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74" r:id="rId4"/>
    <p:sldId id="275" r:id="rId5"/>
    <p:sldId id="272" r:id="rId6"/>
    <p:sldId id="300" r:id="rId7"/>
    <p:sldId id="298" r:id="rId8"/>
    <p:sldId id="277" r:id="rId9"/>
    <p:sldId id="278" r:id="rId10"/>
    <p:sldId id="301" r:id="rId11"/>
    <p:sldId id="302" r:id="rId12"/>
    <p:sldId id="310" r:id="rId13"/>
    <p:sldId id="281" r:id="rId14"/>
    <p:sldId id="282" r:id="rId15"/>
    <p:sldId id="283" r:id="rId16"/>
    <p:sldId id="284" r:id="rId17"/>
    <p:sldId id="308" r:id="rId18"/>
    <p:sldId id="303" r:id="rId19"/>
    <p:sldId id="286" r:id="rId20"/>
    <p:sldId id="288" r:id="rId21"/>
    <p:sldId id="304" r:id="rId22"/>
    <p:sldId id="305" r:id="rId23"/>
    <p:sldId id="307" r:id="rId24"/>
    <p:sldId id="30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46737"/>
    <a:srgbClr val="4C8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47" autoAdjust="0"/>
  </p:normalViewPr>
  <p:slideViewPr>
    <p:cSldViewPr>
      <p:cViewPr>
        <p:scale>
          <a:sx n="94" d="100"/>
          <a:sy n="94" d="100"/>
        </p:scale>
        <p:origin x="-2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99E33-6635-4D53-BB69-DF09318BB4A8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BA068B-7A98-4E0F-9459-9A33DEEB0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6868-A941-4C47-A683-A51D05134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0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Regional Events – Sample Volunteer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05000" y="304901"/>
            <a:ext cx="5334000" cy="8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Sample Volunteer </a:t>
            </a:r>
            <a:br>
              <a:rPr lang="en-US" dirty="0" smtClean="0"/>
            </a:br>
            <a:r>
              <a:rPr lang="en-US" dirty="0" smtClean="0"/>
              <a:t>Training Presentation</a:t>
            </a:r>
            <a:endParaRPr lang="en-US" dirty="0"/>
          </a:p>
        </p:txBody>
      </p:sp>
      <p:pic>
        <p:nvPicPr>
          <p:cNvPr id="3" name="Picture 2" descr="CMYK_No_Year_Green-Blue_NSB_Logo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96" y="3657600"/>
            <a:ext cx="4008332" cy="2362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-219075"/>
            <a:ext cx="655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Regional Events – Sample Volunteer Training</a:t>
            </a:r>
            <a:endParaRPr lang="en-US" dirty="0"/>
          </a:p>
        </p:txBody>
      </p:sp>
      <p:pic>
        <p:nvPicPr>
          <p:cNvPr id="4" name="Picture 3" descr="CMYK_No_Year_White_NS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9180"/>
            <a:ext cx="1179979" cy="685800"/>
          </a:xfrm>
          <a:prstGeom prst="rect">
            <a:avLst/>
          </a:prstGeom>
        </p:spPr>
      </p:pic>
      <p:pic>
        <p:nvPicPr>
          <p:cNvPr id="11" name="Picture 10" descr="CMYK_No_Year_White_NS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" y="49180"/>
            <a:ext cx="1179979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19075"/>
            <a:ext cx="9143999" cy="1143000"/>
          </a:xfrm>
        </p:spPr>
        <p:txBody>
          <a:bodyPr/>
          <a:lstStyle>
            <a:lvl1pPr algn="ctr">
              <a:defRPr>
                <a:solidFill>
                  <a:srgbClr val="1066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Regional Events – Sample Volunteer Training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166" y="-219075"/>
            <a:ext cx="81818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114424"/>
            <a:ext cx="8410575" cy="501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Regional Events – Sample Volunteer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84238"/>
          </a:xfrm>
        </p:spPr>
        <p:txBody>
          <a:bodyPr/>
          <a:lstStyle/>
          <a:p>
            <a:r>
              <a:rPr lang="en-US" dirty="0" smtClean="0">
                <a:latin typeface="Sketch Block" pitchFamily="2" charset="0"/>
              </a:rPr>
              <a:t>Toss-up Questions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No consulting among team members.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Student must buzz in and be VERBALLY recognized before providing an answer.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Decker" pitchFamily="34" charset="0"/>
              </a:rPr>
              <a:t>Teams have 5 seconds to buzz in</a:t>
            </a:r>
            <a:r>
              <a:rPr lang="en-US" sz="2000" dirty="0" smtClean="0">
                <a:solidFill>
                  <a:srgbClr val="000000"/>
                </a:solidFill>
                <a:latin typeface="Decker" pitchFamily="34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Decker" pitchFamily="34" charset="0"/>
              </a:rPr>
              <a:t>Student has 2 seconds to provide answer after being verbally recognized</a:t>
            </a:r>
            <a:r>
              <a:rPr lang="en-US" sz="2000" dirty="0">
                <a:solidFill>
                  <a:srgbClr val="000000"/>
                </a:solidFill>
                <a:latin typeface="Decker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Decker" pitchFamily="34" charset="0"/>
              </a:rPr>
              <a:t>(no stalling)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Decker" pitchFamily="34" charset="0"/>
              </a:rPr>
              <a:t>If correct, 4 points are awarded.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If interrupted and answered incorrectly, 4 points are awarded to opposing team and then the question is read in its entirety for the opposing team.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If question has begun when time expires at the half, the question will play through.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If blurt (not recognized), the opposing team is awarded 4 points and offered the question (Rule 4-5).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253278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Sketch Block" pitchFamily="2" charset="0"/>
              </a:rPr>
              <a:t>Bonus Questions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rmAutofit fontScale="92500"/>
          </a:bodyPr>
          <a:lstStyle/>
          <a:p>
            <a:r>
              <a:rPr lang="en-US" sz="3100" dirty="0" smtClean="0">
                <a:solidFill>
                  <a:srgbClr val="106636"/>
                </a:solidFill>
                <a:latin typeface="Arial"/>
                <a:cs typeface="Arial"/>
              </a:rPr>
              <a:t>Teams have 20 seconds to begin their answer.</a:t>
            </a:r>
          </a:p>
          <a:p>
            <a:pPr lvl="1"/>
            <a:r>
              <a:rPr lang="en-US" sz="2700" dirty="0" smtClean="0">
                <a:solidFill>
                  <a:srgbClr val="000000"/>
                </a:solidFill>
                <a:latin typeface="Arial"/>
                <a:cs typeface="Arial"/>
              </a:rPr>
              <a:t>Only the team captain can provide the answer.</a:t>
            </a:r>
          </a:p>
          <a:p>
            <a:pPr lvl="1"/>
            <a:r>
              <a:rPr lang="en-US" sz="2700" dirty="0" smtClean="0">
                <a:solidFill>
                  <a:srgbClr val="000000"/>
                </a:solidFill>
                <a:latin typeface="Arial"/>
                <a:cs typeface="Arial"/>
              </a:rPr>
              <a:t>If correct, 10 points are awarded.</a:t>
            </a:r>
          </a:p>
          <a:p>
            <a:r>
              <a:rPr lang="en-US" sz="3100" dirty="0" smtClean="0">
                <a:solidFill>
                  <a:srgbClr val="106636"/>
                </a:solidFill>
                <a:latin typeface="Arial"/>
                <a:cs typeface="Arial"/>
              </a:rPr>
              <a:t>If Moderator responds to someone other than Captain and indicates correct or not, the next bonus question is read for the team.</a:t>
            </a:r>
          </a:p>
          <a:p>
            <a:r>
              <a:rPr lang="en-US" sz="3100" dirty="0" smtClean="0">
                <a:solidFill>
                  <a:srgbClr val="106636"/>
                </a:solidFill>
                <a:latin typeface="Arial"/>
                <a:cs typeface="Arial"/>
              </a:rPr>
              <a:t>After 15 seconds have expired, the timekeeper will say “5 seconds” to alert the team captain he or she needs to answer</a:t>
            </a:r>
            <a:r>
              <a:rPr lang="en-US" dirty="0" smtClean="0">
                <a:solidFill>
                  <a:srgbClr val="106636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106636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67" y="93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083" y="71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311830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Sketch Block" pitchFamily="2" charset="0"/>
              </a:rPr>
              <a:t>Distractions: Rule 3-9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team that is not playing the toss-up or bonus question should remain quiet while </a:t>
            </a:r>
            <a:r>
              <a:rPr lang="en-US" sz="3200" dirty="0" smtClean="0"/>
              <a:t>the opposing </a:t>
            </a:r>
            <a:r>
              <a:rPr lang="en-US" sz="3200" dirty="0"/>
              <a:t>team hears and answers the </a:t>
            </a:r>
            <a:r>
              <a:rPr lang="en-US" sz="3200" dirty="0" smtClean="0"/>
              <a:t>questions. </a:t>
            </a:r>
          </a:p>
          <a:p>
            <a:r>
              <a:rPr lang="en-US" sz="3200" dirty="0" smtClean="0"/>
              <a:t>If </a:t>
            </a:r>
            <a:r>
              <a:rPr lang="en-US" sz="3200" dirty="0"/>
              <a:t>the non-playing team engages in </a:t>
            </a:r>
            <a:r>
              <a:rPr lang="en-US" sz="3200" dirty="0" smtClean="0"/>
              <a:t>behavior that </a:t>
            </a:r>
            <a:r>
              <a:rPr lang="en-US" sz="3200" dirty="0"/>
              <a:t>is visually or verbally distracting, the opposing team will be awarded the following:</a:t>
            </a:r>
          </a:p>
          <a:p>
            <a:pPr lvl="1"/>
            <a:r>
              <a:rPr lang="en-US" sz="3000" b="0" dirty="0"/>
              <a:t>a) For toss-up questions: 4 points for the toss-up question, the option of having </a:t>
            </a:r>
            <a:r>
              <a:rPr lang="en-US" sz="3000" b="0" dirty="0" smtClean="0"/>
              <a:t>20 additional </a:t>
            </a:r>
            <a:r>
              <a:rPr lang="en-US" sz="3000" b="0" dirty="0"/>
              <a:t>seconds run off the clock, and the opportunity to answer the </a:t>
            </a:r>
            <a:r>
              <a:rPr lang="en-US" sz="3000" b="0" dirty="0" smtClean="0"/>
              <a:t>bonus question</a:t>
            </a:r>
            <a:r>
              <a:rPr lang="en-US" sz="3000" b="0" dirty="0"/>
              <a:t>. The moderator will then proceed to the next toss-up.</a:t>
            </a:r>
          </a:p>
          <a:p>
            <a:pPr lvl="1"/>
            <a:r>
              <a:rPr lang="en-US" sz="3000" b="0" dirty="0"/>
              <a:t>b) For bonus questions: 10 points for the bonus question and the option of having </a:t>
            </a:r>
            <a:r>
              <a:rPr lang="en-US" sz="3000" b="0" dirty="0" smtClean="0"/>
              <a:t>40 additional </a:t>
            </a:r>
            <a:r>
              <a:rPr lang="en-US" sz="3000" b="0" dirty="0"/>
              <a:t>seconds run off the clock. The moderator will then proceed to the next tossup.</a:t>
            </a:r>
          </a:p>
          <a:p>
            <a:r>
              <a:rPr lang="en-US" sz="3200" dirty="0"/>
              <a:t>During each round, each team will be allowed one “accidental” buzz during </a:t>
            </a:r>
            <a:r>
              <a:rPr lang="en-US" sz="3200" dirty="0" smtClean="0"/>
              <a:t>bonus questions </a:t>
            </a:r>
            <a:r>
              <a:rPr lang="en-US" sz="3200" dirty="0"/>
              <a:t>for the opposing team. All subsequent buzzes during bonus questions </a:t>
            </a:r>
            <a:r>
              <a:rPr lang="en-US" sz="3200" dirty="0" smtClean="0"/>
              <a:t>will be </a:t>
            </a:r>
            <a:r>
              <a:rPr lang="en-US" sz="3200" dirty="0"/>
              <a:t>called distractions.</a:t>
            </a:r>
            <a:endParaRPr lang="en-US" sz="27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67" y="93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083" y="71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86582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0575" cy="5011739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a player </a:t>
            </a:r>
            <a:r>
              <a:rPr lang="en-US" dirty="0"/>
              <a:t>buzzes in, interrupting the reading of the Toss-up </a:t>
            </a:r>
            <a:r>
              <a:rPr lang="en-US" dirty="0" smtClean="0"/>
              <a:t>question, is verbally recognized, </a:t>
            </a:r>
            <a:r>
              <a:rPr lang="en-US" dirty="0"/>
              <a:t>and gives </a:t>
            </a:r>
            <a:r>
              <a:rPr lang="en-US" dirty="0" smtClean="0"/>
              <a:t>an answer</a:t>
            </a:r>
            <a:r>
              <a:rPr lang="en-US" dirty="0"/>
              <a:t>.</a:t>
            </a:r>
          </a:p>
          <a:p>
            <a:r>
              <a:rPr lang="en-US" dirty="0"/>
              <a:t>Points</a:t>
            </a:r>
          </a:p>
          <a:p>
            <a:pPr lvl="1"/>
            <a:r>
              <a:rPr lang="en-US" dirty="0"/>
              <a:t>Correct Answer: </a:t>
            </a:r>
            <a:endParaRPr lang="en-US" dirty="0" smtClean="0"/>
          </a:p>
          <a:p>
            <a:pPr lvl="2"/>
            <a:r>
              <a:rPr lang="en-US" dirty="0" smtClean="0"/>
              <a:t>4 points is awarded</a:t>
            </a:r>
          </a:p>
          <a:p>
            <a:pPr lvl="2"/>
            <a:r>
              <a:rPr lang="en-US" dirty="0" smtClean="0"/>
              <a:t>Read the bonus question.</a:t>
            </a:r>
            <a:endParaRPr lang="en-US" dirty="0"/>
          </a:p>
          <a:p>
            <a:pPr lvl="1"/>
            <a:r>
              <a:rPr lang="en-US" dirty="0"/>
              <a:t>Incorrect Answer: </a:t>
            </a:r>
          </a:p>
          <a:p>
            <a:pPr lvl="2"/>
            <a:r>
              <a:rPr lang="en-US" dirty="0"/>
              <a:t>4 points awarded to other team </a:t>
            </a:r>
          </a:p>
          <a:p>
            <a:pPr lvl="2"/>
            <a:r>
              <a:rPr lang="en-US" dirty="0"/>
              <a:t>Question is reread from </a:t>
            </a:r>
            <a:r>
              <a:rPr lang="en-US" dirty="0" smtClean="0"/>
              <a:t>beginning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other team has an </a:t>
            </a:r>
            <a:r>
              <a:rPr lang="en-US" dirty="0" smtClean="0"/>
              <a:t>opportunity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buzz in and 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7" name="Picture 4" descr="bl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4139430"/>
            <a:ext cx="2819400" cy="1886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62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0575" cy="5011739"/>
          </a:xfrm>
        </p:spPr>
        <p:txBody>
          <a:bodyPr/>
          <a:lstStyle/>
          <a:p>
            <a:r>
              <a:rPr lang="en-US" dirty="0"/>
              <a:t>When a player buzzes in, but says </a:t>
            </a:r>
            <a:r>
              <a:rPr lang="en-US" dirty="0" smtClean="0"/>
              <a:t>the answer </a:t>
            </a:r>
            <a:r>
              <a:rPr lang="en-US" dirty="0"/>
              <a:t>before being </a:t>
            </a:r>
            <a:r>
              <a:rPr lang="en-US" dirty="0" smtClean="0"/>
              <a:t>verbally recognized</a:t>
            </a:r>
            <a:endParaRPr lang="en-US" dirty="0"/>
          </a:p>
          <a:p>
            <a:r>
              <a:rPr lang="en-US" dirty="0"/>
              <a:t>Moderator will not indicate if the answer given is correct or incorrect</a:t>
            </a:r>
          </a:p>
          <a:p>
            <a:r>
              <a:rPr lang="en-US" dirty="0"/>
              <a:t>4 points to opposing team</a:t>
            </a:r>
          </a:p>
          <a:p>
            <a:r>
              <a:rPr lang="en-US" dirty="0"/>
              <a:t>Question is offered to other team </a:t>
            </a:r>
          </a:p>
          <a:p>
            <a:pPr lvl="1"/>
            <a:r>
              <a:rPr lang="en-US" dirty="0"/>
              <a:t>Re-read if interrupt </a:t>
            </a:r>
          </a:p>
          <a:p>
            <a:pPr lvl="1"/>
            <a:r>
              <a:rPr lang="en-US" dirty="0"/>
              <a:t>5 seconds to buzz in if fully read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4" descr="j013657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5282" y="2362200"/>
            <a:ext cx="2261518" cy="368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59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0575" cy="5011739"/>
          </a:xfrm>
        </p:spPr>
        <p:txBody>
          <a:bodyPr/>
          <a:lstStyle/>
          <a:p>
            <a:r>
              <a:rPr lang="en-US" dirty="0"/>
              <a:t>Rules Are Different For Pre and Post </a:t>
            </a:r>
            <a:r>
              <a:rPr lang="en-US" dirty="0">
                <a:solidFill>
                  <a:srgbClr val="C00000"/>
                </a:solidFill>
              </a:rPr>
              <a:t>BUZZ</a:t>
            </a:r>
          </a:p>
          <a:p>
            <a:r>
              <a:rPr lang="en-US" dirty="0"/>
              <a:t>If Blurt/Consult Happens Before Buzz:</a:t>
            </a:r>
          </a:p>
          <a:p>
            <a:pPr lvl="1"/>
            <a:r>
              <a:rPr lang="en-US" dirty="0"/>
              <a:t>No answer considered</a:t>
            </a:r>
          </a:p>
          <a:p>
            <a:pPr lvl="1"/>
            <a:r>
              <a:rPr lang="en-US" dirty="0"/>
              <a:t>No penalty points awarded</a:t>
            </a:r>
          </a:p>
          <a:p>
            <a:r>
              <a:rPr lang="en-US" dirty="0"/>
              <a:t>After Buzz</a:t>
            </a:r>
          </a:p>
          <a:p>
            <a:pPr lvl="1"/>
            <a:r>
              <a:rPr lang="en-US" dirty="0"/>
              <a:t>Consulting = blurt = 4 penalty points to opposing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Penalty </a:t>
            </a:r>
            <a:r>
              <a:rPr lang="en-US" dirty="0" smtClean="0"/>
              <a:t>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5" descr="MCj043468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95800"/>
            <a:ext cx="14652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82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of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26749"/>
              </p:ext>
            </p:extLst>
          </p:nvPr>
        </p:nvGraphicFramePr>
        <p:xfrm>
          <a:off x="457200" y="1219201"/>
          <a:ext cx="8229600" cy="493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071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Type of Question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Points Awarded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57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Correct Toss-up</a:t>
                      </a:r>
                    </a:p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Incorrect Toss-up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+4 points &amp; eligible for bonus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+0 points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Correct Bonus or Distraction</a:t>
                      </a:r>
                    </a:p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Incorrect Bonus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+10 points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+0 points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57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Interrupted Toss-up: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Correct Answer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Incorrect Answer</a:t>
                      </a: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+4 points &amp; eligible for bonus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+4 points to opposing team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3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After a team member buzzes in: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Unrecognized Toss-up (Blurt) 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Unrecognized Interrupted Toss-up (also a Blurt)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i="1" dirty="0" smtClean="0">
                          <a:latin typeface="Arial" pitchFamily="34" charset="0"/>
                          <a:cs typeface="Arial" pitchFamily="34" charset="0"/>
                        </a:rPr>
                        <a:t>Consultation among players</a:t>
                      </a:r>
                      <a:endParaRPr lang="en-US" sz="1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+4 points to opposing team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338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Before a team member buzzes in: 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i="1" dirty="0" smtClean="0">
                          <a:latin typeface="Arial" pitchFamily="34" charset="0"/>
                          <a:cs typeface="Arial" pitchFamily="34" charset="0"/>
                        </a:rPr>
                        <a:t>Answering a toss-up</a:t>
                      </a:r>
                    </a:p>
                    <a:p>
                      <a:pPr marL="457200" indent="-285750">
                        <a:buFont typeface="Arial" pitchFamily="34" charset="0"/>
                        <a:buChar char="•"/>
                      </a:pPr>
                      <a:r>
                        <a:rPr lang="en-US" sz="1800" b="0" i="1" dirty="0" smtClean="0">
                          <a:latin typeface="Arial" pitchFamily="34" charset="0"/>
                          <a:cs typeface="Arial" pitchFamily="34" charset="0"/>
                        </a:rPr>
                        <a:t>Consultation among players</a:t>
                      </a:r>
                      <a:endParaRPr lang="en-US" sz="1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+0 points but team will be disqualified from toss-up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6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of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7" name="Picture 6" descr="Screen shot 2012-04-11 at 5.04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362"/>
          <a:stretch/>
        </p:blipFill>
        <p:spPr>
          <a:xfrm>
            <a:off x="2133600" y="1143000"/>
            <a:ext cx="4921988" cy="50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9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ketch Block" pitchFamily="2" charset="0"/>
              </a:rPr>
              <a:t>Challenges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Must be made before Moderator begins reading the next question.  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Only the active players may challenge, not substitutes, coaches, or audience members.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Only for scientific content, not judgment calls.</a:t>
            </a:r>
          </a:p>
          <a:p>
            <a:r>
              <a:rPr lang="en-US" dirty="0" smtClean="0">
                <a:solidFill>
                  <a:srgbClr val="106636"/>
                </a:solidFill>
                <a:latin typeface="Arial"/>
                <a:cs typeface="Arial"/>
              </a:rPr>
              <a:t>Each t</a:t>
            </a:r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eam can only have 2 unsuccessful challenges per round.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Clock is stopped and time may be added, if necessary.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On toss-up questions: if first team’s answer is incorrect, they must wait until the second team answers. 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If the challenge is upheld,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the first team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 receives 4 points.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24600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30010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302387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5972175" cy="4600576"/>
          </a:xfrm>
        </p:spPr>
        <p:txBody>
          <a:bodyPr/>
          <a:lstStyle/>
          <a:p>
            <a:r>
              <a:rPr lang="en-US" dirty="0"/>
              <a:t>The Process of the Question Continues</a:t>
            </a:r>
          </a:p>
          <a:p>
            <a:pPr lvl="1"/>
            <a:r>
              <a:rPr lang="en-US" dirty="0"/>
              <a:t>Except if it is a toss-up question AND the time runs out before the subject area is read</a:t>
            </a:r>
          </a:p>
          <a:p>
            <a:r>
              <a:rPr lang="en-US" dirty="0"/>
              <a:t>Stop the Time After the Bonus Question is Completed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Time Runs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4" descr="MCj029344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706688" cy="30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43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ketch Block" pitchFamily="2" charset="0"/>
              </a:rPr>
              <a:t>General Information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010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This slide can be used to provide volunteers with specific information for your event.  For example: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Reporting Instructions (directions to venue, time to arrive, expected completion time, etc.)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Sign-in sheets for volunteers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Shirt pick-up instructions or dress code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Volunteer assignments</a:t>
            </a:r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dirty="0">
              <a:solidFill>
                <a:srgbClr val="10663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106985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114425"/>
            <a:ext cx="4905375" cy="4981576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Writing Except on </a:t>
            </a:r>
            <a:r>
              <a:rPr lang="en-US" dirty="0" smtClean="0"/>
              <a:t>Coach </a:t>
            </a:r>
            <a:r>
              <a:rPr lang="en-US" dirty="0"/>
              <a:t>Score </a:t>
            </a:r>
            <a:r>
              <a:rPr lang="en-US" dirty="0" smtClean="0"/>
              <a:t>Sheets </a:t>
            </a:r>
            <a:endParaRPr lang="en-US" dirty="0"/>
          </a:p>
          <a:p>
            <a:r>
              <a:rPr lang="en-US" dirty="0"/>
              <a:t>No Cell Phones, Cameras, </a:t>
            </a:r>
            <a:r>
              <a:rPr lang="en-US" dirty="0" smtClean="0"/>
              <a:t>Recorders.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Audience/Coach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4" descr="Coach Score Sheet_NSB"/>
          <p:cNvPicPr>
            <a:picLocks noChangeAspect="1" noChangeArrowheads="1"/>
          </p:cNvPicPr>
          <p:nvPr/>
        </p:nvPicPr>
        <p:blipFill rotWithShape="1">
          <a:blip r:embed="rId2" cstate="print"/>
          <a:srcRect l="4798" t="4463" r="6819" b="7839"/>
          <a:stretch/>
        </p:blipFill>
        <p:spPr>
          <a:xfrm>
            <a:off x="5524500" y="1047750"/>
            <a:ext cx="3333750" cy="512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06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ketch Block" pitchFamily="2" charset="0"/>
              </a:rPr>
              <a:t>Miscellaneous Items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Double interrupt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f a toss-up is interrupted and a team incurs a penalty, 4 pts are awarded to the opposing team.  The question is reread.  If the second team interrupts and is incorrect, the first team is awarded 4 pts and the moderator goes to the next question.  (Rule 6-3)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Moderator provides answer without letting teams answer…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he moderator goes to the next toss-up. 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Same if Moderator indicates correct or incorrect before the second team may answer, throw the question out and go to the next question.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24600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30010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123263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ketch Block" pitchFamily="2" charset="0"/>
              </a:rPr>
              <a:t>Miscellaneous Items (cont.)</a:t>
            </a:r>
            <a:endParaRPr lang="en-US" dirty="0">
              <a:solidFill>
                <a:srgbClr val="FFFFFF"/>
              </a:solidFill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First response given is the one that counts. 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Decker" pitchFamily="34" charset="0"/>
              </a:rPr>
              <a:t>If player starts with “my answer is” or repeats question, answer considered incorrect.  Note:  if short um, </a:t>
            </a:r>
            <a:r>
              <a:rPr lang="en-US" sz="2200" dirty="0" err="1" smtClean="0">
                <a:solidFill>
                  <a:srgbClr val="000000"/>
                </a:solidFill>
                <a:latin typeface="Decker" pitchFamily="34" charset="0"/>
              </a:rPr>
              <a:t>er</a:t>
            </a:r>
            <a:r>
              <a:rPr lang="en-US" sz="2200" dirty="0" smtClean="0">
                <a:solidFill>
                  <a:srgbClr val="000000"/>
                </a:solidFill>
                <a:latin typeface="Decker" pitchFamily="34" charset="0"/>
              </a:rPr>
              <a:t> is used – officials’ call regarding stalling.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Decker" pitchFamily="34" charset="0"/>
              </a:rPr>
              <a:t>Moderator inadvertently recognizes a player other than the one who buzzed</a:t>
            </a:r>
            <a:r>
              <a:rPr lang="en-US" dirty="0" smtClean="0">
                <a:solidFill>
                  <a:srgbClr val="106636"/>
                </a:solidFill>
                <a:latin typeface="Decker" pitchFamily="34" charset="0"/>
              </a:rPr>
              <a:t>…</a:t>
            </a:r>
            <a:endParaRPr lang="en-US" sz="2400" dirty="0" smtClean="0">
              <a:solidFill>
                <a:srgbClr val="106636"/>
              </a:solidFill>
              <a:latin typeface="Decker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Decker" pitchFamily="34" charset="0"/>
              </a:rPr>
              <a:t>T</a:t>
            </a:r>
            <a:r>
              <a:rPr lang="en-US" sz="2200" dirty="0" smtClean="0">
                <a:solidFill>
                  <a:srgbClr val="000000"/>
                </a:solidFill>
                <a:latin typeface="Decker" pitchFamily="34" charset="0"/>
              </a:rPr>
              <a:t>he player who buzzed in will be allowed to answer as if he/she was recognized.  </a:t>
            </a:r>
          </a:p>
          <a:p>
            <a:r>
              <a:rPr lang="en-US" dirty="0">
                <a:solidFill>
                  <a:srgbClr val="106636"/>
                </a:solidFill>
                <a:latin typeface="Decker" pitchFamily="34" charset="0"/>
              </a:rPr>
              <a:t>Moderator responds to someone other than Captain on </a:t>
            </a:r>
            <a:r>
              <a:rPr lang="en-US" dirty="0" smtClean="0">
                <a:solidFill>
                  <a:srgbClr val="106636"/>
                </a:solidFill>
                <a:latin typeface="Decker" pitchFamily="34" charset="0"/>
              </a:rPr>
              <a:t>bonus…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Decker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Decker" pitchFamily="34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Decker" pitchFamily="34" charset="0"/>
              </a:rPr>
              <a:t>right/wrong, the next bonus question will be read.</a:t>
            </a:r>
          </a:p>
          <a:p>
            <a:r>
              <a:rPr lang="en-US" dirty="0">
                <a:solidFill>
                  <a:srgbClr val="106636"/>
                </a:solidFill>
                <a:latin typeface="Decker" pitchFamily="34" charset="0"/>
              </a:rPr>
              <a:t>If a toss-up question is begun before time expires, the question will be finished. </a:t>
            </a:r>
            <a:endParaRPr lang="en-US" dirty="0" smtClean="0">
              <a:solidFill>
                <a:srgbClr val="106636"/>
              </a:solidFill>
              <a:latin typeface="Decker" pitchFamily="34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Decker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Decker" pitchFamily="34" charset="0"/>
              </a:rPr>
              <a:t>A question is considered begun if the subject area has been read</a:t>
            </a:r>
            <a:r>
              <a:rPr lang="en-US" sz="2600" dirty="0">
                <a:solidFill>
                  <a:srgbClr val="000000"/>
                </a:solidFill>
                <a:latin typeface="Decker" pitchFamily="34" charset="0"/>
              </a:rPr>
              <a:t>.</a:t>
            </a:r>
          </a:p>
          <a:p>
            <a:endParaRPr lang="en-US" sz="2400" dirty="0" smtClean="0">
              <a:solidFill>
                <a:srgbClr val="106636"/>
              </a:solidFill>
              <a:latin typeface="Decker" pitchFamily="34" charset="0"/>
            </a:endParaRPr>
          </a:p>
          <a:p>
            <a:endParaRPr lang="en-US" sz="2700" dirty="0">
              <a:solidFill>
                <a:srgbClr val="106636"/>
              </a:solidFill>
              <a:latin typeface="Decker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238605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Audience cannot communicate in any way</a:t>
            </a:r>
            <a:endParaRPr lang="en-US" dirty="0">
              <a:solidFill>
                <a:srgbClr val="106636"/>
              </a:solidFill>
              <a:latin typeface="Arial"/>
              <a:cs typeface="Arial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Offenders will be ejected from room.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Audience member shouts out answer</a:t>
            </a:r>
            <a:r>
              <a:rPr lang="en-US" dirty="0" smtClean="0">
                <a:solidFill>
                  <a:srgbClr val="106636"/>
                </a:solidFill>
                <a:latin typeface="Arial"/>
                <a:cs typeface="Arial"/>
              </a:rPr>
              <a:t>…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f the team association is identified, team will forfeit round.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Calculators are not permitted.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No electronic devices permitted.</a:t>
            </a:r>
            <a:endParaRPr lang="en-US" sz="2400" dirty="0">
              <a:solidFill>
                <a:srgbClr val="106636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ketch Block" pitchFamily="2" charset="0"/>
              </a:rPr>
              <a:t>Miscellaneous Items (cont.)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25851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This slide may be used to </a:t>
            </a: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provide additional details for your volunteers.  </a:t>
            </a:r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For example: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List of materials that will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be set-up in each room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Information regarding large score sheets (i.e., electronic, taped or not to walls, etc.).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Location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score sheets to be returned.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Information on lunch, refreshments, etc.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See this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cs typeface="Arial"/>
              </a:rPr>
              <a:t>pdf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 from the NETL regional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ideas: </a:t>
            </a:r>
            <a:endParaRPr lang="en-US" sz="2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://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swpasciencebowl.com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Arial"/>
                <a:cs typeface="Arial"/>
              </a:rPr>
              <a:t>pdf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2013HSVolReportInstruct.pdf</a:t>
            </a:r>
          </a:p>
          <a:p>
            <a:pPr marL="3943350" lvl="8" indent="-342900">
              <a:defRPr/>
            </a:pPr>
            <a:r>
              <a:rPr lang="en-US" dirty="0" smtClean="0">
                <a:latin typeface="Arial"/>
                <a:cs typeface="Arial"/>
              </a:rPr>
              <a:t>Updated 02-03-15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7150" indent="0">
              <a:buNone/>
              <a:defRPr/>
            </a:pP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ketch Block" pitchFamily="2" charset="0"/>
              </a:rPr>
              <a:t>Other Logistical Information</a:t>
            </a:r>
            <a:endParaRPr lang="en-US" dirty="0">
              <a:latin typeface="Sketch Block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183640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Teams draw random numbers to determine division and number</a:t>
            </a:r>
          </a:p>
          <a:p>
            <a:r>
              <a:rPr lang="en-US" dirty="0"/>
              <a:t>Play games against every teams in division</a:t>
            </a:r>
          </a:p>
          <a:p>
            <a:r>
              <a:rPr lang="en-US" dirty="0"/>
              <a:t>Points</a:t>
            </a:r>
          </a:p>
          <a:p>
            <a:pPr lvl="1"/>
            <a:r>
              <a:rPr lang="en-US" dirty="0"/>
              <a:t>Win game = 2 points</a:t>
            </a:r>
          </a:p>
          <a:p>
            <a:pPr lvl="1"/>
            <a:r>
              <a:rPr lang="en-US" dirty="0"/>
              <a:t>Tie game = 1 point</a:t>
            </a:r>
          </a:p>
          <a:p>
            <a:pPr lvl="1"/>
            <a:r>
              <a:rPr lang="en-US" dirty="0"/>
              <a:t>Lose game = 0 points</a:t>
            </a:r>
          </a:p>
          <a:p>
            <a:r>
              <a:rPr lang="en-US" dirty="0" smtClean="0"/>
              <a:t>Score Boards</a:t>
            </a:r>
          </a:p>
          <a:p>
            <a:pPr lvl="1"/>
            <a:r>
              <a:rPr lang="en-US" dirty="0" smtClean="0"/>
              <a:t>Read the points from left to right</a:t>
            </a:r>
          </a:p>
          <a:p>
            <a:r>
              <a:rPr lang="en-US" dirty="0" smtClean="0"/>
              <a:t>Top </a:t>
            </a:r>
            <a:r>
              <a:rPr lang="en-US" dirty="0" smtClean="0">
                <a:solidFill>
                  <a:srgbClr val="FF0000"/>
                </a:solidFill>
              </a:rPr>
              <a:t>XX</a:t>
            </a:r>
            <a:r>
              <a:rPr lang="en-US" dirty="0" smtClean="0"/>
              <a:t> </a:t>
            </a:r>
            <a:r>
              <a:rPr lang="en-US" dirty="0"/>
              <a:t>teams from each division advance to </a:t>
            </a:r>
            <a:r>
              <a:rPr lang="en-US" dirty="0" smtClean="0"/>
              <a:t>single or double </a:t>
            </a:r>
            <a:r>
              <a:rPr lang="en-US" dirty="0"/>
              <a:t>elimination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4" descr="ro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313" y="2743200"/>
            <a:ext cx="27662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5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89061"/>
            <a:ext cx="8258175" cy="4706939"/>
          </a:xfrm>
        </p:spPr>
        <p:txBody>
          <a:bodyPr>
            <a:normAutofit/>
          </a:bodyPr>
          <a:lstStyle/>
          <a:p>
            <a:r>
              <a:rPr lang="en-US" dirty="0" smtClean="0"/>
              <a:t>Double Elimination</a:t>
            </a:r>
          </a:p>
          <a:p>
            <a:pPr lvl="1"/>
            <a:r>
              <a:rPr lang="en-US" i="1" dirty="0" smtClean="0"/>
              <a:t>One </a:t>
            </a:r>
            <a:r>
              <a:rPr lang="en-US" i="1" dirty="0"/>
              <a:t>Loss</a:t>
            </a:r>
            <a:r>
              <a:rPr lang="en-US" dirty="0"/>
              <a:t> - Team Moves to Challenger Bracket</a:t>
            </a:r>
          </a:p>
          <a:p>
            <a:pPr lvl="1"/>
            <a:r>
              <a:rPr lang="en-US" i="1" dirty="0"/>
              <a:t>Two Losses</a:t>
            </a:r>
            <a:r>
              <a:rPr lang="en-US" dirty="0"/>
              <a:t> - Team is </a:t>
            </a:r>
            <a:r>
              <a:rPr lang="en-US" dirty="0" smtClean="0"/>
              <a:t>Eliminated</a:t>
            </a:r>
          </a:p>
          <a:p>
            <a:r>
              <a:rPr lang="en-US" dirty="0" smtClean="0"/>
              <a:t>Single Elimination</a:t>
            </a:r>
          </a:p>
          <a:p>
            <a:pPr lvl="1"/>
            <a:r>
              <a:rPr lang="en-US" i="1" dirty="0"/>
              <a:t>One Loss</a:t>
            </a:r>
            <a:r>
              <a:rPr lang="en-US" dirty="0"/>
              <a:t> - Team is Eliminated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283513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5514975" cy="5133976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In Each Game... </a:t>
            </a:r>
          </a:p>
          <a:p>
            <a:pPr lvl="1"/>
            <a:r>
              <a:rPr lang="en-US" sz="2600" dirty="0"/>
              <a:t>2 teams play head-to-head</a:t>
            </a:r>
          </a:p>
          <a:p>
            <a:pPr lvl="1"/>
            <a:r>
              <a:rPr lang="en-US" sz="2600" dirty="0"/>
              <a:t>4 students on each team</a:t>
            </a:r>
          </a:p>
          <a:p>
            <a:pPr lvl="1"/>
            <a:r>
              <a:rPr lang="en-US" sz="2600" dirty="0"/>
              <a:t>Coaches &amp; </a:t>
            </a:r>
            <a:r>
              <a:rPr lang="en-US" sz="2600" dirty="0" smtClean="0"/>
              <a:t>substitutes sit together near the back of the room</a:t>
            </a:r>
            <a:endParaRPr lang="en-US" sz="2600" dirty="0"/>
          </a:p>
          <a:p>
            <a:pPr lvl="1"/>
            <a:r>
              <a:rPr lang="en-US" sz="2600" dirty="0"/>
              <a:t>Two 8</a:t>
            </a:r>
            <a:r>
              <a:rPr lang="en-US" sz="2600" dirty="0" smtClean="0"/>
              <a:t>-</a:t>
            </a:r>
            <a:r>
              <a:rPr lang="en-US" sz="2600" dirty="0"/>
              <a:t>minute halves </a:t>
            </a:r>
          </a:p>
          <a:p>
            <a:pPr lvl="1"/>
            <a:r>
              <a:rPr lang="en-US" sz="2600" dirty="0"/>
              <a:t>2 minute break between halves</a:t>
            </a:r>
          </a:p>
          <a:p>
            <a:r>
              <a:rPr lang="en-US" sz="2900" dirty="0"/>
              <a:t>Volunteer Roles</a:t>
            </a:r>
          </a:p>
          <a:p>
            <a:pPr lvl="1"/>
            <a:r>
              <a:rPr lang="en-US" sz="2600" dirty="0"/>
              <a:t>5 volunteers in each room</a:t>
            </a:r>
          </a:p>
          <a:p>
            <a:pPr lvl="1"/>
            <a:r>
              <a:rPr lang="en-US" sz="2600" dirty="0"/>
              <a:t>Moderator</a:t>
            </a:r>
          </a:p>
          <a:p>
            <a:pPr lvl="1"/>
            <a:r>
              <a:rPr lang="en-US" sz="2600" dirty="0"/>
              <a:t>Science Judge</a:t>
            </a:r>
          </a:p>
          <a:p>
            <a:pPr lvl="1"/>
            <a:r>
              <a:rPr lang="en-US" sz="2600" dirty="0"/>
              <a:t>Rules Judge</a:t>
            </a:r>
          </a:p>
          <a:p>
            <a:pPr lvl="1"/>
            <a:r>
              <a:rPr lang="en-US" sz="2600" dirty="0"/>
              <a:t>Timekeeper</a:t>
            </a:r>
          </a:p>
          <a:p>
            <a:pPr lvl="1"/>
            <a:r>
              <a:rPr lang="en-US" sz="2600" dirty="0"/>
              <a:t>Scorekeeper</a:t>
            </a:r>
          </a:p>
          <a:p>
            <a:r>
              <a:rPr lang="en-US" sz="2900" dirty="0"/>
              <a:t>Score runners</a:t>
            </a:r>
          </a:p>
          <a:p>
            <a:r>
              <a:rPr lang="en-US" sz="2900" dirty="0"/>
              <a:t>Information </a:t>
            </a:r>
            <a:r>
              <a:rPr lang="en-US" sz="2900" dirty="0" smtClean="0"/>
              <a:t>Desk / Command Central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6" descr="pencil2"/>
          <p:cNvPicPr>
            <a:picLocks noChangeAspect="1" noChangeArrowheads="1"/>
          </p:cNvPicPr>
          <p:nvPr/>
        </p:nvPicPr>
        <p:blipFill rotWithShape="1">
          <a:blip r:embed="rId2" cstate="print"/>
          <a:srcRect l="11579" t="-833"/>
          <a:stretch/>
        </p:blipFill>
        <p:spPr bwMode="auto">
          <a:xfrm>
            <a:off x="5856977" y="1219200"/>
            <a:ext cx="2829824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off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3276599"/>
            <a:ext cx="320040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10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ketch Block" pitchFamily="2" charset="0"/>
              </a:rPr>
              <a:t>Competition Structure</a:t>
            </a:r>
            <a:endParaRPr lang="en-US" dirty="0">
              <a:solidFill>
                <a:srgbClr val="FFFFFF"/>
              </a:solidFill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Competition consists of toss-up and bonus questions.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If the toss-up is correct, team gets bonus question.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Question types are either multiple choice or short answer.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On multiple choice, answer provided must be EXACTLY as the Moderator has read.</a:t>
            </a:r>
          </a:p>
          <a:p>
            <a:r>
              <a:rPr lang="en-US" dirty="0">
                <a:latin typeface="Arial"/>
                <a:cs typeface="Arial"/>
              </a:rPr>
              <a:t>Alternate can substitute at the half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Only </a:t>
            </a:r>
            <a:r>
              <a:rPr lang="en-US" u="sng" dirty="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substitution per team per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match.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Matches have two eight-minute halves with a two-minute intermission.</a:t>
            </a:r>
            <a:endParaRPr lang="en-US" sz="2400" dirty="0">
              <a:solidFill>
                <a:srgbClr val="10663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pic>
        <p:nvPicPr>
          <p:cNvPr id="6" name="Picture 4" descr="USN050503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4706960"/>
            <a:ext cx="2362200" cy="13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01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ketch Block" pitchFamily="2" charset="0"/>
              </a:rPr>
              <a:t>Getting Started</a:t>
            </a:r>
            <a:endParaRPr lang="en-US" sz="4200" dirty="0">
              <a:solidFill>
                <a:srgbClr val="FFFFFF"/>
              </a:solidFill>
              <a:latin typeface="Sketch Blo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Moderator follows the guidelines on the Official </a:t>
            </a:r>
            <a:r>
              <a:rPr lang="en-US" sz="2400" dirty="0" err="1" smtClean="0">
                <a:solidFill>
                  <a:srgbClr val="106636"/>
                </a:solidFill>
                <a:latin typeface="Arial"/>
                <a:cs typeface="Arial"/>
              </a:rPr>
              <a:t>Scoresheet</a:t>
            </a:r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 to begin each match. 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(i.e., introductions, buzzer check, etc.)</a:t>
            </a:r>
          </a:p>
          <a:p>
            <a:r>
              <a:rPr lang="en-US" sz="2400" dirty="0" smtClean="0">
                <a:solidFill>
                  <a:srgbClr val="106636"/>
                </a:solidFill>
                <a:latin typeface="Arial"/>
                <a:cs typeface="Arial"/>
              </a:rPr>
              <a:t>Announce who will be recognizing the students (Moderator or Science Judge).</a:t>
            </a:r>
            <a:endParaRPr lang="en-US" sz="2800" dirty="0">
              <a:solidFill>
                <a:srgbClr val="106636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464" y="6351654"/>
            <a:ext cx="381000" cy="365125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7064"/>
            <a:ext cx="5334000" cy="365125"/>
          </a:xfrm>
        </p:spPr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4030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Toss-Up and </a:t>
            </a:r>
            <a:r>
              <a:rPr lang="en-US" dirty="0" smtClean="0"/>
              <a:t>Bonus</a:t>
            </a:r>
          </a:p>
          <a:p>
            <a:pPr lvl="1"/>
            <a:r>
              <a:rPr lang="en-US" dirty="0" smtClean="0"/>
              <a:t>Correct toss-up questions lead to bonus questions</a:t>
            </a:r>
            <a:endParaRPr lang="en-US" dirty="0"/>
          </a:p>
          <a:p>
            <a:r>
              <a:rPr lang="en-US" dirty="0" smtClean="0"/>
              <a:t>Short </a:t>
            </a:r>
            <a:r>
              <a:rPr lang="en-US" dirty="0"/>
              <a:t>Answer and Multiple Choice </a:t>
            </a:r>
            <a:r>
              <a:rPr lang="en-US" dirty="0" smtClean="0"/>
              <a:t>(</a:t>
            </a:r>
            <a:r>
              <a:rPr lang="en-US" dirty="0"/>
              <a:t>W, X, Y, Z) </a:t>
            </a:r>
          </a:p>
          <a:p>
            <a:r>
              <a:rPr lang="en-US" dirty="0" smtClean="0"/>
              <a:t>Six Question </a:t>
            </a:r>
            <a:r>
              <a:rPr lang="en-US" dirty="0"/>
              <a:t>Categories: </a:t>
            </a:r>
            <a:endParaRPr lang="en-US" dirty="0" smtClean="0"/>
          </a:p>
          <a:p>
            <a:pPr lvl="1"/>
            <a:r>
              <a:rPr lang="en-US" dirty="0" smtClean="0"/>
              <a:t>High School: Biology</a:t>
            </a:r>
            <a:r>
              <a:rPr lang="en-US" dirty="0"/>
              <a:t>, Chemistry, Physics, Earth and Space Science, Mathematics, and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Middle School: Life Science, Physical Science, </a:t>
            </a:r>
            <a:r>
              <a:rPr lang="en-US" dirty="0"/>
              <a:t>Earth and Space Science, Mathematics, </a:t>
            </a:r>
            <a:r>
              <a:rPr lang="en-US" dirty="0" smtClean="0"/>
              <a:t>General Science, and </a:t>
            </a:r>
            <a:r>
              <a:rPr lang="en-US" dirty="0"/>
              <a:t>Energy</a:t>
            </a:r>
          </a:p>
          <a:p>
            <a:r>
              <a:rPr lang="en-US" dirty="0"/>
              <a:t>No True/False Answers</a:t>
            </a:r>
          </a:p>
          <a:p>
            <a:r>
              <a:rPr lang="en-US" dirty="0"/>
              <a:t>No “All/None Of the Above”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</p:spTree>
    <p:extLst>
      <p:ext uri="{BB962C8B-B14F-4D97-AF65-F5344CB8AC3E}">
        <p14:creationId xmlns:p14="http://schemas.microsoft.com/office/powerpoint/2010/main" val="15290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4424"/>
            <a:ext cx="4295775" cy="5011739"/>
          </a:xfrm>
        </p:spPr>
        <p:txBody>
          <a:bodyPr/>
          <a:lstStyle/>
          <a:p>
            <a:r>
              <a:rPr lang="en-US" dirty="0"/>
              <a:t>Multiple Choice</a:t>
            </a:r>
          </a:p>
          <a:p>
            <a:pPr lvl="1"/>
            <a:r>
              <a:rPr lang="en-US" dirty="0" smtClean="0"/>
              <a:t>Students may </a:t>
            </a:r>
            <a:r>
              <a:rPr lang="en-US" dirty="0"/>
              <a:t>say letter answer (W, X, Y, or Z) or scientific answer</a:t>
            </a:r>
          </a:p>
          <a:p>
            <a:pPr lvl="1"/>
            <a:r>
              <a:rPr lang="en-US" dirty="0"/>
              <a:t>If scientific answer – it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exactly </a:t>
            </a:r>
            <a:r>
              <a:rPr lang="en-US" dirty="0"/>
              <a:t>as is written on question &amp; answer sheet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both letter &amp; scientific </a:t>
            </a:r>
            <a:r>
              <a:rPr lang="en-US" dirty="0" smtClean="0"/>
              <a:t>answers provided, </a:t>
            </a:r>
            <a:r>
              <a:rPr lang="en-US" dirty="0"/>
              <a:t>they must </a:t>
            </a:r>
            <a:r>
              <a:rPr lang="en-US" dirty="0" smtClean="0"/>
              <a:t>BOTH </a:t>
            </a:r>
            <a:r>
              <a:rPr lang="en-US" dirty="0"/>
              <a:t>be exact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Choice &amp; Short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Regional Events – Sample Volunteer Training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95800" y="1123949"/>
            <a:ext cx="4191001" cy="501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Short Answer</a:t>
            </a:r>
          </a:p>
          <a:p>
            <a:pPr lvl="1"/>
            <a:r>
              <a:rPr lang="en-US" dirty="0"/>
              <a:t>Does not need to be exact</a:t>
            </a:r>
          </a:p>
          <a:p>
            <a:pPr lvl="1"/>
            <a:r>
              <a:rPr lang="en-US" dirty="0" smtClean="0"/>
              <a:t>Refer to the </a:t>
            </a:r>
            <a:r>
              <a:rPr lang="en-US" b="1" dirty="0" smtClean="0"/>
              <a:t>Conventions</a:t>
            </a:r>
            <a:r>
              <a:rPr lang="en-US" dirty="0" smtClean="0"/>
              <a:t> in the Official Rules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6724" y="5257800"/>
            <a:ext cx="4105276" cy="7694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word counts…</a:t>
            </a:r>
            <a:b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“My answer is…”</a:t>
            </a:r>
          </a:p>
        </p:txBody>
      </p:sp>
      <p:pic>
        <p:nvPicPr>
          <p:cNvPr id="11" name="Picture 5" descr="concent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29818"/>
            <a:ext cx="3585150" cy="239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32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1816</Words>
  <Application>Microsoft Macintosh PowerPoint</Application>
  <PresentationFormat>On-screen Show (4:3)</PresentationFormat>
  <Paragraphs>231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General Information</vt:lpstr>
      <vt:lpstr>Round Robin Format</vt:lpstr>
      <vt:lpstr>Elimination Formats</vt:lpstr>
      <vt:lpstr>The Basics…</vt:lpstr>
      <vt:lpstr>Competition Structure</vt:lpstr>
      <vt:lpstr>Getting Started</vt:lpstr>
      <vt:lpstr>The Questions</vt:lpstr>
      <vt:lpstr>Multiple Choice &amp; Short Answer</vt:lpstr>
      <vt:lpstr>Toss-up Questions</vt:lpstr>
      <vt:lpstr>Bonus Questions</vt:lpstr>
      <vt:lpstr>Distractions: Rule 3-9</vt:lpstr>
      <vt:lpstr>Interrupt</vt:lpstr>
      <vt:lpstr>Blurt</vt:lpstr>
      <vt:lpstr>Penalty Points?</vt:lpstr>
      <vt:lpstr>Summary of Scoring</vt:lpstr>
      <vt:lpstr>Summary of Scoring</vt:lpstr>
      <vt:lpstr>Challenges</vt:lpstr>
      <vt:lpstr>When Time Runs Out</vt:lpstr>
      <vt:lpstr>Audience/Coach Rules</vt:lpstr>
      <vt:lpstr>Miscellaneous Items</vt:lpstr>
      <vt:lpstr>Miscellaneous Items (cont.)</vt:lpstr>
      <vt:lpstr>Miscellaneous Items (cont.)</vt:lpstr>
      <vt:lpstr>Other Logistical Information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Jan Tyler</cp:lastModifiedBy>
  <cp:revision>82</cp:revision>
  <cp:lastPrinted>2013-04-12T14:27:29Z</cp:lastPrinted>
  <dcterms:created xsi:type="dcterms:W3CDTF">2009-10-19T15:58:14Z</dcterms:created>
  <dcterms:modified xsi:type="dcterms:W3CDTF">2015-02-04T01:36:45Z</dcterms:modified>
</cp:coreProperties>
</file>