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11">
  <p:sldMasterIdLst>
    <p:sldMasterId id="2147483682" r:id="rId1"/>
    <p:sldMasterId id="2147483697" r:id="rId2"/>
  </p:sldMasterIdLst>
  <p:notesMasterIdLst>
    <p:notesMasterId r:id="rId26"/>
  </p:notesMasterIdLst>
  <p:handoutMasterIdLst>
    <p:handoutMasterId r:id="rId27"/>
  </p:handoutMasterIdLst>
  <p:sldIdLst>
    <p:sldId id="603" r:id="rId3"/>
    <p:sldId id="574" r:id="rId4"/>
    <p:sldId id="609" r:id="rId5"/>
    <p:sldId id="604" r:id="rId6"/>
    <p:sldId id="605" r:id="rId7"/>
    <p:sldId id="606" r:id="rId8"/>
    <p:sldId id="607" r:id="rId9"/>
    <p:sldId id="608" r:id="rId10"/>
    <p:sldId id="521" r:id="rId11"/>
    <p:sldId id="610" r:id="rId12"/>
    <p:sldId id="611" r:id="rId13"/>
    <p:sldId id="612" r:id="rId14"/>
    <p:sldId id="613" r:id="rId15"/>
    <p:sldId id="614" r:id="rId16"/>
    <p:sldId id="615" r:id="rId17"/>
    <p:sldId id="616" r:id="rId18"/>
    <p:sldId id="617" r:id="rId19"/>
    <p:sldId id="618" r:id="rId20"/>
    <p:sldId id="619" r:id="rId21"/>
    <p:sldId id="620" r:id="rId22"/>
    <p:sldId id="624" r:id="rId23"/>
    <p:sldId id="621" r:id="rId24"/>
    <p:sldId id="601"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116" d="100"/>
          <a:sy n="116"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3" y="0"/>
            <a:ext cx="3037628" cy="464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3" y="8830068"/>
            <a:ext cx="3037628" cy="4647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3" y="0"/>
            <a:ext cx="3037628" cy="464740"/>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4"/>
            <a:ext cx="5610864" cy="4185847"/>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3" y="8830068"/>
            <a:ext cx="3037628" cy="464740"/>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algn="r" defTabSz="931863">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barry.sullivan@science.doe.gov"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mailto:Kramer.akli@science.doe.gov"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mailto:Nirmol.Podder@science.doe.gov"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mailto:john.boger@science.doe.gov"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mailto:Eric.Colby@science.doe.gov"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mailto:eric.colby@science.doe.gov"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mailto:ken.marken@science.doe.gov"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mailto:helmut.marsiske@science.doe.gov"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mailto:helmut.marsiske@science.doe.gov"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mailto:altaf.carim@science.doe.gov"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Frank.Goldner@nuclear.energy.gov" TargetMode="External"/><Relationship Id="rId2" Type="http://schemas.openxmlformats.org/officeDocument/2006/relationships/hyperlink" Target="mailto:Suibel.Schuppner@nuclear.energy.gov" TargetMode="External"/><Relationship Id="rId1" Type="http://schemas.openxmlformats.org/officeDocument/2006/relationships/slideLayout" Target="../slideLayouts/slideLayout15.xml"/><Relationship Id="rId6" Type="http://schemas.openxmlformats.org/officeDocument/2006/relationships/hyperlink" Target="mailto:Alison.Hahn@nuclear.energy.gov" TargetMode="External"/><Relationship Id="rId5" Type="http://schemas.openxmlformats.org/officeDocument/2006/relationships/hyperlink" Target="mailto:David.Henderson@nuclear.energy.gov" TargetMode="External"/><Relationship Id="rId4" Type="http://schemas.openxmlformats.org/officeDocument/2006/relationships/hyperlink" Target="mailto:michael.reim@nuclear.energy.gov"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Won.Yoon@nuclear.energy.gov" TargetMode="External"/><Relationship Id="rId3" Type="http://schemas.openxmlformats.org/officeDocument/2006/relationships/hyperlink" Target="mailto:dirk.cairns-gallimore@nuclear.energy.gov" TargetMode="External"/><Relationship Id="rId7" Type="http://schemas.openxmlformats.org/officeDocument/2006/relationships/hyperlink" Target="mailto:Thomas.Sowinski@nuclear.energy.gov" TargetMode="External"/><Relationship Id="rId2" Type="http://schemas.openxmlformats.org/officeDocument/2006/relationships/hyperlink" Target="mailto:Brian.Robinson@nuclear.energy.gov" TargetMode="External"/><Relationship Id="rId1" Type="http://schemas.openxmlformats.org/officeDocument/2006/relationships/slideLayout" Target="../slideLayouts/slideLayout15.xml"/><Relationship Id="rId6" Type="http://schemas.openxmlformats.org/officeDocument/2006/relationships/hyperlink" Target="mailto:melissa.bates@nuclear.energy.gov" TargetMode="External"/><Relationship Id="rId5" Type="http://schemas.openxmlformats.org/officeDocument/2006/relationships/hyperlink" Target="mailto:rebecca.onuschak@nuclear.energy.gov" TargetMode="External"/><Relationship Id="rId4" Type="http://schemas.openxmlformats.org/officeDocument/2006/relationships/hyperlink" Target="mailto:Tansel.Selekler@nuclear.energy.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ohn.Orchard@doe.gov" TargetMode="External"/><Relationship Id="rId2" Type="http://schemas.openxmlformats.org/officeDocument/2006/relationships/hyperlink" Target="mailto:Prasad.Nair@nuclear.energy.gov"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hyperlink" Target="https://science.osti.gov/SBIRLearning"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www.dawnbreaker.com/doephase0/" TargetMode="External"/><Relationship Id="rId5" Type="http://schemas.openxmlformats.org/officeDocument/2006/relationships/hyperlink" Target="mailto:sbir-sttr@science.doe.gov" TargetMode="External"/><Relationship Id="rId4" Type="http://schemas.openxmlformats.org/officeDocument/2006/relationships/hyperlink" Target="https://science.osti.gov/sbi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hyperlink" Target="mailto:daniel.clark@science.doe.gov"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2020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or call us at (301) 903-5707.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27: SUPERCONDUCTING MAGNETS</a:t>
            </a:r>
          </a:p>
        </p:txBody>
      </p:sp>
      <p:sp>
        <p:nvSpPr>
          <p:cNvPr id="3" name="Subtitle 2"/>
          <p:cNvSpPr>
            <a:spLocks noGrp="1"/>
          </p:cNvSpPr>
          <p:nvPr>
            <p:ph type="subTitle" idx="1"/>
          </p:nvPr>
        </p:nvSpPr>
        <p:spPr>
          <a:xfrm>
            <a:off x="756139" y="2362200"/>
            <a:ext cx="7848599" cy="2971800"/>
          </a:xfrm>
        </p:spPr>
        <p:txBody>
          <a:bodyPr>
            <a:normAutofit/>
          </a:bodyPr>
          <a:lstStyle/>
          <a:p>
            <a:pPr algn="l">
              <a:tabLst>
                <a:tab pos="457200" algn="l"/>
              </a:tabLst>
            </a:pPr>
            <a:r>
              <a:rPr lang="en-US" sz="2000" dirty="0">
                <a:solidFill>
                  <a:schemeClr val="tx1"/>
                </a:solidFill>
                <a:latin typeface="Arial Narrow" panose="020B0606020202030204" pitchFamily="34" charset="0"/>
              </a:rPr>
              <a:t>a.	Superconducting Magnetic Technology</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Barry Sullivan, </a:t>
            </a:r>
            <a:r>
              <a:rPr lang="en-US" sz="2000" dirty="0">
                <a:solidFill>
                  <a:schemeClr val="tx1"/>
                </a:solidFill>
                <a:latin typeface="Arial Narrow" panose="020B0606020202030204" pitchFamily="34" charset="0"/>
                <a:hlinkClick r:id="rId2"/>
              </a:rPr>
              <a:t>barry.sullivan@science.doe.gov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2854080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28: INERTIAL FUSION ENERGY</a:t>
            </a:r>
          </a:p>
        </p:txBody>
      </p:sp>
      <p:sp>
        <p:nvSpPr>
          <p:cNvPr id="3" name="Subtitle 2"/>
          <p:cNvSpPr>
            <a:spLocks noGrp="1"/>
          </p:cNvSpPr>
          <p:nvPr>
            <p:ph type="subTitle" idx="1"/>
          </p:nvPr>
        </p:nvSpPr>
        <p:spPr>
          <a:xfrm>
            <a:off x="762001" y="2209800"/>
            <a:ext cx="7848599" cy="2895600"/>
          </a:xfrm>
        </p:spPr>
        <p:txBody>
          <a:bodyPr>
            <a:normAutofit/>
          </a:bodyPr>
          <a:lstStyle/>
          <a:p>
            <a:pPr marL="457200" indent="-457200" algn="l">
              <a:buAutoNum type="alphaLcPeriod"/>
              <a:tabLst>
                <a:tab pos="457200" algn="l"/>
              </a:tabLst>
            </a:pPr>
            <a:r>
              <a:rPr lang="en-US" sz="2000" dirty="0">
                <a:solidFill>
                  <a:schemeClr val="tx1"/>
                </a:solidFill>
                <a:latin typeface="Arial Narrow" panose="020B0606020202030204" pitchFamily="34" charset="0"/>
              </a:rPr>
              <a:t>Driver Technologies </a:t>
            </a:r>
          </a:p>
          <a:p>
            <a:pPr marL="457200" indent="-457200" algn="l">
              <a:buAutoNum type="alphaLcPeriod"/>
              <a:tabLst>
                <a:tab pos="457200" algn="l"/>
              </a:tabLst>
            </a:pPr>
            <a:r>
              <a:rPr lang="en-US" sz="2000" dirty="0">
                <a:solidFill>
                  <a:schemeClr val="tx1"/>
                </a:solidFill>
                <a:latin typeface="Arial Narrow" panose="020B0606020202030204" pitchFamily="34" charset="0"/>
              </a:rPr>
              <a:t>High-intensity Short-pulse Laser Technologies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Kramer Akli, </a:t>
            </a:r>
            <a:r>
              <a:rPr lang="en-US" sz="2000" dirty="0">
                <a:solidFill>
                  <a:schemeClr val="tx1"/>
                </a:solidFill>
                <a:latin typeface="Arial Narrow" panose="020B0606020202030204" pitchFamily="34" charset="0"/>
                <a:hlinkClick r:id="rId2"/>
              </a:rPr>
              <a:t>Kramer.akli@science.doe.gov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7127308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29: LOW TEMPERATURE PLASMAS AND MICROELECTRONICS</a:t>
            </a:r>
          </a:p>
        </p:txBody>
      </p:sp>
      <p:sp>
        <p:nvSpPr>
          <p:cNvPr id="3" name="Subtitle 2"/>
          <p:cNvSpPr>
            <a:spLocks noGrp="1"/>
          </p:cNvSpPr>
          <p:nvPr>
            <p:ph type="subTitle" idx="1"/>
          </p:nvPr>
        </p:nvSpPr>
        <p:spPr>
          <a:xfrm>
            <a:off x="762001" y="2209800"/>
            <a:ext cx="7848599" cy="4038600"/>
          </a:xfrm>
        </p:spPr>
        <p:txBody>
          <a:bodyPr>
            <a:normAutofit/>
          </a:bodyPr>
          <a:lstStyle/>
          <a:p>
            <a:pPr algn="l">
              <a:tabLst>
                <a:tab pos="457200" algn="l"/>
              </a:tabLst>
            </a:pPr>
            <a:r>
              <a:rPr lang="en-US" sz="2000" dirty="0">
                <a:solidFill>
                  <a:schemeClr val="tx1"/>
                </a:solidFill>
                <a:latin typeface="Arial Narrow" panose="020B0606020202030204" pitchFamily="34" charset="0"/>
              </a:rPr>
              <a:t>a.	LTP Science and Engineering for Microelectronics and Nanotechnology </a:t>
            </a:r>
          </a:p>
          <a:p>
            <a:pPr algn="l">
              <a:tabLst>
                <a:tab pos="457200" algn="l"/>
              </a:tabLst>
            </a:pPr>
            <a:r>
              <a:rPr lang="en-US" sz="2000" dirty="0">
                <a:solidFill>
                  <a:schemeClr val="tx1"/>
                </a:solidFill>
                <a:latin typeface="Arial Narrow" panose="020B0606020202030204" pitchFamily="34" charset="0"/>
              </a:rPr>
              <a:t>b.	LTP Science and Technology for Biomedicine </a:t>
            </a:r>
          </a:p>
          <a:p>
            <a:pPr algn="l">
              <a:tabLst>
                <a:tab pos="457200" algn="l"/>
              </a:tabLst>
            </a:pPr>
            <a:r>
              <a:rPr lang="en-US" sz="2000" dirty="0">
                <a:solidFill>
                  <a:schemeClr val="tx1"/>
                </a:solidFill>
                <a:latin typeface="Arial Narrow" panose="020B0606020202030204" pitchFamily="34" charset="0"/>
              </a:rPr>
              <a:t>c.	Other Emerging LTP Technologies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en-US" sz="2000" dirty="0" err="1">
                <a:solidFill>
                  <a:schemeClr val="tx1"/>
                </a:solidFill>
                <a:latin typeface="Arial Narrow" panose="020B0606020202030204" pitchFamily="34" charset="0"/>
              </a:rPr>
              <a:t>Nirmol</a:t>
            </a:r>
            <a:r>
              <a:rPr lang="en-US" sz="2000" dirty="0">
                <a:solidFill>
                  <a:schemeClr val="tx1"/>
                </a:solidFill>
                <a:latin typeface="Arial Narrow" panose="020B0606020202030204" pitchFamily="34" charset="0"/>
              </a:rPr>
              <a:t> </a:t>
            </a:r>
            <a:r>
              <a:rPr lang="en-US" sz="2000" dirty="0" err="1">
                <a:solidFill>
                  <a:schemeClr val="tx1"/>
                </a:solidFill>
                <a:latin typeface="Arial Narrow" panose="020B0606020202030204" pitchFamily="34" charset="0"/>
              </a:rPr>
              <a:t>Podder</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2"/>
              </a:rPr>
              <a:t>Nirmol.Podder@science.doe.gov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9700669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025525" indent="-1646238" algn="l">
              <a:tabLst>
                <a:tab pos="461963" algn="l"/>
                <a:tab pos="1090613" algn="l"/>
              </a:tabLst>
            </a:pPr>
            <a:r>
              <a:rPr lang="en-US" sz="2200" b="1" dirty="0">
                <a:latin typeface="Arial Narrow" panose="020B0606020202030204" pitchFamily="34" charset="0"/>
              </a:rPr>
              <a:t>Topic 30: ADVANCED CONCEPTS AND TECHNOLOGY FOR PARTICLE ACCELERATORS</a:t>
            </a:r>
          </a:p>
        </p:txBody>
      </p:sp>
      <p:sp>
        <p:nvSpPr>
          <p:cNvPr id="3" name="Subtitle 2"/>
          <p:cNvSpPr>
            <a:spLocks noGrp="1"/>
          </p:cNvSpPr>
          <p:nvPr>
            <p:ph type="subTitle" idx="1"/>
          </p:nvPr>
        </p:nvSpPr>
        <p:spPr>
          <a:xfrm>
            <a:off x="762001" y="1981200"/>
            <a:ext cx="7848599" cy="4495800"/>
          </a:xfrm>
        </p:spPr>
        <p:txBody>
          <a:bodyPr>
            <a:norm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Permanent Magnetic Optics at Cryogenic Temperatures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Strength, High Conductivity Alloys for Particle Accelerators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High-Gradient Microwave Accelerating Structures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Space Charge Modeling in High Intensity Hadron Beams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Computation and Simulation of Residual Gamma Dosage in Accelerator Enclosures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Accelerator Simulation Workflow Optimization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Accelerator Machine Learning and Controls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John Boger, </a:t>
            </a:r>
            <a:r>
              <a:rPr lang="en-US" sz="2000" dirty="0">
                <a:solidFill>
                  <a:schemeClr val="tx1"/>
                </a:solidFill>
                <a:latin typeface="Arial Narrow" panose="020B0606020202030204" pitchFamily="34" charset="0"/>
                <a:hlinkClick r:id="rId2"/>
              </a:rPr>
              <a:t>john.boger@science.doe.gov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355922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31: 	RADIO FREQUENCY ACCELERATOR TECHNOLOGY</a:t>
            </a:r>
          </a:p>
        </p:txBody>
      </p:sp>
      <p:sp>
        <p:nvSpPr>
          <p:cNvPr id="3" name="Subtitle 2"/>
          <p:cNvSpPr>
            <a:spLocks noGrp="1"/>
          </p:cNvSpPr>
          <p:nvPr>
            <p:ph type="subTitle" idx="1"/>
          </p:nvPr>
        </p:nvSpPr>
        <p:spPr>
          <a:xfrm>
            <a:off x="762001" y="2209800"/>
            <a:ext cx="7848599" cy="3810000"/>
          </a:xfrm>
        </p:spPr>
        <p:txBody>
          <a:bodyPr>
            <a:normAutofit/>
          </a:bodyPr>
          <a:lstStyle/>
          <a:p>
            <a:pPr algn="l">
              <a:tabLst>
                <a:tab pos="457200" algn="l"/>
              </a:tabLst>
            </a:pPr>
            <a:r>
              <a:rPr lang="en-US" sz="2000" dirty="0">
                <a:solidFill>
                  <a:schemeClr val="tx1"/>
                </a:solidFill>
                <a:latin typeface="Arial Narrow" panose="020B0606020202030204" pitchFamily="34" charset="0"/>
              </a:rPr>
              <a:t>a.	Low Cost Radio Frequency Power Sources for Accelerator Application</a:t>
            </a:r>
          </a:p>
          <a:p>
            <a:pPr algn="l">
              <a:tabLst>
                <a:tab pos="457200" algn="l"/>
              </a:tabLst>
            </a:pPr>
            <a:r>
              <a:rPr lang="en-US" sz="2000" dirty="0">
                <a:solidFill>
                  <a:schemeClr val="tx1"/>
                </a:solidFill>
                <a:latin typeface="Arial Narrow" panose="020B0606020202030204" pitchFamily="34" charset="0"/>
              </a:rPr>
              <a:t>a.	High Efficiency High Average Power RF Sources</a:t>
            </a:r>
          </a:p>
          <a:p>
            <a:pPr algn="l">
              <a:tabLst>
                <a:tab pos="457200" algn="l"/>
              </a:tabLst>
            </a:pPr>
            <a:r>
              <a:rPr lang="en-US" sz="2000" dirty="0">
                <a:solidFill>
                  <a:schemeClr val="tx1"/>
                </a:solidFill>
                <a:latin typeface="Arial Narrow" panose="020B0606020202030204" pitchFamily="34" charset="0"/>
              </a:rPr>
              <a:t>b.	Other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Eric Colby, </a:t>
            </a:r>
            <a:r>
              <a:rPr lang="en-US" sz="2000" dirty="0">
                <a:solidFill>
                  <a:schemeClr val="tx1"/>
                </a:solidFill>
                <a:latin typeface="Arial Narrow" panose="020B0606020202030204" pitchFamily="34" charset="0"/>
                <a:hlinkClick r:id="rId2"/>
              </a:rPr>
              <a:t>Eric.Colby@science.doe.gov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439640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32: LASER TECHNOLOGY R&amp;D FOR ACCELERATORS</a:t>
            </a:r>
          </a:p>
        </p:txBody>
      </p:sp>
      <p:sp>
        <p:nvSpPr>
          <p:cNvPr id="3" name="Subtitle 2"/>
          <p:cNvSpPr>
            <a:spLocks noGrp="1"/>
          </p:cNvSpPr>
          <p:nvPr>
            <p:ph type="subTitle" idx="1"/>
          </p:nvPr>
        </p:nvSpPr>
        <p:spPr>
          <a:xfrm>
            <a:off x="762001" y="2209800"/>
            <a:ext cx="7848599" cy="3657600"/>
          </a:xfrm>
        </p:spPr>
        <p:txBody>
          <a:bodyPr>
            <a:normAutofit/>
          </a:bodyPr>
          <a:lstStyle/>
          <a:p>
            <a:pPr algn="l">
              <a:tabLst>
                <a:tab pos="457200" algn="l"/>
              </a:tabLst>
            </a:pPr>
            <a:r>
              <a:rPr lang="en-US" sz="2000" dirty="0">
                <a:solidFill>
                  <a:schemeClr val="tx1"/>
                </a:solidFill>
                <a:latin typeface="Arial Narrow" panose="020B0606020202030204" pitchFamily="34" charset="0"/>
              </a:rPr>
              <a:t>a.	Ceramic-Based Optical Materials</a:t>
            </a:r>
          </a:p>
          <a:p>
            <a:pPr algn="l">
              <a:tabLst>
                <a:tab pos="457200" algn="l"/>
              </a:tabLst>
            </a:pPr>
            <a:r>
              <a:rPr lang="en-US" sz="2000" dirty="0">
                <a:solidFill>
                  <a:schemeClr val="tx1"/>
                </a:solidFill>
                <a:latin typeface="Arial Narrow" panose="020B0606020202030204" pitchFamily="34" charset="0"/>
              </a:rPr>
              <a:t>b.	Aperture-Scalable High Performance Diffraction Gratings</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End-to-End Systems Modeling of Large Ultrafast Laser Systems</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Large Format Faraday Isolators for High Power Ultrafast Laser Systems</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Other</a:t>
            </a:r>
          </a:p>
          <a:p>
            <a:pPr marL="457200" indent="-457200" algn="l">
              <a:buAutoNum type="alphaLcPeriod" startAt="3"/>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Eric Colby, </a:t>
            </a:r>
            <a:r>
              <a:rPr lang="en-US" sz="2000" dirty="0">
                <a:solidFill>
                  <a:schemeClr val="tx1"/>
                </a:solidFill>
                <a:latin typeface="Arial Narrow" panose="020B0606020202030204" pitchFamily="34" charset="0"/>
                <a:hlinkClick r:id="rId2"/>
              </a:rPr>
              <a:t>eric.colby@science.doe.gov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8230997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077913" indent="-1698625" algn="l">
              <a:tabLst>
                <a:tab pos="461963" algn="l"/>
                <a:tab pos="1090613" algn="l"/>
              </a:tabLst>
            </a:pPr>
            <a:r>
              <a:rPr lang="en-US" sz="2200" b="1" dirty="0">
                <a:latin typeface="Arial Narrow" panose="020B0606020202030204" pitchFamily="34" charset="0"/>
              </a:rPr>
              <a:t>Topic 33: </a:t>
            </a:r>
            <a:r>
              <a:rPr lang="fr-FR" sz="2200" b="1" dirty="0">
                <a:latin typeface="Arial Narrow" panose="020B0606020202030204" pitchFamily="34" charset="0"/>
              </a:rPr>
              <a:t>SUPERCONDUCTOR TECHNOLOGIES FOR PARTICLE ACCELERATORS </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762001" y="2209800"/>
            <a:ext cx="7848599" cy="3733800"/>
          </a:xfrm>
        </p:spPr>
        <p:txBody>
          <a:bodyPr>
            <a:normAutofit/>
          </a:bodyPr>
          <a:lstStyle/>
          <a:p>
            <a:pPr algn="l">
              <a:tabLst>
                <a:tab pos="457200" algn="l"/>
              </a:tabLst>
            </a:pPr>
            <a:r>
              <a:rPr lang="en-US" sz="2000" dirty="0">
                <a:solidFill>
                  <a:schemeClr val="tx1"/>
                </a:solidFill>
                <a:latin typeface="Arial Narrow" panose="020B0606020202030204" pitchFamily="34" charset="0"/>
              </a:rPr>
              <a:t>a.	High-Field Superconducting Wire and Cable Technologies for Magnets</a:t>
            </a:r>
          </a:p>
          <a:p>
            <a:pPr algn="l">
              <a:tabLst>
                <a:tab pos="457200" algn="l"/>
              </a:tabLst>
            </a:pPr>
            <a:r>
              <a:rPr lang="en-US" sz="2000" dirty="0">
                <a:solidFill>
                  <a:schemeClr val="tx1"/>
                </a:solidFill>
                <a:latin typeface="Arial Narrow" panose="020B0606020202030204" pitchFamily="34" charset="0"/>
              </a:rPr>
              <a:t>b.	Superconducting Magnet Technology</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Superconducting RF Cavities and Component</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Ancillary Technologies for Superconducting Magnets</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Other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Ken Marken, </a:t>
            </a:r>
            <a:r>
              <a:rPr lang="en-US" sz="2000" dirty="0">
                <a:solidFill>
                  <a:schemeClr val="tx1"/>
                </a:solidFill>
                <a:latin typeface="Arial Narrow" panose="020B0606020202030204" pitchFamily="34" charset="0"/>
                <a:hlinkClick r:id="rId2"/>
              </a:rPr>
              <a:t>ken.marken@science.doe.gov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0910079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34: HIGH ENERGY PHYSICS ELECTRONICS</a:t>
            </a:r>
          </a:p>
        </p:txBody>
      </p:sp>
      <p:sp>
        <p:nvSpPr>
          <p:cNvPr id="3" name="Subtitle 2"/>
          <p:cNvSpPr>
            <a:spLocks noGrp="1"/>
          </p:cNvSpPr>
          <p:nvPr>
            <p:ph type="subTitle" idx="1"/>
          </p:nvPr>
        </p:nvSpPr>
        <p:spPr>
          <a:xfrm>
            <a:off x="762001" y="1981200"/>
            <a:ext cx="7848599" cy="4572000"/>
          </a:xfrm>
        </p:spPr>
        <p:txBody>
          <a:bodyPr>
            <a:normAutofit fontScale="92500" lnSpcReduction="20000"/>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Radiation Hard CMOS Sensors and Engineered Substrates for Detectors at High Energy Colliders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CCD and CMOS Imagers for Dark Matter and Astrophysics Research</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Characterization of Semiconductor Materials for Dark Energy and Dark Matter Detectors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Density Chip Interconnect Technology</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Radiation-Hard High-Bandwidth Data Transmission for Detectors at High Energy Colliders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Electronics and Frequency Multiplexed DAQ Systems for Low-Temperature Experiments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High-Channel Count Electronic Tools for Picosecond (</a:t>
            </a:r>
            <a:r>
              <a:rPr lang="en-US" sz="2000" dirty="0" err="1">
                <a:solidFill>
                  <a:schemeClr val="tx1"/>
                </a:solidFill>
                <a:latin typeface="Arial Narrow" panose="020B0606020202030204" pitchFamily="34" charset="0"/>
              </a:rPr>
              <a:t>ps</a:t>
            </a:r>
            <a:r>
              <a:rPr lang="en-US" sz="2000" dirty="0">
                <a:solidFill>
                  <a:schemeClr val="tx1"/>
                </a:solidFill>
                <a:latin typeface="Arial Narrow" panose="020B0606020202030204" pitchFamily="34" charset="0"/>
              </a:rPr>
              <a:t>) Timing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Helmut Marsiske, </a:t>
            </a:r>
            <a:r>
              <a:rPr lang="en-US" sz="2000" dirty="0">
                <a:solidFill>
                  <a:schemeClr val="tx1"/>
                </a:solidFill>
                <a:latin typeface="Arial Narrow" panose="020B0606020202030204" pitchFamily="34" charset="0"/>
                <a:hlinkClick r:id="rId2"/>
              </a:rPr>
              <a:t>helmut.marsiske@science.doe.gov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6492884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35: HIGH ENERGY PHYSICS DETECTORS AND INSTRUMENTATION </a:t>
            </a:r>
          </a:p>
        </p:txBody>
      </p:sp>
      <p:sp>
        <p:nvSpPr>
          <p:cNvPr id="3" name="Subtitle 2"/>
          <p:cNvSpPr>
            <a:spLocks noGrp="1"/>
          </p:cNvSpPr>
          <p:nvPr>
            <p:ph type="subTitle" idx="1"/>
          </p:nvPr>
        </p:nvSpPr>
        <p:spPr>
          <a:xfrm>
            <a:off x="762001" y="1981200"/>
            <a:ext cx="7848599" cy="4495800"/>
          </a:xfrm>
        </p:spPr>
        <p:txBody>
          <a:bodyPr>
            <a:normAutofit fontScale="77500" lnSpcReduction="20000"/>
          </a:bodyPr>
          <a:lstStyle/>
          <a:p>
            <a:pPr algn="l">
              <a:tabLst>
                <a:tab pos="457200" algn="l"/>
              </a:tabLst>
            </a:pPr>
            <a:r>
              <a:rPr lang="en-US" sz="2600" dirty="0">
                <a:solidFill>
                  <a:schemeClr val="tx1"/>
                </a:solidFill>
                <a:latin typeface="Arial Narrow" panose="020B0606020202030204" pitchFamily="34" charset="0"/>
              </a:rPr>
              <a:t>a.</a:t>
            </a:r>
            <a:r>
              <a:rPr lang="en-US" sz="2000" dirty="0">
                <a:solidFill>
                  <a:schemeClr val="tx1"/>
                </a:solidFill>
                <a:latin typeface="Arial Narrow" panose="020B0606020202030204" pitchFamily="34" charset="0"/>
              </a:rPr>
              <a:t>	</a:t>
            </a:r>
            <a:r>
              <a:rPr lang="en-US" sz="2900" dirty="0">
                <a:solidFill>
                  <a:schemeClr val="tx1"/>
                </a:solidFill>
                <a:latin typeface="Arial Narrow" panose="020B0606020202030204" pitchFamily="34" charset="0"/>
              </a:rPr>
              <a:t>Low-Cost, High-Performance Visible/(V)UV/Near-IR Photon Detection</a:t>
            </a:r>
          </a:p>
          <a:p>
            <a:pPr algn="l">
              <a:tabLst>
                <a:tab pos="457200" algn="l"/>
              </a:tabLst>
            </a:pPr>
            <a:r>
              <a:rPr lang="en-US" sz="2900" dirty="0">
                <a:solidFill>
                  <a:schemeClr val="tx1"/>
                </a:solidFill>
                <a:latin typeface="Arial Narrow" panose="020B0606020202030204" pitchFamily="34" charset="0"/>
              </a:rPr>
              <a:t>b.	Scintillating Detector Materials and Wavelength Shifters</a:t>
            </a:r>
          </a:p>
          <a:p>
            <a:pPr marL="457200" indent="-457200" algn="l">
              <a:buAutoNum type="alphaLcPeriod" startAt="3"/>
              <a:tabLst>
                <a:tab pos="457200" algn="l"/>
              </a:tabLst>
            </a:pPr>
            <a:r>
              <a:rPr lang="en-US" sz="2900" dirty="0">
                <a:solidFill>
                  <a:schemeClr val="tx1"/>
                </a:solidFill>
                <a:latin typeface="Arial Narrow" panose="020B0606020202030204" pitchFamily="34" charset="0"/>
              </a:rPr>
              <a:t>Cost-Effective, Large-Area, High-Performance Dichroic Filters</a:t>
            </a:r>
          </a:p>
          <a:p>
            <a:pPr marL="457200" indent="-457200" algn="l">
              <a:buAutoNum type="alphaLcPeriod" startAt="3"/>
              <a:tabLst>
                <a:tab pos="457200" algn="l"/>
              </a:tabLst>
            </a:pPr>
            <a:r>
              <a:rPr lang="en-US" sz="2900" dirty="0">
                <a:solidFill>
                  <a:schemeClr val="tx1"/>
                </a:solidFill>
                <a:latin typeface="Arial Narrow" panose="020B0606020202030204" pitchFamily="34" charset="0"/>
              </a:rPr>
              <a:t>Ultra-Low Mass, High-Rate Charged Particle Tracking</a:t>
            </a:r>
          </a:p>
          <a:p>
            <a:pPr marL="457200" indent="-457200" algn="l">
              <a:buAutoNum type="alphaLcPeriod" startAt="3"/>
              <a:tabLst>
                <a:tab pos="457200" algn="l"/>
              </a:tabLst>
            </a:pPr>
            <a:r>
              <a:rPr lang="en-US" sz="2900" dirty="0">
                <a:solidFill>
                  <a:schemeClr val="tx1"/>
                </a:solidFill>
                <a:latin typeface="Arial Narrow" panose="020B0606020202030204" pitchFamily="34" charset="0"/>
              </a:rPr>
              <a:t>Ultra-Low Background Detectors and Materials</a:t>
            </a:r>
          </a:p>
          <a:p>
            <a:pPr marL="457200" indent="-457200" algn="l">
              <a:buAutoNum type="alphaLcPeriod" startAt="3"/>
              <a:tabLst>
                <a:tab pos="457200" algn="l"/>
              </a:tabLst>
            </a:pPr>
            <a:r>
              <a:rPr lang="en-US" sz="2900" dirty="0">
                <a:solidFill>
                  <a:schemeClr val="tx1"/>
                </a:solidFill>
                <a:latin typeface="Arial Narrow" panose="020B0606020202030204" pitchFamily="34" charset="0"/>
              </a:rPr>
              <a:t>Advanced Composite Materials </a:t>
            </a:r>
          </a:p>
          <a:p>
            <a:pPr marL="457200" indent="-457200" algn="l">
              <a:buAutoNum type="alphaLcPeriod" startAt="3"/>
              <a:tabLst>
                <a:tab pos="457200" algn="l"/>
              </a:tabLst>
            </a:pPr>
            <a:r>
              <a:rPr lang="en-US" sz="2900" dirty="0">
                <a:solidFill>
                  <a:schemeClr val="tx1"/>
                </a:solidFill>
                <a:latin typeface="Arial Narrow" panose="020B0606020202030204" pitchFamily="34" charset="0"/>
              </a:rPr>
              <a:t>Additive Manufacturing</a:t>
            </a:r>
          </a:p>
          <a:p>
            <a:pPr marL="457200" indent="-457200" algn="l">
              <a:buAutoNum type="alphaLcPeriod" startAt="3"/>
              <a:tabLst>
                <a:tab pos="457200" algn="l"/>
              </a:tabLst>
            </a:pPr>
            <a:r>
              <a:rPr lang="en-US" sz="2900" dirty="0">
                <a:solidFill>
                  <a:schemeClr val="tx1"/>
                </a:solidFill>
                <a:latin typeface="Arial Narrow" panose="020B0606020202030204" pitchFamily="34" charset="0"/>
              </a:rPr>
              <a:t>Other</a:t>
            </a:r>
          </a:p>
          <a:p>
            <a:pPr marL="457200" indent="-457200" algn="l">
              <a:buAutoNum type="alphaLcPeriod" startAt="3"/>
              <a:tabLst>
                <a:tab pos="457200" algn="l"/>
              </a:tabLst>
            </a:pPr>
            <a:endParaRPr lang="en-US" sz="2900" dirty="0">
              <a:solidFill>
                <a:schemeClr val="tx1"/>
              </a:solidFill>
              <a:latin typeface="Arial Narrow" panose="020B0606020202030204" pitchFamily="34" charset="0"/>
            </a:endParaRPr>
          </a:p>
          <a:p>
            <a:pPr marL="457200" indent="-457200" algn="l">
              <a:buAutoNum type="alphaLcPeriod" startAt="3"/>
              <a:tabLst>
                <a:tab pos="457200" algn="l"/>
              </a:tabLst>
            </a:pPr>
            <a:endParaRPr lang="en-US" sz="2900" dirty="0">
              <a:solidFill>
                <a:schemeClr val="tx1"/>
              </a:solidFill>
              <a:latin typeface="Arial Narrow" panose="020B0606020202030204" pitchFamily="34" charset="0"/>
            </a:endParaRPr>
          </a:p>
          <a:p>
            <a:pPr algn="l">
              <a:tabLst>
                <a:tab pos="457200" algn="l"/>
              </a:tabLst>
            </a:pPr>
            <a:endParaRPr lang="en-US" sz="2900" dirty="0">
              <a:solidFill>
                <a:schemeClr val="tx1"/>
              </a:solidFill>
              <a:latin typeface="Arial Narrow" panose="020B0606020202030204" pitchFamily="34" charset="0"/>
            </a:endParaRPr>
          </a:p>
          <a:p>
            <a:pPr algn="l">
              <a:tabLst>
                <a:tab pos="457200" algn="l"/>
              </a:tabLst>
            </a:pPr>
            <a:r>
              <a:rPr lang="en-US" sz="2900" dirty="0">
                <a:solidFill>
                  <a:schemeClr val="tx1"/>
                </a:solidFill>
                <a:latin typeface="Arial Narrow" panose="020B0606020202030204" pitchFamily="34" charset="0"/>
              </a:rPr>
              <a:t>Questions: Helmut Marsiske, </a:t>
            </a:r>
            <a:r>
              <a:rPr lang="en-US" sz="2900" dirty="0">
                <a:solidFill>
                  <a:schemeClr val="tx1"/>
                </a:solidFill>
                <a:latin typeface="Arial Narrow" panose="020B0606020202030204" pitchFamily="34" charset="0"/>
                <a:hlinkClick r:id="rId2"/>
              </a:rPr>
              <a:t>helmut.marsiske@science.doe.gov</a:t>
            </a:r>
            <a:r>
              <a:rPr lang="en-US" sz="29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9984364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36: </a:t>
            </a:r>
            <a:r>
              <a:rPr lang="fr-FR" sz="2200" b="1" dirty="0">
                <a:latin typeface="Arial Narrow" panose="020B0606020202030204" pitchFamily="34" charset="0"/>
              </a:rPr>
              <a:t>QUANTUM INFORMATION SCIENCE (QIS) SUPPORTING TECHNOLOGIES </a:t>
            </a:r>
            <a:r>
              <a:rPr lang="en-US" sz="2200" b="1" dirty="0">
                <a:latin typeface="Arial Narrow" panose="020B0606020202030204" pitchFamily="34" charset="0"/>
              </a:rPr>
              <a:t>	</a:t>
            </a:r>
          </a:p>
        </p:txBody>
      </p:sp>
      <p:sp>
        <p:nvSpPr>
          <p:cNvPr id="3" name="Subtitle 2"/>
          <p:cNvSpPr>
            <a:spLocks noGrp="1"/>
          </p:cNvSpPr>
          <p:nvPr>
            <p:ph type="subTitle" idx="1"/>
          </p:nvPr>
        </p:nvSpPr>
        <p:spPr>
          <a:xfrm>
            <a:off x="762001" y="1981200"/>
            <a:ext cx="7848599" cy="4495800"/>
          </a:xfrm>
        </p:spPr>
        <p:txBody>
          <a:bodyPr>
            <a:normAutofit/>
          </a:bodyPr>
          <a:lstStyle/>
          <a:p>
            <a:pPr marL="457200" indent="-457200" algn="l">
              <a:buAutoNum type="alphaLcPeriod"/>
              <a:tabLst>
                <a:tab pos="457200" algn="l"/>
              </a:tabLst>
            </a:pPr>
            <a:r>
              <a:rPr lang="en-US" sz="2000" dirty="0">
                <a:solidFill>
                  <a:schemeClr val="tx1"/>
                </a:solidFill>
                <a:latin typeface="Arial Narrow" panose="020B0606020202030204" pitchFamily="34" charset="0"/>
              </a:rPr>
              <a:t>Development of Optimal SRF Cavity Geometries for Quantum Information Systems	</a:t>
            </a:r>
          </a:p>
          <a:p>
            <a:pPr marL="457200" indent="-457200" algn="l">
              <a:buAutoNum type="alphaLcPeriod"/>
              <a:tabLst>
                <a:tab pos="457200" algn="l"/>
              </a:tabLst>
            </a:pPr>
            <a:r>
              <a:rPr lang="en-US" sz="2000" dirty="0">
                <a:solidFill>
                  <a:schemeClr val="tx1"/>
                </a:solidFill>
                <a:latin typeface="Arial Narrow" panose="020B0606020202030204" pitchFamily="34" charset="0"/>
              </a:rPr>
              <a:t>Optimization of Fabrication Techniques for Scalable 3D SRF Structures for Quantum Information Systems </a:t>
            </a:r>
          </a:p>
          <a:p>
            <a:pPr marL="457200" indent="-457200" algn="l">
              <a:buAutoNum type="alphaLcPeriod"/>
              <a:tabLst>
                <a:tab pos="457200" algn="l"/>
              </a:tabLst>
            </a:pPr>
            <a:r>
              <a:rPr lang="en-US" sz="2000" dirty="0">
                <a:solidFill>
                  <a:schemeClr val="tx1"/>
                </a:solidFill>
                <a:latin typeface="Arial Narrow" panose="020B0606020202030204" pitchFamily="34" charset="0"/>
              </a:rPr>
              <a:t>Development of Low-Temperature Technologies for QIS Systems</a:t>
            </a:r>
          </a:p>
          <a:p>
            <a:pPr marL="457200" indent="-457200" algn="l">
              <a:buAutoNum type="alphaLcPeriod"/>
              <a:tabLst>
                <a:tab pos="457200" algn="l"/>
              </a:tabLst>
            </a:pPr>
            <a:r>
              <a:rPr lang="en-US" sz="2000" dirty="0">
                <a:solidFill>
                  <a:schemeClr val="tx1"/>
                </a:solidFill>
                <a:latin typeface="Arial Narrow" panose="020B0606020202030204" pitchFamily="34" charset="0"/>
              </a:rPr>
              <a:t>Photodetectors for Optical to Microwave Transduction of Quantum Information</a:t>
            </a:r>
          </a:p>
          <a:p>
            <a:pPr marL="457200" indent="-457200" algn="l">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Altaf Carim, </a:t>
            </a:r>
            <a:r>
              <a:rPr lang="en-US" sz="2000" dirty="0">
                <a:solidFill>
                  <a:schemeClr val="tx1"/>
                </a:solidFill>
                <a:latin typeface="Arial Narrow" panose="020B0606020202030204" pitchFamily="34" charset="0"/>
                <a:hlinkClick r:id="rId2"/>
              </a:rPr>
              <a:t>altaf.carim@science.doe.gov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7708792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r>
              <a:rPr lang="en-US" sz="3600" dirty="0"/>
              <a:t/>
            </a:r>
            <a:br>
              <a:rPr lang="en-US" sz="3600" dirty="0"/>
            </a:br>
            <a:r>
              <a:rPr lang="en-US" sz="3600" dirty="0"/>
              <a:t>Topics associated with the</a:t>
            </a:r>
            <a:br>
              <a:rPr lang="en-US" sz="3600" dirty="0"/>
            </a:br>
            <a:r>
              <a:rPr lang="en-US" sz="3600" dirty="0"/>
              <a:t>FY 2020 Phase I Release 2</a:t>
            </a:r>
            <a:br>
              <a:rPr lang="en-US" sz="3600" dirty="0"/>
            </a:br>
            <a:r>
              <a:rPr lang="en-US" sz="3600" dirty="0"/>
              <a:t>Funding Opportunity Announcement</a:t>
            </a:r>
            <a:br>
              <a:rPr lang="en-US" sz="3600" dirty="0"/>
            </a:br>
            <a:r>
              <a:rPr lang="en-US" sz="3600" dirty="0"/>
              <a:t/>
            </a:r>
            <a:br>
              <a:rPr lang="en-US" sz="3600" dirty="0"/>
            </a:br>
            <a:r>
              <a:rPr lang="en-US" sz="3200" b="1" u="sng" dirty="0">
                <a:latin typeface="Calibri" pitchFamily="34" charset="0"/>
              </a:rPr>
              <a:t>Topics 26-38</a:t>
            </a:r>
            <a:r>
              <a:rPr lang="en-US" sz="3200" dirty="0"/>
              <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20, 2019</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660401"/>
          </a:xfrm>
        </p:spPr>
        <p:txBody>
          <a:bodyPr anchor="t">
            <a:normAutofit/>
          </a:bodyPr>
          <a:lstStyle/>
          <a:p>
            <a:pPr marL="1135063" indent="-1755775" algn="l">
              <a:tabLst>
                <a:tab pos="461963" algn="l"/>
                <a:tab pos="1143000" algn="l"/>
              </a:tabLst>
            </a:pPr>
            <a:r>
              <a:rPr lang="en-US" sz="2200" b="1" dirty="0">
                <a:latin typeface="Arial Narrow" panose="020B0606020202030204" pitchFamily="34" charset="0"/>
              </a:rPr>
              <a:t>Topic 37: ADVANCED TECHNOLOGIES FOR NUCLEAR ENERGY	</a:t>
            </a:r>
          </a:p>
        </p:txBody>
      </p:sp>
      <p:sp>
        <p:nvSpPr>
          <p:cNvPr id="3" name="Subtitle 2"/>
          <p:cNvSpPr>
            <a:spLocks noGrp="1"/>
          </p:cNvSpPr>
          <p:nvPr>
            <p:ph type="subTitle" idx="1"/>
          </p:nvPr>
        </p:nvSpPr>
        <p:spPr>
          <a:xfrm>
            <a:off x="762001" y="1642551"/>
            <a:ext cx="7848599" cy="4910648"/>
          </a:xfrm>
        </p:spPr>
        <p:txBody>
          <a:bodyPr>
            <a:normAutofit fontScale="92500" lnSpcReduction="20000"/>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Sensors and Instrumentation (Crosscutting Research)</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Technologies for the Fabrication, Characterization of Nuclear Reactor Fuel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Materials Protection Accounting and Control for Domestic Fuel Cycles </a:t>
            </a:r>
          </a:p>
          <a:p>
            <a:pPr marL="457200" indent="-457200" algn="l">
              <a:buFont typeface="+mj-lt"/>
              <a:buAutoNum type="alphaLcPeriod"/>
            </a:pPr>
            <a:r>
              <a:rPr lang="en-US" sz="2000" dirty="0">
                <a:solidFill>
                  <a:schemeClr val="tx1"/>
                </a:solidFill>
                <a:latin typeface="Arial Narrow" panose="020B0606020202030204" pitchFamily="34" charset="0"/>
              </a:rPr>
              <a:t>Advanced Modeling and Simulation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Plant Modernization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Materials R&amp;D</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Flexible Plant Operation &amp; Generation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Nuclear Power Plant Physical Security</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Risk Informed Safety Analysis (RISA) FRI3D Tool Commercialization</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a:t>
            </a:r>
            <a:r>
              <a:rPr lang="en-US" sz="2000" dirty="0" err="1">
                <a:solidFill>
                  <a:schemeClr val="tx1"/>
                </a:solidFill>
                <a:latin typeface="Arial Narrow" panose="020B0606020202030204" pitchFamily="34" charset="0"/>
              </a:rPr>
              <a:t>Suibel</a:t>
            </a:r>
            <a:r>
              <a:rPr lang="en-US" sz="2000" dirty="0">
                <a:solidFill>
                  <a:schemeClr val="tx1"/>
                </a:solidFill>
                <a:latin typeface="Arial Narrow" panose="020B0606020202030204" pitchFamily="34" charset="0"/>
              </a:rPr>
              <a:t> </a:t>
            </a:r>
            <a:r>
              <a:rPr lang="en-US" sz="2000" dirty="0" err="1">
                <a:solidFill>
                  <a:schemeClr val="tx1"/>
                </a:solidFill>
                <a:latin typeface="Arial Narrow" panose="020B0606020202030204" pitchFamily="34" charset="0"/>
              </a:rPr>
              <a:t>Schuppner</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2"/>
              </a:rPr>
              <a:t>Suibel.Schuppner@nuclear.energy.gov</a:t>
            </a:r>
            <a:r>
              <a:rPr lang="en-US" sz="2000" dirty="0">
                <a:solidFill>
                  <a:schemeClr val="tx1"/>
                </a:solidFill>
                <a:latin typeface="Arial Narrow" panose="020B0606020202030204" pitchFamily="34" charset="0"/>
              </a:rPr>
              <a:t> </a:t>
            </a:r>
          </a:p>
          <a:p>
            <a:pPr marL="914400" algn="l">
              <a:tabLst>
                <a:tab pos="457200" algn="l"/>
              </a:tabLst>
            </a:pPr>
            <a:r>
              <a:rPr lang="en-US" sz="2000" dirty="0">
                <a:solidFill>
                  <a:schemeClr val="tx1"/>
                </a:solidFill>
                <a:latin typeface="Arial Narrow" panose="020B0606020202030204" pitchFamily="34" charset="0"/>
              </a:rPr>
              <a:t>Subtopic b – </a:t>
            </a:r>
            <a:r>
              <a:rPr lang="de-DE" sz="2000" dirty="0">
                <a:solidFill>
                  <a:schemeClr val="tx1"/>
                </a:solidFill>
                <a:latin typeface="Arial Narrow" panose="020B0606020202030204" pitchFamily="34" charset="0"/>
              </a:rPr>
              <a:t>Frank Goldner, </a:t>
            </a:r>
            <a:r>
              <a:rPr lang="de-DE" sz="2000" dirty="0">
                <a:solidFill>
                  <a:schemeClr val="tx1"/>
                </a:solidFill>
                <a:latin typeface="Arial Narrow" panose="020B0606020202030204" pitchFamily="34" charset="0"/>
                <a:hlinkClick r:id="rId3"/>
              </a:rPr>
              <a:t>Frank.Goldner@nuclear.energy.gov</a:t>
            </a:r>
            <a:r>
              <a:rPr lang="de-DE" sz="2000" dirty="0">
                <a:solidFill>
                  <a:schemeClr val="tx1"/>
                </a:solidFill>
                <a:latin typeface="Arial Narrow" panose="020B0606020202030204" pitchFamily="34" charset="0"/>
              </a:rPr>
              <a:t> </a:t>
            </a:r>
          </a:p>
          <a:p>
            <a:pPr marL="914400" algn="l">
              <a:tabLst>
                <a:tab pos="457200" algn="l"/>
              </a:tabLst>
            </a:pPr>
            <a:r>
              <a:rPr lang="en-US" sz="2000" dirty="0">
                <a:solidFill>
                  <a:schemeClr val="tx1"/>
                </a:solidFill>
                <a:latin typeface="Arial Narrow" panose="020B0606020202030204" pitchFamily="34" charset="0"/>
              </a:rPr>
              <a:t>Subtopic c – Michael </a:t>
            </a:r>
            <a:r>
              <a:rPr lang="en-US" sz="2000" dirty="0" err="1">
                <a:solidFill>
                  <a:schemeClr val="tx1"/>
                </a:solidFill>
                <a:latin typeface="Arial Narrow" panose="020B0606020202030204" pitchFamily="34" charset="0"/>
              </a:rPr>
              <a:t>Reim</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4"/>
              </a:rPr>
              <a:t>michael.reim@nuclear.energy.gov</a:t>
            </a:r>
            <a:r>
              <a:rPr lang="en-US" sz="2000" dirty="0">
                <a:solidFill>
                  <a:schemeClr val="tx1"/>
                </a:solidFill>
                <a:latin typeface="Arial Narrow" panose="020B0606020202030204" pitchFamily="34" charset="0"/>
              </a:rPr>
              <a:t> </a:t>
            </a:r>
          </a:p>
          <a:p>
            <a:pPr marL="914400" algn="l">
              <a:tabLst>
                <a:tab pos="457200" algn="l"/>
              </a:tabLst>
            </a:pPr>
            <a:r>
              <a:rPr lang="en-US" sz="2000" dirty="0">
                <a:solidFill>
                  <a:schemeClr val="tx1"/>
                </a:solidFill>
                <a:latin typeface="Arial Narrow" panose="020B0606020202030204" pitchFamily="34" charset="0"/>
              </a:rPr>
              <a:t>Subtopic d – David Henderson, </a:t>
            </a:r>
            <a:r>
              <a:rPr lang="en-US" sz="2000" dirty="0">
                <a:solidFill>
                  <a:schemeClr val="tx1"/>
                </a:solidFill>
                <a:latin typeface="Arial Narrow" panose="020B0606020202030204" pitchFamily="34" charset="0"/>
                <a:hlinkClick r:id="rId5"/>
              </a:rPr>
              <a:t>David.Henderson@nuclear.energy.gov</a:t>
            </a:r>
            <a:r>
              <a:rPr lang="en-US" sz="2000" dirty="0">
                <a:solidFill>
                  <a:schemeClr val="tx1"/>
                </a:solidFill>
                <a:latin typeface="Arial Narrow" panose="020B0606020202030204" pitchFamily="34" charset="0"/>
              </a:rPr>
              <a:t> </a:t>
            </a:r>
          </a:p>
          <a:p>
            <a:pPr marL="914400" algn="l">
              <a:tabLst>
                <a:tab pos="457200" algn="l"/>
              </a:tabLst>
            </a:pPr>
            <a:r>
              <a:rPr lang="en-US" sz="2000" dirty="0">
                <a:solidFill>
                  <a:schemeClr val="tx1"/>
                </a:solidFill>
                <a:latin typeface="Arial Narrow" panose="020B0606020202030204" pitchFamily="34" charset="0"/>
              </a:rPr>
              <a:t>Subtopics e, f, g, h &amp; </a:t>
            </a:r>
            <a:r>
              <a:rPr lang="en-US" sz="2000" dirty="0" err="1">
                <a:solidFill>
                  <a:schemeClr val="tx1"/>
                </a:solidFill>
                <a:latin typeface="Arial Narrow" panose="020B0606020202030204" pitchFamily="34" charset="0"/>
              </a:rPr>
              <a:t>i</a:t>
            </a:r>
            <a:r>
              <a:rPr lang="en-US" sz="2000" dirty="0">
                <a:solidFill>
                  <a:schemeClr val="tx1"/>
                </a:solidFill>
                <a:latin typeface="Arial Narrow" panose="020B0606020202030204" pitchFamily="34" charset="0"/>
              </a:rPr>
              <a:t> – </a:t>
            </a:r>
            <a:r>
              <a:rPr lang="fi-FI" sz="2000" dirty="0">
                <a:solidFill>
                  <a:schemeClr val="tx1"/>
                </a:solidFill>
                <a:latin typeface="Arial Narrow" panose="020B0606020202030204" pitchFamily="34" charset="0"/>
              </a:rPr>
              <a:t>Alison Hahn, </a:t>
            </a:r>
            <a:r>
              <a:rPr lang="fi-FI" sz="2000" dirty="0">
                <a:solidFill>
                  <a:schemeClr val="tx1"/>
                </a:solidFill>
                <a:latin typeface="Arial Narrow" panose="020B0606020202030204" pitchFamily="34" charset="0"/>
                <a:hlinkClick r:id="rId6"/>
              </a:rPr>
              <a:t>Alison.Hahn@nuclear.energy.gov</a:t>
            </a:r>
            <a:r>
              <a:rPr lang="fi-FI"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914400" algn="l">
              <a:tabLst>
                <a:tab pos="457200" algn="l"/>
              </a:tabLst>
            </a:pPr>
            <a:r>
              <a:rPr lang="en-US" sz="2000" dirty="0">
                <a:solidFill>
                  <a:schemeClr val="tx1"/>
                </a:solidFill>
                <a:latin typeface="Arial Narrow" panose="020B0606020202030204" pitchFamily="34" charset="0"/>
              </a:rPr>
              <a:t> </a:t>
            </a:r>
          </a:p>
          <a:p>
            <a:pPr marL="914400"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5965505"/>
              </p:ext>
            </p:extLst>
          </p:nvPr>
        </p:nvGraphicFramePr>
        <p:xfrm>
          <a:off x="772563" y="973676"/>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1473909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chor="t">
            <a:normAutofit/>
          </a:bodyPr>
          <a:lstStyle/>
          <a:p>
            <a:pPr marL="1135063" indent="-1755775" algn="l">
              <a:tabLst>
                <a:tab pos="461963" algn="l"/>
                <a:tab pos="1143000" algn="l"/>
              </a:tabLst>
            </a:pPr>
            <a:r>
              <a:rPr lang="en-US" sz="2200" b="1" dirty="0">
                <a:latin typeface="Arial Narrow" panose="020B0606020202030204" pitchFamily="34" charset="0"/>
              </a:rPr>
              <a:t>Topic 37: </a:t>
            </a:r>
            <a:r>
              <a:rPr lang="en-US" sz="2100" b="1" dirty="0">
                <a:latin typeface="Arial Narrow" panose="020B0606020202030204" pitchFamily="34" charset="0"/>
              </a:rPr>
              <a:t>ADVANCED TECHNOLOGIES FOR NUCLEAR ENERGY</a:t>
            </a:r>
            <a:br>
              <a:rPr lang="en-US" sz="2100" b="1" dirty="0">
                <a:latin typeface="Arial Narrow" panose="020B0606020202030204" pitchFamily="34" charset="0"/>
              </a:rPr>
            </a:br>
            <a:r>
              <a:rPr lang="en-US" sz="2100" b="1" dirty="0">
                <a:latin typeface="Arial Narrow" panose="020B0606020202030204" pitchFamily="34" charset="0"/>
              </a:rPr>
              <a:t>(CONTINUED)</a:t>
            </a:r>
            <a:r>
              <a:rPr lang="en-US" sz="2200" b="1" dirty="0">
                <a:latin typeface="Arial Narrow" panose="020B0606020202030204" pitchFamily="34" charset="0"/>
              </a:rPr>
              <a:t>	</a:t>
            </a:r>
          </a:p>
        </p:txBody>
      </p:sp>
      <p:sp>
        <p:nvSpPr>
          <p:cNvPr id="3" name="Subtitle 2"/>
          <p:cNvSpPr>
            <a:spLocks noGrp="1"/>
          </p:cNvSpPr>
          <p:nvPr>
            <p:ph type="subTitle" idx="1"/>
          </p:nvPr>
        </p:nvSpPr>
        <p:spPr>
          <a:xfrm>
            <a:off x="762001" y="1760396"/>
            <a:ext cx="8000999" cy="4945204"/>
          </a:xfrm>
        </p:spPr>
        <p:txBody>
          <a:bodyPr>
            <a:normAutofit fontScale="92500" lnSpcReduction="10000"/>
          </a:bodyPr>
          <a:lstStyle/>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Component Development to Support Molten </a:t>
            </a:r>
            <a:r>
              <a:rPr lang="en-US" sz="1800">
                <a:solidFill>
                  <a:schemeClr val="tx1"/>
                </a:solidFill>
                <a:latin typeface="Arial Narrow" panose="020B0606020202030204" pitchFamily="34" charset="0"/>
              </a:rPr>
              <a:t>Salt Reactors </a:t>
            </a:r>
            <a:endParaRPr lang="en-US" sz="1800" dirty="0">
              <a:solidFill>
                <a:schemeClr val="tx1"/>
              </a:solidFill>
              <a:latin typeface="Arial Narrow" panose="020B0606020202030204" pitchFamily="34" charset="0"/>
            </a:endParaRP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Advanced Methods for Manufacturing </a:t>
            </a: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NSUF SBIR/STTR Workscope</a:t>
            </a: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Cybersecurity Technologies for Protection of Nuclear Safety, Security, or Emergency Preparedness Systems</a:t>
            </a: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Integrated Energy Systems</a:t>
            </a: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Small Modular Reactor Capabilities, Components, and Systems</a:t>
            </a: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Microreactor Applications and Unattended Operations Technologies</a:t>
            </a:r>
          </a:p>
          <a:p>
            <a:pPr marL="457200" indent="-457200" algn="l">
              <a:buFont typeface="+mj-lt"/>
              <a:buAutoNum type="alphaLcPeriod" startAt="10"/>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j  – </a:t>
            </a:r>
            <a:r>
              <a:rPr lang="fr-FR" sz="1800" dirty="0">
                <a:solidFill>
                  <a:schemeClr val="tx1"/>
                </a:solidFill>
                <a:latin typeface="Arial Narrow" panose="020B0606020202030204" pitchFamily="34" charset="0"/>
              </a:rPr>
              <a:t> Brian K. Robinson, </a:t>
            </a:r>
            <a:r>
              <a:rPr lang="fr-FR" sz="1800" dirty="0">
                <a:solidFill>
                  <a:schemeClr val="tx1"/>
                </a:solidFill>
                <a:latin typeface="Arial Narrow" panose="020B0606020202030204" pitchFamily="34" charset="0"/>
                <a:hlinkClick r:id="rId2"/>
              </a:rPr>
              <a:t>Brian.Robinson@nuclear.energy.gov</a:t>
            </a:r>
            <a:r>
              <a:rPr lang="fr-FR" sz="1800" dirty="0">
                <a:solidFill>
                  <a:schemeClr val="tx1"/>
                </a:solidFill>
                <a:latin typeface="Arial Narrow" panose="020B0606020202030204" pitchFamily="34" charset="0"/>
              </a:rPr>
              <a:t> </a:t>
            </a:r>
          </a:p>
          <a:p>
            <a:pPr marL="914400" algn="l">
              <a:tabLst>
                <a:tab pos="457200" algn="l"/>
              </a:tabLst>
            </a:pPr>
            <a:r>
              <a:rPr lang="fr-FR" sz="1800" dirty="0" err="1">
                <a:solidFill>
                  <a:schemeClr val="tx1"/>
                </a:solidFill>
                <a:latin typeface="Arial Narrow" panose="020B0606020202030204" pitchFamily="34" charset="0"/>
              </a:rPr>
              <a:t>Subtopic</a:t>
            </a:r>
            <a:r>
              <a:rPr lang="fr-FR" sz="1800" dirty="0">
                <a:solidFill>
                  <a:schemeClr val="tx1"/>
                </a:solidFill>
                <a:latin typeface="Arial Narrow" panose="020B0606020202030204" pitchFamily="34" charset="0"/>
              </a:rPr>
              <a:t> k – Dirk Cairns-</a:t>
            </a:r>
            <a:r>
              <a:rPr lang="fr-FR" sz="1800" dirty="0" err="1">
                <a:solidFill>
                  <a:schemeClr val="tx1"/>
                </a:solidFill>
                <a:latin typeface="Arial Narrow" panose="020B0606020202030204" pitchFamily="34" charset="0"/>
              </a:rPr>
              <a:t>Gallimore</a:t>
            </a:r>
            <a:r>
              <a:rPr lang="fr-FR" sz="1800" dirty="0">
                <a:solidFill>
                  <a:schemeClr val="tx1"/>
                </a:solidFill>
                <a:latin typeface="Arial Narrow" panose="020B0606020202030204" pitchFamily="34" charset="0"/>
              </a:rPr>
              <a:t>, </a:t>
            </a:r>
            <a:r>
              <a:rPr lang="fr-FR" sz="1800" dirty="0">
                <a:solidFill>
                  <a:schemeClr val="tx1"/>
                </a:solidFill>
                <a:latin typeface="Arial Narrow" panose="020B0606020202030204" pitchFamily="34" charset="0"/>
                <a:hlinkClick r:id="rId3"/>
              </a:rPr>
              <a:t>dirk.cairns-gallimore@nuclear.energy.gov</a:t>
            </a:r>
            <a:r>
              <a:rPr lang="fr-F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914400" algn="l">
              <a:tabLst>
                <a:tab pos="457200" algn="l"/>
              </a:tabLst>
            </a:pPr>
            <a:r>
              <a:rPr lang="en-US" sz="1800" dirty="0">
                <a:solidFill>
                  <a:schemeClr val="tx1"/>
                </a:solidFill>
                <a:latin typeface="Arial Narrow" panose="020B0606020202030204" pitchFamily="34" charset="0"/>
              </a:rPr>
              <a:t>Subtopics  l  – </a:t>
            </a:r>
            <a:r>
              <a:rPr lang="nb-NO" sz="1800" dirty="0">
                <a:solidFill>
                  <a:schemeClr val="tx1"/>
                </a:solidFill>
                <a:latin typeface="Arial Narrow" panose="020B0606020202030204" pitchFamily="34" charset="0"/>
              </a:rPr>
              <a:t>Tansel Selekler, </a:t>
            </a:r>
            <a:r>
              <a:rPr lang="nb-NO" sz="1800" dirty="0">
                <a:solidFill>
                  <a:schemeClr val="tx1"/>
                </a:solidFill>
                <a:latin typeface="Arial Narrow" panose="020B0606020202030204" pitchFamily="34" charset="0"/>
                <a:hlinkClick r:id="rId4"/>
              </a:rPr>
              <a:t>Tansel.Selekler@nuclear.energy.gov</a:t>
            </a:r>
            <a:r>
              <a:rPr lang="nb-NO"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914400" algn="l">
              <a:tabLst>
                <a:tab pos="457200" algn="l"/>
              </a:tabLst>
            </a:pPr>
            <a:r>
              <a:rPr lang="en-US" sz="1800" dirty="0">
                <a:solidFill>
                  <a:schemeClr val="tx1"/>
                </a:solidFill>
                <a:latin typeface="Arial Narrow" panose="020B0606020202030204" pitchFamily="34" charset="0"/>
              </a:rPr>
              <a:t>Subtopics m &amp; n  – Rebecca </a:t>
            </a:r>
            <a:r>
              <a:rPr lang="en-US" sz="1800" dirty="0" err="1">
                <a:solidFill>
                  <a:schemeClr val="tx1"/>
                </a:solidFill>
                <a:latin typeface="Arial Narrow" panose="020B0606020202030204" pitchFamily="34" charset="0"/>
              </a:rPr>
              <a:t>Onuschak</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5"/>
              </a:rPr>
              <a:t>rebecca.onuschak@nuclear.energy.gov</a:t>
            </a:r>
            <a:r>
              <a:rPr lang="en-US" sz="1800" dirty="0">
                <a:solidFill>
                  <a:schemeClr val="tx1"/>
                </a:solidFill>
                <a:latin typeface="Arial Narrow" panose="020B0606020202030204" pitchFamily="34" charset="0"/>
              </a:rPr>
              <a:t> </a:t>
            </a:r>
          </a:p>
          <a:p>
            <a:pPr marL="914400" algn="l">
              <a:tabLst>
                <a:tab pos="457200" algn="l"/>
              </a:tabLst>
            </a:pPr>
            <a:r>
              <a:rPr lang="en-US" sz="1800" dirty="0">
                <a:solidFill>
                  <a:schemeClr val="tx1"/>
                </a:solidFill>
                <a:latin typeface="Arial Narrow" panose="020B0606020202030204" pitchFamily="34" charset="0"/>
              </a:rPr>
              <a:t>Subtopic o  –  Melissa Bates, </a:t>
            </a:r>
            <a:r>
              <a:rPr lang="en-US" sz="1800" dirty="0">
                <a:solidFill>
                  <a:schemeClr val="tx1"/>
                </a:solidFill>
                <a:latin typeface="Arial Narrow" panose="020B0606020202030204" pitchFamily="34" charset="0"/>
                <a:hlinkClick r:id="rId6"/>
              </a:rPr>
              <a:t>melissa.bates@nuclear.energy.gov</a:t>
            </a:r>
            <a:r>
              <a:rPr lang="en-US" sz="1800" dirty="0">
                <a:solidFill>
                  <a:schemeClr val="tx1"/>
                </a:solidFill>
                <a:latin typeface="Arial Narrow" panose="020B0606020202030204" pitchFamily="34" charset="0"/>
              </a:rPr>
              <a:t> </a:t>
            </a:r>
          </a:p>
          <a:p>
            <a:pPr marL="914400" algn="l">
              <a:tabLst>
                <a:tab pos="457200" algn="l"/>
              </a:tabLst>
            </a:pPr>
            <a:r>
              <a:rPr lang="en-US" sz="1800" dirty="0">
                <a:solidFill>
                  <a:schemeClr val="tx1"/>
                </a:solidFill>
                <a:latin typeface="Arial Narrow" panose="020B0606020202030204" pitchFamily="34" charset="0"/>
              </a:rPr>
              <a:t>Subtopic  p –  </a:t>
            </a:r>
            <a:r>
              <a:rPr lang="de-DE" sz="1800" dirty="0">
                <a:solidFill>
                  <a:schemeClr val="tx1"/>
                </a:solidFill>
                <a:latin typeface="Arial Narrow" panose="020B0606020202030204" pitchFamily="34" charset="0"/>
              </a:rPr>
              <a:t>Thomas Sowinski, </a:t>
            </a:r>
            <a:r>
              <a:rPr lang="de-DE" sz="1800" dirty="0">
                <a:solidFill>
                  <a:schemeClr val="tx1"/>
                </a:solidFill>
                <a:latin typeface="Arial Narrow" panose="020B0606020202030204" pitchFamily="34" charset="0"/>
                <a:hlinkClick r:id="rId7"/>
              </a:rPr>
              <a:t>Thomas.Sowinski@nuclear.energy.gov</a:t>
            </a:r>
            <a:r>
              <a:rPr lang="de-DE"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914400" algn="l">
              <a:tabLst>
                <a:tab pos="457200" algn="l"/>
              </a:tabLst>
            </a:pPr>
            <a:r>
              <a:rPr lang="en-US" sz="1800" dirty="0">
                <a:solidFill>
                  <a:schemeClr val="tx1"/>
                </a:solidFill>
                <a:latin typeface="Arial Narrow" panose="020B0606020202030204" pitchFamily="34" charset="0"/>
              </a:rPr>
              <a:t>Subtopic  q – Won Yoon, </a:t>
            </a:r>
            <a:r>
              <a:rPr lang="en-US" sz="1800" dirty="0">
                <a:solidFill>
                  <a:schemeClr val="tx1"/>
                </a:solidFill>
                <a:latin typeface="Arial Narrow" panose="020B0606020202030204" pitchFamily="34" charset="0"/>
                <a:hlinkClick r:id="rId8"/>
              </a:rPr>
              <a:t>Won.Yoon@nuclear.energy.gov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663248705"/>
              </p:ext>
            </p:extLst>
          </p:nvPr>
        </p:nvGraphicFramePr>
        <p:xfrm>
          <a:off x="762001" y="1099996"/>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6251950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38: ADVANCED TECHNOLOGIES FOR NUCLEAR WASTE 	</a:t>
            </a:r>
          </a:p>
        </p:txBody>
      </p:sp>
      <p:sp>
        <p:nvSpPr>
          <p:cNvPr id="3" name="Subtitle 2"/>
          <p:cNvSpPr>
            <a:spLocks noGrp="1"/>
          </p:cNvSpPr>
          <p:nvPr>
            <p:ph type="subTitle" idx="1"/>
          </p:nvPr>
        </p:nvSpPr>
        <p:spPr>
          <a:xfrm>
            <a:off x="762001" y="1981200"/>
            <a:ext cx="7848599" cy="4495800"/>
          </a:xfrm>
        </p:spPr>
        <p:txBody>
          <a:bodyPr>
            <a:normAutofit/>
          </a:bodyPr>
          <a:lstStyle/>
          <a:p>
            <a:pPr marL="457200" indent="-457200" algn="l">
              <a:buAutoNum type="alphaLcPeriod"/>
              <a:tabLst>
                <a:tab pos="457200" algn="l"/>
              </a:tabLst>
            </a:pPr>
            <a:r>
              <a:rPr lang="en-US" sz="2000" dirty="0">
                <a:solidFill>
                  <a:schemeClr val="tx1"/>
                </a:solidFill>
                <a:latin typeface="Arial Narrow" panose="020B0606020202030204" pitchFamily="34" charset="0"/>
              </a:rPr>
              <a:t>Spent Fuel and Waste Science and Technology, Disposal R&amp;D </a:t>
            </a:r>
          </a:p>
          <a:p>
            <a:pPr marL="457200" indent="-457200" algn="l">
              <a:buAutoNum type="alphaLcPeriod"/>
              <a:tabLst>
                <a:tab pos="457200" algn="l"/>
              </a:tabLst>
            </a:pPr>
            <a:r>
              <a:rPr lang="en-US" sz="2000" dirty="0">
                <a:solidFill>
                  <a:schemeClr val="tx1"/>
                </a:solidFill>
                <a:latin typeface="Arial Narrow" panose="020B0606020202030204" pitchFamily="34" charset="0"/>
              </a:rPr>
              <a:t>Spent Fuel and Waste Science and Technology, Storage &amp; Transportation R&amp;D</a:t>
            </a:r>
          </a:p>
          <a:p>
            <a:pPr marL="457200" indent="-457200" algn="l">
              <a:buAutoNum type="alphaLcPeriod"/>
              <a:tabLst>
                <a:tab pos="457200" algn="l"/>
              </a:tabLst>
            </a:pPr>
            <a:r>
              <a:rPr lang="en-US" sz="2000" dirty="0">
                <a:solidFill>
                  <a:schemeClr val="tx1"/>
                </a:solidFill>
                <a:latin typeface="Arial Narrow" panose="020B0606020202030204" pitchFamily="34" charset="0"/>
              </a:rPr>
              <a:t>Spent Fuel and Waste Science and Technology, Other R&amp;D</a:t>
            </a:r>
          </a:p>
          <a:p>
            <a:pPr marL="457200" indent="-457200" algn="l">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&amp; c – </a:t>
            </a:r>
            <a:r>
              <a:rPr lang="pl-PL" sz="2000" dirty="0">
                <a:solidFill>
                  <a:schemeClr val="tx1"/>
                </a:solidFill>
                <a:latin typeface="Arial Narrow" panose="020B0606020202030204" pitchFamily="34" charset="0"/>
              </a:rPr>
              <a:t>Prasad Nair, </a:t>
            </a:r>
            <a:r>
              <a:rPr lang="pl-PL" sz="2000" dirty="0">
                <a:solidFill>
                  <a:schemeClr val="tx1"/>
                </a:solidFill>
                <a:latin typeface="Arial Narrow" panose="020B0606020202030204" pitchFamily="34" charset="0"/>
                <a:hlinkClick r:id="rId2"/>
              </a:rPr>
              <a:t>Prasad.Nair@nuclear.energy.gov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b – John Orchard, </a:t>
            </a:r>
            <a:r>
              <a:rPr lang="en-US" sz="2000" dirty="0">
                <a:solidFill>
                  <a:schemeClr val="tx1"/>
                </a:solidFill>
                <a:latin typeface="Arial Narrow" panose="020B0606020202030204" pitchFamily="34" charset="0"/>
                <a:hlinkClick r:id="rId3"/>
              </a:rPr>
              <a:t>John.Orchard@doe.gov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6340466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8" descr="MPj04101210000[1]"/>
          <p:cNvPicPr>
            <a:picLocks noChangeAspect="1" noChangeArrowheads="1"/>
          </p:cNvPicPr>
          <p:nvPr/>
        </p:nvPicPr>
        <p:blipFill>
          <a:blip r:embed="rId3" cstate="print"/>
          <a:srcRect/>
          <a:stretch>
            <a:fillRect/>
          </a:stretch>
        </p:blipFill>
        <p:spPr bwMode="auto">
          <a:xfrm>
            <a:off x="6705600" y="914400"/>
            <a:ext cx="2133600" cy="3048000"/>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229600" cy="3573462"/>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4"/>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5"/>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1800" dirty="0">
                <a:hlinkClick r:id="rId6"/>
              </a:rPr>
              <a:t>http://www.dawnbreaker.com/doephase0/</a:t>
            </a:r>
            <a:r>
              <a:rPr lang="en-US" sz="1800" dirty="0"/>
              <a:t> </a:t>
            </a:r>
          </a:p>
          <a:p>
            <a:pPr eaLnBrk="1" hangingPunct="1">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dirty="0"/>
              <a:t>DOE Application Assistance:  </a:t>
            </a:r>
            <a:r>
              <a:rPr lang="en-US" dirty="0">
                <a:hlinkClick r:id="rId7"/>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23</a:t>
            </a:fld>
            <a:endParaRPr lang="en-US" dirty="0">
              <a:solidFill>
                <a:prstClr val="black">
                  <a:tint val="75000"/>
                </a:prstClr>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6331" y="846138"/>
            <a:ext cx="2447337" cy="3276600"/>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5758976"/>
              </p:ext>
            </p:extLst>
          </p:nvPr>
        </p:nvGraphicFramePr>
        <p:xfrm>
          <a:off x="323161" y="2362200"/>
          <a:ext cx="8363639" cy="153924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xmlns="" val="20000"/>
                    </a:ext>
                  </a:extLst>
                </a:gridCol>
                <a:gridCol w="6324599">
                  <a:extLst>
                    <a:ext uri="{9D8B030D-6E8A-4147-A177-3AD203B41FA5}">
                      <a16:colId xmlns:a16="http://schemas.microsoft.com/office/drawing/2014/main" xmlns=""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 –</a:t>
                      </a:r>
                      <a:r>
                        <a:rPr lang="en-US" sz="1800" baseline="0" dirty="0"/>
                        <a:t> </a:t>
                      </a:r>
                      <a:r>
                        <a:rPr lang="en-US" sz="1800" dirty="0"/>
                        <a:t>Chris O’Gwin </a:t>
                      </a:r>
                      <a:endParaRPr lang="en-US" dirty="0"/>
                    </a:p>
                  </a:txBody>
                  <a:tcPr/>
                </a:tc>
                <a:extLst>
                  <a:ext uri="{0D108BD9-81ED-4DB2-BD59-A6C34878D82A}">
                    <a16:rowId xmlns:a16="http://schemas.microsoft.com/office/drawing/2014/main" xmlns="" val="10000"/>
                  </a:ext>
                </a:extLst>
              </a:tr>
              <a:tr h="426720">
                <a:tc>
                  <a:txBody>
                    <a:bodyPr/>
                    <a:lstStyle/>
                    <a:p>
                      <a:pPr algn="r"/>
                      <a:r>
                        <a:rPr lang="en-US" sz="1800" dirty="0"/>
                        <a:t>Topics</a:t>
                      </a:r>
                      <a:r>
                        <a:rPr lang="en-US" sz="1800" baseline="0" dirty="0"/>
                        <a:t> 26 - 29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Fusion Energy Sciences </a:t>
                      </a:r>
                    </a:p>
                  </a:txBody>
                  <a:tcPr/>
                </a:tc>
                <a:extLst>
                  <a:ext uri="{0D108BD9-81ED-4DB2-BD59-A6C34878D82A}">
                    <a16:rowId xmlns:a16="http://schemas.microsoft.com/office/drawing/2014/main" xmlns="" val="10001"/>
                  </a:ext>
                </a:extLst>
              </a:tr>
              <a:tr h="370840">
                <a:tc>
                  <a:txBody>
                    <a:bodyPr/>
                    <a:lstStyle/>
                    <a:p>
                      <a:pPr algn="r"/>
                      <a:r>
                        <a:rPr lang="en-US" sz="1800" dirty="0"/>
                        <a:t>Topics 30 - 36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High Energy Physics</a:t>
                      </a:r>
                    </a:p>
                  </a:txBody>
                  <a:tcPr/>
                </a:tc>
                <a:extLst>
                  <a:ext uri="{0D108BD9-81ED-4DB2-BD59-A6C34878D82A}">
                    <a16:rowId xmlns:a16="http://schemas.microsoft.com/office/drawing/2014/main" xmlns="" val="10002"/>
                  </a:ext>
                </a:extLst>
              </a:tr>
              <a:tr h="370840">
                <a:tc>
                  <a:txBody>
                    <a:bodyPr/>
                    <a:lstStyle/>
                    <a:p>
                      <a:pPr algn="r"/>
                      <a:r>
                        <a:rPr lang="en-US" sz="1800" dirty="0"/>
                        <a:t>Topics 37</a:t>
                      </a:r>
                      <a:r>
                        <a:rPr lang="en-US" sz="1800" baseline="0" dirty="0"/>
                        <a:t> – 38</a:t>
                      </a:r>
                      <a:endParaRPr lang="en-US" dirty="0"/>
                    </a:p>
                  </a:txBody>
                  <a:tcPr/>
                </a:tc>
                <a:tc>
                  <a:txBody>
                    <a:bodyPr/>
                    <a:lstStyle/>
                    <a:p>
                      <a:r>
                        <a:rPr lang="en-US" dirty="0"/>
                        <a:t>Office of Nuclear Energy</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2020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98219011"/>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971801">
                  <a:extLst>
                    <a:ext uri="{9D8B030D-6E8A-4147-A177-3AD203B41FA5}">
                      <a16:colId xmlns:a16="http://schemas.microsoft.com/office/drawing/2014/main" xmlns=""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15,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November 12,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22,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18,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12,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16,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19,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Thursday, December 19,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September 3,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6 January,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September 24,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27,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15, 2019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February</a:t>
                      </a:r>
                      <a:r>
                        <a:rPr lang="en-US" sz="1600" baseline="0" dirty="0">
                          <a:latin typeface="Arial Narrow" panose="020B0606020202030204" pitchFamily="34" charset="0"/>
                        </a:rPr>
                        <a:t> 2</a:t>
                      </a:r>
                      <a:r>
                        <a:rPr lang="en-US" sz="1600" dirty="0">
                          <a:latin typeface="Arial Narrow" panose="020B0606020202030204" pitchFamily="34" charset="0"/>
                        </a:rPr>
                        <a:t>4, 2020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6,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18,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8"/>
                  </a:ext>
                </a:extLst>
              </a:tr>
            </a:tbl>
          </a:graphicData>
        </a:graphic>
      </p:graphicFrame>
      <p:sp>
        <p:nvSpPr>
          <p:cNvPr id="2" name="Flowchart: Connector 1"/>
          <p:cNvSpPr/>
          <p:nvPr/>
        </p:nvSpPr>
        <p:spPr>
          <a:xfrm flipV="1">
            <a:off x="5029200" y="1173376"/>
            <a:ext cx="2743200" cy="440415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2020)</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Science</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844310" y="3352800"/>
            <a:ext cx="7918689" cy="3040867"/>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FY20 Phase I Release 2 FOA will be issued on </a:t>
            </a:r>
            <a:r>
              <a:rPr lang="en-US" sz="1800" b="1" dirty="0">
                <a:solidFill>
                  <a:srgbClr val="FF0000"/>
                </a:solidFill>
              </a:rPr>
              <a:t>December 16</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19</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2020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EERE,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26: FUSION MATERIALS</a:t>
            </a:r>
          </a:p>
        </p:txBody>
      </p:sp>
      <p:sp>
        <p:nvSpPr>
          <p:cNvPr id="3" name="Subtitle 2"/>
          <p:cNvSpPr>
            <a:spLocks noGrp="1"/>
          </p:cNvSpPr>
          <p:nvPr>
            <p:ph type="subTitle" idx="1"/>
          </p:nvPr>
        </p:nvSpPr>
        <p:spPr>
          <a:xfrm>
            <a:off x="764932" y="2514600"/>
            <a:ext cx="7848599" cy="3048000"/>
          </a:xfrm>
        </p:spPr>
        <p:txBody>
          <a:bodyPr>
            <a:normAutofit/>
          </a:bodyPr>
          <a:lstStyle/>
          <a:p>
            <a:pPr algn="l">
              <a:tabLst>
                <a:tab pos="457200" algn="l"/>
              </a:tabLst>
            </a:pPr>
            <a:r>
              <a:rPr lang="en-US" sz="2000" dirty="0">
                <a:solidFill>
                  <a:schemeClr val="tx1"/>
                </a:solidFill>
                <a:latin typeface="Arial Narrow" panose="020B0606020202030204" pitchFamily="34" charset="0"/>
              </a:rPr>
              <a:t>a.	Development of Plasma Facing Component Materials </a:t>
            </a:r>
          </a:p>
          <a:p>
            <a:pPr marL="457200" indent="-457200" algn="l">
              <a:tabLst>
                <a:tab pos="457200" algn="l"/>
              </a:tabLst>
            </a:pPr>
            <a:r>
              <a:rPr lang="en-US" sz="2000" dirty="0">
                <a:solidFill>
                  <a:schemeClr val="tx1"/>
                </a:solidFill>
                <a:latin typeface="Arial Narrow" panose="020B0606020202030204" pitchFamily="34" charset="0"/>
              </a:rPr>
              <a:t>b.	Development of Reduced Activation Ferritic Martensitic (RAFM) Steels Technologies </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Development of Advanced Oxide Dispersion Strengthened (ODS) Ferritic Steels and Technologies </a:t>
            </a:r>
          </a:p>
          <a:p>
            <a:pPr marL="457200" indent="-457200" algn="l">
              <a:buAutoNum type="alphaLcPeriod" startAt="3"/>
              <a:tabLst>
                <a:tab pos="457200" algn="l"/>
              </a:tabLst>
            </a:pPr>
            <a:r>
              <a:rPr lang="en-US" sz="2000" dirty="0">
                <a:solidFill>
                  <a:schemeClr val="tx1"/>
                </a:solidFill>
                <a:latin typeface="Arial Narrow" panose="020B0606020202030204" pitchFamily="34" charset="0"/>
              </a:rPr>
              <a:t>Development of Functional Materials for Use in Fusion Reactors</a:t>
            </a:r>
          </a:p>
          <a:p>
            <a:pPr algn="l">
              <a:tabLst>
                <a:tab pos="457200" algn="l"/>
              </a:tabLst>
            </a:pP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Daniel Clark, </a:t>
            </a:r>
            <a:r>
              <a:rPr lang="en-US" sz="2000" dirty="0">
                <a:solidFill>
                  <a:schemeClr val="tx1"/>
                </a:solidFill>
                <a:latin typeface="Arial Narrow" panose="020B0606020202030204" pitchFamily="34" charset="0"/>
                <a:hlinkClick r:id="rId2"/>
              </a:rPr>
              <a:t>daniel.clark@science.doe.gov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1935180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1846</Words>
  <Application>Microsoft Office PowerPoint</Application>
  <PresentationFormat>On-screen Show (4:3)</PresentationFormat>
  <Paragraphs>321</Paragraphs>
  <Slides>23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2020 Phase I Release 2 Funding Opportunity Announcement  Topics 26-38 </vt:lpstr>
      <vt:lpstr>TODAY’S AGENDA</vt:lpstr>
      <vt:lpstr>FY 2020 Phase I Schedule</vt:lpstr>
      <vt:lpstr>Phase I Funding Opportunity Announcements Participating DOE Programs (FY 2020)</vt:lpstr>
      <vt:lpstr>Funding Opportunity Announcement (FOA) Webinar</vt:lpstr>
      <vt:lpstr>Topic Basics</vt:lpstr>
      <vt:lpstr>Example Topic</vt:lpstr>
      <vt:lpstr>Topic 26: FUSION MATERIALS</vt:lpstr>
      <vt:lpstr>Topic 27: SUPERCONDUCTING MAGNETS</vt:lpstr>
      <vt:lpstr>Topic 28: INERTIAL FUSION ENERGY</vt:lpstr>
      <vt:lpstr>Topic 29: LOW TEMPERATURE PLASMAS AND MICROELECTRONICS</vt:lpstr>
      <vt:lpstr>Topic 30: ADVANCED CONCEPTS AND TECHNOLOGY FOR PARTICLE ACCELERATORS</vt:lpstr>
      <vt:lpstr>Topic 31:  RADIO FREQUENCY ACCELERATOR TECHNOLOGY</vt:lpstr>
      <vt:lpstr>Topic 32: LASER TECHNOLOGY R&amp;D FOR ACCELERATORS</vt:lpstr>
      <vt:lpstr>Topic 33: SUPERCONDUCTOR TECHNOLOGIES FOR PARTICLE ACCELERATORS </vt:lpstr>
      <vt:lpstr>Topic 34: HIGH ENERGY PHYSICS ELECTRONICS</vt:lpstr>
      <vt:lpstr>Topic 35: HIGH ENERGY PHYSICS DETECTORS AND INSTRUMENTATION </vt:lpstr>
      <vt:lpstr>Topic 36: QUANTUM INFORMATION SCIENCE (QIS) SUPPORTING TECHNOLOGIES  </vt:lpstr>
      <vt:lpstr>Topic 37: ADVANCED TECHNOLOGIES FOR NUCLEAR ENERGY </vt:lpstr>
      <vt:lpstr>Topic 37: ADVANCED TECHNOLOGIES FOR NUCLEAR ENERGY (CONTINUED) </vt:lpstr>
      <vt:lpstr>Topic 38: ADVANCED TECHNOLOGIES FOR NUCLEAR WASTE  </vt:lpstr>
      <vt:lpstr>DOE SBIR/STTR Programs Office 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2019-11-21T21:54:03Z</dcterms:created>
  <dcterms:modified xsi:type="dcterms:W3CDTF">2019-11-21T21:54:10Z</dcterms:modified>
</cp:coreProperties>
</file>