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2.xml" ContentType="application/vnd.openxmlformats-officedocument.presentationml.notesSl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7" r:id="rId4"/>
    <p:sldMasterId id="2147483711" r:id="rId5"/>
    <p:sldMasterId id="2147483724" r:id="rId6"/>
    <p:sldMasterId id="2147483735" r:id="rId7"/>
  </p:sldMasterIdLst>
  <p:notesMasterIdLst>
    <p:notesMasterId r:id="rId79"/>
  </p:notesMasterIdLst>
  <p:handoutMasterIdLst>
    <p:handoutMasterId r:id="rId80"/>
  </p:handoutMasterIdLst>
  <p:sldIdLst>
    <p:sldId id="561" r:id="rId8"/>
    <p:sldId id="562" r:id="rId9"/>
    <p:sldId id="426" r:id="rId10"/>
    <p:sldId id="2451" r:id="rId11"/>
    <p:sldId id="2452" r:id="rId12"/>
    <p:sldId id="2448" r:id="rId13"/>
    <p:sldId id="533" r:id="rId14"/>
    <p:sldId id="606" r:id="rId15"/>
    <p:sldId id="358" r:id="rId16"/>
    <p:sldId id="549" r:id="rId17"/>
    <p:sldId id="592" r:id="rId18"/>
    <p:sldId id="593" r:id="rId19"/>
    <p:sldId id="594" r:id="rId20"/>
    <p:sldId id="2484" r:id="rId21"/>
    <p:sldId id="332" r:id="rId22"/>
    <p:sldId id="600" r:id="rId23"/>
    <p:sldId id="571" r:id="rId24"/>
    <p:sldId id="572" r:id="rId25"/>
    <p:sldId id="573" r:id="rId26"/>
    <p:sldId id="2485" r:id="rId27"/>
    <p:sldId id="2486" r:id="rId28"/>
    <p:sldId id="576" r:id="rId29"/>
    <p:sldId id="599" r:id="rId30"/>
    <p:sldId id="353" r:id="rId31"/>
    <p:sldId id="577" r:id="rId32"/>
    <p:sldId id="462" r:id="rId33"/>
    <p:sldId id="558" r:id="rId34"/>
    <p:sldId id="513" r:id="rId35"/>
    <p:sldId id="541" r:id="rId36"/>
    <p:sldId id="542" r:id="rId37"/>
    <p:sldId id="2444" r:id="rId38"/>
    <p:sldId id="344" r:id="rId39"/>
    <p:sldId id="418" r:id="rId40"/>
    <p:sldId id="337" r:id="rId41"/>
    <p:sldId id="2449" r:id="rId42"/>
    <p:sldId id="534" r:id="rId43"/>
    <p:sldId id="506" r:id="rId44"/>
    <p:sldId id="480" r:id="rId45"/>
    <p:sldId id="447" r:id="rId46"/>
    <p:sldId id="465" r:id="rId47"/>
    <p:sldId id="557" r:id="rId48"/>
    <p:sldId id="477" r:id="rId49"/>
    <p:sldId id="476" r:id="rId50"/>
    <p:sldId id="479" r:id="rId51"/>
    <p:sldId id="560" r:id="rId52"/>
    <p:sldId id="512" r:id="rId53"/>
    <p:sldId id="2491" r:id="rId54"/>
    <p:sldId id="610" r:id="rId55"/>
    <p:sldId id="2487" r:id="rId56"/>
    <p:sldId id="2488" r:id="rId57"/>
    <p:sldId id="2489" r:id="rId58"/>
    <p:sldId id="2490" r:id="rId59"/>
    <p:sldId id="2492" r:id="rId60"/>
    <p:sldId id="2445" r:id="rId61"/>
    <p:sldId id="601" r:id="rId62"/>
    <p:sldId id="537" r:id="rId63"/>
    <p:sldId id="597" r:id="rId64"/>
    <p:sldId id="598" r:id="rId65"/>
    <p:sldId id="555" r:id="rId66"/>
    <p:sldId id="2446" r:id="rId67"/>
    <p:sldId id="580" r:id="rId68"/>
    <p:sldId id="2547" r:id="rId69"/>
    <p:sldId id="497" r:id="rId70"/>
    <p:sldId id="475" r:id="rId71"/>
    <p:sldId id="491" r:id="rId72"/>
    <p:sldId id="493" r:id="rId73"/>
    <p:sldId id="494" r:id="rId74"/>
    <p:sldId id="492" r:id="rId75"/>
    <p:sldId id="2464" r:id="rId76"/>
    <p:sldId id="2520" r:id="rId77"/>
    <p:sldId id="2450" r:id="rId78"/>
  </p:sldIdLst>
  <p:sldSz cx="12192000" cy="6858000"/>
  <p:notesSz cx="7077075" cy="936307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48"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41719C"/>
    <a:srgbClr val="9FBFDF"/>
    <a:srgbClr val="97BFDF"/>
    <a:srgbClr val="3366FF"/>
    <a:srgbClr val="F2F6EA"/>
    <a:srgbClr val="24A02A"/>
    <a:srgbClr val="9999FF"/>
    <a:srgbClr val="6699FF"/>
    <a:srgbClr val="035D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E2020A-29F2-41F7-B666-E1AFDB92CE05}" v="58" dt="2023-08-10T22:06:25.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79899" autoAdjust="0"/>
  </p:normalViewPr>
  <p:slideViewPr>
    <p:cSldViewPr snapToGrid="0">
      <p:cViewPr varScale="1">
        <p:scale>
          <a:sx n="75" d="100"/>
          <a:sy n="75" d="100"/>
        </p:scale>
        <p:origin x="158"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2275" y="-202"/>
      </p:cViewPr>
      <p:guideLst>
        <p:guide orient="horz" pos="2948"/>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presProps" Target="presProps.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commentAuthors" Target="commentAuthors.xml"/><Relationship Id="rId86"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scnas5p\olivman\SBIR%20Data%20and%20Charts\FY2013%20SubmissionStats%20(4).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baseline="0">
                <a:solidFill>
                  <a:schemeClr val="tx1">
                    <a:lumMod val="65000"/>
                    <a:lumOff val="35000"/>
                  </a:schemeClr>
                </a:solidFill>
                <a:latin typeface="+mn-lt"/>
                <a:ea typeface="+mn-ea"/>
                <a:cs typeface="+mn-cs"/>
              </a:defRPr>
            </a:pPr>
            <a:r>
              <a:rPr lang="en-US" dirty="0"/>
              <a:t>2022 Budgets</a:t>
            </a:r>
          </a:p>
        </c:rich>
      </c:tx>
      <c:layout>
        <c:manualLayout>
          <c:xMode val="edge"/>
          <c:yMode val="edge"/>
          <c:x val="0.17053769085084197"/>
          <c:y val="4.9737827100052846E-2"/>
        </c:manualLayout>
      </c:layout>
      <c:overlay val="0"/>
      <c:spPr>
        <a:noFill/>
        <a:ln>
          <a:noFill/>
        </a:ln>
        <a:effectLst/>
      </c:spPr>
      <c:txPr>
        <a:bodyPr rot="0" spcFirstLastPara="1" vertOverflow="ellipsis" vert="horz" wrap="square" anchor="ctr" anchorCtr="1"/>
        <a:lstStyle/>
        <a:p>
          <a:pPr>
            <a:defRPr sz="22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Budget </c:v>
                </c:pt>
              </c:strCache>
            </c:strRef>
          </c:tx>
          <c:dPt>
            <c:idx val="0"/>
            <c:bubble3D val="0"/>
            <c:spPr>
              <a:solidFill>
                <a:schemeClr val="accent1">
                  <a:lumMod val="60000"/>
                  <a:lumOff val="4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7-D61B-4700-8617-B2BEB7C59791}"/>
              </c:ext>
            </c:extLst>
          </c:dPt>
          <c:dPt>
            <c:idx val="1"/>
            <c:bubble3D val="0"/>
            <c:spPr>
              <a:solidFill>
                <a:schemeClr val="accent2">
                  <a:lumMod val="60000"/>
                  <a:lumOff val="40000"/>
                </a:schemeClr>
              </a:solidFill>
              <a:ln w="19050">
                <a:solidFill>
                  <a:schemeClr val="accent2">
                    <a:lumMod val="40000"/>
                    <a:lumOff val="60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40000"/>
                    <a:lumOff val="60000"/>
                  </a:schemeClr>
                </a:contourClr>
              </a:sp3d>
            </c:spPr>
            <c:extLst>
              <c:ext xmlns:c16="http://schemas.microsoft.com/office/drawing/2014/chart" uri="{C3380CC4-5D6E-409C-BE32-E72D297353CC}">
                <c16:uniqueId val="{00000008-D61B-4700-8617-B2BEB7C59791}"/>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9-D61B-4700-8617-B2BEB7C59791}"/>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A-D61B-4700-8617-B2BEB7C59791}"/>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6-D61B-4700-8617-B2BEB7C59791}"/>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5-D61B-4700-8617-B2BEB7C59791}"/>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4-D61B-4700-8617-B2BEB7C59791}"/>
              </c:ext>
            </c:extLst>
          </c:dPt>
          <c:dPt>
            <c:idx val="7"/>
            <c:bubble3D val="0"/>
            <c:spPr>
              <a:solidFill>
                <a:schemeClr val="accent2">
                  <a:lumMod val="60000"/>
                  <a:alpha val="90000"/>
                </a:schemeClr>
              </a:solidFill>
              <a:ln w="19050">
                <a:solidFill>
                  <a:schemeClr val="accent2">
                    <a:lumMod val="60000"/>
                    <a:lumMod val="75000"/>
                  </a:schemeClr>
                </a:solidFill>
              </a:ln>
              <a:effectLst>
                <a:innerShdw blurRad="114300">
                  <a:schemeClr val="accent2">
                    <a:lumMod val="60000"/>
                    <a:lumMod val="75000"/>
                  </a:schemeClr>
                </a:innerShdw>
              </a:effectLst>
              <a:scene3d>
                <a:camera prst="orthographicFront"/>
                <a:lightRig rig="threePt" dir="t"/>
              </a:scene3d>
              <a:sp3d contourW="19050" prstMaterial="flat">
                <a:contourClr>
                  <a:schemeClr val="accent2">
                    <a:lumMod val="60000"/>
                    <a:lumMod val="75000"/>
                  </a:schemeClr>
                </a:contourClr>
              </a:sp3d>
            </c:spPr>
            <c:extLst>
              <c:ext xmlns:c16="http://schemas.microsoft.com/office/drawing/2014/chart" uri="{C3380CC4-5D6E-409C-BE32-E72D297353CC}">
                <c16:uniqueId val="{00000003-D61B-4700-8617-B2BEB7C59791}"/>
              </c:ext>
            </c:extLst>
          </c:dPt>
          <c:dPt>
            <c:idx val="8"/>
            <c:bubble3D val="0"/>
            <c:spPr>
              <a:solidFill>
                <a:schemeClr val="accent3">
                  <a:lumMod val="60000"/>
                  <a:alpha val="90000"/>
                </a:schemeClr>
              </a:solidFill>
              <a:ln w="19050">
                <a:solidFill>
                  <a:schemeClr val="accent3">
                    <a:lumMod val="60000"/>
                    <a:lumMod val="75000"/>
                  </a:schemeClr>
                </a:solidFill>
              </a:ln>
              <a:effectLst>
                <a:innerShdw blurRad="114300">
                  <a:schemeClr val="accent3">
                    <a:lumMod val="60000"/>
                    <a:lumMod val="75000"/>
                  </a:schemeClr>
                </a:innerShdw>
              </a:effectLst>
              <a:scene3d>
                <a:camera prst="orthographicFront"/>
                <a:lightRig rig="threePt" dir="t"/>
              </a:scene3d>
              <a:sp3d contourW="19050" prstMaterial="flat">
                <a:contourClr>
                  <a:schemeClr val="accent3">
                    <a:lumMod val="60000"/>
                    <a:lumMod val="75000"/>
                  </a:schemeClr>
                </a:contourClr>
              </a:sp3d>
            </c:spPr>
            <c:extLst>
              <c:ext xmlns:c16="http://schemas.microsoft.com/office/drawing/2014/chart" uri="{C3380CC4-5D6E-409C-BE32-E72D297353CC}">
                <c16:uniqueId val="{00000002-D61B-4700-8617-B2BEB7C59791}"/>
              </c:ext>
            </c:extLst>
          </c:dPt>
          <c:dPt>
            <c:idx val="9"/>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1-D61B-4700-8617-B2BEB7C59791}"/>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7-D61B-4700-8617-B2BEB7C59791}"/>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8-D61B-4700-8617-B2BEB7C59791}"/>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3"/>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9-D61B-4700-8617-B2BEB7C59791}"/>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solidFill>
                      <a:effectLst/>
                      <a:latin typeface="+mn-lt"/>
                      <a:ea typeface="+mn-ea"/>
                      <a:cs typeface="+mn-cs"/>
                    </a:defRPr>
                  </a:pPr>
                  <a:endParaRPr lang="en-US"/>
                </a:p>
              </c:txPr>
              <c:dLblPos val="inEnd"/>
              <c:showLegendKey val="0"/>
              <c:showVal val="0"/>
              <c:showCatName val="1"/>
              <c:showSerName val="0"/>
              <c:showPercent val="0"/>
              <c:showBubbleSize val="0"/>
              <c:extLst>
                <c:ext xmlns:c16="http://schemas.microsoft.com/office/drawing/2014/chart" uri="{C3380CC4-5D6E-409C-BE32-E72D297353CC}">
                  <c16:uniqueId val="{0000000A-D61B-4700-8617-B2BEB7C59791}"/>
                </c:ext>
              </c:extLst>
            </c:dLbl>
            <c:dLbl>
              <c:idx val="4"/>
              <c:delete val="1"/>
              <c:extLst>
                <c:ext xmlns:c15="http://schemas.microsoft.com/office/drawing/2012/chart" uri="{CE6537A1-D6FC-4f65-9D91-7224C49458BB}"/>
                <c:ext xmlns:c16="http://schemas.microsoft.com/office/drawing/2014/chart" uri="{C3380CC4-5D6E-409C-BE32-E72D297353CC}">
                  <c16:uniqueId val="{00000006-D61B-4700-8617-B2BEB7C59791}"/>
                </c:ext>
              </c:extLst>
            </c:dLbl>
            <c:dLbl>
              <c:idx val="5"/>
              <c:delete val="1"/>
              <c:extLst>
                <c:ext xmlns:c15="http://schemas.microsoft.com/office/drawing/2012/chart" uri="{CE6537A1-D6FC-4f65-9D91-7224C49458BB}"/>
                <c:ext xmlns:c16="http://schemas.microsoft.com/office/drawing/2014/chart" uri="{C3380CC4-5D6E-409C-BE32-E72D297353CC}">
                  <c16:uniqueId val="{00000005-D61B-4700-8617-B2BEB7C59791}"/>
                </c:ext>
              </c:extLst>
            </c:dLbl>
            <c:dLbl>
              <c:idx val="6"/>
              <c:delete val="1"/>
              <c:extLst>
                <c:ext xmlns:c15="http://schemas.microsoft.com/office/drawing/2012/chart" uri="{CE6537A1-D6FC-4f65-9D91-7224C49458BB}"/>
                <c:ext xmlns:c16="http://schemas.microsoft.com/office/drawing/2014/chart" uri="{C3380CC4-5D6E-409C-BE32-E72D297353CC}">
                  <c16:uniqueId val="{00000004-D61B-4700-8617-B2BEB7C59791}"/>
                </c:ext>
              </c:extLst>
            </c:dLbl>
            <c:dLbl>
              <c:idx val="7"/>
              <c:delete val="1"/>
              <c:extLst>
                <c:ext xmlns:c15="http://schemas.microsoft.com/office/drawing/2012/chart" uri="{CE6537A1-D6FC-4f65-9D91-7224C49458BB}"/>
                <c:ext xmlns:c16="http://schemas.microsoft.com/office/drawing/2014/chart" uri="{C3380CC4-5D6E-409C-BE32-E72D297353CC}">
                  <c16:uniqueId val="{00000003-D61B-4700-8617-B2BEB7C59791}"/>
                </c:ext>
              </c:extLst>
            </c:dLbl>
            <c:dLbl>
              <c:idx val="8"/>
              <c:delete val="1"/>
              <c:extLst>
                <c:ext xmlns:c15="http://schemas.microsoft.com/office/drawing/2012/chart" uri="{CE6537A1-D6FC-4f65-9D91-7224C49458BB}"/>
                <c:ext xmlns:c16="http://schemas.microsoft.com/office/drawing/2014/chart" uri="{C3380CC4-5D6E-409C-BE32-E72D297353CC}">
                  <c16:uniqueId val="{00000002-D61B-4700-8617-B2BEB7C59791}"/>
                </c:ext>
              </c:extLst>
            </c:dLbl>
            <c:dLbl>
              <c:idx val="9"/>
              <c:delete val="1"/>
              <c:extLst>
                <c:ext xmlns:c15="http://schemas.microsoft.com/office/drawing/2012/chart" uri="{CE6537A1-D6FC-4f65-9D91-7224C49458BB}"/>
                <c:ext xmlns:c16="http://schemas.microsoft.com/office/drawing/2014/chart" uri="{C3380CC4-5D6E-409C-BE32-E72D297353CC}">
                  <c16:uniqueId val="{00000001-D61B-4700-8617-B2BEB7C59791}"/>
                </c:ext>
              </c:extLst>
            </c:dLbl>
            <c:spPr>
              <a:solidFill>
                <a:prstClr val="white">
                  <a:alpha val="90000"/>
                </a:prstClr>
              </a:solidFill>
              <a:ln w="12700" cap="flat" cmpd="sng" algn="ctr">
                <a:solidFill>
                  <a:srgbClr val="5B9BD5"/>
                </a:solidFill>
                <a:round/>
              </a:ln>
              <a:effectLst>
                <a:outerShdw blurRad="50800" dist="38100" dir="2700000" algn="tl" rotWithShape="0">
                  <a:srgbClr val="5B9BD5">
                    <a:lumMod val="75000"/>
                    <a:alpha val="40000"/>
                  </a:srgbClr>
                </a:outerShdw>
              </a:effectLst>
            </c:sp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Sheet1!$A$2:$A$11</c:f>
              <c:strCache>
                <c:ptCount val="10"/>
                <c:pt idx="0">
                  <c:v>DoD</c:v>
                </c:pt>
                <c:pt idx="1">
                  <c:v>HHS</c:v>
                </c:pt>
                <c:pt idx="2">
                  <c:v>DOE</c:v>
                </c:pt>
                <c:pt idx="3">
                  <c:v>NSF</c:v>
                </c:pt>
                <c:pt idx="4">
                  <c:v>USDA</c:v>
                </c:pt>
                <c:pt idx="5">
                  <c:v>DHS</c:v>
                </c:pt>
                <c:pt idx="6">
                  <c:v>NOAA/NIST</c:v>
                </c:pt>
                <c:pt idx="7">
                  <c:v>ED</c:v>
                </c:pt>
                <c:pt idx="8">
                  <c:v>DoT</c:v>
                </c:pt>
                <c:pt idx="9">
                  <c:v>EPA</c:v>
                </c:pt>
              </c:strCache>
            </c:strRef>
          </c:cat>
          <c:val>
            <c:numRef>
              <c:f>Sheet1!$B$2:$B$11</c:f>
              <c:numCache>
                <c:formatCode>General</c:formatCode>
                <c:ptCount val="10"/>
                <c:pt idx="0">
                  <c:v>2240</c:v>
                </c:pt>
                <c:pt idx="1">
                  <c:v>1250</c:v>
                </c:pt>
                <c:pt idx="2">
                  <c:v>348</c:v>
                </c:pt>
                <c:pt idx="3">
                  <c:v>231</c:v>
                </c:pt>
                <c:pt idx="4">
                  <c:v>38</c:v>
                </c:pt>
                <c:pt idx="5">
                  <c:v>20</c:v>
                </c:pt>
                <c:pt idx="6">
                  <c:v>12</c:v>
                </c:pt>
                <c:pt idx="7">
                  <c:v>12</c:v>
                </c:pt>
                <c:pt idx="8">
                  <c:v>11</c:v>
                </c:pt>
                <c:pt idx="9">
                  <c:v>5</c:v>
                </c:pt>
              </c:numCache>
            </c:numRef>
          </c:val>
          <c:extLst>
            <c:ext xmlns:c16="http://schemas.microsoft.com/office/drawing/2014/chart" uri="{C3380CC4-5D6E-409C-BE32-E72D297353CC}">
              <c16:uniqueId val="{00000000-D61B-4700-8617-B2BEB7C59791}"/>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Phase IIB</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278-4F3D-8734-F16F8D34B9FD}"/>
              </c:ext>
            </c:extLst>
          </c:dPt>
          <c:dPt>
            <c:idx val="1"/>
            <c:bubble3D val="0"/>
            <c:spPr>
              <a:solidFill>
                <a:schemeClr val="tx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278-4F3D-8734-F16F8D34B9FD}"/>
              </c:ext>
            </c:extLst>
          </c:dPt>
          <c:dPt>
            <c:idx val="2"/>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C278-4F3D-8734-F16F8D34B9FD}"/>
              </c:ext>
            </c:extLst>
          </c:dPt>
          <c:dPt>
            <c:idx val="3"/>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C278-4F3D-8734-F16F8D34B9F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'Phase II'!$A$42:$A$45</c:f>
              <c:strCache>
                <c:ptCount val="4"/>
                <c:pt idx="0">
                  <c:v>Awarded </c:v>
                </c:pt>
                <c:pt idx="1">
                  <c:v>Declined Without Review</c:v>
                </c:pt>
                <c:pt idx="2">
                  <c:v>Recommended for Funding - Not Awarded</c:v>
                </c:pt>
                <c:pt idx="3">
                  <c:v>Not Recommended for Funding</c:v>
                </c:pt>
              </c:strCache>
            </c:strRef>
          </c:cat>
          <c:val>
            <c:numRef>
              <c:f>'Phase II'!$B$42:$B$45</c:f>
              <c:numCache>
                <c:formatCode>General</c:formatCode>
                <c:ptCount val="4"/>
                <c:pt idx="0">
                  <c:v>16</c:v>
                </c:pt>
                <c:pt idx="1">
                  <c:v>0</c:v>
                </c:pt>
                <c:pt idx="2">
                  <c:v>25</c:v>
                </c:pt>
                <c:pt idx="3">
                  <c:v>25</c:v>
                </c:pt>
              </c:numCache>
            </c:numRef>
          </c:val>
          <c:extLst>
            <c:ext xmlns:c16="http://schemas.microsoft.com/office/drawing/2014/chart" uri="{C3380CC4-5D6E-409C-BE32-E72D297353CC}">
              <c16:uniqueId val="{00000008-C278-4F3D-8734-F16F8D34B9FD}"/>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C278-4F3D-8734-F16F8D34B9FD}"/>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C278-4F3D-8734-F16F8D34B9FD}"/>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C278-4F3D-8734-F16F8D34B9FD}"/>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0-C278-4F3D-8734-F16F8D34B9FD}"/>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'Phase II'!$A$42:$A$45</c:f>
              <c:strCache>
                <c:ptCount val="4"/>
                <c:pt idx="0">
                  <c:v>Awarded </c:v>
                </c:pt>
                <c:pt idx="1">
                  <c:v>Declined Without Review</c:v>
                </c:pt>
                <c:pt idx="2">
                  <c:v>Recommended for Funding - Not Awarded</c:v>
                </c:pt>
                <c:pt idx="3">
                  <c:v>Not Recommended for Funding</c:v>
                </c:pt>
              </c:strCache>
            </c:strRef>
          </c:cat>
          <c:val>
            <c:numRef>
              <c:f>'Phase II'!$C$42:$C$45</c:f>
              <c:numCache>
                <c:formatCode>0%</c:formatCode>
                <c:ptCount val="4"/>
                <c:pt idx="0">
                  <c:v>0.24242424242424243</c:v>
                </c:pt>
                <c:pt idx="1">
                  <c:v>0</c:v>
                </c:pt>
                <c:pt idx="2">
                  <c:v>0.37878787878787878</c:v>
                </c:pt>
                <c:pt idx="3">
                  <c:v>0.37878787878787878</c:v>
                </c:pt>
              </c:numCache>
            </c:numRef>
          </c:val>
          <c:extLst>
            <c:ext xmlns:c16="http://schemas.microsoft.com/office/drawing/2014/chart" uri="{C3380CC4-5D6E-409C-BE32-E72D297353CC}">
              <c16:uniqueId val="{00000011-C278-4F3D-8734-F16F8D34B9FD}"/>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Phase I –</a:t>
            </a:r>
            <a:r>
              <a:rPr lang="en-US" baseline="0" dirty="0"/>
              <a:t> R&amp;D Requirements</a:t>
            </a:r>
            <a:endParaRPr lang="en-US" dirty="0"/>
          </a:p>
        </c:rich>
      </c:tx>
      <c:layout>
        <c:manualLayout>
          <c:xMode val="edge"/>
          <c:yMode val="edge"/>
          <c:x val="0.15862510179690342"/>
          <c:y val="3.252877824996089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Small Biz</c:v>
                </c:pt>
              </c:strCache>
            </c:strRef>
          </c:tx>
          <c:spPr>
            <a:solidFill>
              <a:schemeClr val="accent1">
                <a:lumMod val="60000"/>
                <a:lumOff val="40000"/>
              </a:schemeClr>
            </a:solidFill>
            <a:ln>
              <a:noFill/>
            </a:ln>
            <a:effectLst/>
          </c:spPr>
          <c:invertIfNegative val="0"/>
          <c:cat>
            <c:strRef>
              <c:f>Sheet1!$A$2:$A$3</c:f>
              <c:strCache>
                <c:ptCount val="2"/>
                <c:pt idx="0">
                  <c:v>SBIR</c:v>
                </c:pt>
                <c:pt idx="1">
                  <c:v>STTR</c:v>
                </c:pt>
              </c:strCache>
            </c:strRef>
          </c:cat>
          <c:val>
            <c:numRef>
              <c:f>Sheet1!$B$2:$B$3</c:f>
              <c:numCache>
                <c:formatCode>General</c:formatCode>
                <c:ptCount val="2"/>
                <c:pt idx="0">
                  <c:v>67</c:v>
                </c:pt>
                <c:pt idx="1">
                  <c:v>40</c:v>
                </c:pt>
              </c:numCache>
            </c:numRef>
          </c:val>
          <c:extLst>
            <c:ext xmlns:c16="http://schemas.microsoft.com/office/drawing/2014/chart" uri="{C3380CC4-5D6E-409C-BE32-E72D297353CC}">
              <c16:uniqueId val="{00000000-B05C-4537-9787-8D937DF3C016}"/>
            </c:ext>
          </c:extLst>
        </c:ser>
        <c:ser>
          <c:idx val="1"/>
          <c:order val="1"/>
          <c:tx>
            <c:strRef>
              <c:f>Sheet1!$C$1</c:f>
              <c:strCache>
                <c:ptCount val="1"/>
                <c:pt idx="0">
                  <c:v>RI</c:v>
                </c:pt>
              </c:strCache>
            </c:strRef>
          </c:tx>
          <c:spPr>
            <a:solidFill>
              <a:schemeClr val="accent2">
                <a:lumMod val="40000"/>
                <a:lumOff val="60000"/>
              </a:schemeClr>
            </a:solidFill>
            <a:ln>
              <a:noFill/>
            </a:ln>
            <a:effectLst/>
          </c:spPr>
          <c:invertIfNegative val="0"/>
          <c:cat>
            <c:strRef>
              <c:f>Sheet1!$A$2:$A$3</c:f>
              <c:strCache>
                <c:ptCount val="2"/>
                <c:pt idx="0">
                  <c:v>SBIR</c:v>
                </c:pt>
                <c:pt idx="1">
                  <c:v>STTR</c:v>
                </c:pt>
              </c:strCache>
            </c:strRef>
          </c:cat>
          <c:val>
            <c:numRef>
              <c:f>Sheet1!$C$2:$C$3</c:f>
              <c:numCache>
                <c:formatCode>General</c:formatCode>
                <c:ptCount val="2"/>
                <c:pt idx="1">
                  <c:v>30</c:v>
                </c:pt>
              </c:numCache>
            </c:numRef>
          </c:val>
          <c:extLst>
            <c:ext xmlns:c16="http://schemas.microsoft.com/office/drawing/2014/chart" uri="{C3380CC4-5D6E-409C-BE32-E72D297353CC}">
              <c16:uniqueId val="{00000001-B05C-4537-9787-8D937DF3C016}"/>
            </c:ext>
          </c:extLst>
        </c:ser>
        <c:ser>
          <c:idx val="2"/>
          <c:order val="2"/>
          <c:tx>
            <c:strRef>
              <c:f>Sheet1!$D$1</c:f>
              <c:strCache>
                <c:ptCount val="1"/>
                <c:pt idx="0">
                  <c:v>SB, RI or Subcontractor</c:v>
                </c:pt>
              </c:strCache>
            </c:strRef>
          </c:tx>
          <c:spPr>
            <a:solidFill>
              <a:schemeClr val="accent6">
                <a:lumMod val="20000"/>
                <a:lumOff val="80000"/>
              </a:schemeClr>
            </a:solidFill>
            <a:ln>
              <a:noFill/>
            </a:ln>
            <a:effectLst/>
          </c:spPr>
          <c:invertIfNegative val="0"/>
          <c:cat>
            <c:strRef>
              <c:f>Sheet1!$A$2:$A$3</c:f>
              <c:strCache>
                <c:ptCount val="2"/>
                <c:pt idx="0">
                  <c:v>SBIR</c:v>
                </c:pt>
                <c:pt idx="1">
                  <c:v>STTR</c:v>
                </c:pt>
              </c:strCache>
            </c:strRef>
          </c:cat>
          <c:val>
            <c:numRef>
              <c:f>Sheet1!$D$2:$D$3</c:f>
              <c:numCache>
                <c:formatCode>General</c:formatCode>
                <c:ptCount val="2"/>
                <c:pt idx="0">
                  <c:v>33</c:v>
                </c:pt>
                <c:pt idx="1">
                  <c:v>30</c:v>
                </c:pt>
              </c:numCache>
            </c:numRef>
          </c:val>
          <c:extLst>
            <c:ext xmlns:c16="http://schemas.microsoft.com/office/drawing/2014/chart" uri="{C3380CC4-5D6E-409C-BE32-E72D297353CC}">
              <c16:uniqueId val="{00000002-B05C-4537-9787-8D937DF3C016}"/>
            </c:ext>
          </c:extLst>
        </c:ser>
        <c:dLbls>
          <c:showLegendKey val="0"/>
          <c:showVal val="0"/>
          <c:showCatName val="0"/>
          <c:showSerName val="0"/>
          <c:showPercent val="0"/>
          <c:showBubbleSize val="0"/>
        </c:dLbls>
        <c:gapWidth val="150"/>
        <c:overlap val="100"/>
        <c:axId val="521739544"/>
        <c:axId val="521738232"/>
      </c:barChart>
      <c:catAx>
        <c:axId val="52173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1738232"/>
        <c:crosses val="autoZero"/>
        <c:auto val="1"/>
        <c:lblAlgn val="ctr"/>
        <c:lblOffset val="100"/>
        <c:noMultiLvlLbl val="0"/>
      </c:catAx>
      <c:valAx>
        <c:axId val="5217382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173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66777755905511815"/>
          <c:y val="0.15617599883347916"/>
          <c:w val="0.31555577427821524"/>
          <c:h val="0.843824001166520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1.5384615384615385E-2"/>
          <c:y val="5.6410256410256411E-2"/>
          <c:w val="0.57541417322834643"/>
          <c:h val="0.88717948717948714"/>
        </c:manualLayout>
      </c:layout>
      <c:pie3DChart>
        <c:varyColors val="1"/>
        <c:dLbls>
          <c:showLegendKey val="0"/>
          <c:showVal val="0"/>
          <c:showCatName val="0"/>
          <c:showSerName val="0"/>
          <c:showPercent val="0"/>
          <c:showBubbleSize val="0"/>
          <c:showLeaderLines val="0"/>
        </c:dLbls>
      </c:pie3DChart>
      <c:spPr>
        <a:noFill/>
        <a:ln w="25400">
          <a:noFill/>
        </a:ln>
      </c:spPr>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48DB-485C-82E8-1BEDD369120B}"/>
              </c:ext>
            </c:extLst>
          </c:dPt>
          <c:dPt>
            <c:idx val="1"/>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48DB-485C-82E8-1BEDD369120B}"/>
              </c:ext>
            </c:extLst>
          </c:dPt>
          <c:dPt>
            <c:idx val="2"/>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48DB-485C-82E8-1BEDD369120B}"/>
              </c:ext>
            </c:extLst>
          </c:dPt>
          <c:dPt>
            <c:idx val="3"/>
            <c:bubble3D val="0"/>
            <c:spPr>
              <a:solidFill>
                <a:schemeClr val="tx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48DB-485C-82E8-1BEDD369120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'[FY23 Phase I Information.08-08-2023.xlsx]Summary'!$O$9:$O$12</c:f>
              <c:strCache>
                <c:ptCount val="4"/>
                <c:pt idx="0">
                  <c:v>Awarded</c:v>
                </c:pt>
                <c:pt idx="1">
                  <c:v>Recommended for Funding--Not Awarded</c:v>
                </c:pt>
                <c:pt idx="2">
                  <c:v>Not reccommended for Funding</c:v>
                </c:pt>
                <c:pt idx="3">
                  <c:v>Declined Without Review</c:v>
                </c:pt>
              </c:strCache>
            </c:strRef>
          </c:cat>
          <c:val>
            <c:numRef>
              <c:f>'[FY23 Phase I Information.08-08-2023.xlsx]Summary'!$P$9:$P$12</c:f>
              <c:numCache>
                <c:formatCode>0%</c:formatCode>
                <c:ptCount val="4"/>
                <c:pt idx="0">
                  <c:v>0.17725118483412322</c:v>
                </c:pt>
                <c:pt idx="1">
                  <c:v>0.2132701421800948</c:v>
                </c:pt>
                <c:pt idx="2">
                  <c:v>0.53554502369668244</c:v>
                </c:pt>
                <c:pt idx="3">
                  <c:v>7.3933649289099526E-2</c:v>
                </c:pt>
              </c:numCache>
            </c:numRef>
          </c:val>
          <c:extLst>
            <c:ext xmlns:c16="http://schemas.microsoft.com/office/drawing/2014/chart" uri="{C3380CC4-5D6E-409C-BE32-E72D297353CC}">
              <c16:uniqueId val="{00000008-48DB-485C-82E8-1BEDD369120B}"/>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0.21434830805800945"/>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25498669258208084"/>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Phase</a:t>
            </a:r>
            <a:r>
              <a:rPr lang="en-US" baseline="0"/>
              <a:t> II</a:t>
            </a:r>
            <a:endParaRPr lang="en-US"/>
          </a:p>
        </c:rich>
      </c:tx>
      <c:layout>
        <c:manualLayout>
          <c:xMode val="edge"/>
          <c:yMode val="edge"/>
          <c:x val="0.37523600174978122"/>
          <c:y val="2.777777777777777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195159299570317E-3"/>
          <c:y val="0.27010849578526958"/>
          <c:w val="0.58546181034539657"/>
          <c:h val="0.72989150421473048"/>
        </c:manualLayout>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AEA-496C-8671-A9916A31DD5B}"/>
              </c:ext>
            </c:extLst>
          </c:dPt>
          <c:dPt>
            <c:idx val="1"/>
            <c:bubble3D val="0"/>
            <c:spPr>
              <a:solidFill>
                <a:schemeClr val="tx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AEA-496C-8671-A9916A31DD5B}"/>
              </c:ext>
            </c:extLst>
          </c:dPt>
          <c:dPt>
            <c:idx val="2"/>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AEA-496C-8671-A9916A31DD5B}"/>
              </c:ext>
            </c:extLst>
          </c:dPt>
          <c:dPt>
            <c:idx val="3"/>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AEA-496C-8671-A9916A31DD5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'Phase II'!$A$5:$A$8</c:f>
              <c:strCache>
                <c:ptCount val="4"/>
                <c:pt idx="0">
                  <c:v>Awarded </c:v>
                </c:pt>
                <c:pt idx="1">
                  <c:v>Declined Without Review</c:v>
                </c:pt>
                <c:pt idx="2">
                  <c:v>Recommended for Funding - Not Awarded</c:v>
                </c:pt>
                <c:pt idx="3">
                  <c:v>Not Recommended for Funding</c:v>
                </c:pt>
              </c:strCache>
            </c:strRef>
          </c:cat>
          <c:val>
            <c:numRef>
              <c:f>'Phase II'!$B$5:$B$8</c:f>
              <c:numCache>
                <c:formatCode>General</c:formatCode>
                <c:ptCount val="4"/>
                <c:pt idx="0">
                  <c:v>129</c:v>
                </c:pt>
                <c:pt idx="1">
                  <c:v>9</c:v>
                </c:pt>
                <c:pt idx="2">
                  <c:v>115</c:v>
                </c:pt>
                <c:pt idx="3">
                  <c:v>148</c:v>
                </c:pt>
              </c:numCache>
            </c:numRef>
          </c:val>
          <c:extLst>
            <c:ext xmlns:c16="http://schemas.microsoft.com/office/drawing/2014/chart" uri="{C3380CC4-5D6E-409C-BE32-E72D297353CC}">
              <c16:uniqueId val="{00000008-FAEA-496C-8671-A9916A31DD5B}"/>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Phase IIA</a:t>
            </a:r>
          </a:p>
        </c:rich>
      </c:tx>
      <c:layout>
        <c:manualLayout>
          <c:xMode val="edge"/>
          <c:yMode val="edge"/>
          <c:x val="0.3899632884859609"/>
          <c:y val="4.66096666735989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8F4-4A15-9FAC-C2AD6DA66ED5}"/>
              </c:ext>
            </c:extLst>
          </c:dPt>
          <c:dPt>
            <c:idx val="1"/>
            <c:bubble3D val="0"/>
            <c:spPr>
              <a:solidFill>
                <a:schemeClr val="tx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8F4-4A15-9FAC-C2AD6DA66ED5}"/>
              </c:ext>
            </c:extLst>
          </c:dPt>
          <c:dPt>
            <c:idx val="2"/>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E8F4-4A15-9FAC-C2AD6DA66ED5}"/>
              </c:ext>
            </c:extLst>
          </c:dPt>
          <c:dPt>
            <c:idx val="3"/>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E8F4-4A15-9FAC-C2AD6DA66ED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'Phase II'!$A$27:$A$30</c:f>
              <c:strCache>
                <c:ptCount val="4"/>
                <c:pt idx="0">
                  <c:v>Awarded </c:v>
                </c:pt>
                <c:pt idx="1">
                  <c:v>Declined Without Review </c:v>
                </c:pt>
                <c:pt idx="2">
                  <c:v>Recommended for Funding - Not Awarded</c:v>
                </c:pt>
                <c:pt idx="3">
                  <c:v>Not Recommended for Funding</c:v>
                </c:pt>
              </c:strCache>
            </c:strRef>
          </c:cat>
          <c:val>
            <c:numRef>
              <c:f>'Phase II'!$B$27:$B$30</c:f>
              <c:numCache>
                <c:formatCode>General</c:formatCode>
                <c:ptCount val="4"/>
                <c:pt idx="0">
                  <c:v>17</c:v>
                </c:pt>
                <c:pt idx="1">
                  <c:v>0</c:v>
                </c:pt>
                <c:pt idx="2">
                  <c:v>15</c:v>
                </c:pt>
                <c:pt idx="3">
                  <c:v>9</c:v>
                </c:pt>
              </c:numCache>
            </c:numRef>
          </c:val>
          <c:extLst>
            <c:ext xmlns:c16="http://schemas.microsoft.com/office/drawing/2014/chart" uri="{C3380CC4-5D6E-409C-BE32-E72D297353CC}">
              <c16:uniqueId val="{00000008-E8F4-4A15-9FAC-C2AD6DA66ED5}"/>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E8F4-4A15-9FAC-C2AD6DA66ED5}"/>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E8F4-4A15-9FAC-C2AD6DA66ED5}"/>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E8F4-4A15-9FAC-C2AD6DA66ED5}"/>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0-E8F4-4A15-9FAC-C2AD6DA66ED5}"/>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'Phase II'!$A$27:$A$30</c:f>
              <c:strCache>
                <c:ptCount val="4"/>
                <c:pt idx="0">
                  <c:v>Awarded </c:v>
                </c:pt>
                <c:pt idx="1">
                  <c:v>Declined Without Review </c:v>
                </c:pt>
                <c:pt idx="2">
                  <c:v>Recommended for Funding - Not Awarded</c:v>
                </c:pt>
                <c:pt idx="3">
                  <c:v>Not Recommended for Funding</c:v>
                </c:pt>
              </c:strCache>
            </c:strRef>
          </c:cat>
          <c:val>
            <c:numRef>
              <c:f>'Phase II'!$C$27:$C$30</c:f>
              <c:numCache>
                <c:formatCode>0%</c:formatCode>
                <c:ptCount val="4"/>
                <c:pt idx="0">
                  <c:v>0.41463414634146339</c:v>
                </c:pt>
                <c:pt idx="1">
                  <c:v>0</c:v>
                </c:pt>
                <c:pt idx="2">
                  <c:v>0.36585365853658536</c:v>
                </c:pt>
                <c:pt idx="3">
                  <c:v>0.21951219512195122</c:v>
                </c:pt>
              </c:numCache>
            </c:numRef>
          </c:val>
          <c:extLst>
            <c:ext xmlns:c16="http://schemas.microsoft.com/office/drawing/2014/chart" uri="{C3380CC4-5D6E-409C-BE32-E72D297353CC}">
              <c16:uniqueId val="{00000011-E8F4-4A15-9FAC-C2AD6DA66ED5}"/>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hyperlink" Target="https://science.osti.gov/sbir" TargetMode="External"/><Relationship Id="rId2" Type="http://schemas.openxmlformats.org/officeDocument/2006/relationships/hyperlink" Target="mailto:sbir-sttr@science.doe.gov" TargetMode="External"/><Relationship Id="rId1" Type="http://schemas.openxmlformats.org/officeDocument/2006/relationships/hyperlink" Target="http://www.dawnbreaker.com/doephase0/"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science.osti.gov/sbir" TargetMode="External"/><Relationship Id="rId2" Type="http://schemas.openxmlformats.org/officeDocument/2006/relationships/hyperlink" Target="mailto:sbir-sttr@science.doe.gov" TargetMode="External"/><Relationship Id="rId1" Type="http://schemas.openxmlformats.org/officeDocument/2006/relationships/hyperlink" Target="http://www.dawnbreaker.com/doephase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BF214-E2AB-41D1-8A7B-16649520A850}"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60B938D6-0E81-401D-BC07-2C4A0840217B}">
      <dgm:prSet phldrT="[Text]" custT="1"/>
      <dgm:spPr>
        <a:solidFill>
          <a:schemeClr val="accent6">
            <a:lumMod val="60000"/>
            <a:lumOff val="40000"/>
            <a:alpha val="50000"/>
          </a:schemeClr>
        </a:solidFill>
      </dgm:spPr>
      <dgm:t>
        <a:bodyPr/>
        <a:lstStyle/>
        <a:p>
          <a:r>
            <a:rPr lang="en-US" sz="2000" dirty="0"/>
            <a:t>Clean Energy</a:t>
          </a:r>
        </a:p>
      </dgm:t>
    </dgm:pt>
    <dgm:pt modelId="{1B80DC0D-E7FE-4621-9C46-4B4A645E22DE}" type="parTrans" cxnId="{4067F272-FA11-4198-B82A-0A5EC454B91B}">
      <dgm:prSet/>
      <dgm:spPr/>
      <dgm:t>
        <a:bodyPr/>
        <a:lstStyle/>
        <a:p>
          <a:endParaRPr lang="en-US"/>
        </a:p>
      </dgm:t>
    </dgm:pt>
    <dgm:pt modelId="{A5481B83-CF75-4746-952E-5056054C448D}" type="sibTrans" cxnId="{4067F272-FA11-4198-B82A-0A5EC454B91B}">
      <dgm:prSet/>
      <dgm:spPr/>
      <dgm:t>
        <a:bodyPr/>
        <a:lstStyle/>
        <a:p>
          <a:endParaRPr lang="en-US"/>
        </a:p>
      </dgm:t>
    </dgm:pt>
    <dgm:pt modelId="{665A1E55-AA05-42C2-96B6-AF04DF207D47}">
      <dgm:prSet phldrT="[Text]" custT="1"/>
      <dgm:spPr>
        <a:solidFill>
          <a:srgbClr val="EB5545">
            <a:alpha val="49804"/>
          </a:srgbClr>
        </a:solidFill>
      </dgm:spPr>
      <dgm:t>
        <a:bodyPr/>
        <a:lstStyle/>
        <a:p>
          <a:r>
            <a:rPr lang="en-US" sz="2000" baseline="0" dirty="0"/>
            <a:t>Nuclear Security</a:t>
          </a:r>
        </a:p>
      </dgm:t>
    </dgm:pt>
    <dgm:pt modelId="{004B4415-59B5-4B19-A2C5-9751CBA274CD}" type="parTrans" cxnId="{03BA6D8B-1166-4ED7-98FF-9E28EA850A30}">
      <dgm:prSet/>
      <dgm:spPr/>
      <dgm:t>
        <a:bodyPr/>
        <a:lstStyle/>
        <a:p>
          <a:endParaRPr lang="en-US"/>
        </a:p>
      </dgm:t>
    </dgm:pt>
    <dgm:pt modelId="{589F3E06-FD65-4F23-B3C4-0A8D4ECFE322}" type="sibTrans" cxnId="{03BA6D8B-1166-4ED7-98FF-9E28EA850A30}">
      <dgm:prSet/>
      <dgm:spPr/>
      <dgm:t>
        <a:bodyPr/>
        <a:lstStyle/>
        <a:p>
          <a:endParaRPr lang="en-US"/>
        </a:p>
      </dgm:t>
    </dgm:pt>
    <dgm:pt modelId="{5D4730AB-B658-48E1-93D0-3B74FEB5DCA2}">
      <dgm:prSet phldrT="[Text]" custT="1"/>
      <dgm:spPr/>
      <dgm:t>
        <a:bodyPr/>
        <a:lstStyle/>
        <a:p>
          <a:r>
            <a:rPr lang="en-US" sz="2000" dirty="0"/>
            <a:t>Basic Energy and Engineering Sciences</a:t>
          </a:r>
        </a:p>
      </dgm:t>
    </dgm:pt>
    <dgm:pt modelId="{FB213FCA-5A2F-4B89-B5CA-5AE1E54D540E}" type="parTrans" cxnId="{AD716B78-0292-41AE-80CC-CF3C35A218CA}">
      <dgm:prSet/>
      <dgm:spPr/>
      <dgm:t>
        <a:bodyPr/>
        <a:lstStyle/>
        <a:p>
          <a:endParaRPr lang="en-US"/>
        </a:p>
      </dgm:t>
    </dgm:pt>
    <dgm:pt modelId="{0713BB97-BC64-44FE-9594-D48A6CFE37F2}" type="sibTrans" cxnId="{AD716B78-0292-41AE-80CC-CF3C35A218CA}">
      <dgm:prSet/>
      <dgm:spPr/>
      <dgm:t>
        <a:bodyPr/>
        <a:lstStyle/>
        <a:p>
          <a:endParaRPr lang="en-US"/>
        </a:p>
      </dgm:t>
    </dgm:pt>
    <dgm:pt modelId="{94C086F8-F0CB-4F6C-ABCB-A1B7853E2903}" type="pres">
      <dgm:prSet presAssocID="{E2CBF214-E2AB-41D1-8A7B-16649520A850}" presName="Name0" presStyleCnt="0">
        <dgm:presLayoutVars>
          <dgm:chMax val="7"/>
          <dgm:dir/>
          <dgm:resizeHandles val="exact"/>
        </dgm:presLayoutVars>
      </dgm:prSet>
      <dgm:spPr/>
    </dgm:pt>
    <dgm:pt modelId="{60C13098-1D15-49DE-9B36-CAD7314FC9DC}" type="pres">
      <dgm:prSet presAssocID="{E2CBF214-E2AB-41D1-8A7B-16649520A850}" presName="ellipse1" presStyleLbl="vennNode1" presStyleIdx="0" presStyleCnt="3" custScaleX="133789" custScaleY="130231" custLinFactNeighborX="12646" custLinFactNeighborY="-1638">
        <dgm:presLayoutVars>
          <dgm:bulletEnabled val="1"/>
        </dgm:presLayoutVars>
      </dgm:prSet>
      <dgm:spPr/>
    </dgm:pt>
    <dgm:pt modelId="{7F3C462D-7E52-4E9C-A54E-DA66C36603B3}" type="pres">
      <dgm:prSet presAssocID="{E2CBF214-E2AB-41D1-8A7B-16649520A850}" presName="ellipse2" presStyleLbl="vennNode1" presStyleIdx="1" presStyleCnt="3" custScaleX="124338" custScaleY="113624" custLinFactNeighborX="16564" custLinFactNeighborY="27121">
        <dgm:presLayoutVars>
          <dgm:bulletEnabled val="1"/>
        </dgm:presLayoutVars>
      </dgm:prSet>
      <dgm:spPr/>
    </dgm:pt>
    <dgm:pt modelId="{A4EE5E2B-C4DC-4D41-BF6D-D4E645205E7E}" type="pres">
      <dgm:prSet presAssocID="{E2CBF214-E2AB-41D1-8A7B-16649520A850}" presName="ellipse3" presStyleLbl="vennNode1" presStyleIdx="2" presStyleCnt="3" custScaleX="134291" custScaleY="131950" custLinFactNeighborX="8220" custLinFactNeighborY="-779">
        <dgm:presLayoutVars>
          <dgm:bulletEnabled val="1"/>
        </dgm:presLayoutVars>
      </dgm:prSet>
      <dgm:spPr/>
    </dgm:pt>
  </dgm:ptLst>
  <dgm:cxnLst>
    <dgm:cxn modelId="{4067F272-FA11-4198-B82A-0A5EC454B91B}" srcId="{E2CBF214-E2AB-41D1-8A7B-16649520A850}" destId="{60B938D6-0E81-401D-BC07-2C4A0840217B}" srcOrd="0" destOrd="0" parTransId="{1B80DC0D-E7FE-4621-9C46-4B4A645E22DE}" sibTransId="{A5481B83-CF75-4746-952E-5056054C448D}"/>
    <dgm:cxn modelId="{AD716B78-0292-41AE-80CC-CF3C35A218CA}" srcId="{E2CBF214-E2AB-41D1-8A7B-16649520A850}" destId="{5D4730AB-B658-48E1-93D0-3B74FEB5DCA2}" srcOrd="2" destOrd="0" parTransId="{FB213FCA-5A2F-4B89-B5CA-5AE1E54D540E}" sibTransId="{0713BB97-BC64-44FE-9594-D48A6CFE37F2}"/>
    <dgm:cxn modelId="{03BA6D8B-1166-4ED7-98FF-9E28EA850A30}" srcId="{E2CBF214-E2AB-41D1-8A7B-16649520A850}" destId="{665A1E55-AA05-42C2-96B6-AF04DF207D47}" srcOrd="1" destOrd="0" parTransId="{004B4415-59B5-4B19-A2C5-9751CBA274CD}" sibTransId="{589F3E06-FD65-4F23-B3C4-0A8D4ECFE322}"/>
    <dgm:cxn modelId="{D1604FCF-0CB4-4394-8535-1541A572AFA2}" type="presOf" srcId="{E2CBF214-E2AB-41D1-8A7B-16649520A850}" destId="{94C086F8-F0CB-4F6C-ABCB-A1B7853E2903}" srcOrd="0" destOrd="0" presId="urn:microsoft.com/office/officeart/2005/8/layout/rings+Icon"/>
    <dgm:cxn modelId="{45D61BF1-F9AE-4E3D-9336-A7040B02AC4D}" type="presOf" srcId="{60B938D6-0E81-401D-BC07-2C4A0840217B}" destId="{60C13098-1D15-49DE-9B36-CAD7314FC9DC}" srcOrd="0" destOrd="0" presId="urn:microsoft.com/office/officeart/2005/8/layout/rings+Icon"/>
    <dgm:cxn modelId="{6988C7F4-3496-4F42-9C1C-FE9C2AE20424}" type="presOf" srcId="{665A1E55-AA05-42C2-96B6-AF04DF207D47}" destId="{7F3C462D-7E52-4E9C-A54E-DA66C36603B3}" srcOrd="0" destOrd="0" presId="urn:microsoft.com/office/officeart/2005/8/layout/rings+Icon"/>
    <dgm:cxn modelId="{C3848FFB-F0AA-4594-B0EB-72625FCF57AB}" type="presOf" srcId="{5D4730AB-B658-48E1-93D0-3B74FEB5DCA2}" destId="{A4EE5E2B-C4DC-4D41-BF6D-D4E645205E7E}" srcOrd="0" destOrd="0" presId="urn:microsoft.com/office/officeart/2005/8/layout/rings+Icon"/>
    <dgm:cxn modelId="{FCF1EC51-96FE-4DFD-9177-804EEE8F9131}" type="presParOf" srcId="{94C086F8-F0CB-4F6C-ABCB-A1B7853E2903}" destId="{60C13098-1D15-49DE-9B36-CAD7314FC9DC}" srcOrd="0" destOrd="0" presId="urn:microsoft.com/office/officeart/2005/8/layout/rings+Icon"/>
    <dgm:cxn modelId="{1FE3D561-C5AF-4890-A252-7113F7715608}" type="presParOf" srcId="{94C086F8-F0CB-4F6C-ABCB-A1B7853E2903}" destId="{7F3C462D-7E52-4E9C-A54E-DA66C36603B3}" srcOrd="1" destOrd="0" presId="urn:microsoft.com/office/officeart/2005/8/layout/rings+Icon"/>
    <dgm:cxn modelId="{D181262A-0D7D-490B-A98B-E3967D81CB95}" type="presParOf" srcId="{94C086F8-F0CB-4F6C-ABCB-A1B7853E2903}" destId="{A4EE5E2B-C4DC-4D41-BF6D-D4E645205E7E}"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617941-1BFC-4A65-9AEF-8A99A658FFF9}"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0A8CD784-B10A-4FC8-A11C-8BBB631C3DDA}">
      <dgm:prSet phldrT="[Text]" custT="1"/>
      <dgm:spPr/>
      <dgm:t>
        <a:bodyPr/>
        <a:lstStyle/>
        <a:p>
          <a:pPr algn="ctr"/>
          <a:r>
            <a:rPr lang="en-US" sz="2000" dirty="0">
              <a:hlinkClick xmlns:r="http://schemas.openxmlformats.org/officeDocument/2006/relationships" r:id="rId1"/>
            </a:rPr>
            <a:t>Phase 0 application assistance</a:t>
          </a:r>
          <a:r>
            <a:rPr lang="en-US" sz="2000" dirty="0"/>
            <a:t> for first-time DOE applicants (open now for Phase I Release 1!)</a:t>
          </a:r>
        </a:p>
      </dgm:t>
    </dgm:pt>
    <dgm:pt modelId="{7783AD6D-1FC5-47F0-BB4C-CE3B98D664EA}" type="parTrans" cxnId="{924349C4-57FB-48D6-B62A-13A6130EE1D8}">
      <dgm:prSet/>
      <dgm:spPr/>
      <dgm:t>
        <a:bodyPr/>
        <a:lstStyle/>
        <a:p>
          <a:endParaRPr lang="en-US"/>
        </a:p>
      </dgm:t>
    </dgm:pt>
    <dgm:pt modelId="{E54022F1-7D36-460F-A3FC-17D179A1B56D}" type="sibTrans" cxnId="{924349C4-57FB-48D6-B62A-13A6130EE1D8}">
      <dgm:prSet/>
      <dgm:spPr/>
      <dgm:t>
        <a:bodyPr/>
        <a:lstStyle/>
        <a:p>
          <a:endParaRPr lang="en-US"/>
        </a:p>
      </dgm:t>
    </dgm:pt>
    <dgm:pt modelId="{344929D7-E052-4DA0-82BA-8537A188161D}">
      <dgm:prSet phldrT="[Text]" custT="1"/>
      <dgm:spPr/>
      <dgm:t>
        <a:bodyPr/>
        <a:lstStyle/>
        <a:p>
          <a:pPr algn="ctr"/>
          <a:r>
            <a:rPr lang="en-US" sz="2000" dirty="0"/>
            <a:t>Email us!</a:t>
          </a:r>
        </a:p>
        <a:p>
          <a:pPr algn="ctr"/>
          <a:r>
            <a:rPr lang="en-US" sz="2000" dirty="0"/>
            <a:t> General questions: </a:t>
          </a:r>
          <a:r>
            <a:rPr lang="en-US" sz="2000" b="0" i="0" dirty="0">
              <a:hlinkClick xmlns:r="http://schemas.openxmlformats.org/officeDocument/2006/relationships" r:id="rId2"/>
            </a:rPr>
            <a:t>sbir-sttr@science.doe.gov</a:t>
          </a:r>
          <a:endParaRPr lang="en-US" sz="2000" b="0" i="0" dirty="0"/>
        </a:p>
        <a:p>
          <a:pPr algn="l"/>
          <a:endParaRPr lang="en-US" sz="2000" b="0" i="0" dirty="0"/>
        </a:p>
        <a:p>
          <a:pPr algn="l"/>
          <a:endParaRPr lang="en-US" sz="2000" dirty="0"/>
        </a:p>
      </dgm:t>
    </dgm:pt>
    <dgm:pt modelId="{8E94F085-F84D-4C4F-B97A-F80EDF86BAA7}" type="parTrans" cxnId="{DD14D77C-958C-4590-9F07-F244D407E790}">
      <dgm:prSet/>
      <dgm:spPr/>
      <dgm:t>
        <a:bodyPr/>
        <a:lstStyle/>
        <a:p>
          <a:endParaRPr lang="en-US"/>
        </a:p>
      </dgm:t>
    </dgm:pt>
    <dgm:pt modelId="{933060A0-B147-4AF4-BDD9-7E47911173ED}" type="sibTrans" cxnId="{DD14D77C-958C-4590-9F07-F244D407E790}">
      <dgm:prSet/>
      <dgm:spPr/>
      <dgm:t>
        <a:bodyPr/>
        <a:lstStyle/>
        <a:p>
          <a:endParaRPr lang="en-US"/>
        </a:p>
      </dgm:t>
    </dgm:pt>
    <dgm:pt modelId="{09344D55-3247-4D43-8148-F80E51D14343}">
      <dgm:prSet phldrT="[Text]" custT="1"/>
      <dgm:spPr/>
      <dgm:t>
        <a:bodyPr/>
        <a:lstStyle/>
        <a:p>
          <a:pPr algn="ctr"/>
          <a:r>
            <a:rPr lang="en-US" sz="2000" dirty="0"/>
            <a:t>Get Connected! </a:t>
          </a:r>
        </a:p>
        <a:p>
          <a:pPr algn="ctr"/>
          <a:r>
            <a:rPr lang="en-US" sz="2000" dirty="0"/>
            <a:t>Subscribe to our mailing list: </a:t>
          </a:r>
          <a:r>
            <a:rPr lang="en-US" sz="2000" dirty="0">
              <a:hlinkClick xmlns:r="http://schemas.openxmlformats.org/officeDocument/2006/relationships" r:id="rId3"/>
            </a:rPr>
            <a:t>https://science.osti.gov/sbir</a:t>
          </a:r>
          <a:endParaRPr lang="en-US" sz="2000" dirty="0"/>
        </a:p>
        <a:p>
          <a:pPr algn="l"/>
          <a:r>
            <a:rPr lang="en-US" sz="2000" dirty="0"/>
            <a:t>                            Stay Connected!       </a:t>
          </a:r>
        </a:p>
      </dgm:t>
    </dgm:pt>
    <dgm:pt modelId="{762A4409-45E3-498A-96F0-58C06B6B62A4}" type="parTrans" cxnId="{4459638D-3927-47DF-97B2-AFA915998268}">
      <dgm:prSet/>
      <dgm:spPr/>
      <dgm:t>
        <a:bodyPr/>
        <a:lstStyle/>
        <a:p>
          <a:endParaRPr lang="en-US"/>
        </a:p>
      </dgm:t>
    </dgm:pt>
    <dgm:pt modelId="{E3D830F7-EC57-4BA1-86A7-6F163CCDA731}" type="sibTrans" cxnId="{4459638D-3927-47DF-97B2-AFA915998268}">
      <dgm:prSet/>
      <dgm:spPr/>
      <dgm:t>
        <a:bodyPr/>
        <a:lstStyle/>
        <a:p>
          <a:endParaRPr lang="en-US"/>
        </a:p>
      </dgm:t>
    </dgm:pt>
    <dgm:pt modelId="{6145149F-44EC-4E16-8980-C8D7A65E9DF2}">
      <dgm:prSet phldrT="[Text]" custT="1"/>
      <dgm:spPr/>
      <dgm:t>
        <a:bodyPr/>
        <a:lstStyle/>
        <a:p>
          <a:pPr algn="ctr"/>
          <a:r>
            <a:rPr lang="en-US" sz="2000" dirty="0"/>
            <a:t>Recorded Topic and FOA Webinars</a:t>
          </a:r>
        </a:p>
      </dgm:t>
    </dgm:pt>
    <dgm:pt modelId="{E6E4DB8B-3768-4BEB-A3A4-560140E96D1E}" type="parTrans" cxnId="{87D25199-D9E7-470D-9EE6-2CAAA4A8480C}">
      <dgm:prSet/>
      <dgm:spPr/>
      <dgm:t>
        <a:bodyPr/>
        <a:lstStyle/>
        <a:p>
          <a:endParaRPr lang="en-US"/>
        </a:p>
      </dgm:t>
    </dgm:pt>
    <dgm:pt modelId="{7A722D9A-587C-4B2B-A8C5-7A4E946EDEA6}" type="sibTrans" cxnId="{87D25199-D9E7-470D-9EE6-2CAAA4A8480C}">
      <dgm:prSet/>
      <dgm:spPr/>
      <dgm:t>
        <a:bodyPr/>
        <a:lstStyle/>
        <a:p>
          <a:endParaRPr lang="en-US"/>
        </a:p>
      </dgm:t>
    </dgm:pt>
    <dgm:pt modelId="{82FD1D6A-0A73-450F-B555-D85C5D75B070}">
      <dgm:prSet custT="1"/>
      <dgm:spPr/>
      <dgm:t>
        <a:bodyPr/>
        <a:lstStyle/>
        <a:p>
          <a:pPr algn="ctr"/>
          <a:endParaRPr lang="en-US" sz="2000" dirty="0"/>
        </a:p>
        <a:p>
          <a:pPr algn="ctr"/>
          <a:r>
            <a:rPr lang="en-US" sz="2000" dirty="0"/>
            <a:t>Ask-Us Anything During the Application Process</a:t>
          </a:r>
        </a:p>
        <a:p>
          <a:pPr algn="ctr"/>
          <a:r>
            <a:rPr lang="en-US" sz="2000" dirty="0"/>
            <a:t>Check your email next week!</a:t>
          </a:r>
        </a:p>
        <a:p>
          <a:pPr algn="l"/>
          <a:endParaRPr lang="en-US" sz="2000" dirty="0"/>
        </a:p>
        <a:p>
          <a:pPr algn="l"/>
          <a:endParaRPr lang="en-US" sz="500" dirty="0"/>
        </a:p>
      </dgm:t>
    </dgm:pt>
    <dgm:pt modelId="{0CFA221D-A9AE-4057-B7C5-C253D5F12824}" type="parTrans" cxnId="{D50AB3FA-13CF-4944-A5EE-5F455AF3358A}">
      <dgm:prSet/>
      <dgm:spPr/>
      <dgm:t>
        <a:bodyPr/>
        <a:lstStyle/>
        <a:p>
          <a:endParaRPr lang="en-US"/>
        </a:p>
      </dgm:t>
    </dgm:pt>
    <dgm:pt modelId="{5E152AB6-13BA-4821-9CB1-960360B544A5}" type="sibTrans" cxnId="{D50AB3FA-13CF-4944-A5EE-5F455AF3358A}">
      <dgm:prSet/>
      <dgm:spPr/>
      <dgm:t>
        <a:bodyPr/>
        <a:lstStyle/>
        <a:p>
          <a:endParaRPr lang="en-US"/>
        </a:p>
      </dgm:t>
    </dgm:pt>
    <dgm:pt modelId="{3128C364-686E-46DC-92DA-203439BA6B8E}" type="pres">
      <dgm:prSet presAssocID="{FD617941-1BFC-4A65-9AEF-8A99A658FFF9}" presName="vert0" presStyleCnt="0">
        <dgm:presLayoutVars>
          <dgm:dir/>
          <dgm:animOne val="branch"/>
          <dgm:animLvl val="lvl"/>
        </dgm:presLayoutVars>
      </dgm:prSet>
      <dgm:spPr/>
    </dgm:pt>
    <dgm:pt modelId="{4F59124E-D819-4FDF-8151-07708C1325E5}" type="pres">
      <dgm:prSet presAssocID="{0A8CD784-B10A-4FC8-A11C-8BBB631C3DDA}" presName="thickLine" presStyleLbl="alignNode1" presStyleIdx="0" presStyleCnt="5"/>
      <dgm:spPr/>
    </dgm:pt>
    <dgm:pt modelId="{C4ECC195-D1F4-42C1-BBFC-33CA0A8373F5}" type="pres">
      <dgm:prSet presAssocID="{0A8CD784-B10A-4FC8-A11C-8BBB631C3DDA}" presName="horz1" presStyleCnt="0"/>
      <dgm:spPr/>
    </dgm:pt>
    <dgm:pt modelId="{A40FBD59-F890-48D8-BEF1-BE21891C91BC}" type="pres">
      <dgm:prSet presAssocID="{0A8CD784-B10A-4FC8-A11C-8BBB631C3DDA}" presName="tx1" presStyleLbl="revTx" presStyleIdx="0" presStyleCnt="5" custScaleY="71709" custLinFactNeighborX="-959" custLinFactNeighborY="5591"/>
      <dgm:spPr/>
    </dgm:pt>
    <dgm:pt modelId="{5128FDF8-7B3B-4F9B-9B8D-F5910F254410}" type="pres">
      <dgm:prSet presAssocID="{0A8CD784-B10A-4FC8-A11C-8BBB631C3DDA}" presName="vert1" presStyleCnt="0"/>
      <dgm:spPr/>
    </dgm:pt>
    <dgm:pt modelId="{FBE2FE68-2069-4E2B-AB73-E35154F22907}" type="pres">
      <dgm:prSet presAssocID="{344929D7-E052-4DA0-82BA-8537A188161D}" presName="thickLine" presStyleLbl="alignNode1" presStyleIdx="1" presStyleCnt="5" custLinFactNeighborX="-486" custLinFactNeighborY="-15156"/>
      <dgm:spPr/>
    </dgm:pt>
    <dgm:pt modelId="{CD4A79F0-84AE-445E-BDC7-E5E472522C3E}" type="pres">
      <dgm:prSet presAssocID="{344929D7-E052-4DA0-82BA-8537A188161D}" presName="horz1" presStyleCnt="0"/>
      <dgm:spPr/>
    </dgm:pt>
    <dgm:pt modelId="{06DE2A2C-66F8-4B7A-A639-4956F56FBAB0}" type="pres">
      <dgm:prSet presAssocID="{344929D7-E052-4DA0-82BA-8537A188161D}" presName="tx1" presStyleLbl="revTx" presStyleIdx="1" presStyleCnt="5" custScaleY="72478" custLinFactNeighborX="-959" custLinFactNeighborY="-2761"/>
      <dgm:spPr/>
    </dgm:pt>
    <dgm:pt modelId="{648F2C15-799C-472B-9D84-4D966BDA9F74}" type="pres">
      <dgm:prSet presAssocID="{344929D7-E052-4DA0-82BA-8537A188161D}" presName="vert1" presStyleCnt="0"/>
      <dgm:spPr/>
    </dgm:pt>
    <dgm:pt modelId="{C6D13D83-841D-499D-92DC-ED904B9B51EA}" type="pres">
      <dgm:prSet presAssocID="{09344D55-3247-4D43-8148-F80E51D14343}" presName="thickLine" presStyleLbl="alignNode1" presStyleIdx="2" presStyleCnt="5" custLinFactNeighborX="113" custLinFactNeighborY="-17149"/>
      <dgm:spPr/>
    </dgm:pt>
    <dgm:pt modelId="{B5C0B57E-0025-4D3F-AA77-70B0DF50B442}" type="pres">
      <dgm:prSet presAssocID="{09344D55-3247-4D43-8148-F80E51D14343}" presName="horz1" presStyleCnt="0"/>
      <dgm:spPr/>
    </dgm:pt>
    <dgm:pt modelId="{5A6A610F-C62E-4526-8E11-9DF02CE3064D}" type="pres">
      <dgm:prSet presAssocID="{09344D55-3247-4D43-8148-F80E51D14343}" presName="tx1" presStyleLbl="revTx" presStyleIdx="2" presStyleCnt="5" custScaleX="100000" custScaleY="75749" custLinFactNeighborX="-959" custLinFactNeighborY="-5224"/>
      <dgm:spPr/>
    </dgm:pt>
    <dgm:pt modelId="{274EB855-294D-4D69-890B-7FE29BB57E6D}" type="pres">
      <dgm:prSet presAssocID="{09344D55-3247-4D43-8148-F80E51D14343}" presName="vert1" presStyleCnt="0"/>
      <dgm:spPr/>
    </dgm:pt>
    <dgm:pt modelId="{C5BF7846-1564-4C99-823E-80DECFAC131E}" type="pres">
      <dgm:prSet presAssocID="{6145149F-44EC-4E16-8980-C8D7A65E9DF2}" presName="thickLine" presStyleLbl="alignNode1" presStyleIdx="3" presStyleCnt="5" custLinFactNeighborX="600" custLinFactNeighborY="39776"/>
      <dgm:spPr/>
    </dgm:pt>
    <dgm:pt modelId="{DFCF8A5D-556D-42F4-8D9E-D13DA3B2ECC4}" type="pres">
      <dgm:prSet presAssocID="{6145149F-44EC-4E16-8980-C8D7A65E9DF2}" presName="horz1" presStyleCnt="0"/>
      <dgm:spPr/>
    </dgm:pt>
    <dgm:pt modelId="{BE0C4A12-EA8F-4015-BD47-3072A3D2A058}" type="pres">
      <dgm:prSet presAssocID="{6145149F-44EC-4E16-8980-C8D7A65E9DF2}" presName="tx1" presStyleLbl="revTx" presStyleIdx="3" presStyleCnt="5" custScaleY="58010" custLinFactNeighborY="34713"/>
      <dgm:spPr/>
    </dgm:pt>
    <dgm:pt modelId="{B0529D3F-80F0-4258-BDFD-162DA5CA8C74}" type="pres">
      <dgm:prSet presAssocID="{6145149F-44EC-4E16-8980-C8D7A65E9DF2}" presName="vert1" presStyleCnt="0"/>
      <dgm:spPr/>
    </dgm:pt>
    <dgm:pt modelId="{22DEB0AA-9881-495A-9790-57483F1657E6}" type="pres">
      <dgm:prSet presAssocID="{82FD1D6A-0A73-450F-B555-D85C5D75B070}" presName="thickLine" presStyleLbl="alignNode1" presStyleIdx="4" presStyleCnt="5" custLinFactNeighborX="-410" custLinFactNeighborY="17830"/>
      <dgm:spPr/>
    </dgm:pt>
    <dgm:pt modelId="{B40A5EC6-57DF-483F-849E-8E1467FA862D}" type="pres">
      <dgm:prSet presAssocID="{82FD1D6A-0A73-450F-B555-D85C5D75B070}" presName="horz1" presStyleCnt="0"/>
      <dgm:spPr/>
    </dgm:pt>
    <dgm:pt modelId="{ACAF7344-CC97-44E1-874F-447B30CF5D25}" type="pres">
      <dgm:prSet presAssocID="{82FD1D6A-0A73-450F-B555-D85C5D75B070}" presName="tx1" presStyleLbl="revTx" presStyleIdx="4" presStyleCnt="5"/>
      <dgm:spPr/>
    </dgm:pt>
    <dgm:pt modelId="{3A477117-E9C1-400C-83DA-8DF9B3858531}" type="pres">
      <dgm:prSet presAssocID="{82FD1D6A-0A73-450F-B555-D85C5D75B070}" presName="vert1" presStyleCnt="0"/>
      <dgm:spPr/>
    </dgm:pt>
  </dgm:ptLst>
  <dgm:cxnLst>
    <dgm:cxn modelId="{5B7E7008-D248-473A-808D-ECC83B654965}" type="presOf" srcId="{0A8CD784-B10A-4FC8-A11C-8BBB631C3DDA}" destId="{A40FBD59-F890-48D8-BEF1-BE21891C91BC}" srcOrd="0" destOrd="0" presId="urn:microsoft.com/office/officeart/2008/layout/LinedList"/>
    <dgm:cxn modelId="{DD14D77C-958C-4590-9F07-F244D407E790}" srcId="{FD617941-1BFC-4A65-9AEF-8A99A658FFF9}" destId="{344929D7-E052-4DA0-82BA-8537A188161D}" srcOrd="1" destOrd="0" parTransId="{8E94F085-F84D-4C4F-B97A-F80EDF86BAA7}" sibTransId="{933060A0-B147-4AF4-BDD9-7E47911173ED}"/>
    <dgm:cxn modelId="{1EE0EA81-88EA-44D4-968B-ED82ED854783}" type="presOf" srcId="{82FD1D6A-0A73-450F-B555-D85C5D75B070}" destId="{ACAF7344-CC97-44E1-874F-447B30CF5D25}" srcOrd="0" destOrd="0" presId="urn:microsoft.com/office/officeart/2008/layout/LinedList"/>
    <dgm:cxn modelId="{40FFE589-7D66-4CF4-BEC5-D1A35028DECD}" type="presOf" srcId="{6145149F-44EC-4E16-8980-C8D7A65E9DF2}" destId="{BE0C4A12-EA8F-4015-BD47-3072A3D2A058}" srcOrd="0" destOrd="0" presId="urn:microsoft.com/office/officeart/2008/layout/LinedList"/>
    <dgm:cxn modelId="{4459638D-3927-47DF-97B2-AFA915998268}" srcId="{FD617941-1BFC-4A65-9AEF-8A99A658FFF9}" destId="{09344D55-3247-4D43-8148-F80E51D14343}" srcOrd="2" destOrd="0" parTransId="{762A4409-45E3-498A-96F0-58C06B6B62A4}" sibTransId="{E3D830F7-EC57-4BA1-86A7-6F163CCDA731}"/>
    <dgm:cxn modelId="{87D25199-D9E7-470D-9EE6-2CAAA4A8480C}" srcId="{FD617941-1BFC-4A65-9AEF-8A99A658FFF9}" destId="{6145149F-44EC-4E16-8980-C8D7A65E9DF2}" srcOrd="3" destOrd="0" parTransId="{E6E4DB8B-3768-4BEB-A3A4-560140E96D1E}" sibTransId="{7A722D9A-587C-4B2B-A8C5-7A4E946EDEA6}"/>
    <dgm:cxn modelId="{291142A9-AD13-49EB-AA15-B7B4A6F099C5}" type="presOf" srcId="{09344D55-3247-4D43-8148-F80E51D14343}" destId="{5A6A610F-C62E-4526-8E11-9DF02CE3064D}" srcOrd="0" destOrd="0" presId="urn:microsoft.com/office/officeart/2008/layout/LinedList"/>
    <dgm:cxn modelId="{924349C4-57FB-48D6-B62A-13A6130EE1D8}" srcId="{FD617941-1BFC-4A65-9AEF-8A99A658FFF9}" destId="{0A8CD784-B10A-4FC8-A11C-8BBB631C3DDA}" srcOrd="0" destOrd="0" parTransId="{7783AD6D-1FC5-47F0-BB4C-CE3B98D664EA}" sibTransId="{E54022F1-7D36-460F-A3FC-17D179A1B56D}"/>
    <dgm:cxn modelId="{F3E7C3C8-C03C-4681-9F2D-51915476F2CD}" type="presOf" srcId="{344929D7-E052-4DA0-82BA-8537A188161D}" destId="{06DE2A2C-66F8-4B7A-A639-4956F56FBAB0}" srcOrd="0" destOrd="0" presId="urn:microsoft.com/office/officeart/2008/layout/LinedList"/>
    <dgm:cxn modelId="{0AECE0E3-DC21-494D-A643-CD28BF586FF3}" type="presOf" srcId="{FD617941-1BFC-4A65-9AEF-8A99A658FFF9}" destId="{3128C364-686E-46DC-92DA-203439BA6B8E}" srcOrd="0" destOrd="0" presId="urn:microsoft.com/office/officeart/2008/layout/LinedList"/>
    <dgm:cxn modelId="{D50AB3FA-13CF-4944-A5EE-5F455AF3358A}" srcId="{FD617941-1BFC-4A65-9AEF-8A99A658FFF9}" destId="{82FD1D6A-0A73-450F-B555-D85C5D75B070}" srcOrd="4" destOrd="0" parTransId="{0CFA221D-A9AE-4057-B7C5-C253D5F12824}" sibTransId="{5E152AB6-13BA-4821-9CB1-960360B544A5}"/>
    <dgm:cxn modelId="{F029F2E9-C26A-4A99-A8DB-8B50B427C83F}" type="presParOf" srcId="{3128C364-686E-46DC-92DA-203439BA6B8E}" destId="{4F59124E-D819-4FDF-8151-07708C1325E5}" srcOrd="0" destOrd="0" presId="urn:microsoft.com/office/officeart/2008/layout/LinedList"/>
    <dgm:cxn modelId="{C67C5670-FF86-4C7F-AF34-CA4B2BBE02D7}" type="presParOf" srcId="{3128C364-686E-46DC-92DA-203439BA6B8E}" destId="{C4ECC195-D1F4-42C1-BBFC-33CA0A8373F5}" srcOrd="1" destOrd="0" presId="urn:microsoft.com/office/officeart/2008/layout/LinedList"/>
    <dgm:cxn modelId="{95CF209B-6EC3-4BC4-B060-60AB1601BB3D}" type="presParOf" srcId="{C4ECC195-D1F4-42C1-BBFC-33CA0A8373F5}" destId="{A40FBD59-F890-48D8-BEF1-BE21891C91BC}" srcOrd="0" destOrd="0" presId="urn:microsoft.com/office/officeart/2008/layout/LinedList"/>
    <dgm:cxn modelId="{63B078B9-11E0-4A74-845C-20E101E65BA8}" type="presParOf" srcId="{C4ECC195-D1F4-42C1-BBFC-33CA0A8373F5}" destId="{5128FDF8-7B3B-4F9B-9B8D-F5910F254410}" srcOrd="1" destOrd="0" presId="urn:microsoft.com/office/officeart/2008/layout/LinedList"/>
    <dgm:cxn modelId="{7A06F404-02A3-46F3-AB6A-B07EBCC9D34F}" type="presParOf" srcId="{3128C364-686E-46DC-92DA-203439BA6B8E}" destId="{FBE2FE68-2069-4E2B-AB73-E35154F22907}" srcOrd="2" destOrd="0" presId="urn:microsoft.com/office/officeart/2008/layout/LinedList"/>
    <dgm:cxn modelId="{9AF8B274-EEFE-44D4-96ED-587314B9281B}" type="presParOf" srcId="{3128C364-686E-46DC-92DA-203439BA6B8E}" destId="{CD4A79F0-84AE-445E-BDC7-E5E472522C3E}" srcOrd="3" destOrd="0" presId="urn:microsoft.com/office/officeart/2008/layout/LinedList"/>
    <dgm:cxn modelId="{FD6BD938-63C5-4059-95B9-EA6D7C16A704}" type="presParOf" srcId="{CD4A79F0-84AE-445E-BDC7-E5E472522C3E}" destId="{06DE2A2C-66F8-4B7A-A639-4956F56FBAB0}" srcOrd="0" destOrd="0" presId="urn:microsoft.com/office/officeart/2008/layout/LinedList"/>
    <dgm:cxn modelId="{96ED18AD-B0C7-421A-B8A1-11D7AAA8E92E}" type="presParOf" srcId="{CD4A79F0-84AE-445E-BDC7-E5E472522C3E}" destId="{648F2C15-799C-472B-9D84-4D966BDA9F74}" srcOrd="1" destOrd="0" presId="urn:microsoft.com/office/officeart/2008/layout/LinedList"/>
    <dgm:cxn modelId="{9B715239-7171-4239-B451-29A20A3F0326}" type="presParOf" srcId="{3128C364-686E-46DC-92DA-203439BA6B8E}" destId="{C6D13D83-841D-499D-92DC-ED904B9B51EA}" srcOrd="4" destOrd="0" presId="urn:microsoft.com/office/officeart/2008/layout/LinedList"/>
    <dgm:cxn modelId="{B5E4713E-15CF-4854-AB5A-D6F35E7412EC}" type="presParOf" srcId="{3128C364-686E-46DC-92DA-203439BA6B8E}" destId="{B5C0B57E-0025-4D3F-AA77-70B0DF50B442}" srcOrd="5" destOrd="0" presId="urn:microsoft.com/office/officeart/2008/layout/LinedList"/>
    <dgm:cxn modelId="{1B7D34B5-92B8-4923-8FCE-19FDF6BB29F2}" type="presParOf" srcId="{B5C0B57E-0025-4D3F-AA77-70B0DF50B442}" destId="{5A6A610F-C62E-4526-8E11-9DF02CE3064D}" srcOrd="0" destOrd="0" presId="urn:microsoft.com/office/officeart/2008/layout/LinedList"/>
    <dgm:cxn modelId="{994B8928-5219-42A6-BA87-43B26B4F7DFF}" type="presParOf" srcId="{B5C0B57E-0025-4D3F-AA77-70B0DF50B442}" destId="{274EB855-294D-4D69-890B-7FE29BB57E6D}" srcOrd="1" destOrd="0" presId="urn:microsoft.com/office/officeart/2008/layout/LinedList"/>
    <dgm:cxn modelId="{01C9F79C-EB84-4BBF-91B7-915DBD4BD563}" type="presParOf" srcId="{3128C364-686E-46DC-92DA-203439BA6B8E}" destId="{C5BF7846-1564-4C99-823E-80DECFAC131E}" srcOrd="6" destOrd="0" presId="urn:microsoft.com/office/officeart/2008/layout/LinedList"/>
    <dgm:cxn modelId="{3D4D0A6E-BEB3-4233-AC01-8D69CDAC1827}" type="presParOf" srcId="{3128C364-686E-46DC-92DA-203439BA6B8E}" destId="{DFCF8A5D-556D-42F4-8D9E-D13DA3B2ECC4}" srcOrd="7" destOrd="0" presId="urn:microsoft.com/office/officeart/2008/layout/LinedList"/>
    <dgm:cxn modelId="{675CBD55-0F44-4D27-A7DA-26410BCE6D8A}" type="presParOf" srcId="{DFCF8A5D-556D-42F4-8D9E-D13DA3B2ECC4}" destId="{BE0C4A12-EA8F-4015-BD47-3072A3D2A058}" srcOrd="0" destOrd="0" presId="urn:microsoft.com/office/officeart/2008/layout/LinedList"/>
    <dgm:cxn modelId="{0CCF940D-833B-4A0F-B996-735DCE8B3834}" type="presParOf" srcId="{DFCF8A5D-556D-42F4-8D9E-D13DA3B2ECC4}" destId="{B0529D3F-80F0-4258-BDFD-162DA5CA8C74}" srcOrd="1" destOrd="0" presId="urn:microsoft.com/office/officeart/2008/layout/LinedList"/>
    <dgm:cxn modelId="{7A9F5157-38B3-4274-B718-A20C5FC9C4AF}" type="presParOf" srcId="{3128C364-686E-46DC-92DA-203439BA6B8E}" destId="{22DEB0AA-9881-495A-9790-57483F1657E6}" srcOrd="8" destOrd="0" presId="urn:microsoft.com/office/officeart/2008/layout/LinedList"/>
    <dgm:cxn modelId="{AA8D49F9-3224-4458-8D6F-E6A20ED0034E}" type="presParOf" srcId="{3128C364-686E-46DC-92DA-203439BA6B8E}" destId="{B40A5EC6-57DF-483F-849E-8E1467FA862D}" srcOrd="9" destOrd="0" presId="urn:microsoft.com/office/officeart/2008/layout/LinedList"/>
    <dgm:cxn modelId="{259271A3-CFB2-4D25-AC19-D8D4DA064468}" type="presParOf" srcId="{B40A5EC6-57DF-483F-849E-8E1467FA862D}" destId="{ACAF7344-CC97-44E1-874F-447B30CF5D25}" srcOrd="0" destOrd="0" presId="urn:microsoft.com/office/officeart/2008/layout/LinedList"/>
    <dgm:cxn modelId="{BF978DC3-BB67-4B55-9B23-CCBC85D8BAA8}" type="presParOf" srcId="{B40A5EC6-57DF-483F-849E-8E1467FA862D}" destId="{3A477117-E9C1-400C-83DA-8DF9B3858531}"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3F887B-3764-4FA8-85DE-1F92F1C26E6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58EA2128-C334-4129-881C-403005775209}">
      <dgm:prSet/>
      <dgm:spPr>
        <a:solidFill>
          <a:schemeClr val="accent3">
            <a:lumMod val="60000"/>
            <a:lumOff val="40000"/>
          </a:schemeClr>
        </a:solidFill>
      </dgm:spPr>
      <dgm:t>
        <a:bodyPr/>
        <a:lstStyle/>
        <a:p>
          <a:pPr rtl="0"/>
          <a:r>
            <a:rPr lang="en-US" dirty="0"/>
            <a:t>Ability to Carry Out the Project </a:t>
          </a:r>
        </a:p>
      </dgm:t>
    </dgm:pt>
    <dgm:pt modelId="{A0546276-2BAB-49F4-B76D-7E28582F5439}" type="parTrans" cxnId="{8A0413BC-869A-4DA4-AB2E-175970D597DF}">
      <dgm:prSet/>
      <dgm:spPr/>
      <dgm:t>
        <a:bodyPr/>
        <a:lstStyle/>
        <a:p>
          <a:endParaRPr lang="en-US"/>
        </a:p>
      </dgm:t>
    </dgm:pt>
    <dgm:pt modelId="{8FDBBD61-B8E6-41A5-926B-892465C4E37E}" type="sibTrans" cxnId="{8A0413BC-869A-4DA4-AB2E-175970D597DF}">
      <dgm:prSet/>
      <dgm:spPr/>
      <dgm:t>
        <a:bodyPr/>
        <a:lstStyle/>
        <a:p>
          <a:endParaRPr lang="en-US"/>
        </a:p>
      </dgm:t>
    </dgm:pt>
    <dgm:pt modelId="{AC7048F3-00C7-4691-8480-5B5A2253E26D}">
      <dgm:prSet/>
      <dgm:spPr>
        <a:solidFill>
          <a:schemeClr val="accent3">
            <a:lumMod val="60000"/>
            <a:lumOff val="40000"/>
          </a:schemeClr>
        </a:solidFill>
        <a:effectLst/>
      </dgm:spPr>
      <dgm:t>
        <a:bodyPr/>
        <a:lstStyle/>
        <a:p>
          <a:pPr rtl="0"/>
          <a:r>
            <a:rPr lang="en-US" dirty="0"/>
            <a:t>Impact</a:t>
          </a:r>
        </a:p>
      </dgm:t>
    </dgm:pt>
    <dgm:pt modelId="{28EE30FF-42DE-41A1-A222-65919757CBEC}" type="parTrans" cxnId="{FD67F3E7-CFDD-40DE-A3F5-55628354D392}">
      <dgm:prSet/>
      <dgm:spPr/>
      <dgm:t>
        <a:bodyPr/>
        <a:lstStyle/>
        <a:p>
          <a:endParaRPr lang="en-US"/>
        </a:p>
      </dgm:t>
    </dgm:pt>
    <dgm:pt modelId="{94BFEC24-A64A-440E-A544-942ECFBDA676}" type="sibTrans" cxnId="{FD67F3E7-CFDD-40DE-A3F5-55628354D392}">
      <dgm:prSet/>
      <dgm:spPr/>
      <dgm:t>
        <a:bodyPr/>
        <a:lstStyle/>
        <a:p>
          <a:endParaRPr lang="en-US"/>
        </a:p>
      </dgm:t>
    </dgm:pt>
    <dgm:pt modelId="{EC7AC60B-171A-4AF3-BF04-5E3939DBFE2B}">
      <dgm:prSet/>
      <dgm:spPr>
        <a:solidFill>
          <a:schemeClr val="accent3">
            <a:lumMod val="60000"/>
            <a:lumOff val="40000"/>
          </a:schemeClr>
        </a:solidFill>
      </dgm:spPr>
      <dgm:t>
        <a:bodyPr/>
        <a:lstStyle/>
        <a:p>
          <a:pPr rtl="0"/>
          <a:r>
            <a:rPr lang="en-US" dirty="0"/>
            <a:t>Technical Merit</a:t>
          </a:r>
        </a:p>
      </dgm:t>
    </dgm:pt>
    <dgm:pt modelId="{0B2ACBC5-F2D4-418F-BF83-0BB2CB5A4B50}" type="sibTrans" cxnId="{21890294-5799-4FEE-8050-131BA0A95FF5}">
      <dgm:prSet/>
      <dgm:spPr/>
      <dgm:t>
        <a:bodyPr/>
        <a:lstStyle/>
        <a:p>
          <a:endParaRPr lang="en-US"/>
        </a:p>
      </dgm:t>
    </dgm:pt>
    <dgm:pt modelId="{7CF81C79-5898-4613-A5D3-19B37ACD694B}" type="parTrans" cxnId="{21890294-5799-4FEE-8050-131BA0A95FF5}">
      <dgm:prSet/>
      <dgm:spPr/>
      <dgm:t>
        <a:bodyPr/>
        <a:lstStyle/>
        <a:p>
          <a:endParaRPr lang="en-US"/>
        </a:p>
      </dgm:t>
    </dgm:pt>
    <dgm:pt modelId="{11ADB126-DA09-4C36-BF6E-E754355CF0C1}">
      <dgm:prSet/>
      <dgm:spPr>
        <a:solidFill>
          <a:schemeClr val="tx2">
            <a:lumMod val="20000"/>
            <a:lumOff val="80000"/>
          </a:schemeClr>
        </a:solidFill>
      </dgm:spPr>
      <dgm:t>
        <a:bodyPr/>
        <a:lstStyle/>
        <a:p>
          <a:r>
            <a:rPr lang="en-US" dirty="0"/>
            <a:t>PIER Plan</a:t>
          </a:r>
        </a:p>
      </dgm:t>
    </dgm:pt>
    <dgm:pt modelId="{3653FADF-DEE1-4DEE-99A5-81EC6FC3E49E}" type="parTrans" cxnId="{72355752-C3DC-49A1-8D20-FDC43E69C8CE}">
      <dgm:prSet/>
      <dgm:spPr/>
      <dgm:t>
        <a:bodyPr/>
        <a:lstStyle/>
        <a:p>
          <a:endParaRPr lang="en-US"/>
        </a:p>
      </dgm:t>
    </dgm:pt>
    <dgm:pt modelId="{7EB03F2E-1FEA-4EED-B9D1-CF10CC5BD087}" type="sibTrans" cxnId="{72355752-C3DC-49A1-8D20-FDC43E69C8CE}">
      <dgm:prSet/>
      <dgm:spPr/>
      <dgm:t>
        <a:bodyPr/>
        <a:lstStyle/>
        <a:p>
          <a:endParaRPr lang="en-US"/>
        </a:p>
      </dgm:t>
    </dgm:pt>
    <dgm:pt modelId="{4A112A3C-8BFD-4230-A0D0-37861DD2CF84}" type="pres">
      <dgm:prSet presAssocID="{8A3F887B-3764-4FA8-85DE-1F92F1C26E61}" presName="linear" presStyleCnt="0">
        <dgm:presLayoutVars>
          <dgm:animLvl val="lvl"/>
          <dgm:resizeHandles val="exact"/>
        </dgm:presLayoutVars>
      </dgm:prSet>
      <dgm:spPr/>
    </dgm:pt>
    <dgm:pt modelId="{EE6284C1-5475-4800-8999-7EF59F2B21BB}" type="pres">
      <dgm:prSet presAssocID="{EC7AC60B-171A-4AF3-BF04-5E3939DBFE2B}" presName="parentText" presStyleLbl="node1" presStyleIdx="0" presStyleCnt="4" custScaleY="182994" custLinFactNeighborX="-4635" custLinFactNeighborY="19148">
        <dgm:presLayoutVars>
          <dgm:chMax val="0"/>
          <dgm:bulletEnabled val="1"/>
        </dgm:presLayoutVars>
      </dgm:prSet>
      <dgm:spPr/>
    </dgm:pt>
    <dgm:pt modelId="{612E5F4C-7370-4D4C-BD0E-AF5B83E019E9}" type="pres">
      <dgm:prSet presAssocID="{0B2ACBC5-F2D4-418F-BF83-0BB2CB5A4B50}" presName="spacer" presStyleCnt="0"/>
      <dgm:spPr/>
    </dgm:pt>
    <dgm:pt modelId="{5480C763-3CC3-497E-89C5-5AB4743DDBE6}" type="pres">
      <dgm:prSet presAssocID="{58EA2128-C334-4129-881C-403005775209}" presName="parentText" presStyleLbl="node1" presStyleIdx="1" presStyleCnt="4" custScaleY="182994">
        <dgm:presLayoutVars>
          <dgm:chMax val="0"/>
          <dgm:bulletEnabled val="1"/>
        </dgm:presLayoutVars>
      </dgm:prSet>
      <dgm:spPr/>
    </dgm:pt>
    <dgm:pt modelId="{DCCEFB7D-D9AA-4769-AAFE-E27A690E597F}" type="pres">
      <dgm:prSet presAssocID="{8FDBBD61-B8E6-41A5-926B-892465C4E37E}" presName="spacer" presStyleCnt="0"/>
      <dgm:spPr/>
    </dgm:pt>
    <dgm:pt modelId="{ED1D36A3-B6B9-4CCC-ACB6-9B44F75143DB}" type="pres">
      <dgm:prSet presAssocID="{AC7048F3-00C7-4691-8480-5B5A2253E26D}" presName="parentText" presStyleLbl="node1" presStyleIdx="2" presStyleCnt="4" custScaleY="182994">
        <dgm:presLayoutVars>
          <dgm:chMax val="0"/>
          <dgm:bulletEnabled val="1"/>
        </dgm:presLayoutVars>
      </dgm:prSet>
      <dgm:spPr/>
    </dgm:pt>
    <dgm:pt modelId="{CFEC7DD4-7F21-401F-B8E1-56A3F7885A0F}" type="pres">
      <dgm:prSet presAssocID="{94BFEC24-A64A-440E-A544-942ECFBDA676}" presName="spacer" presStyleCnt="0"/>
      <dgm:spPr/>
    </dgm:pt>
    <dgm:pt modelId="{A484EAE2-7510-4DE1-8153-58E042616143}" type="pres">
      <dgm:prSet presAssocID="{11ADB126-DA09-4C36-BF6E-E754355CF0C1}" presName="parentText" presStyleLbl="node1" presStyleIdx="3" presStyleCnt="4" custScaleY="76248">
        <dgm:presLayoutVars>
          <dgm:chMax val="0"/>
          <dgm:bulletEnabled val="1"/>
        </dgm:presLayoutVars>
      </dgm:prSet>
      <dgm:spPr/>
    </dgm:pt>
  </dgm:ptLst>
  <dgm:cxnLst>
    <dgm:cxn modelId="{04F29410-1396-40B5-AB37-334996A08914}" type="presOf" srcId="{8A3F887B-3764-4FA8-85DE-1F92F1C26E61}" destId="{4A112A3C-8BFD-4230-A0D0-37861DD2CF84}" srcOrd="0" destOrd="0" presId="urn:microsoft.com/office/officeart/2005/8/layout/vList2"/>
    <dgm:cxn modelId="{0757ED25-B6E3-4C94-9DBC-A143056F2B51}" type="presOf" srcId="{11ADB126-DA09-4C36-BF6E-E754355CF0C1}" destId="{A484EAE2-7510-4DE1-8153-58E042616143}" srcOrd="0" destOrd="0" presId="urn:microsoft.com/office/officeart/2005/8/layout/vList2"/>
    <dgm:cxn modelId="{72355752-C3DC-49A1-8D20-FDC43E69C8CE}" srcId="{8A3F887B-3764-4FA8-85DE-1F92F1C26E61}" destId="{11ADB126-DA09-4C36-BF6E-E754355CF0C1}" srcOrd="3" destOrd="0" parTransId="{3653FADF-DEE1-4DEE-99A5-81EC6FC3E49E}" sibTransId="{7EB03F2E-1FEA-4EED-B9D1-CF10CC5BD087}"/>
    <dgm:cxn modelId="{21890294-5799-4FEE-8050-131BA0A95FF5}" srcId="{8A3F887B-3764-4FA8-85DE-1F92F1C26E61}" destId="{EC7AC60B-171A-4AF3-BF04-5E3939DBFE2B}" srcOrd="0" destOrd="0" parTransId="{7CF81C79-5898-4613-A5D3-19B37ACD694B}" sibTransId="{0B2ACBC5-F2D4-418F-BF83-0BB2CB5A4B50}"/>
    <dgm:cxn modelId="{016FB696-28FD-44B3-8C17-17DDC2B036E1}" type="presOf" srcId="{58EA2128-C334-4129-881C-403005775209}" destId="{5480C763-3CC3-497E-89C5-5AB4743DDBE6}" srcOrd="0" destOrd="0" presId="urn:microsoft.com/office/officeart/2005/8/layout/vList2"/>
    <dgm:cxn modelId="{F36F16AA-3C20-4854-A9FF-EF78E2D02527}" type="presOf" srcId="{AC7048F3-00C7-4691-8480-5B5A2253E26D}" destId="{ED1D36A3-B6B9-4CCC-ACB6-9B44F75143DB}" srcOrd="0" destOrd="0" presId="urn:microsoft.com/office/officeart/2005/8/layout/vList2"/>
    <dgm:cxn modelId="{8A0413BC-869A-4DA4-AB2E-175970D597DF}" srcId="{8A3F887B-3764-4FA8-85DE-1F92F1C26E61}" destId="{58EA2128-C334-4129-881C-403005775209}" srcOrd="1" destOrd="0" parTransId="{A0546276-2BAB-49F4-B76D-7E28582F5439}" sibTransId="{8FDBBD61-B8E6-41A5-926B-892465C4E37E}"/>
    <dgm:cxn modelId="{3ECCBADF-4F04-4098-B278-EDEF3FEF62D0}" type="presOf" srcId="{EC7AC60B-171A-4AF3-BF04-5E3939DBFE2B}" destId="{EE6284C1-5475-4800-8999-7EF59F2B21BB}" srcOrd="0" destOrd="0" presId="urn:microsoft.com/office/officeart/2005/8/layout/vList2"/>
    <dgm:cxn modelId="{FD67F3E7-CFDD-40DE-A3F5-55628354D392}" srcId="{8A3F887B-3764-4FA8-85DE-1F92F1C26E61}" destId="{AC7048F3-00C7-4691-8480-5B5A2253E26D}" srcOrd="2" destOrd="0" parTransId="{28EE30FF-42DE-41A1-A222-65919757CBEC}" sibTransId="{94BFEC24-A64A-440E-A544-942ECFBDA676}"/>
    <dgm:cxn modelId="{A8EC6E1C-C9D7-4B00-87AE-5F54DC5A92FE}" type="presParOf" srcId="{4A112A3C-8BFD-4230-A0D0-37861DD2CF84}" destId="{EE6284C1-5475-4800-8999-7EF59F2B21BB}" srcOrd="0" destOrd="0" presId="urn:microsoft.com/office/officeart/2005/8/layout/vList2"/>
    <dgm:cxn modelId="{10456C06-4E4A-4513-8C1E-F53692551324}" type="presParOf" srcId="{4A112A3C-8BFD-4230-A0D0-37861DD2CF84}" destId="{612E5F4C-7370-4D4C-BD0E-AF5B83E019E9}" srcOrd="1" destOrd="0" presId="urn:microsoft.com/office/officeart/2005/8/layout/vList2"/>
    <dgm:cxn modelId="{8A92DDAF-6A05-442C-A1FC-87E795DDEA30}" type="presParOf" srcId="{4A112A3C-8BFD-4230-A0D0-37861DD2CF84}" destId="{5480C763-3CC3-497E-89C5-5AB4743DDBE6}" srcOrd="2" destOrd="0" presId="urn:microsoft.com/office/officeart/2005/8/layout/vList2"/>
    <dgm:cxn modelId="{BF5E92AD-F6EB-4320-97DE-BBBA56A97FEB}" type="presParOf" srcId="{4A112A3C-8BFD-4230-A0D0-37861DD2CF84}" destId="{DCCEFB7D-D9AA-4769-AAFE-E27A690E597F}" srcOrd="3" destOrd="0" presId="urn:microsoft.com/office/officeart/2005/8/layout/vList2"/>
    <dgm:cxn modelId="{C410D77A-EF45-4E8A-83E8-EFA1C2BABEF5}" type="presParOf" srcId="{4A112A3C-8BFD-4230-A0D0-37861DD2CF84}" destId="{ED1D36A3-B6B9-4CCC-ACB6-9B44F75143DB}" srcOrd="4" destOrd="0" presId="urn:microsoft.com/office/officeart/2005/8/layout/vList2"/>
    <dgm:cxn modelId="{EF6CAD37-CD51-41AF-B26A-80AE88B3C43F}" type="presParOf" srcId="{4A112A3C-8BFD-4230-A0D0-37861DD2CF84}" destId="{CFEC7DD4-7F21-401F-B8E1-56A3F7885A0F}" srcOrd="5" destOrd="0" presId="urn:microsoft.com/office/officeart/2005/8/layout/vList2"/>
    <dgm:cxn modelId="{F60759A4-94CA-4F0A-A27D-8D1EE552F8A6}" type="presParOf" srcId="{4A112A3C-8BFD-4230-A0D0-37861DD2CF84}" destId="{A484EAE2-7510-4DE1-8153-58E04261614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13098-1D15-49DE-9B36-CAD7314FC9DC}">
      <dsp:nvSpPr>
        <dsp:cNvPr id="0" name=""/>
        <dsp:cNvSpPr/>
      </dsp:nvSpPr>
      <dsp:spPr>
        <a:xfrm>
          <a:off x="549855" y="-191955"/>
          <a:ext cx="2438000" cy="2373130"/>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Clean Energy</a:t>
          </a:r>
        </a:p>
      </dsp:txBody>
      <dsp:txXfrm>
        <a:off x="906892" y="155582"/>
        <a:ext cx="1723926" cy="1678056"/>
      </dsp:txXfrm>
    </dsp:sp>
    <dsp:sp modelId="{7F3C462D-7E52-4E9C-A54E-DA66C36603B3}">
      <dsp:nvSpPr>
        <dsp:cNvPr id="0" name=""/>
        <dsp:cNvSpPr/>
      </dsp:nvSpPr>
      <dsp:spPr>
        <a:xfrm>
          <a:off x="1645303" y="1174692"/>
          <a:ext cx="2265777" cy="2070509"/>
        </a:xfrm>
        <a:prstGeom prst="ellipse">
          <a:avLst/>
        </a:prstGeom>
        <a:solidFill>
          <a:srgbClr val="EB5545">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Nuclear Security</a:t>
          </a:r>
        </a:p>
      </dsp:txBody>
      <dsp:txXfrm>
        <a:off x="1977118" y="1477911"/>
        <a:ext cx="1602147" cy="1464071"/>
      </dsp:txXfrm>
    </dsp:sp>
    <dsp:sp modelId="{A4EE5E2B-C4DC-4D41-BF6D-D4E645205E7E}">
      <dsp:nvSpPr>
        <dsp:cNvPr id="0" name=""/>
        <dsp:cNvSpPr/>
      </dsp:nvSpPr>
      <dsp:spPr>
        <a:xfrm>
          <a:off x="2339398" y="-207617"/>
          <a:ext cx="2447148" cy="24044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Basic Energy and Engineering Sciences</a:t>
          </a:r>
        </a:p>
      </dsp:txBody>
      <dsp:txXfrm>
        <a:off x="2697775" y="144507"/>
        <a:ext cx="1730394" cy="1700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9124E-D819-4FDF-8151-07708C1325E5}">
      <dsp:nvSpPr>
        <dsp:cNvPr id="0" name=""/>
        <dsp:cNvSpPr/>
      </dsp:nvSpPr>
      <dsp:spPr>
        <a:xfrm>
          <a:off x="0" y="4375"/>
          <a:ext cx="6662140"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40FBD59-F890-48D8-BEF1-BE21891C91BC}">
      <dsp:nvSpPr>
        <dsp:cNvPr id="0" name=""/>
        <dsp:cNvSpPr/>
      </dsp:nvSpPr>
      <dsp:spPr>
        <a:xfrm>
          <a:off x="0" y="84283"/>
          <a:ext cx="6662140" cy="1024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1"/>
            </a:rPr>
            <a:t>Phase 0 application assistance</a:t>
          </a:r>
          <a:r>
            <a:rPr lang="en-US" sz="2000" kern="1200" dirty="0"/>
            <a:t> for first-time DOE applicants (open now for Phase I Release 1!)</a:t>
          </a:r>
        </a:p>
      </dsp:txBody>
      <dsp:txXfrm>
        <a:off x="0" y="84283"/>
        <a:ext cx="6662140" cy="1024894"/>
      </dsp:txXfrm>
    </dsp:sp>
    <dsp:sp modelId="{FBE2FE68-2069-4E2B-AB73-E35154F22907}">
      <dsp:nvSpPr>
        <dsp:cNvPr id="0" name=""/>
        <dsp:cNvSpPr/>
      </dsp:nvSpPr>
      <dsp:spPr>
        <a:xfrm>
          <a:off x="0" y="872270"/>
          <a:ext cx="6662140" cy="0"/>
        </a:xfrm>
        <a:prstGeom prst="lin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w="9525" cap="flat" cmpd="sng" algn="ctr">
          <a:solidFill>
            <a:schemeClr val="accent5">
              <a:hueOff val="-2483469"/>
              <a:satOff val="9953"/>
              <a:lumOff val="215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6DE2A2C-66F8-4B7A-A639-4956F56FBAB0}">
      <dsp:nvSpPr>
        <dsp:cNvPr id="0" name=""/>
        <dsp:cNvSpPr/>
      </dsp:nvSpPr>
      <dsp:spPr>
        <a:xfrm>
          <a:off x="0" y="989808"/>
          <a:ext cx="6662140" cy="1035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t>Email us!</a:t>
          </a:r>
        </a:p>
        <a:p>
          <a:pPr marL="0" lvl="0" indent="0" algn="ctr" defTabSz="889000">
            <a:lnSpc>
              <a:spcPct val="90000"/>
            </a:lnSpc>
            <a:spcBef>
              <a:spcPct val="0"/>
            </a:spcBef>
            <a:spcAft>
              <a:spcPct val="35000"/>
            </a:spcAft>
            <a:buNone/>
          </a:pPr>
          <a:r>
            <a:rPr lang="en-US" sz="2000" kern="1200" dirty="0"/>
            <a:t> General questions: </a:t>
          </a:r>
          <a:r>
            <a:rPr lang="en-US" sz="2000" b="0" i="0" kern="1200" dirty="0">
              <a:hlinkClick xmlns:r="http://schemas.openxmlformats.org/officeDocument/2006/relationships" r:id="rId2"/>
            </a:rPr>
            <a:t>sbir-sttr@science.doe.gov</a:t>
          </a:r>
          <a:endParaRPr lang="en-US" sz="2000" b="0" i="0" kern="1200" dirty="0"/>
        </a:p>
        <a:p>
          <a:pPr marL="0" lvl="0" indent="0" algn="l" defTabSz="889000">
            <a:lnSpc>
              <a:spcPct val="90000"/>
            </a:lnSpc>
            <a:spcBef>
              <a:spcPct val="0"/>
            </a:spcBef>
            <a:spcAft>
              <a:spcPct val="35000"/>
            </a:spcAft>
            <a:buNone/>
          </a:pPr>
          <a:endParaRPr lang="en-US" sz="2000" b="0" i="0" kern="1200" dirty="0"/>
        </a:p>
        <a:p>
          <a:pPr marL="0" lvl="0" indent="0" algn="l" defTabSz="889000">
            <a:lnSpc>
              <a:spcPct val="90000"/>
            </a:lnSpc>
            <a:spcBef>
              <a:spcPct val="0"/>
            </a:spcBef>
            <a:spcAft>
              <a:spcPct val="35000"/>
            </a:spcAft>
            <a:buNone/>
          </a:pPr>
          <a:endParaRPr lang="en-US" sz="2000" kern="1200" dirty="0"/>
        </a:p>
      </dsp:txBody>
      <dsp:txXfrm>
        <a:off x="0" y="989808"/>
        <a:ext cx="6662140" cy="1035885"/>
      </dsp:txXfrm>
    </dsp:sp>
    <dsp:sp modelId="{C6D13D83-841D-499D-92DC-ED904B9B51EA}">
      <dsp:nvSpPr>
        <dsp:cNvPr id="0" name=""/>
        <dsp:cNvSpPr/>
      </dsp:nvSpPr>
      <dsp:spPr>
        <a:xfrm>
          <a:off x="0" y="1879493"/>
          <a:ext cx="6662140" cy="0"/>
        </a:xfrm>
        <a:prstGeom prst="lin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A6A610F-C62E-4526-8E11-9DF02CE3064D}">
      <dsp:nvSpPr>
        <dsp:cNvPr id="0" name=""/>
        <dsp:cNvSpPr/>
      </dsp:nvSpPr>
      <dsp:spPr>
        <a:xfrm>
          <a:off x="0" y="1990491"/>
          <a:ext cx="6662140" cy="1082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t>Get Connected! </a:t>
          </a:r>
        </a:p>
        <a:p>
          <a:pPr marL="0" lvl="0" indent="0" algn="ctr" defTabSz="889000">
            <a:lnSpc>
              <a:spcPct val="90000"/>
            </a:lnSpc>
            <a:spcBef>
              <a:spcPct val="0"/>
            </a:spcBef>
            <a:spcAft>
              <a:spcPct val="35000"/>
            </a:spcAft>
            <a:buNone/>
          </a:pPr>
          <a:r>
            <a:rPr lang="en-US" sz="2000" kern="1200" dirty="0"/>
            <a:t>Subscribe to our mailing list: </a:t>
          </a:r>
          <a:r>
            <a:rPr lang="en-US" sz="2000" kern="1200" dirty="0">
              <a:hlinkClick xmlns:r="http://schemas.openxmlformats.org/officeDocument/2006/relationships" r:id="rId3"/>
            </a:rPr>
            <a:t>https://science.osti.gov/sbir</a:t>
          </a:r>
          <a:endParaRPr lang="en-US" sz="2000" kern="1200" dirty="0"/>
        </a:p>
        <a:p>
          <a:pPr marL="0" lvl="0" indent="0" algn="l" defTabSz="889000">
            <a:lnSpc>
              <a:spcPct val="90000"/>
            </a:lnSpc>
            <a:spcBef>
              <a:spcPct val="0"/>
            </a:spcBef>
            <a:spcAft>
              <a:spcPct val="35000"/>
            </a:spcAft>
            <a:buNone/>
          </a:pPr>
          <a:r>
            <a:rPr lang="en-US" sz="2000" kern="1200" dirty="0"/>
            <a:t>                            Stay Connected!       </a:t>
          </a:r>
        </a:p>
      </dsp:txBody>
      <dsp:txXfrm>
        <a:off x="0" y="1990491"/>
        <a:ext cx="6662140" cy="1082635"/>
      </dsp:txXfrm>
    </dsp:sp>
    <dsp:sp modelId="{C5BF7846-1564-4C99-823E-80DECFAC131E}">
      <dsp:nvSpPr>
        <dsp:cNvPr id="0" name=""/>
        <dsp:cNvSpPr/>
      </dsp:nvSpPr>
      <dsp:spPr>
        <a:xfrm>
          <a:off x="0" y="3477574"/>
          <a:ext cx="6662140" cy="0"/>
        </a:xfrm>
        <a:prstGeom prst="lin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w="9525" cap="flat" cmpd="sng" algn="ctr">
          <a:solidFill>
            <a:schemeClr val="accent5">
              <a:hueOff val="-7450407"/>
              <a:satOff val="29858"/>
              <a:lumOff val="6471"/>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E0C4A12-EA8F-4015-BD47-3072A3D2A058}">
      <dsp:nvSpPr>
        <dsp:cNvPr id="0" name=""/>
        <dsp:cNvSpPr/>
      </dsp:nvSpPr>
      <dsp:spPr>
        <a:xfrm>
          <a:off x="0" y="3643923"/>
          <a:ext cx="6662140" cy="82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t>Recorded Topic and FOA Webinars</a:t>
          </a:r>
        </a:p>
      </dsp:txBody>
      <dsp:txXfrm>
        <a:off x="0" y="3643923"/>
        <a:ext cx="6662140" cy="829102"/>
      </dsp:txXfrm>
    </dsp:sp>
    <dsp:sp modelId="{22DEB0AA-9881-495A-9790-57483F1657E6}">
      <dsp:nvSpPr>
        <dsp:cNvPr id="0" name=""/>
        <dsp:cNvSpPr/>
      </dsp:nvSpPr>
      <dsp:spPr>
        <a:xfrm>
          <a:off x="0" y="4231727"/>
          <a:ext cx="6662140" cy="0"/>
        </a:xfrm>
        <a:prstGeom prst="lin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CAF7344-CC97-44E1-874F-447B30CF5D25}">
      <dsp:nvSpPr>
        <dsp:cNvPr id="0" name=""/>
        <dsp:cNvSpPr/>
      </dsp:nvSpPr>
      <dsp:spPr>
        <a:xfrm>
          <a:off x="0" y="3976893"/>
          <a:ext cx="6662140" cy="1429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Ask-Us Anything During the Application Process</a:t>
          </a:r>
        </a:p>
        <a:p>
          <a:pPr marL="0" lvl="0" indent="0" algn="ctr" defTabSz="889000">
            <a:lnSpc>
              <a:spcPct val="90000"/>
            </a:lnSpc>
            <a:spcBef>
              <a:spcPct val="0"/>
            </a:spcBef>
            <a:spcAft>
              <a:spcPct val="35000"/>
            </a:spcAft>
            <a:buNone/>
          </a:pPr>
          <a:r>
            <a:rPr lang="en-US" sz="2000" kern="1200" dirty="0"/>
            <a:t>Check your email next week!</a:t>
          </a:r>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endParaRPr lang="en-US" sz="500" kern="1200" dirty="0"/>
        </a:p>
      </dsp:txBody>
      <dsp:txXfrm>
        <a:off x="0" y="3976893"/>
        <a:ext cx="6662140" cy="1429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284C1-5475-4800-8999-7EF59F2B21BB}">
      <dsp:nvSpPr>
        <dsp:cNvPr id="0" name=""/>
        <dsp:cNvSpPr/>
      </dsp:nvSpPr>
      <dsp:spPr>
        <a:xfrm>
          <a:off x="0" y="131531"/>
          <a:ext cx="4227513" cy="109727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t>Technical Merit</a:t>
          </a:r>
        </a:p>
      </dsp:txBody>
      <dsp:txXfrm>
        <a:off x="53565" y="185096"/>
        <a:ext cx="4120383" cy="990147"/>
      </dsp:txXfrm>
    </dsp:sp>
    <dsp:sp modelId="{5480C763-3CC3-497E-89C5-5AB4743DDBE6}">
      <dsp:nvSpPr>
        <dsp:cNvPr id="0" name=""/>
        <dsp:cNvSpPr/>
      </dsp:nvSpPr>
      <dsp:spPr>
        <a:xfrm>
          <a:off x="0" y="1287022"/>
          <a:ext cx="4227513" cy="109727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t>Ability to Carry Out the Project </a:t>
          </a:r>
        </a:p>
      </dsp:txBody>
      <dsp:txXfrm>
        <a:off x="53565" y="1340587"/>
        <a:ext cx="4120383" cy="990147"/>
      </dsp:txXfrm>
    </dsp:sp>
    <dsp:sp modelId="{ED1D36A3-B6B9-4CCC-ACB6-9B44F75143DB}">
      <dsp:nvSpPr>
        <dsp:cNvPr id="0" name=""/>
        <dsp:cNvSpPr/>
      </dsp:nvSpPr>
      <dsp:spPr>
        <a:xfrm>
          <a:off x="0" y="2456300"/>
          <a:ext cx="4227513" cy="1097277"/>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t>Impact</a:t>
          </a:r>
        </a:p>
      </dsp:txBody>
      <dsp:txXfrm>
        <a:off x="53565" y="2509865"/>
        <a:ext cx="4120383" cy="990147"/>
      </dsp:txXfrm>
    </dsp:sp>
    <dsp:sp modelId="{A484EAE2-7510-4DE1-8153-58E042616143}">
      <dsp:nvSpPr>
        <dsp:cNvPr id="0" name=""/>
        <dsp:cNvSpPr/>
      </dsp:nvSpPr>
      <dsp:spPr>
        <a:xfrm>
          <a:off x="0" y="3625578"/>
          <a:ext cx="4227513" cy="457202"/>
        </a:xfrm>
        <a:prstGeom prst="roundRect">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PIER Plan</a:t>
          </a:r>
        </a:p>
      </dsp:txBody>
      <dsp:txXfrm>
        <a:off x="22319" y="3647897"/>
        <a:ext cx="4182875" cy="412564"/>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bwMode="auto">
          <a:xfrm>
            <a:off x="0" y="0"/>
            <a:ext cx="3066518" cy="468073"/>
          </a:xfrm>
          <a:prstGeom prst="rect">
            <a:avLst/>
          </a:prstGeom>
          <a:noFill/>
          <a:ln w="9525">
            <a:noFill/>
            <a:miter lim="800000"/>
            <a:headEnd/>
            <a:tailEnd/>
          </a:ln>
          <a:effectLst/>
        </p:spPr>
        <p:txBody>
          <a:bodyPr vert="horz" wrap="square" lIns="92383" tIns="46192" rIns="92383" bIns="46192" numCol="1" anchor="t" anchorCtr="0" compatLnSpc="1">
            <a:prstTxWarp prst="textNoShape">
              <a:avLst/>
            </a:prstTxWarp>
          </a:bodyPr>
          <a:lstStyle>
            <a:lvl1pPr>
              <a:defRPr sz="1200">
                <a:latin typeface="Arial" charset="0"/>
              </a:defRPr>
            </a:lvl1pPr>
          </a:lstStyle>
          <a:p>
            <a:pPr>
              <a:defRPr/>
            </a:pPr>
            <a:endParaRPr lang="en-US" dirty="0"/>
          </a:p>
        </p:txBody>
      </p:sp>
      <p:sp>
        <p:nvSpPr>
          <p:cNvPr id="350211" name="Rectangle 3"/>
          <p:cNvSpPr>
            <a:spLocks noGrp="1" noChangeArrowheads="1"/>
          </p:cNvSpPr>
          <p:nvPr>
            <p:ph type="dt" sz="quarter" idx="1"/>
          </p:nvPr>
        </p:nvSpPr>
        <p:spPr bwMode="auto">
          <a:xfrm>
            <a:off x="4008953" y="0"/>
            <a:ext cx="3066518" cy="468073"/>
          </a:xfrm>
          <a:prstGeom prst="rect">
            <a:avLst/>
          </a:prstGeom>
          <a:noFill/>
          <a:ln w="9525">
            <a:noFill/>
            <a:miter lim="800000"/>
            <a:headEnd/>
            <a:tailEnd/>
          </a:ln>
          <a:effectLst/>
        </p:spPr>
        <p:txBody>
          <a:bodyPr vert="horz" wrap="square" lIns="92383" tIns="46192" rIns="92383" bIns="46192" numCol="1" anchor="t" anchorCtr="0" compatLnSpc="1">
            <a:prstTxWarp prst="textNoShape">
              <a:avLst/>
            </a:prstTxWarp>
          </a:bodyPr>
          <a:lstStyle>
            <a:lvl1pPr algn="r">
              <a:defRPr sz="1200">
                <a:latin typeface="Arial" charset="0"/>
              </a:defRPr>
            </a:lvl1pPr>
          </a:lstStyle>
          <a:p>
            <a:pPr>
              <a:defRPr/>
            </a:pPr>
            <a:endParaRPr lang="en-US" dirty="0"/>
          </a:p>
        </p:txBody>
      </p:sp>
      <p:sp>
        <p:nvSpPr>
          <p:cNvPr id="350212" name="Rectangle 4"/>
          <p:cNvSpPr>
            <a:spLocks noGrp="1" noChangeArrowheads="1"/>
          </p:cNvSpPr>
          <p:nvPr>
            <p:ph type="ftr" sz="quarter" idx="2"/>
          </p:nvPr>
        </p:nvSpPr>
        <p:spPr bwMode="auto">
          <a:xfrm>
            <a:off x="0" y="8893398"/>
            <a:ext cx="3066518" cy="468073"/>
          </a:xfrm>
          <a:prstGeom prst="rect">
            <a:avLst/>
          </a:prstGeom>
          <a:noFill/>
          <a:ln w="9525">
            <a:noFill/>
            <a:miter lim="800000"/>
            <a:headEnd/>
            <a:tailEnd/>
          </a:ln>
          <a:effectLst/>
        </p:spPr>
        <p:txBody>
          <a:bodyPr vert="horz" wrap="square" lIns="92383" tIns="46192" rIns="92383" bIns="46192" numCol="1" anchor="b" anchorCtr="0" compatLnSpc="1">
            <a:prstTxWarp prst="textNoShape">
              <a:avLst/>
            </a:prstTxWarp>
          </a:bodyPr>
          <a:lstStyle>
            <a:lvl1pPr>
              <a:defRPr sz="1200">
                <a:latin typeface="Arial" charset="0"/>
              </a:defRPr>
            </a:lvl1pPr>
          </a:lstStyle>
          <a:p>
            <a:pPr>
              <a:defRPr/>
            </a:pPr>
            <a:endParaRPr lang="en-US" dirty="0"/>
          </a:p>
        </p:txBody>
      </p:sp>
      <p:sp>
        <p:nvSpPr>
          <p:cNvPr id="350213" name="Rectangle 5"/>
          <p:cNvSpPr>
            <a:spLocks noGrp="1" noChangeArrowheads="1"/>
          </p:cNvSpPr>
          <p:nvPr>
            <p:ph type="sldNum" sz="quarter" idx="3"/>
          </p:nvPr>
        </p:nvSpPr>
        <p:spPr bwMode="auto">
          <a:xfrm>
            <a:off x="4008953" y="8893398"/>
            <a:ext cx="3066518" cy="468073"/>
          </a:xfrm>
          <a:prstGeom prst="rect">
            <a:avLst/>
          </a:prstGeom>
          <a:noFill/>
          <a:ln w="9525">
            <a:noFill/>
            <a:miter lim="800000"/>
            <a:headEnd/>
            <a:tailEnd/>
          </a:ln>
          <a:effectLst/>
        </p:spPr>
        <p:txBody>
          <a:bodyPr vert="horz" wrap="square" lIns="92383" tIns="46192" rIns="92383" bIns="46192" numCol="1" anchor="b" anchorCtr="0" compatLnSpc="1">
            <a:prstTxWarp prst="textNoShape">
              <a:avLst/>
            </a:prstTxWarp>
          </a:bodyPr>
          <a:lstStyle>
            <a:lvl1pPr algn="r">
              <a:defRPr sz="1200">
                <a:latin typeface="Arial" charset="0"/>
              </a:defRPr>
            </a:lvl1pPr>
          </a:lstStyle>
          <a:p>
            <a:pPr>
              <a:defRPr/>
            </a:pPr>
            <a:fld id="{4CC5008B-C7C6-4DBB-937F-E22DEA9EDAFC}" type="slidenum">
              <a:rPr lang="en-US"/>
              <a:pPr>
                <a:defRPr/>
              </a:pPr>
              <a:t>‹#›</a:t>
            </a:fld>
            <a:endParaRPr lang="en-US" dirty="0"/>
          </a:p>
        </p:txBody>
      </p:sp>
    </p:spTree>
    <p:extLst>
      <p:ext uri="{BB962C8B-B14F-4D97-AF65-F5344CB8AC3E}">
        <p14:creationId xmlns:p14="http://schemas.microsoft.com/office/powerpoint/2010/main" val="104800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66518" cy="468073"/>
          </a:xfrm>
          <a:prstGeom prst="rect">
            <a:avLst/>
          </a:prstGeom>
          <a:noFill/>
          <a:ln w="9525">
            <a:noFill/>
            <a:miter lim="800000"/>
            <a:headEnd/>
            <a:tailEnd/>
          </a:ln>
          <a:effectLst/>
        </p:spPr>
        <p:txBody>
          <a:bodyPr vert="horz" wrap="square" lIns="93920" tIns="46959" rIns="93920" bIns="46959" numCol="1" anchor="t" anchorCtr="0" compatLnSpc="1">
            <a:prstTxWarp prst="textNoShape">
              <a:avLst/>
            </a:prstTxWarp>
          </a:bodyPr>
          <a:lstStyle>
            <a:lvl1pPr defTabSz="941478">
              <a:defRPr sz="1200">
                <a:latin typeface="Arial" charset="0"/>
              </a:defRPr>
            </a:lvl1pPr>
          </a:lstStyle>
          <a:p>
            <a:pPr>
              <a:defRPr/>
            </a:pPr>
            <a:endParaRPr lang="en-US" dirty="0"/>
          </a:p>
        </p:txBody>
      </p:sp>
      <p:sp>
        <p:nvSpPr>
          <p:cNvPr id="107523" name="Rectangle 3"/>
          <p:cNvSpPr>
            <a:spLocks noGrp="1" noChangeArrowheads="1"/>
          </p:cNvSpPr>
          <p:nvPr>
            <p:ph type="dt" idx="1"/>
          </p:nvPr>
        </p:nvSpPr>
        <p:spPr bwMode="auto">
          <a:xfrm>
            <a:off x="4008953" y="0"/>
            <a:ext cx="3066518" cy="468073"/>
          </a:xfrm>
          <a:prstGeom prst="rect">
            <a:avLst/>
          </a:prstGeom>
          <a:noFill/>
          <a:ln w="9525">
            <a:noFill/>
            <a:miter lim="800000"/>
            <a:headEnd/>
            <a:tailEnd/>
          </a:ln>
          <a:effectLst/>
        </p:spPr>
        <p:txBody>
          <a:bodyPr vert="horz" wrap="square" lIns="93920" tIns="46959" rIns="93920" bIns="46959" numCol="1" anchor="t" anchorCtr="0" compatLnSpc="1">
            <a:prstTxWarp prst="textNoShape">
              <a:avLst/>
            </a:prstTxWarp>
          </a:bodyPr>
          <a:lstStyle>
            <a:lvl1pPr algn="r" defTabSz="941478">
              <a:defRPr sz="1200">
                <a:latin typeface="Arial" charset="0"/>
              </a:defRPr>
            </a:lvl1pPr>
          </a:lstStyle>
          <a:p>
            <a:pPr>
              <a:defRPr/>
            </a:pPr>
            <a:endParaRPr lang="en-US" dirty="0"/>
          </a:p>
        </p:txBody>
      </p:sp>
      <p:sp>
        <p:nvSpPr>
          <p:cNvPr id="20484" name="Rectangle 4"/>
          <p:cNvSpPr>
            <a:spLocks noGrp="1" noRot="1" noChangeAspect="1" noChangeArrowheads="1" noTextEdit="1"/>
          </p:cNvSpPr>
          <p:nvPr>
            <p:ph type="sldImg" idx="2"/>
          </p:nvPr>
        </p:nvSpPr>
        <p:spPr bwMode="auto">
          <a:xfrm>
            <a:off x="417513" y="701675"/>
            <a:ext cx="6242050" cy="351155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706424" y="4445098"/>
            <a:ext cx="5664229" cy="4215868"/>
          </a:xfrm>
          <a:prstGeom prst="rect">
            <a:avLst/>
          </a:prstGeom>
          <a:noFill/>
          <a:ln w="9525">
            <a:noFill/>
            <a:miter lim="800000"/>
            <a:headEnd/>
            <a:tailEnd/>
          </a:ln>
          <a:effectLst/>
        </p:spPr>
        <p:txBody>
          <a:bodyPr vert="horz" wrap="square" lIns="93920" tIns="46959" rIns="93920" bIns="469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7526" name="Rectangle 6"/>
          <p:cNvSpPr>
            <a:spLocks noGrp="1" noChangeArrowheads="1"/>
          </p:cNvSpPr>
          <p:nvPr>
            <p:ph type="ftr" sz="quarter" idx="4"/>
          </p:nvPr>
        </p:nvSpPr>
        <p:spPr bwMode="auto">
          <a:xfrm>
            <a:off x="0" y="8893398"/>
            <a:ext cx="3066518" cy="468073"/>
          </a:xfrm>
          <a:prstGeom prst="rect">
            <a:avLst/>
          </a:prstGeom>
          <a:noFill/>
          <a:ln w="9525">
            <a:noFill/>
            <a:miter lim="800000"/>
            <a:headEnd/>
            <a:tailEnd/>
          </a:ln>
          <a:effectLst/>
        </p:spPr>
        <p:txBody>
          <a:bodyPr vert="horz" wrap="square" lIns="93920" tIns="46959" rIns="93920" bIns="46959" numCol="1" anchor="b" anchorCtr="0" compatLnSpc="1">
            <a:prstTxWarp prst="textNoShape">
              <a:avLst/>
            </a:prstTxWarp>
          </a:bodyPr>
          <a:lstStyle>
            <a:lvl1pPr defTabSz="941478">
              <a:defRPr sz="1200">
                <a:latin typeface="Arial" charset="0"/>
              </a:defRPr>
            </a:lvl1pPr>
          </a:lstStyle>
          <a:p>
            <a:pPr>
              <a:defRPr/>
            </a:pPr>
            <a:endParaRPr lang="en-US" dirty="0"/>
          </a:p>
        </p:txBody>
      </p:sp>
      <p:sp>
        <p:nvSpPr>
          <p:cNvPr id="107527" name="Rectangle 7"/>
          <p:cNvSpPr>
            <a:spLocks noGrp="1" noChangeArrowheads="1"/>
          </p:cNvSpPr>
          <p:nvPr>
            <p:ph type="sldNum" sz="quarter" idx="5"/>
          </p:nvPr>
        </p:nvSpPr>
        <p:spPr bwMode="auto">
          <a:xfrm>
            <a:off x="4008953" y="8893398"/>
            <a:ext cx="3066518" cy="468073"/>
          </a:xfrm>
          <a:prstGeom prst="rect">
            <a:avLst/>
          </a:prstGeom>
          <a:noFill/>
          <a:ln w="9525">
            <a:noFill/>
            <a:miter lim="800000"/>
            <a:headEnd/>
            <a:tailEnd/>
          </a:ln>
          <a:effectLst/>
        </p:spPr>
        <p:txBody>
          <a:bodyPr vert="horz" wrap="square" lIns="93920" tIns="46959" rIns="93920" bIns="46959" numCol="1" anchor="b" anchorCtr="0" compatLnSpc="1">
            <a:prstTxWarp prst="textNoShape">
              <a:avLst/>
            </a:prstTxWarp>
          </a:bodyPr>
          <a:lstStyle>
            <a:lvl1pPr algn="r" defTabSz="941478">
              <a:defRPr sz="1200">
                <a:latin typeface="Arial" charset="0"/>
              </a:defRPr>
            </a:lvl1pPr>
          </a:lstStyle>
          <a:p>
            <a:pPr>
              <a:defRPr/>
            </a:pPr>
            <a:fld id="{81F5482D-8731-4877-92D8-AEAC4A93C1C3}" type="slidenum">
              <a:rPr lang="en-US"/>
              <a:pPr>
                <a:defRPr/>
              </a:pPr>
              <a:t>‹#›</a:t>
            </a:fld>
            <a:endParaRPr lang="en-US" dirty="0"/>
          </a:p>
        </p:txBody>
      </p:sp>
    </p:spTree>
    <p:extLst>
      <p:ext uri="{BB962C8B-B14F-4D97-AF65-F5344CB8AC3E}">
        <p14:creationId xmlns:p14="http://schemas.microsoft.com/office/powerpoint/2010/main" val="38283143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0341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provides a snapshot of how our funding works and the associated timeline. </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15</a:t>
            </a:fld>
            <a:endParaRPr lang="en-US" dirty="0"/>
          </a:p>
        </p:txBody>
      </p:sp>
    </p:spTree>
    <p:extLst>
      <p:ext uri="{BB962C8B-B14F-4D97-AF65-F5344CB8AC3E}">
        <p14:creationId xmlns:p14="http://schemas.microsoft.com/office/powerpoint/2010/main" val="1422768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Computing technologies that speed up computing advance AI impact on </a:t>
            </a:r>
            <a:r>
              <a:rPr lang="en-US" dirty="0" err="1"/>
              <a:t>interdisplinary</a:t>
            </a:r>
            <a:r>
              <a:rPr lang="en-US" dirty="0"/>
              <a:t> science, HPC cybersecurity, taking ASCR funded programs and commercializing them , improving quantum computing. </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17</a:t>
            </a:fld>
            <a:endParaRPr lang="en-US" dirty="0"/>
          </a:p>
        </p:txBody>
      </p:sp>
    </p:spTree>
    <p:extLst>
      <p:ext uri="{BB962C8B-B14F-4D97-AF65-F5344CB8AC3E}">
        <p14:creationId xmlns:p14="http://schemas.microsoft.com/office/powerpoint/2010/main" val="10427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18</a:t>
            </a:fld>
            <a:endParaRPr lang="en-US" dirty="0"/>
          </a:p>
        </p:txBody>
      </p:sp>
    </p:spTree>
    <p:extLst>
      <p:ext uri="{BB962C8B-B14F-4D97-AF65-F5344CB8AC3E}">
        <p14:creationId xmlns:p14="http://schemas.microsoft.com/office/powerpoint/2010/main" val="379231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19</a:t>
            </a:fld>
            <a:endParaRPr lang="en-US" dirty="0"/>
          </a:p>
        </p:txBody>
      </p:sp>
    </p:spTree>
    <p:extLst>
      <p:ext uri="{BB962C8B-B14F-4D97-AF65-F5344CB8AC3E}">
        <p14:creationId xmlns:p14="http://schemas.microsoft.com/office/powerpoint/2010/main" val="375700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20</a:t>
            </a:fld>
            <a:endParaRPr lang="en-US" dirty="0"/>
          </a:p>
        </p:txBody>
      </p:sp>
    </p:spTree>
    <p:extLst>
      <p:ext uri="{BB962C8B-B14F-4D97-AF65-F5344CB8AC3E}">
        <p14:creationId xmlns:p14="http://schemas.microsoft.com/office/powerpoint/2010/main" val="1852087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21</a:t>
            </a:fld>
            <a:endParaRPr lang="en-US" dirty="0"/>
          </a:p>
        </p:txBody>
      </p:sp>
    </p:spTree>
    <p:extLst>
      <p:ext uri="{BB962C8B-B14F-4D97-AF65-F5344CB8AC3E}">
        <p14:creationId xmlns:p14="http://schemas.microsoft.com/office/powerpoint/2010/main" val="2809237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22</a:t>
            </a:fld>
            <a:endParaRPr lang="en-US" dirty="0"/>
          </a:p>
        </p:txBody>
      </p:sp>
    </p:spTree>
    <p:extLst>
      <p:ext uri="{BB962C8B-B14F-4D97-AF65-F5344CB8AC3E}">
        <p14:creationId xmlns:p14="http://schemas.microsoft.com/office/powerpoint/2010/main" val="2275817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r>
              <a:rPr lang="en-US" dirty="0"/>
              <a:t>Each program office has its own website,</a:t>
            </a:r>
            <a:r>
              <a:rPr lang="en-US" baseline="0" dirty="0"/>
              <a:t> and in most cases provides a great deal of information of the R&amp;D areas in which it funds research.  These include more details about the mission and funding priorities, technical reports and conference proceedings, as well as contact information.  Even though the SBIR/STTR programs fund only small companies, on the program office website you can also learn what else is being funded at universities, National Labs, and private companies—a great way to come up to speed on the state of the art in that field.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25</a:t>
            </a:fld>
            <a:endParaRPr lang="en-US" dirty="0"/>
          </a:p>
        </p:txBody>
      </p:sp>
    </p:spTree>
    <p:extLst>
      <p:ext uri="{BB962C8B-B14F-4D97-AF65-F5344CB8AC3E}">
        <p14:creationId xmlns:p14="http://schemas.microsoft.com/office/powerpoint/2010/main" val="1308606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27</a:t>
            </a:fld>
            <a:endParaRPr lang="en-US" dirty="0"/>
          </a:p>
        </p:txBody>
      </p:sp>
    </p:spTree>
    <p:extLst>
      <p:ext uri="{BB962C8B-B14F-4D97-AF65-F5344CB8AC3E}">
        <p14:creationId xmlns:p14="http://schemas.microsoft.com/office/powerpoint/2010/main" val="3531869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28</a:t>
            </a:fld>
            <a:endParaRPr lang="en-US"/>
          </a:p>
        </p:txBody>
      </p:sp>
    </p:spTree>
    <p:extLst>
      <p:ext uri="{BB962C8B-B14F-4D97-AF65-F5344CB8AC3E}">
        <p14:creationId xmlns:p14="http://schemas.microsoft.com/office/powerpoint/2010/main" val="122809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a:defRPr/>
            </a:pPr>
            <a:fld id="{34730DE5-0765-42AD-AA28-B52654704702}" type="slidenum">
              <a:rPr lang="en-US">
                <a:solidFill>
                  <a:srgbClr val="000000"/>
                </a:solidFill>
              </a:rPr>
              <a:pPr>
                <a:defRPr/>
              </a:pPr>
              <a:t>2</a:t>
            </a:fld>
            <a:endParaRPr lang="en-US" dirty="0">
              <a:solidFill>
                <a:srgbClr val="000000"/>
              </a:solidFill>
            </a:endParaRPr>
          </a:p>
        </p:txBody>
      </p:sp>
      <p:sp>
        <p:nvSpPr>
          <p:cNvPr id="21507" name="Rectangle 2"/>
          <p:cNvSpPr>
            <a:spLocks noGrp="1" noRot="1" noChangeAspect="1" noChangeArrowheads="1" noTextEdit="1"/>
          </p:cNvSpPr>
          <p:nvPr>
            <p:ph type="sldImg"/>
          </p:nvPr>
        </p:nvSpPr>
        <p:spPr>
          <a:xfrm>
            <a:off x="417513" y="701675"/>
            <a:ext cx="6242050" cy="3511550"/>
          </a:xfrm>
          <a:ln/>
        </p:spPr>
      </p:sp>
      <p:sp>
        <p:nvSpPr>
          <p:cNvPr id="21508" name="Rectangle 3"/>
          <p:cNvSpPr>
            <a:spLocks noGrp="1" noChangeArrowheads="1"/>
          </p:cNvSpPr>
          <p:nvPr>
            <p:ph type="body" idx="1"/>
          </p:nvPr>
        </p:nvSpPr>
        <p:spPr>
          <a:xfrm>
            <a:off x="708030" y="4446699"/>
            <a:ext cx="5661018" cy="4214266"/>
          </a:xfrm>
          <a:noFill/>
          <a:ln/>
        </p:spPr>
        <p:txBody>
          <a:bodyPr/>
          <a:lstStyle/>
          <a:p>
            <a:pPr eaLnBrk="1" hangingPunct="1"/>
            <a:endParaRPr lang="en-US" dirty="0"/>
          </a:p>
          <a:p>
            <a:pPr eaLnBrk="1" hangingPunct="1"/>
            <a:r>
              <a:rPr lang="en-US" dirty="0"/>
              <a:t>Thank you Zina and welcome to our FOA webinar, which provides you with an overview of our program</a:t>
            </a:r>
          </a:p>
          <a:p>
            <a:pPr eaLnBrk="1" hangingPunct="1"/>
            <a:endParaRPr lang="en-US" dirty="0"/>
          </a:p>
        </p:txBody>
      </p:sp>
    </p:spTree>
    <p:extLst>
      <p:ext uri="{BB962C8B-B14F-4D97-AF65-F5344CB8AC3E}">
        <p14:creationId xmlns:p14="http://schemas.microsoft.com/office/powerpoint/2010/main" val="2535787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17513" y="701675"/>
            <a:ext cx="6242050" cy="3511550"/>
          </a:xfrm>
          <a:ln/>
        </p:spPr>
      </p:sp>
      <p:sp>
        <p:nvSpPr>
          <p:cNvPr id="25604" name="Rectangle 3"/>
          <p:cNvSpPr>
            <a:spLocks noGrp="1" noChangeArrowheads="1"/>
          </p:cNvSpPr>
          <p:nvPr>
            <p:ph type="body" idx="1"/>
          </p:nvPr>
        </p:nvSpPr>
        <p:spPr>
          <a:xfrm>
            <a:off x="708032" y="4446700"/>
            <a:ext cx="5661018" cy="421426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336503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17513" y="701675"/>
            <a:ext cx="6242050" cy="3511550"/>
          </a:xfrm>
          <a:ln/>
        </p:spPr>
      </p:sp>
      <p:sp>
        <p:nvSpPr>
          <p:cNvPr id="25604" name="Rectangle 3"/>
          <p:cNvSpPr>
            <a:spLocks noGrp="1" noChangeArrowheads="1"/>
          </p:cNvSpPr>
          <p:nvPr>
            <p:ph type="body" idx="1"/>
          </p:nvPr>
        </p:nvSpPr>
        <p:spPr>
          <a:xfrm>
            <a:off x="708032" y="4446700"/>
            <a:ext cx="5661018" cy="421426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469351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31</a:t>
            </a:fld>
            <a:endParaRPr lang="en-US" dirty="0"/>
          </a:p>
        </p:txBody>
      </p:sp>
    </p:spTree>
    <p:extLst>
      <p:ext uri="{BB962C8B-B14F-4D97-AF65-F5344CB8AC3E}">
        <p14:creationId xmlns:p14="http://schemas.microsoft.com/office/powerpoint/2010/main" val="1268843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r>
              <a:rPr lang="en-US" dirty="0"/>
              <a:t>New applicants are encouraged</a:t>
            </a:r>
            <a:r>
              <a:rPr lang="en-US" baseline="0" dirty="0"/>
              <a:t> to examine current topic descriptions to explore whether they can propose novel solutions to the problems and opportunities presented.  We currently have one Funding Opportunity Announcement open that contains topics from our Office of Science. We will have a second Funding Opportunity Announcement later this fall that will contain topics from our Applied Programs. These pdf documents are searchable so that you can type in keywords to identify potential matches between your capabilities and the topics.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33</a:t>
            </a:fld>
            <a:endParaRPr lang="en-US"/>
          </a:p>
        </p:txBody>
      </p:sp>
    </p:spTree>
    <p:extLst>
      <p:ext uri="{BB962C8B-B14F-4D97-AF65-F5344CB8AC3E}">
        <p14:creationId xmlns:p14="http://schemas.microsoft.com/office/powerpoint/2010/main" val="3977032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in this solicitation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37</a:t>
            </a:fld>
            <a:endParaRPr lang="en-US" dirty="0"/>
          </a:p>
        </p:txBody>
      </p:sp>
    </p:spTree>
    <p:extLst>
      <p:ext uri="{BB962C8B-B14F-4D97-AF65-F5344CB8AC3E}">
        <p14:creationId xmlns:p14="http://schemas.microsoft.com/office/powerpoint/2010/main" val="3226281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FOA to avoid mistakes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38</a:t>
            </a:fld>
            <a:endParaRPr lang="en-US" dirty="0"/>
          </a:p>
        </p:txBody>
      </p:sp>
    </p:spTree>
    <p:extLst>
      <p:ext uri="{BB962C8B-B14F-4D97-AF65-F5344CB8AC3E}">
        <p14:creationId xmlns:p14="http://schemas.microsoft.com/office/powerpoint/2010/main" val="666980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pPr defTabSz="923835">
              <a:defRPr/>
            </a:pPr>
            <a:r>
              <a:rPr lang="en-US" baseline="0" dirty="0"/>
              <a:t>Letter of Intent:  Primary reason we included this is to assign reviewers.  We need some basic information (title, topic/subtopic, Your abstract should be sufficiently detailed so we can start the process of identifying reviewers.  If DOE program managers come a across an abstract that does not appear to fit with their topic/subtopic we will notify the applicant that it appears to be non-responsive (you will not get a specific letter stating why).    You may submit a full application even if you receive such a letter from us.  We would prefer you use the time before the letters of intent are due to discuss with DOE program managers whether your idea is a fit to their topic/subtopic.  </a:t>
            </a:r>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39</a:t>
            </a:fld>
            <a:endParaRPr lang="en-US"/>
          </a:p>
        </p:txBody>
      </p:sp>
    </p:spTree>
    <p:extLst>
      <p:ext uri="{BB962C8B-B14F-4D97-AF65-F5344CB8AC3E}">
        <p14:creationId xmlns:p14="http://schemas.microsoft.com/office/powerpoint/2010/main" val="1159426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DUNS number was to be phased out in April 2022, was replaced by UEI. You may see your UEI populated in SAMS and going forward you can use it when requested.</a:t>
            </a:r>
          </a:p>
          <a:p>
            <a:r>
              <a:rPr lang="en-US" dirty="0"/>
              <a:t>No longer a 3</a:t>
            </a:r>
            <a:r>
              <a:rPr lang="en-US" baseline="30000" dirty="0"/>
              <a:t>rd</a:t>
            </a:r>
            <a:r>
              <a:rPr lang="en-US" dirty="0"/>
              <a:t> party involved.</a:t>
            </a:r>
          </a:p>
          <a:p>
            <a:pPr defTabSz="921807">
              <a:defRPr/>
            </a:pPr>
            <a:r>
              <a:rPr lang="en-US" sz="1800" dirty="0">
                <a:latin typeface="Calibri" panose="020F0502020204030204" pitchFamily="34" charset="0"/>
                <a:ea typeface="Calibri" panose="020F0502020204030204" pitchFamily="34" charset="0"/>
                <a:cs typeface="Times New Roman" panose="02020603050405020304" pitchFamily="18" charset="0"/>
              </a:rPr>
              <a:t>SAM update annually, allows you to do business with the fed govt. Don’t do it last minute it takes a few days!</a:t>
            </a:r>
          </a:p>
          <a:p>
            <a:r>
              <a:rPr lang="en-US" dirty="0"/>
              <a:t>Complete a SAM registration or update it. SAM needs to talk to Grants.gov so this needs to be done well before deadline</a:t>
            </a:r>
          </a:p>
          <a:p>
            <a:pPr algn="l" fontAlgn="base"/>
            <a:r>
              <a:rPr lang="en-US" b="0" i="0" dirty="0">
                <a:solidFill>
                  <a:srgbClr val="333333"/>
                </a:solidFill>
                <a:effectLst/>
                <a:latin typeface="HelveticaNeue-Light"/>
              </a:rPr>
              <a:t>Call their help desk with any problems</a:t>
            </a:r>
          </a:p>
          <a:p>
            <a:pPr>
              <a:lnSpc>
                <a:spcPct val="107000"/>
              </a:lnSpc>
              <a:spcBef>
                <a:spcPts val="0"/>
              </a:spcBef>
              <a:spcAft>
                <a:spcPts val="806"/>
              </a:spcAft>
            </a:pPr>
            <a:r>
              <a:rPr lang="en-US" sz="1800" dirty="0">
                <a:latin typeface="Calibri" panose="020F0502020204030204" pitchFamily="34" charset="0"/>
                <a:ea typeface="Calibri" panose="020F0502020204030204" pitchFamily="34" charset="0"/>
                <a:cs typeface="Times New Roman" panose="02020603050405020304" pitchFamily="18" charset="0"/>
              </a:rPr>
              <a:t>SBA has oversight of SBIR/STTR. A copy of SBIR registration must be submitted with the application.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42</a:t>
            </a:fld>
            <a:endParaRPr lang="en-US" dirty="0"/>
          </a:p>
        </p:txBody>
      </p:sp>
    </p:spTree>
    <p:extLst>
      <p:ext uri="{BB962C8B-B14F-4D97-AF65-F5344CB8AC3E}">
        <p14:creationId xmlns:p14="http://schemas.microsoft.com/office/powerpoint/2010/main" val="2940009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Grants.gov has a workspace, this was an offline form in the past, but a workspace functionality has been implemented. Collaborative, complete online, work with different forms at the same time</a:t>
            </a:r>
          </a:p>
          <a:p>
            <a:r>
              <a:rPr lang="en-US" dirty="0"/>
              <a:t>All documents are held online</a:t>
            </a:r>
          </a:p>
          <a:p>
            <a:r>
              <a:rPr lang="en-US" dirty="0"/>
              <a:t>Tutorials are available</a:t>
            </a:r>
          </a:p>
          <a:p>
            <a:r>
              <a:rPr lang="en-US" dirty="0"/>
              <a:t>Other agencies use Grants.gov</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43</a:t>
            </a:fld>
            <a:endParaRPr lang="en-US" dirty="0"/>
          </a:p>
        </p:txBody>
      </p:sp>
    </p:spTree>
    <p:extLst>
      <p:ext uri="{BB962C8B-B14F-4D97-AF65-F5344CB8AC3E}">
        <p14:creationId xmlns:p14="http://schemas.microsoft.com/office/powerpoint/2010/main" val="3966598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to do and get started early.</a:t>
            </a:r>
          </a:p>
          <a:p>
            <a:r>
              <a:rPr lang="en-US" dirty="0"/>
              <a:t>Make sure you have the time to dedicate to this effort</a:t>
            </a:r>
          </a:p>
          <a:p>
            <a:r>
              <a:rPr lang="en-US" dirty="0"/>
              <a:t>Include key personnel (anyone who is named on the budget form)</a:t>
            </a:r>
          </a:p>
          <a:p>
            <a:r>
              <a:rPr lang="en-US" dirty="0"/>
              <a:t>Note that you should be thinking about commercialization in Phase I, but Phase II application involves evaluation of your CP</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44</a:t>
            </a:fld>
            <a:endParaRPr lang="en-US" dirty="0"/>
          </a:p>
        </p:txBody>
      </p:sp>
    </p:spTree>
    <p:extLst>
      <p:ext uri="{BB962C8B-B14F-4D97-AF65-F5344CB8AC3E}">
        <p14:creationId xmlns:p14="http://schemas.microsoft.com/office/powerpoint/2010/main" val="173109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a:t>
            </a:fld>
            <a:endParaRPr lang="en-US" dirty="0"/>
          </a:p>
        </p:txBody>
      </p:sp>
    </p:spTree>
    <p:extLst>
      <p:ext uri="{BB962C8B-B14F-4D97-AF65-F5344CB8AC3E}">
        <p14:creationId xmlns:p14="http://schemas.microsoft.com/office/powerpoint/2010/main" val="3166365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45</a:t>
            </a:fld>
            <a:endParaRPr lang="en-US" dirty="0"/>
          </a:p>
        </p:txBody>
      </p:sp>
    </p:spTree>
    <p:extLst>
      <p:ext uri="{BB962C8B-B14F-4D97-AF65-F5344CB8AC3E}">
        <p14:creationId xmlns:p14="http://schemas.microsoft.com/office/powerpoint/2010/main" val="1444240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46</a:t>
            </a:fld>
            <a:endParaRPr lang="en-US" dirty="0"/>
          </a:p>
        </p:txBody>
      </p:sp>
    </p:spTree>
    <p:extLst>
      <p:ext uri="{BB962C8B-B14F-4D97-AF65-F5344CB8AC3E}">
        <p14:creationId xmlns:p14="http://schemas.microsoft.com/office/powerpoint/2010/main" val="153093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57200" y="719138"/>
            <a:ext cx="6400800" cy="3600450"/>
          </a:xfrm>
          <a:ln/>
        </p:spPr>
      </p:sp>
      <p:sp>
        <p:nvSpPr>
          <p:cNvPr id="25604" name="Rectangle 3"/>
          <p:cNvSpPr>
            <a:spLocks noGrp="1" noChangeArrowheads="1"/>
          </p:cNvSpPr>
          <p:nvPr>
            <p:ph type="body" idx="1"/>
          </p:nvPr>
        </p:nvSpPr>
        <p:spPr>
          <a:xfrm>
            <a:off x="731855" y="4559790"/>
            <a:ext cx="5851496" cy="4321445"/>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1153931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57200" y="719138"/>
            <a:ext cx="6400800" cy="3600450"/>
          </a:xfrm>
          <a:ln/>
        </p:spPr>
      </p:sp>
      <p:sp>
        <p:nvSpPr>
          <p:cNvPr id="25604" name="Rectangle 3"/>
          <p:cNvSpPr>
            <a:spLocks noGrp="1" noChangeArrowheads="1"/>
          </p:cNvSpPr>
          <p:nvPr>
            <p:ph type="body" idx="1"/>
          </p:nvPr>
        </p:nvSpPr>
        <p:spPr>
          <a:xfrm>
            <a:off x="731855" y="4559790"/>
            <a:ext cx="5851496" cy="4321445"/>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3667521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57200" y="719138"/>
            <a:ext cx="6400800" cy="3600450"/>
          </a:xfrm>
          <a:ln/>
        </p:spPr>
      </p:sp>
      <p:sp>
        <p:nvSpPr>
          <p:cNvPr id="25604" name="Rectangle 3"/>
          <p:cNvSpPr>
            <a:spLocks noGrp="1" noChangeArrowheads="1"/>
          </p:cNvSpPr>
          <p:nvPr>
            <p:ph type="body" idx="1"/>
          </p:nvPr>
        </p:nvSpPr>
        <p:spPr>
          <a:xfrm>
            <a:off x="731855" y="4559790"/>
            <a:ext cx="5851496" cy="4321445"/>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1436284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57200" y="719138"/>
            <a:ext cx="6400800" cy="3600450"/>
          </a:xfrm>
          <a:ln/>
        </p:spPr>
      </p:sp>
      <p:sp>
        <p:nvSpPr>
          <p:cNvPr id="25604" name="Rectangle 3"/>
          <p:cNvSpPr>
            <a:spLocks noGrp="1" noChangeArrowheads="1"/>
          </p:cNvSpPr>
          <p:nvPr>
            <p:ph type="body" idx="1"/>
          </p:nvPr>
        </p:nvSpPr>
        <p:spPr>
          <a:xfrm>
            <a:off x="731855" y="4559790"/>
            <a:ext cx="5851496" cy="4321445"/>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480370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57200" y="719138"/>
            <a:ext cx="6400800" cy="3600450"/>
          </a:xfrm>
          <a:ln/>
        </p:spPr>
      </p:sp>
      <p:sp>
        <p:nvSpPr>
          <p:cNvPr id="25604" name="Rectangle 3"/>
          <p:cNvSpPr>
            <a:spLocks noGrp="1" noChangeArrowheads="1"/>
          </p:cNvSpPr>
          <p:nvPr>
            <p:ph type="body" idx="1"/>
          </p:nvPr>
        </p:nvSpPr>
        <p:spPr>
          <a:xfrm>
            <a:off x="731855" y="4559790"/>
            <a:ext cx="5851496" cy="4321445"/>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1142219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57200" y="719138"/>
            <a:ext cx="6400800" cy="3600450"/>
          </a:xfrm>
          <a:ln/>
        </p:spPr>
      </p:sp>
      <p:sp>
        <p:nvSpPr>
          <p:cNvPr id="25604" name="Rectangle 3"/>
          <p:cNvSpPr>
            <a:spLocks noGrp="1" noChangeArrowheads="1"/>
          </p:cNvSpPr>
          <p:nvPr>
            <p:ph type="body" idx="1"/>
          </p:nvPr>
        </p:nvSpPr>
        <p:spPr>
          <a:xfrm>
            <a:off x="731855" y="4559790"/>
            <a:ext cx="5851496" cy="4321445"/>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940088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B24C3-8364-4C27-AF75-B01D419E4C1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606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properly mark proprietary data. Review the info in the FOA.</a:t>
            </a:r>
          </a:p>
          <a:p>
            <a:r>
              <a:rPr lang="en-US" dirty="0"/>
              <a:t>Don’t forget subawards</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55</a:t>
            </a:fld>
            <a:endParaRPr lang="en-US" dirty="0"/>
          </a:p>
        </p:txBody>
      </p:sp>
    </p:spTree>
    <p:extLst>
      <p:ext uri="{BB962C8B-B14F-4D97-AF65-F5344CB8AC3E}">
        <p14:creationId xmlns:p14="http://schemas.microsoft.com/office/powerpoint/2010/main" val="1524687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6</a:t>
            </a:fld>
            <a:endParaRPr lang="en-US" dirty="0"/>
          </a:p>
        </p:txBody>
      </p:sp>
    </p:spTree>
    <p:extLst>
      <p:ext uri="{BB962C8B-B14F-4D97-AF65-F5344CB8AC3E}">
        <p14:creationId xmlns:p14="http://schemas.microsoft.com/office/powerpoint/2010/main" val="771550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selected, it doesn’t mean it is not meritorious and that it is not worth pursuing. You will get comments on your application which can be used to adjust your approach for a subsequent application.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56</a:t>
            </a:fld>
            <a:endParaRPr lang="en-US" dirty="0"/>
          </a:p>
        </p:txBody>
      </p:sp>
    </p:spTree>
    <p:extLst>
      <p:ext uri="{BB962C8B-B14F-4D97-AF65-F5344CB8AC3E}">
        <p14:creationId xmlns:p14="http://schemas.microsoft.com/office/powerpoint/2010/main" val="3247557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Others such as EERE have only two topics this year and I would expect each topic to have greater than 10 awards.  </a:t>
            </a:r>
          </a:p>
        </p:txBody>
      </p:sp>
      <p:sp>
        <p:nvSpPr>
          <p:cNvPr id="4" name="Slide Number Placeholder 3"/>
          <p:cNvSpPr>
            <a:spLocks noGrp="1"/>
          </p:cNvSpPr>
          <p:nvPr>
            <p:ph type="sldNum" sz="quarter" idx="10"/>
          </p:nvPr>
        </p:nvSpPr>
        <p:spPr/>
        <p:txBody>
          <a:bodyPr/>
          <a:lstStyle/>
          <a:p>
            <a:pPr>
              <a:defRPr/>
            </a:pPr>
            <a:fld id="{81F5482D-8731-4877-92D8-AEAC4A93C1C3}" type="slidenum">
              <a:rPr lang="en-US">
                <a:solidFill>
                  <a:srgbClr val="000000"/>
                </a:solidFill>
              </a:rPr>
              <a:pPr>
                <a:defRPr/>
              </a:pPr>
              <a:t>57</a:t>
            </a:fld>
            <a:endParaRPr lang="en-US" dirty="0">
              <a:solidFill>
                <a:srgbClr val="000000"/>
              </a:solidFill>
            </a:endParaRPr>
          </a:p>
        </p:txBody>
      </p:sp>
    </p:spTree>
    <p:extLst>
      <p:ext uri="{BB962C8B-B14F-4D97-AF65-F5344CB8AC3E}">
        <p14:creationId xmlns:p14="http://schemas.microsoft.com/office/powerpoint/2010/main" val="3245588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a:t>
            </a:r>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a:solidFill>
                  <a:srgbClr val="000000"/>
                </a:solidFill>
              </a:rPr>
              <a:pPr>
                <a:defRPr/>
              </a:pPr>
              <a:t>58</a:t>
            </a:fld>
            <a:endParaRPr lang="en-US" dirty="0">
              <a:solidFill>
                <a:srgbClr val="000000"/>
              </a:solidFill>
            </a:endParaRPr>
          </a:p>
        </p:txBody>
      </p:sp>
    </p:spTree>
    <p:extLst>
      <p:ext uri="{BB962C8B-B14F-4D97-AF65-F5344CB8AC3E}">
        <p14:creationId xmlns:p14="http://schemas.microsoft.com/office/powerpoint/2010/main" val="681195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 meeting is required. Put the trip to DC in your budget</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59</a:t>
            </a:fld>
            <a:endParaRPr lang="en-US" dirty="0"/>
          </a:p>
        </p:txBody>
      </p:sp>
    </p:spTree>
    <p:extLst>
      <p:ext uri="{BB962C8B-B14F-4D97-AF65-F5344CB8AC3E}">
        <p14:creationId xmlns:p14="http://schemas.microsoft.com/office/powerpoint/2010/main" val="535993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60</a:t>
            </a:fld>
            <a:endParaRPr lang="en-US" dirty="0"/>
          </a:p>
        </p:txBody>
      </p:sp>
    </p:spTree>
    <p:extLst>
      <p:ext uri="{BB962C8B-B14F-4D97-AF65-F5344CB8AC3E}">
        <p14:creationId xmlns:p14="http://schemas.microsoft.com/office/powerpoint/2010/main" val="1943604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 PMs understand the state of the art of technology but may not understand how technology solution can result in a comm revenue stream. It is up to the SBs to determine if there is a viable path.</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61</a:t>
            </a:fld>
            <a:endParaRPr lang="en-US" dirty="0"/>
          </a:p>
        </p:txBody>
      </p:sp>
    </p:spTree>
    <p:extLst>
      <p:ext uri="{BB962C8B-B14F-4D97-AF65-F5344CB8AC3E}">
        <p14:creationId xmlns:p14="http://schemas.microsoft.com/office/powerpoint/2010/main" val="16175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06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123A657-BEBB-4B90-B471-00F4FF4D97D0}" type="slidenum">
              <a:rPr lang="en-US" smtClean="0">
                <a:solidFill>
                  <a:prstClr val="black"/>
                </a:solidFill>
              </a:rPr>
              <a:pPr/>
              <a:t>7</a:t>
            </a:fld>
            <a:endParaRPr lang="en-US" dirty="0">
              <a:solidFill>
                <a:prstClr val="black"/>
              </a:solidFill>
            </a:endParaRPr>
          </a:p>
        </p:txBody>
      </p:sp>
      <p:sp>
        <p:nvSpPr>
          <p:cNvPr id="22531" name="Rectangle 2"/>
          <p:cNvSpPr>
            <a:spLocks noGrp="1" noRot="1" noChangeAspect="1" noChangeArrowheads="1" noTextEdit="1"/>
          </p:cNvSpPr>
          <p:nvPr>
            <p:ph type="sldImg"/>
          </p:nvPr>
        </p:nvSpPr>
        <p:spPr>
          <a:xfrm>
            <a:off x="417513" y="701675"/>
            <a:ext cx="6242050" cy="3511550"/>
          </a:xfrm>
          <a:ln/>
        </p:spPr>
      </p:sp>
      <p:sp>
        <p:nvSpPr>
          <p:cNvPr id="22532" name="Rectangle 3"/>
          <p:cNvSpPr>
            <a:spLocks noGrp="1" noChangeArrowheads="1"/>
          </p:cNvSpPr>
          <p:nvPr>
            <p:ph type="body" idx="1"/>
          </p:nvPr>
        </p:nvSpPr>
        <p:spPr>
          <a:xfrm>
            <a:off x="708030" y="4446699"/>
            <a:ext cx="5661018" cy="4214266"/>
          </a:xfrm>
          <a:noFill/>
          <a:ln/>
        </p:spPr>
        <p:txBody>
          <a:bodyPr/>
          <a:lstStyle/>
          <a:p>
            <a:pPr marL="230959" indent="-230959" eaLnBrk="1" hangingPunct="1">
              <a:tabLst>
                <a:tab pos="866095" algn="l"/>
              </a:tabLst>
            </a:pPr>
            <a:r>
              <a:rPr lang="en-US" dirty="0"/>
              <a:t>When people</a:t>
            </a:r>
            <a:r>
              <a:rPr lang="en-US" baseline="0" dirty="0"/>
              <a:t> think about the Department of Energy they often think about renewable energy as our primary mission, but this is just mission area for the department.  If you examine the goals in our mission statement you will see that we three areas in which we do research.</a:t>
            </a:r>
          </a:p>
          <a:p>
            <a:pPr marL="230959" indent="-230959" eaLnBrk="1" hangingPunct="1">
              <a:tabLst>
                <a:tab pos="866095" algn="l"/>
              </a:tabLst>
            </a:pPr>
            <a:endParaRPr lang="en-US" baseline="0" dirty="0"/>
          </a:p>
          <a:p>
            <a:pPr marL="230959" indent="-230959" eaLnBrk="1" hangingPunct="1">
              <a:tabLst>
                <a:tab pos="866095" algn="l"/>
              </a:tabLst>
            </a:pPr>
            <a:r>
              <a:rPr lang="en-US" baseline="0" dirty="0"/>
              <a:t>Goal 1:  Transforming our energy systems includes making sure that our traditional energy sources (fossil fuels and nuclear) are operated as cleanly and safely as possible, that we use our energy as efficiently as possible, that we bring on renewable energy supplies, and that the electricity grid that delivers much of our energy is modernized as able to fully utilize these newer technologies.  </a:t>
            </a:r>
          </a:p>
          <a:p>
            <a:pPr marL="230959" indent="-230959" eaLnBrk="1" hangingPunct="1">
              <a:tabLst>
                <a:tab pos="866095" algn="l"/>
              </a:tabLst>
            </a:pPr>
            <a:endParaRPr lang="en-US" baseline="0" dirty="0"/>
          </a:p>
          <a:p>
            <a:pPr marL="230959" indent="-230959" eaLnBrk="1" hangingPunct="1">
              <a:tabLst>
                <a:tab pos="866095" algn="l"/>
              </a:tabLst>
            </a:pPr>
            <a:r>
              <a:rPr lang="en-US" baseline="0" dirty="0"/>
              <a:t>Goal 2:  The Department of Energy, through its Office of Science, also plays in important role in funding basic science and engineering that encompasses are wide range of disciplines, physics (elementary particle, nuclear physics, and fusion energy), chemistry, materials science, biology, environmental science (including climate change), and computation.  </a:t>
            </a:r>
          </a:p>
          <a:p>
            <a:pPr marL="230959" indent="-230959" eaLnBrk="1" hangingPunct="1">
              <a:tabLst>
                <a:tab pos="866095" algn="l"/>
              </a:tabLst>
            </a:pPr>
            <a:endParaRPr lang="en-US" baseline="0" dirty="0"/>
          </a:p>
          <a:p>
            <a:pPr marL="230959" indent="-230959" eaLnBrk="1" hangingPunct="1">
              <a:tabLst>
                <a:tab pos="866095" algn="l"/>
              </a:tabLst>
            </a:pPr>
            <a:r>
              <a:rPr lang="en-US" baseline="0" dirty="0"/>
              <a:t>Goal 3:  The Department of Energy, is also responsible through the National Nuclear Security Administration, for developing the US nuclear weapons and naval reactors for the Department of Defense.  As part of this responsibility they are also responsible for preventing the proliferation of nuclear materials and weapons as well as cleaning up contamination that has resulted from earlier weapons development activities. </a:t>
            </a:r>
          </a:p>
          <a:p>
            <a:pPr marL="230959" indent="-230959" eaLnBrk="1" hangingPunct="1">
              <a:tabLst>
                <a:tab pos="866095" algn="l"/>
              </a:tabLst>
            </a:pPr>
            <a:endParaRPr lang="en-US" baseline="0" dirty="0"/>
          </a:p>
          <a:p>
            <a:pPr marL="230959" indent="-230959" eaLnBrk="1" hangingPunct="1">
              <a:tabLst>
                <a:tab pos="866095" algn="l"/>
              </a:tabLst>
            </a:pPr>
            <a:endParaRPr lang="en-US" dirty="0"/>
          </a:p>
        </p:txBody>
      </p:sp>
    </p:spTree>
    <p:extLst>
      <p:ext uri="{BB962C8B-B14F-4D97-AF65-F5344CB8AC3E}">
        <p14:creationId xmlns:p14="http://schemas.microsoft.com/office/powerpoint/2010/main" val="2247909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developing an application, note the important distinctions between SBIR and STTR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5482D-8731-4877-92D8-AEAC4A93C1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80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417513" y="701675"/>
            <a:ext cx="6242050" cy="3511550"/>
          </a:xfrm>
          <a:ln/>
        </p:spPr>
      </p:sp>
      <p:sp>
        <p:nvSpPr>
          <p:cNvPr id="62468" name="Rectangle 3"/>
          <p:cNvSpPr>
            <a:spLocks noGrp="1" noChangeArrowheads="1"/>
          </p:cNvSpPr>
          <p:nvPr>
            <p:ph type="body" idx="1"/>
          </p:nvPr>
        </p:nvSpPr>
        <p:spPr>
          <a:noFill/>
          <a:ln w="9525"/>
        </p:spPr>
        <p:txBody>
          <a:bodyPr/>
          <a:lstStyle/>
          <a:p>
            <a:r>
              <a:rPr lang="en-US" dirty="0"/>
              <a:t>It is important to confirm that your small business is eligible</a:t>
            </a:r>
          </a:p>
        </p:txBody>
      </p:sp>
    </p:spTree>
    <p:extLst>
      <p:ext uri="{BB962C8B-B14F-4D97-AF65-F5344CB8AC3E}">
        <p14:creationId xmlns:p14="http://schemas.microsoft.com/office/powerpoint/2010/main" val="219241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11</a:t>
            </a:fld>
            <a:endParaRPr lang="en-US" dirty="0"/>
          </a:p>
        </p:txBody>
      </p:sp>
    </p:spTree>
    <p:extLst>
      <p:ext uri="{BB962C8B-B14F-4D97-AF65-F5344CB8AC3E}">
        <p14:creationId xmlns:p14="http://schemas.microsoft.com/office/powerpoint/2010/main" val="257513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12</a:t>
            </a:fld>
            <a:endParaRPr lang="en-US" dirty="0"/>
          </a:p>
        </p:txBody>
      </p:sp>
    </p:spTree>
    <p:extLst>
      <p:ext uri="{BB962C8B-B14F-4D97-AF65-F5344CB8AC3E}">
        <p14:creationId xmlns:p14="http://schemas.microsoft.com/office/powerpoint/2010/main" val="3055659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3">
            <a:extLst>
              <a:ext uri="{FF2B5EF4-FFF2-40B4-BE49-F238E27FC236}">
                <a16:creationId xmlns:a16="http://schemas.microsoft.com/office/drawing/2014/main" id="{EDD64F78-FCE0-4368-9E9B-77DC010C4804}"/>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/70</a:t>
            </a: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defRPr/>
            </a:pPr>
            <a:endParaRPr lang="en-US" dirty="0"/>
          </a:p>
        </p:txBody>
      </p:sp>
      <p:sp>
        <p:nvSpPr>
          <p:cNvPr id="8" name="Slide Number Placeholder 3">
            <a:extLst>
              <a:ext uri="{FF2B5EF4-FFF2-40B4-BE49-F238E27FC236}">
                <a16:creationId xmlns:a16="http://schemas.microsoft.com/office/drawing/2014/main" id="{7BC514D1-DC48-4863-B28E-BBE1060A8659}"/>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defRPr/>
            </a:pPr>
            <a:endParaRPr lang="en-US" dirty="0"/>
          </a:p>
        </p:txBody>
      </p:sp>
      <p:sp>
        <p:nvSpPr>
          <p:cNvPr id="8" name="Slide Number Placeholder 3">
            <a:extLst>
              <a:ext uri="{FF2B5EF4-FFF2-40B4-BE49-F238E27FC236}">
                <a16:creationId xmlns:a16="http://schemas.microsoft.com/office/drawing/2014/main" id="{870A9116-E78C-45E4-8205-0653FDE2CD8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normAutofit/>
          </a:bodyPr>
          <a:lstStyle>
            <a:lvl1pPr>
              <a:defRPr sz="4400" b="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3">
            <a:extLst>
              <a:ext uri="{FF2B5EF4-FFF2-40B4-BE49-F238E27FC236}">
                <a16:creationId xmlns:a16="http://schemas.microsoft.com/office/drawing/2014/main" id="{5AD8ADC8-6ECC-45AE-B67F-963A2F6EED15}"/>
              </a:ext>
            </a:extLst>
          </p:cNvPr>
          <p:cNvSpPr>
            <a:spLocks noGrp="1"/>
          </p:cNvSpPr>
          <p:nvPr>
            <p:ph type="sldNum" sz="quarter" idx="13"/>
          </p:nvPr>
        </p:nvSpPr>
        <p:spPr>
          <a:xfrm>
            <a:off x="10946486" y="6356351"/>
            <a:ext cx="635914"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3">
            <a:extLst>
              <a:ext uri="{FF2B5EF4-FFF2-40B4-BE49-F238E27FC236}">
                <a16:creationId xmlns:a16="http://schemas.microsoft.com/office/drawing/2014/main" id="{428E26CE-0AE1-4CD5-BEB6-672D86428707}"/>
              </a:ext>
            </a:extLst>
          </p:cNvPr>
          <p:cNvSpPr>
            <a:spLocks noGrp="1"/>
          </p:cNvSpPr>
          <p:nvPr>
            <p:ph type="sldNum" sz="quarter" idx="13"/>
          </p:nvPr>
        </p:nvSpPr>
        <p:spPr>
          <a:xfrm>
            <a:off x="10920172" y="6356351"/>
            <a:ext cx="662227"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95E747-9657-4DB4-B1B0-824A61E48864}" type="slidenum">
              <a:rPr lang="en-US" smtClean="0"/>
              <a:t>‹#›</a:t>
            </a:fld>
            <a:endParaRPr lang="en-US"/>
          </a:p>
        </p:txBody>
      </p:sp>
      <p:cxnSp>
        <p:nvCxnSpPr>
          <p:cNvPr id="9" name="Straight Connector 8"/>
          <p:cNvCxnSpPr/>
          <p:nvPr userDrawn="1"/>
        </p:nvCxnSpPr>
        <p:spPr>
          <a:xfrm>
            <a:off x="2471987" y="6207516"/>
            <a:ext cx="0" cy="5408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powerpedia.energy.gov/w/images/0/08/DOE_Logo_Color-Seal_White-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cxnSp>
        <p:nvCxnSpPr>
          <p:cNvPr id="15" name="Straight Connector 14"/>
          <p:cNvCxnSpPr/>
          <p:nvPr userDrawn="1"/>
        </p:nvCxnSpPr>
        <p:spPr>
          <a:xfrm>
            <a:off x="2434306"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93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6096000"/>
            <a:ext cx="12192000" cy="762000"/>
            <a:chOff x="0" y="6096000"/>
            <a:chExt cx="12192000" cy="762000"/>
          </a:xfrm>
        </p:grpSpPr>
        <p:sp>
          <p:nvSpPr>
            <p:cNvPr id="9" name="Rectangle 8"/>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powerpedia.energy.gov/w/images/0/08/DOE_Logo_Color-Seal_White-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grpSp>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i="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5E747-9657-4DB4-B1B0-824A61E48864}" type="slidenum">
              <a:rPr lang="en-US" smtClean="0"/>
              <a:t>‹#›</a:t>
            </a:fld>
            <a:endParaRPr lang="en-US"/>
          </a:p>
        </p:txBody>
      </p:sp>
      <p:cxnSp>
        <p:nvCxnSpPr>
          <p:cNvPr id="12" name="Straight Connector 11"/>
          <p:cNvCxnSpPr/>
          <p:nvPr userDrawn="1"/>
        </p:nvCxnSpPr>
        <p:spPr>
          <a:xfrm>
            <a:off x="2434306"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AE26AC8-2FF3-FD0B-0B0D-57FBC1D1CE68}"/>
              </a:ext>
            </a:extLst>
          </p:cNvPr>
          <p:cNvPicPr>
            <a:picLocks noChangeAspect="1"/>
          </p:cNvPicPr>
          <p:nvPr userDrawn="1"/>
        </p:nvPicPr>
        <p:blipFill>
          <a:blip r:embed="rId3"/>
          <a:stretch>
            <a:fillRect/>
          </a:stretch>
        </p:blipFill>
        <p:spPr>
          <a:xfrm>
            <a:off x="10317433" y="14362"/>
            <a:ext cx="1801703" cy="836084"/>
          </a:xfrm>
          <a:prstGeom prst="rect">
            <a:avLst/>
          </a:prstGeom>
        </p:spPr>
      </p:pic>
    </p:spTree>
    <p:extLst>
      <p:ext uri="{BB962C8B-B14F-4D97-AF65-F5344CB8AC3E}">
        <p14:creationId xmlns:p14="http://schemas.microsoft.com/office/powerpoint/2010/main" val="2692942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6"/>
          <p:cNvGrpSpPr/>
          <p:nvPr userDrawn="1"/>
        </p:nvGrpSpPr>
        <p:grpSpPr>
          <a:xfrm>
            <a:off x="0" y="6096000"/>
            <a:ext cx="12192000" cy="762000"/>
            <a:chOff x="0" y="6096000"/>
            <a:chExt cx="12192000" cy="762000"/>
          </a:xfrm>
        </p:grpSpPr>
        <p:sp>
          <p:nvSpPr>
            <p:cNvPr id="8" name="Rectangle 7"/>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powerpedia.energy.gov/w/images/0/08/DOE_Logo_Color-Seal_White-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gr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5E747-9657-4DB4-B1B0-824A61E48864}" type="slidenum">
              <a:rPr lang="en-US" smtClean="0"/>
              <a:t>‹#›</a:t>
            </a:fld>
            <a:endParaRPr lang="en-US"/>
          </a:p>
        </p:txBody>
      </p:sp>
      <p:cxnSp>
        <p:nvCxnSpPr>
          <p:cNvPr id="11" name="Straight Connector 10"/>
          <p:cNvCxnSpPr/>
          <p:nvPr userDrawn="1"/>
        </p:nvCxnSpPr>
        <p:spPr>
          <a:xfrm>
            <a:off x="2434306"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927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userDrawn="1"/>
        </p:nvGrpSpPr>
        <p:grpSpPr>
          <a:xfrm>
            <a:off x="0" y="6096000"/>
            <a:ext cx="12192000" cy="762000"/>
            <a:chOff x="0" y="6096000"/>
            <a:chExt cx="12192000" cy="762000"/>
          </a:xfrm>
        </p:grpSpPr>
        <p:sp>
          <p:nvSpPr>
            <p:cNvPr id="9" name="Rectangle 8"/>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powerpedia.energy.gov/w/images/0/08/DOE_Logo_Color-Seal_White-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grpSp>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5E747-9657-4DB4-B1B0-824A61E48864}" type="slidenum">
              <a:rPr lang="en-US" smtClean="0"/>
              <a:t>‹#›</a:t>
            </a:fld>
            <a:endParaRPr lang="en-US"/>
          </a:p>
        </p:txBody>
      </p:sp>
      <p:cxnSp>
        <p:nvCxnSpPr>
          <p:cNvPr id="12" name="Straight Connector 11"/>
          <p:cNvCxnSpPr/>
          <p:nvPr userDrawn="1"/>
        </p:nvCxnSpPr>
        <p:spPr>
          <a:xfrm>
            <a:off x="2434306"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7C980A2-3B68-6E9C-0F00-1900814384C5}"/>
              </a:ext>
            </a:extLst>
          </p:cNvPr>
          <p:cNvPicPr>
            <a:picLocks noChangeAspect="1"/>
          </p:cNvPicPr>
          <p:nvPr userDrawn="1"/>
        </p:nvPicPr>
        <p:blipFill>
          <a:blip r:embed="rId3"/>
          <a:stretch>
            <a:fillRect/>
          </a:stretch>
        </p:blipFill>
        <p:spPr>
          <a:xfrm>
            <a:off x="10317433" y="14362"/>
            <a:ext cx="1801703" cy="836084"/>
          </a:xfrm>
          <a:prstGeom prst="rect">
            <a:avLst/>
          </a:prstGeom>
        </p:spPr>
      </p:pic>
    </p:spTree>
    <p:extLst>
      <p:ext uri="{BB962C8B-B14F-4D97-AF65-F5344CB8AC3E}">
        <p14:creationId xmlns:p14="http://schemas.microsoft.com/office/powerpoint/2010/main" val="564176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a:p>
        </p:txBody>
      </p:sp>
      <p:cxnSp>
        <p:nvCxnSpPr>
          <p:cNvPr id="10" name="Straight Connector 9"/>
          <p:cNvCxnSpPr/>
          <p:nvPr userDrawn="1"/>
        </p:nvCxnSpPr>
        <p:spPr>
          <a:xfrm>
            <a:off x="2434306"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357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0" y="6096000"/>
            <a:ext cx="12192000" cy="762000"/>
            <a:chOff x="0" y="6096000"/>
            <a:chExt cx="12192000" cy="762000"/>
          </a:xfrm>
        </p:grpSpPr>
        <p:sp>
          <p:nvSpPr>
            <p:cNvPr id="7" name="Rectangle 6"/>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s://powerpedia.energy.gov/w/images/0/08/DOE_Logo_Color-Seal_White-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grpSp>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5E747-9657-4DB4-B1B0-824A61E48864}" type="slidenum">
              <a:rPr lang="en-US" smtClean="0"/>
              <a:t>‹#›</a:t>
            </a:fld>
            <a:endParaRPr lang="en-US"/>
          </a:p>
        </p:txBody>
      </p:sp>
      <p:cxnSp>
        <p:nvCxnSpPr>
          <p:cNvPr id="10" name="Straight Connector 9"/>
          <p:cNvCxnSpPr/>
          <p:nvPr userDrawn="1"/>
        </p:nvCxnSpPr>
        <p:spPr>
          <a:xfrm>
            <a:off x="2434306"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5DEE193-5E2A-DA2F-F5D7-C3FF99B06C5C}"/>
              </a:ext>
            </a:extLst>
          </p:cNvPr>
          <p:cNvPicPr>
            <a:picLocks noChangeAspect="1"/>
          </p:cNvPicPr>
          <p:nvPr userDrawn="1"/>
        </p:nvPicPr>
        <p:blipFill>
          <a:blip r:embed="rId3"/>
          <a:stretch>
            <a:fillRect/>
          </a:stretch>
        </p:blipFill>
        <p:spPr>
          <a:xfrm>
            <a:off x="10317433" y="14362"/>
            <a:ext cx="1801703" cy="836084"/>
          </a:xfrm>
          <a:prstGeom prst="rect">
            <a:avLst/>
          </a:prstGeom>
        </p:spPr>
      </p:pic>
    </p:spTree>
    <p:extLst>
      <p:ext uri="{BB962C8B-B14F-4D97-AF65-F5344CB8AC3E}">
        <p14:creationId xmlns:p14="http://schemas.microsoft.com/office/powerpoint/2010/main" val="257564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solidFill>
                  <a:schemeClr val="accent3">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3">
            <a:extLst>
              <a:ext uri="{FF2B5EF4-FFF2-40B4-BE49-F238E27FC236}">
                <a16:creationId xmlns:a16="http://schemas.microsoft.com/office/drawing/2014/main" id="{E7BCF21B-8771-4441-92FD-D4BE0130E3AB}"/>
              </a:ext>
            </a:extLst>
          </p:cNvPr>
          <p:cNvSpPr>
            <a:spLocks noGrp="1"/>
          </p:cNvSpPr>
          <p:nvPr>
            <p:ph type="sldNum" sz="quarter" idx="12"/>
          </p:nvPr>
        </p:nvSpPr>
        <p:spPr>
          <a:xfrm>
            <a:off x="10953064" y="6356351"/>
            <a:ext cx="629335"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0" y="6096000"/>
            <a:ext cx="12192000" cy="762000"/>
            <a:chOff x="0" y="6096000"/>
            <a:chExt cx="12192000" cy="762000"/>
          </a:xfrm>
        </p:grpSpPr>
        <p:sp>
          <p:nvSpPr>
            <p:cNvPr id="6" name="Rectangle 5"/>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powerpedia.energy.gov/w/images/0/08/DOE_Logo_Color-Seal_White-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gr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1744813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47FBC1-D25A-4918-A0F5-BE39B71FF493}"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2174634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47FBC1-D25A-4918-A0F5-BE39B71FF493}"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1575418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7FBC1-D25A-4918-A0F5-BE39B71FF493}"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2271089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7FBC1-D25A-4918-A0F5-BE39B71FF493}"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2971980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228600" indent="0" algn="l">
              <a:defRPr sz="3600" baseline="0">
                <a:effectLst>
                  <a:outerShdw blurRad="38100" dist="38100" dir="2700000" algn="tl">
                    <a:srgbClr val="000000">
                      <a:alpha val="43137"/>
                    </a:srgbClr>
                  </a:outerShdw>
                </a:effectLst>
              </a:defRPr>
            </a:lvl1pPr>
          </a:lstStyle>
          <a:p>
            <a:endParaRPr lang="en-US" dirty="0"/>
          </a:p>
        </p:txBody>
      </p:sp>
      <p:sp>
        <p:nvSpPr>
          <p:cNvPr id="3" name="Footer Placeholder 2"/>
          <p:cNvSpPr>
            <a:spLocks noGrp="1"/>
          </p:cNvSpPr>
          <p:nvPr>
            <p:ph type="ftr" sz="quarter" idx="10"/>
          </p:nvPr>
        </p:nvSpPr>
        <p:spPr>
          <a:xfrm>
            <a:off x="3609975" y="6356355"/>
            <a:ext cx="7667625" cy="365125"/>
          </a:xfrm>
          <a:prstGeom prst="rect">
            <a:avLst/>
          </a:prstGeom>
        </p:spPr>
        <p:txBody>
          <a:bodyPr/>
          <a:lstStyle/>
          <a:p>
            <a:pPr>
              <a:defRPr/>
            </a:pPr>
            <a:endParaRPr lang="en-US" dirty="0"/>
          </a:p>
        </p:txBody>
      </p:sp>
      <p:sp>
        <p:nvSpPr>
          <p:cNvPr id="4" name="Slide Number Placeholder 3"/>
          <p:cNvSpPr>
            <a:spLocks noGrp="1"/>
          </p:cNvSpPr>
          <p:nvPr>
            <p:ph type="sldNum" sz="quarter" idx="11"/>
          </p:nvPr>
        </p:nvSpPr>
        <p:spPr>
          <a:xfrm>
            <a:off x="11218333" y="6351593"/>
            <a:ext cx="508000" cy="365125"/>
          </a:xfrm>
          <a:prstGeom prst="rect">
            <a:avLst/>
          </a:prstGeom>
        </p:spPr>
        <p:txBody>
          <a:bodyPr/>
          <a:lstStyle/>
          <a:p>
            <a:pPr>
              <a:defRPr/>
            </a:pPr>
            <a:fld id="{1F8A97BA-DB9B-4291-87AE-AF89EA7F18B7}" type="slidenum">
              <a:rPr lang="en-US" smtClean="0"/>
              <a:pPr>
                <a:defRPr/>
              </a:pPr>
              <a:t>‹#›</a:t>
            </a:fld>
            <a:endParaRPr lang="en-US" dirty="0"/>
          </a:p>
        </p:txBody>
      </p:sp>
      <p:sp>
        <p:nvSpPr>
          <p:cNvPr id="5" name="TextBox 4">
            <a:extLst>
              <a:ext uri="{FF2B5EF4-FFF2-40B4-BE49-F238E27FC236}">
                <a16:creationId xmlns:a16="http://schemas.microsoft.com/office/drawing/2014/main" id="{1E42A31E-F40F-4BB6-9215-D6F2BB0DBBD0}"/>
              </a:ext>
            </a:extLst>
          </p:cNvPr>
          <p:cNvSpPr txBox="1"/>
          <p:nvPr userDrawn="1"/>
        </p:nvSpPr>
        <p:spPr>
          <a:xfrm>
            <a:off x="465667" y="762000"/>
            <a:ext cx="11260666" cy="2585323"/>
          </a:xfrm>
          <a:prstGeom prst="rect">
            <a:avLst/>
          </a:prstGeom>
          <a:noFill/>
        </p:spPr>
        <p:txBody>
          <a:bodyPr wrap="square" rtlCol="0">
            <a:spAutoFit/>
          </a:bodyPr>
          <a:lstStyle/>
          <a:p>
            <a:endParaRPr lang="en-US" sz="2400" dirty="0"/>
          </a:p>
          <a:p>
            <a:pPr marL="800100" lvl="1" indent="-342900">
              <a:buFont typeface="Arial" panose="020B0604020202020204" pitchFamily="34" charset="0"/>
              <a:buChar char="•"/>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r>
              <a:rPr lang="en-US" dirty="0"/>
              <a:t> </a:t>
            </a:r>
          </a:p>
        </p:txBody>
      </p:sp>
    </p:spTree>
    <p:extLst>
      <p:ext uri="{BB962C8B-B14F-4D97-AF65-F5344CB8AC3E}">
        <p14:creationId xmlns:p14="http://schemas.microsoft.com/office/powerpoint/2010/main" val="3151099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accent6">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1487216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a:xfrm>
            <a:off x="838200" y="1825627"/>
            <a:ext cx="10515600" cy="3978275"/>
          </a:xfrm>
        </p:spPr>
        <p:txBody>
          <a:bodyPr/>
          <a:lstStyle>
            <a:lvl1pPr>
              <a:defRPr sz="2400"/>
            </a:lvl1pPr>
            <a:lvl2pPr>
              <a:defRPr sz="2000" i="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2368693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solidFill>
                  <a:schemeClr val="accent6">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98583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cxnSp>
        <p:nvCxnSpPr>
          <p:cNvPr id="11" name="Straight Connector 10"/>
          <p:cNvCxnSpPr/>
          <p:nvPr userDrawn="1"/>
        </p:nvCxnSpPr>
        <p:spPr>
          <a:xfrm>
            <a:off x="2434307"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693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838200" y="1825627"/>
            <a:ext cx="5181600" cy="3952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7"/>
            <a:ext cx="5181600" cy="3952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310295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3">
            <a:extLst>
              <a:ext uri="{FF2B5EF4-FFF2-40B4-BE49-F238E27FC236}">
                <a16:creationId xmlns:a16="http://schemas.microsoft.com/office/drawing/2014/main" id="{7E3FADEF-1009-4F22-A88F-B0F9E4AC2CB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lvl1pPr>
              <a:defRPr>
                <a:solidFill>
                  <a:schemeClr val="accent6">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61463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chemeClr val="accent6">
                    <a:lumMod val="75000"/>
                  </a:schemeClr>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3257030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solidFill>
                  <a:schemeClr val="accent6">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447FBC1-D25A-4918-A0F5-BE39B71FF493}"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1658445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chemeClr val="accent6">
                    <a:lumMod val="75000"/>
                  </a:schemeClr>
                </a:solidFill>
              </a:defRPr>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447FBC1-D25A-4918-A0F5-BE39B71FF493}"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549967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chemeClr val="accent6">
                    <a:lumMod val="7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447FBC1-D25A-4918-A0F5-BE39B71FF493}"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3711959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lvl1pPr>
              <a:defRPr>
                <a:solidFill>
                  <a:schemeClr val="accent6">
                    <a:lumMod val="7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447FBC1-D25A-4918-A0F5-BE39B71FF493}"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3779671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1173980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7"/>
            <a:ext cx="10515600" cy="3978275"/>
          </a:xfrm>
        </p:spPr>
        <p:txBody>
          <a:bodyPr/>
          <a:lstStyle>
            <a:lvl1pPr>
              <a:defRPr sz="2400"/>
            </a:lvl1pPr>
            <a:lvl2pPr>
              <a:defRPr sz="2000" i="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856587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98583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cxnSp>
        <p:nvCxnSpPr>
          <p:cNvPr id="11" name="Straight Connector 10"/>
          <p:cNvCxnSpPr/>
          <p:nvPr userDrawn="1"/>
        </p:nvCxnSpPr>
        <p:spPr>
          <a:xfrm>
            <a:off x="2434307"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087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7"/>
            <a:ext cx="5181600" cy="3952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7"/>
            <a:ext cx="5181600" cy="3952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275165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CB802CA0-7CFC-427C-AD39-C5BB0E933F0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Tree>
    <p:extLst>
      <p:ext uri="{BB962C8B-B14F-4D97-AF65-F5344CB8AC3E}">
        <p14:creationId xmlns:p14="http://schemas.microsoft.com/office/powerpoint/2010/main" val="422158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chemeClr val="accent6">
                    <a:lumMod val="75000"/>
                  </a:schemeClr>
                </a:solidFill>
              </a:defRPr>
            </a:lvl1pPr>
          </a:lstStyle>
          <a:p>
            <a:r>
              <a:rPr lang="en-US" dirty="0"/>
              <a:t>Click to edit Master title style</a:t>
            </a:r>
          </a:p>
        </p:txBody>
      </p:sp>
      <p:sp>
        <p:nvSpPr>
          <p:cNvPr id="4" name="Footer Placeholder 3"/>
          <p:cNvSpPr>
            <a:spLocks noGrp="1"/>
          </p:cNvSpPr>
          <p:nvPr>
            <p:ph type="ftr" sz="quarter" idx="11"/>
          </p:nvPr>
        </p:nvSpPr>
        <p:spPr>
          <a:xfrm>
            <a:off x="3874140" y="5980699"/>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455994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1701691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3429001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3341070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4105074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724400" y="6345824"/>
            <a:ext cx="2743200" cy="365125"/>
          </a:xfrm>
          <a:prstGeom prst="rect">
            <a:avLst/>
          </a:prstGeom>
        </p:spPr>
        <p:txBody>
          <a:bodyPr/>
          <a:lstStyle/>
          <a:p>
            <a:fld id="{7095E747-9657-4DB4-B1B0-824A61E48864}" type="slidenum">
              <a:rPr lang="en-US" smtClean="0"/>
              <a:t>‹#›</a:t>
            </a:fld>
            <a:endParaRPr lang="en-US"/>
          </a:p>
        </p:txBody>
      </p:sp>
    </p:spTree>
    <p:extLst>
      <p:ext uri="{BB962C8B-B14F-4D97-AF65-F5344CB8AC3E}">
        <p14:creationId xmlns:p14="http://schemas.microsoft.com/office/powerpoint/2010/main" val="1048515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2B6956-4F71-4A98-957F-197FFAB4B454}"/>
              </a:ext>
            </a:extLst>
          </p:cNvPr>
          <p:cNvSpPr>
            <a:spLocks noGrp="1"/>
          </p:cNvSpPr>
          <p:nvPr>
            <p:ph type="ftr" sz="quarter" idx="13"/>
          </p:nvPr>
        </p:nvSpPr>
        <p:spPr>
          <a:xfrm>
            <a:off x="4038600" y="6356352"/>
            <a:ext cx="4114800" cy="365125"/>
          </a:xfrm>
          <a:prstGeom prst="rect">
            <a:avLst/>
          </a:prstGeom>
        </p:spPr>
        <p:txBody>
          <a:bodyPr/>
          <a:lstStyle/>
          <a:p>
            <a:pPr>
              <a:defRPr/>
            </a:pPr>
            <a:endParaRPr lang="en-US" dirty="0"/>
          </a:p>
        </p:txBody>
      </p:sp>
      <p:sp>
        <p:nvSpPr>
          <p:cNvPr id="7" name="Slide Number Placeholder 3">
            <a:extLst>
              <a:ext uri="{FF2B5EF4-FFF2-40B4-BE49-F238E27FC236}">
                <a16:creationId xmlns:a16="http://schemas.microsoft.com/office/drawing/2014/main" id="{90075005-6750-4F8B-9E79-7FF7B2D5DAA4}"/>
              </a:ext>
            </a:extLst>
          </p:cNvPr>
          <p:cNvSpPr>
            <a:spLocks noGrp="1"/>
          </p:cNvSpPr>
          <p:nvPr>
            <p:ph type="sldNum" sz="quarter" idx="12"/>
          </p:nvPr>
        </p:nvSpPr>
        <p:spPr>
          <a:xfrm>
            <a:off x="5761597" y="6356352"/>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680915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2B6956-4F71-4A98-957F-197FFAB4B454}"/>
              </a:ext>
            </a:extLst>
          </p:cNvPr>
          <p:cNvSpPr>
            <a:spLocks noGrp="1"/>
          </p:cNvSpPr>
          <p:nvPr>
            <p:ph type="ftr" sz="quarter" idx="13"/>
          </p:nvPr>
        </p:nvSpPr>
        <p:spPr>
          <a:xfrm>
            <a:off x="4038600" y="6356352"/>
            <a:ext cx="4114800" cy="365125"/>
          </a:xfrm>
          <a:prstGeom prst="rect">
            <a:avLst/>
          </a:prstGeom>
        </p:spPr>
        <p:txBody>
          <a:bodyPr/>
          <a:lstStyle/>
          <a:p>
            <a:pPr>
              <a:defRPr/>
            </a:pPr>
            <a:endParaRPr lang="en-US" dirty="0"/>
          </a:p>
        </p:txBody>
      </p:sp>
      <p:sp>
        <p:nvSpPr>
          <p:cNvPr id="7" name="Slide Number Placeholder 3">
            <a:extLst>
              <a:ext uri="{FF2B5EF4-FFF2-40B4-BE49-F238E27FC236}">
                <a16:creationId xmlns:a16="http://schemas.microsoft.com/office/drawing/2014/main" id="{90075005-6750-4F8B-9E79-7FF7B2D5DAA4}"/>
              </a:ext>
            </a:extLst>
          </p:cNvPr>
          <p:cNvSpPr>
            <a:spLocks noGrp="1"/>
          </p:cNvSpPr>
          <p:nvPr>
            <p:ph type="sldNum" sz="quarter" idx="12"/>
          </p:nvPr>
        </p:nvSpPr>
        <p:spPr>
          <a:xfrm>
            <a:off x="5761597" y="6356352"/>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0254964"/>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228600" indent="0" algn="l">
              <a:defRPr sz="3600" baseline="0">
                <a:effectLst>
                  <a:outerShdw blurRad="38100" dist="38100" dir="2700000" algn="tl">
                    <a:srgbClr val="000000">
                      <a:alpha val="43137"/>
                    </a:srgbClr>
                  </a:outerShdw>
                </a:effectLst>
              </a:defRPr>
            </a:lvl1pPr>
          </a:lstStyle>
          <a:p>
            <a:endParaRPr lang="en-US" dirty="0"/>
          </a:p>
        </p:txBody>
      </p:sp>
      <p:sp>
        <p:nvSpPr>
          <p:cNvPr id="3" name="Footer Placeholder 2"/>
          <p:cNvSpPr>
            <a:spLocks noGrp="1"/>
          </p:cNvSpPr>
          <p:nvPr>
            <p:ph type="ftr" sz="quarter" idx="10"/>
          </p:nvPr>
        </p:nvSpPr>
        <p:spPr>
          <a:xfrm>
            <a:off x="3609975" y="6356355"/>
            <a:ext cx="7667625" cy="365125"/>
          </a:xfrm>
          <a:prstGeom prst="rect">
            <a:avLst/>
          </a:prstGeom>
        </p:spPr>
        <p:txBody>
          <a:bodyPr/>
          <a:lstStyle/>
          <a:p>
            <a:pPr>
              <a:defRPr/>
            </a:pPr>
            <a:endParaRPr lang="en-US" dirty="0"/>
          </a:p>
        </p:txBody>
      </p:sp>
      <p:sp>
        <p:nvSpPr>
          <p:cNvPr id="4" name="Slide Number Placeholder 3"/>
          <p:cNvSpPr>
            <a:spLocks noGrp="1"/>
          </p:cNvSpPr>
          <p:nvPr>
            <p:ph type="sldNum" sz="quarter" idx="11"/>
          </p:nvPr>
        </p:nvSpPr>
        <p:spPr>
          <a:xfrm>
            <a:off x="11218333" y="6351593"/>
            <a:ext cx="508000" cy="365125"/>
          </a:xfrm>
          <a:prstGeom prst="rect">
            <a:avLst/>
          </a:prstGeom>
        </p:spPr>
        <p:txBody>
          <a:bodyPr/>
          <a:lstStyle/>
          <a:p>
            <a:pPr>
              <a:defRPr/>
            </a:pPr>
            <a:fld id="{1F8A97BA-DB9B-4291-87AE-AF89EA7F18B7}" type="slidenum">
              <a:rPr lang="en-US" smtClean="0"/>
              <a:pPr>
                <a:defRPr/>
              </a:pPr>
              <a:t>‹#›</a:t>
            </a:fld>
            <a:endParaRPr lang="en-US" dirty="0"/>
          </a:p>
        </p:txBody>
      </p:sp>
      <p:sp>
        <p:nvSpPr>
          <p:cNvPr id="5" name="TextBox 4">
            <a:extLst>
              <a:ext uri="{FF2B5EF4-FFF2-40B4-BE49-F238E27FC236}">
                <a16:creationId xmlns:a16="http://schemas.microsoft.com/office/drawing/2014/main" id="{1E42A31E-F40F-4BB6-9215-D6F2BB0DBBD0}"/>
              </a:ext>
            </a:extLst>
          </p:cNvPr>
          <p:cNvSpPr txBox="1"/>
          <p:nvPr userDrawn="1"/>
        </p:nvSpPr>
        <p:spPr>
          <a:xfrm>
            <a:off x="465667" y="762000"/>
            <a:ext cx="11260666" cy="2585323"/>
          </a:xfrm>
          <a:prstGeom prst="rect">
            <a:avLst/>
          </a:prstGeom>
          <a:noFill/>
        </p:spPr>
        <p:txBody>
          <a:bodyPr wrap="square" rtlCol="0">
            <a:spAutoFit/>
          </a:bodyPr>
          <a:lstStyle/>
          <a:p>
            <a:endParaRPr lang="en-US" sz="2400" dirty="0"/>
          </a:p>
          <a:p>
            <a:pPr marL="800100" lvl="1" indent="-342900">
              <a:buFont typeface="Arial" panose="020B0604020202020204" pitchFamily="34" charset="0"/>
              <a:buChar char="•"/>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r>
              <a:rPr lang="en-US" dirty="0"/>
              <a:t> </a:t>
            </a:r>
          </a:p>
        </p:txBody>
      </p:sp>
    </p:spTree>
    <p:extLst>
      <p:ext uri="{BB962C8B-B14F-4D97-AF65-F5344CB8AC3E}">
        <p14:creationId xmlns:p14="http://schemas.microsoft.com/office/powerpoint/2010/main" val="341532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a:extLst>
              <a:ext uri="{FF2B5EF4-FFF2-40B4-BE49-F238E27FC236}">
                <a16:creationId xmlns:a16="http://schemas.microsoft.com/office/drawing/2014/main" id="{51A3B142-D7A9-432B-9F32-9F9694F8415F}"/>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solidFill>
                  <a:schemeClr val="accent3">
                    <a:lumMod val="75000"/>
                  </a:schemeClr>
                </a:solidFill>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2D267D56-F2FF-4EED-A78B-98B38BFE208D}"/>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BA3D83ED-4E03-8C15-629F-04D439D3E886}"/>
              </a:ext>
            </a:extLst>
          </p:cNvPr>
          <p:cNvPicPr>
            <a:picLocks noChangeAspect="1"/>
          </p:cNvPicPr>
          <p:nvPr userDrawn="1"/>
        </p:nvPicPr>
        <p:blipFill>
          <a:blip r:embed="rId2"/>
          <a:stretch>
            <a:fillRect/>
          </a:stretch>
        </p:blipFill>
        <p:spPr>
          <a:xfrm>
            <a:off x="10264166" y="10054"/>
            <a:ext cx="1801703" cy="836084"/>
          </a:xfrm>
          <a:prstGeom prst="rect">
            <a:avLst/>
          </a:prstGeom>
        </p:spPr>
      </p:pic>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2B6956-4F71-4A98-957F-197FFAB4B454}"/>
              </a:ext>
            </a:extLst>
          </p:cNvPr>
          <p:cNvSpPr>
            <a:spLocks noGrp="1"/>
          </p:cNvSpPr>
          <p:nvPr>
            <p:ph type="ftr" sz="quarter" idx="13"/>
          </p:nvPr>
        </p:nvSpPr>
        <p:spPr/>
        <p:txBody>
          <a:bodyPr/>
          <a:lstStyle/>
          <a:p>
            <a:pPr>
              <a:defRPr/>
            </a:pPr>
            <a:endParaRPr lang="en-US" dirty="0"/>
          </a:p>
        </p:txBody>
      </p:sp>
      <p:sp>
        <p:nvSpPr>
          <p:cNvPr id="7" name="Slide Number Placeholder 3">
            <a:extLst>
              <a:ext uri="{FF2B5EF4-FFF2-40B4-BE49-F238E27FC236}">
                <a16:creationId xmlns:a16="http://schemas.microsoft.com/office/drawing/2014/main" id="{90075005-6750-4F8B-9E79-7FF7B2D5DAA4}"/>
              </a:ext>
            </a:extLst>
          </p:cNvPr>
          <p:cNvSpPr>
            <a:spLocks noGrp="1"/>
          </p:cNvSpPr>
          <p:nvPr>
            <p:ph type="sldNum" sz="quarter" idx="12"/>
          </p:nvPr>
        </p:nvSpPr>
        <p:spPr>
          <a:xfrm>
            <a:off x="11354519" y="6353700"/>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accent3">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BBC56F68-E026-4E15-90DC-E42E654226B7}"/>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ECE50BCE-B89B-4EDB-8E61-0BD34B482FD1}"/>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10" name="Slide Number Placeholder 3">
            <a:extLst>
              <a:ext uri="{FF2B5EF4-FFF2-40B4-BE49-F238E27FC236}">
                <a16:creationId xmlns:a16="http://schemas.microsoft.com/office/drawing/2014/main" id="{6F203F57-E95F-4BD1-A341-ED1D3882437B}"/>
              </a:ext>
            </a:extLst>
          </p:cNvPr>
          <p:cNvSpPr>
            <a:spLocks noGrp="1"/>
          </p:cNvSpPr>
          <p:nvPr>
            <p:ph type="sldNum" sz="quarter" idx="4"/>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/70</a:t>
            </a:r>
          </a:p>
          <a:p>
            <a:endParaRPr lang="en-US" dirty="0">
              <a:solidFill>
                <a:prstClr val="black">
                  <a:tint val="75000"/>
                </a:prstClr>
              </a:solidFill>
            </a:endParaRPr>
          </a:p>
        </p:txBody>
      </p:sp>
      <p:pic>
        <p:nvPicPr>
          <p:cNvPr id="4" name="Picture 3">
            <a:extLst>
              <a:ext uri="{FF2B5EF4-FFF2-40B4-BE49-F238E27FC236}">
                <a16:creationId xmlns:a16="http://schemas.microsoft.com/office/drawing/2014/main" id="{4CE4D8F3-1B43-24BC-BA5D-B3B2469EC796}"/>
              </a:ext>
            </a:extLst>
          </p:cNvPr>
          <p:cNvPicPr>
            <a:picLocks noChangeAspect="1"/>
          </p:cNvPicPr>
          <p:nvPr userDrawn="1"/>
        </p:nvPicPr>
        <p:blipFill>
          <a:blip r:embed="rId15"/>
          <a:stretch>
            <a:fillRect/>
          </a:stretch>
        </p:blipFill>
        <p:spPr>
          <a:xfrm>
            <a:off x="10160000" y="98426"/>
            <a:ext cx="1801703" cy="836084"/>
          </a:xfrm>
          <a:prstGeom prst="rect">
            <a:avLst/>
          </a:prstGeom>
        </p:spPr>
      </p:pic>
      <p:grpSp>
        <p:nvGrpSpPr>
          <p:cNvPr id="7" name="Group 6">
            <a:extLst>
              <a:ext uri="{FF2B5EF4-FFF2-40B4-BE49-F238E27FC236}">
                <a16:creationId xmlns:a16="http://schemas.microsoft.com/office/drawing/2014/main" id="{55C14EAB-91A0-9B5C-A89B-B2B49C09571C}"/>
              </a:ext>
            </a:extLst>
          </p:cNvPr>
          <p:cNvGrpSpPr/>
          <p:nvPr userDrawn="1"/>
        </p:nvGrpSpPr>
        <p:grpSpPr>
          <a:xfrm>
            <a:off x="0" y="6096000"/>
            <a:ext cx="12192000" cy="762000"/>
            <a:chOff x="0" y="6096000"/>
            <a:chExt cx="12192000" cy="762000"/>
          </a:xfrm>
        </p:grpSpPr>
        <p:sp>
          <p:nvSpPr>
            <p:cNvPr id="8" name="Rectangle 7">
              <a:extLst>
                <a:ext uri="{FF2B5EF4-FFF2-40B4-BE49-F238E27FC236}">
                  <a16:creationId xmlns:a16="http://schemas.microsoft.com/office/drawing/2014/main" id="{B4FA797D-04D4-CE0D-7FA8-8E7B857CBDCE}"/>
                </a:ext>
              </a:extLst>
            </p:cNvPr>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powerpedia.energy.gov/w/images/0/08/DOE_Logo_Color-Seal_White-Text.png">
              <a:extLst>
                <a:ext uri="{FF2B5EF4-FFF2-40B4-BE49-F238E27FC236}">
                  <a16:creationId xmlns:a16="http://schemas.microsoft.com/office/drawing/2014/main" id="{C1FCB8B9-5DE6-3E16-3148-ED157FF37F96}"/>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a:extLst>
                <a:ext uri="{FF2B5EF4-FFF2-40B4-BE49-F238E27FC236}">
                  <a16:creationId xmlns:a16="http://schemas.microsoft.com/office/drawing/2014/main" id="{CAE7E32F-0474-67D5-55E5-8F03AA4AF5F3}"/>
                </a:ext>
              </a:extLst>
            </p:cNvPr>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spd="slow">
    <p:fade/>
  </p:transition>
  <p:hf hdr="0" ftr="0" dt="0"/>
  <p:txStyles>
    <p:titleStyle>
      <a:lvl1pPr algn="ctr" defTabSz="914400" rtl="0" eaLnBrk="1" latinLnBrk="0" hangingPunct="1">
        <a:spcBef>
          <a:spcPct val="0"/>
        </a:spcBef>
        <a:buNone/>
        <a:defRPr sz="4400" kern="1200">
          <a:solidFill>
            <a:schemeClr val="accent3">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47FBC1-D25A-4918-A0F5-BE39B71FF493}" type="datetimeFigureOut">
              <a:rPr lang="en-US" smtClean="0"/>
              <a:t>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5E747-9657-4DB4-B1B0-824A61E48864}" type="slidenum">
              <a:rPr lang="en-US" smtClean="0"/>
              <a:t>‹#›</a:t>
            </a:fld>
            <a:endParaRPr lang="en-US"/>
          </a:p>
        </p:txBody>
      </p:sp>
      <p:grpSp>
        <p:nvGrpSpPr>
          <p:cNvPr id="7" name="Group 6"/>
          <p:cNvGrpSpPr/>
          <p:nvPr userDrawn="1"/>
        </p:nvGrpSpPr>
        <p:grpSpPr>
          <a:xfrm>
            <a:off x="0" y="6096000"/>
            <a:ext cx="12192000" cy="762000"/>
            <a:chOff x="0" y="6096000"/>
            <a:chExt cx="12192000" cy="762000"/>
          </a:xfrm>
        </p:grpSpPr>
        <p:sp>
          <p:nvSpPr>
            <p:cNvPr id="8" name="Rectangle 7"/>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powerpedia.energy.gov/w/images/0/08/DOE_Logo_Color-Seal_White-Text.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grpSp>
      <p:cxnSp>
        <p:nvCxnSpPr>
          <p:cNvPr id="12" name="Straight Connector 11"/>
          <p:cNvCxnSpPr/>
          <p:nvPr userDrawn="1"/>
        </p:nvCxnSpPr>
        <p:spPr>
          <a:xfrm>
            <a:off x="2434306"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58123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E5B060-422A-3FBE-47C8-689A4312D288}"/>
              </a:ext>
            </a:extLst>
          </p:cNvPr>
          <p:cNvGrpSpPr/>
          <p:nvPr userDrawn="1"/>
        </p:nvGrpSpPr>
        <p:grpSpPr>
          <a:xfrm>
            <a:off x="0" y="6184777"/>
            <a:ext cx="12192000" cy="762000"/>
            <a:chOff x="0" y="6096000"/>
            <a:chExt cx="12192000" cy="762000"/>
          </a:xfrm>
        </p:grpSpPr>
        <p:sp>
          <p:nvSpPr>
            <p:cNvPr id="9" name="Rectangle 8">
              <a:extLst>
                <a:ext uri="{FF2B5EF4-FFF2-40B4-BE49-F238E27FC236}">
                  <a16:creationId xmlns:a16="http://schemas.microsoft.com/office/drawing/2014/main" id="{5EA858F1-8B26-C825-8231-C5C172B98A82}"/>
                </a:ext>
              </a:extLst>
            </p:cNvPr>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0" name="Picture 2" descr="https://powerpedia.energy.gov/w/images/0/08/DOE_Logo_Color-Seal_White-Text.png">
              <a:extLst>
                <a:ext uri="{FF2B5EF4-FFF2-40B4-BE49-F238E27FC236}">
                  <a16:creationId xmlns:a16="http://schemas.microsoft.com/office/drawing/2014/main" id="{BC58E3F3-E165-0D96-554A-78FE32DE8C59}"/>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a:extLst>
                <a:ext uri="{FF2B5EF4-FFF2-40B4-BE49-F238E27FC236}">
                  <a16:creationId xmlns:a16="http://schemas.microsoft.com/office/drawing/2014/main" id="{0C130A13-98C2-23E9-07A0-3F46DE71FE0C}"/>
                </a:ext>
              </a:extLst>
            </p:cNvPr>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grpSp>
      <p:sp>
        <p:nvSpPr>
          <p:cNvPr id="3" name="Text Placeholder 2"/>
          <p:cNvSpPr>
            <a:spLocks noGrp="1"/>
          </p:cNvSpPr>
          <p:nvPr>
            <p:ph type="body" idx="1"/>
          </p:nvPr>
        </p:nvSpPr>
        <p:spPr>
          <a:xfrm>
            <a:off x="958969" y="2032151"/>
            <a:ext cx="10515600" cy="3927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24567" y="6383214"/>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095E747-9657-4DB4-B1B0-824A61E48864}" type="slidenum">
              <a:rPr lang="en-US" smtClean="0"/>
              <a:pPr/>
              <a:t>‹#›</a:t>
            </a:fld>
            <a:endParaRPr lang="en-US"/>
          </a:p>
        </p:txBody>
      </p:sp>
      <p:cxnSp>
        <p:nvCxnSpPr>
          <p:cNvPr id="12" name="Straight Connector 11"/>
          <p:cNvCxnSpPr/>
          <p:nvPr userDrawn="1"/>
        </p:nvCxnSpPr>
        <p:spPr>
          <a:xfrm>
            <a:off x="2434307" y="6207516"/>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FE13FE0-FA18-9365-6F54-06C0E782CFCF}"/>
              </a:ext>
            </a:extLst>
          </p:cNvPr>
          <p:cNvPicPr>
            <a:picLocks noChangeAspect="1"/>
          </p:cNvPicPr>
          <p:nvPr userDrawn="1"/>
        </p:nvPicPr>
        <p:blipFill>
          <a:blip r:embed="rId13"/>
          <a:stretch>
            <a:fillRect/>
          </a:stretch>
        </p:blipFill>
        <p:spPr>
          <a:xfrm>
            <a:off x="10317433" y="14362"/>
            <a:ext cx="1801703" cy="836084"/>
          </a:xfrm>
          <a:prstGeom prst="rect">
            <a:avLst/>
          </a:prstGeom>
        </p:spPr>
      </p:pic>
    </p:spTree>
    <p:extLst>
      <p:ext uri="{BB962C8B-B14F-4D97-AF65-F5344CB8AC3E}">
        <p14:creationId xmlns:p14="http://schemas.microsoft.com/office/powerpoint/2010/main" val="74419408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txStyles>
    <p:titleStyle>
      <a:lvl1pPr algn="l" defTabSz="914377"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58969" y="2032151"/>
            <a:ext cx="10515600" cy="3927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067A298E-7BAA-6D01-9963-32AE67732D9B}"/>
              </a:ext>
            </a:extLst>
          </p:cNvPr>
          <p:cNvGrpSpPr/>
          <p:nvPr userDrawn="1"/>
        </p:nvGrpSpPr>
        <p:grpSpPr>
          <a:xfrm>
            <a:off x="0" y="6096000"/>
            <a:ext cx="12192000" cy="762000"/>
            <a:chOff x="0" y="6096000"/>
            <a:chExt cx="12192000" cy="762000"/>
          </a:xfrm>
        </p:grpSpPr>
        <p:sp>
          <p:nvSpPr>
            <p:cNvPr id="9" name="Rectangle 8">
              <a:extLst>
                <a:ext uri="{FF2B5EF4-FFF2-40B4-BE49-F238E27FC236}">
                  <a16:creationId xmlns:a16="http://schemas.microsoft.com/office/drawing/2014/main" id="{088DE30B-4963-1217-8E40-2EA59212A096}"/>
                </a:ext>
              </a:extLst>
            </p:cNvPr>
            <p:cNvSpPr/>
            <p:nvPr userDrawn="1"/>
          </p:nvSpPr>
          <p:spPr>
            <a:xfrm>
              <a:off x="0" y="6096000"/>
              <a:ext cx="12192000" cy="7620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0" name="Picture 2" descr="https://powerpedia.energy.gov/w/images/0/08/DOE_Logo_Color-Seal_White-Text.png">
              <a:extLst>
                <a:ext uri="{FF2B5EF4-FFF2-40B4-BE49-F238E27FC236}">
                  <a16:creationId xmlns:a16="http://schemas.microsoft.com/office/drawing/2014/main" id="{123A0069-2B88-CF25-DC0B-37BC8AF3AE2F}"/>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47887" y="6207516"/>
              <a:ext cx="2176213" cy="540856"/>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a:extLst>
                <a:ext uri="{FF2B5EF4-FFF2-40B4-BE49-F238E27FC236}">
                  <a16:creationId xmlns:a16="http://schemas.microsoft.com/office/drawing/2014/main" id="{B16FDC9A-6F6C-8CF6-9189-1EFAD2D86279}"/>
                </a:ext>
              </a:extLst>
            </p:cNvPr>
            <p:cNvSpPr txBox="1">
              <a:spLocks/>
            </p:cNvSpPr>
            <p:nvPr userDrawn="1"/>
          </p:nvSpPr>
          <p:spPr>
            <a:xfrm>
              <a:off x="2497806" y="6179332"/>
              <a:ext cx="1930400" cy="477837"/>
            </a:xfrm>
            <a:prstGeom prst="rect">
              <a:avLst/>
            </a:prstGeom>
            <a:no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Office of SBIR/STTR Programs</a:t>
              </a:r>
            </a:p>
          </p:txBody>
        </p:sp>
      </p:grpSp>
      <p:sp>
        <p:nvSpPr>
          <p:cNvPr id="13" name="Footer Placeholder 4">
            <a:extLst>
              <a:ext uri="{FF2B5EF4-FFF2-40B4-BE49-F238E27FC236}">
                <a16:creationId xmlns:a16="http://schemas.microsoft.com/office/drawing/2014/main" id="{CE145090-D8AB-7500-D99A-7C024546D099}"/>
              </a:ext>
            </a:extLst>
          </p:cNvPr>
          <p:cNvSpPr>
            <a:spLocks noGrp="1"/>
          </p:cNvSpPr>
          <p:nvPr>
            <p:ph type="ftr" sz="quarter" idx="3"/>
          </p:nvPr>
        </p:nvSpPr>
        <p:spPr>
          <a:xfrm>
            <a:off x="4038600" y="62675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Slide Number Placeholder 5">
            <a:extLst>
              <a:ext uri="{FF2B5EF4-FFF2-40B4-BE49-F238E27FC236}">
                <a16:creationId xmlns:a16="http://schemas.microsoft.com/office/drawing/2014/main" id="{DB3114DD-8C20-F9F1-DEEC-459A52078693}"/>
              </a:ext>
            </a:extLst>
          </p:cNvPr>
          <p:cNvSpPr>
            <a:spLocks noGrp="1"/>
          </p:cNvSpPr>
          <p:nvPr>
            <p:ph type="sldNum" sz="quarter" idx="4"/>
          </p:nvPr>
        </p:nvSpPr>
        <p:spPr>
          <a:xfrm>
            <a:off x="9424567" y="6294437"/>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095E747-9657-4DB4-B1B0-824A61E48864}" type="slidenum">
              <a:rPr lang="en-US" smtClean="0"/>
              <a:pPr/>
              <a:t>‹#›</a:t>
            </a:fld>
            <a:endParaRPr lang="en-US"/>
          </a:p>
        </p:txBody>
      </p:sp>
      <p:cxnSp>
        <p:nvCxnSpPr>
          <p:cNvPr id="15" name="Straight Connector 14">
            <a:extLst>
              <a:ext uri="{FF2B5EF4-FFF2-40B4-BE49-F238E27FC236}">
                <a16:creationId xmlns:a16="http://schemas.microsoft.com/office/drawing/2014/main" id="{4A56D24F-BA3C-73F9-EFD7-63AD1BACDB36}"/>
              </a:ext>
            </a:extLst>
          </p:cNvPr>
          <p:cNvCxnSpPr/>
          <p:nvPr userDrawn="1"/>
        </p:nvCxnSpPr>
        <p:spPr>
          <a:xfrm>
            <a:off x="2434307" y="6118739"/>
            <a:ext cx="0" cy="5408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912AB1E-33B8-E132-4F8C-1CF54F40EAC0}"/>
              </a:ext>
            </a:extLst>
          </p:cNvPr>
          <p:cNvPicPr>
            <a:picLocks noChangeAspect="1"/>
          </p:cNvPicPr>
          <p:nvPr userDrawn="1"/>
        </p:nvPicPr>
        <p:blipFill>
          <a:blip r:embed="rId16"/>
          <a:stretch>
            <a:fillRect/>
          </a:stretch>
        </p:blipFill>
        <p:spPr>
          <a:xfrm>
            <a:off x="10356125" y="19878"/>
            <a:ext cx="1801703" cy="836084"/>
          </a:xfrm>
          <a:prstGeom prst="rect">
            <a:avLst/>
          </a:prstGeom>
        </p:spPr>
      </p:pic>
    </p:spTree>
    <p:extLst>
      <p:ext uri="{BB962C8B-B14F-4D97-AF65-F5344CB8AC3E}">
        <p14:creationId xmlns:p14="http://schemas.microsoft.com/office/powerpoint/2010/main" val="352416429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ftr="0" dt="0"/>
  <p:txStyles>
    <p:titleStyle>
      <a:lvl1pPr algn="l" defTabSz="914377"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ience.osti.gov/sbir/Funding-Opportunities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sbir-sttr@science.do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science.energy.gov/ascr/"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energy.gov/b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energy.gov/b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mailto:Manny.oliver@science.doe.go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sc-cms.osti.gov/fe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c-cms.osti.gov/he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www.science.energy.gov/n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https://www.energy.gov/em/office-environmental-management" TargetMode="External"/><Relationship Id="rId3" Type="http://schemas.openxmlformats.org/officeDocument/2006/relationships/hyperlink" Target="https://www.energy.gov/nnsa/nonproliferation" TargetMode="External"/><Relationship Id="rId7" Type="http://schemas.openxmlformats.org/officeDocument/2006/relationships/hyperlink" Target="https://www.energy.gov/ne/office-nuclear-energy" TargetMode="External"/><Relationship Id="rId2" Type="http://schemas.openxmlformats.org/officeDocument/2006/relationships/hyperlink" Target="https://www.energy.gov/ceser/office-cybersecurity-energy-security-and-emergency-response" TargetMode="External"/><Relationship Id="rId1" Type="http://schemas.openxmlformats.org/officeDocument/2006/relationships/slideLayout" Target="../slideLayouts/slideLayout2.xml"/><Relationship Id="rId6" Type="http://schemas.openxmlformats.org/officeDocument/2006/relationships/hyperlink" Target="https://www.energy.gov/fecm/office-fossil-energy-and-carbon-management" TargetMode="External"/><Relationship Id="rId5" Type="http://schemas.openxmlformats.org/officeDocument/2006/relationships/hyperlink" Target="https://www.energy.gov/eere/office-energy-efficiency-renewable-energy" TargetMode="External"/><Relationship Id="rId4" Type="http://schemas.openxmlformats.org/officeDocument/2006/relationships/hyperlink" Target="https://www.energy.gov/oe/office-electricit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8.jpg"/><Relationship Id="rId3" Type="http://schemas.openxmlformats.org/officeDocument/2006/relationships/hyperlink" Target="https://twitter.com/doesbir" TargetMode="External"/><Relationship Id="rId7" Type="http://schemas.openxmlformats.org/officeDocument/2006/relationships/image" Target="../media/image37.jpg"/><Relationship Id="rId12"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diagramColors" Target="../diagrams/colors2.xml"/><Relationship Id="rId5" Type="http://schemas.openxmlformats.org/officeDocument/2006/relationships/hyperlink" Target="https://www.linkedin.com/company/u-s-department-of-energy-office-of-sbir-sttr-programs" TargetMode="External"/><Relationship Id="rId10" Type="http://schemas.openxmlformats.org/officeDocument/2006/relationships/diagramQuickStyle" Target="../diagrams/quickStyle2.xml"/><Relationship Id="rId4" Type="http://schemas.openxmlformats.org/officeDocument/2006/relationships/image" Target="../media/image35.png"/><Relationship Id="rId9"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ephase0.dawnbreaker.com/" TargetMode="External"/><Relationship Id="rId2" Type="http://schemas.openxmlformats.org/officeDocument/2006/relationships/hyperlink" Target="https://doephase0.dawnbreaker.com/apply/"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science.osti.gov/sbir/Funding-Opportunities"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hyperlink" Target="http://science.energy.gov/sbir/funding-opportunitie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hyperlink" Target="http://www.grants.gov/"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s://science.osti.gov/sbir/Applicant-Resources/Letter-of-Intent" TargetMode="External"/><Relationship Id="rId2" Type="http://schemas.openxmlformats.org/officeDocument/2006/relationships/hyperlink" Target="https://pamspublic.science.energy.gov/" TargetMode="Externa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grants.gov/" TargetMode="External"/><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grants.gov/web/grants/applicants/applicant-training.html" TargetMode="External"/><Relationship Id="rId5" Type="http://schemas.openxmlformats.org/officeDocument/2006/relationships/hyperlink" Target="http://www.sbir.gov/registration" TargetMode="External"/><Relationship Id="rId4" Type="http://schemas.openxmlformats.org/officeDocument/2006/relationships/hyperlink" Target="https://www.sam.gov/"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grants.gov/applicants/workspace-overview.html"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hyperlink" Target="https://science.osti.gov/sbir/Applicant-Resources/Grant-Application"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hyperlink" Target="https://science.osti.gov/sbir/Applicant-Resources" TargetMode="External"/><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hyperlink" Target="https://doetutorials.dawnbreaker.com/"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science.osti.gov/sbir/Applicant-Resources/Grant-Application" TargetMode="External"/><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hyperlink" Target="https://science.osti.gov/sbir/Applicant-Resources/PIER-Plan" TargetMode="External"/><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hyperlink" Target="https://science.osti.gov/sbir/Applicant-Resources/Protecting-your-Trade-Secrets" TargetMode="External"/><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sbir.gov/sbirsearch/award/al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science.osti.gov/sbir/Partnering-Resources" TargetMode="External"/><Relationship Id="rId7"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s://science.osti.gov/sbir/Awardee-Resources/Energy-I-corps" TargetMode="External"/><Relationship Id="rId10" Type="http://schemas.openxmlformats.org/officeDocument/2006/relationships/hyperlink" Target="http://www.larta.org/doecap" TargetMode="External"/><Relationship Id="rId4" Type="http://schemas.openxmlformats.org/officeDocument/2006/relationships/hyperlink" Target="mailto:arcarol.rabke@science.doe.gov" TargetMode="External"/><Relationship Id="rId9" Type="http://schemas.openxmlformats.org/officeDocument/2006/relationships/hyperlink" Target="https://science.osti.gov/sbir/Awardee-Resources/Technical-and-Business-Assistanc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5.xml"/><Relationship Id="rId6" Type="http://schemas.openxmlformats.org/officeDocument/2006/relationships/hyperlink" Target="https://science.osti.gov/sbir/SBIR-STTR-Phase-III-Success-Stories"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jjie.org/wp-content/uploads/2012/04/3336handcuffs.jp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hyperlink" Target="https://www.justice.gov/usao-mdfl/pr/scientists-sentenced-prison-defrauding-small-business-innovation-research-program"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mailto:ighotline@hq.doe.gov"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hyperlink" Target="https://science.osti.gov/sbir/Applicant-Resources" TargetMode="External"/><Relationship Id="rId3" Type="http://schemas.openxmlformats.org/officeDocument/2006/relationships/hyperlink" Target="http://www.dawnbreaker.com/doephase0/" TargetMode="External"/><Relationship Id="rId7" Type="http://schemas.openxmlformats.org/officeDocument/2006/relationships/hyperlink" Target="https://science.osti.gov/sbir/Partnering-Resources/Phase-II-Awardee-Events" TargetMode="External"/><Relationship Id="rId2" Type="http://schemas.openxmlformats.org/officeDocument/2006/relationships/image" Target="../media/image67.png"/><Relationship Id="rId1" Type="http://schemas.openxmlformats.org/officeDocument/2006/relationships/slideLayout" Target="../slideLayouts/slideLayout41.xml"/><Relationship Id="rId6" Type="http://schemas.openxmlformats.org/officeDocument/2006/relationships/hyperlink" Target="https://science.osti.gov/sbir/Partnering-Resources" TargetMode="External"/><Relationship Id="rId5" Type="http://schemas.openxmlformats.org/officeDocument/2006/relationships/hyperlink" Target="https://science.osti.gov/sbir/Awardee-Resources/Phase-Shift" TargetMode="External"/><Relationship Id="rId4" Type="http://schemas.openxmlformats.org/officeDocument/2006/relationships/hyperlink" Target="https://science.osti.gov/sbir/Awardee-Resources/Technical-and-Business-Assistance" TargetMode="External"/><Relationship Id="rId9" Type="http://schemas.openxmlformats.org/officeDocument/2006/relationships/image" Target="../media/image6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s://www.energy.gov/sites/default/files/2022-04/CRI_DOE%20LEEP%20Flyer_R5_0.pdf" TargetMode="External"/><Relationship Id="rId13" Type="http://schemas.openxmlformats.org/officeDocument/2006/relationships/hyperlink" Target="https://science.osti.gov/sbir/Applicant-Resources/National-Labs-Profiles-and-Contacts/National-Energy-Research-Scientific-Computing-Center" TargetMode="External"/><Relationship Id="rId3" Type="http://schemas.openxmlformats.org/officeDocument/2006/relationships/hyperlink" Target="https://www.energy.gov/technologytransitions/technology-commercialization-fund" TargetMode="External"/><Relationship Id="rId7" Type="http://schemas.openxmlformats.org/officeDocument/2006/relationships/hyperlink" Target="https://americanmadechallenges.org/" TargetMode="External"/><Relationship Id="rId12" Type="http://schemas.openxmlformats.org/officeDocument/2006/relationships/hyperlink" Target="https://www.energy.gov/oced/office-clean-energy-demonstrations" TargetMode="External"/><Relationship Id="rId2" Type="http://schemas.openxmlformats.org/officeDocument/2006/relationships/image" Target="../media/image67.png"/><Relationship Id="rId1" Type="http://schemas.openxmlformats.org/officeDocument/2006/relationships/slideLayout" Target="../slideLayouts/slideLayout41.xml"/><Relationship Id="rId6" Type="http://schemas.openxmlformats.org/officeDocument/2006/relationships/hyperlink" Target="https://www.ornl.gov/gridc" TargetMode="External"/><Relationship Id="rId11" Type="http://schemas.openxmlformats.org/officeDocument/2006/relationships/hyperlink" Target="https://science.osti.gov/sbir/Applicant-Resources/National-Labs-Profiles-and-Contacts" TargetMode="External"/><Relationship Id="rId5" Type="http://schemas.openxmlformats.org/officeDocument/2006/relationships/hyperlink" Target="https://www.nrel.gov/workingwithus/partnering-facilities.html" TargetMode="External"/><Relationship Id="rId10" Type="http://schemas.openxmlformats.org/officeDocument/2006/relationships/hyperlink" Target="https://labpartnering.org/" TargetMode="External"/><Relationship Id="rId4" Type="http://schemas.openxmlformats.org/officeDocument/2006/relationships/hyperlink" Target="https://factsheets.inl.gov/FactSheets/Electric%20Grid%20Security%20Capabilities.pdf" TargetMode="External"/><Relationship Id="rId9" Type="http://schemas.openxmlformats.org/officeDocument/2006/relationships/hyperlink" Target="https://www.energy.gov/lpo/loan-programs-office" TargetMode="External"/><Relationship Id="rId14" Type="http://schemas.openxmlformats.org/officeDocument/2006/relationships/image" Target="../media/image68.jp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mailto:sbir-sttr@science.doe.gov" TargetMode="External"/><Relationship Id="rId5" Type="http://schemas.openxmlformats.org/officeDocument/2006/relationships/hyperlink" Target="mailto:eileen.chant@science.doe.gov" TargetMode="External"/><Relationship Id="rId4" Type="http://schemas.openxmlformats.org/officeDocument/2006/relationships/hyperlink" Target="https://doephase0.dawnbreaker.com/"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doephase0.dawnbreaker.com/" TargetMode="Externa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science.osti.gov/sbir/Applicant-Resources/Grant-Application"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094" y="66100"/>
            <a:ext cx="9551782" cy="584775"/>
          </a:xfrm>
          <a:prstGeom prst="rect">
            <a:avLst/>
          </a:prstGeom>
          <a:noFill/>
        </p:spPr>
        <p:txBody>
          <a:bodyPr wrap="none" rtlCol="0">
            <a:spAutoFit/>
          </a:bodyPr>
          <a:lstStyle/>
          <a:p>
            <a:r>
              <a:rPr lang="en-US" sz="3200" dirty="0">
                <a:solidFill>
                  <a:schemeClr val="accent3">
                    <a:lumMod val="75000"/>
                  </a:schemeClr>
                </a:solidFill>
                <a:latin typeface="+mn-lt"/>
              </a:rPr>
              <a:t>The DOE Webinar is scheduled to begin at 2:00 p.m. ET </a:t>
            </a:r>
          </a:p>
        </p:txBody>
      </p:sp>
      <p:sp>
        <p:nvSpPr>
          <p:cNvPr id="7" name="Content Placeholder 6"/>
          <p:cNvSpPr>
            <a:spLocks noGrp="1"/>
          </p:cNvSpPr>
          <p:nvPr>
            <p:ph idx="4294967295"/>
          </p:nvPr>
        </p:nvSpPr>
        <p:spPr>
          <a:xfrm>
            <a:off x="0" y="766763"/>
            <a:ext cx="11444288" cy="5440362"/>
          </a:xfrm>
        </p:spPr>
        <p:txBody>
          <a:bodyPr>
            <a:normAutofit lnSpcReduction="10000"/>
          </a:bodyPr>
          <a:lstStyle/>
          <a:p>
            <a:pPr lvl="0"/>
            <a:r>
              <a:rPr lang="en-US" sz="2800" dirty="0"/>
              <a:t>Why is there no sound?</a:t>
            </a:r>
          </a:p>
          <a:p>
            <a:pPr marL="628650" lvl="1" indent="-228600"/>
            <a:r>
              <a:rPr lang="en-US" sz="2000" dirty="0"/>
              <a:t>This webinar is broadcast via your computer.  You may need to turn your volume on or up as the sound for this webinar comes through your computer speakers.  </a:t>
            </a:r>
          </a:p>
          <a:p>
            <a:pPr marL="1028700" lvl="2"/>
            <a:r>
              <a:rPr lang="en-US" sz="2000" dirty="0"/>
              <a:t>We recommend using Google Chrome for this and other DOE SBIR webinars.  </a:t>
            </a:r>
          </a:p>
          <a:p>
            <a:pPr marL="1028700" lvl="2"/>
            <a:r>
              <a:rPr lang="en-US" sz="2000" dirty="0"/>
              <a:t>Use the dial-in number if you are having trouble with your computer sound</a:t>
            </a:r>
          </a:p>
          <a:p>
            <a:pPr lvl="0"/>
            <a:r>
              <a:rPr lang="en-US" sz="2800" dirty="0"/>
              <a:t>Will DOE provide access to the recorded webinar after the meeting?</a:t>
            </a:r>
          </a:p>
          <a:p>
            <a:pPr marL="628650" lvl="1" indent="-228600"/>
            <a:r>
              <a:rPr lang="en-US" sz="2000" dirty="0"/>
              <a:t>Yes, we will post the slides and the recorded webinar on the DOE SBIR/STTR web site.</a:t>
            </a:r>
          </a:p>
          <a:p>
            <a:pPr marL="228600" indent="-228600"/>
            <a:r>
              <a:rPr lang="en-US" sz="2800" dirty="0"/>
              <a:t>Where can I find the FOA being discussed today?</a:t>
            </a:r>
          </a:p>
          <a:p>
            <a:pPr marL="684213" lvl="1" indent="-284163">
              <a:buNone/>
            </a:pPr>
            <a:r>
              <a:rPr lang="fr-FR" dirty="0"/>
              <a:t>–  </a:t>
            </a:r>
            <a:r>
              <a:rPr lang="en-US" sz="2000" dirty="0"/>
              <a:t>This link will take you to the FY 2024 Phase I Release 1 FOA: </a:t>
            </a:r>
            <a:r>
              <a:rPr lang="en-US" sz="2000" dirty="0">
                <a:hlinkClick r:id="rId3"/>
              </a:rPr>
              <a:t>https://science.osti.gov/sbir/Funding-Opportunities</a:t>
            </a:r>
            <a:endParaRPr lang="en-US" sz="2000" dirty="0"/>
          </a:p>
          <a:p>
            <a:pPr lvl="0"/>
            <a:r>
              <a:rPr lang="en-US" sz="2800" dirty="0"/>
              <a:t>What if my question was not answered at today’s webinar?</a:t>
            </a:r>
          </a:p>
          <a:p>
            <a:pPr marL="628650" lvl="1" indent="-228600"/>
            <a:r>
              <a:rPr lang="en-US" sz="2000" dirty="0"/>
              <a:t>If you have a question about the grant application process, please send us an email at: </a:t>
            </a:r>
            <a:r>
              <a:rPr lang="en-US" sz="2000" dirty="0">
                <a:hlinkClick r:id="rId4"/>
              </a:rPr>
              <a:t>sbir-sttr@science.doe.gov</a:t>
            </a:r>
            <a:endParaRPr lang="en-US" sz="2000" dirty="0"/>
          </a:p>
          <a:p>
            <a:pPr marL="628650" lvl="1" indent="-228600"/>
            <a:r>
              <a:rPr lang="en-US" sz="2000" dirty="0"/>
              <a:t>or call us at (301) 903-5707</a:t>
            </a:r>
          </a:p>
        </p:txBody>
      </p:sp>
    </p:spTree>
    <p:extLst>
      <p:ext uri="{BB962C8B-B14F-4D97-AF65-F5344CB8AC3E}">
        <p14:creationId xmlns:p14="http://schemas.microsoft.com/office/powerpoint/2010/main" val="240235604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85344" y="52054"/>
            <a:ext cx="9166940" cy="1307513"/>
          </a:xfrm>
        </p:spPr>
        <p:txBody>
          <a:bodyPr>
            <a:normAutofit fontScale="90000"/>
          </a:bodyPr>
          <a:lstStyle/>
          <a:p>
            <a:r>
              <a:rPr lang="en-US" dirty="0">
                <a:latin typeface="+mn-lt"/>
              </a:rPr>
              <a:t>Small Business Eligibility for SBIR &amp; STTR</a:t>
            </a:r>
          </a:p>
        </p:txBody>
      </p:sp>
      <p:sp>
        <p:nvSpPr>
          <p:cNvPr id="11" name="Content Placeholder 10"/>
          <p:cNvSpPr>
            <a:spLocks noGrp="1"/>
          </p:cNvSpPr>
          <p:nvPr>
            <p:ph idx="4294967295"/>
          </p:nvPr>
        </p:nvSpPr>
        <p:spPr>
          <a:xfrm>
            <a:off x="609600" y="1359567"/>
            <a:ext cx="10972800" cy="4525963"/>
          </a:xfrm>
        </p:spPr>
        <p:txBody>
          <a:bodyPr>
            <a:normAutofit lnSpcReduction="10000"/>
          </a:bodyPr>
          <a:lstStyle/>
          <a:p>
            <a:r>
              <a:rPr lang="en-US" sz="2000" dirty="0"/>
              <a:t>For-profit U.S. business</a:t>
            </a:r>
          </a:p>
          <a:p>
            <a:r>
              <a:rPr lang="en-US" sz="2000" dirty="0"/>
              <a:t>500 employees or fewer, including affiliates</a:t>
            </a:r>
          </a:p>
          <a:p>
            <a:r>
              <a:rPr lang="en-US" sz="2000" dirty="0"/>
              <a:t>Ownership </a:t>
            </a:r>
            <a:r>
              <a:rPr lang="en-US" sz="2000" i="1" dirty="0"/>
              <a:t>(applies to all agencies)</a:t>
            </a:r>
          </a:p>
          <a:p>
            <a:pPr lvl="1"/>
            <a:r>
              <a:rPr lang="en-US" sz="1800" dirty="0"/>
              <a:t>Be a concern which is more than 50% directly owned and controlled by one or more individuals (who are citizens or permanent resident aliens of the United States), other small business concerns (each of which is more than 50% directly owned and controlled by individuals who are citizens or permanent resident aliens of the United States), or any combination of these</a:t>
            </a:r>
          </a:p>
          <a:p>
            <a:pPr lvl="1"/>
            <a:r>
              <a:rPr lang="en-US" sz="1800" dirty="0"/>
              <a:t>Joint ventures where the entities meet the requirements above</a:t>
            </a:r>
          </a:p>
          <a:p>
            <a:r>
              <a:rPr lang="en-US" sz="2000" dirty="0"/>
              <a:t>Portfolio Companies </a:t>
            </a:r>
            <a:r>
              <a:rPr lang="en-US" sz="2000" i="1" dirty="0"/>
              <a:t>(some agencies, </a:t>
            </a:r>
            <a:r>
              <a:rPr lang="en-US" sz="2000" b="1" i="1" dirty="0"/>
              <a:t>not DOE</a:t>
            </a:r>
            <a:r>
              <a:rPr lang="en-US" sz="2000" i="1" dirty="0"/>
              <a:t>)</a:t>
            </a:r>
          </a:p>
          <a:p>
            <a:pPr lvl="1"/>
            <a:r>
              <a:rPr lang="en-US" sz="1800" dirty="0"/>
              <a:t>Be a concern which is more than 50% owned by multiple venture capital operating companies, hedge funds, private equity firms, or any combination of these.  No single venture capital operating company, hedge fund, or private equity firm may own more than 50% of the concern. </a:t>
            </a:r>
            <a:r>
              <a:rPr lang="en-US" sz="1800" dirty="0">
                <a:solidFill>
                  <a:srgbClr val="FF0000"/>
                </a:solidFill>
              </a:rPr>
              <a:t>DOE does not allow portfolio company applicants.</a:t>
            </a:r>
          </a:p>
          <a:p>
            <a:r>
              <a:rPr lang="en-US" sz="2200" dirty="0"/>
              <a:t>Performance of R&amp;D</a:t>
            </a:r>
          </a:p>
          <a:p>
            <a:pPr lvl="1"/>
            <a:r>
              <a:rPr lang="en-US" sz="1800" dirty="0"/>
              <a:t>All R&amp;D must be performed in the United States</a:t>
            </a:r>
          </a:p>
          <a:p>
            <a:pPr lvl="1"/>
            <a:endParaRPr lang="en-US" sz="1800" dirty="0"/>
          </a:p>
          <a:p>
            <a:endParaRPr lang="en-US" sz="2000" dirty="0"/>
          </a:p>
        </p:txBody>
      </p:sp>
      <p:pic>
        <p:nvPicPr>
          <p:cNvPr id="6" name="Picture 10" descr="C:\Users\Public\Pictures\Sample Pictures\Niowave-school-1024x69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3305" y="124492"/>
            <a:ext cx="2683351" cy="18264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3669775-B889-4402-B677-74CA0820671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68034302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63500"/>
            <a:ext cx="10972800" cy="1143000"/>
          </a:xfrm>
        </p:spPr>
        <p:txBody>
          <a:bodyPr>
            <a:normAutofit/>
          </a:bodyPr>
          <a:lstStyle/>
          <a:p>
            <a:r>
              <a:rPr lang="en-US" sz="4000" b="0" dirty="0">
                <a:latin typeface="+mn-lt"/>
              </a:rPr>
              <a:t>SBIR and STTR Awards</a:t>
            </a:r>
          </a:p>
        </p:txBody>
      </p:sp>
      <p:sp>
        <p:nvSpPr>
          <p:cNvPr id="6" name="Content Placeholder 5"/>
          <p:cNvSpPr>
            <a:spLocks noGrp="1"/>
          </p:cNvSpPr>
          <p:nvPr>
            <p:ph idx="4294967295"/>
          </p:nvPr>
        </p:nvSpPr>
        <p:spPr>
          <a:xfrm>
            <a:off x="289758" y="1362364"/>
            <a:ext cx="10972800" cy="4525962"/>
          </a:xfrm>
        </p:spPr>
        <p:txBody>
          <a:bodyPr>
            <a:normAutofit/>
          </a:bodyPr>
          <a:lstStyle/>
          <a:p>
            <a:r>
              <a:rPr lang="en-US" sz="2200" dirty="0"/>
              <a:t>Critical, Early-Stage R/R&amp;D funding</a:t>
            </a:r>
          </a:p>
          <a:p>
            <a:pPr lvl="1"/>
            <a:r>
              <a:rPr lang="en-US" sz="2200" dirty="0"/>
              <a:t>The SBIR &amp; STTR programs provide funding for innovative, early-stage research</a:t>
            </a:r>
          </a:p>
          <a:p>
            <a:pPr lvl="1"/>
            <a:r>
              <a:rPr lang="en-US" sz="2200" dirty="0"/>
              <a:t>Awards process is competitive, i.e. high quality and aligned applications are funded</a:t>
            </a:r>
          </a:p>
          <a:p>
            <a:pPr lvl="1"/>
            <a:r>
              <a:rPr lang="en-US" sz="2200" dirty="0"/>
              <a:t>SBIR &amp; STTR awards provide credibility when seeking investors or partners</a:t>
            </a:r>
          </a:p>
          <a:p>
            <a:r>
              <a:rPr lang="en-US" sz="2200" dirty="0"/>
              <a:t>DOE SBIR/STTR awards are executed as grants</a:t>
            </a:r>
          </a:p>
          <a:p>
            <a:pPr lvl="1"/>
            <a:r>
              <a:rPr lang="en-US" sz="2200" dirty="0"/>
              <a:t>No repayment</a:t>
            </a:r>
          </a:p>
          <a:p>
            <a:pPr lvl="1"/>
            <a:r>
              <a:rPr lang="en-US" sz="2200" dirty="0"/>
              <a:t>No dilution of company equity</a:t>
            </a:r>
          </a:p>
          <a:p>
            <a:pPr lvl="1"/>
            <a:r>
              <a:rPr lang="en-US" sz="2200" dirty="0"/>
              <a:t>No cost sharing is required for Phases I and II   </a:t>
            </a:r>
          </a:p>
          <a:p>
            <a:pPr lvl="1"/>
            <a:endParaRPr lang="en-US" sz="1800" dirty="0"/>
          </a:p>
        </p:txBody>
      </p:sp>
      <p:sp>
        <p:nvSpPr>
          <p:cNvPr id="14" name="Slide Number Placeholder 13">
            <a:extLst>
              <a:ext uri="{FF2B5EF4-FFF2-40B4-BE49-F238E27FC236}">
                <a16:creationId xmlns:a16="http://schemas.microsoft.com/office/drawing/2014/main" id="{60A630CC-5401-44D2-85ED-F61AF1FC29B6}"/>
              </a:ext>
            </a:extLst>
          </p:cNvPr>
          <p:cNvSpPr>
            <a:spLocks noGrp="1"/>
          </p:cNvSpPr>
          <p:nvPr>
            <p:ph type="sldNum" sz="quarter" idx="12"/>
          </p:nvPr>
        </p:nvSpPr>
        <p:spPr>
          <a:xfrm>
            <a:off x="11491110" y="6312920"/>
            <a:ext cx="668806" cy="365125"/>
          </a:xfrm>
        </p:spPr>
        <p:txBody>
          <a:bodyPr/>
          <a:lstStyle/>
          <a:p>
            <a:fld id="{4338C4E9-21C8-4C18-A92E-A26AA5FEEEDA}"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324542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972800" cy="1143000"/>
          </a:xfrm>
        </p:spPr>
        <p:txBody>
          <a:bodyPr>
            <a:normAutofit/>
          </a:bodyPr>
          <a:lstStyle/>
          <a:p>
            <a:r>
              <a:rPr lang="en-US" sz="4000" b="0" dirty="0"/>
              <a:t>Intellectual Property</a:t>
            </a:r>
          </a:p>
        </p:txBody>
      </p:sp>
      <p:sp>
        <p:nvSpPr>
          <p:cNvPr id="3" name="Content Placeholder 2"/>
          <p:cNvSpPr>
            <a:spLocks noGrp="1"/>
          </p:cNvSpPr>
          <p:nvPr>
            <p:ph idx="4294967295"/>
          </p:nvPr>
        </p:nvSpPr>
        <p:spPr>
          <a:xfrm>
            <a:off x="113733" y="1143000"/>
            <a:ext cx="7856459" cy="4525963"/>
          </a:xfrm>
        </p:spPr>
        <p:txBody>
          <a:bodyPr>
            <a:normAutofit/>
          </a:bodyPr>
          <a:lstStyle/>
          <a:p>
            <a:r>
              <a:rPr lang="en-US" dirty="0"/>
              <a:t>Patent rights</a:t>
            </a:r>
          </a:p>
          <a:p>
            <a:pPr lvl="1"/>
            <a:r>
              <a:rPr lang="en-US" dirty="0"/>
              <a:t>Small business concerns retain the principal worldwide patent rights to any invention developed with Government support</a:t>
            </a:r>
          </a:p>
          <a:p>
            <a:r>
              <a:rPr lang="en-US" dirty="0"/>
              <a:t>Government Use</a:t>
            </a:r>
          </a:p>
          <a:p>
            <a:pPr lvl="1"/>
            <a:r>
              <a:rPr lang="en-US" dirty="0"/>
              <a:t>The Federal Government receives a royalty-free license for Federal Government use</a:t>
            </a:r>
          </a:p>
        </p:txBody>
      </p:sp>
      <p:pic>
        <p:nvPicPr>
          <p:cNvPr id="4100" name="Picture 4" descr="C:\Users\Public\Pictures\Sample Pictures\PTO_HR_PicBox_ViewJobs.jpg"/>
          <p:cNvPicPr>
            <a:picLocks noChangeAspect="1" noChangeArrowheads="1"/>
          </p:cNvPicPr>
          <p:nvPr/>
        </p:nvPicPr>
        <p:blipFill rotWithShape="1">
          <a:blip r:embed="rId3">
            <a:extLst>
              <a:ext uri="{28A0092B-C50C-407E-A947-70E740481C1C}">
                <a14:useLocalDpi xmlns:a14="http://schemas.microsoft.com/office/drawing/2010/main"/>
              </a:ext>
            </a:extLst>
          </a:blip>
          <a:srcRect t="2422" r="3" b="20125"/>
          <a:stretch/>
        </p:blipFill>
        <p:spPr bwMode="auto">
          <a:xfrm>
            <a:off x="8065007" y="1282801"/>
            <a:ext cx="3517393" cy="484336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72AB908-907B-4D42-9CC7-42F8DA38A4C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246100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7325"/>
            <a:ext cx="10972800" cy="1143000"/>
          </a:xfrm>
        </p:spPr>
        <p:txBody>
          <a:bodyPr>
            <a:normAutofit/>
          </a:bodyPr>
          <a:lstStyle/>
          <a:p>
            <a:r>
              <a:rPr lang="en-US" sz="4000" b="0" dirty="0"/>
              <a:t>Data Protection</a:t>
            </a:r>
          </a:p>
        </p:txBody>
      </p:sp>
      <p:sp>
        <p:nvSpPr>
          <p:cNvPr id="3" name="Content Placeholder 2"/>
          <p:cNvSpPr>
            <a:spLocks noGrp="1"/>
          </p:cNvSpPr>
          <p:nvPr>
            <p:ph idx="4294967295"/>
          </p:nvPr>
        </p:nvSpPr>
        <p:spPr>
          <a:xfrm>
            <a:off x="0" y="1417638"/>
            <a:ext cx="7169727" cy="4525962"/>
          </a:xfrm>
        </p:spPr>
        <p:txBody>
          <a:bodyPr>
            <a:normAutofit/>
          </a:bodyPr>
          <a:lstStyle/>
          <a:p>
            <a:r>
              <a:rPr lang="en-US" dirty="0"/>
              <a:t>Protection Period</a:t>
            </a:r>
          </a:p>
          <a:p>
            <a:pPr lvl="1"/>
            <a:r>
              <a:rPr lang="en-US" sz="2400" dirty="0"/>
              <a:t>Data generated from Phase I and II awards is protected from public disclosure for a minimum of 20 years from the start of your award.  New policy change implemented in 2019.</a:t>
            </a:r>
          </a:p>
          <a:p>
            <a:r>
              <a:rPr lang="en-US" dirty="0"/>
              <a:t>Government Use</a:t>
            </a:r>
          </a:p>
          <a:p>
            <a:pPr lvl="1"/>
            <a:r>
              <a:rPr lang="en-US" sz="2400" dirty="0"/>
              <a:t>The Government retains a royalty-free license for Government use of any technical data delivered under an SBIR award, whether patented or not</a:t>
            </a:r>
          </a:p>
        </p:txBody>
      </p:sp>
      <p:pic>
        <p:nvPicPr>
          <p:cNvPr id="3074" name="Picture 2" descr="C:\Users\Public\Pictures\Sample Pictures\md_XBD200906-00202-02_TIF.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657"/>
          <a:stretch/>
        </p:blipFill>
        <p:spPr bwMode="auto">
          <a:xfrm>
            <a:off x="7726970" y="1263316"/>
            <a:ext cx="3324283" cy="491802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081EE8A-4AEB-4360-9A78-306DD683AB8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275567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34AB-07DC-9277-652A-F1B29320BE6E}"/>
              </a:ext>
            </a:extLst>
          </p:cNvPr>
          <p:cNvSpPr>
            <a:spLocks noGrp="1"/>
          </p:cNvSpPr>
          <p:nvPr>
            <p:ph type="title"/>
          </p:nvPr>
        </p:nvSpPr>
        <p:spPr>
          <a:xfrm>
            <a:off x="68424" y="189763"/>
            <a:ext cx="10515600" cy="752473"/>
          </a:xfrm>
        </p:spPr>
        <p:txBody>
          <a:bodyPr/>
          <a:lstStyle/>
          <a:p>
            <a:r>
              <a:rPr lang="en-US" sz="3600" dirty="0">
                <a:solidFill>
                  <a:schemeClr val="accent6">
                    <a:lumMod val="75000"/>
                  </a:schemeClr>
                </a:solidFill>
                <a:latin typeface="+mn-lt"/>
              </a:rPr>
              <a:t>Participating DOE Program Offices – 2 Releases/year</a:t>
            </a:r>
          </a:p>
        </p:txBody>
      </p:sp>
      <p:sp>
        <p:nvSpPr>
          <p:cNvPr id="3" name="Rectangle 2">
            <a:extLst>
              <a:ext uri="{FF2B5EF4-FFF2-40B4-BE49-F238E27FC236}">
                <a16:creationId xmlns:a16="http://schemas.microsoft.com/office/drawing/2014/main" id="{642683DB-46EA-9521-6301-769C4DCBCE31}"/>
              </a:ext>
            </a:extLst>
          </p:cNvPr>
          <p:cNvSpPr/>
          <p:nvPr/>
        </p:nvSpPr>
        <p:spPr>
          <a:xfrm>
            <a:off x="190344" y="1717835"/>
            <a:ext cx="2743200" cy="100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Advanced Scientific Computing Research (ASCR)</a:t>
            </a:r>
          </a:p>
        </p:txBody>
      </p:sp>
      <p:sp>
        <p:nvSpPr>
          <p:cNvPr id="8" name="Rectangle 7">
            <a:extLst>
              <a:ext uri="{FF2B5EF4-FFF2-40B4-BE49-F238E27FC236}">
                <a16:creationId xmlns:a16="http://schemas.microsoft.com/office/drawing/2014/main" id="{E9688E95-B120-CD41-74F5-82577E48F4D6}"/>
              </a:ext>
            </a:extLst>
          </p:cNvPr>
          <p:cNvSpPr/>
          <p:nvPr/>
        </p:nvSpPr>
        <p:spPr>
          <a:xfrm>
            <a:off x="3177384" y="2848627"/>
            <a:ext cx="2743200" cy="1005840"/>
          </a:xfrm>
          <a:prstGeom prst="rect">
            <a:avLst/>
          </a:prstGeom>
          <a:solidFill>
            <a:schemeClr val="accent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 Energy Physics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(HEP)</a:t>
            </a:r>
          </a:p>
        </p:txBody>
      </p:sp>
      <p:sp>
        <p:nvSpPr>
          <p:cNvPr id="9" name="Rectangle 8">
            <a:extLst>
              <a:ext uri="{FF2B5EF4-FFF2-40B4-BE49-F238E27FC236}">
                <a16:creationId xmlns:a16="http://schemas.microsoft.com/office/drawing/2014/main" id="{5CB7F375-30D0-A88A-7B89-90A4AB9FDD71}"/>
              </a:ext>
            </a:extLst>
          </p:cNvPr>
          <p:cNvSpPr/>
          <p:nvPr/>
        </p:nvSpPr>
        <p:spPr>
          <a:xfrm>
            <a:off x="3177384" y="1720330"/>
            <a:ext cx="2743200" cy="1005840"/>
          </a:xfrm>
          <a:prstGeom prst="rect">
            <a:avLst/>
          </a:prstGeom>
          <a:solidFill>
            <a:schemeClr val="accent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Fusion Energy Sciences (FES)</a:t>
            </a:r>
          </a:p>
        </p:txBody>
      </p:sp>
      <p:sp>
        <p:nvSpPr>
          <p:cNvPr id="10" name="Rectangle 9">
            <a:extLst>
              <a:ext uri="{FF2B5EF4-FFF2-40B4-BE49-F238E27FC236}">
                <a16:creationId xmlns:a16="http://schemas.microsoft.com/office/drawing/2014/main" id="{36A7FF6B-031D-62CB-6557-2C8A19ABE957}"/>
              </a:ext>
            </a:extLst>
          </p:cNvPr>
          <p:cNvSpPr/>
          <p:nvPr/>
        </p:nvSpPr>
        <p:spPr>
          <a:xfrm>
            <a:off x="190344" y="2835168"/>
            <a:ext cx="2743200" cy="100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Basic Energy Sciences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(BES)</a:t>
            </a:r>
          </a:p>
        </p:txBody>
      </p:sp>
      <p:sp>
        <p:nvSpPr>
          <p:cNvPr id="11" name="Rectangle 10">
            <a:extLst>
              <a:ext uri="{FF2B5EF4-FFF2-40B4-BE49-F238E27FC236}">
                <a16:creationId xmlns:a16="http://schemas.microsoft.com/office/drawing/2014/main" id="{7B912DFE-395C-524A-7D68-5BF326E0032F}"/>
              </a:ext>
            </a:extLst>
          </p:cNvPr>
          <p:cNvSpPr/>
          <p:nvPr/>
        </p:nvSpPr>
        <p:spPr>
          <a:xfrm>
            <a:off x="190344" y="3952501"/>
            <a:ext cx="2743200" cy="100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Biological &amp; Environmental Research (BER)</a:t>
            </a:r>
          </a:p>
        </p:txBody>
      </p:sp>
      <p:sp>
        <p:nvSpPr>
          <p:cNvPr id="12" name="Rectangle 11">
            <a:extLst>
              <a:ext uri="{FF2B5EF4-FFF2-40B4-BE49-F238E27FC236}">
                <a16:creationId xmlns:a16="http://schemas.microsoft.com/office/drawing/2014/main" id="{C7B8FAB0-5173-1090-27A2-A7A0A86DF13E}"/>
              </a:ext>
            </a:extLst>
          </p:cNvPr>
          <p:cNvSpPr/>
          <p:nvPr/>
        </p:nvSpPr>
        <p:spPr>
          <a:xfrm>
            <a:off x="3085944" y="3968162"/>
            <a:ext cx="2743200" cy="1005840"/>
          </a:xfrm>
          <a:prstGeom prst="rect">
            <a:avLst/>
          </a:prstGeom>
          <a:ln>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Nuclear Physics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(NP)</a:t>
            </a:r>
          </a:p>
        </p:txBody>
      </p:sp>
      <p:sp>
        <p:nvSpPr>
          <p:cNvPr id="15" name="Rectangle 14">
            <a:extLst>
              <a:ext uri="{FF2B5EF4-FFF2-40B4-BE49-F238E27FC236}">
                <a16:creationId xmlns:a16="http://schemas.microsoft.com/office/drawing/2014/main" id="{6557C0A7-2873-A911-18F5-BA85CF07E556}"/>
              </a:ext>
            </a:extLst>
          </p:cNvPr>
          <p:cNvSpPr/>
          <p:nvPr/>
        </p:nvSpPr>
        <p:spPr>
          <a:xfrm>
            <a:off x="7768585" y="5055474"/>
            <a:ext cx="2743200" cy="10058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Fossil Energy &amp; Carbon Management (FECM)</a:t>
            </a:r>
          </a:p>
        </p:txBody>
      </p:sp>
      <p:sp>
        <p:nvSpPr>
          <p:cNvPr id="16" name="Rectangle 15">
            <a:extLst>
              <a:ext uri="{FF2B5EF4-FFF2-40B4-BE49-F238E27FC236}">
                <a16:creationId xmlns:a16="http://schemas.microsoft.com/office/drawing/2014/main" id="{2691E570-7706-E202-3A20-64A54388CAF5}"/>
              </a:ext>
            </a:extLst>
          </p:cNvPr>
          <p:cNvSpPr/>
          <p:nvPr/>
        </p:nvSpPr>
        <p:spPr>
          <a:xfrm>
            <a:off x="6164424" y="3934167"/>
            <a:ext cx="2743200" cy="10058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Nuclear Energy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a:t>
            </a:r>
          </a:p>
        </p:txBody>
      </p:sp>
      <p:sp>
        <p:nvSpPr>
          <p:cNvPr id="17" name="Rectangle 16">
            <a:extLst>
              <a:ext uri="{FF2B5EF4-FFF2-40B4-BE49-F238E27FC236}">
                <a16:creationId xmlns:a16="http://schemas.microsoft.com/office/drawing/2014/main" id="{9ADB03DB-0A39-C617-D2E7-1C51273593D8}"/>
              </a:ext>
            </a:extLst>
          </p:cNvPr>
          <p:cNvSpPr/>
          <p:nvPr/>
        </p:nvSpPr>
        <p:spPr>
          <a:xfrm>
            <a:off x="9092668" y="1725548"/>
            <a:ext cx="2743200" cy="10058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Cybersecurity, Energy Security &amp; Emergency Response (CESER)</a:t>
            </a:r>
          </a:p>
        </p:txBody>
      </p:sp>
      <p:sp>
        <p:nvSpPr>
          <p:cNvPr id="18" name="Rectangle 17">
            <a:extLst>
              <a:ext uri="{FF2B5EF4-FFF2-40B4-BE49-F238E27FC236}">
                <a16:creationId xmlns:a16="http://schemas.microsoft.com/office/drawing/2014/main" id="{9C254E2D-FA5D-0144-CB48-0E3DFCB87E42}"/>
              </a:ext>
            </a:extLst>
          </p:cNvPr>
          <p:cNvSpPr/>
          <p:nvPr/>
        </p:nvSpPr>
        <p:spPr>
          <a:xfrm>
            <a:off x="6164424" y="2826001"/>
            <a:ext cx="2743200" cy="10058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Energy Efficiency &amp; Renewable Energy (EERE)</a:t>
            </a:r>
          </a:p>
        </p:txBody>
      </p:sp>
      <p:sp>
        <p:nvSpPr>
          <p:cNvPr id="19" name="Rectangle 18">
            <a:extLst>
              <a:ext uri="{FF2B5EF4-FFF2-40B4-BE49-F238E27FC236}">
                <a16:creationId xmlns:a16="http://schemas.microsoft.com/office/drawing/2014/main" id="{5D8B5523-86F8-8A4C-9580-A81D1EC71AE0}"/>
              </a:ext>
            </a:extLst>
          </p:cNvPr>
          <p:cNvSpPr/>
          <p:nvPr/>
        </p:nvSpPr>
        <p:spPr>
          <a:xfrm>
            <a:off x="9082298" y="2846855"/>
            <a:ext cx="2743200" cy="10058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Electricity</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(OE)</a:t>
            </a:r>
          </a:p>
        </p:txBody>
      </p:sp>
      <p:sp>
        <p:nvSpPr>
          <p:cNvPr id="20" name="Rectangle 19">
            <a:extLst>
              <a:ext uri="{FF2B5EF4-FFF2-40B4-BE49-F238E27FC236}">
                <a16:creationId xmlns:a16="http://schemas.microsoft.com/office/drawing/2014/main" id="{C902FE03-11B0-9C06-1CB2-D17EE295167C}"/>
              </a:ext>
            </a:extLst>
          </p:cNvPr>
          <p:cNvSpPr/>
          <p:nvPr/>
        </p:nvSpPr>
        <p:spPr>
          <a:xfrm>
            <a:off x="9082298" y="3931220"/>
            <a:ext cx="2743200" cy="10058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Environmental Management (EM)</a:t>
            </a:r>
          </a:p>
        </p:txBody>
      </p:sp>
      <p:sp>
        <p:nvSpPr>
          <p:cNvPr id="21" name="Rectangle 20">
            <a:extLst>
              <a:ext uri="{FF2B5EF4-FFF2-40B4-BE49-F238E27FC236}">
                <a16:creationId xmlns:a16="http://schemas.microsoft.com/office/drawing/2014/main" id="{602B2A9C-8EE0-51AC-C1EF-28EBFBE84FE9}"/>
              </a:ext>
            </a:extLst>
          </p:cNvPr>
          <p:cNvSpPr/>
          <p:nvPr/>
        </p:nvSpPr>
        <p:spPr>
          <a:xfrm>
            <a:off x="6164424" y="1717835"/>
            <a:ext cx="2743200" cy="10058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Nuclear Nonproliferation (NNSA)</a:t>
            </a:r>
          </a:p>
        </p:txBody>
      </p:sp>
      <p:grpSp>
        <p:nvGrpSpPr>
          <p:cNvPr id="23" name="Group 22">
            <a:extLst>
              <a:ext uri="{FF2B5EF4-FFF2-40B4-BE49-F238E27FC236}">
                <a16:creationId xmlns:a16="http://schemas.microsoft.com/office/drawing/2014/main" id="{CD572233-1D12-A3BA-683F-EC43C23225C4}"/>
              </a:ext>
            </a:extLst>
          </p:cNvPr>
          <p:cNvGrpSpPr/>
          <p:nvPr/>
        </p:nvGrpSpPr>
        <p:grpSpPr>
          <a:xfrm>
            <a:off x="7438062" y="1216963"/>
            <a:ext cx="2939123" cy="307781"/>
            <a:chOff x="9401299" y="5460658"/>
            <a:chExt cx="2188922" cy="307779"/>
          </a:xfrm>
        </p:grpSpPr>
        <p:sp>
          <p:nvSpPr>
            <p:cNvPr id="6" name="Rectangle 5">
              <a:extLst>
                <a:ext uri="{FF2B5EF4-FFF2-40B4-BE49-F238E27FC236}">
                  <a16:creationId xmlns:a16="http://schemas.microsoft.com/office/drawing/2014/main" id="{F70F05DF-858D-21D6-964E-F52191674A2A}"/>
                </a:ext>
              </a:extLst>
            </p:cNvPr>
            <p:cNvSpPr/>
            <p:nvPr/>
          </p:nvSpPr>
          <p:spPr>
            <a:xfrm>
              <a:off x="9401299" y="5485178"/>
              <a:ext cx="346402" cy="283259"/>
            </a:xfrm>
            <a:prstGeom prst="rect">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3EE16D3-814C-FE59-CF56-74164C5C590B}"/>
                </a:ext>
              </a:extLst>
            </p:cNvPr>
            <p:cNvSpPr txBox="1"/>
            <p:nvPr/>
          </p:nvSpPr>
          <p:spPr>
            <a:xfrm>
              <a:off x="9747701" y="5460658"/>
              <a:ext cx="1842520" cy="307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prstClr>
                  </a:solidFill>
                  <a:effectLst/>
                  <a:uLnTx/>
                  <a:uFillTx/>
                  <a:latin typeface="Calibri" panose="020F0502020204030204"/>
                  <a:ea typeface="+mn-ea"/>
                  <a:cs typeface="+mn-cs"/>
                </a:rPr>
                <a:t>Release 2 – November 6, 2023</a:t>
              </a:r>
            </a:p>
          </p:txBody>
        </p:sp>
      </p:grpSp>
      <p:sp>
        <p:nvSpPr>
          <p:cNvPr id="4" name="Rectangle 3">
            <a:extLst>
              <a:ext uri="{FF2B5EF4-FFF2-40B4-BE49-F238E27FC236}">
                <a16:creationId xmlns:a16="http://schemas.microsoft.com/office/drawing/2014/main" id="{291B2681-07DC-72AD-04D3-70220C485E57}"/>
              </a:ext>
            </a:extLst>
          </p:cNvPr>
          <p:cNvSpPr/>
          <p:nvPr/>
        </p:nvSpPr>
        <p:spPr>
          <a:xfrm>
            <a:off x="1489801" y="1219885"/>
            <a:ext cx="465123" cy="283261"/>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41C14EA-8D35-DF3A-0C59-5CE4396AA992}"/>
              </a:ext>
            </a:extLst>
          </p:cNvPr>
          <p:cNvSpPr txBox="1"/>
          <p:nvPr/>
        </p:nvSpPr>
        <p:spPr>
          <a:xfrm>
            <a:off x="1954924" y="1202210"/>
            <a:ext cx="32308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prstClr>
                </a:solidFill>
                <a:effectLst/>
                <a:uLnTx/>
                <a:uFillTx/>
                <a:latin typeface="Calibri" panose="020F0502020204030204"/>
                <a:ea typeface="+mn-ea"/>
                <a:cs typeface="+mn-cs"/>
              </a:rPr>
              <a:t>Release 1 – July 10, 2023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&lt;- Out Now!</a:t>
            </a:r>
          </a:p>
        </p:txBody>
      </p:sp>
      <p:sp>
        <p:nvSpPr>
          <p:cNvPr id="5" name="Rectangle: Rounded Corners 4">
            <a:extLst>
              <a:ext uri="{FF2B5EF4-FFF2-40B4-BE49-F238E27FC236}">
                <a16:creationId xmlns:a16="http://schemas.microsoft.com/office/drawing/2014/main" id="{B0DCE5BB-9A3B-784C-8CC1-38B28C1BD6C5}"/>
              </a:ext>
            </a:extLst>
          </p:cNvPr>
          <p:cNvSpPr/>
          <p:nvPr/>
        </p:nvSpPr>
        <p:spPr>
          <a:xfrm>
            <a:off x="68424" y="1068400"/>
            <a:ext cx="6096000" cy="4177641"/>
          </a:xfrm>
          <a:prstGeom prst="roundRect">
            <a:avLst/>
          </a:prstGeom>
          <a:noFill/>
          <a:ln w="5715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009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5" grpId="0" animBg="1"/>
      <p:bldP spid="16" grpId="0" animBg="1"/>
      <p:bldP spid="17" grpId="0" animBg="1"/>
      <p:bldP spid="18" grpId="0" animBg="1"/>
      <p:bldP spid="19" grpId="0" animBg="1"/>
      <p:bldP spid="20" grpId="0" animBg="1"/>
      <p:bldP spid="21" grpId="0" animBg="1"/>
      <p:bldP spid="4"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2562447" y="5695950"/>
            <a:ext cx="9629553" cy="116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13873" y="-198132"/>
            <a:ext cx="10515600" cy="1325563"/>
          </a:xfrm>
        </p:spPr>
        <p:txBody>
          <a:bodyPr/>
          <a:lstStyle/>
          <a:p>
            <a:pPr algn="ctr"/>
            <a:r>
              <a:rPr lang="en-US" dirty="0"/>
              <a:t>How does our funding work?</a:t>
            </a:r>
          </a:p>
        </p:txBody>
      </p:sp>
      <p:sp>
        <p:nvSpPr>
          <p:cNvPr id="44" name="Rectangle 43"/>
          <p:cNvSpPr/>
          <p:nvPr/>
        </p:nvSpPr>
        <p:spPr>
          <a:xfrm>
            <a:off x="0" y="6009144"/>
            <a:ext cx="4082901" cy="848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Table 42"/>
          <p:cNvGraphicFramePr>
            <a:graphicFrameLocks noGrp="1"/>
          </p:cNvGraphicFramePr>
          <p:nvPr>
            <p:extLst>
              <p:ext uri="{D42A27DB-BD31-4B8C-83A1-F6EECF244321}">
                <p14:modId xmlns:p14="http://schemas.microsoft.com/office/powerpoint/2010/main" val="1418781907"/>
              </p:ext>
            </p:extLst>
          </p:nvPr>
        </p:nvGraphicFramePr>
        <p:xfrm>
          <a:off x="101334" y="3402372"/>
          <a:ext cx="12024360" cy="3014462"/>
        </p:xfrm>
        <a:graphic>
          <a:graphicData uri="http://schemas.openxmlformats.org/drawingml/2006/table">
            <a:tbl>
              <a:tblPr firstRow="1" bandRow="1">
                <a:tableStyleId>{C083E6E3-FA7D-4D7B-A595-EF9225AFEA82}</a:tableStyleId>
              </a:tblPr>
              <a:tblGrid>
                <a:gridCol w="3444240">
                  <a:extLst>
                    <a:ext uri="{9D8B030D-6E8A-4147-A177-3AD203B41FA5}">
                      <a16:colId xmlns:a16="http://schemas.microsoft.com/office/drawing/2014/main" val="20000"/>
                    </a:ext>
                  </a:extLst>
                </a:gridCol>
                <a:gridCol w="2567940">
                  <a:extLst>
                    <a:ext uri="{9D8B030D-6E8A-4147-A177-3AD203B41FA5}">
                      <a16:colId xmlns:a16="http://schemas.microsoft.com/office/drawing/2014/main" val="20001"/>
                    </a:ext>
                  </a:extLst>
                </a:gridCol>
                <a:gridCol w="3006090">
                  <a:extLst>
                    <a:ext uri="{9D8B030D-6E8A-4147-A177-3AD203B41FA5}">
                      <a16:colId xmlns:a16="http://schemas.microsoft.com/office/drawing/2014/main" val="20002"/>
                    </a:ext>
                  </a:extLst>
                </a:gridCol>
                <a:gridCol w="3006090">
                  <a:extLst>
                    <a:ext uri="{9D8B030D-6E8A-4147-A177-3AD203B41FA5}">
                      <a16:colId xmlns:a16="http://schemas.microsoft.com/office/drawing/2014/main" val="20003"/>
                    </a:ext>
                  </a:extLst>
                </a:gridCol>
              </a:tblGrid>
              <a:tr h="359515">
                <a:tc>
                  <a:txBody>
                    <a:bodyPr/>
                    <a:lstStyle/>
                    <a:p>
                      <a:r>
                        <a:rPr lang="en-US" dirty="0"/>
                        <a:t>Phase</a:t>
                      </a:r>
                      <a:r>
                        <a:rPr lang="en-US" baseline="0" dirty="0"/>
                        <a:t> I</a:t>
                      </a:r>
                      <a:endParaRPr lang="en-US" dirty="0"/>
                    </a:p>
                  </a:txBody>
                  <a:tcPr/>
                </a:tc>
                <a:tc>
                  <a:txBody>
                    <a:bodyPr/>
                    <a:lstStyle/>
                    <a:p>
                      <a:r>
                        <a:rPr lang="en-US" dirty="0"/>
                        <a:t>Phase II</a:t>
                      </a:r>
                    </a:p>
                  </a:txBody>
                  <a:tcPr/>
                </a:tc>
                <a:tc>
                  <a:txBody>
                    <a:bodyPr/>
                    <a:lstStyle/>
                    <a:p>
                      <a:r>
                        <a:rPr lang="en-US" dirty="0"/>
                        <a:t>Phase IIA/IIB</a:t>
                      </a:r>
                    </a:p>
                  </a:txBody>
                  <a:tcPr/>
                </a:tc>
                <a:tc>
                  <a:txBody>
                    <a:bodyPr/>
                    <a:lstStyle/>
                    <a:p>
                      <a:r>
                        <a:rPr lang="en-US" dirty="0"/>
                        <a:t>Phase IIC</a:t>
                      </a:r>
                    </a:p>
                  </a:txBody>
                  <a:tcPr/>
                </a:tc>
                <a:extLst>
                  <a:ext uri="{0D108BD9-81ED-4DB2-BD59-A6C34878D82A}">
                    <a16:rowId xmlns:a16="http://schemas.microsoft.com/office/drawing/2014/main" val="10000"/>
                  </a:ext>
                </a:extLst>
              </a:tr>
              <a:tr h="2648702">
                <a:tc>
                  <a:txBody>
                    <a:bodyPr/>
                    <a:lstStyle/>
                    <a:p>
                      <a:pPr marL="168275" lvl="1" indent="-168275">
                        <a:buFont typeface="Arial" panose="020B0604020202020204" pitchFamily="34" charset="0"/>
                        <a:buChar char="•"/>
                      </a:pPr>
                      <a:r>
                        <a:rPr lang="en-US" sz="1800" dirty="0"/>
                        <a:t>Focused, mission-aligned topics</a:t>
                      </a:r>
                    </a:p>
                    <a:p>
                      <a:pPr marL="168275" lvl="1" indent="-168275">
                        <a:buFont typeface="Arial" panose="020B0604020202020204" pitchFamily="34" charset="0"/>
                        <a:buChar char="•"/>
                      </a:pPr>
                      <a:r>
                        <a:rPr lang="en-US" sz="1800" dirty="0"/>
                        <a:t>Proof of feasibility</a:t>
                      </a:r>
                    </a:p>
                    <a:p>
                      <a:pPr marL="168275" lvl="1" indent="-168275">
                        <a:buFont typeface="Arial" panose="020B0604020202020204" pitchFamily="34" charset="0"/>
                        <a:buChar char="•"/>
                      </a:pPr>
                      <a:r>
                        <a:rPr lang="en-US" sz="1800" dirty="0"/>
                        <a:t>Feedback provided on letters of intent</a:t>
                      </a:r>
                    </a:p>
                    <a:p>
                      <a:pPr marL="168275" lvl="1" indent="-168275">
                        <a:buFont typeface="Arial" panose="020B0604020202020204" pitchFamily="34" charset="0"/>
                        <a:buChar char="•"/>
                      </a:pPr>
                      <a:r>
                        <a:rPr lang="en-US" sz="1800" dirty="0"/>
                        <a:t>$200,000/$250,000</a:t>
                      </a:r>
                    </a:p>
                    <a:p>
                      <a:pPr marL="168275" lvl="1" indent="-168275">
                        <a:buFont typeface="Arial" panose="020B0604020202020204" pitchFamily="34" charset="0"/>
                        <a:buChar char="•"/>
                      </a:pPr>
                      <a:r>
                        <a:rPr lang="en-US" sz="1800" dirty="0"/>
                        <a:t>6 - 12 months duration</a:t>
                      </a:r>
                    </a:p>
                    <a:p>
                      <a:pPr marL="168275" lvl="1" indent="-168275">
                        <a:buFont typeface="Arial" panose="020B0604020202020204" pitchFamily="34" charset="0"/>
                        <a:buChar char="•"/>
                      </a:pPr>
                      <a:r>
                        <a:rPr lang="en-US" sz="1800" dirty="0"/>
                        <a:t>~ 350-400 awards per year</a:t>
                      </a:r>
                    </a:p>
                    <a:p>
                      <a:pPr marL="168275" lvl="1" indent="-168275">
                        <a:buFont typeface="Arial" panose="020B0604020202020204" pitchFamily="34" charset="0"/>
                        <a:buChar char="•"/>
                      </a:pPr>
                      <a:endParaRPr lang="en-US" sz="1800" dirty="0"/>
                    </a:p>
                  </a:txBody>
                  <a:tcPr>
                    <a:solidFill>
                      <a:schemeClr val="bg1">
                        <a:lumMod val="85000"/>
                        <a:alpha val="20000"/>
                      </a:schemeClr>
                    </a:solidFill>
                  </a:tcPr>
                </a:tc>
                <a:tc>
                  <a:txBody>
                    <a:bodyPr/>
                    <a:lstStyle/>
                    <a:p>
                      <a:pPr marL="122238" lvl="1" indent="-122238">
                        <a:buFont typeface="Arial" panose="020B0604020202020204" pitchFamily="34" charset="0"/>
                        <a:buChar char="•"/>
                      </a:pPr>
                      <a:r>
                        <a:rPr lang="en-US" sz="1800" dirty="0"/>
                        <a:t>Phase I awardees apply for Phase II the following year</a:t>
                      </a:r>
                    </a:p>
                    <a:p>
                      <a:pPr marL="122238" lvl="1" indent="-122238">
                        <a:buFont typeface="Arial" panose="020B0604020202020204" pitchFamily="34" charset="0"/>
                        <a:buChar char="•"/>
                      </a:pPr>
                      <a:r>
                        <a:rPr lang="en-US" sz="1800" dirty="0"/>
                        <a:t>Focus on prototype, demonstration and commercialization</a:t>
                      </a:r>
                    </a:p>
                    <a:p>
                      <a:pPr marL="122238" lvl="1" indent="-122238">
                        <a:buFont typeface="Arial" panose="020B0604020202020204" pitchFamily="34" charset="0"/>
                        <a:buChar char="•"/>
                      </a:pPr>
                      <a:r>
                        <a:rPr lang="en-US" sz="1800" dirty="0"/>
                        <a:t>$1,100,000/$1,600,000</a:t>
                      </a:r>
                    </a:p>
                    <a:p>
                      <a:pPr marL="122238" lvl="1" indent="-122238">
                        <a:buFont typeface="Arial" panose="020B0604020202020204" pitchFamily="34" charset="0"/>
                        <a:buChar char="•"/>
                      </a:pPr>
                      <a:r>
                        <a:rPr lang="en-US" sz="1800" dirty="0"/>
                        <a:t>2 years duration</a:t>
                      </a:r>
                    </a:p>
                    <a:p>
                      <a:pPr marL="122238" lvl="1" indent="-122238">
                        <a:buFont typeface="Arial" panose="020B0604020202020204" pitchFamily="34" charset="0"/>
                        <a:buChar char="•"/>
                      </a:pPr>
                      <a:r>
                        <a:rPr lang="en-US" sz="1800" dirty="0"/>
                        <a:t>~ 160 awards per year</a:t>
                      </a:r>
                    </a:p>
                  </a:txBody>
                  <a:tcPr>
                    <a:solidFill>
                      <a:schemeClr val="bg1">
                        <a:lumMod val="85000"/>
                        <a:alpha val="20000"/>
                      </a:schemeClr>
                    </a:solidFill>
                  </a:tcPr>
                </a:tc>
                <a:tc>
                  <a:txBody>
                    <a:bodyPr/>
                    <a:lstStyle/>
                    <a:p>
                      <a:pPr marL="168275" lvl="1" indent="-168275" fontAlgn="auto">
                        <a:spcBef>
                          <a:spcPct val="20000"/>
                        </a:spcBef>
                        <a:spcAft>
                          <a:spcPts val="0"/>
                        </a:spcAft>
                        <a:buFont typeface="Arial" panose="020B0604020202020204" pitchFamily="34" charset="0"/>
                        <a:buChar char="•"/>
                      </a:pPr>
                      <a:r>
                        <a:rPr lang="en-US" sz="1800" dirty="0"/>
                        <a:t>For projects that require additional R&amp;D funding for commercialization</a:t>
                      </a:r>
                    </a:p>
                    <a:p>
                      <a:pPr marL="168275" lvl="1" indent="-168275" fontAlgn="auto">
                        <a:spcBef>
                          <a:spcPct val="20000"/>
                        </a:spcBef>
                        <a:spcAft>
                          <a:spcPts val="0"/>
                        </a:spcAft>
                        <a:buFont typeface="Arial" panose="020B0604020202020204" pitchFamily="34" charset="0"/>
                        <a:buChar char="•"/>
                      </a:pPr>
                      <a:r>
                        <a:rPr lang="en-US" sz="1800" dirty="0"/>
                        <a:t>$1,100,000</a:t>
                      </a:r>
                    </a:p>
                    <a:p>
                      <a:pPr marL="168275" lvl="1" indent="-168275" fontAlgn="auto">
                        <a:spcBef>
                          <a:spcPct val="20000"/>
                        </a:spcBef>
                        <a:spcAft>
                          <a:spcPts val="0"/>
                        </a:spcAft>
                        <a:buFont typeface="Arial" panose="020B0604020202020204" pitchFamily="34" charset="0"/>
                        <a:buChar char="•"/>
                      </a:pPr>
                      <a:r>
                        <a:rPr lang="en-US" sz="1800" dirty="0"/>
                        <a:t>2 years duration</a:t>
                      </a:r>
                    </a:p>
                    <a:p>
                      <a:pPr marL="168275" lvl="1" indent="-168275" fontAlgn="auto">
                        <a:spcBef>
                          <a:spcPct val="20000"/>
                        </a:spcBef>
                        <a:spcAft>
                          <a:spcPts val="0"/>
                        </a:spcAft>
                        <a:buFont typeface="Arial" panose="020B0604020202020204" pitchFamily="34" charset="0"/>
                        <a:buChar char="•"/>
                      </a:pPr>
                      <a:r>
                        <a:rPr lang="en-US" sz="1800" dirty="0"/>
                        <a:t>~30 awards per year</a:t>
                      </a:r>
                      <a:endParaRPr lang="en-US" sz="1800" dirty="0">
                        <a:solidFill>
                          <a:schemeClr val="tx1"/>
                        </a:solidFill>
                        <a:latin typeface="+mn-lt"/>
                      </a:endParaRPr>
                    </a:p>
                  </a:txBody>
                  <a:tcPr>
                    <a:solidFill>
                      <a:schemeClr val="bg1">
                        <a:lumMod val="85000"/>
                        <a:alpha val="20000"/>
                      </a:schemeClr>
                    </a:solidFill>
                  </a:tcPr>
                </a:tc>
                <a:tc>
                  <a:txBody>
                    <a:bodyPr/>
                    <a:lstStyle/>
                    <a:p>
                      <a:pPr marL="122238" lvl="1" indent="-122238" fontAlgn="auto">
                        <a:spcBef>
                          <a:spcPct val="20000"/>
                        </a:spcBef>
                        <a:spcAft>
                          <a:spcPts val="0"/>
                        </a:spcAft>
                        <a:buFont typeface="Arial" panose="020B0604020202020204" pitchFamily="34" charset="0"/>
                        <a:buChar char="•"/>
                      </a:pPr>
                      <a:r>
                        <a:rPr lang="en-US" sz="1800" dirty="0"/>
                        <a:t>Pilot program to leverage 1:1 matching funds for commercialization </a:t>
                      </a:r>
                    </a:p>
                    <a:p>
                      <a:pPr marL="122238" lvl="1" indent="-122238" fontAlgn="auto">
                        <a:spcBef>
                          <a:spcPct val="20000"/>
                        </a:spcBef>
                        <a:spcAft>
                          <a:spcPts val="0"/>
                        </a:spcAft>
                        <a:buFont typeface="Arial" panose="020B0604020202020204" pitchFamily="34" charset="0"/>
                        <a:buChar char="•"/>
                      </a:pPr>
                      <a:r>
                        <a:rPr lang="en-US" sz="1800" dirty="0"/>
                        <a:t>$1,100,000</a:t>
                      </a:r>
                    </a:p>
                    <a:p>
                      <a:pPr marL="122238" lvl="1" indent="-122238" fontAlgn="auto">
                        <a:spcBef>
                          <a:spcPct val="20000"/>
                        </a:spcBef>
                        <a:spcAft>
                          <a:spcPts val="0"/>
                        </a:spcAft>
                        <a:buFont typeface="Arial" panose="020B0604020202020204" pitchFamily="34" charset="0"/>
                        <a:buChar char="•"/>
                      </a:pPr>
                      <a:r>
                        <a:rPr lang="en-US" sz="1800" dirty="0"/>
                        <a:t>2 years duration</a:t>
                      </a:r>
                      <a:endParaRPr lang="en-US" sz="1800" dirty="0">
                        <a:solidFill>
                          <a:schemeClr val="tx1"/>
                        </a:solidFill>
                        <a:latin typeface="+mn-lt"/>
                      </a:endParaRPr>
                    </a:p>
                  </a:txBody>
                  <a:tcPr>
                    <a:solidFill>
                      <a:schemeClr val="bg1">
                        <a:lumMod val="85000"/>
                        <a:alpha val="20000"/>
                      </a:schemeClr>
                    </a:solidFill>
                  </a:tcPr>
                </a:tc>
                <a:extLst>
                  <a:ext uri="{0D108BD9-81ED-4DB2-BD59-A6C34878D82A}">
                    <a16:rowId xmlns:a16="http://schemas.microsoft.com/office/drawing/2014/main" val="10001"/>
                  </a:ext>
                </a:extLst>
              </a:tr>
            </a:tbl>
          </a:graphicData>
        </a:graphic>
      </p:graphicFrame>
      <p:sp>
        <p:nvSpPr>
          <p:cNvPr id="35" name="Slide Number Placeholder 34">
            <a:extLst>
              <a:ext uri="{FF2B5EF4-FFF2-40B4-BE49-F238E27FC236}">
                <a16:creationId xmlns:a16="http://schemas.microsoft.com/office/drawing/2014/main" id="{E15AE0D2-38B4-4E4B-87D2-D17FB0084F52}"/>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15</a:t>
            </a:fld>
            <a:endParaRPr lang="en-US" dirty="0">
              <a:solidFill>
                <a:prstClr val="black">
                  <a:tint val="75000"/>
                </a:prstClr>
              </a:solidFill>
            </a:endParaRPr>
          </a:p>
        </p:txBody>
      </p:sp>
      <p:pic>
        <p:nvPicPr>
          <p:cNvPr id="32" name="Picture 31">
            <a:extLst>
              <a:ext uri="{FF2B5EF4-FFF2-40B4-BE49-F238E27FC236}">
                <a16:creationId xmlns:a16="http://schemas.microsoft.com/office/drawing/2014/main" id="{DCCDD192-C8ED-A395-EBE9-3A777BE0799A}"/>
              </a:ext>
            </a:extLst>
          </p:cNvPr>
          <p:cNvPicPr>
            <a:picLocks noChangeAspect="1"/>
          </p:cNvPicPr>
          <p:nvPr/>
        </p:nvPicPr>
        <p:blipFill>
          <a:blip r:embed="rId3"/>
          <a:stretch>
            <a:fillRect/>
          </a:stretch>
        </p:blipFill>
        <p:spPr>
          <a:xfrm>
            <a:off x="0" y="1116555"/>
            <a:ext cx="11607209" cy="2275779"/>
          </a:xfrm>
          <a:prstGeom prst="rect">
            <a:avLst/>
          </a:prstGeom>
        </p:spPr>
      </p:pic>
    </p:spTree>
    <p:extLst>
      <p:ext uri="{BB962C8B-B14F-4D97-AF65-F5344CB8AC3E}">
        <p14:creationId xmlns:p14="http://schemas.microsoft.com/office/powerpoint/2010/main" val="327931904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CB8F9-11FD-427B-DFEA-EC46578FAD47}"/>
              </a:ext>
            </a:extLst>
          </p:cNvPr>
          <p:cNvSpPr/>
          <p:nvPr/>
        </p:nvSpPr>
        <p:spPr>
          <a:xfrm>
            <a:off x="8109099" y="59933"/>
            <a:ext cx="4082901" cy="848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A46C59-33E7-3998-6A50-475B0D317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062" y="47070"/>
            <a:ext cx="10425547" cy="5903466"/>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689265" y="5283858"/>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25331479-928F-4A4B-9490-9414F4B9ECB1}"/>
              </a:ext>
            </a:extLst>
          </p:cNvPr>
          <p:cNvSpPr txBox="1">
            <a:spLocks/>
          </p:cNvSpPr>
          <p:nvPr/>
        </p:nvSpPr>
        <p:spPr>
          <a:xfrm>
            <a:off x="2784763" y="2306782"/>
            <a:ext cx="7412477" cy="1263589"/>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accent3">
                    <a:lumMod val="75000"/>
                  </a:schemeClr>
                </a:solidFill>
              </a:rPr>
              <a:t>Release 1 Technology Areas</a:t>
            </a:r>
          </a:p>
          <a:p>
            <a:pPr fontAlgn="auto">
              <a:lnSpc>
                <a:spcPct val="90000"/>
              </a:lnSpc>
              <a:spcAft>
                <a:spcPts val="0"/>
              </a:spcAft>
            </a:pPr>
            <a:r>
              <a:rPr lang="en-US" sz="3600" dirty="0">
                <a:solidFill>
                  <a:schemeClr val="accent3">
                    <a:lumMod val="75000"/>
                  </a:schemeClr>
                </a:solidFill>
              </a:rPr>
              <a:t>Topics Released:  July 10, 2023</a:t>
            </a:r>
          </a:p>
        </p:txBody>
      </p:sp>
    </p:spTree>
    <p:extLst>
      <p:ext uri="{BB962C8B-B14F-4D97-AF65-F5344CB8AC3E}">
        <p14:creationId xmlns:p14="http://schemas.microsoft.com/office/powerpoint/2010/main" val="1730879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0142"/>
            <a:ext cx="10972800" cy="1143000"/>
          </a:xfrm>
        </p:spPr>
        <p:txBody>
          <a:bodyPr>
            <a:normAutofit/>
          </a:bodyPr>
          <a:lstStyle/>
          <a:p>
            <a:r>
              <a:rPr lang="en-US" sz="4000" b="0" dirty="0"/>
              <a:t>Advanced Scientific Computing Research</a:t>
            </a:r>
          </a:p>
        </p:txBody>
      </p:sp>
      <p:sp>
        <p:nvSpPr>
          <p:cNvPr id="3" name="Content Placeholder 2"/>
          <p:cNvSpPr>
            <a:spLocks noGrp="1"/>
          </p:cNvSpPr>
          <p:nvPr>
            <p:ph idx="4294967295"/>
          </p:nvPr>
        </p:nvSpPr>
        <p:spPr>
          <a:xfrm>
            <a:off x="115329" y="924792"/>
            <a:ext cx="11907995" cy="914400"/>
          </a:xfrm>
        </p:spPr>
        <p:txBody>
          <a:bodyPr>
            <a:normAutofit/>
          </a:bodyPr>
          <a:lstStyle/>
          <a:p>
            <a:r>
              <a:rPr lang="en-US" dirty="0"/>
              <a:t>Website:  </a:t>
            </a:r>
            <a:r>
              <a:rPr lang="en-US" dirty="0">
                <a:hlinkClick r:id="rId3"/>
              </a:rPr>
              <a:t>Advanced Scientific Computing Research</a:t>
            </a:r>
            <a:endParaRPr lang="en-US" dirty="0"/>
          </a:p>
          <a:p>
            <a:pPr lvl="1"/>
            <a:endParaRPr lang="en-US" sz="1600" dirty="0"/>
          </a:p>
          <a:p>
            <a:pPr lvl="1"/>
            <a:endParaRPr lang="en-US" sz="1800" dirty="0"/>
          </a:p>
        </p:txBody>
      </p:sp>
      <p:sp>
        <p:nvSpPr>
          <p:cNvPr id="9" name="Slide Number Placeholder 8">
            <a:extLst>
              <a:ext uri="{FF2B5EF4-FFF2-40B4-BE49-F238E27FC236}">
                <a16:creationId xmlns:a16="http://schemas.microsoft.com/office/drawing/2014/main" id="{108C2AE6-AE0B-4F03-9935-B5C897006D5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17</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52D16EE6-12D1-7EC5-18A8-591FDEE5B94C}"/>
              </a:ext>
            </a:extLst>
          </p:cNvPr>
          <p:cNvPicPr>
            <a:picLocks noChangeAspect="1"/>
          </p:cNvPicPr>
          <p:nvPr/>
        </p:nvPicPr>
        <p:blipFill>
          <a:blip r:embed="rId4"/>
          <a:stretch>
            <a:fillRect/>
          </a:stretch>
        </p:blipFill>
        <p:spPr>
          <a:xfrm>
            <a:off x="280670" y="1648520"/>
            <a:ext cx="7321695" cy="4094016"/>
          </a:xfrm>
          <a:prstGeom prst="rect">
            <a:avLst/>
          </a:prstGeom>
        </p:spPr>
      </p:pic>
      <p:pic>
        <p:nvPicPr>
          <p:cNvPr id="10" name="Picture 9">
            <a:extLst>
              <a:ext uri="{FF2B5EF4-FFF2-40B4-BE49-F238E27FC236}">
                <a16:creationId xmlns:a16="http://schemas.microsoft.com/office/drawing/2014/main" id="{71BC4304-9D5B-8600-8271-AA0EBC2C3CE6}"/>
              </a:ext>
            </a:extLst>
          </p:cNvPr>
          <p:cNvPicPr>
            <a:picLocks noChangeAspect="1"/>
          </p:cNvPicPr>
          <p:nvPr/>
        </p:nvPicPr>
        <p:blipFill>
          <a:blip r:embed="rId5"/>
          <a:stretch>
            <a:fillRect/>
          </a:stretch>
        </p:blipFill>
        <p:spPr>
          <a:xfrm>
            <a:off x="8230629" y="1648520"/>
            <a:ext cx="3701862" cy="2447925"/>
          </a:xfrm>
          <a:prstGeom prst="rect">
            <a:avLst/>
          </a:prstGeom>
        </p:spPr>
      </p:pic>
      <p:sp>
        <p:nvSpPr>
          <p:cNvPr id="11" name="TextBox 10">
            <a:extLst>
              <a:ext uri="{FF2B5EF4-FFF2-40B4-BE49-F238E27FC236}">
                <a16:creationId xmlns:a16="http://schemas.microsoft.com/office/drawing/2014/main" id="{FC5D011A-3889-A5E6-9175-3438D0DDE82A}"/>
              </a:ext>
            </a:extLst>
          </p:cNvPr>
          <p:cNvSpPr txBox="1"/>
          <p:nvPr/>
        </p:nvSpPr>
        <p:spPr>
          <a:xfrm>
            <a:off x="8321656" y="4174587"/>
            <a:ext cx="3991150" cy="707886"/>
          </a:xfrm>
          <a:prstGeom prst="rect">
            <a:avLst/>
          </a:prstGeom>
          <a:noFill/>
        </p:spPr>
        <p:txBody>
          <a:bodyPr wrap="square" rtlCol="0">
            <a:spAutoFit/>
          </a:bodyPr>
          <a:lstStyle/>
          <a:p>
            <a:r>
              <a:rPr lang="en-US" sz="2000" dirty="0">
                <a:latin typeface="+mn-lt"/>
              </a:rPr>
              <a:t>World’s fastest supercomputer</a:t>
            </a:r>
          </a:p>
          <a:p>
            <a:pPr algn="ctr"/>
            <a:r>
              <a:rPr lang="en-US" sz="2000" dirty="0">
                <a:latin typeface="+mn-lt"/>
              </a:rPr>
              <a:t>at ORNL </a:t>
            </a:r>
          </a:p>
        </p:txBody>
      </p:sp>
    </p:spTree>
    <p:extLst>
      <p:ext uri="{BB962C8B-B14F-4D97-AF65-F5344CB8AC3E}">
        <p14:creationId xmlns:p14="http://schemas.microsoft.com/office/powerpoint/2010/main" val="312691656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62" y="-184404"/>
            <a:ext cx="10972800" cy="1143000"/>
          </a:xfrm>
        </p:spPr>
        <p:txBody>
          <a:bodyPr>
            <a:normAutofit/>
          </a:bodyPr>
          <a:lstStyle/>
          <a:p>
            <a:r>
              <a:rPr lang="en-US" sz="4000" b="0" dirty="0"/>
              <a:t>Basic Energy Sciences</a:t>
            </a:r>
          </a:p>
        </p:txBody>
      </p:sp>
      <p:sp>
        <p:nvSpPr>
          <p:cNvPr id="3" name="Content Placeholder 2"/>
          <p:cNvSpPr>
            <a:spLocks noGrp="1"/>
          </p:cNvSpPr>
          <p:nvPr>
            <p:ph idx="1"/>
          </p:nvPr>
        </p:nvSpPr>
        <p:spPr>
          <a:xfrm>
            <a:off x="426526" y="4595018"/>
            <a:ext cx="4943912" cy="4525963"/>
          </a:xfrm>
        </p:spPr>
        <p:txBody>
          <a:bodyPr>
            <a:normAutofit/>
          </a:bodyPr>
          <a:lstStyle/>
          <a:p>
            <a:r>
              <a:rPr lang="en-US" dirty="0"/>
              <a:t>Website:  </a:t>
            </a:r>
            <a:r>
              <a:rPr lang="en-US" dirty="0">
                <a:hlinkClick r:id="rId3"/>
              </a:rPr>
              <a:t>Basic Energy Sciences</a:t>
            </a:r>
            <a:endParaRPr lang="en-US" dirty="0"/>
          </a:p>
          <a:p>
            <a:pPr lvl="1"/>
            <a:endParaRPr lang="en-US" sz="1800" dirty="0"/>
          </a:p>
        </p:txBody>
      </p:sp>
      <p:sp>
        <p:nvSpPr>
          <p:cNvPr id="10" name="Slide Number Placeholder 9">
            <a:extLst>
              <a:ext uri="{FF2B5EF4-FFF2-40B4-BE49-F238E27FC236}">
                <a16:creationId xmlns:a16="http://schemas.microsoft.com/office/drawing/2014/main" id="{C585ACCB-EA0C-477F-B8F6-2BDC96713D2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18</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5895EBF9-AC59-AFF1-DEAD-BA87FAB412A9}"/>
              </a:ext>
            </a:extLst>
          </p:cNvPr>
          <p:cNvPicPr>
            <a:picLocks noChangeAspect="1"/>
          </p:cNvPicPr>
          <p:nvPr/>
        </p:nvPicPr>
        <p:blipFill>
          <a:blip r:embed="rId4"/>
          <a:stretch>
            <a:fillRect/>
          </a:stretch>
        </p:blipFill>
        <p:spPr>
          <a:xfrm>
            <a:off x="170448" y="958596"/>
            <a:ext cx="5491539" cy="3382054"/>
          </a:xfrm>
          <a:prstGeom prst="rect">
            <a:avLst/>
          </a:prstGeom>
        </p:spPr>
      </p:pic>
      <p:pic>
        <p:nvPicPr>
          <p:cNvPr id="11" name="Picture 10">
            <a:extLst>
              <a:ext uri="{FF2B5EF4-FFF2-40B4-BE49-F238E27FC236}">
                <a16:creationId xmlns:a16="http://schemas.microsoft.com/office/drawing/2014/main" id="{EC1A9667-00E0-B58A-A8EE-CE6710372067}"/>
              </a:ext>
            </a:extLst>
          </p:cNvPr>
          <p:cNvPicPr>
            <a:picLocks noChangeAspect="1"/>
          </p:cNvPicPr>
          <p:nvPr/>
        </p:nvPicPr>
        <p:blipFill>
          <a:blip r:embed="rId5"/>
          <a:stretch>
            <a:fillRect/>
          </a:stretch>
        </p:blipFill>
        <p:spPr>
          <a:xfrm>
            <a:off x="5791758" y="3428999"/>
            <a:ext cx="6229794" cy="3332371"/>
          </a:xfrm>
          <a:prstGeom prst="rect">
            <a:avLst/>
          </a:prstGeom>
        </p:spPr>
      </p:pic>
      <p:pic>
        <p:nvPicPr>
          <p:cNvPr id="14" name="Picture 13">
            <a:extLst>
              <a:ext uri="{FF2B5EF4-FFF2-40B4-BE49-F238E27FC236}">
                <a16:creationId xmlns:a16="http://schemas.microsoft.com/office/drawing/2014/main" id="{DFBF0290-773B-9C0F-40E4-427BA59DAC43}"/>
              </a:ext>
            </a:extLst>
          </p:cNvPr>
          <p:cNvPicPr>
            <a:picLocks noChangeAspect="1"/>
          </p:cNvPicPr>
          <p:nvPr/>
        </p:nvPicPr>
        <p:blipFill>
          <a:blip r:embed="rId6"/>
          <a:stretch>
            <a:fillRect/>
          </a:stretch>
        </p:blipFill>
        <p:spPr>
          <a:xfrm>
            <a:off x="7086242" y="958596"/>
            <a:ext cx="3640825" cy="2174018"/>
          </a:xfrm>
          <a:prstGeom prst="rect">
            <a:avLst/>
          </a:prstGeom>
        </p:spPr>
      </p:pic>
    </p:spTree>
    <p:extLst>
      <p:ext uri="{BB962C8B-B14F-4D97-AF65-F5344CB8AC3E}">
        <p14:creationId xmlns:p14="http://schemas.microsoft.com/office/powerpoint/2010/main" val="205491394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32" y="136524"/>
            <a:ext cx="10972800" cy="1143000"/>
          </a:xfrm>
        </p:spPr>
        <p:txBody>
          <a:bodyPr>
            <a:normAutofit/>
          </a:bodyPr>
          <a:lstStyle/>
          <a:p>
            <a:r>
              <a:rPr lang="en-US" sz="4000" b="0" dirty="0"/>
              <a:t>Biological and Environmental Research</a:t>
            </a:r>
          </a:p>
        </p:txBody>
      </p:sp>
      <p:sp>
        <p:nvSpPr>
          <p:cNvPr id="3" name="Content Placeholder 2"/>
          <p:cNvSpPr>
            <a:spLocks noGrp="1"/>
          </p:cNvSpPr>
          <p:nvPr>
            <p:ph idx="1"/>
          </p:nvPr>
        </p:nvSpPr>
        <p:spPr>
          <a:xfrm>
            <a:off x="649334" y="1674985"/>
            <a:ext cx="5203371" cy="2120418"/>
          </a:xfrm>
        </p:spPr>
        <p:txBody>
          <a:bodyPr>
            <a:normAutofit/>
          </a:bodyPr>
          <a:lstStyle/>
          <a:p>
            <a:r>
              <a:rPr lang="en-US" dirty="0"/>
              <a:t>Website:  </a:t>
            </a:r>
            <a:r>
              <a:rPr lang="en-US" dirty="0">
                <a:hlinkClick r:id="rId3"/>
              </a:rPr>
              <a:t>Biological and Environmental Research</a:t>
            </a:r>
            <a:endParaRPr lang="en-US" dirty="0"/>
          </a:p>
          <a:p>
            <a:pPr lvl="1"/>
            <a:endParaRPr lang="en-US" sz="1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55" y="2797515"/>
            <a:ext cx="5942279" cy="2376911"/>
          </a:xfrm>
          <a:prstGeom prst="rect">
            <a:avLst/>
          </a:prstGeom>
        </p:spPr>
      </p:pic>
      <p:sp>
        <p:nvSpPr>
          <p:cNvPr id="10" name="Slide Number Placeholder 9">
            <a:extLst>
              <a:ext uri="{FF2B5EF4-FFF2-40B4-BE49-F238E27FC236}">
                <a16:creationId xmlns:a16="http://schemas.microsoft.com/office/drawing/2014/main" id="{747B99FB-4506-4FCE-91DC-16E9E1B8B19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19</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9E56F4A2-1A36-3A9A-E608-66FE41A36796}"/>
              </a:ext>
            </a:extLst>
          </p:cNvPr>
          <p:cNvPicPr>
            <a:picLocks noChangeAspect="1"/>
          </p:cNvPicPr>
          <p:nvPr/>
        </p:nvPicPr>
        <p:blipFill>
          <a:blip r:embed="rId5"/>
          <a:stretch>
            <a:fillRect/>
          </a:stretch>
        </p:blipFill>
        <p:spPr>
          <a:xfrm>
            <a:off x="6062784" y="1674985"/>
            <a:ext cx="5732200" cy="3811303"/>
          </a:xfrm>
          <a:prstGeom prst="rect">
            <a:avLst/>
          </a:prstGeom>
        </p:spPr>
      </p:pic>
    </p:spTree>
    <p:extLst>
      <p:ext uri="{BB962C8B-B14F-4D97-AF65-F5344CB8AC3E}">
        <p14:creationId xmlns:p14="http://schemas.microsoft.com/office/powerpoint/2010/main" val="415525630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ctrTitle" idx="4294967295"/>
          </p:nvPr>
        </p:nvSpPr>
        <p:spPr>
          <a:xfrm>
            <a:off x="816746" y="2426801"/>
            <a:ext cx="10363200" cy="1470025"/>
          </a:xfrm>
          <a:noFill/>
        </p:spPr>
        <p:txBody>
          <a:bodyPr>
            <a:normAutofit fontScale="90000"/>
          </a:bodyPr>
          <a:lstStyle/>
          <a:p>
            <a:pPr algn="ctr" eaLnBrk="1" hangingPunct="1">
              <a:lnSpc>
                <a:spcPct val="80000"/>
              </a:lnSpc>
            </a:pPr>
            <a:r>
              <a:rPr lang="en-US" sz="3600" dirty="0"/>
              <a:t>DOE’s </a:t>
            </a:r>
            <a:br>
              <a:rPr lang="en-US" sz="3600" dirty="0"/>
            </a:br>
            <a:r>
              <a:rPr lang="en-US" sz="3600" dirty="0"/>
              <a:t>Small Business Innovation Research (SBIR) and Small Business Technology Transfer (STTR) Programs</a:t>
            </a:r>
            <a:br>
              <a:rPr lang="en-US" dirty="0"/>
            </a:br>
            <a:endParaRPr lang="en-US" sz="1700" dirty="0"/>
          </a:p>
        </p:txBody>
      </p:sp>
      <p:sp>
        <p:nvSpPr>
          <p:cNvPr id="3" name="TextBox 4"/>
          <p:cNvSpPr txBox="1">
            <a:spLocks noChangeArrowheads="1"/>
          </p:cNvSpPr>
          <p:nvPr/>
        </p:nvSpPr>
        <p:spPr bwMode="auto">
          <a:xfrm>
            <a:off x="2334220" y="4073203"/>
            <a:ext cx="7097432" cy="15696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u="none" strike="noStrike" kern="1200" cap="none" spc="0" normalizeH="0" baseline="0" noProof="0" dirty="0">
                <a:ln>
                  <a:noFill/>
                </a:ln>
                <a:solidFill>
                  <a:prstClr val="black">
                    <a:lumMod val="65000"/>
                    <a:lumOff val="35000"/>
                  </a:prstClr>
                </a:solidFill>
                <a:effectLst/>
                <a:uLnTx/>
                <a:uFillTx/>
                <a:latin typeface="+mn-lt"/>
                <a:ea typeface="+mn-ea"/>
                <a:cs typeface="+mn-cs"/>
              </a:rPr>
              <a:t>Eileen Chant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u="none" strike="noStrike" kern="1200" cap="none" spc="0" normalizeH="0" baseline="0" noProof="0" dirty="0">
                <a:ln>
                  <a:noFill/>
                </a:ln>
                <a:solidFill>
                  <a:prstClr val="black">
                    <a:lumMod val="65000"/>
                    <a:lumOff val="35000"/>
                  </a:prstClr>
                </a:solidFill>
                <a:effectLst/>
                <a:uLnTx/>
                <a:uFillTx/>
                <a:latin typeface="+mn-lt"/>
                <a:ea typeface="+mn-ea"/>
                <a:cs typeface="+mn-cs"/>
              </a:rPr>
              <a:t>Outreach Manager</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u="none" strike="noStrike" kern="1200" cap="none" spc="0" normalizeH="0" baseline="0" noProof="0" dirty="0">
                <a:ln>
                  <a:noFill/>
                </a:ln>
                <a:solidFill>
                  <a:prstClr val="black">
                    <a:lumMod val="65000"/>
                    <a:lumOff val="35000"/>
                  </a:prstClr>
                </a:solidFill>
                <a:effectLst/>
                <a:uLnTx/>
                <a:uFillTx/>
                <a:latin typeface="+mn-lt"/>
                <a:ea typeface="+mn-ea"/>
                <a:cs typeface="+mn-cs"/>
              </a:rPr>
              <a:t> DOE Office of SBIR/STTR Programs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u="none" strike="noStrike" kern="1200" cap="none" spc="0" normalizeH="0" baseline="0" noProof="0" dirty="0">
                <a:ln>
                  <a:noFill/>
                </a:ln>
                <a:solidFill>
                  <a:prstClr val="black">
                    <a:lumMod val="65000"/>
                    <a:lumOff val="35000"/>
                  </a:prstClr>
                </a:solidFill>
                <a:effectLst/>
                <a:uLnTx/>
                <a:uFillTx/>
                <a:latin typeface="+mn-lt"/>
                <a:ea typeface="+mn-ea"/>
                <a:cs typeface="+mn-cs"/>
                <a:hlinkClick r:id="rId3"/>
              </a:rPr>
              <a:t>eileen.chant@science.doe.gov</a:t>
            </a:r>
            <a:r>
              <a:rPr kumimoji="0" lang="en-US" u="none" strike="noStrike" kern="1200" cap="none" spc="0" normalizeH="0" baseline="0" noProof="0" dirty="0">
                <a:ln>
                  <a:noFill/>
                </a:ln>
                <a:solidFill>
                  <a:prstClr val="black">
                    <a:lumMod val="65000"/>
                    <a:lumOff val="35000"/>
                  </a:prstClr>
                </a:solidFill>
                <a:effectLst/>
                <a:uLnTx/>
                <a:uFillTx/>
                <a:latin typeface="+mn-lt"/>
                <a:ea typeface="+mn-ea"/>
                <a:cs typeface="+mn-cs"/>
              </a:rPr>
              <a:t>, (301) 578-2386</a:t>
            </a:r>
          </a:p>
        </p:txBody>
      </p:sp>
      <p:sp>
        <p:nvSpPr>
          <p:cNvPr id="9" name="TextBox 4"/>
          <p:cNvSpPr txBox="1">
            <a:spLocks noChangeArrowheads="1"/>
          </p:cNvSpPr>
          <p:nvPr/>
        </p:nvSpPr>
        <p:spPr bwMode="auto">
          <a:xfrm>
            <a:off x="2705100" y="5925772"/>
            <a:ext cx="6781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b="1" noProof="0" dirty="0">
                <a:solidFill>
                  <a:prstClr val="black">
                    <a:lumMod val="65000"/>
                    <a:lumOff val="35000"/>
                  </a:prstClr>
                </a:solidFill>
                <a:latin typeface="Calibri" pitchFamily="34" charset="0"/>
              </a:rPr>
              <a:t>August 11, 2023</a:t>
            </a:r>
            <a:endParaRPr kumimoji="0" lang="en-US"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pic>
        <p:nvPicPr>
          <p:cNvPr id="10" name="Picture 3" descr="C:\Users\Public\Pictures\Sample Pictures\New_DOE_Seal_Color_042808-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3049" y="395665"/>
            <a:ext cx="1380940" cy="1380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133D57C-5C03-9047-0C29-37B5249677B1}"/>
              </a:ext>
            </a:extLst>
          </p:cNvPr>
          <p:cNvPicPr>
            <a:picLocks noChangeAspect="1"/>
          </p:cNvPicPr>
          <p:nvPr/>
        </p:nvPicPr>
        <p:blipFill>
          <a:blip r:embed="rId5"/>
          <a:stretch>
            <a:fillRect/>
          </a:stretch>
        </p:blipFill>
        <p:spPr>
          <a:xfrm>
            <a:off x="2228295" y="213195"/>
            <a:ext cx="9693259" cy="1798015"/>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D1FC12-577A-3F58-3E58-76CB940E660B}"/>
              </a:ext>
            </a:extLst>
          </p:cNvPr>
          <p:cNvPicPr>
            <a:picLocks noChangeAspect="1"/>
          </p:cNvPicPr>
          <p:nvPr/>
        </p:nvPicPr>
        <p:blipFill>
          <a:blip r:embed="rId3"/>
          <a:stretch>
            <a:fillRect/>
          </a:stretch>
        </p:blipFill>
        <p:spPr>
          <a:xfrm>
            <a:off x="6423605" y="1553707"/>
            <a:ext cx="5119575" cy="3254829"/>
          </a:xfrm>
          <a:prstGeom prst="rect">
            <a:avLst/>
          </a:prstGeom>
        </p:spPr>
      </p:pic>
      <p:sp>
        <p:nvSpPr>
          <p:cNvPr id="2" name="Title 1"/>
          <p:cNvSpPr>
            <a:spLocks noGrp="1"/>
          </p:cNvSpPr>
          <p:nvPr>
            <p:ph type="title"/>
          </p:nvPr>
        </p:nvSpPr>
        <p:spPr>
          <a:xfrm>
            <a:off x="181232" y="136524"/>
            <a:ext cx="10972800" cy="1143000"/>
          </a:xfrm>
        </p:spPr>
        <p:txBody>
          <a:bodyPr>
            <a:normAutofit/>
          </a:bodyPr>
          <a:lstStyle/>
          <a:p>
            <a:r>
              <a:rPr lang="en-US" sz="4000" b="0" dirty="0"/>
              <a:t>Fusion Energy Sciences</a:t>
            </a:r>
          </a:p>
        </p:txBody>
      </p:sp>
      <p:sp>
        <p:nvSpPr>
          <p:cNvPr id="3" name="Content Placeholder 2"/>
          <p:cNvSpPr>
            <a:spLocks noGrp="1"/>
          </p:cNvSpPr>
          <p:nvPr>
            <p:ph idx="1"/>
          </p:nvPr>
        </p:nvSpPr>
        <p:spPr>
          <a:xfrm>
            <a:off x="7040776" y="5082719"/>
            <a:ext cx="9024257" cy="968828"/>
          </a:xfrm>
        </p:spPr>
        <p:txBody>
          <a:bodyPr>
            <a:normAutofit/>
          </a:bodyPr>
          <a:lstStyle/>
          <a:p>
            <a:r>
              <a:rPr lang="en-US" dirty="0"/>
              <a:t>Website:  </a:t>
            </a:r>
            <a:r>
              <a:rPr lang="en-US" dirty="0">
                <a:hlinkClick r:id="rId4"/>
              </a:rPr>
              <a:t>Fusion Energy Sciences</a:t>
            </a:r>
            <a:endParaRPr lang="en-US" dirty="0"/>
          </a:p>
          <a:p>
            <a:pPr lvl="1"/>
            <a:endParaRPr lang="en-US" sz="1800" dirty="0"/>
          </a:p>
        </p:txBody>
      </p:sp>
      <p:sp>
        <p:nvSpPr>
          <p:cNvPr id="10" name="Slide Number Placeholder 9">
            <a:extLst>
              <a:ext uri="{FF2B5EF4-FFF2-40B4-BE49-F238E27FC236}">
                <a16:creationId xmlns:a16="http://schemas.microsoft.com/office/drawing/2014/main" id="{747B99FB-4506-4FCE-91DC-16E9E1B8B19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20</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D95111C2-7416-41E6-D4E0-659BE73466CF}"/>
              </a:ext>
            </a:extLst>
          </p:cNvPr>
          <p:cNvPicPr>
            <a:picLocks noChangeAspect="1"/>
          </p:cNvPicPr>
          <p:nvPr/>
        </p:nvPicPr>
        <p:blipFill>
          <a:blip r:embed="rId5"/>
          <a:stretch>
            <a:fillRect/>
          </a:stretch>
        </p:blipFill>
        <p:spPr>
          <a:xfrm>
            <a:off x="598139" y="1407754"/>
            <a:ext cx="6391956" cy="404207"/>
          </a:xfrm>
          <a:prstGeom prst="rect">
            <a:avLst/>
          </a:prstGeom>
        </p:spPr>
      </p:pic>
      <p:pic>
        <p:nvPicPr>
          <p:cNvPr id="9" name="Picture 8">
            <a:extLst>
              <a:ext uri="{FF2B5EF4-FFF2-40B4-BE49-F238E27FC236}">
                <a16:creationId xmlns:a16="http://schemas.microsoft.com/office/drawing/2014/main" id="{C32BE83B-EC1A-1509-AE87-A5B9D2B36ACA}"/>
              </a:ext>
            </a:extLst>
          </p:cNvPr>
          <p:cNvPicPr>
            <a:picLocks noChangeAspect="1"/>
          </p:cNvPicPr>
          <p:nvPr/>
        </p:nvPicPr>
        <p:blipFill>
          <a:blip r:embed="rId6"/>
          <a:stretch>
            <a:fillRect/>
          </a:stretch>
        </p:blipFill>
        <p:spPr>
          <a:xfrm>
            <a:off x="648820" y="1811961"/>
            <a:ext cx="6341275" cy="3604229"/>
          </a:xfrm>
          <a:prstGeom prst="rect">
            <a:avLst/>
          </a:prstGeom>
        </p:spPr>
      </p:pic>
    </p:spTree>
    <p:extLst>
      <p:ext uri="{BB962C8B-B14F-4D97-AF65-F5344CB8AC3E}">
        <p14:creationId xmlns:p14="http://schemas.microsoft.com/office/powerpoint/2010/main" val="230624211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33" y="-48865"/>
            <a:ext cx="10972800" cy="1143000"/>
          </a:xfrm>
        </p:spPr>
        <p:txBody>
          <a:bodyPr>
            <a:normAutofit/>
          </a:bodyPr>
          <a:lstStyle/>
          <a:p>
            <a:r>
              <a:rPr lang="en-US" sz="4000" b="0" dirty="0"/>
              <a:t>High Energy Physics</a:t>
            </a:r>
          </a:p>
        </p:txBody>
      </p:sp>
      <p:sp>
        <p:nvSpPr>
          <p:cNvPr id="3" name="Content Placeholder 2"/>
          <p:cNvSpPr>
            <a:spLocks noGrp="1"/>
          </p:cNvSpPr>
          <p:nvPr>
            <p:ph idx="1"/>
          </p:nvPr>
        </p:nvSpPr>
        <p:spPr>
          <a:xfrm>
            <a:off x="6440935" y="1087218"/>
            <a:ext cx="9024257" cy="968828"/>
          </a:xfrm>
        </p:spPr>
        <p:txBody>
          <a:bodyPr>
            <a:normAutofit/>
          </a:bodyPr>
          <a:lstStyle/>
          <a:p>
            <a:r>
              <a:rPr lang="en-US" dirty="0"/>
              <a:t>Website:  </a:t>
            </a:r>
            <a:r>
              <a:rPr lang="en-US" dirty="0">
                <a:hlinkClick r:id="rId3"/>
              </a:rPr>
              <a:t>High Energy Physics</a:t>
            </a:r>
            <a:endParaRPr lang="en-US" dirty="0"/>
          </a:p>
          <a:p>
            <a:pPr lvl="1"/>
            <a:endParaRPr lang="en-US" sz="1800" dirty="0"/>
          </a:p>
        </p:txBody>
      </p:sp>
      <p:sp>
        <p:nvSpPr>
          <p:cNvPr id="10" name="Slide Number Placeholder 9">
            <a:extLst>
              <a:ext uri="{FF2B5EF4-FFF2-40B4-BE49-F238E27FC236}">
                <a16:creationId xmlns:a16="http://schemas.microsoft.com/office/drawing/2014/main" id="{747B99FB-4506-4FCE-91DC-16E9E1B8B19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21</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C52DB2BE-479D-AB90-BFE5-70CFDA53D80E}"/>
              </a:ext>
            </a:extLst>
          </p:cNvPr>
          <p:cNvPicPr>
            <a:picLocks noChangeAspect="1"/>
          </p:cNvPicPr>
          <p:nvPr/>
        </p:nvPicPr>
        <p:blipFill>
          <a:blip r:embed="rId4"/>
          <a:stretch>
            <a:fillRect/>
          </a:stretch>
        </p:blipFill>
        <p:spPr>
          <a:xfrm>
            <a:off x="181233" y="1050624"/>
            <a:ext cx="5795024" cy="3891907"/>
          </a:xfrm>
          <a:prstGeom prst="rect">
            <a:avLst/>
          </a:prstGeom>
        </p:spPr>
      </p:pic>
      <p:pic>
        <p:nvPicPr>
          <p:cNvPr id="8" name="Picture 7">
            <a:extLst>
              <a:ext uri="{FF2B5EF4-FFF2-40B4-BE49-F238E27FC236}">
                <a16:creationId xmlns:a16="http://schemas.microsoft.com/office/drawing/2014/main" id="{9C16BF80-1F5D-445D-A24C-545900706AB4}"/>
              </a:ext>
            </a:extLst>
          </p:cNvPr>
          <p:cNvPicPr>
            <a:picLocks noChangeAspect="1"/>
          </p:cNvPicPr>
          <p:nvPr/>
        </p:nvPicPr>
        <p:blipFill>
          <a:blip r:embed="rId5"/>
          <a:stretch>
            <a:fillRect/>
          </a:stretch>
        </p:blipFill>
        <p:spPr>
          <a:xfrm>
            <a:off x="6037940" y="4341665"/>
            <a:ext cx="6154060" cy="2137378"/>
          </a:xfrm>
          <a:prstGeom prst="rect">
            <a:avLst/>
          </a:prstGeom>
        </p:spPr>
      </p:pic>
      <p:pic>
        <p:nvPicPr>
          <p:cNvPr id="13" name="Picture 12">
            <a:extLst>
              <a:ext uri="{FF2B5EF4-FFF2-40B4-BE49-F238E27FC236}">
                <a16:creationId xmlns:a16="http://schemas.microsoft.com/office/drawing/2014/main" id="{2D689443-B41F-FD12-08A5-AC1D005218F2}"/>
              </a:ext>
            </a:extLst>
          </p:cNvPr>
          <p:cNvPicPr>
            <a:picLocks noChangeAspect="1"/>
          </p:cNvPicPr>
          <p:nvPr/>
        </p:nvPicPr>
        <p:blipFill>
          <a:blip r:embed="rId6"/>
          <a:stretch>
            <a:fillRect/>
          </a:stretch>
        </p:blipFill>
        <p:spPr>
          <a:xfrm>
            <a:off x="7271088" y="1814065"/>
            <a:ext cx="4144262" cy="2470225"/>
          </a:xfrm>
          <a:prstGeom prst="rect">
            <a:avLst/>
          </a:prstGeom>
        </p:spPr>
      </p:pic>
    </p:spTree>
    <p:extLst>
      <p:ext uri="{BB962C8B-B14F-4D97-AF65-F5344CB8AC3E}">
        <p14:creationId xmlns:p14="http://schemas.microsoft.com/office/powerpoint/2010/main" val="301594942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6" y="-118090"/>
            <a:ext cx="10972800" cy="1143000"/>
          </a:xfrm>
        </p:spPr>
        <p:txBody>
          <a:bodyPr>
            <a:normAutofit fontScale="90000"/>
          </a:bodyPr>
          <a:lstStyle/>
          <a:p>
            <a:br>
              <a:rPr lang="en-US" sz="4000" b="0" dirty="0"/>
            </a:br>
            <a:r>
              <a:rPr lang="en-US" sz="4400" b="0" dirty="0"/>
              <a:t>Nuclear Physics</a:t>
            </a:r>
          </a:p>
        </p:txBody>
      </p:sp>
      <p:sp>
        <p:nvSpPr>
          <p:cNvPr id="3" name="Content Placeholder 2"/>
          <p:cNvSpPr>
            <a:spLocks noGrp="1"/>
          </p:cNvSpPr>
          <p:nvPr>
            <p:ph idx="1"/>
          </p:nvPr>
        </p:nvSpPr>
        <p:spPr>
          <a:xfrm>
            <a:off x="609600" y="1060216"/>
            <a:ext cx="5195582" cy="4525963"/>
          </a:xfrm>
        </p:spPr>
        <p:txBody>
          <a:bodyPr>
            <a:normAutofit/>
          </a:bodyPr>
          <a:lstStyle/>
          <a:p>
            <a:r>
              <a:rPr lang="en-US" dirty="0"/>
              <a:t>Website:  </a:t>
            </a:r>
            <a:r>
              <a:rPr lang="en-US" dirty="0">
                <a:hlinkClick r:id="rId3"/>
              </a:rPr>
              <a:t>Nuclear Physics</a:t>
            </a:r>
            <a:endParaRPr lang="en-US" dirty="0"/>
          </a:p>
          <a:p>
            <a:pPr lvl="1"/>
            <a:endParaRPr lang="en-US" sz="1800" dirty="0"/>
          </a:p>
        </p:txBody>
      </p:sp>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22</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19F55FDF-9921-C19E-67A3-36B37AB9B33F}"/>
              </a:ext>
            </a:extLst>
          </p:cNvPr>
          <p:cNvPicPr>
            <a:picLocks noChangeAspect="1"/>
          </p:cNvPicPr>
          <p:nvPr/>
        </p:nvPicPr>
        <p:blipFill>
          <a:blip r:embed="rId4"/>
          <a:stretch>
            <a:fillRect/>
          </a:stretch>
        </p:blipFill>
        <p:spPr>
          <a:xfrm>
            <a:off x="609600" y="1660225"/>
            <a:ext cx="6386524" cy="4366854"/>
          </a:xfrm>
          <a:prstGeom prst="rect">
            <a:avLst/>
          </a:prstGeom>
        </p:spPr>
      </p:pic>
      <p:pic>
        <p:nvPicPr>
          <p:cNvPr id="13" name="Picture 12">
            <a:extLst>
              <a:ext uri="{FF2B5EF4-FFF2-40B4-BE49-F238E27FC236}">
                <a16:creationId xmlns:a16="http://schemas.microsoft.com/office/drawing/2014/main" id="{D75173DC-B8F5-5F5E-9EB5-C160A31B1419}"/>
              </a:ext>
            </a:extLst>
          </p:cNvPr>
          <p:cNvPicPr>
            <a:picLocks noChangeAspect="1"/>
          </p:cNvPicPr>
          <p:nvPr/>
        </p:nvPicPr>
        <p:blipFill>
          <a:blip r:embed="rId5"/>
          <a:stretch>
            <a:fillRect/>
          </a:stretch>
        </p:blipFill>
        <p:spPr>
          <a:xfrm>
            <a:off x="7507753" y="1210963"/>
            <a:ext cx="4194391" cy="5017757"/>
          </a:xfrm>
          <a:prstGeom prst="rect">
            <a:avLst/>
          </a:prstGeom>
        </p:spPr>
      </p:pic>
    </p:spTree>
    <p:extLst>
      <p:ext uri="{BB962C8B-B14F-4D97-AF65-F5344CB8AC3E}">
        <p14:creationId xmlns:p14="http://schemas.microsoft.com/office/powerpoint/2010/main" val="407135256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olar cell, outdoor, outdoor object&#10;&#10;Description automatically generated">
            <a:extLst>
              <a:ext uri="{FF2B5EF4-FFF2-40B4-BE49-F238E27FC236}">
                <a16:creationId xmlns:a16="http://schemas.microsoft.com/office/drawing/2014/main" id="{6F3A602D-009A-1F1B-C894-E01F1B5677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970" y="1100944"/>
            <a:ext cx="8665029" cy="3906484"/>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t>DOE SBIR &amp; STTR Programs:  Technology Areas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25331479-928F-4A4B-9490-9414F4B9ECB1}"/>
              </a:ext>
            </a:extLst>
          </p:cNvPr>
          <p:cNvSpPr txBox="1">
            <a:spLocks/>
          </p:cNvSpPr>
          <p:nvPr/>
        </p:nvSpPr>
        <p:spPr>
          <a:xfrm>
            <a:off x="227672" y="705744"/>
            <a:ext cx="3299298" cy="46607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accent3">
                    <a:lumMod val="75000"/>
                  </a:schemeClr>
                </a:solidFill>
              </a:rPr>
              <a:t>Release 2 Technology Areas</a:t>
            </a:r>
          </a:p>
          <a:p>
            <a:pPr fontAlgn="auto">
              <a:lnSpc>
                <a:spcPct val="90000"/>
              </a:lnSpc>
              <a:spcAft>
                <a:spcPts val="0"/>
              </a:spcAft>
            </a:pPr>
            <a:r>
              <a:rPr lang="en-US" sz="3600" dirty="0">
                <a:solidFill>
                  <a:schemeClr val="accent3">
                    <a:lumMod val="75000"/>
                  </a:schemeClr>
                </a:solidFill>
              </a:rPr>
              <a:t>Topics Released:  November 6, 2023</a:t>
            </a:r>
          </a:p>
        </p:txBody>
      </p:sp>
    </p:spTree>
    <p:extLst>
      <p:ext uri="{BB962C8B-B14F-4D97-AF65-F5344CB8AC3E}">
        <p14:creationId xmlns:p14="http://schemas.microsoft.com/office/powerpoint/2010/main" val="23805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642" y="-247908"/>
            <a:ext cx="12252706" cy="1325563"/>
          </a:xfrm>
        </p:spPr>
        <p:txBody>
          <a:bodyPr/>
          <a:lstStyle/>
          <a:p>
            <a:pPr algn="ctr"/>
            <a:r>
              <a:rPr lang="en-US" sz="4000" b="0" dirty="0"/>
              <a:t>FY2024 Phase I Release 2 Program Offices</a:t>
            </a:r>
          </a:p>
        </p:txBody>
      </p:sp>
      <p:sp>
        <p:nvSpPr>
          <p:cNvPr id="5" name="Rounded Rectangle 4"/>
          <p:cNvSpPr/>
          <p:nvPr/>
        </p:nvSpPr>
        <p:spPr>
          <a:xfrm>
            <a:off x="509774" y="947099"/>
            <a:ext cx="9872331" cy="49638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Release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November 6 (topics) → February 21 (applications due)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Cyber Security, Energy Security, and Emergency Response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Defense Nuclear Nonproliferation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Electricity</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Energy Efficiency and Renewable Energy</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fontAlgn="auto">
              <a:spcBef>
                <a:spcPts val="0"/>
              </a:spcBef>
              <a:spcAft>
                <a:spcPts val="0"/>
              </a:spcAft>
              <a:buFont typeface="Arial" panose="020B0604020202020204" pitchFamily="34" charset="0"/>
              <a:buChar char="•"/>
              <a:defRPr/>
            </a:pPr>
            <a:r>
              <a:rPr lang="en-US" sz="2000" dirty="0">
                <a:solidFill>
                  <a:prstClr val="black"/>
                </a:solidFill>
                <a:latin typeface="Calibri" panose="020F0502020204030204"/>
              </a:rPr>
              <a:t>Solar Energy     	</a:t>
            </a:r>
          </a:p>
          <a:p>
            <a:pPr marL="742950" lvl="1" indent="-285750" fontAlgn="auto">
              <a:spcBef>
                <a:spcPts val="0"/>
              </a:spcBef>
              <a:spcAft>
                <a:spcPts val="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Wind Energy</a:t>
            </a:r>
          </a:p>
          <a:p>
            <a:pPr marL="742950" lvl="1" indent="-285750" fontAlgn="auto">
              <a:spcBef>
                <a:spcPts val="0"/>
              </a:spcBef>
              <a:spcAft>
                <a:spcPts val="0"/>
              </a:spcAft>
              <a:buFont typeface="Arial" panose="020B0604020202020204" pitchFamily="34" charset="0"/>
              <a:buChar char="•"/>
              <a:defRPr/>
            </a:pPr>
            <a:r>
              <a:rPr lang="en-US" sz="2000" dirty="0">
                <a:solidFill>
                  <a:prstClr val="black"/>
                </a:solidFill>
                <a:latin typeface="Calibri" panose="020F0502020204030204"/>
              </a:rPr>
              <a:t>Geothermal</a:t>
            </a:r>
          </a:p>
          <a:p>
            <a:pPr marL="742950" lvl="1" indent="-285750" fontAlgn="auto">
              <a:spcBef>
                <a:spcPts val="0"/>
              </a:spcBef>
              <a:spcAft>
                <a:spcPts val="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Hydrogen &amp; Fuel Cells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Fossil Energy  and Carbon Management</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Nuclear Energy</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Environment Management</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DF24AE05-4006-42F7-BECA-E3A225A8025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24</a:t>
            </a:fld>
            <a:endParaRPr lang="en-US" dirty="0">
              <a:solidFill>
                <a:prstClr val="black">
                  <a:tint val="75000"/>
                </a:prstClr>
              </a:solidFill>
            </a:endParaRPr>
          </a:p>
        </p:txBody>
      </p:sp>
      <p:sp>
        <p:nvSpPr>
          <p:cNvPr id="4" name="Callout: Line 3">
            <a:extLst>
              <a:ext uri="{FF2B5EF4-FFF2-40B4-BE49-F238E27FC236}">
                <a16:creationId xmlns:a16="http://schemas.microsoft.com/office/drawing/2014/main" id="{00EA8A7E-BB6D-40BC-367F-7F1F712A5F76}"/>
              </a:ext>
            </a:extLst>
          </p:cNvPr>
          <p:cNvSpPr/>
          <p:nvPr/>
        </p:nvSpPr>
        <p:spPr>
          <a:xfrm>
            <a:off x="9802171" y="1578428"/>
            <a:ext cx="2100943" cy="1850572"/>
          </a:xfrm>
          <a:prstGeom prst="borderCallout1">
            <a:avLst>
              <a:gd name="adj1" fmla="val 58405"/>
              <a:gd name="adj2" fmla="val 103829"/>
              <a:gd name="adj3" fmla="val 56353"/>
              <a:gd name="adj4" fmla="val 103104"/>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Mark your calendar for November 6!</a:t>
            </a:r>
          </a:p>
        </p:txBody>
      </p:sp>
      <p:sp>
        <p:nvSpPr>
          <p:cNvPr id="3" name="TextBox 2">
            <a:extLst>
              <a:ext uri="{FF2B5EF4-FFF2-40B4-BE49-F238E27FC236}">
                <a16:creationId xmlns:a16="http://schemas.microsoft.com/office/drawing/2014/main" id="{9B3EA9BC-4996-086C-22E2-750556553CFD}"/>
              </a:ext>
            </a:extLst>
          </p:cNvPr>
          <p:cNvSpPr txBox="1"/>
          <p:nvPr/>
        </p:nvSpPr>
        <p:spPr>
          <a:xfrm>
            <a:off x="4685070" y="3642850"/>
            <a:ext cx="3505201"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n-lt"/>
              </a:rPr>
              <a:t>Advanced Manufacturing</a:t>
            </a:r>
          </a:p>
          <a:p>
            <a:pPr marL="342900" indent="-342900">
              <a:buFont typeface="Arial" panose="020B0604020202020204" pitchFamily="34" charset="0"/>
              <a:buChar char="•"/>
            </a:pPr>
            <a:r>
              <a:rPr lang="en-US" sz="2000" dirty="0">
                <a:latin typeface="+mn-lt"/>
              </a:rPr>
              <a:t>Building Technologies</a:t>
            </a:r>
          </a:p>
          <a:p>
            <a:pPr marL="342900" indent="-342900">
              <a:buFont typeface="Arial" panose="020B0604020202020204" pitchFamily="34" charset="0"/>
              <a:buChar char="•"/>
            </a:pPr>
            <a:r>
              <a:rPr lang="en-US" sz="2000" dirty="0">
                <a:latin typeface="+mn-lt"/>
              </a:rPr>
              <a:t>Water Power</a:t>
            </a:r>
          </a:p>
          <a:p>
            <a:pPr marL="342900" indent="-342900">
              <a:buFont typeface="Arial" panose="020B0604020202020204" pitchFamily="34" charset="0"/>
              <a:buChar char="•"/>
            </a:pPr>
            <a:r>
              <a:rPr lang="en-US" sz="2000" dirty="0">
                <a:latin typeface="+mn-lt"/>
              </a:rPr>
              <a:t>Vehicles</a:t>
            </a:r>
          </a:p>
        </p:txBody>
      </p:sp>
      <p:sp>
        <p:nvSpPr>
          <p:cNvPr id="6" name="TextBox 5">
            <a:extLst>
              <a:ext uri="{FF2B5EF4-FFF2-40B4-BE49-F238E27FC236}">
                <a16:creationId xmlns:a16="http://schemas.microsoft.com/office/drawing/2014/main" id="{6FA4BC6C-DAE9-A542-A684-BE92E3C13138}"/>
              </a:ext>
            </a:extLst>
          </p:cNvPr>
          <p:cNvSpPr txBox="1"/>
          <p:nvPr/>
        </p:nvSpPr>
        <p:spPr>
          <a:xfrm>
            <a:off x="8049570" y="3642849"/>
            <a:ext cx="3505201"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n-lt"/>
              </a:rPr>
              <a:t>Bioenergy</a:t>
            </a:r>
          </a:p>
          <a:p>
            <a:pPr marL="342900" indent="-342900">
              <a:buFont typeface="Arial" panose="020B0604020202020204" pitchFamily="34" charset="0"/>
              <a:buChar char="•"/>
            </a:pPr>
            <a:r>
              <a:rPr lang="en-US" sz="2000" dirty="0">
                <a:latin typeface="+mn-lt"/>
              </a:rPr>
              <a:t>Industrial Efficiency &amp; Decarbonization</a:t>
            </a:r>
          </a:p>
        </p:txBody>
      </p:sp>
    </p:spTree>
    <p:extLst>
      <p:ext uri="{BB962C8B-B14F-4D97-AF65-F5344CB8AC3E}">
        <p14:creationId xmlns:p14="http://schemas.microsoft.com/office/powerpoint/2010/main" val="317778213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292" y="138148"/>
            <a:ext cx="9521687" cy="1190624"/>
          </a:xfrm>
        </p:spPr>
        <p:txBody>
          <a:bodyPr>
            <a:noAutofit/>
          </a:bodyPr>
          <a:lstStyle/>
          <a:p>
            <a:pPr algn="l"/>
            <a:r>
              <a:rPr lang="en-US" sz="4000" dirty="0"/>
              <a:t>Information Available at DOE Program Office Websites</a:t>
            </a:r>
          </a:p>
        </p:txBody>
      </p:sp>
      <p:sp>
        <p:nvSpPr>
          <p:cNvPr id="5" name="Text Placeholder 2"/>
          <p:cNvSpPr>
            <a:spLocks noGrp="1"/>
          </p:cNvSpPr>
          <p:nvPr>
            <p:ph sz="half" idx="4294967295"/>
          </p:nvPr>
        </p:nvSpPr>
        <p:spPr>
          <a:xfrm>
            <a:off x="371282" y="1511335"/>
            <a:ext cx="5252400" cy="4525962"/>
          </a:xfrm>
        </p:spPr>
        <p:txBody>
          <a:bodyPr>
            <a:noAutofit/>
          </a:bodyPr>
          <a:lstStyle/>
          <a:p>
            <a:r>
              <a:rPr lang="en-US" sz="2400" dirty="0"/>
              <a:t>Mission</a:t>
            </a:r>
          </a:p>
          <a:p>
            <a:r>
              <a:rPr lang="en-US" sz="2400" dirty="0"/>
              <a:t>Funding Priorities and Announcements (non-SBIR)</a:t>
            </a:r>
          </a:p>
          <a:p>
            <a:r>
              <a:rPr lang="en-US" sz="2400" dirty="0"/>
              <a:t>Technical Reference Data and Reports</a:t>
            </a:r>
          </a:p>
          <a:p>
            <a:r>
              <a:rPr lang="en-US" sz="2400" dirty="0"/>
              <a:t>Workshop &amp; Conference Proceedings</a:t>
            </a:r>
          </a:p>
          <a:p>
            <a:r>
              <a:rPr lang="en-US" sz="2400" dirty="0"/>
              <a:t>Contact Information</a:t>
            </a:r>
          </a:p>
        </p:txBody>
      </p:sp>
      <p:sp>
        <p:nvSpPr>
          <p:cNvPr id="9" name="Slide Number Placeholder 8">
            <a:extLst>
              <a:ext uri="{FF2B5EF4-FFF2-40B4-BE49-F238E27FC236}">
                <a16:creationId xmlns:a16="http://schemas.microsoft.com/office/drawing/2014/main" id="{D0BCCBDB-3D68-4D46-9931-56C9F7F77DCF}"/>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25</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33597B9E-B112-79D9-2FB2-DF505BE71EAC}"/>
              </a:ext>
            </a:extLst>
          </p:cNvPr>
          <p:cNvPicPr>
            <a:picLocks noChangeAspect="1"/>
          </p:cNvPicPr>
          <p:nvPr/>
        </p:nvPicPr>
        <p:blipFill>
          <a:blip r:embed="rId3"/>
          <a:stretch>
            <a:fillRect/>
          </a:stretch>
        </p:blipFill>
        <p:spPr>
          <a:xfrm>
            <a:off x="5712172" y="1012371"/>
            <a:ext cx="6194207" cy="5523891"/>
          </a:xfrm>
          <a:prstGeom prst="rect">
            <a:avLst/>
          </a:prstGeom>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t>DOE SBIR &amp; STTR Programs:  Application &amp; Award Process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erson working on the computer&#10;&#10;Description automatically generated with low confidence">
            <a:extLst>
              <a:ext uri="{FF2B5EF4-FFF2-40B4-BE49-F238E27FC236}">
                <a16:creationId xmlns:a16="http://schemas.microsoft.com/office/drawing/2014/main" id="{02A4E795-3D87-724A-52D8-BB833D7C1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457" y="1043205"/>
            <a:ext cx="9492343" cy="4271554"/>
          </a:xfrm>
          <a:prstGeom prst="rect">
            <a:avLst/>
          </a:prstGeom>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147"/>
            <a:ext cx="12192000" cy="1143000"/>
          </a:xfrm>
        </p:spPr>
        <p:txBody>
          <a:bodyPr>
            <a:normAutofit/>
          </a:bodyPr>
          <a:lstStyle/>
          <a:p>
            <a:r>
              <a:rPr lang="en-US" dirty="0"/>
              <a:t>Operation of the DOE SBIR and STTR Programs</a:t>
            </a:r>
          </a:p>
        </p:txBody>
      </p:sp>
      <p:sp>
        <p:nvSpPr>
          <p:cNvPr id="7" name="Content Placeholder 6"/>
          <p:cNvSpPr>
            <a:spLocks noGrp="1"/>
          </p:cNvSpPr>
          <p:nvPr>
            <p:ph sz="half" idx="4294967295"/>
          </p:nvPr>
        </p:nvSpPr>
        <p:spPr>
          <a:xfrm>
            <a:off x="4036214" y="4422081"/>
            <a:ext cx="4600980" cy="1981200"/>
          </a:xfrm>
          <a:solidFill>
            <a:schemeClr val="accent6">
              <a:lumMod val="20000"/>
              <a:lumOff val="80000"/>
            </a:schemeClr>
          </a:solidFill>
          <a:effectLst>
            <a:outerShdw blurRad="50800" dist="38100" dir="2700000" algn="tl" rotWithShape="0">
              <a:prstClr val="black">
                <a:alpha val="40000"/>
              </a:prstClr>
            </a:outerShdw>
          </a:effectLst>
        </p:spPr>
        <p:txBody>
          <a:bodyPr>
            <a:normAutofit fontScale="92500" lnSpcReduction="10000"/>
          </a:bodyPr>
          <a:lstStyle/>
          <a:p>
            <a:pPr marL="0" indent="0">
              <a:buNone/>
            </a:pPr>
            <a:r>
              <a:rPr lang="en-US" sz="1900" b="1" dirty="0"/>
              <a:t>DOE SBIR/STTR Programs Office</a:t>
            </a:r>
          </a:p>
          <a:p>
            <a:pPr lvl="1"/>
            <a:r>
              <a:rPr lang="en-US" sz="1800" dirty="0"/>
              <a:t>Develop Funding Opportunity Announcements</a:t>
            </a:r>
          </a:p>
          <a:p>
            <a:pPr lvl="1"/>
            <a:r>
              <a:rPr lang="en-US" sz="1800" dirty="0"/>
              <a:t>Administer Review and Selection Process</a:t>
            </a:r>
          </a:p>
          <a:p>
            <a:pPr lvl="1"/>
            <a:r>
              <a:rPr lang="en-US" sz="1800" dirty="0"/>
              <a:t>Ensure Compliance with SBIR/STTR Legislation</a:t>
            </a:r>
          </a:p>
          <a:p>
            <a:pPr lvl="1"/>
            <a:r>
              <a:rPr lang="en-US" sz="1800" dirty="0"/>
              <a:t>Conduct Outreach</a:t>
            </a:r>
          </a:p>
        </p:txBody>
      </p:sp>
      <p:sp>
        <p:nvSpPr>
          <p:cNvPr id="8" name="Left-Right Arrow 7"/>
          <p:cNvSpPr/>
          <p:nvPr/>
        </p:nvSpPr>
        <p:spPr>
          <a:xfrm rot="3056944">
            <a:off x="5095172" y="3118674"/>
            <a:ext cx="1070275" cy="48288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p:cNvSpPr txBox="1">
            <a:spLocks/>
          </p:cNvSpPr>
          <p:nvPr/>
        </p:nvSpPr>
        <p:spPr>
          <a:xfrm>
            <a:off x="7209880" y="1657805"/>
            <a:ext cx="3375493" cy="19442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45720" rIns="91440" bIns="45720" rtlCol="0">
            <a:normAutofit/>
          </a:bodyPr>
          <a:lstStyle/>
          <a:p>
            <a:pPr fontAlgn="auto">
              <a:spcBef>
                <a:spcPct val="20000"/>
              </a:spcBef>
              <a:spcAft>
                <a:spcPts val="0"/>
              </a:spcAft>
              <a:defRPr/>
            </a:pPr>
            <a:r>
              <a:rPr lang="en-US" sz="1800" b="1" dirty="0">
                <a:latin typeface="+mn-lt"/>
              </a:rPr>
              <a:t>DOE Chicago Office</a:t>
            </a:r>
          </a:p>
          <a:p>
            <a:pPr marL="742950" lvl="1" indent="-285750" fontAlgn="auto">
              <a:spcBef>
                <a:spcPct val="20000"/>
              </a:spcBef>
              <a:spcAft>
                <a:spcPts val="0"/>
              </a:spcAft>
              <a:buFont typeface="Arial" pitchFamily="34" charset="0"/>
              <a:buChar char="–"/>
              <a:defRPr/>
            </a:pPr>
            <a:r>
              <a:rPr lang="en-US" sz="1800" dirty="0">
                <a:latin typeface="+mn-lt"/>
              </a:rPr>
              <a:t>Negotiate Grants</a:t>
            </a:r>
          </a:p>
          <a:p>
            <a:pPr marL="742950" lvl="1" indent="-285750" fontAlgn="auto">
              <a:spcBef>
                <a:spcPct val="20000"/>
              </a:spcBef>
              <a:spcAft>
                <a:spcPts val="0"/>
              </a:spcAft>
              <a:buFont typeface="Arial" pitchFamily="34" charset="0"/>
              <a:buChar char="–"/>
              <a:defRPr/>
            </a:pPr>
            <a:r>
              <a:rPr lang="en-US" sz="1800" dirty="0">
                <a:latin typeface="+mn-lt"/>
              </a:rPr>
              <a:t>Issue New and Continuation Awards</a:t>
            </a:r>
          </a:p>
          <a:p>
            <a:pPr marL="742950" lvl="1" indent="-285750" fontAlgn="auto">
              <a:spcBef>
                <a:spcPct val="20000"/>
              </a:spcBef>
              <a:spcAft>
                <a:spcPts val="0"/>
              </a:spcAft>
              <a:buFont typeface="Arial" pitchFamily="34" charset="0"/>
              <a:buChar char="–"/>
              <a:defRPr/>
            </a:pPr>
            <a:r>
              <a:rPr lang="en-US" sz="1800" dirty="0">
                <a:latin typeface="+mn-lt"/>
              </a:rPr>
              <a:t>Grant Closeout</a:t>
            </a:r>
          </a:p>
        </p:txBody>
      </p:sp>
      <p:sp>
        <p:nvSpPr>
          <p:cNvPr id="10" name="Left-Right Arrow 9"/>
          <p:cNvSpPr/>
          <p:nvPr/>
        </p:nvSpPr>
        <p:spPr>
          <a:xfrm>
            <a:off x="5603578" y="2207555"/>
            <a:ext cx="1254759" cy="517455"/>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Right Arrow 11"/>
          <p:cNvSpPr/>
          <p:nvPr/>
        </p:nvSpPr>
        <p:spPr>
          <a:xfrm rot="18286146">
            <a:off x="6124416" y="3131277"/>
            <a:ext cx="1051791" cy="475877"/>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p:cNvSpPr txBox="1">
            <a:spLocks/>
          </p:cNvSpPr>
          <p:nvPr/>
        </p:nvSpPr>
        <p:spPr>
          <a:xfrm>
            <a:off x="1315963" y="1629060"/>
            <a:ext cx="3849706" cy="1866466"/>
          </a:xfrm>
          <a:prstGeom prst="rect">
            <a:avLst/>
          </a:prstGeom>
          <a:solidFill>
            <a:srgbClr val="FF5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5" name="Content Placeholder 5"/>
          <p:cNvSpPr txBox="1">
            <a:spLocks/>
          </p:cNvSpPr>
          <p:nvPr/>
        </p:nvSpPr>
        <p:spPr>
          <a:xfrm>
            <a:off x="1220713" y="1705260"/>
            <a:ext cx="3849708" cy="1944250"/>
          </a:xfrm>
          <a:prstGeom prst="rect">
            <a:avLst/>
          </a:prstGeom>
          <a:solidFill>
            <a:srgbClr val="00B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8" name="Content Placeholder 5"/>
          <p:cNvSpPr txBox="1">
            <a:spLocks/>
          </p:cNvSpPr>
          <p:nvPr/>
        </p:nvSpPr>
        <p:spPr>
          <a:xfrm>
            <a:off x="1106414" y="1752885"/>
            <a:ext cx="3849708" cy="194425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oAutofit/>
          </a:bodyPr>
          <a:lstStyle/>
          <a:p>
            <a:pPr fontAlgn="auto">
              <a:spcBef>
                <a:spcPct val="20000"/>
              </a:spcBef>
              <a:spcAft>
                <a:spcPts val="0"/>
              </a:spcAft>
              <a:defRPr/>
            </a:pPr>
            <a:r>
              <a:rPr lang="en-US" sz="1800" b="1" dirty="0">
                <a:solidFill>
                  <a:schemeClr val="bg1"/>
                </a:solidFill>
                <a:latin typeface="+mn-lt"/>
              </a:rPr>
              <a:t>DOE Program Office</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Identify Reviewers (Scientific Peer Review)</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Recommend Awardees</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Oversee Projects</a:t>
            </a:r>
          </a:p>
        </p:txBody>
      </p:sp>
      <p:sp>
        <p:nvSpPr>
          <p:cNvPr id="21" name="TextBox 20"/>
          <p:cNvSpPr txBox="1"/>
          <p:nvPr/>
        </p:nvSpPr>
        <p:spPr>
          <a:xfrm>
            <a:off x="6689014" y="1246188"/>
            <a:ext cx="3896360"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Single Grants Office for Awardees</a:t>
            </a:r>
          </a:p>
        </p:txBody>
      </p:sp>
      <p:sp>
        <p:nvSpPr>
          <p:cNvPr id="22" name="TextBox 21"/>
          <p:cNvSpPr txBox="1"/>
          <p:nvPr/>
        </p:nvSpPr>
        <p:spPr>
          <a:xfrm>
            <a:off x="594364" y="1220400"/>
            <a:ext cx="5636594"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Technical Expertise Leveraged Throughout DOE</a:t>
            </a:r>
          </a:p>
        </p:txBody>
      </p:sp>
      <p:sp>
        <p:nvSpPr>
          <p:cNvPr id="24" name="TextBox 23"/>
          <p:cNvSpPr txBox="1"/>
          <p:nvPr/>
        </p:nvSpPr>
        <p:spPr>
          <a:xfrm>
            <a:off x="3909320" y="4022695"/>
            <a:ext cx="4988306"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Single Administrative Office for Applicants</a:t>
            </a:r>
          </a:p>
        </p:txBody>
      </p:sp>
      <p:sp>
        <p:nvSpPr>
          <p:cNvPr id="6" name="Slide Number Placeholder 5">
            <a:extLst>
              <a:ext uri="{FF2B5EF4-FFF2-40B4-BE49-F238E27FC236}">
                <a16:creationId xmlns:a16="http://schemas.microsoft.com/office/drawing/2014/main" id="{E3D236D4-E5A3-4607-A51B-A0811E0DD27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180255288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406"/>
            <a:ext cx="10972800" cy="1143000"/>
          </a:xfrm>
        </p:spPr>
        <p:txBody>
          <a:bodyPr>
            <a:normAutofit/>
          </a:bodyPr>
          <a:lstStyle/>
          <a:p>
            <a:r>
              <a:rPr lang="en-US" sz="4000" b="0" dirty="0"/>
              <a:t>Phase I Application &amp; Award Timelines</a:t>
            </a:r>
          </a:p>
        </p:txBody>
      </p:sp>
      <p:cxnSp>
        <p:nvCxnSpPr>
          <p:cNvPr id="10" name="Straight Connector 9"/>
          <p:cNvCxnSpPr/>
          <p:nvPr/>
        </p:nvCxnSpPr>
        <p:spPr>
          <a:xfrm>
            <a:off x="1752600" y="1905000"/>
            <a:ext cx="838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3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2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8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4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1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37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3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5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15000" y="1295400"/>
            <a:ext cx="990600" cy="338554"/>
          </a:xfrm>
          <a:prstGeom prst="rect">
            <a:avLst/>
          </a:prstGeom>
          <a:noFill/>
        </p:spPr>
        <p:txBody>
          <a:bodyPr wrap="square" rtlCol="0">
            <a:spAutoFit/>
          </a:bodyPr>
          <a:lstStyle/>
          <a:p>
            <a:r>
              <a:rPr lang="en-US" sz="1600" b="1" i="1" dirty="0">
                <a:solidFill>
                  <a:schemeClr val="bg1">
                    <a:lumMod val="50000"/>
                  </a:schemeClr>
                </a:solidFill>
                <a:latin typeface="+mn-lt"/>
              </a:rPr>
              <a:t>months</a:t>
            </a:r>
          </a:p>
        </p:txBody>
      </p:sp>
      <p:sp>
        <p:nvSpPr>
          <p:cNvPr id="24" name="TextBox 23"/>
          <p:cNvSpPr txBox="1"/>
          <p:nvPr/>
        </p:nvSpPr>
        <p:spPr>
          <a:xfrm>
            <a:off x="4648200" y="1600200"/>
            <a:ext cx="228600" cy="338554"/>
          </a:xfrm>
          <a:prstGeom prst="rect">
            <a:avLst/>
          </a:prstGeom>
          <a:noFill/>
        </p:spPr>
        <p:txBody>
          <a:bodyPr wrap="square" rtlCol="0">
            <a:spAutoFit/>
          </a:bodyPr>
          <a:lstStyle/>
          <a:p>
            <a:r>
              <a:rPr lang="en-US" sz="1600" b="1" dirty="0">
                <a:solidFill>
                  <a:schemeClr val="bg1">
                    <a:lumMod val="50000"/>
                  </a:schemeClr>
                </a:solidFill>
              </a:rPr>
              <a:t>1</a:t>
            </a:r>
          </a:p>
        </p:txBody>
      </p:sp>
      <p:sp>
        <p:nvSpPr>
          <p:cNvPr id="25" name="TextBox 24"/>
          <p:cNvSpPr txBox="1"/>
          <p:nvPr/>
        </p:nvSpPr>
        <p:spPr>
          <a:xfrm>
            <a:off x="5410200" y="1600200"/>
            <a:ext cx="228600" cy="338554"/>
          </a:xfrm>
          <a:prstGeom prst="rect">
            <a:avLst/>
          </a:prstGeom>
          <a:noFill/>
        </p:spPr>
        <p:txBody>
          <a:bodyPr wrap="square" rtlCol="0">
            <a:spAutoFit/>
          </a:bodyPr>
          <a:lstStyle/>
          <a:p>
            <a:r>
              <a:rPr lang="en-US" sz="1600" b="1" dirty="0">
                <a:solidFill>
                  <a:schemeClr val="bg1">
                    <a:lumMod val="50000"/>
                  </a:schemeClr>
                </a:solidFill>
              </a:rPr>
              <a:t>2</a:t>
            </a:r>
          </a:p>
        </p:txBody>
      </p:sp>
      <p:sp>
        <p:nvSpPr>
          <p:cNvPr id="26" name="TextBox 25"/>
          <p:cNvSpPr txBox="1"/>
          <p:nvPr/>
        </p:nvSpPr>
        <p:spPr>
          <a:xfrm>
            <a:off x="6172200" y="1600200"/>
            <a:ext cx="2286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27" name="TextBox 26"/>
          <p:cNvSpPr txBox="1"/>
          <p:nvPr/>
        </p:nvSpPr>
        <p:spPr>
          <a:xfrm>
            <a:off x="6934200" y="1600200"/>
            <a:ext cx="228600" cy="338554"/>
          </a:xfrm>
          <a:prstGeom prst="rect">
            <a:avLst/>
          </a:prstGeom>
          <a:noFill/>
        </p:spPr>
        <p:txBody>
          <a:bodyPr wrap="square" rtlCol="0">
            <a:spAutoFit/>
          </a:bodyPr>
          <a:lstStyle/>
          <a:p>
            <a:r>
              <a:rPr lang="en-US" sz="1600" b="1" dirty="0">
                <a:solidFill>
                  <a:schemeClr val="bg1">
                    <a:lumMod val="50000"/>
                  </a:schemeClr>
                </a:solidFill>
              </a:rPr>
              <a:t>4</a:t>
            </a:r>
          </a:p>
        </p:txBody>
      </p:sp>
      <p:sp>
        <p:nvSpPr>
          <p:cNvPr id="28" name="TextBox 27"/>
          <p:cNvSpPr txBox="1"/>
          <p:nvPr/>
        </p:nvSpPr>
        <p:spPr>
          <a:xfrm>
            <a:off x="7696200" y="1600200"/>
            <a:ext cx="228600" cy="338554"/>
          </a:xfrm>
          <a:prstGeom prst="rect">
            <a:avLst/>
          </a:prstGeom>
          <a:noFill/>
        </p:spPr>
        <p:txBody>
          <a:bodyPr wrap="square" rtlCol="0">
            <a:spAutoFit/>
          </a:bodyPr>
          <a:lstStyle/>
          <a:p>
            <a:r>
              <a:rPr lang="en-US" sz="1600" b="1" dirty="0">
                <a:solidFill>
                  <a:schemeClr val="bg1">
                    <a:lumMod val="50000"/>
                  </a:schemeClr>
                </a:solidFill>
              </a:rPr>
              <a:t>5</a:t>
            </a:r>
          </a:p>
        </p:txBody>
      </p:sp>
      <p:sp>
        <p:nvSpPr>
          <p:cNvPr id="29" name="TextBox 28"/>
          <p:cNvSpPr txBox="1"/>
          <p:nvPr/>
        </p:nvSpPr>
        <p:spPr>
          <a:xfrm>
            <a:off x="8458200" y="1600200"/>
            <a:ext cx="228600" cy="338554"/>
          </a:xfrm>
          <a:prstGeom prst="rect">
            <a:avLst/>
          </a:prstGeom>
          <a:noFill/>
        </p:spPr>
        <p:txBody>
          <a:bodyPr wrap="square" rtlCol="0">
            <a:spAutoFit/>
          </a:bodyPr>
          <a:lstStyle/>
          <a:p>
            <a:r>
              <a:rPr lang="en-US" sz="1600" b="1" dirty="0">
                <a:solidFill>
                  <a:schemeClr val="bg1">
                    <a:lumMod val="50000"/>
                  </a:schemeClr>
                </a:solidFill>
              </a:rPr>
              <a:t>6</a:t>
            </a:r>
          </a:p>
        </p:txBody>
      </p:sp>
      <p:sp>
        <p:nvSpPr>
          <p:cNvPr id="30" name="TextBox 29"/>
          <p:cNvSpPr txBox="1"/>
          <p:nvPr/>
        </p:nvSpPr>
        <p:spPr>
          <a:xfrm>
            <a:off x="9220200" y="1600200"/>
            <a:ext cx="228600" cy="338554"/>
          </a:xfrm>
          <a:prstGeom prst="rect">
            <a:avLst/>
          </a:prstGeom>
          <a:noFill/>
        </p:spPr>
        <p:txBody>
          <a:bodyPr wrap="square" rtlCol="0">
            <a:spAutoFit/>
          </a:bodyPr>
          <a:lstStyle/>
          <a:p>
            <a:r>
              <a:rPr lang="en-US" sz="1600" b="1" dirty="0">
                <a:solidFill>
                  <a:schemeClr val="bg1">
                    <a:lumMod val="50000"/>
                  </a:schemeClr>
                </a:solidFill>
              </a:rPr>
              <a:t>7</a:t>
            </a:r>
          </a:p>
        </p:txBody>
      </p:sp>
      <p:sp>
        <p:nvSpPr>
          <p:cNvPr id="31" name="TextBox 30"/>
          <p:cNvSpPr txBox="1"/>
          <p:nvPr/>
        </p:nvSpPr>
        <p:spPr>
          <a:xfrm>
            <a:off x="9982200" y="1600200"/>
            <a:ext cx="228600" cy="338554"/>
          </a:xfrm>
          <a:prstGeom prst="rect">
            <a:avLst/>
          </a:prstGeom>
          <a:noFill/>
        </p:spPr>
        <p:txBody>
          <a:bodyPr wrap="square" rtlCol="0">
            <a:spAutoFit/>
          </a:bodyPr>
          <a:lstStyle/>
          <a:p>
            <a:r>
              <a:rPr lang="en-US" sz="1600" b="1" dirty="0">
                <a:solidFill>
                  <a:schemeClr val="bg1">
                    <a:lumMod val="50000"/>
                  </a:schemeClr>
                </a:solidFill>
              </a:rPr>
              <a:t>8</a:t>
            </a:r>
          </a:p>
        </p:txBody>
      </p:sp>
      <p:sp>
        <p:nvSpPr>
          <p:cNvPr id="32" name="TextBox 31"/>
          <p:cNvSpPr txBox="1"/>
          <p:nvPr/>
        </p:nvSpPr>
        <p:spPr>
          <a:xfrm>
            <a:off x="1600200" y="1600200"/>
            <a:ext cx="3810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50" name="TextBox 49"/>
          <p:cNvSpPr txBox="1"/>
          <p:nvPr/>
        </p:nvSpPr>
        <p:spPr>
          <a:xfrm>
            <a:off x="3886200" y="1600200"/>
            <a:ext cx="228600" cy="338554"/>
          </a:xfrm>
          <a:prstGeom prst="rect">
            <a:avLst/>
          </a:prstGeom>
          <a:noFill/>
        </p:spPr>
        <p:txBody>
          <a:bodyPr wrap="square" rtlCol="0">
            <a:spAutoFit/>
          </a:bodyPr>
          <a:lstStyle/>
          <a:p>
            <a:r>
              <a:rPr lang="en-US" sz="1600" b="1" dirty="0">
                <a:solidFill>
                  <a:schemeClr val="bg1">
                    <a:lumMod val="50000"/>
                  </a:schemeClr>
                </a:solidFill>
              </a:rPr>
              <a:t>0</a:t>
            </a:r>
          </a:p>
        </p:txBody>
      </p:sp>
      <p:cxnSp>
        <p:nvCxnSpPr>
          <p:cNvPr id="52" name="Straight Connector 51"/>
          <p:cNvCxnSpPr/>
          <p:nvPr/>
        </p:nvCxnSpPr>
        <p:spPr>
          <a:xfrm>
            <a:off x="251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286000" y="1600200"/>
            <a:ext cx="457200" cy="338554"/>
          </a:xfrm>
          <a:prstGeom prst="rect">
            <a:avLst/>
          </a:prstGeom>
          <a:noFill/>
        </p:spPr>
        <p:txBody>
          <a:bodyPr wrap="square" rtlCol="0">
            <a:spAutoFit/>
          </a:bodyPr>
          <a:lstStyle/>
          <a:p>
            <a:r>
              <a:rPr lang="en-US" sz="1600" b="1" dirty="0">
                <a:solidFill>
                  <a:schemeClr val="bg1">
                    <a:lumMod val="50000"/>
                  </a:schemeClr>
                </a:solidFill>
              </a:rPr>
              <a:t>-2</a:t>
            </a:r>
          </a:p>
        </p:txBody>
      </p:sp>
      <p:cxnSp>
        <p:nvCxnSpPr>
          <p:cNvPr id="56" name="Straight Connector 55"/>
          <p:cNvCxnSpPr/>
          <p:nvPr/>
        </p:nvCxnSpPr>
        <p:spPr>
          <a:xfrm>
            <a:off x="327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048000" y="1600200"/>
            <a:ext cx="457200" cy="338554"/>
          </a:xfrm>
          <a:prstGeom prst="rect">
            <a:avLst/>
          </a:prstGeom>
          <a:noFill/>
        </p:spPr>
        <p:txBody>
          <a:bodyPr wrap="square" rtlCol="0">
            <a:spAutoFit/>
          </a:bodyPr>
          <a:lstStyle/>
          <a:p>
            <a:r>
              <a:rPr lang="en-US" sz="1600" b="1" dirty="0">
                <a:solidFill>
                  <a:schemeClr val="bg1">
                    <a:lumMod val="50000"/>
                  </a:schemeClr>
                </a:solidFill>
              </a:rPr>
              <a:t>-1</a:t>
            </a:r>
          </a:p>
        </p:txBody>
      </p:sp>
      <p:grpSp>
        <p:nvGrpSpPr>
          <p:cNvPr id="134" name="Group 133"/>
          <p:cNvGrpSpPr/>
          <p:nvPr/>
        </p:nvGrpSpPr>
        <p:grpSpPr>
          <a:xfrm>
            <a:off x="1752600" y="1981200"/>
            <a:ext cx="8382000" cy="2785646"/>
            <a:chOff x="228600" y="1981200"/>
            <a:chExt cx="8382000" cy="3886200"/>
          </a:xfrm>
        </p:grpSpPr>
        <p:cxnSp>
          <p:nvCxnSpPr>
            <p:cNvPr id="9" name="Straight Connector 8"/>
            <p:cNvCxnSpPr/>
            <p:nvPr/>
          </p:nvCxnSpPr>
          <p:spPr>
            <a:xfrm>
              <a:off x="99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75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1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7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3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0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6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2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8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84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61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4" name="Diamond 63"/>
          <p:cNvSpPr/>
          <p:nvPr/>
        </p:nvSpPr>
        <p:spPr>
          <a:xfrm>
            <a:off x="7155426" y="295184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339645" y="2419136"/>
            <a:ext cx="990600" cy="523220"/>
          </a:xfrm>
          <a:prstGeom prst="rect">
            <a:avLst/>
          </a:prstGeom>
          <a:noFill/>
        </p:spPr>
        <p:txBody>
          <a:bodyPr wrap="square" rtlCol="0">
            <a:spAutoFit/>
          </a:bodyPr>
          <a:lstStyle/>
          <a:p>
            <a:pPr algn="ctr"/>
            <a:r>
              <a:rPr lang="en-US" sz="1400" b="1" dirty="0">
                <a:solidFill>
                  <a:schemeClr val="accent1"/>
                </a:solidFill>
                <a:latin typeface="+mn-lt"/>
              </a:rPr>
              <a:t>Issue Topics</a:t>
            </a:r>
          </a:p>
        </p:txBody>
      </p:sp>
      <p:sp>
        <p:nvSpPr>
          <p:cNvPr id="66" name="TextBox 65"/>
          <p:cNvSpPr txBox="1"/>
          <p:nvPr/>
        </p:nvSpPr>
        <p:spPr>
          <a:xfrm>
            <a:off x="3490454" y="241387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67" name="TextBox 66"/>
          <p:cNvSpPr txBox="1"/>
          <p:nvPr/>
        </p:nvSpPr>
        <p:spPr>
          <a:xfrm>
            <a:off x="5525729" y="241387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68" name="TextBox 67"/>
          <p:cNvSpPr txBox="1"/>
          <p:nvPr/>
        </p:nvSpPr>
        <p:spPr>
          <a:xfrm>
            <a:off x="6517074" y="242364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82" name="TextBox 81"/>
          <p:cNvSpPr txBox="1"/>
          <p:nvPr/>
        </p:nvSpPr>
        <p:spPr>
          <a:xfrm>
            <a:off x="2057400" y="240436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01" name="Rectangle 100"/>
          <p:cNvSpPr/>
          <p:nvPr/>
        </p:nvSpPr>
        <p:spPr>
          <a:xfrm>
            <a:off x="2514600" y="3266820"/>
            <a:ext cx="15240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02" name="Rectangle 101"/>
          <p:cNvSpPr/>
          <p:nvPr/>
        </p:nvSpPr>
        <p:spPr>
          <a:xfrm>
            <a:off x="1752600" y="3266820"/>
            <a:ext cx="762000" cy="38100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TOPICS</a:t>
            </a:r>
          </a:p>
        </p:txBody>
      </p:sp>
      <p:sp>
        <p:nvSpPr>
          <p:cNvPr id="103" name="Rectangle 102"/>
          <p:cNvSpPr/>
          <p:nvPr/>
        </p:nvSpPr>
        <p:spPr>
          <a:xfrm>
            <a:off x="4038600" y="326682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04" name="Rectangle 103"/>
          <p:cNvSpPr/>
          <p:nvPr/>
        </p:nvSpPr>
        <p:spPr>
          <a:xfrm>
            <a:off x="6172200" y="326682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06" name="Diamond 105"/>
          <p:cNvSpPr/>
          <p:nvPr/>
        </p:nvSpPr>
        <p:spPr>
          <a:xfrm>
            <a:off x="1676400" y="2962020"/>
            <a:ext cx="228600" cy="2286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243840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9" name="Diamond 108"/>
          <p:cNvSpPr/>
          <p:nvPr/>
        </p:nvSpPr>
        <p:spPr>
          <a:xfrm>
            <a:off x="391801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6019800" y="296202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2971800" y="2962020"/>
            <a:ext cx="228600" cy="228600"/>
          </a:xfrm>
          <a:prstGeom prst="diamond">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2590799" y="2438454"/>
            <a:ext cx="990600" cy="523220"/>
          </a:xfrm>
          <a:prstGeom prst="rect">
            <a:avLst/>
          </a:prstGeom>
          <a:noFill/>
        </p:spPr>
        <p:txBody>
          <a:bodyPr wrap="square" rtlCol="0">
            <a:spAutoFit/>
          </a:bodyPr>
          <a:lstStyle/>
          <a:p>
            <a:pPr algn="ctr"/>
            <a:r>
              <a:rPr lang="en-US" sz="1400" b="1" dirty="0">
                <a:solidFill>
                  <a:schemeClr val="tx2"/>
                </a:solidFill>
                <a:latin typeface="+mn-lt"/>
              </a:rPr>
              <a:t>LOI</a:t>
            </a:r>
          </a:p>
          <a:p>
            <a:pPr algn="ctr"/>
            <a:r>
              <a:rPr lang="en-US" sz="1400" b="1" dirty="0">
                <a:solidFill>
                  <a:schemeClr val="tx2"/>
                </a:solidFill>
                <a:latin typeface="+mn-lt"/>
              </a:rPr>
              <a:t>Due</a:t>
            </a:r>
          </a:p>
        </p:txBody>
      </p:sp>
      <p:sp>
        <p:nvSpPr>
          <p:cNvPr id="92" name="Rectangle 91"/>
          <p:cNvSpPr/>
          <p:nvPr/>
        </p:nvSpPr>
        <p:spPr>
          <a:xfrm>
            <a:off x="7312742" y="3271738"/>
            <a:ext cx="2974258"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6-12 months</a:t>
            </a:r>
          </a:p>
        </p:txBody>
      </p:sp>
      <p:sp>
        <p:nvSpPr>
          <p:cNvPr id="135" name="Isosceles Triangle 134"/>
          <p:cNvSpPr/>
          <p:nvPr/>
        </p:nvSpPr>
        <p:spPr>
          <a:xfrm rot="5400000">
            <a:off x="10162674" y="3368843"/>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7176589" y="3700790"/>
            <a:ext cx="3222703"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$200,000 or $250,000 (varies by topic)</a:t>
            </a:r>
          </a:p>
        </p:txBody>
      </p:sp>
      <p:sp>
        <p:nvSpPr>
          <p:cNvPr id="6" name="Slide Number Placeholder 5">
            <a:extLst>
              <a:ext uri="{FF2B5EF4-FFF2-40B4-BE49-F238E27FC236}">
                <a16:creationId xmlns:a16="http://schemas.microsoft.com/office/drawing/2014/main" id="{1A7134EA-FFA5-439B-BCA6-C7F9427A2BF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28</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B7B9C199-C570-4F7F-84E3-649173776E20}"/>
              </a:ext>
            </a:extLst>
          </p:cNvPr>
          <p:cNvSpPr txBox="1"/>
          <p:nvPr/>
        </p:nvSpPr>
        <p:spPr>
          <a:xfrm>
            <a:off x="9677400" y="4456093"/>
            <a:ext cx="2596243" cy="1323439"/>
          </a:xfrm>
          <a:prstGeom prst="rect">
            <a:avLst/>
          </a:prstGeom>
          <a:solidFill>
            <a:schemeClr val="accent3">
              <a:lumMod val="40000"/>
              <a:lumOff val="60000"/>
            </a:schemeClr>
          </a:solidFill>
        </p:spPr>
        <p:txBody>
          <a:bodyPr wrap="square" rtlCol="0">
            <a:spAutoFit/>
          </a:bodyPr>
          <a:lstStyle/>
          <a:p>
            <a:r>
              <a:rPr lang="en-US" sz="2000" dirty="0">
                <a:latin typeface="+mn-lt"/>
              </a:rPr>
              <a:t>9.5 months after start of Phase I award, your Phase II application is due</a:t>
            </a:r>
          </a:p>
        </p:txBody>
      </p:sp>
      <p:sp>
        <p:nvSpPr>
          <p:cNvPr id="4" name="Arrow: Down 3">
            <a:extLst>
              <a:ext uri="{FF2B5EF4-FFF2-40B4-BE49-F238E27FC236}">
                <a16:creationId xmlns:a16="http://schemas.microsoft.com/office/drawing/2014/main" id="{E11B0241-31FF-B2CA-F67A-4EE4DB88496D}"/>
              </a:ext>
            </a:extLst>
          </p:cNvPr>
          <p:cNvSpPr/>
          <p:nvPr/>
        </p:nvSpPr>
        <p:spPr>
          <a:xfrm rot="10800000">
            <a:off x="11395209" y="3734173"/>
            <a:ext cx="374380" cy="6212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57509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75595" y="25923"/>
            <a:ext cx="10972800" cy="1143000"/>
          </a:xfrm>
        </p:spPr>
        <p:txBody>
          <a:bodyPr>
            <a:normAutofit/>
          </a:bodyPr>
          <a:lstStyle/>
          <a:p>
            <a:pPr algn="ctr" eaLnBrk="1" hangingPunct="1"/>
            <a:r>
              <a:rPr lang="en-US" sz="4000" b="0" dirty="0"/>
              <a:t>Schedule:  FY 2024 Phase 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254978381"/>
              </p:ext>
            </p:extLst>
          </p:nvPr>
        </p:nvGraphicFramePr>
        <p:xfrm>
          <a:off x="717675" y="1536994"/>
          <a:ext cx="10756650" cy="3924221"/>
        </p:xfrm>
        <a:graphic>
          <a:graphicData uri="http://schemas.openxmlformats.org/drawingml/2006/table">
            <a:tbl>
              <a:tblPr firstRow="1" bandRow="1">
                <a:tableStyleId>{B301B821-A1FF-4177-AEE7-76D212191A09}</a:tableStyleId>
              </a:tblPr>
              <a:tblGrid>
                <a:gridCol w="3901441">
                  <a:extLst>
                    <a:ext uri="{9D8B030D-6E8A-4147-A177-3AD203B41FA5}">
                      <a16:colId xmlns:a16="http://schemas.microsoft.com/office/drawing/2014/main" val="20000"/>
                    </a:ext>
                  </a:extLst>
                </a:gridCol>
                <a:gridCol w="3070015">
                  <a:extLst>
                    <a:ext uri="{9D8B030D-6E8A-4147-A177-3AD203B41FA5}">
                      <a16:colId xmlns:a16="http://schemas.microsoft.com/office/drawing/2014/main" val="20001"/>
                    </a:ext>
                  </a:extLst>
                </a:gridCol>
                <a:gridCol w="3785194">
                  <a:extLst>
                    <a:ext uri="{9D8B030D-6E8A-4147-A177-3AD203B41FA5}">
                      <a16:colId xmlns:a16="http://schemas.microsoft.com/office/drawing/2014/main" val="20002"/>
                    </a:ext>
                  </a:extLst>
                </a:gridCol>
              </a:tblGrid>
              <a:tr h="388044">
                <a:tc>
                  <a:txBody>
                    <a:bodyPr/>
                    <a:lstStyle/>
                    <a:p>
                      <a:r>
                        <a:rPr lang="en-US" sz="1800" dirty="0">
                          <a:latin typeface="Calibri" pitchFamily="34" charset="0"/>
                        </a:rPr>
                        <a:t>Phase</a:t>
                      </a:r>
                      <a:r>
                        <a:rPr lang="en-US" sz="1800" baseline="0" dirty="0">
                          <a:latin typeface="Calibri" pitchFamily="34" charset="0"/>
                        </a:rPr>
                        <a:t> 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388044">
                <a:tc>
                  <a:txBody>
                    <a:bodyPr/>
                    <a:lstStyle/>
                    <a:p>
                      <a:r>
                        <a:rPr lang="en-US" sz="1800" b="0" dirty="0">
                          <a:latin typeface="+mn-lt"/>
                        </a:rPr>
                        <a:t>Topics Issued</a:t>
                      </a:r>
                    </a:p>
                  </a:txBody>
                  <a:tcPr anchor="ctr"/>
                </a:tc>
                <a:tc>
                  <a:txBody>
                    <a:bodyPr/>
                    <a:lstStyle/>
                    <a:p>
                      <a:r>
                        <a:rPr lang="en-US" sz="1800" b="0" dirty="0">
                          <a:latin typeface="+mn-lt"/>
                        </a:rPr>
                        <a:t>Monday, July 10, 2023</a:t>
                      </a:r>
                    </a:p>
                  </a:txBody>
                  <a:tcPr anchor="ctr"/>
                </a:tc>
                <a:tc>
                  <a:txBody>
                    <a:bodyPr/>
                    <a:lstStyle/>
                    <a:p>
                      <a:r>
                        <a:rPr lang="en-US" sz="1800" b="0" dirty="0">
                          <a:latin typeface="+mn-lt"/>
                        </a:rPr>
                        <a:t>Monday, November 6, 2023</a:t>
                      </a:r>
                    </a:p>
                  </a:txBody>
                  <a:tcPr anchor="ctr"/>
                </a:tc>
                <a:extLst>
                  <a:ext uri="{0D108BD9-81ED-4DB2-BD59-A6C34878D82A}">
                    <a16:rowId xmlns:a16="http://schemas.microsoft.com/office/drawing/2014/main" val="10001"/>
                  </a:ext>
                </a:extLst>
              </a:tr>
              <a:tr h="380832">
                <a:tc>
                  <a:txBody>
                    <a:bodyPr/>
                    <a:lstStyle/>
                    <a:p>
                      <a:r>
                        <a:rPr lang="en-US" sz="1800" b="0" dirty="0">
                          <a:latin typeface="+mn-lt"/>
                        </a:rPr>
                        <a:t>   </a:t>
                      </a:r>
                      <a:r>
                        <a:rPr lang="en-US" sz="1600" b="0" dirty="0">
                          <a:latin typeface="+mn-lt"/>
                        </a:rPr>
                        <a:t>Webinar(s)</a:t>
                      </a:r>
                    </a:p>
                  </a:txBody>
                  <a:tcPr anchor="ctr"/>
                </a:tc>
                <a:tc>
                  <a:txBody>
                    <a:bodyPr/>
                    <a:lstStyle/>
                    <a:p>
                      <a:r>
                        <a:rPr lang="en-US" sz="1800" b="0" dirty="0">
                          <a:latin typeface="+mn-lt"/>
                        </a:rPr>
                        <a:t>Week of July 17, 2023</a:t>
                      </a:r>
                    </a:p>
                  </a:txBody>
                  <a:tcPr anchor="ctr"/>
                </a:tc>
                <a:tc>
                  <a:txBody>
                    <a:bodyPr/>
                    <a:lstStyle/>
                    <a:p>
                      <a:r>
                        <a:rPr lang="en-US" sz="1800" b="0" dirty="0">
                          <a:latin typeface="+mn-lt"/>
                        </a:rPr>
                        <a:t>Week of November 13, 2023</a:t>
                      </a:r>
                    </a:p>
                  </a:txBody>
                  <a:tcPr anchor="ctr"/>
                </a:tc>
                <a:extLst>
                  <a:ext uri="{0D108BD9-81ED-4DB2-BD59-A6C34878D82A}">
                    <a16:rowId xmlns:a16="http://schemas.microsoft.com/office/drawing/2014/main" val="10002"/>
                  </a:ext>
                </a:extLst>
              </a:tr>
              <a:tr h="388044">
                <a:tc>
                  <a:txBody>
                    <a:bodyPr/>
                    <a:lstStyle/>
                    <a:p>
                      <a:r>
                        <a:rPr lang="en-US" sz="1800" b="0" dirty="0">
                          <a:latin typeface="+mn-lt"/>
                        </a:rPr>
                        <a:t>FOA Issued</a:t>
                      </a:r>
                    </a:p>
                  </a:txBody>
                  <a:tcPr anchor="ctr"/>
                </a:tc>
                <a:tc>
                  <a:txBody>
                    <a:bodyPr/>
                    <a:lstStyle/>
                    <a:p>
                      <a:r>
                        <a:rPr lang="en-US" sz="1800" b="0" strike="noStrike" baseline="0" dirty="0">
                          <a:latin typeface="+mn-lt"/>
                        </a:rPr>
                        <a:t>Monday, August 7, 2023</a:t>
                      </a:r>
                    </a:p>
                  </a:txBody>
                  <a:tcPr anchor="ctr"/>
                </a:tc>
                <a:tc>
                  <a:txBody>
                    <a:bodyPr/>
                    <a:lstStyle/>
                    <a:p>
                      <a:r>
                        <a:rPr lang="en-US" sz="1800" b="0" dirty="0">
                          <a:latin typeface="+mn-lt"/>
                        </a:rPr>
                        <a:t>Monday, December 11, 2023</a:t>
                      </a:r>
                    </a:p>
                  </a:txBody>
                  <a:tcPr anchor="ctr"/>
                </a:tc>
                <a:extLst>
                  <a:ext uri="{0D108BD9-81ED-4DB2-BD59-A6C34878D82A}">
                    <a16:rowId xmlns:a16="http://schemas.microsoft.com/office/drawing/2014/main" val="10003"/>
                  </a:ext>
                </a:extLst>
              </a:tr>
              <a:tr h="388044">
                <a:tc>
                  <a:txBody>
                    <a:bodyPr/>
                    <a:lstStyle/>
                    <a:p>
                      <a:r>
                        <a:rPr lang="en-US" sz="1600" b="0" dirty="0">
                          <a:latin typeface="+mn-lt"/>
                        </a:rPr>
                        <a:t>   Webinar(s)</a:t>
                      </a:r>
                    </a:p>
                  </a:txBody>
                  <a:tcPr anchor="ctr"/>
                </a:tc>
                <a:tc>
                  <a:txBody>
                    <a:bodyPr/>
                    <a:lstStyle/>
                    <a:p>
                      <a:r>
                        <a:rPr lang="en-US" sz="1800" b="0" strike="noStrike" baseline="0" dirty="0">
                          <a:latin typeface="+mn-lt"/>
                        </a:rPr>
                        <a:t>Friday, August 11, 2023</a:t>
                      </a:r>
                    </a:p>
                  </a:txBody>
                  <a:tcPr anchor="ctr"/>
                </a:tc>
                <a:tc>
                  <a:txBody>
                    <a:bodyPr/>
                    <a:lstStyle/>
                    <a:p>
                      <a:r>
                        <a:rPr lang="en-US" sz="1800" b="0" dirty="0">
                          <a:latin typeface="+mn-lt"/>
                        </a:rPr>
                        <a:t>Friday, December 15, 2023</a:t>
                      </a:r>
                    </a:p>
                  </a:txBody>
                  <a:tcPr anchor="ctr"/>
                </a:tc>
                <a:extLst>
                  <a:ext uri="{0D108BD9-81ED-4DB2-BD59-A6C34878D82A}">
                    <a16:rowId xmlns:a16="http://schemas.microsoft.com/office/drawing/2014/main" val="10004"/>
                  </a:ext>
                </a:extLst>
              </a:tr>
              <a:tr h="388044">
                <a:tc>
                  <a:txBody>
                    <a:bodyPr/>
                    <a:lstStyle/>
                    <a:p>
                      <a:r>
                        <a:rPr lang="en-US" sz="1800" b="0" dirty="0">
                          <a:latin typeface="+mn-lt"/>
                        </a:rPr>
                        <a:t>Letters of Intent (LOI) Due</a:t>
                      </a:r>
                    </a:p>
                  </a:txBody>
                  <a:tcPr anchor="ctr"/>
                </a:tc>
                <a:tc>
                  <a:txBody>
                    <a:bodyPr/>
                    <a:lstStyle/>
                    <a:p>
                      <a:r>
                        <a:rPr lang="en-US" sz="1800" b="0" strike="noStrike" baseline="0" dirty="0">
                          <a:latin typeface="+mn-lt"/>
                        </a:rPr>
                        <a:t>Monday, August 28, 2023</a:t>
                      </a:r>
                    </a:p>
                  </a:txBody>
                  <a:tcPr anchor="ctr"/>
                </a:tc>
                <a:tc>
                  <a:txBody>
                    <a:bodyPr/>
                    <a:lstStyle/>
                    <a:p>
                      <a:r>
                        <a:rPr lang="en-US" sz="1800" b="0" strike="noStrike" dirty="0">
                          <a:solidFill>
                            <a:schemeClr val="tx1"/>
                          </a:solidFill>
                          <a:latin typeface="+mn-lt"/>
                        </a:rPr>
                        <a:t>Wednesday, January</a:t>
                      </a:r>
                      <a:r>
                        <a:rPr lang="en-US" sz="1800" b="0" strike="noStrike" baseline="0" dirty="0">
                          <a:solidFill>
                            <a:schemeClr val="tx1"/>
                          </a:solidFill>
                          <a:latin typeface="+mn-lt"/>
                        </a:rPr>
                        <a:t> 3</a:t>
                      </a:r>
                      <a:r>
                        <a:rPr lang="en-US" sz="1800" b="0" strike="noStrike" dirty="0">
                          <a:solidFill>
                            <a:schemeClr val="tx1"/>
                          </a:solidFill>
                          <a:latin typeface="+mn-lt"/>
                        </a:rPr>
                        <a:t>, 2024</a:t>
                      </a:r>
                    </a:p>
                  </a:txBody>
                  <a:tcPr anchor="ctr"/>
                </a:tc>
                <a:extLst>
                  <a:ext uri="{0D108BD9-81ED-4DB2-BD59-A6C34878D82A}">
                    <a16:rowId xmlns:a16="http://schemas.microsoft.com/office/drawing/2014/main" val="10005"/>
                  </a:ext>
                </a:extLst>
              </a:tr>
              <a:tr h="439037">
                <a:tc>
                  <a:txBody>
                    <a:bodyPr/>
                    <a:lstStyle/>
                    <a:p>
                      <a:r>
                        <a:rPr lang="en-US" sz="1800" b="0" dirty="0">
                          <a:latin typeface="+mn-lt"/>
                        </a:rPr>
                        <a:t>Non-Responsive LOI Feedback Provided</a:t>
                      </a:r>
                    </a:p>
                  </a:txBody>
                  <a:tcPr anchor="ctr"/>
                </a:tc>
                <a:tc>
                  <a:txBody>
                    <a:bodyPr/>
                    <a:lstStyle/>
                    <a:p>
                      <a:r>
                        <a:rPr lang="en-US" sz="1800" b="0" strike="noStrike" baseline="0" dirty="0">
                          <a:latin typeface="+mn-lt"/>
                        </a:rPr>
                        <a:t>Monday, September 18, 2023</a:t>
                      </a:r>
                    </a:p>
                  </a:txBody>
                  <a:tcPr anchor="ctr"/>
                </a:tc>
                <a:tc>
                  <a:txBody>
                    <a:bodyPr/>
                    <a:lstStyle/>
                    <a:p>
                      <a:r>
                        <a:rPr lang="en-US" sz="1800" b="0" strike="noStrike" dirty="0">
                          <a:solidFill>
                            <a:schemeClr val="tx1"/>
                          </a:solidFill>
                          <a:latin typeface="+mn-lt"/>
                        </a:rPr>
                        <a:t>Tuesday, January 23,</a:t>
                      </a:r>
                      <a:r>
                        <a:rPr lang="en-US" sz="1800" b="0" strike="noStrike" baseline="0" dirty="0">
                          <a:solidFill>
                            <a:schemeClr val="tx1"/>
                          </a:solidFill>
                          <a:latin typeface="+mn-lt"/>
                        </a:rPr>
                        <a:t> 2024</a:t>
                      </a:r>
                      <a:endParaRPr lang="en-US" sz="1800" b="0" strike="noStrike" dirty="0">
                        <a:solidFill>
                          <a:schemeClr val="tx1"/>
                        </a:solidFill>
                        <a:latin typeface="+mn-lt"/>
                      </a:endParaRPr>
                    </a:p>
                  </a:txBody>
                  <a:tcPr anchor="ctr"/>
                </a:tc>
                <a:extLst>
                  <a:ext uri="{0D108BD9-81ED-4DB2-BD59-A6C34878D82A}">
                    <a16:rowId xmlns:a16="http://schemas.microsoft.com/office/drawing/2014/main" val="10006"/>
                  </a:ext>
                </a:extLst>
              </a:tr>
              <a:tr h="388044">
                <a:tc>
                  <a:txBody>
                    <a:bodyPr/>
                    <a:lstStyle/>
                    <a:p>
                      <a:r>
                        <a:rPr lang="en-US" sz="1800" b="0" dirty="0">
                          <a:latin typeface="+mn-lt"/>
                        </a:rPr>
                        <a:t>Applications Due</a:t>
                      </a:r>
                    </a:p>
                  </a:txBody>
                  <a:tcPr anchor="ctr"/>
                </a:tc>
                <a:tc>
                  <a:txBody>
                    <a:bodyPr/>
                    <a:lstStyle/>
                    <a:p>
                      <a:r>
                        <a:rPr lang="en-US" sz="1800" b="0" strike="noStrike" baseline="0" dirty="0">
                          <a:latin typeface="+mn-lt"/>
                        </a:rPr>
                        <a:t>Tuesday, October 10, 2023</a:t>
                      </a:r>
                    </a:p>
                  </a:txBody>
                  <a:tcPr anchor="ctr"/>
                </a:tc>
                <a:tc>
                  <a:txBody>
                    <a:bodyPr/>
                    <a:lstStyle/>
                    <a:p>
                      <a:r>
                        <a:rPr lang="en-US" sz="1800" b="0" strike="noStrike" baseline="0" dirty="0">
                          <a:solidFill>
                            <a:schemeClr val="tx1"/>
                          </a:solidFill>
                          <a:latin typeface="+mn-lt"/>
                        </a:rPr>
                        <a:t>Wednesday, February 21, 2024</a:t>
                      </a:r>
                    </a:p>
                  </a:txBody>
                  <a:tcPr anchor="ctr"/>
                </a:tc>
                <a:extLst>
                  <a:ext uri="{0D108BD9-81ED-4DB2-BD59-A6C34878D82A}">
                    <a16:rowId xmlns:a16="http://schemas.microsoft.com/office/drawing/2014/main" val="10007"/>
                  </a:ext>
                </a:extLst>
              </a:tr>
              <a:tr h="388044">
                <a:tc>
                  <a:txBody>
                    <a:bodyPr/>
                    <a:lstStyle/>
                    <a:p>
                      <a:r>
                        <a:rPr lang="en-US" sz="1800" b="0" dirty="0">
                          <a:latin typeface="+mn-lt"/>
                        </a:rPr>
                        <a:t>Award Notification</a:t>
                      </a:r>
                    </a:p>
                  </a:txBody>
                  <a:tcPr anchor="ctr"/>
                </a:tc>
                <a:tc>
                  <a:txBody>
                    <a:bodyPr/>
                    <a:lstStyle/>
                    <a:p>
                      <a:r>
                        <a:rPr lang="en-US" sz="1800" b="0" strike="noStrike" baseline="0" dirty="0">
                          <a:latin typeface="+mn-lt"/>
                        </a:rPr>
                        <a:t>Tuesday, January 02, 2023*</a:t>
                      </a:r>
                    </a:p>
                  </a:txBody>
                  <a:tcPr anchor="ctr"/>
                </a:tc>
                <a:tc>
                  <a:txBody>
                    <a:bodyPr/>
                    <a:lstStyle/>
                    <a:p>
                      <a:r>
                        <a:rPr lang="en-US" sz="1800" b="0" strike="noStrike" dirty="0">
                          <a:latin typeface="+mn-lt"/>
                        </a:rPr>
                        <a:t>Monday, May 20, 2024*</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8"/>
                  </a:ext>
                </a:extLst>
              </a:tr>
              <a:tr h="388044">
                <a:tc>
                  <a:txBody>
                    <a:bodyPr/>
                    <a:lstStyle/>
                    <a:p>
                      <a:r>
                        <a:rPr lang="en-US" sz="1800" b="0" dirty="0">
                          <a:latin typeface="+mn-lt"/>
                        </a:rPr>
                        <a:t>Projected Grant Start Date</a:t>
                      </a:r>
                    </a:p>
                  </a:txBody>
                  <a:tcPr anchor="ctr"/>
                </a:tc>
                <a:tc>
                  <a:txBody>
                    <a:bodyPr/>
                    <a:lstStyle/>
                    <a:p>
                      <a:r>
                        <a:rPr lang="en-US" sz="1800" b="0" strike="noStrike" baseline="0" dirty="0">
                          <a:latin typeface="+mn-lt"/>
                        </a:rPr>
                        <a:t>Monday, February 12, 2024</a:t>
                      </a:r>
                    </a:p>
                  </a:txBody>
                  <a:tcPr anchor="ctr"/>
                </a:tc>
                <a:tc>
                  <a:txBody>
                    <a:bodyPr/>
                    <a:lstStyle/>
                    <a:p>
                      <a:r>
                        <a:rPr lang="en-US" sz="1800" b="0" strike="noStrike" dirty="0">
                          <a:latin typeface="+mn-lt"/>
                        </a:rPr>
                        <a:t>Monday,</a:t>
                      </a:r>
                      <a:r>
                        <a:rPr lang="en-US" sz="1800" b="0" strike="noStrike" baseline="0" dirty="0">
                          <a:latin typeface="+mn-lt"/>
                        </a:rPr>
                        <a:t> July 1, 2024</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9"/>
                  </a:ext>
                </a:extLst>
              </a:tr>
            </a:tbl>
          </a:graphicData>
        </a:graphic>
      </p:graphicFrame>
      <p:sp>
        <p:nvSpPr>
          <p:cNvPr id="4" name="TextBox 3"/>
          <p:cNvSpPr txBox="1"/>
          <p:nvPr/>
        </p:nvSpPr>
        <p:spPr>
          <a:xfrm>
            <a:off x="517336" y="5637235"/>
            <a:ext cx="2824074"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9" name="Slide Number Placeholder 8">
            <a:extLst>
              <a:ext uri="{FF2B5EF4-FFF2-40B4-BE49-F238E27FC236}">
                <a16:creationId xmlns:a16="http://schemas.microsoft.com/office/drawing/2014/main" id="{81F15FFA-7AFC-4943-85CF-390AE879C4B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29</a:t>
            </a:fld>
            <a:endParaRPr lang="en-US" dirty="0">
              <a:solidFill>
                <a:prstClr val="black">
                  <a:tint val="75000"/>
                </a:prstClr>
              </a:solidFill>
            </a:endParaRPr>
          </a:p>
        </p:txBody>
      </p:sp>
      <p:sp>
        <p:nvSpPr>
          <p:cNvPr id="3" name="Rectangle: Rounded Corners 2">
            <a:extLst>
              <a:ext uri="{FF2B5EF4-FFF2-40B4-BE49-F238E27FC236}">
                <a16:creationId xmlns:a16="http://schemas.microsoft.com/office/drawing/2014/main" id="{B7CC681D-4D48-C968-F66A-ABB9CA09678C}"/>
              </a:ext>
            </a:extLst>
          </p:cNvPr>
          <p:cNvSpPr/>
          <p:nvPr/>
        </p:nvSpPr>
        <p:spPr>
          <a:xfrm>
            <a:off x="4528457" y="1211646"/>
            <a:ext cx="3124200" cy="4733366"/>
          </a:xfrm>
          <a:prstGeom prst="roundRect">
            <a:avLst/>
          </a:prstGeom>
          <a:noFill/>
          <a:ln w="349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025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descr="http://www.ace-clipart.com/clipart/american_flag_photos/flag-o.jpg"/>
          <p:cNvPicPr>
            <a:picLocks noChangeAspect="1" noChangeArrowheads="1"/>
          </p:cNvPicPr>
          <p:nvPr/>
        </p:nvPicPr>
        <p:blipFill rotWithShape="1">
          <a:blip r:embed="rId2" cstate="print"/>
          <a:srcRect t="11640" b="9689"/>
          <a:stretch/>
        </p:blipFill>
        <p:spPr bwMode="auto">
          <a:xfrm>
            <a:off x="20" y="10"/>
            <a:ext cx="12191980" cy="6857990"/>
          </a:xfrm>
          <a:prstGeom prst="rect">
            <a:avLst/>
          </a:prstGeom>
          <a:noFill/>
        </p:spPr>
      </p:pic>
      <p:sp>
        <p:nvSpPr>
          <p:cNvPr id="2" name="Title 1"/>
          <p:cNvSpPr>
            <a:spLocks noGrp="1"/>
          </p:cNvSpPr>
          <p:nvPr>
            <p:ph type="ctrTitle" idx="4294967295"/>
          </p:nvPr>
        </p:nvSpPr>
        <p:spPr>
          <a:xfrm>
            <a:off x="981075" y="5316538"/>
            <a:ext cx="11210925" cy="746125"/>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Federal SBIR/STTR Programs Overview</a:t>
            </a:r>
          </a:p>
        </p:txBody>
      </p:sp>
      <p:sp>
        <p:nvSpPr>
          <p:cNvPr id="4" name="Slide Number Placeholder 3">
            <a:extLst>
              <a:ext uri="{FF2B5EF4-FFF2-40B4-BE49-F238E27FC236}">
                <a16:creationId xmlns:a16="http://schemas.microsoft.com/office/drawing/2014/main" id="{23C447C8-2908-44A0-A31A-1783ED62CE4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a:t>
            </a:fld>
            <a:endParaRPr lang="en-US" dirty="0">
              <a:solidFill>
                <a:prstClr val="black">
                  <a:tint val="75000"/>
                </a:prstClr>
              </a:solidFill>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9610" y="-25984"/>
            <a:ext cx="10972800" cy="1143000"/>
          </a:xfrm>
        </p:spPr>
        <p:txBody>
          <a:bodyPr>
            <a:normAutofit/>
          </a:bodyPr>
          <a:lstStyle/>
          <a:p>
            <a:pPr algn="ctr" eaLnBrk="1" hangingPunct="1"/>
            <a:r>
              <a:rPr lang="en-US" sz="4000" b="0" dirty="0"/>
              <a:t>Schedule:  FY 2024 Phase II,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2685138420"/>
              </p:ext>
            </p:extLst>
          </p:nvPr>
        </p:nvGraphicFramePr>
        <p:xfrm>
          <a:off x="1030224" y="1507525"/>
          <a:ext cx="10131551" cy="3899351"/>
        </p:xfrm>
        <a:graphic>
          <a:graphicData uri="http://schemas.openxmlformats.org/drawingml/2006/table">
            <a:tbl>
              <a:tblPr firstRow="1" bandRow="1">
                <a:tableStyleId>{B301B821-A1FF-4177-AEE7-76D212191A09}</a:tableStyleId>
              </a:tblPr>
              <a:tblGrid>
                <a:gridCol w="2924430">
                  <a:extLst>
                    <a:ext uri="{9D8B030D-6E8A-4147-A177-3AD203B41FA5}">
                      <a16:colId xmlns:a16="http://schemas.microsoft.com/office/drawing/2014/main" val="20000"/>
                    </a:ext>
                  </a:extLst>
                </a:gridCol>
                <a:gridCol w="3303890">
                  <a:extLst>
                    <a:ext uri="{9D8B030D-6E8A-4147-A177-3AD203B41FA5}">
                      <a16:colId xmlns:a16="http://schemas.microsoft.com/office/drawing/2014/main" val="20001"/>
                    </a:ext>
                  </a:extLst>
                </a:gridCol>
                <a:gridCol w="3903231">
                  <a:extLst>
                    <a:ext uri="{9D8B030D-6E8A-4147-A177-3AD203B41FA5}">
                      <a16:colId xmlns:a16="http://schemas.microsoft.com/office/drawing/2014/main" val="20002"/>
                    </a:ext>
                  </a:extLst>
                </a:gridCol>
              </a:tblGrid>
              <a:tr h="369766">
                <a:tc>
                  <a:txBody>
                    <a:bodyPr/>
                    <a:lstStyle/>
                    <a:p>
                      <a:r>
                        <a:rPr lang="en-US" sz="1800" dirty="0">
                          <a:latin typeface="Calibri" pitchFamily="34" charset="0"/>
                        </a:rPr>
                        <a:t>Phase</a:t>
                      </a:r>
                      <a:r>
                        <a:rPr lang="en-US" sz="1800" baseline="0" dirty="0">
                          <a:latin typeface="Calibri" pitchFamily="34" charset="0"/>
                        </a:rPr>
                        <a:t> II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705917">
                <a:tc>
                  <a:txBody>
                    <a:bodyPr/>
                    <a:lstStyle/>
                    <a:p>
                      <a:r>
                        <a:rPr lang="en-US" sz="1800" b="0" dirty="0"/>
                        <a:t>FOA Issued</a:t>
                      </a:r>
                    </a:p>
                  </a:txBody>
                  <a:tcPr anchor="ctr"/>
                </a:tc>
                <a:tc>
                  <a:txBody>
                    <a:bodyPr/>
                    <a:lstStyle/>
                    <a:p>
                      <a:r>
                        <a:rPr lang="en-US" sz="1800" b="0" dirty="0">
                          <a:solidFill>
                            <a:schemeClr val="tx1"/>
                          </a:solidFill>
                        </a:rPr>
                        <a:t>Monday, October 16, 2023</a:t>
                      </a:r>
                    </a:p>
                  </a:txBody>
                  <a:tcPr anchor="ctr"/>
                </a:tc>
                <a:tc>
                  <a:txBody>
                    <a:bodyPr/>
                    <a:lstStyle/>
                    <a:p>
                      <a:r>
                        <a:rPr lang="en-US" sz="1800" b="0" dirty="0"/>
                        <a:t>Monday, February 26, 2024</a:t>
                      </a:r>
                    </a:p>
                  </a:txBody>
                  <a:tcPr anchor="ctr"/>
                </a:tc>
                <a:extLst>
                  <a:ext uri="{0D108BD9-81ED-4DB2-BD59-A6C34878D82A}">
                    <a16:rowId xmlns:a16="http://schemas.microsoft.com/office/drawing/2014/main" val="10001"/>
                  </a:ext>
                </a:extLst>
              </a:tr>
              <a:tr h="705917">
                <a:tc>
                  <a:txBody>
                    <a:bodyPr/>
                    <a:lstStyle/>
                    <a:p>
                      <a:r>
                        <a:rPr lang="en-US" sz="1800" b="0" dirty="0"/>
                        <a:t>Letters of Intent</a:t>
                      </a:r>
                      <a:r>
                        <a:rPr lang="en-US" sz="1800" b="0" baseline="0" dirty="0"/>
                        <a:t> </a:t>
                      </a:r>
                      <a:r>
                        <a:rPr lang="en-US" sz="1800" b="0" dirty="0"/>
                        <a:t>Due </a:t>
                      </a:r>
                      <a:r>
                        <a:rPr lang="en-US" sz="1600" b="0" dirty="0"/>
                        <a:t>(All </a:t>
                      </a:r>
                      <a:r>
                        <a:rPr lang="en-US" sz="1600" b="0" baseline="0" dirty="0"/>
                        <a:t>Phase II Applications)</a:t>
                      </a:r>
                      <a:endParaRPr lang="en-US" sz="1600" b="0" dirty="0">
                        <a:latin typeface="Calibri" pitchFamily="34" charset="0"/>
                      </a:endParaRPr>
                    </a:p>
                  </a:txBody>
                  <a:tcPr/>
                </a:tc>
                <a:tc>
                  <a:txBody>
                    <a:bodyPr/>
                    <a:lstStyle/>
                    <a:p>
                      <a:r>
                        <a:rPr lang="en-US" sz="1800" b="0" strike="noStrike" dirty="0">
                          <a:solidFill>
                            <a:schemeClr val="tx1"/>
                          </a:solidFill>
                        </a:rPr>
                        <a:t>Tuesday, November 7, 2023</a:t>
                      </a:r>
                    </a:p>
                  </a:txBody>
                  <a:tcPr anchor="ctr"/>
                </a:tc>
                <a:tc>
                  <a:txBody>
                    <a:bodyPr/>
                    <a:lstStyle/>
                    <a:p>
                      <a:r>
                        <a:rPr lang="en-US" sz="1800" b="0" strike="noStrike" dirty="0"/>
                        <a:t>Wednesday, March 27, 2024</a:t>
                      </a:r>
                    </a:p>
                  </a:txBody>
                  <a:tcPr anchor="ctr"/>
                </a:tc>
                <a:extLst>
                  <a:ext uri="{0D108BD9-81ED-4DB2-BD59-A6C34878D82A}">
                    <a16:rowId xmlns:a16="http://schemas.microsoft.com/office/drawing/2014/main" val="10002"/>
                  </a:ext>
                </a:extLst>
              </a:tr>
              <a:tr h="705917">
                <a:tc>
                  <a:txBody>
                    <a:bodyPr/>
                    <a:lstStyle/>
                    <a:p>
                      <a:r>
                        <a:rPr lang="en-US" sz="1800" b="0" dirty="0"/>
                        <a:t>Full Applications Due</a:t>
                      </a:r>
                      <a:endParaRPr lang="en-US" sz="1800" b="0" dirty="0">
                        <a:latin typeface="Calibri" pitchFamily="34" charset="0"/>
                      </a:endParaRPr>
                    </a:p>
                  </a:txBody>
                  <a:tcPr/>
                </a:tc>
                <a:tc>
                  <a:txBody>
                    <a:bodyPr/>
                    <a:lstStyle/>
                    <a:p>
                      <a:r>
                        <a:rPr lang="en-US" sz="1800" b="0" strike="noStrike" dirty="0"/>
                        <a:t>Tuesday, December 5, 2023</a:t>
                      </a:r>
                      <a:endParaRPr lang="en-US" sz="1800" b="0" strike="noStrike" dirty="0">
                        <a:solidFill>
                          <a:srgbClr val="FF0000"/>
                        </a:solidFill>
                      </a:endParaRPr>
                    </a:p>
                  </a:txBody>
                  <a:tcPr anchor="ctr"/>
                </a:tc>
                <a:tc>
                  <a:txBody>
                    <a:bodyPr/>
                    <a:lstStyle/>
                    <a:p>
                      <a:r>
                        <a:rPr lang="en-US" sz="1800" b="0" strike="noStrike" dirty="0"/>
                        <a:t>Tuesday, April 30, 2024</a:t>
                      </a:r>
                      <a:endParaRPr lang="en-US" sz="1800" b="0" strike="sngStrike" dirty="0"/>
                    </a:p>
                  </a:txBody>
                  <a:tcPr anchor="ctr"/>
                </a:tc>
                <a:extLst>
                  <a:ext uri="{0D108BD9-81ED-4DB2-BD59-A6C34878D82A}">
                    <a16:rowId xmlns:a16="http://schemas.microsoft.com/office/drawing/2014/main" val="10003"/>
                  </a:ext>
                </a:extLst>
              </a:tr>
              <a:tr h="705917">
                <a:tc>
                  <a:txBody>
                    <a:bodyPr/>
                    <a:lstStyle/>
                    <a:p>
                      <a:r>
                        <a:rPr lang="en-US" sz="1800" b="0" dirty="0"/>
                        <a:t>Award</a:t>
                      </a:r>
                      <a:r>
                        <a:rPr lang="en-US" sz="1800" b="0" baseline="0" dirty="0"/>
                        <a:t> Notification</a:t>
                      </a:r>
                      <a:endParaRPr lang="en-US" sz="1800" b="0" dirty="0">
                        <a:latin typeface="Calibri" pitchFamily="34" charset="0"/>
                      </a:endParaRPr>
                    </a:p>
                  </a:txBody>
                  <a:tcPr/>
                </a:tc>
                <a:tc>
                  <a:txBody>
                    <a:bodyPr/>
                    <a:lstStyle/>
                    <a:p>
                      <a:r>
                        <a:rPr lang="en-US" sz="1800" b="0" strike="noStrike" dirty="0"/>
                        <a:t>Tuesday, February 20, 2024</a:t>
                      </a:r>
                      <a:r>
                        <a:rPr lang="en-US" sz="1800" b="0" dirty="0"/>
                        <a:t>* </a:t>
                      </a:r>
                      <a:endParaRPr lang="en-US" sz="1800" b="0" dirty="0">
                        <a:solidFill>
                          <a:srgbClr val="FF0000"/>
                        </a:solidFill>
                      </a:endParaRPr>
                    </a:p>
                  </a:txBody>
                  <a:tcPr anchor="ctr"/>
                </a:tc>
                <a:tc>
                  <a:txBody>
                    <a:bodyPr/>
                    <a:lstStyle/>
                    <a:p>
                      <a:r>
                        <a:rPr lang="en-US" sz="1800" b="0" strike="noStrike" dirty="0"/>
                        <a:t>Monday, July 29, 2024*</a:t>
                      </a:r>
                      <a:endParaRPr lang="en-US" sz="1800" b="0" strike="sngStrike" dirty="0"/>
                    </a:p>
                  </a:txBody>
                  <a:tcPr anchor="ctr"/>
                </a:tc>
                <a:extLst>
                  <a:ext uri="{0D108BD9-81ED-4DB2-BD59-A6C34878D82A}">
                    <a16:rowId xmlns:a16="http://schemas.microsoft.com/office/drawing/2014/main" val="10004"/>
                  </a:ext>
                </a:extLst>
              </a:tr>
              <a:tr h="705917">
                <a:tc>
                  <a:txBody>
                    <a:bodyPr/>
                    <a:lstStyle/>
                    <a:p>
                      <a:r>
                        <a:rPr lang="en-US" sz="1800" b="0" dirty="0">
                          <a:latin typeface="Calibri" pitchFamily="34" charset="0"/>
                        </a:rPr>
                        <a:t>Grant Start Date</a:t>
                      </a:r>
                    </a:p>
                  </a:txBody>
                  <a:tcPr/>
                </a:tc>
                <a:tc>
                  <a:txBody>
                    <a:bodyPr/>
                    <a:lstStyle/>
                    <a:p>
                      <a:r>
                        <a:rPr lang="en-US" sz="1800" b="0" strike="noStrike" dirty="0"/>
                        <a:t>Monday,</a:t>
                      </a:r>
                      <a:r>
                        <a:rPr lang="en-US" sz="1800" b="0" strike="noStrike" baseline="0" dirty="0"/>
                        <a:t> April 1</a:t>
                      </a:r>
                      <a:r>
                        <a:rPr lang="en-US" sz="1800" b="0" strike="noStrike" dirty="0"/>
                        <a:t>, 2024</a:t>
                      </a:r>
                      <a:endParaRPr lang="en-US" sz="1800" b="0" dirty="0">
                        <a:solidFill>
                          <a:srgbClr val="FF0000"/>
                        </a:solidFill>
                      </a:endParaRPr>
                    </a:p>
                  </a:txBody>
                  <a:tcPr anchor="ctr"/>
                </a:tc>
                <a:tc>
                  <a:txBody>
                    <a:bodyPr/>
                    <a:lstStyle/>
                    <a:p>
                      <a:r>
                        <a:rPr lang="en-US" sz="1800" b="0" strike="noStrike" dirty="0"/>
                        <a:t>Tuesday, September 10, 2024</a:t>
                      </a:r>
                      <a:endParaRPr lang="en-US" sz="1800" b="0" strike="sngStrike" dirty="0"/>
                    </a:p>
                  </a:txBody>
                  <a:tcPr anchor="ctr"/>
                </a:tc>
                <a:extLst>
                  <a:ext uri="{0D108BD9-81ED-4DB2-BD59-A6C34878D82A}">
                    <a16:rowId xmlns:a16="http://schemas.microsoft.com/office/drawing/2014/main" val="10005"/>
                  </a:ext>
                </a:extLst>
              </a:tr>
            </a:tbl>
          </a:graphicData>
        </a:graphic>
      </p:graphicFrame>
      <p:sp>
        <p:nvSpPr>
          <p:cNvPr id="4" name="TextBox 3"/>
          <p:cNvSpPr txBox="1"/>
          <p:nvPr/>
        </p:nvSpPr>
        <p:spPr>
          <a:xfrm>
            <a:off x="1030224" y="5496763"/>
            <a:ext cx="2841612"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6" name="Slide Number Placeholder 5">
            <a:extLst>
              <a:ext uri="{FF2B5EF4-FFF2-40B4-BE49-F238E27FC236}">
                <a16:creationId xmlns:a16="http://schemas.microsoft.com/office/drawing/2014/main" id="{E24793B9-8CEC-4AFD-A52F-6F365765CB3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2901854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2531" y="-412108"/>
            <a:ext cx="5130800" cy="1461778"/>
          </a:xfrm>
          <a:prstGeom prst="rect">
            <a:avLst/>
          </a:prstGeom>
        </p:spPr>
        <p:txBody>
          <a:bodyPr vert="horz" lIns="91440" tIns="45720" rIns="91440" bIns="45720" rtlCol="0" anchor="ctr">
            <a:normAutofit/>
          </a:bodyPr>
          <a:lstStyle/>
          <a:p>
            <a:pPr defTabSz="914400"/>
            <a:r>
              <a:rPr lang="en-US" sz="4000" kern="1200" dirty="0">
                <a:latin typeface="+mj-lt"/>
                <a:ea typeface="+mj-ea"/>
                <a:cs typeface="+mj-cs"/>
              </a:rPr>
              <a:t>Application Assistance</a:t>
            </a:r>
          </a:p>
        </p:txBody>
      </p:sp>
      <p:pic>
        <p:nvPicPr>
          <p:cNvPr id="48" name="Picture 47" descr="Icon&#10;&#10;Description automatically generated">
            <a:hlinkClick r:id="rId3"/>
            <a:extLst>
              <a:ext uri="{FF2B5EF4-FFF2-40B4-BE49-F238E27FC236}">
                <a16:creationId xmlns:a16="http://schemas.microsoft.com/office/drawing/2014/main" id="{6C92A305-9E76-4585-9CF2-11EBEE7104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1" r="1" b="1"/>
          <a:stretch/>
        </p:blipFill>
        <p:spPr bwMode="auto">
          <a:xfrm>
            <a:off x="4959450" y="3773384"/>
            <a:ext cx="377425" cy="340229"/>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a:noFill/>
        </p:spPr>
      </p:pic>
      <p:pic>
        <p:nvPicPr>
          <p:cNvPr id="49" name="Picture 48" descr="Icon&#10;&#10;Description automatically generated">
            <a:hlinkClick r:id="rId5"/>
            <a:extLst>
              <a:ext uri="{FF2B5EF4-FFF2-40B4-BE49-F238E27FC236}">
                <a16:creationId xmlns:a16="http://schemas.microsoft.com/office/drawing/2014/main" id="{705A3BC6-8615-4E3C-B1BF-24479C9809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7" r="3" b="1443"/>
          <a:stretch/>
        </p:blipFill>
        <p:spPr bwMode="auto">
          <a:xfrm>
            <a:off x="5505493" y="3773383"/>
            <a:ext cx="377425" cy="340229"/>
          </a:xfrm>
          <a:custGeom>
            <a:avLst/>
            <a:gdLst/>
            <a:ahLst/>
            <a:cxnLst/>
            <a:rect l="l" t="t" r="r" b="b"/>
            <a:pathLst>
              <a:path w="1366757" h="1232062">
                <a:moveTo>
                  <a:pt x="389939" y="0"/>
                </a:moveTo>
                <a:cubicBezTo>
                  <a:pt x="978131" y="0"/>
                  <a:pt x="978131" y="0"/>
                  <a:pt x="978131" y="0"/>
                </a:cubicBezTo>
                <a:cubicBezTo>
                  <a:pt x="1007891" y="0"/>
                  <a:pt x="1046404" y="21366"/>
                  <a:pt x="1062158" y="48072"/>
                </a:cubicBezTo>
                <a:cubicBezTo>
                  <a:pt x="1356254" y="566179"/>
                  <a:pt x="1356254" y="566179"/>
                  <a:pt x="1356254" y="566179"/>
                </a:cubicBezTo>
                <a:cubicBezTo>
                  <a:pt x="1370259" y="594666"/>
                  <a:pt x="1370259" y="637396"/>
                  <a:pt x="1356254" y="665884"/>
                </a:cubicBezTo>
                <a:cubicBezTo>
                  <a:pt x="1062158" y="1183990"/>
                  <a:pt x="1062158" y="1183990"/>
                  <a:pt x="1062158" y="1183990"/>
                </a:cubicBezTo>
                <a:cubicBezTo>
                  <a:pt x="1046404" y="1210698"/>
                  <a:pt x="1007891" y="1232062"/>
                  <a:pt x="978131" y="1232062"/>
                </a:cubicBezTo>
                <a:lnTo>
                  <a:pt x="389939" y="1232062"/>
                </a:lnTo>
                <a:cubicBezTo>
                  <a:pt x="358429" y="1232062"/>
                  <a:pt x="319917" y="1210698"/>
                  <a:pt x="305913" y="1183990"/>
                </a:cubicBezTo>
                <a:cubicBezTo>
                  <a:pt x="11817" y="665884"/>
                  <a:pt x="11817" y="665884"/>
                  <a:pt x="11817" y="665884"/>
                </a:cubicBezTo>
                <a:cubicBezTo>
                  <a:pt x="-3939" y="637396"/>
                  <a:pt x="-3939" y="594666"/>
                  <a:pt x="11817" y="566179"/>
                </a:cubicBezTo>
                <a:cubicBezTo>
                  <a:pt x="305913" y="48072"/>
                  <a:pt x="305913" y="48072"/>
                  <a:pt x="305913" y="48072"/>
                </a:cubicBezTo>
                <a:cubicBezTo>
                  <a:pt x="319917" y="21366"/>
                  <a:pt x="358429" y="0"/>
                  <a:pt x="389939" y="0"/>
                </a:cubicBezTo>
                <a:close/>
              </a:path>
            </a:pathLst>
          </a:custGeom>
          <a:noFill/>
        </p:spPr>
      </p:pic>
      <p:pic>
        <p:nvPicPr>
          <p:cNvPr id="4" name="Picture 3" descr="Logo&#10;&#10;Description automatically generated">
            <a:extLst>
              <a:ext uri="{FF2B5EF4-FFF2-40B4-BE49-F238E27FC236}">
                <a16:creationId xmlns:a16="http://schemas.microsoft.com/office/drawing/2014/main" id="{03252CB4-2793-33A9-8C06-41902C2EDC26}"/>
              </a:ext>
            </a:extLst>
          </p:cNvPr>
          <p:cNvPicPr>
            <a:picLocks noChangeAspect="1"/>
          </p:cNvPicPr>
          <p:nvPr/>
        </p:nvPicPr>
        <p:blipFill rotWithShape="1">
          <a:blip r:embed="rId7"/>
          <a:srcRect r="-6" b="9850"/>
          <a:stretch/>
        </p:blipFill>
        <p:spPr>
          <a:xfrm>
            <a:off x="6799058" y="5125246"/>
            <a:ext cx="1429325" cy="1288464"/>
          </a:xfrm>
          <a:custGeom>
            <a:avLst/>
            <a:gdLst/>
            <a:ahLst/>
            <a:cxnLst/>
            <a:rect l="l" t="t" r="r" b="b"/>
            <a:pathLst>
              <a:path w="1823077" h="1643411">
                <a:moveTo>
                  <a:pt x="520128" y="0"/>
                </a:moveTo>
                <a:cubicBezTo>
                  <a:pt x="1304700" y="0"/>
                  <a:pt x="1304700" y="0"/>
                  <a:pt x="1304700" y="0"/>
                </a:cubicBezTo>
                <a:cubicBezTo>
                  <a:pt x="1344396" y="0"/>
                  <a:pt x="1395767" y="28499"/>
                  <a:pt x="1416781" y="64122"/>
                </a:cubicBezTo>
                <a:cubicBezTo>
                  <a:pt x="1809067" y="755209"/>
                  <a:pt x="1809067" y="755209"/>
                  <a:pt x="1809067" y="755209"/>
                </a:cubicBezTo>
                <a:cubicBezTo>
                  <a:pt x="1827748" y="793207"/>
                  <a:pt x="1827748" y="850204"/>
                  <a:pt x="1809067" y="888203"/>
                </a:cubicBezTo>
                <a:cubicBezTo>
                  <a:pt x="1416781" y="1579289"/>
                  <a:pt x="1416781" y="1579289"/>
                  <a:pt x="1416781" y="1579289"/>
                </a:cubicBezTo>
                <a:cubicBezTo>
                  <a:pt x="1395767" y="1614914"/>
                  <a:pt x="1344396" y="1643411"/>
                  <a:pt x="1304700" y="1643411"/>
                </a:cubicBezTo>
                <a:lnTo>
                  <a:pt x="520128" y="1643411"/>
                </a:lnTo>
                <a:cubicBezTo>
                  <a:pt x="478098" y="1643411"/>
                  <a:pt x="426728" y="1614914"/>
                  <a:pt x="408048" y="1579289"/>
                </a:cubicBezTo>
                <a:cubicBezTo>
                  <a:pt x="15762" y="888203"/>
                  <a:pt x="15762" y="888203"/>
                  <a:pt x="15762" y="888203"/>
                </a:cubicBezTo>
                <a:cubicBezTo>
                  <a:pt x="-5254" y="850204"/>
                  <a:pt x="-5254" y="793207"/>
                  <a:pt x="15762" y="755209"/>
                </a:cubicBezTo>
                <a:cubicBezTo>
                  <a:pt x="408048" y="64122"/>
                  <a:pt x="408048" y="64122"/>
                  <a:pt x="408048" y="64122"/>
                </a:cubicBezTo>
                <a:cubicBezTo>
                  <a:pt x="426728" y="28499"/>
                  <a:pt x="478098" y="0"/>
                  <a:pt x="520128" y="0"/>
                </a:cubicBezTo>
                <a:close/>
              </a:path>
            </a:pathLst>
          </a:custGeom>
        </p:spPr>
      </p:pic>
      <p:graphicFrame>
        <p:nvGraphicFramePr>
          <p:cNvPr id="47" name="Content Placeholder 3">
            <a:extLst>
              <a:ext uri="{FF2B5EF4-FFF2-40B4-BE49-F238E27FC236}">
                <a16:creationId xmlns:a16="http://schemas.microsoft.com/office/drawing/2014/main" id="{C8D12C5A-8C72-4A9C-A4CE-B6EB06600CBF}"/>
              </a:ext>
            </a:extLst>
          </p:cNvPr>
          <p:cNvGraphicFramePr>
            <a:graphicFrameLocks/>
          </p:cNvGraphicFramePr>
          <p:nvPr>
            <p:extLst>
              <p:ext uri="{D42A27DB-BD31-4B8C-83A1-F6EECF244321}">
                <p14:modId xmlns:p14="http://schemas.microsoft.com/office/powerpoint/2010/main" val="2137956020"/>
              </p:ext>
            </p:extLst>
          </p:nvPr>
        </p:nvGraphicFramePr>
        <p:xfrm>
          <a:off x="1066862" y="910634"/>
          <a:ext cx="6662141" cy="5410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Picture 12" descr="A picture containing vegetable&#10;&#10;Description automatically generated">
            <a:extLst>
              <a:ext uri="{FF2B5EF4-FFF2-40B4-BE49-F238E27FC236}">
                <a16:creationId xmlns:a16="http://schemas.microsoft.com/office/drawing/2014/main" id="{81008DE0-CFCB-DD2E-4E4A-D6D373F51DC6}"/>
              </a:ext>
            </a:extLst>
          </p:cNvPr>
          <p:cNvPicPr>
            <a:picLocks noChangeAspect="1"/>
          </p:cNvPicPr>
          <p:nvPr/>
        </p:nvPicPr>
        <p:blipFill rotWithShape="1">
          <a:blip r:embed="rId13"/>
          <a:srcRect l="33250"/>
          <a:stretch/>
        </p:blipFill>
        <p:spPr>
          <a:xfrm>
            <a:off x="8809185" y="1049670"/>
            <a:ext cx="2893827" cy="289382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3" name="Rectangle: Rounded Corners 2">
            <a:extLst>
              <a:ext uri="{FF2B5EF4-FFF2-40B4-BE49-F238E27FC236}">
                <a16:creationId xmlns:a16="http://schemas.microsoft.com/office/drawing/2014/main" id="{C672BF90-2E54-305D-9A72-3F076AB1D997}"/>
              </a:ext>
            </a:extLst>
          </p:cNvPr>
          <p:cNvSpPr/>
          <p:nvPr/>
        </p:nvSpPr>
        <p:spPr>
          <a:xfrm>
            <a:off x="806914" y="818068"/>
            <a:ext cx="7182035" cy="107882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43A86012-29F7-C360-7563-0653ABE3C411}"/>
              </a:ext>
            </a:extLst>
          </p:cNvPr>
          <p:cNvSpPr/>
          <p:nvPr/>
        </p:nvSpPr>
        <p:spPr>
          <a:xfrm>
            <a:off x="8727764" y="4207185"/>
            <a:ext cx="3056670" cy="2120876"/>
          </a:xfrm>
          <a:prstGeom prst="wedgeRoundRectCallout">
            <a:avLst>
              <a:gd name="adj1" fmla="val -94696"/>
              <a:gd name="adj2" fmla="val -788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Being on our mailing list is the most important way to stay up to date on our funding opportunities!</a:t>
            </a:r>
          </a:p>
        </p:txBody>
      </p:sp>
      <p:sp>
        <p:nvSpPr>
          <p:cNvPr id="6" name="Rectangle: Rounded Corners 5">
            <a:extLst>
              <a:ext uri="{FF2B5EF4-FFF2-40B4-BE49-F238E27FC236}">
                <a16:creationId xmlns:a16="http://schemas.microsoft.com/office/drawing/2014/main" id="{92BF8CEF-E8A6-377A-0809-F5E48ED8E712}"/>
              </a:ext>
            </a:extLst>
          </p:cNvPr>
          <p:cNvSpPr/>
          <p:nvPr/>
        </p:nvSpPr>
        <p:spPr>
          <a:xfrm>
            <a:off x="806914" y="5242318"/>
            <a:ext cx="7586809" cy="90057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58065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2053E7-3D5D-4333-9CB1-3C076ABC9D69}"/>
              </a:ext>
            </a:extLst>
          </p:cNvPr>
          <p:cNvSpPr/>
          <p:nvPr/>
        </p:nvSpPr>
        <p:spPr>
          <a:xfrm>
            <a:off x="6890657" y="5918413"/>
            <a:ext cx="5301343" cy="906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21358" y="-208148"/>
            <a:ext cx="10515600" cy="1325563"/>
          </a:xfrm>
        </p:spPr>
        <p:txBody>
          <a:bodyPr/>
          <a:lstStyle/>
          <a:p>
            <a:pPr algn="ctr"/>
            <a:r>
              <a:rPr lang="en-US" dirty="0"/>
              <a:t>Phase 0 Application Assistance</a:t>
            </a:r>
          </a:p>
        </p:txBody>
      </p:sp>
      <p:sp>
        <p:nvSpPr>
          <p:cNvPr id="4" name="Content Placeholder 2"/>
          <p:cNvSpPr>
            <a:spLocks noGrp="1"/>
          </p:cNvSpPr>
          <p:nvPr>
            <p:ph idx="1"/>
          </p:nvPr>
        </p:nvSpPr>
        <p:spPr>
          <a:xfrm>
            <a:off x="514527" y="1333360"/>
            <a:ext cx="6280412" cy="4405288"/>
          </a:xfrm>
        </p:spPr>
        <p:txBody>
          <a:bodyPr>
            <a:noAutofit/>
          </a:bodyPr>
          <a:lstStyle/>
          <a:p>
            <a:pPr lvl="0"/>
            <a:r>
              <a:rPr lang="en-US" sz="2000" dirty="0">
                <a:solidFill>
                  <a:schemeClr val="tx1"/>
                </a:solidFill>
              </a:rPr>
              <a:t>Do you need help preparing your first DOE SBIR/STTR Phase I application?</a:t>
            </a:r>
          </a:p>
          <a:p>
            <a:pPr lvl="0"/>
            <a:r>
              <a:rPr lang="en-US" sz="2000" dirty="0">
                <a:solidFill>
                  <a:schemeClr val="tx1"/>
                </a:solidFill>
              </a:rPr>
              <a:t>All first –timers are eligible (first come-first serve)</a:t>
            </a:r>
          </a:p>
          <a:p>
            <a:pPr lvl="0"/>
            <a:r>
              <a:rPr lang="en-US" sz="2000" dirty="0">
                <a:solidFill>
                  <a:schemeClr val="tx1"/>
                </a:solidFill>
              </a:rPr>
              <a:t>Go/No-go discussion and decision:</a:t>
            </a:r>
          </a:p>
          <a:p>
            <a:pPr lvl="1"/>
            <a:r>
              <a:rPr lang="en-US" i="0" dirty="0">
                <a:solidFill>
                  <a:schemeClr val="tx1"/>
                </a:solidFill>
              </a:rPr>
              <a:t>Responsive to topic</a:t>
            </a:r>
          </a:p>
          <a:p>
            <a:pPr lvl="1"/>
            <a:r>
              <a:rPr lang="en-US" i="0" dirty="0">
                <a:solidFill>
                  <a:schemeClr val="tx1"/>
                </a:solidFill>
              </a:rPr>
              <a:t>Novel idea</a:t>
            </a:r>
          </a:p>
          <a:p>
            <a:pPr lvl="1"/>
            <a:r>
              <a:rPr lang="en-US" i="0" dirty="0">
                <a:solidFill>
                  <a:schemeClr val="tx1"/>
                </a:solidFill>
              </a:rPr>
              <a:t>Ability to conduct the proposed R&amp;D</a:t>
            </a:r>
            <a:r>
              <a:rPr lang="en-US" dirty="0">
                <a:solidFill>
                  <a:schemeClr val="tx1"/>
                </a:solidFill>
              </a:rPr>
              <a:t>	</a:t>
            </a:r>
          </a:p>
          <a:p>
            <a:r>
              <a:rPr lang="en-US" sz="2000" dirty="0">
                <a:solidFill>
                  <a:schemeClr val="tx1"/>
                </a:solidFill>
                <a:hlinkClick r:id="rId2"/>
              </a:rPr>
              <a:t>Apply portal </a:t>
            </a:r>
            <a:r>
              <a:rPr lang="en-US" sz="2000" dirty="0">
                <a:solidFill>
                  <a:schemeClr val="tx1"/>
                </a:solidFill>
              </a:rPr>
              <a:t>opens when Topics are released</a:t>
            </a:r>
          </a:p>
          <a:p>
            <a:r>
              <a:rPr lang="en-US" sz="2000" dirty="0">
                <a:solidFill>
                  <a:schemeClr val="tx1"/>
                </a:solidFill>
              </a:rPr>
              <a:t>“Ample” opportunity to enroll</a:t>
            </a:r>
          </a:p>
          <a:p>
            <a:r>
              <a:rPr lang="en-US" sz="2000" dirty="0">
                <a:solidFill>
                  <a:schemeClr val="tx1"/>
                </a:solidFill>
              </a:rPr>
              <a:t>Phase 0 program informational webinar hosted by provider.</a:t>
            </a:r>
          </a:p>
          <a:p>
            <a:r>
              <a:rPr lang="en-US" sz="2000" dirty="0">
                <a:solidFill>
                  <a:schemeClr val="tx1"/>
                </a:solidFill>
                <a:hlinkClick r:id="rId3"/>
              </a:rPr>
              <a:t>Signup for Phase 0 mailing list</a:t>
            </a:r>
            <a:endParaRPr lang="en-US" sz="2000" dirty="0"/>
          </a:p>
          <a:p>
            <a:endParaRPr lang="en-US" sz="2000" dirty="0">
              <a:solidFill>
                <a:schemeClr val="tx1"/>
              </a:solidFill>
            </a:endParaRPr>
          </a:p>
          <a:p>
            <a:pPr lvl="0"/>
            <a:endParaRPr lang="en-US" sz="2000" i="0" dirty="0"/>
          </a:p>
          <a:p>
            <a:pPr lvl="1"/>
            <a:endParaRPr lang="en-US" sz="2800" i="0" dirty="0"/>
          </a:p>
        </p:txBody>
      </p:sp>
      <p:pic>
        <p:nvPicPr>
          <p:cNvPr id="5" name="Picture 4">
            <a:extLst>
              <a:ext uri="{FF2B5EF4-FFF2-40B4-BE49-F238E27FC236}">
                <a16:creationId xmlns:a16="http://schemas.microsoft.com/office/drawing/2014/main" id="{7BA7B8F7-3970-4272-A3D8-8E4846BAE534}"/>
              </a:ext>
            </a:extLst>
          </p:cNvPr>
          <p:cNvPicPr>
            <a:picLocks noChangeAspect="1"/>
          </p:cNvPicPr>
          <p:nvPr/>
        </p:nvPicPr>
        <p:blipFill>
          <a:blip r:embed="rId4"/>
          <a:stretch>
            <a:fillRect/>
          </a:stretch>
        </p:blipFill>
        <p:spPr>
          <a:xfrm>
            <a:off x="7822768" y="1098655"/>
            <a:ext cx="3346050" cy="3532311"/>
          </a:xfrm>
          <a:prstGeom prst="rect">
            <a:avLst/>
          </a:prstGeom>
        </p:spPr>
      </p:pic>
      <p:sp>
        <p:nvSpPr>
          <p:cNvPr id="6" name="Content Placeholder 2">
            <a:extLst>
              <a:ext uri="{FF2B5EF4-FFF2-40B4-BE49-F238E27FC236}">
                <a16:creationId xmlns:a16="http://schemas.microsoft.com/office/drawing/2014/main" id="{FA11B606-ABAF-4BC9-9B79-67DBE22A921D}"/>
              </a:ext>
            </a:extLst>
          </p:cNvPr>
          <p:cNvSpPr txBox="1">
            <a:spLocks/>
          </p:cNvSpPr>
          <p:nvPr/>
        </p:nvSpPr>
        <p:spPr>
          <a:xfrm>
            <a:off x="7449206" y="4674731"/>
            <a:ext cx="5586727" cy="1349381"/>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i="1"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solidFill>
              </a:rPr>
              <a:t>Optional Services (Pick 1 or 2):</a:t>
            </a:r>
          </a:p>
          <a:p>
            <a:r>
              <a:rPr lang="en-US" sz="1800" dirty="0">
                <a:solidFill>
                  <a:schemeClr val="tx1"/>
                </a:solidFill>
              </a:rPr>
              <a:t>Small business training/mentoring</a:t>
            </a:r>
          </a:p>
          <a:p>
            <a:r>
              <a:rPr lang="en-US" sz="1800" dirty="0">
                <a:solidFill>
                  <a:schemeClr val="tx1"/>
                </a:solidFill>
              </a:rPr>
              <a:t>Technology Advice &amp; Consultation</a:t>
            </a:r>
          </a:p>
          <a:p>
            <a:r>
              <a:rPr lang="en-US" sz="1800" dirty="0">
                <a:solidFill>
                  <a:schemeClr val="tx1"/>
                </a:solidFill>
              </a:rPr>
              <a:t>Intellectual Rates &amp; Financial Assistance</a:t>
            </a:r>
          </a:p>
          <a:p>
            <a:r>
              <a:rPr lang="en-US" sz="1800" dirty="0">
                <a:solidFill>
                  <a:schemeClr val="tx1"/>
                </a:solidFill>
              </a:rPr>
              <a:t>Travel Assistance</a:t>
            </a:r>
          </a:p>
          <a:p>
            <a:endParaRPr lang="en-US" sz="1600" dirty="0"/>
          </a:p>
          <a:p>
            <a:pPr lvl="1"/>
            <a:endParaRPr lang="en-US" sz="2800" i="0" dirty="0"/>
          </a:p>
        </p:txBody>
      </p:sp>
      <p:sp>
        <p:nvSpPr>
          <p:cNvPr id="7" name="Rectangle 6">
            <a:extLst>
              <a:ext uri="{FF2B5EF4-FFF2-40B4-BE49-F238E27FC236}">
                <a16:creationId xmlns:a16="http://schemas.microsoft.com/office/drawing/2014/main" id="{591A00EE-509D-4D82-A284-79A0AF868134}"/>
              </a:ext>
            </a:extLst>
          </p:cNvPr>
          <p:cNvSpPr/>
          <p:nvPr/>
        </p:nvSpPr>
        <p:spPr>
          <a:xfrm>
            <a:off x="7031421" y="969212"/>
            <a:ext cx="4863662" cy="56989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15694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5156" y="125541"/>
            <a:ext cx="4944152" cy="1622321"/>
          </a:xfrm>
        </p:spPr>
        <p:txBody>
          <a:bodyPr vert="horz" lIns="91440" tIns="45720" rIns="91440" bIns="45720" rtlCol="0" anchor="ctr">
            <a:normAutofit/>
          </a:bodyPr>
          <a:lstStyle/>
          <a:p>
            <a:pPr algn="l">
              <a:lnSpc>
                <a:spcPct val="90000"/>
              </a:lnSpc>
            </a:pPr>
            <a:r>
              <a:rPr lang="en-US" kern="1200" dirty="0">
                <a:latin typeface="+mj-lt"/>
                <a:ea typeface="+mj-ea"/>
                <a:cs typeface="+mj-cs"/>
              </a:rPr>
              <a:t>Topics</a:t>
            </a:r>
          </a:p>
        </p:txBody>
      </p:sp>
      <p:sp>
        <p:nvSpPr>
          <p:cNvPr id="3" name="Text Placeholder 2"/>
          <p:cNvSpPr>
            <a:spLocks noGrp="1"/>
          </p:cNvSpPr>
          <p:nvPr>
            <p:ph idx="4294967295"/>
          </p:nvPr>
        </p:nvSpPr>
        <p:spPr>
          <a:xfrm>
            <a:off x="337038" y="1662040"/>
            <a:ext cx="5271698" cy="3785419"/>
          </a:xfrm>
        </p:spPr>
        <p:txBody>
          <a:bodyPr vert="horz" lIns="91440" tIns="45720" rIns="91440" bIns="45720" rtlCol="0">
            <a:normAutofit/>
          </a:bodyPr>
          <a:lstStyle/>
          <a:p>
            <a:pPr indent="-228600">
              <a:lnSpc>
                <a:spcPct val="90000"/>
              </a:lnSpc>
            </a:pPr>
            <a:r>
              <a:rPr lang="en-US" sz="1800" dirty="0">
                <a:solidFill>
                  <a:schemeClr val="tx1"/>
                </a:solidFill>
              </a:rPr>
              <a:t>Topics Document</a:t>
            </a:r>
          </a:p>
          <a:p>
            <a:pPr lvl="1" indent="-228600">
              <a:lnSpc>
                <a:spcPct val="90000"/>
              </a:lnSpc>
              <a:buFont typeface="Arial" panose="020B0604020202020204" pitchFamily="34" charset="0"/>
              <a:buChar char="•"/>
            </a:pPr>
            <a:r>
              <a:rPr lang="en-US" sz="1800" dirty="0">
                <a:solidFill>
                  <a:schemeClr val="tx1"/>
                </a:solidFill>
              </a:rPr>
              <a:t>DOE primarily uses focused topics</a:t>
            </a:r>
          </a:p>
          <a:p>
            <a:pPr lvl="1" indent="-228600">
              <a:lnSpc>
                <a:spcPct val="90000"/>
              </a:lnSpc>
              <a:buFont typeface="Arial" panose="020B0604020202020204" pitchFamily="34" charset="0"/>
              <a:buChar char="•"/>
            </a:pPr>
            <a:r>
              <a:rPr lang="en-US" sz="1800" dirty="0">
                <a:solidFill>
                  <a:schemeClr val="tx1"/>
                </a:solidFill>
              </a:rPr>
              <a:t>Issued 4 weeks prior to the FOA</a:t>
            </a:r>
          </a:p>
          <a:p>
            <a:pPr indent="-228600">
              <a:lnSpc>
                <a:spcPct val="90000"/>
              </a:lnSpc>
            </a:pPr>
            <a:r>
              <a:rPr lang="en-US" sz="1800" dirty="0">
                <a:solidFill>
                  <a:schemeClr val="tx1"/>
                </a:solidFill>
              </a:rPr>
              <a:t>Communication with DOE program managers</a:t>
            </a:r>
          </a:p>
          <a:p>
            <a:pPr lvl="1" indent="-228600">
              <a:lnSpc>
                <a:spcPct val="90000"/>
              </a:lnSpc>
              <a:buFont typeface="Arial" panose="020B0604020202020204" pitchFamily="34" charset="0"/>
              <a:buChar char="•"/>
            </a:pPr>
            <a:r>
              <a:rPr lang="en-US" sz="1800" dirty="0">
                <a:solidFill>
                  <a:schemeClr val="tx1"/>
                </a:solidFill>
              </a:rPr>
              <a:t>Open communication permitted about </a:t>
            </a:r>
            <a:r>
              <a:rPr lang="en-US" sz="1800" u="sng" dirty="0">
                <a:solidFill>
                  <a:schemeClr val="tx1"/>
                </a:solidFill>
              </a:rPr>
              <a:t>topic scope</a:t>
            </a:r>
          </a:p>
          <a:p>
            <a:pPr indent="-228600">
              <a:lnSpc>
                <a:spcPct val="90000"/>
              </a:lnSpc>
            </a:pPr>
            <a:r>
              <a:rPr lang="en-US" sz="1800" dirty="0">
                <a:solidFill>
                  <a:schemeClr val="tx1"/>
                </a:solidFill>
              </a:rPr>
              <a:t>Webinar</a:t>
            </a:r>
          </a:p>
          <a:p>
            <a:pPr lvl="1" indent="-228600">
              <a:lnSpc>
                <a:spcPct val="90000"/>
              </a:lnSpc>
              <a:buFont typeface="Arial" panose="020B0604020202020204" pitchFamily="34" charset="0"/>
              <a:buChar char="•"/>
            </a:pPr>
            <a:r>
              <a:rPr lang="en-US" sz="1800" dirty="0">
                <a:solidFill>
                  <a:schemeClr val="tx1"/>
                </a:solidFill>
              </a:rPr>
              <a:t>DOE program managers discuss their topics</a:t>
            </a:r>
          </a:p>
          <a:p>
            <a:pPr lvl="1" indent="-228600">
              <a:lnSpc>
                <a:spcPct val="90000"/>
              </a:lnSpc>
              <a:buFont typeface="Arial" panose="020B0604020202020204" pitchFamily="34" charset="0"/>
              <a:buChar char="•"/>
            </a:pPr>
            <a:r>
              <a:rPr lang="en-US" sz="1800" dirty="0">
                <a:solidFill>
                  <a:schemeClr val="tx1"/>
                </a:solidFill>
              </a:rPr>
              <a:t>Applicants submit questions in advance or during the webinar</a:t>
            </a:r>
          </a:p>
          <a:p>
            <a:pPr lvl="1" indent="-228600">
              <a:lnSpc>
                <a:spcPct val="90000"/>
              </a:lnSpc>
              <a:buFont typeface="Arial" panose="020B0604020202020204" pitchFamily="34" charset="0"/>
              <a:buChar char="•"/>
            </a:pPr>
            <a:r>
              <a:rPr lang="en-US" sz="1800" dirty="0">
                <a:solidFill>
                  <a:schemeClr val="tx1"/>
                </a:solidFill>
              </a:rPr>
              <a:t>Webinars are recorded and available at our website</a:t>
            </a:r>
          </a:p>
          <a:p>
            <a:pPr lvl="1" indent="-228600">
              <a:lnSpc>
                <a:spcPct val="90000"/>
              </a:lnSpc>
              <a:buFont typeface="Arial" panose="020B0604020202020204" pitchFamily="34" charset="0"/>
              <a:buChar char="•"/>
            </a:pPr>
            <a:endParaRPr lang="en-US" sz="1700" dirty="0">
              <a:solidFill>
                <a:schemeClr val="tx1"/>
              </a:solidFill>
            </a:endParaRPr>
          </a:p>
          <a:p>
            <a:pPr indent="-228600">
              <a:lnSpc>
                <a:spcPct val="90000"/>
              </a:lnSpc>
            </a:pPr>
            <a:endParaRPr lang="en-US" sz="1700" dirty="0">
              <a:solidFill>
                <a:schemeClr val="tx1"/>
              </a:solidFill>
            </a:endParaRPr>
          </a:p>
        </p:txBody>
      </p:sp>
      <p:sp>
        <p:nvSpPr>
          <p:cNvPr id="32" name="Rectangle 24">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F443FA00-283C-4043-ACC6-DB2B3AA0D4D4}"/>
              </a:ext>
            </a:extLst>
          </p:cNvPr>
          <p:cNvSpPr>
            <a:spLocks noGrp="1"/>
          </p:cNvSpPr>
          <p:nvPr>
            <p:ph type="sldNum" sz="quarter" idx="12"/>
          </p:nvPr>
        </p:nvSpPr>
        <p:spPr>
          <a:xfrm>
            <a:off x="10356782" y="6356350"/>
            <a:ext cx="997017" cy="365125"/>
          </a:xfrm>
        </p:spPr>
        <p:txBody>
          <a:bodyPr vert="horz" lIns="91440" tIns="45720" rIns="91440" bIns="45720" rtlCol="0" anchor="ctr">
            <a:normAutofit/>
          </a:bodyPr>
          <a:lstStyle/>
          <a:p>
            <a:pPr algn="r">
              <a:spcAft>
                <a:spcPts val="600"/>
              </a:spcAft>
            </a:pPr>
            <a:fld id="{4338C4E9-21C8-4C18-A92E-A26AA5FEEEDA}" type="slidenum">
              <a:rPr lang="en-US" sz="1200">
                <a:solidFill>
                  <a:srgbClr val="404040"/>
                </a:solidFill>
                <a:latin typeface="+mn-lt"/>
              </a:rPr>
              <a:pPr algn="r">
                <a:spcAft>
                  <a:spcPts val="600"/>
                </a:spcAft>
              </a:pPr>
              <a:t>33</a:t>
            </a:fld>
            <a:endParaRPr lang="en-US" sz="1200">
              <a:solidFill>
                <a:srgbClr val="404040"/>
              </a:solidFill>
              <a:latin typeface="+mn-lt"/>
            </a:endParaRPr>
          </a:p>
        </p:txBody>
      </p:sp>
      <p:pic>
        <p:nvPicPr>
          <p:cNvPr id="6" name="Picture 5">
            <a:extLst>
              <a:ext uri="{FF2B5EF4-FFF2-40B4-BE49-F238E27FC236}">
                <a16:creationId xmlns:a16="http://schemas.microsoft.com/office/drawing/2014/main" id="{97F96D05-79B3-7220-A3D5-635E1F1490DF}"/>
              </a:ext>
            </a:extLst>
          </p:cNvPr>
          <p:cNvPicPr>
            <a:picLocks noChangeAspect="1"/>
          </p:cNvPicPr>
          <p:nvPr/>
        </p:nvPicPr>
        <p:blipFill rotWithShape="1">
          <a:blip r:embed="rId3"/>
          <a:srcRect l="28948" t="14499" r="32825" b="12697"/>
          <a:stretch/>
        </p:blipFill>
        <p:spPr bwMode="auto">
          <a:xfrm>
            <a:off x="6947209" y="936702"/>
            <a:ext cx="4282069" cy="4984611"/>
          </a:xfrm>
          <a:prstGeom prst="rect">
            <a:avLst/>
          </a:prstGeom>
          <a:ln>
            <a:noFill/>
          </a:ln>
          <a:extLst>
            <a:ext uri="{53640926-AAD7-44D8-BBD7-CCE9431645EC}">
              <a14:shadowObscured xmlns:a14="http://schemas.microsoft.com/office/drawing/2010/main"/>
            </a:ext>
          </a:extLst>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542271-929F-61FD-C54E-DB39699D683F}"/>
              </a:ext>
            </a:extLst>
          </p:cNvPr>
          <p:cNvPicPr>
            <a:picLocks noChangeAspect="1"/>
          </p:cNvPicPr>
          <p:nvPr/>
        </p:nvPicPr>
        <p:blipFill>
          <a:blip r:embed="rId2"/>
          <a:stretch>
            <a:fillRect/>
          </a:stretch>
        </p:blipFill>
        <p:spPr>
          <a:xfrm>
            <a:off x="4926374" y="1295400"/>
            <a:ext cx="7141708" cy="4933465"/>
          </a:xfrm>
          <a:prstGeom prst="rect">
            <a:avLst/>
          </a:prstGeom>
        </p:spPr>
      </p:pic>
      <p:sp>
        <p:nvSpPr>
          <p:cNvPr id="2" name="Title 1"/>
          <p:cNvSpPr>
            <a:spLocks noGrp="1"/>
          </p:cNvSpPr>
          <p:nvPr>
            <p:ph type="title" idx="4294967295"/>
          </p:nvPr>
        </p:nvSpPr>
        <p:spPr>
          <a:xfrm>
            <a:off x="-2602523" y="-36024"/>
            <a:ext cx="10515600" cy="1325562"/>
          </a:xfrm>
        </p:spPr>
        <p:txBody>
          <a:bodyPr/>
          <a:lstStyle/>
          <a:p>
            <a:r>
              <a:rPr lang="en-US" dirty="0"/>
              <a:t>More about Topics</a:t>
            </a:r>
          </a:p>
        </p:txBody>
      </p:sp>
      <p:sp>
        <p:nvSpPr>
          <p:cNvPr id="3" name="Content Placeholder 2"/>
          <p:cNvSpPr>
            <a:spLocks noGrp="1"/>
          </p:cNvSpPr>
          <p:nvPr>
            <p:ph idx="4294967295"/>
          </p:nvPr>
        </p:nvSpPr>
        <p:spPr>
          <a:xfrm>
            <a:off x="265432" y="1295400"/>
            <a:ext cx="4263026" cy="5058300"/>
          </a:xfrm>
        </p:spPr>
        <p:txBody>
          <a:bodyPr>
            <a:noAutofit/>
          </a:bodyPr>
          <a:lstStyle/>
          <a:p>
            <a:r>
              <a:rPr lang="en-US" sz="2400" dirty="0"/>
              <a:t>DOE Mission-Focused Specific Topics</a:t>
            </a:r>
          </a:p>
          <a:p>
            <a:r>
              <a:rPr lang="en-US" sz="2400" dirty="0"/>
              <a:t>R&amp;D funding limits and type of applications accepted are specified</a:t>
            </a:r>
          </a:p>
          <a:p>
            <a:r>
              <a:rPr lang="en-US" sz="2400" dirty="0"/>
              <a:t>At Topic Webinar (recorded and available </a:t>
            </a:r>
            <a:r>
              <a:rPr lang="en-US" sz="2400" dirty="0">
                <a:hlinkClick r:id="rId3"/>
              </a:rPr>
              <a:t>here</a:t>
            </a:r>
            <a:r>
              <a:rPr lang="en-US" sz="2400" dirty="0"/>
              <a:t>), DOE Program Managers discuss the topic then Q&amp;A</a:t>
            </a:r>
          </a:p>
          <a:p>
            <a:r>
              <a:rPr lang="en-US" sz="2400" dirty="0"/>
              <a:t>Letter of Intent and Application must specify same Topic and Subtopic</a:t>
            </a:r>
          </a:p>
          <a:p>
            <a:endParaRPr lang="en-US" sz="2400" dirty="0"/>
          </a:p>
          <a:p>
            <a:endParaRPr lang="en-US" sz="2400" dirty="0"/>
          </a:p>
          <a:p>
            <a:pPr marL="0" indent="0">
              <a:buNone/>
            </a:pPr>
            <a:endParaRPr lang="en-US" sz="2400" dirty="0"/>
          </a:p>
        </p:txBody>
      </p:sp>
      <p:sp>
        <p:nvSpPr>
          <p:cNvPr id="6" name="Rounded Rectangle 5"/>
          <p:cNvSpPr/>
          <p:nvPr/>
        </p:nvSpPr>
        <p:spPr>
          <a:xfrm>
            <a:off x="5100935" y="1796143"/>
            <a:ext cx="6792585" cy="40277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92A3F58F-86F0-4A46-AC9B-31EC40F6C2D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92434623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A52610-386E-6386-B97D-BFF9A4E2192A}"/>
              </a:ext>
            </a:extLst>
          </p:cNvPr>
          <p:cNvPicPr>
            <a:picLocks noChangeAspect="1"/>
          </p:cNvPicPr>
          <p:nvPr/>
        </p:nvPicPr>
        <p:blipFill>
          <a:blip r:embed="rId2"/>
          <a:stretch>
            <a:fillRect/>
          </a:stretch>
        </p:blipFill>
        <p:spPr>
          <a:xfrm>
            <a:off x="6146400" y="150812"/>
            <a:ext cx="5876925" cy="6267450"/>
          </a:xfrm>
          <a:prstGeom prst="rect">
            <a:avLst/>
          </a:prstGeom>
        </p:spPr>
      </p:pic>
      <p:sp>
        <p:nvSpPr>
          <p:cNvPr id="2" name="Title 1"/>
          <p:cNvSpPr>
            <a:spLocks noGrp="1"/>
          </p:cNvSpPr>
          <p:nvPr>
            <p:ph type="title" idx="4294967295"/>
          </p:nvPr>
        </p:nvSpPr>
        <p:spPr>
          <a:xfrm>
            <a:off x="-2960914" y="-30162"/>
            <a:ext cx="10515600" cy="1325562"/>
          </a:xfrm>
        </p:spPr>
        <p:txBody>
          <a:bodyPr/>
          <a:lstStyle/>
          <a:p>
            <a:r>
              <a:rPr lang="en-US" dirty="0"/>
              <a:t>Subtopics</a:t>
            </a:r>
          </a:p>
        </p:txBody>
      </p:sp>
      <p:sp>
        <p:nvSpPr>
          <p:cNvPr id="3" name="Content Placeholder 2"/>
          <p:cNvSpPr>
            <a:spLocks noGrp="1"/>
          </p:cNvSpPr>
          <p:nvPr>
            <p:ph idx="4294967295"/>
          </p:nvPr>
        </p:nvSpPr>
        <p:spPr>
          <a:xfrm>
            <a:off x="265431" y="1295400"/>
            <a:ext cx="5165725" cy="3978275"/>
          </a:xfrm>
        </p:spPr>
        <p:txBody>
          <a:bodyPr>
            <a:noAutofit/>
          </a:bodyPr>
          <a:lstStyle/>
          <a:p>
            <a:r>
              <a:rPr lang="en-US" sz="2400" dirty="0"/>
              <a:t>Open communication permitted about the topic scope with DOE Technical Topic Managers</a:t>
            </a:r>
          </a:p>
          <a:p>
            <a:r>
              <a:rPr lang="en-US" sz="2400" dirty="0"/>
              <a:t>Letter of Intent and Application must specify same Topic and Subtopic</a:t>
            </a:r>
          </a:p>
          <a:p>
            <a:r>
              <a:rPr lang="en-US" sz="2400" b="1" i="1" dirty="0"/>
              <a:t>Reading references is recommended</a:t>
            </a:r>
          </a:p>
          <a:p>
            <a:r>
              <a:rPr lang="en-US" sz="2400" dirty="0"/>
              <a:t>You are expected to be highly knowledgeable in your technology area, latest developments, what are the barriers, what are the competing technologies.</a:t>
            </a:r>
          </a:p>
        </p:txBody>
      </p:sp>
      <p:sp>
        <p:nvSpPr>
          <p:cNvPr id="5" name="Rounded Rectangle 4"/>
          <p:cNvSpPr/>
          <p:nvPr/>
        </p:nvSpPr>
        <p:spPr>
          <a:xfrm>
            <a:off x="6095999" y="4700290"/>
            <a:ext cx="5972083" cy="57338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025893" y="4089680"/>
            <a:ext cx="6042190" cy="4078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92A3F58F-86F0-4A46-AC9B-31EC40F6C2D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35</a:t>
            </a:fld>
            <a:endParaRPr lang="en-US" dirty="0">
              <a:solidFill>
                <a:prstClr val="black">
                  <a:tint val="75000"/>
                </a:prstClr>
              </a:solidFill>
            </a:endParaRPr>
          </a:p>
        </p:txBody>
      </p:sp>
      <p:sp>
        <p:nvSpPr>
          <p:cNvPr id="8" name="Rounded Rectangle 4">
            <a:extLst>
              <a:ext uri="{FF2B5EF4-FFF2-40B4-BE49-F238E27FC236}">
                <a16:creationId xmlns:a16="http://schemas.microsoft.com/office/drawing/2014/main" id="{E1E12A76-B158-064E-C656-915243F2AB60}"/>
              </a:ext>
            </a:extLst>
          </p:cNvPr>
          <p:cNvSpPr/>
          <p:nvPr/>
        </p:nvSpPr>
        <p:spPr>
          <a:xfrm>
            <a:off x="6095999" y="5802993"/>
            <a:ext cx="5972083" cy="57338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98861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6184" y="59871"/>
            <a:ext cx="10972800" cy="1143000"/>
          </a:xfrm>
        </p:spPr>
        <p:txBody>
          <a:bodyPr/>
          <a:lstStyle/>
          <a:p>
            <a:r>
              <a:rPr lang="en-US" dirty="0"/>
              <a:t>Technology Transfer Opportunities (TTOs)</a:t>
            </a:r>
          </a:p>
        </p:txBody>
      </p:sp>
      <p:sp>
        <p:nvSpPr>
          <p:cNvPr id="3" name="Content Placeholder 2"/>
          <p:cNvSpPr>
            <a:spLocks noGrp="1"/>
          </p:cNvSpPr>
          <p:nvPr>
            <p:ph idx="4294967295"/>
          </p:nvPr>
        </p:nvSpPr>
        <p:spPr>
          <a:xfrm>
            <a:off x="1250821" y="1617370"/>
            <a:ext cx="10103698" cy="4292736"/>
          </a:xfrm>
        </p:spPr>
        <p:txBody>
          <a:bodyPr>
            <a:normAutofit/>
          </a:bodyPr>
          <a:lstStyle/>
          <a:p>
            <a:r>
              <a:rPr lang="en-US" sz="2400" dirty="0"/>
              <a:t>An opportunity to transfer inventions made by a DOE National Lab or university to your small business for commercialization</a:t>
            </a:r>
          </a:p>
          <a:p>
            <a:r>
              <a:rPr lang="en-US" sz="2400" dirty="0"/>
              <a:t>Awardees receive </a:t>
            </a:r>
          </a:p>
          <a:p>
            <a:pPr lvl="1"/>
            <a:r>
              <a:rPr lang="en-US" sz="2400" dirty="0"/>
              <a:t>an SBIR/STTR grant and </a:t>
            </a:r>
          </a:p>
          <a:p>
            <a:pPr lvl="1"/>
            <a:r>
              <a:rPr lang="en-US" sz="2400" dirty="0"/>
              <a:t>an option to license the technology </a:t>
            </a:r>
          </a:p>
          <a:p>
            <a:r>
              <a:rPr lang="en-US" sz="2400" dirty="0"/>
              <a:t>Please review TTO information section at the beginning of the topics document if you plan to submit an application to a TTO.  </a:t>
            </a:r>
          </a:p>
          <a:p>
            <a:r>
              <a:rPr lang="en-US" sz="2400" dirty="0"/>
              <a:t>Two TTO subtopics in this release</a:t>
            </a:r>
          </a:p>
        </p:txBody>
      </p:sp>
      <p:sp>
        <p:nvSpPr>
          <p:cNvPr id="9" name="Slide Number Placeholder 8">
            <a:extLst>
              <a:ext uri="{FF2B5EF4-FFF2-40B4-BE49-F238E27FC236}">
                <a16:creationId xmlns:a16="http://schemas.microsoft.com/office/drawing/2014/main" id="{DA68297A-134A-4277-9CA6-1E3273884420}"/>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346756965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2529" y="280923"/>
            <a:ext cx="3505495" cy="1622321"/>
          </a:xfrm>
        </p:spPr>
        <p:txBody>
          <a:bodyPr vert="horz" lIns="91440" tIns="45720" rIns="91440" bIns="45720" rtlCol="0" anchor="ctr">
            <a:normAutofit fontScale="90000"/>
          </a:bodyPr>
          <a:lstStyle/>
          <a:p>
            <a:pPr algn="l">
              <a:lnSpc>
                <a:spcPct val="90000"/>
              </a:lnSpc>
            </a:pPr>
            <a:r>
              <a:rPr lang="en-US" sz="3400" kern="1200" dirty="0">
                <a:latin typeface="+mj-lt"/>
                <a:ea typeface="+mj-ea"/>
                <a:cs typeface="+mj-cs"/>
              </a:rPr>
              <a:t>Technology Transfer Opportunity - Topics</a:t>
            </a:r>
          </a:p>
        </p:txBody>
      </p:sp>
      <p:sp>
        <p:nvSpPr>
          <p:cNvPr id="3" name="Content Placeholder 2"/>
          <p:cNvSpPr>
            <a:spLocks noGrp="1"/>
          </p:cNvSpPr>
          <p:nvPr>
            <p:ph idx="4294967295"/>
          </p:nvPr>
        </p:nvSpPr>
        <p:spPr>
          <a:xfrm>
            <a:off x="167969" y="1990330"/>
            <a:ext cx="4294614" cy="3785419"/>
          </a:xfrm>
        </p:spPr>
        <p:txBody>
          <a:bodyPr vert="horz" lIns="91440" tIns="45720" rIns="91440" bIns="45720" rtlCol="0">
            <a:normAutofit/>
          </a:bodyPr>
          <a:lstStyle/>
          <a:p>
            <a:pPr indent="-228600">
              <a:lnSpc>
                <a:spcPct val="90000"/>
              </a:lnSpc>
            </a:pPr>
            <a:r>
              <a:rPr lang="en-US" sz="1700" dirty="0">
                <a:solidFill>
                  <a:schemeClr val="tx1"/>
                </a:solidFill>
              </a:rPr>
              <a:t>Technology Transfer Opportunity</a:t>
            </a:r>
          </a:p>
          <a:p>
            <a:pPr lvl="1" indent="-228600">
              <a:lnSpc>
                <a:spcPct val="90000"/>
              </a:lnSpc>
              <a:buFont typeface="Arial" panose="020B0604020202020204" pitchFamily="34" charset="0"/>
              <a:buChar char="•"/>
            </a:pPr>
            <a:r>
              <a:rPr lang="en-US" sz="1700" dirty="0">
                <a:solidFill>
                  <a:schemeClr val="tx1"/>
                </a:solidFill>
              </a:rPr>
              <a:t>The topic or subtopic will be clearly labeled</a:t>
            </a:r>
          </a:p>
          <a:p>
            <a:pPr indent="-228600">
              <a:lnSpc>
                <a:spcPct val="90000"/>
              </a:lnSpc>
            </a:pPr>
            <a:r>
              <a:rPr lang="en-US" sz="1700" dirty="0">
                <a:solidFill>
                  <a:schemeClr val="tx1"/>
                </a:solidFill>
              </a:rPr>
              <a:t>Research Organization</a:t>
            </a:r>
          </a:p>
          <a:p>
            <a:pPr lvl="1" indent="-228600">
              <a:lnSpc>
                <a:spcPct val="90000"/>
              </a:lnSpc>
              <a:buFont typeface="Arial" panose="020B0604020202020204" pitchFamily="34" charset="0"/>
              <a:buChar char="•"/>
            </a:pPr>
            <a:r>
              <a:rPr lang="en-US" sz="1700" dirty="0">
                <a:solidFill>
                  <a:schemeClr val="tx1"/>
                </a:solidFill>
              </a:rPr>
              <a:t>The DOE National Lab or university responsible for the TTO is listed along with contact information and other references</a:t>
            </a:r>
          </a:p>
          <a:p>
            <a:pPr lvl="1" indent="-228600">
              <a:lnSpc>
                <a:spcPct val="90000"/>
              </a:lnSpc>
              <a:buFont typeface="Arial" panose="020B0604020202020204" pitchFamily="34" charset="0"/>
              <a:buChar char="•"/>
            </a:pPr>
            <a:r>
              <a:rPr lang="en-US" sz="1700" dirty="0">
                <a:solidFill>
                  <a:schemeClr val="tx1"/>
                </a:solidFill>
              </a:rPr>
              <a:t>Please contact the Lab or university to obtain information about the TTO</a:t>
            </a:r>
          </a:p>
          <a:p>
            <a:pPr indent="-228600">
              <a:lnSpc>
                <a:spcPct val="90000"/>
              </a:lnSpc>
            </a:pPr>
            <a:r>
              <a:rPr lang="en-US" sz="1700" dirty="0">
                <a:solidFill>
                  <a:schemeClr val="tx1"/>
                </a:solidFill>
              </a:rPr>
              <a:t>DOE Program Manager contact info is provided</a:t>
            </a:r>
          </a:p>
          <a:p>
            <a:pPr lvl="1" indent="-228600">
              <a:lnSpc>
                <a:spcPct val="90000"/>
              </a:lnSpc>
              <a:buFont typeface="Arial" panose="020B0604020202020204" pitchFamily="34" charset="0"/>
              <a:buChar char="•"/>
            </a:pPr>
            <a:endParaRPr lang="en-US" sz="1700" dirty="0">
              <a:solidFill>
                <a:schemeClr val="tx1"/>
              </a:solidFill>
            </a:endParaRPr>
          </a:p>
        </p:txBody>
      </p:sp>
      <p:sp>
        <p:nvSpPr>
          <p:cNvPr id="35" name="Rectangle 2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5A1B8881-1DDA-4A91-AA00-689552C09DF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4338C4E9-21C8-4C18-A92E-A26AA5FEEEDA}" type="slidenum">
              <a:rPr lang="en-US" sz="1200">
                <a:solidFill>
                  <a:srgbClr val="303030"/>
                </a:solidFill>
                <a:latin typeface="+mn-lt"/>
              </a:rPr>
              <a:pPr algn="r">
                <a:spcAft>
                  <a:spcPts val="600"/>
                </a:spcAft>
              </a:pPr>
              <a:t>37</a:t>
            </a:fld>
            <a:endParaRPr lang="en-US" sz="1200">
              <a:solidFill>
                <a:srgbClr val="303030"/>
              </a:solidFill>
              <a:latin typeface="+mn-lt"/>
            </a:endParaRPr>
          </a:p>
        </p:txBody>
      </p:sp>
      <p:pic>
        <p:nvPicPr>
          <p:cNvPr id="6" name="Picture 5">
            <a:extLst>
              <a:ext uri="{FF2B5EF4-FFF2-40B4-BE49-F238E27FC236}">
                <a16:creationId xmlns:a16="http://schemas.microsoft.com/office/drawing/2014/main" id="{EC51C660-917E-F7D4-B269-CFEB29DBEE0F}"/>
              </a:ext>
            </a:extLst>
          </p:cNvPr>
          <p:cNvPicPr>
            <a:picLocks noChangeAspect="1"/>
          </p:cNvPicPr>
          <p:nvPr/>
        </p:nvPicPr>
        <p:blipFill>
          <a:blip r:embed="rId3"/>
          <a:stretch>
            <a:fillRect/>
          </a:stretch>
        </p:blipFill>
        <p:spPr>
          <a:xfrm>
            <a:off x="5753100" y="280923"/>
            <a:ext cx="4871342" cy="5287564"/>
          </a:xfrm>
          <a:prstGeom prst="rect">
            <a:avLst/>
          </a:prstGeom>
        </p:spPr>
      </p:pic>
      <p:pic>
        <p:nvPicPr>
          <p:cNvPr id="9" name="Picture 8">
            <a:extLst>
              <a:ext uri="{FF2B5EF4-FFF2-40B4-BE49-F238E27FC236}">
                <a16:creationId xmlns:a16="http://schemas.microsoft.com/office/drawing/2014/main" id="{F31C9A25-34FF-4066-6650-9AD02A922462}"/>
              </a:ext>
            </a:extLst>
          </p:cNvPr>
          <p:cNvPicPr>
            <a:picLocks noChangeAspect="1"/>
          </p:cNvPicPr>
          <p:nvPr/>
        </p:nvPicPr>
        <p:blipFill>
          <a:blip r:embed="rId4"/>
          <a:stretch>
            <a:fillRect/>
          </a:stretch>
        </p:blipFill>
        <p:spPr>
          <a:xfrm>
            <a:off x="5753100" y="5658964"/>
            <a:ext cx="3800475" cy="1228725"/>
          </a:xfrm>
          <a:prstGeom prst="rect">
            <a:avLst/>
          </a:prstGeom>
        </p:spPr>
      </p:pic>
      <p:sp>
        <p:nvSpPr>
          <p:cNvPr id="10" name="TextBox 9">
            <a:extLst>
              <a:ext uri="{FF2B5EF4-FFF2-40B4-BE49-F238E27FC236}">
                <a16:creationId xmlns:a16="http://schemas.microsoft.com/office/drawing/2014/main" id="{8980F46E-A4DD-B456-F917-095140744E58}"/>
              </a:ext>
            </a:extLst>
          </p:cNvPr>
          <p:cNvSpPr txBox="1"/>
          <p:nvPr/>
        </p:nvSpPr>
        <p:spPr>
          <a:xfrm>
            <a:off x="9553575" y="5658964"/>
            <a:ext cx="1070867" cy="119903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7665900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4584" y="426806"/>
            <a:ext cx="4944152" cy="1622321"/>
          </a:xfrm>
        </p:spPr>
        <p:txBody>
          <a:bodyPr vert="horz" lIns="91440" tIns="45720" rIns="91440" bIns="45720" rtlCol="0" anchor="ctr">
            <a:normAutofit/>
          </a:bodyPr>
          <a:lstStyle/>
          <a:p>
            <a:pPr algn="l">
              <a:lnSpc>
                <a:spcPct val="90000"/>
              </a:lnSpc>
            </a:pPr>
            <a:r>
              <a:rPr lang="en-US" sz="4100" kern="1200" dirty="0">
                <a:latin typeface="+mj-lt"/>
                <a:ea typeface="+mj-ea"/>
                <a:cs typeface="+mj-cs"/>
              </a:rPr>
              <a:t>Funding Opportunity Announcement (FOA)</a:t>
            </a:r>
          </a:p>
        </p:txBody>
      </p:sp>
      <p:sp>
        <p:nvSpPr>
          <p:cNvPr id="3" name="Content Placeholder 2"/>
          <p:cNvSpPr>
            <a:spLocks noGrp="1"/>
          </p:cNvSpPr>
          <p:nvPr>
            <p:ph idx="4294967295"/>
          </p:nvPr>
        </p:nvSpPr>
        <p:spPr>
          <a:xfrm>
            <a:off x="484214" y="2100943"/>
            <a:ext cx="5209015" cy="3785419"/>
          </a:xfrm>
        </p:spPr>
        <p:txBody>
          <a:bodyPr vert="horz" lIns="91440" tIns="45720" rIns="91440" bIns="45720" rtlCol="0">
            <a:normAutofit lnSpcReduction="10000"/>
          </a:bodyPr>
          <a:lstStyle/>
          <a:p>
            <a:pPr marL="114300" indent="0">
              <a:lnSpc>
                <a:spcPct val="90000"/>
              </a:lnSpc>
              <a:buNone/>
            </a:pPr>
            <a:endParaRPr lang="en-US" sz="2000" dirty="0">
              <a:solidFill>
                <a:schemeClr val="tx1"/>
              </a:solidFill>
            </a:endParaRPr>
          </a:p>
          <a:p>
            <a:pPr indent="-228600">
              <a:lnSpc>
                <a:spcPct val="90000"/>
              </a:lnSpc>
            </a:pPr>
            <a:r>
              <a:rPr lang="en-US" sz="2400" dirty="0">
                <a:solidFill>
                  <a:schemeClr val="tx1"/>
                </a:solidFill>
              </a:rPr>
              <a:t>Available at the </a:t>
            </a:r>
            <a:r>
              <a:rPr lang="en-US" sz="2400" dirty="0">
                <a:solidFill>
                  <a:schemeClr val="tx1"/>
                </a:solidFill>
                <a:hlinkClick r:id="rId3">
                  <a:extLst>
                    <a:ext uri="{A12FA001-AC4F-418D-AE19-62706E023703}">
                      <ahyp:hlinkClr xmlns:ahyp="http://schemas.microsoft.com/office/drawing/2018/hyperlinkcolor" val="tx"/>
                    </a:ext>
                  </a:extLst>
                </a:hlinkClick>
              </a:rPr>
              <a:t>DOE SBIR website </a:t>
            </a:r>
            <a:r>
              <a:rPr lang="en-US" sz="2400" dirty="0">
                <a:solidFill>
                  <a:schemeClr val="tx1"/>
                </a:solidFill>
              </a:rPr>
              <a:t>or </a:t>
            </a:r>
            <a:r>
              <a:rPr lang="en-US" sz="2400" dirty="0">
                <a:solidFill>
                  <a:schemeClr val="tx1"/>
                </a:solidFill>
                <a:hlinkClick r:id="rId4">
                  <a:extLst>
                    <a:ext uri="{A12FA001-AC4F-418D-AE19-62706E023703}">
                      <ahyp:hlinkClr xmlns:ahyp="http://schemas.microsoft.com/office/drawing/2018/hyperlinkcolor" val="tx"/>
                    </a:ext>
                  </a:extLst>
                </a:hlinkClick>
              </a:rPr>
              <a:t>Grants.gov</a:t>
            </a:r>
            <a:r>
              <a:rPr lang="en-US" sz="2400" dirty="0">
                <a:solidFill>
                  <a:schemeClr val="tx1"/>
                </a:solidFill>
              </a:rPr>
              <a:t> and includes information on</a:t>
            </a:r>
          </a:p>
          <a:p>
            <a:pPr lvl="1">
              <a:lnSpc>
                <a:spcPct val="90000"/>
              </a:lnSpc>
            </a:pPr>
            <a:r>
              <a:rPr lang="en-US" sz="2400" dirty="0">
                <a:solidFill>
                  <a:schemeClr val="tx1"/>
                </a:solidFill>
              </a:rPr>
              <a:t>Anticipated number of awards and funding available</a:t>
            </a:r>
          </a:p>
          <a:p>
            <a:pPr lvl="1">
              <a:lnSpc>
                <a:spcPct val="90000"/>
              </a:lnSpc>
            </a:pPr>
            <a:r>
              <a:rPr lang="en-US" sz="2400" dirty="0">
                <a:solidFill>
                  <a:schemeClr val="tx1"/>
                </a:solidFill>
              </a:rPr>
              <a:t>Eligibility</a:t>
            </a:r>
          </a:p>
          <a:p>
            <a:pPr lvl="1">
              <a:lnSpc>
                <a:spcPct val="90000"/>
              </a:lnSpc>
            </a:pPr>
            <a:r>
              <a:rPr lang="en-US" sz="2400" dirty="0">
                <a:solidFill>
                  <a:schemeClr val="tx1"/>
                </a:solidFill>
              </a:rPr>
              <a:t>Application Requirements</a:t>
            </a:r>
          </a:p>
          <a:p>
            <a:pPr lvl="1">
              <a:lnSpc>
                <a:spcPct val="90000"/>
              </a:lnSpc>
            </a:pPr>
            <a:r>
              <a:rPr lang="en-US" sz="2400" dirty="0">
                <a:solidFill>
                  <a:schemeClr val="tx1"/>
                </a:solidFill>
              </a:rPr>
              <a:t>Review Criteria</a:t>
            </a:r>
          </a:p>
          <a:p>
            <a:pPr lvl="1">
              <a:lnSpc>
                <a:spcPct val="90000"/>
              </a:lnSpc>
            </a:pPr>
            <a:r>
              <a:rPr lang="en-US" sz="2400" dirty="0">
                <a:solidFill>
                  <a:schemeClr val="tx1"/>
                </a:solidFill>
              </a:rPr>
              <a:t>Award Administration</a:t>
            </a:r>
          </a:p>
          <a:p>
            <a:pPr lvl="1" indent="-228600">
              <a:lnSpc>
                <a:spcPct val="90000"/>
              </a:lnSpc>
            </a:pPr>
            <a:r>
              <a:rPr lang="en-US" sz="2000" dirty="0">
                <a:solidFill>
                  <a:schemeClr val="tx1"/>
                </a:solidFill>
              </a:rPr>
              <a:t>Open for approximately 9 weeks</a:t>
            </a:r>
          </a:p>
        </p:txBody>
      </p:sp>
      <p:sp>
        <p:nvSpPr>
          <p:cNvPr id="12"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7304AF56-2A34-46CB-A5AB-74C835BBB87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38</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48CBAD85-3D45-7F3A-E381-19B6EADB2B1D}"/>
              </a:ext>
            </a:extLst>
          </p:cNvPr>
          <p:cNvPicPr>
            <a:picLocks noChangeAspect="1"/>
          </p:cNvPicPr>
          <p:nvPr/>
        </p:nvPicPr>
        <p:blipFill rotWithShape="1">
          <a:blip r:embed="rId5"/>
          <a:srcRect l="31449" t="13842" r="31671" b="11924"/>
          <a:stretch/>
        </p:blipFill>
        <p:spPr bwMode="auto">
          <a:xfrm>
            <a:off x="6958361" y="914400"/>
            <a:ext cx="4304371" cy="5118409"/>
          </a:xfrm>
          <a:prstGeom prst="rect">
            <a:avLst/>
          </a:prstGeom>
          <a:ln>
            <a:noFill/>
          </a:ln>
          <a:extLst>
            <a:ext uri="{53640926-AAD7-44D8-BBD7-CCE9431645EC}">
              <a14:shadowObscured xmlns:a14="http://schemas.microsoft.com/office/drawing/2010/main"/>
            </a:ext>
          </a:extLst>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75"/>
            <a:ext cx="10972800" cy="1143000"/>
          </a:xfrm>
        </p:spPr>
        <p:txBody>
          <a:bodyPr>
            <a:normAutofit/>
          </a:bodyPr>
          <a:lstStyle/>
          <a:p>
            <a:r>
              <a:rPr lang="en-US" dirty="0"/>
              <a:t>Letters of Intent  (LOI)</a:t>
            </a:r>
          </a:p>
        </p:txBody>
      </p:sp>
      <p:sp>
        <p:nvSpPr>
          <p:cNvPr id="3" name="Content Placeholder 2"/>
          <p:cNvSpPr>
            <a:spLocks noGrp="1"/>
          </p:cNvSpPr>
          <p:nvPr>
            <p:ph idx="4294967295"/>
          </p:nvPr>
        </p:nvSpPr>
        <p:spPr>
          <a:xfrm>
            <a:off x="0" y="1370013"/>
            <a:ext cx="6383338" cy="4525962"/>
          </a:xfrm>
        </p:spPr>
        <p:txBody>
          <a:bodyPr>
            <a:noAutofit/>
          </a:bodyPr>
          <a:lstStyle/>
          <a:p>
            <a:r>
              <a:rPr lang="en-US" sz="1800" dirty="0"/>
              <a:t>Requirement</a:t>
            </a:r>
          </a:p>
          <a:p>
            <a:pPr lvl="1"/>
            <a:r>
              <a:rPr lang="en-US" sz="1600" dirty="0"/>
              <a:t>You must submit an LOI by the due date to be eligible to submit an application</a:t>
            </a:r>
          </a:p>
          <a:p>
            <a:r>
              <a:rPr lang="en-US" sz="1800" dirty="0"/>
              <a:t>Primary purpose</a:t>
            </a:r>
          </a:p>
          <a:p>
            <a:pPr lvl="1"/>
            <a:r>
              <a:rPr lang="en-US" sz="1600" dirty="0"/>
              <a:t>begin reviewer assignment to reduce award selection time</a:t>
            </a:r>
          </a:p>
          <a:p>
            <a:pPr lvl="1"/>
            <a:r>
              <a:rPr lang="en-US" sz="1600" dirty="0"/>
              <a:t>due 3 weeks after FOA is issued</a:t>
            </a:r>
          </a:p>
          <a:p>
            <a:r>
              <a:rPr lang="en-US" sz="1800" dirty="0"/>
              <a:t>Secondary purpose</a:t>
            </a:r>
          </a:p>
          <a:p>
            <a:pPr lvl="1"/>
            <a:r>
              <a:rPr lang="en-US" sz="1600" dirty="0"/>
              <a:t>provide email notification to applicants who appear to be  non-responsive; you may submit an application if you receive this notification</a:t>
            </a:r>
          </a:p>
          <a:p>
            <a:pPr lvl="1"/>
            <a:r>
              <a:rPr lang="en-US" sz="1600" dirty="0"/>
              <a:t>Applicants whose LOI appears responsive will NOT receive a notification</a:t>
            </a:r>
          </a:p>
          <a:p>
            <a:r>
              <a:rPr lang="en-US" sz="1800" dirty="0"/>
              <a:t>Limits</a:t>
            </a:r>
          </a:p>
          <a:p>
            <a:pPr lvl="1"/>
            <a:r>
              <a:rPr lang="en-US" sz="1600" dirty="0"/>
              <a:t>Small businesses may submit only 10 letters of intent (and 10 applications) per solicitation</a:t>
            </a:r>
          </a:p>
          <a:p>
            <a:pPr lvl="1"/>
            <a:r>
              <a:rPr lang="en-US" sz="1600" dirty="0"/>
              <a:t>Each letter of intent and application must be unique</a:t>
            </a:r>
          </a:p>
          <a:p>
            <a:pPr lvl="1"/>
            <a:endParaRPr lang="en-US" sz="1600" dirty="0"/>
          </a:p>
          <a:p>
            <a:pPr lvl="1"/>
            <a:endParaRPr lang="en-US" sz="1600" dirty="0"/>
          </a:p>
        </p:txBody>
      </p:sp>
      <p:sp>
        <p:nvSpPr>
          <p:cNvPr id="4" name="Content Placeholder 3"/>
          <p:cNvSpPr>
            <a:spLocks noGrp="1"/>
          </p:cNvSpPr>
          <p:nvPr>
            <p:ph sz="half" idx="4294967295"/>
          </p:nvPr>
        </p:nvSpPr>
        <p:spPr>
          <a:xfrm>
            <a:off x="7433818" y="1554417"/>
            <a:ext cx="4273550" cy="4525962"/>
          </a:xfrm>
          <a:solidFill>
            <a:schemeClr val="bg1"/>
          </a:solidFill>
          <a:ln>
            <a:noFill/>
          </a:ln>
          <a:effectLst>
            <a:outerShdw blurRad="50800" dist="38100" dir="2700000" algn="tl" rotWithShape="0">
              <a:prstClr val="black">
                <a:alpha val="40000"/>
              </a:prstClr>
            </a:outerShdw>
          </a:effectLst>
        </p:spPr>
        <p:txBody>
          <a:bodyPr>
            <a:normAutofit/>
          </a:bodyPr>
          <a:lstStyle/>
          <a:p>
            <a:pPr marL="0" indent="0">
              <a:buNone/>
              <a:tabLst>
                <a:tab pos="228600" algn="l"/>
              </a:tabLst>
            </a:pPr>
            <a:r>
              <a:rPr lang="en-US" sz="1800" dirty="0">
                <a:solidFill>
                  <a:schemeClr val="tx2"/>
                </a:solidFill>
              </a:rPr>
              <a:t>Content of LOI</a:t>
            </a:r>
          </a:p>
          <a:p>
            <a:pPr>
              <a:tabLst>
                <a:tab pos="228600" algn="l"/>
              </a:tabLst>
            </a:pPr>
            <a:r>
              <a:rPr lang="en-US" sz="1800" dirty="0">
                <a:solidFill>
                  <a:schemeClr val="tx2"/>
                </a:solidFill>
              </a:rPr>
              <a:t>Title</a:t>
            </a:r>
          </a:p>
          <a:p>
            <a:r>
              <a:rPr lang="en-US" sz="1800" dirty="0">
                <a:solidFill>
                  <a:schemeClr val="tx2"/>
                </a:solidFill>
              </a:rPr>
              <a:t>Topic and Subtopic</a:t>
            </a:r>
          </a:p>
          <a:p>
            <a:r>
              <a:rPr lang="en-US" sz="1800" dirty="0">
                <a:solidFill>
                  <a:schemeClr val="tx2"/>
                </a:solidFill>
              </a:rPr>
              <a:t>Abstract (&lt;500 words)</a:t>
            </a:r>
          </a:p>
          <a:p>
            <a:pPr marL="741363" lvl="1"/>
            <a:r>
              <a:rPr lang="en-US" sz="1600" b="1" i="1" dirty="0">
                <a:solidFill>
                  <a:schemeClr val="accent3">
                    <a:lumMod val="75000"/>
                  </a:schemeClr>
                </a:solidFill>
              </a:rPr>
              <a:t>Provide sufficient technical detail to enable reviewer assignment</a:t>
            </a:r>
          </a:p>
          <a:p>
            <a:pPr marL="741363" lvl="1"/>
            <a:r>
              <a:rPr lang="en-US" sz="1600" dirty="0">
                <a:solidFill>
                  <a:schemeClr val="tx2"/>
                </a:solidFill>
              </a:rPr>
              <a:t>Non-proprietary</a:t>
            </a:r>
          </a:p>
          <a:p>
            <a:r>
              <a:rPr lang="en-US" sz="1800" dirty="0">
                <a:solidFill>
                  <a:schemeClr val="tx2"/>
                </a:solidFill>
              </a:rPr>
              <a:t>List of Collaborators</a:t>
            </a:r>
          </a:p>
          <a:p>
            <a:r>
              <a:rPr lang="en-US" sz="1800" dirty="0">
                <a:solidFill>
                  <a:schemeClr val="tx2"/>
                </a:solidFill>
              </a:rPr>
              <a:t>Small Business Information</a:t>
            </a:r>
          </a:p>
          <a:p>
            <a:pPr marL="741363" lvl="1"/>
            <a:r>
              <a:rPr lang="en-US" sz="1600" dirty="0">
                <a:solidFill>
                  <a:schemeClr val="tx2"/>
                </a:solidFill>
              </a:rPr>
              <a:t>Name, address</a:t>
            </a:r>
          </a:p>
          <a:p>
            <a:pPr marL="741363" lvl="1"/>
            <a:r>
              <a:rPr lang="en-US" sz="1600" dirty="0">
                <a:solidFill>
                  <a:schemeClr val="tx2"/>
                </a:solidFill>
              </a:rPr>
              <a:t>Business Official and contact information</a:t>
            </a:r>
          </a:p>
          <a:p>
            <a:pPr marL="741363" lvl="1"/>
            <a:r>
              <a:rPr lang="en-US" sz="1600" dirty="0">
                <a:solidFill>
                  <a:schemeClr val="tx2"/>
                </a:solidFill>
              </a:rPr>
              <a:t>Principal Investigator</a:t>
            </a:r>
          </a:p>
          <a:p>
            <a:pPr marL="0" indent="0">
              <a:buNone/>
            </a:pPr>
            <a:endParaRPr lang="en-US" sz="1800" dirty="0">
              <a:solidFill>
                <a:schemeClr val="tx2"/>
              </a:solidFill>
            </a:endParaRPr>
          </a:p>
        </p:txBody>
      </p:sp>
      <p:sp>
        <p:nvSpPr>
          <p:cNvPr id="9" name="Slide Number Placeholder 8">
            <a:extLst>
              <a:ext uri="{FF2B5EF4-FFF2-40B4-BE49-F238E27FC236}">
                <a16:creationId xmlns:a16="http://schemas.microsoft.com/office/drawing/2014/main" id="{E3544DD5-2C3D-47BF-A83D-06BDBAFEC877}"/>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39</a:t>
            </a:fld>
            <a:endParaRPr lang="en-US" dirty="0">
              <a:solidFill>
                <a:prstClr val="black">
                  <a:tint val="75000"/>
                </a:prstClr>
              </a:solidFill>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7975" y="866559"/>
            <a:ext cx="11490993" cy="5273675"/>
          </a:xfrm>
        </p:spPr>
        <p:txBody>
          <a:bodyPr>
            <a:normAutofit/>
          </a:bodyPr>
          <a:lstStyle/>
          <a:p>
            <a:r>
              <a:rPr lang="en-US" sz="2000" dirty="0">
                <a:cs typeface="Calibri"/>
              </a:rPr>
              <a:t>A &gt;$4 Billion early stage nondilutive R&amp;D fund for US-based small businesses</a:t>
            </a:r>
          </a:p>
          <a:p>
            <a:r>
              <a:rPr lang="en-US" sz="2000" dirty="0">
                <a:cs typeface="Calibri"/>
              </a:rPr>
              <a:t>Must be U.S. Citizen or permanent resident majority owned</a:t>
            </a:r>
          </a:p>
          <a:p>
            <a:r>
              <a:rPr lang="en-US" sz="2000" dirty="0">
                <a:cs typeface="Calibri"/>
              </a:rPr>
              <a:t>A mechanism to fund best early-stage high-risk innovation ideas</a:t>
            </a:r>
          </a:p>
          <a:p>
            <a:r>
              <a:rPr lang="en-US" sz="2000" dirty="0">
                <a:cs typeface="Calibri"/>
              </a:rPr>
              <a:t>Funds ideas that are too high risk for the private sector </a:t>
            </a:r>
          </a:p>
          <a:p>
            <a:r>
              <a:rPr lang="en-US" sz="2000" dirty="0">
                <a:cs typeface="Calibri"/>
              </a:rPr>
              <a:t>Use U.S. Small Businesses to stimulates technological innovation</a:t>
            </a:r>
          </a:p>
          <a:p>
            <a:pPr marL="0" indent="0">
              <a:buNone/>
            </a:pPr>
            <a:endParaRPr lang="en-US" sz="1800" dirty="0">
              <a:cs typeface="Calibri"/>
            </a:endParaRP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000" dirty="0"/>
          </a:p>
        </p:txBody>
      </p:sp>
      <p:pic>
        <p:nvPicPr>
          <p:cNvPr id="1026" name="Picture 2" descr="Government Icons - Download Free Vector Icon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008" y="3857111"/>
            <a:ext cx="1293900" cy="1293900"/>
          </a:xfrm>
          <a:prstGeom prst="rect">
            <a:avLst/>
          </a:prstGeom>
          <a:noFill/>
          <a:extLst>
            <a:ext uri="{909E8E84-426E-40DD-AFC4-6F175D3DCCD1}">
              <a14:hiddenFill xmlns:a14="http://schemas.microsoft.com/office/drawing/2010/main">
                <a:solidFill>
                  <a:srgbClr val="FFFFFF"/>
                </a:solidFill>
              </a14:hiddenFill>
            </a:ext>
          </a:extLst>
        </p:spPr>
      </p:pic>
      <p:sp>
        <p:nvSpPr>
          <p:cNvPr id="10" name="Bent Arrow 9"/>
          <p:cNvSpPr/>
          <p:nvPr/>
        </p:nvSpPr>
        <p:spPr>
          <a:xfrm rot="5400000">
            <a:off x="3810323" y="4263050"/>
            <a:ext cx="890106" cy="510973"/>
          </a:xfrm>
          <a:prstGeom prst="bentArrow">
            <a:avLst>
              <a:gd name="adj1" fmla="val 25000"/>
              <a:gd name="adj2" fmla="val 25000"/>
              <a:gd name="adj3" fmla="val 25000"/>
              <a:gd name="adj4" fmla="val 43750"/>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solidFill>
            </a:endParaRPr>
          </a:p>
        </p:txBody>
      </p:sp>
      <p:sp>
        <p:nvSpPr>
          <p:cNvPr id="5" name="Right Arrow 4"/>
          <p:cNvSpPr/>
          <p:nvPr/>
        </p:nvSpPr>
        <p:spPr>
          <a:xfrm>
            <a:off x="2591274" y="3227338"/>
            <a:ext cx="4318118" cy="1371970"/>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Extramural R&amp;D ~$100B/year</a:t>
            </a:r>
          </a:p>
        </p:txBody>
      </p:sp>
      <p:pic>
        <p:nvPicPr>
          <p:cNvPr id="1028" name="Picture 4" descr="138,442 Science Lab Illustrations &amp; Clip Art - i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3226" y="2924527"/>
            <a:ext cx="723069" cy="7230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Icon of Line style - Available in SVG, PNG, EPS, AI &amp; Icon fon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388" y="4245831"/>
            <a:ext cx="598449" cy="598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siness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0125" y="3602316"/>
            <a:ext cx="742506" cy="7425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30927" y="2834395"/>
            <a:ext cx="2580843" cy="707886"/>
          </a:xfrm>
          <a:prstGeom prst="rect">
            <a:avLst/>
          </a:prstGeom>
          <a:noFill/>
        </p:spPr>
        <p:txBody>
          <a:bodyPr wrap="square" rtlCol="0">
            <a:spAutoFit/>
          </a:bodyPr>
          <a:lstStyle/>
          <a:p>
            <a:r>
              <a:rPr lang="en-US" sz="2000" dirty="0">
                <a:latin typeface="+mn-lt"/>
              </a:rPr>
              <a:t>Federally Funded Laboratories</a:t>
            </a:r>
          </a:p>
        </p:txBody>
      </p:sp>
      <p:sp>
        <p:nvSpPr>
          <p:cNvPr id="17" name="TextBox 16"/>
          <p:cNvSpPr txBox="1"/>
          <p:nvPr/>
        </p:nvSpPr>
        <p:spPr>
          <a:xfrm>
            <a:off x="6931901" y="4906265"/>
            <a:ext cx="2580843" cy="400110"/>
          </a:xfrm>
          <a:prstGeom prst="rect">
            <a:avLst/>
          </a:prstGeom>
          <a:noFill/>
        </p:spPr>
        <p:txBody>
          <a:bodyPr wrap="square" rtlCol="0">
            <a:spAutoFit/>
          </a:bodyPr>
          <a:lstStyle/>
          <a:p>
            <a:r>
              <a:rPr lang="en-US" sz="2000" dirty="0">
                <a:latin typeface="+mn-lt"/>
              </a:rPr>
              <a:t>Universities</a:t>
            </a:r>
          </a:p>
        </p:txBody>
      </p:sp>
      <p:sp>
        <p:nvSpPr>
          <p:cNvPr id="18" name="TextBox 17"/>
          <p:cNvSpPr txBox="1"/>
          <p:nvPr/>
        </p:nvSpPr>
        <p:spPr>
          <a:xfrm>
            <a:off x="8705920" y="4395554"/>
            <a:ext cx="1613647" cy="400110"/>
          </a:xfrm>
          <a:prstGeom prst="rect">
            <a:avLst/>
          </a:prstGeom>
          <a:noFill/>
        </p:spPr>
        <p:txBody>
          <a:bodyPr wrap="square" rtlCol="0">
            <a:spAutoFit/>
          </a:bodyPr>
          <a:lstStyle/>
          <a:p>
            <a:r>
              <a:rPr lang="en-US" sz="2000" dirty="0">
                <a:latin typeface="+mn-lt"/>
              </a:rPr>
              <a:t>Businesses</a:t>
            </a:r>
          </a:p>
        </p:txBody>
      </p:sp>
      <p:sp>
        <p:nvSpPr>
          <p:cNvPr id="20" name="TextBox 19"/>
          <p:cNvSpPr txBox="1"/>
          <p:nvPr/>
        </p:nvSpPr>
        <p:spPr>
          <a:xfrm>
            <a:off x="4810741" y="5031008"/>
            <a:ext cx="2098651" cy="707886"/>
          </a:xfrm>
          <a:prstGeom prst="rect">
            <a:avLst/>
          </a:prstGeom>
          <a:noFill/>
        </p:spPr>
        <p:txBody>
          <a:bodyPr wrap="square" rtlCol="0">
            <a:spAutoFit/>
          </a:bodyPr>
          <a:lstStyle/>
          <a:p>
            <a:r>
              <a:rPr lang="en-US" sz="2000" dirty="0">
                <a:latin typeface="+mn-lt"/>
              </a:rPr>
              <a:t>Small Business R&amp;D</a:t>
            </a:r>
          </a:p>
        </p:txBody>
      </p:sp>
      <p:sp>
        <p:nvSpPr>
          <p:cNvPr id="21" name="TextBox 20"/>
          <p:cNvSpPr txBox="1"/>
          <p:nvPr/>
        </p:nvSpPr>
        <p:spPr>
          <a:xfrm>
            <a:off x="4510862" y="4501923"/>
            <a:ext cx="2293724" cy="400110"/>
          </a:xfrm>
          <a:prstGeom prst="rect">
            <a:avLst/>
          </a:prstGeom>
          <a:noFill/>
        </p:spPr>
        <p:txBody>
          <a:bodyPr wrap="square" rtlCol="0">
            <a:spAutoFit/>
          </a:bodyPr>
          <a:lstStyle/>
          <a:p>
            <a:r>
              <a:rPr lang="en-US" sz="2000" dirty="0">
                <a:latin typeface="+mn-lt"/>
              </a:rPr>
              <a:t>&gt; $4 B/</a:t>
            </a:r>
            <a:r>
              <a:rPr lang="en-US" sz="2000" dirty="0" err="1">
                <a:latin typeface="+mn-lt"/>
              </a:rPr>
              <a:t>yr</a:t>
            </a:r>
            <a:r>
              <a:rPr lang="en-US" sz="2000" dirty="0">
                <a:latin typeface="+mn-lt"/>
              </a:rPr>
              <a:t> </a:t>
            </a:r>
          </a:p>
        </p:txBody>
      </p:sp>
      <p:sp>
        <p:nvSpPr>
          <p:cNvPr id="12" name="AutoShape 12" descr="Small Busines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Small Business Icon – Free Download, PNG and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3472" y="5057082"/>
            <a:ext cx="659232" cy="65923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D0E4E831-7CED-4F3F-98F1-0CD2BAE17CE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a:t>
            </a:fld>
            <a:endParaRPr lang="en-US" dirty="0">
              <a:solidFill>
                <a:prstClr val="black">
                  <a:tint val="75000"/>
                </a:prstClr>
              </a:solidFill>
            </a:endParaRPr>
          </a:p>
        </p:txBody>
      </p:sp>
      <p:sp>
        <p:nvSpPr>
          <p:cNvPr id="7" name="Title 1">
            <a:extLst>
              <a:ext uri="{FF2B5EF4-FFF2-40B4-BE49-F238E27FC236}">
                <a16:creationId xmlns:a16="http://schemas.microsoft.com/office/drawing/2014/main" id="{B4CFFF1D-297D-ADF8-BFC2-F41B639B37A8}"/>
              </a:ext>
            </a:extLst>
          </p:cNvPr>
          <p:cNvSpPr txBox="1">
            <a:spLocks/>
          </p:cNvSpPr>
          <p:nvPr/>
        </p:nvSpPr>
        <p:spPr>
          <a:xfrm>
            <a:off x="-337457" y="-221243"/>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accent3">
                    <a:lumMod val="7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9BBB59">
                    <a:lumMod val="75000"/>
                  </a:srgbClr>
                </a:solidFill>
                <a:effectLst/>
                <a:uLnTx/>
                <a:uFillTx/>
                <a:latin typeface="+mn-lt"/>
                <a:ea typeface="+mj-ea"/>
                <a:cs typeface="+mj-cs"/>
              </a:rPr>
              <a:t>What are the Federal SBIR &amp; STTR Programs?</a:t>
            </a:r>
          </a:p>
        </p:txBody>
      </p:sp>
    </p:spTree>
    <p:extLst>
      <p:ext uri="{BB962C8B-B14F-4D97-AF65-F5344CB8AC3E}">
        <p14:creationId xmlns:p14="http://schemas.microsoft.com/office/powerpoint/2010/main" val="319117865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214" y="410191"/>
            <a:ext cx="4944152" cy="1622321"/>
          </a:xfrm>
        </p:spPr>
        <p:txBody>
          <a:bodyPr vert="horz" lIns="91440" tIns="45720" rIns="91440" bIns="45720" rtlCol="0" anchor="ctr">
            <a:normAutofit fontScale="90000"/>
          </a:bodyPr>
          <a:lstStyle/>
          <a:p>
            <a:pPr algn="l">
              <a:lnSpc>
                <a:spcPct val="90000"/>
              </a:lnSpc>
            </a:pPr>
            <a:r>
              <a:rPr lang="en-US" kern="1200" dirty="0">
                <a:latin typeface="+mj-lt"/>
                <a:ea typeface="+mj-ea"/>
                <a:cs typeface="+mj-cs"/>
              </a:rPr>
              <a:t>Letter of Intent (LOI) Submission is Required</a:t>
            </a:r>
          </a:p>
        </p:txBody>
      </p:sp>
      <p:sp>
        <p:nvSpPr>
          <p:cNvPr id="4" name="Content Placeholder 3"/>
          <p:cNvSpPr>
            <a:spLocks noGrp="1"/>
          </p:cNvSpPr>
          <p:nvPr>
            <p:ph idx="4294967295"/>
          </p:nvPr>
        </p:nvSpPr>
        <p:spPr>
          <a:xfrm>
            <a:off x="484215" y="2181225"/>
            <a:ext cx="4944151" cy="3785419"/>
          </a:xfrm>
        </p:spPr>
        <p:txBody>
          <a:bodyPr vert="horz" lIns="91440" tIns="45720" rIns="91440" bIns="45720" rtlCol="0">
            <a:normAutofit/>
          </a:bodyPr>
          <a:lstStyle/>
          <a:p>
            <a:pPr indent="-228600">
              <a:lnSpc>
                <a:spcPct val="90000"/>
              </a:lnSpc>
            </a:pPr>
            <a:r>
              <a:rPr lang="en-US" sz="1700" dirty="0">
                <a:solidFill>
                  <a:schemeClr val="tx1"/>
                </a:solidFill>
              </a:rPr>
              <a:t>Submit LOI online directly to the DOE Portfolio Analysis and Management System (PAMS) website:  </a:t>
            </a:r>
            <a:r>
              <a:rPr lang="en-US" sz="1700" dirty="0">
                <a:solidFill>
                  <a:schemeClr val="tx1"/>
                </a:solidFill>
                <a:hlinkClick r:id="rId2"/>
              </a:rPr>
              <a:t>https://pamspublic.science.energy.gov/</a:t>
            </a:r>
            <a:endParaRPr lang="en-US" sz="1700" dirty="0">
              <a:solidFill>
                <a:schemeClr val="tx1"/>
              </a:solidFill>
            </a:endParaRPr>
          </a:p>
          <a:p>
            <a:pPr lvl="1" indent="-228600">
              <a:lnSpc>
                <a:spcPct val="90000"/>
              </a:lnSpc>
              <a:buFont typeface="Arial" panose="020B0604020202020204" pitchFamily="34" charset="0"/>
              <a:buChar char="•"/>
            </a:pPr>
            <a:r>
              <a:rPr lang="en-US" sz="1700" dirty="0">
                <a:solidFill>
                  <a:schemeClr val="tx1"/>
                </a:solidFill>
              </a:rPr>
              <a:t>Due Monday, August 28 by 5 PM EDT</a:t>
            </a:r>
          </a:p>
          <a:p>
            <a:pPr lvl="1" indent="-228600">
              <a:lnSpc>
                <a:spcPct val="90000"/>
              </a:lnSpc>
              <a:buFont typeface="Arial" panose="020B0604020202020204" pitchFamily="34" charset="0"/>
              <a:buChar char="•"/>
            </a:pPr>
            <a:r>
              <a:rPr lang="en-US" sz="1700" dirty="0">
                <a:solidFill>
                  <a:schemeClr val="tx1"/>
                </a:solidFill>
              </a:rPr>
              <a:t>Select “Create New PAMS Account” (if you do not have an account) </a:t>
            </a:r>
          </a:p>
          <a:p>
            <a:pPr lvl="2">
              <a:lnSpc>
                <a:spcPct val="90000"/>
              </a:lnSpc>
            </a:pPr>
            <a:r>
              <a:rPr lang="en-US" sz="1700" dirty="0">
                <a:solidFill>
                  <a:schemeClr val="tx1"/>
                </a:solidFill>
              </a:rPr>
              <a:t>No prior registrations (SAM, etc.) are required to submit a LOI</a:t>
            </a:r>
          </a:p>
          <a:p>
            <a:pPr lvl="1" indent="-228600">
              <a:lnSpc>
                <a:spcPct val="90000"/>
              </a:lnSpc>
              <a:buFont typeface="Arial" panose="020B0604020202020204" pitchFamily="34" charset="0"/>
              <a:buChar char="•"/>
            </a:pPr>
            <a:r>
              <a:rPr lang="en-US" sz="1700" dirty="0">
                <a:solidFill>
                  <a:schemeClr val="tx1"/>
                </a:solidFill>
              </a:rPr>
              <a:t>Submit your abstract as a PDF file</a:t>
            </a:r>
          </a:p>
          <a:p>
            <a:pPr lvl="1" indent="-228600">
              <a:lnSpc>
                <a:spcPct val="90000"/>
              </a:lnSpc>
              <a:buFont typeface="Arial" panose="020B0604020202020204" pitchFamily="34" charset="0"/>
              <a:buChar char="•"/>
            </a:pPr>
            <a:r>
              <a:rPr lang="en-US" sz="1700" dirty="0">
                <a:solidFill>
                  <a:schemeClr val="tx1"/>
                </a:solidFill>
              </a:rPr>
              <a:t>Utilize the </a:t>
            </a:r>
            <a:r>
              <a:rPr lang="en-US" sz="1700" dirty="0">
                <a:solidFill>
                  <a:schemeClr val="tx1"/>
                </a:solidFill>
                <a:hlinkClick r:id="rId3"/>
              </a:rPr>
              <a:t>LOI instructions </a:t>
            </a:r>
            <a:r>
              <a:rPr lang="en-US" sz="1700" dirty="0">
                <a:solidFill>
                  <a:schemeClr val="tx1"/>
                </a:solidFill>
              </a:rPr>
              <a:t>available at the DOE website to ensure that you submit all the required information</a:t>
            </a:r>
          </a:p>
          <a:p>
            <a:pPr lvl="1" indent="-228600">
              <a:lnSpc>
                <a:spcPct val="90000"/>
              </a:lnSpc>
              <a:buFont typeface="Arial" panose="020B0604020202020204" pitchFamily="34" charset="0"/>
              <a:buChar char="•"/>
            </a:pPr>
            <a:r>
              <a:rPr lang="en-US" sz="1700" dirty="0">
                <a:solidFill>
                  <a:schemeClr val="tx1"/>
                </a:solidFill>
              </a:rPr>
              <a:t>For additional details on the LOI submission process, see the FOA</a:t>
            </a:r>
          </a:p>
          <a:p>
            <a:pPr marL="457200" lvl="1" indent="-228600">
              <a:lnSpc>
                <a:spcPct val="90000"/>
              </a:lnSpc>
              <a:buFont typeface="Arial" panose="020B0604020202020204" pitchFamily="34" charset="0"/>
              <a:buChar char="•"/>
            </a:pPr>
            <a:endParaRPr lang="en-US" sz="1700" dirty="0">
              <a:solidFill>
                <a:schemeClr val="tx1"/>
              </a:solidFill>
            </a:endParaRPr>
          </a:p>
        </p:txBody>
      </p:sp>
      <p:sp>
        <p:nvSpPr>
          <p:cNvPr id="71" name="Rectangle 7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tretch/>
        </p:blipFill>
        <p:spPr bwMode="auto">
          <a:xfrm>
            <a:off x="6904709" y="1832968"/>
            <a:ext cx="4475531" cy="3188817"/>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a:extLst>
              <a:ext uri="{FF2B5EF4-FFF2-40B4-BE49-F238E27FC236}">
                <a16:creationId xmlns:a16="http://schemas.microsoft.com/office/drawing/2014/main" id="{FF739030-E0E6-4376-901A-0157D2016FE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40</a:t>
            </a:fld>
            <a:endParaRPr lang="en-US" dirty="0">
              <a:solidFill>
                <a:prstClr val="black">
                  <a:tint val="75000"/>
                </a:prstClr>
              </a:solidFill>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t>Letter of Intent: Sample Abstract</a:t>
            </a:r>
          </a:p>
        </p:txBody>
      </p:sp>
      <p:sp>
        <p:nvSpPr>
          <p:cNvPr id="3" name="Content Placeholder 2"/>
          <p:cNvSpPr>
            <a:spLocks noGrp="1"/>
          </p:cNvSpPr>
          <p:nvPr>
            <p:ph idx="4294967295"/>
          </p:nvPr>
        </p:nvSpPr>
        <p:spPr>
          <a:xfrm>
            <a:off x="502227" y="1417638"/>
            <a:ext cx="7810500" cy="4525963"/>
          </a:xfrm>
          <a:ln w="19050">
            <a:solidFill>
              <a:schemeClr val="tx1"/>
            </a:solidFill>
          </a:ln>
        </p:spPr>
        <p:txBody>
          <a:bodyPr>
            <a:noAutofit/>
          </a:bodyPr>
          <a:lstStyle/>
          <a:p>
            <a:pPr marL="0" indent="0">
              <a:buNone/>
            </a:pPr>
            <a:r>
              <a:rPr lang="en-US" sz="1600" dirty="0"/>
              <a:t>ABC LLC will develop a new class of low cost battery separator materials for lithium ion batteries. It is anticipated that the cost of this separator will be 70% lower than separator materials available today and will be a critical factor in reaching the $150/kWh cost target specified in topic 4b for lithium ion batteries for electric vehicle applications. </a:t>
            </a:r>
          </a:p>
          <a:p>
            <a:pPr marL="0" indent="0">
              <a:buNone/>
            </a:pPr>
            <a:endParaRPr lang="en-US" sz="1600" dirty="0"/>
          </a:p>
          <a:p>
            <a:pPr marL="0" indent="0">
              <a:buNone/>
            </a:pPr>
            <a:r>
              <a:rPr lang="en-US" sz="1600" dirty="0"/>
              <a:t>These separators will utilize a new optically-activated method of producing pores in </a:t>
            </a:r>
            <a:r>
              <a:rPr lang="en-US" sz="1600" dirty="0" err="1"/>
              <a:t>nano</a:t>
            </a:r>
            <a:r>
              <a:rPr lang="en-US" sz="1600" dirty="0"/>
              <a:t>-structured polyolefin films. This optical pore formation method results in a 10x increase in the speed of creating porous films. During Phase I, ABC LLC will (1) develop the compositions and methodology for formulating the dense </a:t>
            </a:r>
            <a:r>
              <a:rPr lang="en-US" sz="1600" dirty="0" err="1"/>
              <a:t>nano</a:t>
            </a:r>
            <a:r>
              <a:rPr lang="en-US" sz="1600" dirty="0"/>
              <a:t>-structured polyolefin films and (2) carry out preliminary feasibility studies to characterize the appropriate optical intensities and wavelengths to achieve uniform, high speed, pore formation. It is anticipated that multiple iterations will be required to optimize the composition and nanostructure of the precursor films to achieve the desired porosity and process speeds. All processing work will be carried out at ABC LLC but polymer characterization will leverage capabilities of the Polymer Lab at State University to evaluate the structure, porosity, tortuosity, and thermal properties of the polymer films. In addition we will be collaborating with Lion Battery Inc. who will do preliminary battery testing of our separator materials to identify any manufacturing or performance issues of the separators. </a:t>
            </a:r>
          </a:p>
        </p:txBody>
      </p:sp>
      <p:sp>
        <p:nvSpPr>
          <p:cNvPr id="5" name="Right Brace 4"/>
          <p:cNvSpPr/>
          <p:nvPr/>
        </p:nvSpPr>
        <p:spPr>
          <a:xfrm>
            <a:off x="8374083" y="1506344"/>
            <a:ext cx="285008" cy="9173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8918369" y="1506344"/>
            <a:ext cx="2386940" cy="1200329"/>
          </a:xfrm>
          <a:prstGeom prst="rect">
            <a:avLst/>
          </a:prstGeom>
          <a:noFill/>
        </p:spPr>
        <p:txBody>
          <a:bodyPr wrap="square" rtlCol="0">
            <a:spAutoFit/>
          </a:bodyPr>
          <a:lstStyle/>
          <a:p>
            <a:r>
              <a:rPr lang="en-US" sz="1800" b="1" i="1" dirty="0">
                <a:solidFill>
                  <a:schemeClr val="tx1">
                    <a:lumMod val="65000"/>
                    <a:lumOff val="35000"/>
                  </a:schemeClr>
                </a:solidFill>
                <a:latin typeface="+mn-lt"/>
              </a:rPr>
              <a:t>Clearly explain why the proposed R&amp;D is responsive to the subtopic</a:t>
            </a:r>
          </a:p>
        </p:txBody>
      </p:sp>
      <p:sp>
        <p:nvSpPr>
          <p:cNvPr id="7" name="Right Brace 6"/>
          <p:cNvSpPr/>
          <p:nvPr/>
        </p:nvSpPr>
        <p:spPr>
          <a:xfrm>
            <a:off x="8374083" y="2936860"/>
            <a:ext cx="285008" cy="28098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918369" y="2936860"/>
            <a:ext cx="2505694" cy="2862322"/>
          </a:xfrm>
          <a:prstGeom prst="rect">
            <a:avLst/>
          </a:prstGeom>
          <a:noFill/>
        </p:spPr>
        <p:txBody>
          <a:bodyPr wrap="square" rtlCol="0">
            <a:spAutoFit/>
          </a:bodyPr>
          <a:lstStyle/>
          <a:p>
            <a:r>
              <a:rPr lang="en-US" sz="1800" b="1" i="1" dirty="0">
                <a:solidFill>
                  <a:schemeClr val="tx1">
                    <a:lumMod val="65000"/>
                    <a:lumOff val="35000"/>
                  </a:schemeClr>
                </a:solidFill>
                <a:latin typeface="+mn-lt"/>
              </a:rPr>
              <a:t>Provide sufficient technical detail about the R&amp;D so that DOE program managers can select reviewers with appropriate technical expertise.  </a:t>
            </a:r>
          </a:p>
          <a:p>
            <a:r>
              <a:rPr lang="en-US" sz="1800" b="1" i="1" dirty="0">
                <a:solidFill>
                  <a:srgbClr val="FF0000"/>
                </a:solidFill>
                <a:latin typeface="+mn-lt"/>
              </a:rPr>
              <a:t>Do not include proprietary information in a letter of intent.  </a:t>
            </a:r>
          </a:p>
        </p:txBody>
      </p:sp>
      <p:sp>
        <p:nvSpPr>
          <p:cNvPr id="12" name="Slide Number Placeholder 11">
            <a:extLst>
              <a:ext uri="{FF2B5EF4-FFF2-40B4-BE49-F238E27FC236}">
                <a16:creationId xmlns:a16="http://schemas.microsoft.com/office/drawing/2014/main" id="{1FCFA8F4-7D3B-4AE9-966D-AC9DC1CFA12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2996150433"/>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2698" y="-324154"/>
            <a:ext cx="7311359" cy="1622425"/>
          </a:xfrm>
        </p:spPr>
        <p:txBody>
          <a:bodyPr vert="horz" lIns="91440" tIns="45720" rIns="91440" bIns="45720" rtlCol="0" anchor="ctr">
            <a:normAutofit/>
          </a:bodyPr>
          <a:lstStyle/>
          <a:p>
            <a:pPr algn="l">
              <a:lnSpc>
                <a:spcPct val="90000"/>
              </a:lnSpc>
            </a:pPr>
            <a:r>
              <a:rPr lang="en-US" sz="4000" b="0" kern="1200" dirty="0">
                <a:latin typeface="+mj-lt"/>
                <a:ea typeface="+mj-ea"/>
                <a:cs typeface="+mj-cs"/>
              </a:rPr>
              <a:t>Application Process: Registrations</a:t>
            </a:r>
          </a:p>
        </p:txBody>
      </p:sp>
      <p:sp>
        <p:nvSpPr>
          <p:cNvPr id="3" name="Content Placeholder 2"/>
          <p:cNvSpPr>
            <a:spLocks noGrp="1"/>
          </p:cNvSpPr>
          <p:nvPr>
            <p:ph idx="4294967295"/>
          </p:nvPr>
        </p:nvSpPr>
        <p:spPr>
          <a:xfrm>
            <a:off x="232441" y="3156857"/>
            <a:ext cx="11665645" cy="2928258"/>
          </a:xfrm>
        </p:spPr>
        <p:txBody>
          <a:bodyPr vert="horz" lIns="91440" tIns="45720" rIns="91440" bIns="45720" rtlCol="0">
            <a:noAutofit/>
          </a:bodyPr>
          <a:lstStyle/>
          <a:p>
            <a:pPr indent="-228600">
              <a:lnSpc>
                <a:spcPct val="80000"/>
              </a:lnSpc>
              <a:spcBef>
                <a:spcPts val="0"/>
              </a:spcBef>
              <a:spcAft>
                <a:spcPts val="600"/>
              </a:spcAft>
            </a:pPr>
            <a:r>
              <a:rPr lang="en-US" sz="1600" i="1" dirty="0"/>
              <a:t>Applications must be submitted through </a:t>
            </a:r>
            <a:r>
              <a:rPr lang="en-US" sz="1600" i="1" dirty="0">
                <a:hlinkClick r:id="rId3">
                  <a:extLst>
                    <a:ext uri="{A12FA001-AC4F-418D-AE19-62706E023703}">
                      <ahyp:hlinkClr xmlns:ahyp="http://schemas.microsoft.com/office/drawing/2018/hyperlinkcolor" val="tx"/>
                    </a:ext>
                  </a:extLst>
                </a:hlinkClick>
              </a:rPr>
              <a:t>Grants.gov</a:t>
            </a:r>
            <a:endParaRPr lang="en-US" sz="1600" i="1" dirty="0"/>
          </a:p>
          <a:p>
            <a:pPr indent="-228600">
              <a:lnSpc>
                <a:spcPct val="80000"/>
              </a:lnSpc>
              <a:spcBef>
                <a:spcPts val="0"/>
              </a:spcBef>
              <a:spcAft>
                <a:spcPts val="600"/>
              </a:spcAft>
            </a:pPr>
            <a:r>
              <a:rPr lang="en-US" sz="1600" dirty="0"/>
              <a:t>Registration at Grants.gov is a 3 step process</a:t>
            </a:r>
          </a:p>
          <a:p>
            <a:pPr marL="800100" lvl="1" indent="-228600">
              <a:lnSpc>
                <a:spcPct val="80000"/>
              </a:lnSpc>
              <a:spcBef>
                <a:spcPts val="0"/>
              </a:spcBef>
              <a:spcAft>
                <a:spcPts val="600"/>
              </a:spcAft>
              <a:buFont typeface="Arial" panose="020B0604020202020204" pitchFamily="34" charset="0"/>
              <a:buChar char="•"/>
            </a:pPr>
            <a:r>
              <a:rPr lang="en-US" sz="1600" dirty="0"/>
              <a:t>Applicants must register with SAM at </a:t>
            </a:r>
            <a:r>
              <a:rPr lang="en-US" sz="1600" dirty="0">
                <a:hlinkClick r:id="rId4">
                  <a:extLst>
                    <a:ext uri="{A12FA001-AC4F-418D-AE19-62706E023703}">
                      <ahyp:hlinkClr xmlns:ahyp="http://schemas.microsoft.com/office/drawing/2018/hyperlinkcolor" val="tx"/>
                    </a:ext>
                  </a:extLst>
                </a:hlinkClick>
              </a:rPr>
              <a:t>https://www.sam.gov/</a:t>
            </a:r>
            <a:r>
              <a:rPr lang="en-US" sz="1600" dirty="0"/>
              <a:t> and obtain a Unique Entity Identifier (UEI)*</a:t>
            </a:r>
          </a:p>
          <a:p>
            <a:pPr marL="1200150" lvl="2">
              <a:lnSpc>
                <a:spcPct val="80000"/>
              </a:lnSpc>
              <a:spcBef>
                <a:spcPts val="0"/>
              </a:spcBef>
              <a:spcAft>
                <a:spcPts val="600"/>
              </a:spcAft>
            </a:pPr>
            <a:r>
              <a:rPr lang="en-US" sz="1600" dirty="0"/>
              <a:t>Complete a SAM registration</a:t>
            </a:r>
            <a:r>
              <a:rPr lang="en-US" sz="1600" i="1" dirty="0"/>
              <a:t>.  Can take 8 weeks!</a:t>
            </a:r>
          </a:p>
          <a:p>
            <a:pPr marL="1200150" lvl="2">
              <a:lnSpc>
                <a:spcPct val="80000"/>
              </a:lnSpc>
              <a:spcBef>
                <a:spcPts val="0"/>
              </a:spcBef>
              <a:spcAft>
                <a:spcPts val="600"/>
              </a:spcAft>
            </a:pPr>
            <a:r>
              <a:rPr lang="en-US" sz="1600" dirty="0"/>
              <a:t>Must be updated annually</a:t>
            </a:r>
          </a:p>
          <a:p>
            <a:pPr marL="800100" lvl="1" indent="-228600">
              <a:lnSpc>
                <a:spcPct val="80000"/>
              </a:lnSpc>
              <a:spcBef>
                <a:spcPts val="0"/>
              </a:spcBef>
              <a:spcAft>
                <a:spcPts val="600"/>
              </a:spcAft>
              <a:buFont typeface="Arial" panose="020B0604020202020204" pitchFamily="34" charset="0"/>
              <a:buChar char="•"/>
            </a:pPr>
            <a:r>
              <a:rPr lang="en-US" sz="1600" dirty="0"/>
              <a:t>Complete Grants.gov registration</a:t>
            </a:r>
          </a:p>
          <a:p>
            <a:pPr marL="1085850" lvl="2">
              <a:lnSpc>
                <a:spcPct val="80000"/>
              </a:lnSpc>
              <a:spcBef>
                <a:spcPts val="0"/>
              </a:spcBef>
              <a:spcAft>
                <a:spcPts val="600"/>
              </a:spcAft>
            </a:pPr>
            <a:r>
              <a:rPr lang="en-US" sz="1600" dirty="0"/>
              <a:t>Start this process as early as possible!</a:t>
            </a:r>
          </a:p>
          <a:p>
            <a:pPr marL="1085850" lvl="2">
              <a:lnSpc>
                <a:spcPct val="80000"/>
              </a:lnSpc>
              <a:spcBef>
                <a:spcPts val="0"/>
              </a:spcBef>
              <a:spcAft>
                <a:spcPts val="600"/>
              </a:spcAft>
            </a:pPr>
            <a:r>
              <a:rPr lang="en-US" sz="1600" dirty="0"/>
              <a:t>See the Grants.gov website for instructions</a:t>
            </a:r>
          </a:p>
          <a:p>
            <a:pPr indent="-228600">
              <a:lnSpc>
                <a:spcPct val="80000"/>
              </a:lnSpc>
              <a:spcBef>
                <a:spcPts val="0"/>
              </a:spcBef>
              <a:spcAft>
                <a:spcPts val="600"/>
              </a:spcAft>
            </a:pPr>
            <a:r>
              <a:rPr lang="en-US" sz="1600" dirty="0"/>
              <a:t>Small Business Administration (SBA) company registry</a:t>
            </a:r>
          </a:p>
          <a:p>
            <a:pPr lvl="1" indent="-228600">
              <a:lnSpc>
                <a:spcPct val="80000"/>
              </a:lnSpc>
              <a:spcBef>
                <a:spcPts val="0"/>
              </a:spcBef>
              <a:spcAft>
                <a:spcPts val="600"/>
              </a:spcAft>
              <a:buFont typeface="Arial" panose="020B0604020202020204" pitchFamily="34" charset="0"/>
              <a:buChar char="•"/>
            </a:pPr>
            <a:r>
              <a:rPr lang="en-US" sz="1600" dirty="0"/>
              <a:t>Small businesses must register at the SBA company registry (</a:t>
            </a:r>
            <a:r>
              <a:rPr lang="en-US" sz="1600" dirty="0">
                <a:hlinkClick r:id="rId5">
                  <a:extLst>
                    <a:ext uri="{A12FA001-AC4F-418D-AE19-62706E023703}">
                      <ahyp:hlinkClr xmlns:ahyp="http://schemas.microsoft.com/office/drawing/2018/hyperlinkcolor" val="tx"/>
                    </a:ext>
                  </a:extLst>
                </a:hlinkClick>
              </a:rPr>
              <a:t>http://www.sbir.gov/registration</a:t>
            </a:r>
            <a:r>
              <a:rPr lang="en-US" sz="1600" dirty="0"/>
              <a:t> ) and submit a copy of their registration with their grants.gov application</a:t>
            </a:r>
            <a:endParaRPr lang="en-US" sz="1600" dirty="0">
              <a:solidFill>
                <a:schemeClr val="tx1"/>
              </a:solidFill>
            </a:endParaRPr>
          </a:p>
        </p:txBody>
      </p:sp>
      <p:sp>
        <p:nvSpPr>
          <p:cNvPr id="9" name="Slide Number Placeholder 8">
            <a:extLst>
              <a:ext uri="{FF2B5EF4-FFF2-40B4-BE49-F238E27FC236}">
                <a16:creationId xmlns:a16="http://schemas.microsoft.com/office/drawing/2014/main" id="{84B2E955-5889-4113-ADD3-C7289FE8199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42</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5F2FB464-FB72-6860-1539-5073481BF3BD}"/>
              </a:ext>
            </a:extLst>
          </p:cNvPr>
          <p:cNvSpPr txBox="1"/>
          <p:nvPr/>
        </p:nvSpPr>
        <p:spPr>
          <a:xfrm>
            <a:off x="7957456" y="6085115"/>
            <a:ext cx="3731465" cy="830997"/>
          </a:xfrm>
          <a:prstGeom prst="rect">
            <a:avLst/>
          </a:prstGeom>
          <a:noFill/>
        </p:spPr>
        <p:txBody>
          <a:bodyPr wrap="square">
            <a:spAutoFit/>
          </a:bodyPr>
          <a:lstStyle/>
          <a:p>
            <a:r>
              <a:rPr lang="en-US" sz="1600" dirty="0">
                <a:hlinkClick r:id="rId6"/>
              </a:rPr>
              <a:t>https://www.grants.gov/web/grants/applicants/applicant-training.html</a:t>
            </a:r>
            <a:endParaRPr lang="en-US" sz="1600" dirty="0"/>
          </a:p>
          <a:p>
            <a:endParaRPr lang="en-US" sz="1600" dirty="0"/>
          </a:p>
        </p:txBody>
      </p:sp>
      <p:sp>
        <p:nvSpPr>
          <p:cNvPr id="7" name="TextBox 6">
            <a:extLst>
              <a:ext uri="{FF2B5EF4-FFF2-40B4-BE49-F238E27FC236}">
                <a16:creationId xmlns:a16="http://schemas.microsoft.com/office/drawing/2014/main" id="{04F86008-DB31-3A6C-0FC3-C0E516B697BE}"/>
              </a:ext>
            </a:extLst>
          </p:cNvPr>
          <p:cNvSpPr txBox="1"/>
          <p:nvPr/>
        </p:nvSpPr>
        <p:spPr>
          <a:xfrm>
            <a:off x="4296334" y="6239003"/>
            <a:ext cx="3537857" cy="523220"/>
          </a:xfrm>
          <a:prstGeom prst="rect">
            <a:avLst/>
          </a:prstGeom>
          <a:noFill/>
        </p:spPr>
        <p:txBody>
          <a:bodyPr wrap="square" rtlCol="0">
            <a:spAutoFit/>
          </a:bodyPr>
          <a:lstStyle/>
          <a:p>
            <a:r>
              <a:rPr lang="en-US" sz="1400" dirty="0">
                <a:latin typeface="+mn-lt"/>
              </a:rPr>
              <a:t>*DUNS was replaced by UEI in April 2022. No more DUNS &amp; Bradstreet</a:t>
            </a:r>
          </a:p>
        </p:txBody>
      </p:sp>
      <p:pic>
        <p:nvPicPr>
          <p:cNvPr id="8" name="Picture 7">
            <a:extLst>
              <a:ext uri="{FF2B5EF4-FFF2-40B4-BE49-F238E27FC236}">
                <a16:creationId xmlns:a16="http://schemas.microsoft.com/office/drawing/2014/main" id="{4EA6C425-4481-CAFA-4C3F-D857462FE6F1}"/>
              </a:ext>
            </a:extLst>
          </p:cNvPr>
          <p:cNvPicPr>
            <a:picLocks noChangeAspect="1"/>
          </p:cNvPicPr>
          <p:nvPr/>
        </p:nvPicPr>
        <p:blipFill>
          <a:blip r:embed="rId7"/>
          <a:stretch>
            <a:fillRect/>
          </a:stretch>
        </p:blipFill>
        <p:spPr>
          <a:xfrm>
            <a:off x="2039030" y="1062109"/>
            <a:ext cx="7591425" cy="2124075"/>
          </a:xfrm>
          <a:prstGeom prst="rect">
            <a:avLst/>
          </a:prstGeom>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1661" y="49696"/>
            <a:ext cx="10972800" cy="1143000"/>
          </a:xfrm>
        </p:spPr>
        <p:txBody>
          <a:bodyPr/>
          <a:lstStyle/>
          <a:p>
            <a:r>
              <a:rPr lang="en-US" dirty="0"/>
              <a:t>Completing a Grants.gov Application</a:t>
            </a:r>
          </a:p>
        </p:txBody>
      </p:sp>
      <p:sp>
        <p:nvSpPr>
          <p:cNvPr id="3" name="Content Placeholder 2"/>
          <p:cNvSpPr>
            <a:spLocks noGrp="1"/>
          </p:cNvSpPr>
          <p:nvPr>
            <p:ph idx="4294967295"/>
          </p:nvPr>
        </p:nvSpPr>
        <p:spPr>
          <a:xfrm>
            <a:off x="447675" y="1624013"/>
            <a:ext cx="6780439" cy="4525963"/>
          </a:xfrm>
        </p:spPr>
        <p:txBody>
          <a:bodyPr/>
          <a:lstStyle/>
          <a:p>
            <a:r>
              <a:rPr lang="en-US" dirty="0"/>
              <a:t>Workspace </a:t>
            </a:r>
          </a:p>
          <a:p>
            <a:pPr lvl="1"/>
            <a:r>
              <a:rPr lang="en-US" dirty="0"/>
              <a:t>Online application completion and submission</a:t>
            </a:r>
          </a:p>
          <a:p>
            <a:pPr lvl="1"/>
            <a:r>
              <a:rPr lang="en-US" dirty="0"/>
              <a:t>Online tutorials are available</a:t>
            </a:r>
          </a:p>
          <a:p>
            <a:pPr lvl="1"/>
            <a:r>
              <a:rPr lang="en-US" dirty="0">
                <a:hlinkClick r:id="rId3"/>
              </a:rPr>
              <a:t>https://www.grants.gov/applicants/workspace-overview.html</a:t>
            </a:r>
            <a:r>
              <a:rPr lang="en-US" dirty="0"/>
              <a:t> </a:t>
            </a:r>
          </a:p>
          <a:p>
            <a:endParaRPr lang="en-US" dirty="0"/>
          </a:p>
          <a:p>
            <a:endParaRPr lang="en-US" dirty="0"/>
          </a:p>
          <a:p>
            <a:endParaRPr lang="en-US"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2266"/>
          <a:stretch/>
        </p:blipFill>
        <p:spPr>
          <a:xfrm>
            <a:off x="8433879" y="1777421"/>
            <a:ext cx="3163785" cy="176405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71325" y="3901254"/>
            <a:ext cx="3126339" cy="1764050"/>
          </a:xfrm>
          <a:prstGeom prst="rect">
            <a:avLst/>
          </a:prstGeom>
        </p:spPr>
      </p:pic>
      <p:sp>
        <p:nvSpPr>
          <p:cNvPr id="9" name="Slide Number Placeholder 8">
            <a:extLst>
              <a:ext uri="{FF2B5EF4-FFF2-40B4-BE49-F238E27FC236}">
                <a16:creationId xmlns:a16="http://schemas.microsoft.com/office/drawing/2014/main" id="{5B22A003-AE5D-4E15-9B54-81C8BF4EFF6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43</a:t>
            </a:fld>
            <a:endParaRPr lang="en-US" dirty="0">
              <a:solidFill>
                <a:prstClr val="black">
                  <a:tint val="75000"/>
                </a:prstClr>
              </a:solidFill>
            </a:endParaRP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9347" y="127820"/>
            <a:ext cx="3505495" cy="1622321"/>
          </a:xfrm>
        </p:spPr>
        <p:txBody>
          <a:bodyPr vert="horz" lIns="91440" tIns="45720" rIns="91440" bIns="45720" rtlCol="0" anchor="ctr">
            <a:normAutofit/>
          </a:bodyPr>
          <a:lstStyle/>
          <a:p>
            <a:pPr algn="l">
              <a:lnSpc>
                <a:spcPct val="90000"/>
              </a:lnSpc>
            </a:pPr>
            <a:r>
              <a:rPr lang="en-US" sz="3700" kern="1200" dirty="0">
                <a:latin typeface="+mj-lt"/>
                <a:ea typeface="+mj-ea"/>
                <a:cs typeface="+mj-cs"/>
              </a:rPr>
              <a:t>Elements of Your Application</a:t>
            </a:r>
          </a:p>
        </p:txBody>
      </p:sp>
      <p:sp>
        <p:nvSpPr>
          <p:cNvPr id="3" name="Content Placeholder 2"/>
          <p:cNvSpPr>
            <a:spLocks noGrp="1"/>
          </p:cNvSpPr>
          <p:nvPr>
            <p:ph idx="4294967295"/>
          </p:nvPr>
        </p:nvSpPr>
        <p:spPr>
          <a:xfrm>
            <a:off x="0" y="1534667"/>
            <a:ext cx="4639056" cy="3785419"/>
          </a:xfrm>
        </p:spPr>
        <p:txBody>
          <a:bodyPr vert="horz" lIns="91440" tIns="45720" rIns="91440" bIns="45720" rtlCol="0">
            <a:noAutofit/>
          </a:bodyPr>
          <a:lstStyle/>
          <a:p>
            <a:pPr indent="-228600">
              <a:lnSpc>
                <a:spcPct val="90000"/>
              </a:lnSpc>
            </a:pPr>
            <a:r>
              <a:rPr lang="en-US" sz="1600" dirty="0">
                <a:solidFill>
                  <a:schemeClr val="tx1"/>
                </a:solidFill>
              </a:rPr>
              <a:t>Project Narrative  </a:t>
            </a:r>
          </a:p>
          <a:p>
            <a:pPr lvl="1" indent="-228600">
              <a:lnSpc>
                <a:spcPct val="90000"/>
              </a:lnSpc>
              <a:buFont typeface="Arial" panose="020B0604020202020204" pitchFamily="34" charset="0"/>
              <a:buChar char="•"/>
            </a:pPr>
            <a:r>
              <a:rPr lang="en-US" sz="1600" dirty="0">
                <a:solidFill>
                  <a:schemeClr val="tx1"/>
                </a:solidFill>
              </a:rPr>
              <a:t>Page and word limits</a:t>
            </a:r>
          </a:p>
          <a:p>
            <a:pPr lvl="2">
              <a:lnSpc>
                <a:spcPct val="90000"/>
              </a:lnSpc>
            </a:pPr>
            <a:r>
              <a:rPr lang="en-US" sz="1600" dirty="0">
                <a:solidFill>
                  <a:schemeClr val="tx1"/>
                </a:solidFill>
              </a:rPr>
              <a:t>Phase I:  15 pages, 7,500 words</a:t>
            </a:r>
          </a:p>
          <a:p>
            <a:pPr lvl="2">
              <a:lnSpc>
                <a:spcPct val="90000"/>
              </a:lnSpc>
            </a:pPr>
            <a:r>
              <a:rPr lang="en-US" sz="1600" dirty="0">
                <a:solidFill>
                  <a:srgbClr val="FF0000"/>
                </a:solidFill>
              </a:rPr>
              <a:t>New Requirement - PIER Plan</a:t>
            </a:r>
          </a:p>
          <a:p>
            <a:pPr indent="-228600">
              <a:lnSpc>
                <a:spcPct val="90000"/>
              </a:lnSpc>
            </a:pPr>
            <a:r>
              <a:rPr lang="en-US" sz="1600" dirty="0">
                <a:solidFill>
                  <a:srgbClr val="FF0000"/>
                </a:solidFill>
              </a:rPr>
              <a:t>Also new - Foreign Relationship Disclosure</a:t>
            </a:r>
          </a:p>
          <a:p>
            <a:pPr indent="-228600">
              <a:lnSpc>
                <a:spcPct val="90000"/>
              </a:lnSpc>
            </a:pPr>
            <a:r>
              <a:rPr lang="en-US" sz="1600" dirty="0">
                <a:solidFill>
                  <a:schemeClr val="tx1"/>
                </a:solidFill>
              </a:rPr>
              <a:t>Budget  &amp; Budget Justification</a:t>
            </a:r>
          </a:p>
          <a:p>
            <a:pPr indent="-228600">
              <a:lnSpc>
                <a:spcPct val="90000"/>
              </a:lnSpc>
            </a:pPr>
            <a:r>
              <a:rPr lang="en-US" sz="1600" dirty="0">
                <a:solidFill>
                  <a:schemeClr val="tx1"/>
                </a:solidFill>
              </a:rPr>
              <a:t>Key Personnel</a:t>
            </a:r>
          </a:p>
          <a:p>
            <a:pPr lvl="1" indent="-228600">
              <a:lnSpc>
                <a:spcPct val="90000"/>
              </a:lnSpc>
              <a:buFont typeface="Arial" panose="020B0604020202020204" pitchFamily="34" charset="0"/>
              <a:buChar char="•"/>
            </a:pPr>
            <a:r>
              <a:rPr lang="en-US" sz="1600" dirty="0">
                <a:solidFill>
                  <a:schemeClr val="tx1"/>
                </a:solidFill>
              </a:rPr>
              <a:t>Provide a resume for each person listed on the budget form</a:t>
            </a:r>
          </a:p>
          <a:p>
            <a:pPr indent="-228600">
              <a:lnSpc>
                <a:spcPct val="90000"/>
              </a:lnSpc>
            </a:pPr>
            <a:r>
              <a:rPr lang="en-US" sz="1600" dirty="0">
                <a:solidFill>
                  <a:schemeClr val="tx1"/>
                </a:solidFill>
              </a:rPr>
              <a:t>Commercialization Plans</a:t>
            </a:r>
          </a:p>
          <a:p>
            <a:pPr lvl="1" indent="-228600">
              <a:lnSpc>
                <a:spcPct val="90000"/>
              </a:lnSpc>
              <a:buFont typeface="Arial" panose="020B0604020202020204" pitchFamily="34" charset="0"/>
              <a:buChar char="•"/>
            </a:pPr>
            <a:r>
              <a:rPr lang="en-US" sz="1600" dirty="0">
                <a:solidFill>
                  <a:schemeClr val="tx1"/>
                </a:solidFill>
              </a:rPr>
              <a:t>Phase I commercialization plan (2000 words)</a:t>
            </a:r>
          </a:p>
          <a:p>
            <a:pPr lvl="2">
              <a:lnSpc>
                <a:spcPct val="90000"/>
              </a:lnSpc>
            </a:pPr>
            <a:r>
              <a:rPr lang="en-US" sz="1600" dirty="0">
                <a:solidFill>
                  <a:schemeClr val="tx1"/>
                </a:solidFill>
              </a:rPr>
              <a:t>an example can be found here at </a:t>
            </a:r>
            <a:r>
              <a:rPr lang="en-US" sz="1600" dirty="0">
                <a:solidFill>
                  <a:schemeClr val="tx1"/>
                </a:solidFill>
                <a:hlinkClick r:id="rId3"/>
              </a:rPr>
              <a:t>https://science.osti.gov/sbir/Applicant-Resources/Grant-Application</a:t>
            </a:r>
            <a:r>
              <a:rPr lang="en-US" sz="1600" dirty="0">
                <a:solidFill>
                  <a:schemeClr val="tx1"/>
                </a:solidFill>
              </a:rPr>
              <a:t> </a:t>
            </a:r>
          </a:p>
          <a:p>
            <a:pPr indent="-228600">
              <a:lnSpc>
                <a:spcPct val="90000"/>
              </a:lnSpc>
            </a:pPr>
            <a:r>
              <a:rPr lang="en-US" sz="1600" dirty="0">
                <a:solidFill>
                  <a:schemeClr val="tx1"/>
                </a:solidFill>
              </a:rPr>
              <a:t>SBIR/STTR Information form</a:t>
            </a:r>
          </a:p>
          <a:p>
            <a:pPr indent="-228600">
              <a:lnSpc>
                <a:spcPct val="90000"/>
              </a:lnSpc>
            </a:pPr>
            <a:r>
              <a:rPr lang="en-US" sz="1600" dirty="0">
                <a:solidFill>
                  <a:schemeClr val="tx1"/>
                </a:solidFill>
              </a:rPr>
              <a:t>Data Management Plan</a:t>
            </a:r>
          </a:p>
        </p:txBody>
      </p:sp>
      <p:sp>
        <p:nvSpPr>
          <p:cNvPr id="25" name="Rectangle 2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E4B73D0-7F95-4600-8FD7-93905562F52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4338C4E9-21C8-4C18-A92E-A26AA5FEEEDA}" type="slidenum">
              <a:rPr lang="en-US" sz="1200">
                <a:solidFill>
                  <a:srgbClr val="303030"/>
                </a:solidFill>
                <a:latin typeface="+mn-lt"/>
              </a:rPr>
              <a:pPr algn="r">
                <a:spcAft>
                  <a:spcPts val="600"/>
                </a:spcAft>
              </a:pPr>
              <a:t>44</a:t>
            </a:fld>
            <a:endParaRPr lang="en-US" sz="1200">
              <a:solidFill>
                <a:srgbClr val="303030"/>
              </a:solidFill>
              <a:latin typeface="+mn-lt"/>
            </a:endParaRPr>
          </a:p>
        </p:txBody>
      </p:sp>
      <p:pic>
        <p:nvPicPr>
          <p:cNvPr id="5" name="Picture 4">
            <a:extLst>
              <a:ext uri="{FF2B5EF4-FFF2-40B4-BE49-F238E27FC236}">
                <a16:creationId xmlns:a16="http://schemas.microsoft.com/office/drawing/2014/main" id="{1E1D7D49-5A6B-0BC8-80C1-E38FCEB0E9F5}"/>
              </a:ext>
            </a:extLst>
          </p:cNvPr>
          <p:cNvPicPr>
            <a:picLocks noChangeAspect="1"/>
          </p:cNvPicPr>
          <p:nvPr/>
        </p:nvPicPr>
        <p:blipFill>
          <a:blip r:embed="rId4"/>
          <a:stretch>
            <a:fillRect/>
          </a:stretch>
        </p:blipFill>
        <p:spPr>
          <a:xfrm>
            <a:off x="5744223" y="127820"/>
            <a:ext cx="5342610" cy="6377405"/>
          </a:xfrm>
          <a:prstGeom prst="rect">
            <a:avLst/>
          </a:prstGeom>
        </p:spPr>
      </p:pic>
      <p:sp>
        <p:nvSpPr>
          <p:cNvPr id="6" name="Rectangle: Rounded Corners 5">
            <a:extLst>
              <a:ext uri="{FF2B5EF4-FFF2-40B4-BE49-F238E27FC236}">
                <a16:creationId xmlns:a16="http://schemas.microsoft.com/office/drawing/2014/main" id="{E9AFC248-5FDE-883C-FDD7-5CF552EEDE7B}"/>
              </a:ext>
            </a:extLst>
          </p:cNvPr>
          <p:cNvSpPr/>
          <p:nvPr/>
        </p:nvSpPr>
        <p:spPr>
          <a:xfrm>
            <a:off x="5834743" y="2177143"/>
            <a:ext cx="5252090" cy="457200"/>
          </a:xfrm>
          <a:prstGeom prst="roundRect">
            <a:avLst/>
          </a:prstGeom>
          <a:no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FF67D15-CCEF-93AF-ACA0-E08014D322F8}"/>
              </a:ext>
            </a:extLst>
          </p:cNvPr>
          <p:cNvSpPr/>
          <p:nvPr/>
        </p:nvSpPr>
        <p:spPr>
          <a:xfrm>
            <a:off x="5744223" y="3548743"/>
            <a:ext cx="5252090" cy="185057"/>
          </a:xfrm>
          <a:prstGeom prst="roundRect">
            <a:avLst/>
          </a:prstGeom>
          <a:no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69399" y="6035"/>
            <a:ext cx="10972800" cy="1143000"/>
          </a:xfrm>
        </p:spPr>
        <p:txBody>
          <a:bodyPr/>
          <a:lstStyle/>
          <a:p>
            <a:r>
              <a:rPr lang="en-US" dirty="0"/>
              <a:t>Completing an Application</a:t>
            </a:r>
          </a:p>
        </p:txBody>
      </p:sp>
      <p:sp>
        <p:nvSpPr>
          <p:cNvPr id="3" name="Content Placeholder 2"/>
          <p:cNvSpPr>
            <a:spLocks noGrp="1"/>
          </p:cNvSpPr>
          <p:nvPr>
            <p:ph idx="4294967295"/>
          </p:nvPr>
        </p:nvSpPr>
        <p:spPr>
          <a:xfrm>
            <a:off x="70127" y="1417638"/>
            <a:ext cx="5089701" cy="4656591"/>
          </a:xfrm>
        </p:spPr>
        <p:txBody>
          <a:bodyPr>
            <a:normAutofit fontScale="85000" lnSpcReduction="20000"/>
          </a:bodyPr>
          <a:lstStyle/>
          <a:p>
            <a:r>
              <a:rPr lang="en-US" dirty="0"/>
              <a:t>Important documents to assist you with completing the application package</a:t>
            </a:r>
          </a:p>
          <a:p>
            <a:pPr lvl="1"/>
            <a:r>
              <a:rPr lang="en-US" dirty="0"/>
              <a:t>Topics Document, Funding Opportunity Announcement, &amp; Instructions are available at the </a:t>
            </a:r>
            <a:r>
              <a:rPr lang="en-US" dirty="0">
                <a:hlinkClick r:id="rId3"/>
              </a:rPr>
              <a:t>DOE SBIR/STTR website</a:t>
            </a:r>
            <a:endParaRPr lang="en-US" dirty="0"/>
          </a:p>
          <a:p>
            <a:pPr lvl="1"/>
            <a:r>
              <a:rPr lang="en-US" dirty="0"/>
              <a:t>Online tutorials: </a:t>
            </a:r>
            <a:r>
              <a:rPr lang="en-US" dirty="0">
                <a:hlinkClick r:id="rId4"/>
              </a:rPr>
              <a:t>https://doetutorials.dawnbreaker.com/</a:t>
            </a:r>
            <a:endParaRPr lang="en-US" dirty="0"/>
          </a:p>
          <a:p>
            <a:pPr lvl="1"/>
            <a:r>
              <a:rPr lang="en-US" i="1" dirty="0"/>
              <a:t>Coming later this month, a new application guide!</a:t>
            </a:r>
            <a:r>
              <a:rPr lang="en-US" dirty="0"/>
              <a:t> Look for an email announcing the release. </a:t>
            </a:r>
          </a:p>
          <a:p>
            <a:pPr lvl="1"/>
            <a:endParaRPr lang="en-US" dirty="0"/>
          </a:p>
          <a:p>
            <a:pPr>
              <a:buNone/>
            </a:pPr>
            <a:endParaRPr lang="en-US" dirty="0"/>
          </a:p>
          <a:p>
            <a:endParaRPr lang="en-US" dirty="0"/>
          </a:p>
          <a:p>
            <a:endParaRPr lang="en-US" dirty="0"/>
          </a:p>
        </p:txBody>
      </p:sp>
      <p:sp>
        <p:nvSpPr>
          <p:cNvPr id="11" name="Slide Number Placeholder 10">
            <a:extLst>
              <a:ext uri="{FF2B5EF4-FFF2-40B4-BE49-F238E27FC236}">
                <a16:creationId xmlns:a16="http://schemas.microsoft.com/office/drawing/2014/main" id="{A517E399-E661-4410-A887-5FFE4C758C9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45</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91DAB397-AE33-1120-E9DC-13BA13652425}"/>
              </a:ext>
            </a:extLst>
          </p:cNvPr>
          <p:cNvPicPr>
            <a:picLocks noChangeAspect="1"/>
          </p:cNvPicPr>
          <p:nvPr/>
        </p:nvPicPr>
        <p:blipFill rotWithShape="1">
          <a:blip r:embed="rId5"/>
          <a:srcRect l="28948" t="14499" r="32825" b="12697"/>
          <a:stretch/>
        </p:blipFill>
        <p:spPr bwMode="auto">
          <a:xfrm>
            <a:off x="5772976" y="1319020"/>
            <a:ext cx="2306959" cy="2951103"/>
          </a:xfrm>
          <a:prstGeom prst="rect">
            <a:avLst/>
          </a:prstGeom>
          <a:ln w="12700">
            <a:solidFill>
              <a:srgbClr val="97BFDF"/>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3D0D8E2B-B181-C60F-38A9-BFE5CE71C82F}"/>
              </a:ext>
            </a:extLst>
          </p:cNvPr>
          <p:cNvPicPr>
            <a:picLocks noChangeAspect="1"/>
          </p:cNvPicPr>
          <p:nvPr/>
        </p:nvPicPr>
        <p:blipFill rotWithShape="1">
          <a:blip r:embed="rId6"/>
          <a:srcRect l="31449" t="13842" r="31671" b="11924"/>
          <a:stretch/>
        </p:blipFill>
        <p:spPr bwMode="auto">
          <a:xfrm>
            <a:off x="7842927" y="2367220"/>
            <a:ext cx="2120949" cy="2757426"/>
          </a:xfrm>
          <a:prstGeom prst="rect">
            <a:avLst/>
          </a:prstGeom>
          <a:solidFill>
            <a:srgbClr val="97BFDF"/>
          </a:solidFill>
          <a:ln w="12700">
            <a:solidFill>
              <a:schemeClr val="accent1"/>
            </a:solidFill>
            <a:extLst>
              <a:ext uri="{C807C97D-BFC1-408E-A445-0C87EB9F89A2}">
                <ask:lineSketchStyleProps xmlns:ask="http://schemas.microsoft.com/office/drawing/2018/sketchyshapes" sd="1219033472">
                  <a:custGeom>
                    <a:avLst/>
                    <a:gdLst>
                      <a:gd name="connsiteX0" fmla="*/ 0 w 2120949"/>
                      <a:gd name="connsiteY0" fmla="*/ 0 h 2757426"/>
                      <a:gd name="connsiteX1" fmla="*/ 466609 w 2120949"/>
                      <a:gd name="connsiteY1" fmla="*/ 0 h 2757426"/>
                      <a:gd name="connsiteX2" fmla="*/ 954427 w 2120949"/>
                      <a:gd name="connsiteY2" fmla="*/ 0 h 2757426"/>
                      <a:gd name="connsiteX3" fmla="*/ 1505874 w 2120949"/>
                      <a:gd name="connsiteY3" fmla="*/ 0 h 2757426"/>
                      <a:gd name="connsiteX4" fmla="*/ 2120949 w 2120949"/>
                      <a:gd name="connsiteY4" fmla="*/ 0 h 2757426"/>
                      <a:gd name="connsiteX5" fmla="*/ 2120949 w 2120949"/>
                      <a:gd name="connsiteY5" fmla="*/ 496337 h 2757426"/>
                      <a:gd name="connsiteX6" fmla="*/ 2120949 w 2120949"/>
                      <a:gd name="connsiteY6" fmla="*/ 965099 h 2757426"/>
                      <a:gd name="connsiteX7" fmla="*/ 2120949 w 2120949"/>
                      <a:gd name="connsiteY7" fmla="*/ 1433862 h 2757426"/>
                      <a:gd name="connsiteX8" fmla="*/ 2120949 w 2120949"/>
                      <a:gd name="connsiteY8" fmla="*/ 1985347 h 2757426"/>
                      <a:gd name="connsiteX9" fmla="*/ 2120949 w 2120949"/>
                      <a:gd name="connsiteY9" fmla="*/ 2757426 h 2757426"/>
                      <a:gd name="connsiteX10" fmla="*/ 1569502 w 2120949"/>
                      <a:gd name="connsiteY10" fmla="*/ 2757426 h 2757426"/>
                      <a:gd name="connsiteX11" fmla="*/ 1060475 w 2120949"/>
                      <a:gd name="connsiteY11" fmla="*/ 2757426 h 2757426"/>
                      <a:gd name="connsiteX12" fmla="*/ 593866 w 2120949"/>
                      <a:gd name="connsiteY12" fmla="*/ 2757426 h 2757426"/>
                      <a:gd name="connsiteX13" fmla="*/ 0 w 2120949"/>
                      <a:gd name="connsiteY13" fmla="*/ 2757426 h 2757426"/>
                      <a:gd name="connsiteX14" fmla="*/ 0 w 2120949"/>
                      <a:gd name="connsiteY14" fmla="*/ 2261089 h 2757426"/>
                      <a:gd name="connsiteX15" fmla="*/ 0 w 2120949"/>
                      <a:gd name="connsiteY15" fmla="*/ 1709604 h 2757426"/>
                      <a:gd name="connsiteX16" fmla="*/ 0 w 2120949"/>
                      <a:gd name="connsiteY16" fmla="*/ 1102970 h 2757426"/>
                      <a:gd name="connsiteX17" fmla="*/ 0 w 2120949"/>
                      <a:gd name="connsiteY17" fmla="*/ 606634 h 2757426"/>
                      <a:gd name="connsiteX18" fmla="*/ 0 w 2120949"/>
                      <a:gd name="connsiteY18" fmla="*/ 0 h 275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0949" h="2757426" fill="none" extrusionOk="0">
                        <a:moveTo>
                          <a:pt x="0" y="0"/>
                        </a:moveTo>
                        <a:cubicBezTo>
                          <a:pt x="126903" y="-12086"/>
                          <a:pt x="308408" y="10759"/>
                          <a:pt x="466609" y="0"/>
                        </a:cubicBezTo>
                        <a:cubicBezTo>
                          <a:pt x="624810" y="-10759"/>
                          <a:pt x="846751" y="3291"/>
                          <a:pt x="954427" y="0"/>
                        </a:cubicBezTo>
                        <a:cubicBezTo>
                          <a:pt x="1062103" y="-3291"/>
                          <a:pt x="1276956" y="721"/>
                          <a:pt x="1505874" y="0"/>
                        </a:cubicBezTo>
                        <a:cubicBezTo>
                          <a:pt x="1734792" y="-721"/>
                          <a:pt x="1951898" y="43990"/>
                          <a:pt x="2120949" y="0"/>
                        </a:cubicBezTo>
                        <a:cubicBezTo>
                          <a:pt x="2121898" y="211084"/>
                          <a:pt x="2093311" y="360321"/>
                          <a:pt x="2120949" y="496337"/>
                        </a:cubicBezTo>
                        <a:cubicBezTo>
                          <a:pt x="2148587" y="632353"/>
                          <a:pt x="2085695" y="756292"/>
                          <a:pt x="2120949" y="965099"/>
                        </a:cubicBezTo>
                        <a:cubicBezTo>
                          <a:pt x="2156203" y="1173906"/>
                          <a:pt x="2073879" y="1220659"/>
                          <a:pt x="2120949" y="1433862"/>
                        </a:cubicBezTo>
                        <a:cubicBezTo>
                          <a:pt x="2168019" y="1647065"/>
                          <a:pt x="2118248" y="1743468"/>
                          <a:pt x="2120949" y="1985347"/>
                        </a:cubicBezTo>
                        <a:cubicBezTo>
                          <a:pt x="2123650" y="2227227"/>
                          <a:pt x="2105731" y="2385077"/>
                          <a:pt x="2120949" y="2757426"/>
                        </a:cubicBezTo>
                        <a:cubicBezTo>
                          <a:pt x="1908033" y="2800751"/>
                          <a:pt x="1736449" y="2735542"/>
                          <a:pt x="1569502" y="2757426"/>
                        </a:cubicBezTo>
                        <a:cubicBezTo>
                          <a:pt x="1402555" y="2779310"/>
                          <a:pt x="1284461" y="2706350"/>
                          <a:pt x="1060475" y="2757426"/>
                        </a:cubicBezTo>
                        <a:cubicBezTo>
                          <a:pt x="836489" y="2808502"/>
                          <a:pt x="792033" y="2748321"/>
                          <a:pt x="593866" y="2757426"/>
                        </a:cubicBezTo>
                        <a:cubicBezTo>
                          <a:pt x="395699" y="2766531"/>
                          <a:pt x="176535" y="2744519"/>
                          <a:pt x="0" y="2757426"/>
                        </a:cubicBezTo>
                        <a:cubicBezTo>
                          <a:pt x="-2756" y="2546123"/>
                          <a:pt x="34209" y="2446994"/>
                          <a:pt x="0" y="2261089"/>
                        </a:cubicBezTo>
                        <a:cubicBezTo>
                          <a:pt x="-34209" y="2075184"/>
                          <a:pt x="17592" y="1889432"/>
                          <a:pt x="0" y="1709604"/>
                        </a:cubicBezTo>
                        <a:cubicBezTo>
                          <a:pt x="-17592" y="1529777"/>
                          <a:pt x="8047" y="1389428"/>
                          <a:pt x="0" y="1102970"/>
                        </a:cubicBezTo>
                        <a:cubicBezTo>
                          <a:pt x="-8047" y="816512"/>
                          <a:pt x="3909" y="835829"/>
                          <a:pt x="0" y="606634"/>
                        </a:cubicBezTo>
                        <a:cubicBezTo>
                          <a:pt x="-3909" y="377439"/>
                          <a:pt x="22450" y="218969"/>
                          <a:pt x="0" y="0"/>
                        </a:cubicBezTo>
                        <a:close/>
                      </a:path>
                      <a:path w="2120949" h="2757426" stroke="0" extrusionOk="0">
                        <a:moveTo>
                          <a:pt x="0" y="0"/>
                        </a:moveTo>
                        <a:cubicBezTo>
                          <a:pt x="214653" y="-20042"/>
                          <a:pt x="339014" y="35093"/>
                          <a:pt x="509028" y="0"/>
                        </a:cubicBezTo>
                        <a:cubicBezTo>
                          <a:pt x="679042" y="-35093"/>
                          <a:pt x="878575" y="24197"/>
                          <a:pt x="975637" y="0"/>
                        </a:cubicBezTo>
                        <a:cubicBezTo>
                          <a:pt x="1072699" y="-24197"/>
                          <a:pt x="1430765" y="49497"/>
                          <a:pt x="1548293" y="0"/>
                        </a:cubicBezTo>
                        <a:cubicBezTo>
                          <a:pt x="1665821" y="-49497"/>
                          <a:pt x="1975205" y="38411"/>
                          <a:pt x="2120949" y="0"/>
                        </a:cubicBezTo>
                        <a:cubicBezTo>
                          <a:pt x="2160141" y="163701"/>
                          <a:pt x="2104991" y="277331"/>
                          <a:pt x="2120949" y="523911"/>
                        </a:cubicBezTo>
                        <a:cubicBezTo>
                          <a:pt x="2136907" y="770491"/>
                          <a:pt x="2070248" y="906298"/>
                          <a:pt x="2120949" y="1020248"/>
                        </a:cubicBezTo>
                        <a:cubicBezTo>
                          <a:pt x="2171650" y="1134198"/>
                          <a:pt x="2091508" y="1402305"/>
                          <a:pt x="2120949" y="1571733"/>
                        </a:cubicBezTo>
                        <a:cubicBezTo>
                          <a:pt x="2150390" y="1741161"/>
                          <a:pt x="2065664" y="1904516"/>
                          <a:pt x="2120949" y="2123218"/>
                        </a:cubicBezTo>
                        <a:cubicBezTo>
                          <a:pt x="2176234" y="2341920"/>
                          <a:pt x="2045612" y="2517663"/>
                          <a:pt x="2120949" y="2757426"/>
                        </a:cubicBezTo>
                        <a:cubicBezTo>
                          <a:pt x="1949330" y="2809931"/>
                          <a:pt x="1844520" y="2743576"/>
                          <a:pt x="1633131" y="2757426"/>
                        </a:cubicBezTo>
                        <a:cubicBezTo>
                          <a:pt x="1421742" y="2771276"/>
                          <a:pt x="1280571" y="2695787"/>
                          <a:pt x="1102893" y="2757426"/>
                        </a:cubicBezTo>
                        <a:cubicBezTo>
                          <a:pt x="925215" y="2819065"/>
                          <a:pt x="777977" y="2711824"/>
                          <a:pt x="593866" y="2757426"/>
                        </a:cubicBezTo>
                        <a:cubicBezTo>
                          <a:pt x="409755" y="2803028"/>
                          <a:pt x="196750" y="2708902"/>
                          <a:pt x="0" y="2757426"/>
                        </a:cubicBezTo>
                        <a:cubicBezTo>
                          <a:pt x="-36656" y="2626751"/>
                          <a:pt x="52249" y="2370461"/>
                          <a:pt x="0" y="2150792"/>
                        </a:cubicBezTo>
                        <a:cubicBezTo>
                          <a:pt x="-52249" y="1931123"/>
                          <a:pt x="49776" y="1736533"/>
                          <a:pt x="0" y="1544159"/>
                        </a:cubicBezTo>
                        <a:cubicBezTo>
                          <a:pt x="-49776" y="1351785"/>
                          <a:pt x="57597" y="1153323"/>
                          <a:pt x="0" y="992673"/>
                        </a:cubicBezTo>
                        <a:cubicBezTo>
                          <a:pt x="-57597" y="832023"/>
                          <a:pt x="9436" y="443400"/>
                          <a:pt x="0" y="0"/>
                        </a:cubicBezTo>
                        <a:close/>
                      </a:path>
                    </a:pathLst>
                  </a:custGeom>
                  <ask:type>
                    <ask:lineSketchNone/>
                  </ask:type>
                </ask:lineSketchStyleProps>
              </a:ext>
            </a:extLst>
          </a:ln>
          <a:effectLst>
            <a:outerShdw algn="ctr" rotWithShape="0">
              <a:srgbClr val="97BFDF"/>
            </a:outerShdw>
            <a:reflection endPos="0" dir="5400000" sy="-100000" algn="bl" rotWithShape="0"/>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769606F-BE44-43DD-E981-2784996751FE}"/>
              </a:ext>
            </a:extLst>
          </p:cNvPr>
          <p:cNvPicPr>
            <a:picLocks noChangeAspect="1"/>
          </p:cNvPicPr>
          <p:nvPr/>
        </p:nvPicPr>
        <p:blipFill>
          <a:blip r:embed="rId7"/>
          <a:stretch>
            <a:fillRect/>
          </a:stretch>
        </p:blipFill>
        <p:spPr>
          <a:xfrm>
            <a:off x="9726868" y="3402597"/>
            <a:ext cx="2296457" cy="2951103"/>
          </a:xfrm>
          <a:prstGeom prst="rect">
            <a:avLst/>
          </a:prstGeom>
          <a:ln>
            <a:solidFill>
              <a:schemeClr val="accent1"/>
            </a:solidFill>
          </a:ln>
        </p:spPr>
      </p:pic>
    </p:spTree>
    <p:extLst>
      <p:ext uri="{BB962C8B-B14F-4D97-AF65-F5344CB8AC3E}">
        <p14:creationId xmlns:p14="http://schemas.microsoft.com/office/powerpoint/2010/main" val="227936302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56338" y="0"/>
            <a:ext cx="10972800" cy="1143000"/>
          </a:xfrm>
        </p:spPr>
        <p:txBody>
          <a:bodyPr/>
          <a:lstStyle/>
          <a:p>
            <a:r>
              <a:rPr lang="en-US" dirty="0"/>
              <a:t>Data Management Plan</a:t>
            </a:r>
          </a:p>
        </p:txBody>
      </p:sp>
      <p:sp>
        <p:nvSpPr>
          <p:cNvPr id="3" name="Content Placeholder 2"/>
          <p:cNvSpPr>
            <a:spLocks noGrp="1"/>
          </p:cNvSpPr>
          <p:nvPr>
            <p:ph idx="4294967295"/>
          </p:nvPr>
        </p:nvSpPr>
        <p:spPr>
          <a:xfrm>
            <a:off x="155448" y="1417638"/>
            <a:ext cx="10972800" cy="4525963"/>
          </a:xfrm>
        </p:spPr>
        <p:txBody>
          <a:bodyPr>
            <a:normAutofit fontScale="77500" lnSpcReduction="20000"/>
          </a:bodyPr>
          <a:lstStyle/>
          <a:p>
            <a:r>
              <a:rPr lang="en-US" sz="2600" dirty="0"/>
              <a:t>Purpose – Disseminate, as widely as possible, data generated with public funding</a:t>
            </a:r>
          </a:p>
          <a:p>
            <a:pPr lvl="0"/>
            <a:endParaRPr lang="en-US" sz="2600" dirty="0"/>
          </a:p>
          <a:p>
            <a:pPr lvl="0"/>
            <a:r>
              <a:rPr lang="en-US" sz="2600" dirty="0"/>
              <a:t>Requirement –  All SBIR and STTR applications must select one of the two Data Management Plan (DMP) options below: </a:t>
            </a:r>
          </a:p>
          <a:p>
            <a:pPr lvl="1"/>
            <a:r>
              <a:rPr lang="en-US" sz="2600" dirty="0"/>
              <a:t>Option 1</a:t>
            </a:r>
          </a:p>
          <a:p>
            <a:pPr lvl="2"/>
            <a:r>
              <a:rPr lang="en-US" sz="2600" dirty="0"/>
              <a:t>The Option 1 DMP is:  “It is anticipated that all generated digital data will be protected as SBIR/STTR data and therefore will not be publicly shared during the applicable SBIR/STTR data protection period.”  If any data generated under this award are published, an effort will be made to also release any related digital data that is not protected SBIR/STTR data.”</a:t>
            </a:r>
          </a:p>
          <a:p>
            <a:pPr lvl="2"/>
            <a:r>
              <a:rPr lang="en-US" sz="2600" i="1" u="sng" dirty="0"/>
              <a:t>Please note that if you do not include a DMP with your application, Option 1 for the DMP will be assumed for your application.  However, If </a:t>
            </a:r>
            <a:r>
              <a:rPr lang="en-US" sz="2600" u="sng" dirty="0"/>
              <a:t>you plan to publicly disclose generated digital data, you must provide a DMP under Option 2</a:t>
            </a:r>
            <a:r>
              <a:rPr lang="en-US" sz="2600" i="1" u="sng" dirty="0"/>
              <a:t>. </a:t>
            </a:r>
            <a:endParaRPr lang="en-US" sz="2600" dirty="0"/>
          </a:p>
          <a:p>
            <a:pPr lvl="1"/>
            <a:r>
              <a:rPr lang="en-US" sz="2600" dirty="0"/>
              <a:t>Option 2</a:t>
            </a:r>
          </a:p>
          <a:p>
            <a:pPr lvl="2"/>
            <a:r>
              <a:rPr lang="en-US" sz="2600" dirty="0"/>
              <a:t>If you plan to publicly disclose technical data during the data protection period or, for data not expected to be asserted as protected SBIR/STTR rights data, please submit a DMP.  Use the DMP requirements outlined in the FOA.  </a:t>
            </a:r>
          </a:p>
          <a:p>
            <a:pPr lvl="2"/>
            <a:endParaRPr lang="en-US" sz="1600" dirty="0"/>
          </a:p>
          <a:p>
            <a:endParaRPr lang="en-US" dirty="0"/>
          </a:p>
        </p:txBody>
      </p:sp>
      <p:sp>
        <p:nvSpPr>
          <p:cNvPr id="8" name="Slide Number Placeholder 7">
            <a:extLst>
              <a:ext uri="{FF2B5EF4-FFF2-40B4-BE49-F238E27FC236}">
                <a16:creationId xmlns:a16="http://schemas.microsoft.com/office/drawing/2014/main" id="{E4B0E672-E227-49E5-B5D6-EAFF25AC256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2258188799"/>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638882" y="3577456"/>
            <a:ext cx="10909640" cy="1687814"/>
          </a:xfrm>
        </p:spPr>
        <p:txBody>
          <a:bodyPr vert="horz" lIns="91440" tIns="45720" rIns="91440" bIns="45720" rtlCol="0" anchor="b">
            <a:normAutofit/>
          </a:bodyPr>
          <a:lstStyle/>
          <a:p>
            <a:pPr>
              <a:lnSpc>
                <a:spcPct val="90000"/>
              </a:lnSpc>
            </a:pPr>
            <a:r>
              <a:rPr lang="en-US" sz="5600" dirty="0"/>
              <a:t>DOE SBIR &amp; STTR Programs:  </a:t>
            </a:r>
            <a:br>
              <a:rPr lang="en-US" sz="5600" dirty="0"/>
            </a:br>
            <a:r>
              <a:rPr lang="en-US" sz="5600" dirty="0"/>
              <a:t>What’s New?</a:t>
            </a:r>
          </a:p>
        </p:txBody>
      </p:sp>
      <p:pic>
        <p:nvPicPr>
          <p:cNvPr id="7" name="Picture 6">
            <a:extLst>
              <a:ext uri="{FF2B5EF4-FFF2-40B4-BE49-F238E27FC236}">
                <a16:creationId xmlns:a16="http://schemas.microsoft.com/office/drawing/2014/main" id="{870126B2-8DA9-72ED-CCE7-32BB6C0E1720}"/>
              </a:ext>
            </a:extLst>
          </p:cNvPr>
          <p:cNvPicPr>
            <a:picLocks noChangeAspect="1"/>
          </p:cNvPicPr>
          <p:nvPr/>
        </p:nvPicPr>
        <p:blipFill>
          <a:blip r:embed="rId2"/>
          <a:stretch>
            <a:fillRect/>
          </a:stretch>
        </p:blipFill>
        <p:spPr>
          <a:xfrm>
            <a:off x="3942943" y="591670"/>
            <a:ext cx="4301518" cy="2742004"/>
          </a:xfrm>
          <a:prstGeom prst="rect">
            <a:avLst/>
          </a:prstGeom>
        </p:spPr>
      </p:pic>
      <p:sp>
        <p:nvSpPr>
          <p:cNvPr id="14"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711971"/>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978" y="118864"/>
            <a:ext cx="8882432"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AD47">
                    <a:lumMod val="75000"/>
                  </a:srgbClr>
                </a:solidFill>
                <a:effectLst/>
                <a:uLnTx/>
                <a:uFillTx/>
                <a:latin typeface="+mn-lt"/>
                <a:ea typeface="+mn-ea"/>
                <a:cs typeface="+mn-cs"/>
              </a:rPr>
              <a:t>Foreign Relationships Disclosure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72790" y="1351258"/>
            <a:ext cx="11518083" cy="3775777"/>
          </a:xfrm>
          <a:prstGeom prst="rect">
            <a:avLst/>
          </a:prstGeom>
        </p:spPr>
        <p:txBody>
          <a:bodyPr wrap="square">
            <a:spAutoFit/>
          </a:bodyPr>
          <a:lstStyle/>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dirty="0">
                <a:solidFill>
                  <a:prstClr val="black">
                    <a:lumMod val="65000"/>
                    <a:lumOff val="35000"/>
                  </a:prstClr>
                </a:solidFill>
                <a:latin typeface="Calibri" panose="020F0502020204030204"/>
              </a:rPr>
              <a:t>Per </a:t>
            </a:r>
            <a:r>
              <a:rPr kumimoji="0" lang="en-US" sz="2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the SBIR/STTR Extension Act of 2022, you are now </a:t>
            </a:r>
            <a:r>
              <a:rPr kumimoji="0" lang="en-US" sz="2200" b="1"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required</a:t>
            </a:r>
            <a:r>
              <a:rPr kumimoji="0" lang="en-US" sz="2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to submit a Disclosure of Foreign Relationships using the form on: </a:t>
            </a:r>
            <a:r>
              <a:rPr kumimoji="0" lang="en-US" sz="2200" b="0" i="0" u="sng" strike="noStrike" kern="1200" cap="none" spc="0" normalizeH="0" baseline="0" noProof="0" dirty="0">
                <a:ln>
                  <a:noFill/>
                </a:ln>
                <a:solidFill>
                  <a:srgbClr val="1D5883"/>
                </a:solidFill>
                <a:effectLst/>
                <a:uLnTx/>
                <a:uFillTx/>
                <a:latin typeface="Calibri" panose="020F0502020204030204"/>
                <a:ea typeface="Calibri" panose="020F0502020204030204" pitchFamily="34" charset="0"/>
                <a:cs typeface="+mn-cs"/>
                <a:hlinkClick r:id="rId3"/>
              </a:rPr>
              <a:t>https://science.osti.gov/sbir/Applicant-Resources/Grant-Application</a:t>
            </a:r>
            <a:endParaRPr kumimoji="0" lang="en-US" sz="2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indent="-285750" fontAlgn="auto">
              <a:spcBef>
                <a:spcPts val="0"/>
              </a:spcBef>
              <a:spcAft>
                <a:spcPts val="1125"/>
              </a:spcAft>
              <a:buFont typeface="Arial" panose="020B0604020202020204" pitchFamily="34" charset="0"/>
              <a:buChar cha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Your application may be declined if the form is not included</a:t>
            </a:r>
          </a:p>
          <a:p>
            <a:pPr marL="285750" indent="-285750" fontAlgn="auto">
              <a:spcBef>
                <a:spcPts val="0"/>
              </a:spcBef>
              <a:spcAft>
                <a:spcPts val="1125"/>
              </a:spcAft>
              <a:buFont typeface="Arial" panose="020B0604020202020204" pitchFamily="34" charset="0"/>
              <a:buChar cha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The disclosure is attached to Field 12 of the Research and Related Other Project Information Form</a:t>
            </a:r>
          </a:p>
          <a:p>
            <a:pPr marL="285750" indent="-285750" fontAlgn="auto">
              <a:spcBef>
                <a:spcPts val="0"/>
              </a:spcBef>
              <a:spcAft>
                <a:spcPts val="1125"/>
              </a:spcAft>
              <a:buFont typeface="Arial" panose="020B0604020202020204" pitchFamily="34" charset="0"/>
              <a:buChar cha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Even if your small business has no foreign relationships, you must complete the form </a:t>
            </a:r>
            <a:r>
              <a:rPr kumimoji="0" lang="en-US" sz="22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and sign it</a:t>
            </a: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to certify</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072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132" y="27414"/>
            <a:ext cx="9902075" cy="187743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AD47">
                    <a:lumMod val="75000"/>
                  </a:srgbClr>
                </a:solidFill>
                <a:effectLst/>
                <a:uLnTx/>
                <a:uFillTx/>
                <a:latin typeface="+mn-lt"/>
                <a:ea typeface="+mn-ea"/>
                <a:cs typeface="+mn-cs"/>
              </a:rPr>
              <a:t>NEW REQUIREMENT - Promoting Inclusive and Equitable Research (PIER) Plan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40132" y="1438343"/>
            <a:ext cx="11518083" cy="3970318"/>
          </a:xfrm>
          <a:prstGeom prst="rect">
            <a:avLst/>
          </a:prstGeom>
        </p:spPr>
        <p:txBody>
          <a:bodyPr wrap="square">
            <a:spAutoFit/>
          </a:bodyPr>
          <a:lstStyle/>
          <a:p>
            <a:pPr algn="l"/>
            <a:r>
              <a:rPr lang="en-US" sz="1800" b="0" i="0" dirty="0">
                <a:solidFill>
                  <a:srgbClr val="666666"/>
                </a:solidFill>
                <a:effectLst/>
                <a:latin typeface="Arial" panose="020B0604020202020204" pitchFamily="34" charset="0"/>
              </a:rPr>
              <a:t>All applications must include a Promoting Inclusive and Equitable Research (PIER) Plan as an appendix to the research project narrative.  The PIER Plan will be evaluated as part of the overall technical merit review.</a:t>
            </a:r>
          </a:p>
          <a:p>
            <a:pPr algn="l"/>
            <a:endParaRPr lang="en-US" sz="1800" dirty="0">
              <a:solidFill>
                <a:srgbClr val="666666"/>
              </a:solidFill>
              <a:latin typeface="Arial" panose="020B0604020202020204" pitchFamily="34" charset="0"/>
            </a:endParaRPr>
          </a:p>
          <a:p>
            <a:pPr algn="l"/>
            <a:r>
              <a:rPr lang="en-US" sz="1800" b="0" i="0" dirty="0">
                <a:solidFill>
                  <a:srgbClr val="666666"/>
                </a:solidFill>
                <a:effectLst/>
                <a:latin typeface="Arial" panose="020B0604020202020204" pitchFamily="34" charset="0"/>
              </a:rPr>
              <a:t>The PIER plan should describe the strategies and activities of the applicant to promote equity and inclusion as an integrated element of the research and development project within the proposing small business concern. </a:t>
            </a:r>
          </a:p>
          <a:p>
            <a:pPr algn="l"/>
            <a:endParaRPr lang="en-US" sz="1800" dirty="0">
              <a:solidFill>
                <a:srgbClr val="666666"/>
              </a:solidFill>
              <a:latin typeface="Arial" panose="020B0604020202020204" pitchFamily="34" charset="0"/>
            </a:endParaRPr>
          </a:p>
          <a:p>
            <a:pPr algn="l"/>
            <a:r>
              <a:rPr lang="en-US" sz="1800" b="0" i="0" dirty="0">
                <a:solidFill>
                  <a:srgbClr val="666666"/>
                </a:solidFill>
                <a:effectLst/>
                <a:latin typeface="Arial" panose="020B0604020202020204" pitchFamily="34" charset="0"/>
              </a:rPr>
              <a:t>Plans may include, but are not limited to:</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Plans of your small business concern and collaborating institutions (if applicable) to recruit individuals from diverse backgrounds and groups historically underrepresented in the research community;</a:t>
            </a:r>
          </a:p>
          <a:p>
            <a:pPr marL="285750" indent="-285750" algn="l">
              <a:buFont typeface="Arial" panose="020B0604020202020204" pitchFamily="34" charset="0"/>
              <a:buChar char="•"/>
            </a:pPr>
            <a:r>
              <a:rPr lang="en-US" sz="1800" dirty="0">
                <a:solidFill>
                  <a:srgbClr val="666666"/>
                </a:solidFill>
                <a:latin typeface="Arial" panose="020B0604020202020204" pitchFamily="34" charset="0"/>
              </a:rPr>
              <a:t>Pl</a:t>
            </a:r>
            <a:r>
              <a:rPr lang="en-US" sz="1800" b="0" i="0" dirty="0">
                <a:solidFill>
                  <a:srgbClr val="666666"/>
                </a:solidFill>
                <a:effectLst/>
                <a:latin typeface="Arial" panose="020B0604020202020204" pitchFamily="34" charset="0"/>
              </a:rPr>
              <a:t>ans to contribute to a research and development environment that fosters a safe, positive, and inclusive workplace, a sense of belonging among all personnel; and/or</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Supporting training, mentoring, and partnering with underrepresented communities. Plans may leverage existing diversity, equity, accessibility, and inclusion efforts of the applicant small business concern, but should not be a statement of broad principles.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22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79382" y="157679"/>
            <a:ext cx="9556530" cy="3705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solidFill>
                  <a:schemeClr val="accent3">
                    <a:lumMod val="75000"/>
                  </a:schemeClr>
                </a:solidFill>
                <a:latin typeface="+mn-lt"/>
              </a:rPr>
              <a:t>FY 2022 SBIR/STTR Budgets by Agency</a:t>
            </a:r>
          </a:p>
        </p:txBody>
      </p:sp>
      <p:graphicFrame>
        <p:nvGraphicFramePr>
          <p:cNvPr id="14" name="Table 13"/>
          <p:cNvGraphicFramePr>
            <a:graphicFrameLocks noGrp="1"/>
          </p:cNvGraphicFramePr>
          <p:nvPr>
            <p:extLst>
              <p:ext uri="{D42A27DB-BD31-4B8C-83A1-F6EECF244321}">
                <p14:modId xmlns:p14="http://schemas.microsoft.com/office/powerpoint/2010/main" val="1492700651"/>
              </p:ext>
            </p:extLst>
          </p:nvPr>
        </p:nvGraphicFramePr>
        <p:xfrm>
          <a:off x="283246" y="734706"/>
          <a:ext cx="6657325" cy="5026160"/>
        </p:xfrm>
        <a:graphic>
          <a:graphicData uri="http://schemas.openxmlformats.org/drawingml/2006/table">
            <a:tbl>
              <a:tblPr>
                <a:tableStyleId>{5C22544A-7EE6-4342-B048-85BDC9FD1C3A}</a:tableStyleId>
              </a:tblPr>
              <a:tblGrid>
                <a:gridCol w="5637494">
                  <a:extLst>
                    <a:ext uri="{9D8B030D-6E8A-4147-A177-3AD203B41FA5}">
                      <a16:colId xmlns:a16="http://schemas.microsoft.com/office/drawing/2014/main" val="20000"/>
                    </a:ext>
                  </a:extLst>
                </a:gridCol>
                <a:gridCol w="1019831">
                  <a:extLst>
                    <a:ext uri="{9D8B030D-6E8A-4147-A177-3AD203B41FA5}">
                      <a16:colId xmlns:a16="http://schemas.microsoft.com/office/drawing/2014/main" val="20001"/>
                    </a:ext>
                  </a:extLst>
                </a:gridCol>
              </a:tblGrid>
              <a:tr h="502170">
                <a:tc>
                  <a:txBody>
                    <a:bodyPr/>
                    <a:lstStyle/>
                    <a:p>
                      <a:pPr algn="l" fontAlgn="b"/>
                      <a:r>
                        <a:rPr lang="en-US" sz="1600" b="1" u="none" strike="noStrike" dirty="0">
                          <a:effectLst/>
                        </a:rPr>
                        <a:t>Agency</a:t>
                      </a:r>
                      <a:endParaRPr lang="en-US" sz="1600" b="1" i="0" u="none" strike="noStrike" dirty="0">
                        <a:solidFill>
                          <a:srgbClr val="000000"/>
                        </a:solidFill>
                        <a:effectLst/>
                        <a:latin typeface="Calibri" panose="020F0502020204030204" pitchFamily="34" charset="0"/>
                      </a:endParaRPr>
                    </a:p>
                  </a:txBody>
                  <a:tcPr marL="7038" marR="7038" marT="7038" marB="0" anchor="b"/>
                </a:tc>
                <a:tc>
                  <a:txBody>
                    <a:bodyPr/>
                    <a:lstStyle/>
                    <a:p>
                      <a:pPr algn="ctr" fontAlgn="b"/>
                      <a:r>
                        <a:rPr lang="en-US" sz="1600" b="1" u="none" strike="noStrike" dirty="0">
                          <a:effectLst/>
                        </a:rPr>
                        <a:t>Budget (Millions)</a:t>
                      </a:r>
                      <a:endParaRPr lang="en-US" sz="1600" b="1" i="0" u="none" strike="noStrike" dirty="0">
                        <a:solidFill>
                          <a:srgbClr val="000000"/>
                        </a:solidFill>
                        <a:effectLst/>
                        <a:latin typeface="Calibri" panose="020F0502020204030204" pitchFamily="34" charset="0"/>
                      </a:endParaRPr>
                    </a:p>
                  </a:txBody>
                  <a:tcPr marL="7038" marR="7038" marT="7038" marB="0" anchor="b"/>
                </a:tc>
                <a:extLst>
                  <a:ext uri="{0D108BD9-81ED-4DB2-BD59-A6C34878D82A}">
                    <a16:rowId xmlns:a16="http://schemas.microsoft.com/office/drawing/2014/main" val="10000"/>
                  </a:ext>
                </a:extLst>
              </a:tr>
              <a:tr h="328147">
                <a:tc>
                  <a:txBody>
                    <a:bodyPr/>
                    <a:lstStyle/>
                    <a:p>
                      <a:pPr algn="l" fontAlgn="b"/>
                      <a:r>
                        <a:rPr lang="en-US" sz="1600" u="none" strike="noStrike" dirty="0">
                          <a:effectLst/>
                        </a:rPr>
                        <a:t>Department of Defense (DoD)</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2,240</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1"/>
                  </a:ext>
                </a:extLst>
              </a:tr>
              <a:tr h="602267">
                <a:tc>
                  <a:txBody>
                    <a:bodyPr/>
                    <a:lstStyle/>
                    <a:p>
                      <a:pPr algn="l" fontAlgn="b"/>
                      <a:r>
                        <a:rPr lang="en-US" sz="1600" u="none" strike="noStrike" dirty="0">
                          <a:effectLst/>
                        </a:rPr>
                        <a:t>Department of Health and Human Services (HHS), incl. National Institute of Health (NIH)</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accent2">
                        <a:lumMod val="20000"/>
                        <a:lumOff val="80000"/>
                      </a:schemeClr>
                    </a:solidFill>
                  </a:tcPr>
                </a:tc>
                <a:tc>
                  <a:txBody>
                    <a:bodyPr/>
                    <a:lstStyle/>
                    <a:p>
                      <a:pPr algn="r" fontAlgn="ctr"/>
                      <a:r>
                        <a:rPr lang="en-US" sz="1600" u="none" strike="noStrike" dirty="0">
                          <a:effectLst/>
                        </a:rPr>
                        <a:t> $      1,250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accent2">
                        <a:lumMod val="20000"/>
                        <a:lumOff val="80000"/>
                      </a:schemeClr>
                    </a:solidFill>
                  </a:tcPr>
                </a:tc>
                <a:extLst>
                  <a:ext uri="{0D108BD9-81ED-4DB2-BD59-A6C34878D82A}">
                    <a16:rowId xmlns:a16="http://schemas.microsoft.com/office/drawing/2014/main" val="10002"/>
                  </a:ext>
                </a:extLst>
              </a:tr>
              <a:tr h="594545">
                <a:tc>
                  <a:txBody>
                    <a:bodyPr/>
                    <a:lstStyle/>
                    <a:p>
                      <a:pPr algn="l" fontAlgn="b"/>
                      <a:r>
                        <a:rPr lang="en-US" sz="1600" u="none" strike="noStrike" dirty="0">
                          <a:effectLst/>
                        </a:rPr>
                        <a:t>Department of Energy (DOE), incl. Advanced Research Projects Agency (ARPA -E)</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accent3">
                        <a:lumMod val="60000"/>
                        <a:lumOff val="40000"/>
                      </a:schemeClr>
                    </a:solidFill>
                  </a:tcPr>
                </a:tc>
                <a:tc>
                  <a:txBody>
                    <a:bodyPr/>
                    <a:lstStyle/>
                    <a:p>
                      <a:pPr algn="r" fontAlgn="ctr"/>
                      <a:r>
                        <a:rPr lang="en-US" sz="1600" u="none" strike="noStrike" dirty="0">
                          <a:effectLst/>
                        </a:rPr>
                        <a:t> $         348</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accent3">
                        <a:lumMod val="60000"/>
                        <a:lumOff val="40000"/>
                      </a:schemeClr>
                    </a:solidFill>
                  </a:tcPr>
                </a:tc>
                <a:extLst>
                  <a:ext uri="{0D108BD9-81ED-4DB2-BD59-A6C34878D82A}">
                    <a16:rowId xmlns:a16="http://schemas.microsoft.com/office/drawing/2014/main" val="10003"/>
                  </a:ext>
                </a:extLst>
              </a:tr>
              <a:tr h="378347">
                <a:tc>
                  <a:txBody>
                    <a:bodyPr/>
                    <a:lstStyle/>
                    <a:p>
                      <a:pPr algn="l" fontAlgn="b"/>
                      <a:r>
                        <a:rPr lang="en-US" sz="1600" u="none" strike="noStrike" dirty="0">
                          <a:effectLst/>
                        </a:rPr>
                        <a:t>National Science Foundation (NSF)</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231 </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4"/>
                  </a:ext>
                </a:extLst>
              </a:tr>
              <a:tr h="236493">
                <a:tc>
                  <a:txBody>
                    <a:bodyPr/>
                    <a:lstStyle/>
                    <a:p>
                      <a:pPr algn="l" fontAlgn="b"/>
                      <a:r>
                        <a:rPr lang="en-US" sz="1600" u="none" strike="noStrike" dirty="0">
                          <a:effectLst/>
                        </a:rPr>
                        <a:t>National Aeronautics and Space Administration (NASA)</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215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5"/>
                  </a:ext>
                </a:extLst>
              </a:tr>
              <a:tr h="228684">
                <a:tc>
                  <a:txBody>
                    <a:bodyPr/>
                    <a:lstStyle/>
                    <a:p>
                      <a:pPr algn="l" fontAlgn="b"/>
                      <a:r>
                        <a:rPr lang="en-US" sz="1600" u="none" strike="noStrike" dirty="0">
                          <a:effectLst/>
                        </a:rPr>
                        <a:t>Department of Agriculture (USDA)</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38</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6"/>
                  </a:ext>
                </a:extLst>
              </a:tr>
              <a:tr h="378347">
                <a:tc>
                  <a:txBody>
                    <a:bodyPr/>
                    <a:lstStyle/>
                    <a:p>
                      <a:pPr algn="l" fontAlgn="b"/>
                      <a:r>
                        <a:rPr lang="en-US" sz="1600" u="none" strike="noStrike" dirty="0">
                          <a:effectLst/>
                        </a:rPr>
                        <a:t>Department of Homeland Security (DHS)</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20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7"/>
                  </a:ext>
                </a:extLst>
              </a:tr>
              <a:tr h="656317">
                <a:tc>
                  <a:txBody>
                    <a:bodyPr/>
                    <a:lstStyle/>
                    <a:p>
                      <a:pPr algn="l" fontAlgn="b"/>
                      <a:r>
                        <a:rPr lang="en-US" sz="1600" u="none" strike="noStrike" dirty="0">
                          <a:effectLst/>
                        </a:rPr>
                        <a:t>Department of Commerce: National Oceanic and Atmospheric Administration (NOAA), National Institute of Standards and Technology (NIST)</a:t>
                      </a:r>
                      <a:endParaRPr lang="en-US" sz="1600" b="0" i="0" u="none" strike="noStrike" dirty="0">
                        <a:solidFill>
                          <a:srgbClr val="000000"/>
                        </a:solidFill>
                        <a:effectLst/>
                        <a:latin typeface="Calibri" panose="020F0502020204030204" pitchFamily="34" charset="0"/>
                      </a:endParaRPr>
                    </a:p>
                  </a:txBody>
                  <a:tcPr marL="7038" marR="7038" marT="7038" marB="0" anchor="b">
                    <a:solidFill>
                      <a:srgbClr val="EAEFF7"/>
                    </a:solidFill>
                  </a:tcPr>
                </a:tc>
                <a:tc>
                  <a:txBody>
                    <a:bodyPr/>
                    <a:lstStyle/>
                    <a:p>
                      <a:pPr algn="r" fontAlgn="ctr"/>
                      <a:r>
                        <a:rPr lang="en-US" sz="1600" u="none" strike="noStrike" dirty="0">
                          <a:effectLst/>
                        </a:rPr>
                        <a:t> $            12 </a:t>
                      </a:r>
                      <a:endParaRPr lang="en-US" sz="1600" b="0" i="0" u="none" strike="noStrike" dirty="0">
                        <a:solidFill>
                          <a:srgbClr val="000000"/>
                        </a:solidFill>
                        <a:effectLst/>
                        <a:latin typeface="Calibri" panose="020F0502020204030204" pitchFamily="34" charset="0"/>
                      </a:endParaRPr>
                    </a:p>
                  </a:txBody>
                  <a:tcPr marL="7038" marR="7038" marT="7038" marB="0" anchor="ctr">
                    <a:solidFill>
                      <a:srgbClr val="EAEFF7"/>
                    </a:solidFill>
                  </a:tcPr>
                </a:tc>
                <a:extLst>
                  <a:ext uri="{0D108BD9-81ED-4DB2-BD59-A6C34878D82A}">
                    <a16:rowId xmlns:a16="http://schemas.microsoft.com/office/drawing/2014/main" val="10008"/>
                  </a:ext>
                </a:extLst>
              </a:tr>
              <a:tr h="215139">
                <a:tc>
                  <a:txBody>
                    <a:bodyPr/>
                    <a:lstStyle/>
                    <a:p>
                      <a:pPr algn="l" fontAlgn="b"/>
                      <a:r>
                        <a:rPr lang="en-US" sz="1600" u="none" strike="noStrike" dirty="0">
                          <a:effectLst/>
                        </a:rPr>
                        <a:t>Department of Education (ED)</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12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9"/>
                  </a:ext>
                </a:extLst>
              </a:tr>
              <a:tr h="378347">
                <a:tc>
                  <a:txBody>
                    <a:bodyPr/>
                    <a:lstStyle/>
                    <a:p>
                      <a:pPr algn="l" fontAlgn="b"/>
                      <a:r>
                        <a:rPr lang="en-US" sz="1600" u="none" strike="noStrike" dirty="0">
                          <a:effectLst/>
                        </a:rPr>
                        <a:t>Department of Transportation (DOT)*</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11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10"/>
                  </a:ext>
                </a:extLst>
              </a:tr>
              <a:tr h="256756">
                <a:tc>
                  <a:txBody>
                    <a:bodyPr/>
                    <a:lstStyle/>
                    <a:p>
                      <a:pPr algn="l" fontAlgn="b"/>
                      <a:endParaRPr lang="en-US" sz="800" u="none" strike="noStrike" dirty="0">
                        <a:effectLst/>
                      </a:endParaRPr>
                    </a:p>
                    <a:p>
                      <a:pPr algn="l" fontAlgn="b"/>
                      <a:r>
                        <a:rPr lang="en-US" sz="1600" u="none" strike="noStrike" dirty="0">
                          <a:effectLst/>
                        </a:rPr>
                        <a:t>Environmental Protection Agency (EPA)</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5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15" name="TextBox 14"/>
          <p:cNvSpPr txBox="1"/>
          <p:nvPr/>
        </p:nvSpPr>
        <p:spPr>
          <a:xfrm>
            <a:off x="8786991" y="4806759"/>
            <a:ext cx="3405009" cy="830997"/>
          </a:xfrm>
          <a:prstGeom prst="rect">
            <a:avLst/>
          </a:prstGeom>
          <a:noFill/>
        </p:spPr>
        <p:txBody>
          <a:bodyPr wrap="square" rtlCol="0">
            <a:spAutoFit/>
          </a:bodyPr>
          <a:lstStyle/>
          <a:p>
            <a:r>
              <a:rPr lang="en-US" dirty="0">
                <a:latin typeface="+mn-lt"/>
                <a:cs typeface="Arial" panose="020B0604020202020204" pitchFamily="34" charset="0"/>
              </a:rPr>
              <a:t>SBIR: $3.85 Billion</a:t>
            </a:r>
          </a:p>
          <a:p>
            <a:r>
              <a:rPr lang="en-US" dirty="0">
                <a:latin typeface="+mn-lt"/>
                <a:cs typeface="Arial" panose="020B0604020202020204" pitchFamily="34" charset="0"/>
              </a:rPr>
              <a:t>STTR: $532 Million</a:t>
            </a:r>
          </a:p>
        </p:txBody>
      </p:sp>
      <p:graphicFrame>
        <p:nvGraphicFramePr>
          <p:cNvPr id="17" name="Table 16"/>
          <p:cNvGraphicFramePr>
            <a:graphicFrameLocks noGrp="1"/>
          </p:cNvGraphicFramePr>
          <p:nvPr/>
        </p:nvGraphicFramePr>
        <p:xfrm>
          <a:off x="5119396" y="5811520"/>
          <a:ext cx="1821175" cy="1046480"/>
        </p:xfrm>
        <a:graphic>
          <a:graphicData uri="http://schemas.openxmlformats.org/drawingml/2006/table">
            <a:tbl>
              <a:tblPr firstRow="1" bandRow="1">
                <a:tableStyleId>{5C22544A-7EE6-4342-B048-85BDC9FD1C3A}</a:tableStyleId>
              </a:tblPr>
              <a:tblGrid>
                <a:gridCol w="1821175">
                  <a:extLst>
                    <a:ext uri="{9D8B030D-6E8A-4147-A177-3AD203B41FA5}">
                      <a16:colId xmlns:a16="http://schemas.microsoft.com/office/drawing/2014/main" val="20000"/>
                    </a:ext>
                  </a:extLst>
                </a:gridCol>
              </a:tblGrid>
              <a:tr h="0">
                <a:tc>
                  <a:txBody>
                    <a:bodyPr/>
                    <a:lstStyle/>
                    <a:p>
                      <a:r>
                        <a:rPr lang="en-US" sz="1400" b="0" dirty="0">
                          <a:solidFill>
                            <a:schemeClr val="tx1"/>
                          </a:solidFill>
                        </a:rPr>
                        <a:t>Contracting agency</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en-US" sz="1400" dirty="0"/>
                        <a:t>Granting</a:t>
                      </a:r>
                      <a:r>
                        <a:rPr lang="en-US" sz="1400" baseline="0" dirty="0"/>
                        <a:t> agency</a:t>
                      </a:r>
                      <a:endParaRPr lang="en-US" sz="1400" dirty="0"/>
                    </a:p>
                  </a:txBody>
                  <a:tcPr>
                    <a:solidFill>
                      <a:srgbClr val="EAEFF7"/>
                    </a:solidFill>
                  </a:tcPr>
                </a:tc>
                <a:extLst>
                  <a:ext uri="{0D108BD9-81ED-4DB2-BD59-A6C34878D82A}">
                    <a16:rowId xmlns:a16="http://schemas.microsoft.com/office/drawing/2014/main" val="10001"/>
                  </a:ext>
                </a:extLst>
              </a:tr>
              <a:tr h="370840">
                <a:tc>
                  <a:txBody>
                    <a:bodyPr/>
                    <a:lstStyle/>
                    <a:p>
                      <a:r>
                        <a:rPr lang="en-US" sz="1400" dirty="0"/>
                        <a:t>Both</a:t>
                      </a:r>
                    </a:p>
                  </a:txBody>
                  <a:tcP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2" name="Arrow: Up-Down 1">
            <a:extLst>
              <a:ext uri="{FF2B5EF4-FFF2-40B4-BE49-F238E27FC236}">
                <a16:creationId xmlns:a16="http://schemas.microsoft.com/office/drawing/2014/main" id="{D0ED86EA-B307-78FD-E070-753FE9196011}"/>
              </a:ext>
            </a:extLst>
          </p:cNvPr>
          <p:cNvSpPr/>
          <p:nvPr/>
        </p:nvSpPr>
        <p:spPr>
          <a:xfrm>
            <a:off x="6994252" y="1281579"/>
            <a:ext cx="181646" cy="2328561"/>
          </a:xfrm>
          <a:prstGeom prst="up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189361-6897-F632-0819-EE149A3F6E20}"/>
              </a:ext>
            </a:extLst>
          </p:cNvPr>
          <p:cNvSpPr txBox="1"/>
          <p:nvPr/>
        </p:nvSpPr>
        <p:spPr>
          <a:xfrm>
            <a:off x="7237708" y="1544229"/>
            <a:ext cx="1177871" cy="954107"/>
          </a:xfrm>
          <a:prstGeom prst="rect">
            <a:avLst/>
          </a:prstGeom>
          <a:noFill/>
        </p:spPr>
        <p:txBody>
          <a:bodyPr wrap="square" rtlCol="0">
            <a:spAutoFit/>
          </a:bodyPr>
          <a:lstStyle/>
          <a:p>
            <a:r>
              <a:rPr lang="en-US" sz="1400" dirty="0">
                <a:latin typeface="+mn-lt"/>
              </a:rPr>
              <a:t>SBIR &amp; STTR (&gt; $1B in extramural R&amp;D)</a:t>
            </a:r>
          </a:p>
        </p:txBody>
      </p:sp>
      <p:sp>
        <p:nvSpPr>
          <p:cNvPr id="9" name="Arrow: Up-Down 8">
            <a:extLst>
              <a:ext uri="{FF2B5EF4-FFF2-40B4-BE49-F238E27FC236}">
                <a16:creationId xmlns:a16="http://schemas.microsoft.com/office/drawing/2014/main" id="{DBD8595B-AD01-287C-FCF1-A90B3ED13DD9}"/>
              </a:ext>
            </a:extLst>
          </p:cNvPr>
          <p:cNvSpPr/>
          <p:nvPr/>
        </p:nvSpPr>
        <p:spPr>
          <a:xfrm>
            <a:off x="6992885" y="3712058"/>
            <a:ext cx="204486" cy="2008139"/>
          </a:xfrm>
          <a:prstGeom prst="up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5D13CE1-18B2-0096-AA9A-0F9AAF3B307F}"/>
              </a:ext>
            </a:extLst>
          </p:cNvPr>
          <p:cNvSpPr txBox="1"/>
          <p:nvPr/>
        </p:nvSpPr>
        <p:spPr>
          <a:xfrm>
            <a:off x="7197371" y="4218094"/>
            <a:ext cx="1291089" cy="954107"/>
          </a:xfrm>
          <a:prstGeom prst="rect">
            <a:avLst/>
          </a:prstGeom>
          <a:noFill/>
        </p:spPr>
        <p:txBody>
          <a:bodyPr wrap="square" rtlCol="0">
            <a:spAutoFit/>
          </a:bodyPr>
          <a:lstStyle/>
          <a:p>
            <a:r>
              <a:rPr lang="en-US" sz="1400" dirty="0">
                <a:latin typeface="+mn-lt"/>
              </a:rPr>
              <a:t>SBIR only</a:t>
            </a:r>
          </a:p>
          <a:p>
            <a:r>
              <a:rPr lang="en-US" sz="1400" dirty="0">
                <a:latin typeface="+mn-lt"/>
              </a:rPr>
              <a:t>(&gt; $100M in extramural R&amp;D)</a:t>
            </a:r>
          </a:p>
        </p:txBody>
      </p:sp>
      <p:cxnSp>
        <p:nvCxnSpPr>
          <p:cNvPr id="7" name="Straight Connector 6">
            <a:extLst>
              <a:ext uri="{FF2B5EF4-FFF2-40B4-BE49-F238E27FC236}">
                <a16:creationId xmlns:a16="http://schemas.microsoft.com/office/drawing/2014/main" id="{D11BF5E1-B307-6045-5213-E596B16C58FB}"/>
              </a:ext>
            </a:extLst>
          </p:cNvPr>
          <p:cNvCxnSpPr>
            <a:cxnSpLocks/>
          </p:cNvCxnSpPr>
          <p:nvPr/>
        </p:nvCxnSpPr>
        <p:spPr>
          <a:xfrm>
            <a:off x="6940571" y="3661099"/>
            <a:ext cx="39188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554065D3-4CAA-20AA-A0A0-16AA752B65AE}"/>
              </a:ext>
            </a:extLst>
          </p:cNvPr>
          <p:cNvGraphicFramePr/>
          <p:nvPr>
            <p:extLst>
              <p:ext uri="{D42A27DB-BD31-4B8C-83A1-F6EECF244321}">
                <p14:modId xmlns:p14="http://schemas.microsoft.com/office/powerpoint/2010/main" val="3541631671"/>
              </p:ext>
            </p:extLst>
          </p:nvPr>
        </p:nvGraphicFramePr>
        <p:xfrm>
          <a:off x="7924798" y="992068"/>
          <a:ext cx="4408351" cy="36521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1660482"/>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790" y="0"/>
            <a:ext cx="9902075" cy="175432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mn-lt"/>
                <a:ea typeface="+mn-ea"/>
                <a:cs typeface="+mn-cs"/>
              </a:rPr>
              <a:t>Promoting Inclusive and Equitable Research (PIER) Plan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72790" y="1351258"/>
            <a:ext cx="11518083" cy="4974567"/>
          </a:xfrm>
          <a:prstGeom prst="rect">
            <a:avLst/>
          </a:prstGeom>
        </p:spPr>
        <p:txBody>
          <a:bodyPr wrap="square">
            <a:spAutoFit/>
          </a:bodyPr>
          <a:lstStyle/>
          <a:p>
            <a:pPr algn="l"/>
            <a:r>
              <a:rPr lang="en-US" sz="1800" b="0" i="0" dirty="0">
                <a:solidFill>
                  <a:srgbClr val="666666"/>
                </a:solidFill>
                <a:effectLst/>
                <a:latin typeface="Arial" panose="020B0604020202020204" pitchFamily="34" charset="0"/>
              </a:rPr>
              <a:t>Applicants are encouraged to focus on areas, including but not limited to:</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The composition of the project team and partnering institutions</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The research environment—cultivating respectful, professional and accessible environments</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Equitable and inclusive implementation of the research project</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Partnering with underrepresented institutions and/or underserved communities</a:t>
            </a:r>
          </a:p>
          <a:p>
            <a:pPr marL="285750" indent="-285750" algn="l">
              <a:buFont typeface="Arial" panose="020B0604020202020204" pitchFamily="34" charset="0"/>
              <a:buChar char="•"/>
            </a:pPr>
            <a:endParaRPr lang="en-US" sz="1800" b="0" i="0" dirty="0">
              <a:solidFill>
                <a:srgbClr val="666666"/>
              </a:solidFill>
              <a:effectLst/>
              <a:latin typeface="Arial" panose="020B0604020202020204" pitchFamily="34" charset="0"/>
            </a:endParaRPr>
          </a:p>
          <a:p>
            <a:pPr algn="l"/>
            <a:r>
              <a:rPr lang="en-US" sz="1800" i="0" dirty="0">
                <a:solidFill>
                  <a:srgbClr val="666666"/>
                </a:solidFill>
                <a:effectLst/>
                <a:latin typeface="Libre Franklin" pitchFamily="2" charset="0"/>
              </a:rPr>
              <a:t>PIER Plan Requirements:</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Provided as an Appendix to the Project Narrative and 1-3 pages in length.</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May leverage existing Diversity, Equity, Inclusivity and Accessibility (DEIA) plans, but the plan should be tailored to and integral to the proposed project.</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Should include at least one specific, measurable, attainable, realistic and time-bound (SMART) milestone.</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The progress relative to the milestone will be a reporting requirement.</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The complexity and detail of PIER Plans are expected to increase with the size of the small business and the number of personnel supported.</a:t>
            </a:r>
          </a:p>
          <a:p>
            <a:pPr marL="285750" indent="-285750" algn="l">
              <a:buFont typeface="Arial" panose="020B0604020202020204" pitchFamily="34" charset="0"/>
              <a:buChar char="•"/>
            </a:pPr>
            <a:r>
              <a:rPr lang="en-US" sz="1800" b="0" i="0" dirty="0">
                <a:solidFill>
                  <a:srgbClr val="666666"/>
                </a:solidFill>
                <a:effectLst/>
                <a:latin typeface="Arial" panose="020B0604020202020204" pitchFamily="34" charset="0"/>
              </a:rPr>
              <a:t>Funds may be requested for execution of PIER Plan consistent with allowable cost guidelines for financial assistance.</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195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790" y="24344"/>
            <a:ext cx="9902075" cy="175432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lumMod val="75000"/>
                  </a:srgbClr>
                </a:solidFill>
                <a:effectLst/>
                <a:uLnTx/>
                <a:uFillTx/>
                <a:latin typeface="+mn-lt"/>
                <a:ea typeface="+mn-ea"/>
                <a:cs typeface="+mn-cs"/>
              </a:rPr>
              <a:t>Promoting Inclusive and Equitable Research (PIER) Plan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72790" y="1644334"/>
            <a:ext cx="11518083" cy="4605235"/>
          </a:xfrm>
          <a:prstGeom prst="rect">
            <a:avLst/>
          </a:prstGeom>
        </p:spPr>
        <p:txBody>
          <a:bodyPr wrap="square">
            <a:spAutoFit/>
          </a:bodyPr>
          <a:lstStyle/>
          <a:p>
            <a:pPr algn="l"/>
            <a:r>
              <a:rPr lang="en-US" i="0" dirty="0">
                <a:solidFill>
                  <a:srgbClr val="666666"/>
                </a:solidFill>
                <a:effectLst/>
                <a:latin typeface="Libre Franklin" pitchFamily="2" charset="0"/>
              </a:rPr>
              <a:t>Phase I Note:</a:t>
            </a:r>
          </a:p>
          <a:p>
            <a:pPr algn="l"/>
            <a:endParaRPr lang="en-US" i="0" dirty="0">
              <a:solidFill>
                <a:srgbClr val="666666"/>
              </a:solidFill>
              <a:effectLst/>
              <a:latin typeface="Libre Franklin" pitchFamily="2" charset="0"/>
            </a:endParaRPr>
          </a:p>
          <a:p>
            <a:pPr algn="l"/>
            <a:r>
              <a:rPr lang="en-US" b="0" i="0" dirty="0">
                <a:solidFill>
                  <a:srgbClr val="666666"/>
                </a:solidFill>
                <a:effectLst/>
                <a:latin typeface="Arial" panose="020B0604020202020204" pitchFamily="34" charset="0"/>
              </a:rPr>
              <a:t>Since the Phase I award is of limited duration (6 – 12 months) and the award size is $200,000 to $250,000, it is expected that, one-page PIER Plans are suitable and will be most typical. The PIER Plan should be simple, focused, and relevant to the scope and duration of the award.</a:t>
            </a:r>
          </a:p>
          <a:p>
            <a:pPr algn="l"/>
            <a:endParaRPr lang="en-US" dirty="0">
              <a:solidFill>
                <a:srgbClr val="666666"/>
              </a:solidFill>
              <a:latin typeface="Arial" panose="020B0604020202020204" pitchFamily="34" charset="0"/>
            </a:endParaRPr>
          </a:p>
          <a:p>
            <a:pPr algn="l"/>
            <a:r>
              <a:rPr lang="en-US" b="0" i="0" dirty="0">
                <a:solidFill>
                  <a:srgbClr val="666666"/>
                </a:solidFill>
                <a:effectLst/>
                <a:latin typeface="Arial" panose="020B0604020202020204" pitchFamily="34" charset="0"/>
              </a:rPr>
              <a:t>Visit our new web page providing </a:t>
            </a:r>
            <a:r>
              <a:rPr lang="en-US" b="0" i="0" dirty="0">
                <a:solidFill>
                  <a:srgbClr val="666666"/>
                </a:solidFill>
                <a:effectLst/>
                <a:latin typeface="Arial" panose="020B0604020202020204" pitchFamily="34" charset="0"/>
                <a:hlinkClick r:id="rId3"/>
              </a:rPr>
              <a:t>PIER Plan resources</a:t>
            </a:r>
            <a:endParaRPr lang="en-US" b="0" i="0" dirty="0">
              <a:solidFill>
                <a:srgbClr val="666666"/>
              </a:solidFill>
              <a:effectLst/>
              <a:latin typeface="Arial" panose="020B0604020202020204" pitchFamily="34" charset="0"/>
            </a:endParaRPr>
          </a:p>
          <a:p>
            <a:pPr algn="l"/>
            <a:endParaRPr lang="en-US" dirty="0">
              <a:solidFill>
                <a:srgbClr val="666666"/>
              </a:solidFill>
              <a:latin typeface="Arial" panose="020B0604020202020204" pitchFamily="34" charset="0"/>
            </a:endParaRPr>
          </a:p>
          <a:p>
            <a:pPr algn="ctr"/>
            <a:endParaRPr lang="en-US" b="0" i="1" dirty="0">
              <a:solidFill>
                <a:srgbClr val="666666"/>
              </a:solidFill>
              <a:effectLst/>
              <a:latin typeface="Arial" panose="020B0604020202020204" pitchFamily="34" charset="0"/>
            </a:endParaRPr>
          </a:p>
          <a:p>
            <a:pPr algn="ctr"/>
            <a:r>
              <a:rPr lang="en-US" i="1" dirty="0">
                <a:solidFill>
                  <a:srgbClr val="666666"/>
                </a:solidFill>
                <a:latin typeface="Arial" panose="020B0604020202020204" pitchFamily="34" charset="0"/>
              </a:rPr>
              <a:t>Genuine PIER plans are sought!</a:t>
            </a:r>
            <a:endParaRPr lang="en-US" b="0" i="1" dirty="0">
              <a:solidFill>
                <a:srgbClr val="666666"/>
              </a:solidFill>
              <a:effectLst/>
              <a:latin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89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624" y="0"/>
            <a:ext cx="9902075" cy="120032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dirty="0">
                <a:solidFill>
                  <a:srgbClr val="70AD47">
                    <a:lumMod val="75000"/>
                  </a:srgbClr>
                </a:solidFill>
                <a:latin typeface="+mj-lt"/>
              </a:rPr>
              <a:t>Proprietary Data</a:t>
            </a:r>
            <a:endParaRPr kumimoji="0" lang="en-US" sz="4400" b="0" i="0" u="none" strike="noStrike" kern="1200" cap="none" spc="0" normalizeH="0" baseline="0" noProof="0" dirty="0">
              <a:ln>
                <a:noFill/>
              </a:ln>
              <a:solidFill>
                <a:srgbClr val="70AD47">
                  <a:lumMod val="75000"/>
                </a:srgbClr>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72790" y="1351258"/>
            <a:ext cx="11518083" cy="2758576"/>
          </a:xfrm>
          <a:prstGeom prst="rect">
            <a:avLst/>
          </a:prstGeom>
        </p:spPr>
        <p:txBody>
          <a:bodyPr wrap="square">
            <a:spAutoFit/>
          </a:bodyPr>
          <a:lstStyle/>
          <a:p>
            <a:pPr algn="l"/>
            <a:r>
              <a:rPr lang="en-US" b="0" i="0" dirty="0">
                <a:solidFill>
                  <a:srgbClr val="666666"/>
                </a:solidFill>
                <a:effectLst/>
                <a:latin typeface="Arial" panose="020B0604020202020204" pitchFamily="34" charset="0"/>
              </a:rPr>
              <a:t>An application may include technical data and other data, including trade secrets and commercial or financial information that are privileged or confidential, which the applicant does not want disclosed to the public or used by the Government for any purpose other than application evaluation. </a:t>
            </a:r>
          </a:p>
          <a:p>
            <a:pPr algn="l"/>
            <a:endParaRPr lang="en-US" b="0" i="0" dirty="0">
              <a:solidFill>
                <a:srgbClr val="666666"/>
              </a:solidFill>
              <a:effectLst/>
              <a:latin typeface="Arial" panose="020B0604020202020204" pitchFamily="34" charset="0"/>
            </a:endParaRPr>
          </a:p>
          <a:p>
            <a:pPr algn="l"/>
            <a:r>
              <a:rPr lang="en-US" dirty="0">
                <a:solidFill>
                  <a:srgbClr val="666666"/>
                </a:solidFill>
                <a:latin typeface="Arial" panose="020B0604020202020204" pitchFamily="34" charset="0"/>
              </a:rPr>
              <a:t>Certain d</a:t>
            </a:r>
            <a:r>
              <a:rPr lang="en-US" b="0" i="0" dirty="0">
                <a:solidFill>
                  <a:srgbClr val="666666"/>
                </a:solidFill>
                <a:effectLst/>
                <a:latin typeface="Arial" panose="020B0604020202020204" pitchFamily="34" charset="0"/>
              </a:rPr>
              <a:t>ocuments may contain proprietary information.</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325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247" y="0"/>
            <a:ext cx="9902075" cy="120032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dirty="0">
                <a:solidFill>
                  <a:srgbClr val="70AD47">
                    <a:lumMod val="75000"/>
                  </a:srgbClr>
                </a:solidFill>
                <a:latin typeface="+mj-lt"/>
              </a:rPr>
              <a:t>Proprietary Data</a:t>
            </a:r>
            <a:endParaRPr kumimoji="0" lang="en-US" sz="4400" b="0" i="0" u="none" strike="noStrike" kern="1200" cap="none" spc="0" normalizeH="0" baseline="0" noProof="0" dirty="0">
              <a:ln>
                <a:noFill/>
              </a:ln>
              <a:solidFill>
                <a:srgbClr val="70AD47">
                  <a:lumMod val="75000"/>
                </a:srgbClr>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29247" y="775437"/>
            <a:ext cx="11518083" cy="5897897"/>
          </a:xfrm>
          <a:prstGeom prst="rect">
            <a:avLst/>
          </a:prstGeom>
        </p:spPr>
        <p:txBody>
          <a:bodyPr wrap="square">
            <a:spAutoFit/>
          </a:bodyPr>
          <a:lstStyle/>
          <a:p>
            <a:pPr algn="l"/>
            <a:r>
              <a:rPr lang="en-US" sz="2000" b="0" i="0" dirty="0">
                <a:solidFill>
                  <a:srgbClr val="666666"/>
                </a:solidFill>
                <a:effectLst/>
                <a:latin typeface="Arial" panose="020B0604020202020204" pitchFamily="34" charset="0"/>
              </a:rPr>
              <a:t>To protect such data, the following guidelines must be followed:</a:t>
            </a:r>
          </a:p>
          <a:p>
            <a:pPr algn="l"/>
            <a:endParaRPr lang="en-US" sz="2000" b="0" i="0" dirty="0">
              <a:solidFill>
                <a:srgbClr val="666666"/>
              </a:solidFill>
              <a:effectLst/>
              <a:latin typeface="Arial" panose="020B0604020202020204" pitchFamily="34" charset="0"/>
            </a:endParaRPr>
          </a:p>
          <a:p>
            <a:pPr algn="l"/>
            <a:r>
              <a:rPr lang="en-US" sz="2000" b="0" i="0" dirty="0">
                <a:solidFill>
                  <a:srgbClr val="666666"/>
                </a:solidFill>
                <a:effectLst/>
                <a:latin typeface="Arial" panose="020B0604020202020204" pitchFamily="34" charset="0"/>
              </a:rPr>
              <a:t>The following legend must appear on the title page of the document:</a:t>
            </a:r>
          </a:p>
          <a:p>
            <a:pPr algn="l"/>
            <a:r>
              <a:rPr lang="en-US" sz="1600" b="0" i="1" dirty="0">
                <a:solidFill>
                  <a:srgbClr val="666666"/>
                </a:solidFill>
                <a:effectLst/>
                <a:latin typeface="Arial" panose="020B0604020202020204" pitchFamily="34" charset="0"/>
              </a:rPr>
              <a:t>This proposal contains information that shall not be disclosed outside the Federal Government and shall not be duplicated, used, or disclosed in whole or in part for any purpose other than evaluation of this proposal, unless authorized by law. The Government shall have the right to duplicate, use, or disclose the data to the extent provided in the resulting contract if award is made as a result of the submission of this proposal. The information subject to these restrictions are contained on all pages of the proposal except for pages </a:t>
            </a:r>
            <a:r>
              <a:rPr lang="en-US" sz="1600" b="1" i="1" dirty="0">
                <a:solidFill>
                  <a:srgbClr val="666666"/>
                </a:solidFill>
                <a:effectLst/>
                <a:latin typeface="Arial" panose="020B0604020202020204" pitchFamily="34" charset="0"/>
              </a:rPr>
              <a:t>[insert page numbers or other identification of pages that contain no restricted information.]</a:t>
            </a:r>
            <a:endParaRPr lang="en-US" sz="1600" b="0" i="0" dirty="0">
              <a:solidFill>
                <a:srgbClr val="666666"/>
              </a:solidFill>
              <a:effectLst/>
              <a:latin typeface="Arial" panose="020B0604020202020204" pitchFamily="34" charset="0"/>
            </a:endParaRPr>
          </a:p>
          <a:p>
            <a:pPr algn="l"/>
            <a:endParaRPr lang="en-US" b="0" i="0" dirty="0">
              <a:solidFill>
                <a:srgbClr val="666666"/>
              </a:solidFill>
              <a:effectLst/>
              <a:latin typeface="Arial" panose="020B0604020202020204" pitchFamily="34" charset="0"/>
            </a:endParaRPr>
          </a:p>
          <a:p>
            <a:pPr algn="l"/>
            <a:r>
              <a:rPr lang="en-US" sz="2000" b="0" i="0" dirty="0">
                <a:solidFill>
                  <a:srgbClr val="666666"/>
                </a:solidFill>
                <a:effectLst/>
                <a:latin typeface="Arial" panose="020B0604020202020204" pitchFamily="34" charset="0"/>
              </a:rPr>
              <a:t>The following legend must appear on each page of the proposal </a:t>
            </a:r>
            <a:r>
              <a:rPr lang="en-US" sz="2000" dirty="0">
                <a:solidFill>
                  <a:srgbClr val="666666"/>
                </a:solidFill>
                <a:effectLst/>
                <a:latin typeface="Arial" panose="020B0604020202020204" pitchFamily="34" charset="0"/>
              </a:rPr>
              <a:t>that contains information the Applicant wishes to protect:</a:t>
            </a:r>
          </a:p>
          <a:p>
            <a:pPr algn="l"/>
            <a:r>
              <a:rPr lang="en-US" b="0" i="1" dirty="0">
                <a:solidFill>
                  <a:srgbClr val="666666"/>
                </a:solidFill>
                <a:effectLst/>
                <a:latin typeface="Arial" panose="020B0604020202020204" pitchFamily="34" charset="0"/>
              </a:rPr>
              <a:t> </a:t>
            </a:r>
            <a:r>
              <a:rPr lang="en-US" sz="1600" b="0" i="1" dirty="0">
                <a:solidFill>
                  <a:srgbClr val="666666"/>
                </a:solidFill>
                <a:effectLst/>
                <a:latin typeface="Arial" panose="020B0604020202020204" pitchFamily="34" charset="0"/>
              </a:rPr>
              <a:t>Use or disclosure of information contained on this sheet is subject to the restriction on the title page of this proposal.</a:t>
            </a:r>
          </a:p>
          <a:p>
            <a:pPr algn="l"/>
            <a:endParaRPr lang="en-US" sz="1600" i="1" dirty="0">
              <a:solidFill>
                <a:srgbClr val="666666"/>
              </a:solidFill>
              <a:latin typeface="Arial" panose="020B0604020202020204" pitchFamily="34" charset="0"/>
            </a:endParaRPr>
          </a:p>
          <a:p>
            <a:pPr algn="l"/>
            <a:r>
              <a:rPr lang="en-US" sz="2000" b="0" dirty="0">
                <a:solidFill>
                  <a:srgbClr val="666666"/>
                </a:solidFill>
                <a:effectLst/>
                <a:latin typeface="Arial" panose="020B0604020202020204" pitchFamily="34" charset="0"/>
              </a:rPr>
              <a:t>There are no longer marking requirements (highlight, asterisks, </a:t>
            </a:r>
            <a:r>
              <a:rPr lang="en-US" sz="2000" dirty="0">
                <a:solidFill>
                  <a:srgbClr val="666666"/>
                </a:solidFill>
                <a:latin typeface="Arial" panose="020B0604020202020204" pitchFamily="34" charset="0"/>
              </a:rPr>
              <a:t>brackets) </a:t>
            </a:r>
            <a:r>
              <a:rPr lang="en-US" sz="2000" b="0" dirty="0">
                <a:solidFill>
                  <a:srgbClr val="666666"/>
                </a:solidFill>
                <a:effectLst/>
                <a:latin typeface="Arial" panose="020B0604020202020204" pitchFamily="34" charset="0"/>
              </a:rPr>
              <a:t>of specific text containing protected information.</a:t>
            </a:r>
          </a:p>
          <a:p>
            <a:pPr algn="l"/>
            <a:endParaRPr lang="en-US" sz="2000" dirty="0">
              <a:solidFill>
                <a:srgbClr val="666666"/>
              </a:solidFill>
              <a:latin typeface="Arial" panose="020B0604020202020204" pitchFamily="34" charset="0"/>
            </a:endParaRPr>
          </a:p>
          <a:p>
            <a:pPr algn="l"/>
            <a:r>
              <a:rPr lang="en-US" sz="2000" dirty="0">
                <a:solidFill>
                  <a:srgbClr val="666666"/>
                </a:solidFill>
                <a:latin typeface="Arial" panose="020B0604020202020204" pitchFamily="34" charset="0"/>
                <a:hlinkClick r:id="rId3"/>
              </a:rPr>
              <a:t>See Example</a:t>
            </a:r>
            <a:endParaRPr lang="en-US" sz="2000" b="0" dirty="0">
              <a:solidFill>
                <a:srgbClr val="666666"/>
              </a:solidFill>
              <a:effectLst/>
              <a:latin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803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22" y="-14581"/>
            <a:ext cx="10972800" cy="1143000"/>
          </a:xfrm>
        </p:spPr>
        <p:txBody>
          <a:bodyPr>
            <a:normAutofit/>
          </a:bodyPr>
          <a:lstStyle/>
          <a:p>
            <a:pPr algn="l"/>
            <a:r>
              <a:rPr lang="en-US" dirty="0"/>
              <a:t>What makes you a good fit with DOE? </a:t>
            </a:r>
          </a:p>
        </p:txBody>
      </p:sp>
      <p:graphicFrame>
        <p:nvGraphicFramePr>
          <p:cNvPr id="12" name="Content Placeholder 11"/>
          <p:cNvGraphicFramePr>
            <a:graphicFrameLocks noGrp="1"/>
          </p:cNvGraphicFramePr>
          <p:nvPr>
            <p:ph idx="4294967295"/>
            <p:extLst>
              <p:ext uri="{D42A27DB-BD31-4B8C-83A1-F6EECF244321}">
                <p14:modId xmlns:p14="http://schemas.microsoft.com/office/powerpoint/2010/main" val="3059766843"/>
              </p:ext>
            </p:extLst>
          </p:nvPr>
        </p:nvGraphicFramePr>
        <p:xfrm>
          <a:off x="1155772" y="1574820"/>
          <a:ext cx="4227513" cy="4200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339C5BC-425E-4613-9C6F-A2314C20FC8F}"/>
              </a:ext>
            </a:extLst>
          </p:cNvPr>
          <p:cNvSpPr txBox="1"/>
          <p:nvPr/>
        </p:nvSpPr>
        <p:spPr>
          <a:xfrm>
            <a:off x="6096000" y="1777498"/>
            <a:ext cx="5449306"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Must be technology development R&amp;D!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Idea is novel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Solid work plan to prove feasibility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Responsiveness to the topic &amp; subtopic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Your team is composed of the right expertise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rPr>
              <a:t>Potential impact if R&amp;D is successful</a:t>
            </a:r>
          </a:p>
          <a:p>
            <a:pPr marL="342900" indent="-342900" fontAlgn="auto">
              <a:spcBef>
                <a:spcPts val="0"/>
              </a:spcBef>
              <a:spcAft>
                <a:spcPts val="0"/>
              </a:spcAft>
              <a:buFont typeface="Arial" panose="020B0604020202020204" pitchFamily="34" charset="0"/>
              <a:buChar char="•"/>
              <a:defRPr/>
            </a:pPr>
            <a:r>
              <a:rPr lang="en-US" i="1" dirty="0">
                <a:solidFill>
                  <a:schemeClr val="tx1">
                    <a:lumMod val="65000"/>
                    <a:lumOff val="35000"/>
                  </a:schemeClr>
                </a:solidFill>
                <a:latin typeface="+mn-lt"/>
              </a:rPr>
              <a:t>The first three review criteria are equally weighted and of greater weight than the fourth criterion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Aharoni" panose="02010803020104030203" pitchFamily="2" charset="-79"/>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FCEAA5E-1545-5A8E-8215-375A213DBB06}"/>
              </a:ext>
            </a:extLst>
          </p:cNvPr>
          <p:cNvSpPr txBox="1"/>
          <p:nvPr/>
        </p:nvSpPr>
        <p:spPr>
          <a:xfrm>
            <a:off x="1308350" y="1222126"/>
            <a:ext cx="48738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Aharoni" panose="02010803020104030203" pitchFamily="2" charset="-79"/>
              </a:rPr>
              <a:t>Application Review Criteria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70534"/>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3654"/>
            <a:ext cx="10972800" cy="969962"/>
          </a:xfrm>
        </p:spPr>
        <p:txBody>
          <a:bodyPr/>
          <a:lstStyle/>
          <a:p>
            <a:r>
              <a:rPr lang="en-US" dirty="0">
                <a:solidFill>
                  <a:srgbClr val="FF0000"/>
                </a:solidFill>
              </a:rPr>
              <a:t>Top Application Errors</a:t>
            </a:r>
          </a:p>
        </p:txBody>
      </p:sp>
      <p:graphicFrame>
        <p:nvGraphicFramePr>
          <p:cNvPr id="5" name="Table 5">
            <a:extLst>
              <a:ext uri="{FF2B5EF4-FFF2-40B4-BE49-F238E27FC236}">
                <a16:creationId xmlns:a16="http://schemas.microsoft.com/office/drawing/2014/main" id="{36594341-E972-4614-BB18-2783ED70FB35}"/>
              </a:ext>
            </a:extLst>
          </p:cNvPr>
          <p:cNvGraphicFramePr>
            <a:graphicFrameLocks noGrp="1"/>
          </p:cNvGraphicFramePr>
          <p:nvPr>
            <p:extLst>
              <p:ext uri="{D42A27DB-BD31-4B8C-83A1-F6EECF244321}">
                <p14:modId xmlns:p14="http://schemas.microsoft.com/office/powerpoint/2010/main" val="2928177645"/>
              </p:ext>
            </p:extLst>
          </p:nvPr>
        </p:nvGraphicFramePr>
        <p:xfrm>
          <a:off x="1088724" y="1123616"/>
          <a:ext cx="9445164" cy="4865309"/>
        </p:xfrm>
        <a:graphic>
          <a:graphicData uri="http://schemas.openxmlformats.org/drawingml/2006/table">
            <a:tbl>
              <a:tblPr firstRow="1" bandRow="1">
                <a:tableStyleId>{3B4B98B0-60AC-42C2-AFA5-B58CD77FA1E5}</a:tableStyleId>
              </a:tblPr>
              <a:tblGrid>
                <a:gridCol w="9445164">
                  <a:extLst>
                    <a:ext uri="{9D8B030D-6E8A-4147-A177-3AD203B41FA5}">
                      <a16:colId xmlns:a16="http://schemas.microsoft.com/office/drawing/2014/main" val="3566128861"/>
                    </a:ext>
                  </a:extLst>
                </a:gridCol>
              </a:tblGrid>
              <a:tr h="370840">
                <a:tc>
                  <a:txBody>
                    <a:bodyPr/>
                    <a:lstStyle/>
                    <a:p>
                      <a:r>
                        <a:rPr lang="en-US" sz="2000" b="0" dirty="0"/>
                        <a:t>Updating SAM registration at the last minute – and unable to submit on Grants.gov</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94939098"/>
                  </a:ext>
                </a:extLst>
              </a:tr>
              <a:tr h="370840">
                <a:tc>
                  <a:txBody>
                    <a:bodyPr/>
                    <a:lstStyle/>
                    <a:p>
                      <a:r>
                        <a:rPr lang="en-US" sz="2000" dirty="0"/>
                        <a:t>Fail to submit letter of intent by the deadline</a:t>
                      </a:r>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794114130"/>
                  </a:ext>
                </a:extLst>
              </a:tr>
              <a:tr h="370840">
                <a:tc>
                  <a:txBody>
                    <a:bodyPr/>
                    <a:lstStyle/>
                    <a:p>
                      <a:r>
                        <a:rPr lang="en-US" sz="2000" dirty="0"/>
                        <a:t>Fail to check level of effort is compliant (see slide 6) </a:t>
                      </a:r>
                    </a:p>
                  </a:txBody>
                  <a:tcPr>
                    <a:lnT>
                      <a:noFill/>
                    </a:lnT>
                  </a:tcPr>
                </a:tc>
                <a:extLst>
                  <a:ext uri="{0D108BD9-81ED-4DB2-BD59-A6C34878D82A}">
                    <a16:rowId xmlns:a16="http://schemas.microsoft.com/office/drawing/2014/main" val="702631756"/>
                  </a:ext>
                </a:extLst>
              </a:tr>
              <a:tr h="370840">
                <a:tc>
                  <a:txBody>
                    <a:bodyPr/>
                    <a:lstStyle/>
                    <a:p>
                      <a:r>
                        <a:rPr lang="en-US" sz="2000" dirty="0"/>
                        <a:t>Fail to meet PI effort requirements (a minimum of 3 hours/week on average)</a:t>
                      </a:r>
                    </a:p>
                  </a:txBody>
                  <a:tcPr/>
                </a:tc>
                <a:extLst>
                  <a:ext uri="{0D108BD9-81ED-4DB2-BD59-A6C34878D82A}">
                    <a16:rowId xmlns:a16="http://schemas.microsoft.com/office/drawing/2014/main" val="1504296862"/>
                  </a:ext>
                </a:extLst>
              </a:tr>
              <a:tr h="506669">
                <a:tc>
                  <a:txBody>
                    <a:bodyPr/>
                    <a:lstStyle/>
                    <a:p>
                      <a:r>
                        <a:rPr lang="en-US" sz="2000" dirty="0"/>
                        <a:t>Incorrect/missing marking of proprietary data. Instructions in FOA</a:t>
                      </a:r>
                    </a:p>
                  </a:txBody>
                  <a:tcPr/>
                </a:tc>
                <a:extLst>
                  <a:ext uri="{0D108BD9-81ED-4DB2-BD59-A6C34878D82A}">
                    <a16:rowId xmlns:a16="http://schemas.microsoft.com/office/drawing/2014/main" val="3449373301"/>
                  </a:ext>
                </a:extLst>
              </a:tr>
              <a:tr h="370840">
                <a:tc>
                  <a:txBody>
                    <a:bodyPr/>
                    <a:lstStyle/>
                    <a:p>
                      <a:r>
                        <a:rPr lang="en-US" sz="2000" dirty="0"/>
                        <a:t>Missing letters of commitment, required for each consultant and subaward </a:t>
                      </a:r>
                    </a:p>
                  </a:txBody>
                  <a:tcPr/>
                </a:tc>
                <a:extLst>
                  <a:ext uri="{0D108BD9-81ED-4DB2-BD59-A6C34878D82A}">
                    <a16:rowId xmlns:a16="http://schemas.microsoft.com/office/drawing/2014/main" val="4125400689"/>
                  </a:ext>
                </a:extLst>
              </a:tr>
              <a:tr h="370840">
                <a:tc>
                  <a:txBody>
                    <a:bodyPr/>
                    <a:lstStyle/>
                    <a:p>
                      <a:r>
                        <a:rPr lang="en-US" sz="2000" dirty="0"/>
                        <a:t>Proposing a technology that is not new</a:t>
                      </a:r>
                    </a:p>
                  </a:txBody>
                  <a:tcPr/>
                </a:tc>
                <a:extLst>
                  <a:ext uri="{0D108BD9-81ED-4DB2-BD59-A6C34878D82A}">
                    <a16:rowId xmlns:a16="http://schemas.microsoft.com/office/drawing/2014/main" val="1363505626"/>
                  </a:ext>
                </a:extLst>
              </a:tr>
              <a:tr h="221257">
                <a:tc>
                  <a:txBody>
                    <a:bodyPr/>
                    <a:lstStyle/>
                    <a:p>
                      <a:r>
                        <a:rPr lang="en-US" sz="2000" b="1" dirty="0"/>
                        <a:t>Unresponsive to the subtopic/ Not clearly addressing technology need</a:t>
                      </a:r>
                    </a:p>
                  </a:txBody>
                  <a:tcPr/>
                </a:tc>
                <a:extLst>
                  <a:ext uri="{0D108BD9-81ED-4DB2-BD59-A6C34878D82A}">
                    <a16:rowId xmlns:a16="http://schemas.microsoft.com/office/drawing/2014/main" val="588498457"/>
                  </a:ext>
                </a:extLst>
              </a:tr>
              <a:tr h="221257">
                <a:tc>
                  <a:txBody>
                    <a:bodyPr/>
                    <a:lstStyle/>
                    <a:p>
                      <a:r>
                        <a:rPr lang="en-US" sz="2000" dirty="0"/>
                        <a:t>Not including the required documents</a:t>
                      </a:r>
                    </a:p>
                  </a:txBody>
                  <a:tcPr/>
                </a:tc>
                <a:extLst>
                  <a:ext uri="{0D108BD9-81ED-4DB2-BD59-A6C34878D82A}">
                    <a16:rowId xmlns:a16="http://schemas.microsoft.com/office/drawing/2014/main" val="2164748771"/>
                  </a:ext>
                </a:extLst>
              </a:tr>
              <a:tr h="327278">
                <a:tc>
                  <a:txBody>
                    <a:bodyPr/>
                    <a:lstStyle/>
                    <a:p>
                      <a:r>
                        <a:rPr lang="en-US" sz="2000" dirty="0"/>
                        <a:t>Proposal reflects unfamiliarity with the current literature</a:t>
                      </a:r>
                    </a:p>
                  </a:txBody>
                  <a:tcPr/>
                </a:tc>
                <a:extLst>
                  <a:ext uri="{0D108BD9-81ED-4DB2-BD59-A6C34878D82A}">
                    <a16:rowId xmlns:a16="http://schemas.microsoft.com/office/drawing/2014/main" val="256239781"/>
                  </a:ext>
                </a:extLst>
              </a:tr>
              <a:tr h="327278">
                <a:tc>
                  <a:txBody>
                    <a:bodyPr/>
                    <a:lstStyle/>
                    <a:p>
                      <a:r>
                        <a:rPr lang="en-US" sz="2000" dirty="0"/>
                        <a:t>Budget form and budget justification are in agreement (to the penny). Subawards too!</a:t>
                      </a:r>
                    </a:p>
                  </a:txBody>
                  <a:tcPr/>
                </a:tc>
                <a:extLst>
                  <a:ext uri="{0D108BD9-81ED-4DB2-BD59-A6C34878D82A}">
                    <a16:rowId xmlns:a16="http://schemas.microsoft.com/office/drawing/2014/main" val="4094340375"/>
                  </a:ext>
                </a:extLst>
              </a:tr>
              <a:tr h="221257">
                <a:tc>
                  <a:txBody>
                    <a:bodyPr/>
                    <a:lstStyle/>
                    <a:p>
                      <a:r>
                        <a:rPr lang="en-US" sz="2000" b="1" dirty="0"/>
                        <a:t>Not fully reading the FOA!!</a:t>
                      </a:r>
                      <a:endParaRPr lang="en-US" sz="2000" b="1" i="1" dirty="0"/>
                    </a:p>
                  </a:txBody>
                  <a:tcPr/>
                </a:tc>
                <a:extLst>
                  <a:ext uri="{0D108BD9-81ED-4DB2-BD59-A6C34878D82A}">
                    <a16:rowId xmlns:a16="http://schemas.microsoft.com/office/drawing/2014/main" val="1938325624"/>
                  </a:ext>
                </a:extLst>
              </a:tr>
            </a:tbl>
          </a:graphicData>
        </a:graphic>
      </p:graphicFrame>
      <p:pic>
        <p:nvPicPr>
          <p:cNvPr id="7" name="Picture 6">
            <a:extLst>
              <a:ext uri="{FF2B5EF4-FFF2-40B4-BE49-F238E27FC236}">
                <a16:creationId xmlns:a16="http://schemas.microsoft.com/office/drawing/2014/main" id="{7BB956E7-1019-46C7-8BF1-B464E408AEB6}"/>
              </a:ext>
            </a:extLst>
          </p:cNvPr>
          <p:cNvPicPr>
            <a:picLocks noChangeAspect="1"/>
          </p:cNvPicPr>
          <p:nvPr/>
        </p:nvPicPr>
        <p:blipFill>
          <a:blip r:embed="rId3"/>
          <a:stretch>
            <a:fillRect/>
          </a:stretch>
        </p:blipFill>
        <p:spPr>
          <a:xfrm>
            <a:off x="8287302" y="214146"/>
            <a:ext cx="848690" cy="848978"/>
          </a:xfrm>
          <a:prstGeom prst="rect">
            <a:avLst/>
          </a:prstGeom>
        </p:spPr>
      </p:pic>
      <p:sp>
        <p:nvSpPr>
          <p:cNvPr id="11" name="Slide Number Placeholder 10">
            <a:extLst>
              <a:ext uri="{FF2B5EF4-FFF2-40B4-BE49-F238E27FC236}">
                <a16:creationId xmlns:a16="http://schemas.microsoft.com/office/drawing/2014/main" id="{52484876-937F-4185-9EDA-898805510BB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55</a:t>
            </a:fld>
            <a:endParaRPr lang="en-US" dirty="0">
              <a:solidFill>
                <a:prstClr val="black">
                  <a:tint val="75000"/>
                </a:prstClr>
              </a:solidFill>
            </a:endParaRPr>
          </a:p>
        </p:txBody>
      </p:sp>
    </p:spTree>
    <p:extLst>
      <p:ext uri="{BB962C8B-B14F-4D97-AF65-F5344CB8AC3E}">
        <p14:creationId xmlns:p14="http://schemas.microsoft.com/office/powerpoint/2010/main" val="2783026629"/>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972800" cy="1143000"/>
          </a:xfrm>
        </p:spPr>
        <p:txBody>
          <a:bodyPr/>
          <a:lstStyle/>
          <a:p>
            <a:pPr algn="l"/>
            <a:r>
              <a:rPr lang="en-US" dirty="0"/>
              <a:t>Review and Selection of Applications</a:t>
            </a:r>
          </a:p>
        </p:txBody>
      </p:sp>
      <p:sp>
        <p:nvSpPr>
          <p:cNvPr id="3" name="Content Placeholder 2"/>
          <p:cNvSpPr>
            <a:spLocks noGrp="1"/>
          </p:cNvSpPr>
          <p:nvPr>
            <p:ph idx="4294967295"/>
          </p:nvPr>
        </p:nvSpPr>
        <p:spPr>
          <a:xfrm>
            <a:off x="0" y="1600200"/>
            <a:ext cx="8240486" cy="4525963"/>
          </a:xfrm>
        </p:spPr>
        <p:txBody>
          <a:bodyPr>
            <a:normAutofit/>
          </a:bodyPr>
          <a:lstStyle/>
          <a:p>
            <a:r>
              <a:rPr lang="en-US" sz="2000" dirty="0"/>
              <a:t>DOE primarily uses external peer review to evaluate your applications</a:t>
            </a:r>
          </a:p>
          <a:p>
            <a:pPr lvl="1"/>
            <a:r>
              <a:rPr lang="en-US" sz="2000" dirty="0"/>
              <a:t>Typically at least 3 technical reviewers</a:t>
            </a:r>
          </a:p>
          <a:p>
            <a:r>
              <a:rPr lang="en-US" sz="2000" dirty="0"/>
              <a:t>Selection</a:t>
            </a:r>
          </a:p>
          <a:p>
            <a:pPr lvl="1"/>
            <a:r>
              <a:rPr lang="en-US" sz="2000" u="sng" dirty="0">
                <a:solidFill>
                  <a:srgbClr val="00B050"/>
                </a:solidFill>
              </a:rPr>
              <a:t>DOE ranks the most meritorious applications—award selections are made based on available funding</a:t>
            </a:r>
          </a:p>
          <a:p>
            <a:r>
              <a:rPr lang="en-US" sz="2000" dirty="0"/>
              <a:t>You will be notified of the decision on your application within 90 days of the application deadline</a:t>
            </a:r>
          </a:p>
          <a:p>
            <a:pPr lvl="1"/>
            <a:r>
              <a:rPr lang="en-US" sz="2000" dirty="0"/>
              <a:t>Reviewer comments will be made available to you through PAMS.  Use this feedback constructively to improve future applications</a:t>
            </a:r>
          </a:p>
        </p:txBody>
      </p:sp>
      <p:pic>
        <p:nvPicPr>
          <p:cNvPr id="5" name="Picture 2" descr="C:\Users\Public\Pictures\Sample Pictures\md_XBD201401-00244-06_TIF.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222"/>
          <a:stretch/>
        </p:blipFill>
        <p:spPr bwMode="auto">
          <a:xfrm>
            <a:off x="7810246" y="1705114"/>
            <a:ext cx="3772154" cy="23867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1256C3F6-75B5-44C7-88CD-A9CF2E2B20D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56</a:t>
            </a:fld>
            <a:endParaRPr lang="en-US" dirty="0">
              <a:solidFill>
                <a:prstClr val="black">
                  <a:tint val="75000"/>
                </a:prstClr>
              </a:solidFill>
            </a:endParaRPr>
          </a:p>
        </p:txBody>
      </p:sp>
    </p:spTree>
    <p:extLst>
      <p:ext uri="{BB962C8B-B14F-4D97-AF65-F5344CB8AC3E}">
        <p14:creationId xmlns:p14="http://schemas.microsoft.com/office/powerpoint/2010/main" val="1112231259"/>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552"/>
            <a:ext cx="9876311" cy="1563909"/>
          </a:xfrm>
        </p:spPr>
        <p:txBody>
          <a:bodyPr>
            <a:normAutofit/>
          </a:bodyPr>
          <a:lstStyle/>
          <a:p>
            <a:r>
              <a:rPr lang="en-US" sz="3600" b="0" dirty="0"/>
              <a:t>Phase I Application &amp; Award Statistics for FY 2023 </a:t>
            </a:r>
          </a:p>
        </p:txBody>
      </p:sp>
      <p:sp>
        <p:nvSpPr>
          <p:cNvPr id="6" name="Content Placeholder 2"/>
          <p:cNvSpPr>
            <a:spLocks noGrp="1"/>
          </p:cNvSpPr>
          <p:nvPr>
            <p:ph idx="1"/>
          </p:nvPr>
        </p:nvSpPr>
        <p:spPr>
          <a:xfrm>
            <a:off x="609600" y="2332037"/>
            <a:ext cx="10972800" cy="4525963"/>
          </a:xfrm>
        </p:spPr>
        <p:txBody>
          <a:bodyPr/>
          <a:lstStyle/>
          <a:p>
            <a:r>
              <a:rPr lang="en-US" dirty="0"/>
              <a:t>Phase I</a:t>
            </a:r>
          </a:p>
          <a:p>
            <a:pPr lvl="1"/>
            <a:r>
              <a:rPr lang="en-US" dirty="0"/>
              <a:t>2110 applications</a:t>
            </a:r>
          </a:p>
          <a:p>
            <a:pPr lvl="1"/>
            <a:r>
              <a:rPr lang="en-US" dirty="0"/>
              <a:t> 374 awards</a:t>
            </a:r>
          </a:p>
        </p:txBody>
      </p:sp>
      <p:graphicFrame>
        <p:nvGraphicFramePr>
          <p:cNvPr id="11" name="Chart 10"/>
          <p:cNvGraphicFramePr/>
          <p:nvPr/>
        </p:nvGraphicFramePr>
        <p:xfrm>
          <a:off x="3910939" y="2200176"/>
          <a:ext cx="6052457" cy="3631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3803099" y="2030585"/>
          <a:ext cx="7009064" cy="4334434"/>
        </p:xfrm>
        <a:graphic>
          <a:graphicData uri="http://schemas.openxmlformats.org/drawingml/2006/chart">
            <c:chart xmlns:c="http://schemas.openxmlformats.org/drawingml/2006/chart" xmlns:r="http://schemas.openxmlformats.org/officeDocument/2006/relationships" r:id="rId4"/>
          </a:graphicData>
        </a:graphic>
      </p:graphicFrame>
      <p:sp>
        <p:nvSpPr>
          <p:cNvPr id="7" name="Slide Number Placeholder 6">
            <a:extLst>
              <a:ext uri="{FF2B5EF4-FFF2-40B4-BE49-F238E27FC236}">
                <a16:creationId xmlns:a16="http://schemas.microsoft.com/office/drawing/2014/main" id="{84BA2292-9F47-4F7F-B885-48BBA460E55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57</a:t>
            </a:fld>
            <a:endParaRPr lang="en-US" dirty="0">
              <a:solidFill>
                <a:prstClr val="black">
                  <a:tint val="75000"/>
                </a:prstClr>
              </a:solidFill>
            </a:endParaRPr>
          </a:p>
        </p:txBody>
      </p:sp>
      <p:graphicFrame>
        <p:nvGraphicFramePr>
          <p:cNvPr id="5" name="Chart 4">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3707479438"/>
              </p:ext>
            </p:extLst>
          </p:nvPr>
        </p:nvGraphicFramePr>
        <p:xfrm>
          <a:off x="4490093" y="1814063"/>
          <a:ext cx="6429910" cy="37161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31633777"/>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248"/>
            <a:ext cx="9906000" cy="1281736"/>
          </a:xfrm>
        </p:spPr>
        <p:txBody>
          <a:bodyPr>
            <a:normAutofit fontScale="90000"/>
          </a:bodyPr>
          <a:lstStyle/>
          <a:p>
            <a:r>
              <a:rPr lang="en-US" sz="4000" dirty="0"/>
              <a:t>Phase II Application &amp; Award Statistics for FY 2023 </a:t>
            </a:r>
          </a:p>
        </p:txBody>
      </p:sp>
      <p:sp>
        <p:nvSpPr>
          <p:cNvPr id="7" name="Content Placeholder 3"/>
          <p:cNvSpPr>
            <a:spLocks noGrp="1"/>
          </p:cNvSpPr>
          <p:nvPr>
            <p:ph idx="4294967295"/>
          </p:nvPr>
        </p:nvSpPr>
        <p:spPr>
          <a:xfrm>
            <a:off x="0" y="1417638"/>
            <a:ext cx="12192000" cy="4826408"/>
          </a:xfrm>
        </p:spPr>
        <p:txBody>
          <a:bodyPr>
            <a:normAutofit/>
          </a:bodyPr>
          <a:lstStyle/>
          <a:p>
            <a:r>
              <a:rPr lang="en-US" sz="2000" dirty="0"/>
              <a:t>Phase II</a:t>
            </a:r>
          </a:p>
          <a:p>
            <a:pPr lvl="1"/>
            <a:r>
              <a:rPr lang="en-US" sz="1800" dirty="0"/>
              <a:t>401 applications</a:t>
            </a:r>
          </a:p>
          <a:p>
            <a:pPr lvl="1"/>
            <a:r>
              <a:rPr lang="en-US" sz="1800" dirty="0"/>
              <a:t>129 awards</a:t>
            </a:r>
          </a:p>
        </p:txBody>
      </p:sp>
      <p:sp>
        <p:nvSpPr>
          <p:cNvPr id="6" name="Content Placeholder 3">
            <a:extLst>
              <a:ext uri="{FF2B5EF4-FFF2-40B4-BE49-F238E27FC236}">
                <a16:creationId xmlns:a16="http://schemas.microsoft.com/office/drawing/2014/main" id="{673F67E4-9A04-4E45-A147-B2E49D4B6E4A}"/>
              </a:ext>
            </a:extLst>
          </p:cNvPr>
          <p:cNvSpPr txBox="1">
            <a:spLocks/>
          </p:cNvSpPr>
          <p:nvPr/>
        </p:nvSpPr>
        <p:spPr>
          <a:xfrm>
            <a:off x="6008916" y="1307984"/>
            <a:ext cx="2211211" cy="45427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IIA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41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17 awards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66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16</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awards</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aphicFrame>
        <p:nvGraphicFramePr>
          <p:cNvPr id="8" name="Chart 7">
            <a:extLst>
              <a:ext uri="{FF2B5EF4-FFF2-40B4-BE49-F238E27FC236}">
                <a16:creationId xmlns:a16="http://schemas.microsoft.com/office/drawing/2014/main" id="{FBE87B02-A764-43BD-A235-233E8010BFF6}"/>
              </a:ext>
            </a:extLst>
          </p:cNvPr>
          <p:cNvGraphicFramePr>
            <a:graphicFrameLocks/>
          </p:cNvGraphicFramePr>
          <p:nvPr/>
        </p:nvGraphicFramePr>
        <p:xfrm>
          <a:off x="8001001" y="1905000"/>
          <a:ext cx="2187575"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F15B9FF9-64D7-4F1A-B9D6-A1C360F57350}"/>
              </a:ext>
            </a:extLst>
          </p:cNvPr>
          <p:cNvGraphicFramePr>
            <a:graphicFrameLocks/>
          </p:cNvGraphicFramePr>
          <p:nvPr/>
        </p:nvGraphicFramePr>
        <p:xfrm>
          <a:off x="9131808" y="1955037"/>
          <a:ext cx="1106044" cy="1812354"/>
        </p:xfrm>
        <a:graphic>
          <a:graphicData uri="http://schemas.openxmlformats.org/drawingml/2006/chart">
            <c:chart xmlns:c="http://schemas.openxmlformats.org/drawingml/2006/chart" xmlns:r="http://schemas.openxmlformats.org/officeDocument/2006/relationships" r:id="rId4"/>
          </a:graphicData>
        </a:graphic>
      </p:graphicFrame>
      <p:sp>
        <p:nvSpPr>
          <p:cNvPr id="14" name="Slide Number Placeholder 13">
            <a:extLst>
              <a:ext uri="{FF2B5EF4-FFF2-40B4-BE49-F238E27FC236}">
                <a16:creationId xmlns:a16="http://schemas.microsoft.com/office/drawing/2014/main" id="{BEA95173-27F3-4535-B2B2-BE34EB98D90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58</a:t>
            </a:fld>
            <a:endParaRPr lang="en-US" dirty="0">
              <a:solidFill>
                <a:prstClr val="black">
                  <a:tint val="75000"/>
                </a:prstClr>
              </a:solidFill>
            </a:endParaRPr>
          </a:p>
        </p:txBody>
      </p:sp>
      <p:graphicFrame>
        <p:nvGraphicFramePr>
          <p:cNvPr id="10" name="Chart 9">
            <a:extLst>
              <a:ext uri="{FF2B5EF4-FFF2-40B4-BE49-F238E27FC236}">
                <a16:creationId xmlns:a16="http://schemas.microsoft.com/office/drawing/2014/main" id="{D947F2E0-6735-4D5F-A480-E4D0C845BC24}"/>
              </a:ext>
            </a:extLst>
          </p:cNvPr>
          <p:cNvGraphicFramePr>
            <a:graphicFrameLocks/>
          </p:cNvGraphicFramePr>
          <p:nvPr>
            <p:extLst>
              <p:ext uri="{D42A27DB-BD31-4B8C-83A1-F6EECF244321}">
                <p14:modId xmlns:p14="http://schemas.microsoft.com/office/powerpoint/2010/main" val="4071589496"/>
              </p:ext>
            </p:extLst>
          </p:nvPr>
        </p:nvGraphicFramePr>
        <p:xfrm>
          <a:off x="566160" y="2465799"/>
          <a:ext cx="4848224" cy="29745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842272C3-02A3-4396-BD05-B92BB94BBAA6}"/>
              </a:ext>
            </a:extLst>
          </p:cNvPr>
          <p:cNvGraphicFramePr>
            <a:graphicFrameLocks/>
          </p:cNvGraphicFramePr>
          <p:nvPr>
            <p:extLst>
              <p:ext uri="{D42A27DB-BD31-4B8C-83A1-F6EECF244321}">
                <p14:modId xmlns:p14="http://schemas.microsoft.com/office/powerpoint/2010/main" val="2962123029"/>
              </p:ext>
            </p:extLst>
          </p:nvPr>
        </p:nvGraphicFramePr>
        <p:xfrm>
          <a:off x="7732023" y="1955036"/>
          <a:ext cx="4093811" cy="200522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FFB9819E-3D3A-44FE-BB6C-7785D903A58A}"/>
              </a:ext>
            </a:extLst>
          </p:cNvPr>
          <p:cNvGraphicFramePr>
            <a:graphicFrameLocks/>
          </p:cNvGraphicFramePr>
          <p:nvPr>
            <p:extLst>
              <p:ext uri="{D42A27DB-BD31-4B8C-83A1-F6EECF244321}">
                <p14:modId xmlns:p14="http://schemas.microsoft.com/office/powerpoint/2010/main" val="2990054241"/>
              </p:ext>
            </p:extLst>
          </p:nvPr>
        </p:nvGraphicFramePr>
        <p:xfrm>
          <a:off x="7732023" y="4553354"/>
          <a:ext cx="4093811" cy="216547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99761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719" y="-854"/>
            <a:ext cx="10972800" cy="1143000"/>
          </a:xfrm>
        </p:spPr>
        <p:txBody>
          <a:bodyPr/>
          <a:lstStyle/>
          <a:p>
            <a:pPr algn="l"/>
            <a:r>
              <a:rPr lang="en-US" dirty="0"/>
              <a:t>Phase I Principal Investigator Meeting</a:t>
            </a:r>
          </a:p>
        </p:txBody>
      </p:sp>
      <p:sp>
        <p:nvSpPr>
          <p:cNvPr id="3" name="Content Placeholder 2"/>
          <p:cNvSpPr>
            <a:spLocks noGrp="1"/>
          </p:cNvSpPr>
          <p:nvPr>
            <p:ph idx="4294967295"/>
          </p:nvPr>
        </p:nvSpPr>
        <p:spPr>
          <a:xfrm>
            <a:off x="448056" y="1417638"/>
            <a:ext cx="10972800" cy="4525963"/>
          </a:xfrm>
        </p:spPr>
        <p:txBody>
          <a:bodyPr>
            <a:normAutofit/>
          </a:bodyPr>
          <a:lstStyle/>
          <a:p>
            <a:r>
              <a:rPr lang="en-US" sz="2000" dirty="0"/>
              <a:t>Phase I Principal Investigators are expected to attend a two-day DOE SBIR/STTR Principal Investigator Meeting held in the DC area</a:t>
            </a:r>
          </a:p>
          <a:p>
            <a:pPr lvl="1"/>
            <a:r>
              <a:rPr lang="en-US" sz="2000" b="1" dirty="0"/>
              <a:t>Release 1:  June </a:t>
            </a:r>
          </a:p>
          <a:p>
            <a:pPr lvl="1"/>
            <a:r>
              <a:rPr lang="en-US" sz="2000" dirty="0"/>
              <a:t>Release 2:  October </a:t>
            </a:r>
          </a:p>
          <a:p>
            <a:r>
              <a:rPr lang="en-US" sz="2000" dirty="0"/>
              <a:t>Objectives</a:t>
            </a:r>
          </a:p>
          <a:p>
            <a:pPr lvl="1"/>
            <a:r>
              <a:rPr lang="en-US" sz="2000" dirty="0"/>
              <a:t>In-person meetings with DOE program managers and DOE Commercialization Assistance provider</a:t>
            </a:r>
          </a:p>
          <a:p>
            <a:pPr lvl="1"/>
            <a:r>
              <a:rPr lang="en-US" sz="2000" dirty="0"/>
              <a:t>Presentations relating to Phase II and Commercialization</a:t>
            </a:r>
          </a:p>
          <a:p>
            <a:pPr lvl="1"/>
            <a:r>
              <a:rPr lang="en-US" sz="2000" dirty="0"/>
              <a:t>Small business networking</a:t>
            </a:r>
          </a:p>
          <a:p>
            <a:r>
              <a:rPr lang="en-US" sz="2000" dirty="0"/>
              <a:t>You may include the cost for the trip (registration, travel) in your Phase I budget</a:t>
            </a:r>
          </a:p>
          <a:p>
            <a:r>
              <a:rPr lang="en-US" sz="2000" dirty="0"/>
              <a:t>Exceptions</a:t>
            </a:r>
          </a:p>
          <a:p>
            <a:pPr lvl="1"/>
            <a:r>
              <a:rPr lang="en-US" sz="2000" dirty="0"/>
              <a:t>If the DOE program office that funds your topic has a separate principal investigator meeting, you will be notified that your participation in the Phase I PI meeting is optional</a:t>
            </a:r>
          </a:p>
        </p:txBody>
      </p:sp>
      <p:sp>
        <p:nvSpPr>
          <p:cNvPr id="8" name="Slide Number Placeholder 7">
            <a:extLst>
              <a:ext uri="{FF2B5EF4-FFF2-40B4-BE49-F238E27FC236}">
                <a16:creationId xmlns:a16="http://schemas.microsoft.com/office/drawing/2014/main" id="{1203B8DA-3981-4B1D-A14A-48999E147A27}"/>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59</a:t>
            </a:fld>
            <a:endParaRPr lang="en-US" dirty="0">
              <a:solidFill>
                <a:prstClr val="black">
                  <a:tint val="75000"/>
                </a:prstClr>
              </a:solidFill>
            </a:endParaRPr>
          </a:p>
        </p:txBody>
      </p:sp>
    </p:spTree>
    <p:extLst>
      <p:ext uri="{BB962C8B-B14F-4D97-AF65-F5344CB8AC3E}">
        <p14:creationId xmlns:p14="http://schemas.microsoft.com/office/powerpoint/2010/main" val="224643229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5855" y="-262450"/>
            <a:ext cx="8896124" cy="16223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r>
              <a:rPr lang="en-US" sz="4000" kern="1200" dirty="0">
                <a:solidFill>
                  <a:schemeClr val="accent3">
                    <a:lumMod val="75000"/>
                  </a:schemeClr>
                </a:solidFill>
                <a:latin typeface="+mn-lt"/>
                <a:ea typeface="+mj-ea"/>
                <a:cs typeface="+mj-cs"/>
              </a:rPr>
              <a:t>Are Agencies’ Programs all the Same?</a:t>
            </a:r>
          </a:p>
        </p:txBody>
      </p:sp>
      <p:sp>
        <p:nvSpPr>
          <p:cNvPr id="3" name="Content Placeholder 2"/>
          <p:cNvSpPr>
            <a:spLocks noGrp="1"/>
          </p:cNvSpPr>
          <p:nvPr>
            <p:ph idx="4294967295"/>
          </p:nvPr>
        </p:nvSpPr>
        <p:spPr>
          <a:xfrm>
            <a:off x="5388078" y="1071716"/>
            <a:ext cx="6551078" cy="4709651"/>
          </a:xfrm>
        </p:spPr>
        <p:txBody>
          <a:bodyPr vert="horz" lIns="91440" tIns="45720" rIns="91440" bIns="45720" rtlCol="0">
            <a:normAutofit fontScale="92500" lnSpcReduction="10000"/>
          </a:bodyPr>
          <a:lstStyle/>
          <a:p>
            <a:pPr indent="-228600" defTabSz="914400"/>
            <a:r>
              <a:rPr lang="en-US" sz="2400" dirty="0">
                <a:solidFill>
                  <a:schemeClr val="tx1"/>
                </a:solidFill>
              </a:rPr>
              <a:t>There are lots of differences!</a:t>
            </a:r>
          </a:p>
          <a:p>
            <a:pPr indent="-228600" defTabSz="914400"/>
            <a:r>
              <a:rPr lang="en-US" sz="2400" dirty="0">
                <a:solidFill>
                  <a:schemeClr val="tx1"/>
                </a:solidFill>
              </a:rPr>
              <a:t>Grants (DOE) vs Contracts</a:t>
            </a:r>
          </a:p>
          <a:p>
            <a:pPr indent="-228600" defTabSz="914400"/>
            <a:r>
              <a:rPr lang="en-US" sz="2400" dirty="0">
                <a:solidFill>
                  <a:schemeClr val="tx1"/>
                </a:solidFill>
              </a:rPr>
              <a:t>Focused topics (e.g. DOE), to no topics (e.g. NSF)</a:t>
            </a:r>
          </a:p>
          <a:p>
            <a:pPr indent="-228600" defTabSz="914400"/>
            <a:r>
              <a:rPr lang="en-US" sz="2400" dirty="0">
                <a:solidFill>
                  <a:schemeClr val="tx1"/>
                </a:solidFill>
              </a:rPr>
              <a:t>Who will be your customer? Not likely to be DOE, maybe DoD</a:t>
            </a:r>
          </a:p>
          <a:p>
            <a:pPr indent="-228600" defTabSz="914400"/>
            <a:r>
              <a:rPr lang="en-US" sz="2400" dirty="0">
                <a:solidFill>
                  <a:schemeClr val="tx1"/>
                </a:solidFill>
              </a:rPr>
              <a:t>Application processes, systems and deadlines are all different</a:t>
            </a:r>
          </a:p>
          <a:p>
            <a:pPr marL="0" indent="-228600" defTabSz="914400"/>
            <a:endParaRPr lang="en-US" sz="2400" i="1" dirty="0">
              <a:solidFill>
                <a:schemeClr val="tx1"/>
              </a:solidFill>
            </a:endParaRPr>
          </a:p>
          <a:p>
            <a:pPr marL="0" indent="0" defTabSz="914400">
              <a:buNone/>
            </a:pPr>
            <a:r>
              <a:rPr lang="en-US" sz="2400" i="1" dirty="0">
                <a:solidFill>
                  <a:schemeClr val="tx1"/>
                </a:solidFill>
              </a:rPr>
              <a:t>Search </a:t>
            </a:r>
            <a:r>
              <a:rPr lang="en-US" sz="2400" i="1" dirty="0">
                <a:solidFill>
                  <a:schemeClr val="tx1"/>
                </a:solidFill>
                <a:hlinkClick r:id="rId3"/>
              </a:rPr>
              <a:t>SBIR.gov awards</a:t>
            </a:r>
            <a:r>
              <a:rPr lang="en-US" sz="2400" i="1" dirty="0">
                <a:solidFill>
                  <a:schemeClr val="tx1"/>
                </a:solidFill>
              </a:rPr>
              <a:t> to understand what agencies are most likely to fund your technology. Focus on a limited set of agencies.</a:t>
            </a:r>
          </a:p>
          <a:p>
            <a:pPr marL="0" indent="0" defTabSz="914400">
              <a:buNone/>
            </a:pPr>
            <a:endParaRPr lang="en-US" sz="2400" i="1" dirty="0">
              <a:solidFill>
                <a:schemeClr val="tx1"/>
              </a:solidFill>
            </a:endParaRPr>
          </a:p>
          <a:p>
            <a:pPr marL="0" indent="0" defTabSz="914400">
              <a:buNone/>
            </a:pPr>
            <a:r>
              <a:rPr lang="en-US" sz="2400" i="1" dirty="0">
                <a:solidFill>
                  <a:schemeClr val="tx1"/>
                </a:solidFill>
              </a:rPr>
              <a:t>Get to know the agencies you are interested in</a:t>
            </a:r>
          </a:p>
          <a:p>
            <a:pPr marL="0" indent="0" defTabSz="914400">
              <a:buNone/>
            </a:pPr>
            <a:endParaRPr lang="en-US" sz="2400" i="1" dirty="0">
              <a:solidFill>
                <a:schemeClr val="tx1"/>
              </a:solidFill>
            </a:endParaRPr>
          </a:p>
          <a:p>
            <a:pPr marL="0" indent="0" defTabSz="914400">
              <a:buNone/>
            </a:pPr>
            <a:endParaRPr lang="en-US" sz="2400" dirty="0">
              <a:solidFill>
                <a:schemeClr val="tx1"/>
              </a:solidFill>
            </a:endParaRPr>
          </a:p>
          <a:p>
            <a:pPr marL="0" indent="-228600" defTabSz="914400"/>
            <a:endParaRPr lang="en-US" sz="1900" dirty="0">
              <a:solidFill>
                <a:schemeClr val="tx1"/>
              </a:solidFill>
            </a:endParaRPr>
          </a:p>
        </p:txBody>
      </p:sp>
      <p:pic>
        <p:nvPicPr>
          <p:cNvPr id="6" name="Picture 5" descr="Shape&#10;&#10;Description automatically generated with medium confidence">
            <a:extLst>
              <a:ext uri="{FF2B5EF4-FFF2-40B4-BE49-F238E27FC236}">
                <a16:creationId xmlns:a16="http://schemas.microsoft.com/office/drawing/2014/main" id="{31095685-94A0-AECB-5DD6-AD5DDA80145E}"/>
              </a:ext>
            </a:extLst>
          </p:cNvPr>
          <p:cNvPicPr>
            <a:picLocks noChangeAspect="1"/>
          </p:cNvPicPr>
          <p:nvPr/>
        </p:nvPicPr>
        <p:blipFill>
          <a:blip r:embed="rId4"/>
          <a:stretch>
            <a:fillRect/>
          </a:stretch>
        </p:blipFill>
        <p:spPr>
          <a:xfrm>
            <a:off x="460375" y="2293183"/>
            <a:ext cx="4475531" cy="2047554"/>
          </a:xfrm>
          <a:prstGeom prst="rect">
            <a:avLst/>
          </a:prstGeom>
          <a:effectLst/>
        </p:spPr>
      </p:pic>
      <p:sp>
        <p:nvSpPr>
          <p:cNvPr id="12" name="AutoShape 12" descr="Small Busines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58384503"/>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51E6-BFB4-4FB7-B593-7EA639EE5B2E}"/>
              </a:ext>
            </a:extLst>
          </p:cNvPr>
          <p:cNvSpPr>
            <a:spLocks noGrp="1"/>
          </p:cNvSpPr>
          <p:nvPr>
            <p:ph type="title"/>
          </p:nvPr>
        </p:nvSpPr>
        <p:spPr>
          <a:xfrm>
            <a:off x="-1097432" y="0"/>
            <a:ext cx="10515600" cy="832272"/>
          </a:xfrm>
        </p:spPr>
        <p:txBody>
          <a:bodyPr/>
          <a:lstStyle/>
          <a:p>
            <a:r>
              <a:rPr lang="en-US" sz="4400" dirty="0"/>
              <a:t>Commercialization Assistance</a:t>
            </a:r>
          </a:p>
        </p:txBody>
      </p:sp>
      <p:sp>
        <p:nvSpPr>
          <p:cNvPr id="10" name="Content Placeholder 9">
            <a:extLst>
              <a:ext uri="{FF2B5EF4-FFF2-40B4-BE49-F238E27FC236}">
                <a16:creationId xmlns:a16="http://schemas.microsoft.com/office/drawing/2014/main" id="{54E2D5DE-EE95-42FB-AE46-E806D0164124}"/>
              </a:ext>
            </a:extLst>
          </p:cNvPr>
          <p:cNvSpPr>
            <a:spLocks noGrp="1"/>
          </p:cNvSpPr>
          <p:nvPr>
            <p:ph idx="1"/>
          </p:nvPr>
        </p:nvSpPr>
        <p:spPr>
          <a:xfrm>
            <a:off x="413927" y="832272"/>
            <a:ext cx="10515600" cy="5237788"/>
          </a:xfrm>
        </p:spPr>
        <p:txBody>
          <a:bodyPr>
            <a:normAutofit fontScale="85000" lnSpcReduction="20000"/>
          </a:bodyPr>
          <a:lstStyle/>
          <a:p>
            <a:r>
              <a:rPr lang="en-US" sz="2300" dirty="0"/>
              <a:t>New for Applicants and Awardees! </a:t>
            </a:r>
            <a:r>
              <a:rPr lang="en-US" sz="2300" dirty="0">
                <a:hlinkClick r:id="rId3"/>
              </a:rPr>
              <a:t>DOE SBIR/STTR Partnering Resources</a:t>
            </a:r>
            <a:endParaRPr lang="en-US" sz="2300" dirty="0"/>
          </a:p>
          <a:p>
            <a:pPr lvl="1"/>
            <a:r>
              <a:rPr lang="en-US" sz="2300" i="0" dirty="0"/>
              <a:t>Looking for SMEs, collaborators, </a:t>
            </a:r>
            <a:br>
              <a:rPr lang="en-US" sz="2300" i="0" dirty="0"/>
            </a:br>
            <a:r>
              <a:rPr lang="en-US" sz="2300" i="0" dirty="0"/>
              <a:t>subcontractors? </a:t>
            </a:r>
          </a:p>
          <a:p>
            <a:pPr lvl="1"/>
            <a:r>
              <a:rPr lang="en-US" sz="2300" i="0" dirty="0"/>
              <a:t>Understand related research being done at research institutes</a:t>
            </a:r>
          </a:p>
          <a:p>
            <a:pPr lvl="1"/>
            <a:r>
              <a:rPr lang="en-US" sz="2300" i="0" dirty="0"/>
              <a:t>Email </a:t>
            </a:r>
            <a:r>
              <a:rPr lang="en-US" sz="2300" i="0" dirty="0">
                <a:hlinkClick r:id="rId4"/>
              </a:rPr>
              <a:t>carol.rabke@science.doe.gov</a:t>
            </a:r>
            <a:r>
              <a:rPr lang="en-US" sz="2300" i="0" dirty="0"/>
              <a:t> to discuss your partnering needs</a:t>
            </a:r>
          </a:p>
          <a:p>
            <a:endParaRPr lang="en-US" sz="2800" dirty="0">
              <a:hlinkClick r:id="" action="ppaction://noaction"/>
            </a:endParaRPr>
          </a:p>
          <a:p>
            <a:endParaRPr lang="en-US" sz="2800" dirty="0">
              <a:hlinkClick r:id="" action="ppaction://noaction"/>
            </a:endParaRPr>
          </a:p>
          <a:p>
            <a:endParaRPr lang="en-US" sz="2800" dirty="0">
              <a:hlinkClick r:id="" action="ppaction://noaction"/>
            </a:endParaRPr>
          </a:p>
          <a:p>
            <a:endParaRPr lang="en-US" sz="2800" dirty="0">
              <a:hlinkClick r:id="" action="ppaction://noaction"/>
            </a:endParaRPr>
          </a:p>
          <a:p>
            <a:endParaRPr lang="en-US" sz="2800" dirty="0">
              <a:hlinkClick r:id="" action="ppaction://noaction"/>
            </a:endParaRPr>
          </a:p>
          <a:p>
            <a:endParaRPr lang="en-US" sz="2600" dirty="0">
              <a:hlinkClick r:id="rId5"/>
            </a:endParaRPr>
          </a:p>
          <a:p>
            <a:r>
              <a:rPr lang="en-US" sz="2100" dirty="0">
                <a:hlinkClick r:id="rId5"/>
              </a:rPr>
              <a:t>Energy I-Corps</a:t>
            </a:r>
            <a:endParaRPr lang="en-US" sz="2100" dirty="0"/>
          </a:p>
          <a:p>
            <a:pPr lvl="1"/>
            <a:r>
              <a:rPr lang="en-US" sz="2100" i="0" dirty="0"/>
              <a:t>40 are selected</a:t>
            </a:r>
          </a:p>
          <a:p>
            <a:pPr lvl="1"/>
            <a:r>
              <a:rPr lang="en-US" sz="2100" i="0" dirty="0"/>
              <a:t>Designed to educate on entrepreneurial concepts </a:t>
            </a:r>
          </a:p>
          <a:p>
            <a:pPr lvl="1"/>
            <a:r>
              <a:rPr lang="en-US" sz="2100" i="0" dirty="0"/>
              <a:t>2 months training at no cost to participants</a:t>
            </a:r>
          </a:p>
          <a:p>
            <a:pPr lvl="1"/>
            <a:r>
              <a:rPr lang="en-US" sz="2100" i="0" dirty="0"/>
              <a:t>Customer discovery process</a:t>
            </a:r>
          </a:p>
          <a:p>
            <a:endParaRPr lang="en-US" sz="2100" dirty="0"/>
          </a:p>
          <a:p>
            <a:pPr marL="0" indent="0">
              <a:buNone/>
            </a:pPr>
            <a:endParaRPr lang="en-US" sz="1500" dirty="0"/>
          </a:p>
          <a:p>
            <a:endParaRPr lang="en-US" dirty="0"/>
          </a:p>
        </p:txBody>
      </p:sp>
      <p:pic>
        <p:nvPicPr>
          <p:cNvPr id="12" name="Picture 11" descr="A picture containing indoor, person, computer&#10;&#10;Description automatically generated">
            <a:extLst>
              <a:ext uri="{FF2B5EF4-FFF2-40B4-BE49-F238E27FC236}">
                <a16:creationId xmlns:a16="http://schemas.microsoft.com/office/drawing/2014/main" id="{1C573C8D-EE61-4106-8177-A946847B0E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9408" y="1093431"/>
            <a:ext cx="1477520" cy="1068739"/>
          </a:xfrm>
          <a:prstGeom prst="rect">
            <a:avLst/>
          </a:prstGeom>
        </p:spPr>
      </p:pic>
      <p:pic>
        <p:nvPicPr>
          <p:cNvPr id="4" name="Picture 3">
            <a:extLst>
              <a:ext uri="{FF2B5EF4-FFF2-40B4-BE49-F238E27FC236}">
                <a16:creationId xmlns:a16="http://schemas.microsoft.com/office/drawing/2014/main" id="{C8D4E70C-F92B-92F4-F0AA-4AFF11110265}"/>
              </a:ext>
            </a:extLst>
          </p:cNvPr>
          <p:cNvPicPr>
            <a:picLocks noChangeAspect="1"/>
          </p:cNvPicPr>
          <p:nvPr/>
        </p:nvPicPr>
        <p:blipFill>
          <a:blip r:embed="rId7"/>
          <a:stretch>
            <a:fillRect/>
          </a:stretch>
        </p:blipFill>
        <p:spPr>
          <a:xfrm>
            <a:off x="6811169" y="4622220"/>
            <a:ext cx="2084822" cy="1837935"/>
          </a:xfrm>
          <a:prstGeom prst="rect">
            <a:avLst/>
          </a:prstGeom>
        </p:spPr>
      </p:pic>
      <p:pic>
        <p:nvPicPr>
          <p:cNvPr id="6" name="Picture 5">
            <a:extLst>
              <a:ext uri="{FF2B5EF4-FFF2-40B4-BE49-F238E27FC236}">
                <a16:creationId xmlns:a16="http://schemas.microsoft.com/office/drawing/2014/main" id="{67075A28-BD36-BE7F-EB66-4023C0D177FB}"/>
              </a:ext>
            </a:extLst>
          </p:cNvPr>
          <p:cNvPicPr>
            <a:picLocks noChangeAspect="1"/>
          </p:cNvPicPr>
          <p:nvPr/>
        </p:nvPicPr>
        <p:blipFill>
          <a:blip r:embed="rId8"/>
          <a:stretch>
            <a:fillRect/>
          </a:stretch>
        </p:blipFill>
        <p:spPr>
          <a:xfrm>
            <a:off x="904672" y="2555017"/>
            <a:ext cx="3025993" cy="1680694"/>
          </a:xfrm>
          <a:prstGeom prst="rect">
            <a:avLst/>
          </a:prstGeom>
        </p:spPr>
      </p:pic>
      <p:sp>
        <p:nvSpPr>
          <p:cNvPr id="11" name="TextBox 10">
            <a:extLst>
              <a:ext uri="{FF2B5EF4-FFF2-40B4-BE49-F238E27FC236}">
                <a16:creationId xmlns:a16="http://schemas.microsoft.com/office/drawing/2014/main" id="{9C357CF4-04B2-3BF8-E4C5-C7BF49319029}"/>
              </a:ext>
            </a:extLst>
          </p:cNvPr>
          <p:cNvSpPr txBox="1"/>
          <p:nvPr/>
        </p:nvSpPr>
        <p:spPr>
          <a:xfrm>
            <a:off x="4160368" y="2552265"/>
            <a:ext cx="6998863" cy="2062103"/>
          </a:xfrm>
          <a:prstGeom prst="rect">
            <a:avLst/>
          </a:prstGeom>
          <a:noFill/>
        </p:spPr>
        <p:txBody>
          <a:bodyPr wrap="square">
            <a:spAutoFit/>
          </a:bodyPr>
          <a:lstStyle/>
          <a:p>
            <a:r>
              <a:rPr lang="en-US" sz="1800" dirty="0">
                <a:solidFill>
                  <a:srgbClr val="3366FF"/>
                </a:solidFill>
                <a:latin typeface="+mn-lt"/>
                <a:hlinkClick r:id="rId9">
                  <a:extLst>
                    <a:ext uri="{A12FA001-AC4F-418D-AE19-62706E023703}">
                      <ahyp:hlinkClr xmlns:ahyp="http://schemas.microsoft.com/office/drawing/2018/hyperlinkcolor" val="tx"/>
                    </a:ext>
                  </a:extLst>
                </a:hlinkClick>
              </a:rPr>
              <a:t>Technical and Business Assistance (TABA)</a:t>
            </a:r>
            <a:endParaRPr lang="en-US" sz="1800" dirty="0">
              <a:solidFill>
                <a:srgbClr val="3366FF"/>
              </a:solidFill>
              <a:latin typeface="+mn-lt"/>
            </a:endParaRPr>
          </a:p>
          <a:p>
            <a:pPr lvl="1"/>
            <a:r>
              <a:rPr lang="en-US" sz="1800" i="0" dirty="0">
                <a:solidFill>
                  <a:schemeClr val="tx1">
                    <a:lumMod val="65000"/>
                    <a:lumOff val="35000"/>
                  </a:schemeClr>
                </a:solidFill>
                <a:latin typeface="+mn-lt"/>
              </a:rPr>
              <a:t>$6,500 above maximum award amount in Phase I</a:t>
            </a:r>
          </a:p>
          <a:p>
            <a:pPr marL="1371577" lvl="2" indent="-457200">
              <a:buFont typeface="+mj-lt"/>
              <a:buAutoNum type="alphaLcParenR"/>
            </a:pPr>
            <a:r>
              <a:rPr lang="en-US" sz="1800" dirty="0">
                <a:solidFill>
                  <a:schemeClr val="tx1">
                    <a:lumMod val="65000"/>
                    <a:lumOff val="35000"/>
                  </a:schemeClr>
                </a:solidFill>
                <a:latin typeface="+mn-lt"/>
              </a:rPr>
              <a:t>Select your own vendor</a:t>
            </a:r>
          </a:p>
          <a:p>
            <a:pPr marL="1371577" lvl="2" indent="-457200">
              <a:buFont typeface="+mj-lt"/>
              <a:buAutoNum type="alphaLcParenR"/>
            </a:pPr>
            <a:r>
              <a:rPr lang="en-US" sz="1800" dirty="0">
                <a:solidFill>
                  <a:schemeClr val="tx1">
                    <a:lumMod val="65000"/>
                    <a:lumOff val="35000"/>
                  </a:schemeClr>
                </a:solidFill>
                <a:latin typeface="+mn-lt"/>
              </a:rPr>
              <a:t>Use DOE vendor </a:t>
            </a:r>
          </a:p>
          <a:p>
            <a:pPr lvl="1"/>
            <a:r>
              <a:rPr lang="en-US" sz="1800" i="0" dirty="0">
                <a:solidFill>
                  <a:schemeClr val="tx1">
                    <a:lumMod val="65000"/>
                    <a:lumOff val="35000"/>
                  </a:schemeClr>
                </a:solidFill>
                <a:latin typeface="+mn-lt"/>
              </a:rPr>
              <a:t>$50,000 above maximum award for Phase II</a:t>
            </a:r>
          </a:p>
          <a:p>
            <a:pPr lvl="1"/>
            <a:r>
              <a:rPr lang="en-US" sz="1800" dirty="0">
                <a:solidFill>
                  <a:schemeClr val="tx1">
                    <a:lumMod val="65000"/>
                    <a:lumOff val="35000"/>
                  </a:schemeClr>
                </a:solidFill>
                <a:latin typeface="+mn-lt"/>
              </a:rPr>
              <a:t>Current vendor: </a:t>
            </a:r>
            <a:r>
              <a:rPr lang="en-US" sz="1800" dirty="0">
                <a:solidFill>
                  <a:srgbClr val="3366FF"/>
                </a:solidFill>
                <a:latin typeface="+mn-lt"/>
                <a:hlinkClick r:id="rId10">
                  <a:extLst>
                    <a:ext uri="{A12FA001-AC4F-418D-AE19-62706E023703}">
                      <ahyp:hlinkClr xmlns:ahyp="http://schemas.microsoft.com/office/drawing/2018/hyperlinkcolor" val="tx"/>
                    </a:ext>
                  </a:extLst>
                </a:hlinkClick>
              </a:rPr>
              <a:t>http://www.larta.org/doecap</a:t>
            </a:r>
            <a:r>
              <a:rPr lang="en-US" sz="1800" dirty="0">
                <a:solidFill>
                  <a:srgbClr val="3366FF"/>
                </a:solidFill>
                <a:latin typeface="+mn-lt"/>
              </a:rPr>
              <a:t> </a:t>
            </a:r>
          </a:p>
          <a:p>
            <a:pPr lvl="1"/>
            <a:endParaRPr lang="en-US" sz="2000" i="0" dirty="0"/>
          </a:p>
        </p:txBody>
      </p:sp>
      <p:cxnSp>
        <p:nvCxnSpPr>
          <p:cNvPr id="3" name="Straight Connector 2">
            <a:extLst>
              <a:ext uri="{FF2B5EF4-FFF2-40B4-BE49-F238E27FC236}">
                <a16:creationId xmlns:a16="http://schemas.microsoft.com/office/drawing/2014/main" id="{1F6BB3CE-F35B-FC30-EEDD-6084D392A21E}"/>
              </a:ext>
            </a:extLst>
          </p:cNvPr>
          <p:cNvCxnSpPr>
            <a:cxnSpLocks/>
          </p:cNvCxnSpPr>
          <p:nvPr/>
        </p:nvCxnSpPr>
        <p:spPr>
          <a:xfrm>
            <a:off x="413927" y="4384350"/>
            <a:ext cx="10177155" cy="7852"/>
          </a:xfrm>
          <a:prstGeom prst="line">
            <a:avLst/>
          </a:prstGeom>
          <a:ln w="22225" cmpd="dbl">
            <a:gradFill flip="none" rotWithShape="1">
              <a:gsLst>
                <a:gs pos="5000">
                  <a:schemeClr val="accent3">
                    <a:lumMod val="60000"/>
                    <a:lumOff val="40000"/>
                  </a:schemeClr>
                </a:gs>
                <a:gs pos="46000">
                  <a:schemeClr val="accent6">
                    <a:lumMod val="95000"/>
                    <a:lumOff val="5000"/>
                  </a:schemeClr>
                </a:gs>
                <a:gs pos="100000">
                  <a:schemeClr val="accent3">
                    <a:lumMod val="75000"/>
                  </a:schemeClr>
                </a:gs>
              </a:gsLst>
              <a:path path="circle">
                <a:fillToRect l="50000" t="130000" r="50000" b="-30000"/>
              </a:path>
              <a:tileRect/>
            </a:gra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304A5AA-AAE4-941F-8F98-697DD6777447}"/>
              </a:ext>
            </a:extLst>
          </p:cNvPr>
          <p:cNvCxnSpPr>
            <a:cxnSpLocks/>
          </p:cNvCxnSpPr>
          <p:nvPr/>
        </p:nvCxnSpPr>
        <p:spPr>
          <a:xfrm>
            <a:off x="478778" y="2386573"/>
            <a:ext cx="10177155" cy="7852"/>
          </a:xfrm>
          <a:prstGeom prst="line">
            <a:avLst/>
          </a:prstGeom>
          <a:ln w="22225" cmpd="dbl">
            <a:gradFill flip="none" rotWithShape="1">
              <a:gsLst>
                <a:gs pos="5000">
                  <a:schemeClr val="accent3">
                    <a:lumMod val="60000"/>
                    <a:lumOff val="40000"/>
                  </a:schemeClr>
                </a:gs>
                <a:gs pos="46000">
                  <a:schemeClr val="accent6">
                    <a:lumMod val="95000"/>
                    <a:lumOff val="5000"/>
                  </a:schemeClr>
                </a:gs>
                <a:gs pos="100000">
                  <a:schemeClr val="accent3">
                    <a:lumMod val="75000"/>
                  </a:schemeClr>
                </a:gs>
              </a:gsLst>
              <a:path path="circle">
                <a:fillToRect l="50000" t="130000" r="50000" b="-30000"/>
              </a:path>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93779"/>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741673" y="262316"/>
            <a:ext cx="10972800" cy="1143000"/>
          </a:xfrm>
        </p:spPr>
        <p:txBody>
          <a:bodyPr/>
          <a:lstStyle/>
          <a:p>
            <a:r>
              <a:rPr lang="en-US" dirty="0"/>
              <a:t>Commercialization</a:t>
            </a:r>
          </a:p>
        </p:txBody>
      </p:sp>
      <p:sp>
        <p:nvSpPr>
          <p:cNvPr id="6" name="Content Placeholder 5"/>
          <p:cNvSpPr>
            <a:spLocks noGrp="1"/>
          </p:cNvSpPr>
          <p:nvPr>
            <p:ph idx="4294967295"/>
          </p:nvPr>
        </p:nvSpPr>
        <p:spPr>
          <a:xfrm>
            <a:off x="381719" y="1806366"/>
            <a:ext cx="10972800" cy="4525963"/>
          </a:xfrm>
        </p:spPr>
        <p:txBody>
          <a:bodyPr>
            <a:normAutofit/>
          </a:bodyPr>
          <a:lstStyle/>
          <a:p>
            <a:r>
              <a:rPr lang="en-US" sz="2400" dirty="0"/>
              <a:t>DOE topics are drafted by program managers who are aware of the important technology roadblocks that are preventing progress in their mission areas. </a:t>
            </a:r>
          </a:p>
          <a:p>
            <a:r>
              <a:rPr lang="en-US" sz="2400" dirty="0"/>
              <a:t>Small business applicants are expected to address the commercialization challenges and ensure that there is a profitable, self-sustaining, business opportunity</a:t>
            </a:r>
          </a:p>
          <a:p>
            <a:pPr lvl="1"/>
            <a:r>
              <a:rPr lang="en-US" sz="2400" dirty="0"/>
              <a:t>Phase I Applications must include Commercialization Plans </a:t>
            </a:r>
          </a:p>
          <a:p>
            <a:pPr lvl="1"/>
            <a:r>
              <a:rPr lang="en-US" sz="2400" dirty="0"/>
              <a:t>Commercialization Plans can accommodate long commercialization timeframes</a:t>
            </a:r>
          </a:p>
          <a:p>
            <a:pPr lvl="1"/>
            <a:r>
              <a:rPr lang="en-US" sz="2400" dirty="0"/>
              <a:t>Ability to address adjacent markets can also be included in your commercialization plan</a:t>
            </a:r>
          </a:p>
          <a:p>
            <a:r>
              <a:rPr lang="en-US" sz="2400" dirty="0"/>
              <a:t>DOE performs follow-up surveys to track commercialization outcomes of its SBIR/STTR awards.</a:t>
            </a:r>
          </a:p>
          <a:p>
            <a:pPr lvl="1"/>
            <a:endParaRPr lang="en-US" sz="1800" dirty="0"/>
          </a:p>
        </p:txBody>
      </p:sp>
      <p:pic>
        <p:nvPicPr>
          <p:cNvPr id="4098" name="Picture 2" descr="C:\Users\Public\Pictures\Sample Pictures\large_manufacturing.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21968" y="0"/>
            <a:ext cx="3470031" cy="15740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42274AF4-C95E-46B5-A906-237564F7495F}"/>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651594380"/>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6087-53B2-6EBE-5712-56C8337871F3}"/>
              </a:ext>
            </a:extLst>
          </p:cNvPr>
          <p:cNvSpPr>
            <a:spLocks noGrp="1"/>
          </p:cNvSpPr>
          <p:nvPr>
            <p:ph type="title"/>
          </p:nvPr>
        </p:nvSpPr>
        <p:spPr>
          <a:xfrm>
            <a:off x="199577" y="268184"/>
            <a:ext cx="2195232" cy="3063875"/>
          </a:xfrm>
        </p:spPr>
        <p:txBody>
          <a:bodyPr>
            <a:normAutofit fontScale="90000"/>
          </a:bodyPr>
          <a:lstStyle/>
          <a:p>
            <a:r>
              <a:rPr lang="en-US" dirty="0">
                <a:latin typeface="+mn-lt"/>
              </a:rPr>
              <a:t>There are many Success Stories</a:t>
            </a:r>
          </a:p>
        </p:txBody>
      </p:sp>
      <p:pic>
        <p:nvPicPr>
          <p:cNvPr id="5" name="Picture 4">
            <a:extLst>
              <a:ext uri="{FF2B5EF4-FFF2-40B4-BE49-F238E27FC236}">
                <a16:creationId xmlns:a16="http://schemas.microsoft.com/office/drawing/2014/main" id="{C0609645-D1A7-D5D1-EE03-041FD2F0E69E}"/>
              </a:ext>
            </a:extLst>
          </p:cNvPr>
          <p:cNvPicPr>
            <a:picLocks noChangeAspect="1"/>
          </p:cNvPicPr>
          <p:nvPr/>
        </p:nvPicPr>
        <p:blipFill>
          <a:blip r:embed="rId2"/>
          <a:stretch>
            <a:fillRect/>
          </a:stretch>
        </p:blipFill>
        <p:spPr>
          <a:xfrm>
            <a:off x="2787016" y="359800"/>
            <a:ext cx="5047604" cy="2473738"/>
          </a:xfrm>
          <a:prstGeom prst="rect">
            <a:avLst/>
          </a:prstGeom>
        </p:spPr>
      </p:pic>
      <p:pic>
        <p:nvPicPr>
          <p:cNvPr id="9" name="Picture 8">
            <a:extLst>
              <a:ext uri="{FF2B5EF4-FFF2-40B4-BE49-F238E27FC236}">
                <a16:creationId xmlns:a16="http://schemas.microsoft.com/office/drawing/2014/main" id="{A837F6F4-17C5-0CE3-5E22-3E45AD952176}"/>
              </a:ext>
            </a:extLst>
          </p:cNvPr>
          <p:cNvPicPr>
            <a:picLocks noChangeAspect="1"/>
          </p:cNvPicPr>
          <p:nvPr/>
        </p:nvPicPr>
        <p:blipFill>
          <a:blip r:embed="rId3"/>
          <a:stretch>
            <a:fillRect/>
          </a:stretch>
        </p:blipFill>
        <p:spPr>
          <a:xfrm>
            <a:off x="6033679" y="30579"/>
            <a:ext cx="2874483" cy="4347882"/>
          </a:xfrm>
          <a:prstGeom prst="rect">
            <a:avLst/>
          </a:prstGeom>
        </p:spPr>
      </p:pic>
      <p:pic>
        <p:nvPicPr>
          <p:cNvPr id="11" name="Picture 10">
            <a:extLst>
              <a:ext uri="{FF2B5EF4-FFF2-40B4-BE49-F238E27FC236}">
                <a16:creationId xmlns:a16="http://schemas.microsoft.com/office/drawing/2014/main" id="{FA3F60B6-B804-DD0F-6ADB-6BA2616A8579}"/>
              </a:ext>
            </a:extLst>
          </p:cNvPr>
          <p:cNvPicPr>
            <a:picLocks noChangeAspect="1"/>
          </p:cNvPicPr>
          <p:nvPr/>
        </p:nvPicPr>
        <p:blipFill>
          <a:blip r:embed="rId4"/>
          <a:stretch>
            <a:fillRect/>
          </a:stretch>
        </p:blipFill>
        <p:spPr>
          <a:xfrm>
            <a:off x="49393" y="3622721"/>
            <a:ext cx="3735201" cy="2119738"/>
          </a:xfrm>
          <a:prstGeom prst="rect">
            <a:avLst/>
          </a:prstGeom>
        </p:spPr>
      </p:pic>
      <p:pic>
        <p:nvPicPr>
          <p:cNvPr id="13" name="Picture 12">
            <a:extLst>
              <a:ext uri="{FF2B5EF4-FFF2-40B4-BE49-F238E27FC236}">
                <a16:creationId xmlns:a16="http://schemas.microsoft.com/office/drawing/2014/main" id="{CE0BC286-A606-453C-2492-00382FF992F9}"/>
              </a:ext>
            </a:extLst>
          </p:cNvPr>
          <p:cNvPicPr>
            <a:picLocks noChangeAspect="1"/>
          </p:cNvPicPr>
          <p:nvPr/>
        </p:nvPicPr>
        <p:blipFill>
          <a:blip r:embed="rId5"/>
          <a:stretch>
            <a:fillRect/>
          </a:stretch>
        </p:blipFill>
        <p:spPr>
          <a:xfrm>
            <a:off x="2469808" y="3124200"/>
            <a:ext cx="3067050" cy="3733800"/>
          </a:xfrm>
          <a:prstGeom prst="rect">
            <a:avLst/>
          </a:prstGeom>
        </p:spPr>
      </p:pic>
      <p:sp>
        <p:nvSpPr>
          <p:cNvPr id="19" name="TextBox 18">
            <a:extLst>
              <a:ext uri="{FF2B5EF4-FFF2-40B4-BE49-F238E27FC236}">
                <a16:creationId xmlns:a16="http://schemas.microsoft.com/office/drawing/2014/main" id="{E5A432B4-580D-DEC5-623B-FF2F33C46C20}"/>
              </a:ext>
            </a:extLst>
          </p:cNvPr>
          <p:cNvSpPr txBox="1"/>
          <p:nvPr/>
        </p:nvSpPr>
        <p:spPr>
          <a:xfrm>
            <a:off x="9297408" y="1476519"/>
            <a:ext cx="258743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https://science.osti.gov/sbir/SBIR-STTR-Phase-III-Success-Stories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ED8D012-6FE4-D1BE-A97C-A22B17016674}"/>
              </a:ext>
            </a:extLst>
          </p:cNvPr>
          <p:cNvPicPr>
            <a:picLocks noChangeAspect="1"/>
          </p:cNvPicPr>
          <p:nvPr/>
        </p:nvPicPr>
        <p:blipFill>
          <a:blip r:embed="rId7"/>
          <a:stretch>
            <a:fillRect/>
          </a:stretch>
        </p:blipFill>
        <p:spPr>
          <a:xfrm>
            <a:off x="5611857" y="4339815"/>
            <a:ext cx="4521542" cy="2518185"/>
          </a:xfrm>
          <a:prstGeom prst="rect">
            <a:avLst/>
          </a:prstGeom>
        </p:spPr>
      </p:pic>
      <p:pic>
        <p:nvPicPr>
          <p:cNvPr id="10" name="Picture 9">
            <a:extLst>
              <a:ext uri="{FF2B5EF4-FFF2-40B4-BE49-F238E27FC236}">
                <a16:creationId xmlns:a16="http://schemas.microsoft.com/office/drawing/2014/main" id="{5A605646-83BF-39B9-6B1E-D11659110666}"/>
              </a:ext>
            </a:extLst>
          </p:cNvPr>
          <p:cNvPicPr>
            <a:picLocks noChangeAspect="1"/>
          </p:cNvPicPr>
          <p:nvPr/>
        </p:nvPicPr>
        <p:blipFill>
          <a:blip r:embed="rId8"/>
          <a:stretch>
            <a:fillRect/>
          </a:stretch>
        </p:blipFill>
        <p:spPr>
          <a:xfrm>
            <a:off x="9408500" y="3525271"/>
            <a:ext cx="2734107" cy="2931658"/>
          </a:xfrm>
          <a:prstGeom prst="rect">
            <a:avLst/>
          </a:prstGeom>
        </p:spPr>
      </p:pic>
    </p:spTree>
    <p:extLst>
      <p:ext uri="{BB962C8B-B14F-4D97-AF65-F5344CB8AC3E}">
        <p14:creationId xmlns:p14="http://schemas.microsoft.com/office/powerpoint/2010/main" val="745639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jie.org/wp-content/uploads/2012/04/3336handcuffs-300x199.jpg">
            <a:hlinkClick r:id="rId2"/>
          </p:cNvPr>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4306785" y="1035039"/>
            <a:ext cx="7885215" cy="5822961"/>
          </a:xfrm>
          <a:prstGeom prst="rect">
            <a:avLst/>
          </a:prstGeom>
          <a:noFill/>
        </p:spPr>
      </p:pic>
      <p:sp>
        <p:nvSpPr>
          <p:cNvPr id="5" name="Title 4"/>
          <p:cNvSpPr>
            <a:spLocks noGrp="1"/>
          </p:cNvSpPr>
          <p:nvPr>
            <p:ph type="ctrTitle" idx="4294967295"/>
          </p:nvPr>
        </p:nvSpPr>
        <p:spPr>
          <a:xfrm>
            <a:off x="0" y="0"/>
            <a:ext cx="7469188" cy="1470025"/>
          </a:xfrm>
          <a:solidFill>
            <a:schemeClr val="accent1">
              <a:lumMod val="40000"/>
              <a:lumOff val="60000"/>
            </a:schemeClr>
          </a:solidFill>
        </p:spPr>
        <p:txBody>
          <a:bodyPr>
            <a:normAutofit/>
          </a:bodyPr>
          <a:lstStyle/>
          <a:p>
            <a:pPr algn="l"/>
            <a:r>
              <a:rPr lang="en-US" sz="4000" b="0" dirty="0"/>
              <a:t>DOE Office of Inspector General: </a:t>
            </a:r>
            <a:br>
              <a:rPr lang="en-US" sz="4000" b="0" dirty="0"/>
            </a:br>
            <a:r>
              <a:rPr lang="en-US" sz="4000" b="0" dirty="0"/>
              <a:t>Fraud, Waste &amp; Abuse</a:t>
            </a:r>
          </a:p>
        </p:txBody>
      </p:sp>
      <p:sp>
        <p:nvSpPr>
          <p:cNvPr id="8" name="Slide Number Placeholder 7">
            <a:extLst>
              <a:ext uri="{FF2B5EF4-FFF2-40B4-BE49-F238E27FC236}">
                <a16:creationId xmlns:a16="http://schemas.microsoft.com/office/drawing/2014/main" id="{78B434A5-201B-460D-8EC7-8BDB19ECF05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63</a:t>
            </a:fld>
            <a:endParaRPr lang="en-US" dirty="0">
              <a:solidFill>
                <a:prstClr val="black">
                  <a:tint val="75000"/>
                </a:prstClr>
              </a:solidFill>
            </a:endParaRP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Combating Fraud</a:t>
            </a:r>
          </a:p>
        </p:txBody>
      </p:sp>
      <p:sp>
        <p:nvSpPr>
          <p:cNvPr id="6" name="Content Placeholder 5"/>
          <p:cNvSpPr>
            <a:spLocks noGrp="1"/>
          </p:cNvSpPr>
          <p:nvPr>
            <p:ph idx="4294967295"/>
          </p:nvPr>
        </p:nvSpPr>
        <p:spPr>
          <a:xfrm>
            <a:off x="253573" y="1507992"/>
            <a:ext cx="10972800" cy="4525963"/>
          </a:xfrm>
        </p:spPr>
        <p:txBody>
          <a:bodyPr>
            <a:normAutofit/>
          </a:bodyPr>
          <a:lstStyle/>
          <a:p>
            <a:r>
              <a:rPr lang="en-US" sz="2000" b="1" i="1" dirty="0"/>
              <a:t>What types of fraud are found in the SBIR Program?</a:t>
            </a:r>
            <a:endParaRPr lang="en-US" sz="2000" dirty="0"/>
          </a:p>
          <a:p>
            <a:r>
              <a:rPr lang="en-US" sz="2000" dirty="0"/>
              <a:t>Application Process</a:t>
            </a:r>
          </a:p>
          <a:p>
            <a:pPr lvl="1"/>
            <a:r>
              <a:rPr lang="en-US" sz="1800" dirty="0"/>
              <a:t>submitting  a plagiarized proposal</a:t>
            </a:r>
          </a:p>
          <a:p>
            <a:pPr lvl="1"/>
            <a:r>
              <a:rPr lang="en-US" sz="1800" dirty="0"/>
              <a:t>providing false information regarding the company, the Principal Investigator (PI), or work to be performed</a:t>
            </a:r>
          </a:p>
          <a:p>
            <a:pPr lvl="1"/>
            <a:r>
              <a:rPr lang="en-US" sz="1800" dirty="0"/>
              <a:t>seeking funding for work that has already been completed</a:t>
            </a:r>
          </a:p>
          <a:p>
            <a:r>
              <a:rPr lang="en-US" sz="2000" dirty="0"/>
              <a:t>During Award </a:t>
            </a:r>
          </a:p>
          <a:p>
            <a:pPr lvl="1"/>
            <a:r>
              <a:rPr lang="en-US" sz="1800" dirty="0"/>
              <a:t>using award funds for personal use or for any use other than the proposed activities</a:t>
            </a:r>
          </a:p>
          <a:p>
            <a:pPr lvl="1"/>
            <a:r>
              <a:rPr lang="en-US" sz="1800" dirty="0"/>
              <a:t>submitting plagiarized reports or reports falsely claiming work has been completed</a:t>
            </a:r>
          </a:p>
          <a:p>
            <a:pPr lvl="1"/>
            <a:r>
              <a:rPr lang="en-US" sz="1800" dirty="0"/>
              <a:t>claiming results for an award that were funded by a different source</a:t>
            </a:r>
          </a:p>
        </p:txBody>
      </p:sp>
      <p:sp>
        <p:nvSpPr>
          <p:cNvPr id="8" name="Slide Number Placeholder 7">
            <a:extLst>
              <a:ext uri="{FF2B5EF4-FFF2-40B4-BE49-F238E27FC236}">
                <a16:creationId xmlns:a16="http://schemas.microsoft.com/office/drawing/2014/main" id="{D2348534-31CC-4596-B7FB-90A19323F36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64</a:t>
            </a:fld>
            <a:endParaRPr lang="en-US" dirty="0">
              <a:solidFill>
                <a:prstClr val="black">
                  <a:tint val="75000"/>
                </a:prstClr>
              </a:solidFill>
            </a:endParaRPr>
          </a:p>
        </p:txBody>
      </p:sp>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Knowing the Rules</a:t>
            </a:r>
            <a:endParaRPr lang="en-US" sz="4000" dirty="0"/>
          </a:p>
        </p:txBody>
      </p:sp>
      <p:sp>
        <p:nvSpPr>
          <p:cNvPr id="3" name="Content Placeholder 2"/>
          <p:cNvSpPr>
            <a:spLocks noGrp="1"/>
          </p:cNvSpPr>
          <p:nvPr>
            <p:ph idx="4294967295"/>
          </p:nvPr>
        </p:nvSpPr>
        <p:spPr>
          <a:xfrm>
            <a:off x="376518" y="1417638"/>
            <a:ext cx="10596282" cy="4708525"/>
          </a:xfrm>
        </p:spPr>
        <p:txBody>
          <a:bodyPr>
            <a:normAutofit/>
          </a:bodyPr>
          <a:lstStyle/>
          <a:p>
            <a:r>
              <a:rPr lang="en-US" sz="2000" b="1" i="1" dirty="0"/>
              <a:t>Which SBIR rules should you be particularly familiar with?</a:t>
            </a:r>
            <a:endParaRPr lang="en-US" sz="2000" dirty="0"/>
          </a:p>
          <a:p>
            <a:pPr lvl="1"/>
            <a:r>
              <a:rPr lang="en-US" sz="1800" dirty="0"/>
              <a:t>Duplicate or overlapping proposals may not be submitted to multiple agencies without full disclosure to all agencies.</a:t>
            </a:r>
          </a:p>
          <a:p>
            <a:pPr lvl="1"/>
            <a:r>
              <a:rPr lang="en-US" sz="1800" dirty="0"/>
              <a:t>The company must meet SBA’s requirements for a small business, including being majority American owned and have 500 employees or fewer.</a:t>
            </a:r>
          </a:p>
          <a:p>
            <a:pPr lvl="1"/>
            <a:r>
              <a:rPr lang="en-US" sz="1800" dirty="0"/>
              <a:t>For SBIR:  The PI’s primary employment must be with the company during the grant period. The PI may not be employed full time elsewhere.</a:t>
            </a:r>
          </a:p>
          <a:p>
            <a:pPr lvl="1"/>
            <a:r>
              <a:rPr lang="en-US" sz="1800" dirty="0"/>
              <a:t>For SBIR:  For Phase I, a minimum of two thirds of the research effort must be performed by the grantee company; for Phase II, a minimum of one-half of the research effort must be performed by the grantee company.  Work performed by a university research lab is NOT work completed by the grantee company.</a:t>
            </a:r>
          </a:p>
          <a:p>
            <a:pPr lvl="1"/>
            <a:r>
              <a:rPr lang="en-US" sz="1800" dirty="0"/>
              <a:t>University employees participating on an SBIR award should disclose their involvement to the university as well as their use of university facilities.</a:t>
            </a:r>
          </a:p>
          <a:p>
            <a:pPr lvl="1"/>
            <a:r>
              <a:rPr lang="en-US" sz="1800" dirty="0"/>
              <a:t>R&amp;D must be performed in the United States. </a:t>
            </a:r>
          </a:p>
          <a:p>
            <a:endParaRPr lang="en-US" sz="2000" dirty="0"/>
          </a:p>
        </p:txBody>
      </p:sp>
      <p:sp>
        <p:nvSpPr>
          <p:cNvPr id="8" name="Slide Number Placeholder 7">
            <a:extLst>
              <a:ext uri="{FF2B5EF4-FFF2-40B4-BE49-F238E27FC236}">
                <a16:creationId xmlns:a16="http://schemas.microsoft.com/office/drawing/2014/main" id="{C6A21530-0723-4BC2-99B3-53F6541A2BC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65</a:t>
            </a:fld>
            <a:endParaRPr lang="en-US" dirty="0">
              <a:solidFill>
                <a:prstClr val="black">
                  <a:tint val="75000"/>
                </a:prstClr>
              </a:solidFill>
            </a:endParaRPr>
          </a:p>
        </p:txBody>
      </p:sp>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Consequences</a:t>
            </a:r>
            <a:endParaRPr lang="en-US" sz="4000" dirty="0"/>
          </a:p>
        </p:txBody>
      </p:sp>
      <p:sp>
        <p:nvSpPr>
          <p:cNvPr id="3" name="Content Placeholder 2"/>
          <p:cNvSpPr>
            <a:spLocks noGrp="1"/>
          </p:cNvSpPr>
          <p:nvPr>
            <p:ph idx="4294967295"/>
          </p:nvPr>
        </p:nvSpPr>
        <p:spPr>
          <a:xfrm>
            <a:off x="384202" y="1475335"/>
            <a:ext cx="10588597" cy="4650830"/>
          </a:xfrm>
        </p:spPr>
        <p:txBody>
          <a:bodyPr>
            <a:normAutofit/>
          </a:bodyPr>
          <a:lstStyle/>
          <a:p>
            <a:r>
              <a:rPr lang="en-US" b="1" i="1" dirty="0"/>
              <a:t>What Happens If You Break the Rules? </a:t>
            </a:r>
          </a:p>
          <a:p>
            <a:pPr lvl="1"/>
            <a:r>
              <a:rPr lang="en-US" sz="1800" dirty="0"/>
              <a:t>If you commit fraud or other wrongdoing in applying for or carrying out an SBIR award, we will investigate.</a:t>
            </a:r>
          </a:p>
          <a:p>
            <a:pPr lvl="1"/>
            <a:r>
              <a:rPr lang="en-US" sz="1800" dirty="0"/>
              <a:t>We refer violations of civil or criminal law to the Department of Justice (DOJ).  If DOJ prosecutes you for fraud or false statements, you may be sentenced to prison and required to pay full restitution.  If DOJ pursues a civil action under the False Claims Act, you may have to pay treble damages and $11,000 for each false claim.  In addition, DOE may terminate your awards and debar you from receiving grants or contracts from any federal agency.</a:t>
            </a:r>
          </a:p>
          <a:p>
            <a:endParaRPr lang="en-US" sz="3200" dirty="0"/>
          </a:p>
        </p:txBody>
      </p:sp>
      <p:sp>
        <p:nvSpPr>
          <p:cNvPr id="8" name="Slide Number Placeholder 7">
            <a:extLst>
              <a:ext uri="{FF2B5EF4-FFF2-40B4-BE49-F238E27FC236}">
                <a16:creationId xmlns:a16="http://schemas.microsoft.com/office/drawing/2014/main" id="{67EBBCE4-F27C-43E4-B39E-6FACEFB1A88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66</a:t>
            </a:fld>
            <a:endParaRPr lang="en-US" dirty="0">
              <a:solidFill>
                <a:prstClr val="black">
                  <a:tint val="75000"/>
                </a:prstClr>
              </a:solidFill>
            </a:endParaRPr>
          </a:p>
        </p:txBody>
      </p:sp>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092" y="123555"/>
            <a:ext cx="4819650" cy="392626"/>
          </a:xfrm>
        </p:spPr>
        <p:txBody>
          <a:bodyPr>
            <a:noAutofit/>
          </a:bodyPr>
          <a:lstStyle/>
          <a:p>
            <a:r>
              <a:rPr lang="en-US" sz="4000" b="0" dirty="0"/>
              <a:t>Recent Prosecution  </a:t>
            </a:r>
          </a:p>
        </p:txBody>
      </p:sp>
      <p:sp>
        <p:nvSpPr>
          <p:cNvPr id="8" name="Rectangle 7"/>
          <p:cNvSpPr/>
          <p:nvPr/>
        </p:nvSpPr>
        <p:spPr>
          <a:xfrm>
            <a:off x="2469922" y="5681205"/>
            <a:ext cx="7880471" cy="692497"/>
          </a:xfrm>
          <a:prstGeom prst="rect">
            <a:avLst/>
          </a:prstGeom>
        </p:spPr>
        <p:txBody>
          <a:bodyPr wrap="square">
            <a:spAutoFit/>
          </a:bodyPr>
          <a:lstStyle/>
          <a:p>
            <a:r>
              <a:rPr lang="en-US" sz="1400" dirty="0">
                <a:latin typeface="+mn-lt"/>
                <a:hlinkClick r:id="rId2"/>
              </a:rPr>
              <a:t>https://www.justice.gov/usao-mdfl/pr/scientists-sentenced-prison-defrauding-small-business-innovation-research-program</a:t>
            </a:r>
            <a:endParaRPr lang="en-US" sz="1400" dirty="0">
              <a:latin typeface="+mn-lt"/>
            </a:endParaRPr>
          </a:p>
          <a:p>
            <a:endParaRPr lang="en-US" sz="1100" dirty="0">
              <a:latin typeface="+mn-lt"/>
            </a:endParaRPr>
          </a:p>
        </p:txBody>
      </p:sp>
      <p:sp>
        <p:nvSpPr>
          <p:cNvPr id="11" name="TextBox 10"/>
          <p:cNvSpPr txBox="1"/>
          <p:nvPr/>
        </p:nvSpPr>
        <p:spPr>
          <a:xfrm>
            <a:off x="3045786" y="1038226"/>
            <a:ext cx="5720262" cy="461665"/>
          </a:xfrm>
          <a:prstGeom prst="rect">
            <a:avLst/>
          </a:prstGeom>
          <a:noFill/>
        </p:spPr>
        <p:txBody>
          <a:bodyPr wrap="square" rtlCol="0">
            <a:spAutoFit/>
          </a:bodyPr>
          <a:lstStyle/>
          <a:p>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9922" y="630195"/>
            <a:ext cx="7007710" cy="5152440"/>
          </a:xfrm>
          <a:prstGeom prst="rect">
            <a:avLst/>
          </a:prstGeom>
        </p:spPr>
      </p:pic>
      <p:sp>
        <p:nvSpPr>
          <p:cNvPr id="6" name="Slide Number Placeholder 5">
            <a:extLst>
              <a:ext uri="{FF2B5EF4-FFF2-40B4-BE49-F238E27FC236}">
                <a16:creationId xmlns:a16="http://schemas.microsoft.com/office/drawing/2014/main" id="{7E713D2C-6031-44B8-A59E-23E65D2DD75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67</a:t>
            </a:fld>
            <a:endParaRPr lang="en-US" dirty="0">
              <a:solidFill>
                <a:prstClr val="black">
                  <a:tint val="75000"/>
                </a:prstClr>
              </a:solidFill>
            </a:endParaRPr>
          </a:p>
        </p:txBody>
      </p:sp>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Reporting Fraud</a:t>
            </a:r>
            <a:endParaRPr lang="en-US" sz="4000" dirty="0"/>
          </a:p>
        </p:txBody>
      </p:sp>
      <p:sp>
        <p:nvSpPr>
          <p:cNvPr id="3" name="Content Placeholder 2"/>
          <p:cNvSpPr>
            <a:spLocks noGrp="1"/>
          </p:cNvSpPr>
          <p:nvPr>
            <p:ph idx="4294967295"/>
          </p:nvPr>
        </p:nvSpPr>
        <p:spPr>
          <a:xfrm>
            <a:off x="0" y="1600200"/>
            <a:ext cx="10972800" cy="4525963"/>
          </a:xfrm>
        </p:spPr>
        <p:txBody>
          <a:bodyPr>
            <a:normAutofit fontScale="55000" lnSpcReduction="20000"/>
          </a:bodyPr>
          <a:lstStyle/>
          <a:p>
            <a:r>
              <a:rPr lang="en-US" dirty="0"/>
              <a:t>The Department of Energy’s Office of Inspector General (OIG) promotes the effective, efficient, and economical operation of DOE’s programs and operations through audits, inspections, investigations, and other reviews.</a:t>
            </a:r>
          </a:p>
          <a:p>
            <a:r>
              <a:rPr lang="en-US" dirty="0"/>
              <a:t>Within DOE OIG, the Office of Investigations is responsible for investigating any fraudulent acts involving DOE, its contractors or subcontractors, or any crime affecting the programs, operations, Government funds, or employees of those entities.</a:t>
            </a:r>
          </a:p>
          <a:p>
            <a:endParaRPr lang="en-US" dirty="0"/>
          </a:p>
          <a:p>
            <a:r>
              <a:rPr lang="en-US" b="1" i="1" dirty="0"/>
              <a:t>If you want additional information or to report wrongdoing:</a:t>
            </a:r>
          </a:p>
          <a:p>
            <a:pPr lvl="1">
              <a:buNone/>
            </a:pPr>
            <a:r>
              <a:rPr lang="en-US" dirty="0"/>
              <a:t>	</a:t>
            </a:r>
            <a:r>
              <a:rPr lang="en-US" b="1" dirty="0"/>
              <a:t>Internet:</a:t>
            </a:r>
            <a:r>
              <a:rPr lang="en-US" dirty="0"/>
              <a:t>  ig.energy.gov    </a:t>
            </a:r>
            <a:br>
              <a:rPr lang="en-US" dirty="0"/>
            </a:br>
            <a:r>
              <a:rPr lang="en-US" b="1" dirty="0"/>
              <a:t>E-mail: </a:t>
            </a:r>
            <a:r>
              <a:rPr lang="fr-FR" dirty="0">
                <a:hlinkClick r:id="rId2"/>
              </a:rPr>
              <a:t>ighotline@hq.doe.gov</a:t>
            </a:r>
            <a:r>
              <a:rPr lang="fr-FR" dirty="0"/>
              <a:t>  </a:t>
            </a:r>
            <a:br>
              <a:rPr lang="fr-FR" dirty="0"/>
            </a:br>
            <a:r>
              <a:rPr lang="en-US" b="1" dirty="0"/>
              <a:t>Telephone:</a:t>
            </a:r>
            <a:r>
              <a:rPr lang="en-US" dirty="0"/>
              <a:t> 202-586-4073</a:t>
            </a:r>
            <a:br>
              <a:rPr lang="en-US" dirty="0"/>
            </a:br>
            <a:r>
              <a:rPr lang="en-US" b="1" dirty="0"/>
              <a:t>Hotline: </a:t>
            </a:r>
            <a:r>
              <a:rPr lang="en-US" dirty="0"/>
              <a:t>800-541-1625</a:t>
            </a:r>
            <a:br>
              <a:rPr lang="en-US" dirty="0"/>
            </a:br>
            <a:r>
              <a:rPr lang="en-US" b="1" dirty="0"/>
              <a:t>Fax: </a:t>
            </a:r>
            <a:r>
              <a:rPr lang="en-US" dirty="0"/>
              <a:t>202-586-5697</a:t>
            </a:r>
            <a:endParaRPr lang="en-US" b="1" dirty="0"/>
          </a:p>
          <a:p>
            <a:pPr lvl="1">
              <a:buNone/>
            </a:pPr>
            <a:r>
              <a:rPr lang="en-US" b="1" dirty="0"/>
              <a:t>	</a:t>
            </a:r>
          </a:p>
          <a:p>
            <a:pPr lvl="1" indent="0">
              <a:buNone/>
            </a:pPr>
            <a:r>
              <a:rPr lang="en-US" b="1" dirty="0"/>
              <a:t>U.S. DEPARTMENT OF ENERGY</a:t>
            </a:r>
            <a:br>
              <a:rPr lang="en-US" b="1" dirty="0"/>
            </a:br>
            <a:r>
              <a:rPr lang="en-US" b="1" dirty="0"/>
              <a:t>OFFICE OF INSPECTOR GENERAL</a:t>
            </a:r>
            <a:br>
              <a:rPr lang="en-US" b="1" dirty="0"/>
            </a:br>
            <a:r>
              <a:rPr lang="en-US" b="1" dirty="0"/>
              <a:t>ATTN:  OFFICE OF INSPECTIONS</a:t>
            </a:r>
            <a:br>
              <a:rPr lang="en-US" b="1" dirty="0"/>
            </a:br>
            <a:r>
              <a:rPr lang="en-US" b="1" dirty="0"/>
              <a:t>1000 INDEPENDENCE AVENUE, SW</a:t>
            </a:r>
            <a:br>
              <a:rPr lang="en-US" b="1" dirty="0"/>
            </a:br>
            <a:r>
              <a:rPr lang="en-US" b="1" dirty="0"/>
              <a:t>MAIL STOP 5D-031</a:t>
            </a:r>
            <a:br>
              <a:rPr lang="en-US" b="1" dirty="0"/>
            </a:br>
            <a:r>
              <a:rPr lang="en-US" b="1" dirty="0"/>
              <a:t>WASHINGTON, DC  20585</a:t>
            </a:r>
            <a:endParaRPr lang="en-US" dirty="0"/>
          </a:p>
          <a:p>
            <a:endParaRPr lang="en-US" dirty="0"/>
          </a:p>
        </p:txBody>
      </p:sp>
      <p:sp>
        <p:nvSpPr>
          <p:cNvPr id="8" name="Slide Number Placeholder 7">
            <a:extLst>
              <a:ext uri="{FF2B5EF4-FFF2-40B4-BE49-F238E27FC236}">
                <a16:creationId xmlns:a16="http://schemas.microsoft.com/office/drawing/2014/main" id="{76B9BC7E-7F67-4EA1-B395-A400299110D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68</a:t>
            </a:fld>
            <a:endParaRPr lang="en-US" dirty="0">
              <a:solidFill>
                <a:prstClr val="black">
                  <a:tint val="75000"/>
                </a:prstClr>
              </a:solidFill>
            </a:endParaRPr>
          </a:p>
        </p:txBody>
      </p:sp>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81BDAD-B629-F7B1-561A-F8709C611F98}"/>
              </a:ext>
            </a:extLst>
          </p:cNvPr>
          <p:cNvPicPr>
            <a:picLocks noChangeAspect="1"/>
          </p:cNvPicPr>
          <p:nvPr/>
        </p:nvPicPr>
        <p:blipFill>
          <a:blip r:embed="rId2"/>
          <a:stretch>
            <a:fillRect/>
          </a:stretch>
        </p:blipFill>
        <p:spPr>
          <a:xfrm>
            <a:off x="8828621" y="889031"/>
            <a:ext cx="2986398" cy="2835188"/>
          </a:xfrm>
          <a:prstGeom prst="rect">
            <a:avLst/>
          </a:prstGeom>
        </p:spPr>
      </p:pic>
      <p:grpSp>
        <p:nvGrpSpPr>
          <p:cNvPr id="23" name="Group 22">
            <a:extLst>
              <a:ext uri="{FF2B5EF4-FFF2-40B4-BE49-F238E27FC236}">
                <a16:creationId xmlns:a16="http://schemas.microsoft.com/office/drawing/2014/main" id="{070F1588-58BF-B6AB-7757-F517567E2564}"/>
              </a:ext>
            </a:extLst>
          </p:cNvPr>
          <p:cNvGrpSpPr/>
          <p:nvPr/>
        </p:nvGrpSpPr>
        <p:grpSpPr>
          <a:xfrm>
            <a:off x="4391054" y="1149843"/>
            <a:ext cx="5481713" cy="1657544"/>
            <a:chOff x="4391054" y="1149843"/>
            <a:chExt cx="5481713" cy="1657544"/>
          </a:xfrm>
        </p:grpSpPr>
        <p:sp>
          <p:nvSpPr>
            <p:cNvPr id="6" name="TextBox 5">
              <a:extLst>
                <a:ext uri="{FF2B5EF4-FFF2-40B4-BE49-F238E27FC236}">
                  <a16:creationId xmlns:a16="http://schemas.microsoft.com/office/drawing/2014/main" id="{56B81506-D9D1-3007-EF98-CA86A651D894}"/>
                </a:ext>
              </a:extLst>
            </p:cNvPr>
            <p:cNvSpPr txBox="1"/>
            <p:nvPr/>
          </p:nvSpPr>
          <p:spPr>
            <a:xfrm>
              <a:off x="7358167" y="1149843"/>
              <a:ext cx="251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Commercialization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a:ea typeface="+mn-ea"/>
                  <a:cs typeface="+mn-cs"/>
                </a:rPr>
                <a:t>Private Funding</a:t>
              </a:r>
            </a:p>
          </p:txBody>
        </p:sp>
        <p:cxnSp>
          <p:nvCxnSpPr>
            <p:cNvPr id="7" name="Straight Connector 6">
              <a:extLst>
                <a:ext uri="{FF2B5EF4-FFF2-40B4-BE49-F238E27FC236}">
                  <a16:creationId xmlns:a16="http://schemas.microsoft.com/office/drawing/2014/main" id="{E6FBFBC6-BA75-E353-4ADE-3A60CB59E55C}"/>
                </a:ext>
              </a:extLst>
            </p:cNvPr>
            <p:cNvCxnSpPr>
              <a:cxnSpLocks/>
            </p:cNvCxnSpPr>
            <p:nvPr/>
          </p:nvCxnSpPr>
          <p:spPr>
            <a:xfrm>
              <a:off x="5049520" y="1309825"/>
              <a:ext cx="0" cy="1370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854FED4-F67F-BB8E-A2F2-0F8CBAFA9EFD}"/>
                </a:ext>
              </a:extLst>
            </p:cNvPr>
            <p:cNvCxnSpPr>
              <a:cxnSpLocks/>
            </p:cNvCxnSpPr>
            <p:nvPr/>
          </p:nvCxnSpPr>
          <p:spPr>
            <a:xfrm>
              <a:off x="7025640" y="1309825"/>
              <a:ext cx="0" cy="1448565"/>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46AC02-5C21-9F6A-B0D6-269748BB96F3}"/>
                </a:ext>
              </a:extLst>
            </p:cNvPr>
            <p:cNvSpPr txBox="1"/>
            <p:nvPr/>
          </p:nvSpPr>
          <p:spPr>
            <a:xfrm>
              <a:off x="5028991" y="1460067"/>
              <a:ext cx="205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Early-Stage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a:ea typeface="+mn-ea"/>
                  <a:cs typeface="+mn-cs"/>
                </a:rPr>
                <a:t>SBIR &amp; STTR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a:ea typeface="+mn-ea"/>
                  <a:cs typeface="+mn-cs"/>
                </a:rPr>
                <a:t>Angels</a:t>
              </a:r>
            </a:p>
          </p:txBody>
        </p:sp>
        <p:sp>
          <p:nvSpPr>
            <p:cNvPr id="22" name="Arrow: Right 21">
              <a:extLst>
                <a:ext uri="{FF2B5EF4-FFF2-40B4-BE49-F238E27FC236}">
                  <a16:creationId xmlns:a16="http://schemas.microsoft.com/office/drawing/2014/main" id="{C5AD1D2B-C2AA-B5EC-B5F8-D9743119DFD1}"/>
                </a:ext>
              </a:extLst>
            </p:cNvPr>
            <p:cNvSpPr/>
            <p:nvPr/>
          </p:nvSpPr>
          <p:spPr>
            <a:xfrm>
              <a:off x="4391054" y="2206194"/>
              <a:ext cx="4480559" cy="601193"/>
            </a:xfrm>
            <a:prstGeom prst="rightArrow">
              <a:avLst/>
            </a:prstGeom>
            <a:solidFill>
              <a:schemeClr val="accent6">
                <a:lumMod val="40000"/>
                <a:lumOff val="6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7C299E81-BA51-4030-60F6-55CF52E0268E}"/>
              </a:ext>
            </a:extLst>
          </p:cNvPr>
          <p:cNvSpPr>
            <a:spLocks noGrp="1"/>
          </p:cNvSpPr>
          <p:nvPr>
            <p:ph type="title"/>
          </p:nvPr>
        </p:nvSpPr>
        <p:spPr>
          <a:xfrm>
            <a:off x="547580" y="289519"/>
            <a:ext cx="10515600" cy="871987"/>
          </a:xfrm>
        </p:spPr>
        <p:txBody>
          <a:bodyPr/>
          <a:lstStyle/>
          <a:p>
            <a:r>
              <a:rPr lang="en-US" dirty="0">
                <a:latin typeface="+mn-lt"/>
              </a:rPr>
              <a:t>DOE SBIR/STTR Resources</a:t>
            </a:r>
          </a:p>
        </p:txBody>
      </p:sp>
      <p:sp>
        <p:nvSpPr>
          <p:cNvPr id="10" name="TextBox 9">
            <a:extLst>
              <a:ext uri="{FF2B5EF4-FFF2-40B4-BE49-F238E27FC236}">
                <a16:creationId xmlns:a16="http://schemas.microsoft.com/office/drawing/2014/main" id="{F4F070BD-1156-9F83-C1CB-8976C4FF7044}"/>
              </a:ext>
            </a:extLst>
          </p:cNvPr>
          <p:cNvSpPr txBox="1"/>
          <p:nvPr/>
        </p:nvSpPr>
        <p:spPr>
          <a:xfrm>
            <a:off x="1158241" y="3221601"/>
            <a:ext cx="4185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Phase 0 Application Assistance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E28D02FB-9C85-68E0-F8DC-D53A550C3282}"/>
              </a:ext>
            </a:extLst>
          </p:cNvPr>
          <p:cNvSpPr txBox="1"/>
          <p:nvPr/>
        </p:nvSpPr>
        <p:spPr>
          <a:xfrm>
            <a:off x="5244211" y="4686726"/>
            <a:ext cx="17035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4"/>
              </a:rPr>
              <a:t>TABA funds</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B60C32D-4F12-EDAE-D3DE-9E01776ED94A}"/>
              </a:ext>
            </a:extLst>
          </p:cNvPr>
          <p:cNvSpPr txBox="1"/>
          <p:nvPr/>
        </p:nvSpPr>
        <p:spPr>
          <a:xfrm>
            <a:off x="6096000" y="2975823"/>
            <a:ext cx="316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Sequential Phase IIs</a:t>
            </a:r>
          </a:p>
        </p:txBody>
      </p:sp>
      <p:sp>
        <p:nvSpPr>
          <p:cNvPr id="13" name="TextBox 12">
            <a:extLst>
              <a:ext uri="{FF2B5EF4-FFF2-40B4-BE49-F238E27FC236}">
                <a16:creationId xmlns:a16="http://schemas.microsoft.com/office/drawing/2014/main" id="{01D2F7AA-759C-366B-2A45-AD86AE9E1D2A}"/>
              </a:ext>
            </a:extLst>
          </p:cNvPr>
          <p:cNvSpPr txBox="1"/>
          <p:nvPr/>
        </p:nvSpPr>
        <p:spPr>
          <a:xfrm>
            <a:off x="3795059" y="3764246"/>
            <a:ext cx="490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Phase I Commercialization Program</a:t>
            </a:r>
          </a:p>
        </p:txBody>
      </p:sp>
      <p:sp>
        <p:nvSpPr>
          <p:cNvPr id="14" name="TextBox 13">
            <a:extLst>
              <a:ext uri="{FF2B5EF4-FFF2-40B4-BE49-F238E27FC236}">
                <a16:creationId xmlns:a16="http://schemas.microsoft.com/office/drawing/2014/main" id="{D6B6AD94-1015-83E4-AA4A-44865A60FD48}"/>
              </a:ext>
            </a:extLst>
          </p:cNvPr>
          <p:cNvSpPr txBox="1"/>
          <p:nvPr/>
        </p:nvSpPr>
        <p:spPr>
          <a:xfrm>
            <a:off x="4089401" y="4192557"/>
            <a:ext cx="4612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5"/>
              </a:rPr>
              <a:t>Phase Shift I &amp; Phase Shift II</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5F5932C-7A89-C1A4-C767-4D37178241F5}"/>
              </a:ext>
            </a:extLst>
          </p:cNvPr>
          <p:cNvSpPr txBox="1"/>
          <p:nvPr/>
        </p:nvSpPr>
        <p:spPr>
          <a:xfrm>
            <a:off x="3439010" y="5149286"/>
            <a:ext cx="6384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6"/>
              </a:rPr>
              <a:t>Partnering Resources</a:t>
            </a: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and </a:t>
            </a: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7"/>
              </a:rPr>
              <a:t>Phase II Workshops </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39056DF-B222-8219-301D-8559FB201E7A}"/>
              </a:ext>
            </a:extLst>
          </p:cNvPr>
          <p:cNvSpPr txBox="1"/>
          <p:nvPr/>
        </p:nvSpPr>
        <p:spPr>
          <a:xfrm>
            <a:off x="2456691" y="2693576"/>
            <a:ext cx="3407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8"/>
              </a:rPr>
              <a:t>Applicant Resources</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5920E86-48B3-87F6-69BC-5ADC5E688261}"/>
              </a:ext>
            </a:extLst>
          </p:cNvPr>
          <p:cNvSpPr txBox="1"/>
          <p:nvPr/>
        </p:nvSpPr>
        <p:spPr>
          <a:xfrm>
            <a:off x="3591710" y="5625897"/>
            <a:ext cx="5608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Diversity Supplement for Phase II Awardees</a:t>
            </a:r>
          </a:p>
        </p:txBody>
      </p:sp>
      <p:pic>
        <p:nvPicPr>
          <p:cNvPr id="5" name="Picture 4" descr="Diagram&#10;&#10;Description automatically generated">
            <a:extLst>
              <a:ext uri="{FF2B5EF4-FFF2-40B4-BE49-F238E27FC236}">
                <a16:creationId xmlns:a16="http://schemas.microsoft.com/office/drawing/2014/main" id="{6D6ADD98-694B-1113-5D7B-613FA74BA5A6}"/>
              </a:ext>
            </a:extLst>
          </p:cNvPr>
          <p:cNvPicPr>
            <a:picLocks noChangeAspect="1"/>
          </p:cNvPicPr>
          <p:nvPr/>
        </p:nvPicPr>
        <p:blipFill>
          <a:blip r:embed="rId9"/>
          <a:stretch>
            <a:fillRect/>
          </a:stretch>
        </p:blipFill>
        <p:spPr>
          <a:xfrm>
            <a:off x="2797129" y="1091317"/>
            <a:ext cx="1540007" cy="1683741"/>
          </a:xfrm>
          <a:prstGeom prst="rect">
            <a:avLst/>
          </a:prstGeom>
        </p:spPr>
      </p:pic>
    </p:spTree>
    <p:extLst>
      <p:ext uri="{BB962C8B-B14F-4D97-AF65-F5344CB8AC3E}">
        <p14:creationId xmlns:p14="http://schemas.microsoft.com/office/powerpoint/2010/main" val="3256918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67222"/>
            <a:ext cx="9657347" cy="1341061"/>
          </a:xfrm>
        </p:spPr>
        <p:txBody>
          <a:bodyPr>
            <a:normAutofit/>
          </a:bodyPr>
          <a:lstStyle/>
          <a:p>
            <a:pPr algn="l" eaLnBrk="1" hangingPunct="1"/>
            <a:r>
              <a:rPr lang="en-US" sz="3200" b="0" dirty="0">
                <a:latin typeface="+mn-lt"/>
              </a:rPr>
              <a:t>U. S. Department of Energy Mission &amp; Program Offices</a:t>
            </a:r>
          </a:p>
        </p:txBody>
      </p:sp>
      <p:sp>
        <p:nvSpPr>
          <p:cNvPr id="3075" name="Rectangle 3"/>
          <p:cNvSpPr>
            <a:spLocks noGrp="1" noChangeArrowheads="1"/>
          </p:cNvSpPr>
          <p:nvPr>
            <p:ph idx="4294967295"/>
          </p:nvPr>
        </p:nvSpPr>
        <p:spPr>
          <a:xfrm>
            <a:off x="415636" y="1489075"/>
            <a:ext cx="11128664" cy="4491038"/>
          </a:xfrm>
        </p:spPr>
        <p:txBody>
          <a:bodyPr>
            <a:normAutofit/>
          </a:bodyPr>
          <a:lstStyle/>
          <a:p>
            <a:r>
              <a:rPr lang="en-US" sz="2000" dirty="0"/>
              <a:t>DOE’s Mission is to ensure America's security and prosperity by addressing its energy, environmental, and nuclear challenges through transformative science and technology solutions. </a:t>
            </a:r>
          </a:p>
          <a:p>
            <a:pPr lvl="1"/>
            <a:endParaRPr lang="en-US" sz="2000" b="1" dirty="0">
              <a:solidFill>
                <a:srgbClr val="24A02A"/>
              </a:solidFill>
            </a:endParaRPr>
          </a:p>
          <a:p>
            <a:pPr lvl="1"/>
            <a:r>
              <a:rPr lang="en-US" sz="2000" b="1" dirty="0">
                <a:solidFill>
                  <a:srgbClr val="24A02A"/>
                </a:solidFill>
              </a:rPr>
              <a:t>Goal 1</a:t>
            </a:r>
            <a:r>
              <a:rPr lang="en-US" sz="2000" b="1" dirty="0"/>
              <a:t>:</a:t>
            </a:r>
            <a:r>
              <a:rPr lang="en-US" sz="2000" dirty="0"/>
              <a:t> Catalyze the timely, material, and efficient transformation of the nation's energy system and secure </a:t>
            </a:r>
            <a:r>
              <a:rPr lang="en-US" sz="2000" b="1" dirty="0">
                <a:solidFill>
                  <a:srgbClr val="24A02A"/>
                </a:solidFill>
              </a:rPr>
              <a:t>U.S. leadership in energy technologies</a:t>
            </a:r>
            <a:r>
              <a:rPr lang="en-US" sz="2000" dirty="0"/>
              <a:t>.</a:t>
            </a:r>
          </a:p>
          <a:p>
            <a:pPr lvl="1"/>
            <a:endParaRPr lang="en-US" sz="2000" b="1" dirty="0">
              <a:solidFill>
                <a:srgbClr val="3366FF"/>
              </a:solidFill>
            </a:endParaRPr>
          </a:p>
          <a:p>
            <a:pPr lvl="1"/>
            <a:r>
              <a:rPr lang="en-US" sz="2000" b="1" dirty="0">
                <a:solidFill>
                  <a:srgbClr val="3366FF"/>
                </a:solidFill>
              </a:rPr>
              <a:t>Goal 2</a:t>
            </a:r>
            <a:r>
              <a:rPr lang="en-US" sz="2000" b="1" dirty="0"/>
              <a:t>:</a:t>
            </a:r>
            <a:r>
              <a:rPr lang="en-US" sz="2000" dirty="0"/>
              <a:t> Maintain a </a:t>
            </a:r>
            <a:r>
              <a:rPr lang="en-US" sz="2000" b="1" dirty="0">
                <a:solidFill>
                  <a:srgbClr val="3366FF"/>
                </a:solidFill>
              </a:rPr>
              <a:t>vibrant U.S. effort in science and engineering</a:t>
            </a:r>
            <a:r>
              <a:rPr lang="en-US" sz="2000" dirty="0"/>
              <a:t> as a cornerstone of our economic prosperity, with clear leadership in strategic areas. </a:t>
            </a:r>
          </a:p>
          <a:p>
            <a:pPr lvl="1"/>
            <a:endParaRPr lang="en-US" sz="2000" b="1" dirty="0">
              <a:solidFill>
                <a:srgbClr val="FF5050"/>
              </a:solidFill>
            </a:endParaRPr>
          </a:p>
          <a:p>
            <a:pPr lvl="1"/>
            <a:r>
              <a:rPr lang="en-US" sz="2000" b="1" dirty="0">
                <a:solidFill>
                  <a:srgbClr val="FF5050"/>
                </a:solidFill>
              </a:rPr>
              <a:t>Goal 3</a:t>
            </a:r>
            <a:r>
              <a:rPr lang="en-US" sz="2000" b="1" dirty="0"/>
              <a:t>:</a:t>
            </a:r>
            <a:r>
              <a:rPr lang="en-US" sz="2000" dirty="0"/>
              <a:t> Enhance </a:t>
            </a:r>
            <a:r>
              <a:rPr lang="en-US" sz="2000" b="1" dirty="0">
                <a:solidFill>
                  <a:srgbClr val="FF5050"/>
                </a:solidFill>
              </a:rPr>
              <a:t>nuclear security </a:t>
            </a:r>
            <a:r>
              <a:rPr lang="en-US" sz="2000" dirty="0"/>
              <a:t>through defense, nonproliferation, and environmental efforts. </a:t>
            </a:r>
          </a:p>
          <a:p>
            <a:endParaRPr lang="en-US" dirty="0"/>
          </a:p>
        </p:txBody>
      </p:sp>
    </p:spTree>
    <p:extLst>
      <p:ext uri="{BB962C8B-B14F-4D97-AF65-F5344CB8AC3E}">
        <p14:creationId xmlns:p14="http://schemas.microsoft.com/office/powerpoint/2010/main" val="524125734"/>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9D728E4-7C7F-BFB5-156C-DAA222AE7206}"/>
              </a:ext>
            </a:extLst>
          </p:cNvPr>
          <p:cNvPicPr>
            <a:picLocks noChangeAspect="1"/>
          </p:cNvPicPr>
          <p:nvPr/>
        </p:nvPicPr>
        <p:blipFill>
          <a:blip r:embed="rId2"/>
          <a:stretch>
            <a:fillRect/>
          </a:stretch>
        </p:blipFill>
        <p:spPr>
          <a:xfrm>
            <a:off x="9090229" y="990287"/>
            <a:ext cx="2263524" cy="2148915"/>
          </a:xfrm>
          <a:prstGeom prst="rect">
            <a:avLst/>
          </a:prstGeom>
        </p:spPr>
      </p:pic>
      <p:grpSp>
        <p:nvGrpSpPr>
          <p:cNvPr id="10" name="Group 9">
            <a:extLst>
              <a:ext uri="{FF2B5EF4-FFF2-40B4-BE49-F238E27FC236}">
                <a16:creationId xmlns:a16="http://schemas.microsoft.com/office/drawing/2014/main" id="{5676F018-7321-C1E1-62AA-995B9196B516}"/>
              </a:ext>
            </a:extLst>
          </p:cNvPr>
          <p:cNvGrpSpPr/>
          <p:nvPr/>
        </p:nvGrpSpPr>
        <p:grpSpPr>
          <a:xfrm>
            <a:off x="4467734" y="1232815"/>
            <a:ext cx="5481713" cy="1657544"/>
            <a:chOff x="4391054" y="1149843"/>
            <a:chExt cx="5481713" cy="1657544"/>
          </a:xfrm>
        </p:grpSpPr>
        <p:sp>
          <p:nvSpPr>
            <p:cNvPr id="21" name="TextBox 20">
              <a:extLst>
                <a:ext uri="{FF2B5EF4-FFF2-40B4-BE49-F238E27FC236}">
                  <a16:creationId xmlns:a16="http://schemas.microsoft.com/office/drawing/2014/main" id="{20220DED-5B9E-CCD1-F7F5-E7E57CBF3ADD}"/>
                </a:ext>
              </a:extLst>
            </p:cNvPr>
            <p:cNvSpPr txBox="1"/>
            <p:nvPr/>
          </p:nvSpPr>
          <p:spPr>
            <a:xfrm>
              <a:off x="7358167" y="1149843"/>
              <a:ext cx="251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Commercialization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a:ea typeface="+mn-ea"/>
                  <a:cs typeface="+mn-cs"/>
                </a:rPr>
                <a:t>Private Funding</a:t>
              </a:r>
            </a:p>
          </p:txBody>
        </p:sp>
        <p:cxnSp>
          <p:nvCxnSpPr>
            <p:cNvPr id="22" name="Straight Connector 21">
              <a:extLst>
                <a:ext uri="{FF2B5EF4-FFF2-40B4-BE49-F238E27FC236}">
                  <a16:creationId xmlns:a16="http://schemas.microsoft.com/office/drawing/2014/main" id="{270431BA-A464-AD78-6E9D-3EBC5F95EEE7}"/>
                </a:ext>
              </a:extLst>
            </p:cNvPr>
            <p:cNvCxnSpPr>
              <a:cxnSpLocks/>
            </p:cNvCxnSpPr>
            <p:nvPr/>
          </p:nvCxnSpPr>
          <p:spPr>
            <a:xfrm>
              <a:off x="5049520" y="1309825"/>
              <a:ext cx="0" cy="1370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C68A010-5C8B-808F-C1FE-B11394AD4B39}"/>
                </a:ext>
              </a:extLst>
            </p:cNvPr>
            <p:cNvCxnSpPr>
              <a:cxnSpLocks/>
            </p:cNvCxnSpPr>
            <p:nvPr/>
          </p:nvCxnSpPr>
          <p:spPr>
            <a:xfrm>
              <a:off x="7025640" y="1309825"/>
              <a:ext cx="0" cy="1448565"/>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99074E3-B0DF-21C0-3D2C-0725694D7EC2}"/>
                </a:ext>
              </a:extLst>
            </p:cNvPr>
            <p:cNvSpPr txBox="1"/>
            <p:nvPr/>
          </p:nvSpPr>
          <p:spPr>
            <a:xfrm>
              <a:off x="5098849" y="1461981"/>
              <a:ext cx="205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Early-Stage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a:ea typeface="+mn-ea"/>
                  <a:cs typeface="+mn-cs"/>
                </a:rPr>
                <a:t>SBIR &amp; STTR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a:ea typeface="+mn-ea"/>
                  <a:cs typeface="+mn-cs"/>
                </a:rPr>
                <a:t>Angels</a:t>
              </a:r>
            </a:p>
          </p:txBody>
        </p:sp>
        <p:sp>
          <p:nvSpPr>
            <p:cNvPr id="25" name="Arrow: Right 24">
              <a:extLst>
                <a:ext uri="{FF2B5EF4-FFF2-40B4-BE49-F238E27FC236}">
                  <a16:creationId xmlns:a16="http://schemas.microsoft.com/office/drawing/2014/main" id="{4B11E54B-BFE9-AA2F-178F-B481D9A3D1F5}"/>
                </a:ext>
              </a:extLst>
            </p:cNvPr>
            <p:cNvSpPr/>
            <p:nvPr/>
          </p:nvSpPr>
          <p:spPr>
            <a:xfrm>
              <a:off x="4391054" y="2206194"/>
              <a:ext cx="4480559" cy="601193"/>
            </a:xfrm>
            <a:prstGeom prst="rightArrow">
              <a:avLst/>
            </a:prstGeom>
            <a:solidFill>
              <a:schemeClr val="accent6">
                <a:lumMod val="40000"/>
                <a:lumOff val="6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7C299E81-BA51-4030-60F6-55CF52E0268E}"/>
              </a:ext>
            </a:extLst>
          </p:cNvPr>
          <p:cNvSpPr>
            <a:spLocks noGrp="1"/>
          </p:cNvSpPr>
          <p:nvPr>
            <p:ph type="title"/>
          </p:nvPr>
        </p:nvSpPr>
        <p:spPr>
          <a:xfrm>
            <a:off x="547580" y="289519"/>
            <a:ext cx="10515600" cy="871987"/>
          </a:xfrm>
        </p:spPr>
        <p:txBody>
          <a:bodyPr/>
          <a:lstStyle/>
          <a:p>
            <a:r>
              <a:rPr lang="en-US" dirty="0">
                <a:latin typeface="+mn-lt"/>
              </a:rPr>
              <a:t>Other DOE Resources</a:t>
            </a:r>
          </a:p>
        </p:txBody>
      </p:sp>
      <p:sp>
        <p:nvSpPr>
          <p:cNvPr id="11" name="TextBox 10">
            <a:extLst>
              <a:ext uri="{FF2B5EF4-FFF2-40B4-BE49-F238E27FC236}">
                <a16:creationId xmlns:a16="http://schemas.microsoft.com/office/drawing/2014/main" id="{E28D02FB-9C85-68E0-F8DC-D53A550C3282}"/>
              </a:ext>
            </a:extLst>
          </p:cNvPr>
          <p:cNvSpPr txBox="1"/>
          <p:nvPr/>
        </p:nvSpPr>
        <p:spPr>
          <a:xfrm>
            <a:off x="462279" y="3621103"/>
            <a:ext cx="5496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3"/>
              </a:rPr>
              <a:t>Technology Commercialization Fund (TCF)</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B60C32D-4F12-EDAE-D3DE-9E01776ED94A}"/>
              </a:ext>
            </a:extLst>
          </p:cNvPr>
          <p:cNvSpPr txBox="1"/>
          <p:nvPr/>
        </p:nvSpPr>
        <p:spPr>
          <a:xfrm>
            <a:off x="6095999" y="2975823"/>
            <a:ext cx="58775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Demonstration Facilities: </a:t>
            </a: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4"/>
              </a:rPr>
              <a:t>Idaho</a:t>
            </a: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5"/>
              </a:rPr>
              <a:t>NREL</a:t>
            </a: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6"/>
              </a:rPr>
              <a:t>ORNL</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1D2F7AA-759C-366B-2A45-AD86AE9E1D2A}"/>
              </a:ext>
            </a:extLst>
          </p:cNvPr>
          <p:cNvSpPr txBox="1"/>
          <p:nvPr/>
        </p:nvSpPr>
        <p:spPr>
          <a:xfrm>
            <a:off x="4414124" y="4953561"/>
            <a:ext cx="3661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7"/>
              </a:rPr>
              <a:t>American-Made Challenges</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6B6AD94-1015-83E4-AA4A-44865A60FD48}"/>
              </a:ext>
            </a:extLst>
          </p:cNvPr>
          <p:cNvSpPr txBox="1"/>
          <p:nvPr/>
        </p:nvSpPr>
        <p:spPr>
          <a:xfrm>
            <a:off x="3240002" y="4407394"/>
            <a:ext cx="6441439" cy="461665"/>
          </a:xfrm>
          <a:prstGeom prst="rect">
            <a:avLst/>
          </a:prstGeom>
          <a:noFill/>
        </p:spPr>
        <p:txBody>
          <a:bodyPr wrap="square" rtlCol="0">
            <a:spAutoFit/>
          </a:bodyPr>
          <a:lstStyle/>
          <a:p>
            <a:pPr marL="457212" marR="0" lvl="1" indent="-457200" algn="l" defTabSz="577850" rtl="0" eaLnBrk="1" fontAlgn="auto" latinLnBrk="0" hangingPunct="1">
              <a:lnSpc>
                <a:spcPct val="100000"/>
              </a:lnSpc>
              <a:spcBef>
                <a:spcPct val="0"/>
              </a:spcBef>
              <a:spcAft>
                <a:spcPct val="15000"/>
              </a:spcAft>
              <a:buClrTx/>
              <a:buSzTx/>
              <a:buFontTx/>
              <a:buNone/>
              <a:tabLst/>
              <a:defRPr/>
            </a:pPr>
            <a:r>
              <a:rPr kumimoji="0" lang="en-US" sz="2400" b="0" u="none" strike="noStrike" kern="1200" cap="none" spc="0" normalizeH="0" baseline="0" noProof="0" dirty="0">
                <a:ln>
                  <a:noFill/>
                </a:ln>
                <a:solidFill>
                  <a:srgbClr val="0073C4"/>
                </a:solidFill>
                <a:effectLst/>
                <a:uLnTx/>
                <a:uFillTx/>
                <a:latin typeface="Calibri" panose="020F0502020204030204"/>
                <a:ea typeface="+mn-ea"/>
                <a:cs typeface="+mn-cs"/>
                <a:hlinkClick r:id="rId8"/>
              </a:rPr>
              <a:t>Lab-Embedded Entrepreneurship Program (LEEP</a:t>
            </a:r>
            <a:r>
              <a:rPr kumimoji="0" lang="en-US" sz="2400" b="0" u="none" strike="noStrike" kern="1200" cap="none" spc="0" normalizeH="0" baseline="0" noProof="0" dirty="0">
                <a:ln>
                  <a:noFill/>
                </a:ln>
                <a:solidFill>
                  <a:srgbClr val="666666"/>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05F5932C-7A89-C1A4-C767-4D37178241F5}"/>
              </a:ext>
            </a:extLst>
          </p:cNvPr>
          <p:cNvSpPr txBox="1"/>
          <p:nvPr/>
        </p:nvSpPr>
        <p:spPr>
          <a:xfrm>
            <a:off x="7006329" y="3805169"/>
            <a:ext cx="2834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9"/>
              </a:rPr>
              <a:t>Loan Programs Office</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39056DF-B222-8219-301D-8559FB201E7A}"/>
              </a:ext>
            </a:extLst>
          </p:cNvPr>
          <p:cNvSpPr txBox="1"/>
          <p:nvPr/>
        </p:nvSpPr>
        <p:spPr>
          <a:xfrm>
            <a:off x="956567" y="2693576"/>
            <a:ext cx="4907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10"/>
              </a:rPr>
              <a:t>Partnering with National Laboratories</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854CC87-E662-2B42-B141-880AB0423C4F}"/>
              </a:ext>
            </a:extLst>
          </p:cNvPr>
          <p:cNvSpPr txBox="1"/>
          <p:nvPr/>
        </p:nvSpPr>
        <p:spPr>
          <a:xfrm>
            <a:off x="367286" y="3139202"/>
            <a:ext cx="5877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11"/>
              </a:rPr>
              <a:t>National Labs – POCs and Core Capabilities</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AE6B15E-3853-7E3D-E633-451283EE061B}"/>
              </a:ext>
            </a:extLst>
          </p:cNvPr>
          <p:cNvSpPr txBox="1"/>
          <p:nvPr/>
        </p:nvSpPr>
        <p:spPr>
          <a:xfrm>
            <a:off x="7006329" y="3358878"/>
            <a:ext cx="4967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hlinkClick r:id="rId12"/>
              </a:rPr>
              <a:t>Office of Clean Energy Demonstrations</a:t>
            </a:r>
            <a:endParaRPr kumimoji="0" lang="en-US"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E575278-9AED-AA20-0B84-27B07F049BEB}"/>
              </a:ext>
            </a:extLst>
          </p:cNvPr>
          <p:cNvSpPr txBox="1"/>
          <p:nvPr/>
        </p:nvSpPr>
        <p:spPr>
          <a:xfrm>
            <a:off x="2529841" y="5499728"/>
            <a:ext cx="8056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66666"/>
                </a:solidFill>
                <a:effectLst/>
                <a:uLnTx/>
                <a:uFillTx/>
                <a:latin typeface="Calibri" panose="020F0502020204030204"/>
                <a:ea typeface="+mn-ea"/>
                <a:cs typeface="+mn-cs"/>
                <a:hlinkClick r:id="rId13"/>
              </a:rPr>
              <a:t>National Energy Research Scientific Computing Center (NERSC)</a:t>
            </a:r>
            <a:endParaRPr kumimoji="0" lang="en-US" sz="2400" b="0" i="0" u="none" strike="noStrike" kern="1200" cap="none" spc="0" normalizeH="0" baseline="0" noProof="0" dirty="0">
              <a:ln>
                <a:noFill/>
              </a:ln>
              <a:solidFill>
                <a:srgbClr val="666666"/>
              </a:solidFill>
              <a:effectLst/>
              <a:uLnTx/>
              <a:uFillTx/>
              <a:latin typeface="Calibri" panose="020F0502020204030204"/>
              <a:ea typeface="+mn-ea"/>
              <a:cs typeface="+mn-cs"/>
            </a:endParaRPr>
          </a:p>
        </p:txBody>
      </p:sp>
      <p:pic>
        <p:nvPicPr>
          <p:cNvPr id="4" name="Picture 3" descr="Diagram&#10;&#10;Description automatically generated">
            <a:extLst>
              <a:ext uri="{FF2B5EF4-FFF2-40B4-BE49-F238E27FC236}">
                <a16:creationId xmlns:a16="http://schemas.microsoft.com/office/drawing/2014/main" id="{DDACD529-0130-867D-5AA6-1328DE7DC2D9}"/>
              </a:ext>
            </a:extLst>
          </p:cNvPr>
          <p:cNvPicPr>
            <a:picLocks noChangeAspect="1"/>
          </p:cNvPicPr>
          <p:nvPr/>
        </p:nvPicPr>
        <p:blipFill>
          <a:blip r:embed="rId14"/>
          <a:stretch>
            <a:fillRect/>
          </a:stretch>
        </p:blipFill>
        <p:spPr>
          <a:xfrm>
            <a:off x="2868249" y="1101477"/>
            <a:ext cx="1540007" cy="1683741"/>
          </a:xfrm>
          <a:prstGeom prst="rect">
            <a:avLst/>
          </a:prstGeom>
        </p:spPr>
      </p:pic>
    </p:spTree>
    <p:extLst>
      <p:ext uri="{BB962C8B-B14F-4D97-AF65-F5344CB8AC3E}">
        <p14:creationId xmlns:p14="http://schemas.microsoft.com/office/powerpoint/2010/main" val="9453167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sky, mountain, nature&#10;&#10;Description automatically generated">
            <a:extLst>
              <a:ext uri="{FF2B5EF4-FFF2-40B4-BE49-F238E27FC236}">
                <a16:creationId xmlns:a16="http://schemas.microsoft.com/office/drawing/2014/main" id="{E1A5B737-7C24-414D-A64D-EB5D12F7C49A}"/>
              </a:ext>
            </a:extLst>
          </p:cNvPr>
          <p:cNvPicPr>
            <a:picLocks noChangeAspect="1"/>
          </p:cNvPicPr>
          <p:nvPr/>
        </p:nvPicPr>
        <p:blipFill>
          <a:blip r:embed="rId3"/>
          <a:stretch>
            <a:fillRect/>
          </a:stretch>
        </p:blipFill>
        <p:spPr>
          <a:xfrm>
            <a:off x="620483" y="1013982"/>
            <a:ext cx="11140258" cy="5015668"/>
          </a:xfrm>
          <a:prstGeom prst="rect">
            <a:avLst/>
          </a:prstGeom>
        </p:spPr>
      </p:pic>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517151" y="-939263"/>
            <a:ext cx="7489193" cy="2800075"/>
          </a:xfrm>
        </p:spPr>
        <p:txBody>
          <a:bodyPr>
            <a:normAutofit/>
          </a:bodyPr>
          <a:lstStyle/>
          <a:p>
            <a:pPr algn="ctr"/>
            <a:r>
              <a:rPr lang="en-US" dirty="0"/>
              <a:t>Thank you!</a:t>
            </a:r>
          </a:p>
        </p:txBody>
      </p:sp>
      <p:sp>
        <p:nvSpPr>
          <p:cNvPr id="5" name="Content Placeholder 4">
            <a:extLst>
              <a:ext uri="{FF2B5EF4-FFF2-40B4-BE49-F238E27FC236}">
                <a16:creationId xmlns:a16="http://schemas.microsoft.com/office/drawing/2014/main" id="{574E6A54-5518-4BF2-AC68-A9B52CD27E44}"/>
              </a:ext>
            </a:extLst>
          </p:cNvPr>
          <p:cNvSpPr>
            <a:spLocks noGrp="1"/>
          </p:cNvSpPr>
          <p:nvPr>
            <p:ph idx="1"/>
          </p:nvPr>
        </p:nvSpPr>
        <p:spPr>
          <a:xfrm>
            <a:off x="5777122" y="4271257"/>
            <a:ext cx="5983619" cy="2504681"/>
          </a:xfrm>
          <a:solidFill>
            <a:schemeClr val="bg1"/>
          </a:solidFill>
          <a:ln>
            <a:solidFill>
              <a:schemeClr val="lt1">
                <a:hueOff val="0"/>
                <a:satOff val="0"/>
                <a:lumOff val="0"/>
              </a:schemeClr>
            </a:solidFill>
          </a:ln>
        </p:spPr>
        <p:txBody>
          <a:bodyPr>
            <a:noAutofit/>
          </a:bodyPr>
          <a:lstStyle/>
          <a:p>
            <a:r>
              <a:rPr lang="en-US" sz="2000" dirty="0"/>
              <a:t>Get organized!</a:t>
            </a:r>
          </a:p>
          <a:p>
            <a:r>
              <a:rPr lang="en-US" sz="2000" dirty="0"/>
              <a:t>Take advantage of </a:t>
            </a:r>
            <a:r>
              <a:rPr lang="en-US" sz="2000" dirty="0">
                <a:hlinkClick r:id="rId4"/>
              </a:rPr>
              <a:t>Phase 0</a:t>
            </a:r>
            <a:r>
              <a:rPr lang="en-US" sz="2000" dirty="0"/>
              <a:t> and other resources if you are a first-timer!</a:t>
            </a:r>
          </a:p>
          <a:p>
            <a:r>
              <a:rPr lang="en-US" sz="2000" dirty="0"/>
              <a:t>Reach out to us:</a:t>
            </a:r>
            <a:endParaRPr lang="en-US" sz="2000" kern="1200" dirty="0">
              <a:solidFill>
                <a:schemeClr val="tx1"/>
              </a:solidFill>
            </a:endParaRPr>
          </a:p>
          <a:p>
            <a:pPr marL="0" lvl="0" indent="0" algn="ctr" defTabSz="711200">
              <a:lnSpc>
                <a:spcPct val="90000"/>
              </a:lnSpc>
              <a:spcBef>
                <a:spcPct val="0"/>
              </a:spcBef>
              <a:spcAft>
                <a:spcPct val="35000"/>
              </a:spcAft>
              <a:buNone/>
            </a:pPr>
            <a:r>
              <a:rPr lang="en-US" sz="2000" b="0" i="0" kern="1200" dirty="0">
                <a:solidFill>
                  <a:schemeClr val="accent1">
                    <a:lumMod val="75000"/>
                  </a:schemeClr>
                </a:solidFill>
                <a:hlinkClick r:id="rId5"/>
              </a:rPr>
              <a:t>eileen.chant@science.doe.gov</a:t>
            </a:r>
            <a:endParaRPr lang="en-US" sz="2000" b="0" i="0" kern="1200" dirty="0">
              <a:solidFill>
                <a:schemeClr val="accent1">
                  <a:lumMod val="75000"/>
                </a:schemeClr>
              </a:solidFill>
            </a:endParaRPr>
          </a:p>
          <a:p>
            <a:pPr marL="0" lvl="0" indent="0" algn="ctr" defTabSz="711200">
              <a:lnSpc>
                <a:spcPct val="90000"/>
              </a:lnSpc>
              <a:spcBef>
                <a:spcPct val="0"/>
              </a:spcBef>
              <a:spcAft>
                <a:spcPct val="35000"/>
              </a:spcAft>
              <a:buNone/>
            </a:pPr>
            <a:r>
              <a:rPr lang="en-US" sz="2000" dirty="0">
                <a:hlinkClick r:id="rId6"/>
              </a:rPr>
              <a:t>sbir-sttr@science.doe.gov</a:t>
            </a:r>
            <a:endParaRPr lang="en-US" sz="2000" dirty="0"/>
          </a:p>
          <a:p>
            <a:pPr marL="0" lvl="0" indent="0" algn="ctr" defTabSz="711200">
              <a:lnSpc>
                <a:spcPct val="90000"/>
              </a:lnSpc>
              <a:spcBef>
                <a:spcPct val="0"/>
              </a:spcBef>
              <a:spcAft>
                <a:spcPct val="35000"/>
              </a:spcAft>
              <a:buNone/>
            </a:pPr>
            <a:r>
              <a:rPr lang="en-US" sz="2000" b="0" i="0" kern="1200" dirty="0">
                <a:solidFill>
                  <a:schemeClr val="tx1"/>
                </a:solidFill>
              </a:rPr>
              <a:t>(301) 903-5707</a:t>
            </a:r>
            <a:endParaRPr lang="en-US" sz="2000" dirty="0"/>
          </a:p>
        </p:txBody>
      </p:sp>
    </p:spTree>
    <p:extLst>
      <p:ext uri="{BB962C8B-B14F-4D97-AF65-F5344CB8AC3E}">
        <p14:creationId xmlns:p14="http://schemas.microsoft.com/office/powerpoint/2010/main" val="128911345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25" y="-144463"/>
            <a:ext cx="10515600" cy="1325563"/>
          </a:xfrm>
        </p:spPr>
        <p:txBody>
          <a:bodyPr>
            <a:normAutofit/>
          </a:bodyPr>
          <a:lstStyle/>
          <a:p>
            <a:pPr algn="ctr"/>
            <a:r>
              <a:rPr lang="en-US" sz="4000" dirty="0">
                <a:solidFill>
                  <a:schemeClr val="accent6">
                    <a:lumMod val="75000"/>
                  </a:schemeClr>
                </a:solidFill>
                <a:latin typeface="+mn-lt"/>
              </a:rPr>
              <a:t>DOE SBIR/STTR Programs – The Specifics</a:t>
            </a:r>
          </a:p>
        </p:txBody>
      </p:sp>
      <p:sp>
        <p:nvSpPr>
          <p:cNvPr id="3" name="Content Placeholder 2"/>
          <p:cNvSpPr>
            <a:spLocks noGrp="1"/>
          </p:cNvSpPr>
          <p:nvPr>
            <p:ph idx="1"/>
          </p:nvPr>
        </p:nvSpPr>
        <p:spPr>
          <a:xfrm>
            <a:off x="307975" y="904571"/>
            <a:ext cx="10936035" cy="5048858"/>
          </a:xfrm>
        </p:spPr>
        <p:txBody>
          <a:bodyPr>
            <a:normAutofit/>
          </a:bodyPr>
          <a:lstStyle/>
          <a:p>
            <a:pPr>
              <a:lnSpc>
                <a:spcPct val="120000"/>
              </a:lnSpc>
              <a:spcBef>
                <a:spcPts val="0"/>
              </a:spcBef>
              <a:spcAft>
                <a:spcPts val="1200"/>
              </a:spcAft>
            </a:pPr>
            <a:r>
              <a:rPr lang="en-US" sz="2000" dirty="0">
                <a:cs typeface="Calibri"/>
              </a:rPr>
              <a:t>Historically awards in excess of $300 Million per year</a:t>
            </a:r>
          </a:p>
          <a:p>
            <a:pPr>
              <a:lnSpc>
                <a:spcPct val="120000"/>
              </a:lnSpc>
              <a:spcBef>
                <a:spcPts val="0"/>
              </a:spcBef>
              <a:spcAft>
                <a:spcPts val="1200"/>
              </a:spcAft>
            </a:pPr>
            <a:r>
              <a:rPr lang="en-US" sz="2000" dirty="0">
                <a:cs typeface="Calibri"/>
              </a:rPr>
              <a:t>Grants not contracts – your idea &amp; your execution</a:t>
            </a:r>
          </a:p>
          <a:p>
            <a:pPr>
              <a:lnSpc>
                <a:spcPct val="120000"/>
              </a:lnSpc>
              <a:spcBef>
                <a:spcPts val="0"/>
              </a:spcBef>
              <a:spcAft>
                <a:spcPts val="1200"/>
              </a:spcAft>
            </a:pPr>
            <a:r>
              <a:rPr lang="en-US" sz="2000" dirty="0">
                <a:cs typeface="Calibri"/>
              </a:rPr>
              <a:t>Focused topics are aligned with DOE Mission</a:t>
            </a:r>
          </a:p>
          <a:p>
            <a:pPr marL="234961" indent="-234950">
              <a:lnSpc>
                <a:spcPct val="108000"/>
              </a:lnSpc>
              <a:spcAft>
                <a:spcPts val="1200"/>
              </a:spcAft>
            </a:pPr>
            <a:r>
              <a:rPr lang="en-US" sz="2000" dirty="0">
                <a:cs typeface="Calibri"/>
              </a:rPr>
              <a:t>Topics are more wide ranging than most expect!</a:t>
            </a:r>
          </a:p>
          <a:p>
            <a:pPr marL="234961" indent="-234950">
              <a:lnSpc>
                <a:spcPct val="108000"/>
              </a:lnSpc>
              <a:spcAft>
                <a:spcPts val="1200"/>
              </a:spcAft>
            </a:pPr>
            <a:r>
              <a:rPr lang="en-US" sz="2000" dirty="0">
                <a:cs typeface="Calibri"/>
              </a:rPr>
              <a:t>Two Phase I solicitations per year</a:t>
            </a:r>
          </a:p>
          <a:p>
            <a:pPr marL="234961" indent="-234950">
              <a:lnSpc>
                <a:spcPct val="108000"/>
              </a:lnSpc>
              <a:spcAft>
                <a:spcPts val="1200"/>
              </a:spcAft>
            </a:pPr>
            <a:r>
              <a:rPr lang="en-US" sz="2000" dirty="0">
                <a:cs typeface="Calibri"/>
              </a:rPr>
              <a:t>Letter of Intent is required</a:t>
            </a:r>
          </a:p>
          <a:p>
            <a:pPr marL="234961" indent="-234950">
              <a:lnSpc>
                <a:spcPct val="108000"/>
              </a:lnSpc>
              <a:spcAft>
                <a:spcPts val="1200"/>
              </a:spcAft>
            </a:pPr>
            <a:r>
              <a:rPr lang="en-US" sz="2000" dirty="0">
                <a:cs typeface="Calibri"/>
              </a:rPr>
              <a:t>DOE unlikely to be your customer, so understand the marketplace.</a:t>
            </a:r>
          </a:p>
          <a:p>
            <a:pPr marL="234961" indent="-234950">
              <a:lnSpc>
                <a:spcPct val="108000"/>
              </a:lnSpc>
              <a:spcAft>
                <a:spcPts val="1200"/>
              </a:spcAft>
            </a:pPr>
            <a:r>
              <a:rPr lang="en-US" sz="2000" dirty="0">
                <a:cs typeface="Calibri"/>
              </a:rPr>
              <a:t>We offer an expansive application assistance program “Phase 0”. It opens for an application cycle when the topics document are released </a:t>
            </a:r>
            <a:r>
              <a:rPr lang="en-US" sz="2000" dirty="0">
                <a:cs typeface="Calibri"/>
                <a:hlinkClick r:id="rId2"/>
              </a:rPr>
              <a:t>https://doephase0.dawnbreaker.com/</a:t>
            </a:r>
            <a:endParaRPr lang="en-US" sz="2000" dirty="0">
              <a:cs typeface="Calibri"/>
            </a:endParaRPr>
          </a:p>
          <a:p>
            <a:pPr marL="234961" indent="-234950">
              <a:lnSpc>
                <a:spcPct val="108000"/>
              </a:lnSpc>
              <a:spcAft>
                <a:spcPts val="1200"/>
              </a:spcAft>
            </a:pPr>
            <a:endParaRPr lang="en-US" sz="2400" dirty="0">
              <a:cs typeface="Calibri"/>
            </a:endParaRPr>
          </a:p>
          <a:p>
            <a:pPr marL="234961" indent="-234950">
              <a:lnSpc>
                <a:spcPct val="108000"/>
              </a:lnSpc>
            </a:pPr>
            <a:endParaRPr lang="en-US" i="0" dirty="0">
              <a:solidFill>
                <a:schemeClr val="tx1">
                  <a:lumMod val="65000"/>
                  <a:lumOff val="35000"/>
                </a:schemeClr>
              </a:solidFill>
              <a:cs typeface="Calibri"/>
            </a:endParaRPr>
          </a:p>
          <a:p>
            <a:pPr lvl="1">
              <a:lnSpc>
                <a:spcPct val="120000"/>
              </a:lnSpc>
              <a:spcBef>
                <a:spcPts val="0"/>
              </a:spcBef>
            </a:pPr>
            <a:endParaRPr lang="en-US" sz="2200" dirty="0">
              <a:cs typeface="Calibri"/>
            </a:endParaRPr>
          </a:p>
          <a:p>
            <a:pPr>
              <a:lnSpc>
                <a:spcPct val="120000"/>
              </a:lnSpc>
              <a:spcBef>
                <a:spcPts val="0"/>
              </a:spcBef>
            </a:pPr>
            <a:endParaRPr lang="en-US" sz="2300" dirty="0">
              <a:cs typeface="Calibri"/>
            </a:endParaRPr>
          </a:p>
          <a:p>
            <a:pPr marL="0" indent="0">
              <a:buNone/>
            </a:pPr>
            <a:endParaRPr lang="en-US" sz="2000" dirty="0"/>
          </a:p>
          <a:p>
            <a:pPr marL="0" indent="0">
              <a:buNone/>
            </a:pPr>
            <a:endParaRPr lang="en-US" sz="2000" dirty="0"/>
          </a:p>
        </p:txBody>
      </p:sp>
      <p:sp>
        <p:nvSpPr>
          <p:cNvPr id="12" name="AutoShape 12" descr="Small Busines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EAC132DC-B152-DDD7-C8EE-3794AD53178D}"/>
              </a:ext>
            </a:extLst>
          </p:cNvPr>
          <p:cNvGraphicFramePr/>
          <p:nvPr>
            <p:extLst>
              <p:ext uri="{D42A27DB-BD31-4B8C-83A1-F6EECF244321}">
                <p14:modId xmlns:p14="http://schemas.microsoft.com/office/powerpoint/2010/main" val="1128373543"/>
              </p:ext>
            </p:extLst>
          </p:nvPr>
        </p:nvGraphicFramePr>
        <p:xfrm>
          <a:off x="6287844" y="1719712"/>
          <a:ext cx="4956166" cy="3037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9CF384B-CDDB-9C3B-5C1C-EB58A184342F}"/>
              </a:ext>
            </a:extLst>
          </p:cNvPr>
          <p:cNvSpPr txBox="1"/>
          <p:nvPr/>
        </p:nvSpPr>
        <p:spPr>
          <a:xfrm>
            <a:off x="7755085" y="904571"/>
            <a:ext cx="2514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DOE Mission</a:t>
            </a:r>
          </a:p>
        </p:txBody>
      </p:sp>
    </p:spTree>
    <p:extLst>
      <p:ext uri="{BB962C8B-B14F-4D97-AF65-F5344CB8AC3E}">
        <p14:creationId xmlns:p14="http://schemas.microsoft.com/office/powerpoint/2010/main" val="98569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055"/>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4000" dirty="0">
                <a:solidFill>
                  <a:schemeClr val="accent6">
                    <a:lumMod val="75000"/>
                  </a:schemeClr>
                </a:solidFill>
                <a:latin typeface="+mn-lt"/>
              </a:rPr>
              <a:t>SBIR vs STTR?</a:t>
            </a:r>
            <a:endParaRPr lang="en-US" sz="4000" b="0" dirty="0">
              <a:solidFill>
                <a:schemeClr val="accent6">
                  <a:lumMod val="75000"/>
                </a:schemeClr>
              </a:solidFill>
              <a:latin typeface="+mn-lt"/>
            </a:endParaRPr>
          </a:p>
        </p:txBody>
      </p:sp>
      <p:graphicFrame>
        <p:nvGraphicFramePr>
          <p:cNvPr id="3" name="Table 3">
            <a:extLst>
              <a:ext uri="{FF2B5EF4-FFF2-40B4-BE49-F238E27FC236}">
                <a16:creationId xmlns:a16="http://schemas.microsoft.com/office/drawing/2014/main" id="{E3469226-A0DA-4C4F-9A4A-2955A54179C3}"/>
              </a:ext>
            </a:extLst>
          </p:cNvPr>
          <p:cNvGraphicFramePr>
            <a:graphicFrameLocks noGrp="1"/>
          </p:cNvGraphicFramePr>
          <p:nvPr>
            <p:extLst>
              <p:ext uri="{D42A27DB-BD31-4B8C-83A1-F6EECF244321}">
                <p14:modId xmlns:p14="http://schemas.microsoft.com/office/powerpoint/2010/main" val="2248933663"/>
              </p:ext>
            </p:extLst>
          </p:nvPr>
        </p:nvGraphicFramePr>
        <p:xfrm>
          <a:off x="333164" y="861172"/>
          <a:ext cx="11525672" cy="4846320"/>
        </p:xfrm>
        <a:graphic>
          <a:graphicData uri="http://schemas.openxmlformats.org/drawingml/2006/table">
            <a:tbl>
              <a:tblPr firstRow="1" bandRow="1">
                <a:tableStyleId>{5940675A-B579-460E-94D1-54222C63F5DA}</a:tableStyleId>
              </a:tblPr>
              <a:tblGrid>
                <a:gridCol w="5327228">
                  <a:extLst>
                    <a:ext uri="{9D8B030D-6E8A-4147-A177-3AD203B41FA5}">
                      <a16:colId xmlns:a16="http://schemas.microsoft.com/office/drawing/2014/main" val="2854278233"/>
                    </a:ext>
                  </a:extLst>
                </a:gridCol>
                <a:gridCol w="6198444">
                  <a:extLst>
                    <a:ext uri="{9D8B030D-6E8A-4147-A177-3AD203B41FA5}">
                      <a16:colId xmlns:a16="http://schemas.microsoft.com/office/drawing/2014/main" val="342155940"/>
                    </a:ext>
                  </a:extLst>
                </a:gridCol>
              </a:tblGrid>
              <a:tr h="670536">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dirty="0">
                          <a:solidFill>
                            <a:schemeClr val="tx1">
                              <a:lumMod val="65000"/>
                              <a:lumOff val="35000"/>
                            </a:schemeClr>
                          </a:solidFill>
                        </a:rPr>
                        <a:t>Small Business Innovation Research (SBIR)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dirty="0">
                          <a:solidFill>
                            <a:schemeClr val="tx1">
                              <a:lumMod val="65000"/>
                              <a:lumOff val="35000"/>
                            </a:schemeClr>
                          </a:solidFill>
                        </a:rPr>
                        <a:t>est. 1982</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dirty="0">
                          <a:solidFill>
                            <a:schemeClr val="tx1">
                              <a:lumMod val="65000"/>
                              <a:lumOff val="35000"/>
                            </a:schemeClr>
                          </a:solidFill>
                        </a:rPr>
                        <a:t>Small Business Technology Transfer (STTR)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0" dirty="0">
                          <a:solidFill>
                            <a:schemeClr val="tx1">
                              <a:lumMod val="65000"/>
                              <a:lumOff val="35000"/>
                            </a:schemeClr>
                          </a:solidFill>
                        </a:rPr>
                        <a:t>est. 1992 </a:t>
                      </a:r>
                    </a:p>
                  </a:txBody>
                  <a:tcPr/>
                </a:tc>
                <a:extLst>
                  <a:ext uri="{0D108BD9-81ED-4DB2-BD59-A6C34878D82A}">
                    <a16:rowId xmlns:a16="http://schemas.microsoft.com/office/drawing/2014/main" val="4120059154"/>
                  </a:ext>
                </a:extLst>
              </a:tr>
              <a:tr h="1300296">
                <a:tc>
                  <a:txBody>
                    <a:bodyPr/>
                    <a:lstStyle/>
                    <a:p>
                      <a:pPr marL="285750" indent="-285750">
                        <a:buFont typeface="Arial" panose="020B0604020202020204" pitchFamily="34" charset="0"/>
                        <a:buChar char="•"/>
                      </a:pPr>
                      <a:r>
                        <a:rPr lang="en-US" sz="2000" dirty="0">
                          <a:solidFill>
                            <a:schemeClr val="tx1">
                              <a:lumMod val="65000"/>
                              <a:lumOff val="35000"/>
                            </a:schemeClr>
                          </a:solidFill>
                        </a:rPr>
                        <a:t>Allows non-profit research institution partner</a:t>
                      </a:r>
                    </a:p>
                    <a:p>
                      <a:pPr marL="285750" indent="-285750">
                        <a:buFont typeface="Arial" panose="020B0604020202020204" pitchFamily="34" charset="0"/>
                        <a:buChar char="•"/>
                      </a:pPr>
                      <a:r>
                        <a:rPr lang="en-US" sz="2000" dirty="0">
                          <a:solidFill>
                            <a:schemeClr val="tx1">
                              <a:lumMod val="65000"/>
                              <a:lumOff val="35000"/>
                            </a:schemeClr>
                          </a:solidFill>
                        </a:rPr>
                        <a:t>Principal Investigator (PI) employee of small business</a:t>
                      </a:r>
                    </a:p>
                    <a:p>
                      <a:pPr marL="285750" indent="-285750">
                        <a:buFont typeface="Arial" panose="020B0604020202020204" pitchFamily="34" charset="0"/>
                        <a:buChar char="•"/>
                      </a:pPr>
                      <a:endParaRPr lang="en-US" sz="2000" dirty="0">
                        <a:solidFill>
                          <a:schemeClr val="tx1">
                            <a:lumMod val="65000"/>
                            <a:lumOff val="35000"/>
                          </a:schemeClr>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65000"/>
                              <a:lumOff val="35000"/>
                            </a:schemeClr>
                          </a:solidFill>
                        </a:rPr>
                        <a:t>Foster technology transfer between small business concerns and research institutions</a:t>
                      </a:r>
                    </a:p>
                    <a:p>
                      <a:pPr marL="285750" indent="-285750">
                        <a:buFont typeface="Arial" panose="020B0604020202020204" pitchFamily="34" charset="0"/>
                        <a:buChar char="•"/>
                      </a:pPr>
                      <a:r>
                        <a:rPr lang="en-US" sz="2000" dirty="0">
                          <a:solidFill>
                            <a:schemeClr val="tx1">
                              <a:lumMod val="65000"/>
                              <a:lumOff val="35000"/>
                            </a:schemeClr>
                          </a:solidFill>
                        </a:rPr>
                        <a:t>Requires non-profit research institution (RI) partner</a:t>
                      </a:r>
                    </a:p>
                    <a:p>
                      <a:pPr marL="285750" indent="-285750">
                        <a:buFont typeface="Arial" panose="020B0604020202020204" pitchFamily="34" charset="0"/>
                        <a:buChar char="•"/>
                      </a:pPr>
                      <a:r>
                        <a:rPr lang="en-US" sz="2000" dirty="0">
                          <a:solidFill>
                            <a:schemeClr val="tx1">
                              <a:lumMod val="65000"/>
                              <a:lumOff val="35000"/>
                            </a:schemeClr>
                          </a:solidFill>
                        </a:rPr>
                        <a:t>PI can be employee of either small business or RI</a:t>
                      </a:r>
                    </a:p>
                  </a:txBody>
                  <a:tcPr/>
                </a:tc>
                <a:extLst>
                  <a:ext uri="{0D108BD9-81ED-4DB2-BD59-A6C34878D82A}">
                    <a16:rowId xmlns:a16="http://schemas.microsoft.com/office/drawing/2014/main" val="1375049990"/>
                  </a:ext>
                </a:extLst>
              </a:tr>
              <a:tr h="2128223">
                <a:tc gridSpan="2">
                  <a:txBody>
                    <a:bodyPr/>
                    <a:lstStyle/>
                    <a:p>
                      <a:pPr marL="0" indent="0" algn="l">
                        <a:buFont typeface="Arial" panose="020B0604020202020204" pitchFamily="34" charset="0"/>
                        <a:buNone/>
                      </a:pPr>
                      <a:r>
                        <a:rPr lang="en-US" sz="2000" i="1" dirty="0">
                          <a:solidFill>
                            <a:schemeClr val="tx1">
                              <a:lumMod val="65000"/>
                              <a:lumOff val="35000"/>
                            </a:schemeClr>
                          </a:solidFill>
                        </a:rPr>
                        <a:t>There are different level of effort requirements to meet </a:t>
                      </a:r>
                    </a:p>
                    <a:p>
                      <a:pPr marL="0" indent="0" algn="l">
                        <a:buFont typeface="Arial" panose="020B0604020202020204" pitchFamily="34" charset="0"/>
                        <a:buNone/>
                      </a:pPr>
                      <a:r>
                        <a:rPr lang="en-US" sz="2000" i="1" dirty="0">
                          <a:solidFill>
                            <a:schemeClr val="tx1">
                              <a:lumMod val="65000"/>
                              <a:lumOff val="35000"/>
                            </a:schemeClr>
                          </a:solidFill>
                          <a:hlinkClick r:id="rId3"/>
                        </a:rPr>
                        <a:t>use our workbook to check compliance </a:t>
                      </a:r>
                      <a:r>
                        <a:rPr lang="en-US" sz="2000" i="1" dirty="0">
                          <a:solidFill>
                            <a:schemeClr val="tx1">
                              <a:lumMod val="65000"/>
                              <a:lumOff val="35000"/>
                            </a:schemeClr>
                          </a:solidFill>
                        </a:rPr>
                        <a:t>! </a:t>
                      </a:r>
                    </a:p>
                    <a:p>
                      <a:pPr marL="0" indent="0" algn="l">
                        <a:buFont typeface="Arial" panose="020B0604020202020204" pitchFamily="34" charset="0"/>
                        <a:buNone/>
                      </a:pPr>
                      <a:endParaRPr lang="en-US" sz="2000" i="1" dirty="0">
                        <a:solidFill>
                          <a:schemeClr val="tx1">
                            <a:lumMod val="65000"/>
                            <a:lumOff val="35000"/>
                          </a:schemeClr>
                        </a:solidFill>
                      </a:endParaRPr>
                    </a:p>
                    <a:p>
                      <a:pPr marL="0" indent="0" algn="l">
                        <a:buFont typeface="Arial" panose="020B0604020202020204" pitchFamily="34" charset="0"/>
                        <a:buNone/>
                      </a:pPr>
                      <a:r>
                        <a:rPr lang="en-US" sz="2000" i="1" dirty="0">
                          <a:solidFill>
                            <a:schemeClr val="tx1">
                              <a:lumMod val="65000"/>
                              <a:lumOff val="35000"/>
                            </a:schemeClr>
                          </a:solidFill>
                        </a:rPr>
                        <a:t>If you fulfill requirements of SBIR &amp; STTR</a:t>
                      </a:r>
                    </a:p>
                    <a:p>
                      <a:pPr marL="0" indent="0" algn="l">
                        <a:buFont typeface="Arial" panose="020B0604020202020204" pitchFamily="34" charset="0"/>
                        <a:buNone/>
                      </a:pPr>
                      <a:r>
                        <a:rPr lang="en-US" sz="2000" i="1" dirty="0">
                          <a:solidFill>
                            <a:schemeClr val="tx1">
                              <a:lumMod val="65000"/>
                              <a:lumOff val="35000"/>
                            </a:schemeClr>
                          </a:solidFill>
                        </a:rPr>
                        <a:t>you can submit the same application to both programs</a:t>
                      </a:r>
                    </a:p>
                    <a:p>
                      <a:pPr marL="0" indent="0" algn="l">
                        <a:buFont typeface="Arial" panose="020B0604020202020204" pitchFamily="34" charset="0"/>
                        <a:buNone/>
                      </a:pPr>
                      <a:endParaRPr lang="en-US" sz="2000" i="1" dirty="0">
                        <a:solidFill>
                          <a:schemeClr val="tx1">
                            <a:lumMod val="65000"/>
                            <a:lumOff val="35000"/>
                          </a:schemeClr>
                        </a:solidFill>
                      </a:endParaRPr>
                    </a:p>
                    <a:p>
                      <a:pPr marL="0" indent="0" algn="l">
                        <a:buFont typeface="Arial" panose="020B0604020202020204" pitchFamily="34" charset="0"/>
                        <a:buNone/>
                      </a:pPr>
                      <a:r>
                        <a:rPr lang="en-US" sz="2000" i="1" dirty="0">
                          <a:solidFill>
                            <a:schemeClr val="tx1">
                              <a:lumMod val="65000"/>
                              <a:lumOff val="35000"/>
                            </a:schemeClr>
                          </a:solidFill>
                        </a:rPr>
                        <a:t>Award always goes to the Small Business</a:t>
                      </a:r>
                    </a:p>
                    <a:p>
                      <a:pPr marL="0" indent="0" algn="l">
                        <a:buFont typeface="Arial" panose="020B0604020202020204" pitchFamily="34" charset="0"/>
                        <a:buNone/>
                      </a:pPr>
                      <a:endParaRPr lang="en-US" sz="2000" i="1" dirty="0">
                        <a:solidFill>
                          <a:schemeClr val="tx1">
                            <a:lumMod val="65000"/>
                            <a:lumOff val="35000"/>
                          </a:schemeClr>
                        </a:solidFill>
                      </a:endParaRPr>
                    </a:p>
                    <a:p>
                      <a:pPr marL="0" indent="0" algn="l">
                        <a:buFont typeface="Arial" panose="020B0604020202020204" pitchFamily="34" charset="0"/>
                        <a:buNone/>
                      </a:pPr>
                      <a:r>
                        <a:rPr lang="en-US" sz="2000" i="1" dirty="0">
                          <a:solidFill>
                            <a:schemeClr val="tx1">
                              <a:lumMod val="65000"/>
                              <a:lumOff val="35000"/>
                            </a:schemeClr>
                          </a:solidFill>
                        </a:rPr>
                        <a:t>They are two pots of funding</a:t>
                      </a:r>
                    </a:p>
                  </a:txBody>
                  <a:tcPr/>
                </a:tc>
                <a:tc hMerge="1">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tx1">
                            <a:lumMod val="65000"/>
                            <a:lumOff val="35000"/>
                          </a:schemeClr>
                        </a:solidFill>
                      </a:endParaRPr>
                    </a:p>
                  </a:txBody>
                  <a:tcPr/>
                </a:tc>
                <a:extLst>
                  <a:ext uri="{0D108BD9-81ED-4DB2-BD59-A6C34878D82A}">
                    <a16:rowId xmlns:a16="http://schemas.microsoft.com/office/drawing/2014/main" val="3885954902"/>
                  </a:ext>
                </a:extLst>
              </a:tr>
            </a:tbl>
          </a:graphicData>
        </a:graphic>
      </p:graphicFrame>
      <p:sp>
        <p:nvSpPr>
          <p:cNvPr id="4" name="Rectangle 3">
            <a:extLst>
              <a:ext uri="{FF2B5EF4-FFF2-40B4-BE49-F238E27FC236}">
                <a16:creationId xmlns:a16="http://schemas.microsoft.com/office/drawing/2014/main" id="{E7BDA2A6-8EE6-4D68-BA25-051DCA5CCE6E}"/>
              </a:ext>
            </a:extLst>
          </p:cNvPr>
          <p:cNvSpPr/>
          <p:nvPr/>
        </p:nvSpPr>
        <p:spPr>
          <a:xfrm>
            <a:off x="322782" y="5723520"/>
            <a:ext cx="1058354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SBIR and STTR were reauthorized on September 30, 2022</a:t>
            </a:r>
          </a:p>
        </p:txBody>
      </p:sp>
      <p:graphicFrame>
        <p:nvGraphicFramePr>
          <p:cNvPr id="5" name="Content Placeholder 6">
            <a:extLst>
              <a:ext uri="{FF2B5EF4-FFF2-40B4-BE49-F238E27FC236}">
                <a16:creationId xmlns:a16="http://schemas.microsoft.com/office/drawing/2014/main" id="{9F97932C-78B7-BDEA-4A10-E3959D8F54B5}"/>
              </a:ext>
            </a:extLst>
          </p:cNvPr>
          <p:cNvGraphicFramePr>
            <a:graphicFrameLocks/>
          </p:cNvGraphicFramePr>
          <p:nvPr/>
        </p:nvGraphicFramePr>
        <p:xfrm>
          <a:off x="6829926" y="3056021"/>
          <a:ext cx="4174958" cy="25025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65662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3F5C1E-E3EF-4A95-80AF-193B449FE8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CB8ED2B-D12C-4D75-9432-0B3A40CB2504}">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E79A248-2782-4A7A-83F1-1684BD2C10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7182</Words>
  <Application>Microsoft Office PowerPoint</Application>
  <PresentationFormat>Widescreen</PresentationFormat>
  <Paragraphs>872</Paragraphs>
  <Slides>71</Slides>
  <Notes>46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71</vt:i4>
      </vt:variant>
    </vt:vector>
  </HeadingPairs>
  <TitlesOfParts>
    <vt:vector size="81" baseType="lpstr">
      <vt:lpstr>Arial</vt:lpstr>
      <vt:lpstr>Calibri</vt:lpstr>
      <vt:lpstr>Calibri Light</vt:lpstr>
      <vt:lpstr>HelveticaNeue-Light</vt:lpstr>
      <vt:lpstr>Libre Franklin</vt:lpstr>
      <vt:lpstr>Times New Roman</vt:lpstr>
      <vt:lpstr>Office Theme</vt:lpstr>
      <vt:lpstr>1_Office Theme</vt:lpstr>
      <vt:lpstr>2_Office Theme</vt:lpstr>
      <vt:lpstr>3_Office Theme</vt:lpstr>
      <vt:lpstr>PowerPoint Presentation</vt:lpstr>
      <vt:lpstr>DOE’s  Small Business Innovation Research (SBIR) and Small Business Technology Transfer (STTR) Programs </vt:lpstr>
      <vt:lpstr>Federal SBIR/STTR Programs Overview</vt:lpstr>
      <vt:lpstr>PowerPoint Presentation</vt:lpstr>
      <vt:lpstr>PowerPoint Presentation</vt:lpstr>
      <vt:lpstr>Are Agencies’ Programs all the Same?</vt:lpstr>
      <vt:lpstr>U. S. Department of Energy Mission &amp; Program Offices</vt:lpstr>
      <vt:lpstr>DOE SBIR/STTR Programs – The Specifics</vt:lpstr>
      <vt:lpstr>SBIR vs STTR?</vt:lpstr>
      <vt:lpstr>Small Business Eligibility for SBIR &amp; STTR</vt:lpstr>
      <vt:lpstr>SBIR and STTR Awards</vt:lpstr>
      <vt:lpstr>Intellectual Property</vt:lpstr>
      <vt:lpstr>Data Protection</vt:lpstr>
      <vt:lpstr>Participating DOE Program Offices – 2 Releases/year</vt:lpstr>
      <vt:lpstr>How does our funding work?</vt:lpstr>
      <vt:lpstr>DOE SBIR &amp; STTR Programs:  Technology Areas</vt:lpstr>
      <vt:lpstr>Advanced Scientific Computing Research</vt:lpstr>
      <vt:lpstr>Basic Energy Sciences</vt:lpstr>
      <vt:lpstr>Biological and Environmental Research</vt:lpstr>
      <vt:lpstr>Fusion Energy Sciences</vt:lpstr>
      <vt:lpstr>High Energy Physics</vt:lpstr>
      <vt:lpstr> Nuclear Physics</vt:lpstr>
      <vt:lpstr>DOE SBIR &amp; STTR Programs:  Technology Areas</vt:lpstr>
      <vt:lpstr>FY2024 Phase I Release 2 Program Offices</vt:lpstr>
      <vt:lpstr>Information Available at DOE Program Office Websites</vt:lpstr>
      <vt:lpstr>DOE SBIR &amp; STTR Programs:  Application &amp; Award Process</vt:lpstr>
      <vt:lpstr>Operation of the DOE SBIR and STTR Programs</vt:lpstr>
      <vt:lpstr>Phase I Application &amp; Award Timelines</vt:lpstr>
      <vt:lpstr>Schedule:  FY 2024 Phase I, Releases 1 &amp; 2</vt:lpstr>
      <vt:lpstr>Schedule:  FY 2024 Phase II, Releases 1 &amp; 2</vt:lpstr>
      <vt:lpstr>Application Assistance</vt:lpstr>
      <vt:lpstr>Phase 0 Application Assistance</vt:lpstr>
      <vt:lpstr>Topics</vt:lpstr>
      <vt:lpstr>More about Topics</vt:lpstr>
      <vt:lpstr>Subtopics</vt:lpstr>
      <vt:lpstr>Technology Transfer Opportunities (TTOs)</vt:lpstr>
      <vt:lpstr>Technology Transfer Opportunity - Topics</vt:lpstr>
      <vt:lpstr>Funding Opportunity Announcement (FOA)</vt:lpstr>
      <vt:lpstr>Letters of Intent  (LOI)</vt:lpstr>
      <vt:lpstr>Letter of Intent (LOI) Submission is Required</vt:lpstr>
      <vt:lpstr>Letter of Intent: Sample Abstract</vt:lpstr>
      <vt:lpstr>Application Process: Registrations</vt:lpstr>
      <vt:lpstr>Completing a Grants.gov Application</vt:lpstr>
      <vt:lpstr>Elements of Your Application</vt:lpstr>
      <vt:lpstr>Completing an Application</vt:lpstr>
      <vt:lpstr>Data Management Plan</vt:lpstr>
      <vt:lpstr>DOE SBIR &amp; STTR Programs:   What’s New?</vt:lpstr>
      <vt:lpstr>PowerPoint Presentation</vt:lpstr>
      <vt:lpstr>PowerPoint Presentation</vt:lpstr>
      <vt:lpstr>PowerPoint Presentation</vt:lpstr>
      <vt:lpstr>PowerPoint Presentation</vt:lpstr>
      <vt:lpstr>PowerPoint Presentation</vt:lpstr>
      <vt:lpstr>PowerPoint Presentation</vt:lpstr>
      <vt:lpstr>What makes you a good fit with DOE? </vt:lpstr>
      <vt:lpstr>Top Application Errors</vt:lpstr>
      <vt:lpstr>Review and Selection of Applications</vt:lpstr>
      <vt:lpstr>Phase I Application &amp; Award Statistics for FY 2023 </vt:lpstr>
      <vt:lpstr>Phase II Application &amp; Award Statistics for FY 2023 </vt:lpstr>
      <vt:lpstr>Phase I Principal Investigator Meeting</vt:lpstr>
      <vt:lpstr>Commercialization Assistance</vt:lpstr>
      <vt:lpstr>Commercialization</vt:lpstr>
      <vt:lpstr>There are many Success Stories</vt:lpstr>
      <vt:lpstr>DOE Office of Inspector General:  Fraud, Waste &amp; Abuse</vt:lpstr>
      <vt:lpstr>DOE Office of Inspector General Combating Fraud</vt:lpstr>
      <vt:lpstr>DOE Office of Inspector General Knowing the Rules</vt:lpstr>
      <vt:lpstr>DOE Office of Inspector General Consequences</vt:lpstr>
      <vt:lpstr>Recent Prosecution  </vt:lpstr>
      <vt:lpstr>DOE Office of Inspector General Reporting Fraud</vt:lpstr>
      <vt:lpstr>DOE SBIR/STTR Resources</vt:lpstr>
      <vt:lpstr>Other DOE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2019-12-17T21:02:54Z</dcterms:created>
  <dcterms:modified xsi:type="dcterms:W3CDTF">2023-08-11T19:41:50Z</dcterms:modified>
</cp:coreProperties>
</file>