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0" r:id="rId2"/>
    <p:sldMasterId id="2147483686" r:id="rId3"/>
    <p:sldMasterId id="2147483692" r:id="rId4"/>
    <p:sldMasterId id="2147483706" r:id="rId5"/>
    <p:sldMasterId id="2147483720" r:id="rId6"/>
  </p:sldMasterIdLst>
  <p:notesMasterIdLst>
    <p:notesMasterId r:id="rId86"/>
  </p:notesMasterIdLst>
  <p:sldIdLst>
    <p:sldId id="674" r:id="rId7"/>
    <p:sldId id="676" r:id="rId8"/>
    <p:sldId id="677" r:id="rId9"/>
    <p:sldId id="675" r:id="rId10"/>
    <p:sldId id="454" r:id="rId11"/>
    <p:sldId id="554" r:id="rId12"/>
    <p:sldId id="555" r:id="rId13"/>
    <p:sldId id="609" r:id="rId14"/>
    <p:sldId id="589" r:id="rId15"/>
    <p:sldId id="607" r:id="rId16"/>
    <p:sldId id="608" r:id="rId17"/>
    <p:sldId id="587" r:id="rId18"/>
    <p:sldId id="615" r:id="rId19"/>
    <p:sldId id="586" r:id="rId20"/>
    <p:sldId id="604" r:id="rId21"/>
    <p:sldId id="594" r:id="rId22"/>
    <p:sldId id="528" r:id="rId23"/>
    <p:sldId id="597" r:id="rId24"/>
    <p:sldId id="600" r:id="rId25"/>
    <p:sldId id="533" r:id="rId26"/>
    <p:sldId id="558" r:id="rId27"/>
    <p:sldId id="581" r:id="rId28"/>
    <p:sldId id="559" r:id="rId29"/>
    <p:sldId id="605" r:id="rId30"/>
    <p:sldId id="601" r:id="rId31"/>
    <p:sldId id="569" r:id="rId32"/>
    <p:sldId id="603" r:id="rId33"/>
    <p:sldId id="613" r:id="rId34"/>
    <p:sldId id="614" r:id="rId35"/>
    <p:sldId id="612" r:id="rId36"/>
    <p:sldId id="610" r:id="rId37"/>
    <p:sldId id="602" r:id="rId38"/>
    <p:sldId id="611" r:id="rId39"/>
    <p:sldId id="517" r:id="rId40"/>
    <p:sldId id="592" r:id="rId41"/>
    <p:sldId id="256" r:id="rId42"/>
    <p:sldId id="300" r:id="rId43"/>
    <p:sldId id="437" r:id="rId44"/>
    <p:sldId id="438" r:id="rId45"/>
    <p:sldId id="439" r:id="rId46"/>
    <p:sldId id="436" r:id="rId47"/>
    <p:sldId id="434" r:id="rId48"/>
    <p:sldId id="409" r:id="rId49"/>
    <p:sldId id="433" r:id="rId50"/>
    <p:sldId id="435" r:id="rId51"/>
    <p:sldId id="421" r:id="rId52"/>
    <p:sldId id="424" r:id="rId53"/>
    <p:sldId id="422" r:id="rId54"/>
    <p:sldId id="427" r:id="rId55"/>
    <p:sldId id="440" r:id="rId56"/>
    <p:sldId id="441" r:id="rId57"/>
    <p:sldId id="442" r:id="rId58"/>
    <p:sldId id="429" r:id="rId59"/>
    <p:sldId id="431" r:id="rId60"/>
    <p:sldId id="497" r:id="rId61"/>
    <p:sldId id="475" r:id="rId62"/>
    <p:sldId id="498" r:id="rId63"/>
    <p:sldId id="678" r:id="rId64"/>
    <p:sldId id="518" r:id="rId65"/>
    <p:sldId id="507" r:id="rId66"/>
    <p:sldId id="504" r:id="rId67"/>
    <p:sldId id="524" r:id="rId68"/>
    <p:sldId id="491" r:id="rId69"/>
    <p:sldId id="506" r:id="rId70"/>
    <p:sldId id="520" r:id="rId71"/>
    <p:sldId id="521" r:id="rId72"/>
    <p:sldId id="493" r:id="rId73"/>
    <p:sldId id="500" r:id="rId74"/>
    <p:sldId id="511" r:id="rId75"/>
    <p:sldId id="501" r:id="rId76"/>
    <p:sldId id="502" r:id="rId77"/>
    <p:sldId id="513" r:id="rId78"/>
    <p:sldId id="512" r:id="rId79"/>
    <p:sldId id="514" r:id="rId80"/>
    <p:sldId id="523" r:id="rId81"/>
    <p:sldId id="515" r:id="rId82"/>
    <p:sldId id="516" r:id="rId83"/>
    <p:sldId id="522" r:id="rId84"/>
    <p:sldId id="50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FF"/>
    <a:srgbClr val="FFFE0E"/>
    <a:srgbClr val="FFFF00"/>
    <a:srgbClr val="99FF99"/>
    <a:srgbClr val="A6C7F8"/>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36E5F-BB0A-4607-8CA1-DCB3D5EA2918}" v="7" dt="2023-08-03T15:50:27.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952" autoAdjust="0"/>
  </p:normalViewPr>
  <p:slideViewPr>
    <p:cSldViewPr>
      <p:cViewPr varScale="1">
        <p:scale>
          <a:sx n="103" d="100"/>
          <a:sy n="103" d="100"/>
        </p:scale>
        <p:origin x="168"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BD836E5F-BB0A-4607-8CA1-DCB3D5EA2918}"/>
    <pc:docChg chg="undo custSel addSld delSld modSld">
      <pc:chgData name="Alyoussif, Zina" userId="97f04f14-cb6e-4f2c-9186-c96b89a86eb4" providerId="ADAL" clId="{BD836E5F-BB0A-4607-8CA1-DCB3D5EA2918}" dt="2023-08-03T15:50:27.262" v="52"/>
      <pc:docMkLst>
        <pc:docMk/>
      </pc:docMkLst>
      <pc:sldChg chg="add">
        <pc:chgData name="Alyoussif, Zina" userId="97f04f14-cb6e-4f2c-9186-c96b89a86eb4" providerId="ADAL" clId="{BD836E5F-BB0A-4607-8CA1-DCB3D5EA2918}" dt="2023-08-03T15:49:47.861" v="51"/>
        <pc:sldMkLst>
          <pc:docMk/>
          <pc:sldMk cId="0" sldId="256"/>
        </pc:sldMkLst>
      </pc:sldChg>
      <pc:sldChg chg="add">
        <pc:chgData name="Alyoussif, Zina" userId="97f04f14-cb6e-4f2c-9186-c96b89a86eb4" providerId="ADAL" clId="{BD836E5F-BB0A-4607-8CA1-DCB3D5EA2918}" dt="2023-08-03T15:49:47.861" v="51"/>
        <pc:sldMkLst>
          <pc:docMk/>
          <pc:sldMk cId="0" sldId="300"/>
        </pc:sldMkLst>
      </pc:sldChg>
      <pc:sldChg chg="add">
        <pc:chgData name="Alyoussif, Zina" userId="97f04f14-cb6e-4f2c-9186-c96b89a86eb4" providerId="ADAL" clId="{BD836E5F-BB0A-4607-8CA1-DCB3D5EA2918}" dt="2023-08-03T15:49:47.861" v="51"/>
        <pc:sldMkLst>
          <pc:docMk/>
          <pc:sldMk cId="0" sldId="409"/>
        </pc:sldMkLst>
      </pc:sldChg>
      <pc:sldChg chg="add">
        <pc:chgData name="Alyoussif, Zina" userId="97f04f14-cb6e-4f2c-9186-c96b89a86eb4" providerId="ADAL" clId="{BD836E5F-BB0A-4607-8CA1-DCB3D5EA2918}" dt="2023-08-03T15:49:47.861" v="51"/>
        <pc:sldMkLst>
          <pc:docMk/>
          <pc:sldMk cId="0" sldId="421"/>
        </pc:sldMkLst>
      </pc:sldChg>
      <pc:sldChg chg="add">
        <pc:chgData name="Alyoussif, Zina" userId="97f04f14-cb6e-4f2c-9186-c96b89a86eb4" providerId="ADAL" clId="{BD836E5F-BB0A-4607-8CA1-DCB3D5EA2918}" dt="2023-08-03T15:49:47.861" v="51"/>
        <pc:sldMkLst>
          <pc:docMk/>
          <pc:sldMk cId="0" sldId="422"/>
        </pc:sldMkLst>
      </pc:sldChg>
      <pc:sldChg chg="add">
        <pc:chgData name="Alyoussif, Zina" userId="97f04f14-cb6e-4f2c-9186-c96b89a86eb4" providerId="ADAL" clId="{BD836E5F-BB0A-4607-8CA1-DCB3D5EA2918}" dt="2023-08-03T15:49:47.861" v="51"/>
        <pc:sldMkLst>
          <pc:docMk/>
          <pc:sldMk cId="19929" sldId="424"/>
        </pc:sldMkLst>
      </pc:sldChg>
      <pc:sldChg chg="add">
        <pc:chgData name="Alyoussif, Zina" userId="97f04f14-cb6e-4f2c-9186-c96b89a86eb4" providerId="ADAL" clId="{BD836E5F-BB0A-4607-8CA1-DCB3D5EA2918}" dt="2023-08-03T15:49:47.861" v="51"/>
        <pc:sldMkLst>
          <pc:docMk/>
          <pc:sldMk cId="1592942524" sldId="427"/>
        </pc:sldMkLst>
      </pc:sldChg>
      <pc:sldChg chg="add">
        <pc:chgData name="Alyoussif, Zina" userId="97f04f14-cb6e-4f2c-9186-c96b89a86eb4" providerId="ADAL" clId="{BD836E5F-BB0A-4607-8CA1-DCB3D5EA2918}" dt="2023-08-03T15:49:47.861" v="51"/>
        <pc:sldMkLst>
          <pc:docMk/>
          <pc:sldMk cId="289185605" sldId="429"/>
        </pc:sldMkLst>
      </pc:sldChg>
      <pc:sldChg chg="add">
        <pc:chgData name="Alyoussif, Zina" userId="97f04f14-cb6e-4f2c-9186-c96b89a86eb4" providerId="ADAL" clId="{BD836E5F-BB0A-4607-8CA1-DCB3D5EA2918}" dt="2023-08-03T15:49:47.861" v="51"/>
        <pc:sldMkLst>
          <pc:docMk/>
          <pc:sldMk cId="3118549776" sldId="431"/>
        </pc:sldMkLst>
      </pc:sldChg>
      <pc:sldChg chg="add">
        <pc:chgData name="Alyoussif, Zina" userId="97f04f14-cb6e-4f2c-9186-c96b89a86eb4" providerId="ADAL" clId="{BD836E5F-BB0A-4607-8CA1-DCB3D5EA2918}" dt="2023-08-03T15:49:47.861" v="51"/>
        <pc:sldMkLst>
          <pc:docMk/>
          <pc:sldMk cId="2919760085" sldId="433"/>
        </pc:sldMkLst>
      </pc:sldChg>
      <pc:sldChg chg="add">
        <pc:chgData name="Alyoussif, Zina" userId="97f04f14-cb6e-4f2c-9186-c96b89a86eb4" providerId="ADAL" clId="{BD836E5F-BB0A-4607-8CA1-DCB3D5EA2918}" dt="2023-08-03T15:49:47.861" v="51"/>
        <pc:sldMkLst>
          <pc:docMk/>
          <pc:sldMk cId="29052470" sldId="434"/>
        </pc:sldMkLst>
      </pc:sldChg>
      <pc:sldChg chg="add">
        <pc:chgData name="Alyoussif, Zina" userId="97f04f14-cb6e-4f2c-9186-c96b89a86eb4" providerId="ADAL" clId="{BD836E5F-BB0A-4607-8CA1-DCB3D5EA2918}" dt="2023-08-03T15:49:47.861" v="51"/>
        <pc:sldMkLst>
          <pc:docMk/>
          <pc:sldMk cId="1099339560" sldId="435"/>
        </pc:sldMkLst>
      </pc:sldChg>
      <pc:sldChg chg="add">
        <pc:chgData name="Alyoussif, Zina" userId="97f04f14-cb6e-4f2c-9186-c96b89a86eb4" providerId="ADAL" clId="{BD836E5F-BB0A-4607-8CA1-DCB3D5EA2918}" dt="2023-08-03T15:49:47.861" v="51"/>
        <pc:sldMkLst>
          <pc:docMk/>
          <pc:sldMk cId="1190369940" sldId="436"/>
        </pc:sldMkLst>
      </pc:sldChg>
      <pc:sldChg chg="add">
        <pc:chgData name="Alyoussif, Zina" userId="97f04f14-cb6e-4f2c-9186-c96b89a86eb4" providerId="ADAL" clId="{BD836E5F-BB0A-4607-8CA1-DCB3D5EA2918}" dt="2023-08-03T15:49:47.861" v="51"/>
        <pc:sldMkLst>
          <pc:docMk/>
          <pc:sldMk cId="2677690500" sldId="437"/>
        </pc:sldMkLst>
      </pc:sldChg>
      <pc:sldChg chg="add">
        <pc:chgData name="Alyoussif, Zina" userId="97f04f14-cb6e-4f2c-9186-c96b89a86eb4" providerId="ADAL" clId="{BD836E5F-BB0A-4607-8CA1-DCB3D5EA2918}" dt="2023-08-03T15:49:47.861" v="51"/>
        <pc:sldMkLst>
          <pc:docMk/>
          <pc:sldMk cId="2664369509" sldId="438"/>
        </pc:sldMkLst>
      </pc:sldChg>
      <pc:sldChg chg="add">
        <pc:chgData name="Alyoussif, Zina" userId="97f04f14-cb6e-4f2c-9186-c96b89a86eb4" providerId="ADAL" clId="{BD836E5F-BB0A-4607-8CA1-DCB3D5EA2918}" dt="2023-08-03T15:49:47.861" v="51"/>
        <pc:sldMkLst>
          <pc:docMk/>
          <pc:sldMk cId="305939751" sldId="439"/>
        </pc:sldMkLst>
      </pc:sldChg>
      <pc:sldChg chg="add">
        <pc:chgData name="Alyoussif, Zina" userId="97f04f14-cb6e-4f2c-9186-c96b89a86eb4" providerId="ADAL" clId="{BD836E5F-BB0A-4607-8CA1-DCB3D5EA2918}" dt="2023-08-03T15:49:47.861" v="51"/>
        <pc:sldMkLst>
          <pc:docMk/>
          <pc:sldMk cId="4150818513" sldId="440"/>
        </pc:sldMkLst>
      </pc:sldChg>
      <pc:sldChg chg="add">
        <pc:chgData name="Alyoussif, Zina" userId="97f04f14-cb6e-4f2c-9186-c96b89a86eb4" providerId="ADAL" clId="{BD836E5F-BB0A-4607-8CA1-DCB3D5EA2918}" dt="2023-08-03T15:49:47.861" v="51"/>
        <pc:sldMkLst>
          <pc:docMk/>
          <pc:sldMk cId="4274452461" sldId="441"/>
        </pc:sldMkLst>
      </pc:sldChg>
      <pc:sldChg chg="add">
        <pc:chgData name="Alyoussif, Zina" userId="97f04f14-cb6e-4f2c-9186-c96b89a86eb4" providerId="ADAL" clId="{BD836E5F-BB0A-4607-8CA1-DCB3D5EA2918}" dt="2023-08-03T15:49:47.861" v="51"/>
        <pc:sldMkLst>
          <pc:docMk/>
          <pc:sldMk cId="2691058916" sldId="442"/>
        </pc:sldMkLst>
      </pc:sldChg>
      <pc:sldChg chg="add del">
        <pc:chgData name="Alyoussif, Zina" userId="97f04f14-cb6e-4f2c-9186-c96b89a86eb4" providerId="ADAL" clId="{BD836E5F-BB0A-4607-8CA1-DCB3D5EA2918}" dt="2023-08-03T15:49:10.374" v="37"/>
        <pc:sldMkLst>
          <pc:docMk/>
          <pc:sldMk cId="1696265743" sldId="454"/>
        </pc:sldMkLst>
      </pc:sldChg>
      <pc:sldChg chg="add">
        <pc:chgData name="Alyoussif, Zina" userId="97f04f14-cb6e-4f2c-9186-c96b89a86eb4" providerId="ADAL" clId="{BD836E5F-BB0A-4607-8CA1-DCB3D5EA2918}" dt="2023-08-03T15:50:27.262" v="52"/>
        <pc:sldMkLst>
          <pc:docMk/>
          <pc:sldMk cId="0" sldId="475"/>
        </pc:sldMkLst>
      </pc:sldChg>
      <pc:sldChg chg="add">
        <pc:chgData name="Alyoussif, Zina" userId="97f04f14-cb6e-4f2c-9186-c96b89a86eb4" providerId="ADAL" clId="{BD836E5F-BB0A-4607-8CA1-DCB3D5EA2918}" dt="2023-08-03T15:50:27.262" v="52"/>
        <pc:sldMkLst>
          <pc:docMk/>
          <pc:sldMk cId="0" sldId="491"/>
        </pc:sldMkLst>
      </pc:sldChg>
      <pc:sldChg chg="add">
        <pc:chgData name="Alyoussif, Zina" userId="97f04f14-cb6e-4f2c-9186-c96b89a86eb4" providerId="ADAL" clId="{BD836E5F-BB0A-4607-8CA1-DCB3D5EA2918}" dt="2023-08-03T15:50:27.262" v="52"/>
        <pc:sldMkLst>
          <pc:docMk/>
          <pc:sldMk cId="0" sldId="493"/>
        </pc:sldMkLst>
      </pc:sldChg>
      <pc:sldChg chg="add">
        <pc:chgData name="Alyoussif, Zina" userId="97f04f14-cb6e-4f2c-9186-c96b89a86eb4" providerId="ADAL" clId="{BD836E5F-BB0A-4607-8CA1-DCB3D5EA2918}" dt="2023-08-03T15:50:27.262" v="52"/>
        <pc:sldMkLst>
          <pc:docMk/>
          <pc:sldMk cId="0" sldId="497"/>
        </pc:sldMkLst>
      </pc:sldChg>
      <pc:sldChg chg="add">
        <pc:chgData name="Alyoussif, Zina" userId="97f04f14-cb6e-4f2c-9186-c96b89a86eb4" providerId="ADAL" clId="{BD836E5F-BB0A-4607-8CA1-DCB3D5EA2918}" dt="2023-08-03T15:50:27.262" v="52"/>
        <pc:sldMkLst>
          <pc:docMk/>
          <pc:sldMk cId="589380950" sldId="498"/>
        </pc:sldMkLst>
      </pc:sldChg>
      <pc:sldChg chg="add">
        <pc:chgData name="Alyoussif, Zina" userId="97f04f14-cb6e-4f2c-9186-c96b89a86eb4" providerId="ADAL" clId="{BD836E5F-BB0A-4607-8CA1-DCB3D5EA2918}" dt="2023-08-03T15:50:27.262" v="52"/>
        <pc:sldMkLst>
          <pc:docMk/>
          <pc:sldMk cId="2677840814" sldId="500"/>
        </pc:sldMkLst>
      </pc:sldChg>
      <pc:sldChg chg="add">
        <pc:chgData name="Alyoussif, Zina" userId="97f04f14-cb6e-4f2c-9186-c96b89a86eb4" providerId="ADAL" clId="{BD836E5F-BB0A-4607-8CA1-DCB3D5EA2918}" dt="2023-08-03T15:50:27.262" v="52"/>
        <pc:sldMkLst>
          <pc:docMk/>
          <pc:sldMk cId="147735118" sldId="501"/>
        </pc:sldMkLst>
      </pc:sldChg>
      <pc:sldChg chg="add">
        <pc:chgData name="Alyoussif, Zina" userId="97f04f14-cb6e-4f2c-9186-c96b89a86eb4" providerId="ADAL" clId="{BD836E5F-BB0A-4607-8CA1-DCB3D5EA2918}" dt="2023-08-03T15:50:27.262" v="52"/>
        <pc:sldMkLst>
          <pc:docMk/>
          <pc:sldMk cId="546075697" sldId="502"/>
        </pc:sldMkLst>
      </pc:sldChg>
      <pc:sldChg chg="add">
        <pc:chgData name="Alyoussif, Zina" userId="97f04f14-cb6e-4f2c-9186-c96b89a86eb4" providerId="ADAL" clId="{BD836E5F-BB0A-4607-8CA1-DCB3D5EA2918}" dt="2023-08-03T15:50:27.262" v="52"/>
        <pc:sldMkLst>
          <pc:docMk/>
          <pc:sldMk cId="1363896558" sldId="504"/>
        </pc:sldMkLst>
      </pc:sldChg>
      <pc:sldChg chg="add">
        <pc:chgData name="Alyoussif, Zina" userId="97f04f14-cb6e-4f2c-9186-c96b89a86eb4" providerId="ADAL" clId="{BD836E5F-BB0A-4607-8CA1-DCB3D5EA2918}" dt="2023-08-03T15:50:27.262" v="52"/>
        <pc:sldMkLst>
          <pc:docMk/>
          <pc:sldMk cId="2423081930" sldId="506"/>
        </pc:sldMkLst>
      </pc:sldChg>
      <pc:sldChg chg="add">
        <pc:chgData name="Alyoussif, Zina" userId="97f04f14-cb6e-4f2c-9186-c96b89a86eb4" providerId="ADAL" clId="{BD836E5F-BB0A-4607-8CA1-DCB3D5EA2918}" dt="2023-08-03T15:50:27.262" v="52"/>
        <pc:sldMkLst>
          <pc:docMk/>
          <pc:sldMk cId="938598189" sldId="507"/>
        </pc:sldMkLst>
      </pc:sldChg>
      <pc:sldChg chg="add">
        <pc:chgData name="Alyoussif, Zina" userId="97f04f14-cb6e-4f2c-9186-c96b89a86eb4" providerId="ADAL" clId="{BD836E5F-BB0A-4607-8CA1-DCB3D5EA2918}" dt="2023-08-03T15:50:27.262" v="52"/>
        <pc:sldMkLst>
          <pc:docMk/>
          <pc:sldMk cId="2707302508" sldId="509"/>
        </pc:sldMkLst>
      </pc:sldChg>
      <pc:sldChg chg="add">
        <pc:chgData name="Alyoussif, Zina" userId="97f04f14-cb6e-4f2c-9186-c96b89a86eb4" providerId="ADAL" clId="{BD836E5F-BB0A-4607-8CA1-DCB3D5EA2918}" dt="2023-08-03T15:50:27.262" v="52"/>
        <pc:sldMkLst>
          <pc:docMk/>
          <pc:sldMk cId="3841345720" sldId="511"/>
        </pc:sldMkLst>
      </pc:sldChg>
      <pc:sldChg chg="add">
        <pc:chgData name="Alyoussif, Zina" userId="97f04f14-cb6e-4f2c-9186-c96b89a86eb4" providerId="ADAL" clId="{BD836E5F-BB0A-4607-8CA1-DCB3D5EA2918}" dt="2023-08-03T15:50:27.262" v="52"/>
        <pc:sldMkLst>
          <pc:docMk/>
          <pc:sldMk cId="2757906126" sldId="512"/>
        </pc:sldMkLst>
      </pc:sldChg>
      <pc:sldChg chg="add">
        <pc:chgData name="Alyoussif, Zina" userId="97f04f14-cb6e-4f2c-9186-c96b89a86eb4" providerId="ADAL" clId="{BD836E5F-BB0A-4607-8CA1-DCB3D5EA2918}" dt="2023-08-03T15:50:27.262" v="52"/>
        <pc:sldMkLst>
          <pc:docMk/>
          <pc:sldMk cId="2414470327" sldId="513"/>
        </pc:sldMkLst>
      </pc:sldChg>
      <pc:sldChg chg="add">
        <pc:chgData name="Alyoussif, Zina" userId="97f04f14-cb6e-4f2c-9186-c96b89a86eb4" providerId="ADAL" clId="{BD836E5F-BB0A-4607-8CA1-DCB3D5EA2918}" dt="2023-08-03T15:50:27.262" v="52"/>
        <pc:sldMkLst>
          <pc:docMk/>
          <pc:sldMk cId="729520267" sldId="514"/>
        </pc:sldMkLst>
      </pc:sldChg>
      <pc:sldChg chg="add">
        <pc:chgData name="Alyoussif, Zina" userId="97f04f14-cb6e-4f2c-9186-c96b89a86eb4" providerId="ADAL" clId="{BD836E5F-BB0A-4607-8CA1-DCB3D5EA2918}" dt="2023-08-03T15:50:27.262" v="52"/>
        <pc:sldMkLst>
          <pc:docMk/>
          <pc:sldMk cId="1474274309" sldId="515"/>
        </pc:sldMkLst>
      </pc:sldChg>
      <pc:sldChg chg="add">
        <pc:chgData name="Alyoussif, Zina" userId="97f04f14-cb6e-4f2c-9186-c96b89a86eb4" providerId="ADAL" clId="{BD836E5F-BB0A-4607-8CA1-DCB3D5EA2918}" dt="2023-08-03T15:50:27.262" v="52"/>
        <pc:sldMkLst>
          <pc:docMk/>
          <pc:sldMk cId="2203490381" sldId="516"/>
        </pc:sldMkLst>
      </pc:sldChg>
      <pc:sldChg chg="add del">
        <pc:chgData name="Alyoussif, Zina" userId="97f04f14-cb6e-4f2c-9186-c96b89a86eb4" providerId="ADAL" clId="{BD836E5F-BB0A-4607-8CA1-DCB3D5EA2918}" dt="2023-08-03T15:49:10.374" v="37"/>
        <pc:sldMkLst>
          <pc:docMk/>
          <pc:sldMk cId="2261585852" sldId="517"/>
        </pc:sldMkLst>
      </pc:sldChg>
      <pc:sldChg chg="add">
        <pc:chgData name="Alyoussif, Zina" userId="97f04f14-cb6e-4f2c-9186-c96b89a86eb4" providerId="ADAL" clId="{BD836E5F-BB0A-4607-8CA1-DCB3D5EA2918}" dt="2023-08-03T15:50:27.262" v="52"/>
        <pc:sldMkLst>
          <pc:docMk/>
          <pc:sldMk cId="798744822" sldId="518"/>
        </pc:sldMkLst>
      </pc:sldChg>
      <pc:sldChg chg="add">
        <pc:chgData name="Alyoussif, Zina" userId="97f04f14-cb6e-4f2c-9186-c96b89a86eb4" providerId="ADAL" clId="{BD836E5F-BB0A-4607-8CA1-DCB3D5EA2918}" dt="2023-08-03T15:50:27.262" v="52"/>
        <pc:sldMkLst>
          <pc:docMk/>
          <pc:sldMk cId="538710364" sldId="520"/>
        </pc:sldMkLst>
      </pc:sldChg>
      <pc:sldChg chg="add">
        <pc:chgData name="Alyoussif, Zina" userId="97f04f14-cb6e-4f2c-9186-c96b89a86eb4" providerId="ADAL" clId="{BD836E5F-BB0A-4607-8CA1-DCB3D5EA2918}" dt="2023-08-03T15:50:27.262" v="52"/>
        <pc:sldMkLst>
          <pc:docMk/>
          <pc:sldMk cId="3345034678" sldId="521"/>
        </pc:sldMkLst>
      </pc:sldChg>
      <pc:sldChg chg="add">
        <pc:chgData name="Alyoussif, Zina" userId="97f04f14-cb6e-4f2c-9186-c96b89a86eb4" providerId="ADAL" clId="{BD836E5F-BB0A-4607-8CA1-DCB3D5EA2918}" dt="2023-08-03T15:50:27.262" v="52"/>
        <pc:sldMkLst>
          <pc:docMk/>
          <pc:sldMk cId="3813506344" sldId="522"/>
        </pc:sldMkLst>
      </pc:sldChg>
      <pc:sldChg chg="add">
        <pc:chgData name="Alyoussif, Zina" userId="97f04f14-cb6e-4f2c-9186-c96b89a86eb4" providerId="ADAL" clId="{BD836E5F-BB0A-4607-8CA1-DCB3D5EA2918}" dt="2023-08-03T15:50:27.262" v="52"/>
        <pc:sldMkLst>
          <pc:docMk/>
          <pc:sldMk cId="1002650813" sldId="523"/>
        </pc:sldMkLst>
      </pc:sldChg>
      <pc:sldChg chg="add">
        <pc:chgData name="Alyoussif, Zina" userId="97f04f14-cb6e-4f2c-9186-c96b89a86eb4" providerId="ADAL" clId="{BD836E5F-BB0A-4607-8CA1-DCB3D5EA2918}" dt="2023-08-03T15:50:27.262" v="52"/>
        <pc:sldMkLst>
          <pc:docMk/>
          <pc:sldMk cId="1635860228" sldId="524"/>
        </pc:sldMkLst>
      </pc:sldChg>
      <pc:sldChg chg="modSp add del mod">
        <pc:chgData name="Alyoussif, Zina" userId="97f04f14-cb6e-4f2c-9186-c96b89a86eb4" providerId="ADAL" clId="{BD836E5F-BB0A-4607-8CA1-DCB3D5EA2918}" dt="2023-08-03T15:49:10.543" v="44" actId="27636"/>
        <pc:sldMkLst>
          <pc:docMk/>
          <pc:sldMk cId="3465294620" sldId="528"/>
        </pc:sldMkLst>
        <pc:spChg chg="mod">
          <ac:chgData name="Alyoussif, Zina" userId="97f04f14-cb6e-4f2c-9186-c96b89a86eb4" providerId="ADAL" clId="{BD836E5F-BB0A-4607-8CA1-DCB3D5EA2918}" dt="2023-08-03T15:49:10.543" v="44" actId="27636"/>
          <ac:spMkLst>
            <pc:docMk/>
            <pc:sldMk cId="3465294620" sldId="528"/>
            <ac:spMk id="3" creationId="{00000000-0000-0000-0000-000000000000}"/>
          </ac:spMkLst>
        </pc:spChg>
      </pc:sldChg>
      <pc:sldChg chg="add del">
        <pc:chgData name="Alyoussif, Zina" userId="97f04f14-cb6e-4f2c-9186-c96b89a86eb4" providerId="ADAL" clId="{BD836E5F-BB0A-4607-8CA1-DCB3D5EA2918}" dt="2023-08-03T15:49:10.374" v="37"/>
        <pc:sldMkLst>
          <pc:docMk/>
          <pc:sldMk cId="1152029958" sldId="533"/>
        </pc:sldMkLst>
      </pc:sldChg>
      <pc:sldChg chg="modSp add del mod">
        <pc:chgData name="Alyoussif, Zina" userId="97f04f14-cb6e-4f2c-9186-c96b89a86eb4" providerId="ADAL" clId="{BD836E5F-BB0A-4607-8CA1-DCB3D5EA2918}" dt="2023-08-03T15:49:10.498" v="38" actId="27636"/>
        <pc:sldMkLst>
          <pc:docMk/>
          <pc:sldMk cId="1838938960" sldId="554"/>
        </pc:sldMkLst>
        <pc:spChg chg="mod">
          <ac:chgData name="Alyoussif, Zina" userId="97f04f14-cb6e-4f2c-9186-c96b89a86eb4" providerId="ADAL" clId="{BD836E5F-BB0A-4607-8CA1-DCB3D5EA2918}" dt="2023-08-03T15:49:10.498" v="38" actId="27636"/>
          <ac:spMkLst>
            <pc:docMk/>
            <pc:sldMk cId="1838938960" sldId="554"/>
            <ac:spMk id="3" creationId="{00000000-0000-0000-0000-000000000000}"/>
          </ac:spMkLst>
        </pc:spChg>
      </pc:sldChg>
      <pc:sldChg chg="modSp add del mod">
        <pc:chgData name="Alyoussif, Zina" userId="97f04f14-cb6e-4f2c-9186-c96b89a86eb4" providerId="ADAL" clId="{BD836E5F-BB0A-4607-8CA1-DCB3D5EA2918}" dt="2023-08-03T15:49:10.498" v="39" actId="27636"/>
        <pc:sldMkLst>
          <pc:docMk/>
          <pc:sldMk cId="4018257849" sldId="555"/>
        </pc:sldMkLst>
        <pc:spChg chg="mod">
          <ac:chgData name="Alyoussif, Zina" userId="97f04f14-cb6e-4f2c-9186-c96b89a86eb4" providerId="ADAL" clId="{BD836E5F-BB0A-4607-8CA1-DCB3D5EA2918}" dt="2023-08-03T15:49:10.498" v="39" actId="27636"/>
          <ac:spMkLst>
            <pc:docMk/>
            <pc:sldMk cId="4018257849" sldId="555"/>
            <ac:spMk id="3" creationId="{00000000-0000-0000-0000-000000000000}"/>
          </ac:spMkLst>
        </pc:spChg>
      </pc:sldChg>
      <pc:sldChg chg="modSp add del mod">
        <pc:chgData name="Alyoussif, Zina" userId="97f04f14-cb6e-4f2c-9186-c96b89a86eb4" providerId="ADAL" clId="{BD836E5F-BB0A-4607-8CA1-DCB3D5EA2918}" dt="2023-08-03T15:49:10.374" v="37"/>
        <pc:sldMkLst>
          <pc:docMk/>
          <pc:sldMk cId="2407165375" sldId="558"/>
        </pc:sldMkLst>
        <pc:spChg chg="mod">
          <ac:chgData name="Alyoussif, Zina" userId="97f04f14-cb6e-4f2c-9186-c96b89a86eb4" providerId="ADAL" clId="{BD836E5F-BB0A-4607-8CA1-DCB3D5EA2918}" dt="2023-08-03T15:49:05.257" v="36"/>
          <ac:spMkLst>
            <pc:docMk/>
            <pc:sldMk cId="2407165375" sldId="558"/>
            <ac:spMk id="3" creationId="{00000000-0000-0000-0000-000000000000}"/>
          </ac:spMkLst>
        </pc:spChg>
      </pc:sldChg>
      <pc:sldChg chg="modSp add del mod">
        <pc:chgData name="Alyoussif, Zina" userId="97f04f14-cb6e-4f2c-9186-c96b89a86eb4" providerId="ADAL" clId="{BD836E5F-BB0A-4607-8CA1-DCB3D5EA2918}" dt="2023-08-03T15:49:10.374" v="37"/>
        <pc:sldMkLst>
          <pc:docMk/>
          <pc:sldMk cId="194955524" sldId="559"/>
        </pc:sldMkLst>
        <pc:spChg chg="mod">
          <ac:chgData name="Alyoussif, Zina" userId="97f04f14-cb6e-4f2c-9186-c96b89a86eb4" providerId="ADAL" clId="{BD836E5F-BB0A-4607-8CA1-DCB3D5EA2918}" dt="2023-08-03T15:49:05.257" v="36"/>
          <ac:spMkLst>
            <pc:docMk/>
            <pc:sldMk cId="194955524" sldId="559"/>
            <ac:spMk id="3" creationId="{00000000-0000-0000-0000-000000000000}"/>
          </ac:spMkLst>
        </pc:spChg>
      </pc:sldChg>
      <pc:sldChg chg="modSp add del mod">
        <pc:chgData name="Alyoussif, Zina" userId="97f04f14-cb6e-4f2c-9186-c96b89a86eb4" providerId="ADAL" clId="{BD836E5F-BB0A-4607-8CA1-DCB3D5EA2918}" dt="2023-08-03T15:49:10.374" v="37"/>
        <pc:sldMkLst>
          <pc:docMk/>
          <pc:sldMk cId="1526212410" sldId="569"/>
        </pc:sldMkLst>
        <pc:spChg chg="mod">
          <ac:chgData name="Alyoussif, Zina" userId="97f04f14-cb6e-4f2c-9186-c96b89a86eb4" providerId="ADAL" clId="{BD836E5F-BB0A-4607-8CA1-DCB3D5EA2918}" dt="2023-08-03T15:49:05.257" v="36"/>
          <ac:spMkLst>
            <pc:docMk/>
            <pc:sldMk cId="1526212410" sldId="569"/>
            <ac:spMk id="3" creationId="{00000000-0000-0000-0000-000000000000}"/>
          </ac:spMkLst>
        </pc:spChg>
      </pc:sldChg>
      <pc:sldChg chg="modSp add del mod">
        <pc:chgData name="Alyoussif, Zina" userId="97f04f14-cb6e-4f2c-9186-c96b89a86eb4" providerId="ADAL" clId="{BD836E5F-BB0A-4607-8CA1-DCB3D5EA2918}" dt="2023-08-03T15:49:10.559" v="45" actId="27636"/>
        <pc:sldMkLst>
          <pc:docMk/>
          <pc:sldMk cId="3353912512" sldId="581"/>
        </pc:sldMkLst>
        <pc:spChg chg="mod">
          <ac:chgData name="Alyoussif, Zina" userId="97f04f14-cb6e-4f2c-9186-c96b89a86eb4" providerId="ADAL" clId="{BD836E5F-BB0A-4607-8CA1-DCB3D5EA2918}" dt="2023-08-03T15:49:10.559" v="45" actId="27636"/>
          <ac:spMkLst>
            <pc:docMk/>
            <pc:sldMk cId="3353912512" sldId="581"/>
            <ac:spMk id="3" creationId="{00000000-0000-0000-0000-000000000000}"/>
          </ac:spMkLst>
        </pc:spChg>
      </pc:sldChg>
      <pc:sldChg chg="modSp add del mod">
        <pc:chgData name="Alyoussif, Zina" userId="97f04f14-cb6e-4f2c-9186-c96b89a86eb4" providerId="ADAL" clId="{BD836E5F-BB0A-4607-8CA1-DCB3D5EA2918}" dt="2023-08-03T15:49:10.521" v="41" actId="27636"/>
        <pc:sldMkLst>
          <pc:docMk/>
          <pc:sldMk cId="217684908" sldId="586"/>
        </pc:sldMkLst>
        <pc:spChg chg="mod">
          <ac:chgData name="Alyoussif, Zina" userId="97f04f14-cb6e-4f2c-9186-c96b89a86eb4" providerId="ADAL" clId="{BD836E5F-BB0A-4607-8CA1-DCB3D5EA2918}" dt="2023-08-03T15:49:10.521" v="41" actId="27636"/>
          <ac:spMkLst>
            <pc:docMk/>
            <pc:sldMk cId="217684908" sldId="586"/>
            <ac:spMk id="3" creationId="{00000000-0000-0000-0000-000000000000}"/>
          </ac:spMkLst>
        </pc:spChg>
      </pc:sldChg>
      <pc:sldChg chg="add del">
        <pc:chgData name="Alyoussif, Zina" userId="97f04f14-cb6e-4f2c-9186-c96b89a86eb4" providerId="ADAL" clId="{BD836E5F-BB0A-4607-8CA1-DCB3D5EA2918}" dt="2023-08-03T15:49:10.374" v="37"/>
        <pc:sldMkLst>
          <pc:docMk/>
          <pc:sldMk cId="1591053056" sldId="587"/>
        </pc:sldMkLst>
      </pc:sldChg>
      <pc:sldChg chg="modSp add del mod">
        <pc:chgData name="Alyoussif, Zina" userId="97f04f14-cb6e-4f2c-9186-c96b89a86eb4" providerId="ADAL" clId="{BD836E5F-BB0A-4607-8CA1-DCB3D5EA2918}" dt="2023-08-03T15:49:10.506" v="40" actId="27636"/>
        <pc:sldMkLst>
          <pc:docMk/>
          <pc:sldMk cId="2169557896" sldId="589"/>
        </pc:sldMkLst>
        <pc:spChg chg="mod">
          <ac:chgData name="Alyoussif, Zina" userId="97f04f14-cb6e-4f2c-9186-c96b89a86eb4" providerId="ADAL" clId="{BD836E5F-BB0A-4607-8CA1-DCB3D5EA2918}" dt="2023-08-03T15:49:10.506" v="40" actId="27636"/>
          <ac:spMkLst>
            <pc:docMk/>
            <pc:sldMk cId="2169557896" sldId="589"/>
            <ac:spMk id="3" creationId="{00000000-0000-0000-0000-000000000000}"/>
          </ac:spMkLst>
        </pc:spChg>
      </pc:sldChg>
      <pc:sldChg chg="add del">
        <pc:chgData name="Alyoussif, Zina" userId="97f04f14-cb6e-4f2c-9186-c96b89a86eb4" providerId="ADAL" clId="{BD836E5F-BB0A-4607-8CA1-DCB3D5EA2918}" dt="2023-08-03T15:49:10.374" v="37"/>
        <pc:sldMkLst>
          <pc:docMk/>
          <pc:sldMk cId="3117072868" sldId="592"/>
        </pc:sldMkLst>
      </pc:sldChg>
      <pc:sldChg chg="modSp add del mod">
        <pc:chgData name="Alyoussif, Zina" userId="97f04f14-cb6e-4f2c-9186-c96b89a86eb4" providerId="ADAL" clId="{BD836E5F-BB0A-4607-8CA1-DCB3D5EA2918}" dt="2023-08-03T15:49:10.528" v="43" actId="27636"/>
        <pc:sldMkLst>
          <pc:docMk/>
          <pc:sldMk cId="84109289" sldId="594"/>
        </pc:sldMkLst>
        <pc:spChg chg="mod">
          <ac:chgData name="Alyoussif, Zina" userId="97f04f14-cb6e-4f2c-9186-c96b89a86eb4" providerId="ADAL" clId="{BD836E5F-BB0A-4607-8CA1-DCB3D5EA2918}" dt="2023-08-03T15:49:10.528" v="43" actId="27636"/>
          <ac:spMkLst>
            <pc:docMk/>
            <pc:sldMk cId="84109289" sldId="594"/>
            <ac:spMk id="3" creationId="{00000000-0000-0000-0000-000000000000}"/>
          </ac:spMkLst>
        </pc:spChg>
      </pc:sldChg>
      <pc:sldChg chg="modSp add del mod">
        <pc:chgData name="Alyoussif, Zina" userId="97f04f14-cb6e-4f2c-9186-c96b89a86eb4" providerId="ADAL" clId="{BD836E5F-BB0A-4607-8CA1-DCB3D5EA2918}" dt="2023-08-03T15:49:10.374" v="37"/>
        <pc:sldMkLst>
          <pc:docMk/>
          <pc:sldMk cId="1977098083" sldId="597"/>
        </pc:sldMkLst>
        <pc:spChg chg="mod">
          <ac:chgData name="Alyoussif, Zina" userId="97f04f14-cb6e-4f2c-9186-c96b89a86eb4" providerId="ADAL" clId="{BD836E5F-BB0A-4607-8CA1-DCB3D5EA2918}" dt="2023-08-03T15:49:05.257" v="36"/>
          <ac:spMkLst>
            <pc:docMk/>
            <pc:sldMk cId="1977098083" sldId="597"/>
            <ac:spMk id="3" creationId="{00000000-0000-0000-0000-000000000000}"/>
          </ac:spMkLst>
        </pc:spChg>
      </pc:sldChg>
      <pc:sldChg chg="add del">
        <pc:chgData name="Alyoussif, Zina" userId="97f04f14-cb6e-4f2c-9186-c96b89a86eb4" providerId="ADAL" clId="{BD836E5F-BB0A-4607-8CA1-DCB3D5EA2918}" dt="2023-08-03T15:49:10.374" v="37"/>
        <pc:sldMkLst>
          <pc:docMk/>
          <pc:sldMk cId="312263952" sldId="600"/>
        </pc:sldMkLst>
      </pc:sldChg>
      <pc:sldChg chg="modSp add del mod">
        <pc:chgData name="Alyoussif, Zina" userId="97f04f14-cb6e-4f2c-9186-c96b89a86eb4" providerId="ADAL" clId="{BD836E5F-BB0A-4607-8CA1-DCB3D5EA2918}" dt="2023-08-03T15:49:10.575" v="47" actId="27636"/>
        <pc:sldMkLst>
          <pc:docMk/>
          <pc:sldMk cId="4255517617" sldId="601"/>
        </pc:sldMkLst>
        <pc:spChg chg="mod">
          <ac:chgData name="Alyoussif, Zina" userId="97f04f14-cb6e-4f2c-9186-c96b89a86eb4" providerId="ADAL" clId="{BD836E5F-BB0A-4607-8CA1-DCB3D5EA2918}" dt="2023-08-03T15:49:10.575" v="47" actId="27636"/>
          <ac:spMkLst>
            <pc:docMk/>
            <pc:sldMk cId="4255517617" sldId="601"/>
            <ac:spMk id="3" creationId="{00000000-0000-0000-0000-000000000000}"/>
          </ac:spMkLst>
        </pc:spChg>
      </pc:sldChg>
      <pc:sldChg chg="add del">
        <pc:chgData name="Alyoussif, Zina" userId="97f04f14-cb6e-4f2c-9186-c96b89a86eb4" providerId="ADAL" clId="{BD836E5F-BB0A-4607-8CA1-DCB3D5EA2918}" dt="2023-08-03T15:49:10.374" v="37"/>
        <pc:sldMkLst>
          <pc:docMk/>
          <pc:sldMk cId="4144880910" sldId="602"/>
        </pc:sldMkLst>
      </pc:sldChg>
      <pc:sldChg chg="modSp add del mod">
        <pc:chgData name="Alyoussif, Zina" userId="97f04f14-cb6e-4f2c-9186-c96b89a86eb4" providerId="ADAL" clId="{BD836E5F-BB0A-4607-8CA1-DCB3D5EA2918}" dt="2023-08-03T15:49:10.591" v="48" actId="27636"/>
        <pc:sldMkLst>
          <pc:docMk/>
          <pc:sldMk cId="3675248565" sldId="603"/>
        </pc:sldMkLst>
        <pc:spChg chg="mod">
          <ac:chgData name="Alyoussif, Zina" userId="97f04f14-cb6e-4f2c-9186-c96b89a86eb4" providerId="ADAL" clId="{BD836E5F-BB0A-4607-8CA1-DCB3D5EA2918}" dt="2023-08-03T15:49:10.591" v="48" actId="27636"/>
          <ac:spMkLst>
            <pc:docMk/>
            <pc:sldMk cId="3675248565" sldId="603"/>
            <ac:spMk id="3" creationId="{00000000-0000-0000-0000-000000000000}"/>
          </ac:spMkLst>
        </pc:spChg>
      </pc:sldChg>
      <pc:sldChg chg="modSp add del mod">
        <pc:chgData name="Alyoussif, Zina" userId="97f04f14-cb6e-4f2c-9186-c96b89a86eb4" providerId="ADAL" clId="{BD836E5F-BB0A-4607-8CA1-DCB3D5EA2918}" dt="2023-08-03T15:49:10.528" v="42" actId="27636"/>
        <pc:sldMkLst>
          <pc:docMk/>
          <pc:sldMk cId="414453972" sldId="604"/>
        </pc:sldMkLst>
        <pc:spChg chg="mod">
          <ac:chgData name="Alyoussif, Zina" userId="97f04f14-cb6e-4f2c-9186-c96b89a86eb4" providerId="ADAL" clId="{BD836E5F-BB0A-4607-8CA1-DCB3D5EA2918}" dt="2023-08-03T15:49:10.528" v="42" actId="27636"/>
          <ac:spMkLst>
            <pc:docMk/>
            <pc:sldMk cId="414453972" sldId="604"/>
            <ac:spMk id="3" creationId="{00000000-0000-0000-0000-000000000000}"/>
          </ac:spMkLst>
        </pc:spChg>
      </pc:sldChg>
      <pc:sldChg chg="modSp add del mod">
        <pc:chgData name="Alyoussif, Zina" userId="97f04f14-cb6e-4f2c-9186-c96b89a86eb4" providerId="ADAL" clId="{BD836E5F-BB0A-4607-8CA1-DCB3D5EA2918}" dt="2023-08-03T15:49:10.575" v="46" actId="27636"/>
        <pc:sldMkLst>
          <pc:docMk/>
          <pc:sldMk cId="3167303233" sldId="605"/>
        </pc:sldMkLst>
        <pc:spChg chg="mod">
          <ac:chgData name="Alyoussif, Zina" userId="97f04f14-cb6e-4f2c-9186-c96b89a86eb4" providerId="ADAL" clId="{BD836E5F-BB0A-4607-8CA1-DCB3D5EA2918}" dt="2023-08-03T15:49:10.575" v="46" actId="27636"/>
          <ac:spMkLst>
            <pc:docMk/>
            <pc:sldMk cId="3167303233" sldId="605"/>
            <ac:spMk id="3" creationId="{93BD7E44-2422-4B78-BE50-6B22CF3ACD8C}"/>
          </ac:spMkLst>
        </pc:spChg>
      </pc:sldChg>
      <pc:sldChg chg="modSp add del mod">
        <pc:chgData name="Alyoussif, Zina" userId="97f04f14-cb6e-4f2c-9186-c96b89a86eb4" providerId="ADAL" clId="{BD836E5F-BB0A-4607-8CA1-DCB3D5EA2918}" dt="2023-08-03T15:49:10.374" v="37"/>
        <pc:sldMkLst>
          <pc:docMk/>
          <pc:sldMk cId="2443989398" sldId="607"/>
        </pc:sldMkLst>
        <pc:spChg chg="mod">
          <ac:chgData name="Alyoussif, Zina" userId="97f04f14-cb6e-4f2c-9186-c96b89a86eb4" providerId="ADAL" clId="{BD836E5F-BB0A-4607-8CA1-DCB3D5EA2918}" dt="2023-08-03T15:49:05.257" v="36"/>
          <ac:spMkLst>
            <pc:docMk/>
            <pc:sldMk cId="2443989398" sldId="607"/>
            <ac:spMk id="3" creationId="{1A651DB1-80E2-42EE-A969-67DF8502EE91}"/>
          </ac:spMkLst>
        </pc:spChg>
      </pc:sldChg>
      <pc:sldChg chg="add del">
        <pc:chgData name="Alyoussif, Zina" userId="97f04f14-cb6e-4f2c-9186-c96b89a86eb4" providerId="ADAL" clId="{BD836E5F-BB0A-4607-8CA1-DCB3D5EA2918}" dt="2023-08-03T15:49:10.374" v="37"/>
        <pc:sldMkLst>
          <pc:docMk/>
          <pc:sldMk cId="98387305" sldId="608"/>
        </pc:sldMkLst>
      </pc:sldChg>
      <pc:sldChg chg="add del">
        <pc:chgData name="Alyoussif, Zina" userId="97f04f14-cb6e-4f2c-9186-c96b89a86eb4" providerId="ADAL" clId="{BD836E5F-BB0A-4607-8CA1-DCB3D5EA2918}" dt="2023-08-03T15:49:10.374" v="37"/>
        <pc:sldMkLst>
          <pc:docMk/>
          <pc:sldMk cId="3731265724" sldId="609"/>
        </pc:sldMkLst>
      </pc:sldChg>
      <pc:sldChg chg="modSp add del mod">
        <pc:chgData name="Alyoussif, Zina" userId="97f04f14-cb6e-4f2c-9186-c96b89a86eb4" providerId="ADAL" clId="{BD836E5F-BB0A-4607-8CA1-DCB3D5EA2918}" dt="2023-08-03T15:49:10.606" v="50" actId="27636"/>
        <pc:sldMkLst>
          <pc:docMk/>
          <pc:sldMk cId="1364912148" sldId="610"/>
        </pc:sldMkLst>
        <pc:spChg chg="mod">
          <ac:chgData name="Alyoussif, Zina" userId="97f04f14-cb6e-4f2c-9186-c96b89a86eb4" providerId="ADAL" clId="{BD836E5F-BB0A-4607-8CA1-DCB3D5EA2918}" dt="2023-08-03T15:49:10.606" v="50" actId="27636"/>
          <ac:spMkLst>
            <pc:docMk/>
            <pc:sldMk cId="1364912148" sldId="610"/>
            <ac:spMk id="3" creationId="{00000000-0000-0000-0000-000000000000}"/>
          </ac:spMkLst>
        </pc:spChg>
      </pc:sldChg>
      <pc:sldChg chg="add del">
        <pc:chgData name="Alyoussif, Zina" userId="97f04f14-cb6e-4f2c-9186-c96b89a86eb4" providerId="ADAL" clId="{BD836E5F-BB0A-4607-8CA1-DCB3D5EA2918}" dt="2023-08-03T15:49:10.374" v="37"/>
        <pc:sldMkLst>
          <pc:docMk/>
          <pc:sldMk cId="1427239125" sldId="611"/>
        </pc:sldMkLst>
      </pc:sldChg>
      <pc:sldChg chg="modSp add del mod">
        <pc:chgData name="Alyoussif, Zina" userId="97f04f14-cb6e-4f2c-9186-c96b89a86eb4" providerId="ADAL" clId="{BD836E5F-BB0A-4607-8CA1-DCB3D5EA2918}" dt="2023-08-03T15:49:10.598" v="49" actId="27636"/>
        <pc:sldMkLst>
          <pc:docMk/>
          <pc:sldMk cId="4137346171" sldId="612"/>
        </pc:sldMkLst>
        <pc:spChg chg="mod">
          <ac:chgData name="Alyoussif, Zina" userId="97f04f14-cb6e-4f2c-9186-c96b89a86eb4" providerId="ADAL" clId="{BD836E5F-BB0A-4607-8CA1-DCB3D5EA2918}" dt="2023-08-03T15:49:10.598" v="49" actId="27636"/>
          <ac:spMkLst>
            <pc:docMk/>
            <pc:sldMk cId="4137346171" sldId="612"/>
            <ac:spMk id="3" creationId="{00000000-0000-0000-0000-000000000000}"/>
          </ac:spMkLst>
        </pc:spChg>
      </pc:sldChg>
      <pc:sldChg chg="modSp add del mod">
        <pc:chgData name="Alyoussif, Zina" userId="97f04f14-cb6e-4f2c-9186-c96b89a86eb4" providerId="ADAL" clId="{BD836E5F-BB0A-4607-8CA1-DCB3D5EA2918}" dt="2023-08-03T15:49:10.374" v="37"/>
        <pc:sldMkLst>
          <pc:docMk/>
          <pc:sldMk cId="626605009" sldId="613"/>
        </pc:sldMkLst>
        <pc:spChg chg="mod">
          <ac:chgData name="Alyoussif, Zina" userId="97f04f14-cb6e-4f2c-9186-c96b89a86eb4" providerId="ADAL" clId="{BD836E5F-BB0A-4607-8CA1-DCB3D5EA2918}" dt="2023-08-03T15:49:05.257" v="36"/>
          <ac:spMkLst>
            <pc:docMk/>
            <pc:sldMk cId="626605009" sldId="613"/>
            <ac:spMk id="3" creationId="{00000000-0000-0000-0000-000000000000}"/>
          </ac:spMkLst>
        </pc:spChg>
      </pc:sldChg>
      <pc:sldChg chg="add del">
        <pc:chgData name="Alyoussif, Zina" userId="97f04f14-cb6e-4f2c-9186-c96b89a86eb4" providerId="ADAL" clId="{BD836E5F-BB0A-4607-8CA1-DCB3D5EA2918}" dt="2023-08-03T15:49:10.374" v="37"/>
        <pc:sldMkLst>
          <pc:docMk/>
          <pc:sldMk cId="2203274626" sldId="614"/>
        </pc:sldMkLst>
      </pc:sldChg>
      <pc:sldChg chg="add del">
        <pc:chgData name="Alyoussif, Zina" userId="97f04f14-cb6e-4f2c-9186-c96b89a86eb4" providerId="ADAL" clId="{BD836E5F-BB0A-4607-8CA1-DCB3D5EA2918}" dt="2023-08-03T15:49:10.374" v="37"/>
        <pc:sldMkLst>
          <pc:docMk/>
          <pc:sldMk cId="2809074357" sldId="615"/>
        </pc:sldMkLst>
      </pc:sldChg>
      <pc:sldChg chg="add del">
        <pc:chgData name="Alyoussif, Zina" userId="97f04f14-cb6e-4f2c-9186-c96b89a86eb4" providerId="ADAL" clId="{BD836E5F-BB0A-4607-8CA1-DCB3D5EA2918}" dt="2023-08-03T15:49:03.765" v="34"/>
        <pc:sldMkLst>
          <pc:docMk/>
          <pc:sldMk cId="829806788" sldId="678"/>
        </pc:sldMkLst>
      </pc:sldChg>
      <pc:sldChg chg="add">
        <pc:chgData name="Alyoussif, Zina" userId="97f04f14-cb6e-4f2c-9186-c96b89a86eb4" providerId="ADAL" clId="{BD836E5F-BB0A-4607-8CA1-DCB3D5EA2918}" dt="2023-08-03T15:50:27.262" v="52"/>
        <pc:sldMkLst>
          <pc:docMk/>
          <pc:sldMk cId="3682309442" sldId="678"/>
        </pc:sldMkLst>
      </pc:sldChg>
      <pc:sldChg chg="modSp add del mod">
        <pc:chgData name="Alyoussif, Zina" userId="97f04f14-cb6e-4f2c-9186-c96b89a86eb4" providerId="ADAL" clId="{BD836E5F-BB0A-4607-8CA1-DCB3D5EA2918}" dt="2023-08-03T15:49:03.765" v="34"/>
        <pc:sldMkLst>
          <pc:docMk/>
          <pc:sldMk cId="1625286368" sldId="679"/>
        </pc:sldMkLst>
        <pc:spChg chg="mod">
          <ac:chgData name="Alyoussif, Zina" userId="97f04f14-cb6e-4f2c-9186-c96b89a86eb4" providerId="ADAL" clId="{BD836E5F-BB0A-4607-8CA1-DCB3D5EA2918}" dt="2023-08-03T15:49:03.765" v="34"/>
          <ac:spMkLst>
            <pc:docMk/>
            <pc:sldMk cId="1625286368" sldId="679"/>
            <ac:spMk id="3" creationId="{00000000-0000-0000-0000-000000000000}"/>
          </ac:spMkLst>
        </pc:spChg>
      </pc:sldChg>
      <pc:sldChg chg="modSp add del mod">
        <pc:chgData name="Alyoussif, Zina" userId="97f04f14-cb6e-4f2c-9186-c96b89a86eb4" providerId="ADAL" clId="{BD836E5F-BB0A-4607-8CA1-DCB3D5EA2918}" dt="2023-08-03T15:49:03.765" v="34"/>
        <pc:sldMkLst>
          <pc:docMk/>
          <pc:sldMk cId="4060742521" sldId="680"/>
        </pc:sldMkLst>
        <pc:spChg chg="mod">
          <ac:chgData name="Alyoussif, Zina" userId="97f04f14-cb6e-4f2c-9186-c96b89a86eb4" providerId="ADAL" clId="{BD836E5F-BB0A-4607-8CA1-DCB3D5EA2918}" dt="2023-08-03T15:49:03.765" v="34"/>
          <ac:spMkLst>
            <pc:docMk/>
            <pc:sldMk cId="4060742521" sldId="680"/>
            <ac:spMk id="3" creationId="{00000000-0000-0000-0000-000000000000}"/>
          </ac:spMkLst>
        </pc:spChg>
      </pc:sldChg>
      <pc:sldChg chg="add del">
        <pc:chgData name="Alyoussif, Zina" userId="97f04f14-cb6e-4f2c-9186-c96b89a86eb4" providerId="ADAL" clId="{BD836E5F-BB0A-4607-8CA1-DCB3D5EA2918}" dt="2023-08-03T15:49:03.765" v="34"/>
        <pc:sldMkLst>
          <pc:docMk/>
          <pc:sldMk cId="2735898788" sldId="681"/>
        </pc:sldMkLst>
      </pc:sldChg>
      <pc:sldChg chg="modSp add del mod">
        <pc:chgData name="Alyoussif, Zina" userId="97f04f14-cb6e-4f2c-9186-c96b89a86eb4" providerId="ADAL" clId="{BD836E5F-BB0A-4607-8CA1-DCB3D5EA2918}" dt="2023-08-03T15:49:03.765" v="34"/>
        <pc:sldMkLst>
          <pc:docMk/>
          <pc:sldMk cId="763006301" sldId="682"/>
        </pc:sldMkLst>
        <pc:spChg chg="mod">
          <ac:chgData name="Alyoussif, Zina" userId="97f04f14-cb6e-4f2c-9186-c96b89a86eb4" providerId="ADAL" clId="{BD836E5F-BB0A-4607-8CA1-DCB3D5EA2918}" dt="2023-08-03T15:49:03.765" v="34"/>
          <ac:spMkLst>
            <pc:docMk/>
            <pc:sldMk cId="763006301" sldId="682"/>
            <ac:spMk id="3" creationId="{00000000-0000-0000-0000-000000000000}"/>
          </ac:spMkLst>
        </pc:spChg>
      </pc:sldChg>
      <pc:sldChg chg="add del">
        <pc:chgData name="Alyoussif, Zina" userId="97f04f14-cb6e-4f2c-9186-c96b89a86eb4" providerId="ADAL" clId="{BD836E5F-BB0A-4607-8CA1-DCB3D5EA2918}" dt="2023-08-03T15:49:03.765" v="34"/>
        <pc:sldMkLst>
          <pc:docMk/>
          <pc:sldMk cId="1695716745" sldId="683"/>
        </pc:sldMkLst>
      </pc:sldChg>
      <pc:sldChg chg="add del">
        <pc:chgData name="Alyoussif, Zina" userId="97f04f14-cb6e-4f2c-9186-c96b89a86eb4" providerId="ADAL" clId="{BD836E5F-BB0A-4607-8CA1-DCB3D5EA2918}" dt="2023-08-03T15:49:03.765" v="34"/>
        <pc:sldMkLst>
          <pc:docMk/>
          <pc:sldMk cId="3846599019" sldId="684"/>
        </pc:sldMkLst>
      </pc:sldChg>
      <pc:sldChg chg="add del">
        <pc:chgData name="Alyoussif, Zina" userId="97f04f14-cb6e-4f2c-9186-c96b89a86eb4" providerId="ADAL" clId="{BD836E5F-BB0A-4607-8CA1-DCB3D5EA2918}" dt="2023-08-03T15:49:03.765" v="34"/>
        <pc:sldMkLst>
          <pc:docMk/>
          <pc:sldMk cId="1099019309" sldId="685"/>
        </pc:sldMkLst>
      </pc:sldChg>
      <pc:sldChg chg="add del">
        <pc:chgData name="Alyoussif, Zina" userId="97f04f14-cb6e-4f2c-9186-c96b89a86eb4" providerId="ADAL" clId="{BD836E5F-BB0A-4607-8CA1-DCB3D5EA2918}" dt="2023-08-03T15:49:03.765" v="34"/>
        <pc:sldMkLst>
          <pc:docMk/>
          <pc:sldMk cId="48923102" sldId="686"/>
        </pc:sldMkLst>
      </pc:sldChg>
      <pc:sldChg chg="modSp add del mod">
        <pc:chgData name="Alyoussif, Zina" userId="97f04f14-cb6e-4f2c-9186-c96b89a86eb4" providerId="ADAL" clId="{BD836E5F-BB0A-4607-8CA1-DCB3D5EA2918}" dt="2023-08-03T15:49:03.765" v="34"/>
        <pc:sldMkLst>
          <pc:docMk/>
          <pc:sldMk cId="3453549131" sldId="687"/>
        </pc:sldMkLst>
        <pc:spChg chg="mod">
          <ac:chgData name="Alyoussif, Zina" userId="97f04f14-cb6e-4f2c-9186-c96b89a86eb4" providerId="ADAL" clId="{BD836E5F-BB0A-4607-8CA1-DCB3D5EA2918}" dt="2023-08-03T15:49:03.765" v="34"/>
          <ac:spMkLst>
            <pc:docMk/>
            <pc:sldMk cId="3453549131" sldId="687"/>
            <ac:spMk id="3" creationId="{00000000-0000-0000-0000-000000000000}"/>
          </ac:spMkLst>
        </pc:spChg>
      </pc:sldChg>
      <pc:sldChg chg="modSp add del mod">
        <pc:chgData name="Alyoussif, Zina" userId="97f04f14-cb6e-4f2c-9186-c96b89a86eb4" providerId="ADAL" clId="{BD836E5F-BB0A-4607-8CA1-DCB3D5EA2918}" dt="2023-08-03T15:49:03.765" v="34"/>
        <pc:sldMkLst>
          <pc:docMk/>
          <pc:sldMk cId="2859904627" sldId="688"/>
        </pc:sldMkLst>
        <pc:spChg chg="mod">
          <ac:chgData name="Alyoussif, Zina" userId="97f04f14-cb6e-4f2c-9186-c96b89a86eb4" providerId="ADAL" clId="{BD836E5F-BB0A-4607-8CA1-DCB3D5EA2918}" dt="2023-08-03T15:49:03.765" v="34"/>
          <ac:spMkLst>
            <pc:docMk/>
            <pc:sldMk cId="2859904627" sldId="688"/>
            <ac:spMk id="3" creationId="{00000000-0000-0000-0000-000000000000}"/>
          </ac:spMkLst>
        </pc:spChg>
      </pc:sldChg>
      <pc:sldChg chg="modSp add del mod">
        <pc:chgData name="Alyoussif, Zina" userId="97f04f14-cb6e-4f2c-9186-c96b89a86eb4" providerId="ADAL" clId="{BD836E5F-BB0A-4607-8CA1-DCB3D5EA2918}" dt="2023-08-03T15:49:03.765" v="34"/>
        <pc:sldMkLst>
          <pc:docMk/>
          <pc:sldMk cId="839895092" sldId="689"/>
        </pc:sldMkLst>
        <pc:spChg chg="mod">
          <ac:chgData name="Alyoussif, Zina" userId="97f04f14-cb6e-4f2c-9186-c96b89a86eb4" providerId="ADAL" clId="{BD836E5F-BB0A-4607-8CA1-DCB3D5EA2918}" dt="2023-08-03T15:49:03.765" v="34"/>
          <ac:spMkLst>
            <pc:docMk/>
            <pc:sldMk cId="839895092" sldId="689"/>
            <ac:spMk id="3" creationId="{00000000-0000-0000-0000-000000000000}"/>
          </ac:spMkLst>
        </pc:spChg>
      </pc:sldChg>
      <pc:sldChg chg="modSp add del mod">
        <pc:chgData name="Alyoussif, Zina" userId="97f04f14-cb6e-4f2c-9186-c96b89a86eb4" providerId="ADAL" clId="{BD836E5F-BB0A-4607-8CA1-DCB3D5EA2918}" dt="2023-08-03T15:49:03.765" v="34"/>
        <pc:sldMkLst>
          <pc:docMk/>
          <pc:sldMk cId="3592891531" sldId="690"/>
        </pc:sldMkLst>
        <pc:spChg chg="mod">
          <ac:chgData name="Alyoussif, Zina" userId="97f04f14-cb6e-4f2c-9186-c96b89a86eb4" providerId="ADAL" clId="{BD836E5F-BB0A-4607-8CA1-DCB3D5EA2918}" dt="2023-08-03T15:49:03.765" v="34"/>
          <ac:spMkLst>
            <pc:docMk/>
            <pc:sldMk cId="3592891531" sldId="690"/>
            <ac:spMk id="3" creationId="{00000000-0000-0000-0000-000000000000}"/>
          </ac:spMkLst>
        </pc:spChg>
      </pc:sldChg>
      <pc:sldChg chg="add del">
        <pc:chgData name="Alyoussif, Zina" userId="97f04f14-cb6e-4f2c-9186-c96b89a86eb4" providerId="ADAL" clId="{BD836E5F-BB0A-4607-8CA1-DCB3D5EA2918}" dt="2023-08-03T15:49:03.765" v="34"/>
        <pc:sldMkLst>
          <pc:docMk/>
          <pc:sldMk cId="64033404" sldId="691"/>
        </pc:sldMkLst>
      </pc:sldChg>
      <pc:sldChg chg="add del">
        <pc:chgData name="Alyoussif, Zina" userId="97f04f14-cb6e-4f2c-9186-c96b89a86eb4" providerId="ADAL" clId="{BD836E5F-BB0A-4607-8CA1-DCB3D5EA2918}" dt="2023-08-03T15:49:03.765" v="34"/>
        <pc:sldMkLst>
          <pc:docMk/>
          <pc:sldMk cId="3198500985" sldId="692"/>
        </pc:sldMkLst>
      </pc:sldChg>
      <pc:sldChg chg="add del">
        <pc:chgData name="Alyoussif, Zina" userId="97f04f14-cb6e-4f2c-9186-c96b89a86eb4" providerId="ADAL" clId="{BD836E5F-BB0A-4607-8CA1-DCB3D5EA2918}" dt="2023-08-03T15:49:03.765" v="34"/>
        <pc:sldMkLst>
          <pc:docMk/>
          <pc:sldMk cId="628798583" sldId="693"/>
        </pc:sldMkLst>
      </pc:sldChg>
      <pc:sldChg chg="add del">
        <pc:chgData name="Alyoussif, Zina" userId="97f04f14-cb6e-4f2c-9186-c96b89a86eb4" providerId="ADAL" clId="{BD836E5F-BB0A-4607-8CA1-DCB3D5EA2918}" dt="2023-08-03T15:49:03.765" v="34"/>
        <pc:sldMkLst>
          <pc:docMk/>
          <pc:sldMk cId="854784406" sldId="694"/>
        </pc:sldMkLst>
      </pc:sldChg>
      <pc:sldChg chg="modSp add del mod">
        <pc:chgData name="Alyoussif, Zina" userId="97f04f14-cb6e-4f2c-9186-c96b89a86eb4" providerId="ADAL" clId="{BD836E5F-BB0A-4607-8CA1-DCB3D5EA2918}" dt="2023-08-03T15:49:03.765" v="34"/>
        <pc:sldMkLst>
          <pc:docMk/>
          <pc:sldMk cId="1476654886" sldId="695"/>
        </pc:sldMkLst>
        <pc:spChg chg="mod">
          <ac:chgData name="Alyoussif, Zina" userId="97f04f14-cb6e-4f2c-9186-c96b89a86eb4" providerId="ADAL" clId="{BD836E5F-BB0A-4607-8CA1-DCB3D5EA2918}" dt="2023-08-03T15:49:03.765" v="34"/>
          <ac:spMkLst>
            <pc:docMk/>
            <pc:sldMk cId="1476654886" sldId="695"/>
            <ac:spMk id="3" creationId="{00000000-0000-0000-0000-000000000000}"/>
          </ac:spMkLst>
        </pc:spChg>
      </pc:sldChg>
      <pc:sldChg chg="add del">
        <pc:chgData name="Alyoussif, Zina" userId="97f04f14-cb6e-4f2c-9186-c96b89a86eb4" providerId="ADAL" clId="{BD836E5F-BB0A-4607-8CA1-DCB3D5EA2918}" dt="2023-08-03T15:49:03.765" v="34"/>
        <pc:sldMkLst>
          <pc:docMk/>
          <pc:sldMk cId="2791875773" sldId="696"/>
        </pc:sldMkLst>
      </pc:sldChg>
      <pc:sldChg chg="modSp add del mod">
        <pc:chgData name="Alyoussif, Zina" userId="97f04f14-cb6e-4f2c-9186-c96b89a86eb4" providerId="ADAL" clId="{BD836E5F-BB0A-4607-8CA1-DCB3D5EA2918}" dt="2023-08-03T15:49:03.765" v="34"/>
        <pc:sldMkLst>
          <pc:docMk/>
          <pc:sldMk cId="1242418641" sldId="697"/>
        </pc:sldMkLst>
        <pc:spChg chg="mod">
          <ac:chgData name="Alyoussif, Zina" userId="97f04f14-cb6e-4f2c-9186-c96b89a86eb4" providerId="ADAL" clId="{BD836E5F-BB0A-4607-8CA1-DCB3D5EA2918}" dt="2023-08-03T15:49:03.765" v="34"/>
          <ac:spMkLst>
            <pc:docMk/>
            <pc:sldMk cId="1242418641" sldId="697"/>
            <ac:spMk id="3" creationId="{93BD7E44-2422-4B78-BE50-6B22CF3ACD8C}"/>
          </ac:spMkLst>
        </pc:spChg>
      </pc:sldChg>
      <pc:sldChg chg="modSp add del mod">
        <pc:chgData name="Alyoussif, Zina" userId="97f04f14-cb6e-4f2c-9186-c96b89a86eb4" providerId="ADAL" clId="{BD836E5F-BB0A-4607-8CA1-DCB3D5EA2918}" dt="2023-08-03T15:49:03.765" v="34"/>
        <pc:sldMkLst>
          <pc:docMk/>
          <pc:sldMk cId="1401852838" sldId="698"/>
        </pc:sldMkLst>
        <pc:spChg chg="mod">
          <ac:chgData name="Alyoussif, Zina" userId="97f04f14-cb6e-4f2c-9186-c96b89a86eb4" providerId="ADAL" clId="{BD836E5F-BB0A-4607-8CA1-DCB3D5EA2918}" dt="2023-08-03T15:49:03.765" v="34"/>
          <ac:spMkLst>
            <pc:docMk/>
            <pc:sldMk cId="1401852838" sldId="698"/>
            <ac:spMk id="3" creationId="{00000000-0000-0000-0000-000000000000}"/>
          </ac:spMkLst>
        </pc:spChg>
      </pc:sldChg>
      <pc:sldChg chg="add del">
        <pc:chgData name="Alyoussif, Zina" userId="97f04f14-cb6e-4f2c-9186-c96b89a86eb4" providerId="ADAL" clId="{BD836E5F-BB0A-4607-8CA1-DCB3D5EA2918}" dt="2023-08-03T15:49:03.765" v="34"/>
        <pc:sldMkLst>
          <pc:docMk/>
          <pc:sldMk cId="99467353" sldId="699"/>
        </pc:sldMkLst>
      </pc:sldChg>
      <pc:sldChg chg="modSp add del mod">
        <pc:chgData name="Alyoussif, Zina" userId="97f04f14-cb6e-4f2c-9186-c96b89a86eb4" providerId="ADAL" clId="{BD836E5F-BB0A-4607-8CA1-DCB3D5EA2918}" dt="2023-08-03T15:49:03.765" v="34"/>
        <pc:sldMkLst>
          <pc:docMk/>
          <pc:sldMk cId="3022328372" sldId="700"/>
        </pc:sldMkLst>
        <pc:spChg chg="mod">
          <ac:chgData name="Alyoussif, Zina" userId="97f04f14-cb6e-4f2c-9186-c96b89a86eb4" providerId="ADAL" clId="{BD836E5F-BB0A-4607-8CA1-DCB3D5EA2918}" dt="2023-08-03T15:49:03.765" v="34"/>
          <ac:spMkLst>
            <pc:docMk/>
            <pc:sldMk cId="3022328372" sldId="700"/>
            <ac:spMk id="3" creationId="{00000000-0000-0000-0000-000000000000}"/>
          </ac:spMkLst>
        </pc:spChg>
      </pc:sldChg>
      <pc:sldChg chg="add del">
        <pc:chgData name="Alyoussif, Zina" userId="97f04f14-cb6e-4f2c-9186-c96b89a86eb4" providerId="ADAL" clId="{BD836E5F-BB0A-4607-8CA1-DCB3D5EA2918}" dt="2023-08-03T15:49:03.765" v="34"/>
        <pc:sldMkLst>
          <pc:docMk/>
          <pc:sldMk cId="3745216933" sldId="701"/>
        </pc:sldMkLst>
      </pc:sldChg>
      <pc:sldChg chg="add del">
        <pc:chgData name="Alyoussif, Zina" userId="97f04f14-cb6e-4f2c-9186-c96b89a86eb4" providerId="ADAL" clId="{BD836E5F-BB0A-4607-8CA1-DCB3D5EA2918}" dt="2023-08-03T15:49:03.765" v="34"/>
        <pc:sldMkLst>
          <pc:docMk/>
          <pc:sldMk cId="781649931" sldId="702"/>
        </pc:sldMkLst>
      </pc:sldChg>
      <pc:sldChg chg="modSp add del mod">
        <pc:chgData name="Alyoussif, Zina" userId="97f04f14-cb6e-4f2c-9186-c96b89a86eb4" providerId="ADAL" clId="{BD836E5F-BB0A-4607-8CA1-DCB3D5EA2918}" dt="2023-08-03T15:49:03.765" v="34"/>
        <pc:sldMkLst>
          <pc:docMk/>
          <pc:sldMk cId="2562884411" sldId="703"/>
        </pc:sldMkLst>
        <pc:spChg chg="mod">
          <ac:chgData name="Alyoussif, Zina" userId="97f04f14-cb6e-4f2c-9186-c96b89a86eb4" providerId="ADAL" clId="{BD836E5F-BB0A-4607-8CA1-DCB3D5EA2918}" dt="2023-08-03T15:49:03.765" v="34"/>
          <ac:spMkLst>
            <pc:docMk/>
            <pc:sldMk cId="2562884411" sldId="703"/>
            <ac:spMk id="3" creationId="{00000000-0000-0000-0000-000000000000}"/>
          </ac:spMkLst>
        </pc:spChg>
      </pc:sldChg>
      <pc:sldChg chg="modSp add del mod">
        <pc:chgData name="Alyoussif, Zina" userId="97f04f14-cb6e-4f2c-9186-c96b89a86eb4" providerId="ADAL" clId="{BD836E5F-BB0A-4607-8CA1-DCB3D5EA2918}" dt="2023-08-03T15:49:03.765" v="34"/>
        <pc:sldMkLst>
          <pc:docMk/>
          <pc:sldMk cId="1402425805" sldId="704"/>
        </pc:sldMkLst>
        <pc:spChg chg="mod">
          <ac:chgData name="Alyoussif, Zina" userId="97f04f14-cb6e-4f2c-9186-c96b89a86eb4" providerId="ADAL" clId="{BD836E5F-BB0A-4607-8CA1-DCB3D5EA2918}" dt="2023-08-03T15:49:03.765" v="34"/>
          <ac:spMkLst>
            <pc:docMk/>
            <pc:sldMk cId="1402425805" sldId="704"/>
            <ac:spMk id="3" creationId="{00000000-0000-0000-0000-000000000000}"/>
          </ac:spMkLst>
        </pc:spChg>
      </pc:sldChg>
      <pc:sldChg chg="add del">
        <pc:chgData name="Alyoussif, Zina" userId="97f04f14-cb6e-4f2c-9186-c96b89a86eb4" providerId="ADAL" clId="{BD836E5F-BB0A-4607-8CA1-DCB3D5EA2918}" dt="2023-08-03T15:49:03.765" v="34"/>
        <pc:sldMkLst>
          <pc:docMk/>
          <pc:sldMk cId="1438437822" sldId="705"/>
        </pc:sldMkLst>
      </pc:sldChg>
      <pc:sldChg chg="add del">
        <pc:chgData name="Alyoussif, Zina" userId="97f04f14-cb6e-4f2c-9186-c96b89a86eb4" providerId="ADAL" clId="{BD836E5F-BB0A-4607-8CA1-DCB3D5EA2918}" dt="2023-08-03T15:49:03.765" v="34"/>
        <pc:sldMkLst>
          <pc:docMk/>
          <pc:sldMk cId="1604734418" sldId="706"/>
        </pc:sldMkLst>
      </pc:sldChg>
      <pc:sldChg chg="add del">
        <pc:chgData name="Alyoussif, Zina" userId="97f04f14-cb6e-4f2c-9186-c96b89a86eb4" providerId="ADAL" clId="{BD836E5F-BB0A-4607-8CA1-DCB3D5EA2918}" dt="2023-08-03T15:49:03.765" v="34"/>
        <pc:sldMkLst>
          <pc:docMk/>
          <pc:sldMk cId="2336408686" sldId="707"/>
        </pc:sldMkLst>
      </pc:sldChg>
      <pc:sldChg chg="add del">
        <pc:chgData name="Alyoussif, Zina" userId="97f04f14-cb6e-4f2c-9186-c96b89a86eb4" providerId="ADAL" clId="{BD836E5F-BB0A-4607-8CA1-DCB3D5EA2918}" dt="2023-08-03T15:49:03.765" v="34"/>
        <pc:sldMkLst>
          <pc:docMk/>
          <pc:sldMk cId="129226797" sldId="7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FBA7E-1057-4282-962B-E7635027A55E}" type="doc">
      <dgm:prSet loTypeId="urn:microsoft.com/office/officeart/2005/8/layout/radial6" loCatId="cycle" qsTypeId="urn:microsoft.com/office/officeart/2005/8/quickstyle/simple1" qsCatId="simple" csTypeId="urn:microsoft.com/office/officeart/2005/8/colors/accent5_1" csCatId="accent5" phldr="1"/>
      <dgm:spPr/>
      <dgm:t>
        <a:bodyPr/>
        <a:lstStyle/>
        <a:p>
          <a:endParaRPr lang="en-US"/>
        </a:p>
      </dgm:t>
    </dgm:pt>
    <dgm:pt modelId="{8E0B0CC1-3903-46FA-A72A-39852BBDE19B}">
      <dgm:prSet phldrT="[Text]" custT="1"/>
      <dgm:spPr/>
      <dgm:t>
        <a:bodyPr/>
        <a:lstStyle/>
        <a:p>
          <a:r>
            <a:rPr lang="en-US" sz="1800" b="1" dirty="0"/>
            <a:t>IPL</a:t>
          </a:r>
        </a:p>
      </dgm:t>
    </dgm:pt>
    <dgm:pt modelId="{BC80A483-3119-4815-A383-CB5519BDA0E5}" type="parTrans" cxnId="{33ACB7A1-83E1-483D-9EB1-961AAAC996DB}">
      <dgm:prSet/>
      <dgm:spPr/>
      <dgm:t>
        <a:bodyPr/>
        <a:lstStyle/>
        <a:p>
          <a:endParaRPr lang="en-US" sz="1000" b="1"/>
        </a:p>
      </dgm:t>
    </dgm:pt>
    <dgm:pt modelId="{3F3D4158-E76E-4698-8C22-FF80878D465E}" type="sibTrans" cxnId="{33ACB7A1-83E1-483D-9EB1-961AAAC996DB}">
      <dgm:prSet/>
      <dgm:spPr/>
      <dgm:t>
        <a:bodyPr/>
        <a:lstStyle/>
        <a:p>
          <a:endParaRPr lang="en-US" sz="1000" b="1"/>
        </a:p>
      </dgm:t>
    </dgm:pt>
    <dgm:pt modelId="{4F0B7229-6F29-4234-8BA8-7C46FBF3BAA8}">
      <dgm:prSet phldrT="[Text]" custT="1"/>
      <dgm:spPr/>
      <dgm:t>
        <a:bodyPr/>
        <a:lstStyle/>
        <a:p>
          <a:r>
            <a:rPr lang="en-US" sz="900" b="1" dirty="0"/>
            <a:t>Intellectual Property Management</a:t>
          </a:r>
        </a:p>
      </dgm:t>
    </dgm:pt>
    <dgm:pt modelId="{6B3A6F84-AAB1-44B6-895A-07867828CB3E}" type="parTrans" cxnId="{6E290A09-F12A-4088-8D81-C974DDB8F72B}">
      <dgm:prSet/>
      <dgm:spPr/>
      <dgm:t>
        <a:bodyPr/>
        <a:lstStyle/>
        <a:p>
          <a:endParaRPr lang="en-US" sz="1000" b="1"/>
        </a:p>
      </dgm:t>
    </dgm:pt>
    <dgm:pt modelId="{6F91E87C-4693-47E0-991D-00D05672A2DA}" type="sibTrans" cxnId="{6E290A09-F12A-4088-8D81-C974DDB8F72B}">
      <dgm:prSet/>
      <dgm:spPr/>
      <dgm:t>
        <a:bodyPr/>
        <a:lstStyle/>
        <a:p>
          <a:endParaRPr lang="en-US" sz="1000" b="1"/>
        </a:p>
      </dgm:t>
    </dgm:pt>
    <dgm:pt modelId="{D2BF5AD4-9B75-45FA-8546-A5F00ED544CD}">
      <dgm:prSet custT="1"/>
      <dgm:spPr/>
      <dgm:t>
        <a:bodyPr/>
        <a:lstStyle/>
        <a:p>
          <a:r>
            <a:rPr lang="en-US" sz="1000" b="1" dirty="0"/>
            <a:t>Program Office &amp; Site Office Counsel</a:t>
          </a:r>
        </a:p>
      </dgm:t>
    </dgm:pt>
    <dgm:pt modelId="{B2D6110B-BC6E-4F9D-8435-4DF734D50ACB}" type="parTrans" cxnId="{F38AC76C-0071-4C8C-BC55-F87069A9B75B}">
      <dgm:prSet/>
      <dgm:spPr/>
      <dgm:t>
        <a:bodyPr/>
        <a:lstStyle/>
        <a:p>
          <a:endParaRPr lang="en-US" sz="1000" b="1"/>
        </a:p>
      </dgm:t>
    </dgm:pt>
    <dgm:pt modelId="{230D1755-63E7-464D-847C-674ADA5B05E4}" type="sibTrans" cxnId="{F38AC76C-0071-4C8C-BC55-F87069A9B75B}">
      <dgm:prSet/>
      <dgm:spPr/>
      <dgm:t>
        <a:bodyPr/>
        <a:lstStyle/>
        <a:p>
          <a:endParaRPr lang="en-US" sz="1000" b="1"/>
        </a:p>
      </dgm:t>
    </dgm:pt>
    <dgm:pt modelId="{6B124CFD-846C-4C83-899D-08E1292DE08E}">
      <dgm:prSet custT="1"/>
      <dgm:spPr/>
      <dgm:t>
        <a:bodyPr/>
        <a:lstStyle/>
        <a:p>
          <a:r>
            <a:rPr lang="en-US" sz="1000" b="1" dirty="0"/>
            <a:t>Commercial Deployment</a:t>
          </a:r>
        </a:p>
      </dgm:t>
    </dgm:pt>
    <dgm:pt modelId="{03C190BD-F81B-43B5-B1AF-571E39ADE182}" type="parTrans" cxnId="{E1E1C3C7-CD79-4948-9581-9E6BAEBC3EDE}">
      <dgm:prSet/>
      <dgm:spPr/>
      <dgm:t>
        <a:bodyPr/>
        <a:lstStyle/>
        <a:p>
          <a:endParaRPr lang="en-US" sz="1000" b="1"/>
        </a:p>
      </dgm:t>
    </dgm:pt>
    <dgm:pt modelId="{797C6E37-A266-4B8C-A5F1-E3A4A1BB32B9}" type="sibTrans" cxnId="{E1E1C3C7-CD79-4948-9581-9E6BAEBC3EDE}">
      <dgm:prSet/>
      <dgm:spPr/>
      <dgm:t>
        <a:bodyPr/>
        <a:lstStyle/>
        <a:p>
          <a:endParaRPr lang="en-US" sz="1000" b="1"/>
        </a:p>
      </dgm:t>
    </dgm:pt>
    <dgm:pt modelId="{72725383-4FA0-4AEE-97C9-A3F1961FF10D}">
      <dgm:prSet custT="1"/>
      <dgm:spPr/>
      <dgm:t>
        <a:bodyPr/>
        <a:lstStyle/>
        <a:p>
          <a:r>
            <a:rPr lang="en-US" sz="1000" b="1" dirty="0"/>
            <a:t>Technology Transfer</a:t>
          </a:r>
        </a:p>
      </dgm:t>
    </dgm:pt>
    <dgm:pt modelId="{D05A77AB-3E95-442E-82B5-24F624599A68}" type="sibTrans" cxnId="{C79268AC-3CDA-4F64-A43A-D7744CE158CF}">
      <dgm:prSet/>
      <dgm:spPr/>
      <dgm:t>
        <a:bodyPr/>
        <a:lstStyle/>
        <a:p>
          <a:endParaRPr lang="en-US" sz="1000" b="1"/>
        </a:p>
      </dgm:t>
    </dgm:pt>
    <dgm:pt modelId="{062E5A19-BC51-40A4-B465-8A480DC084EB}" type="parTrans" cxnId="{C79268AC-3CDA-4F64-A43A-D7744CE158CF}">
      <dgm:prSet/>
      <dgm:spPr/>
      <dgm:t>
        <a:bodyPr/>
        <a:lstStyle/>
        <a:p>
          <a:endParaRPr lang="en-US" sz="1000" b="1"/>
        </a:p>
      </dgm:t>
    </dgm:pt>
    <dgm:pt modelId="{A84EBD8C-4C54-4266-B5E1-5EB16F80144D}">
      <dgm:prSet custT="1"/>
      <dgm:spPr/>
      <dgm:t>
        <a:bodyPr lIns="0" rIns="0" bIns="91440"/>
        <a:lstStyle/>
        <a:p>
          <a:r>
            <a:rPr lang="en-US" sz="1000" b="1" dirty="0"/>
            <a:t>Major  Initiatives</a:t>
          </a:r>
        </a:p>
      </dgm:t>
    </dgm:pt>
    <dgm:pt modelId="{D8576E90-7003-4145-AE5A-A26E0D5D25AD}" type="sibTrans" cxnId="{B6F9D6E9-C6DA-43A9-AF5E-2BCC5ED30205}">
      <dgm:prSet/>
      <dgm:spPr/>
      <dgm:t>
        <a:bodyPr/>
        <a:lstStyle/>
        <a:p>
          <a:endParaRPr lang="en-US" sz="1000" b="1"/>
        </a:p>
      </dgm:t>
    </dgm:pt>
    <dgm:pt modelId="{4457F949-F6F4-4036-AED8-CC89A05D450A}" type="parTrans" cxnId="{B6F9D6E9-C6DA-43A9-AF5E-2BCC5ED30205}">
      <dgm:prSet/>
      <dgm:spPr/>
      <dgm:t>
        <a:bodyPr/>
        <a:lstStyle/>
        <a:p>
          <a:endParaRPr lang="en-US" sz="1000" b="1"/>
        </a:p>
      </dgm:t>
    </dgm:pt>
    <dgm:pt modelId="{5E1DA871-A195-4FB1-942B-91E3FDFC6C43}">
      <dgm:prSet custT="1"/>
      <dgm:spPr/>
      <dgm:t>
        <a:bodyPr lIns="0" tIns="91440" rIns="0"/>
        <a:lstStyle/>
        <a:p>
          <a:r>
            <a:rPr lang="en-US" sz="1000" b="1" dirty="0"/>
            <a:t>Intellectual Property Protection</a:t>
          </a:r>
        </a:p>
      </dgm:t>
    </dgm:pt>
    <dgm:pt modelId="{C941E7B0-82AF-432F-87E1-5B6B0372A21D}" type="sibTrans" cxnId="{B0B80E8A-8E37-4D9D-8182-0C01BF7278EF}">
      <dgm:prSet/>
      <dgm:spPr/>
      <dgm:t>
        <a:bodyPr/>
        <a:lstStyle/>
        <a:p>
          <a:endParaRPr lang="en-US" sz="1000" b="1"/>
        </a:p>
      </dgm:t>
    </dgm:pt>
    <dgm:pt modelId="{9B3035E8-8088-47A5-AE4A-A05EFA2B4448}" type="parTrans" cxnId="{B0B80E8A-8E37-4D9D-8182-0C01BF7278EF}">
      <dgm:prSet/>
      <dgm:spPr/>
      <dgm:t>
        <a:bodyPr/>
        <a:lstStyle/>
        <a:p>
          <a:endParaRPr lang="en-US" sz="1000" b="1"/>
        </a:p>
      </dgm:t>
    </dgm:pt>
    <dgm:pt modelId="{996F0456-9556-4F86-BEC0-1F8805D84311}">
      <dgm:prSet phldrT="[Text]" custT="1"/>
      <dgm:spPr/>
      <dgm:t>
        <a:bodyPr/>
        <a:lstStyle/>
        <a:p>
          <a:r>
            <a:rPr lang="en-US" sz="1000" b="1" dirty="0"/>
            <a:t>Direct DOE Transactions</a:t>
          </a:r>
        </a:p>
      </dgm:t>
    </dgm:pt>
    <dgm:pt modelId="{49C67425-DFB5-4880-9247-5C4995C287A8}" type="sibTrans" cxnId="{223110EB-809C-4E6C-BC01-FDFE9474DF18}">
      <dgm:prSet/>
      <dgm:spPr/>
      <dgm:t>
        <a:bodyPr/>
        <a:lstStyle/>
        <a:p>
          <a:endParaRPr lang="en-US" sz="1000" b="1"/>
        </a:p>
      </dgm:t>
    </dgm:pt>
    <dgm:pt modelId="{54233E6F-9B40-470A-8E02-10B62C006DEE}" type="parTrans" cxnId="{223110EB-809C-4E6C-BC01-FDFE9474DF18}">
      <dgm:prSet/>
      <dgm:spPr/>
      <dgm:t>
        <a:bodyPr/>
        <a:lstStyle/>
        <a:p>
          <a:endParaRPr lang="en-US" sz="1000" b="1"/>
        </a:p>
      </dgm:t>
    </dgm:pt>
    <dgm:pt modelId="{6AA7888B-8668-4CBA-AA45-903F80786E77}">
      <dgm:prSet custT="1"/>
      <dgm:spPr/>
      <dgm:t>
        <a:bodyPr/>
        <a:lstStyle/>
        <a:p>
          <a:r>
            <a:rPr lang="en-US" sz="1000" b="1" dirty="0"/>
            <a:t>Litigation Support</a:t>
          </a:r>
        </a:p>
      </dgm:t>
    </dgm:pt>
    <dgm:pt modelId="{C3AB797F-6E96-4A77-B86B-AE65A38A63FE}" type="parTrans" cxnId="{31905A82-B141-4B5E-A86A-B3DAA6A82CCB}">
      <dgm:prSet/>
      <dgm:spPr/>
      <dgm:t>
        <a:bodyPr/>
        <a:lstStyle/>
        <a:p>
          <a:endParaRPr lang="en-US"/>
        </a:p>
      </dgm:t>
    </dgm:pt>
    <dgm:pt modelId="{62A2E4D8-BFEC-4278-9F71-9805FB557C99}" type="sibTrans" cxnId="{31905A82-B141-4B5E-A86A-B3DAA6A82CCB}">
      <dgm:prSet/>
      <dgm:spPr/>
      <dgm:t>
        <a:bodyPr/>
        <a:lstStyle/>
        <a:p>
          <a:endParaRPr lang="en-US"/>
        </a:p>
      </dgm:t>
    </dgm:pt>
    <dgm:pt modelId="{4E8FC153-DE4D-4394-96FA-8B055BA7EC02}" type="pres">
      <dgm:prSet presAssocID="{311FBA7E-1057-4282-962B-E7635027A55E}" presName="Name0" presStyleCnt="0">
        <dgm:presLayoutVars>
          <dgm:chMax val="1"/>
          <dgm:dir/>
          <dgm:animLvl val="ctr"/>
          <dgm:resizeHandles val="exact"/>
        </dgm:presLayoutVars>
      </dgm:prSet>
      <dgm:spPr/>
    </dgm:pt>
    <dgm:pt modelId="{864779C8-BA38-4C02-B544-85AC49E443A9}" type="pres">
      <dgm:prSet presAssocID="{8E0B0CC1-3903-46FA-A72A-39852BBDE19B}" presName="centerShape" presStyleLbl="node0" presStyleIdx="0" presStyleCnt="1" custScaleX="117322" custScaleY="114610"/>
      <dgm:spPr/>
    </dgm:pt>
    <dgm:pt modelId="{6042D9DE-6369-41E7-8365-244A002753B1}" type="pres">
      <dgm:prSet presAssocID="{996F0456-9556-4F86-BEC0-1F8805D84311}" presName="node" presStyleLbl="node1" presStyleIdx="0" presStyleCnt="8" custScaleX="118641" custScaleY="111926">
        <dgm:presLayoutVars>
          <dgm:bulletEnabled val="1"/>
        </dgm:presLayoutVars>
      </dgm:prSet>
      <dgm:spPr/>
    </dgm:pt>
    <dgm:pt modelId="{E9A4372D-F377-4844-B7C9-61F8C9822D0F}" type="pres">
      <dgm:prSet presAssocID="{996F0456-9556-4F86-BEC0-1F8805D84311}" presName="dummy" presStyleCnt="0"/>
      <dgm:spPr/>
    </dgm:pt>
    <dgm:pt modelId="{BD98DD6F-679C-4195-A852-B6745E7C41C6}" type="pres">
      <dgm:prSet presAssocID="{49C67425-DFB5-4880-9247-5C4995C287A8}" presName="sibTrans" presStyleLbl="sibTrans2D1" presStyleIdx="0" presStyleCnt="8"/>
      <dgm:spPr/>
    </dgm:pt>
    <dgm:pt modelId="{B6657441-5A0B-4911-8732-215CB94B2F67}" type="pres">
      <dgm:prSet presAssocID="{D2BF5AD4-9B75-45FA-8546-A5F00ED544CD}" presName="node" presStyleLbl="node1" presStyleIdx="1" presStyleCnt="8" custScaleX="118641" custScaleY="111926">
        <dgm:presLayoutVars>
          <dgm:bulletEnabled val="1"/>
        </dgm:presLayoutVars>
      </dgm:prSet>
      <dgm:spPr/>
    </dgm:pt>
    <dgm:pt modelId="{9D226C95-5851-4FF9-8A97-190560657B84}" type="pres">
      <dgm:prSet presAssocID="{D2BF5AD4-9B75-45FA-8546-A5F00ED544CD}" presName="dummy" presStyleCnt="0"/>
      <dgm:spPr/>
    </dgm:pt>
    <dgm:pt modelId="{337A1B18-18DA-4F85-AD9E-5EA5C29AA7CB}" type="pres">
      <dgm:prSet presAssocID="{230D1755-63E7-464D-847C-674ADA5B05E4}" presName="sibTrans" presStyleLbl="sibTrans2D1" presStyleIdx="1" presStyleCnt="8"/>
      <dgm:spPr/>
    </dgm:pt>
    <dgm:pt modelId="{704E26B1-6203-4ADB-8A95-1234AF77EFC5}" type="pres">
      <dgm:prSet presAssocID="{72725383-4FA0-4AEE-97C9-A3F1961FF10D}" presName="node" presStyleLbl="node1" presStyleIdx="2" presStyleCnt="8" custScaleX="123249" custScaleY="115916">
        <dgm:presLayoutVars>
          <dgm:bulletEnabled val="1"/>
        </dgm:presLayoutVars>
      </dgm:prSet>
      <dgm:spPr/>
    </dgm:pt>
    <dgm:pt modelId="{E29D9481-3053-487B-9F3F-CF6AB30A4D9D}" type="pres">
      <dgm:prSet presAssocID="{72725383-4FA0-4AEE-97C9-A3F1961FF10D}" presName="dummy" presStyleCnt="0"/>
      <dgm:spPr/>
    </dgm:pt>
    <dgm:pt modelId="{7B5B7A4F-EE7F-48D6-B027-0E0005362DB3}" type="pres">
      <dgm:prSet presAssocID="{D05A77AB-3E95-442E-82B5-24F624599A68}" presName="sibTrans" presStyleLbl="sibTrans2D1" presStyleIdx="2" presStyleCnt="8"/>
      <dgm:spPr/>
    </dgm:pt>
    <dgm:pt modelId="{4BDB8BD4-0B7F-480D-92B9-6681DD65D881}" type="pres">
      <dgm:prSet presAssocID="{6AA7888B-8668-4CBA-AA45-903F80786E77}" presName="node" presStyleLbl="node1" presStyleIdx="3" presStyleCnt="8" custScaleX="118788" custScaleY="113833">
        <dgm:presLayoutVars>
          <dgm:bulletEnabled val="1"/>
        </dgm:presLayoutVars>
      </dgm:prSet>
      <dgm:spPr/>
    </dgm:pt>
    <dgm:pt modelId="{FFD12EFD-4CE5-4234-A4FC-0C3D51F1AC89}" type="pres">
      <dgm:prSet presAssocID="{6AA7888B-8668-4CBA-AA45-903F80786E77}" presName="dummy" presStyleCnt="0"/>
      <dgm:spPr/>
    </dgm:pt>
    <dgm:pt modelId="{23536636-AA70-482B-8713-7F267C3C97CA}" type="pres">
      <dgm:prSet presAssocID="{62A2E4D8-BFEC-4278-9F71-9805FB557C99}" presName="sibTrans" presStyleLbl="sibTrans2D1" presStyleIdx="3" presStyleCnt="8"/>
      <dgm:spPr/>
    </dgm:pt>
    <dgm:pt modelId="{BA001EE2-8EF4-4BA9-945D-01AE7221840E}" type="pres">
      <dgm:prSet presAssocID="{6B124CFD-846C-4C83-899D-08E1292DE08E}" presName="node" presStyleLbl="node1" presStyleIdx="4" presStyleCnt="8" custScaleX="118641" custScaleY="111926">
        <dgm:presLayoutVars>
          <dgm:bulletEnabled val="1"/>
        </dgm:presLayoutVars>
      </dgm:prSet>
      <dgm:spPr/>
    </dgm:pt>
    <dgm:pt modelId="{F7A14136-6209-4475-9F4B-320A49B82492}" type="pres">
      <dgm:prSet presAssocID="{6B124CFD-846C-4C83-899D-08E1292DE08E}" presName="dummy" presStyleCnt="0"/>
      <dgm:spPr/>
    </dgm:pt>
    <dgm:pt modelId="{EF61FDAE-0DFB-46B4-B824-6173D30BECF8}" type="pres">
      <dgm:prSet presAssocID="{797C6E37-A266-4B8C-A5F1-E3A4A1BB32B9}" presName="sibTrans" presStyleLbl="sibTrans2D1" presStyleIdx="4" presStyleCnt="8"/>
      <dgm:spPr/>
    </dgm:pt>
    <dgm:pt modelId="{25E12A40-195B-4313-A844-E4DD999407FA}" type="pres">
      <dgm:prSet presAssocID="{5E1DA871-A195-4FB1-942B-91E3FDFC6C43}" presName="node" presStyleLbl="node1" presStyleIdx="5" presStyleCnt="8" custScaleX="118641" custScaleY="111926">
        <dgm:presLayoutVars>
          <dgm:bulletEnabled val="1"/>
        </dgm:presLayoutVars>
      </dgm:prSet>
      <dgm:spPr/>
    </dgm:pt>
    <dgm:pt modelId="{32D3FEBF-7B36-48EC-92F0-F2D3BBF0A4F0}" type="pres">
      <dgm:prSet presAssocID="{5E1DA871-A195-4FB1-942B-91E3FDFC6C43}" presName="dummy" presStyleCnt="0"/>
      <dgm:spPr/>
    </dgm:pt>
    <dgm:pt modelId="{66820E17-C0A4-4CEC-85AA-958BED946F7F}" type="pres">
      <dgm:prSet presAssocID="{C941E7B0-82AF-432F-87E1-5B6B0372A21D}" presName="sibTrans" presStyleLbl="sibTrans2D1" presStyleIdx="5" presStyleCnt="8"/>
      <dgm:spPr/>
    </dgm:pt>
    <dgm:pt modelId="{C94F8B53-66E0-47D5-A348-8C0AA9DD9927}" type="pres">
      <dgm:prSet presAssocID="{A84EBD8C-4C54-4266-B5E1-5EB16F80144D}" presName="node" presStyleLbl="node1" presStyleIdx="6" presStyleCnt="8" custScaleX="118641" custScaleY="111926">
        <dgm:presLayoutVars>
          <dgm:bulletEnabled val="1"/>
        </dgm:presLayoutVars>
      </dgm:prSet>
      <dgm:spPr/>
    </dgm:pt>
    <dgm:pt modelId="{2ED47B5F-12D5-4306-80FC-46BB1708C457}" type="pres">
      <dgm:prSet presAssocID="{A84EBD8C-4C54-4266-B5E1-5EB16F80144D}" presName="dummy" presStyleCnt="0"/>
      <dgm:spPr/>
    </dgm:pt>
    <dgm:pt modelId="{FFF38B30-8603-4506-AE65-E2FF0EDA2A85}" type="pres">
      <dgm:prSet presAssocID="{D8576E90-7003-4145-AE5A-A26E0D5D25AD}" presName="sibTrans" presStyleLbl="sibTrans2D1" presStyleIdx="6" presStyleCnt="8"/>
      <dgm:spPr/>
    </dgm:pt>
    <dgm:pt modelId="{D3FF2D1F-295B-4057-8C71-597C88E925CE}" type="pres">
      <dgm:prSet presAssocID="{4F0B7229-6F29-4234-8BA8-7C46FBF3BAA8}" presName="node" presStyleLbl="node1" presStyleIdx="7" presStyleCnt="8" custScaleX="118641" custScaleY="111926">
        <dgm:presLayoutVars>
          <dgm:bulletEnabled val="1"/>
        </dgm:presLayoutVars>
      </dgm:prSet>
      <dgm:spPr/>
    </dgm:pt>
    <dgm:pt modelId="{BAF769C3-B6F8-4F1D-8FCD-C4CBEF5CE3DB}" type="pres">
      <dgm:prSet presAssocID="{4F0B7229-6F29-4234-8BA8-7C46FBF3BAA8}" presName="dummy" presStyleCnt="0"/>
      <dgm:spPr/>
    </dgm:pt>
    <dgm:pt modelId="{B09F29DB-5FB7-4DBD-B37B-18E28FD341DF}" type="pres">
      <dgm:prSet presAssocID="{6F91E87C-4693-47E0-991D-00D05672A2DA}" presName="sibTrans" presStyleLbl="sibTrans2D1" presStyleIdx="7" presStyleCnt="8"/>
      <dgm:spPr/>
    </dgm:pt>
  </dgm:ptLst>
  <dgm:cxnLst>
    <dgm:cxn modelId="{88D12E04-DF18-4C21-944A-2503D59ABA17}" type="presOf" srcId="{6F91E87C-4693-47E0-991D-00D05672A2DA}" destId="{B09F29DB-5FB7-4DBD-B37B-18E28FD341DF}" srcOrd="0" destOrd="0" presId="urn:microsoft.com/office/officeart/2005/8/layout/radial6"/>
    <dgm:cxn modelId="{6E290A09-F12A-4088-8D81-C974DDB8F72B}" srcId="{8E0B0CC1-3903-46FA-A72A-39852BBDE19B}" destId="{4F0B7229-6F29-4234-8BA8-7C46FBF3BAA8}" srcOrd="7" destOrd="0" parTransId="{6B3A6F84-AAB1-44B6-895A-07867828CB3E}" sibTransId="{6F91E87C-4693-47E0-991D-00D05672A2DA}"/>
    <dgm:cxn modelId="{B0D2F814-0449-4EB7-AB73-F09B4A64F4D6}" type="presOf" srcId="{311FBA7E-1057-4282-962B-E7635027A55E}" destId="{4E8FC153-DE4D-4394-96FA-8B055BA7EC02}" srcOrd="0" destOrd="0" presId="urn:microsoft.com/office/officeart/2005/8/layout/radial6"/>
    <dgm:cxn modelId="{A43FAF1F-2E2A-437C-B4F0-280BD48C389E}" type="presOf" srcId="{8E0B0CC1-3903-46FA-A72A-39852BBDE19B}" destId="{864779C8-BA38-4C02-B544-85AC49E443A9}" srcOrd="0" destOrd="0" presId="urn:microsoft.com/office/officeart/2005/8/layout/radial6"/>
    <dgm:cxn modelId="{58AE2625-5A7F-44EA-855E-B0E1EEEE4739}" type="presOf" srcId="{A84EBD8C-4C54-4266-B5E1-5EB16F80144D}" destId="{C94F8B53-66E0-47D5-A348-8C0AA9DD9927}" srcOrd="0" destOrd="0" presId="urn:microsoft.com/office/officeart/2005/8/layout/radial6"/>
    <dgm:cxn modelId="{B55E9E45-3977-44B8-8389-8B87E7FD03D7}" type="presOf" srcId="{5E1DA871-A195-4FB1-942B-91E3FDFC6C43}" destId="{25E12A40-195B-4313-A844-E4DD999407FA}" srcOrd="0" destOrd="0" presId="urn:microsoft.com/office/officeart/2005/8/layout/radial6"/>
    <dgm:cxn modelId="{F38AC76C-0071-4C8C-BC55-F87069A9B75B}" srcId="{8E0B0CC1-3903-46FA-A72A-39852BBDE19B}" destId="{D2BF5AD4-9B75-45FA-8546-A5F00ED544CD}" srcOrd="1" destOrd="0" parTransId="{B2D6110B-BC6E-4F9D-8435-4DF734D50ACB}" sibTransId="{230D1755-63E7-464D-847C-674ADA5B05E4}"/>
    <dgm:cxn modelId="{AADAF770-80AA-406D-B674-B53DA207D03D}" type="presOf" srcId="{72725383-4FA0-4AEE-97C9-A3F1961FF10D}" destId="{704E26B1-6203-4ADB-8A95-1234AF77EFC5}" srcOrd="0" destOrd="0" presId="urn:microsoft.com/office/officeart/2005/8/layout/radial6"/>
    <dgm:cxn modelId="{EE3C147A-16AA-4729-8EA2-E1AEF975974D}" type="presOf" srcId="{62A2E4D8-BFEC-4278-9F71-9805FB557C99}" destId="{23536636-AA70-482B-8713-7F267C3C97CA}" srcOrd="0" destOrd="0" presId="urn:microsoft.com/office/officeart/2005/8/layout/radial6"/>
    <dgm:cxn modelId="{D578507D-3BEA-41F8-A60F-FD1ACB79E671}" type="presOf" srcId="{996F0456-9556-4F86-BEC0-1F8805D84311}" destId="{6042D9DE-6369-41E7-8365-244A002753B1}" srcOrd="0" destOrd="0" presId="urn:microsoft.com/office/officeart/2005/8/layout/radial6"/>
    <dgm:cxn modelId="{31905A82-B141-4B5E-A86A-B3DAA6A82CCB}" srcId="{8E0B0CC1-3903-46FA-A72A-39852BBDE19B}" destId="{6AA7888B-8668-4CBA-AA45-903F80786E77}" srcOrd="3" destOrd="0" parTransId="{C3AB797F-6E96-4A77-B86B-AE65A38A63FE}" sibTransId="{62A2E4D8-BFEC-4278-9F71-9805FB557C99}"/>
    <dgm:cxn modelId="{B0B80E8A-8E37-4D9D-8182-0C01BF7278EF}" srcId="{8E0B0CC1-3903-46FA-A72A-39852BBDE19B}" destId="{5E1DA871-A195-4FB1-942B-91E3FDFC6C43}" srcOrd="5" destOrd="0" parTransId="{9B3035E8-8088-47A5-AE4A-A05EFA2B4448}" sibTransId="{C941E7B0-82AF-432F-87E1-5B6B0372A21D}"/>
    <dgm:cxn modelId="{33ACB7A1-83E1-483D-9EB1-961AAAC996DB}" srcId="{311FBA7E-1057-4282-962B-E7635027A55E}" destId="{8E0B0CC1-3903-46FA-A72A-39852BBDE19B}" srcOrd="0" destOrd="0" parTransId="{BC80A483-3119-4815-A383-CB5519BDA0E5}" sibTransId="{3F3D4158-E76E-4698-8C22-FF80878D465E}"/>
    <dgm:cxn modelId="{F8BF39A4-AF52-47E9-8637-D482DBED06D7}" type="presOf" srcId="{49C67425-DFB5-4880-9247-5C4995C287A8}" destId="{BD98DD6F-679C-4195-A852-B6745E7C41C6}" srcOrd="0" destOrd="0" presId="urn:microsoft.com/office/officeart/2005/8/layout/radial6"/>
    <dgm:cxn modelId="{875968AC-4B89-43DB-BDB5-8804FFFAF940}" type="presOf" srcId="{D05A77AB-3E95-442E-82B5-24F624599A68}" destId="{7B5B7A4F-EE7F-48D6-B027-0E0005362DB3}" srcOrd="0" destOrd="0" presId="urn:microsoft.com/office/officeart/2005/8/layout/radial6"/>
    <dgm:cxn modelId="{C79268AC-3CDA-4F64-A43A-D7744CE158CF}" srcId="{8E0B0CC1-3903-46FA-A72A-39852BBDE19B}" destId="{72725383-4FA0-4AEE-97C9-A3F1961FF10D}" srcOrd="2" destOrd="0" parTransId="{062E5A19-BC51-40A4-B465-8A480DC084EB}" sibTransId="{D05A77AB-3E95-442E-82B5-24F624599A68}"/>
    <dgm:cxn modelId="{54D43AAD-9C37-4389-AA46-350104C5B050}" type="presOf" srcId="{6B124CFD-846C-4C83-899D-08E1292DE08E}" destId="{BA001EE2-8EF4-4BA9-945D-01AE7221840E}" srcOrd="0" destOrd="0" presId="urn:microsoft.com/office/officeart/2005/8/layout/radial6"/>
    <dgm:cxn modelId="{CE8493B6-E78E-4AF0-A044-F2BFE54222EC}" type="presOf" srcId="{6AA7888B-8668-4CBA-AA45-903F80786E77}" destId="{4BDB8BD4-0B7F-480D-92B9-6681DD65D881}" srcOrd="0" destOrd="0" presId="urn:microsoft.com/office/officeart/2005/8/layout/radial6"/>
    <dgm:cxn modelId="{D1EFABBD-3C6F-48D9-AC50-EF4D3E1A3144}" type="presOf" srcId="{797C6E37-A266-4B8C-A5F1-E3A4A1BB32B9}" destId="{EF61FDAE-0DFB-46B4-B824-6173D30BECF8}" srcOrd="0" destOrd="0" presId="urn:microsoft.com/office/officeart/2005/8/layout/radial6"/>
    <dgm:cxn modelId="{E1E1C3C7-CD79-4948-9581-9E6BAEBC3EDE}" srcId="{8E0B0CC1-3903-46FA-A72A-39852BBDE19B}" destId="{6B124CFD-846C-4C83-899D-08E1292DE08E}" srcOrd="4" destOrd="0" parTransId="{03C190BD-F81B-43B5-B1AF-571E39ADE182}" sibTransId="{797C6E37-A266-4B8C-A5F1-E3A4A1BB32B9}"/>
    <dgm:cxn modelId="{9055F7CA-B191-4F8A-8279-5B14E95EA951}" type="presOf" srcId="{4F0B7229-6F29-4234-8BA8-7C46FBF3BAA8}" destId="{D3FF2D1F-295B-4057-8C71-597C88E925CE}" srcOrd="0" destOrd="0" presId="urn:microsoft.com/office/officeart/2005/8/layout/radial6"/>
    <dgm:cxn modelId="{72CD2ECC-FBA6-4E5D-8D1B-845A1AFBA901}" type="presOf" srcId="{D2BF5AD4-9B75-45FA-8546-A5F00ED544CD}" destId="{B6657441-5A0B-4911-8732-215CB94B2F67}" srcOrd="0" destOrd="0" presId="urn:microsoft.com/office/officeart/2005/8/layout/radial6"/>
    <dgm:cxn modelId="{7D4FBFD2-8871-4014-B0BF-F6094D943EC1}" type="presOf" srcId="{C941E7B0-82AF-432F-87E1-5B6B0372A21D}" destId="{66820E17-C0A4-4CEC-85AA-958BED946F7F}" srcOrd="0" destOrd="0" presId="urn:microsoft.com/office/officeart/2005/8/layout/radial6"/>
    <dgm:cxn modelId="{B58C1DD5-23EA-403C-AD9E-D87B611768CF}" type="presOf" srcId="{230D1755-63E7-464D-847C-674ADA5B05E4}" destId="{337A1B18-18DA-4F85-AD9E-5EA5C29AA7CB}" srcOrd="0" destOrd="0" presId="urn:microsoft.com/office/officeart/2005/8/layout/radial6"/>
    <dgm:cxn modelId="{B6F9D6E9-C6DA-43A9-AF5E-2BCC5ED30205}" srcId="{8E0B0CC1-3903-46FA-A72A-39852BBDE19B}" destId="{A84EBD8C-4C54-4266-B5E1-5EB16F80144D}" srcOrd="6" destOrd="0" parTransId="{4457F949-F6F4-4036-AED8-CC89A05D450A}" sibTransId="{D8576E90-7003-4145-AE5A-A26E0D5D25AD}"/>
    <dgm:cxn modelId="{223110EB-809C-4E6C-BC01-FDFE9474DF18}" srcId="{8E0B0CC1-3903-46FA-A72A-39852BBDE19B}" destId="{996F0456-9556-4F86-BEC0-1F8805D84311}" srcOrd="0" destOrd="0" parTransId="{54233E6F-9B40-470A-8E02-10B62C006DEE}" sibTransId="{49C67425-DFB5-4880-9247-5C4995C287A8}"/>
    <dgm:cxn modelId="{D69E8FEB-BC39-488B-9089-0CDE73B7EDF6}" type="presOf" srcId="{D8576E90-7003-4145-AE5A-A26E0D5D25AD}" destId="{FFF38B30-8603-4506-AE65-E2FF0EDA2A85}" srcOrd="0" destOrd="0" presId="urn:microsoft.com/office/officeart/2005/8/layout/radial6"/>
    <dgm:cxn modelId="{F348E9F9-9380-4714-84D5-0040AA3B920A}" type="presParOf" srcId="{4E8FC153-DE4D-4394-96FA-8B055BA7EC02}" destId="{864779C8-BA38-4C02-B544-85AC49E443A9}" srcOrd="0" destOrd="0" presId="urn:microsoft.com/office/officeart/2005/8/layout/radial6"/>
    <dgm:cxn modelId="{4FC375C8-682D-479C-B267-76D7B2AE9E22}" type="presParOf" srcId="{4E8FC153-DE4D-4394-96FA-8B055BA7EC02}" destId="{6042D9DE-6369-41E7-8365-244A002753B1}" srcOrd="1" destOrd="0" presId="urn:microsoft.com/office/officeart/2005/8/layout/radial6"/>
    <dgm:cxn modelId="{9217E2CB-5F7A-4F0C-90CE-57C750198BF3}" type="presParOf" srcId="{4E8FC153-DE4D-4394-96FA-8B055BA7EC02}" destId="{E9A4372D-F377-4844-B7C9-61F8C9822D0F}" srcOrd="2" destOrd="0" presId="urn:microsoft.com/office/officeart/2005/8/layout/radial6"/>
    <dgm:cxn modelId="{D18CA627-4BEA-4633-97F3-4D78222CB131}" type="presParOf" srcId="{4E8FC153-DE4D-4394-96FA-8B055BA7EC02}" destId="{BD98DD6F-679C-4195-A852-B6745E7C41C6}" srcOrd="3" destOrd="0" presId="urn:microsoft.com/office/officeart/2005/8/layout/radial6"/>
    <dgm:cxn modelId="{D5C3E0EE-F88E-4571-9815-14B63EF22FFD}" type="presParOf" srcId="{4E8FC153-DE4D-4394-96FA-8B055BA7EC02}" destId="{B6657441-5A0B-4911-8732-215CB94B2F67}" srcOrd="4" destOrd="0" presId="urn:microsoft.com/office/officeart/2005/8/layout/radial6"/>
    <dgm:cxn modelId="{1911FDC9-B4CE-4119-BEAB-2BECF74CE42C}" type="presParOf" srcId="{4E8FC153-DE4D-4394-96FA-8B055BA7EC02}" destId="{9D226C95-5851-4FF9-8A97-190560657B84}" srcOrd="5" destOrd="0" presId="urn:microsoft.com/office/officeart/2005/8/layout/radial6"/>
    <dgm:cxn modelId="{96AA4C35-E611-4320-9EAC-5B0293CCDF09}" type="presParOf" srcId="{4E8FC153-DE4D-4394-96FA-8B055BA7EC02}" destId="{337A1B18-18DA-4F85-AD9E-5EA5C29AA7CB}" srcOrd="6" destOrd="0" presId="urn:microsoft.com/office/officeart/2005/8/layout/radial6"/>
    <dgm:cxn modelId="{52AB0B5F-6B8A-48B4-A9B6-A147A269B87B}" type="presParOf" srcId="{4E8FC153-DE4D-4394-96FA-8B055BA7EC02}" destId="{704E26B1-6203-4ADB-8A95-1234AF77EFC5}" srcOrd="7" destOrd="0" presId="urn:microsoft.com/office/officeart/2005/8/layout/radial6"/>
    <dgm:cxn modelId="{44258A24-D62A-4B0F-9F1B-8C96B185D9B3}" type="presParOf" srcId="{4E8FC153-DE4D-4394-96FA-8B055BA7EC02}" destId="{E29D9481-3053-487B-9F3F-CF6AB30A4D9D}" srcOrd="8" destOrd="0" presId="urn:microsoft.com/office/officeart/2005/8/layout/radial6"/>
    <dgm:cxn modelId="{28D73A5F-47D9-4097-8166-4BA33222E3DF}" type="presParOf" srcId="{4E8FC153-DE4D-4394-96FA-8B055BA7EC02}" destId="{7B5B7A4F-EE7F-48D6-B027-0E0005362DB3}" srcOrd="9" destOrd="0" presId="urn:microsoft.com/office/officeart/2005/8/layout/radial6"/>
    <dgm:cxn modelId="{23563324-64B9-4790-98BB-8C467D86ACCC}" type="presParOf" srcId="{4E8FC153-DE4D-4394-96FA-8B055BA7EC02}" destId="{4BDB8BD4-0B7F-480D-92B9-6681DD65D881}" srcOrd="10" destOrd="0" presId="urn:microsoft.com/office/officeart/2005/8/layout/radial6"/>
    <dgm:cxn modelId="{41CF9163-9B93-407B-ACB9-D1F2E7DCD783}" type="presParOf" srcId="{4E8FC153-DE4D-4394-96FA-8B055BA7EC02}" destId="{FFD12EFD-4CE5-4234-A4FC-0C3D51F1AC89}" srcOrd="11" destOrd="0" presId="urn:microsoft.com/office/officeart/2005/8/layout/radial6"/>
    <dgm:cxn modelId="{F1EDF9DD-E09F-471D-92AC-2CD593F8E3A7}" type="presParOf" srcId="{4E8FC153-DE4D-4394-96FA-8B055BA7EC02}" destId="{23536636-AA70-482B-8713-7F267C3C97CA}" srcOrd="12" destOrd="0" presId="urn:microsoft.com/office/officeart/2005/8/layout/radial6"/>
    <dgm:cxn modelId="{D88B7138-4651-4283-B2D6-7C6C1D03E5FD}" type="presParOf" srcId="{4E8FC153-DE4D-4394-96FA-8B055BA7EC02}" destId="{BA001EE2-8EF4-4BA9-945D-01AE7221840E}" srcOrd="13" destOrd="0" presId="urn:microsoft.com/office/officeart/2005/8/layout/radial6"/>
    <dgm:cxn modelId="{0A672673-9072-43CE-9990-11715DBFCAF7}" type="presParOf" srcId="{4E8FC153-DE4D-4394-96FA-8B055BA7EC02}" destId="{F7A14136-6209-4475-9F4B-320A49B82492}" srcOrd="14" destOrd="0" presId="urn:microsoft.com/office/officeart/2005/8/layout/radial6"/>
    <dgm:cxn modelId="{47B14DE3-4602-4549-A625-95C3E2B7A5DF}" type="presParOf" srcId="{4E8FC153-DE4D-4394-96FA-8B055BA7EC02}" destId="{EF61FDAE-0DFB-46B4-B824-6173D30BECF8}" srcOrd="15" destOrd="0" presId="urn:microsoft.com/office/officeart/2005/8/layout/radial6"/>
    <dgm:cxn modelId="{07798E91-4698-40F2-A1B5-87F584662DCE}" type="presParOf" srcId="{4E8FC153-DE4D-4394-96FA-8B055BA7EC02}" destId="{25E12A40-195B-4313-A844-E4DD999407FA}" srcOrd="16" destOrd="0" presId="urn:microsoft.com/office/officeart/2005/8/layout/radial6"/>
    <dgm:cxn modelId="{95A2F727-05BF-4819-BC39-43A648011591}" type="presParOf" srcId="{4E8FC153-DE4D-4394-96FA-8B055BA7EC02}" destId="{32D3FEBF-7B36-48EC-92F0-F2D3BBF0A4F0}" srcOrd="17" destOrd="0" presId="urn:microsoft.com/office/officeart/2005/8/layout/radial6"/>
    <dgm:cxn modelId="{173A464C-3B42-4CFD-98FC-58FB1050EC66}" type="presParOf" srcId="{4E8FC153-DE4D-4394-96FA-8B055BA7EC02}" destId="{66820E17-C0A4-4CEC-85AA-958BED946F7F}" srcOrd="18" destOrd="0" presId="urn:microsoft.com/office/officeart/2005/8/layout/radial6"/>
    <dgm:cxn modelId="{27C5970C-F332-428B-8433-0A3F24467551}" type="presParOf" srcId="{4E8FC153-DE4D-4394-96FA-8B055BA7EC02}" destId="{C94F8B53-66E0-47D5-A348-8C0AA9DD9927}" srcOrd="19" destOrd="0" presId="urn:microsoft.com/office/officeart/2005/8/layout/radial6"/>
    <dgm:cxn modelId="{7DB39A38-654C-47BC-88C2-9629CB186197}" type="presParOf" srcId="{4E8FC153-DE4D-4394-96FA-8B055BA7EC02}" destId="{2ED47B5F-12D5-4306-80FC-46BB1708C457}" srcOrd="20" destOrd="0" presId="urn:microsoft.com/office/officeart/2005/8/layout/radial6"/>
    <dgm:cxn modelId="{F9C277BD-50B1-4E3B-B2EF-45717B6F7456}" type="presParOf" srcId="{4E8FC153-DE4D-4394-96FA-8B055BA7EC02}" destId="{FFF38B30-8603-4506-AE65-E2FF0EDA2A85}" srcOrd="21" destOrd="0" presId="urn:microsoft.com/office/officeart/2005/8/layout/radial6"/>
    <dgm:cxn modelId="{FC847F2A-3195-44BE-A6BF-43A9418EECFF}" type="presParOf" srcId="{4E8FC153-DE4D-4394-96FA-8B055BA7EC02}" destId="{D3FF2D1F-295B-4057-8C71-597C88E925CE}" srcOrd="22" destOrd="0" presId="urn:microsoft.com/office/officeart/2005/8/layout/radial6"/>
    <dgm:cxn modelId="{0B9BD0F6-904C-4211-B5D0-18F5AA94B704}" type="presParOf" srcId="{4E8FC153-DE4D-4394-96FA-8B055BA7EC02}" destId="{BAF769C3-B6F8-4F1D-8FCD-C4CBEF5CE3DB}" srcOrd="23" destOrd="0" presId="urn:microsoft.com/office/officeart/2005/8/layout/radial6"/>
    <dgm:cxn modelId="{0F777E5E-3EF7-4F0C-B590-FDFB3063DFB4}" type="presParOf" srcId="{4E8FC153-DE4D-4394-96FA-8B055BA7EC02}" destId="{B09F29DB-5FB7-4DBD-B37B-18E28FD341D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29DB-5FB7-4DBD-B37B-18E28FD341DF}">
      <dsp:nvSpPr>
        <dsp:cNvPr id="0" name=""/>
        <dsp:cNvSpPr/>
      </dsp:nvSpPr>
      <dsp:spPr>
        <a:xfrm>
          <a:off x="1448439" y="394779"/>
          <a:ext cx="3564190" cy="3564190"/>
        </a:xfrm>
        <a:prstGeom prst="blockArc">
          <a:avLst>
            <a:gd name="adj1" fmla="val 13500000"/>
            <a:gd name="adj2" fmla="val 1620000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F38B30-8603-4506-AE65-E2FF0EDA2A85}">
      <dsp:nvSpPr>
        <dsp:cNvPr id="0" name=""/>
        <dsp:cNvSpPr/>
      </dsp:nvSpPr>
      <dsp:spPr>
        <a:xfrm>
          <a:off x="1448439" y="394779"/>
          <a:ext cx="3564190" cy="3564190"/>
        </a:xfrm>
        <a:prstGeom prst="blockArc">
          <a:avLst>
            <a:gd name="adj1" fmla="val 10800000"/>
            <a:gd name="adj2" fmla="val 1350000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820E17-C0A4-4CEC-85AA-958BED946F7F}">
      <dsp:nvSpPr>
        <dsp:cNvPr id="0" name=""/>
        <dsp:cNvSpPr/>
      </dsp:nvSpPr>
      <dsp:spPr>
        <a:xfrm>
          <a:off x="1448439" y="394779"/>
          <a:ext cx="3564190" cy="3564190"/>
        </a:xfrm>
        <a:prstGeom prst="blockArc">
          <a:avLst>
            <a:gd name="adj1" fmla="val 8100000"/>
            <a:gd name="adj2" fmla="val 1080000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61FDAE-0DFB-46B4-B824-6173D30BECF8}">
      <dsp:nvSpPr>
        <dsp:cNvPr id="0" name=""/>
        <dsp:cNvSpPr/>
      </dsp:nvSpPr>
      <dsp:spPr>
        <a:xfrm>
          <a:off x="1448439" y="394779"/>
          <a:ext cx="3564190" cy="3564190"/>
        </a:xfrm>
        <a:prstGeom prst="blockArc">
          <a:avLst>
            <a:gd name="adj1" fmla="val 5400000"/>
            <a:gd name="adj2" fmla="val 810000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36636-AA70-482B-8713-7F267C3C97CA}">
      <dsp:nvSpPr>
        <dsp:cNvPr id="0" name=""/>
        <dsp:cNvSpPr/>
      </dsp:nvSpPr>
      <dsp:spPr>
        <a:xfrm>
          <a:off x="1448439" y="394779"/>
          <a:ext cx="3564190" cy="3564190"/>
        </a:xfrm>
        <a:prstGeom prst="blockArc">
          <a:avLst>
            <a:gd name="adj1" fmla="val 2700000"/>
            <a:gd name="adj2" fmla="val 540000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5B7A4F-EE7F-48D6-B027-0E0005362DB3}">
      <dsp:nvSpPr>
        <dsp:cNvPr id="0" name=""/>
        <dsp:cNvSpPr/>
      </dsp:nvSpPr>
      <dsp:spPr>
        <a:xfrm>
          <a:off x="1448439" y="394779"/>
          <a:ext cx="3564190" cy="3564190"/>
        </a:xfrm>
        <a:prstGeom prst="blockArc">
          <a:avLst>
            <a:gd name="adj1" fmla="val 0"/>
            <a:gd name="adj2" fmla="val 270000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A1B18-18DA-4F85-AD9E-5EA5C29AA7CB}">
      <dsp:nvSpPr>
        <dsp:cNvPr id="0" name=""/>
        <dsp:cNvSpPr/>
      </dsp:nvSpPr>
      <dsp:spPr>
        <a:xfrm>
          <a:off x="1448439" y="394779"/>
          <a:ext cx="3564190" cy="3564190"/>
        </a:xfrm>
        <a:prstGeom prst="blockArc">
          <a:avLst>
            <a:gd name="adj1" fmla="val 18900000"/>
            <a:gd name="adj2" fmla="val 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8DD6F-679C-4195-A852-B6745E7C41C6}">
      <dsp:nvSpPr>
        <dsp:cNvPr id="0" name=""/>
        <dsp:cNvSpPr/>
      </dsp:nvSpPr>
      <dsp:spPr>
        <a:xfrm>
          <a:off x="1448439" y="394779"/>
          <a:ext cx="3564190" cy="3564190"/>
        </a:xfrm>
        <a:prstGeom prst="blockArc">
          <a:avLst>
            <a:gd name="adj1" fmla="val 16200000"/>
            <a:gd name="adj2" fmla="val 18900000"/>
            <a:gd name="adj3" fmla="val 3428"/>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779C8-BA38-4C02-B544-85AC49E443A9}">
      <dsp:nvSpPr>
        <dsp:cNvPr id="0" name=""/>
        <dsp:cNvSpPr/>
      </dsp:nvSpPr>
      <dsp:spPr>
        <a:xfrm>
          <a:off x="2519591" y="1482366"/>
          <a:ext cx="1421885" cy="1389016"/>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IPL</a:t>
          </a:r>
        </a:p>
      </dsp:txBody>
      <dsp:txXfrm>
        <a:off x="2727821" y="1685783"/>
        <a:ext cx="1005425" cy="982182"/>
      </dsp:txXfrm>
    </dsp:sp>
    <dsp:sp modelId="{6042D9DE-6369-41E7-8365-244A002753B1}">
      <dsp:nvSpPr>
        <dsp:cNvPr id="0" name=""/>
        <dsp:cNvSpPr/>
      </dsp:nvSpPr>
      <dsp:spPr>
        <a:xfrm>
          <a:off x="2727279" y="-49450"/>
          <a:ext cx="1006509" cy="949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Direct DOE Transactions</a:t>
          </a:r>
        </a:p>
      </dsp:txBody>
      <dsp:txXfrm>
        <a:off x="2874679" y="89607"/>
        <a:ext cx="711709" cy="671427"/>
      </dsp:txXfrm>
    </dsp:sp>
    <dsp:sp modelId="{B6657441-5A0B-4911-8732-215CB94B2F67}">
      <dsp:nvSpPr>
        <dsp:cNvPr id="0" name=""/>
        <dsp:cNvSpPr/>
      </dsp:nvSpPr>
      <dsp:spPr>
        <a:xfrm>
          <a:off x="3965815" y="463567"/>
          <a:ext cx="1006509" cy="949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Program Office &amp; Site Office Counsel</a:t>
          </a:r>
        </a:p>
      </dsp:txBody>
      <dsp:txXfrm>
        <a:off x="4113215" y="602624"/>
        <a:ext cx="711709" cy="671427"/>
      </dsp:txXfrm>
    </dsp:sp>
    <dsp:sp modelId="{704E26B1-6203-4ADB-8A95-1234AF77EFC5}">
      <dsp:nvSpPr>
        <dsp:cNvPr id="0" name=""/>
        <dsp:cNvSpPr/>
      </dsp:nvSpPr>
      <dsp:spPr>
        <a:xfrm>
          <a:off x="4459287" y="1685178"/>
          <a:ext cx="1045602" cy="98339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Technology Transfer</a:t>
          </a:r>
        </a:p>
      </dsp:txBody>
      <dsp:txXfrm>
        <a:off x="4612412" y="1829192"/>
        <a:ext cx="739352" cy="695363"/>
      </dsp:txXfrm>
    </dsp:sp>
    <dsp:sp modelId="{4BDB8BD4-0B7F-480D-92B9-6681DD65D881}">
      <dsp:nvSpPr>
        <dsp:cNvPr id="0" name=""/>
        <dsp:cNvSpPr/>
      </dsp:nvSpPr>
      <dsp:spPr>
        <a:xfrm>
          <a:off x="3965191" y="2932550"/>
          <a:ext cx="1007756" cy="965720"/>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Litigation Support</a:t>
          </a:r>
        </a:p>
      </dsp:txBody>
      <dsp:txXfrm>
        <a:off x="4112773" y="3073976"/>
        <a:ext cx="712592" cy="682868"/>
      </dsp:txXfrm>
    </dsp:sp>
    <dsp:sp modelId="{BA001EE2-8EF4-4BA9-945D-01AE7221840E}">
      <dsp:nvSpPr>
        <dsp:cNvPr id="0" name=""/>
        <dsp:cNvSpPr/>
      </dsp:nvSpPr>
      <dsp:spPr>
        <a:xfrm>
          <a:off x="2727279" y="3453657"/>
          <a:ext cx="1006509" cy="949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Commercial Deployment</a:t>
          </a:r>
        </a:p>
      </dsp:txBody>
      <dsp:txXfrm>
        <a:off x="2874679" y="3592714"/>
        <a:ext cx="711709" cy="671427"/>
      </dsp:txXfrm>
    </dsp:sp>
    <dsp:sp modelId="{25E12A40-195B-4313-A844-E4DD999407FA}">
      <dsp:nvSpPr>
        <dsp:cNvPr id="0" name=""/>
        <dsp:cNvSpPr/>
      </dsp:nvSpPr>
      <dsp:spPr>
        <a:xfrm>
          <a:off x="1488743" y="2940639"/>
          <a:ext cx="1006509" cy="949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Intellectual Property Protection</a:t>
          </a:r>
        </a:p>
      </dsp:txBody>
      <dsp:txXfrm>
        <a:off x="1636143" y="3079696"/>
        <a:ext cx="711709" cy="671427"/>
      </dsp:txXfrm>
    </dsp:sp>
    <dsp:sp modelId="{C94F8B53-66E0-47D5-A348-8C0AA9DD9927}">
      <dsp:nvSpPr>
        <dsp:cNvPr id="0" name=""/>
        <dsp:cNvSpPr/>
      </dsp:nvSpPr>
      <dsp:spPr>
        <a:xfrm>
          <a:off x="975725" y="1702103"/>
          <a:ext cx="1006509" cy="949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91440" numCol="1" spcCol="1270" anchor="ctr" anchorCtr="0">
          <a:noAutofit/>
        </a:bodyPr>
        <a:lstStyle/>
        <a:p>
          <a:pPr marL="0" lvl="0" indent="0" algn="ctr" defTabSz="444500">
            <a:lnSpc>
              <a:spcPct val="90000"/>
            </a:lnSpc>
            <a:spcBef>
              <a:spcPct val="0"/>
            </a:spcBef>
            <a:spcAft>
              <a:spcPct val="35000"/>
            </a:spcAft>
            <a:buNone/>
          </a:pPr>
          <a:r>
            <a:rPr lang="en-US" sz="1000" b="1" kern="1200" dirty="0"/>
            <a:t>Major  Initiatives</a:t>
          </a:r>
        </a:p>
      </dsp:txBody>
      <dsp:txXfrm>
        <a:off x="1123125" y="1841160"/>
        <a:ext cx="711709" cy="671427"/>
      </dsp:txXfrm>
    </dsp:sp>
    <dsp:sp modelId="{D3FF2D1F-295B-4057-8C71-597C88E925CE}">
      <dsp:nvSpPr>
        <dsp:cNvPr id="0" name=""/>
        <dsp:cNvSpPr/>
      </dsp:nvSpPr>
      <dsp:spPr>
        <a:xfrm>
          <a:off x="1488743" y="463567"/>
          <a:ext cx="1006509" cy="949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Intellectual Property Management</a:t>
          </a:r>
        </a:p>
      </dsp:txBody>
      <dsp:txXfrm>
        <a:off x="1636143" y="602624"/>
        <a:ext cx="711709" cy="6714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FF853-12F4-4E4D-A2B9-3415F3F67F94}" type="datetimeFigureOut">
              <a:rPr lang="en-US" smtClean="0"/>
              <a:pPr/>
              <a:t>8/3/2023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26EFE-3907-41CA-B35E-EAA6F8315AD5}" type="slidenum">
              <a:rPr lang="en-US" smtClean="0"/>
              <a:pPr/>
              <a:t>‹#›</a:t>
            </a:fld>
            <a:endParaRPr lang="en-US"/>
          </a:p>
        </p:txBody>
      </p:sp>
    </p:spTree>
    <p:extLst>
      <p:ext uri="{BB962C8B-B14F-4D97-AF65-F5344CB8AC3E}">
        <p14:creationId xmlns:p14="http://schemas.microsoft.com/office/powerpoint/2010/main" val="232640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26EFE-3907-41CA-B35E-EAA6F8315AD5}" type="slidenum">
              <a:rPr lang="en-US" smtClean="0"/>
              <a:pPr/>
              <a:t>1</a:t>
            </a:fld>
            <a:endParaRPr lang="en-US"/>
          </a:p>
        </p:txBody>
      </p:sp>
    </p:spTree>
    <p:extLst>
      <p:ext uri="{BB962C8B-B14F-4D97-AF65-F5344CB8AC3E}">
        <p14:creationId xmlns:p14="http://schemas.microsoft.com/office/powerpoint/2010/main" val="2129693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9930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6196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57662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r>
              <a:rPr lang="en-US" dirty="0"/>
              <a:t> </a:t>
            </a:r>
          </a:p>
        </p:txBody>
      </p:sp>
      <p:sp>
        <p:nvSpPr>
          <p:cNvPr id="4" name="Slide Number Placeholder 3"/>
          <p:cNvSpPr>
            <a:spLocks noGrp="1"/>
          </p:cNvSpPr>
          <p:nvPr>
            <p:ph type="sldNum" sz="quarter" idx="10"/>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3737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08697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0534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555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80332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81687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4024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9603"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29603"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3338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70090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9242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0525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510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876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0829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68362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1644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913" rtl="0" eaLnBrk="1" fontAlgn="base" latinLnBrk="0" hangingPunct="1">
              <a:lnSpc>
                <a:spcPct val="100000"/>
              </a:lnSpc>
              <a:spcBef>
                <a:spcPct val="0"/>
              </a:spcBef>
              <a:spcAft>
                <a:spcPct val="0"/>
              </a:spcAft>
              <a:buClrTx/>
              <a:buSzTx/>
              <a:buFontTx/>
              <a:buNone/>
              <a:tabLst/>
              <a:defRPr/>
            </a:pPr>
            <a:fld id="{81F5482D-8731-4877-92D8-AEAC4A93C1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913"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948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9603"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29603"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8989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lstStyle/>
          <a:p>
            <a:pPr lvl="0"/>
            <a:r>
              <a:rPr lang="en-US" dirty="0"/>
              <a:t>6/9/2020 – Streamlined SPP available at </a:t>
            </a:r>
            <a:r>
              <a:rPr lang="en-US" sz="1200" kern="1200" dirty="0">
                <a:solidFill>
                  <a:schemeClr val="tx1"/>
                </a:solidFill>
                <a:effectLst/>
                <a:latin typeface="Arial" pitchFamily="34" charset="0"/>
                <a:ea typeface="+mn-ea"/>
                <a:cs typeface="+mn-cs"/>
              </a:rPr>
              <a:t>ANL, Ames, BNL, INL, NREL and </a:t>
            </a:r>
            <a:r>
              <a:rPr lang="en-US" sz="1200" kern="1200">
                <a:solidFill>
                  <a:schemeClr val="tx1"/>
                </a:solidFill>
                <a:effectLst/>
                <a:latin typeface="Arial" pitchFamily="34" charset="0"/>
                <a:ea typeface="+mn-ea"/>
                <a:cs typeface="+mn-cs"/>
              </a:rPr>
              <a:t>possibly others</a:t>
            </a:r>
            <a:endParaRPr lang="en-US" dirty="0"/>
          </a:p>
        </p:txBody>
      </p:sp>
      <p:sp>
        <p:nvSpPr>
          <p:cNvPr id="4" name="Slide Number Placeholder 3"/>
          <p:cNvSpPr>
            <a:spLocks noGrp="1"/>
          </p:cNvSpPr>
          <p:nvPr>
            <p:ph type="sldNum" sz="quarter" idx="10"/>
          </p:nvPr>
        </p:nvSpPr>
        <p:spPr/>
        <p:txBody>
          <a:bodyPr/>
          <a:lstStyle/>
          <a:p>
            <a:pPr marL="0" marR="0" lvl="0" indent="0" algn="r" defTabSz="929603" rtl="0" eaLnBrk="1" fontAlgn="base" latinLnBrk="0" hangingPunct="1">
              <a:lnSpc>
                <a:spcPct val="100000"/>
              </a:lnSpc>
              <a:spcBef>
                <a:spcPct val="0"/>
              </a:spcBef>
              <a:spcAft>
                <a:spcPct val="0"/>
              </a:spcAft>
              <a:buClrTx/>
              <a:buSzTx/>
              <a:buFontTx/>
              <a:buNone/>
              <a:tabLst/>
              <a:defRPr/>
            </a:pPr>
            <a:fld id="{2FEF7501-0B3C-47A7-A82D-FEFBC413ACF7}"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29603"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622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967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EA6D0823-3CF4-43E6-8840-FA28A70AB3E8}"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sz="1000" dirty="0"/>
          </a:p>
        </p:txBody>
      </p:sp>
    </p:spTree>
    <p:extLst>
      <p:ext uri="{BB962C8B-B14F-4D97-AF65-F5344CB8AC3E}">
        <p14:creationId xmlns:p14="http://schemas.microsoft.com/office/powerpoint/2010/main" val="109920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2204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9217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020" rtl="0" eaLnBrk="1" fontAlgn="base" latinLnBrk="0" hangingPunct="1">
              <a:lnSpc>
                <a:spcPct val="100000"/>
              </a:lnSpc>
              <a:spcBef>
                <a:spcPct val="0"/>
              </a:spcBef>
              <a:spcAft>
                <a:spcPct val="0"/>
              </a:spcAft>
              <a:buClrTx/>
              <a:buSzTx/>
              <a:buFontTx/>
              <a:buNone/>
              <a:tabLst/>
              <a:defRPr/>
            </a:pPr>
            <a:fld id="{973EFCE3-80DA-447F-B74E-3244945755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4202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22028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242A-9EF2-4159-BE60-56B3AF16065A}" type="slidenum">
              <a:rPr lang="en-US" smtClean="0"/>
              <a:pPr/>
              <a:t>‹#›</a:t>
            </a:fld>
            <a:endParaRPr lang="en-US"/>
          </a:p>
        </p:txBody>
      </p:sp>
      <p:cxnSp>
        <p:nvCxnSpPr>
          <p:cNvPr id="9" name="Straight Connector 8"/>
          <p:cNvCxnSpPr/>
          <p:nvPr/>
        </p:nvCxnSpPr>
        <p:spPr>
          <a:xfrm>
            <a:off x="2471987" y="6207516"/>
            <a:ext cx="0" cy="5408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powerpedia.energy.gov/w/images/0/08/DOE_Logo_Color-Seal_White-Tex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txBox="1">
            <a:spLocks/>
          </p:cNvSpPr>
          <p:nvPr/>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cxnSp>
        <p:nvCxnSpPr>
          <p:cNvPr id="15" name="Straight Connector 14"/>
          <p:cNvCxnSpPr/>
          <p:nvPr/>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90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8165" y="2795772"/>
            <a:ext cx="6826686" cy="1730538"/>
          </a:xfrm>
        </p:spPr>
        <p:txBody>
          <a:bodyPr anchor="b">
            <a:normAutofit/>
          </a:bodyPr>
          <a:lstStyle>
            <a:lvl1pPr algn="l">
              <a:defRPr sz="4800" b="1" baseline="0">
                <a:solidFill>
                  <a:schemeClr val="accent6">
                    <a:lumMod val="75000"/>
                  </a:schemeClr>
                </a:solidFill>
                <a:latin typeface="Century Gothic" panose="020B0502020202020204" pitchFamily="34" charset="0"/>
              </a:defRPr>
            </a:lvl1pPr>
          </a:lstStyle>
          <a:p>
            <a:r>
              <a:rPr lang="en-US" dirty="0"/>
              <a:t>Office of Technology Transitions</a:t>
            </a:r>
          </a:p>
        </p:txBody>
      </p:sp>
      <p:sp>
        <p:nvSpPr>
          <p:cNvPr id="3" name="Subtitle 2"/>
          <p:cNvSpPr>
            <a:spLocks noGrp="1"/>
          </p:cNvSpPr>
          <p:nvPr>
            <p:ph type="subTitle" idx="1" hasCustomPrompt="1"/>
          </p:nvPr>
        </p:nvSpPr>
        <p:spPr>
          <a:xfrm>
            <a:off x="2650982" y="5124792"/>
            <a:ext cx="4237973" cy="406290"/>
          </a:xfrm>
        </p:spPr>
        <p:txBody>
          <a:bodyPr>
            <a:noAutofit/>
          </a:bodyPr>
          <a:lstStyle>
            <a:lvl1pPr marL="0" indent="0" algn="l">
              <a:buNone/>
              <a:defRPr sz="2800" b="1" i="0">
                <a:solidFill>
                  <a:schemeClr val="accent6">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7" name="Subtitle 2"/>
          <p:cNvSpPr txBox="1">
            <a:spLocks/>
          </p:cNvSpPr>
          <p:nvPr userDrawn="1"/>
        </p:nvSpPr>
        <p:spPr>
          <a:xfrm>
            <a:off x="2650982" y="5531082"/>
            <a:ext cx="4237973" cy="4062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1"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70AD47">
                    <a:lumMod val="50000"/>
                  </a:srgbClr>
                </a:solidFill>
              </a:rPr>
              <a:t>Title</a:t>
            </a:r>
          </a:p>
        </p:txBody>
      </p:sp>
      <p:sp>
        <p:nvSpPr>
          <p:cNvPr id="8" name="Subtitle 2"/>
          <p:cNvSpPr txBox="1">
            <a:spLocks/>
          </p:cNvSpPr>
          <p:nvPr userDrawn="1"/>
        </p:nvSpPr>
        <p:spPr>
          <a:xfrm>
            <a:off x="2658165" y="5783676"/>
            <a:ext cx="4237973" cy="4062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1"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0" dirty="0">
                <a:solidFill>
                  <a:prstClr val="black">
                    <a:lumMod val="85000"/>
                    <a:lumOff val="15000"/>
                  </a:prstClr>
                </a:solidFill>
              </a:rPr>
              <a:t>Date</a:t>
            </a:r>
          </a:p>
        </p:txBody>
      </p:sp>
      <p:grpSp>
        <p:nvGrpSpPr>
          <p:cNvPr id="22" name="Group 21"/>
          <p:cNvGrpSpPr/>
          <p:nvPr userDrawn="1"/>
        </p:nvGrpSpPr>
        <p:grpSpPr>
          <a:xfrm>
            <a:off x="-9565" y="0"/>
            <a:ext cx="2373095" cy="6858000"/>
            <a:chOff x="-9565" y="0"/>
            <a:chExt cx="2373095" cy="685800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15643"/>
              <a:ext cx="2363530" cy="174235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 y="3254231"/>
              <a:ext cx="2356957" cy="189420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62220"/>
              <a:ext cx="2347393" cy="1635476"/>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2" y="0"/>
              <a:ext cx="2350385" cy="1978090"/>
            </a:xfrm>
            <a:prstGeom prst="rect">
              <a:avLst/>
            </a:prstGeom>
          </p:spPr>
        </p:pic>
      </p:grpSp>
      <p:sp>
        <p:nvSpPr>
          <p:cNvPr id="32" name="Rectangle 31"/>
          <p:cNvSpPr/>
          <p:nvPr userDrawn="1"/>
        </p:nvSpPr>
        <p:spPr>
          <a:xfrm flipV="1">
            <a:off x="0" y="1978090"/>
            <a:ext cx="23605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flipV="1">
            <a:off x="-9566" y="3397696"/>
            <a:ext cx="23605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flipV="1">
            <a:off x="12555" y="5102714"/>
            <a:ext cx="23605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520076" y="0"/>
            <a:ext cx="214157" cy="6858000"/>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310773" y="0"/>
            <a:ext cx="229550" cy="6858000"/>
          </a:xfrm>
          <a:prstGeom prst="rect">
            <a:avLst/>
          </a:prstGeom>
          <a:solidFill>
            <a:srgbClr val="6BA42C">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16139" y="0"/>
            <a:ext cx="32691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11865426" y="-11418"/>
            <a:ext cx="326912" cy="68694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8867" y="827579"/>
            <a:ext cx="6760120" cy="1698480"/>
          </a:xfrm>
          <a:prstGeom prst="rect">
            <a:avLst/>
          </a:prstGeom>
        </p:spPr>
      </p:pic>
      <p:sp>
        <p:nvSpPr>
          <p:cNvPr id="35"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08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25584" y="1317701"/>
            <a:ext cx="3304224" cy="1730538"/>
          </a:xfrm>
        </p:spPr>
        <p:txBody>
          <a:bodyPr anchor="b">
            <a:normAutofit/>
          </a:bodyPr>
          <a:lstStyle>
            <a:lvl1pPr algn="l">
              <a:defRPr sz="4800" b="1" baseline="0">
                <a:solidFill>
                  <a:schemeClr val="accent6">
                    <a:lumMod val="75000"/>
                  </a:schemeClr>
                </a:solidFill>
                <a:latin typeface="Century Gothic" panose="020B0502020202020204" pitchFamily="34" charset="0"/>
              </a:defRPr>
            </a:lvl1pPr>
          </a:lstStyle>
          <a:p>
            <a:r>
              <a:rPr lang="en-US" dirty="0"/>
              <a:t>Thank You</a:t>
            </a:r>
          </a:p>
        </p:txBody>
      </p:sp>
      <p:sp>
        <p:nvSpPr>
          <p:cNvPr id="3" name="Subtitle 2"/>
          <p:cNvSpPr>
            <a:spLocks noGrp="1"/>
          </p:cNvSpPr>
          <p:nvPr>
            <p:ph type="subTitle" idx="1" hasCustomPrompt="1"/>
          </p:nvPr>
        </p:nvSpPr>
        <p:spPr>
          <a:xfrm>
            <a:off x="5075688" y="4304485"/>
            <a:ext cx="3204016" cy="406290"/>
          </a:xfrm>
        </p:spPr>
        <p:txBody>
          <a:bodyPr>
            <a:noAutofit/>
          </a:bodyPr>
          <a:lstStyle>
            <a:lvl1pPr marL="0" indent="0" algn="ctr">
              <a:buNone/>
              <a:defRPr sz="2800" b="1" i="0">
                <a:solidFill>
                  <a:schemeClr val="accent6">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7" name="Subtitle 2"/>
          <p:cNvSpPr txBox="1">
            <a:spLocks/>
          </p:cNvSpPr>
          <p:nvPr userDrawn="1"/>
        </p:nvSpPr>
        <p:spPr>
          <a:xfrm>
            <a:off x="5050636" y="4749263"/>
            <a:ext cx="3254120" cy="4062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1"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solidFill>
                  <a:srgbClr val="70AD47">
                    <a:lumMod val="50000"/>
                  </a:srgbClr>
                </a:solidFill>
              </a:rPr>
              <a:t>Title</a:t>
            </a:r>
          </a:p>
        </p:txBody>
      </p:sp>
      <p:grpSp>
        <p:nvGrpSpPr>
          <p:cNvPr id="22" name="Group 21"/>
          <p:cNvGrpSpPr/>
          <p:nvPr userDrawn="1"/>
        </p:nvGrpSpPr>
        <p:grpSpPr>
          <a:xfrm>
            <a:off x="-9565" y="0"/>
            <a:ext cx="2373095" cy="6858000"/>
            <a:chOff x="-9565" y="0"/>
            <a:chExt cx="2373095" cy="685800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15643"/>
              <a:ext cx="2363530" cy="174235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 y="3254231"/>
              <a:ext cx="2356957" cy="189420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62220"/>
              <a:ext cx="2347393" cy="1635476"/>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2" y="0"/>
              <a:ext cx="2350385" cy="1978090"/>
            </a:xfrm>
            <a:prstGeom prst="rect">
              <a:avLst/>
            </a:prstGeom>
          </p:spPr>
        </p:pic>
      </p:grpSp>
      <p:sp>
        <p:nvSpPr>
          <p:cNvPr id="32" name="Rectangle 31"/>
          <p:cNvSpPr/>
          <p:nvPr userDrawn="1"/>
        </p:nvSpPr>
        <p:spPr>
          <a:xfrm flipV="1">
            <a:off x="0" y="1978090"/>
            <a:ext cx="23605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flipV="1">
            <a:off x="-9566" y="3397696"/>
            <a:ext cx="23605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flipV="1">
            <a:off x="12555" y="5102714"/>
            <a:ext cx="23605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520076" y="0"/>
            <a:ext cx="214157" cy="6858000"/>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310773" y="0"/>
            <a:ext cx="229550" cy="6858000"/>
          </a:xfrm>
          <a:prstGeom prst="rect">
            <a:avLst/>
          </a:prstGeom>
          <a:solidFill>
            <a:srgbClr val="6BA42C">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16139" y="0"/>
            <a:ext cx="32691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11865426" y="-11418"/>
            <a:ext cx="326912" cy="68694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66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429" y="1065089"/>
            <a:ext cx="8710835" cy="4351338"/>
          </a:xfrm>
        </p:spPr>
        <p:txBody>
          <a:bodyPr/>
          <a:lstStyle>
            <a:lvl1pPr marL="0" indent="0">
              <a:buNone/>
              <a:defRPr sz="2400" b="1">
                <a:solidFill>
                  <a:schemeClr val="accent5"/>
                </a:solidFill>
                <a:latin typeface="Century Gothic" panose="020B0502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30479" y="6374530"/>
            <a:ext cx="2312096" cy="365125"/>
          </a:xfrm>
        </p:spPr>
        <p:txBody>
          <a:bodyPr/>
          <a:lstStyle/>
          <a:p>
            <a:r>
              <a:rPr lang="en-US" u="sng" dirty="0">
                <a:solidFill>
                  <a:srgbClr val="4472C4"/>
                </a:solidFill>
              </a:rPr>
              <a:t>Energy.gov/</a:t>
            </a:r>
            <a:r>
              <a:rPr lang="en-US" u="sng" dirty="0" err="1">
                <a:solidFill>
                  <a:srgbClr val="4472C4"/>
                </a:solidFill>
              </a:rPr>
              <a:t>technologytransitions</a:t>
            </a:r>
            <a:endParaRPr lang="en-US" dirty="0">
              <a:solidFill>
                <a:srgbClr val="4472C4"/>
              </a:solidFill>
            </a:endParaRPr>
          </a:p>
        </p:txBody>
      </p:sp>
      <p:sp>
        <p:nvSpPr>
          <p:cNvPr id="6" name="Slide Number Placeholder 5"/>
          <p:cNvSpPr>
            <a:spLocks noGrp="1"/>
          </p:cNvSpPr>
          <p:nvPr>
            <p:ph type="sldNum" sz="quarter" idx="12"/>
          </p:nvPr>
        </p:nvSpPr>
        <p:spPr>
          <a:xfrm>
            <a:off x="7841265" y="6373312"/>
            <a:ext cx="2743200" cy="365125"/>
          </a:xfrm>
        </p:spPr>
        <p:txBody>
          <a:body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rot="5400000">
            <a:off x="5775076" y="-5793225"/>
            <a:ext cx="624600" cy="1219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160722" y="0"/>
            <a:ext cx="5804799" cy="756498"/>
          </a:xfrm>
        </p:spPr>
        <p:txBody>
          <a:bodyPr>
            <a:normAutofit/>
          </a:bodyPr>
          <a:lstStyle>
            <a:lvl1pPr>
              <a:defRPr sz="3200">
                <a:solidFill>
                  <a:schemeClr val="bg1"/>
                </a:solidFill>
                <a:latin typeface="Century Gothic" panose="020B0502020202020204" pitchFamily="34" charset="0"/>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9" name="Straight Connector 8"/>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pic>
        <p:nvPicPr>
          <p:cNvPr id="10" name="Picture 9"/>
          <p:cNvPicPr>
            <a:picLocks noChangeAspect="1"/>
          </p:cNvPicPr>
          <p:nvPr userDrawn="1"/>
        </p:nvPicPr>
        <p:blipFill rotWithShape="1">
          <a:blip r:embed="rId3"/>
          <a:srcRect l="42133" t="490" r="2411" b="3652"/>
          <a:stretch/>
        </p:blipFill>
        <p:spPr>
          <a:xfrm>
            <a:off x="10969255" y="622773"/>
            <a:ext cx="1222745" cy="6224594"/>
          </a:xfrm>
          <a:prstGeom prst="rect">
            <a:avLst/>
          </a:prstGeom>
        </p:spPr>
      </p:pic>
      <p:sp>
        <p:nvSpPr>
          <p:cNvPr id="11" name="Rectangle 10"/>
          <p:cNvSpPr/>
          <p:nvPr userDrawn="1"/>
        </p:nvSpPr>
        <p:spPr>
          <a:xfrm>
            <a:off x="792489" y="1065089"/>
            <a:ext cx="60092" cy="40666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userDrawn="1"/>
        </p:nvGrpSpPr>
        <p:grpSpPr>
          <a:xfrm>
            <a:off x="-8624" y="644450"/>
            <a:ext cx="12200624" cy="18340"/>
            <a:chOff x="-8624" y="644450"/>
            <a:chExt cx="12200624" cy="18340"/>
          </a:xfrm>
        </p:grpSpPr>
        <p:cxnSp>
          <p:nvCxnSpPr>
            <p:cNvPr id="13" name="Straight Connector 12"/>
            <p:cNvCxnSpPr/>
            <p:nvPr/>
          </p:nvCxnSpPr>
          <p:spPr>
            <a:xfrm>
              <a:off x="-8624" y="652661"/>
              <a:ext cx="7610170" cy="362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01546" y="652661"/>
              <a:ext cx="2295227" cy="1012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896773" y="644450"/>
              <a:ext cx="2295227" cy="10129"/>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7249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47542"/>
            <a:ext cx="5181600" cy="4351338"/>
          </a:xfrm>
        </p:spPr>
        <p:txBody>
          <a:bodyPr/>
          <a:lstStyle>
            <a:lvl1pPr marL="0" indent="0">
              <a:buNone/>
              <a:defRPr sz="2400" b="1">
                <a:solidFill>
                  <a:schemeClr val="accent5"/>
                </a:solidFill>
                <a:latin typeface="Century Gothic" panose="020B0502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47542"/>
            <a:ext cx="5181600" cy="4320392"/>
          </a:xfrm>
        </p:spPr>
        <p:txBody>
          <a:bodyPr/>
          <a:lstStyle>
            <a:lvl1pPr marL="0" indent="0">
              <a:buNone/>
              <a:defRPr sz="2400" b="1">
                <a:solidFill>
                  <a:schemeClr val="accent5"/>
                </a:solidFill>
                <a:latin typeface="Century Gothic" panose="020B0502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rot="5400000">
            <a:off x="5775076" y="-5793225"/>
            <a:ext cx="624600" cy="1219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p:nvPr>
        </p:nvSpPr>
        <p:spPr>
          <a:xfrm>
            <a:off x="5160722" y="0"/>
            <a:ext cx="5804799" cy="756498"/>
          </a:xfrm>
        </p:spPr>
        <p:txBody>
          <a:bodyPr>
            <a:normAutofit/>
          </a:bodyPr>
          <a:lstStyle>
            <a:lvl1pPr>
              <a:defRPr sz="3200">
                <a:solidFill>
                  <a:schemeClr val="bg1"/>
                </a:solidFill>
                <a:latin typeface="Century Gothic" panose="020B0502020202020204" pitchFamily="34" charset="0"/>
              </a:defRPr>
            </a:lvl1pPr>
          </a:lstStyle>
          <a:p>
            <a:r>
              <a:rPr lang="en-US"/>
              <a:t>Click to edit Master title style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12" name="Straight Connector 11"/>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sp>
        <p:nvSpPr>
          <p:cNvPr id="13" name="Footer Placeholder 4"/>
          <p:cNvSpPr txBox="1">
            <a:spLocks/>
          </p:cNvSpPr>
          <p:nvPr userDrawn="1"/>
        </p:nvSpPr>
        <p:spPr>
          <a:xfrm>
            <a:off x="130479" y="6374530"/>
            <a:ext cx="231209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solidFill>
                  <a:srgbClr val="4472C4"/>
                </a:solidFill>
              </a:rPr>
              <a:t>Energy.gov/technologytransitions</a:t>
            </a:r>
            <a:endParaRPr lang="en-US" dirty="0">
              <a:solidFill>
                <a:srgbClr val="4472C4"/>
              </a:solidFill>
            </a:endParaRPr>
          </a:p>
        </p:txBody>
      </p:sp>
      <p:sp>
        <p:nvSpPr>
          <p:cNvPr id="14"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dirty="0">
              <a:solidFill>
                <a:prstClr val="black">
                  <a:tint val="75000"/>
                </a:prstClr>
              </a:solidFill>
            </a:endParaRPr>
          </a:p>
        </p:txBody>
      </p:sp>
      <p:grpSp>
        <p:nvGrpSpPr>
          <p:cNvPr id="15" name="Group 14"/>
          <p:cNvGrpSpPr/>
          <p:nvPr userDrawn="1"/>
        </p:nvGrpSpPr>
        <p:grpSpPr>
          <a:xfrm>
            <a:off x="-8624" y="644450"/>
            <a:ext cx="12200624" cy="18340"/>
            <a:chOff x="-8624" y="644450"/>
            <a:chExt cx="12200624" cy="18340"/>
          </a:xfrm>
        </p:grpSpPr>
        <p:cxnSp>
          <p:nvCxnSpPr>
            <p:cNvPr id="16" name="Straight Connector 15"/>
            <p:cNvCxnSpPr/>
            <p:nvPr/>
          </p:nvCxnSpPr>
          <p:spPr>
            <a:xfrm>
              <a:off x="-8624" y="652661"/>
              <a:ext cx="7610170" cy="362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601546" y="652661"/>
              <a:ext cx="2295227" cy="1012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896773" y="644450"/>
              <a:ext cx="2295227" cy="10129"/>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099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3298" y="700982"/>
            <a:ext cx="10403561" cy="1087123"/>
          </a:xfrm>
        </p:spPr>
        <p:txBody>
          <a:bodyPr>
            <a:normAutofit/>
          </a:bodyPr>
          <a:lstStyle>
            <a:lvl1pPr>
              <a:defRPr sz="3200" b="1">
                <a:solidFill>
                  <a:schemeClr val="accent5"/>
                </a:solidFill>
                <a:latin typeface="Century Gothic" panose="020B0502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73299" y="1841569"/>
            <a:ext cx="5157787" cy="823912"/>
          </a:xfrm>
        </p:spPr>
        <p:txBody>
          <a:bodyPr anchor="b"/>
          <a:lstStyle>
            <a:lvl1pPr marL="0" indent="0">
              <a:buNone/>
              <a:defRPr sz="2400" b="0">
                <a:solidFill>
                  <a:schemeClr val="bg2">
                    <a:lumMod val="25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3299" y="2718945"/>
            <a:ext cx="5157787" cy="3243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2862" y="1841569"/>
            <a:ext cx="4881603" cy="770448"/>
          </a:xfrm>
        </p:spPr>
        <p:txBody>
          <a:bodyPr anchor="b"/>
          <a:lstStyle>
            <a:lvl1pPr marL="0" indent="0">
              <a:buNone/>
              <a:defRPr sz="2400" b="0">
                <a:solidFill>
                  <a:schemeClr val="bg2">
                    <a:lumMod val="25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2862" y="2745359"/>
            <a:ext cx="4881603" cy="3217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rot="5400000">
            <a:off x="5775076" y="-5793225"/>
            <a:ext cx="624600" cy="1219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p:cNvSpPr txBox="1">
            <a:spLocks/>
          </p:cNvSpPr>
          <p:nvPr userDrawn="1"/>
        </p:nvSpPr>
        <p:spPr>
          <a:xfrm>
            <a:off x="5160722" y="0"/>
            <a:ext cx="5804799" cy="75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a:lstStyle>
          <a:p>
            <a:r>
              <a:rPr lang="en-US">
                <a:solidFill>
                  <a:prstClr val="white"/>
                </a:solidFill>
              </a:rPr>
              <a:t>Click to edit Master title style</a:t>
            </a:r>
            <a:endParaRPr lang="en-US" dirty="0">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13" name="Straight Connector 12"/>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sp>
        <p:nvSpPr>
          <p:cNvPr id="14" name="Footer Placeholder 4"/>
          <p:cNvSpPr>
            <a:spLocks noGrp="1"/>
          </p:cNvSpPr>
          <p:nvPr>
            <p:ph type="ftr" sz="quarter" idx="11"/>
          </p:nvPr>
        </p:nvSpPr>
        <p:spPr>
          <a:xfrm>
            <a:off x="130479" y="6374530"/>
            <a:ext cx="2312096" cy="365125"/>
          </a:xfrm>
        </p:spPr>
        <p:txBody>
          <a:bodyPr/>
          <a:lstStyle/>
          <a:p>
            <a:r>
              <a:rPr lang="en-US" u="sng" dirty="0">
                <a:solidFill>
                  <a:srgbClr val="4472C4"/>
                </a:solidFill>
              </a:rPr>
              <a:t>Energy.gov/</a:t>
            </a:r>
            <a:r>
              <a:rPr lang="en-US" u="sng" dirty="0" err="1">
                <a:solidFill>
                  <a:srgbClr val="4472C4"/>
                </a:solidFill>
              </a:rPr>
              <a:t>technologytransitions</a:t>
            </a:r>
            <a:endParaRPr lang="en-US" dirty="0">
              <a:solidFill>
                <a:srgbClr val="4472C4"/>
              </a:solidFill>
            </a:endParaRPr>
          </a:p>
        </p:txBody>
      </p:sp>
      <p:sp>
        <p:nvSpPr>
          <p:cNvPr id="15"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dirty="0">
              <a:solidFill>
                <a:prstClr val="black">
                  <a:tint val="75000"/>
                </a:prstClr>
              </a:solidFill>
            </a:endParaRPr>
          </a:p>
        </p:txBody>
      </p:sp>
      <p:pic>
        <p:nvPicPr>
          <p:cNvPr id="16" name="Picture 15"/>
          <p:cNvPicPr>
            <a:picLocks noChangeAspect="1"/>
          </p:cNvPicPr>
          <p:nvPr userDrawn="1"/>
        </p:nvPicPr>
        <p:blipFill rotWithShape="1">
          <a:blip r:embed="rId3"/>
          <a:srcRect l="42133" t="490" r="2411" b="3652"/>
          <a:stretch/>
        </p:blipFill>
        <p:spPr>
          <a:xfrm>
            <a:off x="10969255" y="622773"/>
            <a:ext cx="1222745" cy="6224594"/>
          </a:xfrm>
          <a:prstGeom prst="rect">
            <a:avLst/>
          </a:prstGeom>
        </p:spPr>
      </p:pic>
    </p:spTree>
    <p:extLst>
      <p:ext uri="{BB962C8B-B14F-4D97-AF65-F5344CB8AC3E}">
        <p14:creationId xmlns:p14="http://schemas.microsoft.com/office/powerpoint/2010/main" val="1800676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rot="5400000">
            <a:off x="5775076" y="-5793225"/>
            <a:ext cx="624600" cy="1219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userDrawn="1"/>
        </p:nvSpPr>
        <p:spPr>
          <a:xfrm>
            <a:off x="5160722" y="0"/>
            <a:ext cx="5804799" cy="75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a:lstStyle>
          <a:p>
            <a:r>
              <a:rPr lang="en-US" dirty="0">
                <a:solidFill>
                  <a:prstClr val="white"/>
                </a:solidFill>
              </a:rPr>
              <a:t>Click to edit Master title style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9" name="Straight Connector 8"/>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grpSp>
        <p:nvGrpSpPr>
          <p:cNvPr id="10" name="Group 9"/>
          <p:cNvGrpSpPr/>
          <p:nvPr userDrawn="1"/>
        </p:nvGrpSpPr>
        <p:grpSpPr>
          <a:xfrm>
            <a:off x="-8624" y="644450"/>
            <a:ext cx="12200624" cy="18340"/>
            <a:chOff x="-8624" y="644450"/>
            <a:chExt cx="12200624" cy="18340"/>
          </a:xfrm>
        </p:grpSpPr>
        <p:cxnSp>
          <p:nvCxnSpPr>
            <p:cNvPr id="11" name="Straight Connector 10"/>
            <p:cNvCxnSpPr/>
            <p:nvPr/>
          </p:nvCxnSpPr>
          <p:spPr>
            <a:xfrm>
              <a:off x="-8624" y="652661"/>
              <a:ext cx="7610170" cy="362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601546" y="652661"/>
              <a:ext cx="2295227" cy="1012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896773" y="644450"/>
              <a:ext cx="2295227" cy="10129"/>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Picture Placeholder 14"/>
          <p:cNvSpPr>
            <a:spLocks noGrp="1"/>
          </p:cNvSpPr>
          <p:nvPr>
            <p:ph type="pic" sz="quarter" idx="13"/>
          </p:nvPr>
        </p:nvSpPr>
        <p:spPr>
          <a:xfrm>
            <a:off x="1528176" y="807708"/>
            <a:ext cx="9341020" cy="5154681"/>
          </a:xfrm>
        </p:spPr>
        <p:txBody>
          <a:bodyPr/>
          <a:lstStyle/>
          <a:p>
            <a:r>
              <a:rPr lang="en-US"/>
              <a:t>Click icon to add picture</a:t>
            </a:r>
          </a:p>
        </p:txBody>
      </p:sp>
      <p:sp>
        <p:nvSpPr>
          <p:cNvPr id="16" name="Footer Placeholder 4"/>
          <p:cNvSpPr>
            <a:spLocks noGrp="1"/>
          </p:cNvSpPr>
          <p:nvPr>
            <p:ph type="ftr" sz="quarter" idx="11"/>
          </p:nvPr>
        </p:nvSpPr>
        <p:spPr>
          <a:xfrm>
            <a:off x="130479" y="6374530"/>
            <a:ext cx="2312096" cy="365125"/>
          </a:xfrm>
        </p:spPr>
        <p:txBody>
          <a:bodyPr/>
          <a:lstStyle/>
          <a:p>
            <a:r>
              <a:rPr lang="en-US" u="sng" dirty="0">
                <a:solidFill>
                  <a:srgbClr val="4472C4"/>
                </a:solidFill>
              </a:rPr>
              <a:t>Energy.gov/</a:t>
            </a:r>
            <a:r>
              <a:rPr lang="en-US" u="sng" dirty="0" err="1">
                <a:solidFill>
                  <a:srgbClr val="4472C4"/>
                </a:solidFill>
              </a:rPr>
              <a:t>technologytransitions</a:t>
            </a:r>
            <a:endParaRPr lang="en-US" dirty="0">
              <a:solidFill>
                <a:srgbClr val="4472C4"/>
              </a:solidFill>
            </a:endParaRPr>
          </a:p>
        </p:txBody>
      </p:sp>
      <p:sp>
        <p:nvSpPr>
          <p:cNvPr id="17"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806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rot="5400000">
            <a:off x="5775076" y="-5793225"/>
            <a:ext cx="624600" cy="1219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userDrawn="1"/>
        </p:nvSpPr>
        <p:spPr>
          <a:xfrm>
            <a:off x="5160722" y="0"/>
            <a:ext cx="5804799" cy="75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a:lstStyle>
          <a:p>
            <a:r>
              <a:rPr lang="en-US" dirty="0">
                <a:solidFill>
                  <a:prstClr val="white"/>
                </a:solidFill>
              </a:rPr>
              <a:t>Click to edit Master title style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9" name="Straight Connector 8"/>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grpSp>
        <p:nvGrpSpPr>
          <p:cNvPr id="10" name="Group 9"/>
          <p:cNvGrpSpPr/>
          <p:nvPr userDrawn="1"/>
        </p:nvGrpSpPr>
        <p:grpSpPr>
          <a:xfrm>
            <a:off x="-8624" y="644450"/>
            <a:ext cx="12200624" cy="18340"/>
            <a:chOff x="-8624" y="644450"/>
            <a:chExt cx="12200624" cy="18340"/>
          </a:xfrm>
        </p:grpSpPr>
        <p:cxnSp>
          <p:nvCxnSpPr>
            <p:cNvPr id="11" name="Straight Connector 10"/>
            <p:cNvCxnSpPr/>
            <p:nvPr/>
          </p:nvCxnSpPr>
          <p:spPr>
            <a:xfrm>
              <a:off x="-8624" y="652661"/>
              <a:ext cx="7610170" cy="362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601546" y="652661"/>
              <a:ext cx="2295227" cy="1012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896773" y="644450"/>
              <a:ext cx="2295227" cy="10129"/>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Picture Placeholder 14"/>
          <p:cNvSpPr>
            <a:spLocks noGrp="1"/>
          </p:cNvSpPr>
          <p:nvPr>
            <p:ph type="pic" sz="quarter" idx="13"/>
          </p:nvPr>
        </p:nvSpPr>
        <p:spPr>
          <a:xfrm>
            <a:off x="1528176" y="807708"/>
            <a:ext cx="9341020" cy="5154681"/>
          </a:xfrm>
        </p:spPr>
        <p:txBody>
          <a:bodyPr/>
          <a:lstStyle/>
          <a:p>
            <a:r>
              <a:rPr lang="en-US"/>
              <a:t>Click icon to add picture</a:t>
            </a:r>
          </a:p>
        </p:txBody>
      </p:sp>
      <p:sp>
        <p:nvSpPr>
          <p:cNvPr id="16" name="Footer Placeholder 4"/>
          <p:cNvSpPr>
            <a:spLocks noGrp="1"/>
          </p:cNvSpPr>
          <p:nvPr>
            <p:ph type="ftr" sz="quarter" idx="11"/>
          </p:nvPr>
        </p:nvSpPr>
        <p:spPr>
          <a:xfrm>
            <a:off x="130479" y="6374530"/>
            <a:ext cx="2312096" cy="365125"/>
          </a:xfrm>
        </p:spPr>
        <p:txBody>
          <a:bodyPr/>
          <a:lstStyle/>
          <a:p>
            <a:r>
              <a:rPr lang="en-US" u="sng" dirty="0">
                <a:solidFill>
                  <a:srgbClr val="4472C4"/>
                </a:solidFill>
              </a:rPr>
              <a:t>Energy.gov/</a:t>
            </a:r>
            <a:r>
              <a:rPr lang="en-US" u="sng" dirty="0" err="1">
                <a:solidFill>
                  <a:srgbClr val="4472C4"/>
                </a:solidFill>
              </a:rPr>
              <a:t>technologytransitions</a:t>
            </a:r>
            <a:endParaRPr lang="en-US" dirty="0">
              <a:solidFill>
                <a:srgbClr val="4472C4"/>
              </a:solidFill>
            </a:endParaRPr>
          </a:p>
        </p:txBody>
      </p:sp>
      <p:sp>
        <p:nvSpPr>
          <p:cNvPr id="17"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801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rot="5400000">
            <a:off x="5775076" y="-5793225"/>
            <a:ext cx="624600" cy="1219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userDrawn="1"/>
        </p:nvSpPr>
        <p:spPr>
          <a:xfrm>
            <a:off x="5160722" y="0"/>
            <a:ext cx="5804799" cy="75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a:lstStyle>
          <a:p>
            <a:r>
              <a:rPr lang="en-US" dirty="0">
                <a:solidFill>
                  <a:prstClr val="white"/>
                </a:solidFill>
              </a:rPr>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8" name="Straight Connector 7"/>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grpSp>
        <p:nvGrpSpPr>
          <p:cNvPr id="9" name="Group 8"/>
          <p:cNvGrpSpPr/>
          <p:nvPr userDrawn="1"/>
        </p:nvGrpSpPr>
        <p:grpSpPr>
          <a:xfrm>
            <a:off x="11433004" y="622773"/>
            <a:ext cx="750372" cy="6235227"/>
            <a:chOff x="11433004" y="622773"/>
            <a:chExt cx="750372" cy="6235227"/>
          </a:xfrm>
        </p:grpSpPr>
        <p:sp>
          <p:nvSpPr>
            <p:cNvPr id="10" name="Rectangle 9"/>
            <p:cNvSpPr/>
            <p:nvPr/>
          </p:nvSpPr>
          <p:spPr>
            <a:xfrm>
              <a:off x="11969219" y="622773"/>
              <a:ext cx="214157" cy="6235227"/>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1759916" y="622773"/>
              <a:ext cx="229550" cy="6235227"/>
            </a:xfrm>
            <a:prstGeom prst="rect">
              <a:avLst/>
            </a:prstGeom>
            <a:solidFill>
              <a:srgbClr val="6BA42C">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1433004" y="622773"/>
              <a:ext cx="326912" cy="62352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Footer Placeholder 4"/>
          <p:cNvSpPr txBox="1">
            <a:spLocks/>
          </p:cNvSpPr>
          <p:nvPr userDrawn="1"/>
        </p:nvSpPr>
        <p:spPr>
          <a:xfrm>
            <a:off x="130479" y="6374530"/>
            <a:ext cx="231209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solidFill>
                  <a:srgbClr val="4472C4"/>
                </a:solidFill>
              </a:rPr>
              <a:t>Energy.gov/technologytransitions</a:t>
            </a:r>
            <a:endParaRPr lang="en-US" dirty="0">
              <a:solidFill>
                <a:srgbClr val="4472C4"/>
              </a:solidFill>
            </a:endParaRPr>
          </a:p>
        </p:txBody>
      </p:sp>
      <p:sp>
        <p:nvSpPr>
          <p:cNvPr id="14"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
        <p:nvSpPr>
          <p:cNvPr id="15" name="Content Placeholder 2"/>
          <p:cNvSpPr>
            <a:spLocks noGrp="1"/>
          </p:cNvSpPr>
          <p:nvPr>
            <p:ph idx="1"/>
          </p:nvPr>
        </p:nvSpPr>
        <p:spPr>
          <a:xfrm>
            <a:off x="1286527" y="1065089"/>
            <a:ext cx="9369469" cy="5035086"/>
          </a:xfrm>
        </p:spPr>
        <p:txBody>
          <a:bodyPr/>
          <a:lstStyle>
            <a:lvl1pPr marL="0" indent="0">
              <a:buNone/>
              <a:defRPr sz="2400" b="1">
                <a:solidFill>
                  <a:schemeClr val="accent5"/>
                </a:solidFill>
                <a:latin typeface="Century Gothic" panose="020B0502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0500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rot="5400000">
            <a:off x="5775076" y="-5793225"/>
            <a:ext cx="624600" cy="1219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userDrawn="1"/>
        </p:nvSpPr>
        <p:spPr>
          <a:xfrm>
            <a:off x="5160722" y="0"/>
            <a:ext cx="5804799" cy="75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a:lstStyle>
          <a:p>
            <a:r>
              <a:rPr lang="en-US" dirty="0">
                <a:solidFill>
                  <a:prstClr val="white"/>
                </a:solidFill>
              </a:rPr>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8" name="Straight Connector 7"/>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grpSp>
        <p:nvGrpSpPr>
          <p:cNvPr id="9" name="Group 8"/>
          <p:cNvGrpSpPr/>
          <p:nvPr userDrawn="1"/>
        </p:nvGrpSpPr>
        <p:grpSpPr>
          <a:xfrm>
            <a:off x="11433004" y="622773"/>
            <a:ext cx="750372" cy="6235227"/>
            <a:chOff x="11433004" y="622773"/>
            <a:chExt cx="750372" cy="6235227"/>
          </a:xfrm>
        </p:grpSpPr>
        <p:sp>
          <p:nvSpPr>
            <p:cNvPr id="10" name="Rectangle 9"/>
            <p:cNvSpPr/>
            <p:nvPr/>
          </p:nvSpPr>
          <p:spPr>
            <a:xfrm>
              <a:off x="11969219" y="622773"/>
              <a:ext cx="214157" cy="6235227"/>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1759916" y="622773"/>
              <a:ext cx="229550" cy="6235227"/>
            </a:xfrm>
            <a:prstGeom prst="rect">
              <a:avLst/>
            </a:prstGeom>
            <a:solidFill>
              <a:srgbClr val="6BA42C">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1433004" y="622773"/>
              <a:ext cx="326912" cy="62352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Footer Placeholder 4"/>
          <p:cNvSpPr txBox="1">
            <a:spLocks/>
          </p:cNvSpPr>
          <p:nvPr userDrawn="1"/>
        </p:nvSpPr>
        <p:spPr>
          <a:xfrm>
            <a:off x="130479" y="6374530"/>
            <a:ext cx="231209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solidFill>
                  <a:srgbClr val="4472C4"/>
                </a:solidFill>
              </a:rPr>
              <a:t>Energy.gov/technologytransitions</a:t>
            </a:r>
            <a:endParaRPr lang="en-US" dirty="0">
              <a:solidFill>
                <a:srgbClr val="4472C4"/>
              </a:solidFill>
            </a:endParaRPr>
          </a:p>
        </p:txBody>
      </p:sp>
      <p:sp>
        <p:nvSpPr>
          <p:cNvPr id="14"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
        <p:nvSpPr>
          <p:cNvPr id="15" name="Content Placeholder 2"/>
          <p:cNvSpPr>
            <a:spLocks noGrp="1"/>
          </p:cNvSpPr>
          <p:nvPr>
            <p:ph idx="1"/>
          </p:nvPr>
        </p:nvSpPr>
        <p:spPr>
          <a:xfrm>
            <a:off x="1286527" y="1065089"/>
            <a:ext cx="9369469" cy="5035086"/>
          </a:xfrm>
        </p:spPr>
        <p:txBody>
          <a:bodyPr/>
          <a:lstStyle>
            <a:lvl1pPr marL="0" indent="0">
              <a:buNone/>
              <a:defRPr sz="2400" b="1">
                <a:solidFill>
                  <a:schemeClr val="accent5"/>
                </a:solidFill>
                <a:latin typeface="Century Gothic" panose="020B0502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571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rot="5400000">
            <a:off x="5775076" y="-5793225"/>
            <a:ext cx="624600" cy="1219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userDrawn="1"/>
        </p:nvSpPr>
        <p:spPr>
          <a:xfrm>
            <a:off x="5160722" y="0"/>
            <a:ext cx="5804799" cy="75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a:lstStyle>
          <a:p>
            <a:r>
              <a:rPr lang="en-US" dirty="0">
                <a:solidFill>
                  <a:prstClr val="white"/>
                </a:solidFill>
              </a:rPr>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8" name="Straight Connector 7"/>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grpSp>
        <p:nvGrpSpPr>
          <p:cNvPr id="9" name="Group 8"/>
          <p:cNvGrpSpPr/>
          <p:nvPr userDrawn="1"/>
        </p:nvGrpSpPr>
        <p:grpSpPr>
          <a:xfrm>
            <a:off x="11433004" y="622773"/>
            <a:ext cx="750372" cy="6235227"/>
            <a:chOff x="11433004" y="622773"/>
            <a:chExt cx="750372" cy="6235227"/>
          </a:xfrm>
        </p:grpSpPr>
        <p:sp>
          <p:nvSpPr>
            <p:cNvPr id="10" name="Rectangle 9"/>
            <p:cNvSpPr/>
            <p:nvPr/>
          </p:nvSpPr>
          <p:spPr>
            <a:xfrm>
              <a:off x="11969219" y="622773"/>
              <a:ext cx="214157" cy="6235227"/>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1759916" y="622773"/>
              <a:ext cx="229550" cy="6235227"/>
            </a:xfrm>
            <a:prstGeom prst="rect">
              <a:avLst/>
            </a:prstGeom>
            <a:solidFill>
              <a:srgbClr val="6BA42C">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1433004" y="622773"/>
              <a:ext cx="326912" cy="62352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Footer Placeholder 4"/>
          <p:cNvSpPr txBox="1">
            <a:spLocks/>
          </p:cNvSpPr>
          <p:nvPr userDrawn="1"/>
        </p:nvSpPr>
        <p:spPr>
          <a:xfrm>
            <a:off x="1286527" y="6367626"/>
            <a:ext cx="231209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a:solidFill>
                  <a:srgbClr val="4472C4"/>
                </a:solidFill>
              </a:rPr>
              <a:t>Energy.gov/</a:t>
            </a:r>
            <a:r>
              <a:rPr lang="en-US" u="sng" dirty="0" err="1">
                <a:solidFill>
                  <a:srgbClr val="4472C4"/>
                </a:solidFill>
              </a:rPr>
              <a:t>technologytransitions</a:t>
            </a:r>
            <a:endParaRPr lang="en-US" dirty="0">
              <a:solidFill>
                <a:srgbClr val="4472C4"/>
              </a:solidFill>
            </a:endParaRPr>
          </a:p>
        </p:txBody>
      </p:sp>
      <p:sp>
        <p:nvSpPr>
          <p:cNvPr id="14"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
        <p:nvSpPr>
          <p:cNvPr id="15" name="Content Placeholder 2"/>
          <p:cNvSpPr>
            <a:spLocks noGrp="1"/>
          </p:cNvSpPr>
          <p:nvPr>
            <p:ph idx="1"/>
          </p:nvPr>
        </p:nvSpPr>
        <p:spPr>
          <a:xfrm>
            <a:off x="1741118" y="1065089"/>
            <a:ext cx="8914878" cy="5035086"/>
          </a:xfrm>
        </p:spPr>
        <p:txBody>
          <a:bodyPr/>
          <a:lstStyle>
            <a:lvl1pPr marL="0" indent="0">
              <a:buNone/>
              <a:defRPr sz="2400" b="1">
                <a:solidFill>
                  <a:schemeClr val="accent5"/>
                </a:solidFill>
                <a:latin typeface="Century Gothic" panose="020B0502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rotWithShape="1">
          <a:blip r:embed="rId3"/>
          <a:srcRect l="42133" t="490" r="2411" b="3652"/>
          <a:stretch/>
        </p:blipFill>
        <p:spPr>
          <a:xfrm>
            <a:off x="0" y="615074"/>
            <a:ext cx="1222745" cy="6242925"/>
          </a:xfrm>
          <a:prstGeom prst="rect">
            <a:avLst/>
          </a:prstGeom>
        </p:spPr>
      </p:pic>
    </p:spTree>
    <p:extLst>
      <p:ext uri="{BB962C8B-B14F-4D97-AF65-F5344CB8AC3E}">
        <p14:creationId xmlns:p14="http://schemas.microsoft.com/office/powerpoint/2010/main" val="146633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p:nvGrpSpPr>
        <p:grpSpPr>
          <a:xfrm>
            <a:off x="0" y="6096000"/>
            <a:ext cx="12192000" cy="762000"/>
            <a:chOff x="0" y="6096000"/>
            <a:chExt cx="12192000" cy="762000"/>
          </a:xfrm>
        </p:grpSpPr>
        <p:sp>
          <p:nvSpPr>
            <p:cNvPr id="9" name="Rectangle 8"/>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78275"/>
          </a:xfrm>
        </p:spPr>
        <p:txBody>
          <a:bodyPr/>
          <a:lstStyle>
            <a:lvl1pPr>
              <a:defRPr sz="2400"/>
            </a:lvl1pPr>
            <a:lvl2pPr>
              <a:defRPr sz="2000" i="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242A-9EF2-4159-BE60-56B3AF16065A}" type="slidenum">
              <a:rPr lang="en-US" smtClean="0"/>
              <a:pPr/>
              <a:t>‹#›</a:t>
            </a:fld>
            <a:endParaRPr lang="en-US"/>
          </a:p>
        </p:txBody>
      </p:sp>
      <p:cxnSp>
        <p:nvCxnSpPr>
          <p:cNvPr id="12" name="Straight Connector 11"/>
          <p:cNvCxnSpPr/>
          <p:nvPr/>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85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rot="5400000">
            <a:off x="5775076" y="-5793225"/>
            <a:ext cx="624600" cy="1219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userDrawn="1"/>
        </p:nvSpPr>
        <p:spPr>
          <a:xfrm>
            <a:off x="5160722" y="0"/>
            <a:ext cx="5804799" cy="75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Century Gothic" panose="020B0502020202020204" pitchFamily="34" charset="0"/>
                <a:ea typeface="+mj-ea"/>
                <a:cs typeface="+mj-cs"/>
              </a:defRPr>
            </a:lvl1pPr>
          </a:lstStyle>
          <a:p>
            <a:r>
              <a:rPr lang="en-US" dirty="0">
                <a:solidFill>
                  <a:prstClr val="white"/>
                </a:solidFill>
              </a:rPr>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82" t="9177" r="7257" b="2091"/>
          <a:stretch/>
        </p:blipFill>
        <p:spPr>
          <a:xfrm>
            <a:off x="11123075" y="-2"/>
            <a:ext cx="1217854" cy="807710"/>
          </a:xfrm>
          <a:prstGeom prst="rect">
            <a:avLst/>
          </a:prstGeom>
        </p:spPr>
      </p:pic>
      <p:cxnSp>
        <p:nvCxnSpPr>
          <p:cNvPr id="8" name="Straight Connector 7"/>
          <p:cNvCxnSpPr/>
          <p:nvPr userDrawn="1"/>
        </p:nvCxnSpPr>
        <p:spPr>
          <a:xfrm>
            <a:off x="11107189" y="67675"/>
            <a:ext cx="0" cy="533399"/>
          </a:xfrm>
          <a:prstGeom prst="line">
            <a:avLst/>
          </a:prstGeom>
          <a:noFill/>
          <a:ln w="38100" cap="flat" cmpd="sng" algn="ctr">
            <a:solidFill>
              <a:sysClr val="window" lastClr="FFFFFF"/>
            </a:solidFill>
            <a:prstDash val="solid"/>
          </a:ln>
          <a:effectLst/>
        </p:spPr>
      </p:cxnSp>
      <p:grpSp>
        <p:nvGrpSpPr>
          <p:cNvPr id="9" name="Group 8"/>
          <p:cNvGrpSpPr/>
          <p:nvPr userDrawn="1"/>
        </p:nvGrpSpPr>
        <p:grpSpPr>
          <a:xfrm>
            <a:off x="11433004" y="622773"/>
            <a:ext cx="750372" cy="6235227"/>
            <a:chOff x="11433004" y="622773"/>
            <a:chExt cx="750372" cy="6235227"/>
          </a:xfrm>
        </p:grpSpPr>
        <p:sp>
          <p:nvSpPr>
            <p:cNvPr id="10" name="Rectangle 9"/>
            <p:cNvSpPr/>
            <p:nvPr/>
          </p:nvSpPr>
          <p:spPr>
            <a:xfrm>
              <a:off x="11969219" y="622773"/>
              <a:ext cx="214157" cy="6235227"/>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1759916" y="622773"/>
              <a:ext cx="229550" cy="6235227"/>
            </a:xfrm>
            <a:prstGeom prst="rect">
              <a:avLst/>
            </a:prstGeom>
            <a:solidFill>
              <a:srgbClr val="6BA42C">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1433004" y="622773"/>
              <a:ext cx="326912" cy="62352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Footer Placeholder 4"/>
          <p:cNvSpPr txBox="1">
            <a:spLocks/>
          </p:cNvSpPr>
          <p:nvPr userDrawn="1"/>
        </p:nvSpPr>
        <p:spPr>
          <a:xfrm>
            <a:off x="1286527" y="6367626"/>
            <a:ext cx="231209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a:solidFill>
                  <a:srgbClr val="4472C4"/>
                </a:solidFill>
              </a:rPr>
              <a:t>Energy.gov/</a:t>
            </a:r>
            <a:r>
              <a:rPr lang="en-US" u="sng" dirty="0" err="1">
                <a:solidFill>
                  <a:srgbClr val="4472C4"/>
                </a:solidFill>
              </a:rPr>
              <a:t>technologytransitions</a:t>
            </a:r>
            <a:endParaRPr lang="en-US" dirty="0">
              <a:solidFill>
                <a:srgbClr val="4472C4"/>
              </a:solidFill>
            </a:endParaRPr>
          </a:p>
        </p:txBody>
      </p:sp>
      <p:sp>
        <p:nvSpPr>
          <p:cNvPr id="14" name="Slide Number Placeholder 5"/>
          <p:cNvSpPr txBox="1">
            <a:spLocks/>
          </p:cNvSpPr>
          <p:nvPr userDrawn="1"/>
        </p:nvSpPr>
        <p:spPr>
          <a:xfrm>
            <a:off x="7841265" y="6373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
        <p:nvSpPr>
          <p:cNvPr id="15" name="Content Placeholder 2"/>
          <p:cNvSpPr>
            <a:spLocks noGrp="1"/>
          </p:cNvSpPr>
          <p:nvPr>
            <p:ph idx="1"/>
          </p:nvPr>
        </p:nvSpPr>
        <p:spPr>
          <a:xfrm>
            <a:off x="1741118" y="1065089"/>
            <a:ext cx="8914878" cy="5035086"/>
          </a:xfrm>
        </p:spPr>
        <p:txBody>
          <a:bodyPr/>
          <a:lstStyle>
            <a:lvl1pPr marL="0" indent="0">
              <a:buNone/>
              <a:defRPr sz="2400" b="1">
                <a:solidFill>
                  <a:schemeClr val="accent5"/>
                </a:solidFill>
                <a:latin typeface="Century Gothic" panose="020B0502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rotWithShape="1">
          <a:blip r:embed="rId3"/>
          <a:srcRect l="42133" t="490" r="2411" b="3652"/>
          <a:stretch/>
        </p:blipFill>
        <p:spPr>
          <a:xfrm>
            <a:off x="0" y="615074"/>
            <a:ext cx="1222745" cy="6242925"/>
          </a:xfrm>
          <a:prstGeom prst="rect">
            <a:avLst/>
          </a:prstGeom>
        </p:spPr>
      </p:pic>
    </p:spTree>
    <p:extLst>
      <p:ext uri="{BB962C8B-B14F-4D97-AF65-F5344CB8AC3E}">
        <p14:creationId xmlns:p14="http://schemas.microsoft.com/office/powerpoint/2010/main" val="298036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A1531-6117-4635-9B1D-EFDD1A479D49}"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43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A1531-6117-4635-9B1D-EFDD1A479D49}"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09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A1531-6117-4635-9B1D-EFDD1A479D4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90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A1531-6117-4635-9B1D-EFDD1A479D4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843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Rectangle 7"/>
          <p:cNvSpPr/>
          <p:nvPr/>
        </p:nvSpPr>
        <p:spPr>
          <a:xfrm>
            <a:off x="-52920" y="0"/>
            <a:ext cx="1224492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9" name="Rectangle 8"/>
          <p:cNvSpPr/>
          <p:nvPr/>
        </p:nvSpPr>
        <p:spPr>
          <a:xfrm>
            <a:off x="0" y="6456364"/>
            <a:ext cx="12204192"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1" y="5562601"/>
            <a:ext cx="6112344" cy="8937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6102097" y="5562601"/>
            <a:ext cx="6129447" cy="8937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18" name="Title 1"/>
          <p:cNvSpPr>
            <a:spLocks noGrp="1"/>
          </p:cNvSpPr>
          <p:nvPr>
            <p:ph type="ctrTitle" hasCustomPrompt="1"/>
          </p:nvPr>
        </p:nvSpPr>
        <p:spPr>
          <a:xfrm>
            <a:off x="270241" y="243048"/>
            <a:ext cx="7083060" cy="603505"/>
          </a:xfrm>
          <a:prstGeom prst="rect">
            <a:avLst/>
          </a:prstGeom>
        </p:spPr>
        <p:txBody>
          <a:bodyPr lIns="0" rIns="0" anchor="ctr" anchorCtr="0">
            <a:normAutofit/>
          </a:bodyPr>
          <a:lstStyle>
            <a:lvl1pPr algn="l">
              <a:defRPr sz="2000" b="1" baseline="0">
                <a:solidFill>
                  <a:srgbClr val="FFFFFF"/>
                </a:solidFill>
                <a:latin typeface="+mj-lt"/>
                <a:cs typeface="Arial"/>
              </a:defRPr>
            </a:lvl1pPr>
          </a:lstStyle>
          <a:p>
            <a:r>
              <a:rPr lang="en-US" dirty="0"/>
              <a:t>Integrated Support Center (ISC-CH)</a:t>
            </a:r>
            <a:br>
              <a:rPr lang="en-US" dirty="0"/>
            </a:br>
            <a:r>
              <a:rPr lang="en-US" dirty="0"/>
              <a:t>Intellectual Property Law Division (IPL)</a:t>
            </a:r>
          </a:p>
        </p:txBody>
      </p:sp>
      <p:sp>
        <p:nvSpPr>
          <p:cNvPr id="19" name="Subtitle 2"/>
          <p:cNvSpPr>
            <a:spLocks noGrp="1"/>
          </p:cNvSpPr>
          <p:nvPr>
            <p:ph type="subTitle" idx="1" hasCustomPrompt="1"/>
          </p:nvPr>
        </p:nvSpPr>
        <p:spPr>
          <a:xfrm>
            <a:off x="217395" y="5658023"/>
            <a:ext cx="5843067" cy="770137"/>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p:nvPr>
        </p:nvSpPr>
        <p:spPr>
          <a:xfrm>
            <a:off x="6386117" y="5678357"/>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1" name="Text Placeholder 22"/>
          <p:cNvSpPr>
            <a:spLocks noGrp="1"/>
          </p:cNvSpPr>
          <p:nvPr>
            <p:ph type="body" sz="quarter" idx="12"/>
          </p:nvPr>
        </p:nvSpPr>
        <p:spPr>
          <a:xfrm>
            <a:off x="6388100" y="6009482"/>
            <a:ext cx="5565960" cy="31128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249533" y="6162917"/>
            <a:ext cx="1854200" cy="189209"/>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8" name="Group 27"/>
          <p:cNvGrpSpPr/>
          <p:nvPr/>
        </p:nvGrpSpPr>
        <p:grpSpPr>
          <a:xfrm>
            <a:off x="-1" y="898281"/>
            <a:ext cx="12192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grpSp>
      <p:graphicFrame>
        <p:nvGraphicFramePr>
          <p:cNvPr id="16" name="Diagram 15"/>
          <p:cNvGraphicFramePr/>
          <p:nvPr>
            <p:extLst>
              <p:ext uri="{D42A27DB-BD31-4B8C-83A1-F6EECF244321}">
                <p14:modId xmlns:p14="http://schemas.microsoft.com/office/powerpoint/2010/main" val="3786297241"/>
              </p:ext>
            </p:extLst>
          </p:nvPr>
        </p:nvGraphicFramePr>
        <p:xfrm>
          <a:off x="139699" y="1114744"/>
          <a:ext cx="6480615" cy="435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7589" y="100333"/>
            <a:ext cx="4146603" cy="753469"/>
          </a:xfrm>
          <a:prstGeom prst="rect">
            <a:avLst/>
          </a:prstGeom>
        </p:spPr>
      </p:pic>
      <p:sp>
        <p:nvSpPr>
          <p:cNvPr id="23" name="Arrow: Right 22">
            <a:extLst>
              <a:ext uri="{FF2B5EF4-FFF2-40B4-BE49-F238E27FC236}">
                <a16:creationId xmlns:a16="http://schemas.microsoft.com/office/drawing/2014/main" id="{98C415A4-56D6-42C7-9223-3C673AE75D9D}"/>
              </a:ext>
            </a:extLst>
          </p:cNvPr>
          <p:cNvSpPr/>
          <p:nvPr userDrawn="1"/>
        </p:nvSpPr>
        <p:spPr>
          <a:xfrm>
            <a:off x="6826250" y="3274992"/>
            <a:ext cx="5114748" cy="1120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FF"/>
                </a:solidFill>
              </a:rPr>
              <a:t>Moving Science Forward</a:t>
            </a:r>
          </a:p>
        </p:txBody>
      </p:sp>
      <p:sp>
        <p:nvSpPr>
          <p:cNvPr id="25" name="TextBox 24">
            <a:extLst>
              <a:ext uri="{FF2B5EF4-FFF2-40B4-BE49-F238E27FC236}">
                <a16:creationId xmlns:a16="http://schemas.microsoft.com/office/drawing/2014/main" id="{F2EC5BC4-9273-4644-A26E-2B6F502F815B}"/>
              </a:ext>
            </a:extLst>
          </p:cNvPr>
          <p:cNvSpPr txBox="1"/>
          <p:nvPr userDrawn="1"/>
        </p:nvSpPr>
        <p:spPr>
          <a:xfrm>
            <a:off x="6832773" y="1981201"/>
            <a:ext cx="5114748" cy="1384995"/>
          </a:xfrm>
          <a:prstGeom prst="rect">
            <a:avLst/>
          </a:prstGeom>
          <a:noFill/>
        </p:spPr>
        <p:txBody>
          <a:bodyPr wrap="square" rtlCol="0">
            <a:spAutoFit/>
          </a:bodyPr>
          <a:lstStyle/>
          <a:p>
            <a:pPr algn="ctr"/>
            <a:r>
              <a:rPr lang="en-US" sz="2800" b="1" baseline="0" dirty="0">
                <a:solidFill>
                  <a:schemeClr val="accent4"/>
                </a:solidFill>
                <a:effectLst/>
                <a:latin typeface="Arial Black" panose="020B0A04020102020204" pitchFamily="34" charset="0"/>
              </a:rPr>
              <a:t>Intellectual Property Law </a:t>
            </a:r>
          </a:p>
          <a:p>
            <a:pPr algn="ctr"/>
            <a:r>
              <a:rPr lang="en-US" sz="2800" b="1" baseline="0" dirty="0">
                <a:solidFill>
                  <a:schemeClr val="accent4"/>
                </a:solidFill>
                <a:effectLst/>
                <a:latin typeface="Arial Black" panose="020B0A04020102020204" pitchFamily="34" charset="0"/>
              </a:rPr>
              <a:t>(IPL)</a:t>
            </a:r>
          </a:p>
        </p:txBody>
      </p:sp>
    </p:spTree>
    <p:extLst>
      <p:ext uri="{BB962C8B-B14F-4D97-AF65-F5344CB8AC3E}">
        <p14:creationId xmlns:p14="http://schemas.microsoft.com/office/powerpoint/2010/main" val="75312640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56117" y="812800"/>
            <a:ext cx="11641667"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100224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56117" y="819150"/>
            <a:ext cx="11641667"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97899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262467" y="800100"/>
            <a:ext cx="11635317" cy="5543550"/>
          </a:xfrm>
        </p:spPr>
        <p:txBody>
          <a:bodyPr/>
          <a:lstStyle/>
          <a:p>
            <a:r>
              <a:rPr lang="en-US"/>
              <a:t>Click icon to add chart</a:t>
            </a:r>
            <a:endParaRPr lang="en-US" dirty="0"/>
          </a:p>
        </p:txBody>
      </p:sp>
    </p:spTree>
    <p:extLst>
      <p:ext uri="{BB962C8B-B14F-4D97-AF65-F5344CB8AC3E}">
        <p14:creationId xmlns:p14="http://schemas.microsoft.com/office/powerpoint/2010/main" val="383681539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New_DOE_Logo_Color_Hi-Res_042808.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82394" y="73155"/>
            <a:ext cx="2367037" cy="4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609600" y="6356360"/>
            <a:ext cx="2844800" cy="365125"/>
          </a:xfrm>
          <a:prstGeom prst="rect">
            <a:avLst/>
          </a:prstGeom>
        </p:spPr>
        <p:txBody>
          <a:bodyPr/>
          <a:lstStyle>
            <a:lvl1pPr fontAlgn="base">
              <a:spcBef>
                <a:spcPct val="0"/>
              </a:spcBef>
              <a:spcAft>
                <a:spcPct val="0"/>
              </a:spcAft>
              <a:defRPr>
                <a:latin typeface="Arial" charset="0"/>
              </a:defRPr>
            </a:lvl1pPr>
          </a:lstStyle>
          <a:p>
            <a:pPr>
              <a:defRPr/>
            </a:pPr>
            <a:fld id="{99704EED-1579-4499-A3FD-2842ED46547C}" type="datetimeFigureOut">
              <a:rPr lang="en-US"/>
              <a:pPr>
                <a:defRPr/>
              </a:pPr>
              <a:t>8/3/2023</a:t>
            </a:fld>
            <a:endParaRPr lang="en-US" dirty="0"/>
          </a:p>
        </p:txBody>
      </p:sp>
      <p:sp>
        <p:nvSpPr>
          <p:cNvPr id="4" name="Footer Placeholder 4"/>
          <p:cNvSpPr>
            <a:spLocks noGrp="1"/>
          </p:cNvSpPr>
          <p:nvPr>
            <p:ph type="ftr" sz="quarter" idx="11"/>
          </p:nvPr>
        </p:nvSpPr>
        <p:spPr>
          <a:xfrm>
            <a:off x="4165601" y="6356360"/>
            <a:ext cx="3860800" cy="365125"/>
          </a:xfrm>
          <a:prstGeom prst="rect">
            <a:avLst/>
          </a:prstGeom>
        </p:spPr>
        <p:txBody>
          <a:bodyPr/>
          <a:lstStyle>
            <a:lvl1pPr fontAlgn="base">
              <a:spcBef>
                <a:spcPct val="0"/>
              </a:spcBef>
              <a:spcAft>
                <a:spcPct val="0"/>
              </a:spcAft>
              <a:defRPr>
                <a:latin typeface="Arial" charset="0"/>
              </a:defRPr>
            </a:lvl1pPr>
          </a:lstStyle>
          <a:p>
            <a:pPr>
              <a:defRPr/>
            </a:pPr>
            <a:endParaRPr lang="en-US" dirty="0"/>
          </a:p>
        </p:txBody>
      </p:sp>
      <p:sp>
        <p:nvSpPr>
          <p:cNvPr id="5" name="Slide Number Placeholder 5"/>
          <p:cNvSpPr>
            <a:spLocks noGrp="1"/>
          </p:cNvSpPr>
          <p:nvPr>
            <p:ph type="sldNum" sz="quarter" idx="12"/>
          </p:nvPr>
        </p:nvSpPr>
        <p:spPr>
          <a:xfrm>
            <a:off x="8737600" y="6356360"/>
            <a:ext cx="2844800" cy="365125"/>
          </a:xfrm>
          <a:prstGeom prst="rect">
            <a:avLst/>
          </a:prstGeom>
        </p:spPr>
        <p:txBody>
          <a:bodyPr/>
          <a:lstStyle>
            <a:lvl1pPr fontAlgn="base">
              <a:spcBef>
                <a:spcPct val="0"/>
              </a:spcBef>
              <a:spcAft>
                <a:spcPct val="0"/>
              </a:spcAft>
              <a:defRPr>
                <a:latin typeface="Arial" charset="0"/>
              </a:defRPr>
            </a:lvl1pPr>
          </a:lstStyle>
          <a:p>
            <a:pPr>
              <a:defRPr/>
            </a:pPr>
            <a:fld id="{E7805445-E1B2-460C-98D7-F211B8692744}" type="slidenum">
              <a:rPr lang="en-US"/>
              <a:pPr>
                <a:defRPr/>
              </a:pPr>
              <a:t>‹#›</a:t>
            </a:fld>
            <a:endParaRPr lang="en-US" dirty="0"/>
          </a:p>
        </p:txBody>
      </p:sp>
    </p:spTree>
    <p:extLst>
      <p:ext uri="{BB962C8B-B14F-4D97-AF65-F5344CB8AC3E}">
        <p14:creationId xmlns:p14="http://schemas.microsoft.com/office/powerpoint/2010/main" val="25574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0" y="6096000"/>
            <a:ext cx="12192000" cy="762000"/>
            <a:chOff x="0" y="6096000"/>
            <a:chExt cx="12192000" cy="762000"/>
          </a:xfrm>
        </p:grpSpPr>
        <p:sp>
          <p:nvSpPr>
            <p:cNvPr id="8" name="Rectangle 7"/>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9858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242A-9EF2-4159-BE60-56B3AF16065A}" type="slidenum">
              <a:rPr lang="en-US" smtClean="0"/>
              <a:pPr/>
              <a:t>‹#›</a:t>
            </a:fld>
            <a:endParaRPr lang="en-US"/>
          </a:p>
        </p:txBody>
      </p:sp>
      <p:cxnSp>
        <p:nvCxnSpPr>
          <p:cNvPr id="11" name="Straight Connector 10"/>
          <p:cNvCxnSpPr/>
          <p:nvPr/>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810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9D76340-7885-44BC-B33A-30DCDB2D1225}" type="slidenum">
              <a:rPr lang="en-US"/>
              <a:pPr/>
              <a:t>‹#›</a:t>
            </a:fld>
            <a:endParaRPr lang="en-US" dirty="0"/>
          </a:p>
        </p:txBody>
      </p:sp>
    </p:spTree>
    <p:extLst>
      <p:ext uri="{BB962C8B-B14F-4D97-AF65-F5344CB8AC3E}">
        <p14:creationId xmlns:p14="http://schemas.microsoft.com/office/powerpoint/2010/main" val="3459335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4F214E0-DA64-44BF-8683-1907C76195D8}" type="slidenum">
              <a:rPr lang="en-US"/>
              <a:pPr/>
              <a:t>‹#›</a:t>
            </a:fld>
            <a:endParaRPr lang="en-US" dirty="0"/>
          </a:p>
        </p:txBody>
      </p:sp>
    </p:spTree>
    <p:extLst>
      <p:ext uri="{BB962C8B-B14F-4D97-AF65-F5344CB8AC3E}">
        <p14:creationId xmlns:p14="http://schemas.microsoft.com/office/powerpoint/2010/main" val="1874029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335C762-D70C-4BE5-889B-653AD9E81CC9}" type="slidenum">
              <a:rPr lang="en-US"/>
              <a:pPr/>
              <a:t>‹#›</a:t>
            </a:fld>
            <a:endParaRPr lang="en-US" dirty="0"/>
          </a:p>
        </p:txBody>
      </p:sp>
    </p:spTree>
    <p:extLst>
      <p:ext uri="{BB962C8B-B14F-4D97-AF65-F5344CB8AC3E}">
        <p14:creationId xmlns:p14="http://schemas.microsoft.com/office/powerpoint/2010/main" val="2305004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C2F1798-3A39-42F7-93C7-A93F335FD29C}" type="slidenum">
              <a:rPr lang="en-US"/>
              <a:pPr/>
              <a:t>‹#›</a:t>
            </a:fld>
            <a:endParaRPr lang="en-US" dirty="0"/>
          </a:p>
        </p:txBody>
      </p:sp>
    </p:spTree>
    <p:extLst>
      <p:ext uri="{BB962C8B-B14F-4D97-AF65-F5344CB8AC3E}">
        <p14:creationId xmlns:p14="http://schemas.microsoft.com/office/powerpoint/2010/main" val="3765555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1BCC0E9-4531-4980-B50E-1C0DF4D9BF5C}" type="slidenum">
              <a:rPr lang="en-US"/>
              <a:pPr/>
              <a:t>‹#›</a:t>
            </a:fld>
            <a:endParaRPr lang="en-US" dirty="0"/>
          </a:p>
        </p:txBody>
      </p:sp>
    </p:spTree>
    <p:extLst>
      <p:ext uri="{BB962C8B-B14F-4D97-AF65-F5344CB8AC3E}">
        <p14:creationId xmlns:p14="http://schemas.microsoft.com/office/powerpoint/2010/main" val="3285752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A6316BC-2E32-42C2-9646-2C7A0CD0D80A}" type="slidenum">
              <a:rPr lang="en-US"/>
              <a:pPr/>
              <a:t>‹#›</a:t>
            </a:fld>
            <a:endParaRPr lang="en-US" dirty="0"/>
          </a:p>
        </p:txBody>
      </p:sp>
    </p:spTree>
    <p:extLst>
      <p:ext uri="{BB962C8B-B14F-4D97-AF65-F5344CB8AC3E}">
        <p14:creationId xmlns:p14="http://schemas.microsoft.com/office/powerpoint/2010/main" val="252466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FA54B07-0CCE-42BA-AB4C-6B7051F495D3}" type="slidenum">
              <a:rPr lang="en-US"/>
              <a:pPr/>
              <a:t>‹#›</a:t>
            </a:fld>
            <a:endParaRPr lang="en-US" dirty="0"/>
          </a:p>
        </p:txBody>
      </p:sp>
    </p:spTree>
    <p:extLst>
      <p:ext uri="{BB962C8B-B14F-4D97-AF65-F5344CB8AC3E}">
        <p14:creationId xmlns:p14="http://schemas.microsoft.com/office/powerpoint/2010/main" val="350974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47E4F50-BB20-4294-92D4-0AF07DACEC21}" type="slidenum">
              <a:rPr lang="en-US"/>
              <a:pPr/>
              <a:t>‹#›</a:t>
            </a:fld>
            <a:endParaRPr lang="en-US" dirty="0"/>
          </a:p>
        </p:txBody>
      </p:sp>
    </p:spTree>
    <p:extLst>
      <p:ext uri="{BB962C8B-B14F-4D97-AF65-F5344CB8AC3E}">
        <p14:creationId xmlns:p14="http://schemas.microsoft.com/office/powerpoint/2010/main" val="1999202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24F2AD3-B336-4AF6-B89A-69238BF197B4}" type="slidenum">
              <a:rPr lang="en-US"/>
              <a:pPr/>
              <a:t>‹#›</a:t>
            </a:fld>
            <a:endParaRPr lang="en-US" dirty="0"/>
          </a:p>
        </p:txBody>
      </p:sp>
    </p:spTree>
    <p:extLst>
      <p:ext uri="{BB962C8B-B14F-4D97-AF65-F5344CB8AC3E}">
        <p14:creationId xmlns:p14="http://schemas.microsoft.com/office/powerpoint/2010/main" val="3107106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421E4E9-71C2-42AD-8416-BCD8382635C9}" type="slidenum">
              <a:rPr lang="en-US"/>
              <a:pPr/>
              <a:t>‹#›</a:t>
            </a:fld>
            <a:endParaRPr lang="en-US" dirty="0"/>
          </a:p>
        </p:txBody>
      </p:sp>
    </p:spTree>
    <p:extLst>
      <p:ext uri="{BB962C8B-B14F-4D97-AF65-F5344CB8AC3E}">
        <p14:creationId xmlns:p14="http://schemas.microsoft.com/office/powerpoint/2010/main" val="241994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6096000"/>
            <a:ext cx="12192000" cy="762000"/>
            <a:chOff x="0" y="6096000"/>
            <a:chExt cx="12192000" cy="762000"/>
          </a:xfrm>
        </p:grpSpPr>
        <p:sp>
          <p:nvSpPr>
            <p:cNvPr id="9" name="Rectangle 8"/>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242A-9EF2-4159-BE60-56B3AF16065A}" type="slidenum">
              <a:rPr lang="en-US" smtClean="0"/>
              <a:pPr/>
              <a:t>‹#›</a:t>
            </a:fld>
            <a:endParaRPr lang="en-US"/>
          </a:p>
        </p:txBody>
      </p:sp>
      <p:cxnSp>
        <p:nvCxnSpPr>
          <p:cNvPr id="12" name="Straight Connector 11"/>
          <p:cNvCxnSpPr/>
          <p:nvPr/>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503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B46D69-5631-4613-A71A-E955A4B50B18}" type="slidenum">
              <a:rPr lang="en-US"/>
              <a:pPr/>
              <a:t>‹#›</a:t>
            </a:fld>
            <a:endParaRPr lang="en-US" dirty="0"/>
          </a:p>
        </p:txBody>
      </p:sp>
    </p:spTree>
    <p:extLst>
      <p:ext uri="{BB962C8B-B14F-4D97-AF65-F5344CB8AC3E}">
        <p14:creationId xmlns:p14="http://schemas.microsoft.com/office/powerpoint/2010/main" val="3167199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r>
              <a:rPr lang="en-US" dirty="0"/>
              <a:t>Click icon to add chart</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3EAAA5B0-D3AD-4370-9F4C-2C50B4A53011}" type="slidenum">
              <a:rPr lang="en-US"/>
              <a:pPr/>
              <a:t>‹#›</a:t>
            </a:fld>
            <a:endParaRPr lang="en-US" dirty="0"/>
          </a:p>
        </p:txBody>
      </p:sp>
    </p:spTree>
    <p:extLst>
      <p:ext uri="{BB962C8B-B14F-4D97-AF65-F5344CB8AC3E}">
        <p14:creationId xmlns:p14="http://schemas.microsoft.com/office/powerpoint/2010/main" val="675107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6B7D2E2-5204-4B4E-9EF1-E01D1B5D37BD}" type="slidenum">
              <a:rPr lang="en-US"/>
              <a:pPr/>
              <a:t>‹#›</a:t>
            </a:fld>
            <a:endParaRPr lang="en-US" dirty="0"/>
          </a:p>
        </p:txBody>
      </p:sp>
    </p:spTree>
    <p:extLst>
      <p:ext uri="{BB962C8B-B14F-4D97-AF65-F5344CB8AC3E}">
        <p14:creationId xmlns:p14="http://schemas.microsoft.com/office/powerpoint/2010/main" val="1196518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0436352" y="6356351"/>
            <a:ext cx="1146048" cy="365125"/>
          </a:xfrm>
        </p:spPr>
        <p:txBody>
          <a:bodyPr/>
          <a:lstStyle/>
          <a:p>
            <a:pPr>
              <a:defRPr/>
            </a:pPr>
            <a:fld id="{180561E4-745D-4CB7-AD9C-B4547170F673}" type="slidenum">
              <a:rPr lang="en-US" smtClean="0"/>
              <a:pPr>
                <a:defRPr/>
              </a:pPr>
              <a:t>‹#›</a:t>
            </a:fld>
            <a:endParaRPr lang="en-US"/>
          </a:p>
        </p:txBody>
      </p:sp>
    </p:spTree>
    <p:extLst>
      <p:ext uri="{BB962C8B-B14F-4D97-AF65-F5344CB8AC3E}">
        <p14:creationId xmlns:p14="http://schemas.microsoft.com/office/powerpoint/2010/main" val="1945907403"/>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656064" y="6356351"/>
            <a:ext cx="1926336" cy="365125"/>
          </a:xfrm>
        </p:spPr>
        <p:txBody>
          <a:bodyPr/>
          <a:lstStyle/>
          <a:p>
            <a:pPr>
              <a:defRPr/>
            </a:pPr>
            <a:fld id="{CFB0700A-AA3D-461B-A3B6-39C39373F01C}" type="slidenum">
              <a:rPr lang="en-US" smtClean="0"/>
              <a:pPr>
                <a:defRPr/>
              </a:pPr>
              <a:t>‹#›</a:t>
            </a:fld>
            <a:endParaRPr lang="en-US" dirty="0"/>
          </a:p>
        </p:txBody>
      </p:sp>
      <p:sp>
        <p:nvSpPr>
          <p:cNvPr id="8" name="Footer Placeholder 4"/>
          <p:cNvSpPr txBox="1">
            <a:spLocks/>
          </p:cNvSpPr>
          <p:nvPr userDrawn="1"/>
        </p:nvSpPr>
        <p:spPr>
          <a:xfrm>
            <a:off x="2290618" y="6299944"/>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3212674889"/>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948672" y="6356351"/>
            <a:ext cx="1633728" cy="365125"/>
          </a:xfrm>
        </p:spPr>
        <p:txBody>
          <a:bodyPr/>
          <a:lstStyle/>
          <a:p>
            <a:pPr>
              <a:defRPr/>
            </a:pPr>
            <a:fld id="{0F93D773-B35F-4FB7-8D60-3A0370754F72}" type="slidenum">
              <a:rPr lang="en-US" smtClean="0"/>
              <a:pPr>
                <a:defRPr/>
              </a:pPr>
              <a:t>‹#›</a:t>
            </a:fld>
            <a:endParaRPr lang="en-US"/>
          </a:p>
        </p:txBody>
      </p:sp>
      <p:sp>
        <p:nvSpPr>
          <p:cNvPr id="8" name="Footer Placeholder 4"/>
          <p:cNvSpPr txBox="1">
            <a:spLocks/>
          </p:cNvSpPr>
          <p:nvPr userDrawn="1"/>
        </p:nvSpPr>
        <p:spPr>
          <a:xfrm>
            <a:off x="2219366" y="63157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325134946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777728" y="6356351"/>
            <a:ext cx="804672" cy="365125"/>
          </a:xfrm>
        </p:spPr>
        <p:txBody>
          <a:bodyPr/>
          <a:lstStyle/>
          <a:p>
            <a:pPr>
              <a:defRPr/>
            </a:pPr>
            <a:fld id="{F2898D1E-D11C-45C6-A7D1-F709A31F086A}" type="slidenum">
              <a:rPr lang="en-US" smtClean="0"/>
              <a:pPr>
                <a:defRPr/>
              </a:pPr>
              <a:t>‹#›</a:t>
            </a:fld>
            <a:endParaRPr lang="en-US"/>
          </a:p>
        </p:txBody>
      </p:sp>
      <p:sp>
        <p:nvSpPr>
          <p:cNvPr id="9" name="Footer Placeholder 4"/>
          <p:cNvSpPr txBox="1">
            <a:spLocks/>
          </p:cNvSpPr>
          <p:nvPr userDrawn="1"/>
        </p:nvSpPr>
        <p:spPr>
          <a:xfrm>
            <a:off x="2336800" y="6296894"/>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278575625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0765536" y="6356351"/>
            <a:ext cx="816864" cy="365125"/>
          </a:xfrm>
        </p:spPr>
        <p:txBody>
          <a:bodyPr/>
          <a:lstStyle/>
          <a:p>
            <a:pPr>
              <a:defRPr/>
            </a:pPr>
            <a:fld id="{51495A43-CCF2-4517-9B2B-A16D7D619FAF}" type="slidenum">
              <a:rPr lang="en-US" smtClean="0"/>
              <a:pPr>
                <a:defRPr/>
              </a:pPr>
              <a:t>‹#›</a:t>
            </a:fld>
            <a:endParaRPr lang="en-US"/>
          </a:p>
        </p:txBody>
      </p:sp>
    </p:spTree>
    <p:extLst>
      <p:ext uri="{BB962C8B-B14F-4D97-AF65-F5344CB8AC3E}">
        <p14:creationId xmlns:p14="http://schemas.microsoft.com/office/powerpoint/2010/main" val="1336199914"/>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1">
                    <a:lumMod val="65000"/>
                    <a:lumOff val="35000"/>
                  </a:schemeClr>
                </a:solidFill>
              </a:defRPr>
            </a:lvl1pPr>
          </a:lstStyle>
          <a:p>
            <a:r>
              <a:rPr lang="en-US"/>
              <a:t>Click to edit Master title style</a:t>
            </a:r>
          </a:p>
        </p:txBody>
      </p:sp>
      <p:sp>
        <p:nvSpPr>
          <p:cNvPr id="5" name="Slide Number Placeholder 4"/>
          <p:cNvSpPr>
            <a:spLocks noGrp="1"/>
          </p:cNvSpPr>
          <p:nvPr>
            <p:ph type="sldNum" sz="quarter" idx="12"/>
          </p:nvPr>
        </p:nvSpPr>
        <p:spPr>
          <a:xfrm>
            <a:off x="10619232" y="6356351"/>
            <a:ext cx="963168" cy="365125"/>
          </a:xfrm>
        </p:spPr>
        <p:txBody>
          <a:bodyPr/>
          <a:lstStyle/>
          <a:p>
            <a:pPr>
              <a:defRPr/>
            </a:pPr>
            <a:fld id="{05049ED1-3483-43B8-8DF2-5521B918A34E}" type="slidenum">
              <a:rPr lang="en-US" smtClean="0"/>
              <a:pPr>
                <a:defRPr/>
              </a:pPr>
              <a:t>‹#›</a:t>
            </a:fld>
            <a:endParaRPr lang="en-US"/>
          </a:p>
        </p:txBody>
      </p:sp>
      <p:sp>
        <p:nvSpPr>
          <p:cNvPr id="7" name="Footer Placeholder 4"/>
          <p:cNvSpPr txBox="1">
            <a:spLocks/>
          </p:cNvSpPr>
          <p:nvPr userDrawn="1"/>
        </p:nvSpPr>
        <p:spPr>
          <a:xfrm>
            <a:off x="2290618"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126317927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33888" y="6356351"/>
            <a:ext cx="1048512" cy="365125"/>
          </a:xfrm>
        </p:spPr>
        <p:txBody>
          <a:bodyPr/>
          <a:lstStyle/>
          <a:p>
            <a:pPr>
              <a:defRPr/>
            </a:pPr>
            <a:fld id="{1D6C4B29-14BB-4B14-B5AA-B94BB29F99A3}" type="slidenum">
              <a:rPr lang="en-US" smtClean="0"/>
              <a:pPr>
                <a:defRPr/>
              </a:pPr>
              <a:t>‹#›</a:t>
            </a:fld>
            <a:endParaRPr lang="en-US"/>
          </a:p>
        </p:txBody>
      </p:sp>
      <p:sp>
        <p:nvSpPr>
          <p:cNvPr id="6" name="Footer Placeholder 4"/>
          <p:cNvSpPr txBox="1">
            <a:spLocks/>
          </p:cNvSpPr>
          <p:nvPr userDrawn="1"/>
        </p:nvSpPr>
        <p:spPr>
          <a:xfrm>
            <a:off x="2266867"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20482354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a:p>
        </p:txBody>
      </p:sp>
      <p:cxnSp>
        <p:nvCxnSpPr>
          <p:cNvPr id="10" name="Straight Connector 9"/>
          <p:cNvCxnSpPr/>
          <p:nvPr/>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0932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887456" y="6356351"/>
            <a:ext cx="694944" cy="365125"/>
          </a:xfrm>
        </p:spPr>
        <p:txBody>
          <a:bodyPr/>
          <a:lstStyle/>
          <a:p>
            <a:pPr>
              <a:defRPr/>
            </a:pPr>
            <a:fld id="{1F841290-C250-4FDF-A292-3556F08F4707}" type="slidenum">
              <a:rPr lang="en-US" smtClean="0"/>
              <a:pPr>
                <a:defRPr/>
              </a:pPr>
              <a:t>‹#›</a:t>
            </a:fld>
            <a:endParaRPr lang="en-US"/>
          </a:p>
        </p:txBody>
      </p:sp>
    </p:spTree>
    <p:extLst>
      <p:ext uri="{BB962C8B-B14F-4D97-AF65-F5344CB8AC3E}">
        <p14:creationId xmlns:p14="http://schemas.microsoft.com/office/powerpoint/2010/main" val="26614284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0509504" y="6356351"/>
            <a:ext cx="1072896" cy="365125"/>
          </a:xfrm>
        </p:spPr>
        <p:txBody>
          <a:bodyPr/>
          <a:lstStyle/>
          <a:p>
            <a:pPr>
              <a:defRPr/>
            </a:pPr>
            <a:fld id="{848E3D4D-A005-49AE-9582-16EC829995D5}" type="slidenum">
              <a:rPr lang="en-US" smtClean="0"/>
              <a:pPr>
                <a:defRPr/>
              </a:pPr>
              <a:t>‹#›</a:t>
            </a:fld>
            <a:endParaRPr lang="en-US"/>
          </a:p>
        </p:txBody>
      </p:sp>
    </p:spTree>
    <p:extLst>
      <p:ext uri="{BB962C8B-B14F-4D97-AF65-F5344CB8AC3E}">
        <p14:creationId xmlns:p14="http://schemas.microsoft.com/office/powerpoint/2010/main" val="500896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extLst>
      <p:ext uri="{BB962C8B-B14F-4D97-AF65-F5344CB8AC3E}">
        <p14:creationId xmlns:p14="http://schemas.microsoft.com/office/powerpoint/2010/main" val="283695341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extLst>
      <p:ext uri="{BB962C8B-B14F-4D97-AF65-F5344CB8AC3E}">
        <p14:creationId xmlns:p14="http://schemas.microsoft.com/office/powerpoint/2010/main" val="3499247591"/>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609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981200"/>
            <a:ext cx="53848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3"/>
          <p:cNvSpPr>
            <a:spLocks noGrp="1" noChangeArrowheads="1"/>
          </p:cNvSpPr>
          <p:nvPr>
            <p:ph type="sldNum" sz="quarter" idx="11"/>
          </p:nvPr>
        </p:nvSpPr>
        <p:spPr>
          <a:xfrm>
            <a:off x="9826752" y="6356351"/>
            <a:ext cx="1755648" cy="365125"/>
          </a:xfrm>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xfrm>
            <a:off x="609600" y="6356351"/>
            <a:ext cx="2844800" cy="365125"/>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182980928"/>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457200"/>
            <a:ext cx="8940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00500"/>
            <a:ext cx="5384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1"/>
          </p:nvPr>
        </p:nvSpPr>
        <p:spPr>
          <a:xfrm>
            <a:off x="9973056" y="6356351"/>
            <a:ext cx="1609344" cy="365125"/>
          </a:xfrm>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xfrm>
            <a:off x="609600" y="6356351"/>
            <a:ext cx="2844800" cy="365125"/>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05428412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727200" y="3810000"/>
            <a:ext cx="8737600" cy="19050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793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508000" y="1524000"/>
            <a:ext cx="11176000" cy="47244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1">
                    <a:lumMod val="75000"/>
                  </a:schemeClr>
                </a:solidFill>
              </a:defRPr>
            </a:lvl1pPr>
          </a:lstStyle>
          <a:p>
            <a:endParaRPr lang="en-US" dirty="0">
              <a:solidFill>
                <a:srgbClr val="4F81BD">
                  <a:lumMod val="75000"/>
                </a:srgbClr>
              </a:solidFill>
            </a:endParaRPr>
          </a:p>
        </p:txBody>
      </p:sp>
      <p:sp>
        <p:nvSpPr>
          <p:cNvPr id="6" name="Slide Number Placeholder 5"/>
          <p:cNvSpPr>
            <a:spLocks noGrp="1"/>
          </p:cNvSpPr>
          <p:nvPr>
            <p:ph type="sldNum" sz="quarter" idx="12"/>
          </p:nvPr>
        </p:nvSpPr>
        <p:spPr>
          <a:xfrm>
            <a:off x="8331200" y="6356351"/>
            <a:ext cx="2844800" cy="365125"/>
          </a:xfrm>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4"/>
          <p:cNvSpPr txBox="1">
            <a:spLocks/>
          </p:cNvSpPr>
          <p:nvPr userDrawn="1"/>
        </p:nvSpPr>
        <p:spPr>
          <a:xfrm>
            <a:off x="2235200" y="6324643"/>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1085603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533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8/3/2023</a:t>
            </a:fld>
            <a:endParaRPr lang="en-US" sz="1200">
              <a:solidFill>
                <a:prstClr val="black">
                  <a:tint val="75000"/>
                </a:prstClr>
              </a:solidFill>
            </a:endParaRPr>
          </a:p>
        </p:txBody>
      </p:sp>
      <p:sp>
        <p:nvSpPr>
          <p:cNvPr id="10" name="Footer Placeholder 4"/>
          <p:cNvSpPr txBox="1">
            <a:spLocks/>
          </p:cNvSpPr>
          <p:nvPr userDrawn="1"/>
        </p:nvSpPr>
        <p:spPr>
          <a:xfrm>
            <a:off x="2148114"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40583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6096000"/>
            <a:ext cx="12192000" cy="762000"/>
            <a:chOff x="0" y="6096000"/>
            <a:chExt cx="12192000" cy="762000"/>
          </a:xfrm>
        </p:grpSpPr>
        <p:sp>
          <p:nvSpPr>
            <p:cNvPr id="7" name="Rectangle 6"/>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1242A-9EF2-4159-BE60-56B3AF16065A}" type="slidenum">
              <a:rPr lang="en-US" smtClean="0"/>
              <a:pPr/>
              <a:t>‹#›</a:t>
            </a:fld>
            <a:endParaRPr lang="en-US"/>
          </a:p>
        </p:txBody>
      </p:sp>
      <p:cxnSp>
        <p:nvCxnSpPr>
          <p:cNvPr id="10" name="Straight Connector 9"/>
          <p:cNvCxnSpPr/>
          <p:nvPr/>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2912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
        <p:nvSpPr>
          <p:cNvPr id="10"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8/3/2023</a:t>
            </a:fld>
            <a:endParaRPr lang="en-US" sz="1200">
              <a:solidFill>
                <a:prstClr val="black">
                  <a:tint val="75000"/>
                </a:prstClr>
              </a:solidFill>
            </a:endParaRPr>
          </a:p>
        </p:txBody>
      </p:sp>
      <p:sp>
        <p:nvSpPr>
          <p:cNvPr id="12" name="Footer Placeholder 4"/>
          <p:cNvSpPr txBox="1">
            <a:spLocks/>
          </p:cNvSpPr>
          <p:nvPr userDrawn="1"/>
        </p:nvSpPr>
        <p:spPr>
          <a:xfrm>
            <a:off x="2235200" y="6324642"/>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20288387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txBox="1">
            <a:spLocks/>
          </p:cNvSpPr>
          <p:nvPr userDrawn="1"/>
        </p:nvSpPr>
        <p:spPr>
          <a:xfrm>
            <a:off x="2235200"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36908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
        <p:nvSpPr>
          <p:cNvPr id="5" name="Date Placeholder 3"/>
          <p:cNvSpPr txBox="1">
            <a:spLocks/>
          </p:cNvSpPr>
          <p:nvPr userDrawn="1"/>
        </p:nvSpPr>
        <p:spPr>
          <a:xfrm>
            <a:off x="609600" y="6356351"/>
            <a:ext cx="28448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636ABD75-5EE3-4D08-8E88-6A0D846CE0E6}" type="datetime1">
              <a:rPr lang="en-US" sz="1200" smtClean="0">
                <a:solidFill>
                  <a:prstClr val="black">
                    <a:tint val="75000"/>
                  </a:prstClr>
                </a:solidFill>
              </a:rPr>
              <a:pPr/>
              <a:t>8/3/2023</a:t>
            </a:fld>
            <a:endParaRPr lang="en-US" sz="1200">
              <a:solidFill>
                <a:prstClr val="black">
                  <a:tint val="75000"/>
                </a:prstClr>
              </a:solidFill>
            </a:endParaRPr>
          </a:p>
        </p:txBody>
      </p:sp>
      <p:sp>
        <p:nvSpPr>
          <p:cNvPr id="7" name="Footer Placeholder 4"/>
          <p:cNvSpPr txBox="1">
            <a:spLocks/>
          </p:cNvSpPr>
          <p:nvPr userDrawn="1"/>
        </p:nvSpPr>
        <p:spPr>
          <a:xfrm>
            <a:off x="2235200"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3427404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085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74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506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38C4E9-21C8-4C18-A92E-A26AA5FEEE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7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0" y="6096000"/>
            <a:ext cx="12192000" cy="762000"/>
            <a:chOff x="0" y="6096000"/>
            <a:chExt cx="12192000" cy="762000"/>
          </a:xfrm>
        </p:grpSpPr>
        <p:sp>
          <p:nvSpPr>
            <p:cNvPr id="6" name="Rectangle 5"/>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1242A-9EF2-4159-BE60-56B3AF16065A}" type="slidenum">
              <a:rPr lang="en-US" smtClean="0"/>
              <a:pPr/>
              <a:t>‹#›</a:t>
            </a:fld>
            <a:endParaRPr lang="en-US"/>
          </a:p>
        </p:txBody>
      </p:sp>
    </p:spTree>
    <p:extLst>
      <p:ext uri="{BB962C8B-B14F-4D97-AF65-F5344CB8AC3E}">
        <p14:creationId xmlns:p14="http://schemas.microsoft.com/office/powerpoint/2010/main" val="245006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F11242A-9EF2-4159-BE60-56B3AF16065A}" type="slidenum">
              <a:rPr lang="en-US" smtClean="0"/>
              <a:pPr/>
              <a:t>‹#›</a:t>
            </a:fld>
            <a:endParaRPr lang="en-US"/>
          </a:p>
        </p:txBody>
      </p:sp>
    </p:spTree>
    <p:extLst>
      <p:ext uri="{BB962C8B-B14F-4D97-AF65-F5344CB8AC3E}">
        <p14:creationId xmlns:p14="http://schemas.microsoft.com/office/powerpoint/2010/main" val="57333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F506A7-9CFB-40FD-ADCA-18BE030F0CB3}"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242A-9EF2-4159-BE60-56B3AF16065A}" type="slidenum">
              <a:rPr lang="en-US" smtClean="0"/>
              <a:pPr/>
              <a:t>‹#›</a:t>
            </a:fld>
            <a:endParaRPr lang="en-US"/>
          </a:p>
        </p:txBody>
      </p:sp>
    </p:spTree>
    <p:extLst>
      <p:ext uri="{BB962C8B-B14F-4D97-AF65-F5344CB8AC3E}">
        <p14:creationId xmlns:p14="http://schemas.microsoft.com/office/powerpoint/2010/main" val="364847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9.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3.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oleObject" Target="../embeddings/oleObject2.bin"/><Relationship Id="rId2" Type="http://schemas.openxmlformats.org/officeDocument/2006/relationships/slideLayout" Target="../slideLayouts/slideLayout31.xml"/><Relationship Id="rId16" Type="http://schemas.openxmlformats.org/officeDocument/2006/relationships/image" Target="../media/image12.emf"/><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oleObject" Target="../embeddings/oleObject1.bin"/><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4.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927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506A7-9CFB-40FD-ADCA-18BE030F0CB3}" type="datetimeFigureOut">
              <a:rPr lang="en-US" smtClean="0"/>
              <a:pPr/>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1242A-9EF2-4159-BE60-56B3AF16065A}" type="slidenum">
              <a:rPr lang="en-US" smtClean="0"/>
              <a:pPr/>
              <a:t>‹#›</a:t>
            </a:fld>
            <a:endParaRPr lang="en-US"/>
          </a:p>
        </p:txBody>
      </p:sp>
      <p:grpSp>
        <p:nvGrpSpPr>
          <p:cNvPr id="7" name="Group 6"/>
          <p:cNvGrpSpPr/>
          <p:nvPr/>
        </p:nvGrpSpPr>
        <p:grpSpPr>
          <a:xfrm>
            <a:off x="0" y="6096000"/>
            <a:ext cx="12192000" cy="762000"/>
            <a:chOff x="0" y="6096000"/>
            <a:chExt cx="12192000" cy="762000"/>
          </a:xfrm>
        </p:grpSpPr>
        <p:sp>
          <p:nvSpPr>
            <p:cNvPr id="8" name="Rectangle 7"/>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s://powerpedia.energy.gov/w/images/0/08/DOE_Logo_Color-Seal_White-Text.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cxnSp>
        <p:nvCxnSpPr>
          <p:cNvPr id="12" name="Straight Connector 11"/>
          <p:cNvCxnSpPr/>
          <p:nvPr/>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70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A1531-6117-4635-9B1D-EFDD1A479D4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9130F-B171-484A-B39B-010632D186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820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584" y="1"/>
            <a:ext cx="116332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4000" y="812800"/>
            <a:ext cx="11643784"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56447" y="6532122"/>
            <a:ext cx="603077"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dirty="0">
              <a:solidFill>
                <a:schemeClr val="tx1"/>
              </a:solidFill>
              <a:ea typeface="Arial" pitchFamily="-106" charset="0"/>
              <a:cs typeface="Arial" pitchFamily="-106" charset="0"/>
            </a:endParaRPr>
          </a:p>
        </p:txBody>
      </p:sp>
      <p:grpSp>
        <p:nvGrpSpPr>
          <p:cNvPr id="4" name="Group 3"/>
          <p:cNvGrpSpPr/>
          <p:nvPr/>
        </p:nvGrpSpPr>
        <p:grpSpPr>
          <a:xfrm>
            <a:off x="-1" y="656981"/>
            <a:ext cx="12192001"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106" charset="-128"/>
                <a:cs typeface="ＭＳ Ｐゴシック" pitchFamily="-106" charset="-128"/>
              </a:endParaRPr>
            </a:p>
          </p:txBody>
        </p:sp>
      </p:grpSp>
      <p:pic>
        <p:nvPicPr>
          <p:cNvPr id="10" name="Picture 9" descr="New_DOE_Logo_Color_Hi-Res_042808.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80500" y="6353273"/>
            <a:ext cx="2463800" cy="47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1535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b="0">
                <a:latin typeface="+mn-lt"/>
              </a:defRPr>
            </a:lvl1pPr>
          </a:lstStyle>
          <a:p>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b="0">
                <a:latin typeface="+mn-lt"/>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0">
                <a:latin typeface="+mn-lt"/>
              </a:defRPr>
            </a:lvl1pPr>
          </a:lstStyle>
          <a:p>
            <a:fld id="{1A4D64E1-11CD-471E-A28A-8A8A81F6DD33}" type="slidenum">
              <a:rPr lang="en-US"/>
              <a:pPr/>
              <a:t>‹#›</a:t>
            </a:fld>
            <a:endParaRPr lang="en-US" dirty="0"/>
          </a:p>
        </p:txBody>
      </p:sp>
      <p:graphicFrame>
        <p:nvGraphicFramePr>
          <p:cNvPr id="1031" name="Object 7"/>
          <p:cNvGraphicFramePr>
            <a:graphicFrameLocks noChangeAspect="1"/>
          </p:cNvGraphicFramePr>
          <p:nvPr/>
        </p:nvGraphicFramePr>
        <p:xfrm>
          <a:off x="711200" y="838200"/>
          <a:ext cx="10769600" cy="147638"/>
        </p:xfrm>
        <a:graphic>
          <a:graphicData uri="http://schemas.openxmlformats.org/presentationml/2006/ole">
            <mc:AlternateContent xmlns:mc="http://schemas.openxmlformats.org/markup-compatibility/2006">
              <mc:Choice xmlns:v="urn:schemas-microsoft-com:vml" Requires="v">
                <p:oleObj name="Visio" r:id="rId15" imgW="4692132" imgH="85832" progId="">
                  <p:embed/>
                </p:oleObj>
              </mc:Choice>
              <mc:Fallback>
                <p:oleObj name="Visio" r:id="rId15" imgW="4692132" imgH="85832" progId="">
                  <p:embed/>
                  <p:pic>
                    <p:nvPicPr>
                      <p:cNvPr id="1031"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1200" y="838200"/>
                        <a:ext cx="10769600" cy="1476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32" name="Object 8"/>
          <p:cNvGraphicFramePr>
            <a:graphicFrameLocks noChangeAspect="1"/>
          </p:cNvGraphicFramePr>
          <p:nvPr/>
        </p:nvGraphicFramePr>
        <p:xfrm>
          <a:off x="9042400" y="95250"/>
          <a:ext cx="3149600" cy="736600"/>
        </p:xfrm>
        <a:graphic>
          <a:graphicData uri="http://schemas.openxmlformats.org/presentationml/2006/ole">
            <mc:AlternateContent xmlns:mc="http://schemas.openxmlformats.org/markup-compatibility/2006">
              <mc:Choice xmlns:v="urn:schemas-microsoft-com:vml" Requires="v">
                <p:oleObj name="Visio" r:id="rId17" imgW="4843313" imgH="1510508" progId="">
                  <p:embed/>
                </p:oleObj>
              </mc:Choice>
              <mc:Fallback>
                <p:oleObj name="Visio" r:id="rId17" imgW="4843313" imgH="1510508" progId="">
                  <p:embed/>
                  <p:pic>
                    <p:nvPicPr>
                      <p:cNvPr id="1032"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42400" y="95250"/>
                        <a:ext cx="3149600" cy="736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976602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pic>
        <p:nvPicPr>
          <p:cNvPr id="8" name="Picture 7" descr="horizontal-logo-green-text.jpg"/>
          <p:cNvPicPr>
            <a:picLocks noChangeAspect="1"/>
          </p:cNvPicPr>
          <p:nvPr userDrawn="1"/>
        </p:nvPicPr>
        <p:blipFill>
          <a:blip r:embed="rId15" cstate="print"/>
          <a:srcRect/>
          <a:stretch>
            <a:fillRect/>
          </a:stretch>
        </p:blipFill>
        <p:spPr bwMode="auto">
          <a:xfrm>
            <a:off x="205842" y="6311902"/>
            <a:ext cx="2801257" cy="407987"/>
          </a:xfrm>
          <a:prstGeom prst="rect">
            <a:avLst/>
          </a:prstGeom>
          <a:noFill/>
          <a:ln w="9525">
            <a:noFill/>
            <a:miter lim="800000"/>
            <a:headEnd/>
            <a:tailEnd/>
          </a:ln>
        </p:spPr>
      </p:pic>
      <p:sp>
        <p:nvSpPr>
          <p:cNvPr id="9" name="Footer Placeholder 4"/>
          <p:cNvSpPr txBox="1">
            <a:spLocks/>
          </p:cNvSpPr>
          <p:nvPr userDrawn="1"/>
        </p:nvSpPr>
        <p:spPr>
          <a:xfrm>
            <a:off x="2254996" y="6302376"/>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19081180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ransition spd="slow">
    <p:fade/>
  </p:transition>
  <p:hf hdr="0" ftr="0" dt="0"/>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38C4E9-21C8-4C18-A92E-A26AA5FEEED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pic>
        <p:nvPicPr>
          <p:cNvPr id="8" name="Picture 7" descr="horizontal-logo-green-text.jpg"/>
          <p:cNvPicPr>
            <a:picLocks noChangeAspect="1"/>
          </p:cNvPicPr>
          <p:nvPr userDrawn="1"/>
        </p:nvPicPr>
        <p:blipFill>
          <a:blip r:embed="rId13" cstate="print"/>
          <a:srcRect/>
          <a:stretch>
            <a:fillRect/>
          </a:stretch>
        </p:blipFill>
        <p:spPr bwMode="auto">
          <a:xfrm>
            <a:off x="203200" y="6324601"/>
            <a:ext cx="2694379" cy="407987"/>
          </a:xfrm>
          <a:prstGeom prst="rect">
            <a:avLst/>
          </a:prstGeom>
          <a:noFill/>
          <a:ln w="9525">
            <a:noFill/>
            <a:miter lim="800000"/>
            <a:headEnd/>
            <a:tailEnd/>
          </a:ln>
        </p:spPr>
      </p:pic>
      <p:sp>
        <p:nvSpPr>
          <p:cNvPr id="9" name="Footer Placeholder 4"/>
          <p:cNvSpPr txBox="1">
            <a:spLocks/>
          </p:cNvSpPr>
          <p:nvPr userDrawn="1"/>
        </p:nvSpPr>
        <p:spPr>
          <a:xfrm>
            <a:off x="2175823" y="6318250"/>
            <a:ext cx="19304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extLst>
      <p:ext uri="{BB962C8B-B14F-4D97-AF65-F5344CB8AC3E}">
        <p14:creationId xmlns:p14="http://schemas.microsoft.com/office/powerpoint/2010/main" val="15256848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osti.gov/elink/" TargetMode="Externa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mailto:iedison@nist.gov" TargetMode="External"/><Relationship Id="rId2" Type="http://schemas.openxmlformats.org/officeDocument/2006/relationships/hyperlink" Target="http://www.nist.gov/iedison" TargetMode="External"/><Relationship Id="rId1" Type="http://schemas.openxmlformats.org/officeDocument/2006/relationships/slideLayout" Target="../slideLayouts/slideLayout26.xml"/><Relationship Id="rId4" Type="http://schemas.openxmlformats.org/officeDocument/2006/relationships/hyperlink" Target="mailto:Maritza.Rodriguez@science.doe.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hyperlink" Target="https://science.energy.gov/~/media/isc/pdf/legal/Confirmatory_License.pdf" TargetMode="Externa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hyperlink" Target="mailto:Maritza.Rodriguez@science.doe.gov" TargetMode="Externa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gov/gc/articles/frequently-asked-questions-faqs" TargetMode="External"/><Relationship Id="rId2" Type="http://schemas.openxmlformats.org/officeDocument/2006/relationships/hyperlink" Target="https://www.energy.gov/gc/us-manufacturing" TargetMode="Externa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s://www.cisa.gov/resources-tools/resources/cyber-essentials" TargetMode="External"/><Relationship Id="rId2" Type="http://schemas.openxmlformats.org/officeDocument/2006/relationships/hyperlink" Target="https://science.osti.gov/sbir/Foreign-Risk-Management" TargetMode="External"/><Relationship Id="rId1" Type="http://schemas.openxmlformats.org/officeDocument/2006/relationships/slideLayout" Target="../slideLayouts/slideLayout2.xml"/><Relationship Id="rId4" Type="http://schemas.openxmlformats.org/officeDocument/2006/relationships/hyperlink" Target="https://www.nist.gov/publications/fundamentals-small-business-information-securit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technologytransfer.energy.gov/docs/designateduserfacilities.html"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hyperlink" Target="mailto:laura.miranda@science.doe.gov" TargetMode="Externa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s://science.osti.gov/sbir/Partnering-Resources" TargetMode="External"/><Relationship Id="rId2" Type="http://schemas.openxmlformats.org/officeDocument/2006/relationships/hyperlink" Target="https://science.osti.gov/sbir/Applicant-Resources/National-Labs-Profiles-and-Contacts/National-Energy-Research-Scientific-Computing-Cente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hyperlink" Target="https://science.osti.gov/sbir/Applicant-Resources/Grant-Application" TargetMode="Externa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hyperlink" Target="mailto:Cynthia.Ridge@science.doe.gov"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hyperlink" Target="mailto:sc.pams-helpdesk@science.doe.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jjie.org/wp-content/uploads/2012/04/3336handcuffs.jpg" TargetMode="External"/><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7.xml"/><Relationship Id="rId5" Type="http://schemas.openxmlformats.org/officeDocument/2006/relationships/image" Target="../media/image30.jpeg"/><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57.xml"/><Relationship Id="rId5" Type="http://schemas.openxmlformats.org/officeDocument/2006/relationships/image" Target="../media/image33.jpeg"/><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openxmlformats.org/officeDocument/2006/relationships/hyperlink" Target="https://www.sbir.gov/sites/default/files/SBIR-STTR_Policy_Directive_2019.pdf" TargetMode="External"/><Relationship Id="rId2" Type="http://schemas.openxmlformats.org/officeDocument/2006/relationships/hyperlink" Target="https://science.osti.gov/-/media/sbir/pdf/files/manageapp/general_terms_and_conditions.pdf" TargetMode="Externa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2" Type="http://schemas.openxmlformats.org/officeDocument/2006/relationships/hyperlink" Target="mailto:ighotline@hq.doe.gov" TargetMode="Externa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hyperlink" Target="https://www.law.cornell.edu/definitions/uscode.php?width=840&amp;height=800&amp;iframe=true&amp;def_id=35-USC-309518737-410584067&amp;term_occur=999&amp;term_src="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 Manny Oliver</a:t>
            </a:r>
          </a:p>
          <a:p>
            <a:r>
              <a:rPr lang="en-US" dirty="0"/>
              <a:t>Patent, Data Rights and Responsibilities under SBIR/STTR Awards, Mike Dobbs  </a:t>
            </a:r>
          </a:p>
          <a:p>
            <a:r>
              <a:rPr lang="en-US" dirty="0"/>
              <a:t>Proper Administration of DOE SBIR/STTR Grants, Mark Sojka  </a:t>
            </a:r>
          </a:p>
          <a:p>
            <a:r>
              <a:rPr lang="en-US" dirty="0"/>
              <a:t>Preventing Fraud in the SBIR/STTR Programs, Nicolas Macedonia</a:t>
            </a:r>
          </a:p>
          <a:p>
            <a:endParaRPr lang="en-US" dirty="0"/>
          </a:p>
          <a:p>
            <a:pPr lvl="1"/>
            <a:endParaRPr lang="en-US" dirty="0"/>
          </a:p>
          <a:p>
            <a:endParaRPr lang="en-US" dirty="0"/>
          </a:p>
          <a:p>
            <a:endParaRPr lang="en-US" dirty="0"/>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6963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0D7C-24E3-490B-8379-01A609712ECC}"/>
              </a:ext>
            </a:extLst>
          </p:cNvPr>
          <p:cNvSpPr>
            <a:spLocks noGrp="1"/>
          </p:cNvSpPr>
          <p:nvPr>
            <p:ph type="title"/>
          </p:nvPr>
        </p:nvSpPr>
        <p:spPr/>
        <p:txBody>
          <a:bodyPr/>
          <a:lstStyle/>
          <a:p>
            <a:r>
              <a:rPr lang="en-US" dirty="0"/>
              <a:t>SBIR/STTR Data Rights Markings - GTC-0025(c)</a:t>
            </a:r>
          </a:p>
        </p:txBody>
      </p:sp>
      <p:sp>
        <p:nvSpPr>
          <p:cNvPr id="3" name="Text Placeholder 2">
            <a:extLst>
              <a:ext uri="{FF2B5EF4-FFF2-40B4-BE49-F238E27FC236}">
                <a16:creationId xmlns:a16="http://schemas.microsoft.com/office/drawing/2014/main" id="{1A651DB1-80E2-42EE-A969-67DF8502EE91}"/>
              </a:ext>
            </a:extLst>
          </p:cNvPr>
          <p:cNvSpPr>
            <a:spLocks noGrp="1"/>
          </p:cNvSpPr>
          <p:nvPr>
            <p:ph type="body" sz="quarter" idx="10"/>
          </p:nvPr>
        </p:nvSpPr>
        <p:spPr/>
        <p:txBody>
          <a:bodyPr>
            <a:normAutofit/>
          </a:bodyPr>
          <a:lstStyle/>
          <a:p>
            <a:r>
              <a:rPr lang="en-US" dirty="0"/>
              <a:t>Identify as “20 YEAR SBIR/STTR DATA RIGHTS (2019)” in all submissions to Office of Scientific and Technical Information (OSTI). </a:t>
            </a:r>
          </a:p>
          <a:p>
            <a:r>
              <a:rPr lang="en-US" dirty="0"/>
              <a:t>Use the “</a:t>
            </a:r>
            <a:r>
              <a:rPr lang="en-US" sz="2000" dirty="0"/>
              <a:t>20 YEAR SBIR/STTR DATA RIGHTS (2019)” legend.</a:t>
            </a:r>
            <a:endParaRPr lang="en-US" dirty="0"/>
          </a:p>
          <a:p>
            <a:pPr lvl="1"/>
            <a:r>
              <a:rPr lang="en-US" dirty="0"/>
              <a:t>On the first page or cover page of the document containing SBIR/STTR Data. </a:t>
            </a:r>
          </a:p>
          <a:p>
            <a:pPr lvl="1"/>
            <a:r>
              <a:rPr lang="en-US" dirty="0"/>
              <a:t>Subsequent pages shall also include the authorized legend or simply “SBIR/STTR Protected Data”.  </a:t>
            </a:r>
          </a:p>
          <a:p>
            <a:r>
              <a:rPr lang="en-US" b="1" u="sng" dirty="0"/>
              <a:t>Do NOT mark reports with “Proprietary”, “Limited Data”, “Restricted Computer Software” or the corresponding markings found in the FOA! </a:t>
            </a:r>
          </a:p>
          <a:p>
            <a:r>
              <a:rPr lang="en-US" dirty="0"/>
              <a:t>May identify only portions of a page as SBIR/STTR Data (e.g., by circling or underscoring with a note or other appropriate identifier). </a:t>
            </a:r>
          </a:p>
          <a:p>
            <a:r>
              <a:rPr lang="en-US" dirty="0"/>
              <a:t>Computer Software </a:t>
            </a:r>
          </a:p>
          <a:p>
            <a:pPr lvl="1"/>
            <a:r>
              <a:rPr lang="en-US" dirty="0"/>
              <a:t>Include legend in the </a:t>
            </a:r>
          </a:p>
          <a:p>
            <a:pPr lvl="2"/>
            <a:r>
              <a:rPr lang="en-US" dirty="0"/>
              <a:t>printed material or media containing the Computer Software; or </a:t>
            </a:r>
          </a:p>
          <a:p>
            <a:pPr lvl="2"/>
            <a:r>
              <a:rPr lang="en-US" dirty="0"/>
              <a:t>transmittal document or storage container. </a:t>
            </a:r>
          </a:p>
          <a:p>
            <a:pPr lvl="1"/>
            <a:r>
              <a:rPr lang="en-US" dirty="0"/>
              <a:t>May include both patent and data rights.  </a:t>
            </a:r>
          </a:p>
          <a:p>
            <a:endParaRPr lang="en-US" dirty="0"/>
          </a:p>
        </p:txBody>
      </p:sp>
    </p:spTree>
    <p:extLst>
      <p:ext uri="{BB962C8B-B14F-4D97-AF65-F5344CB8AC3E}">
        <p14:creationId xmlns:p14="http://schemas.microsoft.com/office/powerpoint/2010/main" val="244398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20 Year SBIR/STTR Data Rights (2019)</a:t>
            </a:r>
          </a:p>
        </p:txBody>
      </p:sp>
      <p:sp>
        <p:nvSpPr>
          <p:cNvPr id="3" name="Content Placeholder 2"/>
          <p:cNvSpPr>
            <a:spLocks noGrp="1"/>
          </p:cNvSpPr>
          <p:nvPr>
            <p:ph sz="quarter" idx="10"/>
          </p:nvPr>
        </p:nvSpPr>
        <p:spPr/>
        <p:txBody>
          <a:bodyPr>
            <a:normAutofit/>
          </a:bodyPr>
          <a:lstStyle/>
          <a:p>
            <a:pPr marL="400050" lvl="1" indent="0">
              <a:buNone/>
            </a:pPr>
            <a:r>
              <a:rPr lang="en-US" sz="2000" dirty="0"/>
              <a:t>Funding Agreement No __________________________ (</a:t>
            </a:r>
            <a:r>
              <a:rPr lang="en-US" sz="2000" i="1" dirty="0"/>
              <a:t>e.g. DE-SC000nnnn</a:t>
            </a:r>
            <a:r>
              <a:rPr lang="en-US" sz="2000" dirty="0"/>
              <a:t>)      </a:t>
            </a:r>
          </a:p>
          <a:p>
            <a:pPr marL="400050" lvl="1" indent="0">
              <a:buNone/>
            </a:pPr>
            <a:r>
              <a:rPr lang="en-US" sz="2000" dirty="0"/>
              <a:t>Award Date ________________ </a:t>
            </a:r>
            <a:r>
              <a:rPr lang="en-US" sz="2000" b="1" i="1" dirty="0"/>
              <a:t>(Block 27 on the Assistance Agreement)</a:t>
            </a:r>
          </a:p>
          <a:p>
            <a:pPr marL="400050" lvl="1" indent="0">
              <a:buNone/>
            </a:pPr>
            <a:r>
              <a:rPr lang="en-US" sz="2000" dirty="0"/>
              <a:t>SBIR/STTR Protection Period: </a:t>
            </a:r>
            <a:r>
              <a:rPr lang="en-US" sz="2000" b="1" i="1" dirty="0"/>
              <a:t>Twenty years from Award Date </a:t>
            </a:r>
          </a:p>
          <a:p>
            <a:pPr marL="400050" lvl="1" indent="0">
              <a:buNone/>
            </a:pPr>
            <a:r>
              <a:rPr lang="en-US" sz="2000" dirty="0"/>
              <a:t>SBIR/STTR Awardee __________________________</a:t>
            </a:r>
          </a:p>
          <a:p>
            <a:pPr marL="400050" lvl="1" indent="0">
              <a:buNone/>
            </a:pPr>
            <a:r>
              <a:rPr lang="en-US" sz="2000" dirty="0"/>
              <a:t>	</a:t>
            </a:r>
          </a:p>
          <a:p>
            <a:pPr marL="0" indent="0">
              <a:buNone/>
            </a:pPr>
            <a:r>
              <a:rPr lang="en-US" sz="2400" dirty="0"/>
              <a:t>This report contains SBIR/STTR Data to which the Federal Government has received SBIR/STTR Technical Data Rights or SBIR/STTR Computer Software Rights during the SBIR/STTR Protection Period and Unlimited Rights afterwards, as defined in the Funding Agreement. Any reproductions of SBIR/STTR Data must include this legend.</a:t>
            </a:r>
          </a:p>
          <a:p>
            <a:pPr marL="0" indent="0">
              <a:buNone/>
            </a:pPr>
            <a:endParaRPr lang="en-US" sz="2400" dirty="0"/>
          </a:p>
          <a:p>
            <a:pPr marL="0" indent="0">
              <a:buNone/>
            </a:pPr>
            <a:r>
              <a:rPr lang="en-US" sz="3200" b="1" i="1" dirty="0"/>
              <a:t>*No other legends should be used on reports! </a:t>
            </a:r>
          </a:p>
          <a:p>
            <a:pPr marL="0" indent="0">
              <a:buNone/>
            </a:pPr>
            <a:endParaRPr lang="en-US" sz="2400" dirty="0"/>
          </a:p>
        </p:txBody>
      </p:sp>
    </p:spTree>
    <p:extLst>
      <p:ext uri="{BB962C8B-B14F-4D97-AF65-F5344CB8AC3E}">
        <p14:creationId xmlns:p14="http://schemas.microsoft.com/office/powerpoint/2010/main" val="9838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OSTI Submission -- </a:t>
            </a:r>
            <a:r>
              <a:rPr lang="en-US" sz="3200" dirty="0">
                <a:hlinkClick r:id="rId2"/>
              </a:rPr>
              <a:t>www.osti.gov/elink/</a:t>
            </a:r>
            <a:r>
              <a:rPr lang="en-US" sz="3200" dirty="0"/>
              <a:t> </a:t>
            </a:r>
          </a:p>
        </p:txBody>
      </p:sp>
      <p:sp>
        <p:nvSpPr>
          <p:cNvPr id="4" name="Content Placeholder 3">
            <a:extLst>
              <a:ext uri="{FF2B5EF4-FFF2-40B4-BE49-F238E27FC236}">
                <a16:creationId xmlns:a16="http://schemas.microsoft.com/office/drawing/2014/main" id="{3883FEB8-EFA3-44B7-AFE0-A776A12939A5}"/>
              </a:ext>
            </a:extLst>
          </p:cNvPr>
          <p:cNvSpPr>
            <a:spLocks noGrp="1"/>
          </p:cNvSpPr>
          <p:nvPr>
            <p:ph sz="quarter" idx="10"/>
          </p:nvPr>
        </p:nvSpPr>
        <p:spPr/>
        <p:txBody>
          <a:bodyPr/>
          <a:lstStyle/>
          <a:p>
            <a:endParaRPr lang="en-US" dirty="0"/>
          </a:p>
        </p:txBody>
      </p:sp>
      <p:pic>
        <p:nvPicPr>
          <p:cNvPr id="9" name="Picture 8">
            <a:extLst>
              <a:ext uri="{FF2B5EF4-FFF2-40B4-BE49-F238E27FC236}">
                <a16:creationId xmlns:a16="http://schemas.microsoft.com/office/drawing/2014/main" id="{ED8A1463-0B27-495A-A8F3-6456C2A63C8E}"/>
              </a:ext>
            </a:extLst>
          </p:cNvPr>
          <p:cNvPicPr>
            <a:picLocks noChangeAspect="1"/>
          </p:cNvPicPr>
          <p:nvPr/>
        </p:nvPicPr>
        <p:blipFill rotWithShape="1">
          <a:blip r:embed="rId3"/>
          <a:srcRect t="13465"/>
          <a:stretch/>
        </p:blipFill>
        <p:spPr>
          <a:xfrm>
            <a:off x="1723294" y="685800"/>
            <a:ext cx="7696200" cy="5638800"/>
          </a:xfrm>
          <a:prstGeom prst="rect">
            <a:avLst/>
          </a:prstGeom>
        </p:spPr>
      </p:pic>
    </p:spTree>
    <p:extLst>
      <p:ext uri="{BB962C8B-B14F-4D97-AF65-F5344CB8AC3E}">
        <p14:creationId xmlns:p14="http://schemas.microsoft.com/office/powerpoint/2010/main" val="159105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CE87-99D9-F58D-79D4-0F0358AA4222}"/>
              </a:ext>
            </a:extLst>
          </p:cNvPr>
          <p:cNvSpPr>
            <a:spLocks noGrp="1"/>
          </p:cNvSpPr>
          <p:nvPr>
            <p:ph type="title"/>
          </p:nvPr>
        </p:nvSpPr>
        <p:spPr/>
        <p:txBody>
          <a:bodyPr/>
          <a:lstStyle/>
          <a:p>
            <a:r>
              <a:rPr lang="en-US" dirty="0"/>
              <a:t>Final Report Certification</a:t>
            </a:r>
          </a:p>
        </p:txBody>
      </p:sp>
      <p:sp>
        <p:nvSpPr>
          <p:cNvPr id="3" name="Content Placeholder 2">
            <a:extLst>
              <a:ext uri="{FF2B5EF4-FFF2-40B4-BE49-F238E27FC236}">
                <a16:creationId xmlns:a16="http://schemas.microsoft.com/office/drawing/2014/main" id="{0EACB531-68A8-0453-8B58-44E6DBA43CB1}"/>
              </a:ext>
            </a:extLst>
          </p:cNvPr>
          <p:cNvSpPr>
            <a:spLocks noGrp="1"/>
          </p:cNvSpPr>
          <p:nvPr>
            <p:ph sz="quarter" idx="10"/>
          </p:nvPr>
        </p:nvSpPr>
        <p:spPr/>
        <p:txBody>
          <a:bodyPr>
            <a:normAutofit/>
          </a:bodyPr>
          <a:lstStyle/>
          <a:p>
            <a:r>
              <a:rPr lang="en-US" sz="1800" dirty="0">
                <a:latin typeface="Arial" panose="020B0604020202020204" pitchFamily="34" charset="0"/>
                <a:ea typeface="Times New Roman" panose="02020603050405020304" pitchFamily="18" charset="0"/>
                <a:cs typeface="Times New Roman" panose="02020603050405020304" pitchFamily="18" charset="0"/>
              </a:rPr>
              <a:t>I represent and warrant that the technical report being submitted does </a:t>
            </a:r>
            <a:r>
              <a:rPr lang="en-US" sz="1800" b="1" dirty="0">
                <a:latin typeface="Arial" panose="020B0604020202020204" pitchFamily="34" charset="0"/>
                <a:ea typeface="Times New Roman" panose="02020603050405020304" pitchFamily="18" charset="0"/>
                <a:cs typeface="Times New Roman" panose="02020603050405020304" pitchFamily="18" charset="0"/>
              </a:rPr>
              <a:t>NOT</a:t>
            </a:r>
            <a:r>
              <a:rPr lang="en-US" sz="1800" dirty="0">
                <a:latin typeface="Arial" panose="020B0604020202020204" pitchFamily="34" charset="0"/>
                <a:ea typeface="Times New Roman" panose="02020603050405020304" pitchFamily="18" charset="0"/>
                <a:cs typeface="Times New Roman" panose="02020603050405020304" pitchFamily="18" charset="0"/>
              </a:rPr>
              <a:t> contain any of the following: </a:t>
            </a:r>
          </a:p>
          <a:p>
            <a:pPr lvl="1"/>
            <a:r>
              <a:rPr lang="en-US" sz="2200" dirty="0">
                <a:latin typeface="Arial" panose="020B0604020202020204" pitchFamily="34" charset="0"/>
                <a:ea typeface="Times New Roman" panose="02020603050405020304" pitchFamily="18" charset="0"/>
                <a:cs typeface="Times New Roman" panose="02020603050405020304" pitchFamily="18" charset="0"/>
              </a:rPr>
              <a:t>Personally Identifiable Information (PII), limited rights data, classified information, information subject to export control classification, or other information not subject to public release.  </a:t>
            </a:r>
          </a:p>
          <a:p>
            <a:r>
              <a:rPr lang="en-US" sz="2600" dirty="0">
                <a:latin typeface="Arial" panose="020B0604020202020204" pitchFamily="34" charset="0"/>
                <a:ea typeface="Times New Roman" panose="02020603050405020304" pitchFamily="18" charset="0"/>
                <a:cs typeface="Times New Roman" panose="02020603050405020304" pitchFamily="18" charset="0"/>
              </a:rPr>
              <a:t>Submissions must not contain any “Proprietary”, “Confidential” or “Business Sensitive” markings or similar restrictive markings not authorized by the applicable government agreement; I acknowledge that DOE has the right to cancel or ignore such markings.</a:t>
            </a:r>
            <a:endParaRPr lang="en-US" sz="3400" dirty="0"/>
          </a:p>
        </p:txBody>
      </p:sp>
    </p:spTree>
    <p:extLst>
      <p:ext uri="{BB962C8B-B14F-4D97-AF65-F5344CB8AC3E}">
        <p14:creationId xmlns:p14="http://schemas.microsoft.com/office/powerpoint/2010/main" val="280907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Other Legends</a:t>
            </a:r>
            <a:endParaRPr lang="en-US" dirty="0"/>
          </a:p>
        </p:txBody>
      </p:sp>
      <p:sp>
        <p:nvSpPr>
          <p:cNvPr id="3" name="Content Placeholder 2"/>
          <p:cNvSpPr>
            <a:spLocks noGrp="1"/>
          </p:cNvSpPr>
          <p:nvPr>
            <p:ph sz="quarter" idx="10"/>
          </p:nvPr>
        </p:nvSpPr>
        <p:spPr/>
        <p:txBody>
          <a:bodyPr>
            <a:normAutofit/>
          </a:bodyPr>
          <a:lstStyle/>
          <a:p>
            <a:r>
              <a:rPr lang="en-US" sz="2400" b="1" dirty="0"/>
              <a:t>“©” -- If including Copyrighted Notice, must include</a:t>
            </a:r>
            <a:endParaRPr lang="en-US" sz="2400" dirty="0"/>
          </a:p>
          <a:p>
            <a:pPr lvl="1" indent="-342900"/>
            <a:r>
              <a:rPr lang="en-US" sz="2000" dirty="0"/>
              <a:t>This work was generated with financial support from the U.S. Government through Contract/Award No. __________________, and as such the U.S. Government retains a paid-up, nonexclusive, irrevocable, world-wide license to reproduce, prepare derivative works, distribute copies to the public, and display publicly, by or on behalf of the Government, this work in whole or in part, or otherwise use the work for Federal purposes.</a:t>
            </a:r>
          </a:p>
          <a:p>
            <a:r>
              <a:rPr lang="en-US" sz="2400" b="1" dirty="0"/>
              <a:t>Third party copyrighted material</a:t>
            </a:r>
          </a:p>
          <a:p>
            <a:pPr lvl="1"/>
            <a:r>
              <a:rPr lang="en-US" sz="2000" dirty="0"/>
              <a:t>Must remove from final report.</a:t>
            </a:r>
          </a:p>
          <a:p>
            <a:r>
              <a:rPr lang="en-US" sz="2400" b="1" dirty="0"/>
              <a:t>Data generated with private funding </a:t>
            </a:r>
            <a:r>
              <a:rPr lang="en-US" sz="2400" dirty="0"/>
              <a:t>(Limited Rights Data, Restricted Rights Data), </a:t>
            </a:r>
            <a:r>
              <a:rPr lang="en-US" sz="2400" b="1" dirty="0"/>
              <a:t>Export Control </a:t>
            </a:r>
            <a:r>
              <a:rPr lang="en-US" sz="2400" dirty="0"/>
              <a:t>or </a:t>
            </a:r>
            <a:r>
              <a:rPr lang="en-US" sz="2400" b="1" dirty="0"/>
              <a:t>Classified </a:t>
            </a:r>
            <a:r>
              <a:rPr lang="en-US" sz="2400" dirty="0"/>
              <a:t>information should not be submitted through OSTI and should not be on the report.</a:t>
            </a:r>
          </a:p>
          <a:p>
            <a:pPr lvl="1"/>
            <a:r>
              <a:rPr lang="en-US" sz="1600" dirty="0"/>
              <a:t>Please contact Contracting Officer.  </a:t>
            </a:r>
          </a:p>
          <a:p>
            <a:pPr lvl="1"/>
            <a:r>
              <a:rPr lang="en-US" sz="1600" dirty="0"/>
              <a:t>Do not email classified information.</a:t>
            </a:r>
          </a:p>
          <a:p>
            <a:r>
              <a:rPr lang="en-US" sz="2000" b="1" dirty="0"/>
              <a:t>Data markings when disclosing to others</a:t>
            </a:r>
          </a:p>
          <a:p>
            <a:pPr lvl="1"/>
            <a:r>
              <a:rPr lang="en-US" sz="1600" dirty="0"/>
              <a:t>Consult your attorney (e.g. NDA, confidential data markings, patent, copyright, trade secret, protection).</a:t>
            </a:r>
          </a:p>
        </p:txBody>
      </p:sp>
    </p:spTree>
    <p:extLst>
      <p:ext uri="{BB962C8B-B14F-4D97-AF65-F5344CB8AC3E}">
        <p14:creationId xmlns:p14="http://schemas.microsoft.com/office/powerpoint/2010/main" val="21768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Data Markings -- Common Mistakes</a:t>
            </a:r>
            <a:endParaRPr lang="en-US" dirty="0"/>
          </a:p>
        </p:txBody>
      </p:sp>
      <p:sp>
        <p:nvSpPr>
          <p:cNvPr id="3" name="Content Placeholder 2"/>
          <p:cNvSpPr>
            <a:spLocks noGrp="1"/>
          </p:cNvSpPr>
          <p:nvPr>
            <p:ph sz="quarter" idx="10"/>
          </p:nvPr>
        </p:nvSpPr>
        <p:spPr/>
        <p:txBody>
          <a:bodyPr>
            <a:normAutofit/>
          </a:bodyPr>
          <a:lstStyle/>
          <a:p>
            <a:r>
              <a:rPr lang="en-US" sz="2400" b="1" dirty="0"/>
              <a:t>Sharing data without protective markings</a:t>
            </a:r>
          </a:p>
          <a:p>
            <a:pPr lvl="1"/>
            <a:r>
              <a:rPr lang="en-US" sz="2000" dirty="0"/>
              <a:t>DOE data dissemination statutes and Freedom of Information Act.</a:t>
            </a:r>
          </a:p>
          <a:p>
            <a:pPr lvl="1"/>
            <a:r>
              <a:rPr lang="en-US" sz="2000" dirty="0"/>
              <a:t>Contact the Contracting Officer ASAP.</a:t>
            </a:r>
          </a:p>
          <a:p>
            <a:pPr lvl="1"/>
            <a:r>
              <a:rPr lang="en-US" sz="2000" dirty="0"/>
              <a:t>Invention Disclosures are protected under 35 USC 205 and should not be marked as SBIR/STTR or Proprietary (Limited Rights, Restricted Rights)</a:t>
            </a:r>
          </a:p>
          <a:p>
            <a:r>
              <a:rPr lang="en-US" sz="2400" b="1" dirty="0"/>
              <a:t>Incorrect markings (Use the markings in the FOA or your Terms)</a:t>
            </a:r>
          </a:p>
          <a:p>
            <a:pPr lvl="1"/>
            <a:r>
              <a:rPr lang="en-US" sz="2000" dirty="0"/>
              <a:t>“Confidential” or “Classified” are both security designations.</a:t>
            </a:r>
          </a:p>
          <a:p>
            <a:pPr lvl="1"/>
            <a:r>
              <a:rPr lang="en-US" sz="2000" dirty="0"/>
              <a:t>“This data is proprietary and cannot be shared”.</a:t>
            </a:r>
          </a:p>
          <a:p>
            <a:r>
              <a:rPr lang="en-US" sz="2400" b="1" dirty="0"/>
              <a:t>Confusing privately funded data with Government funded data</a:t>
            </a:r>
          </a:p>
          <a:p>
            <a:pPr lvl="1"/>
            <a:r>
              <a:rPr lang="en-US" sz="2000" dirty="0"/>
              <a:t>Privately Funded: (Proprietary): Restricted Rights and Limited Rights Data</a:t>
            </a:r>
          </a:p>
          <a:p>
            <a:pPr lvl="1"/>
            <a:r>
              <a:rPr lang="en-US" sz="2000" dirty="0"/>
              <a:t>Government Funded (Generated Data): SBIR/STTR &amp; Unlimited Rights Data</a:t>
            </a:r>
          </a:p>
          <a:p>
            <a:r>
              <a:rPr lang="en-US" sz="2400" b="1" dirty="0"/>
              <a:t>Adding proprietary (Restricted Rights or Limited Rights Data) to Final Report</a:t>
            </a:r>
          </a:p>
          <a:p>
            <a:pPr lvl="1"/>
            <a:r>
              <a:rPr lang="en-US" sz="2000" dirty="0"/>
              <a:t>Privately funded data should not be included in final report unless approved by the Contracting Officer.</a:t>
            </a:r>
          </a:p>
          <a:p>
            <a:r>
              <a:rPr lang="en-US" sz="2400" b="1" dirty="0"/>
              <a:t>© Notice without Government license</a:t>
            </a:r>
          </a:p>
          <a:p>
            <a:pPr lvl="1"/>
            <a:endParaRPr lang="en-US" sz="2000" dirty="0"/>
          </a:p>
          <a:p>
            <a:endParaRPr lang="en-US" sz="2400" dirty="0"/>
          </a:p>
          <a:p>
            <a:endParaRPr lang="en-US" sz="1600" dirty="0"/>
          </a:p>
        </p:txBody>
      </p:sp>
    </p:spTree>
    <p:extLst>
      <p:ext uri="{BB962C8B-B14F-4D97-AF65-F5344CB8AC3E}">
        <p14:creationId xmlns:p14="http://schemas.microsoft.com/office/powerpoint/2010/main" val="41445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lnSpcReduction="100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solidFill>
                  <a:srgbClr val="FF0000"/>
                </a:solidFill>
              </a:rPr>
              <a:t>Timely Report </a:t>
            </a:r>
            <a:r>
              <a:rPr lang="en-US" sz="4000" b="1" u="sng" dirty="0">
                <a:solidFill>
                  <a:srgbClr val="FF0000"/>
                </a:solidFill>
              </a:rPr>
              <a:t>all subject</a:t>
            </a:r>
            <a:r>
              <a:rPr lang="en-US" sz="4000" u="sng" dirty="0">
                <a:solidFill>
                  <a:srgbClr val="FF0000"/>
                </a:solidFill>
              </a:rPr>
              <a:t> </a:t>
            </a:r>
            <a:r>
              <a:rPr lang="en-US" sz="4000" b="1" u="sng" dirty="0">
                <a:solidFill>
                  <a:srgbClr val="FF0000"/>
                </a:solidFill>
              </a:rPr>
              <a:t>inventions </a:t>
            </a:r>
            <a:r>
              <a:rPr lang="en-US" sz="4000" dirty="0">
                <a:solidFill>
                  <a:srgbClr val="FF0000"/>
                </a:solidFill>
              </a:rPr>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8410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Rights GTC-0024</a:t>
            </a:r>
          </a:p>
        </p:txBody>
      </p:sp>
      <p:sp>
        <p:nvSpPr>
          <p:cNvPr id="3" name="Text Placeholder 2"/>
          <p:cNvSpPr>
            <a:spLocks noGrp="1"/>
          </p:cNvSpPr>
          <p:nvPr>
            <p:ph type="body" sz="quarter" idx="10"/>
          </p:nvPr>
        </p:nvSpPr>
        <p:spPr/>
        <p:txBody>
          <a:bodyPr>
            <a:normAutofit/>
          </a:bodyPr>
          <a:lstStyle/>
          <a:p>
            <a:r>
              <a:rPr lang="en-US" dirty="0"/>
              <a:t>Small Business Firms and Nonprofit Organizations Terms (37 CFR 401.14 modified)</a:t>
            </a:r>
          </a:p>
          <a:p>
            <a:pPr lvl="1"/>
            <a:r>
              <a:rPr lang="en-US" dirty="0"/>
              <a:t>Statutory language (Bayh-Dole Act - 35 USC 202 et seq.).</a:t>
            </a:r>
          </a:p>
          <a:p>
            <a:pPr lvl="1"/>
            <a:r>
              <a:rPr lang="en-US" dirty="0"/>
              <a:t>Allows small businesses and non-profit entities to retain title to timely reported subject inventions</a:t>
            </a:r>
          </a:p>
          <a:p>
            <a:pPr lvl="2"/>
            <a:r>
              <a:rPr lang="en-US" dirty="0"/>
              <a:t>Subject to certain Government Rights (e.g. Government License, March-In, U.S. Manufacturing).</a:t>
            </a:r>
          </a:p>
          <a:p>
            <a:pPr lvl="1"/>
            <a:r>
              <a:rPr lang="en-US" dirty="0"/>
              <a:t>Government may take title </a:t>
            </a:r>
          </a:p>
          <a:p>
            <a:pPr lvl="2"/>
            <a:r>
              <a:rPr lang="en-US" dirty="0"/>
              <a:t>Unelected inventions/patents.</a:t>
            </a:r>
          </a:p>
          <a:p>
            <a:pPr lvl="2"/>
            <a:r>
              <a:rPr lang="en-US" dirty="0"/>
              <a:t>Late actions (e.g. reporting, title election, filing).</a:t>
            </a:r>
          </a:p>
          <a:p>
            <a:pPr lvl="2"/>
            <a:r>
              <a:rPr lang="en-US" dirty="0"/>
              <a:t>Unreported inventions.</a:t>
            </a:r>
          </a:p>
          <a:p>
            <a:pPr lvl="1"/>
            <a:r>
              <a:rPr lang="en-US" dirty="0"/>
              <a:t>Subcontracts:  Must grant non-profit and small business entities rights to their inventions.</a:t>
            </a:r>
          </a:p>
          <a:p>
            <a:pPr lvl="2"/>
            <a:r>
              <a:rPr lang="en-US" dirty="0"/>
              <a:t>Non-profit and small business may grant invention right (e.g. patent assignments, licensing etc.), but not as a consideration for awarding a subcontract.</a:t>
            </a:r>
          </a:p>
          <a:p>
            <a:pPr lvl="2"/>
            <a:r>
              <a:rPr lang="en-US" dirty="0"/>
              <a:t>DOE Patent Counsel should be consult for sublicenses to entities other than small business and non-profit entities.</a:t>
            </a:r>
          </a:p>
        </p:txBody>
      </p:sp>
    </p:spTree>
    <p:extLst>
      <p:ext uri="{BB962C8B-B14F-4D97-AF65-F5344CB8AC3E}">
        <p14:creationId xmlns:p14="http://schemas.microsoft.com/office/powerpoint/2010/main" val="346529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Reporting (</a:t>
            </a:r>
            <a:r>
              <a:rPr lang="en-US" dirty="0" err="1"/>
              <a:t>iEdison</a:t>
            </a:r>
            <a:r>
              <a:rPr lang="en-US" dirty="0"/>
              <a:t>)</a:t>
            </a:r>
          </a:p>
        </p:txBody>
      </p:sp>
      <p:sp>
        <p:nvSpPr>
          <p:cNvPr id="3" name="Content Placeholder 2"/>
          <p:cNvSpPr>
            <a:spLocks noGrp="1"/>
          </p:cNvSpPr>
          <p:nvPr>
            <p:ph sz="quarter" idx="10"/>
          </p:nvPr>
        </p:nvSpPr>
        <p:spPr>
          <a:xfrm>
            <a:off x="1716088" y="819150"/>
            <a:ext cx="8731250" cy="5524500"/>
          </a:xfrm>
        </p:spPr>
        <p:txBody>
          <a:bodyPr>
            <a:normAutofit fontScale="92500" lnSpcReduction="20000"/>
          </a:bodyPr>
          <a:lstStyle/>
          <a:p>
            <a:r>
              <a:rPr lang="en-US" dirty="0"/>
              <a:t>“Invention” means any invention or discovery which is or may be patentable or otherwise protectable under title 35 of the United States Code…</a:t>
            </a:r>
          </a:p>
          <a:p>
            <a:r>
              <a:rPr lang="en-US" dirty="0"/>
              <a:t>“Subject invention” means any invention of the Recipient </a:t>
            </a:r>
            <a:r>
              <a:rPr lang="en-US" b="1" i="1" u="sng" dirty="0"/>
              <a:t>conceived or first actually reduced to practice in the performance of work </a:t>
            </a:r>
            <a:r>
              <a:rPr lang="en-US" dirty="0"/>
              <a:t>under this award (</a:t>
            </a:r>
            <a:r>
              <a:rPr lang="en-US" i="1" dirty="0"/>
              <a:t>GTC 0024 (a)</a:t>
            </a:r>
            <a:r>
              <a:rPr lang="en-US" dirty="0"/>
              <a:t>).</a:t>
            </a:r>
          </a:p>
          <a:p>
            <a:pPr lvl="1"/>
            <a:r>
              <a:rPr lang="en-US" b="1" u="sng" dirty="0"/>
              <a:t>Must report the invention even if you do not intend to pursue patent protection! </a:t>
            </a:r>
            <a:endParaRPr lang="en-US" dirty="0"/>
          </a:p>
          <a:p>
            <a:r>
              <a:rPr lang="en-US" dirty="0"/>
              <a:t>Must implement written agreement with employees to report inventions (</a:t>
            </a:r>
            <a:r>
              <a:rPr lang="en-US" i="1" dirty="0"/>
              <a:t>GTC 0024 (f)</a:t>
            </a:r>
            <a:r>
              <a:rPr lang="en-US" dirty="0"/>
              <a:t>) .</a:t>
            </a:r>
          </a:p>
          <a:p>
            <a:r>
              <a:rPr lang="en-US" dirty="0"/>
              <a:t>Disclose in </a:t>
            </a:r>
            <a:r>
              <a:rPr lang="en-US" dirty="0" err="1"/>
              <a:t>iEdison</a:t>
            </a:r>
            <a:r>
              <a:rPr lang="en-US" dirty="0"/>
              <a:t> within two months after the inventor discloses it in writing (</a:t>
            </a:r>
            <a:r>
              <a:rPr lang="en-US" i="1" dirty="0"/>
              <a:t>GTC 0024 (c)(1)</a:t>
            </a:r>
            <a:r>
              <a:rPr lang="en-US" dirty="0"/>
              <a:t>).</a:t>
            </a:r>
          </a:p>
          <a:p>
            <a:pPr lvl="1"/>
            <a:r>
              <a:rPr lang="en-US" dirty="0"/>
              <a:t>Should leverage your existing invention management process.</a:t>
            </a:r>
          </a:p>
          <a:p>
            <a:pPr lvl="1"/>
            <a:r>
              <a:rPr lang="en-US" dirty="0"/>
              <a:t>Recommended to create an </a:t>
            </a:r>
            <a:r>
              <a:rPr lang="en-US" dirty="0" err="1"/>
              <a:t>iEdison</a:t>
            </a:r>
            <a:r>
              <a:rPr lang="en-US" dirty="0"/>
              <a:t> account now.</a:t>
            </a:r>
          </a:p>
          <a:p>
            <a:pPr lvl="1"/>
            <a:r>
              <a:rPr lang="en-US" dirty="0"/>
              <a:t>Must report subject inventions at any time, even after closeout.</a:t>
            </a:r>
          </a:p>
          <a:p>
            <a:pPr lvl="1"/>
            <a:r>
              <a:rPr lang="en-US" dirty="0"/>
              <a:t>DOE has annual reviews for potential unreported inventions.  </a:t>
            </a:r>
          </a:p>
          <a:p>
            <a:pPr lvl="1"/>
            <a:r>
              <a:rPr lang="en-US" dirty="0"/>
              <a:t>Must disclose and elect 60 days before any Statutory Bars (</a:t>
            </a:r>
            <a:r>
              <a:rPr lang="en-US" i="1" dirty="0"/>
              <a:t>GTC 0024 (c)(2)</a:t>
            </a:r>
            <a:r>
              <a:rPr lang="en-US" dirty="0"/>
              <a:t>), from including any publication, on sale or public use of the invention. </a:t>
            </a:r>
          </a:p>
          <a:p>
            <a:pPr lvl="1"/>
            <a:r>
              <a:rPr lang="en-US" dirty="0"/>
              <a:t>Notify DOE of the acceptance of any publication, on sale or public use.</a:t>
            </a:r>
          </a:p>
          <a:p>
            <a:r>
              <a:rPr lang="en-US" dirty="0"/>
              <a:t>Invention Disclosures are protected under 35 U.S. Code § 205 – Confidentiality, </a:t>
            </a:r>
            <a:r>
              <a:rPr lang="en-US" b="1" i="1" u="sng" dirty="0"/>
              <a:t>NOT</a:t>
            </a:r>
            <a:r>
              <a:rPr lang="en-US" dirty="0"/>
              <a:t> as SBIR/STTR Data</a:t>
            </a:r>
          </a:p>
        </p:txBody>
      </p:sp>
    </p:spTree>
    <p:extLst>
      <p:ext uri="{BB962C8B-B14F-4D97-AF65-F5344CB8AC3E}">
        <p14:creationId xmlns:p14="http://schemas.microsoft.com/office/powerpoint/2010/main" val="197709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iEdison</a:t>
            </a:r>
            <a:r>
              <a:rPr lang="en-US" dirty="0"/>
              <a:t> Contacts</a:t>
            </a:r>
          </a:p>
        </p:txBody>
      </p:sp>
      <p:sp>
        <p:nvSpPr>
          <p:cNvPr id="3" name="Text Placeholder 2"/>
          <p:cNvSpPr>
            <a:spLocks noGrp="1"/>
          </p:cNvSpPr>
          <p:nvPr>
            <p:ph type="body" sz="quarter" idx="10"/>
          </p:nvPr>
        </p:nvSpPr>
        <p:spPr/>
        <p:txBody>
          <a:bodyPr/>
          <a:lstStyle/>
          <a:p>
            <a:r>
              <a:rPr lang="en-US" b="1" dirty="0">
                <a:hlinkClick r:id="rId2"/>
              </a:rPr>
              <a:t>www.nist.gov/iedison</a:t>
            </a:r>
            <a:endParaRPr lang="en-US" b="1" dirty="0"/>
          </a:p>
          <a:p>
            <a:r>
              <a:rPr lang="en-US" b="1" dirty="0"/>
              <a:t>For system issues with iEdison, please contact: </a:t>
            </a:r>
            <a:r>
              <a:rPr lang="en-US" b="1" i="0" u="none" strike="noStrike" dirty="0">
                <a:solidFill>
                  <a:srgbClr val="005EA2"/>
                </a:solidFill>
                <a:effectLst/>
                <a:latin typeface="Source Sans Pro Web"/>
                <a:hlinkClick r:id="rId3"/>
              </a:rPr>
              <a:t>iedison@nist.gov</a:t>
            </a:r>
            <a:r>
              <a:rPr lang="en-US" b="1" i="0" u="none" strike="noStrike" dirty="0">
                <a:solidFill>
                  <a:srgbClr val="005EA2"/>
                </a:solidFill>
                <a:effectLst/>
                <a:latin typeface="Source Sans Pro Web"/>
              </a:rPr>
              <a:t> </a:t>
            </a:r>
            <a:endParaRPr lang="en-US" dirty="0"/>
          </a:p>
          <a:p>
            <a:r>
              <a:rPr lang="en-US" b="1" dirty="0"/>
              <a:t>DOE invention reporting support, please contact:</a:t>
            </a:r>
          </a:p>
          <a:p>
            <a:pPr lvl="1"/>
            <a:r>
              <a:rPr lang="en-US" b="1" dirty="0"/>
              <a:t>Maritza Rodriguez  </a:t>
            </a:r>
            <a:br>
              <a:rPr lang="en-US" dirty="0"/>
            </a:br>
            <a:r>
              <a:rPr lang="en-US" dirty="0"/>
              <a:t>iEdison Lead</a:t>
            </a:r>
            <a:br>
              <a:rPr lang="en-US" dirty="0"/>
            </a:br>
            <a:r>
              <a:rPr lang="en-US" dirty="0">
                <a:hlinkClick r:id="rId4"/>
              </a:rPr>
              <a:t>Maritza.Rodriguez@science.doe.gov</a:t>
            </a:r>
            <a:r>
              <a:rPr lang="en-US" dirty="0"/>
              <a:t> </a:t>
            </a:r>
            <a:br>
              <a:rPr lang="en-US" dirty="0"/>
            </a:br>
            <a:r>
              <a:rPr lang="en-US" dirty="0"/>
              <a:t>Phone : (630) 283-7117 </a:t>
            </a:r>
            <a:br>
              <a:rPr lang="en-US" dirty="0"/>
            </a:br>
            <a:endParaRPr lang="en-US" dirty="0"/>
          </a:p>
        </p:txBody>
      </p:sp>
    </p:spTree>
    <p:extLst>
      <p:ext uri="{BB962C8B-B14F-4D97-AF65-F5344CB8AC3E}">
        <p14:creationId xmlns:p14="http://schemas.microsoft.com/office/powerpoint/2010/main" val="31226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5645-762A-2E9F-6ED6-8A819250A48B}"/>
              </a:ext>
            </a:extLst>
          </p:cNvPr>
          <p:cNvSpPr>
            <a:spLocks noGrp="1"/>
          </p:cNvSpPr>
          <p:nvPr>
            <p:ph type="title"/>
          </p:nvPr>
        </p:nvSpPr>
        <p:spPr/>
        <p:txBody>
          <a:bodyPr/>
          <a:lstStyle/>
          <a:p>
            <a:r>
              <a:rPr lang="en-US" dirty="0"/>
              <a:t>Recent Program Changes:  FY 2022-2023</a:t>
            </a:r>
          </a:p>
        </p:txBody>
      </p:sp>
      <p:sp>
        <p:nvSpPr>
          <p:cNvPr id="3" name="Content Placeholder 2">
            <a:extLst>
              <a:ext uri="{FF2B5EF4-FFF2-40B4-BE49-F238E27FC236}">
                <a16:creationId xmlns:a16="http://schemas.microsoft.com/office/drawing/2014/main" id="{306B0AFB-9462-D33A-2F8E-0001A5E0BB8E}"/>
              </a:ext>
            </a:extLst>
          </p:cNvPr>
          <p:cNvSpPr>
            <a:spLocks noGrp="1"/>
          </p:cNvSpPr>
          <p:nvPr>
            <p:ph idx="1"/>
          </p:nvPr>
        </p:nvSpPr>
        <p:spPr/>
        <p:txBody>
          <a:bodyPr/>
          <a:lstStyle/>
          <a:p>
            <a:r>
              <a:rPr lang="en-US" dirty="0"/>
              <a:t>U.S. Manufacturing Requirement</a:t>
            </a:r>
          </a:p>
          <a:p>
            <a:pPr lvl="1"/>
            <a:r>
              <a:rPr lang="en-US" dirty="0"/>
              <a:t>Technologies invented under SBIR/STTR awards must be substantially manufactured in the U.S. </a:t>
            </a:r>
          </a:p>
          <a:p>
            <a:r>
              <a:rPr lang="en-US" dirty="0"/>
              <a:t>Disclosure of Foreign Relationships </a:t>
            </a:r>
          </a:p>
          <a:p>
            <a:pPr lvl="1"/>
            <a:r>
              <a:rPr lang="en-US" dirty="0"/>
              <a:t>Must be updated during the award period</a:t>
            </a:r>
          </a:p>
          <a:p>
            <a:r>
              <a:rPr lang="en-US" dirty="0"/>
              <a:t>DOE Approval for Unnamed Key Personnel in your Application</a:t>
            </a:r>
          </a:p>
          <a:p>
            <a:pPr lvl="1"/>
            <a:r>
              <a:rPr lang="en-US" dirty="0"/>
              <a:t>Seek approval at least 30 days in advance of having unnamed key personnel start on the project</a:t>
            </a:r>
          </a:p>
        </p:txBody>
      </p:sp>
    </p:spTree>
    <p:extLst>
      <p:ext uri="{BB962C8B-B14F-4D97-AF65-F5344CB8AC3E}">
        <p14:creationId xmlns:p14="http://schemas.microsoft.com/office/powerpoint/2010/main" val="1671278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Reporting </a:t>
            </a:r>
            <a:r>
              <a:rPr lang="en-US" dirty="0" err="1"/>
              <a:t>iEdison</a:t>
            </a:r>
            <a:endParaRPr lang="en-US" dirty="0"/>
          </a:p>
        </p:txBody>
      </p:sp>
      <p:cxnSp>
        <p:nvCxnSpPr>
          <p:cNvPr id="5" name="Straight Arrow Connector 4"/>
          <p:cNvCxnSpPr/>
          <p:nvPr/>
        </p:nvCxnSpPr>
        <p:spPr>
          <a:xfrm flipV="1">
            <a:off x="1828800" y="3186646"/>
            <a:ext cx="8229600" cy="679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44181"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85363" y="1566380"/>
            <a:ext cx="1600200" cy="997196"/>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Invention</a:t>
            </a:r>
          </a:p>
          <a:p>
            <a:pPr algn="ctr" fontAlgn="base">
              <a:lnSpc>
                <a:spcPct val="90000"/>
              </a:lnSpc>
              <a:spcBef>
                <a:spcPct val="20000"/>
              </a:spcBef>
              <a:spcAft>
                <a:spcPct val="0"/>
              </a:spcAft>
              <a:buClr>
                <a:srgbClr val="EEECE1"/>
              </a:buClr>
              <a:buSzPct val="75000"/>
            </a:pPr>
            <a:r>
              <a:rPr lang="en-US" sz="1400" b="1" dirty="0">
                <a:solidFill>
                  <a:srgbClr val="4C4C4C"/>
                </a:solidFill>
              </a:rPr>
              <a:t>Report to </a:t>
            </a:r>
          </a:p>
          <a:p>
            <a:pPr algn="ctr" fontAlgn="base">
              <a:lnSpc>
                <a:spcPct val="90000"/>
              </a:lnSpc>
              <a:spcBef>
                <a:spcPct val="20000"/>
              </a:spcBef>
              <a:spcAft>
                <a:spcPct val="0"/>
              </a:spcAft>
              <a:buClr>
                <a:srgbClr val="EEECE1"/>
              </a:buClr>
              <a:buSzPct val="75000"/>
            </a:pPr>
            <a:r>
              <a:rPr lang="en-US" sz="1400" b="1" dirty="0">
                <a:solidFill>
                  <a:srgbClr val="4C4C4C"/>
                </a:solidFill>
              </a:rPr>
              <a:t>DOE via</a:t>
            </a:r>
          </a:p>
          <a:p>
            <a:pPr algn="ctr" fontAlgn="base">
              <a:lnSpc>
                <a:spcPct val="90000"/>
              </a:lnSpc>
              <a:spcBef>
                <a:spcPct val="20000"/>
              </a:spcBef>
              <a:spcAft>
                <a:spcPct val="0"/>
              </a:spcAft>
              <a:buClr>
                <a:srgbClr val="EEECE1"/>
              </a:buClr>
              <a:buSzPct val="75000"/>
            </a:pPr>
            <a:r>
              <a:rPr lang="en-US" sz="1400" b="1" dirty="0" err="1">
                <a:solidFill>
                  <a:srgbClr val="4C4C4C"/>
                </a:solidFill>
              </a:rPr>
              <a:t>iEdison</a:t>
            </a:r>
            <a:endParaRPr lang="en-US" sz="1400" b="1" dirty="0">
              <a:solidFill>
                <a:srgbClr val="4C4C4C"/>
              </a:solidFill>
            </a:endParaRPr>
          </a:p>
        </p:txBody>
      </p:sp>
      <p:cxnSp>
        <p:nvCxnSpPr>
          <p:cNvPr id="13" name="Straight Connector 12"/>
          <p:cNvCxnSpPr/>
          <p:nvPr/>
        </p:nvCxnSpPr>
        <p:spPr>
          <a:xfrm>
            <a:off x="4228575"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419600" y="1789755"/>
            <a:ext cx="1524000" cy="674031"/>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Initial Patent Application Filing &amp; Reporting</a:t>
            </a:r>
          </a:p>
        </p:txBody>
      </p:sp>
      <p:cxnSp>
        <p:nvCxnSpPr>
          <p:cNvPr id="17" name="Straight Connector 16"/>
          <p:cNvCxnSpPr/>
          <p:nvPr/>
        </p:nvCxnSpPr>
        <p:spPr>
          <a:xfrm>
            <a:off x="9372600" y="2671158"/>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63166" y="1546544"/>
            <a:ext cx="1687512" cy="911019"/>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Confirmatory License</a:t>
            </a:r>
          </a:p>
          <a:p>
            <a:pPr algn="ctr" fontAlgn="base">
              <a:lnSpc>
                <a:spcPct val="90000"/>
              </a:lnSpc>
              <a:spcBef>
                <a:spcPct val="20000"/>
              </a:spcBef>
              <a:spcAft>
                <a:spcPct val="0"/>
              </a:spcAft>
              <a:buClr>
                <a:srgbClr val="EEECE1"/>
              </a:buClr>
              <a:buSzPct val="75000"/>
            </a:pPr>
            <a:r>
              <a:rPr lang="en-US" sz="1400" b="1" dirty="0">
                <a:solidFill>
                  <a:srgbClr val="4C4C4C"/>
                </a:solidFill>
              </a:rPr>
              <a:t>Submission (after filing)</a:t>
            </a:r>
          </a:p>
        </p:txBody>
      </p:sp>
      <p:sp>
        <p:nvSpPr>
          <p:cNvPr id="20" name="TextBox 19"/>
          <p:cNvSpPr txBox="1"/>
          <p:nvPr/>
        </p:nvSpPr>
        <p:spPr>
          <a:xfrm>
            <a:off x="8610600" y="1900957"/>
            <a:ext cx="1524000" cy="717119"/>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Patent </a:t>
            </a:r>
          </a:p>
          <a:p>
            <a:pPr algn="ctr" fontAlgn="base">
              <a:lnSpc>
                <a:spcPct val="90000"/>
              </a:lnSpc>
              <a:spcBef>
                <a:spcPct val="20000"/>
              </a:spcBef>
              <a:spcAft>
                <a:spcPct val="0"/>
              </a:spcAft>
              <a:buClr>
                <a:srgbClr val="EEECE1"/>
              </a:buClr>
              <a:buSzPct val="75000"/>
            </a:pPr>
            <a:r>
              <a:rPr lang="en-US" sz="1400" b="1" dirty="0">
                <a:solidFill>
                  <a:srgbClr val="4C4C4C"/>
                </a:solidFill>
              </a:rPr>
              <a:t>Issuance Reporting</a:t>
            </a:r>
          </a:p>
        </p:txBody>
      </p:sp>
      <p:cxnSp>
        <p:nvCxnSpPr>
          <p:cNvPr id="29" name="Straight Connector 28"/>
          <p:cNvCxnSpPr/>
          <p:nvPr/>
        </p:nvCxnSpPr>
        <p:spPr>
          <a:xfrm>
            <a:off x="5224788" y="265167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317377" y="264188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494239" y="2149447"/>
            <a:ext cx="1600200" cy="523220"/>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Invention</a:t>
            </a:r>
          </a:p>
          <a:p>
            <a:pPr algn="ctr" fontAlgn="base">
              <a:lnSpc>
                <a:spcPct val="90000"/>
              </a:lnSpc>
              <a:spcBef>
                <a:spcPct val="20000"/>
              </a:spcBef>
              <a:spcAft>
                <a:spcPct val="0"/>
              </a:spcAft>
              <a:buClr>
                <a:srgbClr val="EEECE1"/>
              </a:buClr>
              <a:buSzPct val="75000"/>
            </a:pPr>
            <a:r>
              <a:rPr lang="en-US" sz="1400" b="1" dirty="0">
                <a:solidFill>
                  <a:srgbClr val="4C4C4C"/>
                </a:solidFill>
              </a:rPr>
              <a:t>Disclosure</a:t>
            </a:r>
          </a:p>
        </p:txBody>
      </p:sp>
      <p:sp>
        <p:nvSpPr>
          <p:cNvPr id="3" name="Right Brace 2"/>
          <p:cNvSpPr/>
          <p:nvPr/>
        </p:nvSpPr>
        <p:spPr>
          <a:xfrm rot="5400000">
            <a:off x="2434931" y="3579928"/>
            <a:ext cx="691696" cy="92680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lnSpc>
                <a:spcPct val="90000"/>
              </a:lnSpc>
              <a:spcBef>
                <a:spcPct val="20000"/>
              </a:spcBef>
              <a:spcAft>
                <a:spcPct val="0"/>
              </a:spcAft>
              <a:buClr>
                <a:srgbClr val="EEECE1"/>
              </a:buClr>
              <a:buSzPct val="75000"/>
            </a:pPr>
            <a:endParaRPr lang="en-US" sz="1100" b="1">
              <a:solidFill>
                <a:srgbClr val="4C4C4C"/>
              </a:solidFill>
              <a:latin typeface="Calibri"/>
            </a:endParaRPr>
          </a:p>
        </p:txBody>
      </p:sp>
      <p:sp>
        <p:nvSpPr>
          <p:cNvPr id="33" name="TextBox 32"/>
          <p:cNvSpPr txBox="1"/>
          <p:nvPr/>
        </p:nvSpPr>
        <p:spPr>
          <a:xfrm>
            <a:off x="1953209" y="4537427"/>
            <a:ext cx="1600200" cy="523220"/>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Less than </a:t>
            </a:r>
          </a:p>
          <a:p>
            <a:pPr algn="ctr" fontAlgn="base">
              <a:lnSpc>
                <a:spcPct val="90000"/>
              </a:lnSpc>
              <a:spcBef>
                <a:spcPct val="20000"/>
              </a:spcBef>
              <a:spcAft>
                <a:spcPct val="0"/>
              </a:spcAft>
              <a:buClr>
                <a:srgbClr val="EEECE1"/>
              </a:buClr>
              <a:buSzPct val="75000"/>
            </a:pPr>
            <a:r>
              <a:rPr lang="en-US" sz="1400" b="1" dirty="0">
                <a:solidFill>
                  <a:srgbClr val="4C4C4C"/>
                </a:solidFill>
              </a:rPr>
              <a:t>2 mo.</a:t>
            </a:r>
          </a:p>
        </p:txBody>
      </p:sp>
      <p:sp>
        <p:nvSpPr>
          <p:cNvPr id="34" name="Right Brace 33"/>
          <p:cNvSpPr/>
          <p:nvPr/>
        </p:nvSpPr>
        <p:spPr>
          <a:xfrm rot="5400000">
            <a:off x="3390530" y="3552878"/>
            <a:ext cx="691696" cy="984394"/>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lnSpc>
                <a:spcPct val="90000"/>
              </a:lnSpc>
              <a:spcBef>
                <a:spcPct val="20000"/>
              </a:spcBef>
              <a:spcAft>
                <a:spcPct val="0"/>
              </a:spcAft>
              <a:buClr>
                <a:srgbClr val="EEECE1"/>
              </a:buClr>
              <a:buSzPct val="75000"/>
            </a:pPr>
            <a:endParaRPr lang="en-US" sz="1100" b="1">
              <a:solidFill>
                <a:srgbClr val="4C4C4C"/>
              </a:solidFill>
              <a:latin typeface="Calibri"/>
            </a:endParaRPr>
          </a:p>
        </p:txBody>
      </p:sp>
      <p:sp>
        <p:nvSpPr>
          <p:cNvPr id="35" name="TextBox 34"/>
          <p:cNvSpPr txBox="1"/>
          <p:nvPr/>
        </p:nvSpPr>
        <p:spPr>
          <a:xfrm>
            <a:off x="2971499" y="4540381"/>
            <a:ext cx="1600200" cy="523220"/>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Less than </a:t>
            </a:r>
          </a:p>
          <a:p>
            <a:pPr algn="ctr" fontAlgn="base">
              <a:lnSpc>
                <a:spcPct val="90000"/>
              </a:lnSpc>
              <a:spcBef>
                <a:spcPct val="20000"/>
              </a:spcBef>
              <a:spcAft>
                <a:spcPct val="0"/>
              </a:spcAft>
              <a:buClr>
                <a:srgbClr val="EEECE1"/>
              </a:buClr>
              <a:buSzPct val="75000"/>
            </a:pPr>
            <a:r>
              <a:rPr lang="en-US" sz="1400" b="1" dirty="0">
                <a:solidFill>
                  <a:srgbClr val="4C4C4C"/>
                </a:solidFill>
              </a:rPr>
              <a:t>2 years</a:t>
            </a:r>
          </a:p>
        </p:txBody>
      </p:sp>
      <p:sp>
        <p:nvSpPr>
          <p:cNvPr id="36" name="TextBox 35"/>
          <p:cNvSpPr txBox="1"/>
          <p:nvPr/>
        </p:nvSpPr>
        <p:spPr>
          <a:xfrm>
            <a:off x="3428207" y="2161428"/>
            <a:ext cx="1524000" cy="286232"/>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Election Decision</a:t>
            </a:r>
          </a:p>
        </p:txBody>
      </p:sp>
      <p:sp>
        <p:nvSpPr>
          <p:cNvPr id="37" name="Right Brace 36"/>
          <p:cNvSpPr/>
          <p:nvPr/>
        </p:nvSpPr>
        <p:spPr>
          <a:xfrm rot="5400000">
            <a:off x="4374924" y="3552878"/>
            <a:ext cx="691696" cy="984394"/>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lnSpc>
                <a:spcPct val="90000"/>
              </a:lnSpc>
              <a:spcBef>
                <a:spcPct val="20000"/>
              </a:spcBef>
              <a:spcAft>
                <a:spcPct val="0"/>
              </a:spcAft>
              <a:buClr>
                <a:srgbClr val="EEECE1"/>
              </a:buClr>
              <a:buSzPct val="75000"/>
            </a:pPr>
            <a:endParaRPr lang="en-US" sz="1100" b="1">
              <a:solidFill>
                <a:srgbClr val="4C4C4C"/>
              </a:solidFill>
              <a:latin typeface="Calibri"/>
            </a:endParaRPr>
          </a:p>
        </p:txBody>
      </p:sp>
      <p:sp>
        <p:nvSpPr>
          <p:cNvPr id="38" name="TextBox 37"/>
          <p:cNvSpPr txBox="1"/>
          <p:nvPr/>
        </p:nvSpPr>
        <p:spPr>
          <a:xfrm>
            <a:off x="3989789" y="4508236"/>
            <a:ext cx="1600200" cy="523220"/>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Less than </a:t>
            </a:r>
          </a:p>
          <a:p>
            <a:pPr algn="ctr" fontAlgn="base">
              <a:lnSpc>
                <a:spcPct val="90000"/>
              </a:lnSpc>
              <a:spcBef>
                <a:spcPct val="20000"/>
              </a:spcBef>
              <a:spcAft>
                <a:spcPct val="0"/>
              </a:spcAft>
              <a:buClr>
                <a:srgbClr val="EEECE1"/>
              </a:buClr>
              <a:buSzPct val="75000"/>
            </a:pPr>
            <a:r>
              <a:rPr lang="en-US" sz="1400" b="1" dirty="0">
                <a:solidFill>
                  <a:srgbClr val="4C4C4C"/>
                </a:solidFill>
              </a:rPr>
              <a:t>1 year</a:t>
            </a:r>
          </a:p>
        </p:txBody>
      </p:sp>
      <p:sp>
        <p:nvSpPr>
          <p:cNvPr id="39" name="TextBox 38"/>
          <p:cNvSpPr txBox="1"/>
          <p:nvPr/>
        </p:nvSpPr>
        <p:spPr>
          <a:xfrm>
            <a:off x="5691805" y="1371600"/>
            <a:ext cx="1687512" cy="1255728"/>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Publication/1</a:t>
            </a:r>
            <a:r>
              <a:rPr lang="en-US" sz="1400" b="1" baseline="30000" dirty="0">
                <a:solidFill>
                  <a:srgbClr val="4C4C4C"/>
                </a:solidFill>
              </a:rPr>
              <a:t>st</a:t>
            </a:r>
            <a:r>
              <a:rPr lang="en-US" sz="1400" b="1" dirty="0">
                <a:solidFill>
                  <a:srgbClr val="4C4C4C"/>
                </a:solidFill>
              </a:rPr>
              <a:t> Sale or other Patentability Bar Reporting (report Immediately at any time)</a:t>
            </a:r>
          </a:p>
        </p:txBody>
      </p:sp>
      <p:sp>
        <p:nvSpPr>
          <p:cNvPr id="40" name="Right Brace 39"/>
          <p:cNvSpPr/>
          <p:nvPr/>
        </p:nvSpPr>
        <p:spPr>
          <a:xfrm rot="5400000">
            <a:off x="6960974" y="2042080"/>
            <a:ext cx="691696" cy="413155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lnSpc>
                <a:spcPct val="90000"/>
              </a:lnSpc>
              <a:spcBef>
                <a:spcPct val="20000"/>
              </a:spcBef>
              <a:spcAft>
                <a:spcPct val="0"/>
              </a:spcAft>
              <a:buClr>
                <a:srgbClr val="EEECE1"/>
              </a:buClr>
              <a:buSzPct val="75000"/>
            </a:pPr>
            <a:endParaRPr lang="en-US" sz="1100" b="1">
              <a:solidFill>
                <a:srgbClr val="4C4C4C"/>
              </a:solidFill>
              <a:latin typeface="Calibri"/>
            </a:endParaRPr>
          </a:p>
        </p:txBody>
      </p:sp>
      <p:sp>
        <p:nvSpPr>
          <p:cNvPr id="41" name="TextBox 40"/>
          <p:cNvSpPr txBox="1"/>
          <p:nvPr/>
        </p:nvSpPr>
        <p:spPr>
          <a:xfrm>
            <a:off x="6506722" y="4480231"/>
            <a:ext cx="1600200" cy="286232"/>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~1-5 Years</a:t>
            </a:r>
          </a:p>
        </p:txBody>
      </p:sp>
      <p:cxnSp>
        <p:nvCxnSpPr>
          <p:cNvPr id="46" name="Straight Connector 45"/>
          <p:cNvCxnSpPr/>
          <p:nvPr/>
        </p:nvCxnSpPr>
        <p:spPr>
          <a:xfrm>
            <a:off x="6494735" y="2671158"/>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106922" y="2641884"/>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953210" y="5213060"/>
            <a:ext cx="7660943" cy="1384995"/>
          </a:xfrm>
          <a:prstGeom prst="rect">
            <a:avLst/>
          </a:prstGeom>
          <a:noFill/>
        </p:spPr>
        <p:txBody>
          <a:bodyPr wrap="none" rtlCol="0">
            <a:spAutoFit/>
          </a:bodyPr>
          <a:lstStyle/>
          <a:p>
            <a:pPr marL="342900" indent="-342900" fontAlgn="base">
              <a:lnSpc>
                <a:spcPct val="90000"/>
              </a:lnSpc>
              <a:spcBef>
                <a:spcPct val="20000"/>
              </a:spcBef>
              <a:spcAft>
                <a:spcPct val="0"/>
              </a:spcAft>
              <a:buClr>
                <a:srgbClr val="EEECE1"/>
              </a:buClr>
              <a:buSzPct val="75000"/>
              <a:buFont typeface="Arial" panose="020B0604020202020204" pitchFamily="34" charset="0"/>
              <a:buChar char="•"/>
            </a:pPr>
            <a:r>
              <a:rPr lang="en-US" sz="2000" b="1" i="1" dirty="0">
                <a:solidFill>
                  <a:srgbClr val="4C4C4C"/>
                </a:solidFill>
              </a:rPr>
              <a:t>*DOE may extend any due dates (including invention reporting) </a:t>
            </a:r>
          </a:p>
          <a:p>
            <a:pPr marL="342900" indent="-342900" fontAlgn="base">
              <a:lnSpc>
                <a:spcPct val="90000"/>
              </a:lnSpc>
              <a:spcBef>
                <a:spcPct val="20000"/>
              </a:spcBef>
              <a:spcAft>
                <a:spcPct val="0"/>
              </a:spcAft>
              <a:buClr>
                <a:srgbClr val="EEECE1"/>
              </a:buClr>
              <a:buSzPct val="75000"/>
              <a:buFont typeface="Arial" panose="020B0604020202020204" pitchFamily="34" charset="0"/>
              <a:buChar char="•"/>
            </a:pPr>
            <a:r>
              <a:rPr lang="en-US" sz="2000" b="1" i="1" dirty="0">
                <a:solidFill>
                  <a:srgbClr val="4C4C4C"/>
                </a:solidFill>
              </a:rPr>
              <a:t>with substantive justification.</a:t>
            </a:r>
          </a:p>
          <a:p>
            <a:pPr marL="342900" indent="-342900" fontAlgn="base">
              <a:lnSpc>
                <a:spcPct val="90000"/>
              </a:lnSpc>
              <a:spcBef>
                <a:spcPct val="20000"/>
              </a:spcBef>
              <a:spcAft>
                <a:spcPct val="0"/>
              </a:spcAft>
              <a:buClr>
                <a:srgbClr val="EEECE1"/>
              </a:buClr>
              <a:buSzPct val="75000"/>
              <a:buFont typeface="Arial" panose="020B0604020202020204" pitchFamily="34" charset="0"/>
              <a:buChar char="•"/>
            </a:pPr>
            <a:r>
              <a:rPr lang="en-US" sz="2000" b="1" i="1" dirty="0">
                <a:solidFill>
                  <a:srgbClr val="4C4C4C"/>
                </a:solidFill>
              </a:rPr>
              <a:t>** DOE may pursue patent protection on unreported, unelected, or </a:t>
            </a:r>
          </a:p>
          <a:p>
            <a:pPr marL="342900" indent="-342900" fontAlgn="base">
              <a:lnSpc>
                <a:spcPct val="90000"/>
              </a:lnSpc>
              <a:spcBef>
                <a:spcPct val="20000"/>
              </a:spcBef>
              <a:spcAft>
                <a:spcPct val="0"/>
              </a:spcAft>
              <a:buClr>
                <a:srgbClr val="EEECE1"/>
              </a:buClr>
              <a:buSzPct val="75000"/>
              <a:buFont typeface="Arial" panose="020B0604020202020204" pitchFamily="34" charset="0"/>
              <a:buChar char="•"/>
            </a:pPr>
            <a:r>
              <a:rPr lang="en-US" sz="2000" b="1" i="1" dirty="0">
                <a:solidFill>
                  <a:srgbClr val="4C4C4C"/>
                </a:solidFill>
              </a:rPr>
              <a:t>abandoned inventions. </a:t>
            </a:r>
          </a:p>
        </p:txBody>
      </p:sp>
    </p:spTree>
    <p:extLst>
      <p:ext uri="{BB962C8B-B14F-4D97-AF65-F5344CB8AC3E}">
        <p14:creationId xmlns:p14="http://schemas.microsoft.com/office/powerpoint/2010/main" val="115202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Patent Filing </a:t>
            </a:r>
          </a:p>
        </p:txBody>
      </p:sp>
      <p:sp>
        <p:nvSpPr>
          <p:cNvPr id="3" name="Content Placeholder 2"/>
          <p:cNvSpPr>
            <a:spLocks noGrp="1"/>
          </p:cNvSpPr>
          <p:nvPr>
            <p:ph sz="quarter" idx="10"/>
          </p:nvPr>
        </p:nvSpPr>
        <p:spPr/>
        <p:txBody>
          <a:bodyPr>
            <a:normAutofit/>
          </a:bodyPr>
          <a:lstStyle/>
          <a:p>
            <a:r>
              <a:rPr lang="en-US" dirty="0"/>
              <a:t>“Initial Patent Application” is defined to includes, both provisional and  non-provisional patent applications, as well as PCT applications. See 37 CFR 401.2(n).</a:t>
            </a:r>
          </a:p>
          <a:p>
            <a:r>
              <a:rPr lang="en-US" dirty="0"/>
              <a:t>Must provide agency with a copy of each application and filing information (</a:t>
            </a:r>
            <a:r>
              <a:rPr lang="en-US" i="1" dirty="0"/>
              <a:t>GTC 0024 and award checklist</a:t>
            </a:r>
            <a:r>
              <a:rPr lang="en-US" dirty="0"/>
              <a:t>).</a:t>
            </a:r>
          </a:p>
          <a:p>
            <a:r>
              <a:rPr lang="en-US" dirty="0"/>
              <a:t>Must provide agency with a </a:t>
            </a:r>
            <a:r>
              <a:rPr lang="en-US" dirty="0">
                <a:hlinkClick r:id="rId2"/>
              </a:rPr>
              <a:t>confirmatory license</a:t>
            </a:r>
            <a:r>
              <a:rPr lang="en-US" dirty="0"/>
              <a:t> (</a:t>
            </a:r>
            <a:r>
              <a:rPr lang="en-US" i="1" dirty="0"/>
              <a:t>GTC 0024 (f)(1)</a:t>
            </a:r>
            <a:r>
              <a:rPr lang="en-US" dirty="0"/>
              <a:t>)</a:t>
            </a:r>
          </a:p>
          <a:p>
            <a:pPr lvl="1"/>
            <a:r>
              <a:rPr lang="en-US" dirty="0"/>
              <a:t>iEdison confirmatory license is acceptable.</a:t>
            </a:r>
          </a:p>
          <a:p>
            <a:r>
              <a:rPr lang="en-US" dirty="0"/>
              <a:t>Must notify agency of any decision to discontinue prosecution of any patent application (</a:t>
            </a:r>
            <a:r>
              <a:rPr lang="en-US" i="1" dirty="0"/>
              <a:t>GTC 0024 (f)(3)</a:t>
            </a:r>
            <a:r>
              <a:rPr lang="en-US" dirty="0"/>
              <a:t>).</a:t>
            </a:r>
          </a:p>
          <a:p>
            <a:r>
              <a:rPr lang="en-US" dirty="0"/>
              <a:t>Must include a Government Interest Clause in Application (</a:t>
            </a:r>
            <a:r>
              <a:rPr lang="en-US" i="1" dirty="0"/>
              <a:t>GTC 0024 (f)(4)</a:t>
            </a:r>
            <a:r>
              <a:rPr lang="en-US" dirty="0"/>
              <a:t>).</a:t>
            </a:r>
          </a:p>
          <a:p>
            <a:pPr lvl="1"/>
            <a:r>
              <a:rPr lang="en-US" dirty="0"/>
              <a:t>“This invention was made with Government support under (identify the award) awarded by (identify DOE). The Government has certain rights in this invention.”</a:t>
            </a:r>
          </a:p>
          <a:p>
            <a:r>
              <a:rPr lang="en-US" dirty="0"/>
              <a:t>**USPTO does provide micro and small entity discounts ** </a:t>
            </a:r>
          </a:p>
          <a:p>
            <a:pPr lvl="1"/>
            <a:endParaRPr lang="en-US" dirty="0"/>
          </a:p>
        </p:txBody>
      </p:sp>
    </p:spTree>
    <p:extLst>
      <p:ext uri="{BB962C8B-B14F-4D97-AF65-F5344CB8AC3E}">
        <p14:creationId xmlns:p14="http://schemas.microsoft.com/office/powerpoint/2010/main" val="240716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Patent Prosecution Cost Allowability </a:t>
            </a:r>
          </a:p>
        </p:txBody>
      </p:sp>
      <p:sp>
        <p:nvSpPr>
          <p:cNvPr id="3" name="Content Placeholder 2"/>
          <p:cNvSpPr>
            <a:spLocks noGrp="1"/>
          </p:cNvSpPr>
          <p:nvPr>
            <p:ph sz="quarter" idx="10"/>
          </p:nvPr>
        </p:nvSpPr>
        <p:spPr/>
        <p:txBody>
          <a:bodyPr>
            <a:normAutofit lnSpcReduction="10000"/>
          </a:bodyPr>
          <a:lstStyle/>
          <a:p>
            <a:r>
              <a:rPr lang="en-US" dirty="0"/>
              <a:t>Follow Award Terms and Consult Contracting Officer</a:t>
            </a:r>
          </a:p>
          <a:p>
            <a:pPr lvl="1"/>
            <a:r>
              <a:rPr lang="en-US" dirty="0"/>
              <a:t>Patent prosecution costs may be allowable (2 CFR §910.352) if authorized by award document.</a:t>
            </a:r>
          </a:p>
          <a:p>
            <a:pPr lvl="1"/>
            <a:r>
              <a:rPr lang="en-US" sz="2000" dirty="0"/>
              <a:t>Technical and Business Assistance (TABA) funds ($6,500 Phase I; $50,000 Phase II) may be authorized for patent prosecution costs related to obtaining U.S. patent protection for </a:t>
            </a:r>
            <a:r>
              <a:rPr lang="en-US" sz="2000" b="1" i="1" u="sng" dirty="0"/>
              <a:t>Subject Inventions </a:t>
            </a:r>
            <a:r>
              <a:rPr lang="en-US" sz="2000" dirty="0"/>
              <a:t>of this award. </a:t>
            </a:r>
          </a:p>
          <a:p>
            <a:pPr lvl="2"/>
            <a:r>
              <a:rPr lang="en-US" sz="2000" dirty="0"/>
              <a:t>Includes attorney fees and USPTO fees.  </a:t>
            </a:r>
          </a:p>
          <a:p>
            <a:pPr lvl="2"/>
            <a:r>
              <a:rPr lang="en-US" sz="2000" dirty="0"/>
              <a:t>Includes filings with the USPTO related to provisional, PCT, non-provisional, continuation, and continuation-in-part patent applications.  </a:t>
            </a:r>
          </a:p>
          <a:p>
            <a:pPr lvl="2"/>
            <a:r>
              <a:rPr lang="en-US" sz="2000" dirty="0"/>
              <a:t>Excludes patent prosecution costs related to foreign patent protection (e.g. foreign attorney, foreign patent office or translation fees).</a:t>
            </a:r>
          </a:p>
          <a:p>
            <a:pPr lvl="2"/>
            <a:r>
              <a:rPr lang="en-US" sz="2000" dirty="0"/>
              <a:t>Unlikely to have a subject invention created and filed during the Phase I award.</a:t>
            </a:r>
          </a:p>
          <a:p>
            <a:pPr lvl="2"/>
            <a:r>
              <a:rPr lang="en-US" sz="2000" dirty="0"/>
              <a:t>Need to include patent costs in commercialization assistance budget. </a:t>
            </a:r>
          </a:p>
          <a:p>
            <a:r>
              <a:rPr lang="en-US" sz="2400" dirty="0"/>
              <a:t>Other Intellectual Property/Commercialization Costs may be allowable</a:t>
            </a:r>
          </a:p>
          <a:p>
            <a:pPr lvl="1"/>
            <a:r>
              <a:rPr lang="en-US" sz="2000" dirty="0"/>
              <a:t>Freedom to operate, market analysis, searching costs may be allowable.</a:t>
            </a:r>
          </a:p>
          <a:p>
            <a:pPr lvl="1"/>
            <a:r>
              <a:rPr lang="en-US" sz="2000" dirty="0"/>
              <a:t>Intellectual property licenses are typically not allowable as they are not a required cost in performance of the award.  Check for Government Licenses.</a:t>
            </a:r>
          </a:p>
        </p:txBody>
      </p:sp>
    </p:spTree>
    <p:extLst>
      <p:ext uri="{BB962C8B-B14F-4D97-AF65-F5344CB8AC3E}">
        <p14:creationId xmlns:p14="http://schemas.microsoft.com/office/powerpoint/2010/main" val="335391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Closeout - Invention Certification </a:t>
            </a:r>
            <a:endParaRPr lang="en-US" dirty="0"/>
          </a:p>
        </p:txBody>
      </p:sp>
      <p:sp>
        <p:nvSpPr>
          <p:cNvPr id="3" name="Content Placeholder 2"/>
          <p:cNvSpPr>
            <a:spLocks noGrp="1"/>
          </p:cNvSpPr>
          <p:nvPr>
            <p:ph sz="quarter" idx="10"/>
          </p:nvPr>
        </p:nvSpPr>
        <p:spPr>
          <a:xfrm>
            <a:off x="1716089" y="819150"/>
            <a:ext cx="3499379" cy="5524500"/>
          </a:xfrm>
        </p:spPr>
        <p:txBody>
          <a:bodyPr>
            <a:normAutofit lnSpcReduction="10000"/>
          </a:bodyPr>
          <a:lstStyle/>
          <a:p>
            <a:r>
              <a:rPr lang="en-US" dirty="0"/>
              <a:t>Invention Certification </a:t>
            </a:r>
          </a:p>
          <a:p>
            <a:pPr lvl="1"/>
            <a:r>
              <a:rPr lang="en-US" dirty="0"/>
              <a:t>Certify all inventions, patent applications, and patents are reported by DOE S-number or </a:t>
            </a:r>
            <a:r>
              <a:rPr lang="en-US" dirty="0" err="1"/>
              <a:t>iEdison</a:t>
            </a:r>
            <a:r>
              <a:rPr lang="en-US" dirty="0"/>
              <a:t> Invention Number.</a:t>
            </a:r>
          </a:p>
          <a:p>
            <a:pPr lvl="2"/>
            <a:r>
              <a:rPr lang="en-US" dirty="0"/>
              <a:t>If you do not have an S-number or </a:t>
            </a:r>
            <a:r>
              <a:rPr lang="en-US" dirty="0" err="1"/>
              <a:t>iEdison</a:t>
            </a:r>
            <a:r>
              <a:rPr lang="en-US" dirty="0"/>
              <a:t> number, was the invention reported?</a:t>
            </a:r>
          </a:p>
          <a:p>
            <a:pPr lvl="1"/>
            <a:r>
              <a:rPr lang="en-US" dirty="0"/>
              <a:t>Certified inventions should match list of inventions reported in </a:t>
            </a:r>
            <a:r>
              <a:rPr lang="en-US" dirty="0" err="1"/>
              <a:t>iEdison</a:t>
            </a:r>
            <a:r>
              <a:rPr lang="en-US" dirty="0"/>
              <a:t>.</a:t>
            </a:r>
          </a:p>
          <a:p>
            <a:pPr lvl="1"/>
            <a:r>
              <a:rPr lang="en-US" dirty="0"/>
              <a:t>Need certification from subawards.</a:t>
            </a:r>
          </a:p>
          <a:p>
            <a:pPr lvl="2"/>
            <a:r>
              <a:rPr lang="en-US" dirty="0"/>
              <a:t>Prime may certify or obtain separate certification from each subcontractor.</a:t>
            </a:r>
          </a:p>
        </p:txBody>
      </p:sp>
      <p:pic>
        <p:nvPicPr>
          <p:cNvPr id="5" name="Picture 4"/>
          <p:cNvPicPr>
            <a:picLocks noChangeAspect="1"/>
          </p:cNvPicPr>
          <p:nvPr/>
        </p:nvPicPr>
        <p:blipFill rotWithShape="1">
          <a:blip r:embed="rId2"/>
          <a:srcRect l="5819" t="14286" r="5288"/>
          <a:stretch/>
        </p:blipFill>
        <p:spPr>
          <a:xfrm>
            <a:off x="5215468" y="914400"/>
            <a:ext cx="5452533" cy="4267200"/>
          </a:xfrm>
          <a:prstGeom prst="rect">
            <a:avLst/>
          </a:prstGeom>
        </p:spPr>
      </p:pic>
    </p:spTree>
    <p:extLst>
      <p:ext uri="{BB962C8B-B14F-4D97-AF65-F5344CB8AC3E}">
        <p14:creationId xmlns:p14="http://schemas.microsoft.com/office/powerpoint/2010/main" val="19495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6FB-38AF-4564-8F45-63D4473B7C41}"/>
              </a:ext>
            </a:extLst>
          </p:cNvPr>
          <p:cNvSpPr>
            <a:spLocks noGrp="1"/>
          </p:cNvSpPr>
          <p:nvPr>
            <p:ph type="title"/>
          </p:nvPr>
        </p:nvSpPr>
        <p:spPr/>
        <p:txBody>
          <a:bodyPr/>
          <a:lstStyle/>
          <a:p>
            <a:r>
              <a:rPr lang="en-US" dirty="0"/>
              <a:t>Patent Rights – Common Mistakes</a:t>
            </a:r>
          </a:p>
        </p:txBody>
      </p:sp>
      <p:sp>
        <p:nvSpPr>
          <p:cNvPr id="3" name="Content Placeholder 2">
            <a:extLst>
              <a:ext uri="{FF2B5EF4-FFF2-40B4-BE49-F238E27FC236}">
                <a16:creationId xmlns:a16="http://schemas.microsoft.com/office/drawing/2014/main" id="{93BD7E44-2422-4B78-BE50-6B22CF3ACD8C}"/>
              </a:ext>
            </a:extLst>
          </p:cNvPr>
          <p:cNvSpPr>
            <a:spLocks noGrp="1"/>
          </p:cNvSpPr>
          <p:nvPr>
            <p:ph sz="quarter" idx="10"/>
          </p:nvPr>
        </p:nvSpPr>
        <p:spPr/>
        <p:txBody>
          <a:bodyPr>
            <a:normAutofit lnSpcReduction="10000"/>
          </a:bodyPr>
          <a:lstStyle/>
          <a:p>
            <a:r>
              <a:rPr lang="en-US" dirty="0"/>
              <a:t>Not registering an </a:t>
            </a:r>
            <a:r>
              <a:rPr lang="en-US" dirty="0" err="1"/>
              <a:t>iEdison</a:t>
            </a:r>
            <a:r>
              <a:rPr lang="en-US" dirty="0"/>
              <a:t> account now.  </a:t>
            </a:r>
          </a:p>
          <a:p>
            <a:r>
              <a:rPr lang="en-US" dirty="0"/>
              <a:t>Not timely reporting </a:t>
            </a:r>
            <a:r>
              <a:rPr lang="en-US" u="sng" dirty="0"/>
              <a:t>ALL</a:t>
            </a:r>
            <a:r>
              <a:rPr lang="en-US" dirty="0"/>
              <a:t> inventions, patent applications and patents.</a:t>
            </a:r>
          </a:p>
          <a:p>
            <a:pPr lvl="1"/>
            <a:r>
              <a:rPr lang="en-US" dirty="0"/>
              <a:t>Does NOT matter if you intend to pursue patent protection.</a:t>
            </a:r>
          </a:p>
          <a:p>
            <a:pPr lvl="1"/>
            <a:r>
              <a:rPr lang="en-US" dirty="0"/>
              <a:t>DOE can seek forfeiture for untimely inventions.  </a:t>
            </a:r>
          </a:p>
          <a:p>
            <a:r>
              <a:rPr lang="en-US" dirty="0"/>
              <a:t>Not timely reporting all inventions, patent applications and patents to DOE Patent Counsel through </a:t>
            </a:r>
            <a:r>
              <a:rPr lang="en-US" dirty="0" err="1"/>
              <a:t>iEdison</a:t>
            </a:r>
            <a:r>
              <a:rPr lang="en-US" dirty="0"/>
              <a:t>.</a:t>
            </a:r>
          </a:p>
          <a:p>
            <a:pPr lvl="1"/>
            <a:r>
              <a:rPr lang="en-US" dirty="0"/>
              <a:t>USPTO, the DOE Program Manager, and your mailman are NOT DOE Patent Counsel.</a:t>
            </a:r>
          </a:p>
          <a:p>
            <a:r>
              <a:rPr lang="en-US" dirty="0"/>
              <a:t>Not including the Government Support Clause in all filed patents.</a:t>
            </a:r>
          </a:p>
          <a:p>
            <a:r>
              <a:rPr lang="en-US" dirty="0"/>
              <a:t>Not providing a confirmatory license with DOE Patent counsel through iEdison.</a:t>
            </a:r>
          </a:p>
          <a:p>
            <a:r>
              <a:rPr lang="en-US" dirty="0"/>
              <a:t>Not reporting software inventions.</a:t>
            </a:r>
          </a:p>
          <a:p>
            <a:pPr lvl="1"/>
            <a:r>
              <a:rPr lang="en-US" dirty="0"/>
              <a:t>Software may be patentable.</a:t>
            </a:r>
          </a:p>
          <a:p>
            <a:pPr lvl="1"/>
            <a:r>
              <a:rPr lang="en-US" dirty="0"/>
              <a:t>All inventions must be reported even if patent protection is not pursued.</a:t>
            </a:r>
          </a:p>
          <a:p>
            <a:r>
              <a:rPr lang="en-US" dirty="0"/>
              <a:t>Using DOE award funds to cover patent prosecution costs for an invention not related to a properly reported subject invention.</a:t>
            </a:r>
          </a:p>
          <a:p>
            <a:pPr lvl="1"/>
            <a:r>
              <a:rPr lang="en-US" dirty="0"/>
              <a:t>Must be developed under Phase I or Phase II.</a:t>
            </a:r>
          </a:p>
          <a:p>
            <a:r>
              <a:rPr lang="en-US" dirty="0"/>
              <a:t>Not contacting </a:t>
            </a:r>
            <a:r>
              <a:rPr lang="en-US" dirty="0">
                <a:hlinkClick r:id="rId2"/>
              </a:rPr>
              <a:t>Maritza.Rodriguez@science.doe.gov</a:t>
            </a:r>
            <a:r>
              <a:rPr lang="en-US" dirty="0"/>
              <a:t> or (630) 283-7117 with any questions.</a:t>
            </a:r>
          </a:p>
          <a:p>
            <a:endParaRPr lang="en-US" dirty="0"/>
          </a:p>
          <a:p>
            <a:endParaRPr lang="en-US" dirty="0"/>
          </a:p>
          <a:p>
            <a:pPr lvl="1"/>
            <a:endParaRPr lang="en-US" dirty="0"/>
          </a:p>
        </p:txBody>
      </p:sp>
    </p:spTree>
    <p:extLst>
      <p:ext uri="{BB962C8B-B14F-4D97-AF65-F5344CB8AC3E}">
        <p14:creationId xmlns:p14="http://schemas.microsoft.com/office/powerpoint/2010/main" val="316730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lnSpcReduction="100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solidFill>
                  <a:srgbClr val="FF0000"/>
                </a:solidFill>
              </a:rPr>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solidFill>
                <a:srgbClr val="FF0000"/>
              </a:solidFill>
            </a:endParaRPr>
          </a:p>
        </p:txBody>
      </p:sp>
    </p:spTree>
    <p:extLst>
      <p:ext uri="{BB962C8B-B14F-4D97-AF65-F5344CB8AC3E}">
        <p14:creationId xmlns:p14="http://schemas.microsoft.com/office/powerpoint/2010/main" val="4255517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Bars</a:t>
            </a:r>
          </a:p>
        </p:txBody>
      </p:sp>
      <p:sp>
        <p:nvSpPr>
          <p:cNvPr id="3" name="Content Placeholder 2"/>
          <p:cNvSpPr>
            <a:spLocks noGrp="1"/>
          </p:cNvSpPr>
          <p:nvPr>
            <p:ph sz="quarter" idx="10"/>
          </p:nvPr>
        </p:nvSpPr>
        <p:spPr>
          <a:xfrm>
            <a:off x="1716088" y="819150"/>
            <a:ext cx="8731250" cy="5524500"/>
          </a:xfrm>
        </p:spPr>
        <p:txBody>
          <a:bodyPr>
            <a:normAutofit/>
          </a:bodyPr>
          <a:lstStyle/>
          <a:p>
            <a:r>
              <a:rPr lang="en-US" dirty="0"/>
              <a:t>“Statutory Bars” to patent protection include anything</a:t>
            </a:r>
          </a:p>
          <a:p>
            <a:pPr lvl="1" fontAlgn="base"/>
            <a:r>
              <a:rPr lang="en-US" dirty="0"/>
              <a:t>patented, described in a printed publication, or in public use, on sale, or otherwise available to the public (35 USC 102(a)).</a:t>
            </a:r>
          </a:p>
          <a:p>
            <a:pPr lvl="1" fontAlgn="base"/>
            <a:r>
              <a:rPr lang="en-US" dirty="0"/>
              <a:t>U.S. has one year “grace period” (35 USC 102(b)).  Most other countries do not. </a:t>
            </a:r>
          </a:p>
          <a:p>
            <a:r>
              <a:rPr lang="en-US" dirty="0"/>
              <a:t>Invention disclosure must </a:t>
            </a:r>
            <a:r>
              <a:rPr lang="en-US" b="1" u="sng" dirty="0"/>
              <a:t>identify any publication, on sale or public use </a:t>
            </a:r>
            <a:r>
              <a:rPr lang="en-US" dirty="0"/>
              <a:t>of the invention (</a:t>
            </a:r>
            <a:r>
              <a:rPr lang="en-US" i="1" dirty="0"/>
              <a:t>GTC 0024 (c)(1)</a:t>
            </a:r>
            <a:r>
              <a:rPr lang="en-US" dirty="0"/>
              <a:t>).</a:t>
            </a:r>
          </a:p>
          <a:p>
            <a:r>
              <a:rPr lang="en-US" b="1" u="sng" dirty="0"/>
              <a:t>Recipient will promptly notify DOE of any statutory bars</a:t>
            </a:r>
            <a:r>
              <a:rPr lang="en-US" dirty="0"/>
              <a:t> (</a:t>
            </a:r>
            <a:r>
              <a:rPr lang="en-US" i="1" dirty="0"/>
              <a:t>GTC 0024 (c)(1&amp;2)</a:t>
            </a:r>
            <a:r>
              <a:rPr lang="en-US" dirty="0"/>
              <a:t>).</a:t>
            </a:r>
          </a:p>
          <a:p>
            <a:pPr lvl="1"/>
            <a:r>
              <a:rPr lang="en-US" dirty="0"/>
              <a:t>Will shorten election period.</a:t>
            </a:r>
          </a:p>
          <a:p>
            <a:r>
              <a:rPr lang="en-US" dirty="0"/>
              <a:t>Myths (Discuss with your Patent Counsel)</a:t>
            </a:r>
          </a:p>
          <a:p>
            <a:pPr lvl="1"/>
            <a:r>
              <a:rPr lang="en-US" dirty="0"/>
              <a:t>As long as you file within a year, you won’t lose patents rights after publishing.</a:t>
            </a:r>
          </a:p>
          <a:p>
            <a:pPr lvl="2"/>
            <a:r>
              <a:rPr lang="en-US" dirty="0"/>
              <a:t>Potential loss of both foreign and domestic patent rights.</a:t>
            </a:r>
          </a:p>
          <a:p>
            <a:pPr lvl="1"/>
            <a:r>
              <a:rPr lang="en-US" dirty="0"/>
              <a:t>Publish or perish!</a:t>
            </a:r>
          </a:p>
          <a:p>
            <a:pPr lvl="2"/>
            <a:r>
              <a:rPr lang="en-US" dirty="0"/>
              <a:t>False Dichotomy.</a:t>
            </a:r>
          </a:p>
          <a:p>
            <a:pPr lvl="2"/>
            <a:r>
              <a:rPr lang="en-US" dirty="0"/>
              <a:t>Patent, Publish and Profit! </a:t>
            </a:r>
          </a:p>
          <a:p>
            <a:pPr lvl="2"/>
            <a:endParaRPr lang="en-US" dirty="0"/>
          </a:p>
          <a:p>
            <a:endParaRPr lang="en-US" dirty="0"/>
          </a:p>
        </p:txBody>
      </p:sp>
    </p:spTree>
    <p:extLst>
      <p:ext uri="{BB962C8B-B14F-4D97-AF65-F5344CB8AC3E}">
        <p14:creationId xmlns:p14="http://schemas.microsoft.com/office/powerpoint/2010/main" val="1526212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lnSpcReduction="100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solidFill>
                  <a:srgbClr val="FF0000"/>
                </a:solidFill>
              </a:rPr>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367524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Competitiveness</a:t>
            </a:r>
          </a:p>
        </p:txBody>
      </p:sp>
      <p:sp>
        <p:nvSpPr>
          <p:cNvPr id="3" name="Content Placeholder 2"/>
          <p:cNvSpPr>
            <a:spLocks noGrp="1"/>
          </p:cNvSpPr>
          <p:nvPr>
            <p:ph sz="quarter" idx="10"/>
          </p:nvPr>
        </p:nvSpPr>
        <p:spPr>
          <a:xfrm>
            <a:off x="1716088" y="819150"/>
            <a:ext cx="8731250" cy="5524500"/>
          </a:xfrm>
        </p:spPr>
        <p:txBody>
          <a:bodyPr>
            <a:normAutofit/>
          </a:bodyPr>
          <a:lstStyle/>
          <a:p>
            <a:pPr marL="0" marR="217170">
              <a:spcBef>
                <a:spcPts val="0"/>
              </a:spcBef>
            </a:pPr>
            <a:r>
              <a:rPr lang="en-US" dirty="0">
                <a:effectLst/>
                <a:ea typeface="Times New Roman" panose="02020603050405020304" pitchFamily="18" charset="0"/>
                <a:cs typeface="Times New Roman" panose="02020603050405020304" pitchFamily="18" charset="0"/>
              </a:rPr>
              <a:t>Consult FOA, Award Terms and DOE Guidance</a:t>
            </a:r>
          </a:p>
          <a:p>
            <a:pPr marL="400050" marR="217170" lvl="1">
              <a:spcBef>
                <a:spcPts val="0"/>
              </a:spcBef>
            </a:pPr>
            <a:r>
              <a:rPr lang="en-US" dirty="0">
                <a:hlinkClick r:id="rId2"/>
              </a:rPr>
              <a:t>U.S. Manufacturing | Department of Energy</a:t>
            </a:r>
            <a:endParaRPr lang="en-US" dirty="0"/>
          </a:p>
          <a:p>
            <a:pPr marL="400050" marR="217170" lvl="1">
              <a:spcBef>
                <a:spcPts val="0"/>
              </a:spcBef>
            </a:pPr>
            <a:r>
              <a:rPr lang="en-US" dirty="0">
                <a:hlinkClick r:id="rId3"/>
              </a:rPr>
              <a:t>Frequently Asked Questions (FAQs) | Department of Energy</a:t>
            </a:r>
            <a:endParaRPr lang="en-US" dirty="0">
              <a:effectLst/>
              <a:ea typeface="Times New Roman" panose="02020603050405020304" pitchFamily="18" charset="0"/>
              <a:cs typeface="Times New Roman" panose="02020603050405020304" pitchFamily="18" charset="0"/>
            </a:endParaRPr>
          </a:p>
          <a:p>
            <a:pPr marL="0" marR="217170">
              <a:spcBef>
                <a:spcPts val="0"/>
              </a:spcBef>
            </a:pPr>
            <a:r>
              <a:rPr lang="en-US" dirty="0">
                <a:effectLst/>
                <a:ea typeface="Times New Roman" panose="02020603050405020304" pitchFamily="18" charset="0"/>
                <a:cs typeface="Times New Roman" panose="02020603050405020304" pitchFamily="18" charset="0"/>
              </a:rPr>
              <a:t>Promotes the commercialization and public availability of inventions made in the United States by United States industry and labor.</a:t>
            </a:r>
          </a:p>
          <a:p>
            <a:pPr marL="0" marR="217170">
              <a:spcBef>
                <a:spcPts val="0"/>
              </a:spcBef>
            </a:pPr>
            <a:r>
              <a:rPr lang="en-US" dirty="0">
                <a:effectLst/>
                <a:ea typeface="Times New Roman" panose="02020603050405020304" pitchFamily="18" charset="0"/>
                <a:cs typeface="Times New Roman" panose="02020603050405020304" pitchFamily="18" charset="0"/>
              </a:rPr>
              <a:t>Requires substantial U.S. Manufacture of Subject Inventions</a:t>
            </a:r>
          </a:p>
          <a:p>
            <a:pPr marL="400050" marR="217170" lvl="1">
              <a:spcBef>
                <a:spcPts val="0"/>
              </a:spcBef>
            </a:pPr>
            <a:r>
              <a:rPr lang="en-US" dirty="0">
                <a:effectLst/>
                <a:ea typeface="Times New Roman" panose="02020603050405020304" pitchFamily="18" charset="0"/>
                <a:cs typeface="Times New Roman" panose="02020603050405020304" pitchFamily="18" charset="0"/>
              </a:rPr>
              <a:t>For products embodying or produced through a subject invention (e.g. methods or manufacturing apparatus)</a:t>
            </a:r>
          </a:p>
          <a:p>
            <a:pPr marL="0" marR="217170">
              <a:spcBef>
                <a:spcPts val="0"/>
              </a:spcBef>
            </a:pPr>
            <a:r>
              <a:rPr lang="en-US" dirty="0">
                <a:ea typeface="Times New Roman" panose="02020603050405020304" pitchFamily="18" charset="0"/>
                <a:cs typeface="Times New Roman" panose="02020603050405020304" pitchFamily="18" charset="0"/>
              </a:rPr>
              <a:t>Additional requirement from U.S. Preference (35 U.S.C. 204)</a:t>
            </a:r>
          </a:p>
          <a:p>
            <a:pPr marL="0" marR="217170">
              <a:spcBef>
                <a:spcPts val="0"/>
              </a:spcBef>
            </a:pPr>
            <a:r>
              <a:rPr lang="en-US" dirty="0">
                <a:ea typeface="Times New Roman" panose="02020603050405020304" pitchFamily="18" charset="0"/>
                <a:cs typeface="Times New Roman" panose="02020603050405020304" pitchFamily="18" charset="0"/>
              </a:rPr>
              <a:t>DOE will accept and consider all applications for a clarifications, waiver or modification with business justification</a:t>
            </a:r>
          </a:p>
          <a:p>
            <a:pPr marL="400050" marR="217170" lvl="1">
              <a:spcBef>
                <a:spcPts val="0"/>
              </a:spcBef>
            </a:pPr>
            <a:r>
              <a:rPr lang="en-US" sz="1400" dirty="0">
                <a:solidFill>
                  <a:srgbClr val="000000"/>
                </a:solidFill>
              </a:rPr>
              <a:t>DOE recognizes the need for flexibility and expects to modify the U.S. Competitiveness Provision in certain situations. DOE may grant waiver or modification requests. At this time, </a:t>
            </a:r>
            <a:r>
              <a:rPr lang="en-US" sz="1400" dirty="0">
                <a:solidFill>
                  <a:srgbClr val="0562C1"/>
                </a:solidFill>
              </a:rPr>
              <a:t>petitions for a waiver or modification </a:t>
            </a:r>
            <a:r>
              <a:rPr lang="en-US" sz="1400" dirty="0">
                <a:solidFill>
                  <a:srgbClr val="000000"/>
                </a:solidFill>
              </a:rPr>
              <a:t>of U.S. manufacturing requirements should be sent to </a:t>
            </a:r>
            <a:r>
              <a:rPr lang="en-US" sz="1400" dirty="0">
                <a:solidFill>
                  <a:srgbClr val="0561C1"/>
                </a:solidFill>
              </a:rPr>
              <a:t>GC-62@hq.doe.gov</a:t>
            </a:r>
            <a:r>
              <a:rPr lang="en-US" sz="1400" dirty="0">
                <a:solidFill>
                  <a:srgbClr val="000000"/>
                </a:solidFill>
              </a:rPr>
              <a:t>. </a:t>
            </a:r>
            <a:endParaRPr lang="en-US"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605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Competitiveness (SBIR/STTR Feb. 2022)</a:t>
            </a:r>
          </a:p>
        </p:txBody>
      </p:sp>
      <p:sp>
        <p:nvSpPr>
          <p:cNvPr id="3" name="Content Placeholder 2"/>
          <p:cNvSpPr>
            <a:spLocks noGrp="1"/>
          </p:cNvSpPr>
          <p:nvPr>
            <p:ph sz="quarter" idx="10"/>
          </p:nvPr>
        </p:nvSpPr>
        <p:spPr>
          <a:xfrm>
            <a:off x="1716088" y="819150"/>
            <a:ext cx="8731250" cy="5524500"/>
          </a:xfrm>
        </p:spPr>
        <p:txBody>
          <a:bodyPr>
            <a:normAutofit/>
          </a:bodyPr>
          <a:lstStyle/>
          <a:p>
            <a:pPr marL="0" marR="217170">
              <a:spcBef>
                <a:spcPts val="0"/>
              </a:spcBef>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SBIR/STTR-GTC-0024	PATENT RIGHTS (m) U.S. Competitiveness </a:t>
            </a:r>
            <a:endParaRPr lang="en-US" sz="1800" dirty="0">
              <a:latin typeface="Times New"/>
              <a:ea typeface="Times New Roman" panose="02020603050405020304" pitchFamily="18" charset="0"/>
              <a:cs typeface="Times New Roman" panose="02020603050405020304" pitchFamily="18" charset="0"/>
            </a:endParaRPr>
          </a:p>
          <a:p>
            <a:pPr marL="0">
              <a:spcBef>
                <a:spcPts val="600"/>
              </a:spcBef>
              <a:spcAft>
                <a:spcPts val="300"/>
              </a:spcAft>
              <a:tabLst>
                <a:tab pos="228600" algn="l"/>
                <a:tab pos="457200" algn="l"/>
                <a:tab pos="1057275"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(1)	The Recipient agrees that </a:t>
            </a:r>
            <a:r>
              <a:rPr lang="en-US" sz="1800" b="1" i="1" u="sng" dirty="0">
                <a:latin typeface="Times New Roman" panose="02020603050405020304" pitchFamily="18" charset="0"/>
                <a:ea typeface="Times New Roman" panose="02020603050405020304" pitchFamily="18" charset="0"/>
                <a:cs typeface="Times New Roman" panose="02020603050405020304" pitchFamily="18" charset="0"/>
              </a:rPr>
              <a:t>any products embodying any subject invention or produced through the use of any subject invention will be </a:t>
            </a:r>
            <a:r>
              <a:rPr lang="en-US" sz="1800" b="1" i="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manufactured substantially in the United States</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unless the Recipient can show to the satisfaction of DOE that it is not commercially feasible. In the event DOE agrees to foreign manufacture, there will be a requirement that the Government's support of the technology be recognized in some appropriate manner, e.g., alternative binding commitments to provide an overall net benefit to the U.S. economy. The Recipient agrees that it will not license, assign or otherwise transfer any subject invention to any entity, at any tier, unless that entity agrees to these same requirements. (2) In the event that the Recipient or other such entity receiving rights in the Subject Invention undergoes a change in ownership amounting to a controlling interest, the Recipient or other such entity receiving rights shall ensure continual compliance with the requirements of this paragraph (m) and shall inform DOE, in writing, of the change in ownership within 6 months of the change. (3) The Recipient and any successor assignee will convey to DOE, upon written request from DOE, title to any subject invention, upon a breach of this paragraph (m). The Recipient will include this paragraph (m) in all subawards/contracts, regardless of tier, for experimental, developmental or research work.</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a:spcBef>
                <a:spcPts val="600"/>
              </a:spcBef>
              <a:spcAft>
                <a:spcPts val="300"/>
              </a:spcAft>
              <a:tabLst>
                <a:tab pos="228600" algn="l"/>
                <a:tab pos="457200" algn="l"/>
                <a:tab pos="1057275"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27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5645-762A-2E9F-6ED6-8A819250A48B}"/>
              </a:ext>
            </a:extLst>
          </p:cNvPr>
          <p:cNvSpPr>
            <a:spLocks noGrp="1"/>
          </p:cNvSpPr>
          <p:nvPr>
            <p:ph type="title"/>
          </p:nvPr>
        </p:nvSpPr>
        <p:spPr/>
        <p:txBody>
          <a:bodyPr/>
          <a:lstStyle/>
          <a:p>
            <a:r>
              <a:rPr lang="en-US" dirty="0"/>
              <a:t>New Requirement coming in FY 2024</a:t>
            </a:r>
          </a:p>
        </p:txBody>
      </p:sp>
      <p:sp>
        <p:nvSpPr>
          <p:cNvPr id="3" name="Content Placeholder 2">
            <a:extLst>
              <a:ext uri="{FF2B5EF4-FFF2-40B4-BE49-F238E27FC236}">
                <a16:creationId xmlns:a16="http://schemas.microsoft.com/office/drawing/2014/main" id="{306B0AFB-9462-D33A-2F8E-0001A5E0BB8E}"/>
              </a:ext>
            </a:extLst>
          </p:cNvPr>
          <p:cNvSpPr>
            <a:spLocks noGrp="1"/>
          </p:cNvSpPr>
          <p:nvPr>
            <p:ph idx="1"/>
          </p:nvPr>
        </p:nvSpPr>
        <p:spPr/>
        <p:txBody>
          <a:bodyPr/>
          <a:lstStyle/>
          <a:p>
            <a:r>
              <a:rPr lang="en-US" dirty="0"/>
              <a:t>Cybersecurity Self-Assessment</a:t>
            </a:r>
          </a:p>
          <a:p>
            <a:pPr lvl="1"/>
            <a:r>
              <a:rPr lang="en-US" dirty="0"/>
              <a:t>Phase II applicants will be required to submit a cybersecurity self-assessment starting in FY 2024.  </a:t>
            </a:r>
          </a:p>
          <a:p>
            <a:pPr lvl="1"/>
            <a:r>
              <a:rPr lang="en-US" dirty="0"/>
              <a:t>We recommend that thoroughly examine your current practices and utilize available resources to improve them</a:t>
            </a:r>
          </a:p>
          <a:p>
            <a:pPr lvl="1"/>
            <a:r>
              <a:rPr lang="en-US" dirty="0"/>
              <a:t>For more information:   </a:t>
            </a:r>
            <a:r>
              <a:rPr lang="en-US" dirty="0">
                <a:hlinkClick r:id="rId2"/>
              </a:rPr>
              <a:t>https://science.osti.gov/sbir/Foreign-Risk-Management</a:t>
            </a:r>
            <a:r>
              <a:rPr lang="en-US" dirty="0"/>
              <a:t> </a:t>
            </a:r>
          </a:p>
          <a:p>
            <a:pPr lvl="2"/>
            <a:r>
              <a:rPr lang="en-US" dirty="0"/>
              <a:t>CISA has an excellent Cyber essentials guide aimed at small businesses: </a:t>
            </a:r>
            <a:r>
              <a:rPr lang="en-US" dirty="0">
                <a:hlinkClick r:id="rId3"/>
              </a:rPr>
              <a:t>https://www.cisa.gov/resources-tools/resources/cyber-essentials</a:t>
            </a:r>
            <a:r>
              <a:rPr lang="en-US" dirty="0"/>
              <a:t> </a:t>
            </a:r>
          </a:p>
          <a:p>
            <a:pPr lvl="2"/>
            <a:r>
              <a:rPr lang="en-US" dirty="0"/>
              <a:t>NIST has a useful publication that discusses the Fundamentals of Small Business Information Security:  </a:t>
            </a:r>
            <a:r>
              <a:rPr lang="en-US" dirty="0">
                <a:hlinkClick r:id="rId4"/>
              </a:rPr>
              <a:t>https://www.nist.gov/publications/fundamentals-small-business-information-security</a:t>
            </a:r>
            <a:r>
              <a:rPr lang="en-US" dirty="0"/>
              <a:t> </a:t>
            </a:r>
          </a:p>
        </p:txBody>
      </p:sp>
    </p:spTree>
    <p:extLst>
      <p:ext uri="{BB962C8B-B14F-4D97-AF65-F5344CB8AC3E}">
        <p14:creationId xmlns:p14="http://schemas.microsoft.com/office/powerpoint/2010/main" val="1959301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lnSpcReduction="10000"/>
          </a:bodyPr>
          <a:lstStyle/>
          <a:p>
            <a:pPr marL="457200" indent="-457200">
              <a:buFont typeface="+mj-lt"/>
              <a:buAutoNum type="arabicPeriod"/>
            </a:pPr>
            <a:r>
              <a:rPr lang="en-US" sz="4000" dirty="0"/>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a:p>
            <a:pPr marL="457200" indent="-457200">
              <a:buFont typeface="+mj-lt"/>
              <a:buAutoNum type="arabicPeriod"/>
            </a:pPr>
            <a:endParaRPr lang="en-US" sz="4000" dirty="0"/>
          </a:p>
        </p:txBody>
      </p:sp>
    </p:spTree>
    <p:extLst>
      <p:ext uri="{BB962C8B-B14F-4D97-AF65-F5344CB8AC3E}">
        <p14:creationId xmlns:p14="http://schemas.microsoft.com/office/powerpoint/2010/main" val="4137346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Well with Others	</a:t>
            </a:r>
          </a:p>
        </p:txBody>
      </p:sp>
      <p:sp>
        <p:nvSpPr>
          <p:cNvPr id="3" name="Text Placeholder 2"/>
          <p:cNvSpPr>
            <a:spLocks noGrp="1"/>
          </p:cNvSpPr>
          <p:nvPr>
            <p:ph type="body" sz="quarter" idx="10"/>
          </p:nvPr>
        </p:nvSpPr>
        <p:spPr/>
        <p:txBody>
          <a:bodyPr>
            <a:normAutofit fontScale="77500" lnSpcReduction="20000"/>
          </a:bodyPr>
          <a:lstStyle/>
          <a:p>
            <a:r>
              <a:rPr lang="en-US" sz="4000" dirty="0"/>
              <a:t>Follow award terms for all subcontracts, including patent and data rights (except DOE Laboratories)! </a:t>
            </a:r>
          </a:p>
          <a:p>
            <a:r>
              <a:rPr lang="en-US" sz="4000" dirty="0"/>
              <a:t>Consider working with a DOE Laboratory.  </a:t>
            </a:r>
          </a:p>
          <a:p>
            <a:pPr marL="971550" lvl="1" indent="-571500"/>
            <a:r>
              <a:rPr lang="en-US" sz="3600" dirty="0"/>
              <a:t>DOE Approved, Streamlined SPP or User agreements.  Addresses intersection of work under two different DOE awards (Laboratory award with DOE and SBIR/STTR Recipient’s award). </a:t>
            </a:r>
          </a:p>
          <a:p>
            <a:pPr marL="971550" lvl="1" indent="-571500"/>
            <a:r>
              <a:rPr lang="en-US" sz="3600" dirty="0"/>
              <a:t>Ongoing work and collaborations.</a:t>
            </a:r>
          </a:p>
          <a:p>
            <a:pPr marL="971550" lvl="1" indent="-571500"/>
            <a:r>
              <a:rPr lang="en-US" sz="3600" dirty="0"/>
              <a:t>DOE User facility non-proprietary (DOE funded) or proprietary (privately funded). </a:t>
            </a:r>
          </a:p>
          <a:p>
            <a:r>
              <a:rPr lang="en-US" sz="4000" dirty="0"/>
              <a:t>Phase III – Use Phase I/II Data Rights terms and tell OSTI.</a:t>
            </a:r>
          </a:p>
          <a:p>
            <a:pPr marL="857250" lvl="1" indent="-457200"/>
            <a:r>
              <a:rPr lang="en-US" sz="3200" dirty="0"/>
              <a:t>“The scope and extent of the SBIR/STTR Data Rights applicable to Federally-funded Phase III awards are identical to the SBIR/STTR Data Rights applicable to Phases I and II SBIR/STTR awards.” SBA Policy Directive pg. 102</a:t>
            </a:r>
          </a:p>
          <a:p>
            <a:pPr marL="857250" lvl="1" indent="-457200"/>
            <a:r>
              <a:rPr lang="en-US" sz="3200" dirty="0"/>
              <a:t>Submit Phase III award to OSTI for older (4 year extendable) data protection.</a:t>
            </a:r>
            <a:endParaRPr lang="en-US" sz="4000" dirty="0"/>
          </a:p>
        </p:txBody>
      </p:sp>
    </p:spTree>
    <p:extLst>
      <p:ext uri="{BB962C8B-B14F-4D97-AF65-F5344CB8AC3E}">
        <p14:creationId xmlns:p14="http://schemas.microsoft.com/office/powerpoint/2010/main" val="136491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1" y="802204"/>
          <a:ext cx="8813349" cy="4970938"/>
        </p:xfrm>
        <a:graphic>
          <a:graphicData uri="http://schemas.openxmlformats.org/drawingml/2006/table">
            <a:tbl>
              <a:tblPr firstRow="1" bandRow="1">
                <a:tableStyleId>{BC89EF96-8CEA-46FF-86C4-4CE0E7609802}</a:tableStyleId>
              </a:tblPr>
              <a:tblGrid>
                <a:gridCol w="916053">
                  <a:extLst>
                    <a:ext uri="{9D8B030D-6E8A-4147-A177-3AD203B41FA5}">
                      <a16:colId xmlns:a16="http://schemas.microsoft.com/office/drawing/2014/main" val="20000"/>
                    </a:ext>
                  </a:extLst>
                </a:gridCol>
                <a:gridCol w="1231757">
                  <a:extLst>
                    <a:ext uri="{9D8B030D-6E8A-4147-A177-3AD203B41FA5}">
                      <a16:colId xmlns:a16="http://schemas.microsoft.com/office/drawing/2014/main" val="20001"/>
                    </a:ext>
                  </a:extLst>
                </a:gridCol>
                <a:gridCol w="560975">
                  <a:extLst>
                    <a:ext uri="{9D8B030D-6E8A-4147-A177-3AD203B41FA5}">
                      <a16:colId xmlns:a16="http://schemas.microsoft.com/office/drawing/2014/main" val="20002"/>
                    </a:ext>
                  </a:extLst>
                </a:gridCol>
                <a:gridCol w="1395344">
                  <a:extLst>
                    <a:ext uri="{9D8B030D-6E8A-4147-A177-3AD203B41FA5}">
                      <a16:colId xmlns:a16="http://schemas.microsoft.com/office/drawing/2014/main" val="20003"/>
                    </a:ext>
                  </a:extLst>
                </a:gridCol>
                <a:gridCol w="941932">
                  <a:extLst>
                    <a:ext uri="{9D8B030D-6E8A-4147-A177-3AD203B41FA5}">
                      <a16:colId xmlns:a16="http://schemas.microsoft.com/office/drawing/2014/main" val="20004"/>
                    </a:ext>
                  </a:extLst>
                </a:gridCol>
                <a:gridCol w="1521582">
                  <a:extLst>
                    <a:ext uri="{9D8B030D-6E8A-4147-A177-3AD203B41FA5}">
                      <a16:colId xmlns:a16="http://schemas.microsoft.com/office/drawing/2014/main" val="20005"/>
                    </a:ext>
                  </a:extLst>
                </a:gridCol>
                <a:gridCol w="941932">
                  <a:extLst>
                    <a:ext uri="{9D8B030D-6E8A-4147-A177-3AD203B41FA5}">
                      <a16:colId xmlns:a16="http://schemas.microsoft.com/office/drawing/2014/main" val="20006"/>
                    </a:ext>
                  </a:extLst>
                </a:gridCol>
                <a:gridCol w="1303774">
                  <a:extLst>
                    <a:ext uri="{9D8B030D-6E8A-4147-A177-3AD203B41FA5}">
                      <a16:colId xmlns:a16="http://schemas.microsoft.com/office/drawing/2014/main" val="20007"/>
                    </a:ext>
                  </a:extLst>
                </a:gridCol>
              </a:tblGrid>
              <a:tr h="2233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Agreement</a:t>
                      </a:r>
                    </a:p>
                  </a:txBody>
                  <a:tcPr marL="89490" marR="89490" marT="45723" marB="45723" anchor="b"/>
                </a:tc>
                <a:tc>
                  <a:txBody>
                    <a:bodyPr/>
                    <a:lstStyle/>
                    <a:p>
                      <a:pPr algn="ctr"/>
                      <a:r>
                        <a:rPr lang="en-US" sz="800" dirty="0"/>
                        <a:t>Use</a:t>
                      </a:r>
                    </a:p>
                  </a:txBody>
                  <a:tcPr marL="89490" marR="89490" marT="45723" marB="45723" anchor="b"/>
                </a:tc>
                <a:tc>
                  <a:txBody>
                    <a:bodyPr/>
                    <a:lstStyle/>
                    <a:p>
                      <a:pPr algn="ctr"/>
                      <a:r>
                        <a:rPr lang="en-US" sz="800" dirty="0"/>
                        <a:t>Funding</a:t>
                      </a:r>
                    </a:p>
                  </a:txBody>
                  <a:tcPr marL="89490" marR="89490" marT="45723" marB="45723" anchor="b"/>
                </a:tc>
                <a:tc>
                  <a:txBody>
                    <a:bodyPr/>
                    <a:lstStyle/>
                    <a:p>
                      <a:pPr algn="ctr"/>
                      <a:r>
                        <a:rPr lang="en-US" sz="800" dirty="0"/>
                        <a:t>Subject</a:t>
                      </a:r>
                      <a:r>
                        <a:rPr lang="en-US" sz="800" baseline="0" dirty="0"/>
                        <a:t> </a:t>
                      </a:r>
                      <a:r>
                        <a:rPr lang="en-US" sz="800" dirty="0"/>
                        <a:t>Inventions </a:t>
                      </a:r>
                    </a:p>
                  </a:txBody>
                  <a:tcPr marL="89490" marR="89490" marT="45723" marB="45723" anchor="b"/>
                </a:tc>
                <a:tc>
                  <a:txBody>
                    <a:bodyPr/>
                    <a:lstStyle/>
                    <a:p>
                      <a:pPr algn="ctr"/>
                      <a:r>
                        <a:rPr lang="en-US" sz="800" dirty="0"/>
                        <a:t>Generated Data</a:t>
                      </a:r>
                    </a:p>
                  </a:txBody>
                  <a:tcPr marL="89490" marR="89490" marT="45723" marB="45723" anchor="b"/>
                </a:tc>
                <a:tc>
                  <a:txBody>
                    <a:bodyPr/>
                    <a:lstStyle/>
                    <a:p>
                      <a:pPr algn="ctr"/>
                      <a:r>
                        <a:rPr lang="en-US" sz="800" dirty="0"/>
                        <a:t>U.S.</a:t>
                      </a:r>
                      <a:r>
                        <a:rPr lang="en-US" sz="800" baseline="0" dirty="0"/>
                        <a:t> Competitiveness</a:t>
                      </a:r>
                      <a:endParaRPr lang="en-US" sz="800" dirty="0"/>
                    </a:p>
                  </a:txBody>
                  <a:tcPr marL="89490" marR="89490" marT="45723" marB="45723" anchor="b"/>
                </a:tc>
                <a:tc>
                  <a:txBody>
                    <a:bodyPr/>
                    <a:lstStyle/>
                    <a:p>
                      <a:pPr algn="ctr"/>
                      <a:r>
                        <a:rPr lang="en-US" sz="800" dirty="0"/>
                        <a:t>Cost</a:t>
                      </a:r>
                    </a:p>
                  </a:txBody>
                  <a:tcPr marL="89490" marR="89490" marT="45723" marB="45723" anchor="b"/>
                </a:tc>
                <a:tc>
                  <a:txBody>
                    <a:bodyPr/>
                    <a:lstStyle/>
                    <a:p>
                      <a:pPr algn="ctr"/>
                      <a:r>
                        <a:rPr lang="en-US" sz="800" dirty="0"/>
                        <a:t>Highlights</a:t>
                      </a:r>
                    </a:p>
                  </a:txBody>
                  <a:tcPr marL="89490" marR="89490" marT="45723" marB="45723" anchor="b"/>
                </a:tc>
                <a:extLst>
                  <a:ext uri="{0D108BD9-81ED-4DB2-BD59-A6C34878D82A}">
                    <a16:rowId xmlns:a16="http://schemas.microsoft.com/office/drawing/2014/main" val="10000"/>
                  </a:ext>
                </a:extLst>
              </a:tr>
              <a:tr h="718728">
                <a:tc>
                  <a:txBody>
                    <a:bodyPr/>
                    <a:lstStyle/>
                    <a:p>
                      <a:pPr algn="ctr"/>
                      <a:r>
                        <a:rPr lang="en-US" sz="800" dirty="0"/>
                        <a:t>Cooperative</a:t>
                      </a:r>
                      <a:r>
                        <a:rPr lang="en-US" sz="800" baseline="0" dirty="0"/>
                        <a:t> Research and Development Agreement (</a:t>
                      </a:r>
                      <a:r>
                        <a:rPr lang="en-US" sz="800" dirty="0"/>
                        <a:t>CRADA)</a:t>
                      </a:r>
                      <a:endParaRPr lang="en-US" sz="800" b="1" dirty="0">
                        <a:solidFill>
                          <a:schemeClr val="bg1"/>
                        </a:solidFill>
                      </a:endParaRPr>
                    </a:p>
                  </a:txBody>
                  <a:tcPr marL="89490" marR="89490" marT="45723" marB="45723" anchor="ctr"/>
                </a:tc>
                <a:tc>
                  <a:txBody>
                    <a:bodyPr/>
                    <a:lstStyle/>
                    <a:p>
                      <a:pPr algn="l"/>
                      <a:r>
                        <a:rPr lang="en-US" sz="800" dirty="0"/>
                        <a:t>Collaborative research between DOE</a:t>
                      </a:r>
                      <a:r>
                        <a:rPr lang="en-US" sz="800" baseline="0" dirty="0"/>
                        <a:t> L</a:t>
                      </a:r>
                      <a:r>
                        <a:rPr lang="en-US" sz="800" dirty="0"/>
                        <a:t>abs and public</a:t>
                      </a:r>
                      <a:r>
                        <a:rPr lang="en-US" sz="800" baseline="0" dirty="0"/>
                        <a:t> and/or private entities for the mutual benefit of the parties </a:t>
                      </a:r>
                      <a:endParaRPr lang="en-US" sz="800" dirty="0">
                        <a:solidFill>
                          <a:schemeClr val="tx1"/>
                        </a:solidFill>
                      </a:endParaRPr>
                    </a:p>
                  </a:txBody>
                  <a:tcPr marL="89490" marR="89490" marT="45723" marB="45723"/>
                </a:tc>
                <a:tc>
                  <a:txBody>
                    <a:bodyPr/>
                    <a:lstStyle/>
                    <a:p>
                      <a:pPr algn="l"/>
                      <a:r>
                        <a:rPr lang="en-US" sz="800" baseline="0" dirty="0"/>
                        <a:t>Private and/or Federal funds</a:t>
                      </a:r>
                      <a:endParaRPr lang="en-US" sz="800" dirty="0"/>
                    </a:p>
                  </a:txBody>
                  <a:tcPr marL="89490" marR="89490" marT="45723" marB="45723"/>
                </a:tc>
                <a:tc>
                  <a:txBody>
                    <a:bodyPr/>
                    <a:lstStyle/>
                    <a:p>
                      <a:pPr algn="l"/>
                      <a:r>
                        <a:rPr lang="en-US" sz="800" dirty="0"/>
                        <a:t>Lab</a:t>
                      </a:r>
                      <a:r>
                        <a:rPr lang="en-US" sz="800" baseline="0" dirty="0"/>
                        <a:t> and Participant may elect their own inventions and Participant has right to negotiate exclusive license to Lab inventions</a:t>
                      </a:r>
                      <a:endParaRPr lang="en-US" sz="800" dirty="0"/>
                    </a:p>
                  </a:txBody>
                  <a:tcPr marL="89490" marR="89490" marT="45723" marB="45723"/>
                </a:tc>
                <a:tc>
                  <a:txBody>
                    <a:bodyPr/>
                    <a:lstStyle/>
                    <a:p>
                      <a:pPr algn="l"/>
                      <a:r>
                        <a:rPr lang="en-US" sz="800" dirty="0"/>
                        <a:t>Protected for</a:t>
                      </a:r>
                      <a:r>
                        <a:rPr lang="en-US" sz="800" baseline="0" dirty="0"/>
                        <a:t> up to </a:t>
                      </a:r>
                      <a:r>
                        <a:rPr lang="en-US" sz="800" dirty="0"/>
                        <a:t>5 year</a:t>
                      </a:r>
                      <a:r>
                        <a:rPr lang="en-US" sz="800" baseline="0" dirty="0"/>
                        <a:t>s</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Products embodying IP</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resulting from CRADA shall</a:t>
                      </a:r>
                      <a:r>
                        <a:rPr lang="en-US" sz="800" baseline="0" dirty="0"/>
                        <a:t> </a:t>
                      </a:r>
                      <a:r>
                        <a:rPr lang="en-US" sz="800" dirty="0"/>
                        <a:t>be manufactured</a:t>
                      </a:r>
                      <a:r>
                        <a:rPr lang="en-US" sz="800" baseline="0" dirty="0"/>
                        <a:t> </a:t>
                      </a:r>
                      <a:r>
                        <a:rPr lang="en-US" sz="800" dirty="0"/>
                        <a:t>substantially in the U.S.</a:t>
                      </a:r>
                      <a:endParaRPr lang="en-US" sz="800" strike="noStrike" baseline="30000" dirty="0"/>
                    </a:p>
                  </a:txBody>
                  <a:tcPr marL="89490" marR="89490" marT="45723" marB="45723"/>
                </a:tc>
                <a:tc>
                  <a:txBody>
                    <a:bodyPr/>
                    <a:lstStyle/>
                    <a:p>
                      <a:pPr algn="l"/>
                      <a:r>
                        <a:rPr lang="en-US" sz="800" dirty="0"/>
                        <a:t>Lab</a:t>
                      </a:r>
                      <a:r>
                        <a:rPr lang="en-US" sz="800" baseline="0" dirty="0"/>
                        <a:t> and Participant may share costs  or Participant pays 100% funds-in</a:t>
                      </a:r>
                    </a:p>
                  </a:txBody>
                  <a:tcPr marL="89490" marR="89490" marT="45723" marB="45723"/>
                </a:tc>
                <a:tc>
                  <a:txBody>
                    <a:bodyPr/>
                    <a:lstStyle/>
                    <a:p>
                      <a:pPr algn="l">
                        <a:buFont typeface="Wingdings" pitchFamily="2" charset="2"/>
                        <a:buChar char="ü"/>
                      </a:pPr>
                      <a:r>
                        <a:rPr lang="en-US" sz="800" dirty="0"/>
                        <a:t> Collaborative</a:t>
                      </a:r>
                      <a:r>
                        <a:rPr lang="en-US" sz="800" baseline="0" dirty="0"/>
                        <a:t> research</a:t>
                      </a:r>
                    </a:p>
                    <a:p>
                      <a:pPr algn="l">
                        <a:buFont typeface="Wingdings" pitchFamily="2" charset="2"/>
                        <a:buChar char="ü"/>
                      </a:pPr>
                      <a:r>
                        <a:rPr lang="en-US" sz="800" baseline="0" dirty="0"/>
                        <a:t>  5 year data protection</a:t>
                      </a:r>
                    </a:p>
                    <a:p>
                      <a:pPr algn="l">
                        <a:buFont typeface="Wingdings" pitchFamily="2" charset="2"/>
                        <a:buChar char="ü"/>
                      </a:pPr>
                      <a:r>
                        <a:rPr lang="en-US" sz="800" baseline="0" dirty="0"/>
                        <a:t> Designed for multi-party collaborative research</a:t>
                      </a:r>
                    </a:p>
                  </a:txBody>
                  <a:tcPr marL="89490" marR="89490" marT="45723" marB="45723"/>
                </a:tc>
                <a:extLst>
                  <a:ext uri="{0D108BD9-81ED-4DB2-BD59-A6C34878D82A}">
                    <a16:rowId xmlns:a16="http://schemas.microsoft.com/office/drawing/2014/main" val="10001"/>
                  </a:ext>
                </a:extLst>
              </a:tr>
              <a:tr h="1014597">
                <a:tc rowSpan="2">
                  <a:txBody>
                    <a:bodyPr/>
                    <a:lstStyle/>
                    <a:p>
                      <a:pPr algn="ctr"/>
                      <a:r>
                        <a:rPr lang="en-US" sz="800" dirty="0"/>
                        <a:t>Strategic Partnership Project (SPP)</a:t>
                      </a:r>
                      <a:endParaRPr lang="en-US" sz="800" b="1" dirty="0">
                        <a:solidFill>
                          <a:schemeClr val="tx1"/>
                        </a:solidFill>
                      </a:endParaRPr>
                    </a:p>
                  </a:txBody>
                  <a:tcPr marL="89490" marR="89490" marT="45723" marB="45723"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strike="noStrike" dirty="0"/>
                        <a:t>Work for businesses and other non-federal entities  using</a:t>
                      </a:r>
                      <a:r>
                        <a:rPr lang="en-US" sz="800" strike="noStrike" baseline="0" dirty="0"/>
                        <a:t> </a:t>
                      </a:r>
                      <a:r>
                        <a:rPr lang="en-US" sz="800" strike="noStrike" dirty="0"/>
                        <a:t> highly specialized or unique DOE facilities, services or technical expertise</a:t>
                      </a:r>
                      <a:endParaRPr lang="en-US" sz="800" strike="noStrike" dirty="0">
                        <a:solidFill>
                          <a:schemeClr val="tx1"/>
                        </a:solidFill>
                      </a:endParaRPr>
                    </a:p>
                  </a:txBody>
                  <a:tcPr marL="89490" marR="89490" marT="45723" marB="45723"/>
                </a:tc>
                <a:tc>
                  <a:txBody>
                    <a:bodyPr/>
                    <a:lstStyle/>
                    <a:p>
                      <a:pPr algn="l"/>
                      <a:r>
                        <a:rPr lang="en-US" sz="800" dirty="0"/>
                        <a:t>Private</a:t>
                      </a:r>
                      <a:r>
                        <a:rPr lang="en-US" sz="800" baseline="0" dirty="0"/>
                        <a:t> funds</a:t>
                      </a:r>
                      <a:endParaRPr lang="en-US" sz="800" dirty="0"/>
                    </a:p>
                  </a:txBody>
                  <a:tcPr marL="89490" marR="89490" marT="45723" marB="45723"/>
                </a:tc>
                <a:tc>
                  <a:txBody>
                    <a:bodyPr/>
                    <a:lstStyle/>
                    <a:p>
                      <a:pPr algn="l"/>
                      <a:r>
                        <a:rPr lang="en-US" sz="800" dirty="0"/>
                        <a:t>Sponsor</a:t>
                      </a:r>
                      <a:r>
                        <a:rPr lang="en-US" sz="800" baseline="0" dirty="0"/>
                        <a:t> may elect title to Subject Inventions</a:t>
                      </a:r>
                      <a:r>
                        <a:rPr lang="en-US" sz="800" baseline="30000" dirty="0"/>
                        <a:t>1</a:t>
                      </a:r>
                    </a:p>
                  </a:txBody>
                  <a:tcPr marL="89490" marR="89490" marT="45723" marB="45723"/>
                </a:tc>
                <a:tc>
                  <a:txBody>
                    <a:bodyPr/>
                    <a:lstStyle/>
                    <a:p>
                      <a:pPr algn="l"/>
                      <a:r>
                        <a:rPr lang="en-US" sz="800" dirty="0"/>
                        <a:t>Protected</a:t>
                      </a:r>
                      <a:r>
                        <a:rPr lang="en-US" sz="800" baseline="0" dirty="0"/>
                        <a:t> as Sponsor’s p</a:t>
                      </a:r>
                      <a:r>
                        <a:rPr lang="en-US" sz="800" dirty="0"/>
                        <a:t>roprietary data </a:t>
                      </a:r>
                      <a:r>
                        <a:rPr lang="en-US" sz="800" baseline="0" dirty="0"/>
                        <a:t>w/limited exceptions</a:t>
                      </a:r>
                      <a:r>
                        <a:rPr lang="en-US" sz="800" baseline="30000" dirty="0"/>
                        <a:t>1,2,3 </a:t>
                      </a:r>
                      <a:endParaRPr lang="en-US" sz="800" dirty="0"/>
                    </a:p>
                  </a:txBody>
                  <a:tcPr marL="89490" marR="89490" marT="45723" marB="45723"/>
                </a:tc>
                <a:tc>
                  <a:txBody>
                    <a:bodyPr/>
                    <a:lstStyle/>
                    <a:p>
                      <a:pPr algn="l"/>
                      <a:r>
                        <a:rPr lang="en-US" sz="800" dirty="0"/>
                        <a:t>U.S. Preference:</a:t>
                      </a:r>
                      <a:r>
                        <a:rPr lang="en-US" sz="800" baseline="0" dirty="0"/>
                        <a:t> Sponsor a</a:t>
                      </a:r>
                      <a:r>
                        <a:rPr lang="en-US" sz="800" dirty="0"/>
                        <a:t>grees not to grant any party exclusive right to use or sell products</a:t>
                      </a:r>
                      <a:r>
                        <a:rPr lang="en-US" sz="800" baseline="0" dirty="0"/>
                        <a:t> embodying Su</a:t>
                      </a:r>
                      <a:r>
                        <a:rPr lang="en-US" sz="800" dirty="0"/>
                        <a:t>bject</a:t>
                      </a:r>
                      <a:r>
                        <a:rPr lang="en-US" sz="800" baseline="0" dirty="0"/>
                        <a:t> I</a:t>
                      </a:r>
                      <a:r>
                        <a:rPr lang="en-US" sz="800" dirty="0"/>
                        <a:t>nventions in the U.S. unless products are manufactured</a:t>
                      </a:r>
                      <a:r>
                        <a:rPr lang="en-US" sz="800" baseline="0" dirty="0"/>
                        <a:t> </a:t>
                      </a:r>
                      <a:r>
                        <a:rPr lang="en-US" sz="800" dirty="0"/>
                        <a:t>substantially in the U.S.</a:t>
                      </a:r>
                      <a:r>
                        <a:rPr lang="en-US" sz="800" baseline="30000" dirty="0"/>
                        <a:t> </a:t>
                      </a:r>
                      <a:endParaRPr lang="en-US" sz="800" dirty="0">
                        <a:latin typeface="+mn-lt"/>
                      </a:endParaRPr>
                    </a:p>
                  </a:txBody>
                  <a:tcPr marL="89490" marR="89490" marT="45723" marB="45723"/>
                </a:tc>
                <a:tc>
                  <a:txBody>
                    <a:bodyPr/>
                    <a:lstStyle/>
                    <a:p>
                      <a:pPr algn="l"/>
                      <a:r>
                        <a:rPr lang="en-US" sz="800" dirty="0"/>
                        <a:t>Sponsor pays full</a:t>
                      </a:r>
                      <a:r>
                        <a:rPr lang="en-US" sz="800" baseline="0" dirty="0"/>
                        <a:t> cost recovery</a:t>
                      </a:r>
                      <a:endParaRPr lang="en-US" sz="800" dirty="0">
                        <a:solidFill>
                          <a:schemeClr val="tx1"/>
                        </a:solidFill>
                      </a:endParaRPr>
                    </a:p>
                  </a:txBody>
                  <a:tcPr marL="89490" marR="89490" marT="45723" marB="45723"/>
                </a:tc>
                <a:tc>
                  <a:txBody>
                    <a:bodyPr/>
                    <a:lstStyle/>
                    <a:p>
                      <a:pPr algn="l">
                        <a:buFont typeface="Wingdings" pitchFamily="2" charset="2"/>
                        <a:buChar char="ü"/>
                      </a:pPr>
                      <a:r>
                        <a:rPr lang="en-US" sz="800" dirty="0"/>
                        <a:t> Sponsor</a:t>
                      </a:r>
                      <a:r>
                        <a:rPr lang="en-US" sz="800" baseline="0" dirty="0"/>
                        <a:t> typically  retains right to elect title to subject inventions</a:t>
                      </a:r>
                    </a:p>
                    <a:p>
                      <a:pPr algn="l">
                        <a:buFont typeface="Wingdings" pitchFamily="2" charset="2"/>
                        <a:buChar char="ü"/>
                      </a:pPr>
                      <a:r>
                        <a:rPr lang="en-US" sz="800" baseline="0" dirty="0"/>
                        <a:t> Generated data treated as proprietary </a:t>
                      </a:r>
                    </a:p>
                    <a:p>
                      <a:pPr algn="l">
                        <a:buFont typeface="Wingdings" pitchFamily="2" charset="2"/>
                        <a:buChar char="ü"/>
                      </a:pPr>
                      <a:r>
                        <a:rPr lang="en-US" sz="800" baseline="0" dirty="0"/>
                        <a:t>Option for limited Gov. R&amp;D license</a:t>
                      </a:r>
                      <a:r>
                        <a:rPr lang="en-US" sz="800" baseline="30000" dirty="0"/>
                        <a:t>3</a:t>
                      </a:r>
                    </a:p>
                  </a:txBody>
                  <a:tcPr marL="89490" marR="89490" marT="45723" marB="45723"/>
                </a:tc>
                <a:extLst>
                  <a:ext uri="{0D108BD9-81ED-4DB2-BD59-A6C34878D82A}">
                    <a16:rowId xmlns:a16="http://schemas.microsoft.com/office/drawing/2014/main" val="10002"/>
                  </a:ext>
                </a:extLst>
              </a:tr>
              <a:tr h="467815">
                <a:tc vMerge="1">
                  <a:txBody>
                    <a:bodyPr/>
                    <a:lstStyle/>
                    <a:p>
                      <a:pPr algn="ctr"/>
                      <a:endParaRPr lang="en-US" sz="1000" dirty="0"/>
                    </a:p>
                  </a:txBody>
                  <a:tcPr/>
                </a:tc>
                <a:tc vMerge="1">
                  <a:txBody>
                    <a:bodyPr/>
                    <a:lstStyle/>
                    <a:p>
                      <a:pPr algn="l"/>
                      <a:endParaRPr lang="en-US" sz="900" dirty="0"/>
                    </a:p>
                  </a:txBody>
                  <a:tcPr/>
                </a:tc>
                <a:tc>
                  <a:txBody>
                    <a:bodyPr/>
                    <a:lstStyle/>
                    <a:p>
                      <a:pPr algn="l"/>
                      <a:r>
                        <a:rPr lang="en-US" sz="800" dirty="0"/>
                        <a:t>Federal</a:t>
                      </a:r>
                      <a:r>
                        <a:rPr lang="en-US" sz="800" baseline="0" dirty="0"/>
                        <a:t> funds </a:t>
                      </a:r>
                      <a:endParaRPr lang="en-US" sz="800" dirty="0"/>
                    </a:p>
                  </a:txBody>
                  <a:tcPr marL="89490" marR="89490" marT="45723" marB="45723"/>
                </a:tc>
                <a:tc>
                  <a:txBody>
                    <a:bodyPr/>
                    <a:lstStyle/>
                    <a:p>
                      <a:pPr algn="l"/>
                      <a:r>
                        <a:rPr lang="en-US" sz="800" dirty="0"/>
                        <a:t>Lab may elect title to  </a:t>
                      </a:r>
                      <a:r>
                        <a:rPr lang="en-US" sz="800" baseline="0" dirty="0"/>
                        <a:t>Subject Inventions of the Lab</a:t>
                      </a:r>
                      <a:endParaRPr lang="en-US" sz="800" dirty="0"/>
                    </a:p>
                  </a:txBody>
                  <a:tcPr marL="89490" marR="89490" marT="45723" marB="45723"/>
                </a:tc>
                <a:tc>
                  <a:txBody>
                    <a:bodyPr/>
                    <a:lstStyle/>
                    <a:p>
                      <a:pPr algn="l"/>
                      <a:r>
                        <a:rPr lang="en-US" sz="800" dirty="0"/>
                        <a:t>Unlimited Gov.</a:t>
                      </a:r>
                      <a:r>
                        <a:rPr lang="en-US" sz="800" baseline="0" dirty="0"/>
                        <a:t> </a:t>
                      </a:r>
                      <a:r>
                        <a:rPr lang="en-US" sz="800" dirty="0"/>
                        <a:t>rights or </a:t>
                      </a:r>
                      <a:r>
                        <a:rPr lang="en-US" sz="800" baseline="0" dirty="0"/>
                        <a:t> flow down of </a:t>
                      </a:r>
                      <a:r>
                        <a:rPr lang="en-US" sz="800" dirty="0"/>
                        <a:t>SBIR/STTR Data</a:t>
                      </a:r>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 above)</a:t>
                      </a:r>
                      <a:endParaRPr lang="en-US" sz="800" dirty="0">
                        <a:latin typeface="+mn-lt"/>
                      </a:endParaRPr>
                    </a:p>
                  </a:txBody>
                  <a:tcPr marL="89490" marR="89490" marT="45723" marB="45723"/>
                </a:tc>
                <a:tc>
                  <a:txBody>
                    <a:bodyPr/>
                    <a:lstStyle/>
                    <a:p>
                      <a:pPr algn="l"/>
                      <a:r>
                        <a:rPr lang="en-US" sz="800" baseline="0" dirty="0"/>
                        <a:t>Sponsor pays f</a:t>
                      </a:r>
                      <a:r>
                        <a:rPr lang="en-US" sz="800" dirty="0"/>
                        <a:t>ull cost recovery</a:t>
                      </a:r>
                    </a:p>
                  </a:txBody>
                  <a:tcPr marL="89490" marR="89490" marT="45723" marB="45723"/>
                </a:tc>
                <a:tc>
                  <a:txBody>
                    <a:bodyPr/>
                    <a:lstStyle/>
                    <a:p>
                      <a:pPr algn="l">
                        <a:buFont typeface="Wingdings" pitchFamily="2" charset="2"/>
                        <a:buChar char="ü"/>
                      </a:pPr>
                      <a:r>
                        <a:rPr lang="en-US" sz="800" dirty="0"/>
                        <a:t> Access to unique facilities and expertise using </a:t>
                      </a:r>
                      <a:r>
                        <a:rPr lang="en-US" sz="800" baseline="0" dirty="0"/>
                        <a:t>federal funds</a:t>
                      </a:r>
                    </a:p>
                    <a:p>
                      <a:pPr algn="l">
                        <a:buFont typeface="Wingdings" pitchFamily="2" charset="2"/>
                        <a:buChar char="ü"/>
                      </a:pPr>
                      <a:r>
                        <a:rPr lang="en-US" sz="800" b="1" baseline="0" dirty="0">
                          <a:solidFill>
                            <a:srgbClr val="FF0000"/>
                          </a:solidFill>
                        </a:rPr>
                        <a:t>Streamlined SBIR/STTR Preapproved Model may be available</a:t>
                      </a:r>
                    </a:p>
                  </a:txBody>
                  <a:tcPr marL="89490" marR="89490" marT="45723" marB="45723"/>
                </a:tc>
                <a:extLst>
                  <a:ext uri="{0D108BD9-81ED-4DB2-BD59-A6C34878D82A}">
                    <a16:rowId xmlns:a16="http://schemas.microsoft.com/office/drawing/2014/main" val="10003"/>
                  </a:ext>
                </a:extLst>
              </a:tr>
              <a:tr h="10950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Agreements for Commercializing Technology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(ACT) </a:t>
                      </a:r>
                      <a:endParaRPr lang="en-US" sz="800" b="1" dirty="0">
                        <a:solidFill>
                          <a:schemeClr val="tx1"/>
                        </a:solidFill>
                      </a:endParaRPr>
                    </a:p>
                  </a:txBody>
                  <a:tcPr marL="89490" marR="89490" marT="45723" marB="45723" anchor="ctr"/>
                </a:tc>
                <a:tc>
                  <a:txBody>
                    <a:bodyPr/>
                    <a:lstStyle/>
                    <a:p>
                      <a:pPr marL="0" marR="0" indent="0" algn="l" defTabSz="940373" rtl="0" eaLnBrk="1" fontAlgn="auto" latinLnBrk="0" hangingPunct="1">
                        <a:lnSpc>
                          <a:spcPct val="100000"/>
                        </a:lnSpc>
                        <a:spcBef>
                          <a:spcPts val="0"/>
                        </a:spcBef>
                        <a:spcAft>
                          <a:spcPts val="0"/>
                        </a:spcAft>
                        <a:buClrTx/>
                        <a:buSzTx/>
                        <a:buFontTx/>
                        <a:buNone/>
                        <a:tabLst/>
                        <a:defRPr/>
                      </a:pPr>
                      <a:r>
                        <a:rPr lang="en-US" sz="800" dirty="0"/>
                        <a:t>Work for businesses and other non-federal entities  usin</a:t>
                      </a:r>
                      <a:r>
                        <a:rPr lang="en-US" sz="800" strike="noStrike" dirty="0"/>
                        <a:t>g</a:t>
                      </a:r>
                      <a:r>
                        <a:rPr lang="en-US" sz="800" strike="noStrike" baseline="0" dirty="0"/>
                        <a:t> </a:t>
                      </a:r>
                      <a:r>
                        <a:rPr lang="en-US" sz="800" dirty="0"/>
                        <a:t>highly specialized or unique DOE facilities, services or technical expertise</a:t>
                      </a:r>
                      <a:endParaRPr lang="en-US" sz="800" dirty="0">
                        <a:solidFill>
                          <a:schemeClr val="tx1"/>
                        </a:solidFill>
                      </a:endParaRPr>
                    </a:p>
                  </a:txBody>
                  <a:tcPr marL="89490" marR="89490" marT="45723" marB="45723"/>
                </a:tc>
                <a:tc>
                  <a:txBody>
                    <a:bodyPr/>
                    <a:lstStyle/>
                    <a:p>
                      <a:pPr algn="l"/>
                      <a:r>
                        <a:rPr lang="en-US" sz="800" dirty="0"/>
                        <a:t>Private</a:t>
                      </a:r>
                      <a:r>
                        <a:rPr lang="en-US" sz="800" baseline="0" dirty="0"/>
                        <a:t> funds</a:t>
                      </a:r>
                      <a:endParaRPr lang="en-US" sz="800" dirty="0">
                        <a:solidFill>
                          <a:schemeClr val="tx1"/>
                        </a:solidFill>
                      </a:endParaRPr>
                    </a:p>
                  </a:txBody>
                  <a:tcPr marL="89490" marR="89490" marT="45723" marB="45723"/>
                </a:tc>
                <a:tc>
                  <a:txBody>
                    <a:bodyPr/>
                    <a:lstStyle/>
                    <a:p>
                      <a:pPr algn="l"/>
                      <a:r>
                        <a:rPr lang="en-US" sz="800" dirty="0"/>
                        <a:t>Initial</a:t>
                      </a:r>
                      <a:r>
                        <a:rPr lang="en-US" sz="800" baseline="0" dirty="0"/>
                        <a:t> title to the designated IP Lead.  (ACT Participant or Lab Contractor)</a:t>
                      </a:r>
                      <a:endParaRPr lang="en-US" sz="800" dirty="0">
                        <a:solidFill>
                          <a:schemeClr val="tx1"/>
                        </a:solidFill>
                      </a:endParaRPr>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Protected</a:t>
                      </a:r>
                      <a:r>
                        <a:rPr lang="en-US" sz="800" baseline="0" dirty="0"/>
                        <a:t> as p</a:t>
                      </a:r>
                      <a:r>
                        <a:rPr lang="en-US" sz="800" dirty="0"/>
                        <a:t>roprietary data </a:t>
                      </a:r>
                      <a:r>
                        <a:rPr lang="en-US" sz="800" baseline="0" dirty="0"/>
                        <a:t>w/limited exceptions</a:t>
                      </a:r>
                      <a:r>
                        <a:rPr lang="en-US" sz="800" baseline="30000" dirty="0"/>
                        <a:t>1,2,3</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a:t>
                      </a:r>
                      <a:r>
                        <a:rPr lang="en-US" sz="800" baseline="0" dirty="0"/>
                        <a:t> </a:t>
                      </a:r>
                      <a:r>
                        <a:rPr lang="en-US" sz="800" dirty="0"/>
                        <a:t>above)</a:t>
                      </a:r>
                    </a:p>
                    <a:p>
                      <a:pPr algn="l"/>
                      <a:endParaRPr lang="en-US" sz="800" dirty="0">
                        <a:solidFill>
                          <a:schemeClr val="accent2"/>
                        </a:solidFill>
                      </a:endParaRPr>
                    </a:p>
                  </a:txBody>
                  <a:tcPr marL="89490" marR="89490" marT="45723" marB="45723"/>
                </a:tc>
                <a:tc>
                  <a:txBody>
                    <a:bodyPr/>
                    <a:lstStyle/>
                    <a:p>
                      <a:pPr algn="l"/>
                      <a:r>
                        <a:rPr lang="en-US" sz="800" dirty="0"/>
                        <a:t>Participant</a:t>
                      </a:r>
                      <a:r>
                        <a:rPr lang="en-US" sz="800" baseline="0" dirty="0"/>
                        <a:t> pays full cost recovery </a:t>
                      </a:r>
                      <a:r>
                        <a:rPr lang="en-US" sz="800" u="sng" baseline="0" dirty="0"/>
                        <a:t>plus</a:t>
                      </a:r>
                      <a:r>
                        <a:rPr lang="en-US" sz="800" u="none" baseline="0" dirty="0"/>
                        <a:t>  additional  </a:t>
                      </a:r>
                      <a:r>
                        <a:rPr lang="en-US" sz="800" baseline="0" dirty="0"/>
                        <a:t>negotiated compensation to the Contractor</a:t>
                      </a:r>
                      <a:endParaRPr lang="en-US" sz="800" b="0" dirty="0">
                        <a:solidFill>
                          <a:schemeClr val="tx1"/>
                        </a:solidFill>
                      </a:endParaRPr>
                    </a:p>
                  </a:txBody>
                  <a:tcPr marL="89490" marR="89490" marT="45723" marB="45723"/>
                </a:tc>
                <a:tc>
                  <a:txBody>
                    <a:bodyPr/>
                    <a:lstStyle/>
                    <a:p>
                      <a:pPr algn="l">
                        <a:buFont typeface="Wingdings" pitchFamily="2" charset="2"/>
                        <a:buChar char="ü"/>
                      </a:pPr>
                      <a:r>
                        <a:rPr lang="en-US" sz="800" baseline="0" dirty="0"/>
                        <a:t>Flexibility  for addressing indemnity &amp; adv. payment</a:t>
                      </a:r>
                    </a:p>
                    <a:p>
                      <a:pPr algn="l">
                        <a:buFont typeface="Wingdings" pitchFamily="2" charset="2"/>
                        <a:buChar char="ü"/>
                      </a:pPr>
                      <a:r>
                        <a:rPr lang="en-US" sz="800" baseline="0" dirty="0"/>
                        <a:t> Negotiable IP terms</a:t>
                      </a:r>
                    </a:p>
                    <a:p>
                      <a:pPr algn="l">
                        <a:buFont typeface="Wingdings" pitchFamily="2" charset="2"/>
                        <a:buChar char="ü"/>
                      </a:pPr>
                      <a:r>
                        <a:rPr lang="en-US" sz="800" baseline="0" dirty="0"/>
                        <a:t>Optional performance guarantee</a:t>
                      </a:r>
                    </a:p>
                    <a:p>
                      <a:pPr algn="l">
                        <a:buFont typeface="Wingdings" pitchFamily="2" charset="2"/>
                        <a:buChar char="ü"/>
                      </a:pPr>
                      <a:r>
                        <a:rPr lang="en-US" sz="800" baseline="0" dirty="0"/>
                        <a:t>Option for limited Gov. R&amp;D license</a:t>
                      </a:r>
                      <a:r>
                        <a:rPr lang="en-US" sz="800" baseline="30000" dirty="0"/>
                        <a:t>3</a:t>
                      </a:r>
                      <a:endParaRPr lang="en-US" sz="800" baseline="0" dirty="0">
                        <a:solidFill>
                          <a:schemeClr val="accent2"/>
                        </a:solidFill>
                      </a:endParaRPr>
                    </a:p>
                  </a:txBody>
                  <a:tcPr marL="89490" marR="89490" marT="45723" marB="45723"/>
                </a:tc>
                <a:extLst>
                  <a:ext uri="{0D108BD9-81ED-4DB2-BD59-A6C34878D82A}">
                    <a16:rowId xmlns:a16="http://schemas.microsoft.com/office/drawing/2014/main" val="10004"/>
                  </a:ext>
                </a:extLst>
              </a:tr>
              <a:tr h="593271">
                <a:tc>
                  <a:txBody>
                    <a:bodyPr/>
                    <a:lstStyle/>
                    <a:p>
                      <a:pPr marL="0" marR="0" indent="0" algn="ctr" defTabSz="940373" rtl="0" eaLnBrk="1" fontAlgn="auto" latinLnBrk="0" hangingPunct="1">
                        <a:lnSpc>
                          <a:spcPct val="100000"/>
                        </a:lnSpc>
                        <a:spcBef>
                          <a:spcPts val="0"/>
                        </a:spcBef>
                        <a:spcAft>
                          <a:spcPts val="0"/>
                        </a:spcAft>
                        <a:buClrTx/>
                        <a:buSzTx/>
                        <a:buFontTx/>
                        <a:buNone/>
                        <a:tabLst/>
                        <a:defRPr/>
                      </a:pPr>
                      <a:r>
                        <a:rPr lang="en-US" sz="800" dirty="0"/>
                        <a:t>Proprietary </a:t>
                      </a:r>
                      <a:br>
                        <a:rPr lang="en-US" sz="800" dirty="0"/>
                      </a:br>
                      <a:r>
                        <a:rPr lang="en-US" sz="800" dirty="0"/>
                        <a:t>User Agreement</a:t>
                      </a:r>
                      <a:r>
                        <a:rPr lang="en-US" sz="800" baseline="30000" dirty="0"/>
                        <a:t>4</a:t>
                      </a:r>
                      <a:endParaRPr lang="en-US" sz="800" dirty="0"/>
                    </a:p>
                  </a:txBody>
                  <a:tcPr marL="89490" marR="89490"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User may access designated facilities to</a:t>
                      </a:r>
                      <a:r>
                        <a:rPr lang="en-US" sz="800" baseline="0" dirty="0"/>
                        <a:t> conduct its own p</a:t>
                      </a:r>
                      <a:r>
                        <a:rPr lang="en-US" sz="800" dirty="0"/>
                        <a:t>roprietary research </a:t>
                      </a:r>
                    </a:p>
                  </a:txBody>
                  <a:tcPr marL="89490" marR="89490" marT="45723" marB="45723"/>
                </a:tc>
                <a:tc>
                  <a:txBody>
                    <a:bodyPr/>
                    <a:lstStyle/>
                    <a:p>
                      <a:pPr algn="l"/>
                      <a:r>
                        <a:rPr lang="en-US" sz="800" dirty="0"/>
                        <a:t>Private funds</a:t>
                      </a:r>
                    </a:p>
                  </a:txBody>
                  <a:tcPr marL="89490" marR="89490" marT="45723" marB="45723"/>
                </a:tc>
                <a:tc>
                  <a:txBody>
                    <a:bodyPr/>
                    <a:lstStyle/>
                    <a:p>
                      <a:pPr algn="l"/>
                      <a:r>
                        <a:rPr lang="en-US" sz="800" dirty="0"/>
                        <a:t>User</a:t>
                      </a:r>
                      <a:r>
                        <a:rPr lang="en-US" sz="800" baseline="0" dirty="0"/>
                        <a:t> may elect title to its Subject Inventions  </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User may protect</a:t>
                      </a:r>
                      <a:r>
                        <a:rPr lang="en-US" sz="800" baseline="0" dirty="0"/>
                        <a:t> as p</a:t>
                      </a:r>
                      <a:r>
                        <a:rPr lang="en-US" sz="800" dirty="0"/>
                        <a:t>roprietary</a:t>
                      </a:r>
                      <a:r>
                        <a:rPr lang="en-US" sz="800" baseline="0" dirty="0"/>
                        <a:t> </a:t>
                      </a:r>
                      <a:endParaRPr lang="en-US" sz="800" baseline="30000" dirty="0"/>
                    </a:p>
                  </a:txBody>
                  <a:tcPr marL="89490" marR="89490" marT="45723" marB="45723"/>
                </a:tc>
                <a:tc>
                  <a:txBody>
                    <a:bodyPr/>
                    <a:lstStyle/>
                    <a:p>
                      <a:pPr algn="l"/>
                      <a:r>
                        <a:rPr lang="en-US" sz="800" dirty="0"/>
                        <a:t>n/a</a:t>
                      </a:r>
                    </a:p>
                  </a:txBody>
                  <a:tcPr marL="89490" marR="89490" marT="45723" marB="45723"/>
                </a:tc>
                <a:tc>
                  <a:txBody>
                    <a:bodyPr/>
                    <a:lstStyle/>
                    <a:p>
                      <a:pPr algn="l"/>
                      <a:r>
                        <a:rPr lang="en-US" sz="800" dirty="0"/>
                        <a:t>User</a:t>
                      </a:r>
                      <a:r>
                        <a:rPr lang="en-US" sz="800" baseline="0" dirty="0"/>
                        <a:t> pays approved user rate</a:t>
                      </a:r>
                      <a:endParaRPr lang="en-US" sz="800" dirty="0"/>
                    </a:p>
                  </a:txBody>
                  <a:tcPr marL="89490" marR="89490" marT="45723" marB="45723"/>
                </a:tc>
                <a:tc>
                  <a:txBody>
                    <a:bodyPr/>
                    <a:lstStyle/>
                    <a:p>
                      <a:pPr algn="l">
                        <a:buFont typeface="Wingdings" pitchFamily="2" charset="2"/>
                        <a:buChar char="ü"/>
                      </a:pPr>
                      <a:r>
                        <a:rPr lang="en-US" sz="800" dirty="0"/>
                        <a:t>Generated data</a:t>
                      </a:r>
                      <a:r>
                        <a:rPr lang="en-US" sz="800" baseline="0" dirty="0"/>
                        <a:t> treated as p</a:t>
                      </a:r>
                      <a:r>
                        <a:rPr lang="en-US" sz="800" dirty="0"/>
                        <a:t>roprietary </a:t>
                      </a:r>
                    </a:p>
                    <a:p>
                      <a:pPr algn="l">
                        <a:buFont typeface="Wingdings" pitchFamily="2" charset="2"/>
                        <a:buChar char="ü"/>
                      </a:pPr>
                      <a:r>
                        <a:rPr lang="en-US" sz="800" dirty="0"/>
                        <a:t>Merit</a:t>
                      </a:r>
                      <a:r>
                        <a:rPr lang="en-US" sz="800" baseline="0" dirty="0"/>
                        <a:t> based access to unique facilities</a:t>
                      </a:r>
                    </a:p>
                  </a:txBody>
                  <a:tcPr marL="89490" marR="89490" marT="45723" marB="45723"/>
                </a:tc>
                <a:extLst>
                  <a:ext uri="{0D108BD9-81ED-4DB2-BD59-A6C34878D82A}">
                    <a16:rowId xmlns:a16="http://schemas.microsoft.com/office/drawing/2014/main" val="10005"/>
                  </a:ext>
                </a:extLst>
              </a:tr>
              <a:tr h="502953">
                <a:tc>
                  <a:txBody>
                    <a:bodyPr/>
                    <a:lstStyle/>
                    <a:p>
                      <a:pPr marL="0" marR="0" indent="0" algn="ctr" defTabSz="940373" rtl="0" eaLnBrk="1" fontAlgn="auto" latinLnBrk="0" hangingPunct="1">
                        <a:lnSpc>
                          <a:spcPct val="100000"/>
                        </a:lnSpc>
                        <a:spcBef>
                          <a:spcPts val="0"/>
                        </a:spcBef>
                        <a:spcAft>
                          <a:spcPts val="0"/>
                        </a:spcAft>
                        <a:buClrTx/>
                        <a:buSzTx/>
                        <a:buFontTx/>
                        <a:buNone/>
                        <a:tabLst/>
                        <a:defRPr/>
                      </a:pPr>
                      <a:r>
                        <a:rPr lang="en-US" sz="800" dirty="0"/>
                        <a:t>Non-Proprietary</a:t>
                      </a:r>
                      <a:r>
                        <a:rPr lang="en-US" sz="800" baseline="0" dirty="0"/>
                        <a:t> User Agreement</a:t>
                      </a:r>
                      <a:r>
                        <a:rPr lang="en-US" sz="800" baseline="30000" dirty="0"/>
                        <a:t>4</a:t>
                      </a:r>
                      <a:endParaRPr lang="en-US" sz="800" dirty="0"/>
                    </a:p>
                  </a:txBody>
                  <a:tcPr marL="89490" marR="89490"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Non-proprietary research at designated</a:t>
                      </a:r>
                      <a:r>
                        <a:rPr lang="en-US" sz="800" baseline="0" dirty="0"/>
                        <a:t> f</a:t>
                      </a:r>
                      <a:r>
                        <a:rPr lang="en-US" sz="800" dirty="0"/>
                        <a:t>acilities</a:t>
                      </a:r>
                    </a:p>
                  </a:txBody>
                  <a:tcPr marL="89490" marR="89490" marT="45723" marB="45723"/>
                </a:tc>
                <a:tc>
                  <a:txBody>
                    <a:bodyPr/>
                    <a:lstStyle/>
                    <a:p>
                      <a:pPr algn="l"/>
                      <a:r>
                        <a:rPr lang="en-US" sz="800" dirty="0"/>
                        <a:t>n/a</a:t>
                      </a:r>
                      <a:endParaRPr lang="en-US" sz="800" b="0" dirty="0"/>
                    </a:p>
                  </a:txBody>
                  <a:tcPr marL="89490" marR="89490" marT="45723" marB="45723"/>
                </a:tc>
                <a:tc>
                  <a:txBody>
                    <a:bodyPr/>
                    <a:lstStyle/>
                    <a:p>
                      <a:pPr algn="l"/>
                      <a:r>
                        <a:rPr lang="en-US" sz="800" dirty="0"/>
                        <a:t>Lab</a:t>
                      </a:r>
                      <a:r>
                        <a:rPr lang="en-US" sz="800" baseline="0" dirty="0"/>
                        <a:t> and User may elect their own Subject Inventions</a:t>
                      </a:r>
                      <a:endParaRPr lang="en-US" sz="800" b="0" dirty="0"/>
                    </a:p>
                  </a:txBody>
                  <a:tcPr marL="89490" marR="89490" marT="45723" marB="45723"/>
                </a:tc>
                <a:tc>
                  <a:txBody>
                    <a:bodyPr/>
                    <a:lstStyle/>
                    <a:p>
                      <a:pPr algn="l"/>
                      <a:r>
                        <a:rPr lang="en-US" sz="800" dirty="0"/>
                        <a:t>Unlimited</a:t>
                      </a:r>
                      <a:r>
                        <a:rPr lang="en-US" sz="800" baseline="0" dirty="0"/>
                        <a:t> Gov. Rights</a:t>
                      </a:r>
                      <a:endParaRPr lang="en-US" sz="800" dirty="0"/>
                    </a:p>
                  </a:txBody>
                  <a:tcPr marL="89490" marR="8949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U.S. Preference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(see above)</a:t>
                      </a:r>
                    </a:p>
                    <a:p>
                      <a:pPr algn="l"/>
                      <a:endParaRPr lang="en-US" sz="800" dirty="0"/>
                    </a:p>
                  </a:txBody>
                  <a:tcPr marL="89490" marR="89490" marT="45723" marB="45723"/>
                </a:tc>
                <a:tc>
                  <a:txBody>
                    <a:bodyPr/>
                    <a:lstStyle/>
                    <a:p>
                      <a:pPr algn="l"/>
                      <a:r>
                        <a:rPr lang="en-US" sz="800" dirty="0"/>
                        <a:t>Each party</a:t>
                      </a:r>
                      <a:r>
                        <a:rPr lang="en-US" sz="800" baseline="0" dirty="0"/>
                        <a:t> covers own </a:t>
                      </a:r>
                      <a:r>
                        <a:rPr lang="en-US" sz="800" dirty="0"/>
                        <a:t>cost</a:t>
                      </a:r>
                    </a:p>
                  </a:txBody>
                  <a:tcPr marL="89490" marR="89490" marT="45723" marB="45723"/>
                </a:tc>
                <a:tc>
                  <a:txBody>
                    <a:bodyPr/>
                    <a:lstStyle/>
                    <a:p>
                      <a:pPr algn="l">
                        <a:buFont typeface="Wingdings" pitchFamily="2" charset="2"/>
                        <a:buChar char="ü"/>
                      </a:pPr>
                      <a:r>
                        <a:rPr lang="en-US" sz="800" dirty="0"/>
                        <a:t>Merit</a:t>
                      </a:r>
                      <a:r>
                        <a:rPr lang="en-US" sz="800" baseline="0" dirty="0"/>
                        <a:t> based access to unique facilities</a:t>
                      </a:r>
                    </a:p>
                    <a:p>
                      <a:pPr algn="l">
                        <a:buFont typeface="Wingdings" pitchFamily="2" charset="2"/>
                        <a:buChar char="ü"/>
                      </a:pPr>
                      <a:r>
                        <a:rPr lang="en-US" sz="800" baseline="0" dirty="0"/>
                        <a:t>Agree to publish results.</a:t>
                      </a:r>
                    </a:p>
                  </a:txBody>
                  <a:tcPr marL="89490" marR="89490" marT="45723" marB="45723"/>
                </a:tc>
                <a:extLst>
                  <a:ext uri="{0D108BD9-81ED-4DB2-BD59-A6C34878D82A}">
                    <a16:rowId xmlns:a16="http://schemas.microsoft.com/office/drawing/2014/main" val="10006"/>
                  </a:ext>
                </a:extLst>
              </a:tr>
            </a:tbl>
          </a:graphicData>
        </a:graphic>
      </p:graphicFrame>
      <p:sp>
        <p:nvSpPr>
          <p:cNvPr id="47178" name="TextBox 7"/>
          <p:cNvSpPr txBox="1">
            <a:spLocks noChangeArrowheads="1"/>
          </p:cNvSpPr>
          <p:nvPr/>
        </p:nvSpPr>
        <p:spPr bwMode="auto">
          <a:xfrm>
            <a:off x="2214988" y="131555"/>
            <a:ext cx="5489538" cy="34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014" tIns="43007" rIns="86014" bIns="43007">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lnSpc>
                <a:spcPct val="90000"/>
              </a:lnSpc>
              <a:spcBef>
                <a:spcPct val="20000"/>
              </a:spcBef>
              <a:spcAft>
                <a:spcPct val="0"/>
              </a:spcAft>
              <a:buClr>
                <a:srgbClr val="EEECE1"/>
              </a:buClr>
              <a:buSzPct val="75000"/>
            </a:pPr>
            <a:r>
              <a:rPr lang="en-US" sz="1829" b="1" dirty="0">
                <a:solidFill>
                  <a:srgbClr val="666666"/>
                </a:solidFill>
                <a:latin typeface="Calibri" pitchFamily="34" charset="0"/>
              </a:rPr>
              <a:t>Technology Transfer Mechanisms at DOE Facilities</a:t>
            </a:r>
          </a:p>
        </p:txBody>
      </p:sp>
      <p:sp>
        <p:nvSpPr>
          <p:cNvPr id="47179" name="TextBox 8"/>
          <p:cNvSpPr txBox="1">
            <a:spLocks noChangeArrowheads="1"/>
          </p:cNvSpPr>
          <p:nvPr/>
        </p:nvSpPr>
        <p:spPr bwMode="auto">
          <a:xfrm>
            <a:off x="1600201" y="5773142"/>
            <a:ext cx="8967707" cy="51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014" tIns="43007" rIns="86014" bIns="43007">
            <a:spAutoFit/>
          </a:bodyPr>
          <a:lstStyle>
            <a:lvl1pPr marL="342900" indent="-3429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fontAlgn="base" hangingPunct="1">
              <a:lnSpc>
                <a:spcPct val="90000"/>
              </a:lnSpc>
              <a:spcBef>
                <a:spcPct val="20000"/>
              </a:spcBef>
              <a:spcAft>
                <a:spcPct val="0"/>
              </a:spcAft>
              <a:buClr>
                <a:srgbClr val="EEECE1"/>
              </a:buClr>
              <a:buSzPct val="75000"/>
            </a:pPr>
            <a:r>
              <a:rPr lang="en-US" sz="732" b="1" baseline="30000" dirty="0">
                <a:solidFill>
                  <a:srgbClr val="000000"/>
                </a:solidFill>
                <a:latin typeface="Calibri" pitchFamily="34" charset="0"/>
              </a:rPr>
              <a:t>1</a:t>
            </a:r>
            <a:r>
              <a:rPr lang="en-US" sz="732" b="1" dirty="0">
                <a:solidFill>
                  <a:srgbClr val="000000"/>
                </a:solidFill>
                <a:latin typeface="Calibri" pitchFamily="34" charset="0"/>
              </a:rPr>
              <a:t> </a:t>
            </a:r>
            <a:r>
              <a:rPr lang="en-US" sz="732" b="1" dirty="0">
                <a:solidFill>
                  <a:srgbClr val="000000"/>
                </a:solidFill>
                <a:latin typeface="Calibri"/>
              </a:rPr>
              <a:t>Certain exceptions or restrictions may apply (e.g. foreign SPP Sponsors may be granted the right to elect title to inventions and receive proprietary data protection but only after the approval of DOE field patent counsel and concurrence from the cognizant DOE program office).</a:t>
            </a:r>
            <a:r>
              <a:rPr lang="en-US" sz="732" b="1" baseline="30000" dirty="0">
                <a:solidFill>
                  <a:srgbClr val="000000"/>
                </a:solidFill>
                <a:latin typeface="Calibri"/>
              </a:rPr>
              <a:t>2 </a:t>
            </a:r>
            <a:r>
              <a:rPr lang="en-US" sz="732" b="1" dirty="0">
                <a:solidFill>
                  <a:srgbClr val="000000"/>
                </a:solidFill>
                <a:latin typeface="Calibri"/>
              </a:rPr>
              <a:t>Proprietary data protection may not be available at all facilities. </a:t>
            </a:r>
            <a:r>
              <a:rPr lang="en-US" sz="732" b="1" baseline="30000" dirty="0">
                <a:solidFill>
                  <a:srgbClr val="000000"/>
                </a:solidFill>
                <a:latin typeface="Calibri"/>
              </a:rPr>
              <a:t>3 </a:t>
            </a:r>
            <a:r>
              <a:rPr lang="en-US" sz="732" b="1" dirty="0">
                <a:solidFill>
                  <a:srgbClr val="000000"/>
                </a:solidFill>
                <a:latin typeface="Calibri"/>
              </a:rPr>
              <a:t>If  the limited Gov. R&amp;D license is utilized, data protection will be limited to 5 years. </a:t>
            </a:r>
            <a:r>
              <a:rPr lang="en-US" sz="732" b="1" baseline="30000" dirty="0">
                <a:solidFill>
                  <a:srgbClr val="4C4C4C"/>
                </a:solidFill>
                <a:latin typeface="Calibri"/>
              </a:rPr>
              <a:t>4 </a:t>
            </a:r>
            <a:r>
              <a:rPr lang="en-US" sz="732" b="1" dirty="0">
                <a:solidFill>
                  <a:srgbClr val="4C4C4C"/>
                </a:solidFill>
                <a:latin typeface="Calibri"/>
              </a:rPr>
              <a:t>User Agreements are only available when the Sponsor/Participant/User is proposing to use  a DOE Designated User Facility that offers such agreements.  (see, </a:t>
            </a:r>
            <a:r>
              <a:rPr lang="en-US" sz="732" b="1" u="sng" dirty="0">
                <a:solidFill>
                  <a:srgbClr val="4C4C4C"/>
                </a:solidFill>
                <a:latin typeface="Calibri"/>
                <a:hlinkClick r:id="rId3"/>
              </a:rPr>
              <a:t>http://technologytransfer.energy.gov/docs/designateduserfacilities.html</a:t>
            </a:r>
            <a:r>
              <a:rPr lang="en-US" sz="732" b="1" u="sng" dirty="0">
                <a:solidFill>
                  <a:srgbClr val="4C4C4C"/>
                </a:solidFill>
                <a:latin typeface="Calibri"/>
              </a:rPr>
              <a:t>)</a:t>
            </a:r>
            <a:endParaRPr lang="en-US" sz="732" b="1" dirty="0">
              <a:solidFill>
                <a:srgbClr val="4C4C4C"/>
              </a:solidFill>
              <a:latin typeface="Calibri"/>
            </a:endParaRPr>
          </a:p>
          <a:p>
            <a:pPr marL="0" indent="0" eaLnBrk="1" fontAlgn="base" hangingPunct="1">
              <a:lnSpc>
                <a:spcPct val="90000"/>
              </a:lnSpc>
              <a:spcBef>
                <a:spcPct val="20000"/>
              </a:spcBef>
              <a:spcAft>
                <a:spcPct val="0"/>
              </a:spcAft>
              <a:buClr>
                <a:srgbClr val="EEECE1"/>
              </a:buClr>
              <a:buSzPct val="75000"/>
            </a:pPr>
            <a:r>
              <a:rPr lang="en-US" sz="732" b="1" dirty="0">
                <a:solidFill>
                  <a:srgbClr val="000000"/>
                </a:solidFill>
                <a:latin typeface="Calibri" pitchFamily="34" charset="0"/>
              </a:rPr>
              <a:t>                                                                               </a:t>
            </a:r>
          </a:p>
        </p:txBody>
      </p:sp>
    </p:spTree>
    <p:extLst>
      <p:ext uri="{BB962C8B-B14F-4D97-AF65-F5344CB8AC3E}">
        <p14:creationId xmlns:p14="http://schemas.microsoft.com/office/powerpoint/2010/main" val="414488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Schedule a Meeting</a:t>
            </a:r>
            <a:endParaRPr lang="en-US" dirty="0">
              <a:solidFill>
                <a:srgbClr val="0070C0"/>
              </a:solidFill>
            </a:endParaRPr>
          </a:p>
        </p:txBody>
      </p:sp>
      <p:sp>
        <p:nvSpPr>
          <p:cNvPr id="3" name="Text Placeholder 2"/>
          <p:cNvSpPr>
            <a:spLocks noGrp="1"/>
          </p:cNvSpPr>
          <p:nvPr>
            <p:ph type="body" sz="quarter" idx="10"/>
          </p:nvPr>
        </p:nvSpPr>
        <p:spPr/>
        <p:txBody>
          <a:bodyPr>
            <a:normAutofit/>
          </a:bodyPr>
          <a:lstStyle/>
          <a:p>
            <a:r>
              <a:rPr lang="en-US" sz="2800" dirty="0"/>
              <a:t>Please contact Laura to schedule a meeting if you have questions. </a:t>
            </a:r>
            <a:endParaRPr lang="en-US" sz="2400" dirty="0"/>
          </a:p>
          <a:p>
            <a:pPr marL="857250" lvl="2" indent="0">
              <a:buNone/>
            </a:pPr>
            <a:r>
              <a:rPr lang="en-US" sz="2400" dirty="0"/>
              <a:t>Laurie Miranda, Legal Assistant</a:t>
            </a:r>
          </a:p>
          <a:p>
            <a:pPr marL="857250" lvl="2" indent="0">
              <a:buNone/>
            </a:pPr>
            <a:r>
              <a:rPr lang="en-US" sz="2400" dirty="0"/>
              <a:t>Intellectual Property Law</a:t>
            </a:r>
          </a:p>
          <a:p>
            <a:pPr marL="857250" lvl="2" indent="0">
              <a:buNone/>
            </a:pPr>
            <a:r>
              <a:rPr lang="en-US" sz="2400" dirty="0"/>
              <a:t>U.S. Department of Energy</a:t>
            </a:r>
          </a:p>
          <a:p>
            <a:pPr marL="857250" lvl="2" indent="0">
              <a:buNone/>
            </a:pPr>
            <a:r>
              <a:rPr lang="en-US" sz="2400" dirty="0"/>
              <a:t>Office of Chief Counsel</a:t>
            </a:r>
          </a:p>
          <a:p>
            <a:pPr marL="857250" lvl="2" indent="0">
              <a:buNone/>
            </a:pPr>
            <a:r>
              <a:rPr lang="en-US" sz="2400" dirty="0"/>
              <a:t>Phone: 630-252-2046 </a:t>
            </a:r>
          </a:p>
          <a:p>
            <a:pPr marL="857250" lvl="2" indent="0">
              <a:buNone/>
            </a:pPr>
            <a:r>
              <a:rPr lang="en-US" sz="2400" dirty="0"/>
              <a:t>Email: </a:t>
            </a:r>
            <a:r>
              <a:rPr lang="en-US" sz="2400" dirty="0">
                <a:hlinkClick r:id="rId2"/>
              </a:rPr>
              <a:t>laura.miranda@science.doe.gov</a:t>
            </a:r>
            <a:r>
              <a:rPr lang="en-US" sz="2400" dirty="0"/>
              <a:t> </a:t>
            </a:r>
          </a:p>
        </p:txBody>
      </p:sp>
    </p:spTree>
    <p:extLst>
      <p:ext uri="{BB962C8B-B14F-4D97-AF65-F5344CB8AC3E}">
        <p14:creationId xmlns:p14="http://schemas.microsoft.com/office/powerpoint/2010/main" val="1427239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 Placeholder 5"/>
          <p:cNvSpPr>
            <a:spLocks noGrp="1"/>
          </p:cNvSpPr>
          <p:nvPr>
            <p:ph type="body" sz="quarter" idx="10"/>
          </p:nvPr>
        </p:nvSpPr>
        <p:spPr/>
        <p:txBody>
          <a:bodyPr>
            <a:noAutofit/>
          </a:bodyPr>
          <a:lstStyle/>
          <a:p>
            <a:pPr marL="0" indent="0" algn="ctr">
              <a:buNone/>
            </a:pPr>
            <a:r>
              <a:rPr lang="en-US" sz="40000" dirty="0"/>
              <a:t>?</a:t>
            </a:r>
          </a:p>
        </p:txBody>
      </p:sp>
    </p:spTree>
    <p:extLst>
      <p:ext uri="{BB962C8B-B14F-4D97-AF65-F5344CB8AC3E}">
        <p14:creationId xmlns:p14="http://schemas.microsoft.com/office/powerpoint/2010/main" val="2261585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Year SBIR/STTR Data Rights (2019)</a:t>
            </a:r>
          </a:p>
        </p:txBody>
      </p:sp>
      <p:sp>
        <p:nvSpPr>
          <p:cNvPr id="3" name="Text Placeholder 2"/>
          <p:cNvSpPr>
            <a:spLocks noGrp="1"/>
          </p:cNvSpPr>
          <p:nvPr>
            <p:ph type="body" sz="quarter" idx="10"/>
          </p:nvPr>
        </p:nvSpPr>
        <p:spPr/>
        <p:txBody>
          <a:bodyPr>
            <a:normAutofit/>
          </a:bodyPr>
          <a:lstStyle/>
          <a:p>
            <a:r>
              <a:rPr lang="en-US" dirty="0"/>
              <a:t>Fixed 20-year data protection from award date (Block 27 on the Assistance Agreement).</a:t>
            </a:r>
          </a:p>
        </p:txBody>
      </p:sp>
      <p:cxnSp>
        <p:nvCxnSpPr>
          <p:cNvPr id="25" name="Straight Arrow Connector 24"/>
          <p:cNvCxnSpPr/>
          <p:nvPr/>
        </p:nvCxnSpPr>
        <p:spPr>
          <a:xfrm flipV="1">
            <a:off x="2020303" y="3922885"/>
            <a:ext cx="8229600" cy="1672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030445" y="3368109"/>
            <a:ext cx="0" cy="11430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570259" y="2910722"/>
            <a:ext cx="857063" cy="480131"/>
          </a:xfrm>
          <a:prstGeom prst="rect">
            <a:avLst/>
          </a:prstGeom>
          <a:noFill/>
          <a:ln>
            <a:noFill/>
          </a:ln>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ln>
                  <a:solidFill>
                    <a:srgbClr val="0099CC"/>
                  </a:solidFill>
                </a:ln>
                <a:solidFill>
                  <a:srgbClr val="4C4C4C"/>
                </a:solidFill>
              </a:rPr>
              <a:t>Phase I Award</a:t>
            </a:r>
          </a:p>
        </p:txBody>
      </p:sp>
      <p:cxnSp>
        <p:nvCxnSpPr>
          <p:cNvPr id="30" name="Straight Connector 29"/>
          <p:cNvCxnSpPr/>
          <p:nvPr/>
        </p:nvCxnSpPr>
        <p:spPr>
          <a:xfrm>
            <a:off x="3714110" y="3581400"/>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124201" y="2867514"/>
            <a:ext cx="1179821" cy="480131"/>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Phase I Final Report</a:t>
            </a:r>
          </a:p>
        </p:txBody>
      </p:sp>
      <p:cxnSp>
        <p:nvCxnSpPr>
          <p:cNvPr id="32" name="Straight Connector 31"/>
          <p:cNvCxnSpPr/>
          <p:nvPr/>
        </p:nvCxnSpPr>
        <p:spPr>
          <a:xfrm>
            <a:off x="5410200" y="3503814"/>
            <a:ext cx="0" cy="114300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839979" y="2844290"/>
            <a:ext cx="1179821" cy="480131"/>
          </a:xfrm>
          <a:prstGeom prst="rect">
            <a:avLst/>
          </a:prstGeom>
          <a:noFill/>
          <a:ln>
            <a:noFill/>
          </a:ln>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ln>
                  <a:solidFill>
                    <a:srgbClr val="FF9933"/>
                  </a:solidFill>
                </a:ln>
                <a:solidFill>
                  <a:srgbClr val="4C4C4C"/>
                </a:solidFill>
              </a:rPr>
              <a:t>Phase II Award</a:t>
            </a:r>
          </a:p>
        </p:txBody>
      </p:sp>
      <p:sp>
        <p:nvSpPr>
          <p:cNvPr id="34" name="Left Brace 33"/>
          <p:cNvSpPr/>
          <p:nvPr/>
        </p:nvSpPr>
        <p:spPr>
          <a:xfrm rot="16200000">
            <a:off x="3872486" y="2646592"/>
            <a:ext cx="906670" cy="4611034"/>
          </a:xfrm>
          <a:prstGeom prst="leftBrace">
            <a:avLst>
              <a:gd name="adj1" fmla="val 8333"/>
              <a:gd name="adj2" fmla="val 51778"/>
            </a:avLst>
          </a:prstGeom>
          <a:ln>
            <a:solidFill>
              <a:schemeClr val="accent3"/>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fontAlgn="base">
              <a:lnSpc>
                <a:spcPct val="90000"/>
              </a:lnSpc>
              <a:spcBef>
                <a:spcPct val="20000"/>
              </a:spcBef>
              <a:spcAft>
                <a:spcPct val="0"/>
              </a:spcAft>
              <a:buClr>
                <a:srgbClr val="EEECE1"/>
              </a:buClr>
              <a:buSzPct val="75000"/>
            </a:pPr>
            <a:endParaRPr lang="en-US" sz="1100" b="1">
              <a:ln>
                <a:solidFill>
                  <a:srgbClr val="4C4C4C"/>
                </a:solidFill>
                <a:prstDash val="sysDot"/>
              </a:ln>
              <a:solidFill>
                <a:srgbClr val="99CC33">
                  <a:lumMod val="50000"/>
                </a:srgbClr>
              </a:solidFill>
              <a:latin typeface="Calibri"/>
            </a:endParaRPr>
          </a:p>
        </p:txBody>
      </p:sp>
      <p:sp>
        <p:nvSpPr>
          <p:cNvPr id="35" name="TextBox 34"/>
          <p:cNvSpPr txBox="1"/>
          <p:nvPr/>
        </p:nvSpPr>
        <p:spPr>
          <a:xfrm>
            <a:off x="3796280" y="5438892"/>
            <a:ext cx="1158414" cy="313932"/>
          </a:xfrm>
          <a:prstGeom prst="rect">
            <a:avLst/>
          </a:prstGeom>
          <a:noFill/>
          <a:ln>
            <a:noFill/>
          </a:ln>
        </p:spPr>
        <p:txBody>
          <a:bodyPr wrap="square" rtlCol="0">
            <a:spAutoFit/>
          </a:bodyPr>
          <a:lstStyle/>
          <a:p>
            <a:pPr algn="ctr" fontAlgn="base">
              <a:lnSpc>
                <a:spcPct val="90000"/>
              </a:lnSpc>
              <a:spcBef>
                <a:spcPct val="20000"/>
              </a:spcBef>
              <a:spcAft>
                <a:spcPct val="0"/>
              </a:spcAft>
              <a:buClr>
                <a:srgbClr val="EEECE1"/>
              </a:buClr>
              <a:buSzPct val="75000"/>
            </a:pPr>
            <a:r>
              <a:rPr lang="en-US" sz="1600" b="1" dirty="0">
                <a:ln>
                  <a:solidFill>
                    <a:srgbClr val="0099CC"/>
                  </a:solidFill>
                </a:ln>
                <a:solidFill>
                  <a:srgbClr val="4C4C4C"/>
                </a:solidFill>
              </a:rPr>
              <a:t>20 Years</a:t>
            </a:r>
          </a:p>
        </p:txBody>
      </p:sp>
      <p:cxnSp>
        <p:nvCxnSpPr>
          <p:cNvPr id="36" name="Straight Connector 35"/>
          <p:cNvCxnSpPr/>
          <p:nvPr/>
        </p:nvCxnSpPr>
        <p:spPr>
          <a:xfrm>
            <a:off x="6631336" y="3328641"/>
            <a:ext cx="0" cy="11430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844396" y="2503792"/>
            <a:ext cx="1524000" cy="674031"/>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ln>
                  <a:solidFill>
                    <a:srgbClr val="0099CC"/>
                  </a:solidFill>
                </a:ln>
                <a:solidFill>
                  <a:srgbClr val="4C4C4C"/>
                </a:solidFill>
              </a:rPr>
              <a:t>Phase I Final Report Subject to Publication</a:t>
            </a:r>
          </a:p>
        </p:txBody>
      </p:sp>
      <p:sp>
        <p:nvSpPr>
          <p:cNvPr id="21" name="TextBox 20">
            <a:extLst>
              <a:ext uri="{FF2B5EF4-FFF2-40B4-BE49-F238E27FC236}">
                <a16:creationId xmlns:a16="http://schemas.microsoft.com/office/drawing/2014/main" id="{6D6EA721-9D03-4547-8323-6ACCEEBBEBB5}"/>
              </a:ext>
            </a:extLst>
          </p:cNvPr>
          <p:cNvSpPr txBox="1"/>
          <p:nvPr/>
        </p:nvSpPr>
        <p:spPr>
          <a:xfrm>
            <a:off x="7086600" y="1518843"/>
            <a:ext cx="1158414" cy="313932"/>
          </a:xfrm>
          <a:prstGeom prst="rect">
            <a:avLst/>
          </a:prstGeom>
          <a:noFill/>
          <a:ln>
            <a:noFill/>
          </a:ln>
        </p:spPr>
        <p:txBody>
          <a:bodyPr wrap="square" rtlCol="0">
            <a:spAutoFit/>
          </a:bodyPr>
          <a:lstStyle/>
          <a:p>
            <a:pPr algn="ctr" fontAlgn="base">
              <a:lnSpc>
                <a:spcPct val="90000"/>
              </a:lnSpc>
              <a:spcBef>
                <a:spcPct val="20000"/>
              </a:spcBef>
              <a:spcAft>
                <a:spcPct val="0"/>
              </a:spcAft>
              <a:buClr>
                <a:srgbClr val="EEECE1"/>
              </a:buClr>
              <a:buSzPct val="75000"/>
            </a:pPr>
            <a:r>
              <a:rPr lang="en-US" sz="1600" b="1" dirty="0">
                <a:ln>
                  <a:solidFill>
                    <a:srgbClr val="FF9933"/>
                  </a:solidFill>
                </a:ln>
                <a:solidFill>
                  <a:srgbClr val="4C4C4C"/>
                </a:solidFill>
              </a:rPr>
              <a:t>20 Years</a:t>
            </a:r>
          </a:p>
        </p:txBody>
      </p:sp>
      <p:sp>
        <p:nvSpPr>
          <p:cNvPr id="22" name="Left Brace 21">
            <a:extLst>
              <a:ext uri="{FF2B5EF4-FFF2-40B4-BE49-F238E27FC236}">
                <a16:creationId xmlns:a16="http://schemas.microsoft.com/office/drawing/2014/main" id="{F212EA88-5A1F-4B98-AF02-6ADC1C001F42}"/>
              </a:ext>
            </a:extLst>
          </p:cNvPr>
          <p:cNvSpPr/>
          <p:nvPr/>
        </p:nvSpPr>
        <p:spPr>
          <a:xfrm rot="16200000" flipH="1">
            <a:off x="7148108" y="138163"/>
            <a:ext cx="998583" cy="4474396"/>
          </a:xfrm>
          <a:prstGeom prst="leftBrace">
            <a:avLst>
              <a:gd name="adj1" fmla="val 8333"/>
              <a:gd name="adj2" fmla="val 49702"/>
            </a:avLst>
          </a:prstGeom>
          <a:ln>
            <a:solidFill>
              <a:schemeClr val="accent6"/>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fontAlgn="base">
              <a:lnSpc>
                <a:spcPct val="90000"/>
              </a:lnSpc>
              <a:spcBef>
                <a:spcPct val="20000"/>
              </a:spcBef>
              <a:spcAft>
                <a:spcPct val="0"/>
              </a:spcAft>
              <a:buClr>
                <a:srgbClr val="EEECE1"/>
              </a:buClr>
              <a:buSzPct val="75000"/>
            </a:pPr>
            <a:endParaRPr lang="en-US" sz="1100" b="1">
              <a:ln>
                <a:solidFill>
                  <a:srgbClr val="4C4C4C"/>
                </a:solidFill>
                <a:prstDash val="sysDot"/>
              </a:ln>
              <a:solidFill>
                <a:srgbClr val="99CC33">
                  <a:lumMod val="50000"/>
                </a:srgbClr>
              </a:solidFill>
              <a:latin typeface="Calibri"/>
            </a:endParaRPr>
          </a:p>
        </p:txBody>
      </p:sp>
      <p:cxnSp>
        <p:nvCxnSpPr>
          <p:cNvPr id="23" name="Straight Connector 22">
            <a:extLst>
              <a:ext uri="{FF2B5EF4-FFF2-40B4-BE49-F238E27FC236}">
                <a16:creationId xmlns:a16="http://schemas.microsoft.com/office/drawing/2014/main" id="{439809C4-F69E-4B1D-A8BC-689390AAC12D}"/>
              </a:ext>
            </a:extLst>
          </p:cNvPr>
          <p:cNvCxnSpPr/>
          <p:nvPr/>
        </p:nvCxnSpPr>
        <p:spPr>
          <a:xfrm>
            <a:off x="9796731" y="3581400"/>
            <a:ext cx="0" cy="114300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FA81347-C42A-4FBE-902C-C2BA6EA6BFB1}"/>
              </a:ext>
            </a:extLst>
          </p:cNvPr>
          <p:cNvSpPr txBox="1"/>
          <p:nvPr/>
        </p:nvSpPr>
        <p:spPr>
          <a:xfrm>
            <a:off x="8998659" y="2904195"/>
            <a:ext cx="1524000" cy="674031"/>
          </a:xfrm>
          <a:prstGeom prst="rect">
            <a:avLst/>
          </a:prstGeom>
          <a:noFill/>
          <a:ln>
            <a:noFill/>
          </a:ln>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ln>
                  <a:solidFill>
                    <a:srgbClr val="FF9933"/>
                  </a:solidFill>
                </a:ln>
                <a:solidFill>
                  <a:srgbClr val="4C4C4C"/>
                </a:solidFill>
              </a:rPr>
              <a:t>Phase II Final Report Subject to Publication</a:t>
            </a:r>
          </a:p>
        </p:txBody>
      </p:sp>
      <p:cxnSp>
        <p:nvCxnSpPr>
          <p:cNvPr id="28" name="Straight Connector 27">
            <a:extLst>
              <a:ext uri="{FF2B5EF4-FFF2-40B4-BE49-F238E27FC236}">
                <a16:creationId xmlns:a16="http://schemas.microsoft.com/office/drawing/2014/main" id="{82018616-107B-4C3C-9E00-A6DED43B1A48}"/>
              </a:ext>
            </a:extLst>
          </p:cNvPr>
          <p:cNvCxnSpPr/>
          <p:nvPr/>
        </p:nvCxnSpPr>
        <p:spPr>
          <a:xfrm>
            <a:off x="7996417" y="3281706"/>
            <a:ext cx="0" cy="11430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E6E12CE-0674-4F1A-85E3-D8418D4FE228}"/>
              </a:ext>
            </a:extLst>
          </p:cNvPr>
          <p:cNvSpPr txBox="1"/>
          <p:nvPr/>
        </p:nvSpPr>
        <p:spPr>
          <a:xfrm>
            <a:off x="7406508" y="2567820"/>
            <a:ext cx="1179821" cy="480131"/>
          </a:xfrm>
          <a:prstGeom prst="rect">
            <a:avLst/>
          </a:prstGeom>
          <a:noFill/>
        </p:spPr>
        <p:txBody>
          <a:bodyPr wrap="square" rtlCol="0">
            <a:spAutoFit/>
          </a:bodyPr>
          <a:lstStyle/>
          <a:p>
            <a:pPr algn="ctr" fontAlgn="base">
              <a:lnSpc>
                <a:spcPct val="90000"/>
              </a:lnSpc>
              <a:spcBef>
                <a:spcPct val="20000"/>
              </a:spcBef>
              <a:spcAft>
                <a:spcPct val="0"/>
              </a:spcAft>
              <a:buClr>
                <a:srgbClr val="EEECE1"/>
              </a:buClr>
              <a:buSzPct val="75000"/>
            </a:pPr>
            <a:r>
              <a:rPr lang="en-US" sz="1400" b="1" dirty="0">
                <a:solidFill>
                  <a:srgbClr val="4C4C4C"/>
                </a:solidFill>
              </a:rPr>
              <a:t>Phase II Final Report</a:t>
            </a:r>
          </a:p>
        </p:txBody>
      </p:sp>
    </p:spTree>
    <p:extLst>
      <p:ext uri="{BB962C8B-B14F-4D97-AF65-F5344CB8AC3E}">
        <p14:creationId xmlns:p14="http://schemas.microsoft.com/office/powerpoint/2010/main" val="3117072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Grp="1" noChangeArrowheads="1"/>
          </p:cNvSpPr>
          <p:nvPr>
            <p:ph type="ctrTitle"/>
          </p:nvPr>
        </p:nvSpPr>
        <p:spPr bwMode="auto">
          <a:xfrm>
            <a:off x="2286000" y="2286001"/>
            <a:ext cx="7772400" cy="1447801"/>
          </a:xfrm>
          <a:ln>
            <a:miter lim="800000"/>
            <a:headEnd/>
            <a:tailEnd/>
          </a:ln>
        </p:spPr>
        <p:txBody>
          <a:bodyPr vert="horz" wrap="square" lIns="91440" tIns="45720" rIns="91440" bIns="45720" numCol="1" anchor="t" anchorCtr="0" compatLnSpc="1">
            <a:prstTxWarp prst="textNoShape">
              <a:avLst/>
            </a:prstTxWarp>
          </a:bodyPr>
          <a:lstStyle/>
          <a:p>
            <a:pPr>
              <a:defRPr/>
            </a:pPr>
            <a:br>
              <a:rPr lang="en-US" sz="2000" b="1" dirty="0">
                <a:solidFill>
                  <a:srgbClr val="225122"/>
                </a:solidFill>
                <a:effectLst>
                  <a:outerShdw blurRad="38100" dist="38100" dir="2700000" algn="tl">
                    <a:srgbClr val="C0C0C0"/>
                  </a:outerShdw>
                </a:effectLst>
                <a:latin typeface="Arial Unicode MS" pitchFamily="34" charset="-128"/>
              </a:rPr>
            </a:br>
            <a:r>
              <a:rPr lang="en-US" sz="2400" b="1" dirty="0">
                <a:solidFill>
                  <a:srgbClr val="225122"/>
                </a:solidFill>
                <a:effectLst>
                  <a:outerShdw blurRad="38100" dist="38100" dir="2700000" algn="tl">
                    <a:srgbClr val="C0C0C0"/>
                  </a:outerShdw>
                </a:effectLst>
                <a:latin typeface="Arial Unicode MS" pitchFamily="34" charset="-128"/>
              </a:rPr>
              <a:t>Post Award Requirements for </a:t>
            </a:r>
            <a:br>
              <a:rPr lang="en-US" sz="2400" b="1" dirty="0">
                <a:solidFill>
                  <a:srgbClr val="225122"/>
                </a:solidFill>
                <a:effectLst>
                  <a:outerShdw blurRad="38100" dist="38100" dir="2700000" algn="tl">
                    <a:srgbClr val="C0C0C0"/>
                  </a:outerShdw>
                </a:effectLst>
                <a:latin typeface="Arial Unicode MS" pitchFamily="34" charset="-128"/>
              </a:rPr>
            </a:br>
            <a:r>
              <a:rPr lang="en-US" sz="2400" b="1" dirty="0">
                <a:solidFill>
                  <a:srgbClr val="225122"/>
                </a:solidFill>
                <a:effectLst>
                  <a:outerShdw blurRad="38100" dist="38100" dir="2700000" algn="tl">
                    <a:srgbClr val="C0C0C0"/>
                  </a:outerShdw>
                </a:effectLst>
                <a:latin typeface="Arial Unicode MS" pitchFamily="34" charset="-128"/>
              </a:rPr>
              <a:t>DOE SBIR/STTR Phase I Awardees</a:t>
            </a: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r>
              <a:rPr lang="en-US" sz="2000" b="1" dirty="0">
                <a:solidFill>
                  <a:srgbClr val="225122"/>
                </a:solidFill>
                <a:effectLst>
                  <a:outerShdw blurRad="38100" dist="38100" dir="2700000" algn="tl">
                    <a:srgbClr val="C0C0C0"/>
                  </a:outerShdw>
                </a:effectLst>
                <a:latin typeface="Arial Unicode MS" pitchFamily="34" charset="-128"/>
              </a:rPr>
              <a:t>Mark Sojka</a:t>
            </a:r>
            <a:br>
              <a:rPr lang="en-US" sz="2000" b="1" dirty="0">
                <a:solidFill>
                  <a:srgbClr val="225122"/>
                </a:solidFill>
                <a:effectLst>
                  <a:outerShdw blurRad="38100" dist="38100" dir="2700000" algn="tl">
                    <a:srgbClr val="C0C0C0"/>
                  </a:outerShdw>
                </a:effectLst>
                <a:latin typeface="Arial Unicode MS" pitchFamily="34" charset="-128"/>
              </a:rPr>
            </a:br>
            <a:r>
              <a:rPr lang="en-US" sz="2000" b="1" dirty="0">
                <a:solidFill>
                  <a:srgbClr val="225122"/>
                </a:solidFill>
                <a:effectLst>
                  <a:outerShdw blurRad="38100" dist="38100" dir="2700000" algn="tl">
                    <a:srgbClr val="C0C0C0"/>
                  </a:outerShdw>
                </a:effectLst>
                <a:latin typeface="Arial Unicode MS" pitchFamily="34" charset="-128"/>
              </a:rPr>
              <a:t>DOE Office of Science Consolidated Service Center</a:t>
            </a: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br>
              <a:rPr lang="en-US" sz="2400" b="1" dirty="0">
                <a:solidFill>
                  <a:srgbClr val="225122"/>
                </a:solidFill>
                <a:effectLst>
                  <a:outerShdw blurRad="38100" dist="38100" dir="2700000" algn="tl">
                    <a:srgbClr val="C0C0C0"/>
                  </a:outerShdw>
                </a:effectLst>
                <a:latin typeface="Arial Unicode MS" pitchFamily="34" charset="-128"/>
              </a:rPr>
            </a:br>
            <a:endParaRPr lang="en-US" sz="2400" b="1" dirty="0">
              <a:solidFill>
                <a:srgbClr val="225122"/>
              </a:solidFill>
              <a:effectLst>
                <a:outerShdw blurRad="38100" dist="38100" dir="2700000" algn="tl">
                  <a:srgbClr val="C0C0C0"/>
                </a:outerShdw>
              </a:effectLst>
              <a:latin typeface="Arial Unicode MS" pitchFamily="34" charset="-128"/>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143000"/>
            <a:ext cx="459538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456" y="4791076"/>
            <a:ext cx="86264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1981200" y="381000"/>
            <a:ext cx="6324600" cy="381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l"/>
            <a:r>
              <a:rPr lang="en-US" sz="3200" b="1" dirty="0">
                <a:solidFill>
                  <a:srgbClr val="225122"/>
                </a:solidFill>
                <a:effectLst>
                  <a:outerShdw blurRad="38100" dist="38100" dir="2700000" algn="tl">
                    <a:srgbClr val="C0C0C0"/>
                  </a:outerShdw>
                </a:effectLst>
                <a:latin typeface="Arial Unicode MS" pitchFamily="34" charset="-128"/>
              </a:rPr>
              <a:t>Overview</a:t>
            </a:r>
            <a:br>
              <a:rPr lang="en-US" sz="2000" b="1" dirty="0">
                <a:solidFill>
                  <a:srgbClr val="225122"/>
                </a:solidFill>
                <a:effectLst>
                  <a:outerShdw blurRad="38100" dist="38100" dir="2700000" algn="tl">
                    <a:srgbClr val="C0C0C0"/>
                  </a:outerShdw>
                </a:effectLst>
                <a:latin typeface="Arial Unicode MS" pitchFamily="34" charset="-128"/>
              </a:rPr>
            </a:br>
            <a:endParaRPr lang="en-US" sz="2000" b="1" dirty="0">
              <a:solidFill>
                <a:srgbClr val="225122"/>
              </a:solidFill>
              <a:effectLst>
                <a:outerShdw blurRad="38100" dist="38100" dir="2700000" algn="tl">
                  <a:srgbClr val="C0C0C0"/>
                </a:outerShdw>
              </a:effectLst>
              <a:latin typeface="Arial Unicode MS" pitchFamily="34" charset="-128"/>
            </a:endParaRPr>
          </a:p>
        </p:txBody>
      </p:sp>
      <p:sp>
        <p:nvSpPr>
          <p:cNvPr id="87043" name="Rectangle 3"/>
          <p:cNvSpPr>
            <a:spLocks noGrp="1" noChangeArrowheads="1"/>
          </p:cNvSpPr>
          <p:nvPr>
            <p:ph idx="1"/>
          </p:nvPr>
        </p:nvSpPr>
        <p:spPr>
          <a:xfrm>
            <a:off x="1981200" y="1066800"/>
            <a:ext cx="8534400" cy="5654675"/>
          </a:xfrm>
        </p:spPr>
        <p:txBody>
          <a:bodyPr/>
          <a:lstStyle/>
          <a:p>
            <a:pPr>
              <a:buFontTx/>
              <a:buNone/>
            </a:pPr>
            <a:r>
              <a:rPr lang="en-US" sz="1200" dirty="0">
                <a:latin typeface="Arial Unicode MS" pitchFamily="34" charset="-128"/>
              </a:rPr>
              <a:t>	</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Site Visit Findings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Importance of Knowing Your T&amp;Cs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Award Attachments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Revisions to Award Needing Prior Approval</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Current and Pending Support</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Disclosure of Foreign Relationships</a:t>
            </a:r>
          </a:p>
          <a:p>
            <a:pPr lvl="1">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Closeouts</a:t>
            </a:r>
          </a:p>
          <a:p>
            <a:pPr lvl="1">
              <a:buNone/>
            </a:pPr>
            <a:endParaRPr lang="en-US" b="1" dirty="0">
              <a:latin typeface="Arial Unicode MS" pitchFamily="34" charset="-128"/>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p>
            <a:pPr fontAlgn="base">
              <a:spcAft>
                <a:spcPct val="0"/>
              </a:spcAft>
            </a:pPr>
            <a:fld id="{75F00D42-A027-41F5-9ECB-E9791E7A37C9}" type="slidenum">
              <a:rPr lang="en-US">
                <a:solidFill>
                  <a:srgbClr val="000000"/>
                </a:solidFill>
                <a:latin typeface="Arial"/>
              </a:rPr>
              <a:pPr fontAlgn="base">
                <a:spcAft>
                  <a:spcPct val="0"/>
                </a:spcAft>
              </a:pPr>
              <a:t>37</a:t>
            </a:fld>
            <a:endParaRPr lang="en-US" dirty="0">
              <a:solidFill>
                <a:srgbClr val="000000"/>
              </a:solidFill>
              <a:latin typeface="Arial"/>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Site Visits</a:t>
            </a:r>
          </a:p>
        </p:txBody>
      </p:sp>
      <p:sp>
        <p:nvSpPr>
          <p:cNvPr id="3" name="Content Placeholder 2"/>
          <p:cNvSpPr>
            <a:spLocks noGrp="1"/>
          </p:cNvSpPr>
          <p:nvPr>
            <p:ph idx="1"/>
          </p:nvPr>
        </p:nvSpPr>
        <p:spPr/>
        <p:txBody>
          <a:bodyPr/>
          <a:lstStyle/>
          <a:p>
            <a:pPr marL="0" indent="0">
              <a:buNone/>
            </a:pPr>
            <a:r>
              <a:rPr lang="en-US" sz="2800" b="1" dirty="0"/>
              <a:t>Recipient Site Visits Conducted by DOE October 2019 &amp; June 2021 (Virtual)</a:t>
            </a:r>
          </a:p>
          <a:p>
            <a:r>
              <a:rPr lang="en-US" sz="2800" dirty="0"/>
              <a:t>Checked for Compliance with Award Terms and Conditions</a:t>
            </a:r>
          </a:p>
          <a:p>
            <a:r>
              <a:rPr lang="en-US" sz="2800" dirty="0"/>
              <a:t>Reviewed ASAP Draw Supporting Documents</a:t>
            </a:r>
          </a:p>
          <a:p>
            <a:r>
              <a:rPr lang="en-US" sz="2800" dirty="0"/>
              <a:t>Performed Accounting Systems Reviews</a:t>
            </a:r>
          </a:p>
          <a:p>
            <a:pPr lvl="1"/>
            <a:r>
              <a:rPr lang="en-US" sz="2400" dirty="0"/>
              <a:t>Ensure costs could be segregated</a:t>
            </a:r>
          </a:p>
          <a:p>
            <a:r>
              <a:rPr lang="en-US" sz="2800" dirty="0"/>
              <a:t>Property/Equipment Reviews</a:t>
            </a:r>
          </a:p>
          <a:p>
            <a:r>
              <a:rPr lang="en-US" sz="2800" dirty="0"/>
              <a:t>Answered Recipient Questions Concerning SBIR/STTR Program</a:t>
            </a:r>
          </a:p>
          <a:p>
            <a:endParaRPr lang="en-US" dirty="0"/>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38</a:t>
            </a:fld>
            <a:endParaRPr lang="en-US" dirty="0">
              <a:solidFill>
                <a:srgbClr val="000000"/>
              </a:solidFill>
              <a:latin typeface="Arial"/>
            </a:endParaRPr>
          </a:p>
        </p:txBody>
      </p:sp>
    </p:spTree>
    <p:extLst>
      <p:ext uri="{BB962C8B-B14F-4D97-AF65-F5344CB8AC3E}">
        <p14:creationId xmlns:p14="http://schemas.microsoft.com/office/powerpoint/2010/main" val="267769050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effectLst>
                  <a:outerShdw blurRad="38100" dist="38100" dir="2700000" algn="tl">
                    <a:srgbClr val="C0C0C0"/>
                  </a:outerShdw>
                </a:effectLst>
                <a:latin typeface="Arial Unicode MS" pitchFamily="34" charset="-128"/>
              </a:rPr>
              <a:t>Site Visits (cont.)</a:t>
            </a:r>
            <a:endParaRPr lang="en-US" sz="3200" dirty="0"/>
          </a:p>
        </p:txBody>
      </p:sp>
      <p:sp>
        <p:nvSpPr>
          <p:cNvPr id="3" name="Content Placeholder 2"/>
          <p:cNvSpPr>
            <a:spLocks noGrp="1"/>
          </p:cNvSpPr>
          <p:nvPr>
            <p:ph idx="1"/>
          </p:nvPr>
        </p:nvSpPr>
        <p:spPr/>
        <p:txBody>
          <a:bodyPr/>
          <a:lstStyle/>
          <a:p>
            <a:r>
              <a:rPr lang="en-US" b="1" dirty="0"/>
              <a:t>Findings:</a:t>
            </a:r>
          </a:p>
          <a:p>
            <a:pPr lvl="1">
              <a:buFont typeface="Courier New" panose="02070309020205020404" pitchFamily="49" charset="0"/>
              <a:buChar char="o"/>
            </a:pPr>
            <a:r>
              <a:rPr lang="en-US" sz="2400" dirty="0"/>
              <a:t>Recipients Did Not Always Have Adequate Support for Their ASAP Draws</a:t>
            </a:r>
          </a:p>
          <a:p>
            <a:pPr lvl="1">
              <a:buFont typeface="Courier New" panose="02070309020205020404" pitchFamily="49" charset="0"/>
              <a:buChar char="o"/>
            </a:pPr>
            <a:r>
              <a:rPr lang="en-US" sz="2400" dirty="0"/>
              <a:t>ASAP Draws in Advance (vs. Reimbursement)</a:t>
            </a:r>
          </a:p>
          <a:p>
            <a:pPr lvl="1">
              <a:buFont typeface="Courier New" panose="02070309020205020404" pitchFamily="49" charset="0"/>
              <a:buChar char="o"/>
            </a:pPr>
            <a:r>
              <a:rPr lang="en-US" sz="2400" dirty="0"/>
              <a:t>Cumulative Job Cost Totals Rather Than Snapshot of Costs to Support Particular ASAP Draw</a:t>
            </a:r>
          </a:p>
          <a:p>
            <a:pPr lvl="1">
              <a:buFont typeface="Courier New" panose="02070309020205020404" pitchFamily="49" charset="0"/>
              <a:buChar char="o"/>
            </a:pPr>
            <a:r>
              <a:rPr lang="en-US" sz="2400" dirty="0"/>
              <a:t>Missing SF-425s  </a:t>
            </a:r>
          </a:p>
          <a:p>
            <a:pPr lvl="1">
              <a:buFont typeface="Courier New" panose="02070309020205020404" pitchFamily="49" charset="0"/>
              <a:buChar char="o"/>
            </a:pPr>
            <a:r>
              <a:rPr lang="en-US" sz="2400" dirty="0"/>
              <a:t>Property Controls/Tracking of Subcontractor-acquired equipment did not list its location; follow-up confirmed location/status.</a:t>
            </a: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39</a:t>
            </a:fld>
            <a:endParaRPr lang="en-US" dirty="0">
              <a:solidFill>
                <a:srgbClr val="000000"/>
              </a:solidFill>
              <a:latin typeface="Arial"/>
            </a:endParaRPr>
          </a:p>
        </p:txBody>
      </p:sp>
    </p:spTree>
    <p:extLst>
      <p:ext uri="{BB962C8B-B14F-4D97-AF65-F5344CB8AC3E}">
        <p14:creationId xmlns:p14="http://schemas.microsoft.com/office/powerpoint/2010/main" val="26643695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FE90-28C1-7D1E-7141-D624275ECA17}"/>
              </a:ext>
            </a:extLst>
          </p:cNvPr>
          <p:cNvSpPr>
            <a:spLocks noGrp="1"/>
          </p:cNvSpPr>
          <p:nvPr>
            <p:ph type="title"/>
          </p:nvPr>
        </p:nvSpPr>
        <p:spPr/>
        <p:txBody>
          <a:bodyPr/>
          <a:lstStyle/>
          <a:p>
            <a:r>
              <a:rPr lang="en-US" dirty="0"/>
              <a:t>Take Advantage of . . .</a:t>
            </a:r>
          </a:p>
        </p:txBody>
      </p:sp>
      <p:sp>
        <p:nvSpPr>
          <p:cNvPr id="3" name="Content Placeholder 2">
            <a:extLst>
              <a:ext uri="{FF2B5EF4-FFF2-40B4-BE49-F238E27FC236}">
                <a16:creationId xmlns:a16="http://schemas.microsoft.com/office/drawing/2014/main" id="{72072570-B25D-442F-95F7-CA6364610A32}"/>
              </a:ext>
            </a:extLst>
          </p:cNvPr>
          <p:cNvSpPr>
            <a:spLocks noGrp="1"/>
          </p:cNvSpPr>
          <p:nvPr>
            <p:ph idx="1"/>
          </p:nvPr>
        </p:nvSpPr>
        <p:spPr/>
        <p:txBody>
          <a:bodyPr>
            <a:normAutofit/>
          </a:bodyPr>
          <a:lstStyle/>
          <a:p>
            <a:r>
              <a:rPr lang="en-US" dirty="0"/>
              <a:t>Supercomputer Resources </a:t>
            </a:r>
            <a:r>
              <a:rPr lang="en-US" dirty="0">
                <a:hlinkClick r:id="rId2"/>
              </a:rPr>
              <a:t>https://science.osti.gov/sbir/Applicant-Resources/National-Labs-Profiles-and-Contacts/National-Energy-Research-Scientific-Computing-Center</a:t>
            </a:r>
            <a:r>
              <a:rPr lang="en-US" dirty="0"/>
              <a:t> </a:t>
            </a:r>
          </a:p>
          <a:p>
            <a:pPr lvl="1"/>
            <a:r>
              <a:rPr lang="en-US" dirty="0"/>
              <a:t>Computing time available at no charge to DOE SBIR/STTR awardees</a:t>
            </a:r>
          </a:p>
          <a:p>
            <a:r>
              <a:rPr lang="en-US" dirty="0"/>
              <a:t>Partnering Resources:  </a:t>
            </a:r>
            <a:r>
              <a:rPr lang="en-US" dirty="0">
                <a:hlinkClick r:id="rId3"/>
              </a:rPr>
              <a:t>https://science.osti.gov/sbir/Partnering-Resources</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437625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effectLst>
                  <a:outerShdw blurRad="38100" dist="38100" dir="2700000" algn="tl">
                    <a:srgbClr val="C0C0C0"/>
                  </a:outerShdw>
                </a:effectLst>
                <a:latin typeface="Arial Unicode MS" pitchFamily="34" charset="-128"/>
              </a:rPr>
              <a:t>Site Visits (cont.)</a:t>
            </a:r>
            <a:endParaRPr lang="en-US" sz="3200" dirty="0"/>
          </a:p>
        </p:txBody>
      </p:sp>
      <p:sp>
        <p:nvSpPr>
          <p:cNvPr id="3" name="Content Placeholder 2"/>
          <p:cNvSpPr>
            <a:spLocks noGrp="1"/>
          </p:cNvSpPr>
          <p:nvPr>
            <p:ph idx="1"/>
          </p:nvPr>
        </p:nvSpPr>
        <p:spPr/>
        <p:txBody>
          <a:bodyPr/>
          <a:lstStyle/>
          <a:p>
            <a:r>
              <a:rPr lang="en-US" b="1" dirty="0"/>
              <a:t>Findings (cont.)</a:t>
            </a:r>
          </a:p>
          <a:p>
            <a:pPr lvl="1">
              <a:buFont typeface="Courier New" panose="02070309020205020404" pitchFamily="49" charset="0"/>
              <a:buChar char="o"/>
            </a:pPr>
            <a:r>
              <a:rPr lang="en-US" dirty="0"/>
              <a:t>Insufficient Property Insurance Coverage</a:t>
            </a:r>
          </a:p>
          <a:p>
            <a:pPr lvl="1">
              <a:buFont typeface="Courier New" panose="02070309020205020404" pitchFamily="49" charset="0"/>
              <a:buChar char="o"/>
            </a:pPr>
            <a:r>
              <a:rPr lang="en-US" dirty="0"/>
              <a:t>DOE wasn’t notified of company move </a:t>
            </a:r>
          </a:p>
          <a:p>
            <a:pPr lvl="1">
              <a:buFont typeface="Courier New" panose="02070309020205020404" pitchFamily="49" charset="0"/>
              <a:buChar char="o"/>
            </a:pPr>
            <a:r>
              <a:rPr lang="en-US" dirty="0"/>
              <a:t>DOE was charged higher than MI&amp;E per diem rates even though Company Policy Capped Limits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40</a:t>
            </a:fld>
            <a:endParaRPr lang="en-US" dirty="0">
              <a:solidFill>
                <a:srgbClr val="000000"/>
              </a:solidFill>
              <a:latin typeface="Arial"/>
            </a:endParaRPr>
          </a:p>
        </p:txBody>
      </p:sp>
    </p:spTree>
    <p:extLst>
      <p:ext uri="{BB962C8B-B14F-4D97-AF65-F5344CB8AC3E}">
        <p14:creationId xmlns:p14="http://schemas.microsoft.com/office/powerpoint/2010/main" val="30593975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pPr algn="l"/>
            <a:r>
              <a:rPr lang="en-US" sz="3000" b="1" dirty="0">
                <a:solidFill>
                  <a:srgbClr val="225122"/>
                </a:solidFill>
                <a:latin typeface="Arial Unicode MS" pitchFamily="34" charset="-128"/>
                <a:ea typeface="Arial Unicode MS" pitchFamily="34" charset="-128"/>
                <a:cs typeface="Arial Unicode MS" pitchFamily="34" charset="-128"/>
              </a:rPr>
              <a:t>Importance of Knowing Your T&amp;Cs</a:t>
            </a:r>
          </a:p>
        </p:txBody>
      </p:sp>
      <p:sp>
        <p:nvSpPr>
          <p:cNvPr id="3" name="Content Placeholder 2"/>
          <p:cNvSpPr>
            <a:spLocks noGrp="1"/>
          </p:cNvSpPr>
          <p:nvPr>
            <p:ph idx="1"/>
          </p:nvPr>
        </p:nvSpPr>
        <p:spPr>
          <a:xfrm>
            <a:off x="1905000" y="1219201"/>
            <a:ext cx="8229600" cy="4876799"/>
          </a:xfrm>
        </p:spPr>
        <p:txBody>
          <a:bodyPr/>
          <a:lstStyle/>
          <a:p>
            <a:pPr marL="0" indent="0">
              <a:buNone/>
            </a:pPr>
            <a:r>
              <a:rPr lang="en-US" sz="1600" b="1" dirty="0"/>
              <a:t>Per 2 CFR 200.338 Remedies for Noncompliance, if a non-Federal entity fails to comply with Federal statutes, regulations or the terms and conditions of a Federal award, the Federal awarding agency may impose additional conditions, as described in §200.207 Specific conditions. </a:t>
            </a:r>
            <a:endParaRPr lang="en-US" sz="1600" dirty="0"/>
          </a:p>
          <a:p>
            <a:pPr>
              <a:buFont typeface="Courier New" panose="02070309020205020404" pitchFamily="49" charset="0"/>
              <a:buChar char="o"/>
            </a:pPr>
            <a:r>
              <a:rPr lang="en-US" sz="1600" dirty="0"/>
              <a:t>Remove from Payment via ASAP/Require Submission of Invoices</a:t>
            </a:r>
          </a:p>
          <a:p>
            <a:pPr>
              <a:buFont typeface="Courier New" panose="02070309020205020404" pitchFamily="49" charset="0"/>
              <a:buChar char="o"/>
            </a:pPr>
            <a:r>
              <a:rPr lang="en-US" sz="1600" dirty="0"/>
              <a:t>Temporarily withhold cash payments pending correction of the deficiency </a:t>
            </a:r>
          </a:p>
          <a:p>
            <a:pPr>
              <a:buFont typeface="Courier New" panose="02070309020205020404" pitchFamily="49" charset="0"/>
              <a:buChar char="o"/>
            </a:pPr>
            <a:r>
              <a:rPr lang="en-US" sz="1600" dirty="0"/>
              <a:t>Denial of future SBIR/STTR Applications (due to Poor Past Performance)</a:t>
            </a:r>
          </a:p>
          <a:p>
            <a:pPr>
              <a:buFont typeface="Courier New" panose="02070309020205020404" pitchFamily="49" charset="0"/>
              <a:buChar char="o"/>
            </a:pPr>
            <a:r>
              <a:rPr lang="en-US" sz="1600" dirty="0"/>
              <a:t>Withholding of Continuation Funding (Phase II Only)</a:t>
            </a:r>
          </a:p>
          <a:p>
            <a:pPr marL="0" indent="0">
              <a:buNone/>
            </a:pPr>
            <a:endParaRPr lang="en-US" sz="1600" dirty="0"/>
          </a:p>
          <a:p>
            <a:pPr marL="0" indent="0">
              <a:buNone/>
            </a:pPr>
            <a:r>
              <a:rPr lang="en-US" sz="1600" b="1" dirty="0"/>
              <a:t>If the Federal awarding agency determines that noncompliance cannot be remedied by imposing additional conditions, the Federal awarding agency may take one or more of the following actions, as appropriate in the circumstances:</a:t>
            </a:r>
          </a:p>
          <a:p>
            <a:pPr>
              <a:buFont typeface="Courier New" panose="02070309020205020404" pitchFamily="49" charset="0"/>
              <a:buChar char="o"/>
            </a:pPr>
            <a:r>
              <a:rPr lang="en-US" sz="1600" dirty="0"/>
              <a:t>Disallow all or part of the grant costs not in compliance (Cost Recovery)</a:t>
            </a:r>
          </a:p>
          <a:p>
            <a:pPr>
              <a:buFont typeface="Courier New" panose="02070309020205020404" pitchFamily="49" charset="0"/>
              <a:buChar char="o"/>
            </a:pPr>
            <a:r>
              <a:rPr lang="en-US" sz="1600" dirty="0"/>
              <a:t>Wholly or partly suspend or terminate the Federal award.</a:t>
            </a:r>
          </a:p>
          <a:p>
            <a:pPr>
              <a:buFont typeface="Courier New" panose="02070309020205020404" pitchFamily="49" charset="0"/>
              <a:buChar char="o"/>
            </a:pPr>
            <a:r>
              <a:rPr lang="en-US" sz="1600" dirty="0"/>
              <a:t>Initiate suspension or debarment proceedings (of individuals and/or the Company)</a:t>
            </a:r>
          </a:p>
          <a:p>
            <a:pPr>
              <a:buFont typeface="Courier New" panose="02070309020205020404" pitchFamily="49" charset="0"/>
              <a:buChar char="o"/>
            </a:pPr>
            <a:r>
              <a:rPr lang="en-US" sz="1600" dirty="0"/>
              <a:t>Withhold further Federal awards for the project or program.</a:t>
            </a:r>
          </a:p>
          <a:p>
            <a:pPr>
              <a:buFont typeface="Courier New" panose="02070309020205020404" pitchFamily="49" charset="0"/>
              <a:buChar char="o"/>
            </a:pPr>
            <a:r>
              <a:rPr lang="en-US" sz="1600" dirty="0"/>
              <a:t>Take other remedies that may be legally available.</a:t>
            </a:r>
          </a:p>
          <a:p>
            <a:pPr>
              <a:buFont typeface="Courier New" panose="02070309020205020404" pitchFamily="49" charset="0"/>
              <a:buChar char="o"/>
            </a:pPr>
            <a:endParaRPr lang="en-US" sz="2800" dirty="0">
              <a:solidFill>
                <a:schemeClr val="tx2"/>
              </a:solidFill>
              <a:latin typeface="+mj-lt"/>
              <a:ea typeface="+mj-ea"/>
              <a:cs typeface="+mj-cs"/>
            </a:endParaRP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41</a:t>
            </a:fld>
            <a:endParaRPr lang="en-US" dirty="0">
              <a:solidFill>
                <a:srgbClr val="000000"/>
              </a:solidFill>
              <a:latin typeface="Arial"/>
            </a:endParaRPr>
          </a:p>
        </p:txBody>
      </p:sp>
      <p:pic>
        <p:nvPicPr>
          <p:cNvPr id="5" name="Picture 4"/>
          <p:cNvPicPr>
            <a:picLocks noChangeAspect="1"/>
          </p:cNvPicPr>
          <p:nvPr/>
        </p:nvPicPr>
        <p:blipFill>
          <a:blip r:embed="rId3"/>
          <a:stretch>
            <a:fillRect/>
          </a:stretch>
        </p:blipFill>
        <p:spPr>
          <a:xfrm>
            <a:off x="8686800" y="5521502"/>
            <a:ext cx="1524000" cy="649111"/>
          </a:xfrm>
          <a:prstGeom prst="rect">
            <a:avLst/>
          </a:prstGeom>
        </p:spPr>
      </p:pic>
    </p:spTree>
    <p:extLst>
      <p:ext uri="{BB962C8B-B14F-4D97-AF65-F5344CB8AC3E}">
        <p14:creationId xmlns:p14="http://schemas.microsoft.com/office/powerpoint/2010/main" val="119036994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a:solidFill>
                  <a:srgbClr val="225122"/>
                </a:solidFill>
                <a:latin typeface="Arial Unicode MS" pitchFamily="34" charset="-128"/>
                <a:ea typeface="Arial Unicode MS" pitchFamily="34" charset="-128"/>
                <a:cs typeface="Arial Unicode MS" pitchFamily="34" charset="-128"/>
              </a:rPr>
              <a:t>Importance of Knowing Your T&amp;Cs (cont.)</a:t>
            </a:r>
          </a:p>
        </p:txBody>
      </p:sp>
      <p:sp>
        <p:nvSpPr>
          <p:cNvPr id="3" name="Content Placeholder 2"/>
          <p:cNvSpPr>
            <a:spLocks noGrp="1"/>
          </p:cNvSpPr>
          <p:nvPr>
            <p:ph idx="1"/>
          </p:nvPr>
        </p:nvSpPr>
        <p:spPr>
          <a:xfrm>
            <a:off x="1828800" y="1143001"/>
            <a:ext cx="8534400" cy="4983163"/>
          </a:xfrm>
        </p:spPr>
        <p:txBody>
          <a:bodyPr/>
          <a:lstStyle/>
          <a:p>
            <a:pPr marL="0" indent="0">
              <a:buNone/>
            </a:pPr>
            <a:r>
              <a:rPr lang="en-US" sz="2800" b="1" dirty="0"/>
              <a:t>  Audits and Other Findings:</a:t>
            </a:r>
          </a:p>
          <a:p>
            <a:pPr lvl="1">
              <a:buFont typeface="Courier New" panose="02070309020205020404" pitchFamily="49" charset="0"/>
              <a:buChar char="o"/>
            </a:pPr>
            <a:r>
              <a:rPr lang="en-US" sz="2000" dirty="0"/>
              <a:t>Recipient did not meet the minimum Research Institution Level of Effort (30%) for an STTR and therefore DOE sought over $18K in cost recovery.  The recipient appealed the DOE Contracting Officer’s decision to the DOE Senior Procurement Executive, and was denied.  The recipient paid DOE the money sought plus interest.</a:t>
            </a:r>
          </a:p>
          <a:p>
            <a:pPr lvl="1">
              <a:buFont typeface="Courier New" panose="02070309020205020404" pitchFamily="49" charset="0"/>
              <a:buChar char="o"/>
            </a:pPr>
            <a:r>
              <a:rPr lang="en-US" sz="2000" dirty="0"/>
              <a:t>Two individuals were indicted, and found guilty of, committing conspiracy to commit wire fraud, wire fraud, aggravated identity theft and falsification of records. DOE recouped $149,720.</a:t>
            </a:r>
          </a:p>
          <a:p>
            <a:pPr lvl="1">
              <a:buFont typeface="Courier New" panose="02070309020205020404" pitchFamily="49" charset="0"/>
              <a:buChar char="o"/>
            </a:pPr>
            <a:r>
              <a:rPr lang="en-US" sz="2000" dirty="0"/>
              <a:t>DOE recovered $16,500 as a result of a plea agreement from an SBIR awardee; the awardee plead guilty to wire fraud.</a:t>
            </a:r>
          </a:p>
          <a:p>
            <a:pPr lvl="1">
              <a:buFont typeface="Courier New" panose="02070309020205020404" pitchFamily="49" charset="0"/>
              <a:buChar char="o"/>
            </a:pPr>
            <a:r>
              <a:rPr lang="en-US" sz="2000" dirty="0"/>
              <a:t>DOE OFS Audit and Review Team performing reviews of Awards</a:t>
            </a:r>
          </a:p>
          <a:p>
            <a:pPr lvl="2">
              <a:buFont typeface="Courier New" panose="02070309020205020404" pitchFamily="49" charset="0"/>
              <a:buChar char="o"/>
            </a:pPr>
            <a:r>
              <a:rPr lang="en-US" sz="1600" dirty="0"/>
              <a:t>Possible undisclosed conflict of interest and payroll issues </a:t>
            </a:r>
          </a:p>
          <a:p>
            <a:pPr lvl="2">
              <a:buFont typeface="Courier New" panose="02070309020205020404" pitchFamily="49" charset="0"/>
              <a:buChar char="o"/>
            </a:pPr>
            <a:r>
              <a:rPr lang="en-US" sz="1600" dirty="0"/>
              <a:t>ASAP draw reviews and Excessive Cash-on-Hand Balances</a:t>
            </a: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42</a:t>
            </a:fld>
            <a:endParaRPr lang="en-US" dirty="0">
              <a:solidFill>
                <a:srgbClr val="000000"/>
              </a:solidFill>
              <a:latin typeface="Arial"/>
            </a:endParaRPr>
          </a:p>
        </p:txBody>
      </p:sp>
    </p:spTree>
    <p:extLst>
      <p:ext uri="{BB962C8B-B14F-4D97-AF65-F5344CB8AC3E}">
        <p14:creationId xmlns:p14="http://schemas.microsoft.com/office/powerpoint/2010/main" val="2905247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562600" cy="411162"/>
          </a:xfrm>
        </p:spPr>
        <p:txBody>
          <a:bodyPr/>
          <a:lstStyle/>
          <a:p>
            <a:r>
              <a:rPr lang="en-US" sz="3200" b="1" dirty="0">
                <a:solidFill>
                  <a:srgbClr val="225122"/>
                </a:solidFill>
                <a:latin typeface="Arial Unicode MS" pitchFamily="34" charset="-128"/>
                <a:ea typeface="Arial Unicode MS" pitchFamily="34" charset="-128"/>
                <a:cs typeface="Arial Unicode MS" pitchFamily="34" charset="-128"/>
              </a:rPr>
              <a:t>Award Attachments</a:t>
            </a:r>
          </a:p>
        </p:txBody>
      </p:sp>
      <p:sp>
        <p:nvSpPr>
          <p:cNvPr id="3" name="Content Placeholder 2"/>
          <p:cNvSpPr>
            <a:spLocks noGrp="1"/>
          </p:cNvSpPr>
          <p:nvPr>
            <p:ph idx="1"/>
          </p:nvPr>
        </p:nvSpPr>
        <p:spPr/>
        <p:txBody>
          <a:bodyPr/>
          <a:lstStyle/>
          <a:p>
            <a:r>
              <a:rPr lang="en-US" b="1" dirty="0">
                <a:latin typeface="Arial Unicode MS" pitchFamily="34" charset="-128"/>
                <a:ea typeface="Arial Unicode MS" pitchFamily="34" charset="-128"/>
                <a:cs typeface="Arial Unicode MS" pitchFamily="34" charset="-128"/>
              </a:rPr>
              <a:t>Transmittal Letter</a:t>
            </a:r>
          </a:p>
          <a:p>
            <a:r>
              <a:rPr lang="en-US" b="1" dirty="0">
                <a:latin typeface="Arial Unicode MS" pitchFamily="34" charset="-128"/>
                <a:ea typeface="Arial Unicode MS" pitchFamily="34" charset="-128"/>
                <a:cs typeface="Arial Unicode MS" pitchFamily="34" charset="-128"/>
              </a:rPr>
              <a:t>Final Budget Pages</a:t>
            </a:r>
          </a:p>
          <a:p>
            <a:r>
              <a:rPr lang="en-US" b="1" dirty="0">
                <a:latin typeface="Arial Unicode MS" pitchFamily="34" charset="-128"/>
                <a:ea typeface="Arial Unicode MS" pitchFamily="34" charset="-128"/>
                <a:cs typeface="Arial Unicode MS" pitchFamily="34" charset="-128"/>
              </a:rPr>
              <a:t>Special Terms and Conditions</a:t>
            </a:r>
          </a:p>
          <a:p>
            <a:r>
              <a:rPr lang="en-US" b="1" dirty="0">
                <a:latin typeface="Arial Unicode MS" pitchFamily="34" charset="-128"/>
                <a:ea typeface="Arial Unicode MS" pitchFamily="34" charset="-128"/>
                <a:cs typeface="Arial Unicode MS" pitchFamily="34" charset="-128"/>
              </a:rPr>
              <a:t>Federal Assistance Reporting Checklist</a:t>
            </a:r>
          </a:p>
          <a:p>
            <a:r>
              <a:rPr lang="en-US" b="1" dirty="0">
                <a:latin typeface="Arial Unicode MS" pitchFamily="34" charset="-128"/>
                <a:ea typeface="Arial Unicode MS" pitchFamily="34" charset="-128"/>
                <a:cs typeface="Arial Unicode MS" pitchFamily="34" charset="-128"/>
              </a:rPr>
              <a:t>General Terms and Conditions</a:t>
            </a:r>
          </a:p>
          <a:p>
            <a:r>
              <a:rPr lang="en-US" b="1" dirty="0">
                <a:latin typeface="Arial Unicode MS" pitchFamily="34" charset="-128"/>
                <a:ea typeface="Arial Unicode MS" pitchFamily="34" charset="-128"/>
                <a:cs typeface="Arial Unicode MS" pitchFamily="34" charset="-128"/>
              </a:rPr>
              <a:t>Know Your Rights Poster</a:t>
            </a:r>
          </a:p>
          <a:p>
            <a:r>
              <a:rPr lang="en-US" b="1" dirty="0">
                <a:latin typeface="Arial Unicode MS" pitchFamily="34" charset="-128"/>
                <a:ea typeface="Arial Unicode MS" pitchFamily="34" charset="-128"/>
                <a:cs typeface="Arial Unicode MS" pitchFamily="34" charset="-128"/>
              </a:rPr>
              <a:t>Patent Responsibility Letter</a:t>
            </a: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43</a:t>
            </a:fld>
            <a:endParaRPr lang="en-US" dirty="0">
              <a:solidFill>
                <a:srgbClr val="000000"/>
              </a:solidFill>
              <a:latin typeface="Arial"/>
            </a:endParaRPr>
          </a:p>
        </p:txBody>
      </p:sp>
      <p:pic>
        <p:nvPicPr>
          <p:cNvPr id="5" name="Picture 4"/>
          <p:cNvPicPr>
            <a:picLocks noChangeAspect="1"/>
          </p:cNvPicPr>
          <p:nvPr/>
        </p:nvPicPr>
        <p:blipFill>
          <a:blip r:embed="rId3"/>
          <a:stretch>
            <a:fillRect/>
          </a:stretch>
        </p:blipFill>
        <p:spPr>
          <a:xfrm>
            <a:off x="8915401" y="1143001"/>
            <a:ext cx="1200509" cy="1200509"/>
          </a:xfrm>
          <a:prstGeom prst="rect">
            <a:avLst/>
          </a:prstGeom>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Special Terms and Conditions</a:t>
            </a:r>
          </a:p>
        </p:txBody>
      </p:sp>
      <p:sp>
        <p:nvSpPr>
          <p:cNvPr id="3" name="Content Placeholder 2"/>
          <p:cNvSpPr>
            <a:spLocks noGrp="1"/>
          </p:cNvSpPr>
          <p:nvPr>
            <p:ph sz="half" idx="1"/>
          </p:nvPr>
        </p:nvSpPr>
        <p:spPr>
          <a:xfrm>
            <a:off x="1981200" y="1143000"/>
            <a:ext cx="8229601" cy="5102225"/>
          </a:xfrm>
        </p:spPr>
        <p:txBody>
          <a:bodyPr/>
          <a:lstStyle/>
          <a:p>
            <a:r>
              <a:rPr lang="en-US" sz="2400" b="1" dirty="0">
                <a:latin typeface="Arial Unicode MS" pitchFamily="34" charset="-128"/>
                <a:ea typeface="Arial Unicode MS" pitchFamily="34" charset="-128"/>
                <a:cs typeface="Arial Unicode MS" pitchFamily="34" charset="-128"/>
              </a:rPr>
              <a:t>Incorporates Provisions Stated in 2 CFR Part 200 and as amended in 2 CFR Part 910 (DOE-Specific).   </a:t>
            </a:r>
            <a:r>
              <a:rPr lang="en-US" sz="2400" b="1" dirty="0">
                <a:latin typeface="Arial Unicode MS" pitchFamily="34" charset="-128"/>
                <a:ea typeface="Arial Unicode MS" pitchFamily="34" charset="-128"/>
                <a:cs typeface="Arial Unicode MS" pitchFamily="34" charset="-128"/>
                <a:hlinkClick r:id="rId3"/>
              </a:rPr>
              <a:t>http://www.eCFR.gov</a:t>
            </a:r>
            <a:r>
              <a:rPr lang="en-US" sz="2400" b="1" dirty="0">
                <a:latin typeface="Arial Unicode MS" pitchFamily="34" charset="-128"/>
                <a:ea typeface="Arial Unicode MS" pitchFamily="34" charset="-128"/>
                <a:cs typeface="Arial Unicode MS" pitchFamily="34" charset="-128"/>
              </a:rPr>
              <a:t>     </a:t>
            </a:r>
            <a:r>
              <a:rPr lang="en-US" sz="2400" b="1" dirty="0">
                <a:latin typeface="Arial Unicode MS" pitchFamily="34" charset="-128"/>
                <a:ea typeface="Arial Unicode MS" pitchFamily="34" charset="-128"/>
                <a:cs typeface="Arial Unicode MS" pitchFamily="34" charset="-128"/>
                <a:hlinkClick r:id="rId3"/>
              </a:rPr>
              <a:t> </a:t>
            </a:r>
          </a:p>
          <a:p>
            <a:pPr marL="0" indent="0">
              <a:buNone/>
            </a:pPr>
            <a:r>
              <a:rPr lang="en-US" sz="2400" b="1" dirty="0">
                <a:latin typeface="Arial Unicode MS" pitchFamily="34" charset="-128"/>
                <a:ea typeface="Arial Unicode MS" pitchFamily="34" charset="-128"/>
                <a:cs typeface="Arial Unicode MS" pitchFamily="34" charset="-128"/>
              </a:rPr>
              <a:t>    </a:t>
            </a:r>
          </a:p>
          <a:p>
            <a:r>
              <a:rPr lang="en-US" sz="2400" b="1" dirty="0">
                <a:latin typeface="Arial Unicode MS" pitchFamily="34" charset="-128"/>
                <a:ea typeface="Arial Unicode MS" pitchFamily="34" charset="-128"/>
                <a:cs typeface="Arial Unicode MS" pitchFamily="34" charset="-128"/>
              </a:rPr>
              <a:t>Highlights:</a:t>
            </a:r>
          </a:p>
          <a:p>
            <a:pPr lvl="1"/>
            <a:r>
              <a:rPr lang="en-US" sz="2000" b="1" dirty="0">
                <a:latin typeface="Arial Unicode MS" pitchFamily="34" charset="-128"/>
                <a:ea typeface="Arial Unicode MS" pitchFamily="34" charset="-128"/>
                <a:cs typeface="Arial Unicode MS" pitchFamily="34" charset="-128"/>
              </a:rPr>
              <a:t>FA-TC-0001C Award Project Period and Budget Periods</a:t>
            </a:r>
          </a:p>
          <a:p>
            <a:pPr lvl="1"/>
            <a:r>
              <a:rPr lang="en-US" sz="2000" b="1" dirty="0">
                <a:latin typeface="Arial Unicode MS" pitchFamily="34" charset="-128"/>
                <a:ea typeface="Arial Unicode MS" pitchFamily="34" charset="-128"/>
                <a:cs typeface="Arial Unicode MS" pitchFamily="34" charset="-128"/>
              </a:rPr>
              <a:t>FA-TC-0003.2 Payment Procedures – REIMBURSEMENT Through the Automated Standard Application for Payments (ASAP)</a:t>
            </a:r>
          </a:p>
          <a:p>
            <a:pPr lvl="1"/>
            <a:r>
              <a:rPr lang="en-US" sz="2000" b="1" dirty="0">
                <a:latin typeface="Arial Unicode MS" pitchFamily="34" charset="-128"/>
                <a:ea typeface="Arial Unicode MS" pitchFamily="34" charset="-128"/>
                <a:cs typeface="Arial Unicode MS" pitchFamily="34" charset="-128"/>
              </a:rPr>
              <a:t>FA-TC-0007.1 </a:t>
            </a:r>
            <a:r>
              <a:rPr lang="en-US" sz="2000" b="1" dirty="0" err="1">
                <a:latin typeface="Arial Unicode MS" pitchFamily="34" charset="-128"/>
                <a:ea typeface="Arial Unicode MS" pitchFamily="34" charset="-128"/>
                <a:cs typeface="Arial Unicode MS" pitchFamily="34" charset="-128"/>
              </a:rPr>
              <a:t>Rebudgeting</a:t>
            </a:r>
            <a:r>
              <a:rPr lang="en-US" sz="2000" b="1" dirty="0">
                <a:latin typeface="Arial Unicode MS" pitchFamily="34" charset="-128"/>
                <a:ea typeface="Arial Unicode MS" pitchFamily="34" charset="-128"/>
                <a:cs typeface="Arial Unicode MS" pitchFamily="34" charset="-128"/>
              </a:rPr>
              <a:t> and Recovery of Indirect Costs</a:t>
            </a:r>
          </a:p>
          <a:p>
            <a:pPr lvl="1"/>
            <a:r>
              <a:rPr lang="en-US" sz="2000" b="1" dirty="0">
                <a:latin typeface="Arial Unicode MS" pitchFamily="34" charset="-128"/>
                <a:ea typeface="Arial Unicode MS" pitchFamily="34" charset="-128"/>
                <a:cs typeface="Arial Unicode MS" pitchFamily="34" charset="-128"/>
              </a:rPr>
              <a:t>FA-TC-0013 Reporting Requirements</a:t>
            </a:r>
          </a:p>
          <a:p>
            <a:pPr lvl="1"/>
            <a:r>
              <a:rPr lang="en-US" sz="2000" b="1" dirty="0">
                <a:latin typeface="Arial Unicode MS" pitchFamily="34" charset="-128"/>
                <a:ea typeface="Arial Unicode MS" pitchFamily="34" charset="-128"/>
                <a:cs typeface="Arial Unicode MS" pitchFamily="34" charset="-128"/>
              </a:rPr>
              <a:t>FA-TC-0025A Insurance Coverage, FA-TC-0025D Equipment, FA-TC-0025G Property Trust Relationship (these 3 clauses pertain to awards containing equipment)</a:t>
            </a:r>
          </a:p>
          <a:p>
            <a:pPr marL="457200" lvl="1" indent="0">
              <a:buNone/>
            </a:pPr>
            <a:endParaRPr lang="en-US" sz="2000" b="1" dirty="0">
              <a:latin typeface="Arial Unicode MS" pitchFamily="34" charset="-128"/>
              <a:ea typeface="Arial Unicode MS" pitchFamily="34" charset="-128"/>
              <a:cs typeface="Arial Unicode MS" pitchFamily="34" charset="-128"/>
            </a:endParaRPr>
          </a:p>
          <a:p>
            <a:pPr marL="0" indent="0">
              <a:buNone/>
            </a:pPr>
            <a:endParaRPr lang="en-US" sz="2400" b="1" dirty="0">
              <a:latin typeface="Arial Unicode MS" pitchFamily="34" charset="-128"/>
              <a:ea typeface="Arial Unicode MS" pitchFamily="34" charset="-128"/>
              <a:cs typeface="Arial Unicode MS" pitchFamily="34" charset="-128"/>
            </a:endParaRPr>
          </a:p>
          <a:p>
            <a:pPr marL="0" indent="0">
              <a:buNone/>
            </a:pPr>
            <a:endParaRPr lang="en-US" sz="24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44</a:t>
            </a:fld>
            <a:endParaRPr lang="en-US" dirty="0">
              <a:solidFill>
                <a:srgbClr val="000000"/>
              </a:solidFill>
              <a:latin typeface="Arial"/>
            </a:endParaRPr>
          </a:p>
        </p:txBody>
      </p:sp>
      <p:pic>
        <p:nvPicPr>
          <p:cNvPr id="5" name="Picture 4"/>
          <p:cNvPicPr>
            <a:picLocks noChangeAspect="1"/>
          </p:cNvPicPr>
          <p:nvPr/>
        </p:nvPicPr>
        <p:blipFill>
          <a:blip r:embed="rId4"/>
          <a:stretch>
            <a:fillRect/>
          </a:stretch>
        </p:blipFill>
        <p:spPr>
          <a:xfrm>
            <a:off x="9179561" y="2057400"/>
            <a:ext cx="954125" cy="821716"/>
          </a:xfrm>
          <a:prstGeom prst="rect">
            <a:avLst/>
          </a:prstGeom>
        </p:spPr>
      </p:pic>
    </p:spTree>
    <p:extLst>
      <p:ext uri="{BB962C8B-B14F-4D97-AF65-F5344CB8AC3E}">
        <p14:creationId xmlns:p14="http://schemas.microsoft.com/office/powerpoint/2010/main" val="291976008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Reporting Requirements</a:t>
            </a: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45</a:t>
            </a:fld>
            <a:endParaRPr lang="en-US" dirty="0">
              <a:solidFill>
                <a:srgbClr val="000000"/>
              </a:solidFill>
              <a:latin typeface="Arial"/>
            </a:endParaRPr>
          </a:p>
        </p:txBody>
      </p:sp>
      <p:sp>
        <p:nvSpPr>
          <p:cNvPr id="6" name="TextBox 5"/>
          <p:cNvSpPr txBox="1"/>
          <p:nvPr/>
        </p:nvSpPr>
        <p:spPr>
          <a:xfrm>
            <a:off x="5105400" y="990600"/>
            <a:ext cx="1480181" cy="341632"/>
          </a:xfrm>
          <a:prstGeom prst="rect">
            <a:avLst/>
          </a:prstGeom>
          <a:noFill/>
        </p:spPr>
        <p:txBody>
          <a:bodyPr wrap="square" rtlCol="0">
            <a:spAutoFit/>
          </a:bodyPr>
          <a:lstStyle/>
          <a:p>
            <a:pPr algn="ctr" fontAlgn="base">
              <a:lnSpc>
                <a:spcPct val="90000"/>
              </a:lnSpc>
              <a:spcBef>
                <a:spcPct val="20000"/>
              </a:spcBef>
              <a:spcAft>
                <a:spcPct val="0"/>
              </a:spcAft>
              <a:buClr>
                <a:srgbClr val="808080"/>
              </a:buClr>
              <a:buSzPct val="75000"/>
            </a:pPr>
            <a:r>
              <a:rPr lang="en-US" b="1" dirty="0">
                <a:solidFill>
                  <a:srgbClr val="000000"/>
                </a:solidFill>
              </a:rPr>
              <a:t>Phase</a:t>
            </a:r>
            <a:r>
              <a:rPr lang="en-US" sz="1600" b="1" dirty="0">
                <a:solidFill>
                  <a:srgbClr val="000000"/>
                </a:solidFill>
              </a:rPr>
              <a:t> I</a:t>
            </a:r>
          </a:p>
        </p:txBody>
      </p:sp>
      <p:sp>
        <p:nvSpPr>
          <p:cNvPr id="7" name="TextBox 6"/>
          <p:cNvSpPr txBox="1"/>
          <p:nvPr/>
        </p:nvSpPr>
        <p:spPr>
          <a:xfrm>
            <a:off x="1638300" y="6516262"/>
            <a:ext cx="5143500" cy="397032"/>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Note: Reporting Requirements are subject to change via award modification.</a:t>
            </a:r>
          </a:p>
        </p:txBody>
      </p:sp>
      <p:sp>
        <p:nvSpPr>
          <p:cNvPr id="15" name="TextBox 14"/>
          <p:cNvSpPr txBox="1"/>
          <p:nvPr/>
        </p:nvSpPr>
        <p:spPr>
          <a:xfrm>
            <a:off x="1809750" y="2417521"/>
            <a:ext cx="1600200" cy="701731"/>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Research Performance Progress Report (RPPR) </a:t>
            </a:r>
          </a:p>
        </p:txBody>
      </p:sp>
      <p:sp>
        <p:nvSpPr>
          <p:cNvPr id="16" name="TextBox 15"/>
          <p:cNvSpPr txBox="1"/>
          <p:nvPr/>
        </p:nvSpPr>
        <p:spPr>
          <a:xfrm>
            <a:off x="1717316" y="3040563"/>
            <a:ext cx="1714500" cy="244682"/>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  Special Status Report</a:t>
            </a:r>
          </a:p>
        </p:txBody>
      </p:sp>
      <p:sp>
        <p:nvSpPr>
          <p:cNvPr id="17" name="TextBox 16"/>
          <p:cNvSpPr txBox="1"/>
          <p:nvPr/>
        </p:nvSpPr>
        <p:spPr>
          <a:xfrm>
            <a:off x="1808095" y="3441715"/>
            <a:ext cx="1371600" cy="244682"/>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SF-425</a:t>
            </a:r>
          </a:p>
        </p:txBody>
      </p:sp>
      <p:sp>
        <p:nvSpPr>
          <p:cNvPr id="18" name="TextBox 17"/>
          <p:cNvSpPr txBox="1"/>
          <p:nvPr/>
        </p:nvSpPr>
        <p:spPr>
          <a:xfrm>
            <a:off x="1828415" y="4349757"/>
            <a:ext cx="1330960" cy="397032"/>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Compliance Audit</a:t>
            </a:r>
          </a:p>
        </p:txBody>
      </p:sp>
      <p:sp>
        <p:nvSpPr>
          <p:cNvPr id="19" name="TextBox 18"/>
          <p:cNvSpPr txBox="1"/>
          <p:nvPr/>
        </p:nvSpPr>
        <p:spPr>
          <a:xfrm>
            <a:off x="1852683" y="4847363"/>
            <a:ext cx="1616710" cy="397032"/>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Life Cycle Certification</a:t>
            </a:r>
          </a:p>
        </p:txBody>
      </p:sp>
      <p:sp>
        <p:nvSpPr>
          <p:cNvPr id="20" name="TextBox 19"/>
          <p:cNvSpPr txBox="1"/>
          <p:nvPr/>
        </p:nvSpPr>
        <p:spPr>
          <a:xfrm>
            <a:off x="8458200" y="2528224"/>
            <a:ext cx="1600200" cy="244682"/>
          </a:xfrm>
          <a:prstGeom prst="rect">
            <a:avLst/>
          </a:prstGeom>
          <a:noFill/>
        </p:spPr>
        <p:txBody>
          <a:bodyPr wrap="square" rtlCol="0">
            <a:spAutoFit/>
          </a:bodyPr>
          <a:lstStyle/>
          <a:p>
            <a:pPr algn="ctr" fontAlgn="base">
              <a:lnSpc>
                <a:spcPct val="90000"/>
              </a:lnSpc>
              <a:spcBef>
                <a:spcPct val="20000"/>
              </a:spcBef>
              <a:spcAft>
                <a:spcPct val="0"/>
              </a:spcAft>
              <a:buClr>
                <a:srgbClr val="808080"/>
              </a:buClr>
              <a:buSzPct val="75000"/>
            </a:pPr>
            <a:r>
              <a:rPr lang="en-US" sz="1100" b="1" dirty="0">
                <a:solidFill>
                  <a:srgbClr val="000000"/>
                </a:solidFill>
              </a:rPr>
              <a:t>Final SF-425</a:t>
            </a:r>
          </a:p>
        </p:txBody>
      </p:sp>
      <p:sp>
        <p:nvSpPr>
          <p:cNvPr id="21" name="TextBox 20"/>
          <p:cNvSpPr txBox="1"/>
          <p:nvPr/>
        </p:nvSpPr>
        <p:spPr>
          <a:xfrm>
            <a:off x="8458200" y="2125581"/>
            <a:ext cx="1600200" cy="341632"/>
          </a:xfrm>
          <a:prstGeom prst="rect">
            <a:avLst/>
          </a:prstGeom>
          <a:noFill/>
        </p:spPr>
        <p:txBody>
          <a:bodyPr wrap="square" rtlCol="0">
            <a:spAutoFit/>
          </a:bodyPr>
          <a:lstStyle/>
          <a:p>
            <a:pPr algn="ctr" fontAlgn="base">
              <a:lnSpc>
                <a:spcPct val="90000"/>
              </a:lnSpc>
              <a:spcBef>
                <a:spcPct val="20000"/>
              </a:spcBef>
              <a:spcAft>
                <a:spcPct val="0"/>
              </a:spcAft>
              <a:buClr>
                <a:srgbClr val="808080"/>
              </a:buClr>
              <a:buSzPct val="75000"/>
            </a:pPr>
            <a:r>
              <a:rPr lang="en-US" b="1" u="sng" dirty="0">
                <a:solidFill>
                  <a:srgbClr val="000000"/>
                </a:solidFill>
              </a:rPr>
              <a:t>Closeout</a:t>
            </a:r>
          </a:p>
        </p:txBody>
      </p:sp>
      <p:sp>
        <p:nvSpPr>
          <p:cNvPr id="22" name="TextBox 21"/>
          <p:cNvSpPr txBox="1"/>
          <p:nvPr/>
        </p:nvSpPr>
        <p:spPr>
          <a:xfrm>
            <a:off x="8458200" y="3052473"/>
            <a:ext cx="1600200" cy="244682"/>
          </a:xfrm>
          <a:prstGeom prst="rect">
            <a:avLst/>
          </a:prstGeom>
          <a:noFill/>
        </p:spPr>
        <p:txBody>
          <a:bodyPr wrap="square" rtlCol="0">
            <a:spAutoFit/>
          </a:bodyPr>
          <a:lstStyle/>
          <a:p>
            <a:pPr algn="ctr" fontAlgn="base">
              <a:lnSpc>
                <a:spcPct val="90000"/>
              </a:lnSpc>
              <a:spcBef>
                <a:spcPct val="20000"/>
              </a:spcBef>
              <a:spcAft>
                <a:spcPct val="0"/>
              </a:spcAft>
              <a:buClr>
                <a:srgbClr val="808080"/>
              </a:buClr>
              <a:buSzPct val="75000"/>
            </a:pPr>
            <a:r>
              <a:rPr lang="en-US" sz="1100" b="1" dirty="0">
                <a:solidFill>
                  <a:srgbClr val="000000"/>
                </a:solidFill>
              </a:rPr>
              <a:t>Patent Certification</a:t>
            </a:r>
          </a:p>
        </p:txBody>
      </p:sp>
      <p:sp>
        <p:nvSpPr>
          <p:cNvPr id="24" name="TextBox 23"/>
          <p:cNvSpPr txBox="1"/>
          <p:nvPr/>
        </p:nvSpPr>
        <p:spPr>
          <a:xfrm>
            <a:off x="8458200" y="4334028"/>
            <a:ext cx="1600200" cy="397032"/>
          </a:xfrm>
          <a:prstGeom prst="rect">
            <a:avLst/>
          </a:prstGeom>
          <a:noFill/>
        </p:spPr>
        <p:txBody>
          <a:bodyPr wrap="square" rtlCol="0">
            <a:spAutoFit/>
          </a:bodyPr>
          <a:lstStyle/>
          <a:p>
            <a:pPr algn="ctr" fontAlgn="base">
              <a:lnSpc>
                <a:spcPct val="90000"/>
              </a:lnSpc>
              <a:spcBef>
                <a:spcPct val="20000"/>
              </a:spcBef>
              <a:spcAft>
                <a:spcPct val="0"/>
              </a:spcAft>
              <a:buClr>
                <a:srgbClr val="808080"/>
              </a:buClr>
              <a:buSzPct val="75000"/>
            </a:pPr>
            <a:r>
              <a:rPr lang="en-US" sz="1100" b="1" dirty="0">
                <a:solidFill>
                  <a:srgbClr val="000000"/>
                </a:solidFill>
              </a:rPr>
              <a:t>Final Technical Report</a:t>
            </a:r>
          </a:p>
        </p:txBody>
      </p:sp>
      <p:sp>
        <p:nvSpPr>
          <p:cNvPr id="25" name="TextBox 24"/>
          <p:cNvSpPr txBox="1"/>
          <p:nvPr/>
        </p:nvSpPr>
        <p:spPr>
          <a:xfrm>
            <a:off x="8466814" y="3601794"/>
            <a:ext cx="1600200" cy="397032"/>
          </a:xfrm>
          <a:prstGeom prst="rect">
            <a:avLst/>
          </a:prstGeom>
          <a:noFill/>
        </p:spPr>
        <p:txBody>
          <a:bodyPr wrap="square" rtlCol="0">
            <a:spAutoFit/>
          </a:bodyPr>
          <a:lstStyle/>
          <a:p>
            <a:pPr algn="ctr" fontAlgn="base">
              <a:lnSpc>
                <a:spcPct val="90000"/>
              </a:lnSpc>
              <a:spcBef>
                <a:spcPct val="20000"/>
              </a:spcBef>
              <a:spcAft>
                <a:spcPct val="0"/>
              </a:spcAft>
              <a:buClr>
                <a:srgbClr val="808080"/>
              </a:buClr>
              <a:buSzPct val="75000"/>
            </a:pPr>
            <a:r>
              <a:rPr lang="en-US" sz="1100" b="1" dirty="0">
                <a:solidFill>
                  <a:srgbClr val="000000"/>
                </a:solidFill>
              </a:rPr>
              <a:t>Property Certification (SF-428)</a:t>
            </a:r>
          </a:p>
        </p:txBody>
      </p:sp>
      <p:sp>
        <p:nvSpPr>
          <p:cNvPr id="26" name="TextBox 25"/>
          <p:cNvSpPr txBox="1"/>
          <p:nvPr/>
        </p:nvSpPr>
        <p:spPr>
          <a:xfrm>
            <a:off x="8470127" y="5132968"/>
            <a:ext cx="1616710" cy="397032"/>
          </a:xfrm>
          <a:prstGeom prst="rect">
            <a:avLst/>
          </a:prstGeom>
          <a:noFill/>
        </p:spPr>
        <p:txBody>
          <a:bodyPr wrap="square" rtlCol="0">
            <a:spAutoFit/>
          </a:bodyPr>
          <a:lstStyle/>
          <a:p>
            <a:pPr algn="ctr" fontAlgn="base">
              <a:lnSpc>
                <a:spcPct val="90000"/>
              </a:lnSpc>
              <a:spcBef>
                <a:spcPct val="20000"/>
              </a:spcBef>
              <a:spcAft>
                <a:spcPct val="0"/>
              </a:spcAft>
              <a:buClr>
                <a:srgbClr val="808080"/>
              </a:buClr>
              <a:buSzPct val="75000"/>
            </a:pPr>
            <a:r>
              <a:rPr lang="en-US" sz="1100" b="1" dirty="0">
                <a:solidFill>
                  <a:srgbClr val="000000"/>
                </a:solidFill>
              </a:rPr>
              <a:t>Life Cycle Certification</a:t>
            </a:r>
          </a:p>
        </p:txBody>
      </p:sp>
      <p:sp>
        <p:nvSpPr>
          <p:cNvPr id="12" name="Down Arrow 11"/>
          <p:cNvSpPr/>
          <p:nvPr/>
        </p:nvSpPr>
        <p:spPr bwMode="auto">
          <a:xfrm>
            <a:off x="4475096" y="2048195"/>
            <a:ext cx="287405" cy="315673"/>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90000"/>
              </a:lnSpc>
              <a:spcBef>
                <a:spcPct val="20000"/>
              </a:spcBef>
              <a:spcAft>
                <a:spcPct val="0"/>
              </a:spcAft>
              <a:buClr>
                <a:srgbClr val="808080"/>
              </a:buClr>
              <a:buSzPct val="75000"/>
            </a:pPr>
            <a:endParaRPr lang="en-US" sz="1100" b="1" dirty="0">
              <a:solidFill>
                <a:srgbClr val="000000"/>
              </a:solidFill>
              <a:latin typeface="Arial Unicode MS" pitchFamily="34" charset="-128"/>
            </a:endParaRPr>
          </a:p>
        </p:txBody>
      </p:sp>
      <p:sp>
        <p:nvSpPr>
          <p:cNvPr id="31" name="TextBox 30">
            <a:extLst>
              <a:ext uri="{FF2B5EF4-FFF2-40B4-BE49-F238E27FC236}">
                <a16:creationId xmlns:a16="http://schemas.microsoft.com/office/drawing/2014/main" id="{50F59D11-5547-B721-56F9-6E88043D7AC1}"/>
              </a:ext>
            </a:extLst>
          </p:cNvPr>
          <p:cNvSpPr txBox="1"/>
          <p:nvPr/>
        </p:nvSpPr>
        <p:spPr>
          <a:xfrm>
            <a:off x="1840038" y="5280661"/>
            <a:ext cx="1616710" cy="549381"/>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Disclosure of Foreign Relationships</a:t>
            </a:r>
          </a:p>
        </p:txBody>
      </p:sp>
      <p:sp>
        <p:nvSpPr>
          <p:cNvPr id="32" name="TextBox 31">
            <a:extLst>
              <a:ext uri="{FF2B5EF4-FFF2-40B4-BE49-F238E27FC236}">
                <a16:creationId xmlns:a16="http://schemas.microsoft.com/office/drawing/2014/main" id="{2409D5A5-7E8E-7A6E-1C3B-8E5F7B20DC4C}"/>
              </a:ext>
            </a:extLst>
          </p:cNvPr>
          <p:cNvSpPr txBox="1"/>
          <p:nvPr/>
        </p:nvSpPr>
        <p:spPr>
          <a:xfrm>
            <a:off x="1829878" y="5881866"/>
            <a:ext cx="1616710" cy="397032"/>
          </a:xfrm>
          <a:prstGeom prst="rect">
            <a:avLst/>
          </a:prstGeom>
          <a:noFill/>
        </p:spPr>
        <p:txBody>
          <a:bodyPr wrap="square" rtlCol="0">
            <a:spAutoFit/>
          </a:bodyPr>
          <a:lstStyle/>
          <a:p>
            <a:pPr fontAlgn="base">
              <a:lnSpc>
                <a:spcPct val="90000"/>
              </a:lnSpc>
              <a:spcBef>
                <a:spcPct val="20000"/>
              </a:spcBef>
              <a:spcAft>
                <a:spcPct val="0"/>
              </a:spcAft>
              <a:buClr>
                <a:srgbClr val="808080"/>
              </a:buClr>
              <a:buSzPct val="75000"/>
            </a:pPr>
            <a:r>
              <a:rPr lang="en-US" sz="1100" b="1" dirty="0">
                <a:solidFill>
                  <a:srgbClr val="000000"/>
                </a:solidFill>
              </a:rPr>
              <a:t>Current and Pending Support</a:t>
            </a:r>
          </a:p>
        </p:txBody>
      </p:sp>
      <p:pic>
        <p:nvPicPr>
          <p:cNvPr id="54" name="Content Placeholder 53">
            <a:extLst>
              <a:ext uri="{FF2B5EF4-FFF2-40B4-BE49-F238E27FC236}">
                <a16:creationId xmlns:a16="http://schemas.microsoft.com/office/drawing/2014/main" id="{E439FE52-5380-080F-A3D7-86CE4D04373A}"/>
              </a:ext>
            </a:extLst>
          </p:cNvPr>
          <p:cNvPicPr>
            <a:picLocks noGrp="1" noChangeAspect="1"/>
          </p:cNvPicPr>
          <p:nvPr>
            <p:ph idx="1"/>
          </p:nvPr>
        </p:nvPicPr>
        <p:blipFill>
          <a:blip r:embed="rId3"/>
          <a:stretch>
            <a:fillRect/>
          </a:stretch>
        </p:blipFill>
        <p:spPr>
          <a:xfrm>
            <a:off x="3733801" y="1332233"/>
            <a:ext cx="4689529" cy="4912993"/>
          </a:xfrm>
        </p:spPr>
      </p:pic>
      <p:sp>
        <p:nvSpPr>
          <p:cNvPr id="55" name="Down Arrow 12">
            <a:extLst>
              <a:ext uri="{FF2B5EF4-FFF2-40B4-BE49-F238E27FC236}">
                <a16:creationId xmlns:a16="http://schemas.microsoft.com/office/drawing/2014/main" id="{1F9C2E49-B07F-5F8A-942B-1DB829256CF9}"/>
              </a:ext>
            </a:extLst>
          </p:cNvPr>
          <p:cNvSpPr/>
          <p:nvPr/>
        </p:nvSpPr>
        <p:spPr bwMode="auto">
          <a:xfrm>
            <a:off x="4926038" y="1937635"/>
            <a:ext cx="190500" cy="29146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90000"/>
              </a:lnSpc>
              <a:spcBef>
                <a:spcPct val="20000"/>
              </a:spcBef>
              <a:spcAft>
                <a:spcPct val="0"/>
              </a:spcAft>
              <a:buClr>
                <a:srgbClr val="808080"/>
              </a:buClr>
              <a:buSzPct val="75000"/>
            </a:pPr>
            <a:endParaRPr lang="en-US" sz="1100" b="1">
              <a:solidFill>
                <a:srgbClr val="000000"/>
              </a:solidFill>
            </a:endParaRPr>
          </a:p>
        </p:txBody>
      </p:sp>
      <p:sp>
        <p:nvSpPr>
          <p:cNvPr id="56" name="Down Arrow 12">
            <a:extLst>
              <a:ext uri="{FF2B5EF4-FFF2-40B4-BE49-F238E27FC236}">
                <a16:creationId xmlns:a16="http://schemas.microsoft.com/office/drawing/2014/main" id="{1F9C2E49-B07F-5F8A-942B-1DB829256CF9}"/>
              </a:ext>
            </a:extLst>
          </p:cNvPr>
          <p:cNvSpPr/>
          <p:nvPr/>
        </p:nvSpPr>
        <p:spPr bwMode="auto">
          <a:xfrm>
            <a:off x="6172202" y="1937636"/>
            <a:ext cx="190500" cy="29146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90000"/>
              </a:lnSpc>
              <a:spcBef>
                <a:spcPct val="20000"/>
              </a:spcBef>
              <a:spcAft>
                <a:spcPct val="0"/>
              </a:spcAft>
              <a:buClr>
                <a:srgbClr val="808080"/>
              </a:buClr>
              <a:buSzPct val="75000"/>
            </a:pPr>
            <a:endParaRPr lang="en-US" sz="1100" b="1">
              <a:solidFill>
                <a:srgbClr val="000000"/>
              </a:solidFill>
            </a:endParaRPr>
          </a:p>
        </p:txBody>
      </p:sp>
      <p:sp>
        <p:nvSpPr>
          <p:cNvPr id="57" name="Down Arrow 12">
            <a:extLst>
              <a:ext uri="{FF2B5EF4-FFF2-40B4-BE49-F238E27FC236}">
                <a16:creationId xmlns:a16="http://schemas.microsoft.com/office/drawing/2014/main" id="{1F9C2E49-B07F-5F8A-942B-1DB829256CF9}"/>
              </a:ext>
            </a:extLst>
          </p:cNvPr>
          <p:cNvSpPr/>
          <p:nvPr/>
        </p:nvSpPr>
        <p:spPr bwMode="auto">
          <a:xfrm>
            <a:off x="7334252" y="1937636"/>
            <a:ext cx="190500" cy="29146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90000"/>
              </a:lnSpc>
              <a:spcBef>
                <a:spcPct val="20000"/>
              </a:spcBef>
              <a:spcAft>
                <a:spcPct val="0"/>
              </a:spcAft>
              <a:buClr>
                <a:srgbClr val="808080"/>
              </a:buClr>
              <a:buSzPct val="75000"/>
            </a:pPr>
            <a:endParaRPr lang="en-US" sz="1100" b="1">
              <a:solidFill>
                <a:srgbClr val="000000"/>
              </a:solidFill>
            </a:endParaRPr>
          </a:p>
        </p:txBody>
      </p:sp>
    </p:spTree>
    <p:extLst>
      <p:ext uri="{BB962C8B-B14F-4D97-AF65-F5344CB8AC3E}">
        <p14:creationId xmlns:p14="http://schemas.microsoft.com/office/powerpoint/2010/main" val="109933956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General Terms and Conditions</a:t>
            </a:r>
          </a:p>
        </p:txBody>
      </p:sp>
      <p:sp>
        <p:nvSpPr>
          <p:cNvPr id="3" name="Content Placeholder 2"/>
          <p:cNvSpPr>
            <a:spLocks noGrp="1"/>
          </p:cNvSpPr>
          <p:nvPr>
            <p:ph idx="1"/>
          </p:nvPr>
        </p:nvSpPr>
        <p:spPr/>
        <p:txBody>
          <a:bodyPr/>
          <a:lstStyle/>
          <a:p>
            <a:r>
              <a:rPr lang="en-US" sz="2400" b="1" dirty="0">
                <a:latin typeface="Arial Unicode MS" pitchFamily="34" charset="-128"/>
                <a:ea typeface="Arial Unicode MS" pitchFamily="34" charset="-128"/>
                <a:cs typeface="Arial Unicode MS" pitchFamily="34" charset="-128"/>
              </a:rPr>
              <a:t>GTCs highlight those requirements which are especially pertinent to research grants in general. </a:t>
            </a:r>
          </a:p>
          <a:p>
            <a:r>
              <a:rPr lang="en-US" sz="2400" b="1" dirty="0">
                <a:latin typeface="Arial Unicode MS" pitchFamily="34" charset="-128"/>
                <a:ea typeface="Arial Unicode MS" pitchFamily="34" charset="-128"/>
                <a:cs typeface="Arial Unicode MS" pitchFamily="34" charset="-128"/>
              </a:rPr>
              <a:t>GTCs DO NOT  represent an exhaustive listing of all requirements applicable to the Assistance Agreement.</a:t>
            </a:r>
          </a:p>
          <a:p>
            <a:r>
              <a:rPr lang="en-US" sz="2400" b="1" dirty="0">
                <a:latin typeface="Arial Unicode MS" pitchFamily="34" charset="-128"/>
                <a:ea typeface="Arial Unicode MS" pitchFamily="34" charset="-128"/>
                <a:cs typeface="Arial Unicode MS" pitchFamily="34" charset="-128"/>
              </a:rPr>
              <a:t>Highlights:</a:t>
            </a:r>
          </a:p>
          <a:p>
            <a:pPr lvl="1"/>
            <a:r>
              <a:rPr lang="en-US" sz="2000" b="1" dirty="0">
                <a:latin typeface="Arial Unicode MS" pitchFamily="34" charset="-128"/>
                <a:ea typeface="Arial Unicode MS" pitchFamily="34" charset="-128"/>
                <a:cs typeface="Arial Unicode MS" pitchFamily="34" charset="-128"/>
              </a:rPr>
              <a:t>Revisions requiring Contracting Officer (CO) Approval</a:t>
            </a:r>
          </a:p>
          <a:p>
            <a:pPr lvl="1"/>
            <a:r>
              <a:rPr lang="en-US" sz="2000" b="1" dirty="0">
                <a:latin typeface="Arial Unicode MS" pitchFamily="34" charset="-128"/>
                <a:ea typeface="Arial Unicode MS" pitchFamily="34" charset="-128"/>
                <a:cs typeface="Arial Unicode MS" pitchFamily="34" charset="-128"/>
              </a:rPr>
              <a:t>Current and Pending Support</a:t>
            </a:r>
          </a:p>
          <a:p>
            <a:pPr lvl="1"/>
            <a:r>
              <a:rPr lang="en-US" sz="2000" b="1" dirty="0">
                <a:latin typeface="Arial Unicode MS" pitchFamily="34" charset="-128"/>
                <a:ea typeface="Arial Unicode MS" pitchFamily="34" charset="-128"/>
                <a:cs typeface="Arial Unicode MS" pitchFamily="34" charset="-128"/>
              </a:rPr>
              <a:t>Reporting of Disclosure of Foreign Relationships</a:t>
            </a:r>
          </a:p>
          <a:p>
            <a:pPr lvl="1"/>
            <a:r>
              <a:rPr lang="en-US" sz="2000" b="1" dirty="0">
                <a:latin typeface="Arial Unicode MS" pitchFamily="34" charset="-128"/>
                <a:ea typeface="Arial Unicode MS" pitchFamily="34" charset="-128"/>
                <a:cs typeface="Arial Unicode MS" pitchFamily="34" charset="-128"/>
              </a:rPr>
              <a:t>Property</a:t>
            </a:r>
          </a:p>
          <a:p>
            <a:pPr lvl="1"/>
            <a:r>
              <a:rPr lang="en-US" sz="2000" b="1" dirty="0">
                <a:latin typeface="Arial Unicode MS" pitchFamily="34" charset="-128"/>
                <a:ea typeface="Arial Unicode MS" pitchFamily="34" charset="-128"/>
                <a:cs typeface="Arial Unicode MS" pitchFamily="34" charset="-128"/>
              </a:rPr>
              <a:t>SBIR/STTR Participation Requirements (Awardee and PI)</a:t>
            </a:r>
          </a:p>
          <a:p>
            <a:pPr lvl="1"/>
            <a:r>
              <a:rPr lang="en-US" sz="2000" b="1" dirty="0">
                <a:latin typeface="Arial Unicode MS" pitchFamily="34" charset="-128"/>
                <a:ea typeface="Arial Unicode MS" pitchFamily="34" charset="-128"/>
                <a:cs typeface="Arial Unicode MS" pitchFamily="34" charset="-128"/>
              </a:rPr>
              <a:t>Patent Rights</a:t>
            </a:r>
          </a:p>
          <a:p>
            <a:pPr lvl="1"/>
            <a:r>
              <a:rPr lang="en-US" sz="2000" b="1" dirty="0">
                <a:latin typeface="Arial Unicode MS" pitchFamily="34" charset="-128"/>
                <a:ea typeface="Arial Unicode MS" pitchFamily="34" charset="-128"/>
                <a:cs typeface="Arial Unicode MS" pitchFamily="34" charset="-128"/>
              </a:rPr>
              <a:t>Rights in Data</a:t>
            </a:r>
          </a:p>
          <a:p>
            <a:endParaRPr lang="en-US" sz="24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46</a:t>
            </a:fld>
            <a:endParaRPr lang="en-US" dirty="0">
              <a:solidFill>
                <a:srgbClr val="000000"/>
              </a:solidFill>
              <a:latin typeface="Arial"/>
            </a:endParaRPr>
          </a:p>
        </p:txBody>
      </p:sp>
      <p:pic>
        <p:nvPicPr>
          <p:cNvPr id="5" name="Picture 4"/>
          <p:cNvPicPr>
            <a:picLocks noChangeAspect="1"/>
          </p:cNvPicPr>
          <p:nvPr/>
        </p:nvPicPr>
        <p:blipFill>
          <a:blip r:embed="rId3"/>
          <a:stretch>
            <a:fillRect/>
          </a:stretch>
        </p:blipFill>
        <p:spPr>
          <a:xfrm>
            <a:off x="8077200" y="3276601"/>
            <a:ext cx="1981200" cy="683617"/>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Award Revisions – </a:t>
            </a:r>
          </a:p>
        </p:txBody>
      </p:sp>
      <p:sp>
        <p:nvSpPr>
          <p:cNvPr id="3" name="Content Placeholder 2"/>
          <p:cNvSpPr>
            <a:spLocks noGrp="1"/>
          </p:cNvSpPr>
          <p:nvPr>
            <p:ph idx="1"/>
          </p:nvPr>
        </p:nvSpPr>
        <p:spPr>
          <a:xfrm>
            <a:off x="1985554" y="1295401"/>
            <a:ext cx="8229600" cy="4419600"/>
          </a:xfrm>
        </p:spPr>
        <p:txBody>
          <a:bodyPr/>
          <a:lstStyle/>
          <a:p>
            <a:pPr marL="0" indent="0">
              <a:buNone/>
            </a:pPr>
            <a:r>
              <a:rPr lang="en-US" b="1" dirty="0">
                <a:solidFill>
                  <a:srgbClr val="225122"/>
                </a:solidFill>
                <a:latin typeface="Arial Unicode MS" pitchFamily="34" charset="-128"/>
                <a:ea typeface="Arial Unicode MS" pitchFamily="34" charset="-128"/>
                <a:cs typeface="Arial Unicode MS" pitchFamily="34" charset="-128"/>
              </a:rPr>
              <a:t>PI/Key Personnel Changes</a:t>
            </a:r>
            <a:endParaRPr lang="en-US" b="1" dirty="0">
              <a:latin typeface="Arial Unicode MS" pitchFamily="34" charset="-128"/>
              <a:ea typeface="Arial Unicode MS" pitchFamily="34" charset="-128"/>
              <a:cs typeface="Arial Unicode MS" pitchFamily="34" charset="-128"/>
            </a:endParaRPr>
          </a:p>
          <a:p>
            <a:endParaRPr lang="en-US" sz="2000" b="1" dirty="0">
              <a:latin typeface="Arial Unicode MS" pitchFamily="34" charset="-128"/>
              <a:ea typeface="Arial Unicode MS" pitchFamily="34" charset="-128"/>
              <a:cs typeface="Arial Unicode MS" pitchFamily="34" charset="-128"/>
            </a:endParaRPr>
          </a:p>
          <a:p>
            <a:r>
              <a:rPr lang="en-US" sz="2200" b="1" dirty="0">
                <a:latin typeface="Arial Unicode MS" pitchFamily="34" charset="-128"/>
                <a:ea typeface="Arial Unicode MS" pitchFamily="34" charset="-128"/>
                <a:cs typeface="Arial Unicode MS" pitchFamily="34" charset="-128"/>
              </a:rPr>
              <a:t>Request submitted via Portfolio Analysis and Management System (PAMS)</a:t>
            </a:r>
          </a:p>
          <a:p>
            <a:r>
              <a:rPr lang="en-US" sz="2200" b="1" dirty="0">
                <a:latin typeface="Arial Unicode MS" pitchFamily="34" charset="-128"/>
                <a:ea typeface="Arial Unicode MS" pitchFamily="34" charset="-128"/>
                <a:cs typeface="Arial Unicode MS" pitchFamily="34" charset="-128"/>
              </a:rPr>
              <a:t>Selection of the new PI from registered PAMS users</a:t>
            </a:r>
          </a:p>
          <a:p>
            <a:pPr marL="0" indent="0">
              <a:buNone/>
            </a:pPr>
            <a:r>
              <a:rPr lang="en-US" sz="2200" b="1" dirty="0">
                <a:latin typeface="Arial Unicode MS" pitchFamily="34" charset="-128"/>
                <a:ea typeface="Arial Unicode MS" pitchFamily="34" charset="-128"/>
                <a:cs typeface="Arial Unicode MS" pitchFamily="34" charset="-128"/>
              </a:rPr>
              <a:t>	</a:t>
            </a:r>
            <a:r>
              <a:rPr lang="en-US" sz="2200" dirty="0">
                <a:latin typeface="Arial Unicode MS" pitchFamily="34" charset="-128"/>
                <a:ea typeface="Arial Unicode MS" pitchFamily="34" charset="-128"/>
                <a:cs typeface="Arial Unicode MS" pitchFamily="34" charset="-128"/>
              </a:rPr>
              <a:t>– Specify how to handle the current PI (remove from 	   award or leave on award but change role to Other)</a:t>
            </a:r>
          </a:p>
          <a:p>
            <a:pPr marL="0" indent="0">
              <a:buNone/>
            </a:pPr>
            <a:r>
              <a:rPr lang="en-US" sz="2200" dirty="0">
                <a:latin typeface="Arial Unicode MS" pitchFamily="34" charset="-128"/>
                <a:ea typeface="Arial Unicode MS" pitchFamily="34" charset="-128"/>
                <a:cs typeface="Arial Unicode MS" pitchFamily="34" charset="-128"/>
              </a:rPr>
              <a:t>	– Attach resume or CV of the new PI.</a:t>
            </a:r>
          </a:p>
          <a:p>
            <a:r>
              <a:rPr lang="en-US" sz="2200" b="1" dirty="0">
                <a:latin typeface="Arial Unicode MS" pitchFamily="34" charset="-128"/>
                <a:ea typeface="Arial Unicode MS" pitchFamily="34" charset="-128"/>
                <a:cs typeface="Arial Unicode MS" pitchFamily="34" charset="-128"/>
              </a:rPr>
              <a:t>The Small Business Authorized Representative must submit the request. </a:t>
            </a: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47</a:t>
            </a:fld>
            <a:endParaRPr lang="en-US" dirty="0">
              <a:solidFill>
                <a:srgbClr val="000000"/>
              </a:solidFill>
              <a:latin typeface="Arial"/>
            </a:endParaRPr>
          </a:p>
        </p:txBody>
      </p:sp>
    </p:spTree>
    <p:extLst>
      <p:ext uri="{BB962C8B-B14F-4D97-AF65-F5344CB8AC3E}">
        <p14:creationId xmlns:p14="http://schemas.microsoft.com/office/powerpoint/2010/main" val="1992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Award Revisions – Other Types</a:t>
            </a:r>
            <a:br>
              <a:rPr lang="en-US" sz="2400" b="1" dirty="0">
                <a:latin typeface="Arial Unicode MS" pitchFamily="34" charset="-128"/>
                <a:ea typeface="Arial Unicode MS" pitchFamily="34" charset="-128"/>
                <a:cs typeface="Arial Unicode MS" pitchFamily="34" charset="-128"/>
              </a:rPr>
            </a:br>
            <a:r>
              <a:rPr lang="en-US" sz="3200" b="1" dirty="0">
                <a:solidFill>
                  <a:srgbClr val="225122"/>
                </a:solidFill>
                <a:latin typeface="Arial Unicode MS" pitchFamily="34" charset="-128"/>
                <a:ea typeface="Arial Unicode MS" pitchFamily="34" charset="-128"/>
                <a:cs typeface="Arial Unicode MS" pitchFamily="34" charset="-128"/>
              </a:rPr>
              <a:t>	</a:t>
            </a:r>
          </a:p>
        </p:txBody>
      </p:sp>
      <p:sp>
        <p:nvSpPr>
          <p:cNvPr id="3" name="Content Placeholder 2"/>
          <p:cNvSpPr>
            <a:spLocks noGrp="1"/>
          </p:cNvSpPr>
          <p:nvPr>
            <p:ph idx="1"/>
          </p:nvPr>
        </p:nvSpPr>
        <p:spPr>
          <a:xfrm>
            <a:off x="1981200" y="1524001"/>
            <a:ext cx="8229600" cy="4602163"/>
          </a:xfrm>
        </p:spPr>
        <p:txBody>
          <a:bodyPr/>
          <a:lstStyle/>
          <a:p>
            <a:r>
              <a:rPr lang="en-US" sz="2800" b="1" dirty="0">
                <a:latin typeface="Arial Unicode MS" pitchFamily="34" charset="-128"/>
                <a:ea typeface="Arial Unicode MS" pitchFamily="34" charset="-128"/>
                <a:cs typeface="Arial Unicode MS" pitchFamily="34" charset="-128"/>
              </a:rPr>
              <a:t>Change/add Subcontractor</a:t>
            </a:r>
          </a:p>
          <a:p>
            <a:r>
              <a:rPr lang="en-US" sz="2800" b="1" dirty="0">
                <a:latin typeface="Arial Unicode MS" pitchFamily="34" charset="-128"/>
                <a:ea typeface="Arial Unicode MS" pitchFamily="34" charset="-128"/>
                <a:cs typeface="Arial Unicode MS" pitchFamily="34" charset="-128"/>
              </a:rPr>
              <a:t>Novation Agreement</a:t>
            </a:r>
          </a:p>
          <a:p>
            <a:r>
              <a:rPr lang="en-US" sz="2800" b="1" dirty="0">
                <a:latin typeface="Arial Unicode MS" pitchFamily="34" charset="-128"/>
                <a:ea typeface="Arial Unicode MS" pitchFamily="34" charset="-128"/>
                <a:cs typeface="Arial Unicode MS" pitchFamily="34" charset="-128"/>
              </a:rPr>
              <a:t>Change of Name Agreement</a:t>
            </a:r>
          </a:p>
          <a:p>
            <a:r>
              <a:rPr lang="en-US" sz="2800" b="1" dirty="0">
                <a:latin typeface="Arial Unicode MS" pitchFamily="34" charset="-128"/>
                <a:ea typeface="Arial Unicode MS" pitchFamily="34" charset="-128"/>
                <a:cs typeface="Arial Unicode MS" pitchFamily="34" charset="-128"/>
              </a:rPr>
              <a:t>Work outside of U.S.</a:t>
            </a:r>
          </a:p>
          <a:p>
            <a:r>
              <a:rPr lang="en-US" sz="2800" b="1" dirty="0">
                <a:latin typeface="Arial Unicode MS" pitchFamily="34" charset="-128"/>
                <a:ea typeface="Arial Unicode MS" pitchFamily="34" charset="-128"/>
                <a:cs typeface="Arial Unicode MS" pitchFamily="34" charset="-128"/>
              </a:rPr>
              <a:t>No Fund/Cost Extensions (NFX)</a:t>
            </a:r>
          </a:p>
          <a:p>
            <a:pPr marL="0" indent="0">
              <a:buNone/>
            </a:pPr>
            <a:endParaRPr lang="en-US" b="1" dirty="0">
              <a:latin typeface="Arial Unicode MS" pitchFamily="34" charset="-128"/>
              <a:ea typeface="Arial Unicode MS" pitchFamily="34" charset="-128"/>
              <a:cs typeface="Arial Unicode MS" pitchFamily="34" charset="-128"/>
            </a:endParaRPr>
          </a:p>
          <a:p>
            <a:pPr marL="0" indent="0">
              <a:buNone/>
            </a:pPr>
            <a:r>
              <a:rPr lang="en-US" sz="2000" b="1" dirty="0">
                <a:latin typeface="Arial Unicode MS" pitchFamily="34" charset="-128"/>
                <a:ea typeface="Arial Unicode MS" pitchFamily="34" charset="-128"/>
                <a:cs typeface="Arial Unicode MS" pitchFamily="34" charset="-128"/>
              </a:rPr>
              <a:t>Note: Per the PAMS clause in the GTCs, NFX and PI change requests need to be submitted via PAMS.</a:t>
            </a:r>
          </a:p>
          <a:p>
            <a:pPr marL="0" indent="0">
              <a:buNone/>
            </a:pPr>
            <a:endParaRPr lang="en-US" sz="2000" b="1" dirty="0">
              <a:latin typeface="Arial Unicode MS" pitchFamily="34" charset="-128"/>
              <a:ea typeface="Arial Unicode MS" pitchFamily="34" charset="-128"/>
              <a:cs typeface="Arial Unicode MS" pitchFamily="34" charset="-128"/>
            </a:endParaRPr>
          </a:p>
          <a:p>
            <a:pPr marL="0" indent="0">
              <a:buNone/>
            </a:pPr>
            <a:r>
              <a:rPr lang="en-US" sz="2000" b="1" dirty="0">
                <a:latin typeface="Arial Unicode MS" pitchFamily="34" charset="-128"/>
                <a:ea typeface="Arial Unicode MS" pitchFamily="34" charset="-128"/>
                <a:cs typeface="Arial Unicode MS" pitchFamily="34" charset="-128"/>
              </a:rPr>
              <a:t>Contact your DOE Assistance Agreement Administrator if you anticipate any of these revisions.</a:t>
            </a: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48</a:t>
            </a:fld>
            <a:endParaRPr lang="en-US" dirty="0">
              <a:solidFill>
                <a:srgbClr val="000000"/>
              </a:solidFill>
              <a:latin typeface="Arial"/>
            </a:endParaRPr>
          </a:p>
        </p:txBody>
      </p:sp>
      <p:sp>
        <p:nvSpPr>
          <p:cNvPr id="5" name="5-Point Star 4"/>
          <p:cNvSpPr/>
          <p:nvPr/>
        </p:nvSpPr>
        <p:spPr bwMode="auto">
          <a:xfrm>
            <a:off x="1981200" y="5257801"/>
            <a:ext cx="381000" cy="635133"/>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90000"/>
              </a:lnSpc>
              <a:spcBef>
                <a:spcPct val="20000"/>
              </a:spcBef>
              <a:spcAft>
                <a:spcPct val="0"/>
              </a:spcAft>
              <a:buClr>
                <a:srgbClr val="808080"/>
              </a:buClr>
              <a:buSzPct val="75000"/>
            </a:pPr>
            <a:endParaRPr lang="en-US" sz="1100" b="1" dirty="0">
              <a:solidFill>
                <a:srgbClr val="000000"/>
              </a:solidFill>
              <a:latin typeface="Arial Unicode MS" pitchFamily="34" charset="-128"/>
            </a:endParaRPr>
          </a:p>
        </p:txBody>
      </p:sp>
      <p:sp>
        <p:nvSpPr>
          <p:cNvPr id="6" name="5-Point Star 5"/>
          <p:cNvSpPr/>
          <p:nvPr/>
        </p:nvSpPr>
        <p:spPr bwMode="auto">
          <a:xfrm>
            <a:off x="2362200" y="4572001"/>
            <a:ext cx="990600" cy="635133"/>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90000"/>
              </a:lnSpc>
              <a:spcBef>
                <a:spcPct val="20000"/>
              </a:spcBef>
              <a:spcAft>
                <a:spcPct val="0"/>
              </a:spcAft>
              <a:buClr>
                <a:srgbClr val="808080"/>
              </a:buClr>
              <a:buSzPct val="75000"/>
            </a:pPr>
            <a:endParaRPr lang="en-US" sz="1100" b="1" dirty="0">
              <a:solidFill>
                <a:srgbClr val="000000"/>
              </a:solidFill>
              <a:latin typeface="Arial Unicode MS" pitchFamily="34" charset="-128"/>
            </a:endParaRPr>
          </a:p>
        </p:txBody>
      </p:sp>
      <p:sp>
        <p:nvSpPr>
          <p:cNvPr id="7" name="5-Point Star 6"/>
          <p:cNvSpPr/>
          <p:nvPr/>
        </p:nvSpPr>
        <p:spPr bwMode="auto">
          <a:xfrm>
            <a:off x="2286000" y="4572001"/>
            <a:ext cx="1600200" cy="635133"/>
          </a:xfrm>
          <a:prstGeom prst="star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lnSpc>
                <a:spcPct val="90000"/>
              </a:lnSpc>
              <a:spcBef>
                <a:spcPct val="20000"/>
              </a:spcBef>
              <a:spcAft>
                <a:spcPct val="0"/>
              </a:spcAft>
              <a:buClr>
                <a:srgbClr val="808080"/>
              </a:buClr>
              <a:buSzPct val="75000"/>
            </a:pPr>
            <a:endParaRPr lang="en-US" sz="1100" b="1" dirty="0">
              <a:solidFill>
                <a:srgbClr val="000000"/>
              </a:solidFill>
              <a:latin typeface="Arial Unicode MS" pitchFamily="34" charset="-128"/>
            </a:endParaRPr>
          </a:p>
        </p:txBody>
      </p:sp>
      <p:pic>
        <p:nvPicPr>
          <p:cNvPr id="8" name="Picture 7"/>
          <p:cNvPicPr>
            <a:picLocks noChangeAspect="1"/>
          </p:cNvPicPr>
          <p:nvPr/>
        </p:nvPicPr>
        <p:blipFill>
          <a:blip r:embed="rId3"/>
          <a:stretch>
            <a:fillRect/>
          </a:stretch>
        </p:blipFill>
        <p:spPr>
          <a:xfrm>
            <a:off x="8134350" y="1524000"/>
            <a:ext cx="2076450" cy="2069708"/>
          </a:xfrm>
          <a:prstGeom prst="rect">
            <a:avLst/>
          </a:prstGeom>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No Fund Extensions</a:t>
            </a:r>
          </a:p>
        </p:txBody>
      </p:sp>
      <p:sp>
        <p:nvSpPr>
          <p:cNvPr id="3" name="Content Placeholder 2"/>
          <p:cNvSpPr>
            <a:spLocks noGrp="1"/>
          </p:cNvSpPr>
          <p:nvPr>
            <p:ph idx="1"/>
          </p:nvPr>
        </p:nvSpPr>
        <p:spPr>
          <a:xfrm>
            <a:off x="1981200" y="1219201"/>
            <a:ext cx="8229600" cy="5502274"/>
          </a:xfrm>
        </p:spPr>
        <p:txBody>
          <a:bodyPr/>
          <a:lstStyle/>
          <a:p>
            <a:r>
              <a:rPr lang="en-US" sz="2000" b="1" dirty="0">
                <a:latin typeface="Arial Unicode MS" pitchFamily="34" charset="-128"/>
                <a:ea typeface="Arial Unicode MS" pitchFamily="34" charset="-128"/>
                <a:cs typeface="Arial Unicode MS" pitchFamily="34" charset="-128"/>
              </a:rPr>
              <a:t>Approvals for an NFX will </a:t>
            </a:r>
            <a:r>
              <a:rPr lang="en-US" sz="2000" b="1" u="sng" dirty="0">
                <a:latin typeface="Arial Unicode MS" pitchFamily="34" charset="-128"/>
                <a:ea typeface="Arial Unicode MS" pitchFamily="34" charset="-128"/>
                <a:cs typeface="Arial Unicode MS" pitchFamily="34" charset="-128"/>
              </a:rPr>
              <a:t>not</a:t>
            </a:r>
            <a:r>
              <a:rPr lang="en-US" sz="2000" b="1" dirty="0">
                <a:latin typeface="Arial Unicode MS" pitchFamily="34" charset="-128"/>
                <a:ea typeface="Arial Unicode MS" pitchFamily="34" charset="-128"/>
                <a:cs typeface="Arial Unicode MS" pitchFamily="34" charset="-128"/>
              </a:rPr>
              <a:t> be granted for an award that contains a zero dollar balance. </a:t>
            </a:r>
          </a:p>
          <a:p>
            <a:r>
              <a:rPr lang="en-US" sz="2000" b="1" dirty="0">
                <a:latin typeface="Arial Unicode MS" pitchFamily="34" charset="-128"/>
                <a:ea typeface="Arial Unicode MS" pitchFamily="34" charset="-128"/>
                <a:cs typeface="Arial Unicode MS" pitchFamily="34" charset="-128"/>
              </a:rPr>
              <a:t>Recipients are not authorized to grant themselves an extension.</a:t>
            </a:r>
          </a:p>
          <a:p>
            <a:r>
              <a:rPr lang="en-US" sz="2000" b="1" dirty="0">
                <a:latin typeface="Arial Unicode MS" pitchFamily="34" charset="-128"/>
                <a:ea typeface="Arial Unicode MS" pitchFamily="34" charset="-128"/>
                <a:cs typeface="Arial Unicode MS" pitchFamily="34" charset="-128"/>
              </a:rPr>
              <a:t>Proposed end date cannot go/extend beyond start date of the upcoming Phase II start.</a:t>
            </a:r>
          </a:p>
          <a:p>
            <a:r>
              <a:rPr lang="en-US" sz="2000" b="1" u="sng" dirty="0">
                <a:latin typeface="Arial Unicode MS" pitchFamily="34" charset="-128"/>
                <a:ea typeface="Arial Unicode MS" pitchFamily="34" charset="-128"/>
                <a:cs typeface="Arial Unicode MS" pitchFamily="34" charset="-128"/>
              </a:rPr>
              <a:t>Submit request via PAMS </a:t>
            </a:r>
            <a:r>
              <a:rPr lang="en-US" sz="2000" b="1" dirty="0">
                <a:latin typeface="Arial Unicode MS" pitchFamily="34" charset="-128"/>
                <a:ea typeface="Arial Unicode MS" pitchFamily="34" charset="-128"/>
                <a:cs typeface="Arial Unicode MS" pitchFamily="34" charset="-128"/>
              </a:rPr>
              <a:t>at least one month prior to the expiration date.  See SBIR/STTR-GTC-0043</a:t>
            </a:r>
          </a:p>
          <a:p>
            <a:r>
              <a:rPr lang="en-US" sz="2000" b="1" dirty="0">
                <a:latin typeface="Arial Unicode MS" pitchFamily="34" charset="-128"/>
                <a:ea typeface="Arial Unicode MS" pitchFamily="34" charset="-128"/>
                <a:cs typeface="Arial Unicode MS" pitchFamily="34" charset="-128"/>
              </a:rPr>
              <a:t>The request must be </a:t>
            </a:r>
            <a:r>
              <a:rPr lang="en-US" sz="2000" b="1" u="sng" dirty="0">
                <a:latin typeface="Arial Unicode MS" panose="020B0604020202020204" pitchFamily="34" charset="-128"/>
                <a:ea typeface="Arial Unicode MS" panose="020B0604020202020204" pitchFamily="34" charset="-128"/>
                <a:cs typeface="Arial Unicode MS" panose="020B0604020202020204" pitchFamily="34" charset="-128"/>
              </a:rPr>
              <a:t>submitted by the Recipient Business Officer</a:t>
            </a:r>
          </a:p>
          <a:p>
            <a:r>
              <a:rPr lang="en-US" sz="2000" b="1" dirty="0">
                <a:latin typeface="Arial Unicode MS" pitchFamily="34" charset="-128"/>
                <a:ea typeface="Arial Unicode MS" pitchFamily="34" charset="-128"/>
                <a:cs typeface="Arial Unicode MS" pitchFamily="34" charset="-128"/>
              </a:rPr>
              <a:t>Info Required in Request:</a:t>
            </a:r>
          </a:p>
          <a:p>
            <a:pPr lvl="1"/>
            <a:r>
              <a:rPr lang="en-US" sz="2000" b="1" dirty="0">
                <a:latin typeface="Arial Unicode MS" pitchFamily="34" charset="-128"/>
                <a:ea typeface="Arial Unicode MS" pitchFamily="34" charset="-128"/>
                <a:cs typeface="Arial Unicode MS" pitchFamily="34" charset="-128"/>
              </a:rPr>
              <a:t>Project status</a:t>
            </a:r>
          </a:p>
          <a:p>
            <a:pPr lvl="1"/>
            <a:r>
              <a:rPr lang="en-US" sz="2000" b="1" dirty="0">
                <a:latin typeface="Arial Unicode MS" pitchFamily="34" charset="-128"/>
                <a:ea typeface="Arial Unicode MS" pitchFamily="34" charset="-128"/>
                <a:cs typeface="Arial Unicode MS" pitchFamily="34" charset="-128"/>
              </a:rPr>
              <a:t>Reason for extension</a:t>
            </a:r>
          </a:p>
          <a:p>
            <a:pPr lvl="1"/>
            <a:r>
              <a:rPr lang="en-US" sz="2000" b="1" dirty="0">
                <a:latin typeface="Arial Unicode MS" pitchFamily="34" charset="-128"/>
                <a:ea typeface="Arial Unicode MS" pitchFamily="34" charset="-128"/>
                <a:cs typeface="Arial Unicode MS" pitchFamily="34" charset="-128"/>
              </a:rPr>
              <a:t>Extension date</a:t>
            </a:r>
          </a:p>
          <a:p>
            <a:pPr lvl="1"/>
            <a:r>
              <a:rPr lang="en-US" sz="2000" b="1" dirty="0">
                <a:latin typeface="Arial Unicode MS" pitchFamily="34" charset="-128"/>
                <a:ea typeface="Arial Unicode MS" pitchFamily="34" charset="-128"/>
                <a:cs typeface="Arial Unicode MS" pitchFamily="34" charset="-128"/>
              </a:rPr>
              <a:t>Remaining Grant $ Balance</a:t>
            </a: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49</a:t>
            </a:fld>
            <a:endParaRPr lang="en-US" dirty="0">
              <a:solidFill>
                <a:srgbClr val="000000"/>
              </a:solidFill>
              <a:latin typeface="Arial"/>
            </a:endParaRPr>
          </a:p>
        </p:txBody>
      </p:sp>
      <p:pic>
        <p:nvPicPr>
          <p:cNvPr id="5" name="Picture 4"/>
          <p:cNvPicPr>
            <a:picLocks noChangeAspect="1"/>
          </p:cNvPicPr>
          <p:nvPr/>
        </p:nvPicPr>
        <p:blipFill>
          <a:blip r:embed="rId3"/>
          <a:stretch>
            <a:fillRect/>
          </a:stretch>
        </p:blipFill>
        <p:spPr>
          <a:xfrm>
            <a:off x="7162800" y="4800601"/>
            <a:ext cx="2349296" cy="1519237"/>
          </a:xfrm>
          <a:prstGeom prst="rect">
            <a:avLst/>
          </a:prstGeom>
        </p:spPr>
      </p:pic>
    </p:spTree>
    <p:extLst>
      <p:ext uri="{BB962C8B-B14F-4D97-AF65-F5344CB8AC3E}">
        <p14:creationId xmlns:p14="http://schemas.microsoft.com/office/powerpoint/2010/main" val="15929425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681" y="166848"/>
            <a:ext cx="5312295" cy="603505"/>
          </a:xfrm>
        </p:spPr>
        <p:txBody>
          <a:bodyPr>
            <a:normAutofit fontScale="90000"/>
          </a:bodyPr>
          <a:lstStyle/>
          <a:p>
            <a:r>
              <a:rPr lang="en-US" sz="2700" dirty="0"/>
              <a:t>Office of Science</a:t>
            </a:r>
            <a:br>
              <a:rPr lang="en-US" sz="2400" dirty="0"/>
            </a:br>
            <a:r>
              <a:rPr lang="en-US" sz="1800" dirty="0"/>
              <a:t>Intellectual Property Law (IPL)</a:t>
            </a:r>
          </a:p>
        </p:txBody>
      </p:sp>
      <p:sp>
        <p:nvSpPr>
          <p:cNvPr id="7" name="Subtitle 6"/>
          <p:cNvSpPr>
            <a:spLocks noGrp="1"/>
          </p:cNvSpPr>
          <p:nvPr>
            <p:ph type="subTitle" idx="1"/>
          </p:nvPr>
        </p:nvSpPr>
        <p:spPr>
          <a:xfrm>
            <a:off x="1676400" y="5658023"/>
            <a:ext cx="4382300" cy="770137"/>
          </a:xfrm>
        </p:spPr>
        <p:txBody>
          <a:bodyPr>
            <a:normAutofit fontScale="70000" lnSpcReduction="20000"/>
          </a:bodyPr>
          <a:lstStyle/>
          <a:p>
            <a:pPr algn="ctr"/>
            <a:r>
              <a:rPr lang="en-US" dirty="0"/>
              <a:t> Patent &amp; Data Rights and Responsibilities under SBIR/STTR Awards</a:t>
            </a:r>
          </a:p>
          <a:p>
            <a:r>
              <a:rPr lang="en-US" sz="1900" dirty="0"/>
              <a:t>July 28, 2023</a:t>
            </a:r>
          </a:p>
        </p:txBody>
      </p:sp>
      <p:sp>
        <p:nvSpPr>
          <p:cNvPr id="4" name="Text Box 10"/>
          <p:cNvSpPr txBox="1">
            <a:spLocks noChangeArrowheads="1"/>
          </p:cNvSpPr>
          <p:nvPr/>
        </p:nvSpPr>
        <p:spPr bwMode="auto">
          <a:xfrm>
            <a:off x="6180221" y="5562601"/>
            <a:ext cx="4411579" cy="1015663"/>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1200" b="1" dirty="0">
                <a:solidFill>
                  <a:prstClr val="white"/>
                </a:solidFill>
              </a:rPr>
              <a:t>Michael J. Dobbs</a:t>
            </a:r>
          </a:p>
          <a:p>
            <a:pPr fontAlgn="base">
              <a:spcBef>
                <a:spcPct val="0"/>
              </a:spcBef>
              <a:spcAft>
                <a:spcPct val="0"/>
              </a:spcAft>
            </a:pPr>
            <a:r>
              <a:rPr lang="en-US" sz="1200" b="1" dirty="0">
                <a:solidFill>
                  <a:prstClr val="white"/>
                </a:solidFill>
              </a:rPr>
              <a:t>Deputy Chief Counsel -- Intellectual Property Law  (IPL)</a:t>
            </a:r>
          </a:p>
          <a:p>
            <a:pPr fontAlgn="base">
              <a:spcBef>
                <a:spcPct val="0"/>
              </a:spcBef>
              <a:spcAft>
                <a:spcPct val="0"/>
              </a:spcAft>
            </a:pPr>
            <a:r>
              <a:rPr lang="en-US" sz="1200" b="1" dirty="0">
                <a:solidFill>
                  <a:prstClr val="white"/>
                </a:solidFill>
              </a:rPr>
              <a:t>U.S. Department of Energy</a:t>
            </a:r>
          </a:p>
          <a:p>
            <a:pPr fontAlgn="base">
              <a:spcBef>
                <a:spcPct val="0"/>
              </a:spcBef>
              <a:spcAft>
                <a:spcPct val="0"/>
              </a:spcAft>
            </a:pPr>
            <a:r>
              <a:rPr lang="en-US" sz="1200" b="1" dirty="0">
                <a:solidFill>
                  <a:prstClr val="white"/>
                </a:solidFill>
              </a:rPr>
              <a:t>Mike.Dobbs@science.doe.gov   Tel: (331) 465-1317</a:t>
            </a:r>
          </a:p>
          <a:p>
            <a:pPr fontAlgn="base">
              <a:spcBef>
                <a:spcPct val="0"/>
              </a:spcBef>
              <a:spcAft>
                <a:spcPct val="0"/>
              </a:spcAft>
            </a:pPr>
            <a:endParaRPr lang="en-US" sz="1200" b="1" dirty="0">
              <a:solidFill>
                <a:prstClr val="white"/>
              </a:solidFill>
            </a:endParaRPr>
          </a:p>
        </p:txBody>
      </p:sp>
      <p:sp>
        <p:nvSpPr>
          <p:cNvPr id="3" name="Rectangle 2"/>
          <p:cNvSpPr/>
          <p:nvPr/>
        </p:nvSpPr>
        <p:spPr>
          <a:xfrm>
            <a:off x="1524000" y="6477000"/>
            <a:ext cx="9144000" cy="424732"/>
          </a:xfrm>
          <a:prstGeom prst="rect">
            <a:avLst/>
          </a:prstGeom>
        </p:spPr>
        <p:txBody>
          <a:bodyPr wrap="square">
            <a:spAutoFit/>
          </a:bodyPr>
          <a:lstStyle/>
          <a:p>
            <a:pPr marL="0" lvl="1" algn="just" fontAlgn="base">
              <a:lnSpc>
                <a:spcPct val="90000"/>
              </a:lnSpc>
              <a:spcBef>
                <a:spcPct val="20000"/>
              </a:spcBef>
              <a:spcAft>
                <a:spcPct val="0"/>
              </a:spcAft>
              <a:buClr>
                <a:srgbClr val="EEECE1"/>
              </a:buClr>
              <a:buSzPct val="75000"/>
              <a:defRPr/>
            </a:pPr>
            <a:r>
              <a:rPr lang="en-US" sz="1200" b="1" i="1" dirty="0">
                <a:solidFill>
                  <a:prstClr val="white"/>
                </a:solidFill>
                <a:latin typeface="Calibri" panose="020F0502020204030204" pitchFamily="34" charset="0"/>
                <a:cs typeface="Calibri" panose="020F0502020204030204" pitchFamily="34" charset="0"/>
              </a:rPr>
              <a:t>Providing responsive and impactful legal counsel to our customers and ensuring effective management and protection of DOE funded Intellectual Property.</a:t>
            </a:r>
          </a:p>
        </p:txBody>
      </p:sp>
    </p:spTree>
    <p:extLst>
      <p:ext uri="{BB962C8B-B14F-4D97-AF65-F5344CB8AC3E}">
        <p14:creationId xmlns:p14="http://schemas.microsoft.com/office/powerpoint/2010/main" val="1696265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03FF-ACA9-D500-6C1B-90AB598AFD1E}"/>
              </a:ext>
            </a:extLst>
          </p:cNvPr>
          <p:cNvSpPr>
            <a:spLocks noGrp="1"/>
          </p:cNvSpPr>
          <p:nvPr>
            <p:ph type="title"/>
          </p:nvPr>
        </p:nvSpPr>
        <p:spPr/>
        <p:txBody>
          <a:bodyPr/>
          <a:lstStyle/>
          <a:p>
            <a:pPr algn="l"/>
            <a:r>
              <a:rPr lang="en-US" sz="3200" b="1" dirty="0">
                <a:solidFill>
                  <a:srgbClr val="225122"/>
                </a:solidFill>
                <a:ea typeface="Arial Unicode MS" pitchFamily="34" charset="-128"/>
              </a:rPr>
              <a:t>Current and Pending Support</a:t>
            </a:r>
          </a:p>
        </p:txBody>
      </p:sp>
      <p:sp>
        <p:nvSpPr>
          <p:cNvPr id="3" name="Content Placeholder 2">
            <a:extLst>
              <a:ext uri="{FF2B5EF4-FFF2-40B4-BE49-F238E27FC236}">
                <a16:creationId xmlns:a16="http://schemas.microsoft.com/office/drawing/2014/main" id="{BD9D1221-8413-48CD-5402-A9C9DE597821}"/>
              </a:ext>
            </a:extLst>
          </p:cNvPr>
          <p:cNvSpPr>
            <a:spLocks noGrp="1"/>
          </p:cNvSpPr>
          <p:nvPr>
            <p:ph idx="1"/>
          </p:nvPr>
        </p:nvSpPr>
        <p:spPr>
          <a:xfrm>
            <a:off x="1981200" y="1219201"/>
            <a:ext cx="8229600" cy="4906963"/>
          </a:xfrm>
        </p:spPr>
        <p:txBody>
          <a:bodyPr/>
          <a:lstStyle/>
          <a:p>
            <a:pPr marL="0" indent="0">
              <a:buNone/>
            </a:pPr>
            <a:r>
              <a:rPr lang="en-US" sz="2400" b="1" dirty="0">
                <a:solidFill>
                  <a:srgbClr val="225122"/>
                </a:solidFill>
                <a:latin typeface="+mj-lt"/>
                <a:ea typeface="Arial Unicode MS" pitchFamily="34" charset="-128"/>
                <a:cs typeface="+mj-cs"/>
              </a:rPr>
              <a:t>SBIR/STTR-GTC-0074-CH Current and Pending Support</a:t>
            </a:r>
          </a:p>
          <a:p>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In accordance with the Federal Assistance Reporting Checklist, throughout the life of the award, the Recipient must submit current and pending support disclosure statements and a CV or </a:t>
            </a:r>
            <a:r>
              <a:rPr lang="en-US" sz="1800" dirty="0" err="1">
                <a:solidFill>
                  <a:srgbClr val="222A35"/>
                </a:solidFill>
                <a:latin typeface="Calibri" panose="020F0502020204030204" pitchFamily="34" charset="0"/>
                <a:ea typeface="Calibri" panose="020F0502020204030204" pitchFamily="34" charset="0"/>
                <a:cs typeface="Times New Roman" panose="02020603050405020304" pitchFamily="18" charset="0"/>
              </a:rPr>
              <a:t>Biosketch</a:t>
            </a:r>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 for any new PI and/or previously unnamed senior/key personnel, </a:t>
            </a:r>
            <a:r>
              <a:rPr lang="en-US" sz="1800" b="1" u="sng" dirty="0">
                <a:solidFill>
                  <a:srgbClr val="222A35"/>
                </a:solidFill>
                <a:latin typeface="Calibri" panose="020F0502020204030204" pitchFamily="34" charset="0"/>
                <a:ea typeface="Calibri" panose="020F0502020204030204" pitchFamily="34" charset="0"/>
                <a:cs typeface="Times New Roman" panose="02020603050405020304" pitchFamily="18" charset="0"/>
              </a:rPr>
              <a:t>including graduate students and postdoctoral associates, at the recipient and subrecipient level,</a:t>
            </a:r>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 proposed to be added to the project funded under this Award at least thirty (30) days prior to the individual joining the project.  In addition, </a:t>
            </a:r>
            <a:r>
              <a:rPr lang="en-US" sz="1800" b="1" u="sng" dirty="0">
                <a:solidFill>
                  <a:srgbClr val="222A35"/>
                </a:solidFill>
                <a:latin typeface="Calibri" panose="020F0502020204030204" pitchFamily="34" charset="0"/>
                <a:ea typeface="Calibri" panose="020F0502020204030204" pitchFamily="34" charset="0"/>
                <a:cs typeface="Times New Roman" panose="02020603050405020304" pitchFamily="18" charset="0"/>
              </a:rPr>
              <a:t>if there are any changes to current and pending support disclosure statements previously submitted to DOE, the Recipient must submit updated current and pending disclosure statements within thirty (30) days of the change</a:t>
            </a:r>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The Recipient must ensure all PIs and senior/key personnel, including graduate students and postdoctoral associates, at the recipient and subrecipient level, are aware of the requirement to submit updated current and pending support disclosure statements to DOE. </a:t>
            </a:r>
            <a:r>
              <a:rPr lang="en-US" sz="1800" dirty="0">
                <a:solidFill>
                  <a:srgbClr val="222A35"/>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Current and pending support is intended to allow the identification of potential duplication, overcommitment, potential conflicts of interest or commitment, and all other sources of support.</a:t>
            </a:r>
          </a:p>
          <a:p>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All foreign government-sponsored talent recruitment programs must be identified in current and pending support.  </a:t>
            </a:r>
          </a:p>
          <a:p>
            <a:endParaRPr lang="en-US" dirty="0"/>
          </a:p>
        </p:txBody>
      </p:sp>
      <p:sp>
        <p:nvSpPr>
          <p:cNvPr id="4" name="Slide Number Placeholder 3">
            <a:extLst>
              <a:ext uri="{FF2B5EF4-FFF2-40B4-BE49-F238E27FC236}">
                <a16:creationId xmlns:a16="http://schemas.microsoft.com/office/drawing/2014/main" id="{816BB477-A380-5BE2-E4F8-FCF19DEE9BA8}"/>
              </a:ext>
            </a:extLst>
          </p:cNvPr>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50</a:t>
            </a:fld>
            <a:endParaRPr lang="en-US" dirty="0">
              <a:solidFill>
                <a:srgbClr val="000000"/>
              </a:solidFill>
              <a:latin typeface="Arial"/>
            </a:endParaRPr>
          </a:p>
        </p:txBody>
      </p:sp>
    </p:spTree>
    <p:extLst>
      <p:ext uri="{BB962C8B-B14F-4D97-AF65-F5344CB8AC3E}">
        <p14:creationId xmlns:p14="http://schemas.microsoft.com/office/powerpoint/2010/main" val="4150818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5C61-AC66-E5C4-1D6D-DDB8BD735050}"/>
              </a:ext>
            </a:extLst>
          </p:cNvPr>
          <p:cNvSpPr>
            <a:spLocks noGrp="1"/>
          </p:cNvSpPr>
          <p:nvPr>
            <p:ph type="title"/>
          </p:nvPr>
        </p:nvSpPr>
        <p:spPr/>
        <p:txBody>
          <a:bodyPr/>
          <a:lstStyle/>
          <a:p>
            <a:pPr algn="l"/>
            <a:r>
              <a:rPr lang="en-US" sz="2800" b="1" dirty="0">
                <a:solidFill>
                  <a:srgbClr val="225122"/>
                </a:solidFill>
                <a:ea typeface="Arial Unicode MS" pitchFamily="34" charset="-128"/>
              </a:rPr>
              <a:t>Disclosure of Foreign Relationships</a:t>
            </a:r>
            <a:endParaRPr lang="en-US" sz="2800" dirty="0"/>
          </a:p>
        </p:txBody>
      </p:sp>
      <p:sp>
        <p:nvSpPr>
          <p:cNvPr id="3" name="Content Placeholder 2">
            <a:extLst>
              <a:ext uri="{FF2B5EF4-FFF2-40B4-BE49-F238E27FC236}">
                <a16:creationId xmlns:a16="http://schemas.microsoft.com/office/drawing/2014/main" id="{2903D564-48E0-376C-FA26-428B3CB8398D}"/>
              </a:ext>
            </a:extLst>
          </p:cNvPr>
          <p:cNvSpPr>
            <a:spLocks noGrp="1"/>
          </p:cNvSpPr>
          <p:nvPr>
            <p:ph idx="1"/>
          </p:nvPr>
        </p:nvSpPr>
        <p:spPr>
          <a:xfrm>
            <a:off x="1981200" y="1143001"/>
            <a:ext cx="8229600" cy="4983163"/>
          </a:xfrm>
        </p:spPr>
        <p:txBody>
          <a:bodyPr/>
          <a:lstStyle/>
          <a:p>
            <a:pPr marL="0" indent="0">
              <a:buNone/>
            </a:pPr>
            <a:r>
              <a:rPr lang="en-US" sz="2400" b="1" dirty="0">
                <a:solidFill>
                  <a:srgbClr val="225122"/>
                </a:solidFill>
                <a:latin typeface="+mj-lt"/>
                <a:ea typeface="Arial Unicode MS" pitchFamily="34" charset="-128"/>
                <a:cs typeface="+mj-cs"/>
              </a:rPr>
              <a:t>SBIR/STTR-GTC-0041 Reporting of the Disclosure of Foreign Relationships </a:t>
            </a:r>
          </a:p>
          <a:p>
            <a:r>
              <a:rPr lang="en-US" sz="2000" b="1" dirty="0">
                <a:solidFill>
                  <a:srgbClr val="225122"/>
                </a:solidFill>
                <a:latin typeface="+mj-lt"/>
                <a:ea typeface="Arial Unicode MS" pitchFamily="34" charset="-128"/>
                <a:cs typeface="+mj-cs"/>
              </a:rPr>
              <a:t>Disclosure statement originally submitted must be updated for any changes as follows:</a:t>
            </a:r>
          </a:p>
          <a:p>
            <a:pPr lvl="1"/>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Any change to a disclosure required under the Disclosure of Foreign Relationships, </a:t>
            </a:r>
          </a:p>
          <a:p>
            <a:pPr lvl="1"/>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Any material misstatement that DOE could determine to pose a risk to national security,  and </a:t>
            </a:r>
          </a:p>
          <a:p>
            <a:pPr lvl="1"/>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A change in ownership, change to entity structure, or other substantial change in the circumstances of the small business concern that DOE could </a:t>
            </a:r>
            <a:r>
              <a:rPr lang="en-US" sz="1800">
                <a:solidFill>
                  <a:srgbClr val="222A35"/>
                </a:solidFill>
                <a:latin typeface="Calibri" panose="020F0502020204030204" pitchFamily="34" charset="0"/>
                <a:ea typeface="Calibri" panose="020F0502020204030204" pitchFamily="34" charset="0"/>
                <a:cs typeface="Times New Roman" panose="02020603050405020304" pitchFamily="18" charset="0"/>
              </a:rPr>
              <a:t>determine to pose </a:t>
            </a:r>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a risk to national security</a:t>
            </a:r>
          </a:p>
          <a:p>
            <a:r>
              <a:rPr lang="en-US" sz="1800" b="1" dirty="0">
                <a:solidFill>
                  <a:srgbClr val="222A35"/>
                </a:solidFill>
                <a:latin typeface="Calibri" panose="020F0502020204030204" pitchFamily="34" charset="0"/>
                <a:ea typeface="Calibri" panose="020F0502020204030204" pitchFamily="34" charset="0"/>
                <a:cs typeface="Times New Roman" panose="02020603050405020304" pitchFamily="18" charset="0"/>
              </a:rPr>
              <a:t>The Disclosure of Foreign Relationships is located at: </a:t>
            </a:r>
            <a:r>
              <a:rPr lang="en-US" sz="1800" u="sng" dirty="0">
                <a:solidFill>
                  <a:srgbClr val="222A35"/>
                </a:solidFill>
                <a:latin typeface="Calibri" panose="020F0502020204030204" pitchFamily="34" charset="0"/>
                <a:ea typeface="Calibri" panose="020F0502020204030204" pitchFamily="34" charset="0"/>
                <a:cs typeface="Times New Roman" panose="02020603050405020304" pitchFamily="18" charset="0"/>
                <a:hlinkClick r:id="rId2"/>
              </a:rPr>
              <a:t>https://science.osti.gov/sbir/Applicant-Resources/Grant-Application</a:t>
            </a:r>
            <a:r>
              <a:rPr lang="en-US" sz="1800" dirty="0">
                <a:solidFill>
                  <a:srgbClr val="222A35"/>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a:solidFill>
                  <a:srgbClr val="222A35"/>
                </a:solidFill>
                <a:latin typeface="Calibri" panose="020F0502020204030204" pitchFamily="34" charset="0"/>
                <a:cs typeface="Times New Roman" panose="02020603050405020304" pitchFamily="18" charset="0"/>
              </a:rPr>
              <a:t>Must be submitted to CO via </a:t>
            </a:r>
            <a:r>
              <a:rPr lang="en-US" sz="1800" dirty="0" err="1">
                <a:solidFill>
                  <a:srgbClr val="222A35"/>
                </a:solidFill>
                <a:latin typeface="Calibri" panose="020F0502020204030204" pitchFamily="34" charset="0"/>
                <a:cs typeface="Times New Roman" panose="02020603050405020304" pitchFamily="18" charset="0"/>
              </a:rPr>
              <a:t>FedConnect</a:t>
            </a:r>
            <a:r>
              <a:rPr lang="en-US" sz="1800" dirty="0">
                <a:solidFill>
                  <a:srgbClr val="222A35"/>
                </a:solidFill>
                <a:latin typeface="Calibri" panose="020F0502020204030204" pitchFamily="34" charset="0"/>
                <a:cs typeface="Times New Roman" panose="02020603050405020304" pitchFamily="18" charset="0"/>
              </a:rPr>
              <a:t> and to the SBA </a:t>
            </a:r>
            <a:r>
              <a:rPr lang="en-US" sz="1800" b="1" dirty="0">
                <a:solidFill>
                  <a:srgbClr val="222A35"/>
                </a:solidFill>
                <a:latin typeface="Calibri" panose="020F0502020204030204" pitchFamily="34" charset="0"/>
                <a:cs typeface="Times New Roman" panose="02020603050405020304" pitchFamily="18" charset="0"/>
              </a:rPr>
              <a:t>w/</a:t>
            </a:r>
            <a:r>
              <a:rPr lang="en-US" sz="1800" b="1" dirty="0" err="1">
                <a:solidFill>
                  <a:srgbClr val="222A35"/>
                </a:solidFill>
                <a:latin typeface="Calibri" panose="020F0502020204030204" pitchFamily="34" charset="0"/>
                <a:cs typeface="Times New Roman" panose="02020603050405020304" pitchFamily="18" charset="0"/>
              </a:rPr>
              <a:t>i</a:t>
            </a:r>
            <a:r>
              <a:rPr lang="en-US" sz="1800" b="1" dirty="0">
                <a:solidFill>
                  <a:srgbClr val="222A35"/>
                </a:solidFill>
                <a:latin typeface="Calibri" panose="020F0502020204030204" pitchFamily="34" charset="0"/>
                <a:cs typeface="Times New Roman" panose="02020603050405020304" pitchFamily="18" charset="0"/>
              </a:rPr>
              <a:t> 30 days of a change and 30 days prior to the end of Phase I performance period </a:t>
            </a:r>
            <a:r>
              <a:rPr lang="en-US" sz="1800" dirty="0">
                <a:solidFill>
                  <a:srgbClr val="222A35"/>
                </a:solidFill>
                <a:latin typeface="Calibri" panose="020F0502020204030204" pitchFamily="34" charset="0"/>
                <a:cs typeface="Times New Roman" panose="02020603050405020304" pitchFamily="18" charset="0"/>
              </a:rPr>
              <a:t>along with the Life Cycle Certification</a:t>
            </a:r>
            <a:endParaRPr lang="en-US" dirty="0"/>
          </a:p>
        </p:txBody>
      </p:sp>
      <p:sp>
        <p:nvSpPr>
          <p:cNvPr id="4" name="Slide Number Placeholder 3">
            <a:extLst>
              <a:ext uri="{FF2B5EF4-FFF2-40B4-BE49-F238E27FC236}">
                <a16:creationId xmlns:a16="http://schemas.microsoft.com/office/drawing/2014/main" id="{8511B52E-CBAE-1676-986D-07DC96E408DD}"/>
              </a:ext>
            </a:extLst>
          </p:cNvPr>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51</a:t>
            </a:fld>
            <a:endParaRPr lang="en-US" dirty="0">
              <a:solidFill>
                <a:srgbClr val="000000"/>
              </a:solidFill>
              <a:latin typeface="Arial"/>
            </a:endParaRPr>
          </a:p>
        </p:txBody>
      </p:sp>
    </p:spTree>
    <p:extLst>
      <p:ext uri="{BB962C8B-B14F-4D97-AF65-F5344CB8AC3E}">
        <p14:creationId xmlns:p14="http://schemas.microsoft.com/office/powerpoint/2010/main" val="4274452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70A9A-A8C7-701C-DBA3-D61DBCB4A1FE}"/>
              </a:ext>
            </a:extLst>
          </p:cNvPr>
          <p:cNvSpPr>
            <a:spLocks noGrp="1"/>
          </p:cNvSpPr>
          <p:nvPr>
            <p:ph type="title"/>
          </p:nvPr>
        </p:nvSpPr>
        <p:spPr/>
        <p:txBody>
          <a:bodyPr/>
          <a:lstStyle/>
          <a:p>
            <a:pPr algn="l"/>
            <a:r>
              <a:rPr lang="en-US" sz="2400" b="1" dirty="0">
                <a:solidFill>
                  <a:srgbClr val="225122"/>
                </a:solidFill>
                <a:ea typeface="Arial Unicode MS" pitchFamily="34" charset="-128"/>
              </a:rPr>
              <a:t>Disclosure of Foreign Relationships (cont.)</a:t>
            </a:r>
            <a:endParaRPr lang="en-US" sz="2400" dirty="0"/>
          </a:p>
        </p:txBody>
      </p:sp>
      <p:sp>
        <p:nvSpPr>
          <p:cNvPr id="3" name="Content Placeholder 2">
            <a:extLst>
              <a:ext uri="{FF2B5EF4-FFF2-40B4-BE49-F238E27FC236}">
                <a16:creationId xmlns:a16="http://schemas.microsoft.com/office/drawing/2014/main" id="{DB918C35-36F1-055B-9A0A-E993419FFBEE}"/>
              </a:ext>
            </a:extLst>
          </p:cNvPr>
          <p:cNvSpPr>
            <a:spLocks noGrp="1"/>
          </p:cNvSpPr>
          <p:nvPr>
            <p:ph idx="1"/>
          </p:nvPr>
        </p:nvSpPr>
        <p:spPr>
          <a:xfrm>
            <a:off x="1981200" y="1219201"/>
            <a:ext cx="8229600" cy="4906963"/>
          </a:xfrm>
        </p:spPr>
        <p:txBody>
          <a:bodyPr/>
          <a:lstStyle/>
          <a:p>
            <a:pPr marL="0" indent="0">
              <a:buNone/>
            </a:pPr>
            <a:r>
              <a:rPr lang="en-US" sz="2400" b="1" dirty="0">
                <a:solidFill>
                  <a:srgbClr val="225122"/>
                </a:solidFill>
                <a:latin typeface="+mj-lt"/>
                <a:ea typeface="Arial Unicode MS" pitchFamily="34" charset="-128"/>
                <a:cs typeface="+mj-cs"/>
              </a:rPr>
              <a:t>Penalties for Failing to Disclose Foreign Relationships</a:t>
            </a:r>
          </a:p>
          <a:p>
            <a:endParaRPr lang="en-US" dirty="0"/>
          </a:p>
          <a:p>
            <a:pPr marL="0" marR="457200">
              <a:spcBef>
                <a:spcPts val="0"/>
              </a:spcBef>
              <a:spcAft>
                <a:spcPts val="0"/>
              </a:spcAft>
            </a:pPr>
            <a:r>
              <a:rPr lang="en-US" sz="2000" dirty="0">
                <a:solidFill>
                  <a:srgbClr val="222A35"/>
                </a:solidFill>
                <a:latin typeface="Calibri" panose="020F0502020204030204" pitchFamily="34" charset="0"/>
                <a:ea typeface="Calibri" panose="020F0502020204030204" pitchFamily="34" charset="0"/>
                <a:cs typeface="Times New Roman" panose="02020603050405020304" pitchFamily="18" charset="0"/>
              </a:rPr>
              <a:t>Recipient will be required to repay all amounts received under the award (15 U.S.C. § 638(g), (o)) if there is a material misstatement that DOE determines poses a risk to national security, or there is a change in ownership, change to entity structure, or other substantial change in the circumstances of the small business concern that DOE determines poses a risk to national security.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457200" indent="0">
              <a:spcBef>
                <a:spcPts val="0"/>
              </a:spcBef>
              <a:spcAft>
                <a:spcPts val="0"/>
              </a:spcAft>
              <a:buNone/>
            </a:pPr>
            <a:r>
              <a:rPr lang="en-US" sz="2000" dirty="0">
                <a:solidFill>
                  <a:srgbClr val="222A35"/>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457200">
              <a:spcBef>
                <a:spcPts val="0"/>
              </a:spcBef>
              <a:spcAft>
                <a:spcPts val="0"/>
              </a:spcAft>
            </a:pPr>
            <a:r>
              <a:rPr lang="en-US" sz="2000" dirty="0">
                <a:solidFill>
                  <a:srgbClr val="222A35"/>
                </a:solidFill>
                <a:latin typeface="Calibri" panose="020F0502020204030204" pitchFamily="34" charset="0"/>
                <a:ea typeface="Calibri" panose="020F0502020204030204" pitchFamily="34" charset="0"/>
                <a:cs typeface="Times New Roman" panose="02020603050405020304" pitchFamily="18" charset="0"/>
              </a:rPr>
              <a:t>Further, the Recipient may be subject to the remedies established by 2 CFR 200.339 Remedies for noncompliance which may include termination under 2 CFR 200.400 Termination as set forth in SBIR/STTR-GTC-0042 and SBIR/STTR-GTC-0022, respectively, for failure to comply with the statutory requirements described in this award term.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53FA699-B0AD-DD7E-8C2F-0EC353B63308}"/>
              </a:ext>
            </a:extLst>
          </p:cNvPr>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52</a:t>
            </a:fld>
            <a:endParaRPr lang="en-US" dirty="0">
              <a:solidFill>
                <a:srgbClr val="000000"/>
              </a:solidFill>
              <a:latin typeface="Arial"/>
            </a:endParaRPr>
          </a:p>
        </p:txBody>
      </p:sp>
    </p:spTree>
    <p:extLst>
      <p:ext uri="{BB962C8B-B14F-4D97-AF65-F5344CB8AC3E}">
        <p14:creationId xmlns:p14="http://schemas.microsoft.com/office/powerpoint/2010/main" val="269105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Closeouts</a:t>
            </a:r>
          </a:p>
        </p:txBody>
      </p:sp>
      <p:sp>
        <p:nvSpPr>
          <p:cNvPr id="3" name="Content Placeholder 2"/>
          <p:cNvSpPr>
            <a:spLocks noGrp="1"/>
          </p:cNvSpPr>
          <p:nvPr>
            <p:ph idx="1"/>
          </p:nvPr>
        </p:nvSpPr>
        <p:spPr>
          <a:xfrm>
            <a:off x="1981200" y="1295401"/>
            <a:ext cx="8229600" cy="4830763"/>
          </a:xfrm>
        </p:spPr>
        <p:txBody>
          <a:bodyPr/>
          <a:lstStyle/>
          <a:p>
            <a:pPr marL="0" indent="0">
              <a:buNone/>
            </a:pPr>
            <a:r>
              <a:rPr lang="en-US" sz="2000" b="1" dirty="0">
                <a:latin typeface="Arial Unicode MS" pitchFamily="34" charset="-128"/>
                <a:ea typeface="Arial Unicode MS" pitchFamily="34" charset="-128"/>
                <a:cs typeface="Arial Unicode MS" pitchFamily="34" charset="-128"/>
              </a:rPr>
              <a:t>After the expiration or termination of the award, the recipient must submit all financial, performance and other reports required as a condition of the award. These reports are listed in the Federal Assistance Reporting Checklist and may include, but are not limited to, the following:</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Final Technical Report </a:t>
            </a:r>
            <a:r>
              <a:rPr lang="en-US" sz="2000" dirty="0">
                <a:latin typeface="Arial Unicode MS" pitchFamily="34" charset="-128"/>
                <a:ea typeface="Arial Unicode MS" pitchFamily="34" charset="-128"/>
                <a:cs typeface="Arial Unicode MS" pitchFamily="34" charset="-128"/>
              </a:rPr>
              <a:t>(due 14 calendar days after expiration)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Final Financial Status Report </a:t>
            </a:r>
            <a:r>
              <a:rPr lang="en-US" sz="2000" dirty="0">
                <a:latin typeface="Arial Unicode MS" pitchFamily="34" charset="-128"/>
                <a:ea typeface="Arial Unicode MS" pitchFamily="34" charset="-128"/>
                <a:cs typeface="Arial Unicode MS" pitchFamily="34" charset="-128"/>
              </a:rPr>
              <a:t>(due 120 calendar days after exp.)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Patent Certification </a:t>
            </a:r>
            <a:r>
              <a:rPr lang="en-US" sz="2000" dirty="0">
                <a:latin typeface="Arial Unicode MS" pitchFamily="34" charset="-128"/>
                <a:ea typeface="Arial Unicode MS" pitchFamily="34" charset="-128"/>
                <a:cs typeface="Arial Unicode MS" pitchFamily="34" charset="-128"/>
              </a:rPr>
              <a:t>(due 120 calendar days after expiration)  </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Property Certification </a:t>
            </a:r>
            <a:r>
              <a:rPr lang="en-US" sz="2000" dirty="0">
                <a:latin typeface="Arial Unicode MS" pitchFamily="34" charset="-128"/>
                <a:ea typeface="Arial Unicode MS" pitchFamily="34" charset="-128"/>
                <a:cs typeface="Arial Unicode MS" pitchFamily="34" charset="-128"/>
              </a:rPr>
              <a:t>(due 120 calendar days after expiration)</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Life Cycle Certification </a:t>
            </a:r>
            <a:r>
              <a:rPr lang="en-US" sz="2000" dirty="0">
                <a:latin typeface="Arial Unicode MS" pitchFamily="34" charset="-128"/>
                <a:ea typeface="Arial Unicode MS" pitchFamily="34" charset="-128"/>
                <a:cs typeface="Arial Unicode MS" pitchFamily="34" charset="-128"/>
              </a:rPr>
              <a:t>(at least 30 calendar days prior to exp.)</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NDAA of 2019 Annual Technical or Business Assistance Report </a:t>
            </a:r>
            <a:r>
              <a:rPr lang="en-US" sz="2000" dirty="0">
                <a:latin typeface="Arial Unicode MS" pitchFamily="34" charset="-128"/>
                <a:ea typeface="Arial Unicode MS" pitchFamily="34" charset="-128"/>
                <a:cs typeface="Arial Unicode MS" pitchFamily="34" charset="-128"/>
              </a:rPr>
              <a:t>(Submitted Annually in the Final Technical Report)</a:t>
            </a:r>
          </a:p>
          <a:p>
            <a:pPr>
              <a:buFont typeface="Arial" panose="020B0604020202020204" pitchFamily="34" charset="0"/>
              <a:buChar char="•"/>
            </a:pPr>
            <a:r>
              <a:rPr lang="en-US" sz="2000" b="1" dirty="0">
                <a:latin typeface="Arial Unicode MS" pitchFamily="34" charset="-128"/>
                <a:ea typeface="Arial Unicode MS" pitchFamily="34" charset="-128"/>
                <a:cs typeface="Arial Unicode MS" pitchFamily="34" charset="-128"/>
              </a:rPr>
              <a:t>Disclosure of Foreign Relationships </a:t>
            </a:r>
            <a:r>
              <a:rPr lang="en-US" sz="1800" dirty="0">
                <a:latin typeface="Arial Unicode MS" pitchFamily="34" charset="-128"/>
                <a:ea typeface="Arial Unicode MS" pitchFamily="34" charset="-128"/>
                <a:cs typeface="Arial Unicode MS" pitchFamily="34" charset="-128"/>
              </a:rPr>
              <a:t>(at least 30 calendar days prior to exp.)</a:t>
            </a:r>
            <a:endParaRPr lang="en-US" sz="1800" b="1" dirty="0">
              <a:latin typeface="Arial Unicode MS" pitchFamily="34" charset="-128"/>
              <a:ea typeface="Arial Unicode MS" pitchFamily="34" charset="-128"/>
              <a:cs typeface="Arial Unicode MS" pitchFamily="34" charset="-128"/>
            </a:endParaRPr>
          </a:p>
          <a:p>
            <a:pPr marL="0" indent="0" algn="ctr">
              <a:buNone/>
            </a:pPr>
            <a:r>
              <a:rPr lang="en-US" sz="2000" b="1" dirty="0">
                <a:latin typeface="Arial Unicode MS" pitchFamily="34" charset="-128"/>
                <a:ea typeface="Arial Unicode MS" pitchFamily="34" charset="-128"/>
                <a:cs typeface="Arial Unicode MS" pitchFamily="34" charset="-128"/>
              </a:rPr>
              <a:t>ALWAYS follow the instructions in your Reporting Checklist</a:t>
            </a:r>
            <a:br>
              <a:rPr lang="en-US" sz="2000" b="1" dirty="0">
                <a:latin typeface="Arial Unicode MS" pitchFamily="34" charset="-128"/>
                <a:ea typeface="Arial Unicode MS" pitchFamily="34" charset="-128"/>
                <a:cs typeface="Arial Unicode MS" pitchFamily="34" charset="-128"/>
              </a:rPr>
            </a:br>
            <a:endParaRPr lang="en-US" sz="20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53</a:t>
            </a:fld>
            <a:endParaRPr lang="en-US" dirty="0">
              <a:solidFill>
                <a:srgbClr val="000000"/>
              </a:solidFill>
              <a:latin typeface="Arial"/>
            </a:endParaRPr>
          </a:p>
        </p:txBody>
      </p:sp>
    </p:spTree>
    <p:extLst>
      <p:ext uri="{BB962C8B-B14F-4D97-AF65-F5344CB8AC3E}">
        <p14:creationId xmlns:p14="http://schemas.microsoft.com/office/powerpoint/2010/main" val="289185605"/>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225122"/>
                </a:solidFill>
                <a:latin typeface="Arial Unicode MS" pitchFamily="34" charset="-128"/>
                <a:ea typeface="Arial Unicode MS" pitchFamily="34" charset="-128"/>
                <a:cs typeface="Arial Unicode MS" pitchFamily="34" charset="-128"/>
              </a:rPr>
              <a:t>Contacts</a:t>
            </a:r>
          </a:p>
        </p:txBody>
      </p:sp>
      <p:sp>
        <p:nvSpPr>
          <p:cNvPr id="3" name="Content Placeholder 2"/>
          <p:cNvSpPr>
            <a:spLocks noGrp="1"/>
          </p:cNvSpPr>
          <p:nvPr>
            <p:ph idx="1"/>
          </p:nvPr>
        </p:nvSpPr>
        <p:spPr>
          <a:xfrm>
            <a:off x="1714500" y="1143000"/>
            <a:ext cx="8763000" cy="5102225"/>
          </a:xfrm>
        </p:spPr>
        <p:txBody>
          <a:bodyPr/>
          <a:lstStyle/>
          <a:p>
            <a:r>
              <a:rPr lang="en-US" sz="2000" b="1" dirty="0">
                <a:latin typeface="Arial Unicode MS" pitchFamily="34" charset="-128"/>
                <a:ea typeface="Arial Unicode MS" pitchFamily="34" charset="-128"/>
                <a:cs typeface="Arial Unicode MS" pitchFamily="34" charset="-128"/>
              </a:rPr>
              <a:t>Post award administration and budget-related questions may be directed to the </a:t>
            </a:r>
            <a:r>
              <a:rPr lang="en-US" sz="2000" b="1" u="sng" dirty="0">
                <a:latin typeface="Arial Unicode MS" pitchFamily="34" charset="-128"/>
                <a:ea typeface="Arial Unicode MS" pitchFamily="34" charset="-128"/>
                <a:cs typeface="Arial Unicode MS" pitchFamily="34" charset="-128"/>
              </a:rPr>
              <a:t>DOE Assistance Agreement Administrator </a:t>
            </a:r>
            <a:r>
              <a:rPr lang="en-US" sz="2000" b="1" dirty="0">
                <a:latin typeface="Arial Unicode MS" pitchFamily="34" charset="-128"/>
                <a:ea typeface="Arial Unicode MS" pitchFamily="34" charset="-128"/>
                <a:cs typeface="Arial Unicode MS" pitchFamily="34" charset="-128"/>
              </a:rPr>
              <a:t>listed on page 2 of your Assistance Agreement.</a:t>
            </a:r>
          </a:p>
          <a:p>
            <a:pPr marL="0" indent="0">
              <a:buNone/>
            </a:pPr>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Post award technical and progress-related questions may be directed to the </a:t>
            </a:r>
            <a:r>
              <a:rPr lang="en-US" sz="2000" b="1" u="sng" dirty="0">
                <a:latin typeface="Arial Unicode MS" pitchFamily="34" charset="-128"/>
                <a:ea typeface="Arial Unicode MS" pitchFamily="34" charset="-128"/>
                <a:cs typeface="Arial Unicode MS" pitchFamily="34" charset="-128"/>
              </a:rPr>
              <a:t>DOE Program Manager </a:t>
            </a:r>
            <a:r>
              <a:rPr lang="en-US" sz="2000" b="1" dirty="0">
                <a:latin typeface="Arial Unicode MS" pitchFamily="34" charset="-128"/>
                <a:ea typeface="Arial Unicode MS" pitchFamily="34" charset="-128"/>
                <a:cs typeface="Arial Unicode MS" pitchFamily="34" charset="-128"/>
              </a:rPr>
              <a:t>listed on page 2 of your Assistance Agreement.</a:t>
            </a:r>
          </a:p>
          <a:p>
            <a:pPr marL="0" indent="0">
              <a:buNone/>
            </a:pPr>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Patent and Intellectual Property-related questions may be directed to </a:t>
            </a:r>
            <a:r>
              <a:rPr lang="en-US" sz="2000" b="1" u="sng" dirty="0">
                <a:latin typeface="Arial Unicode MS" pitchFamily="34" charset="-128"/>
                <a:ea typeface="Arial Unicode MS" pitchFamily="34" charset="-128"/>
                <a:cs typeface="Arial Unicode MS" pitchFamily="34" charset="-128"/>
              </a:rPr>
              <a:t>Cynthia Ridge </a:t>
            </a:r>
            <a:r>
              <a:rPr lang="en-US" sz="2000" b="1" dirty="0">
                <a:latin typeface="Arial Unicode MS" pitchFamily="34" charset="-128"/>
                <a:ea typeface="Arial Unicode MS" pitchFamily="34" charset="-128"/>
                <a:cs typeface="Arial Unicode MS" pitchFamily="34" charset="-128"/>
              </a:rPr>
              <a:t>at (630) 252-2175 or </a:t>
            </a:r>
            <a:r>
              <a:rPr lang="en-US" sz="2000" b="1" dirty="0">
                <a:latin typeface="Arial Unicode MS" pitchFamily="34" charset="-128"/>
                <a:ea typeface="Arial Unicode MS" pitchFamily="34" charset="-128"/>
                <a:cs typeface="Arial Unicode MS" pitchFamily="34" charset="-128"/>
                <a:hlinkClick r:id="rId3"/>
              </a:rPr>
              <a:t>Cynthia.Ridge@science.doe.gov</a:t>
            </a:r>
            <a:endParaRPr lang="en-US" sz="2000" b="1" dirty="0">
              <a:latin typeface="Arial Unicode MS" pitchFamily="34" charset="-128"/>
              <a:ea typeface="Arial Unicode MS" pitchFamily="34" charset="-128"/>
              <a:cs typeface="Arial Unicode MS" pitchFamily="34" charset="-128"/>
            </a:endParaRPr>
          </a:p>
          <a:p>
            <a:endParaRPr lang="en-US" sz="2000" b="1" dirty="0">
              <a:latin typeface="Arial Unicode MS" pitchFamily="34" charset="-128"/>
              <a:ea typeface="Arial Unicode MS" pitchFamily="34" charset="-128"/>
              <a:cs typeface="Arial Unicode MS" pitchFamily="34" charset="-128"/>
            </a:endParaRPr>
          </a:p>
          <a:p>
            <a:r>
              <a:rPr lang="en-US" sz="2000" b="1" dirty="0">
                <a:latin typeface="Arial Unicode MS" pitchFamily="34" charset="-128"/>
                <a:ea typeface="Arial Unicode MS" pitchFamily="34" charset="-128"/>
                <a:cs typeface="Arial Unicode MS" pitchFamily="34" charset="-128"/>
              </a:rPr>
              <a:t>PAMS system requirements or any other technological issues should be directed to the DOE PAMS Support Center at 855-818-1846 or </a:t>
            </a:r>
            <a:r>
              <a:rPr lang="en-US" sz="2000" b="1" dirty="0">
                <a:latin typeface="Arial Unicode MS" pitchFamily="34" charset="-128"/>
                <a:ea typeface="Arial Unicode MS" pitchFamily="34" charset="-128"/>
                <a:cs typeface="Arial Unicode MS" pitchFamily="34" charset="-128"/>
                <a:hlinkClick r:id="rId4"/>
              </a:rPr>
              <a:t>sc.pams-helpdesk@science.doe.gov</a:t>
            </a:r>
            <a:endParaRPr lang="en-US" sz="2000" b="1" dirty="0">
              <a:latin typeface="Arial Unicode MS" pitchFamily="34" charset="-128"/>
              <a:ea typeface="Arial Unicode MS" pitchFamily="34" charset="-128"/>
              <a:cs typeface="Arial Unicode MS" pitchFamily="34" charset="-128"/>
            </a:endParaRPr>
          </a:p>
          <a:p>
            <a:pPr marL="0" indent="0">
              <a:buNone/>
            </a:pPr>
            <a:endParaRPr lang="en-US" sz="2000" b="1"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pPr fontAlgn="base">
              <a:spcAft>
                <a:spcPct val="0"/>
              </a:spcAft>
            </a:pPr>
            <a:fld id="{34F214E0-DA64-44BF-8683-1907C76195D8}" type="slidenum">
              <a:rPr lang="en-US">
                <a:solidFill>
                  <a:srgbClr val="000000"/>
                </a:solidFill>
                <a:latin typeface="Arial"/>
              </a:rPr>
              <a:pPr fontAlgn="base">
                <a:spcAft>
                  <a:spcPct val="0"/>
                </a:spcAft>
              </a:pPr>
              <a:t>54</a:t>
            </a:fld>
            <a:endParaRPr lang="en-US" dirty="0">
              <a:solidFill>
                <a:srgbClr val="000000"/>
              </a:solidFill>
              <a:latin typeface="Arial"/>
            </a:endParaRPr>
          </a:p>
        </p:txBody>
      </p:sp>
    </p:spTree>
    <p:extLst>
      <p:ext uri="{BB962C8B-B14F-4D97-AF65-F5344CB8AC3E}">
        <p14:creationId xmlns:p14="http://schemas.microsoft.com/office/powerpoint/2010/main" val="3118549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4191990"/>
            <a:ext cx="3803073" cy="266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http://jjie.org/wp-content/uploads/2012/04/3336handcuffs-300x199.jpg">
            <a:hlinkClick r:id="rId2"/>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984663" y="1035039"/>
            <a:ext cx="7885215" cy="5822961"/>
          </a:xfrm>
          <a:prstGeom prst="rect">
            <a:avLst/>
          </a:prstGeom>
          <a:noFill/>
        </p:spPr>
      </p:pic>
      <p:sp>
        <p:nvSpPr>
          <p:cNvPr id="5" name="Title 4"/>
          <p:cNvSpPr>
            <a:spLocks noGrp="1"/>
          </p:cNvSpPr>
          <p:nvPr>
            <p:ph type="ctrTitle"/>
          </p:nvPr>
        </p:nvSpPr>
        <p:spPr>
          <a:xfrm>
            <a:off x="0" y="0"/>
            <a:ext cx="7772400" cy="1470025"/>
          </a:xfrm>
          <a:solidFill>
            <a:schemeClr val="accent1">
              <a:lumMod val="40000"/>
              <a:lumOff val="60000"/>
            </a:schemeClr>
          </a:solidFill>
        </p:spPr>
        <p:txBody>
          <a:bodyPr>
            <a:normAutofit/>
          </a:bodyPr>
          <a:lstStyle/>
          <a:p>
            <a:pPr algn="l"/>
            <a:r>
              <a:rPr lang="en-US" sz="2400" dirty="0">
                <a:solidFill>
                  <a:schemeClr val="tx1"/>
                </a:solidFill>
              </a:rPr>
              <a:t>DOE Office of Inspector General</a:t>
            </a:r>
            <a:br>
              <a:rPr lang="en-US" sz="2400" dirty="0">
                <a:solidFill>
                  <a:schemeClr val="tx1"/>
                </a:solidFill>
              </a:rPr>
            </a:br>
            <a:r>
              <a:rPr lang="en-US" sz="2400" dirty="0">
                <a:solidFill>
                  <a:schemeClr val="tx1"/>
                </a:solidFill>
              </a:rPr>
              <a:t>SBIR/STTR Fraud Awareness</a:t>
            </a:r>
          </a:p>
        </p:txBody>
      </p:sp>
      <p:sp>
        <p:nvSpPr>
          <p:cNvPr id="4" name="TextBox 3"/>
          <p:cNvSpPr txBox="1"/>
          <p:nvPr/>
        </p:nvSpPr>
        <p:spPr>
          <a:xfrm>
            <a:off x="2117124" y="2158314"/>
            <a:ext cx="7825946" cy="29238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DOE OIG Office of Investigations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SBIR/STTR Fraud Awareness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Commonalities and Consequences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rPr>
              <a:t>July 28, 2023</a:t>
            </a:r>
          </a:p>
        </p:txBody>
      </p:sp>
      <p:pic>
        <p:nvPicPr>
          <p:cNvPr id="7" name="Picture 6"/>
          <p:cNvPicPr>
            <a:picLocks noChangeAspect="1"/>
          </p:cNvPicPr>
          <p:nvPr/>
        </p:nvPicPr>
        <p:blipFill>
          <a:blip r:embed="rId4"/>
          <a:stretch>
            <a:fillRect/>
          </a:stretch>
        </p:blipFill>
        <p:spPr>
          <a:xfrm>
            <a:off x="9142514" y="-3523"/>
            <a:ext cx="2628900" cy="32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10" y="227014"/>
            <a:ext cx="10972800" cy="1143000"/>
          </a:xfrm>
        </p:spPr>
        <p:txBody>
          <a:bodyPr/>
          <a:lstStyle/>
          <a:p>
            <a:r>
              <a:rPr lang="en-US" sz="2400" dirty="0">
                <a:solidFill>
                  <a:srgbClr val="C00000"/>
                </a:solidFill>
              </a:rPr>
              <a:t>DOE Office of Inspector General</a:t>
            </a:r>
            <a:br>
              <a:rPr lang="en-US" dirty="0"/>
            </a:br>
            <a:r>
              <a:rPr lang="en-US" b="0" i="1" dirty="0">
                <a:solidFill>
                  <a:schemeClr val="tx1"/>
                </a:solidFill>
              </a:rPr>
              <a:t>Fraud Defined</a:t>
            </a:r>
          </a:p>
        </p:txBody>
      </p:sp>
      <p:sp>
        <p:nvSpPr>
          <p:cNvPr id="6" name="Content Placeholder 5"/>
          <p:cNvSpPr>
            <a:spLocks noGrp="1"/>
          </p:cNvSpPr>
          <p:nvPr>
            <p:ph idx="1"/>
          </p:nvPr>
        </p:nvSpPr>
        <p:spPr/>
        <p:txBody>
          <a:bodyPr>
            <a:normAutofit/>
          </a:bodyPr>
          <a:lstStyle/>
          <a:p>
            <a:r>
              <a:rPr lang="en-US" b="1" i="1" dirty="0">
                <a:solidFill>
                  <a:schemeClr val="tx1"/>
                </a:solidFill>
              </a:rPr>
              <a:t>What is Fraud?</a:t>
            </a:r>
          </a:p>
          <a:p>
            <a:pPr marL="0" indent="0">
              <a:buNone/>
            </a:pPr>
            <a:endParaRPr lang="en-US" sz="2000" dirty="0">
              <a:solidFill>
                <a:schemeClr val="tx1"/>
              </a:solidFill>
            </a:endParaRPr>
          </a:p>
          <a:p>
            <a:pPr lvl="1"/>
            <a:r>
              <a:rPr lang="en-US" dirty="0">
                <a:solidFill>
                  <a:schemeClr val="tx1"/>
                </a:solidFill>
              </a:rPr>
              <a:t>Although it can take many forms, Fraud, at its core, is </a:t>
            </a:r>
            <a:r>
              <a:rPr lang="en-US" b="1" dirty="0">
                <a:solidFill>
                  <a:schemeClr val="tx1"/>
                </a:solidFill>
              </a:rPr>
              <a:t>deception through the misrepresentation or omission of material facts for the purpose of illegitimate gain.</a:t>
            </a:r>
          </a:p>
          <a:p>
            <a:pPr lvl="1"/>
            <a:endParaRPr lang="en-US" dirty="0">
              <a:solidFill>
                <a:schemeClr val="tx1"/>
              </a:solidFill>
            </a:endParaRPr>
          </a:p>
          <a:p>
            <a:pPr marL="457200" lvl="1" indent="0" algn="ctr">
              <a:buNone/>
            </a:pPr>
            <a:r>
              <a:rPr lang="en-US" dirty="0">
                <a:solidFill>
                  <a:schemeClr val="tx1"/>
                </a:solidFill>
              </a:rPr>
              <a:t>	To be clear, Fraud within the Small Business Innovation Research (SBIR) and Small Business Technology Transfer (STTR) programs is a </a:t>
            </a:r>
            <a:r>
              <a:rPr lang="en-US" b="1" dirty="0">
                <a:solidFill>
                  <a:schemeClr val="tx1"/>
                </a:solidFill>
              </a:rPr>
              <a:t>premeditated act with the intent to deceive</a:t>
            </a:r>
            <a:r>
              <a:rPr lang="en-US" dirty="0">
                <a:solidFill>
                  <a:schemeClr val="tx1"/>
                </a:solidFill>
              </a:rPr>
              <a:t>.  </a:t>
            </a:r>
          </a:p>
          <a:p>
            <a:pPr marL="457200" lvl="1" indent="0" algn="ctr">
              <a:buNone/>
            </a:pPr>
            <a:endParaRPr lang="en-US" dirty="0">
              <a:solidFill>
                <a:schemeClr val="tx1"/>
              </a:solidFill>
            </a:endParaRPr>
          </a:p>
          <a:p>
            <a:pPr marL="457200" lvl="1" indent="0" algn="ctr">
              <a:buNone/>
            </a:pPr>
            <a:r>
              <a:rPr lang="en-US" dirty="0">
                <a:solidFill>
                  <a:schemeClr val="tx1"/>
                </a:solidFill>
              </a:rPr>
              <a:t>The Office of Inspector General (OIG) </a:t>
            </a:r>
            <a:r>
              <a:rPr lang="en-US" b="1" dirty="0">
                <a:solidFill>
                  <a:schemeClr val="tx1"/>
                </a:solidFill>
              </a:rPr>
              <a:t>does </a:t>
            </a:r>
            <a:r>
              <a:rPr lang="en-US" b="1" u="sng" dirty="0">
                <a:solidFill>
                  <a:schemeClr val="tx1"/>
                </a:solidFill>
              </a:rPr>
              <a:t>not</a:t>
            </a:r>
            <a:r>
              <a:rPr lang="en-US" b="1" dirty="0">
                <a:solidFill>
                  <a:schemeClr val="tx1"/>
                </a:solidFill>
              </a:rPr>
              <a:t> prosecute innocent mistakes.</a:t>
            </a:r>
            <a:r>
              <a:rPr lang="en-US" dirty="0">
                <a:solidFill>
                  <a:schemeClr val="tx1"/>
                </a:solidFill>
              </a:rPr>
              <a:t>  </a:t>
            </a:r>
          </a:p>
          <a:p>
            <a:pPr marL="457200" lvl="1" indent="0">
              <a:buNone/>
            </a:pPr>
            <a:endParaRPr lang="en-US" dirty="0">
              <a:solidFill>
                <a:schemeClr val="tx1"/>
              </a:solidFill>
            </a:endParaRPr>
          </a:p>
          <a:p>
            <a:pPr marL="457200" lvl="1" indent="0" algn="ctr">
              <a:buNone/>
            </a:pPr>
            <a:r>
              <a:rPr lang="en-US" dirty="0">
                <a:solidFill>
                  <a:schemeClr val="tx1"/>
                </a:solidFill>
              </a:rPr>
              <a:t>The purpose of this presentation is to educate the applicant and highlight commonalities with SBIR/STTR Fraud, and show what the OIG looks for in support of investigations.</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98D1E-D11C-45C6-A7D1-F709A31F086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Combating Fraud</a:t>
            </a:r>
          </a:p>
        </p:txBody>
      </p:sp>
      <p:sp>
        <p:nvSpPr>
          <p:cNvPr id="6" name="Content Placeholder 5"/>
          <p:cNvSpPr>
            <a:spLocks noGrp="1"/>
          </p:cNvSpPr>
          <p:nvPr>
            <p:ph idx="1"/>
          </p:nvPr>
        </p:nvSpPr>
        <p:spPr/>
        <p:txBody>
          <a:bodyPr>
            <a:normAutofit/>
          </a:bodyPr>
          <a:lstStyle/>
          <a:p>
            <a:r>
              <a:rPr lang="en-US" b="1" i="1" dirty="0">
                <a:solidFill>
                  <a:schemeClr val="tx1"/>
                </a:solidFill>
              </a:rPr>
              <a:t>What types of fraud are found in the SBIR/STTR Program?</a:t>
            </a:r>
          </a:p>
          <a:p>
            <a:pPr marL="0" indent="0">
              <a:buNone/>
            </a:pPr>
            <a:endParaRPr lang="en-US" sz="2000" dirty="0">
              <a:solidFill>
                <a:schemeClr val="tx1"/>
              </a:solidFill>
            </a:endParaRPr>
          </a:p>
          <a:p>
            <a:r>
              <a:rPr lang="en-US" sz="2000" dirty="0">
                <a:solidFill>
                  <a:schemeClr val="tx1"/>
                </a:solidFill>
              </a:rPr>
              <a:t>During the Application Process:</a:t>
            </a:r>
          </a:p>
          <a:p>
            <a:pPr lvl="1"/>
            <a:r>
              <a:rPr lang="en-US" dirty="0">
                <a:solidFill>
                  <a:schemeClr val="tx1"/>
                </a:solidFill>
              </a:rPr>
              <a:t>Submitting a plagiarized proposal.</a:t>
            </a:r>
          </a:p>
          <a:p>
            <a:pPr lvl="1"/>
            <a:r>
              <a:rPr lang="en-US" dirty="0">
                <a:solidFill>
                  <a:schemeClr val="tx1"/>
                </a:solidFill>
              </a:rPr>
              <a:t>Sham websites or e-mails.  </a:t>
            </a:r>
          </a:p>
          <a:p>
            <a:pPr lvl="1"/>
            <a:r>
              <a:rPr lang="en-US" dirty="0">
                <a:solidFill>
                  <a:schemeClr val="tx1"/>
                </a:solidFill>
              </a:rPr>
              <a:t>Geographical improbabilities.  i.e.: Apartments, PO Boxes, residential addresses or facilities shared with other companies.  Is the company physically capable of providing the required product?</a:t>
            </a:r>
          </a:p>
          <a:p>
            <a:pPr lvl="1"/>
            <a:r>
              <a:rPr lang="en-US" dirty="0">
                <a:solidFill>
                  <a:schemeClr val="tx1"/>
                </a:solidFill>
              </a:rPr>
              <a:t>Providing false information regarding the company, the Principal Investigator or work to be performed.  </a:t>
            </a:r>
            <a:r>
              <a:rPr lang="en-US" b="1" dirty="0">
                <a:solidFill>
                  <a:schemeClr val="tx1"/>
                </a:solidFill>
              </a:rPr>
              <a:t>Can the company actually support what they say they can?</a:t>
            </a:r>
          </a:p>
          <a:p>
            <a:pPr lvl="1"/>
            <a:endParaRPr lang="en-US" sz="1800" dirty="0"/>
          </a:p>
          <a:p>
            <a:pPr marL="457200" lvl="1" indent="0">
              <a:buNone/>
            </a:pPr>
            <a:endParaRPr lang="en-US" sz="1800"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98D1E-D11C-45C6-A7D1-F709A31F086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9380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Examples: Proposal Submission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pic>
        <p:nvPicPr>
          <p:cNvPr id="1026" name="Picture 2" descr="BIO CLEANROOM – PROPER GOWNING TECHNIQU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60413" y="1929405"/>
            <a:ext cx="390144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79583" y="2058975"/>
            <a:ext cx="4829578"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Applicant maintains a 4,500 square foot state of the art technical facility including three clean rooms, ten laser benches, and a variety of laboratories.</a:t>
            </a:r>
          </a:p>
        </p:txBody>
      </p:sp>
      <p:pic>
        <p:nvPicPr>
          <p:cNvPr id="1028" name="Picture 4" descr="A laser beam's path through NASA's ICESa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445" y="426997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yWater Expands Foundry Customer Base - PIC Magazine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645" y="434141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09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Examples: Actual Facility</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70" y="1685459"/>
            <a:ext cx="3378825" cy="4505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783" y="1685459"/>
            <a:ext cx="3366434" cy="4488579"/>
          </a:xfrm>
          <a:prstGeom prst="rect">
            <a:avLst/>
          </a:prstGeom>
        </p:spPr>
      </p:pic>
      <p:pic>
        <p:nvPicPr>
          <p:cNvPr id="2050" name="Picture 2" descr="EV Grieve: The state of national retailers in NYC; Dunkin' Donut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192" y="1647784"/>
            <a:ext cx="3358816" cy="447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4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Disclaimers – Consult your Attorney and </a:t>
            </a:r>
            <a:r>
              <a:rPr lang="en-US" dirty="0">
                <a:solidFill>
                  <a:srgbClr val="0070C0"/>
                </a:solidFill>
                <a:hlinkClick r:id="rId2"/>
              </a:rPr>
              <a:t>Award Terms</a:t>
            </a:r>
            <a:endParaRPr lang="en-US" dirty="0">
              <a:solidFill>
                <a:srgbClr val="0070C0"/>
              </a:solidFill>
            </a:endParaRPr>
          </a:p>
        </p:txBody>
      </p:sp>
      <p:sp>
        <p:nvSpPr>
          <p:cNvPr id="3" name="Text Placeholder 2"/>
          <p:cNvSpPr>
            <a:spLocks noGrp="1"/>
          </p:cNvSpPr>
          <p:nvPr>
            <p:ph type="body" sz="quarter" idx="10"/>
          </p:nvPr>
        </p:nvSpPr>
        <p:spPr/>
        <p:txBody>
          <a:bodyPr>
            <a:normAutofit/>
          </a:bodyPr>
          <a:lstStyle/>
          <a:p>
            <a:r>
              <a:rPr lang="en-US" sz="2800" b="1" u="sng" dirty="0"/>
              <a:t>Legal Representation: </a:t>
            </a:r>
            <a:r>
              <a:rPr lang="en-US" sz="2800" dirty="0"/>
              <a:t>This presentation includes information about legal issues and legal developments for informational purposes only.  These informational materials are not intended, and should not be taken, as legal advice on any set of facts or circumstances.  You should contact an attorney for advice on specific legal problems. </a:t>
            </a:r>
          </a:p>
          <a:p>
            <a:pPr lvl="1"/>
            <a:r>
              <a:rPr lang="en-US" sz="2400" dirty="0"/>
              <a:t>Review your award terms, the </a:t>
            </a:r>
            <a:r>
              <a:rPr lang="en-US" sz="2400" dirty="0">
                <a:hlinkClick r:id="rId3"/>
              </a:rPr>
              <a:t>SBA’s Policy Directive </a:t>
            </a:r>
            <a:r>
              <a:rPr lang="en-US" sz="2400" dirty="0"/>
              <a:t>and the applicable laws and regulations with your legal counsel! </a:t>
            </a:r>
          </a:p>
          <a:p>
            <a:r>
              <a:rPr lang="en-US" sz="2800" b="1" u="sng" dirty="0"/>
              <a:t>Personal Views and Opinions: </a:t>
            </a:r>
            <a:r>
              <a:rPr lang="en-US" sz="2800" dirty="0"/>
              <a:t>The views and opinions expressed in this presentation are those of the author and do not necessarily reflect the official policy or position of any agency of the U.S. Government. </a:t>
            </a:r>
          </a:p>
        </p:txBody>
      </p:sp>
    </p:spTree>
    <p:extLst>
      <p:ext uri="{BB962C8B-B14F-4D97-AF65-F5344CB8AC3E}">
        <p14:creationId xmlns:p14="http://schemas.microsoft.com/office/powerpoint/2010/main" val="1838938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Combating Fraud</a:t>
            </a:r>
          </a:p>
        </p:txBody>
      </p:sp>
      <p:sp>
        <p:nvSpPr>
          <p:cNvPr id="6" name="Content Placeholder 5"/>
          <p:cNvSpPr>
            <a:spLocks noGrp="1"/>
          </p:cNvSpPr>
          <p:nvPr>
            <p:ph idx="1"/>
          </p:nvPr>
        </p:nvSpPr>
        <p:spPr/>
        <p:txBody>
          <a:bodyPr>
            <a:normAutofit/>
          </a:bodyPr>
          <a:lstStyle/>
          <a:p>
            <a:r>
              <a:rPr lang="en-US" b="1" i="1" dirty="0">
                <a:solidFill>
                  <a:schemeClr val="tx1"/>
                </a:solidFill>
              </a:rPr>
              <a:t>What types of fraud are found in the SBIR/STTR Program?</a:t>
            </a:r>
          </a:p>
          <a:p>
            <a:pPr marL="0" indent="0">
              <a:buNone/>
            </a:pPr>
            <a:endParaRPr lang="en-US" sz="2000" dirty="0">
              <a:solidFill>
                <a:schemeClr val="tx1"/>
              </a:solidFill>
            </a:endParaRPr>
          </a:p>
          <a:p>
            <a:r>
              <a:rPr lang="en-US" sz="2000" dirty="0">
                <a:solidFill>
                  <a:schemeClr val="tx1"/>
                </a:solidFill>
              </a:rPr>
              <a:t>During the Application Process (cont.):</a:t>
            </a:r>
          </a:p>
          <a:p>
            <a:pPr lvl="1"/>
            <a:r>
              <a:rPr lang="en-US" dirty="0">
                <a:solidFill>
                  <a:schemeClr val="tx1"/>
                </a:solidFill>
              </a:rPr>
              <a:t>Seeking funding for work that has </a:t>
            </a:r>
            <a:r>
              <a:rPr lang="en-US" b="1" dirty="0">
                <a:solidFill>
                  <a:schemeClr val="tx1"/>
                </a:solidFill>
              </a:rPr>
              <a:t>already been completed</a:t>
            </a:r>
            <a:r>
              <a:rPr lang="en-US" dirty="0">
                <a:solidFill>
                  <a:schemeClr val="tx1"/>
                </a:solidFill>
              </a:rPr>
              <a:t>.</a:t>
            </a:r>
          </a:p>
          <a:p>
            <a:pPr lvl="1"/>
            <a:r>
              <a:rPr lang="en-US" dirty="0">
                <a:solidFill>
                  <a:schemeClr val="tx1"/>
                </a:solidFill>
              </a:rPr>
              <a:t>Seeking federal funding on more than one SBIR/STTR grant for </a:t>
            </a:r>
            <a:r>
              <a:rPr lang="en-US" b="1" dirty="0">
                <a:solidFill>
                  <a:schemeClr val="tx1"/>
                </a:solidFill>
              </a:rPr>
              <a:t>essentially equivalent work.</a:t>
            </a:r>
          </a:p>
          <a:p>
            <a:pPr marL="457200" lvl="1" indent="0">
              <a:buNone/>
            </a:pPr>
            <a:r>
              <a:rPr lang="en-US" b="1" dirty="0">
                <a:solidFill>
                  <a:schemeClr val="tx1"/>
                </a:solidFill>
              </a:rPr>
              <a:t>     i.e.: “Duplicative funding”</a:t>
            </a:r>
          </a:p>
          <a:p>
            <a:pPr lvl="1"/>
            <a:r>
              <a:rPr lang="en-US" b="1" dirty="0">
                <a:solidFill>
                  <a:schemeClr val="tx1"/>
                </a:solidFill>
              </a:rPr>
              <a:t>Unauthorized use of facilities</a:t>
            </a:r>
            <a:r>
              <a:rPr lang="en-US" dirty="0">
                <a:solidFill>
                  <a:schemeClr val="tx1"/>
                </a:solidFill>
              </a:rPr>
              <a:t>, i.e.: Unauthorized use of university laboratories, lack of an actual company facility or a U.S. presence is front for overseas operations.</a:t>
            </a:r>
          </a:p>
          <a:p>
            <a:pPr lvl="1"/>
            <a:r>
              <a:rPr lang="en-US" b="1" dirty="0">
                <a:solidFill>
                  <a:schemeClr val="tx1"/>
                </a:solidFill>
              </a:rPr>
              <a:t>Fraud in inducement</a:t>
            </a:r>
            <a:r>
              <a:rPr lang="en-US" dirty="0">
                <a:solidFill>
                  <a:schemeClr val="tx1"/>
                </a:solidFill>
              </a:rPr>
              <a:t> of awards, i.e.: Fake investments, falsified letters of support, the company organizational chart reflects individuals who are not employees, or ineligible Principal Investigator.</a:t>
            </a:r>
          </a:p>
          <a:p>
            <a:pPr lvl="1"/>
            <a:endParaRPr lang="en-US" sz="1800" dirty="0"/>
          </a:p>
          <a:p>
            <a:pPr marL="457200" lvl="1" indent="0">
              <a:buNone/>
            </a:pPr>
            <a:endParaRPr lang="en-US" sz="1800"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98D1E-D11C-45C6-A7D1-F709A31F086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38598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Combating Fraud</a:t>
            </a:r>
          </a:p>
        </p:txBody>
      </p:sp>
      <p:sp>
        <p:nvSpPr>
          <p:cNvPr id="6" name="Content Placeholder 5"/>
          <p:cNvSpPr>
            <a:spLocks noGrp="1"/>
          </p:cNvSpPr>
          <p:nvPr>
            <p:ph idx="1"/>
          </p:nvPr>
        </p:nvSpPr>
        <p:spPr/>
        <p:txBody>
          <a:bodyPr>
            <a:normAutofit/>
          </a:bodyPr>
          <a:lstStyle/>
          <a:p>
            <a:r>
              <a:rPr lang="en-US" b="1" i="1" dirty="0">
                <a:solidFill>
                  <a:schemeClr val="tx1"/>
                </a:solidFill>
              </a:rPr>
              <a:t>What types of fraud are found in the SBIR/STTR Program?</a:t>
            </a:r>
          </a:p>
          <a:p>
            <a:pPr marL="0" indent="0">
              <a:buNone/>
            </a:pPr>
            <a:endParaRPr lang="en-US" sz="2000" b="1" i="1" dirty="0">
              <a:solidFill>
                <a:schemeClr val="tx1"/>
              </a:solidFill>
            </a:endParaRPr>
          </a:p>
          <a:p>
            <a:r>
              <a:rPr lang="en-US" sz="2000" dirty="0">
                <a:solidFill>
                  <a:schemeClr val="tx1"/>
                </a:solidFill>
              </a:rPr>
              <a:t>During the Award:</a:t>
            </a:r>
            <a:endParaRPr lang="en-US" dirty="0">
              <a:solidFill>
                <a:schemeClr val="tx1"/>
              </a:solidFill>
            </a:endParaRPr>
          </a:p>
          <a:p>
            <a:pPr lvl="1"/>
            <a:r>
              <a:rPr lang="en-US" dirty="0">
                <a:solidFill>
                  <a:schemeClr val="tx1"/>
                </a:solidFill>
              </a:rPr>
              <a:t>Using award funds for personal use or for any use other than the proposed activities. i.e.: Using SBIR/STTR funds to support ongoing business operations instead of the proposed research. </a:t>
            </a:r>
          </a:p>
          <a:p>
            <a:pPr lvl="1"/>
            <a:r>
              <a:rPr lang="en-US" dirty="0">
                <a:solidFill>
                  <a:schemeClr val="tx1"/>
                </a:solidFill>
              </a:rPr>
              <a:t>Submitting plagiarized reports or reports falsely claiming work has been completed.</a:t>
            </a:r>
          </a:p>
          <a:p>
            <a:pPr lvl="1"/>
            <a:r>
              <a:rPr lang="en-US" dirty="0">
                <a:solidFill>
                  <a:schemeClr val="tx1"/>
                </a:solidFill>
              </a:rPr>
              <a:t>Claiming results for an award that were funded by a different source.</a:t>
            </a:r>
          </a:p>
          <a:p>
            <a:pPr lvl="1"/>
            <a:r>
              <a:rPr lang="en-US" dirty="0">
                <a:solidFill>
                  <a:schemeClr val="tx1"/>
                </a:solidFill>
              </a:rPr>
              <a:t>Exploiting a perceived lack of communication and transparency between agencies by submitting duplicate or overlapping proposals to various agencies.</a:t>
            </a:r>
          </a:p>
          <a:p>
            <a:pPr lvl="1"/>
            <a:endParaRPr lang="en-US" sz="1800"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98D1E-D11C-45C6-A7D1-F709A31F086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63896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54D4EF-0C44-A2BC-BA56-ABD0ABE581C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Title 1">
            <a:extLst>
              <a:ext uri="{FF2B5EF4-FFF2-40B4-BE49-F238E27FC236}">
                <a16:creationId xmlns:a16="http://schemas.microsoft.com/office/drawing/2014/main" id="{BB6966AC-B366-2C9D-3A89-4064A327D82E}"/>
              </a:ext>
            </a:extLst>
          </p:cNvPr>
          <p:cNvSpPr>
            <a:spLocks noGrp="1"/>
          </p:cNvSpPr>
          <p:nvPr>
            <p:ph type="title"/>
          </p:nvPr>
        </p:nvSpPr>
        <p:spPr>
          <a:xfrm>
            <a:off x="609600" y="274638"/>
            <a:ext cx="10972800" cy="1143000"/>
          </a:xfrm>
        </p:spPr>
        <p:txBody>
          <a:bodyPr/>
          <a:lstStyle/>
          <a:p>
            <a:r>
              <a:rPr lang="en-US" dirty="0"/>
              <a:t>Real World Examples: Personal Use/Asset Forfeiture</a:t>
            </a:r>
          </a:p>
        </p:txBody>
      </p:sp>
      <p:pic>
        <p:nvPicPr>
          <p:cNvPr id="7" name="Picture 6" descr="A stone walkway leading to a house&#10;&#10;Description automatically generated with low confidence">
            <a:extLst>
              <a:ext uri="{FF2B5EF4-FFF2-40B4-BE49-F238E27FC236}">
                <a16:creationId xmlns:a16="http://schemas.microsoft.com/office/drawing/2014/main" id="{5B619549-3C44-8D58-C359-DC800C2DF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413" y="1575593"/>
            <a:ext cx="6951174" cy="4622802"/>
          </a:xfrm>
          <a:prstGeom prst="rect">
            <a:avLst/>
          </a:prstGeom>
        </p:spPr>
      </p:pic>
    </p:spTree>
    <p:extLst>
      <p:ext uri="{BB962C8B-B14F-4D97-AF65-F5344CB8AC3E}">
        <p14:creationId xmlns:p14="http://schemas.microsoft.com/office/powerpoint/2010/main" val="1635860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Knowing the Rules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i="1" dirty="0">
                <a:solidFill>
                  <a:schemeClr val="tx1"/>
                </a:solidFill>
              </a:rPr>
              <a:t>Which SBIR rules should you be particularly familiar with?</a:t>
            </a:r>
          </a:p>
          <a:p>
            <a:pPr marL="0" indent="0">
              <a:buNone/>
            </a:pPr>
            <a:endParaRPr lang="en-US" sz="2000" dirty="0">
              <a:solidFill>
                <a:schemeClr val="tx1"/>
              </a:solidFill>
            </a:endParaRPr>
          </a:p>
          <a:p>
            <a:pPr lvl="1"/>
            <a:r>
              <a:rPr lang="en-US" b="1" dirty="0">
                <a:solidFill>
                  <a:schemeClr val="tx1"/>
                </a:solidFill>
              </a:rPr>
              <a:t>Duplicate or overlapping proposals may not be submitted to multiple agencies without full disclosure to all agencies.</a:t>
            </a:r>
            <a:br>
              <a:rPr lang="en-US" b="1" dirty="0">
                <a:solidFill>
                  <a:schemeClr val="tx1"/>
                </a:solidFill>
              </a:rPr>
            </a:br>
            <a:endParaRPr lang="en-US" b="1" dirty="0">
              <a:solidFill>
                <a:schemeClr val="tx1"/>
              </a:solidFill>
            </a:endParaRPr>
          </a:p>
          <a:p>
            <a:pPr lvl="1"/>
            <a:r>
              <a:rPr lang="en-US" dirty="0">
                <a:solidFill>
                  <a:schemeClr val="tx1"/>
                </a:solidFill>
              </a:rPr>
              <a:t>Company must meet the Small Business Association’s requirements for a small businesses, including being majority American owned and have </a:t>
            </a:r>
            <a:r>
              <a:rPr lang="en-US" b="1" dirty="0">
                <a:solidFill>
                  <a:schemeClr val="tx1"/>
                </a:solidFill>
              </a:rPr>
              <a:t>500 employees or less.</a:t>
            </a:r>
            <a:br>
              <a:rPr lang="en-US" b="1" dirty="0">
                <a:solidFill>
                  <a:schemeClr val="tx1"/>
                </a:solidFill>
              </a:rPr>
            </a:br>
            <a:endParaRPr lang="en-US" b="1" dirty="0">
              <a:solidFill>
                <a:schemeClr val="tx1"/>
              </a:solidFill>
            </a:endParaRPr>
          </a:p>
          <a:p>
            <a:pPr lvl="1"/>
            <a:r>
              <a:rPr lang="en-US" dirty="0">
                <a:solidFill>
                  <a:schemeClr val="tx1"/>
                </a:solidFill>
              </a:rPr>
              <a:t>The Principal Investigator’s </a:t>
            </a:r>
            <a:r>
              <a:rPr lang="en-US" b="1" dirty="0">
                <a:solidFill>
                  <a:schemeClr val="tx1"/>
                </a:solidFill>
              </a:rPr>
              <a:t>primary employment </a:t>
            </a:r>
            <a:r>
              <a:rPr lang="en-US" dirty="0">
                <a:solidFill>
                  <a:schemeClr val="tx1"/>
                </a:solidFill>
              </a:rPr>
              <a:t>must be with the company during the grant period.  </a:t>
            </a:r>
            <a:r>
              <a:rPr lang="en-US" b="1" dirty="0">
                <a:solidFill>
                  <a:schemeClr val="tx1"/>
                </a:solidFill>
              </a:rPr>
              <a:t>The Principal Investigator may not be employed full time elsewhere. </a:t>
            </a:r>
            <a:r>
              <a:rPr lang="en-US" dirty="0">
                <a:solidFill>
                  <a:schemeClr val="tx1"/>
                </a:solidFill>
              </a:rPr>
              <a:t>(**Note about STTR awards**)</a:t>
            </a:r>
            <a:endParaRPr lang="en-US" b="1" dirty="0">
              <a:solidFill>
                <a:schemeClr val="tx1"/>
              </a:solidFill>
            </a:endParaRPr>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Knowing the Rules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i="1" dirty="0">
                <a:solidFill>
                  <a:schemeClr val="tx1"/>
                </a:solidFill>
              </a:rPr>
              <a:t>Which SBIR rules should you be particularly familiar with (cont.)?</a:t>
            </a:r>
          </a:p>
          <a:p>
            <a:pPr marL="0" indent="0">
              <a:buNone/>
            </a:pPr>
            <a:endParaRPr lang="en-US" sz="2000" dirty="0">
              <a:solidFill>
                <a:schemeClr val="tx1"/>
              </a:solidFill>
            </a:endParaRPr>
          </a:p>
          <a:p>
            <a:pPr lvl="1"/>
            <a:r>
              <a:rPr lang="en-US" dirty="0">
                <a:solidFill>
                  <a:schemeClr val="tx1"/>
                </a:solidFill>
              </a:rPr>
              <a:t>For </a:t>
            </a:r>
            <a:r>
              <a:rPr lang="en-US" b="1" dirty="0">
                <a:solidFill>
                  <a:schemeClr val="tx1"/>
                </a:solidFill>
              </a:rPr>
              <a:t>Phase I</a:t>
            </a:r>
            <a:r>
              <a:rPr lang="en-US" dirty="0">
                <a:solidFill>
                  <a:schemeClr val="tx1"/>
                </a:solidFill>
              </a:rPr>
              <a:t>, a minimum of </a:t>
            </a:r>
            <a:r>
              <a:rPr lang="en-US" b="1" dirty="0">
                <a:solidFill>
                  <a:schemeClr val="tx1"/>
                </a:solidFill>
              </a:rPr>
              <a:t>two thirds of the research effort </a:t>
            </a:r>
            <a:r>
              <a:rPr lang="en-US" dirty="0">
                <a:solidFill>
                  <a:schemeClr val="tx1"/>
                </a:solidFill>
              </a:rPr>
              <a:t>must be performed by the grantee company; for </a:t>
            </a:r>
            <a:r>
              <a:rPr lang="en-US" b="1" dirty="0">
                <a:solidFill>
                  <a:schemeClr val="tx1"/>
                </a:solidFill>
              </a:rPr>
              <a:t>Phase II</a:t>
            </a:r>
            <a:r>
              <a:rPr lang="en-US" dirty="0">
                <a:solidFill>
                  <a:schemeClr val="tx1"/>
                </a:solidFill>
              </a:rPr>
              <a:t>, a minimum of </a:t>
            </a:r>
            <a:r>
              <a:rPr lang="en-US" b="1" dirty="0">
                <a:solidFill>
                  <a:schemeClr val="tx1"/>
                </a:solidFill>
              </a:rPr>
              <a:t>one-half of the research effort </a:t>
            </a:r>
            <a:r>
              <a:rPr lang="en-US" dirty="0">
                <a:solidFill>
                  <a:schemeClr val="tx1"/>
                </a:solidFill>
              </a:rPr>
              <a:t>must be performed by the grantee company.  </a:t>
            </a:r>
            <a:r>
              <a:rPr lang="en-US" b="1" dirty="0">
                <a:solidFill>
                  <a:schemeClr val="tx1"/>
                </a:solidFill>
              </a:rPr>
              <a:t>Work performed by a university research lab is NOT work completed by the grantee company.</a:t>
            </a:r>
            <a:br>
              <a:rPr lang="en-US" b="1" dirty="0">
                <a:solidFill>
                  <a:schemeClr val="tx1"/>
                </a:solidFill>
              </a:rPr>
            </a:br>
            <a:endParaRPr lang="en-US" b="1" dirty="0">
              <a:solidFill>
                <a:schemeClr val="tx1"/>
              </a:solidFill>
            </a:endParaRPr>
          </a:p>
          <a:p>
            <a:pPr lvl="1"/>
            <a:r>
              <a:rPr lang="en-US" dirty="0">
                <a:solidFill>
                  <a:schemeClr val="tx1"/>
                </a:solidFill>
              </a:rPr>
              <a:t>University employees participating on an SBIR/STTR award should disclose their involvement to </a:t>
            </a:r>
            <a:r>
              <a:rPr lang="en-US" b="1" dirty="0">
                <a:solidFill>
                  <a:schemeClr val="tx1"/>
                </a:solidFill>
              </a:rPr>
              <a:t>the university as well as their use of university facilities.</a:t>
            </a:r>
            <a:br>
              <a:rPr lang="en-US" b="1" dirty="0">
                <a:solidFill>
                  <a:schemeClr val="tx1"/>
                </a:solidFill>
              </a:rPr>
            </a:br>
            <a:endParaRPr lang="en-US" b="1" dirty="0">
              <a:solidFill>
                <a:schemeClr val="tx1"/>
              </a:solidFill>
            </a:endParaRPr>
          </a:p>
          <a:p>
            <a:pPr lvl="1"/>
            <a:r>
              <a:rPr lang="en-US" b="1" dirty="0">
                <a:solidFill>
                  <a:schemeClr val="tx1"/>
                </a:solidFill>
              </a:rPr>
              <a:t>Research and Development must be performed in the United States. </a:t>
            </a:r>
          </a:p>
          <a:p>
            <a:pPr marL="0" indent="0">
              <a:buNone/>
            </a:pP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23081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Examples: Foreign Work Effort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pic>
        <p:nvPicPr>
          <p:cNvPr id="4102" name="Picture 6" descr="WESTBOROUGH EXECUTIVE PARK | Albany Ro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62894" y="1600200"/>
            <a:ext cx="606621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10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Examples: Foreign Work Effort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pic>
        <p:nvPicPr>
          <p:cNvPr id="5122" name="Picture 2" descr="В масках, с автоматами. Как силовики поздравили ФИАН с юбилеем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2250" y="1643856"/>
            <a:ext cx="66675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34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Consequences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i="1" dirty="0">
                <a:solidFill>
                  <a:schemeClr val="tx1"/>
                </a:solidFill>
              </a:rPr>
              <a:t>What Happens If You Break the Rules? </a:t>
            </a:r>
          </a:p>
          <a:p>
            <a:pPr marL="0" indent="0">
              <a:buNone/>
            </a:pPr>
            <a:endParaRPr lang="en-US" sz="2000" b="1" i="1" dirty="0">
              <a:solidFill>
                <a:schemeClr val="tx1"/>
              </a:solidFill>
            </a:endParaRPr>
          </a:p>
          <a:p>
            <a:pPr lvl="1"/>
            <a:r>
              <a:rPr lang="en-US" dirty="0">
                <a:solidFill>
                  <a:schemeClr val="tx1"/>
                </a:solidFill>
              </a:rPr>
              <a:t>If you commit fraud or other wrongdoing in applying for or carrying out an SBIR award, </a:t>
            </a:r>
            <a:r>
              <a:rPr lang="en-US" b="1" dirty="0">
                <a:solidFill>
                  <a:schemeClr val="tx1"/>
                </a:solidFill>
              </a:rPr>
              <a:t>the OIG will investigate.</a:t>
            </a:r>
            <a:br>
              <a:rPr lang="en-US" dirty="0">
                <a:solidFill>
                  <a:schemeClr val="tx1"/>
                </a:solidFill>
              </a:rPr>
            </a:br>
            <a:endParaRPr lang="en-US" dirty="0">
              <a:solidFill>
                <a:schemeClr val="tx1"/>
              </a:solidFill>
            </a:endParaRPr>
          </a:p>
          <a:p>
            <a:pPr lvl="1"/>
            <a:r>
              <a:rPr lang="en-US" dirty="0">
                <a:solidFill>
                  <a:schemeClr val="tx1"/>
                </a:solidFill>
              </a:rPr>
              <a:t>Violations of civil or criminal law are referred to the </a:t>
            </a:r>
            <a:r>
              <a:rPr lang="en-US" b="1" dirty="0">
                <a:solidFill>
                  <a:schemeClr val="tx1"/>
                </a:solidFill>
              </a:rPr>
              <a:t>Department of Justice</a:t>
            </a:r>
            <a:r>
              <a:rPr lang="en-US" dirty="0">
                <a:solidFill>
                  <a:schemeClr val="tx1"/>
                </a:solidFill>
              </a:rPr>
              <a:t>. If the Department of Justice prosecutes you for fraud and/or other criminal conduct, you may be sentenced to prison and required to pay full restitution. If the Department of Justice pursues a civil action under the False Claims Act, you may have to pay treble damages and a fine between $12,537-$25,076 for each false claim. In addition, the Department of Energy may terminate your awards and debar you from receiving grants or contracts from any federal agency.</a:t>
            </a:r>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Consequences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b="1" i="1" dirty="0">
                <a:solidFill>
                  <a:schemeClr val="tx1"/>
                </a:solidFill>
              </a:rPr>
              <a:t>What Happens If You Break the Rules </a:t>
            </a:r>
            <a:r>
              <a:rPr lang="en-US" b="1" dirty="0">
                <a:solidFill>
                  <a:schemeClr val="tx1"/>
                </a:solidFill>
              </a:rPr>
              <a:t>(cont.)</a:t>
            </a:r>
            <a:r>
              <a:rPr lang="en-US" b="1" i="1" dirty="0">
                <a:solidFill>
                  <a:schemeClr val="tx1"/>
                </a:solidFill>
              </a:rPr>
              <a:t>? </a:t>
            </a:r>
          </a:p>
          <a:p>
            <a:pPr marL="0" indent="0">
              <a:buNone/>
            </a:pPr>
            <a:endParaRPr lang="en-US" sz="2000" b="1" i="1" dirty="0">
              <a:solidFill>
                <a:schemeClr val="tx1"/>
              </a:solidFill>
            </a:endParaRPr>
          </a:p>
          <a:p>
            <a:pPr lvl="1"/>
            <a:r>
              <a:rPr lang="en-US" dirty="0">
                <a:solidFill>
                  <a:schemeClr val="tx1"/>
                </a:solidFill>
              </a:rPr>
              <a:t>Criminal Prosecution.</a:t>
            </a:r>
            <a:br>
              <a:rPr lang="en-US" dirty="0">
                <a:solidFill>
                  <a:schemeClr val="tx1"/>
                </a:solidFill>
              </a:rPr>
            </a:br>
            <a:endParaRPr lang="en-US" dirty="0">
              <a:solidFill>
                <a:schemeClr val="tx1"/>
              </a:solidFill>
            </a:endParaRPr>
          </a:p>
          <a:p>
            <a:pPr lvl="1"/>
            <a:r>
              <a:rPr lang="en-US" dirty="0">
                <a:solidFill>
                  <a:schemeClr val="tx1"/>
                </a:solidFill>
              </a:rPr>
              <a:t>Civil Liability.</a:t>
            </a:r>
            <a:br>
              <a:rPr lang="en-US" dirty="0">
                <a:solidFill>
                  <a:schemeClr val="tx1"/>
                </a:solidFill>
              </a:rPr>
            </a:br>
            <a:endParaRPr lang="en-US" dirty="0">
              <a:solidFill>
                <a:schemeClr val="tx1"/>
              </a:solidFill>
            </a:endParaRPr>
          </a:p>
          <a:p>
            <a:pPr lvl="1"/>
            <a:r>
              <a:rPr lang="en-US" dirty="0">
                <a:solidFill>
                  <a:schemeClr val="tx1"/>
                </a:solidFill>
              </a:rPr>
              <a:t>Administrative Remedies.</a:t>
            </a:r>
          </a:p>
          <a:p>
            <a:pPr marL="457200" lvl="1" indent="0">
              <a:buNone/>
            </a:pPr>
            <a:endParaRPr lang="en-US" sz="3600" b="1" i="1" dirty="0">
              <a:solidFill>
                <a:schemeClr val="tx1"/>
              </a:solidFill>
            </a:endParaRPr>
          </a:p>
          <a:p>
            <a:endParaRPr lang="en-US" sz="2200" dirty="0">
              <a:solidFill>
                <a:schemeClr val="tx1"/>
              </a:solidFill>
            </a:endParaRPr>
          </a:p>
          <a:p>
            <a:pPr marL="0" indent="0">
              <a:buNone/>
            </a:pPr>
            <a:endParaRPr lang="en-US" sz="2200" dirty="0">
              <a:solidFill>
                <a:schemeClr val="tx1"/>
              </a:solidFill>
            </a:endParaRPr>
          </a:p>
          <a:p>
            <a:pPr marL="0" indent="0" algn="ctr">
              <a:buNone/>
            </a:pPr>
            <a:r>
              <a:rPr lang="en-US" sz="2000" dirty="0">
                <a:solidFill>
                  <a:schemeClr val="tx1"/>
                </a:solidFill>
              </a:rPr>
              <a:t>Criminal forfeiture = Full amount of grant/contract; personal assets can be seized to satisfy forfeiture or fine.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7840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Consequences</a:t>
            </a:r>
            <a:endParaRPr lang="en-US" dirty="0">
              <a:solidFill>
                <a:schemeClr val="tx1"/>
              </a:solidFill>
            </a:endParaRPr>
          </a:p>
        </p:txBody>
      </p:sp>
      <p:sp>
        <p:nvSpPr>
          <p:cNvPr id="3" name="Content Placeholder 2"/>
          <p:cNvSpPr>
            <a:spLocks noGrp="1"/>
          </p:cNvSpPr>
          <p:nvPr>
            <p:ph idx="1"/>
          </p:nvPr>
        </p:nvSpPr>
        <p:spPr/>
        <p:txBody>
          <a:bodyPr>
            <a:normAutofit fontScale="25000" lnSpcReduction="20000"/>
          </a:bodyPr>
          <a:lstStyle/>
          <a:p>
            <a:r>
              <a:rPr lang="en-US" sz="9600" b="1" i="1" dirty="0">
                <a:solidFill>
                  <a:schemeClr val="tx1"/>
                </a:solidFill>
              </a:rPr>
              <a:t>Criminal Prosecution.</a:t>
            </a:r>
          </a:p>
          <a:p>
            <a:endParaRPr lang="en-US" sz="8000" b="1" i="1" dirty="0">
              <a:solidFill>
                <a:schemeClr val="tx1"/>
              </a:solidFill>
            </a:endParaRPr>
          </a:p>
          <a:p>
            <a:pPr marL="457200" lvl="1" indent="0">
              <a:buNone/>
            </a:pPr>
            <a:r>
              <a:rPr lang="en-US" sz="8000" i="1" dirty="0">
                <a:solidFill>
                  <a:schemeClr val="tx1"/>
                </a:solidFill>
              </a:rPr>
              <a:t>Lying to obtain an SBIR/STTR grant or lying about the work performed violates several criminal laws:</a:t>
            </a:r>
          </a:p>
          <a:p>
            <a:pPr marL="457200" lvl="1" indent="0">
              <a:buNone/>
            </a:pPr>
            <a:endParaRPr lang="en-US" sz="8000" dirty="0">
              <a:solidFill>
                <a:schemeClr val="tx1"/>
              </a:solidFill>
            </a:endParaRPr>
          </a:p>
          <a:p>
            <a:pPr lvl="1"/>
            <a:r>
              <a:rPr lang="en-US" sz="8000" dirty="0">
                <a:solidFill>
                  <a:schemeClr val="tx1"/>
                </a:solidFill>
              </a:rPr>
              <a:t>False Statements (Punishable up to 5 years in prison, forfeiture and $250,000 fine). </a:t>
            </a:r>
          </a:p>
          <a:p>
            <a:pPr lvl="1"/>
            <a:endParaRPr lang="en-US" sz="8000" dirty="0">
              <a:solidFill>
                <a:schemeClr val="tx1"/>
              </a:solidFill>
            </a:endParaRPr>
          </a:p>
          <a:p>
            <a:pPr lvl="1"/>
            <a:r>
              <a:rPr lang="en-US" sz="8000" dirty="0">
                <a:solidFill>
                  <a:schemeClr val="tx1"/>
                </a:solidFill>
              </a:rPr>
              <a:t>Theft of Federal Property (Punishable up to 10 years in prison, forfeiture and $250,000 fine).</a:t>
            </a:r>
          </a:p>
          <a:p>
            <a:pPr lvl="1"/>
            <a:endParaRPr lang="en-US" sz="8000" dirty="0">
              <a:solidFill>
                <a:schemeClr val="tx1"/>
              </a:solidFill>
            </a:endParaRPr>
          </a:p>
          <a:p>
            <a:pPr lvl="1"/>
            <a:r>
              <a:rPr lang="en-US" sz="8000" dirty="0">
                <a:solidFill>
                  <a:schemeClr val="tx1"/>
                </a:solidFill>
              </a:rPr>
              <a:t>Wire Fraud (Punishable up to 20 years in prison, forfeiture and $250,000 fine). </a:t>
            </a:r>
          </a:p>
          <a:p>
            <a:pPr lvl="1"/>
            <a:endParaRPr lang="en-US" sz="8000" dirty="0">
              <a:solidFill>
                <a:schemeClr val="tx1"/>
              </a:solidFill>
            </a:endParaRPr>
          </a:p>
          <a:p>
            <a:pPr lvl="1"/>
            <a:r>
              <a:rPr lang="en-US" sz="8000" dirty="0">
                <a:solidFill>
                  <a:schemeClr val="tx1"/>
                </a:solidFill>
              </a:rPr>
              <a:t>False Claims (Punishable by $250,000 fine for individuals and $500,000 fine for corporations).</a:t>
            </a:r>
          </a:p>
          <a:p>
            <a:pPr marL="457200" lvl="1" indent="0">
              <a:buNone/>
            </a:pPr>
            <a:endParaRPr lang="en-US" sz="8000" dirty="0">
              <a:solidFill>
                <a:schemeClr val="tx1"/>
              </a:solidFill>
            </a:endParaRPr>
          </a:p>
          <a:p>
            <a:pPr lvl="1"/>
            <a:endParaRPr lang="en-US" sz="2200" dirty="0">
              <a:solidFill>
                <a:schemeClr val="tx1"/>
              </a:solidFill>
            </a:endParaRPr>
          </a:p>
          <a:p>
            <a:pPr marL="0" indent="0">
              <a:buNone/>
            </a:pPr>
            <a:endParaRPr lang="en-US" sz="2200" dirty="0">
              <a:solidFill>
                <a:schemeClr val="tx1"/>
              </a:solidFill>
            </a:endParaRPr>
          </a:p>
          <a:p>
            <a:pPr marL="0" indent="0" algn="ctr">
              <a:buNone/>
            </a:pPr>
            <a:r>
              <a:rPr lang="en-US" sz="4800" dirty="0">
                <a:solidFill>
                  <a:schemeClr val="tx1"/>
                </a:solidFill>
              </a:rPr>
              <a:t>Criminal forfeiture = Full amount of grant/contract; personal assets can be seized to satisfy forfeiture or fine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134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t>
            </a:r>
          </a:p>
        </p:txBody>
      </p:sp>
      <p:sp>
        <p:nvSpPr>
          <p:cNvPr id="3" name="Text Placeholder 2"/>
          <p:cNvSpPr>
            <a:spLocks noGrp="1"/>
          </p:cNvSpPr>
          <p:nvPr>
            <p:ph type="body" sz="quarter" idx="10"/>
          </p:nvPr>
        </p:nvSpPr>
        <p:spPr/>
        <p:txBody>
          <a:bodyPr>
            <a:normAutofit lnSpcReduction="10000"/>
          </a:bodyPr>
          <a:lstStyle/>
          <a:p>
            <a:pPr marL="457200" indent="-457200">
              <a:buFont typeface="+mj-lt"/>
              <a:buAutoNum type="arabicPeriod"/>
            </a:pPr>
            <a:r>
              <a:rPr lang="en-US" sz="4000" dirty="0">
                <a:solidFill>
                  <a:srgbClr val="FF0000"/>
                </a:solidFill>
              </a:rPr>
              <a:t>Properly mark your reports (SBIR/STTR markings only).</a:t>
            </a:r>
          </a:p>
          <a:p>
            <a:pPr marL="457200" indent="-457200">
              <a:buFont typeface="+mj-lt"/>
              <a:buAutoNum type="arabicPeriod"/>
            </a:pPr>
            <a:r>
              <a:rPr lang="en-US" sz="4000" dirty="0"/>
              <a:t>Timely report </a:t>
            </a:r>
            <a:r>
              <a:rPr lang="en-US" sz="4000" b="1" u="sng" dirty="0"/>
              <a:t>all Subject</a:t>
            </a:r>
            <a:r>
              <a:rPr lang="en-US" sz="4000" u="sng" dirty="0"/>
              <a:t> </a:t>
            </a:r>
            <a:r>
              <a:rPr lang="en-US" sz="4000" b="1" u="sng" dirty="0"/>
              <a:t>Inventions </a:t>
            </a:r>
            <a:r>
              <a:rPr lang="en-US" sz="4000" dirty="0"/>
              <a:t>through iEdison (not just patents)</a:t>
            </a:r>
          </a:p>
          <a:p>
            <a:pPr marL="457200" indent="-457200">
              <a:buFont typeface="+mj-lt"/>
              <a:buAutoNum type="arabicPeriod"/>
            </a:pPr>
            <a:r>
              <a:rPr lang="en-US" sz="4000" dirty="0"/>
              <a:t>Watch statutory bars (publications, on-sale, and public use) and inform both your attorney and iEdison ASAP.</a:t>
            </a:r>
          </a:p>
          <a:p>
            <a:pPr marL="457200" indent="-457200">
              <a:buFont typeface="+mj-lt"/>
              <a:buAutoNum type="arabicPeriod"/>
            </a:pPr>
            <a:r>
              <a:rPr lang="en-US" sz="4000" dirty="0"/>
              <a:t>Watch U.S. Manufacturing requirements and consult DOE early with questions.</a:t>
            </a:r>
          </a:p>
        </p:txBody>
      </p:sp>
    </p:spTree>
    <p:extLst>
      <p:ext uri="{BB962C8B-B14F-4D97-AF65-F5344CB8AC3E}">
        <p14:creationId xmlns:p14="http://schemas.microsoft.com/office/powerpoint/2010/main" val="4018257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Consequences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i="1" dirty="0">
                <a:solidFill>
                  <a:schemeClr val="tx1"/>
                </a:solidFill>
              </a:rPr>
              <a:t>Civil Liability.</a:t>
            </a:r>
          </a:p>
          <a:p>
            <a:pPr marL="0" indent="0">
              <a:buNone/>
            </a:pPr>
            <a:endParaRPr lang="en-US" sz="2000" b="1" i="1" dirty="0">
              <a:solidFill>
                <a:schemeClr val="tx1"/>
              </a:solidFill>
            </a:endParaRPr>
          </a:p>
          <a:p>
            <a:pPr lvl="1"/>
            <a:r>
              <a:rPr lang="en-US" dirty="0">
                <a:solidFill>
                  <a:schemeClr val="tx1"/>
                </a:solidFill>
              </a:rPr>
              <a:t>May be imposed in addition to criminal prosecution.</a:t>
            </a:r>
          </a:p>
          <a:p>
            <a:pPr lvl="1"/>
            <a:r>
              <a:rPr lang="en-US" sz="2000" dirty="0">
                <a:solidFill>
                  <a:schemeClr val="tx1"/>
                </a:solidFill>
              </a:rPr>
              <a:t>I</a:t>
            </a:r>
            <a:r>
              <a:rPr lang="en-US" dirty="0">
                <a:solidFill>
                  <a:schemeClr val="tx1"/>
                </a:solidFill>
              </a:rPr>
              <a:t>ncludes treble damages (3x actual damages) and a fine of between $12,537-$25,076 for each false claim (Fines are adjusted for inflation).</a:t>
            </a:r>
          </a:p>
          <a:p>
            <a:pPr lvl="1"/>
            <a:r>
              <a:rPr lang="en-US" dirty="0">
                <a:solidFill>
                  <a:schemeClr val="tx1"/>
                </a:solidFill>
              </a:rPr>
              <a:t>False claims liability includes payments received when the Government relied upon false information in the SBIR/STTR grant proposal, in a certification of current cost or pricing data, in a request for payment or in progress reports.</a:t>
            </a:r>
          </a:p>
          <a:p>
            <a:pPr lvl="1"/>
            <a:r>
              <a:rPr lang="en-US" dirty="0">
                <a:solidFill>
                  <a:schemeClr val="tx1"/>
                </a:solidFill>
              </a:rPr>
              <a:t>Although the statute requires knowledge that the claim was false, the term “knowledge” includes “deliberate ignorance” or “reckless disregard for the truth.”</a:t>
            </a:r>
          </a:p>
          <a:p>
            <a:pPr lvl="1"/>
            <a:r>
              <a:rPr lang="en-US" dirty="0">
                <a:solidFill>
                  <a:schemeClr val="tx1"/>
                </a:solidFill>
              </a:rPr>
              <a:t>Whistleblowers can receive up to 30% of award for reporting fraud via </a:t>
            </a:r>
            <a:r>
              <a:rPr lang="en-US" i="1" dirty="0">
                <a:solidFill>
                  <a:schemeClr val="tx1"/>
                </a:solidFill>
              </a:rPr>
              <a:t>qui tam </a:t>
            </a:r>
            <a:r>
              <a:rPr lang="en-US" dirty="0">
                <a:solidFill>
                  <a:schemeClr val="tx1"/>
                </a:solidFill>
              </a:rPr>
              <a:t>provision of False Claims Act.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7735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Consequences</a:t>
            </a:r>
            <a:endParaRPr lang="en-US" dirty="0">
              <a:solidFill>
                <a:schemeClr val="tx1"/>
              </a:solidFill>
            </a:endParaRPr>
          </a:p>
        </p:txBody>
      </p:sp>
      <p:sp>
        <p:nvSpPr>
          <p:cNvPr id="3" name="Content Placeholder 2"/>
          <p:cNvSpPr>
            <a:spLocks noGrp="1"/>
          </p:cNvSpPr>
          <p:nvPr>
            <p:ph idx="1"/>
          </p:nvPr>
        </p:nvSpPr>
        <p:spPr>
          <a:xfrm>
            <a:off x="609600" y="1600201"/>
            <a:ext cx="11166764" cy="4525963"/>
          </a:xfrm>
        </p:spPr>
        <p:txBody>
          <a:bodyPr>
            <a:normAutofit/>
          </a:bodyPr>
          <a:lstStyle/>
          <a:p>
            <a:r>
              <a:rPr lang="en-US" b="1" i="1" dirty="0">
                <a:solidFill>
                  <a:schemeClr val="tx1"/>
                </a:solidFill>
              </a:rPr>
              <a:t>Administrative Remedies.</a:t>
            </a:r>
          </a:p>
          <a:p>
            <a:pPr marL="0" indent="0">
              <a:buNone/>
            </a:pPr>
            <a:endParaRPr lang="en-US" sz="2000" b="1" i="1" dirty="0">
              <a:solidFill>
                <a:schemeClr val="tx1"/>
              </a:solidFill>
            </a:endParaRPr>
          </a:p>
          <a:p>
            <a:pPr lvl="1"/>
            <a:r>
              <a:rPr lang="en-US" dirty="0">
                <a:solidFill>
                  <a:schemeClr val="tx1"/>
                </a:solidFill>
              </a:rPr>
              <a:t>Government can terminate grants/contracts tainted by fraud. </a:t>
            </a:r>
          </a:p>
          <a:p>
            <a:pPr lvl="1"/>
            <a:r>
              <a:rPr lang="en-US" dirty="0">
                <a:solidFill>
                  <a:schemeClr val="tx1"/>
                </a:solidFill>
              </a:rPr>
              <a:t>Government can debar the small business owner and/or employees. Debarment is typically for three years but can be for a longer period.</a:t>
            </a:r>
          </a:p>
          <a:p>
            <a:pPr lvl="1"/>
            <a:r>
              <a:rPr lang="en-US" dirty="0">
                <a:solidFill>
                  <a:schemeClr val="tx1"/>
                </a:solidFill>
              </a:rPr>
              <a:t>Prohibition from receiving any federal grants/contracts or working as a subcontractor on federal grants/contracts.</a:t>
            </a:r>
          </a:p>
          <a:p>
            <a:pPr lvl="1"/>
            <a:r>
              <a:rPr lang="en-US" dirty="0">
                <a:solidFill>
                  <a:schemeClr val="tx1"/>
                </a:solidFill>
              </a:rPr>
              <a:t>Program Fraud Civil Remedies Act subjects anyone who knowingly makes or submits a false claim or statement to a civil penalty of not more than $12,537 for each false claim or statement as well as twice the amount of any payments made by the Department.</a:t>
            </a:r>
          </a:p>
          <a:p>
            <a:pPr lvl="2"/>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6075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Consequences</a:t>
            </a:r>
            <a:endParaRPr lang="en-US" dirty="0">
              <a:solidFill>
                <a:schemeClr val="tx1"/>
              </a:solidFill>
            </a:endParaRPr>
          </a:p>
        </p:txBody>
      </p:sp>
      <p:sp>
        <p:nvSpPr>
          <p:cNvPr id="3" name="Content Placeholder 2"/>
          <p:cNvSpPr>
            <a:spLocks noGrp="1"/>
          </p:cNvSpPr>
          <p:nvPr>
            <p:ph idx="1"/>
          </p:nvPr>
        </p:nvSpPr>
        <p:spPr>
          <a:xfrm>
            <a:off x="609600" y="1600201"/>
            <a:ext cx="11166764" cy="4525963"/>
          </a:xfrm>
        </p:spPr>
        <p:txBody>
          <a:bodyPr>
            <a:normAutofit/>
          </a:bodyPr>
          <a:lstStyle/>
          <a:p>
            <a:r>
              <a:rPr lang="en-US" b="1" i="1" dirty="0">
                <a:solidFill>
                  <a:schemeClr val="tx1"/>
                </a:solidFill>
              </a:rPr>
              <a:t>Administrative Remedies (cont.).</a:t>
            </a:r>
          </a:p>
          <a:p>
            <a:pPr marL="0" indent="0">
              <a:buNone/>
            </a:pPr>
            <a:endParaRPr lang="en-US" sz="2000" b="1" i="1" dirty="0">
              <a:solidFill>
                <a:schemeClr val="tx1"/>
              </a:solidFill>
            </a:endParaRPr>
          </a:p>
          <a:p>
            <a:pPr lvl="1"/>
            <a:r>
              <a:rPr lang="en-US" dirty="0">
                <a:solidFill>
                  <a:schemeClr val="tx1"/>
                </a:solidFill>
              </a:rPr>
              <a:t>The Government retains the right to examine the status of an SBIR grant at any time.</a:t>
            </a:r>
          </a:p>
          <a:p>
            <a:pPr lvl="1"/>
            <a:r>
              <a:rPr lang="en-US" dirty="0">
                <a:solidFill>
                  <a:schemeClr val="tx1"/>
                </a:solidFill>
              </a:rPr>
              <a:t>Status checks include:</a:t>
            </a:r>
          </a:p>
          <a:p>
            <a:pPr lvl="2"/>
            <a:r>
              <a:rPr lang="en-US" sz="2000" dirty="0">
                <a:solidFill>
                  <a:schemeClr val="tx1"/>
                </a:solidFill>
              </a:rPr>
              <a:t>Site visits.</a:t>
            </a:r>
          </a:p>
          <a:p>
            <a:pPr lvl="2"/>
            <a:r>
              <a:rPr lang="en-US" sz="2000" dirty="0">
                <a:solidFill>
                  <a:schemeClr val="tx1"/>
                </a:solidFill>
              </a:rPr>
              <a:t>Requests for records including financial documents and timesheets.</a:t>
            </a:r>
          </a:p>
          <a:p>
            <a:pPr lvl="2"/>
            <a:r>
              <a:rPr lang="en-US" sz="2000" dirty="0">
                <a:solidFill>
                  <a:schemeClr val="tx1"/>
                </a:solidFill>
              </a:rPr>
              <a:t>Good record keeping will help eliminate suspicion and ensure successful status checks. </a:t>
            </a:r>
          </a:p>
          <a:p>
            <a:pPr marL="914400" lvl="2" indent="0" algn="ctr">
              <a:buNone/>
            </a:pPr>
            <a:endParaRPr lang="en-US" sz="2000" i="1" dirty="0">
              <a:solidFill>
                <a:schemeClr val="tx1"/>
              </a:solidFill>
            </a:endParaRPr>
          </a:p>
          <a:p>
            <a:pPr marL="914400" lvl="2" indent="0" algn="ctr">
              <a:buNone/>
            </a:pPr>
            <a:endParaRPr lang="en-US" sz="2000" i="1" dirty="0">
              <a:solidFill>
                <a:schemeClr val="tx1"/>
              </a:solidFill>
            </a:endParaRPr>
          </a:p>
          <a:p>
            <a:pPr marL="914400" lvl="2" indent="0" algn="ctr">
              <a:buNone/>
            </a:pPr>
            <a:r>
              <a:rPr lang="en-US" sz="2000" i="1" dirty="0">
                <a:solidFill>
                  <a:schemeClr val="tx1"/>
                </a:solidFill>
              </a:rPr>
              <a:t>Administrative remedies are in addition to criminal and civil liability. </a:t>
            </a:r>
          </a:p>
          <a:p>
            <a:pPr lvl="2"/>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14470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Case Example 1</a:t>
            </a:r>
            <a:endParaRPr lang="en-US" dirty="0">
              <a:solidFill>
                <a:schemeClr val="tx1"/>
              </a:solidFill>
            </a:endParaRPr>
          </a:p>
        </p:txBody>
      </p:sp>
      <p:sp>
        <p:nvSpPr>
          <p:cNvPr id="3" name="Content Placeholder 2"/>
          <p:cNvSpPr>
            <a:spLocks noGrp="1"/>
          </p:cNvSpPr>
          <p:nvPr>
            <p:ph idx="1"/>
          </p:nvPr>
        </p:nvSpPr>
        <p:spPr>
          <a:xfrm>
            <a:off x="609600" y="1600201"/>
            <a:ext cx="11166764" cy="4525963"/>
          </a:xfrm>
        </p:spPr>
        <p:txBody>
          <a:bodyPr>
            <a:normAutofit fontScale="92500" lnSpcReduction="10000"/>
          </a:bodyPr>
          <a:lstStyle/>
          <a:p>
            <a:r>
              <a:rPr lang="en-US" sz="2600" b="1" dirty="0">
                <a:solidFill>
                  <a:schemeClr val="tx1"/>
                </a:solidFill>
              </a:rPr>
              <a:t>Tampa, Florida </a:t>
            </a:r>
          </a:p>
          <a:p>
            <a:endParaRPr lang="en-US" sz="900" b="1" dirty="0">
              <a:solidFill>
                <a:schemeClr val="tx1"/>
              </a:solidFill>
            </a:endParaRPr>
          </a:p>
          <a:p>
            <a:pPr marL="0" indent="0">
              <a:buNone/>
            </a:pPr>
            <a:r>
              <a:rPr lang="en-US" sz="2200" dirty="0">
                <a:solidFill>
                  <a:schemeClr val="tx1"/>
                </a:solidFill>
              </a:rPr>
              <a:t>U.S. District Judge Virginia Hernandez Covington has sentenced Mahmoud </a:t>
            </a:r>
            <a:r>
              <a:rPr lang="en-US" sz="2200" dirty="0" err="1">
                <a:solidFill>
                  <a:schemeClr val="tx1"/>
                </a:solidFill>
              </a:rPr>
              <a:t>Aldissi</a:t>
            </a:r>
            <a:r>
              <a:rPr lang="en-US" sz="2200" dirty="0">
                <a:solidFill>
                  <a:schemeClr val="tx1"/>
                </a:solidFill>
              </a:rPr>
              <a:t> (a/k/a Matt) and </a:t>
            </a:r>
            <a:r>
              <a:rPr lang="en-US" sz="2200" dirty="0" err="1">
                <a:solidFill>
                  <a:schemeClr val="tx1"/>
                </a:solidFill>
              </a:rPr>
              <a:t>Anastassia</a:t>
            </a:r>
            <a:r>
              <a:rPr lang="en-US" sz="2200" dirty="0">
                <a:solidFill>
                  <a:schemeClr val="tx1"/>
                </a:solidFill>
              </a:rPr>
              <a:t> </a:t>
            </a:r>
            <a:r>
              <a:rPr lang="en-US" sz="2200" dirty="0" err="1">
                <a:solidFill>
                  <a:schemeClr val="tx1"/>
                </a:solidFill>
              </a:rPr>
              <a:t>Bogomolova</a:t>
            </a:r>
            <a:r>
              <a:rPr lang="en-US" sz="2200" dirty="0">
                <a:solidFill>
                  <a:schemeClr val="tx1"/>
                </a:solidFill>
              </a:rPr>
              <a:t> (a/k/a Anastasia) for conspiracy to commit wire fraud, wire fraud, aggravated identity theft, and falsification of records. </a:t>
            </a:r>
            <a:r>
              <a:rPr lang="en-US" sz="2200" dirty="0" err="1">
                <a:solidFill>
                  <a:schemeClr val="tx1"/>
                </a:solidFill>
              </a:rPr>
              <a:t>Aldissi</a:t>
            </a:r>
            <a:r>
              <a:rPr lang="en-US" sz="2200" dirty="0">
                <a:solidFill>
                  <a:schemeClr val="tx1"/>
                </a:solidFill>
              </a:rPr>
              <a:t> was sentenced to 15 years in federal prison and </a:t>
            </a:r>
            <a:r>
              <a:rPr lang="en-US" sz="2200" dirty="0" err="1">
                <a:solidFill>
                  <a:schemeClr val="tx1"/>
                </a:solidFill>
              </a:rPr>
              <a:t>Bogomolova</a:t>
            </a:r>
            <a:r>
              <a:rPr lang="en-US" sz="2200" dirty="0">
                <a:solidFill>
                  <a:schemeClr val="tx1"/>
                </a:solidFill>
              </a:rPr>
              <a:t> was sentenced to a term of 13 years. As part of their sentences, the court entered a money judgment in the amount of $10.6 million, representing the proceeds of the crime, and ordered them to pay $10.6 million in restitution. </a:t>
            </a:r>
            <a:r>
              <a:rPr lang="en-US" sz="2200" dirty="0" err="1">
                <a:solidFill>
                  <a:schemeClr val="tx1"/>
                </a:solidFill>
              </a:rPr>
              <a:t>Aldissi</a:t>
            </a:r>
            <a:r>
              <a:rPr lang="en-US" sz="2200" dirty="0">
                <a:solidFill>
                  <a:schemeClr val="tx1"/>
                </a:solidFill>
              </a:rPr>
              <a:t> and </a:t>
            </a:r>
            <a:r>
              <a:rPr lang="en-US" sz="2200" dirty="0" err="1">
                <a:solidFill>
                  <a:schemeClr val="tx1"/>
                </a:solidFill>
              </a:rPr>
              <a:t>Bogomolova</a:t>
            </a:r>
            <a:r>
              <a:rPr lang="en-US" sz="2200" dirty="0">
                <a:solidFill>
                  <a:schemeClr val="tx1"/>
                </a:solidFill>
              </a:rPr>
              <a:t> were found guilty on March 20, 2015.</a:t>
            </a:r>
          </a:p>
          <a:p>
            <a:pPr marL="0" indent="0">
              <a:buNone/>
            </a:pPr>
            <a:endParaRPr lang="en-US" sz="2200" dirty="0">
              <a:solidFill>
                <a:schemeClr val="tx1"/>
              </a:solidFill>
            </a:endParaRPr>
          </a:p>
          <a:p>
            <a:pPr marL="0" indent="0">
              <a:buNone/>
            </a:pPr>
            <a:r>
              <a:rPr lang="en-US" sz="2200" dirty="0">
                <a:solidFill>
                  <a:schemeClr val="tx1"/>
                </a:solidFill>
              </a:rPr>
              <a:t>According to testimony and evidence presented during the month-long trial, through their two companies, Fractal Systems, Inc., and Smart Polymers Research Corp., </a:t>
            </a:r>
            <a:r>
              <a:rPr lang="en-US" sz="2200" dirty="0" err="1">
                <a:solidFill>
                  <a:schemeClr val="tx1"/>
                </a:solidFill>
              </a:rPr>
              <a:t>Aldissi</a:t>
            </a:r>
            <a:r>
              <a:rPr lang="en-US" sz="2200" dirty="0">
                <a:solidFill>
                  <a:schemeClr val="tx1"/>
                </a:solidFill>
              </a:rPr>
              <a:t> and </a:t>
            </a:r>
            <a:r>
              <a:rPr lang="en-US" sz="2200" dirty="0" err="1">
                <a:solidFill>
                  <a:schemeClr val="tx1"/>
                </a:solidFill>
              </a:rPr>
              <a:t>Bogomolova</a:t>
            </a:r>
            <a:r>
              <a:rPr lang="en-US" sz="2200" dirty="0">
                <a:solidFill>
                  <a:schemeClr val="tx1"/>
                </a:solidFill>
              </a:rPr>
              <a:t> fraudulently obtained approximately $10.5 million of small business research awards from the federal government. In order to be awarded contracts, they submitted proposals using the stolen identities of real people to create false endorsements of and for their proposed contracts. In the proposals, they also lied about their facilities, costs, the principal investigator on some of the contracts, and certifications in the proposals.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7906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Case Example 2</a:t>
            </a:r>
            <a:endParaRPr lang="en-US" dirty="0">
              <a:solidFill>
                <a:schemeClr val="tx1"/>
              </a:solidFill>
            </a:endParaRPr>
          </a:p>
        </p:txBody>
      </p:sp>
      <p:sp>
        <p:nvSpPr>
          <p:cNvPr id="3" name="Content Placeholder 2"/>
          <p:cNvSpPr>
            <a:spLocks noGrp="1"/>
          </p:cNvSpPr>
          <p:nvPr>
            <p:ph idx="1"/>
          </p:nvPr>
        </p:nvSpPr>
        <p:spPr>
          <a:xfrm>
            <a:off x="609600" y="1600201"/>
            <a:ext cx="11166764" cy="4525963"/>
          </a:xfrm>
        </p:spPr>
        <p:txBody>
          <a:bodyPr>
            <a:normAutofit/>
          </a:bodyPr>
          <a:lstStyle/>
          <a:p>
            <a:r>
              <a:rPr lang="en-US" b="1" dirty="0">
                <a:solidFill>
                  <a:schemeClr val="tx1"/>
                </a:solidFill>
              </a:rPr>
              <a:t>Newark, Delaware</a:t>
            </a:r>
          </a:p>
          <a:p>
            <a:endParaRPr lang="en-US" sz="800" b="1" dirty="0">
              <a:solidFill>
                <a:schemeClr val="tx1"/>
              </a:solidFill>
            </a:endParaRPr>
          </a:p>
          <a:p>
            <a:pPr marL="0" indent="0">
              <a:buNone/>
            </a:pPr>
            <a:r>
              <a:rPr lang="en-US" sz="2000" dirty="0">
                <a:solidFill>
                  <a:schemeClr val="tx1"/>
                </a:solidFill>
              </a:rPr>
              <a:t>On December 27, 2018, the U.S. Department of Justice (DOJ) entered into a $2.75 million settlement agreement with EM Photonics (EMP) and its Chief Executive Officer Eric Kelmelis. Of that amount, $1.18 million will be paid in restitution to DOE, Navy, Air Force and NASA; DOE will be reimbursed approximately $124,000.  </a:t>
            </a:r>
          </a:p>
          <a:p>
            <a:pPr marL="0" indent="0">
              <a:buNone/>
            </a:pPr>
            <a:endParaRPr lang="en-US" sz="2000" dirty="0">
              <a:solidFill>
                <a:schemeClr val="tx1"/>
              </a:solidFill>
            </a:endParaRPr>
          </a:p>
          <a:p>
            <a:pPr marL="0" indent="0">
              <a:buNone/>
            </a:pPr>
            <a:r>
              <a:rPr lang="en-US" sz="2000" dirty="0">
                <a:solidFill>
                  <a:schemeClr val="tx1"/>
                </a:solidFill>
              </a:rPr>
              <a:t>The investigation determined EMP received millions of dollars in Government contracts through the SBIR and STTR programs. The evidence demonstrated that EMP and Kelmelis engaged in two different billing schemes under SBIR/STTR, including: (1) that EMP/Kelmelis directed EMP employees to falsely complete timesheets for direct labor that the employees did not perform and to submit false invoices and public vouchers to the funding agencies for direct labor that was not performed on these awards; and (2) that EMP/Kelmelis received SBIR/STTR funding for essentially equivalent work already performed and funded by another Government agency and falsely certified such work was, in fact, non-duplicative. </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9520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Case Example 3</a:t>
            </a:r>
            <a:endParaRPr lang="en-US" dirty="0">
              <a:solidFill>
                <a:schemeClr val="tx1"/>
              </a:solidFill>
            </a:endParaRPr>
          </a:p>
        </p:txBody>
      </p:sp>
      <p:sp>
        <p:nvSpPr>
          <p:cNvPr id="3" name="Content Placeholder 2"/>
          <p:cNvSpPr>
            <a:spLocks noGrp="1"/>
          </p:cNvSpPr>
          <p:nvPr>
            <p:ph idx="1"/>
          </p:nvPr>
        </p:nvSpPr>
        <p:spPr>
          <a:xfrm>
            <a:off x="609600" y="1600201"/>
            <a:ext cx="11166764" cy="4525963"/>
          </a:xfrm>
        </p:spPr>
        <p:txBody>
          <a:bodyPr>
            <a:normAutofit fontScale="62500" lnSpcReduction="20000"/>
          </a:bodyPr>
          <a:lstStyle/>
          <a:p>
            <a:r>
              <a:rPr lang="en-US" sz="3800" b="1" dirty="0">
                <a:solidFill>
                  <a:schemeClr val="tx1"/>
                </a:solidFill>
              </a:rPr>
              <a:t>Lexington, Kentucky</a:t>
            </a:r>
          </a:p>
          <a:p>
            <a:endParaRPr lang="en-US" sz="1500" b="1" dirty="0">
              <a:solidFill>
                <a:schemeClr val="tx1"/>
              </a:solidFill>
            </a:endParaRPr>
          </a:p>
          <a:p>
            <a:pPr marL="0" indent="0" algn="l">
              <a:buNone/>
            </a:pPr>
            <a:r>
              <a:rPr lang="en-US" b="0" i="0" dirty="0">
                <a:solidFill>
                  <a:srgbClr val="171E24"/>
                </a:solidFill>
                <a:effectLst/>
              </a:rPr>
              <a:t>A Lexington woman, Jyoti Agrawal, 51, was sentenced to 42 months in federal prison on Friday, by Chief U.S. District Judge Danny C. Reeves, for conspiracy to commit wire fraud, wire fraud, and money laundering.</a:t>
            </a:r>
          </a:p>
          <a:p>
            <a:pPr marL="0" indent="0" algn="l">
              <a:buNone/>
            </a:pPr>
            <a:endParaRPr lang="en-US" b="0" i="0" dirty="0">
              <a:solidFill>
                <a:srgbClr val="171E24"/>
              </a:solidFill>
              <a:effectLst/>
            </a:endParaRPr>
          </a:p>
          <a:p>
            <a:pPr marL="0" indent="0" algn="l">
              <a:buNone/>
            </a:pPr>
            <a:r>
              <a:rPr lang="en-US" b="0" i="0" dirty="0">
                <a:solidFill>
                  <a:srgbClr val="171E24"/>
                </a:solidFill>
                <a:effectLst/>
              </a:rPr>
              <a:t>According to evidence at her trial, Agrawal was a co-owner of the company </a:t>
            </a:r>
            <a:r>
              <a:rPr lang="en-US" b="0" i="0" dirty="0" err="1">
                <a:solidFill>
                  <a:srgbClr val="171E24"/>
                </a:solidFill>
                <a:effectLst/>
              </a:rPr>
              <a:t>ScienceTomorrow</a:t>
            </a:r>
            <a:r>
              <a:rPr lang="en-US" b="0" i="0" dirty="0">
                <a:solidFill>
                  <a:srgbClr val="171E24"/>
                </a:solidFill>
                <a:effectLst/>
              </a:rPr>
              <a:t>, with </a:t>
            </a:r>
            <a:r>
              <a:rPr lang="en-US" b="0" i="0" dirty="0" err="1">
                <a:solidFill>
                  <a:srgbClr val="171E24"/>
                </a:solidFill>
                <a:effectLst/>
              </a:rPr>
              <a:t>Subhadarshi</a:t>
            </a:r>
            <a:r>
              <a:rPr lang="en-US" b="0" i="0" dirty="0">
                <a:solidFill>
                  <a:srgbClr val="171E24"/>
                </a:solidFill>
                <a:effectLst/>
              </a:rPr>
              <a:t> Nayak. In December 2013, Agrawal agreed with Nayak to electronically submit a proposal containing a fabricated letter of support from a key subcontractor, in order to increase their chances of receiving a Phase II SBIR grant from the U.S. Department of Energy (DOE), in the amount of $999,266, to research and develop a scanning electron microscope detector. Agrawal knew the fake letter inflated the budget an out-of-state university had provisionally authorized in support of the project.</a:t>
            </a:r>
          </a:p>
          <a:p>
            <a:pPr marL="0" indent="0" algn="l">
              <a:buNone/>
            </a:pPr>
            <a:endParaRPr lang="en-US" dirty="0">
              <a:solidFill>
                <a:srgbClr val="171E24"/>
              </a:solidFill>
            </a:endParaRPr>
          </a:p>
          <a:p>
            <a:pPr marL="0" indent="0" algn="l">
              <a:buNone/>
            </a:pPr>
            <a:r>
              <a:rPr lang="en-US" b="0" i="0" dirty="0">
                <a:solidFill>
                  <a:srgbClr val="171E24"/>
                </a:solidFill>
                <a:effectLst/>
              </a:rPr>
              <a:t>In 2014, the DOE awarded the Phase II grant to </a:t>
            </a:r>
            <a:r>
              <a:rPr lang="en-US" b="0" i="0" dirty="0" err="1">
                <a:solidFill>
                  <a:srgbClr val="171E24"/>
                </a:solidFill>
                <a:effectLst/>
              </a:rPr>
              <a:t>ScienceTomorrow</a:t>
            </a:r>
            <a:r>
              <a:rPr lang="en-US" b="0" i="0" dirty="0">
                <a:solidFill>
                  <a:srgbClr val="171E24"/>
                </a:solidFill>
                <a:effectLst/>
              </a:rPr>
              <a:t>, in part relying on this misrepresentation. Agrawal ultimately received more than a million dollars for the electron detector project from the DOE, and $500,000 from Kentucky’s state matching funds program, which depends on the lawful receipt of a federal grant award.</a:t>
            </a:r>
          </a:p>
          <a:p>
            <a:pPr marL="0" indent="0" algn="l">
              <a:buNone/>
            </a:pPr>
            <a:endParaRPr lang="en-US" dirty="0">
              <a:solidFill>
                <a:srgbClr val="171E24"/>
              </a:solidFill>
            </a:endParaRPr>
          </a:p>
          <a:p>
            <a:pPr marL="0" indent="0" algn="l">
              <a:buNone/>
            </a:pPr>
            <a:r>
              <a:rPr lang="en-US" b="0" i="0" dirty="0">
                <a:solidFill>
                  <a:srgbClr val="171E24"/>
                </a:solidFill>
                <a:effectLst/>
              </a:rPr>
              <a:t>The evidence further showed that Agrawal had controlled the money and that Nayak left the project early on. Ultimately, the out-of-state university did not work on the project, as proposed, and received no payments. Bank records established Agrawal had personally accumulated over $440,000 of DOE grant funds during the two-year performance period. Agrawal also spent an additional $146,000 of the DOE Phase II funds on an Executive MBA degree in Chicago, during this time, partially supporting her money laundering conviction. Subsequently, Agrawal submitted false certifications to the DOE, stating all funds had been expended in accordance with the DOE’s terms and conditions; however, the evidence at trial revealed she had unlawfully retained over $300,000 of the DOE funds she certified she had spent on the project.</a:t>
            </a:r>
          </a:p>
          <a:p>
            <a:pPr marL="0" indent="0">
              <a:buNone/>
            </a:pPr>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02650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DOE Office of Inspector General</a:t>
            </a:r>
            <a:br>
              <a:rPr lang="en-US" dirty="0"/>
            </a:br>
            <a:r>
              <a:rPr lang="en-US" b="0" i="1" dirty="0">
                <a:solidFill>
                  <a:schemeClr val="tx1"/>
                </a:solidFill>
              </a:rPr>
              <a:t>Protect Yourself and Your Business</a:t>
            </a:r>
            <a:endParaRPr lang="en-US" dirty="0"/>
          </a:p>
        </p:txBody>
      </p:sp>
      <p:sp>
        <p:nvSpPr>
          <p:cNvPr id="3" name="Content Placeholder 2"/>
          <p:cNvSpPr>
            <a:spLocks noGrp="1"/>
          </p:cNvSpPr>
          <p:nvPr>
            <p:ph idx="1"/>
          </p:nvPr>
        </p:nvSpPr>
        <p:spPr/>
        <p:txBody>
          <a:bodyPr/>
          <a:lstStyle/>
          <a:p>
            <a:r>
              <a:rPr lang="en-US" dirty="0"/>
              <a:t>OIG and Law Enforcement note with interest a rise in small business concerns being utilized as “pass-</a:t>
            </a:r>
            <a:r>
              <a:rPr lang="en-US" dirty="0" err="1"/>
              <a:t>throughs</a:t>
            </a:r>
            <a:r>
              <a:rPr lang="en-US" dirty="0"/>
              <a:t>” for illicit monies entering the U.S. financial system.</a:t>
            </a:r>
            <a:br>
              <a:rPr lang="en-US" dirty="0"/>
            </a:br>
            <a:endParaRPr lang="en-US" dirty="0"/>
          </a:p>
          <a:p>
            <a:r>
              <a:rPr lang="en-US" dirty="0"/>
              <a:t>This is particularly notable with “angel investors” who are seeking to invest in small, unestablished entities with little or no promise of return.</a:t>
            </a:r>
            <a:br>
              <a:rPr lang="en-US" dirty="0"/>
            </a:br>
            <a:endParaRPr lang="en-US" dirty="0"/>
          </a:p>
          <a:p>
            <a:r>
              <a:rPr lang="en-US" dirty="0"/>
              <a:t>Small business concerns should be encouraged to conduct due diligence and “know your investor” practices to ensure they are not taking money from bad actors.</a:t>
            </a:r>
            <a:br>
              <a:rPr lang="en-US" dirty="0"/>
            </a:br>
            <a:endParaRPr lang="en-US" dirty="0"/>
          </a:p>
          <a:p>
            <a:r>
              <a:rPr lang="en-US" dirty="0"/>
              <a:t>“See something, say something” – Contact your program office and/or OIG if you have concerns or questions.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74274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DOE Office of Inspector General</a:t>
            </a:r>
            <a:br>
              <a:rPr lang="en-US" dirty="0"/>
            </a:br>
            <a:r>
              <a:rPr lang="en-US" b="0" i="1" dirty="0">
                <a:solidFill>
                  <a:schemeClr val="tx1"/>
                </a:solidFill>
              </a:rPr>
              <a:t>Concerns About Foreign Influence</a:t>
            </a:r>
            <a:endParaRPr lang="en-US" dirty="0"/>
          </a:p>
        </p:txBody>
      </p:sp>
      <p:sp>
        <p:nvSpPr>
          <p:cNvPr id="3" name="Content Placeholder 2"/>
          <p:cNvSpPr>
            <a:spLocks noGrp="1"/>
          </p:cNvSpPr>
          <p:nvPr>
            <p:ph idx="1"/>
          </p:nvPr>
        </p:nvSpPr>
        <p:spPr/>
        <p:txBody>
          <a:bodyPr/>
          <a:lstStyle/>
          <a:p>
            <a:r>
              <a:rPr lang="en-US" dirty="0"/>
              <a:t>There is an increasing trend in the U.S. Government to view foreign collaborations with greater scrutiny; e.g. “foreign talent programs” or other foreign state-affiliated partnerships, particularly from countries perceived to be “of risk.”</a:t>
            </a:r>
            <a:br>
              <a:rPr lang="en-US" dirty="0"/>
            </a:br>
            <a:endParaRPr lang="en-US" dirty="0"/>
          </a:p>
          <a:p>
            <a:r>
              <a:rPr lang="en-US" dirty="0"/>
              <a:t>Currently, on STTR partnerships with National Laboratories, you may encounter restrictions under DOE Directives prohibiting such affiliations for its employees and contractors.</a:t>
            </a:r>
            <a:br>
              <a:rPr lang="en-US" dirty="0"/>
            </a:br>
            <a:endParaRPr lang="en-US" dirty="0"/>
          </a:p>
          <a:p>
            <a:r>
              <a:rPr lang="en-US" dirty="0"/>
              <a:t>Accepting money from multiple sources for essentially equivalent research is always a violation, regardless of where it comes from – disclosure is key; the more you share the better the relationship with your program manager.</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34903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DOE Office of Inspector General</a:t>
            </a:r>
            <a:br>
              <a:rPr lang="en-US" dirty="0"/>
            </a:br>
            <a:r>
              <a:rPr lang="en-US" b="0" i="1" dirty="0">
                <a:solidFill>
                  <a:schemeClr val="tx1"/>
                </a:solidFill>
              </a:rPr>
              <a:t>Export Controls</a:t>
            </a:r>
            <a:endParaRPr lang="en-US" dirty="0"/>
          </a:p>
        </p:txBody>
      </p:sp>
      <p:sp>
        <p:nvSpPr>
          <p:cNvPr id="3" name="Content Placeholder 2"/>
          <p:cNvSpPr>
            <a:spLocks noGrp="1"/>
          </p:cNvSpPr>
          <p:nvPr>
            <p:ph idx="1"/>
          </p:nvPr>
        </p:nvSpPr>
        <p:spPr/>
        <p:txBody>
          <a:bodyPr/>
          <a:lstStyle/>
          <a:p>
            <a:r>
              <a:rPr lang="en-US" dirty="0"/>
              <a:t>SBIR/STTR research is, by definition, “innovative,” and as such may not be specifically covered under U.S. export control regimes.</a:t>
            </a:r>
            <a:br>
              <a:rPr lang="en-US" dirty="0"/>
            </a:br>
            <a:endParaRPr lang="en-US" dirty="0"/>
          </a:p>
          <a:p>
            <a:r>
              <a:rPr lang="en-US" dirty="0"/>
              <a:t>If you are intending to develop technology that has military applications or is potentially “dual-use,” seek the guidance of export control experts or start a dialogue with your program manager(s).</a:t>
            </a:r>
            <a:br>
              <a:rPr lang="en-US" dirty="0"/>
            </a:br>
            <a:endParaRPr lang="en-US" dirty="0"/>
          </a:p>
          <a:p>
            <a:r>
              <a:rPr lang="en-US" dirty="0"/>
              <a:t>Better to be safe than sorry – Partnering with foreign-based fab foundries may complicate your commercialization efforts.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38C4E9-21C8-4C18-A92E-A26AA5FEEEDA}"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3506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DOE Office of Inspector General</a:t>
            </a:r>
            <a:br>
              <a:rPr lang="en-US" dirty="0"/>
            </a:br>
            <a:r>
              <a:rPr lang="en-US" b="0" i="1" dirty="0">
                <a:solidFill>
                  <a:schemeClr val="tx1"/>
                </a:solidFill>
              </a:rPr>
              <a:t>Reporting Fraud</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sz="2200" dirty="0">
                <a:solidFill>
                  <a:schemeClr val="tx1"/>
                </a:solidFill>
              </a:rPr>
              <a:t>The OIG promotes the effective, efficient and economical operation of the Department of Energy’s programs and operations through audits, inspections, investigations and other reviews.</a:t>
            </a:r>
          </a:p>
          <a:p>
            <a:pPr marL="0" indent="0">
              <a:buNone/>
            </a:pPr>
            <a:endParaRPr lang="en-US" sz="2200" dirty="0">
              <a:solidFill>
                <a:schemeClr val="tx1"/>
              </a:solidFill>
            </a:endParaRPr>
          </a:p>
          <a:p>
            <a:r>
              <a:rPr lang="en-US" sz="2200" dirty="0">
                <a:solidFill>
                  <a:schemeClr val="tx1"/>
                </a:solidFill>
              </a:rPr>
              <a:t>Within the OIG, the Office of Investigations is responsible for investigating any fraudulent acts involving the Department, its contractors or subcontractors, or any crime affecting the programs, operations, Government funds, or employees of those entities.</a:t>
            </a:r>
          </a:p>
          <a:p>
            <a:pPr marL="0" indent="0">
              <a:buNone/>
            </a:pPr>
            <a:endParaRPr lang="en-US" sz="2200" dirty="0">
              <a:solidFill>
                <a:schemeClr val="tx1"/>
              </a:solidFill>
            </a:endParaRPr>
          </a:p>
          <a:p>
            <a:r>
              <a:rPr lang="en-US" sz="2200" b="1" i="1" dirty="0">
                <a:solidFill>
                  <a:schemeClr val="tx1"/>
                </a:solidFill>
              </a:rPr>
              <a:t>If you want additional information or to report wrongdoing:</a:t>
            </a:r>
          </a:p>
          <a:p>
            <a:pPr lvl="1">
              <a:buNone/>
            </a:pPr>
            <a:r>
              <a:rPr lang="en-US" sz="2200" dirty="0">
                <a:solidFill>
                  <a:schemeClr val="tx1"/>
                </a:solidFill>
              </a:rPr>
              <a:t>	</a:t>
            </a:r>
            <a:r>
              <a:rPr lang="en-US" sz="2200" b="1" dirty="0">
                <a:solidFill>
                  <a:schemeClr val="tx1"/>
                </a:solidFill>
              </a:rPr>
              <a:t>Internet:</a:t>
            </a:r>
            <a:r>
              <a:rPr lang="en-US" sz="2200" dirty="0">
                <a:solidFill>
                  <a:schemeClr val="tx1"/>
                </a:solidFill>
              </a:rPr>
              <a:t>  ig.energy.gov    			</a:t>
            </a:r>
            <a:br>
              <a:rPr lang="en-US" sz="2200" dirty="0">
                <a:solidFill>
                  <a:schemeClr val="tx1"/>
                </a:solidFill>
              </a:rPr>
            </a:br>
            <a:r>
              <a:rPr lang="en-US" sz="2200" b="1" dirty="0">
                <a:solidFill>
                  <a:schemeClr val="tx1"/>
                </a:solidFill>
              </a:rPr>
              <a:t>E-mail:  </a:t>
            </a:r>
            <a:r>
              <a:rPr lang="fr-FR" sz="2200" dirty="0">
                <a:solidFill>
                  <a:schemeClr val="tx1"/>
                </a:solidFill>
                <a:hlinkClick r:id="rId2"/>
              </a:rPr>
              <a:t>ighotline@hq.doe.gov</a:t>
            </a:r>
            <a:r>
              <a:rPr lang="fr-FR" sz="2200" dirty="0">
                <a:solidFill>
                  <a:schemeClr val="tx1"/>
                </a:solidFill>
              </a:rPr>
              <a:t>  </a:t>
            </a:r>
            <a:br>
              <a:rPr lang="fr-FR" sz="2200" dirty="0">
                <a:solidFill>
                  <a:schemeClr val="tx1"/>
                </a:solidFill>
              </a:rPr>
            </a:br>
            <a:r>
              <a:rPr lang="en-US" sz="2200" b="1" dirty="0">
                <a:solidFill>
                  <a:schemeClr val="tx1"/>
                </a:solidFill>
              </a:rPr>
              <a:t>Telephone:</a:t>
            </a:r>
            <a:r>
              <a:rPr lang="en-US" sz="2200" dirty="0">
                <a:solidFill>
                  <a:schemeClr val="tx1"/>
                </a:solidFill>
              </a:rPr>
              <a:t>  202-586-4073</a:t>
            </a:r>
            <a:br>
              <a:rPr lang="en-US" sz="2200" dirty="0">
                <a:solidFill>
                  <a:schemeClr val="tx1"/>
                </a:solidFill>
              </a:rPr>
            </a:br>
            <a:r>
              <a:rPr lang="en-US" sz="2200" b="1" dirty="0">
                <a:solidFill>
                  <a:schemeClr val="tx1"/>
                </a:solidFill>
              </a:rPr>
              <a:t>Hotline:  </a:t>
            </a:r>
            <a:r>
              <a:rPr lang="en-US" sz="2200" dirty="0">
                <a:solidFill>
                  <a:schemeClr val="tx1"/>
                </a:solidFill>
              </a:rPr>
              <a:t>800-541-1625</a:t>
            </a:r>
            <a:br>
              <a:rPr lang="en-US" sz="2200" dirty="0">
                <a:solidFill>
                  <a:schemeClr val="tx1"/>
                </a:solidFill>
              </a:rPr>
            </a:br>
            <a:r>
              <a:rPr lang="en-US" sz="2200" b="1" dirty="0">
                <a:solidFill>
                  <a:schemeClr val="tx1"/>
                </a:solidFill>
              </a:rPr>
              <a:t>Fax</a:t>
            </a:r>
            <a:r>
              <a:rPr lang="en-US" sz="2200" b="1">
                <a:solidFill>
                  <a:schemeClr val="tx1"/>
                </a:solidFill>
              </a:rPr>
              <a:t>:  </a:t>
            </a:r>
            <a:r>
              <a:rPr lang="en-US" sz="2200">
                <a:solidFill>
                  <a:schemeClr val="tx1"/>
                </a:solidFill>
              </a:rPr>
              <a:t>202-586-4902</a:t>
            </a:r>
            <a:endParaRPr lang="en-US" sz="2200" b="1" dirty="0">
              <a:solidFill>
                <a:schemeClr val="tx1"/>
              </a:solidFill>
            </a:endParaRPr>
          </a:p>
          <a:p>
            <a:pPr lvl="1">
              <a:buNone/>
            </a:pPr>
            <a:r>
              <a:rPr lang="en-US" b="1" dirty="0"/>
              <a:t>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0730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6FB-38AF-4564-8F45-63D4473B7C41}"/>
              </a:ext>
            </a:extLst>
          </p:cNvPr>
          <p:cNvSpPr>
            <a:spLocks noGrp="1"/>
          </p:cNvSpPr>
          <p:nvPr>
            <p:ph type="title"/>
          </p:nvPr>
        </p:nvSpPr>
        <p:spPr/>
        <p:txBody>
          <a:bodyPr/>
          <a:lstStyle/>
          <a:p>
            <a:r>
              <a:rPr lang="en-US" dirty="0"/>
              <a:t>Data Rights v. Patent Rights</a:t>
            </a:r>
          </a:p>
        </p:txBody>
      </p:sp>
      <p:graphicFrame>
        <p:nvGraphicFramePr>
          <p:cNvPr id="4" name="Table 4">
            <a:extLst>
              <a:ext uri="{FF2B5EF4-FFF2-40B4-BE49-F238E27FC236}">
                <a16:creationId xmlns:a16="http://schemas.microsoft.com/office/drawing/2014/main" id="{16472A20-A1C2-410C-8883-60281F550043}"/>
              </a:ext>
            </a:extLst>
          </p:cNvPr>
          <p:cNvGraphicFramePr>
            <a:graphicFrameLocks noGrp="1"/>
          </p:cNvGraphicFramePr>
          <p:nvPr/>
        </p:nvGraphicFramePr>
        <p:xfrm>
          <a:off x="1629114" y="812725"/>
          <a:ext cx="8886486" cy="5157466"/>
        </p:xfrm>
        <a:graphic>
          <a:graphicData uri="http://schemas.openxmlformats.org/drawingml/2006/table">
            <a:tbl>
              <a:tblPr firstRow="1" bandRow="1">
                <a:tableStyleId>{5C22544A-7EE6-4342-B048-85BDC9FD1C3A}</a:tableStyleId>
              </a:tblPr>
              <a:tblGrid>
                <a:gridCol w="2962162">
                  <a:extLst>
                    <a:ext uri="{9D8B030D-6E8A-4147-A177-3AD203B41FA5}">
                      <a16:colId xmlns:a16="http://schemas.microsoft.com/office/drawing/2014/main" val="285848448"/>
                    </a:ext>
                  </a:extLst>
                </a:gridCol>
                <a:gridCol w="2962162">
                  <a:extLst>
                    <a:ext uri="{9D8B030D-6E8A-4147-A177-3AD203B41FA5}">
                      <a16:colId xmlns:a16="http://schemas.microsoft.com/office/drawing/2014/main" val="1730048959"/>
                    </a:ext>
                  </a:extLst>
                </a:gridCol>
                <a:gridCol w="2962162">
                  <a:extLst>
                    <a:ext uri="{9D8B030D-6E8A-4147-A177-3AD203B41FA5}">
                      <a16:colId xmlns:a16="http://schemas.microsoft.com/office/drawing/2014/main" val="3334635881"/>
                    </a:ext>
                  </a:extLst>
                </a:gridCol>
              </a:tblGrid>
              <a:tr h="402586">
                <a:tc>
                  <a:txBody>
                    <a:bodyPr/>
                    <a:lstStyle/>
                    <a:p>
                      <a:endParaRPr lang="en-US" dirty="0"/>
                    </a:p>
                  </a:txBody>
                  <a:tcPr/>
                </a:tc>
                <a:tc>
                  <a:txBody>
                    <a:bodyPr/>
                    <a:lstStyle/>
                    <a:p>
                      <a:r>
                        <a:rPr lang="en-US" dirty="0"/>
                        <a:t>Data Rights</a:t>
                      </a:r>
                    </a:p>
                  </a:txBody>
                  <a:tcPr/>
                </a:tc>
                <a:tc>
                  <a:txBody>
                    <a:bodyPr/>
                    <a:lstStyle/>
                    <a:p>
                      <a:r>
                        <a:rPr lang="en-US" dirty="0"/>
                        <a:t>Invention Rights</a:t>
                      </a:r>
                    </a:p>
                  </a:txBody>
                  <a:tcPr/>
                </a:tc>
                <a:extLst>
                  <a:ext uri="{0D108BD9-81ED-4DB2-BD59-A6C34878D82A}">
                    <a16:rowId xmlns:a16="http://schemas.microsoft.com/office/drawing/2014/main" val="2067731548"/>
                  </a:ext>
                </a:extLst>
              </a:tr>
              <a:tr h="694873">
                <a:tc>
                  <a:txBody>
                    <a:bodyPr/>
                    <a:lstStyle/>
                    <a:p>
                      <a:r>
                        <a:rPr lang="en-US" b="1" dirty="0"/>
                        <a:t>Intellectual Property</a:t>
                      </a:r>
                    </a:p>
                  </a:txBody>
                  <a:tcPr/>
                </a:tc>
                <a:tc>
                  <a:txBody>
                    <a:bodyPr/>
                    <a:lstStyle/>
                    <a:p>
                      <a:r>
                        <a:rPr lang="en-US" b="1" dirty="0"/>
                        <a:t>Copyright</a:t>
                      </a:r>
                    </a:p>
                  </a:txBody>
                  <a:tcPr/>
                </a:tc>
                <a:tc>
                  <a:txBody>
                    <a:bodyPr/>
                    <a:lstStyle/>
                    <a:p>
                      <a:r>
                        <a:rPr lang="en-US" b="1" dirty="0"/>
                        <a:t>Patent  </a:t>
                      </a:r>
                      <a:endParaRPr lang="en-US" sz="1800" b="0" i="0" kern="1200" dirty="0">
                        <a:solidFill>
                          <a:schemeClr val="dk1"/>
                        </a:solidFill>
                        <a:effectLst/>
                        <a:latin typeface="+mn-lt"/>
                        <a:ea typeface="+mn-ea"/>
                        <a:cs typeface="+mn-cs"/>
                      </a:endParaRPr>
                    </a:p>
                    <a:p>
                      <a:r>
                        <a:rPr lang="en-US" sz="1800" b="0" i="0" kern="1200" dirty="0">
                          <a:solidFill>
                            <a:schemeClr val="dk1"/>
                          </a:solidFill>
                          <a:effectLst/>
                          <a:latin typeface="+mn-lt"/>
                          <a:ea typeface="+mn-ea"/>
                          <a:cs typeface="+mn-cs"/>
                        </a:rPr>
                        <a:t>Must provide enabling disclosure  to USPTO and be issued a patent! </a:t>
                      </a:r>
                      <a:endParaRPr lang="en-US" b="1" dirty="0"/>
                    </a:p>
                  </a:txBody>
                  <a:tcPr/>
                </a:tc>
                <a:extLst>
                  <a:ext uri="{0D108BD9-81ED-4DB2-BD59-A6C34878D82A}">
                    <a16:rowId xmlns:a16="http://schemas.microsoft.com/office/drawing/2014/main" val="1341277654"/>
                  </a:ext>
                </a:extLst>
              </a:tr>
              <a:tr h="1442616">
                <a:tc>
                  <a:txBody>
                    <a:bodyPr/>
                    <a:lstStyle/>
                    <a:p>
                      <a:r>
                        <a:rPr lang="en-US" b="1" dirty="0"/>
                        <a:t>Subject Matter</a:t>
                      </a:r>
                    </a:p>
                  </a:txBody>
                  <a:tcPr/>
                </a:tc>
                <a:tc>
                  <a:txBody>
                    <a:bodyPr/>
                    <a:lstStyle/>
                    <a:p>
                      <a:r>
                        <a:rPr lang="en-US" sz="1800" b="0" i="0" kern="1200" dirty="0">
                          <a:solidFill>
                            <a:schemeClr val="dk1"/>
                          </a:solidFill>
                          <a:effectLst/>
                          <a:latin typeface="+mn-lt"/>
                          <a:ea typeface="+mn-ea"/>
                          <a:cs typeface="+mn-cs"/>
                        </a:rPr>
                        <a:t>“original works of authorship fixed in any tangible medium of expression” 17 USC 102</a:t>
                      </a:r>
                      <a:endParaRPr lang="en-US" dirty="0"/>
                    </a:p>
                  </a:txBody>
                  <a:tcPr/>
                </a:tc>
                <a:tc>
                  <a:txBody>
                    <a:bodyPr/>
                    <a:lstStyle/>
                    <a:p>
                      <a:r>
                        <a:rPr lang="en-US" dirty="0"/>
                        <a:t>“n</a:t>
                      </a:r>
                      <a:r>
                        <a:rPr lang="en-US" sz="1800" b="0" i="0" kern="1200" dirty="0">
                          <a:solidFill>
                            <a:schemeClr val="dk1"/>
                          </a:solidFill>
                          <a:effectLst/>
                          <a:latin typeface="+mn-lt"/>
                          <a:ea typeface="+mn-ea"/>
                          <a:cs typeface="+mn-cs"/>
                        </a:rPr>
                        <a:t>ew and useful </a:t>
                      </a:r>
                      <a:r>
                        <a:rPr lang="en-US" sz="1800" b="0" i="0" u="none" strike="noStrike" kern="1200" dirty="0">
                          <a:solidFill>
                            <a:schemeClr val="dk1"/>
                          </a:solidFill>
                          <a:effectLst/>
                          <a:latin typeface="+mn-lt"/>
                          <a:ea typeface="+mn-ea"/>
                          <a:cs typeface="+mn-cs"/>
                          <a:hlinkClick r:id="rId2"/>
                        </a:rPr>
                        <a:t>process</a:t>
                      </a:r>
                      <a:r>
                        <a:rPr lang="en-US" sz="1800" b="0" i="0" kern="1200" dirty="0">
                          <a:solidFill>
                            <a:schemeClr val="dk1"/>
                          </a:solidFill>
                          <a:effectLst/>
                          <a:latin typeface="+mn-lt"/>
                          <a:ea typeface="+mn-ea"/>
                          <a:cs typeface="+mn-cs"/>
                        </a:rPr>
                        <a:t>, machine, manufacture, or composition of matter, or any new and useful improvement thereof” 35 USC 101</a:t>
                      </a:r>
                    </a:p>
                  </a:txBody>
                  <a:tcPr/>
                </a:tc>
                <a:extLst>
                  <a:ext uri="{0D108BD9-81ED-4DB2-BD59-A6C34878D82A}">
                    <a16:rowId xmlns:a16="http://schemas.microsoft.com/office/drawing/2014/main" val="2769789620"/>
                  </a:ext>
                </a:extLst>
              </a:tr>
              <a:tr h="1079903">
                <a:tc>
                  <a:txBody>
                    <a:bodyPr/>
                    <a:lstStyle/>
                    <a:p>
                      <a:r>
                        <a:rPr lang="en-US" b="1" dirty="0"/>
                        <a:t>Disclosure to Government</a:t>
                      </a:r>
                    </a:p>
                  </a:txBody>
                  <a:tcPr/>
                </a:tc>
                <a:tc>
                  <a:txBody>
                    <a:bodyPr/>
                    <a:lstStyle/>
                    <a:p>
                      <a:r>
                        <a:rPr lang="en-US" dirty="0"/>
                        <a:t>Deliverables identified in the award.  Typically, no deliverables after closeout. </a:t>
                      </a:r>
                    </a:p>
                  </a:txBody>
                  <a:tcPr/>
                </a:tc>
                <a:tc>
                  <a:txBody>
                    <a:bodyPr/>
                    <a:lstStyle/>
                    <a:p>
                      <a:r>
                        <a:rPr lang="en-US" dirty="0"/>
                        <a:t>All Subject Inventions  and filed patents (Conceived or First Reduced to Practice) – Ongoing Obligation</a:t>
                      </a:r>
                    </a:p>
                  </a:txBody>
                  <a:tcPr/>
                </a:tc>
                <a:extLst>
                  <a:ext uri="{0D108BD9-81ED-4DB2-BD59-A6C34878D82A}">
                    <a16:rowId xmlns:a16="http://schemas.microsoft.com/office/drawing/2014/main" val="342283003"/>
                  </a:ext>
                </a:extLst>
              </a:tr>
              <a:tr h="830694">
                <a:tc>
                  <a:txBody>
                    <a:bodyPr/>
                    <a:lstStyle/>
                    <a:p>
                      <a:r>
                        <a:rPr lang="en-US" b="1" dirty="0"/>
                        <a:t>Government Protection From Disclosure</a:t>
                      </a:r>
                    </a:p>
                  </a:txBody>
                  <a:tcPr/>
                </a:tc>
                <a:tc>
                  <a:txBody>
                    <a:bodyPr/>
                    <a:lstStyle/>
                    <a:p>
                      <a:r>
                        <a:rPr lang="en-US" dirty="0"/>
                        <a:t>Limited Rights, Restricted Computer Software, SBIR/STTR Data Rights</a:t>
                      </a:r>
                    </a:p>
                  </a:txBody>
                  <a:tcPr/>
                </a:tc>
                <a:tc>
                  <a:txBody>
                    <a:bodyPr/>
                    <a:lstStyle/>
                    <a:p>
                      <a:r>
                        <a:rPr lang="en-US" dirty="0"/>
                        <a:t>35 USC 205 - Confidentiality</a:t>
                      </a:r>
                    </a:p>
                  </a:txBody>
                  <a:tcPr/>
                </a:tc>
                <a:extLst>
                  <a:ext uri="{0D108BD9-81ED-4DB2-BD59-A6C34878D82A}">
                    <a16:rowId xmlns:a16="http://schemas.microsoft.com/office/drawing/2014/main" val="4150700537"/>
                  </a:ext>
                </a:extLst>
              </a:tr>
            </a:tbl>
          </a:graphicData>
        </a:graphic>
      </p:graphicFrame>
      <p:sp>
        <p:nvSpPr>
          <p:cNvPr id="3" name="TextBox 2">
            <a:extLst>
              <a:ext uri="{FF2B5EF4-FFF2-40B4-BE49-F238E27FC236}">
                <a16:creationId xmlns:a16="http://schemas.microsoft.com/office/drawing/2014/main" id="{05827CB5-DB95-441B-869E-F8BC03F265FD}"/>
              </a:ext>
            </a:extLst>
          </p:cNvPr>
          <p:cNvSpPr txBox="1"/>
          <p:nvPr/>
        </p:nvSpPr>
        <p:spPr>
          <a:xfrm>
            <a:off x="1722439" y="6172201"/>
            <a:ext cx="5253361" cy="430887"/>
          </a:xfrm>
          <a:prstGeom prst="rect">
            <a:avLst/>
          </a:prstGeom>
          <a:noFill/>
        </p:spPr>
        <p:txBody>
          <a:bodyPr wrap="none" rtlCol="0">
            <a:spAutoFit/>
          </a:bodyPr>
          <a:lstStyle/>
          <a:p>
            <a:pPr marL="171450" indent="-171450" fontAlgn="base">
              <a:lnSpc>
                <a:spcPct val="90000"/>
              </a:lnSpc>
              <a:spcBef>
                <a:spcPct val="20000"/>
              </a:spcBef>
              <a:spcAft>
                <a:spcPct val="0"/>
              </a:spcAft>
              <a:buClr>
                <a:srgbClr val="EEECE1"/>
              </a:buClr>
              <a:buSzPct val="75000"/>
              <a:buFont typeface="Arial" panose="020B0604020202020204" pitchFamily="34" charset="0"/>
              <a:buChar char="•"/>
            </a:pPr>
            <a:r>
              <a:rPr lang="en-US" sz="1100" b="1" dirty="0">
                <a:solidFill>
                  <a:srgbClr val="4C4C4C"/>
                </a:solidFill>
              </a:rPr>
              <a:t>Export Control, Security Classification and other restrictions may also be applicable.</a:t>
            </a:r>
          </a:p>
          <a:p>
            <a:pPr marL="171450" indent="-171450" fontAlgn="base">
              <a:lnSpc>
                <a:spcPct val="90000"/>
              </a:lnSpc>
              <a:spcBef>
                <a:spcPct val="20000"/>
              </a:spcBef>
              <a:spcAft>
                <a:spcPct val="0"/>
              </a:spcAft>
              <a:buClr>
                <a:srgbClr val="EEECE1"/>
              </a:buClr>
              <a:buSzPct val="75000"/>
              <a:buFont typeface="Arial" panose="020B0604020202020204" pitchFamily="34" charset="0"/>
              <a:buChar char="•"/>
            </a:pPr>
            <a:r>
              <a:rPr lang="en-US" sz="1100" b="1" dirty="0">
                <a:solidFill>
                  <a:srgbClr val="4C4C4C"/>
                </a:solidFill>
              </a:rPr>
              <a:t>**Provided for discussion purposes only. </a:t>
            </a:r>
          </a:p>
        </p:txBody>
      </p:sp>
    </p:spTree>
    <p:extLst>
      <p:ext uri="{BB962C8B-B14F-4D97-AF65-F5344CB8AC3E}">
        <p14:creationId xmlns:p14="http://schemas.microsoft.com/office/powerpoint/2010/main" val="373126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SBIR/STTR Data Rights GTC-0025</a:t>
            </a:r>
          </a:p>
        </p:txBody>
      </p:sp>
      <p:sp>
        <p:nvSpPr>
          <p:cNvPr id="3" name="Text Placeholder 2"/>
          <p:cNvSpPr>
            <a:spLocks noGrp="1"/>
          </p:cNvSpPr>
          <p:nvPr>
            <p:ph type="body" sz="quarter" idx="10"/>
          </p:nvPr>
        </p:nvSpPr>
        <p:spPr/>
        <p:txBody>
          <a:bodyPr>
            <a:normAutofit lnSpcReduction="10000"/>
          </a:bodyPr>
          <a:lstStyle/>
          <a:p>
            <a:r>
              <a:rPr lang="en-US" b="1" dirty="0"/>
              <a:t>“Data”</a:t>
            </a:r>
            <a:r>
              <a:rPr lang="en-US" dirty="0"/>
              <a:t> -- </a:t>
            </a:r>
            <a:r>
              <a:rPr lang="en-US" u="sng" dirty="0"/>
              <a:t>All recorded information</a:t>
            </a:r>
            <a:r>
              <a:rPr lang="en-US" dirty="0"/>
              <a:t>, regardless of the form or method of recording. Not just experimental data.  Typically, only certain data is reported to the agency (e.g. Final Report or other deliverables).</a:t>
            </a:r>
          </a:p>
          <a:p>
            <a:r>
              <a:rPr lang="en-US" b="1" dirty="0"/>
              <a:t>“Unlimited Rights”</a:t>
            </a:r>
            <a:r>
              <a:rPr lang="en-US" dirty="0"/>
              <a:t> to Government.</a:t>
            </a:r>
          </a:p>
          <a:p>
            <a:pPr lvl="1"/>
            <a:r>
              <a:rPr lang="en-US" dirty="0"/>
              <a:t>Default rights to Government (all unmarked data).</a:t>
            </a:r>
          </a:p>
          <a:p>
            <a:pPr lvl="1"/>
            <a:r>
              <a:rPr lang="en-US" dirty="0"/>
              <a:t>No obligation to protect.</a:t>
            </a:r>
          </a:p>
          <a:p>
            <a:pPr lvl="1"/>
            <a:r>
              <a:rPr lang="en-US" dirty="0"/>
              <a:t>Automated Publication of Final Report.</a:t>
            </a:r>
          </a:p>
          <a:p>
            <a:r>
              <a:rPr lang="en-US" b="1" dirty="0"/>
              <a:t>Marked Privately Funded Data </a:t>
            </a:r>
            <a:r>
              <a:rPr lang="en-US" dirty="0"/>
              <a:t>(Proprietary, Limited, and Restricted Computer Software)</a:t>
            </a:r>
          </a:p>
          <a:p>
            <a:pPr lvl="1"/>
            <a:r>
              <a:rPr lang="en-US" b="1" dirty="0"/>
              <a:t>Technical Proposal(FOA)</a:t>
            </a:r>
            <a:r>
              <a:rPr lang="en-US" dirty="0"/>
              <a:t>: Typically, may include in proposal; consult FOA.</a:t>
            </a:r>
          </a:p>
          <a:p>
            <a:pPr lvl="1"/>
            <a:r>
              <a:rPr lang="en-US" b="1" dirty="0"/>
              <a:t>Progress or Final Reports</a:t>
            </a:r>
            <a:r>
              <a:rPr lang="en-US" dirty="0"/>
              <a:t>: </a:t>
            </a:r>
            <a:r>
              <a:rPr lang="en-US" b="1" i="1" dirty="0"/>
              <a:t>Not authorized</a:t>
            </a:r>
            <a:r>
              <a:rPr lang="en-US" dirty="0"/>
              <a:t>, unless otherwise directed by the Contracting Officer.</a:t>
            </a:r>
          </a:p>
          <a:p>
            <a:r>
              <a:rPr lang="en-US" b="1" dirty="0"/>
              <a:t>Marked SBIR/STTR Data</a:t>
            </a:r>
            <a:r>
              <a:rPr lang="en-US" dirty="0"/>
              <a:t> (Statutory Data Protection)</a:t>
            </a:r>
          </a:p>
          <a:p>
            <a:pPr lvl="1"/>
            <a:r>
              <a:rPr lang="en-US" dirty="0"/>
              <a:t>Data generated in the performance of an SBIR/STTR Award</a:t>
            </a:r>
          </a:p>
          <a:p>
            <a:pPr lvl="1"/>
            <a:r>
              <a:rPr lang="en-US" dirty="0"/>
              <a:t>Properly marked as SBIR/STTR Data per award terms.</a:t>
            </a:r>
          </a:p>
          <a:p>
            <a:pPr lvl="2"/>
            <a:r>
              <a:rPr lang="en-US" dirty="0"/>
              <a:t>Government will protect marked SBIR/STTR data from release outside the Government and Government Support Contractors for a limited period.</a:t>
            </a:r>
          </a:p>
          <a:p>
            <a:pPr lvl="3"/>
            <a:r>
              <a:rPr lang="en-US" dirty="0"/>
              <a:t>20-years from award issuance  fixed protection period (awards issued on or after May 2019).</a:t>
            </a:r>
          </a:p>
        </p:txBody>
      </p:sp>
    </p:spTree>
    <p:extLst>
      <p:ext uri="{BB962C8B-B14F-4D97-AF65-F5344CB8AC3E}">
        <p14:creationId xmlns:p14="http://schemas.microsoft.com/office/powerpoint/2010/main" val="2169557896"/>
      </p:ext>
    </p:extLst>
  </p:cSld>
  <p:clrMapOvr>
    <a:masterClrMapping/>
  </p:clrMapOvr>
</p:sld>
</file>

<file path=ppt/theme/theme1.xml><?xml version="1.0" encoding="utf-8"?>
<a:theme xmlns:a="http://schemas.openxmlformats.org/drawingml/2006/main" name="FY 2022 Annual Meeting 2021_11_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L 2015">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JL-IPL-introshort2010SCrev9.30.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defRPr kumimoji="0" lang="en-US" sz="1100" b="1"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defRPr kumimoji="0" lang="en-US" sz="1100" b="1"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 2022 Annual Meeting 2021_11_3</Template>
  <TotalTime>88497</TotalTime>
  <Words>8956</Words>
  <Application>Microsoft Office PowerPoint</Application>
  <PresentationFormat>Widescreen</PresentationFormat>
  <Paragraphs>770</Paragraphs>
  <Slides>79</Slides>
  <Notes>28</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79</vt:i4>
      </vt:variant>
    </vt:vector>
  </HeadingPairs>
  <TitlesOfParts>
    <vt:vector size="98" baseType="lpstr">
      <vt:lpstr>Arial</vt:lpstr>
      <vt:lpstr>Arial Black</vt:lpstr>
      <vt:lpstr>Arial Unicode MS</vt:lpstr>
      <vt:lpstr>Calibri</vt:lpstr>
      <vt:lpstr>Calibri Light</vt:lpstr>
      <vt:lpstr>Cambria</vt:lpstr>
      <vt:lpstr>Century Gothic</vt:lpstr>
      <vt:lpstr>Courier New</vt:lpstr>
      <vt:lpstr>Source Sans Pro Web</vt:lpstr>
      <vt:lpstr>Times New</vt:lpstr>
      <vt:lpstr>Times New Roman</vt:lpstr>
      <vt:lpstr>Wingdings</vt:lpstr>
      <vt:lpstr>FY 2022 Annual Meeting 2021_11_3</vt:lpstr>
      <vt:lpstr>2_Office Theme</vt:lpstr>
      <vt:lpstr>IPL 2015</vt:lpstr>
      <vt:lpstr>BJL-IPL-introshort2010SCrev9.30.10</vt:lpstr>
      <vt:lpstr>Office Theme</vt:lpstr>
      <vt:lpstr>3_Office Theme</vt:lpstr>
      <vt:lpstr>Visio</vt:lpstr>
      <vt:lpstr>Agenda</vt:lpstr>
      <vt:lpstr>Recent Program Changes:  FY 2022-2023</vt:lpstr>
      <vt:lpstr>New Requirement coming in FY 2024</vt:lpstr>
      <vt:lpstr>Take Advantage of . . .</vt:lpstr>
      <vt:lpstr>Office of Science Intellectual Property Law (IPL)</vt:lpstr>
      <vt:lpstr>Disclaimers – Consult your Attorney and Award Terms</vt:lpstr>
      <vt:lpstr>Key Takeaways </vt:lpstr>
      <vt:lpstr>Data Rights v. Patent Rights</vt:lpstr>
      <vt:lpstr>SBIR/STTR Data Rights GTC-0025</vt:lpstr>
      <vt:lpstr>SBIR/STTR Data Rights Markings - GTC-0025(c)</vt:lpstr>
      <vt:lpstr>20 Year SBIR/STTR Data Rights (2019)</vt:lpstr>
      <vt:lpstr>OSTI Submission -- www.osti.gov/elink/ </vt:lpstr>
      <vt:lpstr>Final Report Certification</vt:lpstr>
      <vt:lpstr>Other Legends</vt:lpstr>
      <vt:lpstr>Data Markings -- Common Mistakes</vt:lpstr>
      <vt:lpstr>Key Takeaways </vt:lpstr>
      <vt:lpstr>Patent Rights GTC-0024</vt:lpstr>
      <vt:lpstr>Invention Reporting (iEdison)</vt:lpstr>
      <vt:lpstr>iEdison Contacts</vt:lpstr>
      <vt:lpstr>Invention Reporting iEdison</vt:lpstr>
      <vt:lpstr>Patent Filing </vt:lpstr>
      <vt:lpstr>Patent Prosecution Cost Allowability </vt:lpstr>
      <vt:lpstr>Closeout - Invention Certification </vt:lpstr>
      <vt:lpstr>Patent Rights – Common Mistakes</vt:lpstr>
      <vt:lpstr>Key Takeaways </vt:lpstr>
      <vt:lpstr>Statutory Bars</vt:lpstr>
      <vt:lpstr>Key Takeaways </vt:lpstr>
      <vt:lpstr>U.S. Competitiveness</vt:lpstr>
      <vt:lpstr>U.S. Competitiveness (SBIR/STTR Feb. 2022)</vt:lpstr>
      <vt:lpstr>Key Takeaways </vt:lpstr>
      <vt:lpstr>Work Well with Others </vt:lpstr>
      <vt:lpstr>PowerPoint Presentation</vt:lpstr>
      <vt:lpstr>Schedule a Meeting</vt:lpstr>
      <vt:lpstr>Questions?</vt:lpstr>
      <vt:lpstr>20 Year SBIR/STTR Data Rights (2019)</vt:lpstr>
      <vt:lpstr> Post Award Requirements for  DOE SBIR/STTR Phase I Awardees  Mark Sojka DOE Office of Science Consolidated Service Center      </vt:lpstr>
      <vt:lpstr>Overview </vt:lpstr>
      <vt:lpstr>Site Visits</vt:lpstr>
      <vt:lpstr>Site Visits (cont.)</vt:lpstr>
      <vt:lpstr>Site Visits (cont.)</vt:lpstr>
      <vt:lpstr>Importance of Knowing Your T&amp;Cs</vt:lpstr>
      <vt:lpstr>Importance of Knowing Your T&amp;Cs (cont.)</vt:lpstr>
      <vt:lpstr>Award Attachments</vt:lpstr>
      <vt:lpstr>Special Terms and Conditions</vt:lpstr>
      <vt:lpstr>Reporting Requirements</vt:lpstr>
      <vt:lpstr>General Terms and Conditions</vt:lpstr>
      <vt:lpstr>Award Revisions – </vt:lpstr>
      <vt:lpstr>Award Revisions – Other Types  </vt:lpstr>
      <vt:lpstr>No Fund Extensions</vt:lpstr>
      <vt:lpstr>Current and Pending Support</vt:lpstr>
      <vt:lpstr>Disclosure of Foreign Relationships</vt:lpstr>
      <vt:lpstr>Disclosure of Foreign Relationships (cont.)</vt:lpstr>
      <vt:lpstr>Closeouts</vt:lpstr>
      <vt:lpstr>Contacts</vt:lpstr>
      <vt:lpstr>DOE Office of Inspector General SBIR/STTR Fraud Awareness</vt:lpstr>
      <vt:lpstr>DOE Office of Inspector General Fraud Defined</vt:lpstr>
      <vt:lpstr>DOE Office of Inspector General Combating Fraud</vt:lpstr>
      <vt:lpstr>Real World Examples: Proposal Submission</vt:lpstr>
      <vt:lpstr>Real World Examples: Actual Facility</vt:lpstr>
      <vt:lpstr>DOE Office of Inspector General Combating Fraud</vt:lpstr>
      <vt:lpstr>DOE Office of Inspector General Combating Fraud</vt:lpstr>
      <vt:lpstr>Real World Examples: Personal Use/Asset Forfeiture</vt:lpstr>
      <vt:lpstr>DOE Office of Inspector General Knowing the Rules</vt:lpstr>
      <vt:lpstr>DOE Office of Inspector General Knowing the Rules</vt:lpstr>
      <vt:lpstr>Real World Examples: Foreign Work Effort</vt:lpstr>
      <vt:lpstr>Real World Examples: Foreign Work Effort</vt:lpstr>
      <vt:lpstr>DOE Office of Inspector General Consequences</vt:lpstr>
      <vt:lpstr>DOE Office of Inspector General Consequences</vt:lpstr>
      <vt:lpstr>DOE Office of Inspector General Consequences</vt:lpstr>
      <vt:lpstr>DOE Office of Inspector General Consequences</vt:lpstr>
      <vt:lpstr>DOE Office of Inspector General Consequences</vt:lpstr>
      <vt:lpstr>DOE Office of Inspector General Consequences</vt:lpstr>
      <vt:lpstr>DOE Office of Inspector General Case Example 1</vt:lpstr>
      <vt:lpstr>DOE Office of Inspector General Case Example 2</vt:lpstr>
      <vt:lpstr>DOE Office of Inspector General Case Example 3</vt:lpstr>
      <vt:lpstr>DOE Office of Inspector General Protect Yourself and Your Business</vt:lpstr>
      <vt:lpstr>DOE Office of Inspector General Concerns About Foreign Influence</vt:lpstr>
      <vt:lpstr>DOE Office of Inspector General Export Controls</vt:lpstr>
      <vt:lpstr>DOE Office of Inspector General Reporting Fraud</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Alyoussif, Zina</cp:lastModifiedBy>
  <cp:revision>3999</cp:revision>
  <dcterms:created xsi:type="dcterms:W3CDTF">2010-12-09T12:22:40Z</dcterms:created>
  <dcterms:modified xsi:type="dcterms:W3CDTF">2023-08-03T15:50:38Z</dcterms:modified>
</cp:coreProperties>
</file>