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91" r:id="rId3"/>
    <p:sldId id="326" r:id="rId4"/>
    <p:sldId id="322" r:id="rId5"/>
    <p:sldId id="323" r:id="rId6"/>
    <p:sldId id="330" r:id="rId7"/>
    <p:sldId id="288" r:id="rId8"/>
    <p:sldId id="266" r:id="rId9"/>
    <p:sldId id="308" r:id="rId10"/>
    <p:sldId id="318" r:id="rId11"/>
    <p:sldId id="320" r:id="rId12"/>
    <p:sldId id="265" r:id="rId13"/>
    <p:sldId id="327" r:id="rId14"/>
    <p:sldId id="328" r:id="rId15"/>
    <p:sldId id="329" r:id="rId16"/>
    <p:sldId id="297" r:id="rId17"/>
    <p:sldId id="324" r:id="rId18"/>
    <p:sldId id="325" r:id="rId19"/>
    <p:sldId id="301" r:id="rId20"/>
    <p:sldId id="334" r:id="rId2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d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A4DB2"/>
    <a:srgbClr val="FF0000"/>
    <a:srgbClr val="18481D"/>
    <a:srgbClr val="008080"/>
    <a:srgbClr val="339933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 autoAdjust="0"/>
    <p:restoredTop sz="76807" autoAdjust="0"/>
  </p:normalViewPr>
  <p:slideViewPr>
    <p:cSldViewPr>
      <p:cViewPr>
        <p:scale>
          <a:sx n="75" d="100"/>
          <a:sy n="75" d="100"/>
        </p:scale>
        <p:origin x="-4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jpeg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44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10" Type="http://schemas.openxmlformats.org/officeDocument/2006/relationships/image" Target="../media/image58.wmf"/><Relationship Id="rId4" Type="http://schemas.openxmlformats.org/officeDocument/2006/relationships/image" Target="../media/image53.wmf"/><Relationship Id="rId9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2300" y="0"/>
            <a:ext cx="57531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800"/>
            </a:lvl1pPr>
          </a:lstStyle>
          <a:p>
            <a:fld id="{DC72F314-BC9D-4653-854C-8EB2959B3B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14321DE5-9F8B-4461-8A05-5AF157812A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2" descr="Title_Logo_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473075" y="1893888"/>
            <a:ext cx="1262063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6"/>
          <p:cNvSpPr>
            <a:spLocks noChangeShapeType="1"/>
          </p:cNvSpPr>
          <p:nvPr userDrawn="1"/>
        </p:nvSpPr>
        <p:spPr bwMode="ltGray">
          <a:xfrm flipV="1">
            <a:off x="2317750" y="0"/>
            <a:ext cx="0" cy="6858000"/>
          </a:xfrm>
          <a:prstGeom prst="line">
            <a:avLst/>
          </a:prstGeom>
          <a:noFill/>
          <a:ln w="22225">
            <a:solidFill>
              <a:srgbClr val="1A4D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7175" y="1233488"/>
            <a:ext cx="5680075" cy="11430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2743200"/>
            <a:ext cx="4953000" cy="533400"/>
          </a:xfrm>
        </p:spPr>
        <p:txBody>
          <a:bodyPr lIns="91440" tIns="45720" rIns="91440" bIns="45720"/>
          <a:lstStyle>
            <a:lvl1pPr marL="0" indent="0">
              <a:lnSpc>
                <a:spcPct val="80000"/>
              </a:lnSpc>
              <a:spcBef>
                <a:spcPct val="0"/>
              </a:spcBef>
              <a:buFontTx/>
              <a:buNone/>
              <a:defRPr sz="2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19400" y="3657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538163"/>
            <a:ext cx="2035175" cy="513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538163"/>
            <a:ext cx="5957887" cy="513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552575"/>
            <a:ext cx="3995737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552575"/>
            <a:ext cx="3997325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6" descr="Body_Slide_Logo_0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373063" y="5959475"/>
            <a:ext cx="26781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38163"/>
            <a:ext cx="81264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552575"/>
            <a:ext cx="8145462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304800"/>
            <a:ext cx="6705600" cy="1143000"/>
          </a:xfrm>
        </p:spPr>
        <p:txBody>
          <a:bodyPr/>
          <a:lstStyle/>
          <a:p>
            <a:pPr algn="ctr"/>
            <a:r>
              <a:rPr lang="en-GB" sz="20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MANTRA</a:t>
            </a:r>
            <a:r>
              <a:rPr lang="en-GB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AN INTEGRAL REACTOR PHYSICS EXPERIMENT TO INFER ACTINIDE CAPTURE CROSS-SECTIONS FROM </a:t>
            </a:r>
            <a:r>
              <a:rPr lang="en-GB" sz="1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THORIUM</a:t>
            </a:r>
            <a:r>
              <a:rPr lang="en-GB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TO </a:t>
            </a:r>
            <a:r>
              <a:rPr lang="en-GB" sz="1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CALIFORNIUM</a:t>
            </a:r>
            <a:r>
              <a:rPr lang="en-GB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WITH ACCELERATOR MASS SPECTROMETRY</a:t>
            </a:r>
            <a:endParaRPr lang="en-US" sz="18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362200"/>
            <a:ext cx="6629400" cy="2971800"/>
          </a:xfrm>
        </p:spPr>
        <p:txBody>
          <a:bodyPr/>
          <a:lstStyle/>
          <a:p>
            <a:pPr algn="ctr"/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G. Youinou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R. Vondrasek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*</a:t>
            </a:r>
            <a:r>
              <a:rPr lang="it-IT" altLang="ko-KR" sz="14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M. Salvatores</a:t>
            </a:r>
            <a:r>
              <a:rPr lang="it-IT" altLang="ko-KR" sz="1400" b="0" u="sng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2,4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B. Scott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E. Rehm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</a:t>
            </a:r>
          </a:p>
          <a:p>
            <a:pPr algn="ctr"/>
            <a:endParaRPr lang="it-IT" altLang="ko-KR" sz="1400" b="0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pPr algn="ctr"/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M. Paul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R. Pardo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*</a:t>
            </a:r>
            <a:r>
              <a:rPr lang="it-IT" altLang="ko-KR" sz="1400" b="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G. Palmiotti</a:t>
            </a:r>
            <a:r>
              <a:rPr lang="it-IT" altLang="ko-KR" sz="1400" b="0" u="sng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C. Nair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T. Maddock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J.K. Nimmagadda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3 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</a:t>
            </a:r>
          </a:p>
          <a:p>
            <a:pPr algn="ctr"/>
            <a:endParaRPr lang="it-IT" altLang="ko-KR" sz="1400" b="0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pPr algn="ctr"/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M. Meyer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C. McGrath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</a:t>
            </a:r>
            <a:r>
              <a:rPr lang="en-US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S. </a:t>
            </a:r>
            <a:r>
              <a:rPr lang="en-US" sz="1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Kondrashev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en-US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F. Kondev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G. Imel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3</a:t>
            </a:r>
            <a:r>
              <a:rPr lang="it-IT" altLang="ko-KR" sz="1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, C. Glass</a:t>
            </a:r>
            <a:r>
              <a:rPr lang="it-IT" altLang="ko-KR" sz="1400" b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</a:t>
            </a:r>
            <a:endParaRPr lang="en-US" sz="1400" b="0" dirty="0" smtClean="0"/>
          </a:p>
          <a:p>
            <a:pPr algn="ctr"/>
            <a:endParaRPr lang="en-US" sz="1400" b="0" dirty="0" smtClean="0"/>
          </a:p>
          <a:p>
            <a:pPr algn="ctr"/>
            <a:endParaRPr lang="en-US" sz="1400" b="0" dirty="0" smtClean="0"/>
          </a:p>
          <a:p>
            <a:pPr algn="ctr"/>
            <a:endParaRPr lang="en-US" sz="1400" b="0" dirty="0" smtClean="0"/>
          </a:p>
          <a:p>
            <a:pPr algn="ctr"/>
            <a:r>
              <a:rPr lang="en-GB" altLang="ko-KR" sz="1400" b="0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1</a:t>
            </a:r>
            <a:r>
              <a:rPr lang="en-GB" altLang="ko-KR" sz="1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Argonne National Laboratory</a:t>
            </a:r>
          </a:p>
          <a:p>
            <a:pPr algn="ctr"/>
            <a:endParaRPr lang="en-GB" altLang="ko-KR" sz="1400" b="0" i="1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pPr algn="ctr"/>
            <a:r>
              <a:rPr lang="en-GB" altLang="ko-KR" sz="1400" b="0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2</a:t>
            </a:r>
            <a:r>
              <a:rPr lang="en-GB" altLang="ko-KR" sz="1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Idaho National Laboratory</a:t>
            </a:r>
          </a:p>
          <a:p>
            <a:pPr algn="ctr"/>
            <a:endParaRPr lang="en-GB" altLang="ko-KR" sz="1400" b="0" i="1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pPr algn="ctr"/>
            <a:r>
              <a:rPr lang="en-GB" altLang="ko-KR" sz="1400" b="0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3</a:t>
            </a:r>
            <a:r>
              <a:rPr lang="en-GB" altLang="ko-KR" sz="1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Idaho State University</a:t>
            </a:r>
          </a:p>
          <a:p>
            <a:pPr algn="ctr"/>
            <a:endParaRPr lang="en-GB" altLang="ko-KR" sz="1400" b="0" i="1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pPr algn="ctr"/>
            <a:r>
              <a:rPr lang="en-GB" altLang="ko-KR" sz="1400" b="0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4</a:t>
            </a:r>
            <a:r>
              <a:rPr lang="en-GB" altLang="ko-KR" sz="1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CEA-</a:t>
            </a:r>
            <a:r>
              <a:rPr lang="en-GB" altLang="ko-KR" sz="1400" b="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Cadarache</a:t>
            </a:r>
            <a:endParaRPr lang="en-GB" altLang="ko-KR" sz="1400" b="0" i="1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pPr algn="ctr"/>
            <a:endParaRPr lang="en-GB" altLang="ko-KR" sz="1400" b="0" i="1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r>
              <a:rPr lang="en-GB" altLang="ko-KR" sz="14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*</a:t>
            </a:r>
            <a:r>
              <a:rPr lang="en-GB" altLang="ko-KR" sz="1400" b="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Originators of the project</a:t>
            </a:r>
            <a:endParaRPr lang="it-IT" altLang="ko-KR" sz="1400" b="0" u="sng" dirty="0" smtClean="0"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75706" y="5295106"/>
            <a:ext cx="1068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 descr="Isuword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13375"/>
            <a:ext cx="1371600" cy="1063625"/>
          </a:xfrm>
          <a:prstGeom prst="rect">
            <a:avLst/>
          </a:prstGeom>
          <a:noFill/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Applications of Nuclear Science and </a:t>
            </a:r>
            <a:r>
              <a:rPr lang="en-US" sz="1600" dirty="0" smtClean="0">
                <a:latin typeface="Calibri" pitchFamily="34" charset="0"/>
              </a:rPr>
              <a:t>Technology Information 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Exchange Meeting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August 22‐23, 2011, Washington DC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343400" y="152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Samples irradiation in ATR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763" y="76200"/>
          <a:ext cx="3500437" cy="4248150"/>
        </p:xfrm>
        <a:graphic>
          <a:graphicData uri="http://schemas.openxmlformats.org/presentationml/2006/ole">
            <p:oleObj spid="_x0000_s55301" r:id="rId3" imgW="3314142" imgH="1972704" progId="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971800" y="1143000"/>
          <a:ext cx="6173788" cy="5037138"/>
        </p:xfrm>
        <a:graphic>
          <a:graphicData uri="http://schemas.openxmlformats.org/presentationml/2006/ole">
            <p:oleObj spid="_x0000_s55303" r:id="rId4" imgW="3314142" imgH="1972704" progId="">
              <p:embed/>
            </p:oleObj>
          </a:graphicData>
        </a:graphic>
      </p:graphicFrame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838200" y="4800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Actinide sample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V="1">
            <a:off x="1676400" y="2514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724400" y="762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Example of a boron filtered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Samples irradiation in ATR – Neutron filters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905000" y="1933575"/>
          <a:ext cx="6248400" cy="4848225"/>
        </p:xfrm>
        <a:graphic>
          <a:graphicData uri="http://schemas.openxmlformats.org/presentationml/2006/ole">
            <p:oleObj spid="_x0000_s58373" r:id="rId3" imgW="3397073" imgH="1964598" progId="">
              <p:embed/>
            </p:oleObj>
          </a:graphicData>
        </a:graphic>
      </p:graphicFrame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76200" y="762000"/>
            <a:ext cx="8915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/>
              <a:t> The </a:t>
            </a:r>
            <a:r>
              <a:rPr lang="en-US" sz="1600" dirty="0" err="1"/>
              <a:t>Cd</a:t>
            </a:r>
            <a:r>
              <a:rPr lang="en-US" sz="1600" dirty="0"/>
              <a:t> neutron filter can be manufactured at the INL. </a:t>
            </a:r>
          </a:p>
          <a:p>
            <a:pPr>
              <a:buFont typeface="Wingdings" pitchFamily="2" charset="2"/>
              <a:buNone/>
            </a:pPr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err="1"/>
              <a:t>Ceradyne</a:t>
            </a:r>
            <a:r>
              <a:rPr lang="en-US" sz="1600" dirty="0"/>
              <a:t>, Inc identified as proposed vendor for B4C filters (70% </a:t>
            </a:r>
            <a:r>
              <a:rPr lang="en-US" sz="1600" baseline="30000" dirty="0"/>
              <a:t>10</a:t>
            </a:r>
            <a:r>
              <a:rPr lang="en-US" sz="1600" dirty="0"/>
              <a:t>B) </a:t>
            </a:r>
          </a:p>
          <a:p>
            <a:r>
              <a:rPr lang="en-US" sz="1600" dirty="0"/>
              <a:t>	</a:t>
            </a:r>
            <a:r>
              <a:rPr lang="en-US" sz="1600" dirty="0">
                <a:cs typeface="Times New Roman" pitchFamily="18" charset="0"/>
              </a:rPr>
              <a:t>→ </a:t>
            </a:r>
            <a:r>
              <a:rPr lang="en-US" sz="1600" dirty="0" smtClean="0">
                <a:cs typeface="Times New Roman" pitchFamily="18" charset="0"/>
              </a:rPr>
              <a:t>The 2 sets of boron filters are now at INL</a:t>
            </a:r>
            <a:endParaRPr lang="en-US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81000" y="76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Effect of neutron filters on the neutron spectrum in the samples</a:t>
            </a: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457200" y="762000"/>
          <a:ext cx="8437563" cy="5145088"/>
        </p:xfrm>
        <a:graphic>
          <a:graphicData uri="http://schemas.openxmlformats.org/presentationml/2006/ole">
            <p:oleObj spid="_x0000_s10255" name="Chart" r:id="rId3" imgW="7029461" imgH="42862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36" descr="Xs capture Cm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4850" y="2825750"/>
            <a:ext cx="5899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5"/>
          <p:cNvSpPr txBox="1">
            <a:spLocks noChangeAspect="1" noChangeArrowheads="1"/>
          </p:cNvSpPr>
          <p:nvPr/>
        </p:nvSpPr>
        <p:spPr bwMode="auto">
          <a:xfrm>
            <a:off x="4267200" y="3352800"/>
            <a:ext cx="1447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1 mm Cd filter</a:t>
            </a:r>
          </a:p>
        </p:txBody>
      </p:sp>
      <p:sp>
        <p:nvSpPr>
          <p:cNvPr id="3085" name="Text Box 16"/>
          <p:cNvSpPr txBox="1">
            <a:spLocks noChangeAspect="1" noChangeArrowheads="1"/>
          </p:cNvSpPr>
          <p:nvPr/>
        </p:nvSpPr>
        <p:spPr bwMode="auto">
          <a:xfrm>
            <a:off x="6142038" y="4789488"/>
            <a:ext cx="11906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10 mm boron filter</a:t>
            </a:r>
          </a:p>
        </p:txBody>
      </p:sp>
      <p:sp>
        <p:nvSpPr>
          <p:cNvPr id="3086" name="Text Box 17"/>
          <p:cNvSpPr txBox="1">
            <a:spLocks noChangeAspect="1" noChangeArrowheads="1"/>
          </p:cNvSpPr>
          <p:nvPr/>
        </p:nvSpPr>
        <p:spPr bwMode="auto">
          <a:xfrm>
            <a:off x="4430713" y="4789488"/>
            <a:ext cx="11938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5 mm boron filter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7010400" y="76200"/>
          <a:ext cx="685800" cy="411163"/>
        </p:xfrm>
        <a:graphic>
          <a:graphicData uri="http://schemas.openxmlformats.org/presentationml/2006/ole">
            <p:oleObj spid="_x0000_s104450" name="Equation" r:id="rId5" imgW="431640" imgH="253800" progId="Equation.3">
              <p:embed/>
            </p:oleObj>
          </a:graphicData>
        </a:graphic>
      </p:graphicFrame>
      <p:sp>
        <p:nvSpPr>
          <p:cNvPr id="3087" name="Text Box 11"/>
          <p:cNvSpPr txBox="1">
            <a:spLocks noChangeArrowheads="1"/>
          </p:cNvSpPr>
          <p:nvPr/>
        </p:nvSpPr>
        <p:spPr bwMode="auto">
          <a:xfrm>
            <a:off x="7696200" y="9048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but instead</a:t>
            </a:r>
          </a:p>
        </p:txBody>
      </p:sp>
      <p:sp>
        <p:nvSpPr>
          <p:cNvPr id="3088" name="Text Box 18"/>
          <p:cNvSpPr txBox="1">
            <a:spLocks noChangeArrowheads="1"/>
          </p:cNvSpPr>
          <p:nvPr/>
        </p:nvSpPr>
        <p:spPr bwMode="auto">
          <a:xfrm>
            <a:off x="6019800" y="1066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= effective neutron capture XS</a:t>
            </a:r>
          </a:p>
        </p:txBody>
      </p:sp>
      <p:sp>
        <p:nvSpPr>
          <p:cNvPr id="3089" name="Line 19"/>
          <p:cNvSpPr>
            <a:spLocks noChangeShapeType="1"/>
          </p:cNvSpPr>
          <p:nvPr/>
        </p:nvSpPr>
        <p:spPr bwMode="auto">
          <a:xfrm>
            <a:off x="5257800" y="1600200"/>
            <a:ext cx="838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6200" y="3810000"/>
            <a:ext cx="3124200" cy="1981200"/>
            <a:chOff x="48" y="2400"/>
            <a:chExt cx="1968" cy="124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73" y="2736"/>
              <a:ext cx="1943" cy="236"/>
              <a:chOff x="73" y="1680"/>
              <a:chExt cx="1943" cy="236"/>
            </a:xfrm>
          </p:grpSpPr>
          <p:graphicFrame>
            <p:nvGraphicFramePr>
              <p:cNvPr id="3081" name="Object 21"/>
              <p:cNvGraphicFramePr>
                <a:graphicFrameLocks noChangeAspect="1"/>
              </p:cNvGraphicFramePr>
              <p:nvPr/>
            </p:nvGraphicFramePr>
            <p:xfrm>
              <a:off x="73" y="1680"/>
              <a:ext cx="1054" cy="236"/>
            </p:xfrm>
            <a:graphic>
              <a:graphicData uri="http://schemas.openxmlformats.org/presentationml/2006/ole">
                <p:oleObj spid="_x0000_s104457" name="Equation" r:id="rId6" imgW="1079280" imgH="241200" progId="Equation.3">
                  <p:embed/>
                </p:oleObj>
              </a:graphicData>
            </a:graphic>
          </p:graphicFrame>
          <p:sp>
            <p:nvSpPr>
              <p:cNvPr id="3100" name="Text Box 22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9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/>
                  <a:t>with </a:t>
                </a:r>
                <a:r>
                  <a:rPr lang="en-US" sz="1800" dirty="0" err="1"/>
                  <a:t>Cd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filter</a:t>
                </a:r>
                <a:endParaRPr lang="en-US" sz="1800" dirty="0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79" y="3076"/>
              <a:ext cx="1889" cy="236"/>
              <a:chOff x="79" y="2020"/>
              <a:chExt cx="1889" cy="236"/>
            </a:xfrm>
          </p:grpSpPr>
          <p:graphicFrame>
            <p:nvGraphicFramePr>
              <p:cNvPr id="3080" name="Object 25"/>
              <p:cNvGraphicFramePr>
                <a:graphicFrameLocks noChangeAspect="1"/>
              </p:cNvGraphicFramePr>
              <p:nvPr/>
            </p:nvGraphicFramePr>
            <p:xfrm>
              <a:off x="79" y="2020"/>
              <a:ext cx="1054" cy="236"/>
            </p:xfrm>
            <a:graphic>
              <a:graphicData uri="http://schemas.openxmlformats.org/presentationml/2006/ole">
                <p:oleObj spid="_x0000_s104456" name="Equation" r:id="rId7" imgW="1079280" imgH="241200" progId="Equation.3">
                  <p:embed/>
                </p:oleObj>
              </a:graphicData>
            </a:graphic>
          </p:graphicFrame>
          <p:sp>
            <p:nvSpPr>
              <p:cNvPr id="3099" name="Text Box 26"/>
              <p:cNvSpPr txBox="1">
                <a:spLocks noChangeArrowheads="1"/>
              </p:cNvSpPr>
              <p:nvPr/>
            </p:nvSpPr>
            <p:spPr bwMode="auto">
              <a:xfrm>
                <a:off x="1104" y="2025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/>
                  <a:t>with 5mm </a:t>
                </a:r>
                <a:r>
                  <a:rPr lang="en-US" sz="1800" dirty="0" smtClean="0"/>
                  <a:t>B </a:t>
                </a:r>
                <a:endParaRPr lang="en-US" sz="1800" dirty="0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73" y="3408"/>
              <a:ext cx="1943" cy="240"/>
              <a:chOff x="73" y="1820"/>
              <a:chExt cx="1943" cy="240"/>
            </a:xfrm>
          </p:grpSpPr>
          <p:graphicFrame>
            <p:nvGraphicFramePr>
              <p:cNvPr id="3079" name="Object 29"/>
              <p:cNvGraphicFramePr>
                <a:graphicFrameLocks noChangeAspect="1"/>
              </p:cNvGraphicFramePr>
              <p:nvPr/>
            </p:nvGraphicFramePr>
            <p:xfrm>
              <a:off x="73" y="1824"/>
              <a:ext cx="1054" cy="236"/>
            </p:xfrm>
            <a:graphic>
              <a:graphicData uri="http://schemas.openxmlformats.org/presentationml/2006/ole">
                <p:oleObj spid="_x0000_s104455" name="Equation" r:id="rId8" imgW="1079280" imgH="241200" progId="Equation.3">
                  <p:embed/>
                </p:oleObj>
              </a:graphicData>
            </a:graphic>
          </p:graphicFrame>
          <p:sp>
            <p:nvSpPr>
              <p:cNvPr id="3098" name="Text Box 30"/>
              <p:cNvSpPr txBox="1">
                <a:spLocks noChangeArrowheads="1"/>
              </p:cNvSpPr>
              <p:nvPr/>
            </p:nvSpPr>
            <p:spPr bwMode="auto">
              <a:xfrm>
                <a:off x="1104" y="1820"/>
                <a:ext cx="9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/>
                  <a:t>with 10mm </a:t>
                </a:r>
                <a:r>
                  <a:rPr lang="en-US" sz="1800" dirty="0" smtClean="0"/>
                  <a:t>B</a:t>
                </a:r>
                <a:endParaRPr lang="en-US" sz="1800" dirty="0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48" y="2400"/>
              <a:ext cx="1776" cy="288"/>
              <a:chOff x="0" y="1584"/>
              <a:chExt cx="1776" cy="288"/>
            </a:xfrm>
          </p:grpSpPr>
          <p:graphicFrame>
            <p:nvGraphicFramePr>
              <p:cNvPr id="3077" name="Object 32"/>
              <p:cNvGraphicFramePr>
                <a:graphicFrameLocks noChangeAspect="1"/>
              </p:cNvGraphicFramePr>
              <p:nvPr/>
            </p:nvGraphicFramePr>
            <p:xfrm>
              <a:off x="0" y="1584"/>
              <a:ext cx="245" cy="288"/>
            </p:xfrm>
            <a:graphic>
              <a:graphicData uri="http://schemas.openxmlformats.org/presentationml/2006/ole">
                <p:oleObj spid="_x0000_s104453" name="Equation" r:id="rId9" imgW="215640" imgH="253800" progId="Equation.3">
                  <p:embed/>
                </p:oleObj>
              </a:graphicData>
            </a:graphic>
          </p:graphicFrame>
          <p:sp>
            <p:nvSpPr>
              <p:cNvPr id="3097" name="Text Box 33"/>
              <p:cNvSpPr txBox="1">
                <a:spLocks noChangeArrowheads="1"/>
              </p:cNvSpPr>
              <p:nvPr/>
            </p:nvSpPr>
            <p:spPr bwMode="auto">
              <a:xfrm>
                <a:off x="144" y="1593"/>
                <a:ext cx="1296" cy="231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depends strongly on</a:t>
                </a:r>
              </a:p>
            </p:txBody>
          </p:sp>
          <p:graphicFrame>
            <p:nvGraphicFramePr>
              <p:cNvPr id="3078" name="Object 34"/>
              <p:cNvGraphicFramePr>
                <a:graphicFrameLocks noChangeAspect="1"/>
              </p:cNvGraphicFramePr>
              <p:nvPr/>
            </p:nvGraphicFramePr>
            <p:xfrm>
              <a:off x="1392" y="1605"/>
              <a:ext cx="384" cy="219"/>
            </p:xfrm>
            <a:graphic>
              <a:graphicData uri="http://schemas.openxmlformats.org/presentationml/2006/ole">
                <p:oleObj spid="_x0000_s104454" name="Equation" r:id="rId10" imgW="355320" imgH="203040" progId="Equation.3">
                  <p:embed/>
                </p:oleObj>
              </a:graphicData>
            </a:graphic>
          </p:graphicFrame>
        </p:grpSp>
      </p:grpSp>
      <p:sp>
        <p:nvSpPr>
          <p:cNvPr id="3091" name="Text Box 8"/>
          <p:cNvSpPr txBox="1">
            <a:spLocks noChangeArrowheads="1"/>
          </p:cNvSpPr>
          <p:nvPr/>
        </p:nvSpPr>
        <p:spPr bwMode="auto">
          <a:xfrm>
            <a:off x="3505200" y="90488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MANTRA does not access directly to </a:t>
            </a:r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3886200" y="795338"/>
          <a:ext cx="2209800" cy="881062"/>
        </p:xfrm>
        <a:graphic>
          <a:graphicData uri="http://schemas.openxmlformats.org/presentationml/2006/ole">
            <p:oleObj spid="_x0000_s104451" name="Equation" r:id="rId11" imgW="1409400" imgH="558720" progId="Equation.3">
              <p:embed/>
            </p:oleObj>
          </a:graphicData>
        </a:graphic>
      </p:graphicFrame>
      <p:graphicFrame>
        <p:nvGraphicFramePr>
          <p:cNvPr id="3076" name="Object 38"/>
          <p:cNvGraphicFramePr>
            <a:graphicFrameLocks noChangeAspect="1"/>
          </p:cNvGraphicFramePr>
          <p:nvPr/>
        </p:nvGraphicFramePr>
        <p:xfrm>
          <a:off x="547688" y="2817813"/>
          <a:ext cx="1204912" cy="458787"/>
        </p:xfrm>
        <a:graphic>
          <a:graphicData uri="http://schemas.openxmlformats.org/presentationml/2006/ole">
            <p:oleObj spid="_x0000_s104452" name="Equation" r:id="rId12" imgW="634680" imgH="241200" progId="Equation.3">
              <p:embed/>
            </p:oleObj>
          </a:graphicData>
        </a:graphic>
      </p:graphicFrame>
      <p:sp>
        <p:nvSpPr>
          <p:cNvPr id="3092" name="Freeform 40"/>
          <p:cNvSpPr>
            <a:spLocks/>
          </p:cNvSpPr>
          <p:nvPr/>
        </p:nvSpPr>
        <p:spPr bwMode="auto">
          <a:xfrm>
            <a:off x="2590800" y="546100"/>
            <a:ext cx="2209800" cy="673100"/>
          </a:xfrm>
          <a:custGeom>
            <a:avLst/>
            <a:gdLst>
              <a:gd name="T0" fmla="*/ 1392 w 1392"/>
              <a:gd name="T1" fmla="*/ 184 h 424"/>
              <a:gd name="T2" fmla="*/ 816 w 1392"/>
              <a:gd name="T3" fmla="*/ 40 h 424"/>
              <a:gd name="T4" fmla="*/ 0 w 1392"/>
              <a:gd name="T5" fmla="*/ 424 h 424"/>
              <a:gd name="T6" fmla="*/ 0 60000 65536"/>
              <a:gd name="T7" fmla="*/ 0 60000 65536"/>
              <a:gd name="T8" fmla="*/ 0 60000 65536"/>
              <a:gd name="T9" fmla="*/ 0 w 1392"/>
              <a:gd name="T10" fmla="*/ 0 h 424"/>
              <a:gd name="T11" fmla="*/ 1392 w 1392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424">
                <a:moveTo>
                  <a:pt x="1392" y="184"/>
                </a:moveTo>
                <a:cubicBezTo>
                  <a:pt x="1220" y="92"/>
                  <a:pt x="1048" y="0"/>
                  <a:pt x="816" y="40"/>
                </a:cubicBezTo>
                <a:cubicBezTo>
                  <a:pt x="584" y="80"/>
                  <a:pt x="136" y="360"/>
                  <a:pt x="0" y="4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4800" y="2286000"/>
            <a:ext cx="8458200" cy="2228850"/>
            <a:chOff x="144" y="1152"/>
            <a:chExt cx="5328" cy="1404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720" y="1152"/>
              <a:ext cx="4416" cy="288"/>
              <a:chOff x="384" y="1200"/>
              <a:chExt cx="4416" cy="288"/>
            </a:xfrm>
          </p:grpSpPr>
          <p:sp>
            <p:nvSpPr>
              <p:cNvPr id="4119" name="Text Box 17"/>
              <p:cNvSpPr txBox="1">
                <a:spLocks noChangeArrowheads="1"/>
              </p:cNvSpPr>
              <p:nvPr/>
            </p:nvSpPr>
            <p:spPr bwMode="auto">
              <a:xfrm>
                <a:off x="384" y="1200"/>
                <a:ext cx="44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Calibri" pitchFamily="34" charset="0"/>
                  </a:rPr>
                  <a:t>Because of the strong dependence of        with regard to</a:t>
                </a:r>
              </a:p>
            </p:txBody>
          </p:sp>
          <p:graphicFrame>
            <p:nvGraphicFramePr>
              <p:cNvPr id="4105" name="Object 21"/>
              <p:cNvGraphicFramePr>
                <a:graphicFrameLocks noChangeAspect="1"/>
              </p:cNvGraphicFramePr>
              <p:nvPr/>
            </p:nvGraphicFramePr>
            <p:xfrm>
              <a:off x="4080" y="1221"/>
              <a:ext cx="384" cy="219"/>
            </p:xfrm>
            <a:graphic>
              <a:graphicData uri="http://schemas.openxmlformats.org/presentationml/2006/ole">
                <p:oleObj spid="_x0000_s105481" name="Equation" r:id="rId3" imgW="355320" imgH="203040" progId="Equation.3">
                  <p:embed/>
                </p:oleObj>
              </a:graphicData>
            </a:graphic>
          </p:graphicFrame>
          <p:graphicFrame>
            <p:nvGraphicFramePr>
              <p:cNvPr id="4106" name="Object 22"/>
              <p:cNvGraphicFramePr>
                <a:graphicFrameLocks noChangeAspect="1"/>
              </p:cNvGraphicFramePr>
              <p:nvPr/>
            </p:nvGraphicFramePr>
            <p:xfrm>
              <a:off x="2880" y="1200"/>
              <a:ext cx="245" cy="288"/>
            </p:xfrm>
            <a:graphic>
              <a:graphicData uri="http://schemas.openxmlformats.org/presentationml/2006/ole">
                <p:oleObj spid="_x0000_s105482" name="Equation" r:id="rId4" imgW="215640" imgH="253800" progId="Equation.3">
                  <p:embed/>
                </p:oleObj>
              </a:graphicData>
            </a:graphic>
          </p:graphicFrame>
        </p:grpSp>
        <p:sp>
          <p:nvSpPr>
            <p:cNvPr id="4116" name="Text Box 24"/>
            <p:cNvSpPr txBox="1">
              <a:spLocks noChangeArrowheads="1"/>
            </p:cNvSpPr>
            <p:nvPr/>
          </p:nvSpPr>
          <p:spPr bwMode="auto">
            <a:xfrm>
              <a:off x="720" y="1440"/>
              <a:ext cx="28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it is important that</a:t>
              </a:r>
              <a:r>
                <a:rPr lang="en-US" sz="2000" dirty="0"/>
                <a:t>                    =</a:t>
              </a:r>
            </a:p>
          </p:txBody>
        </p:sp>
        <p:graphicFrame>
          <p:nvGraphicFramePr>
            <p:cNvPr id="4098" name="Object 25"/>
            <p:cNvGraphicFramePr>
              <a:graphicFrameLocks noChangeAspect="1"/>
            </p:cNvGraphicFramePr>
            <p:nvPr/>
          </p:nvGraphicFramePr>
          <p:xfrm>
            <a:off x="2112" y="1440"/>
            <a:ext cx="672" cy="247"/>
          </p:xfrm>
          <a:graphic>
            <a:graphicData uri="http://schemas.openxmlformats.org/presentationml/2006/ole">
              <p:oleObj spid="_x0000_s105474" name="Equation" r:id="rId5" imgW="622080" imgH="228600" progId="Equation.3">
                <p:embed/>
              </p:oleObj>
            </a:graphicData>
          </a:graphic>
        </p:graphicFrame>
        <p:graphicFrame>
          <p:nvGraphicFramePr>
            <p:cNvPr id="4099" name="Object 26"/>
            <p:cNvGraphicFramePr>
              <a:graphicFrameLocks noChangeAspect="1"/>
            </p:cNvGraphicFramePr>
            <p:nvPr/>
          </p:nvGraphicFramePr>
          <p:xfrm>
            <a:off x="2928" y="1440"/>
            <a:ext cx="549" cy="247"/>
          </p:xfrm>
          <a:graphic>
            <a:graphicData uri="http://schemas.openxmlformats.org/presentationml/2006/ole">
              <p:oleObj spid="_x0000_s105475" name="Equation" r:id="rId6" imgW="507960" imgH="228600" progId="Equation.3">
                <p:embed/>
              </p:oleObj>
            </a:graphicData>
          </a:graphic>
        </p:graphicFrame>
        <p:sp>
          <p:nvSpPr>
            <p:cNvPr id="4117" name="Text Box 27"/>
            <p:cNvSpPr txBox="1">
              <a:spLocks noChangeArrowheads="1"/>
            </p:cNvSpPr>
            <p:nvPr/>
          </p:nvSpPr>
          <p:spPr bwMode="auto">
            <a:xfrm>
              <a:off x="144" y="1776"/>
              <a:ext cx="53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to ensure that the differences between                and            can be attributed to differences between               and</a:t>
              </a:r>
            </a:p>
          </p:txBody>
        </p:sp>
        <p:graphicFrame>
          <p:nvGraphicFramePr>
            <p:cNvPr id="4100" name="Object 28"/>
            <p:cNvGraphicFramePr>
              <a:graphicFrameLocks noChangeAspect="1"/>
            </p:cNvGraphicFramePr>
            <p:nvPr/>
          </p:nvGraphicFramePr>
          <p:xfrm>
            <a:off x="2736" y="1776"/>
            <a:ext cx="528" cy="257"/>
          </p:xfrm>
          <a:graphic>
            <a:graphicData uri="http://schemas.openxmlformats.org/presentationml/2006/ole">
              <p:oleObj spid="_x0000_s105476" name="Equation" r:id="rId7" imgW="495000" imgH="241200" progId="Equation.3">
                <p:embed/>
              </p:oleObj>
            </a:graphicData>
          </a:graphic>
        </p:graphicFrame>
        <p:graphicFrame>
          <p:nvGraphicFramePr>
            <p:cNvPr id="4101" name="Object 29"/>
            <p:cNvGraphicFramePr>
              <a:graphicFrameLocks noChangeAspect="1"/>
            </p:cNvGraphicFramePr>
            <p:nvPr/>
          </p:nvGraphicFramePr>
          <p:xfrm>
            <a:off x="3592" y="1776"/>
            <a:ext cx="392" cy="257"/>
          </p:xfrm>
          <a:graphic>
            <a:graphicData uri="http://schemas.openxmlformats.org/presentationml/2006/ole">
              <p:oleObj spid="_x0000_s105477" name="Equation" r:id="rId8" imgW="368280" imgH="241200" progId="Equation.3">
                <p:embed/>
              </p:oleObj>
            </a:graphicData>
          </a:graphic>
        </p:graphicFrame>
        <p:graphicFrame>
          <p:nvGraphicFramePr>
            <p:cNvPr id="4102" name="Object 30"/>
            <p:cNvGraphicFramePr>
              <a:graphicFrameLocks noChangeAspect="1"/>
            </p:cNvGraphicFramePr>
            <p:nvPr/>
          </p:nvGraphicFramePr>
          <p:xfrm>
            <a:off x="1516" y="1968"/>
            <a:ext cx="548" cy="254"/>
          </p:xfrm>
          <a:graphic>
            <a:graphicData uri="http://schemas.openxmlformats.org/presentationml/2006/ole">
              <p:oleObj spid="_x0000_s105478" name="Equation" r:id="rId9" imgW="520560" imgH="241200" progId="Equation.3">
                <p:embed/>
              </p:oleObj>
            </a:graphicData>
          </a:graphic>
        </p:graphicFrame>
        <p:graphicFrame>
          <p:nvGraphicFramePr>
            <p:cNvPr id="4103" name="Object 31"/>
            <p:cNvGraphicFramePr>
              <a:graphicFrameLocks noChangeAspect="1"/>
            </p:cNvGraphicFramePr>
            <p:nvPr/>
          </p:nvGraphicFramePr>
          <p:xfrm>
            <a:off x="2321" y="1968"/>
            <a:ext cx="655" cy="254"/>
          </p:xfrm>
          <a:graphic>
            <a:graphicData uri="http://schemas.openxmlformats.org/presentationml/2006/ole">
              <p:oleObj spid="_x0000_s105479" name="Equation" r:id="rId10" imgW="622080" imgH="241200" progId="Equation.3">
                <p:embed/>
              </p:oleObj>
            </a:graphicData>
          </a:graphic>
        </p:graphicFrame>
        <p:sp>
          <p:nvSpPr>
            <p:cNvPr id="4118" name="Text Box 33"/>
            <p:cNvSpPr txBox="1">
              <a:spLocks noChangeArrowheads="1"/>
            </p:cNvSpPr>
            <p:nvPr/>
          </p:nvSpPr>
          <p:spPr bwMode="auto">
            <a:xfrm>
              <a:off x="672" y="2304"/>
              <a:ext cx="4512" cy="2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alibri" pitchFamily="34" charset="0"/>
                </a:rPr>
                <a:t>Flux monitors will be used to characterize                experimentally</a:t>
              </a:r>
              <a:endParaRPr lang="en-US" sz="2000" dirty="0">
                <a:latin typeface="Calibri" pitchFamily="34" charset="0"/>
              </a:endParaRPr>
            </a:p>
          </p:txBody>
        </p:sp>
        <p:graphicFrame>
          <p:nvGraphicFramePr>
            <p:cNvPr id="4104" name="Object 34"/>
            <p:cNvGraphicFramePr>
              <a:graphicFrameLocks noChangeAspect="1"/>
            </p:cNvGraphicFramePr>
            <p:nvPr/>
          </p:nvGraphicFramePr>
          <p:xfrm>
            <a:off x="3435" y="2304"/>
            <a:ext cx="549" cy="247"/>
          </p:xfrm>
          <a:graphic>
            <a:graphicData uri="http://schemas.openxmlformats.org/presentationml/2006/ole">
              <p:oleObj spid="_x0000_s105480" name="Equation" r:id="rId11" imgW="507960" imgH="228600" progId="Equation.3">
                <p:embed/>
              </p:oleObj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720725" y="381000"/>
            <a:ext cx="7585075" cy="1692275"/>
            <a:chOff x="720725" y="593725"/>
            <a:chExt cx="7585075" cy="1692275"/>
          </a:xfrm>
        </p:grpSpPr>
        <p:grpSp>
          <p:nvGrpSpPr>
            <p:cNvPr id="2" name="Group 32"/>
            <p:cNvGrpSpPr>
              <a:grpSpLocks/>
            </p:cNvGrpSpPr>
            <p:nvPr/>
          </p:nvGrpSpPr>
          <p:grpSpPr bwMode="auto">
            <a:xfrm>
              <a:off x="720725" y="1336675"/>
              <a:ext cx="7585075" cy="949325"/>
              <a:chOff x="454" y="528"/>
              <a:chExt cx="4778" cy="598"/>
            </a:xfrm>
          </p:grpSpPr>
          <p:graphicFrame>
            <p:nvGraphicFramePr>
              <p:cNvPr id="4107" name="Object 13"/>
              <p:cNvGraphicFramePr>
                <a:graphicFrameLocks noChangeAspect="1"/>
              </p:cNvGraphicFramePr>
              <p:nvPr/>
            </p:nvGraphicFramePr>
            <p:xfrm>
              <a:off x="454" y="528"/>
              <a:ext cx="2090" cy="598"/>
            </p:xfrm>
            <a:graphic>
              <a:graphicData uri="http://schemas.openxmlformats.org/presentationml/2006/ole">
                <p:oleObj spid="_x0000_s105483" name="Equation" r:id="rId12" imgW="1955520" imgH="558720" progId="Equation.3">
                  <p:embed/>
                </p:oleObj>
              </a:graphicData>
            </a:graphic>
          </p:graphicFrame>
          <p:graphicFrame>
            <p:nvGraphicFramePr>
              <p:cNvPr id="4108" name="Object 15"/>
              <p:cNvGraphicFramePr>
                <a:graphicFrameLocks noChangeAspect="1"/>
              </p:cNvGraphicFramePr>
              <p:nvPr/>
            </p:nvGraphicFramePr>
            <p:xfrm>
              <a:off x="3061" y="528"/>
              <a:ext cx="2171" cy="598"/>
            </p:xfrm>
            <a:graphic>
              <a:graphicData uri="http://schemas.openxmlformats.org/presentationml/2006/ole">
                <p:oleObj spid="_x0000_s105484" name="Equation" r:id="rId13" imgW="2031840" imgH="558720" progId="Equation.3">
                  <p:embed/>
                </p:oleObj>
              </a:graphicData>
            </a:graphic>
          </p:graphicFrame>
          <p:sp>
            <p:nvSpPr>
              <p:cNvPr id="4120" name="Line 16"/>
              <p:cNvSpPr>
                <a:spLocks noChangeShapeType="1"/>
              </p:cNvSpPr>
              <p:nvPr/>
            </p:nvSpPr>
            <p:spPr bwMode="auto">
              <a:xfrm>
                <a:off x="2592" y="816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1" name="AutoShape 37"/>
            <p:cNvSpPr>
              <a:spLocks/>
            </p:cNvSpPr>
            <p:nvPr/>
          </p:nvSpPr>
          <p:spPr bwMode="auto">
            <a:xfrm rot="5400000">
              <a:off x="2228850" y="-361950"/>
              <a:ext cx="266700" cy="3200400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AutoShape 38"/>
            <p:cNvSpPr>
              <a:spLocks/>
            </p:cNvSpPr>
            <p:nvPr/>
          </p:nvSpPr>
          <p:spPr bwMode="auto">
            <a:xfrm rot="5400000">
              <a:off x="6496050" y="-361950"/>
              <a:ext cx="266700" cy="3200400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Text Box 39"/>
            <p:cNvSpPr txBox="1">
              <a:spLocks noChangeArrowheads="1"/>
            </p:cNvSpPr>
            <p:nvPr/>
          </p:nvSpPr>
          <p:spPr bwMode="auto">
            <a:xfrm>
              <a:off x="1143000" y="609600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experiment provides</a:t>
              </a:r>
            </a:p>
          </p:txBody>
        </p:sp>
        <p:sp>
          <p:nvSpPr>
            <p:cNvPr id="4114" name="Text Box 40"/>
            <p:cNvSpPr txBox="1">
              <a:spLocks noChangeArrowheads="1"/>
            </p:cNvSpPr>
            <p:nvPr/>
          </p:nvSpPr>
          <p:spPr bwMode="auto">
            <a:xfrm>
              <a:off x="5486400" y="593725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calculation provides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90600" y="4953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Monitors: S-32, Sc-45, Ti-46, Fe-54, Fe-58, Co-59, Ni-58, Cu-63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81000" y="76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MANTRA Neutron Spectra vs. Advanced Reactor Neutron Spectra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419600" y="64008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(C. Glass, G. Palmiotti, M. Pope, personal communication)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4876800" y="4814888"/>
            <a:ext cx="2667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Gas-cooled fast reactor</a:t>
            </a:r>
          </a:p>
        </p:txBody>
      </p:sp>
      <p:sp>
        <p:nvSpPr>
          <p:cNvPr id="12294" name="Line 15"/>
          <p:cNvSpPr>
            <a:spLocks noChangeShapeType="1"/>
          </p:cNvSpPr>
          <p:nvPr/>
        </p:nvSpPr>
        <p:spPr bwMode="auto">
          <a:xfrm flipH="1">
            <a:off x="3733800" y="5029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2590800" y="990600"/>
            <a:ext cx="2667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Low-moderation PWR</a:t>
            </a:r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>
            <a:off x="4191000" y="137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20"/>
          <p:cNvSpPr txBox="1">
            <a:spLocks noChangeArrowheads="1"/>
          </p:cNvSpPr>
          <p:nvPr/>
        </p:nvSpPr>
        <p:spPr bwMode="auto">
          <a:xfrm>
            <a:off x="1295400" y="1371600"/>
            <a:ext cx="1981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Deep Burn VHTR</a:t>
            </a:r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>
            <a:off x="19812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Example of U-238, Pu-242 and Cm-248 samples (100% pure)</a:t>
            </a:r>
          </a:p>
        </p:txBody>
      </p:sp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228600" y="685800"/>
          <a:ext cx="8534400" cy="1341120"/>
        </p:xfrm>
        <a:graphic>
          <a:graphicData uri="http://schemas.openxmlformats.org/drawingml/2006/table">
            <a:tbl>
              <a:tblPr/>
              <a:tblGrid>
                <a:gridCol w="914400"/>
                <a:gridCol w="947738"/>
                <a:gridCol w="1112837"/>
                <a:gridCol w="1109663"/>
                <a:gridCol w="1112837"/>
                <a:gridCol w="1112838"/>
                <a:gridCol w="1112837"/>
                <a:gridCol w="1111250"/>
              </a:tblGrid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U8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Pu9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Pu0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Pu1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Pu2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Am3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Cm2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50 days Cadmium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0.991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8E-03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2E-05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E-06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E-09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2E-11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1E-11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100 days Boron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0.999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2E-04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7E-08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2E-11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373" name="Group 45"/>
          <p:cNvGraphicFramePr>
            <a:graphicFrameLocks noGrp="1"/>
          </p:cNvGraphicFramePr>
          <p:nvPr/>
        </p:nvGraphicFramePr>
        <p:xfrm>
          <a:off x="228600" y="4297363"/>
          <a:ext cx="7391400" cy="1342073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1143000"/>
                <a:gridCol w="1143000"/>
                <a:gridCol w="1066800"/>
                <a:gridCol w="1143000"/>
                <a:gridCol w="1066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Cm8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Bk9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Cf9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Cf0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Cf1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Cf2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50 days Cadmium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0.992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7E-03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4E-04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1E-04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8E-06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7E-08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100 days Boron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0.999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1E-04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3E-05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2E-07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1E-10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510" name="Group 222"/>
          <p:cNvGraphicFramePr>
            <a:graphicFrameLocks noGrp="1"/>
          </p:cNvGraphicFramePr>
          <p:nvPr/>
        </p:nvGraphicFramePr>
        <p:xfrm>
          <a:off x="228600" y="2362200"/>
          <a:ext cx="7391400" cy="153162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1143000"/>
                <a:gridCol w="1143000"/>
                <a:gridCol w="1066800"/>
                <a:gridCol w="1143000"/>
                <a:gridCol w="10668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Pu2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Am3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Cm4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Cm5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Cm6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Cm7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50 days Cadmium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0.964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3E-02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9E-04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6E-06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5E-09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4E-12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100 days Boron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0.999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3E-04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1E-07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2E-11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charset="-127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 capture Cm2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068"/>
            <a:ext cx="4648200" cy="3101013"/>
          </a:xfrm>
          <a:prstGeom prst="rect">
            <a:avLst/>
          </a:prstGeom>
        </p:spPr>
      </p:pic>
      <p:pic>
        <p:nvPicPr>
          <p:cNvPr id="3" name="Picture 2" descr="Xs capture Cf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-14068"/>
            <a:ext cx="4648200" cy="3101014"/>
          </a:xfrm>
          <a:prstGeom prst="rect">
            <a:avLst/>
          </a:prstGeom>
        </p:spPr>
      </p:pic>
      <p:pic>
        <p:nvPicPr>
          <p:cNvPr id="4" name="Picture 3" descr="Xs capture Cf25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7174" y="3311554"/>
            <a:ext cx="4644610" cy="3098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788" y="3373453"/>
            <a:ext cx="3432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Experimental data are very scarce above Cm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→ MANTRA will provide valuable experimental data above Cm for advanced fuel cycles</a:t>
            </a:r>
            <a:endParaRPr lang="en-US" sz="1800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220833" y="6528435"/>
            <a:ext cx="1905000" cy="3143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166E7-94A3-4BF5-8462-8E673ED185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76200" y="0"/>
            <a:ext cx="8991600" cy="3935413"/>
            <a:chOff x="76200" y="-534584"/>
            <a:chExt cx="8991600" cy="3935413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-534584"/>
              <a:ext cx="899160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3663"/>
                  </a:solidFill>
                  <a:latin typeface="+mn-lt"/>
                </a:rPr>
                <a:t>From the atom densities to the neutron cross sections – Analyses Based on the C/E</a:t>
              </a:r>
            </a:p>
            <a:p>
              <a:endParaRPr lang="en-US" sz="1800" dirty="0" smtClean="0">
                <a:latin typeface="Calibri" pitchFamily="34" charset="0"/>
              </a:endParaRPr>
            </a:p>
            <a:p>
              <a:pPr>
                <a:buFont typeface="Wingdings" pitchFamily="2" charset="2"/>
                <a:buChar char="q"/>
              </a:pPr>
              <a:r>
                <a:rPr lang="en-US" sz="1800" dirty="0" smtClean="0">
                  <a:latin typeface="Calibri" pitchFamily="34" charset="0"/>
                </a:rPr>
                <a:t> C/E = 1 </a:t>
              </a:r>
              <a:r>
                <a:rPr lang="en-US" sz="1800" dirty="0" smtClean="0">
                  <a:latin typeface="Calibri"/>
                </a:rPr>
                <a:t>→ </a:t>
              </a:r>
              <a:r>
                <a:rPr lang="en-US" sz="1800" dirty="0" smtClean="0">
                  <a:latin typeface="Calibri" pitchFamily="34" charset="0"/>
                </a:rPr>
                <a:t>nothing to be done – the nuclear data allow to reproduce the measured results</a:t>
              </a:r>
            </a:p>
            <a:p>
              <a:pPr>
                <a:buFont typeface="Wingdings" pitchFamily="2" charset="2"/>
                <a:buChar char="q"/>
              </a:pPr>
              <a:endParaRPr lang="en-US" sz="1800" dirty="0" smtClean="0">
                <a:latin typeface="Calibri" pitchFamily="34" charset="0"/>
              </a:endParaRPr>
            </a:p>
            <a:p>
              <a:pPr>
                <a:buFont typeface="Wingdings" pitchFamily="2" charset="2"/>
                <a:buChar char="q"/>
              </a:pPr>
              <a:r>
                <a:rPr lang="en-US" sz="1800" dirty="0" smtClean="0">
                  <a:latin typeface="Calibri" pitchFamily="34" charset="0"/>
                </a:rPr>
                <a:t> C/E </a:t>
              </a:r>
              <a:r>
                <a:rPr lang="en-US" sz="1800" dirty="0" smtClean="0">
                  <a:latin typeface="Calibri"/>
                </a:rPr>
                <a:t>≠ 1 → global </a:t>
              </a:r>
              <a:r>
                <a:rPr lang="en-US" sz="1800" dirty="0" smtClean="0">
                  <a:latin typeface="Calibri" pitchFamily="34" charset="0"/>
                </a:rPr>
                <a:t>statistical adjustment of the effective cross sections to bring the C/E as close as possible to 1</a:t>
              </a:r>
            </a:p>
            <a:p>
              <a:pPr>
                <a:buFont typeface="Wingdings" pitchFamily="2" charset="2"/>
                <a:buChar char="q"/>
              </a:pPr>
              <a:endParaRPr lang="en-US" sz="1800" dirty="0" smtClean="0">
                <a:latin typeface="Calibri" pitchFamily="34" charset="0"/>
              </a:endParaRPr>
            </a:p>
            <a:p>
              <a:pPr eaLnBrk="1" hangingPunct="1"/>
              <a:r>
                <a:rPr lang="en-US" altLang="ja-JP" sz="1800" dirty="0" smtClean="0">
                  <a:latin typeface="Calibri" pitchFamily="34" charset="0"/>
                  <a:ea typeface="ＭＳ Ｐゴシック" charset="-128"/>
                </a:rPr>
                <a:t>	The method makes use of: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ja-JP" sz="1800" dirty="0" smtClean="0">
                  <a:latin typeface="Calibri" pitchFamily="34" charset="0"/>
                  <a:ea typeface="ＭＳ Ｐゴシック" charset="-128"/>
                </a:rPr>
                <a:t> “a priori” nuclear data covariance information, 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ja-JP" sz="1800" dirty="0" smtClean="0">
                  <a:latin typeface="Calibri" pitchFamily="34" charset="0"/>
                  <a:ea typeface="ＭＳ Ｐゴシック" charset="-128"/>
                </a:rPr>
                <a:t> integral experiments analysis to define C/E values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ja-JP" sz="1800" dirty="0" smtClean="0">
                  <a:latin typeface="Calibri" pitchFamily="34" charset="0"/>
                  <a:ea typeface="ＭＳ Ｐゴシック" charset="-128"/>
                </a:rPr>
                <a:t> integral experiment uncertainties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ja-JP" sz="1800" dirty="0" smtClean="0">
                  <a:latin typeface="Calibri" pitchFamily="34" charset="0"/>
                  <a:ea typeface="ＭＳ Ｐゴシック" charset="-128"/>
                </a:rPr>
                <a:t> sensitivity coefficients obtained via perturbation theory: </a:t>
              </a:r>
            </a:p>
          </p:txBody>
        </p:sp>
        <p:graphicFrame>
          <p:nvGraphicFramePr>
            <p:cNvPr id="84995" name="Object 3"/>
            <p:cNvGraphicFramePr>
              <a:graphicFrameLocks noChangeAspect="1"/>
            </p:cNvGraphicFramePr>
            <p:nvPr/>
          </p:nvGraphicFramePr>
          <p:xfrm>
            <a:off x="6489700" y="2665816"/>
            <a:ext cx="1587500" cy="735013"/>
          </p:xfrm>
          <a:graphic>
            <a:graphicData uri="http://schemas.openxmlformats.org/presentationml/2006/ole">
              <p:oleObj spid="_x0000_s75778" name="Equation" r:id="rId3" imgW="1015920" imgH="469800" progId="Equation.3">
                <p:embed/>
              </p:oleObj>
            </a:graphicData>
          </a:graphic>
        </p:graphicFrame>
      </p:grpSp>
      <p:grpSp>
        <p:nvGrpSpPr>
          <p:cNvPr id="4" name="Group 12"/>
          <p:cNvGrpSpPr/>
          <p:nvPr/>
        </p:nvGrpSpPr>
        <p:grpSpPr>
          <a:xfrm>
            <a:off x="135984" y="4711242"/>
            <a:ext cx="8839200" cy="1460958"/>
            <a:chOff x="304800" y="4635042"/>
            <a:chExt cx="8839200" cy="1460958"/>
          </a:xfrm>
        </p:grpSpPr>
        <p:graphicFrame>
          <p:nvGraphicFramePr>
            <p:cNvPr id="84996" name="Object 4"/>
            <p:cNvGraphicFramePr>
              <a:graphicFrameLocks noChangeAspect="1"/>
            </p:cNvGraphicFramePr>
            <p:nvPr/>
          </p:nvGraphicFramePr>
          <p:xfrm>
            <a:off x="1905001" y="5352592"/>
            <a:ext cx="5410199" cy="743408"/>
          </p:xfrm>
          <a:graphic>
            <a:graphicData uri="http://schemas.openxmlformats.org/presentationml/2006/ole">
              <p:oleObj spid="_x0000_s75779" name="Equation" r:id="rId4" imgW="3429000" imgH="469800" progId="Equation.3">
                <p:embed/>
              </p:oleObj>
            </a:graphicData>
          </a:graphic>
        </p:graphicFrame>
        <p:graphicFrame>
          <p:nvGraphicFramePr>
            <p:cNvPr id="6" name="Object 1"/>
            <p:cNvGraphicFramePr>
              <a:graphicFrameLocks noChangeAspect="1"/>
            </p:cNvGraphicFramePr>
            <p:nvPr/>
          </p:nvGraphicFramePr>
          <p:xfrm>
            <a:off x="5867400" y="4635042"/>
            <a:ext cx="2057400" cy="512466"/>
          </p:xfrm>
          <a:graphic>
            <a:graphicData uri="http://schemas.openxmlformats.org/presentationml/2006/ole">
              <p:oleObj spid="_x0000_s75780" name="Equation" r:id="rId5" imgW="1333440" imgH="330120" progId="Equation.3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04800" y="4687669"/>
              <a:ext cx="883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The use of the chain rule allows to go down one level from                                         to the actual nuclear parameters characterizing  </a:t>
              </a:r>
              <a:endParaRPr lang="en-US" sz="1800" dirty="0">
                <a:latin typeface="Calibri" pitchFamily="34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4202113" y="5031298"/>
            <a:ext cx="522287" cy="289544"/>
          </p:xfrm>
          <a:graphic>
            <a:graphicData uri="http://schemas.openxmlformats.org/presentationml/2006/ole">
              <p:oleObj spid="_x0000_s75781" name="Equation" r:id="rId6" imgW="368280" imgH="203040" progId="Equation.3">
                <p:embed/>
              </p:oleObj>
            </a:graphicData>
          </a:graphic>
        </p:graphicFrame>
      </p:grp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286000" y="3886200"/>
          <a:ext cx="4027487" cy="742950"/>
        </p:xfrm>
        <a:graphic>
          <a:graphicData uri="http://schemas.openxmlformats.org/presentationml/2006/ole">
            <p:oleObj spid="_x0000_s75782" name="Equation" r:id="rId7" imgW="2552400" imgH="469800" progId="Equation.3">
              <p:embed/>
            </p:oleObj>
          </a:graphicData>
        </a:graphic>
      </p:graphicFrame>
      <p:sp>
        <p:nvSpPr>
          <p:cNvPr id="11" name="Slide Number Placeholder 4"/>
          <p:cNvSpPr txBox="1">
            <a:spLocks/>
          </p:cNvSpPr>
          <p:nvPr/>
        </p:nvSpPr>
        <p:spPr>
          <a:xfrm>
            <a:off x="7220833" y="6528435"/>
            <a:ext cx="1905000" cy="3143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166E7-94A3-4BF5-8462-8E673ED185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8458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Planning &amp; Budget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Planning shifted 18 months due to priorities at the Analytical Lab at INL as well as its unexpected shutdown earlier this year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 Sample preparation completed by October 2011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 Irradiation in ATR scheduled for </a:t>
            </a:r>
            <a:r>
              <a:rPr lang="en-US" sz="2000" dirty="0" smtClean="0">
                <a:latin typeface="Calibri" pitchFamily="34" charset="0"/>
              </a:rPr>
              <a:t>Jan.-Dec. 2012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 PIE (ANL &amp; INL) completed by Dec. 2013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 Final Report </a:t>
            </a:r>
            <a:r>
              <a:rPr lang="en-US" sz="2000" dirty="0">
                <a:latin typeface="Calibri" pitchFamily="34" charset="0"/>
              </a:rPr>
              <a:t>in </a:t>
            </a:r>
            <a:r>
              <a:rPr lang="en-US" sz="2000" dirty="0" smtClean="0">
                <a:latin typeface="Calibri" pitchFamily="34" charset="0"/>
              </a:rPr>
              <a:t>March 2014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 Summary of INL expenditures by FY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4141470"/>
          <a:ext cx="6248400" cy="1497330"/>
        </p:xfrm>
        <a:graphic>
          <a:graphicData uri="http://schemas.openxmlformats.org/drawingml/2006/table">
            <a:tbl>
              <a:tblPr/>
              <a:tblGrid>
                <a:gridCol w="2273326"/>
                <a:gridCol w="1232648"/>
                <a:gridCol w="1371213"/>
                <a:gridCol w="1371213"/>
              </a:tblGrid>
              <a:tr h="299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FY 2010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FY 2011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FY 2012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a) Funds allocated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$368,000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$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</a:rPr>
                        <a:t>346,000 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$346,000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b) Costs accrued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$344,377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$171,702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$0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c) Uncosted commitments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$  20,308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$6,092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$0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d) Uncommitted funds (d=a-b-c)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$    3,315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$168,206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$346,000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915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Principle of the experiment:</a:t>
            </a:r>
          </a:p>
          <a:p>
            <a:pPr>
              <a:spcBef>
                <a:spcPct val="50000"/>
              </a:spcBef>
            </a:pPr>
            <a:endParaRPr lang="en-US" sz="18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1 – Irradiate very pure actinide material (a few mg) in well-characterized neutron spectra in the Advanced Test Reactor (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ATR</a:t>
            </a:r>
            <a:r>
              <a:rPr lang="en-US" sz="1800" dirty="0">
                <a:latin typeface="Calibri" pitchFamily="34" charset="0"/>
              </a:rPr>
              <a:t>) at INL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          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→ </a:t>
            </a:r>
            <a:r>
              <a:rPr lang="en-US" sz="1600" baseline="30000" dirty="0">
                <a:latin typeface="Calibri" pitchFamily="34" charset="0"/>
              </a:rPr>
              <a:t>232</a:t>
            </a:r>
            <a:r>
              <a:rPr lang="en-US" sz="1600" dirty="0">
                <a:latin typeface="Calibri" pitchFamily="34" charset="0"/>
              </a:rPr>
              <a:t>Th, </a:t>
            </a:r>
            <a:r>
              <a:rPr lang="en-US" sz="1600" baseline="30000" dirty="0">
                <a:latin typeface="Calibri" pitchFamily="34" charset="0"/>
              </a:rPr>
              <a:t>235</a:t>
            </a:r>
            <a:r>
              <a:rPr lang="en-US" sz="1600" dirty="0">
                <a:latin typeface="Calibri" pitchFamily="34" charset="0"/>
              </a:rPr>
              <a:t>U, </a:t>
            </a:r>
            <a:r>
              <a:rPr lang="en-US" sz="1600" baseline="30000" dirty="0">
                <a:latin typeface="Calibri" pitchFamily="34" charset="0"/>
              </a:rPr>
              <a:t>236</a:t>
            </a:r>
            <a:r>
              <a:rPr lang="en-US" sz="1600" dirty="0">
                <a:latin typeface="Calibri" pitchFamily="34" charset="0"/>
              </a:rPr>
              <a:t>U, </a:t>
            </a:r>
            <a:r>
              <a:rPr lang="en-US" sz="1600" baseline="30000" dirty="0">
                <a:latin typeface="Calibri" pitchFamily="34" charset="0"/>
              </a:rPr>
              <a:t>238</a:t>
            </a:r>
            <a:r>
              <a:rPr lang="en-US" sz="1600" dirty="0">
                <a:latin typeface="Calibri" pitchFamily="34" charset="0"/>
              </a:rPr>
              <a:t>U, </a:t>
            </a:r>
            <a:r>
              <a:rPr lang="en-US" sz="1600" baseline="30000" dirty="0">
                <a:latin typeface="Calibri" pitchFamily="34" charset="0"/>
              </a:rPr>
              <a:t>237</a:t>
            </a:r>
            <a:r>
              <a:rPr lang="en-US" sz="1600" dirty="0">
                <a:latin typeface="Calibri" pitchFamily="34" charset="0"/>
              </a:rPr>
              <a:t>Np, </a:t>
            </a:r>
            <a:r>
              <a:rPr lang="en-US" sz="1600" baseline="30000" dirty="0">
                <a:latin typeface="Calibri" pitchFamily="34" charset="0"/>
              </a:rPr>
              <a:t>238</a:t>
            </a:r>
            <a:r>
              <a:rPr lang="en-US" sz="1600" dirty="0">
                <a:latin typeface="Calibri" pitchFamily="34" charset="0"/>
              </a:rPr>
              <a:t>Pu, </a:t>
            </a:r>
            <a:r>
              <a:rPr lang="en-US" sz="1600" baseline="30000" dirty="0">
                <a:latin typeface="Calibri" pitchFamily="34" charset="0"/>
              </a:rPr>
              <a:t>239</a:t>
            </a:r>
            <a:r>
              <a:rPr lang="en-US" sz="1600" dirty="0">
                <a:latin typeface="Calibri" pitchFamily="34" charset="0"/>
              </a:rPr>
              <a:t>Pu, </a:t>
            </a:r>
            <a:r>
              <a:rPr lang="en-US" sz="1600" baseline="30000" dirty="0">
                <a:latin typeface="Calibri" pitchFamily="34" charset="0"/>
              </a:rPr>
              <a:t>240</a:t>
            </a:r>
            <a:r>
              <a:rPr lang="en-US" sz="1600" dirty="0">
                <a:latin typeface="Calibri" pitchFamily="34" charset="0"/>
              </a:rPr>
              <a:t>Pu, </a:t>
            </a:r>
            <a:r>
              <a:rPr lang="en-US" sz="1600" baseline="30000" dirty="0">
                <a:latin typeface="Calibri" pitchFamily="34" charset="0"/>
              </a:rPr>
              <a:t>241</a:t>
            </a:r>
            <a:r>
              <a:rPr lang="en-US" sz="1600" dirty="0">
                <a:latin typeface="Calibri" pitchFamily="34" charset="0"/>
              </a:rPr>
              <a:t>Pu, </a:t>
            </a:r>
            <a:r>
              <a:rPr lang="en-US" sz="1600" baseline="30000" dirty="0">
                <a:latin typeface="Calibri" pitchFamily="34" charset="0"/>
              </a:rPr>
              <a:t>242</a:t>
            </a:r>
            <a:r>
              <a:rPr lang="en-US" sz="1600" dirty="0">
                <a:latin typeface="Calibri" pitchFamily="34" charset="0"/>
              </a:rPr>
              <a:t>Pu, </a:t>
            </a:r>
            <a:r>
              <a:rPr lang="en-US" sz="1600" baseline="30000" dirty="0">
                <a:latin typeface="Calibri" pitchFamily="34" charset="0"/>
              </a:rPr>
              <a:t>241</a:t>
            </a:r>
            <a:r>
              <a:rPr lang="en-US" sz="1600" dirty="0">
                <a:latin typeface="Calibri" pitchFamily="34" charset="0"/>
              </a:rPr>
              <a:t>Am, </a:t>
            </a:r>
            <a:r>
              <a:rPr lang="en-US" sz="1600" baseline="30000" dirty="0">
                <a:latin typeface="Calibri" pitchFamily="34" charset="0"/>
              </a:rPr>
              <a:t>243</a:t>
            </a:r>
            <a:r>
              <a:rPr lang="en-US" sz="1600" dirty="0">
                <a:latin typeface="Calibri" pitchFamily="34" charset="0"/>
              </a:rPr>
              <a:t>Am, </a:t>
            </a:r>
            <a:r>
              <a:rPr lang="en-US" sz="1600" baseline="30000" dirty="0">
                <a:latin typeface="Calibri" pitchFamily="34" charset="0"/>
              </a:rPr>
              <a:t>244</a:t>
            </a:r>
            <a:r>
              <a:rPr lang="en-US" sz="1600" dirty="0">
                <a:latin typeface="Calibri" pitchFamily="34" charset="0"/>
              </a:rPr>
              <a:t>Cm and </a:t>
            </a:r>
            <a:r>
              <a:rPr lang="en-US" sz="1600" baseline="30000" dirty="0">
                <a:latin typeface="Calibri" pitchFamily="34" charset="0"/>
              </a:rPr>
              <a:t>248</a:t>
            </a:r>
            <a:r>
              <a:rPr lang="en-US" sz="1600" dirty="0">
                <a:latin typeface="Calibri" pitchFamily="34" charset="0"/>
              </a:rPr>
              <a:t>Cm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>
              <a:spcBef>
                <a:spcPct val="105000"/>
              </a:spcBef>
            </a:pPr>
            <a:r>
              <a:rPr lang="en-US" sz="1800" dirty="0">
                <a:latin typeface="Calibri" pitchFamily="34" charset="0"/>
              </a:rPr>
              <a:t>2 – Measure the atom densities of the transmutation products with Accelerator Mass Spectrometry at the 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ATLAS</a:t>
            </a:r>
            <a:r>
              <a:rPr lang="en-US" sz="1800" dirty="0">
                <a:latin typeface="Calibri" pitchFamily="34" charset="0"/>
              </a:rPr>
              <a:t> facility at ANL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     	</a:t>
            </a:r>
            <a:r>
              <a:rPr lang="en-US" sz="1600" dirty="0">
                <a:latin typeface="Calibri" pitchFamily="34" charset="0"/>
              </a:rPr>
              <a:t>→ detection limit of AMS is orders of magnitude lower than that of standard MS</a:t>
            </a:r>
            <a:r>
              <a:rPr lang="fr-FR" sz="1800" dirty="0">
                <a:latin typeface="Calibri" pitchFamily="34" charset="0"/>
              </a:rPr>
              <a:t> (~10</a:t>
            </a:r>
            <a:r>
              <a:rPr lang="fr-FR" sz="1800" baseline="30000" dirty="0">
                <a:latin typeface="Calibri" pitchFamily="34" charset="0"/>
              </a:rPr>
              <a:t>-12</a:t>
            </a:r>
            <a:r>
              <a:rPr lang="fr-FR" sz="1800" dirty="0">
                <a:latin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      	→ more transmutation products can be measured</a:t>
            </a:r>
            <a:r>
              <a:rPr lang="fr-FR" sz="1600" dirty="0">
                <a:latin typeface="Calibri" pitchFamily="34" charset="0"/>
              </a:rPr>
              <a:t> </a:t>
            </a:r>
          </a:p>
          <a:p>
            <a:r>
              <a:rPr lang="en-US" sz="1600" dirty="0">
                <a:latin typeface="Calibri" pitchFamily="34" charset="0"/>
              </a:rPr>
              <a:t>       	→ </a:t>
            </a:r>
            <a:r>
              <a:rPr lang="fr-FR" sz="1600" dirty="0">
                <a:latin typeface="Calibri" pitchFamily="34" charset="0"/>
              </a:rPr>
              <a:t>more </a:t>
            </a:r>
            <a:r>
              <a:rPr lang="en-US" sz="1600" dirty="0">
                <a:latin typeface="Calibri" pitchFamily="34" charset="0"/>
              </a:rPr>
              <a:t>neutron cross-sections to be inferred from a single sample</a:t>
            </a:r>
            <a:r>
              <a:rPr lang="en-US" dirty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ct val="105000"/>
              </a:spcBef>
            </a:pPr>
            <a:r>
              <a:rPr lang="en-US" sz="1800" dirty="0">
                <a:latin typeface="Calibri" pitchFamily="34" charset="0"/>
              </a:rPr>
              <a:t>3 – Measure the neutron </a:t>
            </a:r>
            <a:r>
              <a:rPr lang="en-US" sz="1800" dirty="0" err="1">
                <a:latin typeface="Calibri" pitchFamily="34" charset="0"/>
              </a:rPr>
              <a:t>fluence</a:t>
            </a:r>
            <a:r>
              <a:rPr lang="en-US" sz="1800" dirty="0">
                <a:latin typeface="Calibri" pitchFamily="34" charset="0"/>
              </a:rPr>
              <a:t> in the actinide samples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     	→ </a:t>
            </a:r>
            <a:r>
              <a:rPr lang="en-US" sz="1600" baseline="30000" dirty="0">
                <a:latin typeface="Calibri" pitchFamily="34" charset="0"/>
              </a:rPr>
              <a:t>148</a:t>
            </a:r>
            <a:r>
              <a:rPr lang="fr-FR" sz="1600" dirty="0" err="1">
                <a:latin typeface="Calibri" pitchFamily="34" charset="0"/>
              </a:rPr>
              <a:t>Nd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and </a:t>
            </a:r>
            <a:r>
              <a:rPr lang="en-US" sz="1600" baseline="30000" dirty="0">
                <a:latin typeface="Calibri" pitchFamily="34" charset="0"/>
              </a:rPr>
              <a:t>137</a:t>
            </a:r>
            <a:r>
              <a:rPr lang="en-US" sz="1600" dirty="0">
                <a:latin typeface="Calibri" pitchFamily="34" charset="0"/>
              </a:rPr>
              <a:t>Cs in </a:t>
            </a:r>
            <a:r>
              <a:rPr lang="en-US" sz="1600" baseline="30000" dirty="0">
                <a:latin typeface="Calibri" pitchFamily="34" charset="0"/>
              </a:rPr>
              <a:t>235</a:t>
            </a:r>
            <a:r>
              <a:rPr lang="en-US" sz="1600" dirty="0">
                <a:latin typeface="Calibri" pitchFamily="34" charset="0"/>
              </a:rPr>
              <a:t>U monitors</a:t>
            </a:r>
          </a:p>
          <a:p>
            <a:pPr>
              <a:spcBef>
                <a:spcPct val="105000"/>
              </a:spcBef>
            </a:pPr>
            <a:r>
              <a:rPr lang="en-US" sz="1800" dirty="0">
                <a:latin typeface="Calibri" pitchFamily="34" charset="0"/>
              </a:rPr>
              <a:t>4 – Infer the effective neutron capture cross-sections from results of step 2 and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" y="1053167"/>
            <a:ext cx="8839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Publications</a:t>
            </a:r>
          </a:p>
          <a:p>
            <a:pPr>
              <a:spcBef>
                <a:spcPct val="50000"/>
              </a:spcBef>
            </a:pPr>
            <a:endParaRPr lang="en-US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G. </a:t>
            </a:r>
            <a:r>
              <a:rPr lang="en-US" sz="1600" dirty="0" err="1" smtClean="0">
                <a:latin typeface="Calibri" pitchFamily="34" charset="0"/>
              </a:rPr>
              <a:t>Youinou</a:t>
            </a:r>
            <a:r>
              <a:rPr lang="en-US" sz="1600" dirty="0" smtClean="0">
                <a:latin typeface="Calibri" pitchFamily="34" charset="0"/>
              </a:rPr>
              <a:t>, M. </a:t>
            </a:r>
            <a:r>
              <a:rPr lang="en-US" sz="1600" dirty="0" err="1" smtClean="0">
                <a:latin typeface="Calibri" pitchFamily="34" charset="0"/>
              </a:rPr>
              <a:t>Salvatores</a:t>
            </a:r>
            <a:r>
              <a:rPr lang="en-US" sz="1600" dirty="0" smtClean="0">
                <a:latin typeface="Calibri" pitchFamily="34" charset="0"/>
              </a:rPr>
              <a:t>, M. Paul, R. </a:t>
            </a:r>
            <a:r>
              <a:rPr lang="en-US" sz="1600" dirty="0" err="1" smtClean="0">
                <a:latin typeface="Calibri" pitchFamily="34" charset="0"/>
              </a:rPr>
              <a:t>Pardo</a:t>
            </a:r>
            <a:r>
              <a:rPr lang="en-US" sz="1600" dirty="0" smtClean="0">
                <a:latin typeface="Calibri" pitchFamily="34" charset="0"/>
              </a:rPr>
              <a:t>, G. </a:t>
            </a:r>
            <a:r>
              <a:rPr lang="en-US" sz="1600" dirty="0" err="1" smtClean="0">
                <a:latin typeface="Calibri" pitchFamily="34" charset="0"/>
              </a:rPr>
              <a:t>Palmiotti</a:t>
            </a:r>
            <a:r>
              <a:rPr lang="en-US" sz="1600" dirty="0" smtClean="0">
                <a:latin typeface="Calibri" pitchFamily="34" charset="0"/>
              </a:rPr>
              <a:t>, C. McGrath, F. </a:t>
            </a:r>
            <a:r>
              <a:rPr lang="en-US" sz="1600" dirty="0" err="1" smtClean="0">
                <a:latin typeface="Calibri" pitchFamily="34" charset="0"/>
              </a:rPr>
              <a:t>Kondev</a:t>
            </a:r>
            <a:r>
              <a:rPr lang="en-US" sz="1600" dirty="0" smtClean="0">
                <a:latin typeface="Calibri" pitchFamily="34" charset="0"/>
              </a:rPr>
              <a:t>, G. </a:t>
            </a:r>
            <a:r>
              <a:rPr lang="en-US" sz="1600" dirty="0" err="1" smtClean="0">
                <a:latin typeface="Calibri" pitchFamily="34" charset="0"/>
              </a:rPr>
              <a:t>Imel</a:t>
            </a:r>
            <a:r>
              <a:rPr lang="en-US" sz="1600" dirty="0" smtClean="0">
                <a:latin typeface="Calibri" pitchFamily="34" charset="0"/>
              </a:rPr>
              <a:t>, “MANTRA: An Integral Reactor Physics Experiment to Infer Actinide Capture Cross-Sections From Thorium To Californium With Accelerator Mass Spectrometry”, Eleventh International Conference on Nuclear Data for Science and Technology, </a:t>
            </a:r>
            <a:r>
              <a:rPr lang="en-US" sz="1600" dirty="0" err="1" smtClean="0">
                <a:latin typeface="Calibri" pitchFamily="34" charset="0"/>
              </a:rPr>
              <a:t>Jeju</a:t>
            </a:r>
            <a:r>
              <a:rPr lang="en-US" sz="1600" dirty="0" smtClean="0">
                <a:latin typeface="Calibri" pitchFamily="34" charset="0"/>
              </a:rPr>
              <a:t> Island, Korea, 2010, published in the </a:t>
            </a:r>
            <a:r>
              <a:rPr lang="fr-FR" sz="1600" dirty="0" smtClean="0">
                <a:latin typeface="Calibri" pitchFamily="34" charset="0"/>
              </a:rPr>
              <a:t>Journal of the </a:t>
            </a:r>
            <a:r>
              <a:rPr lang="fr-FR" sz="1600" dirty="0" err="1" smtClean="0">
                <a:latin typeface="Calibri" pitchFamily="34" charset="0"/>
              </a:rPr>
              <a:t>Korean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Physical</a:t>
            </a:r>
            <a:r>
              <a:rPr lang="fr-FR" sz="1600" dirty="0" smtClean="0">
                <a:latin typeface="Calibri" pitchFamily="34" charset="0"/>
              </a:rPr>
              <a:t> Society, Vol. 59, No. 2, August 2011, pp. 1940-1944</a:t>
            </a:r>
            <a:endParaRPr lang="en-US" sz="1600" b="1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 </a:t>
            </a:r>
            <a:endParaRPr lang="en-US" sz="1600" b="1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 G. </a:t>
            </a:r>
            <a:r>
              <a:rPr lang="en-US" sz="1600" dirty="0" err="1" smtClean="0">
                <a:latin typeface="Calibri" pitchFamily="34" charset="0"/>
              </a:rPr>
              <a:t>Youinou</a:t>
            </a:r>
            <a:r>
              <a:rPr lang="en-US" sz="1600" dirty="0" smtClean="0">
                <a:latin typeface="Calibri" pitchFamily="34" charset="0"/>
              </a:rPr>
              <a:t>, G. </a:t>
            </a:r>
            <a:r>
              <a:rPr lang="en-US" sz="1600" dirty="0" err="1" smtClean="0">
                <a:latin typeface="Calibri" pitchFamily="34" charset="0"/>
              </a:rPr>
              <a:t>Palmiotti</a:t>
            </a:r>
            <a:r>
              <a:rPr lang="en-US" sz="1600" dirty="0" smtClean="0">
                <a:latin typeface="Calibri" pitchFamily="34" charset="0"/>
              </a:rPr>
              <a:t>, M. </a:t>
            </a:r>
            <a:r>
              <a:rPr lang="en-US" sz="1600" dirty="0" err="1" smtClean="0">
                <a:latin typeface="Calibri" pitchFamily="34" charset="0"/>
              </a:rPr>
              <a:t>Salvatores</a:t>
            </a:r>
            <a:r>
              <a:rPr lang="en-US" sz="1600" dirty="0" smtClean="0">
                <a:latin typeface="Calibri" pitchFamily="34" charset="0"/>
              </a:rPr>
              <a:t>, G. </a:t>
            </a:r>
            <a:r>
              <a:rPr lang="en-US" sz="1600" dirty="0" err="1" smtClean="0">
                <a:latin typeface="Calibri" pitchFamily="34" charset="0"/>
              </a:rPr>
              <a:t>Imel</a:t>
            </a:r>
            <a:r>
              <a:rPr lang="en-US" sz="1600" dirty="0" smtClean="0">
                <a:latin typeface="Calibri" pitchFamily="34" charset="0"/>
              </a:rPr>
              <a:t>, R. </a:t>
            </a:r>
            <a:r>
              <a:rPr lang="en-US" sz="1600" dirty="0" err="1" smtClean="0">
                <a:latin typeface="Calibri" pitchFamily="34" charset="0"/>
              </a:rPr>
              <a:t>Pardo</a:t>
            </a:r>
            <a:r>
              <a:rPr lang="en-US" sz="1600" dirty="0" smtClean="0">
                <a:latin typeface="Calibri" pitchFamily="34" charset="0"/>
              </a:rPr>
              <a:t>, F. </a:t>
            </a:r>
            <a:r>
              <a:rPr lang="en-US" sz="1600" dirty="0" err="1" smtClean="0">
                <a:latin typeface="Calibri" pitchFamily="34" charset="0"/>
              </a:rPr>
              <a:t>Kondev</a:t>
            </a:r>
            <a:r>
              <a:rPr lang="en-US" sz="1600" dirty="0" smtClean="0">
                <a:latin typeface="Calibri" pitchFamily="34" charset="0"/>
              </a:rPr>
              <a:t>, M. Paul. “Principle and Uncertainty Quantification of an Experiment Designed to Infer Actinide Neutron Capture Cross-Sections”, INL/EXT-10-17622 (2010), available at  </a:t>
            </a:r>
            <a:r>
              <a:rPr lang="fr-FR" sz="1600" u="sng" dirty="0" smtClean="0">
                <a:latin typeface="Calibri" pitchFamily="34" charset="0"/>
              </a:rPr>
              <a:t>www.inl.gov/technicalpublications/Documents/4460753.pdf</a:t>
            </a:r>
            <a:endParaRPr lang="en-US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82884" y="1524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</a:rPr>
              <a:t>The relation </a:t>
            </a:r>
            <a:r>
              <a:rPr lang="en-US" sz="1800" dirty="0">
                <a:latin typeface="Calibri" pitchFamily="34" charset="0"/>
              </a:rPr>
              <a:t>between measured and inferred </a:t>
            </a:r>
            <a:r>
              <a:rPr lang="en-US" sz="1800" dirty="0" smtClean="0">
                <a:latin typeface="Calibri" pitchFamily="34" charset="0"/>
              </a:rPr>
              <a:t>quantities is given by the solution to the Bateman equations which, in a 100% pure sample of mass number A, </a:t>
            </a:r>
            <a:r>
              <a:rPr lang="en-US" sz="1800" dirty="0">
                <a:latin typeface="Calibri" pitchFamily="34" charset="0"/>
              </a:rPr>
              <a:t>can be </a:t>
            </a:r>
            <a:r>
              <a:rPr lang="en-US" sz="1800" dirty="0" smtClean="0">
                <a:latin typeface="Calibri" pitchFamily="34" charset="0"/>
              </a:rPr>
              <a:t>expressed as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4953000"/>
            <a:ext cx="8610600" cy="918865"/>
            <a:chOff x="228600" y="5421670"/>
            <a:chExt cx="8610600" cy="918865"/>
          </a:xfrm>
        </p:grpSpPr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2533650" y="5421670"/>
            <a:ext cx="2312390" cy="525462"/>
          </p:xfrm>
          <a:graphic>
            <a:graphicData uri="http://schemas.openxmlformats.org/presentationml/2006/ole">
              <p:oleObj spid="_x0000_s80899" name="Equation" r:id="rId3" imgW="1460160" imgH="330120" progId="Equation.3">
                <p:embed/>
              </p:oleObj>
            </a:graphicData>
          </a:graphic>
        </p:graphicFrame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800600" y="5504219"/>
              <a:ext cx="403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Calibri" pitchFamily="34" charset="0"/>
                </a:rPr>
                <a:t>= effective neutron capture cross-section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28600" y="5487313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sz="1800" dirty="0" smtClean="0">
                  <a:latin typeface="Calibri" pitchFamily="34" charset="0"/>
                </a:rPr>
                <a:t> </a:t>
              </a:r>
              <a:r>
                <a:rPr lang="en-US" sz="1800" u="sng" dirty="0" smtClean="0">
                  <a:latin typeface="Calibri" pitchFamily="34" charset="0"/>
                </a:rPr>
                <a:t>inferred quantities </a:t>
              </a:r>
              <a:r>
                <a:rPr lang="en-US" sz="1800" dirty="0" smtClean="0">
                  <a:latin typeface="Calibri" pitchFamily="34" charset="0"/>
                </a:rPr>
                <a:t>→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28600" y="5878870"/>
              <a:ext cx="853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sz="1800" dirty="0" smtClean="0">
                  <a:latin typeface="Calibri" pitchFamily="34" charset="0"/>
                </a:rPr>
                <a:t> </a:t>
              </a:r>
              <a:r>
                <a:rPr lang="en-US" sz="1800" u="sng" dirty="0" smtClean="0">
                  <a:latin typeface="Calibri" pitchFamily="34" charset="0"/>
                </a:rPr>
                <a:t>measured quantities </a:t>
              </a:r>
              <a:r>
                <a:rPr lang="en-US" sz="1800" dirty="0" smtClean="0">
                  <a:latin typeface="Calibri" pitchFamily="34" charset="0"/>
                </a:rPr>
                <a:t>→ relative atom densities N</a:t>
              </a:r>
              <a:r>
                <a:rPr lang="en-US" sz="1800" baseline="-25000" dirty="0" smtClean="0">
                  <a:latin typeface="Calibri" pitchFamily="34" charset="0"/>
                </a:rPr>
                <a:t>A+1</a:t>
              </a:r>
              <a:r>
                <a:rPr lang="en-US" sz="1800" dirty="0" smtClean="0">
                  <a:latin typeface="Calibri" pitchFamily="34" charset="0"/>
                </a:rPr>
                <a:t>, N</a:t>
              </a:r>
              <a:r>
                <a:rPr lang="en-US" sz="1800" baseline="-25000" dirty="0" smtClean="0">
                  <a:latin typeface="Calibri" pitchFamily="34" charset="0"/>
                </a:rPr>
                <a:t>A+2</a:t>
              </a:r>
              <a:r>
                <a:rPr lang="en-US" sz="1800" dirty="0" smtClean="0">
                  <a:latin typeface="Calibri" pitchFamily="34" charset="0"/>
                </a:rPr>
                <a:t>,N</a:t>
              </a:r>
              <a:r>
                <a:rPr lang="en-US" sz="1800" baseline="-25000" dirty="0" smtClean="0">
                  <a:latin typeface="Calibri" pitchFamily="34" charset="0"/>
                </a:rPr>
                <a:t>A+3</a:t>
              </a:r>
              <a:r>
                <a:rPr lang="en-US" sz="1800" dirty="0" smtClean="0">
                  <a:latin typeface="Calibri" pitchFamily="34" charset="0"/>
                </a:rPr>
                <a:t> … and neutron fluence </a:t>
              </a:r>
              <a:r>
                <a:rPr lang="el-GR" dirty="0" smtClean="0">
                  <a:latin typeface="Calibri"/>
                </a:rPr>
                <a:t>τ</a:t>
              </a:r>
              <a:endParaRPr lang="en-US" baseline="-25000" dirty="0" smtClean="0">
                <a:latin typeface="Calibri" pitchFamily="34" charset="0"/>
              </a:endParaRPr>
            </a:p>
          </p:txBody>
        </p:sp>
      </p:grpSp>
      <p:sp>
        <p:nvSpPr>
          <p:cNvPr id="18" name="Slide Number Placeholder 4"/>
          <p:cNvSpPr txBox="1">
            <a:spLocks/>
          </p:cNvSpPr>
          <p:nvPr/>
        </p:nvSpPr>
        <p:spPr>
          <a:xfrm>
            <a:off x="7220833" y="6528435"/>
            <a:ext cx="1905000" cy="3143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166E7-94A3-4BF5-8462-8E673ED1859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0" y="914400"/>
            <a:ext cx="9067800" cy="1752600"/>
            <a:chOff x="0" y="914400"/>
            <a:chExt cx="9067800" cy="1752600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157163" y="1077912"/>
            <a:ext cx="4948237" cy="1589088"/>
          </p:xfrm>
          <a:graphic>
            <a:graphicData uri="http://schemas.openxmlformats.org/presentationml/2006/ole">
              <p:oleObj spid="_x0000_s80901" name="Equation" r:id="rId4" imgW="2933640" imgH="939600" progId="Equation.3">
                <p:embed/>
              </p:oleObj>
            </a:graphicData>
          </a:graphic>
        </p:graphicFrame>
        <p:graphicFrame>
          <p:nvGraphicFramePr>
            <p:cNvPr id="80903" name="Object 7"/>
            <p:cNvGraphicFramePr>
              <a:graphicFrameLocks noChangeAspect="1"/>
            </p:cNvGraphicFramePr>
            <p:nvPr/>
          </p:nvGraphicFramePr>
          <p:xfrm>
            <a:off x="2590800" y="1103312"/>
            <a:ext cx="1527175" cy="420688"/>
          </p:xfrm>
          <a:graphic>
            <a:graphicData uri="http://schemas.openxmlformats.org/presentationml/2006/ole">
              <p:oleObj spid="_x0000_s80903" name="Equation" r:id="rId5" imgW="1015920" imgH="279360" progId="Equation.3">
                <p:embed/>
              </p:oleObj>
            </a:graphicData>
          </a:graphic>
        </p:graphicFrame>
        <p:graphicFrame>
          <p:nvGraphicFramePr>
            <p:cNvPr id="80904" name="Object 8"/>
            <p:cNvGraphicFramePr>
              <a:graphicFrameLocks noChangeAspect="1"/>
            </p:cNvGraphicFramePr>
            <p:nvPr/>
          </p:nvGraphicFramePr>
          <p:xfrm>
            <a:off x="5851525" y="1181100"/>
            <a:ext cx="3216275" cy="1104900"/>
          </p:xfrm>
          <a:graphic>
            <a:graphicData uri="http://schemas.openxmlformats.org/presentationml/2006/ole">
              <p:oleObj spid="_x0000_s80904" name="Equation" r:id="rId6" imgW="2158920" imgH="736560" progId="Equation.3">
                <p:embed/>
              </p:oleObj>
            </a:graphicData>
          </a:graphic>
        </p:graphicFrame>
        <p:sp>
          <p:nvSpPr>
            <p:cNvPr id="21" name="Left Brace 20"/>
            <p:cNvSpPr/>
            <p:nvPr/>
          </p:nvSpPr>
          <p:spPr bwMode="auto">
            <a:xfrm>
              <a:off x="0" y="990600"/>
              <a:ext cx="228600" cy="14478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Left Brace 22"/>
            <p:cNvSpPr/>
            <p:nvPr/>
          </p:nvSpPr>
          <p:spPr bwMode="auto">
            <a:xfrm>
              <a:off x="5715000" y="914400"/>
              <a:ext cx="228600" cy="14478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5029200" y="1524000"/>
              <a:ext cx="6096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20912" y="3144837"/>
            <a:ext cx="3341688" cy="1655763"/>
            <a:chOff x="2362200" y="3048000"/>
            <a:chExt cx="3341688" cy="1655763"/>
          </a:xfrm>
        </p:grpSpPr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2559050" y="3048000"/>
            <a:ext cx="3144838" cy="1655763"/>
          </p:xfrm>
          <a:graphic>
            <a:graphicData uri="http://schemas.openxmlformats.org/presentationml/2006/ole">
              <p:oleObj spid="_x0000_s80900" name="Equation" r:id="rId7" imgW="2044440" imgH="1054080" progId="Equation.3">
                <p:embed/>
              </p:oleObj>
            </a:graphicData>
          </a:graphic>
        </p:graphicFrame>
        <p:sp>
          <p:nvSpPr>
            <p:cNvPr id="26" name="Left Brace 25"/>
            <p:cNvSpPr/>
            <p:nvPr/>
          </p:nvSpPr>
          <p:spPr bwMode="auto">
            <a:xfrm>
              <a:off x="2362200" y="3124200"/>
              <a:ext cx="228600" cy="14478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3429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Example of A+1, A+2 and A+3 build-up from successive neutron captures on 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25146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Very good approximation in most cases we are interested in. The correction factors will be taken into account in the actual analyses.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19" name="Text Box 10"/>
          <p:cNvSpPr txBox="1">
            <a:spLocks noChangeArrowheads="1"/>
          </p:cNvSpPr>
          <p:nvPr/>
        </p:nvSpPr>
        <p:spPr bwMode="auto">
          <a:xfrm>
            <a:off x="0" y="762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Relation between measured and inferred quantities</a:t>
            </a:r>
          </a:p>
        </p:txBody>
      </p:sp>
      <p:sp>
        <p:nvSpPr>
          <p:cNvPr id="60420" name="Rectangle 1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1" name="Rectangle 1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2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3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4" name="Rectangle 2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5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0439" name="Group 23"/>
          <p:cNvGrpSpPr>
            <a:grpSpLocks/>
          </p:cNvGrpSpPr>
          <p:nvPr/>
        </p:nvGrpSpPr>
        <p:grpSpPr bwMode="auto">
          <a:xfrm>
            <a:off x="217488" y="3087688"/>
            <a:ext cx="8353426" cy="2492376"/>
            <a:chOff x="137" y="1225"/>
            <a:chExt cx="5262" cy="1570"/>
          </a:xfrm>
        </p:grpSpPr>
        <p:graphicFrame>
          <p:nvGraphicFramePr>
            <p:cNvPr id="60427" name="Object 27"/>
            <p:cNvGraphicFramePr>
              <a:graphicFrameLocks noChangeAspect="1"/>
            </p:cNvGraphicFramePr>
            <p:nvPr/>
          </p:nvGraphicFramePr>
          <p:xfrm>
            <a:off x="137" y="2404"/>
            <a:ext cx="5262" cy="391"/>
          </p:xfrm>
          <a:graphic>
            <a:graphicData uri="http://schemas.openxmlformats.org/presentationml/2006/ole">
              <p:oleObj spid="_x0000_s60427" name="Equation" r:id="rId3" imgW="6197400" imgH="457200" progId="Equation.3">
                <p:embed/>
              </p:oleObj>
            </a:graphicData>
          </a:graphic>
        </p:graphicFrame>
        <p:graphicFrame>
          <p:nvGraphicFramePr>
            <p:cNvPr id="60428" name="Object 17"/>
            <p:cNvGraphicFramePr>
              <a:graphicFrameLocks noChangeAspect="1"/>
            </p:cNvGraphicFramePr>
            <p:nvPr/>
          </p:nvGraphicFramePr>
          <p:xfrm>
            <a:off x="250" y="1225"/>
            <a:ext cx="1682" cy="380"/>
          </p:xfrm>
          <a:graphic>
            <a:graphicData uri="http://schemas.openxmlformats.org/presentationml/2006/ole">
              <p:oleObj spid="_x0000_s60428" name="Equation" r:id="rId4" imgW="1981080" imgH="444240" progId="Equation.3">
                <p:embed/>
              </p:oleObj>
            </a:graphicData>
          </a:graphic>
        </p:graphicFrame>
        <p:graphicFrame>
          <p:nvGraphicFramePr>
            <p:cNvPr id="60429" name="Object 19"/>
            <p:cNvGraphicFramePr>
              <a:graphicFrameLocks noChangeAspect="1"/>
            </p:cNvGraphicFramePr>
            <p:nvPr/>
          </p:nvGraphicFramePr>
          <p:xfrm>
            <a:off x="244" y="1781"/>
            <a:ext cx="2156" cy="390"/>
          </p:xfrm>
          <a:graphic>
            <a:graphicData uri="http://schemas.openxmlformats.org/presentationml/2006/ole">
              <p:oleObj spid="_x0000_s60429" name="Equation" r:id="rId5" imgW="2539800" imgH="457200" progId="Equation.3">
                <p:embed/>
              </p:oleObj>
            </a:graphicData>
          </a:graphic>
        </p:graphicFrame>
      </p:grpSp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457200" y="1374775"/>
          <a:ext cx="3765550" cy="328613"/>
        </p:xfrm>
        <a:graphic>
          <a:graphicData uri="http://schemas.openxmlformats.org/presentationml/2006/ole">
            <p:oleObj spid="_x0000_s60439" name="Equation" r:id="rId6" imgW="2679480" imgH="228600" progId="Equation.3">
              <p:embed/>
            </p:oleObj>
          </a:graphicData>
        </a:graphic>
      </p:graphicFrame>
      <p:graphicFrame>
        <p:nvGraphicFramePr>
          <p:cNvPr id="60440" name="Object 24"/>
          <p:cNvGraphicFramePr>
            <a:graphicFrameLocks noChangeAspect="1"/>
          </p:cNvGraphicFramePr>
          <p:nvPr/>
        </p:nvGraphicFramePr>
        <p:xfrm>
          <a:off x="401637" y="1795462"/>
          <a:ext cx="6151563" cy="566738"/>
        </p:xfrm>
        <a:graphic>
          <a:graphicData uri="http://schemas.openxmlformats.org/presentationml/2006/ole">
            <p:oleObj spid="_x0000_s60440" name="Equation" r:id="rId7" imgW="4216320" imgH="393480" progId="Equation.3">
              <p:embed/>
            </p:oleObj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5334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Example of a very pure sample containing essentially (i.e. at least 99%) an isotope of mass number A, but also a few tenths of a percent of other isotopes present as impurities (let’s say A+1, A+2 and A+3).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19" name="Left Brace 18"/>
          <p:cNvSpPr/>
          <p:nvPr/>
        </p:nvSpPr>
        <p:spPr bwMode="auto">
          <a:xfrm rot="16200000">
            <a:off x="2095500" y="1409701"/>
            <a:ext cx="228600" cy="1828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3810000" y="1676400"/>
            <a:ext cx="228599" cy="1295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5562601" y="1447800"/>
            <a:ext cx="228598" cy="1752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2514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Contribution from 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2514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Contribution from A+1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14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Left-over of the initial A+2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>
            <a:off x="0" y="3048000"/>
            <a:ext cx="381000" cy="2590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200400" y="6119813"/>
            <a:ext cx="5791200" cy="585787"/>
            <a:chOff x="2967789" y="6027738"/>
            <a:chExt cx="6096000" cy="585787"/>
          </a:xfrm>
        </p:grpSpPr>
        <p:graphicFrame>
          <p:nvGraphicFramePr>
            <p:cNvPr id="60441" name="Object 25"/>
            <p:cNvGraphicFramePr>
              <a:graphicFrameLocks noChangeAspect="1"/>
            </p:cNvGraphicFramePr>
            <p:nvPr/>
          </p:nvGraphicFramePr>
          <p:xfrm>
            <a:off x="3641725" y="6027738"/>
            <a:ext cx="2225675" cy="585787"/>
          </p:xfrm>
          <a:graphic>
            <a:graphicData uri="http://schemas.openxmlformats.org/presentationml/2006/ole">
              <p:oleObj spid="_x0000_s60441" name="Equation" r:id="rId8" imgW="1650960" imgH="431640" progId="Equation.3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2967789" y="6107668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N.B.:                                             i.e. we don’t need absolute N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7" name="Text Box 10"/>
          <p:cNvSpPr txBox="1">
            <a:spLocks noChangeArrowheads="1"/>
          </p:cNvSpPr>
          <p:nvPr/>
        </p:nvSpPr>
        <p:spPr bwMode="auto">
          <a:xfrm>
            <a:off x="0" y="762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Relation between measured and inferred quantities</a:t>
            </a:r>
          </a:p>
        </p:txBody>
      </p:sp>
      <p:sp>
        <p:nvSpPr>
          <p:cNvPr id="62468" name="Rectangle 1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9" name="Rectangle 1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0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1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2" name="Rectangle 2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3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215901" y="3063875"/>
            <a:ext cx="8353427" cy="3278186"/>
            <a:chOff x="136" y="1051"/>
            <a:chExt cx="5262" cy="2065"/>
          </a:xfrm>
        </p:grpSpPr>
        <p:graphicFrame>
          <p:nvGraphicFramePr>
            <p:cNvPr id="62475" name="Object 27"/>
            <p:cNvGraphicFramePr>
              <a:graphicFrameLocks noChangeAspect="1"/>
            </p:cNvGraphicFramePr>
            <p:nvPr/>
          </p:nvGraphicFramePr>
          <p:xfrm>
            <a:off x="136" y="2245"/>
            <a:ext cx="5262" cy="391"/>
          </p:xfrm>
          <a:graphic>
            <a:graphicData uri="http://schemas.openxmlformats.org/presentationml/2006/ole">
              <p:oleObj spid="_x0000_s62475" name="Equation" r:id="rId3" imgW="6197400" imgH="457200" progId="Equation.3">
                <p:embed/>
              </p:oleObj>
            </a:graphicData>
          </a:graphic>
        </p:graphicFrame>
        <p:graphicFrame>
          <p:nvGraphicFramePr>
            <p:cNvPr id="62476" name="Object 17"/>
            <p:cNvGraphicFramePr>
              <a:graphicFrameLocks noChangeAspect="1"/>
            </p:cNvGraphicFramePr>
            <p:nvPr/>
          </p:nvGraphicFramePr>
          <p:xfrm>
            <a:off x="250" y="1066"/>
            <a:ext cx="1682" cy="380"/>
          </p:xfrm>
          <a:graphic>
            <a:graphicData uri="http://schemas.openxmlformats.org/presentationml/2006/ole">
              <p:oleObj spid="_x0000_s62476" name="Equation" r:id="rId4" imgW="1981080" imgH="444240" progId="Equation.3">
                <p:embed/>
              </p:oleObj>
            </a:graphicData>
          </a:graphic>
        </p:graphicFrame>
        <p:graphicFrame>
          <p:nvGraphicFramePr>
            <p:cNvPr id="62477" name="Object 19"/>
            <p:cNvGraphicFramePr>
              <a:graphicFrameLocks noChangeAspect="1"/>
            </p:cNvGraphicFramePr>
            <p:nvPr/>
          </p:nvGraphicFramePr>
          <p:xfrm>
            <a:off x="244" y="1622"/>
            <a:ext cx="2155" cy="390"/>
          </p:xfrm>
          <a:graphic>
            <a:graphicData uri="http://schemas.openxmlformats.org/presentationml/2006/ole">
              <p:oleObj spid="_x0000_s62477" name="Equation" r:id="rId5" imgW="2539800" imgH="457200" progId="Equation.3">
                <p:embed/>
              </p:oleObj>
            </a:graphicData>
          </a:graphic>
        </p:graphicFrame>
        <p:sp>
          <p:nvSpPr>
            <p:cNvPr id="62478" name="AutoShape 25"/>
            <p:cNvSpPr>
              <a:spLocks noChangeArrowheads="1"/>
            </p:cNvSpPr>
            <p:nvPr/>
          </p:nvSpPr>
          <p:spPr bwMode="auto">
            <a:xfrm>
              <a:off x="1946" y="1200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AutoShape 26"/>
            <p:cNvSpPr>
              <a:spLocks noChangeArrowheads="1"/>
            </p:cNvSpPr>
            <p:nvPr/>
          </p:nvSpPr>
          <p:spPr bwMode="auto">
            <a:xfrm>
              <a:off x="2570" y="1776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480" name="Object 29"/>
            <p:cNvGraphicFramePr>
              <a:graphicFrameLocks noChangeAspect="1"/>
            </p:cNvGraphicFramePr>
            <p:nvPr/>
          </p:nvGraphicFramePr>
          <p:xfrm>
            <a:off x="2421" y="1051"/>
            <a:ext cx="955" cy="379"/>
          </p:xfrm>
          <a:graphic>
            <a:graphicData uri="http://schemas.openxmlformats.org/presentationml/2006/ole">
              <p:oleObj spid="_x0000_s62480" name="Equation" r:id="rId6" imgW="1130040" imgH="444240" progId="Equation.3">
                <p:embed/>
              </p:oleObj>
            </a:graphicData>
          </a:graphic>
        </p:graphicFrame>
        <p:graphicFrame>
          <p:nvGraphicFramePr>
            <p:cNvPr id="62481" name="Object 30"/>
            <p:cNvGraphicFramePr>
              <a:graphicFrameLocks noChangeAspect="1"/>
            </p:cNvGraphicFramePr>
            <p:nvPr/>
          </p:nvGraphicFramePr>
          <p:xfrm>
            <a:off x="3060" y="1622"/>
            <a:ext cx="1378" cy="389"/>
          </p:xfrm>
          <a:graphic>
            <a:graphicData uri="http://schemas.openxmlformats.org/presentationml/2006/ole">
              <p:oleObj spid="_x0000_s62481" name="Equation" r:id="rId7" imgW="1625400" imgH="457200" progId="Equation.3">
                <p:embed/>
              </p:oleObj>
            </a:graphicData>
          </a:graphic>
        </p:graphicFrame>
        <p:graphicFrame>
          <p:nvGraphicFramePr>
            <p:cNvPr id="62482" name="Object 31"/>
            <p:cNvGraphicFramePr>
              <a:graphicFrameLocks noChangeAspect="1"/>
            </p:cNvGraphicFramePr>
            <p:nvPr/>
          </p:nvGraphicFramePr>
          <p:xfrm>
            <a:off x="2210" y="2726"/>
            <a:ext cx="1406" cy="390"/>
          </p:xfrm>
          <a:graphic>
            <a:graphicData uri="http://schemas.openxmlformats.org/presentationml/2006/ole">
              <p:oleObj spid="_x0000_s62482" name="Equation" r:id="rId8" imgW="1650960" imgH="457200" progId="Equation.3">
                <p:embed/>
              </p:oleObj>
            </a:graphicData>
          </a:graphic>
        </p:graphicFrame>
        <p:sp>
          <p:nvSpPr>
            <p:cNvPr id="62483" name="AutoShape 33"/>
            <p:cNvSpPr>
              <a:spLocks noChangeArrowheads="1"/>
            </p:cNvSpPr>
            <p:nvPr/>
          </p:nvSpPr>
          <p:spPr bwMode="auto">
            <a:xfrm>
              <a:off x="1658" y="2880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776407"/>
            <a:ext cx="9144000" cy="1661993"/>
            <a:chOff x="0" y="776407"/>
            <a:chExt cx="9144000" cy="1661993"/>
          </a:xfrm>
        </p:grpSpPr>
        <p:sp>
          <p:nvSpPr>
            <p:cNvPr id="62484" name="Text Box 20"/>
            <p:cNvSpPr txBox="1">
              <a:spLocks noChangeArrowheads="1"/>
            </p:cNvSpPr>
            <p:nvPr/>
          </p:nvSpPr>
          <p:spPr bwMode="auto">
            <a:xfrm>
              <a:off x="0" y="776407"/>
              <a:ext cx="9144000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 dirty="0">
                  <a:latin typeface="Calibri" pitchFamily="34" charset="0"/>
                </a:rPr>
                <a:t>If </a:t>
              </a:r>
              <a:r>
                <a:rPr lang="en-US" sz="1700" dirty="0" smtClean="0">
                  <a:latin typeface="Calibri" pitchFamily="34" charset="0"/>
                </a:rPr>
                <a:t>                &lt;&lt;                   the </a:t>
              </a:r>
              <a:r>
                <a:rPr lang="en-US" sz="1700" dirty="0">
                  <a:latin typeface="Calibri" pitchFamily="34" charset="0"/>
                </a:rPr>
                <a:t>expressions are simpler and the inference is less dependant on the precision of the measurement of the atom densities. Relatively easy with thermal or epithermal neutron spectra  (      ~ few 10 to few 100 barns). More difficult with fast neutron spectra (      ~ 1 barn</a:t>
              </a:r>
              <a:r>
                <a:rPr lang="en-US" sz="1700" dirty="0" smtClean="0">
                  <a:latin typeface="Calibri" pitchFamily="34" charset="0"/>
                </a:rPr>
                <a:t>)</a:t>
              </a:r>
              <a:endParaRPr lang="en-US" sz="1700" dirty="0">
                <a:latin typeface="Calibri" pitchFamily="34" charset="0"/>
              </a:endParaRPr>
            </a:p>
            <a:p>
              <a:r>
                <a:rPr lang="en-US" sz="1700" dirty="0">
                  <a:latin typeface="Calibri" pitchFamily="34" charset="0"/>
                </a:rPr>
                <a:t>		</a:t>
              </a:r>
              <a:endParaRPr lang="en-US" sz="1700" dirty="0" smtClean="0">
                <a:latin typeface="Calibri" pitchFamily="34" charset="0"/>
              </a:endParaRPr>
            </a:p>
            <a:p>
              <a:r>
                <a:rPr lang="en-US" sz="1700" dirty="0" smtClean="0">
                  <a:latin typeface="Calibri" pitchFamily="34" charset="0"/>
                </a:rPr>
                <a:t>		→ </a:t>
              </a:r>
              <a:r>
                <a:rPr lang="en-US" sz="1700" dirty="0">
                  <a:latin typeface="Calibri" pitchFamily="34" charset="0"/>
                </a:rPr>
                <a:t>High neutron </a:t>
              </a:r>
              <a:r>
                <a:rPr lang="en-US" sz="1700" dirty="0" err="1">
                  <a:latin typeface="Calibri" pitchFamily="34" charset="0"/>
                </a:rPr>
                <a:t>fluence</a:t>
              </a:r>
              <a:endParaRPr lang="en-US" sz="1700" dirty="0">
                <a:latin typeface="Calibri" pitchFamily="34" charset="0"/>
              </a:endParaRPr>
            </a:p>
            <a:p>
              <a:r>
                <a:rPr lang="en-US" sz="1700" dirty="0">
                  <a:latin typeface="Calibri" pitchFamily="34" charset="0"/>
                </a:rPr>
                <a:t>		→ High purity samples</a:t>
              </a:r>
            </a:p>
          </p:txBody>
        </p:sp>
        <p:graphicFrame>
          <p:nvGraphicFramePr>
            <p:cNvPr id="62486" name="Object 22"/>
            <p:cNvGraphicFramePr>
              <a:graphicFrameLocks noChangeAspect="1"/>
            </p:cNvGraphicFramePr>
            <p:nvPr/>
          </p:nvGraphicFramePr>
          <p:xfrm>
            <a:off x="1600200" y="1295400"/>
            <a:ext cx="323850" cy="381000"/>
          </p:xfrm>
          <a:graphic>
            <a:graphicData uri="http://schemas.openxmlformats.org/presentationml/2006/ole">
              <p:oleObj spid="_x0000_s62486" name="Equation" r:id="rId9" imgW="215640" imgH="253800" progId="Equation.3">
                <p:embed/>
              </p:oleObj>
            </a:graphicData>
          </a:graphic>
        </p:graphicFrame>
        <p:graphicFrame>
          <p:nvGraphicFramePr>
            <p:cNvPr id="62487" name="Object 23"/>
            <p:cNvGraphicFramePr>
              <a:graphicFrameLocks noChangeAspect="1"/>
            </p:cNvGraphicFramePr>
            <p:nvPr/>
          </p:nvGraphicFramePr>
          <p:xfrm>
            <a:off x="7924800" y="1295400"/>
            <a:ext cx="323850" cy="381000"/>
          </p:xfrm>
          <a:graphic>
            <a:graphicData uri="http://schemas.openxmlformats.org/presentationml/2006/ole">
              <p:oleObj spid="_x0000_s62487" name="Equation" r:id="rId10" imgW="215640" imgH="253800" progId="Equation.3">
                <p:embed/>
              </p:oleObj>
            </a:graphicData>
          </a:graphic>
        </p:graphicFrame>
        <p:graphicFrame>
          <p:nvGraphicFramePr>
            <p:cNvPr id="62488" name="Object 24"/>
            <p:cNvGraphicFramePr>
              <a:graphicFrameLocks noChangeAspect="1"/>
            </p:cNvGraphicFramePr>
            <p:nvPr/>
          </p:nvGraphicFramePr>
          <p:xfrm>
            <a:off x="254000" y="795337"/>
            <a:ext cx="812800" cy="347663"/>
          </p:xfrm>
          <a:graphic>
            <a:graphicData uri="http://schemas.openxmlformats.org/presentationml/2006/ole">
              <p:oleObj spid="_x0000_s62488" name="Equation" r:id="rId11" imgW="533160" imgH="228600" progId="Equation.3">
                <p:embed/>
              </p:oleObj>
            </a:graphicData>
          </a:graphic>
        </p:graphicFrame>
        <p:graphicFrame>
          <p:nvGraphicFramePr>
            <p:cNvPr id="62489" name="Object 25"/>
            <p:cNvGraphicFramePr>
              <a:graphicFrameLocks noChangeAspect="1"/>
            </p:cNvGraphicFramePr>
            <p:nvPr/>
          </p:nvGraphicFramePr>
          <p:xfrm>
            <a:off x="1301750" y="795337"/>
            <a:ext cx="831850" cy="347663"/>
          </p:xfrm>
          <a:graphic>
            <a:graphicData uri="http://schemas.openxmlformats.org/presentationml/2006/ole">
              <p:oleObj spid="_x0000_s62489" name="Equation" r:id="rId12" imgW="545760" imgH="228600" progId="Equation.3">
                <p:embed/>
              </p:oleObj>
            </a:graphicData>
          </a:graphic>
        </p:graphicFrame>
      </p:grpSp>
      <p:sp>
        <p:nvSpPr>
          <p:cNvPr id="27" name="Left Brace 26"/>
          <p:cNvSpPr/>
          <p:nvPr/>
        </p:nvSpPr>
        <p:spPr bwMode="auto">
          <a:xfrm>
            <a:off x="0" y="3048000"/>
            <a:ext cx="381000" cy="2590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2504"/>
            <a:ext cx="7543800" cy="657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657600" y="0"/>
            <a:ext cx="548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itchFamily="34" charset="0"/>
              </a:rPr>
              <a:t>Best sample candidates for ATLAS</a:t>
            </a:r>
            <a:r>
              <a:rPr lang="en-US" sz="1600" dirty="0">
                <a:latin typeface="Calibri" pitchFamily="34" charset="0"/>
              </a:rPr>
              <a:t> = Heaviest long-lived isotope in each element (U, </a:t>
            </a:r>
            <a:r>
              <a:rPr lang="en-US" sz="1600" dirty="0" err="1">
                <a:latin typeface="Calibri" pitchFamily="34" charset="0"/>
              </a:rPr>
              <a:t>Np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Pu</a:t>
            </a:r>
            <a:r>
              <a:rPr lang="en-US" sz="1600" dirty="0">
                <a:latin typeface="Calibri" pitchFamily="34" charset="0"/>
              </a:rPr>
              <a:t>, Am, Cm) because A+1, A+2… contamination can be kept at a much lower </a:t>
            </a:r>
            <a:r>
              <a:rPr lang="en-US" sz="1600" dirty="0" smtClean="0">
                <a:latin typeface="Calibri" pitchFamily="34" charset="0"/>
              </a:rPr>
              <a:t>level. U-235 is added to this list because its chain is only loosely coupled with that of U-238. Pu-244 is not of interest for reactor physics or fuel cycle but has been included because it generates Cm-245 after 2 short beta decays.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0" y="167640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en-US" sz="1600" dirty="0"/>
              <a:t> </a:t>
            </a:r>
            <a:r>
              <a:rPr lang="en-US" sz="1600" dirty="0">
                <a:latin typeface="Calibri" pitchFamily="34" charset="0"/>
              </a:rPr>
              <a:t>For these samples the high sensitivity of ATLAS is an important asset because of a low background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en-US" sz="1600" dirty="0">
                <a:latin typeface="Calibri" pitchFamily="34" charset="0"/>
              </a:rPr>
              <a:t> When high background, precision matters more than sensitivity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066800" y="192024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124200" y="1447800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3124200" y="2667000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114800" y="2240280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5105400" y="4495800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5105400" y="5486400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6096000" y="5074920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600200" y="4800600"/>
            <a:ext cx="457200" cy="228600"/>
          </a:xfrm>
          <a:prstGeom prst="ellips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8" name="Rectangle 1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9" name="Rectangle 2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1" name="Rectangle 2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" name="Rectangle 3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5" name="Rectangle 3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760538" y="4781550"/>
            <a:ext cx="5264150" cy="1543050"/>
            <a:chOff x="1455738" y="3562350"/>
            <a:chExt cx="5264150" cy="1543050"/>
          </a:xfrm>
        </p:grpSpPr>
        <p:graphicFrame>
          <p:nvGraphicFramePr>
            <p:cNvPr id="29" name="Object 34"/>
            <p:cNvGraphicFramePr>
              <a:graphicFrameLocks noChangeAspect="1"/>
            </p:cNvGraphicFramePr>
            <p:nvPr/>
          </p:nvGraphicFramePr>
          <p:xfrm>
            <a:off x="1455738" y="3562350"/>
            <a:ext cx="5264150" cy="704850"/>
          </p:xfrm>
          <a:graphic>
            <a:graphicData uri="http://schemas.openxmlformats.org/presentationml/2006/ole">
              <p:oleObj spid="_x0000_s69634" name="Equation" r:id="rId3" imgW="4178160" imgH="558720" progId="Equation.3">
                <p:embed/>
              </p:oleObj>
            </a:graphicData>
          </a:graphic>
        </p:graphicFrame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3962400" y="4791075"/>
              <a:ext cx="7620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~0.5%</a:t>
              </a: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2667000" y="4791075"/>
              <a:ext cx="762000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~0.5</a:t>
              </a:r>
              <a:r>
                <a:rPr lang="en-US" sz="1400" dirty="0" smtClean="0"/>
                <a:t>%</a:t>
              </a:r>
              <a:endParaRPr lang="en-US" sz="1400" dirty="0"/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3048000" y="4267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4343400" y="4267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5410200" y="4267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4800" y="547687"/>
            <a:ext cx="7086600" cy="4100513"/>
            <a:chOff x="152400" y="547687"/>
            <a:chExt cx="7086600" cy="4100513"/>
          </a:xfrm>
        </p:grpSpPr>
        <p:grpSp>
          <p:nvGrpSpPr>
            <p:cNvPr id="26" name="Group 25"/>
            <p:cNvGrpSpPr/>
            <p:nvPr/>
          </p:nvGrpSpPr>
          <p:grpSpPr>
            <a:xfrm>
              <a:off x="152400" y="547687"/>
              <a:ext cx="6296025" cy="4100513"/>
              <a:chOff x="1219200" y="2133600"/>
              <a:chExt cx="6296025" cy="4100513"/>
            </a:xfrm>
          </p:grpSpPr>
          <p:pic>
            <p:nvPicPr>
              <p:cNvPr id="3109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9200" y="2133600"/>
                <a:ext cx="6296025" cy="3544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10" name="Oval 38"/>
              <p:cNvSpPr>
                <a:spLocks noChangeArrowheads="1"/>
              </p:cNvSpPr>
              <p:nvPr/>
            </p:nvSpPr>
            <p:spPr bwMode="auto">
              <a:xfrm>
                <a:off x="3886200" y="4419600"/>
                <a:ext cx="1066800" cy="8382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auto">
              <a:xfrm>
                <a:off x="4953000" y="4419600"/>
                <a:ext cx="838200" cy="8382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Text Box 40"/>
              <p:cNvSpPr txBox="1">
                <a:spLocks noChangeArrowheads="1"/>
              </p:cNvSpPr>
              <p:nvPr/>
            </p:nvSpPr>
            <p:spPr bwMode="auto">
              <a:xfrm>
                <a:off x="3810000" y="5867400"/>
                <a:ext cx="11430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measured</a:t>
                </a:r>
              </a:p>
            </p:txBody>
          </p:sp>
          <p:sp>
            <p:nvSpPr>
              <p:cNvPr id="3113" name="Text Box 41"/>
              <p:cNvSpPr txBox="1">
                <a:spLocks noChangeArrowheads="1"/>
              </p:cNvSpPr>
              <p:nvPr/>
            </p:nvSpPr>
            <p:spPr bwMode="auto">
              <a:xfrm>
                <a:off x="4953000" y="5867400"/>
                <a:ext cx="11430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/>
                  <a:t>calculated</a:t>
                </a:r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 flipV="1">
                <a:off x="4419600" y="5257800"/>
                <a:ext cx="0" cy="68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 flipV="1">
                <a:off x="5410200" y="5257800"/>
                <a:ext cx="0" cy="685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9633" name="Object 1"/>
            <p:cNvGraphicFramePr>
              <a:graphicFrameLocks noChangeAspect="1"/>
            </p:cNvGraphicFramePr>
            <p:nvPr/>
          </p:nvGraphicFramePr>
          <p:xfrm>
            <a:off x="5284788" y="3657600"/>
            <a:ext cx="1954212" cy="703263"/>
          </p:xfrm>
          <a:graphic>
            <a:graphicData uri="http://schemas.openxmlformats.org/presentationml/2006/ole">
              <p:oleObj spid="_x0000_s69633" name="Equation" r:id="rId5" imgW="1562040" imgH="558720" progId="Equation.3">
                <p:embed/>
              </p:oleObj>
            </a:graphicData>
          </a:graphic>
        </p:graphicFrame>
        <p:graphicFrame>
          <p:nvGraphicFramePr>
            <p:cNvPr id="69635" name="Object 3"/>
            <p:cNvGraphicFramePr>
              <a:graphicFrameLocks noChangeAspect="1"/>
            </p:cNvGraphicFramePr>
            <p:nvPr/>
          </p:nvGraphicFramePr>
          <p:xfrm>
            <a:off x="2362200" y="2971800"/>
            <a:ext cx="268654" cy="393700"/>
          </p:xfrm>
          <a:graphic>
            <a:graphicData uri="http://schemas.openxmlformats.org/presentationml/2006/ole">
              <p:oleObj spid="_x0000_s69635" name="Equation" r:id="rId6" imgW="139680" imgH="177480" progId="Equation.3">
                <p:embed/>
              </p:oleObj>
            </a:graphicData>
          </a:graphic>
        </p:graphicFrame>
      </p:grp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5257800" y="6019801"/>
            <a:ext cx="990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~1%-1.5%</a:t>
            </a:r>
            <a:endParaRPr lang="en-US" sz="1400" dirty="0"/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915400" cy="3693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Determination of the neutron </a:t>
            </a:r>
            <a:r>
              <a:rPr lang="en-US" sz="1800" dirty="0" err="1">
                <a:latin typeface="Calibri" pitchFamily="34" charset="0"/>
              </a:rPr>
              <a:t>fluence</a:t>
            </a:r>
            <a:r>
              <a:rPr lang="en-US" sz="1800" dirty="0">
                <a:latin typeface="Calibri" pitchFamily="34" charset="0"/>
              </a:rPr>
              <a:t> by the Nd-148 and Cs-137 method in U-235 </a:t>
            </a:r>
            <a:r>
              <a:rPr lang="en-US" sz="1800" dirty="0" smtClean="0">
                <a:latin typeface="Calibri" pitchFamily="34" charset="0"/>
              </a:rPr>
              <a:t>monitors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 Brief Description of ATR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990600"/>
            <a:ext cx="6526212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0"/>
            <a:ext cx="40401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60688"/>
            <a:ext cx="426720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Samples irradiation in ATR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990600"/>
            <a:ext cx="6526212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5562600" y="76200"/>
            <a:ext cx="3505200" cy="3231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Calibri" pitchFamily="34" charset="0"/>
              </a:rPr>
              <a:t>Three Positions</a:t>
            </a:r>
            <a:r>
              <a:rPr lang="en-US" sz="1800" dirty="0" smtClean="0">
                <a:latin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800" dirty="0">
                <a:latin typeface="Calibri" pitchFamily="34" charset="0"/>
              </a:rPr>
              <a:t>B9, 10 and 11</a:t>
            </a:r>
          </a:p>
          <a:p>
            <a:pPr>
              <a:spcBef>
                <a:spcPts val="0"/>
              </a:spcBef>
            </a:pPr>
            <a:endParaRPr lang="en-US" sz="1800" b="1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Calibri" pitchFamily="34" charset="0"/>
              </a:rPr>
              <a:t>Three Neutron </a:t>
            </a:r>
            <a:r>
              <a:rPr lang="en-US" sz="1800" b="1" dirty="0">
                <a:latin typeface="Calibri" pitchFamily="34" charset="0"/>
              </a:rPr>
              <a:t>filters: </a:t>
            </a:r>
            <a:r>
              <a:rPr lang="en-US" sz="1800" dirty="0">
                <a:latin typeface="Calibri" pitchFamily="34" charset="0"/>
              </a:rPr>
              <a:t>                           → 1 mm Cadmium                   </a:t>
            </a:r>
            <a:r>
              <a:rPr lang="en-US" sz="1800" dirty="0" smtClean="0">
                <a:latin typeface="Calibri" pitchFamily="34" charset="0"/>
              </a:rPr>
              <a:t>         → </a:t>
            </a:r>
            <a:r>
              <a:rPr lang="en-US" sz="1800" dirty="0">
                <a:latin typeface="Calibri" pitchFamily="34" charset="0"/>
              </a:rPr>
              <a:t>5 mm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Boron (70% </a:t>
            </a:r>
            <a:r>
              <a:rPr lang="en-US" sz="1800" baseline="30000" dirty="0">
                <a:latin typeface="Calibri" pitchFamily="34" charset="0"/>
              </a:rPr>
              <a:t>10</a:t>
            </a:r>
            <a:r>
              <a:rPr lang="en-US" sz="1800" dirty="0">
                <a:latin typeface="Calibri" pitchFamily="34" charset="0"/>
              </a:rPr>
              <a:t>B)      </a:t>
            </a:r>
            <a:r>
              <a:rPr lang="en-US" sz="1800" dirty="0" smtClean="0">
                <a:latin typeface="Calibri" pitchFamily="34" charset="0"/>
              </a:rPr>
              <a:t>           → </a:t>
            </a:r>
            <a:r>
              <a:rPr lang="en-US" sz="1800" dirty="0">
                <a:latin typeface="Calibri" pitchFamily="34" charset="0"/>
              </a:rPr>
              <a:t>10 mm Boron (70% </a:t>
            </a:r>
            <a:r>
              <a:rPr lang="en-US" sz="1800" baseline="30000" dirty="0">
                <a:latin typeface="Calibri" pitchFamily="34" charset="0"/>
              </a:rPr>
              <a:t>10</a:t>
            </a:r>
            <a:r>
              <a:rPr lang="en-US" sz="1800" dirty="0">
                <a:latin typeface="Calibri" pitchFamily="34" charset="0"/>
              </a:rPr>
              <a:t>B)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alibri" pitchFamily="34" charset="0"/>
              </a:rPr>
              <a:t>Irradiation in ATR: </a:t>
            </a:r>
            <a:r>
              <a:rPr lang="en-US" sz="1800" dirty="0" smtClean="0">
                <a:latin typeface="Calibri" pitchFamily="34" charset="0"/>
              </a:rPr>
              <a:t> Jan.-Dec. 2012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Time of irradiation:</a:t>
            </a:r>
            <a:r>
              <a:rPr lang="en-US" sz="1800" dirty="0">
                <a:latin typeface="Calibri" pitchFamily="34" charset="0"/>
              </a:rPr>
              <a:t>                     </a:t>
            </a:r>
            <a:r>
              <a:rPr lang="en-US" sz="1800" dirty="0" smtClean="0">
                <a:latin typeface="Calibri" pitchFamily="34" charset="0"/>
              </a:rPr>
              <a:t>      </a:t>
            </a:r>
            <a:r>
              <a:rPr lang="en-US" sz="1800" dirty="0">
                <a:latin typeface="Calibri" pitchFamily="34" charset="0"/>
              </a:rPr>
              <a:t>→ 50 days for </a:t>
            </a:r>
            <a:r>
              <a:rPr lang="en-US" sz="1800" dirty="0" err="1" smtClean="0">
                <a:latin typeface="Calibri" pitchFamily="34" charset="0"/>
              </a:rPr>
              <a:t>Cd</a:t>
            </a:r>
            <a:r>
              <a:rPr lang="en-US" sz="1800" dirty="0" smtClean="0">
                <a:latin typeface="Calibri" pitchFamily="34" charset="0"/>
              </a:rPr>
              <a:t>-filtered                 → </a:t>
            </a:r>
            <a:r>
              <a:rPr lang="en-US" sz="1800" dirty="0">
                <a:latin typeface="Calibri" pitchFamily="34" charset="0"/>
              </a:rPr>
              <a:t>100 days for B-filtered</a:t>
            </a:r>
          </a:p>
        </p:txBody>
      </p:sp>
      <p:sp>
        <p:nvSpPr>
          <p:cNvPr id="43013" name="Oval 9"/>
          <p:cNvSpPr>
            <a:spLocks noChangeArrowheads="1"/>
          </p:cNvSpPr>
          <p:nvPr/>
        </p:nvSpPr>
        <p:spPr bwMode="auto">
          <a:xfrm>
            <a:off x="2851150" y="4395788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0"/>
          <p:cNvSpPr>
            <a:spLocks noChangeArrowheads="1"/>
          </p:cNvSpPr>
          <p:nvPr/>
        </p:nvSpPr>
        <p:spPr bwMode="auto">
          <a:xfrm>
            <a:off x="3962400" y="32893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1"/>
          <p:cNvSpPr>
            <a:spLocks noChangeArrowheads="1"/>
          </p:cNvSpPr>
          <p:nvPr/>
        </p:nvSpPr>
        <p:spPr bwMode="auto">
          <a:xfrm>
            <a:off x="2851150" y="2174875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1400"/>
            <a:ext cx="2895600" cy="299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5750</TotalTime>
  <Words>1222</Words>
  <Application>Microsoft Office PowerPoint</Application>
  <PresentationFormat>On-screen Show (4:3)</PresentationFormat>
  <Paragraphs>210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Equation</vt:lpstr>
      <vt:lpstr>Chart</vt:lpstr>
      <vt:lpstr>MANTRA: AN INTEGRAL REACTOR PHYSICS EXPERIMENT TO INFER ACTINIDE CAPTURE CROSS-SECTIONS FROM THORIUM TO CALIFORNIUM WITH ACCELERATOR MASS SPECTROMETRY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Idaho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G. Youinou</dc:creator>
  <cp:lastModifiedBy>Brenda Lee May</cp:lastModifiedBy>
  <cp:revision>578</cp:revision>
  <cp:lastPrinted>2001-05-07T20:21:30Z</cp:lastPrinted>
  <dcterms:created xsi:type="dcterms:W3CDTF">1999-10-26T20:37:18Z</dcterms:created>
  <dcterms:modified xsi:type="dcterms:W3CDTF">2011-09-14T17:38:40Z</dcterms:modified>
</cp:coreProperties>
</file>