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62" r:id="rId3"/>
    <p:sldMasterId id="2147483664" r:id="rId4"/>
  </p:sldMasterIdLst>
  <p:sldIdLst>
    <p:sldId id="272" r:id="rId5"/>
    <p:sldId id="258" r:id="rId6"/>
    <p:sldId id="259" r:id="rId7"/>
    <p:sldId id="260" r:id="rId8"/>
    <p:sldId id="261" r:id="rId9"/>
    <p:sldId id="269" r:id="rId10"/>
    <p:sldId id="265" r:id="rId11"/>
    <p:sldId id="264" r:id="rId12"/>
    <p:sldId id="263" r:id="rId13"/>
    <p:sldId id="271" r:id="rId14"/>
    <p:sldId id="266" r:id="rId15"/>
    <p:sldId id="267" r:id="rId16"/>
    <p:sldId id="268" r:id="rId17"/>
    <p:sldId id="273" r:id="rId18"/>
    <p:sldId id="270" r:id="rId19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7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8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1919A65-307B-4164-B6BF-E75B6EC25E24}" type="doc">
      <dgm:prSet loTypeId="urn:microsoft.com/office/officeart/2005/8/layout/hierarchy3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775A91-CD7C-423D-8590-CEDE330DC8C9}">
      <dgm:prSet phldrT="[Text]"/>
      <dgm:spPr/>
      <dgm:t>
        <a:bodyPr/>
        <a:lstStyle/>
        <a:p>
          <a:r>
            <a:rPr lang="en-US" dirty="0" smtClean="0"/>
            <a:t>US Gov’t</a:t>
          </a:r>
          <a:endParaRPr lang="en-US" dirty="0"/>
        </a:p>
      </dgm:t>
    </dgm:pt>
    <dgm:pt modelId="{A101C234-9604-4A0B-815D-0D1EEA9887D8}" type="parTrans" cxnId="{7B0BCE43-8602-4163-9E16-DA5B3081FB2D}">
      <dgm:prSet/>
      <dgm:spPr/>
      <dgm:t>
        <a:bodyPr/>
        <a:lstStyle/>
        <a:p>
          <a:endParaRPr lang="en-US"/>
        </a:p>
      </dgm:t>
    </dgm:pt>
    <dgm:pt modelId="{1AAFB0A2-BB56-45C2-9CAB-6DA923F26FC0}" type="sibTrans" cxnId="{7B0BCE43-8602-4163-9E16-DA5B3081FB2D}">
      <dgm:prSet/>
      <dgm:spPr/>
      <dgm:t>
        <a:bodyPr/>
        <a:lstStyle/>
        <a:p>
          <a:endParaRPr lang="en-US"/>
        </a:p>
      </dgm:t>
    </dgm:pt>
    <dgm:pt modelId="{72619085-D7CA-41B0-9BD5-5CD8185116D1}">
      <dgm:prSet phldrT="[Text]"/>
      <dgm:spPr/>
      <dgm:t>
        <a:bodyPr/>
        <a:lstStyle/>
        <a:p>
          <a:r>
            <a:rPr lang="en-US" dirty="0" smtClean="0"/>
            <a:t>Funding Agencies</a:t>
          </a:r>
          <a:endParaRPr lang="en-US" dirty="0"/>
        </a:p>
      </dgm:t>
    </dgm:pt>
    <dgm:pt modelId="{1D70F4BA-1924-418F-A1E2-16EBBA589912}" type="parTrans" cxnId="{3F4B7B95-606E-4CE9-A26D-B18C90F9809C}">
      <dgm:prSet/>
      <dgm:spPr/>
      <dgm:t>
        <a:bodyPr/>
        <a:lstStyle/>
        <a:p>
          <a:endParaRPr lang="en-US"/>
        </a:p>
      </dgm:t>
    </dgm:pt>
    <dgm:pt modelId="{3D5F9446-494E-4CED-8C92-ACCB8A05E367}" type="sibTrans" cxnId="{3F4B7B95-606E-4CE9-A26D-B18C90F9809C}">
      <dgm:prSet/>
      <dgm:spPr/>
      <dgm:t>
        <a:bodyPr/>
        <a:lstStyle/>
        <a:p>
          <a:endParaRPr lang="en-US"/>
        </a:p>
      </dgm:t>
    </dgm:pt>
    <dgm:pt modelId="{AABCD5C2-188A-45B0-B540-D328AAB3F2A7}">
      <dgm:prSet phldrT="[Text]"/>
      <dgm:spPr/>
      <dgm:t>
        <a:bodyPr/>
        <a:lstStyle/>
        <a:p>
          <a:r>
            <a:rPr lang="en-US" dirty="0" smtClean="0"/>
            <a:t>Labs</a:t>
          </a:r>
          <a:endParaRPr lang="en-US" dirty="0"/>
        </a:p>
      </dgm:t>
    </dgm:pt>
    <dgm:pt modelId="{25EB7E7A-9D78-43EC-8CDD-A8F9AD00F3C8}" type="parTrans" cxnId="{EA90EACA-C5B8-4D34-B7F0-CAC81403FC17}">
      <dgm:prSet/>
      <dgm:spPr/>
      <dgm:t>
        <a:bodyPr/>
        <a:lstStyle/>
        <a:p>
          <a:endParaRPr lang="en-US"/>
        </a:p>
      </dgm:t>
    </dgm:pt>
    <dgm:pt modelId="{8E27AC99-3B84-420B-9D1E-767F92278374}" type="sibTrans" cxnId="{EA90EACA-C5B8-4D34-B7F0-CAC81403FC17}">
      <dgm:prSet/>
      <dgm:spPr/>
      <dgm:t>
        <a:bodyPr/>
        <a:lstStyle/>
        <a:p>
          <a:endParaRPr lang="en-US"/>
        </a:p>
      </dgm:t>
    </dgm:pt>
    <dgm:pt modelId="{94F13756-74D9-4A1A-B2BB-11687ACFA8D0}">
      <dgm:prSet phldrT="[Text]"/>
      <dgm:spPr/>
      <dgm:t>
        <a:bodyPr/>
        <a:lstStyle/>
        <a:p>
          <a:r>
            <a:rPr lang="en-US" dirty="0" smtClean="0"/>
            <a:t>Foreign Gov’t</a:t>
          </a:r>
          <a:endParaRPr lang="en-US" dirty="0"/>
        </a:p>
      </dgm:t>
    </dgm:pt>
    <dgm:pt modelId="{8B4359D0-BB77-403E-B315-4FC7C792658E}" type="parTrans" cxnId="{D3B7549A-0B5D-40FB-A3F7-B26C8EF51418}">
      <dgm:prSet/>
      <dgm:spPr/>
      <dgm:t>
        <a:bodyPr/>
        <a:lstStyle/>
        <a:p>
          <a:endParaRPr lang="en-US"/>
        </a:p>
      </dgm:t>
    </dgm:pt>
    <dgm:pt modelId="{69039D61-131D-40E2-BDD8-978A55548525}" type="sibTrans" cxnId="{D3B7549A-0B5D-40FB-A3F7-B26C8EF51418}">
      <dgm:prSet/>
      <dgm:spPr/>
      <dgm:t>
        <a:bodyPr/>
        <a:lstStyle/>
        <a:p>
          <a:endParaRPr lang="en-US"/>
        </a:p>
      </dgm:t>
    </dgm:pt>
    <dgm:pt modelId="{1CBB218F-DFBD-44C0-92E7-490168E4A7E1}">
      <dgm:prSet phldrT="[Text]"/>
      <dgm:spPr/>
      <dgm:t>
        <a:bodyPr/>
        <a:lstStyle/>
        <a:p>
          <a:r>
            <a:rPr lang="en-US" dirty="0" smtClean="0"/>
            <a:t>Funding Agencies</a:t>
          </a:r>
          <a:endParaRPr lang="en-US" dirty="0"/>
        </a:p>
      </dgm:t>
    </dgm:pt>
    <dgm:pt modelId="{FFAC472C-439E-47D3-A9B0-C994CFB02DD7}" type="parTrans" cxnId="{79E892BF-2D72-49D0-B592-663AB972299E}">
      <dgm:prSet/>
      <dgm:spPr/>
      <dgm:t>
        <a:bodyPr/>
        <a:lstStyle/>
        <a:p>
          <a:endParaRPr lang="en-US"/>
        </a:p>
      </dgm:t>
    </dgm:pt>
    <dgm:pt modelId="{2CC359E1-28C6-43FA-9C7B-54D146C1A855}" type="sibTrans" cxnId="{79E892BF-2D72-49D0-B592-663AB972299E}">
      <dgm:prSet/>
      <dgm:spPr/>
      <dgm:t>
        <a:bodyPr/>
        <a:lstStyle/>
        <a:p>
          <a:endParaRPr lang="en-US"/>
        </a:p>
      </dgm:t>
    </dgm:pt>
    <dgm:pt modelId="{E09627B6-93FA-4103-8138-4CEC342CD5C6}">
      <dgm:prSet phldrT="[Text]"/>
      <dgm:spPr/>
      <dgm:t>
        <a:bodyPr/>
        <a:lstStyle/>
        <a:p>
          <a:r>
            <a:rPr lang="en-US" dirty="0" smtClean="0"/>
            <a:t>Labs</a:t>
          </a:r>
          <a:endParaRPr lang="en-US" dirty="0"/>
        </a:p>
      </dgm:t>
    </dgm:pt>
    <dgm:pt modelId="{C3CB4B49-8E29-4A0F-A082-5783A2D34C57}" type="parTrans" cxnId="{727FAC65-1AD5-4B00-96FE-C1D9F0C36983}">
      <dgm:prSet/>
      <dgm:spPr/>
      <dgm:t>
        <a:bodyPr/>
        <a:lstStyle/>
        <a:p>
          <a:endParaRPr lang="en-US"/>
        </a:p>
      </dgm:t>
    </dgm:pt>
    <dgm:pt modelId="{756CEDB6-71FE-421E-888B-8317E2068E8C}" type="sibTrans" cxnId="{727FAC65-1AD5-4B00-96FE-C1D9F0C36983}">
      <dgm:prSet/>
      <dgm:spPr/>
      <dgm:t>
        <a:bodyPr/>
        <a:lstStyle/>
        <a:p>
          <a:endParaRPr lang="en-US"/>
        </a:p>
      </dgm:t>
    </dgm:pt>
    <dgm:pt modelId="{D0EBBBDC-980D-446F-B2F6-CB23F8D9AB10}" type="pres">
      <dgm:prSet presAssocID="{01919A65-307B-4164-B6BF-E75B6EC25E24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3A19C6C-BBF9-42CB-A650-EA1DC016C0CB}" type="pres">
      <dgm:prSet presAssocID="{CB775A91-CD7C-423D-8590-CEDE330DC8C9}" presName="root" presStyleCnt="0"/>
      <dgm:spPr/>
    </dgm:pt>
    <dgm:pt modelId="{4FB7423D-8B9B-433E-A642-293DA31CA018}" type="pres">
      <dgm:prSet presAssocID="{CB775A91-CD7C-423D-8590-CEDE330DC8C9}" presName="rootComposite" presStyleCnt="0"/>
      <dgm:spPr/>
    </dgm:pt>
    <dgm:pt modelId="{439F77CB-7D8B-4188-9C97-436E82034DEA}" type="pres">
      <dgm:prSet presAssocID="{CB775A91-CD7C-423D-8590-CEDE330DC8C9}" presName="rootText" presStyleLbl="node1" presStyleIdx="0" presStyleCnt="2"/>
      <dgm:spPr/>
      <dgm:t>
        <a:bodyPr/>
        <a:lstStyle/>
        <a:p>
          <a:endParaRPr lang="en-US"/>
        </a:p>
      </dgm:t>
    </dgm:pt>
    <dgm:pt modelId="{D6A8AE57-2C95-43DF-BAAB-F7E37ABCE814}" type="pres">
      <dgm:prSet presAssocID="{CB775A91-CD7C-423D-8590-CEDE330DC8C9}" presName="rootConnector" presStyleLbl="node1" presStyleIdx="0" presStyleCnt="2"/>
      <dgm:spPr/>
      <dgm:t>
        <a:bodyPr/>
        <a:lstStyle/>
        <a:p>
          <a:endParaRPr lang="en-US"/>
        </a:p>
      </dgm:t>
    </dgm:pt>
    <dgm:pt modelId="{88587D85-A3F2-470D-B1F6-9A813A79C8AD}" type="pres">
      <dgm:prSet presAssocID="{CB775A91-CD7C-423D-8590-CEDE330DC8C9}" presName="childShape" presStyleCnt="0"/>
      <dgm:spPr/>
    </dgm:pt>
    <dgm:pt modelId="{1A063AE7-97F8-4467-968D-FA38750F2596}" type="pres">
      <dgm:prSet presAssocID="{1D70F4BA-1924-418F-A1E2-16EBBA589912}" presName="Name13" presStyleLbl="parChTrans1D2" presStyleIdx="0" presStyleCnt="4"/>
      <dgm:spPr/>
      <dgm:t>
        <a:bodyPr/>
        <a:lstStyle/>
        <a:p>
          <a:endParaRPr lang="en-US"/>
        </a:p>
      </dgm:t>
    </dgm:pt>
    <dgm:pt modelId="{F346B144-80C6-443A-88AC-CA9527446381}" type="pres">
      <dgm:prSet presAssocID="{72619085-D7CA-41B0-9BD5-5CD8185116D1}" presName="child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771B5-2F50-4C99-BE99-C399496CE4CE}" type="pres">
      <dgm:prSet presAssocID="{25EB7E7A-9D78-43EC-8CDD-A8F9AD00F3C8}" presName="Name13" presStyleLbl="parChTrans1D2" presStyleIdx="1" presStyleCnt="4"/>
      <dgm:spPr/>
      <dgm:t>
        <a:bodyPr/>
        <a:lstStyle/>
        <a:p>
          <a:endParaRPr lang="en-US"/>
        </a:p>
      </dgm:t>
    </dgm:pt>
    <dgm:pt modelId="{2576ADE3-3074-4AEA-92E3-5291ECCD0786}" type="pres">
      <dgm:prSet presAssocID="{AABCD5C2-188A-45B0-B540-D328AAB3F2A7}" presName="child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079799-D528-44C2-A29F-248EBF5AD98C}" type="pres">
      <dgm:prSet presAssocID="{94F13756-74D9-4A1A-B2BB-11687ACFA8D0}" presName="root" presStyleCnt="0"/>
      <dgm:spPr/>
    </dgm:pt>
    <dgm:pt modelId="{4D528381-170F-400C-9364-F5C198245C03}" type="pres">
      <dgm:prSet presAssocID="{94F13756-74D9-4A1A-B2BB-11687ACFA8D0}" presName="rootComposite" presStyleCnt="0"/>
      <dgm:spPr/>
    </dgm:pt>
    <dgm:pt modelId="{0CCC29CA-56A2-44E7-99C5-93B978A00B31}" type="pres">
      <dgm:prSet presAssocID="{94F13756-74D9-4A1A-B2BB-11687ACFA8D0}" presName="rootText" presStyleLbl="node1" presStyleIdx="1" presStyleCnt="2"/>
      <dgm:spPr/>
      <dgm:t>
        <a:bodyPr/>
        <a:lstStyle/>
        <a:p>
          <a:endParaRPr lang="en-US"/>
        </a:p>
      </dgm:t>
    </dgm:pt>
    <dgm:pt modelId="{13EE7470-5377-47A7-8D0E-FBA59A0D837E}" type="pres">
      <dgm:prSet presAssocID="{94F13756-74D9-4A1A-B2BB-11687ACFA8D0}" presName="rootConnector" presStyleLbl="node1" presStyleIdx="1" presStyleCnt="2"/>
      <dgm:spPr/>
      <dgm:t>
        <a:bodyPr/>
        <a:lstStyle/>
        <a:p>
          <a:endParaRPr lang="en-US"/>
        </a:p>
      </dgm:t>
    </dgm:pt>
    <dgm:pt modelId="{9EB68473-C034-4A60-BBC1-2F49CFC069F6}" type="pres">
      <dgm:prSet presAssocID="{94F13756-74D9-4A1A-B2BB-11687ACFA8D0}" presName="childShape" presStyleCnt="0"/>
      <dgm:spPr/>
    </dgm:pt>
    <dgm:pt modelId="{A1FDCEB7-3FD3-41D2-B9EA-3B4A42DDFA00}" type="pres">
      <dgm:prSet presAssocID="{FFAC472C-439E-47D3-A9B0-C994CFB02DD7}" presName="Name13" presStyleLbl="parChTrans1D2" presStyleIdx="2" presStyleCnt="4"/>
      <dgm:spPr/>
      <dgm:t>
        <a:bodyPr/>
        <a:lstStyle/>
        <a:p>
          <a:endParaRPr lang="en-US"/>
        </a:p>
      </dgm:t>
    </dgm:pt>
    <dgm:pt modelId="{E91082A9-D1D3-40D6-87C2-9682FE3D17F4}" type="pres">
      <dgm:prSet presAssocID="{1CBB218F-DFBD-44C0-92E7-490168E4A7E1}" presName="child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4EFD6D-5066-4479-848A-7CD83382A8D8}" type="pres">
      <dgm:prSet presAssocID="{C3CB4B49-8E29-4A0F-A082-5783A2D34C57}" presName="Name13" presStyleLbl="parChTrans1D2" presStyleIdx="3" presStyleCnt="4"/>
      <dgm:spPr/>
      <dgm:t>
        <a:bodyPr/>
        <a:lstStyle/>
        <a:p>
          <a:endParaRPr lang="en-US"/>
        </a:p>
      </dgm:t>
    </dgm:pt>
    <dgm:pt modelId="{82C07032-9A3F-45EC-B024-D58BD7B3C289}" type="pres">
      <dgm:prSet presAssocID="{E09627B6-93FA-4103-8138-4CEC342CD5C6}" presName="child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F4B7B95-606E-4CE9-A26D-B18C90F9809C}" srcId="{CB775A91-CD7C-423D-8590-CEDE330DC8C9}" destId="{72619085-D7CA-41B0-9BD5-5CD8185116D1}" srcOrd="0" destOrd="0" parTransId="{1D70F4BA-1924-418F-A1E2-16EBBA589912}" sibTransId="{3D5F9446-494E-4CED-8C92-ACCB8A05E367}"/>
    <dgm:cxn modelId="{729C291F-510E-466E-B378-926EBA6A3B63}" type="presOf" srcId="{25EB7E7A-9D78-43EC-8CDD-A8F9AD00F3C8}" destId="{EDB771B5-2F50-4C99-BE99-C399496CE4CE}" srcOrd="0" destOrd="0" presId="urn:microsoft.com/office/officeart/2005/8/layout/hierarchy3"/>
    <dgm:cxn modelId="{79E892BF-2D72-49D0-B592-663AB972299E}" srcId="{94F13756-74D9-4A1A-B2BB-11687ACFA8D0}" destId="{1CBB218F-DFBD-44C0-92E7-490168E4A7E1}" srcOrd="0" destOrd="0" parTransId="{FFAC472C-439E-47D3-A9B0-C994CFB02DD7}" sibTransId="{2CC359E1-28C6-43FA-9C7B-54D146C1A855}"/>
    <dgm:cxn modelId="{D3B7549A-0B5D-40FB-A3F7-B26C8EF51418}" srcId="{01919A65-307B-4164-B6BF-E75B6EC25E24}" destId="{94F13756-74D9-4A1A-B2BB-11687ACFA8D0}" srcOrd="1" destOrd="0" parTransId="{8B4359D0-BB77-403E-B315-4FC7C792658E}" sibTransId="{69039D61-131D-40E2-BDD8-978A55548525}"/>
    <dgm:cxn modelId="{CA8EEBB6-5E25-4438-86F9-6CA416453FDE}" type="presOf" srcId="{94F13756-74D9-4A1A-B2BB-11687ACFA8D0}" destId="{13EE7470-5377-47A7-8D0E-FBA59A0D837E}" srcOrd="1" destOrd="0" presId="urn:microsoft.com/office/officeart/2005/8/layout/hierarchy3"/>
    <dgm:cxn modelId="{E51FF2F8-0256-4DB5-BBA9-8D1CA2C3C5B5}" type="presOf" srcId="{CB775A91-CD7C-423D-8590-CEDE330DC8C9}" destId="{D6A8AE57-2C95-43DF-BAAB-F7E37ABCE814}" srcOrd="1" destOrd="0" presId="urn:microsoft.com/office/officeart/2005/8/layout/hierarchy3"/>
    <dgm:cxn modelId="{7B0BCE43-8602-4163-9E16-DA5B3081FB2D}" srcId="{01919A65-307B-4164-B6BF-E75B6EC25E24}" destId="{CB775A91-CD7C-423D-8590-CEDE330DC8C9}" srcOrd="0" destOrd="0" parTransId="{A101C234-9604-4A0B-815D-0D1EEA9887D8}" sibTransId="{1AAFB0A2-BB56-45C2-9CAB-6DA923F26FC0}"/>
    <dgm:cxn modelId="{8A63F980-B8CB-4516-8241-5412CD60871E}" type="presOf" srcId="{94F13756-74D9-4A1A-B2BB-11687ACFA8D0}" destId="{0CCC29CA-56A2-44E7-99C5-93B978A00B31}" srcOrd="0" destOrd="0" presId="urn:microsoft.com/office/officeart/2005/8/layout/hierarchy3"/>
    <dgm:cxn modelId="{B0532028-988D-4EBB-AC09-E41A991D85CE}" type="presOf" srcId="{1D70F4BA-1924-418F-A1E2-16EBBA589912}" destId="{1A063AE7-97F8-4467-968D-FA38750F2596}" srcOrd="0" destOrd="0" presId="urn:microsoft.com/office/officeart/2005/8/layout/hierarchy3"/>
    <dgm:cxn modelId="{7338AA20-CF2F-4304-A18C-362E47E506E3}" type="presOf" srcId="{72619085-D7CA-41B0-9BD5-5CD8185116D1}" destId="{F346B144-80C6-443A-88AC-CA9527446381}" srcOrd="0" destOrd="0" presId="urn:microsoft.com/office/officeart/2005/8/layout/hierarchy3"/>
    <dgm:cxn modelId="{EA90EACA-C5B8-4D34-B7F0-CAC81403FC17}" srcId="{CB775A91-CD7C-423D-8590-CEDE330DC8C9}" destId="{AABCD5C2-188A-45B0-B540-D328AAB3F2A7}" srcOrd="1" destOrd="0" parTransId="{25EB7E7A-9D78-43EC-8CDD-A8F9AD00F3C8}" sibTransId="{8E27AC99-3B84-420B-9D1E-767F92278374}"/>
    <dgm:cxn modelId="{74B347C3-4FBA-4E6F-90C5-89B1D7317461}" type="presOf" srcId="{1CBB218F-DFBD-44C0-92E7-490168E4A7E1}" destId="{E91082A9-D1D3-40D6-87C2-9682FE3D17F4}" srcOrd="0" destOrd="0" presId="urn:microsoft.com/office/officeart/2005/8/layout/hierarchy3"/>
    <dgm:cxn modelId="{FAD163C8-7FE8-4D4A-9D2F-FD722A497EA3}" type="presOf" srcId="{E09627B6-93FA-4103-8138-4CEC342CD5C6}" destId="{82C07032-9A3F-45EC-B024-D58BD7B3C289}" srcOrd="0" destOrd="0" presId="urn:microsoft.com/office/officeart/2005/8/layout/hierarchy3"/>
    <dgm:cxn modelId="{AED1D068-ED60-49F4-8B89-FBC4C0B3FACC}" type="presOf" srcId="{FFAC472C-439E-47D3-A9B0-C994CFB02DD7}" destId="{A1FDCEB7-3FD3-41D2-B9EA-3B4A42DDFA00}" srcOrd="0" destOrd="0" presId="urn:microsoft.com/office/officeart/2005/8/layout/hierarchy3"/>
    <dgm:cxn modelId="{727FAC65-1AD5-4B00-96FE-C1D9F0C36983}" srcId="{94F13756-74D9-4A1A-B2BB-11687ACFA8D0}" destId="{E09627B6-93FA-4103-8138-4CEC342CD5C6}" srcOrd="1" destOrd="0" parTransId="{C3CB4B49-8E29-4A0F-A082-5783A2D34C57}" sibTransId="{756CEDB6-71FE-421E-888B-8317E2068E8C}"/>
    <dgm:cxn modelId="{52083ED2-0F29-4DD1-BAEC-D43C8E185B5C}" type="presOf" srcId="{01919A65-307B-4164-B6BF-E75B6EC25E24}" destId="{D0EBBBDC-980D-446F-B2F6-CB23F8D9AB10}" srcOrd="0" destOrd="0" presId="urn:microsoft.com/office/officeart/2005/8/layout/hierarchy3"/>
    <dgm:cxn modelId="{64CF8CC3-913F-44E4-8E43-96C5821B31CF}" type="presOf" srcId="{CB775A91-CD7C-423D-8590-CEDE330DC8C9}" destId="{439F77CB-7D8B-4188-9C97-436E82034DEA}" srcOrd="0" destOrd="0" presId="urn:microsoft.com/office/officeart/2005/8/layout/hierarchy3"/>
    <dgm:cxn modelId="{14635E24-0FF2-408D-90B7-914EBD54C172}" type="presOf" srcId="{C3CB4B49-8E29-4A0F-A082-5783A2D34C57}" destId="{744EFD6D-5066-4479-848A-7CD83382A8D8}" srcOrd="0" destOrd="0" presId="urn:microsoft.com/office/officeart/2005/8/layout/hierarchy3"/>
    <dgm:cxn modelId="{C1F75AB4-CD59-45CC-938F-DD1F98D42C5B}" type="presOf" srcId="{AABCD5C2-188A-45B0-B540-D328AAB3F2A7}" destId="{2576ADE3-3074-4AEA-92E3-5291ECCD0786}" srcOrd="0" destOrd="0" presId="urn:microsoft.com/office/officeart/2005/8/layout/hierarchy3"/>
    <dgm:cxn modelId="{9EB0B00F-5F68-4C1A-B018-20B944A2BDA2}" type="presParOf" srcId="{D0EBBBDC-980D-446F-B2F6-CB23F8D9AB10}" destId="{53A19C6C-BBF9-42CB-A650-EA1DC016C0CB}" srcOrd="0" destOrd="0" presId="urn:microsoft.com/office/officeart/2005/8/layout/hierarchy3"/>
    <dgm:cxn modelId="{CD5BD632-AA81-448B-AE64-1D9C7CFEF92D}" type="presParOf" srcId="{53A19C6C-BBF9-42CB-A650-EA1DC016C0CB}" destId="{4FB7423D-8B9B-433E-A642-293DA31CA018}" srcOrd="0" destOrd="0" presId="urn:microsoft.com/office/officeart/2005/8/layout/hierarchy3"/>
    <dgm:cxn modelId="{AE6AA46B-66DA-4DF3-8D21-3F673C34F188}" type="presParOf" srcId="{4FB7423D-8B9B-433E-A642-293DA31CA018}" destId="{439F77CB-7D8B-4188-9C97-436E82034DEA}" srcOrd="0" destOrd="0" presId="urn:microsoft.com/office/officeart/2005/8/layout/hierarchy3"/>
    <dgm:cxn modelId="{DDE53D7A-FC29-42FE-8726-5E75B00F5536}" type="presParOf" srcId="{4FB7423D-8B9B-433E-A642-293DA31CA018}" destId="{D6A8AE57-2C95-43DF-BAAB-F7E37ABCE814}" srcOrd="1" destOrd="0" presId="urn:microsoft.com/office/officeart/2005/8/layout/hierarchy3"/>
    <dgm:cxn modelId="{8A5A8681-EA14-4EBB-BE89-10576720DD72}" type="presParOf" srcId="{53A19C6C-BBF9-42CB-A650-EA1DC016C0CB}" destId="{88587D85-A3F2-470D-B1F6-9A813A79C8AD}" srcOrd="1" destOrd="0" presId="urn:microsoft.com/office/officeart/2005/8/layout/hierarchy3"/>
    <dgm:cxn modelId="{E9888A90-EE0C-4615-BB6F-FB19B8F91754}" type="presParOf" srcId="{88587D85-A3F2-470D-B1F6-9A813A79C8AD}" destId="{1A063AE7-97F8-4467-968D-FA38750F2596}" srcOrd="0" destOrd="0" presId="urn:microsoft.com/office/officeart/2005/8/layout/hierarchy3"/>
    <dgm:cxn modelId="{CECC684B-BC5F-4019-AE65-3A3F29AA756E}" type="presParOf" srcId="{88587D85-A3F2-470D-B1F6-9A813A79C8AD}" destId="{F346B144-80C6-443A-88AC-CA9527446381}" srcOrd="1" destOrd="0" presId="urn:microsoft.com/office/officeart/2005/8/layout/hierarchy3"/>
    <dgm:cxn modelId="{0942FDD0-C33B-4DD2-9988-1B2F12386443}" type="presParOf" srcId="{88587D85-A3F2-470D-B1F6-9A813A79C8AD}" destId="{EDB771B5-2F50-4C99-BE99-C399496CE4CE}" srcOrd="2" destOrd="0" presId="urn:microsoft.com/office/officeart/2005/8/layout/hierarchy3"/>
    <dgm:cxn modelId="{9BB2C424-C44D-4030-A800-358E102A1ACB}" type="presParOf" srcId="{88587D85-A3F2-470D-B1F6-9A813A79C8AD}" destId="{2576ADE3-3074-4AEA-92E3-5291ECCD0786}" srcOrd="3" destOrd="0" presId="urn:microsoft.com/office/officeart/2005/8/layout/hierarchy3"/>
    <dgm:cxn modelId="{4EFACF0A-486F-4A32-A8BE-043294B62E2F}" type="presParOf" srcId="{D0EBBBDC-980D-446F-B2F6-CB23F8D9AB10}" destId="{EC079799-D528-44C2-A29F-248EBF5AD98C}" srcOrd="1" destOrd="0" presId="urn:microsoft.com/office/officeart/2005/8/layout/hierarchy3"/>
    <dgm:cxn modelId="{7CF2831C-6DEC-4774-81E1-192865AF6F89}" type="presParOf" srcId="{EC079799-D528-44C2-A29F-248EBF5AD98C}" destId="{4D528381-170F-400C-9364-F5C198245C03}" srcOrd="0" destOrd="0" presId="urn:microsoft.com/office/officeart/2005/8/layout/hierarchy3"/>
    <dgm:cxn modelId="{E19D56A7-8989-4334-821A-9FBB4906D617}" type="presParOf" srcId="{4D528381-170F-400C-9364-F5C198245C03}" destId="{0CCC29CA-56A2-44E7-99C5-93B978A00B31}" srcOrd="0" destOrd="0" presId="urn:microsoft.com/office/officeart/2005/8/layout/hierarchy3"/>
    <dgm:cxn modelId="{5948B78C-9FC9-4F39-8480-0DD828D98CED}" type="presParOf" srcId="{4D528381-170F-400C-9364-F5C198245C03}" destId="{13EE7470-5377-47A7-8D0E-FBA59A0D837E}" srcOrd="1" destOrd="0" presId="urn:microsoft.com/office/officeart/2005/8/layout/hierarchy3"/>
    <dgm:cxn modelId="{7413A449-76C1-434A-9C6E-3B3D132B35EB}" type="presParOf" srcId="{EC079799-D528-44C2-A29F-248EBF5AD98C}" destId="{9EB68473-C034-4A60-BBC1-2F49CFC069F6}" srcOrd="1" destOrd="0" presId="urn:microsoft.com/office/officeart/2005/8/layout/hierarchy3"/>
    <dgm:cxn modelId="{563E9020-7646-41B2-A5A0-8CB3E0267F14}" type="presParOf" srcId="{9EB68473-C034-4A60-BBC1-2F49CFC069F6}" destId="{A1FDCEB7-3FD3-41D2-B9EA-3B4A42DDFA00}" srcOrd="0" destOrd="0" presId="urn:microsoft.com/office/officeart/2005/8/layout/hierarchy3"/>
    <dgm:cxn modelId="{DD160BF9-B2DE-49EF-B676-FC3EB965E957}" type="presParOf" srcId="{9EB68473-C034-4A60-BBC1-2F49CFC069F6}" destId="{E91082A9-D1D3-40D6-87C2-9682FE3D17F4}" srcOrd="1" destOrd="0" presId="urn:microsoft.com/office/officeart/2005/8/layout/hierarchy3"/>
    <dgm:cxn modelId="{92301181-D025-4EE5-864A-28FFC8EA893C}" type="presParOf" srcId="{9EB68473-C034-4A60-BBC1-2F49CFC069F6}" destId="{744EFD6D-5066-4479-848A-7CD83382A8D8}" srcOrd="2" destOrd="0" presId="urn:microsoft.com/office/officeart/2005/8/layout/hierarchy3"/>
    <dgm:cxn modelId="{D683B93C-BE7A-4EB6-A193-4F90F135890C}" type="presParOf" srcId="{9EB68473-C034-4A60-BBC1-2F49CFC069F6}" destId="{82C07032-9A3F-45EC-B024-D58BD7B3C289}" srcOrd="3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9F77CB-7D8B-4188-9C97-436E82034DEA}">
      <dsp:nvSpPr>
        <dsp:cNvPr id="0" name=""/>
        <dsp:cNvSpPr/>
      </dsp:nvSpPr>
      <dsp:spPr>
        <a:xfrm>
          <a:off x="492" y="692798"/>
          <a:ext cx="1794495" cy="897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US Gov’t</a:t>
          </a:r>
          <a:endParaRPr lang="en-US" sz="2700" kern="1200" dirty="0"/>
        </a:p>
      </dsp:txBody>
      <dsp:txXfrm>
        <a:off x="26771" y="719077"/>
        <a:ext cx="1741937" cy="844689"/>
      </dsp:txXfrm>
    </dsp:sp>
    <dsp:sp modelId="{1A063AE7-97F8-4467-968D-FA38750F2596}">
      <dsp:nvSpPr>
        <dsp:cNvPr id="0" name=""/>
        <dsp:cNvSpPr/>
      </dsp:nvSpPr>
      <dsp:spPr>
        <a:xfrm>
          <a:off x="179942" y="1590045"/>
          <a:ext cx="179449" cy="67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935"/>
              </a:lnTo>
              <a:lnTo>
                <a:pt x="179449" y="67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46B144-80C6-443A-88AC-CA9527446381}">
      <dsp:nvSpPr>
        <dsp:cNvPr id="0" name=""/>
        <dsp:cNvSpPr/>
      </dsp:nvSpPr>
      <dsp:spPr>
        <a:xfrm>
          <a:off x="359392" y="1814357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Funding Agencies</a:t>
          </a:r>
          <a:endParaRPr lang="en-US" sz="2700" kern="1200" dirty="0"/>
        </a:p>
      </dsp:txBody>
      <dsp:txXfrm>
        <a:off x="385671" y="1840636"/>
        <a:ext cx="1383038" cy="844689"/>
      </dsp:txXfrm>
    </dsp:sp>
    <dsp:sp modelId="{EDB771B5-2F50-4C99-BE99-C399496CE4CE}">
      <dsp:nvSpPr>
        <dsp:cNvPr id="0" name=""/>
        <dsp:cNvSpPr/>
      </dsp:nvSpPr>
      <dsp:spPr>
        <a:xfrm>
          <a:off x="179942" y="1590045"/>
          <a:ext cx="179449" cy="1794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495"/>
              </a:lnTo>
              <a:lnTo>
                <a:pt x="179449" y="1794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76ADE3-3074-4AEA-92E3-5291ECCD0786}">
      <dsp:nvSpPr>
        <dsp:cNvPr id="0" name=""/>
        <dsp:cNvSpPr/>
      </dsp:nvSpPr>
      <dsp:spPr>
        <a:xfrm>
          <a:off x="359392" y="2935917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Labs</a:t>
          </a:r>
          <a:endParaRPr lang="en-US" sz="2700" kern="1200" dirty="0"/>
        </a:p>
      </dsp:txBody>
      <dsp:txXfrm>
        <a:off x="385671" y="2962196"/>
        <a:ext cx="1383038" cy="844689"/>
      </dsp:txXfrm>
    </dsp:sp>
    <dsp:sp modelId="{0CCC29CA-56A2-44E7-99C5-93B978A00B31}">
      <dsp:nvSpPr>
        <dsp:cNvPr id="0" name=""/>
        <dsp:cNvSpPr/>
      </dsp:nvSpPr>
      <dsp:spPr>
        <a:xfrm>
          <a:off x="2243611" y="692798"/>
          <a:ext cx="1794495" cy="89724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Foreign Gov’t</a:t>
          </a:r>
          <a:endParaRPr lang="en-US" sz="2700" kern="1200" dirty="0"/>
        </a:p>
      </dsp:txBody>
      <dsp:txXfrm>
        <a:off x="2269890" y="719077"/>
        <a:ext cx="1741937" cy="844689"/>
      </dsp:txXfrm>
    </dsp:sp>
    <dsp:sp modelId="{A1FDCEB7-3FD3-41D2-B9EA-3B4A42DDFA00}">
      <dsp:nvSpPr>
        <dsp:cNvPr id="0" name=""/>
        <dsp:cNvSpPr/>
      </dsp:nvSpPr>
      <dsp:spPr>
        <a:xfrm>
          <a:off x="2423061" y="1590045"/>
          <a:ext cx="179449" cy="67293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72935"/>
              </a:lnTo>
              <a:lnTo>
                <a:pt x="179449" y="67293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082A9-D1D3-40D6-87C2-9682FE3D17F4}">
      <dsp:nvSpPr>
        <dsp:cNvPr id="0" name=""/>
        <dsp:cNvSpPr/>
      </dsp:nvSpPr>
      <dsp:spPr>
        <a:xfrm>
          <a:off x="2602510" y="1814357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Funding Agencies</a:t>
          </a:r>
          <a:endParaRPr lang="en-US" sz="2700" kern="1200" dirty="0"/>
        </a:p>
      </dsp:txBody>
      <dsp:txXfrm>
        <a:off x="2628789" y="1840636"/>
        <a:ext cx="1383038" cy="844689"/>
      </dsp:txXfrm>
    </dsp:sp>
    <dsp:sp modelId="{744EFD6D-5066-4479-848A-7CD83382A8D8}">
      <dsp:nvSpPr>
        <dsp:cNvPr id="0" name=""/>
        <dsp:cNvSpPr/>
      </dsp:nvSpPr>
      <dsp:spPr>
        <a:xfrm>
          <a:off x="2423061" y="1590045"/>
          <a:ext cx="179449" cy="1794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4495"/>
              </a:lnTo>
              <a:lnTo>
                <a:pt x="179449" y="1794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C07032-9A3F-45EC-B024-D58BD7B3C289}">
      <dsp:nvSpPr>
        <dsp:cNvPr id="0" name=""/>
        <dsp:cNvSpPr/>
      </dsp:nvSpPr>
      <dsp:spPr>
        <a:xfrm>
          <a:off x="2602510" y="2935917"/>
          <a:ext cx="1435596" cy="8972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1435" tIns="34290" rIns="51435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smtClean="0"/>
            <a:t>Labs</a:t>
          </a:r>
          <a:endParaRPr lang="en-US" sz="2700" kern="1200" dirty="0"/>
        </a:p>
      </dsp:txBody>
      <dsp:txXfrm>
        <a:off x="2628789" y="2962196"/>
        <a:ext cx="1383038" cy="8446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832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34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8494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7452" y="206314"/>
            <a:ext cx="5165725" cy="723900"/>
          </a:xfrm>
        </p:spPr>
        <p:txBody>
          <a:bodyPr/>
          <a:lstStyle>
            <a:lvl1pPr>
              <a:defRPr b="1">
                <a:solidFill>
                  <a:srgbClr val="285C00"/>
                </a:solidFill>
                <a:latin typeface="Cambria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57FE10-15E1-460C-A482-DCCBDA005350}" type="slidenum">
              <a:rPr lang="en-US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56F4B2E3-7CDC-4972-8D42-2D141A8D5E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rgbClr val="367317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2"/>
                </a:solidFill>
                <a:latin typeface="+mn-lt"/>
              </a:defRPr>
            </a:lvl4pPr>
            <a:lvl5pPr>
              <a:defRPr>
                <a:solidFill>
                  <a:schemeClr val="tx2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rgbClr val="36731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8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DA45EB9-3A23-4F01-8F8E-7AD24117E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271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82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618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890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804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248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36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23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9C400-BE34-4DD4-B2E7-887185E10416}" type="datetimeFigureOut">
              <a:rPr lang="en-US" smtClean="0"/>
              <a:t>5/28/2013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DBDE5-7ED5-4806-B938-6B43A8EA1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15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1650" y="161925"/>
            <a:ext cx="5165725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0000"/>
            <a:ext cx="8229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34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66175" y="6619875"/>
            <a:ext cx="377825" cy="23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FF1210-9B4F-4179-9CC5-442E86068779}" type="slidenum">
              <a:rPr lang="en-US" b="1">
                <a:solidFill>
                  <a:prstClr val="black"/>
                </a:solidFill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3496" name="Rectangle 8"/>
          <p:cNvSpPr>
            <a:spLocks noChangeArrowheads="1"/>
          </p:cNvSpPr>
          <p:nvPr userDrawn="1"/>
        </p:nvSpPr>
        <p:spPr bwMode="auto">
          <a:xfrm>
            <a:off x="0" y="987425"/>
            <a:ext cx="9144000" cy="42863"/>
          </a:xfrm>
          <a:prstGeom prst="rect">
            <a:avLst/>
          </a:prstGeom>
          <a:gradFill rotWithShape="1">
            <a:gsLst>
              <a:gs pos="0">
                <a:srgbClr val="DDEBCF"/>
              </a:gs>
              <a:gs pos="50000">
                <a:srgbClr val="9CB86E"/>
              </a:gs>
              <a:gs pos="100000">
                <a:srgbClr val="156B13"/>
              </a:gs>
            </a:gsLst>
            <a:lin ang="54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85558" tIns="42028" rIns="85558" bIns="42028"/>
          <a:lstStyle/>
          <a:p>
            <a:pPr algn="ctr" defTabSz="866775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2200" b="1" i="1">
              <a:solidFill>
                <a:prstClr val="black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Book Antiqua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2286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6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lIns="91429" tIns="45714" rIns="91429" bIns="45714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106636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defTabSz="914293">
              <a:defRPr/>
            </a:pPr>
            <a:fld id="{1F8A97BA-DB9B-4291-87AE-AF89EA7F18B7}" type="slidenum">
              <a:rPr lang="en-US"/>
              <a:pPr defTabSz="914293">
                <a:defRPr/>
              </a:pPr>
              <a:t>‹#›</a:t>
            </a:fld>
            <a:endParaRPr lang="en-US" dirty="0"/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64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06636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2860" indent="-34286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+mj-lt"/>
          <a:ea typeface="+mn-ea"/>
          <a:cs typeface="Arial" pitchFamily="34" charset="0"/>
        </a:defRPr>
      </a:lvl1pPr>
      <a:lvl2pPr marL="742863" indent="-28571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+mj-lt"/>
          <a:ea typeface="+mn-ea"/>
          <a:cs typeface="Arial" pitchFamily="34" charset="0"/>
        </a:defRPr>
      </a:lvl2pPr>
      <a:lvl3pPr marL="1142867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600013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7159" indent="-22857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52425" y="866775"/>
            <a:ext cx="8410575" cy="525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9" tIns="45714" rIns="91429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5334000" cy="365125"/>
          </a:xfrm>
          <a:prstGeom prst="rect">
            <a:avLst/>
          </a:prstGeom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06636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13750" y="6351588"/>
            <a:ext cx="381000" cy="365125"/>
          </a:xfrm>
          <a:prstGeom prst="rect">
            <a:avLst/>
          </a:prstGeom>
        </p:spPr>
        <p:txBody>
          <a:bodyPr vert="horz" wrap="square" lIns="91429" tIns="45714" rIns="91429" bIns="45714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06636"/>
                </a:solidFill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7C50159-C8A8-4E5B-A78A-E9C6352AC16C}" type="slidenum">
              <a:rPr lang="en-US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  <p:pic>
        <p:nvPicPr>
          <p:cNvPr id="1030" name="Picture 9" descr="horizontal-logo-green-text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" y="6354763"/>
            <a:ext cx="24384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kern="1200">
          <a:solidFill>
            <a:srgbClr val="106636"/>
          </a:solidFill>
          <a:latin typeface="+mj-lt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06636"/>
          </a:solidFill>
          <a:latin typeface="Calibri" pitchFamily="34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06636"/>
          </a:solidFill>
          <a:latin typeface="Calibri" pitchFamily="34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06636"/>
          </a:solidFill>
          <a:latin typeface="Calibri" pitchFamily="34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106636"/>
          </a:solidFill>
          <a:latin typeface="Calibri" pitchFamily="34" charset="0"/>
          <a:cs typeface="Arial" charset="0"/>
        </a:defRPr>
      </a:lvl5pPr>
      <a:lvl6pPr marL="45714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4293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71440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8586" algn="ctr" rtl="0" fontAlgn="base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341313" indent="-3413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 kern="1200">
          <a:solidFill>
            <a:srgbClr val="146737"/>
          </a:solidFill>
          <a:latin typeface="+mj-lt"/>
          <a:ea typeface="+mn-ea"/>
          <a:cs typeface="Arial" pitchFamily="34" charset="0"/>
        </a:defRPr>
      </a:lvl1pPr>
      <a:lvl2pPr marL="741363" indent="-28416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rgbClr val="404040"/>
          </a:solidFill>
          <a:latin typeface="+mj-lt"/>
          <a:ea typeface="+mn-ea"/>
          <a:cs typeface="Arial" pitchFamily="34" charset="0"/>
        </a:defRPr>
      </a:lvl2pPr>
      <a:lvl3pPr marL="11414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3pPr>
      <a:lvl4pPr marL="15986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4pPr>
      <a:lvl5pPr marL="2055813" indent="-22701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Arial" pitchFamily="34" charset="0"/>
        </a:defRPr>
      </a:lvl5pPr>
      <a:lvl6pPr marL="251430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53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9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46" indent="-228573" algn="l" defTabSz="91429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40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33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9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26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72" algn="l" defTabSz="91429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video" Target="../media/media1.gif"/><Relationship Id="rId1" Type="http://schemas.microsoft.com/office/2007/relationships/media" Target="../media/media1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4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232" y="4038600"/>
            <a:ext cx="7772400" cy="136207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285C00"/>
                </a:solidFill>
                <a:latin typeface="Cambria" pitchFamily="18" charset="0"/>
              </a:rPr>
              <a:t>Strategic Planning and community process</a:t>
            </a:r>
            <a:endParaRPr lang="en-US" dirty="0">
              <a:solidFill>
                <a:srgbClr val="285C00"/>
              </a:solidFill>
              <a:latin typeface="Cambria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4325-C40C-4756-B5A8-A0527370F3B8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5/23/2013</a:t>
            </a:r>
            <a:endParaRPr lang="en-US" dirty="0"/>
          </a:p>
        </p:txBody>
      </p:sp>
      <p:pic>
        <p:nvPicPr>
          <p:cNvPr id="5" name="traffic_lights.gif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01770" y="838200"/>
            <a:ext cx="6791325" cy="27241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5810373" y="3584194"/>
            <a:ext cx="19827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/>
              <a:t>http://xkcd.com/1116/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60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562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367317"/>
                </a:solidFill>
              </a:rPr>
              <a:t>May:</a:t>
            </a:r>
            <a:r>
              <a:rPr lang="en-US" dirty="0" smtClean="0"/>
              <a:t> </a:t>
            </a:r>
            <a:r>
              <a:rPr lang="en-US" b="0" dirty="0" smtClean="0"/>
              <a:t>DOE/NSF agree on outlines of P5 process and inform community via presentations and “dear colleague” letter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67317"/>
                </a:solidFill>
              </a:rPr>
              <a:t>June: </a:t>
            </a:r>
            <a:r>
              <a:rPr lang="en-US" b="0" dirty="0" smtClean="0"/>
              <a:t>Call for nominations to P5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67317"/>
                </a:solidFill>
              </a:rPr>
              <a:t>July:  </a:t>
            </a:r>
            <a:r>
              <a:rPr lang="en-US" b="0" dirty="0" smtClean="0"/>
              <a:t>Agencies draft P5 charge. HEPAP Chair reviews P5 nominations and begins selection process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67317"/>
                </a:solidFill>
              </a:rPr>
              <a:t>August : </a:t>
            </a:r>
            <a:r>
              <a:rPr lang="en-US" b="0" dirty="0" smtClean="0"/>
              <a:t>Snowmass meeting concludes, reports issued. P5 charge sent to HEPAP Chair.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67317"/>
                </a:solidFill>
              </a:rPr>
              <a:t>Sept : </a:t>
            </a:r>
            <a:r>
              <a:rPr lang="en-US" b="0" dirty="0" smtClean="0"/>
              <a:t>HEPAP Meeting. P5 charge and membership formally announced.  Timeline for P5 meetings announced.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67317"/>
                </a:solidFill>
              </a:rPr>
              <a:t>Fall 2013 : </a:t>
            </a:r>
            <a:r>
              <a:rPr lang="en-US" b="0" dirty="0" smtClean="0"/>
              <a:t>Town Meetings (4 or 5, venues and topics TBD)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67317"/>
                </a:solidFill>
              </a:rPr>
              <a:t>Winter/Spring 2014 : </a:t>
            </a:r>
            <a:r>
              <a:rPr lang="en-US" b="0" dirty="0" smtClean="0"/>
              <a:t>P5 meetings (phone in and face to face)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367317"/>
                </a:solidFill>
              </a:rPr>
              <a:t>Spring/Summer 2014 : </a:t>
            </a:r>
            <a:r>
              <a:rPr lang="en-US" b="0" dirty="0" smtClean="0"/>
              <a:t>P5 report(s) due. Exact dates and deliverables to be spelled out in P5 charge.</a:t>
            </a:r>
          </a:p>
          <a:p>
            <a:pPr marL="0" indent="0">
              <a:buNone/>
            </a:pPr>
            <a:r>
              <a:rPr lang="en-US" b="0" dirty="0" smtClean="0"/>
              <a:t>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DRAFT  New P5 Timeline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5469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410575" cy="5259388"/>
          </a:xfrm>
        </p:spPr>
        <p:txBody>
          <a:bodyPr/>
          <a:lstStyle/>
          <a:p>
            <a:r>
              <a:rPr lang="en-US" sz="2000" dirty="0" smtClean="0"/>
              <a:t>First meeting on the overall strategy, questions to describe the field, and discussion of how technology development priorities and other crosscutting issues should be covered in the P5 report</a:t>
            </a:r>
          </a:p>
          <a:p>
            <a:pPr lvl="1"/>
            <a:r>
              <a:rPr lang="en-US" sz="1800" dirty="0" smtClean="0"/>
              <a:t>Start with the current P5 plan and possible alternatives as well as global strategy considerations.</a:t>
            </a:r>
          </a:p>
          <a:p>
            <a:pPr lvl="2"/>
            <a:r>
              <a:rPr lang="en-US" sz="1600" dirty="0" smtClean="0"/>
              <a:t>Need to understand “where we are now” and recognize much has changed since the last P5 – does this also change our strategy? Does this change how we think about the field?</a:t>
            </a:r>
          </a:p>
          <a:p>
            <a:pPr lvl="2"/>
            <a:r>
              <a:rPr lang="en-US" sz="1600" dirty="0" smtClean="0"/>
              <a:t>Open discussion of issues so the community can better understand the constraints, and hopefully reach broader agreement.</a:t>
            </a:r>
          </a:p>
          <a:p>
            <a:pPr lvl="1"/>
            <a:r>
              <a:rPr lang="en-US" sz="1800" dirty="0" smtClean="0"/>
              <a:t>Fundamental questions for the field and how to unify/connect the Frontiers framework will also be discussed</a:t>
            </a:r>
          </a:p>
          <a:p>
            <a:pPr lvl="2"/>
            <a:r>
              <a:rPr lang="en-US" sz="1600" dirty="0" smtClean="0"/>
              <a:t>Input from the Theory community will be especially  important in this area</a:t>
            </a:r>
          </a:p>
          <a:p>
            <a:pPr lvl="1"/>
            <a:r>
              <a:rPr lang="en-US" sz="1800" dirty="0" smtClean="0"/>
              <a:t>Technology support will NOT be a main focus of P5, but the panel will benefit from wisdom in the community in this area. </a:t>
            </a:r>
          </a:p>
          <a:p>
            <a:pPr lvl="2"/>
            <a:r>
              <a:rPr lang="en-US" sz="1600" dirty="0" smtClean="0"/>
              <a:t>E.g., Do we have a coherent technology R&amp;D plan that dovetails with the science opportunities? If not, how do we get there?</a:t>
            </a:r>
          </a:p>
          <a:p>
            <a:pPr lvl="2"/>
            <a:r>
              <a:rPr lang="en-US" sz="1600" dirty="0" smtClean="0"/>
              <a:t>Note that ‘Accelerator Stewardship’ is an Office of Science wide initiative managed by the HEP office, so should be discussed for information, but will not be modified by P5. </a:t>
            </a: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Draft Proposed Town Meetings(1)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5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838200"/>
            <a:ext cx="8410575" cy="5259388"/>
          </a:xfrm>
        </p:spPr>
        <p:txBody>
          <a:bodyPr/>
          <a:lstStyle/>
          <a:p>
            <a:r>
              <a:rPr lang="en-US" sz="2000" dirty="0" smtClean="0"/>
              <a:t>Subsequent meetings will focus on open community discussion of project priorities on each of the frontiers:  Intensity, Energy, and Cosmic. </a:t>
            </a:r>
          </a:p>
          <a:p>
            <a:pPr lvl="1"/>
            <a:r>
              <a:rPr lang="en-US" sz="1800" dirty="0" smtClean="0"/>
              <a:t>The expected outcome will be advice to P5 on a </a:t>
            </a:r>
            <a:r>
              <a:rPr lang="en-US" sz="1800" i="1" dirty="0" smtClean="0"/>
              <a:t>prioritized project list </a:t>
            </a:r>
            <a:r>
              <a:rPr lang="en-US" sz="1800" dirty="0" smtClean="0"/>
              <a:t>by frontier. Each meeting will focus on one frontier, not flaws in the plan of the other frontiers. </a:t>
            </a:r>
          </a:p>
          <a:p>
            <a:pPr lvl="1"/>
            <a:r>
              <a:rPr lang="en-US" sz="1800" dirty="0" smtClean="0"/>
              <a:t>The process will be moderated by P5 itself, and based on input from Snowmass whitepapers and project whitepapers updated from the facility panel,  Snowmass, or just for this purpose. </a:t>
            </a:r>
          </a:p>
          <a:p>
            <a:pPr lvl="1"/>
            <a:r>
              <a:rPr lang="en-US" sz="1800" dirty="0" smtClean="0"/>
              <a:t>P5 will see to it that the meetings to not descend into a shouting contest </a:t>
            </a:r>
          </a:p>
          <a:p>
            <a:pPr lvl="1"/>
            <a:r>
              <a:rPr lang="en-US" sz="1800" dirty="0" smtClean="0"/>
              <a:t>The budget guidance to P5 will be public as part of its </a:t>
            </a:r>
            <a:r>
              <a:rPr lang="en-US" sz="1800" dirty="0"/>
              <a:t>C</a:t>
            </a:r>
            <a:r>
              <a:rPr lang="en-US" sz="1800" dirty="0" smtClean="0"/>
              <a:t>harge, so proponents will have a good idea of the total budget envelope that can be considered and can debate what is a “reasonable” budget  profile.</a:t>
            </a:r>
          </a:p>
          <a:p>
            <a:r>
              <a:rPr lang="en-US" sz="2000" dirty="0" smtClean="0"/>
              <a:t>Based on the results of the first 4 meetings, we will consider a 5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meeting to ‘wrap up’ and discuss any broad matters arising.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Draft Proposed Town Hall Meetings(2)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341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agencies welcome input from the community on the shape of the P5 process.</a:t>
            </a:r>
          </a:p>
          <a:p>
            <a:r>
              <a:rPr lang="en-US" dirty="0" smtClean="0"/>
              <a:t>Expect to see a ‘Dear Colleague’ letter soon reiterating the ideas contained in this presentation.</a:t>
            </a:r>
          </a:p>
          <a:p>
            <a:pPr lvl="1"/>
            <a:r>
              <a:rPr lang="en-US" dirty="0" smtClean="0"/>
              <a:t>To be followed by request for nominations to P5</a:t>
            </a:r>
          </a:p>
          <a:p>
            <a:r>
              <a:rPr lang="en-US" dirty="0" smtClean="0"/>
              <a:t>We have until the end of Snowmass to modify our P5 plans, and the agencies plan a series of talks at the Snowmass meetings to solicit further input. </a:t>
            </a:r>
            <a:endParaRPr lang="en-US" dirty="0"/>
          </a:p>
          <a:p>
            <a:r>
              <a:rPr lang="en-US" dirty="0" smtClean="0"/>
              <a:t>The agencies expect that our community is capable of adult behavior, and look forward to vigorous and open discussions of our challenges and opportunities. 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Next Steps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39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25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Comment on International Agreements</a:t>
            </a:r>
            <a:endParaRPr lang="en-US" sz="3200" b="1" dirty="0">
              <a:solidFill>
                <a:schemeClr val="accent3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4093969374"/>
              </p:ext>
            </p:extLst>
          </p:nvPr>
        </p:nvGraphicFramePr>
        <p:xfrm>
          <a:off x="457200" y="1623218"/>
          <a:ext cx="4038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0" y="1447800"/>
            <a:ext cx="4343400" cy="4953000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US and other governments generally have a hierarchal structure for flow of funding and decisions. 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Depending on the government, they may or may not allow delegation of international agreements to  agencies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If allowed, the agencies can negotiate the broad terms of international cooperative “umbrella” agreements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Specific collaborative activities are spelled out in annexes to the agreement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These have to be agreed at the agency level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Labs and/or community do NOT “negotiate” with foreign governments or funding agencies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Proposed activities can and should be discussed and provisionally agreed with international peers but have to be accepted by relevant funding agencies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 smtClean="0"/>
              <a:t>Accordingly, specific international agreements are not a topic of discussion for Snowmass or P5.</a:t>
            </a:r>
            <a:endParaRPr lang="en-US" dirty="0" smtClean="0"/>
          </a:p>
          <a:p>
            <a:pPr marL="0" indent="0">
              <a:buNone/>
            </a:pPr>
            <a:endParaRPr lang="en-US" sz="2000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86000" y="5257800"/>
            <a:ext cx="762000" cy="0"/>
          </a:xfrm>
          <a:prstGeom prst="straightConnector1">
            <a:avLst/>
          </a:prstGeom>
          <a:ln w="38100">
            <a:solidFill>
              <a:srgbClr val="00B050">
                <a:alpha val="51000"/>
              </a:srgb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286000" y="3886200"/>
            <a:ext cx="762000" cy="0"/>
          </a:xfrm>
          <a:prstGeom prst="straightConnector1">
            <a:avLst/>
          </a:prstGeom>
          <a:ln w="50800">
            <a:solidFill>
              <a:srgbClr val="00B050"/>
            </a:solidFill>
            <a:prstDash val="sysDash"/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286000" y="2743200"/>
            <a:ext cx="457200" cy="0"/>
          </a:xfrm>
          <a:prstGeom prst="straightConnector1">
            <a:avLst/>
          </a:prstGeom>
          <a:ln w="50800">
            <a:solidFill>
              <a:srgbClr val="00B050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2286000" y="3886200"/>
            <a:ext cx="685800" cy="1371600"/>
          </a:xfrm>
          <a:prstGeom prst="straightConnector1">
            <a:avLst/>
          </a:prstGeom>
          <a:ln w="38100">
            <a:solidFill>
              <a:schemeClr val="accent1">
                <a:shade val="95000"/>
                <a:satMod val="105000"/>
                <a:alpha val="46000"/>
              </a:scheme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286000" y="2743200"/>
            <a:ext cx="381000" cy="2514600"/>
          </a:xfrm>
          <a:prstGeom prst="straightConnector1">
            <a:avLst/>
          </a:prstGeom>
          <a:ln w="38100">
            <a:solidFill>
              <a:schemeClr val="accent1">
                <a:shade val="95000"/>
                <a:satMod val="105000"/>
                <a:alpha val="50000"/>
              </a:scheme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&quot;No&quot; Symbol 16"/>
          <p:cNvSpPr/>
          <p:nvPr/>
        </p:nvSpPr>
        <p:spPr>
          <a:xfrm>
            <a:off x="2514600" y="4428796"/>
            <a:ext cx="310055" cy="286407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62" y="4128212"/>
            <a:ext cx="32861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36144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275" y="206314"/>
            <a:ext cx="5495925" cy="723900"/>
          </a:xfrm>
        </p:spPr>
        <p:txBody>
          <a:bodyPr/>
          <a:lstStyle/>
          <a:p>
            <a:r>
              <a:rPr lang="en-US" dirty="0" smtClean="0"/>
              <a:t>Major Recommendations of 2008 Advisory Panel (P5)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07584"/>
            <a:ext cx="8229600" cy="5361480"/>
          </a:xfrm>
        </p:spPr>
        <p:txBody>
          <a:bodyPr/>
          <a:lstStyle/>
          <a:p>
            <a:pPr>
              <a:spcBef>
                <a:spcPts val="1200"/>
              </a:spcBef>
            </a:pPr>
            <a:r>
              <a:rPr lang="en-US" sz="1800" b="0" dirty="0" smtClean="0">
                <a:latin typeface="Calibri" pitchFamily="34" charset="0"/>
              </a:rPr>
              <a:t>The panel recommends that the US maintain a leadership role in world-wide particle physics. The panel recommends a strong, integrated research program at the three frontiers of the field: </a:t>
            </a:r>
            <a:r>
              <a:rPr lang="en-US" sz="1800" b="0" dirty="0" smtClean="0">
                <a:solidFill>
                  <a:srgbClr val="FF0000"/>
                </a:solidFill>
                <a:latin typeface="Calibri" pitchFamily="34" charset="0"/>
              </a:rPr>
              <a:t>the Energy Frontier, the Intensity Frontier and the Cosmic Frontier.</a:t>
            </a:r>
          </a:p>
          <a:p>
            <a:pPr>
              <a:spcBef>
                <a:spcPts val="1200"/>
              </a:spcBef>
            </a:pPr>
            <a:r>
              <a:rPr lang="en-US" sz="1800" b="0" dirty="0" smtClean="0">
                <a:latin typeface="Calibri" pitchFamily="34" charset="0"/>
              </a:rPr>
              <a:t>The panel recommends support for the US LHC program, including US involvement in the planned detector and accelerator upgrades. (</a:t>
            </a:r>
            <a:r>
              <a:rPr lang="en-US" sz="1800" b="0" dirty="0" smtClean="0">
                <a:solidFill>
                  <a:srgbClr val="FF0000"/>
                </a:solidFill>
                <a:latin typeface="Calibri" pitchFamily="34" charset="0"/>
              </a:rPr>
              <a:t>highest priority</a:t>
            </a:r>
            <a:r>
              <a:rPr lang="en-US" sz="1800" b="0" dirty="0" smtClean="0">
                <a:latin typeface="Calibri" pitchFamily="34" charset="0"/>
              </a:rPr>
              <a:t>)</a:t>
            </a:r>
          </a:p>
          <a:p>
            <a:pPr>
              <a:spcBef>
                <a:spcPts val="1200"/>
              </a:spcBef>
            </a:pPr>
            <a:r>
              <a:rPr lang="en-US" sz="1800" b="0" dirty="0" smtClean="0">
                <a:latin typeface="Calibri" pitchFamily="34" charset="0"/>
              </a:rPr>
              <a:t>The panel recommends a world-class neutrino program as a core component of the US program, with the long-term vision of a </a:t>
            </a:r>
            <a:r>
              <a:rPr lang="en-US" sz="1800" b="0" dirty="0" smtClean="0">
                <a:solidFill>
                  <a:srgbClr val="FF0000"/>
                </a:solidFill>
                <a:latin typeface="Calibri" pitchFamily="34" charset="0"/>
              </a:rPr>
              <a:t>large detector in the proposed DUSEL and a high-intensity neutrino source at Fermilab</a:t>
            </a:r>
            <a:r>
              <a:rPr lang="en-US" sz="1800" b="0" dirty="0" smtClean="0">
                <a:latin typeface="Calibri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800" b="0" dirty="0" smtClean="0">
                <a:latin typeface="Calibri" pitchFamily="34" charset="0"/>
              </a:rPr>
              <a:t>The panel recommends funding for </a:t>
            </a:r>
            <a:r>
              <a:rPr lang="en-US" sz="1800" b="0" dirty="0" smtClean="0">
                <a:solidFill>
                  <a:srgbClr val="FF0000"/>
                </a:solidFill>
                <a:latin typeface="Calibri" pitchFamily="34" charset="0"/>
              </a:rPr>
              <a:t>measurements of rare processes </a:t>
            </a:r>
            <a:r>
              <a:rPr lang="en-US" sz="1800" b="0" dirty="0" smtClean="0">
                <a:latin typeface="Calibri" pitchFamily="34" charset="0"/>
              </a:rPr>
              <a:t>to an extent depending on the funding levels available… (Mu2e)</a:t>
            </a:r>
          </a:p>
          <a:p>
            <a:pPr>
              <a:spcBef>
                <a:spcPts val="1200"/>
              </a:spcBef>
            </a:pPr>
            <a:r>
              <a:rPr lang="en-US" sz="1800" b="0" dirty="0" smtClean="0">
                <a:latin typeface="Calibri" pitchFamily="34" charset="0"/>
              </a:rPr>
              <a:t>The panel recommends support for the study of </a:t>
            </a:r>
            <a:r>
              <a:rPr lang="en-US" sz="1800" b="0" dirty="0" smtClean="0">
                <a:solidFill>
                  <a:srgbClr val="FF0000"/>
                </a:solidFill>
                <a:latin typeface="Calibri" pitchFamily="34" charset="0"/>
              </a:rPr>
              <a:t>dark matter and dark energy</a:t>
            </a:r>
            <a:r>
              <a:rPr lang="en-US" sz="1800" b="0" dirty="0" smtClean="0">
                <a:latin typeface="Calibri" pitchFamily="34" charset="0"/>
              </a:rPr>
              <a:t> as an integral part of the US particle physics program.</a:t>
            </a:r>
          </a:p>
          <a:p>
            <a:pPr>
              <a:spcBef>
                <a:spcPts val="1200"/>
              </a:spcBef>
            </a:pPr>
            <a:r>
              <a:rPr lang="en-US" sz="1800" b="0" dirty="0" smtClean="0">
                <a:latin typeface="Calibri" pitchFamily="34" charset="0"/>
              </a:rPr>
              <a:t> The panel recommends a </a:t>
            </a:r>
            <a:r>
              <a:rPr lang="en-US" sz="1800" b="0" dirty="0" smtClean="0">
                <a:solidFill>
                  <a:srgbClr val="FF0000"/>
                </a:solidFill>
                <a:latin typeface="Calibri" pitchFamily="34" charset="0"/>
              </a:rPr>
              <a:t>broad strategic program in accelerator R&amp;D</a:t>
            </a:r>
            <a:r>
              <a:rPr lang="en-US" sz="1800" b="0" dirty="0" smtClean="0">
                <a:latin typeface="Calibri" pitchFamily="34" charset="0"/>
              </a:rPr>
              <a:t>, including work …, along with support of </a:t>
            </a:r>
            <a:r>
              <a:rPr lang="en-US" sz="1800" b="0" dirty="0" smtClean="0">
                <a:solidFill>
                  <a:srgbClr val="FF0000"/>
                </a:solidFill>
                <a:latin typeface="Calibri" pitchFamily="34" charset="0"/>
              </a:rPr>
              <a:t>basic accelerator science</a:t>
            </a:r>
            <a:r>
              <a:rPr lang="en-US" sz="1800" b="0" dirty="0" smtClean="0">
                <a:latin typeface="Calibri" pitchFamily="34" charset="0"/>
              </a:rPr>
              <a:t>.</a:t>
            </a:r>
          </a:p>
          <a:p>
            <a:pPr>
              <a:spcBef>
                <a:spcPts val="1200"/>
              </a:spcBef>
            </a:pPr>
            <a:r>
              <a:rPr lang="en-US" sz="1800" dirty="0" smtClean="0">
                <a:solidFill>
                  <a:srgbClr val="FF0000"/>
                </a:solidFill>
                <a:latin typeface="Calibri" pitchFamily="34" charset="0"/>
              </a:rPr>
              <a:t>These are still relevant, and this is still the plan.</a:t>
            </a:r>
            <a:endParaRPr lang="en-US" sz="1800" dirty="0">
              <a:solidFill>
                <a:srgbClr val="FF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>
                <a:latin typeface="Cambria" pitchFamily="18" charset="0"/>
              </a:rPr>
              <a:t>Strategic Planning</a:t>
            </a:r>
            <a:endParaRPr lang="en-US" sz="3200" b="1" dirty="0">
              <a:latin typeface="Cambria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The HEP budget puts in place a comprehensive program across the three frontiers. 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In five years, </a:t>
            </a:r>
          </a:p>
          <a:p>
            <a:pPr lvl="2"/>
            <a:r>
              <a:rPr lang="en-US" dirty="0" err="1" smtClean="0">
                <a:latin typeface="Calibri" pitchFamily="34" charset="0"/>
                <a:cs typeface="Calibri" pitchFamily="34" charset="0"/>
              </a:rPr>
              <a:t>NOvA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, Belle-II, g-2 will be running on the Intensity Frontier. 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Mu2e will be in commissioning preparing for first data.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The CMS and ATLAS detector upgrades will be installed at CERN.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DES will have completed its science program and new mid-scale spectroscopic instrument and DM-G2 should begin operation</a:t>
            </a:r>
          </a:p>
          <a:p>
            <a:pPr lvl="2"/>
            <a:r>
              <a:rPr lang="en-US" dirty="0" smtClean="0">
                <a:latin typeface="Calibri" pitchFamily="34" charset="0"/>
                <a:cs typeface="Calibri" pitchFamily="34" charset="0"/>
              </a:rPr>
              <a:t>The two big initiatives, LSST and LBNE, will be well underway.</a:t>
            </a:r>
          </a:p>
          <a:p>
            <a:r>
              <a:rPr lang="en-US" dirty="0" smtClean="0">
                <a:latin typeface="Calibri" pitchFamily="34" charset="0"/>
                <a:cs typeface="Calibri" pitchFamily="34" charset="0"/>
              </a:rPr>
              <a:t>Need to start planning now for what comes next.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Engaging with DPF community planning process that will conclude this summer. </a:t>
            </a:r>
          </a:p>
          <a:p>
            <a:pPr lvl="1"/>
            <a:r>
              <a:rPr lang="en-US" dirty="0" smtClean="0">
                <a:latin typeface="Calibri" pitchFamily="34" charset="0"/>
                <a:cs typeface="Calibri" pitchFamily="34" charset="0"/>
              </a:rPr>
              <a:t>Will set up a prioritization process (a la P5) using that input. </a:t>
            </a:r>
          </a:p>
          <a:p>
            <a:pPr>
              <a:buNone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762000"/>
            <a:ext cx="8534400" cy="5562600"/>
          </a:xfrm>
        </p:spPr>
        <p:txBody>
          <a:bodyPr/>
          <a:lstStyle/>
          <a:p>
            <a:r>
              <a:rPr lang="en-US" sz="2000" dirty="0" smtClean="0"/>
              <a:t>Energy Frontier</a:t>
            </a:r>
          </a:p>
          <a:p>
            <a:pPr lvl="1"/>
            <a:r>
              <a:rPr lang="en-US" sz="1800" dirty="0" smtClean="0"/>
              <a:t>US has a leading role in LHC physics collaborations but is not the </a:t>
            </a:r>
            <a:r>
              <a:rPr lang="en-US" sz="1800" b="1" dirty="0" smtClean="0">
                <a:solidFill>
                  <a:srgbClr val="6E8050"/>
                </a:solidFill>
              </a:rPr>
              <a:t>driver</a:t>
            </a:r>
          </a:p>
          <a:p>
            <a:pPr lvl="2"/>
            <a:r>
              <a:rPr lang="en-US" sz="1600" dirty="0" smtClean="0"/>
              <a:t>The issue is the scope and scale of US involvement. Requires US-CERN negotiation.</a:t>
            </a:r>
          </a:p>
          <a:p>
            <a:pPr lvl="2"/>
            <a:r>
              <a:rPr lang="en-US" sz="1600" dirty="0" smtClean="0"/>
              <a:t>Could also be true for Japanese-hosted ILC </a:t>
            </a:r>
            <a:endParaRPr lang="en-US" sz="1600" i="1" dirty="0" smtClean="0"/>
          </a:p>
          <a:p>
            <a:r>
              <a:rPr lang="en-US" sz="2000" dirty="0" smtClean="0"/>
              <a:t>Intensity Frontier</a:t>
            </a:r>
          </a:p>
          <a:p>
            <a:pPr lvl="1"/>
            <a:r>
              <a:rPr lang="en-US" sz="1800" dirty="0" smtClean="0"/>
              <a:t>US is the world leader and needs new facilities and/or upgrades of existing facilities to maintain its position</a:t>
            </a:r>
          </a:p>
          <a:p>
            <a:pPr lvl="2"/>
            <a:r>
              <a:rPr lang="en-US" sz="1600" dirty="0" smtClean="0"/>
              <a:t>Has the potential to attract new partners to US-led projects </a:t>
            </a:r>
          </a:p>
          <a:p>
            <a:pPr lvl="2"/>
            <a:r>
              <a:rPr lang="en-US" sz="1600" dirty="0" smtClean="0"/>
              <a:t>Portfolio of experiments and science case is diverse. This complicates the case. The scale of the projected investments is a big challenge</a:t>
            </a:r>
          </a:p>
          <a:p>
            <a:r>
              <a:rPr lang="en-US" sz="2000" dirty="0" smtClean="0"/>
              <a:t>Cosmic Frontier</a:t>
            </a:r>
          </a:p>
          <a:p>
            <a:pPr lvl="1"/>
            <a:r>
              <a:rPr lang="en-US" sz="1800" dirty="0" smtClean="0"/>
              <a:t>US HEP has a leading role in a competitive, multidisciplinary environment</a:t>
            </a:r>
          </a:p>
          <a:p>
            <a:pPr lvl="2"/>
            <a:r>
              <a:rPr lang="en-US" sz="1600" dirty="0" smtClean="0"/>
              <a:t>HEP component of the physics case is simple and compelling. </a:t>
            </a:r>
            <a:r>
              <a:rPr lang="en-US" sz="1600" dirty="0"/>
              <a:t> </a:t>
            </a:r>
            <a:r>
              <a:rPr lang="en-US" sz="1600" dirty="0" smtClean="0"/>
              <a:t>Only question is how far  one needs to go in precision/setting limits on, e.g., dark matter.</a:t>
            </a:r>
          </a:p>
          <a:p>
            <a:pPr lvl="2"/>
            <a:r>
              <a:rPr lang="en-US" sz="1600" dirty="0" smtClean="0"/>
              <a:t>DOE is a technology enabler, not a facilities provider (see NSF, NASA)</a:t>
            </a:r>
          </a:p>
          <a:p>
            <a:pPr lvl="3"/>
            <a:r>
              <a:rPr lang="en-US" sz="1600" dirty="0"/>
              <a:t>A</a:t>
            </a:r>
            <a:r>
              <a:rPr lang="en-US" sz="1600" dirty="0" smtClean="0"/>
              <a:t>nalogous to LHC but the HEP physics goals are not those of the facility owners </a:t>
            </a:r>
          </a:p>
          <a:p>
            <a:pPr lvl="2"/>
            <a:r>
              <a:rPr lang="en-US" sz="1600" dirty="0" smtClean="0"/>
              <a:t>DOE supports particle physics goals and HEP-style collaborations </a:t>
            </a:r>
          </a:p>
          <a:p>
            <a:pPr lvl="3"/>
            <a:r>
              <a:rPr lang="en-US" sz="1600" dirty="0" smtClean="0"/>
              <a:t>Astronomy and astrophysics is not in our mission nor our </a:t>
            </a:r>
            <a:r>
              <a:rPr lang="en-US" sz="1600" i="1" dirty="0" smtClean="0"/>
              <a:t>modus operandi</a:t>
            </a:r>
            <a:endParaRPr lang="en-US" sz="1600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Customized Implementation Strategies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84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376292" y="762000"/>
            <a:ext cx="8410575" cy="5259388"/>
          </a:xfrm>
        </p:spPr>
        <p:txBody>
          <a:bodyPr lIns="91440" tIns="45720" rIns="91440" bIns="45720"/>
          <a:lstStyle/>
          <a:p>
            <a:pPr marL="342900" indent="-342900">
              <a:buFont typeface="Arial" pitchFamily="34" charset="0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  <a:latin typeface="+mn-lt"/>
              </a:rPr>
              <a:t>Fundamentally…[planning] is </a:t>
            </a:r>
            <a:r>
              <a:rPr lang="en-US" b="0" dirty="0">
                <a:solidFill>
                  <a:schemeClr val="tx1"/>
                </a:solidFill>
                <a:latin typeface="+mn-lt"/>
              </a:rPr>
              <a:t>a multi-step process with several important milestones over the coming year, and each step will inform and prepare for the next</a:t>
            </a:r>
            <a:r>
              <a:rPr lang="en-US" b="0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6E8050"/>
                </a:solidFill>
                <a:latin typeface="+mn-lt"/>
              </a:rPr>
              <a:t>HEP</a:t>
            </a:r>
            <a:r>
              <a:rPr lang="en-US" dirty="0">
                <a:solidFill>
                  <a:srgbClr val="6E8050"/>
                </a:solidFill>
                <a:latin typeface="+mn-lt"/>
              </a:rPr>
              <a:t> Facilities </a:t>
            </a:r>
            <a:r>
              <a:rPr lang="en-US" dirty="0" smtClean="0">
                <a:solidFill>
                  <a:srgbClr val="6E8050"/>
                </a:solidFill>
                <a:latin typeface="+mn-lt"/>
              </a:rPr>
              <a:t>Subpanel: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Advise DOE/SC mgmt.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on the scientific impact and technical maturity of planned and proposed SC Facilities, in order to develop a coherent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10-yr SC facilities plan</a:t>
            </a:r>
          </a:p>
          <a:p>
            <a:pPr marL="1314450" lvl="2" indent="-4572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6E8050"/>
                </a:solidFill>
                <a:latin typeface="+mn-lt"/>
              </a:rPr>
              <a:t>Subpanel can add or subtract from initial facilities list</a:t>
            </a:r>
          </a:p>
          <a:p>
            <a:pPr marL="1314450" lvl="2" indent="-4572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6E8050"/>
                </a:solidFill>
                <a:latin typeface="+mn-lt"/>
              </a:rPr>
              <a:t>Does not exclude/pre-empt later additions 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6E8050"/>
                </a:solidFill>
                <a:latin typeface="+mn-lt"/>
              </a:rPr>
              <a:t>DPF/CSS2013 “Snowmass”: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community identifies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compelling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HEP science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opportunities over an approximately 20 year time frame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1314450" lvl="2" indent="-457200"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6E8050"/>
                </a:solidFill>
                <a:latin typeface="+mn-lt"/>
              </a:rPr>
              <a:t>Not a prioritization but can make scientific judgments</a:t>
            </a:r>
          </a:p>
          <a:p>
            <a:pPr marL="914400" lvl="1" indent="-457200">
              <a:buFont typeface="+mj-lt"/>
              <a:buAutoNum type="arabicPeriod"/>
              <a:defRPr/>
            </a:pPr>
            <a:r>
              <a:rPr lang="en-US" dirty="0" smtClean="0">
                <a:solidFill>
                  <a:srgbClr val="6E8050"/>
                </a:solidFill>
                <a:latin typeface="+mn-lt"/>
              </a:rPr>
              <a:t>HEPAP/P5:  </a:t>
            </a:r>
            <a:r>
              <a:rPr lang="en-US" dirty="0" smtClean="0">
                <a:solidFill>
                  <a:schemeClr val="tx1"/>
                </a:solidFill>
                <a:latin typeface="+mn-lt"/>
              </a:rPr>
              <a:t>Advises agencies on new strategic plan and priorities for US HEP in various funding scenarios, using input from #1 and 2 above (among others)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r>
              <a:rPr lang="en-US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mbria" pitchFamily="18" charset="0"/>
                <a:cs typeface="Arial" charset="0"/>
              </a:rPr>
              <a:t>Joint Agency Letter to the Community</a:t>
            </a:r>
          </a:p>
        </p:txBody>
      </p:sp>
      <p:sp>
        <p:nvSpPr>
          <p:cNvPr id="27652" name="Slide Number Placeholder 3"/>
          <p:cNvSpPr txBox="1">
            <a:spLocks noGrp="1"/>
          </p:cNvSpPr>
          <p:nvPr/>
        </p:nvSpPr>
        <p:spPr bwMode="auto">
          <a:xfrm>
            <a:off x="8413750" y="6351588"/>
            <a:ext cx="3810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5FFF31F1-AA52-4F0A-B130-4A27CD973389}" type="slidenum">
              <a:rPr lang="en-US" sz="1200">
                <a:solidFill>
                  <a:srgbClr val="106636"/>
                </a:solidFill>
                <a:latin typeface="Arial" charset="0"/>
                <a:cs typeface="Arial" charset="0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sz="1200">
              <a:solidFill>
                <a:srgbClr val="106636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we hope to see from Snowmass:</a:t>
            </a:r>
          </a:p>
          <a:p>
            <a:pPr lvl="1"/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What are the most compelling science questions in HEP that can be addressed in the next 10 to 20 years and why</a:t>
            </a:r>
          </a:p>
          <a:p>
            <a:pPr lvl="1"/>
            <a:r>
              <a:rPr lang="en-US" dirty="0" smtClean="0">
                <a:solidFill>
                  <a:schemeClr val="accent3">
                    <a:lumMod val="50000"/>
                  </a:schemeClr>
                </a:solidFill>
              </a:rPr>
              <a:t>What are the primary experimental approaches that can be used to address them? Are they likely to answer the question(s) in a “definitive” manner or will follow-on experiments be needed?</a:t>
            </a:r>
          </a:p>
          <a:p>
            <a:pPr lvl="1"/>
            <a:r>
              <a:rPr lang="en-US" b="0" dirty="0" smtClean="0">
                <a:solidFill>
                  <a:schemeClr val="accent3">
                    <a:lumMod val="50000"/>
                  </a:schemeClr>
                </a:solidFill>
              </a:rPr>
              <a:t>What are the “hard questions” (science, technical, cost…) that a given experiment or facility needs to answer to respond to perceived limitations in its proposal?</a:t>
            </a:r>
          </a:p>
          <a:p>
            <a:pPr marL="0" indent="0">
              <a:buNone/>
            </a:pPr>
            <a:r>
              <a:rPr lang="en-US" dirty="0" smtClean="0"/>
              <a:t>These topics should be covered in the Snowmass reports and white papers. P5 will use these reports and white papers as its starting point.</a:t>
            </a:r>
            <a:endParaRPr lang="en-US" dirty="0"/>
          </a:p>
          <a:p>
            <a:pPr lvl="1"/>
            <a:r>
              <a:rPr lang="en-US" dirty="0" smtClean="0"/>
              <a:t>We expect to have the P5 panel selected and a formal charge issued by the time of the September HEPAP meeting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Snowmass / P5 Interface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597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5" y="866774"/>
            <a:ext cx="8410575" cy="538162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>
                <a:solidFill>
                  <a:srgbClr val="367317"/>
                </a:solidFill>
              </a:rPr>
              <a:t>DOE/NSF met in early May to kickoff P5 process and agree on goals:</a:t>
            </a:r>
          </a:p>
          <a:p>
            <a:r>
              <a:rPr lang="en-US" sz="2000" dirty="0" smtClean="0"/>
              <a:t>The P5 process takes the science vision of the community and turns it into plan that is feasible and executable over a 10-20 year timescale</a:t>
            </a:r>
          </a:p>
          <a:p>
            <a:r>
              <a:rPr lang="en-US" sz="2000" dirty="0" smtClean="0"/>
              <a:t>HEP MUST have a planning and prioritization process that the community can stand behind and support once the P5 report is complete.</a:t>
            </a:r>
          </a:p>
          <a:p>
            <a:r>
              <a:rPr lang="en-US" sz="2000" dirty="0" smtClean="0"/>
              <a:t>We also need a process that repeats at more less regular intervals (5 years?)</a:t>
            </a:r>
          </a:p>
          <a:p>
            <a:pPr lvl="1"/>
            <a:r>
              <a:rPr lang="en-US" sz="1800" dirty="0" smtClean="0"/>
              <a:t>We also want to allow for less comprehensive updates and modest course corrections to the plan along the way (a la P5 updates in 2009, 2010)</a:t>
            </a:r>
          </a:p>
          <a:p>
            <a:r>
              <a:rPr lang="en-US" sz="2000" dirty="0" smtClean="0"/>
              <a:t>Key elements envisioned for the P5 process:</a:t>
            </a:r>
          </a:p>
          <a:p>
            <a:pPr lvl="1"/>
            <a:r>
              <a:rPr lang="en-US" sz="2000" dirty="0" smtClean="0"/>
              <a:t>Revisit the questions we use to describe the field (</a:t>
            </a:r>
            <a:r>
              <a:rPr lang="en-US" sz="2000" dirty="0" err="1" smtClean="0"/>
              <a:t>eg</a:t>
            </a:r>
            <a:r>
              <a:rPr lang="en-US" sz="2000" dirty="0" smtClean="0"/>
              <a:t>. </a:t>
            </a:r>
            <a:r>
              <a:rPr lang="en-US" sz="2000" i="1" dirty="0" smtClean="0"/>
              <a:t>Quantum Universe</a:t>
            </a:r>
            <a:r>
              <a:rPr lang="en-US" sz="2000" dirty="0" smtClean="0"/>
              <a:t>, updated and corrected)</a:t>
            </a:r>
          </a:p>
          <a:p>
            <a:pPr lvl="1"/>
            <a:r>
              <a:rPr lang="en-US" sz="2000" dirty="0" smtClean="0"/>
              <a:t>Decide on the project priorities within budget guidance (in detail for the next 10 years, in broad outline beyond that)</a:t>
            </a:r>
          </a:p>
          <a:p>
            <a:pPr lvl="1"/>
            <a:r>
              <a:rPr lang="en-US" sz="2000" dirty="0" smtClean="0"/>
              <a:t>Propose the best way to describe the </a:t>
            </a:r>
            <a:r>
              <a:rPr lang="en-US" sz="2000" i="1" dirty="0" smtClean="0"/>
              <a:t>value </a:t>
            </a:r>
            <a:r>
              <a:rPr lang="en-US" sz="2000" dirty="0" smtClean="0"/>
              <a:t>of HEP research to society</a:t>
            </a:r>
          </a:p>
          <a:p>
            <a:pPr lvl="1"/>
            <a:r>
              <a:rPr lang="en-US" sz="2000" dirty="0" smtClean="0"/>
              <a:t>Build on the investment in Snowmass process and outcomes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Goals for the P5 Process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036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52425" y="866774"/>
            <a:ext cx="8486775" cy="538162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P5 will prioritize HEP projects over a 10-20 year timeframe within reasonable budget assumptions and position the U.S. to a be a leader in some (but not all) areas of HEP. 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dirty="0" smtClean="0"/>
              <a:t>This will include an explicit discussion of the necessity (or not) of domestic HEP facilities in order to maintain such a world leadership position.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dirty="0" smtClean="0"/>
              <a:t>Necessarily this will involve consideration of technical feasibility as well as plausible timescales and resources for future projects.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dirty="0" smtClean="0"/>
              <a:t>There will be budget “fixed points” for projects already under construction and other prior commitments</a:t>
            </a:r>
          </a:p>
          <a:p>
            <a:pPr marL="0" indent="0">
              <a:buNone/>
            </a:pPr>
            <a:r>
              <a:rPr lang="en-US" dirty="0" smtClean="0"/>
              <a:t>The charge to P5 will NOT include explicit examination of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dirty="0" smtClean="0"/>
              <a:t>Agency review processes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dirty="0" smtClean="0"/>
              <a:t>Roles, responsibilities and funding of labs versus universities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dirty="0" smtClean="0"/>
              <a:t>Relative funding of experimental HEP </a:t>
            </a:r>
            <a:r>
              <a:rPr lang="en-US" i="1" dirty="0" err="1" smtClean="0"/>
              <a:t>vs</a:t>
            </a:r>
            <a:r>
              <a:rPr lang="en-US" dirty="0" smtClean="0"/>
              <a:t> theory </a:t>
            </a:r>
            <a:r>
              <a:rPr lang="en-US" i="1" dirty="0" err="1" smtClean="0"/>
              <a:t>vs</a:t>
            </a:r>
            <a:r>
              <a:rPr lang="en-US" i="1" dirty="0" smtClean="0"/>
              <a:t> </a:t>
            </a:r>
            <a:r>
              <a:rPr lang="en-US" dirty="0" smtClean="0"/>
              <a:t>technology R&amp;D</a:t>
            </a:r>
          </a:p>
          <a:p>
            <a:pPr marL="742950" lvl="1" indent="-342900">
              <a:buFont typeface="Wingdings" pitchFamily="2" charset="2"/>
              <a:buChar char="§"/>
            </a:pPr>
            <a:endParaRPr lang="en-US" dirty="0" smtClean="0"/>
          </a:p>
          <a:p>
            <a:pPr marL="742950" lvl="1" indent="-342900">
              <a:buFont typeface="Wingdings" pitchFamily="2" charset="2"/>
              <a:buChar char="§"/>
            </a:pPr>
            <a:endParaRPr lang="en-US" dirty="0" smtClean="0"/>
          </a:p>
          <a:p>
            <a:pPr marL="742950" lvl="1" indent="-34290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What P5 Is (and is Not)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2382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762000"/>
            <a:ext cx="8410575" cy="5259388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 smtClean="0"/>
              <a:t>Based on adopting “best practices” from our colleagues in Nuclear Physics and Astrophysics, we are considering the following enhancements to the P5 process for this iteration: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sz="2000" dirty="0" smtClean="0"/>
              <a:t>Greatly enlarged P5 panel (~50 members). Previous P5 had 21 members</a:t>
            </a:r>
          </a:p>
          <a:p>
            <a:pPr marL="1143000" lvl="2" indent="-342900">
              <a:buFont typeface="Wingdings" pitchFamily="2" charset="2"/>
              <a:buChar char="§"/>
            </a:pPr>
            <a:r>
              <a:rPr lang="en-US" dirty="0" smtClean="0"/>
              <a:t>Nominations will be sought from HEP and related communities through a ‘Dear Colleague’ letter</a:t>
            </a:r>
          </a:p>
          <a:p>
            <a:pPr marL="1143000" lvl="2" indent="-342900">
              <a:buFont typeface="Wingdings" pitchFamily="2" charset="2"/>
              <a:buChar char="§"/>
            </a:pPr>
            <a:r>
              <a:rPr lang="en-US" dirty="0" smtClean="0"/>
              <a:t>Snowmass output (reports, white papers) as a starting point, but may solicit additional material on specific projects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sz="2000" dirty="0" smtClean="0"/>
              <a:t>Several “town meetings” as public forums not only to advocate for particular science opportunities but also to </a:t>
            </a:r>
            <a:r>
              <a:rPr lang="en-US" sz="2000" i="1" dirty="0" smtClean="0"/>
              <a:t>prioritize</a:t>
            </a:r>
          </a:p>
          <a:p>
            <a:pPr marL="1143000" lvl="2" indent="-342900">
              <a:buFont typeface="Wingdings" pitchFamily="2" charset="2"/>
              <a:buChar char="§"/>
            </a:pPr>
            <a:r>
              <a:rPr lang="en-US" dirty="0" smtClean="0"/>
              <a:t>Each sub-group of the community should be able to prioritize the most important science (and projects) within its specialty. P5 will recommend priorities across the entire field.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sz="2000" dirty="0"/>
              <a:t>W</a:t>
            </a:r>
            <a:r>
              <a:rPr lang="en-US" sz="2000" dirty="0" smtClean="0"/>
              <a:t>orking subgroup for updating the </a:t>
            </a:r>
            <a:r>
              <a:rPr lang="en-US" sz="2000" i="1" dirty="0" smtClean="0"/>
              <a:t>Quantum Universe </a:t>
            </a:r>
            <a:r>
              <a:rPr lang="en-US" sz="2000" dirty="0" smtClean="0"/>
              <a:t>questions in parallel with science priority discussion</a:t>
            </a:r>
          </a:p>
          <a:p>
            <a:pPr marL="742950" lvl="1" indent="-342900">
              <a:buFont typeface="Wingdings" pitchFamily="2" charset="2"/>
              <a:buChar char="§"/>
            </a:pPr>
            <a:r>
              <a:rPr lang="en-US" sz="2000" dirty="0" smtClean="0"/>
              <a:t>Separate working group elucidating HEP benefits to society </a:t>
            </a:r>
          </a:p>
          <a:p>
            <a:pPr marL="1143000" lvl="2" indent="-342900"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Cambria" pitchFamily="18" charset="0"/>
              </a:rPr>
              <a:t>DRAFT  New P5 Process (for discussion)</a:t>
            </a:r>
            <a:endParaRPr lang="en-US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46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fault Design">
      <a:majorFont>
        <a:latin typeface="Arial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1809</TotalTime>
  <Words>2056</Words>
  <Application>Microsoft Office PowerPoint</Application>
  <PresentationFormat>On-screen Show (4:3)</PresentationFormat>
  <Paragraphs>134</Paragraphs>
  <Slides>15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Office Theme</vt:lpstr>
      <vt:lpstr>Default Design</vt:lpstr>
      <vt:lpstr>3_Office Theme</vt:lpstr>
      <vt:lpstr>2_Office Theme</vt:lpstr>
      <vt:lpstr>Strategic Planning and community process</vt:lpstr>
      <vt:lpstr>Major Recommendations of 2008 Advisory Panel (P5)</vt:lpstr>
      <vt:lpstr>Strategic Planning</vt:lpstr>
      <vt:lpstr>Customized Implementation Strategies</vt:lpstr>
      <vt:lpstr>Joint Agency Letter to the Community</vt:lpstr>
      <vt:lpstr>Snowmass / P5 Interface</vt:lpstr>
      <vt:lpstr>Goals for the P5 Process</vt:lpstr>
      <vt:lpstr>What P5 Is (and is Not)</vt:lpstr>
      <vt:lpstr>DRAFT  New P5 Process (for discussion)</vt:lpstr>
      <vt:lpstr>DRAFT  New P5 Timeline</vt:lpstr>
      <vt:lpstr>Draft Proposed Town Meetings(1)</vt:lpstr>
      <vt:lpstr>Draft Proposed Town Hall Meetings(2)</vt:lpstr>
      <vt:lpstr>Next Steps</vt:lpstr>
      <vt:lpstr>BACKUP</vt:lpstr>
      <vt:lpstr>Comment on International Agreements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 Planning and community process</dc:title>
  <dc:creator>crawforg</dc:creator>
  <cp:lastModifiedBy>crawforg</cp:lastModifiedBy>
  <cp:revision>39</cp:revision>
  <cp:lastPrinted>2013-05-08T19:26:52Z</cp:lastPrinted>
  <dcterms:created xsi:type="dcterms:W3CDTF">2013-04-19T18:59:45Z</dcterms:created>
  <dcterms:modified xsi:type="dcterms:W3CDTF">2013-05-28T14:56:48Z</dcterms:modified>
</cp:coreProperties>
</file>