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326" r:id="rId3"/>
    <p:sldId id="329" r:id="rId4"/>
    <p:sldId id="319" r:id="rId5"/>
    <p:sldId id="331" r:id="rId6"/>
    <p:sldId id="328" r:id="rId7"/>
    <p:sldId id="292" r:id="rId8"/>
    <p:sldId id="321" r:id="rId9"/>
    <p:sldId id="293" r:id="rId10"/>
    <p:sldId id="294" r:id="rId11"/>
    <p:sldId id="311" r:id="rId12"/>
    <p:sldId id="309" r:id="rId13"/>
    <p:sldId id="300" r:id="rId14"/>
    <p:sldId id="330" r:id="rId15"/>
    <p:sldId id="324" r:id="rId16"/>
    <p:sldId id="269" r:id="rId17"/>
    <p:sldId id="271" r:id="rId18"/>
    <p:sldId id="272" r:id="rId19"/>
    <p:sldId id="273" r:id="rId20"/>
    <p:sldId id="301" r:id="rId21"/>
    <p:sldId id="275" r:id="rId22"/>
    <p:sldId id="276" r:id="rId23"/>
    <p:sldId id="313" r:id="rId24"/>
    <p:sldId id="277" r:id="rId25"/>
    <p:sldId id="332" r:id="rId26"/>
    <p:sldId id="333" r:id="rId27"/>
    <p:sldId id="334" r:id="rId28"/>
    <p:sldId id="283" r:id="rId29"/>
    <p:sldId id="284" r:id="rId30"/>
    <p:sldId id="306" r:id="rId31"/>
    <p:sldId id="285" r:id="rId32"/>
    <p:sldId id="286" r:id="rId33"/>
    <p:sldId id="287" r:id="rId34"/>
    <p:sldId id="325" r:id="rId35"/>
    <p:sldId id="320" r:id="rId36"/>
    <p:sldId id="316" r:id="rId37"/>
    <p:sldId id="290" r:id="rId38"/>
    <p:sldId id="323" r:id="rId39"/>
    <p:sldId id="31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0A7"/>
    <a:srgbClr val="A600A9"/>
    <a:srgbClr val="3000FF"/>
    <a:srgbClr val="FC3EAD"/>
    <a:srgbClr val="FA00FF"/>
    <a:srgbClr val="E59908"/>
    <a:srgbClr val="D27E07"/>
    <a:srgbClr val="E3B017"/>
    <a:srgbClr val="E68907"/>
    <a:srgbClr val="E68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9" autoAdjust="0"/>
    <p:restoredTop sz="67690" autoAdjust="0"/>
  </p:normalViewPr>
  <p:slideViewPr>
    <p:cSldViewPr snapToGrid="0" snapToObjects="1">
      <p:cViewPr>
        <p:scale>
          <a:sx n="99" d="100"/>
          <a:sy n="99" d="100"/>
        </p:scale>
        <p:origin x="2136" y="-378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5F555-9D6E-094B-851C-3828C994AFC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5A78B-E8F7-CC4D-8A71-5B42219F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3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79970-5641-4A43-AC9A-D015BE9CA6C7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0632E-8779-204F-A4AD-87070BD3C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100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10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55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0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73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8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03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23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27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94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1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02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53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65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58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67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86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40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0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3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8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414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5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07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37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51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71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35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224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613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5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4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6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6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98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3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0632E-8779-204F-A4AD-87070BD3C2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3C61-7CAA-4944-AA77-CEB75A63BE4A}" type="datetime1">
              <a:rPr lang="x-none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8A16-19B0-B047-ACC6-9656152C9FA9}" type="datetime1">
              <a:rPr lang="x-none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FAF9C-59BB-4D43-A14B-E8E107EB3E43}" type="datetime1">
              <a:rPr lang="x-none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FAC5-C9FD-3B4D-910B-D2F43A2CA2D6}" type="datetime1">
              <a:rPr lang="x-none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05C9E-65E8-8B42-B0ED-57B833A8354E}" type="datetime1">
              <a:rPr lang="x-none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3A71-4E68-A94A-990E-4334D4688AAC}" type="datetime1">
              <a:rPr lang="x-none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6601A-7249-814D-A143-ADE26481A424}" type="datetime1">
              <a:rPr lang="x-none" smtClean="0"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3099-4870-CB4C-B970-098A12373A62}" type="datetime1">
              <a:rPr lang="x-none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2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D8AFA-0059-9A44-9745-3D571C3CBC83}" type="datetime1">
              <a:rPr lang="x-none" smtClean="0"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0F1-8F2C-584E-8C20-32AE2E8D4A6B}" type="datetime1">
              <a:rPr lang="x-none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1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C9DF-EBFD-1A46-B50A-BB6EAB44F98B}" type="datetime1">
              <a:rPr lang="x-none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4FBD9-719E-EF4A-8CB0-AD92F780A316}" type="datetime1">
              <a:rPr lang="x-none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95848-5714-9F45-B380-12080D44F5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jpg"/><Relationship Id="rId4" Type="http://schemas.openxmlformats.org/officeDocument/2006/relationships/slide" Target="slide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2.emf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76" y="4883312"/>
            <a:ext cx="4400550" cy="1800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761" y="4092894"/>
            <a:ext cx="1648963" cy="615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9598" y="4100832"/>
            <a:ext cx="1977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Natalia Toro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496048"/>
            <a:ext cx="7772400" cy="1470025"/>
          </a:xfrm>
        </p:spPr>
        <p:txBody>
          <a:bodyPr/>
          <a:lstStyle/>
          <a:p>
            <a:r>
              <a:rPr lang="en-US" dirty="0" smtClean="0"/>
              <a:t>US Cosmic Visions: New Ideas in Dark Matter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558473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Summary of the March 2017 workshop focused on small-scale projects in the US Dark Matter search program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451" y="4940346"/>
            <a:ext cx="4805626" cy="179859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2184189" y="3326377"/>
            <a:ext cx="4850023" cy="581669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197667" y="3637513"/>
            <a:ext cx="4850023" cy="457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08669" y="1592809"/>
            <a:ext cx="6125543" cy="5128695"/>
            <a:chOff x="536006" y="1359972"/>
            <a:chExt cx="6498206" cy="5498028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1716087" y="2230438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889125" y="1729304"/>
              <a:ext cx="0" cy="449369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714500" y="6042026"/>
              <a:ext cx="53181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840388" y="648866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DM Mass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987148" y="3756541"/>
              <a:ext cx="3531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1/(Range of force) ~ Mediator Mass</a:t>
              </a:r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667500" y="1830389"/>
              <a:ext cx="0" cy="4344986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49775" y="1830389"/>
              <a:ext cx="0" cy="4354511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70375" y="6119336"/>
              <a:ext cx="57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GeV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661025" y="1830389"/>
              <a:ext cx="0" cy="4354511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357094" y="614362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TeV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27380" y="6184900"/>
              <a:ext cx="549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PeV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94249" y="2047875"/>
              <a:ext cx="1106583" cy="4941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Classical WIMP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36411" y="205740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TeV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716087" y="2542052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061811" y="2336800"/>
              <a:ext cx="505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m</a:t>
              </a:r>
              <a:r>
                <a:rPr lang="en-US" baseline="-25000" dirty="0" err="1" smtClean="0">
                  <a:solidFill>
                    <a:schemeClr val="accent1"/>
                  </a:solidFill>
                </a:rPr>
                <a:t>W</a:t>
              </a:r>
              <a:endParaRPr lang="en-US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324225" y="1830389"/>
              <a:ext cx="0" cy="4392611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036169" y="6138386"/>
              <a:ext cx="627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MeV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93194" y="6143625"/>
              <a:ext cx="53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/>
                  </a:solidFill>
                </a:rPr>
                <a:t>k</a:t>
              </a:r>
              <a:r>
                <a:rPr lang="en-US" dirty="0" err="1" smtClean="0">
                  <a:solidFill>
                    <a:schemeClr val="accent1"/>
                  </a:solidFill>
                </a:rPr>
                <a:t>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365375" y="1787011"/>
              <a:ext cx="0" cy="443599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716087" y="3036187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093561" y="2849047"/>
              <a:ext cx="57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/>
                  </a:solidFill>
                </a:rPr>
                <a:t>G</a:t>
              </a:r>
              <a:r>
                <a:rPr lang="en-US" dirty="0" err="1" smtClean="0">
                  <a:solidFill>
                    <a:schemeClr val="accent1"/>
                  </a:solidFill>
                </a:rPr>
                <a:t>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87211" y="3624819"/>
              <a:ext cx="627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M</a:t>
              </a:r>
              <a:r>
                <a:rPr lang="en-US" dirty="0" smtClean="0">
                  <a:solidFill>
                    <a:schemeClr val="accent1"/>
                  </a:solidFill>
                </a:rPr>
                <a:t>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12611" y="4384716"/>
              <a:ext cx="53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keV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1716087" y="3841936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716087" y="4647686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4381500" y="1830389"/>
              <a:ext cx="975594" cy="0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466102" y="1359972"/>
              <a:ext cx="8592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SCDMS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5104820" y="1918734"/>
              <a:ext cx="1306685" cy="20677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4064172" y="4921250"/>
              <a:ext cx="0" cy="339873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6854890" y="1902859"/>
              <a:ext cx="0" cy="803273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813425" y="1570079"/>
              <a:ext cx="389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LZ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2183010" y="1825910"/>
              <a:ext cx="4383083" cy="3881166"/>
            </a:xfrm>
            <a:custGeom>
              <a:avLst/>
              <a:gdLst>
                <a:gd name="connsiteX0" fmla="*/ 0 w 4923692"/>
                <a:gd name="connsiteY0" fmla="*/ 0 h 4376616"/>
                <a:gd name="connsiteX1" fmla="*/ 2422769 w 4923692"/>
                <a:gd name="connsiteY1" fmla="*/ 0 h 4376616"/>
                <a:gd name="connsiteX2" fmla="*/ 2422769 w 4923692"/>
                <a:gd name="connsiteY2" fmla="*/ 1406770 h 4376616"/>
                <a:gd name="connsiteX3" fmla="*/ 4904154 w 4923692"/>
                <a:gd name="connsiteY3" fmla="*/ 1426308 h 4376616"/>
                <a:gd name="connsiteX4" fmla="*/ 4923692 w 4923692"/>
                <a:gd name="connsiteY4" fmla="*/ 4376616 h 4376616"/>
                <a:gd name="connsiteX5" fmla="*/ 0 w 4923692"/>
                <a:gd name="connsiteY5" fmla="*/ 4357077 h 4376616"/>
                <a:gd name="connsiteX6" fmla="*/ 0 w 4923692"/>
                <a:gd name="connsiteY6" fmla="*/ 0 h 4376616"/>
                <a:gd name="connsiteX0" fmla="*/ 0 w 4923692"/>
                <a:gd name="connsiteY0" fmla="*/ 0 h 4376616"/>
                <a:gd name="connsiteX1" fmla="*/ 2422769 w 4923692"/>
                <a:gd name="connsiteY1" fmla="*/ 0 h 4376616"/>
                <a:gd name="connsiteX2" fmla="*/ 2422769 w 4923692"/>
                <a:gd name="connsiteY2" fmla="*/ 1406770 h 4376616"/>
                <a:gd name="connsiteX3" fmla="*/ 4904154 w 4923692"/>
                <a:gd name="connsiteY3" fmla="*/ 1426308 h 4376616"/>
                <a:gd name="connsiteX4" fmla="*/ 4923692 w 4923692"/>
                <a:gd name="connsiteY4" fmla="*/ 4376616 h 4376616"/>
                <a:gd name="connsiteX5" fmla="*/ 0 w 4923692"/>
                <a:gd name="connsiteY5" fmla="*/ 4357077 h 4376616"/>
                <a:gd name="connsiteX6" fmla="*/ 0 w 4923692"/>
                <a:gd name="connsiteY6" fmla="*/ 0 h 4376616"/>
                <a:gd name="connsiteX0" fmla="*/ 0 w 4923692"/>
                <a:gd name="connsiteY0" fmla="*/ 0 h 4376616"/>
                <a:gd name="connsiteX1" fmla="*/ 2422769 w 4923692"/>
                <a:gd name="connsiteY1" fmla="*/ 0 h 4376616"/>
                <a:gd name="connsiteX2" fmla="*/ 2696307 w 4923692"/>
                <a:gd name="connsiteY2" fmla="*/ 1270001 h 4376616"/>
                <a:gd name="connsiteX3" fmla="*/ 4904154 w 4923692"/>
                <a:gd name="connsiteY3" fmla="*/ 1426308 h 4376616"/>
                <a:gd name="connsiteX4" fmla="*/ 4923692 w 4923692"/>
                <a:gd name="connsiteY4" fmla="*/ 4376616 h 4376616"/>
                <a:gd name="connsiteX5" fmla="*/ 0 w 4923692"/>
                <a:gd name="connsiteY5" fmla="*/ 4357077 h 4376616"/>
                <a:gd name="connsiteX6" fmla="*/ 0 w 4923692"/>
                <a:gd name="connsiteY6" fmla="*/ 0 h 4376616"/>
                <a:gd name="connsiteX0" fmla="*/ 0 w 4923692"/>
                <a:gd name="connsiteY0" fmla="*/ 0 h 4376616"/>
                <a:gd name="connsiteX1" fmla="*/ 2422769 w 4923692"/>
                <a:gd name="connsiteY1" fmla="*/ 0 h 4376616"/>
                <a:gd name="connsiteX2" fmla="*/ 2794000 w 4923692"/>
                <a:gd name="connsiteY2" fmla="*/ 1211386 h 4376616"/>
                <a:gd name="connsiteX3" fmla="*/ 4904154 w 4923692"/>
                <a:gd name="connsiteY3" fmla="*/ 1426308 h 4376616"/>
                <a:gd name="connsiteX4" fmla="*/ 4923692 w 4923692"/>
                <a:gd name="connsiteY4" fmla="*/ 4376616 h 4376616"/>
                <a:gd name="connsiteX5" fmla="*/ 0 w 4923692"/>
                <a:gd name="connsiteY5" fmla="*/ 4357077 h 4376616"/>
                <a:gd name="connsiteX6" fmla="*/ 0 w 4923692"/>
                <a:gd name="connsiteY6" fmla="*/ 0 h 4376616"/>
                <a:gd name="connsiteX0" fmla="*/ 0 w 4923692"/>
                <a:gd name="connsiteY0" fmla="*/ 0 h 4376616"/>
                <a:gd name="connsiteX1" fmla="*/ 2422769 w 4923692"/>
                <a:gd name="connsiteY1" fmla="*/ 0 h 4376616"/>
                <a:gd name="connsiteX2" fmla="*/ 2794000 w 4923692"/>
                <a:gd name="connsiteY2" fmla="*/ 1211386 h 4376616"/>
                <a:gd name="connsiteX3" fmla="*/ 4904154 w 4923692"/>
                <a:gd name="connsiteY3" fmla="*/ 1660769 h 4376616"/>
                <a:gd name="connsiteX4" fmla="*/ 4923692 w 4923692"/>
                <a:gd name="connsiteY4" fmla="*/ 4376616 h 4376616"/>
                <a:gd name="connsiteX5" fmla="*/ 0 w 4923692"/>
                <a:gd name="connsiteY5" fmla="*/ 4357077 h 4376616"/>
                <a:gd name="connsiteX6" fmla="*/ 0 w 4923692"/>
                <a:gd name="connsiteY6" fmla="*/ 0 h 4376616"/>
                <a:gd name="connsiteX0" fmla="*/ 0 w 4923692"/>
                <a:gd name="connsiteY0" fmla="*/ 0 h 4376616"/>
                <a:gd name="connsiteX1" fmla="*/ 2266462 w 4923692"/>
                <a:gd name="connsiteY1" fmla="*/ 0 h 4376616"/>
                <a:gd name="connsiteX2" fmla="*/ 2794000 w 4923692"/>
                <a:gd name="connsiteY2" fmla="*/ 1211386 h 4376616"/>
                <a:gd name="connsiteX3" fmla="*/ 4904154 w 4923692"/>
                <a:gd name="connsiteY3" fmla="*/ 1660769 h 4376616"/>
                <a:gd name="connsiteX4" fmla="*/ 4923692 w 4923692"/>
                <a:gd name="connsiteY4" fmla="*/ 4376616 h 4376616"/>
                <a:gd name="connsiteX5" fmla="*/ 0 w 4923692"/>
                <a:gd name="connsiteY5" fmla="*/ 4357077 h 4376616"/>
                <a:gd name="connsiteX6" fmla="*/ 0 w 4923692"/>
                <a:gd name="connsiteY6" fmla="*/ 0 h 4376616"/>
                <a:gd name="connsiteX0" fmla="*/ 0 w 4923692"/>
                <a:gd name="connsiteY0" fmla="*/ 0 h 4376616"/>
                <a:gd name="connsiteX1" fmla="*/ 2266462 w 4923692"/>
                <a:gd name="connsiteY1" fmla="*/ 0 h 4376616"/>
                <a:gd name="connsiteX2" fmla="*/ 2794000 w 4923692"/>
                <a:gd name="connsiteY2" fmla="*/ 1211386 h 4376616"/>
                <a:gd name="connsiteX3" fmla="*/ 4718529 w 4923692"/>
                <a:gd name="connsiteY3" fmla="*/ 1660770 h 4376616"/>
                <a:gd name="connsiteX4" fmla="*/ 4923692 w 4923692"/>
                <a:gd name="connsiteY4" fmla="*/ 4376616 h 4376616"/>
                <a:gd name="connsiteX5" fmla="*/ 0 w 4923692"/>
                <a:gd name="connsiteY5" fmla="*/ 4357077 h 4376616"/>
                <a:gd name="connsiteX6" fmla="*/ 0 w 4923692"/>
                <a:gd name="connsiteY6" fmla="*/ 0 h 4376616"/>
                <a:gd name="connsiteX0" fmla="*/ 0 w 4718529"/>
                <a:gd name="connsiteY0" fmla="*/ 0 h 4376616"/>
                <a:gd name="connsiteX1" fmla="*/ 2266462 w 4718529"/>
                <a:gd name="connsiteY1" fmla="*/ 0 h 4376616"/>
                <a:gd name="connsiteX2" fmla="*/ 2794000 w 4718529"/>
                <a:gd name="connsiteY2" fmla="*/ 1211386 h 4376616"/>
                <a:gd name="connsiteX3" fmla="*/ 4718529 w 4718529"/>
                <a:gd name="connsiteY3" fmla="*/ 1660770 h 4376616"/>
                <a:gd name="connsiteX4" fmla="*/ 4622052 w 4718529"/>
                <a:gd name="connsiteY4" fmla="*/ 4376616 h 4376616"/>
                <a:gd name="connsiteX5" fmla="*/ 0 w 4718529"/>
                <a:gd name="connsiteY5" fmla="*/ 4357077 h 4376616"/>
                <a:gd name="connsiteX6" fmla="*/ 0 w 4718529"/>
                <a:gd name="connsiteY6" fmla="*/ 0 h 4376616"/>
                <a:gd name="connsiteX0" fmla="*/ 0 w 4622053"/>
                <a:gd name="connsiteY0" fmla="*/ 0 h 4376616"/>
                <a:gd name="connsiteX1" fmla="*/ 2266462 w 4622053"/>
                <a:gd name="connsiteY1" fmla="*/ 0 h 4376616"/>
                <a:gd name="connsiteX2" fmla="*/ 2794000 w 4622053"/>
                <a:gd name="connsiteY2" fmla="*/ 1211386 h 4376616"/>
                <a:gd name="connsiteX3" fmla="*/ 4602514 w 4622053"/>
                <a:gd name="connsiteY3" fmla="*/ 1660770 h 4376616"/>
                <a:gd name="connsiteX4" fmla="*/ 4622052 w 4622053"/>
                <a:gd name="connsiteY4" fmla="*/ 4376616 h 4376616"/>
                <a:gd name="connsiteX5" fmla="*/ 0 w 4622053"/>
                <a:gd name="connsiteY5" fmla="*/ 4357077 h 4376616"/>
                <a:gd name="connsiteX6" fmla="*/ 0 w 4622053"/>
                <a:gd name="connsiteY6" fmla="*/ 0 h 4376616"/>
                <a:gd name="connsiteX0" fmla="*/ 92813 w 4622052"/>
                <a:gd name="connsiteY0" fmla="*/ 48617 h 4376616"/>
                <a:gd name="connsiteX1" fmla="*/ 2266462 w 4622052"/>
                <a:gd name="connsiteY1" fmla="*/ 0 h 4376616"/>
                <a:gd name="connsiteX2" fmla="*/ 2794000 w 4622052"/>
                <a:gd name="connsiteY2" fmla="*/ 1211386 h 4376616"/>
                <a:gd name="connsiteX3" fmla="*/ 4602514 w 4622052"/>
                <a:gd name="connsiteY3" fmla="*/ 1660770 h 4376616"/>
                <a:gd name="connsiteX4" fmla="*/ 4622052 w 4622052"/>
                <a:gd name="connsiteY4" fmla="*/ 4376616 h 4376616"/>
                <a:gd name="connsiteX5" fmla="*/ 0 w 4622052"/>
                <a:gd name="connsiteY5" fmla="*/ 4357077 h 4376616"/>
                <a:gd name="connsiteX6" fmla="*/ 92813 w 4622052"/>
                <a:gd name="connsiteY6" fmla="*/ 48617 h 4376616"/>
                <a:gd name="connsiteX0" fmla="*/ 1 w 4529240"/>
                <a:gd name="connsiteY0" fmla="*/ 48617 h 4376616"/>
                <a:gd name="connsiteX1" fmla="*/ 2173650 w 4529240"/>
                <a:gd name="connsiteY1" fmla="*/ 0 h 4376616"/>
                <a:gd name="connsiteX2" fmla="*/ 2701188 w 4529240"/>
                <a:gd name="connsiteY2" fmla="*/ 1211386 h 4376616"/>
                <a:gd name="connsiteX3" fmla="*/ 4509702 w 4529240"/>
                <a:gd name="connsiteY3" fmla="*/ 1660770 h 4376616"/>
                <a:gd name="connsiteX4" fmla="*/ 4529240 w 4529240"/>
                <a:gd name="connsiteY4" fmla="*/ 4376616 h 4376616"/>
                <a:gd name="connsiteX5" fmla="*/ 0 w 4529240"/>
                <a:gd name="connsiteY5" fmla="*/ 4357077 h 4376616"/>
                <a:gd name="connsiteX6" fmla="*/ 1 w 4529240"/>
                <a:gd name="connsiteY6" fmla="*/ 48617 h 4376616"/>
                <a:gd name="connsiteX0" fmla="*/ 1 w 4529240"/>
                <a:gd name="connsiteY0" fmla="*/ 48617 h 4376616"/>
                <a:gd name="connsiteX1" fmla="*/ 2173650 w 4529240"/>
                <a:gd name="connsiteY1" fmla="*/ 0 h 4376616"/>
                <a:gd name="connsiteX2" fmla="*/ 2701188 w 4529240"/>
                <a:gd name="connsiteY2" fmla="*/ 1211386 h 4376616"/>
                <a:gd name="connsiteX3" fmla="*/ 4509702 w 4529240"/>
                <a:gd name="connsiteY3" fmla="*/ 1660770 h 4376616"/>
                <a:gd name="connsiteX4" fmla="*/ 4529240 w 4529240"/>
                <a:gd name="connsiteY4" fmla="*/ 4376616 h 4376616"/>
                <a:gd name="connsiteX5" fmla="*/ 0 w 4529240"/>
                <a:gd name="connsiteY5" fmla="*/ 4357077 h 4376616"/>
                <a:gd name="connsiteX6" fmla="*/ 1 w 4529240"/>
                <a:gd name="connsiteY6" fmla="*/ 48617 h 4376616"/>
                <a:gd name="connsiteX0" fmla="*/ 1 w 4529240"/>
                <a:gd name="connsiteY0" fmla="*/ 48617 h 4376616"/>
                <a:gd name="connsiteX1" fmla="*/ 2173650 w 4529240"/>
                <a:gd name="connsiteY1" fmla="*/ 0 h 4376616"/>
                <a:gd name="connsiteX2" fmla="*/ 2701188 w 4529240"/>
                <a:gd name="connsiteY2" fmla="*/ 1211386 h 4376616"/>
                <a:gd name="connsiteX3" fmla="*/ 4509702 w 4529240"/>
                <a:gd name="connsiteY3" fmla="*/ 1660770 h 4376616"/>
                <a:gd name="connsiteX4" fmla="*/ 4529240 w 4529240"/>
                <a:gd name="connsiteY4" fmla="*/ 4376616 h 4376616"/>
                <a:gd name="connsiteX5" fmla="*/ 0 w 4529240"/>
                <a:gd name="connsiteY5" fmla="*/ 4357077 h 4376616"/>
                <a:gd name="connsiteX6" fmla="*/ 1 w 4529240"/>
                <a:gd name="connsiteY6" fmla="*/ 48617 h 4376616"/>
                <a:gd name="connsiteX0" fmla="*/ 1 w 4529240"/>
                <a:gd name="connsiteY0" fmla="*/ 0 h 4327999"/>
                <a:gd name="connsiteX1" fmla="*/ 2173650 w 4529240"/>
                <a:gd name="connsiteY1" fmla="*/ 48616 h 4327999"/>
                <a:gd name="connsiteX2" fmla="*/ 2701188 w 4529240"/>
                <a:gd name="connsiteY2" fmla="*/ 1162769 h 4327999"/>
                <a:gd name="connsiteX3" fmla="*/ 4509702 w 4529240"/>
                <a:gd name="connsiteY3" fmla="*/ 1612153 h 4327999"/>
                <a:gd name="connsiteX4" fmla="*/ 4529240 w 4529240"/>
                <a:gd name="connsiteY4" fmla="*/ 4327999 h 4327999"/>
                <a:gd name="connsiteX5" fmla="*/ 0 w 4529240"/>
                <a:gd name="connsiteY5" fmla="*/ 4308460 h 4327999"/>
                <a:gd name="connsiteX6" fmla="*/ 1 w 4529240"/>
                <a:gd name="connsiteY6" fmla="*/ 0 h 4327999"/>
                <a:gd name="connsiteX0" fmla="*/ 1 w 4529240"/>
                <a:gd name="connsiteY0" fmla="*/ 1 h 4328000"/>
                <a:gd name="connsiteX1" fmla="*/ 2150447 w 4529240"/>
                <a:gd name="connsiteY1" fmla="*/ 0 h 4328000"/>
                <a:gd name="connsiteX2" fmla="*/ 2701188 w 4529240"/>
                <a:gd name="connsiteY2" fmla="*/ 1162770 h 4328000"/>
                <a:gd name="connsiteX3" fmla="*/ 4509702 w 4529240"/>
                <a:gd name="connsiteY3" fmla="*/ 1612154 h 4328000"/>
                <a:gd name="connsiteX4" fmla="*/ 4529240 w 4529240"/>
                <a:gd name="connsiteY4" fmla="*/ 4328000 h 4328000"/>
                <a:gd name="connsiteX5" fmla="*/ 0 w 4529240"/>
                <a:gd name="connsiteY5" fmla="*/ 4308461 h 4328000"/>
                <a:gd name="connsiteX6" fmla="*/ 1 w 4529240"/>
                <a:gd name="connsiteY6" fmla="*/ 1 h 4328000"/>
                <a:gd name="connsiteX0" fmla="*/ 1 w 4529240"/>
                <a:gd name="connsiteY0" fmla="*/ 170160 h 4328000"/>
                <a:gd name="connsiteX1" fmla="*/ 2150447 w 4529240"/>
                <a:gd name="connsiteY1" fmla="*/ 0 h 4328000"/>
                <a:gd name="connsiteX2" fmla="*/ 2701188 w 4529240"/>
                <a:gd name="connsiteY2" fmla="*/ 1162770 h 4328000"/>
                <a:gd name="connsiteX3" fmla="*/ 4509702 w 4529240"/>
                <a:gd name="connsiteY3" fmla="*/ 1612154 h 4328000"/>
                <a:gd name="connsiteX4" fmla="*/ 4529240 w 4529240"/>
                <a:gd name="connsiteY4" fmla="*/ 4328000 h 4328000"/>
                <a:gd name="connsiteX5" fmla="*/ 0 w 4529240"/>
                <a:gd name="connsiteY5" fmla="*/ 4308461 h 4328000"/>
                <a:gd name="connsiteX6" fmla="*/ 1 w 4529240"/>
                <a:gd name="connsiteY6" fmla="*/ 170160 h 4328000"/>
                <a:gd name="connsiteX0" fmla="*/ 1 w 4529240"/>
                <a:gd name="connsiteY0" fmla="*/ 0 h 4157840"/>
                <a:gd name="connsiteX1" fmla="*/ 2150447 w 4529240"/>
                <a:gd name="connsiteY1" fmla="*/ 0 h 4157840"/>
                <a:gd name="connsiteX2" fmla="*/ 2701188 w 4529240"/>
                <a:gd name="connsiteY2" fmla="*/ 992610 h 4157840"/>
                <a:gd name="connsiteX3" fmla="*/ 4509702 w 4529240"/>
                <a:gd name="connsiteY3" fmla="*/ 1441994 h 4157840"/>
                <a:gd name="connsiteX4" fmla="*/ 4529240 w 4529240"/>
                <a:gd name="connsiteY4" fmla="*/ 4157840 h 4157840"/>
                <a:gd name="connsiteX5" fmla="*/ 0 w 4529240"/>
                <a:gd name="connsiteY5" fmla="*/ 4138301 h 4157840"/>
                <a:gd name="connsiteX6" fmla="*/ 1 w 4529240"/>
                <a:gd name="connsiteY6" fmla="*/ 0 h 415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9240" h="4157840">
                  <a:moveTo>
                    <a:pt x="1" y="0"/>
                  </a:moveTo>
                  <a:lnTo>
                    <a:pt x="2150447" y="0"/>
                  </a:lnTo>
                  <a:cubicBezTo>
                    <a:pt x="2554242" y="234462"/>
                    <a:pt x="2307979" y="752278"/>
                    <a:pt x="2701188" y="992610"/>
                  </a:cubicBezTo>
                  <a:cubicBezTo>
                    <a:pt x="3094397" y="1232942"/>
                    <a:pt x="4092882" y="947020"/>
                    <a:pt x="4509702" y="1441994"/>
                  </a:cubicBezTo>
                  <a:lnTo>
                    <a:pt x="4529240" y="4157840"/>
                  </a:lnTo>
                  <a:lnTo>
                    <a:pt x="0" y="4138301"/>
                  </a:lnTo>
                  <a:cubicBezTo>
                    <a:pt x="0" y="1984071"/>
                    <a:pt x="0" y="2154230"/>
                    <a:pt x="1" y="0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88258" y="3758671"/>
              <a:ext cx="4122401" cy="1583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New opportunities for small nuclear &amp;</a:t>
              </a:r>
              <a:br>
                <a:rPr lang="en-US" dirty="0" smtClean="0">
                  <a:solidFill>
                    <a:srgbClr val="008000"/>
                  </a:solidFill>
                </a:rPr>
              </a:br>
              <a:r>
                <a:rPr lang="en-US" dirty="0" smtClean="0">
                  <a:solidFill>
                    <a:srgbClr val="008000"/>
                  </a:solidFill>
                </a:rPr>
                <a:t>accelerator-based experiments</a:t>
              </a:r>
              <a:r>
                <a:rPr lang="en-US" dirty="0">
                  <a:solidFill>
                    <a:srgbClr val="008000"/>
                  </a:solidFill>
                </a:rPr>
                <a:t> </a:t>
              </a:r>
              <a:r>
                <a:rPr lang="en-US" dirty="0" smtClean="0">
                  <a:solidFill>
                    <a:srgbClr val="008000"/>
                  </a:solidFill>
                </a:rPr>
                <a:t>looking </a:t>
              </a:r>
              <a:br>
                <a:rPr lang="en-US" dirty="0" smtClean="0">
                  <a:solidFill>
                    <a:srgbClr val="008000"/>
                  </a:solidFill>
                </a:rPr>
              </a:br>
              <a:r>
                <a:rPr lang="en-US" dirty="0" smtClean="0">
                  <a:solidFill>
                    <a:srgbClr val="008000"/>
                  </a:solidFill>
                </a:rPr>
                <a:t>for new force and/or producing DM </a:t>
              </a:r>
              <a:br>
                <a:rPr lang="en-US" dirty="0" smtClean="0">
                  <a:solidFill>
                    <a:srgbClr val="008000"/>
                  </a:solidFill>
                </a:rPr>
              </a:br>
              <a:r>
                <a:rPr lang="en-US" dirty="0" smtClean="0">
                  <a:solidFill>
                    <a:srgbClr val="660066"/>
                  </a:solidFill>
                </a:rPr>
                <a:t>Small-scale structure explores DM </a:t>
              </a:r>
              <a:br>
                <a:rPr lang="en-US" dirty="0" smtClean="0">
                  <a:solidFill>
                    <a:srgbClr val="660066"/>
                  </a:solidFill>
                </a:rPr>
              </a:br>
              <a:r>
                <a:rPr lang="en-US" dirty="0" smtClean="0">
                  <a:solidFill>
                    <a:srgbClr val="660066"/>
                  </a:solidFill>
                </a:rPr>
                <a:t>self-interactions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4870836" y="5068031"/>
              <a:ext cx="0" cy="522969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4890536" y="2849047"/>
              <a:ext cx="1" cy="969682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2214327" y="2407856"/>
              <a:ext cx="2372048" cy="1200329"/>
              <a:chOff x="1940795" y="2446932"/>
              <a:chExt cx="2372048" cy="1200329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365375" y="2446932"/>
                <a:ext cx="194746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New regime for </a:t>
                </a:r>
                <a:b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direct detection:</a:t>
                </a:r>
              </a:p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– Low-threshold</a:t>
                </a:r>
              </a:p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– Collective modes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4012503" y="2675532"/>
                <a:ext cx="257872" cy="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>
                <a:off x="1940795" y="2675532"/>
                <a:ext cx="392830" cy="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/>
            <p:cNvCxnSpPr/>
            <p:nvPr/>
          </p:nvCxnSpPr>
          <p:spPr>
            <a:xfrm>
              <a:off x="5032508" y="5068031"/>
              <a:ext cx="0" cy="55019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5032508" y="3328392"/>
              <a:ext cx="19702" cy="51756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963388" y="5915159"/>
              <a:ext cx="1087409" cy="9428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 rot="19059214">
              <a:off x="536006" y="5876561"/>
              <a:ext cx="1290547" cy="692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Interaction </a:t>
              </a:r>
              <a:br>
                <a:rPr lang="en-US" dirty="0" smtClean="0"/>
              </a:br>
              <a:r>
                <a:rPr lang="en-US" dirty="0" smtClean="0"/>
                <a:t>strength</a:t>
              </a:r>
              <a:endParaRPr lang="en-US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047690" y="3108240"/>
            <a:ext cx="20963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Data anomalies 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(</a:t>
            </a:r>
            <a:r>
              <a:rPr lang="en-US" sz="1400" baseline="30000" dirty="0" smtClean="0">
                <a:solidFill>
                  <a:schemeClr val="accent4"/>
                </a:solidFill>
              </a:rPr>
              <a:t>8</a:t>
            </a:r>
            <a:r>
              <a:rPr lang="en-US" sz="1400" dirty="0" smtClean="0">
                <a:solidFill>
                  <a:schemeClr val="accent4"/>
                </a:solidFill>
              </a:rPr>
              <a:t>Be</a:t>
            </a:r>
            <a:r>
              <a:rPr lang="en-US" sz="1400" dirty="0" smtClean="0">
                <a:solidFill>
                  <a:schemeClr val="accent2"/>
                </a:solidFill>
              </a:rPr>
              <a:t>, </a:t>
            </a:r>
            <a:r>
              <a:rPr lang="en-US" sz="1400" dirty="0" err="1" smtClean="0">
                <a:solidFill>
                  <a:schemeClr val="accent2"/>
                </a:solidFill>
              </a:rPr>
              <a:t>muon</a:t>
            </a:r>
            <a:r>
              <a:rPr lang="en-US" sz="1400" dirty="0" smtClean="0">
                <a:solidFill>
                  <a:schemeClr val="accent2"/>
                </a:solidFill>
              </a:rPr>
              <a:t> g-2, 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proton radius, small-scale structure)</a:t>
            </a:r>
          </a:p>
          <a:p>
            <a:r>
              <a:rPr lang="en-US" dirty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2"/>
                </a:solidFill>
              </a:rPr>
              <a:t>oint to new, weak force at 1-100 MeV scale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sector DM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853333" y="1764808"/>
            <a:ext cx="5565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LHC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6459" y="1213448"/>
            <a:ext cx="43138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Accessible to new experimental techniques!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10</a:t>
            </a:fld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Hidden-Sector 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2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Thermal Sub-</a:t>
            </a:r>
            <a:r>
              <a:rPr lang="en-US" dirty="0" err="1" smtClean="0"/>
              <a:t>GeV</a:t>
            </a:r>
            <a:r>
              <a:rPr lang="en-US" dirty="0" smtClean="0"/>
              <a:t> DM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104523" y="2698777"/>
            <a:ext cx="2942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accent6">
                    <a:lumMod val="50000"/>
                  </a:schemeClr>
                </a:solidFill>
              </a:rPr>
              <a:t>Sharp target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Predicted scattering rate (also depends on DM spin &amp; mass structure)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Minimum production rate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8592" y="1402767"/>
            <a:ext cx="6519532" cy="5506444"/>
            <a:chOff x="227342" y="1990168"/>
            <a:chExt cx="5566713" cy="4701685"/>
          </a:xfrm>
        </p:grpSpPr>
        <p:grpSp>
          <p:nvGrpSpPr>
            <p:cNvPr id="4" name="Group 3"/>
            <p:cNvGrpSpPr/>
            <p:nvPr/>
          </p:nvGrpSpPr>
          <p:grpSpPr>
            <a:xfrm>
              <a:off x="227342" y="1990168"/>
              <a:ext cx="5566713" cy="4701685"/>
              <a:chOff x="594054" y="2047875"/>
              <a:chExt cx="5566713" cy="4701685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1889125" y="2175338"/>
                <a:ext cx="0" cy="40476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1714500" y="6026706"/>
                <a:ext cx="4446267" cy="153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840388" y="6380228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DM Mass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-987148" y="3756541"/>
                <a:ext cx="3531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1/(Range of force) ~ Mediator Mass</a:t>
                </a:r>
                <a:endParaRPr lang="en-US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3954327" y="2175338"/>
                <a:ext cx="0" cy="4009562"/>
              </a:xfrm>
              <a:prstGeom prst="line">
                <a:avLst/>
              </a:prstGeom>
              <a:ln w="6350" cmpd="sng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3597426" y="6135211"/>
                <a:ext cx="57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accent1"/>
                    </a:solidFill>
                  </a:rPr>
                  <a:t>GeV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5642864" y="2175338"/>
                <a:ext cx="0" cy="4009562"/>
              </a:xfrm>
              <a:prstGeom prst="line">
                <a:avLst/>
              </a:prstGeom>
              <a:ln w="6350" cmpd="sng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4961589" y="6143625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accent1"/>
                    </a:solidFill>
                  </a:rPr>
                  <a:t>TeV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1716088" y="2700802"/>
                <a:ext cx="4268468" cy="0"/>
              </a:xfrm>
              <a:prstGeom prst="line">
                <a:avLst/>
              </a:prstGeom>
              <a:ln w="6350" cmpd="sng">
                <a:solidFill>
                  <a:schemeClr val="accent1">
                    <a:lumMod val="40000"/>
                    <a:lumOff val="60000"/>
                  </a:schemeClr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1109436" y="2447925"/>
                <a:ext cx="5059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accent1"/>
                    </a:solidFill>
                  </a:rPr>
                  <a:t>m</a:t>
                </a:r>
                <a:r>
                  <a:rPr lang="en-US" baseline="-25000" dirty="0" err="1" smtClean="0">
                    <a:solidFill>
                      <a:schemeClr val="accent1"/>
                    </a:solidFill>
                  </a:rPr>
                  <a:t>W</a:t>
                </a:r>
                <a:endParaRPr lang="en-US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067327" y="6138386"/>
                <a:ext cx="627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MeV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2177270" y="2175338"/>
                <a:ext cx="0" cy="4047663"/>
              </a:xfrm>
              <a:prstGeom prst="line">
                <a:avLst/>
              </a:prstGeom>
              <a:ln w="6350" cmpd="sng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1716088" y="3884037"/>
                <a:ext cx="4268466" cy="0"/>
              </a:xfrm>
              <a:prstGeom prst="line">
                <a:avLst/>
              </a:prstGeom>
              <a:ln w="6350" cmpd="sng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1093561" y="3656039"/>
                <a:ext cx="57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accent1"/>
                    </a:solidFill>
                  </a:rPr>
                  <a:t>G</a:t>
                </a:r>
                <a:r>
                  <a:rPr lang="en-US" dirty="0" err="1" smtClean="0">
                    <a:solidFill>
                      <a:schemeClr val="accent1"/>
                    </a:solidFill>
                  </a:rPr>
                  <a:t>eV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05975" y="5103282"/>
                <a:ext cx="627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M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eV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H="1">
                <a:off x="1716088" y="5360608"/>
                <a:ext cx="4268467" cy="0"/>
              </a:xfrm>
              <a:prstGeom prst="line">
                <a:avLst/>
              </a:prstGeom>
              <a:ln w="6350" cmpd="sng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4173538" y="2047875"/>
                <a:ext cx="1987229" cy="76938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u="sng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Classical WIMP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 </a:t>
                </a:r>
              </a:p>
              <a:p>
                <a:pPr algn="ctr"/>
                <a:r>
                  <a:rPr lang="en-US" sz="16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Abundance set by weak scale &amp; coupling</a:t>
                </a:r>
              </a:p>
            </p:txBody>
          </p:sp>
        </p:grpSp>
        <p:sp>
          <p:nvSpPr>
            <p:cNvPr id="30" name="Right Triangle 29"/>
            <p:cNvSpPr/>
            <p:nvPr/>
          </p:nvSpPr>
          <p:spPr>
            <a:xfrm rot="5400000">
              <a:off x="2047596" y="2656209"/>
              <a:ext cx="2413653" cy="2901861"/>
            </a:xfrm>
            <a:prstGeom prst="rtTriangle">
              <a:avLst/>
            </a:prstGeom>
            <a:solidFill>
              <a:schemeClr val="accent6">
                <a:alpha val="50000"/>
              </a:schemeClr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1814558" y="2889249"/>
              <a:ext cx="3345913" cy="2781542"/>
            </a:xfrm>
            <a:custGeom>
              <a:avLst/>
              <a:gdLst>
                <a:gd name="connsiteX0" fmla="*/ 0 w 3587750"/>
                <a:gd name="connsiteY0" fmla="*/ 2301875 h 2301875"/>
                <a:gd name="connsiteX1" fmla="*/ 3587750 w 3587750"/>
                <a:gd name="connsiteY1" fmla="*/ 2286000 h 2301875"/>
                <a:gd name="connsiteX2" fmla="*/ 3587750 w 3587750"/>
                <a:gd name="connsiteY2" fmla="*/ 0 h 2301875"/>
                <a:gd name="connsiteX3" fmla="*/ 2301875 w 3587750"/>
                <a:gd name="connsiteY3" fmla="*/ 15875 h 2301875"/>
                <a:gd name="connsiteX4" fmla="*/ 0 w 3587750"/>
                <a:gd name="connsiteY4" fmla="*/ 2301875 h 2301875"/>
                <a:gd name="connsiteX0" fmla="*/ 0 w 3587750"/>
                <a:gd name="connsiteY0" fmla="*/ 2301875 h 2301875"/>
                <a:gd name="connsiteX1" fmla="*/ 3587750 w 3587750"/>
                <a:gd name="connsiteY1" fmla="*/ 2286000 h 2301875"/>
                <a:gd name="connsiteX2" fmla="*/ 3587750 w 3587750"/>
                <a:gd name="connsiteY2" fmla="*/ 0 h 2301875"/>
                <a:gd name="connsiteX3" fmla="*/ 2317750 w 3587750"/>
                <a:gd name="connsiteY3" fmla="*/ 0 h 2301875"/>
                <a:gd name="connsiteX4" fmla="*/ 0 w 3587750"/>
                <a:gd name="connsiteY4" fmla="*/ 2301875 h 2301875"/>
                <a:gd name="connsiteX0" fmla="*/ 0 w 3587750"/>
                <a:gd name="connsiteY0" fmla="*/ 2301875 h 2301875"/>
                <a:gd name="connsiteX1" fmla="*/ 3587750 w 3587750"/>
                <a:gd name="connsiteY1" fmla="*/ 2286000 h 2301875"/>
                <a:gd name="connsiteX2" fmla="*/ 3587750 w 3587750"/>
                <a:gd name="connsiteY2" fmla="*/ 15875 h 2301875"/>
                <a:gd name="connsiteX3" fmla="*/ 2317750 w 3587750"/>
                <a:gd name="connsiteY3" fmla="*/ 0 h 2301875"/>
                <a:gd name="connsiteX4" fmla="*/ 0 w 3587750"/>
                <a:gd name="connsiteY4" fmla="*/ 2301875 h 2301875"/>
                <a:gd name="connsiteX0" fmla="*/ 0 w 3603625"/>
                <a:gd name="connsiteY0" fmla="*/ 2286000 h 2286000"/>
                <a:gd name="connsiteX1" fmla="*/ 3603625 w 3603625"/>
                <a:gd name="connsiteY1" fmla="*/ 2286000 h 2286000"/>
                <a:gd name="connsiteX2" fmla="*/ 3603625 w 3603625"/>
                <a:gd name="connsiteY2" fmla="*/ 15875 h 2286000"/>
                <a:gd name="connsiteX3" fmla="*/ 2333625 w 3603625"/>
                <a:gd name="connsiteY3" fmla="*/ 0 h 2286000"/>
                <a:gd name="connsiteX4" fmla="*/ 0 w 3603625"/>
                <a:gd name="connsiteY4" fmla="*/ 2286000 h 2286000"/>
                <a:gd name="connsiteX0" fmla="*/ 0 w 3603625"/>
                <a:gd name="connsiteY0" fmla="*/ 2286000 h 3111500"/>
                <a:gd name="connsiteX1" fmla="*/ 3603625 w 3603625"/>
                <a:gd name="connsiteY1" fmla="*/ 3111500 h 3111500"/>
                <a:gd name="connsiteX2" fmla="*/ 3603625 w 3603625"/>
                <a:gd name="connsiteY2" fmla="*/ 15875 h 3111500"/>
                <a:gd name="connsiteX3" fmla="*/ 2333625 w 3603625"/>
                <a:gd name="connsiteY3" fmla="*/ 0 h 3111500"/>
                <a:gd name="connsiteX4" fmla="*/ 0 w 3603625"/>
                <a:gd name="connsiteY4" fmla="*/ 2286000 h 3111500"/>
                <a:gd name="connsiteX0" fmla="*/ 0 w 3603625"/>
                <a:gd name="connsiteY0" fmla="*/ 2286000 h 3111500"/>
                <a:gd name="connsiteX1" fmla="*/ 3603625 w 3603625"/>
                <a:gd name="connsiteY1" fmla="*/ 3111500 h 3111500"/>
                <a:gd name="connsiteX2" fmla="*/ 3603625 w 3603625"/>
                <a:gd name="connsiteY2" fmla="*/ 15875 h 3111500"/>
                <a:gd name="connsiteX3" fmla="*/ 2333625 w 3603625"/>
                <a:gd name="connsiteY3" fmla="*/ 0 h 3111500"/>
                <a:gd name="connsiteX4" fmla="*/ 0 w 3603625"/>
                <a:gd name="connsiteY4" fmla="*/ 2286000 h 3111500"/>
                <a:gd name="connsiteX0" fmla="*/ 0 w 3603625"/>
                <a:gd name="connsiteY0" fmla="*/ 2286000 h 3111500"/>
                <a:gd name="connsiteX1" fmla="*/ 3603625 w 3603625"/>
                <a:gd name="connsiteY1" fmla="*/ 3111500 h 3111500"/>
                <a:gd name="connsiteX2" fmla="*/ 1412876 w 3603625"/>
                <a:gd name="connsiteY2" fmla="*/ 2825750 h 3111500"/>
                <a:gd name="connsiteX3" fmla="*/ 3603625 w 3603625"/>
                <a:gd name="connsiteY3" fmla="*/ 15875 h 3111500"/>
                <a:gd name="connsiteX4" fmla="*/ 2333625 w 3603625"/>
                <a:gd name="connsiteY4" fmla="*/ 0 h 3111500"/>
                <a:gd name="connsiteX5" fmla="*/ 0 w 3603625"/>
                <a:gd name="connsiteY5" fmla="*/ 2286000 h 3111500"/>
                <a:gd name="connsiteX0" fmla="*/ 0 w 3619501"/>
                <a:gd name="connsiteY0" fmla="*/ 2286000 h 3111500"/>
                <a:gd name="connsiteX1" fmla="*/ 3603625 w 3619501"/>
                <a:gd name="connsiteY1" fmla="*/ 3111500 h 3111500"/>
                <a:gd name="connsiteX2" fmla="*/ 3619501 w 3619501"/>
                <a:gd name="connsiteY2" fmla="*/ 2936875 h 3111500"/>
                <a:gd name="connsiteX3" fmla="*/ 3603625 w 3619501"/>
                <a:gd name="connsiteY3" fmla="*/ 15875 h 3111500"/>
                <a:gd name="connsiteX4" fmla="*/ 2333625 w 3619501"/>
                <a:gd name="connsiteY4" fmla="*/ 0 h 3111500"/>
                <a:gd name="connsiteX5" fmla="*/ 0 w 3619501"/>
                <a:gd name="connsiteY5" fmla="*/ 2286000 h 3111500"/>
                <a:gd name="connsiteX0" fmla="*/ 766865 w 4386366"/>
                <a:gd name="connsiteY0" fmla="*/ 2286000 h 3095625"/>
                <a:gd name="connsiteX1" fmla="*/ 766865 w 4386366"/>
                <a:gd name="connsiteY1" fmla="*/ 3095625 h 3095625"/>
                <a:gd name="connsiteX2" fmla="*/ 4386366 w 4386366"/>
                <a:gd name="connsiteY2" fmla="*/ 2936875 h 3095625"/>
                <a:gd name="connsiteX3" fmla="*/ 4370490 w 4386366"/>
                <a:gd name="connsiteY3" fmla="*/ 15875 h 3095625"/>
                <a:gd name="connsiteX4" fmla="*/ 3100490 w 4386366"/>
                <a:gd name="connsiteY4" fmla="*/ 0 h 3095625"/>
                <a:gd name="connsiteX5" fmla="*/ 766865 w 4386366"/>
                <a:gd name="connsiteY5" fmla="*/ 2286000 h 3095625"/>
                <a:gd name="connsiteX0" fmla="*/ 0 w 3619501"/>
                <a:gd name="connsiteY0" fmla="*/ 2286000 h 3095625"/>
                <a:gd name="connsiteX1" fmla="*/ 0 w 3619501"/>
                <a:gd name="connsiteY1" fmla="*/ 3095625 h 3095625"/>
                <a:gd name="connsiteX2" fmla="*/ 3619501 w 3619501"/>
                <a:gd name="connsiteY2" fmla="*/ 2936875 h 3095625"/>
                <a:gd name="connsiteX3" fmla="*/ 3603625 w 3619501"/>
                <a:gd name="connsiteY3" fmla="*/ 15875 h 3095625"/>
                <a:gd name="connsiteX4" fmla="*/ 2333625 w 3619501"/>
                <a:gd name="connsiteY4" fmla="*/ 0 h 3095625"/>
                <a:gd name="connsiteX5" fmla="*/ 0 w 3619501"/>
                <a:gd name="connsiteY5" fmla="*/ 2286000 h 3095625"/>
                <a:gd name="connsiteX0" fmla="*/ 0 w 3619501"/>
                <a:gd name="connsiteY0" fmla="*/ 2286000 h 3095625"/>
                <a:gd name="connsiteX1" fmla="*/ 0 w 3619501"/>
                <a:gd name="connsiteY1" fmla="*/ 3095625 h 3095625"/>
                <a:gd name="connsiteX2" fmla="*/ 3619501 w 3619501"/>
                <a:gd name="connsiteY2" fmla="*/ 2936875 h 3095625"/>
                <a:gd name="connsiteX3" fmla="*/ 3603625 w 3619501"/>
                <a:gd name="connsiteY3" fmla="*/ 15875 h 3095625"/>
                <a:gd name="connsiteX4" fmla="*/ 2333625 w 3619501"/>
                <a:gd name="connsiteY4" fmla="*/ 0 h 3095625"/>
                <a:gd name="connsiteX5" fmla="*/ 0 w 3619501"/>
                <a:gd name="connsiteY5" fmla="*/ 2286000 h 3095625"/>
                <a:gd name="connsiteX0" fmla="*/ 0 w 3619501"/>
                <a:gd name="connsiteY0" fmla="*/ 2286000 h 3095625"/>
                <a:gd name="connsiteX1" fmla="*/ 0 w 3619501"/>
                <a:gd name="connsiteY1" fmla="*/ 3095625 h 3095625"/>
                <a:gd name="connsiteX2" fmla="*/ 3619501 w 3619501"/>
                <a:gd name="connsiteY2" fmla="*/ 3095625 h 3095625"/>
                <a:gd name="connsiteX3" fmla="*/ 3603625 w 3619501"/>
                <a:gd name="connsiteY3" fmla="*/ 15875 h 3095625"/>
                <a:gd name="connsiteX4" fmla="*/ 2333625 w 3619501"/>
                <a:gd name="connsiteY4" fmla="*/ 0 h 3095625"/>
                <a:gd name="connsiteX5" fmla="*/ 0 w 3619501"/>
                <a:gd name="connsiteY5" fmla="*/ 2286000 h 3095625"/>
                <a:gd name="connsiteX0" fmla="*/ 208137 w 3827638"/>
                <a:gd name="connsiteY0" fmla="*/ 2286000 h 3095625"/>
                <a:gd name="connsiteX1" fmla="*/ 303388 w 3827638"/>
                <a:gd name="connsiteY1" fmla="*/ 2635251 h 3095625"/>
                <a:gd name="connsiteX2" fmla="*/ 208137 w 3827638"/>
                <a:gd name="connsiteY2" fmla="*/ 3095625 h 3095625"/>
                <a:gd name="connsiteX3" fmla="*/ 3827638 w 3827638"/>
                <a:gd name="connsiteY3" fmla="*/ 3095625 h 3095625"/>
                <a:gd name="connsiteX4" fmla="*/ 3811762 w 3827638"/>
                <a:gd name="connsiteY4" fmla="*/ 15875 h 3095625"/>
                <a:gd name="connsiteX5" fmla="*/ 2541762 w 3827638"/>
                <a:gd name="connsiteY5" fmla="*/ 0 h 3095625"/>
                <a:gd name="connsiteX6" fmla="*/ 208137 w 3827638"/>
                <a:gd name="connsiteY6" fmla="*/ 2286000 h 3095625"/>
                <a:gd name="connsiteX0" fmla="*/ 376313 w 3995814"/>
                <a:gd name="connsiteY0" fmla="*/ 2286000 h 3095625"/>
                <a:gd name="connsiteX1" fmla="*/ 376313 w 3995814"/>
                <a:gd name="connsiteY1" fmla="*/ 3095625 h 3095625"/>
                <a:gd name="connsiteX2" fmla="*/ 3995814 w 3995814"/>
                <a:gd name="connsiteY2" fmla="*/ 3095625 h 3095625"/>
                <a:gd name="connsiteX3" fmla="*/ 3979938 w 3995814"/>
                <a:gd name="connsiteY3" fmla="*/ 15875 h 3095625"/>
                <a:gd name="connsiteX4" fmla="*/ 2709938 w 3995814"/>
                <a:gd name="connsiteY4" fmla="*/ 0 h 3095625"/>
                <a:gd name="connsiteX5" fmla="*/ 376313 w 3995814"/>
                <a:gd name="connsiteY5" fmla="*/ 2286000 h 3095625"/>
                <a:gd name="connsiteX0" fmla="*/ 172861 w 3792362"/>
                <a:gd name="connsiteY0" fmla="*/ 2286000 h 3095625"/>
                <a:gd name="connsiteX1" fmla="*/ 172861 w 3792362"/>
                <a:gd name="connsiteY1" fmla="*/ 3095625 h 3095625"/>
                <a:gd name="connsiteX2" fmla="*/ 3792362 w 3792362"/>
                <a:gd name="connsiteY2" fmla="*/ 3095625 h 3095625"/>
                <a:gd name="connsiteX3" fmla="*/ 3776486 w 3792362"/>
                <a:gd name="connsiteY3" fmla="*/ 15875 h 3095625"/>
                <a:gd name="connsiteX4" fmla="*/ 2506486 w 3792362"/>
                <a:gd name="connsiteY4" fmla="*/ 0 h 3095625"/>
                <a:gd name="connsiteX5" fmla="*/ 172861 w 3792362"/>
                <a:gd name="connsiteY5" fmla="*/ 2286000 h 3095625"/>
                <a:gd name="connsiteX0" fmla="*/ 0 w 3619501"/>
                <a:gd name="connsiteY0" fmla="*/ 2286000 h 3095625"/>
                <a:gd name="connsiteX1" fmla="*/ 0 w 3619501"/>
                <a:gd name="connsiteY1" fmla="*/ 3095625 h 3095625"/>
                <a:gd name="connsiteX2" fmla="*/ 3619501 w 3619501"/>
                <a:gd name="connsiteY2" fmla="*/ 3095625 h 3095625"/>
                <a:gd name="connsiteX3" fmla="*/ 3603625 w 3619501"/>
                <a:gd name="connsiteY3" fmla="*/ 15875 h 3095625"/>
                <a:gd name="connsiteX4" fmla="*/ 2333625 w 3619501"/>
                <a:gd name="connsiteY4" fmla="*/ 0 h 3095625"/>
                <a:gd name="connsiteX5" fmla="*/ 0 w 3619501"/>
                <a:gd name="connsiteY5" fmla="*/ 2286000 h 3095625"/>
                <a:gd name="connsiteX0" fmla="*/ 0 w 3619501"/>
                <a:gd name="connsiteY0" fmla="*/ 2286000 h 3095625"/>
                <a:gd name="connsiteX1" fmla="*/ 0 w 3619501"/>
                <a:gd name="connsiteY1" fmla="*/ 2797417 h 3095625"/>
                <a:gd name="connsiteX2" fmla="*/ 3619501 w 3619501"/>
                <a:gd name="connsiteY2" fmla="*/ 3095625 h 3095625"/>
                <a:gd name="connsiteX3" fmla="*/ 3603625 w 3619501"/>
                <a:gd name="connsiteY3" fmla="*/ 15875 h 3095625"/>
                <a:gd name="connsiteX4" fmla="*/ 2333625 w 3619501"/>
                <a:gd name="connsiteY4" fmla="*/ 0 h 3095625"/>
                <a:gd name="connsiteX5" fmla="*/ 0 w 3619501"/>
                <a:gd name="connsiteY5" fmla="*/ 2286000 h 3095625"/>
                <a:gd name="connsiteX0" fmla="*/ 0 w 3603625"/>
                <a:gd name="connsiteY0" fmla="*/ 2286000 h 2797417"/>
                <a:gd name="connsiteX1" fmla="*/ 0 w 3603625"/>
                <a:gd name="connsiteY1" fmla="*/ 2797417 h 2797417"/>
                <a:gd name="connsiteX2" fmla="*/ 3334848 w 3603625"/>
                <a:gd name="connsiteY2" fmla="*/ 2783862 h 2797417"/>
                <a:gd name="connsiteX3" fmla="*/ 3603625 w 3603625"/>
                <a:gd name="connsiteY3" fmla="*/ 15875 h 2797417"/>
                <a:gd name="connsiteX4" fmla="*/ 2333625 w 3603625"/>
                <a:gd name="connsiteY4" fmla="*/ 0 h 2797417"/>
                <a:gd name="connsiteX5" fmla="*/ 0 w 3603625"/>
                <a:gd name="connsiteY5" fmla="*/ 2286000 h 2797417"/>
                <a:gd name="connsiteX0" fmla="*/ 0 w 3334848"/>
                <a:gd name="connsiteY0" fmla="*/ 2286000 h 2797417"/>
                <a:gd name="connsiteX1" fmla="*/ 0 w 3334848"/>
                <a:gd name="connsiteY1" fmla="*/ 2797417 h 2797417"/>
                <a:gd name="connsiteX2" fmla="*/ 3334848 w 3334848"/>
                <a:gd name="connsiteY2" fmla="*/ 2783862 h 2797417"/>
                <a:gd name="connsiteX3" fmla="*/ 3318972 w 3334848"/>
                <a:gd name="connsiteY3" fmla="*/ 15875 h 2797417"/>
                <a:gd name="connsiteX4" fmla="*/ 2333625 w 3334848"/>
                <a:gd name="connsiteY4" fmla="*/ 0 h 2797417"/>
                <a:gd name="connsiteX5" fmla="*/ 0 w 3334848"/>
                <a:gd name="connsiteY5" fmla="*/ 2286000 h 2797417"/>
                <a:gd name="connsiteX0" fmla="*/ 0 w 3345913"/>
                <a:gd name="connsiteY0" fmla="*/ 2451962 h 2797417"/>
                <a:gd name="connsiteX1" fmla="*/ 11065 w 3345913"/>
                <a:gd name="connsiteY1" fmla="*/ 2797417 h 2797417"/>
                <a:gd name="connsiteX2" fmla="*/ 3345913 w 3345913"/>
                <a:gd name="connsiteY2" fmla="*/ 2783862 h 2797417"/>
                <a:gd name="connsiteX3" fmla="*/ 3330037 w 3345913"/>
                <a:gd name="connsiteY3" fmla="*/ 15875 h 2797417"/>
                <a:gd name="connsiteX4" fmla="*/ 2344690 w 3345913"/>
                <a:gd name="connsiteY4" fmla="*/ 0 h 2797417"/>
                <a:gd name="connsiteX5" fmla="*/ 0 w 3345913"/>
                <a:gd name="connsiteY5" fmla="*/ 2451962 h 2797417"/>
                <a:gd name="connsiteX0" fmla="*/ 0 w 3345913"/>
                <a:gd name="connsiteY0" fmla="*/ 2436087 h 2781542"/>
                <a:gd name="connsiteX1" fmla="*/ 11065 w 3345913"/>
                <a:gd name="connsiteY1" fmla="*/ 2781542 h 2781542"/>
                <a:gd name="connsiteX2" fmla="*/ 3345913 w 3345913"/>
                <a:gd name="connsiteY2" fmla="*/ 2767987 h 2781542"/>
                <a:gd name="connsiteX3" fmla="*/ 3330037 w 3345913"/>
                <a:gd name="connsiteY3" fmla="*/ 0 h 2781542"/>
                <a:gd name="connsiteX4" fmla="*/ 2942191 w 3345913"/>
                <a:gd name="connsiteY4" fmla="*/ 17318 h 2781542"/>
                <a:gd name="connsiteX5" fmla="*/ 0 w 3345913"/>
                <a:gd name="connsiteY5" fmla="*/ 2436087 h 2781542"/>
                <a:gd name="connsiteX0" fmla="*/ 0 w 3345913"/>
                <a:gd name="connsiteY0" fmla="*/ 2480344 h 2781542"/>
                <a:gd name="connsiteX1" fmla="*/ 11065 w 3345913"/>
                <a:gd name="connsiteY1" fmla="*/ 2781542 h 2781542"/>
                <a:gd name="connsiteX2" fmla="*/ 3345913 w 3345913"/>
                <a:gd name="connsiteY2" fmla="*/ 2767987 h 2781542"/>
                <a:gd name="connsiteX3" fmla="*/ 3330037 w 3345913"/>
                <a:gd name="connsiteY3" fmla="*/ 0 h 2781542"/>
                <a:gd name="connsiteX4" fmla="*/ 2942191 w 3345913"/>
                <a:gd name="connsiteY4" fmla="*/ 17318 h 2781542"/>
                <a:gd name="connsiteX5" fmla="*/ 0 w 3345913"/>
                <a:gd name="connsiteY5" fmla="*/ 2480344 h 278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5913" h="2781542">
                  <a:moveTo>
                    <a:pt x="0" y="2480344"/>
                  </a:moveTo>
                  <a:lnTo>
                    <a:pt x="11065" y="2781542"/>
                  </a:lnTo>
                  <a:lnTo>
                    <a:pt x="3345913" y="2767987"/>
                  </a:lnTo>
                  <a:lnTo>
                    <a:pt x="3330037" y="0"/>
                  </a:lnTo>
                  <a:lnTo>
                    <a:pt x="2942191" y="17318"/>
                  </a:lnTo>
                  <a:lnTo>
                    <a:pt x="0" y="2480344"/>
                  </a:lnTo>
                  <a:close/>
                </a:path>
              </a:pathLst>
            </a:custGeom>
            <a:noFill/>
            <a:ln w="3810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892816" y="2389521"/>
            <a:ext cx="271446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accent6">
                    <a:lumMod val="50000"/>
                  </a:schemeClr>
                </a:solidFill>
              </a:rPr>
              <a:t>Direct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accent6">
                    <a:lumMod val="50000"/>
                  </a:schemeClr>
                </a:solidFill>
              </a:rPr>
              <a:t>MED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&gt;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accent6">
                    <a:lumMod val="50000"/>
                  </a:schemeClr>
                </a:solidFill>
              </a:rPr>
              <a:t>DM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Abundance set by mediator mass,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couplings to DM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SM – 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highly </a:t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predictive!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2113932" y="1335042"/>
            <a:ext cx="1485468" cy="935127"/>
            <a:chOff x="2100564" y="1268202"/>
            <a:chExt cx="1485468" cy="935127"/>
          </a:xfrm>
        </p:grpSpPr>
        <p:sp>
          <p:nvSpPr>
            <p:cNvPr id="84" name="Freeform 83"/>
            <p:cNvSpPr/>
            <p:nvPr/>
          </p:nvSpPr>
          <p:spPr>
            <a:xfrm>
              <a:off x="2100564" y="1268202"/>
              <a:ext cx="428782" cy="935127"/>
            </a:xfrm>
            <a:custGeom>
              <a:avLst/>
              <a:gdLst>
                <a:gd name="connsiteX0" fmla="*/ 0 w 793750"/>
                <a:gd name="connsiteY0" fmla="*/ 0 h 920750"/>
                <a:gd name="connsiteX1" fmla="*/ 793750 w 793750"/>
                <a:gd name="connsiteY1" fmla="*/ 444500 h 920750"/>
                <a:gd name="connsiteX2" fmla="*/ 15875 w 793750"/>
                <a:gd name="connsiteY2" fmla="*/ 920750 h 920750"/>
                <a:gd name="connsiteX0" fmla="*/ 0 w 802852"/>
                <a:gd name="connsiteY0" fmla="*/ 0 h 954297"/>
                <a:gd name="connsiteX1" fmla="*/ 802852 w 802852"/>
                <a:gd name="connsiteY1" fmla="*/ 478047 h 954297"/>
                <a:gd name="connsiteX2" fmla="*/ 24977 w 802852"/>
                <a:gd name="connsiteY2" fmla="*/ 954297 h 954297"/>
                <a:gd name="connsiteX0" fmla="*/ 11429 w 814281"/>
                <a:gd name="connsiteY0" fmla="*/ 0 h 935127"/>
                <a:gd name="connsiteX1" fmla="*/ 814281 w 814281"/>
                <a:gd name="connsiteY1" fmla="*/ 478047 h 935127"/>
                <a:gd name="connsiteX2" fmla="*/ 0 w 814281"/>
                <a:gd name="connsiteY2" fmla="*/ 935127 h 93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4281" h="935127">
                  <a:moveTo>
                    <a:pt x="11429" y="0"/>
                  </a:moveTo>
                  <a:lnTo>
                    <a:pt x="814281" y="478047"/>
                  </a:lnTo>
                  <a:lnTo>
                    <a:pt x="0" y="935127"/>
                  </a:lnTo>
                </a:path>
              </a:pathLst>
            </a:cu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 rot="10800000">
              <a:off x="3168061" y="1278452"/>
              <a:ext cx="417971" cy="920750"/>
            </a:xfrm>
            <a:custGeom>
              <a:avLst/>
              <a:gdLst>
                <a:gd name="connsiteX0" fmla="*/ 0 w 793750"/>
                <a:gd name="connsiteY0" fmla="*/ 0 h 920750"/>
                <a:gd name="connsiteX1" fmla="*/ 793750 w 793750"/>
                <a:gd name="connsiteY1" fmla="*/ 444500 h 920750"/>
                <a:gd name="connsiteX2" fmla="*/ 15875 w 793750"/>
                <a:gd name="connsiteY2" fmla="*/ 920750 h 92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3750" h="920750">
                  <a:moveTo>
                    <a:pt x="0" y="0"/>
                  </a:moveTo>
                  <a:lnTo>
                    <a:pt x="793750" y="444500"/>
                  </a:lnTo>
                  <a:lnTo>
                    <a:pt x="15875" y="920750"/>
                  </a:lnTo>
                </a:path>
              </a:pathLst>
            </a:cu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2530415" y="1668529"/>
              <a:ext cx="637396" cy="136206"/>
            </a:xfrm>
            <a:custGeom>
              <a:avLst/>
              <a:gdLst>
                <a:gd name="connsiteX0" fmla="*/ 0 w 637396"/>
                <a:gd name="connsiteY0" fmla="*/ 124605 h 210872"/>
                <a:gd name="connsiteX1" fmla="*/ 81472 w 637396"/>
                <a:gd name="connsiteY1" fmla="*/ 9587 h 210872"/>
                <a:gd name="connsiteX2" fmla="*/ 172528 w 637396"/>
                <a:gd name="connsiteY2" fmla="*/ 210870 h 210872"/>
                <a:gd name="connsiteX3" fmla="*/ 268377 w 637396"/>
                <a:gd name="connsiteY3" fmla="*/ 4794 h 210872"/>
                <a:gd name="connsiteX4" fmla="*/ 364227 w 637396"/>
                <a:gd name="connsiteY4" fmla="*/ 196492 h 210872"/>
                <a:gd name="connsiteX5" fmla="*/ 460076 w 637396"/>
                <a:gd name="connsiteY5" fmla="*/ 2 h 210872"/>
                <a:gd name="connsiteX6" fmla="*/ 546340 w 637396"/>
                <a:gd name="connsiteY6" fmla="*/ 191700 h 210872"/>
                <a:gd name="connsiteX7" fmla="*/ 637396 w 637396"/>
                <a:gd name="connsiteY7" fmla="*/ 124605 h 210872"/>
                <a:gd name="connsiteX0" fmla="*/ 0 w 637396"/>
                <a:gd name="connsiteY0" fmla="*/ 124878 h 251639"/>
                <a:gd name="connsiteX1" fmla="*/ 81472 w 637396"/>
                <a:gd name="connsiteY1" fmla="*/ 9860 h 251639"/>
                <a:gd name="connsiteX2" fmla="*/ 172528 w 637396"/>
                <a:gd name="connsiteY2" fmla="*/ 211143 h 251639"/>
                <a:gd name="connsiteX3" fmla="*/ 268377 w 637396"/>
                <a:gd name="connsiteY3" fmla="*/ 5067 h 251639"/>
                <a:gd name="connsiteX4" fmla="*/ 364227 w 637396"/>
                <a:gd name="connsiteY4" fmla="*/ 196765 h 251639"/>
                <a:gd name="connsiteX5" fmla="*/ 460076 w 637396"/>
                <a:gd name="connsiteY5" fmla="*/ 275 h 251639"/>
                <a:gd name="connsiteX6" fmla="*/ 551133 w 637396"/>
                <a:gd name="connsiteY6" fmla="*/ 249482 h 251639"/>
                <a:gd name="connsiteX7" fmla="*/ 637396 w 637396"/>
                <a:gd name="connsiteY7" fmla="*/ 124878 h 251639"/>
                <a:gd name="connsiteX0" fmla="*/ 0 w 637396"/>
                <a:gd name="connsiteY0" fmla="*/ 124622 h 263604"/>
                <a:gd name="connsiteX1" fmla="*/ 81472 w 637396"/>
                <a:gd name="connsiteY1" fmla="*/ 9604 h 263604"/>
                <a:gd name="connsiteX2" fmla="*/ 172528 w 637396"/>
                <a:gd name="connsiteY2" fmla="*/ 210887 h 263604"/>
                <a:gd name="connsiteX3" fmla="*/ 268377 w 637396"/>
                <a:gd name="connsiteY3" fmla="*/ 4811 h 263604"/>
                <a:gd name="connsiteX4" fmla="*/ 364227 w 637396"/>
                <a:gd name="connsiteY4" fmla="*/ 263603 h 263604"/>
                <a:gd name="connsiteX5" fmla="*/ 460076 w 637396"/>
                <a:gd name="connsiteY5" fmla="*/ 19 h 263604"/>
                <a:gd name="connsiteX6" fmla="*/ 551133 w 637396"/>
                <a:gd name="connsiteY6" fmla="*/ 249226 h 263604"/>
                <a:gd name="connsiteX7" fmla="*/ 637396 w 637396"/>
                <a:gd name="connsiteY7" fmla="*/ 124622 h 263604"/>
                <a:gd name="connsiteX0" fmla="*/ 0 w 637396"/>
                <a:gd name="connsiteY0" fmla="*/ 124622 h 268399"/>
                <a:gd name="connsiteX1" fmla="*/ 81472 w 637396"/>
                <a:gd name="connsiteY1" fmla="*/ 9604 h 268399"/>
                <a:gd name="connsiteX2" fmla="*/ 172528 w 637396"/>
                <a:gd name="connsiteY2" fmla="*/ 268397 h 268399"/>
                <a:gd name="connsiteX3" fmla="*/ 268377 w 637396"/>
                <a:gd name="connsiteY3" fmla="*/ 4811 h 268399"/>
                <a:gd name="connsiteX4" fmla="*/ 364227 w 637396"/>
                <a:gd name="connsiteY4" fmla="*/ 263603 h 268399"/>
                <a:gd name="connsiteX5" fmla="*/ 460076 w 637396"/>
                <a:gd name="connsiteY5" fmla="*/ 19 h 268399"/>
                <a:gd name="connsiteX6" fmla="*/ 551133 w 637396"/>
                <a:gd name="connsiteY6" fmla="*/ 249226 h 268399"/>
                <a:gd name="connsiteX7" fmla="*/ 637396 w 637396"/>
                <a:gd name="connsiteY7" fmla="*/ 124622 h 268399"/>
                <a:gd name="connsiteX0" fmla="*/ 0 w 637396"/>
                <a:gd name="connsiteY0" fmla="*/ 124622 h 263604"/>
                <a:gd name="connsiteX1" fmla="*/ 81472 w 637396"/>
                <a:gd name="connsiteY1" fmla="*/ 9604 h 263604"/>
                <a:gd name="connsiteX2" fmla="*/ 172528 w 637396"/>
                <a:gd name="connsiteY2" fmla="*/ 249227 h 263604"/>
                <a:gd name="connsiteX3" fmla="*/ 268377 w 637396"/>
                <a:gd name="connsiteY3" fmla="*/ 4811 h 263604"/>
                <a:gd name="connsiteX4" fmla="*/ 364227 w 637396"/>
                <a:gd name="connsiteY4" fmla="*/ 263603 h 263604"/>
                <a:gd name="connsiteX5" fmla="*/ 460076 w 637396"/>
                <a:gd name="connsiteY5" fmla="*/ 19 h 263604"/>
                <a:gd name="connsiteX6" fmla="*/ 551133 w 637396"/>
                <a:gd name="connsiteY6" fmla="*/ 249226 h 263604"/>
                <a:gd name="connsiteX7" fmla="*/ 637396 w 637396"/>
                <a:gd name="connsiteY7" fmla="*/ 124622 h 263604"/>
                <a:gd name="connsiteX0" fmla="*/ 0 w 637396"/>
                <a:gd name="connsiteY0" fmla="*/ 124605 h 251366"/>
                <a:gd name="connsiteX1" fmla="*/ 81472 w 637396"/>
                <a:gd name="connsiteY1" fmla="*/ 9587 h 251366"/>
                <a:gd name="connsiteX2" fmla="*/ 172528 w 637396"/>
                <a:gd name="connsiteY2" fmla="*/ 249210 h 251366"/>
                <a:gd name="connsiteX3" fmla="*/ 268377 w 637396"/>
                <a:gd name="connsiteY3" fmla="*/ 4794 h 251366"/>
                <a:gd name="connsiteX4" fmla="*/ 364227 w 637396"/>
                <a:gd name="connsiteY4" fmla="*/ 244416 h 251366"/>
                <a:gd name="connsiteX5" fmla="*/ 460076 w 637396"/>
                <a:gd name="connsiteY5" fmla="*/ 2 h 251366"/>
                <a:gd name="connsiteX6" fmla="*/ 551133 w 637396"/>
                <a:gd name="connsiteY6" fmla="*/ 249209 h 251366"/>
                <a:gd name="connsiteX7" fmla="*/ 637396 w 637396"/>
                <a:gd name="connsiteY7" fmla="*/ 124605 h 251366"/>
                <a:gd name="connsiteX0" fmla="*/ 0 w 637396"/>
                <a:gd name="connsiteY0" fmla="*/ 124639 h 249246"/>
                <a:gd name="connsiteX1" fmla="*/ 81472 w 637396"/>
                <a:gd name="connsiteY1" fmla="*/ 9621 h 249246"/>
                <a:gd name="connsiteX2" fmla="*/ 172528 w 637396"/>
                <a:gd name="connsiteY2" fmla="*/ 249244 h 249246"/>
                <a:gd name="connsiteX3" fmla="*/ 268377 w 637396"/>
                <a:gd name="connsiteY3" fmla="*/ 4828 h 249246"/>
                <a:gd name="connsiteX4" fmla="*/ 364227 w 637396"/>
                <a:gd name="connsiteY4" fmla="*/ 244450 h 249246"/>
                <a:gd name="connsiteX5" fmla="*/ 460076 w 637396"/>
                <a:gd name="connsiteY5" fmla="*/ 36 h 249246"/>
                <a:gd name="connsiteX6" fmla="*/ 551133 w 637396"/>
                <a:gd name="connsiteY6" fmla="*/ 225281 h 249246"/>
                <a:gd name="connsiteX7" fmla="*/ 637396 w 637396"/>
                <a:gd name="connsiteY7" fmla="*/ 124639 h 249246"/>
                <a:gd name="connsiteX0" fmla="*/ 0 w 637396"/>
                <a:gd name="connsiteY0" fmla="*/ 124603 h 249210"/>
                <a:gd name="connsiteX1" fmla="*/ 81472 w 637396"/>
                <a:gd name="connsiteY1" fmla="*/ 9585 h 249210"/>
                <a:gd name="connsiteX2" fmla="*/ 172528 w 637396"/>
                <a:gd name="connsiteY2" fmla="*/ 249208 h 249210"/>
                <a:gd name="connsiteX3" fmla="*/ 268377 w 637396"/>
                <a:gd name="connsiteY3" fmla="*/ 4792 h 249210"/>
                <a:gd name="connsiteX4" fmla="*/ 364227 w 637396"/>
                <a:gd name="connsiteY4" fmla="*/ 244414 h 249210"/>
                <a:gd name="connsiteX5" fmla="*/ 460076 w 637396"/>
                <a:gd name="connsiteY5" fmla="*/ 0 h 249210"/>
                <a:gd name="connsiteX6" fmla="*/ 551133 w 637396"/>
                <a:gd name="connsiteY6" fmla="*/ 244415 h 249210"/>
                <a:gd name="connsiteX7" fmla="*/ 637396 w 637396"/>
                <a:gd name="connsiteY7" fmla="*/ 124603 h 24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7396" h="249210">
                  <a:moveTo>
                    <a:pt x="0" y="124603"/>
                  </a:moveTo>
                  <a:cubicBezTo>
                    <a:pt x="26358" y="59905"/>
                    <a:pt x="52717" y="-11183"/>
                    <a:pt x="81472" y="9585"/>
                  </a:cubicBezTo>
                  <a:cubicBezTo>
                    <a:pt x="110227" y="30353"/>
                    <a:pt x="141377" y="250007"/>
                    <a:pt x="172528" y="249208"/>
                  </a:cubicBezTo>
                  <a:cubicBezTo>
                    <a:pt x="203679" y="248409"/>
                    <a:pt x="236427" y="5591"/>
                    <a:pt x="268377" y="4792"/>
                  </a:cubicBezTo>
                  <a:cubicBezTo>
                    <a:pt x="300327" y="3993"/>
                    <a:pt x="332277" y="245213"/>
                    <a:pt x="364227" y="244414"/>
                  </a:cubicBezTo>
                  <a:cubicBezTo>
                    <a:pt x="396177" y="243615"/>
                    <a:pt x="428925" y="0"/>
                    <a:pt x="460076" y="0"/>
                  </a:cubicBezTo>
                  <a:cubicBezTo>
                    <a:pt x="491227" y="0"/>
                    <a:pt x="521580" y="223648"/>
                    <a:pt x="551133" y="244415"/>
                  </a:cubicBezTo>
                  <a:cubicBezTo>
                    <a:pt x="580686" y="265182"/>
                    <a:pt x="623019" y="134188"/>
                    <a:pt x="637396" y="124603"/>
                  </a:cubicBezTo>
                </a:path>
              </a:pathLst>
            </a:cu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682911" y="1154792"/>
            <a:ext cx="48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DM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688518" y="2071061"/>
            <a:ext cx="48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DM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48040" y="1176015"/>
            <a:ext cx="454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SM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551775" y="2069142"/>
            <a:ext cx="454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SM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0" name="Freeform 99"/>
          <p:cNvSpPr/>
          <p:nvPr/>
        </p:nvSpPr>
        <p:spPr>
          <a:xfrm rot="682791">
            <a:off x="4226095" y="2818068"/>
            <a:ext cx="1845012" cy="507362"/>
          </a:xfrm>
          <a:custGeom>
            <a:avLst/>
            <a:gdLst>
              <a:gd name="connsiteX0" fmla="*/ 174156 w 4222281"/>
              <a:gd name="connsiteY0" fmla="*/ 0 h 675375"/>
              <a:gd name="connsiteX1" fmla="*/ 364656 w 4222281"/>
              <a:gd name="connsiteY1" fmla="*/ 666750 h 675375"/>
              <a:gd name="connsiteX2" fmla="*/ 3428531 w 4222281"/>
              <a:gd name="connsiteY2" fmla="*/ 396875 h 675375"/>
              <a:gd name="connsiteX3" fmla="*/ 4222281 w 4222281"/>
              <a:gd name="connsiteY3" fmla="*/ 317500 h 675375"/>
              <a:gd name="connsiteX0" fmla="*/ 7078 w 4055203"/>
              <a:gd name="connsiteY0" fmla="*/ 1145115 h 1637335"/>
              <a:gd name="connsiteX1" fmla="*/ 3531328 w 4055203"/>
              <a:gd name="connsiteY1" fmla="*/ 2115 h 1637335"/>
              <a:gd name="connsiteX2" fmla="*/ 3261453 w 4055203"/>
              <a:gd name="connsiteY2" fmla="*/ 1541990 h 1637335"/>
              <a:gd name="connsiteX3" fmla="*/ 4055203 w 4055203"/>
              <a:gd name="connsiteY3" fmla="*/ 1462615 h 1637335"/>
              <a:gd name="connsiteX0" fmla="*/ 8400 w 3437400"/>
              <a:gd name="connsiteY0" fmla="*/ 603876 h 1651721"/>
              <a:gd name="connsiteX1" fmla="*/ 2913525 w 3437400"/>
              <a:gd name="connsiteY1" fmla="*/ 16501 h 1651721"/>
              <a:gd name="connsiteX2" fmla="*/ 2643650 w 3437400"/>
              <a:gd name="connsiteY2" fmla="*/ 1556376 h 1651721"/>
              <a:gd name="connsiteX3" fmla="*/ 3437400 w 3437400"/>
              <a:gd name="connsiteY3" fmla="*/ 1477001 h 1651721"/>
              <a:gd name="connsiteX0" fmla="*/ 8127 w 3548252"/>
              <a:gd name="connsiteY0" fmla="*/ 619046 h 1651016"/>
              <a:gd name="connsiteX1" fmla="*/ 3024377 w 3548252"/>
              <a:gd name="connsiteY1" fmla="*/ 15796 h 1651016"/>
              <a:gd name="connsiteX2" fmla="*/ 2754502 w 3548252"/>
              <a:gd name="connsiteY2" fmla="*/ 1555671 h 1651016"/>
              <a:gd name="connsiteX3" fmla="*/ 3548252 w 3548252"/>
              <a:gd name="connsiteY3" fmla="*/ 1476296 h 1651016"/>
              <a:gd name="connsiteX0" fmla="*/ 11157 w 3551282"/>
              <a:gd name="connsiteY0" fmla="*/ 697400 h 1735166"/>
              <a:gd name="connsiteX1" fmla="*/ 2249532 w 3551282"/>
              <a:gd name="connsiteY1" fmla="*/ 14775 h 1735166"/>
              <a:gd name="connsiteX2" fmla="*/ 2757532 w 3551282"/>
              <a:gd name="connsiteY2" fmla="*/ 1634025 h 1735166"/>
              <a:gd name="connsiteX3" fmla="*/ 3551282 w 3551282"/>
              <a:gd name="connsiteY3" fmla="*/ 1554650 h 1735166"/>
              <a:gd name="connsiteX0" fmla="*/ 11283 w 3551408"/>
              <a:gd name="connsiteY0" fmla="*/ 688301 h 1550716"/>
              <a:gd name="connsiteX1" fmla="*/ 2249658 w 3551408"/>
              <a:gd name="connsiteY1" fmla="*/ 5676 h 1550716"/>
              <a:gd name="connsiteX2" fmla="*/ 2900533 w 3551408"/>
              <a:gd name="connsiteY2" fmla="*/ 1243926 h 1550716"/>
              <a:gd name="connsiteX3" fmla="*/ 3551408 w 3551408"/>
              <a:gd name="connsiteY3" fmla="*/ 1545551 h 1550716"/>
              <a:gd name="connsiteX0" fmla="*/ 10442 w 3749568"/>
              <a:gd name="connsiteY0" fmla="*/ 750403 h 1549318"/>
              <a:gd name="connsiteX1" fmla="*/ 2447818 w 3749568"/>
              <a:gd name="connsiteY1" fmla="*/ 4278 h 1549318"/>
              <a:gd name="connsiteX2" fmla="*/ 3098693 w 3749568"/>
              <a:gd name="connsiteY2" fmla="*/ 1242528 h 1549318"/>
              <a:gd name="connsiteX3" fmla="*/ 3749568 w 3749568"/>
              <a:gd name="connsiteY3" fmla="*/ 1544153 h 1549318"/>
              <a:gd name="connsiteX0" fmla="*/ 0 w 3739126"/>
              <a:gd name="connsiteY0" fmla="*/ 750773 h 1549688"/>
              <a:gd name="connsiteX1" fmla="*/ 2437376 w 3739126"/>
              <a:gd name="connsiteY1" fmla="*/ 4648 h 1549688"/>
              <a:gd name="connsiteX2" fmla="*/ 3088251 w 3739126"/>
              <a:gd name="connsiteY2" fmla="*/ 1242898 h 1549688"/>
              <a:gd name="connsiteX3" fmla="*/ 3739126 w 3739126"/>
              <a:gd name="connsiteY3" fmla="*/ 1544523 h 1549688"/>
              <a:gd name="connsiteX0" fmla="*/ 0 w 3739126"/>
              <a:gd name="connsiteY0" fmla="*/ 750773 h 1247916"/>
              <a:gd name="connsiteX1" fmla="*/ 2437376 w 3739126"/>
              <a:gd name="connsiteY1" fmla="*/ 4648 h 1247916"/>
              <a:gd name="connsiteX2" fmla="*/ 3088251 w 3739126"/>
              <a:gd name="connsiteY2" fmla="*/ 1242898 h 1247916"/>
              <a:gd name="connsiteX3" fmla="*/ 3739126 w 3739126"/>
              <a:gd name="connsiteY3" fmla="*/ 465023 h 1247916"/>
              <a:gd name="connsiteX0" fmla="*/ 0 w 3739126"/>
              <a:gd name="connsiteY0" fmla="*/ 754637 h 785390"/>
              <a:gd name="connsiteX1" fmla="*/ 2437376 w 3739126"/>
              <a:gd name="connsiteY1" fmla="*/ 8512 h 785390"/>
              <a:gd name="connsiteX2" fmla="*/ 3088251 w 3739126"/>
              <a:gd name="connsiteY2" fmla="*/ 357762 h 785390"/>
              <a:gd name="connsiteX3" fmla="*/ 3739126 w 3739126"/>
              <a:gd name="connsiteY3" fmla="*/ 468887 h 785390"/>
              <a:gd name="connsiteX0" fmla="*/ 0 w 3739126"/>
              <a:gd name="connsiteY0" fmla="*/ 785841 h 815674"/>
              <a:gd name="connsiteX1" fmla="*/ 2115912 w 3739126"/>
              <a:gd name="connsiteY1" fmla="*/ 7966 h 815674"/>
              <a:gd name="connsiteX2" fmla="*/ 3088251 w 3739126"/>
              <a:gd name="connsiteY2" fmla="*/ 388966 h 815674"/>
              <a:gd name="connsiteX3" fmla="*/ 3739126 w 3739126"/>
              <a:gd name="connsiteY3" fmla="*/ 500091 h 815674"/>
              <a:gd name="connsiteX0" fmla="*/ 0 w 3739126"/>
              <a:gd name="connsiteY0" fmla="*/ 404365 h 633698"/>
              <a:gd name="connsiteX1" fmla="*/ 2395966 w 3739126"/>
              <a:gd name="connsiteY1" fmla="*/ 608919 h 633698"/>
              <a:gd name="connsiteX2" fmla="*/ 3088251 w 3739126"/>
              <a:gd name="connsiteY2" fmla="*/ 7490 h 633698"/>
              <a:gd name="connsiteX3" fmla="*/ 3739126 w 3739126"/>
              <a:gd name="connsiteY3" fmla="*/ 118615 h 633698"/>
              <a:gd name="connsiteX0" fmla="*/ 0 w 3739126"/>
              <a:gd name="connsiteY0" fmla="*/ 285750 h 496049"/>
              <a:gd name="connsiteX1" fmla="*/ 2395966 w 3739126"/>
              <a:gd name="connsiteY1" fmla="*/ 490304 h 496049"/>
              <a:gd name="connsiteX2" fmla="*/ 3164378 w 3739126"/>
              <a:gd name="connsiteY2" fmla="*/ 171837 h 496049"/>
              <a:gd name="connsiteX3" fmla="*/ 3739126 w 3739126"/>
              <a:gd name="connsiteY3" fmla="*/ 0 h 496049"/>
              <a:gd name="connsiteX0" fmla="*/ 0 w 3739126"/>
              <a:gd name="connsiteY0" fmla="*/ 285750 h 496049"/>
              <a:gd name="connsiteX1" fmla="*/ 2395966 w 3739126"/>
              <a:gd name="connsiteY1" fmla="*/ 490304 h 496049"/>
              <a:gd name="connsiteX2" fmla="*/ 3164378 w 3739126"/>
              <a:gd name="connsiteY2" fmla="*/ 171837 h 496049"/>
              <a:gd name="connsiteX3" fmla="*/ 3739126 w 3739126"/>
              <a:gd name="connsiteY3" fmla="*/ 0 h 496049"/>
              <a:gd name="connsiteX0" fmla="*/ 0 w 3739126"/>
              <a:gd name="connsiteY0" fmla="*/ 285750 h 507362"/>
              <a:gd name="connsiteX1" fmla="*/ 2395966 w 3739126"/>
              <a:gd name="connsiteY1" fmla="*/ 490304 h 507362"/>
              <a:gd name="connsiteX2" fmla="*/ 3739126 w 3739126"/>
              <a:gd name="connsiteY2" fmla="*/ 0 h 5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9126" h="507362">
                <a:moveTo>
                  <a:pt x="0" y="285750"/>
                </a:moveTo>
                <a:cubicBezTo>
                  <a:pt x="620057" y="490802"/>
                  <a:pt x="1772778" y="537929"/>
                  <a:pt x="2395966" y="490304"/>
                </a:cubicBezTo>
                <a:cubicBezTo>
                  <a:pt x="3019154" y="442679"/>
                  <a:pt x="3459301" y="102147"/>
                  <a:pt x="3739126" y="0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8317" y="5418622"/>
            <a:ext cx="47243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Important milestones for discovery or null result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797213" y="5856111"/>
            <a:ext cx="1025048" cy="8794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9059214">
            <a:off x="394341" y="5820106"/>
            <a:ext cx="121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 </a:t>
            </a:r>
            <a:br>
              <a:rPr lang="en-US" dirty="0" smtClean="0"/>
            </a:br>
            <a:r>
              <a:rPr lang="en-US" dirty="0" smtClean="0"/>
              <a:t>strength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Hidden-Sector DM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12584" y="3769516"/>
            <a:ext cx="133604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Secluded</a:t>
            </a:r>
          </a:p>
          <a:p>
            <a:r>
              <a:rPr lang="en-US" dirty="0">
                <a:solidFill>
                  <a:srgbClr val="4F6228"/>
                </a:solidFill>
              </a:rPr>
              <a:t>(</a:t>
            </a:r>
            <a:r>
              <a:rPr lang="en-US" dirty="0" err="1">
                <a:solidFill>
                  <a:srgbClr val="4F6228"/>
                </a:solidFill>
              </a:rPr>
              <a:t>m</a:t>
            </a:r>
            <a:r>
              <a:rPr lang="en-US" baseline="-25000" dirty="0" err="1">
                <a:solidFill>
                  <a:srgbClr val="4F6228"/>
                </a:solidFill>
              </a:rPr>
              <a:t>MED</a:t>
            </a:r>
            <a:r>
              <a:rPr lang="en-US" dirty="0">
                <a:solidFill>
                  <a:srgbClr val="4F6228"/>
                </a:solidFill>
              </a:rPr>
              <a:t>&gt;</a:t>
            </a:r>
            <a:r>
              <a:rPr lang="en-US" dirty="0" err="1">
                <a:solidFill>
                  <a:srgbClr val="4F6228"/>
                </a:solidFill>
              </a:rPr>
              <a:t>m</a:t>
            </a:r>
            <a:r>
              <a:rPr lang="en-US" baseline="-25000" dirty="0" err="1">
                <a:solidFill>
                  <a:srgbClr val="4F6228"/>
                </a:solidFill>
              </a:rPr>
              <a:t>DM</a:t>
            </a:r>
            <a:r>
              <a:rPr lang="en-US" dirty="0">
                <a:solidFill>
                  <a:srgbClr val="4F6228"/>
                </a:solidFill>
              </a:rPr>
              <a:t>)</a:t>
            </a:r>
          </a:p>
          <a:p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14399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Predictive Targets for Thermalized DM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78" r="7370"/>
          <a:stretch/>
        </p:blipFill>
        <p:spPr>
          <a:xfrm>
            <a:off x="457200" y="1624533"/>
            <a:ext cx="4244444" cy="3729058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792358" y="1279150"/>
            <a:ext cx="4442355" cy="5303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 series of sharp targets </a:t>
            </a:r>
            <a:r>
              <a:rPr lang="en-US" dirty="0" smtClean="0"/>
              <a:t>for DM thermally coupled to SM</a:t>
            </a:r>
          </a:p>
          <a:p>
            <a:r>
              <a:rPr lang="en-US" dirty="0" smtClean="0"/>
              <a:t>Direct </a:t>
            </a:r>
            <a:r>
              <a:rPr lang="en-US" dirty="0"/>
              <a:t>t</a:t>
            </a:r>
            <a:r>
              <a:rPr lang="en-US" dirty="0" smtClean="0"/>
              <a:t>hermal freeze-out ➝ expected coupling vs. mass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Minimum annihilation rate for asymmetric fermion DM</a:t>
            </a:r>
          </a:p>
          <a:p>
            <a:pPr marL="457200" lvl="1" indent="0">
              <a:buNone/>
            </a:pPr>
            <a:r>
              <a:rPr lang="en-US" sz="1800" dirty="0" smtClean="0">
                <a:solidFill>
                  <a:srgbClr val="660066"/>
                </a:solidFill>
              </a:rPr>
              <a:t>(from CMB bounds – coupling target assumes direct annihilation)</a:t>
            </a:r>
          </a:p>
          <a:p>
            <a:r>
              <a:rPr lang="en-US" dirty="0">
                <a:solidFill>
                  <a:srgbClr val="008000"/>
                </a:solidFill>
              </a:rPr>
              <a:t>M</a:t>
            </a:r>
            <a:r>
              <a:rPr lang="en-US" dirty="0" smtClean="0">
                <a:solidFill>
                  <a:srgbClr val="008000"/>
                </a:solidFill>
              </a:rPr>
              <a:t>inimum scattering rate for “SIMP/ELDER” </a:t>
            </a:r>
            <a:r>
              <a:rPr lang="en-US" sz="1800" dirty="0" smtClean="0">
                <a:solidFill>
                  <a:srgbClr val="008000"/>
                </a:solidFill>
              </a:rPr>
              <a:t>(new force maintains </a:t>
            </a:r>
            <a:r>
              <a:rPr lang="en-US" sz="1800" i="1" dirty="0" smtClean="0">
                <a:solidFill>
                  <a:srgbClr val="008000"/>
                </a:solidFill>
              </a:rPr>
              <a:t>kinetic</a:t>
            </a:r>
            <a:r>
              <a:rPr lang="en-US" sz="1800" dirty="0" smtClean="0">
                <a:solidFill>
                  <a:srgbClr val="008000"/>
                </a:solidFill>
              </a:rPr>
              <a:t> but not </a:t>
            </a:r>
            <a:r>
              <a:rPr lang="en-US" sz="1800" i="1" dirty="0" smtClean="0">
                <a:solidFill>
                  <a:srgbClr val="008000"/>
                </a:solidFill>
              </a:rPr>
              <a:t>chemical</a:t>
            </a:r>
            <a:r>
              <a:rPr lang="en-US" sz="1800" dirty="0" smtClean="0">
                <a:solidFill>
                  <a:srgbClr val="008000"/>
                </a:solidFill>
              </a:rPr>
              <a:t> equilibrium until </a:t>
            </a:r>
            <a:r>
              <a:rPr lang="en-US" sz="1800" dirty="0" err="1" smtClean="0">
                <a:solidFill>
                  <a:srgbClr val="008000"/>
                </a:solidFill>
              </a:rPr>
              <a:t>freezeout</a:t>
            </a:r>
            <a:r>
              <a:rPr lang="en-US" sz="1800" dirty="0" smtClean="0">
                <a:solidFill>
                  <a:srgbClr val="008000"/>
                </a:solidFill>
              </a:rPr>
              <a:t>)</a:t>
            </a:r>
            <a:endParaRPr lang="en-US" dirty="0" smtClean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-697785" y="3358443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 strength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16345" y="5070148"/>
            <a:ext cx="24746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Dark matter mass (MeV)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Hidden-Sector 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201306" y="3382240"/>
            <a:ext cx="3624417" cy="3494737"/>
            <a:chOff x="5102076" y="3382240"/>
            <a:chExt cx="3624417" cy="34947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76" y="3382240"/>
              <a:ext cx="3587793" cy="349473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696861" y="3568204"/>
              <a:ext cx="30296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accessible in direct detection due to kinematic </a:t>
              </a:r>
              <a:r>
                <a:rPr lang="en-US" dirty="0" smtClean="0"/>
                <a:t>enhancement at low momentum transfer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Motivation and Targets at Weaker Couplings</a:t>
            </a:r>
            <a:endParaRPr lang="en-US" sz="3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2532" y="1068274"/>
            <a:ext cx="4600260" cy="639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Secluded Thermal/Asymmetric DM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9477" y="5345037"/>
            <a:ext cx="4862307" cy="13678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Theoretically motivated loop-level couplings </a:t>
            </a: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</a:rPr>
              <a:t>are accessible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For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keV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-scale DM, very weak coupling favored by cosmology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762022" y="1125893"/>
            <a:ext cx="3265814" cy="616605"/>
          </a:xfrm>
        </p:spPr>
        <p:txBody>
          <a:bodyPr/>
          <a:lstStyle/>
          <a:p>
            <a:r>
              <a:rPr lang="en-US" dirty="0" smtClean="0"/>
              <a:t>Hidden-Sector freeze-in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742176" y="1668878"/>
            <a:ext cx="4481208" cy="1963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Very weakly coupled DM never thermalizes, can </a:t>
            </a:r>
            <a:r>
              <a:rPr lang="en-US" dirty="0"/>
              <a:t>``freeze in’’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/>
              <a:t> </a:t>
            </a:r>
            <a:r>
              <a:rPr lang="el-G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α</a:t>
            </a:r>
            <a:r>
              <a:rPr lang="el-GR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r>
              <a:rPr lang="el-G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ϵ</a:t>
            </a:r>
            <a:r>
              <a:rPr lang="el-GR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l-G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~10</a:t>
            </a:r>
            <a:r>
              <a:rPr lang="el-GR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x thermal</a:t>
            </a:r>
            <a:endParaRPr lang="en-US" sz="2000" dirty="0" smtClean="0"/>
          </a:p>
          <a:p>
            <a:pPr marL="742950" lvl="2" indent="-342900"/>
            <a:r>
              <a:rPr lang="en-US" sz="2000" dirty="0" smtClean="0"/>
              <a:t>If  </a:t>
            </a:r>
            <a:r>
              <a:rPr lang="en-US" sz="2000" dirty="0" err="1"/>
              <a:t>m</a:t>
            </a:r>
            <a:r>
              <a:rPr lang="en-US" sz="2000" baseline="-25000" dirty="0" err="1"/>
              <a:t>MED</a:t>
            </a:r>
            <a:r>
              <a:rPr lang="en-US" sz="2000" dirty="0"/>
              <a:t> &lt;&lt;&lt;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DM</a:t>
            </a:r>
            <a:r>
              <a:rPr lang="en-US" sz="2000" dirty="0" smtClean="0"/>
              <a:t>,</a:t>
            </a:r>
            <a:r>
              <a:rPr lang="en-US" sz="2000" baseline="-25000" dirty="0" smtClean="0"/>
              <a:t> </a:t>
            </a:r>
            <a:r>
              <a:rPr lang="en-US" sz="2000" b="1" u="sng" dirty="0" smtClean="0"/>
              <a:t>another sharp target</a:t>
            </a:r>
            <a:r>
              <a:rPr lang="en-US" sz="2000" dirty="0" smtClean="0"/>
              <a:t> for direct detection</a:t>
            </a:r>
            <a:endParaRPr lang="en-US" sz="2000" baseline="-25000" dirty="0"/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9478" y="1816310"/>
            <a:ext cx="4372246" cy="3376402"/>
            <a:chOff x="56286" y="1809215"/>
            <a:chExt cx="6531838" cy="5124616"/>
          </a:xfrm>
        </p:grpSpPr>
        <p:grpSp>
          <p:nvGrpSpPr>
            <p:cNvPr id="49" name="Group 48"/>
            <p:cNvGrpSpPr/>
            <p:nvPr/>
          </p:nvGrpSpPr>
          <p:grpSpPr>
            <a:xfrm>
              <a:off x="56286" y="1809215"/>
              <a:ext cx="6531838" cy="5124616"/>
              <a:chOff x="216835" y="2337214"/>
              <a:chExt cx="5577220" cy="437565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16835" y="2337214"/>
                <a:ext cx="5577220" cy="4375657"/>
                <a:chOff x="583547" y="2394921"/>
                <a:chExt cx="5577220" cy="4375657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1889125" y="2439582"/>
                  <a:ext cx="0" cy="37834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1714499" y="6050558"/>
                  <a:ext cx="4446268" cy="153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3840388" y="6380228"/>
                  <a:ext cx="1114864" cy="390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DM Mass</a:t>
                  </a:r>
                  <a:endParaRPr lang="en-US" sz="16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 rot="16200000">
                  <a:off x="-1042914" y="4234605"/>
                  <a:ext cx="3643272" cy="390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1/(Range of force) ~ Mediator Mass</a:t>
                  </a:r>
                  <a:endParaRPr lang="en-US" sz="1600" dirty="0"/>
                </a:p>
              </p:txBody>
            </p:sp>
            <p:cxnSp>
              <p:nvCxnSpPr>
                <p:cNvPr id="20" name="Straight Connector 19"/>
                <p:cNvCxnSpPr>
                  <a:stCxn id="6" idx="2"/>
                </p:cNvCxnSpPr>
                <p:nvPr/>
              </p:nvCxnSpPr>
              <p:spPr>
                <a:xfrm>
                  <a:off x="3185244" y="2394921"/>
                  <a:ext cx="53825" cy="3745317"/>
                </a:xfrm>
                <a:prstGeom prst="line">
                  <a:avLst/>
                </a:prstGeom>
                <a:ln w="6350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3597426" y="6135211"/>
                  <a:ext cx="626927" cy="390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>
                      <a:solidFill>
                        <a:schemeClr val="accent1"/>
                      </a:solidFill>
                    </a:rPr>
                    <a:t>GeV</a:t>
                  </a:r>
                  <a:endParaRPr lang="en-US" sz="16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5224657" y="2466283"/>
                  <a:ext cx="8802" cy="3718617"/>
                </a:xfrm>
                <a:prstGeom prst="line">
                  <a:avLst/>
                </a:prstGeom>
                <a:ln w="6350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4961589" y="6143625"/>
                  <a:ext cx="597355" cy="390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>
                      <a:solidFill>
                        <a:schemeClr val="accent1"/>
                      </a:solidFill>
                    </a:rPr>
                    <a:t>TeV</a:t>
                  </a:r>
                  <a:endParaRPr lang="en-US" sz="16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1716088" y="2700802"/>
                  <a:ext cx="4268468" cy="0"/>
                </a:xfrm>
                <a:prstGeom prst="line">
                  <a:avLst/>
                </a:prstGeom>
                <a:ln w="6350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>
                  <a:off x="1109436" y="2447926"/>
                  <a:ext cx="552996" cy="390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>
                      <a:solidFill>
                        <a:schemeClr val="accent1"/>
                      </a:solidFill>
                    </a:rPr>
                    <a:t>m</a:t>
                  </a:r>
                  <a:r>
                    <a:rPr lang="en-US" sz="1600" baseline="-25000" dirty="0" err="1" smtClean="0">
                      <a:solidFill>
                        <a:schemeClr val="accent1"/>
                      </a:solidFill>
                    </a:rPr>
                    <a:t>W</a:t>
                  </a:r>
                  <a:endParaRPr lang="en-US" sz="1600" baseline="-250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067327" y="6138386"/>
                  <a:ext cx="686071" cy="390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accent1"/>
                      </a:solidFill>
                    </a:rPr>
                    <a:t>MeV</a:t>
                  </a:r>
                  <a:endParaRPr lang="en-US" sz="16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365375" y="2466283"/>
                  <a:ext cx="0" cy="3756717"/>
                </a:xfrm>
                <a:prstGeom prst="line">
                  <a:avLst/>
                </a:prstGeom>
                <a:ln w="6350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1716088" y="3629562"/>
                  <a:ext cx="4268466" cy="0"/>
                </a:xfrm>
                <a:prstGeom prst="line">
                  <a:avLst/>
                </a:prstGeom>
                <a:ln w="6350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1093561" y="3387044"/>
                  <a:ext cx="626927" cy="390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>
                      <a:solidFill>
                        <a:schemeClr val="accent1"/>
                      </a:solidFill>
                    </a:rPr>
                    <a:t>G</a:t>
                  </a:r>
                  <a:r>
                    <a:rPr lang="en-US" sz="1600" dirty="0" err="1" smtClean="0">
                      <a:solidFill>
                        <a:schemeClr val="accent1"/>
                      </a:solidFill>
                    </a:rPr>
                    <a:t>eV</a:t>
                  </a:r>
                  <a:endParaRPr lang="en-US" sz="16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994911" y="4844020"/>
                  <a:ext cx="686071" cy="390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1"/>
                      </a:solidFill>
                    </a:rPr>
                    <a:t>M</a:t>
                  </a:r>
                  <a:r>
                    <a:rPr lang="en-US" sz="1600" dirty="0" smtClean="0">
                      <a:solidFill>
                        <a:schemeClr val="accent1"/>
                      </a:solidFill>
                    </a:rPr>
                    <a:t>eV</a:t>
                  </a:r>
                  <a:endParaRPr lang="en-US" sz="16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1716088" y="5028686"/>
                  <a:ext cx="4268467" cy="0"/>
                </a:xfrm>
                <a:prstGeom prst="line">
                  <a:avLst/>
                </a:prstGeom>
                <a:ln w="6350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Right Triangle 29"/>
              <p:cNvSpPr/>
              <p:nvPr/>
            </p:nvSpPr>
            <p:spPr>
              <a:xfrm rot="5400000">
                <a:off x="1848198" y="2828719"/>
                <a:ext cx="2272599" cy="2317752"/>
              </a:xfrm>
              <a:prstGeom prst="rtTriangle">
                <a:avLst/>
              </a:prstGeom>
              <a:solidFill>
                <a:schemeClr val="accent6">
                  <a:alpha val="50000"/>
                </a:schemeClr>
              </a:solidFill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1825623" y="2873374"/>
                <a:ext cx="3334848" cy="2797417"/>
              </a:xfrm>
              <a:custGeom>
                <a:avLst/>
                <a:gdLst>
                  <a:gd name="connsiteX0" fmla="*/ 0 w 3587750"/>
                  <a:gd name="connsiteY0" fmla="*/ 2301875 h 2301875"/>
                  <a:gd name="connsiteX1" fmla="*/ 3587750 w 3587750"/>
                  <a:gd name="connsiteY1" fmla="*/ 2286000 h 2301875"/>
                  <a:gd name="connsiteX2" fmla="*/ 3587750 w 3587750"/>
                  <a:gd name="connsiteY2" fmla="*/ 0 h 2301875"/>
                  <a:gd name="connsiteX3" fmla="*/ 2301875 w 3587750"/>
                  <a:gd name="connsiteY3" fmla="*/ 15875 h 2301875"/>
                  <a:gd name="connsiteX4" fmla="*/ 0 w 3587750"/>
                  <a:gd name="connsiteY4" fmla="*/ 2301875 h 2301875"/>
                  <a:gd name="connsiteX0" fmla="*/ 0 w 3587750"/>
                  <a:gd name="connsiteY0" fmla="*/ 2301875 h 2301875"/>
                  <a:gd name="connsiteX1" fmla="*/ 3587750 w 3587750"/>
                  <a:gd name="connsiteY1" fmla="*/ 2286000 h 2301875"/>
                  <a:gd name="connsiteX2" fmla="*/ 3587750 w 3587750"/>
                  <a:gd name="connsiteY2" fmla="*/ 0 h 2301875"/>
                  <a:gd name="connsiteX3" fmla="*/ 2317750 w 3587750"/>
                  <a:gd name="connsiteY3" fmla="*/ 0 h 2301875"/>
                  <a:gd name="connsiteX4" fmla="*/ 0 w 3587750"/>
                  <a:gd name="connsiteY4" fmla="*/ 2301875 h 2301875"/>
                  <a:gd name="connsiteX0" fmla="*/ 0 w 3587750"/>
                  <a:gd name="connsiteY0" fmla="*/ 2301875 h 2301875"/>
                  <a:gd name="connsiteX1" fmla="*/ 3587750 w 3587750"/>
                  <a:gd name="connsiteY1" fmla="*/ 2286000 h 2301875"/>
                  <a:gd name="connsiteX2" fmla="*/ 3587750 w 3587750"/>
                  <a:gd name="connsiteY2" fmla="*/ 15875 h 2301875"/>
                  <a:gd name="connsiteX3" fmla="*/ 2317750 w 3587750"/>
                  <a:gd name="connsiteY3" fmla="*/ 0 h 2301875"/>
                  <a:gd name="connsiteX4" fmla="*/ 0 w 3587750"/>
                  <a:gd name="connsiteY4" fmla="*/ 2301875 h 2301875"/>
                  <a:gd name="connsiteX0" fmla="*/ 0 w 3603625"/>
                  <a:gd name="connsiteY0" fmla="*/ 2286000 h 2286000"/>
                  <a:gd name="connsiteX1" fmla="*/ 3603625 w 3603625"/>
                  <a:gd name="connsiteY1" fmla="*/ 2286000 h 2286000"/>
                  <a:gd name="connsiteX2" fmla="*/ 3603625 w 3603625"/>
                  <a:gd name="connsiteY2" fmla="*/ 15875 h 2286000"/>
                  <a:gd name="connsiteX3" fmla="*/ 2333625 w 3603625"/>
                  <a:gd name="connsiteY3" fmla="*/ 0 h 2286000"/>
                  <a:gd name="connsiteX4" fmla="*/ 0 w 3603625"/>
                  <a:gd name="connsiteY4" fmla="*/ 2286000 h 2286000"/>
                  <a:gd name="connsiteX0" fmla="*/ 0 w 3603625"/>
                  <a:gd name="connsiteY0" fmla="*/ 2286000 h 3111500"/>
                  <a:gd name="connsiteX1" fmla="*/ 3603625 w 3603625"/>
                  <a:gd name="connsiteY1" fmla="*/ 3111500 h 3111500"/>
                  <a:gd name="connsiteX2" fmla="*/ 3603625 w 3603625"/>
                  <a:gd name="connsiteY2" fmla="*/ 15875 h 3111500"/>
                  <a:gd name="connsiteX3" fmla="*/ 2333625 w 3603625"/>
                  <a:gd name="connsiteY3" fmla="*/ 0 h 3111500"/>
                  <a:gd name="connsiteX4" fmla="*/ 0 w 3603625"/>
                  <a:gd name="connsiteY4" fmla="*/ 2286000 h 3111500"/>
                  <a:gd name="connsiteX0" fmla="*/ 0 w 3603625"/>
                  <a:gd name="connsiteY0" fmla="*/ 2286000 h 3111500"/>
                  <a:gd name="connsiteX1" fmla="*/ 3603625 w 3603625"/>
                  <a:gd name="connsiteY1" fmla="*/ 3111500 h 3111500"/>
                  <a:gd name="connsiteX2" fmla="*/ 3603625 w 3603625"/>
                  <a:gd name="connsiteY2" fmla="*/ 15875 h 3111500"/>
                  <a:gd name="connsiteX3" fmla="*/ 2333625 w 3603625"/>
                  <a:gd name="connsiteY3" fmla="*/ 0 h 3111500"/>
                  <a:gd name="connsiteX4" fmla="*/ 0 w 3603625"/>
                  <a:gd name="connsiteY4" fmla="*/ 2286000 h 3111500"/>
                  <a:gd name="connsiteX0" fmla="*/ 0 w 3603625"/>
                  <a:gd name="connsiteY0" fmla="*/ 2286000 h 3111500"/>
                  <a:gd name="connsiteX1" fmla="*/ 3603625 w 3603625"/>
                  <a:gd name="connsiteY1" fmla="*/ 3111500 h 3111500"/>
                  <a:gd name="connsiteX2" fmla="*/ 1412876 w 3603625"/>
                  <a:gd name="connsiteY2" fmla="*/ 2825750 h 3111500"/>
                  <a:gd name="connsiteX3" fmla="*/ 3603625 w 3603625"/>
                  <a:gd name="connsiteY3" fmla="*/ 15875 h 3111500"/>
                  <a:gd name="connsiteX4" fmla="*/ 2333625 w 3603625"/>
                  <a:gd name="connsiteY4" fmla="*/ 0 h 3111500"/>
                  <a:gd name="connsiteX5" fmla="*/ 0 w 3603625"/>
                  <a:gd name="connsiteY5" fmla="*/ 2286000 h 3111500"/>
                  <a:gd name="connsiteX0" fmla="*/ 0 w 3619501"/>
                  <a:gd name="connsiteY0" fmla="*/ 2286000 h 3111500"/>
                  <a:gd name="connsiteX1" fmla="*/ 3603625 w 3619501"/>
                  <a:gd name="connsiteY1" fmla="*/ 3111500 h 3111500"/>
                  <a:gd name="connsiteX2" fmla="*/ 3619501 w 3619501"/>
                  <a:gd name="connsiteY2" fmla="*/ 2936875 h 3111500"/>
                  <a:gd name="connsiteX3" fmla="*/ 3603625 w 3619501"/>
                  <a:gd name="connsiteY3" fmla="*/ 15875 h 3111500"/>
                  <a:gd name="connsiteX4" fmla="*/ 2333625 w 3619501"/>
                  <a:gd name="connsiteY4" fmla="*/ 0 h 3111500"/>
                  <a:gd name="connsiteX5" fmla="*/ 0 w 3619501"/>
                  <a:gd name="connsiteY5" fmla="*/ 2286000 h 3111500"/>
                  <a:gd name="connsiteX0" fmla="*/ 766865 w 4386366"/>
                  <a:gd name="connsiteY0" fmla="*/ 2286000 h 3095625"/>
                  <a:gd name="connsiteX1" fmla="*/ 766865 w 4386366"/>
                  <a:gd name="connsiteY1" fmla="*/ 3095625 h 3095625"/>
                  <a:gd name="connsiteX2" fmla="*/ 4386366 w 4386366"/>
                  <a:gd name="connsiteY2" fmla="*/ 2936875 h 3095625"/>
                  <a:gd name="connsiteX3" fmla="*/ 4370490 w 4386366"/>
                  <a:gd name="connsiteY3" fmla="*/ 15875 h 3095625"/>
                  <a:gd name="connsiteX4" fmla="*/ 3100490 w 4386366"/>
                  <a:gd name="connsiteY4" fmla="*/ 0 h 3095625"/>
                  <a:gd name="connsiteX5" fmla="*/ 766865 w 4386366"/>
                  <a:gd name="connsiteY5" fmla="*/ 2286000 h 3095625"/>
                  <a:gd name="connsiteX0" fmla="*/ 0 w 3619501"/>
                  <a:gd name="connsiteY0" fmla="*/ 2286000 h 3095625"/>
                  <a:gd name="connsiteX1" fmla="*/ 0 w 3619501"/>
                  <a:gd name="connsiteY1" fmla="*/ 3095625 h 3095625"/>
                  <a:gd name="connsiteX2" fmla="*/ 3619501 w 3619501"/>
                  <a:gd name="connsiteY2" fmla="*/ 2936875 h 3095625"/>
                  <a:gd name="connsiteX3" fmla="*/ 3603625 w 3619501"/>
                  <a:gd name="connsiteY3" fmla="*/ 15875 h 3095625"/>
                  <a:gd name="connsiteX4" fmla="*/ 2333625 w 3619501"/>
                  <a:gd name="connsiteY4" fmla="*/ 0 h 3095625"/>
                  <a:gd name="connsiteX5" fmla="*/ 0 w 3619501"/>
                  <a:gd name="connsiteY5" fmla="*/ 2286000 h 3095625"/>
                  <a:gd name="connsiteX0" fmla="*/ 0 w 3619501"/>
                  <a:gd name="connsiteY0" fmla="*/ 2286000 h 3095625"/>
                  <a:gd name="connsiteX1" fmla="*/ 0 w 3619501"/>
                  <a:gd name="connsiteY1" fmla="*/ 3095625 h 3095625"/>
                  <a:gd name="connsiteX2" fmla="*/ 3619501 w 3619501"/>
                  <a:gd name="connsiteY2" fmla="*/ 2936875 h 3095625"/>
                  <a:gd name="connsiteX3" fmla="*/ 3603625 w 3619501"/>
                  <a:gd name="connsiteY3" fmla="*/ 15875 h 3095625"/>
                  <a:gd name="connsiteX4" fmla="*/ 2333625 w 3619501"/>
                  <a:gd name="connsiteY4" fmla="*/ 0 h 3095625"/>
                  <a:gd name="connsiteX5" fmla="*/ 0 w 3619501"/>
                  <a:gd name="connsiteY5" fmla="*/ 2286000 h 3095625"/>
                  <a:gd name="connsiteX0" fmla="*/ 0 w 3619501"/>
                  <a:gd name="connsiteY0" fmla="*/ 2286000 h 3095625"/>
                  <a:gd name="connsiteX1" fmla="*/ 0 w 3619501"/>
                  <a:gd name="connsiteY1" fmla="*/ 3095625 h 3095625"/>
                  <a:gd name="connsiteX2" fmla="*/ 3619501 w 3619501"/>
                  <a:gd name="connsiteY2" fmla="*/ 3095625 h 3095625"/>
                  <a:gd name="connsiteX3" fmla="*/ 3603625 w 3619501"/>
                  <a:gd name="connsiteY3" fmla="*/ 15875 h 3095625"/>
                  <a:gd name="connsiteX4" fmla="*/ 2333625 w 3619501"/>
                  <a:gd name="connsiteY4" fmla="*/ 0 h 3095625"/>
                  <a:gd name="connsiteX5" fmla="*/ 0 w 3619501"/>
                  <a:gd name="connsiteY5" fmla="*/ 2286000 h 3095625"/>
                  <a:gd name="connsiteX0" fmla="*/ 208137 w 3827638"/>
                  <a:gd name="connsiteY0" fmla="*/ 2286000 h 3095625"/>
                  <a:gd name="connsiteX1" fmla="*/ 303388 w 3827638"/>
                  <a:gd name="connsiteY1" fmla="*/ 2635251 h 3095625"/>
                  <a:gd name="connsiteX2" fmla="*/ 208137 w 3827638"/>
                  <a:gd name="connsiteY2" fmla="*/ 3095625 h 3095625"/>
                  <a:gd name="connsiteX3" fmla="*/ 3827638 w 3827638"/>
                  <a:gd name="connsiteY3" fmla="*/ 3095625 h 3095625"/>
                  <a:gd name="connsiteX4" fmla="*/ 3811762 w 3827638"/>
                  <a:gd name="connsiteY4" fmla="*/ 15875 h 3095625"/>
                  <a:gd name="connsiteX5" fmla="*/ 2541762 w 3827638"/>
                  <a:gd name="connsiteY5" fmla="*/ 0 h 3095625"/>
                  <a:gd name="connsiteX6" fmla="*/ 208137 w 3827638"/>
                  <a:gd name="connsiteY6" fmla="*/ 2286000 h 3095625"/>
                  <a:gd name="connsiteX0" fmla="*/ 376313 w 3995814"/>
                  <a:gd name="connsiteY0" fmla="*/ 2286000 h 3095625"/>
                  <a:gd name="connsiteX1" fmla="*/ 376313 w 3995814"/>
                  <a:gd name="connsiteY1" fmla="*/ 3095625 h 3095625"/>
                  <a:gd name="connsiteX2" fmla="*/ 3995814 w 3995814"/>
                  <a:gd name="connsiteY2" fmla="*/ 3095625 h 3095625"/>
                  <a:gd name="connsiteX3" fmla="*/ 3979938 w 3995814"/>
                  <a:gd name="connsiteY3" fmla="*/ 15875 h 3095625"/>
                  <a:gd name="connsiteX4" fmla="*/ 2709938 w 3995814"/>
                  <a:gd name="connsiteY4" fmla="*/ 0 h 3095625"/>
                  <a:gd name="connsiteX5" fmla="*/ 376313 w 3995814"/>
                  <a:gd name="connsiteY5" fmla="*/ 2286000 h 3095625"/>
                  <a:gd name="connsiteX0" fmla="*/ 172861 w 3792362"/>
                  <a:gd name="connsiteY0" fmla="*/ 2286000 h 3095625"/>
                  <a:gd name="connsiteX1" fmla="*/ 172861 w 3792362"/>
                  <a:gd name="connsiteY1" fmla="*/ 3095625 h 3095625"/>
                  <a:gd name="connsiteX2" fmla="*/ 3792362 w 3792362"/>
                  <a:gd name="connsiteY2" fmla="*/ 3095625 h 3095625"/>
                  <a:gd name="connsiteX3" fmla="*/ 3776486 w 3792362"/>
                  <a:gd name="connsiteY3" fmla="*/ 15875 h 3095625"/>
                  <a:gd name="connsiteX4" fmla="*/ 2506486 w 3792362"/>
                  <a:gd name="connsiteY4" fmla="*/ 0 h 3095625"/>
                  <a:gd name="connsiteX5" fmla="*/ 172861 w 3792362"/>
                  <a:gd name="connsiteY5" fmla="*/ 2286000 h 3095625"/>
                  <a:gd name="connsiteX0" fmla="*/ 0 w 3619501"/>
                  <a:gd name="connsiteY0" fmla="*/ 2286000 h 3095625"/>
                  <a:gd name="connsiteX1" fmla="*/ 0 w 3619501"/>
                  <a:gd name="connsiteY1" fmla="*/ 3095625 h 3095625"/>
                  <a:gd name="connsiteX2" fmla="*/ 3619501 w 3619501"/>
                  <a:gd name="connsiteY2" fmla="*/ 3095625 h 3095625"/>
                  <a:gd name="connsiteX3" fmla="*/ 3603625 w 3619501"/>
                  <a:gd name="connsiteY3" fmla="*/ 15875 h 3095625"/>
                  <a:gd name="connsiteX4" fmla="*/ 2333625 w 3619501"/>
                  <a:gd name="connsiteY4" fmla="*/ 0 h 3095625"/>
                  <a:gd name="connsiteX5" fmla="*/ 0 w 3619501"/>
                  <a:gd name="connsiteY5" fmla="*/ 2286000 h 3095625"/>
                  <a:gd name="connsiteX0" fmla="*/ 0 w 3619501"/>
                  <a:gd name="connsiteY0" fmla="*/ 2286000 h 3095625"/>
                  <a:gd name="connsiteX1" fmla="*/ 0 w 3619501"/>
                  <a:gd name="connsiteY1" fmla="*/ 2797417 h 3095625"/>
                  <a:gd name="connsiteX2" fmla="*/ 3619501 w 3619501"/>
                  <a:gd name="connsiteY2" fmla="*/ 3095625 h 3095625"/>
                  <a:gd name="connsiteX3" fmla="*/ 3603625 w 3619501"/>
                  <a:gd name="connsiteY3" fmla="*/ 15875 h 3095625"/>
                  <a:gd name="connsiteX4" fmla="*/ 2333625 w 3619501"/>
                  <a:gd name="connsiteY4" fmla="*/ 0 h 3095625"/>
                  <a:gd name="connsiteX5" fmla="*/ 0 w 3619501"/>
                  <a:gd name="connsiteY5" fmla="*/ 2286000 h 3095625"/>
                  <a:gd name="connsiteX0" fmla="*/ 0 w 3603625"/>
                  <a:gd name="connsiteY0" fmla="*/ 2286000 h 2797417"/>
                  <a:gd name="connsiteX1" fmla="*/ 0 w 3603625"/>
                  <a:gd name="connsiteY1" fmla="*/ 2797417 h 2797417"/>
                  <a:gd name="connsiteX2" fmla="*/ 3334848 w 3603625"/>
                  <a:gd name="connsiteY2" fmla="*/ 2783862 h 2797417"/>
                  <a:gd name="connsiteX3" fmla="*/ 3603625 w 3603625"/>
                  <a:gd name="connsiteY3" fmla="*/ 15875 h 2797417"/>
                  <a:gd name="connsiteX4" fmla="*/ 2333625 w 3603625"/>
                  <a:gd name="connsiteY4" fmla="*/ 0 h 2797417"/>
                  <a:gd name="connsiteX5" fmla="*/ 0 w 3603625"/>
                  <a:gd name="connsiteY5" fmla="*/ 2286000 h 2797417"/>
                  <a:gd name="connsiteX0" fmla="*/ 0 w 3334848"/>
                  <a:gd name="connsiteY0" fmla="*/ 2286000 h 2797417"/>
                  <a:gd name="connsiteX1" fmla="*/ 0 w 3334848"/>
                  <a:gd name="connsiteY1" fmla="*/ 2797417 h 2797417"/>
                  <a:gd name="connsiteX2" fmla="*/ 3334848 w 3334848"/>
                  <a:gd name="connsiteY2" fmla="*/ 2783862 h 2797417"/>
                  <a:gd name="connsiteX3" fmla="*/ 3318972 w 3334848"/>
                  <a:gd name="connsiteY3" fmla="*/ 15875 h 2797417"/>
                  <a:gd name="connsiteX4" fmla="*/ 2333625 w 3334848"/>
                  <a:gd name="connsiteY4" fmla="*/ 0 h 2797417"/>
                  <a:gd name="connsiteX5" fmla="*/ 0 w 3334848"/>
                  <a:gd name="connsiteY5" fmla="*/ 2286000 h 279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4848" h="2797417">
                    <a:moveTo>
                      <a:pt x="0" y="2286000"/>
                    </a:moveTo>
                    <a:lnTo>
                      <a:pt x="0" y="2797417"/>
                    </a:lnTo>
                    <a:lnTo>
                      <a:pt x="3334848" y="2783862"/>
                    </a:lnTo>
                    <a:lnTo>
                      <a:pt x="3318972" y="15875"/>
                    </a:lnTo>
                    <a:lnTo>
                      <a:pt x="2333625" y="0"/>
                    </a:lnTo>
                    <a:lnTo>
                      <a:pt x="0" y="2286000"/>
                    </a:ln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717008" y="2451343"/>
              <a:ext cx="4248496" cy="341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		</a:t>
              </a:r>
              <a:r>
                <a:rPr lang="en-US" sz="2000" u="sng" dirty="0" smtClean="0">
                  <a:solidFill>
                    <a:schemeClr val="accent3">
                      <a:lumMod val="50000"/>
                    </a:schemeClr>
                  </a:solidFill>
                </a:rPr>
                <a:t>Secluded </a:t>
              </a:r>
            </a:p>
            <a:p>
              <a:pPr algn="r"/>
              <a:endParaRPr lang="en-US" sz="2000" u="sng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r"/>
              <a:endParaRPr lang="en-US" sz="2000" u="sng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r"/>
              <a:endParaRPr lang="en-US" sz="1600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r"/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  <a:t>Annihilation into scalar mediators set by DM </a:t>
              </a:r>
              <a:b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</a:br>
              <a:r>
                <a:rPr lang="en-US" sz="1600" dirty="0" smtClean="0">
                  <a:solidFill>
                    <a:schemeClr val="accent3">
                      <a:lumMod val="50000"/>
                    </a:schemeClr>
                  </a:solidFill>
                </a:rPr>
                <a:t>couplings &amp; mass – no sharp prediction for SM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747243" y="3103051"/>
              <a:ext cx="2005533" cy="1212947"/>
              <a:chOff x="3208457" y="3505587"/>
              <a:chExt cx="2005533" cy="1212947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3523082" y="3549395"/>
                <a:ext cx="635000" cy="1169139"/>
              </a:xfrm>
              <a:custGeom>
                <a:avLst/>
                <a:gdLst>
                  <a:gd name="connsiteX0" fmla="*/ 0 w 619125"/>
                  <a:gd name="connsiteY0" fmla="*/ 0 h 1111250"/>
                  <a:gd name="connsiteX1" fmla="*/ 619125 w 619125"/>
                  <a:gd name="connsiteY1" fmla="*/ 254000 h 1111250"/>
                  <a:gd name="connsiteX2" fmla="*/ 619125 w 619125"/>
                  <a:gd name="connsiteY2" fmla="*/ 857250 h 1111250"/>
                  <a:gd name="connsiteX3" fmla="*/ 47625 w 619125"/>
                  <a:gd name="connsiteY3" fmla="*/ 1111250 h 1111250"/>
                  <a:gd name="connsiteX0" fmla="*/ 15875 w 635000"/>
                  <a:gd name="connsiteY0" fmla="*/ 0 h 1126547"/>
                  <a:gd name="connsiteX1" fmla="*/ 635000 w 635000"/>
                  <a:gd name="connsiteY1" fmla="*/ 254000 h 1126547"/>
                  <a:gd name="connsiteX2" fmla="*/ 635000 w 635000"/>
                  <a:gd name="connsiteY2" fmla="*/ 857250 h 1126547"/>
                  <a:gd name="connsiteX3" fmla="*/ 0 w 635000"/>
                  <a:gd name="connsiteY3" fmla="*/ 1126547 h 112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000" h="1126547">
                    <a:moveTo>
                      <a:pt x="15875" y="0"/>
                    </a:moveTo>
                    <a:lnTo>
                      <a:pt x="635000" y="254000"/>
                    </a:lnTo>
                    <a:lnTo>
                      <a:pt x="635000" y="857250"/>
                    </a:lnTo>
                    <a:lnTo>
                      <a:pt x="0" y="1126547"/>
                    </a:lnTo>
                  </a:path>
                </a:pathLst>
              </a:custGeom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 flipV="1">
                <a:off x="4158085" y="3598723"/>
                <a:ext cx="587375" cy="263602"/>
              </a:xfrm>
              <a:prstGeom prst="line">
                <a:avLst/>
              </a:prstGeom>
              <a:ln>
                <a:solidFill>
                  <a:srgbClr val="4F6228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172268" y="4419987"/>
                <a:ext cx="587375" cy="228600"/>
              </a:xfrm>
              <a:prstGeom prst="line">
                <a:avLst/>
              </a:prstGeom>
              <a:ln>
                <a:solidFill>
                  <a:srgbClr val="4F6228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/>
              <p:cNvSpPr txBox="1"/>
              <p:nvPr/>
            </p:nvSpPr>
            <p:spPr>
              <a:xfrm>
                <a:off x="3228023" y="3518774"/>
                <a:ext cx="605795" cy="415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4F6228"/>
                    </a:solidFill>
                  </a:rPr>
                  <a:t>DM</a:t>
                </a:r>
                <a:endParaRPr lang="en-US" sz="1400" dirty="0">
                  <a:solidFill>
                    <a:srgbClr val="4F6228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208457" y="4207899"/>
                <a:ext cx="605797" cy="4156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DM</a:t>
                </a:r>
                <a:endParaRPr lang="en-US" sz="14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489819" y="3505587"/>
                <a:ext cx="724171" cy="415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4F6228"/>
                    </a:solidFill>
                  </a:rPr>
                  <a:t>MED</a:t>
                </a:r>
                <a:endParaRPr lang="en-US" sz="1400" dirty="0">
                  <a:solidFill>
                    <a:srgbClr val="4F6228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489819" y="4235195"/>
                <a:ext cx="724171" cy="415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4F6228"/>
                    </a:solidFill>
                  </a:rPr>
                  <a:t>MED</a:t>
                </a:r>
                <a:endParaRPr lang="en-US" sz="1400" dirty="0">
                  <a:solidFill>
                    <a:srgbClr val="4F6228"/>
                  </a:solidFill>
                </a:endParaRP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flipH="1">
              <a:off x="816615" y="5841999"/>
              <a:ext cx="1025048" cy="8794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19059214">
              <a:off x="201831" y="5814346"/>
              <a:ext cx="1487922" cy="667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/>
                <a:t>Interaction </a:t>
              </a:r>
              <a:br>
                <a:rPr lang="en-US" sz="1600" dirty="0" smtClean="0"/>
              </a:br>
              <a:r>
                <a:rPr lang="en-US" sz="1600" dirty="0" smtClean="0"/>
                <a:t>strength</a:t>
              </a:r>
              <a:endParaRPr lang="en-US" sz="1600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Hidden-Sector 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Hints of Hidden Sector Forces?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60416" y="2249582"/>
            <a:ext cx="4403809" cy="4252472"/>
          </a:xfrm>
        </p:spPr>
        <p:txBody>
          <a:bodyPr>
            <a:normAutofit/>
          </a:bodyPr>
          <a:lstStyle/>
          <a:p>
            <a:r>
              <a:rPr lang="en-US" dirty="0"/>
              <a:t>Multiple anomalies can be explained by ~</a:t>
            </a:r>
            <a:r>
              <a:rPr lang="en-US" dirty="0" smtClean="0"/>
              <a:t>10–100 </a:t>
            </a:r>
            <a:r>
              <a:rPr lang="en-US" dirty="0"/>
              <a:t>MeV boson with appropriate couplings to </a:t>
            </a:r>
            <a:r>
              <a:rPr lang="en-US" dirty="0" err="1"/>
              <a:t>muons</a:t>
            </a:r>
            <a:r>
              <a:rPr lang="en-US" dirty="0"/>
              <a:t>, quarks, and electrons of O(10</a:t>
            </a:r>
            <a:r>
              <a:rPr lang="en-US" baseline="30000" dirty="0"/>
              <a:t>–3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 ~</a:t>
            </a:r>
            <a:r>
              <a:rPr lang="en-US" dirty="0" smtClean="0"/>
              <a:t>3σ: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g-2</a:t>
            </a:r>
          </a:p>
          <a:p>
            <a:pPr lvl="1"/>
            <a:r>
              <a:rPr lang="en-US" dirty="0" smtClean="0"/>
              <a:t>5.6σ: proton </a:t>
            </a:r>
            <a:r>
              <a:rPr lang="en-US" dirty="0"/>
              <a:t>radius from </a:t>
            </a:r>
            <a:r>
              <a:rPr lang="en-US" dirty="0" err="1"/>
              <a:t>muonic</a:t>
            </a:r>
            <a:r>
              <a:rPr lang="en-US" dirty="0"/>
              <a:t> hydrogen vs. e-p scattering</a:t>
            </a:r>
          </a:p>
          <a:p>
            <a:pPr lvl="1"/>
            <a:r>
              <a:rPr lang="en-US" dirty="0"/>
              <a:t>2-</a:t>
            </a:r>
            <a:r>
              <a:rPr lang="en-US" dirty="0" smtClean="0"/>
              <a:t>3σ: </a:t>
            </a:r>
            <a:r>
              <a:rPr lang="en-US" dirty="0" err="1" smtClean="0"/>
              <a:t>KTeV</a:t>
            </a:r>
            <a:r>
              <a:rPr lang="en-US" dirty="0" smtClean="0"/>
              <a:t> </a:t>
            </a:r>
            <a:r>
              <a:rPr lang="en-US" dirty="0"/>
              <a:t>Br(π</a:t>
            </a:r>
            <a:r>
              <a:rPr lang="en-US" baseline="30000" dirty="0"/>
              <a:t>0</a:t>
            </a:r>
            <a:r>
              <a:rPr lang="en-US" dirty="0"/>
              <a:t>➝e</a:t>
            </a:r>
            <a:r>
              <a:rPr lang="en-US" baseline="30000" dirty="0"/>
              <a:t>+</a:t>
            </a:r>
            <a:r>
              <a:rPr lang="en-US" dirty="0"/>
              <a:t>e</a:t>
            </a:r>
            <a:r>
              <a:rPr lang="en-US" baseline="30000" dirty="0"/>
              <a:t>–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These are sharp targets in </a:t>
            </a:r>
            <a:r>
              <a:rPr lang="en-US" b="1" dirty="0" smtClean="0"/>
              <a:t>SM coupling vs. mass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baseline="30000" dirty="0" smtClean="0"/>
          </a:p>
          <a:p>
            <a:pPr marL="457200" lvl="1" indent="0">
              <a:buNone/>
            </a:pPr>
            <a:endParaRPr lang="en-US" baseline="30000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64224" y="2249581"/>
            <a:ext cx="4579775" cy="43719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Discrepancies between small-</a:t>
            </a:r>
            <a:r>
              <a:rPr lang="en-US" dirty="0"/>
              <a:t>scale </a:t>
            </a:r>
            <a:r>
              <a:rPr lang="en-US" dirty="0" smtClean="0"/>
              <a:t>cosmological structure data &amp; simulation</a:t>
            </a:r>
          </a:p>
          <a:p>
            <a:pPr lvl="1"/>
            <a:r>
              <a:rPr lang="en-US" dirty="0" smtClean="0"/>
              <a:t>baryonic effects?</a:t>
            </a:r>
          </a:p>
          <a:p>
            <a:pPr lvl="1"/>
            <a:r>
              <a:rPr lang="en-US" dirty="0" smtClean="0"/>
              <a:t>compatible </a:t>
            </a:r>
            <a:r>
              <a:rPr lang="en-US" dirty="0"/>
              <a:t>with DM self-</a:t>
            </a:r>
            <a:r>
              <a:rPr lang="en-US" dirty="0" smtClean="0"/>
              <a:t>interaction </a:t>
            </a:r>
            <a:r>
              <a:rPr lang="en-US" dirty="0"/>
              <a:t>through </a:t>
            </a:r>
            <a:r>
              <a:rPr lang="en-US" b="1" dirty="0"/>
              <a:t>10–20 </a:t>
            </a:r>
            <a:r>
              <a:rPr lang="en-US" b="1" dirty="0" smtClean="0"/>
              <a:t>MeV boson</a:t>
            </a:r>
            <a:endParaRPr lang="en-US" b="1" dirty="0"/>
          </a:p>
          <a:p>
            <a:r>
              <a:rPr lang="en-US" dirty="0" smtClean="0"/>
              <a:t>ATOMKI  </a:t>
            </a:r>
            <a:r>
              <a:rPr lang="en-US" baseline="30000" dirty="0"/>
              <a:t>8</a:t>
            </a:r>
            <a:r>
              <a:rPr lang="en-US" dirty="0"/>
              <a:t>Be decay anomaly</a:t>
            </a:r>
          </a:p>
          <a:p>
            <a:pPr lvl="1"/>
            <a:r>
              <a:rPr lang="en-US" dirty="0"/>
              <a:t>6.8</a:t>
            </a:r>
            <a:r>
              <a:rPr lang="el-GR" dirty="0"/>
              <a:t>σ</a:t>
            </a:r>
            <a:r>
              <a:rPr lang="en-US" dirty="0"/>
              <a:t> bump consistent with </a:t>
            </a:r>
            <a:r>
              <a:rPr lang="en-US" dirty="0" smtClean="0"/>
              <a:t>17 </a:t>
            </a:r>
            <a:r>
              <a:rPr lang="en-US" dirty="0"/>
              <a:t>MeV </a:t>
            </a:r>
            <a:r>
              <a:rPr lang="en-US" dirty="0" smtClean="0"/>
              <a:t>particle</a:t>
            </a:r>
          </a:p>
          <a:p>
            <a:pPr lvl="1"/>
            <a:r>
              <a:rPr lang="en-US" dirty="0" smtClean="0"/>
              <a:t>Couplings roughly consistent with other anomalies</a:t>
            </a:r>
          </a:p>
          <a:p>
            <a:pPr lvl="1"/>
            <a:r>
              <a:rPr lang="en-US" b="1" dirty="0" smtClean="0"/>
              <a:t>Sharp target in coupling and mass 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Hidden-Sector DM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416" y="1153897"/>
            <a:ext cx="9143999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New forces </a:t>
            </a:r>
            <a:r>
              <a:rPr lang="en-US" sz="2400" dirty="0"/>
              <a:t>can also </a:t>
            </a:r>
            <a:r>
              <a:rPr lang="en-US" sz="2400" dirty="0" smtClean="0"/>
              <a:t>alter the </a:t>
            </a:r>
            <a:r>
              <a:rPr lang="en-US" sz="2400" dirty="0"/>
              <a:t>physics of familiar matter and of dark matter, </a:t>
            </a:r>
            <a:r>
              <a:rPr lang="en-US" sz="2400" dirty="0" smtClean="0"/>
              <a:t>separately–anomalies in data may be first hints of such effects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47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83" y="3988613"/>
            <a:ext cx="2932818" cy="2763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Ultralight</a:t>
            </a:r>
            <a:r>
              <a:rPr lang="en-US" dirty="0" smtClean="0"/>
              <a:t> Dark Matter: Motivation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7460"/>
            <a:ext cx="2133600" cy="365125"/>
          </a:xfrm>
        </p:spPr>
        <p:txBody>
          <a:bodyPr/>
          <a:lstStyle/>
          <a:p>
            <a:fld id="{4CC95848-5714-9F45-B380-12080D44F54A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183" y="1635830"/>
            <a:ext cx="3934214" cy="27630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5359687" y="2829035"/>
            <a:ext cx="185773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 coupling (</a:t>
            </a:r>
            <a:r>
              <a:rPr lang="en-US" sz="1400" dirty="0" err="1" smtClean="0"/>
              <a:t>GeV</a:t>
            </a:r>
            <a:r>
              <a:rPr lang="en-US" sz="1400" baseline="30000" dirty="0" smtClean="0"/>
              <a:t>–1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850" y="1212850"/>
            <a:ext cx="8229600" cy="536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QCD </a:t>
            </a:r>
            <a:r>
              <a:rPr lang="en-US" dirty="0" err="1" smtClean="0"/>
              <a:t>Axions</a:t>
            </a:r>
            <a:r>
              <a:rPr lang="en-US" dirty="0" smtClean="0"/>
              <a:t>: A particularly motivated target</a:t>
            </a:r>
          </a:p>
          <a:p>
            <a:pPr lvl="1"/>
            <a:r>
              <a:rPr lang="en-US" dirty="0" err="1" smtClean="0"/>
              <a:t>Peccei</a:t>
            </a:r>
            <a:r>
              <a:rPr lang="en-US" dirty="0" smtClean="0"/>
              <a:t>-Quinn solution to strong CP </a:t>
            </a:r>
            <a:br>
              <a:rPr lang="en-US" dirty="0" smtClean="0"/>
            </a:br>
            <a:r>
              <a:rPr lang="en-US" dirty="0" smtClean="0"/>
              <a:t>problem implies light </a:t>
            </a:r>
            <a:r>
              <a:rPr lang="en-US" dirty="0" err="1" smtClean="0"/>
              <a:t>axion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(10</a:t>
            </a:r>
            <a:r>
              <a:rPr lang="en-US" baseline="30000" dirty="0" smtClean="0"/>
              <a:t>–12</a:t>
            </a:r>
            <a:r>
              <a:rPr lang="en-US" dirty="0" smtClean="0"/>
              <a:t> to 10</a:t>
            </a:r>
            <a:r>
              <a:rPr lang="en-US" baseline="30000" dirty="0" smtClean="0"/>
              <a:t>–2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) with predicted </a:t>
            </a:r>
            <a:br>
              <a:rPr lang="en-US" dirty="0" smtClean="0"/>
            </a:br>
            <a:r>
              <a:rPr lang="en-US" dirty="0" smtClean="0"/>
              <a:t>mass-coupling relation</a:t>
            </a:r>
          </a:p>
          <a:p>
            <a:pPr lvl="1"/>
            <a:r>
              <a:rPr lang="en-US" dirty="0" smtClean="0"/>
              <a:t>Expect significant abundance from </a:t>
            </a:r>
            <a:br>
              <a:rPr lang="en-US" dirty="0" smtClean="0"/>
            </a:br>
            <a:r>
              <a:rPr lang="en-US" dirty="0" smtClean="0"/>
              <a:t>inflation or high-temperature </a:t>
            </a:r>
            <a:br>
              <a:rPr lang="en-US" dirty="0" smtClean="0"/>
            </a:br>
            <a:r>
              <a:rPr lang="en-US" dirty="0" smtClean="0"/>
              <a:t>phase transition</a:t>
            </a:r>
          </a:p>
          <a:p>
            <a:r>
              <a:rPr lang="en-US" dirty="0"/>
              <a:t>Observational bound on DM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mass </a:t>
            </a:r>
            <a:r>
              <a:rPr lang="en-US" dirty="0"/>
              <a:t>is </a:t>
            </a:r>
            <a:r>
              <a:rPr lang="en-US" dirty="0" smtClean="0"/>
              <a:t>&gt;10</a:t>
            </a:r>
            <a:r>
              <a:rPr lang="en-US" baseline="30000" dirty="0"/>
              <a:t>-22</a:t>
            </a:r>
            <a:r>
              <a:rPr lang="en-US" dirty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, </a:t>
            </a:r>
            <a:r>
              <a:rPr lang="en-US" dirty="0"/>
              <a:t>e</a:t>
            </a:r>
            <a:r>
              <a:rPr lang="en-US" dirty="0" smtClean="0"/>
              <a:t>ntire mass </a:t>
            </a:r>
            <a:br>
              <a:rPr lang="en-US" dirty="0" smtClean="0"/>
            </a:br>
            <a:r>
              <a:rPr lang="en-US" dirty="0" smtClean="0"/>
              <a:t>range is theoretically natural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18778" y="4171854"/>
            <a:ext cx="90526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Mass (</a:t>
            </a:r>
            <a:r>
              <a:rPr lang="en-US" sz="1400" dirty="0" err="1" smtClean="0"/>
              <a:t>eV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18545" y="6574269"/>
            <a:ext cx="90526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Mass (</a:t>
            </a:r>
            <a:r>
              <a:rPr lang="en-US" sz="1400" dirty="0" err="1" smtClean="0"/>
              <a:t>eV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286310" y="5287894"/>
            <a:ext cx="201097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coupling (</a:t>
            </a:r>
            <a:r>
              <a:rPr lang="en-US" sz="1400" dirty="0" err="1" smtClean="0"/>
              <a:t>GeV</a:t>
            </a:r>
            <a:r>
              <a:rPr lang="en-US" sz="1400" baseline="30000" dirty="0" smtClean="0"/>
              <a:t>–1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</a:t>
            </a:r>
            <a:r>
              <a:rPr lang="en-US" dirty="0" err="1" smtClean="0"/>
              <a:t>Ultralight</a:t>
            </a:r>
            <a:r>
              <a:rPr lang="en-US" dirty="0" smtClean="0"/>
              <a:t> 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Ultralight</a:t>
            </a:r>
            <a:r>
              <a:rPr lang="en-US" dirty="0" smtClean="0"/>
              <a:t> (sub-</a:t>
            </a:r>
            <a:r>
              <a:rPr lang="en-US" dirty="0" err="1" smtClean="0"/>
              <a:t>keV</a:t>
            </a:r>
            <a:r>
              <a:rPr lang="en-US" dirty="0" smtClean="0"/>
              <a:t>) DM: Properties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575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Occupation number &gt;1 – Must be boso</a:t>
            </a:r>
            <a:r>
              <a:rPr lang="en-US" dirty="0"/>
              <a:t>n</a:t>
            </a:r>
            <a:r>
              <a:rPr lang="en-US" dirty="0" smtClean="0"/>
              <a:t>, </a:t>
            </a:r>
            <a:r>
              <a:rPr lang="en-US" i="1" dirty="0" smtClean="0"/>
              <a:t>behaves as coherent field</a:t>
            </a:r>
          </a:p>
          <a:p>
            <a:pPr lvl="1"/>
            <a:r>
              <a:rPr lang="en-US" dirty="0" smtClean="0"/>
              <a:t>Field coupling to SM doesn’t destabilize DM</a:t>
            </a:r>
          </a:p>
          <a:p>
            <a:r>
              <a:rPr lang="en-US" dirty="0" smtClean="0"/>
              <a:t>Can look for field coupling to matter or absorption of DM particles in detector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electron-phonon-phot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800" y="4765675"/>
            <a:ext cx="27559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825" y="4291423"/>
            <a:ext cx="3225800" cy="25665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</a:t>
            </a:r>
            <a:r>
              <a:rPr lang="en-US" dirty="0" err="1" smtClean="0"/>
              <a:t>Ultralight</a:t>
            </a:r>
            <a:r>
              <a:rPr lang="en-US" dirty="0" smtClean="0"/>
              <a:t> 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4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Detection 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54250"/>
            <a:ext cx="8480425" cy="429330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Electromagnetic</a:t>
            </a:r>
            <a:r>
              <a:rPr lang="en-US" sz="2600" dirty="0" smtClean="0"/>
              <a:t> – DM drives a circuit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QCD – </a:t>
            </a:r>
            <a:r>
              <a:rPr lang="en-US" sz="2600" dirty="0" smtClean="0"/>
              <a:t>oscillating nucleon EDM 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Fermion Spin </a:t>
            </a:r>
            <a:r>
              <a:rPr lang="en-US" sz="2600" dirty="0" smtClean="0"/>
              <a:t>precession in background field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Scalar Couplings – </a:t>
            </a:r>
            <a:r>
              <a:rPr lang="en-US" sz="2600" dirty="0" smtClean="0"/>
              <a:t>5th force, time-varying mass/charge</a:t>
            </a:r>
          </a:p>
          <a:p>
            <a:pPr>
              <a:buFont typeface="Wingdings" charset="2"/>
              <a:buChar char="§"/>
            </a:pPr>
            <a:endParaRPr lang="en-US" sz="2600" dirty="0" smtClean="0"/>
          </a:p>
          <a:p>
            <a:pPr>
              <a:buFont typeface="Courier New"/>
              <a:buChar char="o"/>
            </a:pPr>
            <a:r>
              <a:rPr lang="en-US" dirty="0" smtClean="0"/>
              <a:t>Absorption </a:t>
            </a:r>
            <a:r>
              <a:rPr lang="en-US" sz="2600" dirty="0" smtClean="0"/>
              <a:t>especially useful for </a:t>
            </a:r>
            <a:r>
              <a:rPr lang="en-US" sz="2600" dirty="0" err="1" smtClean="0"/>
              <a:t>meV</a:t>
            </a:r>
            <a:r>
              <a:rPr lang="en-US" sz="2600" dirty="0" smtClean="0"/>
              <a:t>-to-</a:t>
            </a:r>
            <a:r>
              <a:rPr lang="en-US" sz="2600" dirty="0" err="1" smtClean="0"/>
              <a:t>keV</a:t>
            </a:r>
            <a:r>
              <a:rPr lang="en-US" sz="2600" dirty="0" smtClean="0"/>
              <a:t>, where high frequency complicates classical field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739" y="1635125"/>
            <a:ext cx="88075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Search for classical background field with </a:t>
            </a:r>
            <a:r>
              <a:rPr lang="el-GR" sz="3200" dirty="0"/>
              <a:t>ω</a:t>
            </a:r>
            <a:r>
              <a:rPr lang="en-US" sz="3200" dirty="0"/>
              <a:t>~</a:t>
            </a:r>
            <a:r>
              <a:rPr lang="en-US" sz="3200" dirty="0" err="1"/>
              <a:t>m</a:t>
            </a:r>
            <a:r>
              <a:rPr lang="en-US" sz="3200" baseline="-25000" dirty="0" err="1"/>
              <a:t>DM</a:t>
            </a:r>
            <a:r>
              <a:rPr lang="en-US" sz="3200" dirty="0"/>
              <a:t>/</a:t>
            </a:r>
            <a:r>
              <a:rPr lang="en-US" sz="3200" dirty="0" err="1"/>
              <a:t>ℏ</a:t>
            </a:r>
            <a:r>
              <a:rPr lang="en-US" sz="3200" dirty="0"/>
              <a:t> 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</a:t>
            </a:r>
            <a:r>
              <a:rPr lang="en-US" dirty="0" err="1" smtClean="0"/>
              <a:t>Ultralight</a:t>
            </a:r>
            <a:r>
              <a:rPr lang="en-US" dirty="0" smtClean="0"/>
              <a:t> 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</a:t>
            </a:r>
            <a:r>
              <a:rPr lang="en-US" baseline="0" dirty="0" smtClean="0"/>
              <a:t>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945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New Avenues in Direct Detection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Ultra-low mass (sub-</a:t>
            </a:r>
            <a:r>
              <a:rPr lang="en-US" dirty="0" err="1" smtClean="0">
                <a:solidFill>
                  <a:srgbClr val="0000FF"/>
                </a:solidFill>
              </a:rPr>
              <a:t>eV</a:t>
            </a:r>
            <a:r>
              <a:rPr lang="en-US" dirty="0" smtClean="0">
                <a:solidFill>
                  <a:srgbClr val="0000FF"/>
                </a:solidFill>
              </a:rPr>
              <a:t>) DM Detection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DM Production at Fixed-Target and Collider Experiments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New Candidates, Targets, and Complementarity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8625" y="1125250"/>
            <a:ext cx="33065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(in arbitrary order)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Avenues in Direct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8724"/>
            <a:ext cx="8229600" cy="51306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Active, healthy community with several clear ideas to go beyond funded G2 experiments</a:t>
            </a:r>
          </a:p>
          <a:p>
            <a:r>
              <a:rPr lang="en-US" dirty="0" smtClean="0"/>
              <a:t>Small-scale projects </a:t>
            </a:r>
            <a:r>
              <a:rPr lang="en-US" i="1" dirty="0" smtClean="0"/>
              <a:t>can</a:t>
            </a:r>
            <a:r>
              <a:rPr lang="en-US" dirty="0" smtClean="0"/>
              <a:t> explore orders of magnitude beyond G2!</a:t>
            </a:r>
          </a:p>
          <a:p>
            <a:pPr lvl="1"/>
            <a:r>
              <a:rPr lang="en-US" dirty="0" smtClean="0"/>
              <a:t>Spin-dependent WIMP-proton interactions</a:t>
            </a:r>
          </a:p>
          <a:p>
            <a:pPr lvl="1"/>
            <a:r>
              <a:rPr lang="en-US" dirty="0" smtClean="0"/>
              <a:t>Searching for O(</a:t>
            </a:r>
            <a:r>
              <a:rPr lang="en-US" dirty="0" err="1" smtClean="0"/>
              <a:t>GeV</a:t>
            </a:r>
            <a:r>
              <a:rPr lang="en-US" dirty="0" smtClean="0"/>
              <a:t>) mass and lighter DM through both nuclear and electron interactions</a:t>
            </a:r>
          </a:p>
          <a:p>
            <a:pPr lvl="2"/>
            <a:r>
              <a:rPr lang="en-US" dirty="0" smtClean="0"/>
              <a:t>Higher flux and cross-sections ➝ interesting science even from gram-scale detectors  </a:t>
            </a:r>
          </a:p>
          <a:p>
            <a:pPr lvl="2"/>
            <a:r>
              <a:rPr lang="en-US" dirty="0" smtClean="0"/>
              <a:t>Same </a:t>
            </a:r>
            <a:r>
              <a:rPr lang="en-US" dirty="0"/>
              <a:t>experiments also </a:t>
            </a:r>
            <a:r>
              <a:rPr lang="en-US" dirty="0" smtClean="0"/>
              <a:t>sensitive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absorption of </a:t>
            </a:r>
            <a:r>
              <a:rPr lang="en-US" dirty="0" err="1" smtClean="0"/>
              <a:t>meV</a:t>
            </a:r>
            <a:r>
              <a:rPr lang="en-US" dirty="0" err="1"/>
              <a:t>-keV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 smtClean="0"/>
              <a:t>ultralight</a:t>
            </a:r>
            <a:r>
              <a:rPr lang="en-US" dirty="0" smtClean="0"/>
              <a:t> DM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CosmicVisions_aprimeDM_3evtskgyr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031" y="471144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Universe of Dark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429" y="1180867"/>
            <a:ext cx="5461000" cy="298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49" y="1679342"/>
            <a:ext cx="7034099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Overwhelming evidence </a:t>
            </a:r>
            <a:br>
              <a:rPr lang="en-US" sz="2800" dirty="0" smtClean="0"/>
            </a:br>
            <a:r>
              <a:rPr lang="en-US" sz="2800" dirty="0" smtClean="0"/>
              <a:t>for ubiquitous Dark </a:t>
            </a:r>
            <a:br>
              <a:rPr lang="en-US" sz="2800" dirty="0" smtClean="0"/>
            </a:br>
            <a:r>
              <a:rPr lang="en-US" sz="2800" dirty="0" smtClean="0"/>
              <a:t>Matter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I</a:t>
            </a:r>
            <a:r>
              <a:rPr lang="en-US" sz="2800" dirty="0" smtClean="0"/>
              <a:t>ts physics governs our Universe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Its constituents are fundamentally different from familiar matter.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Nature and origin of Dark Matter are </a:t>
            </a:r>
            <a:br>
              <a:rPr lang="en-US" sz="2800" dirty="0" smtClean="0"/>
            </a:br>
            <a:r>
              <a:rPr lang="en-US" sz="2800" dirty="0" smtClean="0"/>
              <a:t>among the foremost open questions</a:t>
            </a:r>
            <a:br>
              <a:rPr lang="en-US" sz="2800" dirty="0" smtClean="0"/>
            </a:br>
            <a:r>
              <a:rPr lang="en-US" sz="2800" dirty="0" smtClean="0"/>
              <a:t>in fundamental science today.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381" y="3939852"/>
            <a:ext cx="3486035" cy="34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341101" y="1147346"/>
            <a:ext cx="4345699" cy="2853154"/>
            <a:chOff x="222948" y="2503071"/>
            <a:chExt cx="4345699" cy="28531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948" y="2503071"/>
              <a:ext cx="4345699" cy="2853154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190625" y="2614196"/>
              <a:ext cx="2714507" cy="2065429"/>
              <a:chOff x="1206500" y="2614196"/>
              <a:chExt cx="2714507" cy="206542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206500" y="2614196"/>
                <a:ext cx="11837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Tongyan</a:t>
                </a:r>
                <a:r>
                  <a:rPr lang="en-US" sz="1600" dirty="0" smtClean="0"/>
                  <a:t> Lin</a:t>
                </a:r>
                <a:endParaRPr lang="en-US" sz="1600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>
                <a:off x="2206625" y="4492625"/>
                <a:ext cx="460375" cy="0"/>
              </a:xfrm>
              <a:prstGeom prst="straightConnector1">
                <a:avLst/>
              </a:prstGeom>
              <a:ln>
                <a:solidFill>
                  <a:srgbClr val="D27E07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2128837" y="4591050"/>
                <a:ext cx="460375" cy="0"/>
              </a:xfrm>
              <a:prstGeom prst="straightConnector1">
                <a:avLst/>
              </a:prstGeom>
              <a:ln>
                <a:solidFill>
                  <a:srgbClr val="D27E07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611233" y="4341071"/>
                <a:ext cx="13097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E59908"/>
                    </a:solidFill>
                  </a:rPr>
                  <a:t>Lighter nuclei</a:t>
                </a:r>
                <a:endParaRPr lang="en-US" sz="1600" dirty="0">
                  <a:solidFill>
                    <a:srgbClr val="E59908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Low-Mass Direct Detection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3825" y="1406526"/>
            <a:ext cx="4644986" cy="2387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Fundamental challenge: </a:t>
            </a:r>
            <a:br>
              <a:rPr lang="en-US" dirty="0" smtClean="0"/>
            </a:br>
            <a:r>
              <a:rPr lang="en-US" dirty="0" smtClean="0"/>
              <a:t>low-energy signal</a:t>
            </a:r>
          </a:p>
          <a:p>
            <a:r>
              <a:rPr lang="en-US" dirty="0" smtClean="0"/>
              <a:t>Calls for</a:t>
            </a:r>
          </a:p>
          <a:p>
            <a:pPr lvl="1"/>
            <a:r>
              <a:rPr lang="en-US" dirty="0" smtClean="0"/>
              <a:t>Detecting DM scattering off electrons or low-mass nuclei</a:t>
            </a:r>
          </a:p>
          <a:p>
            <a:pPr lvl="1"/>
            <a:r>
              <a:rPr lang="en-US" dirty="0" smtClean="0"/>
              <a:t>Exploiting low-threshold processes and new readout technologies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222641" y="4130676"/>
            <a:ext cx="2921359" cy="266382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Several projects ready now</a:t>
            </a:r>
          </a:p>
          <a:p>
            <a:r>
              <a:rPr lang="en-US" dirty="0" smtClean="0"/>
              <a:t>R&amp;D needed to explore weaker coupling &amp; lower masses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81" y="3968750"/>
            <a:ext cx="6020035" cy="2809875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20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899" y="86603"/>
            <a:ext cx="878901" cy="11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6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Experimental Prospects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5549"/>
            <a:ext cx="6259064" cy="3260674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48091" y="5915142"/>
            <a:ext cx="1950737" cy="61555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Nuclear recoil (NR)</a:t>
            </a:r>
          </a:p>
          <a:p>
            <a:r>
              <a:rPr lang="en-US" sz="1600" dirty="0" smtClean="0"/>
              <a:t>Spin independent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29612" y="1085554"/>
            <a:ext cx="4557187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Explore hidden-sector targets: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solidFill>
                  <a:schemeClr val="accent5"/>
                </a:solidFill>
              </a:rPr>
              <a:t>ER Projects ready now </a:t>
            </a:r>
            <a:r>
              <a:rPr lang="en-US" dirty="0" smtClean="0"/>
              <a:t>explore </a:t>
            </a:r>
            <a:r>
              <a:rPr lang="en-US" dirty="0"/>
              <a:t>e</a:t>
            </a:r>
            <a:r>
              <a:rPr lang="en-US" dirty="0" smtClean="0"/>
              <a:t>lastic scalar thermal relic, asymmetric, SIMP/ELDER, freeze-in (see slide </a:t>
            </a:r>
            <a:r>
              <a:rPr lang="en-US" dirty="0" smtClean="0">
                <a:hlinkClick r:id="rId4" action="ppaction://hlinksldjump"/>
              </a:rPr>
              <a:t>35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solidFill>
                  <a:schemeClr val="accent4"/>
                </a:solidFill>
              </a:rPr>
              <a:t>R&amp;D needed </a:t>
            </a:r>
            <a:r>
              <a:rPr lang="en-US" dirty="0" smtClean="0"/>
              <a:t>to push to weaker couplings &amp; MeV-mass NR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solidFill>
                  <a:schemeClr val="accent2"/>
                </a:solidFill>
              </a:rPr>
              <a:t>Long-term R&amp;D </a:t>
            </a:r>
            <a:r>
              <a:rPr lang="en-US" dirty="0" smtClean="0"/>
              <a:t>to reach </a:t>
            </a:r>
            <a:r>
              <a:rPr lang="en-US" dirty="0" err="1" smtClean="0"/>
              <a:t>keV</a:t>
            </a:r>
            <a:r>
              <a:rPr lang="en-US" dirty="0" smtClean="0"/>
              <a:t> masses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63" y="1031328"/>
            <a:ext cx="3029156" cy="2950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2199" y="1196893"/>
            <a:ext cx="19666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Electron recoil (ER)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300111" y="2127133"/>
            <a:ext cx="451556" cy="934977"/>
          </a:xfrm>
          <a:prstGeom prst="downArrow">
            <a:avLst/>
          </a:prstGeom>
          <a:noFill/>
          <a:ln w="38100" cmpd="sng">
            <a:solidFill>
              <a:schemeClr val="accent4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2300111" y="2130778"/>
            <a:ext cx="451556" cy="606778"/>
          </a:xfrm>
          <a:prstGeom prst="downArrow">
            <a:avLst/>
          </a:prstGeom>
          <a:ln w="38100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4537503">
            <a:off x="959801" y="1602620"/>
            <a:ext cx="451556" cy="1775380"/>
          </a:xfrm>
          <a:prstGeom prst="downArrow">
            <a:avLst/>
          </a:prstGeom>
          <a:noFill/>
          <a:ln w="38100" cmpd="sng">
            <a:solidFill>
              <a:schemeClr val="accent2"/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110504">
            <a:off x="3553633" y="4783806"/>
            <a:ext cx="451556" cy="430910"/>
          </a:xfrm>
          <a:prstGeom prst="downArrow">
            <a:avLst/>
          </a:prstGeom>
          <a:noFill/>
          <a:ln w="38100" cmpd="sng">
            <a:solidFill>
              <a:schemeClr val="accent4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4223049">
            <a:off x="1976665" y="3669423"/>
            <a:ext cx="451556" cy="1674703"/>
          </a:xfrm>
          <a:prstGeom prst="downArrow">
            <a:avLst/>
          </a:prstGeom>
          <a:noFill/>
          <a:ln w="38100" cmpd="sng">
            <a:solidFill>
              <a:schemeClr val="accent2"/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4500000">
            <a:off x="2517922" y="4309568"/>
            <a:ext cx="451556" cy="630346"/>
          </a:xfrm>
          <a:prstGeom prst="downArrow">
            <a:avLst/>
          </a:prstGeom>
          <a:noFill/>
          <a:ln w="38100" cmpd="sng">
            <a:solidFill>
              <a:schemeClr val="accent4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88" y="3704185"/>
            <a:ext cx="3247122" cy="30762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36150" y="3283208"/>
            <a:ext cx="3407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Opportunities to explore WIMP-</a:t>
            </a:r>
            <a:r>
              <a:rPr lang="en-US" i="1" dirty="0" smtClean="0">
                <a:solidFill>
                  <a:schemeClr val="accent5"/>
                </a:solidFill>
              </a:rPr>
              <a:t>p</a:t>
            </a:r>
            <a:r>
              <a:rPr lang="en-US" dirty="0" smtClean="0">
                <a:solidFill>
                  <a:schemeClr val="accent5"/>
                </a:solidFill>
              </a:rPr>
              <a:t> SD scattering also ready now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6745111" y="4890701"/>
            <a:ext cx="451556" cy="496711"/>
          </a:xfrm>
          <a:prstGeom prst="downArrow">
            <a:avLst/>
          </a:prstGeom>
          <a:ln w="38100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110504">
            <a:off x="6044926" y="4675246"/>
            <a:ext cx="451556" cy="430910"/>
          </a:xfrm>
          <a:prstGeom prst="downArrow">
            <a:avLst/>
          </a:prstGeom>
          <a:noFill/>
          <a:ln w="38100" cmpd="sng">
            <a:solidFill>
              <a:schemeClr val="accent4"/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2557" y="2159000"/>
            <a:ext cx="5870222" cy="103011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9001125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Ultra</a:t>
            </a:r>
            <a:r>
              <a:rPr lang="en-US" dirty="0" smtClean="0">
                <a:solidFill>
                  <a:srgbClr val="0000FF"/>
                </a:solidFill>
              </a:rPr>
              <a:t>-Low Mass </a:t>
            </a:r>
            <a:r>
              <a:rPr lang="en-US" dirty="0">
                <a:solidFill>
                  <a:srgbClr val="0000FF"/>
                </a:solidFill>
              </a:rPr>
              <a:t>(sub-</a:t>
            </a:r>
            <a:r>
              <a:rPr lang="en-US" dirty="0" err="1">
                <a:solidFill>
                  <a:srgbClr val="0000FF"/>
                </a:solidFill>
              </a:rPr>
              <a:t>eV</a:t>
            </a:r>
            <a:r>
              <a:rPr lang="en-US" dirty="0">
                <a:solidFill>
                  <a:srgbClr val="0000FF"/>
                </a:solidFill>
              </a:rPr>
              <a:t>) DM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25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Exploring DM masses from 10</a:t>
            </a:r>
            <a:r>
              <a:rPr lang="en-US" baseline="30000" dirty="0" smtClean="0"/>
              <a:t>–22</a:t>
            </a:r>
            <a:r>
              <a:rPr lang="en-US" dirty="0" smtClean="0"/>
              <a:t> to 1 </a:t>
            </a:r>
            <a:r>
              <a:rPr lang="en-US" dirty="0" err="1" smtClean="0"/>
              <a:t>eV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Sharp goal: explore full mass range for </a:t>
            </a:r>
            <a:br>
              <a:rPr lang="en-US" dirty="0" smtClean="0"/>
            </a:br>
            <a:r>
              <a:rPr lang="en-US" dirty="0" smtClean="0"/>
              <a:t>QCD </a:t>
            </a:r>
            <a:r>
              <a:rPr lang="en-US" dirty="0" err="1" smtClean="0"/>
              <a:t>axion</a:t>
            </a:r>
            <a:r>
              <a:rPr lang="en-US" dirty="0" smtClean="0"/>
              <a:t> dark matter</a:t>
            </a:r>
          </a:p>
          <a:p>
            <a:r>
              <a:rPr lang="en-US" dirty="0" smtClean="0"/>
              <a:t>Experiments look for collective effects of coherent DM field oscillating at </a:t>
            </a:r>
            <a:r>
              <a:rPr lang="el-GR" dirty="0" smtClean="0"/>
              <a:t>ω</a:t>
            </a:r>
            <a:r>
              <a:rPr lang="en-US" dirty="0" smtClean="0"/>
              <a:t>~</a:t>
            </a:r>
            <a:r>
              <a:rPr lang="en-US" dirty="0" err="1" smtClean="0"/>
              <a:t>m</a:t>
            </a:r>
            <a:r>
              <a:rPr lang="en-US" baseline="-25000" dirty="0" err="1" smtClean="0"/>
              <a:t>DM</a:t>
            </a:r>
            <a:r>
              <a:rPr lang="en-US" dirty="0" smtClean="0"/>
              <a:t>/</a:t>
            </a:r>
            <a:r>
              <a:rPr lang="en-US" dirty="0" err="1" smtClean="0"/>
              <a:t>ℏ</a:t>
            </a:r>
            <a:endParaRPr lang="en-US" dirty="0"/>
          </a:p>
          <a:p>
            <a:pPr lvl="1"/>
            <a:r>
              <a:rPr lang="en-US" dirty="0" smtClean="0"/>
              <a:t>Exploits high-precision sensor technology developed for other fields –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 technology development for DM search will impact 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these fields as well</a:t>
            </a:r>
          </a:p>
          <a:p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5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Experimental Prospects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58751" y="1335959"/>
            <a:ext cx="8810626" cy="12155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Many projects currently building/operating pathfinder experiments or in advanced stages of hardware prototyping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half" idx="2"/>
          </p:nvPr>
        </p:nvSpPr>
        <p:spPr>
          <a:xfrm>
            <a:off x="186973" y="5156460"/>
            <a:ext cx="8810626" cy="16456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R&amp;D funds useful now; project funding on several-year </a:t>
            </a:r>
            <a:br>
              <a:rPr lang="en-US" dirty="0" smtClean="0"/>
            </a:br>
            <a:r>
              <a:rPr lang="en-US" dirty="0" smtClean="0"/>
              <a:t>timescale will enable construction </a:t>
            </a:r>
            <a:r>
              <a:rPr lang="en-US" dirty="0"/>
              <a:t>of </a:t>
            </a:r>
            <a:r>
              <a:rPr lang="en-US" dirty="0" smtClean="0"/>
              <a:t>&lt;$10M full</a:t>
            </a:r>
            <a:r>
              <a:rPr lang="en-US" dirty="0"/>
              <a:t>-sized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detectors </a:t>
            </a:r>
            <a:r>
              <a:rPr lang="en-US" dirty="0"/>
              <a:t>with </a:t>
            </a:r>
            <a:r>
              <a:rPr lang="en-US" dirty="0" smtClean="0"/>
              <a:t>significant </a:t>
            </a:r>
            <a:r>
              <a:rPr lang="en-US" dirty="0"/>
              <a:t>reach </a:t>
            </a:r>
            <a:r>
              <a:rPr lang="en-US" dirty="0" smtClean="0"/>
              <a:t>into uncovered </a:t>
            </a:r>
            <a:r>
              <a:rPr lang="en-US" dirty="0"/>
              <a:t>dark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matter </a:t>
            </a:r>
            <a:r>
              <a:rPr lang="en-US" dirty="0"/>
              <a:t>parameter </a:t>
            </a:r>
            <a:r>
              <a:rPr lang="en-US" dirty="0" smtClean="0"/>
              <a:t>space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50" y="2082418"/>
            <a:ext cx="1743177" cy="3102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85882"/>
            <a:ext cx="2171700" cy="309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423" y="3056074"/>
            <a:ext cx="1702954" cy="1886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227" y="2214153"/>
            <a:ext cx="2685601" cy="2097809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Experimental Prospects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 descr="massrangefig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77" y="1668102"/>
            <a:ext cx="8272321" cy="486272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24</a:t>
            </a:fld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924778" y="1417638"/>
            <a:ext cx="3499555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39554" y="1356437"/>
            <a:ext cx="11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QCD </a:t>
            </a:r>
            <a:r>
              <a:rPr lang="en-US" dirty="0" err="1" smtClean="0">
                <a:solidFill>
                  <a:srgbClr val="0000FF"/>
                </a:solidFill>
              </a:rPr>
              <a:t>Axion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DM Production at Fixed-Target and Collider Experiments</a:t>
            </a:r>
            <a:br>
              <a:rPr lang="en-US" dirty="0">
                <a:solidFill>
                  <a:srgbClr val="008000"/>
                </a:solidFill>
              </a:rPr>
            </a:b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575" y="2349500"/>
            <a:ext cx="3886200" cy="3556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69333" y="1328738"/>
            <a:ext cx="8974667" cy="443935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Exploring hidden sector DM below O(</a:t>
            </a:r>
            <a:r>
              <a:rPr lang="en-US" dirty="0" err="1" smtClean="0"/>
              <a:t>GeV</a:t>
            </a:r>
            <a:r>
              <a:rPr lang="en-US" dirty="0" smtClean="0"/>
              <a:t>) mass</a:t>
            </a:r>
          </a:p>
          <a:p>
            <a:pPr marL="457200" lvl="1" indent="0">
              <a:buNone/>
            </a:pPr>
            <a:r>
              <a:rPr lang="en-US" dirty="0" smtClean="0"/>
              <a:t>	Sharp goal: reach thermal DM sensitivity</a:t>
            </a:r>
            <a:br>
              <a:rPr lang="en-US" dirty="0" smtClean="0"/>
            </a:br>
            <a:r>
              <a:rPr lang="en-US" dirty="0" smtClean="0"/>
              <a:t>	in generic models</a:t>
            </a:r>
          </a:p>
          <a:p>
            <a:r>
              <a:rPr lang="en-US" dirty="0" smtClean="0"/>
              <a:t>Accelerators’ ability </a:t>
            </a:r>
            <a:r>
              <a:rPr lang="en-US" dirty="0"/>
              <a:t>to </a:t>
            </a:r>
            <a:r>
              <a:rPr lang="en-US" b="1" dirty="0"/>
              <a:t>produce</a:t>
            </a:r>
            <a:r>
              <a:rPr lang="en-US" dirty="0"/>
              <a:t> and </a:t>
            </a:r>
            <a:r>
              <a:rPr lang="en-US" b="1" dirty="0"/>
              <a:t>detect</a:t>
            </a:r>
            <a:r>
              <a:rPr lang="en-US" dirty="0"/>
              <a:t> new </a:t>
            </a:r>
            <a:r>
              <a:rPr lang="en-US" dirty="0" smtClean="0"/>
              <a:t>particles </a:t>
            </a:r>
            <a:r>
              <a:rPr lang="en-US" dirty="0"/>
              <a:t>enables multi-faceted search for hidden </a:t>
            </a:r>
            <a:r>
              <a:rPr lang="en-US" dirty="0" smtClean="0"/>
              <a:t>sector DM and mediator</a:t>
            </a:r>
            <a:endParaRPr lang="en-US" dirty="0"/>
          </a:p>
          <a:p>
            <a:r>
              <a:rPr lang="en-US" dirty="0"/>
              <a:t>New </a:t>
            </a:r>
            <a:r>
              <a:rPr lang="en-US" dirty="0" smtClean="0"/>
              <a:t>proposals </a:t>
            </a:r>
            <a:r>
              <a:rPr lang="en-US" dirty="0"/>
              <a:t>make efficient use of US </a:t>
            </a:r>
            <a:r>
              <a:rPr lang="en-US" dirty="0" smtClean="0"/>
              <a:t>accelerator facilities (many outside HEP), existing </a:t>
            </a:r>
            <a:r>
              <a:rPr lang="en-US" dirty="0"/>
              <a:t>detector </a:t>
            </a:r>
            <a:r>
              <a:rPr lang="en-US" dirty="0" smtClean="0"/>
              <a:t>technology, proven techniques</a:t>
            </a:r>
            <a:endParaRPr lang="en-US" dirty="0"/>
          </a:p>
          <a:p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8335" y="1834444"/>
            <a:ext cx="6067776" cy="88476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0754"/>
            <a:ext cx="9144000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7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10" y="2737519"/>
            <a:ext cx="3139832" cy="13463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0315" t="35390"/>
          <a:stretch/>
        </p:blipFill>
        <p:spPr>
          <a:xfrm>
            <a:off x="5551901" y="4095976"/>
            <a:ext cx="1822116" cy="974664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DM Production at </a:t>
            </a:r>
            <a:r>
              <a:rPr lang="en-US" dirty="0" smtClean="0">
                <a:solidFill>
                  <a:srgbClr val="008000"/>
                </a:solidFill>
              </a:rPr>
              <a:t>Accelerators: 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Three Proven Techniques</a:t>
            </a:r>
            <a:r>
              <a:rPr lang="en-US" dirty="0">
                <a:solidFill>
                  <a:srgbClr val="008000"/>
                </a:solidFill>
              </a:rPr>
              <a:t/>
            </a:r>
            <a:br>
              <a:rPr lang="en-US" dirty="0">
                <a:solidFill>
                  <a:srgbClr val="008000"/>
                </a:solidFill>
              </a:rPr>
            </a:b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9821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DM production</a:t>
            </a:r>
          </a:p>
          <a:p>
            <a:pPr lvl="1"/>
            <a:r>
              <a:rPr lang="en-US" dirty="0" smtClean="0"/>
              <a:t>Missing mass</a:t>
            </a:r>
          </a:p>
          <a:p>
            <a:pPr lvl="1"/>
            <a:r>
              <a:rPr lang="en-US" dirty="0" smtClean="0"/>
              <a:t>Missing energy/momentum</a:t>
            </a:r>
          </a:p>
          <a:p>
            <a:pPr lvl="1"/>
            <a:endParaRPr lang="en-US" dirty="0">
              <a:solidFill>
                <a:srgbClr val="E68D07"/>
              </a:solidFill>
            </a:endParaRPr>
          </a:p>
          <a:p>
            <a:pPr lvl="1"/>
            <a:endParaRPr lang="en-US" dirty="0" smtClean="0">
              <a:solidFill>
                <a:srgbClr val="E68D07"/>
              </a:solidFill>
            </a:endParaRPr>
          </a:p>
          <a:p>
            <a:pPr lvl="1"/>
            <a:endParaRPr lang="en-US" dirty="0">
              <a:solidFill>
                <a:srgbClr val="E68D07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E68D07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7874" y="1284099"/>
            <a:ext cx="4495800" cy="463269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Visibly decaying mediator </a:t>
            </a:r>
            <a:r>
              <a:rPr lang="en-US" dirty="0">
                <a:solidFill>
                  <a:srgbClr val="FF0000"/>
                </a:solidFill>
              </a:rPr>
              <a:t>production</a:t>
            </a:r>
          </a:p>
          <a:p>
            <a:pPr lvl="1"/>
            <a:r>
              <a:rPr lang="en-US" dirty="0"/>
              <a:t>Missing mass</a:t>
            </a:r>
          </a:p>
          <a:p>
            <a:pPr lvl="1"/>
            <a:r>
              <a:rPr lang="en-US" dirty="0"/>
              <a:t>Resonance</a:t>
            </a:r>
          </a:p>
          <a:p>
            <a:pPr lvl="1"/>
            <a:r>
              <a:rPr lang="en-US" dirty="0"/>
              <a:t>Displaced </a:t>
            </a:r>
            <a:r>
              <a:rPr lang="en-US" dirty="0" smtClean="0"/>
              <a:t>vertex</a:t>
            </a:r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575" y="2349500"/>
            <a:ext cx="3886200" cy="3556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74" y="2114116"/>
            <a:ext cx="1529175" cy="826936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6553200" y="6502202"/>
            <a:ext cx="2133600" cy="365125"/>
          </a:xfrm>
        </p:spPr>
        <p:txBody>
          <a:bodyPr/>
          <a:lstStyle/>
          <a:p>
            <a:fld id="{4CC95848-5714-9F45-B380-12080D44F54A}" type="slidenum">
              <a:rPr lang="en-US" smtClean="0"/>
              <a:t>26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3128" y="5891431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Already set powerful constraints on light dark matter, with clear path forward to reach key science targets</a:t>
            </a:r>
            <a:endParaRPr lang="en-US" sz="28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2857110" y="3837011"/>
            <a:ext cx="4038600" cy="2987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>
              <a:solidFill>
                <a:srgbClr val="E68D07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DM production 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and scattering</a:t>
            </a:r>
          </a:p>
          <a:p>
            <a:pPr lvl="1"/>
            <a:r>
              <a:rPr lang="en-US" i="1" dirty="0" smtClean="0"/>
              <a:t>p</a:t>
            </a:r>
            <a:r>
              <a:rPr lang="en-US" dirty="0" smtClean="0"/>
              <a:t> or </a:t>
            </a:r>
            <a:r>
              <a:rPr lang="en-US" i="1" dirty="0" smtClean="0"/>
              <a:t>e</a:t>
            </a:r>
            <a:r>
              <a:rPr lang="en-US" dirty="0" smtClean="0"/>
              <a:t> beam dump</a:t>
            </a:r>
          </a:p>
          <a:p>
            <a:pPr lvl="1"/>
            <a:endParaRPr lang="en-US" dirty="0" smtClean="0">
              <a:solidFill>
                <a:srgbClr val="E68D07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620" y="4846557"/>
            <a:ext cx="1909013" cy="10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01" y="1742173"/>
            <a:ext cx="5083117" cy="432456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575" y="2349500"/>
            <a:ext cx="3886200" cy="355600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Experimental Prospects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718" y="1674249"/>
            <a:ext cx="2886982" cy="2840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2222" y="1380410"/>
            <a:ext cx="5384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Dark Matter searches – reaching thermal targets!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11067" y="5015183"/>
            <a:ext cx="32838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(all projections = US or foreign small experiments, except for Belle II)</a:t>
            </a:r>
            <a:endParaRPr lang="en-US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24689" y="1367042"/>
            <a:ext cx="3093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Mediator searches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3445" y="5999860"/>
            <a:ext cx="801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Proton- and electron-beam experiments with thermal &amp; asymmetric target sensitivity – ready to move forward now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49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66"/>
                </a:solidFill>
              </a:rPr>
              <a:t>New Candidates, Targets, and Complementarity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47366"/>
            <a:ext cx="8510954" cy="287879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~30 M</a:t>
            </a:r>
            <a:r>
              <a:rPr lang="en-US" baseline="-25000" dirty="0" smtClean="0"/>
              <a:t>☉</a:t>
            </a:r>
            <a:r>
              <a:rPr lang="en-US" dirty="0" smtClean="0"/>
              <a:t> black hole DM (motivated by LIGO events)</a:t>
            </a:r>
          </a:p>
          <a:p>
            <a:pPr lvl="1"/>
            <a:r>
              <a:rPr lang="en-US" dirty="0" smtClean="0"/>
              <a:t>Motivates </a:t>
            </a:r>
            <a:r>
              <a:rPr lang="en-US" dirty="0" err="1" smtClean="0"/>
              <a:t>microlensing</a:t>
            </a:r>
            <a:r>
              <a:rPr lang="en-US" dirty="0" smtClean="0"/>
              <a:t> search with </a:t>
            </a:r>
            <a:r>
              <a:rPr lang="en-US" dirty="0" err="1" smtClean="0"/>
              <a:t>DECam</a:t>
            </a:r>
            <a:r>
              <a:rPr lang="en-US" dirty="0" smtClean="0"/>
              <a:t> and/or LSST</a:t>
            </a:r>
            <a:endParaRPr lang="en-US" dirty="0"/>
          </a:p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g-2, 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Be, and new light force carriers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Small-scale structure and DM self-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interaction</a:t>
            </a:r>
          </a:p>
          <a:p>
            <a:pPr marL="457200" lvl="1" indent="0">
              <a:buNone/>
            </a:pPr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All suggestive of 1–100 MeV dark force</a:t>
            </a:r>
            <a:endParaRPr lang="en-US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766" y="1677706"/>
            <a:ext cx="8296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WG looked broadly at DM candidates motivated by anomalies in data or new theoretical ideas, and how to test them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8Befut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59" y="1630088"/>
            <a:ext cx="2284974" cy="2138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Testing Visible-Sector New-Force Anomalies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199" y="1567912"/>
            <a:ext cx="4312327" cy="529008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Several particle interpretations </a:t>
            </a:r>
            <a:r>
              <a:rPr lang="en-US" dirty="0"/>
              <a:t>of ATOMKI </a:t>
            </a:r>
            <a:r>
              <a:rPr lang="en-US" dirty="0" smtClean="0"/>
              <a:t>17 </a:t>
            </a:r>
            <a:r>
              <a:rPr lang="en-US" dirty="0"/>
              <a:t>MeV </a:t>
            </a:r>
            <a:r>
              <a:rPr lang="en-US" dirty="0" smtClean="0"/>
              <a:t>bump</a:t>
            </a:r>
          </a:p>
          <a:p>
            <a:pPr lvl="1"/>
            <a:r>
              <a:rPr lang="en-US" dirty="0" err="1"/>
              <a:t>protophobic</a:t>
            </a:r>
            <a:r>
              <a:rPr lang="en-US" dirty="0"/>
              <a:t> vector</a:t>
            </a:r>
          </a:p>
          <a:p>
            <a:pPr lvl="1"/>
            <a:r>
              <a:rPr lang="en-US" dirty="0" smtClean="0"/>
              <a:t>pseudo</a:t>
            </a:r>
            <a:r>
              <a:rPr lang="en-US" dirty="0"/>
              <a:t>-</a:t>
            </a:r>
            <a:r>
              <a:rPr lang="en-US" dirty="0" smtClean="0"/>
              <a:t>scalar</a:t>
            </a:r>
            <a:endParaRPr lang="en-US" dirty="0"/>
          </a:p>
          <a:p>
            <a:pPr lvl="1"/>
            <a:r>
              <a:rPr lang="en-US" dirty="0" smtClean="0"/>
              <a:t>axial</a:t>
            </a:r>
            <a:r>
              <a:rPr lang="en-US" dirty="0"/>
              <a:t>-</a:t>
            </a:r>
            <a:r>
              <a:rPr lang="en-US" dirty="0" smtClean="0"/>
              <a:t>vector</a:t>
            </a:r>
            <a:endParaRPr lang="en-US" dirty="0"/>
          </a:p>
          <a:p>
            <a:pPr lvl="1"/>
            <a:r>
              <a:rPr lang="en-US" dirty="0" smtClean="0"/>
              <a:t>Appears incompatible with nuclear physics effects</a:t>
            </a:r>
            <a:endParaRPr lang="en-US" dirty="0"/>
          </a:p>
          <a:p>
            <a:r>
              <a:rPr lang="en-US" dirty="0" smtClean="0"/>
              <a:t>Several ideas to confirm or refute this anomaly</a:t>
            </a:r>
          </a:p>
          <a:p>
            <a:pPr lvl="1"/>
            <a:r>
              <a:rPr lang="en-US" dirty="0" smtClean="0"/>
              <a:t>Nuclear-decay experiments with superior mass resolution and statistics</a:t>
            </a:r>
          </a:p>
          <a:p>
            <a:pPr lvl="1"/>
            <a:r>
              <a:rPr lang="en-US" dirty="0" smtClean="0"/>
              <a:t>Isotope shift spectroscopy</a:t>
            </a:r>
          </a:p>
          <a:p>
            <a:pPr lvl="1"/>
            <a:r>
              <a:rPr lang="en-US" dirty="0" smtClean="0"/>
              <a:t>1-2 year timescale, cost a fraction of the small projects threshold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29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306" y="4685806"/>
            <a:ext cx="4002469" cy="217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527" y="3768824"/>
            <a:ext cx="4247819" cy="14706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76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20489616">
            <a:off x="6306224" y="955051"/>
            <a:ext cx="1114778" cy="1523999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 rot="1251079">
            <a:off x="6359275" y="4341656"/>
            <a:ext cx="1114778" cy="1523999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22"/>
            <a:ext cx="8229600" cy="1143000"/>
          </a:xfrm>
        </p:spPr>
        <p:txBody>
          <a:bodyPr/>
          <a:lstStyle/>
          <a:p>
            <a:r>
              <a:rPr lang="en-US" dirty="0" smtClean="0"/>
              <a:t>High Stakes of Dark Matter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38890"/>
            <a:ext cx="2133600" cy="365125"/>
          </a:xfrm>
        </p:spPr>
        <p:txBody>
          <a:bodyPr/>
          <a:lstStyle/>
          <a:p>
            <a:fld id="{4CC95848-5714-9F45-B380-12080D44F54A}" type="slidenum">
              <a:rPr lang="en-US" smtClean="0"/>
              <a:t>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 rot="20293642">
            <a:off x="3055905" y="1163670"/>
            <a:ext cx="1405467" cy="1569841"/>
            <a:chOff x="3251200" y="2497276"/>
            <a:chExt cx="1704459" cy="1824231"/>
          </a:xfrm>
        </p:grpSpPr>
        <p:sp>
          <p:nvSpPr>
            <p:cNvPr id="13" name="Rectangle 12"/>
            <p:cNvSpPr/>
            <p:nvPr/>
          </p:nvSpPr>
          <p:spPr>
            <a:xfrm>
              <a:off x="3251200" y="2497276"/>
              <a:ext cx="1704459" cy="182423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1200" y="3045221"/>
              <a:ext cx="1704459" cy="127628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63874" y="2497276"/>
              <a:ext cx="1558641" cy="574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>
                  <a:solidFill>
                    <a:schemeClr val="bg1"/>
                  </a:solidFill>
                </a:rPr>
                <a:t>Conservation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o</a:t>
              </a:r>
              <a:r>
                <a:rPr lang="en-US" sz="1600" dirty="0" smtClean="0">
                  <a:solidFill>
                    <a:schemeClr val="bg1"/>
                  </a:solidFill>
                </a:rPr>
                <a:t>f Energy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 rot="1228398">
            <a:off x="4652874" y="4296967"/>
            <a:ext cx="1177877" cy="1272458"/>
            <a:chOff x="7105135" y="4581178"/>
            <a:chExt cx="1177877" cy="127245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t="17611"/>
            <a:stretch/>
          </p:blipFill>
          <p:spPr>
            <a:xfrm>
              <a:off x="7105135" y="4581178"/>
              <a:ext cx="1177877" cy="127245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417962" y="4814851"/>
              <a:ext cx="830676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>
                  <a:solidFill>
                    <a:schemeClr val="bg2"/>
                  </a:solidFill>
                </a:rPr>
                <a:t>Nuclear</a:t>
              </a:r>
              <a:endParaRPr lang="en-US" sz="1600" dirty="0">
                <a:solidFill>
                  <a:schemeClr val="bg2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-18676" y="2128217"/>
            <a:ext cx="3160980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Uncovering the nature of Dark Matter can lead to fundamental advances,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at the level of the greatest historical discoveries of physics</a:t>
            </a:r>
            <a:endParaRPr lang="en-US" sz="2200" dirty="0"/>
          </a:p>
        </p:txBody>
      </p:sp>
      <p:grpSp>
        <p:nvGrpSpPr>
          <p:cNvPr id="18" name="Group 17"/>
          <p:cNvGrpSpPr/>
          <p:nvPr/>
        </p:nvGrpSpPr>
        <p:grpSpPr>
          <a:xfrm rot="20367261">
            <a:off x="4209678" y="1014078"/>
            <a:ext cx="1539631" cy="1309861"/>
            <a:chOff x="7775221" y="4630917"/>
            <a:chExt cx="1539631" cy="13098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39104" r="3368" b="35185"/>
            <a:stretch/>
          </p:blipFill>
          <p:spPr>
            <a:xfrm>
              <a:off x="7775221" y="4669545"/>
              <a:ext cx="1504458" cy="12712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809312" y="4630917"/>
              <a:ext cx="1505540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600" dirty="0" smtClean="0">
                  <a:solidFill>
                    <a:schemeClr val="bg1"/>
                  </a:solidFill>
                </a:rPr>
                <a:t>Conservation of </a:t>
              </a:r>
            </a:p>
            <a:p>
              <a:pPr algn="r">
                <a:lnSpc>
                  <a:spcPct val="80000"/>
                </a:lnSpc>
              </a:pPr>
              <a:r>
                <a:rPr lang="en-US" sz="1600" dirty="0" smtClean="0">
                  <a:solidFill>
                    <a:schemeClr val="bg1"/>
                  </a:solidFill>
                </a:rPr>
                <a:t>  Momentum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 rot="1190442">
            <a:off x="3461354" y="4167919"/>
            <a:ext cx="1544012" cy="944195"/>
            <a:chOff x="5772630" y="5377214"/>
            <a:chExt cx="1544012" cy="94419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/>
            <a:srcRect r="9028" b="21202"/>
            <a:stretch/>
          </p:blipFill>
          <p:spPr>
            <a:xfrm>
              <a:off x="5814160" y="5390445"/>
              <a:ext cx="1434899" cy="93096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772630" y="5377214"/>
              <a:ext cx="1544012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>
                  <a:solidFill>
                    <a:srgbClr val="000000"/>
                  </a:solidFill>
                </a:rPr>
                <a:t>Electromagnetic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46498" y="1792477"/>
            <a:ext cx="4229134" cy="2478908"/>
            <a:chOff x="5036756" y="2017327"/>
            <a:chExt cx="4229134" cy="2478908"/>
          </a:xfrm>
        </p:grpSpPr>
        <p:grpSp>
          <p:nvGrpSpPr>
            <p:cNvPr id="23" name="Group 22"/>
            <p:cNvGrpSpPr/>
            <p:nvPr/>
          </p:nvGrpSpPr>
          <p:grpSpPr>
            <a:xfrm>
              <a:off x="5036756" y="2867877"/>
              <a:ext cx="3825362" cy="1327335"/>
              <a:chOff x="4375871" y="3164144"/>
              <a:chExt cx="4618527" cy="16025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/>
              <a:srcRect l="8993" r="2117" b="10810"/>
              <a:stretch/>
            </p:blipFill>
            <p:spPr>
              <a:xfrm>
                <a:off x="7059772" y="3760170"/>
                <a:ext cx="1934626" cy="1006524"/>
              </a:xfrm>
              <a:prstGeom prst="rect">
                <a:avLst/>
              </a:prstGeom>
              <a:ln w="38100" cmpd="sng">
                <a:solidFill>
                  <a:schemeClr val="accent2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/>
              <a:srcRect r="7134"/>
              <a:stretch/>
            </p:blipFill>
            <p:spPr>
              <a:xfrm>
                <a:off x="5971824" y="3241089"/>
                <a:ext cx="1316921" cy="1476091"/>
              </a:xfrm>
              <a:prstGeom prst="rect">
                <a:avLst/>
              </a:prstGeom>
              <a:ln w="38100" cmpd="sng">
                <a:solidFill>
                  <a:srgbClr val="C0504D"/>
                </a:solidFill>
              </a:ln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10"/>
              <a:srcRect l="9352" t="6382" r="5158" b="5839"/>
              <a:stretch/>
            </p:blipFill>
            <p:spPr>
              <a:xfrm>
                <a:off x="4375871" y="3164144"/>
                <a:ext cx="1722648" cy="1197816"/>
              </a:xfrm>
              <a:prstGeom prst="rect">
                <a:avLst/>
              </a:prstGeom>
              <a:ln w="38100" cmpd="sng">
                <a:solidFill>
                  <a:schemeClr val="accent2"/>
                </a:solidFill>
              </a:ln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6562392" y="2017327"/>
              <a:ext cx="2557290" cy="5955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 cmpd="sng"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smtClean="0">
                  <a:solidFill>
                    <a:schemeClr val="accent2"/>
                  </a:solidFill>
                </a:rPr>
                <a:t>e.g. particle tied to origin of weak scale (WIMP)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53631" y="4096125"/>
              <a:ext cx="4012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Mature, ongoing, important program 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38022" y="2524928"/>
              <a:ext cx="28278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Natural first place to look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8671" y="1714540"/>
            <a:ext cx="6944673" cy="3358444"/>
            <a:chOff x="338671" y="2032000"/>
            <a:chExt cx="6944673" cy="3358444"/>
          </a:xfrm>
        </p:grpSpPr>
        <p:sp>
          <p:nvSpPr>
            <p:cNvPr id="8" name="Freeform 7"/>
            <p:cNvSpPr/>
            <p:nvPr/>
          </p:nvSpPr>
          <p:spPr>
            <a:xfrm>
              <a:off x="338671" y="2032000"/>
              <a:ext cx="6321778" cy="3358444"/>
            </a:xfrm>
            <a:custGeom>
              <a:avLst/>
              <a:gdLst>
                <a:gd name="connsiteX0" fmla="*/ 0 w 6321778"/>
                <a:gd name="connsiteY0" fmla="*/ 1890889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65111 h 3358444"/>
                <a:gd name="connsiteX8" fmla="*/ 5757334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30334 w 6321778"/>
                <a:gd name="connsiteY12" fmla="*/ 254000 h 3358444"/>
                <a:gd name="connsiteX13" fmla="*/ 3556000 w 6321778"/>
                <a:gd name="connsiteY13" fmla="*/ 1481667 h 3358444"/>
                <a:gd name="connsiteX14" fmla="*/ 0 w 6321778"/>
                <a:gd name="connsiteY14" fmla="*/ 1467556 h 3358444"/>
                <a:gd name="connsiteX0" fmla="*/ 0 w 6321778"/>
                <a:gd name="connsiteY0" fmla="*/ 1890889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65111 h 3358444"/>
                <a:gd name="connsiteX8" fmla="*/ 5757334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30334 w 6321778"/>
                <a:gd name="connsiteY12" fmla="*/ 254000 h 3358444"/>
                <a:gd name="connsiteX13" fmla="*/ 3556000 w 6321778"/>
                <a:gd name="connsiteY13" fmla="*/ 1481667 h 3358444"/>
                <a:gd name="connsiteX14" fmla="*/ 0 w 6321778"/>
                <a:gd name="connsiteY14" fmla="*/ 1467556 h 3358444"/>
                <a:gd name="connsiteX15" fmla="*/ 0 w 6321778"/>
                <a:gd name="connsiteY15" fmla="*/ 1890889 h 3358444"/>
                <a:gd name="connsiteX0" fmla="*/ 0 w 6321778"/>
                <a:gd name="connsiteY0" fmla="*/ 1890889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65111 h 3358444"/>
                <a:gd name="connsiteX8" fmla="*/ 5757334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467556 h 3358444"/>
                <a:gd name="connsiteX15" fmla="*/ 0 w 6321778"/>
                <a:gd name="connsiteY15" fmla="*/ 1890889 h 3358444"/>
                <a:gd name="connsiteX0" fmla="*/ 0 w 6321778"/>
                <a:gd name="connsiteY0" fmla="*/ 1890889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65111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467556 h 3358444"/>
                <a:gd name="connsiteX15" fmla="*/ 0 w 6321778"/>
                <a:gd name="connsiteY15" fmla="*/ 1890889 h 3358444"/>
                <a:gd name="connsiteX0" fmla="*/ 0 w 6321778"/>
                <a:gd name="connsiteY0" fmla="*/ 1890889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721556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467556 h 3358444"/>
                <a:gd name="connsiteX15" fmla="*/ 0 w 6321778"/>
                <a:gd name="connsiteY15" fmla="*/ 1890889 h 3358444"/>
                <a:gd name="connsiteX0" fmla="*/ 0 w 6321778"/>
                <a:gd name="connsiteY0" fmla="*/ 1890889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79223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467556 h 3358444"/>
                <a:gd name="connsiteX15" fmla="*/ 0 w 6321778"/>
                <a:gd name="connsiteY15" fmla="*/ 1890889 h 3358444"/>
                <a:gd name="connsiteX0" fmla="*/ 0 w 6321778"/>
                <a:gd name="connsiteY0" fmla="*/ 1834444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79223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467556 h 3358444"/>
                <a:gd name="connsiteX15" fmla="*/ 0 w 6321778"/>
                <a:gd name="connsiteY15" fmla="*/ 1834444 h 3358444"/>
                <a:gd name="connsiteX0" fmla="*/ 0 w 6321778"/>
                <a:gd name="connsiteY0" fmla="*/ 1890888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79223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467556 h 3358444"/>
                <a:gd name="connsiteX15" fmla="*/ 0 w 6321778"/>
                <a:gd name="connsiteY15" fmla="*/ 1890888 h 3358444"/>
                <a:gd name="connsiteX0" fmla="*/ 0 w 6321778"/>
                <a:gd name="connsiteY0" fmla="*/ 1890888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79223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538111 h 3358444"/>
                <a:gd name="connsiteX15" fmla="*/ 0 w 6321778"/>
                <a:gd name="connsiteY15" fmla="*/ 1890888 h 3358444"/>
                <a:gd name="connsiteX0" fmla="*/ 0 w 6321778"/>
                <a:gd name="connsiteY0" fmla="*/ 1890888 h 3358444"/>
                <a:gd name="connsiteX1" fmla="*/ 3556000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79223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481666 h 3358444"/>
                <a:gd name="connsiteX15" fmla="*/ 0 w 6321778"/>
                <a:gd name="connsiteY15" fmla="*/ 1890888 h 3358444"/>
                <a:gd name="connsiteX0" fmla="*/ 0 w 6321778"/>
                <a:gd name="connsiteY0" fmla="*/ 1890888 h 3358444"/>
                <a:gd name="connsiteX1" fmla="*/ 2441222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79223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3556000 w 6321778"/>
                <a:gd name="connsiteY13" fmla="*/ 1481667 h 3358444"/>
                <a:gd name="connsiteX14" fmla="*/ 0 w 6321778"/>
                <a:gd name="connsiteY14" fmla="*/ 1481666 h 3358444"/>
                <a:gd name="connsiteX15" fmla="*/ 0 w 6321778"/>
                <a:gd name="connsiteY15" fmla="*/ 1890888 h 3358444"/>
                <a:gd name="connsiteX0" fmla="*/ 0 w 6321778"/>
                <a:gd name="connsiteY0" fmla="*/ 1890888 h 3358444"/>
                <a:gd name="connsiteX1" fmla="*/ 2441222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3683000 w 6321778"/>
                <a:gd name="connsiteY7" fmla="*/ 1679223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2427111 w 6321778"/>
                <a:gd name="connsiteY13" fmla="*/ 1481667 h 3358444"/>
                <a:gd name="connsiteX14" fmla="*/ 0 w 6321778"/>
                <a:gd name="connsiteY14" fmla="*/ 1481666 h 3358444"/>
                <a:gd name="connsiteX15" fmla="*/ 0 w 6321778"/>
                <a:gd name="connsiteY15" fmla="*/ 1890888 h 3358444"/>
                <a:gd name="connsiteX0" fmla="*/ 0 w 6321778"/>
                <a:gd name="connsiteY0" fmla="*/ 1890888 h 3358444"/>
                <a:gd name="connsiteX1" fmla="*/ 2441222 w 6321778"/>
                <a:gd name="connsiteY1" fmla="*/ 1876778 h 3358444"/>
                <a:gd name="connsiteX2" fmla="*/ 5658556 w 6321778"/>
                <a:gd name="connsiteY2" fmla="*/ 3076222 h 3358444"/>
                <a:gd name="connsiteX3" fmla="*/ 5531556 w 6321778"/>
                <a:gd name="connsiteY3" fmla="*/ 3358444 h 3358444"/>
                <a:gd name="connsiteX4" fmla="*/ 6321778 w 6321778"/>
                <a:gd name="connsiteY4" fmla="*/ 3302000 h 3358444"/>
                <a:gd name="connsiteX5" fmla="*/ 5912556 w 6321778"/>
                <a:gd name="connsiteY5" fmla="*/ 2652889 h 3358444"/>
                <a:gd name="connsiteX6" fmla="*/ 5799667 w 6321778"/>
                <a:gd name="connsiteY6" fmla="*/ 2850444 h 3358444"/>
                <a:gd name="connsiteX7" fmla="*/ 2624667 w 6321778"/>
                <a:gd name="connsiteY7" fmla="*/ 1665112 h 3358444"/>
                <a:gd name="connsiteX8" fmla="*/ 5784070 w 6321778"/>
                <a:gd name="connsiteY8" fmla="*/ 493889 h 3358444"/>
                <a:gd name="connsiteX9" fmla="*/ 5898445 w 6321778"/>
                <a:gd name="connsiteY9" fmla="*/ 733778 h 3358444"/>
                <a:gd name="connsiteX10" fmla="*/ 6307667 w 6321778"/>
                <a:gd name="connsiteY10" fmla="*/ 56444 h 3358444"/>
                <a:gd name="connsiteX11" fmla="*/ 5517445 w 6321778"/>
                <a:gd name="connsiteY11" fmla="*/ 0 h 3358444"/>
                <a:gd name="connsiteX12" fmla="*/ 5650387 w 6321778"/>
                <a:gd name="connsiteY12" fmla="*/ 287421 h 3358444"/>
                <a:gd name="connsiteX13" fmla="*/ 2427111 w 6321778"/>
                <a:gd name="connsiteY13" fmla="*/ 1481667 h 3358444"/>
                <a:gd name="connsiteX14" fmla="*/ 0 w 6321778"/>
                <a:gd name="connsiteY14" fmla="*/ 1481666 h 3358444"/>
                <a:gd name="connsiteX15" fmla="*/ 0 w 6321778"/>
                <a:gd name="connsiteY15" fmla="*/ 1890888 h 335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21778" h="3358444">
                  <a:moveTo>
                    <a:pt x="0" y="1890888"/>
                  </a:moveTo>
                  <a:lnTo>
                    <a:pt x="2441222" y="1876778"/>
                  </a:lnTo>
                  <a:lnTo>
                    <a:pt x="5658556" y="3076222"/>
                  </a:lnTo>
                  <a:lnTo>
                    <a:pt x="5531556" y="3358444"/>
                  </a:lnTo>
                  <a:lnTo>
                    <a:pt x="6321778" y="3302000"/>
                  </a:lnTo>
                  <a:lnTo>
                    <a:pt x="5912556" y="2652889"/>
                  </a:lnTo>
                  <a:lnTo>
                    <a:pt x="5799667" y="2850444"/>
                  </a:lnTo>
                  <a:lnTo>
                    <a:pt x="2624667" y="1665112"/>
                  </a:lnTo>
                  <a:lnTo>
                    <a:pt x="5784070" y="493889"/>
                  </a:lnTo>
                  <a:lnTo>
                    <a:pt x="5898445" y="733778"/>
                  </a:lnTo>
                  <a:lnTo>
                    <a:pt x="6307667" y="56444"/>
                  </a:lnTo>
                  <a:lnTo>
                    <a:pt x="5517445" y="0"/>
                  </a:lnTo>
                  <a:lnTo>
                    <a:pt x="5650387" y="287421"/>
                  </a:lnTo>
                  <a:lnTo>
                    <a:pt x="2427111" y="1481667"/>
                  </a:lnTo>
                  <a:lnTo>
                    <a:pt x="0" y="1481666"/>
                  </a:lnTo>
                  <a:lnTo>
                    <a:pt x="0" y="1890888"/>
                  </a:lnTo>
                  <a:close/>
                </a:path>
              </a:pathLst>
            </a:custGeom>
            <a:gradFill>
              <a:lin ang="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225581">
              <a:off x="3145975" y="4504246"/>
              <a:ext cx="413736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smtClean="0"/>
                <a:t>New forces and types of matter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0402903">
              <a:off x="3197016" y="2728231"/>
              <a:ext cx="317754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smtClean="0"/>
                <a:t>New Symmetry of Nature?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26978" y="5219467"/>
            <a:ext cx="8975364" cy="1938992"/>
            <a:chOff x="-26978" y="5219467"/>
            <a:chExt cx="8975364" cy="1938992"/>
          </a:xfrm>
        </p:grpSpPr>
        <p:sp>
          <p:nvSpPr>
            <p:cNvPr id="33" name="TextBox 32"/>
            <p:cNvSpPr txBox="1"/>
            <p:nvPr/>
          </p:nvSpPr>
          <p:spPr>
            <a:xfrm>
              <a:off x="6320907" y="5426009"/>
              <a:ext cx="2627479" cy="84484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smtClean="0">
                  <a:solidFill>
                    <a:schemeClr val="tx2"/>
                  </a:solidFill>
                </a:rPr>
                <a:t>Dark Matter charged under new force – or</a:t>
              </a:r>
              <a:br>
                <a:rPr lang="en-US" dirty="0" smtClean="0">
                  <a:solidFill>
                    <a:schemeClr val="tx2"/>
                  </a:solidFill>
                </a:rPr>
              </a:br>
              <a:r>
                <a:rPr lang="en-US" dirty="0" smtClean="0">
                  <a:solidFill>
                    <a:schemeClr val="tx2"/>
                  </a:solidFill>
                </a:rPr>
                <a:t>carrier of new force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26978" y="5219467"/>
              <a:ext cx="72542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1F497D"/>
                  </a:solidFill>
                </a:rPr>
                <a:t>Recent theory highlights well-motivated </a:t>
              </a:r>
              <a:br>
                <a:rPr lang="en-US" sz="2000" dirty="0" smtClean="0">
                  <a:solidFill>
                    <a:srgbClr val="1F497D"/>
                  </a:solidFill>
                </a:rPr>
              </a:br>
              <a:r>
                <a:rPr lang="en-US" sz="2000" dirty="0" smtClean="0">
                  <a:solidFill>
                    <a:srgbClr val="1F497D"/>
                  </a:solidFill>
                </a:rPr>
                <a:t>frameworks with sharp, predictive targets from</a:t>
              </a:r>
              <a:br>
                <a:rPr lang="en-US" sz="2000" dirty="0" smtClean="0">
                  <a:solidFill>
                    <a:srgbClr val="1F497D"/>
                  </a:solidFill>
                </a:rPr>
              </a:br>
              <a:r>
                <a:rPr lang="en-US" sz="2000" dirty="0" smtClean="0">
                  <a:solidFill>
                    <a:srgbClr val="1F497D"/>
                  </a:solidFill>
                </a:rPr>
                <a:t>cosmology, fundamental physics, and anomalies in data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dirty="0" smtClean="0">
                  <a:solidFill>
                    <a:srgbClr val="1F497D"/>
                  </a:solidFill>
                </a:rPr>
                <a:t>New, cross-cutting experimental ideas bring them within </a:t>
              </a:r>
              <a:br>
                <a:rPr lang="en-US" sz="2000" dirty="0" smtClean="0">
                  <a:solidFill>
                    <a:srgbClr val="1F497D"/>
                  </a:solidFill>
                </a:rPr>
              </a:br>
              <a:r>
                <a:rPr lang="en-US" sz="2000" dirty="0" smtClean="0">
                  <a:solidFill>
                    <a:srgbClr val="1F497D"/>
                  </a:solidFill>
                </a:rPr>
                <a:t>reach (at low cost) </a:t>
              </a:r>
              <a:r>
                <a:rPr lang="en-US" sz="2000" dirty="0" smtClean="0"/>
                <a:t>➝ </a:t>
              </a:r>
              <a:r>
                <a:rPr lang="en-US" sz="2000" b="1" dirty="0" smtClean="0"/>
                <a:t>Logical next step for Dark Matter science</a:t>
              </a:r>
              <a:r>
                <a:rPr lang="en-US" sz="2000" b="1" dirty="0" smtClean="0">
                  <a:solidFill>
                    <a:srgbClr val="1F497D"/>
                  </a:solidFill>
                </a:rPr>
                <a:t> </a:t>
              </a:r>
            </a:p>
            <a:p>
              <a:pPr marL="285750" indent="-285750">
                <a:buFont typeface="Arial"/>
                <a:buChar char="•"/>
              </a:pPr>
              <a:endParaRPr lang="en-US" sz="2000" dirty="0">
                <a:solidFill>
                  <a:srgbClr val="1F497D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963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New-Force Anomalies: Dark Sector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Outstanding problems in structure formation at small length scales: core</a:t>
            </a:r>
            <a:r>
              <a:rPr lang="en-US" dirty="0"/>
              <a:t>-cusp problem, </a:t>
            </a:r>
            <a:r>
              <a:rPr lang="en-US" dirty="0" smtClean="0"/>
              <a:t>missing </a:t>
            </a:r>
            <a:r>
              <a:rPr lang="en-US" dirty="0"/>
              <a:t>satellites problem, and </a:t>
            </a:r>
            <a:r>
              <a:rPr lang="en-US" dirty="0" smtClean="0"/>
              <a:t>too</a:t>
            </a:r>
            <a:r>
              <a:rPr lang="en-US" dirty="0"/>
              <a:t>-big-to-fail </a:t>
            </a:r>
            <a:r>
              <a:rPr lang="en-US" dirty="0" smtClean="0"/>
              <a:t>problem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Dark </a:t>
            </a:r>
            <a:r>
              <a:rPr lang="en-US" dirty="0"/>
              <a:t>matter with </a:t>
            </a:r>
            <a:r>
              <a:rPr lang="en-US" dirty="0" smtClean="0"/>
              <a:t>significant </a:t>
            </a:r>
            <a:r>
              <a:rPr lang="en-US" dirty="0"/>
              <a:t>self-interactions has been argued to </a:t>
            </a:r>
            <a:r>
              <a:rPr lang="en-US" dirty="0" smtClean="0"/>
              <a:t>retain successes </a:t>
            </a:r>
            <a:r>
              <a:rPr lang="en-US" dirty="0"/>
              <a:t>of CDM on large scales, </a:t>
            </a:r>
            <a:r>
              <a:rPr lang="en-US" dirty="0" smtClean="0"/>
              <a:t>while economically solving small-scale puzzles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4092209"/>
            <a:ext cx="4038600" cy="244230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Opportunities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everage DES and LSST to measure halo mass function on smaller scales</a:t>
            </a:r>
          </a:p>
          <a:p>
            <a:pPr lvl="1"/>
            <a:r>
              <a:rPr lang="en-US" dirty="0" smtClean="0"/>
              <a:t>Theory and simulation key to interpreting these data</a:t>
            </a:r>
          </a:p>
        </p:txBody>
      </p:sp>
      <p:pic>
        <p:nvPicPr>
          <p:cNvPr id="6" name="Picture 5" descr="darkphotonmod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277" y="1522048"/>
            <a:ext cx="3588697" cy="244230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Importance of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Progress </a:t>
            </a:r>
            <a:r>
              <a:rPr lang="en-US" dirty="0"/>
              <a:t>in theory has been </a:t>
            </a:r>
            <a:r>
              <a:rPr lang="en-US" dirty="0" smtClean="0"/>
              <a:t>a driving </a:t>
            </a:r>
            <a:r>
              <a:rPr lang="en-US" dirty="0"/>
              <a:t>force behind </a:t>
            </a:r>
            <a:r>
              <a:rPr lang="en-US" dirty="0" smtClean="0"/>
              <a:t>many of these recent developments</a:t>
            </a:r>
          </a:p>
          <a:p>
            <a:pPr lvl="1"/>
            <a:r>
              <a:rPr lang="en-US" dirty="0" smtClean="0"/>
              <a:t>New ideas for small-scale experiments</a:t>
            </a:r>
          </a:p>
          <a:p>
            <a:pPr lvl="1"/>
            <a:r>
              <a:rPr lang="en-US" dirty="0" smtClean="0"/>
              <a:t>Innovative connections to other subfields</a:t>
            </a:r>
          </a:p>
          <a:p>
            <a:pPr lvl="1"/>
            <a:r>
              <a:rPr lang="en-US" dirty="0" smtClean="0"/>
              <a:t>Cosmological and astrophysical simulation</a:t>
            </a:r>
          </a:p>
          <a:p>
            <a:r>
              <a:rPr lang="en-US" dirty="0" smtClean="0"/>
              <a:t>Investment in </a:t>
            </a:r>
            <a:r>
              <a:rPr lang="en-US" dirty="0"/>
              <a:t>theory </a:t>
            </a:r>
            <a:r>
              <a:rPr lang="en-US" dirty="0" smtClean="0"/>
              <a:t>is essential </a:t>
            </a:r>
            <a:r>
              <a:rPr lang="en-US" dirty="0"/>
              <a:t>to </a:t>
            </a:r>
            <a:r>
              <a:rPr lang="en-US" dirty="0" smtClean="0"/>
              <a:t>continued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911" y="1439333"/>
            <a:ext cx="7772400" cy="3598333"/>
          </a:xfrm>
        </p:spPr>
        <p:txBody>
          <a:bodyPr>
            <a:normAutofit/>
          </a:bodyPr>
          <a:lstStyle/>
          <a:p>
            <a:r>
              <a:rPr lang="en-US" dirty="0" smtClean="0"/>
              <a:t>Comprehensive Exploration of </a:t>
            </a:r>
            <a:r>
              <a:rPr lang="en-US" dirty="0" err="1" smtClean="0"/>
              <a:t>Ultralight</a:t>
            </a:r>
            <a:r>
              <a:rPr lang="en-US" dirty="0" smtClean="0"/>
              <a:t> and Hidden-Sector DM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accent2"/>
                </a:solidFill>
              </a:rPr>
              <a:t>The Case for a Program of Complementary Experiments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Ultralight</a:t>
            </a:r>
            <a:r>
              <a:rPr lang="en-US" dirty="0" smtClean="0"/>
              <a:t> Dark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84800"/>
          </a:xfrm>
        </p:spPr>
        <p:txBody>
          <a:bodyPr>
            <a:normAutofit/>
          </a:bodyPr>
          <a:lstStyle/>
          <a:p>
            <a:r>
              <a:rPr lang="en-US" dirty="0" smtClean="0"/>
              <a:t>More than one experiment needed to cover full mass range – each technique has natural frequency range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6" y="3734440"/>
            <a:ext cx="7480300" cy="1981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05112" y="3610975"/>
            <a:ext cx="2455333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30718" y="3291873"/>
            <a:ext cx="1578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QCD </a:t>
            </a:r>
            <a:r>
              <a:rPr lang="en-US" dirty="0" err="1" smtClean="0">
                <a:solidFill>
                  <a:srgbClr val="0000FF"/>
                </a:solidFill>
              </a:rPr>
              <a:t>Axion</a:t>
            </a:r>
            <a:r>
              <a:rPr lang="en-US" dirty="0" smtClean="0">
                <a:solidFill>
                  <a:srgbClr val="0000FF"/>
                </a:solidFill>
              </a:rPr>
              <a:t> DM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Hidden Sectors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3244"/>
          </a:xfrm>
        </p:spPr>
        <p:txBody>
          <a:bodyPr>
            <a:normAutofit/>
          </a:bodyPr>
          <a:lstStyle/>
          <a:p>
            <a:r>
              <a:rPr lang="en-US" dirty="0" smtClean="0"/>
              <a:t>Complementary experiments with overlapping mass sensitivity explore different targets and provide different information</a:t>
            </a:r>
          </a:p>
          <a:p>
            <a:pPr lvl="1"/>
            <a:r>
              <a:rPr lang="en-US" dirty="0" smtClean="0"/>
              <a:t>Relativistic and </a:t>
            </a:r>
            <a:r>
              <a:rPr lang="en-US" dirty="0"/>
              <a:t>n</a:t>
            </a:r>
            <a:r>
              <a:rPr lang="en-US" dirty="0" smtClean="0"/>
              <a:t>on-relativistic probes of DM have fundamentally different strengths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Experiments searching for new interactions within dark and visible sectors are equally important probes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Sectors: The Need for a Relativistic Probe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23" y="2298436"/>
            <a:ext cx="8159268" cy="446418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281336" y="3313291"/>
            <a:ext cx="0" cy="389466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01384" y="3966544"/>
            <a:ext cx="224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1.5 orders of magnitude – 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fully accessible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04535" y="3104444"/>
            <a:ext cx="0" cy="2822223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5338" y="3894666"/>
            <a:ext cx="163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18 orders of magnitude –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Some below neutrino floor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447822" y="5791776"/>
            <a:ext cx="4656667" cy="1391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Accelerators are robust to details of DM mass structure</a:t>
            </a:r>
            <a:endParaRPr lang="en-US" sz="2400" i="1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8422" y="1518358"/>
            <a:ext cx="8785577" cy="781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High-value targets accessible </a:t>
            </a:r>
            <a:r>
              <a:rPr lang="en-US" dirty="0"/>
              <a:t>at accelerators (</a:t>
            </a:r>
            <a:r>
              <a:rPr lang="en-US" i="1" dirty="0" err="1"/>
              <a:t>v~c</a:t>
            </a:r>
            <a:r>
              <a:rPr lang="en-US" dirty="0"/>
              <a:t>) </a:t>
            </a:r>
            <a:r>
              <a:rPr lang="en-US" dirty="0" smtClean="0"/>
              <a:t>but invisible to direct detection (</a:t>
            </a:r>
            <a:r>
              <a:rPr lang="en-US" i="1" dirty="0" smtClean="0"/>
              <a:t>v~10</a:t>
            </a:r>
            <a:r>
              <a:rPr lang="en-US" i="1" baseline="30000" dirty="0" smtClean="0"/>
              <a:t>–3 </a:t>
            </a:r>
            <a:r>
              <a:rPr lang="en-US" i="1" dirty="0" smtClean="0"/>
              <a:t>c)</a:t>
            </a:r>
            <a:endParaRPr lang="en-US" i="1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35</a:t>
            </a:fld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880556" y="3894666"/>
            <a:ext cx="860777" cy="60677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880556" y="4902832"/>
            <a:ext cx="860777" cy="157416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9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Sectors: The Need for a</a:t>
            </a:r>
            <a:br>
              <a:rPr lang="en-US" dirty="0" smtClean="0"/>
            </a:br>
            <a:r>
              <a:rPr lang="en-US" dirty="0" smtClean="0"/>
              <a:t>Non</a:t>
            </a:r>
            <a:r>
              <a:rPr lang="en-US" dirty="0"/>
              <a:t>-</a:t>
            </a:r>
            <a:r>
              <a:rPr lang="en-US" dirty="0" smtClean="0"/>
              <a:t>Relativistic Probe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487332" y="2574447"/>
            <a:ext cx="4656667" cy="2556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700" dirty="0" smtClean="0"/>
              <a:t>If </a:t>
            </a:r>
            <a:r>
              <a:rPr lang="en-US" sz="2700" dirty="0" err="1" smtClean="0"/>
              <a:t>m</a:t>
            </a:r>
            <a:r>
              <a:rPr lang="en-US" sz="2700" baseline="-25000" dirty="0" err="1" smtClean="0"/>
              <a:t>mediator</a:t>
            </a:r>
            <a:r>
              <a:rPr lang="en-US" sz="2700" dirty="0"/>
              <a:t> </a:t>
            </a:r>
            <a:r>
              <a:rPr lang="en-US" sz="2700" dirty="0" smtClean="0"/>
              <a:t>&lt;&lt; </a:t>
            </a:r>
            <a:r>
              <a:rPr lang="en-US" sz="2700" dirty="0" err="1" smtClean="0"/>
              <a:t>m</a:t>
            </a:r>
            <a:r>
              <a:rPr lang="en-US" sz="2700" baseline="-25000" dirty="0" err="1" smtClean="0"/>
              <a:t>DM</a:t>
            </a:r>
            <a:r>
              <a:rPr lang="en-US" sz="2700" dirty="0" smtClean="0"/>
              <a:t>, </a:t>
            </a:r>
            <a:r>
              <a:rPr lang="en-US" sz="2700" dirty="0" smtClean="0">
                <a:solidFill>
                  <a:srgbClr val="C0504D"/>
                </a:solidFill>
              </a:rPr>
              <a:t>kinematic enhancement</a:t>
            </a:r>
            <a:r>
              <a:rPr lang="en-US" sz="2700" dirty="0" smtClean="0"/>
              <a:t> by up to 12 orders of magnitude gives direct detection access to very small DM-matter couplings – exemplified by freeze-in scenario</a:t>
            </a:r>
            <a:endParaRPr lang="en-US" sz="27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6" y="2573868"/>
            <a:ext cx="4270768" cy="415999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36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8422" y="1532469"/>
            <a:ext cx="8785577" cy="781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High-value targets accessible to </a:t>
            </a:r>
            <a:r>
              <a:rPr lang="en-US" dirty="0"/>
              <a:t>direct detection (</a:t>
            </a:r>
            <a:r>
              <a:rPr lang="en-US" i="1" dirty="0"/>
              <a:t>v~10</a:t>
            </a:r>
            <a:r>
              <a:rPr lang="en-US" i="1" baseline="30000" dirty="0"/>
              <a:t>–3 </a:t>
            </a:r>
            <a:r>
              <a:rPr lang="en-US" i="1" dirty="0"/>
              <a:t>c</a:t>
            </a:r>
            <a:r>
              <a:rPr lang="en-US" i="1" dirty="0" smtClean="0"/>
              <a:t>) </a:t>
            </a:r>
            <a:r>
              <a:rPr lang="en-US" dirty="0" smtClean="0"/>
              <a:t>but invisible to accelerators </a:t>
            </a:r>
            <a:r>
              <a:rPr lang="en-US" dirty="0"/>
              <a:t>(</a:t>
            </a:r>
            <a:r>
              <a:rPr lang="en-US" i="1" dirty="0" err="1"/>
              <a:t>v~c</a:t>
            </a:r>
            <a:r>
              <a:rPr lang="en-US" dirty="0" smtClean="0"/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504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Techniques </a:t>
            </a:r>
            <a:br>
              <a:rPr lang="en-US" dirty="0" smtClean="0"/>
            </a:br>
            <a:r>
              <a:rPr lang="en-US" dirty="0" smtClean="0"/>
              <a:t>Provide Crucial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Discovery in direct</a:t>
            </a:r>
            <a:r>
              <a:rPr lang="en-US" dirty="0"/>
              <a:t> </a:t>
            </a:r>
            <a:r>
              <a:rPr lang="en-US" dirty="0" smtClean="0"/>
              <a:t>detection implies that a given particle </a:t>
            </a:r>
            <a:r>
              <a:rPr lang="en-US" dirty="0"/>
              <a:t>constitutes </a:t>
            </a:r>
            <a:r>
              <a:rPr lang="en-US" dirty="0" smtClean="0"/>
              <a:t>all or part of </a:t>
            </a:r>
            <a:r>
              <a:rPr lang="en-US" dirty="0"/>
              <a:t>the DM, but cannot disentangle the particle’s couplings from its </a:t>
            </a:r>
            <a:r>
              <a:rPr lang="en-US" dirty="0" smtClean="0"/>
              <a:t>abundance</a:t>
            </a:r>
          </a:p>
          <a:p>
            <a:r>
              <a:rPr lang="en-US" dirty="0" smtClean="0"/>
              <a:t>Accelerator-based </a:t>
            </a:r>
            <a:r>
              <a:rPr lang="en-US" dirty="0"/>
              <a:t>experiments </a:t>
            </a:r>
            <a:r>
              <a:rPr lang="en-US" dirty="0" smtClean="0"/>
              <a:t>provide clear probe(s) </a:t>
            </a:r>
            <a:r>
              <a:rPr lang="en-US" dirty="0"/>
              <a:t>of particle </a:t>
            </a:r>
            <a:r>
              <a:rPr lang="en-US" dirty="0" smtClean="0"/>
              <a:t>properties &amp; interactions, </a:t>
            </a:r>
            <a:r>
              <a:rPr lang="en-US" dirty="0"/>
              <a:t>but not </a:t>
            </a:r>
            <a:r>
              <a:rPr lang="en-US" dirty="0" smtClean="0"/>
              <a:t>stability </a:t>
            </a:r>
            <a:r>
              <a:rPr lang="en-US" dirty="0"/>
              <a:t>on cosmological </a:t>
            </a:r>
            <a:r>
              <a:rPr lang="en-US" dirty="0" smtClean="0"/>
              <a:t>timescales</a:t>
            </a:r>
          </a:p>
          <a:p>
            <a:r>
              <a:rPr lang="en-US" dirty="0" smtClean="0"/>
              <a:t>The </a:t>
            </a:r>
            <a:r>
              <a:rPr lang="en-US" dirty="0"/>
              <a:t>new force at the heart of hidden sector DM </a:t>
            </a:r>
            <a:r>
              <a:rPr lang="en-US" dirty="0" smtClean="0"/>
              <a:t>may be </a:t>
            </a:r>
            <a:r>
              <a:rPr lang="en-US" dirty="0"/>
              <a:t>most readily explored, not through DM-SM </a:t>
            </a:r>
            <a:r>
              <a:rPr lang="en-US" dirty="0" smtClean="0"/>
              <a:t>interactions, </a:t>
            </a:r>
            <a:r>
              <a:rPr lang="en-US" dirty="0"/>
              <a:t>but through the new physics it </a:t>
            </a:r>
            <a:r>
              <a:rPr lang="en-US" dirty="0" smtClean="0"/>
              <a:t>induces </a:t>
            </a:r>
            <a:r>
              <a:rPr lang="en-US" dirty="0"/>
              <a:t>within the DM or visible </a:t>
            </a:r>
            <a:r>
              <a:rPr lang="en-US" dirty="0" smtClean="0"/>
              <a:t>sector</a:t>
            </a:r>
            <a:r>
              <a:rPr lang="en-US" dirty="0"/>
              <a:t> </a:t>
            </a:r>
            <a:r>
              <a:rPr lang="en-US" dirty="0" smtClean="0"/>
              <a:t>– anomalies in both sectors can be tested with small experiments!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Opportunities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48601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C95848-5714-9F45-B380-12080D44F54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8365" y="3666446"/>
            <a:ext cx="35949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Ultra-low mass (sub-</a:t>
            </a:r>
            <a:r>
              <a:rPr lang="en-US" dirty="0" err="1" smtClean="0">
                <a:solidFill>
                  <a:srgbClr val="0000FF"/>
                </a:solidFill>
              </a:rPr>
              <a:t>eV</a:t>
            </a:r>
            <a:r>
              <a:rPr lang="en-US" dirty="0" smtClean="0">
                <a:solidFill>
                  <a:srgbClr val="0000FF"/>
                </a:solidFill>
              </a:rPr>
              <a:t>) DM: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Key priority: QCD </a:t>
            </a:r>
            <a:r>
              <a:rPr lang="en-US" dirty="0" err="1"/>
              <a:t>Axion</a:t>
            </a:r>
            <a:r>
              <a:rPr lang="en-US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Pathfinder/R&amp;D now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Projects in several years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660066"/>
                </a:solidFill>
              </a:rPr>
              <a:t>New candidates, targets, complementarity:</a:t>
            </a:r>
            <a:endParaRPr lang="en-US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Small investments ready now in several areas – e.g. black hole, small-scale structure, and nuclear anomaly searches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631811" y="3646945"/>
            <a:ext cx="40549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DM Production at Accelerators:</a:t>
            </a:r>
            <a:endParaRPr lang="en-US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Key priority: Hidden sector thermal &amp; asymmetric targets (&lt;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Ready now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New Avenues in Direct detection: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Diverse goals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rojects </a:t>
            </a:r>
            <a:r>
              <a:rPr lang="en-US" dirty="0">
                <a:solidFill>
                  <a:srgbClr val="000000"/>
                </a:solidFill>
              </a:rPr>
              <a:t>ready </a:t>
            </a:r>
            <a:r>
              <a:rPr lang="en-US" dirty="0" smtClean="0">
                <a:solidFill>
                  <a:srgbClr val="000000"/>
                </a:solidFill>
              </a:rPr>
              <a:t>now – 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hidden-sector(&gt;MeV) &amp; WIMP SD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R&amp;D efforts – </a:t>
            </a:r>
            <a:r>
              <a:rPr lang="en-US" dirty="0" err="1" smtClean="0">
                <a:solidFill>
                  <a:srgbClr val="000000"/>
                </a:solidFill>
              </a:rPr>
              <a:t>keV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mass threshold &amp; other capabilities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4657914" y="2080766"/>
            <a:ext cx="2778489" cy="428332"/>
          </a:xfrm>
          <a:custGeom>
            <a:avLst/>
            <a:gdLst>
              <a:gd name="connsiteX0" fmla="*/ 1382778 w 3765066"/>
              <a:gd name="connsiteY0" fmla="*/ 0 h 443361"/>
              <a:gd name="connsiteX1" fmla="*/ 0 w 3765066"/>
              <a:gd name="connsiteY1" fmla="*/ 443361 h 443361"/>
              <a:gd name="connsiteX2" fmla="*/ 3765066 w 3765066"/>
              <a:gd name="connsiteY2" fmla="*/ 443361 h 443361"/>
              <a:gd name="connsiteX3" fmla="*/ 2712951 w 3765066"/>
              <a:gd name="connsiteY3" fmla="*/ 22544 h 443361"/>
              <a:gd name="connsiteX4" fmla="*/ 1382778 w 3765066"/>
              <a:gd name="connsiteY4" fmla="*/ 0 h 443361"/>
              <a:gd name="connsiteX0" fmla="*/ 1382778 w 3765066"/>
              <a:gd name="connsiteY0" fmla="*/ 0 h 443361"/>
              <a:gd name="connsiteX1" fmla="*/ 0 w 3765066"/>
              <a:gd name="connsiteY1" fmla="*/ 443361 h 443361"/>
              <a:gd name="connsiteX2" fmla="*/ 3765066 w 3765066"/>
              <a:gd name="connsiteY2" fmla="*/ 443361 h 443361"/>
              <a:gd name="connsiteX3" fmla="*/ 3235521 w 3765066"/>
              <a:gd name="connsiteY3" fmla="*/ 22546 h 443361"/>
              <a:gd name="connsiteX4" fmla="*/ 2712951 w 3765066"/>
              <a:gd name="connsiteY4" fmla="*/ 22544 h 443361"/>
              <a:gd name="connsiteX5" fmla="*/ 1382778 w 3765066"/>
              <a:gd name="connsiteY5" fmla="*/ 0 h 443361"/>
              <a:gd name="connsiteX0" fmla="*/ 2105811 w 3765066"/>
              <a:gd name="connsiteY0" fmla="*/ 0 h 428332"/>
              <a:gd name="connsiteX1" fmla="*/ 0 w 3765066"/>
              <a:gd name="connsiteY1" fmla="*/ 428332 h 428332"/>
              <a:gd name="connsiteX2" fmla="*/ 3765066 w 3765066"/>
              <a:gd name="connsiteY2" fmla="*/ 428332 h 428332"/>
              <a:gd name="connsiteX3" fmla="*/ 3235521 w 3765066"/>
              <a:gd name="connsiteY3" fmla="*/ 7517 h 428332"/>
              <a:gd name="connsiteX4" fmla="*/ 2712951 w 3765066"/>
              <a:gd name="connsiteY4" fmla="*/ 7515 h 428332"/>
              <a:gd name="connsiteX5" fmla="*/ 2105811 w 3765066"/>
              <a:gd name="connsiteY5" fmla="*/ 0 h 428332"/>
              <a:gd name="connsiteX0" fmla="*/ 2370582 w 3765066"/>
              <a:gd name="connsiteY0" fmla="*/ 0 h 428332"/>
              <a:gd name="connsiteX1" fmla="*/ 0 w 3765066"/>
              <a:gd name="connsiteY1" fmla="*/ 428332 h 428332"/>
              <a:gd name="connsiteX2" fmla="*/ 3765066 w 3765066"/>
              <a:gd name="connsiteY2" fmla="*/ 428332 h 428332"/>
              <a:gd name="connsiteX3" fmla="*/ 3235521 w 3765066"/>
              <a:gd name="connsiteY3" fmla="*/ 7517 h 428332"/>
              <a:gd name="connsiteX4" fmla="*/ 2712951 w 3765066"/>
              <a:gd name="connsiteY4" fmla="*/ 7515 h 428332"/>
              <a:gd name="connsiteX5" fmla="*/ 2370582 w 3765066"/>
              <a:gd name="connsiteY5" fmla="*/ 0 h 428332"/>
              <a:gd name="connsiteX0" fmla="*/ 2370582 w 3765066"/>
              <a:gd name="connsiteY0" fmla="*/ 0 h 428332"/>
              <a:gd name="connsiteX1" fmla="*/ 0 w 3765066"/>
              <a:gd name="connsiteY1" fmla="*/ 428332 h 428332"/>
              <a:gd name="connsiteX2" fmla="*/ 3765066 w 3765066"/>
              <a:gd name="connsiteY2" fmla="*/ 428332 h 428332"/>
              <a:gd name="connsiteX3" fmla="*/ 3235521 w 3765066"/>
              <a:gd name="connsiteY3" fmla="*/ 7517 h 428332"/>
              <a:gd name="connsiteX4" fmla="*/ 2712951 w 3765066"/>
              <a:gd name="connsiteY4" fmla="*/ 7515 h 428332"/>
              <a:gd name="connsiteX5" fmla="*/ 2370582 w 3765066"/>
              <a:gd name="connsiteY5" fmla="*/ 0 h 42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5066" h="428332">
                <a:moveTo>
                  <a:pt x="2370582" y="0"/>
                </a:moveTo>
                <a:lnTo>
                  <a:pt x="0" y="428332"/>
                </a:lnTo>
                <a:lnTo>
                  <a:pt x="3765066" y="428332"/>
                </a:lnTo>
                <a:cubicBezTo>
                  <a:pt x="3425614" y="288060"/>
                  <a:pt x="3500293" y="217924"/>
                  <a:pt x="3235521" y="7517"/>
                </a:cubicBezTo>
                <a:lnTo>
                  <a:pt x="2712951" y="7515"/>
                </a:lnTo>
                <a:lnTo>
                  <a:pt x="237058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00568" y="2080767"/>
            <a:ext cx="3765066" cy="443361"/>
          </a:xfrm>
          <a:custGeom>
            <a:avLst/>
            <a:gdLst>
              <a:gd name="connsiteX0" fmla="*/ 1382778 w 3765066"/>
              <a:gd name="connsiteY0" fmla="*/ 0 h 443361"/>
              <a:gd name="connsiteX1" fmla="*/ 0 w 3765066"/>
              <a:gd name="connsiteY1" fmla="*/ 443361 h 443361"/>
              <a:gd name="connsiteX2" fmla="*/ 3765066 w 3765066"/>
              <a:gd name="connsiteY2" fmla="*/ 443361 h 443361"/>
              <a:gd name="connsiteX3" fmla="*/ 2712951 w 3765066"/>
              <a:gd name="connsiteY3" fmla="*/ 22544 h 443361"/>
              <a:gd name="connsiteX4" fmla="*/ 1382778 w 3765066"/>
              <a:gd name="connsiteY4" fmla="*/ 0 h 44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066" h="443361">
                <a:moveTo>
                  <a:pt x="1382778" y="0"/>
                </a:moveTo>
                <a:lnTo>
                  <a:pt x="0" y="443361"/>
                </a:lnTo>
                <a:lnTo>
                  <a:pt x="3765066" y="443361"/>
                </a:lnTo>
                <a:lnTo>
                  <a:pt x="2712951" y="22544"/>
                </a:lnTo>
                <a:lnTo>
                  <a:pt x="138277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17" y="1273318"/>
            <a:ext cx="8298382" cy="221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1" y="1301416"/>
            <a:ext cx="850335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Strong motivation </a:t>
            </a:r>
            <a:r>
              <a:rPr lang="en-US" dirty="0" smtClean="0"/>
              <a:t>to broadly explore priority targets of WIMP, hidden-sector and </a:t>
            </a:r>
            <a:r>
              <a:rPr lang="en-US" dirty="0" err="1" smtClean="0"/>
              <a:t>ultralight</a:t>
            </a:r>
            <a:r>
              <a:rPr lang="en-US" dirty="0" smtClean="0"/>
              <a:t> DM parameter space</a:t>
            </a:r>
          </a:p>
          <a:p>
            <a:r>
              <a:rPr lang="en-US" dirty="0">
                <a:solidFill>
                  <a:srgbClr val="C0504D"/>
                </a:solidFill>
              </a:rPr>
              <a:t>Innovative, low-cost ideas </a:t>
            </a:r>
            <a:r>
              <a:rPr lang="en-US" dirty="0"/>
              <a:t>for small experiments (some mature, others requiring significant R&amp;D) with </a:t>
            </a:r>
            <a:r>
              <a:rPr lang="en-US" dirty="0">
                <a:solidFill>
                  <a:schemeClr val="accent2"/>
                </a:solidFill>
              </a:rPr>
              <a:t>significant discovery opportunity</a:t>
            </a:r>
          </a:p>
          <a:p>
            <a:r>
              <a:rPr lang="en-US" dirty="0">
                <a:solidFill>
                  <a:srgbClr val="C0504D"/>
                </a:solidFill>
              </a:rPr>
              <a:t>Need a </a:t>
            </a:r>
            <a:r>
              <a:rPr lang="en-US" dirty="0" smtClean="0">
                <a:solidFill>
                  <a:srgbClr val="C0504D"/>
                </a:solidFill>
              </a:rPr>
              <a:t>program of complementary </a:t>
            </a:r>
            <a:r>
              <a:rPr lang="en-US" dirty="0">
                <a:solidFill>
                  <a:srgbClr val="C0504D"/>
                </a:solidFill>
              </a:rPr>
              <a:t>experiments </a:t>
            </a:r>
            <a:r>
              <a:rPr lang="en-US" dirty="0"/>
              <a:t>to </a:t>
            </a:r>
            <a:r>
              <a:rPr lang="en-US" dirty="0" smtClean="0"/>
              <a:t>comprehensively explore priority </a:t>
            </a:r>
            <a:r>
              <a:rPr lang="en-US" dirty="0"/>
              <a:t>science targets</a:t>
            </a:r>
          </a:p>
          <a:p>
            <a:r>
              <a:rPr lang="en-US" dirty="0" smtClean="0"/>
              <a:t>Doing so will leave legacy </a:t>
            </a:r>
            <a:r>
              <a:rPr lang="en-US" dirty="0"/>
              <a:t>of profound discovery or robust, lasting knowledge about DM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2190" y="5866723"/>
            <a:ext cx="6724042" cy="8463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Small projects portfolio is a key part of the future of DM science!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798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“New Ideas in Dark Matter”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202"/>
            <a:ext cx="8229600" cy="5248274"/>
          </a:xfrm>
        </p:spPr>
        <p:txBody>
          <a:bodyPr>
            <a:normAutofit/>
          </a:bodyPr>
          <a:lstStyle/>
          <a:p>
            <a:r>
              <a:rPr lang="en-US" dirty="0" smtClean="0"/>
              <a:t>Investigating </a:t>
            </a:r>
            <a:r>
              <a:rPr lang="en-US" dirty="0">
                <a:solidFill>
                  <a:srgbClr val="C0504D"/>
                </a:solidFill>
              </a:rPr>
              <a:t>low-cost &amp; high-impact </a:t>
            </a:r>
            <a:r>
              <a:rPr lang="en-US" dirty="0" smtClean="0"/>
              <a:t>opportunities in Dark Matter (DM) science</a:t>
            </a:r>
          </a:p>
          <a:p>
            <a:pPr lvl="1"/>
            <a:r>
              <a: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G2 experiments (ADMX, LZ, and </a:t>
            </a:r>
            <a:r>
              <a:rPr lang="en-US" sz="2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SuperCDMS</a:t>
            </a:r>
            <a:r>
              <a:rPr lang="en-US" dirty="0" smtClean="0"/>
              <a:t>) </a:t>
            </a:r>
            <a:r>
              <a: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flagships of the US Dark Matter program and obvious priority</a:t>
            </a:r>
          </a:p>
          <a:p>
            <a:pPr lvl="1"/>
            <a:r>
              <a:rPr lang="en-US" dirty="0" smtClean="0"/>
              <a:t>Workshop focused on </a:t>
            </a:r>
            <a:r>
              <a:rPr lang="en-US" i="1" dirty="0" smtClean="0"/>
              <a:t>complementary</a:t>
            </a:r>
            <a:r>
              <a:rPr lang="en-US" dirty="0" smtClean="0"/>
              <a:t> science that can be done by </a:t>
            </a:r>
            <a:r>
              <a:rPr lang="en-US" dirty="0" smtClean="0">
                <a:solidFill>
                  <a:schemeClr val="accent2"/>
                </a:solidFill>
              </a:rPr>
              <a:t>small projects &lt;$10M </a:t>
            </a:r>
            <a:r>
              <a:rPr lang="en-US" dirty="0" smtClean="0"/>
              <a:t>(some much less)</a:t>
            </a:r>
            <a:endParaRPr lang="en-US" sz="3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dirty="0" smtClean="0"/>
              <a:t>100</a:t>
            </a:r>
            <a:r>
              <a:rPr lang="en-US" dirty="0"/>
              <a:t>+ talks in 4 working groups, presenting new ideas, proposals, and science and R&amp;D </a:t>
            </a:r>
            <a:r>
              <a:rPr lang="en-US" dirty="0" smtClean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“New Ideas in Dark Matter” 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202"/>
            <a:ext cx="8229600" cy="5248274"/>
          </a:xfrm>
        </p:spPr>
        <p:txBody>
          <a:bodyPr>
            <a:normAutofit fontScale="85000" lnSpcReduction="20000"/>
          </a:bodyPr>
          <a:lstStyle/>
          <a:p>
            <a:pPr lvl="1"/>
            <a:endParaRPr lang="en-US" dirty="0"/>
          </a:p>
          <a:p>
            <a:r>
              <a:rPr lang="en-US" dirty="0"/>
              <a:t>Working groups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New Avenues in Direct Detection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Ultra-low mass (sub-</a:t>
            </a:r>
            <a:r>
              <a:rPr lang="en-US" dirty="0" err="1">
                <a:solidFill>
                  <a:srgbClr val="0000FF"/>
                </a:solidFill>
              </a:rPr>
              <a:t>eV</a:t>
            </a:r>
            <a:r>
              <a:rPr lang="en-US" dirty="0">
                <a:solidFill>
                  <a:srgbClr val="0000FF"/>
                </a:solidFill>
              </a:rPr>
              <a:t>) DM Detection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DM Production at Fixed-Target and Collider Experiments</a:t>
            </a:r>
          </a:p>
          <a:p>
            <a:pPr lvl="1"/>
            <a:r>
              <a:rPr lang="en-US" dirty="0">
                <a:solidFill>
                  <a:srgbClr val="660066"/>
                </a:solidFill>
              </a:rPr>
              <a:t>New Candidates, Targets, and </a:t>
            </a:r>
            <a:r>
              <a:rPr lang="en-US" dirty="0" smtClean="0">
                <a:solidFill>
                  <a:srgbClr val="660066"/>
                </a:solidFill>
              </a:rPr>
              <a:t>Complementarity</a:t>
            </a:r>
          </a:p>
          <a:p>
            <a:pPr lvl="1"/>
            <a:endParaRPr lang="en-US" dirty="0">
              <a:solidFill>
                <a:srgbClr val="660066"/>
              </a:solidFill>
            </a:endParaRPr>
          </a:p>
          <a:p>
            <a:r>
              <a:rPr lang="en-US" dirty="0" smtClean="0"/>
              <a:t>Timeline:</a:t>
            </a:r>
          </a:p>
          <a:p>
            <a:pPr lvl="1"/>
            <a:r>
              <a:rPr lang="en-US" dirty="0" smtClean="0"/>
              <a:t>Organizing group (conveners &amp; SAC) formed in February</a:t>
            </a:r>
          </a:p>
          <a:p>
            <a:pPr lvl="1"/>
            <a:r>
              <a:rPr lang="en-US" dirty="0" smtClean="0"/>
              <a:t>Workshop March 23-25</a:t>
            </a:r>
          </a:p>
          <a:p>
            <a:pPr lvl="1"/>
            <a:r>
              <a:rPr lang="en-US" dirty="0" smtClean="0"/>
              <a:t>First draft of whitepaper circulated to community May 17</a:t>
            </a:r>
          </a:p>
          <a:p>
            <a:pPr lvl="1"/>
            <a:r>
              <a:rPr lang="en-US" dirty="0" smtClean="0"/>
              <a:t>Second draft to be circulated soon, aiming for whitepaper on </a:t>
            </a:r>
            <a:r>
              <a:rPr lang="en-US" dirty="0" err="1" smtClean="0"/>
              <a:t>arXiv</a:t>
            </a:r>
            <a:r>
              <a:rPr lang="en-US" dirty="0" smtClean="0"/>
              <a:t> by mid- to late-June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0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72" y="1232481"/>
            <a:ext cx="8451022" cy="4276328"/>
          </a:xfrm>
        </p:spPr>
        <p:txBody>
          <a:bodyPr>
            <a:noAutofit/>
          </a:bodyPr>
          <a:lstStyle/>
          <a:p>
            <a:r>
              <a:rPr lang="en-US" sz="2800" dirty="0" smtClean="0"/>
              <a:t>Small-scale searches for Dark Matter are guided by a few key priorities – testing general principles and sharp targets </a:t>
            </a:r>
          </a:p>
          <a:p>
            <a:r>
              <a:rPr lang="en-US" sz="2800" dirty="0"/>
              <a:t>P</a:t>
            </a:r>
            <a:r>
              <a:rPr lang="en-US" sz="2800" dirty="0" smtClean="0"/>
              <a:t>rojects are ready to reach high-priority targets now, and there is a path forward, requiring further R&amp;D, to do so comprehensively</a:t>
            </a:r>
          </a:p>
          <a:p>
            <a:r>
              <a:rPr lang="en-US" sz="2800" dirty="0" smtClean="0"/>
              <a:t>This new field </a:t>
            </a:r>
            <a:r>
              <a:rPr lang="en-US" sz="2800" dirty="0"/>
              <a:t>is especially cross-cutting in the technologies, techniques, and facilities that enable </a:t>
            </a:r>
            <a:r>
              <a:rPr lang="en-US" sz="2800" dirty="0" smtClean="0"/>
              <a:t>it</a:t>
            </a:r>
            <a:r>
              <a:rPr lang="en-US" sz="2800" dirty="0"/>
              <a:t> </a:t>
            </a:r>
            <a:r>
              <a:rPr lang="en-US" sz="2800" dirty="0" smtClean="0"/>
              <a:t>– fostering these connections is essential to the field’s success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6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02190" y="5717331"/>
            <a:ext cx="6724042" cy="93102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 smtClean="0"/>
              <a:t>Small projects portfolio is a key part of the future of DM science!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533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Strong motivation </a:t>
            </a:r>
            <a:r>
              <a:rPr lang="en-US" dirty="0" smtClean="0"/>
              <a:t>to explore DM parameter space beyond G2 sensitivity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Innovative, low-cost ideas </a:t>
            </a:r>
            <a:r>
              <a:rPr lang="en-US" dirty="0" smtClean="0"/>
              <a:t>for small experiments with </a:t>
            </a:r>
            <a:r>
              <a:rPr lang="en-US" dirty="0" smtClean="0">
                <a:solidFill>
                  <a:schemeClr val="accent2"/>
                </a:solidFill>
              </a:rPr>
              <a:t>significant discovery opportunity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Need a program of complementary experiments </a:t>
            </a:r>
            <a:r>
              <a:rPr lang="en-US" dirty="0"/>
              <a:t>to comprehensively </a:t>
            </a:r>
            <a:r>
              <a:rPr lang="en-US" dirty="0" smtClean="0"/>
              <a:t>explore priority science targets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721583" y="5185064"/>
            <a:ext cx="2778489" cy="428332"/>
          </a:xfrm>
          <a:custGeom>
            <a:avLst/>
            <a:gdLst>
              <a:gd name="connsiteX0" fmla="*/ 1382778 w 3765066"/>
              <a:gd name="connsiteY0" fmla="*/ 0 h 443361"/>
              <a:gd name="connsiteX1" fmla="*/ 0 w 3765066"/>
              <a:gd name="connsiteY1" fmla="*/ 443361 h 443361"/>
              <a:gd name="connsiteX2" fmla="*/ 3765066 w 3765066"/>
              <a:gd name="connsiteY2" fmla="*/ 443361 h 443361"/>
              <a:gd name="connsiteX3" fmla="*/ 2712951 w 3765066"/>
              <a:gd name="connsiteY3" fmla="*/ 22544 h 443361"/>
              <a:gd name="connsiteX4" fmla="*/ 1382778 w 3765066"/>
              <a:gd name="connsiteY4" fmla="*/ 0 h 443361"/>
              <a:gd name="connsiteX0" fmla="*/ 1382778 w 3765066"/>
              <a:gd name="connsiteY0" fmla="*/ 0 h 443361"/>
              <a:gd name="connsiteX1" fmla="*/ 0 w 3765066"/>
              <a:gd name="connsiteY1" fmla="*/ 443361 h 443361"/>
              <a:gd name="connsiteX2" fmla="*/ 3765066 w 3765066"/>
              <a:gd name="connsiteY2" fmla="*/ 443361 h 443361"/>
              <a:gd name="connsiteX3" fmla="*/ 3235521 w 3765066"/>
              <a:gd name="connsiteY3" fmla="*/ 22546 h 443361"/>
              <a:gd name="connsiteX4" fmla="*/ 2712951 w 3765066"/>
              <a:gd name="connsiteY4" fmla="*/ 22544 h 443361"/>
              <a:gd name="connsiteX5" fmla="*/ 1382778 w 3765066"/>
              <a:gd name="connsiteY5" fmla="*/ 0 h 443361"/>
              <a:gd name="connsiteX0" fmla="*/ 2105811 w 3765066"/>
              <a:gd name="connsiteY0" fmla="*/ 0 h 428332"/>
              <a:gd name="connsiteX1" fmla="*/ 0 w 3765066"/>
              <a:gd name="connsiteY1" fmla="*/ 428332 h 428332"/>
              <a:gd name="connsiteX2" fmla="*/ 3765066 w 3765066"/>
              <a:gd name="connsiteY2" fmla="*/ 428332 h 428332"/>
              <a:gd name="connsiteX3" fmla="*/ 3235521 w 3765066"/>
              <a:gd name="connsiteY3" fmla="*/ 7517 h 428332"/>
              <a:gd name="connsiteX4" fmla="*/ 2712951 w 3765066"/>
              <a:gd name="connsiteY4" fmla="*/ 7515 h 428332"/>
              <a:gd name="connsiteX5" fmla="*/ 2105811 w 3765066"/>
              <a:gd name="connsiteY5" fmla="*/ 0 h 428332"/>
              <a:gd name="connsiteX0" fmla="*/ 2370582 w 3765066"/>
              <a:gd name="connsiteY0" fmla="*/ 0 h 428332"/>
              <a:gd name="connsiteX1" fmla="*/ 0 w 3765066"/>
              <a:gd name="connsiteY1" fmla="*/ 428332 h 428332"/>
              <a:gd name="connsiteX2" fmla="*/ 3765066 w 3765066"/>
              <a:gd name="connsiteY2" fmla="*/ 428332 h 428332"/>
              <a:gd name="connsiteX3" fmla="*/ 3235521 w 3765066"/>
              <a:gd name="connsiteY3" fmla="*/ 7517 h 428332"/>
              <a:gd name="connsiteX4" fmla="*/ 2712951 w 3765066"/>
              <a:gd name="connsiteY4" fmla="*/ 7515 h 428332"/>
              <a:gd name="connsiteX5" fmla="*/ 2370582 w 3765066"/>
              <a:gd name="connsiteY5" fmla="*/ 0 h 428332"/>
              <a:gd name="connsiteX0" fmla="*/ 2370582 w 3765066"/>
              <a:gd name="connsiteY0" fmla="*/ 0 h 428332"/>
              <a:gd name="connsiteX1" fmla="*/ 0 w 3765066"/>
              <a:gd name="connsiteY1" fmla="*/ 428332 h 428332"/>
              <a:gd name="connsiteX2" fmla="*/ 3765066 w 3765066"/>
              <a:gd name="connsiteY2" fmla="*/ 428332 h 428332"/>
              <a:gd name="connsiteX3" fmla="*/ 3235521 w 3765066"/>
              <a:gd name="connsiteY3" fmla="*/ 7517 h 428332"/>
              <a:gd name="connsiteX4" fmla="*/ 2712951 w 3765066"/>
              <a:gd name="connsiteY4" fmla="*/ 7515 h 428332"/>
              <a:gd name="connsiteX5" fmla="*/ 2370582 w 3765066"/>
              <a:gd name="connsiteY5" fmla="*/ 0 h 42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5066" h="428332">
                <a:moveTo>
                  <a:pt x="2370582" y="0"/>
                </a:moveTo>
                <a:lnTo>
                  <a:pt x="0" y="428332"/>
                </a:lnTo>
                <a:lnTo>
                  <a:pt x="3765066" y="428332"/>
                </a:lnTo>
                <a:cubicBezTo>
                  <a:pt x="3425614" y="288060"/>
                  <a:pt x="3500293" y="217924"/>
                  <a:pt x="3235521" y="7517"/>
                </a:cubicBezTo>
                <a:lnTo>
                  <a:pt x="2712951" y="7515"/>
                </a:lnTo>
                <a:lnTo>
                  <a:pt x="237058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64237" y="5185065"/>
            <a:ext cx="3765066" cy="443361"/>
          </a:xfrm>
          <a:custGeom>
            <a:avLst/>
            <a:gdLst>
              <a:gd name="connsiteX0" fmla="*/ 1382778 w 3765066"/>
              <a:gd name="connsiteY0" fmla="*/ 0 h 443361"/>
              <a:gd name="connsiteX1" fmla="*/ 0 w 3765066"/>
              <a:gd name="connsiteY1" fmla="*/ 443361 h 443361"/>
              <a:gd name="connsiteX2" fmla="*/ 3765066 w 3765066"/>
              <a:gd name="connsiteY2" fmla="*/ 443361 h 443361"/>
              <a:gd name="connsiteX3" fmla="*/ 2712951 w 3765066"/>
              <a:gd name="connsiteY3" fmla="*/ 22544 h 443361"/>
              <a:gd name="connsiteX4" fmla="*/ 1382778 w 3765066"/>
              <a:gd name="connsiteY4" fmla="*/ 0 h 44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066" h="443361">
                <a:moveTo>
                  <a:pt x="1382778" y="0"/>
                </a:moveTo>
                <a:lnTo>
                  <a:pt x="0" y="443361"/>
                </a:lnTo>
                <a:lnTo>
                  <a:pt x="3765066" y="443361"/>
                </a:lnTo>
                <a:lnTo>
                  <a:pt x="2712951" y="22544"/>
                </a:lnTo>
                <a:lnTo>
                  <a:pt x="138277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Priority Targets in Dark Matter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725" y="1473202"/>
            <a:ext cx="8506719" cy="31696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WIMPs</a:t>
            </a:r>
            <a:r>
              <a:rPr lang="en-US" dirty="0" smtClean="0"/>
              <a:t> – extensively studied but important parameter space still to be explored</a:t>
            </a:r>
          </a:p>
          <a:p>
            <a:r>
              <a:rPr lang="en-US" dirty="0"/>
              <a:t>New paradigm of </a:t>
            </a:r>
            <a:r>
              <a:rPr lang="en-US" dirty="0">
                <a:solidFill>
                  <a:srgbClr val="0000FF"/>
                </a:solidFill>
              </a:rPr>
              <a:t>hidden </a:t>
            </a:r>
            <a:r>
              <a:rPr lang="en-US" dirty="0" smtClean="0">
                <a:solidFill>
                  <a:srgbClr val="0000FF"/>
                </a:solidFill>
              </a:rPr>
              <a:t>sector DM </a:t>
            </a:r>
            <a:r>
              <a:rPr lang="en-US" dirty="0" smtClean="0"/>
              <a:t>– modest generalization of WIMPs with large expansion of experimental possibilities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QCD </a:t>
            </a:r>
            <a:r>
              <a:rPr lang="en-US" dirty="0" err="1" smtClean="0">
                <a:solidFill>
                  <a:srgbClr val="0000FF"/>
                </a:solidFill>
              </a:rPr>
              <a:t>axion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/>
              <a:t>– just beginning to be explored</a:t>
            </a:r>
          </a:p>
          <a:p>
            <a:r>
              <a:rPr lang="en-US" dirty="0" smtClean="0"/>
              <a:t>Another new paradigm, </a:t>
            </a:r>
            <a:r>
              <a:rPr lang="en-US" dirty="0" err="1" smtClean="0">
                <a:solidFill>
                  <a:srgbClr val="0000FF"/>
                </a:solidFill>
              </a:rPr>
              <a:t>ultralight</a:t>
            </a:r>
            <a:r>
              <a:rPr lang="en-US" dirty="0" smtClean="0">
                <a:solidFill>
                  <a:srgbClr val="0000FF"/>
                </a:solidFill>
              </a:rPr>
              <a:t> DM</a:t>
            </a:r>
            <a:r>
              <a:rPr lang="en-US" dirty="0" smtClean="0"/>
              <a:t>, generalizes </a:t>
            </a:r>
            <a:r>
              <a:rPr lang="en-US" dirty="0" err="1" smtClean="0"/>
              <a:t>axion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8</a:t>
            </a:fld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6413" y="1651000"/>
            <a:ext cx="268143" cy="846667"/>
          </a:xfrm>
          <a:custGeom>
            <a:avLst/>
            <a:gdLst>
              <a:gd name="connsiteX0" fmla="*/ 254031 w 268143"/>
              <a:gd name="connsiteY0" fmla="*/ 0 h 846667"/>
              <a:gd name="connsiteX1" fmla="*/ 31 w 268143"/>
              <a:gd name="connsiteY1" fmla="*/ 465667 h 846667"/>
              <a:gd name="connsiteX2" fmla="*/ 268143 w 268143"/>
              <a:gd name="connsiteY2" fmla="*/ 846667 h 84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143" h="846667">
                <a:moveTo>
                  <a:pt x="254031" y="0"/>
                </a:moveTo>
                <a:cubicBezTo>
                  <a:pt x="125855" y="162278"/>
                  <a:pt x="-2321" y="324556"/>
                  <a:pt x="31" y="465667"/>
                </a:cubicBezTo>
                <a:cubicBezTo>
                  <a:pt x="2383" y="606778"/>
                  <a:pt x="268143" y="846667"/>
                  <a:pt x="268143" y="846667"/>
                </a:cubicBezTo>
              </a:path>
            </a:pathLst>
          </a:custGeom>
          <a:ln w="3810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11667" y="3680177"/>
            <a:ext cx="143392" cy="539045"/>
          </a:xfrm>
          <a:custGeom>
            <a:avLst/>
            <a:gdLst>
              <a:gd name="connsiteX0" fmla="*/ 254031 w 268143"/>
              <a:gd name="connsiteY0" fmla="*/ 0 h 846667"/>
              <a:gd name="connsiteX1" fmla="*/ 31 w 268143"/>
              <a:gd name="connsiteY1" fmla="*/ 465667 h 846667"/>
              <a:gd name="connsiteX2" fmla="*/ 268143 w 268143"/>
              <a:gd name="connsiteY2" fmla="*/ 846667 h 846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143" h="846667">
                <a:moveTo>
                  <a:pt x="254031" y="0"/>
                </a:moveTo>
                <a:cubicBezTo>
                  <a:pt x="125855" y="162278"/>
                  <a:pt x="-2321" y="324556"/>
                  <a:pt x="31" y="465667"/>
                </a:cubicBezTo>
                <a:cubicBezTo>
                  <a:pt x="2383" y="606778"/>
                  <a:pt x="268143" y="846667"/>
                  <a:pt x="268143" y="846667"/>
                </a:cubicBezTo>
              </a:path>
            </a:pathLst>
          </a:custGeom>
          <a:ln w="3810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6" y="4403272"/>
            <a:ext cx="8298382" cy="221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95848-5714-9F45-B380-12080D44F54A}" type="slidenum">
              <a:rPr lang="en-US" smtClean="0"/>
              <a:t>9</a:t>
            </a:fld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1311541" y="5841999"/>
            <a:ext cx="1025048" cy="8794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9059214">
            <a:off x="908669" y="5805994"/>
            <a:ext cx="121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 </a:t>
            </a:r>
            <a:br>
              <a:rPr lang="en-US" dirty="0" smtClean="0"/>
            </a:br>
            <a:r>
              <a:rPr lang="en-US" dirty="0" smtClean="0"/>
              <a:t>strength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63386" y="1983308"/>
            <a:ext cx="6070826" cy="4759364"/>
            <a:chOff x="594054" y="1729304"/>
            <a:chExt cx="6440158" cy="5128696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1716087" y="2230438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889125" y="1729304"/>
              <a:ext cx="0" cy="449369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714500" y="6042026"/>
              <a:ext cx="53181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840388" y="6488668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DM Mass</a:t>
              </a:r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667500" y="1830389"/>
              <a:ext cx="0" cy="4344986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49775" y="1830389"/>
              <a:ext cx="0" cy="4354511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70375" y="6119336"/>
              <a:ext cx="57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GeV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661025" y="1830389"/>
              <a:ext cx="0" cy="4354511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357094" y="614362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TeV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27380" y="6184900"/>
              <a:ext cx="549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PeV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324225" y="1830389"/>
              <a:ext cx="0" cy="4392611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036169" y="6138386"/>
              <a:ext cx="627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MeV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93194" y="6143625"/>
              <a:ext cx="53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/>
                  </a:solidFill>
                </a:rPr>
                <a:t>k</a:t>
              </a:r>
              <a:r>
                <a:rPr lang="en-US" dirty="0" err="1" smtClean="0">
                  <a:solidFill>
                    <a:schemeClr val="accent1"/>
                  </a:solidFill>
                </a:rPr>
                <a:t>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1716087" y="4647686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365375" y="1787011"/>
              <a:ext cx="0" cy="443599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716087" y="3036187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093561" y="2849047"/>
              <a:ext cx="57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/>
                  </a:solidFill>
                </a:rPr>
                <a:t>G</a:t>
              </a:r>
              <a:r>
                <a:rPr lang="en-US" dirty="0" err="1" smtClean="0">
                  <a:solidFill>
                    <a:schemeClr val="accent1"/>
                  </a:solidFill>
                </a:rPr>
                <a:t>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87211" y="3624819"/>
              <a:ext cx="627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M</a:t>
              </a:r>
              <a:r>
                <a:rPr lang="en-US" dirty="0" smtClean="0">
                  <a:solidFill>
                    <a:schemeClr val="accent1"/>
                  </a:solidFill>
                </a:rPr>
                <a:t>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716087" y="2542052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716087" y="3841936"/>
              <a:ext cx="5318125" cy="0"/>
            </a:xfrm>
            <a:prstGeom prst="line">
              <a:avLst/>
            </a:prstGeom>
            <a:ln w="6350" cmpd="sng">
              <a:solidFill>
                <a:schemeClr val="accent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2093194" y="1830390"/>
              <a:ext cx="4447306" cy="387668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94249" y="2047876"/>
              <a:ext cx="1242142" cy="4767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Classical WIMP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2655" y="2192065"/>
              <a:ext cx="4254725" cy="3581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chemeClr val="accent5">
                      <a:lumMod val="50000"/>
                    </a:schemeClr>
                  </a:solidFill>
                </a:rPr>
                <a:t>Hidden-sector DM</a:t>
              </a:r>
            </a:p>
            <a:p>
              <a:r>
                <a:rPr lang="en-US" sz="2000" dirty="0">
                  <a:solidFill>
                    <a:schemeClr val="accent1"/>
                  </a:solidFill>
                </a:rPr>
                <a:t>neutral under Standard Model forces, interacting through new force(s</a:t>
              </a:r>
              <a:r>
                <a:rPr lang="en-US" sz="2000" dirty="0" smtClean="0">
                  <a:solidFill>
                    <a:schemeClr val="accent1"/>
                  </a:solidFill>
                </a:rPr>
                <a:t>)</a:t>
              </a:r>
            </a:p>
            <a:p>
              <a:endParaRPr lang="en-US" sz="2000" dirty="0">
                <a:solidFill>
                  <a:schemeClr val="accent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Interactions and production mechanisms similar to WIMPs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New experimental challenges &amp; opportunities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Sharp, accessible parameter-space targets from theory and data</a:t>
              </a:r>
              <a:endParaRPr lang="en-US" dirty="0" smtClean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987148" y="3756541"/>
              <a:ext cx="3531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1/(Range of force) ~ Mediator Mass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36411" y="205740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TeV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1811" y="2336800"/>
              <a:ext cx="505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m</a:t>
              </a:r>
              <a:r>
                <a:rPr lang="en-US" baseline="-25000" dirty="0" err="1" smtClean="0">
                  <a:solidFill>
                    <a:schemeClr val="accent1"/>
                  </a:solidFill>
                </a:rPr>
                <a:t>W</a:t>
              </a:r>
              <a:endParaRPr lang="en-US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12611" y="4384716"/>
              <a:ext cx="535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keV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sector DM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82454" y="1232972"/>
            <a:ext cx="33111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Natural generalization of WIMPs!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0" y="5306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Priority targets – Hidden-Sector 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1883</Words>
  <Application>Microsoft Office PowerPoint</Application>
  <PresentationFormat>On-screen Show (4:3)</PresentationFormat>
  <Paragraphs>447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Courier New</vt:lpstr>
      <vt:lpstr>Wingdings</vt:lpstr>
      <vt:lpstr>Office Theme</vt:lpstr>
      <vt:lpstr>US Cosmic Visions: New Ideas in Dark Matter</vt:lpstr>
      <vt:lpstr>A Universe of Dark Matter</vt:lpstr>
      <vt:lpstr>High Stakes of Dark Matter Science</vt:lpstr>
      <vt:lpstr>“New Ideas in Dark Matter” Workshop</vt:lpstr>
      <vt:lpstr>“New Ideas in Dark Matter” Workshop</vt:lpstr>
      <vt:lpstr>High-Level Conclusions</vt:lpstr>
      <vt:lpstr>Outline</vt:lpstr>
      <vt:lpstr>Priority Targets in Dark Matter Science</vt:lpstr>
      <vt:lpstr>Hidden sector DM</vt:lpstr>
      <vt:lpstr>Hidden sector DM</vt:lpstr>
      <vt:lpstr>Thermal Sub-GeV DM</vt:lpstr>
      <vt:lpstr>Predictive Targets for Thermalized DM</vt:lpstr>
      <vt:lpstr>Motivation and Targets at Weaker Couplings</vt:lpstr>
      <vt:lpstr>Hints of Hidden Sector Forces?</vt:lpstr>
      <vt:lpstr>Ultralight Dark Matter: Motivation</vt:lpstr>
      <vt:lpstr>Ultralight (sub-keV) DM: Properties </vt:lpstr>
      <vt:lpstr>Detection Prospects</vt:lpstr>
      <vt:lpstr>Experimental Directions</vt:lpstr>
      <vt:lpstr>New Avenues in Direct Detection</vt:lpstr>
      <vt:lpstr>Low-Mass Direct Detection</vt:lpstr>
      <vt:lpstr>Experimental Prospects</vt:lpstr>
      <vt:lpstr>Ultra-Low Mass (sub-eV) DM Detection</vt:lpstr>
      <vt:lpstr>Experimental Prospects</vt:lpstr>
      <vt:lpstr>Experimental Prospects</vt:lpstr>
      <vt:lpstr>DM Production at Fixed-Target and Collider Experiments </vt:lpstr>
      <vt:lpstr>DM Production at Accelerators:  Three Proven Techniques </vt:lpstr>
      <vt:lpstr>Experimental Prospects</vt:lpstr>
      <vt:lpstr>New Candidates, Targets, and Complementarity</vt:lpstr>
      <vt:lpstr>Testing Visible-Sector New-Force Anomalies</vt:lpstr>
      <vt:lpstr>New-Force Anomalies: Dark Sector</vt:lpstr>
      <vt:lpstr>Importance of Theory</vt:lpstr>
      <vt:lpstr>Comprehensive Exploration of Ultralight and Hidden-Sector DM  The Case for a Program of Complementary Experiments</vt:lpstr>
      <vt:lpstr>Ultralight Dark Matter</vt:lpstr>
      <vt:lpstr>Hidden Sectors</vt:lpstr>
      <vt:lpstr>Hidden Sectors: The Need for a Relativistic Probe</vt:lpstr>
      <vt:lpstr>Hidden Sectors: The Need for a Non-Relativistic Probe</vt:lpstr>
      <vt:lpstr>Different Techniques  Provide Crucial Lessons</vt:lpstr>
      <vt:lpstr>Summary of Opportunities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2017-06-06T11:54:44Z</dcterms:created>
  <dcterms:modified xsi:type="dcterms:W3CDTF">2017-06-06T11:58:40Z</dcterms:modified>
</cp:coreProperties>
</file>