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media/image52.tif" ContentType="image/t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813" r:id="rId1"/>
  </p:sldMasterIdLst>
  <p:notesMasterIdLst>
    <p:notesMasterId r:id="rId25"/>
  </p:notesMasterIdLst>
  <p:handoutMasterIdLst>
    <p:handoutMasterId r:id="rId26"/>
  </p:handoutMasterIdLst>
  <p:sldIdLst>
    <p:sldId id="276" r:id="rId2"/>
    <p:sldId id="1614" r:id="rId3"/>
    <p:sldId id="1621" r:id="rId4"/>
    <p:sldId id="1615" r:id="rId5"/>
    <p:sldId id="1624" r:id="rId6"/>
    <p:sldId id="1618" r:id="rId7"/>
    <p:sldId id="1600" r:id="rId8"/>
    <p:sldId id="1627" r:id="rId9"/>
    <p:sldId id="1628" r:id="rId10"/>
    <p:sldId id="1629" r:id="rId11"/>
    <p:sldId id="1630" r:id="rId12"/>
    <p:sldId id="1631" r:id="rId13"/>
    <p:sldId id="1633" r:id="rId14"/>
    <p:sldId id="1632" r:id="rId15"/>
    <p:sldId id="1634" r:id="rId16"/>
    <p:sldId id="1636" r:id="rId17"/>
    <p:sldId id="1637" r:id="rId18"/>
    <p:sldId id="1638" r:id="rId19"/>
    <p:sldId id="1639" r:id="rId20"/>
    <p:sldId id="1640" r:id="rId21"/>
    <p:sldId id="1642" r:id="rId22"/>
    <p:sldId id="1641" r:id="rId23"/>
    <p:sldId id="1635" r:id="rId24"/>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07">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737"/>
    <a:srgbClr val="000099"/>
    <a:srgbClr val="40AE49"/>
    <a:srgbClr val="00CC00"/>
    <a:srgbClr val="DDFFF4"/>
    <a:srgbClr val="0000FF"/>
    <a:srgbClr val="0033CC"/>
    <a:srgbClr val="9966FF"/>
    <a:srgbClr val="0066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2" autoAdjust="0"/>
    <p:restoredTop sz="96370" autoAdjust="0"/>
  </p:normalViewPr>
  <p:slideViewPr>
    <p:cSldViewPr snapToGrid="0">
      <p:cViewPr varScale="1">
        <p:scale>
          <a:sx n="111" d="100"/>
          <a:sy n="111" d="100"/>
        </p:scale>
        <p:origin x="102" y="162"/>
      </p:cViewPr>
      <p:guideLst>
        <p:guide orient="horz" pos="507"/>
        <p:guide pos="2880"/>
      </p:guideLst>
    </p:cSldViewPr>
  </p:slideViewPr>
  <p:outlineViewPr>
    <p:cViewPr>
      <p:scale>
        <a:sx n="33" d="100"/>
        <a:sy n="33" d="100"/>
      </p:scale>
      <p:origin x="0" y="8328"/>
    </p:cViewPr>
  </p:outlineViewPr>
  <p:notesTextViewPr>
    <p:cViewPr>
      <p:scale>
        <a:sx n="100" d="100"/>
        <a:sy n="100" d="100"/>
      </p:scale>
      <p:origin x="0" y="0"/>
    </p:cViewPr>
  </p:notesTextViewPr>
  <p:sorterViewPr>
    <p:cViewPr>
      <p:scale>
        <a:sx n="90" d="100"/>
        <a:sy n="90" d="100"/>
      </p:scale>
      <p:origin x="0" y="11010"/>
    </p:cViewPr>
  </p:sorterViewPr>
  <p:notesViewPr>
    <p:cSldViewPr snapToGrid="0">
      <p:cViewPr varScale="1">
        <p:scale>
          <a:sx n="54" d="100"/>
          <a:sy n="54" d="100"/>
        </p:scale>
        <p:origin x="-280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a:solidFill>
                  <a:schemeClr val="tx2"/>
                </a:solidFill>
              </a:rPr>
              <a:t>GARD Facility Ops by Thrust</a:t>
            </a:r>
          </a:p>
          <a:p>
            <a:pPr>
              <a:defRPr/>
            </a:pPr>
            <a:r>
              <a:rPr lang="en-US" dirty="0">
                <a:solidFill>
                  <a:schemeClr val="tx2"/>
                </a:solidFill>
              </a:rPr>
              <a:t>($27M) </a:t>
            </a:r>
          </a:p>
        </c:rich>
      </c:tx>
      <c:layout/>
      <c:overlay val="0"/>
    </c:title>
    <c:autoTitleDeleted val="0"/>
    <c:plotArea>
      <c:layout>
        <c:manualLayout>
          <c:layoutTarget val="inner"/>
          <c:xMode val="edge"/>
          <c:yMode val="edge"/>
          <c:x val="7.7380675641868638E-2"/>
          <c:y val="0.20646734016738474"/>
          <c:w val="0.71067926509186363"/>
          <c:h val="0.75071753354774362"/>
        </c:manualLayout>
      </c:layout>
      <c:pieChart>
        <c:varyColors val="1"/>
        <c:ser>
          <c:idx val="0"/>
          <c:order val="0"/>
          <c:tx>
            <c:strRef>
              <c:f>Sheet1!$B$1</c:f>
              <c:strCache>
                <c:ptCount val="1"/>
                <c:pt idx="0">
                  <c:v>GARD Facility Ops by Thrust (in k$)</c:v>
                </c:pt>
              </c:strCache>
            </c:strRef>
          </c:tx>
          <c:dLbls>
            <c:dLbl>
              <c:idx val="0"/>
              <c:layout>
                <c:manualLayout>
                  <c:x val="-0.23847763001140662"/>
                  <c:y val="0.1572388946664685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28EC-4819-93EA-15EB51D30CCE}"/>
                </c:ext>
                <c:ext xmlns:c15="http://schemas.microsoft.com/office/drawing/2012/chart" uri="{CE6537A1-D6FC-4f65-9D91-7224C49458BB}">
                  <c15:layout/>
                </c:ext>
              </c:extLst>
            </c:dLbl>
            <c:dLbl>
              <c:idx val="1"/>
              <c:layout>
                <c:manualLayout>
                  <c:x val="1.6290830391904362E-2"/>
                  <c:y val="4.687193581934334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28EC-4819-93EA-15EB51D30CCE}"/>
                </c:ext>
                <c:ext xmlns:c15="http://schemas.microsoft.com/office/drawing/2012/chart" uri="{CE6537A1-D6FC-4f65-9D91-7224C49458BB}">
                  <c15:layout/>
                </c:ext>
              </c:extLst>
            </c:dLbl>
            <c:dLbl>
              <c:idx val="2"/>
              <c:delete val="1"/>
              <c:extLst xmlns:c16r2="http://schemas.microsoft.com/office/drawing/2015/06/chart">
                <c:ext xmlns:c16="http://schemas.microsoft.com/office/drawing/2014/chart" uri="{C3380CC4-5D6E-409C-BE32-E72D297353CC}">
                  <c16:uniqueId val="{00000002-28EC-4819-93EA-15EB51D30CCE}"/>
                </c:ext>
                <c:ext xmlns:c15="http://schemas.microsoft.com/office/drawing/2012/chart" uri="{CE6537A1-D6FC-4f65-9D91-7224C49458BB}"/>
              </c:extLst>
            </c:dLbl>
            <c:dLbl>
              <c:idx val="3"/>
              <c:layout>
                <c:manualLayout>
                  <c:x val="0.11594455380577426"/>
                  <c:y val="-9.711734470691163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28EC-4819-93EA-15EB51D30CCE}"/>
                </c:ext>
                <c:ext xmlns:c15="http://schemas.microsoft.com/office/drawing/2012/chart" uri="{CE6537A1-D6FC-4f65-9D91-7224C49458BB}">
                  <c15:layout>
                    <c:manualLayout>
                      <c:w val="0.4172263779527558"/>
                      <c:h val="0.28537729658792643"/>
                    </c:manualLayout>
                  </c15:layout>
                </c:ext>
              </c:extLst>
            </c:dLbl>
            <c:dLbl>
              <c:idx val="4"/>
              <c:layout>
                <c:manualLayout>
                  <c:x val="0.13121122424204854"/>
                  <c:y val="0.2322673698806517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28EC-4819-93EA-15EB51D30CCE}"/>
                </c:ext>
                <c:ext xmlns:c15="http://schemas.microsoft.com/office/drawing/2012/chart" uri="{CE6537A1-D6FC-4f65-9D91-7224C49458BB}">
                  <c15:layout>
                    <c:manualLayout>
                      <c:w val="0.3085025808071975"/>
                      <c:h val="0.19339622641509435"/>
                    </c:manualLayout>
                  </c15:layout>
                </c:ext>
              </c:extLst>
            </c:dLbl>
            <c:dLbl>
              <c:idx val="5"/>
              <c:delete val="1"/>
              <c:extLst xmlns:c16r2="http://schemas.microsoft.com/office/drawing/2015/06/chart">
                <c:ext xmlns:c16="http://schemas.microsoft.com/office/drawing/2014/chart" uri="{C3380CC4-5D6E-409C-BE32-E72D297353CC}">
                  <c16:uniqueId val="{00000005-28EC-4819-93EA-15EB51D30CCE}"/>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200" b="1" i="0" baseline="0"/>
                </a:pPr>
                <a:endParaRPr lang="en-US"/>
              </a:p>
            </c:txPr>
            <c:dLblPos val="bestFit"/>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Sheet1!$A$2:$A$7</c:f>
              <c:strCache>
                <c:ptCount val="6"/>
                <c:pt idx="0">
                  <c:v>Advanced Accelerator Concepts</c:v>
                </c:pt>
                <c:pt idx="1">
                  <c:v>Accelerator and Beam Physics</c:v>
                </c:pt>
                <c:pt idx="2">
                  <c:v>Particle Sources and Targets</c:v>
                </c:pt>
                <c:pt idx="3">
                  <c:v>RF Acceleration Technology (NC and SC RF)</c:v>
                </c:pt>
                <c:pt idx="4">
                  <c:v>SC Magnets and Materials</c:v>
                </c:pt>
                <c:pt idx="5">
                  <c:v>Other</c:v>
                </c:pt>
              </c:strCache>
            </c:strRef>
          </c:cat>
          <c:val>
            <c:numRef>
              <c:f>Sheet1!$B$2:$B$7</c:f>
              <c:numCache>
                <c:formatCode>General</c:formatCode>
                <c:ptCount val="6"/>
                <c:pt idx="0">
                  <c:v>8375</c:v>
                </c:pt>
                <c:pt idx="1">
                  <c:v>1300</c:v>
                </c:pt>
                <c:pt idx="3" formatCode="0">
                  <c:v>11347</c:v>
                </c:pt>
                <c:pt idx="4">
                  <c:v>5527</c:v>
                </c:pt>
              </c:numCache>
            </c:numRef>
          </c:val>
          <c:extLst xmlns:c16r2="http://schemas.microsoft.com/office/drawing/2015/06/chart">
            <c:ext xmlns:c16="http://schemas.microsoft.com/office/drawing/2014/chart" uri="{C3380CC4-5D6E-409C-BE32-E72D297353CC}">
              <c16:uniqueId val="{00000006-28EC-4819-93EA-15EB51D30CCE}"/>
            </c:ext>
          </c:extLst>
        </c:ser>
        <c:dLbls>
          <c:dLblPos val="bestFit"/>
          <c:showLegendKey val="0"/>
          <c:showVal val="1"/>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a:solidFill>
                  <a:schemeClr val="tx2"/>
                </a:solidFill>
              </a:rPr>
              <a:t>GARD Research by Thrust</a:t>
            </a:r>
          </a:p>
          <a:p>
            <a:pPr>
              <a:defRPr/>
            </a:pPr>
            <a:r>
              <a:rPr lang="en-US" dirty="0">
                <a:solidFill>
                  <a:schemeClr val="tx2"/>
                </a:solidFill>
              </a:rPr>
              <a:t>($44M) </a:t>
            </a:r>
          </a:p>
        </c:rich>
      </c:tx>
      <c:layout/>
      <c:overlay val="0"/>
    </c:title>
    <c:autoTitleDeleted val="0"/>
    <c:plotArea>
      <c:layout>
        <c:manualLayout>
          <c:layoutTarget val="inner"/>
          <c:xMode val="edge"/>
          <c:yMode val="edge"/>
          <c:x val="0.15063451443569553"/>
          <c:y val="0.14820669163758352"/>
          <c:w val="0.71067926509186363"/>
          <c:h val="0.75071753354774362"/>
        </c:manualLayout>
      </c:layout>
      <c:pieChart>
        <c:varyColors val="1"/>
        <c:ser>
          <c:idx val="0"/>
          <c:order val="0"/>
          <c:tx>
            <c:strRef>
              <c:f>Sheet1!$B$1</c:f>
              <c:strCache>
                <c:ptCount val="1"/>
                <c:pt idx="0">
                  <c:v>GARD Research by Thrust (in k$)</c:v>
                </c:pt>
              </c:strCache>
            </c:strRef>
          </c:tx>
          <c:dLbls>
            <c:dLbl>
              <c:idx val="0"/>
              <c:layout>
                <c:manualLayout>
                  <c:x val="-0.20556627296587926"/>
                  <c:y val="0.19495565687384123"/>
                </c:manualLayout>
              </c:layout>
              <c:tx>
                <c:rich>
                  <a:bodyPr/>
                  <a:lstStyle/>
                  <a:p>
                    <a:fld id="{3D52C22D-62E2-42D7-86C9-5A41FC16A2D3}" type="CATEGORYNAME">
                      <a:rPr lang="en-US" sz="1200" baseline="0"/>
                      <a:pPr/>
                      <a:t>[CATEGORY NAME]</a:t>
                    </a:fld>
                    <a:r>
                      <a:rPr lang="en-US" baseline="0" dirty="0"/>
                      <a:t>
</a:t>
                    </a:r>
                    <a:fld id="{AF0B1762-ABE4-4A5C-A583-A85CF5D0CCB3}" type="PERCENTAGE">
                      <a:rPr lang="en-US" sz="1200" baseline="0"/>
                      <a:pPr/>
                      <a:t>[PERCENTAGE]</a:t>
                    </a:fld>
                    <a:endParaRPr lang="en-US"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3691-406B-9EC3-F4ED577A0591}"/>
                </c:ext>
                <c:ext xmlns:c15="http://schemas.microsoft.com/office/drawing/2012/chart" uri="{CE6537A1-D6FC-4f65-9D91-7224C49458BB}">
                  <c15:layout/>
                  <c15:dlblFieldTable/>
                  <c15:showDataLabelsRange val="0"/>
                </c:ext>
              </c:extLst>
            </c:dLbl>
            <c:dLbl>
              <c:idx val="1"/>
              <c:layout>
                <c:manualLayout>
                  <c:x val="-0.19952055993000886"/>
                  <c:y val="-0.1630365055192263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691-406B-9EC3-F4ED577A0591}"/>
                </c:ext>
                <c:ext xmlns:c15="http://schemas.microsoft.com/office/drawing/2012/chart" uri="{CE6537A1-D6FC-4f65-9D91-7224C49458BB}">
                  <c15:layout/>
                </c:ext>
              </c:extLst>
            </c:dLbl>
            <c:dLbl>
              <c:idx val="2"/>
              <c:layout>
                <c:manualLayout>
                  <c:x val="-0.15608792650918635"/>
                  <c:y val="0"/>
                </c:manualLayout>
              </c:layout>
              <c:spPr>
                <a:ln>
                  <a:noFill/>
                </a:ln>
                <a:effectLst/>
              </c:spPr>
              <c:txPr>
                <a:bodyPr wrap="square" lIns="38100" tIns="19050" rIns="38100" bIns="19050" anchor="ctr">
                  <a:noAutofit/>
                </a:bodyPr>
                <a:lstStyle/>
                <a:p>
                  <a:pPr>
                    <a:defRPr sz="1200" b="1" i="0" baseline="0">
                      <a:solidFill>
                        <a:schemeClr val="tx1"/>
                      </a:solidFill>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3691-406B-9EC3-F4ED577A0591}"/>
                </c:ext>
                <c:ext xmlns:c15="http://schemas.microsoft.com/office/drawing/2012/chart" uri="{CE6537A1-D6FC-4f65-9D91-7224C49458BB}">
                  <c15:layout>
                    <c:manualLayout>
                      <c:w val="0.24896106736657916"/>
                      <c:h val="0.13512839020122486"/>
                    </c:manualLayout>
                  </c15:layout>
                </c:ext>
              </c:extLst>
            </c:dLbl>
            <c:dLbl>
              <c:idx val="3"/>
              <c:layout>
                <c:manualLayout>
                  <c:x val="0.15828893263342081"/>
                  <c:y val="-0.1724721032598195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691-406B-9EC3-F4ED577A0591}"/>
                </c:ext>
                <c:ext xmlns:c15="http://schemas.microsoft.com/office/drawing/2012/chart" uri="{CE6537A1-D6FC-4f65-9D91-7224C49458BB}">
                  <c15:layout>
                    <c:manualLayout>
                      <c:w val="0.32021786868595181"/>
                      <c:h val="0.28537735849056606"/>
                    </c:manualLayout>
                  </c15:layout>
                </c:ext>
              </c:extLst>
            </c:dLbl>
            <c:dLbl>
              <c:idx val="4"/>
              <c:layout>
                <c:manualLayout>
                  <c:x val="0.20000010936132984"/>
                  <c:y val="0.183983941097120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3691-406B-9EC3-F4ED577A0591}"/>
                </c:ext>
                <c:ext xmlns:c15="http://schemas.microsoft.com/office/drawing/2012/chart" uri="{CE6537A1-D6FC-4f65-9D91-7224C49458BB}">
                  <c15:layout>
                    <c:manualLayout>
                      <c:w val="0.26086041010026317"/>
                      <c:h val="0.19339622641509435"/>
                    </c:manualLayout>
                  </c15:layout>
                </c:ext>
              </c:extLst>
            </c:dLbl>
            <c:dLbl>
              <c:idx val="5"/>
              <c:layout>
                <c:manualLayout>
                  <c:x val="-0.22173934326986541"/>
                  <c:y val="3.715173575001234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3691-406B-9EC3-F4ED577A0591}"/>
                </c:ext>
                <c:ext xmlns:c15="http://schemas.microsoft.com/office/drawing/2012/chart" uri="{CE6537A1-D6FC-4f65-9D91-7224C49458BB}">
                  <c15:layout/>
                </c:ext>
              </c:extLst>
            </c:dLbl>
            <c:spPr>
              <a:ln>
                <a:noFill/>
              </a:ln>
              <a:effectLst/>
            </c:spPr>
            <c:txPr>
              <a:bodyPr wrap="square" lIns="38100" tIns="19050" rIns="38100" bIns="19050" anchor="ctr">
                <a:spAutoFit/>
              </a:bodyPr>
              <a:lstStyle/>
              <a:p>
                <a:pPr>
                  <a:defRPr sz="1200" b="1" i="0" baseline="0">
                    <a:solidFill>
                      <a:schemeClr val="tx1"/>
                    </a:solidFill>
                  </a:defRPr>
                </a:pPr>
                <a:endParaRPr lang="en-US"/>
              </a:p>
            </c:txPr>
            <c:dLblPos val="bestFit"/>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Sheet1!$A$2:$A$7</c:f>
              <c:strCache>
                <c:ptCount val="6"/>
                <c:pt idx="0">
                  <c:v>Advanced Accelerator Concepts</c:v>
                </c:pt>
                <c:pt idx="1">
                  <c:v>Accelerator and Beam Physics</c:v>
                </c:pt>
                <c:pt idx="2">
                  <c:v>Particle Sources and Targets</c:v>
                </c:pt>
                <c:pt idx="3">
                  <c:v>RF Acceleration Technology (NC and SC RF)</c:v>
                </c:pt>
                <c:pt idx="4">
                  <c:v>SC Magnets and Materials</c:v>
                </c:pt>
                <c:pt idx="5">
                  <c:v>Other</c:v>
                </c:pt>
              </c:strCache>
            </c:strRef>
          </c:cat>
          <c:val>
            <c:numRef>
              <c:f>Sheet1!$B$2:$B$7</c:f>
              <c:numCache>
                <c:formatCode>#,##0</c:formatCode>
                <c:ptCount val="6"/>
                <c:pt idx="0">
                  <c:v>10047</c:v>
                </c:pt>
                <c:pt idx="1">
                  <c:v>12183</c:v>
                </c:pt>
                <c:pt idx="2">
                  <c:v>1725</c:v>
                </c:pt>
                <c:pt idx="3" formatCode="0">
                  <c:v>9257</c:v>
                </c:pt>
                <c:pt idx="4">
                  <c:v>9410</c:v>
                </c:pt>
                <c:pt idx="5">
                  <c:v>1461</c:v>
                </c:pt>
              </c:numCache>
            </c:numRef>
          </c:val>
          <c:extLst xmlns:c16r2="http://schemas.microsoft.com/office/drawing/2015/06/chart">
            <c:ext xmlns:c16="http://schemas.microsoft.com/office/drawing/2014/chart" uri="{C3380CC4-5D6E-409C-BE32-E72D297353CC}">
              <c16:uniqueId val="{00000006-3691-406B-9EC3-F4ED577A0591}"/>
            </c:ext>
          </c:extLst>
        </c:ser>
        <c:dLbls>
          <c:dLblPos val="bestFit"/>
          <c:showLegendKey val="0"/>
          <c:showVal val="1"/>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0.08772</cdr:x>
      <cdr:y>0.93333</cdr:y>
    </cdr:from>
    <cdr:to>
      <cdr:x>0.38596</cdr:x>
      <cdr:y>1</cdr:y>
    </cdr:to>
    <cdr:sp macro="" textlink="">
      <cdr:nvSpPr>
        <cdr:cNvPr id="2" name="TextBox 1"/>
        <cdr:cNvSpPr txBox="1"/>
      </cdr:nvSpPr>
      <cdr:spPr>
        <a:xfrm xmlns:a="http://schemas.openxmlformats.org/drawingml/2006/main">
          <a:off x="381000" y="5334000"/>
          <a:ext cx="1295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0.08772</cdr:x>
      <cdr:y>0.93333</cdr:y>
    </cdr:from>
    <cdr:to>
      <cdr:x>0.38596</cdr:x>
      <cdr:y>1</cdr:y>
    </cdr:to>
    <cdr:sp macro="" textlink="">
      <cdr:nvSpPr>
        <cdr:cNvPr id="2" name="TextBox 1"/>
        <cdr:cNvSpPr txBox="1"/>
      </cdr:nvSpPr>
      <cdr:spPr>
        <a:xfrm xmlns:a="http://schemas.openxmlformats.org/drawingml/2006/main">
          <a:off x="381000" y="5334000"/>
          <a:ext cx="1295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2" y="2"/>
            <a:ext cx="3037628" cy="463229"/>
          </a:xfrm>
          <a:prstGeom prst="rect">
            <a:avLst/>
          </a:prstGeom>
          <a:noFill/>
          <a:ln w="9525">
            <a:noFill/>
            <a:miter lim="800000"/>
            <a:headEnd/>
            <a:tailEnd/>
          </a:ln>
          <a:effectLst/>
        </p:spPr>
        <p:txBody>
          <a:bodyPr vert="horz" wrap="square" lIns="91345" tIns="45672" rIns="91345" bIns="45672" numCol="1" anchor="t" anchorCtr="0" compatLnSpc="1">
            <a:prstTxWarp prst="textNoShape">
              <a:avLst/>
            </a:prstTxWarp>
          </a:bodyPr>
          <a:lstStyle>
            <a:lvl1pPr defTabSz="912679" eaLnBrk="1" hangingPunct="1">
              <a:defRPr sz="1200" b="0"/>
            </a:lvl1pPr>
          </a:lstStyle>
          <a:p>
            <a:pPr>
              <a:defRPr/>
            </a:pPr>
            <a:endParaRPr lang="en-US"/>
          </a:p>
        </p:txBody>
      </p:sp>
      <p:sp>
        <p:nvSpPr>
          <p:cNvPr id="104451" name="Rectangle 3"/>
          <p:cNvSpPr>
            <a:spLocks noGrp="1" noChangeArrowheads="1"/>
          </p:cNvSpPr>
          <p:nvPr>
            <p:ph type="dt" sz="quarter" idx="1"/>
          </p:nvPr>
        </p:nvSpPr>
        <p:spPr bwMode="auto">
          <a:xfrm>
            <a:off x="3971183" y="2"/>
            <a:ext cx="3037628" cy="463229"/>
          </a:xfrm>
          <a:prstGeom prst="rect">
            <a:avLst/>
          </a:prstGeom>
          <a:noFill/>
          <a:ln w="9525">
            <a:noFill/>
            <a:miter lim="800000"/>
            <a:headEnd/>
            <a:tailEnd/>
          </a:ln>
          <a:effectLst/>
        </p:spPr>
        <p:txBody>
          <a:bodyPr vert="horz" wrap="square" lIns="91345" tIns="45672" rIns="91345" bIns="45672" numCol="1" anchor="t" anchorCtr="0" compatLnSpc="1">
            <a:prstTxWarp prst="textNoShape">
              <a:avLst/>
            </a:prstTxWarp>
          </a:bodyPr>
          <a:lstStyle>
            <a:lvl1pPr algn="r" defTabSz="912679" eaLnBrk="1" hangingPunct="1">
              <a:defRPr sz="1200" b="0"/>
            </a:lvl1pPr>
          </a:lstStyle>
          <a:p>
            <a:pPr>
              <a:defRPr/>
            </a:pPr>
            <a:endParaRPr lang="en-US"/>
          </a:p>
        </p:txBody>
      </p:sp>
      <p:sp>
        <p:nvSpPr>
          <p:cNvPr id="104452" name="Rectangle 4"/>
          <p:cNvSpPr>
            <a:spLocks noGrp="1" noChangeArrowheads="1"/>
          </p:cNvSpPr>
          <p:nvPr>
            <p:ph type="ftr" sz="quarter" idx="2"/>
          </p:nvPr>
        </p:nvSpPr>
        <p:spPr bwMode="auto">
          <a:xfrm>
            <a:off x="2" y="8831582"/>
            <a:ext cx="3037628" cy="463229"/>
          </a:xfrm>
          <a:prstGeom prst="rect">
            <a:avLst/>
          </a:prstGeom>
          <a:noFill/>
          <a:ln w="9525">
            <a:noFill/>
            <a:miter lim="800000"/>
            <a:headEnd/>
            <a:tailEnd/>
          </a:ln>
          <a:effectLst/>
        </p:spPr>
        <p:txBody>
          <a:bodyPr vert="horz" wrap="square" lIns="91345" tIns="45672" rIns="91345" bIns="45672" numCol="1" anchor="b" anchorCtr="0" compatLnSpc="1">
            <a:prstTxWarp prst="textNoShape">
              <a:avLst/>
            </a:prstTxWarp>
          </a:bodyPr>
          <a:lstStyle>
            <a:lvl1pPr defTabSz="912679" eaLnBrk="1" hangingPunct="1">
              <a:defRPr sz="1200" b="0"/>
            </a:lvl1pPr>
          </a:lstStyle>
          <a:p>
            <a:pPr>
              <a:defRPr/>
            </a:pPr>
            <a:endParaRPr lang="en-US"/>
          </a:p>
        </p:txBody>
      </p:sp>
      <p:sp>
        <p:nvSpPr>
          <p:cNvPr id="104453" name="Rectangle 5"/>
          <p:cNvSpPr>
            <a:spLocks noGrp="1" noChangeArrowheads="1"/>
          </p:cNvSpPr>
          <p:nvPr>
            <p:ph type="sldNum" sz="quarter" idx="3"/>
          </p:nvPr>
        </p:nvSpPr>
        <p:spPr bwMode="auto">
          <a:xfrm>
            <a:off x="3971183" y="8831582"/>
            <a:ext cx="3037628" cy="463229"/>
          </a:xfrm>
          <a:prstGeom prst="rect">
            <a:avLst/>
          </a:prstGeom>
          <a:noFill/>
          <a:ln w="9525">
            <a:noFill/>
            <a:miter lim="800000"/>
            <a:headEnd/>
            <a:tailEnd/>
          </a:ln>
          <a:effectLst/>
        </p:spPr>
        <p:txBody>
          <a:bodyPr vert="horz" wrap="square" lIns="91345" tIns="45672" rIns="91345" bIns="45672" numCol="1" anchor="b" anchorCtr="0" compatLnSpc="1">
            <a:prstTxWarp prst="textNoShape">
              <a:avLst/>
            </a:prstTxWarp>
          </a:bodyPr>
          <a:lstStyle>
            <a:lvl1pPr algn="r" defTabSz="912679" eaLnBrk="1" hangingPunct="1">
              <a:defRPr sz="1200" b="0"/>
            </a:lvl1pPr>
          </a:lstStyle>
          <a:p>
            <a:pPr>
              <a:defRPr/>
            </a:pPr>
            <a:fld id="{15A86A32-F0BE-4913-8151-0867FA08942B}" type="slidenum">
              <a:rPr lang="en-US"/>
              <a:pPr>
                <a:defRPr/>
              </a:pPr>
              <a:t>‹#›</a:t>
            </a:fld>
            <a:endParaRPr lang="en-US"/>
          </a:p>
        </p:txBody>
      </p:sp>
    </p:spTree>
    <p:extLst>
      <p:ext uri="{BB962C8B-B14F-4D97-AF65-F5344CB8AC3E}">
        <p14:creationId xmlns:p14="http://schemas.microsoft.com/office/powerpoint/2010/main" val="412286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2" y="2"/>
            <a:ext cx="3037628" cy="463229"/>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lvl1pPr defTabSz="920615" eaLnBrk="1" hangingPunct="1">
              <a:defRPr sz="1200" b="0"/>
            </a:lvl1pPr>
          </a:lstStyle>
          <a:p>
            <a:pPr>
              <a:defRPr/>
            </a:pPr>
            <a:endParaRPr lang="en-US"/>
          </a:p>
        </p:txBody>
      </p:sp>
      <p:sp>
        <p:nvSpPr>
          <p:cNvPr id="75779" name="Rectangle 3"/>
          <p:cNvSpPr>
            <a:spLocks noGrp="1" noChangeArrowheads="1"/>
          </p:cNvSpPr>
          <p:nvPr>
            <p:ph type="dt" idx="1"/>
          </p:nvPr>
        </p:nvSpPr>
        <p:spPr bwMode="auto">
          <a:xfrm>
            <a:off x="3971183" y="2"/>
            <a:ext cx="3037628" cy="463229"/>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lvl1pPr algn="r" defTabSz="920615" eaLnBrk="1" hangingPunct="1">
              <a:defRPr sz="1200" b="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701359" y="4415790"/>
            <a:ext cx="5607684" cy="4183380"/>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2" y="8831582"/>
            <a:ext cx="3037628" cy="463229"/>
          </a:xfrm>
          <a:prstGeom prst="rect">
            <a:avLst/>
          </a:prstGeom>
          <a:noFill/>
          <a:ln w="9525">
            <a:noFill/>
            <a:miter lim="800000"/>
            <a:headEnd/>
            <a:tailEnd/>
          </a:ln>
          <a:effectLst/>
        </p:spPr>
        <p:txBody>
          <a:bodyPr vert="horz" wrap="square" lIns="92158" tIns="46078" rIns="92158" bIns="46078" numCol="1" anchor="b" anchorCtr="0" compatLnSpc="1">
            <a:prstTxWarp prst="textNoShape">
              <a:avLst/>
            </a:prstTxWarp>
          </a:bodyPr>
          <a:lstStyle>
            <a:lvl1pPr defTabSz="920615" eaLnBrk="1" hangingPunct="1">
              <a:defRPr sz="1200" b="0"/>
            </a:lvl1pPr>
          </a:lstStyle>
          <a:p>
            <a:pPr>
              <a:defRPr/>
            </a:pPr>
            <a:endParaRPr lang="en-US"/>
          </a:p>
        </p:txBody>
      </p:sp>
      <p:sp>
        <p:nvSpPr>
          <p:cNvPr id="75783" name="Rectangle 7"/>
          <p:cNvSpPr>
            <a:spLocks noGrp="1" noChangeArrowheads="1"/>
          </p:cNvSpPr>
          <p:nvPr>
            <p:ph type="sldNum" sz="quarter" idx="5"/>
          </p:nvPr>
        </p:nvSpPr>
        <p:spPr bwMode="auto">
          <a:xfrm>
            <a:off x="3971183" y="8831582"/>
            <a:ext cx="3037628" cy="463229"/>
          </a:xfrm>
          <a:prstGeom prst="rect">
            <a:avLst/>
          </a:prstGeom>
          <a:noFill/>
          <a:ln w="9525">
            <a:noFill/>
            <a:miter lim="800000"/>
            <a:headEnd/>
            <a:tailEnd/>
          </a:ln>
          <a:effectLst/>
        </p:spPr>
        <p:txBody>
          <a:bodyPr vert="horz" wrap="square" lIns="92158" tIns="46078" rIns="92158" bIns="46078" numCol="1" anchor="b" anchorCtr="0" compatLnSpc="1">
            <a:prstTxWarp prst="textNoShape">
              <a:avLst/>
            </a:prstTxWarp>
          </a:bodyPr>
          <a:lstStyle>
            <a:lvl1pPr algn="r" defTabSz="920615" eaLnBrk="1" hangingPunct="1">
              <a:defRPr sz="1200" b="0"/>
            </a:lvl1pPr>
          </a:lstStyle>
          <a:p>
            <a:pPr>
              <a:defRPr/>
            </a:pPr>
            <a:fld id="{B79AFF30-1815-4E85-9243-ABD4123A36FE}" type="slidenum">
              <a:rPr lang="en-US"/>
              <a:pPr>
                <a:defRPr/>
              </a:pPr>
              <a:t>‹#›</a:t>
            </a:fld>
            <a:endParaRPr lang="en-US"/>
          </a:p>
        </p:txBody>
      </p:sp>
    </p:spTree>
    <p:extLst>
      <p:ext uri="{BB962C8B-B14F-4D97-AF65-F5344CB8AC3E}">
        <p14:creationId xmlns:p14="http://schemas.microsoft.com/office/powerpoint/2010/main" val="1251984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B82033E8-C637-45F5-8CEF-9495C9E6CA44}" type="slidenum">
              <a:rPr lang="en-US" smtClean="0"/>
              <a:pPr/>
              <a:t>1</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3465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196651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pPr fontAlgn="auto">
              <a:spcBef>
                <a:spcPts val="0"/>
              </a:spcBef>
              <a:spcAft>
                <a:spcPts val="0"/>
              </a:spcAft>
            </a:pPr>
            <a:r>
              <a:rPr lang="en-US">
                <a:solidFill>
                  <a:srgbClr val="0F6636"/>
                </a:solidFill>
              </a:rPr>
              <a:t>DOE Accelerator R&amp;D at HEPAP - 12/10/2015</a:t>
            </a:r>
            <a:endParaRPr lang="en-US" dirty="0">
              <a:solidFill>
                <a:srgbClr val="0F6636"/>
              </a:solidFill>
            </a:endParaRPr>
          </a:p>
        </p:txBody>
      </p:sp>
    </p:spTree>
    <p:extLst>
      <p:ext uri="{BB962C8B-B14F-4D97-AF65-F5344CB8AC3E}">
        <p14:creationId xmlns:p14="http://schemas.microsoft.com/office/powerpoint/2010/main" val="377519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83503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a:solidFill>
                  <a:srgbClr val="0F6636"/>
                </a:solidFill>
              </a:rPr>
              <a:t>DOE Accelerator R&amp;D at HEPAP - 12/10/2015</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8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sz="900">
                <a:solidFill>
                  <a:srgbClr val="003087"/>
                </a:solidFill>
              </a:defRPr>
            </a:lvl1pPr>
          </a:lstStyle>
          <a:p>
            <a:pPr>
              <a:defRPr/>
            </a:pPr>
            <a:endParaRPr lang="en-US"/>
          </a:p>
        </p:txBody>
      </p:sp>
      <p:sp>
        <p:nvSpPr>
          <p:cNvPr id="5" name="Footer Placeholder 4"/>
          <p:cNvSpPr>
            <a:spLocks noGrp="1"/>
          </p:cNvSpPr>
          <p:nvPr>
            <p:ph type="ftr" sz="quarter" idx="11"/>
          </p:nvPr>
        </p:nvSpPr>
        <p:spPr/>
        <p:txBody>
          <a:bodyPr/>
          <a:lstStyle>
            <a:lvl1pPr>
              <a:defRPr sz="900">
                <a:solidFill>
                  <a:srgbClr val="003087"/>
                </a:solidFill>
              </a:defRPr>
            </a:lvl1pPr>
          </a:lstStyle>
          <a:p>
            <a:pPr>
              <a:defRPr/>
            </a:pPr>
            <a:r>
              <a:rPr lang="en-US" b="1"/>
              <a:t>DOE Accelerator R&amp;D at HEPAP - 12/10/2015</a:t>
            </a:r>
            <a:endParaRPr lang="en-US" b="1"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101190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DOE Accelerator R&amp;D at HEPAP - 12/10/2015</a:t>
            </a:r>
          </a:p>
        </p:txBody>
      </p:sp>
      <p:sp>
        <p:nvSpPr>
          <p:cNvPr id="4" name="Slide Number Placeholder 3"/>
          <p:cNvSpPr>
            <a:spLocks noGrp="1"/>
          </p:cNvSpPr>
          <p:nvPr>
            <p:ph type="sldNum" sz="quarter" idx="12"/>
          </p:nvPr>
        </p:nvSpPr>
        <p:spPr/>
        <p:txBody>
          <a:bodyPr/>
          <a:lstStyle/>
          <a:p>
            <a:fld id="{2E8A42B4-63F8-3749-8A9F-29B7B746D444}" type="slidenum">
              <a:rPr lang="en-US" smtClean="0"/>
              <a:t>‹#›</a:t>
            </a:fld>
            <a:endParaRPr lang="en-US"/>
          </a:p>
        </p:txBody>
      </p:sp>
    </p:spTree>
    <p:extLst>
      <p:ext uri="{BB962C8B-B14F-4D97-AF65-F5344CB8AC3E}">
        <p14:creationId xmlns:p14="http://schemas.microsoft.com/office/powerpoint/2010/main" val="305398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r>
              <a:rPr lang="en-US">
                <a:solidFill>
                  <a:srgbClr val="0F6636"/>
                </a:solidFill>
              </a:rPr>
              <a:t>DOE Accelerator R&amp;D at HEPAP - 12/10/2015</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fld id="{26CA2777-A89F-4130-B308-73BB65955918}" type="slidenum">
              <a:rPr lang="en-US" smtClean="0">
                <a:solidFill>
                  <a:srgbClr val="0F6636"/>
                </a:solidFill>
              </a:rPr>
              <a:pPr fontAlgn="auto">
                <a:spcBef>
                  <a:spcPts val="0"/>
                </a:spcBef>
                <a:spcAft>
                  <a:spcPts val="0"/>
                </a:spcAft>
              </a:pPr>
              <a:t>‹#›</a:t>
            </a:fld>
            <a:endParaRPr lang="en-US" dirty="0">
              <a:solidFill>
                <a:srgbClr val="0F6636"/>
              </a:solidFill>
            </a:endParaRPr>
          </a:p>
        </p:txBody>
      </p:sp>
      <p:pic>
        <p:nvPicPr>
          <p:cNvPr id="7" name="Picture 9" descr="horizontal-logo-green-text.jpg"/>
          <p:cNvPicPr>
            <a:picLocks noChangeAspect="1"/>
          </p:cNvPicPr>
          <p:nvPr/>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1597020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7" r:id="rId3"/>
    <p:sldLayoutId id="2147483818" r:id="rId4"/>
    <p:sldLayoutId id="2147483820" r:id="rId5"/>
    <p:sldLayoutId id="2147483821" r:id="rId6"/>
  </p:sldLayoutIdLst>
  <p:hf hdr="0" dt="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rgbClr val="0070C0"/>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accent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tif"/><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tiff"/><Relationship Id="rId9" Type="http://schemas.openxmlformats.org/officeDocument/2006/relationships/image" Target="../media/image38.png"/><Relationship Id="rId1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subTitle" idx="1"/>
          </p:nvPr>
        </p:nvSpPr>
        <p:spPr>
          <a:xfrm>
            <a:off x="1371600" y="3840481"/>
            <a:ext cx="6400800" cy="2798064"/>
          </a:xfrm>
        </p:spPr>
        <p:txBody>
          <a:bodyPr>
            <a:normAutofit fontScale="92500" lnSpcReduction="20000"/>
          </a:bodyPr>
          <a:lstStyle/>
          <a:p>
            <a:r>
              <a:rPr lang="en-US" i="1" dirty="0"/>
              <a:t>HEPAP Meeting</a:t>
            </a:r>
          </a:p>
          <a:p>
            <a:r>
              <a:rPr lang="en-US" i="1" dirty="0"/>
              <a:t>June 5, 2017</a:t>
            </a:r>
          </a:p>
          <a:p>
            <a:endParaRPr lang="en-US" dirty="0"/>
          </a:p>
          <a:p>
            <a:r>
              <a:rPr lang="en-US" dirty="0"/>
              <a:t>L.K. Len</a:t>
            </a:r>
          </a:p>
          <a:p>
            <a:r>
              <a:rPr lang="en-US" dirty="0"/>
              <a:t>Research and Technology Division</a:t>
            </a:r>
            <a:endParaRPr lang="en-US" i="1" dirty="0"/>
          </a:p>
          <a:p>
            <a:endParaRPr lang="en-US" dirty="0"/>
          </a:p>
          <a:p>
            <a:r>
              <a:rPr lang="en-US" dirty="0"/>
              <a:t>Office of High Energy Physics</a:t>
            </a:r>
          </a:p>
          <a:p>
            <a:r>
              <a:rPr lang="en-US" dirty="0"/>
              <a:t>Office of Science, U.S. Department of Energy</a:t>
            </a:r>
          </a:p>
        </p:txBody>
      </p:sp>
      <p:sp>
        <p:nvSpPr>
          <p:cNvPr id="4" name="Title 3"/>
          <p:cNvSpPr>
            <a:spLocks noGrp="1"/>
          </p:cNvSpPr>
          <p:nvPr>
            <p:ph type="title"/>
          </p:nvPr>
        </p:nvSpPr>
        <p:spPr>
          <a:xfrm>
            <a:off x="694267" y="2164267"/>
            <a:ext cx="7772400" cy="1470025"/>
          </a:xfrm>
        </p:spPr>
        <p:txBody>
          <a:bodyPr>
            <a:normAutofit/>
          </a:bodyPr>
          <a:lstStyle/>
          <a:p>
            <a:r>
              <a:rPr lang="en-US" dirty="0"/>
              <a:t>DOE HEP General Accelerator R&amp;D</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PST</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10</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9" name="Content Placeholder 4"/>
          <p:cNvSpPr>
            <a:spLocks noGrp="1"/>
          </p:cNvSpPr>
          <p:nvPr>
            <p:ph idx="1"/>
          </p:nvPr>
        </p:nvSpPr>
        <p:spPr>
          <a:xfrm>
            <a:off x="152400" y="866776"/>
            <a:ext cx="8839199" cy="4827854"/>
          </a:xfrm>
        </p:spPr>
        <p:txBody>
          <a:bodyPr>
            <a:normAutofit/>
          </a:bodyPr>
          <a:lstStyle/>
          <a:p>
            <a:r>
              <a:rPr lang="en-US" dirty="0"/>
              <a:t>Particle Sources and Targets</a:t>
            </a:r>
          </a:p>
          <a:p>
            <a:pPr lvl="1"/>
            <a:r>
              <a:rPr lang="en-US" dirty="0"/>
              <a:t>Develop plan to support high-power target for Intensity Frontier</a:t>
            </a:r>
          </a:p>
          <a:p>
            <a:pPr marL="1376363" lvl="2" indent="-461963">
              <a:buNone/>
            </a:pPr>
            <a:r>
              <a:rPr lang="en-US" dirty="0">
                <a:solidFill>
                  <a:schemeClr val="accent2">
                    <a:lumMod val="75000"/>
                  </a:schemeClr>
                </a:solidFill>
              </a:rPr>
              <a:t>[1] 	Fund generic high-power component R&amp;D at a level necessary to carry out needed thermal shock studies and ionizing radiation damage studies on candidate materials that are not covered by project-directed research. </a:t>
            </a:r>
            <a:endParaRPr lang="en-US" dirty="0"/>
          </a:p>
          <a:p>
            <a:endParaRPr lang="en-US" dirty="0"/>
          </a:p>
        </p:txBody>
      </p:sp>
    </p:spTree>
    <p:extLst>
      <p:ext uri="{BB962C8B-B14F-4D97-AF65-F5344CB8AC3E}">
        <p14:creationId xmlns:p14="http://schemas.microsoft.com/office/powerpoint/2010/main" val="3394802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RF</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11</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10" name="Content Placeholder 4"/>
          <p:cNvSpPr>
            <a:spLocks noGrp="1"/>
          </p:cNvSpPr>
          <p:nvPr>
            <p:ph idx="1"/>
          </p:nvPr>
        </p:nvSpPr>
        <p:spPr>
          <a:xfrm>
            <a:off x="152400" y="866776"/>
            <a:ext cx="8839199" cy="5991224"/>
          </a:xfrm>
        </p:spPr>
        <p:txBody>
          <a:bodyPr>
            <a:normAutofit/>
          </a:bodyPr>
          <a:lstStyle/>
          <a:p>
            <a:r>
              <a:rPr lang="en-US" dirty="0"/>
              <a:t>RF Acceleration Technology</a:t>
            </a:r>
          </a:p>
          <a:p>
            <a:pPr lvl="1"/>
            <a:r>
              <a:rPr lang="en-US" dirty="0"/>
              <a:t>Support high-efficient RF source development and high-gradient research</a:t>
            </a:r>
          </a:p>
          <a:p>
            <a:pPr marL="1376363" lvl="2" indent="-461963">
              <a:buNone/>
            </a:pPr>
            <a:r>
              <a:rPr lang="en-US" dirty="0">
                <a:solidFill>
                  <a:schemeClr val="accent3"/>
                </a:solidFill>
              </a:rPr>
              <a:t>[4] 	Invest in SRF R&amp;D in order to inform the selection of the acceleration technology for the multi-MW proton beam at </a:t>
            </a:r>
            <a:r>
              <a:rPr lang="en-US" dirty="0" err="1">
                <a:solidFill>
                  <a:schemeClr val="accent3"/>
                </a:solidFill>
              </a:rPr>
              <a:t>Fermilab</a:t>
            </a:r>
            <a:r>
              <a:rPr lang="en-US" dirty="0">
                <a:solidFill>
                  <a:schemeClr val="accent3"/>
                </a:solidFill>
              </a:rPr>
              <a:t>. 	</a:t>
            </a:r>
          </a:p>
          <a:p>
            <a:pPr marL="1376363" lvl="2" indent="-461963">
              <a:buNone/>
            </a:pPr>
            <a:r>
              <a:rPr lang="en-US" dirty="0">
                <a:solidFill>
                  <a:schemeClr val="accent2">
                    <a:lumMod val="75000"/>
                  </a:schemeClr>
                </a:solidFill>
              </a:rPr>
              <a:t>[6] 	Increase SRF R&amp;D funding to significantly reduce the cost of a 1TeV-ILC. 80 MV/m accel gradients with new materials over 10 years. </a:t>
            </a:r>
          </a:p>
          <a:p>
            <a:pPr marL="1376363" lvl="2" indent="-461963">
              <a:buNone/>
            </a:pPr>
            <a:r>
              <a:rPr lang="en-US" dirty="0"/>
              <a:t>[11]	Continue research on high-efficiency power sources and high-gradient NCRF structures. </a:t>
            </a:r>
          </a:p>
          <a:p>
            <a:pPr marL="1376363" lvl="2" indent="-461963">
              <a:buNone/>
            </a:pPr>
            <a:r>
              <a:rPr lang="en-US" dirty="0">
                <a:solidFill>
                  <a:srgbClr val="146737"/>
                </a:solidFill>
              </a:rPr>
              <a:t>[12] Make NLCTA available for RF structure tests using its RF power and beam sources.</a:t>
            </a:r>
          </a:p>
          <a:p>
            <a:pPr marL="1376363" lvl="2" indent="-461963">
              <a:buNone/>
            </a:pPr>
            <a:r>
              <a:rPr lang="en-US" dirty="0">
                <a:solidFill>
                  <a:schemeClr val="accent3"/>
                </a:solidFill>
              </a:rPr>
              <a:t>[13] Focus NCRF R&amp;D on developing a multistage prototype based on high-gradient NCRF structures and high-eff RF sources to demonstrate the technology for a multi-</a:t>
            </a:r>
            <a:r>
              <a:rPr lang="en-US" dirty="0" err="1">
                <a:solidFill>
                  <a:schemeClr val="accent3"/>
                </a:solidFill>
              </a:rPr>
              <a:t>TeV</a:t>
            </a:r>
            <a:r>
              <a:rPr lang="en-US" dirty="0">
                <a:solidFill>
                  <a:schemeClr val="accent3"/>
                </a:solidFill>
              </a:rPr>
              <a:t> </a:t>
            </a:r>
            <a:r>
              <a:rPr lang="en-US" dirty="0" err="1">
                <a:solidFill>
                  <a:schemeClr val="accent3"/>
                </a:solidFill>
              </a:rPr>
              <a:t>e+e</a:t>
            </a:r>
            <a:r>
              <a:rPr lang="en-US" dirty="0">
                <a:solidFill>
                  <a:schemeClr val="accent3"/>
                </a:solidFill>
              </a:rPr>
              <a:t>- collider. </a:t>
            </a:r>
          </a:p>
        </p:txBody>
      </p:sp>
    </p:spTree>
    <p:extLst>
      <p:ext uri="{BB962C8B-B14F-4D97-AF65-F5344CB8AC3E}">
        <p14:creationId xmlns:p14="http://schemas.microsoft.com/office/powerpoint/2010/main" val="369707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SCM</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12</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9" name="Content Placeholder 4"/>
          <p:cNvSpPr>
            <a:spLocks noGrp="1"/>
          </p:cNvSpPr>
          <p:nvPr>
            <p:ph idx="1"/>
          </p:nvPr>
        </p:nvSpPr>
        <p:spPr>
          <a:xfrm>
            <a:off x="152400" y="866776"/>
            <a:ext cx="8839199" cy="4898407"/>
          </a:xfrm>
        </p:spPr>
        <p:txBody>
          <a:bodyPr>
            <a:normAutofit fontScale="70000" lnSpcReduction="20000"/>
          </a:bodyPr>
          <a:lstStyle/>
          <a:p>
            <a:pPr marL="233363" indent="-233363"/>
            <a:r>
              <a:rPr lang="en-US" sz="3100" dirty="0"/>
              <a:t>Superconducting Magnet and Materials</a:t>
            </a:r>
          </a:p>
          <a:p>
            <a:pPr marL="517525" lvl="1"/>
            <a:r>
              <a:rPr lang="en-US" sz="2800" dirty="0"/>
              <a:t>Support a balanced portfolio magnet and materials </a:t>
            </a:r>
            <a:br>
              <a:rPr lang="en-US" sz="2800" dirty="0"/>
            </a:br>
            <a:r>
              <a:rPr lang="en-US" sz="2800" dirty="0"/>
              <a:t>efforts; LTS and HTS conductors</a:t>
            </a:r>
          </a:p>
          <a:p>
            <a:pPr marL="974725" lvl="2" indent="-461963">
              <a:lnSpc>
                <a:spcPct val="120000"/>
              </a:lnSpc>
              <a:spcBef>
                <a:spcPts val="480"/>
              </a:spcBef>
              <a:buNone/>
            </a:pPr>
            <a:r>
              <a:rPr lang="en-US" sz="2600" dirty="0">
                <a:solidFill>
                  <a:schemeClr val="accent2">
                    <a:lumMod val="75000"/>
                  </a:schemeClr>
                </a:solidFill>
              </a:rPr>
              <a:t>[5a]	Support accelerator design and simulation activities </a:t>
            </a:r>
            <a:br>
              <a:rPr lang="en-US" sz="2600" dirty="0">
                <a:solidFill>
                  <a:schemeClr val="accent2">
                    <a:lumMod val="75000"/>
                  </a:schemeClr>
                </a:solidFill>
              </a:rPr>
            </a:br>
            <a:r>
              <a:rPr lang="en-US" sz="2600" dirty="0">
                <a:solidFill>
                  <a:schemeClr val="accent2">
                    <a:lumMod val="75000"/>
                  </a:schemeClr>
                </a:solidFill>
              </a:rPr>
              <a:t>that guide and are informed by the SC magnet R&amp;D </a:t>
            </a:r>
            <a:br>
              <a:rPr lang="en-US" sz="2600" dirty="0">
                <a:solidFill>
                  <a:schemeClr val="accent2">
                    <a:lumMod val="75000"/>
                  </a:schemeClr>
                </a:solidFill>
              </a:rPr>
            </a:br>
            <a:r>
              <a:rPr lang="en-US" sz="2600" dirty="0">
                <a:solidFill>
                  <a:schemeClr val="accent2">
                    <a:lumMod val="75000"/>
                  </a:schemeClr>
                </a:solidFill>
              </a:rPr>
              <a:t>program for a VHEPP collider. </a:t>
            </a:r>
          </a:p>
          <a:p>
            <a:pPr marL="974725" lvl="2" indent="-461963">
              <a:lnSpc>
                <a:spcPct val="120000"/>
              </a:lnSpc>
              <a:spcBef>
                <a:spcPts val="480"/>
              </a:spcBef>
              <a:buNone/>
            </a:pPr>
            <a:r>
              <a:rPr lang="en-US" sz="2600" dirty="0">
                <a:solidFill>
                  <a:schemeClr val="accent2">
                    <a:lumMod val="75000"/>
                  </a:schemeClr>
                </a:solidFill>
              </a:rPr>
              <a:t>[5b]	Form a U.S. HFM R&amp;D collaboration that is </a:t>
            </a:r>
            <a:br>
              <a:rPr lang="en-US" sz="2600" dirty="0">
                <a:solidFill>
                  <a:schemeClr val="accent2">
                    <a:lumMod val="75000"/>
                  </a:schemeClr>
                </a:solidFill>
              </a:rPr>
            </a:br>
            <a:r>
              <a:rPr lang="en-US" sz="2600" dirty="0">
                <a:solidFill>
                  <a:schemeClr val="accent2">
                    <a:lumMod val="75000"/>
                  </a:schemeClr>
                </a:solidFill>
              </a:rPr>
              <a:t>coordinated with global design studies for a VHEPP </a:t>
            </a:r>
            <a:br>
              <a:rPr lang="en-US" sz="2600" dirty="0">
                <a:solidFill>
                  <a:schemeClr val="accent2">
                    <a:lumMod val="75000"/>
                  </a:schemeClr>
                </a:solidFill>
              </a:rPr>
            </a:br>
            <a:r>
              <a:rPr lang="en-US" sz="2600" dirty="0">
                <a:solidFill>
                  <a:schemeClr val="accent2">
                    <a:lumMod val="75000"/>
                  </a:schemeClr>
                </a:solidFill>
              </a:rPr>
              <a:t>collider. The over-arching goal is a large </a:t>
            </a:r>
            <a:br>
              <a:rPr lang="en-US" sz="2600" dirty="0">
                <a:solidFill>
                  <a:schemeClr val="accent2">
                    <a:lumMod val="75000"/>
                  </a:schemeClr>
                </a:solidFill>
              </a:rPr>
            </a:br>
            <a:r>
              <a:rPr lang="en-US" sz="2600" dirty="0">
                <a:solidFill>
                  <a:schemeClr val="accent2">
                    <a:lumMod val="75000"/>
                  </a:schemeClr>
                </a:solidFill>
              </a:rPr>
              <a:t>improvement in cost-performance.</a:t>
            </a:r>
          </a:p>
          <a:p>
            <a:pPr marL="974725" lvl="2" indent="-461963">
              <a:lnSpc>
                <a:spcPct val="120000"/>
              </a:lnSpc>
              <a:spcBef>
                <a:spcPts val="480"/>
              </a:spcBef>
              <a:buNone/>
            </a:pPr>
            <a:r>
              <a:rPr lang="en-US" sz="2600" dirty="0">
                <a:solidFill>
                  <a:schemeClr val="accent3"/>
                </a:solidFill>
              </a:rPr>
              <a:t>[5c]	Aggressively pursue the development of Nb3Sn </a:t>
            </a:r>
            <a:br>
              <a:rPr lang="en-US" sz="2600" dirty="0">
                <a:solidFill>
                  <a:schemeClr val="accent3"/>
                </a:solidFill>
              </a:rPr>
            </a:br>
            <a:r>
              <a:rPr lang="en-US" sz="2600" dirty="0">
                <a:solidFill>
                  <a:schemeClr val="accent3"/>
                </a:solidFill>
              </a:rPr>
              <a:t>magnets suitable for use in a VHEPP collider.</a:t>
            </a:r>
          </a:p>
          <a:p>
            <a:pPr marL="974725" lvl="2" indent="-461963">
              <a:lnSpc>
                <a:spcPct val="120000"/>
              </a:lnSpc>
              <a:spcBef>
                <a:spcPts val="480"/>
              </a:spcBef>
              <a:buNone/>
            </a:pPr>
            <a:r>
              <a:rPr lang="en-US" sz="2600" dirty="0">
                <a:solidFill>
                  <a:schemeClr val="accent2">
                    <a:lumMod val="75000"/>
                  </a:schemeClr>
                </a:solidFill>
              </a:rPr>
              <a:t>[5d]	Establish and execute a HTS material and </a:t>
            </a:r>
            <a:br>
              <a:rPr lang="en-US" sz="2600" dirty="0">
                <a:solidFill>
                  <a:schemeClr val="accent2">
                    <a:lumMod val="75000"/>
                  </a:schemeClr>
                </a:solidFill>
              </a:rPr>
            </a:br>
            <a:r>
              <a:rPr lang="en-US" sz="2600" dirty="0">
                <a:solidFill>
                  <a:schemeClr val="accent2">
                    <a:lumMod val="75000"/>
                  </a:schemeClr>
                </a:solidFill>
              </a:rPr>
              <a:t>magnet development plan with appropriate </a:t>
            </a:r>
            <a:br>
              <a:rPr lang="en-US" sz="2600" dirty="0">
                <a:solidFill>
                  <a:schemeClr val="accent2">
                    <a:lumMod val="75000"/>
                  </a:schemeClr>
                </a:solidFill>
              </a:rPr>
            </a:br>
            <a:r>
              <a:rPr lang="en-US" sz="2600" dirty="0">
                <a:solidFill>
                  <a:schemeClr val="accent2">
                    <a:lumMod val="75000"/>
                  </a:schemeClr>
                </a:solidFill>
              </a:rPr>
              <a:t>milestones to demonstrate the feasibility of </a:t>
            </a:r>
            <a:br>
              <a:rPr lang="en-US" sz="2600" dirty="0">
                <a:solidFill>
                  <a:schemeClr val="accent2">
                    <a:lumMod val="75000"/>
                  </a:schemeClr>
                </a:solidFill>
              </a:rPr>
            </a:br>
            <a:r>
              <a:rPr lang="en-US" sz="2600" dirty="0">
                <a:solidFill>
                  <a:schemeClr val="accent2">
                    <a:lumMod val="75000"/>
                  </a:schemeClr>
                </a:solidFill>
              </a:rPr>
              <a:t>cost-effective accelerator magnets using HTS. </a:t>
            </a:r>
          </a:p>
        </p:txBody>
      </p:sp>
      <p:pic>
        <p:nvPicPr>
          <p:cNvPr id="11" name="Picture 10"/>
          <p:cNvPicPr>
            <a:picLocks noChangeAspect="1"/>
          </p:cNvPicPr>
          <p:nvPr/>
        </p:nvPicPr>
        <p:blipFill>
          <a:blip r:embed="rId2"/>
          <a:stretch>
            <a:fillRect/>
          </a:stretch>
        </p:blipFill>
        <p:spPr>
          <a:xfrm rot="695395">
            <a:off x="5997858" y="1898218"/>
            <a:ext cx="2742099" cy="3531633"/>
          </a:xfrm>
          <a:prstGeom prst="rect">
            <a:avLst/>
          </a:prstGeom>
        </p:spPr>
      </p:pic>
    </p:spTree>
    <p:extLst>
      <p:ext uri="{BB962C8B-B14F-4D97-AF65-F5344CB8AC3E}">
        <p14:creationId xmlns:p14="http://schemas.microsoft.com/office/powerpoint/2010/main" val="294257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SCM</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13</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9" name="Content Placeholder 4"/>
          <p:cNvSpPr>
            <a:spLocks noGrp="1"/>
          </p:cNvSpPr>
          <p:nvPr>
            <p:ph idx="1"/>
          </p:nvPr>
        </p:nvSpPr>
        <p:spPr>
          <a:xfrm>
            <a:off x="152400" y="866776"/>
            <a:ext cx="8839199" cy="5991224"/>
          </a:xfrm>
        </p:spPr>
        <p:txBody>
          <a:bodyPr>
            <a:normAutofit/>
          </a:bodyPr>
          <a:lstStyle/>
          <a:p>
            <a:r>
              <a:rPr lang="en-US" dirty="0"/>
              <a:t>Superconducting Magnet and Materials</a:t>
            </a:r>
          </a:p>
          <a:p>
            <a:pPr lvl="1"/>
            <a:r>
              <a:rPr lang="en-US" dirty="0"/>
              <a:t>Support a balanced portfolio magnet and materials efforts; LTS and HTS conductors</a:t>
            </a:r>
          </a:p>
          <a:p>
            <a:pPr marL="1376363" lvl="2" indent="-461963">
              <a:buNone/>
            </a:pPr>
            <a:r>
              <a:rPr lang="en-US" dirty="0">
                <a:solidFill>
                  <a:schemeClr val="accent3"/>
                </a:solidFill>
              </a:rPr>
              <a:t>[5e]	Engage industry and manufacturing engineering disciplines to explore techniques to both decrease the touch labor and increase the overall reliability of next-generation SC accelerator magnets.</a:t>
            </a:r>
          </a:p>
          <a:p>
            <a:pPr marL="1376363" lvl="2" indent="-461963">
              <a:buNone/>
            </a:pPr>
            <a:r>
              <a:rPr lang="en-US" dirty="0">
                <a:solidFill>
                  <a:schemeClr val="accent3"/>
                </a:solidFill>
              </a:rPr>
              <a:t>[5f] Significantly increase funding for SCM R&amp;D in order to support aggressive development of new conductor and magnet technologies. </a:t>
            </a:r>
          </a:p>
          <a:p>
            <a:pPr marL="1376363" lvl="2" indent="-461963">
              <a:buNone/>
            </a:pPr>
            <a:r>
              <a:rPr lang="en-US" dirty="0">
                <a:solidFill>
                  <a:schemeClr val="accent3"/>
                </a:solidFill>
              </a:rPr>
              <a:t>[C1a] Ramp up SCM R&amp;D, targeted primarily for a VHEPP collider, to permits a multi-faceted program to explore breakthroughs in parallel in magnet configurations, prototype fabrication, low-cost manufacturing and industrial scale-up of conductors. Increase HTS support to demonstrate the viability of accelerator-quality HTS magnets for a VHEPP collider.</a:t>
            </a:r>
            <a:endParaRPr lang="en-US" dirty="0"/>
          </a:p>
          <a:p>
            <a:endParaRPr lang="en-US" dirty="0"/>
          </a:p>
        </p:txBody>
      </p:sp>
    </p:spTree>
    <p:extLst>
      <p:ext uri="{BB962C8B-B14F-4D97-AF65-F5344CB8AC3E}">
        <p14:creationId xmlns:p14="http://schemas.microsoft.com/office/powerpoint/2010/main" val="234063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General</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14</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9" name="Content Placeholder 4"/>
          <p:cNvSpPr>
            <a:spLocks noGrp="1"/>
          </p:cNvSpPr>
          <p:nvPr>
            <p:ph idx="1"/>
          </p:nvPr>
        </p:nvSpPr>
        <p:spPr>
          <a:xfrm>
            <a:off x="152401" y="866776"/>
            <a:ext cx="8229600" cy="4835284"/>
          </a:xfrm>
        </p:spPr>
        <p:txBody>
          <a:bodyPr>
            <a:normAutofit/>
          </a:bodyPr>
          <a:lstStyle/>
          <a:p>
            <a:r>
              <a:rPr lang="en-US" dirty="0"/>
              <a:t>The GARD Program</a:t>
            </a:r>
          </a:p>
          <a:p>
            <a:pPr lvl="1"/>
            <a:r>
              <a:rPr lang="en-US" dirty="0"/>
              <a:t>Current GARD budget is insufficient to satisfy the expectation of P5.  Modest rise in base funding would open numerous critical R&amp;D opportunities.</a:t>
            </a:r>
          </a:p>
          <a:p>
            <a:pPr marL="1376363" lvl="2" indent="-461963">
              <a:buNone/>
            </a:pPr>
            <a:r>
              <a:rPr lang="en-US" dirty="0">
                <a:solidFill>
                  <a:schemeClr val="accent3"/>
                </a:solidFill>
              </a:rPr>
              <a:t>[B1]	Increase base GARD funding modestly in order to open numerous critical R&amp;D opportunities that do not fit in the current base, as well as to invigorate fundamental accelerator science research, and to step up development of the national accelerator workforce.</a:t>
            </a:r>
          </a:p>
          <a:p>
            <a:endParaRPr lang="en-US" dirty="0"/>
          </a:p>
          <a:p>
            <a:endParaRPr lang="en-US" dirty="0"/>
          </a:p>
        </p:txBody>
      </p:sp>
    </p:spTree>
    <p:extLst>
      <p:ext uri="{BB962C8B-B14F-4D97-AF65-F5344CB8AC3E}">
        <p14:creationId xmlns:p14="http://schemas.microsoft.com/office/powerpoint/2010/main" val="1308066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15</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Advanced Accelerator Concepts – LWFA</a:t>
            </a:r>
          </a:p>
          <a:p>
            <a:r>
              <a:rPr lang="en-US" dirty="0"/>
              <a:t>BELLA Center at LBNL</a:t>
            </a:r>
          </a:p>
          <a:p>
            <a:pPr lvl="1">
              <a:spcBef>
                <a:spcPts val="0"/>
              </a:spcBef>
              <a:buFont typeface="Wingdings" panose="05000000000000000000" pitchFamily="2" charset="2"/>
              <a:buChar char="Ø"/>
            </a:pPr>
            <a:r>
              <a:rPr lang="en-US" dirty="0"/>
              <a:t>Most powerful 1Hz laser </a:t>
            </a:r>
          </a:p>
          <a:p>
            <a:pPr lvl="1">
              <a:spcBef>
                <a:spcPts val="0"/>
              </a:spcBef>
              <a:buFont typeface="Wingdings" panose="05000000000000000000" pitchFamily="2" charset="2"/>
              <a:buChar char="Ø"/>
            </a:pPr>
            <a:r>
              <a:rPr lang="en-US" dirty="0"/>
              <a:t>Highest accelerated beam (4.25 GeV)</a:t>
            </a:r>
          </a:p>
          <a:p>
            <a:pPr lvl="1">
              <a:spcBef>
                <a:spcPts val="0"/>
              </a:spcBef>
              <a:buFont typeface="Wingdings" panose="05000000000000000000" pitchFamily="2" charset="2"/>
              <a:buChar char="Ø"/>
            </a:pPr>
            <a:r>
              <a:rPr lang="en-US" dirty="0"/>
              <a:t>LPA staging at low energy</a:t>
            </a:r>
          </a:p>
          <a:p>
            <a:pPr lvl="1">
              <a:spcBef>
                <a:spcPts val="0"/>
              </a:spcBef>
              <a:buFont typeface="Wingdings" panose="05000000000000000000" pitchFamily="2" charset="2"/>
              <a:buChar char="Ø"/>
            </a:pPr>
            <a:r>
              <a:rPr lang="en-US" dirty="0"/>
              <a:t>Tunable injection in a jet with a sharp shock</a:t>
            </a:r>
            <a:br>
              <a:rPr lang="en-US" dirty="0"/>
            </a:br>
            <a:endParaRPr lang="en-US" dirty="0"/>
          </a:p>
          <a:p>
            <a:pPr marL="4114800" lvl="1" indent="-342900">
              <a:buFont typeface="Wingdings" panose="05000000000000000000" pitchFamily="2" charset="2"/>
              <a:buChar char="Ø"/>
            </a:pPr>
            <a:r>
              <a:rPr lang="en-US" dirty="0"/>
              <a:t>Active plasma lens</a:t>
            </a:r>
            <a:br>
              <a:rPr lang="en-US" dirty="0"/>
            </a:br>
            <a:r>
              <a:rPr lang="en-US" dirty="0"/>
              <a:t/>
            </a:r>
            <a:br>
              <a:rPr lang="en-US" dirty="0"/>
            </a:br>
            <a:r>
              <a:rPr lang="en-US" dirty="0"/>
              <a:t/>
            </a:r>
            <a:br>
              <a:rPr lang="en-US" dirty="0"/>
            </a:br>
            <a:endParaRPr lang="en-US" dirty="0"/>
          </a:p>
          <a:p>
            <a:pPr marL="3433763" lvl="1" indent="-342900">
              <a:buFont typeface="Wingdings" panose="05000000000000000000" pitchFamily="2" charset="2"/>
              <a:buChar char="Ø"/>
            </a:pPr>
            <a:r>
              <a:rPr lang="en-US" dirty="0"/>
              <a:t>Pulse front tilt and </a:t>
            </a:r>
            <a:br>
              <a:rPr lang="en-US" dirty="0"/>
            </a:br>
            <a:r>
              <a:rPr lang="en-US" dirty="0"/>
              <a:t>electron beam steering</a:t>
            </a:r>
          </a:p>
          <a:p>
            <a:pPr lvl="1"/>
            <a:endParaRPr lang="en-US" dirty="0"/>
          </a:p>
        </p:txBody>
      </p:sp>
      <p:pic>
        <p:nvPicPr>
          <p:cNvPr id="7" name="Picture 4" descr="_DSC0348_smal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722" y="835062"/>
            <a:ext cx="2879877" cy="19179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TextBox 9"/>
          <p:cNvSpPr txBox="1"/>
          <p:nvPr/>
        </p:nvSpPr>
        <p:spPr>
          <a:xfrm>
            <a:off x="6111722" y="2506792"/>
            <a:ext cx="2879878" cy="246221"/>
          </a:xfrm>
          <a:prstGeom prst="rect">
            <a:avLst/>
          </a:prstGeom>
          <a:solidFill>
            <a:schemeClr val="accent1">
              <a:lumMod val="50000"/>
              <a:alpha val="70000"/>
            </a:schemeClr>
          </a:solidFill>
        </p:spPr>
        <p:txBody>
          <a:bodyPr wrap="square" tIns="0" bIns="0" rtlCol="0">
            <a:spAutoFit/>
          </a:bodyPr>
          <a:lstStyle/>
          <a:p>
            <a:pPr algn="ctr"/>
            <a:r>
              <a:rPr lang="en-US" sz="1600" b="1" dirty="0">
                <a:solidFill>
                  <a:prstClr val="white"/>
                </a:solidFill>
              </a:rPr>
              <a:t>1 Hz, PW BELLA laser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42" y="2989695"/>
            <a:ext cx="2926196" cy="2493448"/>
          </a:xfrm>
          <a:prstGeom prst="rect">
            <a:avLst/>
          </a:prstGeom>
        </p:spPr>
      </p:pic>
      <p:pic>
        <p:nvPicPr>
          <p:cNvPr id="12" name="Picture 11"/>
          <p:cNvPicPr>
            <a:picLocks noChangeAspect="1"/>
          </p:cNvPicPr>
          <p:nvPr/>
        </p:nvPicPr>
        <p:blipFill>
          <a:blip r:embed="rId4"/>
          <a:stretch>
            <a:fillRect/>
          </a:stretch>
        </p:blipFill>
        <p:spPr>
          <a:xfrm>
            <a:off x="6740010" y="2989695"/>
            <a:ext cx="2055454" cy="2935705"/>
          </a:xfrm>
          <a:prstGeom prst="rect">
            <a:avLst/>
          </a:prstGeom>
        </p:spPr>
      </p:pic>
      <p:pic>
        <p:nvPicPr>
          <p:cNvPr id="13" name="Picture 19" descr="aac.png"/>
          <p:cNvPicPr>
            <a:picLocks noChangeAspect="1"/>
          </p:cNvPicPr>
          <p:nvPr/>
        </p:nvPicPr>
        <p:blipFill>
          <a:blip r:embed="rId5" cstate="print">
            <a:extLst>
              <a:ext uri="{28A0092B-C50C-407E-A947-70E740481C1C}">
                <a14:useLocalDpi xmlns:a14="http://schemas.microsoft.com/office/drawing/2010/main" val="0"/>
              </a:ext>
            </a:extLst>
          </a:blip>
          <a:srcRect l="7808" r="8447"/>
          <a:stretch>
            <a:fillRect/>
          </a:stretch>
        </p:blipFill>
        <p:spPr bwMode="auto">
          <a:xfrm>
            <a:off x="2667540" y="5467061"/>
            <a:ext cx="4072469" cy="80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56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16</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549397"/>
          </a:xfrm>
        </p:spPr>
        <p:txBody>
          <a:bodyPr>
            <a:normAutofit/>
          </a:bodyPr>
          <a:lstStyle/>
          <a:p>
            <a:pPr marL="0" indent="0">
              <a:buNone/>
            </a:pPr>
            <a:r>
              <a:rPr lang="en-US" dirty="0"/>
              <a:t>Advanced Accelerator Concepts – PWFA</a:t>
            </a:r>
          </a:p>
          <a:p>
            <a:pPr marL="171450" indent="-171450"/>
            <a:r>
              <a:rPr lang="en-US" dirty="0"/>
              <a:t>FACET at SLAC</a:t>
            </a:r>
          </a:p>
          <a:p>
            <a:pPr marL="461963" lvl="1">
              <a:spcBef>
                <a:spcPts val="0"/>
              </a:spcBef>
              <a:buFont typeface="Wingdings" panose="05000000000000000000" pitchFamily="2" charset="2"/>
              <a:buChar char="Ø"/>
            </a:pPr>
            <a:r>
              <a:rPr lang="en-US" sz="2000" dirty="0"/>
              <a:t>9 GeV e-beam acceleration</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endParaRPr lang="en-US" sz="2000" dirty="0"/>
          </a:p>
          <a:p>
            <a:pPr marL="4854575" lvl="1">
              <a:spcBef>
                <a:spcPts val="0"/>
              </a:spcBef>
              <a:buFont typeface="Wingdings" panose="05000000000000000000" pitchFamily="2" charset="2"/>
              <a:buChar char="Ø"/>
            </a:pPr>
            <a:r>
              <a:rPr lang="en-US" sz="2000" dirty="0"/>
              <a:t>Positron beam gain 4 GeV/1.3m</a:t>
            </a:r>
          </a:p>
          <a:p>
            <a:pPr marL="3316288" lvl="1">
              <a:spcBef>
                <a:spcPts val="0"/>
              </a:spcBef>
              <a:buFont typeface="Wingdings" panose="05000000000000000000" pitchFamily="2" charset="2"/>
              <a:buChar char="Ø"/>
            </a:pPr>
            <a:r>
              <a:rPr lang="en-US" sz="2000" dirty="0"/>
              <a:t>Hollow plasma </a:t>
            </a:r>
            <a:br>
              <a:rPr lang="en-US" sz="2000" dirty="0"/>
            </a:br>
            <a:r>
              <a:rPr lang="en-US" sz="2000" dirty="0"/>
              <a:t>channel for e+</a:t>
            </a:r>
            <a:br>
              <a:rPr lang="en-US" sz="2000" dirty="0"/>
            </a:br>
            <a:r>
              <a:rPr lang="en-US" sz="2000" dirty="0"/>
              <a:t/>
            </a:r>
            <a:br>
              <a:rPr lang="en-US" sz="2000" dirty="0"/>
            </a:br>
            <a:r>
              <a:rPr lang="en-US" sz="2000" dirty="0"/>
              <a:t/>
            </a:r>
            <a:br>
              <a:rPr lang="en-US" sz="2000" dirty="0"/>
            </a:br>
            <a:r>
              <a:rPr lang="en-US" sz="2000" dirty="0"/>
              <a:t/>
            </a:r>
            <a:br>
              <a:rPr lang="en-US" sz="2000" dirty="0"/>
            </a:br>
            <a:endParaRPr lang="en-US" sz="2000" dirty="0"/>
          </a:p>
          <a:p>
            <a:pPr marL="5597525" lvl="1">
              <a:spcBef>
                <a:spcPts val="0"/>
              </a:spcBef>
              <a:buFont typeface="Wingdings" panose="05000000000000000000" pitchFamily="2" charset="2"/>
              <a:buChar char="Ø"/>
            </a:pPr>
            <a:r>
              <a:rPr lang="en-US" sz="2000" dirty="0"/>
              <a:t>&gt;1 GeV e+ acceleration in quasi-linear regime</a:t>
            </a:r>
          </a:p>
        </p:txBody>
      </p:sp>
      <p:pic>
        <p:nvPicPr>
          <p:cNvPr id="7" name="Picture 6"/>
          <p:cNvPicPr>
            <a:picLocks noChangeAspect="1"/>
          </p:cNvPicPr>
          <p:nvPr/>
        </p:nvPicPr>
        <p:blipFill rotWithShape="1">
          <a:blip r:embed="rId2"/>
          <a:srcRect l="10228" t="4462" r="52344" b="2910"/>
          <a:stretch/>
        </p:blipFill>
        <p:spPr>
          <a:xfrm>
            <a:off x="739211" y="1939895"/>
            <a:ext cx="2223484" cy="4129328"/>
          </a:xfrm>
          <a:prstGeom prst="rect">
            <a:avLst/>
          </a:prstGeom>
        </p:spPr>
      </p:pic>
      <p:pic>
        <p:nvPicPr>
          <p:cNvPr id="10" name="Picture 9"/>
          <p:cNvPicPr>
            <a:picLocks noChangeAspect="1"/>
          </p:cNvPicPr>
          <p:nvPr/>
        </p:nvPicPr>
        <p:blipFill rotWithShape="1">
          <a:blip r:embed="rId3"/>
          <a:srcRect t="1" r="18695" b="65857"/>
          <a:stretch/>
        </p:blipFill>
        <p:spPr>
          <a:xfrm>
            <a:off x="4725755" y="1180691"/>
            <a:ext cx="4069709" cy="2279037"/>
          </a:xfrm>
          <a:prstGeom prst="rect">
            <a:avLst/>
          </a:prstGeom>
        </p:spPr>
      </p:pic>
      <p:pic>
        <p:nvPicPr>
          <p:cNvPr id="5" name="Picture 4"/>
          <p:cNvPicPr>
            <a:picLocks noChangeAspect="1"/>
          </p:cNvPicPr>
          <p:nvPr/>
        </p:nvPicPr>
        <p:blipFill>
          <a:blip r:embed="rId4"/>
          <a:stretch>
            <a:fillRect/>
          </a:stretch>
        </p:blipFill>
        <p:spPr>
          <a:xfrm>
            <a:off x="3648418" y="4467273"/>
            <a:ext cx="1218600" cy="1206500"/>
          </a:xfrm>
          <a:prstGeom prst="rect">
            <a:avLst/>
          </a:prstGeom>
        </p:spPr>
      </p:pic>
      <p:pic>
        <p:nvPicPr>
          <p:cNvPr id="11" name="Picture 10"/>
          <p:cNvPicPr>
            <a:picLocks noChangeAspect="1"/>
          </p:cNvPicPr>
          <p:nvPr/>
        </p:nvPicPr>
        <p:blipFill rotWithShape="1">
          <a:blip r:embed="rId5"/>
          <a:srcRect l="-2735" t="14746" r="16293" b="19014"/>
          <a:stretch/>
        </p:blipFill>
        <p:spPr>
          <a:xfrm>
            <a:off x="5948193" y="4009077"/>
            <a:ext cx="2050671" cy="1572181"/>
          </a:xfrm>
          <a:prstGeom prst="rect">
            <a:avLst/>
          </a:prstGeom>
        </p:spPr>
      </p:pic>
    </p:spTree>
    <p:extLst>
      <p:ext uri="{BB962C8B-B14F-4D97-AF65-F5344CB8AC3E}">
        <p14:creationId xmlns:p14="http://schemas.microsoft.com/office/powerpoint/2010/main" val="3269768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17</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Advanced Accelerator Concepts – Argonne Wakefield Accelerator</a:t>
            </a:r>
            <a:br>
              <a:rPr lang="en-US" dirty="0"/>
            </a:br>
            <a:endParaRPr lang="en-US" dirty="0"/>
          </a:p>
        </p:txBody>
      </p:sp>
      <p:pic>
        <p:nvPicPr>
          <p:cNvPr id="6" name="Picture 3"/>
          <p:cNvPicPr>
            <a:picLocks noChangeAspect="1" noChangeArrowheads="1"/>
          </p:cNvPicPr>
          <p:nvPr/>
        </p:nvPicPr>
        <p:blipFill rotWithShape="1">
          <a:blip r:embed="rId2" cstate="print"/>
          <a:srcRect l="10039" t="14338" r="-10039" b="35557"/>
          <a:stretch/>
        </p:blipFill>
        <p:spPr bwMode="auto">
          <a:xfrm>
            <a:off x="324354" y="1247380"/>
            <a:ext cx="9046152" cy="3017520"/>
          </a:xfrm>
          <a:prstGeom prst="rect">
            <a:avLst/>
          </a:prstGeom>
          <a:noFill/>
          <a:ln w="9525">
            <a:noFill/>
            <a:miter lim="800000"/>
            <a:headEnd/>
            <a:tailEnd/>
          </a:ln>
        </p:spPr>
      </p:pic>
      <p:sp>
        <p:nvSpPr>
          <p:cNvPr id="7" name="TextBox 6"/>
          <p:cNvSpPr txBox="1"/>
          <p:nvPr/>
        </p:nvSpPr>
        <p:spPr>
          <a:xfrm>
            <a:off x="3218876" y="4485671"/>
            <a:ext cx="2296933" cy="584775"/>
          </a:xfrm>
          <a:prstGeom prst="rect">
            <a:avLst/>
          </a:prstGeom>
          <a:noFill/>
        </p:spPr>
        <p:txBody>
          <a:bodyPr wrap="square" rtlCol="0">
            <a:spAutoFit/>
          </a:bodyPr>
          <a:lstStyle/>
          <a:p>
            <a:r>
              <a:rPr lang="en-US" sz="1600" dirty="0">
                <a:solidFill>
                  <a:srgbClr val="404040"/>
                </a:solidFill>
              </a:rPr>
              <a:t>Collinear wakefield acceleration</a:t>
            </a:r>
          </a:p>
        </p:txBody>
      </p:sp>
      <p:grpSp>
        <p:nvGrpSpPr>
          <p:cNvPr id="10" name="Group 5"/>
          <p:cNvGrpSpPr>
            <a:grpSpLocks/>
          </p:cNvGrpSpPr>
          <p:nvPr/>
        </p:nvGrpSpPr>
        <p:grpSpPr bwMode="auto">
          <a:xfrm>
            <a:off x="3588589" y="4861244"/>
            <a:ext cx="1927220" cy="1299257"/>
            <a:chOff x="3804" y="1883"/>
            <a:chExt cx="4815" cy="2532"/>
          </a:xfrm>
        </p:grpSpPr>
        <p:sp>
          <p:nvSpPr>
            <p:cNvPr id="11" name="Freeform 6"/>
            <p:cNvSpPr>
              <a:spLocks/>
            </p:cNvSpPr>
            <p:nvPr/>
          </p:nvSpPr>
          <p:spPr bwMode="auto">
            <a:xfrm>
              <a:off x="4159" y="2712"/>
              <a:ext cx="1698" cy="1703"/>
            </a:xfrm>
            <a:custGeom>
              <a:avLst/>
              <a:gdLst>
                <a:gd name="T0" fmla="*/ 1638 w 1698"/>
                <a:gd name="T1" fmla="*/ 537 h 1703"/>
                <a:gd name="T2" fmla="*/ 1591 w 1698"/>
                <a:gd name="T3" fmla="*/ 433 h 1703"/>
                <a:gd name="T4" fmla="*/ 1527 w 1698"/>
                <a:gd name="T5" fmla="*/ 333 h 1703"/>
                <a:gd name="T6" fmla="*/ 1451 w 1698"/>
                <a:gd name="T7" fmla="*/ 249 h 1703"/>
                <a:gd name="T8" fmla="*/ 1363 w 1698"/>
                <a:gd name="T9" fmla="*/ 169 h 1703"/>
                <a:gd name="T10" fmla="*/ 1267 w 1698"/>
                <a:gd name="T11" fmla="*/ 109 h 1703"/>
                <a:gd name="T12" fmla="*/ 1159 w 1698"/>
                <a:gd name="T13" fmla="*/ 57 h 1703"/>
                <a:gd name="T14" fmla="*/ 1051 w 1698"/>
                <a:gd name="T15" fmla="*/ 20 h 1703"/>
                <a:gd name="T16" fmla="*/ 935 w 1698"/>
                <a:gd name="T17" fmla="*/ 4 h 1703"/>
                <a:gd name="T18" fmla="*/ 819 w 1698"/>
                <a:gd name="T19" fmla="*/ 0 h 1703"/>
                <a:gd name="T20" fmla="*/ 703 w 1698"/>
                <a:gd name="T21" fmla="*/ 12 h 1703"/>
                <a:gd name="T22" fmla="*/ 592 w 1698"/>
                <a:gd name="T23" fmla="*/ 36 h 1703"/>
                <a:gd name="T24" fmla="*/ 484 w 1698"/>
                <a:gd name="T25" fmla="*/ 81 h 1703"/>
                <a:gd name="T26" fmla="*/ 384 w 1698"/>
                <a:gd name="T27" fmla="*/ 137 h 1703"/>
                <a:gd name="T28" fmla="*/ 292 w 1698"/>
                <a:gd name="T29" fmla="*/ 209 h 1703"/>
                <a:gd name="T30" fmla="*/ 208 w 1698"/>
                <a:gd name="T31" fmla="*/ 293 h 1703"/>
                <a:gd name="T32" fmla="*/ 140 w 1698"/>
                <a:gd name="T33" fmla="*/ 385 h 1703"/>
                <a:gd name="T34" fmla="*/ 80 w 1698"/>
                <a:gd name="T35" fmla="*/ 485 h 1703"/>
                <a:gd name="T36" fmla="*/ 40 w 1698"/>
                <a:gd name="T37" fmla="*/ 593 h 1703"/>
                <a:gd name="T38" fmla="*/ 12 w 1698"/>
                <a:gd name="T39" fmla="*/ 706 h 1703"/>
                <a:gd name="T40" fmla="*/ 0 w 1698"/>
                <a:gd name="T41" fmla="*/ 822 h 1703"/>
                <a:gd name="T42" fmla="*/ 4 w 1698"/>
                <a:gd name="T43" fmla="*/ 938 h 1703"/>
                <a:gd name="T44" fmla="*/ 24 w 1698"/>
                <a:gd name="T45" fmla="*/ 1054 h 1703"/>
                <a:gd name="T46" fmla="*/ 60 w 1698"/>
                <a:gd name="T47" fmla="*/ 1162 h 1703"/>
                <a:gd name="T48" fmla="*/ 108 w 1698"/>
                <a:gd name="T49" fmla="*/ 1270 h 1703"/>
                <a:gd name="T50" fmla="*/ 172 w 1698"/>
                <a:gd name="T51" fmla="*/ 1367 h 1703"/>
                <a:gd name="T52" fmla="*/ 248 w 1698"/>
                <a:gd name="T53" fmla="*/ 1455 h 1703"/>
                <a:gd name="T54" fmla="*/ 336 w 1698"/>
                <a:gd name="T55" fmla="*/ 1531 h 1703"/>
                <a:gd name="T56" fmla="*/ 436 w 1698"/>
                <a:gd name="T57" fmla="*/ 1595 h 1703"/>
                <a:gd name="T58" fmla="*/ 540 w 1698"/>
                <a:gd name="T59" fmla="*/ 1643 h 1703"/>
                <a:gd name="T60" fmla="*/ 652 w 1698"/>
                <a:gd name="T61" fmla="*/ 1679 h 1703"/>
                <a:gd name="T62" fmla="*/ 763 w 1698"/>
                <a:gd name="T63" fmla="*/ 1699 h 1703"/>
                <a:gd name="T64" fmla="*/ 879 w 1698"/>
                <a:gd name="T65" fmla="*/ 1703 h 1703"/>
                <a:gd name="T66" fmla="*/ 995 w 1698"/>
                <a:gd name="T67" fmla="*/ 1691 h 1703"/>
                <a:gd name="T68" fmla="*/ 1107 w 1698"/>
                <a:gd name="T69" fmla="*/ 1663 h 1703"/>
                <a:gd name="T70" fmla="*/ 1215 w 1698"/>
                <a:gd name="T71" fmla="*/ 1619 h 1703"/>
                <a:gd name="T72" fmla="*/ 1319 w 1698"/>
                <a:gd name="T73" fmla="*/ 1563 h 1703"/>
                <a:gd name="T74" fmla="*/ 1411 w 1698"/>
                <a:gd name="T75" fmla="*/ 1491 h 1703"/>
                <a:gd name="T76" fmla="*/ 1491 w 1698"/>
                <a:gd name="T77" fmla="*/ 1411 h 1703"/>
                <a:gd name="T78" fmla="*/ 1563 w 1698"/>
                <a:gd name="T79" fmla="*/ 1318 h 1703"/>
                <a:gd name="T80" fmla="*/ 1619 w 1698"/>
                <a:gd name="T81" fmla="*/ 1214 h 1703"/>
                <a:gd name="T82" fmla="*/ 1662 w 1698"/>
                <a:gd name="T83" fmla="*/ 1106 h 1703"/>
                <a:gd name="T84" fmla="*/ 1686 w 1698"/>
                <a:gd name="T85" fmla="*/ 994 h 1703"/>
                <a:gd name="T86" fmla="*/ 1698 w 1698"/>
                <a:gd name="T87" fmla="*/ 878 h 1703"/>
                <a:gd name="T88" fmla="*/ 1694 w 1698"/>
                <a:gd name="T89" fmla="*/ 762 h 1703"/>
                <a:gd name="T90" fmla="*/ 1674 w 1698"/>
                <a:gd name="T91" fmla="*/ 645 h 1703"/>
                <a:gd name="T92" fmla="*/ 1638 w 1698"/>
                <a:gd name="T93" fmla="*/ 537 h 17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98"/>
                <a:gd name="T142" fmla="*/ 0 h 1703"/>
                <a:gd name="T143" fmla="*/ 1698 w 1698"/>
                <a:gd name="T144" fmla="*/ 1703 h 17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98" h="1703">
                  <a:moveTo>
                    <a:pt x="1638" y="537"/>
                  </a:moveTo>
                  <a:lnTo>
                    <a:pt x="1591" y="433"/>
                  </a:lnTo>
                  <a:lnTo>
                    <a:pt x="1527" y="333"/>
                  </a:lnTo>
                  <a:lnTo>
                    <a:pt x="1451" y="249"/>
                  </a:lnTo>
                  <a:lnTo>
                    <a:pt x="1363" y="169"/>
                  </a:lnTo>
                  <a:lnTo>
                    <a:pt x="1267" y="109"/>
                  </a:lnTo>
                  <a:lnTo>
                    <a:pt x="1159" y="57"/>
                  </a:lnTo>
                  <a:lnTo>
                    <a:pt x="1051" y="20"/>
                  </a:lnTo>
                  <a:lnTo>
                    <a:pt x="935" y="4"/>
                  </a:lnTo>
                  <a:lnTo>
                    <a:pt x="819" y="0"/>
                  </a:lnTo>
                  <a:lnTo>
                    <a:pt x="703" y="12"/>
                  </a:lnTo>
                  <a:lnTo>
                    <a:pt x="592" y="36"/>
                  </a:lnTo>
                  <a:lnTo>
                    <a:pt x="484" y="81"/>
                  </a:lnTo>
                  <a:lnTo>
                    <a:pt x="384" y="137"/>
                  </a:lnTo>
                  <a:lnTo>
                    <a:pt x="292" y="209"/>
                  </a:lnTo>
                  <a:lnTo>
                    <a:pt x="208" y="293"/>
                  </a:lnTo>
                  <a:lnTo>
                    <a:pt x="140" y="385"/>
                  </a:lnTo>
                  <a:lnTo>
                    <a:pt x="80" y="485"/>
                  </a:lnTo>
                  <a:lnTo>
                    <a:pt x="40" y="593"/>
                  </a:lnTo>
                  <a:lnTo>
                    <a:pt x="12" y="706"/>
                  </a:lnTo>
                  <a:lnTo>
                    <a:pt x="0" y="822"/>
                  </a:lnTo>
                  <a:lnTo>
                    <a:pt x="4" y="938"/>
                  </a:lnTo>
                  <a:lnTo>
                    <a:pt x="24" y="1054"/>
                  </a:lnTo>
                  <a:lnTo>
                    <a:pt x="60" y="1162"/>
                  </a:lnTo>
                  <a:lnTo>
                    <a:pt x="108" y="1270"/>
                  </a:lnTo>
                  <a:lnTo>
                    <a:pt x="172" y="1367"/>
                  </a:lnTo>
                  <a:lnTo>
                    <a:pt x="248" y="1455"/>
                  </a:lnTo>
                  <a:lnTo>
                    <a:pt x="336" y="1531"/>
                  </a:lnTo>
                  <a:lnTo>
                    <a:pt x="436" y="1595"/>
                  </a:lnTo>
                  <a:lnTo>
                    <a:pt x="540" y="1643"/>
                  </a:lnTo>
                  <a:lnTo>
                    <a:pt x="652" y="1679"/>
                  </a:lnTo>
                  <a:lnTo>
                    <a:pt x="763" y="1699"/>
                  </a:lnTo>
                  <a:lnTo>
                    <a:pt x="879" y="1703"/>
                  </a:lnTo>
                  <a:lnTo>
                    <a:pt x="995" y="1691"/>
                  </a:lnTo>
                  <a:lnTo>
                    <a:pt x="1107" y="1663"/>
                  </a:lnTo>
                  <a:lnTo>
                    <a:pt x="1215" y="1619"/>
                  </a:lnTo>
                  <a:lnTo>
                    <a:pt x="1319" y="1563"/>
                  </a:lnTo>
                  <a:lnTo>
                    <a:pt x="1411" y="1491"/>
                  </a:lnTo>
                  <a:lnTo>
                    <a:pt x="1491" y="1411"/>
                  </a:lnTo>
                  <a:lnTo>
                    <a:pt x="1563" y="1318"/>
                  </a:lnTo>
                  <a:lnTo>
                    <a:pt x="1619" y="1214"/>
                  </a:lnTo>
                  <a:lnTo>
                    <a:pt x="1662" y="1106"/>
                  </a:lnTo>
                  <a:lnTo>
                    <a:pt x="1686" y="994"/>
                  </a:lnTo>
                  <a:lnTo>
                    <a:pt x="1698" y="878"/>
                  </a:lnTo>
                  <a:lnTo>
                    <a:pt x="1694" y="762"/>
                  </a:lnTo>
                  <a:lnTo>
                    <a:pt x="1674" y="645"/>
                  </a:lnTo>
                  <a:lnTo>
                    <a:pt x="1638" y="537"/>
                  </a:lnTo>
                  <a:close/>
                </a:path>
              </a:pathLst>
            </a:custGeom>
            <a:solidFill>
              <a:srgbClr val="C0C0C0"/>
            </a:solidFill>
            <a:ln w="2540">
              <a:solidFill>
                <a:srgbClr val="000000"/>
              </a:solidFill>
              <a:prstDash val="solid"/>
              <a:round/>
              <a:headEnd/>
              <a:tailEnd/>
            </a:ln>
          </p:spPr>
          <p:txBody>
            <a:bodyPr/>
            <a:lstStyle/>
            <a:p>
              <a:endParaRPr lang="en-US"/>
            </a:p>
          </p:txBody>
        </p:sp>
        <p:sp>
          <p:nvSpPr>
            <p:cNvPr id="12" name="Freeform 7"/>
            <p:cNvSpPr>
              <a:spLocks/>
            </p:cNvSpPr>
            <p:nvPr/>
          </p:nvSpPr>
          <p:spPr bwMode="auto">
            <a:xfrm>
              <a:off x="4159" y="2769"/>
              <a:ext cx="1163" cy="1646"/>
            </a:xfrm>
            <a:custGeom>
              <a:avLst/>
              <a:gdLst>
                <a:gd name="T0" fmla="*/ 536 w 1163"/>
                <a:gd name="T1" fmla="*/ 0 h 1646"/>
                <a:gd name="T2" fmla="*/ 432 w 1163"/>
                <a:gd name="T3" fmla="*/ 52 h 1646"/>
                <a:gd name="T4" fmla="*/ 336 w 1163"/>
                <a:gd name="T5" fmla="*/ 116 h 1646"/>
                <a:gd name="T6" fmla="*/ 248 w 1163"/>
                <a:gd name="T7" fmla="*/ 192 h 1646"/>
                <a:gd name="T8" fmla="*/ 172 w 1163"/>
                <a:gd name="T9" fmla="*/ 280 h 1646"/>
                <a:gd name="T10" fmla="*/ 108 w 1163"/>
                <a:gd name="T11" fmla="*/ 376 h 1646"/>
                <a:gd name="T12" fmla="*/ 60 w 1163"/>
                <a:gd name="T13" fmla="*/ 480 h 1646"/>
                <a:gd name="T14" fmla="*/ 24 w 1163"/>
                <a:gd name="T15" fmla="*/ 592 h 1646"/>
                <a:gd name="T16" fmla="*/ 4 w 1163"/>
                <a:gd name="T17" fmla="*/ 709 h 1646"/>
                <a:gd name="T18" fmla="*/ 0 w 1163"/>
                <a:gd name="T19" fmla="*/ 825 h 1646"/>
                <a:gd name="T20" fmla="*/ 12 w 1163"/>
                <a:gd name="T21" fmla="*/ 941 h 1646"/>
                <a:gd name="T22" fmla="*/ 40 w 1163"/>
                <a:gd name="T23" fmla="*/ 1053 h 1646"/>
                <a:gd name="T24" fmla="*/ 84 w 1163"/>
                <a:gd name="T25" fmla="*/ 1161 h 1646"/>
                <a:gd name="T26" fmla="*/ 140 w 1163"/>
                <a:gd name="T27" fmla="*/ 1261 h 1646"/>
                <a:gd name="T28" fmla="*/ 212 w 1163"/>
                <a:gd name="T29" fmla="*/ 1354 h 1646"/>
                <a:gd name="T30" fmla="*/ 292 w 1163"/>
                <a:gd name="T31" fmla="*/ 1438 h 1646"/>
                <a:gd name="T32" fmla="*/ 384 w 1163"/>
                <a:gd name="T33" fmla="*/ 1506 h 1646"/>
                <a:gd name="T34" fmla="*/ 488 w 1163"/>
                <a:gd name="T35" fmla="*/ 1562 h 1646"/>
                <a:gd name="T36" fmla="*/ 596 w 1163"/>
                <a:gd name="T37" fmla="*/ 1606 h 1646"/>
                <a:gd name="T38" fmla="*/ 707 w 1163"/>
                <a:gd name="T39" fmla="*/ 1634 h 1646"/>
                <a:gd name="T40" fmla="*/ 823 w 1163"/>
                <a:gd name="T41" fmla="*/ 1646 h 1646"/>
                <a:gd name="T42" fmla="*/ 939 w 1163"/>
                <a:gd name="T43" fmla="*/ 1642 h 1646"/>
                <a:gd name="T44" fmla="*/ 1051 w 1163"/>
                <a:gd name="T45" fmla="*/ 1622 h 1646"/>
                <a:gd name="T46" fmla="*/ 1163 w 1163"/>
                <a:gd name="T47" fmla="*/ 1586 h 16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3"/>
                <a:gd name="T73" fmla="*/ 0 h 1646"/>
                <a:gd name="T74" fmla="*/ 1163 w 1163"/>
                <a:gd name="T75" fmla="*/ 1646 h 16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3" h="1646">
                  <a:moveTo>
                    <a:pt x="536" y="0"/>
                  </a:moveTo>
                  <a:lnTo>
                    <a:pt x="432" y="52"/>
                  </a:lnTo>
                  <a:lnTo>
                    <a:pt x="336" y="116"/>
                  </a:lnTo>
                  <a:lnTo>
                    <a:pt x="248" y="192"/>
                  </a:lnTo>
                  <a:lnTo>
                    <a:pt x="172" y="280"/>
                  </a:lnTo>
                  <a:lnTo>
                    <a:pt x="108" y="376"/>
                  </a:lnTo>
                  <a:lnTo>
                    <a:pt x="60" y="480"/>
                  </a:lnTo>
                  <a:lnTo>
                    <a:pt x="24" y="592"/>
                  </a:lnTo>
                  <a:lnTo>
                    <a:pt x="4" y="709"/>
                  </a:lnTo>
                  <a:lnTo>
                    <a:pt x="0" y="825"/>
                  </a:lnTo>
                  <a:lnTo>
                    <a:pt x="12" y="941"/>
                  </a:lnTo>
                  <a:lnTo>
                    <a:pt x="40" y="1053"/>
                  </a:lnTo>
                  <a:lnTo>
                    <a:pt x="84" y="1161"/>
                  </a:lnTo>
                  <a:lnTo>
                    <a:pt x="140" y="1261"/>
                  </a:lnTo>
                  <a:lnTo>
                    <a:pt x="212" y="1354"/>
                  </a:lnTo>
                  <a:lnTo>
                    <a:pt x="292" y="1438"/>
                  </a:lnTo>
                  <a:lnTo>
                    <a:pt x="384" y="1506"/>
                  </a:lnTo>
                  <a:lnTo>
                    <a:pt x="488" y="1562"/>
                  </a:lnTo>
                  <a:lnTo>
                    <a:pt x="596" y="1606"/>
                  </a:lnTo>
                  <a:lnTo>
                    <a:pt x="707" y="1634"/>
                  </a:lnTo>
                  <a:lnTo>
                    <a:pt x="823" y="1646"/>
                  </a:lnTo>
                  <a:lnTo>
                    <a:pt x="939" y="1642"/>
                  </a:lnTo>
                  <a:lnTo>
                    <a:pt x="1051" y="1622"/>
                  </a:lnTo>
                  <a:lnTo>
                    <a:pt x="1163" y="1586"/>
                  </a:lnTo>
                </a:path>
              </a:pathLst>
            </a:custGeom>
            <a:noFill/>
            <a:ln w="254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p:cNvSpPr>
              <a:spLocks/>
            </p:cNvSpPr>
            <p:nvPr/>
          </p:nvSpPr>
          <p:spPr bwMode="auto">
            <a:xfrm>
              <a:off x="4271" y="2825"/>
              <a:ext cx="1475" cy="1474"/>
            </a:xfrm>
            <a:custGeom>
              <a:avLst/>
              <a:gdLst>
                <a:gd name="T0" fmla="*/ 1423 w 1475"/>
                <a:gd name="T1" fmla="*/ 464 h 1474"/>
                <a:gd name="T2" fmla="*/ 1375 w 1475"/>
                <a:gd name="T3" fmla="*/ 368 h 1474"/>
                <a:gd name="T4" fmla="*/ 1315 w 1475"/>
                <a:gd name="T5" fmla="*/ 280 h 1474"/>
                <a:gd name="T6" fmla="*/ 1243 w 1475"/>
                <a:gd name="T7" fmla="*/ 200 h 1474"/>
                <a:gd name="T8" fmla="*/ 1159 w 1475"/>
                <a:gd name="T9" fmla="*/ 132 h 1474"/>
                <a:gd name="T10" fmla="*/ 1067 w 1475"/>
                <a:gd name="T11" fmla="*/ 76 h 1474"/>
                <a:gd name="T12" fmla="*/ 967 w 1475"/>
                <a:gd name="T13" fmla="*/ 36 h 1474"/>
                <a:gd name="T14" fmla="*/ 863 w 1475"/>
                <a:gd name="T15" fmla="*/ 8 h 1474"/>
                <a:gd name="T16" fmla="*/ 755 w 1475"/>
                <a:gd name="T17" fmla="*/ 0 h 1474"/>
                <a:gd name="T18" fmla="*/ 647 w 1475"/>
                <a:gd name="T19" fmla="*/ 4 h 1474"/>
                <a:gd name="T20" fmla="*/ 544 w 1475"/>
                <a:gd name="T21" fmla="*/ 24 h 1474"/>
                <a:gd name="T22" fmla="*/ 444 w 1475"/>
                <a:gd name="T23" fmla="*/ 60 h 1474"/>
                <a:gd name="T24" fmla="*/ 348 w 1475"/>
                <a:gd name="T25" fmla="*/ 112 h 1474"/>
                <a:gd name="T26" fmla="*/ 260 w 1475"/>
                <a:gd name="T27" fmla="*/ 176 h 1474"/>
                <a:gd name="T28" fmla="*/ 184 w 1475"/>
                <a:gd name="T29" fmla="*/ 252 h 1474"/>
                <a:gd name="T30" fmla="*/ 120 w 1475"/>
                <a:gd name="T31" fmla="*/ 336 h 1474"/>
                <a:gd name="T32" fmla="*/ 68 w 1475"/>
                <a:gd name="T33" fmla="*/ 432 h 1474"/>
                <a:gd name="T34" fmla="*/ 32 w 1475"/>
                <a:gd name="T35" fmla="*/ 532 h 1474"/>
                <a:gd name="T36" fmla="*/ 8 w 1475"/>
                <a:gd name="T37" fmla="*/ 637 h 1474"/>
                <a:gd name="T38" fmla="*/ 0 w 1475"/>
                <a:gd name="T39" fmla="*/ 745 h 1474"/>
                <a:gd name="T40" fmla="*/ 12 w 1475"/>
                <a:gd name="T41" fmla="*/ 853 h 1474"/>
                <a:gd name="T42" fmla="*/ 36 w 1475"/>
                <a:gd name="T43" fmla="*/ 957 h 1474"/>
                <a:gd name="T44" fmla="*/ 76 w 1475"/>
                <a:gd name="T45" fmla="*/ 1057 h 1474"/>
                <a:gd name="T46" fmla="*/ 128 w 1475"/>
                <a:gd name="T47" fmla="*/ 1153 h 1474"/>
                <a:gd name="T48" fmla="*/ 196 w 1475"/>
                <a:gd name="T49" fmla="*/ 1238 h 1474"/>
                <a:gd name="T50" fmla="*/ 272 w 1475"/>
                <a:gd name="T51" fmla="*/ 1310 h 1474"/>
                <a:gd name="T52" fmla="*/ 364 w 1475"/>
                <a:gd name="T53" fmla="*/ 1374 h 1474"/>
                <a:gd name="T54" fmla="*/ 460 w 1475"/>
                <a:gd name="T55" fmla="*/ 1422 h 1474"/>
                <a:gd name="T56" fmla="*/ 560 w 1475"/>
                <a:gd name="T57" fmla="*/ 1454 h 1474"/>
                <a:gd name="T58" fmla="*/ 667 w 1475"/>
                <a:gd name="T59" fmla="*/ 1474 h 1474"/>
                <a:gd name="T60" fmla="*/ 775 w 1475"/>
                <a:gd name="T61" fmla="*/ 1474 h 1474"/>
                <a:gd name="T62" fmla="*/ 879 w 1475"/>
                <a:gd name="T63" fmla="*/ 1462 h 1474"/>
                <a:gd name="T64" fmla="*/ 983 w 1475"/>
                <a:gd name="T65" fmla="*/ 1434 h 1474"/>
                <a:gd name="T66" fmla="*/ 1083 w 1475"/>
                <a:gd name="T67" fmla="*/ 1390 h 1474"/>
                <a:gd name="T68" fmla="*/ 1175 w 1475"/>
                <a:gd name="T69" fmla="*/ 1334 h 1474"/>
                <a:gd name="T70" fmla="*/ 1255 w 1475"/>
                <a:gd name="T71" fmla="*/ 1262 h 1474"/>
                <a:gd name="T72" fmla="*/ 1327 w 1475"/>
                <a:gd name="T73" fmla="*/ 1181 h 1474"/>
                <a:gd name="T74" fmla="*/ 1383 w 1475"/>
                <a:gd name="T75" fmla="*/ 1089 h 1474"/>
                <a:gd name="T76" fmla="*/ 1431 w 1475"/>
                <a:gd name="T77" fmla="*/ 993 h 1474"/>
                <a:gd name="T78" fmla="*/ 1459 w 1475"/>
                <a:gd name="T79" fmla="*/ 889 h 1474"/>
                <a:gd name="T80" fmla="*/ 1475 w 1475"/>
                <a:gd name="T81" fmla="*/ 781 h 1474"/>
                <a:gd name="T82" fmla="*/ 1471 w 1475"/>
                <a:gd name="T83" fmla="*/ 677 h 1474"/>
                <a:gd name="T84" fmla="*/ 1455 w 1475"/>
                <a:gd name="T85" fmla="*/ 568 h 1474"/>
                <a:gd name="T86" fmla="*/ 1423 w 1475"/>
                <a:gd name="T87" fmla="*/ 464 h 1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5"/>
                <a:gd name="T133" fmla="*/ 0 h 1474"/>
                <a:gd name="T134" fmla="*/ 1475 w 1475"/>
                <a:gd name="T135" fmla="*/ 1474 h 14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5" h="1474">
                  <a:moveTo>
                    <a:pt x="1423" y="464"/>
                  </a:moveTo>
                  <a:lnTo>
                    <a:pt x="1375" y="368"/>
                  </a:lnTo>
                  <a:lnTo>
                    <a:pt x="1315" y="280"/>
                  </a:lnTo>
                  <a:lnTo>
                    <a:pt x="1243" y="200"/>
                  </a:lnTo>
                  <a:lnTo>
                    <a:pt x="1159" y="132"/>
                  </a:lnTo>
                  <a:lnTo>
                    <a:pt x="1067" y="76"/>
                  </a:lnTo>
                  <a:lnTo>
                    <a:pt x="967" y="36"/>
                  </a:lnTo>
                  <a:lnTo>
                    <a:pt x="863" y="8"/>
                  </a:lnTo>
                  <a:lnTo>
                    <a:pt x="755" y="0"/>
                  </a:lnTo>
                  <a:lnTo>
                    <a:pt x="647" y="4"/>
                  </a:lnTo>
                  <a:lnTo>
                    <a:pt x="544" y="24"/>
                  </a:lnTo>
                  <a:lnTo>
                    <a:pt x="444" y="60"/>
                  </a:lnTo>
                  <a:lnTo>
                    <a:pt x="348" y="112"/>
                  </a:lnTo>
                  <a:lnTo>
                    <a:pt x="260" y="176"/>
                  </a:lnTo>
                  <a:lnTo>
                    <a:pt x="184" y="252"/>
                  </a:lnTo>
                  <a:lnTo>
                    <a:pt x="120" y="336"/>
                  </a:lnTo>
                  <a:lnTo>
                    <a:pt x="68" y="432"/>
                  </a:lnTo>
                  <a:lnTo>
                    <a:pt x="32" y="532"/>
                  </a:lnTo>
                  <a:lnTo>
                    <a:pt x="8" y="637"/>
                  </a:lnTo>
                  <a:lnTo>
                    <a:pt x="0" y="745"/>
                  </a:lnTo>
                  <a:lnTo>
                    <a:pt x="12" y="853"/>
                  </a:lnTo>
                  <a:lnTo>
                    <a:pt x="36" y="957"/>
                  </a:lnTo>
                  <a:lnTo>
                    <a:pt x="76" y="1057"/>
                  </a:lnTo>
                  <a:lnTo>
                    <a:pt x="128" y="1153"/>
                  </a:lnTo>
                  <a:lnTo>
                    <a:pt x="196" y="1238"/>
                  </a:lnTo>
                  <a:lnTo>
                    <a:pt x="272" y="1310"/>
                  </a:lnTo>
                  <a:lnTo>
                    <a:pt x="364" y="1374"/>
                  </a:lnTo>
                  <a:lnTo>
                    <a:pt x="460" y="1422"/>
                  </a:lnTo>
                  <a:lnTo>
                    <a:pt x="560" y="1454"/>
                  </a:lnTo>
                  <a:lnTo>
                    <a:pt x="667" y="1474"/>
                  </a:lnTo>
                  <a:lnTo>
                    <a:pt x="775" y="1474"/>
                  </a:lnTo>
                  <a:lnTo>
                    <a:pt x="879" y="1462"/>
                  </a:lnTo>
                  <a:lnTo>
                    <a:pt x="983" y="1434"/>
                  </a:lnTo>
                  <a:lnTo>
                    <a:pt x="1083" y="1390"/>
                  </a:lnTo>
                  <a:lnTo>
                    <a:pt x="1175" y="1334"/>
                  </a:lnTo>
                  <a:lnTo>
                    <a:pt x="1255" y="1262"/>
                  </a:lnTo>
                  <a:lnTo>
                    <a:pt x="1327" y="1181"/>
                  </a:lnTo>
                  <a:lnTo>
                    <a:pt x="1383" y="1089"/>
                  </a:lnTo>
                  <a:lnTo>
                    <a:pt x="1431" y="993"/>
                  </a:lnTo>
                  <a:lnTo>
                    <a:pt x="1459" y="889"/>
                  </a:lnTo>
                  <a:lnTo>
                    <a:pt x="1475" y="781"/>
                  </a:lnTo>
                  <a:lnTo>
                    <a:pt x="1471" y="677"/>
                  </a:lnTo>
                  <a:lnTo>
                    <a:pt x="1455" y="568"/>
                  </a:lnTo>
                  <a:lnTo>
                    <a:pt x="1423" y="464"/>
                  </a:lnTo>
                  <a:close/>
                </a:path>
              </a:pathLst>
            </a:custGeom>
            <a:solidFill>
              <a:srgbClr val="FFFF00"/>
            </a:solidFill>
            <a:ln w="10160">
              <a:solidFill>
                <a:srgbClr val="000000"/>
              </a:solidFill>
              <a:prstDash val="solid"/>
              <a:round/>
              <a:headEnd/>
              <a:tailEnd/>
            </a:ln>
          </p:spPr>
          <p:txBody>
            <a:bodyPr/>
            <a:lstStyle/>
            <a:p>
              <a:endParaRPr lang="en-US"/>
            </a:p>
          </p:txBody>
        </p:sp>
        <p:sp>
          <p:nvSpPr>
            <p:cNvPr id="14" name="Freeform 9"/>
            <p:cNvSpPr>
              <a:spLocks/>
            </p:cNvSpPr>
            <p:nvPr/>
          </p:nvSpPr>
          <p:spPr bwMode="auto">
            <a:xfrm>
              <a:off x="4727" y="3277"/>
              <a:ext cx="563" cy="569"/>
            </a:xfrm>
            <a:custGeom>
              <a:avLst/>
              <a:gdLst>
                <a:gd name="T0" fmla="*/ 547 w 563"/>
                <a:gd name="T1" fmla="*/ 181 h 569"/>
                <a:gd name="T2" fmla="*/ 515 w 563"/>
                <a:gd name="T3" fmla="*/ 125 h 569"/>
                <a:gd name="T4" fmla="*/ 471 w 563"/>
                <a:gd name="T5" fmla="*/ 72 h 569"/>
                <a:gd name="T6" fmla="*/ 415 w 563"/>
                <a:gd name="T7" fmla="*/ 36 h 569"/>
                <a:gd name="T8" fmla="*/ 355 w 563"/>
                <a:gd name="T9" fmla="*/ 12 h 569"/>
                <a:gd name="T10" fmla="*/ 291 w 563"/>
                <a:gd name="T11" fmla="*/ 0 h 569"/>
                <a:gd name="T12" fmla="*/ 223 w 563"/>
                <a:gd name="T13" fmla="*/ 8 h 569"/>
                <a:gd name="T14" fmla="*/ 163 w 563"/>
                <a:gd name="T15" fmla="*/ 28 h 569"/>
                <a:gd name="T16" fmla="*/ 107 w 563"/>
                <a:gd name="T17" fmla="*/ 60 h 569"/>
                <a:gd name="T18" fmla="*/ 60 w 563"/>
                <a:gd name="T19" fmla="*/ 108 h 569"/>
                <a:gd name="T20" fmla="*/ 24 w 563"/>
                <a:gd name="T21" fmla="*/ 165 h 569"/>
                <a:gd name="T22" fmla="*/ 4 w 563"/>
                <a:gd name="T23" fmla="*/ 229 h 569"/>
                <a:gd name="T24" fmla="*/ 0 w 563"/>
                <a:gd name="T25" fmla="*/ 293 h 569"/>
                <a:gd name="T26" fmla="*/ 8 w 563"/>
                <a:gd name="T27" fmla="*/ 357 h 569"/>
                <a:gd name="T28" fmla="*/ 32 w 563"/>
                <a:gd name="T29" fmla="*/ 421 h 569"/>
                <a:gd name="T30" fmla="*/ 72 w 563"/>
                <a:gd name="T31" fmla="*/ 473 h 569"/>
                <a:gd name="T32" fmla="*/ 119 w 563"/>
                <a:gd name="T33" fmla="*/ 517 h 569"/>
                <a:gd name="T34" fmla="*/ 175 w 563"/>
                <a:gd name="T35" fmla="*/ 549 h 569"/>
                <a:gd name="T36" fmla="*/ 239 w 563"/>
                <a:gd name="T37" fmla="*/ 565 h 569"/>
                <a:gd name="T38" fmla="*/ 307 w 563"/>
                <a:gd name="T39" fmla="*/ 569 h 569"/>
                <a:gd name="T40" fmla="*/ 371 w 563"/>
                <a:gd name="T41" fmla="*/ 553 h 569"/>
                <a:gd name="T42" fmla="*/ 431 w 563"/>
                <a:gd name="T43" fmla="*/ 529 h 569"/>
                <a:gd name="T44" fmla="*/ 483 w 563"/>
                <a:gd name="T45" fmla="*/ 485 h 569"/>
                <a:gd name="T46" fmla="*/ 523 w 563"/>
                <a:gd name="T47" fmla="*/ 433 h 569"/>
                <a:gd name="T48" fmla="*/ 551 w 563"/>
                <a:gd name="T49" fmla="*/ 377 h 569"/>
                <a:gd name="T50" fmla="*/ 563 w 563"/>
                <a:gd name="T51" fmla="*/ 309 h 569"/>
                <a:gd name="T52" fmla="*/ 563 w 563"/>
                <a:gd name="T53" fmla="*/ 245 h 569"/>
                <a:gd name="T54" fmla="*/ 547 w 563"/>
                <a:gd name="T55" fmla="*/ 181 h 5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3"/>
                <a:gd name="T85" fmla="*/ 0 h 569"/>
                <a:gd name="T86" fmla="*/ 563 w 563"/>
                <a:gd name="T87" fmla="*/ 569 h 5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3" h="569">
                  <a:moveTo>
                    <a:pt x="547" y="181"/>
                  </a:moveTo>
                  <a:lnTo>
                    <a:pt x="515" y="125"/>
                  </a:lnTo>
                  <a:lnTo>
                    <a:pt x="471" y="72"/>
                  </a:lnTo>
                  <a:lnTo>
                    <a:pt x="415" y="36"/>
                  </a:lnTo>
                  <a:lnTo>
                    <a:pt x="355" y="12"/>
                  </a:lnTo>
                  <a:lnTo>
                    <a:pt x="291" y="0"/>
                  </a:lnTo>
                  <a:lnTo>
                    <a:pt x="223" y="8"/>
                  </a:lnTo>
                  <a:lnTo>
                    <a:pt x="163" y="28"/>
                  </a:lnTo>
                  <a:lnTo>
                    <a:pt x="107" y="60"/>
                  </a:lnTo>
                  <a:lnTo>
                    <a:pt x="60" y="108"/>
                  </a:lnTo>
                  <a:lnTo>
                    <a:pt x="24" y="165"/>
                  </a:lnTo>
                  <a:lnTo>
                    <a:pt x="4" y="229"/>
                  </a:lnTo>
                  <a:lnTo>
                    <a:pt x="0" y="293"/>
                  </a:lnTo>
                  <a:lnTo>
                    <a:pt x="8" y="357"/>
                  </a:lnTo>
                  <a:lnTo>
                    <a:pt x="32" y="421"/>
                  </a:lnTo>
                  <a:lnTo>
                    <a:pt x="72" y="473"/>
                  </a:lnTo>
                  <a:lnTo>
                    <a:pt x="119" y="517"/>
                  </a:lnTo>
                  <a:lnTo>
                    <a:pt x="175" y="549"/>
                  </a:lnTo>
                  <a:lnTo>
                    <a:pt x="239" y="565"/>
                  </a:lnTo>
                  <a:lnTo>
                    <a:pt x="307" y="569"/>
                  </a:lnTo>
                  <a:lnTo>
                    <a:pt x="371" y="553"/>
                  </a:lnTo>
                  <a:lnTo>
                    <a:pt x="431" y="529"/>
                  </a:lnTo>
                  <a:lnTo>
                    <a:pt x="483" y="485"/>
                  </a:lnTo>
                  <a:lnTo>
                    <a:pt x="523" y="433"/>
                  </a:lnTo>
                  <a:lnTo>
                    <a:pt x="551" y="377"/>
                  </a:lnTo>
                  <a:lnTo>
                    <a:pt x="563" y="309"/>
                  </a:lnTo>
                  <a:lnTo>
                    <a:pt x="563" y="245"/>
                  </a:lnTo>
                  <a:lnTo>
                    <a:pt x="547" y="181"/>
                  </a:lnTo>
                  <a:close/>
                </a:path>
              </a:pathLst>
            </a:custGeom>
            <a:solidFill>
              <a:srgbClr val="FFFFFF"/>
            </a:solidFill>
            <a:ln w="10160">
              <a:solidFill>
                <a:srgbClr val="000000"/>
              </a:solidFill>
              <a:prstDash val="solid"/>
              <a:round/>
              <a:headEnd/>
              <a:tailEnd/>
            </a:ln>
          </p:spPr>
          <p:txBody>
            <a:bodyPr/>
            <a:lstStyle/>
            <a:p>
              <a:endParaRPr lang="en-US"/>
            </a:p>
          </p:txBody>
        </p:sp>
        <p:sp>
          <p:nvSpPr>
            <p:cNvPr id="15" name="Freeform 10"/>
            <p:cNvSpPr>
              <a:spLocks/>
            </p:cNvSpPr>
            <p:nvPr/>
          </p:nvSpPr>
          <p:spPr bwMode="auto">
            <a:xfrm>
              <a:off x="4699" y="1883"/>
              <a:ext cx="3524" cy="2476"/>
            </a:xfrm>
            <a:custGeom>
              <a:avLst/>
              <a:gdLst>
                <a:gd name="T0" fmla="*/ 3096 w 3524"/>
                <a:gd name="T1" fmla="*/ 1286 h 2476"/>
                <a:gd name="T2" fmla="*/ 3188 w 3524"/>
                <a:gd name="T3" fmla="*/ 1242 h 2476"/>
                <a:gd name="T4" fmla="*/ 3272 w 3524"/>
                <a:gd name="T5" fmla="*/ 1186 h 2476"/>
                <a:gd name="T6" fmla="*/ 3344 w 3524"/>
                <a:gd name="T7" fmla="*/ 1118 h 2476"/>
                <a:gd name="T8" fmla="*/ 3408 w 3524"/>
                <a:gd name="T9" fmla="*/ 1038 h 2476"/>
                <a:gd name="T10" fmla="*/ 3460 w 3524"/>
                <a:gd name="T11" fmla="*/ 950 h 2476"/>
                <a:gd name="T12" fmla="*/ 3496 w 3524"/>
                <a:gd name="T13" fmla="*/ 857 h 2476"/>
                <a:gd name="T14" fmla="*/ 3520 w 3524"/>
                <a:gd name="T15" fmla="*/ 757 h 2476"/>
                <a:gd name="T16" fmla="*/ 3524 w 3524"/>
                <a:gd name="T17" fmla="*/ 657 h 2476"/>
                <a:gd name="T18" fmla="*/ 3516 w 3524"/>
                <a:gd name="T19" fmla="*/ 557 h 2476"/>
                <a:gd name="T20" fmla="*/ 3496 w 3524"/>
                <a:gd name="T21" fmla="*/ 461 h 2476"/>
                <a:gd name="T22" fmla="*/ 3456 w 3524"/>
                <a:gd name="T23" fmla="*/ 365 h 2476"/>
                <a:gd name="T24" fmla="*/ 3404 w 3524"/>
                <a:gd name="T25" fmla="*/ 281 h 2476"/>
                <a:gd name="T26" fmla="*/ 3340 w 3524"/>
                <a:gd name="T27" fmla="*/ 200 h 2476"/>
                <a:gd name="T28" fmla="*/ 3264 w 3524"/>
                <a:gd name="T29" fmla="*/ 136 h 2476"/>
                <a:gd name="T30" fmla="*/ 3180 w 3524"/>
                <a:gd name="T31" fmla="*/ 80 h 2476"/>
                <a:gd name="T32" fmla="*/ 3088 w 3524"/>
                <a:gd name="T33" fmla="*/ 36 h 2476"/>
                <a:gd name="T34" fmla="*/ 2993 w 3524"/>
                <a:gd name="T35" fmla="*/ 12 h 2476"/>
                <a:gd name="T36" fmla="*/ 2893 w 3524"/>
                <a:gd name="T37" fmla="*/ 0 h 2476"/>
                <a:gd name="T38" fmla="*/ 2793 w 3524"/>
                <a:gd name="T39" fmla="*/ 0 h 2476"/>
                <a:gd name="T40" fmla="*/ 2693 w 3524"/>
                <a:gd name="T41" fmla="*/ 20 h 2476"/>
                <a:gd name="T42" fmla="*/ 2597 w 3524"/>
                <a:gd name="T43" fmla="*/ 52 h 2476"/>
                <a:gd name="T44" fmla="*/ 0 w 3524"/>
                <a:gd name="T45" fmla="*/ 890 h 2476"/>
                <a:gd name="T46" fmla="*/ 108 w 3524"/>
                <a:gd name="T47" fmla="*/ 853 h 2476"/>
                <a:gd name="T48" fmla="*/ 223 w 3524"/>
                <a:gd name="T49" fmla="*/ 833 h 2476"/>
                <a:gd name="T50" fmla="*/ 339 w 3524"/>
                <a:gd name="T51" fmla="*/ 833 h 2476"/>
                <a:gd name="T52" fmla="*/ 455 w 3524"/>
                <a:gd name="T53" fmla="*/ 845 h 2476"/>
                <a:gd name="T54" fmla="*/ 567 w 3524"/>
                <a:gd name="T55" fmla="*/ 874 h 2476"/>
                <a:gd name="T56" fmla="*/ 675 w 3524"/>
                <a:gd name="T57" fmla="*/ 918 h 2476"/>
                <a:gd name="T58" fmla="*/ 775 w 3524"/>
                <a:gd name="T59" fmla="*/ 974 h 2476"/>
                <a:gd name="T60" fmla="*/ 867 w 3524"/>
                <a:gd name="T61" fmla="*/ 1042 h 2476"/>
                <a:gd name="T62" fmla="*/ 951 w 3524"/>
                <a:gd name="T63" fmla="*/ 1126 h 2476"/>
                <a:gd name="T64" fmla="*/ 1019 w 3524"/>
                <a:gd name="T65" fmla="*/ 1218 h 2476"/>
                <a:gd name="T66" fmla="*/ 1075 w 3524"/>
                <a:gd name="T67" fmla="*/ 1318 h 2476"/>
                <a:gd name="T68" fmla="*/ 1118 w 3524"/>
                <a:gd name="T69" fmla="*/ 1426 h 2476"/>
                <a:gd name="T70" fmla="*/ 1142 w 3524"/>
                <a:gd name="T71" fmla="*/ 1539 h 2476"/>
                <a:gd name="T72" fmla="*/ 1154 w 3524"/>
                <a:gd name="T73" fmla="*/ 1655 h 2476"/>
                <a:gd name="T74" fmla="*/ 1150 w 3524"/>
                <a:gd name="T75" fmla="*/ 1771 h 2476"/>
                <a:gd name="T76" fmla="*/ 1130 w 3524"/>
                <a:gd name="T77" fmla="*/ 1883 h 2476"/>
                <a:gd name="T78" fmla="*/ 1095 w 3524"/>
                <a:gd name="T79" fmla="*/ 1995 h 2476"/>
                <a:gd name="T80" fmla="*/ 1047 w 3524"/>
                <a:gd name="T81" fmla="*/ 2099 h 2476"/>
                <a:gd name="T82" fmla="*/ 983 w 3524"/>
                <a:gd name="T83" fmla="*/ 2196 h 2476"/>
                <a:gd name="T84" fmla="*/ 907 w 3524"/>
                <a:gd name="T85" fmla="*/ 2284 h 2476"/>
                <a:gd name="T86" fmla="*/ 819 w 3524"/>
                <a:gd name="T87" fmla="*/ 2360 h 2476"/>
                <a:gd name="T88" fmla="*/ 723 w 3524"/>
                <a:gd name="T89" fmla="*/ 2424 h 2476"/>
                <a:gd name="T90" fmla="*/ 619 w 3524"/>
                <a:gd name="T91" fmla="*/ 2476 h 2476"/>
                <a:gd name="T92" fmla="*/ 3096 w 3524"/>
                <a:gd name="T93" fmla="*/ 1286 h 24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4"/>
                <a:gd name="T142" fmla="*/ 0 h 2476"/>
                <a:gd name="T143" fmla="*/ 3524 w 3524"/>
                <a:gd name="T144" fmla="*/ 2476 h 24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4" h="2476">
                  <a:moveTo>
                    <a:pt x="3096" y="1286"/>
                  </a:moveTo>
                  <a:lnTo>
                    <a:pt x="3188" y="1242"/>
                  </a:lnTo>
                  <a:lnTo>
                    <a:pt x="3272" y="1186"/>
                  </a:lnTo>
                  <a:lnTo>
                    <a:pt x="3344" y="1118"/>
                  </a:lnTo>
                  <a:lnTo>
                    <a:pt x="3408" y="1038"/>
                  </a:lnTo>
                  <a:lnTo>
                    <a:pt x="3460" y="950"/>
                  </a:lnTo>
                  <a:lnTo>
                    <a:pt x="3496" y="857"/>
                  </a:lnTo>
                  <a:lnTo>
                    <a:pt x="3520" y="757"/>
                  </a:lnTo>
                  <a:lnTo>
                    <a:pt x="3524" y="657"/>
                  </a:lnTo>
                  <a:lnTo>
                    <a:pt x="3516" y="557"/>
                  </a:lnTo>
                  <a:lnTo>
                    <a:pt x="3496" y="461"/>
                  </a:lnTo>
                  <a:lnTo>
                    <a:pt x="3456" y="365"/>
                  </a:lnTo>
                  <a:lnTo>
                    <a:pt x="3404" y="281"/>
                  </a:lnTo>
                  <a:lnTo>
                    <a:pt x="3340" y="200"/>
                  </a:lnTo>
                  <a:lnTo>
                    <a:pt x="3264" y="136"/>
                  </a:lnTo>
                  <a:lnTo>
                    <a:pt x="3180" y="80"/>
                  </a:lnTo>
                  <a:lnTo>
                    <a:pt x="3088" y="36"/>
                  </a:lnTo>
                  <a:lnTo>
                    <a:pt x="2993" y="12"/>
                  </a:lnTo>
                  <a:lnTo>
                    <a:pt x="2893" y="0"/>
                  </a:lnTo>
                  <a:lnTo>
                    <a:pt x="2793" y="0"/>
                  </a:lnTo>
                  <a:lnTo>
                    <a:pt x="2693" y="20"/>
                  </a:lnTo>
                  <a:lnTo>
                    <a:pt x="2597" y="52"/>
                  </a:lnTo>
                  <a:lnTo>
                    <a:pt x="0" y="890"/>
                  </a:lnTo>
                  <a:lnTo>
                    <a:pt x="108" y="853"/>
                  </a:lnTo>
                  <a:lnTo>
                    <a:pt x="223" y="833"/>
                  </a:lnTo>
                  <a:lnTo>
                    <a:pt x="339" y="833"/>
                  </a:lnTo>
                  <a:lnTo>
                    <a:pt x="455" y="845"/>
                  </a:lnTo>
                  <a:lnTo>
                    <a:pt x="567" y="874"/>
                  </a:lnTo>
                  <a:lnTo>
                    <a:pt x="675" y="918"/>
                  </a:lnTo>
                  <a:lnTo>
                    <a:pt x="775" y="974"/>
                  </a:lnTo>
                  <a:lnTo>
                    <a:pt x="867" y="1042"/>
                  </a:lnTo>
                  <a:lnTo>
                    <a:pt x="951" y="1126"/>
                  </a:lnTo>
                  <a:lnTo>
                    <a:pt x="1019" y="1218"/>
                  </a:lnTo>
                  <a:lnTo>
                    <a:pt x="1075" y="1318"/>
                  </a:lnTo>
                  <a:lnTo>
                    <a:pt x="1118" y="1426"/>
                  </a:lnTo>
                  <a:lnTo>
                    <a:pt x="1142" y="1539"/>
                  </a:lnTo>
                  <a:lnTo>
                    <a:pt x="1154" y="1655"/>
                  </a:lnTo>
                  <a:lnTo>
                    <a:pt x="1150" y="1771"/>
                  </a:lnTo>
                  <a:lnTo>
                    <a:pt x="1130" y="1883"/>
                  </a:lnTo>
                  <a:lnTo>
                    <a:pt x="1095" y="1995"/>
                  </a:lnTo>
                  <a:lnTo>
                    <a:pt x="1047" y="2099"/>
                  </a:lnTo>
                  <a:lnTo>
                    <a:pt x="983" y="2196"/>
                  </a:lnTo>
                  <a:lnTo>
                    <a:pt x="907" y="2284"/>
                  </a:lnTo>
                  <a:lnTo>
                    <a:pt x="819" y="2360"/>
                  </a:lnTo>
                  <a:lnTo>
                    <a:pt x="723" y="2424"/>
                  </a:lnTo>
                  <a:lnTo>
                    <a:pt x="619" y="2476"/>
                  </a:lnTo>
                  <a:lnTo>
                    <a:pt x="3096" y="1286"/>
                  </a:lnTo>
                  <a:close/>
                </a:path>
              </a:pathLst>
            </a:custGeom>
            <a:solidFill>
              <a:srgbClr val="C0C0C0"/>
            </a:solidFill>
            <a:ln w="2540">
              <a:solidFill>
                <a:srgbClr val="000000"/>
              </a:solidFill>
              <a:prstDash val="solid"/>
              <a:round/>
              <a:headEnd/>
              <a:tailEnd/>
            </a:ln>
          </p:spPr>
          <p:txBody>
            <a:bodyPr/>
            <a:lstStyle/>
            <a:p>
              <a:endParaRPr lang="en-US"/>
            </a:p>
          </p:txBody>
        </p:sp>
        <p:sp>
          <p:nvSpPr>
            <p:cNvPr id="16" name="Freeform 11"/>
            <p:cNvSpPr>
              <a:spLocks/>
            </p:cNvSpPr>
            <p:nvPr/>
          </p:nvSpPr>
          <p:spPr bwMode="auto">
            <a:xfrm>
              <a:off x="5006" y="2288"/>
              <a:ext cx="2042" cy="1462"/>
            </a:xfrm>
            <a:custGeom>
              <a:avLst/>
              <a:gdLst>
                <a:gd name="T0" fmla="*/ 1243 w 2042"/>
                <a:gd name="T1" fmla="*/ 16 h 1462"/>
                <a:gd name="T2" fmla="*/ 1339 w 2042"/>
                <a:gd name="T3" fmla="*/ 4 h 1462"/>
                <a:gd name="T4" fmla="*/ 1435 w 2042"/>
                <a:gd name="T5" fmla="*/ 0 h 1462"/>
                <a:gd name="T6" fmla="*/ 1531 w 2042"/>
                <a:gd name="T7" fmla="*/ 16 h 1462"/>
                <a:gd name="T8" fmla="*/ 1623 w 2042"/>
                <a:gd name="T9" fmla="*/ 44 h 1462"/>
                <a:gd name="T10" fmla="*/ 1711 w 2042"/>
                <a:gd name="T11" fmla="*/ 84 h 1462"/>
                <a:gd name="T12" fmla="*/ 1790 w 2042"/>
                <a:gd name="T13" fmla="*/ 136 h 1462"/>
                <a:gd name="T14" fmla="*/ 1862 w 2042"/>
                <a:gd name="T15" fmla="*/ 204 h 1462"/>
                <a:gd name="T16" fmla="*/ 1922 w 2042"/>
                <a:gd name="T17" fmla="*/ 276 h 1462"/>
                <a:gd name="T18" fmla="*/ 1974 w 2042"/>
                <a:gd name="T19" fmla="*/ 360 h 1462"/>
                <a:gd name="T20" fmla="*/ 2010 w 2042"/>
                <a:gd name="T21" fmla="*/ 452 h 1462"/>
                <a:gd name="T22" fmla="*/ 2030 w 2042"/>
                <a:gd name="T23" fmla="*/ 545 h 1462"/>
                <a:gd name="T24" fmla="*/ 2042 w 2042"/>
                <a:gd name="T25" fmla="*/ 641 h 1462"/>
                <a:gd name="T26" fmla="*/ 2034 w 2042"/>
                <a:gd name="T27" fmla="*/ 737 h 1462"/>
                <a:gd name="T28" fmla="*/ 2014 w 2042"/>
                <a:gd name="T29" fmla="*/ 833 h 1462"/>
                <a:gd name="T30" fmla="*/ 1978 w 2042"/>
                <a:gd name="T31" fmla="*/ 925 h 1462"/>
                <a:gd name="T32" fmla="*/ 835 w 2042"/>
                <a:gd name="T33" fmla="*/ 1462 h 1462"/>
                <a:gd name="T34" fmla="*/ 4 w 2042"/>
                <a:gd name="T35" fmla="*/ 1274 h 1462"/>
                <a:gd name="T36" fmla="*/ 0 w 2042"/>
                <a:gd name="T37" fmla="*/ 424 h 1462"/>
                <a:gd name="T38" fmla="*/ 1243 w 2042"/>
                <a:gd name="T39" fmla="*/ 16 h 1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2"/>
                <a:gd name="T61" fmla="*/ 0 h 1462"/>
                <a:gd name="T62" fmla="*/ 2042 w 2042"/>
                <a:gd name="T63" fmla="*/ 1462 h 1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2" h="1462">
                  <a:moveTo>
                    <a:pt x="1243" y="16"/>
                  </a:moveTo>
                  <a:lnTo>
                    <a:pt x="1339" y="4"/>
                  </a:lnTo>
                  <a:lnTo>
                    <a:pt x="1435" y="0"/>
                  </a:lnTo>
                  <a:lnTo>
                    <a:pt x="1531" y="16"/>
                  </a:lnTo>
                  <a:lnTo>
                    <a:pt x="1623" y="44"/>
                  </a:lnTo>
                  <a:lnTo>
                    <a:pt x="1711" y="84"/>
                  </a:lnTo>
                  <a:lnTo>
                    <a:pt x="1790" y="136"/>
                  </a:lnTo>
                  <a:lnTo>
                    <a:pt x="1862" y="204"/>
                  </a:lnTo>
                  <a:lnTo>
                    <a:pt x="1922" y="276"/>
                  </a:lnTo>
                  <a:lnTo>
                    <a:pt x="1974" y="360"/>
                  </a:lnTo>
                  <a:lnTo>
                    <a:pt x="2010" y="452"/>
                  </a:lnTo>
                  <a:lnTo>
                    <a:pt x="2030" y="545"/>
                  </a:lnTo>
                  <a:lnTo>
                    <a:pt x="2042" y="641"/>
                  </a:lnTo>
                  <a:lnTo>
                    <a:pt x="2034" y="737"/>
                  </a:lnTo>
                  <a:lnTo>
                    <a:pt x="2014" y="833"/>
                  </a:lnTo>
                  <a:lnTo>
                    <a:pt x="1978" y="925"/>
                  </a:lnTo>
                  <a:lnTo>
                    <a:pt x="835" y="1462"/>
                  </a:lnTo>
                  <a:lnTo>
                    <a:pt x="4" y="1274"/>
                  </a:lnTo>
                  <a:lnTo>
                    <a:pt x="0" y="424"/>
                  </a:lnTo>
                  <a:lnTo>
                    <a:pt x="1243" y="16"/>
                  </a:lnTo>
                  <a:close/>
                </a:path>
              </a:pathLst>
            </a:custGeom>
            <a:solidFill>
              <a:srgbClr val="FFFFFF"/>
            </a:solidFill>
            <a:ln w="2540">
              <a:solidFill>
                <a:srgbClr val="000000"/>
              </a:solidFill>
              <a:prstDash val="solid"/>
              <a:round/>
              <a:headEnd/>
              <a:tailEnd/>
            </a:ln>
          </p:spPr>
          <p:txBody>
            <a:bodyPr/>
            <a:lstStyle/>
            <a:p>
              <a:endParaRPr lang="en-US"/>
            </a:p>
          </p:txBody>
        </p:sp>
        <p:sp>
          <p:nvSpPr>
            <p:cNvPr id="17" name="Line 12"/>
            <p:cNvSpPr>
              <a:spLocks noChangeShapeType="1"/>
            </p:cNvSpPr>
            <p:nvPr/>
          </p:nvSpPr>
          <p:spPr bwMode="auto">
            <a:xfrm flipV="1">
              <a:off x="5010" y="2949"/>
              <a:ext cx="1479" cy="613"/>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3"/>
            <p:cNvSpPr>
              <a:spLocks noChangeShapeType="1"/>
            </p:cNvSpPr>
            <p:nvPr/>
          </p:nvSpPr>
          <p:spPr bwMode="auto">
            <a:xfrm>
              <a:off x="5010" y="3562"/>
              <a:ext cx="831" cy="188"/>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Freeform 14"/>
            <p:cNvSpPr>
              <a:spLocks/>
            </p:cNvSpPr>
            <p:nvPr/>
          </p:nvSpPr>
          <p:spPr bwMode="auto">
            <a:xfrm>
              <a:off x="5006" y="2304"/>
              <a:ext cx="1251" cy="521"/>
            </a:xfrm>
            <a:custGeom>
              <a:avLst/>
              <a:gdLst>
                <a:gd name="T0" fmla="*/ 4 w 1251"/>
                <a:gd name="T1" fmla="*/ 521 h 521"/>
                <a:gd name="T2" fmla="*/ 0 w 1251"/>
                <a:gd name="T3" fmla="*/ 408 h 521"/>
                <a:gd name="T4" fmla="*/ 1247 w 1251"/>
                <a:gd name="T5" fmla="*/ 0 h 521"/>
                <a:gd name="T6" fmla="*/ 1251 w 1251"/>
                <a:gd name="T7" fmla="*/ 92 h 521"/>
                <a:gd name="T8" fmla="*/ 4 w 1251"/>
                <a:gd name="T9" fmla="*/ 521 h 521"/>
                <a:gd name="T10" fmla="*/ 0 60000 65536"/>
                <a:gd name="T11" fmla="*/ 0 60000 65536"/>
                <a:gd name="T12" fmla="*/ 0 60000 65536"/>
                <a:gd name="T13" fmla="*/ 0 60000 65536"/>
                <a:gd name="T14" fmla="*/ 0 60000 65536"/>
                <a:gd name="T15" fmla="*/ 0 w 1251"/>
                <a:gd name="T16" fmla="*/ 0 h 521"/>
                <a:gd name="T17" fmla="*/ 1251 w 1251"/>
                <a:gd name="T18" fmla="*/ 521 h 521"/>
              </a:gdLst>
              <a:ahLst/>
              <a:cxnLst>
                <a:cxn ang="T10">
                  <a:pos x="T0" y="T1"/>
                </a:cxn>
                <a:cxn ang="T11">
                  <a:pos x="T2" y="T3"/>
                </a:cxn>
                <a:cxn ang="T12">
                  <a:pos x="T4" y="T5"/>
                </a:cxn>
                <a:cxn ang="T13">
                  <a:pos x="T6" y="T7"/>
                </a:cxn>
                <a:cxn ang="T14">
                  <a:pos x="T8" y="T9"/>
                </a:cxn>
              </a:cxnLst>
              <a:rect l="T15" t="T16" r="T17" b="T18"/>
              <a:pathLst>
                <a:path w="1251" h="521">
                  <a:moveTo>
                    <a:pt x="4" y="521"/>
                  </a:moveTo>
                  <a:lnTo>
                    <a:pt x="0" y="408"/>
                  </a:lnTo>
                  <a:lnTo>
                    <a:pt x="1247" y="0"/>
                  </a:lnTo>
                  <a:lnTo>
                    <a:pt x="1251" y="92"/>
                  </a:lnTo>
                  <a:lnTo>
                    <a:pt x="4" y="5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5"/>
            <p:cNvSpPr>
              <a:spLocks/>
            </p:cNvSpPr>
            <p:nvPr/>
          </p:nvSpPr>
          <p:spPr bwMode="auto">
            <a:xfrm>
              <a:off x="5730" y="3189"/>
              <a:ext cx="1254" cy="561"/>
            </a:xfrm>
            <a:custGeom>
              <a:avLst/>
              <a:gdLst>
                <a:gd name="T0" fmla="*/ 0 w 1254"/>
                <a:gd name="T1" fmla="*/ 537 h 561"/>
                <a:gd name="T2" fmla="*/ 111 w 1254"/>
                <a:gd name="T3" fmla="*/ 561 h 561"/>
                <a:gd name="T4" fmla="*/ 1254 w 1254"/>
                <a:gd name="T5" fmla="*/ 24 h 561"/>
                <a:gd name="T6" fmla="*/ 1158 w 1254"/>
                <a:gd name="T7" fmla="*/ 0 h 561"/>
                <a:gd name="T8" fmla="*/ 0 w 1254"/>
                <a:gd name="T9" fmla="*/ 537 h 561"/>
                <a:gd name="T10" fmla="*/ 0 60000 65536"/>
                <a:gd name="T11" fmla="*/ 0 60000 65536"/>
                <a:gd name="T12" fmla="*/ 0 60000 65536"/>
                <a:gd name="T13" fmla="*/ 0 60000 65536"/>
                <a:gd name="T14" fmla="*/ 0 60000 65536"/>
                <a:gd name="T15" fmla="*/ 0 w 1254"/>
                <a:gd name="T16" fmla="*/ 0 h 561"/>
                <a:gd name="T17" fmla="*/ 1254 w 1254"/>
                <a:gd name="T18" fmla="*/ 561 h 561"/>
              </a:gdLst>
              <a:ahLst/>
              <a:cxnLst>
                <a:cxn ang="T10">
                  <a:pos x="T0" y="T1"/>
                </a:cxn>
                <a:cxn ang="T11">
                  <a:pos x="T2" y="T3"/>
                </a:cxn>
                <a:cxn ang="T12">
                  <a:pos x="T4" y="T5"/>
                </a:cxn>
                <a:cxn ang="T13">
                  <a:pos x="T6" y="T7"/>
                </a:cxn>
                <a:cxn ang="T14">
                  <a:pos x="T8" y="T9"/>
                </a:cxn>
              </a:cxnLst>
              <a:rect l="T15" t="T16" r="T17" b="T18"/>
              <a:pathLst>
                <a:path w="1254" h="561">
                  <a:moveTo>
                    <a:pt x="0" y="537"/>
                  </a:moveTo>
                  <a:lnTo>
                    <a:pt x="111" y="561"/>
                  </a:lnTo>
                  <a:lnTo>
                    <a:pt x="1254" y="24"/>
                  </a:lnTo>
                  <a:lnTo>
                    <a:pt x="1158" y="0"/>
                  </a:lnTo>
                  <a:lnTo>
                    <a:pt x="0" y="537"/>
                  </a:lnTo>
                  <a:close/>
                </a:path>
              </a:pathLst>
            </a:custGeom>
            <a:solidFill>
              <a:srgbClr val="C0C0C0"/>
            </a:solidFill>
            <a:ln w="2540">
              <a:solidFill>
                <a:srgbClr val="000000"/>
              </a:solidFill>
              <a:prstDash val="solid"/>
              <a:round/>
              <a:headEnd/>
              <a:tailEnd/>
            </a:ln>
          </p:spPr>
          <p:txBody>
            <a:bodyPr/>
            <a:lstStyle/>
            <a:p>
              <a:endParaRPr lang="en-US"/>
            </a:p>
          </p:txBody>
        </p:sp>
        <p:sp>
          <p:nvSpPr>
            <p:cNvPr id="21" name="Freeform 16"/>
            <p:cNvSpPr>
              <a:spLocks/>
            </p:cNvSpPr>
            <p:nvPr/>
          </p:nvSpPr>
          <p:spPr bwMode="auto">
            <a:xfrm>
              <a:off x="5262" y="3345"/>
              <a:ext cx="236" cy="133"/>
            </a:xfrm>
            <a:custGeom>
              <a:avLst/>
              <a:gdLst>
                <a:gd name="T0" fmla="*/ 236 w 236"/>
                <a:gd name="T1" fmla="*/ 16 h 133"/>
                <a:gd name="T2" fmla="*/ 220 w 236"/>
                <a:gd name="T3" fmla="*/ 4 h 133"/>
                <a:gd name="T4" fmla="*/ 196 w 236"/>
                <a:gd name="T5" fmla="*/ 0 h 133"/>
                <a:gd name="T6" fmla="*/ 160 w 236"/>
                <a:gd name="T7" fmla="*/ 4 h 133"/>
                <a:gd name="T8" fmla="*/ 120 w 236"/>
                <a:gd name="T9" fmla="*/ 16 h 133"/>
                <a:gd name="T10" fmla="*/ 80 w 236"/>
                <a:gd name="T11" fmla="*/ 32 h 133"/>
                <a:gd name="T12" fmla="*/ 44 w 236"/>
                <a:gd name="T13" fmla="*/ 57 h 133"/>
                <a:gd name="T14" fmla="*/ 16 w 236"/>
                <a:gd name="T15" fmla="*/ 77 h 133"/>
                <a:gd name="T16" fmla="*/ 0 w 236"/>
                <a:gd name="T17" fmla="*/ 97 h 133"/>
                <a:gd name="T18" fmla="*/ 0 w 236"/>
                <a:gd name="T19" fmla="*/ 117 h 133"/>
                <a:gd name="T20" fmla="*/ 12 w 236"/>
                <a:gd name="T21" fmla="*/ 129 h 133"/>
                <a:gd name="T22" fmla="*/ 36 w 236"/>
                <a:gd name="T23" fmla="*/ 133 h 133"/>
                <a:gd name="T24" fmla="*/ 72 w 236"/>
                <a:gd name="T25" fmla="*/ 129 h 133"/>
                <a:gd name="T26" fmla="*/ 112 w 236"/>
                <a:gd name="T27" fmla="*/ 117 h 133"/>
                <a:gd name="T28" fmla="*/ 156 w 236"/>
                <a:gd name="T29" fmla="*/ 97 h 133"/>
                <a:gd name="T30" fmla="*/ 192 w 236"/>
                <a:gd name="T31" fmla="*/ 77 h 133"/>
                <a:gd name="T32" fmla="*/ 220 w 236"/>
                <a:gd name="T33" fmla="*/ 57 h 133"/>
                <a:gd name="T34" fmla="*/ 232 w 236"/>
                <a:gd name="T35" fmla="*/ 32 h 133"/>
                <a:gd name="T36" fmla="*/ 236 w 236"/>
                <a:gd name="T37" fmla="*/ 16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133"/>
                <a:gd name="T59" fmla="*/ 236 w 236"/>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133">
                  <a:moveTo>
                    <a:pt x="236" y="16"/>
                  </a:moveTo>
                  <a:lnTo>
                    <a:pt x="220" y="4"/>
                  </a:lnTo>
                  <a:lnTo>
                    <a:pt x="196" y="0"/>
                  </a:lnTo>
                  <a:lnTo>
                    <a:pt x="160" y="4"/>
                  </a:lnTo>
                  <a:lnTo>
                    <a:pt x="120" y="16"/>
                  </a:lnTo>
                  <a:lnTo>
                    <a:pt x="80" y="32"/>
                  </a:lnTo>
                  <a:lnTo>
                    <a:pt x="44" y="57"/>
                  </a:lnTo>
                  <a:lnTo>
                    <a:pt x="16" y="77"/>
                  </a:lnTo>
                  <a:lnTo>
                    <a:pt x="0" y="97"/>
                  </a:lnTo>
                  <a:lnTo>
                    <a:pt x="0" y="117"/>
                  </a:lnTo>
                  <a:lnTo>
                    <a:pt x="12" y="129"/>
                  </a:lnTo>
                  <a:lnTo>
                    <a:pt x="36" y="133"/>
                  </a:lnTo>
                  <a:lnTo>
                    <a:pt x="72" y="129"/>
                  </a:lnTo>
                  <a:lnTo>
                    <a:pt x="112" y="117"/>
                  </a:lnTo>
                  <a:lnTo>
                    <a:pt x="156" y="97"/>
                  </a:lnTo>
                  <a:lnTo>
                    <a:pt x="192" y="77"/>
                  </a:lnTo>
                  <a:lnTo>
                    <a:pt x="220" y="57"/>
                  </a:lnTo>
                  <a:lnTo>
                    <a:pt x="232" y="32"/>
                  </a:lnTo>
                  <a:lnTo>
                    <a:pt x="236" y="16"/>
                  </a:lnTo>
                  <a:close/>
                </a:path>
              </a:pathLst>
            </a:custGeom>
            <a:solidFill>
              <a:srgbClr val="0000FF"/>
            </a:solidFill>
            <a:ln w="10160">
              <a:solidFill>
                <a:srgbClr val="0000FF"/>
              </a:solidFill>
              <a:prstDash val="solid"/>
              <a:round/>
              <a:headEnd/>
              <a:tailEnd/>
            </a:ln>
          </p:spPr>
          <p:txBody>
            <a:bodyPr/>
            <a:lstStyle/>
            <a:p>
              <a:endParaRPr lang="en-US"/>
            </a:p>
          </p:txBody>
        </p:sp>
        <p:sp>
          <p:nvSpPr>
            <p:cNvPr id="22" name="Line 17"/>
            <p:cNvSpPr>
              <a:spLocks noChangeShapeType="1"/>
            </p:cNvSpPr>
            <p:nvPr/>
          </p:nvSpPr>
          <p:spPr bwMode="auto">
            <a:xfrm flipV="1">
              <a:off x="5498" y="3305"/>
              <a:ext cx="132" cy="56"/>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Freeform 18"/>
            <p:cNvSpPr>
              <a:spLocks/>
            </p:cNvSpPr>
            <p:nvPr/>
          </p:nvSpPr>
          <p:spPr bwMode="auto">
            <a:xfrm>
              <a:off x="5602" y="3281"/>
              <a:ext cx="72" cy="60"/>
            </a:xfrm>
            <a:custGeom>
              <a:avLst/>
              <a:gdLst>
                <a:gd name="T0" fmla="*/ 72 w 72"/>
                <a:gd name="T1" fmla="*/ 4 h 60"/>
                <a:gd name="T2" fmla="*/ 24 w 72"/>
                <a:gd name="T3" fmla="*/ 60 h 60"/>
                <a:gd name="T4" fmla="*/ 24 w 72"/>
                <a:gd name="T5" fmla="*/ 56 h 60"/>
                <a:gd name="T6" fmla="*/ 24 w 72"/>
                <a:gd name="T7" fmla="*/ 52 h 60"/>
                <a:gd name="T8" fmla="*/ 24 w 72"/>
                <a:gd name="T9" fmla="*/ 48 h 60"/>
                <a:gd name="T10" fmla="*/ 24 w 72"/>
                <a:gd name="T11" fmla="*/ 40 h 60"/>
                <a:gd name="T12" fmla="*/ 24 w 72"/>
                <a:gd name="T13" fmla="*/ 36 h 60"/>
                <a:gd name="T14" fmla="*/ 20 w 72"/>
                <a:gd name="T15" fmla="*/ 32 h 60"/>
                <a:gd name="T16" fmla="*/ 20 w 72"/>
                <a:gd name="T17" fmla="*/ 28 h 60"/>
                <a:gd name="T18" fmla="*/ 16 w 72"/>
                <a:gd name="T19" fmla="*/ 24 h 60"/>
                <a:gd name="T20" fmla="*/ 16 w 72"/>
                <a:gd name="T21" fmla="*/ 20 h 60"/>
                <a:gd name="T22" fmla="*/ 12 w 72"/>
                <a:gd name="T23" fmla="*/ 16 h 60"/>
                <a:gd name="T24" fmla="*/ 8 w 72"/>
                <a:gd name="T25" fmla="*/ 12 h 60"/>
                <a:gd name="T26" fmla="*/ 8 w 72"/>
                <a:gd name="T27" fmla="*/ 8 h 60"/>
                <a:gd name="T28" fmla="*/ 4 w 72"/>
                <a:gd name="T29" fmla="*/ 4 h 60"/>
                <a:gd name="T30" fmla="*/ 0 w 72"/>
                <a:gd name="T31" fmla="*/ 0 h 60"/>
                <a:gd name="T32" fmla="*/ 72 w 72"/>
                <a:gd name="T33" fmla="*/ 4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60"/>
                <a:gd name="T53" fmla="*/ 72 w 72"/>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60">
                  <a:moveTo>
                    <a:pt x="72" y="4"/>
                  </a:moveTo>
                  <a:lnTo>
                    <a:pt x="24" y="60"/>
                  </a:lnTo>
                  <a:lnTo>
                    <a:pt x="24" y="56"/>
                  </a:lnTo>
                  <a:lnTo>
                    <a:pt x="24" y="52"/>
                  </a:lnTo>
                  <a:lnTo>
                    <a:pt x="24" y="48"/>
                  </a:lnTo>
                  <a:lnTo>
                    <a:pt x="24" y="40"/>
                  </a:lnTo>
                  <a:lnTo>
                    <a:pt x="24" y="36"/>
                  </a:lnTo>
                  <a:lnTo>
                    <a:pt x="20" y="32"/>
                  </a:lnTo>
                  <a:lnTo>
                    <a:pt x="20" y="28"/>
                  </a:lnTo>
                  <a:lnTo>
                    <a:pt x="16" y="24"/>
                  </a:lnTo>
                  <a:lnTo>
                    <a:pt x="16" y="20"/>
                  </a:lnTo>
                  <a:lnTo>
                    <a:pt x="12" y="16"/>
                  </a:lnTo>
                  <a:lnTo>
                    <a:pt x="8" y="12"/>
                  </a:lnTo>
                  <a:lnTo>
                    <a:pt x="8" y="8"/>
                  </a:lnTo>
                  <a:lnTo>
                    <a:pt x="4" y="4"/>
                  </a:lnTo>
                  <a:lnTo>
                    <a:pt x="0" y="0"/>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9"/>
            <p:cNvSpPr>
              <a:spLocks/>
            </p:cNvSpPr>
            <p:nvPr/>
          </p:nvSpPr>
          <p:spPr bwMode="auto">
            <a:xfrm>
              <a:off x="5861" y="3121"/>
              <a:ext cx="188" cy="100"/>
            </a:xfrm>
            <a:custGeom>
              <a:avLst/>
              <a:gdLst>
                <a:gd name="T0" fmla="*/ 188 w 188"/>
                <a:gd name="T1" fmla="*/ 12 h 100"/>
                <a:gd name="T2" fmla="*/ 176 w 188"/>
                <a:gd name="T3" fmla="*/ 0 h 100"/>
                <a:gd name="T4" fmla="*/ 152 w 188"/>
                <a:gd name="T5" fmla="*/ 0 h 100"/>
                <a:gd name="T6" fmla="*/ 116 w 188"/>
                <a:gd name="T7" fmla="*/ 4 h 100"/>
                <a:gd name="T8" fmla="*/ 80 w 188"/>
                <a:gd name="T9" fmla="*/ 16 h 100"/>
                <a:gd name="T10" fmla="*/ 44 w 188"/>
                <a:gd name="T11" fmla="*/ 36 h 100"/>
                <a:gd name="T12" fmla="*/ 16 w 188"/>
                <a:gd name="T13" fmla="*/ 56 h 100"/>
                <a:gd name="T14" fmla="*/ 0 w 188"/>
                <a:gd name="T15" fmla="*/ 72 h 100"/>
                <a:gd name="T16" fmla="*/ 0 w 188"/>
                <a:gd name="T17" fmla="*/ 88 h 100"/>
                <a:gd name="T18" fmla="*/ 12 w 188"/>
                <a:gd name="T19" fmla="*/ 100 h 100"/>
                <a:gd name="T20" fmla="*/ 36 w 188"/>
                <a:gd name="T21" fmla="*/ 100 h 100"/>
                <a:gd name="T22" fmla="*/ 72 w 188"/>
                <a:gd name="T23" fmla="*/ 96 h 100"/>
                <a:gd name="T24" fmla="*/ 108 w 188"/>
                <a:gd name="T25" fmla="*/ 84 h 100"/>
                <a:gd name="T26" fmla="*/ 144 w 188"/>
                <a:gd name="T27" fmla="*/ 64 h 100"/>
                <a:gd name="T28" fmla="*/ 168 w 188"/>
                <a:gd name="T29" fmla="*/ 44 h 100"/>
                <a:gd name="T30" fmla="*/ 184 w 188"/>
                <a:gd name="T31" fmla="*/ 28 h 100"/>
                <a:gd name="T32" fmla="*/ 188 w 188"/>
                <a:gd name="T33" fmla="*/ 12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100"/>
                <a:gd name="T53" fmla="*/ 188 w 188"/>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100">
                  <a:moveTo>
                    <a:pt x="188" y="12"/>
                  </a:moveTo>
                  <a:lnTo>
                    <a:pt x="176" y="0"/>
                  </a:lnTo>
                  <a:lnTo>
                    <a:pt x="152" y="0"/>
                  </a:lnTo>
                  <a:lnTo>
                    <a:pt x="116" y="4"/>
                  </a:lnTo>
                  <a:lnTo>
                    <a:pt x="80" y="16"/>
                  </a:lnTo>
                  <a:lnTo>
                    <a:pt x="44" y="36"/>
                  </a:lnTo>
                  <a:lnTo>
                    <a:pt x="16" y="56"/>
                  </a:lnTo>
                  <a:lnTo>
                    <a:pt x="0" y="72"/>
                  </a:lnTo>
                  <a:lnTo>
                    <a:pt x="0" y="88"/>
                  </a:lnTo>
                  <a:lnTo>
                    <a:pt x="12" y="100"/>
                  </a:lnTo>
                  <a:lnTo>
                    <a:pt x="36" y="100"/>
                  </a:lnTo>
                  <a:lnTo>
                    <a:pt x="72" y="96"/>
                  </a:lnTo>
                  <a:lnTo>
                    <a:pt x="108" y="84"/>
                  </a:lnTo>
                  <a:lnTo>
                    <a:pt x="144" y="64"/>
                  </a:lnTo>
                  <a:lnTo>
                    <a:pt x="168" y="44"/>
                  </a:lnTo>
                  <a:lnTo>
                    <a:pt x="184" y="28"/>
                  </a:lnTo>
                  <a:lnTo>
                    <a:pt x="188" y="12"/>
                  </a:lnTo>
                  <a:close/>
                </a:path>
              </a:pathLst>
            </a:custGeom>
            <a:solidFill>
              <a:srgbClr val="FF9900"/>
            </a:solidFill>
            <a:ln w="10160">
              <a:solidFill>
                <a:srgbClr val="FF0000"/>
              </a:solidFill>
              <a:prstDash val="solid"/>
              <a:round/>
              <a:headEnd/>
              <a:tailEnd/>
            </a:ln>
          </p:spPr>
          <p:txBody>
            <a:bodyPr/>
            <a:lstStyle/>
            <a:p>
              <a:endParaRPr lang="en-US"/>
            </a:p>
          </p:txBody>
        </p:sp>
        <p:sp>
          <p:nvSpPr>
            <p:cNvPr id="25" name="Freeform 20"/>
            <p:cNvSpPr>
              <a:spLocks/>
            </p:cNvSpPr>
            <p:nvPr/>
          </p:nvSpPr>
          <p:spPr bwMode="auto">
            <a:xfrm>
              <a:off x="5290" y="3101"/>
              <a:ext cx="1594" cy="625"/>
            </a:xfrm>
            <a:custGeom>
              <a:avLst/>
              <a:gdLst>
                <a:gd name="T0" fmla="*/ 1203 w 1594"/>
                <a:gd name="T1" fmla="*/ 0 h 625"/>
                <a:gd name="T2" fmla="*/ 1594 w 1594"/>
                <a:gd name="T3" fmla="*/ 88 h 625"/>
                <a:gd name="T4" fmla="*/ 440 w 1594"/>
                <a:gd name="T5" fmla="*/ 625 h 625"/>
                <a:gd name="T6" fmla="*/ 0 w 1594"/>
                <a:gd name="T7" fmla="*/ 525 h 625"/>
                <a:gd name="T8" fmla="*/ 1203 w 1594"/>
                <a:gd name="T9" fmla="*/ 0 h 625"/>
                <a:gd name="T10" fmla="*/ 0 60000 65536"/>
                <a:gd name="T11" fmla="*/ 0 60000 65536"/>
                <a:gd name="T12" fmla="*/ 0 60000 65536"/>
                <a:gd name="T13" fmla="*/ 0 60000 65536"/>
                <a:gd name="T14" fmla="*/ 0 60000 65536"/>
                <a:gd name="T15" fmla="*/ 0 w 1594"/>
                <a:gd name="T16" fmla="*/ 0 h 625"/>
                <a:gd name="T17" fmla="*/ 1594 w 1594"/>
                <a:gd name="T18" fmla="*/ 625 h 625"/>
              </a:gdLst>
              <a:ahLst/>
              <a:cxnLst>
                <a:cxn ang="T10">
                  <a:pos x="T0" y="T1"/>
                </a:cxn>
                <a:cxn ang="T11">
                  <a:pos x="T2" y="T3"/>
                </a:cxn>
                <a:cxn ang="T12">
                  <a:pos x="T4" y="T5"/>
                </a:cxn>
                <a:cxn ang="T13">
                  <a:pos x="T6" y="T7"/>
                </a:cxn>
                <a:cxn ang="T14">
                  <a:pos x="T8" y="T9"/>
                </a:cxn>
              </a:cxnLst>
              <a:rect l="T15" t="T16" r="T17" b="T18"/>
              <a:pathLst>
                <a:path w="1594" h="625">
                  <a:moveTo>
                    <a:pt x="1203" y="0"/>
                  </a:moveTo>
                  <a:lnTo>
                    <a:pt x="1594" y="88"/>
                  </a:lnTo>
                  <a:lnTo>
                    <a:pt x="440" y="625"/>
                  </a:lnTo>
                  <a:lnTo>
                    <a:pt x="0" y="525"/>
                  </a:lnTo>
                  <a:lnTo>
                    <a:pt x="1203" y="0"/>
                  </a:lnTo>
                  <a:close/>
                </a:path>
              </a:pathLst>
            </a:custGeom>
            <a:solidFill>
              <a:srgbClr val="FFFF00"/>
            </a:solidFill>
            <a:ln w="2540">
              <a:solidFill>
                <a:srgbClr val="000000"/>
              </a:solidFill>
              <a:prstDash val="solid"/>
              <a:round/>
              <a:headEnd/>
              <a:tailEnd/>
            </a:ln>
          </p:spPr>
          <p:txBody>
            <a:bodyPr/>
            <a:lstStyle/>
            <a:p>
              <a:endParaRPr lang="en-US"/>
            </a:p>
          </p:txBody>
        </p:sp>
        <p:sp>
          <p:nvSpPr>
            <p:cNvPr id="26" name="Freeform 21"/>
            <p:cNvSpPr>
              <a:spLocks/>
            </p:cNvSpPr>
            <p:nvPr/>
          </p:nvSpPr>
          <p:spPr bwMode="auto">
            <a:xfrm>
              <a:off x="5010" y="2396"/>
              <a:ext cx="1247" cy="885"/>
            </a:xfrm>
            <a:custGeom>
              <a:avLst/>
              <a:gdLst>
                <a:gd name="T0" fmla="*/ 0 w 1247"/>
                <a:gd name="T1" fmla="*/ 429 h 885"/>
                <a:gd name="T2" fmla="*/ 1247 w 1247"/>
                <a:gd name="T3" fmla="*/ 0 h 885"/>
                <a:gd name="T4" fmla="*/ 1247 w 1247"/>
                <a:gd name="T5" fmla="*/ 413 h 885"/>
                <a:gd name="T6" fmla="*/ 0 w 1247"/>
                <a:gd name="T7" fmla="*/ 885 h 885"/>
                <a:gd name="T8" fmla="*/ 0 w 1247"/>
                <a:gd name="T9" fmla="*/ 429 h 885"/>
                <a:gd name="T10" fmla="*/ 0 60000 65536"/>
                <a:gd name="T11" fmla="*/ 0 60000 65536"/>
                <a:gd name="T12" fmla="*/ 0 60000 65536"/>
                <a:gd name="T13" fmla="*/ 0 60000 65536"/>
                <a:gd name="T14" fmla="*/ 0 60000 65536"/>
                <a:gd name="T15" fmla="*/ 0 w 1247"/>
                <a:gd name="T16" fmla="*/ 0 h 885"/>
                <a:gd name="T17" fmla="*/ 1247 w 1247"/>
                <a:gd name="T18" fmla="*/ 885 h 885"/>
              </a:gdLst>
              <a:ahLst/>
              <a:cxnLst>
                <a:cxn ang="T10">
                  <a:pos x="T0" y="T1"/>
                </a:cxn>
                <a:cxn ang="T11">
                  <a:pos x="T2" y="T3"/>
                </a:cxn>
                <a:cxn ang="T12">
                  <a:pos x="T4" y="T5"/>
                </a:cxn>
                <a:cxn ang="T13">
                  <a:pos x="T6" y="T7"/>
                </a:cxn>
                <a:cxn ang="T14">
                  <a:pos x="T8" y="T9"/>
                </a:cxn>
              </a:cxnLst>
              <a:rect l="T15" t="T16" r="T17" b="T18"/>
              <a:pathLst>
                <a:path w="1247" h="885">
                  <a:moveTo>
                    <a:pt x="0" y="429"/>
                  </a:moveTo>
                  <a:lnTo>
                    <a:pt x="1247" y="0"/>
                  </a:lnTo>
                  <a:lnTo>
                    <a:pt x="1247" y="413"/>
                  </a:lnTo>
                  <a:lnTo>
                    <a:pt x="0" y="885"/>
                  </a:lnTo>
                  <a:lnTo>
                    <a:pt x="0" y="4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Line 22"/>
            <p:cNvSpPr>
              <a:spLocks noChangeShapeType="1"/>
            </p:cNvSpPr>
            <p:nvPr/>
          </p:nvSpPr>
          <p:spPr bwMode="auto">
            <a:xfrm>
              <a:off x="5010" y="3562"/>
              <a:ext cx="831" cy="188"/>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Freeform 23"/>
            <p:cNvSpPr>
              <a:spLocks/>
            </p:cNvSpPr>
            <p:nvPr/>
          </p:nvSpPr>
          <p:spPr bwMode="auto">
            <a:xfrm>
              <a:off x="6253" y="2288"/>
              <a:ext cx="795" cy="925"/>
            </a:xfrm>
            <a:custGeom>
              <a:avLst/>
              <a:gdLst>
                <a:gd name="T0" fmla="*/ 4 w 795"/>
                <a:gd name="T1" fmla="*/ 108 h 925"/>
                <a:gd name="T2" fmla="*/ 0 w 795"/>
                <a:gd name="T3" fmla="*/ 16 h 925"/>
                <a:gd name="T4" fmla="*/ 96 w 795"/>
                <a:gd name="T5" fmla="*/ 0 h 925"/>
                <a:gd name="T6" fmla="*/ 192 w 795"/>
                <a:gd name="T7" fmla="*/ 0 h 925"/>
                <a:gd name="T8" fmla="*/ 288 w 795"/>
                <a:gd name="T9" fmla="*/ 16 h 925"/>
                <a:gd name="T10" fmla="*/ 380 w 795"/>
                <a:gd name="T11" fmla="*/ 44 h 925"/>
                <a:gd name="T12" fmla="*/ 468 w 795"/>
                <a:gd name="T13" fmla="*/ 84 h 925"/>
                <a:gd name="T14" fmla="*/ 547 w 795"/>
                <a:gd name="T15" fmla="*/ 140 h 925"/>
                <a:gd name="T16" fmla="*/ 619 w 795"/>
                <a:gd name="T17" fmla="*/ 204 h 925"/>
                <a:gd name="T18" fmla="*/ 679 w 795"/>
                <a:gd name="T19" fmla="*/ 280 h 925"/>
                <a:gd name="T20" fmla="*/ 731 w 795"/>
                <a:gd name="T21" fmla="*/ 364 h 925"/>
                <a:gd name="T22" fmla="*/ 767 w 795"/>
                <a:gd name="T23" fmla="*/ 452 h 925"/>
                <a:gd name="T24" fmla="*/ 787 w 795"/>
                <a:gd name="T25" fmla="*/ 549 h 925"/>
                <a:gd name="T26" fmla="*/ 795 w 795"/>
                <a:gd name="T27" fmla="*/ 645 h 925"/>
                <a:gd name="T28" fmla="*/ 791 w 795"/>
                <a:gd name="T29" fmla="*/ 741 h 925"/>
                <a:gd name="T30" fmla="*/ 767 w 795"/>
                <a:gd name="T31" fmla="*/ 837 h 925"/>
                <a:gd name="T32" fmla="*/ 735 w 795"/>
                <a:gd name="T33" fmla="*/ 925 h 925"/>
                <a:gd name="T34" fmla="*/ 631 w 795"/>
                <a:gd name="T35" fmla="*/ 897 h 925"/>
                <a:gd name="T36" fmla="*/ 667 w 795"/>
                <a:gd name="T37" fmla="*/ 813 h 925"/>
                <a:gd name="T38" fmla="*/ 691 w 795"/>
                <a:gd name="T39" fmla="*/ 725 h 925"/>
                <a:gd name="T40" fmla="*/ 699 w 795"/>
                <a:gd name="T41" fmla="*/ 633 h 925"/>
                <a:gd name="T42" fmla="*/ 691 w 795"/>
                <a:gd name="T43" fmla="*/ 541 h 925"/>
                <a:gd name="T44" fmla="*/ 667 w 795"/>
                <a:gd name="T45" fmla="*/ 452 h 925"/>
                <a:gd name="T46" fmla="*/ 631 w 795"/>
                <a:gd name="T47" fmla="*/ 368 h 925"/>
                <a:gd name="T48" fmla="*/ 579 w 795"/>
                <a:gd name="T49" fmla="*/ 292 h 925"/>
                <a:gd name="T50" fmla="*/ 515 w 795"/>
                <a:gd name="T51" fmla="*/ 228 h 925"/>
                <a:gd name="T52" fmla="*/ 444 w 795"/>
                <a:gd name="T53" fmla="*/ 172 h 925"/>
                <a:gd name="T54" fmla="*/ 364 w 795"/>
                <a:gd name="T55" fmla="*/ 128 h 925"/>
                <a:gd name="T56" fmla="*/ 276 w 795"/>
                <a:gd name="T57" fmla="*/ 100 h 925"/>
                <a:gd name="T58" fmla="*/ 184 w 795"/>
                <a:gd name="T59" fmla="*/ 88 h 925"/>
                <a:gd name="T60" fmla="*/ 92 w 795"/>
                <a:gd name="T61" fmla="*/ 88 h 925"/>
                <a:gd name="T62" fmla="*/ 4 w 795"/>
                <a:gd name="T63" fmla="*/ 108 h 9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5"/>
                <a:gd name="T97" fmla="*/ 0 h 925"/>
                <a:gd name="T98" fmla="*/ 795 w 795"/>
                <a:gd name="T99" fmla="*/ 925 h 9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5" h="925">
                  <a:moveTo>
                    <a:pt x="4" y="108"/>
                  </a:moveTo>
                  <a:lnTo>
                    <a:pt x="0" y="16"/>
                  </a:lnTo>
                  <a:lnTo>
                    <a:pt x="96" y="0"/>
                  </a:lnTo>
                  <a:lnTo>
                    <a:pt x="192" y="0"/>
                  </a:lnTo>
                  <a:lnTo>
                    <a:pt x="288" y="16"/>
                  </a:lnTo>
                  <a:lnTo>
                    <a:pt x="380" y="44"/>
                  </a:lnTo>
                  <a:lnTo>
                    <a:pt x="468" y="84"/>
                  </a:lnTo>
                  <a:lnTo>
                    <a:pt x="547" y="140"/>
                  </a:lnTo>
                  <a:lnTo>
                    <a:pt x="619" y="204"/>
                  </a:lnTo>
                  <a:lnTo>
                    <a:pt x="679" y="280"/>
                  </a:lnTo>
                  <a:lnTo>
                    <a:pt x="731" y="364"/>
                  </a:lnTo>
                  <a:lnTo>
                    <a:pt x="767" y="452"/>
                  </a:lnTo>
                  <a:lnTo>
                    <a:pt x="787" y="549"/>
                  </a:lnTo>
                  <a:lnTo>
                    <a:pt x="795" y="645"/>
                  </a:lnTo>
                  <a:lnTo>
                    <a:pt x="791" y="741"/>
                  </a:lnTo>
                  <a:lnTo>
                    <a:pt x="767" y="837"/>
                  </a:lnTo>
                  <a:lnTo>
                    <a:pt x="735" y="925"/>
                  </a:lnTo>
                  <a:lnTo>
                    <a:pt x="631" y="897"/>
                  </a:lnTo>
                  <a:lnTo>
                    <a:pt x="667" y="813"/>
                  </a:lnTo>
                  <a:lnTo>
                    <a:pt x="691" y="725"/>
                  </a:lnTo>
                  <a:lnTo>
                    <a:pt x="699" y="633"/>
                  </a:lnTo>
                  <a:lnTo>
                    <a:pt x="691" y="541"/>
                  </a:lnTo>
                  <a:lnTo>
                    <a:pt x="667" y="452"/>
                  </a:lnTo>
                  <a:lnTo>
                    <a:pt x="631" y="368"/>
                  </a:lnTo>
                  <a:lnTo>
                    <a:pt x="579" y="292"/>
                  </a:lnTo>
                  <a:lnTo>
                    <a:pt x="515" y="228"/>
                  </a:lnTo>
                  <a:lnTo>
                    <a:pt x="444" y="172"/>
                  </a:lnTo>
                  <a:lnTo>
                    <a:pt x="364" y="128"/>
                  </a:lnTo>
                  <a:lnTo>
                    <a:pt x="276" y="100"/>
                  </a:lnTo>
                  <a:lnTo>
                    <a:pt x="184" y="88"/>
                  </a:lnTo>
                  <a:lnTo>
                    <a:pt x="92" y="88"/>
                  </a:lnTo>
                  <a:lnTo>
                    <a:pt x="4" y="108"/>
                  </a:lnTo>
                  <a:close/>
                </a:path>
              </a:pathLst>
            </a:custGeom>
            <a:solidFill>
              <a:srgbClr val="C0C0C0"/>
            </a:solidFill>
            <a:ln w="2540">
              <a:solidFill>
                <a:srgbClr val="000000"/>
              </a:solidFill>
              <a:prstDash val="solid"/>
              <a:round/>
              <a:headEnd/>
              <a:tailEnd/>
            </a:ln>
          </p:spPr>
          <p:txBody>
            <a:bodyPr/>
            <a:lstStyle/>
            <a:p>
              <a:endParaRPr lang="en-US"/>
            </a:p>
          </p:txBody>
        </p:sp>
        <p:sp>
          <p:nvSpPr>
            <p:cNvPr id="29" name="Line 24"/>
            <p:cNvSpPr>
              <a:spLocks noChangeShapeType="1"/>
            </p:cNvSpPr>
            <p:nvPr/>
          </p:nvSpPr>
          <p:spPr bwMode="auto">
            <a:xfrm flipV="1">
              <a:off x="6049" y="3081"/>
              <a:ext cx="124" cy="52"/>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Freeform 25"/>
            <p:cNvSpPr>
              <a:spLocks/>
            </p:cNvSpPr>
            <p:nvPr/>
          </p:nvSpPr>
          <p:spPr bwMode="auto">
            <a:xfrm>
              <a:off x="6145" y="3053"/>
              <a:ext cx="76" cy="64"/>
            </a:xfrm>
            <a:custGeom>
              <a:avLst/>
              <a:gdLst>
                <a:gd name="T0" fmla="*/ 76 w 76"/>
                <a:gd name="T1" fmla="*/ 8 h 64"/>
                <a:gd name="T2" fmla="*/ 28 w 76"/>
                <a:gd name="T3" fmla="*/ 64 h 64"/>
                <a:gd name="T4" fmla="*/ 28 w 76"/>
                <a:gd name="T5" fmla="*/ 60 h 64"/>
                <a:gd name="T6" fmla="*/ 28 w 76"/>
                <a:gd name="T7" fmla="*/ 52 h 64"/>
                <a:gd name="T8" fmla="*/ 24 w 76"/>
                <a:gd name="T9" fmla="*/ 48 h 64"/>
                <a:gd name="T10" fmla="*/ 24 w 76"/>
                <a:gd name="T11" fmla="*/ 44 h 64"/>
                <a:gd name="T12" fmla="*/ 24 w 76"/>
                <a:gd name="T13" fmla="*/ 40 h 64"/>
                <a:gd name="T14" fmla="*/ 24 w 76"/>
                <a:gd name="T15" fmla="*/ 36 h 64"/>
                <a:gd name="T16" fmla="*/ 20 w 76"/>
                <a:gd name="T17" fmla="*/ 28 h 64"/>
                <a:gd name="T18" fmla="*/ 20 w 76"/>
                <a:gd name="T19" fmla="*/ 24 h 64"/>
                <a:gd name="T20" fmla="*/ 16 w 76"/>
                <a:gd name="T21" fmla="*/ 20 h 64"/>
                <a:gd name="T22" fmla="*/ 12 w 76"/>
                <a:gd name="T23" fmla="*/ 16 h 64"/>
                <a:gd name="T24" fmla="*/ 12 w 76"/>
                <a:gd name="T25" fmla="*/ 12 h 64"/>
                <a:gd name="T26" fmla="*/ 8 w 76"/>
                <a:gd name="T27" fmla="*/ 8 h 64"/>
                <a:gd name="T28" fmla="*/ 4 w 76"/>
                <a:gd name="T29" fmla="*/ 4 h 64"/>
                <a:gd name="T30" fmla="*/ 0 w 76"/>
                <a:gd name="T31" fmla="*/ 0 h 64"/>
                <a:gd name="T32" fmla="*/ 76 w 76"/>
                <a:gd name="T33" fmla="*/ 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64"/>
                <a:gd name="T53" fmla="*/ 76 w 76"/>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64">
                  <a:moveTo>
                    <a:pt x="76" y="8"/>
                  </a:moveTo>
                  <a:lnTo>
                    <a:pt x="28" y="64"/>
                  </a:lnTo>
                  <a:lnTo>
                    <a:pt x="28" y="60"/>
                  </a:lnTo>
                  <a:lnTo>
                    <a:pt x="28" y="52"/>
                  </a:lnTo>
                  <a:lnTo>
                    <a:pt x="24" y="48"/>
                  </a:lnTo>
                  <a:lnTo>
                    <a:pt x="24" y="44"/>
                  </a:lnTo>
                  <a:lnTo>
                    <a:pt x="24" y="40"/>
                  </a:lnTo>
                  <a:lnTo>
                    <a:pt x="24" y="36"/>
                  </a:lnTo>
                  <a:lnTo>
                    <a:pt x="20" y="28"/>
                  </a:lnTo>
                  <a:lnTo>
                    <a:pt x="20" y="24"/>
                  </a:lnTo>
                  <a:lnTo>
                    <a:pt x="16" y="20"/>
                  </a:lnTo>
                  <a:lnTo>
                    <a:pt x="12" y="16"/>
                  </a:lnTo>
                  <a:lnTo>
                    <a:pt x="12" y="12"/>
                  </a:lnTo>
                  <a:lnTo>
                    <a:pt x="8" y="8"/>
                  </a:lnTo>
                  <a:lnTo>
                    <a:pt x="4" y="4"/>
                  </a:lnTo>
                  <a:lnTo>
                    <a:pt x="0" y="0"/>
                  </a:lnTo>
                  <a:lnTo>
                    <a:pt x="7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6"/>
            <p:cNvSpPr>
              <a:spLocks/>
            </p:cNvSpPr>
            <p:nvPr/>
          </p:nvSpPr>
          <p:spPr bwMode="auto">
            <a:xfrm>
              <a:off x="6257" y="2376"/>
              <a:ext cx="695" cy="813"/>
            </a:xfrm>
            <a:custGeom>
              <a:avLst/>
              <a:gdLst>
                <a:gd name="T0" fmla="*/ 236 w 695"/>
                <a:gd name="T1" fmla="*/ 725 h 813"/>
                <a:gd name="T2" fmla="*/ 627 w 695"/>
                <a:gd name="T3" fmla="*/ 813 h 813"/>
                <a:gd name="T4" fmla="*/ 667 w 695"/>
                <a:gd name="T5" fmla="*/ 729 h 813"/>
                <a:gd name="T6" fmla="*/ 691 w 695"/>
                <a:gd name="T7" fmla="*/ 637 h 813"/>
                <a:gd name="T8" fmla="*/ 695 w 695"/>
                <a:gd name="T9" fmla="*/ 545 h 813"/>
                <a:gd name="T10" fmla="*/ 691 w 695"/>
                <a:gd name="T11" fmla="*/ 457 h 813"/>
                <a:gd name="T12" fmla="*/ 667 w 695"/>
                <a:gd name="T13" fmla="*/ 364 h 813"/>
                <a:gd name="T14" fmla="*/ 631 w 695"/>
                <a:gd name="T15" fmla="*/ 280 h 813"/>
                <a:gd name="T16" fmla="*/ 579 w 695"/>
                <a:gd name="T17" fmla="*/ 204 h 813"/>
                <a:gd name="T18" fmla="*/ 515 w 695"/>
                <a:gd name="T19" fmla="*/ 136 h 813"/>
                <a:gd name="T20" fmla="*/ 444 w 695"/>
                <a:gd name="T21" fmla="*/ 84 h 813"/>
                <a:gd name="T22" fmla="*/ 360 w 695"/>
                <a:gd name="T23" fmla="*/ 40 h 813"/>
                <a:gd name="T24" fmla="*/ 272 w 695"/>
                <a:gd name="T25" fmla="*/ 12 h 813"/>
                <a:gd name="T26" fmla="*/ 184 w 695"/>
                <a:gd name="T27" fmla="*/ 0 h 813"/>
                <a:gd name="T28" fmla="*/ 92 w 695"/>
                <a:gd name="T29" fmla="*/ 0 h 813"/>
                <a:gd name="T30" fmla="*/ 0 w 695"/>
                <a:gd name="T31" fmla="*/ 20 h 813"/>
                <a:gd name="T32" fmla="*/ 0 w 695"/>
                <a:gd name="T33" fmla="*/ 24 h 813"/>
                <a:gd name="T34" fmla="*/ 0 w 695"/>
                <a:gd name="T35" fmla="*/ 433 h 813"/>
                <a:gd name="T36" fmla="*/ 56 w 695"/>
                <a:gd name="T37" fmla="*/ 433 h 813"/>
                <a:gd name="T38" fmla="*/ 112 w 695"/>
                <a:gd name="T39" fmla="*/ 449 h 813"/>
                <a:gd name="T40" fmla="*/ 160 w 695"/>
                <a:gd name="T41" fmla="*/ 477 h 813"/>
                <a:gd name="T42" fmla="*/ 200 w 695"/>
                <a:gd name="T43" fmla="*/ 513 h 813"/>
                <a:gd name="T44" fmla="*/ 228 w 695"/>
                <a:gd name="T45" fmla="*/ 557 h 813"/>
                <a:gd name="T46" fmla="*/ 244 w 695"/>
                <a:gd name="T47" fmla="*/ 609 h 813"/>
                <a:gd name="T48" fmla="*/ 248 w 695"/>
                <a:gd name="T49" fmla="*/ 669 h 813"/>
                <a:gd name="T50" fmla="*/ 236 w 695"/>
                <a:gd name="T51" fmla="*/ 725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5"/>
                <a:gd name="T79" fmla="*/ 0 h 813"/>
                <a:gd name="T80" fmla="*/ 695 w 695"/>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5" h="813">
                  <a:moveTo>
                    <a:pt x="236" y="725"/>
                  </a:moveTo>
                  <a:lnTo>
                    <a:pt x="627" y="813"/>
                  </a:lnTo>
                  <a:lnTo>
                    <a:pt x="667" y="729"/>
                  </a:lnTo>
                  <a:lnTo>
                    <a:pt x="691" y="637"/>
                  </a:lnTo>
                  <a:lnTo>
                    <a:pt x="695" y="545"/>
                  </a:lnTo>
                  <a:lnTo>
                    <a:pt x="691" y="457"/>
                  </a:lnTo>
                  <a:lnTo>
                    <a:pt x="667" y="364"/>
                  </a:lnTo>
                  <a:lnTo>
                    <a:pt x="631" y="280"/>
                  </a:lnTo>
                  <a:lnTo>
                    <a:pt x="579" y="204"/>
                  </a:lnTo>
                  <a:lnTo>
                    <a:pt x="515" y="136"/>
                  </a:lnTo>
                  <a:lnTo>
                    <a:pt x="444" y="84"/>
                  </a:lnTo>
                  <a:lnTo>
                    <a:pt x="360" y="40"/>
                  </a:lnTo>
                  <a:lnTo>
                    <a:pt x="272" y="12"/>
                  </a:lnTo>
                  <a:lnTo>
                    <a:pt x="184" y="0"/>
                  </a:lnTo>
                  <a:lnTo>
                    <a:pt x="92" y="0"/>
                  </a:lnTo>
                  <a:lnTo>
                    <a:pt x="0" y="20"/>
                  </a:lnTo>
                  <a:lnTo>
                    <a:pt x="0" y="24"/>
                  </a:lnTo>
                  <a:lnTo>
                    <a:pt x="0" y="433"/>
                  </a:lnTo>
                  <a:lnTo>
                    <a:pt x="56" y="433"/>
                  </a:lnTo>
                  <a:lnTo>
                    <a:pt x="112" y="449"/>
                  </a:lnTo>
                  <a:lnTo>
                    <a:pt x="160" y="477"/>
                  </a:lnTo>
                  <a:lnTo>
                    <a:pt x="200" y="513"/>
                  </a:lnTo>
                  <a:lnTo>
                    <a:pt x="228" y="557"/>
                  </a:lnTo>
                  <a:lnTo>
                    <a:pt x="244" y="609"/>
                  </a:lnTo>
                  <a:lnTo>
                    <a:pt x="248" y="669"/>
                  </a:lnTo>
                  <a:lnTo>
                    <a:pt x="236" y="725"/>
                  </a:lnTo>
                  <a:close/>
                </a:path>
              </a:pathLst>
            </a:custGeom>
            <a:solidFill>
              <a:srgbClr val="FFFF00"/>
            </a:solidFill>
            <a:ln w="2540">
              <a:solidFill>
                <a:srgbClr val="000000"/>
              </a:solidFill>
              <a:prstDash val="solid"/>
              <a:round/>
              <a:headEnd/>
              <a:tailEnd/>
            </a:ln>
          </p:spPr>
          <p:txBody>
            <a:bodyPr/>
            <a:lstStyle/>
            <a:p>
              <a:endParaRPr lang="en-US"/>
            </a:p>
          </p:txBody>
        </p:sp>
        <p:sp>
          <p:nvSpPr>
            <p:cNvPr id="32" name="Freeform 27"/>
            <p:cNvSpPr>
              <a:spLocks/>
            </p:cNvSpPr>
            <p:nvPr/>
          </p:nvSpPr>
          <p:spPr bwMode="auto">
            <a:xfrm>
              <a:off x="6257" y="2809"/>
              <a:ext cx="252" cy="296"/>
            </a:xfrm>
            <a:custGeom>
              <a:avLst/>
              <a:gdLst>
                <a:gd name="T0" fmla="*/ 0 w 252"/>
                <a:gd name="T1" fmla="*/ 0 h 296"/>
                <a:gd name="T2" fmla="*/ 0 w 252"/>
                <a:gd name="T3" fmla="*/ 236 h 296"/>
                <a:gd name="T4" fmla="*/ 252 w 252"/>
                <a:gd name="T5" fmla="*/ 296 h 296"/>
                <a:gd name="T6" fmla="*/ 0 60000 65536"/>
                <a:gd name="T7" fmla="*/ 0 60000 65536"/>
                <a:gd name="T8" fmla="*/ 0 60000 65536"/>
                <a:gd name="T9" fmla="*/ 0 w 252"/>
                <a:gd name="T10" fmla="*/ 0 h 296"/>
                <a:gd name="T11" fmla="*/ 252 w 252"/>
                <a:gd name="T12" fmla="*/ 296 h 296"/>
              </a:gdLst>
              <a:ahLst/>
              <a:cxnLst>
                <a:cxn ang="T6">
                  <a:pos x="T0" y="T1"/>
                </a:cxn>
                <a:cxn ang="T7">
                  <a:pos x="T2" y="T3"/>
                </a:cxn>
                <a:cxn ang="T8">
                  <a:pos x="T4" y="T5"/>
                </a:cxn>
              </a:cxnLst>
              <a:rect l="T9" t="T10" r="T11" b="T12"/>
              <a:pathLst>
                <a:path w="252" h="296">
                  <a:moveTo>
                    <a:pt x="0" y="0"/>
                  </a:moveTo>
                  <a:lnTo>
                    <a:pt x="0" y="236"/>
                  </a:lnTo>
                  <a:lnTo>
                    <a:pt x="252" y="296"/>
                  </a:lnTo>
                </a:path>
              </a:pathLst>
            </a:custGeom>
            <a:noFill/>
            <a:ln w="254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Line 28"/>
            <p:cNvSpPr>
              <a:spLocks noChangeShapeType="1"/>
            </p:cNvSpPr>
            <p:nvPr/>
          </p:nvSpPr>
          <p:spPr bwMode="auto">
            <a:xfrm flipH="1">
              <a:off x="3804" y="3562"/>
              <a:ext cx="1206" cy="476"/>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9"/>
            <p:cNvSpPr>
              <a:spLocks noChangeShapeType="1"/>
            </p:cNvSpPr>
            <p:nvPr/>
          </p:nvSpPr>
          <p:spPr bwMode="auto">
            <a:xfrm flipH="1">
              <a:off x="8147" y="2055"/>
              <a:ext cx="396" cy="181"/>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Freeform 30"/>
            <p:cNvSpPr>
              <a:spLocks/>
            </p:cNvSpPr>
            <p:nvPr/>
          </p:nvSpPr>
          <p:spPr bwMode="auto">
            <a:xfrm>
              <a:off x="8495" y="2019"/>
              <a:ext cx="124" cy="101"/>
            </a:xfrm>
            <a:custGeom>
              <a:avLst/>
              <a:gdLst>
                <a:gd name="T0" fmla="*/ 124 w 124"/>
                <a:gd name="T1" fmla="*/ 4 h 101"/>
                <a:gd name="T2" fmla="*/ 48 w 124"/>
                <a:gd name="T3" fmla="*/ 101 h 101"/>
                <a:gd name="T4" fmla="*/ 48 w 124"/>
                <a:gd name="T5" fmla="*/ 93 h 101"/>
                <a:gd name="T6" fmla="*/ 48 w 124"/>
                <a:gd name="T7" fmla="*/ 84 h 101"/>
                <a:gd name="T8" fmla="*/ 44 w 124"/>
                <a:gd name="T9" fmla="*/ 76 h 101"/>
                <a:gd name="T10" fmla="*/ 44 w 124"/>
                <a:gd name="T11" fmla="*/ 68 h 101"/>
                <a:gd name="T12" fmla="*/ 40 w 124"/>
                <a:gd name="T13" fmla="*/ 60 h 101"/>
                <a:gd name="T14" fmla="*/ 40 w 124"/>
                <a:gd name="T15" fmla="*/ 52 h 101"/>
                <a:gd name="T16" fmla="*/ 36 w 124"/>
                <a:gd name="T17" fmla="*/ 44 h 101"/>
                <a:gd name="T18" fmla="*/ 32 w 124"/>
                <a:gd name="T19" fmla="*/ 36 h 101"/>
                <a:gd name="T20" fmla="*/ 28 w 124"/>
                <a:gd name="T21" fmla="*/ 28 h 101"/>
                <a:gd name="T22" fmla="*/ 24 w 124"/>
                <a:gd name="T23" fmla="*/ 20 h 101"/>
                <a:gd name="T24" fmla="*/ 20 w 124"/>
                <a:gd name="T25" fmla="*/ 16 h 101"/>
                <a:gd name="T26" fmla="*/ 12 w 124"/>
                <a:gd name="T27" fmla="*/ 8 h 101"/>
                <a:gd name="T28" fmla="*/ 8 w 124"/>
                <a:gd name="T29" fmla="*/ 4 h 101"/>
                <a:gd name="T30" fmla="*/ 0 w 124"/>
                <a:gd name="T31" fmla="*/ 0 h 101"/>
                <a:gd name="T32" fmla="*/ 124 w 124"/>
                <a:gd name="T33" fmla="*/ 4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01"/>
                <a:gd name="T53" fmla="*/ 124 w 124"/>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01">
                  <a:moveTo>
                    <a:pt x="124" y="4"/>
                  </a:moveTo>
                  <a:lnTo>
                    <a:pt x="48" y="101"/>
                  </a:lnTo>
                  <a:lnTo>
                    <a:pt x="48" y="93"/>
                  </a:lnTo>
                  <a:lnTo>
                    <a:pt x="48" y="84"/>
                  </a:lnTo>
                  <a:lnTo>
                    <a:pt x="44" y="76"/>
                  </a:lnTo>
                  <a:lnTo>
                    <a:pt x="44" y="68"/>
                  </a:lnTo>
                  <a:lnTo>
                    <a:pt x="40" y="60"/>
                  </a:lnTo>
                  <a:lnTo>
                    <a:pt x="40" y="52"/>
                  </a:lnTo>
                  <a:lnTo>
                    <a:pt x="36" y="44"/>
                  </a:lnTo>
                  <a:lnTo>
                    <a:pt x="32" y="36"/>
                  </a:lnTo>
                  <a:lnTo>
                    <a:pt x="28" y="28"/>
                  </a:lnTo>
                  <a:lnTo>
                    <a:pt x="24" y="20"/>
                  </a:lnTo>
                  <a:lnTo>
                    <a:pt x="20" y="16"/>
                  </a:lnTo>
                  <a:lnTo>
                    <a:pt x="12" y="8"/>
                  </a:lnTo>
                  <a:lnTo>
                    <a:pt x="8" y="4"/>
                  </a:lnTo>
                  <a:lnTo>
                    <a:pt x="0" y="0"/>
                  </a:lnTo>
                  <a:lnTo>
                    <a:pt x="1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1"/>
            <p:cNvSpPr>
              <a:spLocks/>
            </p:cNvSpPr>
            <p:nvPr/>
          </p:nvSpPr>
          <p:spPr bwMode="auto">
            <a:xfrm>
              <a:off x="6257" y="2809"/>
              <a:ext cx="248" cy="292"/>
            </a:xfrm>
            <a:custGeom>
              <a:avLst/>
              <a:gdLst>
                <a:gd name="T0" fmla="*/ 0 w 248"/>
                <a:gd name="T1" fmla="*/ 0 h 292"/>
                <a:gd name="T2" fmla="*/ 56 w 248"/>
                <a:gd name="T3" fmla="*/ 0 h 292"/>
                <a:gd name="T4" fmla="*/ 108 w 248"/>
                <a:gd name="T5" fmla="*/ 16 h 292"/>
                <a:gd name="T6" fmla="*/ 156 w 248"/>
                <a:gd name="T7" fmla="*/ 44 h 292"/>
                <a:gd name="T8" fmla="*/ 200 w 248"/>
                <a:gd name="T9" fmla="*/ 80 h 292"/>
                <a:gd name="T10" fmla="*/ 228 w 248"/>
                <a:gd name="T11" fmla="*/ 128 h 292"/>
                <a:gd name="T12" fmla="*/ 244 w 248"/>
                <a:gd name="T13" fmla="*/ 180 h 292"/>
                <a:gd name="T14" fmla="*/ 248 w 248"/>
                <a:gd name="T15" fmla="*/ 236 h 292"/>
                <a:gd name="T16" fmla="*/ 236 w 248"/>
                <a:gd name="T17" fmla="*/ 292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292"/>
                <a:gd name="T29" fmla="*/ 248 w 248"/>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292">
                  <a:moveTo>
                    <a:pt x="0" y="0"/>
                  </a:moveTo>
                  <a:lnTo>
                    <a:pt x="56" y="0"/>
                  </a:lnTo>
                  <a:lnTo>
                    <a:pt x="108" y="16"/>
                  </a:lnTo>
                  <a:lnTo>
                    <a:pt x="156" y="44"/>
                  </a:lnTo>
                  <a:lnTo>
                    <a:pt x="200" y="80"/>
                  </a:lnTo>
                  <a:lnTo>
                    <a:pt x="228" y="128"/>
                  </a:lnTo>
                  <a:lnTo>
                    <a:pt x="244" y="180"/>
                  </a:lnTo>
                  <a:lnTo>
                    <a:pt x="248" y="236"/>
                  </a:lnTo>
                  <a:lnTo>
                    <a:pt x="236" y="292"/>
                  </a:lnTo>
                </a:path>
              </a:pathLst>
            </a:custGeom>
            <a:noFill/>
            <a:ln w="1016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Line 32"/>
            <p:cNvSpPr>
              <a:spLocks noChangeShapeType="1"/>
            </p:cNvSpPr>
            <p:nvPr/>
          </p:nvSpPr>
          <p:spPr bwMode="auto">
            <a:xfrm flipV="1">
              <a:off x="5010" y="2809"/>
              <a:ext cx="1247" cy="472"/>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3"/>
            <p:cNvSpPr>
              <a:spLocks noChangeShapeType="1"/>
            </p:cNvSpPr>
            <p:nvPr/>
          </p:nvSpPr>
          <p:spPr bwMode="auto">
            <a:xfrm flipV="1">
              <a:off x="5290" y="3101"/>
              <a:ext cx="1203" cy="525"/>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42"/>
            <p:cNvSpPr>
              <a:spLocks noChangeShapeType="1"/>
            </p:cNvSpPr>
            <p:nvPr/>
          </p:nvSpPr>
          <p:spPr bwMode="auto">
            <a:xfrm flipV="1">
              <a:off x="5006" y="2400"/>
              <a:ext cx="1251" cy="425"/>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Freeform 43"/>
            <p:cNvSpPr>
              <a:spLocks/>
            </p:cNvSpPr>
            <p:nvPr/>
          </p:nvSpPr>
          <p:spPr bwMode="auto">
            <a:xfrm>
              <a:off x="5730" y="2372"/>
              <a:ext cx="1222" cy="1354"/>
            </a:xfrm>
            <a:custGeom>
              <a:avLst/>
              <a:gdLst>
                <a:gd name="T0" fmla="*/ 0 w 1222"/>
                <a:gd name="T1" fmla="*/ 1354 h 1354"/>
                <a:gd name="T2" fmla="*/ 1146 w 1222"/>
                <a:gd name="T3" fmla="*/ 813 h 1354"/>
                <a:gd name="T4" fmla="*/ 1186 w 1222"/>
                <a:gd name="T5" fmla="*/ 729 h 1354"/>
                <a:gd name="T6" fmla="*/ 1210 w 1222"/>
                <a:gd name="T7" fmla="*/ 641 h 1354"/>
                <a:gd name="T8" fmla="*/ 1222 w 1222"/>
                <a:gd name="T9" fmla="*/ 549 h 1354"/>
                <a:gd name="T10" fmla="*/ 1214 w 1222"/>
                <a:gd name="T11" fmla="*/ 457 h 1354"/>
                <a:gd name="T12" fmla="*/ 1194 w 1222"/>
                <a:gd name="T13" fmla="*/ 368 h 1354"/>
                <a:gd name="T14" fmla="*/ 1154 w 1222"/>
                <a:gd name="T15" fmla="*/ 284 h 1354"/>
                <a:gd name="T16" fmla="*/ 1106 w 1222"/>
                <a:gd name="T17" fmla="*/ 204 h 1354"/>
                <a:gd name="T18" fmla="*/ 1042 w 1222"/>
                <a:gd name="T19" fmla="*/ 140 h 1354"/>
                <a:gd name="T20" fmla="*/ 967 w 1222"/>
                <a:gd name="T21" fmla="*/ 84 h 1354"/>
                <a:gd name="T22" fmla="*/ 887 w 1222"/>
                <a:gd name="T23" fmla="*/ 40 h 1354"/>
                <a:gd name="T24" fmla="*/ 799 w 1222"/>
                <a:gd name="T25" fmla="*/ 12 h 1354"/>
                <a:gd name="T26" fmla="*/ 707 w 1222"/>
                <a:gd name="T27" fmla="*/ 0 h 1354"/>
                <a:gd name="T28" fmla="*/ 615 w 1222"/>
                <a:gd name="T29" fmla="*/ 4 h 1354"/>
                <a:gd name="T30" fmla="*/ 527 w 1222"/>
                <a:gd name="T31" fmla="*/ 24 h 1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2"/>
                <a:gd name="T49" fmla="*/ 0 h 1354"/>
                <a:gd name="T50" fmla="*/ 1222 w 1222"/>
                <a:gd name="T51" fmla="*/ 1354 h 1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2" h="1354">
                  <a:moveTo>
                    <a:pt x="0" y="1354"/>
                  </a:moveTo>
                  <a:lnTo>
                    <a:pt x="1146" y="813"/>
                  </a:lnTo>
                  <a:lnTo>
                    <a:pt x="1186" y="729"/>
                  </a:lnTo>
                  <a:lnTo>
                    <a:pt x="1210" y="641"/>
                  </a:lnTo>
                  <a:lnTo>
                    <a:pt x="1222" y="549"/>
                  </a:lnTo>
                  <a:lnTo>
                    <a:pt x="1214" y="457"/>
                  </a:lnTo>
                  <a:lnTo>
                    <a:pt x="1194" y="368"/>
                  </a:lnTo>
                  <a:lnTo>
                    <a:pt x="1154" y="284"/>
                  </a:lnTo>
                  <a:lnTo>
                    <a:pt x="1106" y="204"/>
                  </a:lnTo>
                  <a:lnTo>
                    <a:pt x="1042" y="140"/>
                  </a:lnTo>
                  <a:lnTo>
                    <a:pt x="967" y="84"/>
                  </a:lnTo>
                  <a:lnTo>
                    <a:pt x="887" y="40"/>
                  </a:lnTo>
                  <a:lnTo>
                    <a:pt x="799" y="12"/>
                  </a:lnTo>
                  <a:lnTo>
                    <a:pt x="707" y="0"/>
                  </a:lnTo>
                  <a:lnTo>
                    <a:pt x="615" y="4"/>
                  </a:lnTo>
                  <a:lnTo>
                    <a:pt x="527" y="24"/>
                  </a:lnTo>
                </a:path>
              </a:pathLst>
            </a:custGeom>
            <a:noFill/>
            <a:ln w="1016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Line 44"/>
            <p:cNvSpPr>
              <a:spLocks noChangeShapeType="1"/>
            </p:cNvSpPr>
            <p:nvPr/>
          </p:nvSpPr>
          <p:spPr bwMode="auto">
            <a:xfrm flipH="1" flipV="1">
              <a:off x="5006" y="2837"/>
              <a:ext cx="4" cy="725"/>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982633" y="4636569"/>
            <a:ext cx="1766308" cy="1535484"/>
          </a:xfrm>
          <a:prstGeom prst="rect">
            <a:avLst/>
          </a:prstGeom>
          <a:ln/>
        </p:spPr>
      </p:pic>
      <p:pic>
        <p:nvPicPr>
          <p:cNvPr id="43" name="Picture 11" descr="DLA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99" y="4659615"/>
            <a:ext cx="2145947" cy="1500886"/>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3"/>
          <p:cNvSpPr txBox="1">
            <a:spLocks noChangeArrowheads="1"/>
          </p:cNvSpPr>
          <p:nvPr/>
        </p:nvSpPr>
        <p:spPr bwMode="auto">
          <a:xfrm>
            <a:off x="5715000" y="4303023"/>
            <a:ext cx="30804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solidFill>
                  <a:srgbClr val="404040"/>
                </a:solidFill>
              </a:rPr>
              <a:t>Photonic band gap structures</a:t>
            </a:r>
          </a:p>
        </p:txBody>
      </p:sp>
      <p:sp>
        <p:nvSpPr>
          <p:cNvPr id="45" name="Text Box 14"/>
          <p:cNvSpPr txBox="1">
            <a:spLocks noChangeArrowheads="1"/>
          </p:cNvSpPr>
          <p:nvPr/>
        </p:nvSpPr>
        <p:spPr bwMode="auto">
          <a:xfrm>
            <a:off x="188542" y="4423374"/>
            <a:ext cx="18344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solidFill>
                  <a:srgbClr val="404040"/>
                </a:solidFill>
              </a:rPr>
              <a:t>Dielectric loaded structures</a:t>
            </a:r>
          </a:p>
        </p:txBody>
      </p:sp>
      <p:pic>
        <p:nvPicPr>
          <p:cNvPr id="46"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112482" y="4633085"/>
            <a:ext cx="1024973" cy="1013110"/>
          </a:xfrm>
          <a:prstGeom prst="rect">
            <a:avLst/>
          </a:prstGeom>
          <a:noFill/>
          <a:ln/>
        </p:spPr>
      </p:pic>
    </p:spTree>
    <p:extLst>
      <p:ext uri="{BB962C8B-B14F-4D97-AF65-F5344CB8AC3E}">
        <p14:creationId xmlns:p14="http://schemas.microsoft.com/office/powerpoint/2010/main" val="4208955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18</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Accelerator and Beam Physics</a:t>
            </a:r>
          </a:p>
          <a:p>
            <a:pPr marL="396875" lvl="1">
              <a:buFont typeface="Wingdings" panose="05000000000000000000" pitchFamily="2" charset="2"/>
              <a:buChar char="Ø"/>
            </a:pPr>
            <a:r>
              <a:rPr lang="en-US" dirty="0"/>
              <a:t>RFQ accelerator—</a:t>
            </a:r>
            <a:br>
              <a:rPr lang="en-US" dirty="0"/>
            </a:br>
            <a:r>
              <a:rPr lang="en-US" sz="1900" dirty="0"/>
              <a:t>fabricated by LBNL, </a:t>
            </a:r>
            <a:br>
              <a:rPr lang="en-US" sz="1900" dirty="0"/>
            </a:br>
            <a:r>
              <a:rPr lang="en-US" sz="1900" dirty="0"/>
              <a:t>installed at FNAL (</a:t>
            </a:r>
            <a:r>
              <a:rPr lang="it-IT" sz="1900" dirty="0"/>
              <a:t>~100% </a:t>
            </a:r>
            <a:br>
              <a:rPr lang="it-IT" sz="1900" dirty="0"/>
            </a:br>
            <a:r>
              <a:rPr lang="it-IT" sz="1900" dirty="0"/>
              <a:t>transmission; 1-10mA; </a:t>
            </a:r>
            <a:br>
              <a:rPr lang="it-IT" sz="1900" dirty="0"/>
            </a:br>
            <a:r>
              <a:rPr lang="it-IT" sz="1900" dirty="0"/>
              <a:t>2.11 MeV ± 0.5%)</a:t>
            </a:r>
            <a:endParaRPr lang="en-US" sz="1900" dirty="0"/>
          </a:p>
          <a:p>
            <a:pPr marL="396875" lvl="1">
              <a:buFont typeface="Wingdings" panose="05000000000000000000" pitchFamily="2" charset="2"/>
              <a:buChar char="Ø"/>
            </a:pPr>
            <a:r>
              <a:rPr lang="en-US" dirty="0"/>
              <a:t>Beam phase space </a:t>
            </a:r>
            <a:br>
              <a:rPr lang="en-US" dirty="0"/>
            </a:br>
            <a:r>
              <a:rPr lang="en-US" dirty="0"/>
              <a:t>manipulation @AWA</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19764" t="30072" r="16654" b="25028"/>
          <a:stretch/>
        </p:blipFill>
        <p:spPr>
          <a:xfrm>
            <a:off x="3322319" y="1216324"/>
            <a:ext cx="5669280" cy="2194560"/>
          </a:xfrm>
          <a:prstGeom prst="rect">
            <a:avLst/>
          </a:prstGeom>
        </p:spPr>
      </p:pic>
      <p:grpSp>
        <p:nvGrpSpPr>
          <p:cNvPr id="2" name="Group 1"/>
          <p:cNvGrpSpPr/>
          <p:nvPr/>
        </p:nvGrpSpPr>
        <p:grpSpPr>
          <a:xfrm>
            <a:off x="860605" y="3565556"/>
            <a:ext cx="7744359" cy="2786098"/>
            <a:chOff x="0" y="2931729"/>
            <a:chExt cx="9357500" cy="3638989"/>
          </a:xfrm>
        </p:grpSpPr>
        <p:pic>
          <p:nvPicPr>
            <p:cNvPr id="28" name="그림 33"/>
            <p:cNvPicPr>
              <a:picLocks noChangeAspect="1"/>
            </p:cNvPicPr>
            <p:nvPr/>
          </p:nvPicPr>
          <p:blipFill>
            <a:blip r:embed="rId3"/>
            <a:stretch>
              <a:fillRect/>
            </a:stretch>
          </p:blipFill>
          <p:spPr>
            <a:xfrm>
              <a:off x="0" y="2952061"/>
              <a:ext cx="2510075" cy="1816815"/>
            </a:xfrm>
            <a:prstGeom prst="rect">
              <a:avLst/>
            </a:prstGeom>
          </p:spPr>
        </p:pic>
        <p:pic>
          <p:nvPicPr>
            <p:cNvPr id="29" name="그림 34"/>
            <p:cNvPicPr>
              <a:picLocks noChangeAspect="1"/>
            </p:cNvPicPr>
            <p:nvPr/>
          </p:nvPicPr>
          <p:blipFill>
            <a:blip r:embed="rId4"/>
            <a:stretch>
              <a:fillRect/>
            </a:stretch>
          </p:blipFill>
          <p:spPr>
            <a:xfrm>
              <a:off x="2277485" y="2956377"/>
              <a:ext cx="2510075" cy="1816815"/>
            </a:xfrm>
            <a:prstGeom prst="rect">
              <a:avLst/>
            </a:prstGeom>
          </p:spPr>
        </p:pic>
        <p:pic>
          <p:nvPicPr>
            <p:cNvPr id="30" name="그림 35"/>
            <p:cNvPicPr>
              <a:picLocks noChangeAspect="1"/>
            </p:cNvPicPr>
            <p:nvPr/>
          </p:nvPicPr>
          <p:blipFill>
            <a:blip r:embed="rId5"/>
            <a:stretch>
              <a:fillRect/>
            </a:stretch>
          </p:blipFill>
          <p:spPr>
            <a:xfrm>
              <a:off x="4560926" y="2958252"/>
              <a:ext cx="2510075" cy="1816815"/>
            </a:xfrm>
            <a:prstGeom prst="rect">
              <a:avLst/>
            </a:prstGeom>
          </p:spPr>
        </p:pic>
        <p:pic>
          <p:nvPicPr>
            <p:cNvPr id="31" name="그림 36"/>
            <p:cNvPicPr>
              <a:picLocks noChangeAspect="1"/>
            </p:cNvPicPr>
            <p:nvPr/>
          </p:nvPicPr>
          <p:blipFill>
            <a:blip r:embed="rId6"/>
            <a:stretch>
              <a:fillRect/>
            </a:stretch>
          </p:blipFill>
          <p:spPr>
            <a:xfrm>
              <a:off x="6847425" y="2931729"/>
              <a:ext cx="2510075" cy="1816815"/>
            </a:xfrm>
            <a:prstGeom prst="rect">
              <a:avLst/>
            </a:prstGeom>
          </p:spPr>
        </p:pic>
        <p:sp>
          <p:nvSpPr>
            <p:cNvPr id="64" name="TextBox 63"/>
            <p:cNvSpPr txBox="1"/>
            <p:nvPr/>
          </p:nvSpPr>
          <p:spPr>
            <a:xfrm>
              <a:off x="935516" y="3082701"/>
              <a:ext cx="1601168" cy="381895"/>
            </a:xfrm>
            <a:prstGeom prst="rect">
              <a:avLst/>
            </a:prstGeom>
            <a:noFill/>
          </p:spPr>
          <p:txBody>
            <a:bodyPr wrap="square" rtlCol="0">
              <a:spAutoFit/>
            </a:bodyPr>
            <a:lstStyle/>
            <a:p>
              <a:pPr marL="342900" indent="-342900" algn="ctr">
                <a:buFont typeface="+mj-ea"/>
                <a:buAutoNum type="circleNumDbPlain"/>
              </a:pPr>
              <a:r>
                <a:rPr lang="en-US" altLang="ko-KR" sz="1300" b="1" dirty="0">
                  <a:solidFill>
                    <a:schemeClr val="bg1"/>
                  </a:solidFill>
                  <a:latin typeface="Times New Roman" panose="02020603050405020304" pitchFamily="18" charset="0"/>
                  <a:cs typeface="Times New Roman" panose="02020603050405020304" pitchFamily="18" charset="0"/>
                </a:rPr>
                <a:t>Train</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3205243" y="3083962"/>
              <a:ext cx="1390809" cy="381895"/>
            </a:xfrm>
            <a:prstGeom prst="rect">
              <a:avLst/>
            </a:prstGeom>
            <a:noFill/>
          </p:spPr>
          <p:txBody>
            <a:bodyPr wrap="square" rtlCol="0">
              <a:spAutoFit/>
            </a:bodyPr>
            <a:lstStyle/>
            <a:p>
              <a:pPr marL="342900" indent="-342900" algn="ctr">
                <a:buFont typeface="+mj-ea"/>
                <a:buAutoNum type="circleNumDbPlain"/>
              </a:pPr>
              <a:r>
                <a:rPr lang="en-US" altLang="ko-KR" sz="1300" b="1" dirty="0">
                  <a:solidFill>
                    <a:schemeClr val="bg1"/>
                  </a:solidFill>
                  <a:latin typeface="Times New Roman" panose="02020603050405020304" pitchFamily="18" charset="0"/>
                  <a:cs typeface="Times New Roman" panose="02020603050405020304" pitchFamily="18" charset="0"/>
                </a:rPr>
                <a:t>Triangle</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5365084" y="3088712"/>
              <a:ext cx="1549290" cy="381895"/>
            </a:xfrm>
            <a:prstGeom prst="rect">
              <a:avLst/>
            </a:prstGeom>
            <a:noFill/>
          </p:spPr>
          <p:txBody>
            <a:bodyPr wrap="square" rtlCol="0">
              <a:spAutoFit/>
            </a:bodyPr>
            <a:lstStyle/>
            <a:p>
              <a:pPr marL="342900" indent="-342900" algn="ctr">
                <a:buFont typeface="+mj-ea"/>
                <a:buAutoNum type="circleNumDbPlain"/>
              </a:pPr>
              <a:r>
                <a:rPr lang="en-US" altLang="ko-KR" sz="1300" b="1" dirty="0">
                  <a:solidFill>
                    <a:schemeClr val="bg1"/>
                  </a:solidFill>
                  <a:latin typeface="Times New Roman" panose="02020603050405020304" pitchFamily="18" charset="0"/>
                  <a:cs typeface="Times New Roman" panose="02020603050405020304" pitchFamily="18" charset="0"/>
                </a:rPr>
                <a:t>Rectangle</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7644001" y="3087136"/>
              <a:ext cx="1549290" cy="381895"/>
            </a:xfrm>
            <a:prstGeom prst="rect">
              <a:avLst/>
            </a:prstGeom>
            <a:noFill/>
          </p:spPr>
          <p:txBody>
            <a:bodyPr wrap="square" rtlCol="0">
              <a:spAutoFit/>
            </a:bodyPr>
            <a:lstStyle/>
            <a:p>
              <a:pPr marL="342900" indent="-342900" algn="ctr">
                <a:buFont typeface="+mj-ea"/>
                <a:buAutoNum type="circleNumDbPlain"/>
              </a:pPr>
              <a:r>
                <a:rPr lang="en-US" altLang="ko-KR" sz="1300" b="1" dirty="0">
                  <a:solidFill>
                    <a:schemeClr val="bg1"/>
                  </a:solidFill>
                  <a:latin typeface="Times New Roman" panose="02020603050405020304" pitchFamily="18" charset="0"/>
                  <a:cs typeface="Times New Roman" panose="02020603050405020304" pitchFamily="18" charset="0"/>
                </a:rPr>
                <a:t>Trapezoid</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pic>
          <p:nvPicPr>
            <p:cNvPr id="68" name="그림 25"/>
            <p:cNvPicPr>
              <a:picLocks noChangeAspect="1"/>
            </p:cNvPicPr>
            <p:nvPr/>
          </p:nvPicPr>
          <p:blipFill>
            <a:blip r:embed="rId7"/>
            <a:stretch>
              <a:fillRect/>
            </a:stretch>
          </p:blipFill>
          <p:spPr>
            <a:xfrm>
              <a:off x="2286652" y="4750628"/>
              <a:ext cx="2510075" cy="1816815"/>
            </a:xfrm>
            <a:prstGeom prst="rect">
              <a:avLst/>
            </a:prstGeom>
          </p:spPr>
        </p:pic>
        <p:sp>
          <p:nvSpPr>
            <p:cNvPr id="69" name="TextBox 68"/>
            <p:cNvSpPr txBox="1"/>
            <p:nvPr/>
          </p:nvSpPr>
          <p:spPr>
            <a:xfrm>
              <a:off x="3204940" y="4843500"/>
              <a:ext cx="1390809" cy="381895"/>
            </a:xfrm>
            <a:prstGeom prst="rect">
              <a:avLst/>
            </a:prstGeom>
            <a:noFill/>
          </p:spPr>
          <p:txBody>
            <a:bodyPr wrap="square" rtlCol="0">
              <a:spAutoFit/>
            </a:bodyPr>
            <a:lstStyle/>
            <a:p>
              <a:pPr marL="342900" indent="-342900" algn="ctr">
                <a:buFont typeface="+mj-ea"/>
                <a:buAutoNum type="circleNumDbPlain" startAt="2"/>
              </a:pPr>
              <a:r>
                <a:rPr lang="en-US" altLang="ko-KR" sz="1300" b="1" dirty="0">
                  <a:solidFill>
                    <a:schemeClr val="bg1"/>
                  </a:solidFill>
                  <a:latin typeface="Times New Roman" panose="02020603050405020304" pitchFamily="18" charset="0"/>
                  <a:cs typeface="Times New Roman" panose="02020603050405020304" pitchFamily="18" charset="0"/>
                </a:rPr>
                <a:t>Triangle</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pic>
          <p:nvPicPr>
            <p:cNvPr id="70" name="그림 30"/>
            <p:cNvPicPr>
              <a:picLocks noChangeAspect="1"/>
            </p:cNvPicPr>
            <p:nvPr/>
          </p:nvPicPr>
          <p:blipFill>
            <a:blip r:embed="rId8"/>
            <a:stretch>
              <a:fillRect/>
            </a:stretch>
          </p:blipFill>
          <p:spPr>
            <a:xfrm>
              <a:off x="259" y="4753903"/>
              <a:ext cx="2510075" cy="1816815"/>
            </a:xfrm>
            <a:prstGeom prst="rect">
              <a:avLst/>
            </a:prstGeom>
          </p:spPr>
        </p:pic>
        <p:sp>
          <p:nvSpPr>
            <p:cNvPr id="71" name="TextBox 70"/>
            <p:cNvSpPr txBox="1"/>
            <p:nvPr/>
          </p:nvSpPr>
          <p:spPr>
            <a:xfrm>
              <a:off x="935212" y="4842239"/>
              <a:ext cx="1601168" cy="381895"/>
            </a:xfrm>
            <a:prstGeom prst="rect">
              <a:avLst/>
            </a:prstGeom>
            <a:noFill/>
          </p:spPr>
          <p:txBody>
            <a:bodyPr wrap="square" rtlCol="0">
              <a:spAutoFit/>
            </a:bodyPr>
            <a:lstStyle/>
            <a:p>
              <a:pPr marL="342900" indent="-342900" algn="ctr">
                <a:buFont typeface="+mj-ea"/>
                <a:buAutoNum type="circleNumDbPlain" startAt="2"/>
              </a:pPr>
              <a:r>
                <a:rPr lang="en-US" altLang="ko-KR" sz="1300" b="1" dirty="0">
                  <a:solidFill>
                    <a:schemeClr val="bg1"/>
                  </a:solidFill>
                  <a:latin typeface="Times New Roman" panose="02020603050405020304" pitchFamily="18" charset="0"/>
                  <a:cs typeface="Times New Roman" panose="02020603050405020304" pitchFamily="18" charset="0"/>
                </a:rPr>
                <a:t>Train</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pic>
          <p:nvPicPr>
            <p:cNvPr id="72" name="그림 31"/>
            <p:cNvPicPr>
              <a:picLocks noChangeAspect="1"/>
            </p:cNvPicPr>
            <p:nvPr/>
          </p:nvPicPr>
          <p:blipFill>
            <a:blip r:embed="rId9"/>
            <a:stretch>
              <a:fillRect/>
            </a:stretch>
          </p:blipFill>
          <p:spPr>
            <a:xfrm>
              <a:off x="4560507" y="4751333"/>
              <a:ext cx="2510075" cy="1816815"/>
            </a:xfrm>
            <a:prstGeom prst="rect">
              <a:avLst/>
            </a:prstGeom>
          </p:spPr>
        </p:pic>
        <p:sp>
          <p:nvSpPr>
            <p:cNvPr id="73" name="TextBox 72"/>
            <p:cNvSpPr txBox="1"/>
            <p:nvPr/>
          </p:nvSpPr>
          <p:spPr>
            <a:xfrm>
              <a:off x="5364782" y="4837068"/>
              <a:ext cx="1549290" cy="381895"/>
            </a:xfrm>
            <a:prstGeom prst="rect">
              <a:avLst/>
            </a:prstGeom>
            <a:noFill/>
          </p:spPr>
          <p:txBody>
            <a:bodyPr wrap="square" rtlCol="0">
              <a:spAutoFit/>
            </a:bodyPr>
            <a:lstStyle/>
            <a:p>
              <a:pPr marL="342900" indent="-342900" algn="ctr">
                <a:buFont typeface="+mj-ea"/>
                <a:buAutoNum type="circleNumDbPlain" startAt="2"/>
              </a:pPr>
              <a:r>
                <a:rPr lang="en-US" altLang="ko-KR" sz="1300" b="1" dirty="0">
                  <a:solidFill>
                    <a:schemeClr val="bg1"/>
                  </a:solidFill>
                  <a:latin typeface="Times New Roman" panose="02020603050405020304" pitchFamily="18" charset="0"/>
                  <a:cs typeface="Times New Roman" panose="02020603050405020304" pitchFamily="18" charset="0"/>
                </a:rPr>
                <a:t>Rectangle</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pic>
          <p:nvPicPr>
            <p:cNvPr id="74" name="그림 32"/>
            <p:cNvPicPr>
              <a:picLocks noChangeAspect="1"/>
            </p:cNvPicPr>
            <p:nvPr/>
          </p:nvPicPr>
          <p:blipFill>
            <a:blip r:embed="rId10"/>
            <a:stretch>
              <a:fillRect/>
            </a:stretch>
          </p:blipFill>
          <p:spPr>
            <a:xfrm>
              <a:off x="6841087" y="4753903"/>
              <a:ext cx="2510075" cy="1816815"/>
            </a:xfrm>
            <a:prstGeom prst="rect">
              <a:avLst/>
            </a:prstGeom>
          </p:spPr>
        </p:pic>
        <p:sp>
          <p:nvSpPr>
            <p:cNvPr id="75" name="TextBox 74"/>
            <p:cNvSpPr txBox="1"/>
            <p:nvPr/>
          </p:nvSpPr>
          <p:spPr>
            <a:xfrm>
              <a:off x="7643697" y="4835492"/>
              <a:ext cx="1549290" cy="381895"/>
            </a:xfrm>
            <a:prstGeom prst="rect">
              <a:avLst/>
            </a:prstGeom>
            <a:noFill/>
          </p:spPr>
          <p:txBody>
            <a:bodyPr wrap="square" rtlCol="0">
              <a:spAutoFit/>
            </a:bodyPr>
            <a:lstStyle/>
            <a:p>
              <a:pPr marL="342900" indent="-342900" algn="ctr">
                <a:buFont typeface="+mj-ea"/>
                <a:buAutoNum type="circleNumDbPlain" startAt="2"/>
              </a:pPr>
              <a:r>
                <a:rPr lang="en-US" altLang="ko-KR" sz="1300" b="1" dirty="0">
                  <a:solidFill>
                    <a:schemeClr val="bg1"/>
                  </a:solidFill>
                  <a:latin typeface="Times New Roman" panose="02020603050405020304" pitchFamily="18" charset="0"/>
                  <a:cs typeface="Times New Roman" panose="02020603050405020304" pitchFamily="18" charset="0"/>
                </a:rPr>
                <a:t>Trapezoid</a:t>
              </a:r>
              <a:endParaRPr lang="ko-KR" altLang="en-US" sz="13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6116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19</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02550" y="802257"/>
            <a:ext cx="8913263" cy="5400135"/>
          </a:xfrm>
        </p:spPr>
        <p:txBody>
          <a:bodyPr>
            <a:normAutofit/>
          </a:bodyPr>
          <a:lstStyle/>
          <a:p>
            <a:pPr marL="0" indent="0">
              <a:buNone/>
            </a:pPr>
            <a:r>
              <a:rPr lang="en-US" dirty="0"/>
              <a:t>Particle Sources and Targets</a:t>
            </a:r>
          </a:p>
          <a:p>
            <a:pPr marL="401638" lvl="1">
              <a:buFont typeface="Wingdings" panose="05000000000000000000" pitchFamily="2" charset="2"/>
              <a:buChar char="Ø"/>
            </a:pPr>
            <a:r>
              <a:rPr lang="en-US" sz="2000" dirty="0" err="1"/>
              <a:t>RaDIATE</a:t>
            </a:r>
            <a:r>
              <a:rPr lang="en-US" sz="2000" dirty="0"/>
              <a:t> Collaboration (</a:t>
            </a:r>
            <a:r>
              <a:rPr lang="en-US" sz="2000" i="1" dirty="0">
                <a:solidFill>
                  <a:srgbClr val="FF0000"/>
                </a:solidFill>
              </a:rPr>
              <a:t>Ra</a:t>
            </a:r>
            <a:r>
              <a:rPr lang="en-US" sz="2000" i="1" dirty="0">
                <a:solidFill>
                  <a:schemeClr val="tx2"/>
                </a:solidFill>
              </a:rPr>
              <a:t>diation </a:t>
            </a:r>
            <a:r>
              <a:rPr lang="en-US" sz="2000" i="1" dirty="0">
                <a:solidFill>
                  <a:srgbClr val="FF0000"/>
                </a:solidFill>
              </a:rPr>
              <a:t>D</a:t>
            </a:r>
            <a:r>
              <a:rPr lang="en-US" sz="2000" i="1" dirty="0">
                <a:solidFill>
                  <a:schemeClr val="tx2"/>
                </a:solidFill>
              </a:rPr>
              <a:t>amage </a:t>
            </a:r>
            <a:r>
              <a:rPr lang="en-US" sz="2000" i="1" dirty="0">
                <a:solidFill>
                  <a:srgbClr val="FF0000"/>
                </a:solidFill>
              </a:rPr>
              <a:t>I</a:t>
            </a:r>
            <a:r>
              <a:rPr lang="en-US" sz="2000" i="1" dirty="0">
                <a:solidFill>
                  <a:schemeClr val="tx2"/>
                </a:solidFill>
              </a:rPr>
              <a:t>n </a:t>
            </a:r>
            <a:r>
              <a:rPr lang="en-US" sz="2000" i="1" dirty="0">
                <a:solidFill>
                  <a:srgbClr val="FF0000"/>
                </a:solidFill>
              </a:rPr>
              <a:t>A</a:t>
            </a:r>
            <a:r>
              <a:rPr lang="en-US" sz="2000" i="1" dirty="0">
                <a:solidFill>
                  <a:schemeClr val="tx2"/>
                </a:solidFill>
              </a:rPr>
              <a:t>ccelerator </a:t>
            </a:r>
            <a:r>
              <a:rPr lang="en-US" sz="2000" i="1" dirty="0">
                <a:solidFill>
                  <a:srgbClr val="FF0000"/>
                </a:solidFill>
              </a:rPr>
              <a:t>T</a:t>
            </a:r>
            <a:r>
              <a:rPr lang="en-US" sz="2000" i="1" dirty="0">
                <a:solidFill>
                  <a:schemeClr val="tx2"/>
                </a:solidFill>
              </a:rPr>
              <a:t>arget </a:t>
            </a:r>
            <a:r>
              <a:rPr lang="en-US" sz="2000" i="1" dirty="0">
                <a:solidFill>
                  <a:srgbClr val="FF0000"/>
                </a:solidFill>
              </a:rPr>
              <a:t>E</a:t>
            </a:r>
            <a:r>
              <a:rPr lang="en-US" sz="2000" i="1" dirty="0">
                <a:solidFill>
                  <a:schemeClr val="tx2"/>
                </a:solidFill>
              </a:rPr>
              <a:t>nvironments</a:t>
            </a:r>
            <a:r>
              <a:rPr lang="en-US" sz="2000" dirty="0"/>
              <a:t>)</a:t>
            </a:r>
            <a:br>
              <a:rPr lang="en-US" sz="2000" dirty="0"/>
            </a:br>
            <a:r>
              <a:rPr lang="en-US" sz="2000" dirty="0"/>
              <a:t/>
            </a:r>
            <a:br>
              <a:rPr lang="en-US" sz="2000" dirty="0"/>
            </a:br>
            <a:r>
              <a:rPr lang="en-US" sz="2000" dirty="0"/>
              <a:t/>
            </a:r>
            <a:br>
              <a:rPr lang="en-US" sz="2000" dirty="0"/>
            </a:br>
            <a:r>
              <a:rPr lang="en-US" sz="2000" dirty="0"/>
              <a:t/>
            </a:r>
            <a:br>
              <a:rPr lang="en-US" sz="2000" dirty="0"/>
            </a:br>
            <a:endParaRPr lang="en-US" sz="2000" dirty="0"/>
          </a:p>
          <a:p>
            <a:pPr marL="401638" lvl="1">
              <a:buFont typeface="Wingdings" panose="05000000000000000000" pitchFamily="2" charset="2"/>
              <a:buChar char="Ø"/>
            </a:pPr>
            <a:endParaRPr lang="en-US" sz="2000" i="1" dirty="0">
              <a:solidFill>
                <a:schemeClr val="tx2"/>
              </a:solidFill>
            </a:endParaRPr>
          </a:p>
          <a:p>
            <a:pPr marL="115888" lvl="1" indent="0">
              <a:buNone/>
            </a:pPr>
            <a:r>
              <a:rPr lang="en-US" sz="2000" i="1" dirty="0">
                <a:solidFill>
                  <a:schemeClr val="tx2"/>
                </a:solidFill>
              </a:rPr>
              <a:t> </a:t>
            </a:r>
          </a:p>
          <a:p>
            <a:pPr marL="401638" lvl="1">
              <a:buFont typeface="Wingdings" panose="05000000000000000000" pitchFamily="2" charset="2"/>
              <a:buChar char="Ø"/>
            </a:pPr>
            <a:r>
              <a:rPr lang="en-US" sz="2000" dirty="0"/>
              <a:t>LBNF graphite target/</a:t>
            </a:r>
            <a:r>
              <a:rPr lang="en-US" sz="2000" dirty="0" err="1"/>
              <a:t>Ti</a:t>
            </a:r>
            <a:r>
              <a:rPr lang="en-US" sz="2000" dirty="0"/>
              <a:t> cooling tube</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3200" dirty="0"/>
              <a:t/>
            </a:r>
            <a:br>
              <a:rPr lang="en-US" sz="3200" dirty="0"/>
            </a:br>
            <a:endParaRPr lang="en-US" sz="3200" dirty="0"/>
          </a:p>
          <a:p>
            <a:pPr marL="5888038" lvl="1">
              <a:buFont typeface="Wingdings" panose="05000000000000000000" pitchFamily="2" charset="2"/>
              <a:buChar char="Ø"/>
            </a:pPr>
            <a:r>
              <a:rPr lang="en-US" sz="2000" dirty="0" err="1"/>
              <a:t>Ti</a:t>
            </a:r>
            <a:r>
              <a:rPr lang="en-US" sz="2000" dirty="0"/>
              <a:t> OTR foils</a:t>
            </a:r>
          </a:p>
        </p:txBody>
      </p:sp>
      <p:pic>
        <p:nvPicPr>
          <p:cNvPr id="20" name="Picture 19" descr="2218_ox_brand1_pos_rect.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0217" y="1655201"/>
            <a:ext cx="1525949" cy="474199"/>
          </a:xfrm>
          <a:prstGeom prst="rect">
            <a:avLst/>
          </a:prstGeom>
        </p:spPr>
      </p:pic>
      <p:pic>
        <p:nvPicPr>
          <p:cNvPr id="21" name="Picture 20" descr="pnnl 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3524" y="2442182"/>
            <a:ext cx="1704378" cy="723983"/>
          </a:xfrm>
          <a:prstGeom prst="rect">
            <a:avLst/>
          </a:prstGeom>
        </p:spPr>
      </p:pic>
      <p:pic>
        <p:nvPicPr>
          <p:cNvPr id="22" name="Picture 21" descr="FermiLogo.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610" y="1655201"/>
            <a:ext cx="2176428" cy="392811"/>
          </a:xfrm>
          <a:prstGeom prst="rect">
            <a:avLst/>
          </a:prstGeom>
        </p:spPr>
      </p:pic>
      <p:pic>
        <p:nvPicPr>
          <p:cNvPr id="23" name="Picture 22" descr="BNL Logo_Smal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2646" y="1675726"/>
            <a:ext cx="1702660" cy="623449"/>
          </a:xfrm>
          <a:prstGeom prst="rect">
            <a:avLst/>
          </a:prstGeom>
        </p:spPr>
      </p:pic>
      <p:pic>
        <p:nvPicPr>
          <p:cNvPr id="24" name="Picture 23" descr="STFC Logo.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525" y="2195728"/>
            <a:ext cx="1934156" cy="42093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54601" y="2442182"/>
            <a:ext cx="1629512" cy="786317"/>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8735" y="2669031"/>
            <a:ext cx="787992" cy="732348"/>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75849" y="1543891"/>
            <a:ext cx="1085403" cy="99656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09867" y="1610111"/>
            <a:ext cx="1308170" cy="703908"/>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40326" y="2406194"/>
            <a:ext cx="1675487" cy="898408"/>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29794" y="2442182"/>
            <a:ext cx="1515314" cy="786317"/>
          </a:xfrm>
          <a:prstGeom prst="rect">
            <a:avLst/>
          </a:prstGeom>
        </p:spPr>
      </p:pic>
      <p:pic>
        <p:nvPicPr>
          <p:cNvPr id="31" name="Picture 30"/>
          <p:cNvPicPr>
            <a:picLocks noChangeAspect="1"/>
          </p:cNvPicPr>
          <p:nvPr/>
        </p:nvPicPr>
        <p:blipFill>
          <a:blip r:embed="rId13"/>
          <a:stretch>
            <a:fillRect/>
          </a:stretch>
        </p:blipFill>
        <p:spPr>
          <a:xfrm>
            <a:off x="451683" y="3998943"/>
            <a:ext cx="4719763" cy="2071586"/>
          </a:xfrm>
          <a:prstGeom prst="rect">
            <a:avLst/>
          </a:prstGeom>
          <a:effectLst>
            <a:outerShdw blurRad="190500" dist="38100" dir="19200000" algn="t" rotWithShape="0">
              <a:prstClr val="black">
                <a:alpha val="70000"/>
              </a:prstClr>
            </a:outerShdw>
          </a:effectLst>
        </p:spPr>
      </p:pic>
      <p:grpSp>
        <p:nvGrpSpPr>
          <p:cNvPr id="32" name="グループ化 7"/>
          <p:cNvGrpSpPr/>
          <p:nvPr/>
        </p:nvGrpSpPr>
        <p:grpSpPr>
          <a:xfrm>
            <a:off x="5888052" y="3396778"/>
            <a:ext cx="2971305" cy="2363088"/>
            <a:chOff x="4276445" y="1787636"/>
            <a:chExt cx="4952964" cy="4573685"/>
          </a:xfrm>
        </p:grpSpPr>
        <p:grpSp>
          <p:nvGrpSpPr>
            <p:cNvPr id="33" name="グループ化 4"/>
            <p:cNvGrpSpPr/>
            <p:nvPr/>
          </p:nvGrpSpPr>
          <p:grpSpPr>
            <a:xfrm>
              <a:off x="4276445" y="1787636"/>
              <a:ext cx="4952964" cy="4573685"/>
              <a:chOff x="-373967" y="1531840"/>
              <a:chExt cx="5425100" cy="5009670"/>
            </a:xfrm>
          </p:grpSpPr>
          <p:pic>
            <p:nvPicPr>
              <p:cNvPr id="36" name="Picture 2" descr="C:\Users\Ishida\Documents\JPARCnu\140605-OTR-test\P1010004-s.jpg"/>
              <p:cNvPicPr>
                <a:picLocks noChangeAspect="1" noChangeArrowheads="1"/>
              </p:cNvPicPr>
              <p:nvPr/>
            </p:nvPicPr>
            <p:blipFill rotWithShape="1">
              <a:blip r:embed="rId14" cstate="print"/>
              <a:srcRect l="1075" t="-2526" r="18280" b="2526"/>
              <a:stretch/>
            </p:blipFill>
            <p:spPr bwMode="auto">
              <a:xfrm>
                <a:off x="107505" y="2466814"/>
                <a:ext cx="4380634" cy="4074696"/>
              </a:xfrm>
              <a:prstGeom prst="rect">
                <a:avLst/>
              </a:prstGeom>
              <a:noFill/>
            </p:spPr>
          </p:pic>
          <p:cxnSp>
            <p:nvCxnSpPr>
              <p:cNvPr id="37" name="直線矢印コネクタ 18"/>
              <p:cNvCxnSpPr/>
              <p:nvPr/>
            </p:nvCxnSpPr>
            <p:spPr bwMode="auto">
              <a:xfrm>
                <a:off x="1073266" y="2323136"/>
                <a:ext cx="659236" cy="1006530"/>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arrow"/>
              </a:ln>
              <a:effectLst/>
            </p:spPr>
          </p:cxnSp>
          <p:cxnSp>
            <p:nvCxnSpPr>
              <p:cNvPr id="38" name="直線矢印コネクタ 19"/>
              <p:cNvCxnSpPr/>
              <p:nvPr/>
            </p:nvCxnSpPr>
            <p:spPr bwMode="auto">
              <a:xfrm flipH="1">
                <a:off x="2611448" y="2466814"/>
                <a:ext cx="671442" cy="683195"/>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arrow"/>
              </a:ln>
              <a:effectLst/>
            </p:spPr>
          </p:cxnSp>
          <p:sp>
            <p:nvSpPr>
              <p:cNvPr id="39" name="正方形/長方形 21"/>
              <p:cNvSpPr/>
              <p:nvPr/>
            </p:nvSpPr>
            <p:spPr>
              <a:xfrm>
                <a:off x="2481187" y="1531840"/>
                <a:ext cx="2569946" cy="1109209"/>
              </a:xfrm>
              <a:prstGeom prst="rect">
                <a:avLst/>
              </a:prstGeom>
              <a:solidFill>
                <a:schemeClr val="bg1"/>
              </a:solidFill>
              <a:ln>
                <a:solidFill>
                  <a:srgbClr val="FFC000"/>
                </a:solidFill>
              </a:ln>
            </p:spPr>
            <p:txBody>
              <a:bodyPr wrap="square">
                <a:spAutoFit/>
              </a:bodyPr>
              <a:lstStyle/>
              <a:p>
                <a:r>
                  <a:rPr lang="en-US" altLang="ja-JP" sz="1400" dirty="0">
                    <a:latin typeface="+mn-lt"/>
                    <a:ea typeface="小塚ゴシック Pro M" panose="020B0700000000000000" pitchFamily="34" charset="-128"/>
                  </a:rPr>
                  <a:t>Ti-1: </a:t>
                </a:r>
                <a:r>
                  <a:rPr lang="en-US" altLang="ja-JP" sz="1400" b="1" dirty="0">
                    <a:solidFill>
                      <a:srgbClr val="FF0000"/>
                    </a:solidFill>
                    <a:latin typeface="+mn-lt"/>
                    <a:ea typeface="小塚ゴシック Pro M" panose="020B0700000000000000" pitchFamily="34" charset="-128"/>
                  </a:rPr>
                  <a:t>1.42x10</a:t>
                </a:r>
                <a:r>
                  <a:rPr lang="en-US" altLang="ja-JP" sz="1400" b="1" baseline="30000" dirty="0">
                    <a:solidFill>
                      <a:srgbClr val="FF0000"/>
                    </a:solidFill>
                    <a:latin typeface="+mn-lt"/>
                    <a:ea typeface="小塚ゴシック Pro M" panose="020B0700000000000000" pitchFamily="34" charset="-128"/>
                  </a:rPr>
                  <a:t>20</a:t>
                </a:r>
              </a:p>
              <a:p>
                <a:pPr algn="ctr"/>
                <a:r>
                  <a:rPr lang="en-US" altLang="ja-JP" sz="1400" b="1" dirty="0">
                    <a:solidFill>
                      <a:srgbClr val="FF0000"/>
                    </a:solidFill>
                    <a:latin typeface="+mn-lt"/>
                    <a:ea typeface="小塚ゴシック Pro M" panose="020B0700000000000000" pitchFamily="34" charset="-128"/>
                  </a:rPr>
                  <a:t>0.17DPA</a:t>
                </a:r>
                <a:endParaRPr lang="ja-JP" altLang="en-US" sz="1400" b="1" dirty="0">
                  <a:solidFill>
                    <a:srgbClr val="FF0000"/>
                  </a:solidFill>
                  <a:latin typeface="+mn-lt"/>
                  <a:ea typeface="小塚ゴシック Pro M" panose="020B0700000000000000" pitchFamily="34" charset="-128"/>
                </a:endParaRPr>
              </a:p>
            </p:txBody>
          </p:sp>
          <p:sp>
            <p:nvSpPr>
              <p:cNvPr id="40" name="正方形/長方形 22"/>
              <p:cNvSpPr/>
              <p:nvPr/>
            </p:nvSpPr>
            <p:spPr>
              <a:xfrm>
                <a:off x="-373967" y="1552444"/>
                <a:ext cx="2790023" cy="1109209"/>
              </a:xfrm>
              <a:prstGeom prst="rect">
                <a:avLst/>
              </a:prstGeom>
              <a:solidFill>
                <a:schemeClr val="bg1"/>
              </a:solidFill>
              <a:ln>
                <a:solidFill>
                  <a:srgbClr val="FFC000"/>
                </a:solidFill>
              </a:ln>
            </p:spPr>
            <p:txBody>
              <a:bodyPr wrap="square">
                <a:spAutoFit/>
              </a:bodyPr>
              <a:lstStyle/>
              <a:p>
                <a:r>
                  <a:rPr lang="en-US" altLang="ja-JP" sz="1400" dirty="0">
                    <a:latin typeface="+mn-lt"/>
                    <a:ea typeface="小塚ゴシック Pro M" panose="020B0700000000000000" pitchFamily="34" charset="-128"/>
                  </a:rPr>
                  <a:t>Ti-2: </a:t>
                </a:r>
                <a:r>
                  <a:rPr lang="en-US" altLang="ja-JP" sz="1400" b="1" dirty="0">
                    <a:solidFill>
                      <a:srgbClr val="FF0000"/>
                    </a:solidFill>
                    <a:latin typeface="+mn-lt"/>
                    <a:ea typeface="小塚ゴシック Pro M" panose="020B0700000000000000" pitchFamily="34" charset="-128"/>
                  </a:rPr>
                  <a:t>5.22x10</a:t>
                </a:r>
                <a:r>
                  <a:rPr lang="en-US" altLang="ja-JP" sz="1400" b="1" baseline="30000" dirty="0">
                    <a:solidFill>
                      <a:srgbClr val="FF0000"/>
                    </a:solidFill>
                    <a:latin typeface="+mn-lt"/>
                    <a:ea typeface="小塚ゴシック Pro M" panose="020B0700000000000000" pitchFamily="34" charset="-128"/>
                  </a:rPr>
                  <a:t>20</a:t>
                </a:r>
              </a:p>
              <a:p>
                <a:pPr algn="ctr"/>
                <a:r>
                  <a:rPr lang="en-US" altLang="ja-JP" sz="1400" b="1" dirty="0">
                    <a:solidFill>
                      <a:srgbClr val="FF0000"/>
                    </a:solidFill>
                    <a:latin typeface="+mn-lt"/>
                    <a:ea typeface="小塚ゴシック Pro M" panose="020B0700000000000000" pitchFamily="34" charset="-128"/>
                  </a:rPr>
                  <a:t>0.42DPA(MARS)</a:t>
                </a:r>
                <a:endParaRPr lang="ja-JP" altLang="en-US" sz="1400" b="1" dirty="0">
                  <a:solidFill>
                    <a:srgbClr val="FF0000"/>
                  </a:solidFill>
                  <a:latin typeface="+mn-lt"/>
                  <a:ea typeface="小塚ゴシック Pro M" panose="020B0700000000000000" pitchFamily="34" charset="-128"/>
                </a:endParaRPr>
              </a:p>
            </p:txBody>
          </p:sp>
        </p:grpSp>
        <p:cxnSp>
          <p:nvCxnSpPr>
            <p:cNvPr id="34" name="直線矢印コネクタ 29"/>
            <p:cNvCxnSpPr/>
            <p:nvPr/>
          </p:nvCxnSpPr>
          <p:spPr>
            <a:xfrm flipH="1" flipV="1">
              <a:off x="6203028" y="3460816"/>
              <a:ext cx="2206285" cy="43046"/>
            </a:xfrm>
            <a:prstGeom prst="straightConnector1">
              <a:avLst/>
            </a:prstGeom>
            <a:ln w="57150">
              <a:solidFill>
                <a:srgbClr val="99FF33"/>
              </a:solidFill>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0"/>
            <p:cNvCxnSpPr/>
            <p:nvPr/>
          </p:nvCxnSpPr>
          <p:spPr>
            <a:xfrm flipH="1" flipV="1">
              <a:off x="4687344" y="3455812"/>
              <a:ext cx="660985" cy="5004"/>
            </a:xfrm>
            <a:prstGeom prst="straightConnector1">
              <a:avLst/>
            </a:prstGeom>
            <a:ln w="57150">
              <a:solidFill>
                <a:srgbClr val="99FF3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521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866775"/>
            <a:ext cx="8775468" cy="5470229"/>
          </a:xfrm>
        </p:spPr>
        <p:txBody>
          <a:bodyPr>
            <a:normAutofit lnSpcReduction="10000"/>
          </a:bodyPr>
          <a:lstStyle/>
          <a:p>
            <a:r>
              <a:rPr lang="en-US" dirty="0"/>
              <a:t>GARD supports accelerator science and technology R&amp;D aimed at enabling HEP discovery science. It does so by developing new accelerator concepts, materials, designs and by pushing the performance limits, while acquiring and broadening the knowledge base of accelerator science. </a:t>
            </a:r>
          </a:p>
          <a:p>
            <a:r>
              <a:rPr lang="en-US" dirty="0"/>
              <a:t>GARD funds medium and long term accelerator R&amp;D primarily aimed at supporting the High Energy Physics mission. However, the long-term generic R&amp;D may also benefit other applications—one can regard it as [small case] “</a:t>
            </a:r>
            <a:r>
              <a:rPr lang="en-US" u="sng" dirty="0"/>
              <a:t>a</a:t>
            </a:r>
            <a:r>
              <a:rPr lang="en-US" dirty="0"/>
              <a:t>ccelerator </a:t>
            </a:r>
            <a:r>
              <a:rPr lang="en-US" u="sng" dirty="0"/>
              <a:t>s</a:t>
            </a:r>
            <a:r>
              <a:rPr lang="en-US" dirty="0"/>
              <a:t>tewardship”.</a:t>
            </a:r>
          </a:p>
          <a:p>
            <a:pPr lvl="1"/>
            <a:r>
              <a:rPr lang="en-US" dirty="0"/>
              <a:t>Medium term accelerator R&amp;D refers to work performed in the support of possible new facilities or of upgrades to existing ones.  This applies to facilities that possess a reasonable conceptual idea for implementation.</a:t>
            </a:r>
          </a:p>
          <a:p>
            <a:pPr lvl="1"/>
            <a:r>
              <a:rPr lang="en-US" dirty="0"/>
              <a:t>Long-term accelerator R&amp;D refers to the development of ideas and underlying technologies that could support facilities for which we do not currently have an integrated implementing concept</a:t>
            </a:r>
          </a:p>
        </p:txBody>
      </p:sp>
      <p:sp>
        <p:nvSpPr>
          <p:cNvPr id="3" name="Title 2"/>
          <p:cNvSpPr>
            <a:spLocks noGrp="1"/>
          </p:cNvSpPr>
          <p:nvPr>
            <p:ph type="title"/>
          </p:nvPr>
        </p:nvSpPr>
        <p:spPr/>
        <p:txBody>
          <a:bodyPr/>
          <a:lstStyle/>
          <a:p>
            <a:r>
              <a:rPr lang="en-US" dirty="0"/>
              <a:t>The HEP GARD Program</a:t>
            </a:r>
          </a:p>
        </p:txBody>
      </p:sp>
      <p:sp>
        <p:nvSpPr>
          <p:cNvPr id="6" name="Slide Number Placeholder 3"/>
          <p:cNvSpPr>
            <a:spLocks noGrp="1"/>
          </p:cNvSpPr>
          <p:nvPr>
            <p:ph type="sldNum" sz="quarter" idx="11"/>
          </p:nvPr>
        </p:nvSpPr>
        <p:spPr/>
        <p:txBody>
          <a:bodyPr/>
          <a:lstStyle/>
          <a:p>
            <a:fld id="{56F4B2E3-7CDC-4972-8D42-2D141A8D5E9A}" type="slidenum">
              <a:rPr lang="en-US" smtClean="0"/>
              <a:pPr/>
              <a:t>2</a:t>
            </a:fld>
            <a:endParaRPr lang="en-US" dirty="0"/>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Tree>
    <p:extLst>
      <p:ext uri="{BB962C8B-B14F-4D97-AF65-F5344CB8AC3E}">
        <p14:creationId xmlns:p14="http://schemas.microsoft.com/office/powerpoint/2010/main" val="225536194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60853" y="3553803"/>
            <a:ext cx="3244111" cy="2651760"/>
          </a:xfrm>
          <a:prstGeom prst="rect">
            <a:avLst/>
          </a:prstGeom>
        </p:spPr>
      </p:pic>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20</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RF Acceleration Technology—SRF</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sz="1000" dirty="0"/>
          </a:p>
          <a:p>
            <a:pPr marL="457200" lvl="1">
              <a:buFont typeface="Wingdings" panose="05000000000000000000" pitchFamily="2" charset="2"/>
              <a:buChar char="Ø"/>
            </a:pPr>
            <a:endParaRPr lang="en-US" sz="2000" dirty="0"/>
          </a:p>
          <a:p>
            <a:pPr marL="457200" lvl="1">
              <a:buFont typeface="Wingdings" panose="05000000000000000000" pitchFamily="2" charset="2"/>
              <a:buChar char="Ø"/>
            </a:pPr>
            <a:r>
              <a:rPr lang="en-US" sz="2000" dirty="0"/>
              <a:t>State-of-the-art equipment @FNAL</a:t>
            </a:r>
          </a:p>
          <a:p>
            <a:pPr marL="457200" lvl="1">
              <a:spcBef>
                <a:spcPts val="0"/>
              </a:spcBef>
              <a:buFont typeface="Wingdings" panose="05000000000000000000" pitchFamily="2" charset="2"/>
              <a:buChar char="Ø"/>
            </a:pPr>
            <a:r>
              <a:rPr lang="en-US" sz="2000" dirty="0"/>
              <a:t>Nitrogen doping and better understanding</a:t>
            </a:r>
            <a:br>
              <a:rPr lang="en-US" sz="2000" dirty="0"/>
            </a:br>
            <a:r>
              <a:rPr lang="en-US" sz="2000" dirty="0"/>
              <a:t>of magnetic flux </a:t>
            </a:r>
            <a:r>
              <a:rPr lang="en-US" sz="2000" dirty="0" err="1"/>
              <a:t>losses</a:t>
            </a:r>
            <a:r>
              <a:rPr lang="en-US" sz="2000" dirty="0" err="1">
                <a:sym typeface="Wingdings" panose="05000000000000000000" pitchFamily="2" charset="2"/>
              </a:rPr>
              <a:t>SRF</a:t>
            </a:r>
            <a:r>
              <a:rPr lang="en-US" sz="2000" dirty="0">
                <a:sym typeface="Wingdings" panose="05000000000000000000" pitchFamily="2" charset="2"/>
              </a:rPr>
              <a:t> cavities with</a:t>
            </a:r>
          </a:p>
          <a:p>
            <a:pPr marL="801688" lvl="2" indent="-173038">
              <a:spcBef>
                <a:spcPts val="0"/>
              </a:spcBef>
            </a:pPr>
            <a:r>
              <a:rPr lang="en-US" dirty="0">
                <a:solidFill>
                  <a:schemeClr val="tx1">
                    <a:lumMod val="75000"/>
                    <a:lumOff val="25000"/>
                  </a:schemeClr>
                </a:solidFill>
                <a:sym typeface="Wingdings" panose="05000000000000000000" pitchFamily="2" charset="2"/>
              </a:rPr>
              <a:t>High Q</a:t>
            </a:r>
            <a:r>
              <a:rPr lang="en-US" baseline="-25000" dirty="0">
                <a:solidFill>
                  <a:schemeClr val="tx1">
                    <a:lumMod val="75000"/>
                    <a:lumOff val="25000"/>
                  </a:schemeClr>
                </a:solidFill>
                <a:sym typeface="Wingdings" panose="05000000000000000000" pitchFamily="2" charset="2"/>
              </a:rPr>
              <a:t>0</a:t>
            </a:r>
            <a:endParaRPr lang="en-US" dirty="0">
              <a:solidFill>
                <a:schemeClr val="tx1">
                  <a:lumMod val="75000"/>
                  <a:lumOff val="25000"/>
                </a:schemeClr>
              </a:solidFill>
              <a:sym typeface="Wingdings" panose="05000000000000000000" pitchFamily="2" charset="2"/>
            </a:endParaRPr>
          </a:p>
          <a:p>
            <a:pPr marL="801688" lvl="2" indent="-173038">
              <a:spcBef>
                <a:spcPts val="0"/>
              </a:spcBef>
            </a:pPr>
            <a:r>
              <a:rPr lang="en-US" dirty="0">
                <a:solidFill>
                  <a:schemeClr val="tx1">
                    <a:lumMod val="75000"/>
                    <a:lumOff val="25000"/>
                  </a:schemeClr>
                </a:solidFill>
                <a:sym typeface="Wingdings" panose="05000000000000000000" pitchFamily="2" charset="2"/>
              </a:rPr>
              <a:t>High accelerating gradient</a:t>
            </a:r>
            <a:endParaRPr lang="en-US" dirty="0">
              <a:solidFill>
                <a:schemeClr val="tx1">
                  <a:lumMod val="75000"/>
                  <a:lumOff val="25000"/>
                </a:schemeClr>
              </a:solidFill>
            </a:endParaRPr>
          </a:p>
          <a:p>
            <a:pPr marL="457200" lvl="1">
              <a:buFont typeface="Wingdings" panose="05000000000000000000" pitchFamily="2" charset="2"/>
              <a:buChar char="Ø"/>
            </a:pPr>
            <a:r>
              <a:rPr lang="en-US" sz="2000" dirty="0"/>
              <a:t>Enable LCLS-II cryomodule to achieve </a:t>
            </a:r>
            <a:br>
              <a:rPr lang="en-US" sz="2000" dirty="0"/>
            </a:br>
            <a:r>
              <a:rPr lang="en-US" sz="2000" dirty="0"/>
              <a:t>world record Q</a:t>
            </a:r>
            <a:r>
              <a:rPr lang="en-US" sz="2000" baseline="-25000" dirty="0"/>
              <a:t>0</a:t>
            </a:r>
          </a:p>
          <a:p>
            <a:pPr marL="457200" lvl="1">
              <a:buFont typeface="Wingdings" panose="05000000000000000000" pitchFamily="2" charset="2"/>
              <a:buChar char="Ø"/>
            </a:pPr>
            <a:endParaRPr lang="en-US" sz="2000" dirty="0"/>
          </a:p>
        </p:txBody>
      </p:sp>
      <p:pic>
        <p:nvPicPr>
          <p:cNvPr id="6" name="Picture 5"/>
          <p:cNvPicPr>
            <a:picLocks noChangeAspect="1"/>
          </p:cNvPicPr>
          <p:nvPr/>
        </p:nvPicPr>
        <p:blipFill rotWithShape="1">
          <a:blip r:embed="rId3"/>
          <a:srcRect t="52530" b="1775"/>
          <a:stretch/>
        </p:blipFill>
        <p:spPr>
          <a:xfrm>
            <a:off x="0" y="1136401"/>
            <a:ext cx="9144000" cy="2468880"/>
          </a:xfrm>
          <a:prstGeom prst="rect">
            <a:avLst/>
          </a:prstGeom>
        </p:spPr>
      </p:pic>
    </p:spTree>
    <p:extLst>
      <p:ext uri="{BB962C8B-B14F-4D97-AF65-F5344CB8AC3E}">
        <p14:creationId xmlns:p14="http://schemas.microsoft.com/office/powerpoint/2010/main" val="274467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21</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RF Acceleration Technology—NCRF</a:t>
            </a:r>
          </a:p>
          <a:p>
            <a:pPr marL="457200" lvl="1">
              <a:buFont typeface="Wingdings" panose="05000000000000000000" pitchFamily="2" charset="2"/>
              <a:buChar char="Ø"/>
            </a:pPr>
            <a:r>
              <a:rPr lang="en-US" sz="2000" dirty="0"/>
              <a:t>Better understanding RF breakdown</a:t>
            </a:r>
            <a:r>
              <a:rPr lang="en-US" sz="2000" dirty="0">
                <a:sym typeface="Wingdings" panose="05000000000000000000" pitchFamily="2" charset="2"/>
              </a:rPr>
              <a:t/>
            </a:r>
            <a:br>
              <a:rPr lang="en-US" sz="2000" dirty="0">
                <a:sym typeface="Wingdings" panose="05000000000000000000" pitchFamily="2" charset="2"/>
              </a:rPr>
            </a:br>
            <a:r>
              <a:rPr lang="en-US" sz="2000" dirty="0">
                <a:sym typeface="Wingdings" panose="05000000000000000000" pitchFamily="2" charset="2"/>
              </a:rPr>
              <a:t> dramatic increase in accel gradient</a:t>
            </a:r>
          </a:p>
          <a:p>
            <a:pPr marL="457200" lvl="1">
              <a:buFont typeface="Wingdings" panose="05000000000000000000" pitchFamily="2" charset="2"/>
              <a:buChar char="Ø"/>
            </a:pPr>
            <a:endParaRPr lang="en-US" sz="2000" dirty="0"/>
          </a:p>
          <a:p>
            <a:pPr marL="457200" lvl="1">
              <a:buFont typeface="Wingdings" panose="05000000000000000000" pitchFamily="2" charset="2"/>
              <a:buChar char="Ø"/>
            </a:pPr>
            <a:endParaRPr lang="en-US" sz="2000" dirty="0"/>
          </a:p>
          <a:p>
            <a:pPr marL="457200" lvl="1">
              <a:buFont typeface="Wingdings" panose="05000000000000000000" pitchFamily="2" charset="2"/>
              <a:buChar char="Ø"/>
            </a:pPr>
            <a:endParaRPr lang="en-US" sz="2000" dirty="0"/>
          </a:p>
          <a:p>
            <a:pPr marL="457200" lvl="1">
              <a:buFont typeface="Wingdings" panose="05000000000000000000" pitchFamily="2" charset="2"/>
              <a:buChar char="Ø"/>
            </a:pPr>
            <a:endParaRPr lang="en-US" sz="2000" dirty="0"/>
          </a:p>
          <a:p>
            <a:pPr marL="5203825" lvl="1">
              <a:buFont typeface="Wingdings" panose="05000000000000000000" pitchFamily="2" charset="2"/>
              <a:buChar char="Ø"/>
            </a:pPr>
            <a:r>
              <a:rPr lang="en-US" sz="2000" dirty="0"/>
              <a:t>High efficiency RF sources</a:t>
            </a:r>
          </a:p>
          <a:p>
            <a:pPr marL="457200" lvl="1">
              <a:buFont typeface="Wingdings" panose="05000000000000000000" pitchFamily="2" charset="2"/>
              <a:buChar char="Ø"/>
            </a:pPr>
            <a:endParaRPr lang="en-US" dirty="0"/>
          </a:p>
          <a:p>
            <a:pPr marL="457200" lvl="1">
              <a:buFont typeface="Wingdings" panose="05000000000000000000" pitchFamily="2" charset="2"/>
              <a:buChar char="Ø"/>
            </a:pPr>
            <a:r>
              <a:rPr lang="en-US" sz="2000" dirty="0"/>
              <a:t>Massively parallel computing tools</a:t>
            </a:r>
            <a:br>
              <a:rPr lang="en-US" sz="2000" dirty="0"/>
            </a:br>
            <a:r>
              <a:rPr lang="en-US" sz="2000" dirty="0"/>
              <a:t>enable virtual RF design</a:t>
            </a:r>
          </a:p>
        </p:txBody>
      </p:sp>
      <p:grpSp>
        <p:nvGrpSpPr>
          <p:cNvPr id="6" name="Group 5"/>
          <p:cNvGrpSpPr/>
          <p:nvPr/>
        </p:nvGrpSpPr>
        <p:grpSpPr>
          <a:xfrm>
            <a:off x="504087" y="1939575"/>
            <a:ext cx="3964442" cy="2207333"/>
            <a:chOff x="20869" y="2779694"/>
            <a:chExt cx="4703531" cy="3029457"/>
          </a:xfrm>
        </p:grpSpPr>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808" t="17961" r="38250" b="31423"/>
            <a:stretch/>
          </p:blipFill>
          <p:spPr bwMode="auto">
            <a:xfrm>
              <a:off x="20869" y="2779694"/>
              <a:ext cx="4703531" cy="2935306"/>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pic>
        <p:sp>
          <p:nvSpPr>
            <p:cNvPr id="10" name="TextBox 22"/>
            <p:cNvSpPr txBox="1"/>
            <p:nvPr/>
          </p:nvSpPr>
          <p:spPr bwMode="auto">
            <a:xfrm>
              <a:off x="1415986" y="5428983"/>
              <a:ext cx="2743199" cy="380168"/>
            </a:xfrm>
            <a:prstGeom prst="rect">
              <a:avLst/>
            </a:prstGeom>
            <a:solidFill>
              <a:schemeClr val="bg1"/>
            </a:solidFill>
            <a:ln w="9525">
              <a:noFill/>
              <a:miter lim="800000"/>
              <a:headEnd/>
              <a:tailEnd/>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Accelerating Gradient [MV/m]</a:t>
              </a:r>
            </a:p>
          </p:txBody>
        </p:sp>
        <p:cxnSp>
          <p:nvCxnSpPr>
            <p:cNvPr id="11" name="Straight Arrow Connector 10"/>
            <p:cNvCxnSpPr/>
            <p:nvPr/>
          </p:nvCxnSpPr>
          <p:spPr bwMode="auto">
            <a:xfrm flipH="1">
              <a:off x="3329168" y="3430600"/>
              <a:ext cx="328432" cy="236343"/>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12" name="TextBox 213"/>
            <p:cNvSpPr txBox="1">
              <a:spLocks noChangeArrowheads="1"/>
            </p:cNvSpPr>
            <p:nvPr/>
          </p:nvSpPr>
          <p:spPr bwMode="auto">
            <a:xfrm>
              <a:off x="3613405" y="3259733"/>
              <a:ext cx="811441" cy="30777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Calibri" pitchFamily="34" charset="0"/>
                  <a:ea typeface="+mn-ea"/>
                  <a:cs typeface="+mn-cs"/>
                </a:rPr>
                <a:t>Cu@45K</a:t>
              </a:r>
            </a:p>
          </p:txBody>
        </p:sp>
        <p:sp>
          <p:nvSpPr>
            <p:cNvPr id="13" name="TextBox 214"/>
            <p:cNvSpPr txBox="1">
              <a:spLocks noChangeArrowheads="1"/>
            </p:cNvSpPr>
            <p:nvPr/>
          </p:nvSpPr>
          <p:spPr bwMode="auto">
            <a:xfrm>
              <a:off x="1038694" y="3339124"/>
              <a:ext cx="1179297" cy="30777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8000"/>
                  </a:solidFill>
                  <a:effectLst/>
                  <a:uLnTx/>
                  <a:uFillTx/>
                  <a:latin typeface="Calibri" pitchFamily="34" charset="0"/>
                  <a:ea typeface="+mn-ea"/>
                  <a:cs typeface="+mn-cs"/>
                </a:rPr>
                <a:t>Hard CuAg#3 </a:t>
              </a:r>
            </a:p>
          </p:txBody>
        </p:sp>
        <p:cxnSp>
          <p:nvCxnSpPr>
            <p:cNvPr id="14" name="Straight Arrow Connector 13"/>
            <p:cNvCxnSpPr/>
            <p:nvPr/>
          </p:nvCxnSpPr>
          <p:spPr bwMode="auto">
            <a:xfrm>
              <a:off x="1655531" y="3658476"/>
              <a:ext cx="678108" cy="736227"/>
            </a:xfrm>
            <a:prstGeom prst="straightConnector1">
              <a:avLst/>
            </a:prstGeom>
            <a:ln>
              <a:solidFill>
                <a:srgbClr val="00B050"/>
              </a:solidFill>
              <a:tailEnd type="stealth" w="sm" len="lg"/>
            </a:ln>
          </p:spPr>
          <p:style>
            <a:lnRef idx="1">
              <a:schemeClr val="accent1"/>
            </a:lnRef>
            <a:fillRef idx="0">
              <a:schemeClr val="accent1"/>
            </a:fillRef>
            <a:effectRef idx="0">
              <a:schemeClr val="accent1"/>
            </a:effectRef>
            <a:fontRef idx="minor">
              <a:schemeClr val="tx1"/>
            </a:fontRef>
          </p:style>
        </p:cxnSp>
        <p:sp>
          <p:nvSpPr>
            <p:cNvPr id="15" name="TextBox 216"/>
            <p:cNvSpPr txBox="1">
              <a:spLocks noChangeArrowheads="1"/>
            </p:cNvSpPr>
            <p:nvPr/>
          </p:nvSpPr>
          <p:spPr bwMode="auto">
            <a:xfrm>
              <a:off x="874352" y="3937733"/>
              <a:ext cx="707245" cy="30777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FF"/>
                  </a:solidFill>
                  <a:effectLst/>
                  <a:uLnTx/>
                  <a:uFillTx/>
                  <a:latin typeface="Calibri" pitchFamily="34" charset="0"/>
                  <a:ea typeface="+mn-ea"/>
                  <a:cs typeface="+mn-cs"/>
                </a:rPr>
                <a:t>Soft Cu</a:t>
              </a:r>
            </a:p>
          </p:txBody>
        </p:sp>
        <p:cxnSp>
          <p:nvCxnSpPr>
            <p:cNvPr id="16" name="Straight Arrow Connector 15"/>
            <p:cNvCxnSpPr/>
            <p:nvPr/>
          </p:nvCxnSpPr>
          <p:spPr bwMode="auto">
            <a:xfrm>
              <a:off x="1594715" y="4142365"/>
              <a:ext cx="289416" cy="102010"/>
            </a:xfrm>
            <a:prstGeom prst="straightConnector1">
              <a:avLst/>
            </a:prstGeom>
            <a:ln>
              <a:solidFill>
                <a:srgbClr val="0000FF"/>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2506413" y="4420750"/>
              <a:ext cx="217809" cy="231807"/>
            </a:xfrm>
            <a:prstGeom prst="straightConnector1">
              <a:avLst/>
            </a:prstGeom>
            <a:ln>
              <a:solidFill>
                <a:schemeClr val="tx1"/>
              </a:solidFill>
              <a:tailEnd type="stealth" w="sm" len="lg"/>
            </a:ln>
          </p:spPr>
          <p:style>
            <a:lnRef idx="1">
              <a:schemeClr val="accent1"/>
            </a:lnRef>
            <a:fillRef idx="0">
              <a:schemeClr val="accent1"/>
            </a:fillRef>
            <a:effectRef idx="0">
              <a:schemeClr val="accent1"/>
            </a:effectRef>
            <a:fontRef idx="minor">
              <a:schemeClr val="tx1"/>
            </a:fontRef>
          </p:style>
        </p:cxnSp>
        <p:sp>
          <p:nvSpPr>
            <p:cNvPr id="18" name="TextBox 219"/>
            <p:cNvSpPr txBox="1">
              <a:spLocks noChangeArrowheads="1"/>
            </p:cNvSpPr>
            <p:nvPr/>
          </p:nvSpPr>
          <p:spPr bwMode="auto">
            <a:xfrm>
              <a:off x="2036531" y="4573646"/>
              <a:ext cx="1414493" cy="73866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mn-ea"/>
                  <a:cs typeface="+mn-cs"/>
                </a:rPr>
                <a:t>Hard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mn-ea"/>
                  <a:cs typeface="+mn-cs"/>
                </a:rPr>
                <a:t>CuAg#1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cxnSp>
          <p:nvCxnSpPr>
            <p:cNvPr id="19" name="Straight Arrow Connector 18"/>
            <p:cNvCxnSpPr>
              <a:stCxn id="20" idx="3"/>
            </p:cNvCxnSpPr>
            <p:nvPr/>
          </p:nvCxnSpPr>
          <p:spPr bwMode="auto">
            <a:xfrm>
              <a:off x="1433859" y="4399399"/>
              <a:ext cx="678872" cy="99332"/>
            </a:xfrm>
            <a:prstGeom prst="straightConnector1">
              <a:avLst/>
            </a:prstGeom>
            <a:ln>
              <a:solidFill>
                <a:srgbClr val="CB23AB"/>
              </a:solidFill>
              <a:tailEnd type="stealth" w="sm" len="lg"/>
            </a:ln>
          </p:spPr>
          <p:style>
            <a:lnRef idx="1">
              <a:schemeClr val="accent1"/>
            </a:lnRef>
            <a:fillRef idx="0">
              <a:schemeClr val="accent1"/>
            </a:fillRef>
            <a:effectRef idx="0">
              <a:schemeClr val="accent1"/>
            </a:effectRef>
            <a:fontRef idx="minor">
              <a:schemeClr val="tx1"/>
            </a:fontRef>
          </p:style>
        </p:cxnSp>
        <p:sp>
          <p:nvSpPr>
            <p:cNvPr id="20" name="TextBox 216"/>
            <p:cNvSpPr txBox="1">
              <a:spLocks noChangeArrowheads="1"/>
            </p:cNvSpPr>
            <p:nvPr/>
          </p:nvSpPr>
          <p:spPr bwMode="auto">
            <a:xfrm>
              <a:off x="664931" y="4245510"/>
              <a:ext cx="768928" cy="30777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CB23AB"/>
                  </a:solidFill>
                  <a:effectLst/>
                  <a:uLnTx/>
                  <a:uFillTx/>
                  <a:latin typeface="Calibri" pitchFamily="34" charset="0"/>
                  <a:ea typeface="+mn-ea"/>
                  <a:cs typeface="+mn-cs"/>
                </a:rPr>
                <a:t>Hard Cu</a:t>
              </a:r>
            </a:p>
          </p:txBody>
        </p:sp>
      </p:grpSp>
      <p:pic>
        <p:nvPicPr>
          <p:cNvPr id="25" name="Picture 24" descr="C:\Users\tantawi\AppData\Local\Microsoft\Windows\Temporary Internet Files\Content.Outlook\FW6L0AEM\DSC00338-1.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3337686" y="4717114"/>
            <a:ext cx="2462308" cy="1062172"/>
          </a:xfrm>
          <a:prstGeom prst="rect">
            <a:avLst/>
          </a:prstGeom>
          <a:noFill/>
          <a:extLst/>
        </p:spPr>
      </p:pic>
      <p:pic>
        <p:nvPicPr>
          <p:cNvPr id="26" name="Picture 25"/>
          <p:cNvPicPr>
            <a:picLocks noChangeAspect="1"/>
          </p:cNvPicPr>
          <p:nvPr/>
        </p:nvPicPr>
        <p:blipFill>
          <a:blip r:embed="rId4"/>
          <a:stretch>
            <a:fillRect/>
          </a:stretch>
        </p:blipFill>
        <p:spPr>
          <a:xfrm>
            <a:off x="278328" y="4784961"/>
            <a:ext cx="2929468" cy="890139"/>
          </a:xfrm>
          <a:prstGeom prst="rect">
            <a:avLst/>
          </a:prstGeom>
        </p:spPr>
      </p:pic>
      <p:sp>
        <p:nvSpPr>
          <p:cNvPr id="27" name="TextBox 26"/>
          <p:cNvSpPr txBox="1"/>
          <p:nvPr/>
        </p:nvSpPr>
        <p:spPr>
          <a:xfrm>
            <a:off x="735530" y="5675100"/>
            <a:ext cx="2438399" cy="584776"/>
          </a:xfrm>
          <a:prstGeom prst="rect">
            <a:avLst/>
          </a:prstGeom>
          <a:noFill/>
        </p:spPr>
        <p:txBody>
          <a:bodyPr wrap="square" rtlCol="0">
            <a:spAutoFit/>
          </a:bodyPr>
          <a:lstStyle/>
          <a:p>
            <a:r>
              <a:rPr lang="en-US" sz="1600" dirty="0"/>
              <a:t>RF optimization and full structure modeling</a:t>
            </a:r>
          </a:p>
        </p:txBody>
      </p:sp>
      <p:sp>
        <p:nvSpPr>
          <p:cNvPr id="28" name="TextBox 27"/>
          <p:cNvSpPr txBox="1"/>
          <p:nvPr/>
        </p:nvSpPr>
        <p:spPr>
          <a:xfrm>
            <a:off x="3303819" y="5779286"/>
            <a:ext cx="2317461" cy="338554"/>
          </a:xfrm>
          <a:prstGeom prst="rect">
            <a:avLst/>
          </a:prstGeom>
          <a:noFill/>
        </p:spPr>
        <p:txBody>
          <a:bodyPr wrap="none" rtlCol="0">
            <a:spAutoFit/>
          </a:bodyPr>
          <a:lstStyle/>
          <a:p>
            <a:r>
              <a:rPr lang="en-US" sz="1600" dirty="0"/>
              <a:t>Machined in two halves</a:t>
            </a:r>
          </a:p>
        </p:txBody>
      </p:sp>
      <p:pic>
        <p:nvPicPr>
          <p:cNvPr id="29" name="Picture 2" descr="V:\KLY\Photos\Burkhart Photos 23 Feb 2016\DSC0049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4945" y="3822495"/>
            <a:ext cx="2956664" cy="1971109"/>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6061426" y="3822495"/>
            <a:ext cx="1658102" cy="523220"/>
          </a:xfrm>
          <a:prstGeom prst="rect">
            <a:avLst/>
          </a:prstGeom>
          <a:solidFill>
            <a:schemeClr val="tx1"/>
          </a:solidFill>
        </p:spPr>
        <p:txBody>
          <a:bodyPr wrap="square" rtlCol="0">
            <a:spAutoFit/>
          </a:bodyPr>
          <a:lstStyle/>
          <a:p>
            <a:pPr algn="ctr" defTabSz="457200"/>
            <a:r>
              <a:rPr lang="en-US" sz="1400" dirty="0">
                <a:solidFill>
                  <a:srgbClr val="FFFF00"/>
                </a:solidFill>
                <a:latin typeface="Arial"/>
              </a:rPr>
              <a:t>26 cm Structure on XTA </a:t>
            </a:r>
            <a:r>
              <a:rPr lang="en-US" sz="1400" dirty="0" err="1">
                <a:solidFill>
                  <a:srgbClr val="FFFF00"/>
                </a:solidFill>
                <a:latin typeface="Arial"/>
              </a:rPr>
              <a:t>beamline</a:t>
            </a:r>
            <a:endParaRPr lang="en-US" sz="1400" dirty="0">
              <a:solidFill>
                <a:srgbClr val="FFFF00"/>
              </a:solidFill>
              <a:latin typeface="Arial"/>
            </a:endParaRPr>
          </a:p>
        </p:txBody>
      </p:sp>
      <p:sp>
        <p:nvSpPr>
          <p:cNvPr id="31" name="Rectangle 30"/>
          <p:cNvSpPr/>
          <p:nvPr/>
        </p:nvSpPr>
        <p:spPr>
          <a:xfrm>
            <a:off x="6207798" y="5725735"/>
            <a:ext cx="2721688" cy="584776"/>
          </a:xfrm>
          <a:prstGeom prst="rect">
            <a:avLst/>
          </a:prstGeom>
        </p:spPr>
        <p:txBody>
          <a:bodyPr wrap="square">
            <a:spAutoFit/>
          </a:bodyPr>
          <a:lstStyle/>
          <a:p>
            <a:r>
              <a:rPr lang="en-US" sz="1600" dirty="0"/>
              <a:t>RF parameter calculation verified by measurement</a:t>
            </a:r>
            <a:endParaRPr lang="en-US" sz="1600" dirty="0">
              <a:solidFill>
                <a:srgbClr val="000000"/>
              </a:solidFill>
            </a:endParaRPr>
          </a:p>
        </p:txBody>
      </p:sp>
      <p:grpSp>
        <p:nvGrpSpPr>
          <p:cNvPr id="32" name="Group 31"/>
          <p:cNvGrpSpPr/>
          <p:nvPr/>
        </p:nvGrpSpPr>
        <p:grpSpPr>
          <a:xfrm>
            <a:off x="5018747" y="809238"/>
            <a:ext cx="3910739" cy="2613784"/>
            <a:chOff x="2065402" y="2260593"/>
            <a:chExt cx="5110463" cy="4131384"/>
          </a:xfrm>
        </p:grpSpPr>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402" y="2764184"/>
              <a:ext cx="4593075" cy="355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a:spLocks noChangeAspect="1"/>
            </p:cNvSpPr>
            <p:nvPr/>
          </p:nvSpPr>
          <p:spPr>
            <a:xfrm>
              <a:off x="5155192" y="4523292"/>
              <a:ext cx="148710" cy="145892"/>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a:stCxn id="37" idx="1"/>
            </p:cNvCxnSpPr>
            <p:nvPr/>
          </p:nvCxnSpPr>
          <p:spPr>
            <a:xfrm flipH="1">
              <a:off x="5325052" y="4360714"/>
              <a:ext cx="403009" cy="235526"/>
            </a:xfrm>
            <a:prstGeom prst="straightConnector1">
              <a:avLst/>
            </a:prstGeom>
            <a:ln w="28575">
              <a:solidFill>
                <a:srgbClr val="DB3939"/>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839489" y="2260593"/>
              <a:ext cx="2388151" cy="1011095"/>
              <a:chOff x="3839489" y="2260593"/>
              <a:chExt cx="2388151" cy="1011095"/>
            </a:xfrm>
          </p:grpSpPr>
          <p:sp>
            <p:nvSpPr>
              <p:cNvPr id="45" name="Oval 44"/>
              <p:cNvSpPr>
                <a:spLocks noChangeAspect="1"/>
              </p:cNvSpPr>
              <p:nvPr/>
            </p:nvSpPr>
            <p:spPr>
              <a:xfrm>
                <a:off x="5151502" y="3125796"/>
                <a:ext cx="148710" cy="145892"/>
              </a:xfrm>
              <a:prstGeom prst="ellipse">
                <a:avLst/>
              </a:prstGeom>
              <a:solidFill>
                <a:srgbClr val="B889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p:cNvCxnSpPr/>
              <p:nvPr/>
            </p:nvCxnSpPr>
            <p:spPr>
              <a:xfrm flipH="1">
                <a:off x="5325052" y="2699153"/>
                <a:ext cx="201504" cy="36298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839489" y="2260593"/>
                <a:ext cx="2388151" cy="649597"/>
              </a:xfrm>
              <a:prstGeom prst="rect">
                <a:avLst/>
              </a:prstGeom>
              <a:noFill/>
            </p:spPr>
            <p:txBody>
              <a:bodyPr wrap="none" rtlCol="0">
                <a:spAutoFit/>
              </a:bodyPr>
              <a:lstStyle/>
              <a:p>
                <a:r>
                  <a:rPr lang="en-US" sz="1200" b="1" dirty="0">
                    <a:solidFill>
                      <a:srgbClr val="7030A0"/>
                    </a:solidFill>
                  </a:rPr>
                  <a:t>Unconstrained BAC 5045</a:t>
                </a:r>
              </a:p>
              <a:p>
                <a:r>
                  <a:rPr lang="en-US" sz="1200" b="1" i="1" u="sng" dirty="0">
                    <a:solidFill>
                      <a:srgbClr val="7030A0"/>
                    </a:solidFill>
                  </a:rPr>
                  <a:t>Future work </a:t>
                </a:r>
              </a:p>
            </p:txBody>
          </p:sp>
        </p:grpSp>
        <p:sp>
          <p:nvSpPr>
            <p:cNvPr id="37" name="TextBox 36"/>
            <p:cNvSpPr txBox="1"/>
            <p:nvPr/>
          </p:nvSpPr>
          <p:spPr>
            <a:xfrm>
              <a:off x="5728060" y="4165834"/>
              <a:ext cx="1379981" cy="389759"/>
            </a:xfrm>
            <a:prstGeom prst="rect">
              <a:avLst/>
            </a:prstGeom>
            <a:noFill/>
          </p:spPr>
          <p:txBody>
            <a:bodyPr wrap="none" rtlCol="0">
              <a:spAutoFit/>
            </a:bodyPr>
            <a:lstStyle/>
            <a:p>
              <a:r>
                <a:rPr lang="en-US" sz="1200" b="1" dirty="0">
                  <a:solidFill>
                    <a:srgbClr val="FF3300"/>
                  </a:solidFill>
                </a:rPr>
                <a:t>Existing 5045</a:t>
              </a:r>
            </a:p>
          </p:txBody>
        </p:sp>
        <p:sp>
          <p:nvSpPr>
            <p:cNvPr id="38" name="Oval 37"/>
            <p:cNvSpPr>
              <a:spLocks noChangeAspect="1"/>
            </p:cNvSpPr>
            <p:nvPr/>
          </p:nvSpPr>
          <p:spPr>
            <a:xfrm>
              <a:off x="5132953" y="3980366"/>
              <a:ext cx="151885" cy="149007"/>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5414979" y="3343132"/>
              <a:ext cx="1760886" cy="389759"/>
            </a:xfrm>
            <a:prstGeom prst="rect">
              <a:avLst/>
            </a:prstGeom>
            <a:noFill/>
          </p:spPr>
          <p:txBody>
            <a:bodyPr wrap="none" rtlCol="0">
              <a:spAutoFit/>
            </a:bodyPr>
            <a:lstStyle/>
            <a:p>
              <a:r>
                <a:rPr lang="en-US" sz="1200" b="1" dirty="0">
                  <a:solidFill>
                    <a:srgbClr val="0070C0"/>
                  </a:solidFill>
                </a:rPr>
                <a:t>Retrofit BAC 5045</a:t>
              </a:r>
            </a:p>
          </p:txBody>
        </p:sp>
        <p:cxnSp>
          <p:nvCxnSpPr>
            <p:cNvPr id="40" name="Straight Arrow Connector 39"/>
            <p:cNvCxnSpPr/>
            <p:nvPr/>
          </p:nvCxnSpPr>
          <p:spPr>
            <a:xfrm flipV="1">
              <a:off x="5506049" y="5140521"/>
              <a:ext cx="604194" cy="3876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953" y="5113338"/>
              <a:ext cx="2064096" cy="649598"/>
            </a:xfrm>
            <a:prstGeom prst="rect">
              <a:avLst/>
            </a:prstGeom>
            <a:noFill/>
            <a:ln>
              <a:solidFill>
                <a:schemeClr val="tx1"/>
              </a:solidFill>
            </a:ln>
          </p:spPr>
          <p:txBody>
            <a:bodyPr wrap="none" rtlCol="0">
              <a:spAutoFit/>
            </a:bodyPr>
            <a:lstStyle/>
            <a:p>
              <a:r>
                <a:rPr lang="en-US" sz="1200" b="1" dirty="0"/>
                <a:t>Empirical Relation</a:t>
              </a:r>
            </a:p>
            <a:p>
              <a:r>
                <a:rPr lang="en-US" sz="1200" b="1" dirty="0"/>
                <a:t>for Klystrons (+/-5pp)</a:t>
              </a:r>
            </a:p>
          </p:txBody>
        </p:sp>
        <p:sp>
          <p:nvSpPr>
            <p:cNvPr id="42" name="TextBox 41"/>
            <p:cNvSpPr txBox="1"/>
            <p:nvPr/>
          </p:nvSpPr>
          <p:spPr>
            <a:xfrm>
              <a:off x="5281665" y="6027121"/>
              <a:ext cx="686574" cy="364856"/>
            </a:xfrm>
            <a:prstGeom prst="rect">
              <a:avLst/>
            </a:prstGeom>
            <a:noFill/>
          </p:spPr>
          <p:txBody>
            <a:bodyPr wrap="square" rtlCol="0">
              <a:spAutoFit/>
            </a:bodyPr>
            <a:lstStyle/>
            <a:p>
              <a:r>
                <a:rPr lang="en-US" sz="900" dirty="0"/>
                <a:t>(I/V</a:t>
              </a:r>
              <a:r>
                <a:rPr lang="en-US" sz="900" baseline="30000" dirty="0"/>
                <a:t>3/2</a:t>
              </a:r>
              <a:r>
                <a:rPr lang="en-US" sz="900" dirty="0"/>
                <a:t>)</a:t>
              </a:r>
            </a:p>
          </p:txBody>
        </p:sp>
        <p:cxnSp>
          <p:nvCxnSpPr>
            <p:cNvPr id="44" name="Straight Arrow Connector 43"/>
            <p:cNvCxnSpPr/>
            <p:nvPr/>
          </p:nvCxnSpPr>
          <p:spPr>
            <a:xfrm flipH="1">
              <a:off x="5356295" y="3760074"/>
              <a:ext cx="451851" cy="287145"/>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289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Highlights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22</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02257"/>
            <a:ext cx="8839199" cy="5400135"/>
          </a:xfrm>
        </p:spPr>
        <p:txBody>
          <a:bodyPr>
            <a:normAutofit/>
          </a:bodyPr>
          <a:lstStyle/>
          <a:p>
            <a:pPr marL="0" indent="0">
              <a:buNone/>
            </a:pPr>
            <a:r>
              <a:rPr lang="en-US" dirty="0"/>
              <a:t>Superconducting Magnets and Materials</a:t>
            </a:r>
          </a:p>
          <a:p>
            <a:pPr marL="396875" lvl="1">
              <a:buFont typeface="Wingdings" panose="05000000000000000000" pitchFamily="2" charset="2"/>
              <a:buChar char="Ø"/>
            </a:pPr>
            <a:r>
              <a:rPr lang="en-US" sz="2000" dirty="0"/>
              <a:t>GARD SC magnet and conductor </a:t>
            </a:r>
            <a:br>
              <a:rPr lang="en-US" sz="2000" dirty="0"/>
            </a:br>
            <a:r>
              <a:rPr lang="en-US" sz="2000" dirty="0"/>
              <a:t>development at BNL, FNAL, and LBNL</a:t>
            </a:r>
            <a:br>
              <a:rPr lang="en-US" sz="2000" dirty="0"/>
            </a:br>
            <a:r>
              <a:rPr lang="en-US" sz="2000" dirty="0">
                <a:sym typeface="Wingdings" panose="05000000000000000000" pitchFamily="2" charset="2"/>
              </a:rPr>
              <a:t> LHC upgrades.</a:t>
            </a:r>
          </a:p>
          <a:p>
            <a:pPr marL="396875" lvl="1">
              <a:buFont typeface="Wingdings" panose="05000000000000000000" pitchFamily="2" charset="2"/>
              <a:buChar char="Ø"/>
            </a:pPr>
            <a:r>
              <a:rPr lang="en-US" sz="2000" dirty="0">
                <a:sym typeface="Wingdings" panose="05000000000000000000" pitchFamily="2" charset="2"/>
              </a:rPr>
              <a:t>Explore new design—Canted Cosine Theta</a:t>
            </a:r>
            <a:br>
              <a:rPr lang="en-US" sz="2000" dirty="0">
                <a:sym typeface="Wingdings" panose="05000000000000000000" pitchFamily="2" charset="2"/>
              </a:rPr>
            </a:br>
            <a:r>
              <a:rPr lang="en-US" sz="2000" dirty="0">
                <a:sym typeface="Wingdings" panose="05000000000000000000" pitchFamily="2" charset="2"/>
              </a:rPr>
              <a:t>(CCT) at LBNL</a:t>
            </a:r>
            <a:br>
              <a:rPr lang="en-US" sz="2000" dirty="0">
                <a:sym typeface="Wingdings" panose="05000000000000000000" pitchFamily="2" charset="2"/>
              </a:rPr>
            </a:br>
            <a:r>
              <a:rPr lang="en-US" sz="2000" dirty="0">
                <a:sym typeface="Wingdings" panose="05000000000000000000" pitchFamily="2" charset="2"/>
              </a:rPr>
              <a:t/>
            </a:r>
            <a:br>
              <a:rPr lang="en-US" sz="2000" dirty="0">
                <a:sym typeface="Wingdings" panose="05000000000000000000" pitchFamily="2" charset="2"/>
              </a:rPr>
            </a:br>
            <a:r>
              <a:rPr lang="en-US" sz="2000" dirty="0">
                <a:sym typeface="Wingdings" panose="05000000000000000000" pitchFamily="2" charset="2"/>
              </a:rPr>
              <a:t/>
            </a:r>
            <a:br>
              <a:rPr lang="en-US" sz="2000" dirty="0">
                <a:sym typeface="Wingdings" panose="05000000000000000000" pitchFamily="2" charset="2"/>
              </a:rPr>
            </a:br>
            <a:r>
              <a:rPr lang="en-US" sz="2000" dirty="0">
                <a:sym typeface="Wingdings" panose="05000000000000000000" pitchFamily="2" charset="2"/>
              </a:rPr>
              <a:t/>
            </a:r>
            <a:br>
              <a:rPr lang="en-US" sz="2000" dirty="0">
                <a:sym typeface="Wingdings" panose="05000000000000000000" pitchFamily="2" charset="2"/>
              </a:rPr>
            </a:br>
            <a:endParaRPr lang="en-US" sz="2000" dirty="0">
              <a:sym typeface="Wingdings" panose="05000000000000000000" pitchFamily="2" charset="2"/>
            </a:endParaRPr>
          </a:p>
          <a:p>
            <a:pPr marL="396875" lvl="1">
              <a:buFont typeface="Wingdings" panose="05000000000000000000" pitchFamily="2" charset="2"/>
              <a:buChar char="Ø"/>
            </a:pPr>
            <a:r>
              <a:rPr lang="en-US" sz="2000" dirty="0"/>
              <a:t>Develop HTS technology—</a:t>
            </a:r>
          </a:p>
          <a:p>
            <a:pPr marL="796925" lvl="2">
              <a:buFont typeface="Wingdings" panose="05000000000000000000" pitchFamily="2" charset="2"/>
              <a:buChar char="Ø"/>
            </a:pPr>
            <a:r>
              <a:rPr lang="en-US" sz="1800" dirty="0"/>
              <a:t>Round Bi2212 wire</a:t>
            </a:r>
          </a:p>
          <a:p>
            <a:pPr marL="796925" lvl="2">
              <a:buFont typeface="Wingdings" panose="05000000000000000000" pitchFamily="2" charset="2"/>
              <a:buChar char="Ø"/>
            </a:pPr>
            <a:r>
              <a:rPr lang="en-US" sz="1800" dirty="0"/>
              <a:t>REBCO tape and CORC cables</a:t>
            </a:r>
          </a:p>
        </p:txBody>
      </p:sp>
      <p:pic>
        <p:nvPicPr>
          <p:cNvPr id="6" name="Picture 6" descr="Picture 6"/>
          <p:cNvPicPr>
            <a:picLocks noChangeAspect="1"/>
          </p:cNvPicPr>
          <p:nvPr/>
        </p:nvPicPr>
        <p:blipFill rotWithShape="1">
          <a:blip r:embed="rId2">
            <a:extLst/>
          </a:blip>
          <a:srcRect t="4295" b="396"/>
          <a:stretch/>
        </p:blipFill>
        <p:spPr>
          <a:xfrm>
            <a:off x="5170763" y="1283610"/>
            <a:ext cx="3973237" cy="2296352"/>
          </a:xfrm>
          <a:prstGeom prst="rect">
            <a:avLst/>
          </a:prstGeom>
          <a:ln w="12700">
            <a:miter lim="400000"/>
          </a:ln>
        </p:spPr>
      </p:pic>
      <p:pic>
        <p:nvPicPr>
          <p:cNvPr id="7" name="pasted-image.tiff"/>
          <p:cNvPicPr>
            <a:picLocks noChangeAspect="1"/>
          </p:cNvPicPr>
          <p:nvPr/>
        </p:nvPicPr>
        <p:blipFill>
          <a:blip r:embed="rId3">
            <a:extLst/>
          </a:blip>
          <a:stretch>
            <a:fillRect/>
          </a:stretch>
        </p:blipFill>
        <p:spPr>
          <a:xfrm>
            <a:off x="2334147" y="2680604"/>
            <a:ext cx="2612616" cy="1332887"/>
          </a:xfrm>
          <a:prstGeom prst="rect">
            <a:avLst/>
          </a:prstGeom>
          <a:ln w="12700">
            <a:miter lim="400000"/>
          </a:ln>
        </p:spPr>
      </p:pic>
      <p:pic>
        <p:nvPicPr>
          <p:cNvPr id="10" name="pasted-image.pdf"/>
          <p:cNvPicPr>
            <a:picLocks noChangeAspect="1"/>
          </p:cNvPicPr>
          <p:nvPr/>
        </p:nvPicPr>
        <p:blipFill>
          <a:blip r:embed="rId4">
            <a:extLst/>
          </a:blip>
          <a:stretch>
            <a:fillRect/>
          </a:stretch>
        </p:blipFill>
        <p:spPr>
          <a:xfrm>
            <a:off x="2010311" y="5194860"/>
            <a:ext cx="3112388" cy="924734"/>
          </a:xfrm>
          <a:prstGeom prst="rect">
            <a:avLst/>
          </a:prstGeom>
          <a:ln w="12700">
            <a:miter lim="400000"/>
          </a:ln>
        </p:spPr>
      </p:pic>
      <p:grpSp>
        <p:nvGrpSpPr>
          <p:cNvPr id="11" name="Group 184"/>
          <p:cNvGrpSpPr>
            <a:grpSpLocks noChangeAspect="1"/>
          </p:cNvGrpSpPr>
          <p:nvPr/>
        </p:nvGrpSpPr>
        <p:grpSpPr>
          <a:xfrm>
            <a:off x="5839364" y="3891351"/>
            <a:ext cx="1875178" cy="2228243"/>
            <a:chOff x="0" y="0"/>
            <a:chExt cx="1780963" cy="2116290"/>
          </a:xfrm>
        </p:grpSpPr>
        <p:pic>
          <p:nvPicPr>
            <p:cNvPr id="12" name="pasted-image.pdf"/>
            <p:cNvPicPr>
              <a:picLocks noChangeAspect="1"/>
            </p:cNvPicPr>
            <p:nvPr/>
          </p:nvPicPr>
          <p:blipFill>
            <a:blip r:embed="rId5">
              <a:extLst/>
            </a:blip>
            <a:stretch>
              <a:fillRect/>
            </a:stretch>
          </p:blipFill>
          <p:spPr>
            <a:xfrm>
              <a:off x="0" y="0"/>
              <a:ext cx="1780964" cy="2116291"/>
            </a:xfrm>
            <a:prstGeom prst="rect">
              <a:avLst/>
            </a:prstGeom>
            <a:ln w="12700" cap="flat">
              <a:noFill/>
              <a:miter lim="400000"/>
            </a:ln>
            <a:effectLst/>
          </p:spPr>
        </p:pic>
        <p:sp>
          <p:nvSpPr>
            <p:cNvPr id="13" name="Shape 182"/>
            <p:cNvSpPr/>
            <p:nvPr/>
          </p:nvSpPr>
          <p:spPr>
            <a:xfrm>
              <a:off x="18864" y="1836503"/>
              <a:ext cx="1749269" cy="232486"/>
            </a:xfrm>
            <a:prstGeom prst="rect">
              <a:avLst/>
            </a:prstGeom>
            <a:solidFill>
              <a:srgbClr val="DDDDDD"/>
            </a:solidFill>
            <a:ln w="12700" cap="flat">
              <a:noFill/>
              <a:miter lim="400000"/>
            </a:ln>
            <a:effectLst/>
          </p:spPr>
          <p:txBody>
            <a:bodyPr wrap="square" lIns="45719" tIns="45719" rIns="45719" bIns="45719" numCol="1" anchor="t">
              <a:noAutofit/>
            </a:bodyPr>
            <a:lstStyle/>
            <a:p>
              <a:endParaRPr/>
            </a:p>
          </p:txBody>
        </p:sp>
        <p:pic>
          <p:nvPicPr>
            <p:cNvPr id="14" name="pasted-image.pdf"/>
            <p:cNvPicPr>
              <a:picLocks noChangeAspect="1"/>
            </p:cNvPicPr>
            <p:nvPr/>
          </p:nvPicPr>
          <p:blipFill>
            <a:blip r:embed="rId6">
              <a:extLst/>
            </a:blip>
            <a:stretch>
              <a:fillRect/>
            </a:stretch>
          </p:blipFill>
          <p:spPr>
            <a:xfrm>
              <a:off x="12556" y="1808643"/>
              <a:ext cx="1749269" cy="266958"/>
            </a:xfrm>
            <a:prstGeom prst="rect">
              <a:avLst/>
            </a:prstGeom>
            <a:ln w="12700" cap="flat">
              <a:noFill/>
              <a:miter lim="400000"/>
            </a:ln>
            <a:effectLst/>
          </p:spPr>
        </p:pic>
      </p:grpSp>
    </p:spTree>
    <p:extLst>
      <p:ext uri="{BB962C8B-B14F-4D97-AF65-F5344CB8AC3E}">
        <p14:creationId xmlns:p14="http://schemas.microsoft.com/office/powerpoint/2010/main" val="380404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23</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0" y="866776"/>
            <a:ext cx="8839199" cy="5249352"/>
          </a:xfrm>
        </p:spPr>
        <p:txBody>
          <a:bodyPr>
            <a:normAutofit/>
          </a:bodyPr>
          <a:lstStyle/>
          <a:p>
            <a:r>
              <a:rPr lang="en-US" dirty="0"/>
              <a:t>The GARD Program </a:t>
            </a:r>
          </a:p>
          <a:p>
            <a:pPr lvl="1"/>
            <a:r>
              <a:rPr lang="en-US" dirty="0"/>
              <a:t>supports a broad spectrum of R&amp;D in Accelerator Science and Technology</a:t>
            </a:r>
          </a:p>
          <a:p>
            <a:pPr lvl="1"/>
            <a:r>
              <a:rPr lang="en-US" dirty="0"/>
              <a:t>supports many research efforts that are world-leading and continues to push their frontiers</a:t>
            </a:r>
          </a:p>
          <a:p>
            <a:pPr lvl="1"/>
            <a:r>
              <a:rPr lang="en-US" dirty="0"/>
              <a:t>is implementing the ARDS recommendations within its budget and programmatic constraints</a:t>
            </a:r>
          </a:p>
          <a:p>
            <a:pPr lvl="1"/>
            <a:r>
              <a:rPr lang="en-US" dirty="0"/>
              <a:t>is developing research roadmaps for each of its research thrusts</a:t>
            </a:r>
          </a:p>
          <a:p>
            <a:endParaRPr lang="en-US" dirty="0"/>
          </a:p>
          <a:p>
            <a:endParaRPr lang="en-US" dirty="0"/>
          </a:p>
          <a:p>
            <a:endParaRPr lang="en-US" dirty="0"/>
          </a:p>
        </p:txBody>
      </p:sp>
    </p:spTree>
    <p:extLst>
      <p:ext uri="{BB962C8B-B14F-4D97-AF65-F5344CB8AC3E}">
        <p14:creationId xmlns:p14="http://schemas.microsoft.com/office/powerpoint/2010/main" val="3803779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43" y="777827"/>
            <a:ext cx="7755877" cy="5448406"/>
          </a:xfrm>
          <a:prstGeom prst="rect">
            <a:avLst/>
          </a:prstGeom>
        </p:spPr>
      </p:pic>
      <p:sp>
        <p:nvSpPr>
          <p:cNvPr id="3" name="Title 2"/>
          <p:cNvSpPr>
            <a:spLocks noGrp="1"/>
          </p:cNvSpPr>
          <p:nvPr>
            <p:ph type="title"/>
          </p:nvPr>
        </p:nvSpPr>
        <p:spPr/>
        <p:txBody>
          <a:bodyPr/>
          <a:lstStyle/>
          <a:p>
            <a:r>
              <a:rPr lang="en-US" dirty="0"/>
              <a:t>GARD w.r.t. HEP Org Chart</a:t>
            </a:r>
          </a:p>
        </p:txBody>
      </p:sp>
      <p:sp>
        <p:nvSpPr>
          <p:cNvPr id="6" name="Slide Number Placeholder 3"/>
          <p:cNvSpPr>
            <a:spLocks noGrp="1"/>
          </p:cNvSpPr>
          <p:nvPr>
            <p:ph type="sldNum" sz="quarter" idx="11"/>
          </p:nvPr>
        </p:nvSpPr>
        <p:spPr/>
        <p:txBody>
          <a:bodyPr/>
          <a:lstStyle/>
          <a:p>
            <a:fld id="{56F4B2E3-7CDC-4972-8D42-2D141A8D5E9A}" type="slidenum">
              <a:rPr lang="en-US" smtClean="0"/>
              <a:pPr/>
              <a:t>3</a:t>
            </a:fld>
            <a:endParaRPr lang="en-US" dirty="0"/>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Oval 8"/>
          <p:cNvSpPr/>
          <p:nvPr/>
        </p:nvSpPr>
        <p:spPr>
          <a:xfrm>
            <a:off x="2202872" y="3708862"/>
            <a:ext cx="1600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a:off x="5324301" y="3767051"/>
            <a:ext cx="1350819"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Oval 12"/>
          <p:cNvSpPr/>
          <p:nvPr/>
        </p:nvSpPr>
        <p:spPr>
          <a:xfrm>
            <a:off x="6880910" y="4348942"/>
            <a:ext cx="1350819"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6589965" y="816631"/>
            <a:ext cx="1350819" cy="530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2327562" y="5685905"/>
            <a:ext cx="1321725" cy="465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a:stCxn id="9" idx="6"/>
            <a:endCxn id="12" idx="2"/>
          </p:cNvCxnSpPr>
          <p:nvPr/>
        </p:nvCxnSpPr>
        <p:spPr>
          <a:xfrm>
            <a:off x="3803072" y="4127962"/>
            <a:ext cx="1521229" cy="5818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4"/>
          </p:cNvCxnSpPr>
          <p:nvPr/>
        </p:nvCxnSpPr>
        <p:spPr>
          <a:xfrm flipH="1">
            <a:off x="2890982" y="4547062"/>
            <a:ext cx="111990" cy="11388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5"/>
          </p:cNvCxnSpPr>
          <p:nvPr/>
        </p:nvCxnSpPr>
        <p:spPr>
          <a:xfrm>
            <a:off x="3568728" y="4424310"/>
            <a:ext cx="3377017" cy="4986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7"/>
          </p:cNvCxnSpPr>
          <p:nvPr/>
        </p:nvCxnSpPr>
        <p:spPr>
          <a:xfrm flipV="1">
            <a:off x="3568728" y="1160038"/>
            <a:ext cx="3077388" cy="26715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056827" y="5700559"/>
            <a:ext cx="1863193" cy="461665"/>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n-US" sz="1200" spc="50" dirty="0">
                <a:ln w="9525" cmpd="sng">
                  <a:solidFill>
                    <a:schemeClr val="accent1"/>
                  </a:solidFill>
                  <a:prstDash val="solid"/>
                </a:ln>
                <a:solidFill>
                  <a:srgbClr val="70AD47">
                    <a:tint val="1000"/>
                  </a:srgbClr>
                </a:solidFill>
                <a:effectLst>
                  <a:glow rad="38100">
                    <a:schemeClr val="accent1">
                      <a:alpha val="40000"/>
                    </a:schemeClr>
                  </a:glow>
                </a:effectLst>
              </a:rPr>
              <a:t>Commercialization Tech Transfer</a:t>
            </a:r>
            <a:endParaRPr lang="en-US" sz="1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tangle 33"/>
          <p:cNvSpPr/>
          <p:nvPr/>
        </p:nvSpPr>
        <p:spPr>
          <a:xfrm>
            <a:off x="6648423" y="4516827"/>
            <a:ext cx="1863193" cy="461665"/>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n-US" sz="2400" spc="50" dirty="0">
                <a:ln w="9525" cmpd="sng">
                  <a:solidFill>
                    <a:schemeClr val="accent1"/>
                  </a:solidFill>
                  <a:prstDash val="solid"/>
                </a:ln>
                <a:solidFill>
                  <a:srgbClr val="70AD47">
                    <a:tint val="1000"/>
                  </a:srgbClr>
                </a:solidFill>
                <a:effectLst>
                  <a:glow rad="38100">
                    <a:schemeClr val="accent1">
                      <a:alpha val="40000"/>
                    </a:schemeClr>
                  </a:glow>
                </a:effectLst>
              </a:rPr>
              <a:t>Projects</a:t>
            </a:r>
          </a:p>
        </p:txBody>
      </p:sp>
      <p:sp>
        <p:nvSpPr>
          <p:cNvPr id="37" name="Rectangle 36"/>
          <p:cNvSpPr/>
          <p:nvPr/>
        </p:nvSpPr>
        <p:spPr>
          <a:xfrm>
            <a:off x="6290065" y="722095"/>
            <a:ext cx="1863193" cy="646331"/>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Other</a:t>
            </a:r>
          </a:p>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Applications</a:t>
            </a:r>
          </a:p>
        </p:txBody>
      </p:sp>
      <p:sp>
        <p:nvSpPr>
          <p:cNvPr id="38" name="Rectangle 37"/>
          <p:cNvSpPr/>
          <p:nvPr/>
        </p:nvSpPr>
        <p:spPr>
          <a:xfrm>
            <a:off x="5046658" y="3830910"/>
            <a:ext cx="1863193" cy="707886"/>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Directed</a:t>
            </a:r>
          </a:p>
          <a:p>
            <a:pPr algn="ctr"/>
            <a:r>
              <a:rPr lang="en-US" sz="2000" spc="50" dirty="0">
                <a:ln w="9525" cmpd="sng">
                  <a:solidFill>
                    <a:schemeClr val="accent1"/>
                  </a:solidFill>
                  <a:prstDash val="solid"/>
                </a:ln>
                <a:solidFill>
                  <a:srgbClr val="70AD47">
                    <a:tint val="1000"/>
                  </a:srgbClr>
                </a:solidFill>
                <a:effectLst>
                  <a:glow rad="38100">
                    <a:schemeClr val="accent1">
                      <a:alpha val="40000"/>
                    </a:schemeClr>
                  </a:glow>
                </a:effectLst>
              </a:rPr>
              <a:t>R&amp;D</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601978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27" grpId="0"/>
      <p:bldP spid="34"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GARD Thrusts</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4</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10" name="Content Placeholder 1"/>
          <p:cNvSpPr>
            <a:spLocks noGrp="1"/>
          </p:cNvSpPr>
          <p:nvPr>
            <p:ph idx="1"/>
          </p:nvPr>
        </p:nvSpPr>
        <p:spPr>
          <a:xfrm>
            <a:off x="457200" y="990600"/>
            <a:ext cx="8382000" cy="5257799"/>
          </a:xfrm>
        </p:spPr>
        <p:txBody>
          <a:bodyPr>
            <a:normAutofit/>
          </a:bodyPr>
          <a:lstStyle/>
          <a:p>
            <a:pPr fontAlgn="t"/>
            <a:r>
              <a:rPr lang="en-US" dirty="0">
                <a:latin typeface="+mn-lt"/>
              </a:rPr>
              <a:t>Supports 5 Research Thrusts:</a:t>
            </a:r>
          </a:p>
          <a:p>
            <a:pPr marL="1082675" fontAlgn="t">
              <a:buFont typeface="Courier New" panose="02070309020205020404" pitchFamily="49" charset="0"/>
              <a:buChar char="o"/>
            </a:pPr>
            <a:r>
              <a:rPr lang="en-US" sz="2200" dirty="0"/>
              <a:t>Advanced Accelerator Concepts</a:t>
            </a:r>
          </a:p>
          <a:p>
            <a:pPr marL="1082675" fontAlgn="t">
              <a:buFont typeface="Courier New" panose="02070309020205020404" pitchFamily="49" charset="0"/>
              <a:buChar char="o"/>
            </a:pPr>
            <a:r>
              <a:rPr lang="en-US" sz="2200" dirty="0">
                <a:latin typeface="+mn-lt"/>
              </a:rPr>
              <a:t>Accelerator and Beam Physics</a:t>
            </a:r>
          </a:p>
          <a:p>
            <a:pPr marL="1376363" lvl="1" indent="-179388" fontAlgn="t">
              <a:buFont typeface="Calibri" panose="020F0502020204030204" pitchFamily="34" charset="0"/>
              <a:buChar char="–"/>
            </a:pPr>
            <a:r>
              <a:rPr lang="en-US" sz="2000" dirty="0"/>
              <a:t>Expanded to include beam instrumentation and controls</a:t>
            </a:r>
            <a:endParaRPr lang="en-US" sz="2000" dirty="0">
              <a:latin typeface="+mn-lt"/>
            </a:endParaRPr>
          </a:p>
          <a:p>
            <a:pPr marL="1082675" fontAlgn="t">
              <a:buFont typeface="Courier New" panose="02070309020205020404" pitchFamily="49" charset="0"/>
              <a:buChar char="o"/>
            </a:pPr>
            <a:r>
              <a:rPr lang="en-US" sz="2200" dirty="0">
                <a:latin typeface="+mn-lt"/>
              </a:rPr>
              <a:t>Particle Sources and Targets</a:t>
            </a:r>
          </a:p>
          <a:p>
            <a:pPr marL="1082675" fontAlgn="t">
              <a:buFont typeface="Courier New" panose="02070309020205020404" pitchFamily="49" charset="0"/>
              <a:buChar char="o"/>
            </a:pPr>
            <a:r>
              <a:rPr lang="en-US" sz="2200" dirty="0">
                <a:latin typeface="+mn-lt"/>
              </a:rPr>
              <a:t>RF Acceleration Technology (NC and SC RF) </a:t>
            </a:r>
          </a:p>
          <a:p>
            <a:pPr marL="1376363" lvl="1" indent="-179388" fontAlgn="t">
              <a:buFont typeface="Calibri" panose="020F0502020204030204" pitchFamily="34" charset="0"/>
              <a:buChar char="–"/>
            </a:pPr>
            <a:r>
              <a:rPr lang="en-US" sz="2000" dirty="0"/>
              <a:t>Includes RF sources, NCRF and SRF R&amp;D</a:t>
            </a:r>
            <a:endParaRPr lang="en-US" sz="2000" dirty="0">
              <a:latin typeface="+mn-lt"/>
            </a:endParaRPr>
          </a:p>
          <a:p>
            <a:pPr marL="1082675" fontAlgn="t">
              <a:buFont typeface="Courier New" panose="02070309020205020404" pitchFamily="49" charset="0"/>
              <a:buChar char="o"/>
            </a:pPr>
            <a:r>
              <a:rPr lang="en-US" sz="2200" dirty="0">
                <a:latin typeface="+mn-lt"/>
              </a:rPr>
              <a:t>Superconducting Magnets and Materials</a:t>
            </a:r>
          </a:p>
          <a:p>
            <a:pPr fontAlgn="t">
              <a:buNone/>
            </a:pPr>
            <a:endParaRPr lang="en-US" sz="2000" dirty="0">
              <a:latin typeface="+mn-lt"/>
            </a:endParaRPr>
          </a:p>
          <a:p>
            <a:pPr fontAlgn="t"/>
            <a:r>
              <a:rPr lang="en-US" dirty="0">
                <a:latin typeface="+mn-lt"/>
              </a:rPr>
              <a:t>Support research efforts at:</a:t>
            </a:r>
          </a:p>
          <a:p>
            <a:pPr marL="1082675" fontAlgn="t">
              <a:buFont typeface="Courier New" panose="02070309020205020404" pitchFamily="49" charset="0"/>
              <a:buChar char="o"/>
            </a:pPr>
            <a:r>
              <a:rPr lang="en-US" sz="2200" dirty="0">
                <a:latin typeface="+mn-lt"/>
              </a:rPr>
              <a:t>7 DOE national labs</a:t>
            </a:r>
          </a:p>
          <a:p>
            <a:pPr marL="1082675" fontAlgn="t">
              <a:buFont typeface="Courier New" panose="02070309020205020404" pitchFamily="49" charset="0"/>
              <a:buChar char="o"/>
            </a:pPr>
            <a:r>
              <a:rPr lang="en-US" sz="2200" dirty="0">
                <a:latin typeface="+mn-lt"/>
              </a:rPr>
              <a:t>30 university grants</a:t>
            </a:r>
          </a:p>
          <a:p>
            <a:pPr marL="800100" fontAlgn="t">
              <a:buNone/>
            </a:pPr>
            <a:endParaRPr lang="en-US" sz="2200" dirty="0"/>
          </a:p>
        </p:txBody>
      </p:sp>
    </p:spTree>
    <p:extLst>
      <p:ext uri="{BB962C8B-B14F-4D97-AF65-F5344CB8AC3E}">
        <p14:creationId xmlns:p14="http://schemas.microsoft.com/office/powerpoint/2010/main" val="35186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libri" pitchFamily="34" charset="0"/>
              </a:rPr>
              <a:t>FY 2016 GARD Research – % By Thrusts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5</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graphicFrame>
        <p:nvGraphicFramePr>
          <p:cNvPr id="9" name="Chart 8"/>
          <p:cNvGraphicFramePr/>
          <p:nvPr>
            <p:extLst>
              <p:ext uri="{D42A27DB-BD31-4B8C-83A1-F6EECF244321}">
                <p14:modId xmlns:p14="http://schemas.microsoft.com/office/powerpoint/2010/main" val="120153066"/>
              </p:ext>
            </p:extLst>
          </p:nvPr>
        </p:nvGraphicFramePr>
        <p:xfrm>
          <a:off x="152400" y="1014742"/>
          <a:ext cx="4572000"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803493078"/>
              </p:ext>
            </p:extLst>
          </p:nvPr>
        </p:nvGraphicFramePr>
        <p:xfrm>
          <a:off x="4387158" y="1014742"/>
          <a:ext cx="4572000" cy="5139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193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866775"/>
            <a:ext cx="5752464" cy="5470229"/>
          </a:xfrm>
        </p:spPr>
        <p:txBody>
          <a:bodyPr>
            <a:normAutofit/>
          </a:bodyPr>
          <a:lstStyle/>
          <a:p>
            <a:r>
              <a:rPr lang="en-US" dirty="0"/>
              <a:t>In 2014—The P5 report recommended moving forward with a focused Advanced Technology R&amp;D strategy:</a:t>
            </a:r>
          </a:p>
          <a:p>
            <a:pPr lvl="1"/>
            <a:r>
              <a:rPr lang="en-US" dirty="0"/>
              <a:t>Play a leadership role in superconducting magnet technology focused on the dual goals of increasing performance and decreasing costs</a:t>
            </a:r>
          </a:p>
          <a:p>
            <a:pPr lvl="1"/>
            <a:r>
              <a:rPr lang="en-US" dirty="0"/>
              <a:t>Pursue accelerator R&amp;D with a focus on outcomes and capabilities that will dramatically improve cost effectiveness for mid-term and far-term accelerators</a:t>
            </a:r>
          </a:p>
        </p:txBody>
      </p:sp>
      <p:sp>
        <p:nvSpPr>
          <p:cNvPr id="3" name="Title 2"/>
          <p:cNvSpPr>
            <a:spLocks noGrp="1"/>
          </p:cNvSpPr>
          <p:nvPr>
            <p:ph type="title"/>
          </p:nvPr>
        </p:nvSpPr>
        <p:spPr/>
        <p:txBody>
          <a:bodyPr/>
          <a:lstStyle/>
          <a:p>
            <a:r>
              <a:rPr lang="en-US" dirty="0"/>
              <a:t>P5 Report Strategy for GARD</a:t>
            </a:r>
          </a:p>
        </p:txBody>
      </p:sp>
      <p:sp>
        <p:nvSpPr>
          <p:cNvPr id="6" name="Slide Number Placeholder 3"/>
          <p:cNvSpPr>
            <a:spLocks noGrp="1"/>
          </p:cNvSpPr>
          <p:nvPr>
            <p:ph type="sldNum" sz="quarter" idx="11"/>
          </p:nvPr>
        </p:nvSpPr>
        <p:spPr/>
        <p:txBody>
          <a:bodyPr/>
          <a:lstStyle/>
          <a:p>
            <a:fld id="{56F4B2E3-7CDC-4972-8D42-2D141A8D5E9A}" type="slidenum">
              <a:rPr lang="en-US" smtClean="0"/>
              <a:pPr/>
              <a:t>6</a:t>
            </a:fld>
            <a:endParaRPr lang="en-US" dirty="0"/>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476404">
            <a:off x="5847065" y="1579899"/>
            <a:ext cx="2876211" cy="387224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23258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90085"/>
            <a:ext cx="6186199" cy="3607744"/>
          </a:xfrm>
        </p:spPr>
        <p:txBody>
          <a:bodyPr>
            <a:normAutofit/>
          </a:bodyPr>
          <a:lstStyle/>
          <a:p>
            <a:r>
              <a:rPr lang="en-US" dirty="0"/>
              <a:t>In 2015—Following P5, the Accelerator R&amp;D Subpanel (charged to identify the most promising accelerator research areas to support the advancement of HEP) rolled out its report with 25 recommendations</a:t>
            </a:r>
          </a:p>
          <a:p>
            <a:pPr lvl="1"/>
            <a:r>
              <a:rPr lang="en-US" dirty="0"/>
              <a:t>provides prioritization advice to GARD on accelerator R&amp;D towards the Next Steps [Medium-term] and Further Future [Long-term] accelerators</a:t>
            </a:r>
          </a:p>
        </p:txBody>
      </p:sp>
      <p:sp>
        <p:nvSpPr>
          <p:cNvPr id="3" name="Title 2"/>
          <p:cNvSpPr>
            <a:spLocks noGrp="1"/>
          </p:cNvSpPr>
          <p:nvPr>
            <p:ph type="title"/>
          </p:nvPr>
        </p:nvSpPr>
        <p:spPr/>
        <p:txBody>
          <a:bodyPr/>
          <a:lstStyle/>
          <a:p>
            <a:r>
              <a:rPr lang="en-US" dirty="0"/>
              <a:t>Accelerator R&amp;D Subpanel</a:t>
            </a:r>
          </a:p>
        </p:txBody>
      </p:sp>
      <p:sp>
        <p:nvSpPr>
          <p:cNvPr id="6" name="Slide Number Placeholder 3"/>
          <p:cNvSpPr>
            <a:spLocks noGrp="1"/>
          </p:cNvSpPr>
          <p:nvPr>
            <p:ph type="sldNum" sz="quarter" idx="11"/>
          </p:nvPr>
        </p:nvSpPr>
        <p:spPr/>
        <p:txBody>
          <a:bodyPr/>
          <a:lstStyle/>
          <a:p>
            <a:fld id="{56F4B2E3-7CDC-4972-8D42-2D141A8D5E9A}" type="slidenum">
              <a:rPr lang="en-US" smtClean="0"/>
              <a:pPr/>
              <a:t>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31784">
            <a:off x="6486075" y="1015312"/>
            <a:ext cx="2327016" cy="3135008"/>
          </a:xfrm>
          <a:prstGeom prst="rect">
            <a:avLst/>
          </a:prstGeom>
          <a:ln w="19050">
            <a:solidFill>
              <a:schemeClr val="tx1"/>
            </a:solidFill>
          </a:ln>
          <a:effectLst>
            <a:outerShdw blurRad="50800" dist="38100" dir="2700000" algn="tl" rotWithShape="0">
              <a:prstClr val="black">
                <a:alpha val="40000"/>
              </a:prstClr>
            </a:outerShdw>
          </a:effectLst>
        </p:spPr>
      </p:pic>
      <p:graphicFrame>
        <p:nvGraphicFramePr>
          <p:cNvPr id="9" name="Content Placeholder 7"/>
          <p:cNvGraphicFramePr>
            <a:graphicFrameLocks/>
          </p:cNvGraphicFramePr>
          <p:nvPr>
            <p:extLst>
              <p:ext uri="{D42A27DB-BD31-4B8C-83A1-F6EECF244321}">
                <p14:modId xmlns:p14="http://schemas.microsoft.com/office/powerpoint/2010/main" val="1394593095"/>
              </p:ext>
            </p:extLst>
          </p:nvPr>
        </p:nvGraphicFramePr>
        <p:xfrm>
          <a:off x="709498" y="4199973"/>
          <a:ext cx="7491664" cy="1892750"/>
        </p:xfrm>
        <a:graphic>
          <a:graphicData uri="http://schemas.openxmlformats.org/drawingml/2006/table">
            <a:tbl>
              <a:tblPr firstRow="1" firstCol="1" bandRow="1">
                <a:tableStyleId>{5C22544A-7EE6-4342-B048-85BDC9FD1C3A}</a:tableStyleId>
              </a:tblPr>
              <a:tblGrid>
                <a:gridCol w="1872916">
                  <a:extLst>
                    <a:ext uri="{9D8B030D-6E8A-4147-A177-3AD203B41FA5}">
                      <a16:colId xmlns:a16="http://schemas.microsoft.com/office/drawing/2014/main" xmlns="" val="20000"/>
                    </a:ext>
                  </a:extLst>
                </a:gridCol>
                <a:gridCol w="1872916">
                  <a:extLst>
                    <a:ext uri="{9D8B030D-6E8A-4147-A177-3AD203B41FA5}">
                      <a16:colId xmlns:a16="http://schemas.microsoft.com/office/drawing/2014/main" xmlns="" val="20001"/>
                    </a:ext>
                  </a:extLst>
                </a:gridCol>
                <a:gridCol w="1872916">
                  <a:extLst>
                    <a:ext uri="{9D8B030D-6E8A-4147-A177-3AD203B41FA5}">
                      <a16:colId xmlns:a16="http://schemas.microsoft.com/office/drawing/2014/main" xmlns="" val="20002"/>
                    </a:ext>
                  </a:extLst>
                </a:gridCol>
                <a:gridCol w="1872916">
                  <a:extLst>
                    <a:ext uri="{9D8B030D-6E8A-4147-A177-3AD203B41FA5}">
                      <a16:colId xmlns:a16="http://schemas.microsoft.com/office/drawing/2014/main" xmlns="" val="20003"/>
                    </a:ext>
                  </a:extLst>
                </a:gridCol>
              </a:tblGrid>
              <a:tr h="473188">
                <a:tc>
                  <a:txBody>
                    <a:bodyPr/>
                    <a:lstStyle/>
                    <a:p>
                      <a:pPr marL="0" marR="0">
                        <a:lnSpc>
                          <a:spcPct val="100000"/>
                        </a:lnSpc>
                        <a:spcBef>
                          <a:spcPts val="0"/>
                        </a:spcBef>
                        <a:spcAft>
                          <a:spcPts val="0"/>
                        </a:spcAft>
                      </a:pPr>
                      <a:r>
                        <a:rPr lang="en-US" sz="1400" dirty="0">
                          <a:effectLst/>
                        </a:rPr>
                        <a:t> </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Intensity Frontier</a:t>
                      </a:r>
                      <a:r>
                        <a:rPr lang="en-US" sz="1400" baseline="0" dirty="0">
                          <a:effectLst/>
                        </a:rPr>
                        <a:t> A</a:t>
                      </a:r>
                      <a:r>
                        <a:rPr lang="en-US" sz="1400" dirty="0">
                          <a:effectLst/>
                        </a:rPr>
                        <a:t>ccelerators</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Hadron Colliders</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i="1" dirty="0" err="1">
                          <a:effectLst/>
                        </a:rPr>
                        <a:t>e</a:t>
                      </a:r>
                      <a:r>
                        <a:rPr lang="en-US" sz="1400" i="1" baseline="30000" dirty="0" err="1">
                          <a:effectLst/>
                        </a:rPr>
                        <a:t>+</a:t>
                      </a:r>
                      <a:r>
                        <a:rPr lang="en-US" sz="1400" i="1" dirty="0" err="1">
                          <a:effectLst/>
                        </a:rPr>
                        <a:t>e</a:t>
                      </a:r>
                      <a:r>
                        <a:rPr lang="en-US" sz="1400" i="1" baseline="30000" dirty="0">
                          <a:effectLst/>
                        </a:rPr>
                        <a:t>-</a:t>
                      </a:r>
                      <a:r>
                        <a:rPr lang="en-US" sz="1400" dirty="0">
                          <a:effectLst/>
                        </a:rPr>
                        <a:t> Colliders</a:t>
                      </a:r>
                      <a:endParaRPr lang="en-US" sz="1400" dirty="0">
                        <a:effectLst/>
                        <a:latin typeface="Calibri"/>
                        <a:ea typeface="Calibri"/>
                        <a:cs typeface="Times New Roman"/>
                      </a:endParaRPr>
                    </a:p>
                  </a:txBody>
                  <a:tcPr marL="49267" marR="49267" marT="0" marB="0" anchor="ctr"/>
                </a:tc>
                <a:extLst>
                  <a:ext uri="{0D108BD9-81ED-4DB2-BD59-A6C34878D82A}">
                    <a16:rowId xmlns:a16="http://schemas.microsoft.com/office/drawing/2014/main" xmlns="" val="10000"/>
                  </a:ext>
                </a:extLst>
              </a:tr>
              <a:tr h="236593">
                <a:tc rowSpan="2">
                  <a:txBody>
                    <a:bodyPr/>
                    <a:lstStyle/>
                    <a:p>
                      <a:pPr marL="0" marR="0">
                        <a:lnSpc>
                          <a:spcPct val="100000"/>
                        </a:lnSpc>
                        <a:spcBef>
                          <a:spcPts val="0"/>
                        </a:spcBef>
                        <a:spcAft>
                          <a:spcPts val="0"/>
                        </a:spcAft>
                      </a:pPr>
                      <a:r>
                        <a:rPr lang="en-US" sz="1400" dirty="0">
                          <a:effectLst/>
                        </a:rPr>
                        <a:t>Current Efforts</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PIP</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a:effectLst/>
                        </a:rPr>
                        <a:t>LHC</a:t>
                      </a:r>
                      <a:endParaRPr lang="en-US" sz="140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 </a:t>
                      </a:r>
                      <a:endParaRPr lang="en-US" sz="1400" dirty="0">
                        <a:effectLst/>
                        <a:latin typeface="Calibri"/>
                        <a:ea typeface="Calibri"/>
                        <a:cs typeface="Times New Roman"/>
                      </a:endParaRPr>
                    </a:p>
                  </a:txBody>
                  <a:tcPr marL="49267" marR="49267" marT="0" marB="0" anchor="ctr"/>
                </a:tc>
                <a:extLst>
                  <a:ext uri="{0D108BD9-81ED-4DB2-BD59-A6C34878D82A}">
                    <a16:rowId xmlns:a16="http://schemas.microsoft.com/office/drawing/2014/main" xmlns="" val="10001"/>
                  </a:ext>
                </a:extLst>
              </a:tr>
              <a:tr h="236593">
                <a:tc vMerge="1">
                  <a:txBody>
                    <a:bodyPr/>
                    <a:lstStyle/>
                    <a:p>
                      <a:endParaRPr lang="en-US"/>
                    </a:p>
                  </a:txBody>
                  <a:tcPr/>
                </a:tc>
                <a:tc>
                  <a:txBody>
                    <a:bodyPr/>
                    <a:lstStyle/>
                    <a:p>
                      <a:pPr marL="0" marR="0">
                        <a:lnSpc>
                          <a:spcPct val="100000"/>
                        </a:lnSpc>
                        <a:spcBef>
                          <a:spcPts val="0"/>
                        </a:spcBef>
                        <a:spcAft>
                          <a:spcPts val="0"/>
                        </a:spcAft>
                      </a:pPr>
                      <a:r>
                        <a:rPr lang="en-US" sz="1400" dirty="0">
                          <a:effectLst/>
                        </a:rPr>
                        <a:t>PIP-II</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HL-LHC</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a:effectLst/>
                        </a:rPr>
                        <a:t>ILC</a:t>
                      </a:r>
                      <a:endParaRPr lang="en-US" sz="1400">
                        <a:effectLst/>
                        <a:latin typeface="Calibri"/>
                        <a:ea typeface="Calibri"/>
                        <a:cs typeface="Times New Roman"/>
                      </a:endParaRPr>
                    </a:p>
                  </a:txBody>
                  <a:tcPr marL="49267" marR="49267" marT="0" marB="0" anchor="ctr"/>
                </a:tc>
                <a:extLst>
                  <a:ext uri="{0D108BD9-81ED-4DB2-BD59-A6C34878D82A}">
                    <a16:rowId xmlns:a16="http://schemas.microsoft.com/office/drawing/2014/main" xmlns="" val="10002"/>
                  </a:ext>
                </a:extLst>
              </a:tr>
              <a:tr h="473188">
                <a:tc>
                  <a:txBody>
                    <a:bodyPr/>
                    <a:lstStyle/>
                    <a:p>
                      <a:pPr marL="0" marR="0">
                        <a:lnSpc>
                          <a:spcPct val="100000"/>
                        </a:lnSpc>
                        <a:spcBef>
                          <a:spcPts val="0"/>
                        </a:spcBef>
                        <a:spcAft>
                          <a:spcPts val="0"/>
                        </a:spcAft>
                      </a:pPr>
                      <a:r>
                        <a:rPr lang="en-US" sz="1400" dirty="0">
                          <a:effectLst/>
                        </a:rPr>
                        <a:t>Next Steps</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Multi-MW proton beam</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Very high-energy </a:t>
                      </a:r>
                      <a:r>
                        <a:rPr lang="en-US" sz="1400" i="1" dirty="0">
                          <a:effectLst/>
                        </a:rPr>
                        <a:t>pp</a:t>
                      </a:r>
                      <a:r>
                        <a:rPr lang="en-US" sz="1400" dirty="0">
                          <a:effectLst/>
                        </a:rPr>
                        <a:t> collider</a:t>
                      </a:r>
                      <a:endParaRPr lang="en-US" sz="1400" dirty="0">
                        <a:effectLst/>
                        <a:latin typeface="Calibri"/>
                        <a:ea typeface="Calibri"/>
                        <a:cs typeface="Times New Roman"/>
                      </a:endParaRPr>
                    </a:p>
                  </a:txBody>
                  <a:tcPr marL="49267" marR="49267"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effectLst/>
                        </a:rPr>
                        <a:t>1 </a:t>
                      </a:r>
                      <a:r>
                        <a:rPr lang="en-US" sz="1400" dirty="0" err="1">
                          <a:effectLst/>
                        </a:rPr>
                        <a:t>TeV</a:t>
                      </a:r>
                      <a:r>
                        <a:rPr lang="en-US" sz="1400" dirty="0">
                          <a:effectLst/>
                        </a:rPr>
                        <a:t> class energy upgrade of ILC</a:t>
                      </a:r>
                      <a:r>
                        <a:rPr lang="en-US" sz="1400" i="0" dirty="0"/>
                        <a:t>*</a:t>
                      </a:r>
                      <a:endParaRPr lang="en-US" sz="1400" i="0" dirty="0">
                        <a:effectLst/>
                        <a:latin typeface="+mn-lt"/>
                        <a:ea typeface="Calibri"/>
                        <a:cs typeface="Times New Roman"/>
                      </a:endParaRPr>
                    </a:p>
                  </a:txBody>
                  <a:tcPr marL="49267" marR="49267" marT="0" marB="0" anchor="ctr"/>
                </a:tc>
                <a:extLst>
                  <a:ext uri="{0D108BD9-81ED-4DB2-BD59-A6C34878D82A}">
                    <a16:rowId xmlns:a16="http://schemas.microsoft.com/office/drawing/2014/main" xmlns="" val="10003"/>
                  </a:ext>
                </a:extLst>
              </a:tr>
              <a:tr h="473188">
                <a:tc>
                  <a:txBody>
                    <a:bodyPr/>
                    <a:lstStyle/>
                    <a:p>
                      <a:pPr marL="0" marR="0">
                        <a:lnSpc>
                          <a:spcPct val="100000"/>
                        </a:lnSpc>
                        <a:spcBef>
                          <a:spcPts val="0"/>
                        </a:spcBef>
                        <a:spcAft>
                          <a:spcPts val="0"/>
                        </a:spcAft>
                      </a:pPr>
                      <a:r>
                        <a:rPr lang="en-US" sz="1400" dirty="0">
                          <a:effectLst/>
                        </a:rPr>
                        <a:t>Further Future Goals</a:t>
                      </a:r>
                      <a:endParaRPr lang="en-US" sz="140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Neutrino factory</a:t>
                      </a:r>
                      <a:r>
                        <a:rPr lang="en-US" sz="1400" i="0" dirty="0"/>
                        <a:t>*</a:t>
                      </a:r>
                      <a:endParaRPr lang="en-US" sz="1400" i="0" dirty="0">
                        <a:effectLst/>
                        <a:latin typeface="Calibri"/>
                        <a:ea typeface="Calibri"/>
                        <a:cs typeface="Times New Roman"/>
                      </a:endParaRPr>
                    </a:p>
                  </a:txBody>
                  <a:tcPr marL="49267" marR="49267" marT="0" marB="0" anchor="ctr"/>
                </a:tc>
                <a:tc>
                  <a:txBody>
                    <a:bodyPr/>
                    <a:lstStyle/>
                    <a:p>
                      <a:pPr marL="0" marR="0">
                        <a:lnSpc>
                          <a:spcPct val="100000"/>
                        </a:lnSpc>
                        <a:spcBef>
                          <a:spcPts val="0"/>
                        </a:spcBef>
                        <a:spcAft>
                          <a:spcPts val="0"/>
                        </a:spcAft>
                      </a:pPr>
                      <a:r>
                        <a:rPr lang="en-US" sz="1400" dirty="0">
                          <a:effectLst/>
                        </a:rPr>
                        <a:t>Higher-energy upgrade</a:t>
                      </a:r>
                      <a:endParaRPr lang="en-US" sz="1400" dirty="0">
                        <a:effectLst/>
                        <a:latin typeface="Calibri"/>
                        <a:ea typeface="Calibri"/>
                        <a:cs typeface="Times New Roman"/>
                      </a:endParaRPr>
                    </a:p>
                  </a:txBody>
                  <a:tcPr marL="49267" marR="49267"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effectLst/>
                        </a:rPr>
                        <a:t>Multi-</a:t>
                      </a:r>
                      <a:r>
                        <a:rPr lang="en-US" sz="1400" dirty="0" err="1">
                          <a:effectLst/>
                        </a:rPr>
                        <a:t>TeV</a:t>
                      </a:r>
                      <a:r>
                        <a:rPr lang="en-US" sz="1400" dirty="0">
                          <a:effectLst/>
                        </a:rPr>
                        <a:t> collider</a:t>
                      </a:r>
                      <a:r>
                        <a:rPr lang="en-US" sz="1400" i="0" dirty="0"/>
                        <a:t>*</a:t>
                      </a:r>
                      <a:endParaRPr lang="en-US" sz="1400" i="0" dirty="0">
                        <a:effectLst/>
                        <a:latin typeface="+mn-lt"/>
                        <a:ea typeface="Calibri"/>
                        <a:cs typeface="Times New Roman"/>
                      </a:endParaRPr>
                    </a:p>
                  </a:txBody>
                  <a:tcPr marL="49267" marR="49267" marT="0" marB="0" anchor="ctr"/>
                </a:tc>
                <a:extLst>
                  <a:ext uri="{0D108BD9-81ED-4DB2-BD59-A6C34878D82A}">
                    <a16:rowId xmlns:a16="http://schemas.microsoft.com/office/drawing/2014/main" xmlns="" val="10004"/>
                  </a:ext>
                </a:extLst>
              </a:tr>
            </a:tbl>
          </a:graphicData>
        </a:graphic>
      </p:graphicFrame>
      <p:sp>
        <p:nvSpPr>
          <p:cNvPr id="10" name="TextBox 9"/>
          <p:cNvSpPr txBox="1"/>
          <p:nvPr/>
        </p:nvSpPr>
        <p:spPr>
          <a:xfrm>
            <a:off x="2980312" y="6208378"/>
            <a:ext cx="2823017" cy="307777"/>
          </a:xfrm>
          <a:prstGeom prst="rect">
            <a:avLst/>
          </a:prstGeom>
          <a:noFill/>
        </p:spPr>
        <p:txBody>
          <a:bodyPr wrap="none" rtlCol="0">
            <a:spAutoFit/>
          </a:bodyPr>
          <a:lstStyle/>
          <a:p>
            <a:r>
              <a:rPr lang="en-US" sz="1400" i="1" dirty="0">
                <a:latin typeface="+mj-lt"/>
              </a:rPr>
              <a:t>*dependent on how physics unfolds</a:t>
            </a:r>
          </a:p>
        </p:txBody>
      </p:sp>
      <p:sp>
        <p:nvSpPr>
          <p:cNvPr id="11"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Tree>
    <p:extLst>
      <p:ext uri="{BB962C8B-B14F-4D97-AF65-F5344CB8AC3E}">
        <p14:creationId xmlns:p14="http://schemas.microsoft.com/office/powerpoint/2010/main" val="41395336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AAC</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8</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9" name="Content Placeholder 4"/>
          <p:cNvSpPr>
            <a:spLocks noGrp="1"/>
          </p:cNvSpPr>
          <p:nvPr>
            <p:ph idx="1"/>
          </p:nvPr>
        </p:nvSpPr>
        <p:spPr>
          <a:xfrm>
            <a:off x="152401" y="866776"/>
            <a:ext cx="7154173" cy="5117565"/>
          </a:xfrm>
          <a:ln>
            <a:noFill/>
          </a:ln>
        </p:spPr>
        <p:txBody>
          <a:bodyPr>
            <a:normAutofit fontScale="92500" lnSpcReduction="10000"/>
          </a:bodyPr>
          <a:lstStyle/>
          <a:p>
            <a:pPr marL="233363" indent="-233363"/>
            <a:r>
              <a:rPr lang="en-US" dirty="0"/>
              <a:t>Advanced Acceleration Concepts</a:t>
            </a:r>
          </a:p>
          <a:p>
            <a:pPr marL="517525" lvl="1"/>
            <a:r>
              <a:rPr lang="en-US" dirty="0"/>
              <a:t>Support development of the most promising concepts toward far-term accelerators as envisioned by P5</a:t>
            </a:r>
          </a:p>
          <a:p>
            <a:pPr marL="1027113" lvl="2" indent="-461963">
              <a:buNone/>
              <a:tabLst>
                <a:tab pos="1087438" algn="l"/>
              </a:tabLst>
            </a:pPr>
            <a:r>
              <a:rPr lang="en-US" dirty="0"/>
              <a:t>[7] 	</a:t>
            </a:r>
            <a:r>
              <a:rPr lang="en-US" dirty="0">
                <a:solidFill>
                  <a:srgbClr val="146737"/>
                </a:solidFill>
              </a:rPr>
              <a:t>Vigorously pursue PWFA of positrons at FACET </a:t>
            </a:r>
            <a:r>
              <a:rPr lang="en-US" dirty="0"/>
              <a:t>… </a:t>
            </a:r>
            <a:br>
              <a:rPr lang="en-US" dirty="0"/>
            </a:br>
            <a:r>
              <a:rPr lang="en-US" dirty="0"/>
              <a:t>preserve the momentum of PWFA research </a:t>
            </a:r>
            <a:br>
              <a:rPr lang="en-US" dirty="0"/>
            </a:br>
            <a:r>
              <a:rPr lang="en-US" dirty="0"/>
              <a:t>using other facilities. 	</a:t>
            </a:r>
          </a:p>
          <a:p>
            <a:pPr marL="1027113" lvl="2" indent="-461963">
              <a:buNone/>
              <a:tabLst>
                <a:tab pos="1087438" algn="l"/>
              </a:tabLst>
            </a:pPr>
            <a:r>
              <a:rPr lang="en-US" dirty="0"/>
              <a:t>[8]	Support LWFA experiments on BELLA at the </a:t>
            </a:r>
            <a:br>
              <a:rPr lang="en-US" dirty="0"/>
            </a:br>
            <a:r>
              <a:rPr lang="en-US" dirty="0"/>
              <a:t>current level.</a:t>
            </a:r>
          </a:p>
          <a:p>
            <a:pPr marL="1027113" lvl="2" indent="-461963">
              <a:buNone/>
              <a:tabLst>
                <a:tab pos="1087438" algn="l"/>
              </a:tabLst>
            </a:pPr>
            <a:r>
              <a:rPr lang="en-US" dirty="0">
                <a:solidFill>
                  <a:srgbClr val="146737"/>
                </a:solidFill>
              </a:rPr>
              <a:t>[9]	Reduce funding for direct laser acceleration </a:t>
            </a:r>
            <a:br>
              <a:rPr lang="en-US" dirty="0">
                <a:solidFill>
                  <a:srgbClr val="146737"/>
                </a:solidFill>
              </a:rPr>
            </a:br>
            <a:r>
              <a:rPr lang="en-US" dirty="0">
                <a:solidFill>
                  <a:srgbClr val="146737"/>
                </a:solidFill>
              </a:rPr>
              <a:t>research activities.</a:t>
            </a:r>
          </a:p>
          <a:p>
            <a:pPr marL="1027113" lvl="2" indent="-461963">
              <a:buNone/>
              <a:tabLst>
                <a:tab pos="1087438" algn="l"/>
              </a:tabLst>
            </a:pPr>
            <a:r>
              <a:rPr lang="en-US" dirty="0">
                <a:solidFill>
                  <a:srgbClr val="146737"/>
                </a:solidFill>
              </a:rPr>
              <a:t>[10]	Convene the university and laboratory </a:t>
            </a:r>
            <a:br>
              <a:rPr lang="en-US" dirty="0">
                <a:solidFill>
                  <a:srgbClr val="146737"/>
                </a:solidFill>
              </a:rPr>
            </a:br>
            <a:r>
              <a:rPr lang="en-US" dirty="0">
                <a:solidFill>
                  <a:srgbClr val="146737"/>
                </a:solidFill>
              </a:rPr>
              <a:t>proponents of advanced acceleration </a:t>
            </a:r>
            <a:br>
              <a:rPr lang="en-US" dirty="0">
                <a:solidFill>
                  <a:srgbClr val="146737"/>
                </a:solidFill>
              </a:rPr>
            </a:br>
            <a:r>
              <a:rPr lang="en-US" dirty="0">
                <a:solidFill>
                  <a:srgbClr val="146737"/>
                </a:solidFill>
              </a:rPr>
              <a:t>concepts to develop R&amp;D roadmaps </a:t>
            </a:r>
            <a:r>
              <a:rPr lang="en-US" dirty="0"/>
              <a:t>	</a:t>
            </a:r>
          </a:p>
          <a:p>
            <a:pPr marL="1027113" lvl="2" indent="-461963">
              <a:buNone/>
              <a:tabLst>
                <a:tab pos="1087438" algn="l"/>
              </a:tabLst>
            </a:pPr>
            <a:r>
              <a:rPr lang="en-US" dirty="0"/>
              <a:t>[C1b] Develop, construct, and operate a </a:t>
            </a:r>
            <a:br>
              <a:rPr lang="en-US" dirty="0"/>
            </a:br>
            <a:r>
              <a:rPr lang="en-US" dirty="0"/>
              <a:t>next-generation facility for PWFA </a:t>
            </a:r>
            <a:br>
              <a:rPr lang="en-US" dirty="0"/>
            </a:br>
            <a:r>
              <a:rPr lang="en-US" dirty="0"/>
              <a:t>research and development.</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92064">
            <a:off x="5793747" y="1927743"/>
            <a:ext cx="2789339" cy="3609733"/>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414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ARDS Recommendations – ABP</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9</a:t>
            </a:fld>
            <a:endParaRPr lang="en-US" dirty="0">
              <a:solidFill>
                <a:srgbClr val="0F6636"/>
              </a:solidFill>
            </a:endParaRPr>
          </a:p>
        </p:txBody>
      </p:sp>
      <p:sp>
        <p:nvSpPr>
          <p:cNvPr id="8" name="Footer Placeholder 3"/>
          <p:cNvSpPr>
            <a:spLocks noGrp="1"/>
          </p:cNvSpPr>
          <p:nvPr>
            <p:ph type="ftr" sz="quarter" idx="12"/>
          </p:nvPr>
        </p:nvSpPr>
        <p:spPr>
          <a:xfrm>
            <a:off x="3124200" y="6357064"/>
            <a:ext cx="5257800" cy="365125"/>
          </a:xfrm>
        </p:spPr>
        <p:txBody>
          <a:bodyPr/>
          <a:lstStyle/>
          <a:p>
            <a:r>
              <a:rPr lang="en-US" dirty="0">
                <a:solidFill>
                  <a:srgbClr val="0F6636"/>
                </a:solidFill>
              </a:rPr>
              <a:t>DOE HEP GARD at HEPAP - 6/5/2017</a:t>
            </a:r>
          </a:p>
        </p:txBody>
      </p:sp>
      <p:sp>
        <p:nvSpPr>
          <p:cNvPr id="6" name="TextBox 5"/>
          <p:cNvSpPr txBox="1"/>
          <p:nvPr/>
        </p:nvSpPr>
        <p:spPr>
          <a:xfrm>
            <a:off x="362138" y="5765183"/>
            <a:ext cx="8146610" cy="400110"/>
          </a:xfrm>
          <a:prstGeom prst="rect">
            <a:avLst/>
          </a:prstGeom>
          <a:noFill/>
          <a:ln>
            <a:solidFill>
              <a:schemeClr val="accent1"/>
            </a:solidFill>
          </a:ln>
        </p:spPr>
        <p:txBody>
          <a:bodyPr wrap="square" rtlCol="0">
            <a:spAutoFit/>
          </a:bodyPr>
          <a:lstStyle/>
          <a:p>
            <a:pPr lvl="1"/>
            <a:r>
              <a:rPr lang="en-US" sz="2000" dirty="0">
                <a:solidFill>
                  <a:srgbClr val="146737"/>
                </a:solidFill>
                <a:latin typeface="+mn-lt"/>
                <a:cs typeface="Calibri" panose="020F0502020204030204" pitchFamily="34" charset="0"/>
              </a:rPr>
              <a:t>• Implemented       </a:t>
            </a:r>
            <a:r>
              <a:rPr lang="en-US" sz="2000" dirty="0">
                <a:solidFill>
                  <a:srgbClr val="0070C0"/>
                </a:solidFill>
                <a:latin typeface="+mn-lt"/>
                <a:cs typeface="Calibri" panose="020F0502020204030204" pitchFamily="34" charset="0"/>
              </a:rPr>
              <a:t>•</a:t>
            </a:r>
            <a:r>
              <a:rPr lang="en-US" sz="2000" dirty="0">
                <a:solidFill>
                  <a:srgbClr val="0070C0"/>
                </a:solidFill>
                <a:latin typeface="+mn-lt"/>
              </a:rPr>
              <a:t> Implementing       </a:t>
            </a:r>
            <a:r>
              <a:rPr lang="en-US" sz="2000" dirty="0">
                <a:solidFill>
                  <a:schemeClr val="accent2">
                    <a:lumMod val="75000"/>
                  </a:schemeClr>
                </a:solidFill>
                <a:latin typeface="+mn-lt"/>
              </a:rPr>
              <a:t>• In progress       </a:t>
            </a:r>
            <a:r>
              <a:rPr lang="en-US" sz="2000" dirty="0">
                <a:solidFill>
                  <a:schemeClr val="accent3"/>
                </a:solidFill>
                <a:latin typeface="+mn-lt"/>
              </a:rPr>
              <a:t>• Deferring</a:t>
            </a:r>
            <a:endParaRPr lang="en-US" sz="2000" dirty="0">
              <a:latin typeface="+mn-lt"/>
            </a:endParaRPr>
          </a:p>
        </p:txBody>
      </p:sp>
      <p:sp>
        <p:nvSpPr>
          <p:cNvPr id="10" name="Content Placeholder 4"/>
          <p:cNvSpPr>
            <a:spLocks noGrp="1"/>
          </p:cNvSpPr>
          <p:nvPr>
            <p:ph idx="1"/>
          </p:nvPr>
        </p:nvSpPr>
        <p:spPr>
          <a:xfrm>
            <a:off x="152400" y="866776"/>
            <a:ext cx="8839199" cy="4898407"/>
          </a:xfrm>
        </p:spPr>
        <p:txBody>
          <a:bodyPr>
            <a:normAutofit/>
          </a:bodyPr>
          <a:lstStyle/>
          <a:p>
            <a:r>
              <a:rPr lang="en-US" dirty="0"/>
              <a:t>Accelerator and Beam Physics</a:t>
            </a:r>
          </a:p>
          <a:p>
            <a:pPr lvl="1"/>
            <a:r>
              <a:rPr lang="en-US" dirty="0"/>
              <a:t>Maintain accelerator science core competence and support high intensity proton beam physics R&amp;D</a:t>
            </a:r>
          </a:p>
          <a:p>
            <a:pPr marL="1376363" lvl="2" indent="-461963">
              <a:buNone/>
            </a:pPr>
            <a:r>
              <a:rPr lang="en-US" dirty="0"/>
              <a:t>[2]	Construct the IOTA ring, and conduct experimental studies of high-current beam dynamics in </a:t>
            </a:r>
            <a:r>
              <a:rPr lang="en-US" dirty="0" err="1"/>
              <a:t>integrable</a:t>
            </a:r>
            <a:r>
              <a:rPr lang="en-US" dirty="0"/>
              <a:t> non-linear focusing systems.</a:t>
            </a:r>
          </a:p>
          <a:p>
            <a:pPr marL="1376363" lvl="2" indent="-461963">
              <a:buNone/>
            </a:pPr>
            <a:r>
              <a:rPr lang="en-US" dirty="0">
                <a:solidFill>
                  <a:schemeClr val="accent2">
                    <a:lumMod val="75000"/>
                  </a:schemeClr>
                </a:solidFill>
              </a:rPr>
              <a:t>[3]	Support a collaborative framework among laboratories and universities that assures sufficient support in beam simulations and in beam instrumentation to address beam and particle stability including strong space charge forces.</a:t>
            </a:r>
          </a:p>
          <a:p>
            <a:pPr marL="1376363" lvl="2" indent="-461963">
              <a:buNone/>
            </a:pPr>
            <a:r>
              <a:rPr lang="en-US" dirty="0"/>
              <a:t>[14]	Continue ABP R&amp;D aimed at developing the accelerators defined in the Next Steps and the Further Future Goals. </a:t>
            </a:r>
          </a:p>
          <a:p>
            <a:pPr marL="1376363" lvl="2" indent="-461963">
              <a:buNone/>
            </a:pPr>
            <a:r>
              <a:rPr lang="en-US" dirty="0"/>
              <a:t>[15]	Ensure a healthy, broad program in accelerator research, allocate a fraction of the budget of the ABP thrust to pursue fundamental accelerator research outside of the specific goals.</a:t>
            </a:r>
          </a:p>
        </p:txBody>
      </p:sp>
    </p:spTree>
    <p:extLst>
      <p:ext uri="{BB962C8B-B14F-4D97-AF65-F5344CB8AC3E}">
        <p14:creationId xmlns:p14="http://schemas.microsoft.com/office/powerpoint/2010/main" val="2012433559"/>
      </p:ext>
    </p:extLst>
  </p:cSld>
  <p:clrMapOvr>
    <a:masterClrMapping/>
  </p:clrMapOvr>
</p:sld>
</file>

<file path=ppt/theme/theme1.xml><?xml version="1.0" encoding="utf-8"?>
<a:theme xmlns:a="http://schemas.openxmlformats.org/drawingml/2006/main" name="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1099</Words>
  <Application>Microsoft Office PowerPoint</Application>
  <PresentationFormat>On-screen Show (4:3)</PresentationFormat>
  <Paragraphs>267</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맑은 고딕</vt:lpstr>
      <vt:lpstr>小塚ゴシック Pro M</vt:lpstr>
      <vt:lpstr>Arial</vt:lpstr>
      <vt:lpstr>Calibri</vt:lpstr>
      <vt:lpstr>Courier New</vt:lpstr>
      <vt:lpstr>Times New Roman</vt:lpstr>
      <vt:lpstr>Wingdings</vt:lpstr>
      <vt:lpstr>Office Theme</vt:lpstr>
      <vt:lpstr>DOE HEP General Accelerator R&amp;D</vt:lpstr>
      <vt:lpstr>The HEP GARD Program</vt:lpstr>
      <vt:lpstr>GARD w.r.t. HEP Org Chart</vt:lpstr>
      <vt:lpstr>GARD Thrusts</vt:lpstr>
      <vt:lpstr>FY 2016 GARD Research – % By Thrusts</vt:lpstr>
      <vt:lpstr>P5 Report Strategy for GARD</vt:lpstr>
      <vt:lpstr>Accelerator R&amp;D Subpanel</vt:lpstr>
      <vt:lpstr>ARDS Recommendations – AAC</vt:lpstr>
      <vt:lpstr>ARDS Recommendations – ABP</vt:lpstr>
      <vt:lpstr>ARDS Recommendations – PST</vt:lpstr>
      <vt:lpstr>ARDS Recommendations – RF</vt:lpstr>
      <vt:lpstr>ARDS Recommendations – SCM</vt:lpstr>
      <vt:lpstr>ARDS Recommendations – SCM</vt:lpstr>
      <vt:lpstr>ARDS Recommendations – General</vt:lpstr>
      <vt:lpstr>GARD Highlights</vt:lpstr>
      <vt:lpstr>GARD Highlights</vt:lpstr>
      <vt:lpstr>GARD Highlights</vt:lpstr>
      <vt:lpstr>GARD Highlights</vt:lpstr>
      <vt:lpstr>GARD Highlights</vt:lpstr>
      <vt:lpstr>GARD Highlights</vt:lpstr>
      <vt:lpstr>GARD Highlights</vt:lpstr>
      <vt:lpstr>GARD Highlights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2015-04-03T21:19:10Z</dcterms:created>
  <dcterms:modified xsi:type="dcterms:W3CDTF">2017-06-05T14:06:45Z</dcterms:modified>
</cp:coreProperties>
</file>