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24" r:id="rId2"/>
    <p:sldMasterId id="2147483775" r:id="rId3"/>
    <p:sldMasterId id="2147483801" r:id="rId4"/>
    <p:sldMasterId id="2147483842" r:id="rId5"/>
    <p:sldMasterId id="2147483868" r:id="rId6"/>
    <p:sldMasterId id="2147483885" r:id="rId7"/>
  </p:sldMasterIdLst>
  <p:notesMasterIdLst>
    <p:notesMasterId r:id="rId53"/>
  </p:notesMasterIdLst>
  <p:handoutMasterIdLst>
    <p:handoutMasterId r:id="rId54"/>
  </p:handoutMasterIdLst>
  <p:sldIdLst>
    <p:sldId id="258" r:id="rId8"/>
    <p:sldId id="408" r:id="rId9"/>
    <p:sldId id="411" r:id="rId10"/>
    <p:sldId id="365" r:id="rId11"/>
    <p:sldId id="366" r:id="rId12"/>
    <p:sldId id="367" r:id="rId13"/>
    <p:sldId id="371" r:id="rId14"/>
    <p:sldId id="387" r:id="rId15"/>
    <p:sldId id="389" r:id="rId16"/>
    <p:sldId id="375" r:id="rId17"/>
    <p:sldId id="372" r:id="rId18"/>
    <p:sldId id="373" r:id="rId19"/>
    <p:sldId id="374" r:id="rId20"/>
    <p:sldId id="412" r:id="rId21"/>
    <p:sldId id="376" r:id="rId22"/>
    <p:sldId id="377" r:id="rId23"/>
    <p:sldId id="379" r:id="rId24"/>
    <p:sldId id="380" r:id="rId25"/>
    <p:sldId id="382" r:id="rId26"/>
    <p:sldId id="384" r:id="rId27"/>
    <p:sldId id="385" r:id="rId28"/>
    <p:sldId id="386" r:id="rId29"/>
    <p:sldId id="390" r:id="rId30"/>
    <p:sldId id="392" r:id="rId31"/>
    <p:sldId id="394" r:id="rId32"/>
    <p:sldId id="395" r:id="rId33"/>
    <p:sldId id="413" r:id="rId34"/>
    <p:sldId id="414" r:id="rId35"/>
    <p:sldId id="419" r:id="rId36"/>
    <p:sldId id="397" r:id="rId37"/>
    <p:sldId id="398" r:id="rId38"/>
    <p:sldId id="399" r:id="rId39"/>
    <p:sldId id="400" r:id="rId40"/>
    <p:sldId id="401" r:id="rId41"/>
    <p:sldId id="402" r:id="rId42"/>
    <p:sldId id="403" r:id="rId43"/>
    <p:sldId id="415" r:id="rId44"/>
    <p:sldId id="404" r:id="rId45"/>
    <p:sldId id="416" r:id="rId46"/>
    <p:sldId id="405" r:id="rId47"/>
    <p:sldId id="406" r:id="rId48"/>
    <p:sldId id="418" r:id="rId49"/>
    <p:sldId id="407" r:id="rId50"/>
    <p:sldId id="417" r:id="rId51"/>
    <p:sldId id="410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00"/>
    <a:srgbClr val="FFFCE0"/>
    <a:srgbClr val="FFFD6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73" autoAdjust="0"/>
    <p:restoredTop sz="99606" autoAdjust="0"/>
  </p:normalViewPr>
  <p:slideViewPr>
    <p:cSldViewPr>
      <p:cViewPr>
        <p:scale>
          <a:sx n="90" d="100"/>
          <a:sy n="90" d="100"/>
        </p:scale>
        <p:origin x="282" y="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17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13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52999" y="152400"/>
            <a:ext cx="1903413" cy="304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18B65-4CBA-DB46-9D73-AD0C58E7BE22}" type="datetime1">
              <a:rPr lang="en-US" smtClean="0"/>
              <a:pPr/>
              <a:t>12/7/2014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62000" y="8610601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24599" y="8685213"/>
            <a:ext cx="53181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8865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69693-4B73-3F4B-BE08-27CE2957F7EB}" type="datetime1">
              <a:rPr lang="en-US" smtClean="0"/>
              <a:pPr/>
              <a:t>12/7/2014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3221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04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Target</a:t>
            </a:r>
            <a:r>
              <a:rPr lang="en-US" baseline="0" dirty="0" smtClean="0"/>
              <a:t> specs for improving current state-of-the-art HTS YBCO commercial coated conductors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7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5B88B4-D2A4-0A46-A2B0-ECE66EDBE85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4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4800" y="6248400"/>
            <a:ext cx="2667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9" tIns="45587" rIns="91169" bIns="45587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 descr="horizontal-logo-green-tex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533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5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14673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8D7862F-D913-3D4F-BF35-FB4F87F2FC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24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1301" tIns="45652" rIns="91301" bIns="45652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1301" tIns="45652" rIns="91301" bIns="45652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75CD6-6AFB-FE4C-962F-69CBE415F0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66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-2286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3200400" y="6356350"/>
            <a:ext cx="5257800" cy="365125"/>
          </a:xfrm>
          <a:prstGeom prst="rect">
            <a:avLst/>
          </a:prstGeom>
        </p:spPr>
        <p:txBody>
          <a:bodyPr lIns="91365" tIns="45683" rIns="91365" bIns="45683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srgbClr val="146737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382000" y="6351588"/>
            <a:ext cx="457200" cy="365125"/>
          </a:xfrm>
        </p:spPr>
        <p:txBody>
          <a:bodyPr/>
          <a:lstStyle>
            <a:lvl1pPr algn="ctr">
              <a:defRPr/>
            </a:lvl1pPr>
          </a:lstStyle>
          <a:p>
            <a:fld id="{AC969641-A110-6449-8AA1-2FECDE9708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96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BC65F3-9A7A-3C41-8F7A-D0BE7CF39F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4800" y="6248400"/>
            <a:ext cx="2667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9" tIns="45587" rIns="91169" bIns="45587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 descr="horizontal-logo-green-text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04800"/>
            <a:ext cx="533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5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14673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6AD9D86-BCF8-4412-8F8D-129D4489B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301" tIns="45652" rIns="91301" bIns="45652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 lIns="91301" tIns="45652" rIns="91301" bIns="45652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E1729-7B66-438D-96AE-E110E2404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-2286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3200400" y="6356350"/>
            <a:ext cx="5257800" cy="365125"/>
          </a:xfrm>
          <a:prstGeom prst="rect">
            <a:avLst/>
          </a:prstGeom>
        </p:spPr>
        <p:txBody>
          <a:bodyPr lIns="91365" tIns="45683" rIns="91365" bIns="45683"/>
          <a:lstStyle>
            <a:lvl1pPr algn="r">
              <a:defRPr b="0">
                <a:solidFill>
                  <a:srgbClr val="146737"/>
                </a:solidFill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382000" y="6351588"/>
            <a:ext cx="4572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71BFFFE-0D05-4D66-940B-5D906D6749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C652A-1437-4DEE-BE20-1D8E4CBD3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4800" y="6248400"/>
            <a:ext cx="2667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9" tIns="45587" rIns="91169" bIns="45587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 descr="horizontal-logo-green-text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04800"/>
            <a:ext cx="533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5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14673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6AD9D86-BCF8-4412-8F8D-129D4489B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301" tIns="45652" rIns="91301" bIns="45652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 lIns="91301" tIns="45652" rIns="91301" bIns="45652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E1729-7B66-438D-96AE-E110E2404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-2286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3200400" y="6356350"/>
            <a:ext cx="5257800" cy="365125"/>
          </a:xfrm>
          <a:prstGeom prst="rect">
            <a:avLst/>
          </a:prstGeom>
        </p:spPr>
        <p:txBody>
          <a:bodyPr lIns="91365" tIns="45683" rIns="91365" bIns="45683"/>
          <a:lstStyle>
            <a:lvl1pPr algn="r">
              <a:defRPr b="0">
                <a:solidFill>
                  <a:srgbClr val="146737"/>
                </a:solidFill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382000" y="6351588"/>
            <a:ext cx="4572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71BFFFE-0D05-4D66-940B-5D906D6749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C652A-1437-4DEE-BE20-1D8E4CBD3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38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169" tIns="45587" rIns="91169" bIns="45587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06B74A-FC86-4F43-83EB-56E873241F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3" name="Picture 9" descr="horizontal-logo-green-tex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354776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98944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5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71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56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42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0795" indent="-34079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234" indent="-2837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8095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598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1104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7205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060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914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769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5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11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6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2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73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129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87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842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169" tIns="45587" rIns="91169" bIns="45587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C21B70C-4787-41E7-AFCC-CDF0FE8045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3317" name="Picture 9" descr="horizontal-logo-green-tex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6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2600" b="1">
          <a:solidFill>
            <a:srgbClr val="10663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600" b="1">
          <a:solidFill>
            <a:srgbClr val="10663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600" b="1">
          <a:solidFill>
            <a:srgbClr val="10663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600" b="1">
          <a:solidFill>
            <a:srgbClr val="106636"/>
          </a:solidFill>
          <a:latin typeface="Arial" charset="0"/>
          <a:cs typeface="Arial" charset="0"/>
        </a:defRPr>
      </a:lvl5pPr>
      <a:lvl6pPr marL="45585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71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56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42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39725" indent="-33972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39775" indent="-282575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6650" indent="-22542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3850" indent="-225425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1050" indent="-225425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7205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060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914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769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5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11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6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2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73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129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87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842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169" tIns="45587" rIns="91169" bIns="455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866775"/>
            <a:ext cx="8410575" cy="52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169" tIns="45587" rIns="91169" bIns="45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wrap="square" lIns="91169" tIns="45587" rIns="91169" bIns="4558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106636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BBE4F3-FDE4-DE42-99FE-A0DB0A8494BC}" type="slidenum">
              <a:rPr lang="en-US" smtClean="0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charset="0"/>
              <a:ea typeface="ＭＳ Ｐゴシック" charset="0"/>
            </a:endParaRPr>
          </a:p>
        </p:txBody>
      </p:sp>
      <p:pic>
        <p:nvPicPr>
          <p:cNvPr id="3077" name="Picture 9" descr="horizontal-logo-green-tex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ea typeface="ＭＳ Ｐゴシック" charset="0"/>
          <a:cs typeface="Arial" charset="0"/>
        </a:defRPr>
      </a:lvl5pPr>
      <a:lvl6pPr marL="45585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71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56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42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Arial" charset="0"/>
          <a:cs typeface="Arial" pitchFamily="34" charset="0"/>
        </a:defRPr>
      </a:lvl2pPr>
      <a:lvl3pPr marL="1136650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593850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1050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07205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060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914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769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5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11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6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2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73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129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87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842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38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169" tIns="45587" rIns="91169" bIns="45587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06B74A-FC86-4F43-83EB-56E873241F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3" name="Picture 9" descr="horizontal-logo-green-tex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76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98944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5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71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56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42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0795" indent="-34079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234" indent="-2837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8095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598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1104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7205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060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914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769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5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11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6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2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73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129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87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842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38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169" tIns="45587" rIns="91169" bIns="45587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06B74A-FC86-4F43-83EB-56E873241F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3" name="Picture 9" descr="horizontal-logo-green-tex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6354776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5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71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56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42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0795" indent="-34079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234" indent="-2837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8095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598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1104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7205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060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914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769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5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11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6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2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73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129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87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842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38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169" tIns="45587" rIns="91169" bIns="45587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06B74A-FC86-4F43-83EB-56E873241F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3" name="Picture 9" descr="horizontal-logo-green-tex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6354776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5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71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56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42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0795" indent="-34079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234" indent="-2837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8095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598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1104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7205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060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914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769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5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11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6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2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73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129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87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842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tif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emf"/><Relationship Id="rId9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png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4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8"/>
          <p:cNvSpPr txBox="1">
            <a:spLocks noChangeArrowheads="1"/>
          </p:cNvSpPr>
          <p:nvPr/>
        </p:nvSpPr>
        <p:spPr bwMode="auto">
          <a:xfrm>
            <a:off x="838200" y="1155680"/>
            <a:ext cx="73152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i="1" dirty="0" smtClean="0">
                <a:solidFill>
                  <a:srgbClr val="000080"/>
                </a:solidFill>
              </a:rPr>
              <a:t>Materials by Design and Condensed Matter Connections to High Energy Physics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1800" i="1" dirty="0" smtClean="0">
              <a:solidFill>
                <a:srgbClr val="00008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000" i="1" dirty="0" smtClean="0">
                <a:solidFill>
                  <a:srgbClr val="000080"/>
                </a:solidFill>
                <a:latin typeface="Trebuchet MS"/>
                <a:cs typeface="Trebuchet MS"/>
              </a:rPr>
              <a:t>Mike Norman</a:t>
            </a:r>
          </a:p>
          <a:p>
            <a:pPr algn="ctr">
              <a:spcBef>
                <a:spcPct val="50000"/>
              </a:spcBef>
            </a:pPr>
            <a:r>
              <a:rPr lang="en-US" sz="2000" i="1" dirty="0" smtClean="0">
                <a:solidFill>
                  <a:srgbClr val="000080"/>
                </a:solidFill>
                <a:latin typeface="Trebuchet MS"/>
                <a:cs typeface="Trebuchet MS"/>
              </a:rPr>
              <a:t>Director, Materials Science Division</a:t>
            </a:r>
          </a:p>
          <a:p>
            <a:pPr algn="ctr">
              <a:spcBef>
                <a:spcPct val="50000"/>
              </a:spcBef>
            </a:pPr>
            <a:r>
              <a:rPr lang="en-US" sz="2000" i="1" dirty="0" smtClean="0">
                <a:solidFill>
                  <a:srgbClr val="000080"/>
                </a:solidFill>
                <a:latin typeface="Trebuchet MS"/>
                <a:cs typeface="Trebuchet MS"/>
              </a:rPr>
              <a:t>PI, Center for Emergent Superconductivity</a:t>
            </a:r>
          </a:p>
          <a:p>
            <a:pPr algn="ctr">
              <a:spcBef>
                <a:spcPct val="50000"/>
              </a:spcBef>
            </a:pPr>
            <a:r>
              <a:rPr lang="en-US" sz="2000" i="1" dirty="0" smtClean="0">
                <a:solidFill>
                  <a:srgbClr val="000080"/>
                </a:solidFill>
                <a:latin typeface="Trebuchet MS"/>
                <a:cs typeface="Trebuchet MS"/>
              </a:rPr>
              <a:t>Argonne National Laboratory</a:t>
            </a:r>
            <a:endParaRPr lang="en-US" sz="2800" i="1" dirty="0">
              <a:solidFill>
                <a:srgbClr val="000080"/>
              </a:solidFill>
              <a:latin typeface="Trebuchet MS"/>
              <a:cs typeface="Trebuchet MS"/>
            </a:endParaRPr>
          </a:p>
          <a:p>
            <a:pPr algn="ctr">
              <a:spcBef>
                <a:spcPct val="50000"/>
              </a:spcBef>
            </a:pPr>
            <a:r>
              <a:rPr lang="en-US" sz="2000" i="1" dirty="0" smtClean="0">
                <a:solidFill>
                  <a:srgbClr val="000080"/>
                </a:solidFill>
                <a:latin typeface="Trebuchet MS"/>
                <a:cs typeface="Trebuchet MS"/>
              </a:rPr>
              <a:t>December 8, 2014</a:t>
            </a:r>
            <a:endParaRPr lang="en-US" sz="2800" i="1" dirty="0">
              <a:solidFill>
                <a:srgbClr val="000080"/>
              </a:solidFill>
              <a:latin typeface="Trebuchet MS"/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741" r="20189"/>
          <a:stretch/>
        </p:blipFill>
        <p:spPr>
          <a:xfrm>
            <a:off x="3260344" y="4567903"/>
            <a:ext cx="2911856" cy="206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7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22" y="1386077"/>
            <a:ext cx="3410650" cy="4778607"/>
          </a:xfrm>
          <a:prstGeom prst="rect">
            <a:avLst/>
          </a:prstGeom>
        </p:spPr>
      </p:pic>
      <p:pic>
        <p:nvPicPr>
          <p:cNvPr id="7" name="Picture 4" descr="IVcBK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513" y="628650"/>
            <a:ext cx="4035259" cy="5776854"/>
          </a:xfrm>
          <a:prstGeom prst="rect">
            <a:avLst/>
          </a:prstGeom>
          <a:noFill/>
        </p:spPr>
      </p:pic>
      <p:pic>
        <p:nvPicPr>
          <p:cNvPr id="6" name="Picture 21" descr="VortexBKT"/>
          <p:cNvPicPr>
            <a:picLocks noChangeAspect="1" noChangeArrowheads="1"/>
          </p:cNvPicPr>
          <p:nvPr/>
        </p:nvPicPr>
        <p:blipFill rotWithShape="1">
          <a:blip r:embed="rId4"/>
          <a:srcRect t="3098" b="7043"/>
          <a:stretch/>
        </p:blipFill>
        <p:spPr bwMode="auto">
          <a:xfrm>
            <a:off x="0" y="1041400"/>
            <a:ext cx="8477055" cy="53213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45513" y="398810"/>
            <a:ext cx="4419201" cy="6006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4" descr="IVcBK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04106"/>
            <a:ext cx="3919542" cy="561119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9600" y="697468"/>
            <a:ext cx="384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transition to </a:t>
            </a:r>
            <a:r>
              <a:rPr lang="en-US" dirty="0" err="1" smtClean="0">
                <a:solidFill>
                  <a:srgbClr val="FF0000"/>
                </a:solidFill>
              </a:rPr>
              <a:t>superinsulating</a:t>
            </a:r>
            <a:r>
              <a:rPr lang="en-US" dirty="0" smtClean="0">
                <a:solidFill>
                  <a:srgbClr val="FF0000"/>
                </a:solidFill>
              </a:rPr>
              <a:t> state (</a:t>
            </a:r>
            <a:r>
              <a:rPr lang="en-US" dirty="0" err="1" smtClean="0">
                <a:solidFill>
                  <a:srgbClr val="FF0000"/>
                </a:solidFill>
              </a:rPr>
              <a:t>TiN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3000" y="697468"/>
            <a:ext cx="396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transition to superconducting state (</a:t>
            </a:r>
            <a:r>
              <a:rPr lang="en-US" dirty="0" err="1" smtClean="0">
                <a:solidFill>
                  <a:srgbClr val="0000FF"/>
                </a:solidFill>
              </a:rPr>
              <a:t>TiN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2400"/>
            <a:ext cx="921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Improved resolution from superconductor-insulator transition?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17376" y="6096000"/>
            <a:ext cx="28798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Baturina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</a:rPr>
              <a:t>et al</a:t>
            </a:r>
            <a:r>
              <a:rPr lang="en-US" sz="2000" dirty="0" smtClean="0">
                <a:solidFill>
                  <a:srgbClr val="0000FF"/>
                </a:solidFill>
              </a:rPr>
              <a:t>, EPL (2012)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79520" y="4404066"/>
            <a:ext cx="8380236" cy="1676400"/>
          </a:xfrm>
          <a:prstGeom prst="rect">
            <a:avLst/>
          </a:prstGeom>
        </p:spPr>
        <p:txBody>
          <a:bodyPr/>
          <a:lstStyle/>
          <a:p>
            <a:pPr marL="282575" marR="0" lvl="0" indent="-282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Performance limitations: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fundamental understanding of dissipation mechanisms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2575" marR="0" lvl="0" indent="-282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Atomic Layer Deposition: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synthesizing new materials and application to RF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cavities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4" name="Picture 9" descr="expo3_5-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93568"/>
            <a:ext cx="373221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564445" y="2494844"/>
            <a:ext cx="1478844" cy="812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202239" y="2743200"/>
            <a:ext cx="4484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RF electromagnetic field inside the cavity: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     screening currents -&gt; dissipation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     -&gt; performance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52400"/>
            <a:ext cx="8229600" cy="35086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Superconducting Radio-Frequency (SRF) Cavities </a:t>
            </a:r>
            <a:endParaRPr kumimoji="0" lang="en-US" sz="2600" b="1" i="1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6019800" y="3145273"/>
            <a:ext cx="293511" cy="25964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228872" y="740518"/>
            <a:ext cx="461032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</a:rPr>
              <a:t>SRF Cavity Needs: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Higher Gradients, Currents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Lower operational costs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dirty="0" smtClean="0"/>
              <a:t>Operating Temperature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dirty="0" smtClean="0"/>
              <a:t>Dissipation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Lower Capital Costs – Nb, fabrication, etc.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1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01638" y="76200"/>
            <a:ext cx="8208962" cy="8382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Niobium surfaces are complex</a:t>
            </a:r>
            <a:r>
              <a:rPr lang="en-US" sz="2400" dirty="0"/>
              <a:t> </a:t>
            </a:r>
            <a:r>
              <a:rPr lang="en-US" sz="2400" dirty="0" smtClean="0"/>
              <a:t>and poorly controlled at the nanometer scale</a:t>
            </a:r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 rot="10800000">
            <a:off x="304800" y="2209800"/>
            <a:ext cx="1600200" cy="2438400"/>
          </a:xfrm>
          <a:prstGeom prst="upDownArrow">
            <a:avLst>
              <a:gd name="adj1" fmla="val 53380"/>
              <a:gd name="adj2" fmla="val 490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eaLnBrk="0" hangingPunct="0"/>
            <a:r>
              <a:rPr lang="en-US" sz="2000" b="1"/>
              <a:t>45 nm </a:t>
            </a:r>
          </a:p>
          <a:p>
            <a:pPr algn="ctr" eaLnBrk="0" hangingPunct="0"/>
            <a:r>
              <a:rPr lang="en-US" b="1"/>
              <a:t>RF depth</a:t>
            </a: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1219200" y="22098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1219200" y="4648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5407025" y="2879725"/>
            <a:ext cx="647700" cy="549275"/>
          </a:xfrm>
          <a:prstGeom prst="star32">
            <a:avLst>
              <a:gd name="adj" fmla="val 28083"/>
            </a:avLst>
          </a:prstGeom>
          <a:solidFill>
            <a:srgbClr val="FFCC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971800" y="2209800"/>
            <a:ext cx="5181600" cy="3314700"/>
            <a:chOff x="1870" y="1380"/>
            <a:chExt cx="3264" cy="2088"/>
          </a:xfrm>
        </p:grpSpPr>
        <p:sp>
          <p:nvSpPr>
            <p:cNvPr id="18461" name="Freeform 8"/>
            <p:cNvSpPr>
              <a:spLocks/>
            </p:cNvSpPr>
            <p:nvPr/>
          </p:nvSpPr>
          <p:spPr bwMode="auto">
            <a:xfrm>
              <a:off x="1870" y="1463"/>
              <a:ext cx="3264" cy="2005"/>
            </a:xfrm>
            <a:custGeom>
              <a:avLst/>
              <a:gdLst>
                <a:gd name="T0" fmla="*/ 71 w 3264"/>
                <a:gd name="T1" fmla="*/ 22 h 2005"/>
                <a:gd name="T2" fmla="*/ 127 w 3264"/>
                <a:gd name="T3" fmla="*/ 6 h 2005"/>
                <a:gd name="T4" fmla="*/ 258 w 3264"/>
                <a:gd name="T5" fmla="*/ 71 h 2005"/>
                <a:gd name="T6" fmla="*/ 376 w 3264"/>
                <a:gd name="T7" fmla="*/ 100 h 2005"/>
                <a:gd name="T8" fmla="*/ 583 w 3264"/>
                <a:gd name="T9" fmla="*/ 71 h 2005"/>
                <a:gd name="T10" fmla="*/ 1081 w 3264"/>
                <a:gd name="T11" fmla="*/ 136 h 2005"/>
                <a:gd name="T12" fmla="*/ 1275 w 3264"/>
                <a:gd name="T13" fmla="*/ 179 h 2005"/>
                <a:gd name="T14" fmla="*/ 1324 w 3264"/>
                <a:gd name="T15" fmla="*/ 251 h 2005"/>
                <a:gd name="T16" fmla="*/ 1386 w 3264"/>
                <a:gd name="T17" fmla="*/ 374 h 2005"/>
                <a:gd name="T18" fmla="*/ 1490 w 3264"/>
                <a:gd name="T19" fmla="*/ 583 h 2005"/>
                <a:gd name="T20" fmla="*/ 1503 w 3264"/>
                <a:gd name="T21" fmla="*/ 641 h 2005"/>
                <a:gd name="T22" fmla="*/ 1538 w 3264"/>
                <a:gd name="T23" fmla="*/ 713 h 2005"/>
                <a:gd name="T24" fmla="*/ 1566 w 3264"/>
                <a:gd name="T25" fmla="*/ 793 h 2005"/>
                <a:gd name="T26" fmla="*/ 1579 w 3264"/>
                <a:gd name="T27" fmla="*/ 894 h 2005"/>
                <a:gd name="T28" fmla="*/ 1628 w 3264"/>
                <a:gd name="T29" fmla="*/ 1024 h 2005"/>
                <a:gd name="T30" fmla="*/ 1656 w 3264"/>
                <a:gd name="T31" fmla="*/ 1110 h 2005"/>
                <a:gd name="T32" fmla="*/ 1676 w 3264"/>
                <a:gd name="T33" fmla="*/ 1204 h 2005"/>
                <a:gd name="T34" fmla="*/ 1704 w 3264"/>
                <a:gd name="T35" fmla="*/ 1276 h 2005"/>
                <a:gd name="T36" fmla="*/ 1711 w 3264"/>
                <a:gd name="T37" fmla="*/ 1334 h 2005"/>
                <a:gd name="T38" fmla="*/ 1732 w 3264"/>
                <a:gd name="T39" fmla="*/ 1348 h 2005"/>
                <a:gd name="T40" fmla="*/ 1739 w 3264"/>
                <a:gd name="T41" fmla="*/ 1370 h 2005"/>
                <a:gd name="T42" fmla="*/ 1870 w 3264"/>
                <a:gd name="T43" fmla="*/ 966 h 2005"/>
                <a:gd name="T44" fmla="*/ 1953 w 3264"/>
                <a:gd name="T45" fmla="*/ 720 h 2005"/>
                <a:gd name="T46" fmla="*/ 2029 w 3264"/>
                <a:gd name="T47" fmla="*/ 641 h 2005"/>
                <a:gd name="T48" fmla="*/ 2181 w 3264"/>
                <a:gd name="T49" fmla="*/ 591 h 2005"/>
                <a:gd name="T50" fmla="*/ 2368 w 3264"/>
                <a:gd name="T51" fmla="*/ 540 h 2005"/>
                <a:gd name="T52" fmla="*/ 2472 w 3264"/>
                <a:gd name="T53" fmla="*/ 497 h 2005"/>
                <a:gd name="T54" fmla="*/ 2534 w 3264"/>
                <a:gd name="T55" fmla="*/ 475 h 2005"/>
                <a:gd name="T56" fmla="*/ 2624 w 3264"/>
                <a:gd name="T57" fmla="*/ 439 h 2005"/>
                <a:gd name="T58" fmla="*/ 2776 w 3264"/>
                <a:gd name="T59" fmla="*/ 388 h 2005"/>
                <a:gd name="T60" fmla="*/ 2970 w 3264"/>
                <a:gd name="T61" fmla="*/ 360 h 2005"/>
                <a:gd name="T62" fmla="*/ 3115 w 3264"/>
                <a:gd name="T63" fmla="*/ 388 h 2005"/>
                <a:gd name="T64" fmla="*/ 3150 w 3264"/>
                <a:gd name="T65" fmla="*/ 396 h 2005"/>
                <a:gd name="T66" fmla="*/ 3205 w 3264"/>
                <a:gd name="T67" fmla="*/ 410 h 2005"/>
                <a:gd name="T68" fmla="*/ 3236 w 3264"/>
                <a:gd name="T69" fmla="*/ 622 h 2005"/>
                <a:gd name="T70" fmla="*/ 3233 w 3264"/>
                <a:gd name="T71" fmla="*/ 1009 h 2005"/>
                <a:gd name="T72" fmla="*/ 3212 w 3264"/>
                <a:gd name="T73" fmla="*/ 1305 h 2005"/>
                <a:gd name="T74" fmla="*/ 3184 w 3264"/>
                <a:gd name="T75" fmla="*/ 1630 h 2005"/>
                <a:gd name="T76" fmla="*/ 3025 w 3264"/>
                <a:gd name="T77" fmla="*/ 1969 h 2005"/>
                <a:gd name="T78" fmla="*/ 2963 w 3264"/>
                <a:gd name="T79" fmla="*/ 1962 h 2005"/>
                <a:gd name="T80" fmla="*/ 2001 w 3264"/>
                <a:gd name="T81" fmla="*/ 2005 h 2005"/>
                <a:gd name="T82" fmla="*/ 853 w 3264"/>
                <a:gd name="T83" fmla="*/ 1976 h 2005"/>
                <a:gd name="T84" fmla="*/ 383 w 3264"/>
                <a:gd name="T85" fmla="*/ 1933 h 2005"/>
                <a:gd name="T86" fmla="*/ 120 w 3264"/>
                <a:gd name="T87" fmla="*/ 1839 h 2005"/>
                <a:gd name="T88" fmla="*/ 16 w 3264"/>
                <a:gd name="T89" fmla="*/ 1789 h 2005"/>
                <a:gd name="T90" fmla="*/ 16 w 3264"/>
                <a:gd name="T91" fmla="*/ 1731 h 2005"/>
                <a:gd name="T92" fmla="*/ 2 w 3264"/>
                <a:gd name="T93" fmla="*/ 1601 h 2005"/>
                <a:gd name="T94" fmla="*/ 23 w 3264"/>
                <a:gd name="T95" fmla="*/ 1052 h 2005"/>
                <a:gd name="T96" fmla="*/ 47 w 3264"/>
                <a:gd name="T97" fmla="*/ 490 h 2005"/>
                <a:gd name="T98" fmla="*/ 71 w 3264"/>
                <a:gd name="T99" fmla="*/ 22 h 200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264"/>
                <a:gd name="T151" fmla="*/ 0 h 2005"/>
                <a:gd name="T152" fmla="*/ 3264 w 3264"/>
                <a:gd name="T153" fmla="*/ 2005 h 200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264" h="2005">
                  <a:moveTo>
                    <a:pt x="71" y="22"/>
                  </a:moveTo>
                  <a:cubicBezTo>
                    <a:pt x="144" y="11"/>
                    <a:pt x="48" y="0"/>
                    <a:pt x="127" y="6"/>
                  </a:cubicBezTo>
                  <a:cubicBezTo>
                    <a:pt x="174" y="23"/>
                    <a:pt x="207" y="58"/>
                    <a:pt x="258" y="71"/>
                  </a:cubicBezTo>
                  <a:cubicBezTo>
                    <a:pt x="296" y="97"/>
                    <a:pt x="327" y="95"/>
                    <a:pt x="376" y="100"/>
                  </a:cubicBezTo>
                  <a:cubicBezTo>
                    <a:pt x="453" y="95"/>
                    <a:pt x="513" y="95"/>
                    <a:pt x="583" y="71"/>
                  </a:cubicBezTo>
                  <a:cubicBezTo>
                    <a:pt x="752" y="85"/>
                    <a:pt x="915" y="111"/>
                    <a:pt x="1081" y="136"/>
                  </a:cubicBezTo>
                  <a:cubicBezTo>
                    <a:pt x="1144" y="158"/>
                    <a:pt x="1212" y="162"/>
                    <a:pt x="1275" y="179"/>
                  </a:cubicBezTo>
                  <a:cubicBezTo>
                    <a:pt x="1291" y="206"/>
                    <a:pt x="1302" y="229"/>
                    <a:pt x="1324" y="251"/>
                  </a:cubicBezTo>
                  <a:cubicBezTo>
                    <a:pt x="1337" y="293"/>
                    <a:pt x="1356" y="343"/>
                    <a:pt x="1386" y="374"/>
                  </a:cubicBezTo>
                  <a:cubicBezTo>
                    <a:pt x="1413" y="447"/>
                    <a:pt x="1460" y="511"/>
                    <a:pt x="1490" y="583"/>
                  </a:cubicBezTo>
                  <a:cubicBezTo>
                    <a:pt x="1502" y="613"/>
                    <a:pt x="1493" y="604"/>
                    <a:pt x="1503" y="641"/>
                  </a:cubicBezTo>
                  <a:cubicBezTo>
                    <a:pt x="1517" y="688"/>
                    <a:pt x="1517" y="669"/>
                    <a:pt x="1538" y="713"/>
                  </a:cubicBezTo>
                  <a:cubicBezTo>
                    <a:pt x="1551" y="738"/>
                    <a:pt x="1553" y="766"/>
                    <a:pt x="1566" y="793"/>
                  </a:cubicBezTo>
                  <a:cubicBezTo>
                    <a:pt x="1570" y="826"/>
                    <a:pt x="1573" y="860"/>
                    <a:pt x="1579" y="894"/>
                  </a:cubicBezTo>
                  <a:cubicBezTo>
                    <a:pt x="1589" y="938"/>
                    <a:pt x="1620" y="979"/>
                    <a:pt x="1628" y="1024"/>
                  </a:cubicBezTo>
                  <a:cubicBezTo>
                    <a:pt x="1635" y="1057"/>
                    <a:pt x="1637" y="1082"/>
                    <a:pt x="1656" y="1110"/>
                  </a:cubicBezTo>
                  <a:cubicBezTo>
                    <a:pt x="1662" y="1141"/>
                    <a:pt x="1667" y="1174"/>
                    <a:pt x="1676" y="1204"/>
                  </a:cubicBezTo>
                  <a:cubicBezTo>
                    <a:pt x="1684" y="1228"/>
                    <a:pt x="1704" y="1276"/>
                    <a:pt x="1704" y="1276"/>
                  </a:cubicBezTo>
                  <a:cubicBezTo>
                    <a:pt x="1706" y="1295"/>
                    <a:pt x="1704" y="1316"/>
                    <a:pt x="1711" y="1334"/>
                  </a:cubicBezTo>
                  <a:cubicBezTo>
                    <a:pt x="1714" y="1342"/>
                    <a:pt x="1726" y="1341"/>
                    <a:pt x="1732" y="1348"/>
                  </a:cubicBezTo>
                  <a:cubicBezTo>
                    <a:pt x="1736" y="1354"/>
                    <a:pt x="1736" y="1363"/>
                    <a:pt x="1739" y="1370"/>
                  </a:cubicBezTo>
                  <a:cubicBezTo>
                    <a:pt x="1840" y="1264"/>
                    <a:pt x="1809" y="1092"/>
                    <a:pt x="1870" y="966"/>
                  </a:cubicBezTo>
                  <a:cubicBezTo>
                    <a:pt x="1886" y="880"/>
                    <a:pt x="1902" y="790"/>
                    <a:pt x="1953" y="720"/>
                  </a:cubicBezTo>
                  <a:cubicBezTo>
                    <a:pt x="1967" y="676"/>
                    <a:pt x="1995" y="668"/>
                    <a:pt x="2029" y="641"/>
                  </a:cubicBezTo>
                  <a:cubicBezTo>
                    <a:pt x="2076" y="606"/>
                    <a:pt x="2128" y="609"/>
                    <a:pt x="2181" y="591"/>
                  </a:cubicBezTo>
                  <a:cubicBezTo>
                    <a:pt x="2242" y="569"/>
                    <a:pt x="2305" y="553"/>
                    <a:pt x="2368" y="540"/>
                  </a:cubicBezTo>
                  <a:cubicBezTo>
                    <a:pt x="2411" y="517"/>
                    <a:pt x="2429" y="510"/>
                    <a:pt x="2472" y="497"/>
                  </a:cubicBezTo>
                  <a:cubicBezTo>
                    <a:pt x="2493" y="490"/>
                    <a:pt x="2534" y="475"/>
                    <a:pt x="2534" y="475"/>
                  </a:cubicBezTo>
                  <a:cubicBezTo>
                    <a:pt x="2571" y="446"/>
                    <a:pt x="2579" y="451"/>
                    <a:pt x="2624" y="439"/>
                  </a:cubicBezTo>
                  <a:cubicBezTo>
                    <a:pt x="2676" y="426"/>
                    <a:pt x="2726" y="404"/>
                    <a:pt x="2776" y="388"/>
                  </a:cubicBezTo>
                  <a:cubicBezTo>
                    <a:pt x="2836" y="369"/>
                    <a:pt x="2908" y="368"/>
                    <a:pt x="2970" y="360"/>
                  </a:cubicBezTo>
                  <a:cubicBezTo>
                    <a:pt x="3031" y="366"/>
                    <a:pt x="3060" y="376"/>
                    <a:pt x="3115" y="388"/>
                  </a:cubicBezTo>
                  <a:cubicBezTo>
                    <a:pt x="3127" y="391"/>
                    <a:pt x="3138" y="393"/>
                    <a:pt x="3150" y="396"/>
                  </a:cubicBezTo>
                  <a:cubicBezTo>
                    <a:pt x="3168" y="401"/>
                    <a:pt x="3205" y="410"/>
                    <a:pt x="3205" y="410"/>
                  </a:cubicBezTo>
                  <a:cubicBezTo>
                    <a:pt x="3217" y="446"/>
                    <a:pt x="3227" y="585"/>
                    <a:pt x="3236" y="622"/>
                  </a:cubicBezTo>
                  <a:cubicBezTo>
                    <a:pt x="3253" y="786"/>
                    <a:pt x="3241" y="846"/>
                    <a:pt x="3233" y="1009"/>
                  </a:cubicBezTo>
                  <a:cubicBezTo>
                    <a:pt x="3229" y="1088"/>
                    <a:pt x="3237" y="1224"/>
                    <a:pt x="3212" y="1305"/>
                  </a:cubicBezTo>
                  <a:cubicBezTo>
                    <a:pt x="3204" y="1413"/>
                    <a:pt x="3191" y="1521"/>
                    <a:pt x="3184" y="1630"/>
                  </a:cubicBezTo>
                  <a:cubicBezTo>
                    <a:pt x="3178" y="1981"/>
                    <a:pt x="3264" y="1989"/>
                    <a:pt x="3025" y="1969"/>
                  </a:cubicBezTo>
                  <a:cubicBezTo>
                    <a:pt x="3005" y="1967"/>
                    <a:pt x="2984" y="1964"/>
                    <a:pt x="2963" y="1962"/>
                  </a:cubicBezTo>
                  <a:cubicBezTo>
                    <a:pt x="2643" y="1969"/>
                    <a:pt x="2322" y="1994"/>
                    <a:pt x="2001" y="2005"/>
                  </a:cubicBezTo>
                  <a:cubicBezTo>
                    <a:pt x="1616" y="2000"/>
                    <a:pt x="1237" y="1987"/>
                    <a:pt x="853" y="1976"/>
                  </a:cubicBezTo>
                  <a:cubicBezTo>
                    <a:pt x="684" y="1964"/>
                    <a:pt x="544" y="1953"/>
                    <a:pt x="383" y="1933"/>
                  </a:cubicBezTo>
                  <a:cubicBezTo>
                    <a:pt x="294" y="1902"/>
                    <a:pt x="207" y="1869"/>
                    <a:pt x="120" y="1839"/>
                  </a:cubicBezTo>
                  <a:cubicBezTo>
                    <a:pt x="83" y="1826"/>
                    <a:pt x="55" y="1798"/>
                    <a:pt x="16" y="1789"/>
                  </a:cubicBezTo>
                  <a:cubicBezTo>
                    <a:pt x="0" y="1739"/>
                    <a:pt x="16" y="1801"/>
                    <a:pt x="16" y="1731"/>
                  </a:cubicBezTo>
                  <a:cubicBezTo>
                    <a:pt x="16" y="1666"/>
                    <a:pt x="11" y="1651"/>
                    <a:pt x="2" y="1601"/>
                  </a:cubicBezTo>
                  <a:cubicBezTo>
                    <a:pt x="10" y="1417"/>
                    <a:pt x="18" y="1239"/>
                    <a:pt x="23" y="1052"/>
                  </a:cubicBezTo>
                  <a:cubicBezTo>
                    <a:pt x="16" y="853"/>
                    <a:pt x="94" y="683"/>
                    <a:pt x="47" y="490"/>
                  </a:cubicBezTo>
                  <a:cubicBezTo>
                    <a:pt x="42" y="329"/>
                    <a:pt x="113" y="171"/>
                    <a:pt x="71" y="22"/>
                  </a:cubicBezTo>
                  <a:close/>
                </a:path>
              </a:pathLst>
            </a:custGeom>
            <a:solidFill>
              <a:srgbClr val="DDDDDD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62" name="Freeform 9" descr="75%"/>
            <p:cNvSpPr>
              <a:spLocks/>
            </p:cNvSpPr>
            <p:nvPr/>
          </p:nvSpPr>
          <p:spPr bwMode="auto">
            <a:xfrm>
              <a:off x="1920" y="1383"/>
              <a:ext cx="3150" cy="1095"/>
            </a:xfrm>
            <a:custGeom>
              <a:avLst/>
              <a:gdLst>
                <a:gd name="T0" fmla="*/ 0 w 3150"/>
                <a:gd name="T1" fmla="*/ 0 h 1095"/>
                <a:gd name="T2" fmla="*/ 1329 w 3150"/>
                <a:gd name="T3" fmla="*/ 51 h 1095"/>
                <a:gd name="T4" fmla="*/ 1659 w 3150"/>
                <a:gd name="T5" fmla="*/ 648 h 1095"/>
                <a:gd name="T6" fmla="*/ 2544 w 3150"/>
                <a:gd name="T7" fmla="*/ 162 h 1095"/>
                <a:gd name="T8" fmla="*/ 3150 w 3150"/>
                <a:gd name="T9" fmla="*/ 213 h 1095"/>
                <a:gd name="T10" fmla="*/ 3150 w 3150"/>
                <a:gd name="T11" fmla="*/ 405 h 1095"/>
                <a:gd name="T12" fmla="*/ 2571 w 3150"/>
                <a:gd name="T13" fmla="*/ 372 h 1095"/>
                <a:gd name="T14" fmla="*/ 1767 w 3150"/>
                <a:gd name="T15" fmla="*/ 789 h 1095"/>
                <a:gd name="T16" fmla="*/ 1659 w 3150"/>
                <a:gd name="T17" fmla="*/ 1095 h 1095"/>
                <a:gd name="T18" fmla="*/ 1203 w 3150"/>
                <a:gd name="T19" fmla="*/ 243 h 1095"/>
                <a:gd name="T20" fmla="*/ 9 w 3150"/>
                <a:gd name="T21" fmla="*/ 180 h 1095"/>
                <a:gd name="T22" fmla="*/ 0 w 3150"/>
                <a:gd name="T23" fmla="*/ 0 h 109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50"/>
                <a:gd name="T37" fmla="*/ 0 h 1095"/>
                <a:gd name="T38" fmla="*/ 3150 w 3150"/>
                <a:gd name="T39" fmla="*/ 1095 h 109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50" h="1095">
                  <a:moveTo>
                    <a:pt x="0" y="0"/>
                  </a:moveTo>
                  <a:lnTo>
                    <a:pt x="1329" y="51"/>
                  </a:lnTo>
                  <a:lnTo>
                    <a:pt x="1659" y="648"/>
                  </a:lnTo>
                  <a:lnTo>
                    <a:pt x="2544" y="162"/>
                  </a:lnTo>
                  <a:lnTo>
                    <a:pt x="3150" y="213"/>
                  </a:lnTo>
                  <a:lnTo>
                    <a:pt x="3150" y="405"/>
                  </a:lnTo>
                  <a:lnTo>
                    <a:pt x="2571" y="372"/>
                  </a:lnTo>
                  <a:lnTo>
                    <a:pt x="1767" y="789"/>
                  </a:lnTo>
                  <a:lnTo>
                    <a:pt x="1659" y="1095"/>
                  </a:lnTo>
                  <a:lnTo>
                    <a:pt x="1203" y="243"/>
                  </a:lnTo>
                  <a:lnTo>
                    <a:pt x="9" y="180"/>
                  </a:lnTo>
                  <a:lnTo>
                    <a:pt x="0" y="0"/>
                  </a:lnTo>
                  <a:close/>
                </a:path>
              </a:pathLst>
            </a:custGeom>
            <a:pattFill prst="pct75">
              <a:fgClr>
                <a:srgbClr val="FF6600"/>
              </a:fgClr>
              <a:bgClr>
                <a:srgbClr val="DDDDDD"/>
              </a:bgClr>
            </a:patt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63" name="Freeform 10" descr="30%"/>
            <p:cNvSpPr>
              <a:spLocks/>
            </p:cNvSpPr>
            <p:nvPr/>
          </p:nvSpPr>
          <p:spPr bwMode="auto">
            <a:xfrm>
              <a:off x="1932" y="1560"/>
              <a:ext cx="3138" cy="1584"/>
            </a:xfrm>
            <a:custGeom>
              <a:avLst/>
              <a:gdLst>
                <a:gd name="T0" fmla="*/ 0 w 3138"/>
                <a:gd name="T1" fmla="*/ 0 h 1584"/>
                <a:gd name="T2" fmla="*/ 0 w 3138"/>
                <a:gd name="T3" fmla="*/ 51 h 1584"/>
                <a:gd name="T4" fmla="*/ 1176 w 3138"/>
                <a:gd name="T5" fmla="*/ 108 h 1584"/>
                <a:gd name="T6" fmla="*/ 1584 w 3138"/>
                <a:gd name="T7" fmla="*/ 885 h 1584"/>
                <a:gd name="T8" fmla="*/ 1644 w 3138"/>
                <a:gd name="T9" fmla="*/ 1584 h 1584"/>
                <a:gd name="T10" fmla="*/ 1704 w 3138"/>
                <a:gd name="T11" fmla="*/ 918 h 1584"/>
                <a:gd name="T12" fmla="*/ 1800 w 3138"/>
                <a:gd name="T13" fmla="*/ 633 h 1584"/>
                <a:gd name="T14" fmla="*/ 2577 w 3138"/>
                <a:gd name="T15" fmla="*/ 258 h 1584"/>
                <a:gd name="T16" fmla="*/ 3138 w 3138"/>
                <a:gd name="T17" fmla="*/ 291 h 1584"/>
                <a:gd name="T18" fmla="*/ 3135 w 3138"/>
                <a:gd name="T19" fmla="*/ 225 h 1584"/>
                <a:gd name="T20" fmla="*/ 2559 w 3138"/>
                <a:gd name="T21" fmla="*/ 189 h 1584"/>
                <a:gd name="T22" fmla="*/ 1746 w 3138"/>
                <a:gd name="T23" fmla="*/ 609 h 1584"/>
                <a:gd name="T24" fmla="*/ 1650 w 3138"/>
                <a:gd name="T25" fmla="*/ 894 h 1584"/>
                <a:gd name="T26" fmla="*/ 1191 w 3138"/>
                <a:gd name="T27" fmla="*/ 45 h 1584"/>
                <a:gd name="T28" fmla="*/ 0 w 3138"/>
                <a:gd name="T29" fmla="*/ 0 h 15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38"/>
                <a:gd name="T46" fmla="*/ 0 h 1584"/>
                <a:gd name="T47" fmla="*/ 3138 w 3138"/>
                <a:gd name="T48" fmla="*/ 1584 h 158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38" h="1584">
                  <a:moveTo>
                    <a:pt x="0" y="0"/>
                  </a:moveTo>
                  <a:lnTo>
                    <a:pt x="0" y="51"/>
                  </a:lnTo>
                  <a:lnTo>
                    <a:pt x="1176" y="108"/>
                  </a:lnTo>
                  <a:lnTo>
                    <a:pt x="1584" y="885"/>
                  </a:lnTo>
                  <a:lnTo>
                    <a:pt x="1644" y="1584"/>
                  </a:lnTo>
                  <a:lnTo>
                    <a:pt x="1704" y="918"/>
                  </a:lnTo>
                  <a:lnTo>
                    <a:pt x="1800" y="633"/>
                  </a:lnTo>
                  <a:lnTo>
                    <a:pt x="2577" y="258"/>
                  </a:lnTo>
                  <a:lnTo>
                    <a:pt x="3138" y="291"/>
                  </a:lnTo>
                  <a:lnTo>
                    <a:pt x="3135" y="225"/>
                  </a:lnTo>
                  <a:lnTo>
                    <a:pt x="2559" y="189"/>
                  </a:lnTo>
                  <a:lnTo>
                    <a:pt x="1746" y="609"/>
                  </a:lnTo>
                  <a:lnTo>
                    <a:pt x="1650" y="894"/>
                  </a:lnTo>
                  <a:lnTo>
                    <a:pt x="1191" y="45"/>
                  </a:lnTo>
                  <a:lnTo>
                    <a:pt x="0" y="0"/>
                  </a:lnTo>
                  <a:close/>
                </a:path>
              </a:pathLst>
            </a:custGeom>
            <a:pattFill prst="pct30">
              <a:fgClr>
                <a:srgbClr val="FF6600"/>
              </a:fgClr>
              <a:bgClr>
                <a:srgbClr val="DDDDDD"/>
              </a:bgClr>
            </a:patt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64" name="Freeform 11" descr="5%"/>
            <p:cNvSpPr>
              <a:spLocks/>
            </p:cNvSpPr>
            <p:nvPr/>
          </p:nvSpPr>
          <p:spPr bwMode="auto">
            <a:xfrm>
              <a:off x="1932" y="1611"/>
              <a:ext cx="3183" cy="1749"/>
            </a:xfrm>
            <a:custGeom>
              <a:avLst/>
              <a:gdLst>
                <a:gd name="T0" fmla="*/ 0 w 3183"/>
                <a:gd name="T1" fmla="*/ 0 h 1749"/>
                <a:gd name="T2" fmla="*/ 3 w 3183"/>
                <a:gd name="T3" fmla="*/ 180 h 1749"/>
                <a:gd name="T4" fmla="*/ 963 w 3183"/>
                <a:gd name="T5" fmla="*/ 465 h 1749"/>
                <a:gd name="T6" fmla="*/ 1593 w 3183"/>
                <a:gd name="T7" fmla="*/ 1749 h 1749"/>
                <a:gd name="T8" fmla="*/ 1860 w 3183"/>
                <a:gd name="T9" fmla="*/ 1749 h 1749"/>
                <a:gd name="T10" fmla="*/ 2100 w 3183"/>
                <a:gd name="T11" fmla="*/ 777 h 1749"/>
                <a:gd name="T12" fmla="*/ 2634 w 3183"/>
                <a:gd name="T13" fmla="*/ 456 h 1749"/>
                <a:gd name="T14" fmla="*/ 3183 w 3183"/>
                <a:gd name="T15" fmla="*/ 489 h 1749"/>
                <a:gd name="T16" fmla="*/ 3135 w 3183"/>
                <a:gd name="T17" fmla="*/ 237 h 1749"/>
                <a:gd name="T18" fmla="*/ 2580 w 3183"/>
                <a:gd name="T19" fmla="*/ 204 h 1749"/>
                <a:gd name="T20" fmla="*/ 1797 w 3183"/>
                <a:gd name="T21" fmla="*/ 585 h 1749"/>
                <a:gd name="T22" fmla="*/ 1704 w 3183"/>
                <a:gd name="T23" fmla="*/ 858 h 1749"/>
                <a:gd name="T24" fmla="*/ 1650 w 3183"/>
                <a:gd name="T25" fmla="*/ 1497 h 1749"/>
                <a:gd name="T26" fmla="*/ 1581 w 3183"/>
                <a:gd name="T27" fmla="*/ 828 h 1749"/>
                <a:gd name="T28" fmla="*/ 1176 w 3183"/>
                <a:gd name="T29" fmla="*/ 60 h 1749"/>
                <a:gd name="T30" fmla="*/ 0 w 3183"/>
                <a:gd name="T31" fmla="*/ 0 h 17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183"/>
                <a:gd name="T49" fmla="*/ 0 h 1749"/>
                <a:gd name="T50" fmla="*/ 3183 w 3183"/>
                <a:gd name="T51" fmla="*/ 1749 h 17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183" h="1749">
                  <a:moveTo>
                    <a:pt x="0" y="0"/>
                  </a:moveTo>
                  <a:lnTo>
                    <a:pt x="3" y="180"/>
                  </a:lnTo>
                  <a:lnTo>
                    <a:pt x="963" y="465"/>
                  </a:lnTo>
                  <a:lnTo>
                    <a:pt x="1593" y="1749"/>
                  </a:lnTo>
                  <a:lnTo>
                    <a:pt x="1860" y="1749"/>
                  </a:lnTo>
                  <a:lnTo>
                    <a:pt x="2100" y="777"/>
                  </a:lnTo>
                  <a:lnTo>
                    <a:pt x="2634" y="456"/>
                  </a:lnTo>
                  <a:lnTo>
                    <a:pt x="3183" y="489"/>
                  </a:lnTo>
                  <a:lnTo>
                    <a:pt x="3135" y="237"/>
                  </a:lnTo>
                  <a:lnTo>
                    <a:pt x="2580" y="204"/>
                  </a:lnTo>
                  <a:lnTo>
                    <a:pt x="1797" y="585"/>
                  </a:lnTo>
                  <a:lnTo>
                    <a:pt x="1704" y="858"/>
                  </a:lnTo>
                  <a:lnTo>
                    <a:pt x="1650" y="1497"/>
                  </a:lnTo>
                  <a:lnTo>
                    <a:pt x="1581" y="828"/>
                  </a:lnTo>
                  <a:lnTo>
                    <a:pt x="1176" y="60"/>
                  </a:lnTo>
                  <a:lnTo>
                    <a:pt x="0" y="0"/>
                  </a:lnTo>
                  <a:close/>
                </a:path>
              </a:pathLst>
            </a:custGeom>
            <a:pattFill prst="pct5">
              <a:fgClr>
                <a:srgbClr val="FF6600"/>
              </a:fgClr>
              <a:bgClr>
                <a:srgbClr val="DDDDDD"/>
              </a:bgClr>
            </a:patt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65" name="Line 12"/>
            <p:cNvSpPr>
              <a:spLocks noChangeShapeType="1"/>
            </p:cNvSpPr>
            <p:nvPr/>
          </p:nvSpPr>
          <p:spPr bwMode="auto">
            <a:xfrm>
              <a:off x="3580" y="2039"/>
              <a:ext cx="0" cy="1374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66" name="Line 13"/>
            <p:cNvSpPr>
              <a:spLocks noChangeShapeType="1"/>
            </p:cNvSpPr>
            <p:nvPr/>
          </p:nvSpPr>
          <p:spPr bwMode="auto">
            <a:xfrm>
              <a:off x="3248" y="1435"/>
              <a:ext cx="332" cy="6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67" name="Line 14"/>
            <p:cNvSpPr>
              <a:spLocks noChangeShapeType="1"/>
            </p:cNvSpPr>
            <p:nvPr/>
          </p:nvSpPr>
          <p:spPr bwMode="auto">
            <a:xfrm flipV="1">
              <a:off x="3580" y="1544"/>
              <a:ext cx="887" cy="4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68" name="Line 15"/>
            <p:cNvSpPr>
              <a:spLocks noChangeShapeType="1"/>
            </p:cNvSpPr>
            <p:nvPr/>
          </p:nvSpPr>
          <p:spPr bwMode="auto">
            <a:xfrm>
              <a:off x="4467" y="1544"/>
              <a:ext cx="608" cy="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69" name="Line 16"/>
            <p:cNvSpPr>
              <a:spLocks noChangeShapeType="1"/>
            </p:cNvSpPr>
            <p:nvPr/>
          </p:nvSpPr>
          <p:spPr bwMode="auto">
            <a:xfrm>
              <a:off x="1920" y="1380"/>
              <a:ext cx="1328" cy="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440" name="AutoShape 17" descr="Sphères"/>
          <p:cNvSpPr>
            <a:spLocks noChangeArrowheads="1"/>
          </p:cNvSpPr>
          <p:nvPr/>
        </p:nvSpPr>
        <p:spPr bwMode="auto">
          <a:xfrm>
            <a:off x="3200400" y="2286000"/>
            <a:ext cx="615950" cy="522288"/>
          </a:xfrm>
          <a:prstGeom prst="irregularSeal2">
            <a:avLst/>
          </a:prstGeom>
          <a:pattFill prst="sphere">
            <a:fgClr>
              <a:schemeClr val="folHlink"/>
            </a:fgClr>
            <a:bgClr>
              <a:srgbClr val="FFFFFF"/>
            </a:bgClr>
          </a:patt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sp>
        <p:nvSpPr>
          <p:cNvPr id="18441" name="AutoShape 18" descr="Sphères"/>
          <p:cNvSpPr>
            <a:spLocks noChangeArrowheads="1"/>
          </p:cNvSpPr>
          <p:nvPr/>
        </p:nvSpPr>
        <p:spPr bwMode="auto">
          <a:xfrm rot="782980">
            <a:off x="7391400" y="2667000"/>
            <a:ext cx="703263" cy="349250"/>
          </a:xfrm>
          <a:prstGeom prst="irregularSeal2">
            <a:avLst/>
          </a:prstGeom>
          <a:pattFill prst="sphere">
            <a:fgClr>
              <a:schemeClr val="folHlink"/>
            </a:fgClr>
            <a:bgClr>
              <a:srgbClr val="FFFFFF"/>
            </a:bgClr>
          </a:patt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sp>
        <p:nvSpPr>
          <p:cNvPr id="18442" name="AutoShape 19" descr="Sphères"/>
          <p:cNvSpPr>
            <a:spLocks noChangeArrowheads="1"/>
          </p:cNvSpPr>
          <p:nvPr/>
        </p:nvSpPr>
        <p:spPr bwMode="auto">
          <a:xfrm flipH="1">
            <a:off x="6400800" y="2971800"/>
            <a:ext cx="439738" cy="436563"/>
          </a:xfrm>
          <a:prstGeom prst="irregularSeal2">
            <a:avLst/>
          </a:prstGeom>
          <a:pattFill prst="sphere">
            <a:fgClr>
              <a:schemeClr val="folHlink"/>
            </a:fgClr>
            <a:bgClr>
              <a:srgbClr val="FFFFFF"/>
            </a:bgClr>
          </a:patt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sp>
        <p:nvSpPr>
          <p:cNvPr id="18443" name="Line 20"/>
          <p:cNvSpPr>
            <a:spLocks noChangeShapeType="1"/>
          </p:cNvSpPr>
          <p:nvPr/>
        </p:nvSpPr>
        <p:spPr bwMode="auto">
          <a:xfrm flipH="1">
            <a:off x="4278313" y="2032000"/>
            <a:ext cx="20320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18444" name="Text Box 21"/>
          <p:cNvSpPr txBox="1">
            <a:spLocks noChangeArrowheads="1"/>
          </p:cNvSpPr>
          <p:nvPr/>
        </p:nvSpPr>
        <p:spPr bwMode="auto">
          <a:xfrm>
            <a:off x="1143000" y="990600"/>
            <a:ext cx="2451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/>
              <a:t>Inclusions,</a:t>
            </a:r>
          </a:p>
          <a:p>
            <a:pPr algn="ctr" eaLnBrk="0" hangingPunct="0"/>
            <a:r>
              <a:rPr lang="en-US" sz="2000"/>
              <a:t>Hydride precipitates</a:t>
            </a:r>
          </a:p>
        </p:txBody>
      </p:sp>
      <p:sp>
        <p:nvSpPr>
          <p:cNvPr id="18445" name="Text Box 22"/>
          <p:cNvSpPr txBox="1">
            <a:spLocks noChangeArrowheads="1"/>
          </p:cNvSpPr>
          <p:nvPr/>
        </p:nvSpPr>
        <p:spPr bwMode="auto">
          <a:xfrm>
            <a:off x="3810000" y="990600"/>
            <a:ext cx="19399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/>
              <a:t>Surface oxide </a:t>
            </a:r>
          </a:p>
          <a:p>
            <a:pPr eaLnBrk="0" hangingPunct="0"/>
            <a:r>
              <a:rPr lang="en-US" sz="2000" dirty="0"/>
              <a:t>Nb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5</a:t>
            </a:r>
            <a:r>
              <a:rPr lang="en-US" sz="2000" dirty="0"/>
              <a:t> </a:t>
            </a:r>
            <a:r>
              <a:rPr lang="en-US" sz="2000" b="1" dirty="0"/>
              <a:t>5-10 </a:t>
            </a:r>
            <a:r>
              <a:rPr lang="en-US" sz="2000" b="1" dirty="0" smtClean="0"/>
              <a:t>nm</a:t>
            </a:r>
            <a:endParaRPr lang="en-US" sz="2000" b="1" dirty="0"/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2057400" y="3124200"/>
            <a:ext cx="27019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/>
              <a:t>Interface: sub oxides NbO, NbO</a:t>
            </a:r>
            <a:r>
              <a:rPr lang="en-US" sz="2000" baseline="-25000"/>
              <a:t>2</a:t>
            </a:r>
            <a:r>
              <a:rPr lang="en-US" sz="2000"/>
              <a:t> </a:t>
            </a:r>
          </a:p>
          <a:p>
            <a:pPr algn="ctr" eaLnBrk="0" hangingPunct="0"/>
            <a:r>
              <a:rPr lang="en-US" sz="2000"/>
              <a:t>often not crystalline </a:t>
            </a:r>
          </a:p>
          <a:p>
            <a:pPr algn="ctr" eaLnBrk="0" hangingPunct="0"/>
            <a:r>
              <a:rPr lang="en-US" sz="2000"/>
              <a:t>(niobium-oxygen “slush”)</a:t>
            </a:r>
          </a:p>
        </p:txBody>
      </p:sp>
      <p:sp>
        <p:nvSpPr>
          <p:cNvPr id="18447" name="Rectangle 24"/>
          <p:cNvSpPr>
            <a:spLocks noChangeArrowheads="1"/>
          </p:cNvSpPr>
          <p:nvPr/>
        </p:nvSpPr>
        <p:spPr bwMode="auto">
          <a:xfrm>
            <a:off x="6553200" y="3679825"/>
            <a:ext cx="24177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/>
              <a:t>Interstitials dissolved in niobium (mainly O, some C, N, H) </a:t>
            </a:r>
          </a:p>
        </p:txBody>
      </p:sp>
      <p:sp>
        <p:nvSpPr>
          <p:cNvPr id="18448" name="Text Box 25"/>
          <p:cNvSpPr txBox="1">
            <a:spLocks noChangeArrowheads="1"/>
          </p:cNvSpPr>
          <p:nvPr/>
        </p:nvSpPr>
        <p:spPr bwMode="auto">
          <a:xfrm>
            <a:off x="6240463" y="5181600"/>
            <a:ext cx="2151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/>
              <a:t>Grain boundaries</a:t>
            </a:r>
          </a:p>
        </p:txBody>
      </p:sp>
      <p:sp>
        <p:nvSpPr>
          <p:cNvPr id="18449" name="AutoShape 26" descr="Sphères"/>
          <p:cNvSpPr>
            <a:spLocks noChangeArrowheads="1"/>
          </p:cNvSpPr>
          <p:nvPr/>
        </p:nvSpPr>
        <p:spPr bwMode="auto">
          <a:xfrm flipH="1" flipV="1">
            <a:off x="4981575" y="5068888"/>
            <a:ext cx="438150" cy="261937"/>
          </a:xfrm>
          <a:prstGeom prst="irregularSeal2">
            <a:avLst/>
          </a:prstGeom>
          <a:pattFill prst="sphere">
            <a:fgClr>
              <a:schemeClr val="folHlink"/>
            </a:fgClr>
            <a:bgClr>
              <a:srgbClr val="FFFFFF"/>
            </a:bgClr>
          </a:patt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sp>
        <p:nvSpPr>
          <p:cNvPr id="18450" name="Text Box 27"/>
          <p:cNvSpPr txBox="1">
            <a:spLocks noChangeArrowheads="1"/>
          </p:cNvSpPr>
          <p:nvPr/>
        </p:nvSpPr>
        <p:spPr bwMode="auto">
          <a:xfrm>
            <a:off x="6118225" y="946150"/>
            <a:ext cx="1981200" cy="10144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defTabSz="762000" eaLnBrk="0" hangingPunct="0">
              <a:spcBef>
                <a:spcPct val="50000"/>
              </a:spcBef>
            </a:pPr>
            <a:r>
              <a:rPr lang="en-US" sz="2000" dirty="0"/>
              <a:t>Residue from chemical processing</a:t>
            </a:r>
          </a:p>
        </p:txBody>
      </p:sp>
      <p:sp>
        <p:nvSpPr>
          <p:cNvPr id="18451" name="Line 28"/>
          <p:cNvSpPr>
            <a:spLocks noChangeShapeType="1"/>
          </p:cNvSpPr>
          <p:nvPr/>
        </p:nvSpPr>
        <p:spPr bwMode="auto">
          <a:xfrm flipV="1">
            <a:off x="3962400" y="25908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18452" name="Line 29"/>
          <p:cNvSpPr>
            <a:spLocks noChangeShapeType="1"/>
          </p:cNvSpPr>
          <p:nvPr/>
        </p:nvSpPr>
        <p:spPr bwMode="auto">
          <a:xfrm flipH="1" flipV="1">
            <a:off x="5715000" y="50292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18453" name="Line 30"/>
          <p:cNvSpPr>
            <a:spLocks noChangeShapeType="1"/>
          </p:cNvSpPr>
          <p:nvPr/>
        </p:nvSpPr>
        <p:spPr bwMode="auto">
          <a:xfrm flipH="1" flipV="1">
            <a:off x="6248400" y="37338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18454" name="Line 31"/>
          <p:cNvSpPr>
            <a:spLocks noChangeShapeType="1"/>
          </p:cNvSpPr>
          <p:nvPr/>
        </p:nvSpPr>
        <p:spPr bwMode="auto">
          <a:xfrm flipH="1">
            <a:off x="5791200" y="22098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18455" name="Line 32"/>
          <p:cNvSpPr>
            <a:spLocks noChangeShapeType="1"/>
          </p:cNvSpPr>
          <p:nvPr/>
        </p:nvSpPr>
        <p:spPr bwMode="auto">
          <a:xfrm>
            <a:off x="2514600" y="1600200"/>
            <a:ext cx="819150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18456" name="Text Box 33"/>
          <p:cNvSpPr txBox="1">
            <a:spLocks noChangeArrowheads="1"/>
          </p:cNvSpPr>
          <p:nvPr/>
        </p:nvSpPr>
        <p:spPr bwMode="auto">
          <a:xfrm>
            <a:off x="2927350" y="4876800"/>
            <a:ext cx="1825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/>
              <a:t>Clean niobium</a:t>
            </a:r>
          </a:p>
        </p:txBody>
      </p:sp>
      <p:sp>
        <p:nvSpPr>
          <p:cNvPr id="18457" name="Text Box 34"/>
          <p:cNvSpPr txBox="1">
            <a:spLocks noChangeArrowheads="1"/>
          </p:cNvSpPr>
          <p:nvPr/>
        </p:nvSpPr>
        <p:spPr bwMode="auto">
          <a:xfrm>
            <a:off x="0" y="4679950"/>
            <a:ext cx="2752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/>
              <a:t>e</a:t>
            </a:r>
            <a:r>
              <a:rPr lang="en-US" sz="2000" baseline="30000"/>
              <a:t>-</a:t>
            </a:r>
            <a:r>
              <a:rPr lang="en-US" sz="2000"/>
              <a:t> flow only in the top 45 nm</a:t>
            </a:r>
          </a:p>
        </p:txBody>
      </p:sp>
      <p:sp>
        <p:nvSpPr>
          <p:cNvPr id="18458" name="Right Arrow 36"/>
          <p:cNvSpPr>
            <a:spLocks noChangeArrowheads="1"/>
          </p:cNvSpPr>
          <p:nvPr/>
        </p:nvSpPr>
        <p:spPr bwMode="auto">
          <a:xfrm>
            <a:off x="1905000" y="5881688"/>
            <a:ext cx="677862" cy="192087"/>
          </a:xfrm>
          <a:prstGeom prst="rightArrow">
            <a:avLst>
              <a:gd name="adj1" fmla="val 50000"/>
              <a:gd name="adj2" fmla="val 49993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18459" name="TextBox 37"/>
          <p:cNvSpPr txBox="1">
            <a:spLocks noChangeArrowheads="1"/>
          </p:cNvSpPr>
          <p:nvPr/>
        </p:nvSpPr>
        <p:spPr bwMode="auto">
          <a:xfrm>
            <a:off x="2740025" y="5768975"/>
            <a:ext cx="60452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ED1C24"/>
                </a:solidFill>
              </a:rPr>
              <a:t>Probe the surface </a:t>
            </a:r>
            <a:r>
              <a:rPr lang="en-US" sz="2000" b="1" dirty="0" smtClean="0">
                <a:solidFill>
                  <a:srgbClr val="ED1C24"/>
                </a:solidFill>
              </a:rPr>
              <a:t>superconductivity (by tunneling, etc.)</a:t>
            </a:r>
            <a:endParaRPr lang="en-US" sz="2000" b="1" dirty="0">
              <a:solidFill>
                <a:srgbClr val="ED1C2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 flipH="1">
            <a:off x="457200" y="1113462"/>
            <a:ext cx="1095375" cy="31273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US" dirty="0"/>
              <a:t>Al</a:t>
            </a:r>
          </a:p>
        </p:txBody>
      </p:sp>
      <p:sp>
        <p:nvSpPr>
          <p:cNvPr id="9219" name="Rectangle 20"/>
          <p:cNvSpPr>
            <a:spLocks noChangeArrowheads="1"/>
          </p:cNvSpPr>
          <p:nvPr/>
        </p:nvSpPr>
        <p:spPr bwMode="auto">
          <a:xfrm>
            <a:off x="1563687" y="1097587"/>
            <a:ext cx="603250" cy="313848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/>
              <a:t>Nb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540000" y="1102350"/>
            <a:ext cx="338137" cy="314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184400" y="1102350"/>
            <a:ext cx="338137" cy="3149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922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9144000" cy="914400"/>
          </a:xfrm>
        </p:spPr>
        <p:txBody>
          <a:bodyPr/>
          <a:lstStyle/>
          <a:p>
            <a:pPr marL="342900" indent="-342900"/>
            <a:r>
              <a:rPr lang="en-US" sz="2400" dirty="0" smtClean="0"/>
              <a:t>A basis to build new cavity layered structures that might </a:t>
            </a:r>
            <a:br>
              <a:rPr lang="en-US" sz="2400" dirty="0" smtClean="0"/>
            </a:br>
            <a:r>
              <a:rPr lang="en-US" sz="2400" dirty="0" smtClean="0"/>
              <a:t>allow for </a:t>
            </a:r>
            <a:r>
              <a:rPr lang="en-US" sz="2400" dirty="0" err="1" smtClean="0"/>
              <a:t>transformationally</a:t>
            </a:r>
            <a:r>
              <a:rPr lang="en-US" sz="2400" dirty="0" smtClean="0"/>
              <a:t> higher field gradients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2" y="1113462"/>
            <a:ext cx="1704975" cy="313848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/>
              <a:t>Nb</a:t>
            </a:r>
          </a:p>
        </p:txBody>
      </p:sp>
      <p:sp>
        <p:nvSpPr>
          <p:cNvPr id="9225" name="TextBox 4"/>
          <p:cNvSpPr txBox="1">
            <a:spLocks noChangeArrowheads="1"/>
          </p:cNvSpPr>
          <p:nvPr/>
        </p:nvSpPr>
        <p:spPr bwMode="auto">
          <a:xfrm rot="5400000">
            <a:off x="1992313" y="1335712"/>
            <a:ext cx="836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 smtClean="0"/>
              <a:t>AlN</a:t>
            </a:r>
            <a:endParaRPr lang="en-US" sz="1800" b="1" baseline="-250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5400000">
            <a:off x="2340851" y="1297185"/>
            <a:ext cx="830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 smtClean="0"/>
              <a:t>NbTiN</a:t>
            </a:r>
            <a:endParaRPr lang="en-US" sz="1800" dirty="0"/>
          </a:p>
        </p:txBody>
      </p:sp>
      <p:sp>
        <p:nvSpPr>
          <p:cNvPr id="9237" name="TextBox 18"/>
          <p:cNvSpPr txBox="1">
            <a:spLocks noChangeArrowheads="1"/>
          </p:cNvSpPr>
          <p:nvPr/>
        </p:nvSpPr>
        <p:spPr bwMode="auto">
          <a:xfrm>
            <a:off x="304800" y="4724400"/>
            <a:ext cx="8686800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Layered structures raise the critical magnetic field at which vortex losses form</a:t>
            </a:r>
            <a:r>
              <a:rPr lang="en-US" sz="1900" dirty="0" smtClean="0">
                <a:solidFill>
                  <a:srgbClr val="000000"/>
                </a:solidFill>
              </a:rPr>
              <a:t>.</a:t>
            </a:r>
          </a:p>
          <a:p>
            <a:pPr>
              <a:buFont typeface="Arial" charset="0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ALD allows fabrication </a:t>
            </a:r>
            <a:r>
              <a:rPr lang="en-US" sz="1900" dirty="0" smtClean="0">
                <a:solidFill>
                  <a:srgbClr val="000000"/>
                </a:solidFill>
              </a:rPr>
              <a:t>with </a:t>
            </a:r>
            <a:r>
              <a:rPr lang="en-US" sz="1900" dirty="0">
                <a:solidFill>
                  <a:srgbClr val="000000"/>
                </a:solidFill>
              </a:rPr>
              <a:t>atomic scale precision without regard to </a:t>
            </a:r>
            <a:r>
              <a:rPr lang="en-US" sz="1900" dirty="0" smtClean="0">
                <a:solidFill>
                  <a:srgbClr val="000000"/>
                </a:solidFill>
              </a:rPr>
              <a:t>the aspect ratio.</a:t>
            </a:r>
          </a:p>
          <a:p>
            <a:pPr>
              <a:buFont typeface="Arial" charset="0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We need to develop ALD synthetic chemistries for superconducting material </a:t>
            </a:r>
            <a:r>
              <a:rPr lang="en-US" sz="1900" dirty="0" smtClean="0">
                <a:solidFill>
                  <a:srgbClr val="000000"/>
                </a:solidFill>
              </a:rPr>
              <a:t>growth.</a:t>
            </a:r>
            <a:endParaRPr lang="en-US" sz="1900" dirty="0">
              <a:solidFill>
                <a:srgbClr val="0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863497" y="1066800"/>
            <a:ext cx="1803753" cy="3191500"/>
            <a:chOff x="6560785" y="1826588"/>
            <a:chExt cx="1803753" cy="3191500"/>
          </a:xfrm>
        </p:grpSpPr>
        <p:sp>
          <p:nvSpPr>
            <p:cNvPr id="9" name="Rectangle 8"/>
            <p:cNvSpPr/>
            <p:nvPr/>
          </p:nvSpPr>
          <p:spPr bwMode="auto">
            <a:xfrm>
              <a:off x="6931025" y="1868488"/>
              <a:ext cx="339725" cy="314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 rot="5400000">
              <a:off x="6732670" y="2063323"/>
              <a:ext cx="8300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 err="1" smtClean="0"/>
                <a:t>NbTiN</a:t>
              </a:r>
              <a:endParaRPr lang="en-US" sz="1800" dirty="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7281863" y="1862138"/>
              <a:ext cx="338137" cy="31496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 rot="5400000">
              <a:off x="7088982" y="2096294"/>
              <a:ext cx="836612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b="1" dirty="0" err="1" smtClean="0"/>
                <a:t>AlN</a:t>
              </a:r>
              <a:endParaRPr lang="en-US" sz="1800" b="1" baseline="-25000" dirty="0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602538" y="1862138"/>
              <a:ext cx="339725" cy="314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 rot="5400000">
              <a:off x="7404183" y="2056972"/>
              <a:ext cx="8300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 err="1" smtClean="0"/>
                <a:t>NbTiN</a:t>
              </a:r>
              <a:endParaRPr lang="en-US" sz="1800" dirty="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953375" y="1857375"/>
              <a:ext cx="338138" cy="31496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 rot="5400000">
              <a:off x="7762081" y="2089944"/>
              <a:ext cx="835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b="1" dirty="0" err="1" smtClean="0"/>
                <a:t>AlN</a:t>
              </a:r>
              <a:endParaRPr lang="en-US" sz="1800" b="1" baseline="-25000" dirty="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560785" y="1867783"/>
              <a:ext cx="369887" cy="3150305"/>
              <a:chOff x="6560785" y="1867783"/>
              <a:chExt cx="369887" cy="3150305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6575425" y="1868488"/>
                <a:ext cx="339725" cy="31496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3" name="TextBox 4"/>
              <p:cNvSpPr txBox="1">
                <a:spLocks noChangeArrowheads="1"/>
              </p:cNvSpPr>
              <p:nvPr/>
            </p:nvSpPr>
            <p:spPr bwMode="auto">
              <a:xfrm rot="5400000">
                <a:off x="6327423" y="2101145"/>
                <a:ext cx="836612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800" b="1" dirty="0" err="1" smtClean="0"/>
                  <a:t>AlN</a:t>
                </a:r>
                <a:endParaRPr lang="en-US" sz="1800" b="1" baseline="-25000" dirty="0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5486400" y="4191000"/>
            <a:ext cx="3391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Gurvevich</a:t>
            </a:r>
            <a:r>
              <a:rPr lang="en-US" dirty="0" smtClean="0">
                <a:solidFill>
                  <a:srgbClr val="0000FF"/>
                </a:solidFill>
              </a:rPr>
              <a:t>, Appl. Phys. </a:t>
            </a:r>
            <a:r>
              <a:rPr lang="en-US" dirty="0" err="1" smtClean="0">
                <a:solidFill>
                  <a:srgbClr val="0000FF"/>
                </a:solidFill>
              </a:rPr>
              <a:t>Lett</a:t>
            </a:r>
            <a:r>
              <a:rPr lang="en-US" dirty="0" smtClean="0">
                <a:solidFill>
                  <a:srgbClr val="0000FF"/>
                </a:solidFill>
              </a:rPr>
              <a:t>. (2006)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7000" b="-1"/>
          <a:stretch/>
        </p:blipFill>
        <p:spPr>
          <a:xfrm>
            <a:off x="5334000" y="1143000"/>
            <a:ext cx="3657600" cy="2708302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8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slier-SRF13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" b="7201"/>
          <a:stretch/>
        </p:blipFill>
        <p:spPr>
          <a:xfrm>
            <a:off x="0" y="169333"/>
            <a:ext cx="9144000" cy="619477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9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10400" cy="533400"/>
          </a:xfrm>
        </p:spPr>
        <p:txBody>
          <a:bodyPr>
            <a:normAutofit/>
          </a:bodyPr>
          <a:lstStyle/>
          <a:p>
            <a:r>
              <a:rPr lang="en-US" i="1" dirty="0" smtClean="0">
                <a:latin typeface="Trebuchet MS"/>
                <a:cs typeface="Trebuchet MS"/>
              </a:rPr>
              <a:t>Superconductors at Work</a:t>
            </a:r>
            <a:endParaRPr lang="en-US" i="1" dirty="0">
              <a:latin typeface="Trebuchet MS"/>
              <a:cs typeface="Trebuchet MS"/>
            </a:endParaRPr>
          </a:p>
        </p:txBody>
      </p:sp>
      <p:pic>
        <p:nvPicPr>
          <p:cNvPr id="31" name="Picture 30" descr="MagLev-Pict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1"/>
          <a:stretch/>
        </p:blipFill>
        <p:spPr>
          <a:xfrm>
            <a:off x="4724400" y="1323668"/>
            <a:ext cx="2186987" cy="187673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81000" y="3429000"/>
            <a:ext cx="270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92323"/>
                </a:solidFill>
              </a:rPr>
              <a:t>Power Cables, Electric Grid</a:t>
            </a:r>
            <a:endParaRPr lang="en-US" dirty="0">
              <a:solidFill>
                <a:srgbClr val="C92323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90800" y="457200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92323"/>
                </a:solidFill>
              </a:rPr>
              <a:t>Motors, Generators</a:t>
            </a:r>
          </a:p>
          <a:p>
            <a:pPr algn="ctr"/>
            <a:r>
              <a:rPr lang="en-US" dirty="0" smtClean="0">
                <a:solidFill>
                  <a:srgbClr val="C92323"/>
                </a:solidFill>
              </a:rPr>
              <a:t>&amp; Wind turbines</a:t>
            </a:r>
            <a:endParaRPr lang="en-US" dirty="0">
              <a:solidFill>
                <a:srgbClr val="C92323"/>
              </a:solidFill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" r="13043" b="7120"/>
          <a:stretch>
            <a:fillRect/>
          </a:stretch>
        </p:blipFill>
        <p:spPr bwMode="auto">
          <a:xfrm>
            <a:off x="7239000" y="1524000"/>
            <a:ext cx="1828800" cy="115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239000" y="457200"/>
            <a:ext cx="159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92323"/>
                </a:solidFill>
              </a:rPr>
              <a:t>Magnetic</a:t>
            </a:r>
          </a:p>
          <a:p>
            <a:pPr algn="ctr"/>
            <a:r>
              <a:rPr lang="en-US" dirty="0" smtClean="0">
                <a:solidFill>
                  <a:srgbClr val="C92323"/>
                </a:solidFill>
              </a:rPr>
              <a:t>Energy Storage</a:t>
            </a:r>
            <a:endParaRPr lang="en-US" dirty="0">
              <a:solidFill>
                <a:srgbClr val="C92323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53000" y="457200"/>
            <a:ext cx="1582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92323"/>
                </a:solidFill>
              </a:rPr>
              <a:t>Transportation</a:t>
            </a:r>
          </a:p>
          <a:p>
            <a:pPr algn="ctr"/>
            <a:r>
              <a:rPr lang="en-US" dirty="0" err="1" smtClean="0">
                <a:solidFill>
                  <a:srgbClr val="C92323"/>
                </a:solidFill>
              </a:rPr>
              <a:t>MagLev</a:t>
            </a:r>
            <a:endParaRPr lang="en-US" dirty="0">
              <a:solidFill>
                <a:srgbClr val="C92323"/>
              </a:solidFill>
            </a:endParaRPr>
          </a:p>
        </p:txBody>
      </p:sp>
      <p:grpSp>
        <p:nvGrpSpPr>
          <p:cNvPr id="41" name="Group 27"/>
          <p:cNvGrpSpPr>
            <a:grpSpLocks/>
          </p:cNvGrpSpPr>
          <p:nvPr/>
        </p:nvGrpSpPr>
        <p:grpSpPr bwMode="auto">
          <a:xfrm>
            <a:off x="227838" y="3951823"/>
            <a:ext cx="3035300" cy="1943100"/>
            <a:chOff x="5664200" y="3543300"/>
            <a:chExt cx="3200400" cy="2400300"/>
          </a:xfrm>
        </p:grpSpPr>
        <p:pic>
          <p:nvPicPr>
            <p:cNvPr id="42" name="Picture 26" descr="IMG_0195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4200" y="3543300"/>
              <a:ext cx="3200400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 Box 6"/>
            <p:cNvSpPr txBox="1">
              <a:spLocks noChangeArrowheads="1"/>
            </p:cNvSpPr>
            <p:nvPr/>
          </p:nvSpPr>
          <p:spPr bwMode="auto">
            <a:xfrm>
              <a:off x="7323164" y="5525705"/>
              <a:ext cx="1523755" cy="296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sz="1600">
                  <a:solidFill>
                    <a:schemeClr val="bg1"/>
                  </a:solidFill>
                  <a:latin typeface="Comic Sans MS" charset="0"/>
                </a:rPr>
                <a:t>Long Island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11577"/>
          <a:stretch/>
        </p:blipFill>
        <p:spPr>
          <a:xfrm>
            <a:off x="76200" y="1323668"/>
            <a:ext cx="2197159" cy="195293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1295400"/>
            <a:ext cx="2284562" cy="19529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4244" y="3962400"/>
            <a:ext cx="1920756" cy="19812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62000" y="457200"/>
            <a:ext cx="9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92323"/>
                </a:solidFill>
              </a:rPr>
              <a:t>Medical</a:t>
            </a:r>
          </a:p>
          <a:p>
            <a:pPr algn="ctr"/>
            <a:r>
              <a:rPr lang="en-US" dirty="0" smtClean="0">
                <a:solidFill>
                  <a:srgbClr val="C92323"/>
                </a:solidFill>
              </a:rPr>
              <a:t>MRI</a:t>
            </a:r>
            <a:endParaRPr lang="en-US" dirty="0">
              <a:solidFill>
                <a:srgbClr val="C92323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62400" y="3429000"/>
            <a:ext cx="1492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92323"/>
                </a:solidFill>
              </a:rPr>
              <a:t>Fusion Energy</a:t>
            </a:r>
            <a:endParaRPr lang="en-US" dirty="0">
              <a:solidFill>
                <a:srgbClr val="C92323"/>
              </a:solidFill>
            </a:endParaRPr>
          </a:p>
        </p:txBody>
      </p:sp>
      <p:pic>
        <p:nvPicPr>
          <p:cNvPr id="49" name="Picture 48" descr="SRF-Cavity-Pict2.tif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80423"/>
            <a:ext cx="2895600" cy="114640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096000" y="3429000"/>
            <a:ext cx="2791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92323"/>
                </a:solidFill>
              </a:rPr>
              <a:t>Superconducting RF cavities</a:t>
            </a:r>
            <a:endParaRPr lang="en-US" dirty="0">
              <a:solidFill>
                <a:srgbClr val="C92323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4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671" y="228600"/>
            <a:ext cx="8440929" cy="576060"/>
          </a:xfrm>
        </p:spPr>
        <p:txBody>
          <a:bodyPr>
            <a:normAutofit fontScale="90000"/>
          </a:bodyPr>
          <a:lstStyle/>
          <a:p>
            <a:r>
              <a:rPr lang="en-US" sz="2900" dirty="0"/>
              <a:t>Envisioned </a:t>
            </a:r>
            <a:r>
              <a:rPr lang="en-US" sz="2900" dirty="0" smtClean="0"/>
              <a:t>specifications for </a:t>
            </a:r>
            <a:r>
              <a:rPr lang="en-US" sz="2900" dirty="0"/>
              <a:t>technical </a:t>
            </a:r>
            <a:r>
              <a:rPr lang="en-US" sz="2900" dirty="0" smtClean="0"/>
              <a:t>applications</a:t>
            </a:r>
            <a:r>
              <a:rPr lang="en-US" sz="2800" dirty="0">
                <a:solidFill>
                  <a:srgbClr val="000090"/>
                </a:solidFill>
              </a:rPr>
              <a:t/>
            </a:r>
            <a:br>
              <a:rPr lang="en-US" sz="2800" dirty="0">
                <a:solidFill>
                  <a:srgbClr val="000090"/>
                </a:solidFill>
              </a:rPr>
            </a:b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8103" y="5670978"/>
            <a:ext cx="7778041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TARGET  ‘Sweet spot’ for rotating machines and high field magnets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10 MA/cm</a:t>
            </a:r>
            <a:r>
              <a:rPr lang="en-US" sz="2000" b="1" baseline="30000" dirty="0">
                <a:solidFill>
                  <a:srgbClr val="000000"/>
                </a:solidFill>
              </a:rPr>
              <a:t>2</a:t>
            </a:r>
            <a:r>
              <a:rPr lang="en-US" sz="2000" b="1" dirty="0">
                <a:solidFill>
                  <a:srgbClr val="000000"/>
                </a:solidFill>
              </a:rPr>
              <a:t> at </a:t>
            </a:r>
            <a:r>
              <a:rPr lang="en-US" sz="2000" b="1" dirty="0" smtClean="0">
                <a:solidFill>
                  <a:srgbClr val="000000"/>
                </a:solidFill>
              </a:rPr>
              <a:t>T ~ 30K </a:t>
            </a:r>
            <a:r>
              <a:rPr lang="en-US" sz="2000" b="1" dirty="0">
                <a:solidFill>
                  <a:srgbClr val="000000"/>
                </a:solidFill>
              </a:rPr>
              <a:t>in several </a:t>
            </a:r>
            <a:r>
              <a:rPr lang="en-US" sz="2000" b="1" dirty="0" smtClean="0">
                <a:solidFill>
                  <a:srgbClr val="000000"/>
                </a:solidFill>
              </a:rPr>
              <a:t>H = 2 </a:t>
            </a:r>
            <a:r>
              <a:rPr lang="en-US" sz="2000" b="1" dirty="0">
                <a:solidFill>
                  <a:srgbClr val="000000"/>
                </a:solidFill>
              </a:rPr>
              <a:t>– </a:t>
            </a:r>
            <a:r>
              <a:rPr lang="en-US" sz="2000" b="1" dirty="0" smtClean="0">
                <a:solidFill>
                  <a:srgbClr val="000000"/>
                </a:solidFill>
              </a:rPr>
              <a:t>30 </a:t>
            </a:r>
            <a:r>
              <a:rPr lang="en-US" sz="2000" b="1" dirty="0" err="1" smtClean="0">
                <a:solidFill>
                  <a:srgbClr val="000000"/>
                </a:solidFill>
              </a:rPr>
              <a:t>Teslas</a:t>
            </a:r>
            <a:endParaRPr lang="en-US" sz="2000" b="1" baseline="30000" dirty="0">
              <a:solidFill>
                <a:srgbClr val="000000"/>
              </a:solidFill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16293"/>
          <a:stretch>
            <a:fillRect/>
          </a:stretch>
        </p:blipFill>
        <p:spPr bwMode="auto">
          <a:xfrm>
            <a:off x="1497628" y="838200"/>
            <a:ext cx="624534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0" y="4963180"/>
            <a:ext cx="616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0000"/>
                </a:solidFill>
              </a:rPr>
              <a:t>Typical operational parameters in various superconductor applications</a:t>
            </a:r>
          </a:p>
          <a:p>
            <a:r>
              <a:rPr lang="en-US" sz="1200" i="1" dirty="0" smtClean="0">
                <a:solidFill>
                  <a:srgbClr val="000000"/>
                </a:solidFill>
              </a:rPr>
              <a:t>V. </a:t>
            </a:r>
            <a:r>
              <a:rPr lang="en-US" sz="1200" i="1" dirty="0" err="1" smtClean="0">
                <a:solidFill>
                  <a:srgbClr val="000000"/>
                </a:solidFill>
              </a:rPr>
              <a:t>Selvamanickam</a:t>
            </a:r>
            <a:r>
              <a:rPr lang="en-US" sz="1200" i="1" dirty="0" smtClean="0">
                <a:solidFill>
                  <a:srgbClr val="000000"/>
                </a:solidFill>
              </a:rPr>
              <a:t>, HTS4 Fusion Workshop, May 26-27, 2011, Karlsruhe, Germany</a:t>
            </a:r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762000" y="1828800"/>
            <a:ext cx="735628" cy="266700"/>
          </a:xfrm>
          <a:prstGeom prst="rightArrow">
            <a:avLst/>
          </a:prstGeom>
          <a:solidFill>
            <a:srgbClr val="008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762000" y="2933700"/>
            <a:ext cx="735628" cy="266700"/>
          </a:xfrm>
          <a:prstGeom prst="rightArrow">
            <a:avLst/>
          </a:prstGeom>
          <a:solidFill>
            <a:srgbClr val="008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762000" y="3314700"/>
            <a:ext cx="735628" cy="266700"/>
          </a:xfrm>
          <a:prstGeom prst="rightArrow">
            <a:avLst/>
          </a:prstGeom>
          <a:solidFill>
            <a:srgbClr val="008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762000" y="4076700"/>
            <a:ext cx="735628" cy="266700"/>
          </a:xfrm>
          <a:prstGeom prst="rightArrow">
            <a:avLst/>
          </a:prstGeom>
          <a:solidFill>
            <a:srgbClr val="008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762000" y="4533900"/>
            <a:ext cx="735628" cy="266700"/>
          </a:xfrm>
          <a:prstGeom prst="rightArrow">
            <a:avLst/>
          </a:prstGeom>
          <a:solidFill>
            <a:srgbClr val="008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497628" y="1752599"/>
            <a:ext cx="3683972" cy="440043"/>
          </a:xfrm>
          <a:prstGeom prst="roundRect">
            <a:avLst/>
          </a:prstGeom>
          <a:noFill/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1497628" y="2895600"/>
            <a:ext cx="3683972" cy="762000"/>
          </a:xfrm>
          <a:prstGeom prst="roundRect">
            <a:avLst/>
          </a:prstGeom>
          <a:noFill/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1497628" y="4114800"/>
            <a:ext cx="3683972" cy="762000"/>
          </a:xfrm>
          <a:prstGeom prst="roundRect">
            <a:avLst/>
          </a:prstGeom>
          <a:noFill/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9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8442" y="213746"/>
            <a:ext cx="8666957" cy="576262"/>
          </a:xfrm>
        </p:spPr>
        <p:txBody>
          <a:bodyPr/>
          <a:lstStyle/>
          <a:p>
            <a:r>
              <a:rPr lang="en-US" kern="1200" dirty="0" smtClean="0">
                <a:solidFill>
                  <a:schemeClr val="accent1">
                    <a:lumMod val="50000"/>
                  </a:schemeClr>
                </a:solidFill>
              </a:rPr>
              <a:t>Doubling </a:t>
            </a:r>
            <a:r>
              <a:rPr lang="en-US" kern="1200" dirty="0" err="1" smtClean="0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en-US" kern="1200" baseline="-25000" dirty="0" err="1" smtClean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n-US" kern="1200" dirty="0" smtClean="0">
                <a:solidFill>
                  <a:schemeClr val="accent1">
                    <a:lumMod val="50000"/>
                  </a:schemeClr>
                </a:solidFill>
              </a:rPr>
              <a:t> in a Few Seconds with Oxygen Irradiation</a:t>
            </a:r>
            <a:endParaRPr lang="en-US" kern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3" descr="C:\Experiments\SC tape project\Oxygen irradiation\37sMHloo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78" y="1319269"/>
            <a:ext cx="403456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89000" y="1887835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 = 5 K</a:t>
            </a:r>
            <a:endParaRPr lang="en-US" sz="2000" dirty="0"/>
          </a:p>
        </p:txBody>
      </p:sp>
      <p:pic>
        <p:nvPicPr>
          <p:cNvPr id="11" name="Picture 2" descr="C:\Experiments\SC tape project\Oxygen irradiation\37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1283018"/>
            <a:ext cx="4572000" cy="377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152580" y="2349500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ɑ = 0.57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1878" y="3321126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ɑ = 0.77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9800" y="794435"/>
            <a:ext cx="591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51515"/>
                </a:solidFill>
              </a:rPr>
              <a:t>2500 </a:t>
            </a:r>
            <a:r>
              <a:rPr lang="en-US" sz="2000" b="1" dirty="0">
                <a:solidFill>
                  <a:srgbClr val="151515"/>
                </a:solidFill>
              </a:rPr>
              <a:t>fold increase </a:t>
            </a:r>
            <a:r>
              <a:rPr lang="en-US" sz="2000" b="1" dirty="0" smtClean="0">
                <a:solidFill>
                  <a:srgbClr val="151515"/>
                </a:solidFill>
              </a:rPr>
              <a:t>in defect creation: 1x10</a:t>
            </a:r>
            <a:r>
              <a:rPr lang="en-US" sz="2000" b="1" baseline="30000" dirty="0" smtClean="0">
                <a:solidFill>
                  <a:srgbClr val="151515"/>
                </a:solidFill>
              </a:rPr>
              <a:t>13</a:t>
            </a:r>
            <a:r>
              <a:rPr lang="en-US" sz="2000" b="1" dirty="0" smtClean="0">
                <a:solidFill>
                  <a:srgbClr val="151515"/>
                </a:solidFill>
              </a:rPr>
              <a:t> O</a:t>
            </a:r>
            <a:r>
              <a:rPr lang="en-US" sz="2000" b="1" baseline="30000" dirty="0" smtClean="0">
                <a:solidFill>
                  <a:srgbClr val="151515"/>
                </a:solidFill>
              </a:rPr>
              <a:t>2+</a:t>
            </a:r>
            <a:r>
              <a:rPr lang="en-US" sz="2000" b="1" dirty="0" smtClean="0">
                <a:solidFill>
                  <a:srgbClr val="151515"/>
                </a:solidFill>
              </a:rPr>
              <a:t>/</a:t>
            </a:r>
            <a:r>
              <a:rPr lang="en-US" sz="2000" b="1" dirty="0">
                <a:solidFill>
                  <a:srgbClr val="151515"/>
                </a:solidFill>
              </a:rPr>
              <a:t>cm</a:t>
            </a:r>
            <a:r>
              <a:rPr lang="en-US" sz="2000" b="1" baseline="30000" dirty="0">
                <a:solidFill>
                  <a:srgbClr val="151515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900" y="4914900"/>
            <a:ext cx="87310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51515"/>
                </a:solidFill>
              </a:rPr>
              <a:t>• No reduction in </a:t>
            </a:r>
            <a:r>
              <a:rPr lang="en-US" sz="2000" b="1" dirty="0" err="1" smtClean="0">
                <a:solidFill>
                  <a:srgbClr val="151515"/>
                </a:solidFill>
              </a:rPr>
              <a:t>T</a:t>
            </a:r>
            <a:r>
              <a:rPr lang="en-US" sz="2000" b="1" baseline="-25000" dirty="0" err="1" smtClean="0">
                <a:solidFill>
                  <a:srgbClr val="151515"/>
                </a:solidFill>
              </a:rPr>
              <a:t>c</a:t>
            </a:r>
            <a:endParaRPr lang="en-US" sz="2000" b="1" baseline="-25000" dirty="0" smtClean="0">
              <a:solidFill>
                <a:srgbClr val="151515"/>
              </a:solidFill>
            </a:endParaRPr>
          </a:p>
          <a:p>
            <a:r>
              <a:rPr lang="en-US" sz="2000" b="1" dirty="0" smtClean="0">
                <a:solidFill>
                  <a:srgbClr val="151515"/>
                </a:solidFill>
              </a:rPr>
              <a:t>• Doubling of </a:t>
            </a:r>
            <a:r>
              <a:rPr lang="en-US" sz="2000" b="1" dirty="0" err="1" smtClean="0">
                <a:solidFill>
                  <a:srgbClr val="151515"/>
                </a:solidFill>
              </a:rPr>
              <a:t>J</a:t>
            </a:r>
            <a:r>
              <a:rPr lang="en-US" sz="2000" b="1" baseline="-25000" dirty="0" err="1" smtClean="0">
                <a:solidFill>
                  <a:srgbClr val="151515"/>
                </a:solidFill>
              </a:rPr>
              <a:t>c</a:t>
            </a:r>
            <a:r>
              <a:rPr lang="en-US" sz="2000" b="1" dirty="0" smtClean="0">
                <a:solidFill>
                  <a:srgbClr val="151515"/>
                </a:solidFill>
              </a:rPr>
              <a:t> after 37 sec with a 17 </a:t>
            </a:r>
            <a:r>
              <a:rPr lang="en-US" sz="2000" b="1" dirty="0" err="1" smtClean="0">
                <a:solidFill>
                  <a:srgbClr val="151515"/>
                </a:solidFill>
              </a:rPr>
              <a:t>nA</a:t>
            </a:r>
            <a:r>
              <a:rPr lang="en-US" sz="2000" b="1" dirty="0" smtClean="0">
                <a:solidFill>
                  <a:srgbClr val="151515"/>
                </a:solidFill>
              </a:rPr>
              <a:t> beam current</a:t>
            </a:r>
          </a:p>
          <a:p>
            <a:r>
              <a:rPr lang="en-US" sz="2000" b="1" dirty="0" smtClean="0">
                <a:solidFill>
                  <a:srgbClr val="151515"/>
                </a:solidFill>
              </a:rPr>
              <a:t>• Largest enhancement in high fields: rotating machinery, transformers, magnets</a:t>
            </a:r>
            <a:endParaRPr lang="en-US" sz="2000" b="1" dirty="0">
              <a:solidFill>
                <a:srgbClr val="15151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62800" y="4797623"/>
            <a:ext cx="16038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M. </a:t>
            </a:r>
            <a:r>
              <a:rPr lang="en-US" sz="1600" dirty="0" err="1" smtClean="0">
                <a:solidFill>
                  <a:srgbClr val="0000FF"/>
                </a:solidFill>
              </a:rPr>
              <a:t>Leroux</a:t>
            </a:r>
            <a:r>
              <a:rPr lang="en-US" sz="1600" dirty="0" smtClean="0">
                <a:solidFill>
                  <a:srgbClr val="0000FF"/>
                </a:solidFill>
              </a:rPr>
              <a:t> (ANL)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A. </a:t>
            </a:r>
            <a:r>
              <a:rPr lang="en-US" sz="1600" dirty="0" err="1" smtClean="0">
                <a:solidFill>
                  <a:srgbClr val="0000FF"/>
                </a:solidFill>
              </a:rPr>
              <a:t>Kayani</a:t>
            </a:r>
            <a:r>
              <a:rPr lang="en-US" sz="1600" dirty="0" smtClean="0">
                <a:solidFill>
                  <a:srgbClr val="0000FF"/>
                </a:solidFill>
              </a:rPr>
              <a:t> (WMU)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27578" y="6024206"/>
            <a:ext cx="41729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51515"/>
                </a:solidFill>
              </a:rPr>
              <a:t>Viable reel-to-reel manufacturing process 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1409700"/>
            <a:ext cx="797770" cy="79777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4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838200"/>
            <a:ext cx="7866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bg2">
                    <a:lumMod val="10000"/>
                  </a:schemeClr>
                </a:solidFill>
              </a:rPr>
              <a:t>Undulators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:  sources of partially coherent, tunable X-rays</a:t>
            </a:r>
          </a:p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	commonly used in linear accelerators and storage rings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752600"/>
            <a:ext cx="821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51515"/>
                </a:solidFill>
              </a:rPr>
              <a:t>Based on deflection of relativistic electrons in a periodic magnetic structure</a:t>
            </a:r>
            <a:endParaRPr lang="en-US" sz="2000" b="1" dirty="0">
              <a:solidFill>
                <a:srgbClr val="151515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85800" y="2438400"/>
            <a:ext cx="3975100" cy="2895600"/>
            <a:chOff x="457200" y="2590800"/>
            <a:chExt cx="3975100" cy="2895600"/>
          </a:xfrm>
        </p:grpSpPr>
        <p:grpSp>
          <p:nvGrpSpPr>
            <p:cNvPr id="15" name="Group 14"/>
            <p:cNvGrpSpPr/>
            <p:nvPr/>
          </p:nvGrpSpPr>
          <p:grpSpPr>
            <a:xfrm>
              <a:off x="457200" y="2590800"/>
              <a:ext cx="3975100" cy="2895600"/>
              <a:chOff x="457200" y="2590800"/>
              <a:chExt cx="3975100" cy="28956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3400" y="2641600"/>
                <a:ext cx="3898900" cy="2844800"/>
              </a:xfrm>
              <a:prstGeom prst="rect">
                <a:avLst/>
              </a:prstGeom>
            </p:spPr>
          </p:pic>
          <p:cxnSp>
            <p:nvCxnSpPr>
              <p:cNvPr id="10" name="Straight Arrow Connector 9"/>
              <p:cNvCxnSpPr/>
              <p:nvPr/>
            </p:nvCxnSpPr>
            <p:spPr bwMode="auto">
              <a:xfrm>
                <a:off x="2590800" y="3962400"/>
                <a:ext cx="0" cy="6096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Straight Arrow Connector 10"/>
              <p:cNvCxnSpPr/>
              <p:nvPr/>
            </p:nvCxnSpPr>
            <p:spPr bwMode="auto">
              <a:xfrm>
                <a:off x="3505200" y="3429000"/>
                <a:ext cx="0" cy="6096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 flipV="1">
                <a:off x="3048000" y="3657600"/>
                <a:ext cx="0" cy="6096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Straight Arrow Connector 12"/>
              <p:cNvCxnSpPr/>
              <p:nvPr/>
            </p:nvCxnSpPr>
            <p:spPr bwMode="auto">
              <a:xfrm flipV="1">
                <a:off x="4000500" y="3086100"/>
                <a:ext cx="0" cy="6096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4" name="Rectangle 13"/>
              <p:cNvSpPr/>
              <p:nvPr/>
            </p:nvSpPr>
            <p:spPr bwMode="auto">
              <a:xfrm>
                <a:off x="457200" y="2590800"/>
                <a:ext cx="2819400" cy="533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949700" y="3352800"/>
              <a:ext cx="4108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B</a:t>
              </a:r>
              <a:r>
                <a:rPr lang="en-US" sz="2000" baseline="-25000" dirty="0" smtClean="0">
                  <a:solidFill>
                    <a:srgbClr val="FF0000"/>
                  </a:solidFill>
                </a:rPr>
                <a:t>0</a:t>
              </a:r>
              <a:endParaRPr lang="en-US" sz="2000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334000" y="2743200"/>
            <a:ext cx="3634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Magnetic deflection parameter K</a:t>
            </a: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878509"/>
              </p:ext>
            </p:extLst>
          </p:nvPr>
        </p:nvGraphicFramePr>
        <p:xfrm>
          <a:off x="5410200" y="3276600"/>
          <a:ext cx="2205789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Equation" r:id="rId4" imgW="1397000" imgH="241300" progId="Equation.3">
                  <p:embed/>
                </p:oleObj>
              </mc:Choice>
              <mc:Fallback>
                <p:oleObj name="Equation" r:id="rId4" imgW="1397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10200" y="3276600"/>
                        <a:ext cx="2205789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866441"/>
              </p:ext>
            </p:extLst>
          </p:nvPr>
        </p:nvGraphicFramePr>
        <p:xfrm>
          <a:off x="5410200" y="4191000"/>
          <a:ext cx="207645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" name="Equation" r:id="rId6" imgW="1384300" imgH="469900" progId="Equation.3">
                  <p:embed/>
                </p:oleObj>
              </mc:Choice>
              <mc:Fallback>
                <p:oleObj name="Equation" r:id="rId6" imgW="13843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10200" y="4191000"/>
                        <a:ext cx="2076450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838200" y="5407223"/>
            <a:ext cx="4878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151515"/>
                </a:solidFill>
              </a:rPr>
              <a:t>After: D. T. Attwood, http://</a:t>
            </a:r>
            <a:r>
              <a:rPr lang="en-US" sz="1600" dirty="0" err="1" smtClean="0">
                <a:solidFill>
                  <a:srgbClr val="151515"/>
                </a:solidFill>
              </a:rPr>
              <a:t>ast.coe.berkeley.edu</a:t>
            </a:r>
            <a:r>
              <a:rPr lang="en-US" sz="1600" dirty="0" smtClean="0">
                <a:solidFill>
                  <a:srgbClr val="151515"/>
                </a:solidFill>
              </a:rPr>
              <a:t>/</a:t>
            </a:r>
            <a:r>
              <a:rPr lang="en-US" sz="1600" dirty="0" err="1" smtClean="0">
                <a:solidFill>
                  <a:srgbClr val="151515"/>
                </a:solidFill>
              </a:rPr>
              <a:t>sxreuv</a:t>
            </a:r>
            <a:r>
              <a:rPr lang="en-US" sz="1600" dirty="0" smtClean="0">
                <a:solidFill>
                  <a:srgbClr val="151515"/>
                </a:solidFill>
              </a:rPr>
              <a:t>/ </a:t>
            </a:r>
            <a:endParaRPr lang="en-US" sz="1600" dirty="0">
              <a:solidFill>
                <a:srgbClr val="151515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10200" y="3733800"/>
            <a:ext cx="2268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51515"/>
                </a:solidFill>
              </a:rPr>
              <a:t>Emitted wavelength</a:t>
            </a:r>
            <a:endParaRPr lang="en-US" sz="2000" dirty="0">
              <a:solidFill>
                <a:srgbClr val="151515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600" y="5715000"/>
            <a:ext cx="6547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51515"/>
                </a:solidFill>
              </a:rPr>
              <a:t>Range of </a:t>
            </a:r>
            <a:r>
              <a:rPr lang="en-US" sz="2000" b="1" dirty="0" err="1" smtClean="0">
                <a:solidFill>
                  <a:srgbClr val="151515"/>
                </a:solidFill>
              </a:rPr>
              <a:t>tunability</a:t>
            </a:r>
            <a:r>
              <a:rPr lang="en-US" sz="2000" b="1" dirty="0" smtClean="0">
                <a:solidFill>
                  <a:srgbClr val="151515"/>
                </a:solidFill>
              </a:rPr>
              <a:t>, brilliance of X-ray beam increase with K</a:t>
            </a:r>
            <a:endParaRPr lang="en-US" sz="2000" b="1" dirty="0">
              <a:solidFill>
                <a:srgbClr val="151515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" y="6096000"/>
            <a:ext cx="459906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Highest possible on-axis magnetic field B</a:t>
            </a:r>
            <a:r>
              <a:rPr lang="en-US" sz="2000" b="1" baseline="-25000" dirty="0" smtClean="0">
                <a:solidFill>
                  <a:srgbClr val="0000FF"/>
                </a:solidFill>
              </a:rPr>
              <a:t>0</a:t>
            </a:r>
            <a:endParaRPr lang="en-US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6013" y="152400"/>
            <a:ext cx="19865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dirty="0" err="1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Undulators</a:t>
            </a:r>
            <a:endParaRPr lang="en-US" sz="2600" b="1" i="1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1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20079"/>
            <a:ext cx="3053614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594678"/>
            <a:ext cx="3200400" cy="28757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8400" y="4645223"/>
            <a:ext cx="3001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V. </a:t>
            </a:r>
            <a:r>
              <a:rPr lang="en-US" sz="1600" dirty="0" err="1" smtClean="0">
                <a:solidFill>
                  <a:srgbClr val="0000FF"/>
                </a:solidFill>
              </a:rPr>
              <a:t>Selvamanickam</a:t>
            </a:r>
            <a:r>
              <a:rPr lang="en-US" sz="1600" dirty="0" smtClean="0">
                <a:solidFill>
                  <a:srgbClr val="0000FF"/>
                </a:solidFill>
              </a:rPr>
              <a:t> (Univ. Houston)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57200"/>
            <a:ext cx="7642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rebuchet MS"/>
                <a:ea typeface="+mj-ea"/>
                <a:cs typeface="Trebuchet MS"/>
              </a:rPr>
              <a:t>Addition of 15% z</a:t>
            </a: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ea typeface="+mj-ea"/>
                <a:cs typeface="Trebuchet MS"/>
              </a:rPr>
              <a:t>irconium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rebuchet MS"/>
                <a:ea typeface="+mj-ea"/>
                <a:cs typeface="Trebuchet MS"/>
              </a:rPr>
              <a:t>to MOCVD grown </a:t>
            </a: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ea typeface="+mj-ea"/>
                <a:cs typeface="Trebuchet MS"/>
              </a:rPr>
              <a:t>YBCO:</a:t>
            </a:r>
          </a:p>
          <a:p>
            <a:pPr algn="ctr"/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ea typeface="+mj-ea"/>
                <a:cs typeface="Trebuchet MS"/>
              </a:rPr>
              <a:t>Dense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rebuchet MS"/>
                <a:ea typeface="+mj-ea"/>
                <a:cs typeface="Trebuchet MS"/>
              </a:rPr>
              <a:t>array of </a:t>
            </a: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ea typeface="+mj-ea"/>
                <a:cs typeface="Trebuchet MS"/>
              </a:rPr>
              <a:t>self-assembled BaZrO</a:t>
            </a:r>
            <a:r>
              <a:rPr lang="en-US" sz="2400" b="1" i="1" baseline="-250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ea typeface="+mj-ea"/>
                <a:cs typeface="Trebuchet MS"/>
              </a:rPr>
              <a:t>3</a:t>
            </a: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ea typeface="+mj-ea"/>
                <a:cs typeface="Trebuchet MS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Trebuchet MS"/>
                <a:ea typeface="+mj-ea"/>
                <a:cs typeface="Trebuchet MS"/>
              </a:rPr>
              <a:t>nano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rebuchet MS"/>
                <a:ea typeface="+mj-ea"/>
                <a:cs typeface="Trebuchet MS"/>
              </a:rPr>
              <a:t>-rods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057400"/>
            <a:ext cx="1219200" cy="1600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51147" y="3657600"/>
            <a:ext cx="1992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51515"/>
                </a:solidFill>
              </a:rPr>
              <a:t>e</a:t>
            </a:r>
            <a:r>
              <a:rPr lang="en-US" dirty="0" smtClean="0">
                <a:solidFill>
                  <a:srgbClr val="151515"/>
                </a:solidFill>
              </a:rPr>
              <a:t>ffective pinning of</a:t>
            </a:r>
          </a:p>
          <a:p>
            <a:r>
              <a:rPr lang="en-US" dirty="0">
                <a:solidFill>
                  <a:srgbClr val="151515"/>
                </a:solidFill>
              </a:rPr>
              <a:t>e</a:t>
            </a:r>
            <a:r>
              <a:rPr lang="en-US" dirty="0" smtClean="0">
                <a:solidFill>
                  <a:srgbClr val="151515"/>
                </a:solidFill>
              </a:rPr>
              <a:t>xtended vortex</a:t>
            </a:r>
          </a:p>
          <a:p>
            <a:r>
              <a:rPr lang="en-US" dirty="0" smtClean="0">
                <a:solidFill>
                  <a:srgbClr val="151515"/>
                </a:solidFill>
              </a:rPr>
              <a:t>sections</a:t>
            </a:r>
            <a:endParaRPr lang="en-US" dirty="0">
              <a:solidFill>
                <a:srgbClr val="15151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5562600"/>
            <a:ext cx="6237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51515"/>
                </a:solidFill>
              </a:rPr>
              <a:t>Research samples reach the requirements for </a:t>
            </a:r>
            <a:r>
              <a:rPr lang="en-US" sz="2000" b="1" dirty="0" err="1" smtClean="0">
                <a:solidFill>
                  <a:srgbClr val="151515"/>
                </a:solidFill>
              </a:rPr>
              <a:t>undulators</a:t>
            </a:r>
            <a:endParaRPr lang="en-US" sz="2000" b="1" dirty="0">
              <a:solidFill>
                <a:srgbClr val="151515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00" y="4343400"/>
            <a:ext cx="121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51515"/>
                </a:solidFill>
              </a:rPr>
              <a:t>Plane-view</a:t>
            </a:r>
            <a:endParaRPr lang="en-US" dirty="0">
              <a:solidFill>
                <a:srgbClr val="15151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4343400"/>
            <a:ext cx="143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51515"/>
                </a:solidFill>
              </a:rPr>
              <a:t>Cross-section</a:t>
            </a:r>
            <a:endParaRPr lang="en-US" dirty="0">
              <a:solidFill>
                <a:srgbClr val="151515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3962400" y="1828800"/>
            <a:ext cx="0" cy="1143000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962400" y="1676400"/>
            <a:ext cx="282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38200" y="5105400"/>
            <a:ext cx="340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51515"/>
                </a:solidFill>
              </a:rPr>
              <a:t>~ 17 nm spacing, ~ 5 nm diameter</a:t>
            </a:r>
            <a:endParaRPr lang="en-US" b="1" dirty="0">
              <a:solidFill>
                <a:srgbClr val="15151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6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4652" y="147935"/>
            <a:ext cx="13345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Outline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1447800"/>
            <a:ext cx="757130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Low Temperature Superconducting Detectors (TES, etc.)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Superconducting RF Cavities, Magnets &amp; </a:t>
            </a:r>
            <a:r>
              <a:rPr lang="en-US" sz="2400" dirty="0" err="1" smtClean="0">
                <a:solidFill>
                  <a:srgbClr val="000000"/>
                </a:solidFill>
              </a:rPr>
              <a:t>Undulators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Wide Band Gap </a:t>
            </a: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rgbClr val="000000"/>
                </a:solidFill>
              </a:rPr>
              <a:t>-ray Detectors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Monopoles, </a:t>
            </a:r>
            <a:r>
              <a:rPr lang="en-US" sz="2400" dirty="0" err="1" smtClean="0">
                <a:solidFill>
                  <a:srgbClr val="000000"/>
                </a:solidFill>
              </a:rPr>
              <a:t>Anapoles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Skyrmions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Majoranas</a:t>
            </a:r>
            <a:r>
              <a:rPr lang="en-US" sz="2400" dirty="0" smtClean="0">
                <a:solidFill>
                  <a:srgbClr val="000000"/>
                </a:solidFill>
              </a:rPr>
              <a:t> &amp; Higgs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solidFill>
                  <a:srgbClr val="000000"/>
                </a:solidFill>
              </a:rPr>
              <a:t>AdS</a:t>
            </a:r>
            <a:r>
              <a:rPr lang="en-US" sz="2400" dirty="0" smtClean="0">
                <a:solidFill>
                  <a:srgbClr val="000000"/>
                </a:solidFill>
              </a:rPr>
              <a:t>/CFT and Tensor Networks</a:t>
            </a:r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22754" y="5540514"/>
            <a:ext cx="8831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with special thanks to Val </a:t>
            </a:r>
            <a:r>
              <a:rPr lang="en-US" sz="2000" dirty="0" err="1" smtClean="0">
                <a:solidFill>
                  <a:srgbClr val="0000FF"/>
                </a:solidFill>
              </a:rPr>
              <a:t>Novosad</a:t>
            </a:r>
            <a:r>
              <a:rPr lang="en-US" sz="2000" dirty="0" smtClean="0">
                <a:solidFill>
                  <a:srgbClr val="0000FF"/>
                </a:solidFill>
              </a:rPr>
              <a:t> (TES), Thomas </a:t>
            </a:r>
            <a:r>
              <a:rPr lang="en-US" sz="2000" dirty="0" err="1" smtClean="0">
                <a:solidFill>
                  <a:srgbClr val="0000FF"/>
                </a:solidFill>
              </a:rPr>
              <a:t>Proslier</a:t>
            </a:r>
            <a:r>
              <a:rPr lang="en-US" sz="2000" dirty="0">
                <a:solidFill>
                  <a:srgbClr val="0000FF"/>
                </a:solidFill>
              </a:rPr>
              <a:t> &amp;</a:t>
            </a:r>
            <a:r>
              <a:rPr lang="en-US" sz="2000" dirty="0" smtClean="0">
                <a:solidFill>
                  <a:srgbClr val="0000FF"/>
                </a:solidFill>
              </a:rPr>
              <a:t> Mike </a:t>
            </a:r>
            <a:r>
              <a:rPr lang="en-US" sz="2000" dirty="0" err="1" smtClean="0">
                <a:solidFill>
                  <a:srgbClr val="0000FF"/>
                </a:solidFill>
              </a:rPr>
              <a:t>Pellin</a:t>
            </a:r>
            <a:r>
              <a:rPr lang="en-US" sz="2000" dirty="0" smtClean="0">
                <a:solidFill>
                  <a:srgbClr val="0000FF"/>
                </a:solidFill>
              </a:rPr>
              <a:t> (SRF),</a:t>
            </a:r>
          </a:p>
          <a:p>
            <a:r>
              <a:rPr lang="en-US" sz="2000" dirty="0" err="1" smtClean="0">
                <a:solidFill>
                  <a:srgbClr val="0000FF"/>
                </a:solidFill>
              </a:rPr>
              <a:t>Mercouri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Kanatzidis</a:t>
            </a:r>
            <a:r>
              <a:rPr lang="en-US" sz="2000" dirty="0" smtClean="0">
                <a:solidFill>
                  <a:srgbClr val="0000FF"/>
                </a:solidFill>
              </a:rPr>
              <a:t> (wide band gap), </a:t>
            </a:r>
            <a:r>
              <a:rPr lang="en-US" sz="2000" dirty="0" err="1" smtClean="0">
                <a:solidFill>
                  <a:srgbClr val="0000FF"/>
                </a:solidFill>
              </a:rPr>
              <a:t>Wai</a:t>
            </a:r>
            <a:r>
              <a:rPr lang="en-US" sz="2000" dirty="0" smtClean="0">
                <a:solidFill>
                  <a:srgbClr val="0000FF"/>
                </a:solidFill>
              </a:rPr>
              <a:t> Kwok &amp; Ulrich </a:t>
            </a:r>
            <a:r>
              <a:rPr lang="en-US" sz="2000" dirty="0" err="1" smtClean="0">
                <a:solidFill>
                  <a:srgbClr val="0000FF"/>
                </a:solidFill>
              </a:rPr>
              <a:t>Welp</a:t>
            </a:r>
            <a:r>
              <a:rPr lang="en-US" sz="2000" dirty="0" smtClean="0">
                <a:solidFill>
                  <a:srgbClr val="0000FF"/>
                </a:solidFill>
              </a:rPr>
              <a:t> (SC wires &amp; magnets)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304800"/>
            <a:ext cx="8536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Possible operation of </a:t>
            </a:r>
            <a:r>
              <a:rPr lang="en-US" sz="2400" b="1" i="1" dirty="0" smtClean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HTSC </a:t>
            </a:r>
            <a:r>
              <a:rPr lang="en-US" sz="2400" b="1" i="1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at temperatures above 4.2 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779510"/>
            <a:ext cx="5410200" cy="3325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1066800"/>
            <a:ext cx="6485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51515"/>
                </a:solidFill>
              </a:rPr>
              <a:t>Complex, expensive cryogenics for current </a:t>
            </a:r>
            <a:r>
              <a:rPr lang="en-US" sz="2000" b="1" dirty="0" err="1" smtClean="0">
                <a:solidFill>
                  <a:srgbClr val="151515"/>
                </a:solidFill>
              </a:rPr>
              <a:t>NbTi-undulators</a:t>
            </a:r>
            <a:endParaRPr lang="en-US" sz="2000" b="1" dirty="0">
              <a:solidFill>
                <a:srgbClr val="15151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5695890"/>
            <a:ext cx="6552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51515"/>
                </a:solidFill>
              </a:rPr>
              <a:t>~ 10 K: higher cooling power, simpler and cheaper operation</a:t>
            </a:r>
            <a:endParaRPr lang="en-US" sz="2000" b="1" dirty="0">
              <a:solidFill>
                <a:srgbClr val="15151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5105400"/>
            <a:ext cx="2095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Y. </a:t>
            </a:r>
            <a:r>
              <a:rPr lang="en-US" sz="1600" dirty="0" err="1" smtClean="0">
                <a:solidFill>
                  <a:srgbClr val="0000FF"/>
                </a:solidFill>
              </a:rPr>
              <a:t>Ivanyushenkov</a:t>
            </a:r>
            <a:r>
              <a:rPr lang="en-US" sz="1600" dirty="0" smtClean="0">
                <a:solidFill>
                  <a:srgbClr val="0000FF"/>
                </a:solidFill>
              </a:rPr>
              <a:t> (ANL)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3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219200"/>
          </a:xfrm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Metal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chalcogenide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- metal halide hybrid:</a:t>
            </a:r>
            <a:b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</a:b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high density wide band gap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materials for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-ray detection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1864726" y="1251429"/>
            <a:ext cx="5236119" cy="3881873"/>
            <a:chOff x="3969" y="1448"/>
            <a:chExt cx="4234" cy="3456"/>
          </a:xfrm>
        </p:grpSpPr>
        <p:sp>
          <p:nvSpPr>
            <p:cNvPr id="12" name="AutoShape 27"/>
            <p:cNvSpPr>
              <a:spLocks noChangeArrowheads="1" noTextEdit="1"/>
            </p:cNvSpPr>
            <p:nvPr/>
          </p:nvSpPr>
          <p:spPr bwMode="auto">
            <a:xfrm>
              <a:off x="3969" y="1448"/>
              <a:ext cx="4234" cy="3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13" name="Rectangle 26"/>
            <p:cNvSpPr>
              <a:spLocks noChangeArrowheads="1"/>
            </p:cNvSpPr>
            <p:nvPr/>
          </p:nvSpPr>
          <p:spPr bwMode="auto">
            <a:xfrm>
              <a:off x="4343" y="2017"/>
              <a:ext cx="698" cy="348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14" name="Rectangle 25"/>
            <p:cNvSpPr>
              <a:spLocks noChangeArrowheads="1"/>
            </p:cNvSpPr>
            <p:nvPr/>
          </p:nvSpPr>
          <p:spPr bwMode="auto">
            <a:xfrm>
              <a:off x="4343" y="2745"/>
              <a:ext cx="651" cy="37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>
              <a:off x="5736" y="1814"/>
              <a:ext cx="700" cy="28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5736" y="2953"/>
              <a:ext cx="700" cy="28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7132" y="1448"/>
              <a:ext cx="697" cy="20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7132" y="3196"/>
              <a:ext cx="697" cy="20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4775" y="2365"/>
              <a:ext cx="1" cy="3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6059" y="2098"/>
              <a:ext cx="0" cy="85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7452" y="1693"/>
              <a:ext cx="0" cy="146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6042" y="2312"/>
              <a:ext cx="460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5837" tIns="32918" rIns="65837" bIns="329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2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E</a:t>
              </a:r>
              <a:r>
                <a:rPr kumimoji="0" lang="en-US" altLang="ko-KR" sz="2000" b="1" i="0" u="none" strike="noStrike" cap="none" normalizeH="0" baseline="-30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g</a:t>
              </a:r>
              <a:endParaRPr kumimoji="0" lang="en-US" altLang="ko-KR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3969" y="3453"/>
              <a:ext cx="1540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5837" tIns="32918" rIns="65837" bIns="329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       M</a:t>
              </a:r>
              <a:r>
                <a:rPr kumimoji="0" lang="en-US" altLang="ko-KR" sz="1600" b="0" i="0" u="none" strike="noStrike" cap="none" normalizeH="0" baseline="-30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x</a:t>
              </a:r>
              <a:r>
                <a:rPr kumimoji="0" lang="en-US" altLang="ko-KR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Q</a:t>
              </a:r>
              <a:r>
                <a:rPr kumimoji="0" lang="en-US" altLang="ko-KR" sz="1600" b="0" i="0" u="none" strike="noStrike" cap="none" normalizeH="0" baseline="-30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y</a:t>
              </a:r>
              <a:endParaRPr kumimoji="0" lang="en-US" altLang="ko-KR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Chalcogenides</a:t>
              </a:r>
              <a:endParaRPr kumimoji="0" lang="en-US" altLang="ko-KR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15"/>
            <p:cNvSpPr txBox="1">
              <a:spLocks noChangeArrowheads="1"/>
            </p:cNvSpPr>
            <p:nvPr/>
          </p:nvSpPr>
          <p:spPr bwMode="auto">
            <a:xfrm>
              <a:off x="7080" y="3457"/>
              <a:ext cx="881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5837" tIns="32918" rIns="65837" bIns="329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   </a:t>
              </a:r>
              <a:r>
                <a:rPr kumimoji="0" lang="en-US" altLang="ko-KR" sz="16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MX</a:t>
              </a:r>
              <a:r>
                <a:rPr kumimoji="0" lang="en-US" altLang="ko-KR" sz="1600" b="0" i="0" u="none" strike="noStrike" cap="none" normalizeH="0" baseline="-3000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n</a:t>
              </a:r>
              <a:endParaRPr kumimoji="0" lang="en-US" altLang="ko-K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Halides</a:t>
              </a:r>
              <a:endParaRPr kumimoji="0" lang="en-US" altLang="ko-K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5438" y="3453"/>
              <a:ext cx="1540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5837" tIns="32918" rIns="65837" bIns="329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      </a:t>
              </a:r>
              <a:r>
                <a:rPr kumimoji="0" lang="en-US" altLang="ko-KR" sz="16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M</a:t>
              </a:r>
              <a:r>
                <a:rPr kumimoji="0" lang="en-US" altLang="ko-KR" sz="1600" b="0" i="0" u="none" strike="noStrike" cap="none" normalizeH="0" baseline="-3000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x</a:t>
              </a:r>
              <a:r>
                <a:rPr kumimoji="0" lang="en-US" altLang="ko-KR" sz="16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Q</a:t>
              </a:r>
              <a:r>
                <a:rPr kumimoji="0" lang="en-US" altLang="ko-KR" sz="1600" b="0" i="0" u="none" strike="noStrike" cap="none" normalizeH="0" baseline="-3000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y</a:t>
              </a:r>
              <a:r>
                <a:rPr kumimoji="0" lang="en-US" altLang="ko-KR" sz="16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X</a:t>
              </a:r>
              <a:r>
                <a:rPr kumimoji="0" lang="en-US" altLang="ko-KR" sz="1600" b="0" i="0" u="none" strike="noStrike" cap="none" normalizeH="0" baseline="-3000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z</a:t>
              </a:r>
              <a:endParaRPr kumimoji="0" lang="en-US" altLang="ko-K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16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Chalco</a:t>
              </a:r>
              <a:r>
                <a:rPr kumimoji="0" lang="en-US" altLang="ko-KR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-halides</a:t>
              </a:r>
              <a:endParaRPr kumimoji="0" lang="en-US" altLang="ko-K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AutoShape 13"/>
            <p:cNvSpPr>
              <a:spLocks noChangeArrowheads="1"/>
            </p:cNvSpPr>
            <p:nvPr/>
          </p:nvSpPr>
          <p:spPr bwMode="auto">
            <a:xfrm>
              <a:off x="4451" y="4057"/>
              <a:ext cx="3752" cy="24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27" name="AutoShape 12"/>
            <p:cNvSpPr>
              <a:spLocks/>
            </p:cNvSpPr>
            <p:nvPr/>
          </p:nvSpPr>
          <p:spPr bwMode="auto">
            <a:xfrm>
              <a:off x="6589" y="4322"/>
              <a:ext cx="109" cy="489"/>
            </a:xfrm>
            <a:prstGeom prst="rightBrace">
              <a:avLst>
                <a:gd name="adj1" fmla="val 3738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28" name="AutoShape 11"/>
            <p:cNvSpPr>
              <a:spLocks/>
            </p:cNvSpPr>
            <p:nvPr/>
          </p:nvSpPr>
          <p:spPr bwMode="auto">
            <a:xfrm flipH="1">
              <a:off x="5111" y="4322"/>
              <a:ext cx="109" cy="489"/>
            </a:xfrm>
            <a:prstGeom prst="rightBrace">
              <a:avLst>
                <a:gd name="adj1" fmla="val 3738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5234" y="4317"/>
              <a:ext cx="1740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5837" tIns="32918" rIns="65837" bIns="329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Optimum range</a:t>
              </a:r>
              <a:endParaRPr kumimoji="0" lang="en-US" altLang="ko-K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1.6 &lt; </a:t>
              </a:r>
              <a:r>
                <a:rPr kumimoji="0" lang="en-US" altLang="ko-KR" sz="16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E</a:t>
              </a:r>
              <a:r>
                <a:rPr kumimoji="0" lang="en-US" altLang="ko-KR" sz="1600" b="1" i="0" u="none" strike="noStrike" cap="none" normalizeH="0" baseline="-3000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g</a:t>
              </a:r>
              <a:r>
                <a:rPr kumimoji="0" lang="en-US" altLang="ko-KR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 &lt; 2.5 </a:t>
              </a:r>
              <a:r>
                <a:rPr kumimoji="0" lang="en-US" altLang="ko-KR" sz="16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eV</a:t>
              </a:r>
              <a:endParaRPr kumimoji="0" lang="en-US" altLang="ko-K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9"/>
            <p:cNvSpPr txBox="1">
              <a:spLocks noChangeArrowheads="1"/>
            </p:cNvSpPr>
            <p:nvPr/>
          </p:nvSpPr>
          <p:spPr bwMode="auto">
            <a:xfrm>
              <a:off x="3969" y="2053"/>
              <a:ext cx="457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5837" tIns="32918" rIns="65837" bIns="329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CB</a:t>
              </a:r>
              <a:endParaRPr kumimoji="0" lang="en-US" altLang="ko-KR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 Box 8"/>
            <p:cNvSpPr txBox="1">
              <a:spLocks noChangeArrowheads="1"/>
            </p:cNvSpPr>
            <p:nvPr/>
          </p:nvSpPr>
          <p:spPr bwMode="auto">
            <a:xfrm>
              <a:off x="3969" y="2726"/>
              <a:ext cx="448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5837" tIns="32918" rIns="65837" bIns="329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Batang" pitchFamily="18" charset="-127"/>
                  <a:cs typeface="Arial" pitchFamily="34" charset="0"/>
                </a:rPr>
                <a:t>VB</a:t>
              </a:r>
              <a:endParaRPr kumimoji="0" lang="en-US" altLang="ko-KR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Line 7"/>
            <p:cNvSpPr>
              <a:spLocks noChangeShapeType="1"/>
            </p:cNvSpPr>
            <p:nvPr/>
          </p:nvSpPr>
          <p:spPr bwMode="auto">
            <a:xfrm>
              <a:off x="4994" y="2726"/>
              <a:ext cx="691" cy="22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33" name="Line 6"/>
            <p:cNvSpPr>
              <a:spLocks noChangeShapeType="1"/>
            </p:cNvSpPr>
            <p:nvPr/>
          </p:nvSpPr>
          <p:spPr bwMode="auto">
            <a:xfrm>
              <a:off x="6488" y="2953"/>
              <a:ext cx="590" cy="24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34" name="Line 5"/>
            <p:cNvSpPr>
              <a:spLocks noChangeShapeType="1"/>
            </p:cNvSpPr>
            <p:nvPr/>
          </p:nvSpPr>
          <p:spPr bwMode="auto">
            <a:xfrm flipV="1">
              <a:off x="5041" y="2098"/>
              <a:ext cx="644" cy="26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  <p:sp>
          <p:nvSpPr>
            <p:cNvPr id="35" name="Line 4"/>
            <p:cNvSpPr>
              <a:spLocks noChangeShapeType="1"/>
            </p:cNvSpPr>
            <p:nvPr/>
          </p:nvSpPr>
          <p:spPr bwMode="auto">
            <a:xfrm flipV="1">
              <a:off x="6488" y="1693"/>
              <a:ext cx="644" cy="36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600"/>
            </a:p>
          </p:txBody>
        </p:sp>
      </p:grpSp>
      <p:sp>
        <p:nvSpPr>
          <p:cNvPr id="38" name="Title 1"/>
          <p:cNvSpPr txBox="1">
            <a:spLocks/>
          </p:cNvSpPr>
          <p:nvPr/>
        </p:nvSpPr>
        <p:spPr>
          <a:xfrm>
            <a:off x="1463883" y="4431721"/>
            <a:ext cx="1726726" cy="317802"/>
          </a:xfrm>
          <a:prstGeom prst="rect">
            <a:avLst/>
          </a:prstGeom>
        </p:spPr>
        <p:txBody>
          <a:bodyPr lIns="86493" tIns="43247" rIns="86493" bIns="43247" anchor="ctr" anchorCtr="0"/>
          <a:lstStyle>
            <a:lvl1pPr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32465"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864931"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297396"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729862"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14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Bandgap too low</a:t>
            </a:r>
            <a:endParaRPr lang="en-US" sz="1400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172096" y="4473968"/>
            <a:ext cx="2432712" cy="337143"/>
          </a:xfrm>
          <a:prstGeom prst="rect">
            <a:avLst/>
          </a:prstGeom>
        </p:spPr>
        <p:txBody>
          <a:bodyPr lIns="86493" tIns="43247" rIns="86493" bIns="43247" anchor="ctr" anchorCtr="0"/>
          <a:lstStyle>
            <a:lvl1pPr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32465"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864931"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297396"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729862" algn="ctr" defTabSz="9144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14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Bandgap too high</a:t>
            </a:r>
            <a:endParaRPr lang="en-US" sz="1400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01808" y="5099886"/>
            <a:ext cx="79570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example:</a:t>
            </a:r>
          </a:p>
          <a:p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BiBr</a:t>
            </a:r>
            <a:r>
              <a:rPr lang="en-US" sz="1600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600" baseline="-25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~ 2.2 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+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</a:t>
            </a:r>
            <a:r>
              <a:rPr lang="en-US" sz="1600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600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600" baseline="-25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~ 1.1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2BiSBr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600" baseline="-25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~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1.95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BiSBr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has a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 density of 6.7 g/cm</a:t>
            </a:r>
            <a:r>
              <a:rPr lang="en-US" sz="16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and a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band gap of 1.95 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</a:t>
            </a: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01979" y="6172200"/>
            <a:ext cx="255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Kanatzidis</a:t>
            </a:r>
            <a:r>
              <a:rPr lang="en-US" dirty="0" smtClean="0">
                <a:solidFill>
                  <a:srgbClr val="0000FF"/>
                </a:solidFill>
              </a:rPr>
              <a:t> &amp; Chung (ANL)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31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2548" y="914400"/>
            <a:ext cx="5542963" cy="4480482"/>
          </a:xfrm>
        </p:spPr>
        <p:txBody>
          <a:bodyPr>
            <a:noAutofit/>
          </a:bodyPr>
          <a:lstStyle/>
          <a:p>
            <a:pPr marL="528638" lvl="1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600" b="0" dirty="0" smtClean="0">
                <a:solidFill>
                  <a:srgbClr val="000000"/>
                </a:solidFill>
              </a:rPr>
              <a:t>Initiated </a:t>
            </a:r>
            <a:r>
              <a:rPr lang="en-US" sz="1600" b="0" dirty="0">
                <a:solidFill>
                  <a:srgbClr val="000000"/>
                </a:solidFill>
              </a:rPr>
              <a:t>synthesis and growth experiments in the </a:t>
            </a:r>
            <a:r>
              <a:rPr lang="en-US" sz="1600" b="0" dirty="0" err="1" smtClean="0">
                <a:solidFill>
                  <a:srgbClr val="000000"/>
                </a:solidFill>
              </a:rPr>
              <a:t>SbSeX</a:t>
            </a:r>
            <a:r>
              <a:rPr lang="en-US" sz="1600" b="0" dirty="0" smtClean="0">
                <a:solidFill>
                  <a:srgbClr val="000000"/>
                </a:solidFill>
              </a:rPr>
              <a:t> and Hg</a:t>
            </a:r>
            <a:r>
              <a:rPr lang="en-US" sz="1600" b="0" baseline="-25000" dirty="0" smtClean="0">
                <a:solidFill>
                  <a:srgbClr val="000000"/>
                </a:solidFill>
              </a:rPr>
              <a:t>3</a:t>
            </a:r>
            <a:r>
              <a:rPr lang="en-US" sz="1600" b="0" dirty="0" smtClean="0">
                <a:solidFill>
                  <a:srgbClr val="000000"/>
                </a:solidFill>
              </a:rPr>
              <a:t>Q</a:t>
            </a:r>
            <a:r>
              <a:rPr lang="en-US" sz="1600" b="0" baseline="-25000" dirty="0" smtClean="0">
                <a:solidFill>
                  <a:srgbClr val="000000"/>
                </a:solidFill>
              </a:rPr>
              <a:t>2</a:t>
            </a:r>
            <a:r>
              <a:rPr lang="en-US" sz="1600" b="0" dirty="0" smtClean="0">
                <a:solidFill>
                  <a:srgbClr val="000000"/>
                </a:solidFill>
              </a:rPr>
              <a:t>X</a:t>
            </a:r>
            <a:r>
              <a:rPr lang="en-US" sz="1600" b="0" baseline="-25000" dirty="0" smtClean="0">
                <a:solidFill>
                  <a:srgbClr val="000000"/>
                </a:solidFill>
              </a:rPr>
              <a:t>2</a:t>
            </a:r>
            <a:r>
              <a:rPr lang="en-US" sz="1600" b="0" dirty="0" smtClean="0">
                <a:solidFill>
                  <a:srgbClr val="000000"/>
                </a:solidFill>
              </a:rPr>
              <a:t> (</a:t>
            </a:r>
            <a:r>
              <a:rPr lang="en-US" sz="1600" b="0" dirty="0">
                <a:solidFill>
                  <a:srgbClr val="000000"/>
                </a:solidFill>
              </a:rPr>
              <a:t>Q = S, Se, </a:t>
            </a:r>
            <a:r>
              <a:rPr lang="en-US" sz="1600" b="0" dirty="0" err="1">
                <a:solidFill>
                  <a:srgbClr val="000000"/>
                </a:solidFill>
              </a:rPr>
              <a:t>Te</a:t>
            </a:r>
            <a:r>
              <a:rPr lang="en-US" sz="1600" b="0" dirty="0">
                <a:solidFill>
                  <a:srgbClr val="000000"/>
                </a:solidFill>
              </a:rPr>
              <a:t>; X = Cl, Br, I) family of promising </a:t>
            </a:r>
            <a:r>
              <a:rPr lang="en-US" sz="1600" b="0" dirty="0" smtClean="0">
                <a:solidFill>
                  <a:srgbClr val="000000"/>
                </a:solidFill>
              </a:rPr>
              <a:t>materials.</a:t>
            </a:r>
          </a:p>
          <a:p>
            <a:pPr marL="528638" lvl="1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600" b="0" dirty="0" smtClean="0">
                <a:solidFill>
                  <a:srgbClr val="000000"/>
                </a:solidFill>
              </a:rPr>
              <a:t>Hg</a:t>
            </a:r>
            <a:r>
              <a:rPr lang="en-US" sz="1600" b="0" baseline="-25000" dirty="0" smtClean="0">
                <a:solidFill>
                  <a:srgbClr val="000000"/>
                </a:solidFill>
              </a:rPr>
              <a:t>3</a:t>
            </a:r>
            <a:r>
              <a:rPr lang="en-US" sz="1600" b="0" dirty="0" smtClean="0">
                <a:solidFill>
                  <a:srgbClr val="000000"/>
                </a:solidFill>
              </a:rPr>
              <a:t>Te</a:t>
            </a:r>
            <a:r>
              <a:rPr lang="en-US" sz="1600" b="0" baseline="-25000" dirty="0" smtClean="0">
                <a:solidFill>
                  <a:srgbClr val="000000"/>
                </a:solidFill>
              </a:rPr>
              <a:t>2</a:t>
            </a:r>
            <a:r>
              <a:rPr lang="en-US" sz="1600" b="0" dirty="0" smtClean="0">
                <a:solidFill>
                  <a:srgbClr val="000000"/>
                </a:solidFill>
              </a:rPr>
              <a:t>Br</a:t>
            </a:r>
            <a:r>
              <a:rPr lang="en-US" sz="1600" b="0" baseline="-25000" dirty="0" smtClean="0">
                <a:solidFill>
                  <a:srgbClr val="000000"/>
                </a:solidFill>
              </a:rPr>
              <a:t>2</a:t>
            </a:r>
            <a:r>
              <a:rPr lang="en-US" sz="1600" b="0" dirty="0" smtClean="0">
                <a:solidFill>
                  <a:srgbClr val="000000"/>
                </a:solidFill>
              </a:rPr>
              <a:t> </a:t>
            </a:r>
            <a:r>
              <a:rPr lang="en-US" sz="1600" b="0" dirty="0">
                <a:solidFill>
                  <a:srgbClr val="000000"/>
                </a:solidFill>
              </a:rPr>
              <a:t>phase </a:t>
            </a:r>
            <a:r>
              <a:rPr lang="en-US" sz="1600" b="0" dirty="0" smtClean="0">
                <a:solidFill>
                  <a:srgbClr val="000000"/>
                </a:solidFill>
              </a:rPr>
              <a:t>possess </a:t>
            </a:r>
            <a:r>
              <a:rPr lang="en-US" sz="1600" b="0" dirty="0">
                <a:solidFill>
                  <a:srgbClr val="000000"/>
                </a:solidFill>
              </a:rPr>
              <a:t>the highest density in the Hg</a:t>
            </a:r>
            <a:r>
              <a:rPr lang="en-US" sz="1600" b="0" baseline="-25000" dirty="0">
                <a:solidFill>
                  <a:srgbClr val="000000"/>
                </a:solidFill>
              </a:rPr>
              <a:t>3</a:t>
            </a:r>
            <a:r>
              <a:rPr lang="en-US" sz="1600" b="0" dirty="0">
                <a:solidFill>
                  <a:srgbClr val="000000"/>
                </a:solidFill>
              </a:rPr>
              <a:t>Q</a:t>
            </a:r>
            <a:r>
              <a:rPr lang="en-US" sz="1600" b="0" baseline="-25000" dirty="0">
                <a:solidFill>
                  <a:srgbClr val="000000"/>
                </a:solidFill>
              </a:rPr>
              <a:t>2</a:t>
            </a:r>
            <a:r>
              <a:rPr lang="en-US" sz="1600" b="0" dirty="0">
                <a:solidFill>
                  <a:srgbClr val="000000"/>
                </a:solidFill>
              </a:rPr>
              <a:t>X</a:t>
            </a:r>
            <a:r>
              <a:rPr lang="en-US" sz="1600" b="0" baseline="-25000" dirty="0">
                <a:solidFill>
                  <a:srgbClr val="000000"/>
                </a:solidFill>
              </a:rPr>
              <a:t>2</a:t>
            </a:r>
            <a:r>
              <a:rPr lang="en-US" sz="1600" b="0" dirty="0">
                <a:solidFill>
                  <a:srgbClr val="000000"/>
                </a:solidFill>
              </a:rPr>
              <a:t> family of 7.78 g/cm</a:t>
            </a:r>
            <a:r>
              <a:rPr lang="en-US" sz="1600" b="0" baseline="30000" dirty="0">
                <a:solidFill>
                  <a:srgbClr val="000000"/>
                </a:solidFill>
              </a:rPr>
              <a:t>3</a:t>
            </a:r>
            <a:r>
              <a:rPr lang="en-US" sz="1600" b="0" dirty="0">
                <a:solidFill>
                  <a:srgbClr val="000000"/>
                </a:solidFill>
              </a:rPr>
              <a:t> and </a:t>
            </a:r>
            <a:r>
              <a:rPr lang="en-US" sz="1600" b="0" dirty="0" smtClean="0">
                <a:solidFill>
                  <a:srgbClr val="000000"/>
                </a:solidFill>
              </a:rPr>
              <a:t>an </a:t>
            </a:r>
            <a:r>
              <a:rPr lang="en-US" sz="1600" b="0" dirty="0">
                <a:solidFill>
                  <a:srgbClr val="000000"/>
                </a:solidFill>
              </a:rPr>
              <a:t>optical band gap of 2.5 eV. </a:t>
            </a:r>
            <a:endParaRPr lang="en-US" sz="1600" b="0" dirty="0" smtClean="0">
              <a:solidFill>
                <a:srgbClr val="000000"/>
              </a:solidFill>
            </a:endParaRPr>
          </a:p>
          <a:p>
            <a:pPr marL="528638" lvl="1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600" b="0" dirty="0" smtClean="0">
                <a:solidFill>
                  <a:srgbClr val="000000"/>
                </a:solidFill>
              </a:rPr>
              <a:t>Single crystal growth of </a:t>
            </a:r>
            <a:r>
              <a:rPr lang="en-US" sz="1600" b="0" dirty="0" err="1" smtClean="0">
                <a:solidFill>
                  <a:srgbClr val="000000"/>
                </a:solidFill>
              </a:rPr>
              <a:t>SbSeI</a:t>
            </a:r>
            <a:r>
              <a:rPr lang="en-US" sz="1600" b="0" dirty="0" smtClean="0">
                <a:solidFill>
                  <a:srgbClr val="000000"/>
                </a:solidFill>
              </a:rPr>
              <a:t>:  - 8 mm x 10 mm </a:t>
            </a:r>
            <a:r>
              <a:rPr lang="en-US" sz="1600" b="0" dirty="0">
                <a:solidFill>
                  <a:srgbClr val="000000"/>
                </a:solidFill>
              </a:rPr>
              <a:t>in </a:t>
            </a:r>
            <a:r>
              <a:rPr lang="en-US" sz="1600" b="0" dirty="0" smtClean="0">
                <a:solidFill>
                  <a:srgbClr val="000000"/>
                </a:solidFill>
              </a:rPr>
              <a:t>dimensions.</a:t>
            </a:r>
            <a:endParaRPr lang="en-US" sz="1600" b="0" dirty="0">
              <a:solidFill>
                <a:srgbClr val="000000"/>
              </a:solidFill>
            </a:endParaRPr>
          </a:p>
          <a:p>
            <a:pPr marL="528638" lvl="1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600" b="0" dirty="0">
                <a:solidFill>
                  <a:srgbClr val="000000"/>
                </a:solidFill>
              </a:rPr>
              <a:t>Single crystal growth for </a:t>
            </a:r>
            <a:r>
              <a:rPr lang="en-US" sz="1600" b="0" dirty="0" smtClean="0">
                <a:solidFill>
                  <a:srgbClr val="000000"/>
                </a:solidFill>
              </a:rPr>
              <a:t>Hg</a:t>
            </a:r>
            <a:r>
              <a:rPr lang="en-US" sz="1600" b="0" baseline="-25000" dirty="0" smtClean="0">
                <a:solidFill>
                  <a:srgbClr val="000000"/>
                </a:solidFill>
              </a:rPr>
              <a:t>3</a:t>
            </a:r>
            <a:r>
              <a:rPr lang="en-US" sz="1600" b="0" dirty="0" smtClean="0">
                <a:solidFill>
                  <a:srgbClr val="000000"/>
                </a:solidFill>
              </a:rPr>
              <a:t>Te</a:t>
            </a:r>
            <a:r>
              <a:rPr lang="en-US" sz="1600" b="0" baseline="-25000" dirty="0" smtClean="0">
                <a:solidFill>
                  <a:srgbClr val="000000"/>
                </a:solidFill>
              </a:rPr>
              <a:t>2</a:t>
            </a:r>
            <a:r>
              <a:rPr lang="en-US" sz="1600" b="0" dirty="0" smtClean="0">
                <a:solidFill>
                  <a:srgbClr val="000000"/>
                </a:solidFill>
              </a:rPr>
              <a:t>Br</a:t>
            </a:r>
            <a:r>
              <a:rPr lang="en-US" sz="1600" b="0" baseline="-25000" dirty="0" smtClean="0">
                <a:solidFill>
                  <a:srgbClr val="000000"/>
                </a:solidFill>
              </a:rPr>
              <a:t>2</a:t>
            </a:r>
            <a:r>
              <a:rPr lang="en-US" sz="1600" b="0" dirty="0">
                <a:solidFill>
                  <a:srgbClr val="000000"/>
                </a:solidFill>
              </a:rPr>
              <a:t> - </a:t>
            </a:r>
            <a:r>
              <a:rPr lang="en-US" sz="1600" b="0" dirty="0" smtClean="0">
                <a:solidFill>
                  <a:srgbClr val="000000"/>
                </a:solidFill>
              </a:rPr>
              <a:t>up </a:t>
            </a:r>
            <a:r>
              <a:rPr lang="en-US" sz="1600" b="0" dirty="0">
                <a:solidFill>
                  <a:srgbClr val="000000"/>
                </a:solidFill>
              </a:rPr>
              <a:t>to 3 x 3 x 2 mm</a:t>
            </a:r>
            <a:r>
              <a:rPr lang="en-US" sz="1600" b="0" baseline="30000" dirty="0">
                <a:solidFill>
                  <a:srgbClr val="000000"/>
                </a:solidFill>
              </a:rPr>
              <a:t>3</a:t>
            </a:r>
            <a:r>
              <a:rPr lang="en-US" sz="1600" b="0" dirty="0">
                <a:solidFill>
                  <a:srgbClr val="000000"/>
                </a:solidFill>
              </a:rPr>
              <a:t> in </a:t>
            </a:r>
            <a:r>
              <a:rPr lang="en-US" sz="1600" b="0" dirty="0" smtClean="0">
                <a:solidFill>
                  <a:srgbClr val="000000"/>
                </a:solidFill>
              </a:rPr>
              <a:t>dimensions.</a:t>
            </a:r>
          </a:p>
        </p:txBody>
      </p:sp>
      <p:pic>
        <p:nvPicPr>
          <p:cNvPr id="1027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90"/>
          <a:stretch/>
        </p:blipFill>
        <p:spPr bwMode="auto">
          <a:xfrm>
            <a:off x="5997478" y="1440276"/>
            <a:ext cx="3023888" cy="105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120112" y="2498103"/>
            <a:ext cx="2795288" cy="84998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Single crystals of Hg</a:t>
            </a:r>
            <a:r>
              <a:rPr kumimoji="0" lang="en-US" sz="16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</a:t>
            </a:r>
            <a:r>
              <a:rPr kumimoji="0" lang="en-US" sz="16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Br</a:t>
            </a:r>
            <a:r>
              <a:rPr kumimoji="0" lang="en-US" sz="16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grown by vapor transport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(grid is 1 mm)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Accomplishments – crystal growth and characterization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608803"/>
              </p:ext>
            </p:extLst>
          </p:nvPr>
        </p:nvGraphicFramePr>
        <p:xfrm>
          <a:off x="2052823" y="3810000"/>
          <a:ext cx="2727877" cy="2642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6" name="KGPlot" r:id="rId4" imgW="5676840" imgH="5499000" progId="">
                  <p:embed/>
                </p:oleObj>
              </mc:Choice>
              <mc:Fallback>
                <p:oleObj name="KGPlot" r:id="rId4" imgW="5676840" imgH="5499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2823" y="3810000"/>
                        <a:ext cx="2727877" cy="264244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93" y="4151122"/>
            <a:ext cx="1951472" cy="176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2" b="13286"/>
          <a:stretch/>
        </p:blipFill>
        <p:spPr>
          <a:xfrm>
            <a:off x="2045797" y="3581400"/>
            <a:ext cx="1459403" cy="7351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55597" y="1440276"/>
            <a:ext cx="126451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Hg</a:t>
            </a:r>
            <a:r>
              <a:rPr lang="en-US" b="1" i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</a:t>
            </a:r>
            <a:r>
              <a:rPr lang="en-US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</a:t>
            </a:r>
            <a:r>
              <a:rPr lang="en-US" b="1" i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n-US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Br</a:t>
            </a:r>
            <a:r>
              <a:rPr lang="en-US" b="1" i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endParaRPr lang="el-GR" b="1" i="1" baseline="-25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17533" y="5562600"/>
            <a:ext cx="82586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SbSeI</a:t>
            </a:r>
            <a:endParaRPr lang="el-GR" b="1" i="1" baseline="-25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6734435"/>
              </p:ext>
            </p:extLst>
          </p:nvPr>
        </p:nvGraphicFramePr>
        <p:xfrm>
          <a:off x="5589670" y="3581400"/>
          <a:ext cx="3298245" cy="2541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7" name="Graph" r:id="rId8" imgW="3876840" imgH="2986920" progId="Origin50.Graph">
                  <p:embed/>
                </p:oleObj>
              </mc:Choice>
              <mc:Fallback>
                <p:oleObj name="Graph" r:id="rId8" imgW="3876840" imgH="29869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9670" y="3581400"/>
                        <a:ext cx="3298245" cy="2541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7570739" y="4964690"/>
            <a:ext cx="82586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SbSeI</a:t>
            </a:r>
            <a:endParaRPr lang="el-GR" b="1" i="1" baseline="-25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6471" y="3576629"/>
            <a:ext cx="2587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Photoconductivity response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19800" y="6172200"/>
            <a:ext cx="2556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Kanatzidis</a:t>
            </a:r>
            <a:r>
              <a:rPr lang="en-US" dirty="0">
                <a:solidFill>
                  <a:srgbClr val="0000FF"/>
                </a:solidFill>
              </a:rPr>
              <a:t> &amp; Chung (ANL)</a:t>
            </a:r>
          </a:p>
        </p:txBody>
      </p:sp>
    </p:spTree>
    <p:extLst>
      <p:ext uri="{BB962C8B-B14F-4D97-AF65-F5344CB8AC3E}">
        <p14:creationId xmlns:p14="http://schemas.microsoft.com/office/powerpoint/2010/main" val="419150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6"/>
          <a:stretch/>
        </p:blipFill>
        <p:spPr bwMode="auto">
          <a:xfrm>
            <a:off x="0" y="1981200"/>
            <a:ext cx="37719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774" y="247650"/>
            <a:ext cx="5235726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37798" y="304800"/>
            <a:ext cx="3537976" cy="119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Evolutionary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search for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ew superconductors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(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FeB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series)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4800600" y="6096000"/>
            <a:ext cx="3261708" cy="39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err="1">
                <a:solidFill>
                  <a:srgbClr val="0000FF"/>
                </a:solidFill>
                <a:latin typeface="Calibri"/>
                <a:cs typeface="Calibri"/>
              </a:rPr>
              <a:t>Kolmorgorov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000" i="1" dirty="0">
                <a:solidFill>
                  <a:srgbClr val="0000FF"/>
                </a:solidFill>
                <a:latin typeface="Calibri"/>
                <a:cs typeface="Calibri"/>
              </a:rPr>
              <a:t>et al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, PRL 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(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2010)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52800"/>
            <a:ext cx="4572000" cy="270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33800" y="2895600"/>
            <a:ext cx="541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Predicted Superconductivity in </a:t>
            </a:r>
            <a:r>
              <a:rPr lang="en-US" sz="2000" i="1" dirty="0">
                <a:solidFill>
                  <a:srgbClr val="0000FF"/>
                </a:solidFill>
              </a:rPr>
              <a:t>oP</a:t>
            </a:r>
            <a:r>
              <a:rPr lang="en-US" sz="2000" dirty="0">
                <a:solidFill>
                  <a:srgbClr val="0000FF"/>
                </a:solidFill>
              </a:rPr>
              <a:t>10-</a:t>
            </a:r>
            <a:r>
              <a:rPr lang="en-US" sz="2000" dirty="0" smtClean="0">
                <a:solidFill>
                  <a:srgbClr val="0000FF"/>
                </a:solidFill>
              </a:rPr>
              <a:t>FeB</a:t>
            </a:r>
            <a:r>
              <a:rPr lang="en-US" sz="2000" baseline="-25000" dirty="0" smtClean="0">
                <a:solidFill>
                  <a:srgbClr val="0000FF"/>
                </a:solidFill>
              </a:rPr>
              <a:t>4 </a:t>
            </a:r>
            <a:r>
              <a:rPr lang="en-US" sz="2000" dirty="0" smtClean="0">
                <a:solidFill>
                  <a:srgbClr val="0000FF"/>
                </a:solidFill>
              </a:rPr>
              <a:t>(</a:t>
            </a:r>
            <a:r>
              <a:rPr lang="en-US" sz="2000" dirty="0">
                <a:solidFill>
                  <a:srgbClr val="0000FF"/>
                </a:solidFill>
              </a:rPr>
              <a:t>15-20K)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9" y="1211461"/>
            <a:ext cx="7438571" cy="451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962219" y="304800"/>
            <a:ext cx="7670117" cy="82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Synthesized and found to have a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T</a:t>
            </a:r>
            <a:r>
              <a:rPr lang="en-US" b="1" baseline="-25000" dirty="0" err="1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of 3K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(only known “hit” from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a materials genome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approach)</a:t>
            </a:r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6324600" y="6019800"/>
            <a:ext cx="2355260" cy="39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Gou </a:t>
            </a:r>
            <a:r>
              <a:rPr lang="en-US" sz="2000" i="1" dirty="0">
                <a:solidFill>
                  <a:srgbClr val="0000FF"/>
                </a:solidFill>
                <a:latin typeface="Calibri"/>
                <a:cs typeface="Calibri"/>
              </a:rPr>
              <a:t>et al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, PRL 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(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2013)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Text Box 2"/>
          <p:cNvSpPr txBox="1">
            <a:spLocks noChangeArrowheads="1"/>
          </p:cNvSpPr>
          <p:nvPr/>
        </p:nvSpPr>
        <p:spPr bwMode="auto">
          <a:xfrm>
            <a:off x="-28158" y="0"/>
            <a:ext cx="4676358" cy="45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6493" tIns="43247" rIns="86493" bIns="43247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Similarity of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SC Phase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Diagrams</a:t>
            </a:r>
          </a:p>
        </p:txBody>
      </p:sp>
      <p:pic>
        <p:nvPicPr>
          <p:cNvPr id="432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7" y="609600"/>
            <a:ext cx="4248452" cy="300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2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72" y="267890"/>
            <a:ext cx="3930952" cy="341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21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3" y="3505200"/>
            <a:ext cx="3882571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21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67" y="3505200"/>
            <a:ext cx="3882571" cy="300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32136" name="Text Box 8"/>
          <p:cNvSpPr txBox="1">
            <a:spLocks noChangeArrowheads="1"/>
          </p:cNvSpPr>
          <p:nvPr/>
        </p:nvSpPr>
        <p:spPr bwMode="auto">
          <a:xfrm>
            <a:off x="2331357" y="3657005"/>
            <a:ext cx="1610966" cy="3643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6493" tIns="43247" rIns="86493" bIns="43247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heavy fermions</a:t>
            </a:r>
          </a:p>
        </p:txBody>
      </p:sp>
      <p:sp>
        <p:nvSpPr>
          <p:cNvPr id="432137" name="Text Box 9"/>
          <p:cNvSpPr txBox="1">
            <a:spLocks noChangeArrowheads="1"/>
          </p:cNvSpPr>
          <p:nvPr/>
        </p:nvSpPr>
        <p:spPr bwMode="auto">
          <a:xfrm>
            <a:off x="5560786" y="3768625"/>
            <a:ext cx="1022827" cy="3643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6493" tIns="43247" rIns="86493" bIns="43247">
            <a:spAutoFit/>
          </a:bodyPr>
          <a:lstStyle/>
          <a:p>
            <a:pPr>
              <a:defRPr/>
            </a:pPr>
            <a:r>
              <a:rPr lang="en-US" dirty="0" err="1">
                <a:cs typeface="+mn-cs"/>
              </a:rPr>
              <a:t>pnictides</a:t>
            </a:r>
            <a:endParaRPr lang="en-US" dirty="0">
              <a:cs typeface="+mn-cs"/>
            </a:endParaRPr>
          </a:p>
        </p:txBody>
      </p:sp>
      <p:sp>
        <p:nvSpPr>
          <p:cNvPr id="432138" name="Text Box 10"/>
          <p:cNvSpPr txBox="1">
            <a:spLocks noChangeArrowheads="1"/>
          </p:cNvSpPr>
          <p:nvPr/>
        </p:nvSpPr>
        <p:spPr bwMode="auto">
          <a:xfrm>
            <a:off x="7544405" y="163711"/>
            <a:ext cx="950804" cy="3643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6493" tIns="43247" rIns="86493" bIns="43247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organics</a:t>
            </a:r>
          </a:p>
        </p:txBody>
      </p:sp>
      <p:sp>
        <p:nvSpPr>
          <p:cNvPr id="12297" name="Rectangle 1"/>
          <p:cNvSpPr>
            <a:spLocks noChangeArrowheads="1"/>
          </p:cNvSpPr>
          <p:nvPr/>
        </p:nvSpPr>
        <p:spPr bwMode="auto">
          <a:xfrm>
            <a:off x="3049512" y="1075432"/>
            <a:ext cx="982589" cy="3643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6493" tIns="43247" rIns="86493" bIns="43247">
            <a:spAutoFit/>
          </a:bodyPr>
          <a:lstStyle/>
          <a:p>
            <a:r>
              <a:rPr lang="en-US" dirty="0" err="1"/>
              <a:t>cuprates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Periodic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24929"/>
            <a:ext cx="7543800" cy="55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321345" y="686329"/>
            <a:ext cx="8517855" cy="456671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6493" tIns="43247" rIns="86493" bIns="432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Yellow – the “metal”, Red – the “ligand”, Blue, Green – the “spacer</a:t>
            </a:r>
            <a:r>
              <a:rPr lang="en-US" dirty="0">
                <a:solidFill>
                  <a:srgbClr val="000000"/>
                </a:solidFill>
              </a:rPr>
              <a:t>”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76200"/>
            <a:ext cx="82089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tx2"/>
                </a:solidFill>
                <a:latin typeface="Trebuchet MS"/>
                <a:cs typeface="Trebuchet MS"/>
              </a:rPr>
              <a:t>A possible search </a:t>
            </a:r>
            <a:r>
              <a:rPr lang="en-US" sz="2600" b="1" dirty="0">
                <a:solidFill>
                  <a:schemeClr val="tx2"/>
                </a:solidFill>
                <a:latin typeface="Trebuchet MS"/>
                <a:cs typeface="Trebuchet MS"/>
              </a:rPr>
              <a:t>s</a:t>
            </a:r>
            <a:r>
              <a:rPr lang="en-US" sz="2600" b="1" dirty="0" smtClean="0">
                <a:solidFill>
                  <a:schemeClr val="tx2"/>
                </a:solidFill>
                <a:latin typeface="Trebuchet MS"/>
                <a:cs typeface="Trebuchet MS"/>
              </a:rPr>
              <a:t>trategy for new </a:t>
            </a:r>
            <a:r>
              <a:rPr lang="en-US" sz="2600" b="1" dirty="0">
                <a:solidFill>
                  <a:schemeClr val="tx2"/>
                </a:solidFill>
                <a:latin typeface="Trebuchet MS"/>
                <a:cs typeface="Trebuchet MS"/>
              </a:rPr>
              <a:t>s</a:t>
            </a:r>
            <a:r>
              <a:rPr lang="en-US" sz="2600" b="1" dirty="0" smtClean="0">
                <a:solidFill>
                  <a:schemeClr val="tx2"/>
                </a:solidFill>
                <a:latin typeface="Trebuchet MS"/>
                <a:cs typeface="Trebuchet MS"/>
              </a:rPr>
              <a:t>uperconductors</a:t>
            </a:r>
            <a:endParaRPr lang="en-US" sz="2600" b="1" dirty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2"/>
          <p:cNvSpPr txBox="1">
            <a:spLocks noChangeArrowheads="1"/>
          </p:cNvSpPr>
          <p:nvPr/>
        </p:nvSpPr>
        <p:spPr bwMode="auto">
          <a:xfrm>
            <a:off x="0" y="220266"/>
            <a:ext cx="4267200" cy="82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93" tIns="43247" rIns="86493" bIns="432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But an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increased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T</a:t>
            </a:r>
            <a:r>
              <a:rPr lang="en-US" b="1" baseline="-25000" dirty="0" err="1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leads 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o a reduced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phase stiffness</a:t>
            </a:r>
          </a:p>
        </p:txBody>
      </p:sp>
      <p:pic>
        <p:nvPicPr>
          <p:cNvPr id="450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572000" cy="273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673" y="2895600"/>
            <a:ext cx="4854727" cy="360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1596571" cy="2416969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228600" y="5791200"/>
            <a:ext cx="3321032" cy="37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>
                <a:solidFill>
                  <a:srgbClr val="0000FF"/>
                </a:solidFill>
              </a:rPr>
              <a:t>Beasley, MRS Bulletin (2011)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76200"/>
            <a:ext cx="8915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Monopoles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,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Anapoles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,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Skyrmions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,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Majoranas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and Higgs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Welcome to the New World of Condensed Matter Physics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572000" cy="275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143000"/>
            <a:ext cx="4114800" cy="2926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79" y="3895679"/>
            <a:ext cx="4114800" cy="23527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4191000"/>
            <a:ext cx="2527300" cy="205740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0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4572000" cy="3364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533400"/>
            <a:ext cx="3657600" cy="49929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6200"/>
            <a:ext cx="92875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Higgs modes in superconductors and charge density waves</a:t>
            </a:r>
            <a:endParaRPr lang="en-US" sz="2600" b="1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724400"/>
            <a:ext cx="52669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Transfer of weight from SC to CDW Higgs modes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w</a:t>
            </a:r>
            <a:r>
              <a:rPr lang="en-US" sz="2000" dirty="0" smtClean="0">
                <a:solidFill>
                  <a:srgbClr val="000000"/>
                </a:solidFill>
              </a:rPr>
              <a:t>ith decreasing T in NbSe</a:t>
            </a:r>
            <a:r>
              <a:rPr lang="en-US" sz="2000" baseline="-25000" dirty="0" smtClean="0">
                <a:solidFill>
                  <a:srgbClr val="000000"/>
                </a:solidFill>
              </a:rPr>
              <a:t>2</a:t>
            </a:r>
            <a:r>
              <a:rPr lang="en-US" sz="2000" dirty="0" smtClean="0">
                <a:solidFill>
                  <a:srgbClr val="000000"/>
                </a:solidFill>
              </a:rPr>
              <a:t> (Raman scattering)</a:t>
            </a:r>
          </a:p>
          <a:p>
            <a:endParaRPr lang="en-US" sz="2000" dirty="0"/>
          </a:p>
          <a:p>
            <a:r>
              <a:rPr lang="en-US" sz="2000" dirty="0" err="1" smtClean="0">
                <a:solidFill>
                  <a:srgbClr val="0000FF"/>
                </a:solidFill>
              </a:rPr>
              <a:t>Measson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</a:rPr>
              <a:t>et al</a:t>
            </a:r>
            <a:r>
              <a:rPr lang="en-US" sz="2000" dirty="0" smtClean="0">
                <a:solidFill>
                  <a:srgbClr val="0000FF"/>
                </a:solidFill>
              </a:rPr>
              <a:t>, PRB (2014)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5410200"/>
            <a:ext cx="351866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SC Higgs oscillations seen in THz</a:t>
            </a:r>
          </a:p>
          <a:p>
            <a:r>
              <a:rPr lang="en-US" sz="2000" dirty="0">
                <a:solidFill>
                  <a:srgbClr val="000000"/>
                </a:solidFill>
              </a:rPr>
              <a:t>p</a:t>
            </a:r>
            <a:r>
              <a:rPr lang="en-US" sz="2000" dirty="0" smtClean="0">
                <a:solidFill>
                  <a:srgbClr val="000000"/>
                </a:solidFill>
              </a:rPr>
              <a:t>ump-probe studies of </a:t>
            </a:r>
            <a:r>
              <a:rPr lang="en-US" sz="2000" dirty="0" err="1" smtClean="0">
                <a:solidFill>
                  <a:srgbClr val="000000"/>
                </a:solidFill>
              </a:rPr>
              <a:t>NbTiN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sz="1000" dirty="0" smtClean="0"/>
          </a:p>
          <a:p>
            <a:r>
              <a:rPr lang="en-US" sz="2000" dirty="0" err="1" smtClean="0">
                <a:solidFill>
                  <a:srgbClr val="0000FF"/>
                </a:solidFill>
              </a:rPr>
              <a:t>Matsunaga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</a:rPr>
              <a:t>et al</a:t>
            </a:r>
            <a:r>
              <a:rPr lang="en-US" sz="2000" dirty="0" smtClean="0">
                <a:solidFill>
                  <a:srgbClr val="0000FF"/>
                </a:solidFill>
              </a:rPr>
              <a:t>, PRL (2013)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3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llom 2012 BES for discussion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/>
          <a:stretch/>
        </p:blipFill>
        <p:spPr>
          <a:xfrm>
            <a:off x="0" y="482600"/>
            <a:ext cx="9144000" cy="637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4" y="0"/>
            <a:ext cx="93587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Low Temperature Detectors </a:t>
            </a:r>
            <a:r>
              <a:rPr lang="en-US" sz="2000" dirty="0" smtClean="0">
                <a:solidFill>
                  <a:schemeClr val="tx2"/>
                </a:solidFill>
              </a:rPr>
              <a:t>(Joel </a:t>
            </a:r>
            <a:r>
              <a:rPr lang="en-US" sz="2000" dirty="0" err="1" smtClean="0">
                <a:solidFill>
                  <a:schemeClr val="tx2"/>
                </a:solidFill>
              </a:rPr>
              <a:t>Ullom</a:t>
            </a:r>
            <a:r>
              <a:rPr lang="en-US" sz="2000" dirty="0" smtClean="0">
                <a:solidFill>
                  <a:schemeClr val="tx2"/>
                </a:solidFill>
              </a:rPr>
              <a:t>, NIST, Aug. 2012 BES Workshop)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55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525" y="839391"/>
            <a:ext cx="6032500" cy="258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5" y="3311402"/>
            <a:ext cx="7993441" cy="297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5181600" y="6172200"/>
            <a:ext cx="3355396" cy="3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1900" dirty="0" err="1">
                <a:solidFill>
                  <a:srgbClr val="0000FF"/>
                </a:solidFill>
              </a:rPr>
              <a:t>Yusupov</a:t>
            </a:r>
            <a:r>
              <a:rPr lang="en-US" sz="1900" dirty="0">
                <a:solidFill>
                  <a:srgbClr val="0000FF"/>
                </a:solidFill>
              </a:rPr>
              <a:t> </a:t>
            </a:r>
            <a:r>
              <a:rPr lang="en-US" sz="1900" i="1" dirty="0">
                <a:solidFill>
                  <a:srgbClr val="0000FF"/>
                </a:solidFill>
              </a:rPr>
              <a:t>et al.,</a:t>
            </a:r>
            <a:r>
              <a:rPr lang="en-US" sz="1900" dirty="0">
                <a:solidFill>
                  <a:srgbClr val="0000FF"/>
                </a:solidFill>
              </a:rPr>
              <a:t> Nat. Phys. (2010)</a:t>
            </a: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165369" y="76200"/>
            <a:ext cx="9062080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CDW order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parameter domain creation and annihilation in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TbTe</a:t>
            </a:r>
            <a:r>
              <a:rPr lang="en-US" baseline="-250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3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a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s revealed by pump-probe studies (Kibble-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Zurek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mechanism)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6172200"/>
            <a:ext cx="231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ump-probe delay (</a:t>
            </a:r>
            <a:r>
              <a:rPr lang="en-US" dirty="0" err="1" smtClean="0">
                <a:solidFill>
                  <a:srgbClr val="000000"/>
                </a:solidFill>
              </a:rPr>
              <a:t>ps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84" y="1431506"/>
            <a:ext cx="7112000" cy="1131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842" y="152400"/>
            <a:ext cx="8658518" cy="1472333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Multipole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expansion of magnetic free energy in a solid where</a:t>
            </a:r>
          </a:p>
          <a:p>
            <a:pPr algn="ctr"/>
            <a:r>
              <a:rPr lang="en-US" sz="2400" dirty="0" smtClean="0">
                <a:solidFill>
                  <a:srgbClr val="800000"/>
                </a:solidFill>
                <a:latin typeface="Trebuchet MS"/>
                <a:cs typeface="Trebuchet MS"/>
              </a:rPr>
              <a:t>m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is the magnetic dipole moment; </a:t>
            </a:r>
            <a:r>
              <a:rPr lang="en-US" sz="2400" dirty="0" smtClean="0">
                <a:solidFill>
                  <a:srgbClr val="800000"/>
                </a:solidFill>
                <a:latin typeface="Trebuchet MS"/>
                <a:cs typeface="Trebuchet MS"/>
              </a:rPr>
              <a:t>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the magnetic monopole;</a:t>
            </a:r>
          </a:p>
          <a:p>
            <a:pPr algn="ctr"/>
            <a:r>
              <a:rPr lang="en-US" sz="2400" dirty="0">
                <a:solidFill>
                  <a:srgbClr val="800000"/>
                </a:solidFill>
                <a:latin typeface="Trebuchet MS"/>
                <a:cs typeface="Trebuchet MS"/>
              </a:rPr>
              <a:t>t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the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toroidal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anapole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) moment; </a:t>
            </a:r>
            <a:r>
              <a:rPr lang="en-US" sz="2400" dirty="0" smtClean="0">
                <a:solidFill>
                  <a:srgbClr val="800000"/>
                </a:solidFill>
                <a:latin typeface="Trebuchet MS"/>
                <a:cs typeface="Trebuchet MS"/>
              </a:rPr>
              <a:t>q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the magnetic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quadrupole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19880" y="5562600"/>
            <a:ext cx="3948733" cy="964502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1900" dirty="0" err="1">
                <a:solidFill>
                  <a:srgbClr val="0000FF"/>
                </a:solidFill>
              </a:rPr>
              <a:t>Dubrovik</a:t>
            </a:r>
            <a:r>
              <a:rPr lang="en-US" sz="1900" dirty="0">
                <a:solidFill>
                  <a:srgbClr val="0000FF"/>
                </a:solidFill>
              </a:rPr>
              <a:t> &amp; </a:t>
            </a:r>
            <a:r>
              <a:rPr lang="en-US" sz="1900" dirty="0" err="1">
                <a:solidFill>
                  <a:srgbClr val="0000FF"/>
                </a:solidFill>
              </a:rPr>
              <a:t>Tugushev</a:t>
            </a:r>
            <a:r>
              <a:rPr lang="en-US" sz="1900" dirty="0">
                <a:solidFill>
                  <a:srgbClr val="0000FF"/>
                </a:solidFill>
              </a:rPr>
              <a:t>, </a:t>
            </a:r>
            <a:r>
              <a:rPr lang="en-US" sz="1900" dirty="0" err="1">
                <a:solidFill>
                  <a:srgbClr val="0000FF"/>
                </a:solidFill>
              </a:rPr>
              <a:t>Phys</a:t>
            </a:r>
            <a:r>
              <a:rPr lang="en-US" sz="1900" dirty="0">
                <a:solidFill>
                  <a:srgbClr val="0000FF"/>
                </a:solidFill>
              </a:rPr>
              <a:t> Rep (2000) </a:t>
            </a:r>
          </a:p>
          <a:p>
            <a:r>
              <a:rPr lang="en-US" sz="1900" dirty="0">
                <a:solidFill>
                  <a:srgbClr val="0000FF"/>
                </a:solidFill>
              </a:rPr>
              <a:t>Di </a:t>
            </a:r>
            <a:r>
              <a:rPr lang="en-US" sz="1900" dirty="0" err="1">
                <a:solidFill>
                  <a:srgbClr val="0000FF"/>
                </a:solidFill>
              </a:rPr>
              <a:t>Matteo</a:t>
            </a:r>
            <a:r>
              <a:rPr lang="en-US" sz="1900" dirty="0">
                <a:solidFill>
                  <a:srgbClr val="0000FF"/>
                </a:solidFill>
              </a:rPr>
              <a:t>, J </a:t>
            </a:r>
            <a:r>
              <a:rPr lang="en-US" sz="1900" dirty="0" err="1">
                <a:solidFill>
                  <a:srgbClr val="0000FF"/>
                </a:solidFill>
              </a:rPr>
              <a:t>Phys</a:t>
            </a:r>
            <a:r>
              <a:rPr lang="en-US" sz="1900" dirty="0">
                <a:solidFill>
                  <a:srgbClr val="0000FF"/>
                </a:solidFill>
              </a:rPr>
              <a:t> D (2012)</a:t>
            </a:r>
          </a:p>
          <a:p>
            <a:r>
              <a:rPr lang="en-US" sz="1900" dirty="0" err="1">
                <a:solidFill>
                  <a:srgbClr val="0000FF"/>
                </a:solidFill>
              </a:rPr>
              <a:t>Spaldin</a:t>
            </a:r>
            <a:r>
              <a:rPr lang="en-US" sz="1900" dirty="0">
                <a:solidFill>
                  <a:srgbClr val="0000FF"/>
                </a:solidFill>
              </a:rPr>
              <a:t> </a:t>
            </a:r>
            <a:r>
              <a:rPr lang="en-US" sz="1900" i="1" dirty="0">
                <a:solidFill>
                  <a:srgbClr val="0000FF"/>
                </a:solidFill>
              </a:rPr>
              <a:t>et al</a:t>
            </a:r>
            <a:r>
              <a:rPr lang="en-US" sz="1900" dirty="0">
                <a:solidFill>
                  <a:srgbClr val="0000FF"/>
                </a:solidFill>
              </a:rPr>
              <a:t>, PRB (2013)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64" y="2634689"/>
            <a:ext cx="8103810" cy="2000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6672" y="4895422"/>
            <a:ext cx="8532528" cy="456671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+ monopole           - monopole           z </a:t>
            </a:r>
            <a:r>
              <a:rPr lang="en-US" sz="2400" dirty="0" err="1" smtClean="0">
                <a:solidFill>
                  <a:srgbClr val="000000"/>
                </a:solidFill>
              </a:rPr>
              <a:t>anapole</a:t>
            </a:r>
            <a:r>
              <a:rPr lang="en-US" sz="2400" dirty="0" smtClean="0">
                <a:solidFill>
                  <a:srgbClr val="000000"/>
                </a:solidFill>
              </a:rPr>
              <a:t>           z</a:t>
            </a:r>
            <a:r>
              <a:rPr lang="en-US" sz="2400" baseline="30000" dirty="0" smtClean="0">
                <a:solidFill>
                  <a:srgbClr val="000000"/>
                </a:solidFill>
              </a:rPr>
              <a:t>2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quadrupole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275"/>
            <a:ext cx="5648476" cy="2071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1800"/>
            <a:ext cx="5225143" cy="34502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9134" y="102906"/>
            <a:ext cx="6989792" cy="1195334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Toroidal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moments have been observed in LiCoPO</a:t>
            </a:r>
            <a:r>
              <a:rPr lang="en-US" sz="2400" baseline="-250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4</a:t>
            </a:r>
          </a:p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(used as a cathode in Li-ion batteries!)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b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y optical second harmonic generation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4715" y="6218508"/>
            <a:ext cx="3138884" cy="379726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1900" dirty="0">
                <a:solidFill>
                  <a:srgbClr val="0000FF"/>
                </a:solidFill>
              </a:rPr>
              <a:t>Van </a:t>
            </a:r>
            <a:r>
              <a:rPr lang="en-US" sz="1900" dirty="0" err="1">
                <a:solidFill>
                  <a:srgbClr val="0000FF"/>
                </a:solidFill>
              </a:rPr>
              <a:t>Aken</a:t>
            </a:r>
            <a:r>
              <a:rPr lang="en-US" sz="1900" dirty="0">
                <a:solidFill>
                  <a:srgbClr val="0000FF"/>
                </a:solidFill>
              </a:rPr>
              <a:t> </a:t>
            </a:r>
            <a:r>
              <a:rPr lang="en-US" sz="1900" i="1" dirty="0">
                <a:solidFill>
                  <a:srgbClr val="0000FF"/>
                </a:solidFill>
              </a:rPr>
              <a:t>et al., </a:t>
            </a:r>
            <a:r>
              <a:rPr lang="en-US" sz="1900" dirty="0">
                <a:solidFill>
                  <a:srgbClr val="0000FF"/>
                </a:solidFill>
              </a:rPr>
              <a:t>Nature (2007)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747" y="2954971"/>
            <a:ext cx="3483429" cy="225245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184" y="4203965"/>
            <a:ext cx="7226215" cy="1933998"/>
          </a:xfrm>
          <a:prstGeom prst="rect">
            <a:avLst/>
          </a:prstGeom>
        </p:spPr>
        <p:txBody>
          <a:bodyPr wrap="square" lIns="86493" tIns="43247" rIns="86493" bIns="43247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Leonard:  </a:t>
            </a:r>
            <a:r>
              <a:rPr lang="en-US" sz="2000" dirty="0" smtClean="0">
                <a:solidFill>
                  <a:srgbClr val="000000"/>
                </a:solidFill>
              </a:rPr>
              <a:t>Are </a:t>
            </a:r>
            <a:r>
              <a:rPr lang="en-US" sz="2000" dirty="0">
                <a:solidFill>
                  <a:srgbClr val="000000"/>
                </a:solidFill>
              </a:rPr>
              <a:t>you really going to be on NPR</a:t>
            </a:r>
            <a:r>
              <a:rPr lang="en-US" sz="2000" dirty="0" smtClean="0">
                <a:solidFill>
                  <a:srgbClr val="000000"/>
                </a:solidFill>
              </a:rPr>
              <a:t>?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Sheldon:  </a:t>
            </a:r>
            <a:r>
              <a:rPr lang="en-US" sz="2000" dirty="0" smtClean="0">
                <a:solidFill>
                  <a:srgbClr val="000000"/>
                </a:solidFill>
              </a:rPr>
              <a:t>Yes</a:t>
            </a:r>
            <a:r>
              <a:rPr lang="en-US" sz="2000" dirty="0">
                <a:solidFill>
                  <a:srgbClr val="000000"/>
                </a:solidFill>
              </a:rPr>
              <a:t>, they’re interviewing me by phone from my </a:t>
            </a:r>
            <a:r>
              <a:rPr lang="en-US" sz="2000" dirty="0" smtClean="0">
                <a:solidFill>
                  <a:srgbClr val="000000"/>
                </a:solidFill>
              </a:rPr>
              <a:t>office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regarding </a:t>
            </a:r>
            <a:r>
              <a:rPr lang="en-US" sz="2000" dirty="0">
                <a:solidFill>
                  <a:srgbClr val="000000"/>
                </a:solidFill>
              </a:rPr>
              <a:t>the recent so-called discovery of </a:t>
            </a:r>
            <a:r>
              <a:rPr lang="en-US" sz="2000" dirty="0">
                <a:solidFill>
                  <a:srgbClr val="008000"/>
                </a:solidFill>
              </a:rPr>
              <a:t>magnetic monopoles in spin-</a:t>
            </a:r>
            <a:r>
              <a:rPr lang="en-US" sz="2000" dirty="0" smtClean="0">
                <a:solidFill>
                  <a:srgbClr val="008000"/>
                </a:solidFill>
              </a:rPr>
              <a:t>ices</a:t>
            </a:r>
            <a:r>
              <a:rPr lang="en-US" sz="2000" dirty="0" smtClean="0">
                <a:solidFill>
                  <a:srgbClr val="000000"/>
                </a:solidFill>
              </a:rPr>
              <a:t>.  It’s </a:t>
            </a:r>
            <a:r>
              <a:rPr lang="en-US" sz="2000" dirty="0">
                <a:solidFill>
                  <a:srgbClr val="000000"/>
                </a:solidFill>
              </a:rPr>
              <a:t>pledge week and they’re trying to goose the ratings with a little controversy.</a:t>
            </a:r>
          </a:p>
        </p:txBody>
      </p:sp>
      <p:pic>
        <p:nvPicPr>
          <p:cNvPr id="3" name="Picture 2" descr="big-bang-theory-sheldon-leonar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14" y="838200"/>
            <a:ext cx="4354286" cy="30060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147935"/>
            <a:ext cx="50220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tx2"/>
                </a:solidFill>
                <a:latin typeface="Trebuchet MS"/>
                <a:cs typeface="Trebuchet MS"/>
              </a:rPr>
              <a:t>Magnetic Monopoles in Spin Ice</a:t>
            </a:r>
            <a:endParaRPr lang="en-US" sz="2600" b="1" dirty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6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33" y="1583531"/>
            <a:ext cx="6253238" cy="3679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434" y="455730"/>
            <a:ext cx="7572208" cy="856780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Magnetic Monopole Defects in Artificial Spin Ice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imaged with Lorentz TEM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0462" y="6172200"/>
            <a:ext cx="2540570" cy="379726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1900" dirty="0" err="1">
                <a:solidFill>
                  <a:srgbClr val="0000FF"/>
                </a:solidFill>
              </a:rPr>
              <a:t>Phatak</a:t>
            </a:r>
            <a:r>
              <a:rPr lang="en-US" sz="1900" dirty="0">
                <a:solidFill>
                  <a:srgbClr val="0000FF"/>
                </a:solidFill>
              </a:rPr>
              <a:t> </a:t>
            </a:r>
            <a:r>
              <a:rPr lang="en-US" sz="1900" i="1" dirty="0">
                <a:solidFill>
                  <a:srgbClr val="0000FF"/>
                </a:solidFill>
              </a:rPr>
              <a:t>et al</a:t>
            </a:r>
            <a:r>
              <a:rPr lang="en-US" sz="1900" dirty="0">
                <a:solidFill>
                  <a:srgbClr val="0000FF"/>
                </a:solidFill>
              </a:rPr>
              <a:t>, PRB (2011)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4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47010"/>
            <a:ext cx="8818480" cy="487448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Emergent E</a:t>
            </a:r>
            <a:r>
              <a:rPr lang="en-US" sz="2600" b="1" baseline="-250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8</a:t>
            </a:r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Symmetry in an </a:t>
            </a:r>
            <a:r>
              <a:rPr lang="en-US" sz="2600" b="1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Ising</a:t>
            </a:r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Spin Chain (CoNb</a:t>
            </a:r>
            <a:r>
              <a:rPr lang="en-US" sz="2600" b="1" baseline="-250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2</a:t>
            </a:r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O</a:t>
            </a:r>
            <a:r>
              <a:rPr lang="en-US" sz="2600" b="1" baseline="-250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6</a:t>
            </a:r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)</a:t>
            </a:r>
            <a:endParaRPr lang="en-US" sz="2600" b="1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86" y="3067050"/>
            <a:ext cx="4789714" cy="2647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948" y="1114425"/>
            <a:ext cx="3265714" cy="2238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0461" y="5791200"/>
            <a:ext cx="3111997" cy="672114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1900" dirty="0" err="1">
                <a:solidFill>
                  <a:srgbClr val="0000FF"/>
                </a:solidFill>
              </a:rPr>
              <a:t>Zamolodchikov</a:t>
            </a:r>
            <a:r>
              <a:rPr lang="en-US" sz="1900" dirty="0">
                <a:solidFill>
                  <a:srgbClr val="0000FF"/>
                </a:solidFill>
              </a:rPr>
              <a:t>, </a:t>
            </a:r>
            <a:r>
              <a:rPr lang="en-US" sz="1900" dirty="0" smtClean="0">
                <a:solidFill>
                  <a:srgbClr val="0000FF"/>
                </a:solidFill>
              </a:rPr>
              <a:t>IJMPA </a:t>
            </a:r>
            <a:r>
              <a:rPr lang="en-US" sz="1900" dirty="0">
                <a:solidFill>
                  <a:srgbClr val="0000FF"/>
                </a:solidFill>
              </a:rPr>
              <a:t>(1989)</a:t>
            </a:r>
          </a:p>
          <a:p>
            <a:r>
              <a:rPr lang="en-US" sz="1900" dirty="0" err="1">
                <a:solidFill>
                  <a:srgbClr val="0000FF"/>
                </a:solidFill>
              </a:rPr>
              <a:t>Coldea</a:t>
            </a:r>
            <a:r>
              <a:rPr lang="en-US" sz="1900" dirty="0">
                <a:solidFill>
                  <a:srgbClr val="0000FF"/>
                </a:solidFill>
              </a:rPr>
              <a:t> </a:t>
            </a:r>
            <a:r>
              <a:rPr lang="en-US" sz="1900" i="1" dirty="0">
                <a:solidFill>
                  <a:srgbClr val="0000FF"/>
                </a:solidFill>
              </a:rPr>
              <a:t>et al</a:t>
            </a:r>
            <a:r>
              <a:rPr lang="en-US" sz="1900" dirty="0">
                <a:solidFill>
                  <a:srgbClr val="0000FF"/>
                </a:solidFill>
              </a:rPr>
              <a:t>, Science (2010)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759619"/>
            <a:ext cx="3144762" cy="53578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54" y="990600"/>
            <a:ext cx="4354286" cy="2685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197" y="3749711"/>
            <a:ext cx="3265714" cy="270351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8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38" y="914400"/>
            <a:ext cx="5636484" cy="2786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92" y="3731281"/>
            <a:ext cx="2696002" cy="2786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063" y="3930167"/>
            <a:ext cx="2644175" cy="2571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16744" y="117058"/>
            <a:ext cx="9383928" cy="826002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Skyrmions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in Co doped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FeSi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(top) and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Sc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doped Ba ferrite (bottom)</a:t>
            </a:r>
          </a:p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imaged by Lorentz TEM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0429" y="5791200"/>
            <a:ext cx="2395304" cy="672114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1900" dirty="0">
                <a:solidFill>
                  <a:srgbClr val="0000FF"/>
                </a:solidFill>
              </a:rPr>
              <a:t>Yu </a:t>
            </a:r>
            <a:r>
              <a:rPr lang="en-US" sz="1900" i="1" dirty="0">
                <a:solidFill>
                  <a:srgbClr val="0000FF"/>
                </a:solidFill>
              </a:rPr>
              <a:t>et al</a:t>
            </a:r>
            <a:r>
              <a:rPr lang="en-US" sz="1900" dirty="0">
                <a:solidFill>
                  <a:srgbClr val="0000FF"/>
                </a:solidFill>
              </a:rPr>
              <a:t>, Nature (2010) </a:t>
            </a:r>
          </a:p>
          <a:p>
            <a:r>
              <a:rPr lang="en-US" sz="1900" dirty="0">
                <a:solidFill>
                  <a:srgbClr val="0000FF"/>
                </a:solidFill>
              </a:rPr>
              <a:t>Yu </a:t>
            </a:r>
            <a:r>
              <a:rPr lang="en-US" sz="1900" i="1" dirty="0">
                <a:solidFill>
                  <a:srgbClr val="0000FF"/>
                </a:solidFill>
              </a:rPr>
              <a:t>et al</a:t>
            </a:r>
            <a:r>
              <a:rPr lang="en-US" sz="1900" dirty="0">
                <a:solidFill>
                  <a:srgbClr val="0000FF"/>
                </a:solidFill>
              </a:rPr>
              <a:t>, PNAS (2012)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8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318" y="1652827"/>
            <a:ext cx="5225143" cy="17761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4642" y="5257800"/>
            <a:ext cx="2609931" cy="1256890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1900" dirty="0" err="1">
                <a:solidFill>
                  <a:srgbClr val="0000FF"/>
                </a:solidFill>
              </a:rPr>
              <a:t>Kitaev</a:t>
            </a:r>
            <a:r>
              <a:rPr lang="en-US" sz="1900" dirty="0">
                <a:solidFill>
                  <a:srgbClr val="0000FF"/>
                </a:solidFill>
              </a:rPr>
              <a:t>, </a:t>
            </a:r>
            <a:r>
              <a:rPr lang="en-US" sz="1900" dirty="0" err="1">
                <a:solidFill>
                  <a:srgbClr val="0000FF"/>
                </a:solidFill>
              </a:rPr>
              <a:t>Phys</a:t>
            </a:r>
            <a:r>
              <a:rPr lang="en-US" sz="1900" dirty="0">
                <a:solidFill>
                  <a:srgbClr val="0000FF"/>
                </a:solidFill>
              </a:rPr>
              <a:t> </a:t>
            </a:r>
            <a:r>
              <a:rPr lang="en-US" sz="1900" dirty="0" err="1">
                <a:solidFill>
                  <a:srgbClr val="0000FF"/>
                </a:solidFill>
              </a:rPr>
              <a:t>Usp</a:t>
            </a:r>
            <a:r>
              <a:rPr lang="en-US" sz="1900" dirty="0">
                <a:solidFill>
                  <a:srgbClr val="0000FF"/>
                </a:solidFill>
              </a:rPr>
              <a:t> (2001)</a:t>
            </a:r>
          </a:p>
          <a:p>
            <a:r>
              <a:rPr lang="en-US" sz="1900" dirty="0">
                <a:solidFill>
                  <a:srgbClr val="0000FF"/>
                </a:solidFill>
              </a:rPr>
              <a:t>Fu &amp; Kane, PRL (2008)</a:t>
            </a:r>
          </a:p>
          <a:p>
            <a:r>
              <a:rPr lang="en-US" sz="1900" dirty="0" err="1">
                <a:solidFill>
                  <a:srgbClr val="0000FF"/>
                </a:solidFill>
              </a:rPr>
              <a:t>Lutchyn</a:t>
            </a:r>
            <a:r>
              <a:rPr lang="en-US" sz="1900" dirty="0">
                <a:solidFill>
                  <a:srgbClr val="0000FF"/>
                </a:solidFill>
              </a:rPr>
              <a:t> </a:t>
            </a:r>
            <a:r>
              <a:rPr lang="en-US" sz="1900" i="1" dirty="0">
                <a:solidFill>
                  <a:srgbClr val="0000FF"/>
                </a:solidFill>
              </a:rPr>
              <a:t>et al</a:t>
            </a:r>
            <a:r>
              <a:rPr lang="en-US" sz="1900" dirty="0">
                <a:solidFill>
                  <a:srgbClr val="0000FF"/>
                </a:solidFill>
              </a:rPr>
              <a:t>, PRL (2010)</a:t>
            </a:r>
          </a:p>
          <a:p>
            <a:r>
              <a:rPr lang="en-US" sz="1900" dirty="0" err="1">
                <a:solidFill>
                  <a:srgbClr val="0000FF"/>
                </a:solidFill>
              </a:rPr>
              <a:t>Oreg</a:t>
            </a:r>
            <a:r>
              <a:rPr lang="en-US" sz="1900" dirty="0">
                <a:solidFill>
                  <a:srgbClr val="0000FF"/>
                </a:solidFill>
              </a:rPr>
              <a:t> </a:t>
            </a:r>
            <a:r>
              <a:rPr lang="en-US" sz="1900" i="1" dirty="0">
                <a:solidFill>
                  <a:srgbClr val="0000FF"/>
                </a:solidFill>
              </a:rPr>
              <a:t>et al</a:t>
            </a:r>
            <a:r>
              <a:rPr lang="en-US" sz="1900" dirty="0">
                <a:solidFill>
                  <a:srgbClr val="0000FF"/>
                </a:solidFill>
              </a:rPr>
              <a:t>, PRL (2010)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04" y="3515551"/>
            <a:ext cx="5225143" cy="2940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755" y="176411"/>
            <a:ext cx="8304605" cy="1195334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  <a:latin typeface="Trebuchet MS"/>
                <a:cs typeface="Trebuchet MS"/>
              </a:rPr>
              <a:t>A junction between a topological insulator (or a wire with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Trebuchet MS"/>
                <a:cs typeface="Trebuchet MS"/>
              </a:rPr>
              <a:t>s</a:t>
            </a:r>
            <a:r>
              <a:rPr lang="en-US" sz="2400" dirty="0" smtClean="0">
                <a:solidFill>
                  <a:schemeClr val="tx2"/>
                </a:solidFill>
                <a:latin typeface="Trebuchet MS"/>
                <a:cs typeface="Trebuchet MS"/>
              </a:rPr>
              <a:t>trong spin-orbit coupling) and a superconductor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  <a:latin typeface="Trebuchet MS"/>
                <a:cs typeface="Trebuchet MS"/>
              </a:rPr>
              <a:t>might localize a </a:t>
            </a:r>
            <a:r>
              <a:rPr lang="en-US" sz="2400" dirty="0" err="1" smtClean="0">
                <a:solidFill>
                  <a:schemeClr val="tx2"/>
                </a:solidFill>
                <a:latin typeface="Trebuchet MS"/>
                <a:cs typeface="Trebuchet MS"/>
              </a:rPr>
              <a:t>Majorana</a:t>
            </a:r>
            <a:r>
              <a:rPr lang="en-US" sz="2400" dirty="0" smtClean="0">
                <a:solidFill>
                  <a:schemeClr val="tx2"/>
                </a:solidFill>
                <a:latin typeface="Trebuchet MS"/>
                <a:cs typeface="Trebuchet MS"/>
              </a:rPr>
              <a:t> mode at their junction</a:t>
            </a:r>
            <a:endParaRPr lang="en-US" sz="2400" dirty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0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331"/>
            <a:ext cx="4354286" cy="3873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86" y="2590800"/>
            <a:ext cx="4789714" cy="3666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76" y="609600"/>
            <a:ext cx="2334381" cy="1654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205" y="533400"/>
            <a:ext cx="2286000" cy="2083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1454" y="6248400"/>
            <a:ext cx="2936274" cy="379726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1900" dirty="0" err="1">
                <a:solidFill>
                  <a:srgbClr val="0000FF"/>
                </a:solidFill>
              </a:rPr>
              <a:t>Mourik</a:t>
            </a:r>
            <a:r>
              <a:rPr lang="en-US" sz="1900" dirty="0">
                <a:solidFill>
                  <a:srgbClr val="0000FF"/>
                </a:solidFill>
              </a:rPr>
              <a:t> </a:t>
            </a:r>
            <a:r>
              <a:rPr lang="en-US" sz="1900" i="1" dirty="0">
                <a:solidFill>
                  <a:srgbClr val="0000FF"/>
                </a:solidFill>
              </a:rPr>
              <a:t>et al</a:t>
            </a:r>
            <a:r>
              <a:rPr lang="en-US" sz="1900" dirty="0">
                <a:solidFill>
                  <a:srgbClr val="0000FF"/>
                </a:solidFill>
              </a:rPr>
              <a:t>, Science (2012)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0020" y="76200"/>
            <a:ext cx="7461526" cy="456671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Majorana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Fermions in an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InSb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nanowire on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NbTiN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?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64386" y="2146341"/>
            <a:ext cx="1168450" cy="641336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z</a:t>
            </a:r>
            <a:r>
              <a:rPr lang="en-US" dirty="0" smtClean="0">
                <a:solidFill>
                  <a:srgbClr val="FF0000"/>
                </a:solidFill>
              </a:rPr>
              <a:t>ero mode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↓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1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913" y="220515"/>
            <a:ext cx="8972607" cy="456671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Trebuchet MS"/>
                <a:cs typeface="Trebuchet MS"/>
              </a:rPr>
              <a:t>Topological Quantum Computing by Braiding </a:t>
            </a:r>
            <a:r>
              <a:rPr lang="en-US" sz="2400" dirty="0" err="1" smtClean="0">
                <a:solidFill>
                  <a:schemeClr val="tx2"/>
                </a:solidFill>
                <a:latin typeface="Trebuchet MS"/>
                <a:cs typeface="Trebuchet MS"/>
              </a:rPr>
              <a:t>Majorana</a:t>
            </a:r>
            <a:r>
              <a:rPr lang="en-US" sz="2400" dirty="0" smtClean="0">
                <a:solidFill>
                  <a:schemeClr val="tx2"/>
                </a:solidFill>
                <a:latin typeface="Trebuchet MS"/>
                <a:cs typeface="Trebuchet MS"/>
              </a:rPr>
              <a:t> Fermions</a:t>
            </a:r>
            <a:endParaRPr lang="en-US" sz="2400" dirty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27691" y="5181600"/>
            <a:ext cx="2741277" cy="1256890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1900" dirty="0" err="1">
                <a:solidFill>
                  <a:srgbClr val="0000FF"/>
                </a:solidFill>
              </a:rPr>
              <a:t>Kitaev</a:t>
            </a:r>
            <a:r>
              <a:rPr lang="en-US" sz="1900" dirty="0">
                <a:solidFill>
                  <a:srgbClr val="0000FF"/>
                </a:solidFill>
              </a:rPr>
              <a:t>, </a:t>
            </a:r>
            <a:r>
              <a:rPr lang="en-US" sz="1900" dirty="0" err="1">
                <a:solidFill>
                  <a:srgbClr val="0000FF"/>
                </a:solidFill>
              </a:rPr>
              <a:t>Phys</a:t>
            </a:r>
            <a:r>
              <a:rPr lang="en-US" sz="1900" dirty="0">
                <a:solidFill>
                  <a:srgbClr val="0000FF"/>
                </a:solidFill>
              </a:rPr>
              <a:t> </a:t>
            </a:r>
            <a:r>
              <a:rPr lang="en-US" sz="1900" dirty="0" err="1">
                <a:solidFill>
                  <a:srgbClr val="0000FF"/>
                </a:solidFill>
              </a:rPr>
              <a:t>Usp</a:t>
            </a:r>
            <a:r>
              <a:rPr lang="en-US" sz="1900" dirty="0">
                <a:solidFill>
                  <a:srgbClr val="0000FF"/>
                </a:solidFill>
              </a:rPr>
              <a:t> (2001)</a:t>
            </a:r>
          </a:p>
          <a:p>
            <a:r>
              <a:rPr lang="en-US" sz="1900" dirty="0" err="1">
                <a:solidFill>
                  <a:srgbClr val="0000FF"/>
                </a:solidFill>
              </a:rPr>
              <a:t>Nayak</a:t>
            </a:r>
            <a:r>
              <a:rPr lang="en-US" sz="1900" dirty="0">
                <a:solidFill>
                  <a:srgbClr val="0000FF"/>
                </a:solidFill>
              </a:rPr>
              <a:t> </a:t>
            </a:r>
            <a:r>
              <a:rPr lang="en-US" sz="1900" i="1" dirty="0">
                <a:solidFill>
                  <a:srgbClr val="0000FF"/>
                </a:solidFill>
              </a:rPr>
              <a:t>et al</a:t>
            </a:r>
            <a:r>
              <a:rPr lang="en-US" sz="1900" dirty="0">
                <a:solidFill>
                  <a:srgbClr val="0000FF"/>
                </a:solidFill>
              </a:rPr>
              <a:t>, RMP (2008)</a:t>
            </a:r>
          </a:p>
          <a:p>
            <a:r>
              <a:rPr lang="en-US" sz="1900" dirty="0" err="1">
                <a:solidFill>
                  <a:srgbClr val="0000FF"/>
                </a:solidFill>
              </a:rPr>
              <a:t>Alicea</a:t>
            </a:r>
            <a:r>
              <a:rPr lang="en-US" sz="1900" dirty="0">
                <a:solidFill>
                  <a:srgbClr val="0000FF"/>
                </a:solidFill>
              </a:rPr>
              <a:t>, RPP (2012)</a:t>
            </a:r>
          </a:p>
          <a:p>
            <a:r>
              <a:rPr lang="en-US" sz="1900" dirty="0" err="1">
                <a:solidFill>
                  <a:srgbClr val="0000FF"/>
                </a:solidFill>
              </a:rPr>
              <a:t>Beenakker</a:t>
            </a:r>
            <a:r>
              <a:rPr lang="en-US" sz="1900" dirty="0">
                <a:solidFill>
                  <a:srgbClr val="0000FF"/>
                </a:solidFill>
              </a:rPr>
              <a:t>, ARCMP (2013)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146"/>
            <a:ext cx="6096000" cy="5385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880" y="3332908"/>
            <a:ext cx="2394857" cy="79771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6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3" name="Group 24"/>
          <p:cNvGrpSpPr>
            <a:grpSpLocks/>
          </p:cNvGrpSpPr>
          <p:nvPr/>
        </p:nvGrpSpPr>
        <p:grpSpPr bwMode="auto">
          <a:xfrm>
            <a:off x="339725" y="3983038"/>
            <a:ext cx="547688" cy="717550"/>
            <a:chOff x="211844" y="3609565"/>
            <a:chExt cx="548177" cy="821350"/>
          </a:xfrm>
        </p:grpSpPr>
        <p:cxnSp>
          <p:nvCxnSpPr>
            <p:cNvPr id="5145" name="Straight Arrow Connector 16"/>
            <p:cNvCxnSpPr>
              <a:cxnSpLocks noChangeShapeType="1"/>
            </p:cNvCxnSpPr>
            <p:nvPr/>
          </p:nvCxnSpPr>
          <p:spPr bwMode="auto">
            <a:xfrm>
              <a:off x="215714" y="4430915"/>
              <a:ext cx="544307" cy="0"/>
            </a:xfrm>
            <a:prstGeom prst="straightConnector1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46" name="Straight Arrow Connector 21"/>
            <p:cNvCxnSpPr>
              <a:cxnSpLocks noChangeShapeType="1"/>
            </p:cNvCxnSpPr>
            <p:nvPr/>
          </p:nvCxnSpPr>
          <p:spPr bwMode="auto">
            <a:xfrm>
              <a:off x="211844" y="3609565"/>
              <a:ext cx="544307" cy="0"/>
            </a:xfrm>
            <a:prstGeom prst="straightConnector1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47" name="Rectangle 22"/>
            <p:cNvSpPr>
              <a:spLocks noChangeArrowheads="1"/>
            </p:cNvSpPr>
            <p:nvPr/>
          </p:nvSpPr>
          <p:spPr bwMode="auto">
            <a:xfrm>
              <a:off x="225614" y="3609565"/>
              <a:ext cx="284080" cy="8213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38912" tIns="219456" rIns="438912" bIns="219456">
              <a:spAutoFit/>
            </a:bodyPr>
            <a:lstStyle/>
            <a:p>
              <a:pPr defTabSz="912813"/>
              <a:endParaRPr lang="en-US"/>
            </a:p>
          </p:txBody>
        </p:sp>
      </p:grpSp>
      <p:grpSp>
        <p:nvGrpSpPr>
          <p:cNvPr id="5124" name="Group 25"/>
          <p:cNvGrpSpPr>
            <a:grpSpLocks/>
          </p:cNvGrpSpPr>
          <p:nvPr/>
        </p:nvGrpSpPr>
        <p:grpSpPr bwMode="auto">
          <a:xfrm>
            <a:off x="355600" y="5964238"/>
            <a:ext cx="547688" cy="352425"/>
            <a:chOff x="211844" y="3609565"/>
            <a:chExt cx="548177" cy="821350"/>
          </a:xfrm>
        </p:grpSpPr>
        <p:cxnSp>
          <p:nvCxnSpPr>
            <p:cNvPr id="5142" name="Straight Arrow Connector 26"/>
            <p:cNvCxnSpPr>
              <a:cxnSpLocks noChangeShapeType="1"/>
            </p:cNvCxnSpPr>
            <p:nvPr/>
          </p:nvCxnSpPr>
          <p:spPr bwMode="auto">
            <a:xfrm>
              <a:off x="215714" y="4430915"/>
              <a:ext cx="544307" cy="0"/>
            </a:xfrm>
            <a:prstGeom prst="straightConnector1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43" name="Straight Arrow Connector 27"/>
            <p:cNvCxnSpPr>
              <a:cxnSpLocks noChangeShapeType="1"/>
            </p:cNvCxnSpPr>
            <p:nvPr/>
          </p:nvCxnSpPr>
          <p:spPr bwMode="auto">
            <a:xfrm>
              <a:off x="211844" y="3609565"/>
              <a:ext cx="544307" cy="0"/>
            </a:xfrm>
            <a:prstGeom prst="straightConnector1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44" name="Rectangle 28"/>
            <p:cNvSpPr>
              <a:spLocks noChangeArrowheads="1"/>
            </p:cNvSpPr>
            <p:nvPr/>
          </p:nvSpPr>
          <p:spPr bwMode="auto">
            <a:xfrm>
              <a:off x="225614" y="3609565"/>
              <a:ext cx="284080" cy="8213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38912" tIns="219456" rIns="438912" bIns="219456">
              <a:spAutoFit/>
            </a:bodyPr>
            <a:lstStyle/>
            <a:p>
              <a:pPr defTabSz="912813"/>
              <a:endParaRPr lang="en-US"/>
            </a:p>
          </p:txBody>
        </p:sp>
      </p:grpSp>
      <p:grpSp>
        <p:nvGrpSpPr>
          <p:cNvPr id="5125" name="Group 29"/>
          <p:cNvGrpSpPr>
            <a:grpSpLocks/>
          </p:cNvGrpSpPr>
          <p:nvPr/>
        </p:nvGrpSpPr>
        <p:grpSpPr bwMode="auto">
          <a:xfrm>
            <a:off x="327025" y="1204913"/>
            <a:ext cx="547688" cy="554037"/>
            <a:chOff x="211844" y="3609565"/>
            <a:chExt cx="548177" cy="821350"/>
          </a:xfrm>
        </p:grpSpPr>
        <p:cxnSp>
          <p:nvCxnSpPr>
            <p:cNvPr id="5139" name="Straight Arrow Connector 30"/>
            <p:cNvCxnSpPr>
              <a:cxnSpLocks noChangeShapeType="1"/>
            </p:cNvCxnSpPr>
            <p:nvPr/>
          </p:nvCxnSpPr>
          <p:spPr bwMode="auto">
            <a:xfrm>
              <a:off x="215714" y="4430915"/>
              <a:ext cx="544307" cy="0"/>
            </a:xfrm>
            <a:prstGeom prst="straightConnector1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40" name="Straight Arrow Connector 31"/>
            <p:cNvCxnSpPr>
              <a:cxnSpLocks noChangeShapeType="1"/>
            </p:cNvCxnSpPr>
            <p:nvPr/>
          </p:nvCxnSpPr>
          <p:spPr bwMode="auto">
            <a:xfrm>
              <a:off x="211844" y="3609565"/>
              <a:ext cx="544307" cy="0"/>
            </a:xfrm>
            <a:prstGeom prst="straightConnector1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41" name="Rectangle 32"/>
            <p:cNvSpPr>
              <a:spLocks noChangeArrowheads="1"/>
            </p:cNvSpPr>
            <p:nvPr/>
          </p:nvSpPr>
          <p:spPr bwMode="auto">
            <a:xfrm>
              <a:off x="225614" y="3609565"/>
              <a:ext cx="284080" cy="8213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38912" tIns="219456" rIns="438912" bIns="219456">
              <a:spAutoFit/>
            </a:bodyPr>
            <a:lstStyle/>
            <a:p>
              <a:pPr defTabSz="912813"/>
              <a:endParaRPr lang="en-US"/>
            </a:p>
          </p:txBody>
        </p:sp>
      </p:grpSp>
      <p:sp>
        <p:nvSpPr>
          <p:cNvPr id="5126" name="TextBox 33"/>
          <p:cNvSpPr txBox="1">
            <a:spLocks noChangeArrowheads="1"/>
          </p:cNvSpPr>
          <p:nvPr/>
        </p:nvSpPr>
        <p:spPr bwMode="auto">
          <a:xfrm rot="-5400000">
            <a:off x="-2578893" y="3390106"/>
            <a:ext cx="5513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CMB 	            INFRARED 		                 X-RAY</a:t>
            </a:r>
          </a:p>
        </p:txBody>
      </p:sp>
      <p:pic>
        <p:nvPicPr>
          <p:cNvPr id="5127" name="Picture 2" descr="Image160"/>
          <p:cNvPicPr>
            <a:picLocks noChangeAspect="1" noChangeArrowheads="1"/>
          </p:cNvPicPr>
          <p:nvPr/>
        </p:nvPicPr>
        <p:blipFill>
          <a:blip r:embed="rId2">
            <a:lum bright="-18000" contrast="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" r="4004" b="3914"/>
          <a:stretch>
            <a:fillRect/>
          </a:stretch>
        </p:blipFill>
        <p:spPr bwMode="auto">
          <a:xfrm>
            <a:off x="825500" y="1308100"/>
            <a:ext cx="2058988" cy="488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2476500"/>
            <a:ext cx="3227388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9" name="Text Box 22"/>
          <p:cNvSpPr txBox="1">
            <a:spLocks noChangeArrowheads="1"/>
          </p:cNvSpPr>
          <p:nvPr/>
        </p:nvSpPr>
        <p:spPr bwMode="auto">
          <a:xfrm>
            <a:off x="4167188" y="1141413"/>
            <a:ext cx="4292600" cy="336550"/>
          </a:xfrm>
          <a:prstGeom prst="rect">
            <a:avLst/>
          </a:prstGeom>
          <a:solidFill>
            <a:srgbClr val="D7C7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</a:rPr>
              <a:t>Spectral range </a:t>
            </a:r>
            <a:r>
              <a:rPr lang="en-US" sz="1600" b="1" dirty="0" smtClean="0">
                <a:solidFill>
                  <a:srgbClr val="FF0000"/>
                </a:solidFill>
              </a:rPr>
              <a:t>is </a:t>
            </a:r>
            <a:r>
              <a:rPr lang="en-US" sz="1600" b="1" dirty="0">
                <a:solidFill>
                  <a:srgbClr val="FF0000"/>
                </a:solidFill>
              </a:rPr>
              <a:t>defined </a:t>
            </a:r>
            <a:r>
              <a:rPr lang="en-US" sz="1600" b="1" dirty="0" smtClean="0">
                <a:solidFill>
                  <a:srgbClr val="FF0000"/>
                </a:solidFill>
              </a:rPr>
              <a:t>by the absorber</a:t>
            </a:r>
            <a:r>
              <a:rPr lang="en-US" sz="1600" b="1" i="1" dirty="0" smtClean="0">
                <a:solidFill>
                  <a:srgbClr val="000066"/>
                </a:solidFill>
              </a:rPr>
              <a:t> </a:t>
            </a:r>
            <a:endParaRPr lang="ru-RU" sz="1600" b="1" i="1" dirty="0">
              <a:solidFill>
                <a:srgbClr val="000066"/>
              </a:solidFill>
            </a:endParaRPr>
          </a:p>
        </p:txBody>
      </p:sp>
      <p:sp>
        <p:nvSpPr>
          <p:cNvPr id="5130" name="Text Box 23"/>
          <p:cNvSpPr txBox="1">
            <a:spLocks noChangeArrowheads="1"/>
          </p:cNvSpPr>
          <p:nvPr/>
        </p:nvSpPr>
        <p:spPr bwMode="auto">
          <a:xfrm>
            <a:off x="5072063" y="2068513"/>
            <a:ext cx="21256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i="1" dirty="0">
                <a:solidFill>
                  <a:srgbClr val="000066"/>
                </a:solidFill>
              </a:rPr>
              <a:t>General Idea</a:t>
            </a:r>
            <a:endParaRPr lang="ru-RU" sz="1600" b="1" i="1" dirty="0">
              <a:solidFill>
                <a:srgbClr val="000066"/>
              </a:solidFill>
            </a:endParaRPr>
          </a:p>
        </p:txBody>
      </p:sp>
      <p:sp>
        <p:nvSpPr>
          <p:cNvPr id="5131" name="Text Box 24"/>
          <p:cNvSpPr txBox="1">
            <a:spLocks noChangeArrowheads="1"/>
          </p:cNvSpPr>
          <p:nvPr/>
        </p:nvSpPr>
        <p:spPr bwMode="auto">
          <a:xfrm>
            <a:off x="2960688" y="5562600"/>
            <a:ext cx="61833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sz="1600" b="1" i="1" dirty="0">
                <a:solidFill>
                  <a:srgbClr val="000066"/>
                </a:solidFill>
              </a:rPr>
              <a:t>COMPONENTS</a:t>
            </a:r>
            <a:r>
              <a:rPr lang="en-US" sz="1600" b="1" dirty="0">
                <a:solidFill>
                  <a:srgbClr val="000066"/>
                </a:solidFill>
              </a:rPr>
              <a:t>:  </a:t>
            </a:r>
            <a:r>
              <a:rPr lang="en-US" sz="1600" dirty="0">
                <a:solidFill>
                  <a:srgbClr val="000000"/>
                </a:solidFill>
              </a:rPr>
              <a:t>Absorber, Thermometer, Thermal </a:t>
            </a:r>
            <a:r>
              <a:rPr lang="en-US" sz="1600" dirty="0" smtClean="0">
                <a:solidFill>
                  <a:srgbClr val="000000"/>
                </a:solidFill>
              </a:rPr>
              <a:t>link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endParaRPr lang="ru-RU" sz="1600" dirty="0"/>
          </a:p>
        </p:txBody>
      </p:sp>
      <p:sp>
        <p:nvSpPr>
          <p:cNvPr id="5132" name="Rectangle 25"/>
          <p:cNvSpPr>
            <a:spLocks noChangeArrowheads="1"/>
          </p:cNvSpPr>
          <p:nvPr/>
        </p:nvSpPr>
        <p:spPr bwMode="auto">
          <a:xfrm>
            <a:off x="4167188" y="1524000"/>
            <a:ext cx="422433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an opportunity for </a:t>
            </a:r>
            <a:r>
              <a:rPr lang="en-US" sz="1600" dirty="0" smtClean="0">
                <a:solidFill>
                  <a:srgbClr val="000000"/>
                </a:solidFill>
              </a:rPr>
              <a:t>broad</a:t>
            </a:r>
            <a:r>
              <a:rPr lang="en-US" sz="1600" dirty="0">
                <a:solidFill>
                  <a:srgbClr val="000000"/>
                </a:solidFill>
              </a:rPr>
              <a:t>-band imaging</a:t>
            </a:r>
          </a:p>
        </p:txBody>
      </p:sp>
      <p:sp>
        <p:nvSpPr>
          <p:cNvPr id="5133" name="Title 83"/>
          <p:cNvSpPr>
            <a:spLocks noGrp="1"/>
          </p:cNvSpPr>
          <p:nvPr>
            <p:ph type="title"/>
          </p:nvPr>
        </p:nvSpPr>
        <p:spPr>
          <a:xfrm>
            <a:off x="207963" y="141289"/>
            <a:ext cx="8850312" cy="925512"/>
          </a:xfrm>
        </p:spPr>
        <p:txBody>
          <a:bodyPr/>
          <a:lstStyle/>
          <a:p>
            <a:r>
              <a:rPr lang="en-US" dirty="0">
                <a:latin typeface="Trebuchet MS"/>
                <a:cs typeface="Trebuchet MS"/>
              </a:rPr>
              <a:t>Bolometric detector - thermal detector</a:t>
            </a:r>
            <a:br>
              <a:rPr lang="en-US" dirty="0">
                <a:latin typeface="Trebuchet MS"/>
                <a:cs typeface="Trebuchet MS"/>
              </a:rPr>
            </a:br>
            <a:r>
              <a:rPr lang="en-US" sz="1800" b="0" dirty="0" smtClean="0">
                <a:solidFill>
                  <a:srgbClr val="3366FF"/>
                </a:solidFill>
                <a:latin typeface="Arial" charset="0"/>
              </a:rPr>
              <a:t>EM </a:t>
            </a:r>
            <a:r>
              <a:rPr lang="en-US" sz="1800" b="0" dirty="0">
                <a:solidFill>
                  <a:srgbClr val="3366FF"/>
                </a:solidFill>
                <a:latin typeface="Arial" charset="0"/>
              </a:rPr>
              <a:t>Radiation            Temperature Change             Electrical </a:t>
            </a:r>
            <a:r>
              <a:rPr lang="en-US" sz="1800" b="0" dirty="0" smtClean="0">
                <a:solidFill>
                  <a:srgbClr val="3366FF"/>
                </a:solidFill>
                <a:latin typeface="Arial" charset="0"/>
              </a:rPr>
              <a:t>signal</a:t>
            </a:r>
            <a:r>
              <a:rPr lang="ru-RU" dirty="0" smtClean="0">
                <a:solidFill>
                  <a:srgbClr val="3366FF"/>
                </a:solidFill>
                <a:latin typeface="Arial" charset="0"/>
              </a:rPr>
              <a:t/>
            </a:r>
            <a:br>
              <a:rPr lang="ru-RU" dirty="0" smtClean="0">
                <a:solidFill>
                  <a:srgbClr val="3366FF"/>
                </a:solidFill>
                <a:latin typeface="Arial" charset="0"/>
              </a:rPr>
            </a:br>
            <a:r>
              <a:rPr lang="ru-RU" dirty="0" smtClean="0">
                <a:solidFill>
                  <a:srgbClr val="3366FF"/>
                </a:solidFill>
                <a:latin typeface="Arial" charset="0"/>
              </a:rPr>
              <a:t/>
            </a:r>
            <a:br>
              <a:rPr lang="ru-RU" dirty="0" smtClean="0">
                <a:solidFill>
                  <a:srgbClr val="3366FF"/>
                </a:solidFill>
                <a:latin typeface="Arial" charset="0"/>
              </a:rPr>
            </a:br>
            <a:endParaRPr lang="en-US" dirty="0">
              <a:solidFill>
                <a:srgbClr val="3366FF"/>
              </a:solidFill>
              <a:latin typeface="Arial" charset="0"/>
            </a:endParaRPr>
          </a:p>
        </p:txBody>
      </p:sp>
      <p:cxnSp>
        <p:nvCxnSpPr>
          <p:cNvPr id="5134" name="Straight Arrow Connector 86"/>
          <p:cNvCxnSpPr>
            <a:cxnSpLocks noChangeShapeType="1"/>
          </p:cNvCxnSpPr>
          <p:nvPr/>
        </p:nvCxnSpPr>
        <p:spPr bwMode="auto">
          <a:xfrm>
            <a:off x="1854200" y="873125"/>
            <a:ext cx="355600" cy="0"/>
          </a:xfrm>
          <a:prstGeom prst="straightConnector1">
            <a:avLst/>
          </a:prstGeom>
          <a:noFill/>
          <a:ln w="19050">
            <a:solidFill>
              <a:srgbClr val="7030A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5" name="Straight Arrow Connector 88"/>
          <p:cNvCxnSpPr>
            <a:cxnSpLocks noChangeShapeType="1"/>
          </p:cNvCxnSpPr>
          <p:nvPr/>
        </p:nvCxnSpPr>
        <p:spPr bwMode="auto">
          <a:xfrm>
            <a:off x="4805363" y="874713"/>
            <a:ext cx="355600" cy="0"/>
          </a:xfrm>
          <a:prstGeom prst="straightConnector1">
            <a:avLst/>
          </a:prstGeom>
          <a:noFill/>
          <a:ln w="19050">
            <a:solidFill>
              <a:srgbClr val="7030A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6" name="TextBox 131"/>
          <p:cNvSpPr txBox="1">
            <a:spLocks noChangeArrowheads="1"/>
          </p:cNvSpPr>
          <p:nvPr/>
        </p:nvSpPr>
        <p:spPr bwMode="auto">
          <a:xfrm>
            <a:off x="5133975" y="4732338"/>
            <a:ext cx="2419350" cy="3079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lang="en-US"/>
              <a:t>Heat sink to bath</a:t>
            </a:r>
          </a:p>
        </p:txBody>
      </p:sp>
      <p:sp>
        <p:nvSpPr>
          <p:cNvPr id="5137" name="Rectangle 132"/>
          <p:cNvSpPr>
            <a:spLocks noChangeArrowheads="1"/>
          </p:cNvSpPr>
          <p:nvPr/>
        </p:nvSpPr>
        <p:spPr bwMode="auto">
          <a:xfrm>
            <a:off x="4670425" y="1971675"/>
            <a:ext cx="3579813" cy="3360738"/>
          </a:xfrm>
          <a:prstGeom prst="rect">
            <a:avLst/>
          </a:prstGeom>
          <a:noFill/>
          <a:ln w="38100">
            <a:solidFill>
              <a:srgbClr val="7030A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38912" tIns="219456" rIns="438912" bIns="219456">
            <a:spAutoFit/>
          </a:bodyPr>
          <a:lstStyle/>
          <a:p>
            <a:pPr defTabSz="912813"/>
            <a:endParaRPr lang="en-US"/>
          </a:p>
        </p:txBody>
      </p:sp>
      <p:sp>
        <p:nvSpPr>
          <p:cNvPr id="5138" name="AutoShape 2"/>
          <p:cNvSpPr>
            <a:spLocks noChangeAspect="1" noChangeArrowheads="1"/>
          </p:cNvSpPr>
          <p:nvPr/>
        </p:nvSpPr>
        <p:spPr bwMode="auto">
          <a:xfrm>
            <a:off x="2790825" y="2122488"/>
            <a:ext cx="3227388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4038600" y="6168487"/>
            <a:ext cx="5029200" cy="3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/>
          <a:p>
            <a:r>
              <a:rPr lang="en-US" sz="1900" dirty="0" err="1" smtClean="0">
                <a:solidFill>
                  <a:srgbClr val="0000FF"/>
                </a:solidFill>
              </a:rPr>
              <a:t>Hartnoll</a:t>
            </a:r>
            <a:r>
              <a:rPr lang="en-US" sz="1900" dirty="0" smtClean="0">
                <a:solidFill>
                  <a:srgbClr val="0000FF"/>
                </a:solidFill>
              </a:rPr>
              <a:t>, Science (2008); </a:t>
            </a:r>
            <a:r>
              <a:rPr lang="en-US" sz="1900" dirty="0" err="1" smtClean="0">
                <a:solidFill>
                  <a:srgbClr val="0000FF"/>
                </a:solidFill>
              </a:rPr>
              <a:t>Sachdev</a:t>
            </a:r>
            <a:r>
              <a:rPr lang="en-US" sz="1900" dirty="0">
                <a:solidFill>
                  <a:srgbClr val="0000FF"/>
                </a:solidFill>
              </a:rPr>
              <a:t>, ARCMP (2012)</a:t>
            </a:r>
          </a:p>
        </p:txBody>
      </p:sp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3124200" y="76200"/>
            <a:ext cx="5867400" cy="230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93" tIns="43247" rIns="86493" bIns="43247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Holographic Approach –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AdS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/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CFT</a:t>
            </a:r>
          </a:p>
          <a:p>
            <a:pPr algn="ctr"/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Map a strong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oupling QFT on the boundary of an AdS</a:t>
            </a:r>
            <a:r>
              <a:rPr lang="en-US" sz="2400" baseline="-250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space-time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to a weak coupling gravity dual in the interior with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and T determined by a “black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brane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” at the center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789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1" y="2331244"/>
            <a:ext cx="6531429" cy="391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1006048" y="4191529"/>
            <a:ext cx="1737152" cy="45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AdS</a:t>
            </a:r>
            <a:r>
              <a:rPr lang="en-US" sz="2400" baseline="-25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 → CFT</a:t>
            </a:r>
            <a:r>
              <a:rPr lang="en-US" sz="2400" baseline="-25000" dirty="0">
                <a:solidFill>
                  <a:srgbClr val="FF0000"/>
                </a:solidFill>
              </a:rPr>
              <a:t>1</a:t>
            </a:r>
            <a:endParaRPr lang="en-US" sz="2400" dirty="0"/>
          </a:p>
        </p:txBody>
      </p:sp>
      <p:pic>
        <p:nvPicPr>
          <p:cNvPr id="3789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16036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2819400"/>
            <a:ext cx="2387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← RG Flow (UV to IR)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0" name="Picture 2" descr="&#10;images.jpg                                                     00084A81Macintosh HD                   7C2624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759450" cy="4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2131" name="Text Box 3"/>
          <p:cNvSpPr txBox="1">
            <a:spLocks noChangeArrowheads="1"/>
          </p:cNvSpPr>
          <p:nvPr/>
        </p:nvSpPr>
        <p:spPr bwMode="auto">
          <a:xfrm>
            <a:off x="362715" y="152400"/>
            <a:ext cx="815199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Applications to Condensed Matter Physics (?)</a:t>
            </a:r>
          </a:p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(well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, there have always been those resistant to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change!)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912142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Scalar fields near the “black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brane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” can condense (holographic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superconductivity) leading to a change from AdS</a:t>
            </a:r>
            <a:r>
              <a:rPr lang="en-US" sz="2400" baseline="-250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2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x R</a:t>
            </a:r>
            <a:r>
              <a:rPr lang="en-US" sz="2400" baseline="300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2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→ AdS</a:t>
            </a:r>
            <a:r>
              <a:rPr lang="en-US" sz="2400" baseline="-250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4</a:t>
            </a:r>
          </a:p>
          <a:p>
            <a:endParaRPr lang="en-US" sz="2200" dirty="0">
              <a:latin typeface="Trebuchet MS"/>
              <a:cs typeface="Trebuchet MS"/>
            </a:endParaRPr>
          </a:p>
          <a:p>
            <a:r>
              <a:rPr lang="en-US" sz="2200" dirty="0">
                <a:solidFill>
                  <a:srgbClr val="000000"/>
                </a:solidFill>
                <a:latin typeface="Trebuchet MS"/>
                <a:cs typeface="Trebuchet MS"/>
              </a:rPr>
              <a:t>This </a:t>
            </a:r>
            <a:r>
              <a:rPr lang="en-US" sz="2200" dirty="0" smtClean="0">
                <a:solidFill>
                  <a:srgbClr val="000000"/>
                </a:solidFill>
                <a:latin typeface="Trebuchet MS"/>
                <a:cs typeface="Trebuchet MS"/>
              </a:rPr>
              <a:t>change in geometry causes </a:t>
            </a:r>
            <a:r>
              <a:rPr lang="en-US" sz="2200" dirty="0">
                <a:solidFill>
                  <a:srgbClr val="000000"/>
                </a:solidFill>
                <a:latin typeface="Trebuchet MS"/>
                <a:cs typeface="Trebuchet MS"/>
              </a:rPr>
              <a:t>the </a:t>
            </a:r>
            <a:r>
              <a:rPr lang="ja-JP" altLang="en-US" sz="2200" dirty="0">
                <a:solidFill>
                  <a:srgbClr val="000000"/>
                </a:solidFill>
                <a:latin typeface="Trebuchet MS"/>
                <a:cs typeface="Trebuchet MS"/>
              </a:rPr>
              <a:t>“</a:t>
            </a:r>
            <a:r>
              <a:rPr lang="en-US" sz="2200" dirty="0">
                <a:solidFill>
                  <a:srgbClr val="000000"/>
                </a:solidFill>
                <a:latin typeface="Trebuchet MS"/>
                <a:cs typeface="Trebuchet MS"/>
              </a:rPr>
              <a:t>light cone</a:t>
            </a:r>
            <a:r>
              <a:rPr lang="ja-JP" altLang="en-US" sz="2200" dirty="0">
                <a:solidFill>
                  <a:srgbClr val="000000"/>
                </a:solidFill>
                <a:latin typeface="Trebuchet MS"/>
                <a:cs typeface="Trebuchet MS"/>
              </a:rPr>
              <a:t>”</a:t>
            </a:r>
            <a:r>
              <a:rPr lang="en-US" sz="220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rebuchet MS"/>
                <a:cs typeface="Trebuchet MS"/>
              </a:rPr>
              <a:t>for </a:t>
            </a:r>
            <a:r>
              <a:rPr lang="en-US" sz="220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spinors</a:t>
            </a:r>
            <a:r>
              <a:rPr lang="en-US" sz="2200" dirty="0" smtClean="0">
                <a:solidFill>
                  <a:srgbClr val="000000"/>
                </a:solidFill>
                <a:latin typeface="Trebuchet MS"/>
                <a:cs typeface="Trebuchet MS"/>
              </a:rPr>
              <a:t> to open</a:t>
            </a:r>
          </a:p>
          <a:p>
            <a:r>
              <a:rPr lang="en-US" sz="2200" dirty="0">
                <a:solidFill>
                  <a:srgbClr val="000000"/>
                </a:solidFill>
                <a:latin typeface="Trebuchet MS"/>
                <a:cs typeface="Trebuchet MS"/>
              </a:rPr>
              <a:t>u</a:t>
            </a:r>
            <a:r>
              <a:rPr lang="en-US" sz="2200" dirty="0" smtClean="0">
                <a:solidFill>
                  <a:srgbClr val="000000"/>
                </a:solidFill>
                <a:latin typeface="Trebuchet MS"/>
                <a:cs typeface="Trebuchet MS"/>
              </a:rPr>
              <a:t>p (plot 2) giving rise to </a:t>
            </a:r>
            <a:r>
              <a:rPr lang="en-US" sz="220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quasiparticles</a:t>
            </a:r>
            <a:r>
              <a:rPr lang="en-US" sz="2200" dirty="0" smtClean="0">
                <a:solidFill>
                  <a:srgbClr val="000000"/>
                </a:solidFill>
                <a:latin typeface="Trebuchet MS"/>
                <a:cs typeface="Trebuchet MS"/>
              </a:rPr>
              <a:t>, with a </a:t>
            </a:r>
            <a:r>
              <a:rPr lang="en-US" sz="220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Majorana</a:t>
            </a:r>
            <a:r>
              <a:rPr lang="en-US" sz="2200" dirty="0" smtClean="0">
                <a:solidFill>
                  <a:srgbClr val="000000"/>
                </a:solidFill>
                <a:latin typeface="Trebuchet MS"/>
                <a:cs typeface="Trebuchet MS"/>
              </a:rPr>
              <a:t> coupling of</a:t>
            </a:r>
          </a:p>
          <a:p>
            <a:r>
              <a:rPr lang="en-US" sz="2200" dirty="0" smtClean="0">
                <a:solidFill>
                  <a:srgbClr val="000000"/>
                </a:solidFill>
                <a:latin typeface="Trebuchet MS"/>
                <a:cs typeface="Trebuchet MS"/>
              </a:rPr>
              <a:t>the </a:t>
            </a:r>
            <a:r>
              <a:rPr lang="en-US" sz="220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spinors</a:t>
            </a:r>
            <a:r>
              <a:rPr lang="en-US" sz="220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rebuchet MS"/>
                <a:cs typeface="Trebuchet MS"/>
              </a:rPr>
              <a:t>to the </a:t>
            </a:r>
            <a:r>
              <a:rPr lang="en-US" sz="2200" dirty="0">
                <a:solidFill>
                  <a:srgbClr val="000000"/>
                </a:solidFill>
                <a:latin typeface="Trebuchet MS"/>
                <a:cs typeface="Trebuchet MS"/>
              </a:rPr>
              <a:t>scalar </a:t>
            </a:r>
            <a:r>
              <a:rPr lang="en-US" sz="2200" dirty="0" smtClean="0">
                <a:solidFill>
                  <a:srgbClr val="000000"/>
                </a:solidFill>
                <a:latin typeface="Trebuchet MS"/>
                <a:cs typeface="Trebuchet MS"/>
              </a:rPr>
              <a:t>opening </a:t>
            </a:r>
            <a:r>
              <a:rPr lang="en-US" sz="2200" dirty="0">
                <a:solidFill>
                  <a:srgbClr val="000000"/>
                </a:solidFill>
                <a:latin typeface="Trebuchet MS"/>
                <a:cs typeface="Trebuchet MS"/>
              </a:rPr>
              <a:t>up a </a:t>
            </a:r>
            <a:r>
              <a:rPr lang="en-US" sz="2200" dirty="0" err="1">
                <a:solidFill>
                  <a:srgbClr val="000000"/>
                </a:solidFill>
                <a:latin typeface="Trebuchet MS"/>
                <a:cs typeface="Trebuchet MS"/>
              </a:rPr>
              <a:t>Bogoliubov</a:t>
            </a:r>
            <a:r>
              <a:rPr lang="en-US" sz="220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rebuchet MS"/>
                <a:cs typeface="Trebuchet MS"/>
              </a:rPr>
              <a:t>gap (plots 3 and 4)</a:t>
            </a:r>
            <a:endParaRPr lang="en-US" sz="2200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US" sz="2400" dirty="0"/>
          </a:p>
          <a:p>
            <a:endParaRPr lang="en-US" sz="2400" dirty="0">
              <a:latin typeface="Trebuchet MS"/>
              <a:cs typeface="Trebuchet M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4"/>
          <a:stretch/>
        </p:blipFill>
        <p:spPr bwMode="auto">
          <a:xfrm>
            <a:off x="-6350" y="2444044"/>
            <a:ext cx="9150350" cy="395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72200" y="6019800"/>
            <a:ext cx="2948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Faulkner </a:t>
            </a:r>
            <a:r>
              <a:rPr lang="en-US" sz="2000" i="1" dirty="0">
                <a:solidFill>
                  <a:srgbClr val="0000FF"/>
                </a:solidFill>
              </a:rPr>
              <a:t>et al</a:t>
            </a:r>
            <a:r>
              <a:rPr lang="en-US" sz="2000" dirty="0">
                <a:solidFill>
                  <a:srgbClr val="0000FF"/>
                </a:solidFill>
              </a:rPr>
              <a:t>, JHEP (2010)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4876800"/>
            <a:ext cx="2456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Energy </a:t>
            </a:r>
            <a:r>
              <a:rPr lang="en-US" sz="2000" dirty="0" err="1" smtClean="0">
                <a:solidFill>
                  <a:srgbClr val="800000"/>
                </a:solidFill>
              </a:rPr>
              <a:t>vs</a:t>
            </a:r>
            <a:r>
              <a:rPr lang="en-US" sz="2000" dirty="0" smtClean="0">
                <a:solidFill>
                  <a:srgbClr val="800000"/>
                </a:solidFill>
              </a:rPr>
              <a:t> momentum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0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Text Box 2"/>
          <p:cNvSpPr txBox="1">
            <a:spLocks noChangeArrowheads="1"/>
          </p:cNvSpPr>
          <p:nvPr/>
        </p:nvSpPr>
        <p:spPr bwMode="auto">
          <a:xfrm>
            <a:off x="288700" y="304800"/>
            <a:ext cx="8493581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rebuchet MS"/>
                <a:cs typeface="Trebuchet MS"/>
              </a:rPr>
              <a:t>Can </a:t>
            </a:r>
            <a:r>
              <a:rPr lang="en-US" sz="2400" b="1" dirty="0" err="1" smtClean="0">
                <a:solidFill>
                  <a:schemeClr val="tx2"/>
                </a:solidFill>
                <a:latin typeface="Trebuchet MS"/>
                <a:cs typeface="Trebuchet MS"/>
              </a:rPr>
              <a:t>AdS</a:t>
            </a:r>
            <a:r>
              <a:rPr lang="en-US" sz="2400" b="1" dirty="0" smtClean="0">
                <a:solidFill>
                  <a:schemeClr val="tx2"/>
                </a:solidFill>
                <a:latin typeface="Trebuchet MS"/>
                <a:cs typeface="Trebuchet MS"/>
              </a:rPr>
              <a:t>/CFT help with condensed matter gauge theories?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(slave bosons for Kondo lattice, </a:t>
            </a:r>
            <a:r>
              <a:rPr lang="en-US" sz="2400" dirty="0">
                <a:solidFill>
                  <a:srgbClr val="FF0000"/>
                </a:solidFill>
              </a:rPr>
              <a:t>RVB for </a:t>
            </a:r>
            <a:r>
              <a:rPr lang="en-US" sz="2400" dirty="0" err="1">
                <a:solidFill>
                  <a:srgbClr val="FF0000"/>
                </a:solidFill>
              </a:rPr>
              <a:t>cuprates</a:t>
            </a:r>
            <a:r>
              <a:rPr lang="en-US" sz="2400" dirty="0">
                <a:solidFill>
                  <a:srgbClr val="FF0000"/>
                </a:solidFill>
              </a:rPr>
              <a:t>, etc.)</a:t>
            </a:r>
            <a:endParaRPr lang="en-US" sz="2400" dirty="0"/>
          </a:p>
        </p:txBody>
      </p:sp>
      <p:sp>
        <p:nvSpPr>
          <p:cNvPr id="557059" name="Text Box 3"/>
          <p:cNvSpPr txBox="1">
            <a:spLocks noChangeArrowheads="1"/>
          </p:cNvSpPr>
          <p:nvPr/>
        </p:nvSpPr>
        <p:spPr bwMode="auto">
          <a:xfrm>
            <a:off x="685800" y="1752600"/>
            <a:ext cx="8153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Times" charset="0"/>
              <a:buAutoNum type="arabicPeriod"/>
            </a:pPr>
            <a:r>
              <a:rPr lang="en-US" dirty="0" err="1">
                <a:solidFill>
                  <a:srgbClr val="000000"/>
                </a:solidFill>
                <a:latin typeface="Times"/>
                <a:cs typeface="Times"/>
              </a:rPr>
              <a:t>AdS</a:t>
            </a:r>
            <a:r>
              <a:rPr lang="en-US" dirty="0">
                <a:solidFill>
                  <a:srgbClr val="000000"/>
                </a:solidFill>
                <a:latin typeface="Times"/>
                <a:cs typeface="Times"/>
              </a:rPr>
              <a:t>/CFT large N limit </a:t>
            </a: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is different </a:t>
            </a:r>
            <a:r>
              <a:rPr lang="en-US" dirty="0">
                <a:solidFill>
                  <a:srgbClr val="000000"/>
                </a:solidFill>
                <a:latin typeface="Times"/>
                <a:cs typeface="Times"/>
              </a:rPr>
              <a:t>from </a:t>
            </a: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a typical condensed matter physics </a:t>
            </a:r>
            <a:r>
              <a:rPr lang="en-US" dirty="0">
                <a:solidFill>
                  <a:srgbClr val="000000"/>
                </a:solidFill>
                <a:latin typeface="Times"/>
                <a:cs typeface="Times"/>
              </a:rPr>
              <a:t>large N </a:t>
            </a: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limit</a:t>
            </a:r>
          </a:p>
          <a:p>
            <a:pPr>
              <a:buFont typeface="Times" charset="0"/>
              <a:buAutoNum type="arabicPeriod"/>
            </a:pPr>
            <a:endParaRPr lang="en-US" altLang="ja-JP" dirty="0">
              <a:solidFill>
                <a:srgbClr val="000000"/>
              </a:solidFill>
              <a:latin typeface="Times"/>
              <a:cs typeface="Times"/>
            </a:endParaRPr>
          </a:p>
          <a:p>
            <a:pPr>
              <a:buFont typeface="Times" charset="0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Condensed matter </a:t>
            </a:r>
            <a:r>
              <a:rPr lang="en-US" dirty="0">
                <a:solidFill>
                  <a:srgbClr val="000000"/>
                </a:solidFill>
                <a:latin typeface="Times"/>
                <a:cs typeface="Times"/>
              </a:rPr>
              <a:t>gauge fields are </a:t>
            </a: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typically constraint fields</a:t>
            </a:r>
            <a:endParaRPr lang="en-US" dirty="0">
              <a:solidFill>
                <a:srgbClr val="000000"/>
              </a:solidFill>
              <a:latin typeface="Times"/>
              <a:cs typeface="Times"/>
            </a:endParaRPr>
          </a:p>
          <a:p>
            <a:pPr>
              <a:buFont typeface="Times" charset="0"/>
              <a:buAutoNum type="arabicPeriod"/>
            </a:pPr>
            <a:endParaRPr lang="en-US" dirty="0">
              <a:solidFill>
                <a:srgbClr val="000000"/>
              </a:solidFill>
              <a:latin typeface="Times"/>
              <a:cs typeface="Times"/>
            </a:endParaRPr>
          </a:p>
          <a:p>
            <a:pPr>
              <a:buFont typeface="Times" charset="0"/>
              <a:buNone/>
            </a:pPr>
            <a:r>
              <a:rPr lang="en-US" dirty="0">
                <a:solidFill>
                  <a:srgbClr val="000000"/>
                </a:solidFill>
                <a:latin typeface="Times"/>
                <a:cs typeface="Times"/>
              </a:rPr>
              <a:t>	In particular, they do not have a </a:t>
            </a:r>
            <a:r>
              <a:rPr lang="ja-JP" altLang="en-US" dirty="0">
                <a:solidFill>
                  <a:srgbClr val="000000"/>
                </a:solidFill>
                <a:latin typeface="Times"/>
                <a:cs typeface="Times"/>
              </a:rPr>
              <a:t>“</a:t>
            </a:r>
            <a:r>
              <a:rPr lang="en-US" dirty="0">
                <a:solidFill>
                  <a:srgbClr val="000000"/>
                </a:solidFill>
                <a:latin typeface="Times"/>
                <a:cs typeface="Times"/>
              </a:rPr>
              <a:t>kinetic</a:t>
            </a:r>
            <a:r>
              <a:rPr lang="ja-JP" altLang="en-US" dirty="0">
                <a:solidFill>
                  <a:srgbClr val="000000"/>
                </a:solidFill>
                <a:latin typeface="Times"/>
                <a:cs typeface="Times"/>
              </a:rPr>
              <a:t>”</a:t>
            </a:r>
            <a:r>
              <a:rPr lang="en-US" dirty="0">
                <a:solidFill>
                  <a:srgbClr val="000000"/>
                </a:solidFill>
                <a:latin typeface="Times"/>
                <a:cs typeface="Times"/>
              </a:rPr>
              <a:t> energy</a:t>
            </a:r>
          </a:p>
          <a:p>
            <a:pPr>
              <a:buFont typeface="Times" charset="0"/>
              <a:buNone/>
            </a:pPr>
            <a:r>
              <a:rPr lang="en-US" dirty="0">
                <a:solidFill>
                  <a:srgbClr val="000000"/>
                </a:solidFill>
                <a:latin typeface="Times"/>
                <a:cs typeface="Times"/>
              </a:rPr>
              <a:t>	(that is, one is at </a:t>
            </a:r>
            <a:r>
              <a:rPr lang="ja-JP" altLang="en-US" dirty="0">
                <a:solidFill>
                  <a:srgbClr val="000000"/>
                </a:solidFill>
                <a:latin typeface="Times"/>
                <a:cs typeface="Times"/>
              </a:rPr>
              <a:t>“</a:t>
            </a:r>
            <a:r>
              <a:rPr lang="en-US" dirty="0">
                <a:solidFill>
                  <a:srgbClr val="000000"/>
                </a:solidFill>
                <a:latin typeface="Times"/>
                <a:cs typeface="Times"/>
              </a:rPr>
              <a:t>infinite</a:t>
            </a:r>
            <a:r>
              <a:rPr lang="ja-JP" altLang="en-US" dirty="0">
                <a:solidFill>
                  <a:srgbClr val="000000"/>
                </a:solidFill>
                <a:latin typeface="Times"/>
                <a:cs typeface="Times"/>
              </a:rPr>
              <a:t>”</a:t>
            </a:r>
            <a:r>
              <a:rPr lang="en-US" dirty="0">
                <a:solidFill>
                  <a:srgbClr val="000000"/>
                </a:solidFill>
                <a:latin typeface="Times"/>
                <a:cs typeface="Times"/>
              </a:rPr>
              <a:t> coupling)</a:t>
            </a:r>
          </a:p>
          <a:p>
            <a:pPr>
              <a:buFont typeface="Times" charset="0"/>
              <a:buNone/>
            </a:pPr>
            <a:endParaRPr lang="en-US" dirty="0">
              <a:solidFill>
                <a:srgbClr val="000000"/>
              </a:solidFill>
              <a:latin typeface="Times"/>
              <a:cs typeface="Times"/>
            </a:endParaRPr>
          </a:p>
          <a:p>
            <a:pPr>
              <a:buFont typeface="Times" charset="0"/>
              <a:buNone/>
            </a:pPr>
            <a:r>
              <a:rPr lang="en-US" dirty="0">
                <a:solidFill>
                  <a:srgbClr val="000000"/>
                </a:solidFill>
                <a:latin typeface="Times"/>
                <a:cs typeface="Times"/>
              </a:rPr>
              <a:t>3.	Can we find an </a:t>
            </a:r>
            <a:r>
              <a:rPr lang="en-US" dirty="0" err="1">
                <a:solidFill>
                  <a:srgbClr val="000000"/>
                </a:solidFill>
                <a:latin typeface="Times"/>
                <a:cs typeface="Times"/>
              </a:rPr>
              <a:t>AdS</a:t>
            </a:r>
            <a:r>
              <a:rPr lang="en-US" dirty="0">
                <a:solidFill>
                  <a:srgbClr val="000000"/>
                </a:solidFill>
                <a:latin typeface="Times"/>
                <a:cs typeface="Times"/>
              </a:rPr>
              <a:t> dual to such theories?</a:t>
            </a:r>
          </a:p>
        </p:txBody>
      </p:sp>
      <p:sp>
        <p:nvSpPr>
          <p:cNvPr id="557060" name="Text Box 4"/>
          <p:cNvSpPr txBox="1">
            <a:spLocks noChangeArrowheads="1"/>
          </p:cNvSpPr>
          <p:nvPr/>
        </p:nvSpPr>
        <p:spPr bwMode="auto">
          <a:xfrm>
            <a:off x="365125" y="5638800"/>
            <a:ext cx="44726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Nayak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</a:rPr>
              <a:t>Phys</a:t>
            </a:r>
            <a:r>
              <a:rPr lang="en-US" sz="2000" dirty="0" smtClean="0">
                <a:solidFill>
                  <a:srgbClr val="0000FF"/>
                </a:solidFill>
              </a:rPr>
              <a:t> Rev </a:t>
            </a:r>
            <a:r>
              <a:rPr lang="en-US" sz="2000" dirty="0" err="1" smtClean="0">
                <a:solidFill>
                  <a:srgbClr val="0000FF"/>
                </a:solidFill>
              </a:rPr>
              <a:t>Lett</a:t>
            </a:r>
            <a:r>
              <a:rPr lang="en-US" sz="2000" dirty="0" smtClean="0">
                <a:solidFill>
                  <a:srgbClr val="0000FF"/>
                </a:solidFill>
              </a:rPr>
              <a:t> (</a:t>
            </a:r>
            <a:r>
              <a:rPr lang="en-US" sz="2000" dirty="0">
                <a:solidFill>
                  <a:srgbClr val="0000FF"/>
                </a:solidFill>
              </a:rPr>
              <a:t>2000)</a:t>
            </a:r>
          </a:p>
          <a:p>
            <a:r>
              <a:rPr lang="en-US" sz="2000" dirty="0">
                <a:solidFill>
                  <a:srgbClr val="0000FF"/>
                </a:solidFill>
              </a:rPr>
              <a:t>Lee, </a:t>
            </a:r>
            <a:r>
              <a:rPr lang="en-US" sz="2000" dirty="0" err="1">
                <a:solidFill>
                  <a:srgbClr val="0000FF"/>
                </a:solidFill>
              </a:rPr>
              <a:t>Nagaosa</a:t>
            </a:r>
            <a:r>
              <a:rPr lang="en-US" sz="2000" dirty="0">
                <a:solidFill>
                  <a:srgbClr val="0000FF"/>
                </a:solidFill>
              </a:rPr>
              <a:t>, Wen, </a:t>
            </a:r>
            <a:r>
              <a:rPr lang="en-US" sz="2000" dirty="0" smtClean="0">
                <a:solidFill>
                  <a:srgbClr val="0000FF"/>
                </a:solidFill>
              </a:rPr>
              <a:t>Rev Mod </a:t>
            </a:r>
            <a:r>
              <a:rPr lang="en-US" sz="2000" dirty="0" err="1" smtClean="0">
                <a:solidFill>
                  <a:srgbClr val="0000FF"/>
                </a:solidFill>
              </a:rPr>
              <a:t>Phys</a:t>
            </a:r>
            <a:r>
              <a:rPr lang="en-US" sz="2000" dirty="0" smtClean="0">
                <a:solidFill>
                  <a:srgbClr val="0000FF"/>
                </a:solidFill>
              </a:rPr>
              <a:t> (</a:t>
            </a:r>
            <a:r>
              <a:rPr lang="en-US" sz="2000" dirty="0">
                <a:solidFill>
                  <a:srgbClr val="0000FF"/>
                </a:solidFill>
              </a:rPr>
              <a:t>2006)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4572000" cy="3513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676400"/>
            <a:ext cx="4114800" cy="314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52400"/>
            <a:ext cx="79600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iPEPS</a:t>
            </a:r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simulations of t-J model for doped </a:t>
            </a:r>
            <a:r>
              <a:rPr lang="en-US" sz="2600" b="1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cuprates</a:t>
            </a:r>
            <a:endParaRPr lang="en-US" sz="2600" b="1" dirty="0" smtClean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(lower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variational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 free energy than fixed node QMC)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029200"/>
            <a:ext cx="70843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U – uniform </a:t>
            </a:r>
            <a:r>
              <a:rPr lang="en-US" sz="2000" dirty="0" err="1" smtClean="0">
                <a:solidFill>
                  <a:srgbClr val="0000FF"/>
                </a:solidFill>
              </a:rPr>
              <a:t>antiferromagnet</a:t>
            </a:r>
            <a:r>
              <a:rPr lang="en-US" sz="2000" dirty="0" smtClean="0">
                <a:solidFill>
                  <a:srgbClr val="0000FF"/>
                </a:solidFill>
              </a:rPr>
              <a:t> (AF) + d-wave superconductor (</a:t>
            </a:r>
            <a:r>
              <a:rPr lang="en-US" sz="2000" dirty="0" err="1" smtClean="0">
                <a:solidFill>
                  <a:srgbClr val="0000FF"/>
                </a:solidFill>
              </a:rPr>
              <a:t>dSC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W5 – modulated AF + </a:t>
            </a:r>
            <a:r>
              <a:rPr lang="en-US" sz="2000" dirty="0" err="1" smtClean="0">
                <a:solidFill>
                  <a:srgbClr val="0000FF"/>
                </a:solidFill>
              </a:rPr>
              <a:t>dSC</a:t>
            </a:r>
            <a:r>
              <a:rPr lang="en-US" sz="2000" dirty="0" smtClean="0">
                <a:solidFill>
                  <a:srgbClr val="0000FF"/>
                </a:solidFill>
              </a:rPr>
              <a:t> + charge density wave (CDW)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W5AP – modulated AF + </a:t>
            </a:r>
            <a:r>
              <a:rPr lang="en-US" sz="2000" dirty="0" err="1" smtClean="0">
                <a:solidFill>
                  <a:srgbClr val="0000FF"/>
                </a:solidFill>
              </a:rPr>
              <a:t>antiphase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dSC</a:t>
            </a:r>
            <a:r>
              <a:rPr lang="en-US" sz="2000" dirty="0" smtClean="0">
                <a:solidFill>
                  <a:srgbClr val="0000FF"/>
                </a:solidFill>
              </a:rPr>
              <a:t> + CDW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46700" y="6172200"/>
            <a:ext cx="2658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Corboz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</a:rPr>
              <a:t>et al</a:t>
            </a:r>
            <a:r>
              <a:rPr lang="en-US" sz="2000" dirty="0" smtClean="0">
                <a:solidFill>
                  <a:srgbClr val="0000FF"/>
                </a:solidFill>
              </a:rPr>
              <a:t>, PRL (2014)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4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Text Box 2"/>
          <p:cNvSpPr txBox="1">
            <a:spLocks noChangeArrowheads="1"/>
          </p:cNvSpPr>
          <p:nvPr/>
        </p:nvSpPr>
        <p:spPr bwMode="auto">
          <a:xfrm>
            <a:off x="127626" y="152400"/>
            <a:ext cx="703517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tx2"/>
                </a:solidFill>
                <a:latin typeface="Trebuchet MS"/>
                <a:cs typeface="Trebuchet MS"/>
              </a:rPr>
              <a:t>Tensor Networks for Lattice Gauge Theories</a:t>
            </a:r>
            <a:endParaRPr lang="en-US" sz="2600" b="1" dirty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  <p:sp>
        <p:nvSpPr>
          <p:cNvPr id="557060" name="Text Box 4"/>
          <p:cNvSpPr txBox="1">
            <a:spLocks noChangeArrowheads="1"/>
          </p:cNvSpPr>
          <p:nvPr/>
        </p:nvSpPr>
        <p:spPr bwMode="auto">
          <a:xfrm>
            <a:off x="2514600" y="5715000"/>
            <a:ext cx="59829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Tagliacozzo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</a:rPr>
              <a:t>et al</a:t>
            </a:r>
            <a:r>
              <a:rPr lang="en-US" sz="2000" dirty="0" smtClean="0">
                <a:solidFill>
                  <a:srgbClr val="0000FF"/>
                </a:solidFill>
              </a:rPr>
              <a:t>, PRX (2014); Rico </a:t>
            </a:r>
            <a:r>
              <a:rPr lang="en-US" sz="2000" i="1" dirty="0" smtClean="0">
                <a:solidFill>
                  <a:srgbClr val="0000FF"/>
                </a:solidFill>
              </a:rPr>
              <a:t>et al</a:t>
            </a:r>
            <a:r>
              <a:rPr lang="en-US" sz="2000" dirty="0" smtClean="0">
                <a:solidFill>
                  <a:srgbClr val="0000FF"/>
                </a:solidFill>
              </a:rPr>
              <a:t>, PRL (2014);</a:t>
            </a:r>
          </a:p>
          <a:p>
            <a:r>
              <a:rPr lang="en-US" sz="2000" dirty="0" err="1" smtClean="0">
                <a:solidFill>
                  <a:srgbClr val="0000FF"/>
                </a:solidFill>
              </a:rPr>
              <a:t>Buyens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</a:rPr>
              <a:t>et al</a:t>
            </a:r>
            <a:r>
              <a:rPr lang="en-US" sz="2000" dirty="0" smtClean="0">
                <a:solidFill>
                  <a:srgbClr val="0000FF"/>
                </a:solidFill>
              </a:rPr>
              <a:t>, PRL (2014); </a:t>
            </a:r>
            <a:r>
              <a:rPr lang="en-US" sz="2000" dirty="0" err="1" smtClean="0">
                <a:solidFill>
                  <a:srgbClr val="0000FF"/>
                </a:solidFill>
              </a:rPr>
              <a:t>Banuls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</a:rPr>
              <a:t>et al</a:t>
            </a:r>
            <a:r>
              <a:rPr lang="en-US" sz="2000" dirty="0" smtClean="0">
                <a:solidFill>
                  <a:srgbClr val="0000FF"/>
                </a:solidFill>
              </a:rPr>
              <a:t>, JHEP &amp; </a:t>
            </a:r>
            <a:r>
              <a:rPr lang="en-US" sz="2000" dirty="0" err="1" smtClean="0">
                <a:solidFill>
                  <a:srgbClr val="0000FF"/>
                </a:solidFill>
              </a:rPr>
              <a:t>PoS</a:t>
            </a:r>
            <a:r>
              <a:rPr lang="en-US" sz="2000" dirty="0" smtClean="0">
                <a:solidFill>
                  <a:srgbClr val="0000FF"/>
                </a:solidFill>
              </a:rPr>
              <a:t> (2013)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5549900" cy="293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581400"/>
            <a:ext cx="7429500" cy="205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0" y="1524000"/>
            <a:ext cx="32043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H – Hilbert space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H</a:t>
            </a:r>
            <a:r>
              <a:rPr lang="en-US" sz="2000" baseline="-25000" dirty="0" smtClean="0">
                <a:solidFill>
                  <a:srgbClr val="000000"/>
                </a:solidFill>
              </a:rPr>
              <a:t>P</a:t>
            </a:r>
            <a:r>
              <a:rPr lang="en-US" sz="2000" dirty="0" smtClean="0">
                <a:solidFill>
                  <a:srgbClr val="000000"/>
                </a:solidFill>
              </a:rPr>
              <a:t> – physical Hilbert space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D – low energy sector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(area law for entanglement)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2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Group 169"/>
          <p:cNvGrpSpPr>
            <a:grpSpLocks/>
          </p:cNvGrpSpPr>
          <p:nvPr/>
        </p:nvGrpSpPr>
        <p:grpSpPr bwMode="auto">
          <a:xfrm>
            <a:off x="1327150" y="609600"/>
            <a:ext cx="6918325" cy="5886450"/>
            <a:chOff x="623888" y="0"/>
            <a:chExt cx="7170738" cy="6102351"/>
          </a:xfrm>
        </p:grpSpPr>
        <p:sp>
          <p:nvSpPr>
            <p:cNvPr id="13317" name="Rectangle 5"/>
            <p:cNvSpPr>
              <a:spLocks noChangeArrowheads="1"/>
            </p:cNvSpPr>
            <p:nvPr/>
          </p:nvSpPr>
          <p:spPr bwMode="auto">
            <a:xfrm>
              <a:off x="623888" y="3175"/>
              <a:ext cx="10636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grpSp>
          <p:nvGrpSpPr>
            <p:cNvPr id="13318" name="Group 8"/>
            <p:cNvGrpSpPr>
              <a:grpSpLocks/>
            </p:cNvGrpSpPr>
            <p:nvPr/>
          </p:nvGrpSpPr>
          <p:grpSpPr bwMode="auto">
            <a:xfrm>
              <a:off x="2730501" y="182563"/>
              <a:ext cx="2900363" cy="381000"/>
              <a:chOff x="1720" y="115"/>
              <a:chExt cx="1827" cy="240"/>
            </a:xfrm>
          </p:grpSpPr>
          <p:sp>
            <p:nvSpPr>
              <p:cNvPr id="13459" name="Rectangle 6"/>
              <p:cNvSpPr>
                <a:spLocks noChangeArrowheads="1"/>
              </p:cNvSpPr>
              <p:nvPr/>
            </p:nvSpPr>
            <p:spPr bwMode="auto">
              <a:xfrm>
                <a:off x="1720" y="115"/>
                <a:ext cx="1827" cy="240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0" name="Rectangle 7"/>
              <p:cNvSpPr>
                <a:spLocks noChangeArrowheads="1"/>
              </p:cNvSpPr>
              <p:nvPr/>
            </p:nvSpPr>
            <p:spPr bwMode="auto">
              <a:xfrm>
                <a:off x="1720" y="115"/>
                <a:ext cx="1827" cy="240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19" name="Rectangle 13"/>
            <p:cNvSpPr>
              <a:spLocks noChangeArrowheads="1"/>
            </p:cNvSpPr>
            <p:nvPr/>
          </p:nvSpPr>
          <p:spPr bwMode="auto">
            <a:xfrm>
              <a:off x="2849563" y="249238"/>
              <a:ext cx="2547938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600" b="1" i="1" dirty="0">
                  <a:solidFill>
                    <a:srgbClr val="000000"/>
                  </a:solidFill>
                  <a:latin typeface="Times New Roman" charset="0"/>
                </a:rPr>
                <a:t>TES components optimization</a:t>
              </a:r>
              <a:endParaRPr lang="en-US" sz="1600" b="1" dirty="0"/>
            </a:p>
          </p:txBody>
        </p:sp>
        <p:sp>
          <p:nvSpPr>
            <p:cNvPr id="13320" name="Rectangle 14"/>
            <p:cNvSpPr>
              <a:spLocks noChangeArrowheads="1"/>
            </p:cNvSpPr>
            <p:nvPr/>
          </p:nvSpPr>
          <p:spPr bwMode="auto">
            <a:xfrm>
              <a:off x="5238751" y="241300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grpSp>
          <p:nvGrpSpPr>
            <p:cNvPr id="13321" name="Group 17"/>
            <p:cNvGrpSpPr>
              <a:grpSpLocks/>
            </p:cNvGrpSpPr>
            <p:nvPr/>
          </p:nvGrpSpPr>
          <p:grpSpPr bwMode="auto">
            <a:xfrm>
              <a:off x="2074863" y="768350"/>
              <a:ext cx="1931988" cy="293688"/>
              <a:chOff x="1307" y="484"/>
              <a:chExt cx="1217" cy="185"/>
            </a:xfrm>
          </p:grpSpPr>
          <p:sp>
            <p:nvSpPr>
              <p:cNvPr id="13457" name="Rectangle 15"/>
              <p:cNvSpPr>
                <a:spLocks noChangeArrowheads="1"/>
              </p:cNvSpPr>
              <p:nvPr/>
            </p:nvSpPr>
            <p:spPr bwMode="auto">
              <a:xfrm>
                <a:off x="1307" y="484"/>
                <a:ext cx="1217" cy="185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8" name="Rectangle 16"/>
              <p:cNvSpPr>
                <a:spLocks noChangeArrowheads="1"/>
              </p:cNvSpPr>
              <p:nvPr/>
            </p:nvSpPr>
            <p:spPr bwMode="auto">
              <a:xfrm>
                <a:off x="1307" y="484"/>
                <a:ext cx="1217" cy="185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22" name="Rectangle 18"/>
            <p:cNvSpPr>
              <a:spLocks noChangeArrowheads="1"/>
            </p:cNvSpPr>
            <p:nvPr/>
          </p:nvSpPr>
          <p:spPr bwMode="auto">
            <a:xfrm>
              <a:off x="2131933" y="793416"/>
              <a:ext cx="174002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600" i="1" dirty="0">
                  <a:solidFill>
                    <a:srgbClr val="000000"/>
                  </a:solidFill>
                  <a:latin typeface="Times New Roman" charset="0"/>
                </a:rPr>
                <a:t>Electronic properties</a:t>
              </a:r>
              <a:endParaRPr lang="en-US" sz="1600" dirty="0"/>
            </a:p>
          </p:txBody>
        </p:sp>
        <p:sp>
          <p:nvSpPr>
            <p:cNvPr id="13323" name="Rectangle 19"/>
            <p:cNvSpPr>
              <a:spLocks noChangeArrowheads="1"/>
            </p:cNvSpPr>
            <p:nvPr/>
          </p:nvSpPr>
          <p:spPr bwMode="auto">
            <a:xfrm>
              <a:off x="3484563" y="825500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 i="1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grpSp>
          <p:nvGrpSpPr>
            <p:cNvPr id="13324" name="Group 22"/>
            <p:cNvGrpSpPr>
              <a:grpSpLocks/>
            </p:cNvGrpSpPr>
            <p:nvPr/>
          </p:nvGrpSpPr>
          <p:grpSpPr bwMode="auto">
            <a:xfrm>
              <a:off x="4837113" y="777875"/>
              <a:ext cx="1931988" cy="284163"/>
              <a:chOff x="3047" y="490"/>
              <a:chExt cx="1217" cy="179"/>
            </a:xfrm>
          </p:grpSpPr>
          <p:sp>
            <p:nvSpPr>
              <p:cNvPr id="13455" name="Rectangle 20"/>
              <p:cNvSpPr>
                <a:spLocks noChangeArrowheads="1"/>
              </p:cNvSpPr>
              <p:nvPr/>
            </p:nvSpPr>
            <p:spPr bwMode="auto">
              <a:xfrm>
                <a:off x="3047" y="490"/>
                <a:ext cx="1217" cy="179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6" name="Rectangle 21"/>
              <p:cNvSpPr>
                <a:spLocks noChangeArrowheads="1"/>
              </p:cNvSpPr>
              <p:nvPr/>
            </p:nvSpPr>
            <p:spPr bwMode="auto">
              <a:xfrm>
                <a:off x="3047" y="490"/>
                <a:ext cx="1217" cy="179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25" name="Rectangle 23"/>
            <p:cNvSpPr>
              <a:spLocks noChangeArrowheads="1"/>
            </p:cNvSpPr>
            <p:nvPr/>
          </p:nvSpPr>
          <p:spPr bwMode="auto">
            <a:xfrm>
              <a:off x="4996451" y="802941"/>
              <a:ext cx="158575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600" i="1">
                  <a:solidFill>
                    <a:srgbClr val="000000"/>
                  </a:solidFill>
                  <a:latin typeface="Times New Roman" charset="0"/>
                </a:rPr>
                <a:t>Thermal properties</a:t>
              </a:r>
              <a:endParaRPr lang="en-US" sz="1600"/>
            </a:p>
          </p:txBody>
        </p:sp>
        <p:sp>
          <p:nvSpPr>
            <p:cNvPr id="13326" name="Rectangle 24"/>
            <p:cNvSpPr>
              <a:spLocks noChangeArrowheads="1"/>
            </p:cNvSpPr>
            <p:nvPr/>
          </p:nvSpPr>
          <p:spPr bwMode="auto">
            <a:xfrm>
              <a:off x="6207126" y="835025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 i="1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grpSp>
          <p:nvGrpSpPr>
            <p:cNvPr id="13327" name="Group 27"/>
            <p:cNvGrpSpPr>
              <a:grpSpLocks/>
            </p:cNvGrpSpPr>
            <p:nvPr/>
          </p:nvGrpSpPr>
          <p:grpSpPr bwMode="auto">
            <a:xfrm>
              <a:off x="1820863" y="1285875"/>
              <a:ext cx="762000" cy="274638"/>
              <a:chOff x="1147" y="810"/>
              <a:chExt cx="480" cy="173"/>
            </a:xfrm>
          </p:grpSpPr>
          <p:sp>
            <p:nvSpPr>
              <p:cNvPr id="13453" name="Rectangle 25"/>
              <p:cNvSpPr>
                <a:spLocks noChangeArrowheads="1"/>
              </p:cNvSpPr>
              <p:nvPr/>
            </p:nvSpPr>
            <p:spPr bwMode="auto">
              <a:xfrm>
                <a:off x="1147" y="810"/>
                <a:ext cx="480" cy="173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4" name="Rectangle 26"/>
              <p:cNvSpPr>
                <a:spLocks noChangeArrowheads="1"/>
              </p:cNvSpPr>
              <p:nvPr/>
            </p:nvSpPr>
            <p:spPr bwMode="auto">
              <a:xfrm>
                <a:off x="1147" y="810"/>
                <a:ext cx="480" cy="173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28" name="Rectangle 28"/>
            <p:cNvSpPr>
              <a:spLocks noChangeArrowheads="1"/>
            </p:cNvSpPr>
            <p:nvPr/>
          </p:nvSpPr>
          <p:spPr bwMode="auto">
            <a:xfrm>
              <a:off x="2005013" y="1343025"/>
              <a:ext cx="47466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Materials</a:t>
              </a:r>
              <a:endParaRPr lang="en-US"/>
            </a:p>
          </p:txBody>
        </p:sp>
        <p:sp>
          <p:nvSpPr>
            <p:cNvPr id="13329" name="Rectangle 29"/>
            <p:cNvSpPr>
              <a:spLocks noChangeArrowheads="1"/>
            </p:cNvSpPr>
            <p:nvPr/>
          </p:nvSpPr>
          <p:spPr bwMode="auto">
            <a:xfrm>
              <a:off x="2398713" y="1343025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grpSp>
          <p:nvGrpSpPr>
            <p:cNvPr id="13330" name="Group 32"/>
            <p:cNvGrpSpPr>
              <a:grpSpLocks/>
            </p:cNvGrpSpPr>
            <p:nvPr/>
          </p:nvGrpSpPr>
          <p:grpSpPr bwMode="auto">
            <a:xfrm>
              <a:off x="736601" y="1812925"/>
              <a:ext cx="809625" cy="449263"/>
              <a:chOff x="464" y="1142"/>
              <a:chExt cx="510" cy="283"/>
            </a:xfrm>
          </p:grpSpPr>
          <p:sp>
            <p:nvSpPr>
              <p:cNvPr id="13451" name="Rectangle 30"/>
              <p:cNvSpPr>
                <a:spLocks noChangeArrowheads="1"/>
              </p:cNvSpPr>
              <p:nvPr/>
            </p:nvSpPr>
            <p:spPr bwMode="auto">
              <a:xfrm>
                <a:off x="464" y="1142"/>
                <a:ext cx="510" cy="283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2" name="Rectangle 31"/>
              <p:cNvSpPr>
                <a:spLocks noChangeArrowheads="1"/>
              </p:cNvSpPr>
              <p:nvPr/>
            </p:nvSpPr>
            <p:spPr bwMode="auto">
              <a:xfrm>
                <a:off x="464" y="1142"/>
                <a:ext cx="510" cy="283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31" name="Rectangle 33"/>
            <p:cNvSpPr>
              <a:spLocks noChangeArrowheads="1"/>
            </p:cNvSpPr>
            <p:nvPr/>
          </p:nvSpPr>
          <p:spPr bwMode="auto">
            <a:xfrm>
              <a:off x="835026" y="1865313"/>
              <a:ext cx="37306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Mo/Au</a:t>
              </a:r>
              <a:endParaRPr lang="en-US"/>
            </a:p>
          </p:txBody>
        </p:sp>
        <p:sp>
          <p:nvSpPr>
            <p:cNvPr id="13332" name="Rectangle 34"/>
            <p:cNvSpPr>
              <a:spLocks noChangeArrowheads="1"/>
            </p:cNvSpPr>
            <p:nvPr/>
          </p:nvSpPr>
          <p:spPr bwMode="auto">
            <a:xfrm>
              <a:off x="1136651" y="1865313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sp>
          <p:nvSpPr>
            <p:cNvPr id="13333" name="Rectangle 35"/>
            <p:cNvSpPr>
              <a:spLocks noChangeArrowheads="1"/>
            </p:cNvSpPr>
            <p:nvPr/>
          </p:nvSpPr>
          <p:spPr bwMode="auto">
            <a:xfrm>
              <a:off x="835026" y="1989138"/>
              <a:ext cx="56991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(Proximity)</a:t>
              </a:r>
              <a:endParaRPr lang="en-US"/>
            </a:p>
          </p:txBody>
        </p:sp>
        <p:sp>
          <p:nvSpPr>
            <p:cNvPr id="13334" name="Rectangle 36"/>
            <p:cNvSpPr>
              <a:spLocks noChangeArrowheads="1"/>
            </p:cNvSpPr>
            <p:nvPr/>
          </p:nvSpPr>
          <p:spPr bwMode="auto">
            <a:xfrm>
              <a:off x="1319213" y="1989138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grpSp>
          <p:nvGrpSpPr>
            <p:cNvPr id="13335" name="Group 39"/>
            <p:cNvGrpSpPr>
              <a:grpSpLocks/>
            </p:cNvGrpSpPr>
            <p:nvPr/>
          </p:nvGrpSpPr>
          <p:grpSpPr bwMode="auto">
            <a:xfrm>
              <a:off x="3509963" y="1295400"/>
              <a:ext cx="760413" cy="274638"/>
              <a:chOff x="2211" y="816"/>
              <a:chExt cx="479" cy="173"/>
            </a:xfrm>
          </p:grpSpPr>
          <p:sp>
            <p:nvSpPr>
              <p:cNvPr id="13449" name="Rectangle 37"/>
              <p:cNvSpPr>
                <a:spLocks noChangeArrowheads="1"/>
              </p:cNvSpPr>
              <p:nvPr/>
            </p:nvSpPr>
            <p:spPr bwMode="auto">
              <a:xfrm>
                <a:off x="2211" y="816"/>
                <a:ext cx="479" cy="173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0" name="Rectangle 38"/>
              <p:cNvSpPr>
                <a:spLocks noChangeArrowheads="1"/>
              </p:cNvSpPr>
              <p:nvPr/>
            </p:nvSpPr>
            <p:spPr bwMode="auto">
              <a:xfrm>
                <a:off x="2211" y="816"/>
                <a:ext cx="479" cy="173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36" name="Rectangle 40"/>
            <p:cNvSpPr>
              <a:spLocks noChangeArrowheads="1"/>
            </p:cNvSpPr>
            <p:nvPr/>
          </p:nvSpPr>
          <p:spPr bwMode="auto">
            <a:xfrm>
              <a:off x="3681413" y="1350963"/>
              <a:ext cx="49371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Geometry</a:t>
              </a:r>
              <a:endParaRPr lang="en-US"/>
            </a:p>
          </p:txBody>
        </p:sp>
        <p:sp>
          <p:nvSpPr>
            <p:cNvPr id="13337" name="Rectangle 41"/>
            <p:cNvSpPr>
              <a:spLocks noChangeArrowheads="1"/>
            </p:cNvSpPr>
            <p:nvPr/>
          </p:nvSpPr>
          <p:spPr bwMode="auto">
            <a:xfrm>
              <a:off x="4097338" y="1350963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grpSp>
          <p:nvGrpSpPr>
            <p:cNvPr id="13338" name="Group 44"/>
            <p:cNvGrpSpPr>
              <a:grpSpLocks/>
            </p:cNvGrpSpPr>
            <p:nvPr/>
          </p:nvGrpSpPr>
          <p:grpSpPr bwMode="auto">
            <a:xfrm>
              <a:off x="4856163" y="1325563"/>
              <a:ext cx="811213" cy="458788"/>
              <a:chOff x="3059" y="835"/>
              <a:chExt cx="511" cy="289"/>
            </a:xfrm>
          </p:grpSpPr>
          <p:sp>
            <p:nvSpPr>
              <p:cNvPr id="13447" name="Rectangle 42"/>
              <p:cNvSpPr>
                <a:spLocks noChangeArrowheads="1"/>
              </p:cNvSpPr>
              <p:nvPr/>
            </p:nvSpPr>
            <p:spPr bwMode="auto">
              <a:xfrm>
                <a:off x="3059" y="835"/>
                <a:ext cx="511" cy="289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8" name="Rectangle 43"/>
              <p:cNvSpPr>
                <a:spLocks noChangeArrowheads="1"/>
              </p:cNvSpPr>
              <p:nvPr/>
            </p:nvSpPr>
            <p:spPr bwMode="auto">
              <a:xfrm>
                <a:off x="3059" y="835"/>
                <a:ext cx="511" cy="289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39" name="Rectangle 45"/>
            <p:cNvSpPr>
              <a:spLocks noChangeArrowheads="1"/>
            </p:cNvSpPr>
            <p:nvPr/>
          </p:nvSpPr>
          <p:spPr bwMode="auto">
            <a:xfrm>
              <a:off x="4954588" y="1377950"/>
              <a:ext cx="56356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Membrane </a:t>
              </a:r>
              <a:endParaRPr lang="en-US"/>
            </a:p>
          </p:txBody>
        </p:sp>
        <p:sp>
          <p:nvSpPr>
            <p:cNvPr id="13340" name="Rectangle 46"/>
            <p:cNvSpPr>
              <a:spLocks noChangeArrowheads="1"/>
            </p:cNvSpPr>
            <p:nvPr/>
          </p:nvSpPr>
          <p:spPr bwMode="auto">
            <a:xfrm>
              <a:off x="4954588" y="1500188"/>
              <a:ext cx="547688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perforation</a:t>
              </a:r>
              <a:endParaRPr lang="en-US"/>
            </a:p>
          </p:txBody>
        </p:sp>
        <p:sp>
          <p:nvSpPr>
            <p:cNvPr id="13341" name="Rectangle 47"/>
            <p:cNvSpPr>
              <a:spLocks noChangeArrowheads="1"/>
            </p:cNvSpPr>
            <p:nvPr/>
          </p:nvSpPr>
          <p:spPr bwMode="auto">
            <a:xfrm>
              <a:off x="5418138" y="1500188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grpSp>
          <p:nvGrpSpPr>
            <p:cNvPr id="13342" name="Group 50"/>
            <p:cNvGrpSpPr>
              <a:grpSpLocks/>
            </p:cNvGrpSpPr>
            <p:nvPr/>
          </p:nvGrpSpPr>
          <p:grpSpPr bwMode="auto">
            <a:xfrm>
              <a:off x="5999163" y="1325563"/>
              <a:ext cx="809625" cy="458788"/>
              <a:chOff x="3779" y="835"/>
              <a:chExt cx="510" cy="289"/>
            </a:xfrm>
          </p:grpSpPr>
          <p:sp>
            <p:nvSpPr>
              <p:cNvPr id="13445" name="Rectangle 48"/>
              <p:cNvSpPr>
                <a:spLocks noChangeArrowheads="1"/>
              </p:cNvSpPr>
              <p:nvPr/>
            </p:nvSpPr>
            <p:spPr bwMode="auto">
              <a:xfrm>
                <a:off x="3779" y="835"/>
                <a:ext cx="510" cy="289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6" name="Rectangle 49"/>
              <p:cNvSpPr>
                <a:spLocks noChangeArrowheads="1"/>
              </p:cNvSpPr>
              <p:nvPr/>
            </p:nvSpPr>
            <p:spPr bwMode="auto">
              <a:xfrm>
                <a:off x="3779" y="835"/>
                <a:ext cx="510" cy="289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43" name="Rectangle 51"/>
            <p:cNvSpPr>
              <a:spLocks noChangeArrowheads="1"/>
            </p:cNvSpPr>
            <p:nvPr/>
          </p:nvSpPr>
          <p:spPr bwMode="auto">
            <a:xfrm>
              <a:off x="6097588" y="1377950"/>
              <a:ext cx="534988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Membrane</a:t>
              </a:r>
              <a:endParaRPr lang="en-US"/>
            </a:p>
          </p:txBody>
        </p:sp>
        <p:sp>
          <p:nvSpPr>
            <p:cNvPr id="13344" name="Rectangle 52"/>
            <p:cNvSpPr>
              <a:spLocks noChangeArrowheads="1"/>
            </p:cNvSpPr>
            <p:nvPr/>
          </p:nvSpPr>
          <p:spPr bwMode="auto">
            <a:xfrm>
              <a:off x="6550026" y="1377950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sp>
          <p:nvSpPr>
            <p:cNvPr id="13345" name="Rectangle 53"/>
            <p:cNvSpPr>
              <a:spLocks noChangeArrowheads="1"/>
            </p:cNvSpPr>
            <p:nvPr/>
          </p:nvSpPr>
          <p:spPr bwMode="auto">
            <a:xfrm>
              <a:off x="6097588" y="1500188"/>
              <a:ext cx="509588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Thickness</a:t>
              </a:r>
              <a:endParaRPr lang="en-US"/>
            </a:p>
          </p:txBody>
        </p:sp>
        <p:sp>
          <p:nvSpPr>
            <p:cNvPr id="13346" name="Rectangle 54"/>
            <p:cNvSpPr>
              <a:spLocks noChangeArrowheads="1"/>
            </p:cNvSpPr>
            <p:nvPr/>
          </p:nvSpPr>
          <p:spPr bwMode="auto">
            <a:xfrm>
              <a:off x="6521451" y="1500188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grpSp>
          <p:nvGrpSpPr>
            <p:cNvPr id="13347" name="Group 57"/>
            <p:cNvGrpSpPr>
              <a:grpSpLocks/>
            </p:cNvGrpSpPr>
            <p:nvPr/>
          </p:nvGrpSpPr>
          <p:grpSpPr bwMode="auto">
            <a:xfrm>
              <a:off x="3514726" y="1824038"/>
              <a:ext cx="949325" cy="428625"/>
              <a:chOff x="2214" y="1149"/>
              <a:chExt cx="598" cy="270"/>
            </a:xfrm>
          </p:grpSpPr>
          <p:sp>
            <p:nvSpPr>
              <p:cNvPr id="13443" name="Rectangle 55"/>
              <p:cNvSpPr>
                <a:spLocks noChangeArrowheads="1"/>
              </p:cNvSpPr>
              <p:nvPr/>
            </p:nvSpPr>
            <p:spPr bwMode="auto">
              <a:xfrm>
                <a:off x="2214" y="1149"/>
                <a:ext cx="598" cy="270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4" name="Rectangle 56"/>
              <p:cNvSpPr>
                <a:spLocks noChangeArrowheads="1"/>
              </p:cNvSpPr>
              <p:nvPr/>
            </p:nvSpPr>
            <p:spPr bwMode="auto">
              <a:xfrm>
                <a:off x="2214" y="1149"/>
                <a:ext cx="598" cy="270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48" name="Rectangle 58"/>
            <p:cNvSpPr>
              <a:spLocks noChangeArrowheads="1"/>
            </p:cNvSpPr>
            <p:nvPr/>
          </p:nvSpPr>
          <p:spPr bwMode="auto">
            <a:xfrm>
              <a:off x="3730626" y="1876425"/>
              <a:ext cx="60801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Edge effects</a:t>
              </a:r>
              <a:endParaRPr lang="en-US"/>
            </a:p>
          </p:txBody>
        </p:sp>
        <p:sp>
          <p:nvSpPr>
            <p:cNvPr id="13349" name="Rectangle 59"/>
            <p:cNvSpPr>
              <a:spLocks noChangeArrowheads="1"/>
            </p:cNvSpPr>
            <p:nvPr/>
          </p:nvSpPr>
          <p:spPr bwMode="auto">
            <a:xfrm>
              <a:off x="4246563" y="1876425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sp>
          <p:nvSpPr>
            <p:cNvPr id="13350" name="Rectangle 60"/>
            <p:cNvSpPr>
              <a:spLocks noChangeArrowheads="1"/>
            </p:cNvSpPr>
            <p:nvPr/>
          </p:nvSpPr>
          <p:spPr bwMode="auto">
            <a:xfrm>
              <a:off x="3841751" y="1998663"/>
              <a:ext cx="3651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control</a:t>
              </a:r>
              <a:endParaRPr lang="en-US"/>
            </a:p>
          </p:txBody>
        </p:sp>
        <p:sp>
          <p:nvSpPr>
            <p:cNvPr id="13351" name="Rectangle 61"/>
            <p:cNvSpPr>
              <a:spLocks noChangeArrowheads="1"/>
            </p:cNvSpPr>
            <p:nvPr/>
          </p:nvSpPr>
          <p:spPr bwMode="auto">
            <a:xfrm>
              <a:off x="4137026" y="1998663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sp>
          <p:nvSpPr>
            <p:cNvPr id="13352" name="Line 62"/>
            <p:cNvSpPr>
              <a:spLocks noChangeShapeType="1"/>
            </p:cNvSpPr>
            <p:nvPr/>
          </p:nvSpPr>
          <p:spPr bwMode="auto">
            <a:xfrm>
              <a:off x="3128963" y="558800"/>
              <a:ext cx="0" cy="214313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3" name="Line 63"/>
            <p:cNvSpPr>
              <a:spLocks noChangeShapeType="1"/>
            </p:cNvSpPr>
            <p:nvPr/>
          </p:nvSpPr>
          <p:spPr bwMode="auto">
            <a:xfrm>
              <a:off x="2260601" y="1066800"/>
              <a:ext cx="0" cy="214313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4" name="Line 64"/>
            <p:cNvSpPr>
              <a:spLocks noChangeShapeType="1"/>
            </p:cNvSpPr>
            <p:nvPr/>
          </p:nvSpPr>
          <p:spPr bwMode="auto">
            <a:xfrm>
              <a:off x="2192338" y="1563688"/>
              <a:ext cx="0" cy="23495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5" name="Line 65"/>
            <p:cNvSpPr>
              <a:spLocks noChangeShapeType="1"/>
            </p:cNvSpPr>
            <p:nvPr/>
          </p:nvSpPr>
          <p:spPr bwMode="auto">
            <a:xfrm>
              <a:off x="2552701" y="1554163"/>
              <a:ext cx="282575" cy="25400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6" name="Line 66"/>
            <p:cNvSpPr>
              <a:spLocks noChangeShapeType="1"/>
            </p:cNvSpPr>
            <p:nvPr/>
          </p:nvSpPr>
          <p:spPr bwMode="auto">
            <a:xfrm>
              <a:off x="3811588" y="1066800"/>
              <a:ext cx="0" cy="214313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7" name="Line 67"/>
            <p:cNvSpPr>
              <a:spLocks noChangeShapeType="1"/>
            </p:cNvSpPr>
            <p:nvPr/>
          </p:nvSpPr>
          <p:spPr bwMode="auto">
            <a:xfrm flipH="1">
              <a:off x="1479551" y="1554163"/>
              <a:ext cx="449263" cy="23495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8" name="Line 68"/>
            <p:cNvSpPr>
              <a:spLocks noChangeShapeType="1"/>
            </p:cNvSpPr>
            <p:nvPr/>
          </p:nvSpPr>
          <p:spPr bwMode="auto">
            <a:xfrm>
              <a:off x="3919538" y="1574800"/>
              <a:ext cx="0" cy="214313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9" name="Line 69"/>
            <p:cNvSpPr>
              <a:spLocks noChangeShapeType="1"/>
            </p:cNvSpPr>
            <p:nvPr/>
          </p:nvSpPr>
          <p:spPr bwMode="auto">
            <a:xfrm>
              <a:off x="6399213" y="1076325"/>
              <a:ext cx="0" cy="23495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0" name="Line 70"/>
            <p:cNvSpPr>
              <a:spLocks noChangeShapeType="1"/>
            </p:cNvSpPr>
            <p:nvPr/>
          </p:nvSpPr>
          <p:spPr bwMode="auto">
            <a:xfrm>
              <a:off x="5256213" y="568325"/>
              <a:ext cx="0" cy="214313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1" name="Line 71"/>
            <p:cNvSpPr>
              <a:spLocks noChangeShapeType="1"/>
            </p:cNvSpPr>
            <p:nvPr/>
          </p:nvSpPr>
          <p:spPr bwMode="auto">
            <a:xfrm flipH="1">
              <a:off x="5197476" y="1066800"/>
              <a:ext cx="11113" cy="263525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362" name="Group 74"/>
            <p:cNvGrpSpPr>
              <a:grpSpLocks/>
            </p:cNvGrpSpPr>
            <p:nvPr/>
          </p:nvGrpSpPr>
          <p:grpSpPr bwMode="auto">
            <a:xfrm>
              <a:off x="1598613" y="1817688"/>
              <a:ext cx="990600" cy="449263"/>
              <a:chOff x="1007" y="1145"/>
              <a:chExt cx="624" cy="283"/>
            </a:xfrm>
          </p:grpSpPr>
          <p:sp>
            <p:nvSpPr>
              <p:cNvPr id="13441" name="Rectangle 72"/>
              <p:cNvSpPr>
                <a:spLocks noChangeArrowheads="1"/>
              </p:cNvSpPr>
              <p:nvPr/>
            </p:nvSpPr>
            <p:spPr bwMode="auto">
              <a:xfrm>
                <a:off x="1007" y="1145"/>
                <a:ext cx="624" cy="283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2" name="Rectangle 73"/>
              <p:cNvSpPr>
                <a:spLocks noChangeArrowheads="1"/>
              </p:cNvSpPr>
              <p:nvPr/>
            </p:nvSpPr>
            <p:spPr bwMode="auto">
              <a:xfrm>
                <a:off x="1007" y="1145"/>
                <a:ext cx="624" cy="283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63" name="Rectangle 75"/>
            <p:cNvSpPr>
              <a:spLocks noChangeArrowheads="1"/>
            </p:cNvSpPr>
            <p:nvPr/>
          </p:nvSpPr>
          <p:spPr bwMode="auto">
            <a:xfrm>
              <a:off x="1943101" y="1868488"/>
              <a:ext cx="37465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Mo: Fe</a:t>
              </a:r>
              <a:endParaRPr lang="en-US"/>
            </a:p>
          </p:txBody>
        </p:sp>
        <p:sp>
          <p:nvSpPr>
            <p:cNvPr id="13364" name="Rectangle 76"/>
            <p:cNvSpPr>
              <a:spLocks noChangeArrowheads="1"/>
            </p:cNvSpPr>
            <p:nvPr/>
          </p:nvSpPr>
          <p:spPr bwMode="auto">
            <a:xfrm>
              <a:off x="2244726" y="1868488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sp>
          <p:nvSpPr>
            <p:cNvPr id="13365" name="Rectangle 77"/>
            <p:cNvSpPr>
              <a:spLocks noChangeArrowheads="1"/>
            </p:cNvSpPr>
            <p:nvPr/>
          </p:nvSpPr>
          <p:spPr bwMode="auto">
            <a:xfrm>
              <a:off x="1792288" y="1992313"/>
              <a:ext cx="70167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(Implantation)</a:t>
              </a:r>
              <a:endParaRPr lang="en-US"/>
            </a:p>
          </p:txBody>
        </p:sp>
        <p:sp>
          <p:nvSpPr>
            <p:cNvPr id="13366" name="Rectangle 78"/>
            <p:cNvSpPr>
              <a:spLocks noChangeArrowheads="1"/>
            </p:cNvSpPr>
            <p:nvPr/>
          </p:nvSpPr>
          <p:spPr bwMode="auto">
            <a:xfrm>
              <a:off x="2395538" y="1992313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grpSp>
          <p:nvGrpSpPr>
            <p:cNvPr id="13367" name="Group 81"/>
            <p:cNvGrpSpPr>
              <a:grpSpLocks/>
            </p:cNvGrpSpPr>
            <p:nvPr/>
          </p:nvGrpSpPr>
          <p:grpSpPr bwMode="auto">
            <a:xfrm>
              <a:off x="2646363" y="1814513"/>
              <a:ext cx="811213" cy="449263"/>
              <a:chOff x="1667" y="1143"/>
              <a:chExt cx="511" cy="283"/>
            </a:xfrm>
          </p:grpSpPr>
          <p:sp>
            <p:nvSpPr>
              <p:cNvPr id="13439" name="Rectangle 79"/>
              <p:cNvSpPr>
                <a:spLocks noChangeArrowheads="1"/>
              </p:cNvSpPr>
              <p:nvPr/>
            </p:nvSpPr>
            <p:spPr bwMode="auto">
              <a:xfrm>
                <a:off x="1667" y="1143"/>
                <a:ext cx="511" cy="283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0" name="Rectangle 80"/>
              <p:cNvSpPr>
                <a:spLocks noChangeArrowheads="1"/>
              </p:cNvSpPr>
              <p:nvPr/>
            </p:nvSpPr>
            <p:spPr bwMode="auto">
              <a:xfrm>
                <a:off x="1667" y="1143"/>
                <a:ext cx="511" cy="283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68" name="Rectangle 82"/>
            <p:cNvSpPr>
              <a:spLocks noChangeArrowheads="1"/>
            </p:cNvSpPr>
            <p:nvPr/>
          </p:nvSpPr>
          <p:spPr bwMode="auto">
            <a:xfrm>
              <a:off x="3005138" y="1866900"/>
              <a:ext cx="147638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Ti</a:t>
              </a:r>
              <a:endParaRPr lang="en-US"/>
            </a:p>
          </p:txBody>
        </p:sp>
        <p:sp>
          <p:nvSpPr>
            <p:cNvPr id="13369" name="Rectangle 83"/>
            <p:cNvSpPr>
              <a:spLocks noChangeArrowheads="1"/>
            </p:cNvSpPr>
            <p:nvPr/>
          </p:nvSpPr>
          <p:spPr bwMode="auto">
            <a:xfrm>
              <a:off x="3097213" y="1866900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sp>
          <p:nvSpPr>
            <p:cNvPr id="13370" name="Rectangle 84"/>
            <p:cNvSpPr>
              <a:spLocks noChangeArrowheads="1"/>
            </p:cNvSpPr>
            <p:nvPr/>
          </p:nvSpPr>
          <p:spPr bwMode="auto">
            <a:xfrm>
              <a:off x="2900363" y="1989138"/>
              <a:ext cx="37147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(metal)</a:t>
              </a:r>
              <a:endParaRPr lang="en-US"/>
            </a:p>
          </p:txBody>
        </p:sp>
        <p:sp>
          <p:nvSpPr>
            <p:cNvPr id="13371" name="Rectangle 85"/>
            <p:cNvSpPr>
              <a:spLocks noChangeArrowheads="1"/>
            </p:cNvSpPr>
            <p:nvPr/>
          </p:nvSpPr>
          <p:spPr bwMode="auto">
            <a:xfrm>
              <a:off x="3200401" y="1989138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sp>
          <p:nvSpPr>
            <p:cNvPr id="13372" name="Freeform 86"/>
            <p:cNvSpPr>
              <a:spLocks noEditPoints="1"/>
            </p:cNvSpPr>
            <p:nvPr/>
          </p:nvSpPr>
          <p:spPr bwMode="auto">
            <a:xfrm>
              <a:off x="625476" y="0"/>
              <a:ext cx="6261100" cy="2374900"/>
            </a:xfrm>
            <a:custGeom>
              <a:avLst/>
              <a:gdLst>
                <a:gd name="T0" fmla="*/ 2147483647 w 3944"/>
                <a:gd name="T1" fmla="*/ 2147483647 h 1496"/>
                <a:gd name="T2" fmla="*/ 2147483647 w 3944"/>
                <a:gd name="T3" fmla="*/ 2147483647 h 1496"/>
                <a:gd name="T4" fmla="*/ 2147483647 w 3944"/>
                <a:gd name="T5" fmla="*/ 2147483647 h 1496"/>
                <a:gd name="T6" fmla="*/ 2147483647 w 3944"/>
                <a:gd name="T7" fmla="*/ 2147483647 h 1496"/>
                <a:gd name="T8" fmla="*/ 2147483647 w 3944"/>
                <a:gd name="T9" fmla="*/ 2147483647 h 1496"/>
                <a:gd name="T10" fmla="*/ 2147483647 w 3944"/>
                <a:gd name="T11" fmla="*/ 2147483647 h 1496"/>
                <a:gd name="T12" fmla="*/ 2147483647 w 3944"/>
                <a:gd name="T13" fmla="*/ 2147483647 h 1496"/>
                <a:gd name="T14" fmla="*/ 2147483647 w 3944"/>
                <a:gd name="T15" fmla="*/ 2147483647 h 1496"/>
                <a:gd name="T16" fmla="*/ 2147483647 w 3944"/>
                <a:gd name="T17" fmla="*/ 2147483647 h 1496"/>
                <a:gd name="T18" fmla="*/ 2147483647 w 3944"/>
                <a:gd name="T19" fmla="*/ 2147483647 h 1496"/>
                <a:gd name="T20" fmla="*/ 2147483647 w 3944"/>
                <a:gd name="T21" fmla="*/ 2147483647 h 1496"/>
                <a:gd name="T22" fmla="*/ 2147483647 w 3944"/>
                <a:gd name="T23" fmla="*/ 2147483647 h 1496"/>
                <a:gd name="T24" fmla="*/ 2147483647 w 3944"/>
                <a:gd name="T25" fmla="*/ 2147483647 h 1496"/>
                <a:gd name="T26" fmla="*/ 2147483647 w 3944"/>
                <a:gd name="T27" fmla="*/ 2147483647 h 1496"/>
                <a:gd name="T28" fmla="*/ 2147483647 w 3944"/>
                <a:gd name="T29" fmla="*/ 2147483647 h 1496"/>
                <a:gd name="T30" fmla="*/ 2147483647 w 3944"/>
                <a:gd name="T31" fmla="*/ 2147483647 h 1496"/>
                <a:gd name="T32" fmla="*/ 2147483647 w 3944"/>
                <a:gd name="T33" fmla="*/ 2147483647 h 1496"/>
                <a:gd name="T34" fmla="*/ 2147483647 w 3944"/>
                <a:gd name="T35" fmla="*/ 2147483647 h 1496"/>
                <a:gd name="T36" fmla="*/ 2147483647 w 3944"/>
                <a:gd name="T37" fmla="*/ 2147483647 h 1496"/>
                <a:gd name="T38" fmla="*/ 2147483647 w 3944"/>
                <a:gd name="T39" fmla="*/ 2147483647 h 1496"/>
                <a:gd name="T40" fmla="*/ 2147483647 w 3944"/>
                <a:gd name="T41" fmla="*/ 2147483647 h 1496"/>
                <a:gd name="T42" fmla="*/ 2147483647 w 3944"/>
                <a:gd name="T43" fmla="*/ 2147483647 h 1496"/>
                <a:gd name="T44" fmla="*/ 2147483647 w 3944"/>
                <a:gd name="T45" fmla="*/ 2147483647 h 1496"/>
                <a:gd name="T46" fmla="*/ 2147483647 w 3944"/>
                <a:gd name="T47" fmla="*/ 2147483647 h 1496"/>
                <a:gd name="T48" fmla="*/ 2147483647 w 3944"/>
                <a:gd name="T49" fmla="*/ 2147483647 h 1496"/>
                <a:gd name="T50" fmla="*/ 2147483647 w 3944"/>
                <a:gd name="T51" fmla="*/ 2147483647 h 1496"/>
                <a:gd name="T52" fmla="*/ 2147483647 w 3944"/>
                <a:gd name="T53" fmla="*/ 2147483647 h 1496"/>
                <a:gd name="T54" fmla="*/ 2147483647 w 3944"/>
                <a:gd name="T55" fmla="*/ 2147483647 h 1496"/>
                <a:gd name="T56" fmla="*/ 2147483647 w 3944"/>
                <a:gd name="T57" fmla="*/ 2147483647 h 1496"/>
                <a:gd name="T58" fmla="*/ 2147483647 w 3944"/>
                <a:gd name="T59" fmla="*/ 2147483647 h 1496"/>
                <a:gd name="T60" fmla="*/ 2147483647 w 3944"/>
                <a:gd name="T61" fmla="*/ 2147483647 h 1496"/>
                <a:gd name="T62" fmla="*/ 2147483647 w 3944"/>
                <a:gd name="T63" fmla="*/ 2147483647 h 1496"/>
                <a:gd name="T64" fmla="*/ 2147483647 w 3944"/>
                <a:gd name="T65" fmla="*/ 2147483647 h 1496"/>
                <a:gd name="T66" fmla="*/ 2147483647 w 3944"/>
                <a:gd name="T67" fmla="*/ 2147483647 h 1496"/>
                <a:gd name="T68" fmla="*/ 2147483647 w 3944"/>
                <a:gd name="T69" fmla="*/ 2147483647 h 1496"/>
                <a:gd name="T70" fmla="*/ 2147483647 w 3944"/>
                <a:gd name="T71" fmla="*/ 2147483647 h 1496"/>
                <a:gd name="T72" fmla="*/ 2147483647 w 3944"/>
                <a:gd name="T73" fmla="*/ 2147483647 h 1496"/>
                <a:gd name="T74" fmla="*/ 2147483647 w 3944"/>
                <a:gd name="T75" fmla="*/ 2147483647 h 1496"/>
                <a:gd name="T76" fmla="*/ 2147483647 w 3944"/>
                <a:gd name="T77" fmla="*/ 2147483647 h 1496"/>
                <a:gd name="T78" fmla="*/ 2147483647 w 3944"/>
                <a:gd name="T79" fmla="*/ 2147483647 h 1496"/>
                <a:gd name="T80" fmla="*/ 2147483647 w 3944"/>
                <a:gd name="T81" fmla="*/ 2147483647 h 1496"/>
                <a:gd name="T82" fmla="*/ 2147483647 w 3944"/>
                <a:gd name="T83" fmla="*/ 2147483647 h 1496"/>
                <a:gd name="T84" fmla="*/ 2147483647 w 3944"/>
                <a:gd name="T85" fmla="*/ 2147483647 h 1496"/>
                <a:gd name="T86" fmla="*/ 2147483647 w 3944"/>
                <a:gd name="T87" fmla="*/ 2147483647 h 1496"/>
                <a:gd name="T88" fmla="*/ 2147483647 w 3944"/>
                <a:gd name="T89" fmla="*/ 2147483647 h 1496"/>
                <a:gd name="T90" fmla="*/ 2147483647 w 3944"/>
                <a:gd name="T91" fmla="*/ 2147483647 h 1496"/>
                <a:gd name="T92" fmla="*/ 2147483647 w 3944"/>
                <a:gd name="T93" fmla="*/ 2147483647 h 1496"/>
                <a:gd name="T94" fmla="*/ 2147483647 w 3944"/>
                <a:gd name="T95" fmla="*/ 2147483647 h 1496"/>
                <a:gd name="T96" fmla="*/ 2147483647 w 3944"/>
                <a:gd name="T97" fmla="*/ 2147483647 h 1496"/>
                <a:gd name="T98" fmla="*/ 2147483647 w 3944"/>
                <a:gd name="T99" fmla="*/ 2147483647 h 1496"/>
                <a:gd name="T100" fmla="*/ 2147483647 w 3944"/>
                <a:gd name="T101" fmla="*/ 2147483647 h 1496"/>
                <a:gd name="T102" fmla="*/ 2147483647 w 3944"/>
                <a:gd name="T103" fmla="*/ 2147483647 h 1496"/>
                <a:gd name="T104" fmla="*/ 2147483647 w 3944"/>
                <a:gd name="T105" fmla="*/ 2147483647 h 1496"/>
                <a:gd name="T106" fmla="*/ 2147483647 w 3944"/>
                <a:gd name="T107" fmla="*/ 2147483647 h 1496"/>
                <a:gd name="T108" fmla="*/ 2147483647 w 3944"/>
                <a:gd name="T109" fmla="*/ 2147483647 h 1496"/>
                <a:gd name="T110" fmla="*/ 2147483647 w 3944"/>
                <a:gd name="T111" fmla="*/ 2147483647 h 1496"/>
                <a:gd name="T112" fmla="*/ 2147483647 w 3944"/>
                <a:gd name="T113" fmla="*/ 2147483647 h 1496"/>
                <a:gd name="T114" fmla="*/ 2147483647 w 3944"/>
                <a:gd name="T115" fmla="*/ 2147483647 h 1496"/>
                <a:gd name="T116" fmla="*/ 2147483647 w 3944"/>
                <a:gd name="T117" fmla="*/ 2147483647 h 1496"/>
                <a:gd name="T118" fmla="*/ 2147483647 w 3944"/>
                <a:gd name="T119" fmla="*/ 2147483647 h 1496"/>
                <a:gd name="T120" fmla="*/ 2147483647 w 3944"/>
                <a:gd name="T121" fmla="*/ 2147483647 h 1496"/>
                <a:gd name="T122" fmla="*/ 2147483647 w 3944"/>
                <a:gd name="T123" fmla="*/ 2147483647 h 1496"/>
                <a:gd name="T124" fmla="*/ 2147483647 w 3944"/>
                <a:gd name="T125" fmla="*/ 2147483647 h 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944" h="1496">
                  <a:moveTo>
                    <a:pt x="3938" y="12"/>
                  </a:moveTo>
                  <a:lnTo>
                    <a:pt x="3888" y="12"/>
                  </a:lnTo>
                  <a:lnTo>
                    <a:pt x="3888" y="0"/>
                  </a:lnTo>
                  <a:lnTo>
                    <a:pt x="3938" y="0"/>
                  </a:lnTo>
                  <a:lnTo>
                    <a:pt x="3938" y="12"/>
                  </a:lnTo>
                  <a:close/>
                  <a:moveTo>
                    <a:pt x="3852" y="12"/>
                  </a:moveTo>
                  <a:lnTo>
                    <a:pt x="3802" y="12"/>
                  </a:lnTo>
                  <a:lnTo>
                    <a:pt x="3802" y="0"/>
                  </a:lnTo>
                  <a:lnTo>
                    <a:pt x="3852" y="0"/>
                  </a:lnTo>
                  <a:lnTo>
                    <a:pt x="3852" y="12"/>
                  </a:lnTo>
                  <a:close/>
                  <a:moveTo>
                    <a:pt x="3765" y="12"/>
                  </a:moveTo>
                  <a:lnTo>
                    <a:pt x="3716" y="12"/>
                  </a:lnTo>
                  <a:lnTo>
                    <a:pt x="3716" y="0"/>
                  </a:lnTo>
                  <a:lnTo>
                    <a:pt x="3765" y="0"/>
                  </a:lnTo>
                  <a:lnTo>
                    <a:pt x="3765" y="12"/>
                  </a:lnTo>
                  <a:close/>
                  <a:moveTo>
                    <a:pt x="3679" y="12"/>
                  </a:moveTo>
                  <a:lnTo>
                    <a:pt x="3630" y="12"/>
                  </a:lnTo>
                  <a:lnTo>
                    <a:pt x="3630" y="0"/>
                  </a:lnTo>
                  <a:lnTo>
                    <a:pt x="3679" y="0"/>
                  </a:lnTo>
                  <a:lnTo>
                    <a:pt x="3679" y="12"/>
                  </a:lnTo>
                  <a:close/>
                  <a:moveTo>
                    <a:pt x="3593" y="12"/>
                  </a:moveTo>
                  <a:lnTo>
                    <a:pt x="3544" y="12"/>
                  </a:lnTo>
                  <a:lnTo>
                    <a:pt x="3544" y="0"/>
                  </a:lnTo>
                  <a:lnTo>
                    <a:pt x="3593" y="0"/>
                  </a:lnTo>
                  <a:lnTo>
                    <a:pt x="3593" y="12"/>
                  </a:lnTo>
                  <a:close/>
                  <a:moveTo>
                    <a:pt x="3507" y="12"/>
                  </a:moveTo>
                  <a:lnTo>
                    <a:pt x="3458" y="12"/>
                  </a:lnTo>
                  <a:lnTo>
                    <a:pt x="3458" y="0"/>
                  </a:lnTo>
                  <a:lnTo>
                    <a:pt x="3507" y="0"/>
                  </a:lnTo>
                  <a:lnTo>
                    <a:pt x="3507" y="12"/>
                  </a:lnTo>
                  <a:close/>
                  <a:moveTo>
                    <a:pt x="3421" y="12"/>
                  </a:moveTo>
                  <a:lnTo>
                    <a:pt x="3372" y="12"/>
                  </a:lnTo>
                  <a:lnTo>
                    <a:pt x="3372" y="0"/>
                  </a:lnTo>
                  <a:lnTo>
                    <a:pt x="3421" y="0"/>
                  </a:lnTo>
                  <a:lnTo>
                    <a:pt x="3421" y="12"/>
                  </a:lnTo>
                  <a:close/>
                  <a:moveTo>
                    <a:pt x="3335" y="12"/>
                  </a:moveTo>
                  <a:lnTo>
                    <a:pt x="3286" y="12"/>
                  </a:lnTo>
                  <a:lnTo>
                    <a:pt x="3286" y="0"/>
                  </a:lnTo>
                  <a:lnTo>
                    <a:pt x="3335" y="0"/>
                  </a:lnTo>
                  <a:lnTo>
                    <a:pt x="3335" y="12"/>
                  </a:lnTo>
                  <a:close/>
                  <a:moveTo>
                    <a:pt x="3249" y="12"/>
                  </a:moveTo>
                  <a:lnTo>
                    <a:pt x="3200" y="12"/>
                  </a:lnTo>
                  <a:lnTo>
                    <a:pt x="3200" y="0"/>
                  </a:lnTo>
                  <a:lnTo>
                    <a:pt x="3249" y="0"/>
                  </a:lnTo>
                  <a:lnTo>
                    <a:pt x="3249" y="12"/>
                  </a:lnTo>
                  <a:close/>
                  <a:moveTo>
                    <a:pt x="3163" y="12"/>
                  </a:moveTo>
                  <a:lnTo>
                    <a:pt x="3114" y="12"/>
                  </a:lnTo>
                  <a:lnTo>
                    <a:pt x="3114" y="0"/>
                  </a:lnTo>
                  <a:lnTo>
                    <a:pt x="3163" y="0"/>
                  </a:lnTo>
                  <a:lnTo>
                    <a:pt x="3163" y="12"/>
                  </a:lnTo>
                  <a:close/>
                  <a:moveTo>
                    <a:pt x="3077" y="12"/>
                  </a:moveTo>
                  <a:lnTo>
                    <a:pt x="3028" y="12"/>
                  </a:lnTo>
                  <a:lnTo>
                    <a:pt x="3028" y="0"/>
                  </a:lnTo>
                  <a:lnTo>
                    <a:pt x="3077" y="0"/>
                  </a:lnTo>
                  <a:lnTo>
                    <a:pt x="3077" y="12"/>
                  </a:lnTo>
                  <a:close/>
                  <a:moveTo>
                    <a:pt x="2991" y="12"/>
                  </a:moveTo>
                  <a:lnTo>
                    <a:pt x="2942" y="12"/>
                  </a:lnTo>
                  <a:lnTo>
                    <a:pt x="2942" y="0"/>
                  </a:lnTo>
                  <a:lnTo>
                    <a:pt x="2991" y="0"/>
                  </a:lnTo>
                  <a:lnTo>
                    <a:pt x="2991" y="12"/>
                  </a:lnTo>
                  <a:close/>
                  <a:moveTo>
                    <a:pt x="2905" y="12"/>
                  </a:moveTo>
                  <a:lnTo>
                    <a:pt x="2855" y="12"/>
                  </a:lnTo>
                  <a:lnTo>
                    <a:pt x="2855" y="0"/>
                  </a:lnTo>
                  <a:lnTo>
                    <a:pt x="2905" y="0"/>
                  </a:lnTo>
                  <a:lnTo>
                    <a:pt x="2905" y="12"/>
                  </a:lnTo>
                  <a:close/>
                  <a:moveTo>
                    <a:pt x="2819" y="12"/>
                  </a:moveTo>
                  <a:lnTo>
                    <a:pt x="2769" y="12"/>
                  </a:lnTo>
                  <a:lnTo>
                    <a:pt x="2769" y="0"/>
                  </a:lnTo>
                  <a:lnTo>
                    <a:pt x="2819" y="0"/>
                  </a:lnTo>
                  <a:lnTo>
                    <a:pt x="2819" y="12"/>
                  </a:lnTo>
                  <a:close/>
                  <a:moveTo>
                    <a:pt x="2733" y="12"/>
                  </a:moveTo>
                  <a:lnTo>
                    <a:pt x="2683" y="12"/>
                  </a:lnTo>
                  <a:lnTo>
                    <a:pt x="2683" y="0"/>
                  </a:lnTo>
                  <a:lnTo>
                    <a:pt x="2733" y="0"/>
                  </a:lnTo>
                  <a:lnTo>
                    <a:pt x="2733" y="12"/>
                  </a:lnTo>
                  <a:close/>
                  <a:moveTo>
                    <a:pt x="2646" y="12"/>
                  </a:moveTo>
                  <a:lnTo>
                    <a:pt x="2597" y="12"/>
                  </a:lnTo>
                  <a:lnTo>
                    <a:pt x="2597" y="0"/>
                  </a:lnTo>
                  <a:lnTo>
                    <a:pt x="2646" y="0"/>
                  </a:lnTo>
                  <a:lnTo>
                    <a:pt x="2646" y="12"/>
                  </a:lnTo>
                  <a:close/>
                  <a:moveTo>
                    <a:pt x="2560" y="12"/>
                  </a:moveTo>
                  <a:lnTo>
                    <a:pt x="2511" y="12"/>
                  </a:lnTo>
                  <a:lnTo>
                    <a:pt x="2511" y="0"/>
                  </a:lnTo>
                  <a:lnTo>
                    <a:pt x="2560" y="0"/>
                  </a:lnTo>
                  <a:lnTo>
                    <a:pt x="2560" y="12"/>
                  </a:lnTo>
                  <a:close/>
                  <a:moveTo>
                    <a:pt x="2474" y="12"/>
                  </a:moveTo>
                  <a:lnTo>
                    <a:pt x="2425" y="12"/>
                  </a:lnTo>
                  <a:lnTo>
                    <a:pt x="2425" y="0"/>
                  </a:lnTo>
                  <a:lnTo>
                    <a:pt x="2474" y="0"/>
                  </a:lnTo>
                  <a:lnTo>
                    <a:pt x="2474" y="12"/>
                  </a:lnTo>
                  <a:close/>
                  <a:moveTo>
                    <a:pt x="2388" y="12"/>
                  </a:moveTo>
                  <a:lnTo>
                    <a:pt x="2339" y="12"/>
                  </a:lnTo>
                  <a:lnTo>
                    <a:pt x="2339" y="0"/>
                  </a:lnTo>
                  <a:lnTo>
                    <a:pt x="2388" y="0"/>
                  </a:lnTo>
                  <a:lnTo>
                    <a:pt x="2388" y="12"/>
                  </a:lnTo>
                  <a:close/>
                  <a:moveTo>
                    <a:pt x="2302" y="12"/>
                  </a:moveTo>
                  <a:lnTo>
                    <a:pt x="2253" y="12"/>
                  </a:lnTo>
                  <a:lnTo>
                    <a:pt x="2253" y="0"/>
                  </a:lnTo>
                  <a:lnTo>
                    <a:pt x="2302" y="0"/>
                  </a:lnTo>
                  <a:lnTo>
                    <a:pt x="2302" y="12"/>
                  </a:lnTo>
                  <a:close/>
                  <a:moveTo>
                    <a:pt x="2216" y="12"/>
                  </a:moveTo>
                  <a:lnTo>
                    <a:pt x="2167" y="12"/>
                  </a:lnTo>
                  <a:lnTo>
                    <a:pt x="2167" y="0"/>
                  </a:lnTo>
                  <a:lnTo>
                    <a:pt x="2216" y="0"/>
                  </a:lnTo>
                  <a:lnTo>
                    <a:pt x="2216" y="12"/>
                  </a:lnTo>
                  <a:close/>
                  <a:moveTo>
                    <a:pt x="2130" y="12"/>
                  </a:moveTo>
                  <a:lnTo>
                    <a:pt x="2081" y="12"/>
                  </a:lnTo>
                  <a:lnTo>
                    <a:pt x="2081" y="0"/>
                  </a:lnTo>
                  <a:lnTo>
                    <a:pt x="2130" y="0"/>
                  </a:lnTo>
                  <a:lnTo>
                    <a:pt x="2130" y="12"/>
                  </a:lnTo>
                  <a:close/>
                  <a:moveTo>
                    <a:pt x="2044" y="12"/>
                  </a:moveTo>
                  <a:lnTo>
                    <a:pt x="1995" y="12"/>
                  </a:lnTo>
                  <a:lnTo>
                    <a:pt x="1995" y="0"/>
                  </a:lnTo>
                  <a:lnTo>
                    <a:pt x="2044" y="0"/>
                  </a:lnTo>
                  <a:lnTo>
                    <a:pt x="2044" y="12"/>
                  </a:lnTo>
                  <a:close/>
                  <a:moveTo>
                    <a:pt x="1958" y="12"/>
                  </a:moveTo>
                  <a:lnTo>
                    <a:pt x="1909" y="12"/>
                  </a:lnTo>
                  <a:lnTo>
                    <a:pt x="1909" y="0"/>
                  </a:lnTo>
                  <a:lnTo>
                    <a:pt x="1958" y="0"/>
                  </a:lnTo>
                  <a:lnTo>
                    <a:pt x="1958" y="12"/>
                  </a:lnTo>
                  <a:close/>
                  <a:moveTo>
                    <a:pt x="1872" y="12"/>
                  </a:moveTo>
                  <a:lnTo>
                    <a:pt x="1822" y="12"/>
                  </a:lnTo>
                  <a:lnTo>
                    <a:pt x="1822" y="0"/>
                  </a:lnTo>
                  <a:lnTo>
                    <a:pt x="1872" y="0"/>
                  </a:lnTo>
                  <a:lnTo>
                    <a:pt x="1872" y="12"/>
                  </a:lnTo>
                  <a:close/>
                  <a:moveTo>
                    <a:pt x="1786" y="12"/>
                  </a:moveTo>
                  <a:lnTo>
                    <a:pt x="1736" y="12"/>
                  </a:lnTo>
                  <a:lnTo>
                    <a:pt x="1736" y="0"/>
                  </a:lnTo>
                  <a:lnTo>
                    <a:pt x="1786" y="0"/>
                  </a:lnTo>
                  <a:lnTo>
                    <a:pt x="1786" y="12"/>
                  </a:lnTo>
                  <a:close/>
                  <a:moveTo>
                    <a:pt x="1700" y="12"/>
                  </a:moveTo>
                  <a:lnTo>
                    <a:pt x="1650" y="12"/>
                  </a:lnTo>
                  <a:lnTo>
                    <a:pt x="1650" y="0"/>
                  </a:lnTo>
                  <a:lnTo>
                    <a:pt x="1700" y="0"/>
                  </a:lnTo>
                  <a:lnTo>
                    <a:pt x="1700" y="12"/>
                  </a:lnTo>
                  <a:close/>
                  <a:moveTo>
                    <a:pt x="1613" y="12"/>
                  </a:moveTo>
                  <a:lnTo>
                    <a:pt x="1564" y="12"/>
                  </a:lnTo>
                  <a:lnTo>
                    <a:pt x="1564" y="0"/>
                  </a:lnTo>
                  <a:lnTo>
                    <a:pt x="1613" y="0"/>
                  </a:lnTo>
                  <a:lnTo>
                    <a:pt x="1613" y="12"/>
                  </a:lnTo>
                  <a:close/>
                  <a:moveTo>
                    <a:pt x="1527" y="12"/>
                  </a:moveTo>
                  <a:lnTo>
                    <a:pt x="1478" y="12"/>
                  </a:lnTo>
                  <a:lnTo>
                    <a:pt x="1478" y="0"/>
                  </a:lnTo>
                  <a:lnTo>
                    <a:pt x="1527" y="0"/>
                  </a:lnTo>
                  <a:lnTo>
                    <a:pt x="1527" y="12"/>
                  </a:lnTo>
                  <a:close/>
                  <a:moveTo>
                    <a:pt x="1441" y="12"/>
                  </a:moveTo>
                  <a:lnTo>
                    <a:pt x="1392" y="12"/>
                  </a:lnTo>
                  <a:lnTo>
                    <a:pt x="1392" y="0"/>
                  </a:lnTo>
                  <a:lnTo>
                    <a:pt x="1441" y="0"/>
                  </a:lnTo>
                  <a:lnTo>
                    <a:pt x="1441" y="12"/>
                  </a:lnTo>
                  <a:close/>
                  <a:moveTo>
                    <a:pt x="1355" y="12"/>
                  </a:moveTo>
                  <a:lnTo>
                    <a:pt x="1306" y="12"/>
                  </a:lnTo>
                  <a:lnTo>
                    <a:pt x="1306" y="0"/>
                  </a:lnTo>
                  <a:lnTo>
                    <a:pt x="1355" y="0"/>
                  </a:lnTo>
                  <a:lnTo>
                    <a:pt x="1355" y="12"/>
                  </a:lnTo>
                  <a:close/>
                  <a:moveTo>
                    <a:pt x="1269" y="12"/>
                  </a:moveTo>
                  <a:lnTo>
                    <a:pt x="1220" y="12"/>
                  </a:lnTo>
                  <a:lnTo>
                    <a:pt x="1220" y="0"/>
                  </a:lnTo>
                  <a:lnTo>
                    <a:pt x="1269" y="0"/>
                  </a:lnTo>
                  <a:lnTo>
                    <a:pt x="1269" y="12"/>
                  </a:lnTo>
                  <a:close/>
                  <a:moveTo>
                    <a:pt x="1183" y="12"/>
                  </a:moveTo>
                  <a:lnTo>
                    <a:pt x="1134" y="12"/>
                  </a:lnTo>
                  <a:lnTo>
                    <a:pt x="1134" y="0"/>
                  </a:lnTo>
                  <a:lnTo>
                    <a:pt x="1183" y="0"/>
                  </a:lnTo>
                  <a:lnTo>
                    <a:pt x="1183" y="12"/>
                  </a:lnTo>
                  <a:close/>
                  <a:moveTo>
                    <a:pt x="1097" y="12"/>
                  </a:moveTo>
                  <a:lnTo>
                    <a:pt x="1048" y="12"/>
                  </a:lnTo>
                  <a:lnTo>
                    <a:pt x="1048" y="0"/>
                  </a:lnTo>
                  <a:lnTo>
                    <a:pt x="1097" y="0"/>
                  </a:lnTo>
                  <a:lnTo>
                    <a:pt x="1097" y="12"/>
                  </a:lnTo>
                  <a:close/>
                  <a:moveTo>
                    <a:pt x="1011" y="12"/>
                  </a:moveTo>
                  <a:lnTo>
                    <a:pt x="962" y="12"/>
                  </a:lnTo>
                  <a:lnTo>
                    <a:pt x="962" y="0"/>
                  </a:lnTo>
                  <a:lnTo>
                    <a:pt x="1011" y="0"/>
                  </a:lnTo>
                  <a:lnTo>
                    <a:pt x="1011" y="12"/>
                  </a:lnTo>
                  <a:close/>
                  <a:moveTo>
                    <a:pt x="925" y="12"/>
                  </a:moveTo>
                  <a:lnTo>
                    <a:pt x="876" y="12"/>
                  </a:lnTo>
                  <a:lnTo>
                    <a:pt x="876" y="0"/>
                  </a:lnTo>
                  <a:lnTo>
                    <a:pt x="925" y="0"/>
                  </a:lnTo>
                  <a:lnTo>
                    <a:pt x="925" y="12"/>
                  </a:lnTo>
                  <a:close/>
                  <a:moveTo>
                    <a:pt x="839" y="12"/>
                  </a:moveTo>
                  <a:lnTo>
                    <a:pt x="790" y="12"/>
                  </a:lnTo>
                  <a:lnTo>
                    <a:pt x="790" y="0"/>
                  </a:lnTo>
                  <a:lnTo>
                    <a:pt x="839" y="0"/>
                  </a:lnTo>
                  <a:lnTo>
                    <a:pt x="839" y="12"/>
                  </a:lnTo>
                  <a:close/>
                  <a:moveTo>
                    <a:pt x="753" y="12"/>
                  </a:moveTo>
                  <a:lnTo>
                    <a:pt x="703" y="12"/>
                  </a:lnTo>
                  <a:lnTo>
                    <a:pt x="703" y="0"/>
                  </a:lnTo>
                  <a:lnTo>
                    <a:pt x="753" y="0"/>
                  </a:lnTo>
                  <a:lnTo>
                    <a:pt x="753" y="12"/>
                  </a:lnTo>
                  <a:close/>
                  <a:moveTo>
                    <a:pt x="667" y="12"/>
                  </a:moveTo>
                  <a:lnTo>
                    <a:pt x="617" y="12"/>
                  </a:lnTo>
                  <a:lnTo>
                    <a:pt x="617" y="0"/>
                  </a:lnTo>
                  <a:lnTo>
                    <a:pt x="667" y="0"/>
                  </a:lnTo>
                  <a:lnTo>
                    <a:pt x="667" y="12"/>
                  </a:lnTo>
                  <a:close/>
                  <a:moveTo>
                    <a:pt x="580" y="12"/>
                  </a:moveTo>
                  <a:lnTo>
                    <a:pt x="531" y="12"/>
                  </a:lnTo>
                  <a:lnTo>
                    <a:pt x="531" y="0"/>
                  </a:lnTo>
                  <a:lnTo>
                    <a:pt x="580" y="0"/>
                  </a:lnTo>
                  <a:lnTo>
                    <a:pt x="580" y="12"/>
                  </a:lnTo>
                  <a:close/>
                  <a:moveTo>
                    <a:pt x="494" y="12"/>
                  </a:moveTo>
                  <a:lnTo>
                    <a:pt x="445" y="12"/>
                  </a:lnTo>
                  <a:lnTo>
                    <a:pt x="445" y="0"/>
                  </a:lnTo>
                  <a:lnTo>
                    <a:pt x="494" y="0"/>
                  </a:lnTo>
                  <a:lnTo>
                    <a:pt x="494" y="12"/>
                  </a:lnTo>
                  <a:close/>
                  <a:moveTo>
                    <a:pt x="408" y="12"/>
                  </a:moveTo>
                  <a:lnTo>
                    <a:pt x="359" y="12"/>
                  </a:lnTo>
                  <a:lnTo>
                    <a:pt x="359" y="0"/>
                  </a:lnTo>
                  <a:lnTo>
                    <a:pt x="408" y="0"/>
                  </a:lnTo>
                  <a:lnTo>
                    <a:pt x="408" y="12"/>
                  </a:lnTo>
                  <a:close/>
                  <a:moveTo>
                    <a:pt x="322" y="12"/>
                  </a:moveTo>
                  <a:lnTo>
                    <a:pt x="273" y="12"/>
                  </a:lnTo>
                  <a:lnTo>
                    <a:pt x="273" y="0"/>
                  </a:lnTo>
                  <a:lnTo>
                    <a:pt x="322" y="0"/>
                  </a:lnTo>
                  <a:lnTo>
                    <a:pt x="322" y="12"/>
                  </a:lnTo>
                  <a:close/>
                  <a:moveTo>
                    <a:pt x="236" y="12"/>
                  </a:moveTo>
                  <a:lnTo>
                    <a:pt x="187" y="12"/>
                  </a:lnTo>
                  <a:lnTo>
                    <a:pt x="187" y="0"/>
                  </a:lnTo>
                  <a:lnTo>
                    <a:pt x="236" y="0"/>
                  </a:lnTo>
                  <a:lnTo>
                    <a:pt x="236" y="12"/>
                  </a:lnTo>
                  <a:close/>
                  <a:moveTo>
                    <a:pt x="150" y="12"/>
                  </a:moveTo>
                  <a:lnTo>
                    <a:pt x="101" y="12"/>
                  </a:lnTo>
                  <a:lnTo>
                    <a:pt x="101" y="0"/>
                  </a:lnTo>
                  <a:lnTo>
                    <a:pt x="150" y="0"/>
                  </a:lnTo>
                  <a:lnTo>
                    <a:pt x="150" y="12"/>
                  </a:lnTo>
                  <a:close/>
                  <a:moveTo>
                    <a:pt x="64" y="12"/>
                  </a:moveTo>
                  <a:lnTo>
                    <a:pt x="15" y="12"/>
                  </a:lnTo>
                  <a:lnTo>
                    <a:pt x="15" y="0"/>
                  </a:lnTo>
                  <a:lnTo>
                    <a:pt x="64" y="0"/>
                  </a:lnTo>
                  <a:lnTo>
                    <a:pt x="64" y="12"/>
                  </a:lnTo>
                  <a:close/>
                  <a:moveTo>
                    <a:pt x="12" y="34"/>
                  </a:moveTo>
                  <a:lnTo>
                    <a:pt x="12" y="83"/>
                  </a:lnTo>
                  <a:lnTo>
                    <a:pt x="0" y="83"/>
                  </a:lnTo>
                  <a:lnTo>
                    <a:pt x="0" y="34"/>
                  </a:lnTo>
                  <a:lnTo>
                    <a:pt x="12" y="34"/>
                  </a:lnTo>
                  <a:close/>
                  <a:moveTo>
                    <a:pt x="12" y="120"/>
                  </a:moveTo>
                  <a:lnTo>
                    <a:pt x="12" y="16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20"/>
                  </a:lnTo>
                  <a:close/>
                  <a:moveTo>
                    <a:pt x="12" y="206"/>
                  </a:moveTo>
                  <a:lnTo>
                    <a:pt x="12" y="255"/>
                  </a:lnTo>
                  <a:lnTo>
                    <a:pt x="0" y="255"/>
                  </a:lnTo>
                  <a:lnTo>
                    <a:pt x="0" y="206"/>
                  </a:lnTo>
                  <a:lnTo>
                    <a:pt x="12" y="206"/>
                  </a:lnTo>
                  <a:close/>
                  <a:moveTo>
                    <a:pt x="12" y="292"/>
                  </a:moveTo>
                  <a:lnTo>
                    <a:pt x="12" y="341"/>
                  </a:lnTo>
                  <a:lnTo>
                    <a:pt x="0" y="341"/>
                  </a:lnTo>
                  <a:lnTo>
                    <a:pt x="0" y="292"/>
                  </a:lnTo>
                  <a:lnTo>
                    <a:pt x="12" y="292"/>
                  </a:lnTo>
                  <a:close/>
                  <a:moveTo>
                    <a:pt x="12" y="378"/>
                  </a:moveTo>
                  <a:lnTo>
                    <a:pt x="12" y="427"/>
                  </a:lnTo>
                  <a:lnTo>
                    <a:pt x="0" y="427"/>
                  </a:lnTo>
                  <a:lnTo>
                    <a:pt x="0" y="378"/>
                  </a:lnTo>
                  <a:lnTo>
                    <a:pt x="12" y="378"/>
                  </a:lnTo>
                  <a:close/>
                  <a:moveTo>
                    <a:pt x="12" y="464"/>
                  </a:moveTo>
                  <a:lnTo>
                    <a:pt x="12" y="513"/>
                  </a:lnTo>
                  <a:lnTo>
                    <a:pt x="0" y="513"/>
                  </a:lnTo>
                  <a:lnTo>
                    <a:pt x="0" y="464"/>
                  </a:lnTo>
                  <a:lnTo>
                    <a:pt x="12" y="464"/>
                  </a:lnTo>
                  <a:close/>
                  <a:moveTo>
                    <a:pt x="12" y="550"/>
                  </a:moveTo>
                  <a:lnTo>
                    <a:pt x="12" y="600"/>
                  </a:lnTo>
                  <a:lnTo>
                    <a:pt x="0" y="600"/>
                  </a:lnTo>
                  <a:lnTo>
                    <a:pt x="0" y="550"/>
                  </a:lnTo>
                  <a:lnTo>
                    <a:pt x="12" y="550"/>
                  </a:lnTo>
                  <a:close/>
                  <a:moveTo>
                    <a:pt x="12" y="636"/>
                  </a:moveTo>
                  <a:lnTo>
                    <a:pt x="12" y="686"/>
                  </a:lnTo>
                  <a:lnTo>
                    <a:pt x="0" y="686"/>
                  </a:lnTo>
                  <a:lnTo>
                    <a:pt x="0" y="636"/>
                  </a:lnTo>
                  <a:lnTo>
                    <a:pt x="12" y="636"/>
                  </a:lnTo>
                  <a:close/>
                  <a:moveTo>
                    <a:pt x="12" y="723"/>
                  </a:moveTo>
                  <a:lnTo>
                    <a:pt x="12" y="772"/>
                  </a:lnTo>
                  <a:lnTo>
                    <a:pt x="0" y="772"/>
                  </a:lnTo>
                  <a:lnTo>
                    <a:pt x="0" y="723"/>
                  </a:lnTo>
                  <a:lnTo>
                    <a:pt x="12" y="723"/>
                  </a:lnTo>
                  <a:close/>
                  <a:moveTo>
                    <a:pt x="12" y="809"/>
                  </a:moveTo>
                  <a:lnTo>
                    <a:pt x="12" y="858"/>
                  </a:lnTo>
                  <a:lnTo>
                    <a:pt x="0" y="858"/>
                  </a:lnTo>
                  <a:lnTo>
                    <a:pt x="0" y="809"/>
                  </a:lnTo>
                  <a:lnTo>
                    <a:pt x="12" y="809"/>
                  </a:lnTo>
                  <a:close/>
                  <a:moveTo>
                    <a:pt x="12" y="895"/>
                  </a:moveTo>
                  <a:lnTo>
                    <a:pt x="12" y="944"/>
                  </a:lnTo>
                  <a:lnTo>
                    <a:pt x="0" y="944"/>
                  </a:lnTo>
                  <a:lnTo>
                    <a:pt x="0" y="895"/>
                  </a:lnTo>
                  <a:lnTo>
                    <a:pt x="12" y="895"/>
                  </a:lnTo>
                  <a:close/>
                  <a:moveTo>
                    <a:pt x="12" y="981"/>
                  </a:moveTo>
                  <a:lnTo>
                    <a:pt x="12" y="1030"/>
                  </a:lnTo>
                  <a:lnTo>
                    <a:pt x="0" y="1030"/>
                  </a:lnTo>
                  <a:lnTo>
                    <a:pt x="0" y="981"/>
                  </a:lnTo>
                  <a:lnTo>
                    <a:pt x="12" y="981"/>
                  </a:lnTo>
                  <a:close/>
                  <a:moveTo>
                    <a:pt x="12" y="1067"/>
                  </a:moveTo>
                  <a:lnTo>
                    <a:pt x="12" y="1116"/>
                  </a:lnTo>
                  <a:lnTo>
                    <a:pt x="0" y="1116"/>
                  </a:lnTo>
                  <a:lnTo>
                    <a:pt x="0" y="1067"/>
                  </a:lnTo>
                  <a:lnTo>
                    <a:pt x="12" y="1067"/>
                  </a:lnTo>
                  <a:close/>
                  <a:moveTo>
                    <a:pt x="12" y="1153"/>
                  </a:moveTo>
                  <a:lnTo>
                    <a:pt x="12" y="1202"/>
                  </a:lnTo>
                  <a:lnTo>
                    <a:pt x="0" y="1202"/>
                  </a:lnTo>
                  <a:lnTo>
                    <a:pt x="0" y="1153"/>
                  </a:lnTo>
                  <a:lnTo>
                    <a:pt x="12" y="1153"/>
                  </a:lnTo>
                  <a:close/>
                  <a:moveTo>
                    <a:pt x="12" y="1239"/>
                  </a:moveTo>
                  <a:lnTo>
                    <a:pt x="12" y="1289"/>
                  </a:lnTo>
                  <a:lnTo>
                    <a:pt x="0" y="1289"/>
                  </a:lnTo>
                  <a:lnTo>
                    <a:pt x="0" y="1239"/>
                  </a:lnTo>
                  <a:lnTo>
                    <a:pt x="12" y="1239"/>
                  </a:lnTo>
                  <a:close/>
                  <a:moveTo>
                    <a:pt x="12" y="1325"/>
                  </a:moveTo>
                  <a:lnTo>
                    <a:pt x="12" y="1375"/>
                  </a:lnTo>
                  <a:lnTo>
                    <a:pt x="0" y="1375"/>
                  </a:lnTo>
                  <a:lnTo>
                    <a:pt x="0" y="1325"/>
                  </a:lnTo>
                  <a:lnTo>
                    <a:pt x="12" y="1325"/>
                  </a:lnTo>
                  <a:close/>
                  <a:moveTo>
                    <a:pt x="12" y="1412"/>
                  </a:moveTo>
                  <a:lnTo>
                    <a:pt x="12" y="1461"/>
                  </a:lnTo>
                  <a:lnTo>
                    <a:pt x="0" y="1461"/>
                  </a:lnTo>
                  <a:lnTo>
                    <a:pt x="0" y="1412"/>
                  </a:lnTo>
                  <a:lnTo>
                    <a:pt x="12" y="1412"/>
                  </a:lnTo>
                  <a:close/>
                  <a:moveTo>
                    <a:pt x="14" y="1484"/>
                  </a:moveTo>
                  <a:lnTo>
                    <a:pt x="63" y="1484"/>
                  </a:lnTo>
                  <a:lnTo>
                    <a:pt x="63" y="1496"/>
                  </a:lnTo>
                  <a:lnTo>
                    <a:pt x="14" y="1496"/>
                  </a:lnTo>
                  <a:lnTo>
                    <a:pt x="14" y="1484"/>
                  </a:lnTo>
                  <a:close/>
                  <a:moveTo>
                    <a:pt x="100" y="1484"/>
                  </a:moveTo>
                  <a:lnTo>
                    <a:pt x="149" y="1484"/>
                  </a:lnTo>
                  <a:lnTo>
                    <a:pt x="149" y="1496"/>
                  </a:lnTo>
                  <a:lnTo>
                    <a:pt x="100" y="1496"/>
                  </a:lnTo>
                  <a:lnTo>
                    <a:pt x="100" y="1484"/>
                  </a:lnTo>
                  <a:close/>
                  <a:moveTo>
                    <a:pt x="186" y="1484"/>
                  </a:moveTo>
                  <a:lnTo>
                    <a:pt x="235" y="1484"/>
                  </a:lnTo>
                  <a:lnTo>
                    <a:pt x="235" y="1496"/>
                  </a:lnTo>
                  <a:lnTo>
                    <a:pt x="186" y="1496"/>
                  </a:lnTo>
                  <a:lnTo>
                    <a:pt x="186" y="1484"/>
                  </a:lnTo>
                  <a:close/>
                  <a:moveTo>
                    <a:pt x="272" y="1484"/>
                  </a:moveTo>
                  <a:lnTo>
                    <a:pt x="321" y="1484"/>
                  </a:lnTo>
                  <a:lnTo>
                    <a:pt x="321" y="1496"/>
                  </a:lnTo>
                  <a:lnTo>
                    <a:pt x="272" y="1496"/>
                  </a:lnTo>
                  <a:lnTo>
                    <a:pt x="272" y="1484"/>
                  </a:lnTo>
                  <a:close/>
                  <a:moveTo>
                    <a:pt x="358" y="1484"/>
                  </a:moveTo>
                  <a:lnTo>
                    <a:pt x="407" y="1484"/>
                  </a:lnTo>
                  <a:lnTo>
                    <a:pt x="407" y="1496"/>
                  </a:lnTo>
                  <a:lnTo>
                    <a:pt x="358" y="1496"/>
                  </a:lnTo>
                  <a:lnTo>
                    <a:pt x="358" y="1484"/>
                  </a:lnTo>
                  <a:close/>
                  <a:moveTo>
                    <a:pt x="444" y="1484"/>
                  </a:moveTo>
                  <a:lnTo>
                    <a:pt x="493" y="1484"/>
                  </a:lnTo>
                  <a:lnTo>
                    <a:pt x="493" y="1496"/>
                  </a:lnTo>
                  <a:lnTo>
                    <a:pt x="444" y="1496"/>
                  </a:lnTo>
                  <a:lnTo>
                    <a:pt x="444" y="1484"/>
                  </a:lnTo>
                  <a:close/>
                  <a:moveTo>
                    <a:pt x="530" y="1484"/>
                  </a:moveTo>
                  <a:lnTo>
                    <a:pt x="579" y="1484"/>
                  </a:lnTo>
                  <a:lnTo>
                    <a:pt x="579" y="1496"/>
                  </a:lnTo>
                  <a:lnTo>
                    <a:pt x="530" y="1496"/>
                  </a:lnTo>
                  <a:lnTo>
                    <a:pt x="530" y="1484"/>
                  </a:lnTo>
                  <a:close/>
                  <a:moveTo>
                    <a:pt x="616" y="1484"/>
                  </a:moveTo>
                  <a:lnTo>
                    <a:pt x="665" y="1484"/>
                  </a:lnTo>
                  <a:lnTo>
                    <a:pt x="665" y="1496"/>
                  </a:lnTo>
                  <a:lnTo>
                    <a:pt x="616" y="1496"/>
                  </a:lnTo>
                  <a:lnTo>
                    <a:pt x="616" y="1484"/>
                  </a:lnTo>
                  <a:close/>
                  <a:moveTo>
                    <a:pt x="702" y="1484"/>
                  </a:moveTo>
                  <a:lnTo>
                    <a:pt x="751" y="1484"/>
                  </a:lnTo>
                  <a:lnTo>
                    <a:pt x="751" y="1496"/>
                  </a:lnTo>
                  <a:lnTo>
                    <a:pt x="702" y="1496"/>
                  </a:lnTo>
                  <a:lnTo>
                    <a:pt x="702" y="1484"/>
                  </a:lnTo>
                  <a:close/>
                  <a:moveTo>
                    <a:pt x="788" y="1484"/>
                  </a:moveTo>
                  <a:lnTo>
                    <a:pt x="837" y="1484"/>
                  </a:lnTo>
                  <a:lnTo>
                    <a:pt x="837" y="1496"/>
                  </a:lnTo>
                  <a:lnTo>
                    <a:pt x="788" y="1496"/>
                  </a:lnTo>
                  <a:lnTo>
                    <a:pt x="788" y="1484"/>
                  </a:lnTo>
                  <a:close/>
                  <a:moveTo>
                    <a:pt x="874" y="1484"/>
                  </a:moveTo>
                  <a:lnTo>
                    <a:pt x="924" y="1484"/>
                  </a:lnTo>
                  <a:lnTo>
                    <a:pt x="924" y="1496"/>
                  </a:lnTo>
                  <a:lnTo>
                    <a:pt x="874" y="1496"/>
                  </a:lnTo>
                  <a:lnTo>
                    <a:pt x="874" y="1484"/>
                  </a:lnTo>
                  <a:close/>
                  <a:moveTo>
                    <a:pt x="960" y="1484"/>
                  </a:moveTo>
                  <a:lnTo>
                    <a:pt x="1010" y="1484"/>
                  </a:lnTo>
                  <a:lnTo>
                    <a:pt x="1010" y="1496"/>
                  </a:lnTo>
                  <a:lnTo>
                    <a:pt x="960" y="1496"/>
                  </a:lnTo>
                  <a:lnTo>
                    <a:pt x="960" y="1484"/>
                  </a:lnTo>
                  <a:close/>
                  <a:moveTo>
                    <a:pt x="1047" y="1484"/>
                  </a:moveTo>
                  <a:lnTo>
                    <a:pt x="1096" y="1484"/>
                  </a:lnTo>
                  <a:lnTo>
                    <a:pt x="1096" y="1496"/>
                  </a:lnTo>
                  <a:lnTo>
                    <a:pt x="1047" y="1496"/>
                  </a:lnTo>
                  <a:lnTo>
                    <a:pt x="1047" y="1484"/>
                  </a:lnTo>
                  <a:close/>
                  <a:moveTo>
                    <a:pt x="1133" y="1484"/>
                  </a:moveTo>
                  <a:lnTo>
                    <a:pt x="1182" y="1484"/>
                  </a:lnTo>
                  <a:lnTo>
                    <a:pt x="1182" y="1496"/>
                  </a:lnTo>
                  <a:lnTo>
                    <a:pt x="1133" y="1496"/>
                  </a:lnTo>
                  <a:lnTo>
                    <a:pt x="1133" y="1484"/>
                  </a:lnTo>
                  <a:close/>
                  <a:moveTo>
                    <a:pt x="1219" y="1484"/>
                  </a:moveTo>
                  <a:lnTo>
                    <a:pt x="1268" y="1484"/>
                  </a:lnTo>
                  <a:lnTo>
                    <a:pt x="1268" y="1496"/>
                  </a:lnTo>
                  <a:lnTo>
                    <a:pt x="1219" y="1496"/>
                  </a:lnTo>
                  <a:lnTo>
                    <a:pt x="1219" y="1484"/>
                  </a:lnTo>
                  <a:close/>
                  <a:moveTo>
                    <a:pt x="1305" y="1484"/>
                  </a:moveTo>
                  <a:lnTo>
                    <a:pt x="1354" y="1484"/>
                  </a:lnTo>
                  <a:lnTo>
                    <a:pt x="1354" y="1496"/>
                  </a:lnTo>
                  <a:lnTo>
                    <a:pt x="1305" y="1496"/>
                  </a:lnTo>
                  <a:lnTo>
                    <a:pt x="1305" y="1484"/>
                  </a:lnTo>
                  <a:close/>
                  <a:moveTo>
                    <a:pt x="1391" y="1484"/>
                  </a:moveTo>
                  <a:lnTo>
                    <a:pt x="1440" y="1484"/>
                  </a:lnTo>
                  <a:lnTo>
                    <a:pt x="1440" y="1496"/>
                  </a:lnTo>
                  <a:lnTo>
                    <a:pt x="1391" y="1496"/>
                  </a:lnTo>
                  <a:lnTo>
                    <a:pt x="1391" y="1484"/>
                  </a:lnTo>
                  <a:close/>
                  <a:moveTo>
                    <a:pt x="1477" y="1484"/>
                  </a:moveTo>
                  <a:lnTo>
                    <a:pt x="1526" y="1484"/>
                  </a:lnTo>
                  <a:lnTo>
                    <a:pt x="1526" y="1496"/>
                  </a:lnTo>
                  <a:lnTo>
                    <a:pt x="1477" y="1496"/>
                  </a:lnTo>
                  <a:lnTo>
                    <a:pt x="1477" y="1484"/>
                  </a:lnTo>
                  <a:close/>
                  <a:moveTo>
                    <a:pt x="1563" y="1484"/>
                  </a:moveTo>
                  <a:lnTo>
                    <a:pt x="1612" y="1484"/>
                  </a:lnTo>
                  <a:lnTo>
                    <a:pt x="1612" y="1496"/>
                  </a:lnTo>
                  <a:lnTo>
                    <a:pt x="1563" y="1496"/>
                  </a:lnTo>
                  <a:lnTo>
                    <a:pt x="1563" y="1484"/>
                  </a:lnTo>
                  <a:close/>
                  <a:moveTo>
                    <a:pt x="1649" y="1484"/>
                  </a:moveTo>
                  <a:lnTo>
                    <a:pt x="1698" y="1484"/>
                  </a:lnTo>
                  <a:lnTo>
                    <a:pt x="1698" y="1496"/>
                  </a:lnTo>
                  <a:lnTo>
                    <a:pt x="1649" y="1496"/>
                  </a:lnTo>
                  <a:lnTo>
                    <a:pt x="1649" y="1484"/>
                  </a:lnTo>
                  <a:close/>
                  <a:moveTo>
                    <a:pt x="1735" y="1484"/>
                  </a:moveTo>
                  <a:lnTo>
                    <a:pt x="1784" y="1484"/>
                  </a:lnTo>
                  <a:lnTo>
                    <a:pt x="1784" y="1496"/>
                  </a:lnTo>
                  <a:lnTo>
                    <a:pt x="1735" y="1496"/>
                  </a:lnTo>
                  <a:lnTo>
                    <a:pt x="1735" y="1484"/>
                  </a:lnTo>
                  <a:close/>
                  <a:moveTo>
                    <a:pt x="1821" y="1484"/>
                  </a:moveTo>
                  <a:lnTo>
                    <a:pt x="1870" y="1484"/>
                  </a:lnTo>
                  <a:lnTo>
                    <a:pt x="1870" y="1496"/>
                  </a:lnTo>
                  <a:lnTo>
                    <a:pt x="1821" y="1496"/>
                  </a:lnTo>
                  <a:lnTo>
                    <a:pt x="1821" y="1484"/>
                  </a:lnTo>
                  <a:close/>
                  <a:moveTo>
                    <a:pt x="1907" y="1484"/>
                  </a:moveTo>
                  <a:lnTo>
                    <a:pt x="1957" y="1484"/>
                  </a:lnTo>
                  <a:lnTo>
                    <a:pt x="1957" y="1496"/>
                  </a:lnTo>
                  <a:lnTo>
                    <a:pt x="1907" y="1496"/>
                  </a:lnTo>
                  <a:lnTo>
                    <a:pt x="1907" y="1484"/>
                  </a:lnTo>
                  <a:close/>
                  <a:moveTo>
                    <a:pt x="1993" y="1484"/>
                  </a:moveTo>
                  <a:lnTo>
                    <a:pt x="2043" y="1484"/>
                  </a:lnTo>
                  <a:lnTo>
                    <a:pt x="2043" y="1496"/>
                  </a:lnTo>
                  <a:lnTo>
                    <a:pt x="1993" y="1496"/>
                  </a:lnTo>
                  <a:lnTo>
                    <a:pt x="1993" y="1484"/>
                  </a:lnTo>
                  <a:close/>
                  <a:moveTo>
                    <a:pt x="2080" y="1484"/>
                  </a:moveTo>
                  <a:lnTo>
                    <a:pt x="2129" y="1484"/>
                  </a:lnTo>
                  <a:lnTo>
                    <a:pt x="2129" y="1496"/>
                  </a:lnTo>
                  <a:lnTo>
                    <a:pt x="2080" y="1496"/>
                  </a:lnTo>
                  <a:lnTo>
                    <a:pt x="2080" y="1484"/>
                  </a:lnTo>
                  <a:close/>
                  <a:moveTo>
                    <a:pt x="2166" y="1484"/>
                  </a:moveTo>
                  <a:lnTo>
                    <a:pt x="2215" y="1484"/>
                  </a:lnTo>
                  <a:lnTo>
                    <a:pt x="2215" y="1496"/>
                  </a:lnTo>
                  <a:lnTo>
                    <a:pt x="2166" y="1496"/>
                  </a:lnTo>
                  <a:lnTo>
                    <a:pt x="2166" y="1484"/>
                  </a:lnTo>
                  <a:close/>
                  <a:moveTo>
                    <a:pt x="2252" y="1484"/>
                  </a:moveTo>
                  <a:lnTo>
                    <a:pt x="2301" y="1484"/>
                  </a:lnTo>
                  <a:lnTo>
                    <a:pt x="2301" y="1496"/>
                  </a:lnTo>
                  <a:lnTo>
                    <a:pt x="2252" y="1496"/>
                  </a:lnTo>
                  <a:lnTo>
                    <a:pt x="2252" y="1484"/>
                  </a:lnTo>
                  <a:close/>
                  <a:moveTo>
                    <a:pt x="2338" y="1484"/>
                  </a:moveTo>
                  <a:lnTo>
                    <a:pt x="2387" y="1484"/>
                  </a:lnTo>
                  <a:lnTo>
                    <a:pt x="2387" y="1496"/>
                  </a:lnTo>
                  <a:lnTo>
                    <a:pt x="2338" y="1496"/>
                  </a:lnTo>
                  <a:lnTo>
                    <a:pt x="2338" y="1484"/>
                  </a:lnTo>
                  <a:close/>
                  <a:moveTo>
                    <a:pt x="2424" y="1484"/>
                  </a:moveTo>
                  <a:lnTo>
                    <a:pt x="2473" y="1484"/>
                  </a:lnTo>
                  <a:lnTo>
                    <a:pt x="2473" y="1496"/>
                  </a:lnTo>
                  <a:lnTo>
                    <a:pt x="2424" y="1496"/>
                  </a:lnTo>
                  <a:lnTo>
                    <a:pt x="2424" y="1484"/>
                  </a:lnTo>
                  <a:close/>
                  <a:moveTo>
                    <a:pt x="2510" y="1484"/>
                  </a:moveTo>
                  <a:lnTo>
                    <a:pt x="2559" y="1484"/>
                  </a:lnTo>
                  <a:lnTo>
                    <a:pt x="2559" y="1496"/>
                  </a:lnTo>
                  <a:lnTo>
                    <a:pt x="2510" y="1496"/>
                  </a:lnTo>
                  <a:lnTo>
                    <a:pt x="2510" y="1484"/>
                  </a:lnTo>
                  <a:close/>
                  <a:moveTo>
                    <a:pt x="2596" y="1484"/>
                  </a:moveTo>
                  <a:lnTo>
                    <a:pt x="2645" y="1484"/>
                  </a:lnTo>
                  <a:lnTo>
                    <a:pt x="2645" y="1496"/>
                  </a:lnTo>
                  <a:lnTo>
                    <a:pt x="2596" y="1496"/>
                  </a:lnTo>
                  <a:lnTo>
                    <a:pt x="2596" y="1484"/>
                  </a:lnTo>
                  <a:close/>
                  <a:moveTo>
                    <a:pt x="2682" y="1484"/>
                  </a:moveTo>
                  <a:lnTo>
                    <a:pt x="2731" y="1484"/>
                  </a:lnTo>
                  <a:lnTo>
                    <a:pt x="2731" y="1496"/>
                  </a:lnTo>
                  <a:lnTo>
                    <a:pt x="2682" y="1496"/>
                  </a:lnTo>
                  <a:lnTo>
                    <a:pt x="2682" y="1484"/>
                  </a:lnTo>
                  <a:close/>
                  <a:moveTo>
                    <a:pt x="2768" y="1484"/>
                  </a:moveTo>
                  <a:lnTo>
                    <a:pt x="2817" y="1484"/>
                  </a:lnTo>
                  <a:lnTo>
                    <a:pt x="2817" y="1496"/>
                  </a:lnTo>
                  <a:lnTo>
                    <a:pt x="2768" y="1496"/>
                  </a:lnTo>
                  <a:lnTo>
                    <a:pt x="2768" y="1484"/>
                  </a:lnTo>
                  <a:close/>
                  <a:moveTo>
                    <a:pt x="2854" y="1484"/>
                  </a:moveTo>
                  <a:lnTo>
                    <a:pt x="2903" y="1484"/>
                  </a:lnTo>
                  <a:lnTo>
                    <a:pt x="2903" y="1496"/>
                  </a:lnTo>
                  <a:lnTo>
                    <a:pt x="2854" y="1496"/>
                  </a:lnTo>
                  <a:lnTo>
                    <a:pt x="2854" y="1484"/>
                  </a:lnTo>
                  <a:close/>
                  <a:moveTo>
                    <a:pt x="2940" y="1484"/>
                  </a:moveTo>
                  <a:lnTo>
                    <a:pt x="2990" y="1484"/>
                  </a:lnTo>
                  <a:lnTo>
                    <a:pt x="2990" y="1496"/>
                  </a:lnTo>
                  <a:lnTo>
                    <a:pt x="2940" y="1496"/>
                  </a:lnTo>
                  <a:lnTo>
                    <a:pt x="2940" y="1484"/>
                  </a:lnTo>
                  <a:close/>
                  <a:moveTo>
                    <a:pt x="3026" y="1484"/>
                  </a:moveTo>
                  <a:lnTo>
                    <a:pt x="3076" y="1484"/>
                  </a:lnTo>
                  <a:lnTo>
                    <a:pt x="3076" y="1496"/>
                  </a:lnTo>
                  <a:lnTo>
                    <a:pt x="3026" y="1496"/>
                  </a:lnTo>
                  <a:lnTo>
                    <a:pt x="3026" y="1484"/>
                  </a:lnTo>
                  <a:close/>
                  <a:moveTo>
                    <a:pt x="3112" y="1484"/>
                  </a:moveTo>
                  <a:lnTo>
                    <a:pt x="3162" y="1484"/>
                  </a:lnTo>
                  <a:lnTo>
                    <a:pt x="3162" y="1496"/>
                  </a:lnTo>
                  <a:lnTo>
                    <a:pt x="3112" y="1496"/>
                  </a:lnTo>
                  <a:lnTo>
                    <a:pt x="3112" y="1484"/>
                  </a:lnTo>
                  <a:close/>
                  <a:moveTo>
                    <a:pt x="3199" y="1484"/>
                  </a:moveTo>
                  <a:lnTo>
                    <a:pt x="3248" y="1484"/>
                  </a:lnTo>
                  <a:lnTo>
                    <a:pt x="3248" y="1496"/>
                  </a:lnTo>
                  <a:lnTo>
                    <a:pt x="3199" y="1496"/>
                  </a:lnTo>
                  <a:lnTo>
                    <a:pt x="3199" y="1484"/>
                  </a:lnTo>
                  <a:close/>
                  <a:moveTo>
                    <a:pt x="3285" y="1484"/>
                  </a:moveTo>
                  <a:lnTo>
                    <a:pt x="3334" y="1484"/>
                  </a:lnTo>
                  <a:lnTo>
                    <a:pt x="3334" y="1496"/>
                  </a:lnTo>
                  <a:lnTo>
                    <a:pt x="3285" y="1496"/>
                  </a:lnTo>
                  <a:lnTo>
                    <a:pt x="3285" y="1484"/>
                  </a:lnTo>
                  <a:close/>
                  <a:moveTo>
                    <a:pt x="3371" y="1484"/>
                  </a:moveTo>
                  <a:lnTo>
                    <a:pt x="3420" y="1484"/>
                  </a:lnTo>
                  <a:lnTo>
                    <a:pt x="3420" y="1496"/>
                  </a:lnTo>
                  <a:lnTo>
                    <a:pt x="3371" y="1496"/>
                  </a:lnTo>
                  <a:lnTo>
                    <a:pt x="3371" y="1484"/>
                  </a:lnTo>
                  <a:close/>
                  <a:moveTo>
                    <a:pt x="3457" y="1484"/>
                  </a:moveTo>
                  <a:lnTo>
                    <a:pt x="3506" y="1484"/>
                  </a:lnTo>
                  <a:lnTo>
                    <a:pt x="3506" y="1496"/>
                  </a:lnTo>
                  <a:lnTo>
                    <a:pt x="3457" y="1496"/>
                  </a:lnTo>
                  <a:lnTo>
                    <a:pt x="3457" y="1484"/>
                  </a:lnTo>
                  <a:close/>
                  <a:moveTo>
                    <a:pt x="3543" y="1484"/>
                  </a:moveTo>
                  <a:lnTo>
                    <a:pt x="3592" y="1484"/>
                  </a:lnTo>
                  <a:lnTo>
                    <a:pt x="3592" y="1496"/>
                  </a:lnTo>
                  <a:lnTo>
                    <a:pt x="3543" y="1496"/>
                  </a:lnTo>
                  <a:lnTo>
                    <a:pt x="3543" y="1484"/>
                  </a:lnTo>
                  <a:close/>
                  <a:moveTo>
                    <a:pt x="3629" y="1484"/>
                  </a:moveTo>
                  <a:lnTo>
                    <a:pt x="3678" y="1484"/>
                  </a:lnTo>
                  <a:lnTo>
                    <a:pt x="3678" y="1496"/>
                  </a:lnTo>
                  <a:lnTo>
                    <a:pt x="3629" y="1496"/>
                  </a:lnTo>
                  <a:lnTo>
                    <a:pt x="3629" y="1484"/>
                  </a:lnTo>
                  <a:close/>
                  <a:moveTo>
                    <a:pt x="3715" y="1484"/>
                  </a:moveTo>
                  <a:lnTo>
                    <a:pt x="3764" y="1484"/>
                  </a:lnTo>
                  <a:lnTo>
                    <a:pt x="3764" y="1496"/>
                  </a:lnTo>
                  <a:lnTo>
                    <a:pt x="3715" y="1496"/>
                  </a:lnTo>
                  <a:lnTo>
                    <a:pt x="3715" y="1484"/>
                  </a:lnTo>
                  <a:close/>
                  <a:moveTo>
                    <a:pt x="3801" y="1484"/>
                  </a:moveTo>
                  <a:lnTo>
                    <a:pt x="3850" y="1484"/>
                  </a:lnTo>
                  <a:lnTo>
                    <a:pt x="3850" y="1496"/>
                  </a:lnTo>
                  <a:lnTo>
                    <a:pt x="3801" y="1496"/>
                  </a:lnTo>
                  <a:lnTo>
                    <a:pt x="3801" y="1484"/>
                  </a:lnTo>
                  <a:close/>
                  <a:moveTo>
                    <a:pt x="3887" y="1484"/>
                  </a:moveTo>
                  <a:lnTo>
                    <a:pt x="3936" y="1484"/>
                  </a:lnTo>
                  <a:lnTo>
                    <a:pt x="3936" y="1496"/>
                  </a:lnTo>
                  <a:lnTo>
                    <a:pt x="3887" y="1496"/>
                  </a:lnTo>
                  <a:lnTo>
                    <a:pt x="3887" y="1484"/>
                  </a:lnTo>
                  <a:close/>
                  <a:moveTo>
                    <a:pt x="3932" y="1454"/>
                  </a:moveTo>
                  <a:lnTo>
                    <a:pt x="3932" y="1405"/>
                  </a:lnTo>
                  <a:lnTo>
                    <a:pt x="3944" y="1405"/>
                  </a:lnTo>
                  <a:lnTo>
                    <a:pt x="3944" y="1454"/>
                  </a:lnTo>
                  <a:lnTo>
                    <a:pt x="3932" y="1454"/>
                  </a:lnTo>
                  <a:close/>
                  <a:moveTo>
                    <a:pt x="3932" y="1368"/>
                  </a:moveTo>
                  <a:lnTo>
                    <a:pt x="3932" y="1319"/>
                  </a:lnTo>
                  <a:lnTo>
                    <a:pt x="3944" y="1319"/>
                  </a:lnTo>
                  <a:lnTo>
                    <a:pt x="3944" y="1368"/>
                  </a:lnTo>
                  <a:lnTo>
                    <a:pt x="3932" y="1368"/>
                  </a:lnTo>
                  <a:close/>
                  <a:moveTo>
                    <a:pt x="3932" y="1282"/>
                  </a:moveTo>
                  <a:lnTo>
                    <a:pt x="3932" y="1233"/>
                  </a:lnTo>
                  <a:lnTo>
                    <a:pt x="3944" y="1233"/>
                  </a:lnTo>
                  <a:lnTo>
                    <a:pt x="3944" y="1282"/>
                  </a:lnTo>
                  <a:lnTo>
                    <a:pt x="3932" y="1282"/>
                  </a:lnTo>
                  <a:close/>
                  <a:moveTo>
                    <a:pt x="3932" y="1196"/>
                  </a:moveTo>
                  <a:lnTo>
                    <a:pt x="3932" y="1147"/>
                  </a:lnTo>
                  <a:lnTo>
                    <a:pt x="3944" y="1147"/>
                  </a:lnTo>
                  <a:lnTo>
                    <a:pt x="3944" y="1196"/>
                  </a:lnTo>
                  <a:lnTo>
                    <a:pt x="3932" y="1196"/>
                  </a:lnTo>
                  <a:close/>
                  <a:moveTo>
                    <a:pt x="3932" y="1110"/>
                  </a:moveTo>
                  <a:lnTo>
                    <a:pt x="3932" y="1061"/>
                  </a:lnTo>
                  <a:lnTo>
                    <a:pt x="3944" y="1061"/>
                  </a:lnTo>
                  <a:lnTo>
                    <a:pt x="3944" y="1110"/>
                  </a:lnTo>
                  <a:lnTo>
                    <a:pt x="3932" y="1110"/>
                  </a:lnTo>
                  <a:close/>
                  <a:moveTo>
                    <a:pt x="3932" y="1024"/>
                  </a:moveTo>
                  <a:lnTo>
                    <a:pt x="3932" y="974"/>
                  </a:lnTo>
                  <a:lnTo>
                    <a:pt x="3944" y="974"/>
                  </a:lnTo>
                  <a:lnTo>
                    <a:pt x="3944" y="1024"/>
                  </a:lnTo>
                  <a:lnTo>
                    <a:pt x="3932" y="1024"/>
                  </a:lnTo>
                  <a:close/>
                  <a:moveTo>
                    <a:pt x="3932" y="938"/>
                  </a:moveTo>
                  <a:lnTo>
                    <a:pt x="3932" y="888"/>
                  </a:lnTo>
                  <a:lnTo>
                    <a:pt x="3944" y="888"/>
                  </a:lnTo>
                  <a:lnTo>
                    <a:pt x="3944" y="938"/>
                  </a:lnTo>
                  <a:lnTo>
                    <a:pt x="3932" y="938"/>
                  </a:lnTo>
                  <a:close/>
                  <a:moveTo>
                    <a:pt x="3932" y="851"/>
                  </a:moveTo>
                  <a:lnTo>
                    <a:pt x="3932" y="802"/>
                  </a:lnTo>
                  <a:lnTo>
                    <a:pt x="3944" y="802"/>
                  </a:lnTo>
                  <a:lnTo>
                    <a:pt x="3944" y="851"/>
                  </a:lnTo>
                  <a:lnTo>
                    <a:pt x="3932" y="851"/>
                  </a:lnTo>
                  <a:close/>
                  <a:moveTo>
                    <a:pt x="3932" y="765"/>
                  </a:moveTo>
                  <a:lnTo>
                    <a:pt x="3932" y="716"/>
                  </a:lnTo>
                  <a:lnTo>
                    <a:pt x="3944" y="716"/>
                  </a:lnTo>
                  <a:lnTo>
                    <a:pt x="3944" y="765"/>
                  </a:lnTo>
                  <a:lnTo>
                    <a:pt x="3932" y="765"/>
                  </a:lnTo>
                  <a:close/>
                  <a:moveTo>
                    <a:pt x="3932" y="679"/>
                  </a:moveTo>
                  <a:lnTo>
                    <a:pt x="3932" y="630"/>
                  </a:lnTo>
                  <a:lnTo>
                    <a:pt x="3944" y="630"/>
                  </a:lnTo>
                  <a:lnTo>
                    <a:pt x="3944" y="679"/>
                  </a:lnTo>
                  <a:lnTo>
                    <a:pt x="3932" y="679"/>
                  </a:lnTo>
                  <a:close/>
                  <a:moveTo>
                    <a:pt x="3932" y="593"/>
                  </a:moveTo>
                  <a:lnTo>
                    <a:pt x="3932" y="544"/>
                  </a:lnTo>
                  <a:lnTo>
                    <a:pt x="3944" y="544"/>
                  </a:lnTo>
                  <a:lnTo>
                    <a:pt x="3944" y="593"/>
                  </a:lnTo>
                  <a:lnTo>
                    <a:pt x="3932" y="593"/>
                  </a:lnTo>
                  <a:close/>
                  <a:moveTo>
                    <a:pt x="3932" y="507"/>
                  </a:moveTo>
                  <a:lnTo>
                    <a:pt x="3932" y="458"/>
                  </a:lnTo>
                  <a:lnTo>
                    <a:pt x="3944" y="458"/>
                  </a:lnTo>
                  <a:lnTo>
                    <a:pt x="3944" y="507"/>
                  </a:lnTo>
                  <a:lnTo>
                    <a:pt x="3932" y="507"/>
                  </a:lnTo>
                  <a:close/>
                  <a:moveTo>
                    <a:pt x="3932" y="421"/>
                  </a:moveTo>
                  <a:lnTo>
                    <a:pt x="3932" y="372"/>
                  </a:lnTo>
                  <a:lnTo>
                    <a:pt x="3944" y="372"/>
                  </a:lnTo>
                  <a:lnTo>
                    <a:pt x="3944" y="421"/>
                  </a:lnTo>
                  <a:lnTo>
                    <a:pt x="3932" y="421"/>
                  </a:lnTo>
                  <a:close/>
                  <a:moveTo>
                    <a:pt x="3932" y="335"/>
                  </a:moveTo>
                  <a:lnTo>
                    <a:pt x="3932" y="285"/>
                  </a:lnTo>
                  <a:lnTo>
                    <a:pt x="3944" y="285"/>
                  </a:lnTo>
                  <a:lnTo>
                    <a:pt x="3944" y="335"/>
                  </a:lnTo>
                  <a:lnTo>
                    <a:pt x="3932" y="335"/>
                  </a:lnTo>
                  <a:close/>
                  <a:moveTo>
                    <a:pt x="3932" y="249"/>
                  </a:moveTo>
                  <a:lnTo>
                    <a:pt x="3932" y="199"/>
                  </a:lnTo>
                  <a:lnTo>
                    <a:pt x="3944" y="199"/>
                  </a:lnTo>
                  <a:lnTo>
                    <a:pt x="3944" y="249"/>
                  </a:lnTo>
                  <a:lnTo>
                    <a:pt x="3932" y="249"/>
                  </a:lnTo>
                  <a:close/>
                  <a:moveTo>
                    <a:pt x="3932" y="162"/>
                  </a:moveTo>
                  <a:lnTo>
                    <a:pt x="3932" y="113"/>
                  </a:lnTo>
                  <a:lnTo>
                    <a:pt x="3944" y="113"/>
                  </a:lnTo>
                  <a:lnTo>
                    <a:pt x="3944" y="162"/>
                  </a:lnTo>
                  <a:lnTo>
                    <a:pt x="3932" y="162"/>
                  </a:lnTo>
                  <a:close/>
                  <a:moveTo>
                    <a:pt x="3932" y="76"/>
                  </a:moveTo>
                  <a:lnTo>
                    <a:pt x="3932" y="27"/>
                  </a:lnTo>
                  <a:lnTo>
                    <a:pt x="3944" y="27"/>
                  </a:lnTo>
                  <a:lnTo>
                    <a:pt x="3944" y="76"/>
                  </a:lnTo>
                  <a:lnTo>
                    <a:pt x="3932" y="76"/>
                  </a:lnTo>
                  <a:close/>
                </a:path>
              </a:pathLst>
            </a:custGeom>
            <a:solidFill>
              <a:srgbClr val="FF6600"/>
            </a:solidFill>
            <a:ln w="1" cap="flat">
              <a:solidFill>
                <a:srgbClr val="FF66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373" name="Group 89"/>
            <p:cNvGrpSpPr>
              <a:grpSpLocks/>
            </p:cNvGrpSpPr>
            <p:nvPr/>
          </p:nvGrpSpPr>
          <p:grpSpPr bwMode="auto">
            <a:xfrm>
              <a:off x="1870076" y="3252788"/>
              <a:ext cx="1931988" cy="282575"/>
              <a:chOff x="1178" y="2049"/>
              <a:chExt cx="1217" cy="178"/>
            </a:xfrm>
          </p:grpSpPr>
          <p:sp>
            <p:nvSpPr>
              <p:cNvPr id="13437" name="Rectangle 87"/>
              <p:cNvSpPr>
                <a:spLocks noChangeArrowheads="1"/>
              </p:cNvSpPr>
              <p:nvPr/>
            </p:nvSpPr>
            <p:spPr bwMode="auto">
              <a:xfrm>
                <a:off x="1178" y="2049"/>
                <a:ext cx="1217" cy="178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8" name="Rectangle 88"/>
              <p:cNvSpPr>
                <a:spLocks noChangeArrowheads="1"/>
              </p:cNvSpPr>
              <p:nvPr/>
            </p:nvSpPr>
            <p:spPr bwMode="auto">
              <a:xfrm>
                <a:off x="1178" y="2049"/>
                <a:ext cx="1217" cy="178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74" name="Rectangle 90"/>
            <p:cNvSpPr>
              <a:spLocks noChangeArrowheads="1"/>
            </p:cNvSpPr>
            <p:nvPr/>
          </p:nvSpPr>
          <p:spPr bwMode="auto">
            <a:xfrm>
              <a:off x="2416176" y="3308350"/>
              <a:ext cx="95091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Computer modeling</a:t>
              </a:r>
              <a:endParaRPr lang="en-US"/>
            </a:p>
          </p:txBody>
        </p:sp>
        <p:sp>
          <p:nvSpPr>
            <p:cNvPr id="13375" name="Rectangle 91"/>
            <p:cNvSpPr>
              <a:spLocks noChangeArrowheads="1"/>
            </p:cNvSpPr>
            <p:nvPr/>
          </p:nvSpPr>
          <p:spPr bwMode="auto">
            <a:xfrm>
              <a:off x="3254376" y="3308350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grpSp>
          <p:nvGrpSpPr>
            <p:cNvPr id="13376" name="Group 94"/>
            <p:cNvGrpSpPr>
              <a:grpSpLocks/>
            </p:cNvGrpSpPr>
            <p:nvPr/>
          </p:nvGrpSpPr>
          <p:grpSpPr bwMode="auto">
            <a:xfrm>
              <a:off x="3962401" y="3254375"/>
              <a:ext cx="1931988" cy="282575"/>
              <a:chOff x="2496" y="2050"/>
              <a:chExt cx="1217" cy="178"/>
            </a:xfrm>
          </p:grpSpPr>
          <p:sp>
            <p:nvSpPr>
              <p:cNvPr id="13435" name="Rectangle 92"/>
              <p:cNvSpPr>
                <a:spLocks noChangeArrowheads="1"/>
              </p:cNvSpPr>
              <p:nvPr/>
            </p:nvSpPr>
            <p:spPr bwMode="auto">
              <a:xfrm>
                <a:off x="2496" y="2050"/>
                <a:ext cx="1217" cy="178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6" name="Rectangle 93"/>
              <p:cNvSpPr>
                <a:spLocks noChangeArrowheads="1"/>
              </p:cNvSpPr>
              <p:nvPr/>
            </p:nvSpPr>
            <p:spPr bwMode="auto">
              <a:xfrm>
                <a:off x="2496" y="2050"/>
                <a:ext cx="1217" cy="178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77" name="Rectangle 95"/>
            <p:cNvSpPr>
              <a:spLocks noChangeArrowheads="1"/>
            </p:cNvSpPr>
            <p:nvPr/>
          </p:nvSpPr>
          <p:spPr bwMode="auto">
            <a:xfrm>
              <a:off x="4735513" y="3309938"/>
              <a:ext cx="4667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Absorber</a:t>
              </a:r>
              <a:endParaRPr lang="en-US"/>
            </a:p>
          </p:txBody>
        </p:sp>
        <p:sp>
          <p:nvSpPr>
            <p:cNvPr id="13378" name="Rectangle 96"/>
            <p:cNvSpPr>
              <a:spLocks noChangeArrowheads="1"/>
            </p:cNvSpPr>
            <p:nvPr/>
          </p:nvSpPr>
          <p:spPr bwMode="auto">
            <a:xfrm>
              <a:off x="5121276" y="3309938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grpSp>
          <p:nvGrpSpPr>
            <p:cNvPr id="13379" name="Group 99"/>
            <p:cNvGrpSpPr>
              <a:grpSpLocks/>
            </p:cNvGrpSpPr>
            <p:nvPr/>
          </p:nvGrpSpPr>
          <p:grpSpPr bwMode="auto">
            <a:xfrm>
              <a:off x="3730626" y="3722688"/>
              <a:ext cx="1084263" cy="439738"/>
              <a:chOff x="2350" y="2345"/>
              <a:chExt cx="683" cy="277"/>
            </a:xfrm>
          </p:grpSpPr>
          <p:sp>
            <p:nvSpPr>
              <p:cNvPr id="13433" name="Rectangle 97"/>
              <p:cNvSpPr>
                <a:spLocks noChangeArrowheads="1"/>
              </p:cNvSpPr>
              <p:nvPr/>
            </p:nvSpPr>
            <p:spPr bwMode="auto">
              <a:xfrm>
                <a:off x="2350" y="2345"/>
                <a:ext cx="683" cy="277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4" name="Rectangle 98"/>
              <p:cNvSpPr>
                <a:spLocks noChangeArrowheads="1"/>
              </p:cNvSpPr>
              <p:nvPr/>
            </p:nvSpPr>
            <p:spPr bwMode="auto">
              <a:xfrm>
                <a:off x="2350" y="2345"/>
                <a:ext cx="683" cy="277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80" name="Rectangle 100"/>
            <p:cNvSpPr>
              <a:spLocks noChangeArrowheads="1"/>
            </p:cNvSpPr>
            <p:nvPr/>
          </p:nvSpPr>
          <p:spPr bwMode="auto">
            <a:xfrm>
              <a:off x="3836988" y="3778250"/>
              <a:ext cx="34131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Spider</a:t>
              </a:r>
              <a:endParaRPr lang="en-US"/>
            </a:p>
          </p:txBody>
        </p:sp>
        <p:sp>
          <p:nvSpPr>
            <p:cNvPr id="13381" name="Rectangle 101"/>
            <p:cNvSpPr>
              <a:spLocks noChangeArrowheads="1"/>
            </p:cNvSpPr>
            <p:nvPr/>
          </p:nvSpPr>
          <p:spPr bwMode="auto">
            <a:xfrm>
              <a:off x="4108451" y="3778250"/>
              <a:ext cx="8255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-</a:t>
              </a:r>
              <a:endParaRPr lang="en-US"/>
            </a:p>
          </p:txBody>
        </p:sp>
        <p:sp>
          <p:nvSpPr>
            <p:cNvPr id="13382" name="Rectangle 102"/>
            <p:cNvSpPr>
              <a:spLocks noChangeArrowheads="1"/>
            </p:cNvSpPr>
            <p:nvPr/>
          </p:nvSpPr>
          <p:spPr bwMode="auto">
            <a:xfrm>
              <a:off x="4143376" y="3778250"/>
              <a:ext cx="6604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web structure</a:t>
              </a:r>
              <a:endParaRPr lang="en-US"/>
            </a:p>
          </p:txBody>
        </p:sp>
        <p:sp>
          <p:nvSpPr>
            <p:cNvPr id="13383" name="Rectangle 103"/>
            <p:cNvSpPr>
              <a:spLocks noChangeArrowheads="1"/>
            </p:cNvSpPr>
            <p:nvPr/>
          </p:nvSpPr>
          <p:spPr bwMode="auto">
            <a:xfrm>
              <a:off x="4706938" y="3778250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grpSp>
          <p:nvGrpSpPr>
            <p:cNvPr id="13384" name="Group 106"/>
            <p:cNvGrpSpPr>
              <a:grpSpLocks/>
            </p:cNvGrpSpPr>
            <p:nvPr/>
          </p:nvGrpSpPr>
          <p:grpSpPr bwMode="auto">
            <a:xfrm>
              <a:off x="4903788" y="3713163"/>
              <a:ext cx="1403350" cy="439738"/>
              <a:chOff x="3089" y="2339"/>
              <a:chExt cx="884" cy="277"/>
            </a:xfrm>
          </p:grpSpPr>
          <p:sp>
            <p:nvSpPr>
              <p:cNvPr id="13431" name="Rectangle 104"/>
              <p:cNvSpPr>
                <a:spLocks noChangeArrowheads="1"/>
              </p:cNvSpPr>
              <p:nvPr/>
            </p:nvSpPr>
            <p:spPr bwMode="auto">
              <a:xfrm>
                <a:off x="3089" y="2339"/>
                <a:ext cx="884" cy="277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2" name="Rectangle 105"/>
              <p:cNvSpPr>
                <a:spLocks noChangeArrowheads="1"/>
              </p:cNvSpPr>
              <p:nvPr/>
            </p:nvSpPr>
            <p:spPr bwMode="auto">
              <a:xfrm>
                <a:off x="3089" y="2339"/>
                <a:ext cx="884" cy="277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85" name="Rectangle 107"/>
            <p:cNvSpPr>
              <a:spLocks noChangeArrowheads="1"/>
            </p:cNvSpPr>
            <p:nvPr/>
          </p:nvSpPr>
          <p:spPr bwMode="auto">
            <a:xfrm>
              <a:off x="5407026" y="3765550"/>
              <a:ext cx="47466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Antennas</a:t>
              </a:r>
              <a:endParaRPr lang="en-US"/>
            </a:p>
          </p:txBody>
        </p:sp>
        <p:sp>
          <p:nvSpPr>
            <p:cNvPr id="13386" name="Rectangle 108"/>
            <p:cNvSpPr>
              <a:spLocks noChangeArrowheads="1"/>
            </p:cNvSpPr>
            <p:nvPr/>
          </p:nvSpPr>
          <p:spPr bwMode="auto">
            <a:xfrm>
              <a:off x="5802313" y="3765550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sp>
          <p:nvSpPr>
            <p:cNvPr id="13387" name="Rectangle 109"/>
            <p:cNvSpPr>
              <a:spLocks noChangeArrowheads="1"/>
            </p:cNvSpPr>
            <p:nvPr/>
          </p:nvSpPr>
          <p:spPr bwMode="auto">
            <a:xfrm>
              <a:off x="5121276" y="3887788"/>
              <a:ext cx="62706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(polarization</a:t>
              </a:r>
              <a:endParaRPr lang="en-US"/>
            </a:p>
          </p:txBody>
        </p:sp>
        <p:sp>
          <p:nvSpPr>
            <p:cNvPr id="13388" name="Rectangle 110"/>
            <p:cNvSpPr>
              <a:spLocks noChangeArrowheads="1"/>
            </p:cNvSpPr>
            <p:nvPr/>
          </p:nvSpPr>
          <p:spPr bwMode="auto">
            <a:xfrm>
              <a:off x="5656263" y="3887788"/>
              <a:ext cx="8255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-</a:t>
              </a:r>
              <a:endParaRPr lang="en-US"/>
            </a:p>
          </p:txBody>
        </p:sp>
        <p:sp>
          <p:nvSpPr>
            <p:cNvPr id="13389" name="Rectangle 111"/>
            <p:cNvSpPr>
              <a:spLocks noChangeArrowheads="1"/>
            </p:cNvSpPr>
            <p:nvPr/>
          </p:nvSpPr>
          <p:spPr bwMode="auto">
            <a:xfrm>
              <a:off x="5689601" y="3887788"/>
              <a:ext cx="5080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sensitive) </a:t>
              </a:r>
              <a:endParaRPr lang="en-US"/>
            </a:p>
          </p:txBody>
        </p:sp>
        <p:sp>
          <p:nvSpPr>
            <p:cNvPr id="13390" name="Rectangle 112"/>
            <p:cNvSpPr>
              <a:spLocks noChangeArrowheads="1"/>
            </p:cNvSpPr>
            <p:nvPr/>
          </p:nvSpPr>
          <p:spPr bwMode="auto">
            <a:xfrm>
              <a:off x="6113463" y="3887788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grpSp>
          <p:nvGrpSpPr>
            <p:cNvPr id="13391" name="Group 115"/>
            <p:cNvGrpSpPr>
              <a:grpSpLocks/>
            </p:cNvGrpSpPr>
            <p:nvPr/>
          </p:nvGrpSpPr>
          <p:grpSpPr bwMode="auto">
            <a:xfrm>
              <a:off x="5022851" y="4311650"/>
              <a:ext cx="1135063" cy="400050"/>
              <a:chOff x="3164" y="2716"/>
              <a:chExt cx="715" cy="252"/>
            </a:xfrm>
          </p:grpSpPr>
          <p:sp>
            <p:nvSpPr>
              <p:cNvPr id="13429" name="Rectangle 113"/>
              <p:cNvSpPr>
                <a:spLocks noChangeArrowheads="1"/>
              </p:cNvSpPr>
              <p:nvPr/>
            </p:nvSpPr>
            <p:spPr bwMode="auto">
              <a:xfrm>
                <a:off x="3164" y="2716"/>
                <a:ext cx="715" cy="252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0" name="Rectangle 114"/>
              <p:cNvSpPr>
                <a:spLocks noChangeArrowheads="1"/>
              </p:cNvSpPr>
              <p:nvPr/>
            </p:nvSpPr>
            <p:spPr bwMode="auto">
              <a:xfrm>
                <a:off x="3164" y="2716"/>
                <a:ext cx="715" cy="252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92" name="Rectangle 116"/>
            <p:cNvSpPr>
              <a:spLocks noChangeArrowheads="1"/>
            </p:cNvSpPr>
            <p:nvPr/>
          </p:nvSpPr>
          <p:spPr bwMode="auto">
            <a:xfrm>
              <a:off x="5121276" y="4367213"/>
              <a:ext cx="85725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Transmission line</a:t>
              </a:r>
              <a:endParaRPr lang="en-US"/>
            </a:p>
          </p:txBody>
        </p:sp>
        <p:sp>
          <p:nvSpPr>
            <p:cNvPr id="13393" name="Rectangle 117"/>
            <p:cNvSpPr>
              <a:spLocks noChangeArrowheads="1"/>
            </p:cNvSpPr>
            <p:nvPr/>
          </p:nvSpPr>
          <p:spPr bwMode="auto">
            <a:xfrm>
              <a:off x="5865813" y="4367213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grpSp>
          <p:nvGrpSpPr>
            <p:cNvPr id="13394" name="Group 120"/>
            <p:cNvGrpSpPr>
              <a:grpSpLocks/>
            </p:cNvGrpSpPr>
            <p:nvPr/>
          </p:nvGrpSpPr>
          <p:grpSpPr bwMode="auto">
            <a:xfrm>
              <a:off x="5143501" y="4873625"/>
              <a:ext cx="922338" cy="439738"/>
              <a:chOff x="3240" y="3070"/>
              <a:chExt cx="581" cy="277"/>
            </a:xfrm>
          </p:grpSpPr>
          <p:sp>
            <p:nvSpPr>
              <p:cNvPr id="13427" name="Rectangle 118"/>
              <p:cNvSpPr>
                <a:spLocks noChangeArrowheads="1"/>
              </p:cNvSpPr>
              <p:nvPr/>
            </p:nvSpPr>
            <p:spPr bwMode="auto">
              <a:xfrm>
                <a:off x="3240" y="3070"/>
                <a:ext cx="581" cy="277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8" name="Rectangle 119"/>
              <p:cNvSpPr>
                <a:spLocks noChangeArrowheads="1"/>
              </p:cNvSpPr>
              <p:nvPr/>
            </p:nvSpPr>
            <p:spPr bwMode="auto">
              <a:xfrm>
                <a:off x="3240" y="3070"/>
                <a:ext cx="581" cy="277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95" name="Rectangle 121"/>
            <p:cNvSpPr>
              <a:spLocks noChangeArrowheads="1"/>
            </p:cNvSpPr>
            <p:nvPr/>
          </p:nvSpPr>
          <p:spPr bwMode="auto">
            <a:xfrm>
              <a:off x="5241926" y="4927600"/>
              <a:ext cx="630238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Planar filters</a:t>
              </a:r>
              <a:endParaRPr lang="en-US"/>
            </a:p>
          </p:txBody>
        </p:sp>
        <p:sp>
          <p:nvSpPr>
            <p:cNvPr id="13396" name="Rectangle 122"/>
            <p:cNvSpPr>
              <a:spLocks noChangeArrowheads="1"/>
            </p:cNvSpPr>
            <p:nvPr/>
          </p:nvSpPr>
          <p:spPr bwMode="auto">
            <a:xfrm>
              <a:off x="5778501" y="4927600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grpSp>
          <p:nvGrpSpPr>
            <p:cNvPr id="13397" name="Group 125"/>
            <p:cNvGrpSpPr>
              <a:grpSpLocks/>
            </p:cNvGrpSpPr>
            <p:nvPr/>
          </p:nvGrpSpPr>
          <p:grpSpPr bwMode="auto">
            <a:xfrm>
              <a:off x="2525713" y="2619375"/>
              <a:ext cx="2898775" cy="381000"/>
              <a:chOff x="1591" y="1650"/>
              <a:chExt cx="1826" cy="240"/>
            </a:xfrm>
          </p:grpSpPr>
          <p:sp>
            <p:nvSpPr>
              <p:cNvPr id="13425" name="Rectangle 123"/>
              <p:cNvSpPr>
                <a:spLocks noChangeArrowheads="1"/>
              </p:cNvSpPr>
              <p:nvPr/>
            </p:nvSpPr>
            <p:spPr bwMode="auto">
              <a:xfrm>
                <a:off x="1591" y="1650"/>
                <a:ext cx="1826" cy="24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6" name="Rectangle 124"/>
              <p:cNvSpPr>
                <a:spLocks noChangeArrowheads="1"/>
              </p:cNvSpPr>
              <p:nvPr/>
            </p:nvSpPr>
            <p:spPr bwMode="auto">
              <a:xfrm>
                <a:off x="1591" y="1650"/>
                <a:ext cx="1826" cy="240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98" name="Rectangle 131"/>
            <p:cNvSpPr>
              <a:spLocks noChangeArrowheads="1"/>
            </p:cNvSpPr>
            <p:nvPr/>
          </p:nvSpPr>
          <p:spPr bwMode="auto">
            <a:xfrm>
              <a:off x="3970338" y="2676525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sp>
          <p:nvSpPr>
            <p:cNvPr id="13399" name="Rectangle 133"/>
            <p:cNvSpPr>
              <a:spLocks noChangeArrowheads="1"/>
            </p:cNvSpPr>
            <p:nvPr/>
          </p:nvSpPr>
          <p:spPr bwMode="auto">
            <a:xfrm>
              <a:off x="3222626" y="2706688"/>
              <a:ext cx="1966913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600" b="1" i="1">
                  <a:solidFill>
                    <a:srgbClr val="000000"/>
                  </a:solidFill>
                  <a:latin typeface="Times New Roman" charset="0"/>
                </a:rPr>
                <a:t>Optically active devices</a:t>
              </a:r>
              <a:endParaRPr lang="en-US" sz="1600" b="1"/>
            </a:p>
          </p:txBody>
        </p:sp>
        <p:sp>
          <p:nvSpPr>
            <p:cNvPr id="13400" name="Rectangle 134"/>
            <p:cNvSpPr>
              <a:spLocks noChangeArrowheads="1"/>
            </p:cNvSpPr>
            <p:nvPr/>
          </p:nvSpPr>
          <p:spPr bwMode="auto">
            <a:xfrm>
              <a:off x="4857751" y="2676525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sp>
          <p:nvSpPr>
            <p:cNvPr id="13401" name="Rectangle 135"/>
            <p:cNvSpPr>
              <a:spLocks noChangeArrowheads="1"/>
            </p:cNvSpPr>
            <p:nvPr/>
          </p:nvSpPr>
          <p:spPr bwMode="auto">
            <a:xfrm>
              <a:off x="4884738" y="2676525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grpSp>
          <p:nvGrpSpPr>
            <p:cNvPr id="13402" name="Group 138"/>
            <p:cNvGrpSpPr>
              <a:grpSpLocks/>
            </p:cNvGrpSpPr>
            <p:nvPr/>
          </p:nvGrpSpPr>
          <p:grpSpPr bwMode="auto">
            <a:xfrm>
              <a:off x="2389188" y="5557838"/>
              <a:ext cx="3298825" cy="381000"/>
              <a:chOff x="1505" y="3501"/>
              <a:chExt cx="2078" cy="240"/>
            </a:xfrm>
          </p:grpSpPr>
          <p:sp>
            <p:nvSpPr>
              <p:cNvPr id="13423" name="Rectangle 136"/>
              <p:cNvSpPr>
                <a:spLocks noChangeArrowheads="1"/>
              </p:cNvSpPr>
              <p:nvPr/>
            </p:nvSpPr>
            <p:spPr bwMode="auto">
              <a:xfrm>
                <a:off x="1505" y="3501"/>
                <a:ext cx="2078" cy="240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4" name="Rectangle 137"/>
              <p:cNvSpPr>
                <a:spLocks noChangeArrowheads="1"/>
              </p:cNvSpPr>
              <p:nvPr/>
            </p:nvSpPr>
            <p:spPr bwMode="auto">
              <a:xfrm>
                <a:off x="1505" y="3501"/>
                <a:ext cx="2078" cy="240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403" name="Rectangle 145"/>
            <p:cNvSpPr>
              <a:spLocks noChangeArrowheads="1"/>
            </p:cNvSpPr>
            <p:nvPr/>
          </p:nvSpPr>
          <p:spPr bwMode="auto">
            <a:xfrm>
              <a:off x="3459246" y="5610225"/>
              <a:ext cx="12112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800" i="1">
                  <a:solidFill>
                    <a:srgbClr val="000000"/>
                  </a:solidFill>
                  <a:latin typeface="Times New Roman" charset="0"/>
                </a:rPr>
                <a:t>Array testing</a:t>
              </a:r>
              <a:endParaRPr lang="en-US" sz="1800"/>
            </a:p>
          </p:txBody>
        </p:sp>
        <p:sp>
          <p:nvSpPr>
            <p:cNvPr id="13404" name="Rectangle 146"/>
            <p:cNvSpPr>
              <a:spLocks noChangeArrowheads="1"/>
            </p:cNvSpPr>
            <p:nvPr/>
          </p:nvSpPr>
          <p:spPr bwMode="auto">
            <a:xfrm>
              <a:off x="4295776" y="5610225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sp>
          <p:nvSpPr>
            <p:cNvPr id="13405" name="Rectangle 148"/>
            <p:cNvSpPr>
              <a:spLocks noChangeArrowheads="1"/>
            </p:cNvSpPr>
            <p:nvPr/>
          </p:nvSpPr>
          <p:spPr bwMode="auto">
            <a:xfrm>
              <a:off x="5130801" y="5610225"/>
              <a:ext cx="730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 i="1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sp>
          <p:nvSpPr>
            <p:cNvPr id="13406" name="Rectangle 150"/>
            <p:cNvSpPr>
              <a:spLocks noChangeArrowheads="1"/>
            </p:cNvSpPr>
            <p:nvPr/>
          </p:nvSpPr>
          <p:spPr bwMode="auto">
            <a:xfrm>
              <a:off x="3897313" y="5734050"/>
              <a:ext cx="8255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 i="1">
                  <a:solidFill>
                    <a:srgbClr val="000000"/>
                  </a:solidFill>
                  <a:latin typeface="Times New Roman" charset="0"/>
                </a:rPr>
                <a:t>-</a:t>
              </a:r>
              <a:endParaRPr lang="en-US"/>
            </a:p>
          </p:txBody>
        </p:sp>
        <p:sp>
          <p:nvSpPr>
            <p:cNvPr id="13407" name="Line 153"/>
            <p:cNvSpPr>
              <a:spLocks noChangeShapeType="1"/>
            </p:cNvSpPr>
            <p:nvPr/>
          </p:nvSpPr>
          <p:spPr bwMode="auto">
            <a:xfrm flipH="1">
              <a:off x="4711701" y="3005138"/>
              <a:ext cx="1588" cy="249238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8" name="Line 154"/>
            <p:cNvSpPr>
              <a:spLocks noChangeShapeType="1"/>
            </p:cNvSpPr>
            <p:nvPr/>
          </p:nvSpPr>
          <p:spPr bwMode="auto">
            <a:xfrm>
              <a:off x="4460876" y="3532188"/>
              <a:ext cx="0" cy="185738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9" name="Line 155"/>
            <p:cNvSpPr>
              <a:spLocks noChangeShapeType="1"/>
            </p:cNvSpPr>
            <p:nvPr/>
          </p:nvSpPr>
          <p:spPr bwMode="auto">
            <a:xfrm>
              <a:off x="5508626" y="3544888"/>
              <a:ext cx="3175" cy="155575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0" name="Line 156"/>
            <p:cNvSpPr>
              <a:spLocks noChangeShapeType="1"/>
            </p:cNvSpPr>
            <p:nvPr/>
          </p:nvSpPr>
          <p:spPr bwMode="auto">
            <a:xfrm>
              <a:off x="5511801" y="4152900"/>
              <a:ext cx="4763" cy="153988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1" name="Line 157"/>
            <p:cNvSpPr>
              <a:spLocks noChangeShapeType="1"/>
            </p:cNvSpPr>
            <p:nvPr/>
          </p:nvSpPr>
          <p:spPr bwMode="auto">
            <a:xfrm>
              <a:off x="5516563" y="4713288"/>
              <a:ext cx="3175" cy="153988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2" name="Line 158"/>
            <p:cNvSpPr>
              <a:spLocks noChangeShapeType="1"/>
            </p:cNvSpPr>
            <p:nvPr/>
          </p:nvSpPr>
          <p:spPr bwMode="auto">
            <a:xfrm flipH="1">
              <a:off x="3192463" y="3001963"/>
              <a:ext cx="3175" cy="250825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3" name="Freeform 159"/>
            <p:cNvSpPr>
              <a:spLocks noEditPoints="1"/>
            </p:cNvSpPr>
            <p:nvPr/>
          </p:nvSpPr>
          <p:spPr bwMode="auto">
            <a:xfrm>
              <a:off x="625476" y="2495550"/>
              <a:ext cx="6261100" cy="2898775"/>
            </a:xfrm>
            <a:custGeom>
              <a:avLst/>
              <a:gdLst>
                <a:gd name="T0" fmla="*/ 2147483647 w 3944"/>
                <a:gd name="T1" fmla="*/ 2147483647 h 1826"/>
                <a:gd name="T2" fmla="*/ 2147483647 w 3944"/>
                <a:gd name="T3" fmla="*/ 2147483647 h 1826"/>
                <a:gd name="T4" fmla="*/ 2147483647 w 3944"/>
                <a:gd name="T5" fmla="*/ 0 h 1826"/>
                <a:gd name="T6" fmla="*/ 2147483647 w 3944"/>
                <a:gd name="T7" fmla="*/ 0 h 1826"/>
                <a:gd name="T8" fmla="*/ 2147483647 w 3944"/>
                <a:gd name="T9" fmla="*/ 2147483647 h 1826"/>
                <a:gd name="T10" fmla="*/ 2147483647 w 3944"/>
                <a:gd name="T11" fmla="*/ 2147483647 h 1826"/>
                <a:gd name="T12" fmla="*/ 2147483647 w 3944"/>
                <a:gd name="T13" fmla="*/ 2147483647 h 1826"/>
                <a:gd name="T14" fmla="*/ 2147483647 w 3944"/>
                <a:gd name="T15" fmla="*/ 0 h 1826"/>
                <a:gd name="T16" fmla="*/ 2147483647 w 3944"/>
                <a:gd name="T17" fmla="*/ 0 h 1826"/>
                <a:gd name="T18" fmla="*/ 2147483647 w 3944"/>
                <a:gd name="T19" fmla="*/ 2147483647 h 1826"/>
                <a:gd name="T20" fmla="*/ 2147483647 w 3944"/>
                <a:gd name="T21" fmla="*/ 2147483647 h 1826"/>
                <a:gd name="T22" fmla="*/ 2147483647 w 3944"/>
                <a:gd name="T23" fmla="*/ 2147483647 h 1826"/>
                <a:gd name="T24" fmla="*/ 2147483647 w 3944"/>
                <a:gd name="T25" fmla="*/ 0 h 1826"/>
                <a:gd name="T26" fmla="*/ 2147483647 w 3944"/>
                <a:gd name="T27" fmla="*/ 0 h 1826"/>
                <a:gd name="T28" fmla="*/ 2147483647 w 3944"/>
                <a:gd name="T29" fmla="*/ 2147483647 h 1826"/>
                <a:gd name="T30" fmla="*/ 2147483647 w 3944"/>
                <a:gd name="T31" fmla="*/ 2147483647 h 1826"/>
                <a:gd name="T32" fmla="*/ 2147483647 w 3944"/>
                <a:gd name="T33" fmla="*/ 2147483647 h 1826"/>
                <a:gd name="T34" fmla="*/ 2147483647 w 3944"/>
                <a:gd name="T35" fmla="*/ 0 h 1826"/>
                <a:gd name="T36" fmla="*/ 2147483647 w 3944"/>
                <a:gd name="T37" fmla="*/ 0 h 1826"/>
                <a:gd name="T38" fmla="*/ 2147483647 w 3944"/>
                <a:gd name="T39" fmla="*/ 2147483647 h 1826"/>
                <a:gd name="T40" fmla="*/ 2147483647 w 3944"/>
                <a:gd name="T41" fmla="*/ 2147483647 h 1826"/>
                <a:gd name="T42" fmla="*/ 2147483647 w 3944"/>
                <a:gd name="T43" fmla="*/ 2147483647 h 1826"/>
                <a:gd name="T44" fmla="*/ 0 w 3944"/>
                <a:gd name="T45" fmla="*/ 2147483647 h 1826"/>
                <a:gd name="T46" fmla="*/ 0 w 3944"/>
                <a:gd name="T47" fmla="*/ 2147483647 h 1826"/>
                <a:gd name="T48" fmla="*/ 2147483647 w 3944"/>
                <a:gd name="T49" fmla="*/ 2147483647 h 1826"/>
                <a:gd name="T50" fmla="*/ 2147483647 w 3944"/>
                <a:gd name="T51" fmla="*/ 2147483647 h 1826"/>
                <a:gd name="T52" fmla="*/ 2147483647 w 3944"/>
                <a:gd name="T53" fmla="*/ 2147483647 h 1826"/>
                <a:gd name="T54" fmla="*/ 0 w 3944"/>
                <a:gd name="T55" fmla="*/ 2147483647 h 1826"/>
                <a:gd name="T56" fmla="*/ 0 w 3944"/>
                <a:gd name="T57" fmla="*/ 2147483647 h 1826"/>
                <a:gd name="T58" fmla="*/ 2147483647 w 3944"/>
                <a:gd name="T59" fmla="*/ 2147483647 h 1826"/>
                <a:gd name="T60" fmla="*/ 2147483647 w 3944"/>
                <a:gd name="T61" fmla="*/ 2147483647 h 1826"/>
                <a:gd name="T62" fmla="*/ 2147483647 w 3944"/>
                <a:gd name="T63" fmla="*/ 2147483647 h 1826"/>
                <a:gd name="T64" fmla="*/ 2147483647 w 3944"/>
                <a:gd name="T65" fmla="*/ 2147483647 h 1826"/>
                <a:gd name="T66" fmla="*/ 2147483647 w 3944"/>
                <a:gd name="T67" fmla="*/ 2147483647 h 1826"/>
                <a:gd name="T68" fmla="*/ 2147483647 w 3944"/>
                <a:gd name="T69" fmla="*/ 2147483647 h 1826"/>
                <a:gd name="T70" fmla="*/ 2147483647 w 3944"/>
                <a:gd name="T71" fmla="*/ 2147483647 h 1826"/>
                <a:gd name="T72" fmla="*/ 2147483647 w 3944"/>
                <a:gd name="T73" fmla="*/ 2147483647 h 1826"/>
                <a:gd name="T74" fmla="*/ 2147483647 w 3944"/>
                <a:gd name="T75" fmla="*/ 2147483647 h 1826"/>
                <a:gd name="T76" fmla="*/ 2147483647 w 3944"/>
                <a:gd name="T77" fmla="*/ 2147483647 h 1826"/>
                <a:gd name="T78" fmla="*/ 2147483647 w 3944"/>
                <a:gd name="T79" fmla="*/ 2147483647 h 1826"/>
                <a:gd name="T80" fmla="*/ 2147483647 w 3944"/>
                <a:gd name="T81" fmla="*/ 2147483647 h 1826"/>
                <a:gd name="T82" fmla="*/ 2147483647 w 3944"/>
                <a:gd name="T83" fmla="*/ 2147483647 h 1826"/>
                <a:gd name="T84" fmla="*/ 2147483647 w 3944"/>
                <a:gd name="T85" fmla="*/ 2147483647 h 1826"/>
                <a:gd name="T86" fmla="*/ 2147483647 w 3944"/>
                <a:gd name="T87" fmla="*/ 2147483647 h 1826"/>
                <a:gd name="T88" fmla="*/ 2147483647 w 3944"/>
                <a:gd name="T89" fmla="*/ 2147483647 h 1826"/>
                <a:gd name="T90" fmla="*/ 2147483647 w 3944"/>
                <a:gd name="T91" fmla="*/ 2147483647 h 1826"/>
                <a:gd name="T92" fmla="*/ 2147483647 w 3944"/>
                <a:gd name="T93" fmla="*/ 2147483647 h 1826"/>
                <a:gd name="T94" fmla="*/ 2147483647 w 3944"/>
                <a:gd name="T95" fmla="*/ 2147483647 h 1826"/>
                <a:gd name="T96" fmla="*/ 2147483647 w 3944"/>
                <a:gd name="T97" fmla="*/ 2147483647 h 1826"/>
                <a:gd name="T98" fmla="*/ 2147483647 w 3944"/>
                <a:gd name="T99" fmla="*/ 2147483647 h 1826"/>
                <a:gd name="T100" fmla="*/ 2147483647 w 3944"/>
                <a:gd name="T101" fmla="*/ 2147483647 h 1826"/>
                <a:gd name="T102" fmla="*/ 2147483647 w 3944"/>
                <a:gd name="T103" fmla="*/ 2147483647 h 1826"/>
                <a:gd name="T104" fmla="*/ 2147483647 w 3944"/>
                <a:gd name="T105" fmla="*/ 2147483647 h 1826"/>
                <a:gd name="T106" fmla="*/ 2147483647 w 3944"/>
                <a:gd name="T107" fmla="*/ 2147483647 h 1826"/>
                <a:gd name="T108" fmla="*/ 2147483647 w 3944"/>
                <a:gd name="T109" fmla="*/ 2147483647 h 1826"/>
                <a:gd name="T110" fmla="*/ 2147483647 w 3944"/>
                <a:gd name="T111" fmla="*/ 2147483647 h 1826"/>
                <a:gd name="T112" fmla="*/ 2147483647 w 3944"/>
                <a:gd name="T113" fmla="*/ 2147483647 h 1826"/>
                <a:gd name="T114" fmla="*/ 2147483647 w 3944"/>
                <a:gd name="T115" fmla="*/ 2147483647 h 1826"/>
                <a:gd name="T116" fmla="*/ 2147483647 w 3944"/>
                <a:gd name="T117" fmla="*/ 2147483647 h 1826"/>
                <a:gd name="T118" fmla="*/ 2147483647 w 3944"/>
                <a:gd name="T119" fmla="*/ 2147483647 h 1826"/>
                <a:gd name="T120" fmla="*/ 2147483647 w 3944"/>
                <a:gd name="T121" fmla="*/ 2147483647 h 18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944" h="1826">
                  <a:moveTo>
                    <a:pt x="3938" y="13"/>
                  </a:moveTo>
                  <a:lnTo>
                    <a:pt x="3888" y="13"/>
                  </a:lnTo>
                  <a:lnTo>
                    <a:pt x="3888" y="0"/>
                  </a:lnTo>
                  <a:lnTo>
                    <a:pt x="3938" y="0"/>
                  </a:lnTo>
                  <a:lnTo>
                    <a:pt x="3938" y="13"/>
                  </a:lnTo>
                  <a:close/>
                  <a:moveTo>
                    <a:pt x="3852" y="13"/>
                  </a:moveTo>
                  <a:lnTo>
                    <a:pt x="3802" y="13"/>
                  </a:lnTo>
                  <a:lnTo>
                    <a:pt x="3802" y="0"/>
                  </a:lnTo>
                  <a:lnTo>
                    <a:pt x="3852" y="0"/>
                  </a:lnTo>
                  <a:lnTo>
                    <a:pt x="3852" y="13"/>
                  </a:lnTo>
                  <a:close/>
                  <a:moveTo>
                    <a:pt x="3765" y="13"/>
                  </a:moveTo>
                  <a:lnTo>
                    <a:pt x="3716" y="13"/>
                  </a:lnTo>
                  <a:lnTo>
                    <a:pt x="3716" y="0"/>
                  </a:lnTo>
                  <a:lnTo>
                    <a:pt x="3765" y="0"/>
                  </a:lnTo>
                  <a:lnTo>
                    <a:pt x="3765" y="13"/>
                  </a:lnTo>
                  <a:close/>
                  <a:moveTo>
                    <a:pt x="3679" y="13"/>
                  </a:moveTo>
                  <a:lnTo>
                    <a:pt x="3630" y="13"/>
                  </a:lnTo>
                  <a:lnTo>
                    <a:pt x="3630" y="0"/>
                  </a:lnTo>
                  <a:lnTo>
                    <a:pt x="3679" y="0"/>
                  </a:lnTo>
                  <a:lnTo>
                    <a:pt x="3679" y="13"/>
                  </a:lnTo>
                  <a:close/>
                  <a:moveTo>
                    <a:pt x="3593" y="13"/>
                  </a:moveTo>
                  <a:lnTo>
                    <a:pt x="3544" y="13"/>
                  </a:lnTo>
                  <a:lnTo>
                    <a:pt x="3544" y="0"/>
                  </a:lnTo>
                  <a:lnTo>
                    <a:pt x="3593" y="0"/>
                  </a:lnTo>
                  <a:lnTo>
                    <a:pt x="3593" y="13"/>
                  </a:lnTo>
                  <a:close/>
                  <a:moveTo>
                    <a:pt x="3507" y="13"/>
                  </a:moveTo>
                  <a:lnTo>
                    <a:pt x="3458" y="13"/>
                  </a:lnTo>
                  <a:lnTo>
                    <a:pt x="3458" y="0"/>
                  </a:lnTo>
                  <a:lnTo>
                    <a:pt x="3507" y="0"/>
                  </a:lnTo>
                  <a:lnTo>
                    <a:pt x="3507" y="13"/>
                  </a:lnTo>
                  <a:close/>
                  <a:moveTo>
                    <a:pt x="3421" y="13"/>
                  </a:moveTo>
                  <a:lnTo>
                    <a:pt x="3372" y="13"/>
                  </a:lnTo>
                  <a:lnTo>
                    <a:pt x="3372" y="0"/>
                  </a:lnTo>
                  <a:lnTo>
                    <a:pt x="3421" y="0"/>
                  </a:lnTo>
                  <a:lnTo>
                    <a:pt x="3421" y="13"/>
                  </a:lnTo>
                  <a:close/>
                  <a:moveTo>
                    <a:pt x="3335" y="13"/>
                  </a:moveTo>
                  <a:lnTo>
                    <a:pt x="3286" y="13"/>
                  </a:lnTo>
                  <a:lnTo>
                    <a:pt x="3286" y="0"/>
                  </a:lnTo>
                  <a:lnTo>
                    <a:pt x="3335" y="0"/>
                  </a:lnTo>
                  <a:lnTo>
                    <a:pt x="3335" y="13"/>
                  </a:lnTo>
                  <a:close/>
                  <a:moveTo>
                    <a:pt x="3249" y="13"/>
                  </a:moveTo>
                  <a:lnTo>
                    <a:pt x="3200" y="13"/>
                  </a:lnTo>
                  <a:lnTo>
                    <a:pt x="3200" y="0"/>
                  </a:lnTo>
                  <a:lnTo>
                    <a:pt x="3249" y="0"/>
                  </a:lnTo>
                  <a:lnTo>
                    <a:pt x="3249" y="13"/>
                  </a:lnTo>
                  <a:close/>
                  <a:moveTo>
                    <a:pt x="3163" y="13"/>
                  </a:moveTo>
                  <a:lnTo>
                    <a:pt x="3114" y="13"/>
                  </a:lnTo>
                  <a:lnTo>
                    <a:pt x="3114" y="0"/>
                  </a:lnTo>
                  <a:lnTo>
                    <a:pt x="3163" y="0"/>
                  </a:lnTo>
                  <a:lnTo>
                    <a:pt x="3163" y="13"/>
                  </a:lnTo>
                  <a:close/>
                  <a:moveTo>
                    <a:pt x="3077" y="13"/>
                  </a:moveTo>
                  <a:lnTo>
                    <a:pt x="3028" y="13"/>
                  </a:lnTo>
                  <a:lnTo>
                    <a:pt x="3028" y="0"/>
                  </a:lnTo>
                  <a:lnTo>
                    <a:pt x="3077" y="0"/>
                  </a:lnTo>
                  <a:lnTo>
                    <a:pt x="3077" y="13"/>
                  </a:lnTo>
                  <a:close/>
                  <a:moveTo>
                    <a:pt x="2991" y="13"/>
                  </a:moveTo>
                  <a:lnTo>
                    <a:pt x="2942" y="13"/>
                  </a:lnTo>
                  <a:lnTo>
                    <a:pt x="2942" y="0"/>
                  </a:lnTo>
                  <a:lnTo>
                    <a:pt x="2991" y="0"/>
                  </a:lnTo>
                  <a:lnTo>
                    <a:pt x="2991" y="13"/>
                  </a:lnTo>
                  <a:close/>
                  <a:moveTo>
                    <a:pt x="2905" y="13"/>
                  </a:moveTo>
                  <a:lnTo>
                    <a:pt x="2855" y="13"/>
                  </a:lnTo>
                  <a:lnTo>
                    <a:pt x="2855" y="0"/>
                  </a:lnTo>
                  <a:lnTo>
                    <a:pt x="2905" y="0"/>
                  </a:lnTo>
                  <a:lnTo>
                    <a:pt x="2905" y="13"/>
                  </a:lnTo>
                  <a:close/>
                  <a:moveTo>
                    <a:pt x="2819" y="13"/>
                  </a:moveTo>
                  <a:lnTo>
                    <a:pt x="2769" y="13"/>
                  </a:lnTo>
                  <a:lnTo>
                    <a:pt x="2769" y="0"/>
                  </a:lnTo>
                  <a:lnTo>
                    <a:pt x="2819" y="0"/>
                  </a:lnTo>
                  <a:lnTo>
                    <a:pt x="2819" y="13"/>
                  </a:lnTo>
                  <a:close/>
                  <a:moveTo>
                    <a:pt x="2733" y="13"/>
                  </a:moveTo>
                  <a:lnTo>
                    <a:pt x="2683" y="13"/>
                  </a:lnTo>
                  <a:lnTo>
                    <a:pt x="2683" y="0"/>
                  </a:lnTo>
                  <a:lnTo>
                    <a:pt x="2733" y="0"/>
                  </a:lnTo>
                  <a:lnTo>
                    <a:pt x="2733" y="13"/>
                  </a:lnTo>
                  <a:close/>
                  <a:moveTo>
                    <a:pt x="2646" y="13"/>
                  </a:moveTo>
                  <a:lnTo>
                    <a:pt x="2597" y="13"/>
                  </a:lnTo>
                  <a:lnTo>
                    <a:pt x="2597" y="0"/>
                  </a:lnTo>
                  <a:lnTo>
                    <a:pt x="2646" y="0"/>
                  </a:lnTo>
                  <a:lnTo>
                    <a:pt x="2646" y="13"/>
                  </a:lnTo>
                  <a:close/>
                  <a:moveTo>
                    <a:pt x="2560" y="13"/>
                  </a:moveTo>
                  <a:lnTo>
                    <a:pt x="2511" y="13"/>
                  </a:lnTo>
                  <a:lnTo>
                    <a:pt x="2511" y="0"/>
                  </a:lnTo>
                  <a:lnTo>
                    <a:pt x="2560" y="0"/>
                  </a:lnTo>
                  <a:lnTo>
                    <a:pt x="2560" y="13"/>
                  </a:lnTo>
                  <a:close/>
                  <a:moveTo>
                    <a:pt x="2474" y="13"/>
                  </a:moveTo>
                  <a:lnTo>
                    <a:pt x="2425" y="13"/>
                  </a:lnTo>
                  <a:lnTo>
                    <a:pt x="2425" y="0"/>
                  </a:lnTo>
                  <a:lnTo>
                    <a:pt x="2474" y="0"/>
                  </a:lnTo>
                  <a:lnTo>
                    <a:pt x="2474" y="13"/>
                  </a:lnTo>
                  <a:close/>
                  <a:moveTo>
                    <a:pt x="2388" y="13"/>
                  </a:moveTo>
                  <a:lnTo>
                    <a:pt x="2339" y="13"/>
                  </a:lnTo>
                  <a:lnTo>
                    <a:pt x="2339" y="0"/>
                  </a:lnTo>
                  <a:lnTo>
                    <a:pt x="2388" y="0"/>
                  </a:lnTo>
                  <a:lnTo>
                    <a:pt x="2388" y="13"/>
                  </a:lnTo>
                  <a:close/>
                  <a:moveTo>
                    <a:pt x="2302" y="13"/>
                  </a:moveTo>
                  <a:lnTo>
                    <a:pt x="2253" y="13"/>
                  </a:lnTo>
                  <a:lnTo>
                    <a:pt x="2253" y="0"/>
                  </a:lnTo>
                  <a:lnTo>
                    <a:pt x="2302" y="0"/>
                  </a:lnTo>
                  <a:lnTo>
                    <a:pt x="2302" y="13"/>
                  </a:lnTo>
                  <a:close/>
                  <a:moveTo>
                    <a:pt x="2216" y="13"/>
                  </a:moveTo>
                  <a:lnTo>
                    <a:pt x="2167" y="13"/>
                  </a:lnTo>
                  <a:lnTo>
                    <a:pt x="2167" y="0"/>
                  </a:lnTo>
                  <a:lnTo>
                    <a:pt x="2216" y="0"/>
                  </a:lnTo>
                  <a:lnTo>
                    <a:pt x="2216" y="13"/>
                  </a:lnTo>
                  <a:close/>
                  <a:moveTo>
                    <a:pt x="2130" y="13"/>
                  </a:moveTo>
                  <a:lnTo>
                    <a:pt x="2081" y="13"/>
                  </a:lnTo>
                  <a:lnTo>
                    <a:pt x="2081" y="0"/>
                  </a:lnTo>
                  <a:lnTo>
                    <a:pt x="2130" y="0"/>
                  </a:lnTo>
                  <a:lnTo>
                    <a:pt x="2130" y="13"/>
                  </a:lnTo>
                  <a:close/>
                  <a:moveTo>
                    <a:pt x="2044" y="13"/>
                  </a:moveTo>
                  <a:lnTo>
                    <a:pt x="1995" y="13"/>
                  </a:lnTo>
                  <a:lnTo>
                    <a:pt x="1995" y="0"/>
                  </a:lnTo>
                  <a:lnTo>
                    <a:pt x="2044" y="0"/>
                  </a:lnTo>
                  <a:lnTo>
                    <a:pt x="2044" y="13"/>
                  </a:lnTo>
                  <a:close/>
                  <a:moveTo>
                    <a:pt x="1958" y="13"/>
                  </a:moveTo>
                  <a:lnTo>
                    <a:pt x="1909" y="13"/>
                  </a:lnTo>
                  <a:lnTo>
                    <a:pt x="1909" y="0"/>
                  </a:lnTo>
                  <a:lnTo>
                    <a:pt x="1958" y="0"/>
                  </a:lnTo>
                  <a:lnTo>
                    <a:pt x="1958" y="13"/>
                  </a:lnTo>
                  <a:close/>
                  <a:moveTo>
                    <a:pt x="1872" y="13"/>
                  </a:moveTo>
                  <a:lnTo>
                    <a:pt x="1822" y="13"/>
                  </a:lnTo>
                  <a:lnTo>
                    <a:pt x="1822" y="0"/>
                  </a:lnTo>
                  <a:lnTo>
                    <a:pt x="1872" y="0"/>
                  </a:lnTo>
                  <a:lnTo>
                    <a:pt x="1872" y="13"/>
                  </a:lnTo>
                  <a:close/>
                  <a:moveTo>
                    <a:pt x="1786" y="13"/>
                  </a:moveTo>
                  <a:lnTo>
                    <a:pt x="1736" y="13"/>
                  </a:lnTo>
                  <a:lnTo>
                    <a:pt x="1736" y="0"/>
                  </a:lnTo>
                  <a:lnTo>
                    <a:pt x="1786" y="0"/>
                  </a:lnTo>
                  <a:lnTo>
                    <a:pt x="1786" y="13"/>
                  </a:lnTo>
                  <a:close/>
                  <a:moveTo>
                    <a:pt x="1700" y="13"/>
                  </a:moveTo>
                  <a:lnTo>
                    <a:pt x="1650" y="13"/>
                  </a:lnTo>
                  <a:lnTo>
                    <a:pt x="1650" y="0"/>
                  </a:lnTo>
                  <a:lnTo>
                    <a:pt x="1700" y="0"/>
                  </a:lnTo>
                  <a:lnTo>
                    <a:pt x="1700" y="13"/>
                  </a:lnTo>
                  <a:close/>
                  <a:moveTo>
                    <a:pt x="1613" y="13"/>
                  </a:moveTo>
                  <a:lnTo>
                    <a:pt x="1564" y="13"/>
                  </a:lnTo>
                  <a:lnTo>
                    <a:pt x="1564" y="0"/>
                  </a:lnTo>
                  <a:lnTo>
                    <a:pt x="1613" y="0"/>
                  </a:lnTo>
                  <a:lnTo>
                    <a:pt x="1613" y="13"/>
                  </a:lnTo>
                  <a:close/>
                  <a:moveTo>
                    <a:pt x="1527" y="13"/>
                  </a:moveTo>
                  <a:lnTo>
                    <a:pt x="1478" y="13"/>
                  </a:lnTo>
                  <a:lnTo>
                    <a:pt x="1478" y="0"/>
                  </a:lnTo>
                  <a:lnTo>
                    <a:pt x="1527" y="0"/>
                  </a:lnTo>
                  <a:lnTo>
                    <a:pt x="1527" y="13"/>
                  </a:lnTo>
                  <a:close/>
                  <a:moveTo>
                    <a:pt x="1441" y="13"/>
                  </a:moveTo>
                  <a:lnTo>
                    <a:pt x="1392" y="13"/>
                  </a:lnTo>
                  <a:lnTo>
                    <a:pt x="1392" y="0"/>
                  </a:lnTo>
                  <a:lnTo>
                    <a:pt x="1441" y="0"/>
                  </a:lnTo>
                  <a:lnTo>
                    <a:pt x="1441" y="13"/>
                  </a:lnTo>
                  <a:close/>
                  <a:moveTo>
                    <a:pt x="1355" y="13"/>
                  </a:moveTo>
                  <a:lnTo>
                    <a:pt x="1306" y="13"/>
                  </a:lnTo>
                  <a:lnTo>
                    <a:pt x="1306" y="0"/>
                  </a:lnTo>
                  <a:lnTo>
                    <a:pt x="1355" y="0"/>
                  </a:lnTo>
                  <a:lnTo>
                    <a:pt x="1355" y="13"/>
                  </a:lnTo>
                  <a:close/>
                  <a:moveTo>
                    <a:pt x="1269" y="13"/>
                  </a:moveTo>
                  <a:lnTo>
                    <a:pt x="1220" y="13"/>
                  </a:lnTo>
                  <a:lnTo>
                    <a:pt x="1220" y="0"/>
                  </a:lnTo>
                  <a:lnTo>
                    <a:pt x="1269" y="0"/>
                  </a:lnTo>
                  <a:lnTo>
                    <a:pt x="1269" y="13"/>
                  </a:lnTo>
                  <a:close/>
                  <a:moveTo>
                    <a:pt x="1183" y="13"/>
                  </a:moveTo>
                  <a:lnTo>
                    <a:pt x="1134" y="13"/>
                  </a:lnTo>
                  <a:lnTo>
                    <a:pt x="1134" y="0"/>
                  </a:lnTo>
                  <a:lnTo>
                    <a:pt x="1183" y="0"/>
                  </a:lnTo>
                  <a:lnTo>
                    <a:pt x="1183" y="13"/>
                  </a:lnTo>
                  <a:close/>
                  <a:moveTo>
                    <a:pt x="1097" y="13"/>
                  </a:moveTo>
                  <a:lnTo>
                    <a:pt x="1048" y="13"/>
                  </a:lnTo>
                  <a:lnTo>
                    <a:pt x="1048" y="0"/>
                  </a:lnTo>
                  <a:lnTo>
                    <a:pt x="1097" y="0"/>
                  </a:lnTo>
                  <a:lnTo>
                    <a:pt x="1097" y="13"/>
                  </a:lnTo>
                  <a:close/>
                  <a:moveTo>
                    <a:pt x="1011" y="13"/>
                  </a:moveTo>
                  <a:lnTo>
                    <a:pt x="962" y="13"/>
                  </a:lnTo>
                  <a:lnTo>
                    <a:pt x="962" y="0"/>
                  </a:lnTo>
                  <a:lnTo>
                    <a:pt x="1011" y="0"/>
                  </a:lnTo>
                  <a:lnTo>
                    <a:pt x="1011" y="13"/>
                  </a:lnTo>
                  <a:close/>
                  <a:moveTo>
                    <a:pt x="925" y="13"/>
                  </a:moveTo>
                  <a:lnTo>
                    <a:pt x="876" y="13"/>
                  </a:lnTo>
                  <a:lnTo>
                    <a:pt x="876" y="0"/>
                  </a:lnTo>
                  <a:lnTo>
                    <a:pt x="925" y="0"/>
                  </a:lnTo>
                  <a:lnTo>
                    <a:pt x="925" y="13"/>
                  </a:lnTo>
                  <a:close/>
                  <a:moveTo>
                    <a:pt x="839" y="13"/>
                  </a:moveTo>
                  <a:lnTo>
                    <a:pt x="790" y="13"/>
                  </a:lnTo>
                  <a:lnTo>
                    <a:pt x="790" y="0"/>
                  </a:lnTo>
                  <a:lnTo>
                    <a:pt x="839" y="0"/>
                  </a:lnTo>
                  <a:lnTo>
                    <a:pt x="839" y="13"/>
                  </a:lnTo>
                  <a:close/>
                  <a:moveTo>
                    <a:pt x="753" y="13"/>
                  </a:moveTo>
                  <a:lnTo>
                    <a:pt x="703" y="13"/>
                  </a:lnTo>
                  <a:lnTo>
                    <a:pt x="703" y="0"/>
                  </a:lnTo>
                  <a:lnTo>
                    <a:pt x="753" y="0"/>
                  </a:lnTo>
                  <a:lnTo>
                    <a:pt x="753" y="13"/>
                  </a:lnTo>
                  <a:close/>
                  <a:moveTo>
                    <a:pt x="667" y="13"/>
                  </a:moveTo>
                  <a:lnTo>
                    <a:pt x="617" y="13"/>
                  </a:lnTo>
                  <a:lnTo>
                    <a:pt x="617" y="0"/>
                  </a:lnTo>
                  <a:lnTo>
                    <a:pt x="667" y="0"/>
                  </a:lnTo>
                  <a:lnTo>
                    <a:pt x="667" y="13"/>
                  </a:lnTo>
                  <a:close/>
                  <a:moveTo>
                    <a:pt x="580" y="13"/>
                  </a:moveTo>
                  <a:lnTo>
                    <a:pt x="531" y="13"/>
                  </a:lnTo>
                  <a:lnTo>
                    <a:pt x="531" y="0"/>
                  </a:lnTo>
                  <a:lnTo>
                    <a:pt x="580" y="0"/>
                  </a:lnTo>
                  <a:lnTo>
                    <a:pt x="580" y="13"/>
                  </a:lnTo>
                  <a:close/>
                  <a:moveTo>
                    <a:pt x="494" y="13"/>
                  </a:moveTo>
                  <a:lnTo>
                    <a:pt x="445" y="13"/>
                  </a:lnTo>
                  <a:lnTo>
                    <a:pt x="445" y="0"/>
                  </a:lnTo>
                  <a:lnTo>
                    <a:pt x="494" y="0"/>
                  </a:lnTo>
                  <a:lnTo>
                    <a:pt x="494" y="13"/>
                  </a:lnTo>
                  <a:close/>
                  <a:moveTo>
                    <a:pt x="408" y="13"/>
                  </a:moveTo>
                  <a:lnTo>
                    <a:pt x="359" y="13"/>
                  </a:lnTo>
                  <a:lnTo>
                    <a:pt x="359" y="0"/>
                  </a:lnTo>
                  <a:lnTo>
                    <a:pt x="408" y="0"/>
                  </a:lnTo>
                  <a:lnTo>
                    <a:pt x="408" y="13"/>
                  </a:lnTo>
                  <a:close/>
                  <a:moveTo>
                    <a:pt x="322" y="13"/>
                  </a:moveTo>
                  <a:lnTo>
                    <a:pt x="273" y="13"/>
                  </a:lnTo>
                  <a:lnTo>
                    <a:pt x="273" y="0"/>
                  </a:lnTo>
                  <a:lnTo>
                    <a:pt x="322" y="0"/>
                  </a:lnTo>
                  <a:lnTo>
                    <a:pt x="322" y="13"/>
                  </a:lnTo>
                  <a:close/>
                  <a:moveTo>
                    <a:pt x="236" y="13"/>
                  </a:moveTo>
                  <a:lnTo>
                    <a:pt x="187" y="13"/>
                  </a:lnTo>
                  <a:lnTo>
                    <a:pt x="187" y="0"/>
                  </a:lnTo>
                  <a:lnTo>
                    <a:pt x="236" y="0"/>
                  </a:lnTo>
                  <a:lnTo>
                    <a:pt x="236" y="13"/>
                  </a:lnTo>
                  <a:close/>
                  <a:moveTo>
                    <a:pt x="150" y="13"/>
                  </a:moveTo>
                  <a:lnTo>
                    <a:pt x="101" y="13"/>
                  </a:lnTo>
                  <a:lnTo>
                    <a:pt x="101" y="0"/>
                  </a:lnTo>
                  <a:lnTo>
                    <a:pt x="150" y="0"/>
                  </a:lnTo>
                  <a:lnTo>
                    <a:pt x="150" y="13"/>
                  </a:lnTo>
                  <a:close/>
                  <a:moveTo>
                    <a:pt x="64" y="13"/>
                  </a:moveTo>
                  <a:lnTo>
                    <a:pt x="15" y="13"/>
                  </a:lnTo>
                  <a:lnTo>
                    <a:pt x="15" y="0"/>
                  </a:lnTo>
                  <a:lnTo>
                    <a:pt x="64" y="0"/>
                  </a:lnTo>
                  <a:lnTo>
                    <a:pt x="64" y="13"/>
                  </a:lnTo>
                  <a:close/>
                  <a:moveTo>
                    <a:pt x="12" y="34"/>
                  </a:moveTo>
                  <a:lnTo>
                    <a:pt x="12" y="84"/>
                  </a:lnTo>
                  <a:lnTo>
                    <a:pt x="0" y="84"/>
                  </a:lnTo>
                  <a:lnTo>
                    <a:pt x="0" y="34"/>
                  </a:lnTo>
                  <a:lnTo>
                    <a:pt x="12" y="34"/>
                  </a:lnTo>
                  <a:close/>
                  <a:moveTo>
                    <a:pt x="12" y="120"/>
                  </a:moveTo>
                  <a:lnTo>
                    <a:pt x="12" y="170"/>
                  </a:lnTo>
                  <a:lnTo>
                    <a:pt x="0" y="170"/>
                  </a:lnTo>
                  <a:lnTo>
                    <a:pt x="0" y="120"/>
                  </a:lnTo>
                  <a:lnTo>
                    <a:pt x="12" y="120"/>
                  </a:lnTo>
                  <a:close/>
                  <a:moveTo>
                    <a:pt x="12" y="207"/>
                  </a:moveTo>
                  <a:lnTo>
                    <a:pt x="12" y="256"/>
                  </a:lnTo>
                  <a:lnTo>
                    <a:pt x="0" y="256"/>
                  </a:lnTo>
                  <a:lnTo>
                    <a:pt x="0" y="207"/>
                  </a:lnTo>
                  <a:lnTo>
                    <a:pt x="12" y="207"/>
                  </a:lnTo>
                  <a:close/>
                  <a:moveTo>
                    <a:pt x="12" y="293"/>
                  </a:moveTo>
                  <a:lnTo>
                    <a:pt x="12" y="342"/>
                  </a:lnTo>
                  <a:lnTo>
                    <a:pt x="0" y="342"/>
                  </a:lnTo>
                  <a:lnTo>
                    <a:pt x="0" y="293"/>
                  </a:lnTo>
                  <a:lnTo>
                    <a:pt x="12" y="293"/>
                  </a:lnTo>
                  <a:close/>
                  <a:moveTo>
                    <a:pt x="12" y="379"/>
                  </a:moveTo>
                  <a:lnTo>
                    <a:pt x="12" y="428"/>
                  </a:lnTo>
                  <a:lnTo>
                    <a:pt x="0" y="428"/>
                  </a:lnTo>
                  <a:lnTo>
                    <a:pt x="0" y="379"/>
                  </a:lnTo>
                  <a:lnTo>
                    <a:pt x="12" y="379"/>
                  </a:lnTo>
                  <a:close/>
                  <a:moveTo>
                    <a:pt x="12" y="465"/>
                  </a:moveTo>
                  <a:lnTo>
                    <a:pt x="12" y="514"/>
                  </a:lnTo>
                  <a:lnTo>
                    <a:pt x="0" y="514"/>
                  </a:lnTo>
                  <a:lnTo>
                    <a:pt x="0" y="465"/>
                  </a:lnTo>
                  <a:lnTo>
                    <a:pt x="12" y="465"/>
                  </a:lnTo>
                  <a:close/>
                  <a:moveTo>
                    <a:pt x="12" y="551"/>
                  </a:moveTo>
                  <a:lnTo>
                    <a:pt x="12" y="600"/>
                  </a:lnTo>
                  <a:lnTo>
                    <a:pt x="0" y="600"/>
                  </a:lnTo>
                  <a:lnTo>
                    <a:pt x="0" y="551"/>
                  </a:lnTo>
                  <a:lnTo>
                    <a:pt x="12" y="551"/>
                  </a:lnTo>
                  <a:close/>
                  <a:moveTo>
                    <a:pt x="12" y="637"/>
                  </a:moveTo>
                  <a:lnTo>
                    <a:pt x="12" y="686"/>
                  </a:lnTo>
                  <a:lnTo>
                    <a:pt x="0" y="686"/>
                  </a:lnTo>
                  <a:lnTo>
                    <a:pt x="0" y="637"/>
                  </a:lnTo>
                  <a:lnTo>
                    <a:pt x="12" y="637"/>
                  </a:lnTo>
                  <a:close/>
                  <a:moveTo>
                    <a:pt x="12" y="723"/>
                  </a:moveTo>
                  <a:lnTo>
                    <a:pt x="12" y="773"/>
                  </a:lnTo>
                  <a:lnTo>
                    <a:pt x="0" y="773"/>
                  </a:lnTo>
                  <a:lnTo>
                    <a:pt x="0" y="723"/>
                  </a:lnTo>
                  <a:lnTo>
                    <a:pt x="12" y="723"/>
                  </a:lnTo>
                  <a:close/>
                  <a:moveTo>
                    <a:pt x="12" y="809"/>
                  </a:moveTo>
                  <a:lnTo>
                    <a:pt x="12" y="859"/>
                  </a:lnTo>
                  <a:lnTo>
                    <a:pt x="0" y="859"/>
                  </a:lnTo>
                  <a:lnTo>
                    <a:pt x="0" y="809"/>
                  </a:lnTo>
                  <a:lnTo>
                    <a:pt x="12" y="809"/>
                  </a:lnTo>
                  <a:close/>
                  <a:moveTo>
                    <a:pt x="12" y="896"/>
                  </a:moveTo>
                  <a:lnTo>
                    <a:pt x="12" y="945"/>
                  </a:lnTo>
                  <a:lnTo>
                    <a:pt x="0" y="945"/>
                  </a:lnTo>
                  <a:lnTo>
                    <a:pt x="0" y="896"/>
                  </a:lnTo>
                  <a:lnTo>
                    <a:pt x="12" y="896"/>
                  </a:lnTo>
                  <a:close/>
                  <a:moveTo>
                    <a:pt x="12" y="982"/>
                  </a:moveTo>
                  <a:lnTo>
                    <a:pt x="12" y="1031"/>
                  </a:lnTo>
                  <a:lnTo>
                    <a:pt x="0" y="1031"/>
                  </a:lnTo>
                  <a:lnTo>
                    <a:pt x="0" y="982"/>
                  </a:lnTo>
                  <a:lnTo>
                    <a:pt x="12" y="982"/>
                  </a:lnTo>
                  <a:close/>
                  <a:moveTo>
                    <a:pt x="12" y="1068"/>
                  </a:moveTo>
                  <a:lnTo>
                    <a:pt x="12" y="1117"/>
                  </a:lnTo>
                  <a:lnTo>
                    <a:pt x="0" y="1117"/>
                  </a:lnTo>
                  <a:lnTo>
                    <a:pt x="0" y="1068"/>
                  </a:lnTo>
                  <a:lnTo>
                    <a:pt x="12" y="1068"/>
                  </a:lnTo>
                  <a:close/>
                  <a:moveTo>
                    <a:pt x="12" y="1154"/>
                  </a:moveTo>
                  <a:lnTo>
                    <a:pt x="12" y="1203"/>
                  </a:lnTo>
                  <a:lnTo>
                    <a:pt x="0" y="1203"/>
                  </a:lnTo>
                  <a:lnTo>
                    <a:pt x="0" y="1154"/>
                  </a:lnTo>
                  <a:lnTo>
                    <a:pt x="12" y="1154"/>
                  </a:lnTo>
                  <a:close/>
                  <a:moveTo>
                    <a:pt x="12" y="1240"/>
                  </a:moveTo>
                  <a:lnTo>
                    <a:pt x="12" y="1289"/>
                  </a:lnTo>
                  <a:lnTo>
                    <a:pt x="0" y="1289"/>
                  </a:lnTo>
                  <a:lnTo>
                    <a:pt x="0" y="1240"/>
                  </a:lnTo>
                  <a:lnTo>
                    <a:pt x="12" y="1240"/>
                  </a:lnTo>
                  <a:close/>
                  <a:moveTo>
                    <a:pt x="12" y="1326"/>
                  </a:moveTo>
                  <a:lnTo>
                    <a:pt x="12" y="1375"/>
                  </a:lnTo>
                  <a:lnTo>
                    <a:pt x="0" y="1375"/>
                  </a:lnTo>
                  <a:lnTo>
                    <a:pt x="0" y="1326"/>
                  </a:lnTo>
                  <a:lnTo>
                    <a:pt x="12" y="1326"/>
                  </a:lnTo>
                  <a:close/>
                  <a:moveTo>
                    <a:pt x="12" y="1412"/>
                  </a:moveTo>
                  <a:lnTo>
                    <a:pt x="12" y="1462"/>
                  </a:lnTo>
                  <a:lnTo>
                    <a:pt x="0" y="1462"/>
                  </a:lnTo>
                  <a:lnTo>
                    <a:pt x="0" y="1412"/>
                  </a:lnTo>
                  <a:lnTo>
                    <a:pt x="12" y="1412"/>
                  </a:lnTo>
                  <a:close/>
                  <a:moveTo>
                    <a:pt x="12" y="1498"/>
                  </a:moveTo>
                  <a:lnTo>
                    <a:pt x="12" y="1548"/>
                  </a:lnTo>
                  <a:lnTo>
                    <a:pt x="0" y="1548"/>
                  </a:lnTo>
                  <a:lnTo>
                    <a:pt x="0" y="1498"/>
                  </a:lnTo>
                  <a:lnTo>
                    <a:pt x="12" y="1498"/>
                  </a:lnTo>
                  <a:close/>
                  <a:moveTo>
                    <a:pt x="12" y="1585"/>
                  </a:moveTo>
                  <a:lnTo>
                    <a:pt x="12" y="1634"/>
                  </a:lnTo>
                  <a:lnTo>
                    <a:pt x="0" y="1634"/>
                  </a:lnTo>
                  <a:lnTo>
                    <a:pt x="0" y="1585"/>
                  </a:lnTo>
                  <a:lnTo>
                    <a:pt x="12" y="1585"/>
                  </a:lnTo>
                  <a:close/>
                  <a:moveTo>
                    <a:pt x="12" y="1671"/>
                  </a:moveTo>
                  <a:lnTo>
                    <a:pt x="12" y="1720"/>
                  </a:lnTo>
                  <a:lnTo>
                    <a:pt x="0" y="1720"/>
                  </a:lnTo>
                  <a:lnTo>
                    <a:pt x="0" y="1671"/>
                  </a:lnTo>
                  <a:lnTo>
                    <a:pt x="12" y="1671"/>
                  </a:lnTo>
                  <a:close/>
                  <a:moveTo>
                    <a:pt x="12" y="1757"/>
                  </a:moveTo>
                  <a:lnTo>
                    <a:pt x="12" y="1806"/>
                  </a:lnTo>
                  <a:lnTo>
                    <a:pt x="0" y="1806"/>
                  </a:lnTo>
                  <a:lnTo>
                    <a:pt x="0" y="1757"/>
                  </a:lnTo>
                  <a:lnTo>
                    <a:pt x="12" y="1757"/>
                  </a:lnTo>
                  <a:close/>
                  <a:moveTo>
                    <a:pt x="29" y="1813"/>
                  </a:moveTo>
                  <a:lnTo>
                    <a:pt x="78" y="1813"/>
                  </a:lnTo>
                  <a:lnTo>
                    <a:pt x="78" y="1826"/>
                  </a:lnTo>
                  <a:lnTo>
                    <a:pt x="29" y="1826"/>
                  </a:lnTo>
                  <a:lnTo>
                    <a:pt x="29" y="1813"/>
                  </a:lnTo>
                  <a:close/>
                  <a:moveTo>
                    <a:pt x="115" y="1813"/>
                  </a:moveTo>
                  <a:lnTo>
                    <a:pt x="164" y="1813"/>
                  </a:lnTo>
                  <a:lnTo>
                    <a:pt x="164" y="1826"/>
                  </a:lnTo>
                  <a:lnTo>
                    <a:pt x="115" y="1826"/>
                  </a:lnTo>
                  <a:lnTo>
                    <a:pt x="115" y="1813"/>
                  </a:lnTo>
                  <a:close/>
                  <a:moveTo>
                    <a:pt x="201" y="1813"/>
                  </a:moveTo>
                  <a:lnTo>
                    <a:pt x="250" y="1813"/>
                  </a:lnTo>
                  <a:lnTo>
                    <a:pt x="250" y="1826"/>
                  </a:lnTo>
                  <a:lnTo>
                    <a:pt x="201" y="1826"/>
                  </a:lnTo>
                  <a:lnTo>
                    <a:pt x="201" y="1813"/>
                  </a:lnTo>
                  <a:close/>
                  <a:moveTo>
                    <a:pt x="287" y="1813"/>
                  </a:moveTo>
                  <a:lnTo>
                    <a:pt x="336" y="1813"/>
                  </a:lnTo>
                  <a:lnTo>
                    <a:pt x="336" y="1826"/>
                  </a:lnTo>
                  <a:lnTo>
                    <a:pt x="287" y="1826"/>
                  </a:lnTo>
                  <a:lnTo>
                    <a:pt x="287" y="1813"/>
                  </a:lnTo>
                  <a:close/>
                  <a:moveTo>
                    <a:pt x="373" y="1813"/>
                  </a:moveTo>
                  <a:lnTo>
                    <a:pt x="423" y="1813"/>
                  </a:lnTo>
                  <a:lnTo>
                    <a:pt x="423" y="1826"/>
                  </a:lnTo>
                  <a:lnTo>
                    <a:pt x="373" y="1826"/>
                  </a:lnTo>
                  <a:lnTo>
                    <a:pt x="373" y="1813"/>
                  </a:lnTo>
                  <a:close/>
                  <a:moveTo>
                    <a:pt x="459" y="1813"/>
                  </a:moveTo>
                  <a:lnTo>
                    <a:pt x="509" y="1813"/>
                  </a:lnTo>
                  <a:lnTo>
                    <a:pt x="509" y="1826"/>
                  </a:lnTo>
                  <a:lnTo>
                    <a:pt x="459" y="1826"/>
                  </a:lnTo>
                  <a:lnTo>
                    <a:pt x="459" y="1813"/>
                  </a:lnTo>
                  <a:close/>
                  <a:moveTo>
                    <a:pt x="546" y="1813"/>
                  </a:moveTo>
                  <a:lnTo>
                    <a:pt x="595" y="1813"/>
                  </a:lnTo>
                  <a:lnTo>
                    <a:pt x="595" y="1826"/>
                  </a:lnTo>
                  <a:lnTo>
                    <a:pt x="546" y="1826"/>
                  </a:lnTo>
                  <a:lnTo>
                    <a:pt x="546" y="1813"/>
                  </a:lnTo>
                  <a:close/>
                  <a:moveTo>
                    <a:pt x="632" y="1813"/>
                  </a:moveTo>
                  <a:lnTo>
                    <a:pt x="681" y="1813"/>
                  </a:lnTo>
                  <a:lnTo>
                    <a:pt x="681" y="1826"/>
                  </a:lnTo>
                  <a:lnTo>
                    <a:pt x="632" y="1826"/>
                  </a:lnTo>
                  <a:lnTo>
                    <a:pt x="632" y="1813"/>
                  </a:lnTo>
                  <a:close/>
                  <a:moveTo>
                    <a:pt x="718" y="1813"/>
                  </a:moveTo>
                  <a:lnTo>
                    <a:pt x="767" y="1813"/>
                  </a:lnTo>
                  <a:lnTo>
                    <a:pt x="767" y="1826"/>
                  </a:lnTo>
                  <a:lnTo>
                    <a:pt x="718" y="1826"/>
                  </a:lnTo>
                  <a:lnTo>
                    <a:pt x="718" y="1813"/>
                  </a:lnTo>
                  <a:close/>
                  <a:moveTo>
                    <a:pt x="804" y="1813"/>
                  </a:moveTo>
                  <a:lnTo>
                    <a:pt x="853" y="1813"/>
                  </a:lnTo>
                  <a:lnTo>
                    <a:pt x="853" y="1826"/>
                  </a:lnTo>
                  <a:lnTo>
                    <a:pt x="804" y="1826"/>
                  </a:lnTo>
                  <a:lnTo>
                    <a:pt x="804" y="1813"/>
                  </a:lnTo>
                  <a:close/>
                  <a:moveTo>
                    <a:pt x="890" y="1813"/>
                  </a:moveTo>
                  <a:lnTo>
                    <a:pt x="939" y="1813"/>
                  </a:lnTo>
                  <a:lnTo>
                    <a:pt x="939" y="1826"/>
                  </a:lnTo>
                  <a:lnTo>
                    <a:pt x="890" y="1826"/>
                  </a:lnTo>
                  <a:lnTo>
                    <a:pt x="890" y="1813"/>
                  </a:lnTo>
                  <a:close/>
                  <a:moveTo>
                    <a:pt x="976" y="1813"/>
                  </a:moveTo>
                  <a:lnTo>
                    <a:pt x="1025" y="1813"/>
                  </a:lnTo>
                  <a:lnTo>
                    <a:pt x="1025" y="1826"/>
                  </a:lnTo>
                  <a:lnTo>
                    <a:pt x="976" y="1826"/>
                  </a:lnTo>
                  <a:lnTo>
                    <a:pt x="976" y="1813"/>
                  </a:lnTo>
                  <a:close/>
                  <a:moveTo>
                    <a:pt x="1062" y="1813"/>
                  </a:moveTo>
                  <a:lnTo>
                    <a:pt x="1111" y="1813"/>
                  </a:lnTo>
                  <a:lnTo>
                    <a:pt x="1111" y="1826"/>
                  </a:lnTo>
                  <a:lnTo>
                    <a:pt x="1062" y="1826"/>
                  </a:lnTo>
                  <a:lnTo>
                    <a:pt x="1062" y="1813"/>
                  </a:lnTo>
                  <a:close/>
                  <a:moveTo>
                    <a:pt x="1148" y="1813"/>
                  </a:moveTo>
                  <a:lnTo>
                    <a:pt x="1197" y="1813"/>
                  </a:lnTo>
                  <a:lnTo>
                    <a:pt x="1197" y="1826"/>
                  </a:lnTo>
                  <a:lnTo>
                    <a:pt x="1148" y="1826"/>
                  </a:lnTo>
                  <a:lnTo>
                    <a:pt x="1148" y="1813"/>
                  </a:lnTo>
                  <a:close/>
                  <a:moveTo>
                    <a:pt x="1234" y="1813"/>
                  </a:moveTo>
                  <a:lnTo>
                    <a:pt x="1283" y="1813"/>
                  </a:lnTo>
                  <a:lnTo>
                    <a:pt x="1283" y="1826"/>
                  </a:lnTo>
                  <a:lnTo>
                    <a:pt x="1234" y="1826"/>
                  </a:lnTo>
                  <a:lnTo>
                    <a:pt x="1234" y="1813"/>
                  </a:lnTo>
                  <a:close/>
                  <a:moveTo>
                    <a:pt x="1320" y="1813"/>
                  </a:moveTo>
                  <a:lnTo>
                    <a:pt x="1369" y="1813"/>
                  </a:lnTo>
                  <a:lnTo>
                    <a:pt x="1369" y="1826"/>
                  </a:lnTo>
                  <a:lnTo>
                    <a:pt x="1320" y="1826"/>
                  </a:lnTo>
                  <a:lnTo>
                    <a:pt x="1320" y="1813"/>
                  </a:lnTo>
                  <a:close/>
                  <a:moveTo>
                    <a:pt x="1406" y="1813"/>
                  </a:moveTo>
                  <a:lnTo>
                    <a:pt x="1456" y="1813"/>
                  </a:lnTo>
                  <a:lnTo>
                    <a:pt x="1456" y="1826"/>
                  </a:lnTo>
                  <a:lnTo>
                    <a:pt x="1406" y="1826"/>
                  </a:lnTo>
                  <a:lnTo>
                    <a:pt x="1406" y="1813"/>
                  </a:lnTo>
                  <a:close/>
                  <a:moveTo>
                    <a:pt x="1492" y="1813"/>
                  </a:moveTo>
                  <a:lnTo>
                    <a:pt x="1542" y="1813"/>
                  </a:lnTo>
                  <a:lnTo>
                    <a:pt x="1542" y="1826"/>
                  </a:lnTo>
                  <a:lnTo>
                    <a:pt x="1492" y="1826"/>
                  </a:lnTo>
                  <a:lnTo>
                    <a:pt x="1492" y="1813"/>
                  </a:lnTo>
                  <a:close/>
                  <a:moveTo>
                    <a:pt x="1579" y="1813"/>
                  </a:moveTo>
                  <a:lnTo>
                    <a:pt x="1628" y="1813"/>
                  </a:lnTo>
                  <a:lnTo>
                    <a:pt x="1628" y="1826"/>
                  </a:lnTo>
                  <a:lnTo>
                    <a:pt x="1579" y="1826"/>
                  </a:lnTo>
                  <a:lnTo>
                    <a:pt x="1579" y="1813"/>
                  </a:lnTo>
                  <a:close/>
                  <a:moveTo>
                    <a:pt x="1665" y="1813"/>
                  </a:moveTo>
                  <a:lnTo>
                    <a:pt x="1714" y="1813"/>
                  </a:lnTo>
                  <a:lnTo>
                    <a:pt x="1714" y="1826"/>
                  </a:lnTo>
                  <a:lnTo>
                    <a:pt x="1665" y="1826"/>
                  </a:lnTo>
                  <a:lnTo>
                    <a:pt x="1665" y="1813"/>
                  </a:lnTo>
                  <a:close/>
                  <a:moveTo>
                    <a:pt x="1751" y="1813"/>
                  </a:moveTo>
                  <a:lnTo>
                    <a:pt x="1800" y="1813"/>
                  </a:lnTo>
                  <a:lnTo>
                    <a:pt x="1800" y="1826"/>
                  </a:lnTo>
                  <a:lnTo>
                    <a:pt x="1751" y="1826"/>
                  </a:lnTo>
                  <a:lnTo>
                    <a:pt x="1751" y="1813"/>
                  </a:lnTo>
                  <a:close/>
                  <a:moveTo>
                    <a:pt x="1837" y="1813"/>
                  </a:moveTo>
                  <a:lnTo>
                    <a:pt x="1886" y="1813"/>
                  </a:lnTo>
                  <a:lnTo>
                    <a:pt x="1886" y="1826"/>
                  </a:lnTo>
                  <a:lnTo>
                    <a:pt x="1837" y="1826"/>
                  </a:lnTo>
                  <a:lnTo>
                    <a:pt x="1837" y="1813"/>
                  </a:lnTo>
                  <a:close/>
                  <a:moveTo>
                    <a:pt x="1923" y="1813"/>
                  </a:moveTo>
                  <a:lnTo>
                    <a:pt x="1972" y="1813"/>
                  </a:lnTo>
                  <a:lnTo>
                    <a:pt x="1972" y="1826"/>
                  </a:lnTo>
                  <a:lnTo>
                    <a:pt x="1923" y="1826"/>
                  </a:lnTo>
                  <a:lnTo>
                    <a:pt x="1923" y="1813"/>
                  </a:lnTo>
                  <a:close/>
                  <a:moveTo>
                    <a:pt x="2009" y="1813"/>
                  </a:moveTo>
                  <a:lnTo>
                    <a:pt x="2058" y="1813"/>
                  </a:lnTo>
                  <a:lnTo>
                    <a:pt x="2058" y="1826"/>
                  </a:lnTo>
                  <a:lnTo>
                    <a:pt x="2009" y="1826"/>
                  </a:lnTo>
                  <a:lnTo>
                    <a:pt x="2009" y="1813"/>
                  </a:lnTo>
                  <a:close/>
                  <a:moveTo>
                    <a:pt x="2095" y="1813"/>
                  </a:moveTo>
                  <a:lnTo>
                    <a:pt x="2144" y="1813"/>
                  </a:lnTo>
                  <a:lnTo>
                    <a:pt x="2144" y="1826"/>
                  </a:lnTo>
                  <a:lnTo>
                    <a:pt x="2095" y="1826"/>
                  </a:lnTo>
                  <a:lnTo>
                    <a:pt x="2095" y="1813"/>
                  </a:lnTo>
                  <a:close/>
                  <a:moveTo>
                    <a:pt x="2181" y="1813"/>
                  </a:moveTo>
                  <a:lnTo>
                    <a:pt x="2230" y="1813"/>
                  </a:lnTo>
                  <a:lnTo>
                    <a:pt x="2230" y="1826"/>
                  </a:lnTo>
                  <a:lnTo>
                    <a:pt x="2181" y="1826"/>
                  </a:lnTo>
                  <a:lnTo>
                    <a:pt x="2181" y="1813"/>
                  </a:lnTo>
                  <a:close/>
                  <a:moveTo>
                    <a:pt x="2267" y="1813"/>
                  </a:moveTo>
                  <a:lnTo>
                    <a:pt x="2316" y="1813"/>
                  </a:lnTo>
                  <a:lnTo>
                    <a:pt x="2316" y="1826"/>
                  </a:lnTo>
                  <a:lnTo>
                    <a:pt x="2267" y="1826"/>
                  </a:lnTo>
                  <a:lnTo>
                    <a:pt x="2267" y="1813"/>
                  </a:lnTo>
                  <a:close/>
                  <a:moveTo>
                    <a:pt x="2353" y="1813"/>
                  </a:moveTo>
                  <a:lnTo>
                    <a:pt x="2402" y="1813"/>
                  </a:lnTo>
                  <a:lnTo>
                    <a:pt x="2402" y="1826"/>
                  </a:lnTo>
                  <a:lnTo>
                    <a:pt x="2353" y="1826"/>
                  </a:lnTo>
                  <a:lnTo>
                    <a:pt x="2353" y="1813"/>
                  </a:lnTo>
                  <a:close/>
                  <a:moveTo>
                    <a:pt x="2439" y="1813"/>
                  </a:moveTo>
                  <a:lnTo>
                    <a:pt x="2489" y="1813"/>
                  </a:lnTo>
                  <a:lnTo>
                    <a:pt x="2489" y="1826"/>
                  </a:lnTo>
                  <a:lnTo>
                    <a:pt x="2439" y="1826"/>
                  </a:lnTo>
                  <a:lnTo>
                    <a:pt x="2439" y="1813"/>
                  </a:lnTo>
                  <a:close/>
                  <a:moveTo>
                    <a:pt x="2525" y="1813"/>
                  </a:moveTo>
                  <a:lnTo>
                    <a:pt x="2575" y="1813"/>
                  </a:lnTo>
                  <a:lnTo>
                    <a:pt x="2575" y="1826"/>
                  </a:lnTo>
                  <a:lnTo>
                    <a:pt x="2525" y="1826"/>
                  </a:lnTo>
                  <a:lnTo>
                    <a:pt x="2525" y="1813"/>
                  </a:lnTo>
                  <a:close/>
                  <a:moveTo>
                    <a:pt x="2611" y="1813"/>
                  </a:moveTo>
                  <a:lnTo>
                    <a:pt x="2661" y="1813"/>
                  </a:lnTo>
                  <a:lnTo>
                    <a:pt x="2661" y="1826"/>
                  </a:lnTo>
                  <a:lnTo>
                    <a:pt x="2611" y="1826"/>
                  </a:lnTo>
                  <a:lnTo>
                    <a:pt x="2611" y="1813"/>
                  </a:lnTo>
                  <a:close/>
                  <a:moveTo>
                    <a:pt x="2698" y="1813"/>
                  </a:moveTo>
                  <a:lnTo>
                    <a:pt x="2747" y="1813"/>
                  </a:lnTo>
                  <a:lnTo>
                    <a:pt x="2747" y="1826"/>
                  </a:lnTo>
                  <a:lnTo>
                    <a:pt x="2698" y="1826"/>
                  </a:lnTo>
                  <a:lnTo>
                    <a:pt x="2698" y="1813"/>
                  </a:lnTo>
                  <a:close/>
                  <a:moveTo>
                    <a:pt x="2784" y="1813"/>
                  </a:moveTo>
                  <a:lnTo>
                    <a:pt x="2833" y="1813"/>
                  </a:lnTo>
                  <a:lnTo>
                    <a:pt x="2833" y="1826"/>
                  </a:lnTo>
                  <a:lnTo>
                    <a:pt x="2784" y="1826"/>
                  </a:lnTo>
                  <a:lnTo>
                    <a:pt x="2784" y="1813"/>
                  </a:lnTo>
                  <a:close/>
                  <a:moveTo>
                    <a:pt x="2870" y="1813"/>
                  </a:moveTo>
                  <a:lnTo>
                    <a:pt x="2919" y="1813"/>
                  </a:lnTo>
                  <a:lnTo>
                    <a:pt x="2919" y="1826"/>
                  </a:lnTo>
                  <a:lnTo>
                    <a:pt x="2870" y="1826"/>
                  </a:lnTo>
                  <a:lnTo>
                    <a:pt x="2870" y="1813"/>
                  </a:lnTo>
                  <a:close/>
                  <a:moveTo>
                    <a:pt x="2956" y="1813"/>
                  </a:moveTo>
                  <a:lnTo>
                    <a:pt x="3005" y="1813"/>
                  </a:lnTo>
                  <a:lnTo>
                    <a:pt x="3005" y="1826"/>
                  </a:lnTo>
                  <a:lnTo>
                    <a:pt x="2956" y="1826"/>
                  </a:lnTo>
                  <a:lnTo>
                    <a:pt x="2956" y="1813"/>
                  </a:lnTo>
                  <a:close/>
                  <a:moveTo>
                    <a:pt x="3042" y="1813"/>
                  </a:moveTo>
                  <a:lnTo>
                    <a:pt x="3091" y="1813"/>
                  </a:lnTo>
                  <a:lnTo>
                    <a:pt x="3091" y="1826"/>
                  </a:lnTo>
                  <a:lnTo>
                    <a:pt x="3042" y="1826"/>
                  </a:lnTo>
                  <a:lnTo>
                    <a:pt x="3042" y="1813"/>
                  </a:lnTo>
                  <a:close/>
                  <a:moveTo>
                    <a:pt x="3128" y="1813"/>
                  </a:moveTo>
                  <a:lnTo>
                    <a:pt x="3177" y="1813"/>
                  </a:lnTo>
                  <a:lnTo>
                    <a:pt x="3177" y="1826"/>
                  </a:lnTo>
                  <a:lnTo>
                    <a:pt x="3128" y="1826"/>
                  </a:lnTo>
                  <a:lnTo>
                    <a:pt x="3128" y="1813"/>
                  </a:lnTo>
                  <a:close/>
                  <a:moveTo>
                    <a:pt x="3214" y="1813"/>
                  </a:moveTo>
                  <a:lnTo>
                    <a:pt x="3263" y="1813"/>
                  </a:lnTo>
                  <a:lnTo>
                    <a:pt x="3263" y="1826"/>
                  </a:lnTo>
                  <a:lnTo>
                    <a:pt x="3214" y="1826"/>
                  </a:lnTo>
                  <a:lnTo>
                    <a:pt x="3214" y="1813"/>
                  </a:lnTo>
                  <a:close/>
                  <a:moveTo>
                    <a:pt x="3300" y="1813"/>
                  </a:moveTo>
                  <a:lnTo>
                    <a:pt x="3349" y="1813"/>
                  </a:lnTo>
                  <a:lnTo>
                    <a:pt x="3349" y="1826"/>
                  </a:lnTo>
                  <a:lnTo>
                    <a:pt x="3300" y="1826"/>
                  </a:lnTo>
                  <a:lnTo>
                    <a:pt x="3300" y="1813"/>
                  </a:lnTo>
                  <a:close/>
                  <a:moveTo>
                    <a:pt x="3386" y="1813"/>
                  </a:moveTo>
                  <a:lnTo>
                    <a:pt x="3435" y="1813"/>
                  </a:lnTo>
                  <a:lnTo>
                    <a:pt x="3435" y="1826"/>
                  </a:lnTo>
                  <a:lnTo>
                    <a:pt x="3386" y="1826"/>
                  </a:lnTo>
                  <a:lnTo>
                    <a:pt x="3386" y="1813"/>
                  </a:lnTo>
                  <a:close/>
                  <a:moveTo>
                    <a:pt x="3472" y="1813"/>
                  </a:moveTo>
                  <a:lnTo>
                    <a:pt x="3522" y="1813"/>
                  </a:lnTo>
                  <a:lnTo>
                    <a:pt x="3522" y="1826"/>
                  </a:lnTo>
                  <a:lnTo>
                    <a:pt x="3472" y="1826"/>
                  </a:lnTo>
                  <a:lnTo>
                    <a:pt x="3472" y="1813"/>
                  </a:lnTo>
                  <a:close/>
                  <a:moveTo>
                    <a:pt x="3558" y="1813"/>
                  </a:moveTo>
                  <a:lnTo>
                    <a:pt x="3608" y="1813"/>
                  </a:lnTo>
                  <a:lnTo>
                    <a:pt x="3608" y="1826"/>
                  </a:lnTo>
                  <a:lnTo>
                    <a:pt x="3558" y="1826"/>
                  </a:lnTo>
                  <a:lnTo>
                    <a:pt x="3558" y="1813"/>
                  </a:lnTo>
                  <a:close/>
                  <a:moveTo>
                    <a:pt x="3644" y="1813"/>
                  </a:moveTo>
                  <a:lnTo>
                    <a:pt x="3694" y="1813"/>
                  </a:lnTo>
                  <a:lnTo>
                    <a:pt x="3694" y="1826"/>
                  </a:lnTo>
                  <a:lnTo>
                    <a:pt x="3644" y="1826"/>
                  </a:lnTo>
                  <a:lnTo>
                    <a:pt x="3644" y="1813"/>
                  </a:lnTo>
                  <a:close/>
                  <a:moveTo>
                    <a:pt x="3731" y="1813"/>
                  </a:moveTo>
                  <a:lnTo>
                    <a:pt x="3780" y="1813"/>
                  </a:lnTo>
                  <a:lnTo>
                    <a:pt x="3780" y="1826"/>
                  </a:lnTo>
                  <a:lnTo>
                    <a:pt x="3731" y="1826"/>
                  </a:lnTo>
                  <a:lnTo>
                    <a:pt x="3731" y="1813"/>
                  </a:lnTo>
                  <a:close/>
                  <a:moveTo>
                    <a:pt x="3817" y="1813"/>
                  </a:moveTo>
                  <a:lnTo>
                    <a:pt x="3866" y="1813"/>
                  </a:lnTo>
                  <a:lnTo>
                    <a:pt x="3866" y="1826"/>
                  </a:lnTo>
                  <a:lnTo>
                    <a:pt x="3817" y="1826"/>
                  </a:lnTo>
                  <a:lnTo>
                    <a:pt x="3817" y="1813"/>
                  </a:lnTo>
                  <a:close/>
                  <a:moveTo>
                    <a:pt x="3903" y="1813"/>
                  </a:moveTo>
                  <a:lnTo>
                    <a:pt x="3938" y="1813"/>
                  </a:lnTo>
                  <a:lnTo>
                    <a:pt x="3932" y="1820"/>
                  </a:lnTo>
                  <a:lnTo>
                    <a:pt x="3932" y="1805"/>
                  </a:lnTo>
                  <a:lnTo>
                    <a:pt x="3944" y="1805"/>
                  </a:lnTo>
                  <a:lnTo>
                    <a:pt x="3944" y="1826"/>
                  </a:lnTo>
                  <a:lnTo>
                    <a:pt x="3903" y="1826"/>
                  </a:lnTo>
                  <a:lnTo>
                    <a:pt x="3903" y="1813"/>
                  </a:lnTo>
                  <a:close/>
                  <a:moveTo>
                    <a:pt x="3932" y="1768"/>
                  </a:moveTo>
                  <a:lnTo>
                    <a:pt x="3932" y="1719"/>
                  </a:lnTo>
                  <a:lnTo>
                    <a:pt x="3944" y="1719"/>
                  </a:lnTo>
                  <a:lnTo>
                    <a:pt x="3944" y="1768"/>
                  </a:lnTo>
                  <a:lnTo>
                    <a:pt x="3932" y="1768"/>
                  </a:lnTo>
                  <a:close/>
                  <a:moveTo>
                    <a:pt x="3932" y="1682"/>
                  </a:moveTo>
                  <a:lnTo>
                    <a:pt x="3932" y="1633"/>
                  </a:lnTo>
                  <a:lnTo>
                    <a:pt x="3944" y="1633"/>
                  </a:lnTo>
                  <a:lnTo>
                    <a:pt x="3944" y="1682"/>
                  </a:lnTo>
                  <a:lnTo>
                    <a:pt x="3932" y="1682"/>
                  </a:lnTo>
                  <a:close/>
                  <a:moveTo>
                    <a:pt x="3932" y="1596"/>
                  </a:moveTo>
                  <a:lnTo>
                    <a:pt x="3932" y="1547"/>
                  </a:lnTo>
                  <a:lnTo>
                    <a:pt x="3944" y="1547"/>
                  </a:lnTo>
                  <a:lnTo>
                    <a:pt x="3944" y="1596"/>
                  </a:lnTo>
                  <a:lnTo>
                    <a:pt x="3932" y="1596"/>
                  </a:lnTo>
                  <a:close/>
                  <a:moveTo>
                    <a:pt x="3932" y="1510"/>
                  </a:moveTo>
                  <a:lnTo>
                    <a:pt x="3932" y="1461"/>
                  </a:lnTo>
                  <a:lnTo>
                    <a:pt x="3944" y="1461"/>
                  </a:lnTo>
                  <a:lnTo>
                    <a:pt x="3944" y="1510"/>
                  </a:lnTo>
                  <a:lnTo>
                    <a:pt x="3932" y="1510"/>
                  </a:lnTo>
                  <a:close/>
                  <a:moveTo>
                    <a:pt x="3932" y="1424"/>
                  </a:moveTo>
                  <a:lnTo>
                    <a:pt x="3932" y="1375"/>
                  </a:lnTo>
                  <a:lnTo>
                    <a:pt x="3944" y="1375"/>
                  </a:lnTo>
                  <a:lnTo>
                    <a:pt x="3944" y="1424"/>
                  </a:lnTo>
                  <a:lnTo>
                    <a:pt x="3932" y="1424"/>
                  </a:lnTo>
                  <a:close/>
                  <a:moveTo>
                    <a:pt x="3932" y="1338"/>
                  </a:moveTo>
                  <a:lnTo>
                    <a:pt x="3932" y="1289"/>
                  </a:lnTo>
                  <a:lnTo>
                    <a:pt x="3944" y="1289"/>
                  </a:lnTo>
                  <a:lnTo>
                    <a:pt x="3944" y="1338"/>
                  </a:lnTo>
                  <a:lnTo>
                    <a:pt x="3932" y="1338"/>
                  </a:lnTo>
                  <a:close/>
                  <a:moveTo>
                    <a:pt x="3932" y="1252"/>
                  </a:moveTo>
                  <a:lnTo>
                    <a:pt x="3932" y="1202"/>
                  </a:lnTo>
                  <a:lnTo>
                    <a:pt x="3944" y="1202"/>
                  </a:lnTo>
                  <a:lnTo>
                    <a:pt x="3944" y="1252"/>
                  </a:lnTo>
                  <a:lnTo>
                    <a:pt x="3932" y="1252"/>
                  </a:lnTo>
                  <a:close/>
                  <a:moveTo>
                    <a:pt x="3932" y="1166"/>
                  </a:moveTo>
                  <a:lnTo>
                    <a:pt x="3932" y="1116"/>
                  </a:lnTo>
                  <a:lnTo>
                    <a:pt x="3944" y="1116"/>
                  </a:lnTo>
                  <a:lnTo>
                    <a:pt x="3944" y="1166"/>
                  </a:lnTo>
                  <a:lnTo>
                    <a:pt x="3932" y="1166"/>
                  </a:lnTo>
                  <a:close/>
                  <a:moveTo>
                    <a:pt x="3932" y="1079"/>
                  </a:moveTo>
                  <a:lnTo>
                    <a:pt x="3932" y="1030"/>
                  </a:lnTo>
                  <a:lnTo>
                    <a:pt x="3944" y="1030"/>
                  </a:lnTo>
                  <a:lnTo>
                    <a:pt x="3944" y="1079"/>
                  </a:lnTo>
                  <a:lnTo>
                    <a:pt x="3932" y="1079"/>
                  </a:lnTo>
                  <a:close/>
                  <a:moveTo>
                    <a:pt x="3932" y="993"/>
                  </a:moveTo>
                  <a:lnTo>
                    <a:pt x="3932" y="944"/>
                  </a:lnTo>
                  <a:lnTo>
                    <a:pt x="3944" y="944"/>
                  </a:lnTo>
                  <a:lnTo>
                    <a:pt x="3944" y="993"/>
                  </a:lnTo>
                  <a:lnTo>
                    <a:pt x="3932" y="993"/>
                  </a:lnTo>
                  <a:close/>
                  <a:moveTo>
                    <a:pt x="3932" y="907"/>
                  </a:moveTo>
                  <a:lnTo>
                    <a:pt x="3932" y="858"/>
                  </a:lnTo>
                  <a:lnTo>
                    <a:pt x="3944" y="858"/>
                  </a:lnTo>
                  <a:lnTo>
                    <a:pt x="3944" y="907"/>
                  </a:lnTo>
                  <a:lnTo>
                    <a:pt x="3932" y="907"/>
                  </a:lnTo>
                  <a:close/>
                  <a:moveTo>
                    <a:pt x="3932" y="821"/>
                  </a:moveTo>
                  <a:lnTo>
                    <a:pt x="3932" y="772"/>
                  </a:lnTo>
                  <a:lnTo>
                    <a:pt x="3944" y="772"/>
                  </a:lnTo>
                  <a:lnTo>
                    <a:pt x="3944" y="821"/>
                  </a:lnTo>
                  <a:lnTo>
                    <a:pt x="3932" y="821"/>
                  </a:lnTo>
                  <a:close/>
                  <a:moveTo>
                    <a:pt x="3932" y="735"/>
                  </a:moveTo>
                  <a:lnTo>
                    <a:pt x="3932" y="686"/>
                  </a:lnTo>
                  <a:lnTo>
                    <a:pt x="3944" y="686"/>
                  </a:lnTo>
                  <a:lnTo>
                    <a:pt x="3944" y="735"/>
                  </a:lnTo>
                  <a:lnTo>
                    <a:pt x="3932" y="735"/>
                  </a:lnTo>
                  <a:close/>
                  <a:moveTo>
                    <a:pt x="3932" y="649"/>
                  </a:moveTo>
                  <a:lnTo>
                    <a:pt x="3932" y="600"/>
                  </a:lnTo>
                  <a:lnTo>
                    <a:pt x="3944" y="600"/>
                  </a:lnTo>
                  <a:lnTo>
                    <a:pt x="3944" y="649"/>
                  </a:lnTo>
                  <a:lnTo>
                    <a:pt x="3932" y="649"/>
                  </a:lnTo>
                  <a:close/>
                  <a:moveTo>
                    <a:pt x="3932" y="563"/>
                  </a:moveTo>
                  <a:lnTo>
                    <a:pt x="3932" y="513"/>
                  </a:lnTo>
                  <a:lnTo>
                    <a:pt x="3944" y="513"/>
                  </a:lnTo>
                  <a:lnTo>
                    <a:pt x="3944" y="563"/>
                  </a:lnTo>
                  <a:lnTo>
                    <a:pt x="3932" y="563"/>
                  </a:lnTo>
                  <a:close/>
                  <a:moveTo>
                    <a:pt x="3932" y="477"/>
                  </a:moveTo>
                  <a:lnTo>
                    <a:pt x="3932" y="427"/>
                  </a:lnTo>
                  <a:lnTo>
                    <a:pt x="3944" y="427"/>
                  </a:lnTo>
                  <a:lnTo>
                    <a:pt x="3944" y="477"/>
                  </a:lnTo>
                  <a:lnTo>
                    <a:pt x="3932" y="477"/>
                  </a:lnTo>
                  <a:close/>
                  <a:moveTo>
                    <a:pt x="3932" y="390"/>
                  </a:moveTo>
                  <a:lnTo>
                    <a:pt x="3932" y="341"/>
                  </a:lnTo>
                  <a:lnTo>
                    <a:pt x="3944" y="341"/>
                  </a:lnTo>
                  <a:lnTo>
                    <a:pt x="3944" y="390"/>
                  </a:lnTo>
                  <a:lnTo>
                    <a:pt x="3932" y="390"/>
                  </a:lnTo>
                  <a:close/>
                  <a:moveTo>
                    <a:pt x="3932" y="304"/>
                  </a:moveTo>
                  <a:lnTo>
                    <a:pt x="3932" y="255"/>
                  </a:lnTo>
                  <a:lnTo>
                    <a:pt x="3944" y="255"/>
                  </a:lnTo>
                  <a:lnTo>
                    <a:pt x="3944" y="304"/>
                  </a:lnTo>
                  <a:lnTo>
                    <a:pt x="3932" y="304"/>
                  </a:lnTo>
                  <a:close/>
                  <a:moveTo>
                    <a:pt x="3932" y="218"/>
                  </a:moveTo>
                  <a:lnTo>
                    <a:pt x="3932" y="169"/>
                  </a:lnTo>
                  <a:lnTo>
                    <a:pt x="3944" y="169"/>
                  </a:lnTo>
                  <a:lnTo>
                    <a:pt x="3944" y="218"/>
                  </a:lnTo>
                  <a:lnTo>
                    <a:pt x="3932" y="218"/>
                  </a:lnTo>
                  <a:close/>
                  <a:moveTo>
                    <a:pt x="3932" y="132"/>
                  </a:moveTo>
                  <a:lnTo>
                    <a:pt x="3932" y="83"/>
                  </a:lnTo>
                  <a:lnTo>
                    <a:pt x="3944" y="83"/>
                  </a:lnTo>
                  <a:lnTo>
                    <a:pt x="3944" y="132"/>
                  </a:lnTo>
                  <a:lnTo>
                    <a:pt x="3932" y="132"/>
                  </a:lnTo>
                  <a:close/>
                  <a:moveTo>
                    <a:pt x="3932" y="46"/>
                  </a:moveTo>
                  <a:lnTo>
                    <a:pt x="3932" y="7"/>
                  </a:lnTo>
                  <a:lnTo>
                    <a:pt x="3944" y="7"/>
                  </a:lnTo>
                  <a:lnTo>
                    <a:pt x="3944" y="46"/>
                  </a:lnTo>
                  <a:lnTo>
                    <a:pt x="3932" y="46"/>
                  </a:lnTo>
                  <a:close/>
                </a:path>
              </a:pathLst>
            </a:custGeom>
            <a:solidFill>
              <a:srgbClr val="00FF00"/>
            </a:solidFill>
            <a:ln w="1" cap="flat">
              <a:solidFill>
                <a:srgbClr val="00FF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4" name="Freeform 160"/>
            <p:cNvSpPr>
              <a:spLocks noEditPoints="1"/>
            </p:cNvSpPr>
            <p:nvPr/>
          </p:nvSpPr>
          <p:spPr bwMode="auto">
            <a:xfrm>
              <a:off x="628651" y="5453063"/>
              <a:ext cx="6261100" cy="649288"/>
            </a:xfrm>
            <a:custGeom>
              <a:avLst/>
              <a:gdLst>
                <a:gd name="T0" fmla="*/ 2147483647 w 3944"/>
                <a:gd name="T1" fmla="*/ 0 h 409"/>
                <a:gd name="T2" fmla="*/ 2147483647 w 3944"/>
                <a:gd name="T3" fmla="*/ 2147483647 h 409"/>
                <a:gd name="T4" fmla="*/ 2147483647 w 3944"/>
                <a:gd name="T5" fmla="*/ 0 h 409"/>
                <a:gd name="T6" fmla="*/ 2147483647 w 3944"/>
                <a:gd name="T7" fmla="*/ 2147483647 h 409"/>
                <a:gd name="T8" fmla="*/ 2147483647 w 3944"/>
                <a:gd name="T9" fmla="*/ 2147483647 h 409"/>
                <a:gd name="T10" fmla="*/ 2147483647 w 3944"/>
                <a:gd name="T11" fmla="*/ 0 h 409"/>
                <a:gd name="T12" fmla="*/ 2147483647 w 3944"/>
                <a:gd name="T13" fmla="*/ 2147483647 h 409"/>
                <a:gd name="T14" fmla="*/ 2147483647 w 3944"/>
                <a:gd name="T15" fmla="*/ 0 h 409"/>
                <a:gd name="T16" fmla="*/ 2147483647 w 3944"/>
                <a:gd name="T17" fmla="*/ 2147483647 h 409"/>
                <a:gd name="T18" fmla="*/ 2147483647 w 3944"/>
                <a:gd name="T19" fmla="*/ 2147483647 h 409"/>
                <a:gd name="T20" fmla="*/ 2147483647 w 3944"/>
                <a:gd name="T21" fmla="*/ 0 h 409"/>
                <a:gd name="T22" fmla="*/ 2147483647 w 3944"/>
                <a:gd name="T23" fmla="*/ 2147483647 h 409"/>
                <a:gd name="T24" fmla="*/ 2147483647 w 3944"/>
                <a:gd name="T25" fmla="*/ 0 h 409"/>
                <a:gd name="T26" fmla="*/ 2147483647 w 3944"/>
                <a:gd name="T27" fmla="*/ 2147483647 h 409"/>
                <a:gd name="T28" fmla="*/ 2147483647 w 3944"/>
                <a:gd name="T29" fmla="*/ 2147483647 h 409"/>
                <a:gd name="T30" fmla="*/ 2147483647 w 3944"/>
                <a:gd name="T31" fmla="*/ 0 h 409"/>
                <a:gd name="T32" fmla="*/ 2147483647 w 3944"/>
                <a:gd name="T33" fmla="*/ 2147483647 h 409"/>
                <a:gd name="T34" fmla="*/ 2147483647 w 3944"/>
                <a:gd name="T35" fmla="*/ 0 h 409"/>
                <a:gd name="T36" fmla="*/ 2147483647 w 3944"/>
                <a:gd name="T37" fmla="*/ 2147483647 h 409"/>
                <a:gd name="T38" fmla="*/ 2147483647 w 3944"/>
                <a:gd name="T39" fmla="*/ 2147483647 h 409"/>
                <a:gd name="T40" fmla="*/ 2147483647 w 3944"/>
                <a:gd name="T41" fmla="*/ 0 h 409"/>
                <a:gd name="T42" fmla="*/ 2147483647 w 3944"/>
                <a:gd name="T43" fmla="*/ 2147483647 h 409"/>
                <a:gd name="T44" fmla="*/ 2147483647 w 3944"/>
                <a:gd name="T45" fmla="*/ 0 h 409"/>
                <a:gd name="T46" fmla="*/ 2147483647 w 3944"/>
                <a:gd name="T47" fmla="*/ 2147483647 h 409"/>
                <a:gd name="T48" fmla="*/ 2147483647 w 3944"/>
                <a:gd name="T49" fmla="*/ 2147483647 h 409"/>
                <a:gd name="T50" fmla="*/ 2147483647 w 3944"/>
                <a:gd name="T51" fmla="*/ 0 h 409"/>
                <a:gd name="T52" fmla="*/ 2147483647 w 3944"/>
                <a:gd name="T53" fmla="*/ 2147483647 h 409"/>
                <a:gd name="T54" fmla="*/ 2147483647 w 3944"/>
                <a:gd name="T55" fmla="*/ 0 h 409"/>
                <a:gd name="T56" fmla="*/ 2147483647 w 3944"/>
                <a:gd name="T57" fmla="*/ 2147483647 h 409"/>
                <a:gd name="T58" fmla="*/ 2147483647 w 3944"/>
                <a:gd name="T59" fmla="*/ 2147483647 h 409"/>
                <a:gd name="T60" fmla="*/ 0 w 3944"/>
                <a:gd name="T61" fmla="*/ 2147483647 h 409"/>
                <a:gd name="T62" fmla="*/ 0 w 3944"/>
                <a:gd name="T63" fmla="*/ 2147483647 h 409"/>
                <a:gd name="T64" fmla="*/ 2147483647 w 3944"/>
                <a:gd name="T65" fmla="*/ 2147483647 h 409"/>
                <a:gd name="T66" fmla="*/ 2147483647 w 3944"/>
                <a:gd name="T67" fmla="*/ 2147483647 h 409"/>
                <a:gd name="T68" fmla="*/ 2147483647 w 3944"/>
                <a:gd name="T69" fmla="*/ 2147483647 h 409"/>
                <a:gd name="T70" fmla="*/ 2147483647 w 3944"/>
                <a:gd name="T71" fmla="*/ 2147483647 h 409"/>
                <a:gd name="T72" fmla="*/ 2147483647 w 3944"/>
                <a:gd name="T73" fmla="*/ 2147483647 h 409"/>
                <a:gd name="T74" fmla="*/ 2147483647 w 3944"/>
                <a:gd name="T75" fmla="*/ 2147483647 h 409"/>
                <a:gd name="T76" fmla="*/ 2147483647 w 3944"/>
                <a:gd name="T77" fmla="*/ 2147483647 h 409"/>
                <a:gd name="T78" fmla="*/ 2147483647 w 3944"/>
                <a:gd name="T79" fmla="*/ 2147483647 h 409"/>
                <a:gd name="T80" fmla="*/ 2147483647 w 3944"/>
                <a:gd name="T81" fmla="*/ 2147483647 h 409"/>
                <a:gd name="T82" fmla="*/ 2147483647 w 3944"/>
                <a:gd name="T83" fmla="*/ 2147483647 h 409"/>
                <a:gd name="T84" fmla="*/ 2147483647 w 3944"/>
                <a:gd name="T85" fmla="*/ 2147483647 h 409"/>
                <a:gd name="T86" fmla="*/ 2147483647 w 3944"/>
                <a:gd name="T87" fmla="*/ 2147483647 h 409"/>
                <a:gd name="T88" fmla="*/ 2147483647 w 3944"/>
                <a:gd name="T89" fmla="*/ 2147483647 h 409"/>
                <a:gd name="T90" fmla="*/ 2147483647 w 3944"/>
                <a:gd name="T91" fmla="*/ 2147483647 h 409"/>
                <a:gd name="T92" fmla="*/ 2147483647 w 3944"/>
                <a:gd name="T93" fmla="*/ 2147483647 h 409"/>
                <a:gd name="T94" fmla="*/ 2147483647 w 3944"/>
                <a:gd name="T95" fmla="*/ 2147483647 h 409"/>
                <a:gd name="T96" fmla="*/ 2147483647 w 3944"/>
                <a:gd name="T97" fmla="*/ 2147483647 h 409"/>
                <a:gd name="T98" fmla="*/ 2147483647 w 3944"/>
                <a:gd name="T99" fmla="*/ 2147483647 h 409"/>
                <a:gd name="T100" fmla="*/ 2147483647 w 3944"/>
                <a:gd name="T101" fmla="*/ 2147483647 h 409"/>
                <a:gd name="T102" fmla="*/ 2147483647 w 3944"/>
                <a:gd name="T103" fmla="*/ 2147483647 h 409"/>
                <a:gd name="T104" fmla="*/ 2147483647 w 3944"/>
                <a:gd name="T105" fmla="*/ 2147483647 h 409"/>
                <a:gd name="T106" fmla="*/ 2147483647 w 3944"/>
                <a:gd name="T107" fmla="*/ 2147483647 h 409"/>
                <a:gd name="T108" fmla="*/ 2147483647 w 3944"/>
                <a:gd name="T109" fmla="*/ 2147483647 h 409"/>
                <a:gd name="T110" fmla="*/ 2147483647 w 3944"/>
                <a:gd name="T111" fmla="*/ 2147483647 h 409"/>
                <a:gd name="T112" fmla="*/ 2147483647 w 3944"/>
                <a:gd name="T113" fmla="*/ 2147483647 h 409"/>
                <a:gd name="T114" fmla="*/ 2147483647 w 3944"/>
                <a:gd name="T115" fmla="*/ 2147483647 h 409"/>
                <a:gd name="T116" fmla="*/ 2147483647 w 3944"/>
                <a:gd name="T117" fmla="*/ 2147483647 h 409"/>
                <a:gd name="T118" fmla="*/ 2147483647 w 3944"/>
                <a:gd name="T119" fmla="*/ 2147483647 h 409"/>
                <a:gd name="T120" fmla="*/ 2147483647 w 3944"/>
                <a:gd name="T121" fmla="*/ 2147483647 h 409"/>
                <a:gd name="T122" fmla="*/ 2147483647 w 3944"/>
                <a:gd name="T123" fmla="*/ 2147483647 h 409"/>
                <a:gd name="T124" fmla="*/ 2147483647 w 3944"/>
                <a:gd name="T125" fmla="*/ 2147483647 h 40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944" h="409">
                  <a:moveTo>
                    <a:pt x="3938" y="13"/>
                  </a:moveTo>
                  <a:lnTo>
                    <a:pt x="3889" y="13"/>
                  </a:lnTo>
                  <a:lnTo>
                    <a:pt x="3889" y="0"/>
                  </a:lnTo>
                  <a:lnTo>
                    <a:pt x="3938" y="0"/>
                  </a:lnTo>
                  <a:lnTo>
                    <a:pt x="3938" y="13"/>
                  </a:lnTo>
                  <a:close/>
                  <a:moveTo>
                    <a:pt x="3852" y="13"/>
                  </a:moveTo>
                  <a:lnTo>
                    <a:pt x="3803" y="13"/>
                  </a:lnTo>
                  <a:lnTo>
                    <a:pt x="3803" y="0"/>
                  </a:lnTo>
                  <a:lnTo>
                    <a:pt x="3852" y="0"/>
                  </a:lnTo>
                  <a:lnTo>
                    <a:pt x="3852" y="13"/>
                  </a:lnTo>
                  <a:close/>
                  <a:moveTo>
                    <a:pt x="3766" y="13"/>
                  </a:moveTo>
                  <a:lnTo>
                    <a:pt x="3717" y="13"/>
                  </a:lnTo>
                  <a:lnTo>
                    <a:pt x="3717" y="0"/>
                  </a:lnTo>
                  <a:lnTo>
                    <a:pt x="3766" y="0"/>
                  </a:lnTo>
                  <a:lnTo>
                    <a:pt x="3766" y="13"/>
                  </a:lnTo>
                  <a:close/>
                  <a:moveTo>
                    <a:pt x="3680" y="13"/>
                  </a:moveTo>
                  <a:lnTo>
                    <a:pt x="3631" y="13"/>
                  </a:lnTo>
                  <a:lnTo>
                    <a:pt x="3631" y="0"/>
                  </a:lnTo>
                  <a:lnTo>
                    <a:pt x="3680" y="0"/>
                  </a:lnTo>
                  <a:lnTo>
                    <a:pt x="3680" y="13"/>
                  </a:lnTo>
                  <a:close/>
                  <a:moveTo>
                    <a:pt x="3594" y="13"/>
                  </a:moveTo>
                  <a:lnTo>
                    <a:pt x="3545" y="13"/>
                  </a:lnTo>
                  <a:lnTo>
                    <a:pt x="3545" y="0"/>
                  </a:lnTo>
                  <a:lnTo>
                    <a:pt x="3594" y="0"/>
                  </a:lnTo>
                  <a:lnTo>
                    <a:pt x="3594" y="13"/>
                  </a:lnTo>
                  <a:close/>
                  <a:moveTo>
                    <a:pt x="3508" y="13"/>
                  </a:moveTo>
                  <a:lnTo>
                    <a:pt x="3459" y="13"/>
                  </a:lnTo>
                  <a:lnTo>
                    <a:pt x="3459" y="0"/>
                  </a:lnTo>
                  <a:lnTo>
                    <a:pt x="3508" y="0"/>
                  </a:lnTo>
                  <a:lnTo>
                    <a:pt x="3508" y="13"/>
                  </a:lnTo>
                  <a:close/>
                  <a:moveTo>
                    <a:pt x="3422" y="13"/>
                  </a:moveTo>
                  <a:lnTo>
                    <a:pt x="3372" y="13"/>
                  </a:lnTo>
                  <a:lnTo>
                    <a:pt x="3372" y="0"/>
                  </a:lnTo>
                  <a:lnTo>
                    <a:pt x="3422" y="0"/>
                  </a:lnTo>
                  <a:lnTo>
                    <a:pt x="3422" y="13"/>
                  </a:lnTo>
                  <a:close/>
                  <a:moveTo>
                    <a:pt x="3336" y="13"/>
                  </a:moveTo>
                  <a:lnTo>
                    <a:pt x="3286" y="13"/>
                  </a:lnTo>
                  <a:lnTo>
                    <a:pt x="3286" y="0"/>
                  </a:lnTo>
                  <a:lnTo>
                    <a:pt x="3336" y="0"/>
                  </a:lnTo>
                  <a:lnTo>
                    <a:pt x="3336" y="13"/>
                  </a:lnTo>
                  <a:close/>
                  <a:moveTo>
                    <a:pt x="3249" y="13"/>
                  </a:moveTo>
                  <a:lnTo>
                    <a:pt x="3200" y="13"/>
                  </a:lnTo>
                  <a:lnTo>
                    <a:pt x="3200" y="0"/>
                  </a:lnTo>
                  <a:lnTo>
                    <a:pt x="3249" y="0"/>
                  </a:lnTo>
                  <a:lnTo>
                    <a:pt x="3249" y="13"/>
                  </a:lnTo>
                  <a:close/>
                  <a:moveTo>
                    <a:pt x="3163" y="13"/>
                  </a:moveTo>
                  <a:lnTo>
                    <a:pt x="3114" y="13"/>
                  </a:lnTo>
                  <a:lnTo>
                    <a:pt x="3114" y="0"/>
                  </a:lnTo>
                  <a:lnTo>
                    <a:pt x="3163" y="0"/>
                  </a:lnTo>
                  <a:lnTo>
                    <a:pt x="3163" y="13"/>
                  </a:lnTo>
                  <a:close/>
                  <a:moveTo>
                    <a:pt x="3077" y="13"/>
                  </a:moveTo>
                  <a:lnTo>
                    <a:pt x="3028" y="13"/>
                  </a:lnTo>
                  <a:lnTo>
                    <a:pt x="3028" y="0"/>
                  </a:lnTo>
                  <a:lnTo>
                    <a:pt x="3077" y="0"/>
                  </a:lnTo>
                  <a:lnTo>
                    <a:pt x="3077" y="13"/>
                  </a:lnTo>
                  <a:close/>
                  <a:moveTo>
                    <a:pt x="2991" y="13"/>
                  </a:moveTo>
                  <a:lnTo>
                    <a:pt x="2942" y="13"/>
                  </a:lnTo>
                  <a:lnTo>
                    <a:pt x="2942" y="0"/>
                  </a:lnTo>
                  <a:lnTo>
                    <a:pt x="2991" y="0"/>
                  </a:lnTo>
                  <a:lnTo>
                    <a:pt x="2991" y="13"/>
                  </a:lnTo>
                  <a:close/>
                  <a:moveTo>
                    <a:pt x="2905" y="13"/>
                  </a:moveTo>
                  <a:lnTo>
                    <a:pt x="2856" y="13"/>
                  </a:lnTo>
                  <a:lnTo>
                    <a:pt x="2856" y="0"/>
                  </a:lnTo>
                  <a:lnTo>
                    <a:pt x="2905" y="0"/>
                  </a:lnTo>
                  <a:lnTo>
                    <a:pt x="2905" y="13"/>
                  </a:lnTo>
                  <a:close/>
                  <a:moveTo>
                    <a:pt x="2819" y="13"/>
                  </a:moveTo>
                  <a:lnTo>
                    <a:pt x="2770" y="13"/>
                  </a:lnTo>
                  <a:lnTo>
                    <a:pt x="2770" y="0"/>
                  </a:lnTo>
                  <a:lnTo>
                    <a:pt x="2819" y="0"/>
                  </a:lnTo>
                  <a:lnTo>
                    <a:pt x="2819" y="13"/>
                  </a:lnTo>
                  <a:close/>
                  <a:moveTo>
                    <a:pt x="2733" y="13"/>
                  </a:moveTo>
                  <a:lnTo>
                    <a:pt x="2684" y="13"/>
                  </a:lnTo>
                  <a:lnTo>
                    <a:pt x="2684" y="0"/>
                  </a:lnTo>
                  <a:lnTo>
                    <a:pt x="2733" y="0"/>
                  </a:lnTo>
                  <a:lnTo>
                    <a:pt x="2733" y="13"/>
                  </a:lnTo>
                  <a:close/>
                  <a:moveTo>
                    <a:pt x="2647" y="13"/>
                  </a:moveTo>
                  <a:lnTo>
                    <a:pt x="2598" y="13"/>
                  </a:lnTo>
                  <a:lnTo>
                    <a:pt x="2598" y="0"/>
                  </a:lnTo>
                  <a:lnTo>
                    <a:pt x="2647" y="0"/>
                  </a:lnTo>
                  <a:lnTo>
                    <a:pt x="2647" y="13"/>
                  </a:lnTo>
                  <a:close/>
                  <a:moveTo>
                    <a:pt x="2561" y="13"/>
                  </a:moveTo>
                  <a:lnTo>
                    <a:pt x="2512" y="13"/>
                  </a:lnTo>
                  <a:lnTo>
                    <a:pt x="2512" y="0"/>
                  </a:lnTo>
                  <a:lnTo>
                    <a:pt x="2561" y="0"/>
                  </a:lnTo>
                  <a:lnTo>
                    <a:pt x="2561" y="13"/>
                  </a:lnTo>
                  <a:close/>
                  <a:moveTo>
                    <a:pt x="2475" y="13"/>
                  </a:moveTo>
                  <a:lnTo>
                    <a:pt x="2426" y="13"/>
                  </a:lnTo>
                  <a:lnTo>
                    <a:pt x="2426" y="0"/>
                  </a:lnTo>
                  <a:lnTo>
                    <a:pt x="2475" y="0"/>
                  </a:lnTo>
                  <a:lnTo>
                    <a:pt x="2475" y="13"/>
                  </a:lnTo>
                  <a:close/>
                  <a:moveTo>
                    <a:pt x="2389" y="13"/>
                  </a:moveTo>
                  <a:lnTo>
                    <a:pt x="2339" y="13"/>
                  </a:lnTo>
                  <a:lnTo>
                    <a:pt x="2339" y="0"/>
                  </a:lnTo>
                  <a:lnTo>
                    <a:pt x="2389" y="0"/>
                  </a:lnTo>
                  <a:lnTo>
                    <a:pt x="2389" y="13"/>
                  </a:lnTo>
                  <a:close/>
                  <a:moveTo>
                    <a:pt x="2303" y="13"/>
                  </a:moveTo>
                  <a:lnTo>
                    <a:pt x="2253" y="13"/>
                  </a:lnTo>
                  <a:lnTo>
                    <a:pt x="2253" y="0"/>
                  </a:lnTo>
                  <a:lnTo>
                    <a:pt x="2303" y="0"/>
                  </a:lnTo>
                  <a:lnTo>
                    <a:pt x="2303" y="13"/>
                  </a:lnTo>
                  <a:close/>
                  <a:moveTo>
                    <a:pt x="2216" y="13"/>
                  </a:moveTo>
                  <a:lnTo>
                    <a:pt x="2167" y="13"/>
                  </a:lnTo>
                  <a:lnTo>
                    <a:pt x="2167" y="0"/>
                  </a:lnTo>
                  <a:lnTo>
                    <a:pt x="2216" y="0"/>
                  </a:lnTo>
                  <a:lnTo>
                    <a:pt x="2216" y="13"/>
                  </a:lnTo>
                  <a:close/>
                  <a:moveTo>
                    <a:pt x="2130" y="13"/>
                  </a:moveTo>
                  <a:lnTo>
                    <a:pt x="2081" y="13"/>
                  </a:lnTo>
                  <a:lnTo>
                    <a:pt x="2081" y="0"/>
                  </a:lnTo>
                  <a:lnTo>
                    <a:pt x="2130" y="0"/>
                  </a:lnTo>
                  <a:lnTo>
                    <a:pt x="2130" y="13"/>
                  </a:lnTo>
                  <a:close/>
                  <a:moveTo>
                    <a:pt x="2044" y="13"/>
                  </a:moveTo>
                  <a:lnTo>
                    <a:pt x="1995" y="13"/>
                  </a:lnTo>
                  <a:lnTo>
                    <a:pt x="1995" y="0"/>
                  </a:lnTo>
                  <a:lnTo>
                    <a:pt x="2044" y="0"/>
                  </a:lnTo>
                  <a:lnTo>
                    <a:pt x="2044" y="13"/>
                  </a:lnTo>
                  <a:close/>
                  <a:moveTo>
                    <a:pt x="1958" y="13"/>
                  </a:moveTo>
                  <a:lnTo>
                    <a:pt x="1909" y="13"/>
                  </a:lnTo>
                  <a:lnTo>
                    <a:pt x="1909" y="0"/>
                  </a:lnTo>
                  <a:lnTo>
                    <a:pt x="1958" y="0"/>
                  </a:lnTo>
                  <a:lnTo>
                    <a:pt x="1958" y="13"/>
                  </a:lnTo>
                  <a:close/>
                  <a:moveTo>
                    <a:pt x="1872" y="13"/>
                  </a:moveTo>
                  <a:lnTo>
                    <a:pt x="1823" y="13"/>
                  </a:lnTo>
                  <a:lnTo>
                    <a:pt x="1823" y="0"/>
                  </a:lnTo>
                  <a:lnTo>
                    <a:pt x="1872" y="0"/>
                  </a:lnTo>
                  <a:lnTo>
                    <a:pt x="1872" y="13"/>
                  </a:lnTo>
                  <a:close/>
                  <a:moveTo>
                    <a:pt x="1786" y="13"/>
                  </a:moveTo>
                  <a:lnTo>
                    <a:pt x="1737" y="13"/>
                  </a:lnTo>
                  <a:lnTo>
                    <a:pt x="1737" y="0"/>
                  </a:lnTo>
                  <a:lnTo>
                    <a:pt x="1786" y="0"/>
                  </a:lnTo>
                  <a:lnTo>
                    <a:pt x="1786" y="13"/>
                  </a:lnTo>
                  <a:close/>
                  <a:moveTo>
                    <a:pt x="1700" y="13"/>
                  </a:moveTo>
                  <a:lnTo>
                    <a:pt x="1651" y="13"/>
                  </a:lnTo>
                  <a:lnTo>
                    <a:pt x="1651" y="0"/>
                  </a:lnTo>
                  <a:lnTo>
                    <a:pt x="1700" y="0"/>
                  </a:lnTo>
                  <a:lnTo>
                    <a:pt x="1700" y="13"/>
                  </a:lnTo>
                  <a:close/>
                  <a:moveTo>
                    <a:pt x="1614" y="13"/>
                  </a:moveTo>
                  <a:lnTo>
                    <a:pt x="1565" y="13"/>
                  </a:lnTo>
                  <a:lnTo>
                    <a:pt x="1565" y="0"/>
                  </a:lnTo>
                  <a:lnTo>
                    <a:pt x="1614" y="0"/>
                  </a:lnTo>
                  <a:lnTo>
                    <a:pt x="1614" y="13"/>
                  </a:lnTo>
                  <a:close/>
                  <a:moveTo>
                    <a:pt x="1528" y="13"/>
                  </a:moveTo>
                  <a:lnTo>
                    <a:pt x="1479" y="13"/>
                  </a:lnTo>
                  <a:lnTo>
                    <a:pt x="1479" y="0"/>
                  </a:lnTo>
                  <a:lnTo>
                    <a:pt x="1528" y="0"/>
                  </a:lnTo>
                  <a:lnTo>
                    <a:pt x="1528" y="13"/>
                  </a:lnTo>
                  <a:close/>
                  <a:moveTo>
                    <a:pt x="1442" y="13"/>
                  </a:moveTo>
                  <a:lnTo>
                    <a:pt x="1393" y="13"/>
                  </a:lnTo>
                  <a:lnTo>
                    <a:pt x="1393" y="0"/>
                  </a:lnTo>
                  <a:lnTo>
                    <a:pt x="1442" y="0"/>
                  </a:lnTo>
                  <a:lnTo>
                    <a:pt x="1442" y="13"/>
                  </a:lnTo>
                  <a:close/>
                  <a:moveTo>
                    <a:pt x="1356" y="13"/>
                  </a:moveTo>
                  <a:lnTo>
                    <a:pt x="1306" y="13"/>
                  </a:lnTo>
                  <a:lnTo>
                    <a:pt x="1306" y="0"/>
                  </a:lnTo>
                  <a:lnTo>
                    <a:pt x="1356" y="0"/>
                  </a:lnTo>
                  <a:lnTo>
                    <a:pt x="1356" y="13"/>
                  </a:lnTo>
                  <a:close/>
                  <a:moveTo>
                    <a:pt x="1270" y="13"/>
                  </a:moveTo>
                  <a:lnTo>
                    <a:pt x="1220" y="13"/>
                  </a:lnTo>
                  <a:lnTo>
                    <a:pt x="1220" y="0"/>
                  </a:lnTo>
                  <a:lnTo>
                    <a:pt x="1270" y="0"/>
                  </a:lnTo>
                  <a:lnTo>
                    <a:pt x="1270" y="13"/>
                  </a:lnTo>
                  <a:close/>
                  <a:moveTo>
                    <a:pt x="1183" y="13"/>
                  </a:moveTo>
                  <a:lnTo>
                    <a:pt x="1134" y="13"/>
                  </a:lnTo>
                  <a:lnTo>
                    <a:pt x="1134" y="0"/>
                  </a:lnTo>
                  <a:lnTo>
                    <a:pt x="1183" y="0"/>
                  </a:lnTo>
                  <a:lnTo>
                    <a:pt x="1183" y="13"/>
                  </a:lnTo>
                  <a:close/>
                  <a:moveTo>
                    <a:pt x="1097" y="13"/>
                  </a:moveTo>
                  <a:lnTo>
                    <a:pt x="1048" y="13"/>
                  </a:lnTo>
                  <a:lnTo>
                    <a:pt x="1048" y="0"/>
                  </a:lnTo>
                  <a:lnTo>
                    <a:pt x="1097" y="0"/>
                  </a:lnTo>
                  <a:lnTo>
                    <a:pt x="1097" y="13"/>
                  </a:lnTo>
                  <a:close/>
                  <a:moveTo>
                    <a:pt x="1011" y="13"/>
                  </a:moveTo>
                  <a:lnTo>
                    <a:pt x="962" y="13"/>
                  </a:lnTo>
                  <a:lnTo>
                    <a:pt x="962" y="0"/>
                  </a:lnTo>
                  <a:lnTo>
                    <a:pt x="1011" y="0"/>
                  </a:lnTo>
                  <a:lnTo>
                    <a:pt x="1011" y="13"/>
                  </a:lnTo>
                  <a:close/>
                  <a:moveTo>
                    <a:pt x="925" y="13"/>
                  </a:moveTo>
                  <a:lnTo>
                    <a:pt x="876" y="13"/>
                  </a:lnTo>
                  <a:lnTo>
                    <a:pt x="876" y="0"/>
                  </a:lnTo>
                  <a:lnTo>
                    <a:pt x="925" y="0"/>
                  </a:lnTo>
                  <a:lnTo>
                    <a:pt x="925" y="13"/>
                  </a:lnTo>
                  <a:close/>
                  <a:moveTo>
                    <a:pt x="839" y="13"/>
                  </a:moveTo>
                  <a:lnTo>
                    <a:pt x="790" y="13"/>
                  </a:lnTo>
                  <a:lnTo>
                    <a:pt x="790" y="0"/>
                  </a:lnTo>
                  <a:lnTo>
                    <a:pt x="839" y="0"/>
                  </a:lnTo>
                  <a:lnTo>
                    <a:pt x="839" y="13"/>
                  </a:lnTo>
                  <a:close/>
                  <a:moveTo>
                    <a:pt x="753" y="13"/>
                  </a:moveTo>
                  <a:lnTo>
                    <a:pt x="704" y="13"/>
                  </a:lnTo>
                  <a:lnTo>
                    <a:pt x="704" y="0"/>
                  </a:lnTo>
                  <a:lnTo>
                    <a:pt x="753" y="0"/>
                  </a:lnTo>
                  <a:lnTo>
                    <a:pt x="753" y="13"/>
                  </a:lnTo>
                  <a:close/>
                  <a:moveTo>
                    <a:pt x="667" y="13"/>
                  </a:moveTo>
                  <a:lnTo>
                    <a:pt x="618" y="13"/>
                  </a:lnTo>
                  <a:lnTo>
                    <a:pt x="618" y="0"/>
                  </a:lnTo>
                  <a:lnTo>
                    <a:pt x="667" y="0"/>
                  </a:lnTo>
                  <a:lnTo>
                    <a:pt x="667" y="13"/>
                  </a:lnTo>
                  <a:close/>
                  <a:moveTo>
                    <a:pt x="581" y="13"/>
                  </a:moveTo>
                  <a:lnTo>
                    <a:pt x="532" y="13"/>
                  </a:lnTo>
                  <a:lnTo>
                    <a:pt x="532" y="0"/>
                  </a:lnTo>
                  <a:lnTo>
                    <a:pt x="581" y="0"/>
                  </a:lnTo>
                  <a:lnTo>
                    <a:pt x="581" y="13"/>
                  </a:lnTo>
                  <a:close/>
                  <a:moveTo>
                    <a:pt x="495" y="13"/>
                  </a:moveTo>
                  <a:lnTo>
                    <a:pt x="446" y="13"/>
                  </a:lnTo>
                  <a:lnTo>
                    <a:pt x="446" y="0"/>
                  </a:lnTo>
                  <a:lnTo>
                    <a:pt x="495" y="0"/>
                  </a:lnTo>
                  <a:lnTo>
                    <a:pt x="495" y="13"/>
                  </a:lnTo>
                  <a:close/>
                  <a:moveTo>
                    <a:pt x="409" y="13"/>
                  </a:moveTo>
                  <a:lnTo>
                    <a:pt x="360" y="13"/>
                  </a:lnTo>
                  <a:lnTo>
                    <a:pt x="360" y="0"/>
                  </a:lnTo>
                  <a:lnTo>
                    <a:pt x="409" y="0"/>
                  </a:lnTo>
                  <a:lnTo>
                    <a:pt x="409" y="13"/>
                  </a:lnTo>
                  <a:close/>
                  <a:moveTo>
                    <a:pt x="323" y="13"/>
                  </a:moveTo>
                  <a:lnTo>
                    <a:pt x="273" y="13"/>
                  </a:lnTo>
                  <a:lnTo>
                    <a:pt x="273" y="0"/>
                  </a:lnTo>
                  <a:lnTo>
                    <a:pt x="323" y="0"/>
                  </a:lnTo>
                  <a:lnTo>
                    <a:pt x="323" y="13"/>
                  </a:lnTo>
                  <a:close/>
                  <a:moveTo>
                    <a:pt x="237" y="13"/>
                  </a:moveTo>
                  <a:lnTo>
                    <a:pt x="187" y="13"/>
                  </a:lnTo>
                  <a:lnTo>
                    <a:pt x="187" y="0"/>
                  </a:lnTo>
                  <a:lnTo>
                    <a:pt x="237" y="0"/>
                  </a:lnTo>
                  <a:lnTo>
                    <a:pt x="237" y="13"/>
                  </a:lnTo>
                  <a:close/>
                  <a:moveTo>
                    <a:pt x="150" y="13"/>
                  </a:moveTo>
                  <a:lnTo>
                    <a:pt x="101" y="13"/>
                  </a:lnTo>
                  <a:lnTo>
                    <a:pt x="101" y="0"/>
                  </a:lnTo>
                  <a:lnTo>
                    <a:pt x="150" y="0"/>
                  </a:lnTo>
                  <a:lnTo>
                    <a:pt x="150" y="13"/>
                  </a:lnTo>
                  <a:close/>
                  <a:moveTo>
                    <a:pt x="64" y="13"/>
                  </a:moveTo>
                  <a:lnTo>
                    <a:pt x="15" y="13"/>
                  </a:lnTo>
                  <a:lnTo>
                    <a:pt x="15" y="0"/>
                  </a:lnTo>
                  <a:lnTo>
                    <a:pt x="64" y="0"/>
                  </a:lnTo>
                  <a:lnTo>
                    <a:pt x="64" y="13"/>
                  </a:lnTo>
                  <a:close/>
                  <a:moveTo>
                    <a:pt x="12" y="35"/>
                  </a:moveTo>
                  <a:lnTo>
                    <a:pt x="12" y="84"/>
                  </a:lnTo>
                  <a:lnTo>
                    <a:pt x="0" y="84"/>
                  </a:lnTo>
                  <a:lnTo>
                    <a:pt x="0" y="35"/>
                  </a:lnTo>
                  <a:lnTo>
                    <a:pt x="12" y="35"/>
                  </a:lnTo>
                  <a:close/>
                  <a:moveTo>
                    <a:pt x="12" y="121"/>
                  </a:moveTo>
                  <a:lnTo>
                    <a:pt x="12" y="170"/>
                  </a:lnTo>
                  <a:lnTo>
                    <a:pt x="0" y="170"/>
                  </a:lnTo>
                  <a:lnTo>
                    <a:pt x="0" y="121"/>
                  </a:lnTo>
                  <a:lnTo>
                    <a:pt x="12" y="121"/>
                  </a:lnTo>
                  <a:close/>
                  <a:moveTo>
                    <a:pt x="12" y="207"/>
                  </a:moveTo>
                  <a:lnTo>
                    <a:pt x="12" y="256"/>
                  </a:lnTo>
                  <a:lnTo>
                    <a:pt x="0" y="256"/>
                  </a:lnTo>
                  <a:lnTo>
                    <a:pt x="0" y="207"/>
                  </a:lnTo>
                  <a:lnTo>
                    <a:pt x="12" y="207"/>
                  </a:lnTo>
                  <a:close/>
                  <a:moveTo>
                    <a:pt x="12" y="293"/>
                  </a:moveTo>
                  <a:lnTo>
                    <a:pt x="12" y="342"/>
                  </a:lnTo>
                  <a:lnTo>
                    <a:pt x="0" y="342"/>
                  </a:lnTo>
                  <a:lnTo>
                    <a:pt x="0" y="293"/>
                  </a:lnTo>
                  <a:lnTo>
                    <a:pt x="12" y="293"/>
                  </a:lnTo>
                  <a:close/>
                  <a:moveTo>
                    <a:pt x="12" y="379"/>
                  </a:moveTo>
                  <a:lnTo>
                    <a:pt x="12" y="403"/>
                  </a:lnTo>
                  <a:lnTo>
                    <a:pt x="6" y="397"/>
                  </a:lnTo>
                  <a:lnTo>
                    <a:pt x="31" y="397"/>
                  </a:lnTo>
                  <a:lnTo>
                    <a:pt x="31" y="409"/>
                  </a:lnTo>
                  <a:lnTo>
                    <a:pt x="0" y="409"/>
                  </a:lnTo>
                  <a:lnTo>
                    <a:pt x="0" y="379"/>
                  </a:lnTo>
                  <a:lnTo>
                    <a:pt x="12" y="379"/>
                  </a:lnTo>
                  <a:close/>
                  <a:moveTo>
                    <a:pt x="68" y="397"/>
                  </a:moveTo>
                  <a:lnTo>
                    <a:pt x="117" y="397"/>
                  </a:lnTo>
                  <a:lnTo>
                    <a:pt x="117" y="409"/>
                  </a:lnTo>
                  <a:lnTo>
                    <a:pt x="68" y="409"/>
                  </a:lnTo>
                  <a:lnTo>
                    <a:pt x="68" y="397"/>
                  </a:lnTo>
                  <a:close/>
                  <a:moveTo>
                    <a:pt x="154" y="397"/>
                  </a:moveTo>
                  <a:lnTo>
                    <a:pt x="203" y="397"/>
                  </a:lnTo>
                  <a:lnTo>
                    <a:pt x="203" y="409"/>
                  </a:lnTo>
                  <a:lnTo>
                    <a:pt x="154" y="409"/>
                  </a:lnTo>
                  <a:lnTo>
                    <a:pt x="154" y="397"/>
                  </a:lnTo>
                  <a:close/>
                  <a:moveTo>
                    <a:pt x="240" y="397"/>
                  </a:moveTo>
                  <a:lnTo>
                    <a:pt x="289" y="397"/>
                  </a:lnTo>
                  <a:lnTo>
                    <a:pt x="289" y="409"/>
                  </a:lnTo>
                  <a:lnTo>
                    <a:pt x="240" y="409"/>
                  </a:lnTo>
                  <a:lnTo>
                    <a:pt x="240" y="397"/>
                  </a:lnTo>
                  <a:close/>
                  <a:moveTo>
                    <a:pt x="326" y="397"/>
                  </a:moveTo>
                  <a:lnTo>
                    <a:pt x="376" y="397"/>
                  </a:lnTo>
                  <a:lnTo>
                    <a:pt x="376" y="409"/>
                  </a:lnTo>
                  <a:lnTo>
                    <a:pt x="326" y="409"/>
                  </a:lnTo>
                  <a:lnTo>
                    <a:pt x="326" y="397"/>
                  </a:lnTo>
                  <a:close/>
                  <a:moveTo>
                    <a:pt x="412" y="397"/>
                  </a:moveTo>
                  <a:lnTo>
                    <a:pt x="462" y="397"/>
                  </a:lnTo>
                  <a:lnTo>
                    <a:pt x="462" y="409"/>
                  </a:lnTo>
                  <a:lnTo>
                    <a:pt x="412" y="409"/>
                  </a:lnTo>
                  <a:lnTo>
                    <a:pt x="412" y="397"/>
                  </a:lnTo>
                  <a:close/>
                  <a:moveTo>
                    <a:pt x="499" y="397"/>
                  </a:moveTo>
                  <a:lnTo>
                    <a:pt x="548" y="397"/>
                  </a:lnTo>
                  <a:lnTo>
                    <a:pt x="548" y="409"/>
                  </a:lnTo>
                  <a:lnTo>
                    <a:pt x="499" y="409"/>
                  </a:lnTo>
                  <a:lnTo>
                    <a:pt x="499" y="397"/>
                  </a:lnTo>
                  <a:close/>
                  <a:moveTo>
                    <a:pt x="585" y="397"/>
                  </a:moveTo>
                  <a:lnTo>
                    <a:pt x="634" y="397"/>
                  </a:lnTo>
                  <a:lnTo>
                    <a:pt x="634" y="409"/>
                  </a:lnTo>
                  <a:lnTo>
                    <a:pt x="585" y="409"/>
                  </a:lnTo>
                  <a:lnTo>
                    <a:pt x="585" y="397"/>
                  </a:lnTo>
                  <a:close/>
                  <a:moveTo>
                    <a:pt x="671" y="397"/>
                  </a:moveTo>
                  <a:lnTo>
                    <a:pt x="720" y="397"/>
                  </a:lnTo>
                  <a:lnTo>
                    <a:pt x="720" y="409"/>
                  </a:lnTo>
                  <a:lnTo>
                    <a:pt x="671" y="409"/>
                  </a:lnTo>
                  <a:lnTo>
                    <a:pt x="671" y="397"/>
                  </a:lnTo>
                  <a:close/>
                  <a:moveTo>
                    <a:pt x="757" y="397"/>
                  </a:moveTo>
                  <a:lnTo>
                    <a:pt x="806" y="397"/>
                  </a:lnTo>
                  <a:lnTo>
                    <a:pt x="806" y="409"/>
                  </a:lnTo>
                  <a:lnTo>
                    <a:pt x="757" y="409"/>
                  </a:lnTo>
                  <a:lnTo>
                    <a:pt x="757" y="397"/>
                  </a:lnTo>
                  <a:close/>
                  <a:moveTo>
                    <a:pt x="843" y="397"/>
                  </a:moveTo>
                  <a:lnTo>
                    <a:pt x="892" y="397"/>
                  </a:lnTo>
                  <a:lnTo>
                    <a:pt x="892" y="409"/>
                  </a:lnTo>
                  <a:lnTo>
                    <a:pt x="843" y="409"/>
                  </a:lnTo>
                  <a:lnTo>
                    <a:pt x="843" y="397"/>
                  </a:lnTo>
                  <a:close/>
                  <a:moveTo>
                    <a:pt x="929" y="397"/>
                  </a:moveTo>
                  <a:lnTo>
                    <a:pt x="978" y="397"/>
                  </a:lnTo>
                  <a:lnTo>
                    <a:pt x="978" y="409"/>
                  </a:lnTo>
                  <a:lnTo>
                    <a:pt x="929" y="409"/>
                  </a:lnTo>
                  <a:lnTo>
                    <a:pt x="929" y="397"/>
                  </a:lnTo>
                  <a:close/>
                  <a:moveTo>
                    <a:pt x="1015" y="397"/>
                  </a:moveTo>
                  <a:lnTo>
                    <a:pt x="1064" y="397"/>
                  </a:lnTo>
                  <a:lnTo>
                    <a:pt x="1064" y="409"/>
                  </a:lnTo>
                  <a:lnTo>
                    <a:pt x="1015" y="409"/>
                  </a:lnTo>
                  <a:lnTo>
                    <a:pt x="1015" y="397"/>
                  </a:lnTo>
                  <a:close/>
                  <a:moveTo>
                    <a:pt x="1101" y="397"/>
                  </a:moveTo>
                  <a:lnTo>
                    <a:pt x="1150" y="397"/>
                  </a:lnTo>
                  <a:lnTo>
                    <a:pt x="1150" y="409"/>
                  </a:lnTo>
                  <a:lnTo>
                    <a:pt x="1101" y="409"/>
                  </a:lnTo>
                  <a:lnTo>
                    <a:pt x="1101" y="397"/>
                  </a:lnTo>
                  <a:close/>
                  <a:moveTo>
                    <a:pt x="1187" y="397"/>
                  </a:moveTo>
                  <a:lnTo>
                    <a:pt x="1236" y="397"/>
                  </a:lnTo>
                  <a:lnTo>
                    <a:pt x="1236" y="409"/>
                  </a:lnTo>
                  <a:lnTo>
                    <a:pt x="1187" y="409"/>
                  </a:lnTo>
                  <a:lnTo>
                    <a:pt x="1187" y="397"/>
                  </a:lnTo>
                  <a:close/>
                  <a:moveTo>
                    <a:pt x="1273" y="397"/>
                  </a:moveTo>
                  <a:lnTo>
                    <a:pt x="1322" y="397"/>
                  </a:lnTo>
                  <a:lnTo>
                    <a:pt x="1322" y="409"/>
                  </a:lnTo>
                  <a:lnTo>
                    <a:pt x="1273" y="409"/>
                  </a:lnTo>
                  <a:lnTo>
                    <a:pt x="1273" y="397"/>
                  </a:lnTo>
                  <a:close/>
                  <a:moveTo>
                    <a:pt x="1359" y="397"/>
                  </a:moveTo>
                  <a:lnTo>
                    <a:pt x="1409" y="397"/>
                  </a:lnTo>
                  <a:lnTo>
                    <a:pt x="1409" y="409"/>
                  </a:lnTo>
                  <a:lnTo>
                    <a:pt x="1359" y="409"/>
                  </a:lnTo>
                  <a:lnTo>
                    <a:pt x="1359" y="397"/>
                  </a:lnTo>
                  <a:close/>
                  <a:moveTo>
                    <a:pt x="1445" y="397"/>
                  </a:moveTo>
                  <a:lnTo>
                    <a:pt x="1495" y="397"/>
                  </a:lnTo>
                  <a:lnTo>
                    <a:pt x="1495" y="409"/>
                  </a:lnTo>
                  <a:lnTo>
                    <a:pt x="1445" y="409"/>
                  </a:lnTo>
                  <a:lnTo>
                    <a:pt x="1445" y="397"/>
                  </a:lnTo>
                  <a:close/>
                  <a:moveTo>
                    <a:pt x="1531" y="397"/>
                  </a:moveTo>
                  <a:lnTo>
                    <a:pt x="1581" y="397"/>
                  </a:lnTo>
                  <a:lnTo>
                    <a:pt x="1581" y="409"/>
                  </a:lnTo>
                  <a:lnTo>
                    <a:pt x="1531" y="409"/>
                  </a:lnTo>
                  <a:lnTo>
                    <a:pt x="1531" y="397"/>
                  </a:lnTo>
                  <a:close/>
                  <a:moveTo>
                    <a:pt x="1618" y="397"/>
                  </a:moveTo>
                  <a:lnTo>
                    <a:pt x="1667" y="397"/>
                  </a:lnTo>
                  <a:lnTo>
                    <a:pt x="1667" y="409"/>
                  </a:lnTo>
                  <a:lnTo>
                    <a:pt x="1618" y="409"/>
                  </a:lnTo>
                  <a:lnTo>
                    <a:pt x="1618" y="397"/>
                  </a:lnTo>
                  <a:close/>
                  <a:moveTo>
                    <a:pt x="1704" y="397"/>
                  </a:moveTo>
                  <a:lnTo>
                    <a:pt x="1753" y="397"/>
                  </a:lnTo>
                  <a:lnTo>
                    <a:pt x="1753" y="409"/>
                  </a:lnTo>
                  <a:lnTo>
                    <a:pt x="1704" y="409"/>
                  </a:lnTo>
                  <a:lnTo>
                    <a:pt x="1704" y="397"/>
                  </a:lnTo>
                  <a:close/>
                  <a:moveTo>
                    <a:pt x="1790" y="397"/>
                  </a:moveTo>
                  <a:lnTo>
                    <a:pt x="1839" y="397"/>
                  </a:lnTo>
                  <a:lnTo>
                    <a:pt x="1839" y="409"/>
                  </a:lnTo>
                  <a:lnTo>
                    <a:pt x="1790" y="409"/>
                  </a:lnTo>
                  <a:lnTo>
                    <a:pt x="1790" y="397"/>
                  </a:lnTo>
                  <a:close/>
                  <a:moveTo>
                    <a:pt x="1876" y="397"/>
                  </a:moveTo>
                  <a:lnTo>
                    <a:pt x="1925" y="397"/>
                  </a:lnTo>
                  <a:lnTo>
                    <a:pt x="1925" y="409"/>
                  </a:lnTo>
                  <a:lnTo>
                    <a:pt x="1876" y="409"/>
                  </a:lnTo>
                  <a:lnTo>
                    <a:pt x="1876" y="397"/>
                  </a:lnTo>
                  <a:close/>
                  <a:moveTo>
                    <a:pt x="1962" y="397"/>
                  </a:moveTo>
                  <a:lnTo>
                    <a:pt x="2011" y="397"/>
                  </a:lnTo>
                  <a:lnTo>
                    <a:pt x="2011" y="409"/>
                  </a:lnTo>
                  <a:lnTo>
                    <a:pt x="1962" y="409"/>
                  </a:lnTo>
                  <a:lnTo>
                    <a:pt x="1962" y="397"/>
                  </a:lnTo>
                  <a:close/>
                  <a:moveTo>
                    <a:pt x="2048" y="397"/>
                  </a:moveTo>
                  <a:lnTo>
                    <a:pt x="2097" y="397"/>
                  </a:lnTo>
                  <a:lnTo>
                    <a:pt x="2097" y="409"/>
                  </a:lnTo>
                  <a:lnTo>
                    <a:pt x="2048" y="409"/>
                  </a:lnTo>
                  <a:lnTo>
                    <a:pt x="2048" y="397"/>
                  </a:lnTo>
                  <a:close/>
                  <a:moveTo>
                    <a:pt x="2134" y="397"/>
                  </a:moveTo>
                  <a:lnTo>
                    <a:pt x="2183" y="397"/>
                  </a:lnTo>
                  <a:lnTo>
                    <a:pt x="2183" y="409"/>
                  </a:lnTo>
                  <a:lnTo>
                    <a:pt x="2134" y="409"/>
                  </a:lnTo>
                  <a:lnTo>
                    <a:pt x="2134" y="397"/>
                  </a:lnTo>
                  <a:close/>
                  <a:moveTo>
                    <a:pt x="2220" y="397"/>
                  </a:moveTo>
                  <a:lnTo>
                    <a:pt x="2269" y="397"/>
                  </a:lnTo>
                  <a:lnTo>
                    <a:pt x="2269" y="409"/>
                  </a:lnTo>
                  <a:lnTo>
                    <a:pt x="2220" y="409"/>
                  </a:lnTo>
                  <a:lnTo>
                    <a:pt x="2220" y="397"/>
                  </a:lnTo>
                  <a:close/>
                  <a:moveTo>
                    <a:pt x="2306" y="397"/>
                  </a:moveTo>
                  <a:lnTo>
                    <a:pt x="2355" y="397"/>
                  </a:lnTo>
                  <a:lnTo>
                    <a:pt x="2355" y="409"/>
                  </a:lnTo>
                  <a:lnTo>
                    <a:pt x="2306" y="409"/>
                  </a:lnTo>
                  <a:lnTo>
                    <a:pt x="2306" y="397"/>
                  </a:lnTo>
                  <a:close/>
                  <a:moveTo>
                    <a:pt x="2392" y="397"/>
                  </a:moveTo>
                  <a:lnTo>
                    <a:pt x="2442" y="397"/>
                  </a:lnTo>
                  <a:lnTo>
                    <a:pt x="2442" y="409"/>
                  </a:lnTo>
                  <a:lnTo>
                    <a:pt x="2392" y="409"/>
                  </a:lnTo>
                  <a:lnTo>
                    <a:pt x="2392" y="397"/>
                  </a:lnTo>
                  <a:close/>
                  <a:moveTo>
                    <a:pt x="2478" y="397"/>
                  </a:moveTo>
                  <a:lnTo>
                    <a:pt x="2528" y="397"/>
                  </a:lnTo>
                  <a:lnTo>
                    <a:pt x="2528" y="409"/>
                  </a:lnTo>
                  <a:lnTo>
                    <a:pt x="2478" y="409"/>
                  </a:lnTo>
                  <a:lnTo>
                    <a:pt x="2478" y="397"/>
                  </a:lnTo>
                  <a:close/>
                  <a:moveTo>
                    <a:pt x="2564" y="397"/>
                  </a:moveTo>
                  <a:lnTo>
                    <a:pt x="2614" y="397"/>
                  </a:lnTo>
                  <a:lnTo>
                    <a:pt x="2614" y="409"/>
                  </a:lnTo>
                  <a:lnTo>
                    <a:pt x="2564" y="409"/>
                  </a:lnTo>
                  <a:lnTo>
                    <a:pt x="2564" y="397"/>
                  </a:lnTo>
                  <a:close/>
                  <a:moveTo>
                    <a:pt x="2651" y="397"/>
                  </a:moveTo>
                  <a:lnTo>
                    <a:pt x="2700" y="397"/>
                  </a:lnTo>
                  <a:lnTo>
                    <a:pt x="2700" y="409"/>
                  </a:lnTo>
                  <a:lnTo>
                    <a:pt x="2651" y="409"/>
                  </a:lnTo>
                  <a:lnTo>
                    <a:pt x="2651" y="397"/>
                  </a:lnTo>
                  <a:close/>
                  <a:moveTo>
                    <a:pt x="2737" y="397"/>
                  </a:moveTo>
                  <a:lnTo>
                    <a:pt x="2786" y="397"/>
                  </a:lnTo>
                  <a:lnTo>
                    <a:pt x="2786" y="409"/>
                  </a:lnTo>
                  <a:lnTo>
                    <a:pt x="2737" y="409"/>
                  </a:lnTo>
                  <a:lnTo>
                    <a:pt x="2737" y="397"/>
                  </a:lnTo>
                  <a:close/>
                  <a:moveTo>
                    <a:pt x="2823" y="397"/>
                  </a:moveTo>
                  <a:lnTo>
                    <a:pt x="2872" y="397"/>
                  </a:lnTo>
                  <a:lnTo>
                    <a:pt x="2872" y="409"/>
                  </a:lnTo>
                  <a:lnTo>
                    <a:pt x="2823" y="409"/>
                  </a:lnTo>
                  <a:lnTo>
                    <a:pt x="2823" y="397"/>
                  </a:lnTo>
                  <a:close/>
                  <a:moveTo>
                    <a:pt x="2909" y="397"/>
                  </a:moveTo>
                  <a:lnTo>
                    <a:pt x="2958" y="397"/>
                  </a:lnTo>
                  <a:lnTo>
                    <a:pt x="2958" y="409"/>
                  </a:lnTo>
                  <a:lnTo>
                    <a:pt x="2909" y="409"/>
                  </a:lnTo>
                  <a:lnTo>
                    <a:pt x="2909" y="397"/>
                  </a:lnTo>
                  <a:close/>
                  <a:moveTo>
                    <a:pt x="2995" y="397"/>
                  </a:moveTo>
                  <a:lnTo>
                    <a:pt x="3044" y="397"/>
                  </a:lnTo>
                  <a:lnTo>
                    <a:pt x="3044" y="409"/>
                  </a:lnTo>
                  <a:lnTo>
                    <a:pt x="2995" y="409"/>
                  </a:lnTo>
                  <a:lnTo>
                    <a:pt x="2995" y="397"/>
                  </a:lnTo>
                  <a:close/>
                  <a:moveTo>
                    <a:pt x="3081" y="397"/>
                  </a:moveTo>
                  <a:lnTo>
                    <a:pt x="3130" y="397"/>
                  </a:lnTo>
                  <a:lnTo>
                    <a:pt x="3130" y="409"/>
                  </a:lnTo>
                  <a:lnTo>
                    <a:pt x="3081" y="409"/>
                  </a:lnTo>
                  <a:lnTo>
                    <a:pt x="3081" y="397"/>
                  </a:lnTo>
                  <a:close/>
                  <a:moveTo>
                    <a:pt x="3167" y="397"/>
                  </a:moveTo>
                  <a:lnTo>
                    <a:pt x="3216" y="397"/>
                  </a:lnTo>
                  <a:lnTo>
                    <a:pt x="3216" y="409"/>
                  </a:lnTo>
                  <a:lnTo>
                    <a:pt x="3167" y="409"/>
                  </a:lnTo>
                  <a:lnTo>
                    <a:pt x="3167" y="397"/>
                  </a:lnTo>
                  <a:close/>
                  <a:moveTo>
                    <a:pt x="3253" y="397"/>
                  </a:moveTo>
                  <a:lnTo>
                    <a:pt x="3302" y="397"/>
                  </a:lnTo>
                  <a:lnTo>
                    <a:pt x="3302" y="409"/>
                  </a:lnTo>
                  <a:lnTo>
                    <a:pt x="3253" y="409"/>
                  </a:lnTo>
                  <a:lnTo>
                    <a:pt x="3253" y="397"/>
                  </a:lnTo>
                  <a:close/>
                  <a:moveTo>
                    <a:pt x="3339" y="397"/>
                  </a:moveTo>
                  <a:lnTo>
                    <a:pt x="3388" y="397"/>
                  </a:lnTo>
                  <a:lnTo>
                    <a:pt x="3388" y="409"/>
                  </a:lnTo>
                  <a:lnTo>
                    <a:pt x="3339" y="409"/>
                  </a:lnTo>
                  <a:lnTo>
                    <a:pt x="3339" y="397"/>
                  </a:lnTo>
                  <a:close/>
                  <a:moveTo>
                    <a:pt x="3425" y="397"/>
                  </a:moveTo>
                  <a:lnTo>
                    <a:pt x="3475" y="397"/>
                  </a:lnTo>
                  <a:lnTo>
                    <a:pt x="3475" y="409"/>
                  </a:lnTo>
                  <a:lnTo>
                    <a:pt x="3425" y="409"/>
                  </a:lnTo>
                  <a:lnTo>
                    <a:pt x="3425" y="397"/>
                  </a:lnTo>
                  <a:close/>
                  <a:moveTo>
                    <a:pt x="3511" y="397"/>
                  </a:moveTo>
                  <a:lnTo>
                    <a:pt x="3561" y="397"/>
                  </a:lnTo>
                  <a:lnTo>
                    <a:pt x="3561" y="409"/>
                  </a:lnTo>
                  <a:lnTo>
                    <a:pt x="3511" y="409"/>
                  </a:lnTo>
                  <a:lnTo>
                    <a:pt x="3511" y="397"/>
                  </a:lnTo>
                  <a:close/>
                  <a:moveTo>
                    <a:pt x="3597" y="397"/>
                  </a:moveTo>
                  <a:lnTo>
                    <a:pt x="3647" y="397"/>
                  </a:lnTo>
                  <a:lnTo>
                    <a:pt x="3647" y="409"/>
                  </a:lnTo>
                  <a:lnTo>
                    <a:pt x="3597" y="409"/>
                  </a:lnTo>
                  <a:lnTo>
                    <a:pt x="3597" y="397"/>
                  </a:lnTo>
                  <a:close/>
                  <a:moveTo>
                    <a:pt x="3684" y="397"/>
                  </a:moveTo>
                  <a:lnTo>
                    <a:pt x="3733" y="397"/>
                  </a:lnTo>
                  <a:lnTo>
                    <a:pt x="3733" y="409"/>
                  </a:lnTo>
                  <a:lnTo>
                    <a:pt x="3684" y="409"/>
                  </a:lnTo>
                  <a:lnTo>
                    <a:pt x="3684" y="397"/>
                  </a:lnTo>
                  <a:close/>
                  <a:moveTo>
                    <a:pt x="3770" y="397"/>
                  </a:moveTo>
                  <a:lnTo>
                    <a:pt x="3819" y="397"/>
                  </a:lnTo>
                  <a:lnTo>
                    <a:pt x="3819" y="409"/>
                  </a:lnTo>
                  <a:lnTo>
                    <a:pt x="3770" y="409"/>
                  </a:lnTo>
                  <a:lnTo>
                    <a:pt x="3770" y="397"/>
                  </a:lnTo>
                  <a:close/>
                  <a:moveTo>
                    <a:pt x="3856" y="397"/>
                  </a:moveTo>
                  <a:lnTo>
                    <a:pt x="3905" y="397"/>
                  </a:lnTo>
                  <a:lnTo>
                    <a:pt x="3905" y="409"/>
                  </a:lnTo>
                  <a:lnTo>
                    <a:pt x="3856" y="409"/>
                  </a:lnTo>
                  <a:lnTo>
                    <a:pt x="3856" y="397"/>
                  </a:lnTo>
                  <a:close/>
                  <a:moveTo>
                    <a:pt x="3932" y="399"/>
                  </a:moveTo>
                  <a:lnTo>
                    <a:pt x="3932" y="350"/>
                  </a:lnTo>
                  <a:lnTo>
                    <a:pt x="3944" y="350"/>
                  </a:lnTo>
                  <a:lnTo>
                    <a:pt x="3944" y="399"/>
                  </a:lnTo>
                  <a:lnTo>
                    <a:pt x="3932" y="399"/>
                  </a:lnTo>
                  <a:close/>
                  <a:moveTo>
                    <a:pt x="3932" y="313"/>
                  </a:moveTo>
                  <a:lnTo>
                    <a:pt x="3932" y="264"/>
                  </a:lnTo>
                  <a:lnTo>
                    <a:pt x="3944" y="264"/>
                  </a:lnTo>
                  <a:lnTo>
                    <a:pt x="3944" y="313"/>
                  </a:lnTo>
                  <a:lnTo>
                    <a:pt x="3932" y="313"/>
                  </a:lnTo>
                  <a:close/>
                  <a:moveTo>
                    <a:pt x="3932" y="227"/>
                  </a:moveTo>
                  <a:lnTo>
                    <a:pt x="3932" y="178"/>
                  </a:lnTo>
                  <a:lnTo>
                    <a:pt x="3944" y="178"/>
                  </a:lnTo>
                  <a:lnTo>
                    <a:pt x="3944" y="227"/>
                  </a:lnTo>
                  <a:lnTo>
                    <a:pt x="3932" y="227"/>
                  </a:lnTo>
                  <a:close/>
                  <a:moveTo>
                    <a:pt x="3932" y="141"/>
                  </a:moveTo>
                  <a:lnTo>
                    <a:pt x="3932" y="92"/>
                  </a:lnTo>
                  <a:lnTo>
                    <a:pt x="3944" y="92"/>
                  </a:lnTo>
                  <a:lnTo>
                    <a:pt x="3944" y="141"/>
                  </a:lnTo>
                  <a:lnTo>
                    <a:pt x="3932" y="141"/>
                  </a:lnTo>
                  <a:close/>
                  <a:moveTo>
                    <a:pt x="3932" y="55"/>
                  </a:moveTo>
                  <a:lnTo>
                    <a:pt x="3932" y="7"/>
                  </a:lnTo>
                  <a:lnTo>
                    <a:pt x="3944" y="7"/>
                  </a:lnTo>
                  <a:lnTo>
                    <a:pt x="3944" y="55"/>
                  </a:lnTo>
                  <a:lnTo>
                    <a:pt x="3932" y="55"/>
                  </a:lnTo>
                  <a:close/>
                </a:path>
              </a:pathLst>
            </a:custGeom>
            <a:solidFill>
              <a:srgbClr val="0000FF"/>
            </a:solidFill>
            <a:ln w="1" cap="flat">
              <a:solidFill>
                <a:srgbClr val="0000F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415" name="Group 163"/>
            <p:cNvGrpSpPr>
              <a:grpSpLocks/>
            </p:cNvGrpSpPr>
            <p:nvPr/>
          </p:nvGrpSpPr>
          <p:grpSpPr bwMode="auto">
            <a:xfrm>
              <a:off x="7331076" y="31750"/>
              <a:ext cx="463550" cy="5978525"/>
              <a:chOff x="4618" y="20"/>
              <a:chExt cx="292" cy="3766"/>
            </a:xfrm>
          </p:grpSpPr>
          <p:sp>
            <p:nvSpPr>
              <p:cNvPr id="13421" name="Rectangle 161"/>
              <p:cNvSpPr>
                <a:spLocks noChangeArrowheads="1"/>
              </p:cNvSpPr>
              <p:nvPr/>
            </p:nvSpPr>
            <p:spPr bwMode="auto">
              <a:xfrm>
                <a:off x="4618" y="20"/>
                <a:ext cx="292" cy="376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2" name="Rectangle 162"/>
              <p:cNvSpPr>
                <a:spLocks noChangeArrowheads="1"/>
              </p:cNvSpPr>
              <p:nvPr/>
            </p:nvSpPr>
            <p:spPr bwMode="auto">
              <a:xfrm>
                <a:off x="4618" y="20"/>
                <a:ext cx="292" cy="3766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416" name="Rectangle 164"/>
            <p:cNvSpPr>
              <a:spLocks noChangeArrowheads="1"/>
            </p:cNvSpPr>
            <p:nvPr/>
          </p:nvSpPr>
          <p:spPr bwMode="auto">
            <a:xfrm rot="5400000">
              <a:off x="5443538" y="2976563"/>
              <a:ext cx="434498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2000" b="1">
                  <a:solidFill>
                    <a:srgbClr val="000000"/>
                  </a:solidFill>
                  <a:latin typeface="Times New Roman" charset="0"/>
                </a:rPr>
                <a:t>Characterization &amp; design optimization</a:t>
              </a:r>
              <a:endParaRPr lang="en-US" sz="2000"/>
            </a:p>
          </p:txBody>
        </p:sp>
        <p:sp>
          <p:nvSpPr>
            <p:cNvPr id="13417" name="Rectangle 165"/>
            <p:cNvSpPr>
              <a:spLocks noChangeArrowheads="1"/>
            </p:cNvSpPr>
            <p:nvPr/>
          </p:nvSpPr>
          <p:spPr bwMode="auto">
            <a:xfrm rot="5400000">
              <a:off x="7578726" y="3867150"/>
              <a:ext cx="762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800" b="1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  <p:sp>
          <p:nvSpPr>
            <p:cNvPr id="13418" name="Freeform 166"/>
            <p:cNvSpPr>
              <a:spLocks noEditPoints="1"/>
            </p:cNvSpPr>
            <p:nvPr/>
          </p:nvSpPr>
          <p:spPr bwMode="auto">
            <a:xfrm>
              <a:off x="6940551" y="3705225"/>
              <a:ext cx="292100" cy="77788"/>
            </a:xfrm>
            <a:custGeom>
              <a:avLst/>
              <a:gdLst>
                <a:gd name="T0" fmla="*/ 2147483647 w 748"/>
                <a:gd name="T1" fmla="*/ 2147483647 h 200"/>
                <a:gd name="T2" fmla="*/ 2147483647 w 748"/>
                <a:gd name="T3" fmla="*/ 2147483647 h 200"/>
                <a:gd name="T4" fmla="*/ 2147483647 w 748"/>
                <a:gd name="T5" fmla="*/ 2147483647 h 200"/>
                <a:gd name="T6" fmla="*/ 2147483647 w 748"/>
                <a:gd name="T7" fmla="*/ 2147483647 h 200"/>
                <a:gd name="T8" fmla="*/ 2147483647 w 748"/>
                <a:gd name="T9" fmla="*/ 2147483647 h 200"/>
                <a:gd name="T10" fmla="*/ 2147483647 w 748"/>
                <a:gd name="T11" fmla="*/ 2147483647 h 200"/>
                <a:gd name="T12" fmla="*/ 2147483647 w 748"/>
                <a:gd name="T13" fmla="*/ 2147483647 h 200"/>
                <a:gd name="T14" fmla="*/ 2147483647 w 748"/>
                <a:gd name="T15" fmla="*/ 2147483647 h 200"/>
                <a:gd name="T16" fmla="*/ 0 w 748"/>
                <a:gd name="T17" fmla="*/ 2147483647 h 200"/>
                <a:gd name="T18" fmla="*/ 2147483647 w 748"/>
                <a:gd name="T19" fmla="*/ 0 h 200"/>
                <a:gd name="T20" fmla="*/ 2147483647 w 748"/>
                <a:gd name="T21" fmla="*/ 2147483647 h 200"/>
                <a:gd name="T22" fmla="*/ 2147483647 w 748"/>
                <a:gd name="T23" fmla="*/ 0 h 200"/>
                <a:gd name="T24" fmla="*/ 2147483647 w 748"/>
                <a:gd name="T25" fmla="*/ 2147483647 h 200"/>
                <a:gd name="T26" fmla="*/ 2147483647 w 748"/>
                <a:gd name="T27" fmla="*/ 2147483647 h 200"/>
                <a:gd name="T28" fmla="*/ 2147483647 w 748"/>
                <a:gd name="T29" fmla="*/ 0 h 2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48" h="200">
                  <a:moveTo>
                    <a:pt x="167" y="83"/>
                  </a:moveTo>
                  <a:lnTo>
                    <a:pt x="582" y="83"/>
                  </a:lnTo>
                  <a:cubicBezTo>
                    <a:pt x="591" y="83"/>
                    <a:pt x="598" y="91"/>
                    <a:pt x="598" y="100"/>
                  </a:cubicBezTo>
                  <a:cubicBezTo>
                    <a:pt x="598" y="109"/>
                    <a:pt x="591" y="117"/>
                    <a:pt x="582" y="117"/>
                  </a:cubicBezTo>
                  <a:lnTo>
                    <a:pt x="167" y="117"/>
                  </a:lnTo>
                  <a:cubicBezTo>
                    <a:pt x="158" y="117"/>
                    <a:pt x="150" y="109"/>
                    <a:pt x="150" y="100"/>
                  </a:cubicBezTo>
                  <a:cubicBezTo>
                    <a:pt x="150" y="91"/>
                    <a:pt x="158" y="83"/>
                    <a:pt x="167" y="83"/>
                  </a:cubicBezTo>
                  <a:close/>
                  <a:moveTo>
                    <a:pt x="200" y="200"/>
                  </a:moveTo>
                  <a:lnTo>
                    <a:pt x="0" y="100"/>
                  </a:lnTo>
                  <a:lnTo>
                    <a:pt x="200" y="0"/>
                  </a:lnTo>
                  <a:lnTo>
                    <a:pt x="200" y="200"/>
                  </a:lnTo>
                  <a:close/>
                  <a:moveTo>
                    <a:pt x="548" y="0"/>
                  </a:moveTo>
                  <a:lnTo>
                    <a:pt x="748" y="100"/>
                  </a:lnTo>
                  <a:lnTo>
                    <a:pt x="548" y="2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9" name="Freeform 167"/>
            <p:cNvSpPr>
              <a:spLocks noEditPoints="1"/>
            </p:cNvSpPr>
            <p:nvPr/>
          </p:nvSpPr>
          <p:spPr bwMode="auto">
            <a:xfrm>
              <a:off x="6962776" y="1620838"/>
              <a:ext cx="292100" cy="77788"/>
            </a:xfrm>
            <a:custGeom>
              <a:avLst/>
              <a:gdLst>
                <a:gd name="T0" fmla="*/ 2147483647 w 748"/>
                <a:gd name="T1" fmla="*/ 2147483647 h 200"/>
                <a:gd name="T2" fmla="*/ 2147483647 w 748"/>
                <a:gd name="T3" fmla="*/ 2147483647 h 200"/>
                <a:gd name="T4" fmla="*/ 2147483647 w 748"/>
                <a:gd name="T5" fmla="*/ 2147483647 h 200"/>
                <a:gd name="T6" fmla="*/ 2147483647 w 748"/>
                <a:gd name="T7" fmla="*/ 2147483647 h 200"/>
                <a:gd name="T8" fmla="*/ 2147483647 w 748"/>
                <a:gd name="T9" fmla="*/ 2147483647 h 200"/>
                <a:gd name="T10" fmla="*/ 2147483647 w 748"/>
                <a:gd name="T11" fmla="*/ 2147483647 h 200"/>
                <a:gd name="T12" fmla="*/ 2147483647 w 748"/>
                <a:gd name="T13" fmla="*/ 2147483647 h 200"/>
                <a:gd name="T14" fmla="*/ 2147483647 w 748"/>
                <a:gd name="T15" fmla="*/ 2147483647 h 200"/>
                <a:gd name="T16" fmla="*/ 0 w 748"/>
                <a:gd name="T17" fmla="*/ 2147483647 h 200"/>
                <a:gd name="T18" fmla="*/ 2147483647 w 748"/>
                <a:gd name="T19" fmla="*/ 0 h 200"/>
                <a:gd name="T20" fmla="*/ 2147483647 w 748"/>
                <a:gd name="T21" fmla="*/ 2147483647 h 200"/>
                <a:gd name="T22" fmla="*/ 2147483647 w 748"/>
                <a:gd name="T23" fmla="*/ 0 h 200"/>
                <a:gd name="T24" fmla="*/ 2147483647 w 748"/>
                <a:gd name="T25" fmla="*/ 2147483647 h 200"/>
                <a:gd name="T26" fmla="*/ 2147483647 w 748"/>
                <a:gd name="T27" fmla="*/ 2147483647 h 200"/>
                <a:gd name="T28" fmla="*/ 2147483647 w 748"/>
                <a:gd name="T29" fmla="*/ 0 h 2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48" h="200">
                  <a:moveTo>
                    <a:pt x="166" y="83"/>
                  </a:moveTo>
                  <a:lnTo>
                    <a:pt x="581" y="83"/>
                  </a:lnTo>
                  <a:cubicBezTo>
                    <a:pt x="591" y="83"/>
                    <a:pt x="598" y="91"/>
                    <a:pt x="598" y="100"/>
                  </a:cubicBezTo>
                  <a:cubicBezTo>
                    <a:pt x="598" y="109"/>
                    <a:pt x="591" y="117"/>
                    <a:pt x="581" y="117"/>
                  </a:cubicBezTo>
                  <a:lnTo>
                    <a:pt x="166" y="117"/>
                  </a:lnTo>
                  <a:cubicBezTo>
                    <a:pt x="157" y="117"/>
                    <a:pt x="150" y="109"/>
                    <a:pt x="150" y="100"/>
                  </a:cubicBezTo>
                  <a:cubicBezTo>
                    <a:pt x="150" y="91"/>
                    <a:pt x="157" y="83"/>
                    <a:pt x="166" y="83"/>
                  </a:cubicBezTo>
                  <a:close/>
                  <a:moveTo>
                    <a:pt x="200" y="200"/>
                  </a:moveTo>
                  <a:lnTo>
                    <a:pt x="0" y="100"/>
                  </a:lnTo>
                  <a:lnTo>
                    <a:pt x="200" y="0"/>
                  </a:lnTo>
                  <a:lnTo>
                    <a:pt x="200" y="200"/>
                  </a:lnTo>
                  <a:close/>
                  <a:moveTo>
                    <a:pt x="548" y="0"/>
                  </a:moveTo>
                  <a:lnTo>
                    <a:pt x="748" y="100"/>
                  </a:lnTo>
                  <a:lnTo>
                    <a:pt x="548" y="2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20" name="Freeform 168"/>
            <p:cNvSpPr>
              <a:spLocks noEditPoints="1"/>
            </p:cNvSpPr>
            <p:nvPr/>
          </p:nvSpPr>
          <p:spPr bwMode="auto">
            <a:xfrm>
              <a:off x="6927851" y="5748338"/>
              <a:ext cx="292100" cy="79375"/>
            </a:xfrm>
            <a:custGeom>
              <a:avLst/>
              <a:gdLst>
                <a:gd name="T0" fmla="*/ 2147483647 w 748"/>
                <a:gd name="T1" fmla="*/ 2147483647 h 200"/>
                <a:gd name="T2" fmla="*/ 2147483647 w 748"/>
                <a:gd name="T3" fmla="*/ 2147483647 h 200"/>
                <a:gd name="T4" fmla="*/ 2147483647 w 748"/>
                <a:gd name="T5" fmla="*/ 2147483647 h 200"/>
                <a:gd name="T6" fmla="*/ 2147483647 w 748"/>
                <a:gd name="T7" fmla="*/ 2147483647 h 200"/>
                <a:gd name="T8" fmla="*/ 2147483647 w 748"/>
                <a:gd name="T9" fmla="*/ 2147483647 h 200"/>
                <a:gd name="T10" fmla="*/ 2147483647 w 748"/>
                <a:gd name="T11" fmla="*/ 2147483647 h 200"/>
                <a:gd name="T12" fmla="*/ 2147483647 w 748"/>
                <a:gd name="T13" fmla="*/ 2147483647 h 200"/>
                <a:gd name="T14" fmla="*/ 2147483647 w 748"/>
                <a:gd name="T15" fmla="*/ 2147483647 h 200"/>
                <a:gd name="T16" fmla="*/ 0 w 748"/>
                <a:gd name="T17" fmla="*/ 2147483647 h 200"/>
                <a:gd name="T18" fmla="*/ 2147483647 w 748"/>
                <a:gd name="T19" fmla="*/ 0 h 200"/>
                <a:gd name="T20" fmla="*/ 2147483647 w 748"/>
                <a:gd name="T21" fmla="*/ 2147483647 h 200"/>
                <a:gd name="T22" fmla="*/ 2147483647 w 748"/>
                <a:gd name="T23" fmla="*/ 0 h 200"/>
                <a:gd name="T24" fmla="*/ 2147483647 w 748"/>
                <a:gd name="T25" fmla="*/ 2147483647 h 200"/>
                <a:gd name="T26" fmla="*/ 2147483647 w 748"/>
                <a:gd name="T27" fmla="*/ 2147483647 h 200"/>
                <a:gd name="T28" fmla="*/ 2147483647 w 748"/>
                <a:gd name="T29" fmla="*/ 0 h 2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48" h="200">
                  <a:moveTo>
                    <a:pt x="167" y="83"/>
                  </a:moveTo>
                  <a:lnTo>
                    <a:pt x="582" y="83"/>
                  </a:lnTo>
                  <a:cubicBezTo>
                    <a:pt x="591" y="83"/>
                    <a:pt x="598" y="91"/>
                    <a:pt x="598" y="100"/>
                  </a:cubicBezTo>
                  <a:cubicBezTo>
                    <a:pt x="598" y="109"/>
                    <a:pt x="591" y="116"/>
                    <a:pt x="582" y="116"/>
                  </a:cubicBezTo>
                  <a:lnTo>
                    <a:pt x="167" y="116"/>
                  </a:lnTo>
                  <a:cubicBezTo>
                    <a:pt x="158" y="116"/>
                    <a:pt x="150" y="109"/>
                    <a:pt x="150" y="100"/>
                  </a:cubicBezTo>
                  <a:cubicBezTo>
                    <a:pt x="150" y="91"/>
                    <a:pt x="158" y="83"/>
                    <a:pt x="167" y="83"/>
                  </a:cubicBezTo>
                  <a:close/>
                  <a:moveTo>
                    <a:pt x="200" y="200"/>
                  </a:moveTo>
                  <a:lnTo>
                    <a:pt x="0" y="100"/>
                  </a:lnTo>
                  <a:lnTo>
                    <a:pt x="200" y="0"/>
                  </a:lnTo>
                  <a:lnTo>
                    <a:pt x="200" y="200"/>
                  </a:lnTo>
                  <a:close/>
                  <a:moveTo>
                    <a:pt x="548" y="0"/>
                  </a:moveTo>
                  <a:lnTo>
                    <a:pt x="748" y="100"/>
                  </a:lnTo>
                  <a:lnTo>
                    <a:pt x="548" y="2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1" name="Title 1"/>
          <p:cNvSpPr txBox="1">
            <a:spLocks/>
          </p:cNvSpPr>
          <p:nvPr/>
        </p:nvSpPr>
        <p:spPr>
          <a:xfrm>
            <a:off x="339725" y="152400"/>
            <a:ext cx="8575675" cy="3508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400" kern="0" dirty="0" smtClean="0">
                <a:solidFill>
                  <a:schemeClr val="tx2"/>
                </a:solidFill>
              </a:rPr>
              <a:t>It takes time &amp; expertise to make a deployable device</a:t>
            </a:r>
            <a:endParaRPr lang="en-US" sz="2400" kern="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4737100"/>
            <a:ext cx="2709862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677988"/>
            <a:ext cx="2366963" cy="17891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Rectangle 6"/>
          <p:cNvSpPr>
            <a:spLocks/>
          </p:cNvSpPr>
          <p:nvPr/>
        </p:nvSpPr>
        <p:spPr bwMode="auto">
          <a:xfrm>
            <a:off x="512763" y="949325"/>
            <a:ext cx="142398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 b="1">
                <a:latin typeface="Gill Sans" charset="0"/>
                <a:cs typeface="Gill Sans" charset="0"/>
                <a:sym typeface="Gill Sans" charset="0"/>
              </a:rPr>
              <a:t>2001</a:t>
            </a:r>
            <a:r>
              <a:rPr lang="en-US" sz="1800">
                <a:latin typeface="Gill Sans" charset="0"/>
                <a:cs typeface="Gill Sans" charset="0"/>
                <a:sym typeface="Gill Sans" charset="0"/>
              </a:rPr>
              <a:t>: ACBAR</a:t>
            </a:r>
          </a:p>
          <a:p>
            <a:pPr eaLnBrk="1" hangingPunct="1"/>
            <a:r>
              <a:rPr lang="en-US" sz="1800">
                <a:latin typeface="Gill Sans" charset="0"/>
                <a:cs typeface="Gill Sans" charset="0"/>
                <a:sym typeface="Gill Sans" charset="0"/>
              </a:rPr>
              <a:t>16 detectors</a:t>
            </a:r>
          </a:p>
        </p:txBody>
      </p:sp>
      <p:sp>
        <p:nvSpPr>
          <p:cNvPr id="21509" name="Rectangle 7"/>
          <p:cNvSpPr>
            <a:spLocks/>
          </p:cNvSpPr>
          <p:nvPr/>
        </p:nvSpPr>
        <p:spPr bwMode="auto">
          <a:xfrm>
            <a:off x="2717800" y="1816100"/>
            <a:ext cx="139858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 b="1">
                <a:latin typeface="Gill Sans" charset="0"/>
                <a:cs typeface="Gill Sans" charset="0"/>
                <a:sym typeface="Gill Sans" charset="0"/>
              </a:rPr>
              <a:t>2007</a:t>
            </a:r>
            <a:r>
              <a:rPr lang="en-US" sz="1800">
                <a:latin typeface="Gill Sans" charset="0"/>
                <a:cs typeface="Gill Sans" charset="0"/>
                <a:sym typeface="Gill Sans" charset="0"/>
              </a:rPr>
              <a:t>: SPT</a:t>
            </a:r>
          </a:p>
          <a:p>
            <a:pPr eaLnBrk="1" hangingPunct="1"/>
            <a:r>
              <a:rPr lang="en-US" sz="1800">
                <a:latin typeface="Gill Sans" charset="0"/>
                <a:cs typeface="Gill Sans" charset="0"/>
                <a:sym typeface="Gill Sans" charset="0"/>
              </a:rPr>
              <a:t>960 detectors</a:t>
            </a:r>
          </a:p>
        </p:txBody>
      </p:sp>
      <p:pic>
        <p:nvPicPr>
          <p:cNvPr id="215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3416300"/>
            <a:ext cx="2308225" cy="18049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Rectangle 9"/>
          <p:cNvSpPr>
            <a:spLocks/>
          </p:cNvSpPr>
          <p:nvPr/>
        </p:nvSpPr>
        <p:spPr bwMode="auto">
          <a:xfrm>
            <a:off x="4640263" y="2682875"/>
            <a:ext cx="14911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 b="1" dirty="0">
                <a:latin typeface="Gill Sans" charset="0"/>
                <a:cs typeface="Gill Sans" charset="0"/>
                <a:sym typeface="Gill Sans" charset="0"/>
              </a:rPr>
              <a:t>2012</a:t>
            </a:r>
            <a:r>
              <a:rPr lang="en-US" sz="1800" dirty="0">
                <a:latin typeface="Gill Sans" charset="0"/>
                <a:cs typeface="Gill Sans" charset="0"/>
                <a:sym typeface="Gill Sans" charset="0"/>
              </a:rPr>
              <a:t>: </a:t>
            </a:r>
            <a:r>
              <a:rPr lang="en-US" sz="1800" dirty="0" err="1">
                <a:latin typeface="Gill Sans" charset="0"/>
                <a:cs typeface="Gill Sans" charset="0"/>
                <a:sym typeface="Gill Sans" charset="0"/>
              </a:rPr>
              <a:t>SPTpol</a:t>
            </a:r>
            <a:endParaRPr lang="en-US" sz="1800" dirty="0">
              <a:latin typeface="Gill Sans" charset="0"/>
              <a:cs typeface="Gill Sans" charset="0"/>
              <a:sym typeface="Gill Sans" charset="0"/>
            </a:endParaRPr>
          </a:p>
          <a:p>
            <a:pPr eaLnBrk="1" hangingPunct="1"/>
            <a:r>
              <a:rPr lang="en-US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dirty="0" smtClean="0">
                <a:latin typeface="Gill Sans" charset="0"/>
                <a:cs typeface="Gill Sans" charset="0"/>
                <a:sym typeface="Gill Sans" charset="0"/>
              </a:rPr>
              <a:t>1536</a:t>
            </a:r>
            <a:r>
              <a:rPr lang="en-US" sz="18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800" dirty="0">
                <a:latin typeface="Gill Sans" charset="0"/>
                <a:cs typeface="Gill Sans" charset="0"/>
                <a:sym typeface="Gill Sans" charset="0"/>
              </a:rPr>
              <a:t>detectors</a:t>
            </a:r>
          </a:p>
        </p:txBody>
      </p:sp>
      <p:pic>
        <p:nvPicPr>
          <p:cNvPr id="2151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40000"/>
            <a:ext cx="2374900" cy="18383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3" name="Line 11"/>
          <p:cNvSpPr>
            <a:spLocks noChangeShapeType="1"/>
          </p:cNvSpPr>
          <p:nvPr/>
        </p:nvSpPr>
        <p:spPr bwMode="auto">
          <a:xfrm rot="10800000">
            <a:off x="4151313" y="2120900"/>
            <a:ext cx="865187" cy="388938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14" name="Line 12"/>
          <p:cNvSpPr>
            <a:spLocks noChangeShapeType="1"/>
          </p:cNvSpPr>
          <p:nvPr/>
        </p:nvSpPr>
        <p:spPr bwMode="auto">
          <a:xfrm rot="10800000">
            <a:off x="6361113" y="2959100"/>
            <a:ext cx="865187" cy="388938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15" name="Line 13"/>
          <p:cNvSpPr>
            <a:spLocks noChangeShapeType="1"/>
          </p:cNvSpPr>
          <p:nvPr/>
        </p:nvSpPr>
        <p:spPr bwMode="auto">
          <a:xfrm rot="10800000">
            <a:off x="2093913" y="1435100"/>
            <a:ext cx="866775" cy="388938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16" name="Rectangle 14"/>
          <p:cNvSpPr>
            <a:spLocks/>
          </p:cNvSpPr>
          <p:nvPr/>
        </p:nvSpPr>
        <p:spPr bwMode="auto">
          <a:xfrm>
            <a:off x="6742113" y="3492500"/>
            <a:ext cx="16571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 b="1" dirty="0">
                <a:latin typeface="Gill Sans" charset="0"/>
                <a:cs typeface="Gill Sans" charset="0"/>
                <a:sym typeface="Gill Sans" charset="0"/>
              </a:rPr>
              <a:t>2016</a:t>
            </a:r>
            <a:r>
              <a:rPr lang="en-US" sz="1800" dirty="0">
                <a:latin typeface="Gill Sans" charset="0"/>
                <a:cs typeface="Gill Sans" charset="0"/>
                <a:sym typeface="Gill Sans" charset="0"/>
              </a:rPr>
              <a:t>: SPT-3G</a:t>
            </a:r>
          </a:p>
          <a:p>
            <a:pPr eaLnBrk="1" hangingPunct="1"/>
            <a:r>
              <a:rPr lang="en-US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800" dirty="0" smtClean="0">
                <a:latin typeface="Gill Sans" charset="0"/>
                <a:cs typeface="Gill Sans" charset="0"/>
                <a:sym typeface="Gill Sans" charset="0"/>
              </a:rPr>
              <a:t>15,324 </a:t>
            </a:r>
            <a:r>
              <a:rPr lang="en-US" sz="1800" dirty="0">
                <a:latin typeface="Gill Sans" charset="0"/>
                <a:cs typeface="Gill Sans" charset="0"/>
                <a:sym typeface="Gill Sans" charset="0"/>
              </a:rPr>
              <a:t>detectors</a:t>
            </a:r>
          </a:p>
        </p:txBody>
      </p:sp>
      <p:sp>
        <p:nvSpPr>
          <p:cNvPr id="21517" name="Rectangle 15"/>
          <p:cNvSpPr>
            <a:spLocks noGrp="1" noChangeArrowheads="1"/>
          </p:cNvSpPr>
          <p:nvPr/>
        </p:nvSpPr>
        <p:spPr bwMode="auto">
          <a:xfrm>
            <a:off x="301625" y="123825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solidFill>
                  <a:schemeClr val="tx2"/>
                </a:solidFill>
                <a:latin typeface="Trebuchet MS"/>
                <a:cs typeface="Trebuchet MS"/>
              </a:rPr>
              <a:t>Evolution of CMB TES detectors</a:t>
            </a:r>
            <a:endParaRPr lang="en-US" sz="2600" b="1" dirty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  <p:sp>
        <p:nvSpPr>
          <p:cNvPr id="21518" name="TextBox 15"/>
          <p:cNvSpPr txBox="1">
            <a:spLocks noChangeArrowheads="1"/>
          </p:cNvSpPr>
          <p:nvPr/>
        </p:nvSpPr>
        <p:spPr bwMode="auto">
          <a:xfrm>
            <a:off x="209550" y="5741988"/>
            <a:ext cx="6326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660066"/>
                </a:solidFill>
              </a:rPr>
              <a:t>Requires new approach for higher focal plane </a:t>
            </a:r>
            <a:r>
              <a:rPr lang="en-US" sz="1800" dirty="0" smtClean="0">
                <a:solidFill>
                  <a:srgbClr val="660066"/>
                </a:solidFill>
              </a:rPr>
              <a:t>density</a:t>
            </a:r>
            <a:endParaRPr lang="en-US" sz="1800" dirty="0">
              <a:solidFill>
                <a:srgbClr val="660066"/>
              </a:solidFill>
            </a:endParaRPr>
          </a:p>
        </p:txBody>
      </p:sp>
      <p:sp>
        <p:nvSpPr>
          <p:cNvPr id="21519" name="TextBox 1"/>
          <p:cNvSpPr txBox="1">
            <a:spLocks noChangeArrowheads="1"/>
          </p:cNvSpPr>
          <p:nvPr/>
        </p:nvSpPr>
        <p:spPr bwMode="auto">
          <a:xfrm>
            <a:off x="2654300" y="1277938"/>
            <a:ext cx="208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0000"/>
                </a:solidFill>
              </a:rPr>
              <a:t>50x improvement</a:t>
            </a:r>
          </a:p>
        </p:txBody>
      </p:sp>
      <p:sp>
        <p:nvSpPr>
          <p:cNvPr id="21520" name="TextBox 16"/>
          <p:cNvSpPr txBox="1">
            <a:spLocks noChangeArrowheads="1"/>
          </p:cNvSpPr>
          <p:nvPr/>
        </p:nvSpPr>
        <p:spPr bwMode="auto">
          <a:xfrm>
            <a:off x="7124700" y="2959100"/>
            <a:ext cx="2081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0000"/>
                </a:solidFill>
              </a:rPr>
              <a:t>10x improvement</a:t>
            </a:r>
          </a:p>
        </p:txBody>
      </p:sp>
      <p:sp>
        <p:nvSpPr>
          <p:cNvPr id="21521" name="TextBox 17"/>
          <p:cNvSpPr txBox="1">
            <a:spLocks noChangeArrowheads="1"/>
          </p:cNvSpPr>
          <p:nvPr/>
        </p:nvSpPr>
        <p:spPr bwMode="auto">
          <a:xfrm>
            <a:off x="4899025" y="2068513"/>
            <a:ext cx="1993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5000"/>
              </a:spcAft>
              <a:defRPr sz="1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0000"/>
                </a:solidFill>
              </a:rPr>
              <a:t>Add polarization</a:t>
            </a:r>
          </a:p>
        </p:txBody>
      </p:sp>
      <p:cxnSp>
        <p:nvCxnSpPr>
          <p:cNvPr id="21522" name="Straight Arrow Connector 2"/>
          <p:cNvCxnSpPr>
            <a:cxnSpLocks noChangeShapeType="1"/>
          </p:cNvCxnSpPr>
          <p:nvPr/>
        </p:nvCxnSpPr>
        <p:spPr bwMode="auto">
          <a:xfrm>
            <a:off x="301625" y="6110288"/>
            <a:ext cx="5594350" cy="0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1" t="41828" r="6344" b="19217"/>
          <a:stretch/>
        </p:blipFill>
        <p:spPr bwMode="auto">
          <a:xfrm>
            <a:off x="990600" y="4457947"/>
            <a:ext cx="2958599" cy="20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2" t="22528" r="17379" b="14785"/>
          <a:stretch/>
        </p:blipFill>
        <p:spPr bwMode="auto">
          <a:xfrm>
            <a:off x="5142460" y="1066800"/>
            <a:ext cx="4001540" cy="455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510" y="914400"/>
            <a:ext cx="5321490" cy="1777473"/>
          </a:xfrm>
          <a:solidFill>
            <a:schemeClr val="bg1"/>
          </a:solidFill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1600" dirty="0">
                <a:solidFill>
                  <a:srgbClr val="000000"/>
                </a:solidFill>
              </a:rPr>
              <a:t>CUORE is </a:t>
            </a:r>
            <a:r>
              <a:rPr lang="en-US" sz="1600" dirty="0" smtClean="0">
                <a:solidFill>
                  <a:srgbClr val="000000"/>
                </a:solidFill>
              </a:rPr>
              <a:t>funded by the US (DOE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r>
              <a:rPr lang="en-US" sz="1600" dirty="0" smtClean="0">
                <a:solidFill>
                  <a:srgbClr val="000000"/>
                </a:solidFill>
              </a:rPr>
              <a:t>NSF) and EU (INFN)</a:t>
            </a:r>
          </a:p>
          <a:p>
            <a:pPr>
              <a:spcAft>
                <a:spcPts val="10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988 x 750 gram crystals of natural TeO</a:t>
            </a:r>
            <a:r>
              <a:rPr lang="en-US" sz="1600" baseline="-25000" dirty="0" smtClean="0">
                <a:solidFill>
                  <a:srgbClr val="000000"/>
                </a:solidFill>
              </a:rPr>
              <a:t>2</a:t>
            </a:r>
            <a:r>
              <a:rPr lang="en-US" sz="1600" dirty="0" smtClean="0">
                <a:solidFill>
                  <a:srgbClr val="000000"/>
                </a:solidFill>
              </a:rPr>
              <a:t> with thermistors</a:t>
            </a:r>
          </a:p>
          <a:p>
            <a:pPr>
              <a:spcAft>
                <a:spcPts val="1000"/>
              </a:spcAft>
            </a:pPr>
            <a:r>
              <a:rPr lang="en-US" sz="1600" b="1" dirty="0" smtClean="0">
                <a:solidFill>
                  <a:srgbClr val="000000"/>
                </a:solidFill>
              </a:rPr>
              <a:t>Future R&amp;D: </a:t>
            </a:r>
            <a:r>
              <a:rPr lang="en-US" sz="1600" dirty="0" smtClean="0">
                <a:solidFill>
                  <a:srgbClr val="000000"/>
                </a:solidFill>
              </a:rPr>
              <a:t>Better background suppression and particle identification</a:t>
            </a:r>
          </a:p>
          <a:p>
            <a:pPr>
              <a:spcAft>
                <a:spcPts val="10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“Thermal” + “light” detectors to distinguish between  0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bb</a:t>
            </a:r>
            <a:r>
              <a:rPr lang="en-US" sz="1600" dirty="0" smtClean="0">
                <a:solidFill>
                  <a:srgbClr val="000000"/>
                </a:solidFill>
              </a:rPr>
              <a:t> events and </a:t>
            </a:r>
            <a:r>
              <a:rPr lang="en-US" sz="1600" dirty="0" smtClean="0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en-US" sz="1600" dirty="0" smtClean="0">
                <a:solidFill>
                  <a:srgbClr val="000000"/>
                </a:solidFill>
              </a:rPr>
              <a:t> particles </a:t>
            </a:r>
          </a:p>
          <a:p>
            <a:pPr>
              <a:spcAft>
                <a:spcPts val="1000"/>
              </a:spcAft>
            </a:pPr>
            <a:r>
              <a:rPr lang="en-US" sz="1600" b="1" dirty="0" smtClean="0">
                <a:solidFill>
                  <a:srgbClr val="000000"/>
                </a:solidFill>
              </a:rPr>
              <a:t>SC detectors as a candidate technology: </a:t>
            </a:r>
            <a:r>
              <a:rPr lang="en-US" sz="1600" dirty="0" smtClean="0">
                <a:solidFill>
                  <a:srgbClr val="000000"/>
                </a:solidFill>
              </a:rPr>
              <a:t>ultimate energy </a:t>
            </a:r>
            <a:r>
              <a:rPr lang="en-US" sz="1600" dirty="0">
                <a:solidFill>
                  <a:srgbClr val="000000"/>
                </a:solidFill>
              </a:rPr>
              <a:t>resolution, scalable, </a:t>
            </a:r>
            <a:r>
              <a:rPr lang="en-US" sz="1600" dirty="0" smtClean="0">
                <a:solidFill>
                  <a:srgbClr val="000000"/>
                </a:solidFill>
              </a:rPr>
              <a:t>multiplexing with SQUIDs, </a:t>
            </a:r>
            <a:r>
              <a:rPr lang="en-US" sz="1600" dirty="0">
                <a:solidFill>
                  <a:srgbClr val="000000"/>
                </a:solidFill>
              </a:rPr>
              <a:t>thermal and/or optical </a:t>
            </a:r>
            <a:r>
              <a:rPr lang="en-US" sz="1600" dirty="0" smtClean="0">
                <a:solidFill>
                  <a:srgbClr val="000000"/>
                </a:solidFill>
              </a:rPr>
              <a:t>sensitivity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spcAft>
                <a:spcPts val="1000"/>
              </a:spcAft>
            </a:pPr>
            <a:r>
              <a:rPr lang="en-US" sz="1600" b="1" dirty="0" smtClean="0">
                <a:solidFill>
                  <a:srgbClr val="000000"/>
                </a:solidFill>
              </a:rPr>
              <a:t>Materials </a:t>
            </a:r>
            <a:r>
              <a:rPr lang="en-US" sz="1600" b="1" dirty="0">
                <a:solidFill>
                  <a:srgbClr val="000000"/>
                </a:solidFill>
              </a:rPr>
              <a:t>with </a:t>
            </a:r>
            <a:r>
              <a:rPr lang="en-US" sz="1600" b="1" dirty="0" err="1">
                <a:solidFill>
                  <a:srgbClr val="000000"/>
                </a:solidFill>
              </a:rPr>
              <a:t>T</a:t>
            </a:r>
            <a:r>
              <a:rPr lang="en-US" sz="1600" b="1" baseline="-25000" dirty="0" err="1">
                <a:solidFill>
                  <a:srgbClr val="000000"/>
                </a:solidFill>
              </a:rPr>
              <a:t>c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</a:rPr>
              <a:t>10</a:t>
            </a:r>
            <a:r>
              <a:rPr lang="en-US" sz="1600" b="1" dirty="0">
                <a:solidFill>
                  <a:srgbClr val="000000"/>
                </a:solidFill>
              </a:rPr>
              <a:t>-15 </a:t>
            </a:r>
            <a:r>
              <a:rPr lang="en-US" sz="1600" b="1" dirty="0" err="1">
                <a:solidFill>
                  <a:srgbClr val="000000"/>
                </a:solidFill>
              </a:rPr>
              <a:t>mK</a:t>
            </a:r>
            <a:r>
              <a:rPr lang="en-US" sz="1600" b="1" dirty="0">
                <a:solidFill>
                  <a:srgbClr val="000000"/>
                </a:solidFill>
              </a:rPr>
              <a:t> are </a:t>
            </a:r>
            <a:r>
              <a:rPr lang="en-US" sz="1600" b="1" dirty="0" smtClean="0">
                <a:solidFill>
                  <a:srgbClr val="000000"/>
                </a:solidFill>
              </a:rPr>
              <a:t>needed</a:t>
            </a:r>
            <a:endParaRPr lang="en-US" sz="1600" b="1" dirty="0">
              <a:solidFill>
                <a:srgbClr val="000000"/>
              </a:solidFill>
            </a:endParaRPr>
          </a:p>
          <a:p>
            <a:endParaRPr lang="en-US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2510" y="68759"/>
            <a:ext cx="913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chemeClr val="tx2"/>
                </a:solidFill>
                <a:latin typeface="Trebuchet MS"/>
                <a:cs typeface="Trebuchet MS"/>
              </a:rPr>
              <a:t>Neutrinoless</a:t>
            </a:r>
            <a:r>
              <a:rPr lang="en-US" sz="2600" b="1" dirty="0" smtClean="0">
                <a:solidFill>
                  <a:schemeClr val="tx2"/>
                </a:solidFill>
                <a:latin typeface="Trebuchet MS"/>
                <a:cs typeface="Trebuchet MS"/>
              </a:rPr>
              <a:t> double beta decay with CUORE </a:t>
            </a:r>
          </a:p>
          <a:p>
            <a:r>
              <a:rPr lang="en-US" b="1" dirty="0" smtClean="0">
                <a:solidFill>
                  <a:schemeClr val="tx2"/>
                </a:solidFill>
                <a:latin typeface="Trebuchet MS"/>
                <a:cs typeface="Trebuchet MS"/>
              </a:rPr>
              <a:t>(The Cryogenic Underground Observatory for Rare Events) </a:t>
            </a:r>
            <a:endParaRPr lang="en-US" dirty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9600" y="6096000"/>
            <a:ext cx="47244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D. R. </a:t>
            </a:r>
            <a:r>
              <a:rPr lang="en-US" sz="1600" dirty="0" err="1" smtClean="0">
                <a:solidFill>
                  <a:srgbClr val="0000FF"/>
                </a:solidFill>
              </a:rPr>
              <a:t>Artusa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et al.</a:t>
            </a:r>
            <a:r>
              <a:rPr lang="en-US" sz="1600" dirty="0" smtClean="0">
                <a:solidFill>
                  <a:srgbClr val="0000FF"/>
                </a:solidFill>
              </a:rPr>
              <a:t>, http://arxiv.org/abs/1407.1094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9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7983079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874" y="228600"/>
            <a:ext cx="747497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Trebuchet MS"/>
                <a:cs typeface="Trebuchet MS"/>
              </a:rPr>
              <a:t>Scheme of R &amp; D detector activities for CUORE-IHE</a:t>
            </a:r>
          </a:p>
          <a:p>
            <a:endParaRPr lang="en-US" sz="2400" b="1" dirty="0">
              <a:solidFill>
                <a:schemeClr val="tx2"/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(Y. G. </a:t>
            </a:r>
            <a:r>
              <a:rPr lang="en-US" sz="2000" dirty="0" err="1" smtClean="0">
                <a:solidFill>
                  <a:schemeClr val="tx2"/>
                </a:solidFill>
              </a:rPr>
              <a:t>Kolomensky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i="1" dirty="0" smtClean="0">
                <a:solidFill>
                  <a:schemeClr val="tx2"/>
                </a:solidFill>
              </a:rPr>
              <a:t>et al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50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Ullom 2012 BES for discussion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 r="35278"/>
          <a:stretch/>
        </p:blipFill>
        <p:spPr>
          <a:xfrm>
            <a:off x="0" y="660400"/>
            <a:ext cx="5918200" cy="6197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8600" y="76200"/>
            <a:ext cx="8686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chemeClr val="tx2"/>
                </a:solidFill>
                <a:latin typeface="Trebuchet MS"/>
                <a:cs typeface="Trebuchet MS"/>
              </a:rPr>
              <a:t>Energy discrimination with TES for X-ray scattering</a:t>
            </a:r>
          </a:p>
          <a:p>
            <a:r>
              <a:rPr lang="en-US" sz="2400" b="1" dirty="0">
                <a:solidFill>
                  <a:schemeClr val="tx2"/>
                </a:solidFill>
                <a:latin typeface="Trebuchet MS"/>
                <a:cs typeface="Trebuchet MS"/>
              </a:rPr>
              <a:t>	</a:t>
            </a:r>
            <a:r>
              <a:rPr lang="en-US" sz="2400" b="1" dirty="0" smtClean="0">
                <a:solidFill>
                  <a:schemeClr val="tx2"/>
                </a:solidFill>
                <a:latin typeface="Trebuchet MS"/>
                <a:cs typeface="Trebuchet MS"/>
              </a:rPr>
              <a:t>					  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Joel </a:t>
            </a:r>
            <a:r>
              <a:rPr lang="en-US" sz="2000" dirty="0" err="1" smtClean="0">
                <a:solidFill>
                  <a:schemeClr val="tx2"/>
                </a:solidFill>
              </a:rPr>
              <a:t>Ullom</a:t>
            </a:r>
            <a:r>
              <a:rPr lang="en-US" sz="2000" dirty="0" smtClean="0">
                <a:solidFill>
                  <a:schemeClr val="tx2"/>
                </a:solidFill>
              </a:rPr>
              <a:t>, NIST,</a:t>
            </a:r>
          </a:p>
          <a:p>
            <a:r>
              <a:rPr lang="en-US" sz="2000" dirty="0">
                <a:solidFill>
                  <a:schemeClr val="tx2"/>
                </a:solidFill>
              </a:rPr>
              <a:t>	</a:t>
            </a:r>
            <a:r>
              <a:rPr lang="en-US" sz="2000" dirty="0" smtClean="0">
                <a:solidFill>
                  <a:schemeClr val="tx2"/>
                </a:solidFill>
              </a:rPr>
              <a:t>					    Aug</a:t>
            </a:r>
            <a:r>
              <a:rPr lang="en-US" sz="2000" dirty="0">
                <a:solidFill>
                  <a:schemeClr val="tx2"/>
                </a:solidFill>
              </a:rPr>
              <a:t>. 2012 BES </a:t>
            </a:r>
            <a:r>
              <a:rPr lang="en-US" sz="2000" dirty="0" smtClean="0">
                <a:solidFill>
                  <a:schemeClr val="tx2"/>
                </a:solidFill>
              </a:rPr>
              <a:t>Workshop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5474" y="2114490"/>
            <a:ext cx="1444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Elastic (RXS)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3810000"/>
            <a:ext cx="1710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Inelastic (RIXS)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8400" y="2743200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Will allow for a 100 fold improvement in signal to noise ratio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01560"/>
      </p:ext>
    </p:extLst>
  </p:cSld>
  <p:clrMapOvr>
    <a:masterClrMapping/>
  </p:clrMapOvr>
</p:sld>
</file>

<file path=ppt/theme/theme1.xml><?xml version="1.0" encoding="utf-8"?>
<a:theme xmlns:a="http://schemas.openxmlformats.org/drawingml/2006/main" name="blue_2007[1]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5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10663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6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10663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7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10663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blue_2007[1]</Template>
  <TotalTime>6015</TotalTime>
  <Words>2197</Words>
  <Application>Microsoft Office PowerPoint</Application>
  <PresentationFormat>On-screen Show (4:3)</PresentationFormat>
  <Paragraphs>422</Paragraphs>
  <Slides>45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blue_2007[1]</vt:lpstr>
      <vt:lpstr>15_Office Theme</vt:lpstr>
      <vt:lpstr>16_Office Theme</vt:lpstr>
      <vt:lpstr>9_Office Theme</vt:lpstr>
      <vt:lpstr>17_Office Theme</vt:lpstr>
      <vt:lpstr>13_Office Theme</vt:lpstr>
      <vt:lpstr>14_Office Theme</vt:lpstr>
      <vt:lpstr>Equation</vt:lpstr>
      <vt:lpstr>KGPlot</vt:lpstr>
      <vt:lpstr>Graph</vt:lpstr>
      <vt:lpstr>PowerPoint Presentation</vt:lpstr>
      <vt:lpstr>PowerPoint Presentation</vt:lpstr>
      <vt:lpstr>PowerPoint Presentation</vt:lpstr>
      <vt:lpstr>Bolometric detector - thermal detector EM Radiation            Temperature Change             Electrical signal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Niobium surfaces are complex and poorly controlled at the nanometer scale</vt:lpstr>
      <vt:lpstr>A basis to build new cavity layered structures that might  allow for transformationally higher field gradients</vt:lpstr>
      <vt:lpstr>PowerPoint Presentation</vt:lpstr>
      <vt:lpstr>Superconductors at Work</vt:lpstr>
      <vt:lpstr>Envisioned specifications for technical applications </vt:lpstr>
      <vt:lpstr>Doubling Jc in a Few Seconds with Oxygen Irradiation</vt:lpstr>
      <vt:lpstr>PowerPoint Presentation</vt:lpstr>
      <vt:lpstr>PowerPoint Presentation</vt:lpstr>
      <vt:lpstr>PowerPoint Presentation</vt:lpstr>
      <vt:lpstr>Metal chalcogenide - metal halide hybrid: high density wide band gap materials for g-ray detection</vt:lpstr>
      <vt:lpstr>Accomplishments – crystal growth and characterization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Argonne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Emery, Julie A.</dc:creator>
  <cp:lastModifiedBy>Kogut, John</cp:lastModifiedBy>
  <cp:revision>408</cp:revision>
  <dcterms:created xsi:type="dcterms:W3CDTF">2011-03-29T14:42:48Z</dcterms:created>
  <dcterms:modified xsi:type="dcterms:W3CDTF">2014-12-07T15:41:30Z</dcterms:modified>
</cp:coreProperties>
</file>