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9" r:id="rId2"/>
    <p:sldId id="282" r:id="rId3"/>
    <p:sldId id="302" r:id="rId4"/>
    <p:sldId id="307" r:id="rId5"/>
    <p:sldId id="308" r:id="rId6"/>
    <p:sldId id="304" r:id="rId7"/>
    <p:sldId id="294" r:id="rId8"/>
    <p:sldId id="268" r:id="rId9"/>
    <p:sldId id="287" r:id="rId10"/>
    <p:sldId id="305" r:id="rId11"/>
    <p:sldId id="299" r:id="rId12"/>
    <p:sldId id="298" r:id="rId13"/>
    <p:sldId id="300" r:id="rId14"/>
    <p:sldId id="301"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46737"/>
    <a:srgbClr val="1066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43" autoAdjust="0"/>
    <p:restoredTop sz="99607" autoAdjust="0"/>
  </p:normalViewPr>
  <p:slideViewPr>
    <p:cSldViewPr>
      <p:cViewPr varScale="1">
        <p:scale>
          <a:sx n="60" d="100"/>
          <a:sy n="60" d="100"/>
        </p:scale>
        <p:origin x="-552" y="-96"/>
      </p:cViewPr>
      <p:guideLst>
        <p:guide orient="horz" pos="2160"/>
        <p:guide pos="2880"/>
      </p:guideLst>
    </p:cSldViewPr>
  </p:slideViewPr>
  <p:notesTextViewPr>
    <p:cViewPr>
      <p:scale>
        <a:sx n="100" d="100"/>
        <a:sy n="100" d="100"/>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A99E33-6635-4D53-BB69-DF09318BB4A8}" type="datetimeFigureOut">
              <a:rPr lang="en-US" smtClean="0"/>
              <a:pPr/>
              <a:t>12/8/2014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BA068B-7A98-4E0F-9459-9A33DEEB05D9}" type="slidenum">
              <a:rPr lang="en-US" smtClean="0"/>
              <a:pPr/>
              <a:t>‹#›</a:t>
            </a:fld>
            <a:endParaRPr lang="en-US"/>
          </a:p>
        </p:txBody>
      </p:sp>
    </p:spTree>
    <p:extLst>
      <p:ext uri="{BB962C8B-B14F-4D97-AF65-F5344CB8AC3E}">
        <p14:creationId xmlns:p14="http://schemas.microsoft.com/office/powerpoint/2010/main" val="352387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fld id="{B82033E8-C637-45F5-8CEF-9495C9E6CA44}" type="slidenum">
              <a:rPr lang="en-US" smtClean="0"/>
              <a:pPr/>
              <a:t>1</a:t>
            </a:fld>
            <a:endParaRPr lang="en-US" smtClean="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userDrawn="1"/>
        </p:nvSpPr>
        <p:spPr>
          <a:xfrm>
            <a:off x="304800" y="6248400"/>
            <a:ext cx="2667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8" name="Picture 7" descr="horizontal-logo-green-text.jpg"/>
          <p:cNvPicPr>
            <a:picLocks noChangeAspect="1"/>
          </p:cNvPicPr>
          <p:nvPr userDrawn="1"/>
        </p:nvPicPr>
        <p:blipFill>
          <a:blip r:embed="rId3" cstate="print"/>
          <a:srcRect/>
          <a:stretch>
            <a:fillRect/>
          </a:stretch>
        </p:blipFill>
        <p:spPr bwMode="auto">
          <a:xfrm>
            <a:off x="1905000" y="304800"/>
            <a:ext cx="5334000" cy="892175"/>
          </a:xfrm>
          <a:prstGeom prst="rect">
            <a:avLst/>
          </a:prstGeom>
          <a:noFill/>
          <a:ln w="9525">
            <a:noFill/>
            <a:miter lim="800000"/>
            <a:headEnd/>
            <a:tailEnd/>
          </a:ln>
        </p:spPr>
      </p:pic>
      <p:sp>
        <p:nvSpPr>
          <p:cNvPr id="9" name="Subtitle 2"/>
          <p:cNvSpPr>
            <a:spLocks noGrp="1"/>
          </p:cNvSpPr>
          <p:nvPr>
            <p:ph type="subTitle" idx="1"/>
          </p:nvPr>
        </p:nvSpPr>
        <p:spPr>
          <a:xfrm>
            <a:off x="1371600" y="4191000"/>
            <a:ext cx="6400800" cy="1752600"/>
          </a:xfrm>
        </p:spPr>
        <p:txBody>
          <a:bodyPr anchor="ctr" anchorCtr="0"/>
          <a:lstStyle>
            <a:lvl1pPr marL="0" indent="0" algn="ctr">
              <a:buNone/>
              <a:defRPr b="1">
                <a:solidFill>
                  <a:schemeClr val="tx1">
                    <a:lumMod val="75000"/>
                    <a:lumOff val="25000"/>
                  </a:schemeClr>
                </a:solidFill>
                <a:latin typeface="+mn-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0" name="Title 6"/>
          <p:cNvSpPr>
            <a:spLocks noGrp="1"/>
          </p:cNvSpPr>
          <p:nvPr>
            <p:ph type="title"/>
          </p:nvPr>
        </p:nvSpPr>
        <p:spPr>
          <a:xfrm>
            <a:off x="457200" y="1981200"/>
            <a:ext cx="8229600" cy="2057400"/>
          </a:xfrm>
          <a:prstGeom prst="rect">
            <a:avLst/>
          </a:prstGeom>
        </p:spPr>
        <p:txBody>
          <a:bodyPr>
            <a:normAutofit/>
          </a:bodyPr>
          <a:lstStyle>
            <a:lvl1pPr algn="ctr">
              <a:defRPr sz="4000" b="1">
                <a:solidFill>
                  <a:srgbClr val="146737"/>
                </a:solidFill>
              </a:defRPr>
            </a:lvl1pPr>
          </a:lstStyle>
          <a:p>
            <a:r>
              <a:rPr lang="en-US" dirty="0" smtClean="0"/>
              <a:t>Click to edit Master 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lstStyle/>
          <a:p>
            <a:r>
              <a:rPr lang="en-US" dirty="0" smtClean="0"/>
              <a:t>Click to edit Master title style</a:t>
            </a:r>
            <a:endParaRPr lang="en-US" dirty="0"/>
          </a:p>
        </p:txBody>
      </p:sp>
      <p:sp>
        <p:nvSpPr>
          <p:cNvPr id="9" name="Slide Number Placeholder 8"/>
          <p:cNvSpPr>
            <a:spLocks noGrp="1"/>
          </p:cNvSpPr>
          <p:nvPr>
            <p:ph type="sldNum" sz="quarter" idx="11"/>
          </p:nvPr>
        </p:nvSpPr>
        <p:spPr/>
        <p:txBody>
          <a:bodyPr/>
          <a:lstStyle/>
          <a:p>
            <a:fld id="{26CA2777-A89F-4130-B308-73BB65955918}"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26CA2777-A89F-4130-B308-73BB65955918}" type="slidenum">
              <a:rPr lang="en-US" smtClean="0"/>
              <a:pPr/>
              <a:t>‹#›</a:t>
            </a:fld>
            <a:endParaRPr lang="en-US" dirty="0"/>
          </a:p>
        </p:txBody>
      </p:sp>
      <p:sp>
        <p:nvSpPr>
          <p:cNvPr id="5" name="Rectangle 4"/>
          <p:cNvSpPr/>
          <p:nvPr userDrawn="1"/>
        </p:nvSpPr>
        <p:spPr>
          <a:xfrm>
            <a:off x="0" y="5867400"/>
            <a:ext cx="9129486"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p:cNvSpPr>
            <a:spLocks noGrp="1"/>
          </p:cNvSpPr>
          <p:nvPr>
            <p:ph idx="1"/>
          </p:nvPr>
        </p:nvSpPr>
        <p:spPr>
          <a:xfrm>
            <a:off x="352425" y="866776"/>
            <a:ext cx="8410575" cy="52593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50592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lang="en-US" sz="4000" b="1" kern="1200" cap="all" baseline="0" dirty="0">
                <a:solidFill>
                  <a:srgbClr val="367317"/>
                </a:solidFill>
                <a:effectLst>
                  <a:outerShdw blurRad="38100" dist="38100" dir="2700000" algn="tl">
                    <a:srgbClr val="000000">
                      <a:alpha val="43137"/>
                    </a:srgbClr>
                  </a:outerShdw>
                </a:effectLst>
                <a:latin typeface="+mn-lt"/>
                <a:ea typeface="+mj-ea"/>
                <a:cs typeface="Arial" pitchFamily="34" charset="0"/>
              </a:defRPr>
            </a:lvl1pPr>
          </a:lstStyle>
          <a:p>
            <a:pPr lvl="0" algn="ctr" rtl="0" eaLnBrk="0" fontAlgn="base" hangingPunct="0">
              <a:spcBef>
                <a:spcPct val="0"/>
              </a:spcBef>
              <a:spcAft>
                <a:spcPct val="0"/>
              </a:spcAft>
            </a:pPr>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56929663-6CA7-4931-8F5D-849FE6A4CD44}" type="slidenum">
              <a:rPr lang="en-US"/>
              <a:pPr>
                <a:defRPr/>
              </a:pPr>
              <a:t>‹#›</a:t>
            </a:fld>
            <a:endParaRPr lang="en-US"/>
          </a:p>
        </p:txBody>
      </p:sp>
    </p:spTree>
    <p:extLst>
      <p:ext uri="{BB962C8B-B14F-4D97-AF65-F5344CB8AC3E}">
        <p14:creationId xmlns:p14="http://schemas.microsoft.com/office/powerpoint/2010/main" val="176850121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9144000" cy="685801"/>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52425" y="866776"/>
            <a:ext cx="8410575" cy="525938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3124200" y="6357064"/>
            <a:ext cx="5257800" cy="365125"/>
          </a:xfrm>
          <a:prstGeom prst="rect">
            <a:avLst/>
          </a:prstGeom>
        </p:spPr>
        <p:txBody>
          <a:bodyPr vert="horz" lIns="91440" tIns="45720" rIns="91440" bIns="45720" rtlCol="0" anchor="ctr"/>
          <a:lstStyle>
            <a:lvl1pPr algn="r">
              <a:defRPr sz="1200">
                <a:solidFill>
                  <a:schemeClr val="accent1"/>
                </a:solidFill>
                <a:latin typeface="+mn-lt"/>
                <a:cs typeface="Arial" pitchFamily="34" charset="0"/>
              </a:defRPr>
            </a:lvl1pPr>
          </a:lstStyle>
          <a:p>
            <a:endParaRPr lang="en-US" dirty="0"/>
          </a:p>
        </p:txBody>
      </p:sp>
      <p:sp>
        <p:nvSpPr>
          <p:cNvPr id="6" name="Slide Number Placeholder 5"/>
          <p:cNvSpPr>
            <a:spLocks noGrp="1"/>
          </p:cNvSpPr>
          <p:nvPr>
            <p:ph type="sldNum" sz="quarter" idx="4"/>
          </p:nvPr>
        </p:nvSpPr>
        <p:spPr>
          <a:xfrm>
            <a:off x="8414464" y="6351654"/>
            <a:ext cx="381000" cy="365125"/>
          </a:xfrm>
          <a:prstGeom prst="rect">
            <a:avLst/>
          </a:prstGeom>
        </p:spPr>
        <p:txBody>
          <a:bodyPr vert="horz" lIns="91440" tIns="45720" rIns="91440" bIns="45720" rtlCol="0" anchor="ctr"/>
          <a:lstStyle>
            <a:lvl1pPr algn="r">
              <a:defRPr sz="1200">
                <a:solidFill>
                  <a:schemeClr val="accent1"/>
                </a:solidFill>
                <a:latin typeface="+mn-lt"/>
                <a:cs typeface="Arial" pitchFamily="34" charset="0"/>
              </a:defRPr>
            </a:lvl1pPr>
          </a:lstStyle>
          <a:p>
            <a:fld id="{26CA2777-A89F-4130-B308-73BB65955918}" type="slidenum">
              <a:rPr lang="en-US" smtClean="0"/>
              <a:pPr/>
              <a:t>‹#›</a:t>
            </a:fld>
            <a:endParaRPr lang="en-US" dirty="0"/>
          </a:p>
        </p:txBody>
      </p:sp>
      <p:pic>
        <p:nvPicPr>
          <p:cNvPr id="7" name="Picture 9" descr="horizontal-logo-green-text.jpg"/>
          <p:cNvPicPr>
            <a:picLocks noChangeAspect="1"/>
          </p:cNvPicPr>
          <p:nvPr userDrawn="1"/>
        </p:nvPicPr>
        <p:blipFill>
          <a:blip r:embed="rId7" cstate="print"/>
          <a:srcRect/>
          <a:stretch>
            <a:fillRect/>
          </a:stretch>
        </p:blipFill>
        <p:spPr bwMode="auto">
          <a:xfrm>
            <a:off x="457200" y="6354763"/>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hdr="0" dt="0"/>
  <p:txStyles>
    <p:titleStyle>
      <a:lvl1pPr algn="ctr" defTabSz="914400" rtl="0" eaLnBrk="1" latinLnBrk="0" hangingPunct="1">
        <a:spcBef>
          <a:spcPct val="0"/>
        </a:spcBef>
        <a:buNone/>
        <a:defRPr sz="3200" kern="1200">
          <a:solidFill>
            <a:srgbClr val="106636"/>
          </a:solidFill>
          <a:effectLst>
            <a:outerShdw blurRad="38100" dist="38100" dir="2700000" algn="tl">
              <a:srgbClr val="000000">
                <a:alpha val="43137"/>
              </a:srgbClr>
            </a:outerShdw>
          </a:effectLst>
          <a:latin typeface="+mj-lt"/>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400" b="1" kern="1200">
          <a:solidFill>
            <a:srgbClr val="146737"/>
          </a:solidFill>
          <a:latin typeface="+mn-lt"/>
          <a:ea typeface="+mn-ea"/>
          <a:cs typeface="Arial" pitchFamily="34" charset="0"/>
        </a:defRPr>
      </a:lvl1pPr>
      <a:lvl2pPr marL="742950" indent="-285750" algn="l" defTabSz="914400" rtl="0" eaLnBrk="1" latinLnBrk="0" hangingPunct="1">
        <a:spcBef>
          <a:spcPct val="20000"/>
        </a:spcBef>
        <a:buFont typeface="Arial" pitchFamily="34" charset="0"/>
        <a:buChar char="–"/>
        <a:defRPr sz="2200" b="1" kern="1200">
          <a:solidFill>
            <a:schemeClr val="tx1">
              <a:lumMod val="75000"/>
              <a:lumOff val="25000"/>
            </a:schemeClr>
          </a:solidFill>
          <a:latin typeface="+mn-lt"/>
          <a:ea typeface="+mn-ea"/>
          <a:cs typeface="Arial" pitchFamily="34" charset="0"/>
        </a:defRPr>
      </a:lvl2pPr>
      <a:lvl3pPr marL="1143000" indent="-228600" algn="l" defTabSz="914400" rtl="0" eaLnBrk="1" latinLnBrk="0" hangingPunct="1">
        <a:spcBef>
          <a:spcPct val="20000"/>
        </a:spcBef>
        <a:buFont typeface="Arial" pitchFamily="34" charset="0"/>
        <a:buChar char="•"/>
        <a:defRPr sz="2000" b="1" kern="1200">
          <a:solidFill>
            <a:srgbClr val="0070C0"/>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sz="2000" b="1" kern="1200">
          <a:solidFill>
            <a:schemeClr val="accent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accent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94267" y="2164267"/>
            <a:ext cx="7772400" cy="1470025"/>
          </a:xfrm>
        </p:spPr>
        <p:txBody>
          <a:bodyPr/>
          <a:lstStyle/>
          <a:p>
            <a:r>
              <a:rPr lang="en-US" dirty="0"/>
              <a:t>High Energy </a:t>
            </a:r>
            <a:r>
              <a:rPr lang="en-US" dirty="0" smtClean="0"/>
              <a:t>Physics</a:t>
            </a:r>
            <a:br>
              <a:rPr lang="en-US" dirty="0" smtClean="0"/>
            </a:br>
            <a:r>
              <a:rPr lang="en-US" dirty="0" smtClean="0"/>
              <a:t>Program International Status</a:t>
            </a:r>
            <a:endParaRPr lang="en-US" dirty="0"/>
          </a:p>
        </p:txBody>
      </p:sp>
      <p:sp>
        <p:nvSpPr>
          <p:cNvPr id="21506" name="Rectangle 3"/>
          <p:cNvSpPr>
            <a:spLocks noGrp="1" noChangeArrowheads="1"/>
          </p:cNvSpPr>
          <p:nvPr>
            <p:ph type="subTitle" idx="1"/>
          </p:nvPr>
        </p:nvSpPr>
        <p:spPr/>
        <p:txBody>
          <a:bodyPr>
            <a:normAutofit fontScale="92500" lnSpcReduction="20000"/>
          </a:bodyPr>
          <a:lstStyle/>
          <a:p>
            <a:r>
              <a:rPr lang="en-US" dirty="0" smtClean="0"/>
              <a:t>Jim Siegrist</a:t>
            </a:r>
          </a:p>
          <a:p>
            <a:r>
              <a:rPr lang="en-US" dirty="0" smtClean="0"/>
              <a:t>Associate Director</a:t>
            </a:r>
          </a:p>
          <a:p>
            <a:r>
              <a:rPr lang="en-US" dirty="0" smtClean="0"/>
              <a:t>Office of High Energy Physics</a:t>
            </a:r>
          </a:p>
          <a:p>
            <a:r>
              <a:rPr lang="en-US" dirty="0" smtClean="0"/>
              <a:t>Office of Science, U.S. Department of Energy</a:t>
            </a:r>
          </a:p>
          <a:p>
            <a:r>
              <a:rPr lang="en-US" dirty="0" smtClean="0"/>
              <a:t>8-Dec-2014</a:t>
            </a:r>
          </a:p>
        </p:txBody>
      </p:sp>
    </p:spTree>
    <p:extLst>
      <p:ext uri="{BB962C8B-B14F-4D97-AF65-F5344CB8AC3E}">
        <p14:creationId xmlns:p14="http://schemas.microsoft.com/office/powerpoint/2010/main" val="154714829"/>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 State Department has just granted DOE </a:t>
            </a:r>
            <a:r>
              <a:rPr lang="en-US" dirty="0" smtClean="0"/>
              <a:t>the authority </a:t>
            </a:r>
            <a:r>
              <a:rPr lang="en-US" dirty="0"/>
              <a:t>to </a:t>
            </a:r>
            <a:r>
              <a:rPr lang="en-US" dirty="0" smtClean="0"/>
              <a:t>negotiate </a:t>
            </a:r>
            <a:r>
              <a:rPr lang="en-US" dirty="0"/>
              <a:t>with the Italian Ministry of Education, Universities and Research on an Implementing Arrangement for Cooperation in High Energy, </a:t>
            </a:r>
            <a:r>
              <a:rPr lang="en-US" dirty="0" err="1"/>
              <a:t>Astroparticle</a:t>
            </a:r>
            <a:r>
              <a:rPr lang="en-US" dirty="0"/>
              <a:t> and Nuclear Physics Research and Related Fields and Technologies</a:t>
            </a:r>
            <a:r>
              <a:rPr lang="en-US" dirty="0" smtClean="0"/>
              <a:t>.</a:t>
            </a:r>
            <a:endParaRPr lang="en-US" dirty="0"/>
          </a:p>
        </p:txBody>
      </p:sp>
      <p:sp>
        <p:nvSpPr>
          <p:cNvPr id="3" name="Title 2"/>
          <p:cNvSpPr>
            <a:spLocks noGrp="1"/>
          </p:cNvSpPr>
          <p:nvPr>
            <p:ph type="title"/>
          </p:nvPr>
        </p:nvSpPr>
        <p:spPr/>
        <p:txBody>
          <a:bodyPr/>
          <a:lstStyle/>
          <a:p>
            <a:r>
              <a:rPr lang="en-US" dirty="0" smtClean="0"/>
              <a:t>International Agreements with Italy</a:t>
            </a:r>
            <a:endParaRPr lang="en-US" dirty="0"/>
          </a:p>
        </p:txBody>
      </p:sp>
      <p:sp>
        <p:nvSpPr>
          <p:cNvPr id="4" name="Slide Number Placeholder 3"/>
          <p:cNvSpPr>
            <a:spLocks noGrp="1"/>
          </p:cNvSpPr>
          <p:nvPr>
            <p:ph type="sldNum" sz="quarter" idx="11"/>
          </p:nvPr>
        </p:nvSpPr>
        <p:spPr/>
        <p:txBody>
          <a:bodyPr/>
          <a:lstStyle/>
          <a:p>
            <a:fld id="{26CA2777-A89F-4130-B308-73BB65955918}" type="slidenum">
              <a:rPr lang="en-US" smtClean="0"/>
              <a:pPr/>
              <a:t>10</a:t>
            </a:fld>
            <a:endParaRPr lang="en-US"/>
          </a:p>
        </p:txBody>
      </p:sp>
      <p:sp>
        <p:nvSpPr>
          <p:cNvPr id="5" name="Footer Placeholder 4"/>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172613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No over-arching U.S.-UK S&amp;T agreement exists to which lower-level agreements can be attached</a:t>
            </a:r>
          </a:p>
          <a:p>
            <a:pPr lvl="1"/>
            <a:r>
              <a:rPr lang="en-US" dirty="0" smtClean="0"/>
              <a:t>We need this, or equivalent, for LBNF and are actively exploring options</a:t>
            </a:r>
          </a:p>
          <a:p>
            <a:r>
              <a:rPr lang="en-US" dirty="0" smtClean="0"/>
              <a:t>U.S. involvement on MICE has not required an S&amp;T level agreement so far</a:t>
            </a:r>
          </a:p>
          <a:p>
            <a:pPr lvl="1"/>
            <a:r>
              <a:rPr lang="en-US" dirty="0" smtClean="0"/>
              <a:t>In this specific case, a RAL user agreement may </a:t>
            </a:r>
            <a:r>
              <a:rPr lang="en-US" dirty="0"/>
              <a:t>be appropriate formalizing </a:t>
            </a:r>
            <a:r>
              <a:rPr lang="en-US" dirty="0" smtClean="0"/>
              <a:t>this research collaboration</a:t>
            </a:r>
          </a:p>
          <a:p>
            <a:r>
              <a:rPr lang="en-US" dirty="0" smtClean="0"/>
              <a:t>There are no ongoing U.S.-UK agency level meetings, but we talk regularly to UK agency representatives at various international meetings</a:t>
            </a:r>
            <a:endParaRPr lang="en-US" dirty="0"/>
          </a:p>
        </p:txBody>
      </p:sp>
      <p:sp>
        <p:nvSpPr>
          <p:cNvPr id="3" name="Title 2"/>
          <p:cNvSpPr>
            <a:spLocks noGrp="1"/>
          </p:cNvSpPr>
          <p:nvPr>
            <p:ph type="title"/>
          </p:nvPr>
        </p:nvSpPr>
        <p:spPr/>
        <p:txBody>
          <a:bodyPr/>
          <a:lstStyle/>
          <a:p>
            <a:r>
              <a:rPr lang="en-US" dirty="0" smtClean="0"/>
              <a:t>International Agreements with UK</a:t>
            </a:r>
            <a:endParaRPr lang="en-US" dirty="0"/>
          </a:p>
        </p:txBody>
      </p:sp>
      <p:sp>
        <p:nvSpPr>
          <p:cNvPr id="4" name="Slide Number Placeholder 3"/>
          <p:cNvSpPr>
            <a:spLocks noGrp="1"/>
          </p:cNvSpPr>
          <p:nvPr>
            <p:ph type="sldNum" sz="quarter" idx="11"/>
          </p:nvPr>
        </p:nvSpPr>
        <p:spPr/>
        <p:txBody>
          <a:bodyPr/>
          <a:lstStyle/>
          <a:p>
            <a:fld id="{26CA2777-A89F-4130-B308-73BB65955918}" type="slidenum">
              <a:rPr lang="en-US" smtClean="0"/>
              <a:pPr/>
              <a:t>11</a:t>
            </a:fld>
            <a:endParaRPr lang="en-US"/>
          </a:p>
        </p:txBody>
      </p:sp>
      <p:sp>
        <p:nvSpPr>
          <p:cNvPr id="5" name="Footer Placeholder 4"/>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7601904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An Implementing </a:t>
            </a:r>
            <a:r>
              <a:rPr lang="en-US" dirty="0"/>
              <a:t>Arrangement </a:t>
            </a:r>
            <a:r>
              <a:rPr lang="en-US" dirty="0" smtClean="0"/>
              <a:t>between DOE and MEXT (Ministry of Education, Culture, Sports, Science and Technology) was signed in April 2013.</a:t>
            </a:r>
          </a:p>
          <a:p>
            <a:r>
              <a:rPr lang="en-US" dirty="0" smtClean="0"/>
              <a:t>The U.S.-Japan S&amp;T was renewed on April 24, 2014.</a:t>
            </a:r>
          </a:p>
          <a:p>
            <a:r>
              <a:rPr lang="en-US" dirty="0" smtClean="0"/>
              <a:t>A Project Annex between DOE and MEXT for cooperation in the next </a:t>
            </a:r>
            <a:r>
              <a:rPr lang="en-US" dirty="0"/>
              <a:t>generation of accelerators, detectors and related science and </a:t>
            </a:r>
            <a:r>
              <a:rPr lang="en-US" dirty="0" smtClean="0"/>
              <a:t>technologies is under review.</a:t>
            </a:r>
          </a:p>
          <a:p>
            <a:r>
              <a:rPr lang="en-US" dirty="0"/>
              <a:t>Regular meetings with Japanese (‘</a:t>
            </a:r>
            <a:r>
              <a:rPr lang="en-US" dirty="0" smtClean="0"/>
              <a:t>U.S.-Japan</a:t>
            </a:r>
            <a:r>
              <a:rPr lang="en-US" dirty="0"/>
              <a:t>’ meetings) over 36 years attended by Lab representatives and the </a:t>
            </a:r>
            <a:r>
              <a:rPr lang="en-US" dirty="0" err="1"/>
              <a:t>HEPAP</a:t>
            </a:r>
            <a:r>
              <a:rPr lang="en-US" dirty="0"/>
              <a:t> </a:t>
            </a:r>
            <a:r>
              <a:rPr lang="en-US" dirty="0" smtClean="0"/>
              <a:t>chair.</a:t>
            </a:r>
            <a:endParaRPr lang="en-US" dirty="0"/>
          </a:p>
          <a:p>
            <a:r>
              <a:rPr lang="en-US" dirty="0" smtClean="0"/>
              <a:t>Much discussion about ILC at these meetings. </a:t>
            </a:r>
          </a:p>
          <a:p>
            <a:r>
              <a:rPr lang="en-US" dirty="0" smtClean="0"/>
              <a:t>Framework for future U.S. involvement with Japan on ILC exists from a U.S. perspective: when the Japanese are ready to proceed, the elements are in place to do so.</a:t>
            </a:r>
            <a:endParaRPr lang="en-US" dirty="0"/>
          </a:p>
        </p:txBody>
      </p:sp>
      <p:sp>
        <p:nvSpPr>
          <p:cNvPr id="3" name="Title 2"/>
          <p:cNvSpPr>
            <a:spLocks noGrp="1"/>
          </p:cNvSpPr>
          <p:nvPr>
            <p:ph type="title"/>
          </p:nvPr>
        </p:nvSpPr>
        <p:spPr/>
        <p:txBody>
          <a:bodyPr/>
          <a:lstStyle/>
          <a:p>
            <a:r>
              <a:rPr lang="en-US" dirty="0" smtClean="0"/>
              <a:t>International Agreements with Japan</a:t>
            </a:r>
            <a:endParaRPr lang="en-US" dirty="0"/>
          </a:p>
        </p:txBody>
      </p:sp>
      <p:sp>
        <p:nvSpPr>
          <p:cNvPr id="4" name="Slide Number Placeholder 3"/>
          <p:cNvSpPr>
            <a:spLocks noGrp="1"/>
          </p:cNvSpPr>
          <p:nvPr>
            <p:ph type="sldNum" sz="quarter" idx="11"/>
          </p:nvPr>
        </p:nvSpPr>
        <p:spPr/>
        <p:txBody>
          <a:bodyPr/>
          <a:lstStyle/>
          <a:p>
            <a:fld id="{26CA2777-A89F-4130-B308-73BB65955918}" type="slidenum">
              <a:rPr lang="en-US" smtClean="0"/>
              <a:pPr/>
              <a:t>12</a:t>
            </a:fld>
            <a:endParaRPr lang="en-US"/>
          </a:p>
        </p:txBody>
      </p:sp>
      <p:sp>
        <p:nvSpPr>
          <p:cNvPr id="5" name="Footer Placeholder 4"/>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19501043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DOE has agreements with the Chinese Academy of Sciences and the Ministry of Science and Technology of the PRC.</a:t>
            </a:r>
          </a:p>
          <a:p>
            <a:r>
              <a:rPr lang="en-US" dirty="0" smtClean="0"/>
              <a:t>We have had regular U.S.-China HEP meetings for 35 years, attended by lab representatives and HEPAP chair.</a:t>
            </a:r>
          </a:p>
          <a:p>
            <a:r>
              <a:rPr lang="en-US" dirty="0" smtClean="0"/>
              <a:t>We will move toward HEP project annexes if we have joint projects large enough to justify the effort. (LBNF? JUNO? Etc.)</a:t>
            </a:r>
          </a:p>
          <a:p>
            <a:r>
              <a:rPr lang="en-US" dirty="0" err="1" smtClean="0"/>
              <a:t>Daya</a:t>
            </a:r>
            <a:r>
              <a:rPr lang="en-US" dirty="0" smtClean="0"/>
              <a:t> Bay was done without formal protocols, just lab-to-lab MOU (LBNL-IHEP-BNL) as it predates the Chu orders.</a:t>
            </a:r>
            <a:endParaRPr lang="en-US" dirty="0"/>
          </a:p>
        </p:txBody>
      </p:sp>
      <p:sp>
        <p:nvSpPr>
          <p:cNvPr id="3" name="Title 2"/>
          <p:cNvSpPr>
            <a:spLocks noGrp="1"/>
          </p:cNvSpPr>
          <p:nvPr>
            <p:ph type="title"/>
          </p:nvPr>
        </p:nvSpPr>
        <p:spPr/>
        <p:txBody>
          <a:bodyPr/>
          <a:lstStyle/>
          <a:p>
            <a:r>
              <a:rPr lang="en-US" dirty="0" smtClean="0"/>
              <a:t>International Agreements with China</a:t>
            </a:r>
            <a:endParaRPr lang="en-US" dirty="0"/>
          </a:p>
        </p:txBody>
      </p:sp>
      <p:sp>
        <p:nvSpPr>
          <p:cNvPr id="4" name="Slide Number Placeholder 3"/>
          <p:cNvSpPr>
            <a:spLocks noGrp="1"/>
          </p:cNvSpPr>
          <p:nvPr>
            <p:ph type="sldNum" sz="quarter" idx="11"/>
          </p:nvPr>
        </p:nvSpPr>
        <p:spPr/>
        <p:txBody>
          <a:bodyPr/>
          <a:lstStyle/>
          <a:p>
            <a:fld id="{26CA2777-A89F-4130-B308-73BB65955918}" type="slidenum">
              <a:rPr lang="en-US" smtClean="0"/>
              <a:pPr/>
              <a:t>13</a:t>
            </a:fld>
            <a:endParaRPr lang="en-US"/>
          </a:p>
        </p:txBody>
      </p:sp>
      <p:sp>
        <p:nvSpPr>
          <p:cNvPr id="5" name="Footer Placeholder 4"/>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10596165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mtClean="0"/>
              <a:t>Canada: </a:t>
            </a:r>
            <a:r>
              <a:rPr lang="en-US" dirty="0" err="1" smtClean="0"/>
              <a:t>SNOLab</a:t>
            </a:r>
            <a:r>
              <a:rPr lang="en-US" dirty="0" smtClean="0"/>
              <a:t> for </a:t>
            </a:r>
            <a:r>
              <a:rPr lang="en-US" dirty="0" err="1" smtClean="0"/>
              <a:t>SuperCDMS</a:t>
            </a:r>
            <a:r>
              <a:rPr lang="en-US" dirty="0" smtClean="0"/>
              <a:t>-SNOLAB</a:t>
            </a:r>
          </a:p>
          <a:p>
            <a:r>
              <a:rPr lang="en-US" dirty="0" smtClean="0"/>
              <a:t>Brazil for the neutrino program</a:t>
            </a:r>
          </a:p>
          <a:p>
            <a:r>
              <a:rPr lang="en-US" dirty="0" smtClean="0"/>
              <a:t>FALC (Funding Agencies for Large Colliders) meets regularly as a funding agency complement to ICFA in considering the global accelerator based program</a:t>
            </a:r>
            <a:endParaRPr lang="en-US" dirty="0"/>
          </a:p>
        </p:txBody>
      </p:sp>
      <p:sp>
        <p:nvSpPr>
          <p:cNvPr id="3" name="Title 2"/>
          <p:cNvSpPr>
            <a:spLocks noGrp="1"/>
          </p:cNvSpPr>
          <p:nvPr>
            <p:ph type="title"/>
          </p:nvPr>
        </p:nvSpPr>
        <p:spPr/>
        <p:txBody>
          <a:bodyPr/>
          <a:lstStyle/>
          <a:p>
            <a:r>
              <a:rPr lang="en-US" dirty="0" smtClean="0"/>
              <a:t>Other Countries in Progress</a:t>
            </a:r>
            <a:endParaRPr lang="en-US" dirty="0"/>
          </a:p>
        </p:txBody>
      </p:sp>
      <p:sp>
        <p:nvSpPr>
          <p:cNvPr id="4" name="Slide Number Placeholder 3"/>
          <p:cNvSpPr>
            <a:spLocks noGrp="1"/>
          </p:cNvSpPr>
          <p:nvPr>
            <p:ph type="sldNum" sz="quarter" idx="11"/>
          </p:nvPr>
        </p:nvSpPr>
        <p:spPr/>
        <p:txBody>
          <a:bodyPr/>
          <a:lstStyle/>
          <a:p>
            <a:fld id="{26CA2777-A89F-4130-B308-73BB65955918}" type="slidenum">
              <a:rPr lang="en-US" smtClean="0"/>
              <a:pPr/>
              <a:t>14</a:t>
            </a:fld>
            <a:endParaRPr lang="en-US"/>
          </a:p>
        </p:txBody>
      </p:sp>
      <p:sp>
        <p:nvSpPr>
          <p:cNvPr id="5" name="Footer Placeholder 4"/>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36225685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0924" b="20924"/>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556052" y="4258100"/>
            <a:ext cx="7063947" cy="968807"/>
          </a:xfrm>
          <a:prstGeom prst="roundRect">
            <a:avLst/>
          </a:prstGeom>
          <a:gradFill flip="none" rotWithShape="1">
            <a:gsLst>
              <a:gs pos="0">
                <a:schemeClr val="tx1">
                  <a:lumMod val="95000"/>
                  <a:lumOff val="5000"/>
                  <a:alpha val="50000"/>
                </a:schemeClr>
              </a:gs>
              <a:gs pos="89000">
                <a:schemeClr val="tx1">
                  <a:lumMod val="95000"/>
                  <a:lumOff val="5000"/>
                  <a:alpha val="50000"/>
                </a:schemeClr>
              </a:gs>
              <a:gs pos="100000">
                <a:schemeClr val="tx1">
                  <a:lumMod val="95000"/>
                  <a:lumOff val="5000"/>
                  <a:alpha val="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smtClean="0">
                <a:solidFill>
                  <a:srgbClr val="FFFF00"/>
                </a:solidFill>
              </a:rPr>
              <a:t>International Agreements</a:t>
            </a:r>
            <a:endParaRPr lang="en-US" dirty="0">
              <a:solidFill>
                <a:srgbClr val="FFFF00"/>
              </a:solidFill>
            </a:endParaRPr>
          </a:p>
        </p:txBody>
      </p:sp>
    </p:spTree>
    <p:extLst>
      <p:ext uri="{BB962C8B-B14F-4D97-AF65-F5344CB8AC3E}">
        <p14:creationId xmlns:p14="http://schemas.microsoft.com/office/powerpoint/2010/main" val="28026245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762000"/>
            <a:ext cx="8610599" cy="5410200"/>
          </a:xfrm>
        </p:spPr>
        <p:txBody>
          <a:bodyPr>
            <a:normAutofit fontScale="85000" lnSpcReduction="20000"/>
          </a:bodyPr>
          <a:lstStyle/>
          <a:p>
            <a:r>
              <a:rPr lang="en-US" dirty="0" smtClean="0"/>
              <a:t>In 2012, under Secretary Chu, major changes were made in how DOE operates with respect to international Lab-to-Lab interactions, including:</a:t>
            </a:r>
          </a:p>
          <a:p>
            <a:pPr lvl="1"/>
            <a:r>
              <a:rPr lang="en-US" dirty="0" smtClean="0"/>
              <a:t>Memoranda </a:t>
            </a:r>
            <a:r>
              <a:rPr lang="en-US" dirty="0"/>
              <a:t>Of </a:t>
            </a:r>
            <a:r>
              <a:rPr lang="en-US" dirty="0" smtClean="0"/>
              <a:t>Understanding (MOU)</a:t>
            </a:r>
          </a:p>
          <a:p>
            <a:pPr lvl="1"/>
            <a:r>
              <a:rPr lang="en-US" dirty="0" smtClean="0"/>
              <a:t>Cooperative Research and Development Agreements (CRADA)</a:t>
            </a:r>
          </a:p>
          <a:p>
            <a:pPr lvl="1"/>
            <a:r>
              <a:rPr lang="en-US" dirty="0" smtClean="0"/>
              <a:t>Work for Others (WFO)</a:t>
            </a:r>
          </a:p>
          <a:p>
            <a:pPr lvl="1"/>
            <a:r>
              <a:rPr lang="en-US" dirty="0" smtClean="0"/>
              <a:t>Agreements for Commercializing Technology (ACT)</a:t>
            </a:r>
          </a:p>
          <a:p>
            <a:r>
              <a:rPr lang="en-US" dirty="0" smtClean="0"/>
              <a:t>A November 17, 2014 delegation order by Secretary Moniz provides further guidance:</a:t>
            </a:r>
          </a:p>
          <a:p>
            <a:pPr lvl="1"/>
            <a:r>
              <a:rPr lang="en-US" dirty="0" smtClean="0"/>
              <a:t>Previously, the labs negotiated MOUs with foreign labs in an independent manner, with limited coordination and no HQ clearances required.</a:t>
            </a:r>
          </a:p>
          <a:p>
            <a:pPr lvl="1"/>
            <a:r>
              <a:rPr lang="en-US" dirty="0" smtClean="0"/>
              <a:t>Now, lab-to-lab MOUs cannot be used for R&amp;D collaborations and scientific exchanges, and such activities need to be cleared through the DOE Site Office and DOE HQ before being signed.</a:t>
            </a:r>
          </a:p>
          <a:p>
            <a:r>
              <a:rPr lang="en-US" dirty="0" smtClean="0"/>
              <a:t>Implications for </a:t>
            </a:r>
            <a:r>
              <a:rPr lang="en-US" dirty="0" err="1" smtClean="0"/>
              <a:t>HEP</a:t>
            </a:r>
            <a:r>
              <a:rPr lang="en-US" dirty="0" smtClean="0"/>
              <a:t>:</a:t>
            </a:r>
          </a:p>
          <a:p>
            <a:pPr lvl="1"/>
            <a:r>
              <a:rPr lang="en-US" dirty="0" smtClean="0"/>
              <a:t>Any actual R&amp;D collaboration (outside info sharing and workshops) need legally binding agency-to-agency agreements negotiated at the DOE level.</a:t>
            </a:r>
          </a:p>
          <a:p>
            <a:pPr lvl="1"/>
            <a:r>
              <a:rPr lang="en-US" dirty="0" smtClean="0"/>
              <a:t>Better coordination between the labs, DOE, and State Department and greater USG visibility for HEP international activities</a:t>
            </a:r>
          </a:p>
        </p:txBody>
      </p:sp>
      <p:sp>
        <p:nvSpPr>
          <p:cNvPr id="3" name="Title 2"/>
          <p:cNvSpPr>
            <a:spLocks noGrp="1"/>
          </p:cNvSpPr>
          <p:nvPr>
            <p:ph type="title"/>
          </p:nvPr>
        </p:nvSpPr>
        <p:spPr/>
        <p:txBody>
          <a:bodyPr/>
          <a:lstStyle/>
          <a:p>
            <a:r>
              <a:rPr lang="en-US" dirty="0" smtClean="0"/>
              <a:t>Some Context</a:t>
            </a:r>
            <a:endParaRPr lang="en-US" dirty="0"/>
          </a:p>
        </p:txBody>
      </p:sp>
      <p:sp>
        <p:nvSpPr>
          <p:cNvPr id="4" name="Slide Number Placeholder 3"/>
          <p:cNvSpPr>
            <a:spLocks noGrp="1"/>
          </p:cNvSpPr>
          <p:nvPr>
            <p:ph type="sldNum" sz="quarter" idx="11"/>
          </p:nvPr>
        </p:nvSpPr>
        <p:spPr/>
        <p:txBody>
          <a:bodyPr/>
          <a:lstStyle/>
          <a:p>
            <a:fld id="{26CA2777-A89F-4130-B308-73BB65955918}" type="slidenum">
              <a:rPr lang="en-US" smtClean="0"/>
              <a:pPr/>
              <a:t>3</a:t>
            </a:fld>
            <a:endParaRPr lang="en-US"/>
          </a:p>
        </p:txBody>
      </p:sp>
      <p:sp>
        <p:nvSpPr>
          <p:cNvPr id="5" name="Footer Placeholder 4"/>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11912149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a:t>Nation-to-Nation Science &amp; Technology Agreements:</a:t>
            </a:r>
          </a:p>
          <a:p>
            <a:pPr lvl="1"/>
            <a:r>
              <a:rPr lang="en-US" sz="2000" dirty="0">
                <a:solidFill>
                  <a:srgbClr val="000099"/>
                </a:solidFill>
              </a:rPr>
              <a:t>Highest level S&amp;T agreement acts as umbrella for legally-binding, lower-level accords.  Exchange of personnel, intellectual property and other aspects of cooperation are broadly covered. </a:t>
            </a:r>
          </a:p>
          <a:p>
            <a:r>
              <a:rPr lang="en-US" dirty="0"/>
              <a:t>Implementing Arrangements:</a:t>
            </a:r>
          </a:p>
          <a:p>
            <a:pPr lvl="1"/>
            <a:r>
              <a:rPr lang="en-US" sz="2000" dirty="0">
                <a:solidFill>
                  <a:srgbClr val="000099"/>
                </a:solidFill>
              </a:rPr>
              <a:t>Under the aegis of an S&amp;T agreement, implementing arrangements between USG agencies and international counterparts focus on particular S&amp;T areas of cooperation (e.g., “high energy physics and nuclear physics”) and provide additional detail on the execution of cooperative activities.</a:t>
            </a:r>
          </a:p>
          <a:p>
            <a:r>
              <a:rPr lang="en-US" dirty="0"/>
              <a:t>Project Annexes/Protocols:</a:t>
            </a:r>
          </a:p>
          <a:p>
            <a:pPr lvl="1"/>
            <a:r>
              <a:rPr lang="en-US" sz="2000" dirty="0">
                <a:solidFill>
                  <a:srgbClr val="000099"/>
                </a:solidFill>
              </a:rPr>
              <a:t>Annexes to implementing arrangements cover cooperation on specific projects or classes of activities (e.g., “high intensity proton accelerators”).  </a:t>
            </a:r>
          </a:p>
          <a:p>
            <a:pPr lvl="1"/>
            <a:r>
              <a:rPr lang="en-US" sz="2000" i="1" dirty="0">
                <a:solidFill>
                  <a:srgbClr val="000099"/>
                </a:solidFill>
              </a:rPr>
              <a:t>Example:  </a:t>
            </a:r>
            <a:r>
              <a:rPr lang="en-US" sz="2000" i="1" dirty="0">
                <a:solidFill>
                  <a:srgbClr val="C00000"/>
                </a:solidFill>
              </a:rPr>
              <a:t>Project Annex I to the Indian DAE and </a:t>
            </a:r>
            <a:r>
              <a:rPr lang="en-US" sz="2000" i="1" dirty="0" smtClean="0">
                <a:solidFill>
                  <a:srgbClr val="C00000"/>
                </a:solidFill>
              </a:rPr>
              <a:t>U.S. </a:t>
            </a:r>
            <a:r>
              <a:rPr lang="en-US" sz="2000" i="1" dirty="0">
                <a:solidFill>
                  <a:srgbClr val="C00000"/>
                </a:solidFill>
              </a:rPr>
              <a:t>DOE Implementing Arrangement for Cooperation in the Area of Accelerator and Particle Detector R&amp;D for Discovery Science for High Intensity Proton Accelerators</a:t>
            </a:r>
          </a:p>
          <a:p>
            <a:endParaRPr lang="en-US" dirty="0"/>
          </a:p>
        </p:txBody>
      </p:sp>
      <p:sp>
        <p:nvSpPr>
          <p:cNvPr id="3" name="Title 2"/>
          <p:cNvSpPr>
            <a:spLocks noGrp="1"/>
          </p:cNvSpPr>
          <p:nvPr>
            <p:ph type="title"/>
          </p:nvPr>
        </p:nvSpPr>
        <p:spPr/>
        <p:txBody>
          <a:bodyPr/>
          <a:lstStyle/>
          <a:p>
            <a:r>
              <a:rPr lang="en-US" dirty="0" smtClean="0"/>
              <a:t>Hierarchy of International Agreements</a:t>
            </a:r>
            <a:endParaRPr lang="en-US" dirty="0"/>
          </a:p>
        </p:txBody>
      </p:sp>
      <p:sp>
        <p:nvSpPr>
          <p:cNvPr id="4" name="Slide Number Placeholder 3"/>
          <p:cNvSpPr>
            <a:spLocks noGrp="1"/>
          </p:cNvSpPr>
          <p:nvPr>
            <p:ph type="sldNum" sz="quarter" idx="11"/>
          </p:nvPr>
        </p:nvSpPr>
        <p:spPr/>
        <p:txBody>
          <a:bodyPr/>
          <a:lstStyle/>
          <a:p>
            <a:fld id="{26CA2777-A89F-4130-B308-73BB65955918}" type="slidenum">
              <a:rPr lang="en-US" smtClean="0"/>
              <a:pPr/>
              <a:t>4</a:t>
            </a:fld>
            <a:endParaRPr lang="en-US"/>
          </a:p>
        </p:txBody>
      </p:sp>
      <p:sp>
        <p:nvSpPr>
          <p:cNvPr id="5" name="Footer Placeholder 4"/>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13982832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Informal discussions with international counterparts </a:t>
            </a:r>
            <a:r>
              <a:rPr lang="en-US" dirty="0" smtClean="0"/>
              <a:t>are used to </a:t>
            </a:r>
            <a:r>
              <a:rPr lang="en-US" dirty="0"/>
              <a:t>draft </a:t>
            </a:r>
            <a:r>
              <a:rPr lang="en-US" dirty="0" smtClean="0"/>
              <a:t>an agreement</a:t>
            </a:r>
            <a:r>
              <a:rPr lang="en-US" dirty="0"/>
              <a:t>.</a:t>
            </a:r>
          </a:p>
          <a:p>
            <a:r>
              <a:rPr lang="en-US" dirty="0" smtClean="0"/>
              <a:t>The draft is </a:t>
            </a:r>
            <a:r>
              <a:rPr lang="en-US" dirty="0"/>
              <a:t>reviewed by </a:t>
            </a:r>
            <a:r>
              <a:rPr lang="en-US" dirty="0" smtClean="0"/>
              <a:t>SC International advisors and DOE </a:t>
            </a:r>
            <a:r>
              <a:rPr lang="en-US" dirty="0"/>
              <a:t>General Counsel.</a:t>
            </a:r>
          </a:p>
          <a:p>
            <a:r>
              <a:rPr lang="en-US" dirty="0" smtClean="0"/>
              <a:t>The DOE </a:t>
            </a:r>
            <a:r>
              <a:rPr lang="en-US" dirty="0"/>
              <a:t>draft </a:t>
            </a:r>
            <a:r>
              <a:rPr lang="en-US" dirty="0" smtClean="0"/>
              <a:t>under </a:t>
            </a:r>
            <a:r>
              <a:rPr lang="en-US" dirty="0"/>
              <a:t>goes the U.S. State Department </a:t>
            </a:r>
            <a:r>
              <a:rPr lang="en-US" dirty="0" smtClean="0"/>
              <a:t>interagency review (C-175 Review).</a:t>
            </a:r>
            <a:endParaRPr lang="en-US" dirty="0"/>
          </a:p>
          <a:p>
            <a:r>
              <a:rPr lang="en-US" dirty="0" smtClean="0"/>
              <a:t> State Department approval </a:t>
            </a:r>
            <a:r>
              <a:rPr lang="en-US" dirty="0"/>
              <a:t>gives </a:t>
            </a:r>
            <a:r>
              <a:rPr lang="en-US" dirty="0" smtClean="0"/>
              <a:t>DOE “authorization </a:t>
            </a:r>
            <a:r>
              <a:rPr lang="en-US" dirty="0"/>
              <a:t>to negotiate” the agreement language with the other Party.</a:t>
            </a:r>
          </a:p>
          <a:p>
            <a:r>
              <a:rPr lang="en-US" dirty="0"/>
              <a:t>The Parties exchange drafts until convergence, after which the agreement is signed.</a:t>
            </a:r>
          </a:p>
          <a:p>
            <a:r>
              <a:rPr lang="en-US" i="1" dirty="0">
                <a:solidFill>
                  <a:srgbClr val="C00000"/>
                </a:solidFill>
              </a:rPr>
              <a:t>This process usually takes several months to complete</a:t>
            </a:r>
            <a:r>
              <a:rPr lang="en-US" i="1" dirty="0"/>
              <a:t>.</a:t>
            </a:r>
          </a:p>
          <a:p>
            <a:endParaRPr lang="en-US" dirty="0"/>
          </a:p>
        </p:txBody>
      </p:sp>
      <p:sp>
        <p:nvSpPr>
          <p:cNvPr id="3" name="Title 2"/>
          <p:cNvSpPr>
            <a:spLocks noGrp="1"/>
          </p:cNvSpPr>
          <p:nvPr>
            <p:ph type="title"/>
          </p:nvPr>
        </p:nvSpPr>
        <p:spPr/>
        <p:txBody>
          <a:bodyPr/>
          <a:lstStyle/>
          <a:p>
            <a:r>
              <a:rPr lang="en-US" dirty="0" smtClean="0"/>
              <a:t>International Agreement Process at DOE</a:t>
            </a:r>
            <a:endParaRPr lang="en-US" dirty="0"/>
          </a:p>
        </p:txBody>
      </p:sp>
      <p:sp>
        <p:nvSpPr>
          <p:cNvPr id="4" name="Slide Number Placeholder 3"/>
          <p:cNvSpPr>
            <a:spLocks noGrp="1"/>
          </p:cNvSpPr>
          <p:nvPr>
            <p:ph type="sldNum" sz="quarter" idx="11"/>
          </p:nvPr>
        </p:nvSpPr>
        <p:spPr/>
        <p:txBody>
          <a:bodyPr/>
          <a:lstStyle/>
          <a:p>
            <a:fld id="{26CA2777-A89F-4130-B308-73BB65955918}" type="slidenum">
              <a:rPr lang="en-US" smtClean="0"/>
              <a:pPr/>
              <a:t>5</a:t>
            </a:fld>
            <a:endParaRPr lang="en-US"/>
          </a:p>
        </p:txBody>
      </p:sp>
      <p:sp>
        <p:nvSpPr>
          <p:cNvPr id="5" name="Footer Placeholder 4"/>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31330726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The existing agreement dates from 1997 and expires in 2017.  The agreement was signed jointly between DOE and NSF and CERN.  The agreement facilitated US participation in the experiments at the LHC without being a full member. </a:t>
            </a:r>
          </a:p>
          <a:p>
            <a:r>
              <a:rPr lang="en-US" dirty="0" smtClean="0"/>
              <a:t>A new agreement between DOE, NSF and CERN is currently being negotiated and will hopefully be signed in the near future.</a:t>
            </a:r>
          </a:p>
          <a:p>
            <a:r>
              <a:rPr lang="en-US" dirty="0" smtClean="0"/>
              <a:t> The P5 report is a major step in this process, as it reaffirms the importance of US involvement in LHC. </a:t>
            </a:r>
          </a:p>
        </p:txBody>
      </p:sp>
      <p:sp>
        <p:nvSpPr>
          <p:cNvPr id="3" name="Title 2"/>
          <p:cNvSpPr>
            <a:spLocks noGrp="1"/>
          </p:cNvSpPr>
          <p:nvPr>
            <p:ph type="title"/>
          </p:nvPr>
        </p:nvSpPr>
        <p:spPr/>
        <p:txBody>
          <a:bodyPr/>
          <a:lstStyle/>
          <a:p>
            <a:r>
              <a:rPr lang="en-US" dirty="0" smtClean="0"/>
              <a:t>Existing U.S</a:t>
            </a:r>
            <a:r>
              <a:rPr lang="en-US" dirty="0"/>
              <a:t>.-CERN LHC Agreement</a:t>
            </a:r>
          </a:p>
        </p:txBody>
      </p:sp>
      <p:sp>
        <p:nvSpPr>
          <p:cNvPr id="4" name="Slide Number Placeholder 3"/>
          <p:cNvSpPr>
            <a:spLocks noGrp="1"/>
          </p:cNvSpPr>
          <p:nvPr>
            <p:ph type="sldNum" sz="quarter" idx="11"/>
          </p:nvPr>
        </p:nvSpPr>
        <p:spPr/>
        <p:txBody>
          <a:bodyPr/>
          <a:lstStyle/>
          <a:p>
            <a:fld id="{26CA2777-A89F-4130-B308-73BB65955918}" type="slidenum">
              <a:rPr lang="en-US" smtClean="0"/>
              <a:pPr/>
              <a:t>6</a:t>
            </a:fld>
            <a:endParaRPr lang="en-US"/>
          </a:p>
        </p:txBody>
      </p:sp>
      <p:sp>
        <p:nvSpPr>
          <p:cNvPr id="5" name="Footer Placeholder 4"/>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22429507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2425" y="866776"/>
            <a:ext cx="8410575" cy="5457824"/>
          </a:xfrm>
        </p:spPr>
        <p:txBody>
          <a:bodyPr>
            <a:normAutofit fontScale="85000" lnSpcReduction="20000"/>
          </a:bodyPr>
          <a:lstStyle/>
          <a:p>
            <a:r>
              <a:rPr lang="en-US" dirty="0" smtClean="0"/>
              <a:t>U.S</a:t>
            </a:r>
            <a:r>
              <a:rPr lang="en-US" dirty="0"/>
              <a:t>. leadership in superconducting magnet technology generally, and now Nb</a:t>
            </a:r>
            <a:r>
              <a:rPr lang="en-US" baseline="-25000" dirty="0"/>
              <a:t>3</a:t>
            </a:r>
            <a:r>
              <a:rPr lang="en-US" dirty="0"/>
              <a:t>Sn in particular, is widely recognized and acknowledged</a:t>
            </a:r>
          </a:p>
          <a:p>
            <a:r>
              <a:rPr lang="en-US" dirty="0" smtClean="0"/>
              <a:t>U.S</a:t>
            </a:r>
            <a:r>
              <a:rPr lang="en-US" dirty="0"/>
              <a:t>. LHC Accelerator Research Program (LARP) aims to leverage this </a:t>
            </a:r>
            <a:r>
              <a:rPr lang="en-US" dirty="0" smtClean="0"/>
              <a:t>expertise </a:t>
            </a:r>
            <a:r>
              <a:rPr lang="en-US" dirty="0"/>
              <a:t>to </a:t>
            </a:r>
            <a:r>
              <a:rPr lang="en-US" dirty="0" smtClean="0"/>
              <a:t>serve needs </a:t>
            </a:r>
            <a:r>
              <a:rPr lang="en-US" dirty="0"/>
              <a:t>of HEP community</a:t>
            </a:r>
          </a:p>
          <a:p>
            <a:pPr lvl="1"/>
            <a:r>
              <a:rPr lang="en-US" dirty="0"/>
              <a:t>Consists of four U.S. laboratories: </a:t>
            </a:r>
            <a:r>
              <a:rPr lang="en-US" dirty="0" smtClean="0"/>
              <a:t> </a:t>
            </a:r>
            <a:r>
              <a:rPr lang="en-US" dirty="0"/>
              <a:t>BNL, </a:t>
            </a:r>
            <a:r>
              <a:rPr lang="en-US" dirty="0" err="1"/>
              <a:t>Fermilab</a:t>
            </a:r>
            <a:r>
              <a:rPr lang="en-US" dirty="0"/>
              <a:t>, LBNL, and SLAC </a:t>
            </a:r>
            <a:r>
              <a:rPr lang="en-US" dirty="0" smtClean="0"/>
              <a:t>(+ </a:t>
            </a:r>
            <a:r>
              <a:rPr lang="en-US" dirty="0"/>
              <a:t>industrial firms)</a:t>
            </a:r>
          </a:p>
          <a:p>
            <a:pPr lvl="1"/>
            <a:r>
              <a:rPr lang="en-US" dirty="0"/>
              <a:t>LARP has been charged to begin prototyping accelerator components for the HL-LHC upgrades in order to reduce risk for the eventual project</a:t>
            </a:r>
          </a:p>
          <a:p>
            <a:r>
              <a:rPr lang="en-US" dirty="0" smtClean="0"/>
              <a:t>U.S</a:t>
            </a:r>
            <a:r>
              <a:rPr lang="en-US" dirty="0"/>
              <a:t>. Department of State has given </a:t>
            </a:r>
            <a:r>
              <a:rPr lang="en-US" dirty="0" smtClean="0"/>
              <a:t>C-175 approval </a:t>
            </a:r>
            <a:r>
              <a:rPr lang="en-US" dirty="0"/>
              <a:t>to </a:t>
            </a:r>
            <a:r>
              <a:rPr lang="en-US" dirty="0" smtClean="0"/>
              <a:t>negotiate with </a:t>
            </a:r>
            <a:r>
              <a:rPr lang="en-US" dirty="0"/>
              <a:t>CERN on the </a:t>
            </a:r>
            <a:r>
              <a:rPr lang="en-US" dirty="0" smtClean="0"/>
              <a:t>U.S.-CERN LHC </a:t>
            </a:r>
            <a:r>
              <a:rPr lang="en-US" dirty="0"/>
              <a:t>Agreement</a:t>
            </a:r>
          </a:p>
          <a:p>
            <a:pPr lvl="1"/>
            <a:r>
              <a:rPr lang="en-US" dirty="0"/>
              <a:t>Bilateral </a:t>
            </a:r>
            <a:r>
              <a:rPr lang="en-US" dirty="0" smtClean="0"/>
              <a:t>Cooperation Agreement now</a:t>
            </a:r>
            <a:br>
              <a:rPr lang="en-US" dirty="0" smtClean="0"/>
            </a:br>
            <a:r>
              <a:rPr lang="en-US" dirty="0" smtClean="0"/>
              <a:t>being discussed with </a:t>
            </a:r>
            <a:r>
              <a:rPr lang="en-US" dirty="0"/>
              <a:t>CERN</a:t>
            </a:r>
          </a:p>
          <a:p>
            <a:pPr lvl="1"/>
            <a:r>
              <a:rPr lang="en-US" dirty="0"/>
              <a:t>Concurrently, DOE has also initiated </a:t>
            </a:r>
            <a:r>
              <a:rPr lang="en-US" dirty="0" smtClean="0"/>
              <a:t/>
            </a:r>
            <a:br>
              <a:rPr lang="en-US" dirty="0" smtClean="0"/>
            </a:br>
            <a:r>
              <a:rPr lang="en-US" dirty="0" smtClean="0"/>
              <a:t>the </a:t>
            </a:r>
            <a:r>
              <a:rPr lang="en-US" dirty="0"/>
              <a:t>drafting of Annexes (≡ Protocols) </a:t>
            </a:r>
            <a:r>
              <a:rPr lang="en-US" dirty="0" smtClean="0"/>
              <a:t/>
            </a:r>
            <a:br>
              <a:rPr lang="en-US" dirty="0" smtClean="0"/>
            </a:br>
            <a:r>
              <a:rPr lang="en-US" dirty="0" smtClean="0"/>
              <a:t>for </a:t>
            </a:r>
            <a:r>
              <a:rPr lang="en-US" dirty="0"/>
              <a:t>the agreement</a:t>
            </a:r>
          </a:p>
          <a:p>
            <a:pPr lvl="2"/>
            <a:r>
              <a:rPr lang="en-US" dirty="0"/>
              <a:t>Accelerator Protocol for contribution </a:t>
            </a:r>
            <a:r>
              <a:rPr lang="en-US" dirty="0" smtClean="0"/>
              <a:t/>
            </a:r>
            <a:br>
              <a:rPr lang="en-US" dirty="0" smtClean="0"/>
            </a:br>
            <a:r>
              <a:rPr lang="en-US" dirty="0" smtClean="0"/>
              <a:t>towards </a:t>
            </a:r>
            <a:r>
              <a:rPr lang="en-US" dirty="0"/>
              <a:t>LARP</a:t>
            </a:r>
          </a:p>
          <a:p>
            <a:pPr lvl="2"/>
            <a:r>
              <a:rPr lang="en-US" dirty="0"/>
              <a:t>Experiment Protocol for contribution </a:t>
            </a:r>
            <a:r>
              <a:rPr lang="en-US" dirty="0" smtClean="0"/>
              <a:t/>
            </a:r>
            <a:br>
              <a:rPr lang="en-US" dirty="0" smtClean="0"/>
            </a:br>
            <a:r>
              <a:rPr lang="en-US" dirty="0" smtClean="0"/>
              <a:t>towards </a:t>
            </a:r>
            <a:r>
              <a:rPr lang="en-US" dirty="0"/>
              <a:t>the HL-LHC detector upgrades</a:t>
            </a:r>
          </a:p>
          <a:p>
            <a:pPr lvl="2"/>
            <a:r>
              <a:rPr lang="en-US" dirty="0"/>
              <a:t>A protocol outlining </a:t>
            </a:r>
            <a:r>
              <a:rPr lang="en-US" dirty="0" smtClean="0"/>
              <a:t>contribution towards</a:t>
            </a:r>
            <a:br>
              <a:rPr lang="en-US" dirty="0" smtClean="0"/>
            </a:br>
            <a:r>
              <a:rPr lang="en-US" dirty="0" smtClean="0"/>
              <a:t>an international </a:t>
            </a:r>
            <a:r>
              <a:rPr lang="en-US" dirty="0"/>
              <a:t>neutrino program </a:t>
            </a:r>
          </a:p>
          <a:p>
            <a:endParaRPr lang="en-US" dirty="0"/>
          </a:p>
          <a:p>
            <a:endParaRPr lang="en-US" dirty="0"/>
          </a:p>
          <a:p>
            <a:endParaRPr lang="en-US" dirty="0"/>
          </a:p>
          <a:p>
            <a:endParaRPr lang="en-US" dirty="0"/>
          </a:p>
        </p:txBody>
      </p:sp>
      <p:sp>
        <p:nvSpPr>
          <p:cNvPr id="3" name="Title 2"/>
          <p:cNvSpPr>
            <a:spLocks noGrp="1"/>
          </p:cNvSpPr>
          <p:nvPr>
            <p:ph type="title"/>
          </p:nvPr>
        </p:nvSpPr>
        <p:spPr/>
        <p:txBody>
          <a:bodyPr/>
          <a:lstStyle/>
          <a:p>
            <a:r>
              <a:rPr lang="en-US" dirty="0" smtClean="0"/>
              <a:t>U.S.-CERN LHC Agreement Renewal</a:t>
            </a:r>
            <a:endParaRPr lang="en-US" dirty="0"/>
          </a:p>
        </p:txBody>
      </p:sp>
      <p:sp>
        <p:nvSpPr>
          <p:cNvPr id="4" name="Slide Number Placeholder 3"/>
          <p:cNvSpPr>
            <a:spLocks noGrp="1"/>
          </p:cNvSpPr>
          <p:nvPr>
            <p:ph type="sldNum" sz="quarter" idx="11"/>
          </p:nvPr>
        </p:nvSpPr>
        <p:spPr/>
        <p:txBody>
          <a:bodyPr/>
          <a:lstStyle/>
          <a:p>
            <a:fld id="{26CA2777-A89F-4130-B308-73BB65955918}" type="slidenum">
              <a:rPr lang="en-US" smtClean="0"/>
              <a:pPr/>
              <a:t>7</a:t>
            </a:fld>
            <a:endParaRPr lang="en-US"/>
          </a:p>
        </p:txBody>
      </p:sp>
      <p:sp>
        <p:nvSpPr>
          <p:cNvPr id="5" name="Footer Placeholder 4"/>
          <p:cNvSpPr>
            <a:spLocks noGrp="1"/>
          </p:cNvSpPr>
          <p:nvPr>
            <p:ph type="ftr" sz="quarter" idx="12"/>
          </p:nvPr>
        </p:nvSpPr>
        <p:spPr/>
        <p:txBody>
          <a:bodyPr/>
          <a:lstStyle/>
          <a:p>
            <a:endParaRPr lang="en-US"/>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2311" y="3657600"/>
            <a:ext cx="3635489"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61506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t>Significant progress has been made on internationalization of LBNE:</a:t>
            </a:r>
          </a:p>
          <a:p>
            <a:pPr lvl="1"/>
            <a:r>
              <a:rPr lang="en-US" dirty="0" smtClean="0"/>
              <a:t>International </a:t>
            </a:r>
            <a:r>
              <a:rPr lang="en-US" dirty="0"/>
              <a:t>Meeting for Large Neutrino </a:t>
            </a:r>
            <a:r>
              <a:rPr lang="en-US" dirty="0" smtClean="0"/>
              <a:t>Infrastructures,</a:t>
            </a:r>
            <a:r>
              <a:rPr lang="en-US" dirty="0"/>
              <a:t/>
            </a:r>
            <a:br>
              <a:rPr lang="en-US" dirty="0"/>
            </a:br>
            <a:r>
              <a:rPr lang="en-US" dirty="0"/>
              <a:t>Paris, June 22-23, </a:t>
            </a:r>
            <a:r>
              <a:rPr lang="en-US" dirty="0" smtClean="0"/>
              <a:t>2014</a:t>
            </a:r>
          </a:p>
          <a:p>
            <a:pPr lvl="1"/>
            <a:r>
              <a:rPr lang="en-US" dirty="0" smtClean="0"/>
              <a:t>FNAL </a:t>
            </a:r>
            <a:r>
              <a:rPr lang="en-US" dirty="0"/>
              <a:t>Interagency Meeting on a Global Neutrino </a:t>
            </a:r>
            <a:r>
              <a:rPr lang="en-US" dirty="0" smtClean="0"/>
              <a:t>Program, </a:t>
            </a:r>
            <a:r>
              <a:rPr lang="en-US" dirty="0"/>
              <a:t>July 14, </a:t>
            </a:r>
            <a:r>
              <a:rPr lang="en-US" dirty="0" smtClean="0"/>
              <a:t>2014</a:t>
            </a:r>
          </a:p>
          <a:p>
            <a:pPr lvl="1"/>
            <a:r>
              <a:rPr lang="en-US" dirty="0" smtClean="0"/>
              <a:t>World </a:t>
            </a:r>
            <a:r>
              <a:rPr lang="en-US" dirty="0"/>
              <a:t>Neutrino Summit at </a:t>
            </a:r>
            <a:r>
              <a:rPr lang="en-US" dirty="0" err="1"/>
              <a:t>Fermilab</a:t>
            </a:r>
            <a:r>
              <a:rPr lang="en-US" dirty="0"/>
              <a:t>, July 21−22, 2014</a:t>
            </a:r>
          </a:p>
          <a:p>
            <a:pPr lvl="1"/>
            <a:r>
              <a:rPr lang="en-US" dirty="0" smtClean="0"/>
              <a:t>Interim International Executive Board (</a:t>
            </a:r>
            <a:r>
              <a:rPr lang="en-US" dirty="0" err="1" smtClean="0"/>
              <a:t>iIEB</a:t>
            </a:r>
            <a:r>
              <a:rPr lang="en-US" dirty="0" smtClean="0"/>
              <a:t>) </a:t>
            </a:r>
            <a:r>
              <a:rPr lang="en-US" dirty="0"/>
              <a:t>Board Meeting at </a:t>
            </a:r>
            <a:r>
              <a:rPr lang="en-US" dirty="0" err="1"/>
              <a:t>Fermilab</a:t>
            </a:r>
            <a:r>
              <a:rPr lang="en-US" dirty="0"/>
              <a:t>, September 23-24, 2014</a:t>
            </a:r>
          </a:p>
          <a:p>
            <a:pPr lvl="1"/>
            <a:r>
              <a:rPr lang="en-US" dirty="0" err="1" smtClean="0"/>
              <a:t>iIEB</a:t>
            </a:r>
            <a:r>
              <a:rPr lang="en-US" dirty="0" smtClean="0"/>
              <a:t> SURF </a:t>
            </a:r>
            <a:r>
              <a:rPr lang="en-US" dirty="0"/>
              <a:t>site </a:t>
            </a:r>
            <a:r>
              <a:rPr lang="en-US" dirty="0" smtClean="0"/>
              <a:t>visit, October 8-9</a:t>
            </a:r>
          </a:p>
          <a:p>
            <a:r>
              <a:rPr lang="en-US" dirty="0" err="1"/>
              <a:t>Fermilab</a:t>
            </a:r>
            <a:r>
              <a:rPr lang="en-US" dirty="0"/>
              <a:t> has developed a first draft of a </a:t>
            </a:r>
            <a:r>
              <a:rPr lang="en-US" dirty="0" smtClean="0"/>
              <a:t>governance document</a:t>
            </a:r>
          </a:p>
          <a:p>
            <a:pPr lvl="1"/>
            <a:r>
              <a:rPr lang="en-US" dirty="0" smtClean="0"/>
              <a:t>Draft expected to be </a:t>
            </a:r>
            <a:r>
              <a:rPr lang="en-US" dirty="0"/>
              <a:t>ready </a:t>
            </a:r>
            <a:r>
              <a:rPr lang="en-US" dirty="0" smtClean="0"/>
              <a:t>in mid-December for review by </a:t>
            </a:r>
            <a:r>
              <a:rPr lang="en-US" dirty="0" err="1" smtClean="0"/>
              <a:t>iIEB</a:t>
            </a:r>
            <a:endParaRPr lang="en-US" dirty="0" smtClean="0"/>
          </a:p>
          <a:p>
            <a:pPr lvl="1"/>
            <a:r>
              <a:rPr lang="en-US" dirty="0" smtClean="0"/>
              <a:t>Open </a:t>
            </a:r>
            <a:r>
              <a:rPr lang="en-US" dirty="0"/>
              <a:t>community meetings for potential PIs to discuss the </a:t>
            </a:r>
            <a:r>
              <a:rPr lang="en-US" dirty="0" smtClean="0"/>
              <a:t>Letter of Intent </a:t>
            </a:r>
            <a:r>
              <a:rPr lang="en-US" dirty="0"/>
              <a:t>are planned at CERN and </a:t>
            </a:r>
            <a:r>
              <a:rPr lang="en-US" dirty="0" err="1"/>
              <a:t>Fermilab</a:t>
            </a:r>
            <a:r>
              <a:rPr lang="en-US" dirty="0"/>
              <a:t> on December 5 and 12, </a:t>
            </a:r>
            <a:r>
              <a:rPr lang="en-US" dirty="0" smtClean="0"/>
              <a:t>respectively</a:t>
            </a:r>
          </a:p>
          <a:p>
            <a:pPr lvl="1"/>
            <a:r>
              <a:rPr lang="en-US" dirty="0" smtClean="0"/>
              <a:t>The </a:t>
            </a:r>
            <a:r>
              <a:rPr lang="en-US" dirty="0"/>
              <a:t>LOI will be submitted to the </a:t>
            </a:r>
            <a:r>
              <a:rPr lang="en-US" dirty="0" err="1"/>
              <a:t>Fermilab</a:t>
            </a:r>
            <a:r>
              <a:rPr lang="en-US" dirty="0"/>
              <a:t> Program Advisory Committee after these </a:t>
            </a:r>
            <a:r>
              <a:rPr lang="en-US" dirty="0" smtClean="0"/>
              <a:t>meetings</a:t>
            </a:r>
          </a:p>
          <a:p>
            <a:r>
              <a:rPr lang="en-US" i="1" dirty="0" err="1" smtClean="0"/>
              <a:t>Fermilab</a:t>
            </a:r>
            <a:r>
              <a:rPr lang="en-US" i="1" dirty="0" smtClean="0"/>
              <a:t> talk on Tuesday will discuss status and future plans for internationalization efforts in more detail…</a:t>
            </a:r>
          </a:p>
        </p:txBody>
      </p:sp>
      <p:sp>
        <p:nvSpPr>
          <p:cNvPr id="3" name="Title 2"/>
          <p:cNvSpPr>
            <a:spLocks noGrp="1"/>
          </p:cNvSpPr>
          <p:nvPr>
            <p:ph type="title"/>
          </p:nvPr>
        </p:nvSpPr>
        <p:spPr/>
        <p:txBody>
          <a:bodyPr>
            <a:normAutofit fontScale="90000"/>
          </a:bodyPr>
          <a:lstStyle/>
          <a:p>
            <a:r>
              <a:rPr lang="en-US" dirty="0" smtClean="0"/>
              <a:t>Internationalization of Long-baseline Neutrino Program</a:t>
            </a:r>
            <a:endParaRPr lang="en-US" dirty="0"/>
          </a:p>
        </p:txBody>
      </p:sp>
      <p:sp>
        <p:nvSpPr>
          <p:cNvPr id="4" name="Slide Number Placeholder 3"/>
          <p:cNvSpPr>
            <a:spLocks noGrp="1"/>
          </p:cNvSpPr>
          <p:nvPr>
            <p:ph type="sldNum" sz="quarter" idx="11"/>
          </p:nvPr>
        </p:nvSpPr>
        <p:spPr/>
        <p:txBody>
          <a:bodyPr/>
          <a:lstStyle/>
          <a:p>
            <a:pPr>
              <a:defRPr/>
            </a:pPr>
            <a:fld id="{56F4B2E3-7CDC-4972-8D42-2D141A8D5E9A}" type="slidenum">
              <a:rPr lang="en-US" smtClean="0"/>
              <a:pPr>
                <a:defRPr/>
              </a:pPr>
              <a:t>8</a:t>
            </a:fld>
            <a:endParaRPr lang="en-US"/>
          </a:p>
        </p:txBody>
      </p:sp>
    </p:spTree>
    <p:extLst>
      <p:ext uri="{BB962C8B-B14F-4D97-AF65-F5344CB8AC3E}">
        <p14:creationId xmlns:p14="http://schemas.microsoft.com/office/powerpoint/2010/main" val="25314768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An Implementing Agreement exists between DOE and the Indian Department of Atomic Energy (DAE) for Cooperation in the Area of Accelerator and Particle Detector R&amp;D for Discovery Science</a:t>
            </a:r>
          </a:p>
          <a:p>
            <a:r>
              <a:rPr lang="en-US" dirty="0" smtClean="0"/>
              <a:t>Progress is being made with India on several DOE-</a:t>
            </a:r>
            <a:r>
              <a:rPr lang="en-US" dirty="0" err="1" smtClean="0"/>
              <a:t>DAE</a:t>
            </a:r>
            <a:r>
              <a:rPr lang="en-US" dirty="0" smtClean="0"/>
              <a:t> Project Annexes:</a:t>
            </a:r>
          </a:p>
          <a:p>
            <a:pPr lvl="1"/>
            <a:r>
              <a:rPr lang="en-US" dirty="0" smtClean="0"/>
              <a:t>The Annex </a:t>
            </a:r>
            <a:r>
              <a:rPr lang="en-US" dirty="0"/>
              <a:t>I agreement, which enables cooperation in the area of accelerator </a:t>
            </a:r>
            <a:r>
              <a:rPr lang="en-US" dirty="0" smtClean="0"/>
              <a:t> </a:t>
            </a:r>
            <a:r>
              <a:rPr lang="en-US" dirty="0"/>
              <a:t>R&amp;D, has been signed by DAE Secretary Sinha and is </a:t>
            </a:r>
            <a:r>
              <a:rPr lang="en-US" dirty="0" err="1"/>
              <a:t>en</a:t>
            </a:r>
            <a:r>
              <a:rPr lang="en-US" dirty="0"/>
              <a:t> route to DOE for signature by DOE Secretary </a:t>
            </a:r>
            <a:r>
              <a:rPr lang="en-US" dirty="0" smtClean="0"/>
              <a:t>Moniz</a:t>
            </a:r>
          </a:p>
          <a:p>
            <a:pPr lvl="2"/>
            <a:r>
              <a:rPr lang="en-US" dirty="0" smtClean="0"/>
              <a:t>Primary </a:t>
            </a:r>
            <a:r>
              <a:rPr lang="en-US" dirty="0"/>
              <a:t>focus is on R&amp;D and construction of high-intensity SRF linear proton accelerators (HISPA</a:t>
            </a:r>
            <a:r>
              <a:rPr lang="en-US" dirty="0" smtClean="0"/>
              <a:t>)</a:t>
            </a:r>
            <a:endParaRPr lang="en-US" dirty="0"/>
          </a:p>
          <a:p>
            <a:pPr lvl="1"/>
            <a:r>
              <a:rPr lang="en-US" dirty="0" smtClean="0"/>
              <a:t>Significant </a:t>
            </a:r>
            <a:r>
              <a:rPr lang="en-US" dirty="0"/>
              <a:t>progress has been made towards </a:t>
            </a:r>
            <a:r>
              <a:rPr lang="en-US" dirty="0" smtClean="0"/>
              <a:t>finalizing the Annex </a:t>
            </a:r>
            <a:r>
              <a:rPr lang="en-US" dirty="0"/>
              <a:t>II agreement on cooperation in scientific activities that are enabled by </a:t>
            </a:r>
            <a:r>
              <a:rPr lang="en-US" dirty="0" smtClean="0"/>
              <a:t>HISPA</a:t>
            </a:r>
            <a:endParaRPr lang="en-US" dirty="0"/>
          </a:p>
          <a:p>
            <a:pPr lvl="1"/>
            <a:endParaRPr lang="en-US" dirty="0"/>
          </a:p>
          <a:p>
            <a:pPr lvl="1"/>
            <a:endParaRPr lang="en-US" dirty="0"/>
          </a:p>
        </p:txBody>
      </p:sp>
      <p:sp>
        <p:nvSpPr>
          <p:cNvPr id="3" name="Title 2"/>
          <p:cNvSpPr>
            <a:spLocks noGrp="1"/>
          </p:cNvSpPr>
          <p:nvPr>
            <p:ph type="title"/>
          </p:nvPr>
        </p:nvSpPr>
        <p:spPr/>
        <p:txBody>
          <a:bodyPr>
            <a:normAutofit/>
          </a:bodyPr>
          <a:lstStyle/>
          <a:p>
            <a:r>
              <a:rPr lang="en-US" dirty="0" smtClean="0"/>
              <a:t>International Agreements with India</a:t>
            </a:r>
            <a:endParaRPr lang="en-US" dirty="0"/>
          </a:p>
        </p:txBody>
      </p:sp>
      <p:sp>
        <p:nvSpPr>
          <p:cNvPr id="4" name="Slide Number Placeholder 3"/>
          <p:cNvSpPr>
            <a:spLocks noGrp="1"/>
          </p:cNvSpPr>
          <p:nvPr>
            <p:ph type="sldNum" sz="quarter" idx="11"/>
          </p:nvPr>
        </p:nvSpPr>
        <p:spPr/>
        <p:txBody>
          <a:bodyPr/>
          <a:lstStyle/>
          <a:p>
            <a:pPr>
              <a:defRPr/>
            </a:pPr>
            <a:fld id="{56F4B2E3-7CDC-4972-8D42-2D141A8D5E9A}" type="slidenum">
              <a:rPr lang="en-US" smtClean="0"/>
              <a:pPr>
                <a:defRPr/>
              </a:pPr>
              <a:t>9</a:t>
            </a:fld>
            <a:endParaRPr lang="en-US"/>
          </a:p>
        </p:txBody>
      </p:sp>
    </p:spTree>
    <p:extLst>
      <p:ext uri="{BB962C8B-B14F-4D97-AF65-F5344CB8AC3E}">
        <p14:creationId xmlns:p14="http://schemas.microsoft.com/office/powerpoint/2010/main" val="17601554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DOE Office of Science Colors">
      <a:dk1>
        <a:srgbClr val="000000"/>
      </a:dk1>
      <a:lt1>
        <a:srgbClr val="FFFFFF"/>
      </a:lt1>
      <a:dk2>
        <a:srgbClr val="0F6636"/>
      </a:dk2>
      <a:lt2>
        <a:srgbClr val="FFFFFF"/>
      </a:lt2>
      <a:accent1>
        <a:srgbClr val="0F6636"/>
      </a:accent1>
      <a:accent2>
        <a:srgbClr val="F3C727"/>
      </a:accent2>
      <a:accent3>
        <a:srgbClr val="C0504D"/>
      </a:accent3>
      <a:accent4>
        <a:srgbClr val="1F497D"/>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1164</TotalTime>
  <Words>1176</Words>
  <Application>Microsoft Office PowerPoint</Application>
  <PresentationFormat>On-screen Show (4:3)</PresentationFormat>
  <Paragraphs>106</Paragraphs>
  <Slides>14</Slides>
  <Notes>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High Energy Physics Program International Status</vt:lpstr>
      <vt:lpstr>International Agreements</vt:lpstr>
      <vt:lpstr>Some Context</vt:lpstr>
      <vt:lpstr>Hierarchy of International Agreements</vt:lpstr>
      <vt:lpstr>International Agreement Process at DOE</vt:lpstr>
      <vt:lpstr>Existing U.S.-CERN LHC Agreement</vt:lpstr>
      <vt:lpstr>U.S.-CERN LHC Agreement Renewal</vt:lpstr>
      <vt:lpstr>Internationalization of Long-baseline Neutrino Program</vt:lpstr>
      <vt:lpstr>International Agreements with India</vt:lpstr>
      <vt:lpstr>International Agreements with Italy</vt:lpstr>
      <vt:lpstr>International Agreements with UK</vt:lpstr>
      <vt:lpstr>International Agreements with Japan</vt:lpstr>
      <vt:lpstr>International Agreements with China</vt:lpstr>
      <vt:lpstr>Other Countries in Progress</vt:lpstr>
    </vt:vector>
  </TitlesOfParts>
  <Company>US Department of Energy (SC)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Joseph Groves</dc:creator>
  <cp:lastModifiedBy>Kogut, John</cp:lastModifiedBy>
  <cp:revision>104</cp:revision>
  <dcterms:created xsi:type="dcterms:W3CDTF">2009-10-19T15:58:14Z</dcterms:created>
  <dcterms:modified xsi:type="dcterms:W3CDTF">2014-12-08T16:55:23Z</dcterms:modified>
</cp:coreProperties>
</file>