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142533982" r:id="rId5"/>
    <p:sldId id="2142534304" r:id="rId6"/>
    <p:sldId id="2142534309" r:id="rId7"/>
    <p:sldId id="2142533983" r:id="rId8"/>
    <p:sldId id="2142534310" r:id="rId9"/>
    <p:sldId id="2142534317" r:id="rId10"/>
    <p:sldId id="2142534312" r:id="rId11"/>
    <p:sldId id="2142534313" r:id="rId12"/>
    <p:sldId id="2142534314" r:id="rId13"/>
    <p:sldId id="2142534316" r:id="rId14"/>
    <p:sldId id="2142534315" r:id="rId15"/>
    <p:sldId id="214253431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75ECD-76E9-43D7-9987-26CBADB36BA8}" v="14" dt="2024-02-28T16:04:39.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8" autoAdjust="0"/>
    <p:restoredTop sz="94660"/>
  </p:normalViewPr>
  <p:slideViewPr>
    <p:cSldViewPr snapToGrid="0">
      <p:cViewPr varScale="1">
        <p:scale>
          <a:sx n="73" d="100"/>
          <a:sy n="73" d="100"/>
        </p:scale>
        <p:origin x="66" y="8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A010F-692A-4C2D-A28D-4A340AA43B02}" type="doc">
      <dgm:prSet loTypeId="urn:microsoft.com/office/officeart/2005/8/layout/hList7" loCatId="process" qsTypeId="urn:microsoft.com/office/officeart/2005/8/quickstyle/simple1" qsCatId="simple" csTypeId="urn:microsoft.com/office/officeart/2005/8/colors/accent1_2" csCatId="accent1" phldr="1"/>
      <dgm:spPr/>
    </dgm:pt>
    <dgm:pt modelId="{2CE9FC1F-24AF-4A96-B741-08C5047C2DCF}">
      <dgm:prSet phldrT="[Text]"/>
      <dgm:spPr>
        <a:solidFill>
          <a:srgbClr val="0B2C45"/>
        </a:solidFill>
      </dgm:spPr>
      <dgm:t>
        <a:bodyPr/>
        <a:lstStyle/>
        <a:p>
          <a:r>
            <a:rPr lang="en-US"/>
            <a:t>Sustain a Burning Plasma</a:t>
          </a:r>
        </a:p>
      </dgm:t>
    </dgm:pt>
    <dgm:pt modelId="{26283492-6521-4769-85E0-349E516DCC61}" type="parTrans" cxnId="{781AC230-96AB-48EB-A3D3-CCB9F5D18C91}">
      <dgm:prSet/>
      <dgm:spPr/>
      <dgm:t>
        <a:bodyPr/>
        <a:lstStyle/>
        <a:p>
          <a:endParaRPr lang="en-US"/>
        </a:p>
      </dgm:t>
    </dgm:pt>
    <dgm:pt modelId="{CAF24040-6DFF-466B-BA44-1AA8EEF193EF}" type="sibTrans" cxnId="{781AC230-96AB-48EB-A3D3-CCB9F5D18C91}">
      <dgm:prSet/>
      <dgm:spPr/>
      <dgm:t>
        <a:bodyPr/>
        <a:lstStyle/>
        <a:p>
          <a:endParaRPr lang="en-US"/>
        </a:p>
      </dgm:t>
    </dgm:pt>
    <dgm:pt modelId="{1A63548E-54CA-4F1E-A7B7-D5E7EDAE4370}">
      <dgm:prSet phldrT="[Text]"/>
      <dgm:spPr>
        <a:solidFill>
          <a:srgbClr val="0B2C45"/>
        </a:solidFill>
      </dgm:spPr>
      <dgm:t>
        <a:bodyPr/>
        <a:lstStyle/>
        <a:p>
          <a:r>
            <a:rPr lang="en-US"/>
            <a:t>Engineer for Extreme Conditions</a:t>
          </a:r>
        </a:p>
      </dgm:t>
    </dgm:pt>
    <dgm:pt modelId="{FD94FE2C-A1EC-4FAB-92D0-BC3B61FA1C0C}" type="parTrans" cxnId="{13F95F12-43EF-45DF-B025-7243E8CE8407}">
      <dgm:prSet/>
      <dgm:spPr/>
      <dgm:t>
        <a:bodyPr/>
        <a:lstStyle/>
        <a:p>
          <a:endParaRPr lang="en-US"/>
        </a:p>
      </dgm:t>
    </dgm:pt>
    <dgm:pt modelId="{15BEC2EA-21A7-4BA9-A694-A47F0D5B1849}" type="sibTrans" cxnId="{13F95F12-43EF-45DF-B025-7243E8CE8407}">
      <dgm:prSet/>
      <dgm:spPr/>
      <dgm:t>
        <a:bodyPr/>
        <a:lstStyle/>
        <a:p>
          <a:endParaRPr lang="en-US"/>
        </a:p>
      </dgm:t>
    </dgm:pt>
    <dgm:pt modelId="{30696372-154D-4C9D-9B1F-FD9A26AFE5FA}">
      <dgm:prSet phldrT="[Text]"/>
      <dgm:spPr>
        <a:solidFill>
          <a:srgbClr val="0B2C45"/>
        </a:solidFill>
      </dgm:spPr>
      <dgm:t>
        <a:bodyPr/>
        <a:lstStyle/>
        <a:p>
          <a:r>
            <a:rPr lang="en-US"/>
            <a:t>Harness Fusion Energy</a:t>
          </a:r>
        </a:p>
      </dgm:t>
    </dgm:pt>
    <dgm:pt modelId="{ACA06B17-250D-42B4-B493-313D49CD2D51}" type="parTrans" cxnId="{BED3388E-D6DA-4EF3-86CC-B0896C99AEEF}">
      <dgm:prSet/>
      <dgm:spPr/>
      <dgm:t>
        <a:bodyPr/>
        <a:lstStyle/>
        <a:p>
          <a:endParaRPr lang="en-US"/>
        </a:p>
      </dgm:t>
    </dgm:pt>
    <dgm:pt modelId="{5AF6B63B-49B2-4C81-B799-01F9A894B1FC}" type="sibTrans" cxnId="{BED3388E-D6DA-4EF3-86CC-B0896C99AEEF}">
      <dgm:prSet/>
      <dgm:spPr/>
      <dgm:t>
        <a:bodyPr/>
        <a:lstStyle/>
        <a:p>
          <a:endParaRPr lang="en-US"/>
        </a:p>
      </dgm:t>
    </dgm:pt>
    <dgm:pt modelId="{C02FD5C6-83E5-4FA5-902E-3FF7BE40C4CE}" type="pres">
      <dgm:prSet presAssocID="{B8AA010F-692A-4C2D-A28D-4A340AA43B02}" presName="Name0" presStyleCnt="0">
        <dgm:presLayoutVars>
          <dgm:dir/>
          <dgm:resizeHandles val="exact"/>
        </dgm:presLayoutVars>
      </dgm:prSet>
      <dgm:spPr/>
    </dgm:pt>
    <dgm:pt modelId="{DEC5E2CC-0683-48CF-89FE-A505E005B2F4}" type="pres">
      <dgm:prSet presAssocID="{B8AA010F-692A-4C2D-A28D-4A340AA43B02}" presName="fgShape" presStyleLbl="fgShp" presStyleIdx="0" presStyleCnt="1" custScaleY="263740" custLinFactNeighborX="-119" custLinFactNeighborY="2919"/>
      <dgm:spPr>
        <a:solidFill>
          <a:schemeClr val="tx1">
            <a:lumMod val="50000"/>
            <a:lumOff val="50000"/>
          </a:schemeClr>
        </a:solidFill>
        <a:ln>
          <a:solidFill>
            <a:schemeClr val="tx1"/>
          </a:solidFill>
        </a:ln>
      </dgm:spPr>
    </dgm:pt>
    <dgm:pt modelId="{8413D9AE-BD0F-4A41-BB77-31122E2D5943}" type="pres">
      <dgm:prSet presAssocID="{B8AA010F-692A-4C2D-A28D-4A340AA43B02}" presName="linComp" presStyleCnt="0"/>
      <dgm:spPr/>
    </dgm:pt>
    <dgm:pt modelId="{613EB987-9282-4FF2-BA7B-170C262B60CC}" type="pres">
      <dgm:prSet presAssocID="{2CE9FC1F-24AF-4A96-B741-08C5047C2DCF}" presName="compNode" presStyleCnt="0"/>
      <dgm:spPr/>
    </dgm:pt>
    <dgm:pt modelId="{050FAF4F-4EF8-4429-890B-45A49A381048}" type="pres">
      <dgm:prSet presAssocID="{2CE9FC1F-24AF-4A96-B741-08C5047C2DCF}" presName="bkgdShape" presStyleLbl="node1" presStyleIdx="0" presStyleCnt="3"/>
      <dgm:spPr/>
    </dgm:pt>
    <dgm:pt modelId="{251DE897-31F6-4017-8920-7F024C279DBA}" type="pres">
      <dgm:prSet presAssocID="{2CE9FC1F-24AF-4A96-B741-08C5047C2DCF}" presName="nodeTx" presStyleLbl="node1" presStyleIdx="0" presStyleCnt="3">
        <dgm:presLayoutVars>
          <dgm:bulletEnabled val="1"/>
        </dgm:presLayoutVars>
      </dgm:prSet>
      <dgm:spPr/>
    </dgm:pt>
    <dgm:pt modelId="{3D97D8F9-A8FD-411F-BF85-187BFF1AEDAA}" type="pres">
      <dgm:prSet presAssocID="{2CE9FC1F-24AF-4A96-B741-08C5047C2DCF}" presName="invisiNode" presStyleLbl="node1" presStyleIdx="0" presStyleCnt="3"/>
      <dgm:spPr/>
    </dgm:pt>
    <dgm:pt modelId="{85059C87-06F2-4FB7-8A7A-04A748058D70}" type="pres">
      <dgm:prSet presAssocID="{2CE9FC1F-24AF-4A96-B741-08C5047C2DC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27E11368-C34E-4089-B71A-EDA3748799BB}" type="pres">
      <dgm:prSet presAssocID="{CAF24040-6DFF-466B-BA44-1AA8EEF193EF}" presName="sibTrans" presStyleLbl="sibTrans2D1" presStyleIdx="0" presStyleCnt="0"/>
      <dgm:spPr/>
    </dgm:pt>
    <dgm:pt modelId="{93A00834-2E4A-42D3-BA1A-C13A52B54192}" type="pres">
      <dgm:prSet presAssocID="{1A63548E-54CA-4F1E-A7B7-D5E7EDAE4370}" presName="compNode" presStyleCnt="0"/>
      <dgm:spPr/>
    </dgm:pt>
    <dgm:pt modelId="{322DABB2-B3EA-4502-9FDA-3AB5C1205507}" type="pres">
      <dgm:prSet presAssocID="{1A63548E-54CA-4F1E-A7B7-D5E7EDAE4370}" presName="bkgdShape" presStyleLbl="node1" presStyleIdx="1" presStyleCnt="3"/>
      <dgm:spPr/>
    </dgm:pt>
    <dgm:pt modelId="{0CC1FC2E-9CC6-4C36-AAFE-CA6E55C0BBDD}" type="pres">
      <dgm:prSet presAssocID="{1A63548E-54CA-4F1E-A7B7-D5E7EDAE4370}" presName="nodeTx" presStyleLbl="node1" presStyleIdx="1" presStyleCnt="3">
        <dgm:presLayoutVars>
          <dgm:bulletEnabled val="1"/>
        </dgm:presLayoutVars>
      </dgm:prSet>
      <dgm:spPr/>
    </dgm:pt>
    <dgm:pt modelId="{C51FC3EF-0EC7-4A85-8180-88C7B92A17E0}" type="pres">
      <dgm:prSet presAssocID="{1A63548E-54CA-4F1E-A7B7-D5E7EDAE4370}" presName="invisiNode" presStyleLbl="node1" presStyleIdx="1" presStyleCnt="3"/>
      <dgm:spPr/>
    </dgm:pt>
    <dgm:pt modelId="{E47B0BB4-B898-4446-8E72-572C6C80D3B9}" type="pres">
      <dgm:prSet presAssocID="{1A63548E-54CA-4F1E-A7B7-D5E7EDAE4370}"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894F9E6E-0959-4987-8817-71F1203E396A}" type="pres">
      <dgm:prSet presAssocID="{15BEC2EA-21A7-4BA9-A694-A47F0D5B1849}" presName="sibTrans" presStyleLbl="sibTrans2D1" presStyleIdx="0" presStyleCnt="0"/>
      <dgm:spPr/>
    </dgm:pt>
    <dgm:pt modelId="{DD4ED3DB-AF43-4BB2-867E-90CDB91E19B1}" type="pres">
      <dgm:prSet presAssocID="{30696372-154D-4C9D-9B1F-FD9A26AFE5FA}" presName="compNode" presStyleCnt="0"/>
      <dgm:spPr/>
    </dgm:pt>
    <dgm:pt modelId="{52CF45BF-43C3-49CD-99FF-57202B0B7927}" type="pres">
      <dgm:prSet presAssocID="{30696372-154D-4C9D-9B1F-FD9A26AFE5FA}" presName="bkgdShape" presStyleLbl="node1" presStyleIdx="2" presStyleCnt="3" custLinFactNeighborX="64" custLinFactNeighborY="-3742"/>
      <dgm:spPr/>
    </dgm:pt>
    <dgm:pt modelId="{AE1E8BDD-8E91-47D3-8EB5-36B74D73C27A}" type="pres">
      <dgm:prSet presAssocID="{30696372-154D-4C9D-9B1F-FD9A26AFE5FA}" presName="nodeTx" presStyleLbl="node1" presStyleIdx="2" presStyleCnt="3">
        <dgm:presLayoutVars>
          <dgm:bulletEnabled val="1"/>
        </dgm:presLayoutVars>
      </dgm:prSet>
      <dgm:spPr/>
    </dgm:pt>
    <dgm:pt modelId="{56403E1A-F49A-47A5-838C-8D983C540F41}" type="pres">
      <dgm:prSet presAssocID="{30696372-154D-4C9D-9B1F-FD9A26AFE5FA}" presName="invisiNode" presStyleLbl="node1" presStyleIdx="2" presStyleCnt="3"/>
      <dgm:spPr/>
    </dgm:pt>
    <dgm:pt modelId="{1DC77664-F294-4988-831E-BC96BAF0FF44}" type="pres">
      <dgm:prSet presAssocID="{30696372-154D-4C9D-9B1F-FD9A26AFE5FA}"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Lst>
  <dgm:cxnLst>
    <dgm:cxn modelId="{13F95F12-43EF-45DF-B025-7243E8CE8407}" srcId="{B8AA010F-692A-4C2D-A28D-4A340AA43B02}" destId="{1A63548E-54CA-4F1E-A7B7-D5E7EDAE4370}" srcOrd="1" destOrd="0" parTransId="{FD94FE2C-A1EC-4FAB-92D0-BC3B61FA1C0C}" sibTransId="{15BEC2EA-21A7-4BA9-A694-A47F0D5B1849}"/>
    <dgm:cxn modelId="{F199F617-2CC2-4D17-BD7C-4709D30AEBE1}" type="presOf" srcId="{2CE9FC1F-24AF-4A96-B741-08C5047C2DCF}" destId="{251DE897-31F6-4017-8920-7F024C279DBA}" srcOrd="1" destOrd="0" presId="urn:microsoft.com/office/officeart/2005/8/layout/hList7"/>
    <dgm:cxn modelId="{7874D421-AC3A-4498-B783-1CCF3F2BB3F4}" type="presOf" srcId="{15BEC2EA-21A7-4BA9-A694-A47F0D5B1849}" destId="{894F9E6E-0959-4987-8817-71F1203E396A}" srcOrd="0" destOrd="0" presId="urn:microsoft.com/office/officeart/2005/8/layout/hList7"/>
    <dgm:cxn modelId="{6DF6A223-57B3-4F8D-A081-0E051D0FFB80}" type="presOf" srcId="{B8AA010F-692A-4C2D-A28D-4A340AA43B02}" destId="{C02FD5C6-83E5-4FA5-902E-3FF7BE40C4CE}" srcOrd="0" destOrd="0" presId="urn:microsoft.com/office/officeart/2005/8/layout/hList7"/>
    <dgm:cxn modelId="{781AC230-96AB-48EB-A3D3-CCB9F5D18C91}" srcId="{B8AA010F-692A-4C2D-A28D-4A340AA43B02}" destId="{2CE9FC1F-24AF-4A96-B741-08C5047C2DCF}" srcOrd="0" destOrd="0" parTransId="{26283492-6521-4769-85E0-349E516DCC61}" sibTransId="{CAF24040-6DFF-466B-BA44-1AA8EEF193EF}"/>
    <dgm:cxn modelId="{94284F32-6011-43DC-934A-FCDA05C7E7A5}" type="presOf" srcId="{30696372-154D-4C9D-9B1F-FD9A26AFE5FA}" destId="{AE1E8BDD-8E91-47D3-8EB5-36B74D73C27A}" srcOrd="1" destOrd="0" presId="urn:microsoft.com/office/officeart/2005/8/layout/hList7"/>
    <dgm:cxn modelId="{CEC6567E-8ADB-4E67-851B-A3B9C71DF2DC}" type="presOf" srcId="{1A63548E-54CA-4F1E-A7B7-D5E7EDAE4370}" destId="{0CC1FC2E-9CC6-4C36-AAFE-CA6E55C0BBDD}" srcOrd="1" destOrd="0" presId="urn:microsoft.com/office/officeart/2005/8/layout/hList7"/>
    <dgm:cxn modelId="{BED3388E-D6DA-4EF3-86CC-B0896C99AEEF}" srcId="{B8AA010F-692A-4C2D-A28D-4A340AA43B02}" destId="{30696372-154D-4C9D-9B1F-FD9A26AFE5FA}" srcOrd="2" destOrd="0" parTransId="{ACA06B17-250D-42B4-B493-313D49CD2D51}" sibTransId="{5AF6B63B-49B2-4C81-B799-01F9A894B1FC}"/>
    <dgm:cxn modelId="{A3A109A2-91B6-4BAA-B264-B0E5F904EDE6}" type="presOf" srcId="{2CE9FC1F-24AF-4A96-B741-08C5047C2DCF}" destId="{050FAF4F-4EF8-4429-890B-45A49A381048}" srcOrd="0" destOrd="0" presId="urn:microsoft.com/office/officeart/2005/8/layout/hList7"/>
    <dgm:cxn modelId="{3123D1B2-5AC5-45B9-B3EB-E4AAF47D00D9}" type="presOf" srcId="{CAF24040-6DFF-466B-BA44-1AA8EEF193EF}" destId="{27E11368-C34E-4089-B71A-EDA3748799BB}" srcOrd="0" destOrd="0" presId="urn:microsoft.com/office/officeart/2005/8/layout/hList7"/>
    <dgm:cxn modelId="{AC0E4EB5-A221-48F6-8B2E-58901DC447B2}" type="presOf" srcId="{30696372-154D-4C9D-9B1F-FD9A26AFE5FA}" destId="{52CF45BF-43C3-49CD-99FF-57202B0B7927}" srcOrd="0" destOrd="0" presId="urn:microsoft.com/office/officeart/2005/8/layout/hList7"/>
    <dgm:cxn modelId="{0E3EBFC7-C524-4B74-A546-F04B99084FE7}" type="presOf" srcId="{1A63548E-54CA-4F1E-A7B7-D5E7EDAE4370}" destId="{322DABB2-B3EA-4502-9FDA-3AB5C1205507}" srcOrd="0" destOrd="0" presId="urn:microsoft.com/office/officeart/2005/8/layout/hList7"/>
    <dgm:cxn modelId="{8258A11B-A869-48E7-B51D-68458F978BB4}" type="presParOf" srcId="{C02FD5C6-83E5-4FA5-902E-3FF7BE40C4CE}" destId="{DEC5E2CC-0683-48CF-89FE-A505E005B2F4}" srcOrd="0" destOrd="0" presId="urn:microsoft.com/office/officeart/2005/8/layout/hList7"/>
    <dgm:cxn modelId="{0AF07496-D54F-4B35-9D18-F4E31AA148D7}" type="presParOf" srcId="{C02FD5C6-83E5-4FA5-902E-3FF7BE40C4CE}" destId="{8413D9AE-BD0F-4A41-BB77-31122E2D5943}" srcOrd="1" destOrd="0" presId="urn:microsoft.com/office/officeart/2005/8/layout/hList7"/>
    <dgm:cxn modelId="{923987C6-4BA4-47F5-9356-08DEAD25295E}" type="presParOf" srcId="{8413D9AE-BD0F-4A41-BB77-31122E2D5943}" destId="{613EB987-9282-4FF2-BA7B-170C262B60CC}" srcOrd="0" destOrd="0" presId="urn:microsoft.com/office/officeart/2005/8/layout/hList7"/>
    <dgm:cxn modelId="{9B187E80-5A41-493D-BD50-3F153B3A6015}" type="presParOf" srcId="{613EB987-9282-4FF2-BA7B-170C262B60CC}" destId="{050FAF4F-4EF8-4429-890B-45A49A381048}" srcOrd="0" destOrd="0" presId="urn:microsoft.com/office/officeart/2005/8/layout/hList7"/>
    <dgm:cxn modelId="{26A2A6CB-70D3-4C8A-A35A-155FE71BDC2E}" type="presParOf" srcId="{613EB987-9282-4FF2-BA7B-170C262B60CC}" destId="{251DE897-31F6-4017-8920-7F024C279DBA}" srcOrd="1" destOrd="0" presId="urn:microsoft.com/office/officeart/2005/8/layout/hList7"/>
    <dgm:cxn modelId="{82A00A25-2A0A-4719-8FF2-F356F6B05D02}" type="presParOf" srcId="{613EB987-9282-4FF2-BA7B-170C262B60CC}" destId="{3D97D8F9-A8FD-411F-BF85-187BFF1AEDAA}" srcOrd="2" destOrd="0" presId="urn:microsoft.com/office/officeart/2005/8/layout/hList7"/>
    <dgm:cxn modelId="{832782B1-4600-4EB6-ADD8-28EFD4297843}" type="presParOf" srcId="{613EB987-9282-4FF2-BA7B-170C262B60CC}" destId="{85059C87-06F2-4FB7-8A7A-04A748058D70}" srcOrd="3" destOrd="0" presId="urn:microsoft.com/office/officeart/2005/8/layout/hList7"/>
    <dgm:cxn modelId="{48B44523-25A7-489F-817A-C85EBB62B85C}" type="presParOf" srcId="{8413D9AE-BD0F-4A41-BB77-31122E2D5943}" destId="{27E11368-C34E-4089-B71A-EDA3748799BB}" srcOrd="1" destOrd="0" presId="urn:microsoft.com/office/officeart/2005/8/layout/hList7"/>
    <dgm:cxn modelId="{CFCBE274-F96F-4847-BE74-410E5203CBBE}" type="presParOf" srcId="{8413D9AE-BD0F-4A41-BB77-31122E2D5943}" destId="{93A00834-2E4A-42D3-BA1A-C13A52B54192}" srcOrd="2" destOrd="0" presId="urn:microsoft.com/office/officeart/2005/8/layout/hList7"/>
    <dgm:cxn modelId="{273E6B84-E027-4217-9A07-BF389F3C1926}" type="presParOf" srcId="{93A00834-2E4A-42D3-BA1A-C13A52B54192}" destId="{322DABB2-B3EA-4502-9FDA-3AB5C1205507}" srcOrd="0" destOrd="0" presId="urn:microsoft.com/office/officeart/2005/8/layout/hList7"/>
    <dgm:cxn modelId="{D62BD69D-B0FB-4547-BDF3-7BDED7BE7658}" type="presParOf" srcId="{93A00834-2E4A-42D3-BA1A-C13A52B54192}" destId="{0CC1FC2E-9CC6-4C36-AAFE-CA6E55C0BBDD}" srcOrd="1" destOrd="0" presId="urn:microsoft.com/office/officeart/2005/8/layout/hList7"/>
    <dgm:cxn modelId="{E6AF1000-2AD4-4175-9A05-6BB1DE40F71D}" type="presParOf" srcId="{93A00834-2E4A-42D3-BA1A-C13A52B54192}" destId="{C51FC3EF-0EC7-4A85-8180-88C7B92A17E0}" srcOrd="2" destOrd="0" presId="urn:microsoft.com/office/officeart/2005/8/layout/hList7"/>
    <dgm:cxn modelId="{856514CE-A09A-4E11-B571-EE0D3494805A}" type="presParOf" srcId="{93A00834-2E4A-42D3-BA1A-C13A52B54192}" destId="{E47B0BB4-B898-4446-8E72-572C6C80D3B9}" srcOrd="3" destOrd="0" presId="urn:microsoft.com/office/officeart/2005/8/layout/hList7"/>
    <dgm:cxn modelId="{6C2E5D12-32E5-4E67-A109-485285D9A643}" type="presParOf" srcId="{8413D9AE-BD0F-4A41-BB77-31122E2D5943}" destId="{894F9E6E-0959-4987-8817-71F1203E396A}" srcOrd="3" destOrd="0" presId="urn:microsoft.com/office/officeart/2005/8/layout/hList7"/>
    <dgm:cxn modelId="{3DA81764-F309-4B67-9D98-21A32A448941}" type="presParOf" srcId="{8413D9AE-BD0F-4A41-BB77-31122E2D5943}" destId="{DD4ED3DB-AF43-4BB2-867E-90CDB91E19B1}" srcOrd="4" destOrd="0" presId="urn:microsoft.com/office/officeart/2005/8/layout/hList7"/>
    <dgm:cxn modelId="{7335115D-1A11-4BF9-ABB4-48A1D2608F19}" type="presParOf" srcId="{DD4ED3DB-AF43-4BB2-867E-90CDB91E19B1}" destId="{52CF45BF-43C3-49CD-99FF-57202B0B7927}" srcOrd="0" destOrd="0" presId="urn:microsoft.com/office/officeart/2005/8/layout/hList7"/>
    <dgm:cxn modelId="{996068EC-4607-4442-AE70-87874080588E}" type="presParOf" srcId="{DD4ED3DB-AF43-4BB2-867E-90CDB91E19B1}" destId="{AE1E8BDD-8E91-47D3-8EB5-36B74D73C27A}" srcOrd="1" destOrd="0" presId="urn:microsoft.com/office/officeart/2005/8/layout/hList7"/>
    <dgm:cxn modelId="{14FC103E-BF83-4825-96DB-3971A535F053}" type="presParOf" srcId="{DD4ED3DB-AF43-4BB2-867E-90CDB91E19B1}" destId="{56403E1A-F49A-47A5-838C-8D983C540F41}" srcOrd="2" destOrd="0" presId="urn:microsoft.com/office/officeart/2005/8/layout/hList7"/>
    <dgm:cxn modelId="{7DD821F8-6CB4-44BD-86E5-4A842E7BE34D}" type="presParOf" srcId="{DD4ED3DB-AF43-4BB2-867E-90CDB91E19B1}" destId="{1DC77664-F294-4988-831E-BC96BAF0FF4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FAF4F-4EF8-4429-890B-45A49A381048}">
      <dsp:nvSpPr>
        <dsp:cNvPr id="0" name=""/>
        <dsp:cNvSpPr/>
      </dsp:nvSpPr>
      <dsp:spPr>
        <a:xfrm>
          <a:off x="1467" y="-63343"/>
          <a:ext cx="2282906" cy="1740074"/>
        </a:xfrm>
        <a:prstGeom prst="roundRect">
          <a:avLst>
            <a:gd name="adj" fmla="val 10000"/>
          </a:avLst>
        </a:prstGeom>
        <a:solidFill>
          <a:srgbClr val="0B2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Sustain a Burning Plasma</a:t>
          </a:r>
        </a:p>
      </dsp:txBody>
      <dsp:txXfrm>
        <a:off x="1467" y="632686"/>
        <a:ext cx="2282906" cy="696029"/>
      </dsp:txXfrm>
    </dsp:sp>
    <dsp:sp modelId="{85059C87-06F2-4FB7-8A7A-04A748058D70}">
      <dsp:nvSpPr>
        <dsp:cNvPr id="0" name=""/>
        <dsp:cNvSpPr/>
      </dsp:nvSpPr>
      <dsp:spPr>
        <a:xfrm>
          <a:off x="853198" y="41061"/>
          <a:ext cx="579444" cy="5794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DABB2-B3EA-4502-9FDA-3AB5C1205507}">
      <dsp:nvSpPr>
        <dsp:cNvPr id="0" name=""/>
        <dsp:cNvSpPr/>
      </dsp:nvSpPr>
      <dsp:spPr>
        <a:xfrm>
          <a:off x="2352861" y="-63343"/>
          <a:ext cx="2282906" cy="1740074"/>
        </a:xfrm>
        <a:prstGeom prst="roundRect">
          <a:avLst>
            <a:gd name="adj" fmla="val 10000"/>
          </a:avLst>
        </a:prstGeom>
        <a:solidFill>
          <a:srgbClr val="0B2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Engineer for Extreme Conditions</a:t>
          </a:r>
        </a:p>
      </dsp:txBody>
      <dsp:txXfrm>
        <a:off x="2352861" y="632686"/>
        <a:ext cx="2282906" cy="696029"/>
      </dsp:txXfrm>
    </dsp:sp>
    <dsp:sp modelId="{E47B0BB4-B898-4446-8E72-572C6C80D3B9}">
      <dsp:nvSpPr>
        <dsp:cNvPr id="0" name=""/>
        <dsp:cNvSpPr/>
      </dsp:nvSpPr>
      <dsp:spPr>
        <a:xfrm>
          <a:off x="3204592" y="41061"/>
          <a:ext cx="579444" cy="5794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CF45BF-43C3-49CD-99FF-57202B0B7927}">
      <dsp:nvSpPr>
        <dsp:cNvPr id="0" name=""/>
        <dsp:cNvSpPr/>
      </dsp:nvSpPr>
      <dsp:spPr>
        <a:xfrm>
          <a:off x="4705716" y="-63343"/>
          <a:ext cx="2282906" cy="1740074"/>
        </a:xfrm>
        <a:prstGeom prst="roundRect">
          <a:avLst>
            <a:gd name="adj" fmla="val 10000"/>
          </a:avLst>
        </a:prstGeom>
        <a:solidFill>
          <a:srgbClr val="0B2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Harness Fusion Energy</a:t>
          </a:r>
        </a:p>
      </dsp:txBody>
      <dsp:txXfrm>
        <a:off x="4705716" y="632686"/>
        <a:ext cx="2282906" cy="696029"/>
      </dsp:txXfrm>
    </dsp:sp>
    <dsp:sp modelId="{1DC77664-F294-4988-831E-BC96BAF0FF44}">
      <dsp:nvSpPr>
        <dsp:cNvPr id="0" name=""/>
        <dsp:cNvSpPr/>
      </dsp:nvSpPr>
      <dsp:spPr>
        <a:xfrm>
          <a:off x="5555986" y="41061"/>
          <a:ext cx="579444" cy="5794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C5E2CC-0683-48CF-89FE-A505E005B2F4}">
      <dsp:nvSpPr>
        <dsp:cNvPr id="0" name=""/>
        <dsp:cNvSpPr/>
      </dsp:nvSpPr>
      <dsp:spPr>
        <a:xfrm>
          <a:off x="271894" y="1115026"/>
          <a:ext cx="6429538" cy="688390"/>
        </a:xfrm>
        <a:prstGeom prst="leftRightArrow">
          <a:avLst/>
        </a:prstGeom>
        <a:solidFill>
          <a:schemeClr val="tx1">
            <a:lumMod val="50000"/>
            <a:lumOff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35CF1-B8C8-4315-B8EA-655658E5C367}"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3D1D8-B8D3-48C2-9FA2-487BEAE5470F}" type="slidenum">
              <a:rPr lang="en-US" smtClean="0"/>
              <a:t>‹#›</a:t>
            </a:fld>
            <a:endParaRPr lang="en-US"/>
          </a:p>
        </p:txBody>
      </p:sp>
    </p:spTree>
    <p:extLst>
      <p:ext uri="{BB962C8B-B14F-4D97-AF65-F5344CB8AC3E}">
        <p14:creationId xmlns:p14="http://schemas.microsoft.com/office/powerpoint/2010/main" val="34525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27389-80CA-43CB-8023-162BF2204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15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05F05D6-87BC-4641-9E7B-7E87232D684E}"/>
              </a:ext>
            </a:extLst>
          </p:cNvPr>
          <p:cNvSpPr/>
          <p:nvPr/>
        </p:nvSpPr>
        <p:spPr>
          <a:xfrm>
            <a:off x="0" y="174171"/>
            <a:ext cx="5552896" cy="6683828"/>
          </a:xfrm>
          <a:custGeom>
            <a:avLst/>
            <a:gdLst>
              <a:gd name="connsiteX0" fmla="*/ 1145996 w 5552896"/>
              <a:gd name="connsiteY0" fmla="*/ 0 h 6683828"/>
              <a:gd name="connsiteX1" fmla="*/ 5552896 w 5552896"/>
              <a:gd name="connsiteY1" fmla="*/ 4406900 h 6683828"/>
              <a:gd name="connsiteX2" fmla="*/ 5021007 w 5552896"/>
              <a:gd name="connsiteY2" fmla="*/ 6507491 h 6683828"/>
              <a:gd name="connsiteX3" fmla="*/ 4919615 w 5552896"/>
              <a:gd name="connsiteY3" fmla="*/ 6683828 h 6683828"/>
              <a:gd name="connsiteX4" fmla="*/ 0 w 5552896"/>
              <a:gd name="connsiteY4" fmla="*/ 6683828 h 6683828"/>
              <a:gd name="connsiteX5" fmla="*/ 0 w 5552896"/>
              <a:gd name="connsiteY5" fmla="*/ 151418 h 6683828"/>
              <a:gd name="connsiteX6" fmla="*/ 44643 w 5552896"/>
              <a:gd name="connsiteY6" fmla="*/ 138741 h 6683828"/>
              <a:gd name="connsiteX7" fmla="*/ 1145996 w 5552896"/>
              <a:gd name="connsiteY7" fmla="*/ 0 h 6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896" h="6683828">
                <a:moveTo>
                  <a:pt x="1145996" y="0"/>
                </a:moveTo>
                <a:cubicBezTo>
                  <a:pt x="3579860" y="0"/>
                  <a:pt x="5552896" y="1973036"/>
                  <a:pt x="5552896" y="4406900"/>
                </a:cubicBezTo>
                <a:cubicBezTo>
                  <a:pt x="5552896" y="5167483"/>
                  <a:pt x="5360217" y="5883063"/>
                  <a:pt x="5021007" y="6507491"/>
                </a:cubicBezTo>
                <a:lnTo>
                  <a:pt x="4919615" y="6683828"/>
                </a:lnTo>
                <a:lnTo>
                  <a:pt x="0" y="6683828"/>
                </a:lnTo>
                <a:lnTo>
                  <a:pt x="0" y="151418"/>
                </a:lnTo>
                <a:lnTo>
                  <a:pt x="44643" y="138741"/>
                </a:lnTo>
                <a:cubicBezTo>
                  <a:pt x="396664" y="48170"/>
                  <a:pt x="765705" y="0"/>
                  <a:pt x="1145996" y="0"/>
                </a:cubicBezTo>
                <a:close/>
              </a:path>
            </a:pathLst>
          </a:custGeom>
          <a:blipFill dpi="0" rotWithShape="1">
            <a:blip r:embed="rId2">
              <a:alphaModFix amt="14000"/>
              <a:duotone>
                <a:schemeClr val="bg2">
                  <a:shade val="45000"/>
                  <a:satMod val="135000"/>
                </a:schemeClr>
                <a:prstClr val="white"/>
              </a:duotone>
            </a:blip>
            <a:srcRect/>
            <a:stretch>
              <a:fillRect l="-59000" b="-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33CA5F9C-B2FB-4910-BF97-3FC139F747A0}"/>
              </a:ext>
            </a:extLst>
          </p:cNvPr>
          <p:cNvSpPr>
            <a:spLocks noGrp="1"/>
          </p:cNvSpPr>
          <p:nvPr>
            <p:ph type="ctrTitle" hasCustomPrompt="1"/>
          </p:nvPr>
        </p:nvSpPr>
        <p:spPr>
          <a:xfrm>
            <a:off x="838200" y="1122363"/>
            <a:ext cx="10515600" cy="2387600"/>
          </a:xfrm>
        </p:spPr>
        <p:txBody>
          <a:bodyPr anchor="b">
            <a:normAutofit/>
          </a:bodyPr>
          <a:lstStyle>
            <a:lvl1pPr algn="r">
              <a:defRPr sz="5400">
                <a:solidFill>
                  <a:schemeClr val="bg1"/>
                </a:solidFill>
                <a:latin typeface="Segoe UI Black" panose="020B0A02040204020203" pitchFamily="34" charset="0"/>
                <a:ea typeface="Segoe UI Black" panose="020B0A02040204020203" pitchFamily="34" charset="0"/>
              </a:defRPr>
            </a:lvl1pPr>
          </a:lstStyle>
          <a:p>
            <a:r>
              <a:rPr lang="en-US"/>
              <a:t>CLICK TO EDIT COVER TITLE</a:t>
            </a:r>
          </a:p>
        </p:txBody>
      </p:sp>
      <p:sp>
        <p:nvSpPr>
          <p:cNvPr id="3" name="Subtitle 2">
            <a:extLst>
              <a:ext uri="{FF2B5EF4-FFF2-40B4-BE49-F238E27FC236}">
                <a16:creationId xmlns:a16="http://schemas.microsoft.com/office/drawing/2014/main" id="{EDF02D35-3374-40B9-8710-1C65494473D1}"/>
              </a:ext>
            </a:extLst>
          </p:cNvPr>
          <p:cNvSpPr>
            <a:spLocks noGrp="1"/>
          </p:cNvSpPr>
          <p:nvPr>
            <p:ph type="subTitle" idx="1"/>
          </p:nvPr>
        </p:nvSpPr>
        <p:spPr>
          <a:xfrm>
            <a:off x="838200" y="3602038"/>
            <a:ext cx="10515600" cy="1655762"/>
          </a:xfrm>
        </p:spPr>
        <p:txBody>
          <a:bodyPr/>
          <a:lstStyle>
            <a:lvl1pPr marL="0" indent="0" algn="r">
              <a:buNone/>
              <a:defRPr sz="2400">
                <a:solidFill>
                  <a:schemeClr val="bg1"/>
                </a:solidFill>
                <a:latin typeface="AvenirNext LT Pro Regular"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03B12-C55B-4B82-8BA9-95AE94E3A80A}"/>
              </a:ext>
            </a:extLst>
          </p:cNvPr>
          <p:cNvSpPr>
            <a:spLocks noGrp="1"/>
          </p:cNvSpPr>
          <p:nvPr>
            <p:ph type="dt" sz="half" idx="10"/>
          </p:nvPr>
        </p:nvSpPr>
        <p:spPr>
          <a:xfrm>
            <a:off x="838200" y="6356350"/>
            <a:ext cx="2743200" cy="365125"/>
          </a:xfrm>
          <a:prstGeom prst="rect">
            <a:avLst/>
          </a:prstGeom>
        </p:spPr>
        <p:txBody>
          <a:bodyPr/>
          <a:lstStyle/>
          <a:p>
            <a:fld id="{CE8D455A-A350-451A-8B13-0B8CF49311CF}" type="datetime1">
              <a:rPr lang="en-US" smtClean="0"/>
              <a:t>3/4/2024</a:t>
            </a:fld>
            <a:endParaRPr lang="en-US"/>
          </a:p>
        </p:txBody>
      </p:sp>
      <p:sp>
        <p:nvSpPr>
          <p:cNvPr id="5" name="Footer Placeholder 4">
            <a:extLst>
              <a:ext uri="{FF2B5EF4-FFF2-40B4-BE49-F238E27FC236}">
                <a16:creationId xmlns:a16="http://schemas.microsoft.com/office/drawing/2014/main" id="{E31ECE7A-E88F-4A89-98E2-757941D04A17}"/>
              </a:ext>
            </a:extLst>
          </p:cNvPr>
          <p:cNvSpPr>
            <a:spLocks noGrp="1"/>
          </p:cNvSpPr>
          <p:nvPr>
            <p:ph type="ftr" sz="quarter" idx="11"/>
          </p:nvPr>
        </p:nvSpPr>
        <p:spPr>
          <a:xfrm>
            <a:off x="4038600" y="6356350"/>
            <a:ext cx="4114800" cy="365125"/>
          </a:xfrm>
          <a:prstGeom prst="rect">
            <a:avLst/>
          </a:prstGeom>
        </p:spPr>
        <p:txBody>
          <a:bodyPr/>
          <a:lstStyle/>
          <a:p>
            <a:r>
              <a:rPr lang="en-US"/>
              <a:t>WANDA 2024</a:t>
            </a:r>
          </a:p>
        </p:txBody>
      </p:sp>
      <p:sp>
        <p:nvSpPr>
          <p:cNvPr id="6" name="Slide Number Placeholder 5">
            <a:extLst>
              <a:ext uri="{FF2B5EF4-FFF2-40B4-BE49-F238E27FC236}">
                <a16:creationId xmlns:a16="http://schemas.microsoft.com/office/drawing/2014/main" id="{09583A18-438C-40E9-BAE5-F582279D1221}"/>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16" name="Picture 15">
            <a:extLst>
              <a:ext uri="{FF2B5EF4-FFF2-40B4-BE49-F238E27FC236}">
                <a16:creationId xmlns:a16="http://schemas.microsoft.com/office/drawing/2014/main" id="{0A0D0AEC-56AC-4BD1-BD5A-FB5580403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381" y="5205045"/>
            <a:ext cx="3581400" cy="1652954"/>
          </a:xfrm>
          <a:prstGeom prst="rect">
            <a:avLst/>
          </a:prstGeom>
        </p:spPr>
      </p:pic>
    </p:spTree>
    <p:extLst>
      <p:ext uri="{BB962C8B-B14F-4D97-AF65-F5344CB8AC3E}">
        <p14:creationId xmlns:p14="http://schemas.microsoft.com/office/powerpoint/2010/main" val="258122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758E1C-8655-4BE6-AB44-E9A3C56307B7}"/>
              </a:ext>
            </a:extLst>
          </p:cNvPr>
          <p:cNvSpPr/>
          <p:nvPr/>
        </p:nvSpPr>
        <p:spPr>
          <a:xfrm>
            <a:off x="1" y="1"/>
            <a:ext cx="12192000" cy="6371770"/>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Segoe UI Black" panose="020B0A02040204020203" pitchFamily="34" charset="0"/>
                <a:ea typeface="Segoe UI Black" panose="020B0A02040204020203" pitchFamily="34" charset="0"/>
              </a:defRPr>
            </a:lvl1pPr>
          </a:lstStyle>
          <a:p>
            <a:r>
              <a:rPr lang="en-US"/>
              <a:t>CLICK TO EDIT TITLE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0820400" cy="4681083"/>
          </a:xfrm>
          <a:noFill/>
          <a:effectLst/>
        </p:spPr>
        <p:txBody>
          <a:bodyPr/>
          <a:lstStyle>
            <a:lvl1pPr>
              <a:defRPr>
                <a:latin typeface="AvenirNext LT Pro Regular" panose="020B0504020202020204" pitchFamily="34" charset="0"/>
              </a:defRPr>
            </a:lvl1pPr>
            <a:lvl2pPr>
              <a:defRPr>
                <a:latin typeface="AvenirNext LT Pro Regular" panose="020B0504020202020204" pitchFamily="34" charset="0"/>
              </a:defRPr>
            </a:lvl2pPr>
            <a:lvl3pPr>
              <a:defRPr>
                <a:latin typeface="AvenirNext LT Pro Regular" panose="020B0504020202020204" pitchFamily="34" charset="0"/>
              </a:defRPr>
            </a:lvl3pPr>
            <a:lvl4pPr>
              <a:defRPr>
                <a:latin typeface="AvenirNext LT Pro Regular" panose="020B0504020202020204" pitchFamily="34" charset="0"/>
              </a:defRPr>
            </a:lvl4pPr>
            <a:lvl5pPr>
              <a:defRPr>
                <a:latin typeface="AvenirNext LT Pro Regular"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3E271BD-8135-4176-B7B9-8819F205DA16}" type="datetime1">
              <a:rPr lang="en-US" smtClean="0"/>
              <a:t>3/4/2024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WANDA 2024</a:t>
            </a:r>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lvl1pPr>
              <a:defRPr>
                <a:solidFill>
                  <a:schemeClr val="bg1"/>
                </a:solidFill>
              </a:defRPr>
            </a:lvl1pPr>
          </a:lstStyle>
          <a:p>
            <a:fld id="{2F3902C9-C47C-4EF4-BA50-DAB7C4D8D7B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7058" y="6419716"/>
            <a:ext cx="1990546" cy="365760"/>
          </a:xfrm>
          <a:prstGeom prst="rect">
            <a:avLst/>
          </a:prstGeom>
        </p:spPr>
      </p:pic>
    </p:spTree>
    <p:extLst>
      <p:ext uri="{BB962C8B-B14F-4D97-AF65-F5344CB8AC3E}">
        <p14:creationId xmlns:p14="http://schemas.microsoft.com/office/powerpoint/2010/main" val="1913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4AE35-0473-4BB6-BF52-059C1F420114}"/>
              </a:ext>
            </a:extLst>
          </p:cNvPr>
          <p:cNvSpPr>
            <a:spLocks noGrp="1"/>
          </p:cNvSpPr>
          <p:nvPr>
            <p:ph type="dt" sz="half" idx="10"/>
          </p:nvPr>
        </p:nvSpPr>
        <p:spPr>
          <a:xfrm>
            <a:off x="838200" y="6356350"/>
            <a:ext cx="2743200" cy="365125"/>
          </a:xfrm>
          <a:prstGeom prst="rect">
            <a:avLst/>
          </a:prstGeom>
        </p:spPr>
        <p:txBody>
          <a:bodyPr/>
          <a:lstStyle/>
          <a:p>
            <a:fld id="{1B1D0F7D-BEB8-4822-99B1-B2FBCCDE6BD4}" type="datetime1">
              <a:rPr lang="en-US" smtClean="0"/>
              <a:t>3/4/2024</a:t>
            </a:fld>
            <a:endParaRPr lang="en-US"/>
          </a:p>
        </p:txBody>
      </p:sp>
      <p:sp>
        <p:nvSpPr>
          <p:cNvPr id="3" name="Footer Placeholder 2">
            <a:extLst>
              <a:ext uri="{FF2B5EF4-FFF2-40B4-BE49-F238E27FC236}">
                <a16:creationId xmlns:a16="http://schemas.microsoft.com/office/drawing/2014/main" id="{6DD74EF1-3D9D-4336-81A0-5D6255E53121}"/>
              </a:ext>
            </a:extLst>
          </p:cNvPr>
          <p:cNvSpPr>
            <a:spLocks noGrp="1"/>
          </p:cNvSpPr>
          <p:nvPr>
            <p:ph type="ftr" sz="quarter" idx="11"/>
          </p:nvPr>
        </p:nvSpPr>
        <p:spPr>
          <a:xfrm>
            <a:off x="4038600" y="6356350"/>
            <a:ext cx="4114800" cy="365125"/>
          </a:xfrm>
          <a:prstGeom prst="rect">
            <a:avLst/>
          </a:prstGeom>
        </p:spPr>
        <p:txBody>
          <a:bodyPr/>
          <a:lstStyle/>
          <a:p>
            <a:r>
              <a:rPr lang="en-US"/>
              <a:t>WANDA 2024</a:t>
            </a:r>
          </a:p>
        </p:txBody>
      </p:sp>
      <p:sp>
        <p:nvSpPr>
          <p:cNvPr id="4" name="Slide Number Placeholder 3">
            <a:extLst>
              <a:ext uri="{FF2B5EF4-FFF2-40B4-BE49-F238E27FC236}">
                <a16:creationId xmlns:a16="http://schemas.microsoft.com/office/drawing/2014/main" id="{454B6087-4148-4F26-932B-04BBE3CFDD00}"/>
              </a:ext>
            </a:extLst>
          </p:cNvPr>
          <p:cNvSpPr>
            <a:spLocks noGrp="1"/>
          </p:cNvSpPr>
          <p:nvPr>
            <p:ph type="sldNum" sz="quarter" idx="12"/>
          </p:nvPr>
        </p:nvSpPr>
        <p:spPr/>
        <p:txBody>
          <a:bodyPr/>
          <a:lstStyle/>
          <a:p>
            <a:fld id="{2F3902C9-C47C-4EF4-BA50-DAB7C4D8D7B4}" type="slidenum">
              <a:rPr lang="en-US" smtClean="0"/>
              <a:t>‹#›</a:t>
            </a:fld>
            <a:endParaRPr lang="en-US"/>
          </a:p>
        </p:txBody>
      </p:sp>
    </p:spTree>
    <p:extLst>
      <p:ext uri="{BB962C8B-B14F-4D97-AF65-F5344CB8AC3E}">
        <p14:creationId xmlns:p14="http://schemas.microsoft.com/office/powerpoint/2010/main" val="2297217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612570" y="6403005"/>
            <a:ext cx="968829" cy="365125"/>
          </a:xfrm>
          <a:prstGeom prst="rect">
            <a:avLst/>
          </a:prstGeom>
        </p:spPr>
        <p:txBody>
          <a:bodyPr/>
          <a:lstStyle/>
          <a:p>
            <a:fld id="{29596B22-6767-40BE-9D4B-2F628E5AF608}" type="datetime1">
              <a:rPr lang="en-US" smtClean="0"/>
              <a:t>3/4/2024</a:t>
            </a:fld>
            <a:endParaRPr lang="en-US"/>
          </a:p>
        </p:txBody>
      </p:sp>
      <p:sp>
        <p:nvSpPr>
          <p:cNvPr id="4" name="Footer Placeholder 3"/>
          <p:cNvSpPr>
            <a:spLocks noGrp="1"/>
          </p:cNvSpPr>
          <p:nvPr>
            <p:ph type="ftr" sz="quarter" idx="11"/>
          </p:nvPr>
        </p:nvSpPr>
        <p:spPr>
          <a:xfrm>
            <a:off x="4038600" y="6403005"/>
            <a:ext cx="4114800" cy="365125"/>
          </a:xfrm>
          <a:prstGeom prst="rect">
            <a:avLst/>
          </a:prstGeom>
        </p:spPr>
        <p:txBody>
          <a:bodyPr/>
          <a:lstStyle/>
          <a:p>
            <a:r>
              <a:rPr lang="en-US"/>
              <a:t>WANDA 2024</a:t>
            </a:r>
          </a:p>
        </p:txBody>
      </p:sp>
      <p:sp>
        <p:nvSpPr>
          <p:cNvPr id="5" name="Slide Number Placeholder 4"/>
          <p:cNvSpPr>
            <a:spLocks noGrp="1"/>
          </p:cNvSpPr>
          <p:nvPr>
            <p:ph type="sldNum" sz="quarter" idx="12"/>
          </p:nvPr>
        </p:nvSpPr>
        <p:spPr/>
        <p:txBody>
          <a:bodyPr/>
          <a:lstStyle/>
          <a:p>
            <a:fld id="{835B6AD7-18B8-4C9C-AA70-ABD830A869AC}" type="slidenum">
              <a:rPr lang="en-US" smtClean="0"/>
              <a:t>‹#›</a:t>
            </a:fld>
            <a:endParaRPr lang="en-US"/>
          </a:p>
        </p:txBody>
      </p:sp>
    </p:spTree>
    <p:extLst>
      <p:ext uri="{BB962C8B-B14F-4D97-AF65-F5344CB8AC3E}">
        <p14:creationId xmlns:p14="http://schemas.microsoft.com/office/powerpoint/2010/main" val="202571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 No Footer">
    <p:spTree>
      <p:nvGrpSpPr>
        <p:cNvPr id="1" name=""/>
        <p:cNvGrpSpPr/>
        <p:nvPr/>
      </p:nvGrpSpPr>
      <p:grpSpPr>
        <a:xfrm>
          <a:off x="0" y="0"/>
          <a:ext cx="0" cy="0"/>
          <a:chOff x="0" y="0"/>
          <a:chExt cx="0" cy="0"/>
        </a:xfrm>
      </p:grpSpPr>
      <p:sp>
        <p:nvSpPr>
          <p:cNvPr id="4" name="Rectangle 3"/>
          <p:cNvSpPr/>
          <p:nvPr userDrawn="1"/>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lvl1pPr>
              <a:defRPr sz="1000">
                <a:solidFill>
                  <a:schemeClr val="accent1"/>
                </a:solidFill>
              </a:defRPr>
            </a:lvl1p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23116501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060"/>
                </a:solidFill>
                <a:latin typeface="Arial" panose="020B0604020202020204" pitchFamily="34" charset="0"/>
                <a:cs typeface="Arial" panose="020B0604020202020204" pitchFamily="34" charset="0"/>
              </a:defRPr>
            </a:lvl1p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
        <p:nvSpPr>
          <p:cNvPr id="3" name="Content Placeholder 7">
            <a:extLst>
              <a:ext uri="{FF2B5EF4-FFF2-40B4-BE49-F238E27FC236}">
                <a16:creationId xmlns:a16="http://schemas.microsoft.com/office/drawing/2014/main" id="{F5DAADE9-0749-EBC6-CED8-93111DF4CEB1}"/>
              </a:ext>
            </a:extLst>
          </p:cNvPr>
          <p:cNvSpPr>
            <a:spLocks noGrp="1"/>
          </p:cNvSpPr>
          <p:nvPr>
            <p:ph sz="quarter" idx="13"/>
          </p:nvPr>
        </p:nvSpPr>
        <p:spPr>
          <a:xfrm>
            <a:off x="487679" y="1380349"/>
            <a:ext cx="11460479" cy="4681083"/>
          </a:xfrm>
          <a:noFill/>
          <a:effectLst/>
        </p:spPr>
        <p:txBody>
          <a:bodyPr>
            <a:normAutofit/>
          </a:bodyPr>
          <a:lstStyle>
            <a:lvl1pPr>
              <a:defRPr sz="2800">
                <a:latin typeface="AvenirNext LT Pro Regular" panose="020B0504020202020204" pitchFamily="34" charset="0"/>
              </a:defRPr>
            </a:lvl1pPr>
            <a:lvl2pPr>
              <a:defRPr sz="2800">
                <a:latin typeface="AvenirNext LT Pro Regular" panose="020B0504020202020204" pitchFamily="34" charset="0"/>
              </a:defRPr>
            </a:lvl2pPr>
            <a:lvl3pPr>
              <a:defRPr sz="2800">
                <a:latin typeface="AvenirNext LT Pro Regular" panose="020B0504020202020204" pitchFamily="34" charset="0"/>
              </a:defRPr>
            </a:lvl3pPr>
            <a:lvl4pPr>
              <a:defRPr sz="2800">
                <a:latin typeface="AvenirNext LT Pro Regular" panose="020B0504020202020204" pitchFamily="34" charset="0"/>
              </a:defRPr>
            </a:lvl4pPr>
            <a:lvl5pPr>
              <a:defRPr sz="2800">
                <a:latin typeface="AvenirNext LT Pro Regular"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4137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15635-9927-4B1C-BCBA-74C46BB02219}"/>
              </a:ext>
            </a:extLst>
          </p:cNvPr>
          <p:cNvSpPr>
            <a:spLocks noGrp="1"/>
          </p:cNvSpPr>
          <p:nvPr>
            <p:ph type="title"/>
          </p:nvPr>
        </p:nvSpPr>
        <p:spPr>
          <a:xfrm>
            <a:off x="487680" y="365125"/>
            <a:ext cx="11460480" cy="756539"/>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124FD26F-AC1F-4853-BE31-699FFA4D8096}"/>
              </a:ext>
            </a:extLst>
          </p:cNvPr>
          <p:cNvSpPr>
            <a:spLocks noGrp="1"/>
          </p:cNvSpPr>
          <p:nvPr>
            <p:ph type="body" idx="1"/>
          </p:nvPr>
        </p:nvSpPr>
        <p:spPr>
          <a:xfrm>
            <a:off x="487680" y="1257712"/>
            <a:ext cx="11460480" cy="49165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CDE9A4E-0838-453C-BC81-15C8D263980D}"/>
              </a:ext>
            </a:extLst>
          </p:cNvPr>
          <p:cNvSpPr>
            <a:spLocks noGrp="1"/>
          </p:cNvSpPr>
          <p:nvPr>
            <p:ph type="sldNum" sz="quarter" idx="4"/>
          </p:nvPr>
        </p:nvSpPr>
        <p:spPr>
          <a:xfrm>
            <a:off x="487680" y="63103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02C9-C47C-4EF4-BA50-DAB7C4D8D7B4}" type="slidenum">
              <a:rPr lang="en-US" smtClean="0"/>
              <a:pPr/>
              <a:t>‹#›</a:t>
            </a:fld>
            <a:endParaRPr lang="en-US"/>
          </a:p>
        </p:txBody>
      </p:sp>
    </p:spTree>
    <p:extLst>
      <p:ext uri="{BB962C8B-B14F-4D97-AF65-F5344CB8AC3E}">
        <p14:creationId xmlns:p14="http://schemas.microsoft.com/office/powerpoint/2010/main" val="3742103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hf hdr="0" ftr="0" dt="0"/>
  <p:txStyles>
    <p:titleStyle>
      <a:lvl1pPr algn="l" defTabSz="914400" rtl="0" eaLnBrk="1" latinLnBrk="0" hangingPunct="1">
        <a:lnSpc>
          <a:spcPct val="90000"/>
        </a:lnSpc>
        <a:spcBef>
          <a:spcPct val="0"/>
        </a:spcBef>
        <a:buNone/>
        <a:defRPr sz="3200" b="1" kern="1200">
          <a:solidFill>
            <a:srgbClr val="002060"/>
          </a:solidFill>
          <a:effectLst/>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cience.osti.gov/fes/-/media/grants/pdf/lab-announcements/2024/LAB-24-3295.pd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cience.osti.gov/fes/Funding-Opportunities" TargetMode="External"/><Relationship Id="rId2" Type="http://schemas.openxmlformats.org/officeDocument/2006/relationships/hyperlink" Target="https://science.osti.gov/fes/-/media/grants/pdf/lab-announcements/2024/LAB-24-3295.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mailto:Guinevere.shaw@science.doe.gov"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epri.com/events/A9EE23A5-9B05-4B96-B36B-AEFDB8D08A09" TargetMode="External"/><Relationship Id="rId3" Type="http://schemas.openxmlformats.org/officeDocument/2006/relationships/hyperlink" Target="https://www.nap.edu/catalog/25991/bringing-fusion-to-the-us-grid" TargetMode="External"/><Relationship Id="rId7" Type="http://schemas.openxmlformats.org/officeDocument/2006/relationships/hyperlink" Target="https://sites.google.com/pppl.gov/fusion-magnetworkshop/workshop-materials" TargetMode="External"/><Relationship Id="rId2" Type="http://schemas.openxmlformats.org/officeDocument/2006/relationships/hyperlink" Target="https://science.osti.gov/-/media/fes/fesac/pdf/2023/FES-Vision.pdf" TargetMode="External"/><Relationship Id="rId1" Type="http://schemas.openxmlformats.org/officeDocument/2006/relationships/slideLayout" Target="../slideLayouts/slideLayout2.xml"/><Relationship Id="rId6" Type="http://schemas.openxmlformats.org/officeDocument/2006/relationships/hyperlink" Target="https://www.ornl.gov/file/white-paper-us-fusion-nuclear-engineeringprogram/display" TargetMode="External"/><Relationship Id="rId5" Type="http://schemas.openxmlformats.org/officeDocument/2006/relationships/hyperlink" Target="https://www.epri.com/research/products/000000003002023917" TargetMode="External"/><Relationship Id="rId10" Type="http://schemas.openxmlformats.org/officeDocument/2006/relationships/hyperlink" Target="https://web.cvent.com/event/c6850a60-69dc-489d-9345-1d47a5d704d2/summary" TargetMode="External"/><Relationship Id="rId4" Type="http://schemas.openxmlformats.org/officeDocument/2006/relationships/hyperlink" Target="https://science.osti.gov/-/media/fes/pdf/workshop-reports/2023/IFE-Basic-Research-Needs-Final-Report.pdf" TargetMode="External"/><Relationship Id="rId9" Type="http://schemas.openxmlformats.org/officeDocument/2006/relationships/hyperlink" Target="https://www.epri.com/research/programs/065093/events/0B97781D-E3EB-470A-AB11-%2097800FB8463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science.osti.gov/grants/Applicant-and-Awardee-Resources/PIER-Pla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78524E-E147-753D-BAC2-1E0EC66336C4}"/>
              </a:ext>
            </a:extLst>
          </p:cNvPr>
          <p:cNvSpPr>
            <a:spLocks noGrp="1"/>
          </p:cNvSpPr>
          <p:nvPr>
            <p:ph type="ctrTitle"/>
          </p:nvPr>
        </p:nvSpPr>
        <p:spPr>
          <a:xfrm>
            <a:off x="838200" y="1029489"/>
            <a:ext cx="10515600" cy="2387600"/>
          </a:xfrm>
        </p:spPr>
        <p:txBody>
          <a:bodyPr>
            <a:normAutofit fontScale="90000"/>
          </a:bodyPr>
          <a:lstStyle/>
          <a:p>
            <a:pPr algn="ctr"/>
            <a:r>
              <a:rPr lang="en-US" u="sng" dirty="0">
                <a:latin typeface="Verdana Pro Cond Light" panose="020F0502020204030204" pitchFamily="34" charset="0"/>
              </a:rPr>
              <a:t>Informational Webinar:</a:t>
            </a:r>
            <a:br>
              <a:rPr lang="en-US" u="sng" dirty="0">
                <a:latin typeface="Verdana Pro Cond Light" panose="020F0502020204030204" pitchFamily="34" charset="0"/>
              </a:rPr>
            </a:br>
            <a:r>
              <a:rPr lang="en-US" sz="3600" dirty="0">
                <a:latin typeface="Verdana Pro Cond Light" panose="020F0502020204030204" pitchFamily="34" charset="0"/>
              </a:rPr>
              <a:t>Opportunities for Foundational Fusion Materials, Nuclear Science, and Enabling R&amp;D</a:t>
            </a:r>
            <a:br>
              <a:rPr lang="en-US" sz="3600" dirty="0">
                <a:latin typeface="Verdana Pro Cond Light" panose="020F0502020204030204" pitchFamily="34" charset="0"/>
              </a:rPr>
            </a:br>
            <a:r>
              <a:rPr lang="en-US" sz="2200" dirty="0">
                <a:latin typeface="Verdana Pro Cond Light" panose="020F0502020204030204" pitchFamily="34" charset="0"/>
              </a:rPr>
              <a:t>LAB 24-3295</a:t>
            </a:r>
            <a:br>
              <a:rPr lang="en-US" sz="2200" dirty="0">
                <a:latin typeface="Verdana Pro Cond Light" panose="020F0502020204030204" pitchFamily="34" charset="0"/>
              </a:rPr>
            </a:br>
            <a:r>
              <a:rPr lang="en-US" sz="2200" dirty="0">
                <a:latin typeface="Verdana Pro Cond Light" panose="020F0502020204030204" pitchFamily="34" charset="0"/>
              </a:rPr>
              <a:t>February 29, 2024</a:t>
            </a:r>
            <a:br>
              <a:rPr lang="en-US" sz="2000" dirty="0">
                <a:latin typeface="Verdana Pro Cond Light" panose="020F0502020204030204" pitchFamily="34" charset="0"/>
              </a:rPr>
            </a:br>
            <a:br>
              <a:rPr lang="en-US" sz="2000" dirty="0">
                <a:solidFill>
                  <a:srgbClr val="00B0F0"/>
                </a:solidFill>
                <a:latin typeface="Verdana Pro Cond Light" panose="020F0502020204030204" pitchFamily="34" charset="0"/>
              </a:rPr>
            </a:br>
            <a:r>
              <a:rPr lang="en-US" sz="2000" dirty="0">
                <a:solidFill>
                  <a:srgbClr val="00B0F0"/>
                </a:solidFill>
                <a:highlight>
                  <a:srgbClr val="C0C0C0"/>
                </a:highlight>
                <a:latin typeface="Verdana Pro Cond Light" panose="020F0502020204030204" pitchFamily="34" charset="0"/>
                <a:hlinkClick r:id="rId2"/>
              </a:rPr>
              <a:t>https://science.osti.gov/fes/-/media/grants/pdf/lab-announcements/2024/LAB-24-3295.pdf</a:t>
            </a:r>
            <a:endParaRPr lang="en-US" dirty="0">
              <a:solidFill>
                <a:srgbClr val="00B0F0"/>
              </a:solidFill>
              <a:highlight>
                <a:srgbClr val="C0C0C0"/>
              </a:highlight>
              <a:latin typeface="Verdana Pro Cond Light" panose="020F0502020204030204" pitchFamily="34" charset="0"/>
            </a:endParaRPr>
          </a:p>
        </p:txBody>
      </p:sp>
      <p:graphicFrame>
        <p:nvGraphicFramePr>
          <p:cNvPr id="7" name="Table 6">
            <a:extLst>
              <a:ext uri="{FF2B5EF4-FFF2-40B4-BE49-F238E27FC236}">
                <a16:creationId xmlns:a16="http://schemas.microsoft.com/office/drawing/2014/main" id="{2D521A63-738C-6F32-D0B0-591ED33321ED}"/>
              </a:ext>
            </a:extLst>
          </p:cNvPr>
          <p:cNvGraphicFramePr>
            <a:graphicFrameLocks/>
          </p:cNvGraphicFramePr>
          <p:nvPr>
            <p:extLst>
              <p:ext uri="{D42A27DB-BD31-4B8C-83A1-F6EECF244321}">
                <p14:modId xmlns:p14="http://schemas.microsoft.com/office/powerpoint/2010/main" val="2331705012"/>
              </p:ext>
            </p:extLst>
          </p:nvPr>
        </p:nvGraphicFramePr>
        <p:xfrm>
          <a:off x="861883" y="3739105"/>
          <a:ext cx="10468232" cy="1487062"/>
        </p:xfrm>
        <a:graphic>
          <a:graphicData uri="http://schemas.openxmlformats.org/drawingml/2006/table">
            <a:tbl>
              <a:tblPr firstRow="1" bandRow="1">
                <a:tableStyleId>{5940675A-B579-460E-94D1-54222C63F5DA}</a:tableStyleId>
              </a:tblPr>
              <a:tblGrid>
                <a:gridCol w="5075694">
                  <a:extLst>
                    <a:ext uri="{9D8B030D-6E8A-4147-A177-3AD203B41FA5}">
                      <a16:colId xmlns:a16="http://schemas.microsoft.com/office/drawing/2014/main" val="3024545009"/>
                    </a:ext>
                  </a:extLst>
                </a:gridCol>
                <a:gridCol w="5392538">
                  <a:extLst>
                    <a:ext uri="{9D8B030D-6E8A-4147-A177-3AD203B41FA5}">
                      <a16:colId xmlns:a16="http://schemas.microsoft.com/office/drawing/2014/main" val="4098182017"/>
                    </a:ext>
                  </a:extLst>
                </a:gridCol>
              </a:tblGrid>
              <a:tr h="374542">
                <a:tc>
                  <a:txBody>
                    <a:bodyPr/>
                    <a:lstStyle/>
                    <a:p>
                      <a:pPr lvl="0" algn="r"/>
                      <a:r>
                        <a:rPr lang="en-US" sz="1700" dirty="0"/>
                        <a:t>Post Date</a:t>
                      </a:r>
                    </a:p>
                  </a:txBody>
                  <a:tcPr>
                    <a:solidFill>
                      <a:schemeClr val="bg1"/>
                    </a:solidFill>
                  </a:tcPr>
                </a:tc>
                <a:tc>
                  <a:txBody>
                    <a:bodyPr/>
                    <a:lstStyle/>
                    <a:p>
                      <a:r>
                        <a:rPr lang="en-US" sz="1700" dirty="0"/>
                        <a:t>February 16, 2024</a:t>
                      </a:r>
                    </a:p>
                  </a:txBody>
                  <a:tcPr>
                    <a:solidFill>
                      <a:schemeClr val="bg1"/>
                    </a:solidFill>
                  </a:tcPr>
                </a:tc>
                <a:extLst>
                  <a:ext uri="{0D108BD9-81ED-4DB2-BD59-A6C34878D82A}">
                    <a16:rowId xmlns:a16="http://schemas.microsoft.com/office/drawing/2014/main" val="1606302144"/>
                  </a:ext>
                </a:extLst>
              </a:tr>
              <a:tr h="370840">
                <a:tc>
                  <a:txBody>
                    <a:bodyPr/>
                    <a:lstStyle/>
                    <a:p>
                      <a:pPr lvl="0" algn="r">
                        <a:buNone/>
                      </a:pPr>
                      <a:r>
                        <a:rPr lang="en-US" sz="1700" dirty="0"/>
                        <a:t>Submission Deadline for Pre-proposals:</a:t>
                      </a:r>
                    </a:p>
                  </a:txBody>
                  <a:tcPr>
                    <a:solidFill>
                      <a:schemeClr val="bg1"/>
                    </a:solidFill>
                  </a:tcPr>
                </a:tc>
                <a:tc>
                  <a:txBody>
                    <a:bodyPr/>
                    <a:lstStyle/>
                    <a:p>
                      <a:pPr lvl="0">
                        <a:buNone/>
                      </a:pPr>
                      <a:r>
                        <a:rPr lang="en-US" sz="1700" dirty="0"/>
                        <a:t>March 22, 2024, at 5:00 PM  Eastern Time</a:t>
                      </a:r>
                    </a:p>
                  </a:txBody>
                  <a:tcPr>
                    <a:solidFill>
                      <a:schemeClr val="bg1"/>
                    </a:solidFill>
                  </a:tcPr>
                </a:tc>
                <a:extLst>
                  <a:ext uri="{0D108BD9-81ED-4DB2-BD59-A6C34878D82A}">
                    <a16:rowId xmlns:a16="http://schemas.microsoft.com/office/drawing/2014/main" val="3505336940"/>
                  </a:ext>
                </a:extLst>
              </a:tr>
              <a:tr h="370840">
                <a:tc>
                  <a:txBody>
                    <a:bodyPr/>
                    <a:lstStyle/>
                    <a:p>
                      <a:pPr lvl="0" algn="r"/>
                      <a:r>
                        <a:rPr lang="en-US" sz="1700" dirty="0"/>
                        <a:t>Pre-Application Response Date:</a:t>
                      </a:r>
                    </a:p>
                  </a:txBody>
                  <a:tcPr>
                    <a:solidFill>
                      <a:schemeClr val="bg1"/>
                    </a:solidFill>
                  </a:tcPr>
                </a:tc>
                <a:tc>
                  <a:txBody>
                    <a:bodyPr/>
                    <a:lstStyle/>
                    <a:p>
                      <a:r>
                        <a:rPr lang="en-US" sz="1700" dirty="0"/>
                        <a:t>March 29, 2024, at 5:00 PM Eastern Time</a:t>
                      </a:r>
                    </a:p>
                  </a:txBody>
                  <a:tcPr>
                    <a:solidFill>
                      <a:schemeClr val="bg1"/>
                    </a:solidFill>
                  </a:tcPr>
                </a:tc>
                <a:extLst>
                  <a:ext uri="{0D108BD9-81ED-4DB2-BD59-A6C34878D82A}">
                    <a16:rowId xmlns:a16="http://schemas.microsoft.com/office/drawing/2014/main" val="3663376795"/>
                  </a:ext>
                </a:extLst>
              </a:tr>
              <a:tr h="370840">
                <a:tc>
                  <a:txBody>
                    <a:bodyPr/>
                    <a:lstStyle/>
                    <a:p>
                      <a:pPr lvl="0" algn="r"/>
                      <a:r>
                        <a:rPr lang="en-US" sz="1700" dirty="0"/>
                        <a:t>Submission Deadline for Proposals:</a:t>
                      </a:r>
                    </a:p>
                  </a:txBody>
                  <a:tcPr>
                    <a:solidFill>
                      <a:schemeClr val="bg1"/>
                    </a:solidFill>
                  </a:tcPr>
                </a:tc>
                <a:tc>
                  <a:txBody>
                    <a:bodyPr/>
                    <a:lstStyle/>
                    <a:p>
                      <a:r>
                        <a:rPr lang="en-US" sz="1700" dirty="0"/>
                        <a:t>May 3, 2024, at 5:00 PM  Eastern Time</a:t>
                      </a:r>
                      <a:endParaRPr lang="en-US" dirty="0"/>
                    </a:p>
                  </a:txBody>
                  <a:tcPr>
                    <a:solidFill>
                      <a:schemeClr val="bg1"/>
                    </a:solidFill>
                  </a:tcPr>
                </a:tc>
                <a:extLst>
                  <a:ext uri="{0D108BD9-81ED-4DB2-BD59-A6C34878D82A}">
                    <a16:rowId xmlns:a16="http://schemas.microsoft.com/office/drawing/2014/main" val="4288896089"/>
                  </a:ext>
                </a:extLst>
              </a:tr>
            </a:tbl>
          </a:graphicData>
        </a:graphic>
      </p:graphicFrame>
    </p:spTree>
    <p:extLst>
      <p:ext uri="{BB962C8B-B14F-4D97-AF65-F5344CB8AC3E}">
        <p14:creationId xmlns:p14="http://schemas.microsoft.com/office/powerpoint/2010/main" val="8762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7FC6-81AC-6EDE-0D1F-92F90DD796EA}"/>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0739876A-C8C4-E25C-7592-5585EB89454A}"/>
              </a:ext>
            </a:extLst>
          </p:cNvPr>
          <p:cNvSpPr>
            <a:spLocks noGrp="1"/>
          </p:cNvSpPr>
          <p:nvPr>
            <p:ph sz="quarter" idx="13"/>
          </p:nvPr>
        </p:nvSpPr>
        <p:spPr/>
        <p:txBody>
          <a:bodyPr/>
          <a:lstStyle/>
          <a:p>
            <a:r>
              <a:rPr lang="en-US" dirty="0"/>
              <a:t>Lab Call: </a:t>
            </a:r>
            <a:r>
              <a:rPr lang="en-US" dirty="0">
                <a:hlinkClick r:id="rId2"/>
              </a:rPr>
              <a:t>https://science.osti.gov/fes/-/media/grants/pdf/lab-announcements/2024/LAB-24-3295.pdf</a:t>
            </a:r>
            <a:endParaRPr lang="en-US" dirty="0"/>
          </a:p>
          <a:p>
            <a:r>
              <a:rPr lang="en-US" dirty="0"/>
              <a:t>Recording and slides will be posted on the site (scroll to the bottom of the page): </a:t>
            </a:r>
            <a:r>
              <a:rPr lang="en-US" dirty="0">
                <a:hlinkClick r:id="rId3"/>
              </a:rPr>
              <a:t>https://science.osti.gov/fes/Funding-Opportunities</a:t>
            </a:r>
            <a:endParaRPr lang="en-US" dirty="0"/>
          </a:p>
          <a:p>
            <a:r>
              <a:rPr lang="en-US" dirty="0"/>
              <a:t>Existing FES base research program questions, please contact the PM</a:t>
            </a:r>
          </a:p>
        </p:txBody>
      </p:sp>
      <p:sp>
        <p:nvSpPr>
          <p:cNvPr id="4" name="Slide Number Placeholder 3">
            <a:extLst>
              <a:ext uri="{FF2B5EF4-FFF2-40B4-BE49-F238E27FC236}">
                <a16:creationId xmlns:a16="http://schemas.microsoft.com/office/drawing/2014/main" id="{6BAC425C-D9CF-E870-7B53-0B9662AEB3DB}"/>
              </a:ext>
            </a:extLst>
          </p:cNvPr>
          <p:cNvSpPr>
            <a:spLocks noGrp="1"/>
          </p:cNvSpPr>
          <p:nvPr>
            <p:ph type="sldNum" sz="quarter" idx="12"/>
          </p:nvPr>
        </p:nvSpPr>
        <p:spPr/>
        <p:txBody>
          <a:bodyPr/>
          <a:lstStyle/>
          <a:p>
            <a:fld id="{2F3902C9-C47C-4EF4-BA50-DAB7C4D8D7B4}" type="slidenum">
              <a:rPr lang="en-US" smtClean="0"/>
              <a:pPr/>
              <a:t>10</a:t>
            </a:fld>
            <a:endParaRPr lang="en-US"/>
          </a:p>
        </p:txBody>
      </p:sp>
    </p:spTree>
    <p:extLst>
      <p:ext uri="{BB962C8B-B14F-4D97-AF65-F5344CB8AC3E}">
        <p14:creationId xmlns:p14="http://schemas.microsoft.com/office/powerpoint/2010/main" val="2395949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6C1B-27C7-E2C3-8569-D912E0A2D2D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A764F07D-1AD1-03B4-911A-D742DB64D84A}"/>
              </a:ext>
            </a:extLst>
          </p:cNvPr>
          <p:cNvSpPr>
            <a:spLocks noGrp="1"/>
          </p:cNvSpPr>
          <p:nvPr>
            <p:ph type="subTitle" idx="1"/>
          </p:nvPr>
        </p:nvSpPr>
        <p:spPr/>
        <p:txBody>
          <a:bodyPr/>
          <a:lstStyle/>
          <a:p>
            <a:r>
              <a:rPr lang="en-US" dirty="0"/>
              <a:t>Guinevere Shaw</a:t>
            </a:r>
          </a:p>
          <a:p>
            <a:r>
              <a:rPr lang="en-US" dirty="0">
                <a:hlinkClick r:id="rId2"/>
              </a:rPr>
              <a:t>Guinevere.shaw@science.doe.gov</a:t>
            </a:r>
            <a:endParaRPr lang="en-US" dirty="0"/>
          </a:p>
        </p:txBody>
      </p:sp>
      <p:sp>
        <p:nvSpPr>
          <p:cNvPr id="4" name="Slide Number Placeholder 3">
            <a:extLst>
              <a:ext uri="{FF2B5EF4-FFF2-40B4-BE49-F238E27FC236}">
                <a16:creationId xmlns:a16="http://schemas.microsoft.com/office/drawing/2014/main" id="{09ECAB02-6EE9-6CC8-1A40-EE049875ED96}"/>
              </a:ext>
            </a:extLst>
          </p:cNvPr>
          <p:cNvSpPr>
            <a:spLocks noGrp="1"/>
          </p:cNvSpPr>
          <p:nvPr>
            <p:ph type="sldNum" sz="quarter" idx="12"/>
          </p:nvPr>
        </p:nvSpPr>
        <p:spPr/>
        <p:txBody>
          <a:bodyPr/>
          <a:lstStyle/>
          <a:p>
            <a:fld id="{2F3902C9-C47C-4EF4-BA50-DAB7C4D8D7B4}" type="slidenum">
              <a:rPr lang="en-US" smtClean="0"/>
              <a:t>11</a:t>
            </a:fld>
            <a:endParaRPr lang="en-US"/>
          </a:p>
        </p:txBody>
      </p:sp>
    </p:spTree>
    <p:extLst>
      <p:ext uri="{BB962C8B-B14F-4D97-AF65-F5344CB8AC3E}">
        <p14:creationId xmlns:p14="http://schemas.microsoft.com/office/powerpoint/2010/main" val="125263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7D27-0C22-7018-7E5E-2D76851A2459}"/>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883285F9-2F02-A553-6DF4-5692A7290E48}"/>
              </a:ext>
            </a:extLst>
          </p:cNvPr>
          <p:cNvSpPr>
            <a:spLocks noGrp="1"/>
          </p:cNvSpPr>
          <p:nvPr>
            <p:ph type="sldNum" sz="quarter" idx="12"/>
          </p:nvPr>
        </p:nvSpPr>
        <p:spPr/>
        <p:txBody>
          <a:bodyPr/>
          <a:lstStyle/>
          <a:p>
            <a:fld id="{2F3902C9-C47C-4EF4-BA50-DAB7C4D8D7B4}" type="slidenum">
              <a:rPr lang="en-US" smtClean="0"/>
              <a:pPr/>
              <a:t>12</a:t>
            </a:fld>
            <a:endParaRPr lang="en-US"/>
          </a:p>
        </p:txBody>
      </p:sp>
      <p:sp>
        <p:nvSpPr>
          <p:cNvPr id="6" name="TextBox 5">
            <a:extLst>
              <a:ext uri="{FF2B5EF4-FFF2-40B4-BE49-F238E27FC236}">
                <a16:creationId xmlns:a16="http://schemas.microsoft.com/office/drawing/2014/main" id="{C3A75195-829F-8890-540E-809D2131E94D}"/>
              </a:ext>
            </a:extLst>
          </p:cNvPr>
          <p:cNvSpPr txBox="1"/>
          <p:nvPr/>
        </p:nvSpPr>
        <p:spPr>
          <a:xfrm>
            <a:off x="286870" y="1274925"/>
            <a:ext cx="11824447" cy="4801314"/>
          </a:xfrm>
          <a:prstGeom prst="rect">
            <a:avLst/>
          </a:prstGeom>
          <a:noFill/>
        </p:spPr>
        <p:txBody>
          <a:bodyPr wrap="square">
            <a:spAutoFit/>
          </a:bodyPr>
          <a:lstStyle/>
          <a:p>
            <a:pPr marL="285750" indent="-285750">
              <a:buFont typeface="Arial" panose="020B0604020202020204" pitchFamily="34" charset="0"/>
              <a:buChar char="•"/>
            </a:pPr>
            <a:r>
              <a:rPr lang="en-US" sz="1700" dirty="0"/>
              <a:t>FES Vision Talk: </a:t>
            </a:r>
            <a:r>
              <a:rPr lang="en-US" sz="1700" dirty="0">
                <a:hlinkClick r:id="rId2"/>
              </a:rPr>
              <a:t>https://science.osti.gov/-/media/fes/fesac/pdf/2023/FES-Vision.pdf</a:t>
            </a:r>
            <a:endParaRPr lang="en-US" sz="1700" dirty="0"/>
          </a:p>
          <a:p>
            <a:pPr marL="285750" indent="-285750">
              <a:buFont typeface="Arial" panose="020B0604020202020204" pitchFamily="34" charset="0"/>
              <a:buChar char="•"/>
            </a:pPr>
            <a:r>
              <a:rPr lang="en-US" sz="1700" dirty="0"/>
              <a:t>National Academies reports such as:</a:t>
            </a:r>
          </a:p>
          <a:p>
            <a:pPr marL="742950" lvl="1" indent="-285750">
              <a:buFont typeface="Arial" panose="020B0604020202020204" pitchFamily="34" charset="0"/>
              <a:buChar char="•"/>
            </a:pPr>
            <a:r>
              <a:rPr lang="en-US" sz="1700" dirty="0">
                <a:hlinkClick r:id="rId3"/>
              </a:rPr>
              <a:t>Bringing Fusion to the U.S. Grid</a:t>
            </a:r>
            <a:endParaRPr lang="en-US" sz="1700" dirty="0"/>
          </a:p>
          <a:p>
            <a:pPr marL="285750" indent="-285750">
              <a:buFont typeface="Arial" panose="020B0604020202020204" pitchFamily="34" charset="0"/>
              <a:buChar char="•"/>
            </a:pPr>
            <a:r>
              <a:rPr lang="en-US" sz="1700" dirty="0"/>
              <a:t>IFE Basic Research Needs (BRN) Report: </a:t>
            </a:r>
            <a:r>
              <a:rPr lang="en-US" sz="1700" dirty="0">
                <a:hlinkClick r:id="rId4"/>
              </a:rPr>
              <a:t>https://science.osti.gov/- /media/</a:t>
            </a:r>
            <a:r>
              <a:rPr lang="en-US" sz="1700" dirty="0" err="1">
                <a:hlinkClick r:id="rId4"/>
              </a:rPr>
              <a:t>fes</a:t>
            </a:r>
            <a:r>
              <a:rPr lang="en-US" sz="1700" dirty="0">
                <a:hlinkClick r:id="rId4"/>
              </a:rPr>
              <a:t>/pdf/workshop-reports/2023/IFE-Basic-Research-Needs-Final-Report.pdf</a:t>
            </a:r>
            <a:endParaRPr lang="en-US" sz="1700" dirty="0"/>
          </a:p>
          <a:p>
            <a:pPr marL="742950" lvl="1" indent="-285750">
              <a:buFont typeface="Arial" panose="020B0604020202020204" pitchFamily="34" charset="0"/>
              <a:buChar char="•"/>
            </a:pPr>
            <a:r>
              <a:rPr lang="en-US" sz="1700" dirty="0"/>
              <a:t>Sections for Fusion Power Plant Integrated Systems and Cross-cutting areas 3</a:t>
            </a:r>
          </a:p>
          <a:p>
            <a:pPr marL="285750" indent="-285750">
              <a:buFont typeface="Arial" panose="020B0604020202020204" pitchFamily="34" charset="0"/>
              <a:buChar char="•"/>
            </a:pPr>
            <a:r>
              <a:rPr lang="en-US" sz="1700" dirty="0"/>
              <a:t>EPRI Hosted 2022 Fusion Prototypic Neutron Source (FPNS) Performance Requirements Workshop Summary: </a:t>
            </a:r>
            <a:r>
              <a:rPr lang="en-US" sz="1700" dirty="0">
                <a:hlinkClick r:id="rId5"/>
              </a:rPr>
              <a:t>https://www.epri.com/research/products/000000003002023917</a:t>
            </a:r>
            <a:endParaRPr lang="en-US" sz="1700" dirty="0"/>
          </a:p>
          <a:p>
            <a:pPr marL="285750" indent="-285750">
              <a:buFont typeface="Arial" panose="020B0604020202020204" pitchFamily="34" charset="0"/>
              <a:buChar char="•"/>
            </a:pPr>
            <a:r>
              <a:rPr lang="en-US" sz="1700" dirty="0"/>
              <a:t>Fusion Neutronics: </a:t>
            </a:r>
            <a:r>
              <a:rPr lang="en-US" sz="1700" dirty="0">
                <a:hlinkClick r:id="rId6"/>
              </a:rPr>
              <a:t>https://www.ornl.gov/file/white-paper-us-fusion-nuclear-engineeringprogram/display</a:t>
            </a:r>
            <a:endParaRPr lang="en-US" sz="1700" dirty="0"/>
          </a:p>
          <a:p>
            <a:pPr marL="285750" indent="-285750">
              <a:buFont typeface="Arial" panose="020B0604020202020204" pitchFamily="34" charset="0"/>
              <a:buChar char="•"/>
            </a:pPr>
            <a:r>
              <a:rPr lang="en-US" sz="1700" dirty="0"/>
              <a:t>Fusion Magnet Community Workshop: </a:t>
            </a:r>
            <a:r>
              <a:rPr lang="en-US" sz="1700" dirty="0">
                <a:hlinkClick r:id="rId7"/>
              </a:rPr>
              <a:t>https://sites.google.com/pppl.gov/fusion-magnetworkshop/workshop-materials</a:t>
            </a:r>
            <a:endParaRPr lang="en-US" sz="1700" dirty="0"/>
          </a:p>
          <a:p>
            <a:pPr marL="285750" indent="-285750">
              <a:buFont typeface="Arial" panose="020B0604020202020204" pitchFamily="34" charset="0"/>
              <a:buChar char="•"/>
            </a:pPr>
            <a:r>
              <a:rPr lang="en-US" sz="1700" dirty="0"/>
              <a:t>EPRI Hosted Fusion Fuel Cycle and Blankets Workshop: </a:t>
            </a:r>
            <a:r>
              <a:rPr lang="en-US" sz="1700" dirty="0">
                <a:hlinkClick r:id="rId8"/>
              </a:rPr>
              <a:t>https://www.epri.com/events/A9EE23A5-9B05-4B96-B36B-AEFDB8D08A09</a:t>
            </a:r>
            <a:endParaRPr lang="en-US" sz="1700" dirty="0"/>
          </a:p>
          <a:p>
            <a:pPr marL="742950" lvl="1" indent="-285750">
              <a:buFont typeface="Arial" panose="020B0604020202020204" pitchFamily="34" charset="0"/>
              <a:buChar char="•"/>
            </a:pPr>
            <a:r>
              <a:rPr lang="en-US" sz="1700" dirty="0"/>
              <a:t>Contact EPRI staff for more information.</a:t>
            </a:r>
          </a:p>
          <a:p>
            <a:pPr marL="285750" indent="-285750">
              <a:buFont typeface="Arial" panose="020B0604020202020204" pitchFamily="34" charset="0"/>
              <a:buChar char="•"/>
            </a:pPr>
            <a:r>
              <a:rPr lang="en-US" sz="1700" dirty="0"/>
              <a:t>EPRI Hosted U.S. Fusion Materials </a:t>
            </a:r>
            <a:r>
              <a:rPr lang="en-US" sz="1700" dirty="0" err="1"/>
              <a:t>Roadmapping</a:t>
            </a:r>
            <a:r>
              <a:rPr lang="en-US" sz="1700" dirty="0"/>
              <a:t> Workshop – November 2023: </a:t>
            </a:r>
            <a:r>
              <a:rPr lang="en-US" sz="1700" dirty="0">
                <a:hlinkClick r:id="rId9"/>
              </a:rPr>
              <a:t>https://www.epri.com/research/programs/065093/events/0B97781D-E3EB-470A-AB11- 97800FB84638</a:t>
            </a:r>
            <a:endParaRPr lang="en-US" sz="1700" dirty="0"/>
          </a:p>
          <a:p>
            <a:pPr marL="742950" lvl="1" indent="-285750">
              <a:buFont typeface="Arial" panose="020B0604020202020204" pitchFamily="34" charset="0"/>
              <a:buChar char="•"/>
            </a:pPr>
            <a:r>
              <a:rPr lang="en-US" sz="1700" dirty="0"/>
              <a:t>Contact EPRI staff for more information.</a:t>
            </a:r>
          </a:p>
          <a:p>
            <a:pPr marL="285750" indent="-285750">
              <a:buFont typeface="Arial" panose="020B0604020202020204" pitchFamily="34" charset="0"/>
              <a:buChar char="•"/>
            </a:pPr>
            <a:r>
              <a:rPr lang="en-US" sz="1700" dirty="0"/>
              <a:t>Basic Research Needs (BRN) Workshop on Measurement Innovation (MI): </a:t>
            </a:r>
            <a:r>
              <a:rPr lang="en-US" sz="1700" dirty="0">
                <a:hlinkClick r:id="rId10"/>
              </a:rPr>
              <a:t>https://web.cvent.com/event/c6850a60-69dc-489d-9345-1d47a5d704d2/summary</a:t>
            </a:r>
            <a:endParaRPr lang="en-US" sz="1700" dirty="0"/>
          </a:p>
        </p:txBody>
      </p:sp>
    </p:spTree>
    <p:extLst>
      <p:ext uri="{BB962C8B-B14F-4D97-AF65-F5344CB8AC3E}">
        <p14:creationId xmlns:p14="http://schemas.microsoft.com/office/powerpoint/2010/main" val="99926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98EA-B162-F284-8BB4-376F84778983}"/>
              </a:ext>
            </a:extLst>
          </p:cNvPr>
          <p:cNvSpPr>
            <a:spLocks noGrp="1"/>
          </p:cNvSpPr>
          <p:nvPr>
            <p:ph type="title"/>
          </p:nvPr>
        </p:nvSpPr>
        <p:spPr>
          <a:xfrm>
            <a:off x="487680" y="-277401"/>
            <a:ext cx="11460480" cy="1399066"/>
          </a:xfrm>
        </p:spPr>
        <p:txBody>
          <a:bodyPr/>
          <a:lstStyle/>
          <a:p>
            <a:r>
              <a:rPr lang="en-US" b="1">
                <a:solidFill>
                  <a:srgbClr val="002060"/>
                </a:solidFill>
                <a:latin typeface="+mn-lt"/>
                <a:ea typeface="Verdana" panose="020B0604030504040204" pitchFamily="34" charset="0"/>
              </a:rPr>
              <a:t>FES Mission and </a:t>
            </a:r>
            <a:r>
              <a:rPr lang="en-US">
                <a:solidFill>
                  <a:srgbClr val="002060"/>
                </a:solidFill>
                <a:latin typeface="+mn-lt"/>
                <a:ea typeface="Verdana" panose="020B0604030504040204" pitchFamily="34" charset="0"/>
              </a:rPr>
              <a:t>S</a:t>
            </a:r>
            <a:r>
              <a:rPr lang="en-US" b="1">
                <a:solidFill>
                  <a:srgbClr val="002060"/>
                </a:solidFill>
                <a:latin typeface="+mn-lt"/>
                <a:ea typeface="Verdana" panose="020B0604030504040204" pitchFamily="34" charset="0"/>
              </a:rPr>
              <a:t>trategic Priorities</a:t>
            </a:r>
          </a:p>
        </p:txBody>
      </p:sp>
      <p:sp>
        <p:nvSpPr>
          <p:cNvPr id="5" name="Rectangle 4">
            <a:extLst>
              <a:ext uri="{FF2B5EF4-FFF2-40B4-BE49-F238E27FC236}">
                <a16:creationId xmlns:a16="http://schemas.microsoft.com/office/drawing/2014/main" id="{6C6C8088-A03E-ABA7-C055-B7E3A3756865}"/>
              </a:ext>
            </a:extLst>
          </p:cNvPr>
          <p:cNvSpPr/>
          <p:nvPr/>
        </p:nvSpPr>
        <p:spPr>
          <a:xfrm>
            <a:off x="274319" y="886664"/>
            <a:ext cx="11430001" cy="1585049"/>
          </a:xfrm>
          <a:prstGeom prst="rect">
            <a:avLst/>
          </a:prstGeom>
          <a:solidFill>
            <a:schemeClr val="accent4">
              <a:lumMod val="75000"/>
            </a:schemeClr>
          </a:solidFill>
          <a:ln w="28575">
            <a:solidFill>
              <a:srgbClr val="002060"/>
            </a:solidFill>
          </a:ln>
        </p:spPr>
        <p:txBody>
          <a:bodyPr wrap="square">
            <a:spAutoFit/>
          </a:bodyPr>
          <a:lstStyle/>
          <a:p>
            <a:pPr marL="0" marR="0" lvl="0" indent="0" algn="just" defTabSz="457200" rtl="0" eaLnBrk="1" fontAlgn="auto"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rPr>
              <a:t>MISSION</a:t>
            </a:r>
            <a:endPar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endParaRPr>
          </a:p>
          <a:p>
            <a:pPr marL="0" marR="0" lvl="0" indent="0" algn="just" defTabSz="457200" rtl="0" eaLnBrk="1" fontAlgn="auto"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rPr>
              <a:t>The mission of the Fusion Energy Sciences (FES) program is to expand the fundamental understanding of matter at very high temperatures and densities and to build the scientific foundations needed to develop a fusion energy source. This is accomplished by the study of the plasma state and its interactions with its surroundings. </a:t>
            </a:r>
          </a:p>
        </p:txBody>
      </p:sp>
      <p:sp>
        <p:nvSpPr>
          <p:cNvPr id="7" name="TextBox 6">
            <a:extLst>
              <a:ext uri="{FF2B5EF4-FFF2-40B4-BE49-F238E27FC236}">
                <a16:creationId xmlns:a16="http://schemas.microsoft.com/office/drawing/2014/main" id="{94C08DBB-8482-AAA3-B6B5-654D21E5411D}"/>
              </a:ext>
            </a:extLst>
          </p:cNvPr>
          <p:cNvSpPr txBox="1"/>
          <p:nvPr/>
        </p:nvSpPr>
        <p:spPr>
          <a:xfrm>
            <a:off x="1284910" y="2551870"/>
            <a:ext cx="9622179" cy="590931"/>
          </a:xfrm>
          <a:prstGeom prst="rect">
            <a:avLst/>
          </a:prstGeom>
          <a:solidFill>
            <a:srgbClr val="002060">
              <a:alpha val="6000"/>
            </a:srgbClr>
          </a:solidFill>
          <a:ln w="28575">
            <a:solidFill>
              <a:srgbClr val="CFBC31"/>
            </a:solid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a:ea typeface="+mn-ea"/>
                <a:cs typeface="Arial"/>
              </a:rPr>
              <a:t>The Energy Act of 2020 </a:t>
            </a:r>
            <a:r>
              <a:rPr kumimoji="0" lang="en-US" sz="1800" b="1" i="0" u="none" strike="noStrike" kern="1200" cap="none" spc="0" normalizeH="0" baseline="0" noProof="0">
                <a:ln>
                  <a:noFill/>
                </a:ln>
                <a:solidFill>
                  <a:prstClr val="black"/>
                </a:solidFill>
                <a:effectLst/>
                <a:uLnTx/>
                <a:uFillTx/>
                <a:latin typeface="Verdana"/>
                <a:ea typeface="+mn-ea"/>
                <a:cs typeface="Arial"/>
              </a:rPr>
              <a:t>expanded the scientific mission of FES </a:t>
            </a:r>
            <a:r>
              <a:rPr kumimoji="0" lang="en-US" sz="1800" b="0" i="0" u="none" strike="noStrike" kern="1200" cap="none" spc="0" normalizeH="0" baseline="0" noProof="0">
                <a:ln>
                  <a:noFill/>
                </a:ln>
                <a:solidFill>
                  <a:prstClr val="black"/>
                </a:solidFill>
                <a:effectLst/>
                <a:uLnTx/>
                <a:uFillTx/>
                <a:latin typeface="Verdana"/>
                <a:ea typeface="+mn-ea"/>
                <a:cs typeface="Arial"/>
              </a:rPr>
              <a:t>to support “</a:t>
            </a:r>
            <a:r>
              <a:rPr kumimoji="0" lang="en-US" sz="1800" b="1" i="0" u="none" strike="noStrike" kern="1200" cap="none" spc="0" normalizeH="0" baseline="0" noProof="0">
                <a:ln>
                  <a:noFill/>
                </a:ln>
                <a:solidFill>
                  <a:prstClr val="black"/>
                </a:solidFill>
                <a:effectLst/>
                <a:uLnTx/>
                <a:uFillTx/>
                <a:latin typeface="Verdana"/>
                <a:ea typeface="+mn-ea"/>
                <a:cs typeface="Arial"/>
              </a:rPr>
              <a:t>the development of a competitive fusion power industry in the U.S</a:t>
            </a:r>
            <a:r>
              <a:rPr kumimoji="0" lang="en-US" sz="1800" b="0" i="0" u="none" strike="noStrike" kern="1200" cap="none" spc="0" normalizeH="0" baseline="0" noProof="0">
                <a:ln>
                  <a:noFill/>
                </a:ln>
                <a:solidFill>
                  <a:prstClr val="black"/>
                </a:solidFill>
                <a:effectLst/>
                <a:uLnTx/>
                <a:uFillTx/>
                <a:latin typeface="Verdana"/>
                <a:ea typeface="+mn-ea"/>
                <a:cs typeface="Arial"/>
              </a:rPr>
              <a:t>.”</a:t>
            </a:r>
          </a:p>
        </p:txBody>
      </p:sp>
      <p:sp>
        <p:nvSpPr>
          <p:cNvPr id="3" name="Slide Number Placeholder 8">
            <a:extLst>
              <a:ext uri="{FF2B5EF4-FFF2-40B4-BE49-F238E27FC236}">
                <a16:creationId xmlns:a16="http://schemas.microsoft.com/office/drawing/2014/main" id="{43724E25-9BE3-D923-9317-B3FD92C155A8}"/>
              </a:ext>
            </a:extLst>
          </p:cNvPr>
          <p:cNvSpPr txBox="1">
            <a:spLocks/>
          </p:cNvSpPr>
          <p:nvPr/>
        </p:nvSpPr>
        <p:spPr>
          <a:xfrm>
            <a:off x="487680" y="6310312"/>
            <a:ext cx="2743200" cy="365125"/>
          </a:xfrm>
          <a:prstGeom prst="rect">
            <a:avLst/>
          </a:prstGeom>
        </p:spPr>
        <p:txBody>
          <a:bodyPr vert="horz" lIns="91440" tIns="45720" rIns="91440" bIns="45720" rtlCol="0" anchor="ctr"/>
          <a:lstStyle>
            <a:defPPr>
              <a:defRPr lang="en-US"/>
            </a:defPPr>
            <a:lvl1pPr marL="0" algn="l" defTabSz="914400" rtl="0" eaLnBrk="1" fontAlgn="base" latinLnBrk="0" hangingPunct="1">
              <a:spcBef>
                <a:spcPct val="0"/>
              </a:spcBef>
              <a:spcAft>
                <a:spcPct val="0"/>
              </a:spcAft>
              <a:defRPr sz="1000" kern="1200">
                <a:solidFill>
                  <a:schemeClr val="accent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2DA33C2-9A53-493D-9783-AFB4BFA1AF98}" type="slidenum">
              <a:rPr kumimoji="0" lang="en-US" sz="1000" b="0" i="0" u="none" strike="noStrike" kern="1200" cap="none" spc="0" normalizeH="0" baseline="0" noProof="0" smtClean="0">
                <a:ln>
                  <a:noFill/>
                </a:ln>
                <a:solidFill>
                  <a:srgbClr val="0B2C45"/>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srgbClr val="0B2C45"/>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9E5140A5-BBF9-9469-BCE6-7F24519C44F0}"/>
              </a:ext>
            </a:extLst>
          </p:cNvPr>
          <p:cNvSpPr>
            <a:spLocks noGrp="1"/>
          </p:cNvSpPr>
          <p:nvPr>
            <p:ph sz="quarter" idx="4294967295"/>
          </p:nvPr>
        </p:nvSpPr>
        <p:spPr>
          <a:xfrm>
            <a:off x="685800" y="3386138"/>
            <a:ext cx="10820400" cy="2733675"/>
          </a:xfrm>
          <a:solidFill>
            <a:schemeClr val="accent4">
              <a:lumMod val="75000"/>
            </a:schemeClr>
          </a:solidFill>
          <a:ln w="28575">
            <a:solidFill>
              <a:srgbClr val="002060"/>
            </a:solidFill>
          </a:ln>
        </p:spPr>
        <p:txBody>
          <a:bodyPr>
            <a:normAutofit lnSpcReduction="10000"/>
          </a:bodyPr>
          <a:lstStyle/>
          <a:p>
            <a:pPr marL="0" indent="0" algn="ctr">
              <a:spcBef>
                <a:spcPts val="1200"/>
              </a:spcBef>
              <a:buClr>
                <a:schemeClr val="bg1"/>
              </a:buClr>
              <a:buNone/>
            </a:pPr>
            <a:r>
              <a:rPr lang="en-US" b="1" dirty="0">
                <a:solidFill>
                  <a:schemeClr val="bg1"/>
                </a:solidFill>
                <a:latin typeface="Verdana" panose="020B0604030504040204" pitchFamily="34" charset="0"/>
                <a:ea typeface="Verdana" panose="020B0604030504040204" pitchFamily="34" charset="0"/>
              </a:rPr>
              <a:t>FES PROGRAM PRIORITIES</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Accelerate fusion development as a carbon-free energy source via public-private partnerships (FESAC LRP + Bold Decadal Vision)</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Support R&amp;D Fusion Centers (“FIRE” centers) to establish S&amp;T basis of a Fusion Pilot Plant (FPP)</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U.S. participation in ITER to leverage engineering and study burning plasma science technology at power plant scale while expanding Inertial Fusion Energy (IFE) program</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Support discovery plasma science and technology</a:t>
            </a:r>
          </a:p>
          <a:p>
            <a:pPr marL="396875" indent="-342900">
              <a:spcBef>
                <a:spcPct val="0"/>
              </a:spcBef>
              <a:spcAft>
                <a:spcPts val="900"/>
              </a:spcAft>
              <a:buClr>
                <a:schemeClr val="bg1"/>
              </a:buClr>
              <a:buFont typeface="+mj-lt"/>
              <a:buAutoNum type="arabicPeriod"/>
            </a:pPr>
            <a:r>
              <a:rPr lang="en-US" sz="1800" dirty="0">
                <a:solidFill>
                  <a:schemeClr val="bg1"/>
                </a:solidFill>
                <a:latin typeface="Verdana" panose="020B0604030504040204" pitchFamily="34" charset="0"/>
                <a:ea typeface="Verdana" panose="020B0604030504040204" pitchFamily="34" charset="0"/>
              </a:rPr>
              <a:t>Broaden participation in fusion and DEIA activities to enable the program</a:t>
            </a:r>
          </a:p>
        </p:txBody>
      </p:sp>
      <p:cxnSp>
        <p:nvCxnSpPr>
          <p:cNvPr id="9" name="Connector: Elbow 8">
            <a:extLst>
              <a:ext uri="{FF2B5EF4-FFF2-40B4-BE49-F238E27FC236}">
                <a16:creationId xmlns:a16="http://schemas.microsoft.com/office/drawing/2014/main" id="{DB7A7032-1DE1-079C-AFA8-5E06D951B1F8}"/>
              </a:ext>
            </a:extLst>
          </p:cNvPr>
          <p:cNvCxnSpPr>
            <a:cxnSpLocks/>
            <a:endCxn id="7" idx="1"/>
          </p:cNvCxnSpPr>
          <p:nvPr/>
        </p:nvCxnSpPr>
        <p:spPr>
          <a:xfrm rot="16200000" flipH="1">
            <a:off x="929259" y="2491685"/>
            <a:ext cx="386512" cy="324790"/>
          </a:xfrm>
          <a:prstGeom prst="bentConnector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2538778-575E-7860-55C8-825619DF20C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5B6AD7-18B8-4C9C-AA70-ABD830A869AC}" type="slidenum">
              <a:rPr kumimoji="0" lang="en-US" sz="1400" b="0" i="0" u="none" strike="noStrike" kern="1200" cap="none" spc="0" normalizeH="0" baseline="0" noProof="0" smtClean="0">
                <a:ln>
                  <a:noFill/>
                </a:ln>
                <a:solidFill>
                  <a:prstClr val="white"/>
                </a:solidFill>
                <a:effectLst/>
                <a:uLnTx/>
                <a:uFillTx/>
                <a:latin typeface="AvenirNext LT Pro Regular" panose="020B05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ea typeface="+mn-ea"/>
              <a:cs typeface="+mn-cs"/>
            </a:endParaRPr>
          </a:p>
        </p:txBody>
      </p:sp>
    </p:spTree>
    <p:extLst>
      <p:ext uri="{BB962C8B-B14F-4D97-AF65-F5344CB8AC3E}">
        <p14:creationId xmlns:p14="http://schemas.microsoft.com/office/powerpoint/2010/main" val="301101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C3321A-B192-56D0-EA5B-9339E6DEA1AF}"/>
              </a:ext>
            </a:extLst>
          </p:cNvPr>
          <p:cNvPicPr>
            <a:picLocks noChangeAspect="1"/>
          </p:cNvPicPr>
          <p:nvPr/>
        </p:nvPicPr>
        <p:blipFill>
          <a:blip r:embed="rId3"/>
          <a:stretch>
            <a:fillRect/>
          </a:stretch>
        </p:blipFill>
        <p:spPr>
          <a:xfrm>
            <a:off x="190500" y="814089"/>
            <a:ext cx="3619227" cy="468370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8AF0067-C4DD-A467-3ED6-E08F22D5E69A}"/>
              </a:ext>
            </a:extLst>
          </p:cNvPr>
          <p:cNvSpPr>
            <a:spLocks noGrp="1"/>
          </p:cNvSpPr>
          <p:nvPr>
            <p:ph type="title"/>
          </p:nvPr>
        </p:nvSpPr>
        <p:spPr>
          <a:xfrm>
            <a:off x="281170" y="89870"/>
            <a:ext cx="11460480" cy="756539"/>
          </a:xfrm>
        </p:spPr>
        <p:txBody>
          <a:bodyPr>
            <a:normAutofit fontScale="90000"/>
          </a:bodyPr>
          <a:lstStyle/>
          <a:p>
            <a:r>
              <a:rPr lang="en-US" dirty="0"/>
              <a:t>Focused Foundational Fusion Materials and Technology Research</a:t>
            </a:r>
          </a:p>
        </p:txBody>
      </p:sp>
      <p:sp>
        <p:nvSpPr>
          <p:cNvPr id="10" name="Content Placeholder 9">
            <a:extLst>
              <a:ext uri="{FF2B5EF4-FFF2-40B4-BE49-F238E27FC236}">
                <a16:creationId xmlns:a16="http://schemas.microsoft.com/office/drawing/2014/main" id="{0804C3CA-F0E5-0F00-E541-402E1D3F2E6C}"/>
              </a:ext>
            </a:extLst>
          </p:cNvPr>
          <p:cNvSpPr>
            <a:spLocks noGrp="1"/>
          </p:cNvSpPr>
          <p:nvPr>
            <p:ph sz="quarter" idx="4294967295"/>
          </p:nvPr>
        </p:nvSpPr>
        <p:spPr>
          <a:xfrm>
            <a:off x="4505325" y="2493963"/>
            <a:ext cx="7496175" cy="1739900"/>
          </a:xfrm>
        </p:spPr>
        <p:txBody>
          <a:bodyPr>
            <a:normAutofit fontScale="92500" lnSpcReduction="10000"/>
          </a:bodyPr>
          <a:lstStyle/>
          <a:p>
            <a:pPr marL="0" indent="0">
              <a:buNone/>
            </a:pPr>
            <a:r>
              <a:rPr lang="en-US" dirty="0">
                <a:solidFill>
                  <a:srgbClr val="0B2C45"/>
                </a:solidFill>
                <a:latin typeface="Verdana" panose="020B0604030504040204" pitchFamily="34" charset="0"/>
                <a:ea typeface="Verdana" panose="020B0604030504040204" pitchFamily="34" charset="0"/>
              </a:rPr>
              <a:t>Strategic priority high-impact research that is foundational to the developmental pathway of fusion energy</a:t>
            </a:r>
          </a:p>
          <a:p>
            <a:pPr marL="0" indent="0">
              <a:buNone/>
            </a:pPr>
            <a:r>
              <a:rPr lang="en-US" dirty="0">
                <a:solidFill>
                  <a:srgbClr val="0B2C45"/>
                </a:solidFill>
                <a:latin typeface="Verdana" panose="020B0604030504040204" pitchFamily="34" charset="0"/>
                <a:ea typeface="Verdana" panose="020B0604030504040204" pitchFamily="34" charset="0"/>
              </a:rPr>
              <a:t>- Enabling technology</a:t>
            </a:r>
          </a:p>
          <a:p>
            <a:pPr marL="0" indent="0">
              <a:buNone/>
            </a:pPr>
            <a:r>
              <a:rPr lang="en-US" dirty="0">
                <a:solidFill>
                  <a:srgbClr val="0B2C45"/>
                </a:solidFill>
                <a:latin typeface="Verdana" panose="020B0604030504040204" pitchFamily="34" charset="0"/>
                <a:ea typeface="Verdana" panose="020B0604030504040204" pitchFamily="34" charset="0"/>
              </a:rPr>
              <a:t>- Fusion Nuclear Science</a:t>
            </a:r>
          </a:p>
          <a:p>
            <a:pPr marL="0" indent="0">
              <a:buNone/>
            </a:pPr>
            <a:r>
              <a:rPr lang="en-US" dirty="0">
                <a:solidFill>
                  <a:srgbClr val="0B2C45"/>
                </a:solidFill>
                <a:latin typeface="Verdana" panose="020B0604030504040204" pitchFamily="34" charset="0"/>
                <a:ea typeface="Verdana" panose="020B0604030504040204" pitchFamily="34" charset="0"/>
              </a:rPr>
              <a:t>- Fusion Materials</a:t>
            </a:r>
          </a:p>
        </p:txBody>
      </p:sp>
      <p:sp>
        <p:nvSpPr>
          <p:cNvPr id="5" name="TextBox 4">
            <a:extLst>
              <a:ext uri="{FF2B5EF4-FFF2-40B4-BE49-F238E27FC236}">
                <a16:creationId xmlns:a16="http://schemas.microsoft.com/office/drawing/2014/main" id="{B94D267C-F53E-F318-FBE1-E8FCBC1A2581}"/>
              </a:ext>
            </a:extLst>
          </p:cNvPr>
          <p:cNvSpPr txBox="1"/>
          <p:nvPr/>
        </p:nvSpPr>
        <p:spPr>
          <a:xfrm>
            <a:off x="3965951" y="846409"/>
            <a:ext cx="822604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B2C45"/>
                </a:solidFill>
                <a:effectLst/>
                <a:uLnTx/>
                <a:uFillTx/>
                <a:latin typeface="Verdana" panose="020B0604030504040204" pitchFamily="34" charset="0"/>
                <a:ea typeface="Verdana" panose="020B0604030504040204" pitchFamily="34" charset="0"/>
                <a:cs typeface="+mn-cs"/>
              </a:rPr>
              <a:t>“Fulfilling the [fusion] energy mission demands a shift in the balance of research toward </a:t>
            </a:r>
            <a:r>
              <a:rPr kumimoji="0" lang="en-US" sz="1800" b="1" i="1" u="sng" strike="noStrike" kern="1200" cap="none" spc="0" normalizeH="0" baseline="0" noProof="0" dirty="0">
                <a:ln>
                  <a:noFill/>
                </a:ln>
                <a:solidFill>
                  <a:srgbClr val="0B2C45"/>
                </a:solidFill>
                <a:effectLst/>
                <a:uLnTx/>
                <a:uFillTx/>
                <a:latin typeface="Verdana" panose="020B0604030504040204" pitchFamily="34" charset="0"/>
                <a:ea typeface="Verdana" panose="020B0604030504040204" pitchFamily="34" charset="0"/>
                <a:cs typeface="+mn-cs"/>
              </a:rPr>
              <a:t>FM&amp;T (Fusion Materials and Technology</a:t>
            </a:r>
            <a:r>
              <a:rPr kumimoji="0" lang="en-US" sz="1800" b="0" i="1" u="none" strike="noStrike" kern="1200" cap="none" spc="0" normalizeH="0" baseline="0" noProof="0" dirty="0">
                <a:ln>
                  <a:noFill/>
                </a:ln>
                <a:solidFill>
                  <a:srgbClr val="0B2C45"/>
                </a:solidFill>
                <a:effectLst/>
                <a:uLnTx/>
                <a:uFillTx/>
                <a:latin typeface="Verdana" panose="020B0604030504040204" pitchFamily="34" charset="0"/>
                <a:ea typeface="Verdana" panose="020B0604030504040204" pitchFamily="34" charset="0"/>
                <a:cs typeface="+mn-cs"/>
              </a:rPr>
              <a:t>), which connects the three science drivers: Sustain a Burning Plasma, Engineer for Extreme Conditions, and Harness Fusion Energy.” pg. 6 FESAC-LRP</a:t>
            </a:r>
          </a:p>
        </p:txBody>
      </p:sp>
      <p:graphicFrame>
        <p:nvGraphicFramePr>
          <p:cNvPr id="11" name="Diagram 10">
            <a:extLst>
              <a:ext uri="{FF2B5EF4-FFF2-40B4-BE49-F238E27FC236}">
                <a16:creationId xmlns:a16="http://schemas.microsoft.com/office/drawing/2014/main" id="{9F465DF3-15D6-1C60-457E-49173C7A6B9E}"/>
              </a:ext>
            </a:extLst>
          </p:cNvPr>
          <p:cNvGraphicFramePr/>
          <p:nvPr/>
        </p:nvGraphicFramePr>
        <p:xfrm>
          <a:off x="3456426" y="4449321"/>
          <a:ext cx="6988629" cy="1740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Arrow: Right 14">
            <a:extLst>
              <a:ext uri="{FF2B5EF4-FFF2-40B4-BE49-F238E27FC236}">
                <a16:creationId xmlns:a16="http://schemas.microsoft.com/office/drawing/2014/main" id="{8B76C65A-EB75-C2CF-CEB8-A85B9E13DCDF}"/>
              </a:ext>
            </a:extLst>
          </p:cNvPr>
          <p:cNvSpPr/>
          <p:nvPr/>
        </p:nvSpPr>
        <p:spPr>
          <a:xfrm>
            <a:off x="10527248" y="4744005"/>
            <a:ext cx="681858" cy="1150706"/>
          </a:xfrm>
          <a:prstGeom prst="rightArrow">
            <a:avLst/>
          </a:prstGeom>
          <a:solidFill>
            <a:srgbClr val="7030A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C45"/>
              </a:solidFill>
              <a:effectLst/>
              <a:uLnTx/>
              <a:uFillTx/>
              <a:latin typeface="Arial"/>
              <a:ea typeface="+mn-ea"/>
              <a:cs typeface="+mn-cs"/>
            </a:endParaRPr>
          </a:p>
        </p:txBody>
      </p:sp>
      <p:sp>
        <p:nvSpPr>
          <p:cNvPr id="16" name="TextBox 15">
            <a:extLst>
              <a:ext uri="{FF2B5EF4-FFF2-40B4-BE49-F238E27FC236}">
                <a16:creationId xmlns:a16="http://schemas.microsoft.com/office/drawing/2014/main" id="{97A2551F-F221-6570-8792-42E3CA08BD8F}"/>
              </a:ext>
            </a:extLst>
          </p:cNvPr>
          <p:cNvSpPr txBox="1"/>
          <p:nvPr/>
        </p:nvSpPr>
        <p:spPr>
          <a:xfrm flipH="1">
            <a:off x="11170959" y="5057748"/>
            <a:ext cx="1003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FPP</a:t>
            </a:r>
          </a:p>
        </p:txBody>
      </p:sp>
      <p:sp>
        <p:nvSpPr>
          <p:cNvPr id="17" name="TextBox 16">
            <a:extLst>
              <a:ext uri="{FF2B5EF4-FFF2-40B4-BE49-F238E27FC236}">
                <a16:creationId xmlns:a16="http://schemas.microsoft.com/office/drawing/2014/main" id="{2A08ECB6-620D-6AEE-5955-9AF94160EBF8}"/>
              </a:ext>
            </a:extLst>
          </p:cNvPr>
          <p:cNvSpPr txBox="1"/>
          <p:nvPr/>
        </p:nvSpPr>
        <p:spPr>
          <a:xfrm>
            <a:off x="475433" y="5627690"/>
            <a:ext cx="31747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a:ea typeface="+mn-ea"/>
                <a:cs typeface="+mn-cs"/>
              </a:rPr>
              <a:t>2020 FESAC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a:ea typeface="+mn-ea"/>
                <a:cs typeface="+mn-cs"/>
              </a:rPr>
              <a:t>Long-Range Plan (LRP)</a:t>
            </a:r>
          </a:p>
        </p:txBody>
      </p:sp>
      <p:sp>
        <p:nvSpPr>
          <p:cNvPr id="6" name="TextBox 5">
            <a:extLst>
              <a:ext uri="{FF2B5EF4-FFF2-40B4-BE49-F238E27FC236}">
                <a16:creationId xmlns:a16="http://schemas.microsoft.com/office/drawing/2014/main" id="{EC3924B7-978B-F8F1-C3BB-ED6EF86A2F54}"/>
              </a:ext>
            </a:extLst>
          </p:cNvPr>
          <p:cNvSpPr txBox="1"/>
          <p:nvPr/>
        </p:nvSpPr>
        <p:spPr>
          <a:xfrm>
            <a:off x="5676001" y="5737354"/>
            <a:ext cx="27431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LRP Science Drivers</a:t>
            </a:r>
          </a:p>
        </p:txBody>
      </p:sp>
      <p:sp>
        <p:nvSpPr>
          <p:cNvPr id="4" name="Slide Number Placeholder 3">
            <a:extLst>
              <a:ext uri="{FF2B5EF4-FFF2-40B4-BE49-F238E27FC236}">
                <a16:creationId xmlns:a16="http://schemas.microsoft.com/office/drawing/2014/main" id="{DF398705-E4E2-C728-5EB4-EE42F0D5538E}"/>
              </a:ext>
            </a:extLst>
          </p:cNvPr>
          <p:cNvSpPr>
            <a:spLocks noGrp="1"/>
          </p:cNvSpPr>
          <p:nvPr>
            <p:ph type="sldNum" sz="quarter" idx="4"/>
          </p:nvPr>
        </p:nvSpPr>
        <p:spPr/>
        <p:txBody>
          <a:bodyPr/>
          <a:lstStyle/>
          <a:p>
            <a:fld id="{835B6AD7-18B8-4C9C-AA70-ABD830A869AC}" type="slidenum">
              <a:rPr lang="en-US" smtClean="0"/>
              <a:pPr/>
              <a:t>3</a:t>
            </a:fld>
            <a:endParaRPr lang="en-US"/>
          </a:p>
        </p:txBody>
      </p:sp>
    </p:spTree>
    <p:extLst>
      <p:ext uri="{BB962C8B-B14F-4D97-AF65-F5344CB8AC3E}">
        <p14:creationId xmlns:p14="http://schemas.microsoft.com/office/powerpoint/2010/main" val="287054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3B76-2150-2FA5-FF11-44489AA1143B}"/>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DD1DBE80-CBA7-8903-5C6D-BFE5B5E6C148}"/>
              </a:ext>
            </a:extLst>
          </p:cNvPr>
          <p:cNvSpPr>
            <a:spLocks noGrp="1"/>
          </p:cNvSpPr>
          <p:nvPr>
            <p:ph sz="quarter" idx="13"/>
          </p:nvPr>
        </p:nvSpPr>
        <p:spPr/>
        <p:txBody>
          <a:bodyPr/>
          <a:lstStyle/>
          <a:p>
            <a:r>
              <a:rPr lang="en-US" dirty="0"/>
              <a:t>An opportunity to transition existing base research programs to better support the new FES vision</a:t>
            </a:r>
          </a:p>
          <a:p>
            <a:pPr lvl="1"/>
            <a:r>
              <a:rPr lang="en-US" dirty="0"/>
              <a:t>Encourage innovative and focused approach</a:t>
            </a:r>
          </a:p>
          <a:p>
            <a:r>
              <a:rPr lang="en-US" dirty="0"/>
              <a:t>An opportunity to support new interest in fusion energy </a:t>
            </a:r>
          </a:p>
          <a:p>
            <a:pPr lvl="1"/>
            <a:r>
              <a:rPr lang="en-US" dirty="0"/>
              <a:t>Encourage leveraging capabilities and expertise from fields tangentially related to fusion</a:t>
            </a:r>
          </a:p>
          <a:p>
            <a:r>
              <a:rPr lang="en-US" dirty="0"/>
              <a:t>Research Topical Areas</a:t>
            </a:r>
          </a:p>
          <a:p>
            <a:pPr lvl="1"/>
            <a:r>
              <a:rPr lang="en-US" dirty="0"/>
              <a:t>Enabling R&amp;D: Supports priority science and engineering feasibility issues in technologies that is foundational to enable fusion energy</a:t>
            </a:r>
          </a:p>
          <a:p>
            <a:pPr lvl="1"/>
            <a:r>
              <a:rPr lang="en-US" dirty="0"/>
              <a:t>Fusion Materials: Supports strategic high-impact research in fusion materials that is foundational to the developmental path of viable fusion materials</a:t>
            </a:r>
          </a:p>
          <a:p>
            <a:pPr lvl="1"/>
            <a:r>
              <a:rPr lang="en-US" dirty="0"/>
              <a:t>Fusion Nuclear Science: Support strategic high-impact research in fusion nuclear science and technology that is foundational to the developmental path of systems required to harness and fuel and fusion energy system. </a:t>
            </a:r>
          </a:p>
          <a:p>
            <a:r>
              <a:rPr lang="en-US" dirty="0"/>
              <a:t>Cross-cutting and integrated research topics: Research that sits either at the integration of or the intersection of the research topical areas are encourage. Please indicate if the topic is cross-cutting</a:t>
            </a:r>
          </a:p>
        </p:txBody>
      </p:sp>
      <p:sp>
        <p:nvSpPr>
          <p:cNvPr id="4" name="Slide Number Placeholder 3">
            <a:extLst>
              <a:ext uri="{FF2B5EF4-FFF2-40B4-BE49-F238E27FC236}">
                <a16:creationId xmlns:a16="http://schemas.microsoft.com/office/drawing/2014/main" id="{EB226FCE-CDA0-DD81-47FC-96E38875027D}"/>
              </a:ext>
            </a:extLst>
          </p:cNvPr>
          <p:cNvSpPr>
            <a:spLocks noGrp="1"/>
          </p:cNvSpPr>
          <p:nvPr>
            <p:ph type="sldNum" sz="quarter" idx="12"/>
          </p:nvPr>
        </p:nvSpPr>
        <p:spPr/>
        <p:txBody>
          <a:bodyPr/>
          <a:lstStyle/>
          <a:p>
            <a:fld id="{2F3902C9-C47C-4EF4-BA50-DAB7C4D8D7B4}" type="slidenum">
              <a:rPr lang="en-US" smtClean="0"/>
              <a:pPr/>
              <a:t>4</a:t>
            </a:fld>
            <a:endParaRPr lang="en-US"/>
          </a:p>
        </p:txBody>
      </p:sp>
      <p:sp>
        <p:nvSpPr>
          <p:cNvPr id="6" name="TextBox 5">
            <a:extLst>
              <a:ext uri="{FF2B5EF4-FFF2-40B4-BE49-F238E27FC236}">
                <a16:creationId xmlns:a16="http://schemas.microsoft.com/office/drawing/2014/main" id="{7173D709-BDCA-8D9D-9048-5FFD87C8F791}"/>
              </a:ext>
            </a:extLst>
          </p:cNvPr>
          <p:cNvSpPr txBox="1"/>
          <p:nvPr/>
        </p:nvSpPr>
        <p:spPr>
          <a:xfrm>
            <a:off x="-170329" y="1321354"/>
            <a:ext cx="12227858" cy="369332"/>
          </a:xfrm>
          <a:prstGeom prst="rect">
            <a:avLst/>
          </a:prstGeom>
          <a:noFill/>
        </p:spPr>
        <p:txBody>
          <a:bodyPr wrap="square">
            <a:spAutoFit/>
          </a:bodyPr>
          <a:lstStyle/>
          <a:p>
            <a:pPr lvl="1"/>
            <a:r>
              <a:rPr lang="en-US" b="1" dirty="0"/>
              <a:t>Strategic priority high-impact research that is foundational to the developmental pathway of fusion energy</a:t>
            </a:r>
          </a:p>
        </p:txBody>
      </p:sp>
    </p:spTree>
    <p:extLst>
      <p:ext uri="{BB962C8B-B14F-4D97-AF65-F5344CB8AC3E}">
        <p14:creationId xmlns:p14="http://schemas.microsoft.com/office/powerpoint/2010/main" val="55438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64EB-FD70-4AB5-2B34-B9DEDA83BF5D}"/>
              </a:ext>
            </a:extLst>
          </p:cNvPr>
          <p:cNvSpPr>
            <a:spLocks noGrp="1"/>
          </p:cNvSpPr>
          <p:nvPr>
            <p:ph type="title"/>
          </p:nvPr>
        </p:nvSpPr>
        <p:spPr/>
        <p:txBody>
          <a:bodyPr/>
          <a:lstStyle/>
          <a:p>
            <a:r>
              <a:rPr lang="en-US" dirty="0"/>
              <a:t>Conditions</a:t>
            </a:r>
          </a:p>
        </p:txBody>
      </p:sp>
      <p:sp>
        <p:nvSpPr>
          <p:cNvPr id="3" name="Content Placeholder 2">
            <a:extLst>
              <a:ext uri="{FF2B5EF4-FFF2-40B4-BE49-F238E27FC236}">
                <a16:creationId xmlns:a16="http://schemas.microsoft.com/office/drawing/2014/main" id="{9B6A45D3-70F5-7213-A39D-F715EF2F4003}"/>
              </a:ext>
            </a:extLst>
          </p:cNvPr>
          <p:cNvSpPr>
            <a:spLocks noGrp="1"/>
          </p:cNvSpPr>
          <p:nvPr>
            <p:ph sz="quarter" idx="13"/>
          </p:nvPr>
        </p:nvSpPr>
        <p:spPr/>
        <p:txBody>
          <a:bodyPr>
            <a:normAutofit/>
          </a:bodyPr>
          <a:lstStyle/>
          <a:p>
            <a:r>
              <a:rPr lang="en-US" dirty="0"/>
              <a:t>Proposals must demonstrate:</a:t>
            </a:r>
          </a:p>
          <a:p>
            <a:pPr lvl="1"/>
            <a:r>
              <a:rPr lang="en-US" dirty="0"/>
              <a:t>Identify how the research aligns with the FS&amp;T drivers identified in the LRP</a:t>
            </a:r>
          </a:p>
          <a:p>
            <a:pPr lvl="1"/>
            <a:r>
              <a:rPr lang="en-US" dirty="0"/>
              <a:t>Comprehensive understanding of the research priority and impact of the result to the developmental pathway of the subsystem (e.g., material, breeder blanket) and how the result would be foundational to the developmental pathway of fusion energy</a:t>
            </a:r>
          </a:p>
          <a:p>
            <a:pPr lvl="1"/>
            <a:r>
              <a:rPr lang="en-US" dirty="0"/>
              <a:t>How the research would inform other parts of the FES research program (e.g., Advanced Tokamak, IFE, INFUSE, Milestone) to encourage information/data sharing, collaborations, and active participation in the vibrant fusion energy ecosystem and reduce barriers, siloing and duplicative efforts.</a:t>
            </a:r>
          </a:p>
          <a:p>
            <a:pPr lvl="1"/>
            <a:r>
              <a:rPr lang="en-US" dirty="0"/>
              <a:t>How will programs train the next generation of researchers?</a:t>
            </a:r>
          </a:p>
          <a:p>
            <a:pPr lvl="1"/>
            <a:r>
              <a:rPr lang="en-US" dirty="0"/>
              <a:t>How will resulting data and metadata be managed based on community standards in preparation for a fusion database?</a:t>
            </a:r>
          </a:p>
          <a:p>
            <a:pPr lvl="1"/>
            <a:r>
              <a:rPr lang="en-US" dirty="0"/>
              <a:t>Leverage existing capabilities support by FES or other programs</a:t>
            </a:r>
          </a:p>
          <a:p>
            <a:pPr lvl="1"/>
            <a:r>
              <a:rPr lang="en-US" b="1" u="sng" dirty="0"/>
              <a:t>Only for existing programs: </a:t>
            </a:r>
            <a:r>
              <a:rPr lang="en-US" dirty="0"/>
              <a:t>How are you reorienting your existing program to better support the fusion science and technology vision?</a:t>
            </a:r>
          </a:p>
          <a:p>
            <a:pPr marL="457200" lvl="1" indent="0">
              <a:buNone/>
            </a:pPr>
            <a:endParaRPr lang="en-US" dirty="0"/>
          </a:p>
        </p:txBody>
      </p:sp>
      <p:sp>
        <p:nvSpPr>
          <p:cNvPr id="4" name="Slide Number Placeholder 3">
            <a:extLst>
              <a:ext uri="{FF2B5EF4-FFF2-40B4-BE49-F238E27FC236}">
                <a16:creationId xmlns:a16="http://schemas.microsoft.com/office/drawing/2014/main" id="{A9AF8C91-63A8-7CB0-94A8-F1CB2234177E}"/>
              </a:ext>
            </a:extLst>
          </p:cNvPr>
          <p:cNvSpPr>
            <a:spLocks noGrp="1"/>
          </p:cNvSpPr>
          <p:nvPr>
            <p:ph type="sldNum" sz="quarter" idx="12"/>
          </p:nvPr>
        </p:nvSpPr>
        <p:spPr/>
        <p:txBody>
          <a:bodyPr/>
          <a:lstStyle/>
          <a:p>
            <a:fld id="{2F3902C9-C47C-4EF4-BA50-DAB7C4D8D7B4}" type="slidenum">
              <a:rPr lang="en-US" smtClean="0"/>
              <a:pPr/>
              <a:t>5</a:t>
            </a:fld>
            <a:endParaRPr lang="en-US"/>
          </a:p>
        </p:txBody>
      </p:sp>
      <p:sp>
        <p:nvSpPr>
          <p:cNvPr id="5" name="TextBox 4">
            <a:extLst>
              <a:ext uri="{FF2B5EF4-FFF2-40B4-BE49-F238E27FC236}">
                <a16:creationId xmlns:a16="http://schemas.microsoft.com/office/drawing/2014/main" id="{AD639233-E9F3-9B01-304F-7C58EA970B2B}"/>
              </a:ext>
            </a:extLst>
          </p:cNvPr>
          <p:cNvSpPr txBox="1"/>
          <p:nvPr/>
        </p:nvSpPr>
        <p:spPr>
          <a:xfrm>
            <a:off x="-170329" y="1321355"/>
            <a:ext cx="12227858" cy="369332"/>
          </a:xfrm>
          <a:prstGeom prst="rect">
            <a:avLst/>
          </a:prstGeom>
          <a:noFill/>
        </p:spPr>
        <p:txBody>
          <a:bodyPr wrap="square">
            <a:spAutoFit/>
          </a:bodyPr>
          <a:lstStyle/>
          <a:p>
            <a:pPr lvl="1"/>
            <a:r>
              <a:rPr lang="en-US" b="1" dirty="0"/>
              <a:t>Strategic priority high-impact research that is foundational to the developmental pathway of fusion energy</a:t>
            </a:r>
          </a:p>
        </p:txBody>
      </p:sp>
    </p:spTree>
    <p:extLst>
      <p:ext uri="{BB962C8B-B14F-4D97-AF65-F5344CB8AC3E}">
        <p14:creationId xmlns:p14="http://schemas.microsoft.com/office/powerpoint/2010/main" val="203532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7135E-57E3-6D64-323B-7F5175311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C9F2C-DA86-338D-9EED-A8F35ACD6DF0}"/>
              </a:ext>
            </a:extLst>
          </p:cNvPr>
          <p:cNvSpPr>
            <a:spLocks noGrp="1"/>
          </p:cNvSpPr>
          <p:nvPr>
            <p:ph type="title"/>
          </p:nvPr>
        </p:nvSpPr>
        <p:spPr/>
        <p:txBody>
          <a:bodyPr/>
          <a:lstStyle/>
          <a:p>
            <a:r>
              <a:rPr lang="en-US" dirty="0"/>
              <a:t>Conditions</a:t>
            </a:r>
          </a:p>
        </p:txBody>
      </p:sp>
      <p:sp>
        <p:nvSpPr>
          <p:cNvPr id="3" name="Content Placeholder 2">
            <a:extLst>
              <a:ext uri="{FF2B5EF4-FFF2-40B4-BE49-F238E27FC236}">
                <a16:creationId xmlns:a16="http://schemas.microsoft.com/office/drawing/2014/main" id="{17E79C28-949C-EC08-6D5C-AC6714DE3059}"/>
              </a:ext>
            </a:extLst>
          </p:cNvPr>
          <p:cNvSpPr>
            <a:spLocks noGrp="1"/>
          </p:cNvSpPr>
          <p:nvPr>
            <p:ph sz="quarter" idx="13"/>
          </p:nvPr>
        </p:nvSpPr>
        <p:spPr/>
        <p:txBody>
          <a:bodyPr/>
          <a:lstStyle/>
          <a:p>
            <a:r>
              <a:rPr lang="en-US" dirty="0"/>
              <a:t>Special Interest to FES</a:t>
            </a:r>
          </a:p>
          <a:p>
            <a:pPr lvl="1"/>
            <a:r>
              <a:rPr lang="en-US" dirty="0"/>
              <a:t>Proposals that include preparation and coordination of meta data standards, data accessibility (including legacy data) or indicate the participation in, or interest in the development of FM&amp;T databases</a:t>
            </a:r>
          </a:p>
          <a:p>
            <a:pPr lvl="1"/>
            <a:r>
              <a:rPr lang="en-US" dirty="0"/>
              <a:t>To strengthen this commitment, small collaborative research proposals are encouraged to form teams that include the participation of emerging research institutions and minority serving institutions (MSIs) institutions that are underrepresented in the FES research portfolio as well as researchers from groups historically underrepresented in STEM.</a:t>
            </a:r>
          </a:p>
          <a:p>
            <a:pPr lvl="1"/>
            <a:r>
              <a:rPr lang="en-US" dirty="0"/>
              <a:t>Fostering a vibrant DEIA fusion ecosystem</a:t>
            </a:r>
          </a:p>
          <a:p>
            <a:r>
              <a:rPr lang="en-US" dirty="0"/>
              <a:t>Proposal should not include support for</a:t>
            </a:r>
          </a:p>
          <a:p>
            <a:pPr lvl="1"/>
            <a:r>
              <a:rPr lang="en-US" dirty="0"/>
              <a:t>International collaborative efforts</a:t>
            </a:r>
          </a:p>
          <a:p>
            <a:pPr lvl="1"/>
            <a:r>
              <a:rPr lang="en-US" dirty="0"/>
              <a:t>Program management support</a:t>
            </a:r>
          </a:p>
          <a:p>
            <a:pPr lvl="1"/>
            <a:r>
              <a:rPr lang="en-US" dirty="0"/>
              <a:t>Medium to large scale capability development</a:t>
            </a:r>
          </a:p>
          <a:p>
            <a:pPr lvl="1"/>
            <a:r>
              <a:rPr lang="en-US" dirty="0"/>
              <a:t>Facility sustainability (operation and management)</a:t>
            </a:r>
          </a:p>
        </p:txBody>
      </p:sp>
      <p:sp>
        <p:nvSpPr>
          <p:cNvPr id="4" name="Slide Number Placeholder 3">
            <a:extLst>
              <a:ext uri="{FF2B5EF4-FFF2-40B4-BE49-F238E27FC236}">
                <a16:creationId xmlns:a16="http://schemas.microsoft.com/office/drawing/2014/main" id="{A509ED6F-330B-0604-167B-4AD7CEAC0A51}"/>
              </a:ext>
            </a:extLst>
          </p:cNvPr>
          <p:cNvSpPr>
            <a:spLocks noGrp="1"/>
          </p:cNvSpPr>
          <p:nvPr>
            <p:ph type="sldNum" sz="quarter" idx="12"/>
          </p:nvPr>
        </p:nvSpPr>
        <p:spPr/>
        <p:txBody>
          <a:bodyPr/>
          <a:lstStyle/>
          <a:p>
            <a:fld id="{2F3902C9-C47C-4EF4-BA50-DAB7C4D8D7B4}" type="slidenum">
              <a:rPr lang="en-US" smtClean="0"/>
              <a:pPr/>
              <a:t>6</a:t>
            </a:fld>
            <a:endParaRPr lang="en-US"/>
          </a:p>
        </p:txBody>
      </p:sp>
      <p:sp>
        <p:nvSpPr>
          <p:cNvPr id="5" name="TextBox 4">
            <a:extLst>
              <a:ext uri="{FF2B5EF4-FFF2-40B4-BE49-F238E27FC236}">
                <a16:creationId xmlns:a16="http://schemas.microsoft.com/office/drawing/2014/main" id="{CEE3A87D-709F-02DD-5D42-83CABE4B07AF}"/>
              </a:ext>
            </a:extLst>
          </p:cNvPr>
          <p:cNvSpPr txBox="1"/>
          <p:nvPr/>
        </p:nvSpPr>
        <p:spPr>
          <a:xfrm>
            <a:off x="-170329" y="1321355"/>
            <a:ext cx="12227858" cy="369332"/>
          </a:xfrm>
          <a:prstGeom prst="rect">
            <a:avLst/>
          </a:prstGeom>
          <a:noFill/>
        </p:spPr>
        <p:txBody>
          <a:bodyPr wrap="square">
            <a:spAutoFit/>
          </a:bodyPr>
          <a:lstStyle/>
          <a:p>
            <a:pPr lvl="1"/>
            <a:r>
              <a:rPr lang="en-US" b="1" dirty="0"/>
              <a:t>Strategic priority high-impact research that is foundational to the developmental pathway of fusion energy</a:t>
            </a:r>
          </a:p>
        </p:txBody>
      </p:sp>
    </p:spTree>
    <p:extLst>
      <p:ext uri="{BB962C8B-B14F-4D97-AF65-F5344CB8AC3E}">
        <p14:creationId xmlns:p14="http://schemas.microsoft.com/office/powerpoint/2010/main" val="1396589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7D32-2736-F193-A3AA-AD301D1E424E}"/>
              </a:ext>
            </a:extLst>
          </p:cNvPr>
          <p:cNvSpPr>
            <a:spLocks noGrp="1"/>
          </p:cNvSpPr>
          <p:nvPr>
            <p:ph type="title"/>
          </p:nvPr>
        </p:nvSpPr>
        <p:spPr/>
        <p:txBody>
          <a:bodyPr/>
          <a:lstStyle/>
          <a:p>
            <a:r>
              <a:rPr lang="en-US" dirty="0"/>
              <a:t>Funding Level</a:t>
            </a:r>
          </a:p>
        </p:txBody>
      </p:sp>
      <p:sp>
        <p:nvSpPr>
          <p:cNvPr id="3" name="Content Placeholder 2">
            <a:extLst>
              <a:ext uri="{FF2B5EF4-FFF2-40B4-BE49-F238E27FC236}">
                <a16:creationId xmlns:a16="http://schemas.microsoft.com/office/drawing/2014/main" id="{0D6930CC-CAFA-AA69-D5D1-470054308015}"/>
              </a:ext>
            </a:extLst>
          </p:cNvPr>
          <p:cNvSpPr>
            <a:spLocks noGrp="1"/>
          </p:cNvSpPr>
          <p:nvPr>
            <p:ph sz="quarter" idx="13"/>
          </p:nvPr>
        </p:nvSpPr>
        <p:spPr/>
        <p:txBody>
          <a:bodyPr>
            <a:normAutofit fontScale="85000" lnSpcReduction="10000"/>
          </a:bodyPr>
          <a:lstStyle/>
          <a:p>
            <a:r>
              <a:rPr lang="en-US" dirty="0"/>
              <a:t>Proposals will be accepted under three tracks that are differentiated by the award size and award duration. Award size represents per year amount. </a:t>
            </a:r>
          </a:p>
          <a:p>
            <a:pPr lvl="1"/>
            <a:r>
              <a:rPr lang="en-US" dirty="0"/>
              <a:t>Exploratory</a:t>
            </a:r>
          </a:p>
          <a:p>
            <a:pPr lvl="1"/>
            <a:r>
              <a:rPr lang="en-US" dirty="0"/>
              <a:t>Full proposal single topic</a:t>
            </a:r>
          </a:p>
          <a:p>
            <a:pPr lvl="1"/>
            <a:r>
              <a:rPr lang="en-US" dirty="0"/>
              <a:t>Full proposal multiple topics</a:t>
            </a:r>
          </a:p>
          <a:p>
            <a:pPr lvl="2"/>
            <a:r>
              <a:rPr lang="en-US" dirty="0"/>
              <a:t>Cross-cutting or intersection research is accepted</a:t>
            </a:r>
          </a:p>
          <a:p>
            <a:pPr lvl="2"/>
            <a:r>
              <a:rPr lang="en-US" dirty="0"/>
              <a:t>Multiple research topical areas in one proposal is accepted</a:t>
            </a:r>
          </a:p>
          <a:p>
            <a:r>
              <a:rPr lang="en-US" dirty="0"/>
              <a:t>All proposals will be considered equally. The distribution between the number of and funding for Exploratory and Full awards depends on the number and quality of the proposals; there is no quota for each category. </a:t>
            </a:r>
          </a:p>
          <a:p>
            <a:r>
              <a:rPr lang="en-US" dirty="0"/>
              <a:t>A total of $51,000,000 in current and future fiscal year funds may be available to support awards made under this DOE National Laboratory Announcement. DOE anticipates that the value of awards made under this announcement will be approximately $17,000,000 per year, with outyear support contingent on the availability of appropriated funds, progress of the research, and programmatic needs.</a:t>
            </a:r>
          </a:p>
          <a:p>
            <a:r>
              <a:rPr lang="en-US" dirty="0"/>
              <a:t>Any awards made under the Open Notice FOA may reduce the funding available under this Program Announcement. </a:t>
            </a:r>
          </a:p>
          <a:p>
            <a:r>
              <a:rPr lang="en-US" dirty="0"/>
              <a:t>Institutional limitation – 4 proposals per institution</a:t>
            </a:r>
          </a:p>
          <a:p>
            <a:pPr lvl="1"/>
            <a:r>
              <a:rPr lang="en-US" dirty="0"/>
              <a:t>Lead PI limitation – 2 proposals per lead PI</a:t>
            </a:r>
          </a:p>
          <a:p>
            <a:pPr lvl="1"/>
            <a:r>
              <a:rPr lang="en-US" dirty="0"/>
              <a:t>Subaward PI – no limitations</a:t>
            </a:r>
          </a:p>
        </p:txBody>
      </p:sp>
      <p:sp>
        <p:nvSpPr>
          <p:cNvPr id="4" name="Slide Number Placeholder 3">
            <a:extLst>
              <a:ext uri="{FF2B5EF4-FFF2-40B4-BE49-F238E27FC236}">
                <a16:creationId xmlns:a16="http://schemas.microsoft.com/office/drawing/2014/main" id="{60F4E71A-6C92-27FE-F5E5-1FC1738FF7CA}"/>
              </a:ext>
            </a:extLst>
          </p:cNvPr>
          <p:cNvSpPr>
            <a:spLocks noGrp="1"/>
          </p:cNvSpPr>
          <p:nvPr>
            <p:ph type="sldNum" sz="quarter" idx="12"/>
          </p:nvPr>
        </p:nvSpPr>
        <p:spPr/>
        <p:txBody>
          <a:bodyPr/>
          <a:lstStyle/>
          <a:p>
            <a:fld id="{2F3902C9-C47C-4EF4-BA50-DAB7C4D8D7B4}" type="slidenum">
              <a:rPr lang="en-US" smtClean="0"/>
              <a:pPr/>
              <a:t>7</a:t>
            </a:fld>
            <a:endParaRPr lang="en-US"/>
          </a:p>
        </p:txBody>
      </p:sp>
      <p:pic>
        <p:nvPicPr>
          <p:cNvPr id="6" name="Picture 5">
            <a:extLst>
              <a:ext uri="{FF2B5EF4-FFF2-40B4-BE49-F238E27FC236}">
                <a16:creationId xmlns:a16="http://schemas.microsoft.com/office/drawing/2014/main" id="{D0FD44D4-78DC-1C97-8CB1-11B94C51A2A6}"/>
              </a:ext>
            </a:extLst>
          </p:cNvPr>
          <p:cNvPicPr>
            <a:picLocks noChangeAspect="1"/>
          </p:cNvPicPr>
          <p:nvPr/>
        </p:nvPicPr>
        <p:blipFill>
          <a:blip r:embed="rId2"/>
          <a:stretch>
            <a:fillRect/>
          </a:stretch>
        </p:blipFill>
        <p:spPr>
          <a:xfrm>
            <a:off x="4150995" y="365125"/>
            <a:ext cx="7507604" cy="1325561"/>
          </a:xfrm>
          <a:prstGeom prst="rect">
            <a:avLst/>
          </a:prstGeom>
        </p:spPr>
      </p:pic>
    </p:spTree>
    <p:extLst>
      <p:ext uri="{BB962C8B-B14F-4D97-AF65-F5344CB8AC3E}">
        <p14:creationId xmlns:p14="http://schemas.microsoft.com/office/powerpoint/2010/main" val="417987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C635-DD2A-359E-BE65-BB33CBA30457}"/>
              </a:ext>
            </a:extLst>
          </p:cNvPr>
          <p:cNvSpPr>
            <a:spLocks noGrp="1"/>
          </p:cNvSpPr>
          <p:nvPr>
            <p:ph type="title"/>
          </p:nvPr>
        </p:nvSpPr>
        <p:spPr/>
        <p:txBody>
          <a:bodyPr/>
          <a:lstStyle/>
          <a:p>
            <a:r>
              <a:rPr lang="en-US" dirty="0"/>
              <a:t>Data Management Plan</a:t>
            </a:r>
          </a:p>
        </p:txBody>
      </p:sp>
      <p:sp>
        <p:nvSpPr>
          <p:cNvPr id="3" name="Content Placeholder 2">
            <a:extLst>
              <a:ext uri="{FF2B5EF4-FFF2-40B4-BE49-F238E27FC236}">
                <a16:creationId xmlns:a16="http://schemas.microsoft.com/office/drawing/2014/main" id="{37A2ED41-DF88-E09E-5CA9-FCF68FC268FD}"/>
              </a:ext>
            </a:extLst>
          </p:cNvPr>
          <p:cNvSpPr>
            <a:spLocks noGrp="1"/>
          </p:cNvSpPr>
          <p:nvPr>
            <p:ph sz="quarter" idx="13"/>
          </p:nvPr>
        </p:nvSpPr>
        <p:spPr/>
        <p:txBody>
          <a:bodyPr/>
          <a:lstStyle/>
          <a:p>
            <a:r>
              <a:rPr lang="en-US" dirty="0"/>
              <a:t>Provide a Data Management Plan (DMP) as an appendix to the research narrative. The DMP must include the following for both experiments and computational research:</a:t>
            </a:r>
          </a:p>
          <a:p>
            <a:pPr lvl="1"/>
            <a:r>
              <a:rPr lang="en-US" dirty="0"/>
              <a:t>What is the framework for data collection, and does it adhere to community standards for the data collected? This goes beyond just “what data do we need to get?”</a:t>
            </a:r>
          </a:p>
          <a:p>
            <a:pPr lvl="1"/>
            <a:r>
              <a:rPr lang="en-US" dirty="0"/>
              <a:t>A careful characterization of the experiment itself (e.g. impurity levels in the fluid, volume of fluid, crucible material…) </a:t>
            </a:r>
          </a:p>
          <a:p>
            <a:pPr lvl="1"/>
            <a:r>
              <a:rPr lang="en-US" dirty="0"/>
              <a:t>What were the experimental/computational procedures, and do they adhere to community standards? </a:t>
            </a:r>
          </a:p>
          <a:p>
            <a:pPr lvl="1"/>
            <a:r>
              <a:rPr lang="en-US" dirty="0"/>
              <a:t>Was all meta-data and raw data uploaded to a database or stored locally in preparation for a future data repository? </a:t>
            </a:r>
          </a:p>
          <a:p>
            <a:pPr lvl="1"/>
            <a:r>
              <a:rPr lang="en-US" dirty="0"/>
              <a:t>This appendix should not exceed a page limit of 4 pages including charts, graphs, maps, photographs, and other pictorial presentations, when printed using standard letter-size (8.5- inch x 11-inch) paper with 1-inch margins (top, bottom, left, and right) </a:t>
            </a:r>
          </a:p>
          <a:p>
            <a:pPr lvl="1"/>
            <a:r>
              <a:rPr lang="en-US" dirty="0"/>
              <a:t>Do not attach a separate file.</a:t>
            </a:r>
          </a:p>
          <a:p>
            <a:pPr lvl="1"/>
            <a:r>
              <a:rPr lang="en-US" dirty="0"/>
              <a:t>This appendix will not count in the project narrative page limitation. </a:t>
            </a:r>
          </a:p>
        </p:txBody>
      </p:sp>
      <p:sp>
        <p:nvSpPr>
          <p:cNvPr id="4" name="Slide Number Placeholder 3">
            <a:extLst>
              <a:ext uri="{FF2B5EF4-FFF2-40B4-BE49-F238E27FC236}">
                <a16:creationId xmlns:a16="http://schemas.microsoft.com/office/drawing/2014/main" id="{F769E02D-0935-52D4-0F36-BA0A2A7A23D7}"/>
              </a:ext>
            </a:extLst>
          </p:cNvPr>
          <p:cNvSpPr>
            <a:spLocks noGrp="1"/>
          </p:cNvSpPr>
          <p:nvPr>
            <p:ph type="sldNum" sz="quarter" idx="12"/>
          </p:nvPr>
        </p:nvSpPr>
        <p:spPr/>
        <p:txBody>
          <a:bodyPr/>
          <a:lstStyle/>
          <a:p>
            <a:fld id="{2F3902C9-C47C-4EF4-BA50-DAB7C4D8D7B4}" type="slidenum">
              <a:rPr lang="en-US" smtClean="0"/>
              <a:pPr/>
              <a:t>8</a:t>
            </a:fld>
            <a:endParaRPr lang="en-US"/>
          </a:p>
        </p:txBody>
      </p:sp>
    </p:spTree>
    <p:extLst>
      <p:ext uri="{BB962C8B-B14F-4D97-AF65-F5344CB8AC3E}">
        <p14:creationId xmlns:p14="http://schemas.microsoft.com/office/powerpoint/2010/main" val="401573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99A9-477F-FC17-6C1C-98A608F53D91}"/>
              </a:ext>
            </a:extLst>
          </p:cNvPr>
          <p:cNvSpPr>
            <a:spLocks noGrp="1"/>
          </p:cNvSpPr>
          <p:nvPr>
            <p:ph type="title"/>
          </p:nvPr>
        </p:nvSpPr>
        <p:spPr/>
        <p:txBody>
          <a:bodyPr/>
          <a:lstStyle/>
          <a:p>
            <a:r>
              <a:rPr lang="en-US" dirty="0"/>
              <a:t>Promoting Inclusive and Equitable Research (PIER) plan</a:t>
            </a:r>
          </a:p>
        </p:txBody>
      </p:sp>
      <p:sp>
        <p:nvSpPr>
          <p:cNvPr id="3" name="Content Placeholder 2">
            <a:extLst>
              <a:ext uri="{FF2B5EF4-FFF2-40B4-BE49-F238E27FC236}">
                <a16:creationId xmlns:a16="http://schemas.microsoft.com/office/drawing/2014/main" id="{46BD24BC-6DA9-6987-58AE-050C52B2983A}"/>
              </a:ext>
            </a:extLst>
          </p:cNvPr>
          <p:cNvSpPr>
            <a:spLocks noGrp="1"/>
          </p:cNvSpPr>
          <p:nvPr>
            <p:ph sz="quarter" idx="13"/>
          </p:nvPr>
        </p:nvSpPr>
        <p:spPr/>
        <p:txBody>
          <a:bodyPr/>
          <a:lstStyle/>
          <a:p>
            <a:r>
              <a:rPr lang="en-US" dirty="0"/>
              <a:t>Beginning in FY 2023, Office of Science solicitations require applicants to submit a plan for Promoting Inclusive and Equitable Research (PIER) Plan, along with their research proposals.</a:t>
            </a:r>
          </a:p>
          <a:p>
            <a:pPr lvl="1"/>
            <a:r>
              <a:rPr lang="en-US" dirty="0"/>
              <a:t>This is a requirement for proposals submitted to all Office of Science solicitations, </a:t>
            </a:r>
            <a:r>
              <a:rPr lang="en-US" b="1" u="sng" dirty="0"/>
              <a:t>as well as invited proposals from the DOE national laboratories.</a:t>
            </a:r>
          </a:p>
          <a:p>
            <a:r>
              <a:rPr lang="en-US" dirty="0"/>
              <a:t>PIER Plans are limited to 3 pages and should describe the activities and strategies that investigators and research personnel will incorporate to promote diversity, equity, inclusion, and accessibility in their research projects.</a:t>
            </a:r>
          </a:p>
          <a:p>
            <a:pPr lvl="1"/>
            <a:r>
              <a:rPr lang="en-US" dirty="0"/>
              <a:t>The complexity and detail of a PIER Plan is expected to increase with the size of the research team and the number of personnel to be supported.</a:t>
            </a:r>
          </a:p>
          <a:p>
            <a:pPr lvl="1"/>
            <a:r>
              <a:rPr lang="en-US" dirty="0"/>
              <a:t>The PIER Plans will be evaluated under a new merit review criterion as part of the peer review process.</a:t>
            </a:r>
          </a:p>
          <a:p>
            <a:r>
              <a:rPr lang="en-US" dirty="0"/>
              <a:t>Additional information and FAQs: </a:t>
            </a:r>
            <a:r>
              <a:rPr lang="en-US" dirty="0">
                <a:hlinkClick r:id="rId2"/>
              </a:rPr>
              <a:t>https://science.osti.gov/grants/Applicant-and-Awardee-Resources/PIER-Plans </a:t>
            </a:r>
            <a:endParaRPr lang="en-US" dirty="0"/>
          </a:p>
          <a:p>
            <a:endParaRPr lang="en-US" dirty="0"/>
          </a:p>
        </p:txBody>
      </p:sp>
      <p:sp>
        <p:nvSpPr>
          <p:cNvPr id="4" name="Slide Number Placeholder 3">
            <a:extLst>
              <a:ext uri="{FF2B5EF4-FFF2-40B4-BE49-F238E27FC236}">
                <a16:creationId xmlns:a16="http://schemas.microsoft.com/office/drawing/2014/main" id="{A63E2E07-58D9-8721-1B55-91E8C3465ED4}"/>
              </a:ext>
            </a:extLst>
          </p:cNvPr>
          <p:cNvSpPr>
            <a:spLocks noGrp="1"/>
          </p:cNvSpPr>
          <p:nvPr>
            <p:ph type="sldNum" sz="quarter" idx="12"/>
          </p:nvPr>
        </p:nvSpPr>
        <p:spPr/>
        <p:txBody>
          <a:bodyPr/>
          <a:lstStyle/>
          <a:p>
            <a:fld id="{2F3902C9-C47C-4EF4-BA50-DAB7C4D8D7B4}" type="slidenum">
              <a:rPr lang="en-US" smtClean="0"/>
              <a:pPr/>
              <a:t>9</a:t>
            </a:fld>
            <a:endParaRPr lang="en-US"/>
          </a:p>
        </p:txBody>
      </p:sp>
    </p:spTree>
    <p:extLst>
      <p:ext uri="{BB962C8B-B14F-4D97-AF65-F5344CB8AC3E}">
        <p14:creationId xmlns:p14="http://schemas.microsoft.com/office/powerpoint/2010/main" val="2509720826"/>
      </p:ext>
    </p:extLst>
  </p:cSld>
  <p:clrMapOvr>
    <a:masterClrMapping/>
  </p:clrMapOvr>
</p:sld>
</file>

<file path=ppt/theme/theme1.xml><?xml version="1.0" encoding="utf-8"?>
<a:theme xmlns:a="http://schemas.openxmlformats.org/drawingml/2006/main" name="Science">
  <a:themeElements>
    <a:clrScheme name="New Science">
      <a:dk1>
        <a:sysClr val="windowText" lastClr="000000"/>
      </a:dk1>
      <a:lt1>
        <a:sysClr val="window" lastClr="FFFFFF"/>
      </a:lt1>
      <a:dk2>
        <a:srgbClr val="44546A"/>
      </a:dk2>
      <a:lt2>
        <a:srgbClr val="E7E6E6"/>
      </a:lt2>
      <a:accent1>
        <a:srgbClr val="0B2C45"/>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DO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ience" id="{0ED46717-7F61-4990-9F8B-095BC5381354}" vid="{EF96F1FD-7ADD-4A1E-BABE-F2AE57241A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abd939-9d94-49d1-925a-c93fb1ff4b6e">
      <Terms xmlns="http://schemas.microsoft.com/office/infopath/2007/PartnerControls"/>
    </lcf76f155ced4ddcb4097134ff3c332f>
    <TaxCatchAll xmlns="bc761791-33a0-47b7-8145-9d3c2515a3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BF6F177D6D67458FBB47B7752A5A77" ma:contentTypeVersion="15" ma:contentTypeDescription="Create a new document." ma:contentTypeScope="" ma:versionID="062b10e3eccc23c8a4a1b4fb22f43699">
  <xsd:schema xmlns:xsd="http://www.w3.org/2001/XMLSchema" xmlns:xs="http://www.w3.org/2001/XMLSchema" xmlns:p="http://schemas.microsoft.com/office/2006/metadata/properties" xmlns:ns2="d3abd939-9d94-49d1-925a-c93fb1ff4b6e" xmlns:ns3="bc761791-33a0-47b7-8145-9d3c2515a3a0" targetNamespace="http://schemas.microsoft.com/office/2006/metadata/properties" ma:root="true" ma:fieldsID="cbf50e4330430c62e595fa8fbe290809" ns2:_="" ns3:_="">
    <xsd:import namespace="d3abd939-9d94-49d1-925a-c93fb1ff4b6e"/>
    <xsd:import namespace="bc761791-33a0-47b7-8145-9d3c2515a3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abd939-9d94-49d1-925a-c93fb1ff4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dabcefd-7191-4d78-9d18-d223e822eda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761791-33a0-47b7-8145-9d3c2515a3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24e45b2-f86a-40af-a99a-3897f1aa78c0}" ma:internalName="TaxCatchAll" ma:showField="CatchAllData" ma:web="bc761791-33a0-47b7-8145-9d3c2515a3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7EB02D-22AF-4120-8395-35F5B357B850}">
  <ds:schemaRefs>
    <ds:schemaRef ds:uri="http://purl.org/dc/dcmitype/"/>
    <ds:schemaRef ds:uri="bc761791-33a0-47b7-8145-9d3c2515a3a0"/>
    <ds:schemaRef ds:uri="http://www.w3.org/XML/1998/namespac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d3abd939-9d94-49d1-925a-c93fb1ff4b6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42843D2-31D8-451B-860C-CF7FD5A42B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abd939-9d94-49d1-925a-c93fb1ff4b6e"/>
    <ds:schemaRef ds:uri="bc761791-33a0-47b7-8145-9d3c2515a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8EE057-302B-4C0B-A55D-5538320058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7339</TotalTime>
  <Words>1767</Words>
  <Application>Microsoft Office PowerPoint</Application>
  <PresentationFormat>Widescreen</PresentationFormat>
  <Paragraphs>127</Paragraphs>
  <Slides>12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Avenir Next LT Pro</vt:lpstr>
      <vt:lpstr>AvenirNext LT Pro Regular</vt:lpstr>
      <vt:lpstr>Calibri</vt:lpstr>
      <vt:lpstr>Segoe UI Black</vt:lpstr>
      <vt:lpstr>Verdana</vt:lpstr>
      <vt:lpstr>Verdana Pro Cond Light</vt:lpstr>
      <vt:lpstr>Science</vt:lpstr>
      <vt:lpstr>Informational Webinar: Opportunities for Foundational Fusion Materials, Nuclear Science, and Enabling R&amp;D LAB 24-3295 February 29, 2024  https://science.osti.gov/fes/-/media/grants/pdf/lab-announcements/2024/LAB-24-3295.pdf</vt:lpstr>
      <vt:lpstr>FES Mission and Strategic Priorities</vt:lpstr>
      <vt:lpstr>Focused Foundational Fusion Materials and Technology Research</vt:lpstr>
      <vt:lpstr>Scope</vt:lpstr>
      <vt:lpstr>Conditions</vt:lpstr>
      <vt:lpstr>Conditions</vt:lpstr>
      <vt:lpstr>Funding Level</vt:lpstr>
      <vt:lpstr>Data Management Plan</vt:lpstr>
      <vt:lpstr>Promoting Inclusive and Equitable Research (PIER) plan</vt:lpstr>
      <vt:lpstr>For more information</vt:lpstr>
      <vt:lpstr>Thank you</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Webinar: Opportunities for Foundational Fusion Materials, Nuclear Science, and Enabling R&amp;D LAB 24-3295 February 29, 2024  https://science.osti.gov/fes/-/media/grants/pdf/lab-announcements/2024/LAB-24-3295.pdf</dc:title>
  <dc:creator>Shaw, Guinevere</dc:creator>
  <cp:lastModifiedBy>Shaw, Guinevere</cp:lastModifiedBy>
  <cp:revision>2</cp:revision>
  <dcterms:created xsi:type="dcterms:W3CDTF">2024-02-28T06:17:26Z</dcterms:created>
  <dcterms:modified xsi:type="dcterms:W3CDTF">2024-03-05T04:48:53Z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0x010100D0BF6F177D6D67458FBB47B7752A5A77</vt:lpwstr>
  </property>
  <property fmtid="{D5CDD505-2E9C-101B-9397-08002B2CF9AE}" pid="3" name="MediaServiceImageTags">
    <vt:lpwstr/>
  </property>
</Properties>
</file>