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60" r:id="rId2"/>
    <p:sldId id="311" r:id="rId3"/>
    <p:sldId id="310" r:id="rId4"/>
    <p:sldId id="262" r:id="rId5"/>
    <p:sldId id="285" r:id="rId6"/>
    <p:sldId id="299" r:id="rId7"/>
    <p:sldId id="276" r:id="rId8"/>
    <p:sldId id="287" r:id="rId9"/>
    <p:sldId id="300" r:id="rId10"/>
    <p:sldId id="293" r:id="rId11"/>
    <p:sldId id="294" r:id="rId12"/>
    <p:sldId id="295" r:id="rId13"/>
    <p:sldId id="303" r:id="rId14"/>
    <p:sldId id="302" r:id="rId15"/>
    <p:sldId id="306" r:id="rId16"/>
    <p:sldId id="305" r:id="rId17"/>
    <p:sldId id="307" r:id="rId18"/>
    <p:sldId id="308" r:id="rId19"/>
    <p:sldId id="304" r:id="rId20"/>
    <p:sldId id="309" r:id="rId21"/>
    <p:sldId id="312" r:id="rId22"/>
    <p:sldId id="301" r:id="rId23"/>
    <p:sldId id="283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les" initials="pc" lastIdx="2" clrIdx="0"/>
  <p:cmAuthor id="1" name="Chris Rutland" initials="CJR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FBF2E1"/>
    <a:srgbClr val="F8E8C8"/>
    <a:srgbClr val="FFCC00"/>
    <a:srgbClr val="0000FF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83984" autoAdjust="0"/>
  </p:normalViewPr>
  <p:slideViewPr>
    <p:cSldViewPr snapToGrid="0">
      <p:cViewPr varScale="1">
        <p:scale>
          <a:sx n="62" d="100"/>
          <a:sy n="62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ohlfine\Desktop\PreSICE\PreCISE%20Workshop%20Participants%2003_04_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</c:spPr>
          </c:dPt>
          <c:cat>
            <c:strRef>
              <c:f>Sheet2!$A$3:$A$6</c:f>
              <c:strCache>
                <c:ptCount val="4"/>
                <c:pt idx="0">
                  <c:v>Academia</c:v>
                </c:pt>
                <c:pt idx="1">
                  <c:v>Industry</c:v>
                </c:pt>
                <c:pt idx="2">
                  <c:v>DOE Labs</c:v>
                </c:pt>
                <c:pt idx="3">
                  <c:v>Federal</c:v>
                </c:pt>
              </c:strCache>
            </c:strRef>
          </c:cat>
          <c:val>
            <c:numRef>
              <c:f>Sheet2!$B$3:$B$6</c:f>
              <c:numCache>
                <c:formatCode>General</c:formatCode>
                <c:ptCount val="4"/>
                <c:pt idx="0">
                  <c:v>22</c:v>
                </c:pt>
                <c:pt idx="1">
                  <c:v>16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971522309711651"/>
          <c:y val="0.29910906969962264"/>
          <c:w val="0.26807133385056431"/>
          <c:h val="0.38066217626411336"/>
        </c:manualLayout>
      </c:layout>
      <c:txPr>
        <a:bodyPr/>
        <a:lstStyle/>
        <a:p>
          <a:pPr rtl="0"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85847FA-9B44-44F5-BBEA-DA1BE5AA6139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309A6A6-6E19-486F-8A25-5AA1F0650F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825CA6D9-B517-4435-8429-74D18411D1D5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952EE8FD-EF35-498A-B518-8E28F4A8C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EE8FD-EF35-498A-B518-8E28F4A8CE3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EE8FD-EF35-498A-B518-8E28F4A8CE3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1FEC7E-347F-4941-9121-60CDECC6B55F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endParaRPr lang="en-US" sz="10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EE8FD-EF35-498A-B518-8E28F4A8CE3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captions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EE8FD-EF35-498A-B518-8E28F4A8CE3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EE8FD-EF35-498A-B518-8E28F4A8CE3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EE8FD-EF35-498A-B518-8E28F4A8CE3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971183" y="8829989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7" tIns="46584" rIns="93167" bIns="46584" anchor="b"/>
          <a:lstStyle/>
          <a:p>
            <a:pPr algn="r"/>
            <a:fld id="{E18B2DBE-D75D-4EBA-B6A4-C084177AC7E9}" type="slidenum">
              <a:rPr lang="en-US" sz="1200">
                <a:latin typeface="Calibri" pitchFamily="34" charset="0"/>
              </a:rPr>
              <a:pPr algn="r"/>
              <a:t>21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EE8FD-EF35-498A-B518-8E28F4A8CE3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1E85B-7BF8-4BD7-AC1E-4E995D383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2FF3-B2FF-4B9D-A1FC-2641F0BD8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AD86A7-DF98-4833-9A9E-353DA9F97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83488"/>
            <a:ext cx="8229600" cy="1143000"/>
          </a:xfrm>
        </p:spPr>
        <p:txBody>
          <a:bodyPr/>
          <a:lstStyle/>
          <a:p>
            <a:r>
              <a:rPr lang="en-US" dirty="0" smtClean="0"/>
              <a:t>Workshop on Predictive Simulation of Internal Combustion Engine (PreSICE)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Wayne Eckerle Co-Chair</a:t>
            </a:r>
          </a:p>
          <a:p>
            <a:r>
              <a:rPr lang="en-US" b="1" dirty="0" smtClean="0"/>
              <a:t>Cummins</a:t>
            </a:r>
          </a:p>
          <a:p>
            <a:r>
              <a:rPr lang="en-US" b="1" dirty="0" smtClean="0"/>
              <a:t>BESAC March 18, 2011</a:t>
            </a:r>
            <a:endParaRPr lang="en-US" b="1" dirty="0"/>
          </a:p>
        </p:txBody>
      </p:sp>
      <p:pic>
        <p:nvPicPr>
          <p:cNvPr id="5" name="Picture 6" descr="http://s36.a2zinc.net/clients/sepa/sepa2009/custom/images/doeEERE_horizontal_Program_Sub-Br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6591" y="5935545"/>
            <a:ext cx="4015215" cy="510555"/>
          </a:xfrm>
          <a:prstGeom prst="rect">
            <a:avLst/>
          </a:prstGeom>
          <a:noFill/>
        </p:spPr>
      </p:pic>
      <p:pic>
        <p:nvPicPr>
          <p:cNvPr id="7" name="Picture 6" descr="horizontal-logo-green-tex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599" y="5930005"/>
            <a:ext cx="3145422" cy="51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6691" y="5494638"/>
            <a:ext cx="216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Jointly sponsored by: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March 3, 2011</a:t>
            </a:r>
          </a:p>
          <a:p>
            <a:r>
              <a:rPr lang="en-US" dirty="0" smtClean="0"/>
              <a:t>Sheraton National, Arlington, VA</a:t>
            </a:r>
          </a:p>
          <a:p>
            <a:r>
              <a:rPr lang="en-US" dirty="0" smtClean="0"/>
              <a:t>Chairs:</a:t>
            </a:r>
          </a:p>
          <a:p>
            <a:pPr lvl="1"/>
            <a:r>
              <a:rPr lang="en-US" dirty="0" smtClean="0"/>
              <a:t>Wayne Eckerle, Cummins</a:t>
            </a:r>
          </a:p>
          <a:p>
            <a:pPr lvl="1"/>
            <a:r>
              <a:rPr lang="en-US" dirty="0" smtClean="0"/>
              <a:t>Chris Rutland, University of Wisconsin</a:t>
            </a:r>
          </a:p>
          <a:p>
            <a:r>
              <a:rPr lang="en-US" dirty="0" smtClean="0"/>
              <a:t>Breakout Chairs:</a:t>
            </a:r>
          </a:p>
          <a:p>
            <a:pPr lvl="1"/>
            <a:r>
              <a:rPr lang="en-US" dirty="0" smtClean="0"/>
              <a:t>Sprays</a:t>
            </a:r>
          </a:p>
          <a:p>
            <a:pPr lvl="2"/>
            <a:r>
              <a:rPr lang="en-US" dirty="0" smtClean="0"/>
              <a:t>Caroline Genzale, Georgia Tech</a:t>
            </a:r>
          </a:p>
          <a:p>
            <a:pPr lvl="2"/>
            <a:r>
              <a:rPr lang="en-US" dirty="0" smtClean="0"/>
              <a:t>Joe Oefelein, Sandia</a:t>
            </a:r>
          </a:p>
          <a:p>
            <a:pPr lvl="1"/>
            <a:r>
              <a:rPr lang="en-US" dirty="0" smtClean="0"/>
              <a:t>Stochastic In-Cylinder Processes</a:t>
            </a:r>
          </a:p>
          <a:p>
            <a:pPr lvl="2"/>
            <a:r>
              <a:rPr lang="en-US" dirty="0" smtClean="0"/>
              <a:t>Dan Haworth, Penn State</a:t>
            </a:r>
          </a:p>
          <a:p>
            <a:pPr lvl="2"/>
            <a:r>
              <a:rPr lang="en-US" dirty="0" smtClean="0"/>
              <a:t>Volker Sick, University of Michigan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PreSICE Workshop </a:t>
            </a:r>
            <a:endParaRPr lang="en-US" dirty="0"/>
          </a:p>
        </p:txBody>
      </p:sp>
      <p:pic>
        <p:nvPicPr>
          <p:cNvPr id="5" name="Picture 4" descr="Eckerle.bmp"/>
          <p:cNvPicPr>
            <a:picLocks noChangeAspect="1"/>
          </p:cNvPicPr>
          <p:nvPr/>
        </p:nvPicPr>
        <p:blipFill>
          <a:blip r:embed="rId2" cstate="print"/>
          <a:srcRect l="12037"/>
          <a:stretch>
            <a:fillRect/>
          </a:stretch>
        </p:blipFill>
        <p:spPr>
          <a:xfrm>
            <a:off x="6215449" y="1801170"/>
            <a:ext cx="978241" cy="11121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6" name="Picture 5" descr="Haworth-D.jpg"/>
          <p:cNvPicPr>
            <a:picLocks noChangeAspect="1"/>
          </p:cNvPicPr>
          <p:nvPr/>
        </p:nvPicPr>
        <p:blipFill>
          <a:blip r:embed="rId3" cstate="print"/>
          <a:srcRect r="17291" b="20794"/>
          <a:stretch>
            <a:fillRect/>
          </a:stretch>
        </p:blipFill>
        <p:spPr>
          <a:xfrm>
            <a:off x="6297406" y="4626190"/>
            <a:ext cx="884640" cy="10572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7" name="Picture 6" descr="rutland_christopher.jpg"/>
          <p:cNvPicPr>
            <a:picLocks noChangeAspect="1"/>
          </p:cNvPicPr>
          <p:nvPr/>
        </p:nvPicPr>
        <p:blipFill>
          <a:blip r:embed="rId4" cstate="print"/>
          <a:srcRect r="14062" b="28452"/>
          <a:stretch>
            <a:fillRect/>
          </a:stretch>
        </p:blipFill>
        <p:spPr>
          <a:xfrm>
            <a:off x="7276715" y="1804433"/>
            <a:ext cx="958782" cy="11055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8" name="Picture 7" descr="Si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3094" y="4611129"/>
            <a:ext cx="815545" cy="10873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9" name="Picture 8" descr="Oefelein.jpg"/>
          <p:cNvPicPr>
            <a:picLocks noChangeAspect="1"/>
          </p:cNvPicPr>
          <p:nvPr/>
        </p:nvPicPr>
        <p:blipFill>
          <a:blip r:embed="rId6" cstate="print"/>
          <a:srcRect l="7811" t="11475" r="10000"/>
          <a:stretch>
            <a:fillRect/>
          </a:stretch>
        </p:blipFill>
        <p:spPr>
          <a:xfrm>
            <a:off x="7370806" y="3422822"/>
            <a:ext cx="780121" cy="1050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0" name="Picture 9" descr="Genzale.jpg"/>
          <p:cNvPicPr>
            <a:picLocks noChangeAspect="1"/>
          </p:cNvPicPr>
          <p:nvPr/>
        </p:nvPicPr>
        <p:blipFill>
          <a:blip r:embed="rId7" cstate="print"/>
          <a:srcRect l="15704" b="14890"/>
          <a:stretch>
            <a:fillRect/>
          </a:stretch>
        </p:blipFill>
        <p:spPr>
          <a:xfrm>
            <a:off x="6338132" y="3439977"/>
            <a:ext cx="803189" cy="1016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22574" y="919388"/>
            <a:ext cx="4121426" cy="5259388"/>
          </a:xfrm>
        </p:spPr>
        <p:txBody>
          <a:bodyPr/>
          <a:lstStyle/>
          <a:p>
            <a:r>
              <a:rPr lang="en-US" sz="2000" dirty="0" smtClean="0"/>
              <a:t>Invitation only – 63 participants.</a:t>
            </a:r>
          </a:p>
          <a:p>
            <a:r>
              <a:rPr lang="en-US" sz="2000" dirty="0" smtClean="0"/>
              <a:t>Significant industrial participation (Cummins, GM, Ford, Chrysler, Caterpillar, GE, Navistar..)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PreSICE Workshop Agenda &amp; Attendees</a:t>
            </a:r>
            <a:endParaRPr lang="en-US" dirty="0"/>
          </a:p>
        </p:txBody>
      </p:sp>
      <p:pic>
        <p:nvPicPr>
          <p:cNvPr id="5" name="Picture 4" descr="Final Agenda-2-23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7699"/>
            <a:ext cx="4834449" cy="626069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Chart 8"/>
          <p:cNvGraphicFramePr/>
          <p:nvPr/>
        </p:nvGraphicFramePr>
        <p:xfrm>
          <a:off x="4805292" y="3171683"/>
          <a:ext cx="4543425" cy="316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PreSICE Workshop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2425" y="1081975"/>
            <a:ext cx="4028505" cy="5259388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Executive Summary (1 page)</a:t>
            </a:r>
          </a:p>
          <a:p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Introduction (3 pages)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Research and Development Foci:</a:t>
            </a:r>
          </a:p>
          <a:p>
            <a:r>
              <a:rPr lang="en-US" sz="1600" dirty="0" smtClean="0"/>
              <a:t>Sprays</a:t>
            </a:r>
          </a:p>
          <a:p>
            <a:pPr lvl="1"/>
            <a:r>
              <a:rPr lang="en-US" sz="1600" dirty="0" smtClean="0"/>
              <a:t>Research needs (4 pages)</a:t>
            </a:r>
          </a:p>
          <a:p>
            <a:pPr lvl="1"/>
            <a:r>
              <a:rPr lang="en-US" sz="1600" dirty="0" smtClean="0"/>
              <a:t>Expected software tools (1 page)</a:t>
            </a:r>
          </a:p>
          <a:p>
            <a:pPr lvl="1"/>
            <a:r>
              <a:rPr lang="en-US" sz="1600" dirty="0" smtClean="0"/>
              <a:t>Impact on future vehicles (1 page)</a:t>
            </a:r>
          </a:p>
          <a:p>
            <a:endParaRPr lang="en-US" sz="1600" dirty="0" smtClean="0"/>
          </a:p>
          <a:p>
            <a:r>
              <a:rPr lang="en-US" sz="1600" dirty="0" smtClean="0"/>
              <a:t>Stochastic In-cylinder Processes</a:t>
            </a:r>
          </a:p>
          <a:p>
            <a:pPr lvl="1"/>
            <a:r>
              <a:rPr lang="en-US" sz="1600" dirty="0" smtClean="0"/>
              <a:t>Research needs (4 pages)</a:t>
            </a:r>
          </a:p>
          <a:p>
            <a:pPr lvl="1"/>
            <a:r>
              <a:rPr lang="en-US" sz="1600" dirty="0" smtClean="0"/>
              <a:t>Expected software tools (1 page)</a:t>
            </a:r>
          </a:p>
          <a:p>
            <a:pPr lvl="1"/>
            <a:r>
              <a:rPr lang="en-US" sz="1600" dirty="0" smtClean="0"/>
              <a:t>Impact on future vehicles (1 page)</a:t>
            </a:r>
          </a:p>
          <a:p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Conclusion (1 page)</a:t>
            </a:r>
            <a:endParaRPr lang="en-US" sz="1200" dirty="0" smtClean="0"/>
          </a:p>
          <a:p>
            <a:pPr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Report complete by March 31!</a:t>
            </a:r>
          </a:p>
        </p:txBody>
      </p:sp>
      <p:pic>
        <p:nvPicPr>
          <p:cNvPr id="6" name="Content Placeholder 3" descr="PreSICE Workshop report cover draft 2-25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06013" y="853128"/>
            <a:ext cx="4484093" cy="580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858" y="957396"/>
            <a:ext cx="6353175" cy="5000621"/>
          </a:xfrm>
        </p:spPr>
        <p:txBody>
          <a:bodyPr/>
          <a:lstStyle/>
          <a:p>
            <a:pPr marL="228600" indent="-228600">
              <a:spcBef>
                <a:spcPts val="1200"/>
              </a:spcBef>
            </a:pPr>
            <a:r>
              <a:rPr lang="en-US" sz="2000" dirty="0" smtClean="0"/>
              <a:t>Direct Numerical Simulation (DNS) </a:t>
            </a:r>
            <a:r>
              <a:rPr lang="en-US" sz="1800" b="0" dirty="0" smtClean="0">
                <a:solidFill>
                  <a:schemeClr val="tx1"/>
                </a:solidFill>
              </a:rPr>
              <a:t>– Extremely high fidelity simulation tools that enable scientific discovery</a:t>
            </a:r>
          </a:p>
          <a:p>
            <a:pPr marL="228600" indent="-228600">
              <a:spcBef>
                <a:spcPts val="1200"/>
              </a:spcBef>
            </a:pPr>
            <a:r>
              <a:rPr lang="en-US" sz="2000" dirty="0" smtClean="0"/>
              <a:t>High-Fidelity Large Eddy Simulation (LES) </a:t>
            </a:r>
            <a:r>
              <a:rPr lang="en-US" sz="1800" b="0" dirty="0" smtClean="0">
                <a:solidFill>
                  <a:schemeClr val="tx1"/>
                </a:solidFill>
              </a:rPr>
              <a:t>– Fine resolution and stringent error control will provide insight for modeling and the bench-mark for computations encompassing the full complexity of stochastic engine flows and sprays</a:t>
            </a:r>
          </a:p>
          <a:p>
            <a:pPr marL="228600" indent="-228600">
              <a:spcBef>
                <a:spcPts val="1200"/>
              </a:spcBef>
            </a:pPr>
            <a:r>
              <a:rPr lang="en-US" sz="2000" dirty="0" smtClean="0"/>
              <a:t>Engineering LES </a:t>
            </a:r>
            <a:r>
              <a:rPr lang="en-US" sz="1800" b="0" dirty="0" smtClean="0">
                <a:solidFill>
                  <a:schemeClr val="tx1"/>
                </a:solidFill>
              </a:rPr>
              <a:t>– The design tool for minimizing cyclic variability. Less demanding computationally to allow simulations of many cycles or design optimization, but modeling of small scale processes needs refinement</a:t>
            </a:r>
          </a:p>
          <a:p>
            <a:pPr marL="228600" indent="-228600">
              <a:spcBef>
                <a:spcPts val="1200"/>
              </a:spcBef>
            </a:pPr>
            <a:r>
              <a:rPr lang="en-US" sz="2000" dirty="0" smtClean="0"/>
              <a:t>Reynolds-Averaged </a:t>
            </a:r>
            <a:r>
              <a:rPr lang="en-US" sz="2000" dirty="0" err="1" smtClean="0"/>
              <a:t>Navier</a:t>
            </a:r>
            <a:r>
              <a:rPr lang="en-US" sz="2000" dirty="0" smtClean="0"/>
              <a:t> Stokes (RANS) approaches </a:t>
            </a:r>
            <a:r>
              <a:rPr lang="en-US" sz="1800" b="0" dirty="0" smtClean="0">
                <a:solidFill>
                  <a:schemeClr val="tx1"/>
                </a:solidFill>
              </a:rPr>
              <a:t>– The current workhorse of industry will continue to play a dominant role in multi-parameter optimization. Improved sub-model accuracy will lead to more optimum designs</a:t>
            </a:r>
          </a:p>
          <a:p>
            <a:pPr marL="228600" indent="-228600">
              <a:buNone/>
            </a:pPr>
            <a:endParaRPr lang="en-US" sz="2000" b="0" dirty="0" smtClean="0"/>
          </a:p>
          <a:p>
            <a:pPr marL="228600" indent="-228600"/>
            <a:endParaRPr lang="en-US" sz="2000" b="0" dirty="0" smtClean="0"/>
          </a:p>
          <a:p>
            <a:pPr marL="228600" indent="-228600"/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software tools is needed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675600" y="2449785"/>
            <a:ext cx="2320119" cy="3771665"/>
            <a:chOff x="6823881" y="756531"/>
            <a:chExt cx="2320119" cy="3771665"/>
          </a:xfrm>
        </p:grpSpPr>
        <p:pic>
          <p:nvPicPr>
            <p:cNvPr id="5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83940" y="972565"/>
              <a:ext cx="1134180" cy="1110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83940" y="2126437"/>
              <a:ext cx="1134180" cy="1134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58061" y="3294935"/>
              <a:ext cx="1185939" cy="1131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23881" y="972565"/>
              <a:ext cx="1134180" cy="1129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23881" y="2136563"/>
              <a:ext cx="1134180" cy="1124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23881" y="3294935"/>
              <a:ext cx="1134180" cy="1134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7715023" y="1944720"/>
              <a:ext cx="660145" cy="29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dirty="0"/>
                <a:t>Cycle 3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7715023" y="3089589"/>
              <a:ext cx="660145" cy="29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dirty="0"/>
                <a:t>Cycle 4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7715023" y="4234459"/>
              <a:ext cx="660145" cy="29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dirty="0"/>
                <a:t>Cycle 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66920" y="756531"/>
              <a:ext cx="6481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RANS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26978" y="756531"/>
              <a:ext cx="6481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LES</a:t>
              </a:r>
              <a:endParaRPr lang="en-US" sz="16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805253" y="6210662"/>
            <a:ext cx="206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Temperature at Start of Injection</a:t>
            </a:r>
            <a:endParaRPr lang="en-US" dirty="0"/>
          </a:p>
        </p:txBody>
      </p:sp>
      <p:pic>
        <p:nvPicPr>
          <p:cNvPr id="17" name="Picture 16" descr="DNS merge tree dat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94275" y="787048"/>
            <a:ext cx="2312654" cy="17332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62057" y="74022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9557" y="1278961"/>
            <a:ext cx="4942703" cy="5348968"/>
          </a:xfrm>
        </p:spPr>
        <p:txBody>
          <a:bodyPr/>
          <a:lstStyle/>
          <a:p>
            <a:pPr marL="228600" lvl="0" indent="-228600">
              <a:buFont typeface="Arial" pitchFamily="34" charset="0"/>
              <a:buChar char="•"/>
              <a:defRPr/>
            </a:pPr>
            <a:r>
              <a:rPr lang="en-US" sz="2000" dirty="0" smtClean="0"/>
              <a:t>Development and validation of models to enable simulation of stochastic processes</a:t>
            </a:r>
          </a:p>
          <a:p>
            <a:pPr marL="628650" lvl="1" indent="-22860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Sub-grid scale models for unresolved processes </a:t>
            </a:r>
          </a:p>
          <a:p>
            <a:pPr marL="628650" lvl="1" indent="-22860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Reduced chemical kinetic mechanisms</a:t>
            </a:r>
          </a:p>
          <a:p>
            <a:pPr marL="628650" lvl="1" indent="-22860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New theoretical frameworks / efficient numerical approaches</a:t>
            </a:r>
          </a:p>
          <a:p>
            <a:pPr marL="628650" lvl="1" indent="-228600">
              <a:buFont typeface="Arial" pitchFamily="34" charset="0"/>
              <a:buChar char="•"/>
              <a:defRPr/>
            </a:pPr>
            <a:endParaRPr lang="en-US" sz="2000" dirty="0" smtClean="0">
              <a:solidFill>
                <a:srgbClr val="146737"/>
              </a:solidFill>
            </a:endParaRPr>
          </a:p>
          <a:p>
            <a:pPr marL="228600" indent="-228600">
              <a:spcBef>
                <a:spcPts val="1200"/>
              </a:spcBef>
              <a:buNone/>
              <a:defRPr/>
            </a:pPr>
            <a:endParaRPr lang="en-US" sz="2000" dirty="0" smtClean="0"/>
          </a:p>
          <a:p>
            <a:pPr marL="228600" indent="-228600"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228600" indent="-228600"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dirty="0" smtClean="0"/>
              <a:t> are the critical needs?</a:t>
            </a:r>
            <a:br>
              <a:rPr lang="en-US" dirty="0" smtClean="0"/>
            </a:br>
            <a:r>
              <a:rPr lang="en-US" dirty="0" smtClean="0"/>
              <a:t>Stochastic Processes Priority Research Directions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1851" y="1334265"/>
            <a:ext cx="3582149" cy="388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00840" y="5251622"/>
            <a:ext cx="334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Complex in-cylinder flow during intake stroke in diesel engine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66775"/>
            <a:ext cx="9144000" cy="5259388"/>
          </a:xfrm>
        </p:spPr>
        <p:txBody>
          <a:bodyPr/>
          <a:lstStyle/>
          <a:p>
            <a:pPr marL="228600" lvl="0" indent="-2286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Improved accuracy and minimization of uncertainty </a:t>
            </a:r>
          </a:p>
          <a:p>
            <a:pPr marL="628650" lvl="1" indent="-22860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Ability to tune model complexity to necessary accuracy level</a:t>
            </a:r>
          </a:p>
          <a:p>
            <a:pPr marL="628650" lvl="1" indent="-22860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Impact of uncertainty in initial conditions, boundary conditions, parameters</a:t>
            </a:r>
          </a:p>
          <a:p>
            <a:pPr marL="628650" lvl="1" indent="-22860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Propagation of uncertainties and errors reduction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dirty="0" smtClean="0"/>
              <a:t> are the critical needs?</a:t>
            </a:r>
            <a:br>
              <a:rPr lang="en-US" dirty="0" smtClean="0"/>
            </a:br>
            <a:r>
              <a:rPr lang="en-US" dirty="0" smtClean="0"/>
              <a:t>Stochastic Processes Priority Research Directions (cont.)</a:t>
            </a:r>
            <a:endParaRPr lang="en-US" dirty="0"/>
          </a:p>
        </p:txBody>
      </p:sp>
      <p:pic>
        <p:nvPicPr>
          <p:cNvPr id="25" name="Picture 24" descr="LES RANS compari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8239" y="2383469"/>
            <a:ext cx="6209211" cy="4335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7138" y="932971"/>
            <a:ext cx="8595632" cy="5348968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Detailed t</a:t>
            </a:r>
            <a:r>
              <a:rPr lang="en-US" altLang="ko-KR" dirty="0" smtClean="0">
                <a:latin typeface="Arial" charset="0"/>
                <a:ea typeface="굴림" charset="-127"/>
                <a:cs typeface="Arial" charset="0"/>
              </a:rPr>
              <a:t>reatment of fuel-delivery systems (fuel rail and internal injector flows)</a:t>
            </a:r>
          </a:p>
          <a:p>
            <a:pPr lvl="1"/>
            <a:r>
              <a:rPr lang="en-US" altLang="ko-KR" dirty="0" smtClean="0">
                <a:ea typeface="굴림"/>
                <a:cs typeface="굴림"/>
              </a:rPr>
              <a:t>Geometric complexities of flow passages upstream of injector</a:t>
            </a:r>
          </a:p>
          <a:p>
            <a:pPr lvl="1"/>
            <a:r>
              <a:rPr lang="en-US" altLang="ko-KR" dirty="0" smtClean="0">
                <a:ea typeface="굴림"/>
                <a:cs typeface="굴림"/>
              </a:rPr>
              <a:t>High pressure internal flow dynamics and transients</a:t>
            </a:r>
          </a:p>
          <a:p>
            <a:pPr lvl="1"/>
            <a:r>
              <a:rPr lang="en-US" altLang="ko-KR" dirty="0" smtClean="0">
                <a:ea typeface="굴림"/>
                <a:cs typeface="굴림"/>
              </a:rPr>
              <a:t>Turbulence and </a:t>
            </a:r>
            <a:r>
              <a:rPr lang="en-US" altLang="ko-KR" dirty="0" err="1" smtClean="0">
                <a:ea typeface="굴림"/>
                <a:cs typeface="굴림"/>
              </a:rPr>
              <a:t>cavitation</a:t>
            </a:r>
            <a:r>
              <a:rPr lang="en-US" altLang="ko-KR" dirty="0" smtClean="0">
                <a:ea typeface="굴림"/>
                <a:cs typeface="굴림"/>
              </a:rPr>
              <a:t> within injector sac and nozzle(s)</a:t>
            </a:r>
            <a:endParaRPr lang="en-US" sz="2000" dirty="0" smtClean="0"/>
          </a:p>
          <a:p>
            <a:pPr marL="628650" lvl="1" indent="-228600">
              <a:buFont typeface="Arial" pitchFamily="34" charset="0"/>
              <a:buChar char="•"/>
              <a:defRPr/>
            </a:pPr>
            <a:endParaRPr lang="en-US" sz="2000" dirty="0" smtClean="0">
              <a:solidFill>
                <a:srgbClr val="146737"/>
              </a:solidFill>
            </a:endParaRPr>
          </a:p>
          <a:p>
            <a:pPr marL="228600" indent="-228600">
              <a:spcBef>
                <a:spcPts val="1200"/>
              </a:spcBef>
              <a:buNone/>
              <a:defRPr/>
            </a:pPr>
            <a:endParaRPr lang="en-US" sz="2000" dirty="0" smtClean="0"/>
          </a:p>
          <a:p>
            <a:pPr marL="228600" indent="-228600"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228600" indent="-228600"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dirty="0" smtClean="0"/>
              <a:t> are the critical needs?</a:t>
            </a:r>
            <a:br>
              <a:rPr lang="en-US" dirty="0" smtClean="0"/>
            </a:br>
            <a:r>
              <a:rPr lang="en-US" dirty="0" smtClean="0"/>
              <a:t>Spray Dynamics Priority Research Directions</a:t>
            </a:r>
            <a:endParaRPr lang="en-US" dirty="0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1481"/>
            <a:ext cx="4760307" cy="329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Injector geometry.jpg"/>
          <p:cNvPicPr>
            <a:picLocks noChangeAspect="1"/>
          </p:cNvPicPr>
          <p:nvPr/>
        </p:nvPicPr>
        <p:blipFill>
          <a:blip r:embed="rId3" cstate="print"/>
          <a:srcRect l="19137" r="18389"/>
          <a:stretch>
            <a:fillRect/>
          </a:stretch>
        </p:blipFill>
        <p:spPr>
          <a:xfrm>
            <a:off x="4767274" y="3262184"/>
            <a:ext cx="4203731" cy="2441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latin typeface="Arial" charset="0"/>
                <a:ea typeface="굴림" charset="-127"/>
                <a:cs typeface="Arial" charset="0"/>
              </a:rPr>
              <a:t>Optimization of fuel-preparation strategies   (in-cylinder injection, mixing and combustion)</a:t>
            </a:r>
          </a:p>
          <a:p>
            <a:pPr lvl="1"/>
            <a:r>
              <a:rPr lang="en-US" altLang="ko-KR" dirty="0" smtClean="0">
                <a:latin typeface="Arial" charset="0"/>
                <a:ea typeface="굴림" charset="-127"/>
                <a:cs typeface="Arial" charset="0"/>
              </a:rPr>
              <a:t>Injection timing and strategy (single/multiple-pulse, etc.)</a:t>
            </a:r>
          </a:p>
          <a:p>
            <a:pPr lvl="1"/>
            <a:r>
              <a:rPr lang="en-US" altLang="ko-KR" dirty="0" smtClean="0">
                <a:latin typeface="Arial" charset="0"/>
                <a:ea typeface="굴림" charset="-127"/>
                <a:cs typeface="Arial" charset="0"/>
              </a:rPr>
              <a:t>Primary-breakup, atomization, dense spray dynamics</a:t>
            </a:r>
          </a:p>
          <a:p>
            <a:pPr lvl="1"/>
            <a:r>
              <a:rPr lang="en-US" altLang="ko-KR" dirty="0" smtClean="0">
                <a:latin typeface="Arial" charset="0"/>
                <a:ea typeface="굴림" charset="-127"/>
                <a:cs typeface="Arial" charset="0"/>
              </a:rPr>
              <a:t>Secondary-breakup, particle deformation, coalescence</a:t>
            </a:r>
          </a:p>
          <a:p>
            <a:pPr lvl="1"/>
            <a:r>
              <a:rPr lang="en-US" altLang="ko-KR" dirty="0" smtClean="0">
                <a:latin typeface="Arial" charset="0"/>
                <a:ea typeface="굴림" charset="-127"/>
                <a:cs typeface="Arial" charset="0"/>
              </a:rPr>
              <a:t>Dilute drop dynamics, vaporization, combustion</a:t>
            </a:r>
          </a:p>
          <a:p>
            <a:pPr lvl="1"/>
            <a:r>
              <a:rPr lang="en-US" altLang="ko-KR" dirty="0" smtClean="0">
                <a:latin typeface="Arial" charset="0"/>
                <a:ea typeface="굴림" charset="-127"/>
                <a:cs typeface="Arial" charset="0"/>
              </a:rPr>
              <a:t>High-pressure thermodynamically supercritical flow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dirty="0" smtClean="0"/>
              <a:t> are the critical needs?</a:t>
            </a:r>
            <a:br>
              <a:rPr lang="en-US" dirty="0" smtClean="0"/>
            </a:br>
            <a:r>
              <a:rPr lang="en-US" dirty="0" smtClean="0"/>
              <a:t>Spray Dynamics Priority Research Directions (cont.)</a:t>
            </a:r>
            <a:endParaRPr lang="en-US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5135" y="3782626"/>
            <a:ext cx="5484813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995" y="1113910"/>
            <a:ext cx="4497859" cy="5259388"/>
          </a:xfrm>
        </p:spPr>
        <p:txBody>
          <a:bodyPr/>
          <a:lstStyle/>
          <a:p>
            <a:r>
              <a:rPr lang="en-US" altLang="ko-KR" dirty="0" smtClean="0">
                <a:latin typeface="Arial" charset="0"/>
                <a:ea typeface="굴림" charset="-127"/>
                <a:cs typeface="Arial" charset="0"/>
              </a:rPr>
              <a:t>In-cylinder fluid-wall interactions, heat transfer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Fuel impingement on cylinders degrades performance, emissions and durability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Surface temperature variations create similar problems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Improved modeling of near-wall effects is required for advanced systems</a:t>
            </a:r>
          </a:p>
          <a:p>
            <a:pPr lvl="1"/>
            <a:endParaRPr lang="en-US" dirty="0" smtClean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dirty="0" smtClean="0"/>
              <a:t> are the critical needs?</a:t>
            </a:r>
            <a:br>
              <a:rPr lang="en-US" dirty="0" smtClean="0"/>
            </a:br>
            <a:r>
              <a:rPr lang="en-US" dirty="0" smtClean="0"/>
              <a:t>Spray Dynamics Priority Research Directions (cont.)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155" y="951470"/>
            <a:ext cx="4039786" cy="302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620" y="4041603"/>
            <a:ext cx="274161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969257" y="5132216"/>
            <a:ext cx="135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Excessive </a:t>
            </a:r>
          </a:p>
          <a:p>
            <a:r>
              <a:rPr lang="en-US" b="1">
                <a:solidFill>
                  <a:schemeClr val="bg1"/>
                </a:solidFill>
              </a:rPr>
              <a:t>Wear</a:t>
            </a: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6558220" y="4624216"/>
            <a:ext cx="1587" cy="547687"/>
          </a:xfrm>
          <a:custGeom>
            <a:avLst/>
            <a:gdLst>
              <a:gd name="T0" fmla="*/ 1587 w 10"/>
              <a:gd name="T1" fmla="*/ 547687 h 345"/>
              <a:gd name="T2" fmla="*/ 0 w 10"/>
              <a:gd name="T3" fmla="*/ 0 h 345"/>
              <a:gd name="T4" fmla="*/ 0 60000 65536"/>
              <a:gd name="T5" fmla="*/ 0 60000 65536"/>
              <a:gd name="T6" fmla="*/ 0 w 10"/>
              <a:gd name="T7" fmla="*/ 0 h 345"/>
              <a:gd name="T8" fmla="*/ 10 w 10"/>
              <a:gd name="T9" fmla="*/ 345 h 3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" h="345">
                <a:moveTo>
                  <a:pt x="10" y="345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7267832" y="5081416"/>
            <a:ext cx="311150" cy="190500"/>
          </a:xfrm>
          <a:custGeom>
            <a:avLst/>
            <a:gdLst>
              <a:gd name="T0" fmla="*/ 0 w 196"/>
              <a:gd name="T1" fmla="*/ 190500 h 120"/>
              <a:gd name="T2" fmla="*/ 311150 w 196"/>
              <a:gd name="T3" fmla="*/ 0 h 120"/>
              <a:gd name="T4" fmla="*/ 0 60000 65536"/>
              <a:gd name="T5" fmla="*/ 0 60000 65536"/>
              <a:gd name="T6" fmla="*/ 0 w 196"/>
              <a:gd name="T7" fmla="*/ 0 h 120"/>
              <a:gd name="T8" fmla="*/ 196 w 196"/>
              <a:gd name="T9" fmla="*/ 120 h 1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6" h="120">
                <a:moveTo>
                  <a:pt x="0" y="120"/>
                </a:moveTo>
                <a:lnTo>
                  <a:pt x="19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80919" y="6211669"/>
            <a:ext cx="3336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Calculated heat load from wall impingement and observed wear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Cutting Research Needs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3717" y="718729"/>
            <a:ext cx="6147700" cy="5259388"/>
          </a:xfrm>
        </p:spPr>
        <p:txBody>
          <a:bodyPr/>
          <a:lstStyle/>
          <a:p>
            <a:r>
              <a:rPr lang="en-US" dirty="0" smtClean="0"/>
              <a:t>Chemistry of complex systems</a:t>
            </a:r>
          </a:p>
          <a:p>
            <a:pPr lvl="1"/>
            <a:r>
              <a:rPr lang="en-US" dirty="0" smtClean="0"/>
              <a:t>Methods to obtain chemical force fields, rate representations, and automatic mechanism generation</a:t>
            </a:r>
          </a:p>
          <a:p>
            <a:pPr lvl="1"/>
            <a:r>
              <a:rPr lang="en-US" dirty="0" smtClean="0"/>
              <a:t>Efficient, on-the-fly kinetic mechanism reduction as a function of local conditions will be needed to enable cost-effective simulation of combustion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Uncertainty quantification </a:t>
            </a:r>
          </a:p>
          <a:p>
            <a:pPr lvl="1"/>
            <a:r>
              <a:rPr lang="en-US" dirty="0" smtClean="0"/>
              <a:t>Error (perturbation) propagation tools</a:t>
            </a:r>
          </a:p>
          <a:p>
            <a:pPr lvl="1"/>
            <a:r>
              <a:rPr lang="en-US" dirty="0" smtClean="0"/>
              <a:t>Sophisticated sensitivity analysis</a:t>
            </a:r>
          </a:p>
        </p:txBody>
      </p:sp>
      <p:pic>
        <p:nvPicPr>
          <p:cNvPr id="6" name="Picture 5" descr="PAH.jpg"/>
          <p:cNvPicPr>
            <a:picLocks noChangeAspect="1"/>
          </p:cNvPicPr>
          <p:nvPr/>
        </p:nvPicPr>
        <p:blipFill>
          <a:blip r:embed="rId3" cstate="print"/>
          <a:srcRect l="7547" t="2832" r="8158"/>
          <a:stretch>
            <a:fillRect/>
          </a:stretch>
        </p:blipFill>
        <p:spPr>
          <a:xfrm>
            <a:off x="6816811" y="823784"/>
            <a:ext cx="1363362" cy="2784268"/>
          </a:xfrm>
          <a:prstGeom prst="rect">
            <a:avLst/>
          </a:prstGeom>
        </p:spPr>
      </p:pic>
      <p:pic>
        <p:nvPicPr>
          <p:cNvPr id="7" name="Picture 48" descr="flame-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8508" y="3559122"/>
            <a:ext cx="2234496" cy="32988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34280" y="6211669"/>
            <a:ext cx="431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Computational Singular Perturbation  (CSP) theory analysis of edge flame chemistry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65402"/>
            <a:ext cx="9067800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Security Tied to Transportation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0043" y="4431959"/>
            <a:ext cx="856735" cy="1474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0087" y="5890053"/>
            <a:ext cx="1784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2/3 Oil Imported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6586152" y="4415480"/>
            <a:ext cx="1037967" cy="11162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14203" y="5582507"/>
            <a:ext cx="1593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2/3 Oil for </a:t>
            </a:r>
          </a:p>
          <a:p>
            <a:pPr algn="ctr"/>
            <a:r>
              <a:rPr lang="en-US" b="1" dirty="0" smtClean="0"/>
              <a:t>Transportation</a:t>
            </a:r>
            <a:endParaRPr lang="en-US" b="1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80087" y="6457950"/>
            <a:ext cx="868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i="1" dirty="0">
                <a:solidFill>
                  <a:srgbClr val="146737"/>
                </a:solidFill>
              </a:rPr>
              <a:t>Source: Lawrence Livermore National Laboratory and the Department of Energy, Energy Information Administration, 2009 (based on data from DOE/EIA-0384(2008), June 2009).</a:t>
            </a:r>
            <a:endParaRPr lang="en-US" sz="1000" b="1" dirty="0">
              <a:solidFill>
                <a:srgbClr val="14673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5" y="866775"/>
            <a:ext cx="5652959" cy="525938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Development of tailored discovery and validation experiments</a:t>
            </a:r>
          </a:p>
          <a:p>
            <a:pPr marL="628650" lvl="1" indent="-2286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Spatially and temporally-resolved, multi-parameter diagnostics</a:t>
            </a:r>
          </a:p>
          <a:p>
            <a:pPr marL="628650" lvl="1" indent="-2286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High pressure chemistry of complex mixtures</a:t>
            </a:r>
          </a:p>
          <a:p>
            <a:pPr marL="628650" lvl="1" indent="-2286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High pressure spray facilities with advanced diagnostics</a:t>
            </a:r>
          </a:p>
          <a:p>
            <a:pPr marL="628650" lvl="1" indent="-2286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Standard optical engine for advanced combustion strategies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Cutting Research Needs (cont.)</a:t>
            </a:r>
            <a:endParaRPr lang="en-US" dirty="0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0961" name="Group 15"/>
          <p:cNvGrpSpPr>
            <a:grpSpLocks/>
          </p:cNvGrpSpPr>
          <p:nvPr/>
        </p:nvGrpSpPr>
        <p:grpSpPr bwMode="auto">
          <a:xfrm>
            <a:off x="6116637" y="815546"/>
            <a:ext cx="3027363" cy="5359400"/>
            <a:chOff x="0" y="0"/>
            <a:chExt cx="3027271" cy="5359338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0" y="1738796"/>
              <a:ext cx="3027270" cy="1783401"/>
              <a:chOff x="0" y="1738820"/>
              <a:chExt cx="2819400" cy="1546284"/>
            </a:xfrm>
          </p:grpSpPr>
          <p:pic>
            <p:nvPicPr>
              <p:cNvPr id="14" name="Picture 1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250" t="24242" r="21249" b="20808"/>
              <a:stretch>
                <a:fillRect/>
              </a:stretch>
            </p:blipFill>
            <p:spPr bwMode="auto">
              <a:xfrm>
                <a:off x="0" y="1738981"/>
                <a:ext cx="2819400" cy="1546123"/>
              </a:xfrm>
              <a:prstGeom prst="rect">
                <a:avLst/>
              </a:prstGeom>
              <a:noFill/>
            </p:spPr>
          </p:pic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954122" y="1738820"/>
                <a:ext cx="846352" cy="347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Calibri" pitchFamily="34" charset="0"/>
                    <a:ea typeface="Times New Roman" pitchFamily="18" charset="0"/>
                    <a:cs typeface="Calibri" pitchFamily="34" charset="0"/>
                  </a:rPr>
                  <a:t>Cycle 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3601755"/>
              <a:ext cx="3026545" cy="1757583"/>
              <a:chOff x="0" y="3601755"/>
              <a:chExt cx="3026545" cy="1757583"/>
            </a:xfrm>
          </p:grpSpPr>
          <p:pic>
            <p:nvPicPr>
              <p:cNvPr id="12" name="Picture 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83" t="24242" r="20833" b="21886"/>
              <a:stretch>
                <a:fillRect/>
              </a:stretch>
            </p:blipFill>
            <p:spPr bwMode="auto">
              <a:xfrm>
                <a:off x="0" y="3601755"/>
                <a:ext cx="3026545" cy="1757583"/>
              </a:xfrm>
              <a:prstGeom prst="rect">
                <a:avLst/>
              </a:prstGeom>
              <a:noFill/>
            </p:spPr>
          </p:pic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1985049" y="3602390"/>
                <a:ext cx="1037611" cy="401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Calibri" pitchFamily="34" charset="0"/>
                    <a:ea typeface="Times New Roman" pitchFamily="18" charset="0"/>
                    <a:cs typeface="Calibri" pitchFamily="34" charset="0"/>
                  </a:rPr>
                  <a:t>Cycle 33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0"/>
              <a:ext cx="3027271" cy="1684350"/>
              <a:chOff x="0" y="0"/>
              <a:chExt cx="2819400" cy="1460046"/>
            </a:xfrm>
          </p:grpSpPr>
          <p:pic>
            <p:nvPicPr>
              <p:cNvPr id="10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476" t="12810" r="15929" b="12904"/>
              <a:stretch>
                <a:fillRect/>
              </a:stretch>
            </p:blipFill>
            <p:spPr bwMode="auto">
              <a:xfrm>
                <a:off x="0" y="0"/>
                <a:ext cx="2819400" cy="1460046"/>
              </a:xfrm>
              <a:prstGeom prst="rect">
                <a:avLst/>
              </a:prstGeom>
              <a:noFill/>
            </p:spPr>
          </p:pic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1954122" y="0"/>
                <a:ext cx="846352" cy="347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Calibri" pitchFamily="34" charset="0"/>
                    <a:ea typeface="Times New Roman" pitchFamily="18" charset="0"/>
                    <a:cs typeface="Calibri" pitchFamily="34" charset="0"/>
                  </a:rPr>
                  <a:t>Cycle 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Donut 5"/>
            <p:cNvSpPr>
              <a:spLocks noChangeArrowheads="1"/>
            </p:cNvSpPr>
            <p:nvPr/>
          </p:nvSpPr>
          <p:spPr bwMode="auto">
            <a:xfrm>
              <a:off x="1024354" y="1309780"/>
              <a:ext cx="429094" cy="43898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15875" cap="sq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Donut 6"/>
            <p:cNvSpPr>
              <a:spLocks noChangeArrowheads="1"/>
            </p:cNvSpPr>
            <p:nvPr/>
          </p:nvSpPr>
          <p:spPr bwMode="auto">
            <a:xfrm>
              <a:off x="1453448" y="2879189"/>
              <a:ext cx="644802" cy="58960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15875" cap="sq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Donut 7"/>
            <p:cNvSpPr>
              <a:spLocks noChangeArrowheads="1"/>
            </p:cNvSpPr>
            <p:nvPr/>
          </p:nvSpPr>
          <p:spPr bwMode="auto">
            <a:xfrm>
              <a:off x="1176754" y="4766684"/>
              <a:ext cx="429094" cy="43898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15875" cap="sq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79525" y="6211669"/>
            <a:ext cx="345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frame rate, in-cylinder velocity field measurements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1"/>
          <p:cNvSpPr>
            <a:spLocks noGrp="1"/>
          </p:cNvSpPr>
          <p:nvPr>
            <p:ph idx="4294967295"/>
          </p:nvPr>
        </p:nvSpPr>
        <p:spPr>
          <a:xfrm>
            <a:off x="352425" y="1019175"/>
            <a:ext cx="6353175" cy="5000625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rgbClr val="007E39"/>
                </a:solidFill>
              </a:rPr>
              <a:t>Model development, validation and reduction: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Benchmark experiments for validation data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Companion high-fidelity LES for detailed model development and reduction (detailed physics)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Engineering LES/RANS for engine cycle optimization and analysis (fast solution times)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DNS for analysis of small-scale turbulence-chemistry interactions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rgbClr val="007E39"/>
                </a:solidFill>
              </a:rPr>
              <a:t>Tool infrastructure development: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Advanced grid generation and grid quality assessment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Core solver development (science-based LES and engineering-based LES/RANS)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Advanced model reduction and uncertainty quantification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800" b="1" dirty="0" smtClean="0">
                <a:solidFill>
                  <a:schemeClr val="tx1"/>
                </a:solidFill>
              </a:rPr>
              <a:t>Post-processing, visualization, data management for both science and engineering</a:t>
            </a:r>
          </a:p>
        </p:txBody>
      </p:sp>
      <p:sp>
        <p:nvSpPr>
          <p:cNvPr id="16386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Research supporting a hierarchy of software tools is needed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0369" y="4053016"/>
            <a:ext cx="2413631" cy="217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qz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1422" y="864974"/>
            <a:ext cx="1561940" cy="30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DLRA_040_mod_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5547" y="982362"/>
            <a:ext cx="782637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2425" y="767919"/>
            <a:ext cx="8614154" cy="5094078"/>
          </a:xfrm>
        </p:spPr>
        <p:txBody>
          <a:bodyPr/>
          <a:lstStyle/>
          <a:p>
            <a:pPr marL="228600" lvl="0" indent="-228600">
              <a:buFont typeface="Arial" pitchFamily="34" charset="0"/>
              <a:buChar char="•"/>
              <a:defRPr/>
            </a:pPr>
            <a:r>
              <a:rPr lang="en-US" dirty="0" smtClean="0"/>
              <a:t>Design, testing, and calibration portions of the product development cycle can all be shortened</a:t>
            </a:r>
          </a:p>
          <a:p>
            <a:pPr marL="628650" lvl="1" indent="-2286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Calibration savings alone could reduce the product development cycle time and cost by 25-50% (industry dependent)</a:t>
            </a:r>
          </a:p>
          <a:p>
            <a:pPr marL="228600" lvl="0" indent="-22860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Expand design space to broad range of design concepts</a:t>
            </a:r>
          </a:p>
          <a:p>
            <a:pPr marL="228600" lvl="0" indent="-228600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Reach the theoretical 60% limit on thermodynamic efficiency</a:t>
            </a:r>
          </a:p>
          <a:p>
            <a:pPr marL="628650" lvl="1" indent="-22860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Potential for saving 4 M barrel of petroleum per day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dirty="0" smtClean="0"/>
              <a:t> is the impact 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n-US" dirty="0" smtClean="0"/>
              <a:t> new simulation tools are developed?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1256" y="4642646"/>
            <a:ext cx="8033506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146737"/>
                </a:solidFill>
                <a:latin typeface="Arial" pitchFamily="34" charset="0"/>
                <a:cs typeface="Arial" pitchFamily="34" charset="0"/>
              </a:rPr>
              <a:t>A program based on PreSICE will enhance the competitiveness of and develop the future workforce for US industry, improve US energy security, and promote global environmental security.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8086" y="1837038"/>
            <a:ext cx="23307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Thank you!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Questions?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ditorsweblog.org/washpo.jpg"/>
          <p:cNvPicPr>
            <a:picLocks noChangeAspect="1" noChangeArrowheads="1"/>
          </p:cNvPicPr>
          <p:nvPr/>
        </p:nvPicPr>
        <p:blipFill>
          <a:blip r:embed="rId3" cstate="print"/>
          <a:srcRect t="39590" b="40410"/>
          <a:stretch>
            <a:fillRect/>
          </a:stretch>
        </p:blipFill>
        <p:spPr bwMode="auto">
          <a:xfrm>
            <a:off x="435663" y="3303370"/>
            <a:ext cx="3048000" cy="6096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5" y="866775"/>
            <a:ext cx="8536202" cy="5259388"/>
          </a:xfrm>
        </p:spPr>
        <p:txBody>
          <a:bodyPr/>
          <a:lstStyle/>
          <a:p>
            <a:r>
              <a:rPr lang="en-US" dirty="0" smtClean="0"/>
              <a:t>Internal combustion engines thermodynamic limit 60%</a:t>
            </a:r>
          </a:p>
          <a:p>
            <a:r>
              <a:rPr lang="en-US" dirty="0" smtClean="0"/>
              <a:t>Average current gasoline engine efficiency: 30%</a:t>
            </a:r>
          </a:p>
          <a:p>
            <a:r>
              <a:rPr lang="en-US" dirty="0" smtClean="0"/>
              <a:t>Improvements to &gt;45% thermal efficiency achievable </a:t>
            </a:r>
          </a:p>
          <a:p>
            <a:r>
              <a:rPr lang="en-US" dirty="0" smtClean="0"/>
              <a:t>Fuel economy improvements &gt;50%</a:t>
            </a:r>
          </a:p>
          <a:p>
            <a:pPr lvl="1"/>
            <a:r>
              <a:rPr lang="en-US" b="1" dirty="0" smtClean="0"/>
              <a:t>Potential for 50% reduction of fuel use from cars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Fuel Use Through Enhancing Engine Efficiency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2465" y="3270419"/>
            <a:ext cx="3080951" cy="140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4823" y="441204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latin typeface="Century Schoolbook" pitchFamily="18" charset="0"/>
                <a:cs typeface="Arabic Typesetting" pitchFamily="66" charset="-78"/>
              </a:rPr>
              <a:t>“The new Chevrolet </a:t>
            </a:r>
            <a:r>
              <a:rPr lang="en-US" sz="1200" dirty="0" err="1" smtClean="0">
                <a:latin typeface="Century Schoolbook" pitchFamily="18" charset="0"/>
                <a:cs typeface="Arabic Typesetting" pitchFamily="66" charset="-78"/>
              </a:rPr>
              <a:t>Cruze</a:t>
            </a:r>
            <a:r>
              <a:rPr lang="en-US" sz="1200" dirty="0" smtClean="0">
                <a:latin typeface="Century Schoolbook" pitchFamily="18" charset="0"/>
                <a:cs typeface="Arabic Typesetting" pitchFamily="66" charset="-78"/>
              </a:rPr>
              <a:t> Eco can reach eye-popping fuel economy levels of more than </a:t>
            </a:r>
            <a:r>
              <a:rPr lang="en-US" sz="1200" b="1" dirty="0" smtClean="0">
                <a:latin typeface="Century Schoolbook" pitchFamily="18" charset="0"/>
                <a:cs typeface="Arabic Typesetting" pitchFamily="66" charset="-78"/>
              </a:rPr>
              <a:t>50 miles per gallon </a:t>
            </a:r>
            <a:r>
              <a:rPr lang="en-US" sz="1200" dirty="0" smtClean="0">
                <a:latin typeface="Century Schoolbook" pitchFamily="18" charset="0"/>
                <a:cs typeface="Arabic Typesetting" pitchFamily="66" charset="-78"/>
              </a:rPr>
              <a:t>on the highway, which even in this era of hybrid-electric cars stands among the best. </a:t>
            </a:r>
          </a:p>
          <a:p>
            <a:endParaRPr lang="en-US" sz="1200" dirty="0" smtClean="0">
              <a:latin typeface="Century Schoolbook" pitchFamily="18" charset="0"/>
              <a:cs typeface="Arabic Typesetting" pitchFamily="66" charset="-78"/>
            </a:endParaRPr>
          </a:p>
          <a:p>
            <a:r>
              <a:rPr lang="en-US" sz="1200" dirty="0" smtClean="0">
                <a:latin typeface="Century Schoolbook" pitchFamily="18" charset="0"/>
              </a:rPr>
              <a:t>“But here's the real trick: The </a:t>
            </a:r>
            <a:r>
              <a:rPr lang="en-US" sz="1200" dirty="0" err="1" smtClean="0">
                <a:latin typeface="Century Schoolbook" pitchFamily="18" charset="0"/>
              </a:rPr>
              <a:t>Cruze</a:t>
            </a:r>
            <a:r>
              <a:rPr lang="en-US" sz="1200" dirty="0" smtClean="0">
                <a:latin typeface="Century Schoolbook" pitchFamily="18" charset="0"/>
              </a:rPr>
              <a:t> Eco is neither a hybrid nor electric. It runs on that "old" technology, the </a:t>
            </a:r>
            <a:r>
              <a:rPr lang="en-US" sz="1200" b="1" dirty="0" smtClean="0">
                <a:latin typeface="Century Schoolbook" pitchFamily="18" charset="0"/>
              </a:rPr>
              <a:t>conventional gasoline engine</a:t>
            </a:r>
            <a:r>
              <a:rPr lang="en-US" sz="1200" dirty="0" smtClean="0">
                <a:latin typeface="Century Schoolbook" pitchFamily="18" charset="0"/>
              </a:rPr>
              <a:t>. “</a:t>
            </a:r>
          </a:p>
          <a:p>
            <a:endParaRPr lang="en-US" sz="1200" dirty="0">
              <a:latin typeface="Century Schoolbook" pitchFamily="18" charset="0"/>
              <a:cs typeface="Arabic Typesetting" pitchFamily="66" charset="-78"/>
            </a:endParaRPr>
          </a:p>
        </p:txBody>
      </p:sp>
      <p:pic>
        <p:nvPicPr>
          <p:cNvPr id="4100" name="Picture 4" descr="http://2.bp.blogspot.com/_Fq3AyFn4QhA/S7C-zCSbF5I/AAAAAAAAAGU/ncZttLlaigo/s1600/2011_chevy_cru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7089" y="3473404"/>
            <a:ext cx="3979673" cy="2367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74822" y="38060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“Conventional gas-powered cars starting to match hybrids in fuel efficiency”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04800" y="3295132"/>
            <a:ext cx="4670854" cy="2743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85752" y="3542268"/>
            <a:ext cx="1088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March 9, 2011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45990" y="6334780"/>
            <a:ext cx="8468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Potential to save 4 M barrels per day  ($400 M per day)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/>
          <p:nvPr/>
        </p:nvGrpSpPr>
        <p:grpSpPr>
          <a:xfrm>
            <a:off x="578936" y="1272831"/>
            <a:ext cx="8184064" cy="4252913"/>
            <a:chOff x="1060450" y="2667000"/>
            <a:chExt cx="6864350" cy="3567113"/>
          </a:xfrm>
        </p:grpSpPr>
        <p:sp>
          <p:nvSpPr>
            <p:cNvPr id="54" name="Freeform 3"/>
            <p:cNvSpPr>
              <a:spLocks/>
            </p:cNvSpPr>
            <p:nvPr/>
          </p:nvSpPr>
          <p:spPr bwMode="auto">
            <a:xfrm>
              <a:off x="1789113" y="3019425"/>
              <a:ext cx="5380037" cy="2533650"/>
            </a:xfrm>
            <a:custGeom>
              <a:avLst/>
              <a:gdLst>
                <a:gd name="T0" fmla="*/ 0 w 3389"/>
                <a:gd name="T1" fmla="*/ 1529 h 1596"/>
                <a:gd name="T2" fmla="*/ 2037 w 3389"/>
                <a:gd name="T3" fmla="*/ 1379 h 1596"/>
                <a:gd name="T4" fmla="*/ 3014 w 3389"/>
                <a:gd name="T5" fmla="*/ 227 h 1596"/>
                <a:gd name="T6" fmla="*/ 3389 w 3389"/>
                <a:gd name="T7" fmla="*/ 18 h 15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89"/>
                <a:gd name="T13" fmla="*/ 0 h 1596"/>
                <a:gd name="T14" fmla="*/ 3389 w 3389"/>
                <a:gd name="T15" fmla="*/ 1596 h 15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89" h="1596">
                  <a:moveTo>
                    <a:pt x="0" y="1529"/>
                  </a:moveTo>
                  <a:cubicBezTo>
                    <a:pt x="339" y="1505"/>
                    <a:pt x="1535" y="1596"/>
                    <a:pt x="2037" y="1379"/>
                  </a:cubicBezTo>
                  <a:cubicBezTo>
                    <a:pt x="2539" y="1162"/>
                    <a:pt x="2789" y="454"/>
                    <a:pt x="3014" y="227"/>
                  </a:cubicBezTo>
                  <a:cubicBezTo>
                    <a:pt x="3239" y="0"/>
                    <a:pt x="3311" y="62"/>
                    <a:pt x="3389" y="18"/>
                  </a:cubicBezTo>
                </a:path>
              </a:pathLst>
            </a:custGeom>
            <a:noFill/>
            <a:ln w="57150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2879106" y="4233552"/>
              <a:ext cx="563620" cy="30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R&amp;D</a:t>
              </a:r>
            </a:p>
          </p:txBody>
        </p:sp>
        <p:sp>
          <p:nvSpPr>
            <p:cNvPr id="56" name="Text Box 5"/>
            <p:cNvSpPr txBox="1">
              <a:spLocks noChangeArrowheads="1"/>
            </p:cNvSpPr>
            <p:nvPr/>
          </p:nvSpPr>
          <p:spPr bwMode="auto">
            <a:xfrm>
              <a:off x="3641466" y="4114800"/>
              <a:ext cx="1327302" cy="774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Product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Development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Cycles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6109583" y="4222020"/>
              <a:ext cx="1112180" cy="542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Full Market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Transition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060450" y="2667000"/>
              <a:ext cx="6864350" cy="3567113"/>
              <a:chOff x="668" y="1680"/>
              <a:chExt cx="4324" cy="2247"/>
            </a:xfrm>
          </p:grpSpPr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864" y="1680"/>
                <a:ext cx="4128" cy="2247"/>
                <a:chOff x="384" y="1680"/>
                <a:chExt cx="4128" cy="2247"/>
              </a:xfrm>
            </p:grpSpPr>
            <p:sp>
              <p:nvSpPr>
                <p:cNvPr id="64" name="Line 10"/>
                <p:cNvSpPr>
                  <a:spLocks noChangeShapeType="1"/>
                </p:cNvSpPr>
                <p:nvPr/>
              </p:nvSpPr>
              <p:spPr bwMode="auto">
                <a:xfrm>
                  <a:off x="624" y="1680"/>
                  <a:ext cx="0" cy="196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Line 11"/>
                <p:cNvSpPr>
                  <a:spLocks noChangeShapeType="1"/>
                </p:cNvSpPr>
                <p:nvPr/>
              </p:nvSpPr>
              <p:spPr bwMode="auto">
                <a:xfrm>
                  <a:off x="384" y="3456"/>
                  <a:ext cx="4128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Line 12"/>
                <p:cNvSpPr>
                  <a:spLocks noChangeShapeType="1"/>
                </p:cNvSpPr>
                <p:nvPr/>
              </p:nvSpPr>
              <p:spPr bwMode="auto">
                <a:xfrm>
                  <a:off x="1324" y="331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Line 13"/>
                <p:cNvSpPr>
                  <a:spLocks noChangeShapeType="1"/>
                </p:cNvSpPr>
                <p:nvPr/>
              </p:nvSpPr>
              <p:spPr bwMode="auto">
                <a:xfrm>
                  <a:off x="2025" y="331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Line 14"/>
                <p:cNvSpPr>
                  <a:spLocks noChangeShapeType="1"/>
                </p:cNvSpPr>
                <p:nvPr/>
              </p:nvSpPr>
              <p:spPr bwMode="auto">
                <a:xfrm>
                  <a:off x="2726" y="331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Line 15"/>
                <p:cNvSpPr>
                  <a:spLocks noChangeShapeType="1"/>
                </p:cNvSpPr>
                <p:nvPr/>
              </p:nvSpPr>
              <p:spPr bwMode="auto">
                <a:xfrm>
                  <a:off x="4128" y="331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Line 16"/>
                <p:cNvSpPr>
                  <a:spLocks noChangeShapeType="1"/>
                </p:cNvSpPr>
                <p:nvPr/>
              </p:nvSpPr>
              <p:spPr bwMode="auto">
                <a:xfrm>
                  <a:off x="3427" y="331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84" y="3696"/>
                  <a:ext cx="43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2000</a:t>
                  </a:r>
                </a:p>
              </p:txBody>
            </p:sp>
            <p:sp>
              <p:nvSpPr>
                <p:cNvPr id="7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100" y="3696"/>
                  <a:ext cx="43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2010</a:t>
                  </a:r>
                </a:p>
              </p:txBody>
            </p:sp>
            <p:sp>
              <p:nvSpPr>
                <p:cNvPr id="7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776" y="3696"/>
                  <a:ext cx="43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2020</a:t>
                  </a:r>
                </a:p>
              </p:txBody>
            </p:sp>
            <p:sp>
              <p:nvSpPr>
                <p:cNvPr id="7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486" y="3696"/>
                  <a:ext cx="43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2030</a:t>
                  </a:r>
                </a:p>
              </p:txBody>
            </p:sp>
            <p:sp>
              <p:nvSpPr>
                <p:cNvPr id="7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212" y="3696"/>
                  <a:ext cx="43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2040</a:t>
                  </a:r>
                </a:p>
              </p:txBody>
            </p:sp>
            <p:sp>
              <p:nvSpPr>
                <p:cNvPr id="7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888" y="3696"/>
                  <a:ext cx="43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2050</a:t>
                  </a:r>
                </a:p>
              </p:txBody>
            </p:sp>
          </p:grpSp>
          <p:sp>
            <p:nvSpPr>
              <p:cNvPr id="63" name="Text Box 23"/>
              <p:cNvSpPr txBox="1">
                <a:spLocks noChangeArrowheads="1"/>
              </p:cNvSpPr>
              <p:nvPr/>
            </p:nvSpPr>
            <p:spPr bwMode="auto">
              <a:xfrm rot="16200000">
                <a:off x="264" y="2349"/>
                <a:ext cx="1117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Conversion to CO</a:t>
                </a:r>
                <a:r>
                  <a:rPr kumimoji="0" 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Neutral Infrastructure</a:t>
                </a:r>
              </a:p>
            </p:txBody>
          </p:sp>
        </p:grpSp>
        <p:sp>
          <p:nvSpPr>
            <p:cNvPr id="59" name="Left-Right Arrow 58"/>
            <p:cNvSpPr/>
            <p:nvPr/>
          </p:nvSpPr>
          <p:spPr bwMode="auto">
            <a:xfrm>
              <a:off x="2856768" y="5109089"/>
              <a:ext cx="688816" cy="254522"/>
            </a:xfrm>
            <a:prstGeom prst="leftRightArrow">
              <a:avLst/>
            </a:prstGeom>
            <a:solidFill>
              <a:srgbClr val="00B0F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lvl="0" indent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 b="1" kern="0" smtClean="0">
                <a:solidFill>
                  <a:srgbClr val="000000"/>
                </a:solidFill>
                <a:latin typeface="Arial" charset="0"/>
                <a:ea typeface="ＭＳ Ｐゴシック" pitchFamily="-32" charset="-128"/>
              </a:endParaRPr>
            </a:p>
          </p:txBody>
        </p:sp>
        <p:sp>
          <p:nvSpPr>
            <p:cNvPr id="60" name="Left-Right Arrow 59"/>
            <p:cNvSpPr/>
            <p:nvPr/>
          </p:nvSpPr>
          <p:spPr bwMode="auto">
            <a:xfrm>
              <a:off x="3505199" y="4953000"/>
              <a:ext cx="1651949" cy="239486"/>
            </a:xfrm>
            <a:prstGeom prst="leftRightArrow">
              <a:avLst/>
            </a:prstGeom>
            <a:solidFill>
              <a:srgbClr val="00B0F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32" charset="-128"/>
              </a:endParaRPr>
            </a:p>
          </p:txBody>
        </p:sp>
        <p:sp>
          <p:nvSpPr>
            <p:cNvPr id="61" name="Left-Right Arrow 60"/>
            <p:cNvSpPr/>
            <p:nvPr/>
          </p:nvSpPr>
          <p:spPr bwMode="auto">
            <a:xfrm>
              <a:off x="5050358" y="4800533"/>
              <a:ext cx="2264842" cy="228667"/>
            </a:xfrm>
            <a:prstGeom prst="leftRightArrow">
              <a:avLst/>
            </a:prstGeom>
            <a:solidFill>
              <a:srgbClr val="00B0F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b="1" kern="0" smtClean="0">
                <a:solidFill>
                  <a:srgbClr val="000000"/>
                </a:solidFill>
                <a:latin typeface="Arial" charset="0"/>
                <a:ea typeface="ＭＳ Ｐゴシック" pitchFamily="-32" charset="-128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514168" y="3510130"/>
            <a:ext cx="2087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Business as usual: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78078" y="1941889"/>
            <a:ext cx="2954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2D050"/>
                </a:solidFill>
              </a:rPr>
              <a:t>With predictive modeling:</a:t>
            </a:r>
            <a:endParaRPr lang="en-US" sz="2000" b="1" dirty="0">
              <a:solidFill>
                <a:srgbClr val="92D050"/>
              </a:solidFill>
            </a:endParaRPr>
          </a:p>
        </p:txBody>
      </p:sp>
      <p:sp>
        <p:nvSpPr>
          <p:cNvPr id="29" name="Left-Right Arrow 28"/>
          <p:cNvSpPr/>
          <p:nvPr/>
        </p:nvSpPr>
        <p:spPr bwMode="auto">
          <a:xfrm>
            <a:off x="4188542" y="2675179"/>
            <a:ext cx="1246020" cy="303455"/>
          </a:xfrm>
          <a:prstGeom prst="leftRightArrow">
            <a:avLst/>
          </a:prstGeom>
          <a:solidFill>
            <a:srgbClr val="92D05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kern="0" smtClean="0">
              <a:solidFill>
                <a:srgbClr val="92D050"/>
              </a:solidFill>
              <a:latin typeface="Arial" charset="0"/>
              <a:ea typeface="ＭＳ Ｐゴシック" pitchFamily="-32" charset="-128"/>
            </a:endParaRPr>
          </a:p>
        </p:txBody>
      </p:sp>
      <p:sp>
        <p:nvSpPr>
          <p:cNvPr id="30" name="Left-Right Arrow 29"/>
          <p:cNvSpPr/>
          <p:nvPr/>
        </p:nvSpPr>
        <p:spPr bwMode="auto">
          <a:xfrm>
            <a:off x="2662876" y="2410422"/>
            <a:ext cx="1741975" cy="285529"/>
          </a:xfrm>
          <a:prstGeom prst="leftRightArrow">
            <a:avLst/>
          </a:prstGeom>
          <a:solidFill>
            <a:srgbClr val="92D05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31" name="Left-Right Arrow 30"/>
          <p:cNvSpPr/>
          <p:nvPr/>
        </p:nvSpPr>
        <p:spPr bwMode="auto">
          <a:xfrm>
            <a:off x="5350677" y="2848075"/>
            <a:ext cx="2700272" cy="272630"/>
          </a:xfrm>
          <a:prstGeom prst="leftRightArrow">
            <a:avLst/>
          </a:prstGeom>
          <a:solidFill>
            <a:srgbClr val="92D05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kern="0" smtClean="0">
              <a:solidFill>
                <a:srgbClr val="000000"/>
              </a:solidFill>
              <a:latin typeface="Arial" charset="0"/>
              <a:ea typeface="ＭＳ Ｐゴシック" pitchFamily="-32" charset="-128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340078" y="3942750"/>
            <a:ext cx="1474839" cy="85540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195484" y="5791215"/>
            <a:ext cx="557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R&amp;D time frame unrealistically short in ‘business as usual’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3" idx="1"/>
          </p:cNvCxnSpPr>
          <p:nvPr/>
        </p:nvCxnSpPr>
        <p:spPr>
          <a:xfrm rot="10800000">
            <a:off x="3062406" y="4303863"/>
            <a:ext cx="133079" cy="167201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0" y="-60051"/>
            <a:ext cx="9144000" cy="1143000"/>
          </a:xfrm>
        </p:spPr>
        <p:txBody>
          <a:bodyPr/>
          <a:lstStyle/>
          <a:p>
            <a:r>
              <a:rPr lang="en-US" dirty="0" smtClean="0"/>
              <a:t>Product Development Must Be Accelerated </a:t>
            </a:r>
            <a:br>
              <a:rPr lang="en-US" dirty="0" smtClean="0"/>
            </a:br>
            <a:r>
              <a:rPr lang="en-US" dirty="0" smtClean="0"/>
              <a:t>To Meet Energy Goals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Combustion Research-Development-Deployment Critical to Achieving CO</a:t>
            </a:r>
            <a:r>
              <a:rPr lang="en-US" baseline="-25000" dirty="0" smtClean="0"/>
              <a:t>2</a:t>
            </a:r>
            <a:r>
              <a:rPr lang="en-US" dirty="0" smtClean="0"/>
              <a:t> and Fuel Reduction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347" y="996858"/>
            <a:ext cx="7848600" cy="1752600"/>
          </a:xfrm>
        </p:spPr>
        <p:txBody>
          <a:bodyPr/>
          <a:lstStyle/>
          <a:p>
            <a:r>
              <a:rPr lang="en-US" dirty="0" smtClean="0"/>
              <a:t>Realizing thermodynamic limits with clean operation</a:t>
            </a:r>
          </a:p>
          <a:p>
            <a:r>
              <a:rPr lang="en-US" dirty="0" smtClean="0"/>
              <a:t>Maintain clean fleet operation with evolving fuel streams</a:t>
            </a:r>
          </a:p>
          <a:p>
            <a:r>
              <a:rPr lang="en-US" dirty="0" smtClean="0"/>
              <a:t>Optimize IC engines for PHEV use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80212" y="3185167"/>
            <a:ext cx="52200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Grand Challenge: Predictive </a:t>
            </a:r>
          </a:p>
          <a:p>
            <a:r>
              <a:rPr lang="en-US" sz="2800" b="1" i="1" dirty="0" smtClean="0"/>
              <a:t>Simulation of Combustion </a:t>
            </a:r>
          </a:p>
          <a:p>
            <a:r>
              <a:rPr lang="en-US" sz="2800" b="1" i="1" dirty="0" smtClean="0"/>
              <a:t>Engine Performance in an </a:t>
            </a:r>
          </a:p>
          <a:p>
            <a:r>
              <a:rPr lang="en-US" sz="2800" b="1" i="1" dirty="0" smtClean="0"/>
              <a:t>Evolving Fuel Environment</a:t>
            </a:r>
            <a:endParaRPr lang="en-US" sz="2800" b="1" i="1" dirty="0"/>
          </a:p>
        </p:txBody>
      </p:sp>
      <p:pic>
        <p:nvPicPr>
          <p:cNvPr id="5" name="Picture 7" descr="bin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72" y="3183834"/>
            <a:ext cx="1600200" cy="232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85461" y="5522841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Predictive modeling is the key to rapid combustion optimization in a non-linear parameter space</a:t>
            </a:r>
          </a:p>
        </p:txBody>
      </p:sp>
      <p:pic>
        <p:nvPicPr>
          <p:cNvPr id="8" name="Picture 10" descr="Untitled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0866" y="2372497"/>
            <a:ext cx="2375426" cy="307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14950" y="1431925"/>
            <a:ext cx="3829050" cy="5426075"/>
          </a:xfrm>
          <a:prstGeom prst="rect">
            <a:avLst/>
          </a:prstGeom>
          <a:gradFill rotWithShape="1">
            <a:gsLst>
              <a:gs pos="0">
                <a:srgbClr val="E2EEE7"/>
              </a:gs>
              <a:gs pos="100000">
                <a:srgbClr val="87B99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1268" name="Text Box 25"/>
          <p:cNvSpPr txBox="1">
            <a:spLocks noChangeArrowheads="1"/>
          </p:cNvSpPr>
          <p:nvPr/>
        </p:nvSpPr>
        <p:spPr bwMode="auto">
          <a:xfrm>
            <a:off x="5181600" y="914400"/>
            <a:ext cx="4267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solidFill>
                  <a:srgbClr val="4F8D69"/>
                </a:solidFill>
                <a:latin typeface="Arial" pitchFamily="34" charset="0"/>
                <a:cs typeface="Arial" pitchFamily="34" charset="0"/>
              </a:rPr>
              <a:t>Manufacturing/</a:t>
            </a:r>
          </a:p>
          <a:p>
            <a:pPr algn="ctr">
              <a:lnSpc>
                <a:spcPct val="85000"/>
              </a:lnSpc>
            </a:pPr>
            <a:r>
              <a:rPr lang="en-US" dirty="0">
                <a:solidFill>
                  <a:srgbClr val="4F8D69"/>
                </a:solidFill>
                <a:latin typeface="Arial" pitchFamily="34" charset="0"/>
                <a:cs typeface="Arial" pitchFamily="34" charset="0"/>
              </a:rPr>
              <a:t>Commercialization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0" y="1454150"/>
            <a:ext cx="3276600" cy="5403850"/>
          </a:xfrm>
          <a:prstGeom prst="homePlate">
            <a:avLst>
              <a:gd name="adj" fmla="val 16506"/>
            </a:avLst>
          </a:prstGeom>
          <a:gradFill rotWithShape="1">
            <a:gsLst>
              <a:gs pos="0">
                <a:srgbClr val="E2EEE7"/>
              </a:gs>
              <a:gs pos="100000">
                <a:srgbClr val="87B99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1275" name="Text Box 9"/>
          <p:cNvSpPr txBox="1">
            <a:spLocks noChangeArrowheads="1"/>
          </p:cNvSpPr>
          <p:nvPr/>
        </p:nvSpPr>
        <p:spPr bwMode="auto">
          <a:xfrm>
            <a:off x="524547" y="990600"/>
            <a:ext cx="1633781" cy="32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solidFill>
                  <a:srgbClr val="4F8D69"/>
                </a:solidFill>
                <a:latin typeface="Arial" pitchFamily="34" charset="0"/>
                <a:cs typeface="Arial" pitchFamily="34" charset="0"/>
              </a:rPr>
              <a:t>Basic </a:t>
            </a:r>
            <a:r>
              <a:rPr lang="en-US" dirty="0" smtClean="0">
                <a:solidFill>
                  <a:srgbClr val="4F8D69"/>
                </a:solidFill>
                <a:latin typeface="Arial" pitchFamily="34" charset="0"/>
                <a:cs typeface="Arial" pitchFamily="34" charset="0"/>
              </a:rPr>
              <a:t>Science</a:t>
            </a:r>
          </a:p>
        </p:txBody>
      </p:sp>
      <p:sp>
        <p:nvSpPr>
          <p:cNvPr id="11277" name="Text Box 10"/>
          <p:cNvSpPr txBox="1">
            <a:spLocks noChangeArrowheads="1"/>
          </p:cNvSpPr>
          <p:nvPr/>
        </p:nvSpPr>
        <p:spPr bwMode="auto">
          <a:xfrm>
            <a:off x="2819400" y="990600"/>
            <a:ext cx="2600325" cy="32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dirty="0">
                <a:solidFill>
                  <a:srgbClr val="4F8D69"/>
                </a:solidFill>
                <a:latin typeface="Arial" pitchFamily="34" charset="0"/>
                <a:cs typeface="Arial" pitchFamily="34" charset="0"/>
              </a:rPr>
              <a:t>Applied </a:t>
            </a:r>
            <a:r>
              <a:rPr lang="en-US" dirty="0" smtClean="0">
                <a:solidFill>
                  <a:srgbClr val="4F8D69"/>
                </a:solidFill>
                <a:latin typeface="Arial" pitchFamily="34" charset="0"/>
                <a:cs typeface="Arial" pitchFamily="34" charset="0"/>
              </a:rPr>
              <a:t>R&amp;D</a:t>
            </a:r>
          </a:p>
        </p:txBody>
      </p:sp>
      <p:sp>
        <p:nvSpPr>
          <p:cNvPr id="755" name="Title 1"/>
          <p:cNvSpPr txBox="1">
            <a:spLocks/>
          </p:cNvSpPr>
          <p:nvPr/>
        </p:nvSpPr>
        <p:spPr bwMode="auto">
          <a:xfrm>
            <a:off x="480203" y="110092"/>
            <a:ext cx="8387752" cy="59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Science-Based Engine Design</a:t>
            </a:r>
            <a:endParaRPr kumimoji="0" lang="en-US" i="0" u="none" strike="noStrike" kern="1200" cap="none" spc="0" normalizeH="0" noProof="0" dirty="0" smtClean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106636"/>
                </a:solidFill>
                <a:latin typeface="Arial" pitchFamily="34" charset="0"/>
                <a:ea typeface="+mj-ea"/>
                <a:cs typeface="Arial" pitchFamily="34" charset="0"/>
              </a:rPr>
              <a:t>An early example</a:t>
            </a:r>
          </a:p>
        </p:txBody>
      </p:sp>
      <p:sp>
        <p:nvSpPr>
          <p:cNvPr id="759" name="TextBox 25"/>
          <p:cNvSpPr txBox="1">
            <a:spLocks noChangeArrowheads="1"/>
          </p:cNvSpPr>
          <p:nvPr/>
        </p:nvSpPr>
        <p:spPr bwMode="auto">
          <a:xfrm>
            <a:off x="-152400" y="1676400"/>
            <a:ext cx="2895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rgbClr val="554C6D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Sustained support in 2 areas</a:t>
            </a:r>
            <a:endParaRPr lang="en-US" sz="1600" dirty="0">
              <a:solidFill>
                <a:srgbClr val="554C6D"/>
              </a:solidFill>
              <a:latin typeface="Arial" pitchFamily="34" charset="0"/>
              <a:ea typeface="ＭＳ Ｐゴシック" pitchFamily="-112" charset="-128"/>
              <a:cs typeface="Arial" pitchFamily="34" charset="0"/>
            </a:endParaRPr>
          </a:p>
        </p:txBody>
      </p:sp>
      <p:sp>
        <p:nvSpPr>
          <p:cNvPr id="760" name="Rectangle 759"/>
          <p:cNvSpPr>
            <a:spLocks noChangeArrowheads="1"/>
          </p:cNvSpPr>
          <p:nvPr/>
        </p:nvSpPr>
        <p:spPr bwMode="auto">
          <a:xfrm>
            <a:off x="76200" y="2057400"/>
            <a:ext cx="25908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200" b="1" dirty="0" smtClean="0">
                <a:solidFill>
                  <a:srgbClr val="322F31"/>
                </a:solidFill>
                <a:latin typeface="Arial"/>
                <a:ea typeface="ＭＳ Ｐゴシック" pitchFamily="-112" charset="-128"/>
              </a:rPr>
              <a:t>Development of predictive chemistry in model flames</a:t>
            </a:r>
            <a:endParaRPr lang="en-US" sz="1200" b="1" dirty="0">
              <a:solidFill>
                <a:srgbClr val="322F31"/>
              </a:solidFill>
              <a:latin typeface="Arial"/>
              <a:ea typeface="ＭＳ Ｐゴシック" pitchFamily="-112" charset="-128"/>
            </a:endParaRPr>
          </a:p>
        </p:txBody>
      </p:sp>
      <p:sp>
        <p:nvSpPr>
          <p:cNvPr id="762" name="Rectangle 761"/>
          <p:cNvSpPr>
            <a:spLocks noChangeArrowheads="1"/>
          </p:cNvSpPr>
          <p:nvPr/>
        </p:nvSpPr>
        <p:spPr bwMode="auto">
          <a:xfrm>
            <a:off x="152400" y="4724400"/>
            <a:ext cx="25146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200" b="1" dirty="0" smtClean="0">
                <a:solidFill>
                  <a:srgbClr val="322F31"/>
                </a:solidFill>
                <a:latin typeface="Arial"/>
                <a:ea typeface="ＭＳ Ｐゴシック" pitchFamily="-112" charset="-128"/>
              </a:rPr>
              <a:t>Advance laser diagnostics applied to model flames</a:t>
            </a:r>
            <a:endParaRPr lang="en-US" sz="1200" b="1" dirty="0">
              <a:solidFill>
                <a:srgbClr val="322F31"/>
              </a:solidFill>
              <a:latin typeface="Arial"/>
              <a:ea typeface="ＭＳ Ｐゴシック" pitchFamily="-112" charset="-128"/>
            </a:endParaRPr>
          </a:p>
        </p:txBody>
      </p:sp>
      <p:sp>
        <p:nvSpPr>
          <p:cNvPr id="833" name="AutoShape 5"/>
          <p:cNvSpPr>
            <a:spLocks noChangeArrowheads="1"/>
          </p:cNvSpPr>
          <p:nvPr/>
        </p:nvSpPr>
        <p:spPr bwMode="auto">
          <a:xfrm>
            <a:off x="2743200" y="1447800"/>
            <a:ext cx="3352800" cy="5410200"/>
          </a:xfrm>
          <a:prstGeom prst="homePlate">
            <a:avLst>
              <a:gd name="adj" fmla="val 16421"/>
            </a:avLst>
          </a:prstGeom>
          <a:gradFill rotWithShape="1">
            <a:gsLst>
              <a:gs pos="0">
                <a:srgbClr val="E2EEE7"/>
              </a:gs>
              <a:gs pos="100000">
                <a:srgbClr val="87B99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</a:p>
        </p:txBody>
      </p:sp>
      <p:sp>
        <p:nvSpPr>
          <p:cNvPr id="766" name="TextBox 26"/>
          <p:cNvSpPr txBox="1">
            <a:spLocks noChangeArrowheads="1"/>
          </p:cNvSpPr>
          <p:nvPr/>
        </p:nvSpPr>
        <p:spPr bwMode="auto">
          <a:xfrm>
            <a:off x="2819400" y="18288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rgbClr val="275D7B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Applications of chemistry and diagnostics to engines</a:t>
            </a:r>
            <a:endParaRPr lang="en-US" sz="1600" dirty="0">
              <a:solidFill>
                <a:srgbClr val="275D7B"/>
              </a:solidFill>
              <a:latin typeface="Arial" pitchFamily="34" charset="0"/>
              <a:ea typeface="ＭＳ Ｐゴシック" pitchFamily="-112" charset="-128"/>
              <a:cs typeface="Arial" pitchFamily="34" charset="0"/>
            </a:endParaRPr>
          </a:p>
        </p:txBody>
      </p:sp>
      <p:sp>
        <p:nvSpPr>
          <p:cNvPr id="768" name="TextBox 51"/>
          <p:cNvSpPr txBox="1">
            <a:spLocks noChangeArrowheads="1"/>
          </p:cNvSpPr>
          <p:nvPr/>
        </p:nvSpPr>
        <p:spPr bwMode="auto">
          <a:xfrm>
            <a:off x="4419600" y="5257800"/>
            <a:ext cx="137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rgbClr val="322F31"/>
                </a:solidFill>
                <a:latin typeface="Arial"/>
                <a:ea typeface="ＭＳ Ｐゴシック" pitchFamily="-112" charset="-128"/>
              </a:rPr>
              <a:t>Laser diagnostics of diesel fuel sprays in engine cylinders</a:t>
            </a:r>
            <a:endParaRPr lang="en-US" sz="1200" dirty="0">
              <a:solidFill>
                <a:srgbClr val="322F31"/>
              </a:solidFill>
              <a:latin typeface="Arial"/>
              <a:ea typeface="ＭＳ Ｐゴシック" pitchFamily="-112" charset="-128"/>
            </a:endParaRPr>
          </a:p>
        </p:txBody>
      </p:sp>
      <p:sp>
        <p:nvSpPr>
          <p:cNvPr id="834" name="TextBox 21"/>
          <p:cNvSpPr txBox="1">
            <a:spLocks noChangeArrowheads="1"/>
          </p:cNvSpPr>
          <p:nvPr/>
        </p:nvSpPr>
        <p:spPr bwMode="auto">
          <a:xfrm>
            <a:off x="6019800" y="1524000"/>
            <a:ext cx="28956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008000"/>
                </a:solidFill>
                <a:latin typeface="Arial"/>
                <a:ea typeface="ＭＳ Ｐゴシック" pitchFamily="-112" charset="-128"/>
              </a:rPr>
              <a:t>Cummins and Dodge</a:t>
            </a:r>
            <a:endParaRPr lang="en-US" dirty="0">
              <a:solidFill>
                <a:srgbClr val="008000"/>
              </a:solidFill>
              <a:latin typeface="Arial"/>
              <a:ea typeface="ＭＳ Ｐゴシック" pitchFamily="-112" charset="-128"/>
            </a:endParaRPr>
          </a:p>
        </p:txBody>
      </p:sp>
      <p:sp>
        <p:nvSpPr>
          <p:cNvPr id="836" name="TextBox 5"/>
          <p:cNvSpPr txBox="1">
            <a:spLocks noChangeArrowheads="1"/>
          </p:cNvSpPr>
          <p:nvPr/>
        </p:nvSpPr>
        <p:spPr bwMode="auto">
          <a:xfrm>
            <a:off x="5867400" y="1828800"/>
            <a:ext cx="327660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i="1" dirty="0" smtClean="0">
                <a:solidFill>
                  <a:srgbClr val="322F31"/>
                </a:solidFill>
                <a:latin typeface="Arial" pitchFamily="34" charset="0"/>
                <a:ea typeface="ＭＳ Ｐゴシック" pitchFamily="-112" charset="-128"/>
                <a:cs typeface="Arial" pitchFamily="34" charset="0"/>
              </a:rPr>
              <a:t>Cummins used simulation tools and improved understanding of diesel fuel sprays to design a new diesel engine with reduced development time and cost and improved fuel efficiency.</a:t>
            </a:r>
            <a:endParaRPr lang="en-US" sz="1200" b="1" i="1" dirty="0">
              <a:solidFill>
                <a:srgbClr val="322F31"/>
              </a:solidFill>
              <a:latin typeface="Arial" pitchFamily="34" charset="0"/>
              <a:ea typeface="ＭＳ Ｐゴシック" pitchFamily="-112" charset="-128"/>
              <a:cs typeface="Arial" pitchFamily="34" charset="0"/>
            </a:endParaRPr>
          </a:p>
        </p:txBody>
      </p:sp>
      <p:sp>
        <p:nvSpPr>
          <p:cNvPr id="846" name="TextBox 845"/>
          <p:cNvSpPr txBox="1"/>
          <p:nvPr/>
        </p:nvSpPr>
        <p:spPr>
          <a:xfrm>
            <a:off x="1066800" y="1447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BES</a:t>
            </a:r>
            <a:endParaRPr lang="en-US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7" name="TextBox 846"/>
          <p:cNvSpPr txBox="1"/>
          <p:nvPr/>
        </p:nvSpPr>
        <p:spPr>
          <a:xfrm>
            <a:off x="3429000" y="1524000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BES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EERE</a:t>
            </a:r>
            <a:endParaRPr lang="en-US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" name="Picture 107" descr="Flame T stru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0"/>
            <a:ext cx="1600200" cy="1087855"/>
          </a:xfrm>
          <a:prstGeom prst="rect">
            <a:avLst/>
          </a:prstGeom>
        </p:spPr>
      </p:pic>
      <p:pic>
        <p:nvPicPr>
          <p:cNvPr id="1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876800"/>
            <a:ext cx="1343881" cy="1676400"/>
          </a:xfrm>
          <a:prstGeom prst="rect">
            <a:avLst/>
          </a:prstGeom>
          <a:noFill/>
          <a:effectLst/>
        </p:spPr>
      </p:pic>
      <p:pic>
        <p:nvPicPr>
          <p:cNvPr id="112" name="Picture 4" descr="ISB07 3qtr hi turbo si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2895600"/>
            <a:ext cx="1828800" cy="1776193"/>
          </a:xfrm>
          <a:prstGeom prst="rect">
            <a:avLst/>
          </a:prstGeom>
          <a:noFill/>
        </p:spPr>
      </p:pic>
      <p:sp>
        <p:nvSpPr>
          <p:cNvPr id="113" name="TextBox 51"/>
          <p:cNvSpPr txBox="1">
            <a:spLocks noChangeArrowheads="1"/>
          </p:cNvSpPr>
          <p:nvPr/>
        </p:nvSpPr>
        <p:spPr bwMode="auto">
          <a:xfrm>
            <a:off x="1371600" y="2743200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1200" dirty="0" smtClean="0">
                <a:solidFill>
                  <a:srgbClr val="322F31"/>
                </a:solidFill>
                <a:latin typeface="Arial"/>
                <a:ea typeface="ＭＳ Ｐゴシック" pitchFamily="-112" charset="-128"/>
              </a:rPr>
              <a:t>Computational kinetics and experiments</a:t>
            </a:r>
            <a:endParaRPr lang="en-US" sz="1200" dirty="0">
              <a:solidFill>
                <a:srgbClr val="322F31"/>
              </a:solidFill>
              <a:latin typeface="Arial"/>
              <a:ea typeface="ＭＳ Ｐゴシック" pitchFamily="-112" charset="-128"/>
            </a:endParaRPr>
          </a:p>
        </p:txBody>
      </p:sp>
      <p:sp>
        <p:nvSpPr>
          <p:cNvPr id="115" name="TextBox 51"/>
          <p:cNvSpPr txBox="1">
            <a:spLocks noChangeArrowheads="1"/>
          </p:cNvSpPr>
          <p:nvPr/>
        </p:nvSpPr>
        <p:spPr bwMode="auto">
          <a:xfrm>
            <a:off x="1524000" y="5486400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rgbClr val="322F31"/>
                </a:solidFill>
                <a:latin typeface="Arial"/>
                <a:ea typeface="ＭＳ Ｐゴシック" pitchFamily="-112" charset="-128"/>
              </a:rPr>
              <a:t>Laser-based chemical imaging</a:t>
            </a:r>
            <a:endParaRPr lang="en-US" sz="1200" dirty="0">
              <a:solidFill>
                <a:srgbClr val="322F31"/>
              </a:solidFill>
              <a:latin typeface="Arial"/>
              <a:ea typeface="ＭＳ Ｐゴシック" pitchFamily="-112" charset="-128"/>
            </a:endParaRPr>
          </a:p>
        </p:txBody>
      </p:sp>
      <p:sp>
        <p:nvSpPr>
          <p:cNvPr id="116" name="TextBox 51"/>
          <p:cNvSpPr txBox="1">
            <a:spLocks noChangeArrowheads="1"/>
          </p:cNvSpPr>
          <p:nvPr/>
        </p:nvSpPr>
        <p:spPr bwMode="auto">
          <a:xfrm>
            <a:off x="6400800" y="4724400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322F31"/>
                </a:solidFill>
                <a:latin typeface="Arial"/>
                <a:ea typeface="ＭＳ Ｐゴシック" pitchFamily="-112" charset="-128"/>
              </a:rPr>
              <a:t>ISB 6.7 liter Cummins diesel engine first marketed in the 2007 Dodge Ram pickup truck; more than 200,000 sold</a:t>
            </a:r>
            <a:endParaRPr lang="en-US" sz="1200" dirty="0">
              <a:solidFill>
                <a:srgbClr val="322F31"/>
              </a:solidFill>
              <a:latin typeface="Arial"/>
              <a:ea typeface="ＭＳ Ｐゴシック" pitchFamily="-112" charset="-128"/>
            </a:endParaRPr>
          </a:p>
        </p:txBody>
      </p:sp>
      <p:pic>
        <p:nvPicPr>
          <p:cNvPr id="27" name="Picture 13" descr="RAM Dies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5486400"/>
            <a:ext cx="224073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51"/>
          <p:cNvSpPr txBox="1">
            <a:spLocks noChangeArrowheads="1"/>
          </p:cNvSpPr>
          <p:nvPr/>
        </p:nvSpPr>
        <p:spPr bwMode="auto">
          <a:xfrm>
            <a:off x="4114800" y="2590800"/>
            <a:ext cx="137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rgbClr val="322F31"/>
                </a:solidFill>
                <a:latin typeface="Arial"/>
                <a:ea typeface="ＭＳ Ｐゴシック" pitchFamily="-112" charset="-128"/>
              </a:rPr>
              <a:t>Predictive chemical models under realistic conditions</a:t>
            </a:r>
            <a:endParaRPr lang="en-US" sz="1200" dirty="0">
              <a:solidFill>
                <a:srgbClr val="322F31"/>
              </a:solidFill>
              <a:latin typeface="Arial"/>
              <a:ea typeface="ＭＳ Ｐゴシック" pitchFamily="-112" charset="-128"/>
            </a:endParaRPr>
          </a:p>
        </p:txBody>
      </p:sp>
      <p:pic>
        <p:nvPicPr>
          <p:cNvPr id="31" name="Picture 30" descr="PA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0" y="2590800"/>
            <a:ext cx="774192" cy="1371600"/>
          </a:xfrm>
          <a:prstGeom prst="rect">
            <a:avLst/>
          </a:prstGeom>
        </p:spPr>
      </p:pic>
      <p:pic>
        <p:nvPicPr>
          <p:cNvPr id="110" name="Picture 7" descr="JPCA cov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3429000"/>
            <a:ext cx="1371600" cy="960937"/>
          </a:xfrm>
          <a:prstGeom prst="rect">
            <a:avLst/>
          </a:prstGeom>
          <a:noFill/>
        </p:spPr>
      </p:pic>
      <p:pic>
        <p:nvPicPr>
          <p:cNvPr id="32" name="Picture 31" descr="c6h6_hom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5400" y="3505200"/>
            <a:ext cx="1295400" cy="1099666"/>
          </a:xfrm>
          <a:prstGeom prst="rect">
            <a:avLst/>
          </a:prstGeom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2667000"/>
            <a:ext cx="1120775" cy="1431302"/>
          </a:xfrm>
          <a:prstGeom prst="rect">
            <a:avLst/>
          </a:prstGeom>
          <a:noFill/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172200" y="3352800"/>
            <a:ext cx="914400" cy="990600"/>
            <a:chOff x="336" y="960"/>
            <a:chExt cx="1131" cy="1056"/>
          </a:xfrm>
        </p:grpSpPr>
        <p:pic>
          <p:nvPicPr>
            <p:cNvPr id="33" name="Picture 1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6" y="960"/>
              <a:ext cx="1031" cy="10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1344" y="1577"/>
              <a:ext cx="123" cy="4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1648" y="766645"/>
            <a:ext cx="874240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Workshop for national laboratories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Sandia National Laboratories, Livermore CA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January 20, 2010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400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Combustion Research Facility Advisory Board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Sandia National Laboratories, Livermore CA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January 22, 2010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400" i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Workshop for industry and academia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University of Michigan, Ann Arbor, MI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February 11, 2010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i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Workshop on near term priorities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O’Hare Airport Hilton, Chicago, IL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March 23, 2010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669" y="4124104"/>
            <a:ext cx="3040300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Argonne National Laboratory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Lawrence Berkeley National Laboratory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Lawrence Livermore National Laboratory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Los Alamos National Laboratory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Oak Ridge National Laboratory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Pacific Northwest National Laboratory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Sandia National Laboratories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U.S. Department of Energy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U.S. Department of Treasury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5084" y="4124104"/>
            <a:ext cx="28757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University of Michigan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University of Sydney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University of Wisconsin-Madison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UC Berkeley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University of Illinois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Purdue University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Massachusetts Institute of Technology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Sawyer Associates/UC Berkeley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Chevron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BP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8906" y="4124104"/>
            <a:ext cx="1950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Caterpillar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Cummins Inc.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General Electric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Chrysler Group LLC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Ford Motor Company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General Motors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ConocoPhillips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IBM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Cray Inc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Intel</a:t>
            </a:r>
          </a:p>
        </p:txBody>
      </p:sp>
      <p:pic>
        <p:nvPicPr>
          <p:cNvPr id="9" name="Picture 8" descr="DSC03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850231"/>
            <a:ext cx="4128169" cy="309612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PreSICE Workshop Culmination of </a:t>
            </a:r>
            <a:br>
              <a:rPr lang="en-US" dirty="0" smtClean="0"/>
            </a:br>
            <a:r>
              <a:rPr lang="en-US" dirty="0" smtClean="0"/>
              <a:t>Year-Long DOE-Community Engagement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1965" y="1493346"/>
            <a:ext cx="82984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Font typeface="Tahoma" pitchFamily="34" charset="0"/>
              <a:buAutoNum type="arabicPeriod"/>
            </a:pPr>
            <a:r>
              <a:rPr lang="en-US" sz="2000" b="1" dirty="0" smtClean="0">
                <a:cs typeface="Arial" charset="0"/>
              </a:rPr>
              <a:t>Effect of stochastic nature of in-cylinder flow on engine combustion, performance and emissions</a:t>
            </a:r>
          </a:p>
          <a:p>
            <a:pPr marL="609600" indent="-609600">
              <a:lnSpc>
                <a:spcPct val="90000"/>
              </a:lnSpc>
              <a:buFont typeface="Tahoma" pitchFamily="34" charset="0"/>
              <a:buAutoNum type="arabicPeriod"/>
            </a:pPr>
            <a:endParaRPr lang="en-US" sz="2000" b="1" i="1" dirty="0" smtClean="0">
              <a:solidFill>
                <a:srgbClr val="66FF33"/>
              </a:solidFill>
              <a:cs typeface="Arial" charset="0"/>
            </a:endParaRPr>
          </a:p>
          <a:p>
            <a:pPr marL="609600" indent="-609600">
              <a:lnSpc>
                <a:spcPct val="90000"/>
              </a:lnSpc>
              <a:buFont typeface="Tahoma" pitchFamily="34" charset="0"/>
              <a:buAutoNum type="arabicPeriod"/>
            </a:pPr>
            <a:r>
              <a:rPr lang="en-US" sz="2000" b="1" dirty="0" smtClean="0">
                <a:cs typeface="Arial" charset="0"/>
              </a:rPr>
              <a:t>Spray modeling and experimentation in dense spray and nozzle internal flow regions, including physics like </a:t>
            </a:r>
            <a:r>
              <a:rPr lang="en-US" sz="2000" b="1" dirty="0" err="1" smtClean="0">
                <a:cs typeface="Arial" charset="0"/>
              </a:rPr>
              <a:t>cavitation</a:t>
            </a:r>
            <a:r>
              <a:rPr lang="en-US" sz="2000" b="1" dirty="0" smtClean="0">
                <a:cs typeface="Arial" charset="0"/>
              </a:rPr>
              <a:t> and flash boiling</a:t>
            </a:r>
          </a:p>
          <a:p>
            <a:pPr marL="609600" indent="-609600">
              <a:lnSpc>
                <a:spcPct val="90000"/>
              </a:lnSpc>
              <a:buFont typeface="Tahoma" pitchFamily="34" charset="0"/>
              <a:buAutoNum type="arabicPeriod"/>
            </a:pPr>
            <a:endParaRPr lang="en-US" sz="2000" b="1" dirty="0" smtClean="0">
              <a:cs typeface="Arial" charset="0"/>
            </a:endParaRPr>
          </a:p>
          <a:p>
            <a:pPr marL="609600" indent="-609600">
              <a:lnSpc>
                <a:spcPct val="90000"/>
              </a:lnSpc>
              <a:buFont typeface="Tahoma" pitchFamily="34" charset="0"/>
              <a:buAutoNum type="arabicPeriod"/>
            </a:pPr>
            <a:r>
              <a:rPr lang="en-US" sz="2000" b="1" dirty="0" smtClean="0">
                <a:cs typeface="Arial" charset="0"/>
              </a:rPr>
              <a:t>Surface chemistry and physics for high-efficiency, low-temperature catalysis and filtration</a:t>
            </a:r>
          </a:p>
          <a:p>
            <a:pPr marL="609600" indent="-609600">
              <a:lnSpc>
                <a:spcPct val="90000"/>
              </a:lnSpc>
              <a:buFont typeface="Tahoma" pitchFamily="34" charset="0"/>
              <a:buAutoNum type="arabicPeriod"/>
            </a:pPr>
            <a:endParaRPr lang="en-US" sz="2000" b="1" i="1" dirty="0" smtClean="0">
              <a:solidFill>
                <a:srgbClr val="66FF33"/>
              </a:solidFill>
              <a:cs typeface="Arial" charset="0"/>
            </a:endParaRPr>
          </a:p>
          <a:p>
            <a:pPr marL="609600" indent="-609600">
              <a:lnSpc>
                <a:spcPct val="90000"/>
              </a:lnSpc>
              <a:buFont typeface="Tahoma" pitchFamily="34" charset="0"/>
              <a:buAutoNum type="arabicPeriod"/>
            </a:pPr>
            <a:r>
              <a:rPr lang="en-US" sz="2000" b="1" dirty="0" smtClean="0">
                <a:cs typeface="Arial" charset="0"/>
              </a:rPr>
              <a:t>Fundamental understanding of near-wall processes (e.g., flow, heat transfer, diffusion, chemistry, wall films)</a:t>
            </a:r>
          </a:p>
          <a:p>
            <a:pPr marL="609600" indent="-609600">
              <a:lnSpc>
                <a:spcPct val="90000"/>
              </a:lnSpc>
              <a:buFont typeface="Tahoma" pitchFamily="34" charset="0"/>
              <a:buAutoNum type="arabicPeriod"/>
            </a:pPr>
            <a:endParaRPr lang="en-US" sz="2000" b="1" i="1" dirty="0" smtClean="0">
              <a:solidFill>
                <a:srgbClr val="CCCC00"/>
              </a:solidFill>
              <a:cs typeface="Arial" charset="0"/>
            </a:endParaRPr>
          </a:p>
          <a:p>
            <a:pPr marL="609600" indent="-609600">
              <a:lnSpc>
                <a:spcPct val="90000"/>
              </a:lnSpc>
              <a:buFont typeface="Tahoma" pitchFamily="34" charset="0"/>
              <a:buAutoNum type="arabicPeriod"/>
            </a:pPr>
            <a:r>
              <a:rPr lang="en-US" sz="2000" b="1" dirty="0" smtClean="0">
                <a:cs typeface="Arial" charset="0"/>
              </a:rPr>
              <a:t>High-pressure, dilute combustion including turbulence-chemistry interaction and extremes of equivalence ratio, dilution, and turbulence </a:t>
            </a:r>
            <a:endParaRPr lang="en-US" sz="2000" i="1" dirty="0">
              <a:solidFill>
                <a:srgbClr val="66FF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855" y="5582357"/>
            <a:ext cx="8671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All can be mitigated or overcome through science-based modeling </a:t>
            </a:r>
            <a:endParaRPr lang="en-US" sz="24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Identified Industry Barriers For Advanced Engines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71060" y="1232447"/>
            <a:ext cx="596348" cy="17625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90260" y="914399"/>
            <a:ext cx="5712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Highest priorities – PreSICE workshop focus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954156" y="1131980"/>
            <a:ext cx="662608" cy="3445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5" y="866775"/>
            <a:ext cx="8410575" cy="321390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E39"/>
                </a:solidFill>
              </a:rPr>
              <a:t>is investment in pre-competitive R&amp;D for predictive engine simulation needed?</a:t>
            </a:r>
          </a:p>
          <a:p>
            <a:pPr>
              <a:spcBef>
                <a:spcPts val="1200"/>
              </a:spcBef>
            </a:pP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en-US" dirty="0" smtClean="0"/>
              <a:t> is </a:t>
            </a: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n-US" dirty="0" smtClean="0"/>
              <a:t> the opportune time to develop predictive simulation tools for advanced engine design?</a:t>
            </a:r>
          </a:p>
          <a:p>
            <a:pPr>
              <a:spcBef>
                <a:spcPts val="1200"/>
              </a:spcBef>
            </a:pP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dirty="0" smtClean="0"/>
              <a:t> are the critical needs in basic and applied R&amp;D in chemistry, physics, and engineering required for the successful realization of predictive combustion simulation for engines?</a:t>
            </a:r>
          </a:p>
          <a:p>
            <a:pPr>
              <a:spcBef>
                <a:spcPts val="1200"/>
              </a:spcBef>
            </a:pP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dirty="0" smtClean="0"/>
              <a:t> is the potential impact on the U.S. automotive and engine industries </a:t>
            </a: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n-US" dirty="0" smtClean="0"/>
              <a:t> new simulation tools are developed?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PreSICE</a:t>
            </a:r>
            <a:r>
              <a:rPr lang="en-US" dirty="0" smtClean="0"/>
              <a:t> Workshop Charge:  Answer 4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Multi-scale Simulation of Internal Combustion Engines ER v2 AM</Template>
  <TotalTime>12916</TotalTime>
  <Words>1605</Words>
  <Application>Microsoft Office PowerPoint</Application>
  <PresentationFormat>On-screen Show (4:3)</PresentationFormat>
  <Paragraphs>265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1_Office Theme</vt:lpstr>
      <vt:lpstr>Workshop on Predictive Simulation of Internal Combustion Engine (PreSICE)</vt:lpstr>
      <vt:lpstr>Energy Security Tied to Transportation</vt:lpstr>
      <vt:lpstr>Reducing Fuel Use Through Enhancing Engine Efficiency</vt:lpstr>
      <vt:lpstr>Product Development Must Be Accelerated  To Meet Energy Goals </vt:lpstr>
      <vt:lpstr>Advanced Combustion Research-Development-Deployment Critical to Achieving CO2 and Fuel Reduction Goals</vt:lpstr>
      <vt:lpstr>Slide 6</vt:lpstr>
      <vt:lpstr>PreSICE Workshop Culmination of  Year-Long DOE-Community Engagement</vt:lpstr>
      <vt:lpstr>Identified Industry Barriers For Advanced Engines</vt:lpstr>
      <vt:lpstr>PreSICE Workshop Charge:  Answer 4 Questions</vt:lpstr>
      <vt:lpstr>PreSICE Workshop </vt:lpstr>
      <vt:lpstr>PreSICE Workshop Agenda &amp; Attendees</vt:lpstr>
      <vt:lpstr>PreSICE Workshop Report</vt:lpstr>
      <vt:lpstr>Hierarchy of software tools is needed</vt:lpstr>
      <vt:lpstr>What are the critical needs? Stochastic Processes Priority Research Directions</vt:lpstr>
      <vt:lpstr>What are the critical needs? Stochastic Processes Priority Research Directions (cont.)</vt:lpstr>
      <vt:lpstr>What are the critical needs? Spray Dynamics Priority Research Directions</vt:lpstr>
      <vt:lpstr>What are the critical needs? Spray Dynamics Priority Research Directions (cont.)</vt:lpstr>
      <vt:lpstr>What are the critical needs? Spray Dynamics Priority Research Directions (cont.)</vt:lpstr>
      <vt:lpstr>Cross Cutting Research Needs</vt:lpstr>
      <vt:lpstr>Cross Cutting Research Needs (cont.)</vt:lpstr>
      <vt:lpstr>Research supporting a hierarchy of software tools is needed</vt:lpstr>
      <vt:lpstr>What is the impact if new simulation tools are developed?</vt:lpstr>
      <vt:lpstr>Slide 23</vt:lpstr>
    </vt:vector>
  </TitlesOfParts>
  <Company>Sandia National Laboratories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HITEC Vision</dc:title>
  <dc:creator>amcilr</dc:creator>
  <cp:lastModifiedBy>Perine</cp:lastModifiedBy>
  <cp:revision>629</cp:revision>
  <dcterms:created xsi:type="dcterms:W3CDTF">2009-12-02T19:45:25Z</dcterms:created>
  <dcterms:modified xsi:type="dcterms:W3CDTF">2011-03-21T17:32:01Z</dcterms:modified>
</cp:coreProperties>
</file>