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83" r:id="rId1"/>
  </p:sldMasterIdLst>
  <p:notesMasterIdLst>
    <p:notesMasterId r:id="rId19"/>
  </p:notesMasterIdLst>
  <p:sldIdLst>
    <p:sldId id="258" r:id="rId2"/>
    <p:sldId id="261" r:id="rId3"/>
    <p:sldId id="257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74" r:id="rId12"/>
    <p:sldId id="269" r:id="rId13"/>
    <p:sldId id="270" r:id="rId14"/>
    <p:sldId id="271" r:id="rId15"/>
    <p:sldId id="272" r:id="rId16"/>
    <p:sldId id="273" r:id="rId17"/>
    <p:sldId id="260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71">
          <p15:clr>
            <a:srgbClr val="A4A3A4"/>
          </p15:clr>
        </p15:guide>
        <p15:guide id="2" orient="horz" pos="4175">
          <p15:clr>
            <a:srgbClr val="A4A3A4"/>
          </p15:clr>
        </p15:guide>
        <p15:guide id="3" orient="horz" pos="311">
          <p15:clr>
            <a:srgbClr val="A4A3A4"/>
          </p15:clr>
        </p15:guide>
        <p15:guide id="4" pos="5503">
          <p15:clr>
            <a:srgbClr val="A4A3A4"/>
          </p15:clr>
        </p15:guide>
        <p15:guide id="5" pos="317">
          <p15:clr>
            <a:srgbClr val="A4A3A4"/>
          </p15:clr>
        </p15:guide>
        <p15:guide id="6" pos="151">
          <p15:clr>
            <a:srgbClr val="A4A3A4"/>
          </p15:clr>
        </p15:guide>
        <p15:guide id="7" pos="558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1F8F"/>
    <a:srgbClr val="A12B2F"/>
    <a:srgbClr val="007836"/>
    <a:srgbClr val="ECAA00"/>
    <a:srgbClr val="76777B"/>
    <a:srgbClr val="00609C"/>
    <a:srgbClr val="ECAC00"/>
    <a:srgbClr val="00A19C"/>
    <a:srgbClr val="0082CA"/>
    <a:srgbClr val="4D00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17" autoAdjust="0"/>
    <p:restoredTop sz="93538" autoAdjust="0"/>
  </p:normalViewPr>
  <p:slideViewPr>
    <p:cSldViewPr snapToGrid="0" showGuides="1">
      <p:cViewPr varScale="1">
        <p:scale>
          <a:sx n="74" d="100"/>
          <a:sy n="74" d="100"/>
        </p:scale>
        <p:origin x="78" y="594"/>
      </p:cViewPr>
      <p:guideLst>
        <p:guide orient="horz" pos="671"/>
        <p:guide orient="horz" pos="4175"/>
        <p:guide orient="horz" pos="311"/>
        <p:guide pos="5503"/>
        <p:guide pos="317"/>
        <p:guide pos="151"/>
        <p:guide pos="558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F16480-6E92-4222-9582-B742BA374CFA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9C2052-F1AC-450F-8676-EF1CC3B1FBA2}">
      <dgm:prSet phldrT="[Text]"/>
      <dgm:spPr/>
      <dgm:t>
        <a:bodyPr/>
        <a:lstStyle/>
        <a:p>
          <a:r>
            <a:rPr lang="en-US" dirty="0" smtClean="0"/>
            <a:t>Office of Basic Energy Sciences</a:t>
          </a:r>
          <a:endParaRPr lang="en-US" dirty="0"/>
        </a:p>
      </dgm:t>
    </dgm:pt>
    <dgm:pt modelId="{A7748476-5B7B-4CD8-A71C-749619AC3A44}" type="parTrans" cxnId="{19448663-16F8-4548-A167-8ED590536FDE}">
      <dgm:prSet/>
      <dgm:spPr/>
      <dgm:t>
        <a:bodyPr/>
        <a:lstStyle/>
        <a:p>
          <a:endParaRPr lang="en-US"/>
        </a:p>
      </dgm:t>
    </dgm:pt>
    <dgm:pt modelId="{AFECD37B-9A44-47EE-84C6-6A6834F1134B}" type="sibTrans" cxnId="{19448663-16F8-4548-A167-8ED590536FDE}">
      <dgm:prSet/>
      <dgm:spPr/>
      <dgm:t>
        <a:bodyPr/>
        <a:lstStyle/>
        <a:p>
          <a:endParaRPr lang="en-US"/>
        </a:p>
      </dgm:t>
    </dgm:pt>
    <dgm:pt modelId="{7E10D4CF-C673-4139-92E3-7B0C61061200}">
      <dgm:prSet phldrT="[Text]"/>
      <dgm:spPr/>
      <dgm:t>
        <a:bodyPr/>
        <a:lstStyle/>
        <a:p>
          <a:r>
            <a:rPr lang="en-US" dirty="0" smtClean="0"/>
            <a:t>Scientific User Facilities Division</a:t>
          </a:r>
          <a:endParaRPr lang="en-US" dirty="0"/>
        </a:p>
      </dgm:t>
    </dgm:pt>
    <dgm:pt modelId="{BCB7CCF7-65A0-47A0-A6F8-EF4DF23240E2}" type="parTrans" cxnId="{88E1A1BC-2CF5-4C45-B0CB-5AE3270C76EC}">
      <dgm:prSet/>
      <dgm:spPr/>
      <dgm:t>
        <a:bodyPr/>
        <a:lstStyle/>
        <a:p>
          <a:endParaRPr lang="en-US"/>
        </a:p>
      </dgm:t>
    </dgm:pt>
    <dgm:pt modelId="{A202BBF9-7CA1-4B93-B233-236675718D05}" type="sibTrans" cxnId="{88E1A1BC-2CF5-4C45-B0CB-5AE3270C76EC}">
      <dgm:prSet/>
      <dgm:spPr/>
      <dgm:t>
        <a:bodyPr/>
        <a:lstStyle/>
        <a:p>
          <a:endParaRPr lang="en-US"/>
        </a:p>
      </dgm:t>
    </dgm:pt>
    <dgm:pt modelId="{F55835CD-882A-4CCF-A4CB-B8D79C984F5E}">
      <dgm:prSet phldrT="[Text]"/>
      <dgm:spPr/>
      <dgm:t>
        <a:bodyPr/>
        <a:lstStyle/>
        <a:p>
          <a:r>
            <a:rPr lang="en-US" dirty="0" smtClean="0"/>
            <a:t>Chemical Sciences, Geosciences, and Biosciences Division</a:t>
          </a:r>
          <a:endParaRPr lang="en-US" dirty="0"/>
        </a:p>
      </dgm:t>
    </dgm:pt>
    <dgm:pt modelId="{729B766D-2560-4E0A-9285-7F2F7CAE26A4}" type="parTrans" cxnId="{1A1C3A7C-67A4-41CF-98F8-71C469FB6229}">
      <dgm:prSet/>
      <dgm:spPr/>
      <dgm:t>
        <a:bodyPr/>
        <a:lstStyle/>
        <a:p>
          <a:endParaRPr lang="en-US"/>
        </a:p>
      </dgm:t>
    </dgm:pt>
    <dgm:pt modelId="{C2C096F4-D3E7-4F31-8D7C-C52E55AE378C}" type="sibTrans" cxnId="{1A1C3A7C-67A4-41CF-98F8-71C469FB6229}">
      <dgm:prSet/>
      <dgm:spPr/>
      <dgm:t>
        <a:bodyPr/>
        <a:lstStyle/>
        <a:p>
          <a:endParaRPr lang="en-US"/>
        </a:p>
      </dgm:t>
    </dgm:pt>
    <dgm:pt modelId="{CF9DB993-24AF-42FA-A0C1-8F66D238E4B1}">
      <dgm:prSet phldrT="[Text]"/>
      <dgm:spPr/>
      <dgm:t>
        <a:bodyPr/>
        <a:lstStyle/>
        <a:p>
          <a:r>
            <a:rPr lang="en-US" dirty="0" smtClean="0"/>
            <a:t>Materials Sciences and Engineering Division</a:t>
          </a:r>
          <a:endParaRPr lang="en-US" dirty="0"/>
        </a:p>
      </dgm:t>
    </dgm:pt>
    <dgm:pt modelId="{3873F558-AAFA-4154-B7D5-187892BF6118}" type="sibTrans" cxnId="{DECA449B-8D6F-4219-A800-8ABEFEF44285}">
      <dgm:prSet/>
      <dgm:spPr/>
      <dgm:t>
        <a:bodyPr/>
        <a:lstStyle/>
        <a:p>
          <a:endParaRPr lang="en-US"/>
        </a:p>
      </dgm:t>
    </dgm:pt>
    <dgm:pt modelId="{8E3524CB-AF8F-44C0-B1A7-A2D3F359EC4F}" type="parTrans" cxnId="{DECA449B-8D6F-4219-A800-8ABEFEF44285}">
      <dgm:prSet/>
      <dgm:spPr/>
      <dgm:t>
        <a:bodyPr/>
        <a:lstStyle/>
        <a:p>
          <a:endParaRPr lang="en-US"/>
        </a:p>
      </dgm:t>
    </dgm:pt>
    <dgm:pt modelId="{EB55412A-3A90-44F9-A938-6476F9CA4404}" type="pres">
      <dgm:prSet presAssocID="{D1F16480-6E92-4222-9582-B742BA374CF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B775A1E-30AE-4CC4-9720-C0C50650399B}" type="pres">
      <dgm:prSet presAssocID="{D19C2052-F1AC-450F-8676-EF1CC3B1FBA2}" presName="hierRoot1" presStyleCnt="0">
        <dgm:presLayoutVars>
          <dgm:hierBranch val="init"/>
        </dgm:presLayoutVars>
      </dgm:prSet>
      <dgm:spPr/>
    </dgm:pt>
    <dgm:pt modelId="{191A21C1-AF8E-4D2F-B10D-CE1382A5000A}" type="pres">
      <dgm:prSet presAssocID="{D19C2052-F1AC-450F-8676-EF1CC3B1FBA2}" presName="rootComposite1" presStyleCnt="0"/>
      <dgm:spPr/>
    </dgm:pt>
    <dgm:pt modelId="{EC14B1A7-FF62-4CDF-95F0-7DD74E48E6A6}" type="pres">
      <dgm:prSet presAssocID="{D19C2052-F1AC-450F-8676-EF1CC3B1FBA2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E52114F-1779-42D0-975B-644E5503F75C}" type="pres">
      <dgm:prSet presAssocID="{D19C2052-F1AC-450F-8676-EF1CC3B1FBA2}" presName="rootConnector1" presStyleLbl="node1" presStyleIdx="0" presStyleCnt="0"/>
      <dgm:spPr/>
      <dgm:t>
        <a:bodyPr/>
        <a:lstStyle/>
        <a:p>
          <a:endParaRPr lang="en-US"/>
        </a:p>
      </dgm:t>
    </dgm:pt>
    <dgm:pt modelId="{D0604759-727C-4473-A996-6733C3561C26}" type="pres">
      <dgm:prSet presAssocID="{D19C2052-F1AC-450F-8676-EF1CC3B1FBA2}" presName="hierChild2" presStyleCnt="0"/>
      <dgm:spPr/>
    </dgm:pt>
    <dgm:pt modelId="{F4E4F30C-7494-4AD4-8931-DBDA97F4CE90}" type="pres">
      <dgm:prSet presAssocID="{8E3524CB-AF8F-44C0-B1A7-A2D3F359EC4F}" presName="Name37" presStyleLbl="parChTrans1D2" presStyleIdx="0" presStyleCnt="3"/>
      <dgm:spPr/>
      <dgm:t>
        <a:bodyPr/>
        <a:lstStyle/>
        <a:p>
          <a:endParaRPr lang="en-US"/>
        </a:p>
      </dgm:t>
    </dgm:pt>
    <dgm:pt modelId="{241FFA13-3B6F-4B1D-851F-E82A261583F4}" type="pres">
      <dgm:prSet presAssocID="{CF9DB993-24AF-42FA-A0C1-8F66D238E4B1}" presName="hierRoot2" presStyleCnt="0">
        <dgm:presLayoutVars>
          <dgm:hierBranch val="init"/>
        </dgm:presLayoutVars>
      </dgm:prSet>
      <dgm:spPr/>
    </dgm:pt>
    <dgm:pt modelId="{1121F691-DC95-4DCC-B626-3F9951F98239}" type="pres">
      <dgm:prSet presAssocID="{CF9DB993-24AF-42FA-A0C1-8F66D238E4B1}" presName="rootComposite" presStyleCnt="0"/>
      <dgm:spPr/>
    </dgm:pt>
    <dgm:pt modelId="{528EFCEB-2427-4A37-BEC7-D48D459CD794}" type="pres">
      <dgm:prSet presAssocID="{CF9DB993-24AF-42FA-A0C1-8F66D238E4B1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D425B13-E8D2-411E-93BA-6A4BA98DD7D0}" type="pres">
      <dgm:prSet presAssocID="{CF9DB993-24AF-42FA-A0C1-8F66D238E4B1}" presName="rootConnector" presStyleLbl="node2" presStyleIdx="0" presStyleCnt="3"/>
      <dgm:spPr/>
      <dgm:t>
        <a:bodyPr/>
        <a:lstStyle/>
        <a:p>
          <a:endParaRPr lang="en-US"/>
        </a:p>
      </dgm:t>
    </dgm:pt>
    <dgm:pt modelId="{D48A1E91-3022-4FC5-8752-B177E0F66190}" type="pres">
      <dgm:prSet presAssocID="{CF9DB993-24AF-42FA-A0C1-8F66D238E4B1}" presName="hierChild4" presStyleCnt="0"/>
      <dgm:spPr/>
    </dgm:pt>
    <dgm:pt modelId="{FC51D489-4314-4FA9-A122-D3B7A965F1A5}" type="pres">
      <dgm:prSet presAssocID="{CF9DB993-24AF-42FA-A0C1-8F66D238E4B1}" presName="hierChild5" presStyleCnt="0"/>
      <dgm:spPr/>
    </dgm:pt>
    <dgm:pt modelId="{7FAF5356-17AB-4019-BF63-9DEC60247C70}" type="pres">
      <dgm:prSet presAssocID="{BCB7CCF7-65A0-47A0-A6F8-EF4DF23240E2}" presName="Name37" presStyleLbl="parChTrans1D2" presStyleIdx="1" presStyleCnt="3"/>
      <dgm:spPr/>
      <dgm:t>
        <a:bodyPr/>
        <a:lstStyle/>
        <a:p>
          <a:endParaRPr lang="en-US"/>
        </a:p>
      </dgm:t>
    </dgm:pt>
    <dgm:pt modelId="{E0EBD6AF-1409-4B92-8CB6-A01CD850E744}" type="pres">
      <dgm:prSet presAssocID="{7E10D4CF-C673-4139-92E3-7B0C61061200}" presName="hierRoot2" presStyleCnt="0">
        <dgm:presLayoutVars>
          <dgm:hierBranch val="init"/>
        </dgm:presLayoutVars>
      </dgm:prSet>
      <dgm:spPr/>
    </dgm:pt>
    <dgm:pt modelId="{B380FEEA-5E16-4259-88FE-B796DF4FD830}" type="pres">
      <dgm:prSet presAssocID="{7E10D4CF-C673-4139-92E3-7B0C61061200}" presName="rootComposite" presStyleCnt="0"/>
      <dgm:spPr/>
    </dgm:pt>
    <dgm:pt modelId="{5FF3514E-3D9D-44E4-BC38-034AE3A056CE}" type="pres">
      <dgm:prSet presAssocID="{7E10D4CF-C673-4139-92E3-7B0C61061200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E013382-4827-45E0-9527-AF8E74C601C1}" type="pres">
      <dgm:prSet presAssocID="{7E10D4CF-C673-4139-92E3-7B0C61061200}" presName="rootConnector" presStyleLbl="node2" presStyleIdx="1" presStyleCnt="3"/>
      <dgm:spPr/>
      <dgm:t>
        <a:bodyPr/>
        <a:lstStyle/>
        <a:p>
          <a:endParaRPr lang="en-US"/>
        </a:p>
      </dgm:t>
    </dgm:pt>
    <dgm:pt modelId="{3665E975-096A-42C8-A8F9-C5ED364FD3C8}" type="pres">
      <dgm:prSet presAssocID="{7E10D4CF-C673-4139-92E3-7B0C61061200}" presName="hierChild4" presStyleCnt="0"/>
      <dgm:spPr/>
    </dgm:pt>
    <dgm:pt modelId="{302F86B6-7B7F-4703-B3A7-DD8100850FBB}" type="pres">
      <dgm:prSet presAssocID="{7E10D4CF-C673-4139-92E3-7B0C61061200}" presName="hierChild5" presStyleCnt="0"/>
      <dgm:spPr/>
    </dgm:pt>
    <dgm:pt modelId="{39E9F303-9C6E-449C-9D31-209C2CFE6383}" type="pres">
      <dgm:prSet presAssocID="{729B766D-2560-4E0A-9285-7F2F7CAE26A4}" presName="Name37" presStyleLbl="parChTrans1D2" presStyleIdx="2" presStyleCnt="3"/>
      <dgm:spPr/>
      <dgm:t>
        <a:bodyPr/>
        <a:lstStyle/>
        <a:p>
          <a:endParaRPr lang="en-US"/>
        </a:p>
      </dgm:t>
    </dgm:pt>
    <dgm:pt modelId="{71212013-E988-4F6E-B3C8-C71EB2068302}" type="pres">
      <dgm:prSet presAssocID="{F55835CD-882A-4CCF-A4CB-B8D79C984F5E}" presName="hierRoot2" presStyleCnt="0">
        <dgm:presLayoutVars>
          <dgm:hierBranch val="init"/>
        </dgm:presLayoutVars>
      </dgm:prSet>
      <dgm:spPr/>
    </dgm:pt>
    <dgm:pt modelId="{6A0DB9A2-A9AF-46E4-BA0B-4A13EB5F01B9}" type="pres">
      <dgm:prSet presAssocID="{F55835CD-882A-4CCF-A4CB-B8D79C984F5E}" presName="rootComposite" presStyleCnt="0"/>
      <dgm:spPr/>
    </dgm:pt>
    <dgm:pt modelId="{25431A48-DA98-4F52-8E49-A3618A49C8FF}" type="pres">
      <dgm:prSet presAssocID="{F55835CD-882A-4CCF-A4CB-B8D79C984F5E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841A022-06BB-43B9-B661-66200CCEB6FE}" type="pres">
      <dgm:prSet presAssocID="{F55835CD-882A-4CCF-A4CB-B8D79C984F5E}" presName="rootConnector" presStyleLbl="node2" presStyleIdx="2" presStyleCnt="3"/>
      <dgm:spPr/>
      <dgm:t>
        <a:bodyPr/>
        <a:lstStyle/>
        <a:p>
          <a:endParaRPr lang="en-US"/>
        </a:p>
      </dgm:t>
    </dgm:pt>
    <dgm:pt modelId="{2690ABF0-E6F6-4335-9E83-42653D052B75}" type="pres">
      <dgm:prSet presAssocID="{F55835CD-882A-4CCF-A4CB-B8D79C984F5E}" presName="hierChild4" presStyleCnt="0"/>
      <dgm:spPr/>
    </dgm:pt>
    <dgm:pt modelId="{96CA0E7C-BF07-4D48-8828-0AC6899322FB}" type="pres">
      <dgm:prSet presAssocID="{F55835CD-882A-4CCF-A4CB-B8D79C984F5E}" presName="hierChild5" presStyleCnt="0"/>
      <dgm:spPr/>
    </dgm:pt>
    <dgm:pt modelId="{E3E85DF8-6AB4-4AB1-93BF-04E5F48A295B}" type="pres">
      <dgm:prSet presAssocID="{D19C2052-F1AC-450F-8676-EF1CC3B1FBA2}" presName="hierChild3" presStyleCnt="0"/>
      <dgm:spPr/>
    </dgm:pt>
  </dgm:ptLst>
  <dgm:cxnLst>
    <dgm:cxn modelId="{1F0CAF55-8DC3-4B21-BE51-5701F8D3ABAD}" type="presOf" srcId="{7E10D4CF-C673-4139-92E3-7B0C61061200}" destId="{5FF3514E-3D9D-44E4-BC38-034AE3A056CE}" srcOrd="0" destOrd="0" presId="urn:microsoft.com/office/officeart/2005/8/layout/orgChart1"/>
    <dgm:cxn modelId="{04FD9F86-DA52-4C60-8DDF-4FF622A323E0}" type="presOf" srcId="{BCB7CCF7-65A0-47A0-A6F8-EF4DF23240E2}" destId="{7FAF5356-17AB-4019-BF63-9DEC60247C70}" srcOrd="0" destOrd="0" presId="urn:microsoft.com/office/officeart/2005/8/layout/orgChart1"/>
    <dgm:cxn modelId="{DECA449B-8D6F-4219-A800-8ABEFEF44285}" srcId="{D19C2052-F1AC-450F-8676-EF1CC3B1FBA2}" destId="{CF9DB993-24AF-42FA-A0C1-8F66D238E4B1}" srcOrd="0" destOrd="0" parTransId="{8E3524CB-AF8F-44C0-B1A7-A2D3F359EC4F}" sibTransId="{3873F558-AAFA-4154-B7D5-187892BF6118}"/>
    <dgm:cxn modelId="{D5E1E2CC-139A-410B-A94B-99205E2A4B07}" type="presOf" srcId="{D1F16480-6E92-4222-9582-B742BA374CFA}" destId="{EB55412A-3A90-44F9-A938-6476F9CA4404}" srcOrd="0" destOrd="0" presId="urn:microsoft.com/office/officeart/2005/8/layout/orgChart1"/>
    <dgm:cxn modelId="{1A1C3A7C-67A4-41CF-98F8-71C469FB6229}" srcId="{D19C2052-F1AC-450F-8676-EF1CC3B1FBA2}" destId="{F55835CD-882A-4CCF-A4CB-B8D79C984F5E}" srcOrd="2" destOrd="0" parTransId="{729B766D-2560-4E0A-9285-7F2F7CAE26A4}" sibTransId="{C2C096F4-D3E7-4F31-8D7C-C52E55AE378C}"/>
    <dgm:cxn modelId="{6B87AF56-BB5C-4E88-ACE6-E1A57EE7B761}" type="presOf" srcId="{F55835CD-882A-4CCF-A4CB-B8D79C984F5E}" destId="{25431A48-DA98-4F52-8E49-A3618A49C8FF}" srcOrd="0" destOrd="0" presId="urn:microsoft.com/office/officeart/2005/8/layout/orgChart1"/>
    <dgm:cxn modelId="{1D83035A-2D05-4A50-B441-A7147FDC96FC}" type="presOf" srcId="{D19C2052-F1AC-450F-8676-EF1CC3B1FBA2}" destId="{EC14B1A7-FF62-4CDF-95F0-7DD74E48E6A6}" srcOrd="0" destOrd="0" presId="urn:microsoft.com/office/officeart/2005/8/layout/orgChart1"/>
    <dgm:cxn modelId="{297D4B99-F49D-4F38-83F4-441E26FBAFBE}" type="presOf" srcId="{D19C2052-F1AC-450F-8676-EF1CC3B1FBA2}" destId="{8E52114F-1779-42D0-975B-644E5503F75C}" srcOrd="1" destOrd="0" presId="urn:microsoft.com/office/officeart/2005/8/layout/orgChart1"/>
    <dgm:cxn modelId="{291F6680-F710-4DD0-B83D-D319DF5D3D9D}" type="presOf" srcId="{8E3524CB-AF8F-44C0-B1A7-A2D3F359EC4F}" destId="{F4E4F30C-7494-4AD4-8931-DBDA97F4CE90}" srcOrd="0" destOrd="0" presId="urn:microsoft.com/office/officeart/2005/8/layout/orgChart1"/>
    <dgm:cxn modelId="{3D77D5BA-A78A-46E5-9201-63AD617D409F}" type="presOf" srcId="{7E10D4CF-C673-4139-92E3-7B0C61061200}" destId="{2E013382-4827-45E0-9527-AF8E74C601C1}" srcOrd="1" destOrd="0" presId="urn:microsoft.com/office/officeart/2005/8/layout/orgChart1"/>
    <dgm:cxn modelId="{B6668C7A-F086-4174-89A7-9F87908F356A}" type="presOf" srcId="{F55835CD-882A-4CCF-A4CB-B8D79C984F5E}" destId="{1841A022-06BB-43B9-B661-66200CCEB6FE}" srcOrd="1" destOrd="0" presId="urn:microsoft.com/office/officeart/2005/8/layout/orgChart1"/>
    <dgm:cxn modelId="{5574C39B-E820-4684-830D-5A4A05673FAA}" type="presOf" srcId="{CF9DB993-24AF-42FA-A0C1-8F66D238E4B1}" destId="{0D425B13-E8D2-411E-93BA-6A4BA98DD7D0}" srcOrd="1" destOrd="0" presId="urn:microsoft.com/office/officeart/2005/8/layout/orgChart1"/>
    <dgm:cxn modelId="{176F2729-5DD6-4BC7-A705-5B63C85E256A}" type="presOf" srcId="{729B766D-2560-4E0A-9285-7F2F7CAE26A4}" destId="{39E9F303-9C6E-449C-9D31-209C2CFE6383}" srcOrd="0" destOrd="0" presId="urn:microsoft.com/office/officeart/2005/8/layout/orgChart1"/>
    <dgm:cxn modelId="{48E60B26-915C-49BD-BED3-9317FE0948CF}" type="presOf" srcId="{CF9DB993-24AF-42FA-A0C1-8F66D238E4B1}" destId="{528EFCEB-2427-4A37-BEC7-D48D459CD794}" srcOrd="0" destOrd="0" presId="urn:microsoft.com/office/officeart/2005/8/layout/orgChart1"/>
    <dgm:cxn modelId="{88E1A1BC-2CF5-4C45-B0CB-5AE3270C76EC}" srcId="{D19C2052-F1AC-450F-8676-EF1CC3B1FBA2}" destId="{7E10D4CF-C673-4139-92E3-7B0C61061200}" srcOrd="1" destOrd="0" parTransId="{BCB7CCF7-65A0-47A0-A6F8-EF4DF23240E2}" sibTransId="{A202BBF9-7CA1-4B93-B233-236675718D05}"/>
    <dgm:cxn modelId="{19448663-16F8-4548-A167-8ED590536FDE}" srcId="{D1F16480-6E92-4222-9582-B742BA374CFA}" destId="{D19C2052-F1AC-450F-8676-EF1CC3B1FBA2}" srcOrd="0" destOrd="0" parTransId="{A7748476-5B7B-4CD8-A71C-749619AC3A44}" sibTransId="{AFECD37B-9A44-47EE-84C6-6A6834F1134B}"/>
    <dgm:cxn modelId="{F9FD1AF9-FF84-401B-BD49-AFA12A4BF1C5}" type="presParOf" srcId="{EB55412A-3A90-44F9-A938-6476F9CA4404}" destId="{CB775A1E-30AE-4CC4-9720-C0C50650399B}" srcOrd="0" destOrd="0" presId="urn:microsoft.com/office/officeart/2005/8/layout/orgChart1"/>
    <dgm:cxn modelId="{075E36DC-C3F6-424E-8E94-64939035408D}" type="presParOf" srcId="{CB775A1E-30AE-4CC4-9720-C0C50650399B}" destId="{191A21C1-AF8E-4D2F-B10D-CE1382A5000A}" srcOrd="0" destOrd="0" presId="urn:microsoft.com/office/officeart/2005/8/layout/orgChart1"/>
    <dgm:cxn modelId="{4E256D77-D93C-4767-B75C-7B815367DEEC}" type="presParOf" srcId="{191A21C1-AF8E-4D2F-B10D-CE1382A5000A}" destId="{EC14B1A7-FF62-4CDF-95F0-7DD74E48E6A6}" srcOrd="0" destOrd="0" presId="urn:microsoft.com/office/officeart/2005/8/layout/orgChart1"/>
    <dgm:cxn modelId="{E042389B-A9A3-4FD7-8139-511AF49D59DA}" type="presParOf" srcId="{191A21C1-AF8E-4D2F-B10D-CE1382A5000A}" destId="{8E52114F-1779-42D0-975B-644E5503F75C}" srcOrd="1" destOrd="0" presId="urn:microsoft.com/office/officeart/2005/8/layout/orgChart1"/>
    <dgm:cxn modelId="{D704B519-0135-4387-A5EF-2EF487A8C2E9}" type="presParOf" srcId="{CB775A1E-30AE-4CC4-9720-C0C50650399B}" destId="{D0604759-727C-4473-A996-6733C3561C26}" srcOrd="1" destOrd="0" presId="urn:microsoft.com/office/officeart/2005/8/layout/orgChart1"/>
    <dgm:cxn modelId="{7E07EE73-1096-43E3-B150-2AACCB61B105}" type="presParOf" srcId="{D0604759-727C-4473-A996-6733C3561C26}" destId="{F4E4F30C-7494-4AD4-8931-DBDA97F4CE90}" srcOrd="0" destOrd="0" presId="urn:microsoft.com/office/officeart/2005/8/layout/orgChart1"/>
    <dgm:cxn modelId="{745F7CA4-6EF1-4138-A135-60E4F451E4C5}" type="presParOf" srcId="{D0604759-727C-4473-A996-6733C3561C26}" destId="{241FFA13-3B6F-4B1D-851F-E82A261583F4}" srcOrd="1" destOrd="0" presId="urn:microsoft.com/office/officeart/2005/8/layout/orgChart1"/>
    <dgm:cxn modelId="{D929BA8E-B7F9-41FF-A250-BBDB6AC5208E}" type="presParOf" srcId="{241FFA13-3B6F-4B1D-851F-E82A261583F4}" destId="{1121F691-DC95-4DCC-B626-3F9951F98239}" srcOrd="0" destOrd="0" presId="urn:microsoft.com/office/officeart/2005/8/layout/orgChart1"/>
    <dgm:cxn modelId="{C659F1B1-19AD-4F9D-AB1E-FA96F7C12994}" type="presParOf" srcId="{1121F691-DC95-4DCC-B626-3F9951F98239}" destId="{528EFCEB-2427-4A37-BEC7-D48D459CD794}" srcOrd="0" destOrd="0" presId="urn:microsoft.com/office/officeart/2005/8/layout/orgChart1"/>
    <dgm:cxn modelId="{CEA467D0-9F09-40E1-BF9A-98E03459A7AF}" type="presParOf" srcId="{1121F691-DC95-4DCC-B626-3F9951F98239}" destId="{0D425B13-E8D2-411E-93BA-6A4BA98DD7D0}" srcOrd="1" destOrd="0" presId="urn:microsoft.com/office/officeart/2005/8/layout/orgChart1"/>
    <dgm:cxn modelId="{B846E703-E327-4393-8A4C-8F4E8340B6BC}" type="presParOf" srcId="{241FFA13-3B6F-4B1D-851F-E82A261583F4}" destId="{D48A1E91-3022-4FC5-8752-B177E0F66190}" srcOrd="1" destOrd="0" presId="urn:microsoft.com/office/officeart/2005/8/layout/orgChart1"/>
    <dgm:cxn modelId="{A84391C4-9F20-4532-883D-4CB9D023E68C}" type="presParOf" srcId="{241FFA13-3B6F-4B1D-851F-E82A261583F4}" destId="{FC51D489-4314-4FA9-A122-D3B7A965F1A5}" srcOrd="2" destOrd="0" presId="urn:microsoft.com/office/officeart/2005/8/layout/orgChart1"/>
    <dgm:cxn modelId="{9AACEBB7-BF8E-4D74-A986-6ADF77F5B204}" type="presParOf" srcId="{D0604759-727C-4473-A996-6733C3561C26}" destId="{7FAF5356-17AB-4019-BF63-9DEC60247C70}" srcOrd="2" destOrd="0" presId="urn:microsoft.com/office/officeart/2005/8/layout/orgChart1"/>
    <dgm:cxn modelId="{6DFE9048-73F3-4E8F-A748-B534E21E53C3}" type="presParOf" srcId="{D0604759-727C-4473-A996-6733C3561C26}" destId="{E0EBD6AF-1409-4B92-8CB6-A01CD850E744}" srcOrd="3" destOrd="0" presId="urn:microsoft.com/office/officeart/2005/8/layout/orgChart1"/>
    <dgm:cxn modelId="{4A4D991E-B1D3-4932-A72C-D6717914D0D8}" type="presParOf" srcId="{E0EBD6AF-1409-4B92-8CB6-A01CD850E744}" destId="{B380FEEA-5E16-4259-88FE-B796DF4FD830}" srcOrd="0" destOrd="0" presId="urn:microsoft.com/office/officeart/2005/8/layout/orgChart1"/>
    <dgm:cxn modelId="{41009A2B-A444-44EA-9CD1-C84A8CFDC6E9}" type="presParOf" srcId="{B380FEEA-5E16-4259-88FE-B796DF4FD830}" destId="{5FF3514E-3D9D-44E4-BC38-034AE3A056CE}" srcOrd="0" destOrd="0" presId="urn:microsoft.com/office/officeart/2005/8/layout/orgChart1"/>
    <dgm:cxn modelId="{4EA8A5C2-AB0E-466A-8387-2EF7B4D05A35}" type="presParOf" srcId="{B380FEEA-5E16-4259-88FE-B796DF4FD830}" destId="{2E013382-4827-45E0-9527-AF8E74C601C1}" srcOrd="1" destOrd="0" presId="urn:microsoft.com/office/officeart/2005/8/layout/orgChart1"/>
    <dgm:cxn modelId="{216270EC-BF3F-410E-B30B-24DC42642E26}" type="presParOf" srcId="{E0EBD6AF-1409-4B92-8CB6-A01CD850E744}" destId="{3665E975-096A-42C8-A8F9-C5ED364FD3C8}" srcOrd="1" destOrd="0" presId="urn:microsoft.com/office/officeart/2005/8/layout/orgChart1"/>
    <dgm:cxn modelId="{F55E0513-9AF6-4ACA-8C1E-DA88E12DCB18}" type="presParOf" srcId="{E0EBD6AF-1409-4B92-8CB6-A01CD850E744}" destId="{302F86B6-7B7F-4703-B3A7-DD8100850FBB}" srcOrd="2" destOrd="0" presId="urn:microsoft.com/office/officeart/2005/8/layout/orgChart1"/>
    <dgm:cxn modelId="{247D2B22-806C-4F4E-8817-08F07A320B8F}" type="presParOf" srcId="{D0604759-727C-4473-A996-6733C3561C26}" destId="{39E9F303-9C6E-449C-9D31-209C2CFE6383}" srcOrd="4" destOrd="0" presId="urn:microsoft.com/office/officeart/2005/8/layout/orgChart1"/>
    <dgm:cxn modelId="{4EFC73B5-D8DB-466A-A127-7492EDF6C704}" type="presParOf" srcId="{D0604759-727C-4473-A996-6733C3561C26}" destId="{71212013-E988-4F6E-B3C8-C71EB2068302}" srcOrd="5" destOrd="0" presId="urn:microsoft.com/office/officeart/2005/8/layout/orgChart1"/>
    <dgm:cxn modelId="{F8C5B875-DFDA-4155-819E-A50B7A8D6261}" type="presParOf" srcId="{71212013-E988-4F6E-B3C8-C71EB2068302}" destId="{6A0DB9A2-A9AF-46E4-BA0B-4A13EB5F01B9}" srcOrd="0" destOrd="0" presId="urn:microsoft.com/office/officeart/2005/8/layout/orgChart1"/>
    <dgm:cxn modelId="{65F262DF-0355-4C52-80CA-82D7E5BB83D9}" type="presParOf" srcId="{6A0DB9A2-A9AF-46E4-BA0B-4A13EB5F01B9}" destId="{25431A48-DA98-4F52-8E49-A3618A49C8FF}" srcOrd="0" destOrd="0" presId="urn:microsoft.com/office/officeart/2005/8/layout/orgChart1"/>
    <dgm:cxn modelId="{8EDDE5FC-7915-4E6A-A8E6-54A00F9E3EE2}" type="presParOf" srcId="{6A0DB9A2-A9AF-46E4-BA0B-4A13EB5F01B9}" destId="{1841A022-06BB-43B9-B661-66200CCEB6FE}" srcOrd="1" destOrd="0" presId="urn:microsoft.com/office/officeart/2005/8/layout/orgChart1"/>
    <dgm:cxn modelId="{145C74E4-6125-4190-8E8A-BEEB183FD171}" type="presParOf" srcId="{71212013-E988-4F6E-B3C8-C71EB2068302}" destId="{2690ABF0-E6F6-4335-9E83-42653D052B75}" srcOrd="1" destOrd="0" presId="urn:microsoft.com/office/officeart/2005/8/layout/orgChart1"/>
    <dgm:cxn modelId="{1992B4CC-33DC-4F02-9C46-A70D6C945109}" type="presParOf" srcId="{71212013-E988-4F6E-B3C8-C71EB2068302}" destId="{96CA0E7C-BF07-4D48-8828-0AC6899322FB}" srcOrd="2" destOrd="0" presId="urn:microsoft.com/office/officeart/2005/8/layout/orgChart1"/>
    <dgm:cxn modelId="{DD91877D-DE92-478E-80E2-8AB4A9CB2EE1}" type="presParOf" srcId="{CB775A1E-30AE-4CC4-9720-C0C50650399B}" destId="{E3E85DF8-6AB4-4AB1-93BF-04E5F48A295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E9F303-9C6E-449C-9D31-209C2CFE6383}">
      <dsp:nvSpPr>
        <dsp:cNvPr id="0" name=""/>
        <dsp:cNvSpPr/>
      </dsp:nvSpPr>
      <dsp:spPr>
        <a:xfrm>
          <a:off x="3306535" y="2001351"/>
          <a:ext cx="2339398" cy="4060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005"/>
              </a:lnTo>
              <a:lnTo>
                <a:pt x="2339398" y="203005"/>
              </a:lnTo>
              <a:lnTo>
                <a:pt x="2339398" y="406011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AF5356-17AB-4019-BF63-9DEC60247C70}">
      <dsp:nvSpPr>
        <dsp:cNvPr id="0" name=""/>
        <dsp:cNvSpPr/>
      </dsp:nvSpPr>
      <dsp:spPr>
        <a:xfrm>
          <a:off x="3260815" y="2001351"/>
          <a:ext cx="91440" cy="40601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6011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E4F30C-7494-4AD4-8931-DBDA97F4CE90}">
      <dsp:nvSpPr>
        <dsp:cNvPr id="0" name=""/>
        <dsp:cNvSpPr/>
      </dsp:nvSpPr>
      <dsp:spPr>
        <a:xfrm>
          <a:off x="967137" y="2001351"/>
          <a:ext cx="2339398" cy="406011"/>
        </a:xfrm>
        <a:custGeom>
          <a:avLst/>
          <a:gdLst/>
          <a:ahLst/>
          <a:cxnLst/>
          <a:rect l="0" t="0" r="0" b="0"/>
          <a:pathLst>
            <a:path>
              <a:moveTo>
                <a:pt x="2339398" y="0"/>
              </a:moveTo>
              <a:lnTo>
                <a:pt x="2339398" y="203005"/>
              </a:lnTo>
              <a:lnTo>
                <a:pt x="0" y="203005"/>
              </a:lnTo>
              <a:lnTo>
                <a:pt x="0" y="406011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14B1A7-FF62-4CDF-95F0-7DD74E48E6A6}">
      <dsp:nvSpPr>
        <dsp:cNvPr id="0" name=""/>
        <dsp:cNvSpPr/>
      </dsp:nvSpPr>
      <dsp:spPr>
        <a:xfrm>
          <a:off x="2339842" y="1034657"/>
          <a:ext cx="1933386" cy="9666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Office of Basic Energy Sciences</a:t>
          </a:r>
          <a:endParaRPr lang="en-US" sz="1700" kern="1200" dirty="0"/>
        </a:p>
      </dsp:txBody>
      <dsp:txXfrm>
        <a:off x="2339842" y="1034657"/>
        <a:ext cx="1933386" cy="966693"/>
      </dsp:txXfrm>
    </dsp:sp>
    <dsp:sp modelId="{528EFCEB-2427-4A37-BEC7-D48D459CD794}">
      <dsp:nvSpPr>
        <dsp:cNvPr id="0" name=""/>
        <dsp:cNvSpPr/>
      </dsp:nvSpPr>
      <dsp:spPr>
        <a:xfrm>
          <a:off x="443" y="2407362"/>
          <a:ext cx="1933386" cy="9666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Materials Sciences and Engineering Division</a:t>
          </a:r>
          <a:endParaRPr lang="en-US" sz="1700" kern="1200" dirty="0"/>
        </a:p>
      </dsp:txBody>
      <dsp:txXfrm>
        <a:off x="443" y="2407362"/>
        <a:ext cx="1933386" cy="966693"/>
      </dsp:txXfrm>
    </dsp:sp>
    <dsp:sp modelId="{5FF3514E-3D9D-44E4-BC38-034AE3A056CE}">
      <dsp:nvSpPr>
        <dsp:cNvPr id="0" name=""/>
        <dsp:cNvSpPr/>
      </dsp:nvSpPr>
      <dsp:spPr>
        <a:xfrm>
          <a:off x="2339842" y="2407362"/>
          <a:ext cx="1933386" cy="9666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Scientific User Facilities Division</a:t>
          </a:r>
          <a:endParaRPr lang="en-US" sz="1700" kern="1200" dirty="0"/>
        </a:p>
      </dsp:txBody>
      <dsp:txXfrm>
        <a:off x="2339842" y="2407362"/>
        <a:ext cx="1933386" cy="966693"/>
      </dsp:txXfrm>
    </dsp:sp>
    <dsp:sp modelId="{25431A48-DA98-4F52-8E49-A3618A49C8FF}">
      <dsp:nvSpPr>
        <dsp:cNvPr id="0" name=""/>
        <dsp:cNvSpPr/>
      </dsp:nvSpPr>
      <dsp:spPr>
        <a:xfrm>
          <a:off x="4679240" y="2407362"/>
          <a:ext cx="1933386" cy="9666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Chemical Sciences, Geosciences, and Biosciences Division</a:t>
          </a:r>
          <a:endParaRPr lang="en-US" sz="1700" kern="1200" dirty="0"/>
        </a:p>
      </dsp:txBody>
      <dsp:txXfrm>
        <a:off x="4679240" y="2407362"/>
        <a:ext cx="1933386" cy="9666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0A489-9093-C54A-B1C3-374F661A0010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A7A1A-8011-3A42-91B8-EE1BD44E4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854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80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24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06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07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6156882"/>
            <a:ext cx="1546678" cy="5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98491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4246"/>
            <a:ext cx="9143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Type in SECTION BREAK TITLE</a:t>
            </a:r>
          </a:p>
        </p:txBody>
      </p:sp>
    </p:spTree>
    <p:extLst>
      <p:ext uri="{BB962C8B-B14F-4D97-AF65-F5344CB8AC3E}">
        <p14:creationId xmlns:p14="http://schemas.microsoft.com/office/powerpoint/2010/main" val="186181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711594"/>
            <a:ext cx="3790374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5497444"/>
            <a:ext cx="3840480" cy="585031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</a:p>
          <a:p>
            <a:r>
              <a:rPr lang="en-US" dirty="0" smtClean="0"/>
              <a:t>Image Caption </a:t>
            </a:r>
          </a:p>
          <a:p>
            <a:r>
              <a:rPr lang="en-US" dirty="0" smtClean="0"/>
              <a:t>Image Caption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TWO IMAGES with captions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710816"/>
            <a:ext cx="3790374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5496666"/>
            <a:ext cx="3840480" cy="585031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</a:p>
          <a:p>
            <a:r>
              <a:rPr lang="en-US" dirty="0" smtClean="0"/>
              <a:t>Image Caption </a:t>
            </a:r>
          </a:p>
          <a:p>
            <a:r>
              <a:rPr lang="en-US" dirty="0" smtClean="0"/>
              <a:t>Image Caption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1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85427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3616113"/>
            <a:ext cx="2465584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3616113"/>
            <a:ext cx="2465584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697093"/>
            <a:ext cx="2361244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697093"/>
            <a:ext cx="2361244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3618612"/>
            <a:ext cx="2465584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699592"/>
            <a:ext cx="2361244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THREE IMAGES – HORIZONTAL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8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701473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701473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701473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701473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706193"/>
            <a:ext cx="8434552" cy="175226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four images, captions and bullets</a:t>
            </a:r>
            <a:br>
              <a:rPr lang="en-US" dirty="0" smtClean="0"/>
            </a:br>
            <a:r>
              <a:rPr lang="en-US" dirty="0" smtClean="0"/>
              <a:t>Headline is </a:t>
            </a:r>
            <a:r>
              <a:rPr lang="en-US" dirty="0" err="1" smtClean="0"/>
              <a:t>arial</a:t>
            </a:r>
            <a:r>
              <a:rPr lang="en-US" dirty="0" smtClean="0"/>
              <a:t> in all caps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4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3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1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2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four IMAGES with captions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27699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574666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3443426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</a:p>
          <a:p>
            <a:r>
              <a:rPr lang="en-US" dirty="0" smtClean="0"/>
              <a:t>Image Caption</a:t>
            </a:r>
          </a:p>
          <a:p>
            <a:endParaRPr lang="en-US" dirty="0"/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574666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3443426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</a:p>
          <a:p>
            <a:r>
              <a:rPr lang="en-US" dirty="0" smtClean="0"/>
              <a:t>Image Caption</a:t>
            </a:r>
          </a:p>
          <a:p>
            <a:endParaRPr lang="en-US" dirty="0"/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4025151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5898516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</a:p>
          <a:p>
            <a:r>
              <a:rPr lang="en-US" dirty="0" smtClean="0"/>
              <a:t>Image Caption</a:t>
            </a:r>
          </a:p>
          <a:p>
            <a:endParaRPr lang="en-US" dirty="0"/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4025151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5902307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</a:p>
          <a:p>
            <a:r>
              <a:rPr lang="en-US" dirty="0" smtClean="0"/>
              <a:t>Image Caption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92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graph, chart or table slide. </a:t>
            </a:r>
            <a:br>
              <a:rPr lang="en-US" dirty="0" smtClean="0"/>
            </a:br>
            <a:r>
              <a:rPr lang="en-US" dirty="0" smtClean="0"/>
              <a:t>Headline in all caps, Arial Font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99606"/>
            <a:ext cx="8372901" cy="402985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smtClean="0"/>
              <a:t>Click an icon below to add a chart, graph, or table.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85775" y="6318955"/>
            <a:ext cx="3711039" cy="539045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 smtClean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5004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6156882"/>
            <a:ext cx="1546678" cy="5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 userDrawn="1"/>
        </p:nvSpPr>
        <p:spPr>
          <a:xfrm>
            <a:off x="469900" y="6247222"/>
            <a:ext cx="1387624" cy="36933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www.anl.gov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8" name="Picture 7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984917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4246"/>
            <a:ext cx="9143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Type in closing statement</a:t>
            </a:r>
          </a:p>
        </p:txBody>
      </p:sp>
    </p:spTree>
    <p:extLst>
      <p:ext uri="{BB962C8B-B14F-4D97-AF65-F5344CB8AC3E}">
        <p14:creationId xmlns:p14="http://schemas.microsoft.com/office/powerpoint/2010/main" val="127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6724"/>
            <a:ext cx="9144000" cy="6864724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372901" cy="806017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 AND CONTENT SLIDE. </a:t>
            </a:r>
            <a:br>
              <a:rPr lang="en-US" dirty="0" smtClean="0"/>
            </a:br>
            <a:r>
              <a:rPr lang="en-US" dirty="0" smtClean="0"/>
              <a:t>Headline in all caps, Arial Font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3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86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021" y="627296"/>
            <a:ext cx="1859645" cy="66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5" y="1689100"/>
            <a:ext cx="4280275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689100"/>
            <a:ext cx="4863724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 -Cover option A</a:t>
            </a:r>
            <a:br>
              <a:rPr lang="en-US" dirty="0" smtClean="0"/>
            </a:br>
            <a:r>
              <a:rPr lang="en-US" dirty="0" smtClean="0"/>
              <a:t>can be up to four </a:t>
            </a:r>
            <a:br>
              <a:rPr lang="en-US" dirty="0" smtClean="0"/>
            </a:br>
            <a:r>
              <a:rPr lang="en-US" dirty="0" smtClean="0"/>
              <a:t>or five lines of text</a:t>
            </a:r>
            <a:endParaRPr lang="en-US" dirty="0"/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689100"/>
            <a:ext cx="239714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 smtClean="0"/>
              <a:t>Add Presenter Title</a:t>
            </a:r>
            <a:br>
              <a:rPr lang="en-US" dirty="0" smtClean="0"/>
            </a:br>
            <a:r>
              <a:rPr lang="en-US" dirty="0" smtClean="0"/>
              <a:t>Optional Line 2</a:t>
            </a:r>
            <a:br>
              <a:rPr lang="en-US" dirty="0" smtClean="0"/>
            </a:br>
            <a:r>
              <a:rPr lang="en-US" dirty="0" smtClean="0"/>
              <a:t>Optional Line 3</a:t>
            </a:r>
            <a:endParaRPr lang="en-US" dirty="0"/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second presenter </a:t>
            </a:r>
            <a:br>
              <a:rPr lang="en-US" dirty="0" smtClean="0"/>
            </a:br>
            <a:r>
              <a:rPr lang="en-US" dirty="0" smtClean="0"/>
              <a:t>info if not needed</a:t>
            </a:r>
            <a:endParaRPr lang="en-US" dirty="0"/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6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6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third presenter </a:t>
            </a:r>
            <a:br>
              <a:rPr lang="en-US" dirty="0" smtClean="0"/>
            </a:br>
            <a:r>
              <a:rPr lang="en-US" dirty="0" smtClean="0"/>
              <a:t>info if not needed</a:t>
            </a:r>
            <a:endParaRPr lang="en-US" dirty="0"/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6094281"/>
            <a:ext cx="5894492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Presentation Date</a:t>
            </a:r>
            <a:br>
              <a:rPr lang="en-US" dirty="0" smtClean="0"/>
            </a:br>
            <a:r>
              <a:rPr lang="en-US" dirty="0" smtClean="0"/>
              <a:t>City, State (presentation location)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31799" y="730250"/>
            <a:ext cx="618807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Optional one line subhead, </a:t>
            </a:r>
            <a:r>
              <a:rPr lang="en-US" dirty="0" err="1" smtClean="0"/>
              <a:t>url</a:t>
            </a:r>
            <a:r>
              <a:rPr lang="en-US" dirty="0" smtClean="0"/>
              <a:t> or date</a:t>
            </a:r>
          </a:p>
        </p:txBody>
      </p:sp>
    </p:spTree>
    <p:extLst>
      <p:ext uri="{BB962C8B-B14F-4D97-AF65-F5344CB8AC3E}">
        <p14:creationId xmlns:p14="http://schemas.microsoft.com/office/powerpoint/2010/main" val="21822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6156882"/>
            <a:ext cx="1546678" cy="5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7020"/>
            <a:ext cx="9144000" cy="6011938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7020"/>
            <a:ext cx="9144000" cy="6011938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5" y="1689100"/>
            <a:ext cx="4280275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689100"/>
            <a:ext cx="4863724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 -Cover option B </a:t>
            </a:r>
            <a:br>
              <a:rPr lang="en-US" dirty="0" smtClean="0"/>
            </a:br>
            <a:r>
              <a:rPr lang="en-US" dirty="0" smtClean="0"/>
              <a:t>can be up to four </a:t>
            </a:r>
            <a:br>
              <a:rPr lang="en-US" dirty="0" smtClean="0"/>
            </a:br>
            <a:r>
              <a:rPr lang="en-US" dirty="0" smtClean="0"/>
              <a:t>or five lines of text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204952"/>
            <a:ext cx="5851526" cy="1292225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 smtClean="0"/>
              <a:t>Add Presenter Title</a:t>
            </a:r>
            <a:br>
              <a:rPr lang="en-US" dirty="0" smtClean="0"/>
            </a:br>
            <a:r>
              <a:rPr lang="en-US" dirty="0" smtClean="0"/>
              <a:t>Optional Line 2</a:t>
            </a:r>
            <a:br>
              <a:rPr lang="en-US" dirty="0" smtClean="0"/>
            </a:br>
            <a:r>
              <a:rPr lang="en-US" dirty="0" smtClean="0"/>
              <a:t>Optional Line 3</a:t>
            </a:r>
            <a:endParaRPr lang="en-US" dirty="0"/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second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6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6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third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689100"/>
            <a:ext cx="239714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3831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BASIC CONTENT SLIDE</a:t>
            </a:r>
            <a:br>
              <a:rPr lang="en-US" dirty="0" smtClean="0"/>
            </a:br>
            <a:r>
              <a:rPr lang="en-US" dirty="0" smtClean="0"/>
              <a:t>one or two lines for headline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99995"/>
            <a:ext cx="8372901" cy="442277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smtClean="0"/>
              <a:t>Click to add 1st-level bullet. Click an icon below to add table, graph or other imagery.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79" y="167614"/>
            <a:ext cx="1546986" cy="55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6094281"/>
            <a:ext cx="5894492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Presentation Date</a:t>
            </a:r>
            <a:br>
              <a:rPr lang="en-US" dirty="0" smtClean="0"/>
            </a:br>
            <a:r>
              <a:rPr lang="en-US" dirty="0" smtClean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945565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5323002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 smtClean="0"/>
              <a:t>Add Presenter Title</a:t>
            </a:r>
            <a:br>
              <a:rPr lang="en-US" dirty="0" smtClean="0"/>
            </a:br>
            <a:r>
              <a:rPr lang="en-US" dirty="0" smtClean="0"/>
              <a:t>Optional Line 2</a:t>
            </a:r>
            <a:br>
              <a:rPr lang="en-US" dirty="0" smtClean="0"/>
            </a:br>
            <a:r>
              <a:rPr lang="en-US" dirty="0" smtClean="0"/>
              <a:t>Optional Line 3</a:t>
            </a: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945565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5323002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second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899574"/>
            <a:ext cx="8925874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726366"/>
            <a:ext cx="8452904" cy="86288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presentation title – cover option c </a:t>
            </a:r>
            <a:endParaRPr lang="en-US" dirty="0"/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6" y="4945565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6" y="5323002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third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4589246"/>
            <a:ext cx="8484914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899573"/>
            <a:ext cx="224589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66274"/>
            <a:ext cx="8484914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 smtClean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 smtClean="0">
                <a:solidFill>
                  <a:srgbClr val="000000"/>
                </a:solidFill>
              </a:rPr>
              <a:t>fACILITY</a:t>
            </a:r>
            <a:r>
              <a:rPr lang="en-US" sz="1000" b="0" cap="all" dirty="0" smtClean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 smtClean="0">
                <a:solidFill>
                  <a:srgbClr val="000000"/>
                </a:solidFill>
              </a:rPr>
              <a:t>www.anl.gov</a:t>
            </a:r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8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320210"/>
            <a:ext cx="1546986" cy="55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6094281"/>
            <a:ext cx="5894492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Presentation Date</a:t>
            </a:r>
            <a:br>
              <a:rPr lang="en-US" dirty="0" smtClean="0"/>
            </a:br>
            <a:r>
              <a:rPr lang="en-US" dirty="0" smtClean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1631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4959068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 smtClean="0"/>
              <a:t>Add Presenter Title</a:t>
            </a:r>
            <a:br>
              <a:rPr lang="en-US" dirty="0" smtClean="0"/>
            </a:br>
            <a:r>
              <a:rPr lang="en-US" dirty="0" smtClean="0"/>
              <a:t>Optional Line 2</a:t>
            </a:r>
            <a:br>
              <a:rPr lang="en-US" dirty="0" smtClean="0"/>
            </a:br>
            <a:r>
              <a:rPr lang="en-US" dirty="0" smtClean="0"/>
              <a:t>Optional Line 3</a:t>
            </a: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1631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4959068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second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681606"/>
            <a:ext cx="8925874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116710"/>
            <a:ext cx="6776128" cy="1119234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presentation title –</a:t>
            </a:r>
            <a:br>
              <a:rPr lang="en-US" dirty="0" smtClean="0"/>
            </a:br>
            <a:r>
              <a:rPr lang="en-US" dirty="0" smtClean="0"/>
              <a:t>Cover option D</a:t>
            </a:r>
            <a:endParaRPr lang="en-US" dirty="0"/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6" y="4581631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6" y="4959068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third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1229593"/>
            <a:ext cx="8484914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1681605"/>
            <a:ext cx="224589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06170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6" y="0"/>
            <a:ext cx="8925873" cy="68580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 then right click image and “SEND IMAGE TO BACK”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775200"/>
            <a:ext cx="9144000" cy="20828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</a:t>
            </a:r>
            <a:r>
              <a:rPr lang="en-US" dirty="0" err="1" smtClean="0"/>
              <a:t>x1</a:t>
            </a:r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5042974"/>
            <a:ext cx="8321040" cy="1373592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Full-frame image layout  –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0728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656122"/>
            <a:ext cx="9144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</a:t>
            </a:r>
            <a:r>
              <a:rPr lang="en-US" dirty="0" err="1" smtClean="0"/>
              <a:t>x1</a:t>
            </a:r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6" y="-1"/>
            <a:ext cx="8925873" cy="3656013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807284"/>
            <a:ext cx="8674100" cy="787098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Science/R&amp;D hero – one image</a:t>
            </a:r>
            <a:br>
              <a:rPr lang="en-US" dirty="0" smtClean="0"/>
            </a:br>
            <a:r>
              <a:rPr lang="en-US" dirty="0" smtClean="0"/>
              <a:t>Headline is </a:t>
            </a:r>
            <a:r>
              <a:rPr lang="en-US" dirty="0" err="1" smtClean="0"/>
              <a:t>arial</a:t>
            </a:r>
            <a:r>
              <a:rPr lang="en-US" dirty="0" smtClean="0"/>
              <a:t> in all caps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5949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656122"/>
            <a:ext cx="9144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</a:t>
            </a:r>
            <a:r>
              <a:rPr lang="en-US" dirty="0" err="1" smtClean="0"/>
              <a:t>x1</a:t>
            </a:r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3663950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3663950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807284"/>
            <a:ext cx="8674100" cy="787098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Science/R&amp;D hero – TWO images</a:t>
            </a:r>
            <a:br>
              <a:rPr lang="en-US" dirty="0" smtClean="0"/>
            </a:br>
            <a:r>
              <a:rPr lang="en-US" dirty="0" smtClean="0"/>
              <a:t>Headline is </a:t>
            </a:r>
            <a:r>
              <a:rPr lang="en-US" dirty="0" err="1" smtClean="0"/>
              <a:t>arial</a:t>
            </a:r>
            <a:r>
              <a:rPr lang="en-US" dirty="0" smtClean="0"/>
              <a:t> in all caps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0953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656122"/>
            <a:ext cx="9144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</a:t>
            </a:r>
            <a:r>
              <a:rPr lang="en-US" dirty="0" err="1" smtClean="0"/>
              <a:t>x1</a:t>
            </a:r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367364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367364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367364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807284"/>
            <a:ext cx="8674100" cy="787098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Science/R&amp;D hero – Three images</a:t>
            </a:r>
            <a:br>
              <a:rPr lang="en-US" dirty="0" smtClean="0"/>
            </a:br>
            <a:r>
              <a:rPr lang="en-US" dirty="0" smtClean="0"/>
              <a:t>Headline is </a:t>
            </a:r>
            <a:r>
              <a:rPr lang="en-US" dirty="0" err="1" smtClean="0"/>
              <a:t>arial</a:t>
            </a:r>
            <a:r>
              <a:rPr lang="en-US" dirty="0" smtClean="0"/>
              <a:t> in all caps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129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68580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</a:t>
            </a:r>
            <a:r>
              <a:rPr lang="en-US" dirty="0" err="1" smtClean="0"/>
              <a:t>x1</a:t>
            </a:r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654175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654175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654175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654175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Science/R&amp;D hero – four images</a:t>
            </a:r>
            <a:br>
              <a:rPr lang="en-US" dirty="0" smtClean="0"/>
            </a:br>
            <a:r>
              <a:rPr lang="en-US" dirty="0" smtClean="0"/>
              <a:t>Headline is </a:t>
            </a:r>
            <a:r>
              <a:rPr lang="en-US" dirty="0" err="1" smtClean="0"/>
              <a:t>arial</a:t>
            </a:r>
            <a:r>
              <a:rPr lang="en-US" dirty="0" smtClean="0"/>
              <a:t> in all caps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4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3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1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9565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TITLE AND CONTENT 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50"/>
            <a:ext cx="8372901" cy="499714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4455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46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699995"/>
            <a:ext cx="4023360" cy="4422775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685707"/>
            <a:ext cx="4023360" cy="4422775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Two-column CONTENT slide</a:t>
            </a:r>
            <a:br>
              <a:rPr lang="en-US" dirty="0" smtClean="0"/>
            </a:br>
            <a:r>
              <a:rPr lang="en-US" dirty="0" smtClean="0"/>
              <a:t>one or two lines for 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5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2263770"/>
            <a:ext cx="4114800" cy="383588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2263770"/>
            <a:ext cx="4114800" cy="383588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684229"/>
            <a:ext cx="4114800" cy="6209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 smtClean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684229"/>
            <a:ext cx="4114800" cy="6209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 smtClean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Two-column CONTENT slide</a:t>
            </a:r>
            <a:br>
              <a:rPr lang="en-US" dirty="0" smtClean="0"/>
            </a:br>
            <a:r>
              <a:rPr lang="en-US" dirty="0" smtClean="0"/>
              <a:t>with box treatment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40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699995"/>
            <a:ext cx="4319750" cy="2249430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699995"/>
            <a:ext cx="3729481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79" y="4080588"/>
            <a:ext cx="3729481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TWO IMAGES – VERTICAL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4066957"/>
            <a:ext cx="4319750" cy="2249430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9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731527"/>
            <a:ext cx="5814912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720414"/>
            <a:ext cx="2023746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4" y="3290408"/>
            <a:ext cx="2028507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THREE IMAGES – VERTICAL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3304768"/>
            <a:ext cx="5814912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3" y="4872981"/>
            <a:ext cx="2028507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4856121"/>
            <a:ext cx="5814912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998349"/>
            <a:ext cx="4114800" cy="2129163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3998349"/>
            <a:ext cx="4097585" cy="2129163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69999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69999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TWO IMAGES – top HORIZONTAL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3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699995"/>
            <a:ext cx="4114800" cy="1717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699995"/>
            <a:ext cx="4114800" cy="1717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343731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343731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TWO IMAGES – bottom HORIZONTAL</a:t>
            </a:r>
            <a:br>
              <a:rPr lang="en-US" dirty="0" smtClean="0"/>
            </a:br>
            <a:r>
              <a:rPr lang="en-US" dirty="0" smtClean="0"/>
              <a:t>WITH CAPTIONS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5" y="5735092"/>
            <a:ext cx="3995723" cy="5684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89" y="5735092"/>
            <a:ext cx="3995723" cy="5684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57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160" y="6436886"/>
            <a:ext cx="769422" cy="27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72901" cy="8289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 smtClean="0"/>
              <a:t>Headline in all caps </a:t>
            </a:r>
            <a:r>
              <a:rPr lang="en-US" dirty="0" err="1" smtClean="0"/>
              <a:t>28pt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preferred as one or two lines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9995"/>
            <a:ext cx="8372901" cy="442277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 smtClean="0"/>
              <a:t>Click to add 1st-level bullet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6473709"/>
            <a:ext cx="457200" cy="18288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3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686" r:id="rId2"/>
    <p:sldLayoutId id="2147483687" r:id="rId3"/>
    <p:sldLayoutId id="2147483688" r:id="rId4"/>
    <p:sldLayoutId id="2147483690" r:id="rId5"/>
    <p:sldLayoutId id="2147483774" r:id="rId6"/>
    <p:sldLayoutId id="2147483711" r:id="rId7"/>
    <p:sldLayoutId id="2147483692" r:id="rId8"/>
    <p:sldLayoutId id="2147483693" r:id="rId9"/>
    <p:sldLayoutId id="2147483709" r:id="rId10"/>
    <p:sldLayoutId id="2147483695" r:id="rId11"/>
    <p:sldLayoutId id="2147483739" r:id="rId12"/>
    <p:sldLayoutId id="2147483696" r:id="rId13"/>
    <p:sldLayoutId id="2147483689" r:id="rId14"/>
    <p:sldLayoutId id="2147483710" r:id="rId15"/>
    <p:sldLayoutId id="2147483706" r:id="rId16"/>
    <p:sldLayoutId id="2147483704" r:id="rId17"/>
    <p:sldLayoutId id="2147483769" r:id="rId18"/>
    <p:sldLayoutId id="2147483770" r:id="rId19"/>
    <p:sldLayoutId id="2147483771" r:id="rId20"/>
    <p:sldLayoutId id="2147483772" r:id="rId21"/>
    <p:sldLayoutId id="2147483761" r:id="rId22"/>
    <p:sldLayoutId id="2147483762" r:id="rId23"/>
    <p:sldLayoutId id="2147483763" r:id="rId24"/>
    <p:sldLayoutId id="2147483765" r:id="rId25"/>
    <p:sldLayoutId id="2147483766" r:id="rId2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6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6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8" b="-34"/>
          <a:stretch/>
        </p:blipFill>
        <p:spPr>
          <a:xfrm>
            <a:off x="6850866" y="1596228"/>
            <a:ext cx="2293134" cy="2971800"/>
          </a:xfrm>
          <a:ln>
            <a:solidFill>
              <a:schemeClr val="tx1"/>
            </a:solidFill>
          </a:ln>
        </p:spPr>
      </p:pic>
      <p:sp>
        <p:nvSpPr>
          <p:cNvPr id="46" name="Title 45"/>
          <p:cNvSpPr>
            <a:spLocks noGrp="1"/>
          </p:cNvSpPr>
          <p:nvPr>
            <p:ph type="title"/>
          </p:nvPr>
        </p:nvSpPr>
        <p:spPr>
          <a:xfrm>
            <a:off x="0" y="1596228"/>
            <a:ext cx="6850866" cy="2971800"/>
          </a:xfrm>
        </p:spPr>
        <p:txBody>
          <a:bodyPr/>
          <a:lstStyle/>
          <a:p>
            <a:r>
              <a:rPr lang="en-US" dirty="0" smtClean="0"/>
              <a:t>Basic research needs for the energy-water nexus (EWN) workshop</a:t>
            </a:r>
            <a:br>
              <a:rPr lang="en-US" dirty="0" smtClean="0"/>
            </a:br>
            <a:r>
              <a:rPr lang="en-US" sz="2000" b="0" i="1" dirty="0" smtClean="0"/>
              <a:t>J</a:t>
            </a:r>
            <a:r>
              <a:rPr lang="en-US" sz="2000" b="0" i="1" cap="none" dirty="0" smtClean="0"/>
              <a:t>anuary</a:t>
            </a:r>
            <a:r>
              <a:rPr lang="en-US" sz="2000" b="0" i="1" dirty="0" smtClean="0"/>
              <a:t> 4-6, 2017</a:t>
            </a:r>
            <a:endParaRPr lang="en-US" sz="2000" b="0" i="1" dirty="0"/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12"/>
          </p:nvPr>
        </p:nvSpPr>
        <p:spPr>
          <a:xfrm>
            <a:off x="-1" y="1596228"/>
            <a:ext cx="239714" cy="2971800"/>
          </a:xfrm>
        </p:spPr>
        <p:txBody>
          <a:bodyPr/>
          <a:lstStyle/>
          <a:p>
            <a:r>
              <a:rPr lang="en-US" dirty="0" err="1" smtClean="0"/>
              <a:t>drhgfdjhngngfmhgmghmghjmghfmf</a:t>
            </a:r>
            <a:endParaRPr lang="en-US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7"/>
          </p:nvPr>
        </p:nvSpPr>
        <p:spPr>
          <a:xfrm>
            <a:off x="469900" y="4685236"/>
            <a:ext cx="2692871" cy="393700"/>
          </a:xfrm>
        </p:spPr>
        <p:txBody>
          <a:bodyPr/>
          <a:lstStyle/>
          <a:p>
            <a:r>
              <a:rPr lang="en-US" dirty="0" smtClean="0"/>
              <a:t>Matthew Tirrell</a:t>
            </a:r>
            <a:endParaRPr lang="en-US" dirty="0"/>
          </a:p>
        </p:txBody>
      </p:sp>
      <p:sp>
        <p:nvSpPr>
          <p:cNvPr id="49" name="Text Placeholder 48"/>
          <p:cNvSpPr>
            <a:spLocks noGrp="1"/>
          </p:cNvSpPr>
          <p:nvPr>
            <p:ph type="body" sz="quarter" idx="18"/>
          </p:nvPr>
        </p:nvSpPr>
        <p:spPr>
          <a:xfrm>
            <a:off x="469900" y="5062673"/>
            <a:ext cx="2692871" cy="914400"/>
          </a:xfrm>
        </p:spPr>
        <p:txBody>
          <a:bodyPr/>
          <a:lstStyle/>
          <a:p>
            <a:r>
              <a:rPr lang="en-US" dirty="0" smtClean="0"/>
              <a:t>Argonne National Laboratory</a:t>
            </a:r>
          </a:p>
          <a:p>
            <a:r>
              <a:rPr lang="en-US" dirty="0" smtClean="0"/>
              <a:t>University of Chicago</a:t>
            </a:r>
            <a:endParaRPr lang="en-US" dirty="0"/>
          </a:p>
        </p:txBody>
      </p:sp>
      <p:sp>
        <p:nvSpPr>
          <p:cNvPr id="51" name="Text Placeholder 50"/>
          <p:cNvSpPr>
            <a:spLocks noGrp="1"/>
          </p:cNvSpPr>
          <p:nvPr>
            <p:ph type="body" sz="quarter" idx="21"/>
          </p:nvPr>
        </p:nvSpPr>
        <p:spPr>
          <a:xfrm>
            <a:off x="3177416" y="4685236"/>
            <a:ext cx="2775664" cy="393700"/>
          </a:xfrm>
        </p:spPr>
        <p:txBody>
          <a:bodyPr/>
          <a:lstStyle/>
          <a:p>
            <a:r>
              <a:rPr lang="en-US" dirty="0" smtClean="0"/>
              <a:t>Susan </a:t>
            </a:r>
            <a:r>
              <a:rPr lang="en-US" dirty="0" err="1" smtClean="0"/>
              <a:t>hubbard</a:t>
            </a:r>
            <a:endParaRPr lang="en-US" dirty="0"/>
          </a:p>
        </p:txBody>
      </p:sp>
      <p:sp>
        <p:nvSpPr>
          <p:cNvPr id="52" name="Text Placeholder 51"/>
          <p:cNvSpPr>
            <a:spLocks noGrp="1"/>
          </p:cNvSpPr>
          <p:nvPr>
            <p:ph type="body" sz="quarter" idx="22"/>
          </p:nvPr>
        </p:nvSpPr>
        <p:spPr>
          <a:xfrm>
            <a:off x="3162772" y="5062673"/>
            <a:ext cx="3266604" cy="914400"/>
          </a:xfrm>
        </p:spPr>
        <p:txBody>
          <a:bodyPr/>
          <a:lstStyle/>
          <a:p>
            <a:r>
              <a:rPr lang="en-US" dirty="0" smtClean="0"/>
              <a:t>Lawrence Berkeley National Laboratory</a:t>
            </a:r>
          </a:p>
        </p:txBody>
      </p:sp>
      <p:sp>
        <p:nvSpPr>
          <p:cNvPr id="53" name="Text Placeholder 52"/>
          <p:cNvSpPr>
            <a:spLocks noGrp="1"/>
          </p:cNvSpPr>
          <p:nvPr>
            <p:ph type="body" sz="quarter" idx="25"/>
          </p:nvPr>
        </p:nvSpPr>
        <p:spPr>
          <a:xfrm>
            <a:off x="6765131" y="4685236"/>
            <a:ext cx="1800225" cy="393700"/>
          </a:xfrm>
        </p:spPr>
        <p:txBody>
          <a:bodyPr/>
          <a:lstStyle/>
          <a:p>
            <a:r>
              <a:rPr lang="en-US" dirty="0" smtClean="0"/>
              <a:t>David </a:t>
            </a:r>
            <a:r>
              <a:rPr lang="en-US" dirty="0" err="1" smtClean="0"/>
              <a:t>Sholl</a:t>
            </a:r>
            <a:endParaRPr lang="en-US" dirty="0"/>
          </a:p>
        </p:txBody>
      </p:sp>
      <p:sp>
        <p:nvSpPr>
          <p:cNvPr id="54" name="Text Placeholder 53"/>
          <p:cNvSpPr>
            <a:spLocks noGrp="1"/>
          </p:cNvSpPr>
          <p:nvPr>
            <p:ph type="body" sz="quarter" idx="26"/>
          </p:nvPr>
        </p:nvSpPr>
        <p:spPr>
          <a:xfrm>
            <a:off x="6765131" y="5062673"/>
            <a:ext cx="1800225" cy="914400"/>
          </a:xfrm>
        </p:spPr>
        <p:txBody>
          <a:bodyPr/>
          <a:lstStyle/>
          <a:p>
            <a:r>
              <a:rPr lang="en-US" dirty="0" smtClean="0"/>
              <a:t>Georgia Tech</a:t>
            </a:r>
            <a:endParaRPr lang="en-US" dirty="0"/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smtClean="0"/>
              <a:t>BESAC</a:t>
            </a:r>
          </a:p>
          <a:p>
            <a:r>
              <a:rPr lang="en-US" dirty="0" smtClean="0"/>
              <a:t>February 23,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1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panel 4: Cross-cutting basic science in the energy-water nexus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1031086" y="1332824"/>
            <a:ext cx="2917376" cy="771874"/>
          </a:xfrm>
          <a:prstGeom prst="roundRect">
            <a:avLst>
              <a:gd name="adj" fmla="val 6911"/>
            </a:avLst>
          </a:prstGeom>
          <a:solidFill>
            <a:schemeClr val="accent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 materials and material properties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5237817" y="1227168"/>
            <a:ext cx="2917376" cy="939563"/>
          </a:xfrm>
          <a:prstGeom prst="roundRect">
            <a:avLst>
              <a:gd name="adj" fmla="val 6911"/>
            </a:avLst>
          </a:prstGeom>
          <a:solidFill>
            <a:schemeClr val="accent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Processes</a:t>
            </a:r>
          </a:p>
          <a:p>
            <a:pPr algn="ctr"/>
            <a:r>
              <a:rPr lang="en-US" sz="1100" dirty="0" smtClean="0"/>
              <a:t>(heat transport, flow in </a:t>
            </a:r>
            <a:r>
              <a:rPr lang="en-US" sz="1100" dirty="0"/>
              <a:t>porous </a:t>
            </a:r>
            <a:r>
              <a:rPr lang="en-US" sz="1100" dirty="0" smtClean="0"/>
              <a:t>media, dissolution/precipitation, clathrates, fouling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10" name="Rounded Rectangle 9"/>
          <p:cNvSpPr/>
          <p:nvPr/>
        </p:nvSpPr>
        <p:spPr>
          <a:xfrm>
            <a:off x="5248699" y="3999632"/>
            <a:ext cx="2917376" cy="1062019"/>
          </a:xfrm>
          <a:prstGeom prst="roundRect">
            <a:avLst>
              <a:gd name="adj" fmla="val 6911"/>
            </a:avLst>
          </a:prstGeom>
          <a:solidFill>
            <a:schemeClr val="accent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Enabling analytical, characterization, and data management strategies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66" y="2333936"/>
            <a:ext cx="3014187" cy="14776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40971" y="3768799"/>
            <a:ext cx="2497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Advanced oil sorbents</a:t>
            </a:r>
          </a:p>
          <a:p>
            <a:pPr algn="ctr"/>
            <a:r>
              <a:rPr lang="en-US" sz="1200" dirty="0" smtClean="0"/>
              <a:t>[</a:t>
            </a:r>
            <a:r>
              <a:rPr lang="en-US" sz="1200" i="1" dirty="0" smtClean="0"/>
              <a:t>J. Mater. Chem. A</a:t>
            </a:r>
            <a:r>
              <a:rPr lang="en-US" sz="1200" dirty="0" smtClean="0"/>
              <a:t> </a:t>
            </a:r>
            <a:r>
              <a:rPr lang="en-US" sz="1200" b="1" dirty="0" smtClean="0"/>
              <a:t>5</a:t>
            </a:r>
            <a:r>
              <a:rPr lang="en-US" sz="1200" dirty="0" smtClean="0"/>
              <a:t> (2017) 2929]</a:t>
            </a:r>
            <a:endParaRPr lang="en-US" sz="1200" dirty="0"/>
          </a:p>
        </p:txBody>
      </p:sp>
      <p:pic>
        <p:nvPicPr>
          <p:cNvPr id="11" name="Picture 10"/>
          <p:cNvPicPr/>
          <p:nvPr/>
        </p:nvPicPr>
        <p:blipFill rotWithShape="1">
          <a:blip r:embed="rId3"/>
          <a:srcRect t="6776" r="36642" b="8156"/>
          <a:stretch/>
        </p:blipFill>
        <p:spPr>
          <a:xfrm>
            <a:off x="5630021" y="5105721"/>
            <a:ext cx="2274901" cy="10983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02808" y="6204025"/>
            <a:ext cx="3009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SAXS characterization of water infiltration</a:t>
            </a:r>
          </a:p>
          <a:p>
            <a:pPr algn="ctr"/>
            <a:r>
              <a:rPr lang="en-US" sz="1200" dirty="0" smtClean="0"/>
              <a:t>[</a:t>
            </a:r>
            <a:r>
              <a:rPr lang="en-US" sz="1200" i="1" dirty="0" smtClean="0"/>
              <a:t>PRL</a:t>
            </a:r>
            <a:r>
              <a:rPr lang="en-US" sz="1200" dirty="0" smtClean="0"/>
              <a:t> </a:t>
            </a:r>
            <a:r>
              <a:rPr lang="en-US" sz="1200" b="1" dirty="0" smtClean="0"/>
              <a:t>112</a:t>
            </a:r>
            <a:r>
              <a:rPr lang="en-US" sz="1200" dirty="0" smtClean="0"/>
              <a:t> (2014) 216101]</a:t>
            </a:r>
            <a:endParaRPr lang="en-US" sz="1200" dirty="0"/>
          </a:p>
        </p:txBody>
      </p:sp>
      <p:pic>
        <p:nvPicPr>
          <p:cNvPr id="79" name="Picture 7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00" y="4454686"/>
            <a:ext cx="3188748" cy="1429353"/>
          </a:xfrm>
          <a:prstGeom prst="rect">
            <a:avLst/>
          </a:prstGeom>
        </p:spPr>
      </p:pic>
      <p:sp>
        <p:nvSpPr>
          <p:cNvPr id="80" name="Rectangle 79"/>
          <p:cNvSpPr/>
          <p:nvPr/>
        </p:nvSpPr>
        <p:spPr>
          <a:xfrm>
            <a:off x="728913" y="5878092"/>
            <a:ext cx="35217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Wetting </a:t>
            </a:r>
            <a:r>
              <a:rPr lang="en-US" sz="12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of mineral surfaces by immiscible </a:t>
            </a:r>
            <a:r>
              <a:rPr lang="en-US" sz="12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fluids</a:t>
            </a:r>
          </a:p>
          <a:p>
            <a:pPr algn="ctr"/>
            <a:r>
              <a:rPr lang="en-US" sz="12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200" i="1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ACS </a:t>
            </a:r>
            <a:r>
              <a:rPr lang="en-US" sz="1200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Fuels and </a:t>
            </a:r>
            <a:r>
              <a:rPr lang="en-US" sz="1200" i="1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en-US" sz="12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(2017) In Review]</a:t>
            </a:r>
            <a:endParaRPr lang="en-US" sz="1200" dirty="0">
              <a:latin typeface="+mj-lt"/>
            </a:endParaRPr>
          </a:p>
        </p:txBody>
      </p:sp>
      <p:pic>
        <p:nvPicPr>
          <p:cNvPr id="13" name="image01.png"/>
          <p:cNvPicPr/>
          <p:nvPr/>
        </p:nvPicPr>
        <p:blipFill rotWithShape="1">
          <a:blip r:embed="rId5"/>
          <a:srcRect l="7628" t="6200" r="7377" b="31363"/>
          <a:stretch/>
        </p:blipFill>
        <p:spPr>
          <a:xfrm>
            <a:off x="5905073" y="2229582"/>
            <a:ext cx="1724796" cy="1303864"/>
          </a:xfrm>
          <a:prstGeom prst="rect">
            <a:avLst/>
          </a:prstGeom>
          <a:ln/>
        </p:spPr>
      </p:pic>
      <p:sp>
        <p:nvSpPr>
          <p:cNvPr id="15" name="TextBox 14"/>
          <p:cNvSpPr txBox="1"/>
          <p:nvPr/>
        </p:nvSpPr>
        <p:spPr>
          <a:xfrm>
            <a:off x="6023517" y="3492880"/>
            <a:ext cx="1487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Microfluidic models</a:t>
            </a:r>
          </a:p>
          <a:p>
            <a:pPr algn="ctr"/>
            <a:r>
              <a:rPr lang="en-US" sz="1200" dirty="0" smtClean="0"/>
              <a:t>[courtesy X. Yin]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3195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High-priority, shared topical areas </a:t>
            </a:r>
            <a:r>
              <a:rPr lang="en-US" dirty="0"/>
              <a:t>emerged—often </a:t>
            </a:r>
            <a:r>
              <a:rPr lang="en-US" dirty="0" smtClean="0"/>
              <a:t>independently—from</a:t>
            </a:r>
            <a:br>
              <a:rPr lang="en-US" dirty="0" smtClean="0"/>
            </a:br>
            <a:r>
              <a:rPr lang="en-US" dirty="0" smtClean="0"/>
              <a:t>the panels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473825"/>
            <a:ext cx="457200" cy="182563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1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theme 1: fundamentals of complex fluids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77" y="3127574"/>
            <a:ext cx="2355850" cy="2402840"/>
          </a:xfrm>
          <a:prstGeom prst="rect">
            <a:avLst/>
          </a:prstGeom>
        </p:spPr>
      </p:pic>
      <p:sp>
        <p:nvSpPr>
          <p:cNvPr id="7" name="Text Box 15"/>
          <p:cNvSpPr txBox="1"/>
          <p:nvPr/>
        </p:nvSpPr>
        <p:spPr>
          <a:xfrm>
            <a:off x="418077" y="5489420"/>
            <a:ext cx="2495882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Comparison </a:t>
            </a:r>
            <a:r>
              <a:rPr lang="en-US" sz="1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1200" dirty="0" smtClea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measured and calculated </a:t>
            </a:r>
            <a:r>
              <a:rPr lang="en-US" sz="1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water diffusion coefficients in </a:t>
            </a:r>
            <a:r>
              <a:rPr lang="en-US" sz="1200" dirty="0" smtClea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electrolyte solutions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[courtesy J. Skinner</a:t>
            </a:r>
            <a:r>
              <a:rPr lang="en-US" sz="12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en-US" sz="20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01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3065724" y="3353400"/>
            <a:ext cx="5943600" cy="1651000"/>
          </a:xfrm>
          <a:prstGeom prst="rect">
            <a:avLst/>
          </a:prstGeom>
          <a:ln/>
        </p:spPr>
      </p:pic>
      <p:sp>
        <p:nvSpPr>
          <p:cNvPr id="4" name="Rectangle 3"/>
          <p:cNvSpPr/>
          <p:nvPr/>
        </p:nvSpPr>
        <p:spPr>
          <a:xfrm>
            <a:off x="3341702" y="5027755"/>
            <a:ext cx="55836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Gas hydrate plugging in an oil pipeline</a:t>
            </a:r>
          </a:p>
          <a:p>
            <a:pPr algn="ctr"/>
            <a:r>
              <a:rPr lang="en-US" sz="120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200" i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Chem. Soc. Rev. </a:t>
            </a:r>
            <a:r>
              <a:rPr lang="en-US" sz="1200" b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r>
              <a:rPr lang="en-US" sz="120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(2016) 1678; </a:t>
            </a:r>
            <a:r>
              <a:rPr lang="en-US" sz="1200" i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Clathrate Hydrates of Natural Gases, </a:t>
            </a:r>
            <a:r>
              <a:rPr lang="en-US" sz="120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2007]</a:t>
            </a:r>
            <a:endParaRPr lang="en-US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699995"/>
            <a:ext cx="8468139" cy="831170"/>
          </a:xfrm>
        </p:spPr>
        <p:txBody>
          <a:bodyPr/>
          <a:lstStyle/>
          <a:p>
            <a:r>
              <a:rPr lang="en-US" dirty="0" smtClean="0"/>
              <a:t>Need to develop understanding of fluids (brines, blends, emulsions, low water content fluids) where macroscopic properties—including structure and reactivity under confinement—cannot currently be predicted from first principles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17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theme 2: interfaces and transport in complex environments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9" name="Picture 8"/>
          <p:cNvPicPr/>
          <p:nvPr/>
        </p:nvPicPr>
        <p:blipFill>
          <a:blip r:embed="rId2"/>
          <a:stretch>
            <a:fillRect/>
          </a:stretch>
        </p:blipFill>
        <p:spPr>
          <a:xfrm>
            <a:off x="4940547" y="3324435"/>
            <a:ext cx="3263265" cy="1804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975292" y="5129105"/>
            <a:ext cx="31937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Confinement effects </a:t>
            </a:r>
            <a:r>
              <a:rPr lang="en-US" sz="12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can enhance transport</a:t>
            </a:r>
          </a:p>
          <a:p>
            <a:pPr algn="ctr"/>
            <a:r>
              <a:rPr lang="en-US" sz="12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200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Nature </a:t>
            </a:r>
            <a:r>
              <a:rPr lang="en-US" sz="1200" i="1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Nano</a:t>
            </a:r>
            <a:r>
              <a:rPr lang="en-US" sz="12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b="1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12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2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r>
              <a:rPr lang="en-US" sz="12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) 639]</a:t>
            </a:r>
            <a:endParaRPr lang="en-US" sz="12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/>
          <p:nvPr/>
        </p:nvPicPr>
        <p:blipFill rotWithShape="1">
          <a:blip r:embed="rId3"/>
          <a:srcRect l="7852" t="6718" r="20325" b="8965"/>
          <a:stretch/>
        </p:blipFill>
        <p:spPr>
          <a:xfrm>
            <a:off x="1725283" y="2695258"/>
            <a:ext cx="1793169" cy="15613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6111" y="4251876"/>
            <a:ext cx="341151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Interface fouling</a:t>
            </a:r>
          </a:p>
          <a:p>
            <a:pPr algn="ctr"/>
            <a:r>
              <a:rPr lang="en-US" sz="1100" dirty="0" smtClean="0"/>
              <a:t>[</a:t>
            </a:r>
            <a:r>
              <a:rPr lang="en-US" sz="1100" i="1" dirty="0" smtClean="0"/>
              <a:t>Ang. </a:t>
            </a:r>
            <a:r>
              <a:rPr lang="en-US" sz="1100" i="1" dirty="0" err="1" smtClean="0"/>
              <a:t>Chemie</a:t>
            </a:r>
            <a:r>
              <a:rPr lang="en-US" sz="1100" dirty="0" smtClean="0"/>
              <a:t> (2017) DOI:10.1002/anie.201601509]</a:t>
            </a:r>
            <a:endParaRPr lang="en-US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817302" y="5922375"/>
            <a:ext cx="4123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Photocatalytic degradation of organics with novel coatings</a:t>
            </a:r>
          </a:p>
          <a:p>
            <a:pPr algn="ctr"/>
            <a:r>
              <a:rPr lang="en-US" sz="1200" dirty="0" smtClean="0"/>
              <a:t>[</a:t>
            </a:r>
            <a:r>
              <a:rPr lang="en-US" sz="1200" i="1" dirty="0" smtClean="0"/>
              <a:t>Adv. </a:t>
            </a:r>
            <a:r>
              <a:rPr lang="en-US" sz="1200" i="1" dirty="0" err="1" smtClean="0"/>
              <a:t>Sust</a:t>
            </a:r>
            <a:r>
              <a:rPr lang="en-US" sz="1200" i="1" dirty="0" smtClean="0"/>
              <a:t>. Sys. </a:t>
            </a:r>
            <a:r>
              <a:rPr lang="en-US" sz="1200" dirty="0" smtClean="0"/>
              <a:t>(2017</a:t>
            </a:r>
            <a:r>
              <a:rPr lang="en-US" sz="1200" dirty="0"/>
              <a:t>) DOI:10.1002/adsu.201600041]</a:t>
            </a:r>
            <a:endParaRPr lang="en-US" sz="1200" dirty="0" smtClean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57200" y="1699995"/>
            <a:ext cx="8468139" cy="831170"/>
          </a:xfrm>
        </p:spPr>
        <p:txBody>
          <a:bodyPr/>
          <a:lstStyle/>
          <a:p>
            <a:r>
              <a:rPr lang="en-US" dirty="0"/>
              <a:t>Interfaces—and confinement by interfaces—play a </a:t>
            </a:r>
            <a:r>
              <a:rPr lang="en-US" dirty="0" smtClean="0"/>
              <a:t>central role </a:t>
            </a:r>
            <a:r>
              <a:rPr lang="en-US" dirty="0"/>
              <a:t>in the diverse transport and reactive processes associated with the energy-water nexus, from water treatment membranes and catalysts to </a:t>
            </a:r>
            <a:r>
              <a:rPr lang="en-US" dirty="0" smtClean="0"/>
              <a:t>subsurface </a:t>
            </a:r>
            <a:r>
              <a:rPr lang="en-US" dirty="0"/>
              <a:t>resource recovery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188" y="4903514"/>
            <a:ext cx="2722751" cy="104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1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theme 3: materials and fluids by design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2750" r="10355" b="16872"/>
          <a:stretch/>
        </p:blipFill>
        <p:spPr>
          <a:xfrm>
            <a:off x="4134679" y="3238926"/>
            <a:ext cx="4715300" cy="2196726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904" y="3238926"/>
            <a:ext cx="2690192" cy="23853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4070" y="5671797"/>
            <a:ext cx="37503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Metadynamics</a:t>
            </a:r>
            <a:r>
              <a:rPr lang="en-US" sz="12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of cation </a:t>
            </a:r>
            <a:r>
              <a:rPr lang="en-US" sz="12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attachment and </a:t>
            </a:r>
            <a:r>
              <a:rPr lang="en-US" sz="12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detachment</a:t>
            </a:r>
          </a:p>
          <a:p>
            <a:pPr algn="ctr"/>
            <a:r>
              <a:rPr lang="en-US" sz="12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200" i="1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de-DE" sz="1200" i="1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DE" sz="1200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Phys. Chem. </a:t>
            </a:r>
            <a:r>
              <a:rPr lang="de-DE" sz="1200" i="1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de-DE" sz="1200" b="1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111</a:t>
            </a:r>
            <a:r>
              <a:rPr lang="de-DE" sz="12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(2007) 16387</a:t>
            </a:r>
            <a:r>
              <a:rPr lang="en-US" sz="12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endParaRPr lang="en-US" sz="1200" dirty="0">
              <a:latin typeface="+mj-lt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99995"/>
            <a:ext cx="8468139" cy="831170"/>
          </a:xfrm>
        </p:spPr>
        <p:txBody>
          <a:bodyPr/>
          <a:lstStyle/>
          <a:p>
            <a:r>
              <a:rPr lang="en-US" dirty="0" smtClean="0"/>
              <a:t>Rational design of new materials to exploit specific material-fluid interactions will enable step-change improvements in </a:t>
            </a:r>
            <a:r>
              <a:rPr lang="en-US" dirty="0" err="1" smtClean="0"/>
              <a:t>tunability</a:t>
            </a:r>
            <a:r>
              <a:rPr lang="en-US" dirty="0" smtClean="0"/>
              <a:t> and selectivity of purification, transformation, and transport processes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875564" y="5440964"/>
            <a:ext cx="32335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Molecular design of selective membranes</a:t>
            </a:r>
          </a:p>
          <a:p>
            <a:pPr algn="ctr"/>
            <a:r>
              <a:rPr lang="en-US" sz="12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200" i="1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Nature Rev. Mater. </a:t>
            </a:r>
            <a:r>
              <a:rPr lang="en-US" sz="1200" b="1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(2016) 16018]</a:t>
            </a:r>
            <a:endParaRPr lang="en-US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84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theme 4: Science to advance separations for water purification </a:t>
            </a:r>
            <a:r>
              <a:rPr lang="en-US" smtClean="0"/>
              <a:t>and 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99995"/>
            <a:ext cx="8468139" cy="831170"/>
          </a:xfrm>
        </p:spPr>
        <p:txBody>
          <a:bodyPr/>
          <a:lstStyle/>
          <a:p>
            <a:r>
              <a:rPr lang="en-US" dirty="0" smtClean="0"/>
              <a:t>Energy-efficient treatment of water to be fit-for-use will necessitate advances in membranes, sorbents, and field-dependent separations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278" y="2603054"/>
            <a:ext cx="2317881" cy="29958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22461" y="5670753"/>
            <a:ext cx="3431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Membrane size regimes</a:t>
            </a:r>
          </a:p>
          <a:p>
            <a:pPr algn="ctr"/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[</a:t>
            </a:r>
            <a:r>
              <a:rPr lang="en-US" sz="1200" i="1" dirty="0" smtClean="0">
                <a:solidFill>
                  <a:schemeClr val="tx1">
                    <a:lumMod val="50000"/>
                  </a:schemeClr>
                </a:solidFill>
              </a:rPr>
              <a:t>Environ</a:t>
            </a:r>
            <a:r>
              <a:rPr lang="en-US" sz="1200" i="1" dirty="0">
                <a:solidFill>
                  <a:schemeClr val="tx1">
                    <a:lumMod val="50000"/>
                  </a:schemeClr>
                </a:solidFill>
              </a:rPr>
              <a:t>. Sci.: Water Res. Technol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. </a:t>
            </a:r>
            <a:r>
              <a:rPr lang="en-US" sz="1200" b="1" dirty="0">
                <a:solidFill>
                  <a:schemeClr val="tx1">
                    <a:lumMod val="50000"/>
                  </a:schemeClr>
                </a:solidFill>
              </a:rPr>
              <a:t>2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 (2016) 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17]</a:t>
            </a:r>
            <a:endParaRPr lang="en-US" sz="12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56" y="2755407"/>
            <a:ext cx="3283226" cy="164161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37783" y="4428692"/>
            <a:ext cx="26965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200" dirty="0" smtClean="0"/>
              <a:t>Flow-</a:t>
            </a:r>
            <a:r>
              <a:rPr lang="fr-FR" sz="1200" dirty="0" err="1" smtClean="0"/>
              <a:t>through</a:t>
            </a:r>
            <a:r>
              <a:rPr lang="fr-FR" sz="1200" dirty="0" smtClean="0"/>
              <a:t> capacitive </a:t>
            </a:r>
            <a:r>
              <a:rPr lang="fr-FR" sz="1200" dirty="0" err="1" smtClean="0"/>
              <a:t>deionization</a:t>
            </a:r>
            <a:endParaRPr lang="fr-FR" sz="1200" dirty="0" smtClean="0"/>
          </a:p>
          <a:p>
            <a:pPr algn="ctr"/>
            <a:r>
              <a:rPr lang="fr-FR" sz="1200" dirty="0" smtClean="0"/>
              <a:t>[</a:t>
            </a:r>
            <a:r>
              <a:rPr lang="fr-FR" sz="1200" i="1" dirty="0" err="1" smtClean="0"/>
              <a:t>Energy</a:t>
            </a:r>
            <a:r>
              <a:rPr lang="fr-FR" sz="1200" i="1" dirty="0" smtClean="0"/>
              <a:t> </a:t>
            </a:r>
            <a:r>
              <a:rPr lang="fr-FR" sz="1200" i="1" dirty="0"/>
              <a:t>Environ. Sci</a:t>
            </a:r>
            <a:r>
              <a:rPr lang="fr-FR" sz="1200" i="1" dirty="0" smtClean="0"/>
              <a:t>.</a:t>
            </a:r>
            <a:r>
              <a:rPr lang="fr-FR" sz="1200" dirty="0" smtClean="0"/>
              <a:t> </a:t>
            </a:r>
            <a:r>
              <a:rPr lang="fr-FR" sz="1200" b="1" dirty="0" smtClean="0"/>
              <a:t>5</a:t>
            </a:r>
            <a:r>
              <a:rPr lang="fr-FR" sz="1200" dirty="0" smtClean="0"/>
              <a:t> (2012) 9511]</a:t>
            </a:r>
            <a:endParaRPr lang="en-US" sz="1200" dirty="0"/>
          </a:p>
        </p:txBody>
      </p:sp>
      <p:sp>
        <p:nvSpPr>
          <p:cNvPr id="9" name="Rectangle 8"/>
          <p:cNvSpPr/>
          <p:nvPr/>
        </p:nvSpPr>
        <p:spPr>
          <a:xfrm>
            <a:off x="3520233" y="5155340"/>
            <a:ext cx="22468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200" dirty="0" err="1" smtClean="0"/>
              <a:t>Polymer-modified</a:t>
            </a:r>
            <a:r>
              <a:rPr lang="fr-FR" sz="1200" dirty="0" smtClean="0"/>
              <a:t> </a:t>
            </a:r>
            <a:r>
              <a:rPr lang="fr-FR" sz="1200" dirty="0" err="1" smtClean="0"/>
              <a:t>zeolites</a:t>
            </a:r>
            <a:endParaRPr lang="fr-FR" sz="1200" dirty="0" smtClean="0"/>
          </a:p>
          <a:p>
            <a:pPr algn="ctr"/>
            <a:r>
              <a:rPr lang="fr-FR" sz="1200" dirty="0" smtClean="0"/>
              <a:t>[</a:t>
            </a:r>
            <a:r>
              <a:rPr lang="fr-FR" sz="1200" i="1" dirty="0" smtClean="0"/>
              <a:t>J. </a:t>
            </a:r>
            <a:r>
              <a:rPr lang="fr-FR" sz="1200" i="1" dirty="0" err="1" smtClean="0"/>
              <a:t>Membr</a:t>
            </a:r>
            <a:r>
              <a:rPr lang="fr-FR" sz="1200" i="1" dirty="0" smtClean="0"/>
              <a:t>. </a:t>
            </a:r>
            <a:r>
              <a:rPr lang="fr-FR" sz="1200" i="1" dirty="0"/>
              <a:t>Sci</a:t>
            </a:r>
            <a:r>
              <a:rPr lang="fr-FR" sz="1200" i="1" dirty="0" smtClean="0"/>
              <a:t>.</a:t>
            </a:r>
            <a:r>
              <a:rPr lang="fr-FR" sz="1200" dirty="0" smtClean="0"/>
              <a:t> </a:t>
            </a:r>
            <a:r>
              <a:rPr lang="fr-FR" sz="1200" b="1" dirty="0" smtClean="0"/>
              <a:t>275</a:t>
            </a:r>
            <a:r>
              <a:rPr lang="fr-FR" sz="1200" dirty="0" smtClean="0"/>
              <a:t> (2006) 17]</a:t>
            </a:r>
            <a:endParaRPr lang="en-US" sz="1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580" y="3974316"/>
            <a:ext cx="1369377" cy="110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8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theme 5: Revolutionary approaches to manipulate water in natural environments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483" y="2831809"/>
            <a:ext cx="2618170" cy="28467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5135007" y="5678554"/>
            <a:ext cx="29171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Aquifer </a:t>
            </a:r>
            <a:r>
              <a:rPr lang="en-US" sz="12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recharge mechanisms under </a:t>
            </a:r>
            <a:r>
              <a:rPr lang="en-US" sz="12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current and future climate conditions</a:t>
            </a:r>
            <a:endParaRPr lang="en-US" sz="12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200" i="1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J. Hydrology</a:t>
            </a:r>
            <a:r>
              <a:rPr lang="en-US" sz="12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534</a:t>
            </a:r>
            <a:r>
              <a:rPr lang="en-US" sz="12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(2016) 124]</a:t>
            </a:r>
            <a:endParaRPr lang="en-US" sz="12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8046" y="3264686"/>
            <a:ext cx="2973457" cy="2332355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699994"/>
            <a:ext cx="8468139" cy="1238687"/>
          </a:xfrm>
        </p:spPr>
        <p:txBody>
          <a:bodyPr/>
          <a:lstStyle/>
          <a:p>
            <a:r>
              <a:rPr lang="en-US" dirty="0"/>
              <a:t>Subsurface systems offer tremendous capacity for water treatment and storage but can only be effectively utilized with deeper understanding of multiphase flow and reactive transport, including non-linear physical, chemical, and biological subsurface </a:t>
            </a:r>
            <a:r>
              <a:rPr lang="en-US" dirty="0" smtClean="0"/>
              <a:t>processes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36351" y="5597041"/>
            <a:ext cx="36968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Mineral-induced </a:t>
            </a:r>
            <a:r>
              <a:rPr lang="en-US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reactive oxygen species formation</a:t>
            </a:r>
          </a:p>
          <a:p>
            <a:pPr algn="ctr"/>
            <a:r>
              <a:rPr lang="en-US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200" i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Geochim</a:t>
            </a:r>
            <a:r>
              <a:rPr lang="en-US" sz="1200" i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i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Cosmochim</a:t>
            </a:r>
            <a:r>
              <a:rPr lang="en-US" sz="1200" i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i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Acta</a:t>
            </a:r>
            <a:r>
              <a:rPr lang="en-US" sz="1200" i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74</a:t>
            </a:r>
            <a:r>
              <a:rPr lang="en-US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(2010) 4971]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3671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Basic science will lay the groundwork for ensuring robust and secure energy-water systems in both natural and manufactured environments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54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Interrelation of energy and water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3" descr="Water Energy (3)"/>
          <p:cNvPicPr>
            <a:picLocks noChangeAspect="1" noChangeArrowheads="1"/>
          </p:cNvPicPr>
          <p:nvPr/>
        </p:nvPicPr>
        <p:blipFill>
          <a:blip r:embed="rId3" cstate="print"/>
          <a:srcRect t="4554" b="3331"/>
          <a:stretch>
            <a:fillRect/>
          </a:stretch>
        </p:blipFill>
        <p:spPr bwMode="auto">
          <a:xfrm>
            <a:off x="274851" y="893784"/>
            <a:ext cx="8794750" cy="5542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386109" y="6154899"/>
            <a:ext cx="1959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/>
              <a:t>DOE LLNL Sankey Diagram</a:t>
            </a:r>
          </a:p>
          <a:p>
            <a:r>
              <a:rPr lang="en-US" sz="800" i="1" dirty="0" smtClean="0"/>
              <a:t>Energy in Quads; Water in 10</a:t>
            </a:r>
            <a:r>
              <a:rPr lang="en-US" sz="800" i="1" baseline="30000" dirty="0" smtClean="0"/>
              <a:t>9</a:t>
            </a:r>
            <a:r>
              <a:rPr lang="en-US" sz="800" i="1" dirty="0" smtClean="0"/>
              <a:t> gal/day</a:t>
            </a:r>
            <a:endParaRPr lang="en-US" sz="800" i="1" dirty="0"/>
          </a:p>
        </p:txBody>
      </p:sp>
    </p:spTree>
    <p:extLst>
      <p:ext uri="{BB962C8B-B14F-4D97-AF65-F5344CB8AC3E}">
        <p14:creationId xmlns:p14="http://schemas.microsoft.com/office/powerpoint/2010/main" val="280290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 and the EWN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1" y="1568311"/>
            <a:ext cx="6282050" cy="2734403"/>
          </a:xfrm>
        </p:spPr>
        <p:txBody>
          <a:bodyPr/>
          <a:lstStyle/>
          <a:p>
            <a:r>
              <a:rPr lang="en-US" sz="2000" dirty="0" smtClean="0"/>
              <a:t>Emerging global water crisis necessitates improvements in water use efficiency and development of new supplies of fit-for-use water</a:t>
            </a:r>
          </a:p>
          <a:p>
            <a:endParaRPr lang="en-US" sz="2000" dirty="0" smtClean="0"/>
          </a:p>
          <a:p>
            <a:r>
              <a:rPr lang="en-US" sz="2000" dirty="0" smtClean="0"/>
              <a:t>DOE </a:t>
            </a:r>
            <a:r>
              <a:rPr lang="en-US" sz="2000" dirty="0"/>
              <a:t>emphasis </a:t>
            </a:r>
            <a:r>
              <a:rPr lang="en-US" sz="2000" dirty="0" smtClean="0"/>
              <a:t>has </a:t>
            </a:r>
            <a:r>
              <a:rPr lang="en-US" sz="2000" dirty="0"/>
              <a:t>been </a:t>
            </a:r>
            <a:r>
              <a:rPr lang="en-US" sz="2000" dirty="0" smtClean="0"/>
              <a:t>on data, modeling, and analysis (DMA) and </a:t>
            </a:r>
            <a:r>
              <a:rPr lang="en-US" sz="2000" dirty="0"/>
              <a:t>technology research, development, demonstration, and </a:t>
            </a:r>
            <a:r>
              <a:rPr lang="en-US" sz="2000" dirty="0" smtClean="0"/>
              <a:t>deployment (RDD&amp;D)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825" y="689112"/>
            <a:ext cx="2239925" cy="2898727"/>
          </a:xfrm>
          <a:prstGeom prst="roundRect">
            <a:avLst>
              <a:gd name="adj" fmla="val 104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Content Placeholder 7"/>
          <p:cNvSpPr txBox="1">
            <a:spLocks/>
          </p:cNvSpPr>
          <p:nvPr/>
        </p:nvSpPr>
        <p:spPr>
          <a:xfrm>
            <a:off x="457200" y="4761537"/>
            <a:ext cx="8044070" cy="1205948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Pressing need to complement these efforts with a broad suite of basic science programs to extract new insights and discoveries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60480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72901" cy="1249362"/>
          </a:xfrm>
        </p:spPr>
        <p:txBody>
          <a:bodyPr/>
          <a:lstStyle/>
          <a:p>
            <a:r>
              <a:rPr lang="en-US" dirty="0" smtClean="0"/>
              <a:t>Water is a diverse, multidisciplinary topic that can leverage the full power of the BES portfolio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70314"/>
            <a:ext cx="8372901" cy="1507672"/>
          </a:xfrm>
        </p:spPr>
        <p:txBody>
          <a:bodyPr/>
          <a:lstStyle/>
          <a:p>
            <a:r>
              <a:rPr lang="en-US" sz="2000" dirty="0" smtClean="0"/>
              <a:t>Scientific progress in the EWN, perhaps more so than any other arena, will require integration and cooperation among chemists, physicists, biologists, geoscientists, materials scientists, and state-of-the-art experimental and computational facilities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700210758"/>
              </p:ext>
            </p:extLst>
          </p:nvPr>
        </p:nvGraphicFramePr>
        <p:xfrm>
          <a:off x="1300842" y="2449286"/>
          <a:ext cx="6613071" cy="4408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0023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workshop charge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5869"/>
            <a:ext cx="8372901" cy="4886902"/>
          </a:xfrm>
        </p:spPr>
        <p:txBody>
          <a:bodyPr/>
          <a:lstStyle/>
          <a:p>
            <a:r>
              <a:rPr lang="en-US" sz="2000" dirty="0"/>
              <a:t>The goal of the workshop and the subsequent report is to provide an assessment of the basic science bottlenecks and gaps in our </a:t>
            </a:r>
            <a:r>
              <a:rPr lang="en-US" sz="2000" u="sng" dirty="0"/>
              <a:t>fundamental understanding of issues </a:t>
            </a:r>
            <a:r>
              <a:rPr lang="en-US" sz="2000" dirty="0"/>
              <a:t>related to the energy-water nexus. The workshop will identify scientific challenges and the resulting priority basic research directions </a:t>
            </a:r>
            <a:r>
              <a:rPr lang="en-US" sz="2000" dirty="0" smtClean="0"/>
              <a:t>for:</a:t>
            </a:r>
            <a:endParaRPr lang="en-US" sz="2000" dirty="0"/>
          </a:p>
          <a:p>
            <a:pPr lvl="1"/>
            <a:r>
              <a:rPr lang="en-US" sz="2000" dirty="0" smtClean="0"/>
              <a:t>Enhancing </a:t>
            </a:r>
            <a:r>
              <a:rPr lang="en-US" sz="2000" dirty="0"/>
              <a:t>the </a:t>
            </a:r>
            <a:r>
              <a:rPr lang="en-US" sz="2000" b="1" dirty="0"/>
              <a:t>efficiency of water use in energy-intensive </a:t>
            </a:r>
            <a:r>
              <a:rPr lang="en-US" sz="2000" b="1" dirty="0" smtClean="0"/>
              <a:t>processes</a:t>
            </a:r>
            <a:endParaRPr lang="en-US" sz="2000" b="1" dirty="0"/>
          </a:p>
          <a:p>
            <a:pPr lvl="1"/>
            <a:r>
              <a:rPr lang="en-US" sz="2000" b="1" dirty="0"/>
              <a:t>M</a:t>
            </a:r>
            <a:r>
              <a:rPr lang="en-US" sz="2000" b="1" dirty="0" smtClean="0"/>
              <a:t>inimizing </a:t>
            </a:r>
            <a:r>
              <a:rPr lang="en-US" sz="2000" b="1" dirty="0"/>
              <a:t>water use for energy </a:t>
            </a:r>
            <a:r>
              <a:rPr lang="en-US" sz="2000" b="1" dirty="0" smtClean="0"/>
              <a:t>production</a:t>
            </a:r>
            <a:endParaRPr lang="en-US" sz="2000" b="1" dirty="0"/>
          </a:p>
          <a:p>
            <a:pPr lvl="1"/>
            <a:r>
              <a:rPr lang="en-US" sz="2000" b="1" dirty="0"/>
              <a:t>I</a:t>
            </a:r>
            <a:r>
              <a:rPr lang="en-US" sz="2000" b="1" dirty="0" smtClean="0"/>
              <a:t>ncreasing </a:t>
            </a:r>
            <a:r>
              <a:rPr lang="en-US" sz="2000" b="1" dirty="0"/>
              <a:t>the availability of fresh water </a:t>
            </a:r>
            <a:r>
              <a:rPr lang="en-US" sz="2000" dirty="0"/>
              <a:t>through new developments and improvements in energy-intensive water purification and distribution </a:t>
            </a:r>
            <a:r>
              <a:rPr lang="en-US" sz="2000" dirty="0" smtClean="0"/>
              <a:t>processes</a:t>
            </a:r>
          </a:p>
          <a:p>
            <a:endParaRPr lang="en-US" dirty="0" smtClean="0"/>
          </a:p>
          <a:p>
            <a:r>
              <a:rPr lang="en-US" sz="2000" dirty="0" smtClean="0"/>
              <a:t>73 panelists and 56 observers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8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Organization of the workshop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407319"/>
            <a:ext cx="6901618" cy="4715452"/>
          </a:xfrm>
        </p:spPr>
        <p:txBody>
          <a:bodyPr/>
          <a:lstStyle/>
          <a:p>
            <a:r>
              <a:rPr lang="en-US" b="1" dirty="0"/>
              <a:t>Panel 1: </a:t>
            </a:r>
            <a:r>
              <a:rPr lang="en-US" b="1" dirty="0" smtClean="0"/>
              <a:t>Basic </a:t>
            </a:r>
            <a:r>
              <a:rPr lang="en-US" b="1" dirty="0"/>
              <a:t>science challenges to improve water use in industrial applications and electricity </a:t>
            </a:r>
            <a:r>
              <a:rPr lang="en-US" b="1" dirty="0" smtClean="0"/>
              <a:t>generation</a:t>
            </a:r>
          </a:p>
          <a:p>
            <a:pPr lvl="1"/>
            <a:r>
              <a:rPr lang="en-US" dirty="0" smtClean="0"/>
              <a:t>Eric Peterson (INL) and Michael Tsapatsis (Univ. of Minnesota)</a:t>
            </a:r>
          </a:p>
          <a:p>
            <a:endParaRPr lang="en-US" dirty="0" smtClean="0"/>
          </a:p>
          <a:p>
            <a:r>
              <a:rPr lang="en-US" b="1" dirty="0" smtClean="0"/>
              <a:t>Panel 2</a:t>
            </a:r>
            <a:r>
              <a:rPr lang="en-US" b="1" dirty="0"/>
              <a:t>: </a:t>
            </a:r>
            <a:r>
              <a:rPr lang="en-US" b="1" dirty="0" smtClean="0"/>
              <a:t>Basic </a:t>
            </a:r>
            <a:r>
              <a:rPr lang="en-US" b="1" dirty="0"/>
              <a:t>science challenges to reduce water use in energy </a:t>
            </a:r>
            <a:r>
              <a:rPr lang="en-US" b="1" dirty="0" smtClean="0"/>
              <a:t>production</a:t>
            </a:r>
          </a:p>
          <a:p>
            <a:pPr lvl="1"/>
            <a:r>
              <a:rPr lang="en-US" dirty="0" smtClean="0"/>
              <a:t>Dan </a:t>
            </a:r>
            <a:r>
              <a:rPr lang="en-US" dirty="0" err="1" smtClean="0"/>
              <a:t>Giammar</a:t>
            </a:r>
            <a:r>
              <a:rPr lang="en-US" dirty="0" smtClean="0"/>
              <a:t> (Wash U) and Ben Gilbert (LBNL)</a:t>
            </a:r>
          </a:p>
          <a:p>
            <a:endParaRPr lang="en-US" dirty="0" smtClean="0"/>
          </a:p>
          <a:p>
            <a:r>
              <a:rPr lang="en-US" b="1" dirty="0" smtClean="0"/>
              <a:t>Panel 3</a:t>
            </a:r>
            <a:r>
              <a:rPr lang="en-US" b="1" dirty="0"/>
              <a:t>: </a:t>
            </a:r>
            <a:r>
              <a:rPr lang="en-US" b="1" dirty="0" smtClean="0"/>
              <a:t>Basic </a:t>
            </a:r>
            <a:r>
              <a:rPr lang="en-US" b="1" dirty="0"/>
              <a:t>science challenges to increase availability of fit-for-purpose </a:t>
            </a:r>
            <a:r>
              <a:rPr lang="en-US" b="1" dirty="0" smtClean="0"/>
              <a:t>water</a:t>
            </a:r>
          </a:p>
          <a:p>
            <a:pPr lvl="1"/>
            <a:r>
              <a:rPr lang="en-US" dirty="0" smtClean="0"/>
              <a:t>Kate Maher (Stanford) and Bill </a:t>
            </a:r>
            <a:r>
              <a:rPr lang="en-US" dirty="0" err="1" smtClean="0"/>
              <a:t>Tumas</a:t>
            </a:r>
            <a:r>
              <a:rPr lang="en-US" dirty="0" smtClean="0"/>
              <a:t> (NREL)</a:t>
            </a:r>
          </a:p>
          <a:p>
            <a:endParaRPr lang="en-US" dirty="0" smtClean="0"/>
          </a:p>
          <a:p>
            <a:r>
              <a:rPr lang="en-US" b="1" dirty="0" smtClean="0"/>
              <a:t>Panel 4</a:t>
            </a:r>
            <a:r>
              <a:rPr lang="en-US" b="1" dirty="0"/>
              <a:t>: </a:t>
            </a:r>
            <a:r>
              <a:rPr lang="en-US" b="1" dirty="0" smtClean="0"/>
              <a:t>Cross-cutting </a:t>
            </a:r>
            <a:r>
              <a:rPr lang="en-US" b="1" dirty="0"/>
              <a:t>basic science in the energy-water </a:t>
            </a:r>
            <a:r>
              <a:rPr lang="en-US" b="1" dirty="0" smtClean="0"/>
              <a:t>nexus</a:t>
            </a:r>
          </a:p>
          <a:p>
            <a:pPr lvl="1"/>
            <a:r>
              <a:rPr lang="en-US" dirty="0" smtClean="0"/>
              <a:t>Lynn Loo (Princeton) and Martin Schoonen (BNL)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819" y="5196237"/>
            <a:ext cx="1371600" cy="9265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7666" y="4156580"/>
            <a:ext cx="1371600" cy="8897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6902" y="1073814"/>
            <a:ext cx="1371600" cy="896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6" r="2621"/>
          <a:stretch/>
        </p:blipFill>
        <p:spPr>
          <a:xfrm>
            <a:off x="7677666" y="2086958"/>
            <a:ext cx="1371600" cy="9242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037" y="3127422"/>
            <a:ext cx="1371600" cy="9129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3315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panel 1: Basic science challenges to improve water use in industrial applications and electricity </a:t>
            </a:r>
            <a:r>
              <a:rPr lang="en-US" sz="2000" dirty="0" smtClean="0"/>
              <a:t>generation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3541"/>
            <a:ext cx="8372901" cy="1423360"/>
          </a:xfrm>
        </p:spPr>
        <p:txBody>
          <a:bodyPr/>
          <a:lstStyle/>
          <a:p>
            <a:r>
              <a:rPr lang="en-US" dirty="0" smtClean="0"/>
              <a:t>Key application targets</a:t>
            </a:r>
          </a:p>
          <a:p>
            <a:pPr lvl="1"/>
            <a:r>
              <a:rPr lang="en-US" dirty="0" smtClean="0"/>
              <a:t>Residuals management (Zero Liquid Discharge)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educe fresh water use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ncrease water reuse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1472" y="4246561"/>
            <a:ext cx="2063194" cy="20527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35714" y="6304322"/>
            <a:ext cx="2258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Zeolite selective sorption</a:t>
            </a:r>
          </a:p>
          <a:p>
            <a:pPr algn="ctr"/>
            <a:r>
              <a:rPr lang="en-US" sz="1200" dirty="0" smtClean="0"/>
              <a:t>[</a:t>
            </a:r>
            <a:r>
              <a:rPr lang="en-US" sz="1200" i="1" dirty="0" smtClean="0"/>
              <a:t>Nat. </a:t>
            </a:r>
            <a:r>
              <a:rPr lang="en-US" sz="1200" i="1" dirty="0" err="1" smtClean="0"/>
              <a:t>Commun</a:t>
            </a:r>
            <a:r>
              <a:rPr lang="en-US" sz="1200" i="1" dirty="0" smtClean="0"/>
              <a:t>.</a:t>
            </a:r>
            <a:r>
              <a:rPr lang="en-US" sz="1200" dirty="0" smtClean="0"/>
              <a:t> </a:t>
            </a:r>
            <a:r>
              <a:rPr lang="en-US" sz="1200" b="1" dirty="0" smtClean="0"/>
              <a:t>6</a:t>
            </a:r>
            <a:r>
              <a:rPr lang="en-US" sz="1200" dirty="0" smtClean="0"/>
              <a:t> (2015) 5912]</a:t>
            </a:r>
            <a:endParaRPr lang="en-US" sz="1200" dirty="0"/>
          </a:p>
        </p:txBody>
      </p:sp>
      <p:sp>
        <p:nvSpPr>
          <p:cNvPr id="7" name="Rounded Rectangle 6"/>
          <p:cNvSpPr/>
          <p:nvPr/>
        </p:nvSpPr>
        <p:spPr>
          <a:xfrm>
            <a:off x="495299" y="2852959"/>
            <a:ext cx="3935185" cy="1338943"/>
          </a:xfrm>
          <a:prstGeom prst="roundRect">
            <a:avLst>
              <a:gd name="adj" fmla="val 6911"/>
            </a:avLst>
          </a:prstGeom>
          <a:solidFill>
            <a:schemeClr val="accent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Models for thermodynamics, transport, and separation processes in complex aqueous mixtures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894916" y="2868610"/>
            <a:ext cx="3935185" cy="1338943"/>
          </a:xfrm>
          <a:prstGeom prst="roundRect">
            <a:avLst>
              <a:gd name="adj" fmla="val 6911"/>
            </a:avLst>
          </a:prstGeom>
          <a:solidFill>
            <a:schemeClr val="accent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High-resolution sensor networks (remote, sensitive, selective)</a:t>
            </a:r>
            <a:endParaRPr lang="en-US" dirty="0"/>
          </a:p>
        </p:txBody>
      </p:sp>
      <p:pic>
        <p:nvPicPr>
          <p:cNvPr id="9" name="Picture 8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25568" y="4383882"/>
            <a:ext cx="3477003" cy="185795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054115" y="6241833"/>
            <a:ext cx="34644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Multi-electrode imaging of chloride breakthrough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9503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panel 2: Basic science challenges to reduce water use in energy production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503541"/>
            <a:ext cx="8372901" cy="1423360"/>
          </a:xfrm>
        </p:spPr>
        <p:txBody>
          <a:bodyPr/>
          <a:lstStyle/>
          <a:p>
            <a:r>
              <a:rPr lang="en-US" dirty="0" smtClean="0"/>
              <a:t>Key application targets</a:t>
            </a:r>
          </a:p>
          <a:p>
            <a:pPr lvl="1"/>
            <a:r>
              <a:rPr lang="en-US" dirty="0" smtClean="0"/>
              <a:t>Hydrocarbon extraction</a:t>
            </a:r>
          </a:p>
          <a:p>
            <a:pPr lvl="1"/>
            <a:r>
              <a:rPr lang="en-US" dirty="0"/>
              <a:t>G</a:t>
            </a:r>
            <a:r>
              <a:rPr lang="en-US" dirty="0" smtClean="0"/>
              <a:t>eothermal energy extraction</a:t>
            </a:r>
          </a:p>
          <a:p>
            <a:pPr lvl="1"/>
            <a:r>
              <a:rPr lang="en-US" dirty="0" smtClean="0"/>
              <a:t>Geological carbon sequestration</a:t>
            </a:r>
          </a:p>
          <a:p>
            <a:pPr lvl="1"/>
            <a:r>
              <a:rPr lang="en-US" dirty="0" smtClean="0"/>
              <a:t>Brine disposal</a:t>
            </a:r>
            <a:endParaRPr lang="en-US" dirty="0"/>
          </a:p>
          <a:p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364670" y="2961213"/>
            <a:ext cx="2743200" cy="1338943"/>
          </a:xfrm>
          <a:prstGeom prst="roundRect">
            <a:avLst>
              <a:gd name="adj" fmla="val 6911"/>
            </a:avLst>
          </a:prstGeom>
          <a:solidFill>
            <a:schemeClr val="accent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Nucleation, growth, and ion incorporation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3282936" y="2961213"/>
            <a:ext cx="2743200" cy="1338943"/>
          </a:xfrm>
          <a:prstGeom prst="roundRect">
            <a:avLst>
              <a:gd name="adj" fmla="val 6911"/>
            </a:avLst>
          </a:prstGeom>
          <a:solidFill>
            <a:schemeClr val="accent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Interfacial reactivity and characterization of non-crystalline solids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6201202" y="2961213"/>
            <a:ext cx="2743200" cy="1338943"/>
          </a:xfrm>
          <a:prstGeom prst="roundRect">
            <a:avLst>
              <a:gd name="adj" fmla="val 6911"/>
            </a:avLst>
          </a:prstGeom>
          <a:solidFill>
            <a:schemeClr val="accent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Complex fluid rheology and reactivity</a:t>
            </a:r>
            <a:endParaRPr lang="en-US" dirty="0"/>
          </a:p>
        </p:txBody>
      </p:sp>
      <p:pic>
        <p:nvPicPr>
          <p:cNvPr id="10" name="Picture 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728" y="4570296"/>
            <a:ext cx="2551084" cy="12055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1263" y="5935719"/>
            <a:ext cx="2743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X-ray tomography of barite nucleation</a:t>
            </a:r>
          </a:p>
          <a:p>
            <a:pPr algn="ctr"/>
            <a:r>
              <a:rPr lang="en-US" sz="1200" dirty="0" smtClean="0"/>
              <a:t>[</a:t>
            </a:r>
            <a:r>
              <a:rPr lang="en-US" sz="1200" dirty="0" err="1" smtClean="0"/>
              <a:t>Godinho</a:t>
            </a:r>
            <a:r>
              <a:rPr lang="en-US" sz="1200" dirty="0" smtClean="0"/>
              <a:t> et al. (2016)]</a:t>
            </a:r>
            <a:endParaRPr lang="en-US" sz="1200" dirty="0"/>
          </a:p>
        </p:txBody>
      </p:sp>
      <p:pic>
        <p:nvPicPr>
          <p:cNvPr id="12" name="Picture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936" y="4471954"/>
            <a:ext cx="1566651" cy="200175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849588" y="4937372"/>
            <a:ext cx="1225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Steel corrosion in water/CO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 system</a:t>
            </a:r>
          </a:p>
          <a:p>
            <a:r>
              <a:rPr lang="en-US" sz="1200" dirty="0" smtClean="0"/>
              <a:t>[</a:t>
            </a:r>
            <a:r>
              <a:rPr lang="en-US" sz="1200" dirty="0" err="1" smtClean="0"/>
              <a:t>McGrail</a:t>
            </a:r>
            <a:r>
              <a:rPr lang="en-US" sz="1200" dirty="0" smtClean="0"/>
              <a:t> et al. (2009)]</a:t>
            </a:r>
            <a:endParaRPr lang="en-US" sz="1200" dirty="0"/>
          </a:p>
        </p:txBody>
      </p:sp>
      <p:pic>
        <p:nvPicPr>
          <p:cNvPr id="14" name="Picture 13" descr="C:\Users\zx479\Downloads\DOE-foam-frac-graphical-abstract-corrected.tiff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16" t="14984" r="1885" b="15311"/>
          <a:stretch/>
        </p:blipFill>
        <p:spPr bwMode="auto">
          <a:xfrm>
            <a:off x="6219320" y="4418839"/>
            <a:ext cx="2725082" cy="1540733"/>
          </a:xfrm>
          <a:prstGeom prst="rect">
            <a:avLst/>
          </a:prstGeom>
          <a:noFill/>
          <a:extLst/>
        </p:spPr>
      </p:pic>
      <p:sp>
        <p:nvSpPr>
          <p:cNvPr id="15" name="TextBox 14"/>
          <p:cNvSpPr txBox="1"/>
          <p:nvPr/>
        </p:nvSpPr>
        <p:spPr>
          <a:xfrm>
            <a:off x="6491010" y="5993217"/>
            <a:ext cx="2194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Nanoparticle-stabilized foams</a:t>
            </a:r>
          </a:p>
          <a:p>
            <a:pPr algn="ctr"/>
            <a:r>
              <a:rPr lang="en-US" sz="1200" dirty="0" smtClean="0"/>
              <a:t>[courtesy M. </a:t>
            </a:r>
            <a:r>
              <a:rPr lang="en-US" sz="1200" dirty="0" err="1" smtClean="0"/>
              <a:t>Prodanovic</a:t>
            </a:r>
            <a:r>
              <a:rPr lang="en-US" sz="1200" dirty="0" smtClean="0"/>
              <a:t>]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2551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panel 3: Basic science challenges to increase availability of fit-for-purpose water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503541"/>
            <a:ext cx="8372901" cy="1423360"/>
          </a:xfrm>
        </p:spPr>
        <p:txBody>
          <a:bodyPr/>
          <a:lstStyle/>
          <a:p>
            <a:r>
              <a:rPr lang="en-US" dirty="0" smtClean="0"/>
              <a:t>Key application targets</a:t>
            </a:r>
          </a:p>
          <a:p>
            <a:pPr lvl="1"/>
            <a:r>
              <a:rPr lang="en-US" dirty="0" smtClean="0"/>
              <a:t>Aquifer “reactors” for in-situ water treatment</a:t>
            </a:r>
          </a:p>
          <a:p>
            <a:pPr lvl="1"/>
            <a:r>
              <a:rPr lang="en-US" dirty="0" smtClean="0"/>
              <a:t>Multiphase subsurface fluid dynamics</a:t>
            </a:r>
          </a:p>
          <a:p>
            <a:pPr lvl="1"/>
            <a:r>
              <a:rPr lang="en-US" dirty="0" smtClean="0"/>
              <a:t>Subsurface water storage</a:t>
            </a:r>
          </a:p>
          <a:p>
            <a:pPr lvl="1"/>
            <a:r>
              <a:rPr lang="en-US" dirty="0" smtClean="0"/>
              <a:t>Water reuse/recycling</a:t>
            </a:r>
            <a:endParaRPr lang="en-US" dirty="0"/>
          </a:p>
          <a:p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364670" y="3054114"/>
            <a:ext cx="2743200" cy="966595"/>
          </a:xfrm>
          <a:prstGeom prst="roundRect">
            <a:avLst>
              <a:gd name="adj" fmla="val 6911"/>
            </a:avLst>
          </a:prstGeom>
          <a:solidFill>
            <a:schemeClr val="accent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Pairing of water sources and uses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3282936" y="3054114"/>
            <a:ext cx="2743200" cy="966595"/>
          </a:xfrm>
          <a:prstGeom prst="roundRect">
            <a:avLst>
              <a:gd name="adj" fmla="val 6911"/>
            </a:avLst>
          </a:prstGeom>
          <a:solidFill>
            <a:schemeClr val="accent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Fluid flow through porous natural media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6201202" y="3054114"/>
            <a:ext cx="2743200" cy="966595"/>
          </a:xfrm>
          <a:prstGeom prst="roundRect">
            <a:avLst>
              <a:gd name="adj" fmla="val 6911"/>
            </a:avLst>
          </a:prstGeom>
          <a:solidFill>
            <a:schemeClr val="accent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Low-cost, reliable sensing technologies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6136" y="4309017"/>
            <a:ext cx="1590172" cy="1097280"/>
          </a:xfrm>
          <a:prstGeom prst="rect">
            <a:avLst/>
          </a:prstGeom>
        </p:spPr>
      </p:pic>
      <p:sp>
        <p:nvSpPr>
          <p:cNvPr id="13" name="Text Box 18"/>
          <p:cNvSpPr txBox="1"/>
          <p:nvPr/>
        </p:nvSpPr>
        <p:spPr>
          <a:xfrm>
            <a:off x="6436281" y="5472483"/>
            <a:ext cx="2273041" cy="452709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Development of HPLC on </a:t>
            </a:r>
            <a:r>
              <a:rPr lang="en-US" sz="12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chip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[courtesy C. Stafford]</a:t>
            </a:r>
            <a:endParaRPr lang="en-US" sz="12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/>
          <p:nvPr/>
        </p:nvPicPr>
        <p:blipFill>
          <a:blip r:embed="rId4"/>
          <a:stretch>
            <a:fillRect/>
          </a:stretch>
        </p:blipFill>
        <p:spPr>
          <a:xfrm>
            <a:off x="457200" y="4196756"/>
            <a:ext cx="2550788" cy="1899242"/>
          </a:xfrm>
          <a:prstGeom prst="rect">
            <a:avLst/>
          </a:prstGeom>
        </p:spPr>
      </p:pic>
      <p:pic>
        <p:nvPicPr>
          <p:cNvPr id="16" name="Picture 15" descr="http://www.cgenarchive.org/uploads/2/5/2/6/25269392/3915032_orig.jpg?20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998" y="4141097"/>
            <a:ext cx="2209800" cy="19354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767903" y="6199053"/>
            <a:ext cx="375149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http://www.cgenarchive.org/bowen-island-underground.html</a:t>
            </a:r>
            <a:endParaRPr lang="en-US" sz="1050" dirty="0">
              <a:latin typeface="+mj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6308" y="4309017"/>
            <a:ext cx="1445851" cy="1097280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7490961" y="4789800"/>
            <a:ext cx="287004" cy="177498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47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_4x3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presentation_4x3</Template>
  <TotalTime>0</TotalTime>
  <Words>1149</Words>
  <Application>Microsoft Office PowerPoint</Application>
  <PresentationFormat>On-screen Show (4:3)</PresentationFormat>
  <Paragraphs>151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Wingdings</vt:lpstr>
      <vt:lpstr>presentation_4x3</vt:lpstr>
      <vt:lpstr>Basic research needs for the energy-water nexus (EWN) workshop January 4-6, 2017</vt:lpstr>
      <vt:lpstr>Interrelation of energy and water </vt:lpstr>
      <vt:lpstr>Doe and the EWN </vt:lpstr>
      <vt:lpstr>Water is a diverse, multidisciplinary topic that can leverage the full power of the BES portfolio</vt:lpstr>
      <vt:lpstr>workshop charge </vt:lpstr>
      <vt:lpstr>Organization of the workshop </vt:lpstr>
      <vt:lpstr>panel 1: Basic science challenges to improve water use in industrial applications and electricity generation</vt:lpstr>
      <vt:lpstr>panel 2: Basic science challenges to reduce water use in energy production</vt:lpstr>
      <vt:lpstr>panel 3: Basic science challenges to increase availability of fit-for-purpose water</vt:lpstr>
      <vt:lpstr>panel 4: Cross-cutting basic science in the energy-water nexus</vt:lpstr>
      <vt:lpstr>PowerPoint Presentation</vt:lpstr>
      <vt:lpstr>theme 1: fundamentals of complex fluids</vt:lpstr>
      <vt:lpstr>theme 2: interfaces and transport in complex environments</vt:lpstr>
      <vt:lpstr>theme 3: materials and fluids by design </vt:lpstr>
      <vt:lpstr>theme 4: Science to advance separations for water purification and Treatment</vt:lpstr>
      <vt:lpstr>theme 5: Revolutionary approaches to manipulate water in natural environments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2017-02-27T15:33:27Z</dcterms:created>
  <dcterms:modified xsi:type="dcterms:W3CDTF">2017-02-27T15:33:36Z</dcterms:modified>
</cp:coreProperties>
</file>