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handoutMasterIdLst>
    <p:handoutMasterId r:id="rId19"/>
  </p:handoutMasterIdLst>
  <p:sldIdLst>
    <p:sldId id="256" r:id="rId2"/>
    <p:sldId id="257" r:id="rId3"/>
    <p:sldId id="278" r:id="rId4"/>
    <p:sldId id="279" r:id="rId5"/>
    <p:sldId id="260" r:id="rId6"/>
    <p:sldId id="258" r:id="rId7"/>
    <p:sldId id="265" r:id="rId8"/>
    <p:sldId id="272" r:id="rId9"/>
    <p:sldId id="267" r:id="rId10"/>
    <p:sldId id="270" r:id="rId11"/>
    <p:sldId id="274" r:id="rId12"/>
    <p:sldId id="275" r:id="rId13"/>
    <p:sldId id="276" r:id="rId14"/>
    <p:sldId id="280" r:id="rId15"/>
    <p:sldId id="271" r:id="rId16"/>
    <p:sldId id="268" r:id="rId1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6" d="100"/>
          <a:sy n="76" d="100"/>
        </p:scale>
        <p:origin x="734" y="58"/>
      </p:cViewPr>
      <p:guideLst/>
    </p:cSldViewPr>
  </p:slid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DD541508-006D-411B-9C5E-CF2198227645}" type="datetimeFigureOut">
              <a:rPr lang="en-US" smtClean="0"/>
              <a:t>2/21/2017</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E6523B0C-E71D-43C8-BF7C-6B32497C51D3}" type="slidenum">
              <a:rPr lang="en-US" smtClean="0"/>
              <a:t>‹#›</a:t>
            </a:fld>
            <a:endParaRPr lang="en-US"/>
          </a:p>
        </p:txBody>
      </p:sp>
    </p:spTree>
    <p:extLst>
      <p:ext uri="{BB962C8B-B14F-4D97-AF65-F5344CB8AC3E}">
        <p14:creationId xmlns:p14="http://schemas.microsoft.com/office/powerpoint/2010/main" val="29582921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D36EFBB-26C6-4E58-92F9-86CB9075C7BD}" type="datetimeFigureOut">
              <a:rPr lang="en-US" smtClean="0"/>
              <a:t>2/21/2017</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E0A0D5C-1ECD-4117-82D5-8C9F2704EC19}" type="slidenum">
              <a:rPr lang="en-US" smtClean="0"/>
              <a:t>‹#›</a:t>
            </a:fld>
            <a:endParaRPr lang="en-US"/>
          </a:p>
        </p:txBody>
      </p:sp>
    </p:spTree>
    <p:extLst>
      <p:ext uri="{BB962C8B-B14F-4D97-AF65-F5344CB8AC3E}">
        <p14:creationId xmlns:p14="http://schemas.microsoft.com/office/powerpoint/2010/main" val="5831983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0A0D5C-1ECD-4117-82D5-8C9F2704EC19}" type="slidenum">
              <a:rPr lang="en-US" smtClean="0"/>
              <a:t>9</a:t>
            </a:fld>
            <a:endParaRPr lang="en-US"/>
          </a:p>
        </p:txBody>
      </p:sp>
    </p:spTree>
    <p:extLst>
      <p:ext uri="{BB962C8B-B14F-4D97-AF65-F5344CB8AC3E}">
        <p14:creationId xmlns:p14="http://schemas.microsoft.com/office/powerpoint/2010/main" val="1207219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0A0D5C-1ECD-4117-82D5-8C9F2704EC19}" type="slidenum">
              <a:rPr lang="en-US" smtClean="0"/>
              <a:t>10</a:t>
            </a:fld>
            <a:endParaRPr lang="en-US"/>
          </a:p>
        </p:txBody>
      </p:sp>
    </p:spTree>
    <p:extLst>
      <p:ext uri="{BB962C8B-B14F-4D97-AF65-F5344CB8AC3E}">
        <p14:creationId xmlns:p14="http://schemas.microsoft.com/office/powerpoint/2010/main" val="33353923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0A0D5C-1ECD-4117-82D5-8C9F2704EC19}" type="slidenum">
              <a:rPr lang="en-US" smtClean="0"/>
              <a:t>15</a:t>
            </a:fld>
            <a:endParaRPr lang="en-US"/>
          </a:p>
        </p:txBody>
      </p:sp>
    </p:spTree>
    <p:extLst>
      <p:ext uri="{BB962C8B-B14F-4D97-AF65-F5344CB8AC3E}">
        <p14:creationId xmlns:p14="http://schemas.microsoft.com/office/powerpoint/2010/main" val="25194294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0A0D5C-1ECD-4117-82D5-8C9F2704EC19}" type="slidenum">
              <a:rPr lang="en-US" smtClean="0"/>
              <a:t>16</a:t>
            </a:fld>
            <a:endParaRPr lang="en-US"/>
          </a:p>
        </p:txBody>
      </p:sp>
    </p:spTree>
    <p:extLst>
      <p:ext uri="{BB962C8B-B14F-4D97-AF65-F5344CB8AC3E}">
        <p14:creationId xmlns:p14="http://schemas.microsoft.com/office/powerpoint/2010/main" val="32030016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0AE11AD-4637-41DE-9712-00F0EB247095}" type="datetimeFigureOut">
              <a:rPr lang="en-US" smtClean="0"/>
              <a:t>2/21/2017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FCE0AD-526A-4BB8-8B34-75FE00E3FB33}" type="slidenum">
              <a:rPr lang="en-US" smtClean="0"/>
              <a:t>‹#›</a:t>
            </a:fld>
            <a:endParaRPr lang="en-US"/>
          </a:p>
        </p:txBody>
      </p:sp>
    </p:spTree>
    <p:extLst>
      <p:ext uri="{BB962C8B-B14F-4D97-AF65-F5344CB8AC3E}">
        <p14:creationId xmlns:p14="http://schemas.microsoft.com/office/powerpoint/2010/main" val="4128329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0AE11AD-4637-41DE-9712-00F0EB247095}" type="datetimeFigureOut">
              <a:rPr lang="en-US" smtClean="0"/>
              <a:t>2/21/2017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FCE0AD-526A-4BB8-8B34-75FE00E3FB33}" type="slidenum">
              <a:rPr lang="en-US" smtClean="0"/>
              <a:t>‹#›</a:t>
            </a:fld>
            <a:endParaRPr lang="en-US"/>
          </a:p>
        </p:txBody>
      </p:sp>
    </p:spTree>
    <p:extLst>
      <p:ext uri="{BB962C8B-B14F-4D97-AF65-F5344CB8AC3E}">
        <p14:creationId xmlns:p14="http://schemas.microsoft.com/office/powerpoint/2010/main" val="8279484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0AE11AD-4637-41DE-9712-00F0EB247095}" type="datetimeFigureOut">
              <a:rPr lang="en-US" smtClean="0"/>
              <a:t>2/21/2017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FCE0AD-526A-4BB8-8B34-75FE00E3FB33}" type="slidenum">
              <a:rPr lang="en-US" smtClean="0"/>
              <a:t>‹#›</a:t>
            </a:fld>
            <a:endParaRPr lang="en-US"/>
          </a:p>
        </p:txBody>
      </p:sp>
    </p:spTree>
    <p:extLst>
      <p:ext uri="{BB962C8B-B14F-4D97-AF65-F5344CB8AC3E}">
        <p14:creationId xmlns:p14="http://schemas.microsoft.com/office/powerpoint/2010/main" val="35205872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0AE11AD-4637-41DE-9712-00F0EB247095}" type="datetimeFigureOut">
              <a:rPr lang="en-US" smtClean="0"/>
              <a:t>2/21/2017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FCE0AD-526A-4BB8-8B34-75FE00E3FB33}" type="slidenum">
              <a:rPr lang="en-US" smtClean="0"/>
              <a:t>‹#›</a:t>
            </a:fld>
            <a:endParaRPr lang="en-US"/>
          </a:p>
        </p:txBody>
      </p:sp>
    </p:spTree>
    <p:extLst>
      <p:ext uri="{BB962C8B-B14F-4D97-AF65-F5344CB8AC3E}">
        <p14:creationId xmlns:p14="http://schemas.microsoft.com/office/powerpoint/2010/main" val="526420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AE11AD-4637-41DE-9712-00F0EB247095}" type="datetimeFigureOut">
              <a:rPr lang="en-US" smtClean="0"/>
              <a:t>2/21/2017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FCE0AD-526A-4BB8-8B34-75FE00E3FB33}" type="slidenum">
              <a:rPr lang="en-US" smtClean="0"/>
              <a:t>‹#›</a:t>
            </a:fld>
            <a:endParaRPr lang="en-US"/>
          </a:p>
        </p:txBody>
      </p:sp>
    </p:spTree>
    <p:extLst>
      <p:ext uri="{BB962C8B-B14F-4D97-AF65-F5344CB8AC3E}">
        <p14:creationId xmlns:p14="http://schemas.microsoft.com/office/powerpoint/2010/main" val="1261303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0AE11AD-4637-41DE-9712-00F0EB247095}" type="datetimeFigureOut">
              <a:rPr lang="en-US" smtClean="0"/>
              <a:t>2/21/2017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FCE0AD-526A-4BB8-8B34-75FE00E3FB33}" type="slidenum">
              <a:rPr lang="en-US" smtClean="0"/>
              <a:t>‹#›</a:t>
            </a:fld>
            <a:endParaRPr lang="en-US"/>
          </a:p>
        </p:txBody>
      </p:sp>
    </p:spTree>
    <p:extLst>
      <p:ext uri="{BB962C8B-B14F-4D97-AF65-F5344CB8AC3E}">
        <p14:creationId xmlns:p14="http://schemas.microsoft.com/office/powerpoint/2010/main" val="2679537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0AE11AD-4637-41DE-9712-00F0EB247095}" type="datetimeFigureOut">
              <a:rPr lang="en-US" smtClean="0"/>
              <a:t>2/21/2017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5FCE0AD-526A-4BB8-8B34-75FE00E3FB33}" type="slidenum">
              <a:rPr lang="en-US" smtClean="0"/>
              <a:t>‹#›</a:t>
            </a:fld>
            <a:endParaRPr lang="en-US"/>
          </a:p>
        </p:txBody>
      </p:sp>
    </p:spTree>
    <p:extLst>
      <p:ext uri="{BB962C8B-B14F-4D97-AF65-F5344CB8AC3E}">
        <p14:creationId xmlns:p14="http://schemas.microsoft.com/office/powerpoint/2010/main" val="3194741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0AE11AD-4637-41DE-9712-00F0EB247095}" type="datetimeFigureOut">
              <a:rPr lang="en-US" smtClean="0"/>
              <a:t>2/21/2017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5FCE0AD-526A-4BB8-8B34-75FE00E3FB33}" type="slidenum">
              <a:rPr lang="en-US" smtClean="0"/>
              <a:t>‹#›</a:t>
            </a:fld>
            <a:endParaRPr lang="en-US"/>
          </a:p>
        </p:txBody>
      </p:sp>
    </p:spTree>
    <p:extLst>
      <p:ext uri="{BB962C8B-B14F-4D97-AF65-F5344CB8AC3E}">
        <p14:creationId xmlns:p14="http://schemas.microsoft.com/office/powerpoint/2010/main" val="2025872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AE11AD-4637-41DE-9712-00F0EB247095}" type="datetimeFigureOut">
              <a:rPr lang="en-US" smtClean="0"/>
              <a:t>2/21/2017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5FCE0AD-526A-4BB8-8B34-75FE00E3FB33}" type="slidenum">
              <a:rPr lang="en-US" smtClean="0"/>
              <a:t>‹#›</a:t>
            </a:fld>
            <a:endParaRPr lang="en-US"/>
          </a:p>
        </p:txBody>
      </p:sp>
    </p:spTree>
    <p:extLst>
      <p:ext uri="{BB962C8B-B14F-4D97-AF65-F5344CB8AC3E}">
        <p14:creationId xmlns:p14="http://schemas.microsoft.com/office/powerpoint/2010/main" val="1303889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AE11AD-4637-41DE-9712-00F0EB247095}" type="datetimeFigureOut">
              <a:rPr lang="en-US" smtClean="0"/>
              <a:t>2/21/2017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FCE0AD-526A-4BB8-8B34-75FE00E3FB33}" type="slidenum">
              <a:rPr lang="en-US" smtClean="0"/>
              <a:t>‹#›</a:t>
            </a:fld>
            <a:endParaRPr lang="en-US"/>
          </a:p>
        </p:txBody>
      </p:sp>
    </p:spTree>
    <p:extLst>
      <p:ext uri="{BB962C8B-B14F-4D97-AF65-F5344CB8AC3E}">
        <p14:creationId xmlns:p14="http://schemas.microsoft.com/office/powerpoint/2010/main" val="1694898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AE11AD-4637-41DE-9712-00F0EB247095}" type="datetimeFigureOut">
              <a:rPr lang="en-US" smtClean="0"/>
              <a:t>2/21/2017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FCE0AD-526A-4BB8-8B34-75FE00E3FB33}" type="slidenum">
              <a:rPr lang="en-US" smtClean="0"/>
              <a:t>‹#›</a:t>
            </a:fld>
            <a:endParaRPr lang="en-US"/>
          </a:p>
        </p:txBody>
      </p:sp>
    </p:spTree>
    <p:extLst>
      <p:ext uri="{BB962C8B-B14F-4D97-AF65-F5344CB8AC3E}">
        <p14:creationId xmlns:p14="http://schemas.microsoft.com/office/powerpoint/2010/main" val="42312913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AE11AD-4637-41DE-9712-00F0EB247095}" type="datetimeFigureOut">
              <a:rPr lang="en-US" smtClean="0"/>
              <a:t>2/21/2017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FCE0AD-526A-4BB8-8B34-75FE00E3FB33}" type="slidenum">
              <a:rPr lang="en-US" smtClean="0"/>
              <a:t>‹#›</a:t>
            </a:fld>
            <a:endParaRPr lang="en-US"/>
          </a:p>
        </p:txBody>
      </p:sp>
    </p:spTree>
    <p:extLst>
      <p:ext uri="{BB962C8B-B14F-4D97-AF65-F5344CB8AC3E}">
        <p14:creationId xmlns:p14="http://schemas.microsoft.com/office/powerpoint/2010/main" val="9994794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8.gif"/><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2881" y="1563242"/>
            <a:ext cx="6858000" cy="575072"/>
          </a:xfrm>
        </p:spPr>
        <p:txBody>
          <a:bodyPr>
            <a:normAutofit fontScale="90000"/>
          </a:bodyPr>
          <a:lstStyle/>
          <a:p>
            <a:r>
              <a:rPr lang="en-US" sz="3600" b="1" dirty="0">
                <a:solidFill>
                  <a:schemeClr val="tx2"/>
                </a:solidFill>
              </a:rPr>
              <a:t>Laboratory Directed Research and Development  (LDRD) Review </a:t>
            </a:r>
            <a:br>
              <a:rPr lang="en-US" sz="3600" b="1" dirty="0">
                <a:solidFill>
                  <a:schemeClr val="tx2"/>
                </a:solidFill>
              </a:rPr>
            </a:br>
            <a:r>
              <a:rPr lang="en-US" sz="3300" b="1" dirty="0">
                <a:solidFill>
                  <a:schemeClr val="tx2"/>
                </a:solidFill>
              </a:rPr>
              <a:t>by ASCAC*</a:t>
            </a:r>
            <a:br>
              <a:rPr lang="en-US" sz="3300" b="1" dirty="0">
                <a:solidFill>
                  <a:schemeClr val="tx2"/>
                </a:solidFill>
              </a:rPr>
            </a:br>
            <a:endParaRPr lang="en-US" sz="3300" b="1" dirty="0">
              <a:solidFill>
                <a:schemeClr val="tx2"/>
              </a:solidFill>
            </a:endParaRPr>
          </a:p>
        </p:txBody>
      </p:sp>
      <p:sp>
        <p:nvSpPr>
          <p:cNvPr id="3" name="Subtitle 2"/>
          <p:cNvSpPr>
            <a:spLocks noGrp="1"/>
          </p:cNvSpPr>
          <p:nvPr>
            <p:ph type="subTitle" idx="1"/>
          </p:nvPr>
        </p:nvSpPr>
        <p:spPr>
          <a:xfrm>
            <a:off x="1422464" y="2063173"/>
            <a:ext cx="6858000" cy="376952"/>
          </a:xfrm>
        </p:spPr>
        <p:txBody>
          <a:bodyPr>
            <a:normAutofit fontScale="25000" lnSpcReduction="20000"/>
          </a:bodyPr>
          <a:lstStyle/>
          <a:p>
            <a:r>
              <a:rPr lang="en-US" sz="8600" dirty="0" smtClean="0"/>
              <a:t>Dawn Bonnell </a:t>
            </a:r>
          </a:p>
          <a:p>
            <a:r>
              <a:rPr lang="en-US" sz="8600" dirty="0" smtClean="0"/>
              <a:t>based on  Martin Berzins’ earlier presentations.  </a:t>
            </a:r>
            <a:endParaRPr lang="en-US" sz="8600" dirty="0"/>
          </a:p>
          <a:p>
            <a:endParaRPr lang="en-US" sz="2100" dirty="0"/>
          </a:p>
          <a:p>
            <a:endParaRPr lang="en-US" sz="2100" dirty="0"/>
          </a:p>
        </p:txBody>
      </p:sp>
      <p:sp>
        <p:nvSpPr>
          <p:cNvPr id="4" name="TextBox 3"/>
          <p:cNvSpPr txBox="1"/>
          <p:nvPr/>
        </p:nvSpPr>
        <p:spPr>
          <a:xfrm>
            <a:off x="3698934" y="3581708"/>
            <a:ext cx="3693960" cy="1777410"/>
          </a:xfrm>
          <a:prstGeom prst="rect">
            <a:avLst/>
          </a:prstGeom>
          <a:noFill/>
        </p:spPr>
        <p:txBody>
          <a:bodyPr wrap="none" rtlCol="0">
            <a:spAutoFit/>
          </a:bodyPr>
          <a:lstStyle/>
          <a:p>
            <a:pPr marL="300038" indent="-300038">
              <a:buAutoNum type="romanLcParenBoth"/>
            </a:pPr>
            <a:r>
              <a:rPr lang="en-US" sz="2400" dirty="0"/>
              <a:t>Overview  of LDRD </a:t>
            </a:r>
          </a:p>
          <a:p>
            <a:pPr marL="300038" indent="-300038">
              <a:buAutoNum type="romanLcParenBoth"/>
            </a:pPr>
            <a:r>
              <a:rPr lang="en-US" sz="2400" dirty="0"/>
              <a:t>Committee </a:t>
            </a:r>
            <a:r>
              <a:rPr lang="en-US" sz="2400" dirty="0" smtClean="0"/>
              <a:t>Charge </a:t>
            </a:r>
            <a:endParaRPr lang="en-US" sz="2400" dirty="0"/>
          </a:p>
          <a:p>
            <a:pPr marL="300038" indent="-300038">
              <a:buAutoNum type="romanLcParenBoth"/>
            </a:pPr>
            <a:r>
              <a:rPr lang="en-US" sz="2400" dirty="0"/>
              <a:t>Committee Composition </a:t>
            </a:r>
          </a:p>
          <a:p>
            <a:pPr marL="300038" indent="-300038">
              <a:buAutoNum type="romanLcParenBoth"/>
            </a:pPr>
            <a:r>
              <a:rPr lang="en-US" sz="2400" dirty="0"/>
              <a:t> Review Process  </a:t>
            </a:r>
          </a:p>
          <a:p>
            <a:pPr marL="300038" indent="-300038">
              <a:buAutoNum type="romanLcParenBoth"/>
            </a:pPr>
            <a:endParaRPr lang="en-US" sz="1350" dirty="0"/>
          </a:p>
        </p:txBody>
      </p:sp>
      <p:sp>
        <p:nvSpPr>
          <p:cNvPr id="5" name="Rectangle 4"/>
          <p:cNvSpPr/>
          <p:nvPr/>
        </p:nvSpPr>
        <p:spPr>
          <a:xfrm>
            <a:off x="1731999" y="5773038"/>
            <a:ext cx="6708618" cy="738664"/>
          </a:xfrm>
          <a:prstGeom prst="rect">
            <a:avLst/>
          </a:prstGeom>
        </p:spPr>
        <p:txBody>
          <a:bodyPr wrap="square">
            <a:spAutoFit/>
          </a:bodyPr>
          <a:lstStyle/>
          <a:p>
            <a:r>
              <a:rPr lang="en-US" sz="2100" dirty="0"/>
              <a:t>* On behalf of and with BERAC, BESAC, FESAC, HEPAP, NSAC, DPAC EMB and NEAC </a:t>
            </a:r>
          </a:p>
        </p:txBody>
      </p:sp>
      <p:pic>
        <p:nvPicPr>
          <p:cNvPr id="1028" name="Picture 4" descr="Image result for department of energy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7410" y="3266466"/>
            <a:ext cx="2114680" cy="20926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93681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0272" y="304592"/>
            <a:ext cx="7886700" cy="677879"/>
          </a:xfrm>
        </p:spPr>
        <p:txBody>
          <a:bodyPr>
            <a:normAutofit fontScale="90000"/>
          </a:bodyPr>
          <a:lstStyle/>
          <a:p>
            <a:r>
              <a:rPr lang="en-US" b="1" dirty="0" smtClean="0">
                <a:solidFill>
                  <a:srgbClr val="002060"/>
                </a:solidFill>
              </a:rPr>
              <a:t>Committee Lab Visits </a:t>
            </a:r>
            <a:endParaRPr lang="en-US" b="1" dirty="0">
              <a:solidFill>
                <a:srgbClr val="002060"/>
              </a:solidFill>
            </a:endParaRPr>
          </a:p>
        </p:txBody>
      </p:sp>
      <p:sp>
        <p:nvSpPr>
          <p:cNvPr id="3" name="TextBox 2"/>
          <p:cNvSpPr txBox="1"/>
          <p:nvPr/>
        </p:nvSpPr>
        <p:spPr>
          <a:xfrm>
            <a:off x="1246960" y="1933307"/>
            <a:ext cx="6821866" cy="3000821"/>
          </a:xfrm>
          <a:prstGeom prst="rect">
            <a:avLst/>
          </a:prstGeom>
          <a:noFill/>
        </p:spPr>
        <p:txBody>
          <a:bodyPr wrap="square" rtlCol="0">
            <a:spAutoFit/>
          </a:bodyPr>
          <a:lstStyle/>
          <a:p>
            <a:r>
              <a:rPr lang="en-US" sz="2800" dirty="0"/>
              <a:t>Committee charge request visits to four labs including  one SC lab, one NNSA lab and one applied energy lab. All the labs should have had LDRD activities for a decade.</a:t>
            </a:r>
          </a:p>
          <a:p>
            <a:endParaRPr lang="en-US" sz="2800" dirty="0"/>
          </a:p>
          <a:p>
            <a:r>
              <a:rPr lang="en-US" sz="2800" dirty="0"/>
              <a:t>Based on this charge we </a:t>
            </a:r>
            <a:r>
              <a:rPr lang="en-US" sz="2800" dirty="0" smtClean="0"/>
              <a:t>conducted four visits</a:t>
            </a:r>
          </a:p>
          <a:p>
            <a:endParaRPr lang="en-US" sz="2100" dirty="0"/>
          </a:p>
        </p:txBody>
      </p:sp>
      <p:pic>
        <p:nvPicPr>
          <p:cNvPr id="6" name="Picture 4" descr="Image result for department of energy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0629" y="5873553"/>
            <a:ext cx="811742" cy="8032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19507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747741" y="2311122"/>
            <a:ext cx="2948373" cy="3697792"/>
          </a:xfrm>
          <a:prstGeom prst="rect">
            <a:avLst/>
          </a:prstGeom>
        </p:spPr>
      </p:pic>
      <p:pic>
        <p:nvPicPr>
          <p:cNvPr id="3078" name="Picture 6" descr="Image result for lawrence berkeley national laboratory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209" y="187541"/>
            <a:ext cx="3526888" cy="267624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Image result for department of energy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0629" y="5873553"/>
            <a:ext cx="811742" cy="80328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597688" y="3783891"/>
            <a:ext cx="3123612" cy="646331"/>
          </a:xfrm>
          <a:prstGeom prst="rect">
            <a:avLst/>
          </a:prstGeom>
          <a:noFill/>
        </p:spPr>
        <p:txBody>
          <a:bodyPr wrap="none" rtlCol="0">
            <a:spAutoFit/>
          </a:bodyPr>
          <a:lstStyle/>
          <a:p>
            <a:r>
              <a:rPr lang="en-US" sz="3600" dirty="0" smtClean="0"/>
              <a:t>January 4, 1017</a:t>
            </a:r>
            <a:endParaRPr lang="en-US" sz="3600" dirty="0"/>
          </a:p>
        </p:txBody>
      </p:sp>
    </p:spTree>
    <p:extLst>
      <p:ext uri="{BB962C8B-B14F-4D97-AF65-F5344CB8AC3E}">
        <p14:creationId xmlns:p14="http://schemas.microsoft.com/office/powerpoint/2010/main" val="2949143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150734" y="2723102"/>
            <a:ext cx="2570398" cy="3312711"/>
          </a:xfrm>
          <a:prstGeom prst="rect">
            <a:avLst/>
          </a:prstGeom>
        </p:spPr>
      </p:pic>
      <p:pic>
        <p:nvPicPr>
          <p:cNvPr id="5122" name="Picture 2" descr="Image result for lawrence livermore national laborato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85" y="288907"/>
            <a:ext cx="7115175" cy="137160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Image result for department of energy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0629" y="5873553"/>
            <a:ext cx="811742" cy="80328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396720" y="3054699"/>
            <a:ext cx="3828423" cy="646331"/>
          </a:xfrm>
          <a:prstGeom prst="rect">
            <a:avLst/>
          </a:prstGeom>
          <a:noFill/>
        </p:spPr>
        <p:txBody>
          <a:bodyPr wrap="square" rtlCol="0">
            <a:spAutoFit/>
          </a:bodyPr>
          <a:lstStyle/>
          <a:p>
            <a:r>
              <a:rPr lang="en-US" sz="3600" dirty="0" smtClean="0"/>
              <a:t>January 5-6, 2017 </a:t>
            </a:r>
            <a:endParaRPr lang="en-US" sz="3600" dirty="0"/>
          </a:p>
        </p:txBody>
      </p:sp>
    </p:spTree>
    <p:extLst>
      <p:ext uri="{BB962C8B-B14F-4D97-AF65-F5344CB8AC3E}">
        <p14:creationId xmlns:p14="http://schemas.microsoft.com/office/powerpoint/2010/main" val="5249035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769693" y="1637881"/>
            <a:ext cx="2960806" cy="4000290"/>
          </a:xfrm>
          <a:prstGeom prst="rect">
            <a:avLst/>
          </a:prstGeom>
        </p:spPr>
      </p:pic>
      <p:pic>
        <p:nvPicPr>
          <p:cNvPr id="6146" name="Picture 2" descr="Image result for oak ridge national laborator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1353" y="391245"/>
            <a:ext cx="4099552" cy="211468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Image result for department of energy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0629" y="5873553"/>
            <a:ext cx="811742" cy="80328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446963" y="3543410"/>
            <a:ext cx="3357650" cy="646331"/>
          </a:xfrm>
          <a:prstGeom prst="rect">
            <a:avLst/>
          </a:prstGeom>
          <a:noFill/>
        </p:spPr>
        <p:txBody>
          <a:bodyPr wrap="none" rtlCol="0">
            <a:spAutoFit/>
          </a:bodyPr>
          <a:lstStyle/>
          <a:p>
            <a:r>
              <a:rPr lang="en-US" sz="3600" dirty="0" smtClean="0"/>
              <a:t>January 26, 2017</a:t>
            </a:r>
            <a:endParaRPr lang="en-US" sz="3600" dirty="0"/>
          </a:p>
        </p:txBody>
      </p:sp>
    </p:spTree>
    <p:extLst>
      <p:ext uri="{BB962C8B-B14F-4D97-AF65-F5344CB8AC3E}">
        <p14:creationId xmlns:p14="http://schemas.microsoft.com/office/powerpoint/2010/main" val="21516420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Image result for national renewable energy la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1885" y="399823"/>
            <a:ext cx="5242973" cy="149949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a:stretch>
            <a:fillRect/>
          </a:stretch>
        </p:blipFill>
        <p:spPr>
          <a:xfrm>
            <a:off x="6240026" y="2497539"/>
            <a:ext cx="2743880" cy="3777657"/>
          </a:xfrm>
          <a:prstGeom prst="rect">
            <a:avLst/>
          </a:prstGeom>
        </p:spPr>
      </p:pic>
      <p:pic>
        <p:nvPicPr>
          <p:cNvPr id="4" name="Picture 4" descr="Image result for department of energy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0629" y="5873553"/>
            <a:ext cx="811742" cy="80328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175656" y="2916937"/>
            <a:ext cx="3349315" cy="646331"/>
          </a:xfrm>
          <a:prstGeom prst="rect">
            <a:avLst/>
          </a:prstGeom>
          <a:noFill/>
        </p:spPr>
        <p:txBody>
          <a:bodyPr wrap="none" rtlCol="0">
            <a:spAutoFit/>
          </a:bodyPr>
          <a:lstStyle/>
          <a:p>
            <a:r>
              <a:rPr lang="en-US" sz="3600" dirty="0" smtClean="0"/>
              <a:t>February 2, 2017</a:t>
            </a:r>
            <a:endParaRPr lang="en-US" sz="3600" dirty="0"/>
          </a:p>
        </p:txBody>
      </p:sp>
    </p:spTree>
    <p:extLst>
      <p:ext uri="{BB962C8B-B14F-4D97-AF65-F5344CB8AC3E}">
        <p14:creationId xmlns:p14="http://schemas.microsoft.com/office/powerpoint/2010/main" val="36511683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0255" y="468384"/>
            <a:ext cx="7886700" cy="677879"/>
          </a:xfrm>
        </p:spPr>
        <p:txBody>
          <a:bodyPr>
            <a:normAutofit fontScale="90000"/>
          </a:bodyPr>
          <a:lstStyle/>
          <a:p>
            <a:r>
              <a:rPr lang="en-US" b="1" dirty="0" smtClean="0">
                <a:solidFill>
                  <a:srgbClr val="002060"/>
                </a:solidFill>
              </a:rPr>
              <a:t>Timeline </a:t>
            </a:r>
            <a:endParaRPr lang="en-US" b="1" dirty="0">
              <a:solidFill>
                <a:srgbClr val="002060"/>
              </a:solidFill>
            </a:endParaRPr>
          </a:p>
        </p:txBody>
      </p:sp>
      <p:sp>
        <p:nvSpPr>
          <p:cNvPr id="3" name="TextBox 2"/>
          <p:cNvSpPr txBox="1"/>
          <p:nvPr/>
        </p:nvSpPr>
        <p:spPr>
          <a:xfrm>
            <a:off x="630255" y="2407881"/>
            <a:ext cx="7174075" cy="2354491"/>
          </a:xfrm>
          <a:prstGeom prst="rect">
            <a:avLst/>
          </a:prstGeom>
          <a:noFill/>
        </p:spPr>
        <p:txBody>
          <a:bodyPr wrap="square" rtlCol="0">
            <a:spAutoFit/>
          </a:bodyPr>
          <a:lstStyle/>
          <a:p>
            <a:pPr marL="428625" indent="-428625">
              <a:buAutoNum type="romanLcParenBoth"/>
            </a:pPr>
            <a:r>
              <a:rPr lang="en-US" sz="2100" dirty="0"/>
              <a:t>September to November  2016 -  teleconferences to formulate  implementation of committee charge and timing and format of lab visits</a:t>
            </a:r>
          </a:p>
          <a:p>
            <a:pPr marL="428625" indent="-428625">
              <a:buAutoNum type="romanLcParenBoth"/>
            </a:pPr>
            <a:r>
              <a:rPr lang="en-US" sz="2100" dirty="0"/>
              <a:t>December 2016 to February 2017 Lab visits </a:t>
            </a:r>
            <a:endParaRPr lang="en-US" sz="2100" dirty="0" smtClean="0"/>
          </a:p>
          <a:p>
            <a:pPr marL="428625" indent="-428625">
              <a:buAutoNum type="romanLcParenBoth"/>
            </a:pPr>
            <a:r>
              <a:rPr lang="en-US" sz="2100" dirty="0" smtClean="0"/>
              <a:t>Mid January 2017 to early March 2017 report </a:t>
            </a:r>
            <a:r>
              <a:rPr lang="en-US" sz="2100" dirty="0"/>
              <a:t>drafting</a:t>
            </a:r>
          </a:p>
          <a:p>
            <a:pPr marL="428625" indent="-428625">
              <a:buAutoNum type="romanLcParenBoth"/>
            </a:pPr>
            <a:r>
              <a:rPr lang="en-US" sz="2100" dirty="0" smtClean="0"/>
              <a:t>March/April </a:t>
            </a:r>
            <a:r>
              <a:rPr lang="en-US" sz="2100" dirty="0"/>
              <a:t>2017 Comment period on Initial Report</a:t>
            </a:r>
          </a:p>
          <a:p>
            <a:pPr marL="428625" indent="-428625">
              <a:buAutoNum type="romanLcParenBoth"/>
            </a:pPr>
            <a:r>
              <a:rPr lang="en-US" sz="2100" dirty="0"/>
              <a:t>April/May Final Report  </a:t>
            </a:r>
          </a:p>
        </p:txBody>
      </p:sp>
      <p:pic>
        <p:nvPicPr>
          <p:cNvPr id="4" name="Picture 4" descr="Image result for department of energy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0629" y="5873553"/>
            <a:ext cx="811742" cy="8032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6430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Image result for lawrence berkeley national laboratory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27122" y="2622823"/>
            <a:ext cx="2329481" cy="17676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mage result for national renewable energy la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86347" y="565119"/>
            <a:ext cx="4464267" cy="127678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 result for lawrence livermore national laborator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60894" y="5272890"/>
            <a:ext cx="7115175" cy="13716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mage result for oak ridge national laboratory"/>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8071" y="2724332"/>
            <a:ext cx="3229969" cy="166612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Image result for department of energy logo"/>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91681" y="2427456"/>
            <a:ext cx="2429527" cy="24042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16917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7226" y="202768"/>
            <a:ext cx="7886700" cy="994172"/>
          </a:xfrm>
        </p:spPr>
        <p:txBody>
          <a:bodyPr/>
          <a:lstStyle/>
          <a:p>
            <a:r>
              <a:rPr lang="en-US" b="1" dirty="0" smtClean="0">
                <a:solidFill>
                  <a:srgbClr val="002060"/>
                </a:solidFill>
              </a:rPr>
              <a:t>LDRD Projects Overview </a:t>
            </a:r>
            <a:endParaRPr lang="en-US" b="1" dirty="0">
              <a:solidFill>
                <a:srgbClr val="002060"/>
              </a:solidFill>
            </a:endParaRPr>
          </a:p>
        </p:txBody>
      </p:sp>
      <p:sp>
        <p:nvSpPr>
          <p:cNvPr id="3" name="Content Placeholder 2"/>
          <p:cNvSpPr>
            <a:spLocks noGrp="1"/>
          </p:cNvSpPr>
          <p:nvPr>
            <p:ph idx="1"/>
          </p:nvPr>
        </p:nvSpPr>
        <p:spPr>
          <a:xfrm>
            <a:off x="854110" y="1515528"/>
            <a:ext cx="8006045" cy="3638550"/>
          </a:xfrm>
        </p:spPr>
        <p:txBody>
          <a:bodyPr>
            <a:normAutofit fontScale="25000" lnSpcReduction="20000"/>
          </a:bodyPr>
          <a:lstStyle/>
          <a:p>
            <a:pPr marL="0" indent="0">
              <a:buNone/>
            </a:pPr>
            <a:r>
              <a:rPr lang="en-US" sz="8400" dirty="0"/>
              <a:t>LDRD projects are required to be :</a:t>
            </a:r>
          </a:p>
          <a:p>
            <a:pPr marL="0" indent="0">
              <a:buNone/>
            </a:pPr>
            <a:endParaRPr lang="en-US" sz="8400" dirty="0"/>
          </a:p>
          <a:p>
            <a:pPr>
              <a:buFont typeface="Wingdings" panose="05000000000000000000" pitchFamily="2" charset="2"/>
              <a:buChar char="§"/>
            </a:pPr>
            <a:r>
              <a:rPr lang="en-US" sz="8400" dirty="0"/>
              <a:t> Relevant to  DOE/NNSA, Medium term (&lt;36 Months) and “small”</a:t>
            </a:r>
          </a:p>
          <a:p>
            <a:pPr>
              <a:buFont typeface="Wingdings" panose="05000000000000000000" pitchFamily="2" charset="2"/>
              <a:buChar char="§"/>
            </a:pPr>
            <a:endParaRPr lang="en-US" sz="8400" dirty="0"/>
          </a:p>
          <a:p>
            <a:pPr>
              <a:buFont typeface="Wingdings" panose="05000000000000000000" pitchFamily="2" charset="2"/>
              <a:buChar char="§"/>
            </a:pPr>
            <a:r>
              <a:rPr lang="en-US" sz="8400" dirty="0"/>
              <a:t> Must include one or more of </a:t>
            </a:r>
          </a:p>
          <a:p>
            <a:pPr marL="742950" indent="0">
              <a:buNone/>
            </a:pPr>
            <a:r>
              <a:rPr lang="en-US" sz="8400" dirty="0" smtClean="0"/>
              <a:t>Advanced </a:t>
            </a:r>
            <a:r>
              <a:rPr lang="en-US" sz="8400" dirty="0"/>
              <a:t>study of hypotheses, concepts, or innovative approaches to </a:t>
            </a:r>
            <a:r>
              <a:rPr lang="en-US" sz="8400" dirty="0" smtClean="0"/>
              <a:t>scientific </a:t>
            </a:r>
            <a:r>
              <a:rPr lang="en-US" sz="8400" dirty="0"/>
              <a:t>or </a:t>
            </a:r>
            <a:r>
              <a:rPr lang="en-US" sz="8400" dirty="0" smtClean="0"/>
              <a:t>technical </a:t>
            </a:r>
            <a:r>
              <a:rPr lang="en-US" sz="8400" dirty="0"/>
              <a:t>problems;</a:t>
            </a:r>
          </a:p>
          <a:p>
            <a:pPr marL="742950" indent="0">
              <a:buNone/>
            </a:pPr>
            <a:endParaRPr lang="en-US" sz="8400" dirty="0"/>
          </a:p>
          <a:p>
            <a:pPr marL="742950" indent="0">
              <a:buNone/>
            </a:pPr>
            <a:r>
              <a:rPr lang="en-US" sz="8400" dirty="0" smtClean="0"/>
              <a:t>Experiments </a:t>
            </a:r>
            <a:r>
              <a:rPr lang="en-US" sz="8400" dirty="0"/>
              <a:t>and analyses directed towards “proof of principle” or </a:t>
            </a:r>
            <a:r>
              <a:rPr lang="en-US" sz="8400" dirty="0" smtClean="0"/>
              <a:t>early determination </a:t>
            </a:r>
            <a:r>
              <a:rPr lang="en-US" sz="8400" dirty="0"/>
              <a:t>of the utility of new scientific ideas, technical 	concepts, or devices or</a:t>
            </a:r>
          </a:p>
          <a:p>
            <a:pPr marL="742950" indent="0">
              <a:buNone/>
            </a:pPr>
            <a:endParaRPr lang="en-US" sz="8400" dirty="0"/>
          </a:p>
          <a:p>
            <a:pPr marL="742950" indent="0">
              <a:buNone/>
            </a:pPr>
            <a:r>
              <a:rPr lang="en-US" sz="8400" dirty="0" smtClean="0"/>
              <a:t>Conception </a:t>
            </a:r>
            <a:r>
              <a:rPr lang="en-US" sz="8400" dirty="0"/>
              <a:t>and preliminary technical analyses of experimental </a:t>
            </a:r>
            <a:r>
              <a:rPr lang="en-US" sz="8400" dirty="0" smtClean="0"/>
              <a:t>facilities </a:t>
            </a:r>
            <a:r>
              <a:rPr lang="en-US" sz="8400" dirty="0"/>
              <a:t>or devices.</a:t>
            </a:r>
          </a:p>
        </p:txBody>
      </p:sp>
      <p:sp>
        <p:nvSpPr>
          <p:cNvPr id="4" name="TextBox 3"/>
          <p:cNvSpPr txBox="1"/>
          <p:nvPr/>
        </p:nvSpPr>
        <p:spPr>
          <a:xfrm>
            <a:off x="5395745" y="6376757"/>
            <a:ext cx="3464410" cy="300082"/>
          </a:xfrm>
          <a:prstGeom prst="rect">
            <a:avLst/>
          </a:prstGeom>
          <a:noFill/>
        </p:spPr>
        <p:txBody>
          <a:bodyPr wrap="none" rtlCol="0">
            <a:spAutoFit/>
          </a:bodyPr>
          <a:lstStyle/>
          <a:p>
            <a:r>
              <a:rPr lang="en-US" sz="1350" dirty="0"/>
              <a:t>Source  DOE Reports to Congress 2005 to 2015</a:t>
            </a:r>
          </a:p>
        </p:txBody>
      </p:sp>
      <p:pic>
        <p:nvPicPr>
          <p:cNvPr id="5" name="Picture 4" descr="Image result for department of energy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0629" y="5873553"/>
            <a:ext cx="811742" cy="8032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6014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0718" y="301848"/>
            <a:ext cx="7886700" cy="994172"/>
          </a:xfrm>
        </p:spPr>
        <p:txBody>
          <a:bodyPr/>
          <a:lstStyle/>
          <a:p>
            <a:r>
              <a:rPr lang="en-US" b="1" dirty="0" smtClean="0">
                <a:solidFill>
                  <a:srgbClr val="002060"/>
                </a:solidFill>
              </a:rPr>
              <a:t>LDRD Historical Background</a:t>
            </a:r>
            <a:endParaRPr lang="en-US" b="1" dirty="0">
              <a:solidFill>
                <a:srgbClr val="002060"/>
              </a:solidFill>
            </a:endParaRPr>
          </a:p>
        </p:txBody>
      </p:sp>
      <p:sp>
        <p:nvSpPr>
          <p:cNvPr id="3" name="Content Placeholder 2"/>
          <p:cNvSpPr>
            <a:spLocks noGrp="1"/>
          </p:cNvSpPr>
          <p:nvPr>
            <p:ph idx="1"/>
          </p:nvPr>
        </p:nvSpPr>
        <p:spPr>
          <a:xfrm>
            <a:off x="713336" y="1584226"/>
            <a:ext cx="7812567" cy="3263504"/>
          </a:xfrm>
        </p:spPr>
        <p:txBody>
          <a:bodyPr>
            <a:noAutofit/>
          </a:bodyPr>
          <a:lstStyle/>
          <a:p>
            <a:r>
              <a:rPr lang="en-US" sz="2400" dirty="0" smtClean="0"/>
              <a:t>Funding for the LDRD like activities goes back to Atomic Energy act of 1954</a:t>
            </a:r>
          </a:p>
          <a:p>
            <a:r>
              <a:rPr lang="en-US" sz="2400" dirty="0" smtClean="0"/>
              <a:t>In 1985  DOE established  Exploratory Research and Development Program </a:t>
            </a:r>
          </a:p>
          <a:p>
            <a:r>
              <a:rPr lang="en-US" sz="2400" dirty="0" smtClean="0"/>
              <a:t>In 1991 this became Laboratory Directed Research and Development Program, with funding limited to 6% of the funds available  to DOE</a:t>
            </a:r>
          </a:p>
          <a:p>
            <a:r>
              <a:rPr lang="en-US" sz="2400" dirty="0" smtClean="0"/>
              <a:t>In 2006 the 6% limit was increased to 8%</a:t>
            </a:r>
          </a:p>
          <a:p>
            <a:r>
              <a:rPr lang="en-US" sz="2400" dirty="0" smtClean="0"/>
              <a:t>In 2014  the Energy and Water Appropriations act reduced the 8% limit back to 6%. Current spend is about $540M</a:t>
            </a:r>
          </a:p>
          <a:p>
            <a:r>
              <a:rPr lang="en-US" sz="2400" dirty="0" smtClean="0"/>
              <a:t>LDRD Funding is accumulated as part of the overhead charged by individual labs</a:t>
            </a:r>
          </a:p>
        </p:txBody>
      </p:sp>
      <p:sp>
        <p:nvSpPr>
          <p:cNvPr id="4" name="Rectangle 3"/>
          <p:cNvSpPr/>
          <p:nvPr/>
        </p:nvSpPr>
        <p:spPr>
          <a:xfrm>
            <a:off x="5202424" y="6256020"/>
            <a:ext cx="3464410" cy="300082"/>
          </a:xfrm>
          <a:prstGeom prst="rect">
            <a:avLst/>
          </a:prstGeom>
        </p:spPr>
        <p:txBody>
          <a:bodyPr wrap="none">
            <a:spAutoFit/>
          </a:bodyPr>
          <a:lstStyle/>
          <a:p>
            <a:r>
              <a:rPr lang="en-US" sz="1350" dirty="0"/>
              <a:t>Source  DOE Reports to Congress 2005 to 2015</a:t>
            </a:r>
          </a:p>
        </p:txBody>
      </p:sp>
      <p:pic>
        <p:nvPicPr>
          <p:cNvPr id="5" name="Picture 4" descr="Image result for department of energy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0629" y="5873553"/>
            <a:ext cx="811742" cy="8032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62402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18348" b="14836"/>
          <a:stretch/>
        </p:blipFill>
        <p:spPr>
          <a:xfrm>
            <a:off x="599238" y="1594848"/>
            <a:ext cx="7398563" cy="5513273"/>
          </a:xfrm>
          <a:prstGeom prst="rect">
            <a:avLst/>
          </a:prstGeom>
        </p:spPr>
      </p:pic>
      <p:sp>
        <p:nvSpPr>
          <p:cNvPr id="5" name="TextBox 4"/>
          <p:cNvSpPr txBox="1"/>
          <p:nvPr/>
        </p:nvSpPr>
        <p:spPr>
          <a:xfrm>
            <a:off x="421176" y="385339"/>
            <a:ext cx="8269925" cy="769441"/>
          </a:xfrm>
          <a:prstGeom prst="rect">
            <a:avLst/>
          </a:prstGeom>
          <a:noFill/>
        </p:spPr>
        <p:txBody>
          <a:bodyPr wrap="square" rtlCol="0">
            <a:spAutoFit/>
          </a:bodyPr>
          <a:lstStyle/>
          <a:p>
            <a:r>
              <a:rPr lang="en-US" sz="4400" dirty="0">
                <a:solidFill>
                  <a:srgbClr val="002060"/>
                </a:solidFill>
              </a:rPr>
              <a:t>DOE Lab LDRD Percentage </a:t>
            </a:r>
            <a:r>
              <a:rPr lang="en-US" sz="4400" dirty="0" smtClean="0">
                <a:solidFill>
                  <a:srgbClr val="002060"/>
                </a:solidFill>
              </a:rPr>
              <a:t>Funding</a:t>
            </a:r>
            <a:endParaRPr lang="en-US" sz="4400" dirty="0">
              <a:solidFill>
                <a:srgbClr val="002060"/>
              </a:solidFill>
            </a:endParaRP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3159" t="89035" r="40964" b="2232"/>
          <a:stretch/>
        </p:blipFill>
        <p:spPr>
          <a:xfrm>
            <a:off x="-4666450" y="1731525"/>
            <a:ext cx="8565497" cy="587828"/>
          </a:xfrm>
          <a:prstGeom prst="rect">
            <a:avLst/>
          </a:prstGeom>
        </p:spPr>
      </p:pic>
      <p:sp>
        <p:nvSpPr>
          <p:cNvPr id="2" name="TextBox 1"/>
          <p:cNvSpPr txBox="1"/>
          <p:nvPr/>
        </p:nvSpPr>
        <p:spPr>
          <a:xfrm>
            <a:off x="1300650" y="6208314"/>
            <a:ext cx="7065139" cy="415498"/>
          </a:xfrm>
          <a:prstGeom prst="rect">
            <a:avLst/>
          </a:prstGeom>
          <a:noFill/>
        </p:spPr>
        <p:txBody>
          <a:bodyPr wrap="none" rtlCol="0">
            <a:spAutoFit/>
          </a:bodyPr>
          <a:lstStyle/>
          <a:p>
            <a:r>
              <a:rPr lang="en-US" sz="2100" dirty="0"/>
              <a:t>NNSA        |                                          SC               |     OTHER            </a:t>
            </a:r>
          </a:p>
        </p:txBody>
      </p:sp>
      <p:sp>
        <p:nvSpPr>
          <p:cNvPr id="3" name="TextBox 2"/>
          <p:cNvSpPr txBox="1"/>
          <p:nvPr/>
        </p:nvSpPr>
        <p:spPr>
          <a:xfrm>
            <a:off x="6595056" y="1927951"/>
            <a:ext cx="2096045" cy="1169551"/>
          </a:xfrm>
          <a:prstGeom prst="rect">
            <a:avLst/>
          </a:prstGeom>
          <a:noFill/>
        </p:spPr>
        <p:txBody>
          <a:bodyPr wrap="square" rtlCol="0">
            <a:spAutoFit/>
          </a:bodyPr>
          <a:lstStyle/>
          <a:p>
            <a:r>
              <a:rPr lang="en-US" sz="1400" dirty="0"/>
              <a:t>SOURCE Commission to Review Effectiveness of  National Energy  Laboratories </a:t>
            </a:r>
          </a:p>
          <a:p>
            <a:r>
              <a:rPr lang="en-US" sz="1400" dirty="0"/>
              <a:t>Report Vol. 2</a:t>
            </a:r>
          </a:p>
        </p:txBody>
      </p:sp>
      <p:pic>
        <p:nvPicPr>
          <p:cNvPr id="7" name="Picture 6" descr="Image result for department of energy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0629" y="5873553"/>
            <a:ext cx="811742" cy="803286"/>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p:cNvGrpSpPr/>
          <p:nvPr/>
        </p:nvGrpSpPr>
        <p:grpSpPr>
          <a:xfrm>
            <a:off x="2301586" y="2430049"/>
            <a:ext cx="4941316" cy="1876197"/>
            <a:chOff x="2301586" y="2430049"/>
            <a:chExt cx="4941316" cy="1876197"/>
          </a:xfrm>
        </p:grpSpPr>
        <p:sp>
          <p:nvSpPr>
            <p:cNvPr id="8" name="Right Arrow 7"/>
            <p:cNvSpPr/>
            <p:nvPr/>
          </p:nvSpPr>
          <p:spPr>
            <a:xfrm rot="5400000">
              <a:off x="1922318" y="2809317"/>
              <a:ext cx="955964" cy="1974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rot="5400000">
              <a:off x="3113972" y="3519757"/>
              <a:ext cx="955964" cy="1974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rot="5400000">
              <a:off x="3506346" y="3519757"/>
              <a:ext cx="955964" cy="1974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rot="5400000">
              <a:off x="6666206" y="3729550"/>
              <a:ext cx="955964" cy="1974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69485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208" y="145844"/>
            <a:ext cx="7886700" cy="994172"/>
          </a:xfrm>
        </p:spPr>
        <p:txBody>
          <a:bodyPr/>
          <a:lstStyle/>
          <a:p>
            <a:r>
              <a:rPr lang="en-US" b="1" dirty="0" smtClean="0">
                <a:solidFill>
                  <a:srgbClr val="002060"/>
                </a:solidFill>
              </a:rPr>
              <a:t>Overview of LDRD Projects </a:t>
            </a:r>
            <a:endParaRPr lang="en-US" b="1" dirty="0">
              <a:solidFill>
                <a:srgbClr val="002060"/>
              </a:solidFill>
            </a:endParaRPr>
          </a:p>
        </p:txBody>
      </p:sp>
      <p:sp>
        <p:nvSpPr>
          <p:cNvPr id="3" name="Content Placeholder 2"/>
          <p:cNvSpPr>
            <a:spLocks noGrp="1"/>
          </p:cNvSpPr>
          <p:nvPr>
            <p:ph idx="1"/>
          </p:nvPr>
        </p:nvSpPr>
        <p:spPr>
          <a:xfrm>
            <a:off x="942371" y="1284340"/>
            <a:ext cx="7886700" cy="3666648"/>
          </a:xfrm>
        </p:spPr>
        <p:txBody>
          <a:bodyPr>
            <a:normAutofit fontScale="85000" lnSpcReduction="20000"/>
          </a:bodyPr>
          <a:lstStyle/>
          <a:p>
            <a:r>
              <a:rPr lang="en-US" dirty="0" smtClean="0"/>
              <a:t>There are approximately 1700 </a:t>
            </a:r>
            <a:r>
              <a:rPr lang="en-US" dirty="0"/>
              <a:t>projects per year </a:t>
            </a:r>
          </a:p>
          <a:p>
            <a:r>
              <a:rPr lang="en-US" dirty="0" smtClean="0"/>
              <a:t>The average spend is $300k </a:t>
            </a:r>
            <a:r>
              <a:rPr lang="en-US" dirty="0"/>
              <a:t>per </a:t>
            </a:r>
            <a:r>
              <a:rPr lang="en-US" dirty="0" smtClean="0"/>
              <a:t>project with some variations </a:t>
            </a:r>
          </a:p>
          <a:p>
            <a:r>
              <a:rPr lang="en-US" dirty="0" smtClean="0"/>
              <a:t>About 2000 papers and 400 inventions per year result.</a:t>
            </a:r>
            <a:endParaRPr lang="en-US" dirty="0"/>
          </a:p>
          <a:p>
            <a:r>
              <a:rPr lang="en-US" dirty="0" smtClean="0"/>
              <a:t>About 650 (2005) to </a:t>
            </a:r>
            <a:r>
              <a:rPr lang="en-US" dirty="0"/>
              <a:t>900 </a:t>
            </a:r>
            <a:r>
              <a:rPr lang="en-US" dirty="0" smtClean="0"/>
              <a:t>(2015) postdocs fully </a:t>
            </a:r>
            <a:r>
              <a:rPr lang="en-US" dirty="0"/>
              <a:t>or partially </a:t>
            </a:r>
            <a:r>
              <a:rPr lang="en-US" dirty="0" smtClean="0"/>
              <a:t>supported</a:t>
            </a:r>
          </a:p>
          <a:p>
            <a:r>
              <a:rPr lang="en-US" dirty="0" smtClean="0"/>
              <a:t>On average ~30</a:t>
            </a:r>
            <a:r>
              <a:rPr lang="en-US" dirty="0"/>
              <a:t>% of all lab </a:t>
            </a:r>
            <a:r>
              <a:rPr lang="en-US" dirty="0" smtClean="0"/>
              <a:t>post-docs fully or partially supported</a:t>
            </a:r>
            <a:endParaRPr lang="en-US" dirty="0"/>
          </a:p>
          <a:p>
            <a:r>
              <a:rPr lang="en-US" dirty="0" smtClean="0"/>
              <a:t>Higher </a:t>
            </a:r>
            <a:r>
              <a:rPr lang="en-US" dirty="0"/>
              <a:t>percentages </a:t>
            </a:r>
            <a:r>
              <a:rPr lang="en-US" dirty="0" smtClean="0"/>
              <a:t>of postdocs supported at LBNL, </a:t>
            </a:r>
            <a:r>
              <a:rPr lang="en-US" dirty="0"/>
              <a:t>LLNL and SNL </a:t>
            </a:r>
            <a:endParaRPr lang="en-US" dirty="0" smtClean="0"/>
          </a:p>
          <a:p>
            <a:r>
              <a:rPr lang="en-US" dirty="0" smtClean="0"/>
              <a:t> Majority of LDRD projects include early career researchers</a:t>
            </a:r>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9446" y="4950988"/>
            <a:ext cx="6883462" cy="1845129"/>
          </a:xfrm>
          <a:prstGeom prst="rect">
            <a:avLst/>
          </a:prstGeom>
        </p:spPr>
      </p:pic>
      <p:sp>
        <p:nvSpPr>
          <p:cNvPr id="5" name="Rectangle 4"/>
          <p:cNvSpPr/>
          <p:nvPr/>
        </p:nvSpPr>
        <p:spPr>
          <a:xfrm>
            <a:off x="49531" y="5516002"/>
            <a:ext cx="1865267" cy="507831"/>
          </a:xfrm>
          <a:prstGeom prst="rect">
            <a:avLst/>
          </a:prstGeom>
        </p:spPr>
        <p:txBody>
          <a:bodyPr wrap="square">
            <a:spAutoFit/>
          </a:bodyPr>
          <a:lstStyle/>
          <a:p>
            <a:r>
              <a:rPr lang="en-US" sz="1350" dirty="0"/>
              <a:t>Source  DOE Reports to  Congress 2005 to 2015</a:t>
            </a:r>
          </a:p>
        </p:txBody>
      </p:sp>
      <p:pic>
        <p:nvPicPr>
          <p:cNvPr id="6" name="Picture 4" descr="Image result for department of energy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0629" y="5873553"/>
            <a:ext cx="811742" cy="8032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42739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0772" y="187930"/>
            <a:ext cx="7886700" cy="994172"/>
          </a:xfrm>
        </p:spPr>
        <p:txBody>
          <a:bodyPr/>
          <a:lstStyle/>
          <a:p>
            <a:r>
              <a:rPr lang="en-US" b="1" dirty="0" smtClean="0">
                <a:solidFill>
                  <a:srgbClr val="002060"/>
                </a:solidFill>
              </a:rPr>
              <a:t>Committee Charge </a:t>
            </a:r>
            <a:endParaRPr lang="en-US" b="1" dirty="0">
              <a:solidFill>
                <a:srgbClr val="002060"/>
              </a:solidFill>
            </a:endParaRPr>
          </a:p>
        </p:txBody>
      </p:sp>
      <p:sp>
        <p:nvSpPr>
          <p:cNvPr id="3" name="Content Placeholder 2"/>
          <p:cNvSpPr>
            <a:spLocks noGrp="1"/>
          </p:cNvSpPr>
          <p:nvPr>
            <p:ph idx="1"/>
          </p:nvPr>
        </p:nvSpPr>
        <p:spPr>
          <a:xfrm>
            <a:off x="726156" y="1523768"/>
            <a:ext cx="7747206" cy="4008119"/>
          </a:xfrm>
        </p:spPr>
        <p:txBody>
          <a:bodyPr>
            <a:noAutofit/>
          </a:bodyPr>
          <a:lstStyle/>
          <a:p>
            <a:pPr marL="0" indent="0">
              <a:buNone/>
            </a:pPr>
            <a:r>
              <a:rPr lang="en-US" sz="1500" dirty="0"/>
              <a:t>The June 17, 2015, the interim report of the Secretary of Energy Advisory Board (SEAB)Task Force on DOE National Laboratories recommended an independent peer review of the LDRD program impacts and process of four laboratories, evaluating up to ten years of funded projects. </a:t>
            </a:r>
          </a:p>
          <a:p>
            <a:pPr marL="0" indent="0">
              <a:buNone/>
            </a:pPr>
            <a:endParaRPr lang="en-US" sz="1500" dirty="0"/>
          </a:p>
          <a:p>
            <a:pPr marL="0" indent="0">
              <a:buNone/>
            </a:pPr>
            <a:r>
              <a:rPr lang="en-US" sz="1800" b="1" dirty="0"/>
              <a:t>ASCAC is asked to review the LDRD program </a:t>
            </a:r>
            <a:r>
              <a:rPr lang="en-US" sz="1800" b="1" u="sng" dirty="0"/>
              <a:t>processes and the impact </a:t>
            </a:r>
            <a:r>
              <a:rPr lang="en-US" sz="1800" b="1" dirty="0"/>
              <a:t>of LDRD at four of the DOE Labs, to include at least one SC Lab, one NNSA Lab, and one of the applied energy Labs. </a:t>
            </a:r>
          </a:p>
          <a:p>
            <a:pPr marL="0" indent="0">
              <a:buNone/>
            </a:pPr>
            <a:r>
              <a:rPr lang="en-US" sz="1800" dirty="0"/>
              <a:t>Please choose Labs that have had LDRD programs for at least ten years</a:t>
            </a:r>
            <a:r>
              <a:rPr lang="en-US" sz="1800" b="1" dirty="0"/>
              <a:t>.</a:t>
            </a:r>
          </a:p>
          <a:p>
            <a:pPr marL="0" indent="0">
              <a:buNone/>
            </a:pPr>
            <a:r>
              <a:rPr lang="en-US" sz="1800" b="1" dirty="0"/>
              <a:t>ASCAC should  consider each Lab's </a:t>
            </a:r>
            <a:r>
              <a:rPr lang="en-US" sz="1800" b="1" u="sng" dirty="0"/>
              <a:t>processes</a:t>
            </a:r>
            <a:r>
              <a:rPr lang="en-US" sz="1800" b="1" dirty="0"/>
              <a:t> to</a:t>
            </a:r>
            <a:r>
              <a:rPr lang="en-US" sz="1800" dirty="0"/>
              <a:t>:</a:t>
            </a:r>
          </a:p>
          <a:p>
            <a:pPr marL="573088" indent="0">
              <a:buNone/>
            </a:pPr>
            <a:r>
              <a:rPr lang="en-US" sz="1800" dirty="0"/>
              <a:t>(i) determine the funding levels for the LDRD programs;</a:t>
            </a:r>
          </a:p>
          <a:p>
            <a:pPr marL="573088" indent="0">
              <a:buNone/>
            </a:pPr>
            <a:r>
              <a:rPr lang="en-US" sz="1800" dirty="0"/>
              <a:t>(ii) determine Lab-specific goals and allocate resources among the goals;</a:t>
            </a:r>
          </a:p>
          <a:p>
            <a:pPr marL="573088" indent="0">
              <a:buNone/>
            </a:pPr>
            <a:r>
              <a:rPr lang="en-US" sz="1800" dirty="0"/>
              <a:t>(iii) select specific projects; and</a:t>
            </a:r>
          </a:p>
          <a:p>
            <a:pPr marL="573088" indent="0">
              <a:buNone/>
            </a:pPr>
            <a:r>
              <a:rPr lang="en-US" sz="1800" dirty="0"/>
              <a:t>(iv) evaluate the success and impact of the LDRD program against Lab-specific goals and the overall objectives of the LDRD program over a ten-year period</a:t>
            </a:r>
            <a:r>
              <a:rPr lang="en-US" sz="1500" dirty="0"/>
              <a:t>.</a:t>
            </a:r>
          </a:p>
          <a:p>
            <a:pPr marL="573088" indent="0">
              <a:buNone/>
            </a:pPr>
            <a:endParaRPr lang="en-US" sz="1500" dirty="0"/>
          </a:p>
        </p:txBody>
      </p:sp>
      <p:pic>
        <p:nvPicPr>
          <p:cNvPr id="4" name="Picture 4" descr="Image result for department of energy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0629" y="5873553"/>
            <a:ext cx="811742" cy="8032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72468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7082" y="381925"/>
            <a:ext cx="7886700" cy="677879"/>
          </a:xfrm>
        </p:spPr>
        <p:txBody>
          <a:bodyPr>
            <a:normAutofit fontScale="90000"/>
          </a:bodyPr>
          <a:lstStyle/>
          <a:p>
            <a:r>
              <a:rPr lang="en-US" b="1" dirty="0" smtClean="0">
                <a:solidFill>
                  <a:srgbClr val="002060"/>
                </a:solidFill>
              </a:rPr>
              <a:t>Committee Membership Formation </a:t>
            </a:r>
            <a:endParaRPr lang="en-US" b="1" dirty="0">
              <a:solidFill>
                <a:srgbClr val="002060"/>
              </a:solidFill>
            </a:endParaRPr>
          </a:p>
        </p:txBody>
      </p:sp>
      <p:sp>
        <p:nvSpPr>
          <p:cNvPr id="4" name="Rectangle 3"/>
          <p:cNvSpPr/>
          <p:nvPr/>
        </p:nvSpPr>
        <p:spPr>
          <a:xfrm>
            <a:off x="1122158" y="2185047"/>
            <a:ext cx="7779544" cy="3647152"/>
          </a:xfrm>
          <a:prstGeom prst="rect">
            <a:avLst/>
          </a:prstGeom>
        </p:spPr>
        <p:txBody>
          <a:bodyPr wrap="square">
            <a:spAutoFit/>
          </a:bodyPr>
          <a:lstStyle/>
          <a:p>
            <a:pPr marL="342900" indent="-342900">
              <a:buFont typeface="Arial" panose="020B0604020202020204" pitchFamily="34" charset="0"/>
              <a:buChar char="•"/>
            </a:pPr>
            <a:endParaRPr lang="en-US" sz="2100" dirty="0">
              <a:solidFill>
                <a:srgbClr val="002060"/>
              </a:solidFill>
              <a:ea typeface="AR PL UMing HK"/>
              <a:cs typeface="Lohit Devanagari"/>
            </a:endParaRPr>
          </a:p>
          <a:p>
            <a:pPr marL="342900" indent="-342900">
              <a:buFont typeface="Arial" panose="020B0604020202020204" pitchFamily="34" charset="0"/>
              <a:buChar char="•"/>
            </a:pPr>
            <a:r>
              <a:rPr lang="en-US" sz="2100" dirty="0">
                <a:ea typeface="AR PL UMing HK"/>
                <a:cs typeface="Lohit Devanagari"/>
              </a:rPr>
              <a:t>Basic Energy Sciences Advisory Committee (BESAC)</a:t>
            </a:r>
            <a:r>
              <a:rPr lang="en-US" sz="2100" dirty="0">
                <a:solidFill>
                  <a:srgbClr val="002060"/>
                </a:solidFill>
                <a:ea typeface="AR PL UMing HK"/>
                <a:cs typeface="Lohit Devanagari"/>
              </a:rPr>
              <a:t>)  </a:t>
            </a:r>
          </a:p>
          <a:p>
            <a:pPr marL="342900" indent="-342900">
              <a:buFont typeface="Arial" panose="020B0604020202020204" pitchFamily="34" charset="0"/>
              <a:buChar char="•"/>
            </a:pPr>
            <a:r>
              <a:rPr lang="en-US" sz="2100" dirty="0">
                <a:ea typeface="AR PL UMing HK"/>
                <a:cs typeface="Lohit Devanagari"/>
              </a:rPr>
              <a:t>Biological and Environmental Research Advisory Committee (BERAC)</a:t>
            </a:r>
            <a:endParaRPr lang="en-US" sz="2100" dirty="0">
              <a:solidFill>
                <a:srgbClr val="002060"/>
              </a:solidFill>
              <a:ea typeface="AR PL UMing HK"/>
              <a:cs typeface="Lohit Devanagari"/>
            </a:endParaRPr>
          </a:p>
          <a:p>
            <a:pPr marL="342900" indent="-342900">
              <a:buFont typeface="Arial" panose="020B0604020202020204" pitchFamily="34" charset="0"/>
              <a:buChar char="•"/>
            </a:pPr>
            <a:r>
              <a:rPr lang="en-US" sz="2100" dirty="0">
                <a:ea typeface="AR PL UMing HK"/>
                <a:cs typeface="Lohit Devanagari"/>
              </a:rPr>
              <a:t>Fusion Energy Sciences Advisory Committee (FESAC) </a:t>
            </a:r>
          </a:p>
          <a:p>
            <a:pPr marL="342900" indent="-342900">
              <a:buFont typeface="Arial" panose="020B0604020202020204" pitchFamily="34" charset="0"/>
              <a:buChar char="•"/>
            </a:pPr>
            <a:r>
              <a:rPr lang="en-US" sz="2100" dirty="0">
                <a:ea typeface="AR PL UMing HK"/>
                <a:cs typeface="Lohit Devanagari"/>
              </a:rPr>
              <a:t>High Energy Physics Advisory Panel (HEPAP)  </a:t>
            </a:r>
          </a:p>
          <a:p>
            <a:pPr marL="342900" indent="-342900">
              <a:buFont typeface="Arial" panose="020B0604020202020204" pitchFamily="34" charset="0"/>
              <a:buChar char="•"/>
            </a:pPr>
            <a:r>
              <a:rPr lang="en-US" sz="2100" dirty="0">
                <a:ea typeface="AR PL UMing HK"/>
                <a:cs typeface="Lohit Devanagari"/>
              </a:rPr>
              <a:t>Nuclear Science Advisory Committee (NSAC)</a:t>
            </a:r>
            <a:endParaRPr lang="en-US" sz="2100" dirty="0">
              <a:solidFill>
                <a:srgbClr val="002060"/>
              </a:solidFill>
              <a:ea typeface="AR PL UMing HK"/>
              <a:cs typeface="Lohit Devanagari"/>
            </a:endParaRPr>
          </a:p>
          <a:p>
            <a:pPr marL="342900" indent="-342900">
              <a:buFont typeface="Arial" panose="020B0604020202020204" pitchFamily="34" charset="0"/>
              <a:buChar char="•"/>
            </a:pPr>
            <a:r>
              <a:rPr lang="en-US" sz="2100" dirty="0">
                <a:ea typeface="AR PL UMing HK"/>
                <a:cs typeface="Lohit Devanagari"/>
              </a:rPr>
              <a:t>Defense Programs Advisory Committee (DPAC)      </a:t>
            </a:r>
          </a:p>
          <a:p>
            <a:pPr marL="342900" indent="-342900">
              <a:buFont typeface="Arial" panose="020B0604020202020204" pitchFamily="34" charset="0"/>
              <a:buChar char="•"/>
            </a:pPr>
            <a:r>
              <a:rPr lang="en-US" sz="2100" dirty="0">
                <a:ea typeface="AR PL UMing HK"/>
                <a:cs typeface="Lohit Devanagari"/>
              </a:rPr>
              <a:t>Environmental Management Board (EMB)</a:t>
            </a:r>
          </a:p>
          <a:p>
            <a:pPr marL="342900" indent="-342900">
              <a:buFont typeface="Arial" panose="020B0604020202020204" pitchFamily="34" charset="0"/>
              <a:buChar char="•"/>
            </a:pPr>
            <a:endParaRPr lang="en-US" sz="2100" dirty="0">
              <a:ea typeface="AR PL UMing HK"/>
              <a:cs typeface="Lohit Devanagari"/>
            </a:endParaRPr>
          </a:p>
          <a:p>
            <a:r>
              <a:rPr lang="en-US" sz="2100" dirty="0">
                <a:ea typeface="AR PL UMing HK"/>
                <a:cs typeface="Lohit Devanagari"/>
              </a:rPr>
              <a:t>Everyone nominated accepted. </a:t>
            </a:r>
          </a:p>
        </p:txBody>
      </p:sp>
      <p:sp>
        <p:nvSpPr>
          <p:cNvPr id="3" name="TextBox 2"/>
          <p:cNvSpPr txBox="1"/>
          <p:nvPr/>
        </p:nvSpPr>
        <p:spPr>
          <a:xfrm>
            <a:off x="757082" y="1405029"/>
            <a:ext cx="7928105" cy="738664"/>
          </a:xfrm>
          <a:prstGeom prst="rect">
            <a:avLst/>
          </a:prstGeom>
          <a:noFill/>
        </p:spPr>
        <p:txBody>
          <a:bodyPr wrap="square" rtlCol="0">
            <a:spAutoFit/>
          </a:bodyPr>
          <a:lstStyle/>
          <a:p>
            <a:r>
              <a:rPr lang="en-US" sz="2100" dirty="0"/>
              <a:t>Professors Dan Reed and Martin Berzins asked for committee nominations from the chairs of </a:t>
            </a:r>
          </a:p>
        </p:txBody>
      </p:sp>
      <p:pic>
        <p:nvPicPr>
          <p:cNvPr id="5" name="Picture 4" descr="Image result for department of energy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0629" y="5873553"/>
            <a:ext cx="811742" cy="8032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32336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4241" y="522514"/>
            <a:ext cx="7886700" cy="677879"/>
          </a:xfrm>
        </p:spPr>
        <p:txBody>
          <a:bodyPr>
            <a:normAutofit fontScale="90000"/>
          </a:bodyPr>
          <a:lstStyle/>
          <a:p>
            <a:r>
              <a:rPr lang="en-US" b="1" dirty="0" smtClean="0">
                <a:solidFill>
                  <a:srgbClr val="002060"/>
                </a:solidFill>
              </a:rPr>
              <a:t>Committee Membership </a:t>
            </a:r>
            <a:endParaRPr lang="en-US" b="1" dirty="0">
              <a:solidFill>
                <a:srgbClr val="002060"/>
              </a:solidFill>
            </a:endParaRPr>
          </a:p>
        </p:txBody>
      </p:sp>
      <p:sp>
        <p:nvSpPr>
          <p:cNvPr id="4" name="Rectangle 3"/>
          <p:cNvSpPr/>
          <p:nvPr/>
        </p:nvSpPr>
        <p:spPr>
          <a:xfrm>
            <a:off x="671805" y="1927373"/>
            <a:ext cx="8959136" cy="2677656"/>
          </a:xfrm>
          <a:prstGeom prst="rect">
            <a:avLst/>
          </a:prstGeom>
        </p:spPr>
        <p:txBody>
          <a:bodyPr wrap="square">
            <a:spAutoFit/>
          </a:bodyPr>
          <a:lstStyle/>
          <a:p>
            <a:pPr marL="342900" indent="-342900">
              <a:buFont typeface="Arial" panose="020B0604020202020204" pitchFamily="34" charset="0"/>
              <a:buChar char="•"/>
            </a:pPr>
            <a:r>
              <a:rPr lang="en-US" sz="2100" dirty="0">
                <a:ea typeface="AR PL UMing HK"/>
                <a:cs typeface="Lohit Devanagari"/>
              </a:rPr>
              <a:t>ASCAC  </a:t>
            </a:r>
            <a:r>
              <a:rPr lang="en-US" sz="2100" dirty="0">
                <a:solidFill>
                  <a:srgbClr val="002060"/>
                </a:solidFill>
                <a:ea typeface="AR PL UMing HK"/>
                <a:cs typeface="Lohit Devanagari"/>
              </a:rPr>
              <a:t>Tony Hey ( STFC, UK &amp; UW) and  Martin Berzins (Utah) (Chair)</a:t>
            </a:r>
          </a:p>
          <a:p>
            <a:pPr marL="342900" indent="-342900">
              <a:buFont typeface="Arial" panose="020B0604020202020204" pitchFamily="34" charset="0"/>
              <a:buChar char="•"/>
            </a:pPr>
            <a:r>
              <a:rPr lang="en-US" sz="2100" dirty="0">
                <a:ea typeface="AR PL UMing HK"/>
                <a:cs typeface="Lohit Devanagari"/>
              </a:rPr>
              <a:t>BESAC    </a:t>
            </a:r>
            <a:r>
              <a:rPr lang="en-US" sz="2100" dirty="0">
                <a:solidFill>
                  <a:srgbClr val="002060"/>
                </a:solidFill>
                <a:ea typeface="AR PL UMing HK"/>
                <a:cs typeface="Lohit Devanagari"/>
              </a:rPr>
              <a:t>Dawn Bonnell (Penn)  </a:t>
            </a:r>
          </a:p>
          <a:p>
            <a:pPr marL="342900" indent="-342900">
              <a:buFont typeface="Arial" panose="020B0604020202020204" pitchFamily="34" charset="0"/>
              <a:buChar char="•"/>
            </a:pPr>
            <a:r>
              <a:rPr lang="en-US" sz="2100" dirty="0">
                <a:ea typeface="AR PL UMing HK"/>
                <a:cs typeface="Lohit Devanagari"/>
              </a:rPr>
              <a:t>BERAC </a:t>
            </a:r>
            <a:r>
              <a:rPr lang="en-US" sz="2100" dirty="0">
                <a:solidFill>
                  <a:srgbClr val="002060"/>
                </a:solidFill>
                <a:ea typeface="AR PL UMing HK"/>
                <a:cs typeface="Lohit Devanagari"/>
              </a:rPr>
              <a:t>   Karin Remington (CTO </a:t>
            </a:r>
            <a:r>
              <a:rPr lang="en-US" sz="2100" dirty="0" err="1">
                <a:solidFill>
                  <a:srgbClr val="002060"/>
                </a:solidFill>
                <a:ea typeface="AR PL UMing HK"/>
                <a:cs typeface="Lohit Devanagari"/>
              </a:rPr>
              <a:t>Arjuna</a:t>
            </a:r>
            <a:r>
              <a:rPr lang="en-US" sz="2100" dirty="0">
                <a:solidFill>
                  <a:srgbClr val="002060"/>
                </a:solidFill>
                <a:ea typeface="AR PL UMing HK"/>
                <a:cs typeface="Lohit Devanagari"/>
              </a:rPr>
              <a:t> Solutions)</a:t>
            </a:r>
          </a:p>
          <a:p>
            <a:pPr marL="342900" indent="-342900">
              <a:buFont typeface="Arial" panose="020B0604020202020204" pitchFamily="34" charset="0"/>
              <a:buChar char="•"/>
            </a:pPr>
            <a:r>
              <a:rPr lang="en-US" sz="2100" dirty="0">
                <a:ea typeface="AR PL UMing HK"/>
                <a:cs typeface="Lohit Devanagari"/>
              </a:rPr>
              <a:t>FESAC    </a:t>
            </a:r>
            <a:r>
              <a:rPr lang="en-US" sz="2100" dirty="0">
                <a:solidFill>
                  <a:srgbClr val="002060"/>
                </a:solidFill>
                <a:ea typeface="AR PL UMing HK"/>
                <a:cs typeface="Lohit Devanagari"/>
              </a:rPr>
              <a:t> Chris  Keane  (WSU) </a:t>
            </a:r>
          </a:p>
          <a:p>
            <a:pPr marL="342900" indent="-342900">
              <a:buFont typeface="Arial" panose="020B0604020202020204" pitchFamily="34" charset="0"/>
              <a:buChar char="•"/>
            </a:pPr>
            <a:r>
              <a:rPr lang="en-US" sz="2100" dirty="0">
                <a:ea typeface="AR PL UMing HK"/>
                <a:cs typeface="Lohit Devanagari"/>
              </a:rPr>
              <a:t>HEPAP and NSAC  </a:t>
            </a:r>
            <a:r>
              <a:rPr lang="en-US" sz="2100" dirty="0">
                <a:solidFill>
                  <a:srgbClr val="002060"/>
                </a:solidFill>
                <a:ea typeface="AR PL UMing HK"/>
                <a:cs typeface="Lohit Devanagari"/>
              </a:rPr>
              <a:t>  </a:t>
            </a:r>
            <a:r>
              <a:rPr lang="en-US" sz="2100" dirty="0" err="1">
                <a:solidFill>
                  <a:srgbClr val="002060"/>
                </a:solidFill>
                <a:ea typeface="AR PL UMing HK"/>
                <a:cs typeface="Lohit Devanagari"/>
              </a:rPr>
              <a:t>Karsten</a:t>
            </a:r>
            <a:r>
              <a:rPr lang="en-US" sz="2100" dirty="0">
                <a:solidFill>
                  <a:srgbClr val="002060"/>
                </a:solidFill>
                <a:ea typeface="AR PL UMing HK"/>
                <a:cs typeface="Lohit Devanagari"/>
              </a:rPr>
              <a:t> </a:t>
            </a:r>
            <a:r>
              <a:rPr lang="en-US" sz="2100" dirty="0" err="1">
                <a:solidFill>
                  <a:srgbClr val="002060"/>
                </a:solidFill>
                <a:ea typeface="AR PL UMing HK"/>
                <a:cs typeface="Lohit Devanagari"/>
              </a:rPr>
              <a:t>Heeger</a:t>
            </a:r>
            <a:r>
              <a:rPr lang="en-US" sz="2100" dirty="0">
                <a:solidFill>
                  <a:srgbClr val="002060"/>
                </a:solidFill>
                <a:ea typeface="AR PL UMing HK"/>
                <a:cs typeface="Lohit Devanagari"/>
              </a:rPr>
              <a:t> (Yale) </a:t>
            </a:r>
          </a:p>
          <a:p>
            <a:pPr marL="342900" indent="-342900">
              <a:buFont typeface="Arial" panose="020B0604020202020204" pitchFamily="34" charset="0"/>
              <a:buChar char="•"/>
            </a:pPr>
            <a:r>
              <a:rPr lang="en-US" sz="2100" dirty="0">
                <a:ea typeface="AR PL UMing HK"/>
                <a:cs typeface="Lohit Devanagari"/>
              </a:rPr>
              <a:t>DPAC     </a:t>
            </a:r>
            <a:r>
              <a:rPr lang="en-US" sz="2100" dirty="0">
                <a:solidFill>
                  <a:srgbClr val="002060"/>
                </a:solidFill>
                <a:ea typeface="AR PL UMing HK"/>
                <a:cs typeface="Lohit Devanagari"/>
              </a:rPr>
              <a:t> Jolie </a:t>
            </a:r>
            <a:r>
              <a:rPr lang="en-US" sz="2100" dirty="0" err="1">
                <a:solidFill>
                  <a:srgbClr val="002060"/>
                </a:solidFill>
                <a:ea typeface="AR PL UMing HK"/>
                <a:cs typeface="Lohit Devanagari"/>
              </a:rPr>
              <a:t>Cizewski</a:t>
            </a:r>
            <a:r>
              <a:rPr lang="en-US" sz="2100" dirty="0">
                <a:solidFill>
                  <a:srgbClr val="002060"/>
                </a:solidFill>
                <a:ea typeface="AR PL UMing HK"/>
                <a:cs typeface="Lohit Devanagari"/>
              </a:rPr>
              <a:t>  </a:t>
            </a:r>
            <a:r>
              <a:rPr lang="en-US" sz="2100" dirty="0">
                <a:ea typeface="AR PL UMing HK"/>
                <a:cs typeface="Lohit Devanagari"/>
              </a:rPr>
              <a:t>  </a:t>
            </a:r>
            <a:r>
              <a:rPr lang="en-US" sz="2100" dirty="0">
                <a:solidFill>
                  <a:srgbClr val="002060"/>
                </a:solidFill>
                <a:ea typeface="AR PL UMing HK"/>
                <a:cs typeface="Lohit Devanagari"/>
              </a:rPr>
              <a:t>(Rutgers)  </a:t>
            </a:r>
          </a:p>
          <a:p>
            <a:pPr marL="342900" indent="-342900">
              <a:buFont typeface="Arial" panose="020B0604020202020204" pitchFamily="34" charset="0"/>
              <a:buChar char="•"/>
            </a:pPr>
            <a:r>
              <a:rPr lang="en-US" sz="2100" dirty="0">
                <a:ea typeface="AR PL UMing HK"/>
                <a:cs typeface="Lohit Devanagari"/>
              </a:rPr>
              <a:t>NEAC    </a:t>
            </a:r>
            <a:r>
              <a:rPr lang="en-US" sz="2100" dirty="0">
                <a:solidFill>
                  <a:srgbClr val="002060"/>
                </a:solidFill>
                <a:ea typeface="AR PL UMing HK"/>
                <a:cs typeface="Lohit Devanagari"/>
              </a:rPr>
              <a:t>Joy </a:t>
            </a:r>
            <a:r>
              <a:rPr lang="en-US" sz="2100" dirty="0" err="1">
                <a:solidFill>
                  <a:srgbClr val="002060"/>
                </a:solidFill>
                <a:ea typeface="AR PL UMing HK"/>
                <a:cs typeface="Lohit Devanagari"/>
              </a:rPr>
              <a:t>Rempe</a:t>
            </a:r>
            <a:r>
              <a:rPr lang="en-US" sz="2100" dirty="0">
                <a:ea typeface="AR PL UMing HK"/>
                <a:cs typeface="Lohit Devanagari"/>
              </a:rPr>
              <a:t> </a:t>
            </a:r>
            <a:r>
              <a:rPr lang="en-US" sz="2100" dirty="0">
                <a:solidFill>
                  <a:srgbClr val="002060"/>
                </a:solidFill>
                <a:ea typeface="AR PL UMing HK"/>
                <a:cs typeface="Lohit Devanagari"/>
              </a:rPr>
              <a:t>( </a:t>
            </a:r>
            <a:r>
              <a:rPr lang="en-US" sz="2100" dirty="0" err="1">
                <a:solidFill>
                  <a:srgbClr val="002060"/>
                </a:solidFill>
                <a:ea typeface="AR PL UMing HK"/>
                <a:cs typeface="Lohit Devanagari"/>
              </a:rPr>
              <a:t>Rempe</a:t>
            </a:r>
            <a:r>
              <a:rPr lang="en-US" sz="2100" dirty="0">
                <a:solidFill>
                  <a:srgbClr val="002060"/>
                </a:solidFill>
                <a:ea typeface="AR PL UMing HK"/>
                <a:cs typeface="Lohit Devanagari"/>
              </a:rPr>
              <a:t> and Associates)</a:t>
            </a:r>
          </a:p>
          <a:p>
            <a:pPr marL="342900" indent="-342900">
              <a:buFont typeface="Arial" panose="020B0604020202020204" pitchFamily="34" charset="0"/>
              <a:buChar char="•"/>
            </a:pPr>
            <a:r>
              <a:rPr lang="en-US" sz="2100" dirty="0">
                <a:ea typeface="AR PL UMing HK"/>
                <a:cs typeface="Lohit Devanagari"/>
              </a:rPr>
              <a:t>EMB  </a:t>
            </a:r>
            <a:r>
              <a:rPr lang="en-US" sz="2100" dirty="0">
                <a:solidFill>
                  <a:schemeClr val="accent5">
                    <a:lumMod val="50000"/>
                  </a:schemeClr>
                </a:solidFill>
                <a:ea typeface="AR PL UMing HK"/>
                <a:cs typeface="Lohit Devanagari"/>
              </a:rPr>
              <a:t>Beverly Ramsey </a:t>
            </a:r>
            <a:r>
              <a:rPr lang="en-US" sz="2100" dirty="0">
                <a:solidFill>
                  <a:srgbClr val="002060"/>
                </a:solidFill>
                <a:ea typeface="AR PL UMing HK"/>
                <a:cs typeface="Lohit Devanagari"/>
              </a:rPr>
              <a:t>(</a:t>
            </a:r>
            <a:r>
              <a:rPr lang="en-US" sz="2100" dirty="0" smtClean="0">
                <a:solidFill>
                  <a:srgbClr val="002060"/>
                </a:solidFill>
                <a:ea typeface="AR PL UMing HK"/>
                <a:cs typeface="Lohit Devanagari"/>
              </a:rPr>
              <a:t>Desert </a:t>
            </a:r>
            <a:r>
              <a:rPr lang="en-US" sz="2100" dirty="0">
                <a:solidFill>
                  <a:srgbClr val="002060"/>
                </a:solidFill>
                <a:ea typeface="AR PL UMing HK"/>
                <a:cs typeface="Lohit Devanagari"/>
              </a:rPr>
              <a:t>Research Institute)</a:t>
            </a:r>
          </a:p>
        </p:txBody>
      </p:sp>
      <p:pic>
        <p:nvPicPr>
          <p:cNvPr id="5" name="Picture 4" descr="Image result for department of energy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0629" y="5873553"/>
            <a:ext cx="811742" cy="8032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46930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300" y="286020"/>
            <a:ext cx="7886700" cy="677879"/>
          </a:xfrm>
        </p:spPr>
        <p:txBody>
          <a:bodyPr>
            <a:normAutofit fontScale="90000"/>
          </a:bodyPr>
          <a:lstStyle/>
          <a:p>
            <a:r>
              <a:rPr lang="en-US" b="1" dirty="0" smtClean="0">
                <a:solidFill>
                  <a:srgbClr val="002060"/>
                </a:solidFill>
              </a:rPr>
              <a:t>Committee Process </a:t>
            </a:r>
            <a:endParaRPr lang="en-US" b="1" dirty="0">
              <a:solidFill>
                <a:srgbClr val="002060"/>
              </a:solidFill>
            </a:endParaRPr>
          </a:p>
        </p:txBody>
      </p:sp>
      <p:sp>
        <p:nvSpPr>
          <p:cNvPr id="3" name="TextBox 2"/>
          <p:cNvSpPr txBox="1"/>
          <p:nvPr/>
        </p:nvSpPr>
        <p:spPr>
          <a:xfrm>
            <a:off x="536500" y="1282974"/>
            <a:ext cx="8017620" cy="4893647"/>
          </a:xfrm>
          <a:prstGeom prst="rect">
            <a:avLst/>
          </a:prstGeom>
          <a:noFill/>
        </p:spPr>
        <p:txBody>
          <a:bodyPr wrap="square" rtlCol="0">
            <a:spAutoFit/>
          </a:bodyPr>
          <a:lstStyle/>
          <a:p>
            <a:r>
              <a:rPr lang="en-US" sz="2100" dirty="0"/>
              <a:t>Discuss how best to address the committee charge using available information (including lab self-assessment already in place) and the lab visits </a:t>
            </a:r>
          </a:p>
          <a:p>
            <a:endParaRPr lang="en-US" sz="2100" dirty="0"/>
          </a:p>
          <a:p>
            <a:r>
              <a:rPr lang="en-US" sz="2100" dirty="0"/>
              <a:t>Formulate a  detailed set of questions for the four labs based on the committee charge regarding:</a:t>
            </a:r>
          </a:p>
          <a:p>
            <a:pPr marL="803275"/>
            <a:r>
              <a:rPr lang="en-US" sz="2100" dirty="0"/>
              <a:t>(i) Processes for determining the funding levels for the LDRD programs;</a:t>
            </a:r>
          </a:p>
          <a:p>
            <a:pPr marL="803275"/>
            <a:r>
              <a:rPr lang="en-US" sz="2100" dirty="0"/>
              <a:t>(ii) Processes for determining  Lab-specific goals and allocating resources among the goals;</a:t>
            </a:r>
          </a:p>
          <a:p>
            <a:pPr marL="803275"/>
            <a:r>
              <a:rPr lang="en-US" sz="2100" dirty="0"/>
              <a:t>(iii) Processes for selecting specific projects; and</a:t>
            </a:r>
          </a:p>
          <a:p>
            <a:pPr marL="803275"/>
            <a:r>
              <a:rPr lang="en-US" sz="2100" dirty="0"/>
              <a:t>(iv) Processes for evaluating  the success and impact of the LDRD program against Lab-specific goals and the overall objectives of the LDRD program over a ten-year period.</a:t>
            </a:r>
          </a:p>
          <a:p>
            <a:endParaRPr lang="en-US" dirty="0"/>
          </a:p>
        </p:txBody>
      </p:sp>
      <p:pic>
        <p:nvPicPr>
          <p:cNvPr id="4" name="Picture 4" descr="Image result for department of energy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0629" y="5873553"/>
            <a:ext cx="811742" cy="8032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376837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7147</TotalTime>
  <Words>863</Words>
  <Application>Microsoft Office PowerPoint</Application>
  <PresentationFormat>On-screen Show (4:3)</PresentationFormat>
  <Paragraphs>98</Paragraphs>
  <Slides>16</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 PL UMing HK</vt:lpstr>
      <vt:lpstr>Arial</vt:lpstr>
      <vt:lpstr>Calibri</vt:lpstr>
      <vt:lpstr>Calibri Light</vt:lpstr>
      <vt:lpstr>Lohit Devanagari</vt:lpstr>
      <vt:lpstr>Wingdings</vt:lpstr>
      <vt:lpstr>Office Theme</vt:lpstr>
      <vt:lpstr>Laboratory Directed Research and Development  (LDRD) Review  by ASCAC* </vt:lpstr>
      <vt:lpstr>LDRD Projects Overview </vt:lpstr>
      <vt:lpstr>LDRD Historical Background</vt:lpstr>
      <vt:lpstr>PowerPoint Presentation</vt:lpstr>
      <vt:lpstr>Overview of LDRD Projects </vt:lpstr>
      <vt:lpstr>Committee Charge </vt:lpstr>
      <vt:lpstr>Committee Membership Formation </vt:lpstr>
      <vt:lpstr>Committee Membership </vt:lpstr>
      <vt:lpstr>Committee Process </vt:lpstr>
      <vt:lpstr>Committee Lab Visits </vt:lpstr>
      <vt:lpstr>PowerPoint Presentation</vt:lpstr>
      <vt:lpstr>PowerPoint Presentation</vt:lpstr>
      <vt:lpstr>PowerPoint Presentation</vt:lpstr>
      <vt:lpstr>PowerPoint Presentation</vt:lpstr>
      <vt:lpstr>Timeline </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LDRD Review</dc:title>
  <dc:creator>Marftin Berzins</dc:creator>
  <cp:lastModifiedBy>Runkles, Katie</cp:lastModifiedBy>
  <cp:revision>41</cp:revision>
  <cp:lastPrinted>2017-02-21T15:47:37Z</cp:lastPrinted>
  <dcterms:created xsi:type="dcterms:W3CDTF">2016-09-14T23:46:43Z</dcterms:created>
  <dcterms:modified xsi:type="dcterms:W3CDTF">2017-02-21T15:47:56Z</dcterms:modified>
</cp:coreProperties>
</file>