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 ContentType="image/t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1134" r:id="rId2"/>
    <p:sldId id="1604" r:id="rId3"/>
    <p:sldId id="1605" r:id="rId4"/>
    <p:sldId id="1607" r:id="rId5"/>
    <p:sldId id="1613" r:id="rId6"/>
    <p:sldId id="1665" r:id="rId7"/>
    <p:sldId id="1610" r:id="rId8"/>
    <p:sldId id="1611" r:id="rId9"/>
    <p:sldId id="1383" r:id="rId10"/>
    <p:sldId id="1455" r:id="rId11"/>
    <p:sldId id="1456" r:id="rId12"/>
    <p:sldId id="1457" r:id="rId13"/>
    <p:sldId id="1407" r:id="rId14"/>
    <p:sldId id="1637" r:id="rId15"/>
    <p:sldId id="1680" r:id="rId16"/>
    <p:sldId id="1638" r:id="rId17"/>
    <p:sldId id="1639" r:id="rId18"/>
    <p:sldId id="1676" r:id="rId19"/>
    <p:sldId id="1681" r:id="rId20"/>
    <p:sldId id="1678" r:id="rId21"/>
    <p:sldId id="1640" r:id="rId22"/>
    <p:sldId id="1641" r:id="rId23"/>
    <p:sldId id="1643" r:id="rId24"/>
    <p:sldId id="1642" r:id="rId25"/>
    <p:sldId id="1666" r:id="rId26"/>
    <p:sldId id="1648" r:id="rId27"/>
    <p:sldId id="1649" r:id="rId28"/>
    <p:sldId id="1651" r:id="rId29"/>
    <p:sldId id="1667" r:id="rId30"/>
    <p:sldId id="1668" r:id="rId31"/>
    <p:sldId id="1620" r:id="rId32"/>
    <p:sldId id="1536" r:id="rId33"/>
    <p:sldId id="1683" r:id="rId34"/>
    <p:sldId id="1537" r:id="rId35"/>
    <p:sldId id="1538" r:id="rId36"/>
    <p:sldId id="1628" r:id="rId37"/>
    <p:sldId id="1539" r:id="rId38"/>
    <p:sldId id="1540" r:id="rId39"/>
    <p:sldId id="1630" r:id="rId40"/>
    <p:sldId id="1632" r:id="rId41"/>
    <p:sldId id="1631" r:id="rId42"/>
    <p:sldId id="1655" r:id="rId43"/>
    <p:sldId id="1661" r:id="rId44"/>
    <p:sldId id="1656" r:id="rId45"/>
    <p:sldId id="1657" r:id="rId46"/>
    <p:sldId id="1658" r:id="rId47"/>
    <p:sldId id="1659" r:id="rId48"/>
    <p:sldId id="1621" r:id="rId49"/>
    <p:sldId id="1603" r:id="rId50"/>
    <p:sldId id="1518" r:id="rId51"/>
    <p:sldId id="1519" r:id="rId52"/>
    <p:sldId id="1520" r:id="rId53"/>
    <p:sldId id="1521" r:id="rId54"/>
    <p:sldId id="1522" r:id="rId55"/>
    <p:sldId id="1526" r:id="rId56"/>
    <p:sldId id="1527" r:id="rId57"/>
    <p:sldId id="1615" r:id="rId58"/>
    <p:sldId id="1616" r:id="rId59"/>
    <p:sldId id="1674" r:id="rId60"/>
    <p:sldId id="1679" r:id="rId61"/>
    <p:sldId id="1682" r:id="rId62"/>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rruju" initials="" lastIdx="3" clrIdx="0"/>
  <p:cmAuthor id="1" name="OMB28" initials="OMB28"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106636"/>
    <a:srgbClr val="006600"/>
    <a:srgbClr val="003300"/>
    <a:srgbClr val="FF9900"/>
    <a:srgbClr val="FFFF00"/>
    <a:srgbClr val="66FF33"/>
    <a:srgbClr val="FFFFFF"/>
    <a:srgbClr val="FF0000"/>
    <a:srgbClr val="E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snapVertSplitter="1" vertBarState="minimized" horzBarState="maximized">
    <p:restoredLeft sz="14194" autoAdjust="0"/>
    <p:restoredTop sz="77984" autoAdjust="0"/>
  </p:normalViewPr>
  <p:slideViewPr>
    <p:cSldViewPr snapToGrid="0">
      <p:cViewPr varScale="1">
        <p:scale>
          <a:sx n="109" d="100"/>
          <a:sy n="109" d="100"/>
        </p:scale>
        <p:origin x="-1554" y="-84"/>
      </p:cViewPr>
      <p:guideLst>
        <p:guide orient="horz" pos="2180"/>
        <p:guide pos="2882"/>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howGuides="1">
      <p:cViewPr>
        <p:scale>
          <a:sx n="110" d="100"/>
          <a:sy n="110" d="100"/>
        </p:scale>
        <p:origin x="-2472" y="163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Freq</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xVal>
            <c:numRef>
              <c:f>Sheet1!$A$2:$A$18</c:f>
              <c:numCache>
                <c:formatCode>General</c:formatCode>
                <c:ptCount val="17"/>
                <c:pt idx="0">
                  <c:v>1986</c:v>
                </c:pt>
                <c:pt idx="1">
                  <c:v>1988</c:v>
                </c:pt>
                <c:pt idx="2">
                  <c:v>1990</c:v>
                </c:pt>
                <c:pt idx="3">
                  <c:v>1992</c:v>
                </c:pt>
                <c:pt idx="4">
                  <c:v>1994</c:v>
                </c:pt>
                <c:pt idx="5">
                  <c:v>1996</c:v>
                </c:pt>
                <c:pt idx="6">
                  <c:v>1998</c:v>
                </c:pt>
                <c:pt idx="7">
                  <c:v>2000</c:v>
                </c:pt>
                <c:pt idx="8">
                  <c:v>2002</c:v>
                </c:pt>
                <c:pt idx="9">
                  <c:v>2004</c:v>
                </c:pt>
                <c:pt idx="10">
                  <c:v>2006</c:v>
                </c:pt>
                <c:pt idx="11">
                  <c:v>2008</c:v>
                </c:pt>
                <c:pt idx="12">
                  <c:v>2010</c:v>
                </c:pt>
                <c:pt idx="13">
                  <c:v>2012</c:v>
                </c:pt>
                <c:pt idx="14">
                  <c:v>2014</c:v>
                </c:pt>
                <c:pt idx="15">
                  <c:v>2016</c:v>
                </c:pt>
                <c:pt idx="16">
                  <c:v>2018</c:v>
                </c:pt>
              </c:numCache>
            </c:numRef>
          </c:xVal>
          <c:yVal>
            <c:numRef>
              <c:f>Sheet1!$B$2:$B$18</c:f>
              <c:numCache>
                <c:formatCode>0.0</c:formatCode>
                <c:ptCount val="17"/>
                <c:pt idx="0">
                  <c:v>1</c:v>
                </c:pt>
                <c:pt idx="1">
                  <c:v>1.3333333333333333</c:v>
                </c:pt>
                <c:pt idx="2">
                  <c:v>2.75</c:v>
                </c:pt>
                <c:pt idx="3">
                  <c:v>5.5</c:v>
                </c:pt>
                <c:pt idx="4">
                  <c:v>16.666666666666668</c:v>
                </c:pt>
                <c:pt idx="5">
                  <c:v>27.75</c:v>
                </c:pt>
                <c:pt idx="6">
                  <c:v>50</c:v>
                </c:pt>
                <c:pt idx="7">
                  <c:v>83.333333333333329</c:v>
                </c:pt>
                <c:pt idx="8">
                  <c:v>166.66666666666666</c:v>
                </c:pt>
                <c:pt idx="9">
                  <c:v>191.66666666666666</c:v>
                </c:pt>
                <c:pt idx="10">
                  <c:v>216.66666666666666</c:v>
                </c:pt>
                <c:pt idx="11">
                  <c:v>250</c:v>
                </c:pt>
                <c:pt idx="12">
                  <c:v>275.00000000000006</c:v>
                </c:pt>
                <c:pt idx="13">
                  <c:v>302.50000000000006</c:v>
                </c:pt>
                <c:pt idx="14">
                  <c:v>332.75000000000011</c:v>
                </c:pt>
              </c:numCache>
            </c:numRef>
          </c:yVal>
          <c:smooth val="0"/>
        </c:ser>
        <c:dLbls>
          <c:showLegendKey val="0"/>
          <c:showVal val="0"/>
          <c:showCatName val="0"/>
          <c:showSerName val="0"/>
          <c:showPercent val="0"/>
          <c:showBubbleSize val="0"/>
        </c:dLbls>
        <c:axId val="171863040"/>
        <c:axId val="171897984"/>
      </c:scatterChart>
      <c:valAx>
        <c:axId val="171863040"/>
        <c:scaling>
          <c:orientation val="minMax"/>
          <c:max val="2022"/>
          <c:min val="1986"/>
        </c:scaling>
        <c:delete val="0"/>
        <c:axPos val="b"/>
        <c:numFmt formatCode="General" sourceLinked="1"/>
        <c:majorTickMark val="none"/>
        <c:minorTickMark val="none"/>
        <c:tickLblPos val="nextTo"/>
        <c:spPr>
          <a:noFill/>
          <a:ln w="2857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71897984"/>
        <c:crosses val="autoZero"/>
        <c:crossBetween val="midCat"/>
      </c:valAx>
      <c:valAx>
        <c:axId val="171897984"/>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dirty="0"/>
                  <a:t>Relative Transistor </a:t>
                </a:r>
                <a:r>
                  <a:rPr lang="en-US" dirty="0" smtClean="0"/>
                  <a:t>Performance</a:t>
                </a:r>
                <a:endParaRPr lang="en-US" dirty="0"/>
              </a:p>
            </c:rich>
          </c:tx>
          <c:layout/>
          <c:overlay val="0"/>
          <c:spPr>
            <a:noFill/>
            <a:ln>
              <a:noFill/>
            </a:ln>
            <a:effectLst/>
          </c:spPr>
        </c:title>
        <c:numFmt formatCode="0" sourceLinked="0"/>
        <c:majorTickMark val="none"/>
        <c:minorTickMark val="none"/>
        <c:tickLblPos val="nextTo"/>
        <c:spPr>
          <a:noFill/>
          <a:ln w="2857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71863040"/>
        <c:crosses val="autoZero"/>
        <c:crossBetween val="midCat"/>
      </c:valAx>
      <c:spPr>
        <a:noFill/>
        <a:ln>
          <a:noFill/>
        </a:ln>
        <a:effectLst/>
      </c:spPr>
    </c:plotArea>
    <c:plotVisOnly val="1"/>
    <c:dispBlanksAs val="gap"/>
    <c:showDLblsOverMax val="0"/>
  </c:chart>
  <c:spPr>
    <a:noFill/>
    <a:ln>
      <a:noFill/>
    </a:ln>
    <a:effectLst/>
  </c:spPr>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7AB830-2379-B14D-BE70-8745CBE38DFC}" type="doc">
      <dgm:prSet loTypeId="urn:microsoft.com/office/officeart/2005/8/layout/hierarchy4" loCatId="" qsTypeId="urn:microsoft.com/office/officeart/2005/8/quickstyle/simple5" qsCatId="simple" csTypeId="urn:microsoft.com/office/officeart/2005/8/colors/accent1_2" csCatId="accent1" phldr="1"/>
      <dgm:spPr/>
      <dgm:t>
        <a:bodyPr/>
        <a:lstStyle/>
        <a:p>
          <a:endParaRPr lang="en-US"/>
        </a:p>
      </dgm:t>
    </dgm:pt>
    <dgm:pt modelId="{C3FC209F-8C3D-ED4D-8FDE-55CAE5B1EE85}">
      <dgm:prSet phldrT="[Text]"/>
      <dgm:spPr/>
      <dgm:t>
        <a:bodyPr/>
        <a:lstStyle/>
        <a:p>
          <a:r>
            <a:rPr lang="en-US" dirty="0" smtClean="0"/>
            <a:t> </a:t>
          </a:r>
          <a:endParaRPr lang="en-US" dirty="0"/>
        </a:p>
      </dgm:t>
    </dgm:pt>
    <dgm:pt modelId="{0D59C27B-ABFD-9545-95B9-D73C0000C98C}" type="parTrans" cxnId="{E9CE95C7-ECA1-D84E-987A-FA04C2AB9F74}">
      <dgm:prSet/>
      <dgm:spPr/>
      <dgm:t>
        <a:bodyPr/>
        <a:lstStyle/>
        <a:p>
          <a:endParaRPr lang="en-US"/>
        </a:p>
      </dgm:t>
    </dgm:pt>
    <dgm:pt modelId="{3DF6F1CC-0FDF-8D42-8064-3D9E20306EA1}" type="sibTrans" cxnId="{E9CE95C7-ECA1-D84E-987A-FA04C2AB9F74}">
      <dgm:prSet/>
      <dgm:spPr/>
      <dgm:t>
        <a:bodyPr/>
        <a:lstStyle/>
        <a:p>
          <a:endParaRPr lang="en-US"/>
        </a:p>
      </dgm:t>
    </dgm:pt>
    <dgm:pt modelId="{14441368-7CCB-5E49-833D-94F5AF9FFA79}" type="pres">
      <dgm:prSet presAssocID="{F47AB830-2379-B14D-BE70-8745CBE38DFC}" presName="Name0" presStyleCnt="0">
        <dgm:presLayoutVars>
          <dgm:chPref val="1"/>
          <dgm:dir/>
          <dgm:animOne val="branch"/>
          <dgm:animLvl val="lvl"/>
          <dgm:resizeHandles/>
        </dgm:presLayoutVars>
      </dgm:prSet>
      <dgm:spPr/>
      <dgm:t>
        <a:bodyPr/>
        <a:lstStyle/>
        <a:p>
          <a:endParaRPr lang="en-US"/>
        </a:p>
      </dgm:t>
    </dgm:pt>
    <dgm:pt modelId="{09758D24-72DC-9F41-8258-6F940B5B08EA}" type="pres">
      <dgm:prSet presAssocID="{C3FC209F-8C3D-ED4D-8FDE-55CAE5B1EE85}" presName="vertOne" presStyleCnt="0"/>
      <dgm:spPr/>
      <dgm:t>
        <a:bodyPr/>
        <a:lstStyle/>
        <a:p>
          <a:endParaRPr lang="en-US"/>
        </a:p>
      </dgm:t>
    </dgm:pt>
    <dgm:pt modelId="{4001A2DE-C113-FE49-925B-0EF9CE45AD07}" type="pres">
      <dgm:prSet presAssocID="{C3FC209F-8C3D-ED4D-8FDE-55CAE5B1EE85}" presName="txOne" presStyleLbl="node0" presStyleIdx="0" presStyleCnt="1" custLinFactNeighborY="-6679">
        <dgm:presLayoutVars>
          <dgm:chPref val="3"/>
        </dgm:presLayoutVars>
      </dgm:prSet>
      <dgm:spPr/>
      <dgm:t>
        <a:bodyPr/>
        <a:lstStyle/>
        <a:p>
          <a:endParaRPr lang="en-US"/>
        </a:p>
      </dgm:t>
    </dgm:pt>
    <dgm:pt modelId="{A84D9EAA-C490-364E-8703-E2326ED6493D}" type="pres">
      <dgm:prSet presAssocID="{C3FC209F-8C3D-ED4D-8FDE-55CAE5B1EE85}" presName="horzOne" presStyleCnt="0"/>
      <dgm:spPr/>
      <dgm:t>
        <a:bodyPr/>
        <a:lstStyle/>
        <a:p>
          <a:endParaRPr lang="en-US"/>
        </a:p>
      </dgm:t>
    </dgm:pt>
  </dgm:ptLst>
  <dgm:cxnLst>
    <dgm:cxn modelId="{9C221F0B-B7ED-4E83-8164-802A3F523E39}" type="presOf" srcId="{F47AB830-2379-B14D-BE70-8745CBE38DFC}" destId="{14441368-7CCB-5E49-833D-94F5AF9FFA79}" srcOrd="0" destOrd="0" presId="urn:microsoft.com/office/officeart/2005/8/layout/hierarchy4"/>
    <dgm:cxn modelId="{B35A54DB-C4F5-4924-B30D-76A23AEAFF55}" type="presOf" srcId="{C3FC209F-8C3D-ED4D-8FDE-55CAE5B1EE85}" destId="{4001A2DE-C113-FE49-925B-0EF9CE45AD07}" srcOrd="0" destOrd="0" presId="urn:microsoft.com/office/officeart/2005/8/layout/hierarchy4"/>
    <dgm:cxn modelId="{E9CE95C7-ECA1-D84E-987A-FA04C2AB9F74}" srcId="{F47AB830-2379-B14D-BE70-8745CBE38DFC}" destId="{C3FC209F-8C3D-ED4D-8FDE-55CAE5B1EE85}" srcOrd="0" destOrd="0" parTransId="{0D59C27B-ABFD-9545-95B9-D73C0000C98C}" sibTransId="{3DF6F1CC-0FDF-8D42-8064-3D9E20306EA1}"/>
    <dgm:cxn modelId="{0E226EB1-C3CD-4ACF-93C8-6F75CEAF355A}" type="presParOf" srcId="{14441368-7CCB-5E49-833D-94F5AF9FFA79}" destId="{09758D24-72DC-9F41-8258-6F940B5B08EA}" srcOrd="0" destOrd="0" presId="urn:microsoft.com/office/officeart/2005/8/layout/hierarchy4"/>
    <dgm:cxn modelId="{15763E4F-55E7-472D-B302-3540DEA41B29}" type="presParOf" srcId="{09758D24-72DC-9F41-8258-6F940B5B08EA}" destId="{4001A2DE-C113-FE49-925B-0EF9CE45AD07}" srcOrd="0" destOrd="0" presId="urn:microsoft.com/office/officeart/2005/8/layout/hierarchy4"/>
    <dgm:cxn modelId="{3D727555-188E-400A-AE31-013E18283574}" type="presParOf" srcId="{09758D24-72DC-9F41-8258-6F940B5B08EA}" destId="{A84D9EAA-C490-364E-8703-E2326ED6493D}" srcOrd="1" destOrd="0" presId="urn:microsoft.com/office/officeart/2005/8/layout/hierarchy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7AB830-2379-B14D-BE70-8745CBE38DFC}" type="doc">
      <dgm:prSet loTypeId="urn:microsoft.com/office/officeart/2005/8/layout/hierarchy4" loCatId="" qsTypeId="urn:microsoft.com/office/officeart/2005/8/quickstyle/simple4" qsCatId="simple" csTypeId="urn:microsoft.com/office/officeart/2005/8/colors/accent1_2" csCatId="accent1" phldr="1"/>
      <dgm:spPr/>
      <dgm:t>
        <a:bodyPr/>
        <a:lstStyle/>
        <a:p>
          <a:endParaRPr lang="en-US"/>
        </a:p>
      </dgm:t>
    </dgm:pt>
    <dgm:pt modelId="{C3FC209F-8C3D-ED4D-8FDE-55CAE5B1EE85}">
      <dgm:prSet phldrT="[Text]"/>
      <dgm:spPr/>
      <dgm:t>
        <a:bodyPr/>
        <a:lstStyle/>
        <a:p>
          <a:r>
            <a:rPr lang="en-US" u="none" dirty="0" smtClean="0"/>
            <a:t> </a:t>
          </a:r>
          <a:endParaRPr lang="en-US" u="none" dirty="0"/>
        </a:p>
      </dgm:t>
    </dgm:pt>
    <dgm:pt modelId="{0D59C27B-ABFD-9545-95B9-D73C0000C98C}" type="parTrans" cxnId="{E9CE95C7-ECA1-D84E-987A-FA04C2AB9F74}">
      <dgm:prSet/>
      <dgm:spPr/>
      <dgm:t>
        <a:bodyPr/>
        <a:lstStyle/>
        <a:p>
          <a:endParaRPr lang="en-US"/>
        </a:p>
      </dgm:t>
    </dgm:pt>
    <dgm:pt modelId="{3DF6F1CC-0FDF-8D42-8064-3D9E20306EA1}" type="sibTrans" cxnId="{E9CE95C7-ECA1-D84E-987A-FA04C2AB9F74}">
      <dgm:prSet/>
      <dgm:spPr/>
      <dgm:t>
        <a:bodyPr/>
        <a:lstStyle/>
        <a:p>
          <a:endParaRPr lang="en-US"/>
        </a:p>
      </dgm:t>
    </dgm:pt>
    <dgm:pt modelId="{14441368-7CCB-5E49-833D-94F5AF9FFA79}" type="pres">
      <dgm:prSet presAssocID="{F47AB830-2379-B14D-BE70-8745CBE38DFC}" presName="Name0" presStyleCnt="0">
        <dgm:presLayoutVars>
          <dgm:chPref val="1"/>
          <dgm:dir/>
          <dgm:animOne val="branch"/>
          <dgm:animLvl val="lvl"/>
          <dgm:resizeHandles/>
        </dgm:presLayoutVars>
      </dgm:prSet>
      <dgm:spPr/>
      <dgm:t>
        <a:bodyPr/>
        <a:lstStyle/>
        <a:p>
          <a:endParaRPr lang="en-US"/>
        </a:p>
      </dgm:t>
    </dgm:pt>
    <dgm:pt modelId="{09758D24-72DC-9F41-8258-6F940B5B08EA}" type="pres">
      <dgm:prSet presAssocID="{C3FC209F-8C3D-ED4D-8FDE-55CAE5B1EE85}" presName="vertOne" presStyleCnt="0"/>
      <dgm:spPr/>
      <dgm:t>
        <a:bodyPr/>
        <a:lstStyle/>
        <a:p>
          <a:endParaRPr lang="en-US"/>
        </a:p>
      </dgm:t>
    </dgm:pt>
    <dgm:pt modelId="{4001A2DE-C113-FE49-925B-0EF9CE45AD07}" type="pres">
      <dgm:prSet presAssocID="{C3FC209F-8C3D-ED4D-8FDE-55CAE5B1EE85}" presName="txOne" presStyleLbl="node0" presStyleIdx="0" presStyleCnt="1" custLinFactNeighborY="-1069">
        <dgm:presLayoutVars>
          <dgm:chPref val="3"/>
        </dgm:presLayoutVars>
      </dgm:prSet>
      <dgm:spPr/>
      <dgm:t>
        <a:bodyPr/>
        <a:lstStyle/>
        <a:p>
          <a:endParaRPr lang="en-US"/>
        </a:p>
      </dgm:t>
    </dgm:pt>
    <dgm:pt modelId="{A84D9EAA-C490-364E-8703-E2326ED6493D}" type="pres">
      <dgm:prSet presAssocID="{C3FC209F-8C3D-ED4D-8FDE-55CAE5B1EE85}" presName="horzOne" presStyleCnt="0"/>
      <dgm:spPr/>
      <dgm:t>
        <a:bodyPr/>
        <a:lstStyle/>
        <a:p>
          <a:endParaRPr lang="en-US"/>
        </a:p>
      </dgm:t>
    </dgm:pt>
  </dgm:ptLst>
  <dgm:cxnLst>
    <dgm:cxn modelId="{09B2B3B6-8535-450E-8D71-9B76EA1A8457}" type="presOf" srcId="{C3FC209F-8C3D-ED4D-8FDE-55CAE5B1EE85}" destId="{4001A2DE-C113-FE49-925B-0EF9CE45AD07}" srcOrd="0" destOrd="0" presId="urn:microsoft.com/office/officeart/2005/8/layout/hierarchy4"/>
    <dgm:cxn modelId="{E0824AD3-FCCE-497C-B5ED-09687D3EFA88}" type="presOf" srcId="{F47AB830-2379-B14D-BE70-8745CBE38DFC}" destId="{14441368-7CCB-5E49-833D-94F5AF9FFA79}" srcOrd="0" destOrd="0" presId="urn:microsoft.com/office/officeart/2005/8/layout/hierarchy4"/>
    <dgm:cxn modelId="{E9CE95C7-ECA1-D84E-987A-FA04C2AB9F74}" srcId="{F47AB830-2379-B14D-BE70-8745CBE38DFC}" destId="{C3FC209F-8C3D-ED4D-8FDE-55CAE5B1EE85}" srcOrd="0" destOrd="0" parTransId="{0D59C27B-ABFD-9545-95B9-D73C0000C98C}" sibTransId="{3DF6F1CC-0FDF-8D42-8064-3D9E20306EA1}"/>
    <dgm:cxn modelId="{D9CBFD12-BEA5-416E-B7C1-3DB3DE816B9E}" type="presParOf" srcId="{14441368-7CCB-5E49-833D-94F5AF9FFA79}" destId="{09758D24-72DC-9F41-8258-6F940B5B08EA}" srcOrd="0" destOrd="0" presId="urn:microsoft.com/office/officeart/2005/8/layout/hierarchy4"/>
    <dgm:cxn modelId="{D7430140-AE7D-4627-B002-900DD7CDA401}" type="presParOf" srcId="{09758D24-72DC-9F41-8258-6F940B5B08EA}" destId="{4001A2DE-C113-FE49-925B-0EF9CE45AD07}" srcOrd="0" destOrd="0" presId="urn:microsoft.com/office/officeart/2005/8/layout/hierarchy4"/>
    <dgm:cxn modelId="{4AE6B186-1E51-4DA5-ADDB-2BFA17A2067E}" type="presParOf" srcId="{09758D24-72DC-9F41-8258-6F940B5B08EA}" destId="{A84D9EAA-C490-364E-8703-E2326ED6493D}" srcOrd="1" destOrd="0" presId="urn:microsoft.com/office/officeart/2005/8/layout/hierarchy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7AB830-2379-B14D-BE70-8745CBE38DFC}" type="doc">
      <dgm:prSet loTypeId="urn:microsoft.com/office/officeart/2005/8/layout/hierarchy4" loCatId="" qsTypeId="urn:microsoft.com/office/officeart/2005/8/quickstyle/simple5" qsCatId="simple" csTypeId="urn:microsoft.com/office/officeart/2005/8/colors/accent1_2" csCatId="accent1" phldr="1"/>
      <dgm:spPr/>
      <dgm:t>
        <a:bodyPr/>
        <a:lstStyle/>
        <a:p>
          <a:endParaRPr lang="en-US"/>
        </a:p>
      </dgm:t>
    </dgm:pt>
    <dgm:pt modelId="{C3FC209F-8C3D-ED4D-8FDE-55CAE5B1EE85}">
      <dgm:prSet phldrT="[Text]"/>
      <dgm:spPr/>
      <dgm:t>
        <a:bodyPr/>
        <a:lstStyle/>
        <a:p>
          <a:r>
            <a:rPr lang="en-US" dirty="0" smtClean="0"/>
            <a:t> </a:t>
          </a:r>
          <a:endParaRPr lang="en-US" dirty="0"/>
        </a:p>
      </dgm:t>
    </dgm:pt>
    <dgm:pt modelId="{0D59C27B-ABFD-9545-95B9-D73C0000C98C}" type="parTrans" cxnId="{E9CE95C7-ECA1-D84E-987A-FA04C2AB9F74}">
      <dgm:prSet/>
      <dgm:spPr/>
      <dgm:t>
        <a:bodyPr/>
        <a:lstStyle/>
        <a:p>
          <a:endParaRPr lang="en-US"/>
        </a:p>
      </dgm:t>
    </dgm:pt>
    <dgm:pt modelId="{3DF6F1CC-0FDF-8D42-8064-3D9E20306EA1}" type="sibTrans" cxnId="{E9CE95C7-ECA1-D84E-987A-FA04C2AB9F74}">
      <dgm:prSet/>
      <dgm:spPr/>
      <dgm:t>
        <a:bodyPr/>
        <a:lstStyle/>
        <a:p>
          <a:endParaRPr lang="en-US"/>
        </a:p>
      </dgm:t>
    </dgm:pt>
    <dgm:pt modelId="{14441368-7CCB-5E49-833D-94F5AF9FFA79}" type="pres">
      <dgm:prSet presAssocID="{F47AB830-2379-B14D-BE70-8745CBE38DFC}" presName="Name0" presStyleCnt="0">
        <dgm:presLayoutVars>
          <dgm:chPref val="1"/>
          <dgm:dir/>
          <dgm:animOne val="branch"/>
          <dgm:animLvl val="lvl"/>
          <dgm:resizeHandles/>
        </dgm:presLayoutVars>
      </dgm:prSet>
      <dgm:spPr/>
      <dgm:t>
        <a:bodyPr/>
        <a:lstStyle/>
        <a:p>
          <a:endParaRPr lang="en-US"/>
        </a:p>
      </dgm:t>
    </dgm:pt>
    <dgm:pt modelId="{09758D24-72DC-9F41-8258-6F940B5B08EA}" type="pres">
      <dgm:prSet presAssocID="{C3FC209F-8C3D-ED4D-8FDE-55CAE5B1EE85}" presName="vertOne" presStyleCnt="0"/>
      <dgm:spPr/>
      <dgm:t>
        <a:bodyPr/>
        <a:lstStyle/>
        <a:p>
          <a:endParaRPr lang="en-US"/>
        </a:p>
      </dgm:t>
    </dgm:pt>
    <dgm:pt modelId="{4001A2DE-C113-FE49-925B-0EF9CE45AD07}" type="pres">
      <dgm:prSet presAssocID="{C3FC209F-8C3D-ED4D-8FDE-55CAE5B1EE85}" presName="txOne" presStyleLbl="node0" presStyleIdx="0" presStyleCnt="1" custLinFactNeighborX="-1785" custLinFactNeighborY="5850">
        <dgm:presLayoutVars>
          <dgm:chPref val="3"/>
        </dgm:presLayoutVars>
      </dgm:prSet>
      <dgm:spPr/>
      <dgm:t>
        <a:bodyPr/>
        <a:lstStyle/>
        <a:p>
          <a:endParaRPr lang="en-US"/>
        </a:p>
      </dgm:t>
    </dgm:pt>
    <dgm:pt modelId="{A84D9EAA-C490-364E-8703-E2326ED6493D}" type="pres">
      <dgm:prSet presAssocID="{C3FC209F-8C3D-ED4D-8FDE-55CAE5B1EE85}" presName="horzOne" presStyleCnt="0"/>
      <dgm:spPr/>
      <dgm:t>
        <a:bodyPr/>
        <a:lstStyle/>
        <a:p>
          <a:endParaRPr lang="en-US"/>
        </a:p>
      </dgm:t>
    </dgm:pt>
  </dgm:ptLst>
  <dgm:cxnLst>
    <dgm:cxn modelId="{1AF52CF8-2B85-4881-912B-9C0CAC162CCA}" type="presOf" srcId="{F47AB830-2379-B14D-BE70-8745CBE38DFC}" destId="{14441368-7CCB-5E49-833D-94F5AF9FFA79}" srcOrd="0" destOrd="0" presId="urn:microsoft.com/office/officeart/2005/8/layout/hierarchy4"/>
    <dgm:cxn modelId="{E9CE95C7-ECA1-D84E-987A-FA04C2AB9F74}" srcId="{F47AB830-2379-B14D-BE70-8745CBE38DFC}" destId="{C3FC209F-8C3D-ED4D-8FDE-55CAE5B1EE85}" srcOrd="0" destOrd="0" parTransId="{0D59C27B-ABFD-9545-95B9-D73C0000C98C}" sibTransId="{3DF6F1CC-0FDF-8D42-8064-3D9E20306EA1}"/>
    <dgm:cxn modelId="{E4F573F1-AEC9-4398-BAD8-2103FE64D10C}" type="presOf" srcId="{C3FC209F-8C3D-ED4D-8FDE-55CAE5B1EE85}" destId="{4001A2DE-C113-FE49-925B-0EF9CE45AD07}" srcOrd="0" destOrd="0" presId="urn:microsoft.com/office/officeart/2005/8/layout/hierarchy4"/>
    <dgm:cxn modelId="{E3E18151-8F4C-4499-B584-24C0266BE9F2}" type="presParOf" srcId="{14441368-7CCB-5E49-833D-94F5AF9FFA79}" destId="{09758D24-72DC-9F41-8258-6F940B5B08EA}" srcOrd="0" destOrd="0" presId="urn:microsoft.com/office/officeart/2005/8/layout/hierarchy4"/>
    <dgm:cxn modelId="{8D68A42F-4623-4885-B851-B0EC855C7F5C}" type="presParOf" srcId="{09758D24-72DC-9F41-8258-6F940B5B08EA}" destId="{4001A2DE-C113-FE49-925B-0EF9CE45AD07}" srcOrd="0" destOrd="0" presId="urn:microsoft.com/office/officeart/2005/8/layout/hierarchy4"/>
    <dgm:cxn modelId="{E11B6FAE-EEE0-40FF-A5A8-5CDC6A52BCD2}" type="presParOf" srcId="{09758D24-72DC-9F41-8258-6F940B5B08EA}" destId="{A84D9EAA-C490-364E-8703-E2326ED6493D}" srcOrd="1" destOrd="0" presId="urn:microsoft.com/office/officeart/2005/8/layout/hierarchy4"/>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47AB830-2379-B14D-BE70-8745CBE38DFC}" type="doc">
      <dgm:prSet loTypeId="urn:microsoft.com/office/officeart/2005/8/layout/hierarchy4" loCatId="" qsTypeId="urn:microsoft.com/office/officeart/2005/8/quickstyle/simple4" qsCatId="simple" csTypeId="urn:microsoft.com/office/officeart/2005/8/colors/accent1_2" csCatId="accent1" phldr="1"/>
      <dgm:spPr/>
      <dgm:t>
        <a:bodyPr/>
        <a:lstStyle/>
        <a:p>
          <a:endParaRPr lang="en-US"/>
        </a:p>
      </dgm:t>
    </dgm:pt>
    <dgm:pt modelId="{C3FC209F-8C3D-ED4D-8FDE-55CAE5B1EE85}">
      <dgm:prSet phldrT="[Text]"/>
      <dgm:spPr/>
      <dgm:t>
        <a:bodyPr/>
        <a:lstStyle/>
        <a:p>
          <a:r>
            <a:rPr lang="en-US" dirty="0" smtClean="0"/>
            <a:t> </a:t>
          </a:r>
          <a:endParaRPr lang="en-US" dirty="0"/>
        </a:p>
      </dgm:t>
    </dgm:pt>
    <dgm:pt modelId="{0D59C27B-ABFD-9545-95B9-D73C0000C98C}" type="parTrans" cxnId="{E9CE95C7-ECA1-D84E-987A-FA04C2AB9F74}">
      <dgm:prSet/>
      <dgm:spPr/>
      <dgm:t>
        <a:bodyPr/>
        <a:lstStyle/>
        <a:p>
          <a:endParaRPr lang="en-US"/>
        </a:p>
      </dgm:t>
    </dgm:pt>
    <dgm:pt modelId="{3DF6F1CC-0FDF-8D42-8064-3D9E20306EA1}" type="sibTrans" cxnId="{E9CE95C7-ECA1-D84E-987A-FA04C2AB9F74}">
      <dgm:prSet/>
      <dgm:spPr/>
      <dgm:t>
        <a:bodyPr/>
        <a:lstStyle/>
        <a:p>
          <a:endParaRPr lang="en-US"/>
        </a:p>
      </dgm:t>
    </dgm:pt>
    <dgm:pt modelId="{14441368-7CCB-5E49-833D-94F5AF9FFA79}" type="pres">
      <dgm:prSet presAssocID="{F47AB830-2379-B14D-BE70-8745CBE38DFC}" presName="Name0" presStyleCnt="0">
        <dgm:presLayoutVars>
          <dgm:chPref val="1"/>
          <dgm:dir/>
          <dgm:animOne val="branch"/>
          <dgm:animLvl val="lvl"/>
          <dgm:resizeHandles/>
        </dgm:presLayoutVars>
      </dgm:prSet>
      <dgm:spPr/>
      <dgm:t>
        <a:bodyPr/>
        <a:lstStyle/>
        <a:p>
          <a:endParaRPr lang="en-US"/>
        </a:p>
      </dgm:t>
    </dgm:pt>
    <dgm:pt modelId="{09758D24-72DC-9F41-8258-6F940B5B08EA}" type="pres">
      <dgm:prSet presAssocID="{C3FC209F-8C3D-ED4D-8FDE-55CAE5B1EE85}" presName="vertOne" presStyleCnt="0"/>
      <dgm:spPr/>
      <dgm:t>
        <a:bodyPr/>
        <a:lstStyle/>
        <a:p>
          <a:endParaRPr lang="en-US"/>
        </a:p>
      </dgm:t>
    </dgm:pt>
    <dgm:pt modelId="{4001A2DE-C113-FE49-925B-0EF9CE45AD07}" type="pres">
      <dgm:prSet presAssocID="{C3FC209F-8C3D-ED4D-8FDE-55CAE5B1EE85}" presName="txOne" presStyleLbl="node0" presStyleIdx="0" presStyleCnt="1" custLinFactY="6062" custLinFactNeighborY="100000">
        <dgm:presLayoutVars>
          <dgm:chPref val="3"/>
        </dgm:presLayoutVars>
      </dgm:prSet>
      <dgm:spPr/>
      <dgm:t>
        <a:bodyPr/>
        <a:lstStyle/>
        <a:p>
          <a:endParaRPr lang="en-US"/>
        </a:p>
      </dgm:t>
    </dgm:pt>
    <dgm:pt modelId="{A84D9EAA-C490-364E-8703-E2326ED6493D}" type="pres">
      <dgm:prSet presAssocID="{C3FC209F-8C3D-ED4D-8FDE-55CAE5B1EE85}" presName="horzOne" presStyleCnt="0"/>
      <dgm:spPr/>
      <dgm:t>
        <a:bodyPr/>
        <a:lstStyle/>
        <a:p>
          <a:endParaRPr lang="en-US"/>
        </a:p>
      </dgm:t>
    </dgm:pt>
  </dgm:ptLst>
  <dgm:cxnLst>
    <dgm:cxn modelId="{7E2396B2-724C-43F1-B8D4-3742059257E4}" type="presOf" srcId="{C3FC209F-8C3D-ED4D-8FDE-55CAE5B1EE85}" destId="{4001A2DE-C113-FE49-925B-0EF9CE45AD07}" srcOrd="0" destOrd="0" presId="urn:microsoft.com/office/officeart/2005/8/layout/hierarchy4"/>
    <dgm:cxn modelId="{2039B8E2-37C0-4BBF-BAAD-AB3BFD439C42}" type="presOf" srcId="{F47AB830-2379-B14D-BE70-8745CBE38DFC}" destId="{14441368-7CCB-5E49-833D-94F5AF9FFA79}" srcOrd="0" destOrd="0" presId="urn:microsoft.com/office/officeart/2005/8/layout/hierarchy4"/>
    <dgm:cxn modelId="{E9CE95C7-ECA1-D84E-987A-FA04C2AB9F74}" srcId="{F47AB830-2379-B14D-BE70-8745CBE38DFC}" destId="{C3FC209F-8C3D-ED4D-8FDE-55CAE5B1EE85}" srcOrd="0" destOrd="0" parTransId="{0D59C27B-ABFD-9545-95B9-D73C0000C98C}" sibTransId="{3DF6F1CC-0FDF-8D42-8064-3D9E20306EA1}"/>
    <dgm:cxn modelId="{52AECBEC-1F9B-499F-BD31-EC97DCAA1652}" type="presParOf" srcId="{14441368-7CCB-5E49-833D-94F5AF9FFA79}" destId="{09758D24-72DC-9F41-8258-6F940B5B08EA}" srcOrd="0" destOrd="0" presId="urn:microsoft.com/office/officeart/2005/8/layout/hierarchy4"/>
    <dgm:cxn modelId="{1089A0C8-9FBD-429A-99E5-899723F34A48}" type="presParOf" srcId="{09758D24-72DC-9F41-8258-6F940B5B08EA}" destId="{4001A2DE-C113-FE49-925B-0EF9CE45AD07}" srcOrd="0" destOrd="0" presId="urn:microsoft.com/office/officeart/2005/8/layout/hierarchy4"/>
    <dgm:cxn modelId="{2229F686-828D-48F1-9DC1-CD7B31B0DC89}" type="presParOf" srcId="{09758D24-72DC-9F41-8258-6F940B5B08EA}" destId="{A84D9EAA-C490-364E-8703-E2326ED6493D}" srcOrd="1" destOrd="0" presId="urn:microsoft.com/office/officeart/2005/8/layout/hierarchy4"/>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47AB830-2379-B14D-BE70-8745CBE38DFC}" type="doc">
      <dgm:prSet loTypeId="urn:microsoft.com/office/officeart/2005/8/layout/hierarchy4" loCatId="" qsTypeId="urn:microsoft.com/office/officeart/2005/8/quickstyle/simple4" qsCatId="simple" csTypeId="urn:microsoft.com/office/officeart/2005/8/colors/accent1_2" csCatId="accent1" phldr="1"/>
      <dgm:spPr/>
      <dgm:t>
        <a:bodyPr/>
        <a:lstStyle/>
        <a:p>
          <a:endParaRPr lang="en-US"/>
        </a:p>
      </dgm:t>
    </dgm:pt>
    <dgm:pt modelId="{C3FC209F-8C3D-ED4D-8FDE-55CAE5B1EE85}">
      <dgm:prSet phldrT="[Text]"/>
      <dgm:spPr/>
      <dgm:t>
        <a:bodyPr/>
        <a:lstStyle/>
        <a:p>
          <a:r>
            <a:rPr lang="en-US" dirty="0" smtClean="0"/>
            <a:t> </a:t>
          </a:r>
          <a:endParaRPr lang="en-US" dirty="0"/>
        </a:p>
      </dgm:t>
    </dgm:pt>
    <dgm:pt modelId="{0D59C27B-ABFD-9545-95B9-D73C0000C98C}" type="parTrans" cxnId="{E9CE95C7-ECA1-D84E-987A-FA04C2AB9F74}">
      <dgm:prSet/>
      <dgm:spPr/>
      <dgm:t>
        <a:bodyPr/>
        <a:lstStyle/>
        <a:p>
          <a:endParaRPr lang="en-US"/>
        </a:p>
      </dgm:t>
    </dgm:pt>
    <dgm:pt modelId="{3DF6F1CC-0FDF-8D42-8064-3D9E20306EA1}" type="sibTrans" cxnId="{E9CE95C7-ECA1-D84E-987A-FA04C2AB9F74}">
      <dgm:prSet/>
      <dgm:spPr/>
      <dgm:t>
        <a:bodyPr/>
        <a:lstStyle/>
        <a:p>
          <a:endParaRPr lang="en-US"/>
        </a:p>
      </dgm:t>
    </dgm:pt>
    <dgm:pt modelId="{14441368-7CCB-5E49-833D-94F5AF9FFA79}" type="pres">
      <dgm:prSet presAssocID="{F47AB830-2379-B14D-BE70-8745CBE38DFC}" presName="Name0" presStyleCnt="0">
        <dgm:presLayoutVars>
          <dgm:chPref val="1"/>
          <dgm:dir/>
          <dgm:animOne val="branch"/>
          <dgm:animLvl val="lvl"/>
          <dgm:resizeHandles/>
        </dgm:presLayoutVars>
      </dgm:prSet>
      <dgm:spPr/>
      <dgm:t>
        <a:bodyPr/>
        <a:lstStyle/>
        <a:p>
          <a:endParaRPr lang="en-US"/>
        </a:p>
      </dgm:t>
    </dgm:pt>
    <dgm:pt modelId="{09758D24-72DC-9F41-8258-6F940B5B08EA}" type="pres">
      <dgm:prSet presAssocID="{C3FC209F-8C3D-ED4D-8FDE-55CAE5B1EE85}" presName="vertOne" presStyleCnt="0"/>
      <dgm:spPr/>
      <dgm:t>
        <a:bodyPr/>
        <a:lstStyle/>
        <a:p>
          <a:endParaRPr lang="en-US"/>
        </a:p>
      </dgm:t>
    </dgm:pt>
    <dgm:pt modelId="{4001A2DE-C113-FE49-925B-0EF9CE45AD07}" type="pres">
      <dgm:prSet presAssocID="{C3FC209F-8C3D-ED4D-8FDE-55CAE5B1EE85}" presName="txOne" presStyleLbl="node0" presStyleIdx="0" presStyleCnt="1" custLinFactNeighborY="88721">
        <dgm:presLayoutVars>
          <dgm:chPref val="3"/>
        </dgm:presLayoutVars>
      </dgm:prSet>
      <dgm:spPr/>
      <dgm:t>
        <a:bodyPr/>
        <a:lstStyle/>
        <a:p>
          <a:endParaRPr lang="en-US"/>
        </a:p>
      </dgm:t>
    </dgm:pt>
    <dgm:pt modelId="{A84D9EAA-C490-364E-8703-E2326ED6493D}" type="pres">
      <dgm:prSet presAssocID="{C3FC209F-8C3D-ED4D-8FDE-55CAE5B1EE85}" presName="horzOne" presStyleCnt="0"/>
      <dgm:spPr/>
      <dgm:t>
        <a:bodyPr/>
        <a:lstStyle/>
        <a:p>
          <a:endParaRPr lang="en-US"/>
        </a:p>
      </dgm:t>
    </dgm:pt>
  </dgm:ptLst>
  <dgm:cxnLst>
    <dgm:cxn modelId="{BA6D1CF7-6385-4939-AF34-395BB2F56FE3}" type="presOf" srcId="{C3FC209F-8C3D-ED4D-8FDE-55CAE5B1EE85}" destId="{4001A2DE-C113-FE49-925B-0EF9CE45AD07}" srcOrd="0" destOrd="0" presId="urn:microsoft.com/office/officeart/2005/8/layout/hierarchy4"/>
    <dgm:cxn modelId="{FC85C6FE-2510-4112-8CEE-5536BC572769}" type="presOf" srcId="{F47AB830-2379-B14D-BE70-8745CBE38DFC}" destId="{14441368-7CCB-5E49-833D-94F5AF9FFA79}" srcOrd="0" destOrd="0" presId="urn:microsoft.com/office/officeart/2005/8/layout/hierarchy4"/>
    <dgm:cxn modelId="{E9CE95C7-ECA1-D84E-987A-FA04C2AB9F74}" srcId="{F47AB830-2379-B14D-BE70-8745CBE38DFC}" destId="{C3FC209F-8C3D-ED4D-8FDE-55CAE5B1EE85}" srcOrd="0" destOrd="0" parTransId="{0D59C27B-ABFD-9545-95B9-D73C0000C98C}" sibTransId="{3DF6F1CC-0FDF-8D42-8064-3D9E20306EA1}"/>
    <dgm:cxn modelId="{9AFDB304-1357-44A9-8DE5-0BEE8BB2A7B3}" type="presParOf" srcId="{14441368-7CCB-5E49-833D-94F5AF9FFA79}" destId="{09758D24-72DC-9F41-8258-6F940B5B08EA}" srcOrd="0" destOrd="0" presId="urn:microsoft.com/office/officeart/2005/8/layout/hierarchy4"/>
    <dgm:cxn modelId="{833A217B-0F95-4BCE-A607-B61E1FE93FC4}" type="presParOf" srcId="{09758D24-72DC-9F41-8258-6F940B5B08EA}" destId="{4001A2DE-C113-FE49-925B-0EF9CE45AD07}" srcOrd="0" destOrd="0" presId="urn:microsoft.com/office/officeart/2005/8/layout/hierarchy4"/>
    <dgm:cxn modelId="{689FBD2B-85A6-4FC2-B5EB-8479CAC5720B}" type="presParOf" srcId="{09758D24-72DC-9F41-8258-6F940B5B08EA}" destId="{A84D9EAA-C490-364E-8703-E2326ED6493D}" srcOrd="1" destOrd="0" presId="urn:microsoft.com/office/officeart/2005/8/layout/hierarchy4"/>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47AB830-2379-B14D-BE70-8745CBE38DFC}" type="doc">
      <dgm:prSet loTypeId="urn:microsoft.com/office/officeart/2005/8/layout/hierarchy4" loCatId="" qsTypeId="urn:microsoft.com/office/officeart/2005/8/quickstyle/simple4" qsCatId="simple" csTypeId="urn:microsoft.com/office/officeart/2005/8/colors/accent1_2" csCatId="accent1" phldr="1"/>
      <dgm:spPr/>
      <dgm:t>
        <a:bodyPr/>
        <a:lstStyle/>
        <a:p>
          <a:endParaRPr lang="en-US"/>
        </a:p>
      </dgm:t>
    </dgm:pt>
    <dgm:pt modelId="{C3FC209F-8C3D-ED4D-8FDE-55CAE5B1EE85}">
      <dgm:prSet phldrT="[Text]"/>
      <dgm:spPr/>
      <dgm:t>
        <a:bodyPr/>
        <a:lstStyle/>
        <a:p>
          <a:r>
            <a:rPr lang="en-US" dirty="0" smtClean="0"/>
            <a:t> </a:t>
          </a:r>
          <a:endParaRPr lang="en-US" dirty="0"/>
        </a:p>
      </dgm:t>
    </dgm:pt>
    <dgm:pt modelId="{0D59C27B-ABFD-9545-95B9-D73C0000C98C}" type="parTrans" cxnId="{E9CE95C7-ECA1-D84E-987A-FA04C2AB9F74}">
      <dgm:prSet/>
      <dgm:spPr/>
      <dgm:t>
        <a:bodyPr/>
        <a:lstStyle/>
        <a:p>
          <a:endParaRPr lang="en-US"/>
        </a:p>
      </dgm:t>
    </dgm:pt>
    <dgm:pt modelId="{3DF6F1CC-0FDF-8D42-8064-3D9E20306EA1}" type="sibTrans" cxnId="{E9CE95C7-ECA1-D84E-987A-FA04C2AB9F74}">
      <dgm:prSet/>
      <dgm:spPr/>
      <dgm:t>
        <a:bodyPr/>
        <a:lstStyle/>
        <a:p>
          <a:endParaRPr lang="en-US"/>
        </a:p>
      </dgm:t>
    </dgm:pt>
    <dgm:pt modelId="{14441368-7CCB-5E49-833D-94F5AF9FFA79}" type="pres">
      <dgm:prSet presAssocID="{F47AB830-2379-B14D-BE70-8745CBE38DFC}" presName="Name0" presStyleCnt="0">
        <dgm:presLayoutVars>
          <dgm:chPref val="1"/>
          <dgm:dir/>
          <dgm:animOne val="branch"/>
          <dgm:animLvl val="lvl"/>
          <dgm:resizeHandles/>
        </dgm:presLayoutVars>
      </dgm:prSet>
      <dgm:spPr/>
      <dgm:t>
        <a:bodyPr/>
        <a:lstStyle/>
        <a:p>
          <a:endParaRPr lang="en-US"/>
        </a:p>
      </dgm:t>
    </dgm:pt>
    <dgm:pt modelId="{09758D24-72DC-9F41-8258-6F940B5B08EA}" type="pres">
      <dgm:prSet presAssocID="{C3FC209F-8C3D-ED4D-8FDE-55CAE5B1EE85}" presName="vertOne" presStyleCnt="0"/>
      <dgm:spPr/>
      <dgm:t>
        <a:bodyPr/>
        <a:lstStyle/>
        <a:p>
          <a:endParaRPr lang="en-US"/>
        </a:p>
      </dgm:t>
    </dgm:pt>
    <dgm:pt modelId="{4001A2DE-C113-FE49-925B-0EF9CE45AD07}" type="pres">
      <dgm:prSet presAssocID="{C3FC209F-8C3D-ED4D-8FDE-55CAE5B1EE85}" presName="txOne" presStyleLbl="node0" presStyleIdx="0" presStyleCnt="1" custLinFactY="9277" custLinFactNeighborY="100000">
        <dgm:presLayoutVars>
          <dgm:chPref val="3"/>
        </dgm:presLayoutVars>
      </dgm:prSet>
      <dgm:spPr/>
      <dgm:t>
        <a:bodyPr/>
        <a:lstStyle/>
        <a:p>
          <a:endParaRPr lang="en-US"/>
        </a:p>
      </dgm:t>
    </dgm:pt>
    <dgm:pt modelId="{A84D9EAA-C490-364E-8703-E2326ED6493D}" type="pres">
      <dgm:prSet presAssocID="{C3FC209F-8C3D-ED4D-8FDE-55CAE5B1EE85}" presName="horzOne" presStyleCnt="0"/>
      <dgm:spPr/>
      <dgm:t>
        <a:bodyPr/>
        <a:lstStyle/>
        <a:p>
          <a:endParaRPr lang="en-US"/>
        </a:p>
      </dgm:t>
    </dgm:pt>
  </dgm:ptLst>
  <dgm:cxnLst>
    <dgm:cxn modelId="{1878E3BC-69A5-4392-BD86-6CB1B7895CBA}" type="presOf" srcId="{C3FC209F-8C3D-ED4D-8FDE-55CAE5B1EE85}" destId="{4001A2DE-C113-FE49-925B-0EF9CE45AD07}" srcOrd="0" destOrd="0" presId="urn:microsoft.com/office/officeart/2005/8/layout/hierarchy4"/>
    <dgm:cxn modelId="{E9CE95C7-ECA1-D84E-987A-FA04C2AB9F74}" srcId="{F47AB830-2379-B14D-BE70-8745CBE38DFC}" destId="{C3FC209F-8C3D-ED4D-8FDE-55CAE5B1EE85}" srcOrd="0" destOrd="0" parTransId="{0D59C27B-ABFD-9545-95B9-D73C0000C98C}" sibTransId="{3DF6F1CC-0FDF-8D42-8064-3D9E20306EA1}"/>
    <dgm:cxn modelId="{70DE96BA-6E5D-4A58-BE93-C3F688E0BAB1}" type="presOf" srcId="{F47AB830-2379-B14D-BE70-8745CBE38DFC}" destId="{14441368-7CCB-5E49-833D-94F5AF9FFA79}" srcOrd="0" destOrd="0" presId="urn:microsoft.com/office/officeart/2005/8/layout/hierarchy4"/>
    <dgm:cxn modelId="{C6D3FA52-3C9E-439D-BEA4-B963E794C751}" type="presParOf" srcId="{14441368-7CCB-5E49-833D-94F5AF9FFA79}" destId="{09758D24-72DC-9F41-8258-6F940B5B08EA}" srcOrd="0" destOrd="0" presId="urn:microsoft.com/office/officeart/2005/8/layout/hierarchy4"/>
    <dgm:cxn modelId="{45DAA958-49D4-40F6-8DC2-C6BC4EE84B13}" type="presParOf" srcId="{09758D24-72DC-9F41-8258-6F940B5B08EA}" destId="{4001A2DE-C113-FE49-925B-0EF9CE45AD07}" srcOrd="0" destOrd="0" presId="urn:microsoft.com/office/officeart/2005/8/layout/hierarchy4"/>
    <dgm:cxn modelId="{CE27E588-9F3F-4496-9E1F-981256F50F9E}" type="presParOf" srcId="{09758D24-72DC-9F41-8258-6F940B5B08EA}" destId="{A84D9EAA-C490-364E-8703-E2326ED6493D}" srcOrd="1" destOrd="0" presId="urn:microsoft.com/office/officeart/2005/8/layout/hierarchy4"/>
  </dgm:cxnLst>
  <dgm:bg/>
  <dgm:whole/>
  <dgm:extLst>
    <a:ext uri="http://schemas.microsoft.com/office/drawing/2008/diagram">
      <dsp:dataModelExt xmlns:dsp="http://schemas.microsoft.com/office/drawing/2008/diagram" relId="rId3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47AB830-2379-B14D-BE70-8745CBE38DFC}" type="doc">
      <dgm:prSet loTypeId="urn:microsoft.com/office/officeart/2005/8/layout/hierarchy4" loCatId="" qsTypeId="urn:microsoft.com/office/officeart/2005/8/quickstyle/simple4" qsCatId="simple" csTypeId="urn:microsoft.com/office/officeart/2005/8/colors/accent1_2" csCatId="accent1" phldr="1"/>
      <dgm:spPr/>
      <dgm:t>
        <a:bodyPr/>
        <a:lstStyle/>
        <a:p>
          <a:endParaRPr lang="en-US"/>
        </a:p>
      </dgm:t>
    </dgm:pt>
    <dgm:pt modelId="{C3FC209F-8C3D-ED4D-8FDE-55CAE5B1EE85}">
      <dgm:prSet phldrT="[Text]"/>
      <dgm:spPr/>
      <dgm:t>
        <a:bodyPr/>
        <a:lstStyle/>
        <a:p>
          <a:r>
            <a:rPr lang="en-US" dirty="0" smtClean="0"/>
            <a:t> </a:t>
          </a:r>
          <a:endParaRPr lang="en-US" dirty="0"/>
        </a:p>
      </dgm:t>
    </dgm:pt>
    <dgm:pt modelId="{0D59C27B-ABFD-9545-95B9-D73C0000C98C}" type="parTrans" cxnId="{E9CE95C7-ECA1-D84E-987A-FA04C2AB9F74}">
      <dgm:prSet/>
      <dgm:spPr/>
      <dgm:t>
        <a:bodyPr/>
        <a:lstStyle/>
        <a:p>
          <a:endParaRPr lang="en-US"/>
        </a:p>
      </dgm:t>
    </dgm:pt>
    <dgm:pt modelId="{3DF6F1CC-0FDF-8D42-8064-3D9E20306EA1}" type="sibTrans" cxnId="{E9CE95C7-ECA1-D84E-987A-FA04C2AB9F74}">
      <dgm:prSet/>
      <dgm:spPr/>
      <dgm:t>
        <a:bodyPr/>
        <a:lstStyle/>
        <a:p>
          <a:endParaRPr lang="en-US"/>
        </a:p>
      </dgm:t>
    </dgm:pt>
    <dgm:pt modelId="{14441368-7CCB-5E49-833D-94F5AF9FFA79}" type="pres">
      <dgm:prSet presAssocID="{F47AB830-2379-B14D-BE70-8745CBE38DFC}" presName="Name0" presStyleCnt="0">
        <dgm:presLayoutVars>
          <dgm:chPref val="1"/>
          <dgm:dir/>
          <dgm:animOne val="branch"/>
          <dgm:animLvl val="lvl"/>
          <dgm:resizeHandles/>
        </dgm:presLayoutVars>
      </dgm:prSet>
      <dgm:spPr/>
      <dgm:t>
        <a:bodyPr/>
        <a:lstStyle/>
        <a:p>
          <a:endParaRPr lang="en-US"/>
        </a:p>
      </dgm:t>
    </dgm:pt>
    <dgm:pt modelId="{09758D24-72DC-9F41-8258-6F940B5B08EA}" type="pres">
      <dgm:prSet presAssocID="{C3FC209F-8C3D-ED4D-8FDE-55CAE5B1EE85}" presName="vertOne" presStyleCnt="0"/>
      <dgm:spPr/>
      <dgm:t>
        <a:bodyPr/>
        <a:lstStyle/>
        <a:p>
          <a:endParaRPr lang="en-US"/>
        </a:p>
      </dgm:t>
    </dgm:pt>
    <dgm:pt modelId="{4001A2DE-C113-FE49-925B-0EF9CE45AD07}" type="pres">
      <dgm:prSet presAssocID="{C3FC209F-8C3D-ED4D-8FDE-55CAE5B1EE85}" presName="txOne" presStyleLbl="node0" presStyleIdx="0" presStyleCnt="1" custLinFactY="6062" custLinFactNeighborY="100000">
        <dgm:presLayoutVars>
          <dgm:chPref val="3"/>
        </dgm:presLayoutVars>
      </dgm:prSet>
      <dgm:spPr/>
      <dgm:t>
        <a:bodyPr/>
        <a:lstStyle/>
        <a:p>
          <a:endParaRPr lang="en-US"/>
        </a:p>
      </dgm:t>
    </dgm:pt>
    <dgm:pt modelId="{A84D9EAA-C490-364E-8703-E2326ED6493D}" type="pres">
      <dgm:prSet presAssocID="{C3FC209F-8C3D-ED4D-8FDE-55CAE5B1EE85}" presName="horzOne" presStyleCnt="0"/>
      <dgm:spPr/>
      <dgm:t>
        <a:bodyPr/>
        <a:lstStyle/>
        <a:p>
          <a:endParaRPr lang="en-US"/>
        </a:p>
      </dgm:t>
    </dgm:pt>
  </dgm:ptLst>
  <dgm:cxnLst>
    <dgm:cxn modelId="{C085EC7E-D415-48D0-B11D-AA3AED2B4371}" type="presOf" srcId="{F47AB830-2379-B14D-BE70-8745CBE38DFC}" destId="{14441368-7CCB-5E49-833D-94F5AF9FFA79}" srcOrd="0" destOrd="0" presId="urn:microsoft.com/office/officeart/2005/8/layout/hierarchy4"/>
    <dgm:cxn modelId="{E9CE95C7-ECA1-D84E-987A-FA04C2AB9F74}" srcId="{F47AB830-2379-B14D-BE70-8745CBE38DFC}" destId="{C3FC209F-8C3D-ED4D-8FDE-55CAE5B1EE85}" srcOrd="0" destOrd="0" parTransId="{0D59C27B-ABFD-9545-95B9-D73C0000C98C}" sibTransId="{3DF6F1CC-0FDF-8D42-8064-3D9E20306EA1}"/>
    <dgm:cxn modelId="{D9ABE5F6-3A82-4CDE-AB72-C901C9D281EA}" type="presOf" srcId="{C3FC209F-8C3D-ED4D-8FDE-55CAE5B1EE85}" destId="{4001A2DE-C113-FE49-925B-0EF9CE45AD07}" srcOrd="0" destOrd="0" presId="urn:microsoft.com/office/officeart/2005/8/layout/hierarchy4"/>
    <dgm:cxn modelId="{8F823FA8-9064-494A-AE3E-04613CE44996}" type="presParOf" srcId="{14441368-7CCB-5E49-833D-94F5AF9FFA79}" destId="{09758D24-72DC-9F41-8258-6F940B5B08EA}" srcOrd="0" destOrd="0" presId="urn:microsoft.com/office/officeart/2005/8/layout/hierarchy4"/>
    <dgm:cxn modelId="{484D1F99-873B-4043-A264-0ADAD2C0B1F2}" type="presParOf" srcId="{09758D24-72DC-9F41-8258-6F940B5B08EA}" destId="{4001A2DE-C113-FE49-925B-0EF9CE45AD07}" srcOrd="0" destOrd="0" presId="urn:microsoft.com/office/officeart/2005/8/layout/hierarchy4"/>
    <dgm:cxn modelId="{8FC53D1F-6EE7-4C3B-BE94-4C640FFD82B8}" type="presParOf" srcId="{09758D24-72DC-9F41-8258-6F940B5B08EA}" destId="{A84D9EAA-C490-364E-8703-E2326ED6493D}" srcOrd="1" destOrd="0" presId="urn:microsoft.com/office/officeart/2005/8/layout/hierarchy4"/>
  </dgm:cxnLst>
  <dgm:bg/>
  <dgm:whole/>
  <dgm:extLst>
    <a:ext uri="http://schemas.microsoft.com/office/drawing/2008/diagram">
      <dsp:dataModelExt xmlns:dsp="http://schemas.microsoft.com/office/drawing/2008/diagram" relId="rId3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E7448CB-3E74-3944-B59F-6958AB366248}" type="doc">
      <dgm:prSet loTypeId="urn:microsoft.com/office/officeart/2005/8/layout/cycle3" loCatId="" qsTypeId="urn:microsoft.com/office/officeart/2005/8/quickstyle/simple4" qsCatId="simple" csTypeId="urn:microsoft.com/office/officeart/2005/8/colors/accent1_5" csCatId="accent1" phldr="1"/>
      <dgm:spPr/>
      <dgm:t>
        <a:bodyPr/>
        <a:lstStyle/>
        <a:p>
          <a:endParaRPr lang="en-US"/>
        </a:p>
      </dgm:t>
    </dgm:pt>
    <dgm:pt modelId="{2D6DDFAC-F29E-1047-B514-643372B3285C}">
      <dgm:prSet phldrT="[Text]" phldr="1"/>
      <dgm:spPr>
        <a:noFill/>
        <a:ln>
          <a:noFill/>
        </a:ln>
      </dgm:spPr>
      <dgm:t>
        <a:bodyPr/>
        <a:lstStyle/>
        <a:p>
          <a:endParaRPr lang="en-US" dirty="0">
            <a:solidFill>
              <a:schemeClr val="bg1"/>
            </a:solidFill>
          </a:endParaRPr>
        </a:p>
      </dgm:t>
    </dgm:pt>
    <dgm:pt modelId="{57E6C7F6-505B-9F4B-A544-85421552CD31}" type="parTrans" cxnId="{036985A4-0061-CB46-AE67-D65F6E36D354}">
      <dgm:prSet/>
      <dgm:spPr/>
      <dgm:t>
        <a:bodyPr/>
        <a:lstStyle/>
        <a:p>
          <a:endParaRPr lang="en-US"/>
        </a:p>
      </dgm:t>
    </dgm:pt>
    <dgm:pt modelId="{698F4ACC-96BE-D64C-B89D-187FFF1AAF46}" type="sibTrans" cxnId="{036985A4-0061-CB46-AE67-D65F6E36D354}">
      <dgm:prSet/>
      <dgm:spPr>
        <a:solidFill>
          <a:schemeClr val="accent5">
            <a:lumMod val="75000"/>
          </a:schemeClr>
        </a:solidFill>
      </dgm:spPr>
      <dgm:t>
        <a:bodyPr/>
        <a:lstStyle/>
        <a:p>
          <a:endParaRPr lang="en-US"/>
        </a:p>
      </dgm:t>
    </dgm:pt>
    <dgm:pt modelId="{D55CBA5F-6AA2-DA48-9E49-E546B8FE161B}">
      <dgm:prSet phldrT="[Text]"/>
      <dgm:spPr>
        <a:noFill/>
        <a:ln>
          <a:noFill/>
        </a:ln>
      </dgm:spPr>
      <dgm:t>
        <a:bodyPr/>
        <a:lstStyle/>
        <a:p>
          <a:endParaRPr lang="en-US" dirty="0"/>
        </a:p>
      </dgm:t>
    </dgm:pt>
    <dgm:pt modelId="{F98EAD81-F2C8-9C43-927B-40A2E448464D}" type="parTrans" cxnId="{5A9A78C8-7128-1E49-9513-EC6A92A142CB}">
      <dgm:prSet/>
      <dgm:spPr/>
      <dgm:t>
        <a:bodyPr/>
        <a:lstStyle/>
        <a:p>
          <a:endParaRPr lang="en-US"/>
        </a:p>
      </dgm:t>
    </dgm:pt>
    <dgm:pt modelId="{97B94B22-6FA1-264E-BE02-AE8E93C530AC}" type="sibTrans" cxnId="{5A9A78C8-7128-1E49-9513-EC6A92A142CB}">
      <dgm:prSet/>
      <dgm:spPr/>
      <dgm:t>
        <a:bodyPr/>
        <a:lstStyle/>
        <a:p>
          <a:endParaRPr lang="en-US"/>
        </a:p>
      </dgm:t>
    </dgm:pt>
    <dgm:pt modelId="{29836F12-5D24-D643-B7A8-C743A37F309A}">
      <dgm:prSet phldrT="[Text]"/>
      <dgm:spPr>
        <a:noFill/>
        <a:ln>
          <a:noFill/>
        </a:ln>
      </dgm:spPr>
      <dgm:t>
        <a:bodyPr/>
        <a:lstStyle/>
        <a:p>
          <a:endParaRPr lang="en-US"/>
        </a:p>
      </dgm:t>
    </dgm:pt>
    <dgm:pt modelId="{6A88B8B0-1FC1-794F-AA6F-239F541D6E88}" type="parTrans" cxnId="{F4B7B3B6-E488-9F4E-9AB0-6DC497108CF0}">
      <dgm:prSet/>
      <dgm:spPr/>
      <dgm:t>
        <a:bodyPr/>
        <a:lstStyle/>
        <a:p>
          <a:endParaRPr lang="en-US"/>
        </a:p>
      </dgm:t>
    </dgm:pt>
    <dgm:pt modelId="{F363086A-ABD8-7342-ABDC-6B65B3DEC361}" type="sibTrans" cxnId="{F4B7B3B6-E488-9F4E-9AB0-6DC497108CF0}">
      <dgm:prSet/>
      <dgm:spPr/>
      <dgm:t>
        <a:bodyPr/>
        <a:lstStyle/>
        <a:p>
          <a:endParaRPr lang="en-US"/>
        </a:p>
      </dgm:t>
    </dgm:pt>
    <dgm:pt modelId="{7B3072B9-C896-F545-9143-4C00D1DD11B8}">
      <dgm:prSet phldrT="[Text]"/>
      <dgm:spPr>
        <a:noFill/>
        <a:ln>
          <a:noFill/>
        </a:ln>
      </dgm:spPr>
      <dgm:t>
        <a:bodyPr/>
        <a:lstStyle/>
        <a:p>
          <a:endParaRPr lang="en-US"/>
        </a:p>
      </dgm:t>
    </dgm:pt>
    <dgm:pt modelId="{ED866BCE-4CD5-FD40-A7A6-17A5CB1B264A}" type="parTrans" cxnId="{98D3F0B4-9D2B-C34A-A170-E1DC04BCF24D}">
      <dgm:prSet/>
      <dgm:spPr/>
      <dgm:t>
        <a:bodyPr/>
        <a:lstStyle/>
        <a:p>
          <a:endParaRPr lang="en-US"/>
        </a:p>
      </dgm:t>
    </dgm:pt>
    <dgm:pt modelId="{6D03A0A1-F203-8644-A44E-26E6F8860C20}" type="sibTrans" cxnId="{98D3F0B4-9D2B-C34A-A170-E1DC04BCF24D}">
      <dgm:prSet/>
      <dgm:spPr/>
      <dgm:t>
        <a:bodyPr/>
        <a:lstStyle/>
        <a:p>
          <a:endParaRPr lang="en-US"/>
        </a:p>
      </dgm:t>
    </dgm:pt>
    <dgm:pt modelId="{6BAD68E1-8E98-8F49-8464-D5C58885BFDA}">
      <dgm:prSet phldrT="[Text]"/>
      <dgm:spPr>
        <a:noFill/>
      </dgm:spPr>
      <dgm:t>
        <a:bodyPr/>
        <a:lstStyle/>
        <a:p>
          <a:endParaRPr lang="en-US"/>
        </a:p>
      </dgm:t>
    </dgm:pt>
    <dgm:pt modelId="{0F95568B-54E5-FF41-9FB4-482BBEE20FB9}" type="parTrans" cxnId="{D63F7F97-D762-7B42-BA37-B77151A7CC53}">
      <dgm:prSet/>
      <dgm:spPr/>
      <dgm:t>
        <a:bodyPr/>
        <a:lstStyle/>
        <a:p>
          <a:endParaRPr lang="en-US"/>
        </a:p>
      </dgm:t>
    </dgm:pt>
    <dgm:pt modelId="{C76FAFF4-E834-7A40-B39D-56F38E1127A3}" type="sibTrans" cxnId="{D63F7F97-D762-7B42-BA37-B77151A7CC53}">
      <dgm:prSet/>
      <dgm:spPr/>
      <dgm:t>
        <a:bodyPr/>
        <a:lstStyle/>
        <a:p>
          <a:endParaRPr lang="en-US"/>
        </a:p>
      </dgm:t>
    </dgm:pt>
    <dgm:pt modelId="{7A39ACD6-00BD-AC4C-896C-5D64A535C839}">
      <dgm:prSet phldrT="[Text]"/>
      <dgm:spPr>
        <a:noFill/>
        <a:ln>
          <a:noFill/>
        </a:ln>
      </dgm:spPr>
      <dgm:t>
        <a:bodyPr/>
        <a:lstStyle/>
        <a:p>
          <a:endParaRPr lang="en-US"/>
        </a:p>
      </dgm:t>
    </dgm:pt>
    <dgm:pt modelId="{45E4FA6D-EAEB-4548-89A8-3034CC687E8D}" type="parTrans" cxnId="{2F1D23BF-8A43-894B-BBE8-E2DC413CDC17}">
      <dgm:prSet/>
      <dgm:spPr/>
      <dgm:t>
        <a:bodyPr/>
        <a:lstStyle/>
        <a:p>
          <a:endParaRPr lang="en-US"/>
        </a:p>
      </dgm:t>
    </dgm:pt>
    <dgm:pt modelId="{F421D6C2-8504-E542-A5D5-F51516E3455D}" type="sibTrans" cxnId="{2F1D23BF-8A43-894B-BBE8-E2DC413CDC17}">
      <dgm:prSet/>
      <dgm:spPr/>
      <dgm:t>
        <a:bodyPr/>
        <a:lstStyle/>
        <a:p>
          <a:endParaRPr lang="en-US"/>
        </a:p>
      </dgm:t>
    </dgm:pt>
    <dgm:pt modelId="{C0E244C5-545A-F14E-8681-B4D257B49DEC}" type="pres">
      <dgm:prSet presAssocID="{5E7448CB-3E74-3944-B59F-6958AB366248}" presName="Name0" presStyleCnt="0">
        <dgm:presLayoutVars>
          <dgm:dir/>
          <dgm:resizeHandles val="exact"/>
        </dgm:presLayoutVars>
      </dgm:prSet>
      <dgm:spPr/>
      <dgm:t>
        <a:bodyPr/>
        <a:lstStyle/>
        <a:p>
          <a:endParaRPr lang="en-US"/>
        </a:p>
      </dgm:t>
    </dgm:pt>
    <dgm:pt modelId="{9DC3C527-984F-424B-9126-5AB38F67EC59}" type="pres">
      <dgm:prSet presAssocID="{5E7448CB-3E74-3944-B59F-6958AB366248}" presName="cycle" presStyleCnt="0"/>
      <dgm:spPr/>
    </dgm:pt>
    <dgm:pt modelId="{C81A9AF5-DFE2-DB49-88DE-E33C3E37671E}" type="pres">
      <dgm:prSet presAssocID="{2D6DDFAC-F29E-1047-B514-643372B3285C}" presName="nodeFirstNode" presStyleLbl="node1" presStyleIdx="0" presStyleCnt="6" custScaleX="16304" custScaleY="5999" custRadScaleRad="97364" custRadScaleInc="-2051">
        <dgm:presLayoutVars>
          <dgm:bulletEnabled val="1"/>
        </dgm:presLayoutVars>
      </dgm:prSet>
      <dgm:spPr/>
      <dgm:t>
        <a:bodyPr/>
        <a:lstStyle/>
        <a:p>
          <a:endParaRPr lang="en-US"/>
        </a:p>
      </dgm:t>
    </dgm:pt>
    <dgm:pt modelId="{E8B63EC7-6408-644C-A080-DF28C620E8A9}" type="pres">
      <dgm:prSet presAssocID="{698F4ACC-96BE-D64C-B89D-187FFF1AAF46}" presName="sibTransFirstNode" presStyleLbl="bgShp" presStyleIdx="0" presStyleCnt="1" custScaleX="118001" custLinFactNeighborX="2898"/>
      <dgm:spPr/>
      <dgm:t>
        <a:bodyPr/>
        <a:lstStyle/>
        <a:p>
          <a:endParaRPr lang="en-US"/>
        </a:p>
      </dgm:t>
    </dgm:pt>
    <dgm:pt modelId="{261AC40E-B051-CD47-8AAB-5DC05625061B}" type="pres">
      <dgm:prSet presAssocID="{29836F12-5D24-D643-B7A8-C743A37F309A}" presName="nodeFollowingNodes" presStyleLbl="node1" presStyleIdx="1" presStyleCnt="6" custFlipHor="1" custScaleX="3153" custScaleY="67681">
        <dgm:presLayoutVars>
          <dgm:bulletEnabled val="1"/>
        </dgm:presLayoutVars>
      </dgm:prSet>
      <dgm:spPr/>
      <dgm:t>
        <a:bodyPr/>
        <a:lstStyle/>
        <a:p>
          <a:endParaRPr lang="en-US"/>
        </a:p>
      </dgm:t>
    </dgm:pt>
    <dgm:pt modelId="{C7AAABC4-8877-3847-B0C8-5B98B676D156}" type="pres">
      <dgm:prSet presAssocID="{7B3072B9-C896-F545-9143-4C00D1DD11B8}" presName="nodeFollowingNodes" presStyleLbl="node1" presStyleIdx="2" presStyleCnt="6" custFlipHor="1" custScaleX="15651" custScaleY="18878" custRadScaleRad="107997" custRadScaleInc="-45382">
        <dgm:presLayoutVars>
          <dgm:bulletEnabled val="1"/>
        </dgm:presLayoutVars>
      </dgm:prSet>
      <dgm:spPr/>
      <dgm:t>
        <a:bodyPr/>
        <a:lstStyle/>
        <a:p>
          <a:endParaRPr lang="en-US"/>
        </a:p>
      </dgm:t>
    </dgm:pt>
    <dgm:pt modelId="{9C284CEB-9784-1A43-B921-85A9D78A37C9}" type="pres">
      <dgm:prSet presAssocID="{6BAD68E1-8E98-8F49-8464-D5C58885BFDA}" presName="nodeFollowingNodes" presStyleLbl="node1" presStyleIdx="3" presStyleCnt="6" custScaleX="30659" custScaleY="21884" custRadScaleRad="112495" custRadScaleInc="10842">
        <dgm:presLayoutVars>
          <dgm:bulletEnabled val="1"/>
        </dgm:presLayoutVars>
      </dgm:prSet>
      <dgm:spPr/>
      <dgm:t>
        <a:bodyPr/>
        <a:lstStyle/>
        <a:p>
          <a:endParaRPr lang="en-US"/>
        </a:p>
      </dgm:t>
    </dgm:pt>
    <dgm:pt modelId="{FE562E26-C2F1-664B-BB75-09DD1C863DBA}" type="pres">
      <dgm:prSet presAssocID="{7A39ACD6-00BD-AC4C-896C-5D64A535C839}" presName="nodeFollowingNodes" presStyleLbl="node1" presStyleIdx="4" presStyleCnt="6" custScaleX="7777" custScaleY="6307" custRadScaleRad="105421" custRadScaleInc="54322">
        <dgm:presLayoutVars>
          <dgm:bulletEnabled val="1"/>
        </dgm:presLayoutVars>
      </dgm:prSet>
      <dgm:spPr/>
      <dgm:t>
        <a:bodyPr/>
        <a:lstStyle/>
        <a:p>
          <a:endParaRPr lang="en-US"/>
        </a:p>
      </dgm:t>
    </dgm:pt>
    <dgm:pt modelId="{75F19F22-0C8D-DB4E-AB9C-AFC6551BF6F0}" type="pres">
      <dgm:prSet presAssocID="{D55CBA5F-6AA2-DA48-9E49-E546B8FE161B}" presName="nodeFollowingNodes" presStyleLbl="node1" presStyleIdx="5" presStyleCnt="6" custScaleX="21974" custScaleY="8333">
        <dgm:presLayoutVars>
          <dgm:bulletEnabled val="1"/>
        </dgm:presLayoutVars>
      </dgm:prSet>
      <dgm:spPr/>
      <dgm:t>
        <a:bodyPr/>
        <a:lstStyle/>
        <a:p>
          <a:endParaRPr lang="en-US"/>
        </a:p>
      </dgm:t>
    </dgm:pt>
  </dgm:ptLst>
  <dgm:cxnLst>
    <dgm:cxn modelId="{A4C666D0-22C8-4403-B47E-9054E3A65E34}" type="presOf" srcId="{7A39ACD6-00BD-AC4C-896C-5D64A535C839}" destId="{FE562E26-C2F1-664B-BB75-09DD1C863DBA}" srcOrd="0" destOrd="0" presId="urn:microsoft.com/office/officeart/2005/8/layout/cycle3"/>
    <dgm:cxn modelId="{DEF77E36-A416-4C89-98AB-222DD3DD4D4B}" type="presOf" srcId="{5E7448CB-3E74-3944-B59F-6958AB366248}" destId="{C0E244C5-545A-F14E-8681-B4D257B49DEC}" srcOrd="0" destOrd="0" presId="urn:microsoft.com/office/officeart/2005/8/layout/cycle3"/>
    <dgm:cxn modelId="{32F0815A-BFE9-470D-881B-D421A631DFC2}" type="presOf" srcId="{7B3072B9-C896-F545-9143-4C00D1DD11B8}" destId="{C7AAABC4-8877-3847-B0C8-5B98B676D156}" srcOrd="0" destOrd="0" presId="urn:microsoft.com/office/officeart/2005/8/layout/cycle3"/>
    <dgm:cxn modelId="{25430A65-B022-4331-8575-C0E350C2E6B6}" type="presOf" srcId="{29836F12-5D24-D643-B7A8-C743A37F309A}" destId="{261AC40E-B051-CD47-8AAB-5DC05625061B}" srcOrd="0" destOrd="0" presId="urn:microsoft.com/office/officeart/2005/8/layout/cycle3"/>
    <dgm:cxn modelId="{EA730A70-9573-416F-BF29-29546C2DCBFA}" type="presOf" srcId="{6BAD68E1-8E98-8F49-8464-D5C58885BFDA}" destId="{9C284CEB-9784-1A43-B921-85A9D78A37C9}" srcOrd="0" destOrd="0" presId="urn:microsoft.com/office/officeart/2005/8/layout/cycle3"/>
    <dgm:cxn modelId="{68F23D56-86A6-418E-907F-19954A7BEF95}" type="presOf" srcId="{D55CBA5F-6AA2-DA48-9E49-E546B8FE161B}" destId="{75F19F22-0C8D-DB4E-AB9C-AFC6551BF6F0}" srcOrd="0" destOrd="0" presId="urn:microsoft.com/office/officeart/2005/8/layout/cycle3"/>
    <dgm:cxn modelId="{1A81D5DA-A049-4496-8996-42C1E8824763}" type="presOf" srcId="{2D6DDFAC-F29E-1047-B514-643372B3285C}" destId="{C81A9AF5-DFE2-DB49-88DE-E33C3E37671E}" srcOrd="0" destOrd="0" presId="urn:microsoft.com/office/officeart/2005/8/layout/cycle3"/>
    <dgm:cxn modelId="{98D3F0B4-9D2B-C34A-A170-E1DC04BCF24D}" srcId="{5E7448CB-3E74-3944-B59F-6958AB366248}" destId="{7B3072B9-C896-F545-9143-4C00D1DD11B8}" srcOrd="2" destOrd="0" parTransId="{ED866BCE-4CD5-FD40-A7A6-17A5CB1B264A}" sibTransId="{6D03A0A1-F203-8644-A44E-26E6F8860C20}"/>
    <dgm:cxn modelId="{F4B7B3B6-E488-9F4E-9AB0-6DC497108CF0}" srcId="{5E7448CB-3E74-3944-B59F-6958AB366248}" destId="{29836F12-5D24-D643-B7A8-C743A37F309A}" srcOrd="1" destOrd="0" parTransId="{6A88B8B0-1FC1-794F-AA6F-239F541D6E88}" sibTransId="{F363086A-ABD8-7342-ABDC-6B65B3DEC361}"/>
    <dgm:cxn modelId="{5A9A78C8-7128-1E49-9513-EC6A92A142CB}" srcId="{5E7448CB-3E74-3944-B59F-6958AB366248}" destId="{D55CBA5F-6AA2-DA48-9E49-E546B8FE161B}" srcOrd="5" destOrd="0" parTransId="{F98EAD81-F2C8-9C43-927B-40A2E448464D}" sibTransId="{97B94B22-6FA1-264E-BE02-AE8E93C530AC}"/>
    <dgm:cxn modelId="{D63F7F97-D762-7B42-BA37-B77151A7CC53}" srcId="{5E7448CB-3E74-3944-B59F-6958AB366248}" destId="{6BAD68E1-8E98-8F49-8464-D5C58885BFDA}" srcOrd="3" destOrd="0" parTransId="{0F95568B-54E5-FF41-9FB4-482BBEE20FB9}" sibTransId="{C76FAFF4-E834-7A40-B39D-56F38E1127A3}"/>
    <dgm:cxn modelId="{2F1D23BF-8A43-894B-BBE8-E2DC413CDC17}" srcId="{5E7448CB-3E74-3944-B59F-6958AB366248}" destId="{7A39ACD6-00BD-AC4C-896C-5D64A535C839}" srcOrd="4" destOrd="0" parTransId="{45E4FA6D-EAEB-4548-89A8-3034CC687E8D}" sibTransId="{F421D6C2-8504-E542-A5D5-F51516E3455D}"/>
    <dgm:cxn modelId="{036985A4-0061-CB46-AE67-D65F6E36D354}" srcId="{5E7448CB-3E74-3944-B59F-6958AB366248}" destId="{2D6DDFAC-F29E-1047-B514-643372B3285C}" srcOrd="0" destOrd="0" parTransId="{57E6C7F6-505B-9F4B-A544-85421552CD31}" sibTransId="{698F4ACC-96BE-D64C-B89D-187FFF1AAF46}"/>
    <dgm:cxn modelId="{45CD2A1E-B76B-4D16-A92F-876866E4682A}" type="presOf" srcId="{698F4ACC-96BE-D64C-B89D-187FFF1AAF46}" destId="{E8B63EC7-6408-644C-A080-DF28C620E8A9}" srcOrd="0" destOrd="0" presId="urn:microsoft.com/office/officeart/2005/8/layout/cycle3"/>
    <dgm:cxn modelId="{19A22783-C1F1-426A-B7AB-ACAFC1165EE0}" type="presParOf" srcId="{C0E244C5-545A-F14E-8681-B4D257B49DEC}" destId="{9DC3C527-984F-424B-9126-5AB38F67EC59}" srcOrd="0" destOrd="0" presId="urn:microsoft.com/office/officeart/2005/8/layout/cycle3"/>
    <dgm:cxn modelId="{D19F0ADB-26F0-41AF-8FD6-936CFC0443F0}" type="presParOf" srcId="{9DC3C527-984F-424B-9126-5AB38F67EC59}" destId="{C81A9AF5-DFE2-DB49-88DE-E33C3E37671E}" srcOrd="0" destOrd="0" presId="urn:microsoft.com/office/officeart/2005/8/layout/cycle3"/>
    <dgm:cxn modelId="{55E0A3D5-993C-4F78-99EE-33CEA7FFE45B}" type="presParOf" srcId="{9DC3C527-984F-424B-9126-5AB38F67EC59}" destId="{E8B63EC7-6408-644C-A080-DF28C620E8A9}" srcOrd="1" destOrd="0" presId="urn:microsoft.com/office/officeart/2005/8/layout/cycle3"/>
    <dgm:cxn modelId="{B9078E39-E40A-46D0-8E38-C604A5DDA686}" type="presParOf" srcId="{9DC3C527-984F-424B-9126-5AB38F67EC59}" destId="{261AC40E-B051-CD47-8AAB-5DC05625061B}" srcOrd="2" destOrd="0" presId="urn:microsoft.com/office/officeart/2005/8/layout/cycle3"/>
    <dgm:cxn modelId="{F9E0C484-9B60-4A30-A226-B85222AFEBD1}" type="presParOf" srcId="{9DC3C527-984F-424B-9126-5AB38F67EC59}" destId="{C7AAABC4-8877-3847-B0C8-5B98B676D156}" srcOrd="3" destOrd="0" presId="urn:microsoft.com/office/officeart/2005/8/layout/cycle3"/>
    <dgm:cxn modelId="{7553444A-C852-47E4-98ED-0B9B48D2B712}" type="presParOf" srcId="{9DC3C527-984F-424B-9126-5AB38F67EC59}" destId="{9C284CEB-9784-1A43-B921-85A9D78A37C9}" srcOrd="4" destOrd="0" presId="urn:microsoft.com/office/officeart/2005/8/layout/cycle3"/>
    <dgm:cxn modelId="{AE1F589A-87D8-4F55-A45E-0B196BBD27BC}" type="presParOf" srcId="{9DC3C527-984F-424B-9126-5AB38F67EC59}" destId="{FE562E26-C2F1-664B-BB75-09DD1C863DBA}" srcOrd="5" destOrd="0" presId="urn:microsoft.com/office/officeart/2005/8/layout/cycle3"/>
    <dgm:cxn modelId="{4440F562-9820-4419-A043-26BF6954E0F1}" type="presParOf" srcId="{9DC3C527-984F-424B-9126-5AB38F67EC59}" destId="{75F19F22-0C8D-DB4E-AB9C-AFC6551BF6F0}" srcOrd="6"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1A2DE-C113-FE49-925B-0EF9CE45AD07}">
      <dsp:nvSpPr>
        <dsp:cNvPr id="0" name=""/>
        <dsp:cNvSpPr/>
      </dsp:nvSpPr>
      <dsp:spPr>
        <a:xfrm>
          <a:off x="0" y="0"/>
          <a:ext cx="3036912" cy="160972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dsp:txBody>
      <dsp:txXfrm>
        <a:off x="47147" y="47147"/>
        <a:ext cx="2942618" cy="15154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1A2DE-C113-FE49-925B-0EF9CE45AD07}">
      <dsp:nvSpPr>
        <dsp:cNvPr id="0" name=""/>
        <dsp:cNvSpPr/>
      </dsp:nvSpPr>
      <dsp:spPr>
        <a:xfrm>
          <a:off x="0" y="0"/>
          <a:ext cx="3019553" cy="819497"/>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u="none" kern="1200" dirty="0" smtClean="0"/>
            <a:t> </a:t>
          </a:r>
          <a:endParaRPr lang="en-US" sz="3500" u="none" kern="1200" dirty="0"/>
        </a:p>
      </dsp:txBody>
      <dsp:txXfrm>
        <a:off x="24002" y="24002"/>
        <a:ext cx="2971549" cy="7714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1A2DE-C113-FE49-925B-0EF9CE45AD07}">
      <dsp:nvSpPr>
        <dsp:cNvPr id="0" name=""/>
        <dsp:cNvSpPr/>
      </dsp:nvSpPr>
      <dsp:spPr>
        <a:xfrm>
          <a:off x="0" y="0"/>
          <a:ext cx="3019395" cy="1582067"/>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dsp:txBody>
      <dsp:txXfrm>
        <a:off x="46337" y="46337"/>
        <a:ext cx="2926721" cy="14893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1A2DE-C113-FE49-925B-0EF9CE45AD07}">
      <dsp:nvSpPr>
        <dsp:cNvPr id="0" name=""/>
        <dsp:cNvSpPr/>
      </dsp:nvSpPr>
      <dsp:spPr>
        <a:xfrm>
          <a:off x="0" y="0"/>
          <a:ext cx="2897866" cy="133260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0980" tIns="220980" rIns="220980" bIns="220980" numCol="1" spcCol="1270" anchor="ctr" anchorCtr="0">
          <a:noAutofit/>
        </a:bodyPr>
        <a:lstStyle/>
        <a:p>
          <a:pPr lvl="0" algn="ctr" defTabSz="2578100">
            <a:lnSpc>
              <a:spcPct val="90000"/>
            </a:lnSpc>
            <a:spcBef>
              <a:spcPct val="0"/>
            </a:spcBef>
            <a:spcAft>
              <a:spcPct val="35000"/>
            </a:spcAft>
          </a:pPr>
          <a:r>
            <a:rPr lang="en-US" sz="5800" kern="1200" dirty="0" smtClean="0"/>
            <a:t> </a:t>
          </a:r>
          <a:endParaRPr lang="en-US" sz="5800" kern="1200" dirty="0"/>
        </a:p>
      </dsp:txBody>
      <dsp:txXfrm>
        <a:off x="39031" y="39031"/>
        <a:ext cx="2819804" cy="12545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1A2DE-C113-FE49-925B-0EF9CE45AD07}">
      <dsp:nvSpPr>
        <dsp:cNvPr id="0" name=""/>
        <dsp:cNvSpPr/>
      </dsp:nvSpPr>
      <dsp:spPr>
        <a:xfrm>
          <a:off x="0" y="0"/>
          <a:ext cx="2897498" cy="3495217"/>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dsp:txBody>
      <dsp:txXfrm>
        <a:off x="84865" y="84865"/>
        <a:ext cx="2727768" cy="332548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1A2DE-C113-FE49-925B-0EF9CE45AD07}">
      <dsp:nvSpPr>
        <dsp:cNvPr id="0" name=""/>
        <dsp:cNvSpPr/>
      </dsp:nvSpPr>
      <dsp:spPr>
        <a:xfrm>
          <a:off x="0" y="0"/>
          <a:ext cx="1906582" cy="142454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lvl="0" algn="ctr" defTabSz="2755900">
            <a:lnSpc>
              <a:spcPct val="90000"/>
            </a:lnSpc>
            <a:spcBef>
              <a:spcPct val="0"/>
            </a:spcBef>
            <a:spcAft>
              <a:spcPct val="35000"/>
            </a:spcAft>
          </a:pPr>
          <a:r>
            <a:rPr lang="en-US" sz="6200" kern="1200" dirty="0" smtClean="0"/>
            <a:t> </a:t>
          </a:r>
          <a:endParaRPr lang="en-US" sz="6200" kern="1200" dirty="0"/>
        </a:p>
      </dsp:txBody>
      <dsp:txXfrm>
        <a:off x="41723" y="41723"/>
        <a:ext cx="1823136" cy="134109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1A2DE-C113-FE49-925B-0EF9CE45AD07}">
      <dsp:nvSpPr>
        <dsp:cNvPr id="0" name=""/>
        <dsp:cNvSpPr/>
      </dsp:nvSpPr>
      <dsp:spPr>
        <a:xfrm>
          <a:off x="0" y="0"/>
          <a:ext cx="2981536" cy="613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 </a:t>
          </a:r>
          <a:endParaRPr lang="en-US" sz="2600" kern="1200" dirty="0"/>
        </a:p>
      </dsp:txBody>
      <dsp:txXfrm>
        <a:off x="17968" y="17968"/>
        <a:ext cx="2945600" cy="57754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B63EC7-6408-644C-A080-DF28C620E8A9}">
      <dsp:nvSpPr>
        <dsp:cNvPr id="0" name=""/>
        <dsp:cNvSpPr/>
      </dsp:nvSpPr>
      <dsp:spPr>
        <a:xfrm>
          <a:off x="278498" y="212907"/>
          <a:ext cx="5988229" cy="5074727"/>
        </a:xfrm>
        <a:prstGeom prst="circularArrow">
          <a:avLst>
            <a:gd name="adj1" fmla="val 5274"/>
            <a:gd name="adj2" fmla="val 312630"/>
            <a:gd name="adj3" fmla="val 15629835"/>
            <a:gd name="adj4" fmla="val 16340556"/>
            <a:gd name="adj5" fmla="val 5477"/>
          </a:avLst>
        </a:prstGeom>
        <a:solidFill>
          <a:schemeClr val="accent5">
            <a:lumMod val="75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81A9AF5-DFE2-DB49-88DE-E33C3E37671E}">
      <dsp:nvSpPr>
        <dsp:cNvPr id="0" name=""/>
        <dsp:cNvSpPr/>
      </dsp:nvSpPr>
      <dsp:spPr>
        <a:xfrm>
          <a:off x="2971430" y="462583"/>
          <a:ext cx="308235" cy="56707"/>
        </a:xfrm>
        <a:prstGeom prst="roundRect">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endParaRPr lang="en-US" sz="500" kern="1200" dirty="0">
            <a:solidFill>
              <a:schemeClr val="bg1"/>
            </a:solidFill>
          </a:endParaRPr>
        </a:p>
      </dsp:txBody>
      <dsp:txXfrm>
        <a:off x="2974198" y="465351"/>
        <a:ext cx="302699" cy="51171"/>
      </dsp:txXfrm>
    </dsp:sp>
    <dsp:sp modelId="{261AC40E-B051-CD47-8AAB-5DC05625061B}">
      <dsp:nvSpPr>
        <dsp:cNvPr id="0" name=""/>
        <dsp:cNvSpPr/>
      </dsp:nvSpPr>
      <dsp:spPr>
        <a:xfrm flipH="1">
          <a:off x="4915540" y="1145800"/>
          <a:ext cx="59609" cy="639771"/>
        </a:xfrm>
        <a:prstGeom prst="roundRect">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endParaRPr lang="en-US" sz="2900" kern="1200"/>
        </a:p>
      </dsp:txBody>
      <dsp:txXfrm>
        <a:off x="4918450" y="1148710"/>
        <a:ext cx="53789" cy="633951"/>
      </dsp:txXfrm>
    </dsp:sp>
    <dsp:sp modelId="{C7AAABC4-8877-3847-B0C8-5B98B676D156}">
      <dsp:nvSpPr>
        <dsp:cNvPr id="0" name=""/>
        <dsp:cNvSpPr/>
      </dsp:nvSpPr>
      <dsp:spPr>
        <a:xfrm flipH="1">
          <a:off x="5222843" y="2663702"/>
          <a:ext cx="295889" cy="178449"/>
        </a:xfrm>
        <a:prstGeom prst="roundRect">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endParaRPr lang="en-US" sz="700" kern="1200"/>
        </a:p>
      </dsp:txBody>
      <dsp:txXfrm>
        <a:off x="5231554" y="2672413"/>
        <a:ext cx="278467" cy="161027"/>
      </dsp:txXfrm>
    </dsp:sp>
    <dsp:sp modelId="{9C284CEB-9784-1A43-B921-85A9D78A37C9}">
      <dsp:nvSpPr>
        <dsp:cNvPr id="0" name=""/>
        <dsp:cNvSpPr/>
      </dsp:nvSpPr>
      <dsp:spPr>
        <a:xfrm>
          <a:off x="2647608" y="4696601"/>
          <a:ext cx="579623" cy="206863"/>
        </a:xfrm>
        <a:prstGeom prst="roundRect">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lang="en-US" sz="800" kern="1200"/>
        </a:p>
      </dsp:txBody>
      <dsp:txXfrm>
        <a:off x="2657706" y="4706699"/>
        <a:ext cx="559427" cy="186667"/>
      </dsp:txXfrm>
    </dsp:sp>
    <dsp:sp modelId="{FE562E26-C2F1-664B-BB75-09DD1C863DBA}">
      <dsp:nvSpPr>
        <dsp:cNvPr id="0" name=""/>
        <dsp:cNvSpPr/>
      </dsp:nvSpPr>
      <dsp:spPr>
        <a:xfrm>
          <a:off x="920023" y="2543360"/>
          <a:ext cx="147028" cy="59618"/>
        </a:xfrm>
        <a:prstGeom prst="roundRect">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endParaRPr lang="en-US" sz="500" kern="1200"/>
        </a:p>
      </dsp:txBody>
      <dsp:txXfrm>
        <a:off x="922933" y="2546270"/>
        <a:ext cx="141208" cy="53798"/>
      </dsp:txXfrm>
    </dsp:sp>
    <dsp:sp modelId="{75F19F22-0C8D-DB4E-AB9C-AFC6551BF6F0}">
      <dsp:nvSpPr>
        <dsp:cNvPr id="0" name=""/>
        <dsp:cNvSpPr/>
      </dsp:nvSpPr>
      <dsp:spPr>
        <a:xfrm>
          <a:off x="1171834" y="1426301"/>
          <a:ext cx="415429" cy="78769"/>
        </a:xfrm>
        <a:prstGeom prst="roundRect">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endParaRPr lang="en-US" sz="500" kern="1200" dirty="0"/>
        </a:p>
      </dsp:txBody>
      <dsp:txXfrm>
        <a:off x="1175679" y="1430146"/>
        <a:ext cx="407739" cy="7107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628" cy="464820"/>
          </a:xfrm>
          <a:prstGeom prst="rect">
            <a:avLst/>
          </a:prstGeom>
        </p:spPr>
        <p:txBody>
          <a:bodyPr vert="horz" lIns="92479" tIns="46240" rIns="92479" bIns="4624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1185" y="0"/>
            <a:ext cx="3037628" cy="464820"/>
          </a:xfrm>
          <a:prstGeom prst="rect">
            <a:avLst/>
          </a:prstGeom>
        </p:spPr>
        <p:txBody>
          <a:bodyPr vert="horz" lIns="92479" tIns="46240" rIns="92479" bIns="46240" rtlCol="0"/>
          <a:lstStyle>
            <a:lvl1pPr algn="r" fontAlgn="auto">
              <a:spcBef>
                <a:spcPts val="0"/>
              </a:spcBef>
              <a:spcAft>
                <a:spcPts val="0"/>
              </a:spcAft>
              <a:defRPr sz="1200">
                <a:latin typeface="+mn-lt"/>
              </a:defRPr>
            </a:lvl1pPr>
          </a:lstStyle>
          <a:p>
            <a:pPr>
              <a:defRPr/>
            </a:pPr>
            <a:fld id="{36962A90-C2A2-4CDF-8D04-DA2BD430AAAB}" type="datetimeFigureOut">
              <a:rPr lang="en-US"/>
              <a:pPr>
                <a:defRPr/>
              </a:pPr>
              <a:t>2/12/2016</a:t>
            </a:fld>
            <a:endParaRPr lang="en-US"/>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2479" tIns="46240" rIns="92479" bIns="46240" rtlCol="0" anchor="ctr"/>
          <a:lstStyle/>
          <a:p>
            <a:pPr lvl="0"/>
            <a:endParaRPr lang="en-US" noProof="0"/>
          </a:p>
        </p:txBody>
      </p:sp>
      <p:sp>
        <p:nvSpPr>
          <p:cNvPr id="5" name="Notes Placeholder 4"/>
          <p:cNvSpPr>
            <a:spLocks noGrp="1"/>
          </p:cNvSpPr>
          <p:nvPr>
            <p:ph type="body" sz="quarter" idx="3"/>
          </p:nvPr>
        </p:nvSpPr>
        <p:spPr>
          <a:xfrm>
            <a:off x="701359" y="4415790"/>
            <a:ext cx="5607684" cy="4183380"/>
          </a:xfrm>
          <a:prstGeom prst="rect">
            <a:avLst/>
          </a:prstGeom>
        </p:spPr>
        <p:txBody>
          <a:bodyPr vert="horz" lIns="92479" tIns="46240" rIns="92479" bIns="4624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989"/>
            <a:ext cx="3037628" cy="464820"/>
          </a:xfrm>
          <a:prstGeom prst="rect">
            <a:avLst/>
          </a:prstGeom>
        </p:spPr>
        <p:txBody>
          <a:bodyPr vert="horz" lIns="92479" tIns="46240" rIns="92479" bIns="4624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1185" y="8829989"/>
            <a:ext cx="3037628" cy="464820"/>
          </a:xfrm>
          <a:prstGeom prst="rect">
            <a:avLst/>
          </a:prstGeom>
        </p:spPr>
        <p:txBody>
          <a:bodyPr vert="horz" lIns="92479" tIns="46240" rIns="92479" bIns="46240" rtlCol="0" anchor="b"/>
          <a:lstStyle>
            <a:lvl1pPr algn="r" fontAlgn="auto">
              <a:spcBef>
                <a:spcPts val="0"/>
              </a:spcBef>
              <a:spcAft>
                <a:spcPts val="0"/>
              </a:spcAft>
              <a:defRPr sz="1200">
                <a:latin typeface="+mn-lt"/>
              </a:defRPr>
            </a:lvl1pPr>
          </a:lstStyle>
          <a:p>
            <a:pPr>
              <a:defRPr/>
            </a:pPr>
            <a:fld id="{F876D4B8-3D7E-42E7-AF06-6D9133F7F081}" type="slidenum">
              <a:rPr lang="en-US"/>
              <a:pPr>
                <a:defRPr/>
              </a:pPr>
              <a:t>‹#›</a:t>
            </a:fld>
            <a:endParaRPr lang="en-US"/>
          </a:p>
        </p:txBody>
      </p:sp>
    </p:spTree>
    <p:extLst>
      <p:ext uri="{BB962C8B-B14F-4D97-AF65-F5344CB8AC3E}">
        <p14:creationId xmlns:p14="http://schemas.microsoft.com/office/powerpoint/2010/main" val="10140265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1</a:t>
            </a:fld>
            <a:endParaRPr lang="en-US"/>
          </a:p>
        </p:txBody>
      </p:sp>
    </p:spTree>
    <p:extLst>
      <p:ext uri="{BB962C8B-B14F-4D97-AF65-F5344CB8AC3E}">
        <p14:creationId xmlns:p14="http://schemas.microsoft.com/office/powerpoint/2010/main" val="1023765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AE7FA5-FDB6-4CA0-BD77-E8CC80554C5A}"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050594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11</a:t>
            </a:fld>
            <a:endParaRPr lang="en-US"/>
          </a:p>
        </p:txBody>
      </p:sp>
    </p:spTree>
    <p:extLst>
      <p:ext uri="{BB962C8B-B14F-4D97-AF65-F5344CB8AC3E}">
        <p14:creationId xmlns:p14="http://schemas.microsoft.com/office/powerpoint/2010/main" val="2008520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4F3612-692F-4197-B505-47EFA0FD60F8}" type="slidenum">
              <a:rPr lang="en-US" smtClean="0"/>
              <a:pPr/>
              <a:t>12</a:t>
            </a:fld>
            <a:endParaRPr lang="en-US"/>
          </a:p>
        </p:txBody>
      </p:sp>
    </p:spTree>
    <p:extLst>
      <p:ext uri="{BB962C8B-B14F-4D97-AF65-F5344CB8AC3E}">
        <p14:creationId xmlns:p14="http://schemas.microsoft.com/office/powerpoint/2010/main" val="2034324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13</a:t>
            </a:fld>
            <a:endParaRPr lang="en-US"/>
          </a:p>
        </p:txBody>
      </p:sp>
    </p:spTree>
    <p:extLst>
      <p:ext uri="{BB962C8B-B14F-4D97-AF65-F5344CB8AC3E}">
        <p14:creationId xmlns:p14="http://schemas.microsoft.com/office/powerpoint/2010/main" val="1714428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14</a:t>
            </a:fld>
            <a:endParaRPr lang="en-US"/>
          </a:p>
        </p:txBody>
      </p:sp>
    </p:spTree>
    <p:extLst>
      <p:ext uri="{BB962C8B-B14F-4D97-AF65-F5344CB8AC3E}">
        <p14:creationId xmlns:p14="http://schemas.microsoft.com/office/powerpoint/2010/main" val="3679489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15</a:t>
            </a:fld>
            <a:endParaRPr lang="en-US"/>
          </a:p>
        </p:txBody>
      </p:sp>
    </p:spTree>
    <p:extLst>
      <p:ext uri="{BB962C8B-B14F-4D97-AF65-F5344CB8AC3E}">
        <p14:creationId xmlns:p14="http://schemas.microsoft.com/office/powerpoint/2010/main" val="501488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4579" name="Rectangle 3"/>
          <p:cNvSpPr>
            <a:spLocks noGrp="1" noChangeArrowheads="1"/>
          </p:cNvSpPr>
          <p:nvPr>
            <p:ph type="body" idx="1"/>
          </p:nvPr>
        </p:nvSpPr>
        <p:spPr bwMode="auto">
          <a:xfrm>
            <a:off x="533400" y="4415794"/>
            <a:ext cx="5867400" cy="4183381"/>
          </a:xfrm>
          <a:solidFill>
            <a:srgbClr val="FFFFFF"/>
          </a:solidFill>
          <a:ln>
            <a:solidFill>
              <a:srgbClr val="000000"/>
            </a:solidFill>
            <a:miter lim="800000"/>
            <a:headEnd/>
            <a:tailEnd/>
          </a:ln>
        </p:spPr>
        <p:txBody>
          <a:bodyPr wrap="square" numCol="1" anchor="t" anchorCtr="0" compatLnSpc="1">
            <a:prstTxWarp prst="textNoShape">
              <a:avLst/>
            </a:prstTxWarp>
            <a:normAutofit/>
          </a:bodyPr>
          <a:lstStyle/>
          <a:p>
            <a:pPr marL="0" lvl="1" eaLnBrk="0" fontAlgn="base" hangingPunct="0">
              <a:spcBef>
                <a:spcPts val="600"/>
              </a:spcBef>
              <a:spcAft>
                <a:spcPct val="0"/>
              </a:spcAft>
              <a:defRPr/>
            </a:pPr>
            <a:endParaRPr lang="en-US" sz="1400" b="1" dirty="0">
              <a:solidFill>
                <a:srgbClr val="0000FF"/>
              </a:solidFill>
            </a:endParaRPr>
          </a:p>
        </p:txBody>
      </p:sp>
    </p:spTree>
    <p:extLst>
      <p:ext uri="{BB962C8B-B14F-4D97-AF65-F5344CB8AC3E}">
        <p14:creationId xmlns:p14="http://schemas.microsoft.com/office/powerpoint/2010/main" val="3123397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17</a:t>
            </a:fld>
            <a:endParaRPr lang="en-US"/>
          </a:p>
        </p:txBody>
      </p:sp>
    </p:spTree>
    <p:extLst>
      <p:ext uri="{BB962C8B-B14F-4D97-AF65-F5344CB8AC3E}">
        <p14:creationId xmlns:p14="http://schemas.microsoft.com/office/powerpoint/2010/main" val="4028137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18</a:t>
            </a:fld>
            <a:endParaRPr lang="en-US"/>
          </a:p>
        </p:txBody>
      </p:sp>
    </p:spTree>
    <p:extLst>
      <p:ext uri="{BB962C8B-B14F-4D97-AF65-F5344CB8AC3E}">
        <p14:creationId xmlns:p14="http://schemas.microsoft.com/office/powerpoint/2010/main" val="11149768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19</a:t>
            </a:fld>
            <a:endParaRPr lang="en-US"/>
          </a:p>
        </p:txBody>
      </p:sp>
    </p:spTree>
    <p:extLst>
      <p:ext uri="{BB962C8B-B14F-4D97-AF65-F5344CB8AC3E}">
        <p14:creationId xmlns:p14="http://schemas.microsoft.com/office/powerpoint/2010/main" val="4102574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endParaRPr lang="en-US" sz="800"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solidFill>
                  <a:prstClr val="black"/>
                </a:solidFill>
              </a:rPr>
              <a:pPr>
                <a:defRPr/>
              </a:pPr>
              <a:t>2</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20</a:t>
            </a:fld>
            <a:endParaRPr lang="en-US"/>
          </a:p>
        </p:txBody>
      </p:sp>
    </p:spTree>
    <p:extLst>
      <p:ext uri="{BB962C8B-B14F-4D97-AF65-F5344CB8AC3E}">
        <p14:creationId xmlns:p14="http://schemas.microsoft.com/office/powerpoint/2010/main" val="38944032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7D7491A-9E7E-4BED-8B61-221FD1F88CB4}" type="slidenum">
              <a:rPr lang="en-US">
                <a:solidFill>
                  <a:prstClr val="black"/>
                </a:solidFill>
              </a:rPr>
              <a:pPr>
                <a:defRPr/>
              </a:pPr>
              <a:t>21</a:t>
            </a:fld>
            <a:endParaRPr lang="en-US" dirty="0">
              <a:solidFill>
                <a:prstClr val="black"/>
              </a:solidFill>
            </a:endParaRPr>
          </a:p>
        </p:txBody>
      </p:sp>
    </p:spTree>
    <p:extLst>
      <p:ext uri="{BB962C8B-B14F-4D97-AF65-F5344CB8AC3E}">
        <p14:creationId xmlns:p14="http://schemas.microsoft.com/office/powerpoint/2010/main" val="111816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7D7491A-9E7E-4BED-8B61-221FD1F88CB4}" type="slidenum">
              <a:rPr lang="en-US">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1118166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7D7491A-9E7E-4BED-8B61-221FD1F88CB4}" type="slidenum">
              <a:rPr lang="en-US">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111816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5325"/>
            <a:ext cx="4645025" cy="348456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7D7491A-9E7E-4BED-8B61-221FD1F88CB4}"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1118166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25</a:t>
            </a:fld>
            <a:endParaRPr lang="en-US"/>
          </a:p>
        </p:txBody>
      </p:sp>
    </p:spTree>
    <p:extLst>
      <p:ext uri="{BB962C8B-B14F-4D97-AF65-F5344CB8AC3E}">
        <p14:creationId xmlns:p14="http://schemas.microsoft.com/office/powerpoint/2010/main" val="16762361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26</a:t>
            </a:fld>
            <a:endParaRPr lang="en-US"/>
          </a:p>
        </p:txBody>
      </p:sp>
    </p:spTree>
    <p:extLst>
      <p:ext uri="{BB962C8B-B14F-4D97-AF65-F5344CB8AC3E}">
        <p14:creationId xmlns:p14="http://schemas.microsoft.com/office/powerpoint/2010/main" val="11998929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27</a:t>
            </a:fld>
            <a:endParaRPr lang="en-US"/>
          </a:p>
        </p:txBody>
      </p:sp>
    </p:spTree>
    <p:extLst>
      <p:ext uri="{BB962C8B-B14F-4D97-AF65-F5344CB8AC3E}">
        <p14:creationId xmlns:p14="http://schemas.microsoft.com/office/powerpoint/2010/main" val="36901174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28</a:t>
            </a:fld>
            <a:endParaRPr lang="en-US"/>
          </a:p>
        </p:txBody>
      </p:sp>
    </p:spTree>
    <p:extLst>
      <p:ext uri="{BB962C8B-B14F-4D97-AF65-F5344CB8AC3E}">
        <p14:creationId xmlns:p14="http://schemas.microsoft.com/office/powerpoint/2010/main" val="33756398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39B3C9-E79C-4854-8A0D-8919514962BE}" type="slidenum">
              <a:rPr lang="en-US" smtClean="0"/>
              <a:t>29</a:t>
            </a:fld>
            <a:endParaRPr lang="en-US"/>
          </a:p>
        </p:txBody>
      </p:sp>
    </p:spTree>
    <p:extLst>
      <p:ext uri="{BB962C8B-B14F-4D97-AF65-F5344CB8AC3E}">
        <p14:creationId xmlns:p14="http://schemas.microsoft.com/office/powerpoint/2010/main" val="3165377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3</a:t>
            </a:fld>
            <a:endParaRPr lang="en-US"/>
          </a:p>
        </p:txBody>
      </p:sp>
    </p:spTree>
    <p:extLst>
      <p:ext uri="{BB962C8B-B14F-4D97-AF65-F5344CB8AC3E}">
        <p14:creationId xmlns:p14="http://schemas.microsoft.com/office/powerpoint/2010/main" val="21306427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B739B3C9-E79C-4854-8A0D-8919514962BE}" type="slidenum">
              <a:rPr lang="en-US" smtClean="0"/>
              <a:t>30</a:t>
            </a:fld>
            <a:endParaRPr lang="en-US"/>
          </a:p>
        </p:txBody>
      </p:sp>
    </p:spTree>
    <p:extLst>
      <p:ext uri="{BB962C8B-B14F-4D97-AF65-F5344CB8AC3E}">
        <p14:creationId xmlns:p14="http://schemas.microsoft.com/office/powerpoint/2010/main" val="33899566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31</a:t>
            </a:fld>
            <a:endParaRPr lang="en-US"/>
          </a:p>
        </p:txBody>
      </p:sp>
    </p:spTree>
    <p:extLst>
      <p:ext uri="{BB962C8B-B14F-4D97-AF65-F5344CB8AC3E}">
        <p14:creationId xmlns:p14="http://schemas.microsoft.com/office/powerpoint/2010/main" val="13386797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32</a:t>
            </a:fld>
            <a:endParaRPr lang="en-US"/>
          </a:p>
        </p:txBody>
      </p:sp>
    </p:spTree>
    <p:extLst>
      <p:ext uri="{BB962C8B-B14F-4D97-AF65-F5344CB8AC3E}">
        <p14:creationId xmlns:p14="http://schemas.microsoft.com/office/powerpoint/2010/main" val="34579668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Footer Placeholder 3"/>
          <p:cNvSpPr>
            <a:spLocks noGrp="1"/>
          </p:cNvSpPr>
          <p:nvPr>
            <p:ph type="ftr" sz="quarter" idx="10"/>
          </p:nvPr>
        </p:nvSpPr>
        <p:spPr/>
        <p:txBody>
          <a:bodyPr/>
          <a:lstStyle/>
          <a:p>
            <a:pPr>
              <a:defRPr/>
            </a:pPr>
            <a:r>
              <a:rPr lang="en-US" smtClean="0">
                <a:solidFill>
                  <a:prstClr val="black"/>
                </a:solidFill>
              </a:rPr>
              <a:t>Cray ConfidentialCray Proprietary</a:t>
            </a:r>
            <a:endParaRPr lang="en-US">
              <a:solidFill>
                <a:prstClr val="black"/>
              </a:solidFill>
            </a:endParaRPr>
          </a:p>
        </p:txBody>
      </p:sp>
      <p:sp>
        <p:nvSpPr>
          <p:cNvPr id="5" name="Slide Number Placeholder 4"/>
          <p:cNvSpPr>
            <a:spLocks noGrp="1"/>
          </p:cNvSpPr>
          <p:nvPr>
            <p:ph type="sldNum" sz="quarter" idx="11"/>
          </p:nvPr>
        </p:nvSpPr>
        <p:spPr/>
        <p:txBody>
          <a:bodyPr/>
          <a:lstStyle/>
          <a:p>
            <a:pPr>
              <a:defRPr/>
            </a:pPr>
            <a:fld id="{EA4B84AA-D6BB-443E-B5EA-82792CF85C58}" type="slidenum">
              <a:rPr lang="en-US" smtClean="0">
                <a:solidFill>
                  <a:prstClr val="black"/>
                </a:solidFill>
              </a:rPr>
              <a:pPr>
                <a:defRPr/>
              </a:pPr>
              <a:t>33</a:t>
            </a:fld>
            <a:endParaRPr 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NERSC Presentation</a:t>
            </a:r>
            <a:endParaRPr lang="en-US"/>
          </a:p>
        </p:txBody>
      </p:sp>
      <p:sp>
        <p:nvSpPr>
          <p:cNvPr id="5" name="Date Placeholder 4"/>
          <p:cNvSpPr>
            <a:spLocks noGrp="1"/>
          </p:cNvSpPr>
          <p:nvPr>
            <p:ph type="dt" idx="11"/>
          </p:nvPr>
        </p:nvSpPr>
        <p:spPr/>
        <p:txBody>
          <a:bodyPr/>
          <a:lstStyle/>
          <a:p>
            <a:fld id="{39FEAFF0-7375-1D4A-A389-D6238357B121}" type="datetime1">
              <a:rPr lang="en-US" smtClean="0"/>
              <a:pPr/>
              <a:t>2/12/2016</a:t>
            </a:fld>
            <a:endParaRPr lang="en-US"/>
          </a:p>
        </p:txBody>
      </p:sp>
      <p:sp>
        <p:nvSpPr>
          <p:cNvPr id="6" name="Slide Number Placeholder 5"/>
          <p:cNvSpPr>
            <a:spLocks noGrp="1"/>
          </p:cNvSpPr>
          <p:nvPr>
            <p:ph type="sldNum" sz="quarter" idx="12"/>
          </p:nvPr>
        </p:nvSpPr>
        <p:spPr/>
        <p:txBody>
          <a:bodyPr/>
          <a:lstStyle/>
          <a:p>
            <a:fld id="{38B511CB-48C6-1D49-AC56-5A39CE8EA9E7}" type="slidenum">
              <a:rPr lang="en-US" smtClean="0"/>
              <a:pPr/>
              <a:t>34</a:t>
            </a:fld>
            <a:endParaRPr lang="en-US"/>
          </a:p>
        </p:txBody>
      </p:sp>
    </p:spTree>
    <p:extLst>
      <p:ext uri="{BB962C8B-B14F-4D97-AF65-F5344CB8AC3E}">
        <p14:creationId xmlns:p14="http://schemas.microsoft.com/office/powerpoint/2010/main" val="28774076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35</a:t>
            </a:fld>
            <a:endParaRPr lang="en-US"/>
          </a:p>
        </p:txBody>
      </p:sp>
    </p:spTree>
    <p:extLst>
      <p:ext uri="{BB962C8B-B14F-4D97-AF65-F5344CB8AC3E}">
        <p14:creationId xmlns:p14="http://schemas.microsoft.com/office/powerpoint/2010/main" val="18262500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36</a:t>
            </a:fld>
            <a:endParaRPr lang="en-US"/>
          </a:p>
        </p:txBody>
      </p:sp>
    </p:spTree>
    <p:extLst>
      <p:ext uri="{BB962C8B-B14F-4D97-AF65-F5344CB8AC3E}">
        <p14:creationId xmlns:p14="http://schemas.microsoft.com/office/powerpoint/2010/main" val="5489701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ln/>
        </p:spPr>
      </p:sp>
      <p:sp>
        <p:nvSpPr>
          <p:cNvPr id="102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solidFill>
                  <a:prstClr val="black"/>
                </a:solidFill>
              </a:rPr>
              <a:pPr>
                <a:defRPr/>
              </a:pPr>
              <a:t>38</a:t>
            </a:fld>
            <a:endParaRPr lang="en-US" dirty="0">
              <a:solidFill>
                <a:prstClr val="black"/>
              </a:solidFill>
            </a:endParaRPr>
          </a:p>
        </p:txBody>
      </p:sp>
    </p:spTree>
    <p:extLst>
      <p:ext uri="{BB962C8B-B14F-4D97-AF65-F5344CB8AC3E}">
        <p14:creationId xmlns:p14="http://schemas.microsoft.com/office/powerpoint/2010/main" val="41303571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E21006-5B50-44E3-AEBF-5DCAA283C668}" type="slidenum">
              <a:rPr lang="en-US" smtClean="0"/>
              <a:pPr>
                <a:defRPr/>
              </a:pPr>
              <a:t>39</a:t>
            </a:fld>
            <a:endParaRPr lang="en-US"/>
          </a:p>
        </p:txBody>
      </p:sp>
    </p:spTree>
    <p:extLst>
      <p:ext uri="{BB962C8B-B14F-4D97-AF65-F5344CB8AC3E}">
        <p14:creationId xmlns:p14="http://schemas.microsoft.com/office/powerpoint/2010/main" val="3633040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39DCD-BB12-954F-BAAF-7566306231A7}" type="slidenum">
              <a:rPr lang="en-US" smtClean="0"/>
              <a:t>4</a:t>
            </a:fld>
            <a:endParaRPr lang="en-US"/>
          </a:p>
        </p:txBody>
      </p:sp>
    </p:spTree>
    <p:extLst>
      <p:ext uri="{BB962C8B-B14F-4D97-AF65-F5344CB8AC3E}">
        <p14:creationId xmlns:p14="http://schemas.microsoft.com/office/powerpoint/2010/main" val="26509667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5042" y="4493427"/>
            <a:ext cx="5607684" cy="4183380"/>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E21006-5B50-44E3-AEBF-5DCAA283C668}" type="slidenum">
              <a:rPr lang="en-US" smtClean="0"/>
              <a:pPr>
                <a:defRPr/>
              </a:pPr>
              <a:t>40</a:t>
            </a:fld>
            <a:endParaRPr lang="en-US"/>
          </a:p>
        </p:txBody>
      </p:sp>
    </p:spTree>
    <p:extLst>
      <p:ext uri="{BB962C8B-B14F-4D97-AF65-F5344CB8AC3E}">
        <p14:creationId xmlns:p14="http://schemas.microsoft.com/office/powerpoint/2010/main" val="33018197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endParaRPr>
          </a:p>
        </p:txBody>
      </p:sp>
      <p:sp>
        <p:nvSpPr>
          <p:cNvPr id="4" name="Header Placeholder 3"/>
          <p:cNvSpPr>
            <a:spLocks noGrp="1"/>
          </p:cNvSpPr>
          <p:nvPr>
            <p:ph type="hdr" sz="quarter" idx="10"/>
          </p:nvPr>
        </p:nvSpPr>
        <p:spPr/>
        <p:txBody>
          <a:bodyPr/>
          <a:lstStyle/>
          <a:p>
            <a:r>
              <a:rPr lang="en-US" smtClean="0"/>
              <a:t>NERSC Presentation</a:t>
            </a:r>
            <a:endParaRPr lang="en-US"/>
          </a:p>
        </p:txBody>
      </p:sp>
      <p:sp>
        <p:nvSpPr>
          <p:cNvPr id="5" name="Date Placeholder 4"/>
          <p:cNvSpPr>
            <a:spLocks noGrp="1"/>
          </p:cNvSpPr>
          <p:nvPr>
            <p:ph type="dt" idx="11"/>
          </p:nvPr>
        </p:nvSpPr>
        <p:spPr/>
        <p:txBody>
          <a:bodyPr/>
          <a:lstStyle/>
          <a:p>
            <a:fld id="{39FEAFF0-7375-1D4A-A389-D6238357B121}" type="datetime1">
              <a:rPr lang="en-US" smtClean="0"/>
              <a:pPr/>
              <a:t>2/12/2016</a:t>
            </a:fld>
            <a:endParaRPr lang="en-US"/>
          </a:p>
        </p:txBody>
      </p:sp>
      <p:sp>
        <p:nvSpPr>
          <p:cNvPr id="6" name="Slide Number Placeholder 5"/>
          <p:cNvSpPr>
            <a:spLocks noGrp="1"/>
          </p:cNvSpPr>
          <p:nvPr>
            <p:ph type="sldNum" sz="quarter" idx="12"/>
          </p:nvPr>
        </p:nvSpPr>
        <p:spPr/>
        <p:txBody>
          <a:bodyPr/>
          <a:lstStyle/>
          <a:p>
            <a:fld id="{38B511CB-48C6-1D49-AC56-5A39CE8EA9E7}" type="slidenum">
              <a:rPr lang="en-US" smtClean="0"/>
              <a:pPr/>
              <a:t>41</a:t>
            </a:fld>
            <a:endParaRPr lang="en-US"/>
          </a:p>
        </p:txBody>
      </p:sp>
    </p:spTree>
    <p:extLst>
      <p:ext uri="{BB962C8B-B14F-4D97-AF65-F5344CB8AC3E}">
        <p14:creationId xmlns:p14="http://schemas.microsoft.com/office/powerpoint/2010/main" val="35943629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42</a:t>
            </a:fld>
            <a:endParaRPr lang="en-US"/>
          </a:p>
        </p:txBody>
      </p:sp>
    </p:spTree>
    <p:extLst>
      <p:ext uri="{BB962C8B-B14F-4D97-AF65-F5344CB8AC3E}">
        <p14:creationId xmlns:p14="http://schemas.microsoft.com/office/powerpoint/2010/main" val="5232402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43</a:t>
            </a:fld>
            <a:endParaRPr lang="en-US"/>
          </a:p>
        </p:txBody>
      </p:sp>
    </p:spTree>
    <p:extLst>
      <p:ext uri="{BB962C8B-B14F-4D97-AF65-F5344CB8AC3E}">
        <p14:creationId xmlns:p14="http://schemas.microsoft.com/office/powerpoint/2010/main" val="19219313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44</a:t>
            </a:fld>
            <a:endParaRPr lang="en-US"/>
          </a:p>
        </p:txBody>
      </p:sp>
    </p:spTree>
    <p:extLst>
      <p:ext uri="{BB962C8B-B14F-4D97-AF65-F5344CB8AC3E}">
        <p14:creationId xmlns:p14="http://schemas.microsoft.com/office/powerpoint/2010/main" val="36518602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45</a:t>
            </a:fld>
            <a:endParaRPr lang="en-US"/>
          </a:p>
        </p:txBody>
      </p:sp>
    </p:spTree>
    <p:extLst>
      <p:ext uri="{BB962C8B-B14F-4D97-AF65-F5344CB8AC3E}">
        <p14:creationId xmlns:p14="http://schemas.microsoft.com/office/powerpoint/2010/main" val="38489769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46</a:t>
            </a:fld>
            <a:endParaRPr lang="en-US"/>
          </a:p>
        </p:txBody>
      </p:sp>
    </p:spTree>
    <p:extLst>
      <p:ext uri="{BB962C8B-B14F-4D97-AF65-F5344CB8AC3E}">
        <p14:creationId xmlns:p14="http://schemas.microsoft.com/office/powerpoint/2010/main" val="41294469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p>
            <a:fld id="{F0DF9034-754E-4960-8E1E-EB47B0313D8A}" type="slidenum">
              <a:rPr lang="en-US"/>
              <a:pPr/>
              <a:t>47</a:t>
            </a:fld>
            <a:endParaRPr lang="en-US"/>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48</a:t>
            </a:fld>
            <a:endParaRPr lang="en-US"/>
          </a:p>
        </p:txBody>
      </p:sp>
    </p:spTree>
    <p:extLst>
      <p:ext uri="{BB962C8B-B14F-4D97-AF65-F5344CB8AC3E}">
        <p14:creationId xmlns:p14="http://schemas.microsoft.com/office/powerpoint/2010/main" val="2472609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49</a:t>
            </a:fld>
            <a:endParaRPr lang="en-US"/>
          </a:p>
        </p:txBody>
      </p:sp>
    </p:spTree>
    <p:extLst>
      <p:ext uri="{BB962C8B-B14F-4D97-AF65-F5344CB8AC3E}">
        <p14:creationId xmlns:p14="http://schemas.microsoft.com/office/powerpoint/2010/main" val="1277698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Footer Placeholder 3"/>
          <p:cNvSpPr>
            <a:spLocks noGrp="1"/>
          </p:cNvSpPr>
          <p:nvPr>
            <p:ph type="ftr" sz="quarter" idx="10"/>
          </p:nvPr>
        </p:nvSpPr>
        <p:spPr/>
        <p:txBody>
          <a:bodyPr/>
          <a:lstStyle/>
          <a:p>
            <a:pPr>
              <a:defRPr/>
            </a:pPr>
            <a:r>
              <a:rPr lang="en-US" smtClean="0">
                <a:solidFill>
                  <a:prstClr val="black"/>
                </a:solidFill>
              </a:rPr>
              <a:t>Cray ConfidentialCray Proprietary</a:t>
            </a:r>
            <a:endParaRPr lang="en-US">
              <a:solidFill>
                <a:prstClr val="black"/>
              </a:solidFill>
            </a:endParaRPr>
          </a:p>
        </p:txBody>
      </p:sp>
      <p:sp>
        <p:nvSpPr>
          <p:cNvPr id="5" name="Slide Number Placeholder 4"/>
          <p:cNvSpPr>
            <a:spLocks noGrp="1"/>
          </p:cNvSpPr>
          <p:nvPr>
            <p:ph type="sldNum" sz="quarter" idx="11"/>
          </p:nvPr>
        </p:nvSpPr>
        <p:spPr/>
        <p:txBody>
          <a:bodyPr/>
          <a:lstStyle/>
          <a:p>
            <a:pPr>
              <a:defRPr/>
            </a:pPr>
            <a:fld id="{EA4B84AA-D6BB-443E-B5EA-82792CF85C58}" type="slidenum">
              <a:rPr lang="en-US" smtClean="0">
                <a:solidFill>
                  <a:prstClr val="black"/>
                </a:solidFill>
              </a:rPr>
              <a:pPr>
                <a:defRPr/>
              </a:pPr>
              <a:t>5</a:t>
            </a:fld>
            <a:endParaRPr lang="en-US">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50</a:t>
            </a:fld>
            <a:endParaRPr lang="en-US"/>
          </a:p>
        </p:txBody>
      </p:sp>
    </p:spTree>
    <p:extLst>
      <p:ext uri="{BB962C8B-B14F-4D97-AF65-F5344CB8AC3E}">
        <p14:creationId xmlns:p14="http://schemas.microsoft.com/office/powerpoint/2010/main" val="39139110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51</a:t>
            </a:fld>
            <a:endParaRPr lang="en-US"/>
          </a:p>
        </p:txBody>
      </p:sp>
    </p:spTree>
    <p:extLst>
      <p:ext uri="{BB962C8B-B14F-4D97-AF65-F5344CB8AC3E}">
        <p14:creationId xmlns:p14="http://schemas.microsoft.com/office/powerpoint/2010/main" val="8796205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52</a:t>
            </a:fld>
            <a:endParaRPr lang="en-US"/>
          </a:p>
        </p:txBody>
      </p:sp>
    </p:spTree>
    <p:extLst>
      <p:ext uri="{BB962C8B-B14F-4D97-AF65-F5344CB8AC3E}">
        <p14:creationId xmlns:p14="http://schemas.microsoft.com/office/powerpoint/2010/main" val="37463978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53</a:t>
            </a:fld>
            <a:endParaRPr lang="en-US"/>
          </a:p>
        </p:txBody>
      </p:sp>
    </p:spTree>
    <p:extLst>
      <p:ext uri="{BB962C8B-B14F-4D97-AF65-F5344CB8AC3E}">
        <p14:creationId xmlns:p14="http://schemas.microsoft.com/office/powerpoint/2010/main" val="38541396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54</a:t>
            </a:fld>
            <a:endParaRPr lang="en-US"/>
          </a:p>
        </p:txBody>
      </p:sp>
    </p:spTree>
    <p:extLst>
      <p:ext uri="{BB962C8B-B14F-4D97-AF65-F5344CB8AC3E}">
        <p14:creationId xmlns:p14="http://schemas.microsoft.com/office/powerpoint/2010/main" val="34911439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B82C38-53B0-4407-B656-AE55E40F8AB6}" type="slidenum">
              <a:rPr lang="en-US" smtClean="0"/>
              <a:pPr/>
              <a:t>55</a:t>
            </a:fld>
            <a:endParaRPr lang="en-US"/>
          </a:p>
        </p:txBody>
      </p:sp>
    </p:spTree>
    <p:extLst>
      <p:ext uri="{BB962C8B-B14F-4D97-AF65-F5344CB8AC3E}">
        <p14:creationId xmlns:p14="http://schemas.microsoft.com/office/powerpoint/2010/main" val="25054850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B82C38-53B0-4407-B656-AE55E40F8AB6}" type="slidenum">
              <a:rPr lang="en-US" smtClean="0"/>
              <a:pPr/>
              <a:t>56</a:t>
            </a:fld>
            <a:endParaRPr lang="en-US"/>
          </a:p>
        </p:txBody>
      </p:sp>
    </p:spTree>
    <p:extLst>
      <p:ext uri="{BB962C8B-B14F-4D97-AF65-F5344CB8AC3E}">
        <p14:creationId xmlns:p14="http://schemas.microsoft.com/office/powerpoint/2010/main" val="25054850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57</a:t>
            </a:fld>
            <a:endParaRPr lang="en-US"/>
          </a:p>
        </p:txBody>
      </p:sp>
    </p:spTree>
    <p:extLst>
      <p:ext uri="{BB962C8B-B14F-4D97-AF65-F5344CB8AC3E}">
        <p14:creationId xmlns:p14="http://schemas.microsoft.com/office/powerpoint/2010/main" val="14366139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58</a:t>
            </a:fld>
            <a:endParaRPr lang="en-US"/>
          </a:p>
        </p:txBody>
      </p:sp>
    </p:spTree>
    <p:extLst>
      <p:ext uri="{BB962C8B-B14F-4D97-AF65-F5344CB8AC3E}">
        <p14:creationId xmlns:p14="http://schemas.microsoft.com/office/powerpoint/2010/main" val="6188952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Rot="1" noChangeAspect="1" noChangeArrowheads="1"/>
          </p:cNvSpPr>
          <p:nvPr>
            <p:ph type="sldImg"/>
          </p:nvPr>
        </p:nvSpPr>
        <p:spPr/>
      </p:sp>
      <p:sp>
        <p:nvSpPr>
          <p:cNvPr id="22530" name="Rectangle 2"/>
          <p:cNvSpPr>
            <a:spLocks noGrp="1" noChangeArrowheads="1"/>
          </p:cNvSpPr>
          <p:nvPr>
            <p:ph type="body" idx="1"/>
          </p:nvPr>
        </p:nvSpPr>
        <p:spPr/>
        <p:txBody>
          <a:bodyPr/>
          <a:lstStyle/>
          <a:p>
            <a:pPr marL="38824" indent="-38824">
              <a:defRPr/>
            </a:pPr>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974A96-DFFB-C144-8087-15282382EEA9}" type="slidenum">
              <a:rPr lang="en-US" smtClean="0"/>
              <a:pPr>
                <a:defRPr/>
              </a:pPr>
              <a:t>6</a:t>
            </a:fld>
            <a:endParaRPr lang="en-US"/>
          </a:p>
        </p:txBody>
      </p:sp>
    </p:spTree>
    <p:extLst>
      <p:ext uri="{BB962C8B-B14F-4D97-AF65-F5344CB8AC3E}">
        <p14:creationId xmlns:p14="http://schemas.microsoft.com/office/powerpoint/2010/main" val="29049625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60</a:t>
            </a:fld>
            <a:endParaRPr lang="en-US"/>
          </a:p>
        </p:txBody>
      </p:sp>
    </p:spTree>
    <p:extLst>
      <p:ext uri="{BB962C8B-B14F-4D97-AF65-F5344CB8AC3E}">
        <p14:creationId xmlns:p14="http://schemas.microsoft.com/office/powerpoint/2010/main" val="10002268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61</a:t>
            </a:fld>
            <a:endParaRPr lang="en-US"/>
          </a:p>
        </p:txBody>
      </p:sp>
    </p:spTree>
    <p:extLst>
      <p:ext uri="{BB962C8B-B14F-4D97-AF65-F5344CB8AC3E}">
        <p14:creationId xmlns:p14="http://schemas.microsoft.com/office/powerpoint/2010/main" val="4290103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7</a:t>
            </a:fld>
            <a:endParaRPr lang="en-US"/>
          </a:p>
        </p:txBody>
      </p:sp>
    </p:spTree>
    <p:extLst>
      <p:ext uri="{BB962C8B-B14F-4D97-AF65-F5344CB8AC3E}">
        <p14:creationId xmlns:p14="http://schemas.microsoft.com/office/powerpoint/2010/main" val="1489178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8</a:t>
            </a:fld>
            <a:endParaRPr lang="en-US"/>
          </a:p>
        </p:txBody>
      </p:sp>
    </p:spTree>
    <p:extLst>
      <p:ext uri="{BB962C8B-B14F-4D97-AF65-F5344CB8AC3E}">
        <p14:creationId xmlns:p14="http://schemas.microsoft.com/office/powerpoint/2010/main" val="929615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9</a:t>
            </a:fld>
            <a:endParaRPr lang="en-US"/>
          </a:p>
        </p:txBody>
      </p:sp>
    </p:spTree>
    <p:extLst>
      <p:ext uri="{BB962C8B-B14F-4D97-AF65-F5344CB8AC3E}">
        <p14:creationId xmlns:p14="http://schemas.microsoft.com/office/powerpoint/2010/main" val="41346212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8" descr="horizontal-logo-green-text.jpg"/>
          <p:cNvPicPr>
            <a:picLocks noChangeAspect="1"/>
          </p:cNvPicPr>
          <p:nvPr userDrawn="1"/>
        </p:nvPicPr>
        <p:blipFill>
          <a:blip r:embed="rId3" cstate="print"/>
          <a:srcRect/>
          <a:stretch>
            <a:fillRect/>
          </a:stretch>
        </p:blipFill>
        <p:spPr bwMode="auto">
          <a:xfrm>
            <a:off x="1905000" y="304800"/>
            <a:ext cx="5334000" cy="892175"/>
          </a:xfrm>
          <a:prstGeom prst="rect">
            <a:avLst/>
          </a:prstGeom>
          <a:noFill/>
          <a:ln w="9525">
            <a:noFill/>
            <a:miter lim="800000"/>
            <a:headEnd/>
            <a:tailEnd/>
          </a:ln>
        </p:spPr>
      </p:pic>
      <p:sp>
        <p:nvSpPr>
          <p:cNvPr id="9" name="Subtitle 2"/>
          <p:cNvSpPr>
            <a:spLocks noGrp="1"/>
          </p:cNvSpPr>
          <p:nvPr>
            <p:ph type="subTitle" idx="1"/>
          </p:nvPr>
        </p:nvSpPr>
        <p:spPr>
          <a:xfrm>
            <a:off x="1371600" y="3200400"/>
            <a:ext cx="6400800" cy="1752600"/>
          </a:xfrm>
        </p:spPr>
        <p:txBody>
          <a:bodyPr/>
          <a:lstStyle>
            <a:lvl1pPr marL="0" indent="0" algn="ctr">
              <a:buNone/>
              <a:defRPr b="0">
                <a:solidFill>
                  <a:schemeClr val="tx1">
                    <a:lumMod val="75000"/>
                    <a:lumOff val="2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6"/>
          <p:cNvSpPr>
            <a:spLocks noGrp="1"/>
          </p:cNvSpPr>
          <p:nvPr>
            <p:ph type="title"/>
          </p:nvPr>
        </p:nvSpPr>
        <p:spPr>
          <a:xfrm>
            <a:off x="457200" y="1981200"/>
            <a:ext cx="8229600" cy="1143000"/>
          </a:xfrm>
          <a:prstGeom prst="rect">
            <a:avLst/>
          </a:prstGeom>
        </p:spPr>
        <p:txBody>
          <a:bodyPr>
            <a:normAutofit/>
          </a:bodyPr>
          <a:lstStyle>
            <a:lvl1pPr algn="ctr">
              <a:defRPr sz="3200" b="1">
                <a:solidFill>
                  <a:srgbClr val="146737"/>
                </a:solidFill>
              </a:defRPr>
            </a:lvl1pPr>
          </a:lstStyle>
          <a:p>
            <a:r>
              <a:rPr lang="en-US" dirty="0" smtClean="0"/>
              <a:t>Click to edit Master title style</a:t>
            </a:r>
            <a:endParaRPr lang="en-US" dirty="0"/>
          </a:p>
        </p:txBody>
      </p:sp>
      <p:sp>
        <p:nvSpPr>
          <p:cNvPr id="6" name="Footer Placeholder 4"/>
          <p:cNvSpPr>
            <a:spLocks noGrp="1"/>
          </p:cNvSpPr>
          <p:nvPr>
            <p:ph type="ftr" sz="quarter" idx="10"/>
          </p:nvPr>
        </p:nvSpPr>
        <p:spPr/>
        <p:txBody>
          <a:bodyPr/>
          <a:lstStyle>
            <a:lvl1pPr>
              <a:defRPr/>
            </a:lvl1pPr>
          </a:lstStyle>
          <a:p>
            <a:pPr>
              <a:defRPr/>
            </a:pPr>
            <a:r>
              <a:rPr lang="en-US" smtClean="0"/>
              <a:t>BESAC Briefing February 11, 2016</a:t>
            </a:r>
            <a:endParaRPr lang="en-US" dirty="0"/>
          </a:p>
        </p:txBody>
      </p:sp>
      <p:sp>
        <p:nvSpPr>
          <p:cNvPr id="7" name="Slide Number Placeholder 5"/>
          <p:cNvSpPr>
            <a:spLocks noGrp="1"/>
          </p:cNvSpPr>
          <p:nvPr>
            <p:ph type="sldNum" sz="quarter" idx="11"/>
          </p:nvPr>
        </p:nvSpPr>
        <p:spPr/>
        <p:txBody>
          <a:bodyPr/>
          <a:lstStyle>
            <a:lvl1pPr>
              <a:defRPr/>
            </a:lvl1pPr>
          </a:lstStyle>
          <a:p>
            <a:pPr>
              <a:defRPr/>
            </a:pPr>
            <a:fld id="{DCEE50CC-E570-4C4C-A87C-24787CB3ADA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BESAC Briefing February 11, 2016</a:t>
            </a:r>
            <a:endParaRPr lang="en-US"/>
          </a:p>
        </p:txBody>
      </p:sp>
      <p:sp>
        <p:nvSpPr>
          <p:cNvPr id="4" name="Slide Number Placeholder 3"/>
          <p:cNvSpPr>
            <a:spLocks noGrp="1"/>
          </p:cNvSpPr>
          <p:nvPr>
            <p:ph type="sldNum" sz="quarter" idx="12"/>
          </p:nvPr>
        </p:nvSpPr>
        <p:spPr/>
        <p:txBody>
          <a:bodyPr/>
          <a:lstStyle/>
          <a:p>
            <a:fld id="{68F455FD-F83C-4433-AE11-4D89943CC4D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dirty="0" smtClean="0"/>
              <a:t>Click to edit Master title style</a:t>
            </a:r>
            <a:endParaRPr lang="en-US" dirty="0"/>
          </a:p>
        </p:txBody>
      </p:sp>
      <p:sp>
        <p:nvSpPr>
          <p:cNvPr id="4" name="Footer Placeholder 4"/>
          <p:cNvSpPr>
            <a:spLocks noGrp="1"/>
          </p:cNvSpPr>
          <p:nvPr>
            <p:ph type="ftr" sz="quarter" idx="10"/>
          </p:nvPr>
        </p:nvSpPr>
        <p:spPr/>
        <p:txBody>
          <a:bodyPr/>
          <a:lstStyle>
            <a:lvl1pPr>
              <a:defRPr/>
            </a:lvl1pPr>
          </a:lstStyle>
          <a:p>
            <a:pPr>
              <a:defRPr/>
            </a:pPr>
            <a:r>
              <a:rPr lang="en-US" smtClean="0"/>
              <a:t>BESAC Briefing February 11, 2016</a:t>
            </a:r>
            <a:endParaRPr lang="en-US"/>
          </a:p>
        </p:txBody>
      </p:sp>
      <p:sp>
        <p:nvSpPr>
          <p:cNvPr id="5" name="Slide Number Placeholder 5"/>
          <p:cNvSpPr>
            <a:spLocks noGrp="1"/>
          </p:cNvSpPr>
          <p:nvPr>
            <p:ph type="sldNum" sz="quarter" idx="11"/>
          </p:nvPr>
        </p:nvSpPr>
        <p:spPr/>
        <p:txBody>
          <a:bodyPr/>
          <a:lstStyle>
            <a:lvl1pPr>
              <a:defRPr/>
            </a:lvl1pPr>
          </a:lstStyle>
          <a:p>
            <a:pPr>
              <a:defRPr/>
            </a:pPr>
            <a:fld id="{C0A2BE09-5C53-429F-9B0D-04D6F428253C}" type="slidenum">
              <a:rPr lang="en-US"/>
              <a:pPr>
                <a:defRPr/>
              </a:pPr>
              <a:t>‹#›</a:t>
            </a:fld>
            <a:endParaRPr lang="en-US" dirty="0"/>
          </a:p>
        </p:txBody>
      </p:sp>
    </p:spTree>
    <p:extLst>
      <p:ext uri="{BB962C8B-B14F-4D97-AF65-F5344CB8AC3E}">
        <p14:creationId xmlns:p14="http://schemas.microsoft.com/office/powerpoint/2010/main" val="768175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7DF4C97D-2F8B-46B3-9CB6-6C3C0F52BCC4}" type="slidenum">
              <a:rPr lang="en-US" smtClean="0"/>
              <a:pPr/>
              <a:t>‹#›</a:t>
            </a:fld>
            <a:endParaRPr lang="en-US" dirty="0"/>
          </a:p>
        </p:txBody>
      </p:sp>
      <p:sp>
        <p:nvSpPr>
          <p:cNvPr id="7" name="Footer Placeholder 4"/>
          <p:cNvSpPr>
            <a:spLocks noGrp="1"/>
          </p:cNvSpPr>
          <p:nvPr userDrawn="1">
            <p:ph type="ftr" sz="quarter" idx="13"/>
          </p:nvPr>
        </p:nvSpPr>
        <p:spPr>
          <a:xfrm>
            <a:off x="3124200" y="6357064"/>
            <a:ext cx="5334000" cy="365125"/>
          </a:xfrm>
          <a:prstGeom prst="rect">
            <a:avLst/>
          </a:prstGeom>
        </p:spPr>
        <p:txBody>
          <a:bodyPr/>
          <a:lstStyle>
            <a:lvl1pPr>
              <a:defRPr kumimoji="0" lang="en-US" sz="1200" b="0" i="0" u="none" strike="noStrike" kern="1200" cap="none" spc="0" normalizeH="0" baseline="0" noProof="0" smtClean="0">
                <a:ln>
                  <a:noFill/>
                </a:ln>
                <a:solidFill>
                  <a:srgbClr val="106636"/>
                </a:solidFill>
                <a:effectLst/>
                <a:uLnTx/>
                <a:uFillTx/>
                <a:latin typeface="+mn-lt"/>
                <a:ea typeface="+mn-ea"/>
                <a:cs typeface="Arial" pitchFamily="34" charset="0"/>
              </a:defRPr>
            </a:lvl1pPr>
          </a:lstStyle>
          <a:p>
            <a:r>
              <a:rPr lang="en-US" smtClean="0"/>
              <a:t>BESAC Briefing February 11, 2016</a:t>
            </a:r>
            <a:endParaRPr dirty="0"/>
          </a:p>
        </p:txBody>
      </p:sp>
    </p:spTree>
    <p:extLst>
      <p:ext uri="{BB962C8B-B14F-4D97-AF65-F5344CB8AC3E}">
        <p14:creationId xmlns:p14="http://schemas.microsoft.com/office/powerpoint/2010/main" val="2622494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22500" y="80963"/>
            <a:ext cx="5854700" cy="863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285875"/>
            <a:ext cx="3810000" cy="47196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85875"/>
            <a:ext cx="3810000" cy="47196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51734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5486400" y="6324600"/>
            <a:ext cx="2895600" cy="381000"/>
          </a:xfrm>
          <a:prstGeom prst="rect">
            <a:avLst/>
          </a:prstGeom>
        </p:spPr>
        <p:txBody>
          <a:bodyPr vert="horz" wrap="square" lIns="91440" tIns="45720" rIns="91440" bIns="45720" numCol="1" anchor="ctr" anchorCtr="0" compatLnSpc="1">
            <a:prstTxWarp prst="textNoShape">
              <a:avLst/>
            </a:prstTxWarp>
          </a:bodyPr>
          <a:lstStyle>
            <a:lvl1pPr>
              <a:defRPr/>
            </a:lvl1pPr>
          </a:lstStyle>
          <a:p>
            <a:pPr>
              <a:defRPr/>
            </a:pPr>
            <a:r>
              <a:rPr lang="en-US" smtClean="0"/>
              <a:t>BESAC Briefing February 11, 2016</a:t>
            </a:r>
            <a:endParaRPr lang="en-US" dirty="0"/>
          </a:p>
        </p:txBody>
      </p:sp>
      <p:sp>
        <p:nvSpPr>
          <p:cNvPr id="7" name="Rectangle 6"/>
          <p:cNvSpPr>
            <a:spLocks noGrp="1" noChangeArrowheads="1"/>
          </p:cNvSpPr>
          <p:nvPr>
            <p:ph type="sldNum" sz="quarter" idx="12"/>
          </p:nvPr>
        </p:nvSpPr>
        <p:spPr>
          <a:xfrm>
            <a:off x="8382000" y="6324600"/>
            <a:ext cx="381000" cy="392179"/>
          </a:xfrm>
        </p:spPr>
        <p:txBody>
          <a:bodyPr anchor="ctr"/>
          <a:lstStyle>
            <a:lvl1pPr>
              <a:defRPr/>
            </a:lvl1pPr>
          </a:lstStyle>
          <a:p>
            <a:pPr>
              <a:defRPr/>
            </a:pPr>
            <a:endParaRPr lang="en-US" dirty="0" smtClean="0"/>
          </a:p>
          <a:p>
            <a:pPr>
              <a:defRPr/>
            </a:pPr>
            <a:fld id="{64364002-1E21-D347-A306-E27A400FBDB8}" type="slidenum">
              <a:rPr lang="en-US" smtClean="0"/>
              <a:pPr>
                <a:defRPr/>
              </a:pPr>
              <a:t>‹#›</a:t>
            </a:fld>
            <a:endParaRPr lang="en-US" dirty="0" smtClean="0"/>
          </a:p>
          <a:p>
            <a:pPr>
              <a:defRPr/>
            </a:pPr>
            <a:endParaRPr lang="en-US" dirty="0"/>
          </a:p>
        </p:txBody>
      </p:sp>
    </p:spTree>
    <p:extLst>
      <p:ext uri="{BB962C8B-B14F-4D97-AF65-F5344CB8AC3E}">
        <p14:creationId xmlns:p14="http://schemas.microsoft.com/office/powerpoint/2010/main" val="237918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06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219075"/>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352425" y="866775"/>
            <a:ext cx="8410575" cy="5259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124200" y="6356350"/>
            <a:ext cx="5334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r>
              <a:rPr lang="en-US" smtClean="0"/>
              <a:t>BESAC Briefing February 11, 2016</a:t>
            </a:r>
            <a:endParaRPr lang="en-US"/>
          </a:p>
        </p:txBody>
      </p:sp>
      <p:sp>
        <p:nvSpPr>
          <p:cNvPr id="6" name="Slide Number Placeholder 5"/>
          <p:cNvSpPr>
            <a:spLocks noGrp="1"/>
          </p:cNvSpPr>
          <p:nvPr>
            <p:ph type="sldNum" sz="quarter" idx="4"/>
          </p:nvPr>
        </p:nvSpPr>
        <p:spPr>
          <a:xfrm>
            <a:off x="8413750" y="6351588"/>
            <a:ext cx="381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1F8A97BA-DB9B-4291-87AE-AF89EA7F18B7}" type="slidenum">
              <a:rPr lang="en-US"/>
              <a:pPr>
                <a:defRPr/>
              </a:pPr>
              <a:t>‹#›</a:t>
            </a:fld>
            <a:endParaRPr lang="en-US" dirty="0"/>
          </a:p>
        </p:txBody>
      </p:sp>
      <p:pic>
        <p:nvPicPr>
          <p:cNvPr id="1030" name="Picture 9" descr="horizontal-logo-green-text.jpg"/>
          <p:cNvPicPr>
            <a:picLocks noChangeAspect="1"/>
          </p:cNvPicPr>
          <p:nvPr/>
        </p:nvPicPr>
        <p:blipFill>
          <a:blip r:embed="rId9" cstate="print"/>
          <a:srcRect/>
          <a:stretch>
            <a:fillRect/>
          </a:stretch>
        </p:blipFill>
        <p:spPr bwMode="auto">
          <a:xfrm>
            <a:off x="457200" y="6354763"/>
            <a:ext cx="2438400" cy="4079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3" r:id="rId1"/>
    <p:sldLayoutId id="2147483664" r:id="rId2"/>
    <p:sldLayoutId id="2147483666" r:id="rId3"/>
    <p:sldLayoutId id="2147483667" r:id="rId4"/>
    <p:sldLayoutId id="2147483675" r:id="rId5"/>
    <p:sldLayoutId id="2147483679" r:id="rId6"/>
  </p:sldLayoutIdLst>
  <p:hf hdr="0" dt="0"/>
  <p:txStyles>
    <p:titleStyle>
      <a:lvl1pPr algn="ctr" rtl="0" eaLnBrk="0" fontAlgn="base" hangingPunct="0">
        <a:spcBef>
          <a:spcPct val="0"/>
        </a:spcBef>
        <a:spcAft>
          <a:spcPct val="0"/>
        </a:spcAft>
        <a:defRPr sz="24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7200" algn="ctr" rtl="0" fontAlgn="base">
        <a:spcBef>
          <a:spcPct val="0"/>
        </a:spcBef>
        <a:spcAft>
          <a:spcPct val="0"/>
        </a:spcAft>
        <a:defRPr sz="2400">
          <a:solidFill>
            <a:srgbClr val="106636"/>
          </a:solidFill>
          <a:latin typeface="Arial" charset="0"/>
          <a:cs typeface="Arial" charset="0"/>
        </a:defRPr>
      </a:lvl6pPr>
      <a:lvl7pPr marL="914400" algn="ctr" rtl="0" fontAlgn="base">
        <a:spcBef>
          <a:spcPct val="0"/>
        </a:spcBef>
        <a:spcAft>
          <a:spcPct val="0"/>
        </a:spcAft>
        <a:defRPr sz="2400">
          <a:solidFill>
            <a:srgbClr val="106636"/>
          </a:solidFill>
          <a:latin typeface="Arial" charset="0"/>
          <a:cs typeface="Arial" charset="0"/>
        </a:defRPr>
      </a:lvl7pPr>
      <a:lvl8pPr marL="1371600" algn="ctr" rtl="0" fontAlgn="base">
        <a:spcBef>
          <a:spcPct val="0"/>
        </a:spcBef>
        <a:spcAft>
          <a:spcPct val="0"/>
        </a:spcAft>
        <a:defRPr sz="2400">
          <a:solidFill>
            <a:srgbClr val="106636"/>
          </a:solidFill>
          <a:latin typeface="Arial" charset="0"/>
          <a:cs typeface="Arial" charset="0"/>
        </a:defRPr>
      </a:lvl8pPr>
      <a:lvl9pPr marL="1828800" algn="ctr" rtl="0" fontAlgn="base">
        <a:spcBef>
          <a:spcPct val="0"/>
        </a:spcBef>
        <a:spcAft>
          <a:spcPct val="0"/>
        </a:spcAft>
        <a:defRPr sz="2400">
          <a:solidFill>
            <a:srgbClr val="106636"/>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53.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gif"/><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61.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12.jpeg"/><Relationship Id="rId4" Type="http://schemas.openxmlformats.org/officeDocument/2006/relationships/image" Target="../media/image11.jpeg"/></Relationships>
</file>

<file path=ppt/slides/_rels/slide34.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26" Type="http://schemas.openxmlformats.org/officeDocument/2006/relationships/diagramColors" Target="../diagrams/colors5.xml"/><Relationship Id="rId39" Type="http://schemas.openxmlformats.org/officeDocument/2006/relationships/image" Target="../media/image81.jpeg"/><Relationship Id="rId3" Type="http://schemas.openxmlformats.org/officeDocument/2006/relationships/diagramData" Target="../diagrams/data1.xml"/><Relationship Id="rId21" Type="http://schemas.openxmlformats.org/officeDocument/2006/relationships/diagramColors" Target="../diagrams/colors4.xml"/><Relationship Id="rId34" Type="http://schemas.openxmlformats.org/officeDocument/2006/relationships/diagramData" Target="../diagrams/data7.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diagramQuickStyle" Target="../diagrams/quickStyle5.xml"/><Relationship Id="rId33" Type="http://schemas.microsoft.com/office/2007/relationships/diagramDrawing" Target="../diagrams/drawing6.xml"/><Relationship Id="rId38" Type="http://schemas.microsoft.com/office/2007/relationships/diagramDrawing" Target="../diagrams/drawing7.xml"/><Relationship Id="rId2" Type="http://schemas.openxmlformats.org/officeDocument/2006/relationships/notesSlide" Target="../notesSlides/notesSlide34.xml"/><Relationship Id="rId16" Type="http://schemas.openxmlformats.org/officeDocument/2006/relationships/diagramColors" Target="../diagrams/colors3.xml"/><Relationship Id="rId20" Type="http://schemas.openxmlformats.org/officeDocument/2006/relationships/diagramQuickStyle" Target="../diagrams/quickStyle4.xml"/><Relationship Id="rId29" Type="http://schemas.openxmlformats.org/officeDocument/2006/relationships/diagramData" Target="../diagrams/data6.xml"/><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diagramLayout" Target="../diagrams/layout5.xml"/><Relationship Id="rId32" Type="http://schemas.openxmlformats.org/officeDocument/2006/relationships/diagramColors" Target="../diagrams/colors6.xml"/><Relationship Id="rId37" Type="http://schemas.openxmlformats.org/officeDocument/2006/relationships/diagramColors" Target="../diagrams/colors7.xml"/><Relationship Id="rId40" Type="http://schemas.openxmlformats.org/officeDocument/2006/relationships/image" Target="../media/image82.jpeg"/><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openxmlformats.org/officeDocument/2006/relationships/diagramData" Target="../diagrams/data5.xml"/><Relationship Id="rId28" Type="http://schemas.openxmlformats.org/officeDocument/2006/relationships/image" Target="../media/image80.png"/><Relationship Id="rId36" Type="http://schemas.openxmlformats.org/officeDocument/2006/relationships/diagramQuickStyle" Target="../diagrams/quickStyle7.xml"/><Relationship Id="rId10" Type="http://schemas.openxmlformats.org/officeDocument/2006/relationships/diagramQuickStyle" Target="../diagrams/quickStyle2.xml"/><Relationship Id="rId19" Type="http://schemas.openxmlformats.org/officeDocument/2006/relationships/diagramLayout" Target="../diagrams/layout4.xml"/><Relationship Id="rId31" Type="http://schemas.openxmlformats.org/officeDocument/2006/relationships/diagramQuickStyle" Target="../diagrams/quickStyle6.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 Id="rId27" Type="http://schemas.microsoft.com/office/2007/relationships/diagramDrawing" Target="../diagrams/drawing5.xml"/><Relationship Id="rId30" Type="http://schemas.openxmlformats.org/officeDocument/2006/relationships/diagramLayout" Target="../diagrams/layout6.xml"/><Relationship Id="rId35" Type="http://schemas.openxmlformats.org/officeDocument/2006/relationships/diagramLayout" Target="../diagrams/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cience.energy.gov/~/media/ascr/pdf/program-documents/docs/ASKD_Report_V1_0.pdf"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37.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jpeg"/><Relationship Id="rId7" Type="http://schemas.openxmlformats.org/officeDocument/2006/relationships/image" Target="../media/image92.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9.png"/><Relationship Id="rId9" Type="http://schemas.openxmlformats.org/officeDocument/2006/relationships/image" Target="../media/image94.png"/></Relationships>
</file>

<file path=ppt/slides/_rels/slide3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9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camera.lbl.gov/" TargetMode="External"/></Relationships>
</file>

<file path=ppt/slides/_rels/slide41.xml.rels><?xml version="1.0" encoding="UTF-8" standalone="yes"?>
<Relationships xmlns="http://schemas.openxmlformats.org/package/2006/relationships"><Relationship Id="rId8" Type="http://schemas.microsoft.com/office/2007/relationships/diagramDrawing" Target="../diagrams/drawing8.xml"/><Relationship Id="rId13" Type="http://schemas.openxmlformats.org/officeDocument/2006/relationships/image" Target="../media/image103.jpeg"/><Relationship Id="rId18" Type="http://schemas.openxmlformats.org/officeDocument/2006/relationships/image" Target="../media/image108.png"/><Relationship Id="rId3" Type="http://schemas.openxmlformats.org/officeDocument/2006/relationships/image" Target="../media/image98.jpeg"/><Relationship Id="rId7" Type="http://schemas.openxmlformats.org/officeDocument/2006/relationships/diagramColors" Target="../diagrams/colors8.xml"/><Relationship Id="rId12" Type="http://schemas.openxmlformats.org/officeDocument/2006/relationships/image" Target="../media/image102.png"/><Relationship Id="rId17" Type="http://schemas.openxmlformats.org/officeDocument/2006/relationships/image" Target="../media/image107.png"/><Relationship Id="rId2" Type="http://schemas.openxmlformats.org/officeDocument/2006/relationships/notesSlide" Target="../notesSlides/notesSlide41.xml"/><Relationship Id="rId16" Type="http://schemas.openxmlformats.org/officeDocument/2006/relationships/image" Target="../media/image106.emf"/><Relationship Id="rId1" Type="http://schemas.openxmlformats.org/officeDocument/2006/relationships/slideLayout" Target="../slideLayouts/slideLayout4.xml"/><Relationship Id="rId6" Type="http://schemas.openxmlformats.org/officeDocument/2006/relationships/diagramQuickStyle" Target="../diagrams/quickStyle8.xml"/><Relationship Id="rId11" Type="http://schemas.openxmlformats.org/officeDocument/2006/relationships/image" Target="../media/image101.emf"/><Relationship Id="rId5" Type="http://schemas.openxmlformats.org/officeDocument/2006/relationships/diagramLayout" Target="../diagrams/layout8.xml"/><Relationship Id="rId15" Type="http://schemas.openxmlformats.org/officeDocument/2006/relationships/image" Target="../media/image105.tif"/><Relationship Id="rId10" Type="http://schemas.openxmlformats.org/officeDocument/2006/relationships/image" Target="../media/image100.png"/><Relationship Id="rId4" Type="http://schemas.openxmlformats.org/officeDocument/2006/relationships/diagramData" Target="../diagrams/data8.xml"/><Relationship Id="rId9" Type="http://schemas.openxmlformats.org/officeDocument/2006/relationships/image" Target="../media/image99.png"/><Relationship Id="rId14" Type="http://schemas.openxmlformats.org/officeDocument/2006/relationships/image" Target="../media/image10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hyperlink" Target="https://www.whitehouse.gov/blog/2015/10/15/nanotechnology-inspired-grand-challenge-future-computing"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cience.energy.gov/~/media/ascr/pdf/programdocuments/docs/NICE2015_Workshop_Report.pdf"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science.energy.gov/ascr/" TargetMode="External"/><Relationship Id="rId7" Type="http://schemas.openxmlformats.org/officeDocument/2006/relationships/hyperlink" Target="science.doe.gov/grants/"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hyperlink" Target="science.energy.gov/ascr/facilities/incite/" TargetMode="External"/><Relationship Id="rId5" Type="http://schemas.openxmlformats.org/officeDocument/2006/relationships/hyperlink" Target="http://www.scidac.gov/" TargetMode="External"/><Relationship Id="rId4" Type="http://schemas.openxmlformats.org/officeDocument/2006/relationships/hyperlink" Target="http://science.energy.gov/ascr/news-and-resources/workshops-and-conferences/"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2.jpe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113.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116.jpeg"/><Relationship Id="rId4" Type="http://schemas.openxmlformats.org/officeDocument/2006/relationships/image" Target="../media/image115.jpe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8.xml.rels><?xml version="1.0" encoding="UTF-8" standalone="yes"?>
<Relationships xmlns="http://schemas.openxmlformats.org/package/2006/relationships"><Relationship Id="rId8" Type="http://schemas.openxmlformats.org/officeDocument/2006/relationships/image" Target="../media/image27.emf"/><Relationship Id="rId13" Type="http://schemas.openxmlformats.org/officeDocument/2006/relationships/image" Target="../media/image32.png"/><Relationship Id="rId18" Type="http://schemas.openxmlformats.org/officeDocument/2006/relationships/image" Target="../media/image36.jpeg"/><Relationship Id="rId26" Type="http://schemas.openxmlformats.org/officeDocument/2006/relationships/image" Target="../media/image43.png"/><Relationship Id="rId3" Type="http://schemas.openxmlformats.org/officeDocument/2006/relationships/image" Target="../media/image22.png"/><Relationship Id="rId21" Type="http://schemas.openxmlformats.org/officeDocument/2006/relationships/image" Target="../media/image39.png"/><Relationship Id="rId7" Type="http://schemas.openxmlformats.org/officeDocument/2006/relationships/image" Target="../media/image26.emf"/><Relationship Id="rId12" Type="http://schemas.openxmlformats.org/officeDocument/2006/relationships/image" Target="../media/image31.png"/><Relationship Id="rId17" Type="http://schemas.openxmlformats.org/officeDocument/2006/relationships/image" Target="../media/image35.png"/><Relationship Id="rId25" Type="http://schemas.openxmlformats.org/officeDocument/2006/relationships/image" Target="../media/image42.jpeg"/><Relationship Id="rId2" Type="http://schemas.openxmlformats.org/officeDocument/2006/relationships/notesSlide" Target="../notesSlides/notesSlide8.xml"/><Relationship Id="rId16" Type="http://schemas.openxmlformats.org/officeDocument/2006/relationships/image" Target="../media/image34.jpeg"/><Relationship Id="rId20"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image" Target="../media/image25.emf"/><Relationship Id="rId11" Type="http://schemas.openxmlformats.org/officeDocument/2006/relationships/image" Target="../media/image30.png"/><Relationship Id="rId24" Type="http://schemas.openxmlformats.org/officeDocument/2006/relationships/image" Target="../media/image41.png"/><Relationship Id="rId5" Type="http://schemas.openxmlformats.org/officeDocument/2006/relationships/image" Target="../media/image24.emf"/><Relationship Id="rId15" Type="http://schemas.openxmlformats.org/officeDocument/2006/relationships/image" Target="../media/image33.gif"/><Relationship Id="rId23" Type="http://schemas.openxmlformats.org/officeDocument/2006/relationships/hyperlink" Target="http://smarttruckbrands.com/" TargetMode="External"/><Relationship Id="rId10" Type="http://schemas.openxmlformats.org/officeDocument/2006/relationships/image" Target="../media/image29.emf"/><Relationship Id="rId19" Type="http://schemas.openxmlformats.org/officeDocument/2006/relationships/image" Target="../media/image37.png"/><Relationship Id="rId4" Type="http://schemas.openxmlformats.org/officeDocument/2006/relationships/image" Target="../media/image23.png"/><Relationship Id="rId9" Type="http://schemas.openxmlformats.org/officeDocument/2006/relationships/image" Target="../media/image28.emf"/><Relationship Id="rId14" Type="http://schemas.openxmlformats.org/officeDocument/2006/relationships/hyperlink" Target="http://corporate.ford.com/" TargetMode="External"/><Relationship Id="rId22" Type="http://schemas.openxmlformats.org/officeDocument/2006/relationships/image" Target="../media/image40.png"/><Relationship Id="rId27" Type="http://schemas.openxmlformats.org/officeDocument/2006/relationships/image" Target="../media/image44.jpeg"/></Relationships>
</file>

<file path=ppt/slides/_rels/slide9.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005" y="1854200"/>
            <a:ext cx="8229600" cy="1077218"/>
          </a:xfrm>
        </p:spPr>
        <p:txBody>
          <a:bodyPr>
            <a:spAutoFit/>
          </a:bodyPr>
          <a:lstStyle/>
          <a:p>
            <a:r>
              <a:rPr lang="en-US" dirty="0"/>
              <a:t>DOE Office of Advanced Scientific Computing Research</a:t>
            </a:r>
            <a:endParaRPr lang="en-US" sz="2800" b="0" i="1" dirty="0">
              <a:latin typeface="+mn-lt"/>
            </a:endParaRPr>
          </a:p>
        </p:txBody>
      </p:sp>
      <p:sp>
        <p:nvSpPr>
          <p:cNvPr id="5" name="Subtitle 3"/>
          <p:cNvSpPr txBox="1">
            <a:spLocks/>
          </p:cNvSpPr>
          <p:nvPr/>
        </p:nvSpPr>
        <p:spPr>
          <a:xfrm>
            <a:off x="3233769" y="6033035"/>
            <a:ext cx="2675400" cy="307777"/>
          </a:xfrm>
          <a:prstGeom prst="rect">
            <a:avLst/>
          </a:prstGeom>
        </p:spPr>
        <p:txBody>
          <a:bodyPr vert="horz" lIns="91440" tIns="45720" rIns="91440" bIns="45720" rtlCol="0">
            <a:spAutoFit/>
          </a:bodyPr>
          <a:lstStyle>
            <a:lvl1pPr marL="0" indent="0" algn="ctr" defTabSz="914400" rtl="0" eaLnBrk="1" latinLnBrk="0" hangingPunct="1">
              <a:spcBef>
                <a:spcPct val="20000"/>
              </a:spcBef>
              <a:buFont typeface="Arial" pitchFamily="34" charset="0"/>
              <a:buNone/>
              <a:defRPr sz="2400" b="0" kern="1200">
                <a:solidFill>
                  <a:schemeClr val="tx1">
                    <a:lumMod val="75000"/>
                    <a:lumOff val="25000"/>
                  </a:schemeClr>
                </a:solidFill>
                <a:latin typeface="Arial"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sz="2200" kern="1200">
                <a:solidFill>
                  <a:schemeClr val="tx1">
                    <a:tint val="75000"/>
                  </a:schemeClr>
                </a:solidFill>
                <a:latin typeface="Arial" pitchFamily="34" charset="0"/>
                <a:ea typeface="+mn-ea"/>
                <a:cs typeface="Arial" pitchFamily="34"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Arial" pitchFamily="34" charset="0"/>
                <a:ea typeface="+mn-ea"/>
                <a:cs typeface="Arial" pitchFamily="34" charset="0"/>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pitchFamily="34" charset="0"/>
                <a:ea typeface="+mn-ea"/>
                <a:cs typeface="Arial" pitchFamily="34" charset="0"/>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pitchFamily="34" charset="0"/>
                <a:ea typeface="+mn-ea"/>
                <a:cs typeface="Arial"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US" sz="1400" i="1" dirty="0" smtClean="0">
                <a:solidFill>
                  <a:schemeClr val="tx1"/>
                </a:solidFill>
              </a:rPr>
              <a:t>February 11, 2016</a:t>
            </a:r>
          </a:p>
        </p:txBody>
      </p:sp>
      <p:sp>
        <p:nvSpPr>
          <p:cNvPr id="7" name="Subtitle 6"/>
          <p:cNvSpPr>
            <a:spLocks noGrp="1"/>
          </p:cNvSpPr>
          <p:nvPr>
            <p:ph type="subTitle" idx="1"/>
          </p:nvPr>
        </p:nvSpPr>
        <p:spPr>
          <a:xfrm>
            <a:off x="762714" y="3409239"/>
            <a:ext cx="7616430" cy="2088444"/>
          </a:xfrm>
        </p:spPr>
        <p:txBody>
          <a:bodyPr>
            <a:normAutofit lnSpcReduction="10000"/>
          </a:bodyPr>
          <a:lstStyle/>
          <a:p>
            <a:pPr lvl="0">
              <a:spcBef>
                <a:spcPct val="0"/>
              </a:spcBef>
            </a:pPr>
            <a:r>
              <a:rPr lang="en-US" sz="1800" dirty="0" smtClean="0">
                <a:solidFill>
                  <a:srgbClr val="106636"/>
                </a:solidFill>
              </a:rPr>
              <a:t>Presented to the</a:t>
            </a:r>
          </a:p>
          <a:p>
            <a:pPr lvl="0" eaLnBrk="0" fontAlgn="base" hangingPunct="0">
              <a:spcBef>
                <a:spcPct val="0"/>
              </a:spcBef>
              <a:spcAft>
                <a:spcPct val="0"/>
              </a:spcAft>
            </a:pPr>
            <a:endParaRPr lang="en-US" sz="1000" dirty="0" smtClean="0">
              <a:solidFill>
                <a:srgbClr val="106636"/>
              </a:solidFill>
            </a:endParaRPr>
          </a:p>
          <a:p>
            <a:pPr lvl="0">
              <a:spcBef>
                <a:spcPct val="0"/>
              </a:spcBef>
            </a:pPr>
            <a:r>
              <a:rPr lang="en-US" sz="2000" dirty="0" smtClean="0">
                <a:solidFill>
                  <a:srgbClr val="106636"/>
                </a:solidFill>
              </a:rPr>
              <a:t>Basic Energy Sciences Advisory </a:t>
            </a:r>
            <a:r>
              <a:rPr lang="en-US" sz="2000" dirty="0">
                <a:solidFill>
                  <a:srgbClr val="106636"/>
                </a:solidFill>
              </a:rPr>
              <a:t>Committee</a:t>
            </a:r>
            <a:endParaRPr lang="en-US" sz="700" dirty="0" smtClean="0">
              <a:solidFill>
                <a:srgbClr val="106636"/>
              </a:solidFill>
            </a:endParaRPr>
          </a:p>
          <a:p>
            <a:pPr lvl="0" eaLnBrk="0" fontAlgn="base" hangingPunct="0">
              <a:spcBef>
                <a:spcPct val="0"/>
              </a:spcBef>
              <a:spcAft>
                <a:spcPct val="0"/>
              </a:spcAft>
            </a:pPr>
            <a:endParaRPr lang="en-US" sz="1000" dirty="0" smtClean="0">
              <a:solidFill>
                <a:srgbClr val="106636"/>
              </a:solidFill>
            </a:endParaRPr>
          </a:p>
          <a:p>
            <a:pPr lvl="0" eaLnBrk="0" fontAlgn="base" hangingPunct="0">
              <a:spcBef>
                <a:spcPct val="0"/>
              </a:spcBef>
              <a:spcAft>
                <a:spcPct val="0"/>
              </a:spcAft>
            </a:pPr>
            <a:r>
              <a:rPr lang="en-US" sz="1800" dirty="0" smtClean="0">
                <a:solidFill>
                  <a:srgbClr val="106636"/>
                </a:solidFill>
              </a:rPr>
              <a:t>by</a:t>
            </a:r>
          </a:p>
          <a:p>
            <a:pPr lvl="0" eaLnBrk="0" fontAlgn="base" hangingPunct="0">
              <a:spcBef>
                <a:spcPct val="0"/>
              </a:spcBef>
              <a:spcAft>
                <a:spcPct val="0"/>
              </a:spcAft>
            </a:pPr>
            <a:endParaRPr lang="en-US" sz="1000" dirty="0" smtClean="0">
              <a:solidFill>
                <a:srgbClr val="106636"/>
              </a:solidFill>
            </a:endParaRPr>
          </a:p>
          <a:p>
            <a:pPr lvl="0" eaLnBrk="0" fontAlgn="base" hangingPunct="0">
              <a:spcBef>
                <a:spcPct val="0"/>
              </a:spcBef>
              <a:spcAft>
                <a:spcPct val="0"/>
              </a:spcAft>
            </a:pPr>
            <a:r>
              <a:rPr lang="en-US" sz="1800" dirty="0" smtClean="0">
                <a:solidFill>
                  <a:srgbClr val="106636"/>
                </a:solidFill>
              </a:rPr>
              <a:t>Steve Binkley</a:t>
            </a:r>
          </a:p>
          <a:p>
            <a:pPr lvl="0" eaLnBrk="0" fontAlgn="base" hangingPunct="0">
              <a:spcBef>
                <a:spcPct val="0"/>
              </a:spcBef>
              <a:spcAft>
                <a:spcPct val="0"/>
              </a:spcAft>
            </a:pPr>
            <a:r>
              <a:rPr lang="en-US" sz="1800" dirty="0" smtClean="0">
                <a:solidFill>
                  <a:srgbClr val="106636"/>
                </a:solidFill>
              </a:rPr>
              <a:t>DOE Office of Advanced Scientific Computing Research</a:t>
            </a:r>
          </a:p>
          <a:p>
            <a:pPr lvl="0">
              <a:spcBef>
                <a:spcPct val="0"/>
              </a:spcBef>
            </a:pPr>
            <a:r>
              <a:rPr lang="en-US" sz="1100" dirty="0" smtClean="0">
                <a:solidFill>
                  <a:srgbClr val="106636"/>
                </a:solidFill>
              </a:rPr>
              <a:t>Steve.Binkley@science.doe.gov</a:t>
            </a:r>
          </a:p>
        </p:txBody>
      </p:sp>
      <p:sp>
        <p:nvSpPr>
          <p:cNvPr id="9" name="Footer Placeholder 2"/>
          <p:cNvSpPr>
            <a:spLocks noGrp="1"/>
          </p:cNvSpPr>
          <p:nvPr>
            <p:ph type="ftr" sz="quarter" idx="10"/>
          </p:nvPr>
        </p:nvSpPr>
        <p:spPr>
          <a:xfrm>
            <a:off x="3124200" y="6356350"/>
            <a:ext cx="5334000" cy="365125"/>
          </a:xfrm>
        </p:spPr>
        <p:txBody>
          <a:bodyPr/>
          <a:lstStyle/>
          <a:p>
            <a:pPr>
              <a:defRPr/>
            </a:pPr>
            <a:r>
              <a:rPr lang="nl-NL" dirty="0" smtClean="0"/>
              <a:t>BESAC Briefing February 11, 2016</a:t>
            </a:r>
            <a:endParaRPr lang="en-US" dirty="0"/>
          </a:p>
        </p:txBody>
      </p:sp>
    </p:spTree>
    <p:extLst>
      <p:ext uri="{BB962C8B-B14F-4D97-AF65-F5344CB8AC3E}">
        <p14:creationId xmlns:p14="http://schemas.microsoft.com/office/powerpoint/2010/main" val="487813621"/>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2425" y="1026795"/>
            <a:ext cx="8410575" cy="5259388"/>
          </a:xfrm>
        </p:spPr>
        <p:txBody>
          <a:bodyPr>
            <a:normAutofit fontScale="70000" lnSpcReduction="20000"/>
          </a:bodyPr>
          <a:lstStyle/>
          <a:p>
            <a:pPr marL="0" indent="0">
              <a:buNone/>
            </a:pPr>
            <a:r>
              <a:rPr lang="en-US" sz="2400" dirty="0" smtClean="0"/>
              <a:t>Goal: Ensure the ability of ASCR facilities to support SC mission science in the </a:t>
            </a:r>
            <a:r>
              <a:rPr lang="en-US" sz="2400" dirty="0" err="1" smtClean="0"/>
              <a:t>exascale</a:t>
            </a:r>
            <a:r>
              <a:rPr lang="en-US" sz="2400" dirty="0" smtClean="0"/>
              <a:t> regime (2020-2025 timeframe).</a:t>
            </a:r>
          </a:p>
          <a:p>
            <a:pPr lvl="1"/>
            <a:endParaRPr lang="en-US" sz="400" dirty="0" smtClean="0"/>
          </a:p>
          <a:p>
            <a:pPr marL="342900" lvl="1" indent="0">
              <a:lnSpc>
                <a:spcPct val="120000"/>
              </a:lnSpc>
              <a:buNone/>
            </a:pPr>
            <a:r>
              <a:rPr lang="en-US" sz="2100" b="1" dirty="0" smtClean="0"/>
              <a:t>SC Program Office :</a:t>
            </a:r>
            <a:r>
              <a:rPr lang="en-US" sz="2100" dirty="0" smtClean="0"/>
              <a:t>  Identify key computational science objectives that push </a:t>
            </a:r>
            <a:r>
              <a:rPr lang="en-US" sz="2100" dirty="0" err="1" smtClean="0"/>
              <a:t>exascale</a:t>
            </a:r>
            <a:r>
              <a:rPr lang="en-US" sz="2100" dirty="0" smtClean="0"/>
              <a:t> and describe the HPC ecosystem –HPC machine and related resources- needed to successfully accomplish your science goals</a:t>
            </a:r>
          </a:p>
          <a:p>
            <a:pPr lvl="2">
              <a:lnSpc>
                <a:spcPct val="120000"/>
              </a:lnSpc>
            </a:pPr>
            <a:r>
              <a:rPr lang="en-US" sz="2100" dirty="0" smtClean="0"/>
              <a:t>Capture the whole picture:</a:t>
            </a:r>
          </a:p>
          <a:p>
            <a:pPr lvl="3">
              <a:lnSpc>
                <a:spcPct val="120000"/>
              </a:lnSpc>
            </a:pPr>
            <a:r>
              <a:rPr lang="en-US" sz="2100" dirty="0" smtClean="0"/>
              <a:t>Identify </a:t>
            </a:r>
            <a:r>
              <a:rPr lang="en-US" sz="2100" dirty="0"/>
              <a:t>continuum of computing needs </a:t>
            </a:r>
            <a:r>
              <a:rPr lang="en-US" sz="2100" dirty="0" smtClean="0"/>
              <a:t>for the program office from institution clusters </a:t>
            </a:r>
            <a:r>
              <a:rPr lang="en-US" sz="2100" dirty="0"/>
              <a:t>to </a:t>
            </a:r>
            <a:r>
              <a:rPr lang="en-US" sz="2100" dirty="0" smtClean="0"/>
              <a:t>Leadership computing. </a:t>
            </a:r>
          </a:p>
          <a:p>
            <a:pPr lvl="4">
              <a:lnSpc>
                <a:spcPct val="120000"/>
              </a:lnSpc>
            </a:pPr>
            <a:r>
              <a:rPr lang="en-US" sz="2100" i="1" dirty="0" smtClean="0">
                <a:solidFill>
                  <a:schemeClr val="tx1"/>
                </a:solidFill>
              </a:rPr>
              <a:t>Note:  ASCR focus is on HPC and  Leadership computing</a:t>
            </a:r>
            <a:r>
              <a:rPr lang="en-US" sz="2100" dirty="0" smtClean="0"/>
              <a:t>.</a:t>
            </a:r>
          </a:p>
          <a:p>
            <a:pPr lvl="3">
              <a:lnSpc>
                <a:spcPct val="120000"/>
              </a:lnSpc>
            </a:pPr>
            <a:r>
              <a:rPr lang="en-US" sz="2100" dirty="0" smtClean="0"/>
              <a:t> Include modeling and simulation, scientific </a:t>
            </a:r>
            <a:r>
              <a:rPr lang="en-US" sz="2100" dirty="0"/>
              <a:t>user </a:t>
            </a:r>
            <a:r>
              <a:rPr lang="en-US" sz="2100" dirty="0" smtClean="0"/>
              <a:t>facilities and large experiments needs, data needs, and near </a:t>
            </a:r>
            <a:r>
              <a:rPr lang="en-US" sz="2100" dirty="0"/>
              <a:t>real time needs.</a:t>
            </a:r>
          </a:p>
          <a:p>
            <a:pPr lvl="2">
              <a:lnSpc>
                <a:spcPct val="120000"/>
              </a:lnSpc>
            </a:pPr>
            <a:r>
              <a:rPr lang="en-US" sz="2100" dirty="0" smtClean="0"/>
              <a:t>Information </a:t>
            </a:r>
            <a:r>
              <a:rPr lang="en-US" sz="2100" dirty="0"/>
              <a:t>gathered will </a:t>
            </a:r>
            <a:r>
              <a:rPr lang="en-US" sz="2100" dirty="0" smtClean="0"/>
              <a:t>inform the requirements for ecosystems for planned upgrades in 2020-2023  including the pre-</a:t>
            </a:r>
            <a:r>
              <a:rPr lang="en-US" sz="2100" dirty="0" err="1" smtClean="0"/>
              <a:t>exascale</a:t>
            </a:r>
            <a:r>
              <a:rPr lang="en-US" sz="2100" dirty="0" smtClean="0"/>
              <a:t> and  </a:t>
            </a:r>
            <a:r>
              <a:rPr lang="en-US" sz="2100" dirty="0" err="1" smtClean="0"/>
              <a:t>exascale</a:t>
            </a:r>
            <a:r>
              <a:rPr lang="en-US" sz="2100" dirty="0" smtClean="0"/>
              <a:t> systems, </a:t>
            </a:r>
            <a:r>
              <a:rPr lang="en-US" sz="2100" dirty="0"/>
              <a:t>network needs, data infrastructure, </a:t>
            </a:r>
            <a:r>
              <a:rPr lang="en-US" sz="2100" dirty="0" smtClean="0"/>
              <a:t>software tools and environments, and user services.</a:t>
            </a:r>
            <a:endParaRPr lang="en-US" sz="2100" dirty="0"/>
          </a:p>
          <a:p>
            <a:pPr marL="342900" lvl="1" indent="0">
              <a:lnSpc>
                <a:spcPct val="120000"/>
              </a:lnSpc>
              <a:buNone/>
            </a:pPr>
            <a:r>
              <a:rPr lang="en-US" sz="2100" b="1" dirty="0" smtClean="0"/>
              <a:t>ASCR:</a:t>
            </a:r>
            <a:r>
              <a:rPr lang="en-US" sz="2100" dirty="0" smtClean="0"/>
              <a:t> Communicate to DOE SC scientists the known/fixed characteristics of upcoming compute system in the 2020-2025 timeframe and ask the computational scientists for feedback on proposed architectures.</a:t>
            </a:r>
          </a:p>
          <a:p>
            <a:pPr lvl="1">
              <a:lnSpc>
                <a:spcPct val="120000"/>
              </a:lnSpc>
            </a:pPr>
            <a:endParaRPr lang="en-US" sz="1400" dirty="0" smtClean="0"/>
          </a:p>
          <a:p>
            <a:pPr marL="342900" lvl="1" indent="0">
              <a:lnSpc>
                <a:spcPct val="120000"/>
              </a:lnSpc>
              <a:buNone/>
            </a:pPr>
            <a:r>
              <a:rPr lang="en-US" sz="2100" dirty="0" smtClean="0"/>
              <a:t>Strengthen and inform interactions between HPC facility experts and scientists as well as ASCR and SC Program Offices </a:t>
            </a:r>
          </a:p>
        </p:txBody>
      </p:sp>
      <p:sp>
        <p:nvSpPr>
          <p:cNvPr id="3" name="Title 2"/>
          <p:cNvSpPr>
            <a:spLocks noGrp="1"/>
          </p:cNvSpPr>
          <p:nvPr>
            <p:ph type="title"/>
          </p:nvPr>
        </p:nvSpPr>
        <p:spPr/>
        <p:txBody>
          <a:bodyPr/>
          <a:lstStyle/>
          <a:p>
            <a:r>
              <a:rPr lang="en-US" dirty="0" smtClean="0"/>
              <a:t>Objectives of Current “</a:t>
            </a:r>
            <a:r>
              <a:rPr lang="en-US" dirty="0" err="1" smtClean="0"/>
              <a:t>Exascale</a:t>
            </a:r>
            <a:r>
              <a:rPr lang="en-US" dirty="0" smtClean="0"/>
              <a:t>” Requirements Review (RR)</a:t>
            </a:r>
            <a:endParaRPr lang="en-US" dirty="0"/>
          </a:p>
        </p:txBody>
      </p:sp>
      <p:sp>
        <p:nvSpPr>
          <p:cNvPr id="6" name="Footer Placeholder 4"/>
          <p:cNvSpPr>
            <a:spLocks noGrp="1"/>
          </p:cNvSpPr>
          <p:nvPr>
            <p:ph type="ftr" sz="quarter" idx="4294967295"/>
          </p:nvPr>
        </p:nvSpPr>
        <p:spPr>
          <a:xfrm>
            <a:off x="5486400" y="6354763"/>
            <a:ext cx="2895600" cy="365125"/>
          </a:xfrm>
          <a:prstGeom prst="rect">
            <a:avLst/>
          </a:prstGeom>
        </p:spPr>
        <p:txBody>
          <a:bodyPr anchor="ctr"/>
          <a:lstStyle/>
          <a:p>
            <a:pPr algn="r"/>
            <a:r>
              <a:rPr lang="en-US" sz="1200" smtClean="0">
                <a:solidFill>
                  <a:srgbClr val="106636"/>
                </a:solidFill>
              </a:rPr>
              <a:t>BESAC Briefing February 11, 2016</a:t>
            </a:r>
            <a:endParaRPr lang="en-US" sz="1200" dirty="0">
              <a:solidFill>
                <a:srgbClr val="106636"/>
              </a:solidFill>
            </a:endParaRPr>
          </a:p>
        </p:txBody>
      </p:sp>
      <p:sp>
        <p:nvSpPr>
          <p:cNvPr id="7" name="Slide Number Placeholder 3"/>
          <p:cNvSpPr>
            <a:spLocks noGrp="1"/>
          </p:cNvSpPr>
          <p:nvPr>
            <p:ph type="sldNum" sz="quarter" idx="4294967295"/>
          </p:nvPr>
        </p:nvSpPr>
        <p:spPr>
          <a:xfrm>
            <a:off x="8413750" y="6351588"/>
            <a:ext cx="381000" cy="365125"/>
          </a:xfrm>
          <a:prstGeom prst="rect">
            <a:avLst/>
          </a:prstGeom>
        </p:spPr>
        <p:txBody>
          <a:bodyPr/>
          <a:lstStyle/>
          <a:p>
            <a:pPr>
              <a:defRPr/>
            </a:pPr>
            <a:fld id="{6EEA275D-5A49-48A8-817D-44C3EA0A3A2F}" type="slidenum">
              <a:rPr lang="en-US" smtClean="0"/>
              <a:pPr>
                <a:defRPr/>
              </a:pPr>
              <a:t>10</a:t>
            </a:fld>
            <a:endParaRPr lang="en-US" dirty="0"/>
          </a:p>
        </p:txBody>
      </p:sp>
    </p:spTree>
    <p:extLst>
      <p:ext uri="{BB962C8B-B14F-4D97-AF65-F5344CB8AC3E}">
        <p14:creationId xmlns:p14="http://schemas.microsoft.com/office/powerpoint/2010/main" val="322947542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8709" y="768927"/>
            <a:ext cx="8610599" cy="838200"/>
          </a:xfrm>
        </p:spPr>
        <p:txBody>
          <a:bodyPr>
            <a:normAutofit/>
          </a:bodyPr>
          <a:lstStyle/>
          <a:p>
            <a:pPr marL="0" indent="0">
              <a:buNone/>
            </a:pPr>
            <a:r>
              <a:rPr lang="en-US" sz="2000" dirty="0" smtClean="0"/>
              <a:t>Series of workshops, one per SC Office (</a:t>
            </a:r>
            <a:r>
              <a:rPr lang="en-US" sz="2000" dirty="0"/>
              <a:t>a</a:t>
            </a:r>
            <a:r>
              <a:rPr lang="en-US" sz="2000" dirty="0" smtClean="0"/>
              <a:t> hybrid between NERSC requirements reviews and Scientific Grand Challenges)</a:t>
            </a:r>
          </a:p>
        </p:txBody>
      </p:sp>
      <p:sp>
        <p:nvSpPr>
          <p:cNvPr id="3" name="Title 2"/>
          <p:cNvSpPr>
            <a:spLocks noGrp="1"/>
          </p:cNvSpPr>
          <p:nvPr>
            <p:ph type="title"/>
          </p:nvPr>
        </p:nvSpPr>
        <p:spPr/>
        <p:txBody>
          <a:bodyPr/>
          <a:lstStyle/>
          <a:p>
            <a:r>
              <a:rPr lang="en-US" dirty="0" smtClean="0"/>
              <a:t>Implementation of </a:t>
            </a:r>
            <a:r>
              <a:rPr lang="en-US" dirty="0" err="1"/>
              <a:t>Exascale</a:t>
            </a:r>
            <a:r>
              <a:rPr lang="en-US" dirty="0"/>
              <a:t> Requirements </a:t>
            </a:r>
            <a:r>
              <a:rPr lang="en-US" dirty="0" smtClean="0"/>
              <a:t>Review (RR)</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11801934"/>
              </p:ext>
            </p:extLst>
          </p:nvPr>
        </p:nvGraphicFramePr>
        <p:xfrm>
          <a:off x="6629400" y="1981016"/>
          <a:ext cx="2182476" cy="1706880"/>
        </p:xfrm>
        <a:graphic>
          <a:graphicData uri="http://schemas.openxmlformats.org/drawingml/2006/table">
            <a:tbl>
              <a:tblPr bandRow="1">
                <a:tableStyleId>{5C22544A-7EE6-4342-B048-85BDC9FD1C3A}</a:tableStyleId>
              </a:tblPr>
              <a:tblGrid>
                <a:gridCol w="1484084"/>
                <a:gridCol w="698392"/>
              </a:tblGrid>
              <a:tr h="274320">
                <a:tc>
                  <a:txBody>
                    <a:bodyPr/>
                    <a:lstStyle/>
                    <a:p>
                      <a:r>
                        <a:rPr lang="en-US" sz="1200" dirty="0" smtClean="0"/>
                        <a:t>June 10-12,2015</a:t>
                      </a:r>
                      <a:endParaRPr lang="en-US" sz="1200" b="0" dirty="0">
                        <a:solidFill>
                          <a:schemeClr val="tx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1200" dirty="0" smtClean="0"/>
                        <a:t>HEP</a:t>
                      </a:r>
                      <a:endParaRPr lang="en-US" sz="1200" dirty="0">
                        <a:solidFill>
                          <a:schemeClr val="tx1"/>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335280">
                <a:tc>
                  <a:txBody>
                    <a:bodyPr/>
                    <a:lstStyle/>
                    <a:p>
                      <a:r>
                        <a:rPr lang="en-US" sz="1200" baseline="0" dirty="0" smtClean="0"/>
                        <a:t>November 3-5 2015</a:t>
                      </a:r>
                      <a:endParaRPr lang="en-US" sz="1200" dirty="0">
                        <a:solidFill>
                          <a:schemeClr val="tx1"/>
                        </a:solidFill>
                      </a:endParaRPr>
                    </a:p>
                  </a:txBody>
                  <a:tcPr>
                    <a:lnL w="12700" cap="flat" cmpd="sng" algn="ctr">
                      <a:solidFill>
                        <a:schemeClr val="tx1"/>
                      </a:solidFill>
                      <a:prstDash val="solid"/>
                      <a:round/>
                      <a:headEnd type="none" w="med" len="med"/>
                      <a:tailEnd type="none" w="med" len="med"/>
                    </a:lnL>
                  </a:tcPr>
                </a:tc>
                <a:tc>
                  <a:txBody>
                    <a:bodyPr/>
                    <a:lstStyle/>
                    <a:p>
                      <a:r>
                        <a:rPr lang="en-US" sz="1200" smtClean="0"/>
                        <a:t>BES</a:t>
                      </a:r>
                      <a:endParaRPr lang="en-US" sz="1200" dirty="0">
                        <a:solidFill>
                          <a:schemeClr val="tx1"/>
                        </a:solidFill>
                      </a:endParaRPr>
                    </a:p>
                  </a:txBody>
                  <a:tcPr>
                    <a:lnR w="12700" cap="flat" cmpd="sng" algn="ctr">
                      <a:solidFill>
                        <a:schemeClr val="tx1"/>
                      </a:solidFill>
                      <a:prstDash val="solid"/>
                      <a:round/>
                      <a:headEnd type="none" w="med" len="med"/>
                      <a:tailEnd type="none" w="med" len="med"/>
                    </a:lnR>
                  </a:tcPr>
                </a:tc>
              </a:tr>
              <a:tr h="241300">
                <a:tc>
                  <a:txBody>
                    <a:bodyPr/>
                    <a:lstStyle/>
                    <a:p>
                      <a:r>
                        <a:rPr lang="en-US" sz="1200" baseline="0" dirty="0" smtClean="0"/>
                        <a:t>January 2015</a:t>
                      </a:r>
                      <a:endParaRPr lang="en-US" sz="1200" dirty="0">
                        <a:solidFill>
                          <a:schemeClr val="tx1"/>
                        </a:solidFill>
                      </a:endParaRPr>
                    </a:p>
                  </a:txBody>
                  <a:tcPr>
                    <a:lnL w="12700" cap="flat" cmpd="sng" algn="ctr">
                      <a:solidFill>
                        <a:schemeClr val="tx1"/>
                      </a:solidFill>
                      <a:prstDash val="solid"/>
                      <a:round/>
                      <a:headEnd type="none" w="med" len="med"/>
                      <a:tailEnd type="none" w="med" len="med"/>
                    </a:lnL>
                  </a:tcPr>
                </a:tc>
                <a:tc>
                  <a:txBody>
                    <a:bodyPr/>
                    <a:lstStyle/>
                    <a:p>
                      <a:r>
                        <a:rPr lang="en-US" sz="1200" dirty="0" smtClean="0"/>
                        <a:t>FES</a:t>
                      </a:r>
                      <a:endParaRPr lang="en-US" sz="1200" dirty="0">
                        <a:solidFill>
                          <a:schemeClr val="tx1"/>
                        </a:solidFill>
                      </a:endParaRPr>
                    </a:p>
                  </a:txBody>
                  <a:tcPr>
                    <a:lnR w="12700" cap="flat" cmpd="sng" algn="ctr">
                      <a:solidFill>
                        <a:schemeClr val="tx1"/>
                      </a:solidFill>
                      <a:prstDash val="solid"/>
                      <a:round/>
                      <a:headEnd type="none" w="med" len="med"/>
                      <a:tailEnd type="none" w="med" len="med"/>
                    </a:lnR>
                  </a:tcPr>
                </a:tc>
              </a:tr>
              <a:tr h="241300">
                <a:tc>
                  <a:txBody>
                    <a:bodyPr/>
                    <a:lstStyle/>
                    <a:p>
                      <a:r>
                        <a:rPr lang="en-US" sz="1200" dirty="0" smtClean="0"/>
                        <a:t>April/March</a:t>
                      </a:r>
                      <a:r>
                        <a:rPr lang="en-US" sz="1200" baseline="0" dirty="0" smtClean="0"/>
                        <a:t> 2016</a:t>
                      </a:r>
                      <a:endParaRPr lang="en-US" sz="1200" dirty="0">
                        <a:solidFill>
                          <a:schemeClr val="tx1"/>
                        </a:solidFill>
                      </a:endParaRPr>
                    </a:p>
                  </a:txBody>
                  <a:tcPr>
                    <a:lnL w="12700" cap="flat" cmpd="sng" algn="ctr">
                      <a:solidFill>
                        <a:schemeClr val="tx1"/>
                      </a:solidFill>
                      <a:prstDash val="solid"/>
                      <a:round/>
                      <a:headEnd type="none" w="med" len="med"/>
                      <a:tailEnd type="none" w="med" len="med"/>
                    </a:lnL>
                  </a:tcPr>
                </a:tc>
                <a:tc>
                  <a:txBody>
                    <a:bodyPr/>
                    <a:lstStyle/>
                    <a:p>
                      <a:r>
                        <a:rPr lang="en-US" sz="1200" dirty="0" smtClean="0"/>
                        <a:t>BER</a:t>
                      </a:r>
                      <a:endParaRPr lang="en-US" sz="1200" dirty="0">
                        <a:solidFill>
                          <a:schemeClr val="tx1"/>
                        </a:solidFill>
                      </a:endParaRPr>
                    </a:p>
                  </a:txBody>
                  <a:tcPr>
                    <a:lnR w="12700" cap="flat" cmpd="sng" algn="ctr">
                      <a:solidFill>
                        <a:schemeClr val="tx1"/>
                      </a:solidFill>
                      <a:prstDash val="solid"/>
                      <a:round/>
                      <a:headEnd type="none" w="med" len="med"/>
                      <a:tailEnd type="none" w="med" len="med"/>
                    </a:lnR>
                  </a:tcPr>
                </a:tc>
              </a:tr>
              <a:tr h="241300">
                <a:tc>
                  <a:txBody>
                    <a:bodyPr/>
                    <a:lstStyle/>
                    <a:p>
                      <a:r>
                        <a:rPr lang="en-US" sz="1200" dirty="0" smtClean="0"/>
                        <a:t>June 2016</a:t>
                      </a:r>
                      <a:endParaRPr lang="en-US" sz="1200" dirty="0">
                        <a:solidFill>
                          <a:schemeClr val="tx1"/>
                        </a:solidFill>
                      </a:endParaRPr>
                    </a:p>
                  </a:txBody>
                  <a:tcPr>
                    <a:lnL w="12700" cap="flat" cmpd="sng" algn="ctr">
                      <a:solidFill>
                        <a:schemeClr val="tx1"/>
                      </a:solidFill>
                      <a:prstDash val="solid"/>
                      <a:round/>
                      <a:headEnd type="none" w="med" len="med"/>
                      <a:tailEnd type="none" w="med" len="med"/>
                    </a:lnL>
                  </a:tcPr>
                </a:tc>
                <a:tc>
                  <a:txBody>
                    <a:bodyPr/>
                    <a:lstStyle/>
                    <a:p>
                      <a:r>
                        <a:rPr lang="en-US" sz="1200" dirty="0" smtClean="0"/>
                        <a:t>NP</a:t>
                      </a:r>
                      <a:endParaRPr lang="en-US" sz="1200" dirty="0">
                        <a:solidFill>
                          <a:schemeClr val="tx1"/>
                        </a:solidFill>
                      </a:endParaRPr>
                    </a:p>
                  </a:txBody>
                  <a:tcPr>
                    <a:lnR w="12700" cap="flat" cmpd="sng" algn="ctr">
                      <a:solidFill>
                        <a:schemeClr val="tx1"/>
                      </a:solidFill>
                      <a:prstDash val="solid"/>
                      <a:round/>
                      <a:headEnd type="none" w="med" len="med"/>
                      <a:tailEnd type="none" w="med" len="med"/>
                    </a:lnR>
                  </a:tcPr>
                </a:tc>
              </a:tr>
              <a:tr h="241300">
                <a:tc>
                  <a:txBody>
                    <a:bodyPr/>
                    <a:lstStyle/>
                    <a:p>
                      <a:r>
                        <a:rPr lang="en-US" sz="1200" dirty="0" smtClean="0"/>
                        <a:t>September 2016</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sz="1200" dirty="0" smtClean="0"/>
                        <a:t>ASCR</a:t>
                      </a:r>
                      <a:endParaRPr lang="en-US" sz="1200" dirty="0">
                        <a:solidFill>
                          <a:schemeClr val="tx1"/>
                        </a:solidFill>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
        <p:nvSpPr>
          <p:cNvPr id="7" name="Rectangle 6"/>
          <p:cNvSpPr/>
          <p:nvPr/>
        </p:nvSpPr>
        <p:spPr>
          <a:xfrm>
            <a:off x="415637" y="1567934"/>
            <a:ext cx="5922818" cy="2419124"/>
          </a:xfrm>
          <a:prstGeom prst="rect">
            <a:avLst/>
          </a:prstGeom>
        </p:spPr>
        <p:txBody>
          <a:bodyPr wrap="square">
            <a:spAutoFit/>
          </a:bodyPr>
          <a:lstStyle/>
          <a:p>
            <a:pPr marL="257175" lvl="0" indent="-257175" defTabSz="685800">
              <a:spcBef>
                <a:spcPct val="20000"/>
              </a:spcBef>
              <a:buFontTx/>
              <a:buChar char="-"/>
            </a:pPr>
            <a:r>
              <a:rPr lang="en-US" b="1" dirty="0" smtClean="0">
                <a:solidFill>
                  <a:prstClr val="black"/>
                </a:solidFill>
                <a:cs typeface="Arial" pitchFamily="34" charset="0"/>
              </a:rPr>
              <a:t>Location</a:t>
            </a:r>
            <a:r>
              <a:rPr lang="en-US" b="1" dirty="0">
                <a:solidFill>
                  <a:prstClr val="black"/>
                </a:solidFill>
                <a:cs typeface="Arial" pitchFamily="34" charset="0"/>
              </a:rPr>
              <a:t>: </a:t>
            </a:r>
            <a:r>
              <a:rPr lang="en-US" dirty="0">
                <a:solidFill>
                  <a:prstClr val="black"/>
                </a:solidFill>
                <a:cs typeface="Arial" pitchFamily="34" charset="0"/>
              </a:rPr>
              <a:t>Washington DC area</a:t>
            </a:r>
          </a:p>
          <a:p>
            <a:pPr marL="257175" lvl="0" indent="-257175" defTabSz="685800">
              <a:spcBef>
                <a:spcPct val="20000"/>
              </a:spcBef>
              <a:buFontTx/>
              <a:buChar char="-"/>
            </a:pPr>
            <a:r>
              <a:rPr lang="en-US" b="1" dirty="0">
                <a:solidFill>
                  <a:prstClr val="black"/>
                </a:solidFill>
                <a:cs typeface="Arial" pitchFamily="34" charset="0"/>
              </a:rPr>
              <a:t>Program Committee:  </a:t>
            </a:r>
            <a:r>
              <a:rPr lang="en-US" dirty="0">
                <a:cs typeface="Arial" pitchFamily="34" charset="0"/>
              </a:rPr>
              <a:t>Representative community leaders from </a:t>
            </a:r>
            <a:r>
              <a:rPr lang="en-US" dirty="0" smtClean="0">
                <a:cs typeface="Arial" pitchFamily="34" charset="0"/>
              </a:rPr>
              <a:t>SC domain program </a:t>
            </a:r>
            <a:r>
              <a:rPr lang="en-US" dirty="0">
                <a:cs typeface="Arial" pitchFamily="34" charset="0"/>
              </a:rPr>
              <a:t>office </a:t>
            </a:r>
            <a:r>
              <a:rPr lang="en-US" dirty="0" smtClean="0">
                <a:cs typeface="Arial" pitchFamily="34" charset="0"/>
              </a:rPr>
              <a:t>and </a:t>
            </a:r>
            <a:r>
              <a:rPr lang="en-US" dirty="0">
                <a:cs typeface="Arial" pitchFamily="34" charset="0"/>
              </a:rPr>
              <a:t>ASCR facility staff</a:t>
            </a:r>
          </a:p>
          <a:p>
            <a:pPr marL="257175" lvl="0" indent="-257175" defTabSz="685800">
              <a:spcBef>
                <a:spcPct val="20000"/>
              </a:spcBef>
              <a:buFontTx/>
              <a:buChar char="-"/>
            </a:pPr>
            <a:r>
              <a:rPr lang="en-US" b="1" dirty="0">
                <a:solidFill>
                  <a:prstClr val="black"/>
                </a:solidFill>
                <a:cs typeface="Arial" pitchFamily="34" charset="0"/>
              </a:rPr>
              <a:t>Attendance</a:t>
            </a:r>
            <a:r>
              <a:rPr lang="en-US" dirty="0">
                <a:solidFill>
                  <a:prstClr val="black"/>
                </a:solidFill>
                <a:cs typeface="Arial" pitchFamily="34" charset="0"/>
              </a:rPr>
              <a:t>: </a:t>
            </a:r>
            <a:r>
              <a:rPr lang="en-US" dirty="0">
                <a:cs typeface="Arial" pitchFamily="34" charset="0"/>
              </a:rPr>
              <a:t>~50 attendees including DOE program managers, DOE SC community representatives, ASCR supported applied mathematicians and computer scientists and a small number of  Postdocs and senior CSGF </a:t>
            </a:r>
            <a:r>
              <a:rPr lang="en-US" dirty="0" smtClean="0">
                <a:cs typeface="Arial" pitchFamily="34" charset="0"/>
              </a:rPr>
              <a:t>fellows</a:t>
            </a:r>
            <a:endParaRPr lang="en-US" dirty="0">
              <a:cs typeface="Arial" pitchFamily="34" charset="0"/>
            </a:endParaRPr>
          </a:p>
        </p:txBody>
      </p:sp>
      <p:sp>
        <p:nvSpPr>
          <p:cNvPr id="8" name="Rectangle 7"/>
          <p:cNvSpPr/>
          <p:nvPr/>
        </p:nvSpPr>
        <p:spPr>
          <a:xfrm>
            <a:off x="415637" y="4136547"/>
            <a:ext cx="8610600" cy="1588127"/>
          </a:xfrm>
          <a:prstGeom prst="rect">
            <a:avLst/>
          </a:prstGeom>
        </p:spPr>
        <p:txBody>
          <a:bodyPr wrap="square">
            <a:spAutoFit/>
          </a:bodyPr>
          <a:lstStyle/>
          <a:p>
            <a:pPr marL="257175" lvl="0" indent="-257175" defTabSz="685800">
              <a:spcBef>
                <a:spcPct val="20000"/>
              </a:spcBef>
              <a:buFontTx/>
              <a:buChar char="-"/>
            </a:pPr>
            <a:r>
              <a:rPr lang="en-US" b="1" dirty="0">
                <a:solidFill>
                  <a:prstClr val="black"/>
                </a:solidFill>
                <a:cs typeface="Arial" pitchFamily="34" charset="0"/>
              </a:rPr>
              <a:t>Agenda</a:t>
            </a:r>
            <a:r>
              <a:rPr lang="en-US" dirty="0">
                <a:solidFill>
                  <a:prstClr val="black"/>
                </a:solidFill>
                <a:cs typeface="Arial" pitchFamily="34" charset="0"/>
              </a:rPr>
              <a:t>: Plenary session and themed breakout sessions determined by program committee</a:t>
            </a:r>
          </a:p>
          <a:p>
            <a:pPr marL="257175" lvl="0" indent="-257175" defTabSz="685800">
              <a:spcBef>
                <a:spcPct val="20000"/>
              </a:spcBef>
              <a:buFontTx/>
              <a:buChar char="-"/>
            </a:pPr>
            <a:r>
              <a:rPr lang="en-US" b="1" dirty="0">
                <a:solidFill>
                  <a:prstClr val="black"/>
                </a:solidFill>
                <a:cs typeface="Arial" pitchFamily="34" charset="0"/>
              </a:rPr>
              <a:t>Pre-meeting homework</a:t>
            </a:r>
            <a:r>
              <a:rPr lang="en-US" dirty="0">
                <a:solidFill>
                  <a:prstClr val="black"/>
                </a:solidFill>
                <a:cs typeface="Arial" pitchFamily="34" charset="0"/>
              </a:rPr>
              <a:t>: Templates will be developed and provided to chairs and attendees of breakout session for discussing and documenting case studies</a:t>
            </a:r>
          </a:p>
          <a:p>
            <a:pPr marL="257175" lvl="0" indent="-257175" defTabSz="685800">
              <a:spcBef>
                <a:spcPct val="20000"/>
              </a:spcBef>
              <a:buFontTx/>
              <a:buChar char="-"/>
            </a:pPr>
            <a:r>
              <a:rPr lang="en-US" b="1" dirty="0">
                <a:solidFill>
                  <a:prstClr val="black"/>
                </a:solidFill>
                <a:cs typeface="Arial" pitchFamily="34" charset="0"/>
              </a:rPr>
              <a:t>Output</a:t>
            </a:r>
            <a:r>
              <a:rPr lang="en-US" dirty="0">
                <a:solidFill>
                  <a:prstClr val="black"/>
                </a:solidFill>
                <a:cs typeface="Arial" pitchFamily="34" charset="0"/>
              </a:rPr>
              <a:t>: Summary workshop report written for each workshop.</a:t>
            </a:r>
          </a:p>
        </p:txBody>
      </p:sp>
      <p:sp>
        <p:nvSpPr>
          <p:cNvPr id="9" name="TextBox 8"/>
          <p:cNvSpPr txBox="1"/>
          <p:nvPr/>
        </p:nvSpPr>
        <p:spPr>
          <a:xfrm>
            <a:off x="6553200" y="1524000"/>
            <a:ext cx="2126288" cy="369332"/>
          </a:xfrm>
          <a:prstGeom prst="rect">
            <a:avLst/>
          </a:prstGeom>
          <a:noFill/>
        </p:spPr>
        <p:txBody>
          <a:bodyPr wrap="none" rtlCol="0">
            <a:spAutoFit/>
          </a:bodyPr>
          <a:lstStyle/>
          <a:p>
            <a:r>
              <a:rPr lang="en-US" b="1" dirty="0" smtClean="0"/>
              <a:t> Proposed Schedule</a:t>
            </a:r>
            <a:endParaRPr lang="en-US" b="1" dirty="0"/>
          </a:p>
        </p:txBody>
      </p:sp>
      <p:sp>
        <p:nvSpPr>
          <p:cNvPr id="10" name="Footer Placeholder 9"/>
          <p:cNvSpPr>
            <a:spLocks noGrp="1"/>
          </p:cNvSpPr>
          <p:nvPr>
            <p:ph type="ftr" sz="quarter" idx="10"/>
          </p:nvPr>
        </p:nvSpPr>
        <p:spPr/>
        <p:txBody>
          <a:bodyPr/>
          <a:lstStyle/>
          <a:p>
            <a:pPr>
              <a:defRPr/>
            </a:pPr>
            <a:r>
              <a:rPr lang="en-US" smtClean="0"/>
              <a:t>BESAC Briefing February 11, 2016</a:t>
            </a:r>
            <a:endParaRPr lang="en-US"/>
          </a:p>
        </p:txBody>
      </p:sp>
      <p:sp>
        <p:nvSpPr>
          <p:cNvPr id="11" name="Slide Number Placeholder 3"/>
          <p:cNvSpPr>
            <a:spLocks noGrp="1"/>
          </p:cNvSpPr>
          <p:nvPr>
            <p:ph type="sldNum" sz="quarter" idx="4294967295"/>
          </p:nvPr>
        </p:nvSpPr>
        <p:spPr>
          <a:xfrm>
            <a:off x="8413750" y="6351588"/>
            <a:ext cx="381000" cy="365125"/>
          </a:xfrm>
          <a:prstGeom prst="rect">
            <a:avLst/>
          </a:prstGeom>
        </p:spPr>
        <p:txBody>
          <a:bodyPr/>
          <a:lstStyle/>
          <a:p>
            <a:pPr>
              <a:defRPr/>
            </a:pPr>
            <a:fld id="{6EEA275D-5A49-48A8-817D-44C3EA0A3A2F}" type="slidenum">
              <a:rPr lang="en-US" smtClean="0"/>
              <a:pPr>
                <a:defRPr/>
              </a:pPr>
              <a:t>11</a:t>
            </a:fld>
            <a:endParaRPr lang="en-US" dirty="0"/>
          </a:p>
        </p:txBody>
      </p:sp>
    </p:spTree>
    <p:extLst>
      <p:ext uri="{BB962C8B-B14F-4D97-AF65-F5344CB8AC3E}">
        <p14:creationId xmlns:p14="http://schemas.microsoft.com/office/powerpoint/2010/main" val="498200468"/>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Autofit/>
          </a:bodyPr>
          <a:lstStyle/>
          <a:p>
            <a:r>
              <a:rPr lang="en-US" sz="1800" dirty="0" smtClean="0"/>
              <a:t>Facilities needs</a:t>
            </a:r>
          </a:p>
          <a:p>
            <a:pPr lvl="1"/>
            <a:r>
              <a:rPr lang="en-US" sz="1800" dirty="0" smtClean="0">
                <a:solidFill>
                  <a:schemeClr val="tx1"/>
                </a:solidFill>
              </a:rPr>
              <a:t>Develop mission need statements for proposed upgrades  (stretch your imaginations!!)</a:t>
            </a:r>
          </a:p>
          <a:p>
            <a:pPr lvl="1"/>
            <a:r>
              <a:rPr lang="en-US" sz="1800" dirty="0" smtClean="0">
                <a:solidFill>
                  <a:schemeClr val="tx1"/>
                </a:solidFill>
              </a:rPr>
              <a:t>Identify emerging hardware and software needs of researchers, including experimentalists at SC or other scientific  user facilities or experiments</a:t>
            </a:r>
          </a:p>
          <a:p>
            <a:r>
              <a:rPr lang="en-US" sz="1800" dirty="0" smtClean="0"/>
              <a:t>Headquarters needs</a:t>
            </a:r>
          </a:p>
          <a:p>
            <a:pPr lvl="1"/>
            <a:r>
              <a:rPr lang="en-US" sz="1800" dirty="0">
                <a:solidFill>
                  <a:schemeClr val="tx1"/>
                </a:solidFill>
              </a:rPr>
              <a:t>Articulate the case for future upgrades to SC and DOE management, OMB and Congress</a:t>
            </a:r>
          </a:p>
          <a:p>
            <a:pPr lvl="2"/>
            <a:r>
              <a:rPr lang="en-US" sz="1600" dirty="0"/>
              <a:t>What are the potential impacts from the investments in upgrades</a:t>
            </a:r>
          </a:p>
          <a:p>
            <a:pPr lvl="2"/>
            <a:r>
              <a:rPr lang="en-US" sz="1600" dirty="0"/>
              <a:t>How broad is the reach – industry, other user facilities, other </a:t>
            </a:r>
            <a:r>
              <a:rPr lang="en-US" sz="1600" dirty="0" smtClean="0"/>
              <a:t>agencies</a:t>
            </a:r>
          </a:p>
          <a:p>
            <a:pPr lvl="1"/>
            <a:r>
              <a:rPr lang="en-US" sz="1800" dirty="0" smtClean="0">
                <a:solidFill>
                  <a:schemeClr val="tx1"/>
                </a:solidFill>
              </a:rPr>
              <a:t>Identify emerging hardware and software needs for SC, including research</a:t>
            </a:r>
          </a:p>
          <a:p>
            <a:pPr lvl="2"/>
            <a:r>
              <a:rPr lang="en-US" sz="1600" dirty="0" smtClean="0"/>
              <a:t>What gaps can we fill</a:t>
            </a:r>
          </a:p>
          <a:p>
            <a:pPr lvl="1"/>
            <a:r>
              <a:rPr lang="en-US" sz="1800" dirty="0" smtClean="0">
                <a:solidFill>
                  <a:schemeClr val="tx1"/>
                </a:solidFill>
              </a:rPr>
              <a:t>Develop strategic roadmap for facilities division based on scientific need</a:t>
            </a:r>
          </a:p>
          <a:p>
            <a:pPr lvl="2"/>
            <a:r>
              <a:rPr lang="en-US" sz="1600" dirty="0"/>
              <a:t>Who are our </a:t>
            </a:r>
            <a:r>
              <a:rPr lang="en-US" sz="1600" dirty="0" smtClean="0"/>
              <a:t>customers</a:t>
            </a:r>
          </a:p>
          <a:p>
            <a:pPr lvl="2"/>
            <a:r>
              <a:rPr lang="en-US" sz="1600" dirty="0"/>
              <a:t>What niche are facilities filling</a:t>
            </a:r>
          </a:p>
          <a:p>
            <a:pPr lvl="2"/>
            <a:r>
              <a:rPr lang="en-US" sz="1600" dirty="0" smtClean="0"/>
              <a:t>What gaps should we fill</a:t>
            </a:r>
          </a:p>
          <a:p>
            <a:pPr lvl="2"/>
            <a:endParaRPr lang="en-US" sz="1600" dirty="0" smtClean="0"/>
          </a:p>
          <a:p>
            <a:pPr marL="57150" indent="0">
              <a:buNone/>
            </a:pPr>
            <a:endParaRPr lang="en-US" sz="1800" dirty="0" smtClean="0"/>
          </a:p>
          <a:p>
            <a:pPr lvl="1"/>
            <a:endParaRPr lang="en-US" sz="1800" dirty="0"/>
          </a:p>
        </p:txBody>
      </p:sp>
      <p:sp>
        <p:nvSpPr>
          <p:cNvPr id="2" name="Title 1"/>
          <p:cNvSpPr>
            <a:spLocks noGrp="1"/>
          </p:cNvSpPr>
          <p:nvPr>
            <p:ph type="title"/>
          </p:nvPr>
        </p:nvSpPr>
        <p:spPr>
          <a:xfrm>
            <a:off x="0" y="-41108"/>
            <a:ext cx="9144000" cy="787066"/>
          </a:xfrm>
        </p:spPr>
        <p:txBody>
          <a:bodyPr>
            <a:normAutofit/>
          </a:bodyPr>
          <a:lstStyle/>
          <a:p>
            <a:r>
              <a:rPr lang="en-US" sz="2800" b="1" dirty="0" smtClean="0"/>
              <a:t>Requirements Reviews Meet Multiple Needs</a:t>
            </a:r>
            <a:endParaRPr lang="en-US" sz="2800" b="1" dirty="0"/>
          </a:p>
        </p:txBody>
      </p:sp>
      <p:sp>
        <p:nvSpPr>
          <p:cNvPr id="5" name="Footer Placeholder 4"/>
          <p:cNvSpPr>
            <a:spLocks noGrp="1"/>
          </p:cNvSpPr>
          <p:nvPr>
            <p:ph type="ftr" sz="quarter" idx="10"/>
          </p:nvPr>
        </p:nvSpPr>
        <p:spPr/>
        <p:txBody>
          <a:bodyPr/>
          <a:lstStyle/>
          <a:p>
            <a:pPr>
              <a:defRPr/>
            </a:pPr>
            <a:r>
              <a:rPr lang="en-US" smtClean="0"/>
              <a:t>BESAC Briefing February 11, 2016</a:t>
            </a:r>
            <a:endParaRPr lang="en-US"/>
          </a:p>
        </p:txBody>
      </p:sp>
      <p:sp>
        <p:nvSpPr>
          <p:cNvPr id="6" name="Slide Number Placeholder 3"/>
          <p:cNvSpPr>
            <a:spLocks noGrp="1"/>
          </p:cNvSpPr>
          <p:nvPr>
            <p:ph type="sldNum" sz="quarter" idx="4294967295"/>
          </p:nvPr>
        </p:nvSpPr>
        <p:spPr>
          <a:xfrm>
            <a:off x="8413750" y="6351588"/>
            <a:ext cx="381000" cy="365125"/>
          </a:xfrm>
          <a:prstGeom prst="rect">
            <a:avLst/>
          </a:prstGeom>
        </p:spPr>
        <p:txBody>
          <a:bodyPr/>
          <a:lstStyle/>
          <a:p>
            <a:pPr>
              <a:defRPr/>
            </a:pPr>
            <a:fld id="{6EEA275D-5A49-48A8-817D-44C3EA0A3A2F}" type="slidenum">
              <a:rPr lang="en-US" smtClean="0"/>
              <a:pPr>
                <a:defRPr/>
              </a:pPr>
              <a:t>12</a:t>
            </a:fld>
            <a:endParaRPr lang="en-US" dirty="0"/>
          </a:p>
        </p:txBody>
      </p:sp>
    </p:spTree>
    <p:extLst>
      <p:ext uri="{BB962C8B-B14F-4D97-AF65-F5344CB8AC3E}">
        <p14:creationId xmlns:p14="http://schemas.microsoft.com/office/powerpoint/2010/main" val="292595735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5175" y="2051050"/>
            <a:ext cx="4456895" cy="2819399"/>
          </a:xfrm>
          <a:prstGeom prst="rect">
            <a:avLst/>
          </a:prstGeom>
        </p:spPr>
      </p:pic>
      <p:sp>
        <p:nvSpPr>
          <p:cNvPr id="2" name="Title 1"/>
          <p:cNvSpPr>
            <a:spLocks noGrp="1"/>
          </p:cNvSpPr>
          <p:nvPr>
            <p:ph type="title"/>
          </p:nvPr>
        </p:nvSpPr>
        <p:spPr>
          <a:xfrm>
            <a:off x="0" y="-17639"/>
            <a:ext cx="9144000" cy="740128"/>
          </a:xfrm>
        </p:spPr>
        <p:txBody>
          <a:bodyPr/>
          <a:lstStyle/>
          <a:p>
            <a:r>
              <a:rPr lang="en-US" dirty="0" smtClean="0">
                <a:effectLst/>
              </a:rPr>
              <a:t>ASCR Partnerships Across the Office of Science</a:t>
            </a:r>
            <a:endParaRPr lang="en-US" dirty="0">
              <a:effectLst/>
            </a:endParaRPr>
          </a:p>
        </p:txBody>
      </p:sp>
      <p:sp>
        <p:nvSpPr>
          <p:cNvPr id="3" name="TextBox 2"/>
          <p:cNvSpPr txBox="1"/>
          <p:nvPr/>
        </p:nvSpPr>
        <p:spPr>
          <a:xfrm>
            <a:off x="198931" y="1263179"/>
            <a:ext cx="4136002" cy="4308872"/>
          </a:xfrm>
          <a:prstGeom prst="rect">
            <a:avLst/>
          </a:prstGeom>
          <a:noFill/>
        </p:spPr>
        <p:txBody>
          <a:bodyPr wrap="square" rtlCol="0">
            <a:spAutoFit/>
          </a:bodyPr>
          <a:lstStyle/>
          <a:p>
            <a:pPr marL="228600" indent="-228600">
              <a:spcBef>
                <a:spcPts val="1200"/>
              </a:spcBef>
              <a:buFont typeface="Wingdings" pitchFamily="2" charset="2"/>
              <a:buChar char="§"/>
            </a:pPr>
            <a:r>
              <a:rPr lang="en-US" sz="1400" dirty="0" smtClean="0"/>
              <a:t>Partnerships facilitate transfer of ASCR research results into SC applications</a:t>
            </a:r>
          </a:p>
          <a:p>
            <a:pPr marL="228600" indent="-228600">
              <a:spcBef>
                <a:spcPts val="1200"/>
              </a:spcBef>
              <a:buFont typeface="Wingdings" pitchFamily="2" charset="2"/>
              <a:buChar char="§"/>
            </a:pPr>
            <a:r>
              <a:rPr lang="en-US" sz="1400" dirty="0" err="1" smtClean="0"/>
              <a:t>SciDAC</a:t>
            </a:r>
            <a:r>
              <a:rPr lang="en-US" sz="1400" dirty="0" smtClean="0"/>
              <a:t> focuses on the high end of high performance computing and addresses two challenges: </a:t>
            </a:r>
          </a:p>
          <a:p>
            <a:pPr marL="463550" lvl="1" indent="-231775">
              <a:spcBef>
                <a:spcPts val="1200"/>
              </a:spcBef>
              <a:buFont typeface="+mj-lt"/>
              <a:buAutoNum type="arabicPeriod"/>
            </a:pPr>
            <a:r>
              <a:rPr lang="en-US" sz="1400" dirty="0" smtClean="0"/>
              <a:t>to broaden the HPC community to increase the impact of high performance computing on the Department’s missions, and </a:t>
            </a:r>
          </a:p>
          <a:p>
            <a:pPr marL="463550" lvl="1" indent="-231775">
              <a:spcBef>
                <a:spcPts val="1200"/>
              </a:spcBef>
              <a:buFont typeface="+mj-lt"/>
              <a:buAutoNum type="arabicPeriod"/>
            </a:pPr>
            <a:r>
              <a:rPr lang="en-US" sz="1400" dirty="0" smtClean="0"/>
              <a:t>to ensure that further progress at the forefront of HPC technology is rapidly assimilated into DOE applications. </a:t>
            </a:r>
          </a:p>
          <a:p>
            <a:pPr marL="228600" indent="-228600">
              <a:spcBef>
                <a:spcPts val="1200"/>
              </a:spcBef>
              <a:buFont typeface="Wingdings" pitchFamily="2" charset="2"/>
              <a:buChar char="§"/>
            </a:pPr>
            <a:r>
              <a:rPr lang="en-US" sz="1400" dirty="0" smtClean="0"/>
              <a:t>In its 3</a:t>
            </a:r>
            <a:r>
              <a:rPr lang="en-US" sz="1400" baseline="30000" dirty="0" smtClean="0"/>
              <a:t>rd</a:t>
            </a:r>
            <a:r>
              <a:rPr lang="en-US" sz="1400" dirty="0" smtClean="0"/>
              <a:t> five-year generation, 18 partnerships   span Office of Science programs</a:t>
            </a:r>
          </a:p>
          <a:p>
            <a:pPr marL="228600" indent="-228600">
              <a:spcBef>
                <a:spcPts val="1200"/>
              </a:spcBef>
              <a:buFont typeface="Wingdings" pitchFamily="2" charset="2"/>
              <a:buChar char="§"/>
            </a:pPr>
            <a:r>
              <a:rPr lang="en-US" sz="1400" dirty="0" err="1" smtClean="0"/>
              <a:t>SciDAC</a:t>
            </a:r>
            <a:r>
              <a:rPr lang="en-US" sz="1400" dirty="0" smtClean="0"/>
              <a:t> is leading U.S. industry into new ways to use computing to improve competitiveness. </a:t>
            </a:r>
          </a:p>
          <a:p>
            <a:pPr marL="342900" lvl="1" indent="-174625">
              <a:buFont typeface="Calibri" panose="020F0502020204030204" pitchFamily="34" charset="0"/>
              <a:buChar char="­"/>
            </a:pPr>
            <a:endParaRPr lang="en-US" sz="1400" dirty="0" smtClean="0"/>
          </a:p>
        </p:txBody>
      </p:sp>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859" t="5407" r="2727"/>
          <a:stretch/>
        </p:blipFill>
        <p:spPr>
          <a:xfrm>
            <a:off x="4577809" y="1103875"/>
            <a:ext cx="4487967" cy="600075"/>
          </a:xfrm>
          <a:prstGeom prst="rect">
            <a:avLst/>
          </a:prstGeom>
          <a:ln>
            <a:noFill/>
          </a:ln>
        </p:spPr>
      </p:pic>
      <p:sp>
        <p:nvSpPr>
          <p:cNvPr id="19" name="Slide Number Placeholder 3"/>
          <p:cNvSpPr txBox="1">
            <a:spLocks/>
          </p:cNvSpPr>
          <p:nvPr/>
        </p:nvSpPr>
        <p:spPr>
          <a:xfrm>
            <a:off x="8413750" y="6351588"/>
            <a:ext cx="3810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35970C-66DA-42B4-8591-6E363A3B576E}" type="slidenum">
              <a:rPr kumimoji="0" lang="en-US" sz="12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106636"/>
              </a:solidFill>
              <a:effectLst/>
              <a:uLnTx/>
              <a:uFillTx/>
              <a:latin typeface="Arial" pitchFamily="34" charset="0"/>
              <a:ea typeface="+mn-ea"/>
              <a:cs typeface="Arial" pitchFamily="34" charset="0"/>
            </a:endParaRPr>
          </a:p>
        </p:txBody>
      </p:sp>
      <p:sp>
        <p:nvSpPr>
          <p:cNvPr id="10" name="Footer Placeholder 2"/>
          <p:cNvSpPr>
            <a:spLocks noGrp="1"/>
          </p:cNvSpPr>
          <p:nvPr>
            <p:ph type="ftr" sz="quarter" idx="4294967295"/>
          </p:nvPr>
        </p:nvSpPr>
        <p:spPr>
          <a:xfrm>
            <a:off x="3124200" y="6356350"/>
            <a:ext cx="5334000" cy="365125"/>
          </a:xfrm>
          <a:prstGeom prst="rect">
            <a:avLst/>
          </a:prstGeom>
        </p:spPr>
        <p:txBody>
          <a:bodyPr anchor="ctr"/>
          <a:lstStyle/>
          <a:p>
            <a:pPr algn="r" fontAlgn="auto">
              <a:spcBef>
                <a:spcPts val="0"/>
              </a:spcBef>
              <a:spcAft>
                <a:spcPts val="0"/>
              </a:spcAft>
              <a:defRPr/>
            </a:pPr>
            <a:r>
              <a:rPr lang="en-US" sz="1200" smtClean="0">
                <a:solidFill>
                  <a:srgbClr val="106636"/>
                </a:solidFill>
                <a:latin typeface="Arial" pitchFamily="34" charset="0"/>
                <a:cs typeface="Arial" pitchFamily="34" charset="0"/>
              </a:rPr>
              <a:t>BESAC Briefing February 11, 2016</a:t>
            </a:r>
            <a:endParaRPr lang="en-US" sz="1200" dirty="0">
              <a:solidFill>
                <a:srgbClr val="106636"/>
              </a:solidFill>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7DF4C97D-2F8B-46B3-9CB6-6C3C0F52BCC4}" type="slidenum">
              <a:rPr lang="en-US" smtClean="0"/>
              <a:pPr/>
              <a:t>13</a:t>
            </a:fld>
            <a:endParaRPr lang="en-US" dirty="0"/>
          </a:p>
        </p:txBody>
      </p:sp>
    </p:spTree>
    <p:extLst>
      <p:ext uri="{BB962C8B-B14F-4D97-AF65-F5344CB8AC3E}">
        <p14:creationId xmlns:p14="http://schemas.microsoft.com/office/powerpoint/2010/main" val="210528600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289" y="2618302"/>
            <a:ext cx="9121422" cy="707886"/>
          </a:xfrm>
        </p:spPr>
        <p:txBody>
          <a:bodyPr wrap="square">
            <a:spAutoFit/>
          </a:bodyPr>
          <a:lstStyle/>
          <a:p>
            <a:pPr marL="0" indent="0" algn="ctr">
              <a:spcBef>
                <a:spcPts val="0"/>
              </a:spcBef>
              <a:buNone/>
            </a:pPr>
            <a:r>
              <a:rPr lang="en-US" sz="4000" b="0" dirty="0" smtClean="0"/>
              <a:t>Exascale</a:t>
            </a:r>
            <a:endParaRPr lang="en-US" sz="4000" b="0" dirty="0">
              <a:latin typeface="Arial" pitchFamily="34" charset="0"/>
            </a:endParaRPr>
          </a:p>
        </p:txBody>
      </p:sp>
      <p:sp>
        <p:nvSpPr>
          <p:cNvPr id="5" name="Footer Placeholder 4"/>
          <p:cNvSpPr>
            <a:spLocks noGrp="1"/>
          </p:cNvSpPr>
          <p:nvPr>
            <p:ph type="ftr" sz="quarter" idx="4294967295"/>
          </p:nvPr>
        </p:nvSpPr>
        <p:spPr>
          <a:xfrm>
            <a:off x="5486400" y="6354763"/>
            <a:ext cx="2895600" cy="365125"/>
          </a:xfrm>
          <a:prstGeom prst="rect">
            <a:avLst/>
          </a:prstGeom>
        </p:spPr>
        <p:txBody>
          <a:bodyPr anchor="ctr"/>
          <a:lstStyle/>
          <a:p>
            <a:pPr algn="r"/>
            <a:r>
              <a:rPr lang="en-US" sz="1200" smtClean="0">
                <a:solidFill>
                  <a:srgbClr val="106636"/>
                </a:solidFill>
              </a:rPr>
              <a:t>BESAC Briefing February 11, 2016</a:t>
            </a:r>
            <a:endParaRPr lang="en-US" sz="1200" dirty="0">
              <a:solidFill>
                <a:srgbClr val="106636"/>
              </a:solidFill>
            </a:endParaRPr>
          </a:p>
        </p:txBody>
      </p:sp>
      <p:sp>
        <p:nvSpPr>
          <p:cNvPr id="6" name="Slide Number Placeholder 3"/>
          <p:cNvSpPr>
            <a:spLocks noGrp="1"/>
          </p:cNvSpPr>
          <p:nvPr>
            <p:ph type="sldNum" sz="quarter" idx="4294967295"/>
          </p:nvPr>
        </p:nvSpPr>
        <p:spPr>
          <a:xfrm>
            <a:off x="8413750" y="6351588"/>
            <a:ext cx="381000" cy="365125"/>
          </a:xfrm>
          <a:prstGeom prst="rect">
            <a:avLst/>
          </a:prstGeom>
        </p:spPr>
        <p:txBody>
          <a:bodyPr/>
          <a:lstStyle/>
          <a:p>
            <a:pPr>
              <a:defRPr/>
            </a:pPr>
            <a:fld id="{6EEA275D-5A49-48A8-817D-44C3EA0A3A2F}" type="slidenum">
              <a:rPr lang="en-US" smtClean="0"/>
              <a:pPr>
                <a:defRPr/>
              </a:pPr>
              <a:t>14</a:t>
            </a:fld>
            <a:endParaRPr lang="en-US" dirty="0"/>
          </a:p>
        </p:txBody>
      </p:sp>
    </p:spTree>
    <p:extLst>
      <p:ext uri="{BB962C8B-B14F-4D97-AF65-F5344CB8AC3E}">
        <p14:creationId xmlns:p14="http://schemas.microsoft.com/office/powerpoint/2010/main" val="388214059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8583"/>
            <a:ext cx="9144000" cy="722016"/>
          </a:xfrm>
        </p:spPr>
        <p:txBody>
          <a:bodyPr>
            <a:normAutofit/>
          </a:bodyPr>
          <a:lstStyle/>
          <a:p>
            <a:pPr defTabSz="914400" eaLnBrk="1">
              <a:defRPr/>
            </a:pPr>
            <a:r>
              <a:rPr lang="en-US" sz="2800" dirty="0" smtClean="0">
                <a:effectLst/>
                <a:latin typeface="Calibri" charset="0"/>
                <a:cs typeface="Calibri" charset="0"/>
                <a:sym typeface="Calibri" charset="0"/>
              </a:rPr>
              <a:t>Progress in CMOS CPU Technology</a:t>
            </a:r>
            <a:endParaRPr lang="en-US" sz="2800" dirty="0" smtClean="0">
              <a:effectLst/>
            </a:endParaRPr>
          </a:p>
        </p:txBody>
      </p:sp>
      <p:pic>
        <p:nvPicPr>
          <p:cNvPr id="35844" name="Picture 4" descr="image36.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6025" y="1148219"/>
            <a:ext cx="6987578" cy="4620899"/>
          </a:xfrm>
          <a:prstGeom prst="rect">
            <a:avLst/>
          </a:prstGeom>
          <a:noFill/>
          <a:ln>
            <a:noFill/>
          </a:ln>
          <a:effectLst>
            <a:outerShdw blurRad="50800" dist="38100" dir="2700000" algn="ctr" rotWithShape="0">
              <a:srgbClr val="00000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sp>
        <p:nvSpPr>
          <p:cNvPr id="3" name="Rectangle 2"/>
          <p:cNvSpPr/>
          <p:nvPr/>
        </p:nvSpPr>
        <p:spPr>
          <a:xfrm>
            <a:off x="5738965" y="1341516"/>
            <a:ext cx="1324494" cy="5211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738965" y="2930202"/>
            <a:ext cx="1324494" cy="4917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4"/>
          <p:cNvSpPr txBox="1">
            <a:spLocks/>
          </p:cNvSpPr>
          <p:nvPr/>
        </p:nvSpPr>
        <p:spPr>
          <a:xfrm>
            <a:off x="7152837" y="1332087"/>
            <a:ext cx="2133600" cy="3733800"/>
          </a:xfrm>
          <a:prstGeom prst="rect">
            <a:avLst/>
          </a:prstGeom>
          <a:ln>
            <a:noFill/>
          </a:ln>
        </p:spPr>
        <p:txBody>
          <a:bodyPr>
            <a:noAutofit/>
          </a:bodyPr>
          <a:lstStyle>
            <a:lvl1pPr marL="261938" indent="-261938" algn="l" defTabSz="404813" rtl="0" eaLnBrk="0" fontAlgn="base" hangingPunct="0">
              <a:lnSpc>
                <a:spcPct val="100000"/>
              </a:lnSpc>
              <a:spcBef>
                <a:spcPts val="600"/>
              </a:spcBef>
              <a:spcAft>
                <a:spcPct val="0"/>
              </a:spcAft>
              <a:buSzPct val="100000"/>
              <a:buChar char="•"/>
              <a:defRPr sz="2600">
                <a:solidFill>
                  <a:srgbClr val="000000"/>
                </a:solidFill>
                <a:latin typeface="Helvetica"/>
                <a:ea typeface="+mn-ea"/>
                <a:cs typeface="Helvetica"/>
                <a:sym typeface="Helvetica Light" charset="0"/>
              </a:defRPr>
            </a:lvl1pPr>
            <a:lvl2pPr marL="530225" indent="-261938" algn="l" defTabSz="404813" rtl="0" eaLnBrk="0" fontAlgn="base" hangingPunct="0">
              <a:spcBef>
                <a:spcPts val="600"/>
              </a:spcBef>
              <a:spcAft>
                <a:spcPct val="0"/>
              </a:spcAft>
              <a:buSzPct val="100000"/>
              <a:buChar char="•"/>
              <a:defRPr sz="2700">
                <a:solidFill>
                  <a:srgbClr val="000000"/>
                </a:solidFill>
                <a:latin typeface="Helvetica"/>
                <a:ea typeface="Helvetica Light" charset="0"/>
                <a:cs typeface="Helvetica"/>
                <a:sym typeface="Helvetica Light" charset="0"/>
              </a:defRPr>
            </a:lvl2pPr>
            <a:lvl3pPr marL="798513" indent="-261938" algn="l" defTabSz="404813" rtl="0" eaLnBrk="0" fontAlgn="base" hangingPunct="0">
              <a:spcBef>
                <a:spcPts val="600"/>
              </a:spcBef>
              <a:spcAft>
                <a:spcPct val="0"/>
              </a:spcAft>
              <a:buSzPct val="100000"/>
              <a:buChar char="•"/>
              <a:defRPr sz="2700">
                <a:solidFill>
                  <a:srgbClr val="000000"/>
                </a:solidFill>
                <a:latin typeface="Helvetica"/>
                <a:ea typeface="Helvetica Light" charset="0"/>
                <a:cs typeface="Helvetica"/>
                <a:sym typeface="Helvetica Light" charset="0"/>
              </a:defRPr>
            </a:lvl3pPr>
            <a:lvl4pPr marL="1065213" indent="-261938" algn="l" defTabSz="404813" rtl="0" eaLnBrk="0" fontAlgn="base" hangingPunct="0">
              <a:spcBef>
                <a:spcPts val="600"/>
              </a:spcBef>
              <a:spcAft>
                <a:spcPct val="0"/>
              </a:spcAft>
              <a:buSzPct val="100000"/>
              <a:buChar char="•"/>
              <a:defRPr sz="2700">
                <a:solidFill>
                  <a:srgbClr val="000000"/>
                </a:solidFill>
                <a:latin typeface="Helvetica"/>
                <a:ea typeface="Helvetica Light" charset="0"/>
                <a:cs typeface="Helvetica"/>
                <a:sym typeface="Helvetica Light" charset="0"/>
              </a:defRPr>
            </a:lvl4pPr>
            <a:lvl5pPr marL="1333500" indent="-261938" algn="l" defTabSz="404813" rtl="0" eaLnBrk="0" fontAlgn="base" hangingPunct="0">
              <a:spcBef>
                <a:spcPts val="600"/>
              </a:spcBef>
              <a:spcAft>
                <a:spcPct val="0"/>
              </a:spcAft>
              <a:buSzPct val="100000"/>
              <a:buChar char="•"/>
              <a:defRPr sz="2700">
                <a:solidFill>
                  <a:srgbClr val="000000"/>
                </a:solidFill>
                <a:latin typeface="Helvetica"/>
                <a:ea typeface="Helvetica Light" charset="0"/>
                <a:cs typeface="Helvetica"/>
                <a:sym typeface="Helvetica Light" charset="0"/>
              </a:defRPr>
            </a:lvl5pPr>
            <a:lvl6pPr marL="1659685" indent="-267691" algn="l" defTabSz="410460" rtl="0" fontAlgn="base" hangingPunct="0">
              <a:spcBef>
                <a:spcPts val="2952"/>
              </a:spcBef>
              <a:spcAft>
                <a:spcPct val="0"/>
              </a:spcAft>
              <a:buSzPct val="100000"/>
              <a:buChar char="•"/>
              <a:defRPr sz="2700">
                <a:solidFill>
                  <a:srgbClr val="000000"/>
                </a:solidFill>
                <a:latin typeface="+mn-lt"/>
                <a:ea typeface="Helvetica Light" charset="0"/>
                <a:cs typeface="+mn-cs"/>
                <a:sym typeface="Helvetica Light" charset="0"/>
              </a:defRPr>
            </a:lvl6pPr>
            <a:lvl7pPr marL="1980913" indent="-267691" algn="l" defTabSz="410460" rtl="0" fontAlgn="base" hangingPunct="0">
              <a:spcBef>
                <a:spcPts val="2952"/>
              </a:spcBef>
              <a:spcAft>
                <a:spcPct val="0"/>
              </a:spcAft>
              <a:buSzPct val="100000"/>
              <a:buChar char="•"/>
              <a:defRPr sz="2700">
                <a:solidFill>
                  <a:srgbClr val="000000"/>
                </a:solidFill>
                <a:latin typeface="+mn-lt"/>
                <a:ea typeface="Helvetica Light" charset="0"/>
                <a:cs typeface="+mn-cs"/>
                <a:sym typeface="Helvetica Light" charset="0"/>
              </a:defRPr>
            </a:lvl7pPr>
            <a:lvl8pPr marL="2302142" indent="-267691" algn="l" defTabSz="410460" rtl="0" fontAlgn="base" hangingPunct="0">
              <a:spcBef>
                <a:spcPts val="2952"/>
              </a:spcBef>
              <a:spcAft>
                <a:spcPct val="0"/>
              </a:spcAft>
              <a:buSzPct val="100000"/>
              <a:buChar char="•"/>
              <a:defRPr sz="2700">
                <a:solidFill>
                  <a:srgbClr val="000000"/>
                </a:solidFill>
                <a:latin typeface="+mn-lt"/>
                <a:ea typeface="Helvetica Light" charset="0"/>
                <a:cs typeface="+mn-cs"/>
                <a:sym typeface="Helvetica Light" charset="0"/>
              </a:defRPr>
            </a:lvl8pPr>
            <a:lvl9pPr marL="2623369" indent="-267691" algn="l" defTabSz="410460" rtl="0" fontAlgn="base" hangingPunct="0">
              <a:spcBef>
                <a:spcPts val="2952"/>
              </a:spcBef>
              <a:spcAft>
                <a:spcPct val="0"/>
              </a:spcAft>
              <a:buSzPct val="100000"/>
              <a:buChar char="•"/>
              <a:defRPr sz="2700">
                <a:solidFill>
                  <a:srgbClr val="000000"/>
                </a:solidFill>
                <a:latin typeface="+mn-lt"/>
                <a:ea typeface="Helvetica Light" charset="0"/>
                <a:cs typeface="+mn-cs"/>
                <a:sym typeface="Helvetica Light" charset="0"/>
              </a:defRPr>
            </a:lvl9pPr>
          </a:lstStyle>
          <a:p>
            <a:pPr marL="0" indent="0">
              <a:buNone/>
            </a:pPr>
            <a:r>
              <a:rPr lang="en-US" sz="1600" b="1" dirty="0" smtClean="0"/>
              <a:t>Moore’s Law continues</a:t>
            </a:r>
          </a:p>
          <a:p>
            <a:pPr marL="225425" lvl="1" indent="-166688"/>
            <a:r>
              <a:rPr lang="en-US" sz="1400" dirty="0" smtClean="0"/>
              <a:t>Transistor count still doubles every 24 months</a:t>
            </a:r>
          </a:p>
          <a:p>
            <a:pPr marL="0" indent="0">
              <a:buNone/>
            </a:pPr>
            <a:endParaRPr lang="en-US" sz="1600" b="1" dirty="0" smtClean="0"/>
          </a:p>
          <a:p>
            <a:pPr marL="0" indent="0">
              <a:buNone/>
            </a:pPr>
            <a:r>
              <a:rPr lang="en-US" sz="1600" b="1" dirty="0" err="1" smtClean="0"/>
              <a:t>Dennard</a:t>
            </a:r>
            <a:r>
              <a:rPr lang="en-US" sz="1600" b="1" dirty="0" smtClean="0"/>
              <a:t> scaling stalls</a:t>
            </a:r>
          </a:p>
          <a:p>
            <a:pPr marL="225425" lvl="1" indent="-166688"/>
            <a:r>
              <a:rPr lang="en-US" sz="1400" dirty="0" smtClean="0"/>
              <a:t>Voltage</a:t>
            </a:r>
          </a:p>
          <a:p>
            <a:pPr marL="225425" lvl="1" indent="-166688">
              <a:spcBef>
                <a:spcPts val="0"/>
              </a:spcBef>
            </a:pPr>
            <a:r>
              <a:rPr lang="en-US" sz="1400" dirty="0" smtClean="0"/>
              <a:t>Clock Speed</a:t>
            </a:r>
          </a:p>
          <a:p>
            <a:pPr marL="225425" lvl="1" indent="-166688">
              <a:spcBef>
                <a:spcPts val="0"/>
              </a:spcBef>
            </a:pPr>
            <a:r>
              <a:rPr lang="en-US" sz="1400" dirty="0" smtClean="0"/>
              <a:t>Power</a:t>
            </a:r>
          </a:p>
          <a:p>
            <a:pPr marL="225425" lvl="1" indent="-166688">
              <a:spcBef>
                <a:spcPts val="0"/>
              </a:spcBef>
            </a:pPr>
            <a:r>
              <a:rPr lang="en-US" sz="1400" dirty="0" smtClean="0"/>
              <a:t>Performance/clock</a:t>
            </a:r>
          </a:p>
        </p:txBody>
      </p:sp>
      <p:sp>
        <p:nvSpPr>
          <p:cNvPr id="7" name="Slide Number Placeholder 3"/>
          <p:cNvSpPr txBox="1">
            <a:spLocks/>
          </p:cNvSpPr>
          <p:nvPr/>
        </p:nvSpPr>
        <p:spPr>
          <a:xfrm>
            <a:off x="8413750" y="6351588"/>
            <a:ext cx="3810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35970C-66DA-42B4-8591-6E363A3B576E}" type="slidenum">
              <a:rPr kumimoji="0" lang="en-US" sz="12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106636"/>
              </a:solidFill>
              <a:effectLst/>
              <a:uLnTx/>
              <a:uFillTx/>
              <a:latin typeface="Arial" pitchFamily="34" charset="0"/>
              <a:ea typeface="+mn-ea"/>
              <a:cs typeface="Arial" pitchFamily="34" charset="0"/>
            </a:endParaRPr>
          </a:p>
        </p:txBody>
      </p:sp>
      <p:sp>
        <p:nvSpPr>
          <p:cNvPr id="10" name="Footer Placeholder 9"/>
          <p:cNvSpPr>
            <a:spLocks noGrp="1"/>
          </p:cNvSpPr>
          <p:nvPr>
            <p:ph type="ftr" sz="quarter" idx="13"/>
          </p:nvPr>
        </p:nvSpPr>
        <p:spPr/>
        <p:txBody>
          <a:bodyPr/>
          <a:lstStyle/>
          <a:p>
            <a:r>
              <a:rPr lang="en-US" smtClean="0">
                <a:latin typeface="Arial" panose="020B0604020202020204" pitchFamily="34" charset="0"/>
              </a:rPr>
              <a:t>BESAC Briefing February 11, 2016</a:t>
            </a:r>
            <a:endParaRPr lang="nl-NL" dirty="0">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7DF4C97D-2F8B-46B3-9CB6-6C3C0F52BCC4}" type="slidenum">
              <a:rPr lang="en-US" smtClean="0"/>
              <a:pPr/>
              <a:t>15</a:t>
            </a:fld>
            <a:endParaRPr lang="en-US" dirty="0"/>
          </a:p>
        </p:txBody>
      </p:sp>
    </p:spTree>
    <p:extLst>
      <p:ext uri="{BB962C8B-B14F-4D97-AF65-F5344CB8AC3E}">
        <p14:creationId xmlns:p14="http://schemas.microsoft.com/office/powerpoint/2010/main" val="4278626478"/>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86085" y="903248"/>
            <a:ext cx="5649697" cy="5282504"/>
          </a:xfrm>
        </p:spPr>
        <p:txBody>
          <a:bodyPr>
            <a:noAutofit/>
          </a:bodyPr>
          <a:lstStyle/>
          <a:p>
            <a:pPr marL="234950" lvl="0" indent="-234950">
              <a:spcBef>
                <a:spcPts val="0"/>
              </a:spcBef>
            </a:pPr>
            <a:r>
              <a:rPr lang="en-US" sz="1400" dirty="0" smtClean="0"/>
              <a:t>Departmental Crosscut – In partnership with NNSA</a:t>
            </a:r>
          </a:p>
          <a:p>
            <a:pPr marL="234950" indent="-234950">
              <a:spcBef>
                <a:spcPts val="600"/>
              </a:spcBef>
            </a:pPr>
            <a:r>
              <a:rPr lang="en-US" sz="1400" dirty="0"/>
              <a:t>“All-in” approach: hardware, software, applications, </a:t>
            </a:r>
            <a:r>
              <a:rPr lang="en-US" sz="1400" dirty="0" smtClean="0"/>
              <a:t>large data, underpinning </a:t>
            </a:r>
            <a:r>
              <a:rPr lang="en-US" sz="1400" dirty="0"/>
              <a:t>applied math and computer science </a:t>
            </a:r>
          </a:p>
          <a:p>
            <a:pPr marL="234950" lvl="0" indent="-234950">
              <a:spcBef>
                <a:spcPts val="600"/>
              </a:spcBef>
            </a:pPr>
            <a:r>
              <a:rPr lang="en-US" sz="1400" dirty="0" smtClean="0"/>
              <a:t>Supports DOE’s missions in national security and science:</a:t>
            </a:r>
          </a:p>
          <a:p>
            <a:pPr lvl="1">
              <a:spcBef>
                <a:spcPts val="200"/>
              </a:spcBef>
            </a:pPr>
            <a:r>
              <a:rPr lang="en-US" sz="1200" dirty="0" smtClean="0"/>
              <a:t>Stockpile stewardship – support annual assessment cycle</a:t>
            </a:r>
          </a:p>
          <a:p>
            <a:pPr lvl="1">
              <a:spcBef>
                <a:spcPts val="200"/>
              </a:spcBef>
            </a:pPr>
            <a:r>
              <a:rPr lang="en-US" sz="1200" dirty="0" smtClean="0"/>
              <a:t>Discovery science – </a:t>
            </a:r>
            <a:r>
              <a:rPr lang="en-US" sz="1200" b="1" dirty="0" smtClean="0">
                <a:solidFill>
                  <a:srgbClr val="0000CC"/>
                </a:solidFill>
              </a:rPr>
              <a:t>next-generation materials; chemical sciences</a:t>
            </a:r>
          </a:p>
          <a:p>
            <a:pPr lvl="1">
              <a:spcBef>
                <a:spcPts val="200"/>
              </a:spcBef>
            </a:pPr>
            <a:r>
              <a:rPr lang="en-US" sz="1200" dirty="0" smtClean="0"/>
              <a:t>Mission-focused basic science in energy – next-generation </a:t>
            </a:r>
            <a:r>
              <a:rPr lang="en-US" sz="1200" b="1" dirty="0" smtClean="0">
                <a:solidFill>
                  <a:srgbClr val="0000CC"/>
                </a:solidFill>
              </a:rPr>
              <a:t>climate software</a:t>
            </a:r>
          </a:p>
          <a:p>
            <a:pPr lvl="1">
              <a:spcBef>
                <a:spcPts val="200"/>
              </a:spcBef>
            </a:pPr>
            <a:r>
              <a:rPr lang="en-US" sz="1200" dirty="0" smtClean="0"/>
              <a:t>Use current Leadership Computing approach for users</a:t>
            </a:r>
          </a:p>
          <a:p>
            <a:pPr marL="234950" lvl="0" indent="-234950">
              <a:spcBef>
                <a:spcPts val="600"/>
              </a:spcBef>
            </a:pPr>
            <a:r>
              <a:rPr lang="en-US" sz="1400" dirty="0" smtClean="0"/>
              <a:t>The next generation of advancements will require Extreme Scale Computing</a:t>
            </a:r>
          </a:p>
          <a:p>
            <a:pPr lvl="1">
              <a:spcBef>
                <a:spcPts val="200"/>
              </a:spcBef>
            </a:pPr>
            <a:r>
              <a:rPr lang="en-US" sz="1200" dirty="0" smtClean="0"/>
              <a:t>100-1,000X capabilities of today’s computers with a similar physical size and power footprint</a:t>
            </a:r>
          </a:p>
          <a:p>
            <a:pPr lvl="1">
              <a:spcBef>
                <a:spcPts val="200"/>
              </a:spcBef>
            </a:pPr>
            <a:r>
              <a:rPr lang="en-US" sz="1200" dirty="0" smtClean="0"/>
              <a:t>Significant challenges are power consumption, high parallelism, reliability</a:t>
            </a:r>
          </a:p>
          <a:p>
            <a:pPr marL="234950" indent="-234950">
              <a:spcBef>
                <a:spcPts val="600"/>
              </a:spcBef>
            </a:pPr>
            <a:r>
              <a:rPr lang="en-US" sz="1400" dirty="0" smtClean="0"/>
              <a:t>Extreme </a:t>
            </a:r>
            <a:r>
              <a:rPr lang="en-US" sz="1400" dirty="0"/>
              <a:t>Scale </a:t>
            </a:r>
            <a:r>
              <a:rPr lang="en-US" sz="1400" dirty="0" smtClean="0"/>
              <a:t>Computing, cannot </a:t>
            </a:r>
            <a:r>
              <a:rPr lang="en-US" sz="1400" dirty="0"/>
              <a:t>be </a:t>
            </a:r>
            <a:r>
              <a:rPr lang="en-US" sz="1400" dirty="0" smtClean="0"/>
              <a:t>achieved </a:t>
            </a:r>
            <a:r>
              <a:rPr lang="en-US" sz="1400" dirty="0"/>
              <a:t>by a “</a:t>
            </a:r>
            <a:r>
              <a:rPr lang="en-US" sz="1400" dirty="0" smtClean="0"/>
              <a:t>business-as-usual,” </a:t>
            </a:r>
            <a:r>
              <a:rPr lang="en-US" sz="1400" dirty="0"/>
              <a:t>evolutionary </a:t>
            </a:r>
            <a:r>
              <a:rPr lang="en-US" sz="1400" dirty="0" smtClean="0"/>
              <a:t> approach</a:t>
            </a:r>
          </a:p>
          <a:p>
            <a:pPr marL="635000" lvl="1" indent="-234950">
              <a:spcBef>
                <a:spcPts val="200"/>
              </a:spcBef>
            </a:pPr>
            <a:r>
              <a:rPr lang="en-US" sz="1200" dirty="0" smtClean="0"/>
              <a:t>Initiate </a:t>
            </a:r>
            <a:r>
              <a:rPr lang="en-US" sz="1200" dirty="0"/>
              <a:t>partnerships with U.S. computer vendors to perform the required engineering, research and development for system architectures </a:t>
            </a:r>
            <a:r>
              <a:rPr lang="en-US" sz="1200" dirty="0" smtClean="0"/>
              <a:t>for capable </a:t>
            </a:r>
            <a:r>
              <a:rPr lang="en-US" sz="1200" dirty="0" err="1"/>
              <a:t>exascale</a:t>
            </a:r>
            <a:r>
              <a:rPr lang="en-US" sz="1200" dirty="0"/>
              <a:t> </a:t>
            </a:r>
            <a:r>
              <a:rPr lang="en-US" sz="1200" dirty="0" smtClean="0"/>
              <a:t>computing</a:t>
            </a:r>
          </a:p>
          <a:p>
            <a:pPr marL="635000" lvl="1" indent="-234950">
              <a:spcBef>
                <a:spcPts val="200"/>
              </a:spcBef>
            </a:pPr>
            <a:r>
              <a:rPr lang="en-US" sz="1200" dirty="0" err="1" smtClean="0"/>
              <a:t>Exascale</a:t>
            </a:r>
            <a:r>
              <a:rPr lang="en-US" sz="1200" dirty="0" smtClean="0"/>
              <a:t> systems will be based </a:t>
            </a:r>
            <a:r>
              <a:rPr lang="en-US" sz="1200" dirty="0"/>
              <a:t>on </a:t>
            </a:r>
            <a:r>
              <a:rPr lang="en-US" sz="1200" dirty="0" smtClean="0"/>
              <a:t>marketable technology – Not </a:t>
            </a:r>
            <a:r>
              <a:rPr lang="en-US" sz="1200" dirty="0"/>
              <a:t>a “one off” </a:t>
            </a:r>
            <a:r>
              <a:rPr lang="en-US" sz="1200" dirty="0" smtClean="0"/>
              <a:t>system</a:t>
            </a:r>
          </a:p>
          <a:p>
            <a:pPr marL="635000" lvl="1" indent="-234950">
              <a:spcBef>
                <a:spcPts val="200"/>
              </a:spcBef>
            </a:pPr>
            <a:r>
              <a:rPr lang="en-US" sz="1200" dirty="0"/>
              <a:t>Productive </a:t>
            </a:r>
            <a:r>
              <a:rPr lang="en-US" sz="1200" dirty="0" smtClean="0"/>
              <a:t>system – Usable </a:t>
            </a:r>
            <a:r>
              <a:rPr lang="en-US" sz="1200" dirty="0"/>
              <a:t>by </a:t>
            </a:r>
            <a:r>
              <a:rPr lang="en-US" sz="1200" dirty="0" smtClean="0"/>
              <a:t>scientists </a:t>
            </a:r>
            <a:r>
              <a:rPr lang="en-US" sz="1200" dirty="0"/>
              <a:t>and </a:t>
            </a:r>
            <a:r>
              <a:rPr lang="en-US" sz="1200" dirty="0" smtClean="0"/>
              <a:t>engineers</a:t>
            </a:r>
          </a:p>
          <a:p>
            <a:pPr marL="234950" lvl="0" indent="-234950">
              <a:spcBef>
                <a:spcPts val="1200"/>
              </a:spcBef>
            </a:pPr>
            <a:endParaRPr lang="en-US" sz="1400" dirty="0" smtClean="0"/>
          </a:p>
        </p:txBody>
      </p:sp>
      <p:sp>
        <p:nvSpPr>
          <p:cNvPr id="23554" name="Rectangle 5"/>
          <p:cNvSpPr>
            <a:spLocks noGrp="1" noChangeArrowheads="1"/>
          </p:cNvSpPr>
          <p:nvPr>
            <p:ph type="title"/>
          </p:nvPr>
        </p:nvSpPr>
        <p:spPr>
          <a:xfrm>
            <a:off x="0" y="-23119"/>
            <a:ext cx="9144000" cy="751088"/>
          </a:xfrm>
        </p:spPr>
        <p:txBody>
          <a:bodyPr vert="horz" lIns="91440" tIns="45720" rIns="91440" bIns="45720" rtlCol="0" anchor="ctr">
            <a:normAutofit/>
          </a:bodyPr>
          <a:lstStyle/>
          <a:p>
            <a:pPr>
              <a:lnSpc>
                <a:spcPct val="85000"/>
              </a:lnSpc>
            </a:pPr>
            <a:r>
              <a:rPr lang="en-US" dirty="0" smtClean="0"/>
              <a:t>DOE’s </a:t>
            </a:r>
            <a:r>
              <a:rPr lang="en-US" dirty="0" err="1" smtClean="0"/>
              <a:t>Exascale</a:t>
            </a:r>
            <a:r>
              <a:rPr lang="en-US" dirty="0" smtClean="0"/>
              <a:t> Computing Initiative:</a:t>
            </a:r>
            <a:r>
              <a:rPr lang="en-US" sz="3600" dirty="0"/>
              <a:t/>
            </a:r>
            <a:br>
              <a:rPr lang="en-US" sz="3600" dirty="0"/>
            </a:br>
            <a:r>
              <a:rPr lang="en-US" sz="2400" dirty="0" smtClean="0"/>
              <a:t>Next Generation of Scientific Innovation</a:t>
            </a:r>
          </a:p>
        </p:txBody>
      </p:sp>
      <p:pic>
        <p:nvPicPr>
          <p:cNvPr id="2" name="Picture 1" descr="bt04.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60535" y="1534055"/>
            <a:ext cx="2940756" cy="3495242"/>
          </a:xfrm>
          <a:prstGeom prst="rect">
            <a:avLst/>
          </a:prstGeom>
          <a:effectLst>
            <a:outerShdw blurRad="50800" dist="38100" dir="2700000" algn="tl" rotWithShape="0">
              <a:srgbClr val="000000">
                <a:alpha val="43000"/>
              </a:srgbClr>
            </a:outerShdw>
          </a:effectLst>
        </p:spPr>
      </p:pic>
      <p:sp>
        <p:nvSpPr>
          <p:cNvPr id="7" name="Footer Placeholder 4"/>
          <p:cNvSpPr>
            <a:spLocks noGrp="1"/>
          </p:cNvSpPr>
          <p:nvPr>
            <p:ph type="ftr" sz="quarter" idx="4294967295"/>
          </p:nvPr>
        </p:nvSpPr>
        <p:spPr>
          <a:xfrm>
            <a:off x="5486400" y="6354763"/>
            <a:ext cx="2895600" cy="365125"/>
          </a:xfrm>
          <a:prstGeom prst="rect">
            <a:avLst/>
          </a:prstGeom>
        </p:spPr>
        <p:txBody>
          <a:bodyPr anchor="ctr"/>
          <a:lstStyle/>
          <a:p>
            <a:r>
              <a:rPr lang="en-US" smtClean="0"/>
              <a:t>BESAC Briefing February 11, 2016</a:t>
            </a:r>
            <a:endParaRPr lang="en-US" dirty="0"/>
          </a:p>
        </p:txBody>
      </p:sp>
      <p:sp>
        <p:nvSpPr>
          <p:cNvPr id="9" name="Slide Number Placeholder 3"/>
          <p:cNvSpPr>
            <a:spLocks noGrp="1"/>
          </p:cNvSpPr>
          <p:nvPr>
            <p:ph type="sldNum" sz="quarter" idx="4294967295"/>
          </p:nvPr>
        </p:nvSpPr>
        <p:spPr>
          <a:xfrm>
            <a:off x="8413750" y="6351588"/>
            <a:ext cx="381000" cy="365125"/>
          </a:xfrm>
          <a:prstGeom prst="rect">
            <a:avLst/>
          </a:prstGeom>
        </p:spPr>
        <p:txBody>
          <a:bodyPr/>
          <a:lstStyle/>
          <a:p>
            <a:pPr>
              <a:defRPr/>
            </a:pPr>
            <a:fld id="{6EEA275D-5A49-48A8-817D-44C3EA0A3A2F}" type="slidenum">
              <a:rPr lang="en-US" smtClean="0"/>
              <a:pPr>
                <a:defRPr/>
              </a:pPr>
              <a:t>16</a:t>
            </a:fld>
            <a:endParaRPr lang="en-US" dirty="0"/>
          </a:p>
        </p:txBody>
      </p:sp>
    </p:spTree>
    <p:extLst>
      <p:ext uri="{BB962C8B-B14F-4D97-AF65-F5344CB8AC3E}">
        <p14:creationId xmlns:p14="http://schemas.microsoft.com/office/powerpoint/2010/main" val="3120956552"/>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81892" y="916915"/>
            <a:ext cx="8062046" cy="5259388"/>
          </a:xfrm>
        </p:spPr>
        <p:txBody>
          <a:bodyPr>
            <a:noAutofit/>
          </a:bodyPr>
          <a:lstStyle/>
          <a:p>
            <a:pPr marL="166688" indent="-166688">
              <a:buFont typeface="Wingdings" panose="05000000000000000000" pitchFamily="2" charset="2"/>
              <a:buChar char="§"/>
            </a:pPr>
            <a:r>
              <a:rPr lang="en-US" sz="1600" b="0" dirty="0" err="1" smtClean="0">
                <a:solidFill>
                  <a:schemeClr val="tx1"/>
                </a:solidFill>
              </a:rPr>
              <a:t>Exascale</a:t>
            </a:r>
            <a:r>
              <a:rPr lang="en-US" sz="1600" b="0" dirty="0" smtClean="0">
                <a:solidFill>
                  <a:schemeClr val="tx1"/>
                </a:solidFill>
              </a:rPr>
              <a:t> Computing Initiative (ECI)</a:t>
            </a:r>
          </a:p>
          <a:p>
            <a:pPr marL="395288" lvl="1" indent="-155575">
              <a:buFont typeface="Wingdings" panose="05000000000000000000" pitchFamily="2" charset="2"/>
              <a:buChar char="§"/>
            </a:pPr>
            <a:r>
              <a:rPr lang="en-US" sz="1400" dirty="0" smtClean="0">
                <a:solidFill>
                  <a:schemeClr val="tx1"/>
                </a:solidFill>
              </a:rPr>
              <a:t>The ECI was initiated in FY 2016 to support research</a:t>
            </a:r>
            <a:r>
              <a:rPr lang="en-US" sz="1400" dirty="0">
                <a:solidFill>
                  <a:schemeClr val="tx1"/>
                </a:solidFill>
              </a:rPr>
              <a:t>, development, and computer-system procurements to deliver an exascale (10</a:t>
            </a:r>
            <a:r>
              <a:rPr lang="en-US" sz="1400" baseline="30000" dirty="0">
                <a:solidFill>
                  <a:schemeClr val="tx1"/>
                </a:solidFill>
              </a:rPr>
              <a:t>18</a:t>
            </a:r>
            <a:r>
              <a:rPr lang="en-US" sz="1400" dirty="0">
                <a:solidFill>
                  <a:schemeClr val="tx1"/>
                </a:solidFill>
              </a:rPr>
              <a:t> </a:t>
            </a:r>
            <a:r>
              <a:rPr lang="en-US" sz="1400" dirty="0" smtClean="0">
                <a:solidFill>
                  <a:schemeClr val="tx1"/>
                </a:solidFill>
              </a:rPr>
              <a:t>ops/sec) </a:t>
            </a:r>
            <a:r>
              <a:rPr lang="en-US" sz="1400" dirty="0">
                <a:solidFill>
                  <a:schemeClr val="tx1"/>
                </a:solidFill>
              </a:rPr>
              <a:t>computing capability by the mid-2020s.  </a:t>
            </a:r>
            <a:endParaRPr lang="en-US" sz="1400" dirty="0" smtClean="0">
              <a:solidFill>
                <a:schemeClr val="tx1"/>
              </a:solidFill>
            </a:endParaRPr>
          </a:p>
          <a:p>
            <a:pPr marL="395288" lvl="1" indent="-155575">
              <a:buFont typeface="Wingdings" panose="05000000000000000000" pitchFamily="2" charset="2"/>
              <a:buChar char="§"/>
            </a:pPr>
            <a:r>
              <a:rPr lang="en-US" sz="1400" dirty="0" smtClean="0">
                <a:solidFill>
                  <a:schemeClr val="tx1"/>
                </a:solidFill>
              </a:rPr>
              <a:t>It is a partnership between SC and NNSA, addressing science and </a:t>
            </a:r>
            <a:r>
              <a:rPr lang="en-US" sz="1400" dirty="0">
                <a:solidFill>
                  <a:schemeClr val="tx1"/>
                </a:solidFill>
              </a:rPr>
              <a:t>national security </a:t>
            </a:r>
            <a:r>
              <a:rPr lang="en-US" sz="1400" dirty="0" smtClean="0">
                <a:solidFill>
                  <a:schemeClr val="tx1"/>
                </a:solidFill>
              </a:rPr>
              <a:t>missions.  </a:t>
            </a:r>
          </a:p>
          <a:p>
            <a:pPr marL="395288" lvl="1" indent="-155575">
              <a:buFont typeface="Wingdings" panose="05000000000000000000" pitchFamily="2" charset="2"/>
              <a:buChar char="§"/>
            </a:pPr>
            <a:r>
              <a:rPr lang="en-US" sz="1400" dirty="0" smtClean="0">
                <a:solidFill>
                  <a:schemeClr val="tx1"/>
                </a:solidFill>
              </a:rPr>
              <a:t>The Exascale Crosscut includes primary investments by SC/ASCR and NNSA/ASC and software application developments in both SC (BES and BER) and NNSA.</a:t>
            </a:r>
          </a:p>
          <a:p>
            <a:pPr marL="628650" lvl="1" indent="-171450">
              <a:buFont typeface="Arial" panose="020B0604020202020204" pitchFamily="34" charset="0"/>
              <a:buChar char="•"/>
            </a:pPr>
            <a:endParaRPr lang="en-US" sz="1400" dirty="0" smtClean="0">
              <a:solidFill>
                <a:schemeClr val="tx1"/>
              </a:solidFill>
            </a:endParaRPr>
          </a:p>
          <a:p>
            <a:pPr marL="166688" indent="-166688">
              <a:buFont typeface="Wingdings" panose="05000000000000000000" pitchFamily="2" charset="2"/>
              <a:buChar char="§"/>
            </a:pPr>
            <a:r>
              <a:rPr lang="en-US" sz="1600" b="0" dirty="0" err="1">
                <a:solidFill>
                  <a:schemeClr val="tx1"/>
                </a:solidFill>
              </a:rPr>
              <a:t>Exascale</a:t>
            </a:r>
            <a:r>
              <a:rPr lang="en-US" sz="1600" b="0" dirty="0">
                <a:solidFill>
                  <a:schemeClr val="tx1"/>
                </a:solidFill>
              </a:rPr>
              <a:t> Computing Project (ECP)</a:t>
            </a:r>
          </a:p>
          <a:p>
            <a:pPr marL="395288" lvl="1" indent="-155575">
              <a:buFont typeface="Wingdings" panose="05000000000000000000" pitchFamily="2" charset="2"/>
              <a:buChar char="§"/>
            </a:pPr>
            <a:r>
              <a:rPr lang="en-US" sz="1400" dirty="0">
                <a:solidFill>
                  <a:schemeClr val="tx1"/>
                </a:solidFill>
              </a:rPr>
              <a:t>Beginning in FY 2017, </a:t>
            </a:r>
            <a:r>
              <a:rPr lang="en-US" sz="1400" dirty="0" smtClean="0">
                <a:solidFill>
                  <a:schemeClr val="tx1"/>
                </a:solidFill>
              </a:rPr>
              <a:t>the ASCR </a:t>
            </a:r>
            <a:r>
              <a:rPr lang="en-US" sz="1400" dirty="0">
                <a:solidFill>
                  <a:schemeClr val="tx1"/>
                </a:solidFill>
              </a:rPr>
              <a:t>ECI funding is transitioned to the DOE project (the ECP), which is managed according to the principles of DOE Order 413.3b.</a:t>
            </a:r>
          </a:p>
          <a:p>
            <a:pPr marL="395288" lvl="1" indent="-155575">
              <a:buFont typeface="Wingdings" panose="05000000000000000000" pitchFamily="2" charset="2"/>
              <a:buChar char="§"/>
            </a:pPr>
            <a:r>
              <a:rPr lang="en-US" sz="1400" dirty="0">
                <a:solidFill>
                  <a:schemeClr val="tx1"/>
                </a:solidFill>
              </a:rPr>
              <a:t>The new ECP subprogram in ASCR (SC-ECP) includes only activities required for the delivery of the </a:t>
            </a:r>
            <a:r>
              <a:rPr lang="en-US" sz="1400" dirty="0" err="1">
                <a:solidFill>
                  <a:schemeClr val="tx1"/>
                </a:solidFill>
              </a:rPr>
              <a:t>exascale</a:t>
            </a:r>
            <a:r>
              <a:rPr lang="en-US" sz="1400" dirty="0">
                <a:solidFill>
                  <a:schemeClr val="tx1"/>
                </a:solidFill>
              </a:rPr>
              <a:t> computers</a:t>
            </a:r>
            <a:r>
              <a:rPr lang="en-US" sz="1400" dirty="0" smtClean="0">
                <a:solidFill>
                  <a:schemeClr val="tx1"/>
                </a:solidFill>
              </a:rPr>
              <a:t>.  An </a:t>
            </a:r>
            <a:r>
              <a:rPr lang="en-US" sz="1400" dirty="0">
                <a:solidFill>
                  <a:schemeClr val="tx1"/>
                </a:solidFill>
              </a:rPr>
              <a:t>ECP Project Office has been established </a:t>
            </a:r>
            <a:r>
              <a:rPr lang="en-US" sz="1400" dirty="0" smtClean="0">
                <a:solidFill>
                  <a:schemeClr val="tx1"/>
                </a:solidFill>
              </a:rPr>
              <a:t>ORNL.</a:t>
            </a:r>
            <a:endParaRPr lang="en-US" sz="1400" dirty="0">
              <a:solidFill>
                <a:schemeClr val="tx1"/>
              </a:solidFill>
            </a:endParaRPr>
          </a:p>
          <a:p>
            <a:pPr marL="395288" lvl="1" indent="-155575">
              <a:buFont typeface="Wingdings" panose="05000000000000000000" pitchFamily="2" charset="2"/>
              <a:buChar char="§"/>
            </a:pPr>
            <a:r>
              <a:rPr lang="en-US" sz="1400" dirty="0">
                <a:solidFill>
                  <a:schemeClr val="tx1"/>
                </a:solidFill>
              </a:rPr>
              <a:t>NNSA/ASC Advanced Technology Development and Mitigation (ATDM) </a:t>
            </a:r>
            <a:r>
              <a:rPr lang="en-US" sz="1400" dirty="0" smtClean="0">
                <a:solidFill>
                  <a:schemeClr val="tx1"/>
                </a:solidFill>
              </a:rPr>
              <a:t>supports </a:t>
            </a:r>
            <a:r>
              <a:rPr lang="en-US" sz="1400" dirty="0">
                <a:solidFill>
                  <a:schemeClr val="tx1"/>
                </a:solidFill>
              </a:rPr>
              <a:t>activities </a:t>
            </a:r>
            <a:r>
              <a:rPr lang="en-US" sz="1400" dirty="0" smtClean="0">
                <a:solidFill>
                  <a:schemeClr val="tx1"/>
                </a:solidFill>
              </a:rPr>
              <a:t>for </a:t>
            </a:r>
            <a:r>
              <a:rPr lang="en-US" sz="1400" dirty="0">
                <a:solidFill>
                  <a:schemeClr val="tx1"/>
                </a:solidFill>
              </a:rPr>
              <a:t>the delivery of </a:t>
            </a:r>
            <a:r>
              <a:rPr lang="en-US" sz="1400" dirty="0" err="1">
                <a:solidFill>
                  <a:schemeClr val="tx1"/>
                </a:solidFill>
              </a:rPr>
              <a:t>exascale</a:t>
            </a:r>
            <a:r>
              <a:rPr lang="en-US" sz="1400" dirty="0">
                <a:solidFill>
                  <a:schemeClr val="tx1"/>
                </a:solidFill>
              </a:rPr>
              <a:t> computers and the development of </a:t>
            </a:r>
            <a:r>
              <a:rPr lang="en-US" sz="1400" dirty="0" smtClean="0">
                <a:solidFill>
                  <a:schemeClr val="tx1"/>
                </a:solidFill>
              </a:rPr>
              <a:t>applications.</a:t>
            </a:r>
          </a:p>
          <a:p>
            <a:pPr marL="628650" lvl="1" indent="-171450">
              <a:buFont typeface="Arial" panose="020B0604020202020204" pitchFamily="34" charset="0"/>
              <a:buChar char="•"/>
            </a:pPr>
            <a:endParaRPr lang="en-US" sz="1400" dirty="0">
              <a:solidFill>
                <a:schemeClr val="tx1"/>
              </a:solidFill>
            </a:endParaRPr>
          </a:p>
          <a:p>
            <a:pPr marL="174625" indent="-174625">
              <a:spcBef>
                <a:spcPts val="0"/>
              </a:spcBef>
              <a:spcAft>
                <a:spcPts val="0"/>
              </a:spcAft>
              <a:buFont typeface="Wingdings" panose="05000000000000000000" pitchFamily="2" charset="2"/>
              <a:buChar char="§"/>
            </a:pPr>
            <a:r>
              <a:rPr lang="en-US" sz="1600" b="0" dirty="0" smtClean="0">
                <a:solidFill>
                  <a:schemeClr val="tx1"/>
                </a:solidFill>
              </a:rPr>
              <a:t>Relationship of the ECI and ECP to the National </a:t>
            </a:r>
            <a:r>
              <a:rPr lang="en-US" sz="1600" b="0" dirty="0">
                <a:solidFill>
                  <a:schemeClr val="tx1"/>
                </a:solidFill>
              </a:rPr>
              <a:t>Strategic Computing </a:t>
            </a:r>
            <a:r>
              <a:rPr lang="en-US" sz="1600" b="0" dirty="0" smtClean="0">
                <a:solidFill>
                  <a:schemeClr val="tx1"/>
                </a:solidFill>
              </a:rPr>
              <a:t>Initiative</a:t>
            </a:r>
          </a:p>
          <a:p>
            <a:pPr marL="395288" lvl="1" indent="-155575">
              <a:buFont typeface="Wingdings" panose="05000000000000000000" pitchFamily="2" charset="2"/>
              <a:buChar char="§"/>
            </a:pPr>
            <a:r>
              <a:rPr lang="en-US" sz="1400" b="0" dirty="0" smtClean="0">
                <a:solidFill>
                  <a:schemeClr val="tx1"/>
                </a:solidFill>
              </a:rPr>
              <a:t>On </a:t>
            </a:r>
            <a:r>
              <a:rPr lang="en-US" sz="1400" b="0" dirty="0">
                <a:solidFill>
                  <a:schemeClr val="tx1"/>
                </a:solidFill>
              </a:rPr>
              <a:t>July 29, 2015, an executive order established the National Strategic Computing Initiative (NSCI) to ensure a coordinated Federal strategy in HPC research, development, and deployment. </a:t>
            </a:r>
            <a:endParaRPr lang="en-US" sz="1400" b="0" dirty="0" smtClean="0">
              <a:solidFill>
                <a:schemeClr val="tx1"/>
              </a:solidFill>
            </a:endParaRPr>
          </a:p>
          <a:p>
            <a:pPr marL="395288" lvl="1" indent="-155575">
              <a:buFont typeface="Wingdings" panose="05000000000000000000" pitchFamily="2" charset="2"/>
              <a:buChar char="§"/>
            </a:pPr>
            <a:r>
              <a:rPr lang="en-US" sz="1400" dirty="0">
                <a:solidFill>
                  <a:schemeClr val="tx1"/>
                </a:solidFill>
              </a:rPr>
              <a:t>DOE, along with the DoD and NSF, co-lead the NSCI. Within DOE, SC and NNSA execute the ECI and the ECP, </a:t>
            </a:r>
            <a:r>
              <a:rPr lang="en-US" sz="1400" dirty="0" smtClean="0">
                <a:solidFill>
                  <a:schemeClr val="tx1"/>
                </a:solidFill>
              </a:rPr>
              <a:t>which are the DOE contributions to the NSCI.  </a:t>
            </a:r>
            <a:endParaRPr lang="en-US" sz="1400" b="0" dirty="0">
              <a:solidFill>
                <a:schemeClr val="tx1"/>
              </a:solidFill>
            </a:endParaRPr>
          </a:p>
        </p:txBody>
      </p:sp>
      <p:sp>
        <p:nvSpPr>
          <p:cNvPr id="5" name="Title 4"/>
          <p:cNvSpPr>
            <a:spLocks noGrp="1"/>
          </p:cNvSpPr>
          <p:nvPr>
            <p:ph type="title"/>
          </p:nvPr>
        </p:nvSpPr>
        <p:spPr/>
        <p:txBody>
          <a:bodyPr/>
          <a:lstStyle/>
          <a:p>
            <a:r>
              <a:rPr lang="en-US" dirty="0" smtClean="0"/>
              <a:t>Components of the Exascale Program</a:t>
            </a:r>
            <a:endParaRPr lang="en-US" dirty="0"/>
          </a:p>
        </p:txBody>
      </p:sp>
      <p:sp>
        <p:nvSpPr>
          <p:cNvPr id="4" name="Slide Number Placeholder 3"/>
          <p:cNvSpPr>
            <a:spLocks noGrp="1"/>
          </p:cNvSpPr>
          <p:nvPr>
            <p:ph type="sldNum" sz="quarter" idx="11"/>
          </p:nvPr>
        </p:nvSpPr>
        <p:spPr/>
        <p:txBody>
          <a:bodyPr/>
          <a:lstStyle/>
          <a:p>
            <a:fld id="{8F7F0FD8-C4D8-4FC8-ACE5-C8022F3C3BAB}" type="slidenum">
              <a:rPr lang="en-US" smtClean="0"/>
              <a:pPr/>
              <a:t>17</a:t>
            </a:fld>
            <a:endParaRPr lang="en-US" dirty="0"/>
          </a:p>
        </p:txBody>
      </p:sp>
      <p:sp>
        <p:nvSpPr>
          <p:cNvPr id="3" name="Footer Placeholder 2"/>
          <p:cNvSpPr>
            <a:spLocks noGrp="1"/>
          </p:cNvSpPr>
          <p:nvPr>
            <p:ph type="ftr" sz="quarter" idx="10"/>
          </p:nvPr>
        </p:nvSpPr>
        <p:spPr/>
        <p:txBody>
          <a:bodyPr/>
          <a:lstStyle/>
          <a:p>
            <a:pPr>
              <a:defRPr/>
            </a:pPr>
            <a:r>
              <a:rPr lang="en-US" smtClean="0"/>
              <a:t>BESAC Briefing February 11, 2016</a:t>
            </a:r>
            <a:endParaRPr lang="en-US"/>
          </a:p>
        </p:txBody>
      </p:sp>
    </p:spTree>
    <p:extLst>
      <p:ext uri="{BB962C8B-B14F-4D97-AF65-F5344CB8AC3E}">
        <p14:creationId xmlns:p14="http://schemas.microsoft.com/office/powerpoint/2010/main" val="120167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Content Placeholder 1"/>
          <p:cNvSpPr>
            <a:spLocks noGrp="1"/>
          </p:cNvSpPr>
          <p:nvPr>
            <p:ph idx="1"/>
          </p:nvPr>
        </p:nvSpPr>
        <p:spPr bwMode="auto">
          <a:xfrm>
            <a:off x="457200" y="1447800"/>
            <a:ext cx="8334375" cy="464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nSpc>
                <a:spcPct val="85000"/>
              </a:lnSpc>
              <a:spcBef>
                <a:spcPts val="1800"/>
              </a:spcBef>
            </a:pPr>
            <a:r>
              <a:rPr lang="en-US" sz="2400" b="0" dirty="0">
                <a:solidFill>
                  <a:srgbClr val="0000FF"/>
                </a:solidFill>
                <a:latin typeface="Calibri" charset="0"/>
                <a:ea typeface="ＭＳ Ｐゴシック" charset="0"/>
                <a:cs typeface="Calibri" charset="0"/>
              </a:rPr>
              <a:t>20 </a:t>
            </a:r>
            <a:r>
              <a:rPr lang="en-US" sz="2400" b="0" dirty="0" err="1">
                <a:solidFill>
                  <a:srgbClr val="0000FF"/>
                </a:solidFill>
                <a:latin typeface="Calibri" charset="0"/>
                <a:ea typeface="ＭＳ Ｐゴシック" charset="0"/>
                <a:cs typeface="Calibri" charset="0"/>
              </a:rPr>
              <a:t>pJ</a:t>
            </a:r>
            <a:r>
              <a:rPr lang="en-US" sz="2400" b="0" dirty="0">
                <a:solidFill>
                  <a:srgbClr val="0000FF"/>
                </a:solidFill>
                <a:latin typeface="Calibri" charset="0"/>
                <a:ea typeface="ＭＳ Ｐゴシック" charset="0"/>
                <a:cs typeface="Calibri" charset="0"/>
              </a:rPr>
              <a:t> per average operation</a:t>
            </a:r>
          </a:p>
          <a:p>
            <a:pPr>
              <a:lnSpc>
                <a:spcPct val="85000"/>
              </a:lnSpc>
              <a:spcBef>
                <a:spcPts val="1800"/>
              </a:spcBef>
            </a:pPr>
            <a:r>
              <a:rPr lang="en-US" sz="2400" b="0" dirty="0" smtClean="0">
                <a:solidFill>
                  <a:srgbClr val="0000FF"/>
                </a:solidFill>
                <a:latin typeface="Calibri" charset="0"/>
                <a:ea typeface="ＭＳ Ｐゴシック" charset="0"/>
                <a:cs typeface="Calibri" charset="0"/>
              </a:rPr>
              <a:t>Billion</a:t>
            </a:r>
            <a:r>
              <a:rPr lang="en-US" sz="2400" b="0" dirty="0">
                <a:solidFill>
                  <a:srgbClr val="0000FF"/>
                </a:solidFill>
                <a:latin typeface="Calibri" charset="0"/>
                <a:ea typeface="ＭＳ Ｐゴシック" charset="0"/>
                <a:cs typeface="Calibri" charset="0"/>
              </a:rPr>
              <a:t>-way </a:t>
            </a:r>
            <a:r>
              <a:rPr lang="en-US" sz="2400" b="0" dirty="0" smtClean="0">
                <a:solidFill>
                  <a:srgbClr val="0000FF"/>
                </a:solidFill>
                <a:latin typeface="Calibri" charset="0"/>
                <a:ea typeface="ＭＳ Ｐゴシック" charset="0"/>
                <a:cs typeface="Calibri" charset="0"/>
              </a:rPr>
              <a:t>concurrency </a:t>
            </a:r>
            <a:r>
              <a:rPr lang="en-US" sz="2400" b="0" dirty="0" smtClean="0">
                <a:latin typeface="Calibri" charset="0"/>
                <a:ea typeface="ＭＳ Ｐゴシック" charset="0"/>
                <a:cs typeface="Calibri" charset="0"/>
              </a:rPr>
              <a:t>(current systems are O(million))</a:t>
            </a:r>
            <a:endParaRPr lang="en-US" sz="2400" b="0" dirty="0">
              <a:latin typeface="Calibri" charset="0"/>
              <a:ea typeface="ＭＳ Ｐゴシック" charset="0"/>
              <a:cs typeface="Calibri" charset="0"/>
            </a:endParaRPr>
          </a:p>
          <a:p>
            <a:pPr marL="338138" indent="-338138">
              <a:lnSpc>
                <a:spcPct val="85000"/>
              </a:lnSpc>
              <a:spcBef>
                <a:spcPts val="1800"/>
              </a:spcBef>
            </a:pPr>
            <a:r>
              <a:rPr lang="en-US" sz="2400" b="0" dirty="0">
                <a:solidFill>
                  <a:srgbClr val="0000FF"/>
                </a:solidFill>
                <a:latin typeface="Calibri" charset="0"/>
                <a:ea typeface="ＭＳ Ｐゴシック" charset="0"/>
                <a:cs typeface="Calibri" charset="0"/>
              </a:rPr>
              <a:t>Ecosystem</a:t>
            </a:r>
            <a:r>
              <a:rPr lang="en-US" sz="2400" b="0" dirty="0">
                <a:latin typeface="Calibri" charset="0"/>
                <a:ea typeface="ＭＳ Ｐゴシック" charset="0"/>
                <a:cs typeface="Calibri" charset="0"/>
              </a:rPr>
              <a:t> to support new application development and collaborative work, enable transparent portability, accommodate legacy applications</a:t>
            </a:r>
          </a:p>
          <a:p>
            <a:pPr marL="338138" indent="-338138">
              <a:lnSpc>
                <a:spcPct val="85000"/>
              </a:lnSpc>
              <a:spcBef>
                <a:spcPts val="1800"/>
              </a:spcBef>
            </a:pPr>
            <a:r>
              <a:rPr lang="en-US" sz="2400" b="0" dirty="0">
                <a:solidFill>
                  <a:srgbClr val="0000FF"/>
                </a:solidFill>
                <a:latin typeface="Calibri" charset="0"/>
                <a:ea typeface="ＭＳ Ｐゴシック" charset="0"/>
                <a:cs typeface="Calibri" charset="0"/>
              </a:rPr>
              <a:t>High reliability and resilience </a:t>
            </a:r>
            <a:r>
              <a:rPr lang="en-US" sz="2400" b="0" dirty="0">
                <a:latin typeface="Calibri" charset="0"/>
                <a:ea typeface="ＭＳ Ｐゴシック" charset="0"/>
                <a:cs typeface="Calibri" charset="0"/>
              </a:rPr>
              <a:t>through self-diagnostics and self-healing</a:t>
            </a:r>
          </a:p>
          <a:p>
            <a:pPr marL="287338" indent="-287338">
              <a:lnSpc>
                <a:spcPct val="85000"/>
              </a:lnSpc>
              <a:spcBef>
                <a:spcPts val="1800"/>
              </a:spcBef>
            </a:pPr>
            <a:r>
              <a:rPr lang="en-US" sz="2400" b="0" dirty="0">
                <a:solidFill>
                  <a:schemeClr val="tx1"/>
                </a:solidFill>
                <a:latin typeface="Calibri" charset="0"/>
                <a:ea typeface="ＭＳ Ｐゴシック" charset="0"/>
                <a:cs typeface="Calibri" charset="0"/>
              </a:rPr>
              <a:t>Programming environments </a:t>
            </a:r>
            <a:r>
              <a:rPr lang="en-US" sz="2400" b="0" dirty="0">
                <a:latin typeface="Calibri" charset="0"/>
                <a:ea typeface="ＭＳ Ｐゴシック" charset="0"/>
                <a:cs typeface="Calibri" charset="0"/>
              </a:rPr>
              <a:t>(high-level languages, tools, …) to increase scientific </a:t>
            </a:r>
            <a:r>
              <a:rPr lang="en-US" sz="2400" b="0" dirty="0">
                <a:solidFill>
                  <a:srgbClr val="0000FF"/>
                </a:solidFill>
                <a:latin typeface="Calibri" charset="0"/>
                <a:ea typeface="ＭＳ Ｐゴシック" charset="0"/>
                <a:cs typeface="Calibri" charset="0"/>
              </a:rPr>
              <a:t>productivity</a:t>
            </a:r>
          </a:p>
        </p:txBody>
      </p:sp>
      <p:sp>
        <p:nvSpPr>
          <p:cNvPr id="3" name="Title 2"/>
          <p:cNvSpPr>
            <a:spLocks noGrp="1"/>
          </p:cNvSpPr>
          <p:nvPr>
            <p:ph type="title"/>
          </p:nvPr>
        </p:nvSpPr>
        <p:spPr/>
        <p:txBody>
          <a:bodyPr>
            <a:normAutofit/>
          </a:bodyPr>
          <a:lstStyle/>
          <a:p>
            <a:pPr>
              <a:lnSpc>
                <a:spcPct val="85000"/>
              </a:lnSpc>
              <a:defRPr/>
            </a:pPr>
            <a:r>
              <a:rPr lang="en-US" sz="3600" dirty="0" smtClean="0"/>
              <a:t>Exascale Target </a:t>
            </a:r>
            <a:r>
              <a:rPr lang="en-US" sz="3600" dirty="0"/>
              <a:t>System Characteristics</a:t>
            </a:r>
            <a:endParaRPr lang="en-US" sz="2400" dirty="0"/>
          </a:p>
        </p:txBody>
      </p:sp>
      <p:sp>
        <p:nvSpPr>
          <p:cNvPr id="8" name="Footer Placeholder 4"/>
          <p:cNvSpPr>
            <a:spLocks noGrp="1"/>
          </p:cNvSpPr>
          <p:nvPr>
            <p:ph type="ftr" sz="quarter" idx="4294967295"/>
          </p:nvPr>
        </p:nvSpPr>
        <p:spPr>
          <a:xfrm>
            <a:off x="5486400" y="6354763"/>
            <a:ext cx="2895600" cy="365125"/>
          </a:xfrm>
          <a:prstGeom prst="rect">
            <a:avLst/>
          </a:prstGeom>
        </p:spPr>
        <p:txBody>
          <a:bodyPr anchor="ctr"/>
          <a:lstStyle/>
          <a:p>
            <a:pPr algn="r"/>
            <a:r>
              <a:rPr lang="en-US" sz="1200" smtClean="0">
                <a:solidFill>
                  <a:srgbClr val="106636"/>
                </a:solidFill>
              </a:rPr>
              <a:t>BESAC Briefing February 11, 2016</a:t>
            </a:r>
            <a:endParaRPr lang="en-US" sz="1200" dirty="0">
              <a:solidFill>
                <a:srgbClr val="106636"/>
              </a:solidFill>
            </a:endParaRPr>
          </a:p>
        </p:txBody>
      </p:sp>
      <p:sp>
        <p:nvSpPr>
          <p:cNvPr id="6" name="Slide Number Placeholder 3"/>
          <p:cNvSpPr>
            <a:spLocks noGrp="1"/>
          </p:cNvSpPr>
          <p:nvPr>
            <p:ph type="sldNum" sz="quarter" idx="4294967295"/>
          </p:nvPr>
        </p:nvSpPr>
        <p:spPr>
          <a:xfrm>
            <a:off x="8413750" y="6351588"/>
            <a:ext cx="381000" cy="365125"/>
          </a:xfrm>
          <a:prstGeom prst="rect">
            <a:avLst/>
          </a:prstGeom>
        </p:spPr>
        <p:txBody>
          <a:bodyPr/>
          <a:lstStyle/>
          <a:p>
            <a:pPr>
              <a:defRPr/>
            </a:pPr>
            <a:fld id="{6EEA275D-5A49-48A8-817D-44C3EA0A3A2F}" type="slidenum">
              <a:rPr lang="en-US" smtClean="0"/>
              <a:pPr>
                <a:defRPr/>
              </a:pPr>
              <a:t>18</a:t>
            </a:fld>
            <a:endParaRPr lang="en-US" dirty="0"/>
          </a:p>
        </p:txBody>
      </p:sp>
    </p:spTree>
    <p:extLst>
      <p:ext uri="{BB962C8B-B14F-4D97-AF65-F5344CB8AC3E}">
        <p14:creationId xmlns:p14="http://schemas.microsoft.com/office/powerpoint/2010/main" val="3217886554"/>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669"/>
            <a:ext cx="9144000" cy="526080"/>
          </a:xfrm>
        </p:spPr>
        <p:txBody>
          <a:bodyPr>
            <a:noAutofit/>
          </a:bodyPr>
          <a:lstStyle/>
          <a:p>
            <a:r>
              <a:rPr lang="en-US" dirty="0">
                <a:effectLst/>
              </a:rPr>
              <a:t>From Giga to </a:t>
            </a:r>
            <a:r>
              <a:rPr lang="en-US" dirty="0" err="1">
                <a:effectLst/>
              </a:rPr>
              <a:t>Exa</a:t>
            </a:r>
            <a:r>
              <a:rPr lang="en-US" dirty="0">
                <a:effectLst/>
              </a:rPr>
              <a:t>, via Tera &amp; </a:t>
            </a:r>
            <a:r>
              <a:rPr lang="en-US" dirty="0" smtClean="0">
                <a:effectLst/>
              </a:rPr>
              <a:t>Peta*</a:t>
            </a:r>
            <a:endParaRPr lang="en-US" dirty="0">
              <a:effectLst/>
            </a:endParaRPr>
          </a:p>
        </p:txBody>
      </p:sp>
      <p:sp>
        <p:nvSpPr>
          <p:cNvPr id="3" name="Slide Number Placeholder 2"/>
          <p:cNvSpPr>
            <a:spLocks noGrp="1"/>
          </p:cNvSpPr>
          <p:nvPr>
            <p:ph type="sldNum" sz="quarter" idx="12"/>
          </p:nvPr>
        </p:nvSpPr>
        <p:spPr/>
        <p:txBody>
          <a:bodyPr/>
          <a:lstStyle/>
          <a:p>
            <a:fld id="{6DBB2FE4-D162-4E6C-B213-59081A969C4D}" type="slidenum">
              <a:rPr lang="en-US" smtClean="0"/>
              <a:t>19</a:t>
            </a:fld>
            <a:endParaRPr lang="en-US"/>
          </a:p>
        </p:txBody>
      </p:sp>
      <p:graphicFrame>
        <p:nvGraphicFramePr>
          <p:cNvPr id="5" name="Chart 4"/>
          <p:cNvGraphicFramePr>
            <a:graphicFrameLocks noChangeAspect="1"/>
          </p:cNvGraphicFramePr>
          <p:nvPr>
            <p:extLst>
              <p:ext uri="{D42A27DB-BD31-4B8C-83A1-F6EECF244321}">
                <p14:modId xmlns:p14="http://schemas.microsoft.com/office/powerpoint/2010/main" val="179886021"/>
              </p:ext>
            </p:extLst>
          </p:nvPr>
        </p:nvGraphicFramePr>
        <p:xfrm>
          <a:off x="678424" y="934000"/>
          <a:ext cx="7071360" cy="471424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1386347" y="4492458"/>
            <a:ext cx="710451" cy="369332"/>
          </a:xfrm>
          <a:prstGeom prst="rect">
            <a:avLst/>
          </a:prstGeom>
          <a:noFill/>
        </p:spPr>
        <p:txBody>
          <a:bodyPr wrap="none" rtlCol="0">
            <a:spAutoFit/>
          </a:bodyPr>
          <a:lstStyle/>
          <a:p>
            <a:r>
              <a:rPr lang="en-US" dirty="0" smtClean="0">
                <a:effectLst>
                  <a:outerShdw blurRad="38100" dist="38100" dir="2700000" algn="tl">
                    <a:srgbClr val="000000">
                      <a:alpha val="43137"/>
                    </a:srgbClr>
                  </a:outerShdw>
                </a:effectLst>
              </a:rPr>
              <a:t>Giga</a:t>
            </a:r>
            <a:endParaRPr lang="en-US" dirty="0">
              <a:effectLst>
                <a:outerShdw blurRad="38100" dist="38100" dir="2700000" algn="tl">
                  <a:srgbClr val="000000">
                    <a:alpha val="43137"/>
                  </a:srgbClr>
                </a:outerShdw>
              </a:effectLst>
            </a:endParaRPr>
          </a:p>
        </p:txBody>
      </p:sp>
      <p:sp>
        <p:nvSpPr>
          <p:cNvPr id="7" name="TextBox 6"/>
          <p:cNvSpPr txBox="1"/>
          <p:nvPr/>
        </p:nvSpPr>
        <p:spPr>
          <a:xfrm>
            <a:off x="2689121" y="2727568"/>
            <a:ext cx="671979" cy="369332"/>
          </a:xfrm>
          <a:prstGeom prst="rect">
            <a:avLst/>
          </a:prstGeom>
          <a:noFill/>
        </p:spPr>
        <p:txBody>
          <a:bodyPr wrap="none" rtlCol="0">
            <a:spAutoFit/>
          </a:bodyPr>
          <a:lstStyle/>
          <a:p>
            <a:r>
              <a:rPr lang="en-US" dirty="0" err="1" smtClean="0">
                <a:effectLst>
                  <a:outerShdw blurRad="38100" dist="38100" dir="2700000" algn="tl">
                    <a:srgbClr val="000000">
                      <a:alpha val="43137"/>
                    </a:srgbClr>
                  </a:outerShdw>
                </a:effectLst>
              </a:rPr>
              <a:t>Tera</a:t>
            </a:r>
            <a:endParaRPr lang="en-US" dirty="0">
              <a:effectLst>
                <a:outerShdw blurRad="38100" dist="38100" dir="2700000" algn="tl">
                  <a:srgbClr val="000000">
                    <a:alpha val="43137"/>
                  </a:srgbClr>
                </a:outerShdw>
              </a:effectLst>
            </a:endParaRPr>
          </a:p>
        </p:txBody>
      </p:sp>
      <p:sp>
        <p:nvSpPr>
          <p:cNvPr id="8" name="TextBox 7"/>
          <p:cNvSpPr txBox="1"/>
          <p:nvPr/>
        </p:nvSpPr>
        <p:spPr>
          <a:xfrm>
            <a:off x="4557250" y="1472193"/>
            <a:ext cx="685572" cy="369332"/>
          </a:xfrm>
          <a:prstGeom prst="rect">
            <a:avLst/>
          </a:prstGeom>
          <a:noFill/>
        </p:spPr>
        <p:txBody>
          <a:bodyPr wrap="none" rtlCol="0">
            <a:spAutoFit/>
          </a:bodyPr>
          <a:lstStyle/>
          <a:p>
            <a:r>
              <a:rPr lang="en-US" dirty="0" err="1" smtClean="0">
                <a:effectLst>
                  <a:outerShdw blurRad="38100" dist="38100" dir="2700000" algn="tl">
                    <a:srgbClr val="000000">
                      <a:alpha val="43137"/>
                    </a:srgbClr>
                  </a:outerShdw>
                </a:effectLst>
              </a:rPr>
              <a:t>Peta</a:t>
            </a:r>
            <a:endParaRPr lang="en-US" dirty="0">
              <a:effectLst>
                <a:outerShdw blurRad="38100" dist="38100" dir="2700000" algn="tl">
                  <a:srgbClr val="000000">
                    <a:alpha val="43137"/>
                  </a:srgbClr>
                </a:outerShdw>
              </a:effectLst>
            </a:endParaRPr>
          </a:p>
        </p:txBody>
      </p:sp>
      <p:sp>
        <p:nvSpPr>
          <p:cNvPr id="9" name="TextBox 8"/>
          <p:cNvSpPr txBox="1"/>
          <p:nvPr/>
        </p:nvSpPr>
        <p:spPr>
          <a:xfrm>
            <a:off x="6789173" y="1241360"/>
            <a:ext cx="604653" cy="369332"/>
          </a:xfrm>
          <a:prstGeom prst="rect">
            <a:avLst/>
          </a:prstGeom>
          <a:noFill/>
        </p:spPr>
        <p:txBody>
          <a:bodyPr wrap="none" rtlCol="0">
            <a:spAutoFit/>
          </a:bodyPr>
          <a:lstStyle/>
          <a:p>
            <a:r>
              <a:rPr lang="en-US" dirty="0" err="1" smtClean="0">
                <a:effectLst>
                  <a:outerShdw blurRad="38100" dist="38100" dir="2700000" algn="tl">
                    <a:srgbClr val="000000">
                      <a:alpha val="43137"/>
                    </a:srgbClr>
                  </a:outerShdw>
                </a:effectLst>
              </a:rPr>
              <a:t>Exa</a:t>
            </a:r>
            <a:endParaRPr lang="en-US" dirty="0">
              <a:effectLst>
                <a:outerShdw blurRad="38100" dist="38100" dir="2700000" algn="tl">
                  <a:srgbClr val="000000">
                    <a:alpha val="43137"/>
                  </a:srgbClr>
                </a:outerShdw>
              </a:effectLst>
            </a:endParaRPr>
          </a:p>
        </p:txBody>
      </p:sp>
      <p:cxnSp>
        <p:nvCxnSpPr>
          <p:cNvPr id="10" name="Straight Arrow Connector 9"/>
          <p:cNvCxnSpPr/>
          <p:nvPr/>
        </p:nvCxnSpPr>
        <p:spPr bwMode="auto">
          <a:xfrm flipV="1">
            <a:off x="3411792" y="3312587"/>
            <a:ext cx="9832" cy="1759974"/>
          </a:xfrm>
          <a:prstGeom prst="straightConnector1">
            <a:avLst/>
          </a:prstGeom>
          <a:noFill/>
          <a:ln w="50800" cap="flat" cmpd="sng" algn="ctr">
            <a:solidFill>
              <a:schemeClr val="accent1"/>
            </a:solidFill>
            <a:prstDash val="solid"/>
            <a:round/>
            <a:headEnd type="none" w="sm" len="sm"/>
            <a:tailEnd type="triangle"/>
          </a:ln>
          <a:effectLst/>
        </p:spPr>
      </p:cxnSp>
      <p:sp>
        <p:nvSpPr>
          <p:cNvPr id="11" name="TextBox 10"/>
          <p:cNvSpPr txBox="1"/>
          <p:nvPr/>
        </p:nvSpPr>
        <p:spPr>
          <a:xfrm>
            <a:off x="3421624" y="4340058"/>
            <a:ext cx="3374065" cy="830997"/>
          </a:xfrm>
          <a:prstGeom prst="rect">
            <a:avLst/>
          </a:prstGeom>
          <a:noFill/>
        </p:spPr>
        <p:txBody>
          <a:bodyPr wrap="none" rtlCol="0">
            <a:spAutoFit/>
          </a:bodyPr>
          <a:lstStyle/>
          <a:p>
            <a:r>
              <a:rPr lang="en-US" dirty="0" smtClean="0">
                <a:solidFill>
                  <a:srgbClr val="003399"/>
                </a:solidFill>
              </a:rPr>
              <a:t>32x from transistor</a:t>
            </a:r>
          </a:p>
          <a:p>
            <a:r>
              <a:rPr lang="en-US" dirty="0" smtClean="0">
                <a:solidFill>
                  <a:srgbClr val="003399"/>
                </a:solidFill>
              </a:rPr>
              <a:t>32x from parallelism</a:t>
            </a:r>
            <a:endParaRPr lang="en-US" dirty="0">
              <a:solidFill>
                <a:srgbClr val="003399"/>
              </a:solidFill>
            </a:endParaRPr>
          </a:p>
        </p:txBody>
      </p:sp>
      <p:cxnSp>
        <p:nvCxnSpPr>
          <p:cNvPr id="12" name="Straight Arrow Connector 11"/>
          <p:cNvCxnSpPr/>
          <p:nvPr/>
        </p:nvCxnSpPr>
        <p:spPr bwMode="auto">
          <a:xfrm flipV="1">
            <a:off x="5162641" y="2004672"/>
            <a:ext cx="10539" cy="1307915"/>
          </a:xfrm>
          <a:prstGeom prst="straightConnector1">
            <a:avLst/>
          </a:prstGeom>
          <a:noFill/>
          <a:ln w="50800" cap="flat" cmpd="sng" algn="ctr">
            <a:solidFill>
              <a:schemeClr val="accent1"/>
            </a:solidFill>
            <a:prstDash val="solid"/>
            <a:round/>
            <a:headEnd type="none" w="sm" len="sm"/>
            <a:tailEnd type="triangle"/>
          </a:ln>
          <a:effectLst/>
        </p:spPr>
      </p:cxnSp>
      <p:cxnSp>
        <p:nvCxnSpPr>
          <p:cNvPr id="13" name="Straight Connector 12"/>
          <p:cNvCxnSpPr/>
          <p:nvPr/>
        </p:nvCxnSpPr>
        <p:spPr bwMode="auto">
          <a:xfrm>
            <a:off x="3523004" y="3312587"/>
            <a:ext cx="1756917" cy="0"/>
          </a:xfrm>
          <a:prstGeom prst="line">
            <a:avLst/>
          </a:prstGeom>
          <a:noFill/>
          <a:ln w="50800" cap="flat" cmpd="sng" algn="ctr">
            <a:solidFill>
              <a:schemeClr val="accent1"/>
            </a:solidFill>
            <a:prstDash val="sysDot"/>
            <a:round/>
            <a:headEnd type="none" w="sm" len="sm"/>
            <a:tailEnd type="none" w="sm" len="sm"/>
          </a:ln>
          <a:effectLst/>
        </p:spPr>
      </p:cxnSp>
      <p:sp>
        <p:nvSpPr>
          <p:cNvPr id="14" name="TextBox 13"/>
          <p:cNvSpPr txBox="1"/>
          <p:nvPr/>
        </p:nvSpPr>
        <p:spPr>
          <a:xfrm>
            <a:off x="4081251" y="2490626"/>
            <a:ext cx="2377574" cy="646331"/>
          </a:xfrm>
          <a:prstGeom prst="rect">
            <a:avLst/>
          </a:prstGeom>
          <a:solidFill>
            <a:schemeClr val="bg1"/>
          </a:solidFill>
        </p:spPr>
        <p:txBody>
          <a:bodyPr wrap="none" rtlCol="0">
            <a:spAutoFit/>
          </a:bodyPr>
          <a:lstStyle/>
          <a:p>
            <a:pPr algn="ctr"/>
            <a:r>
              <a:rPr lang="en-US" dirty="0">
                <a:solidFill>
                  <a:srgbClr val="003399"/>
                </a:solidFill>
              </a:rPr>
              <a:t>8</a:t>
            </a:r>
            <a:r>
              <a:rPr lang="en-US" dirty="0" smtClean="0">
                <a:solidFill>
                  <a:srgbClr val="003399"/>
                </a:solidFill>
              </a:rPr>
              <a:t>x from transistor</a:t>
            </a:r>
          </a:p>
          <a:p>
            <a:pPr algn="ctr"/>
            <a:r>
              <a:rPr lang="en-US" dirty="0" smtClean="0">
                <a:solidFill>
                  <a:srgbClr val="003399"/>
                </a:solidFill>
              </a:rPr>
              <a:t>128x from parallelism</a:t>
            </a:r>
            <a:endParaRPr lang="en-US" dirty="0">
              <a:solidFill>
                <a:srgbClr val="003399"/>
              </a:solidFill>
            </a:endParaRPr>
          </a:p>
        </p:txBody>
      </p:sp>
      <p:cxnSp>
        <p:nvCxnSpPr>
          <p:cNvPr id="15" name="Straight Arrow Connector 14"/>
          <p:cNvCxnSpPr/>
          <p:nvPr/>
        </p:nvCxnSpPr>
        <p:spPr bwMode="auto">
          <a:xfrm flipV="1">
            <a:off x="7009588" y="1687210"/>
            <a:ext cx="10644" cy="409617"/>
          </a:xfrm>
          <a:prstGeom prst="straightConnector1">
            <a:avLst/>
          </a:prstGeom>
          <a:noFill/>
          <a:ln w="50800" cap="flat" cmpd="sng" algn="ctr">
            <a:solidFill>
              <a:schemeClr val="accent1"/>
            </a:solidFill>
            <a:prstDash val="solid"/>
            <a:round/>
            <a:headEnd type="none" w="sm" len="sm"/>
            <a:tailEnd type="triangle"/>
          </a:ln>
          <a:effectLst/>
        </p:spPr>
      </p:cxnSp>
      <p:cxnSp>
        <p:nvCxnSpPr>
          <p:cNvPr id="16" name="Straight Connector 15"/>
          <p:cNvCxnSpPr/>
          <p:nvPr/>
        </p:nvCxnSpPr>
        <p:spPr bwMode="auto">
          <a:xfrm>
            <a:off x="5369949" y="2096825"/>
            <a:ext cx="1756917" cy="0"/>
          </a:xfrm>
          <a:prstGeom prst="line">
            <a:avLst/>
          </a:prstGeom>
          <a:noFill/>
          <a:ln w="50800" cap="flat" cmpd="sng" algn="ctr">
            <a:solidFill>
              <a:schemeClr val="accent1"/>
            </a:solidFill>
            <a:prstDash val="sysDot"/>
            <a:round/>
            <a:headEnd type="none" w="sm" len="sm"/>
            <a:tailEnd type="none" w="sm" len="sm"/>
          </a:ln>
          <a:effectLst/>
        </p:spPr>
      </p:cxnSp>
      <p:sp>
        <p:nvSpPr>
          <p:cNvPr id="17" name="TextBox 16"/>
          <p:cNvSpPr txBox="1"/>
          <p:nvPr/>
        </p:nvSpPr>
        <p:spPr>
          <a:xfrm>
            <a:off x="6845021" y="2169684"/>
            <a:ext cx="2377574" cy="646331"/>
          </a:xfrm>
          <a:prstGeom prst="rect">
            <a:avLst/>
          </a:prstGeom>
          <a:noFill/>
        </p:spPr>
        <p:txBody>
          <a:bodyPr wrap="none" rtlCol="0">
            <a:spAutoFit/>
          </a:bodyPr>
          <a:lstStyle/>
          <a:p>
            <a:pPr algn="ctr"/>
            <a:r>
              <a:rPr lang="en-US" dirty="0" smtClean="0">
                <a:solidFill>
                  <a:srgbClr val="003399"/>
                </a:solidFill>
              </a:rPr>
              <a:t>1.5x from transistor</a:t>
            </a:r>
          </a:p>
          <a:p>
            <a:pPr algn="ctr"/>
            <a:r>
              <a:rPr lang="en-US" dirty="0" smtClean="0">
                <a:solidFill>
                  <a:srgbClr val="003399"/>
                </a:solidFill>
              </a:rPr>
              <a:t>670x from parallelism</a:t>
            </a:r>
            <a:endParaRPr lang="en-US" dirty="0">
              <a:solidFill>
                <a:srgbClr val="003399"/>
              </a:solidFill>
            </a:endParaRPr>
          </a:p>
        </p:txBody>
      </p:sp>
      <p:sp>
        <p:nvSpPr>
          <p:cNvPr id="18" name="TextBox 17"/>
          <p:cNvSpPr txBox="1"/>
          <p:nvPr/>
        </p:nvSpPr>
        <p:spPr>
          <a:xfrm>
            <a:off x="2245271" y="5668627"/>
            <a:ext cx="4623958" cy="523220"/>
          </a:xfrm>
          <a:prstGeom prst="rect">
            <a:avLst/>
          </a:prstGeom>
          <a:noFill/>
        </p:spPr>
        <p:txBody>
          <a:bodyPr wrap="none" rtlCol="0">
            <a:spAutoFit/>
          </a:bodyPr>
          <a:lstStyle/>
          <a:p>
            <a:pPr algn="ctr"/>
            <a:r>
              <a:rPr lang="en-US" sz="2800" b="1" dirty="0">
                <a:solidFill>
                  <a:srgbClr val="003399"/>
                </a:solidFill>
              </a:rPr>
              <a:t>P</a:t>
            </a:r>
            <a:r>
              <a:rPr lang="en-US" sz="2800" b="1" dirty="0" smtClean="0">
                <a:solidFill>
                  <a:srgbClr val="003399"/>
                </a:solidFill>
              </a:rPr>
              <a:t>erformance from parallelism</a:t>
            </a:r>
            <a:endParaRPr lang="en-US" sz="2800" b="1" dirty="0">
              <a:solidFill>
                <a:srgbClr val="003399"/>
              </a:solidFill>
            </a:endParaRPr>
          </a:p>
        </p:txBody>
      </p:sp>
      <p:sp>
        <p:nvSpPr>
          <p:cNvPr id="4" name="TextBox 3"/>
          <p:cNvSpPr txBox="1"/>
          <p:nvPr/>
        </p:nvSpPr>
        <p:spPr>
          <a:xfrm>
            <a:off x="7428835" y="5403361"/>
            <a:ext cx="1541546" cy="307777"/>
          </a:xfrm>
          <a:prstGeom prst="rect">
            <a:avLst/>
          </a:prstGeom>
          <a:noFill/>
        </p:spPr>
        <p:txBody>
          <a:bodyPr wrap="square" rtlCol="0">
            <a:spAutoFit/>
          </a:bodyPr>
          <a:lstStyle/>
          <a:p>
            <a:pPr algn="ctr"/>
            <a:r>
              <a:rPr lang="en-US" sz="1400" i="1" dirty="0" smtClean="0"/>
              <a:t>*S. </a:t>
            </a:r>
            <a:r>
              <a:rPr lang="en-US" sz="1400" i="1" dirty="0" err="1" smtClean="0"/>
              <a:t>Borkar</a:t>
            </a:r>
            <a:r>
              <a:rPr lang="en-US" sz="1400" i="1" dirty="0" smtClean="0"/>
              <a:t>, Intel</a:t>
            </a:r>
            <a:endParaRPr lang="en-US" sz="1400" i="1" dirty="0"/>
          </a:p>
        </p:txBody>
      </p:sp>
      <p:sp>
        <p:nvSpPr>
          <p:cNvPr id="19" name="Footer Placeholder 2"/>
          <p:cNvSpPr>
            <a:spLocks noGrp="1"/>
          </p:cNvSpPr>
          <p:nvPr>
            <p:ph type="ftr" sz="quarter" idx="4294967295"/>
          </p:nvPr>
        </p:nvSpPr>
        <p:spPr>
          <a:xfrm>
            <a:off x="3124200" y="6356350"/>
            <a:ext cx="5334000" cy="365125"/>
          </a:xfrm>
          <a:prstGeom prst="rect">
            <a:avLst/>
          </a:prstGeom>
        </p:spPr>
        <p:txBody>
          <a:bodyPr anchor="ctr"/>
          <a:lstStyle/>
          <a:p>
            <a:pPr algn="r" fontAlgn="auto">
              <a:spcBef>
                <a:spcPts val="0"/>
              </a:spcBef>
              <a:spcAft>
                <a:spcPts val="0"/>
              </a:spcAft>
              <a:defRPr/>
            </a:pPr>
            <a:r>
              <a:rPr lang="en-US" sz="1200" dirty="0">
                <a:solidFill>
                  <a:srgbClr val="106636"/>
                </a:solidFill>
                <a:latin typeface="Arial" pitchFamily="34" charset="0"/>
                <a:cs typeface="Arial" pitchFamily="34" charset="0"/>
              </a:rPr>
              <a:t>BESAC Briefing February 11, 2016</a:t>
            </a:r>
          </a:p>
        </p:txBody>
      </p:sp>
    </p:spTree>
    <p:extLst>
      <p:ext uri="{BB962C8B-B14F-4D97-AF65-F5344CB8AC3E}">
        <p14:creationId xmlns:p14="http://schemas.microsoft.com/office/powerpoint/2010/main" val="359334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15900" y="6057900"/>
            <a:ext cx="8699500" cy="292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6" name="Rectangle 15"/>
          <p:cNvSpPr/>
          <p:nvPr/>
        </p:nvSpPr>
        <p:spPr>
          <a:xfrm>
            <a:off x="162838" y="6210300"/>
            <a:ext cx="8904962" cy="647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4" name="Slide Number Placeholder 3"/>
          <p:cNvSpPr>
            <a:spLocks noGrp="1"/>
          </p:cNvSpPr>
          <p:nvPr>
            <p:ph type="sldNum" sz="quarter" idx="12"/>
          </p:nvPr>
        </p:nvSpPr>
        <p:spPr>
          <a:xfrm>
            <a:off x="8413750" y="6419324"/>
            <a:ext cx="381000" cy="365125"/>
          </a:xfrm>
        </p:spPr>
        <p:txBody>
          <a:bodyPr/>
          <a:lstStyle/>
          <a:p>
            <a:pPr>
              <a:defRPr/>
            </a:pPr>
            <a:fld id="{6EEA275D-5A49-48A8-817D-44C3EA0A3A2F}" type="slidenum">
              <a:rPr lang="en-US" smtClean="0"/>
              <a:pPr>
                <a:defRPr/>
              </a:pPr>
              <a:t>2</a:t>
            </a:fld>
            <a:endParaRPr lang="en-US" dirty="0"/>
          </a:p>
        </p:txBody>
      </p:sp>
      <p:sp>
        <p:nvSpPr>
          <p:cNvPr id="2" name="Title 1"/>
          <p:cNvSpPr>
            <a:spLocks noGrp="1"/>
          </p:cNvSpPr>
          <p:nvPr>
            <p:ph type="title" idx="4294967295"/>
          </p:nvPr>
        </p:nvSpPr>
        <p:spPr>
          <a:xfrm>
            <a:off x="0" y="62389"/>
            <a:ext cx="9144000" cy="646331"/>
          </a:xfrm>
        </p:spPr>
        <p:txBody>
          <a:bodyPr>
            <a:spAutoFit/>
          </a:bodyPr>
          <a:lstStyle/>
          <a:p>
            <a:pPr>
              <a:lnSpc>
                <a:spcPct val="90000"/>
              </a:lnSpc>
            </a:pPr>
            <a:r>
              <a:rPr lang="en-US" dirty="0" smtClean="0"/>
              <a:t>Advanced Scientific Computing Research</a:t>
            </a:r>
            <a:br>
              <a:rPr lang="en-US" dirty="0" smtClean="0"/>
            </a:br>
            <a:r>
              <a:rPr lang="en-US" sz="1600" dirty="0" smtClean="0">
                <a:solidFill>
                  <a:prstClr val="black"/>
                </a:solidFill>
              </a:rPr>
              <a:t>Computational and networking capabilities to extend the frontiers of science and technology</a:t>
            </a:r>
            <a:endParaRPr lang="en-US" dirty="0"/>
          </a:p>
        </p:txBody>
      </p:sp>
      <p:sp>
        <p:nvSpPr>
          <p:cNvPr id="12" name="TextBox 11"/>
          <p:cNvSpPr txBox="1"/>
          <p:nvPr/>
        </p:nvSpPr>
        <p:spPr>
          <a:xfrm>
            <a:off x="288159" y="1016330"/>
            <a:ext cx="8627241" cy="3617401"/>
          </a:xfrm>
          <a:prstGeom prst="rect">
            <a:avLst/>
          </a:prstGeom>
          <a:noFill/>
        </p:spPr>
        <p:txBody>
          <a:bodyPr wrap="square" rtlCol="0">
            <a:spAutoFit/>
          </a:bodyPr>
          <a:lstStyle/>
          <a:p>
            <a:pPr marL="231775" lvl="0" indent="-231775">
              <a:lnSpc>
                <a:spcPct val="95000"/>
              </a:lnSpc>
              <a:spcAft>
                <a:spcPts val="1400"/>
              </a:spcAft>
              <a:buFont typeface="Wingdings" pitchFamily="2" charset="2"/>
              <a:buChar char="§"/>
            </a:pPr>
            <a:r>
              <a:rPr lang="en-US" sz="1600" b="1" dirty="0"/>
              <a:t>Exascale </a:t>
            </a:r>
            <a:r>
              <a:rPr lang="en-US" sz="1600" b="1" dirty="0" smtClean="0"/>
              <a:t>Computing Initiative (ECI) and Exascale Computing Project (ECP).  </a:t>
            </a:r>
            <a:r>
              <a:rPr lang="en-US" sz="1600" dirty="0" smtClean="0"/>
              <a:t>The ECP is initiated as a joint ASCR/NNSA partnership using DOE’s formal project management processes. A new budget line is created for the ECP.</a:t>
            </a:r>
          </a:p>
          <a:p>
            <a:pPr marL="231775" lvl="0" indent="-231775">
              <a:lnSpc>
                <a:spcPct val="95000"/>
              </a:lnSpc>
              <a:spcAft>
                <a:spcPts val="1400"/>
              </a:spcAft>
              <a:buFont typeface="Wingdings" pitchFamily="2" charset="2"/>
              <a:buChar char="§"/>
            </a:pPr>
            <a:r>
              <a:rPr lang="en-US" sz="1600" b="1" dirty="0" smtClean="0">
                <a:solidFill>
                  <a:prstClr val="black"/>
                </a:solidFill>
              </a:rPr>
              <a:t>Facilities</a:t>
            </a:r>
            <a:r>
              <a:rPr lang="en-US" sz="1600" dirty="0" smtClean="0">
                <a:solidFill>
                  <a:prstClr val="black"/>
                </a:solidFill>
              </a:rPr>
              <a:t> </a:t>
            </a:r>
            <a:r>
              <a:rPr lang="en-US" sz="1600" dirty="0">
                <a:solidFill>
                  <a:prstClr val="black"/>
                </a:solidFill>
              </a:rPr>
              <a:t>operate optimally and with &gt;90% availability; deployment of 10-40 petaflop upgrade at </a:t>
            </a:r>
            <a:r>
              <a:rPr lang="en-US" sz="1600" dirty="0" smtClean="0">
                <a:solidFill>
                  <a:prstClr val="black"/>
                </a:solidFill>
              </a:rPr>
              <a:t>NERSC and </a:t>
            </a:r>
            <a:r>
              <a:rPr lang="en-US" sz="1600" dirty="0">
                <a:solidFill>
                  <a:prstClr val="black"/>
                </a:solidFill>
              </a:rPr>
              <a:t>site preparations for NERSC-9; </a:t>
            </a:r>
            <a:r>
              <a:rPr lang="en-US" sz="1600" dirty="0" smtClean="0">
                <a:solidFill>
                  <a:prstClr val="black"/>
                </a:solidFill>
              </a:rPr>
              <a:t>upgrade of </a:t>
            </a:r>
            <a:r>
              <a:rPr lang="en-US" sz="1600" dirty="0">
                <a:solidFill>
                  <a:prstClr val="black"/>
                </a:solidFill>
              </a:rPr>
              <a:t>high traffic links on </a:t>
            </a:r>
            <a:r>
              <a:rPr lang="en-US" sz="1600" dirty="0" err="1" smtClean="0">
                <a:solidFill>
                  <a:prstClr val="black"/>
                </a:solidFill>
              </a:rPr>
              <a:t>Esnet</a:t>
            </a:r>
            <a:r>
              <a:rPr lang="en-US" sz="1600" dirty="0" smtClean="0">
                <a:solidFill>
                  <a:prstClr val="black"/>
                </a:solidFill>
              </a:rPr>
              <a:t>; and </a:t>
            </a:r>
            <a:r>
              <a:rPr lang="en-US" sz="1600" dirty="0">
                <a:solidFill>
                  <a:prstClr val="black"/>
                </a:solidFill>
              </a:rPr>
              <a:t>continued preparations for 180-200 petaflop upgrades at </a:t>
            </a:r>
            <a:r>
              <a:rPr lang="en-US" sz="1600" dirty="0" smtClean="0">
                <a:solidFill>
                  <a:prstClr val="black"/>
                </a:solidFill>
              </a:rPr>
              <a:t>ALCF and OLCF.</a:t>
            </a:r>
            <a:endParaRPr lang="en-US" sz="1600" b="1" dirty="0">
              <a:solidFill>
                <a:prstClr val="black"/>
              </a:solidFill>
            </a:endParaRPr>
          </a:p>
          <a:p>
            <a:pPr marL="231775" indent="-231775">
              <a:lnSpc>
                <a:spcPct val="95000"/>
              </a:lnSpc>
              <a:spcAft>
                <a:spcPts val="1400"/>
              </a:spcAft>
              <a:buFont typeface="Wingdings" pitchFamily="2" charset="2"/>
              <a:buChar char="§"/>
            </a:pPr>
            <a:r>
              <a:rPr lang="en-US" sz="1600" b="1" dirty="0"/>
              <a:t>SciDAC partnerships</a:t>
            </a:r>
            <a:r>
              <a:rPr lang="en-US" sz="1600" dirty="0"/>
              <a:t> will be recompeted in </a:t>
            </a:r>
            <a:r>
              <a:rPr lang="en-US" sz="1600" dirty="0" smtClean="0"/>
              <a:t>FY 2017 </a:t>
            </a:r>
            <a:r>
              <a:rPr lang="en-US" sz="1600" dirty="0"/>
              <a:t>with new </a:t>
            </a:r>
            <a:r>
              <a:rPr lang="en-US" sz="1600" dirty="0" smtClean="0"/>
              <a:t>activities to include accelerating </a:t>
            </a:r>
            <a:r>
              <a:rPr lang="en-US" sz="1600" dirty="0"/>
              <a:t>the development of clean energy </a:t>
            </a:r>
            <a:r>
              <a:rPr lang="en-US" sz="1600" dirty="0" smtClean="0"/>
              <a:t>technologies.</a:t>
            </a:r>
            <a:endParaRPr lang="en-US" sz="1600" dirty="0"/>
          </a:p>
          <a:p>
            <a:pPr marL="231775" indent="-231775">
              <a:lnSpc>
                <a:spcPct val="95000"/>
              </a:lnSpc>
              <a:spcAft>
                <a:spcPts val="1400"/>
              </a:spcAft>
              <a:buFont typeface="Wingdings" pitchFamily="2" charset="2"/>
              <a:buChar char="§"/>
            </a:pPr>
            <a:r>
              <a:rPr lang="en-US" sz="1600" b="1" dirty="0" smtClean="0">
                <a:solidFill>
                  <a:prstClr val="black"/>
                </a:solidFill>
              </a:rPr>
              <a:t>Applied Mathematics </a:t>
            </a:r>
            <a:r>
              <a:rPr lang="en-US" sz="1600" b="1" dirty="0">
                <a:solidFill>
                  <a:prstClr val="black"/>
                </a:solidFill>
              </a:rPr>
              <a:t>research </a:t>
            </a:r>
            <a:r>
              <a:rPr lang="en-US" sz="1600" dirty="0">
                <a:solidFill>
                  <a:prstClr val="black"/>
                </a:solidFill>
              </a:rPr>
              <a:t>addresses challenges of increasing complexity and </a:t>
            </a:r>
            <a:r>
              <a:rPr lang="en-US" sz="1600" b="1" dirty="0">
                <a:solidFill>
                  <a:prstClr val="black"/>
                </a:solidFill>
              </a:rPr>
              <a:t>Computer </a:t>
            </a:r>
            <a:r>
              <a:rPr lang="en-US" sz="1600" b="1" dirty="0" smtClean="0">
                <a:solidFill>
                  <a:prstClr val="black"/>
                </a:solidFill>
              </a:rPr>
              <a:t>Science </a:t>
            </a:r>
            <a:r>
              <a:rPr lang="en-US" sz="1600" b="1" dirty="0">
                <a:solidFill>
                  <a:prstClr val="black"/>
                </a:solidFill>
              </a:rPr>
              <a:t>research</a:t>
            </a:r>
            <a:r>
              <a:rPr lang="en-US" sz="1600" dirty="0">
                <a:solidFill>
                  <a:prstClr val="black"/>
                </a:solidFill>
              </a:rPr>
              <a:t> addresses exploration of “beyond Moore’s law” architectures and supports data management, analysis, and visualization </a:t>
            </a:r>
            <a:r>
              <a:rPr lang="en-US" sz="1600" dirty="0" smtClean="0">
                <a:solidFill>
                  <a:prstClr val="black"/>
                </a:solidFill>
              </a:rPr>
              <a:t>techniques</a:t>
            </a:r>
            <a:r>
              <a:rPr lang="en-US" sz="1600" dirty="0" smtClean="0"/>
              <a:t>.</a:t>
            </a:r>
            <a:endParaRPr lang="en-US" sz="1600" dirty="0"/>
          </a:p>
          <a:p>
            <a:pPr marL="231775" lvl="0" indent="-231775">
              <a:lnSpc>
                <a:spcPct val="95000"/>
              </a:lnSpc>
              <a:spcAft>
                <a:spcPts val="1400"/>
              </a:spcAft>
              <a:buFont typeface="Wingdings" pitchFamily="2" charset="2"/>
              <a:buChar char="§"/>
            </a:pPr>
            <a:r>
              <a:rPr lang="en-US" sz="1600" dirty="0" smtClean="0"/>
              <a:t>The </a:t>
            </a:r>
            <a:r>
              <a:rPr lang="en-US" sz="1600" b="1" dirty="0" smtClean="0"/>
              <a:t>Computational Sciences Graduate Fellowship</a:t>
            </a:r>
            <a:r>
              <a:rPr lang="en-US" sz="1600" dirty="0"/>
              <a:t> </a:t>
            </a:r>
            <a:r>
              <a:rPr lang="en-US" sz="1600" dirty="0" smtClean="0"/>
              <a:t>is funded at $10,000K.</a:t>
            </a:r>
            <a:endParaRPr lang="en-US" sz="1600" dirty="0"/>
          </a:p>
        </p:txBody>
      </p:sp>
      <p:pic>
        <p:nvPicPr>
          <p:cNvPr id="21" name="Picture 20" descr="al_li_test_02.jpg"/>
          <p:cNvPicPr>
            <a:picLocks noChangeAspect="1"/>
          </p:cNvPicPr>
          <p:nvPr/>
        </p:nvPicPr>
        <p:blipFill rotWithShape="1">
          <a:blip r:embed="rId3" cstate="print"/>
          <a:srcRect l="6311" t="16085" r="3794" b="17853"/>
          <a:stretch/>
        </p:blipFill>
        <p:spPr>
          <a:xfrm>
            <a:off x="4467730" y="4899756"/>
            <a:ext cx="2152017" cy="1574454"/>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7010" y="4897431"/>
            <a:ext cx="2234721" cy="1594101"/>
          </a:xfrm>
          <a:prstGeom prst="rect">
            <a:avLst/>
          </a:prstGeom>
        </p:spPr>
      </p:pic>
      <p:pic>
        <p:nvPicPr>
          <p:cNvPr id="17" name="Picture 16" descr="Screen Shot 2013-08-01 at 1.36.31 P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95746" y="4901360"/>
            <a:ext cx="2180969" cy="1560914"/>
          </a:xfrm>
          <a:prstGeom prst="rect">
            <a:avLst/>
          </a:prstGeom>
          <a:ln>
            <a:solidFill>
              <a:srgbClr val="000000"/>
            </a:solidFill>
          </a:ln>
          <a:effectLst>
            <a:outerShdw blurRad="50800" dist="38100" dir="2700000" algn="tl" rotWithShape="0">
              <a:prstClr val="black">
                <a:alpha val="40000"/>
              </a:prstClr>
            </a:outerShdw>
          </a:effectLst>
        </p:spPr>
      </p:pic>
      <p:pic>
        <p:nvPicPr>
          <p:cNvPr id="18" name="Picture 62" descr="CASTRO_web"/>
          <p:cNvPicPr>
            <a:picLocks noChangeAspect="1" noChangeArrowheads="1"/>
          </p:cNvPicPr>
          <p:nvPr/>
        </p:nvPicPr>
        <p:blipFill>
          <a:blip r:embed="rId6" cstate="print"/>
          <a:srcRect/>
          <a:stretch>
            <a:fillRect/>
          </a:stretch>
        </p:blipFill>
        <p:spPr bwMode="auto">
          <a:xfrm>
            <a:off x="352425" y="4901973"/>
            <a:ext cx="1728586" cy="1555727"/>
          </a:xfrm>
          <a:prstGeom prst="rect">
            <a:avLst/>
          </a:prstGeom>
          <a:noFill/>
        </p:spPr>
      </p:pic>
      <p:sp>
        <p:nvSpPr>
          <p:cNvPr id="3" name="Footer Placeholder 2"/>
          <p:cNvSpPr>
            <a:spLocks noGrp="1"/>
          </p:cNvSpPr>
          <p:nvPr>
            <p:ph type="ftr" sz="quarter" idx="11"/>
          </p:nvPr>
        </p:nvSpPr>
        <p:spPr>
          <a:xfrm>
            <a:off x="3124200" y="6425800"/>
            <a:ext cx="5334000" cy="365125"/>
          </a:xfrm>
        </p:spPr>
        <p:txBody>
          <a:bodyPr/>
          <a:lstStyle/>
          <a:p>
            <a:r>
              <a:rPr lang="en-US" smtClean="0"/>
              <a:t>BESAC Briefing February 11, 2016</a:t>
            </a:r>
            <a:endParaRPr lang="en-US"/>
          </a:p>
        </p:txBody>
      </p:sp>
    </p:spTree>
    <p:extLst>
      <p:ext uri="{BB962C8B-B14F-4D97-AF65-F5344CB8AC3E}">
        <p14:creationId xmlns:p14="http://schemas.microsoft.com/office/powerpoint/2010/main" val="2139455041"/>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928"/>
            <a:ext cx="9144000" cy="762706"/>
          </a:xfrm>
        </p:spPr>
        <p:txBody>
          <a:bodyPr>
            <a:normAutofit fontScale="90000"/>
          </a:bodyPr>
          <a:lstStyle/>
          <a:p>
            <a:r>
              <a:rPr lang="en-US" sz="2800" dirty="0" smtClean="0"/>
              <a:t>Top Ten Technical Challenges for Exascale</a:t>
            </a:r>
            <a:r>
              <a:rPr lang="en-US" sz="2800" i="1" dirty="0" smtClean="0"/>
              <a:t> </a:t>
            </a:r>
            <a:br>
              <a:rPr lang="en-US" sz="2800" i="1" dirty="0" smtClean="0"/>
            </a:br>
            <a:r>
              <a:rPr lang="en-US" sz="2000" i="1" dirty="0" smtClean="0"/>
              <a:t>(Advanced  Scientific </a:t>
            </a:r>
            <a:r>
              <a:rPr lang="en-US" sz="2000" i="1" dirty="0"/>
              <a:t>Computing Advisory </a:t>
            </a:r>
            <a:r>
              <a:rPr lang="en-US" sz="2000" i="1" dirty="0" smtClean="0"/>
              <a:t>Committee Findings)</a:t>
            </a:r>
            <a:endParaRPr lang="en-US" sz="2800" dirty="0"/>
          </a:p>
        </p:txBody>
      </p:sp>
      <p:sp>
        <p:nvSpPr>
          <p:cNvPr id="3" name="Content Placeholder 2"/>
          <p:cNvSpPr>
            <a:spLocks noGrp="1"/>
          </p:cNvSpPr>
          <p:nvPr>
            <p:ph idx="1"/>
          </p:nvPr>
        </p:nvSpPr>
        <p:spPr>
          <a:xfrm>
            <a:off x="533400" y="874884"/>
            <a:ext cx="8153400" cy="5390450"/>
          </a:xfrm>
        </p:spPr>
        <p:txBody>
          <a:bodyPr numCol="1" spcCol="0"/>
          <a:lstStyle/>
          <a:p>
            <a:pPr>
              <a:lnSpc>
                <a:spcPct val="85000"/>
              </a:lnSpc>
              <a:spcBef>
                <a:spcPts val="200"/>
              </a:spcBef>
              <a:spcAft>
                <a:spcPts val="200"/>
              </a:spcAft>
              <a:buFont typeface="+mj-lt"/>
              <a:buAutoNum type="arabicPeriod"/>
            </a:pPr>
            <a:r>
              <a:rPr lang="en-US" sz="1600" dirty="0" smtClean="0">
                <a:solidFill>
                  <a:schemeClr val="tx1"/>
                </a:solidFill>
              </a:rPr>
              <a:t>Energy efficiency: </a:t>
            </a:r>
            <a:r>
              <a:rPr lang="en-US" sz="1600" b="0" dirty="0">
                <a:solidFill>
                  <a:schemeClr val="tx1"/>
                </a:solidFill>
              </a:rPr>
              <a:t>Creating more energy </a:t>
            </a:r>
            <a:r>
              <a:rPr lang="en-US" sz="1600" b="0" dirty="0" smtClean="0">
                <a:solidFill>
                  <a:schemeClr val="tx1"/>
                </a:solidFill>
              </a:rPr>
              <a:t>efficient </a:t>
            </a:r>
            <a:r>
              <a:rPr lang="en-US" sz="1600" b="0" dirty="0">
                <a:solidFill>
                  <a:schemeClr val="tx1"/>
                </a:solidFill>
              </a:rPr>
              <a:t>circuit, power, and cooling technologies.</a:t>
            </a:r>
          </a:p>
          <a:p>
            <a:pPr>
              <a:lnSpc>
                <a:spcPct val="85000"/>
              </a:lnSpc>
              <a:spcBef>
                <a:spcPts val="200"/>
              </a:spcBef>
              <a:spcAft>
                <a:spcPts val="200"/>
              </a:spcAft>
              <a:buFont typeface="+mj-lt"/>
              <a:buAutoNum type="arabicPeriod"/>
            </a:pPr>
            <a:r>
              <a:rPr lang="en-US" sz="1600" dirty="0" smtClean="0">
                <a:solidFill>
                  <a:schemeClr val="tx1"/>
                </a:solidFill>
              </a:rPr>
              <a:t>Interconnect </a:t>
            </a:r>
            <a:r>
              <a:rPr lang="en-US" sz="1600" dirty="0">
                <a:solidFill>
                  <a:schemeClr val="tx1"/>
                </a:solidFill>
              </a:rPr>
              <a:t>technology: </a:t>
            </a:r>
            <a:r>
              <a:rPr lang="en-US" sz="1600" b="0" dirty="0">
                <a:solidFill>
                  <a:schemeClr val="tx1"/>
                </a:solidFill>
              </a:rPr>
              <a:t>Increasing the performance and energy </a:t>
            </a:r>
            <a:r>
              <a:rPr lang="en-US" sz="1600" b="0" dirty="0" smtClean="0">
                <a:solidFill>
                  <a:schemeClr val="tx1"/>
                </a:solidFill>
              </a:rPr>
              <a:t>efficiency </a:t>
            </a:r>
            <a:r>
              <a:rPr lang="en-US" sz="1600" b="0" dirty="0">
                <a:solidFill>
                  <a:schemeClr val="tx1"/>
                </a:solidFill>
              </a:rPr>
              <a:t>of data movement.</a:t>
            </a:r>
          </a:p>
          <a:p>
            <a:pPr>
              <a:lnSpc>
                <a:spcPct val="85000"/>
              </a:lnSpc>
              <a:spcBef>
                <a:spcPts val="200"/>
              </a:spcBef>
              <a:spcAft>
                <a:spcPts val="200"/>
              </a:spcAft>
              <a:buFont typeface="+mj-lt"/>
              <a:buAutoNum type="arabicPeriod"/>
            </a:pPr>
            <a:r>
              <a:rPr lang="en-US" sz="1600" dirty="0" smtClean="0">
                <a:solidFill>
                  <a:schemeClr val="tx1"/>
                </a:solidFill>
              </a:rPr>
              <a:t>Memory </a:t>
            </a:r>
            <a:r>
              <a:rPr lang="en-US" sz="1600" dirty="0">
                <a:solidFill>
                  <a:schemeClr val="tx1"/>
                </a:solidFill>
              </a:rPr>
              <a:t>t</a:t>
            </a:r>
            <a:r>
              <a:rPr lang="en-US" sz="1600" dirty="0" smtClean="0">
                <a:solidFill>
                  <a:schemeClr val="tx1"/>
                </a:solidFill>
              </a:rPr>
              <a:t>echnology</a:t>
            </a:r>
            <a:r>
              <a:rPr lang="en-US" sz="1600" dirty="0">
                <a:solidFill>
                  <a:schemeClr val="tx1"/>
                </a:solidFill>
              </a:rPr>
              <a:t>: </a:t>
            </a:r>
            <a:r>
              <a:rPr lang="en-US" sz="1600" b="0" dirty="0">
                <a:solidFill>
                  <a:schemeClr val="tx1"/>
                </a:solidFill>
              </a:rPr>
              <a:t>Integrating advanced memory technologies to improve both </a:t>
            </a:r>
            <a:r>
              <a:rPr lang="en-US" sz="1600" b="0" dirty="0" smtClean="0">
                <a:solidFill>
                  <a:schemeClr val="tx1"/>
                </a:solidFill>
              </a:rPr>
              <a:t>capacity and </a:t>
            </a:r>
            <a:r>
              <a:rPr lang="en-US" sz="1600" b="0" dirty="0">
                <a:solidFill>
                  <a:schemeClr val="tx1"/>
                </a:solidFill>
              </a:rPr>
              <a:t>bandwidth.</a:t>
            </a:r>
          </a:p>
          <a:p>
            <a:pPr>
              <a:lnSpc>
                <a:spcPct val="85000"/>
              </a:lnSpc>
              <a:spcBef>
                <a:spcPts val="200"/>
              </a:spcBef>
              <a:spcAft>
                <a:spcPts val="200"/>
              </a:spcAft>
              <a:buFont typeface="+mj-lt"/>
              <a:buAutoNum type="arabicPeriod"/>
            </a:pPr>
            <a:r>
              <a:rPr lang="en-US" sz="1600" dirty="0" smtClean="0">
                <a:solidFill>
                  <a:schemeClr val="tx1"/>
                </a:solidFill>
              </a:rPr>
              <a:t>Scalable </a:t>
            </a:r>
            <a:r>
              <a:rPr lang="en-US" sz="1600" dirty="0">
                <a:solidFill>
                  <a:schemeClr val="tx1"/>
                </a:solidFill>
              </a:rPr>
              <a:t>System Software: </a:t>
            </a:r>
            <a:r>
              <a:rPr lang="en-US" sz="1600" b="0" dirty="0">
                <a:solidFill>
                  <a:schemeClr val="tx1"/>
                </a:solidFill>
              </a:rPr>
              <a:t>Developing scalable system software that is power and </a:t>
            </a:r>
            <a:r>
              <a:rPr lang="en-US" sz="1600" b="0" dirty="0" smtClean="0">
                <a:solidFill>
                  <a:schemeClr val="tx1"/>
                </a:solidFill>
              </a:rPr>
              <a:t>resilience aware</a:t>
            </a:r>
            <a:r>
              <a:rPr lang="en-US" sz="1600" b="0" dirty="0">
                <a:solidFill>
                  <a:schemeClr val="tx1"/>
                </a:solidFill>
              </a:rPr>
              <a:t>.</a:t>
            </a:r>
          </a:p>
          <a:p>
            <a:pPr>
              <a:lnSpc>
                <a:spcPct val="85000"/>
              </a:lnSpc>
              <a:spcBef>
                <a:spcPts val="200"/>
              </a:spcBef>
              <a:spcAft>
                <a:spcPts val="200"/>
              </a:spcAft>
              <a:buFont typeface="+mj-lt"/>
              <a:buAutoNum type="arabicPeriod"/>
            </a:pPr>
            <a:r>
              <a:rPr lang="en-US" sz="1600" dirty="0" smtClean="0">
                <a:solidFill>
                  <a:schemeClr val="tx1"/>
                </a:solidFill>
              </a:rPr>
              <a:t>Programming </a:t>
            </a:r>
            <a:r>
              <a:rPr lang="en-US" sz="1600" dirty="0">
                <a:solidFill>
                  <a:schemeClr val="tx1"/>
                </a:solidFill>
              </a:rPr>
              <a:t>systems: </a:t>
            </a:r>
            <a:r>
              <a:rPr lang="en-US" sz="1600" b="0" dirty="0">
                <a:solidFill>
                  <a:schemeClr val="tx1"/>
                </a:solidFill>
              </a:rPr>
              <a:t>Inventing new programming environments that express massive parallelism</a:t>
            </a:r>
            <a:r>
              <a:rPr lang="en-US" sz="1600" b="0" dirty="0" smtClean="0">
                <a:solidFill>
                  <a:schemeClr val="tx1"/>
                </a:solidFill>
              </a:rPr>
              <a:t>, data </a:t>
            </a:r>
            <a:r>
              <a:rPr lang="en-US" sz="1600" b="0" dirty="0">
                <a:solidFill>
                  <a:schemeClr val="tx1"/>
                </a:solidFill>
              </a:rPr>
              <a:t>locality, and resilience</a:t>
            </a:r>
          </a:p>
          <a:p>
            <a:pPr>
              <a:lnSpc>
                <a:spcPct val="85000"/>
              </a:lnSpc>
              <a:spcBef>
                <a:spcPts val="200"/>
              </a:spcBef>
              <a:spcAft>
                <a:spcPts val="200"/>
              </a:spcAft>
              <a:buFont typeface="+mj-lt"/>
              <a:buAutoNum type="arabicPeriod"/>
            </a:pPr>
            <a:r>
              <a:rPr lang="en-US" sz="1600" dirty="0" smtClean="0">
                <a:solidFill>
                  <a:schemeClr val="tx1"/>
                </a:solidFill>
              </a:rPr>
              <a:t>Data management: </a:t>
            </a:r>
            <a:r>
              <a:rPr lang="en-US" sz="1600" b="0" dirty="0">
                <a:solidFill>
                  <a:schemeClr val="tx1"/>
                </a:solidFill>
              </a:rPr>
              <a:t>Creating data management software that can handle the volume, </a:t>
            </a:r>
            <a:r>
              <a:rPr lang="en-US" sz="1600" b="0" dirty="0" smtClean="0">
                <a:solidFill>
                  <a:schemeClr val="tx1"/>
                </a:solidFill>
              </a:rPr>
              <a:t>velocity and </a:t>
            </a:r>
            <a:r>
              <a:rPr lang="en-US" sz="1600" b="0" dirty="0">
                <a:solidFill>
                  <a:schemeClr val="tx1"/>
                </a:solidFill>
              </a:rPr>
              <a:t>diversity of data that is anticipated.</a:t>
            </a:r>
          </a:p>
          <a:p>
            <a:pPr>
              <a:lnSpc>
                <a:spcPct val="85000"/>
              </a:lnSpc>
              <a:spcBef>
                <a:spcPts val="200"/>
              </a:spcBef>
              <a:spcAft>
                <a:spcPts val="200"/>
              </a:spcAft>
              <a:buFont typeface="+mj-lt"/>
              <a:buAutoNum type="arabicPeriod"/>
            </a:pPr>
            <a:r>
              <a:rPr lang="en-US" sz="1600" dirty="0" smtClean="0">
                <a:solidFill>
                  <a:schemeClr val="tx1"/>
                </a:solidFill>
              </a:rPr>
              <a:t>Exascale </a:t>
            </a:r>
            <a:r>
              <a:rPr lang="en-US" sz="1600" dirty="0">
                <a:solidFill>
                  <a:schemeClr val="tx1"/>
                </a:solidFill>
              </a:rPr>
              <a:t>a</a:t>
            </a:r>
            <a:r>
              <a:rPr lang="en-US" sz="1600" dirty="0" smtClean="0">
                <a:solidFill>
                  <a:schemeClr val="tx1"/>
                </a:solidFill>
              </a:rPr>
              <a:t>lgorithms</a:t>
            </a:r>
            <a:r>
              <a:rPr lang="en-US" sz="1600" dirty="0">
                <a:solidFill>
                  <a:schemeClr val="tx1"/>
                </a:solidFill>
              </a:rPr>
              <a:t>: </a:t>
            </a:r>
            <a:r>
              <a:rPr lang="en-US" sz="1600" b="0" dirty="0">
                <a:solidFill>
                  <a:schemeClr val="tx1"/>
                </a:solidFill>
              </a:rPr>
              <a:t>Reformulating science problems and refactoring their solution </a:t>
            </a:r>
            <a:r>
              <a:rPr lang="en-US" sz="1600" b="0" dirty="0" smtClean="0">
                <a:solidFill>
                  <a:schemeClr val="tx1"/>
                </a:solidFill>
              </a:rPr>
              <a:t>algorithms for </a:t>
            </a:r>
            <a:r>
              <a:rPr lang="en-US" sz="1600" b="0" dirty="0">
                <a:solidFill>
                  <a:schemeClr val="tx1"/>
                </a:solidFill>
              </a:rPr>
              <a:t>exascale systems.</a:t>
            </a:r>
          </a:p>
          <a:p>
            <a:pPr>
              <a:lnSpc>
                <a:spcPct val="85000"/>
              </a:lnSpc>
              <a:spcBef>
                <a:spcPts val="200"/>
              </a:spcBef>
              <a:spcAft>
                <a:spcPts val="200"/>
              </a:spcAft>
              <a:buFont typeface="+mj-lt"/>
              <a:buAutoNum type="arabicPeriod"/>
            </a:pPr>
            <a:r>
              <a:rPr lang="en-US" sz="1600" dirty="0" smtClean="0">
                <a:solidFill>
                  <a:schemeClr val="tx1"/>
                </a:solidFill>
              </a:rPr>
              <a:t>Algorithms </a:t>
            </a:r>
            <a:r>
              <a:rPr lang="en-US" sz="1600" dirty="0">
                <a:solidFill>
                  <a:schemeClr val="tx1"/>
                </a:solidFill>
              </a:rPr>
              <a:t>for discovery, design, and decision: </a:t>
            </a:r>
            <a:r>
              <a:rPr lang="en-US" sz="1600" b="0" dirty="0">
                <a:solidFill>
                  <a:schemeClr val="tx1"/>
                </a:solidFill>
              </a:rPr>
              <a:t>Facilitating mathematical optimization </a:t>
            </a:r>
            <a:r>
              <a:rPr lang="en-US" sz="1600" b="0" dirty="0" smtClean="0">
                <a:solidFill>
                  <a:schemeClr val="tx1"/>
                </a:solidFill>
              </a:rPr>
              <a:t>and uncertainty quantification </a:t>
            </a:r>
            <a:r>
              <a:rPr lang="en-US" sz="1600" b="0" dirty="0">
                <a:solidFill>
                  <a:schemeClr val="tx1"/>
                </a:solidFill>
              </a:rPr>
              <a:t>for exascale discovery, design, and decision making.</a:t>
            </a:r>
          </a:p>
          <a:p>
            <a:pPr>
              <a:lnSpc>
                <a:spcPct val="85000"/>
              </a:lnSpc>
              <a:spcBef>
                <a:spcPts val="200"/>
              </a:spcBef>
              <a:spcAft>
                <a:spcPts val="200"/>
              </a:spcAft>
              <a:buFont typeface="+mj-lt"/>
              <a:buAutoNum type="arabicPeriod"/>
            </a:pPr>
            <a:r>
              <a:rPr lang="en-US" sz="1600" dirty="0" smtClean="0">
                <a:solidFill>
                  <a:schemeClr val="tx1"/>
                </a:solidFill>
              </a:rPr>
              <a:t>Resilience </a:t>
            </a:r>
            <a:r>
              <a:rPr lang="en-US" sz="1600" dirty="0">
                <a:solidFill>
                  <a:schemeClr val="tx1"/>
                </a:solidFill>
              </a:rPr>
              <a:t>and correctness: </a:t>
            </a:r>
            <a:r>
              <a:rPr lang="en-US" sz="1600" b="0" dirty="0">
                <a:solidFill>
                  <a:schemeClr val="tx1"/>
                </a:solidFill>
              </a:rPr>
              <a:t>Ensuring correct </a:t>
            </a:r>
            <a:r>
              <a:rPr lang="en-US" sz="1600" b="0" dirty="0" smtClean="0">
                <a:solidFill>
                  <a:schemeClr val="tx1"/>
                </a:solidFill>
              </a:rPr>
              <a:t>scientific computation </a:t>
            </a:r>
            <a:r>
              <a:rPr lang="en-US" sz="1600" b="0" dirty="0">
                <a:solidFill>
                  <a:schemeClr val="tx1"/>
                </a:solidFill>
              </a:rPr>
              <a:t>in face of faults, reproducibility</a:t>
            </a:r>
            <a:r>
              <a:rPr lang="en-US" sz="1600" b="0" dirty="0" smtClean="0">
                <a:solidFill>
                  <a:schemeClr val="tx1"/>
                </a:solidFill>
              </a:rPr>
              <a:t>, and </a:t>
            </a:r>
            <a:r>
              <a:rPr lang="en-US" sz="1600" b="0" dirty="0">
                <a:solidFill>
                  <a:schemeClr val="tx1"/>
                </a:solidFill>
              </a:rPr>
              <a:t>algorithm </a:t>
            </a:r>
            <a:r>
              <a:rPr lang="en-US" sz="1600" b="0" dirty="0" smtClean="0">
                <a:solidFill>
                  <a:schemeClr val="tx1"/>
                </a:solidFill>
              </a:rPr>
              <a:t>verification </a:t>
            </a:r>
            <a:r>
              <a:rPr lang="en-US" sz="1600" b="0" dirty="0">
                <a:solidFill>
                  <a:schemeClr val="tx1"/>
                </a:solidFill>
              </a:rPr>
              <a:t>challenges.</a:t>
            </a:r>
          </a:p>
          <a:p>
            <a:pPr>
              <a:lnSpc>
                <a:spcPct val="85000"/>
              </a:lnSpc>
              <a:spcBef>
                <a:spcPts val="200"/>
              </a:spcBef>
              <a:spcAft>
                <a:spcPts val="200"/>
              </a:spcAft>
              <a:buFont typeface="+mj-lt"/>
              <a:buAutoNum type="arabicPeriod"/>
            </a:pPr>
            <a:r>
              <a:rPr lang="en-US" sz="1600" dirty="0" smtClean="0">
                <a:solidFill>
                  <a:schemeClr val="tx1"/>
                </a:solidFill>
              </a:rPr>
              <a:t>Scientific </a:t>
            </a:r>
            <a:r>
              <a:rPr lang="en-US" sz="1600" dirty="0">
                <a:solidFill>
                  <a:schemeClr val="tx1"/>
                </a:solidFill>
              </a:rPr>
              <a:t>productivity: </a:t>
            </a:r>
            <a:r>
              <a:rPr lang="en-US" sz="1600" b="0" dirty="0">
                <a:solidFill>
                  <a:schemeClr val="tx1"/>
                </a:solidFill>
              </a:rPr>
              <a:t>Increasing the productivity of computational scientists with new </a:t>
            </a:r>
            <a:r>
              <a:rPr lang="en-US" sz="1600" b="0" dirty="0" smtClean="0">
                <a:solidFill>
                  <a:schemeClr val="tx1"/>
                </a:solidFill>
              </a:rPr>
              <a:t>software engineering </a:t>
            </a:r>
            <a:r>
              <a:rPr lang="en-US" sz="1600" b="0" dirty="0">
                <a:solidFill>
                  <a:schemeClr val="tx1"/>
                </a:solidFill>
              </a:rPr>
              <a:t>tools and environments</a:t>
            </a:r>
            <a:r>
              <a:rPr lang="en-US" sz="1600" b="0" dirty="0" smtClean="0">
                <a:solidFill>
                  <a:schemeClr val="tx1"/>
                </a:solidFill>
              </a:rPr>
              <a:t>.</a:t>
            </a:r>
            <a:endParaRPr lang="en-US" sz="1600" b="0" dirty="0">
              <a:solidFill>
                <a:schemeClr val="tx1"/>
              </a:solidFill>
            </a:endParaRPr>
          </a:p>
          <a:p>
            <a:pPr marL="0" indent="0" algn="ctr">
              <a:lnSpc>
                <a:spcPct val="85000"/>
              </a:lnSpc>
              <a:spcBef>
                <a:spcPts val="1200"/>
              </a:spcBef>
              <a:spcAft>
                <a:spcPts val="200"/>
              </a:spcAft>
              <a:buNone/>
            </a:pPr>
            <a:r>
              <a:rPr lang="en-US" sz="1400" dirty="0">
                <a:solidFill>
                  <a:schemeClr val="tx1"/>
                </a:solidFill>
              </a:rPr>
              <a:t>http://science.energy.gov/~/media/ascr/ascac/pdf/reports/2013/report.pdf</a:t>
            </a:r>
            <a:endParaRPr lang="en-US" sz="1400" dirty="0" smtClean="0">
              <a:solidFill>
                <a:schemeClr val="tx1"/>
              </a:solidFill>
            </a:endParaRPr>
          </a:p>
        </p:txBody>
      </p:sp>
      <p:sp>
        <p:nvSpPr>
          <p:cNvPr id="4" name="Content Placeholder 2"/>
          <p:cNvSpPr txBox="1">
            <a:spLocks/>
          </p:cNvSpPr>
          <p:nvPr/>
        </p:nvSpPr>
        <p:spPr>
          <a:xfrm>
            <a:off x="4800600" y="1600200"/>
            <a:ext cx="3886200" cy="4525963"/>
          </a:xfrm>
          <a:prstGeom prst="rect">
            <a:avLst/>
          </a:prstGeom>
        </p:spPr>
        <p:txBody>
          <a:bodyPr vert="horz" numCol="1" spcCol="0"/>
          <a:lstStyle>
            <a:lvl1pPr marL="342900" indent="-342900" algn="l" defTabSz="457200" rtl="0" eaLnBrk="0" fontAlgn="base" hangingPunct="0">
              <a:spcBef>
                <a:spcPct val="0"/>
              </a:spcBef>
              <a:spcAft>
                <a:spcPct val="0"/>
              </a:spcAft>
              <a:defRPr sz="2000" b="1">
                <a:solidFill>
                  <a:srgbClr val="000000"/>
                </a:solidFill>
                <a:latin typeface="Calibri"/>
                <a:ea typeface="+mn-ea"/>
                <a:cs typeface="Calibri"/>
                <a:sym typeface="Helvetica" charset="0"/>
              </a:defRPr>
            </a:lvl1pPr>
            <a:lvl2pPr marL="400050" indent="-171450" algn="l" defTabSz="457200" rtl="0" eaLnBrk="0" fontAlgn="base" hangingPunct="0">
              <a:spcBef>
                <a:spcPct val="0"/>
              </a:spcBef>
              <a:spcAft>
                <a:spcPct val="0"/>
              </a:spcAft>
              <a:buFont typeface="Wingdings" charset="2"/>
              <a:buChar char="§"/>
              <a:defRPr sz="1800">
                <a:solidFill>
                  <a:srgbClr val="000000"/>
                </a:solidFill>
                <a:latin typeface="Calibri"/>
                <a:ea typeface="Helvetica" charset="0"/>
                <a:cs typeface="Calibri"/>
                <a:sym typeface="Helvetica" charset="0"/>
              </a:defRPr>
            </a:lvl2pPr>
            <a:lvl3pPr marL="742950" indent="-285750" algn="l" defTabSz="457200" rtl="0" eaLnBrk="0" fontAlgn="base" hangingPunct="0">
              <a:spcBef>
                <a:spcPct val="0"/>
              </a:spcBef>
              <a:spcAft>
                <a:spcPct val="0"/>
              </a:spcAft>
              <a:buFont typeface="Courier New"/>
              <a:buChar char="o"/>
              <a:defRPr sz="1600">
                <a:solidFill>
                  <a:srgbClr val="000000"/>
                </a:solidFill>
                <a:latin typeface="Calibri"/>
                <a:ea typeface="Helvetica" charset="0"/>
                <a:cs typeface="Calibri"/>
                <a:sym typeface="Helvetica" charset="0"/>
              </a:defRPr>
            </a:lvl3pPr>
            <a:lvl4pPr marL="1143000" indent="-338138" algn="l" defTabSz="457200" rtl="0" eaLnBrk="0" fontAlgn="base" hangingPunct="0">
              <a:spcBef>
                <a:spcPct val="0"/>
              </a:spcBef>
              <a:spcAft>
                <a:spcPct val="0"/>
              </a:spcAft>
              <a:buFont typeface="Wingdings" charset="2"/>
              <a:buChar char="Ø"/>
              <a:defRPr sz="1400">
                <a:solidFill>
                  <a:srgbClr val="000000"/>
                </a:solidFill>
                <a:latin typeface="Calibri"/>
                <a:ea typeface="Helvetica" charset="0"/>
                <a:cs typeface="Calibri"/>
                <a:sym typeface="Helvetica" charset="0"/>
              </a:defRPr>
            </a:lvl4pPr>
            <a:lvl5pPr marL="914400" indent="914400" algn="l" defTabSz="457200" rtl="0" eaLnBrk="0" fontAlgn="base" hangingPunct="0">
              <a:spcBef>
                <a:spcPct val="0"/>
              </a:spcBef>
              <a:spcAft>
                <a:spcPct val="0"/>
              </a:spcAft>
              <a:defRPr sz="1200">
                <a:solidFill>
                  <a:srgbClr val="000000"/>
                </a:solidFill>
                <a:latin typeface="Calibri"/>
                <a:ea typeface="Helvetica" charset="0"/>
                <a:cs typeface="Calibri"/>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13" name="Footer Placeholder 2"/>
          <p:cNvSpPr>
            <a:spLocks noGrp="1"/>
          </p:cNvSpPr>
          <p:nvPr>
            <p:ph type="ftr" sz="quarter" idx="10"/>
          </p:nvPr>
        </p:nvSpPr>
        <p:spPr>
          <a:xfrm>
            <a:off x="3124200" y="6356350"/>
            <a:ext cx="5334000" cy="365125"/>
          </a:xfrm>
        </p:spPr>
        <p:txBody>
          <a:bodyPr/>
          <a:lstStyle/>
          <a:p>
            <a:pPr>
              <a:defRPr/>
            </a:pPr>
            <a:r>
              <a:rPr lang="en-US" dirty="0" smtClean="0"/>
              <a:t>BESAC Briefing February 11, 2016</a:t>
            </a:r>
            <a:endParaRPr lang="en-US" dirty="0"/>
          </a:p>
        </p:txBody>
      </p:sp>
      <p:sp>
        <p:nvSpPr>
          <p:cNvPr id="7" name="TextBox 6"/>
          <p:cNvSpPr txBox="1"/>
          <p:nvPr/>
        </p:nvSpPr>
        <p:spPr>
          <a:xfrm>
            <a:off x="144432" y="2237899"/>
            <a:ext cx="421106" cy="369332"/>
          </a:xfrm>
          <a:prstGeom prst="rect">
            <a:avLst/>
          </a:prstGeom>
          <a:noFill/>
        </p:spPr>
        <p:txBody>
          <a:bodyPr wrap="square" rtlCol="0">
            <a:spAutoFit/>
          </a:bodyPr>
          <a:lstStyle/>
          <a:p>
            <a:r>
              <a:rPr lang="en-US" dirty="0" smtClean="0">
                <a:solidFill>
                  <a:srgbClr val="FF0000"/>
                </a:solidFill>
                <a:sym typeface="Wingdings"/>
              </a:rPr>
              <a:t></a:t>
            </a:r>
            <a:endParaRPr lang="en-US" dirty="0">
              <a:solidFill>
                <a:srgbClr val="FF0000"/>
              </a:solidFill>
            </a:endParaRPr>
          </a:p>
        </p:txBody>
      </p:sp>
      <p:sp>
        <p:nvSpPr>
          <p:cNvPr id="8" name="TextBox 7"/>
          <p:cNvSpPr txBox="1"/>
          <p:nvPr/>
        </p:nvSpPr>
        <p:spPr>
          <a:xfrm>
            <a:off x="144432" y="5234439"/>
            <a:ext cx="421106" cy="369332"/>
          </a:xfrm>
          <a:prstGeom prst="rect">
            <a:avLst/>
          </a:prstGeom>
          <a:noFill/>
        </p:spPr>
        <p:txBody>
          <a:bodyPr wrap="square" rtlCol="0">
            <a:spAutoFit/>
          </a:bodyPr>
          <a:lstStyle/>
          <a:p>
            <a:r>
              <a:rPr lang="en-US" dirty="0" smtClean="0">
                <a:solidFill>
                  <a:srgbClr val="FF0000"/>
                </a:solidFill>
                <a:sym typeface="Wingdings"/>
              </a:rPr>
              <a:t></a:t>
            </a:r>
            <a:endParaRPr lang="en-US" dirty="0">
              <a:solidFill>
                <a:srgbClr val="FF0000"/>
              </a:solidFill>
            </a:endParaRPr>
          </a:p>
        </p:txBody>
      </p:sp>
      <p:sp>
        <p:nvSpPr>
          <p:cNvPr id="9" name="TextBox 8"/>
          <p:cNvSpPr txBox="1"/>
          <p:nvPr/>
        </p:nvSpPr>
        <p:spPr>
          <a:xfrm>
            <a:off x="144432" y="2703014"/>
            <a:ext cx="421106" cy="369332"/>
          </a:xfrm>
          <a:prstGeom prst="rect">
            <a:avLst/>
          </a:prstGeom>
          <a:noFill/>
        </p:spPr>
        <p:txBody>
          <a:bodyPr wrap="square" rtlCol="0">
            <a:spAutoFit/>
          </a:bodyPr>
          <a:lstStyle/>
          <a:p>
            <a:r>
              <a:rPr lang="en-US" dirty="0" smtClean="0">
                <a:solidFill>
                  <a:srgbClr val="FF0000"/>
                </a:solidFill>
                <a:sym typeface="Wingdings"/>
              </a:rPr>
              <a:t></a:t>
            </a:r>
            <a:endParaRPr lang="en-US" dirty="0">
              <a:solidFill>
                <a:srgbClr val="FF0000"/>
              </a:solidFill>
            </a:endParaRPr>
          </a:p>
        </p:txBody>
      </p:sp>
      <p:sp>
        <p:nvSpPr>
          <p:cNvPr id="10" name="TextBox 9"/>
          <p:cNvSpPr txBox="1"/>
          <p:nvPr/>
        </p:nvSpPr>
        <p:spPr>
          <a:xfrm>
            <a:off x="144432" y="3176049"/>
            <a:ext cx="421106" cy="369332"/>
          </a:xfrm>
          <a:prstGeom prst="rect">
            <a:avLst/>
          </a:prstGeom>
          <a:noFill/>
        </p:spPr>
        <p:txBody>
          <a:bodyPr wrap="square" rtlCol="0">
            <a:spAutoFit/>
          </a:bodyPr>
          <a:lstStyle/>
          <a:p>
            <a:r>
              <a:rPr lang="en-US" dirty="0" smtClean="0">
                <a:solidFill>
                  <a:srgbClr val="FF0000"/>
                </a:solidFill>
                <a:sym typeface="Wingdings"/>
              </a:rPr>
              <a:t></a:t>
            </a:r>
            <a:endParaRPr lang="en-US" dirty="0">
              <a:solidFill>
                <a:srgbClr val="FF0000"/>
              </a:solidFill>
            </a:endParaRPr>
          </a:p>
        </p:txBody>
      </p:sp>
      <p:sp>
        <p:nvSpPr>
          <p:cNvPr id="11" name="TextBox 10"/>
          <p:cNvSpPr txBox="1"/>
          <p:nvPr/>
        </p:nvSpPr>
        <p:spPr>
          <a:xfrm>
            <a:off x="144432" y="4088470"/>
            <a:ext cx="421106" cy="369332"/>
          </a:xfrm>
          <a:prstGeom prst="rect">
            <a:avLst/>
          </a:prstGeom>
          <a:noFill/>
        </p:spPr>
        <p:txBody>
          <a:bodyPr wrap="square" rtlCol="0">
            <a:spAutoFit/>
          </a:bodyPr>
          <a:lstStyle/>
          <a:p>
            <a:r>
              <a:rPr lang="en-US" dirty="0" smtClean="0">
                <a:solidFill>
                  <a:srgbClr val="FF0000"/>
                </a:solidFill>
                <a:sym typeface="Wingdings"/>
              </a:rPr>
              <a:t></a:t>
            </a:r>
            <a:endParaRPr lang="en-US" dirty="0">
              <a:solidFill>
                <a:srgbClr val="FF0000"/>
              </a:solidFill>
            </a:endParaRPr>
          </a:p>
        </p:txBody>
      </p:sp>
      <p:sp>
        <p:nvSpPr>
          <p:cNvPr id="12" name="TextBox 11"/>
          <p:cNvSpPr txBox="1"/>
          <p:nvPr/>
        </p:nvSpPr>
        <p:spPr>
          <a:xfrm>
            <a:off x="144432" y="3605540"/>
            <a:ext cx="421106" cy="369332"/>
          </a:xfrm>
          <a:prstGeom prst="rect">
            <a:avLst/>
          </a:prstGeom>
          <a:noFill/>
        </p:spPr>
        <p:txBody>
          <a:bodyPr wrap="square" rtlCol="0">
            <a:spAutoFit/>
          </a:bodyPr>
          <a:lstStyle/>
          <a:p>
            <a:r>
              <a:rPr lang="en-US" dirty="0" smtClean="0">
                <a:solidFill>
                  <a:srgbClr val="FF0000"/>
                </a:solidFill>
                <a:sym typeface="Wingdings"/>
              </a:rPr>
              <a:t></a:t>
            </a:r>
            <a:endParaRPr lang="en-US" dirty="0">
              <a:solidFill>
                <a:srgbClr val="FF0000"/>
              </a:solidFill>
            </a:endParaRPr>
          </a:p>
        </p:txBody>
      </p:sp>
      <p:sp>
        <p:nvSpPr>
          <p:cNvPr id="14" name="Slide Number Placeholder 3"/>
          <p:cNvSpPr>
            <a:spLocks noGrp="1"/>
          </p:cNvSpPr>
          <p:nvPr>
            <p:ph type="sldNum" sz="quarter" idx="4294967295"/>
          </p:nvPr>
        </p:nvSpPr>
        <p:spPr>
          <a:xfrm>
            <a:off x="8413750" y="6351588"/>
            <a:ext cx="381000" cy="365125"/>
          </a:xfrm>
          <a:prstGeom prst="rect">
            <a:avLst/>
          </a:prstGeom>
        </p:spPr>
        <p:txBody>
          <a:bodyPr/>
          <a:lstStyle/>
          <a:p>
            <a:pPr>
              <a:defRPr/>
            </a:pPr>
            <a:fld id="{6EEA275D-5A49-48A8-817D-44C3EA0A3A2F}" type="slidenum">
              <a:rPr lang="en-US" smtClean="0"/>
              <a:pPr>
                <a:defRPr/>
              </a:pPr>
              <a:t>20</a:t>
            </a:fld>
            <a:endParaRPr lang="en-US" dirty="0"/>
          </a:p>
        </p:txBody>
      </p:sp>
    </p:spTree>
    <p:extLst>
      <p:ext uri="{BB962C8B-B14F-4D97-AF65-F5344CB8AC3E}">
        <p14:creationId xmlns:p14="http://schemas.microsoft.com/office/powerpoint/2010/main" val="300708361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3778" t="7710" r="17686" b="8570"/>
          <a:stretch/>
        </p:blipFill>
        <p:spPr>
          <a:xfrm>
            <a:off x="119718" y="1536699"/>
            <a:ext cx="3716936" cy="3609484"/>
          </a:xfrm>
          <a:prstGeom prst="rect">
            <a:avLst/>
          </a:prstGeom>
        </p:spPr>
      </p:pic>
      <p:sp>
        <p:nvSpPr>
          <p:cNvPr id="4" name="Content Placeholder 3"/>
          <p:cNvSpPr>
            <a:spLocks noGrp="1"/>
          </p:cNvSpPr>
          <p:nvPr>
            <p:ph idx="1"/>
          </p:nvPr>
        </p:nvSpPr>
        <p:spPr>
          <a:xfrm>
            <a:off x="4585294" y="864727"/>
            <a:ext cx="4258669" cy="5770811"/>
          </a:xfrm>
        </p:spPr>
        <p:txBody>
          <a:bodyPr>
            <a:spAutoFit/>
          </a:bodyPr>
          <a:lstStyle/>
          <a:p>
            <a:pPr marL="168275" indent="-168275">
              <a:spcBef>
                <a:spcPts val="0"/>
              </a:spcBef>
              <a:spcAft>
                <a:spcPts val="1200"/>
              </a:spcAft>
              <a:buFont typeface="Wingdings" panose="05000000000000000000" pitchFamily="2" charset="2"/>
              <a:buChar char="§"/>
            </a:pPr>
            <a:r>
              <a:rPr lang="en-US" sz="1600" b="0" dirty="0" smtClean="0">
                <a:solidFill>
                  <a:prstClr val="black"/>
                </a:solidFill>
                <a:latin typeface="Arial" charset="0"/>
              </a:rPr>
              <a:t>High-accuracy </a:t>
            </a:r>
            <a:r>
              <a:rPr lang="en-US" sz="1600" b="0" dirty="0">
                <a:solidFill>
                  <a:prstClr val="black"/>
                </a:solidFill>
                <a:latin typeface="Arial" charset="0"/>
              </a:rPr>
              <a:t>software is needed to understand how the behavior of atoms and molecules (or quantum effects) impacts energy conversion and materials synthesis.</a:t>
            </a:r>
          </a:p>
          <a:p>
            <a:pPr marL="168275" indent="-168275">
              <a:spcBef>
                <a:spcPts val="0"/>
              </a:spcBef>
              <a:spcAft>
                <a:spcPts val="1200"/>
              </a:spcAft>
              <a:buFont typeface="Wingdings" panose="05000000000000000000" pitchFamily="2" charset="2"/>
              <a:buChar char="§"/>
            </a:pPr>
            <a:r>
              <a:rPr lang="en-US" sz="1600" b="0" dirty="0">
                <a:solidFill>
                  <a:prstClr val="black"/>
                </a:solidFill>
                <a:latin typeface="Arial" charset="0"/>
              </a:rPr>
              <a:t>Open-source, experimentally validated software, based on advanced quantum mechanical methods, is needed for accelerated prediction of functional materials and molecular assemblies</a:t>
            </a:r>
            <a:r>
              <a:rPr lang="en-US" sz="1600" b="0" dirty="0" smtClean="0">
                <a:solidFill>
                  <a:prstClr val="black"/>
                </a:solidFill>
                <a:latin typeface="Arial" charset="0"/>
              </a:rPr>
              <a:t>..</a:t>
            </a:r>
          </a:p>
          <a:p>
            <a:pPr marL="168275" indent="-168275">
              <a:spcBef>
                <a:spcPts val="0"/>
              </a:spcBef>
              <a:spcAft>
                <a:spcPts val="1200"/>
              </a:spcAft>
              <a:buFont typeface="Wingdings" panose="05000000000000000000" pitchFamily="2" charset="2"/>
              <a:buChar char="§"/>
            </a:pPr>
            <a:r>
              <a:rPr lang="en-US" sz="1600" b="0" dirty="0" smtClean="0">
                <a:solidFill>
                  <a:prstClr val="black"/>
                </a:solidFill>
                <a:latin typeface="Arial" charset="0"/>
              </a:rPr>
              <a:t>At NERSC, the most used code is VASP, a commercial Austrian atomic scale modeling code requiring purchase of license.  Development of Espresso, a materials sciences code, is led by Italy.</a:t>
            </a:r>
          </a:p>
          <a:p>
            <a:pPr marL="168275" indent="-168275">
              <a:spcBef>
                <a:spcPts val="0"/>
              </a:spcBef>
              <a:spcAft>
                <a:spcPts val="1200"/>
              </a:spcAft>
              <a:buFont typeface="Wingdings" panose="05000000000000000000" pitchFamily="2" charset="2"/>
              <a:buChar char="§"/>
            </a:pPr>
            <a:r>
              <a:rPr lang="en-US" sz="1600" b="0" dirty="0" smtClean="0">
                <a:solidFill>
                  <a:prstClr val="black"/>
                </a:solidFill>
                <a:latin typeface="Arial" charset="0"/>
              </a:rPr>
              <a:t>Top codes used at NERSC </a:t>
            </a:r>
            <a:r>
              <a:rPr lang="en-US" sz="1600" b="0" dirty="0">
                <a:solidFill>
                  <a:prstClr val="black"/>
                </a:solidFill>
                <a:latin typeface="Arial" charset="0"/>
              </a:rPr>
              <a:t>for other fields were </a:t>
            </a:r>
            <a:r>
              <a:rPr lang="en-US" sz="1600" b="0" dirty="0" smtClean="0">
                <a:solidFill>
                  <a:prstClr val="black"/>
                </a:solidFill>
                <a:latin typeface="Arial" charset="0"/>
              </a:rPr>
              <a:t>developed in the U.S. and are all free, open-source community codes. </a:t>
            </a:r>
          </a:p>
          <a:p>
            <a:pPr marL="168275" indent="-168275">
              <a:spcBef>
                <a:spcPts val="0"/>
              </a:spcBef>
              <a:spcAft>
                <a:spcPts val="1200"/>
              </a:spcAft>
              <a:buFont typeface="Wingdings" panose="05000000000000000000" pitchFamily="2" charset="2"/>
              <a:buChar char="§"/>
            </a:pPr>
            <a:r>
              <a:rPr lang="en-US" sz="1600" b="0" dirty="0" smtClean="0">
                <a:solidFill>
                  <a:prstClr val="black"/>
                </a:solidFill>
                <a:latin typeface="Arial" charset="0"/>
              </a:rPr>
              <a:t>In FY 2017, a new effort in computational chemical sciences is proposed ($14M).</a:t>
            </a:r>
          </a:p>
          <a:p>
            <a:pPr marL="0" lvl="1" indent="0">
              <a:lnSpc>
                <a:spcPts val="1800"/>
              </a:lnSpc>
              <a:spcBef>
                <a:spcPts val="0"/>
              </a:spcBef>
              <a:spcAft>
                <a:spcPts val="600"/>
              </a:spcAft>
              <a:buNone/>
            </a:pPr>
            <a:endParaRPr lang="en-US" sz="1600" dirty="0">
              <a:solidFill>
                <a:schemeClr val="tx1"/>
              </a:solidFill>
            </a:endParaRPr>
          </a:p>
        </p:txBody>
      </p:sp>
      <p:sp>
        <p:nvSpPr>
          <p:cNvPr id="3" name="Title 2"/>
          <p:cNvSpPr>
            <a:spLocks noGrp="1"/>
          </p:cNvSpPr>
          <p:nvPr>
            <p:ph type="title"/>
          </p:nvPr>
        </p:nvSpPr>
        <p:spPr>
          <a:xfrm>
            <a:off x="-11575" y="28135"/>
            <a:ext cx="9144000" cy="722377"/>
          </a:xfrm>
        </p:spPr>
        <p:txBody>
          <a:bodyPr/>
          <a:lstStyle/>
          <a:p>
            <a:pPr>
              <a:lnSpc>
                <a:spcPct val="90000"/>
              </a:lnSpc>
            </a:pPr>
            <a:r>
              <a:rPr lang="en-US" b="1" dirty="0" smtClean="0"/>
              <a:t>Computational Materials and Chemical Sciences </a:t>
            </a:r>
            <a:endParaRPr lang="en-US" sz="2000" b="1" dirty="0"/>
          </a:p>
        </p:txBody>
      </p:sp>
      <p:sp>
        <p:nvSpPr>
          <p:cNvPr id="19" name="Slide Number Placeholder 3"/>
          <p:cNvSpPr txBox="1">
            <a:spLocks/>
          </p:cNvSpPr>
          <p:nvPr/>
        </p:nvSpPr>
        <p:spPr>
          <a:xfrm>
            <a:off x="8318500" y="6351588"/>
            <a:ext cx="476250" cy="365125"/>
          </a:xfrm>
          <a:prstGeom prst="rect">
            <a:avLst/>
          </a:prstGeom>
        </p:spPr>
        <p:txBody>
          <a:bodyPr vert="horz" lIns="91397" tIns="45698" rIns="91397" bIns="45698" rtlCol="0" anchor="ctr"/>
          <a:lstStyle/>
          <a:p>
            <a:pPr algn="r" fontAlgn="base">
              <a:spcBef>
                <a:spcPct val="0"/>
              </a:spcBef>
              <a:spcAft>
                <a:spcPct val="0"/>
              </a:spcAft>
              <a:defRPr/>
            </a:pPr>
            <a:fld id="{6EEA275D-5A49-48A8-817D-44C3EA0A3A2F}" type="slidenum">
              <a:rPr lang="en-US" sz="1200">
                <a:solidFill>
                  <a:srgbClr val="106636"/>
                </a:solidFill>
                <a:latin typeface="Arial" pitchFamily="34" charset="0"/>
                <a:cs typeface="Arial" pitchFamily="34" charset="0"/>
              </a:rPr>
              <a:pPr algn="r" fontAlgn="base">
                <a:spcBef>
                  <a:spcPct val="0"/>
                </a:spcBef>
                <a:spcAft>
                  <a:spcPct val="0"/>
                </a:spcAft>
                <a:defRPr/>
              </a:pPr>
              <a:t>21</a:t>
            </a:fld>
            <a:endParaRPr lang="en-US" sz="1200" dirty="0">
              <a:solidFill>
                <a:srgbClr val="106636"/>
              </a:solidFill>
              <a:latin typeface="Arial" pitchFamily="34" charset="0"/>
              <a:cs typeface="Arial" pitchFamily="34" charset="0"/>
            </a:endParaRPr>
          </a:p>
        </p:txBody>
      </p:sp>
      <p:sp>
        <p:nvSpPr>
          <p:cNvPr id="20" name="TextBox 19"/>
          <p:cNvSpPr txBox="1"/>
          <p:nvPr/>
        </p:nvSpPr>
        <p:spPr>
          <a:xfrm>
            <a:off x="445626" y="1042053"/>
            <a:ext cx="3446008" cy="307777"/>
          </a:xfrm>
          <a:prstGeom prst="rect">
            <a:avLst/>
          </a:prstGeom>
          <a:noFill/>
        </p:spPr>
        <p:txBody>
          <a:bodyPr wrap="none" rtlCol="0">
            <a:spAutoFit/>
          </a:bodyPr>
          <a:lstStyle/>
          <a:p>
            <a:pPr algn="ctr" fontAlgn="base">
              <a:spcBef>
                <a:spcPct val="0"/>
              </a:spcBef>
              <a:spcAft>
                <a:spcPct val="0"/>
              </a:spcAft>
            </a:pPr>
            <a:r>
              <a:rPr lang="en-US" sz="1400" b="1" dirty="0" smtClean="0">
                <a:solidFill>
                  <a:prstClr val="black"/>
                </a:solidFill>
                <a:latin typeface="Arial" charset="0"/>
              </a:rPr>
              <a:t>2015 </a:t>
            </a:r>
            <a:r>
              <a:rPr lang="en-US" sz="1400" b="1" dirty="0">
                <a:solidFill>
                  <a:prstClr val="black"/>
                </a:solidFill>
                <a:latin typeface="Arial" charset="0"/>
              </a:rPr>
              <a:t>Top Application Codes at NERSC</a:t>
            </a:r>
          </a:p>
        </p:txBody>
      </p:sp>
      <p:sp>
        <p:nvSpPr>
          <p:cNvPr id="21" name="TextBox 20"/>
          <p:cNvSpPr txBox="1"/>
          <p:nvPr/>
        </p:nvSpPr>
        <p:spPr>
          <a:xfrm>
            <a:off x="3693984" y="2479183"/>
            <a:ext cx="540533" cy="246221"/>
          </a:xfrm>
          <a:prstGeom prst="rect">
            <a:avLst/>
          </a:prstGeom>
          <a:noFill/>
        </p:spPr>
        <p:txBody>
          <a:bodyPr wrap="none" rtlCol="0">
            <a:spAutoFit/>
          </a:bodyPr>
          <a:lstStyle/>
          <a:p>
            <a:pPr fontAlgn="base">
              <a:spcBef>
                <a:spcPct val="0"/>
              </a:spcBef>
              <a:spcAft>
                <a:spcPct val="0"/>
              </a:spcAft>
            </a:pPr>
            <a:r>
              <a:rPr lang="en-US" sz="1000" dirty="0">
                <a:solidFill>
                  <a:prstClr val="black"/>
                </a:solidFill>
                <a:latin typeface="Arial Narrow" panose="020B0606020202030204" pitchFamily="34" charset="0"/>
              </a:rPr>
              <a:t>Climate</a:t>
            </a:r>
          </a:p>
        </p:txBody>
      </p:sp>
      <p:sp>
        <p:nvSpPr>
          <p:cNvPr id="22" name="TextBox 21"/>
          <p:cNvSpPr txBox="1"/>
          <p:nvPr/>
        </p:nvSpPr>
        <p:spPr>
          <a:xfrm>
            <a:off x="3632235" y="3012583"/>
            <a:ext cx="830882" cy="400110"/>
          </a:xfrm>
          <a:prstGeom prst="rect">
            <a:avLst/>
          </a:prstGeom>
          <a:noFill/>
        </p:spPr>
        <p:txBody>
          <a:bodyPr wrap="square" rtlCol="0">
            <a:spAutoFit/>
          </a:bodyPr>
          <a:lstStyle/>
          <a:p>
            <a:pPr algn="ctr" fontAlgn="base">
              <a:spcBef>
                <a:spcPct val="0"/>
              </a:spcBef>
              <a:spcAft>
                <a:spcPct val="0"/>
              </a:spcAft>
            </a:pPr>
            <a:r>
              <a:rPr lang="en-US" sz="1000" dirty="0" smtClean="0">
                <a:solidFill>
                  <a:prstClr val="black"/>
                </a:solidFill>
                <a:latin typeface="Arial Narrow" panose="020B0606020202030204" pitchFamily="34" charset="0"/>
              </a:rPr>
              <a:t>High Energy </a:t>
            </a:r>
          </a:p>
          <a:p>
            <a:pPr algn="ctr" fontAlgn="base">
              <a:spcBef>
                <a:spcPct val="0"/>
              </a:spcBef>
              <a:spcAft>
                <a:spcPct val="0"/>
              </a:spcAft>
            </a:pPr>
            <a:r>
              <a:rPr lang="en-US" sz="1000" dirty="0" smtClean="0">
                <a:solidFill>
                  <a:prstClr val="black"/>
                </a:solidFill>
                <a:latin typeface="Arial Narrow" panose="020B0606020202030204" pitchFamily="34" charset="0"/>
              </a:rPr>
              <a:t>Physics</a:t>
            </a:r>
            <a:endParaRPr lang="en-US" sz="1000" dirty="0">
              <a:solidFill>
                <a:prstClr val="black"/>
              </a:solidFill>
              <a:latin typeface="Arial Narrow" panose="020B0606020202030204" pitchFamily="34" charset="0"/>
            </a:endParaRPr>
          </a:p>
        </p:txBody>
      </p:sp>
      <p:sp>
        <p:nvSpPr>
          <p:cNvPr id="23" name="TextBox 22"/>
          <p:cNvSpPr txBox="1"/>
          <p:nvPr/>
        </p:nvSpPr>
        <p:spPr>
          <a:xfrm>
            <a:off x="3054645" y="1896119"/>
            <a:ext cx="1219863" cy="246221"/>
          </a:xfrm>
          <a:prstGeom prst="rect">
            <a:avLst/>
          </a:prstGeom>
          <a:noFill/>
        </p:spPr>
        <p:txBody>
          <a:bodyPr wrap="square" rtlCol="0">
            <a:spAutoFit/>
          </a:bodyPr>
          <a:lstStyle/>
          <a:p>
            <a:pPr algn="ctr" fontAlgn="base">
              <a:spcBef>
                <a:spcPct val="0"/>
              </a:spcBef>
              <a:spcAft>
                <a:spcPct val="0"/>
              </a:spcAft>
            </a:pPr>
            <a:r>
              <a:rPr lang="en-US" sz="1000" dirty="0" smtClean="0">
                <a:solidFill>
                  <a:prstClr val="black"/>
                </a:solidFill>
                <a:latin typeface="Arial Narrow" panose="020B0606020202030204" pitchFamily="34" charset="0"/>
              </a:rPr>
              <a:t>High Energy Physics</a:t>
            </a:r>
            <a:endParaRPr lang="en-US" sz="1000" dirty="0">
              <a:solidFill>
                <a:prstClr val="black"/>
              </a:solidFill>
              <a:latin typeface="Arial Narrow" panose="020B0606020202030204" pitchFamily="34" charset="0"/>
            </a:endParaRPr>
          </a:p>
        </p:txBody>
      </p:sp>
      <p:sp>
        <p:nvSpPr>
          <p:cNvPr id="24" name="TextBox 23"/>
          <p:cNvSpPr txBox="1"/>
          <p:nvPr/>
        </p:nvSpPr>
        <p:spPr>
          <a:xfrm>
            <a:off x="2640551" y="5251466"/>
            <a:ext cx="990065" cy="246221"/>
          </a:xfrm>
          <a:prstGeom prst="rect">
            <a:avLst/>
          </a:prstGeom>
          <a:noFill/>
        </p:spPr>
        <p:txBody>
          <a:bodyPr wrap="square" rtlCol="0">
            <a:spAutoFit/>
          </a:bodyPr>
          <a:lstStyle/>
          <a:p>
            <a:pPr algn="ctr" fontAlgn="base">
              <a:spcBef>
                <a:spcPct val="0"/>
              </a:spcBef>
              <a:spcAft>
                <a:spcPct val="0"/>
              </a:spcAft>
            </a:pPr>
            <a:r>
              <a:rPr lang="en-US" sz="1000" dirty="0" smtClean="0">
                <a:solidFill>
                  <a:prstClr val="black"/>
                </a:solidFill>
                <a:latin typeface="Arial Narrow" panose="020B0606020202030204" pitchFamily="34" charset="0"/>
              </a:rPr>
              <a:t>Plasma Physics</a:t>
            </a:r>
            <a:endParaRPr lang="en-US" sz="1000" dirty="0">
              <a:solidFill>
                <a:prstClr val="black"/>
              </a:solidFill>
              <a:latin typeface="Arial Narrow" panose="020B0606020202030204" pitchFamily="34" charset="0"/>
            </a:endParaRPr>
          </a:p>
        </p:txBody>
      </p:sp>
      <p:sp>
        <p:nvSpPr>
          <p:cNvPr id="26" name="TextBox 25"/>
          <p:cNvSpPr txBox="1"/>
          <p:nvPr/>
        </p:nvSpPr>
        <p:spPr>
          <a:xfrm>
            <a:off x="3025819" y="4907338"/>
            <a:ext cx="821409" cy="246221"/>
          </a:xfrm>
          <a:prstGeom prst="rect">
            <a:avLst/>
          </a:prstGeom>
          <a:noFill/>
        </p:spPr>
        <p:txBody>
          <a:bodyPr wrap="square" rtlCol="0">
            <a:spAutoFit/>
          </a:bodyPr>
          <a:lstStyle/>
          <a:p>
            <a:pPr algn="ctr" fontAlgn="base">
              <a:spcBef>
                <a:spcPct val="0"/>
              </a:spcBef>
              <a:spcAft>
                <a:spcPct val="0"/>
              </a:spcAft>
            </a:pPr>
            <a:r>
              <a:rPr lang="en-US" sz="1000" dirty="0">
                <a:solidFill>
                  <a:prstClr val="black"/>
                </a:solidFill>
                <a:latin typeface="Arial Narrow" panose="020B0606020202030204" pitchFamily="34" charset="0"/>
              </a:rPr>
              <a:t>Biophysics</a:t>
            </a:r>
          </a:p>
        </p:txBody>
      </p:sp>
      <p:sp>
        <p:nvSpPr>
          <p:cNvPr id="33" name="TextBox 32"/>
          <p:cNvSpPr txBox="1"/>
          <p:nvPr/>
        </p:nvSpPr>
        <p:spPr>
          <a:xfrm>
            <a:off x="3626074" y="3661511"/>
            <a:ext cx="932907" cy="400110"/>
          </a:xfrm>
          <a:prstGeom prst="rect">
            <a:avLst/>
          </a:prstGeom>
          <a:noFill/>
        </p:spPr>
        <p:txBody>
          <a:bodyPr wrap="square" rtlCol="0">
            <a:spAutoFit/>
          </a:bodyPr>
          <a:lstStyle/>
          <a:p>
            <a:pPr fontAlgn="base">
              <a:lnSpc>
                <a:spcPts val="1200"/>
              </a:lnSpc>
              <a:spcBef>
                <a:spcPct val="0"/>
              </a:spcBef>
              <a:spcAft>
                <a:spcPct val="0"/>
              </a:spcAft>
            </a:pPr>
            <a:r>
              <a:rPr lang="en-US" sz="1050" b="1" dirty="0">
                <a:solidFill>
                  <a:srgbClr val="0000CC"/>
                </a:solidFill>
                <a:latin typeface="Arial Narrow" panose="020B0606020202030204" pitchFamily="34" charset="0"/>
              </a:rPr>
              <a:t>Atomic Scale Modeling</a:t>
            </a:r>
          </a:p>
        </p:txBody>
      </p:sp>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8593" y="4003183"/>
            <a:ext cx="343524" cy="228600"/>
          </a:xfrm>
          <a:prstGeom prst="rect">
            <a:avLst/>
          </a:prstGeom>
          <a:ln>
            <a:solidFill>
              <a:schemeClr val="tx1"/>
            </a:solidFill>
          </a:ln>
        </p:spPr>
      </p:pic>
      <p:sp>
        <p:nvSpPr>
          <p:cNvPr id="36" name="TextBox 35"/>
          <p:cNvSpPr txBox="1"/>
          <p:nvPr/>
        </p:nvSpPr>
        <p:spPr>
          <a:xfrm>
            <a:off x="2855533" y="1473426"/>
            <a:ext cx="1280160" cy="307777"/>
          </a:xfrm>
          <a:prstGeom prst="rect">
            <a:avLst/>
          </a:prstGeom>
          <a:noFill/>
        </p:spPr>
        <p:txBody>
          <a:bodyPr wrap="square" lIns="0" tIns="0" rIns="0" bIns="0" rtlCol="0">
            <a:spAutoFit/>
          </a:bodyPr>
          <a:lstStyle/>
          <a:p>
            <a:pPr fontAlgn="base">
              <a:lnSpc>
                <a:spcPts val="1200"/>
              </a:lnSpc>
              <a:spcBef>
                <a:spcPct val="0"/>
              </a:spcBef>
              <a:spcAft>
                <a:spcPct val="0"/>
              </a:spcAft>
            </a:pPr>
            <a:r>
              <a:rPr lang="en-US" sz="1050" b="1" dirty="0">
                <a:solidFill>
                  <a:srgbClr val="0000CC"/>
                </a:solidFill>
                <a:latin typeface="Arial Narrow" panose="020B0606020202030204" pitchFamily="34" charset="0"/>
              </a:rPr>
              <a:t>Atomic </a:t>
            </a:r>
            <a:r>
              <a:rPr lang="en-US" sz="1050" b="1" dirty="0" smtClean="0">
                <a:solidFill>
                  <a:srgbClr val="0000CC"/>
                </a:solidFill>
                <a:latin typeface="Arial Narrow" panose="020B0606020202030204" pitchFamily="34" charset="0"/>
              </a:rPr>
              <a:t>Scale</a:t>
            </a:r>
          </a:p>
          <a:p>
            <a:pPr fontAlgn="base">
              <a:lnSpc>
                <a:spcPts val="1200"/>
              </a:lnSpc>
              <a:spcBef>
                <a:spcPct val="0"/>
              </a:spcBef>
              <a:spcAft>
                <a:spcPct val="0"/>
              </a:spcAft>
            </a:pPr>
            <a:r>
              <a:rPr lang="en-US" sz="1050" b="1" dirty="0" smtClean="0">
                <a:solidFill>
                  <a:srgbClr val="0000CC"/>
                </a:solidFill>
                <a:latin typeface="Arial Narrow" panose="020B0606020202030204" pitchFamily="34" charset="0"/>
              </a:rPr>
              <a:t>Modeling</a:t>
            </a:r>
            <a:endParaRPr lang="en-US" sz="1050" b="1" dirty="0">
              <a:solidFill>
                <a:srgbClr val="0000CC"/>
              </a:solidFill>
              <a:latin typeface="Arial Narrow" panose="020B0606020202030204" pitchFamily="34" charset="0"/>
            </a:endParaRPr>
          </a:p>
        </p:txBody>
      </p:sp>
      <p:pic>
        <p:nvPicPr>
          <p:cNvPr id="38" name="Picture 37" descr="USA_Flag.GIF"/>
          <p:cNvPicPr>
            <a:picLocks noChangeAspect="1"/>
          </p:cNvPicPr>
          <p:nvPr/>
        </p:nvPicPr>
        <p:blipFill>
          <a:blip r:embed="rId5" cstate="print"/>
          <a:stretch>
            <a:fillRect/>
          </a:stretch>
        </p:blipFill>
        <p:spPr>
          <a:xfrm>
            <a:off x="2753194" y="5056018"/>
            <a:ext cx="332509" cy="182880"/>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6530" y="4384183"/>
            <a:ext cx="335475" cy="18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TextBox 38"/>
          <p:cNvSpPr txBox="1"/>
          <p:nvPr/>
        </p:nvSpPr>
        <p:spPr>
          <a:xfrm>
            <a:off x="3394396" y="4526338"/>
            <a:ext cx="990065" cy="246221"/>
          </a:xfrm>
          <a:prstGeom prst="rect">
            <a:avLst/>
          </a:prstGeom>
          <a:noFill/>
        </p:spPr>
        <p:txBody>
          <a:bodyPr wrap="square" rtlCol="0">
            <a:spAutoFit/>
          </a:bodyPr>
          <a:lstStyle/>
          <a:p>
            <a:pPr algn="ctr" fontAlgn="base">
              <a:spcBef>
                <a:spcPct val="0"/>
              </a:spcBef>
              <a:spcAft>
                <a:spcPct val="0"/>
              </a:spcAft>
            </a:pPr>
            <a:r>
              <a:rPr lang="en-US" sz="1000" dirty="0" smtClean="0">
                <a:solidFill>
                  <a:prstClr val="black"/>
                </a:solidFill>
                <a:latin typeface="Arial Narrow" panose="020B0606020202030204" pitchFamily="34" charset="0"/>
              </a:rPr>
              <a:t>Plasma Physics</a:t>
            </a:r>
            <a:endParaRPr lang="en-US" sz="1000" dirty="0">
              <a:solidFill>
                <a:prstClr val="black"/>
              </a:solidFill>
              <a:latin typeface="Arial Narrow" panose="020B0606020202030204" pitchFamily="34" charset="0"/>
            </a:endParaRPr>
          </a:p>
        </p:txBody>
      </p:sp>
      <p:pic>
        <p:nvPicPr>
          <p:cNvPr id="30" name="Picture 29" descr="USA_Flag.GIF"/>
          <p:cNvPicPr>
            <a:picLocks noChangeAspect="1"/>
          </p:cNvPicPr>
          <p:nvPr/>
        </p:nvPicPr>
        <p:blipFill>
          <a:blip r:embed="rId5" cstate="print"/>
          <a:stretch>
            <a:fillRect/>
          </a:stretch>
        </p:blipFill>
        <p:spPr>
          <a:xfrm>
            <a:off x="3140008" y="4765183"/>
            <a:ext cx="332509" cy="182880"/>
          </a:xfrm>
          <a:prstGeom prst="rect">
            <a:avLst/>
          </a:prstGeom>
        </p:spPr>
      </p:pic>
      <p:pic>
        <p:nvPicPr>
          <p:cNvPr id="3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0835" y="3393583"/>
            <a:ext cx="335475" cy="18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7317" y="2707783"/>
            <a:ext cx="335475" cy="18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2505" y="2143903"/>
            <a:ext cx="335475" cy="18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1917" y="1488583"/>
            <a:ext cx="343525" cy="228600"/>
          </a:xfrm>
          <a:prstGeom prst="rect">
            <a:avLst/>
          </a:prstGeom>
          <a:ln>
            <a:solidFill>
              <a:schemeClr val="tx1"/>
            </a:solidFill>
          </a:ln>
        </p:spPr>
      </p:pic>
      <p:grpSp>
        <p:nvGrpSpPr>
          <p:cNvPr id="9" name="Group 8"/>
          <p:cNvGrpSpPr/>
          <p:nvPr/>
        </p:nvGrpSpPr>
        <p:grpSpPr>
          <a:xfrm>
            <a:off x="8032830" y="46284"/>
            <a:ext cx="1111170" cy="957965"/>
            <a:chOff x="8032830" y="46284"/>
            <a:chExt cx="1111170" cy="957965"/>
          </a:xfrm>
        </p:grpSpPr>
        <p:sp>
          <p:nvSpPr>
            <p:cNvPr id="2" name="5-Point Star 1"/>
            <p:cNvSpPr/>
            <p:nvPr/>
          </p:nvSpPr>
          <p:spPr>
            <a:xfrm>
              <a:off x="8032830" y="46284"/>
              <a:ext cx="1111170" cy="95796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8225900" y="271010"/>
              <a:ext cx="740779" cy="600164"/>
            </a:xfrm>
            <a:prstGeom prst="rect">
              <a:avLst/>
            </a:prstGeom>
            <a:noFill/>
          </p:spPr>
          <p:txBody>
            <a:bodyPr wrap="square" rtlCol="0">
              <a:spAutoFit/>
            </a:bodyPr>
            <a:lstStyle/>
            <a:p>
              <a:pPr algn="ctr"/>
              <a:r>
                <a:rPr lang="en-US" sz="1100" b="1" dirty="0" smtClean="0">
                  <a:solidFill>
                    <a:schemeClr val="bg1"/>
                  </a:solidFill>
                </a:rPr>
                <a:t>BES-</a:t>
              </a:r>
            </a:p>
            <a:p>
              <a:pPr algn="ctr"/>
              <a:r>
                <a:rPr lang="en-US" sz="1100" b="1" dirty="0" smtClean="0">
                  <a:solidFill>
                    <a:schemeClr val="bg1"/>
                  </a:solidFill>
                </a:rPr>
                <a:t>ASCR</a:t>
              </a:r>
            </a:p>
            <a:p>
              <a:pPr algn="ctr"/>
              <a:r>
                <a:rPr lang="en-US" sz="1100" b="1" dirty="0" smtClean="0">
                  <a:solidFill>
                    <a:schemeClr val="bg1"/>
                  </a:solidFill>
                </a:rPr>
                <a:t>Link</a:t>
              </a:r>
            </a:p>
          </p:txBody>
        </p:sp>
      </p:grpSp>
      <p:sp>
        <p:nvSpPr>
          <p:cNvPr id="7" name="Footer Placeholder 6"/>
          <p:cNvSpPr>
            <a:spLocks noGrp="1"/>
          </p:cNvSpPr>
          <p:nvPr>
            <p:ph type="ftr" sz="quarter" idx="10"/>
          </p:nvPr>
        </p:nvSpPr>
        <p:spPr/>
        <p:txBody>
          <a:bodyPr/>
          <a:lstStyle/>
          <a:p>
            <a:pPr>
              <a:defRPr/>
            </a:pPr>
            <a:r>
              <a:rPr lang="en-US" smtClean="0"/>
              <a:t>BESAC Briefing February 11, 2016</a:t>
            </a:r>
            <a:endParaRPr lang="en-US"/>
          </a:p>
        </p:txBody>
      </p:sp>
      <p:sp>
        <p:nvSpPr>
          <p:cNvPr id="8" name="Slide Number Placeholder 7"/>
          <p:cNvSpPr>
            <a:spLocks noGrp="1"/>
          </p:cNvSpPr>
          <p:nvPr>
            <p:ph type="sldNum" sz="quarter" idx="11"/>
          </p:nvPr>
        </p:nvSpPr>
        <p:spPr/>
        <p:txBody>
          <a:bodyPr/>
          <a:lstStyle/>
          <a:p>
            <a:pPr>
              <a:defRPr/>
            </a:pPr>
            <a:fld id="{C0A2BE09-5C53-429F-9B0D-04D6F428253C}" type="slidenum">
              <a:rPr lang="en-US" smtClean="0"/>
              <a:pPr>
                <a:defRPr/>
              </a:pPr>
              <a:t>21</a:t>
            </a:fld>
            <a:endParaRPr lang="en-US" dirty="0"/>
          </a:p>
        </p:txBody>
      </p:sp>
    </p:spTree>
    <p:extLst>
      <p:ext uri="{BB962C8B-B14F-4D97-AF65-F5344CB8AC3E}">
        <p14:creationId xmlns:p14="http://schemas.microsoft.com/office/powerpoint/2010/main" val="24514697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1" y="838200"/>
            <a:ext cx="8534399" cy="533400"/>
          </a:xfrm>
          <a:prstGeom prst="rect">
            <a:avLst/>
          </a:prstGeom>
          <a:solidFill>
            <a:srgbClr val="FFFFD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itle 2"/>
          <p:cNvSpPr>
            <a:spLocks noGrp="1"/>
          </p:cNvSpPr>
          <p:nvPr>
            <p:ph type="title"/>
          </p:nvPr>
        </p:nvSpPr>
        <p:spPr>
          <a:xfrm>
            <a:off x="0" y="-35930"/>
            <a:ext cx="9144000" cy="776710"/>
          </a:xfrm>
        </p:spPr>
        <p:txBody>
          <a:bodyPr/>
          <a:lstStyle/>
          <a:p>
            <a:pPr>
              <a:lnSpc>
                <a:spcPct val="90000"/>
              </a:lnSpc>
            </a:pPr>
            <a:r>
              <a:rPr lang="en-US" sz="3200" b="1" dirty="0" smtClean="0"/>
              <a:t>Computational Materials Sciences</a:t>
            </a:r>
            <a:endParaRPr lang="en-US" sz="2800" b="1" dirty="0"/>
          </a:p>
        </p:txBody>
      </p:sp>
      <p:sp>
        <p:nvSpPr>
          <p:cNvPr id="14" name="Slide Number Placeholder 2"/>
          <p:cNvSpPr>
            <a:spLocks noGrp="1"/>
          </p:cNvSpPr>
          <p:nvPr>
            <p:ph type="sldNum" sz="quarter" idx="11"/>
          </p:nvPr>
        </p:nvSpPr>
        <p:spPr>
          <a:xfrm>
            <a:off x="8413750" y="6351588"/>
            <a:ext cx="381000" cy="365125"/>
          </a:xfrm>
        </p:spPr>
        <p:txBody>
          <a:bodyPr/>
          <a:lstStyle/>
          <a:p>
            <a:pPr>
              <a:defRPr/>
            </a:pPr>
            <a:fld id="{D1C3E240-9EB6-4604-A43D-9910B3F588EA}" type="slidenum">
              <a:rPr lang="en-US" smtClean="0"/>
              <a:pPr>
                <a:defRPr/>
              </a:pPr>
              <a:t>22</a:t>
            </a:fld>
            <a:endParaRPr lang="en-US" dirty="0"/>
          </a:p>
        </p:txBody>
      </p:sp>
      <p:sp>
        <p:nvSpPr>
          <p:cNvPr id="8" name="Content Placeholder 3"/>
          <p:cNvSpPr txBox="1">
            <a:spLocks/>
          </p:cNvSpPr>
          <p:nvPr/>
        </p:nvSpPr>
        <p:spPr bwMode="auto">
          <a:xfrm>
            <a:off x="315402" y="838200"/>
            <a:ext cx="8676198" cy="3657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ts val="0"/>
              </a:spcBef>
              <a:spcAft>
                <a:spcPts val="1200"/>
              </a:spcAft>
              <a:buNone/>
            </a:pPr>
            <a:r>
              <a:rPr lang="en-US" sz="1600" dirty="0">
                <a:solidFill>
                  <a:prstClr val="black"/>
                </a:solidFill>
                <a:latin typeface="Arial" charset="0"/>
              </a:rPr>
              <a:t>Deliverable: Robust, open-source community software and databases for predictive design of functional materials within the Materials Genome Initiative for Global Competitiveness </a:t>
            </a:r>
            <a:endParaRPr lang="en-US" sz="1600" dirty="0" smtClean="0">
              <a:solidFill>
                <a:prstClr val="black"/>
              </a:solidFill>
            </a:endParaRPr>
          </a:p>
          <a:p>
            <a:pPr marL="169863" lvl="1" indent="-169863">
              <a:lnSpc>
                <a:spcPts val="1800"/>
              </a:lnSpc>
              <a:spcBef>
                <a:spcPts val="0"/>
              </a:spcBef>
              <a:spcAft>
                <a:spcPts val="800"/>
              </a:spcAft>
              <a:buFont typeface="Wingdings" pitchFamily="2" charset="2"/>
              <a:buChar char="§"/>
            </a:pPr>
            <a:r>
              <a:rPr lang="en-US" sz="1600" dirty="0" smtClean="0">
                <a:solidFill>
                  <a:prstClr val="black"/>
                </a:solidFill>
              </a:rPr>
              <a:t>Support </a:t>
            </a:r>
            <a:r>
              <a:rPr lang="en-US" sz="1600" dirty="0">
                <a:solidFill>
                  <a:prstClr val="black"/>
                </a:solidFill>
              </a:rPr>
              <a:t>began in FY 2015 for 3 teams for 4-year </a:t>
            </a:r>
            <a:r>
              <a:rPr lang="en-US" sz="1600" dirty="0" smtClean="0">
                <a:solidFill>
                  <a:prstClr val="black"/>
                </a:solidFill>
              </a:rPr>
              <a:t>awards at $8M/</a:t>
            </a:r>
            <a:r>
              <a:rPr lang="en-US" sz="1600" dirty="0" err="1" smtClean="0">
                <a:solidFill>
                  <a:prstClr val="black"/>
                </a:solidFill>
              </a:rPr>
              <a:t>yr</a:t>
            </a:r>
            <a:r>
              <a:rPr lang="en-US" sz="1600" dirty="0" smtClean="0">
                <a:solidFill>
                  <a:prstClr val="black"/>
                </a:solidFill>
              </a:rPr>
              <a:t>; </a:t>
            </a:r>
            <a:r>
              <a:rPr lang="en-US" sz="1600" dirty="0">
                <a:solidFill>
                  <a:prstClr val="black"/>
                </a:solidFill>
              </a:rPr>
              <a:t>Additional </a:t>
            </a:r>
            <a:r>
              <a:rPr lang="en-US" sz="1600" dirty="0" smtClean="0">
                <a:solidFill>
                  <a:prstClr val="black"/>
                </a:solidFill>
              </a:rPr>
              <a:t>FY </a:t>
            </a:r>
            <a:r>
              <a:rPr lang="en-US" sz="1600" dirty="0">
                <a:solidFill>
                  <a:prstClr val="black"/>
                </a:solidFill>
              </a:rPr>
              <a:t>2016 </a:t>
            </a:r>
            <a:r>
              <a:rPr lang="en-US" sz="1600" dirty="0" smtClean="0">
                <a:solidFill>
                  <a:prstClr val="black"/>
                </a:solidFill>
              </a:rPr>
              <a:t>funds will </a:t>
            </a:r>
            <a:r>
              <a:rPr lang="en-US" sz="1600" dirty="0">
                <a:solidFill>
                  <a:prstClr val="black"/>
                </a:solidFill>
              </a:rPr>
              <a:t>complement previous awards </a:t>
            </a:r>
            <a:r>
              <a:rPr lang="en-US" sz="1600" dirty="0" smtClean="0">
                <a:solidFill>
                  <a:prstClr val="black"/>
                </a:solidFill>
              </a:rPr>
              <a:t>including an emphasis for future use with exascale</a:t>
            </a:r>
            <a:r>
              <a:rPr lang="en-US" sz="1600" dirty="0">
                <a:solidFill>
                  <a:prstClr val="black"/>
                </a:solidFill>
              </a:rPr>
              <a:t> </a:t>
            </a:r>
            <a:r>
              <a:rPr lang="en-US" sz="1600" dirty="0" smtClean="0">
                <a:solidFill>
                  <a:prstClr val="black"/>
                </a:solidFill>
              </a:rPr>
              <a:t>computing</a:t>
            </a:r>
            <a:endParaRPr lang="en-US" sz="2400" dirty="0"/>
          </a:p>
          <a:p>
            <a:pPr marL="169863" lvl="1" indent="-169863">
              <a:lnSpc>
                <a:spcPts val="1800"/>
              </a:lnSpc>
              <a:spcBef>
                <a:spcPts val="0"/>
              </a:spcBef>
              <a:spcAft>
                <a:spcPts val="800"/>
              </a:spcAft>
              <a:buFont typeface="Wingdings" pitchFamily="2" charset="2"/>
              <a:buChar char="§"/>
            </a:pPr>
            <a:r>
              <a:rPr lang="en-US" sz="1600" dirty="0" smtClean="0">
                <a:solidFill>
                  <a:prstClr val="black"/>
                </a:solidFill>
              </a:rPr>
              <a:t>Deliver research codes and data for design of functional materials to the materials sciences communities in academia, labs, and industry</a:t>
            </a:r>
          </a:p>
          <a:p>
            <a:pPr marL="169863" lvl="1" indent="-169863">
              <a:lnSpc>
                <a:spcPts val="1800"/>
              </a:lnSpc>
              <a:spcBef>
                <a:spcPts val="0"/>
              </a:spcBef>
              <a:spcAft>
                <a:spcPts val="800"/>
              </a:spcAft>
              <a:buFont typeface="Wingdings" pitchFamily="2" charset="2"/>
              <a:buChar char="§"/>
            </a:pPr>
            <a:r>
              <a:rPr lang="en-US" sz="1600" dirty="0" smtClean="0">
                <a:solidFill>
                  <a:prstClr val="black"/>
                </a:solidFill>
              </a:rPr>
              <a:t>Use integrated teams combining expertise in materials theory, modeling, computation, synthesis, characterization, and processing/fabrication</a:t>
            </a:r>
          </a:p>
          <a:p>
            <a:pPr marL="169863" lvl="1" indent="-169863">
              <a:lnSpc>
                <a:spcPts val="1800"/>
              </a:lnSpc>
              <a:spcBef>
                <a:spcPts val="0"/>
              </a:spcBef>
              <a:spcAft>
                <a:spcPts val="1800"/>
              </a:spcAft>
              <a:buFont typeface="Wingdings" pitchFamily="2" charset="2"/>
              <a:buChar char="§"/>
            </a:pPr>
            <a:r>
              <a:rPr lang="en-US" sz="1600" dirty="0" smtClean="0">
                <a:solidFill>
                  <a:prstClr val="black"/>
                </a:solidFill>
              </a:rPr>
              <a:t>Use facilities and tools for synthesis, characterization, simulation, and computation, relying especially on the SC scientific user facilities and leadership class computing</a:t>
            </a:r>
            <a:endParaRPr lang="en-US" sz="800" dirty="0" smtClean="0">
              <a:solidFill>
                <a:prstClr val="black"/>
              </a:solidFill>
            </a:endParaRPr>
          </a:p>
          <a:p>
            <a:pPr marL="0" lvl="1" indent="0">
              <a:lnSpc>
                <a:spcPts val="1800"/>
              </a:lnSpc>
              <a:spcBef>
                <a:spcPts val="0"/>
              </a:spcBef>
              <a:spcAft>
                <a:spcPts val="1200"/>
              </a:spcAft>
              <a:buFont typeface="Arial" charset="0"/>
              <a:buNone/>
            </a:pPr>
            <a:r>
              <a:rPr lang="en-US" sz="1600" dirty="0" smtClean="0">
                <a:solidFill>
                  <a:prstClr val="black"/>
                </a:solidFill>
              </a:rPr>
              <a:t>FY 2015 Awards:</a:t>
            </a:r>
          </a:p>
        </p:txBody>
      </p:sp>
      <p:pic>
        <p:nvPicPr>
          <p:cNvPr id="1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8285" r="10518" b="16280"/>
          <a:stretch/>
        </p:blipFill>
        <p:spPr bwMode="auto">
          <a:xfrm rot="5400000">
            <a:off x="1011495" y="3997057"/>
            <a:ext cx="1097280" cy="1901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20857" t="5590" r="23840" b="6288"/>
          <a:stretch/>
        </p:blipFill>
        <p:spPr>
          <a:xfrm>
            <a:off x="3276600" y="4398951"/>
            <a:ext cx="2151912" cy="1097280"/>
          </a:xfrm>
          <a:prstGeom prst="rect">
            <a:avLst/>
          </a:prstGeom>
        </p:spPr>
      </p:pic>
      <p:grpSp>
        <p:nvGrpSpPr>
          <p:cNvPr id="5" name="Group 4"/>
          <p:cNvGrpSpPr/>
          <p:nvPr/>
        </p:nvGrpSpPr>
        <p:grpSpPr>
          <a:xfrm>
            <a:off x="315402" y="5848290"/>
            <a:ext cx="8752399" cy="400110"/>
            <a:chOff x="458310" y="5702918"/>
            <a:chExt cx="8249574" cy="400110"/>
          </a:xfrm>
        </p:grpSpPr>
        <p:grpSp>
          <p:nvGrpSpPr>
            <p:cNvPr id="10" name="Group 15"/>
            <p:cNvGrpSpPr/>
            <p:nvPr/>
          </p:nvGrpSpPr>
          <p:grpSpPr>
            <a:xfrm>
              <a:off x="458310" y="5702918"/>
              <a:ext cx="8249574" cy="400110"/>
              <a:chOff x="622976" y="5693706"/>
              <a:chExt cx="7772301" cy="400110"/>
            </a:xfrm>
          </p:grpSpPr>
          <p:sp>
            <p:nvSpPr>
              <p:cNvPr id="11" name="TextBox 10"/>
              <p:cNvSpPr txBox="1"/>
              <p:nvPr/>
            </p:nvSpPr>
            <p:spPr>
              <a:xfrm>
                <a:off x="5270822" y="5693706"/>
                <a:ext cx="3124455" cy="369332"/>
              </a:xfrm>
              <a:prstGeom prst="rect">
                <a:avLst/>
              </a:prstGeom>
              <a:noFill/>
            </p:spPr>
            <p:txBody>
              <a:bodyPr wrap="square" rIns="0" rtlCol="0">
                <a:spAutoFit/>
              </a:bodyPr>
              <a:lstStyle/>
              <a:p>
                <a:pPr algn="ctr" fontAlgn="base">
                  <a:spcBef>
                    <a:spcPct val="0"/>
                  </a:spcBef>
                  <a:spcAft>
                    <a:spcPct val="0"/>
                  </a:spcAft>
                </a:pPr>
                <a:r>
                  <a:rPr lang="en-US" sz="900" b="1" dirty="0">
                    <a:solidFill>
                      <a:prstClr val="black"/>
                    </a:solidFill>
                    <a:latin typeface="+mn-lt"/>
                  </a:rPr>
                  <a:t>Computational Design of Correlated Materials </a:t>
                </a:r>
              </a:p>
              <a:p>
                <a:pPr algn="ctr" fontAlgn="base">
                  <a:spcBef>
                    <a:spcPct val="0"/>
                  </a:spcBef>
                  <a:spcAft>
                    <a:spcPct val="0"/>
                  </a:spcAft>
                </a:pPr>
                <a:r>
                  <a:rPr lang="en-US" sz="900" b="1" dirty="0">
                    <a:solidFill>
                      <a:prstClr val="black"/>
                    </a:solidFill>
                    <a:latin typeface="+mn-lt"/>
                  </a:rPr>
                  <a:t>Brookhaven National Laboratory</a:t>
                </a:r>
                <a:endParaRPr lang="en-US" sz="900" dirty="0">
                  <a:solidFill>
                    <a:prstClr val="black"/>
                  </a:solidFill>
                  <a:latin typeface="+mn-lt"/>
                </a:endParaRPr>
              </a:p>
            </p:txBody>
          </p:sp>
          <p:sp>
            <p:nvSpPr>
              <p:cNvPr id="12" name="TextBox 11"/>
              <p:cNvSpPr txBox="1"/>
              <p:nvPr/>
            </p:nvSpPr>
            <p:spPr>
              <a:xfrm>
                <a:off x="622976" y="5724484"/>
                <a:ext cx="2391714" cy="369332"/>
              </a:xfrm>
              <a:prstGeom prst="rect">
                <a:avLst/>
              </a:prstGeom>
              <a:noFill/>
            </p:spPr>
            <p:txBody>
              <a:bodyPr wrap="square" lIns="0" rtlCol="0">
                <a:spAutoFit/>
              </a:bodyPr>
              <a:lstStyle/>
              <a:p>
                <a:pPr algn="ctr"/>
                <a:r>
                  <a:rPr lang="en-US" sz="900" b="1" dirty="0">
                    <a:solidFill>
                      <a:prstClr val="black"/>
                    </a:solidFill>
                    <a:latin typeface="+mn-lt"/>
                  </a:rPr>
                  <a:t>Functional Materials  Design for Energy Conversion</a:t>
                </a:r>
              </a:p>
              <a:p>
                <a:pPr algn="ctr"/>
                <a:r>
                  <a:rPr lang="en-US" sz="900" b="1" dirty="0">
                    <a:solidFill>
                      <a:prstClr val="black"/>
                    </a:solidFill>
                    <a:latin typeface="+mn-lt"/>
                  </a:rPr>
                  <a:t>Argonne National Laboratory</a:t>
                </a:r>
              </a:p>
            </p:txBody>
          </p:sp>
        </p:grpSp>
        <p:sp>
          <p:nvSpPr>
            <p:cNvPr id="18" name="TextBox 17"/>
            <p:cNvSpPr txBox="1"/>
            <p:nvPr/>
          </p:nvSpPr>
          <p:spPr>
            <a:xfrm>
              <a:off x="2996891" y="5733696"/>
              <a:ext cx="2766277" cy="369332"/>
            </a:xfrm>
            <a:prstGeom prst="rect">
              <a:avLst/>
            </a:prstGeom>
            <a:noFill/>
          </p:spPr>
          <p:txBody>
            <a:bodyPr wrap="square" lIns="0" rtlCol="0">
              <a:spAutoFit/>
            </a:bodyPr>
            <a:lstStyle/>
            <a:p>
              <a:pPr algn="ctr" fontAlgn="base">
                <a:spcBef>
                  <a:spcPct val="0"/>
                </a:spcBef>
                <a:spcAft>
                  <a:spcPct val="0"/>
                </a:spcAft>
              </a:pPr>
              <a:r>
                <a:rPr lang="en-US" sz="900" b="1" dirty="0">
                  <a:solidFill>
                    <a:prstClr val="black"/>
                  </a:solidFill>
                  <a:latin typeface="+mn-lt"/>
                </a:rPr>
                <a:t>Computational Synthesis of Layered Materials  </a:t>
              </a:r>
            </a:p>
            <a:p>
              <a:pPr algn="ctr" fontAlgn="base">
                <a:spcBef>
                  <a:spcPct val="0"/>
                </a:spcBef>
                <a:spcAft>
                  <a:spcPct val="0"/>
                </a:spcAft>
              </a:pPr>
              <a:r>
                <a:rPr lang="en-US" sz="900" b="1" dirty="0">
                  <a:solidFill>
                    <a:prstClr val="black"/>
                  </a:solidFill>
                  <a:latin typeface="+mn-lt"/>
                </a:rPr>
                <a:t>University of Southern California</a:t>
              </a:r>
              <a:endParaRPr lang="en-US" sz="900" dirty="0">
                <a:solidFill>
                  <a:prstClr val="black"/>
                </a:solidFill>
                <a:latin typeface="+mn-lt"/>
              </a:endParaRPr>
            </a:p>
          </p:txBody>
        </p:sp>
      </p:gr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96746" y="4398951"/>
            <a:ext cx="1995188" cy="1097280"/>
          </a:xfrm>
          <a:prstGeom prst="rect">
            <a:avLst/>
          </a:prstGeom>
        </p:spPr>
      </p:pic>
      <p:grpSp>
        <p:nvGrpSpPr>
          <p:cNvPr id="4" name="Group 3"/>
          <p:cNvGrpSpPr/>
          <p:nvPr/>
        </p:nvGrpSpPr>
        <p:grpSpPr>
          <a:xfrm>
            <a:off x="152401" y="5462559"/>
            <a:ext cx="8458200" cy="404841"/>
            <a:chOff x="334335" y="5405470"/>
            <a:chExt cx="8276265" cy="404841"/>
          </a:xfrm>
        </p:grpSpPr>
        <p:grpSp>
          <p:nvGrpSpPr>
            <p:cNvPr id="20" name="Group 15"/>
            <p:cNvGrpSpPr/>
            <p:nvPr/>
          </p:nvGrpSpPr>
          <p:grpSpPr>
            <a:xfrm>
              <a:off x="334335" y="5410200"/>
              <a:ext cx="8276265" cy="400111"/>
              <a:chOff x="528396" y="5638799"/>
              <a:chExt cx="7797449" cy="400111"/>
            </a:xfrm>
          </p:grpSpPr>
          <p:sp>
            <p:nvSpPr>
              <p:cNvPr id="21" name="TextBox 20"/>
              <p:cNvSpPr txBox="1"/>
              <p:nvPr/>
            </p:nvSpPr>
            <p:spPr>
              <a:xfrm>
                <a:off x="5745240" y="5638799"/>
                <a:ext cx="2580605" cy="400110"/>
              </a:xfrm>
              <a:prstGeom prst="rect">
                <a:avLst/>
              </a:prstGeom>
              <a:noFill/>
            </p:spPr>
            <p:txBody>
              <a:bodyPr wrap="square" rIns="0" rtlCol="0">
                <a:spAutoFit/>
              </a:bodyPr>
              <a:lstStyle/>
              <a:p>
                <a:pPr algn="ctr" fontAlgn="base">
                  <a:spcBef>
                    <a:spcPct val="0"/>
                  </a:spcBef>
                  <a:spcAft>
                    <a:spcPct val="0"/>
                  </a:spcAft>
                </a:pPr>
                <a:r>
                  <a:rPr lang="en-US" sz="1000" dirty="0">
                    <a:solidFill>
                      <a:prstClr val="black"/>
                    </a:solidFill>
                    <a:latin typeface="Arial" pitchFamily="34" charset="0"/>
                  </a:rPr>
                  <a:t>Inelastic Neutron Response Predicted by Dynamical Mean Field Theory </a:t>
                </a:r>
              </a:p>
            </p:txBody>
          </p:sp>
          <p:sp>
            <p:nvSpPr>
              <p:cNvPr id="22" name="TextBox 21"/>
              <p:cNvSpPr txBox="1"/>
              <p:nvPr/>
            </p:nvSpPr>
            <p:spPr>
              <a:xfrm>
                <a:off x="528396" y="5638800"/>
                <a:ext cx="2821611" cy="400110"/>
              </a:xfrm>
              <a:prstGeom prst="rect">
                <a:avLst/>
              </a:prstGeom>
              <a:noFill/>
            </p:spPr>
            <p:txBody>
              <a:bodyPr wrap="square" lIns="0" rtlCol="0">
                <a:spAutoFit/>
              </a:bodyPr>
              <a:lstStyle/>
              <a:p>
                <a:pPr algn="ctr" fontAlgn="base">
                  <a:lnSpc>
                    <a:spcPts val="1200"/>
                  </a:lnSpc>
                  <a:spcBef>
                    <a:spcPct val="0"/>
                  </a:spcBef>
                  <a:spcAft>
                    <a:spcPct val="0"/>
                  </a:spcAft>
                </a:pPr>
                <a:r>
                  <a:rPr lang="en-US" sz="1000" dirty="0">
                    <a:solidFill>
                      <a:prstClr val="black"/>
                    </a:solidFill>
                    <a:latin typeface="Arial" pitchFamily="34" charset="0"/>
                  </a:rPr>
                  <a:t>Experimental &amp; Calculated Images of Ordered Nanoparticle Chains</a:t>
                </a:r>
              </a:p>
            </p:txBody>
          </p:sp>
        </p:grpSp>
        <p:sp>
          <p:nvSpPr>
            <p:cNvPr id="24" name="TextBox 23"/>
            <p:cNvSpPr txBox="1"/>
            <p:nvPr/>
          </p:nvSpPr>
          <p:spPr>
            <a:xfrm>
              <a:off x="3161886" y="5405470"/>
              <a:ext cx="2766277" cy="400110"/>
            </a:xfrm>
            <a:prstGeom prst="rect">
              <a:avLst/>
            </a:prstGeom>
            <a:noFill/>
          </p:spPr>
          <p:txBody>
            <a:bodyPr wrap="square" lIns="0" rtlCol="0">
              <a:spAutoFit/>
            </a:bodyPr>
            <a:lstStyle/>
            <a:p>
              <a:pPr algn="ctr" fontAlgn="base">
                <a:lnSpc>
                  <a:spcPts val="1200"/>
                </a:lnSpc>
                <a:spcBef>
                  <a:spcPct val="0"/>
                </a:spcBef>
                <a:spcAft>
                  <a:spcPct val="0"/>
                </a:spcAft>
              </a:pPr>
              <a:r>
                <a:rPr lang="en-US" sz="1000" dirty="0">
                  <a:solidFill>
                    <a:prstClr val="black"/>
                  </a:solidFill>
                  <a:latin typeface="Arial" pitchFamily="34" charset="0"/>
                </a:rPr>
                <a:t>Structure and Dynamics in Self-Assembled Monolayers</a:t>
              </a:r>
            </a:p>
          </p:txBody>
        </p:sp>
      </p:grpSp>
      <p:grpSp>
        <p:nvGrpSpPr>
          <p:cNvPr id="27" name="Group 26"/>
          <p:cNvGrpSpPr/>
          <p:nvPr/>
        </p:nvGrpSpPr>
        <p:grpSpPr>
          <a:xfrm>
            <a:off x="8032830" y="46284"/>
            <a:ext cx="1111170" cy="957965"/>
            <a:chOff x="8032830" y="46284"/>
            <a:chExt cx="1111170" cy="957965"/>
          </a:xfrm>
        </p:grpSpPr>
        <p:sp>
          <p:nvSpPr>
            <p:cNvPr id="28" name="5-Point Star 27"/>
            <p:cNvSpPr/>
            <p:nvPr/>
          </p:nvSpPr>
          <p:spPr>
            <a:xfrm>
              <a:off x="8032830" y="46284"/>
              <a:ext cx="1111170" cy="95796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TextBox 28"/>
            <p:cNvSpPr txBox="1"/>
            <p:nvPr/>
          </p:nvSpPr>
          <p:spPr>
            <a:xfrm>
              <a:off x="8225900" y="271010"/>
              <a:ext cx="740779" cy="600164"/>
            </a:xfrm>
            <a:prstGeom prst="rect">
              <a:avLst/>
            </a:prstGeom>
            <a:noFill/>
          </p:spPr>
          <p:txBody>
            <a:bodyPr wrap="square" rtlCol="0">
              <a:spAutoFit/>
            </a:bodyPr>
            <a:lstStyle/>
            <a:p>
              <a:pPr algn="ctr"/>
              <a:r>
                <a:rPr lang="en-US" sz="1100" b="1" dirty="0" smtClean="0">
                  <a:solidFill>
                    <a:schemeClr val="bg1"/>
                  </a:solidFill>
                </a:rPr>
                <a:t>BES-</a:t>
              </a:r>
            </a:p>
            <a:p>
              <a:pPr algn="ctr"/>
              <a:r>
                <a:rPr lang="en-US" sz="1100" b="1" dirty="0" smtClean="0">
                  <a:solidFill>
                    <a:schemeClr val="bg1"/>
                  </a:solidFill>
                </a:rPr>
                <a:t>ASCR</a:t>
              </a:r>
            </a:p>
            <a:p>
              <a:pPr algn="ctr"/>
              <a:r>
                <a:rPr lang="en-US" sz="1100" b="1" dirty="0" smtClean="0">
                  <a:solidFill>
                    <a:schemeClr val="bg1"/>
                  </a:solidFill>
                </a:rPr>
                <a:t>Link</a:t>
              </a:r>
            </a:p>
          </p:txBody>
        </p:sp>
      </p:grpSp>
      <p:sp>
        <p:nvSpPr>
          <p:cNvPr id="6" name="Footer Placeholder 5"/>
          <p:cNvSpPr>
            <a:spLocks noGrp="1"/>
          </p:cNvSpPr>
          <p:nvPr>
            <p:ph type="ftr" sz="quarter" idx="10"/>
          </p:nvPr>
        </p:nvSpPr>
        <p:spPr/>
        <p:txBody>
          <a:bodyPr/>
          <a:lstStyle/>
          <a:p>
            <a:pPr>
              <a:defRPr/>
            </a:pPr>
            <a:r>
              <a:rPr lang="en-US" smtClean="0"/>
              <a:t>BESAC Briefing February 11, 2016</a:t>
            </a:r>
            <a:endParaRPr lang="en-US"/>
          </a:p>
        </p:txBody>
      </p:sp>
    </p:spTree>
    <p:extLst>
      <p:ext uri="{BB962C8B-B14F-4D97-AF65-F5344CB8AC3E}">
        <p14:creationId xmlns:p14="http://schemas.microsoft.com/office/powerpoint/2010/main" val="12457195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1981200"/>
            <a:ext cx="9144000" cy="4343400"/>
          </a:xfrm>
        </p:spPr>
        <p:txBody>
          <a:bodyPr/>
          <a:lstStyle/>
          <a:p>
            <a:pPr marL="169863" lvl="1" indent="-169863">
              <a:lnSpc>
                <a:spcPts val="1800"/>
              </a:lnSpc>
              <a:spcBef>
                <a:spcPts val="0"/>
              </a:spcBef>
              <a:spcAft>
                <a:spcPts val="0"/>
              </a:spcAft>
              <a:buFont typeface="Wingdings" pitchFamily="2" charset="2"/>
              <a:buChar char="§"/>
            </a:pPr>
            <a:r>
              <a:rPr lang="en-US" sz="1500" b="1" dirty="0" smtClean="0">
                <a:solidFill>
                  <a:schemeClr val="tx1"/>
                </a:solidFill>
              </a:rPr>
              <a:t>Midwest Integrated Center for Computational Materials, $3M/</a:t>
            </a:r>
            <a:r>
              <a:rPr lang="en-US" sz="1500" b="1" dirty="0" err="1" smtClean="0">
                <a:solidFill>
                  <a:schemeClr val="tx1"/>
                </a:solidFill>
              </a:rPr>
              <a:t>yr</a:t>
            </a:r>
            <a:r>
              <a:rPr lang="en-US" sz="1500" b="1" dirty="0" smtClean="0">
                <a:solidFill>
                  <a:schemeClr val="tx1"/>
                </a:solidFill>
              </a:rPr>
              <a:t> for 4 years</a:t>
            </a:r>
          </a:p>
          <a:p>
            <a:pPr marL="401638" lvl="2" indent="-174625">
              <a:spcBef>
                <a:spcPts val="0"/>
              </a:spcBef>
              <a:spcAft>
                <a:spcPts val="300"/>
              </a:spcAft>
              <a:buFont typeface="Wingdings" pitchFamily="2" charset="2"/>
              <a:buChar char="§"/>
            </a:pPr>
            <a:r>
              <a:rPr lang="en-US" sz="1400" dirty="0" smtClean="0"/>
              <a:t>PI, Giulia Galli, Argonne National Lab. University partners: Chicago, Michigan, Northwestern, Notre Dame, and California-Davis</a:t>
            </a:r>
          </a:p>
          <a:p>
            <a:pPr marL="401638" lvl="2" indent="-174625">
              <a:spcBef>
                <a:spcPts val="0"/>
              </a:spcBef>
              <a:spcAft>
                <a:spcPts val="300"/>
              </a:spcAft>
              <a:buFont typeface="Wingdings" pitchFamily="2" charset="2"/>
              <a:buChar char="§"/>
            </a:pPr>
            <a:r>
              <a:rPr lang="en-US" sz="1400" dirty="0" smtClean="0">
                <a:solidFill>
                  <a:schemeClr val="tx1"/>
                </a:solidFill>
              </a:rPr>
              <a:t>Nano-particle assemblies leading to artificial meta-materials with potential application to solar cells</a:t>
            </a:r>
          </a:p>
          <a:p>
            <a:pPr marL="401638" lvl="2" indent="-174625">
              <a:spcBef>
                <a:spcPts val="0"/>
              </a:spcBef>
              <a:spcAft>
                <a:spcPts val="300"/>
              </a:spcAft>
              <a:buFont typeface="Wingdings" pitchFamily="2" charset="2"/>
              <a:buChar char="§"/>
            </a:pPr>
            <a:r>
              <a:rPr lang="en-US" sz="1400" dirty="0" smtClean="0"/>
              <a:t>V</a:t>
            </a:r>
            <a:r>
              <a:rPr lang="en-US" sz="1400" dirty="0" smtClean="0">
                <a:solidFill>
                  <a:schemeClr val="tx1"/>
                </a:solidFill>
              </a:rPr>
              <a:t>alidation at Advanced Photon Source. </a:t>
            </a:r>
            <a:r>
              <a:rPr lang="en-US" sz="1400" dirty="0" smtClean="0"/>
              <a:t>Leadership computing and data capabilities at Argonne</a:t>
            </a:r>
            <a:endParaRPr lang="en-US" sz="1200" dirty="0" smtClean="0">
              <a:solidFill>
                <a:schemeClr val="tx1"/>
              </a:solidFill>
            </a:endParaRPr>
          </a:p>
          <a:p>
            <a:pPr marL="169863" lvl="1" indent="-169863">
              <a:spcBef>
                <a:spcPts val="600"/>
              </a:spcBef>
              <a:spcAft>
                <a:spcPts val="0"/>
              </a:spcAft>
              <a:buFont typeface="Wingdings" pitchFamily="2" charset="2"/>
              <a:buChar char="§"/>
            </a:pPr>
            <a:r>
              <a:rPr lang="en-US" sz="1500" b="1" dirty="0" smtClean="0">
                <a:solidFill>
                  <a:schemeClr val="tx1"/>
                </a:solidFill>
              </a:rPr>
              <a:t>Center for Computational Design of Functional Strongly Correlated Materials &amp; Theoretical Spectroscopy, $3M/</a:t>
            </a:r>
            <a:r>
              <a:rPr lang="en-US" sz="1500" b="1" dirty="0" err="1" smtClean="0">
                <a:solidFill>
                  <a:schemeClr val="tx1"/>
                </a:solidFill>
              </a:rPr>
              <a:t>yr</a:t>
            </a:r>
            <a:r>
              <a:rPr lang="en-US" sz="1500" b="1" dirty="0" smtClean="0">
                <a:solidFill>
                  <a:schemeClr val="tx1"/>
                </a:solidFill>
              </a:rPr>
              <a:t> for 4 years</a:t>
            </a:r>
          </a:p>
          <a:p>
            <a:pPr marL="401638" lvl="2" indent="-174625">
              <a:lnSpc>
                <a:spcPts val="1800"/>
              </a:lnSpc>
              <a:spcBef>
                <a:spcPts val="0"/>
              </a:spcBef>
              <a:spcAft>
                <a:spcPts val="300"/>
              </a:spcAft>
              <a:buFont typeface="Wingdings" pitchFamily="2" charset="2"/>
              <a:buChar char="§"/>
            </a:pPr>
            <a:r>
              <a:rPr lang="en-US" sz="1400" dirty="0"/>
              <a:t>PI, Gabriel Kotliar, Brookhaven National Lab. Partners: Rutgers </a:t>
            </a:r>
            <a:r>
              <a:rPr lang="en-US" sz="1400" dirty="0" smtClean="0"/>
              <a:t>Univ., Univ. Tennessee, Ames Laboratory</a:t>
            </a:r>
            <a:endParaRPr lang="en-US" sz="1400" dirty="0"/>
          </a:p>
          <a:p>
            <a:pPr marL="401638" lvl="2" indent="-174625">
              <a:spcBef>
                <a:spcPts val="0"/>
              </a:spcBef>
              <a:spcAft>
                <a:spcPts val="300"/>
              </a:spcAft>
              <a:buFont typeface="Wingdings" pitchFamily="2" charset="2"/>
              <a:buChar char="§"/>
            </a:pPr>
            <a:r>
              <a:rPr lang="en-US" sz="1400" dirty="0"/>
              <a:t>New generation of software to accurately describe </a:t>
            </a:r>
            <a:r>
              <a:rPr lang="en-US" sz="1400" dirty="0" smtClean="0"/>
              <a:t>electronic correlations in oxides </a:t>
            </a:r>
            <a:r>
              <a:rPr lang="en-US" sz="1400" dirty="0"/>
              <a:t>and complex materials where current theory fails. Application to thermoelectric materials. Validation at National Synchrotron Light Source. Codes to run at NERSC </a:t>
            </a:r>
            <a:r>
              <a:rPr lang="en-US" sz="1400" dirty="0" smtClean="0"/>
              <a:t>and Oak </a:t>
            </a:r>
            <a:r>
              <a:rPr lang="en-US" sz="1400" dirty="0"/>
              <a:t>Ridge Leadership </a:t>
            </a:r>
            <a:r>
              <a:rPr lang="en-US" sz="1400" dirty="0" smtClean="0"/>
              <a:t>Computing Facility</a:t>
            </a:r>
            <a:endParaRPr lang="en-US" sz="1400" dirty="0"/>
          </a:p>
          <a:p>
            <a:pPr marL="169863" lvl="1" indent="-169863">
              <a:lnSpc>
                <a:spcPts val="1800"/>
              </a:lnSpc>
              <a:spcBef>
                <a:spcPts val="600"/>
              </a:spcBef>
              <a:spcAft>
                <a:spcPts val="0"/>
              </a:spcAft>
              <a:buFont typeface="Wingdings" pitchFamily="2" charset="2"/>
              <a:buChar char="§"/>
            </a:pPr>
            <a:r>
              <a:rPr lang="en-US" sz="1600" b="1" dirty="0" smtClean="0">
                <a:solidFill>
                  <a:schemeClr val="tx1"/>
                </a:solidFill>
              </a:rPr>
              <a:t> </a:t>
            </a:r>
            <a:r>
              <a:rPr lang="en-US" sz="1500" b="1" dirty="0" smtClean="0">
                <a:solidFill>
                  <a:schemeClr val="tx1"/>
                </a:solidFill>
              </a:rPr>
              <a:t>Computational Synthesis of Materials Project, $2M/year for 4 years</a:t>
            </a:r>
            <a:r>
              <a:rPr lang="en-US" sz="1500" dirty="0" smtClean="0">
                <a:solidFill>
                  <a:schemeClr val="tx1"/>
                </a:solidFill>
              </a:rPr>
              <a:t> </a:t>
            </a:r>
          </a:p>
          <a:p>
            <a:pPr marL="401638" lvl="2" indent="-174625">
              <a:spcBef>
                <a:spcPts val="0"/>
              </a:spcBef>
              <a:spcAft>
                <a:spcPts val="300"/>
              </a:spcAft>
              <a:buFont typeface="Wingdings" pitchFamily="2" charset="2"/>
              <a:buChar char="§"/>
            </a:pPr>
            <a:r>
              <a:rPr lang="en-US" sz="1400" dirty="0"/>
              <a:t>PI, </a:t>
            </a:r>
            <a:r>
              <a:rPr lang="en-US" sz="1400" dirty="0" err="1"/>
              <a:t>Priya</a:t>
            </a:r>
            <a:r>
              <a:rPr lang="en-US" sz="1400" dirty="0"/>
              <a:t> </a:t>
            </a:r>
            <a:r>
              <a:rPr lang="en-US" sz="1400" dirty="0" err="1"/>
              <a:t>Vashishta</a:t>
            </a:r>
            <a:r>
              <a:rPr lang="en-US" sz="1400" dirty="0"/>
              <a:t>. U Southern California. Partners: California Institute of Technology, Lawrence Berkeley National Lab, Univ. Missouri, Rice Univ., SLAC National Accelerator </a:t>
            </a:r>
            <a:r>
              <a:rPr lang="en-US" sz="1400" dirty="0" smtClean="0"/>
              <a:t>Lab</a:t>
            </a:r>
            <a:endParaRPr lang="en-US" sz="1400" dirty="0"/>
          </a:p>
          <a:p>
            <a:pPr marL="401638" lvl="2" indent="-174625">
              <a:spcBef>
                <a:spcPts val="0"/>
              </a:spcBef>
              <a:spcAft>
                <a:spcPts val="300"/>
              </a:spcAft>
              <a:buFont typeface="Wingdings" pitchFamily="2" charset="2"/>
              <a:buChar char="§"/>
            </a:pPr>
            <a:r>
              <a:rPr lang="en-US" sz="1400" dirty="0"/>
              <a:t>Studies of synthesis of 2-D layered </a:t>
            </a:r>
            <a:r>
              <a:rPr lang="en-US" sz="1400" dirty="0" smtClean="0"/>
              <a:t>structures.  </a:t>
            </a:r>
            <a:r>
              <a:rPr lang="en-US" sz="1400" dirty="0"/>
              <a:t>A</a:t>
            </a:r>
            <a:r>
              <a:rPr lang="en-US" sz="1400" dirty="0" smtClean="0"/>
              <a:t>pplication </a:t>
            </a:r>
            <a:r>
              <a:rPr lang="en-US" sz="1400" dirty="0"/>
              <a:t>to electronics and  catalysis. </a:t>
            </a:r>
            <a:r>
              <a:rPr lang="en-US" sz="1400" dirty="0" smtClean="0"/>
              <a:t>Confirmation includes ultrafast </a:t>
            </a:r>
            <a:r>
              <a:rPr lang="en-US" sz="1400" dirty="0"/>
              <a:t>free electron laser </a:t>
            </a:r>
            <a:r>
              <a:rPr lang="en-US" sz="1400" dirty="0" smtClean="0"/>
              <a:t>experiments at LCLS. </a:t>
            </a:r>
            <a:r>
              <a:rPr lang="en-US" sz="1400" dirty="0"/>
              <a:t>Data (Materials Project) and </a:t>
            </a:r>
            <a:r>
              <a:rPr lang="en-US" sz="1400" dirty="0" smtClean="0"/>
              <a:t>computing  </a:t>
            </a:r>
            <a:r>
              <a:rPr lang="en-US" sz="1400" dirty="0"/>
              <a:t>at NERSC and </a:t>
            </a:r>
            <a:r>
              <a:rPr lang="en-US" sz="1400" dirty="0" smtClean="0"/>
              <a:t>Argonne </a:t>
            </a:r>
            <a:r>
              <a:rPr lang="en-US" sz="1400" dirty="0"/>
              <a:t>Leadership </a:t>
            </a:r>
            <a:r>
              <a:rPr lang="en-US" sz="1400" dirty="0" smtClean="0"/>
              <a:t>Computing Facility.</a:t>
            </a:r>
            <a:endParaRPr lang="en-US" sz="1400" dirty="0"/>
          </a:p>
        </p:txBody>
      </p:sp>
      <p:sp>
        <p:nvSpPr>
          <p:cNvPr id="3" name="Title 2"/>
          <p:cNvSpPr>
            <a:spLocks noGrp="1"/>
          </p:cNvSpPr>
          <p:nvPr>
            <p:ph type="title"/>
          </p:nvPr>
        </p:nvSpPr>
        <p:spPr>
          <a:xfrm>
            <a:off x="0" y="45093"/>
            <a:ext cx="9144000" cy="614664"/>
          </a:xfrm>
        </p:spPr>
        <p:txBody>
          <a:bodyPr/>
          <a:lstStyle/>
          <a:p>
            <a:pPr>
              <a:lnSpc>
                <a:spcPct val="90000"/>
              </a:lnSpc>
            </a:pPr>
            <a:r>
              <a:rPr lang="en-US" b="1" dirty="0" smtClean="0"/>
              <a:t>Computational Materials Sciences – </a:t>
            </a:r>
            <a:r>
              <a:rPr lang="en-US" sz="2000" b="1" dirty="0" smtClean="0"/>
              <a:t>FY </a:t>
            </a:r>
            <a:r>
              <a:rPr lang="en-US" sz="2000" b="1" dirty="0"/>
              <a:t>2015 </a:t>
            </a:r>
            <a:r>
              <a:rPr lang="en-US" sz="2000" b="1" dirty="0" smtClean="0"/>
              <a:t>Award</a:t>
            </a:r>
            <a:endParaRPr lang="en-US" sz="2000" b="1" dirty="0"/>
          </a:p>
        </p:txBody>
      </p:sp>
      <p:sp>
        <p:nvSpPr>
          <p:cNvPr id="15" name="Rectangle 14"/>
          <p:cNvSpPr/>
          <p:nvPr/>
        </p:nvSpPr>
        <p:spPr>
          <a:xfrm>
            <a:off x="0" y="762000"/>
            <a:ext cx="9144000" cy="1246495"/>
          </a:xfrm>
          <a:prstGeom prst="rect">
            <a:avLst/>
          </a:prstGeom>
          <a:solidFill>
            <a:srgbClr val="FFFFD9"/>
          </a:solidFill>
          <a:ln>
            <a:solidFill>
              <a:schemeClr val="tx1"/>
            </a:solidFill>
          </a:ln>
        </p:spPr>
        <p:txBody>
          <a:bodyPr wrap="square">
            <a:spAutoFit/>
          </a:bodyPr>
          <a:lstStyle/>
          <a:p>
            <a:pPr marL="117475" lvl="1" fontAlgn="base">
              <a:spcBef>
                <a:spcPct val="0"/>
              </a:spcBef>
              <a:spcAft>
                <a:spcPct val="0"/>
              </a:spcAft>
            </a:pPr>
            <a:r>
              <a:rPr lang="en-US" sz="1500" dirty="0" smtClean="0"/>
              <a:t>Begun in FY 2015, Computational Materials Sciences supports research by integrated</a:t>
            </a:r>
            <a:r>
              <a:rPr lang="en-US" sz="1500" dirty="0"/>
              <a:t>, multidisciplinary teams </a:t>
            </a:r>
            <a:r>
              <a:rPr lang="en-US" sz="1500" dirty="0" smtClean="0"/>
              <a:t>to </a:t>
            </a:r>
            <a:r>
              <a:rPr lang="en-US" sz="1500" dirty="0"/>
              <a:t>develop validated </a:t>
            </a:r>
            <a:r>
              <a:rPr lang="en-US" sz="1500" dirty="0" smtClean="0"/>
              <a:t>software and databases </a:t>
            </a:r>
            <a:r>
              <a:rPr lang="en-US" sz="1500" dirty="0"/>
              <a:t>for predictive design of functional </a:t>
            </a:r>
            <a:r>
              <a:rPr lang="en-US" sz="1500" dirty="0" smtClean="0"/>
              <a:t>materials.</a:t>
            </a:r>
          </a:p>
          <a:p>
            <a:pPr marL="403225" lvl="1" indent="-285750" fontAlgn="base">
              <a:spcBef>
                <a:spcPct val="0"/>
              </a:spcBef>
              <a:spcAft>
                <a:spcPct val="0"/>
              </a:spcAft>
              <a:buFont typeface="Wingdings" panose="05000000000000000000" pitchFamily="2" charset="2"/>
              <a:buChar char="§"/>
            </a:pPr>
            <a:r>
              <a:rPr lang="en-US" sz="1400" dirty="0" smtClean="0"/>
              <a:t>Part </a:t>
            </a:r>
            <a:r>
              <a:rPr lang="en-US" sz="1400" dirty="0"/>
              <a:t>of </a:t>
            </a:r>
            <a:r>
              <a:rPr lang="en-US" sz="1400" dirty="0" smtClean="0"/>
              <a:t>DOE’s contribution to the </a:t>
            </a:r>
            <a:r>
              <a:rPr lang="en-US" sz="1400" dirty="0"/>
              <a:t>Materials Genome Initiative for Global Competitiveness (MGI</a:t>
            </a:r>
            <a:r>
              <a:rPr lang="en-US" sz="1400" dirty="0" smtClean="0"/>
              <a:t>)</a:t>
            </a:r>
          </a:p>
          <a:p>
            <a:pPr marL="403225" lvl="1" indent="-285750" fontAlgn="base">
              <a:spcBef>
                <a:spcPct val="0"/>
              </a:spcBef>
              <a:spcAft>
                <a:spcPct val="0"/>
              </a:spcAft>
              <a:buFont typeface="Wingdings" panose="05000000000000000000" pitchFamily="2" charset="2"/>
              <a:buChar char="§"/>
            </a:pPr>
            <a:r>
              <a:rPr lang="en-US" sz="1400" dirty="0" smtClean="0"/>
              <a:t>Software will be usable by a broad community in universities, government and the private sector</a:t>
            </a:r>
          </a:p>
          <a:p>
            <a:pPr marL="403225" lvl="1" indent="-285750" fontAlgn="base">
              <a:spcBef>
                <a:spcPct val="0"/>
              </a:spcBef>
              <a:spcAft>
                <a:spcPct val="0"/>
              </a:spcAft>
              <a:buFont typeface="Wingdings" panose="05000000000000000000" pitchFamily="2" charset="2"/>
              <a:buChar char="§"/>
            </a:pPr>
            <a:r>
              <a:rPr lang="en-US" sz="1400" dirty="0"/>
              <a:t>Additional funds requested in FY 2016 will support gaps in functionality and </a:t>
            </a:r>
            <a:r>
              <a:rPr lang="en-US" sz="1400" dirty="0" smtClean="0"/>
              <a:t>next-generation software</a:t>
            </a:r>
            <a:endParaRPr lang="en-US" sz="1400" dirty="0"/>
          </a:p>
        </p:txBody>
      </p:sp>
      <p:sp>
        <p:nvSpPr>
          <p:cNvPr id="14" name="Slide Number Placeholder 2"/>
          <p:cNvSpPr>
            <a:spLocks noGrp="1"/>
          </p:cNvSpPr>
          <p:nvPr>
            <p:ph type="sldNum" sz="quarter" idx="11"/>
          </p:nvPr>
        </p:nvSpPr>
        <p:spPr>
          <a:xfrm>
            <a:off x="8413750" y="6351588"/>
            <a:ext cx="381000" cy="365125"/>
          </a:xfrm>
        </p:spPr>
        <p:txBody>
          <a:bodyPr/>
          <a:lstStyle/>
          <a:p>
            <a:pPr>
              <a:defRPr/>
            </a:pPr>
            <a:fld id="{D1C3E240-9EB6-4604-A43D-9910B3F588EA}" type="slidenum">
              <a:rPr lang="en-US" smtClean="0"/>
              <a:pPr>
                <a:defRPr/>
              </a:pPr>
              <a:t>23</a:t>
            </a:fld>
            <a:endParaRPr lang="en-US" dirty="0"/>
          </a:p>
        </p:txBody>
      </p:sp>
      <p:grpSp>
        <p:nvGrpSpPr>
          <p:cNvPr id="9" name="Group 8"/>
          <p:cNvGrpSpPr/>
          <p:nvPr/>
        </p:nvGrpSpPr>
        <p:grpSpPr>
          <a:xfrm>
            <a:off x="8032830" y="46284"/>
            <a:ext cx="1111170" cy="957965"/>
            <a:chOff x="8032830" y="46284"/>
            <a:chExt cx="1111170" cy="957965"/>
          </a:xfrm>
        </p:grpSpPr>
        <p:sp>
          <p:nvSpPr>
            <p:cNvPr id="10" name="5-Point Star 9"/>
            <p:cNvSpPr/>
            <p:nvPr/>
          </p:nvSpPr>
          <p:spPr>
            <a:xfrm>
              <a:off x="8032830" y="46284"/>
              <a:ext cx="1111170" cy="95796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8225900" y="271010"/>
              <a:ext cx="740779" cy="600164"/>
            </a:xfrm>
            <a:prstGeom prst="rect">
              <a:avLst/>
            </a:prstGeom>
            <a:noFill/>
          </p:spPr>
          <p:txBody>
            <a:bodyPr wrap="square" rtlCol="0">
              <a:spAutoFit/>
            </a:bodyPr>
            <a:lstStyle/>
            <a:p>
              <a:pPr algn="ctr"/>
              <a:r>
                <a:rPr lang="en-US" sz="1100" b="1" dirty="0" smtClean="0">
                  <a:solidFill>
                    <a:schemeClr val="bg1"/>
                  </a:solidFill>
                </a:rPr>
                <a:t>BES-</a:t>
              </a:r>
            </a:p>
            <a:p>
              <a:pPr algn="ctr"/>
              <a:r>
                <a:rPr lang="en-US" sz="1100" b="1" dirty="0" smtClean="0">
                  <a:solidFill>
                    <a:schemeClr val="bg1"/>
                  </a:solidFill>
                </a:rPr>
                <a:t>ASCR</a:t>
              </a:r>
            </a:p>
            <a:p>
              <a:pPr algn="ctr"/>
              <a:r>
                <a:rPr lang="en-US" sz="1100" b="1" dirty="0" smtClean="0">
                  <a:solidFill>
                    <a:schemeClr val="bg1"/>
                  </a:solidFill>
                </a:rPr>
                <a:t>Link</a:t>
              </a:r>
            </a:p>
          </p:txBody>
        </p:sp>
      </p:grpSp>
      <p:sp>
        <p:nvSpPr>
          <p:cNvPr id="2" name="Footer Placeholder 1"/>
          <p:cNvSpPr>
            <a:spLocks noGrp="1"/>
          </p:cNvSpPr>
          <p:nvPr>
            <p:ph type="ftr" sz="quarter" idx="10"/>
          </p:nvPr>
        </p:nvSpPr>
        <p:spPr/>
        <p:txBody>
          <a:bodyPr/>
          <a:lstStyle/>
          <a:p>
            <a:pPr>
              <a:defRPr/>
            </a:pPr>
            <a:r>
              <a:rPr lang="en-US" smtClean="0"/>
              <a:t>BESAC Briefing February 11, 2016</a:t>
            </a:r>
            <a:endParaRPr lang="en-US"/>
          </a:p>
        </p:txBody>
      </p:sp>
    </p:spTree>
    <p:extLst>
      <p:ext uri="{BB962C8B-B14F-4D97-AF65-F5344CB8AC3E}">
        <p14:creationId xmlns:p14="http://schemas.microsoft.com/office/powerpoint/2010/main" val="32885880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36430" y="1966986"/>
            <a:ext cx="8678174" cy="2943480"/>
          </a:xfrm>
        </p:spPr>
        <p:txBody>
          <a:bodyPr/>
          <a:lstStyle/>
          <a:p>
            <a:pPr marL="169823" lvl="1" indent="-169823">
              <a:lnSpc>
                <a:spcPts val="1600"/>
              </a:lnSpc>
              <a:spcBef>
                <a:spcPts val="0"/>
              </a:spcBef>
              <a:spcAft>
                <a:spcPts val="1000"/>
              </a:spcAft>
              <a:buFont typeface="Wingdings" pitchFamily="2" charset="2"/>
              <a:buChar char="§"/>
            </a:pPr>
            <a:r>
              <a:rPr lang="en-US" sz="1600" dirty="0" smtClean="0">
                <a:solidFill>
                  <a:schemeClr val="tx1"/>
                </a:solidFill>
              </a:rPr>
              <a:t>A new activity -- $14M </a:t>
            </a:r>
            <a:r>
              <a:rPr lang="en-US" sz="1600" dirty="0">
                <a:solidFill>
                  <a:schemeClr val="tx1"/>
                </a:solidFill>
              </a:rPr>
              <a:t>is requested to support 4-5 teams of researchers to capitalize on existing investments in quantum chemistry codes and upgrade them to be compatible with the current and future generations of high performance computers.</a:t>
            </a:r>
          </a:p>
          <a:p>
            <a:pPr marL="169823" lvl="1" indent="-169823">
              <a:lnSpc>
                <a:spcPts val="1600"/>
              </a:lnSpc>
              <a:spcBef>
                <a:spcPts val="0"/>
              </a:spcBef>
              <a:spcAft>
                <a:spcPts val="1000"/>
              </a:spcAft>
              <a:buFont typeface="Wingdings" pitchFamily="2" charset="2"/>
              <a:buChar char="§"/>
            </a:pPr>
            <a:r>
              <a:rPr lang="en-US" sz="1600" dirty="0" smtClean="0">
                <a:solidFill>
                  <a:schemeClr val="tx1"/>
                </a:solidFill>
              </a:rPr>
              <a:t>Assemble teams of mathematical and computational chemists to develop open-source software with new algorithms to allow simulation of chemical processes of complex systems.</a:t>
            </a:r>
          </a:p>
          <a:p>
            <a:pPr marL="169823" lvl="1" indent="-169823">
              <a:lnSpc>
                <a:spcPts val="1600"/>
              </a:lnSpc>
              <a:spcBef>
                <a:spcPts val="0"/>
              </a:spcBef>
              <a:spcAft>
                <a:spcPts val="1000"/>
              </a:spcAft>
              <a:buFont typeface="Wingdings" pitchFamily="2" charset="2"/>
              <a:buChar char="§"/>
            </a:pPr>
            <a:r>
              <a:rPr lang="en-US" sz="1600" dirty="0" smtClean="0">
                <a:solidFill>
                  <a:schemeClr val="tx1"/>
                </a:solidFill>
              </a:rPr>
              <a:t>Rewrite software and algorithms </a:t>
            </a:r>
            <a:r>
              <a:rPr lang="en-US" sz="1600" dirty="0">
                <a:solidFill>
                  <a:schemeClr val="tx1"/>
                </a:solidFill>
              </a:rPr>
              <a:t>to fully realize the current and future gains in efficiency offered by massively parallel computing </a:t>
            </a:r>
            <a:r>
              <a:rPr lang="en-US" sz="1600" dirty="0" smtClean="0">
                <a:solidFill>
                  <a:schemeClr val="tx1"/>
                </a:solidFill>
              </a:rPr>
              <a:t>platforms.</a:t>
            </a:r>
          </a:p>
          <a:p>
            <a:pPr marL="169823" lvl="1" indent="-169823">
              <a:lnSpc>
                <a:spcPts val="1600"/>
              </a:lnSpc>
              <a:spcBef>
                <a:spcPts val="0"/>
              </a:spcBef>
              <a:spcAft>
                <a:spcPts val="1000"/>
              </a:spcAft>
              <a:buFont typeface="Wingdings" pitchFamily="2" charset="2"/>
              <a:buChar char="§"/>
            </a:pPr>
            <a:r>
              <a:rPr lang="en-US" sz="1600" dirty="0" smtClean="0">
                <a:solidFill>
                  <a:schemeClr val="tx1"/>
                </a:solidFill>
              </a:rPr>
              <a:t>Deliver codes </a:t>
            </a:r>
            <a:r>
              <a:rPr lang="en-US" sz="1600" dirty="0">
                <a:solidFill>
                  <a:schemeClr val="tx1"/>
                </a:solidFill>
              </a:rPr>
              <a:t>that treat </a:t>
            </a:r>
            <a:r>
              <a:rPr lang="en-US" sz="1600" dirty="0" smtClean="0">
                <a:solidFill>
                  <a:schemeClr val="tx1"/>
                </a:solidFill>
              </a:rPr>
              <a:t>electronic </a:t>
            </a:r>
            <a:r>
              <a:rPr lang="en-US" sz="1600" dirty="0">
                <a:solidFill>
                  <a:schemeClr val="tx1"/>
                </a:solidFill>
              </a:rPr>
              <a:t>and spin effects </a:t>
            </a:r>
            <a:r>
              <a:rPr lang="en-US" sz="1600" dirty="0" smtClean="0">
                <a:solidFill>
                  <a:schemeClr val="tx1"/>
                </a:solidFill>
              </a:rPr>
              <a:t>in order to avoid case-by-case retooling </a:t>
            </a:r>
            <a:r>
              <a:rPr lang="en-US" sz="1600" dirty="0">
                <a:solidFill>
                  <a:schemeClr val="tx1"/>
                </a:solidFill>
              </a:rPr>
              <a:t>of the </a:t>
            </a:r>
            <a:r>
              <a:rPr lang="en-US" sz="1600" dirty="0" smtClean="0">
                <a:solidFill>
                  <a:schemeClr val="tx1"/>
                </a:solidFill>
              </a:rPr>
              <a:t>model of electronic potential that </a:t>
            </a:r>
            <a:r>
              <a:rPr lang="en-US" sz="1600" dirty="0">
                <a:solidFill>
                  <a:schemeClr val="tx1"/>
                </a:solidFill>
              </a:rPr>
              <a:t>is embedded in many current computational </a:t>
            </a:r>
            <a:r>
              <a:rPr lang="en-US" sz="1600" dirty="0" smtClean="0">
                <a:solidFill>
                  <a:schemeClr val="tx1"/>
                </a:solidFill>
              </a:rPr>
              <a:t>methods.</a:t>
            </a:r>
          </a:p>
        </p:txBody>
      </p:sp>
      <p:sp>
        <p:nvSpPr>
          <p:cNvPr id="3" name="Title 2"/>
          <p:cNvSpPr>
            <a:spLocks noGrp="1"/>
          </p:cNvSpPr>
          <p:nvPr>
            <p:ph type="title"/>
          </p:nvPr>
        </p:nvSpPr>
        <p:spPr>
          <a:xfrm>
            <a:off x="-740" y="-2484"/>
            <a:ext cx="9144000" cy="720114"/>
          </a:xfrm>
        </p:spPr>
        <p:txBody>
          <a:bodyPr/>
          <a:lstStyle/>
          <a:p>
            <a:pPr>
              <a:lnSpc>
                <a:spcPct val="90000"/>
              </a:lnSpc>
            </a:pPr>
            <a:r>
              <a:rPr lang="en-US" sz="3200" b="1" dirty="0" smtClean="0"/>
              <a:t>Computational Chemical Sciences</a:t>
            </a:r>
            <a:endParaRPr lang="en-US" sz="2800" b="1" dirty="0"/>
          </a:p>
        </p:txBody>
      </p:sp>
      <p:sp>
        <p:nvSpPr>
          <p:cNvPr id="15" name="Rectangle 14"/>
          <p:cNvSpPr/>
          <p:nvPr/>
        </p:nvSpPr>
        <p:spPr>
          <a:xfrm>
            <a:off x="762000" y="845425"/>
            <a:ext cx="7686236" cy="830975"/>
          </a:xfrm>
          <a:prstGeom prst="rect">
            <a:avLst/>
          </a:prstGeom>
          <a:solidFill>
            <a:srgbClr val="FFFFD9"/>
          </a:solidFill>
          <a:ln>
            <a:solidFill>
              <a:schemeClr val="tx1"/>
            </a:solidFill>
          </a:ln>
        </p:spPr>
        <p:txBody>
          <a:bodyPr wrap="square" lIns="91418" tIns="45709" rIns="91418" bIns="45709">
            <a:spAutoFit/>
          </a:bodyPr>
          <a:lstStyle/>
          <a:p>
            <a:pPr marL="117448" lvl="1" fontAlgn="base">
              <a:spcBef>
                <a:spcPct val="0"/>
              </a:spcBef>
              <a:spcAft>
                <a:spcPct val="0"/>
              </a:spcAft>
            </a:pPr>
            <a:r>
              <a:rPr lang="en-US" sz="1600" dirty="0">
                <a:solidFill>
                  <a:prstClr val="black"/>
                </a:solidFill>
                <a:latin typeface="Arial" pitchFamily="34" charset="0"/>
                <a:cs typeface="Arial" pitchFamily="34" charset="0"/>
              </a:rPr>
              <a:t>Deliverable: </a:t>
            </a:r>
            <a:r>
              <a:rPr lang="en-US" sz="1600" dirty="0" smtClean="0">
                <a:solidFill>
                  <a:prstClr val="black"/>
                </a:solidFill>
                <a:latin typeface="Arial" pitchFamily="34" charset="0"/>
                <a:cs typeface="Arial" pitchFamily="34" charset="0"/>
              </a:rPr>
              <a:t>Open-source modular chemistry </a:t>
            </a:r>
            <a:r>
              <a:rPr lang="en-US" sz="1600" dirty="0">
                <a:solidFill>
                  <a:prstClr val="black"/>
                </a:solidFill>
                <a:latin typeface="Arial" pitchFamily="34" charset="0"/>
                <a:cs typeface="Arial" pitchFamily="34" charset="0"/>
              </a:rPr>
              <a:t>codes and software packages </a:t>
            </a:r>
            <a:r>
              <a:rPr lang="en-US" sz="1600" dirty="0" smtClean="0">
                <a:solidFill>
                  <a:prstClr val="black"/>
                </a:solidFill>
                <a:latin typeface="Arial" pitchFamily="34" charset="0"/>
                <a:cs typeface="Arial" pitchFamily="34" charset="0"/>
              </a:rPr>
              <a:t>that are automated, account for quantum/relativistic effects, and with sufficient accuracies for d- and f- electron systems </a:t>
            </a:r>
            <a:endParaRPr lang="en-US" sz="1600" dirty="0">
              <a:solidFill>
                <a:srgbClr val="106636"/>
              </a:solidFill>
              <a:latin typeface="Arial" pitchFamily="34" charset="0"/>
              <a:cs typeface="Arial" pitchFamily="34" charset="0"/>
            </a:endParaRPr>
          </a:p>
        </p:txBody>
      </p:sp>
      <p:sp>
        <p:nvSpPr>
          <p:cNvPr id="14" name="Slide Number Placeholder 2"/>
          <p:cNvSpPr>
            <a:spLocks noGrp="1"/>
          </p:cNvSpPr>
          <p:nvPr>
            <p:ph type="sldNum" sz="quarter" idx="11"/>
          </p:nvPr>
        </p:nvSpPr>
        <p:spPr>
          <a:xfrm>
            <a:off x="8413750" y="6351588"/>
            <a:ext cx="381000" cy="365125"/>
          </a:xfrm>
        </p:spPr>
        <p:txBody>
          <a:bodyPr/>
          <a:lstStyle/>
          <a:p>
            <a:pPr>
              <a:defRPr/>
            </a:pPr>
            <a:fld id="{D1C3E240-9EB6-4604-A43D-9910B3F588EA}" type="slidenum">
              <a:rPr lang="en-US" smtClean="0"/>
              <a:pPr>
                <a:defRPr/>
              </a:pPr>
              <a:t>24</a:t>
            </a:fld>
            <a:endParaRPr lang="en-US" dirty="0"/>
          </a:p>
        </p:txBody>
      </p:sp>
      <p:grpSp>
        <p:nvGrpSpPr>
          <p:cNvPr id="54" name="Group 53"/>
          <p:cNvGrpSpPr/>
          <p:nvPr/>
        </p:nvGrpSpPr>
        <p:grpSpPr>
          <a:xfrm>
            <a:off x="-238745" y="4719657"/>
            <a:ext cx="9184347" cy="1525598"/>
            <a:chOff x="-14476" y="4668459"/>
            <a:chExt cx="8701275" cy="1525598"/>
          </a:xfrm>
        </p:grpSpPr>
        <p:grpSp>
          <p:nvGrpSpPr>
            <p:cNvPr id="16" name="Group 15"/>
            <p:cNvGrpSpPr/>
            <p:nvPr/>
          </p:nvGrpSpPr>
          <p:grpSpPr>
            <a:xfrm>
              <a:off x="3372221" y="4668459"/>
              <a:ext cx="2133599" cy="1263988"/>
              <a:chOff x="4267200" y="838200"/>
              <a:chExt cx="4724400" cy="2819400"/>
            </a:xfrm>
          </p:grpSpPr>
          <p:sp>
            <p:nvSpPr>
              <p:cNvPr id="17" name="Rectangle 16"/>
              <p:cNvSpPr/>
              <p:nvPr/>
            </p:nvSpPr>
            <p:spPr>
              <a:xfrm>
                <a:off x="4267200" y="838200"/>
                <a:ext cx="4724400" cy="28194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4344311" y="948826"/>
                <a:ext cx="4546234" cy="2382630"/>
                <a:chOff x="4280076" y="903493"/>
                <a:chExt cx="4546234" cy="2382630"/>
              </a:xfrm>
            </p:grpSpPr>
            <p:sp>
              <p:nvSpPr>
                <p:cNvPr id="20" name="Curved Right Arrow 19"/>
                <p:cNvSpPr/>
                <p:nvPr/>
              </p:nvSpPr>
              <p:spPr>
                <a:xfrm rot="16569903" flipH="1">
                  <a:off x="7114406" y="1112260"/>
                  <a:ext cx="825406" cy="1734982"/>
                </a:xfrm>
                <a:prstGeom prst="curved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1" name="Group 20"/>
                <p:cNvGrpSpPr/>
                <p:nvPr/>
              </p:nvGrpSpPr>
              <p:grpSpPr>
                <a:xfrm>
                  <a:off x="5627083" y="903493"/>
                  <a:ext cx="3199227" cy="2064231"/>
                  <a:chOff x="5627083" y="903493"/>
                  <a:chExt cx="3199227" cy="2064231"/>
                </a:xfrm>
              </p:grpSpPr>
              <p:pic>
                <p:nvPicPr>
                  <p:cNvPr id="2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7083" y="1359586"/>
                    <a:ext cx="1279647" cy="16081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0" name="Straight Connector 29"/>
                  <p:cNvCxnSpPr/>
                  <p:nvPr/>
                </p:nvCxnSpPr>
                <p:spPr>
                  <a:xfrm flipH="1">
                    <a:off x="5988247" y="909196"/>
                    <a:ext cx="1161662" cy="109484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5992038" y="1965593"/>
                    <a:ext cx="1109985" cy="33029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5988247" y="1998337"/>
                    <a:ext cx="453818" cy="3048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p:cNvCxnSpPr/>
                  <p:nvPr/>
                </p:nvCxnSpPr>
                <p:spPr>
                  <a:xfrm flipH="1">
                    <a:off x="6442065" y="2004038"/>
                    <a:ext cx="2325692" cy="30601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6442065" y="909196"/>
                    <a:ext cx="2314044" cy="1089141"/>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3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9910" y="903493"/>
                    <a:ext cx="1676400" cy="1076257"/>
                  </a:xfrm>
                  <a:prstGeom prst="rect">
                    <a:avLst/>
                  </a:prstGeom>
                  <a:solidFill>
                    <a:schemeClr val="accent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7"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03864" y="2514599"/>
                  <a:ext cx="1057275" cy="77152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Curved Right Arrow 22"/>
                <p:cNvSpPr/>
                <p:nvPr/>
              </p:nvSpPr>
              <p:spPr>
                <a:xfrm rot="18825542">
                  <a:off x="4884249" y="1296164"/>
                  <a:ext cx="914400" cy="1734982"/>
                </a:xfrm>
                <a:prstGeom prst="curved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4" name="Group 23"/>
                <p:cNvGrpSpPr/>
                <p:nvPr/>
              </p:nvGrpSpPr>
              <p:grpSpPr>
                <a:xfrm>
                  <a:off x="4280076" y="1014911"/>
                  <a:ext cx="1152525" cy="1073485"/>
                  <a:chOff x="4066291" y="2546527"/>
                  <a:chExt cx="1152525" cy="1073485"/>
                </a:xfrm>
              </p:grpSpPr>
              <p:pic>
                <p:nvPicPr>
                  <p:cNvPr id="2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66291" y="2546527"/>
                    <a:ext cx="1152525" cy="1000125"/>
                  </a:xfrm>
                  <a:prstGeom prst="rect">
                    <a:avLst/>
                  </a:prstGeom>
                  <a:solidFill>
                    <a:schemeClr val="bg1"/>
                  </a:solidFill>
                  <a:ln w="9525">
                    <a:solidFill>
                      <a:schemeClr val="tx1"/>
                    </a:solidFill>
                    <a:miter lim="800000"/>
                    <a:headEnd/>
                    <a:tailEnd/>
                  </a:ln>
                  <a:effectLst/>
                </p:spPr>
              </p:pic>
              <p:sp>
                <p:nvSpPr>
                  <p:cNvPr id="26" name="&quot;No&quot; Symbol 25"/>
                  <p:cNvSpPr/>
                  <p:nvPr/>
                </p:nvSpPr>
                <p:spPr>
                  <a:xfrm flipV="1">
                    <a:off x="4856266" y="3256282"/>
                    <a:ext cx="362550" cy="363730"/>
                  </a:xfrm>
                  <a:prstGeom prst="noSmoking">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nvGrpSpPr>
            <p:cNvPr id="12" name="Group 11"/>
            <p:cNvGrpSpPr/>
            <p:nvPr/>
          </p:nvGrpSpPr>
          <p:grpSpPr>
            <a:xfrm>
              <a:off x="692607" y="4671604"/>
              <a:ext cx="2247089" cy="1263988"/>
              <a:chOff x="2688075" y="4838880"/>
              <a:chExt cx="2247089" cy="1263988"/>
            </a:xfrm>
          </p:grpSpPr>
          <p:grpSp>
            <p:nvGrpSpPr>
              <p:cNvPr id="10" name="Group 9"/>
              <p:cNvGrpSpPr/>
              <p:nvPr/>
            </p:nvGrpSpPr>
            <p:grpSpPr>
              <a:xfrm>
                <a:off x="2688075" y="4838880"/>
                <a:ext cx="2247089" cy="1263988"/>
                <a:chOff x="2688075" y="4838880"/>
                <a:chExt cx="2247089" cy="1263988"/>
              </a:xfrm>
            </p:grpSpPr>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88075" y="4838880"/>
                  <a:ext cx="2247089" cy="1263988"/>
                </a:xfrm>
                <a:prstGeom prst="rect">
                  <a:avLst/>
                </a:prstGeom>
                <a:ln w="28575">
                  <a:solidFill>
                    <a:schemeClr val="accent1"/>
                  </a:solidFill>
                </a:ln>
              </p:spPr>
            </p:pic>
            <p:sp>
              <p:nvSpPr>
                <p:cNvPr id="9" name="TextBox 8"/>
                <p:cNvSpPr txBox="1"/>
                <p:nvPr/>
              </p:nvSpPr>
              <p:spPr>
                <a:xfrm>
                  <a:off x="4020301" y="5060287"/>
                  <a:ext cx="821183" cy="230832"/>
                </a:xfrm>
                <a:prstGeom prst="rect">
                  <a:avLst/>
                </a:prstGeom>
                <a:solidFill>
                  <a:schemeClr val="bg1"/>
                </a:solidFill>
              </p:spPr>
              <p:txBody>
                <a:bodyPr wrap="square" rtlCol="0">
                  <a:spAutoFit/>
                </a:bodyPr>
                <a:lstStyle/>
                <a:p>
                  <a:r>
                    <a:rPr lang="en-US" sz="900" b="1" dirty="0" smtClean="0"/>
                    <a:t>Initial Library</a:t>
                  </a:r>
                  <a:endParaRPr lang="en-US" sz="900" b="1" dirty="0"/>
                </a:p>
              </p:txBody>
            </p:sp>
            <p:sp>
              <p:nvSpPr>
                <p:cNvPr id="38" name="TextBox 37"/>
                <p:cNvSpPr txBox="1"/>
                <p:nvPr/>
              </p:nvSpPr>
              <p:spPr>
                <a:xfrm>
                  <a:off x="3962400" y="5272005"/>
                  <a:ext cx="972764" cy="369332"/>
                </a:xfrm>
                <a:prstGeom prst="rect">
                  <a:avLst/>
                </a:prstGeom>
                <a:solidFill>
                  <a:schemeClr val="bg1"/>
                </a:solidFill>
              </p:spPr>
              <p:txBody>
                <a:bodyPr wrap="square" rtlCol="0">
                  <a:spAutoFit/>
                </a:bodyPr>
                <a:lstStyle/>
                <a:p>
                  <a:pPr algn="ctr"/>
                  <a:r>
                    <a:rPr lang="en-US" sz="900" b="1" dirty="0" smtClean="0"/>
                    <a:t>Computational   Screening</a:t>
                  </a:r>
                  <a:endParaRPr lang="en-US" sz="900" b="1" dirty="0"/>
                </a:p>
              </p:txBody>
            </p:sp>
            <p:sp>
              <p:nvSpPr>
                <p:cNvPr id="39" name="TextBox 38"/>
                <p:cNvSpPr txBox="1"/>
                <p:nvPr/>
              </p:nvSpPr>
              <p:spPr>
                <a:xfrm>
                  <a:off x="4046352" y="5622319"/>
                  <a:ext cx="853076" cy="369332"/>
                </a:xfrm>
                <a:prstGeom prst="rect">
                  <a:avLst/>
                </a:prstGeom>
                <a:solidFill>
                  <a:schemeClr val="bg1"/>
                </a:solidFill>
              </p:spPr>
              <p:txBody>
                <a:bodyPr wrap="square" rtlCol="0">
                  <a:spAutoFit/>
                </a:bodyPr>
                <a:lstStyle/>
                <a:p>
                  <a:pPr algn="ctr"/>
                  <a:r>
                    <a:rPr lang="en-US" sz="900" b="1" dirty="0" smtClean="0"/>
                    <a:t>High Accuracy Validation</a:t>
                  </a:r>
                  <a:endParaRPr lang="en-US" sz="900" b="1" dirty="0"/>
                </a:p>
              </p:txBody>
            </p:sp>
          </p:grpSp>
          <p:sp>
            <p:nvSpPr>
              <p:cNvPr id="42" name="TextBox 41"/>
              <p:cNvSpPr txBox="1"/>
              <p:nvPr/>
            </p:nvSpPr>
            <p:spPr>
              <a:xfrm>
                <a:off x="2688075" y="5760819"/>
                <a:ext cx="664725" cy="230832"/>
              </a:xfrm>
              <a:prstGeom prst="rect">
                <a:avLst/>
              </a:prstGeom>
              <a:solidFill>
                <a:schemeClr val="bg1"/>
              </a:solidFill>
            </p:spPr>
            <p:txBody>
              <a:bodyPr wrap="square" rtlCol="0">
                <a:spAutoFit/>
              </a:bodyPr>
              <a:lstStyle/>
              <a:p>
                <a:r>
                  <a:rPr lang="en-US" sz="900" b="1" dirty="0" smtClean="0"/>
                  <a:t>Accuracy</a:t>
                </a:r>
                <a:endParaRPr lang="en-US" sz="900" b="1" dirty="0"/>
              </a:p>
            </p:txBody>
          </p:sp>
        </p:grpSp>
        <p:grpSp>
          <p:nvGrpSpPr>
            <p:cNvPr id="46" name="Group 45"/>
            <p:cNvGrpSpPr/>
            <p:nvPr/>
          </p:nvGrpSpPr>
          <p:grpSpPr>
            <a:xfrm>
              <a:off x="5940619" y="4670914"/>
              <a:ext cx="2535133" cy="1353135"/>
              <a:chOff x="4856266" y="3581399"/>
              <a:chExt cx="4210186" cy="2712081"/>
            </a:xfrm>
          </p:grpSpPr>
          <p:sp>
            <p:nvSpPr>
              <p:cNvPr id="47" name="Rectangle 46"/>
              <p:cNvSpPr/>
              <p:nvPr/>
            </p:nvSpPr>
            <p:spPr>
              <a:xfrm>
                <a:off x="4856266" y="3581399"/>
                <a:ext cx="4210186" cy="255673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l="17052" r="12287" b="9202"/>
              <a:stretch/>
            </p:blipFill>
            <p:spPr bwMode="auto">
              <a:xfrm>
                <a:off x="5082097" y="3901561"/>
                <a:ext cx="1684961" cy="1798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8"/>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5914"/>
              <a:stretch/>
            </p:blipFill>
            <p:spPr bwMode="auto">
              <a:xfrm>
                <a:off x="6885395" y="3901561"/>
                <a:ext cx="2032243" cy="1798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TextBox 49"/>
              <p:cNvSpPr txBox="1"/>
              <p:nvPr/>
            </p:nvSpPr>
            <p:spPr>
              <a:xfrm>
                <a:off x="4937557" y="3581399"/>
                <a:ext cx="4114800" cy="493499"/>
              </a:xfrm>
              <a:prstGeom prst="rect">
                <a:avLst/>
              </a:prstGeom>
              <a:noFill/>
              <a:ln>
                <a:noFill/>
              </a:ln>
            </p:spPr>
            <p:txBody>
              <a:bodyPr wrap="square" rtlCol="0">
                <a:spAutoFit/>
              </a:bodyPr>
              <a:lstStyle/>
              <a:p>
                <a:pPr algn="ctr"/>
                <a:r>
                  <a:rPr lang="en-US" sz="1000" b="1" dirty="0" smtClean="0"/>
                  <a:t>Gas Purification  of  33000  ZIFs</a:t>
                </a:r>
              </a:p>
            </p:txBody>
          </p:sp>
          <p:sp>
            <p:nvSpPr>
              <p:cNvPr id="51" name="TextBox 50"/>
              <p:cNvSpPr txBox="1"/>
              <p:nvPr/>
            </p:nvSpPr>
            <p:spPr>
              <a:xfrm>
                <a:off x="5113540" y="5530804"/>
                <a:ext cx="1686658" cy="462655"/>
              </a:xfrm>
              <a:prstGeom prst="rect">
                <a:avLst/>
              </a:prstGeom>
              <a:noFill/>
            </p:spPr>
            <p:txBody>
              <a:bodyPr wrap="square" rtlCol="0">
                <a:spAutoFit/>
              </a:bodyPr>
              <a:lstStyle/>
              <a:p>
                <a:pPr algn="ctr"/>
                <a:r>
                  <a:rPr lang="en-US" sz="900" b="1" dirty="0"/>
                  <a:t>B</a:t>
                </a:r>
                <a:r>
                  <a:rPr lang="en-US" sz="900" b="1" dirty="0" smtClean="0"/>
                  <a:t>est  Compound</a:t>
                </a:r>
                <a:endParaRPr lang="en-US" sz="900" b="1" dirty="0"/>
              </a:p>
            </p:txBody>
          </p:sp>
          <p:sp>
            <p:nvSpPr>
              <p:cNvPr id="52" name="TextBox 51"/>
              <p:cNvSpPr txBox="1"/>
              <p:nvPr/>
            </p:nvSpPr>
            <p:spPr>
              <a:xfrm>
                <a:off x="6929875" y="5614918"/>
                <a:ext cx="1886289" cy="678562"/>
              </a:xfrm>
              <a:prstGeom prst="rect">
                <a:avLst/>
              </a:prstGeom>
              <a:noFill/>
            </p:spPr>
            <p:txBody>
              <a:bodyPr wrap="square" rtlCol="0">
                <a:spAutoFit/>
              </a:bodyPr>
              <a:lstStyle/>
              <a:p>
                <a:pPr algn="ctr"/>
                <a:r>
                  <a:rPr lang="en-US" sz="800" b="1" dirty="0" smtClean="0"/>
                  <a:t>Performance </a:t>
                </a:r>
                <a:r>
                  <a:rPr lang="en-US" sz="800" b="1" dirty="0" err="1" smtClean="0"/>
                  <a:t>vs</a:t>
                </a:r>
                <a:r>
                  <a:rPr lang="en-US" sz="800" b="1" dirty="0" smtClean="0"/>
                  <a:t> Structure</a:t>
                </a:r>
                <a:endParaRPr lang="en-US" sz="800" b="1" dirty="0"/>
              </a:p>
            </p:txBody>
          </p:sp>
        </p:grpSp>
        <p:sp>
          <p:nvSpPr>
            <p:cNvPr id="43" name="TextBox 42"/>
            <p:cNvSpPr txBox="1"/>
            <p:nvPr/>
          </p:nvSpPr>
          <p:spPr>
            <a:xfrm>
              <a:off x="-14476" y="5932447"/>
              <a:ext cx="8701275" cy="261610"/>
            </a:xfrm>
            <a:prstGeom prst="rect">
              <a:avLst/>
            </a:prstGeom>
            <a:noFill/>
          </p:spPr>
          <p:txBody>
            <a:bodyPr wrap="square" rtlCol="0">
              <a:spAutoFit/>
            </a:bodyPr>
            <a:lstStyle/>
            <a:p>
              <a:pPr marL="623888">
                <a:tabLst>
                  <a:tab pos="3657600" algn="l"/>
                  <a:tab pos="6175375" algn="l"/>
                </a:tabLst>
              </a:pPr>
              <a:r>
                <a:rPr lang="en-US" sz="1100" b="1" dirty="0" smtClean="0"/>
                <a:t>High-Accuracy Design of Catalysis	      Artificial Photosynthesis</a:t>
              </a:r>
              <a:r>
                <a:rPr lang="en-US" sz="1100" b="1" dirty="0"/>
                <a:t>	</a:t>
              </a:r>
              <a:r>
                <a:rPr lang="en-US" sz="1100" b="1" dirty="0" smtClean="0"/>
                <a:t>Field-Driven Chemical Rearrangements </a:t>
              </a:r>
              <a:endParaRPr lang="en-US" sz="1100" b="1" dirty="0"/>
            </a:p>
          </p:txBody>
        </p:sp>
        <p:sp>
          <p:nvSpPr>
            <p:cNvPr id="45" name="TextBox 44"/>
            <p:cNvSpPr txBox="1"/>
            <p:nvPr/>
          </p:nvSpPr>
          <p:spPr>
            <a:xfrm>
              <a:off x="3307364" y="5619854"/>
              <a:ext cx="1742226" cy="261610"/>
            </a:xfrm>
            <a:prstGeom prst="rect">
              <a:avLst/>
            </a:prstGeom>
            <a:noFill/>
          </p:spPr>
          <p:txBody>
            <a:bodyPr wrap="square" rtlCol="0">
              <a:spAutoFit/>
            </a:bodyPr>
            <a:lstStyle/>
            <a:p>
              <a:pPr algn="ctr"/>
              <a:r>
                <a:rPr lang="en-US" sz="1100" dirty="0" smtClean="0"/>
                <a:t>Catalytic Frameworks</a:t>
              </a:r>
              <a:endParaRPr lang="en-US" sz="1100" dirty="0"/>
            </a:p>
          </p:txBody>
        </p:sp>
        <p:sp>
          <p:nvSpPr>
            <p:cNvPr id="58" name="TextBox 57"/>
            <p:cNvSpPr txBox="1"/>
            <p:nvPr/>
          </p:nvSpPr>
          <p:spPr>
            <a:xfrm>
              <a:off x="732056" y="4670914"/>
              <a:ext cx="1745365" cy="261610"/>
            </a:xfrm>
            <a:prstGeom prst="rect">
              <a:avLst/>
            </a:prstGeom>
            <a:solidFill>
              <a:schemeClr val="bg1"/>
            </a:solidFill>
          </p:spPr>
          <p:txBody>
            <a:bodyPr wrap="square" rtlCol="0">
              <a:spAutoFit/>
            </a:bodyPr>
            <a:lstStyle/>
            <a:p>
              <a:pPr algn="ctr"/>
              <a:r>
                <a:rPr lang="en-US" sz="1100" dirty="0" smtClean="0"/>
                <a:t>Solar Harvesting Molecules</a:t>
              </a:r>
              <a:endParaRPr lang="en-US" sz="1100" dirty="0"/>
            </a:p>
          </p:txBody>
        </p:sp>
      </p:grpSp>
      <p:grpSp>
        <p:nvGrpSpPr>
          <p:cNvPr id="55" name="Group 54"/>
          <p:cNvGrpSpPr/>
          <p:nvPr/>
        </p:nvGrpSpPr>
        <p:grpSpPr>
          <a:xfrm>
            <a:off x="8032830" y="46284"/>
            <a:ext cx="1111170" cy="957965"/>
            <a:chOff x="8032830" y="46284"/>
            <a:chExt cx="1111170" cy="957965"/>
          </a:xfrm>
        </p:grpSpPr>
        <p:sp>
          <p:nvSpPr>
            <p:cNvPr id="56" name="5-Point Star 55"/>
            <p:cNvSpPr/>
            <p:nvPr/>
          </p:nvSpPr>
          <p:spPr>
            <a:xfrm>
              <a:off x="8032830" y="46284"/>
              <a:ext cx="1111170" cy="95796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TextBox 56"/>
            <p:cNvSpPr txBox="1"/>
            <p:nvPr/>
          </p:nvSpPr>
          <p:spPr>
            <a:xfrm>
              <a:off x="8225900" y="271010"/>
              <a:ext cx="740779" cy="600164"/>
            </a:xfrm>
            <a:prstGeom prst="rect">
              <a:avLst/>
            </a:prstGeom>
            <a:noFill/>
          </p:spPr>
          <p:txBody>
            <a:bodyPr wrap="square" rtlCol="0">
              <a:spAutoFit/>
            </a:bodyPr>
            <a:lstStyle/>
            <a:p>
              <a:pPr algn="ctr"/>
              <a:r>
                <a:rPr lang="en-US" sz="1100" b="1" dirty="0" smtClean="0">
                  <a:solidFill>
                    <a:schemeClr val="bg1"/>
                  </a:solidFill>
                </a:rPr>
                <a:t>BES-</a:t>
              </a:r>
            </a:p>
            <a:p>
              <a:pPr algn="ctr"/>
              <a:r>
                <a:rPr lang="en-US" sz="1100" b="1" dirty="0" smtClean="0">
                  <a:solidFill>
                    <a:schemeClr val="bg1"/>
                  </a:solidFill>
                </a:rPr>
                <a:t>ASCR</a:t>
              </a:r>
            </a:p>
            <a:p>
              <a:pPr algn="ctr"/>
              <a:r>
                <a:rPr lang="en-US" sz="1100" b="1" dirty="0" smtClean="0">
                  <a:solidFill>
                    <a:schemeClr val="bg1"/>
                  </a:solidFill>
                </a:rPr>
                <a:t>Link</a:t>
              </a:r>
            </a:p>
          </p:txBody>
        </p:sp>
      </p:grpSp>
      <p:sp>
        <p:nvSpPr>
          <p:cNvPr id="2" name="Footer Placeholder 1"/>
          <p:cNvSpPr>
            <a:spLocks noGrp="1"/>
          </p:cNvSpPr>
          <p:nvPr>
            <p:ph type="ftr" sz="quarter" idx="10"/>
          </p:nvPr>
        </p:nvSpPr>
        <p:spPr/>
        <p:txBody>
          <a:bodyPr/>
          <a:lstStyle/>
          <a:p>
            <a:pPr>
              <a:defRPr/>
            </a:pPr>
            <a:r>
              <a:rPr lang="en-US" smtClean="0"/>
              <a:t>BESAC Briefing February 11, 2016</a:t>
            </a:r>
            <a:endParaRPr lang="en-US"/>
          </a:p>
        </p:txBody>
      </p:sp>
    </p:spTree>
    <p:extLst>
      <p:ext uri="{BB962C8B-B14F-4D97-AF65-F5344CB8AC3E}">
        <p14:creationId xmlns:p14="http://schemas.microsoft.com/office/powerpoint/2010/main" val="15452038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848139"/>
            <a:ext cx="8410575" cy="5259388"/>
          </a:xfrm>
        </p:spPr>
        <p:txBody>
          <a:bodyPr>
            <a:normAutofit fontScale="92500"/>
          </a:bodyPr>
          <a:lstStyle/>
          <a:p>
            <a:r>
              <a:rPr lang="en-US" sz="1800" dirty="0" smtClean="0"/>
              <a:t>Call for input from all 17 DOE Laboratories released on May 31, 2015 to identify potential applications that could deliver new science capabilities on </a:t>
            </a:r>
            <a:r>
              <a:rPr lang="en-US" sz="1800" dirty="0" err="1" smtClean="0"/>
              <a:t>exascale</a:t>
            </a:r>
            <a:r>
              <a:rPr lang="en-US" sz="1800" dirty="0" smtClean="0"/>
              <a:t> systems.  Input will be used by ASCR/ASC</a:t>
            </a:r>
          </a:p>
          <a:p>
            <a:pPr lvl="1"/>
            <a:r>
              <a:rPr lang="en-US" sz="1800" dirty="0">
                <a:solidFill>
                  <a:schemeClr val="tx1"/>
                </a:solidFill>
              </a:rPr>
              <a:t>t</a:t>
            </a:r>
            <a:r>
              <a:rPr lang="en-US" sz="1800" dirty="0" smtClean="0">
                <a:solidFill>
                  <a:schemeClr val="tx1"/>
                </a:solidFill>
              </a:rPr>
              <a:t>o </a:t>
            </a:r>
            <a:r>
              <a:rPr lang="en-US" sz="1800" dirty="0">
                <a:solidFill>
                  <a:schemeClr val="tx1"/>
                </a:solidFill>
              </a:rPr>
              <a:t>identify additional key scientific areas for </a:t>
            </a:r>
            <a:r>
              <a:rPr lang="en-US" sz="1800" dirty="0" err="1">
                <a:solidFill>
                  <a:schemeClr val="tx1"/>
                </a:solidFill>
              </a:rPr>
              <a:t>exascale</a:t>
            </a:r>
            <a:r>
              <a:rPr lang="en-US" sz="1800" dirty="0">
                <a:solidFill>
                  <a:schemeClr val="tx1"/>
                </a:solidFill>
              </a:rPr>
              <a:t> discovery, and specific opportunities for new and existing scientific applications.  They will also </a:t>
            </a:r>
            <a:endParaRPr lang="en-US" sz="1800" dirty="0" smtClean="0">
              <a:solidFill>
                <a:schemeClr val="tx1"/>
              </a:solidFill>
            </a:endParaRPr>
          </a:p>
          <a:p>
            <a:pPr lvl="1"/>
            <a:r>
              <a:rPr lang="en-US" sz="1800" dirty="0">
                <a:solidFill>
                  <a:schemeClr val="tx1"/>
                </a:solidFill>
              </a:rPr>
              <a:t>P</a:t>
            </a:r>
            <a:r>
              <a:rPr lang="en-US" sz="1800" dirty="0" smtClean="0">
                <a:solidFill>
                  <a:schemeClr val="tx1"/>
                </a:solidFill>
              </a:rPr>
              <a:t>rovide </a:t>
            </a:r>
            <a:r>
              <a:rPr lang="en-US" sz="1800" dirty="0">
                <a:solidFill>
                  <a:schemeClr val="tx1"/>
                </a:solidFill>
              </a:rPr>
              <a:t>broad input on the kinds of partnerships and investments required to address technical challenges of </a:t>
            </a:r>
            <a:r>
              <a:rPr lang="en-US" sz="1800" dirty="0" err="1">
                <a:solidFill>
                  <a:schemeClr val="tx1"/>
                </a:solidFill>
              </a:rPr>
              <a:t>exascale</a:t>
            </a:r>
            <a:r>
              <a:rPr lang="en-US" sz="1800" dirty="0">
                <a:solidFill>
                  <a:schemeClr val="tx1"/>
                </a:solidFill>
              </a:rPr>
              <a:t> applications</a:t>
            </a:r>
            <a:r>
              <a:rPr lang="en-US" sz="1800" dirty="0" smtClean="0">
                <a:solidFill>
                  <a:schemeClr val="tx1"/>
                </a:solidFill>
              </a:rPr>
              <a:t>.</a:t>
            </a:r>
          </a:p>
          <a:p>
            <a:pPr lvl="1"/>
            <a:r>
              <a:rPr lang="en-US" sz="1800" dirty="0" smtClean="0">
                <a:solidFill>
                  <a:schemeClr val="tx1"/>
                </a:solidFill>
              </a:rPr>
              <a:t>Short time frame – lab responses due June 15</a:t>
            </a:r>
            <a:r>
              <a:rPr lang="en-US" sz="1800" baseline="30000" dirty="0" smtClean="0">
                <a:solidFill>
                  <a:schemeClr val="tx1"/>
                </a:solidFill>
              </a:rPr>
              <a:t>th </a:t>
            </a:r>
            <a:r>
              <a:rPr lang="en-US" sz="1800" dirty="0">
                <a:solidFill>
                  <a:schemeClr val="tx1"/>
                </a:solidFill>
              </a:rPr>
              <a:t>--- </a:t>
            </a:r>
            <a:r>
              <a:rPr lang="en-US" sz="1800" b="1" dirty="0">
                <a:effectLst>
                  <a:outerShdw blurRad="38100" dist="38100" dir="2700000" algn="tl">
                    <a:srgbClr val="000000">
                      <a:alpha val="43137"/>
                    </a:srgbClr>
                  </a:outerShdw>
                </a:effectLst>
              </a:rPr>
              <a:t>133 </a:t>
            </a:r>
            <a:r>
              <a:rPr lang="en-US" sz="1800" b="1" dirty="0" smtClean="0">
                <a:effectLst>
                  <a:outerShdw blurRad="38100" dist="38100" dir="2700000" algn="tl">
                    <a:srgbClr val="000000">
                      <a:alpha val="43137"/>
                    </a:srgbClr>
                  </a:outerShdw>
                </a:effectLst>
              </a:rPr>
              <a:t>responses received </a:t>
            </a:r>
          </a:p>
          <a:p>
            <a:r>
              <a:rPr lang="en-US" sz="1800" dirty="0" smtClean="0"/>
              <a:t>NIH-NSF-DOE Request for Information to </a:t>
            </a:r>
            <a:r>
              <a:rPr lang="en-US" sz="1800" dirty="0"/>
              <a:t>identify scientific research topics that need High Performance Computing (HPC) capabilities that extend 100 times beyond today’s performance on scientific applications. </a:t>
            </a:r>
            <a:endParaRPr lang="en-US" sz="1800" dirty="0" smtClean="0"/>
          </a:p>
          <a:p>
            <a:pPr lvl="1"/>
            <a:r>
              <a:rPr lang="en-US" sz="1800" dirty="0">
                <a:solidFill>
                  <a:schemeClr val="tx1"/>
                </a:solidFill>
              </a:rPr>
              <a:t>I</a:t>
            </a:r>
            <a:r>
              <a:rPr lang="en-US" sz="1800" dirty="0" smtClean="0">
                <a:solidFill>
                  <a:schemeClr val="tx1"/>
                </a:solidFill>
              </a:rPr>
              <a:t>nformation </a:t>
            </a:r>
            <a:r>
              <a:rPr lang="en-US" sz="1800" dirty="0">
                <a:solidFill>
                  <a:schemeClr val="tx1"/>
                </a:solidFill>
              </a:rPr>
              <a:t>will be used to assist agencies to construct a roadmap, build an </a:t>
            </a:r>
            <a:r>
              <a:rPr lang="en-US" sz="1800" dirty="0" err="1">
                <a:solidFill>
                  <a:schemeClr val="tx1"/>
                </a:solidFill>
              </a:rPr>
              <a:t>exascale</a:t>
            </a:r>
            <a:r>
              <a:rPr lang="en-US" sz="1800" dirty="0">
                <a:solidFill>
                  <a:schemeClr val="tx1"/>
                </a:solidFill>
              </a:rPr>
              <a:t> ecosystem required to support scientific research, and inform the research, engineering and development process. It is likely that a range of advanced capabilities will need to be developed to respond to the varied comp</a:t>
            </a:r>
            <a:r>
              <a:rPr lang="en-US" sz="2000" dirty="0">
                <a:solidFill>
                  <a:schemeClr val="tx1"/>
                </a:solidFill>
              </a:rPr>
              <a:t>uting needs across science disciplines</a:t>
            </a:r>
            <a:r>
              <a:rPr lang="en-US" sz="2000" dirty="0" smtClean="0">
                <a:solidFill>
                  <a:schemeClr val="tx1"/>
                </a:solidFill>
              </a:rPr>
              <a:t>.</a:t>
            </a:r>
          </a:p>
          <a:p>
            <a:pPr lvl="1"/>
            <a:r>
              <a:rPr lang="en-US" sz="1800" dirty="0" smtClean="0">
                <a:solidFill>
                  <a:schemeClr val="tx1"/>
                </a:solidFill>
              </a:rPr>
              <a:t>Released September 15, 2015 and due November 13, 2015 --- </a:t>
            </a:r>
            <a:r>
              <a:rPr lang="en-US" sz="1800" b="1" dirty="0" smtClean="0">
                <a:solidFill>
                  <a:schemeClr val="tx1"/>
                </a:solidFill>
                <a:effectLst>
                  <a:outerShdw blurRad="38100" dist="38100" dir="2700000" algn="tl">
                    <a:srgbClr val="000000">
                      <a:alpha val="43137"/>
                    </a:srgbClr>
                  </a:outerShdw>
                </a:effectLst>
              </a:rPr>
              <a:t>115 responses received </a:t>
            </a:r>
            <a:endParaRPr lang="en-US" sz="1800" b="1" dirty="0">
              <a:solidFill>
                <a:schemeClr val="tx1"/>
              </a:solidFill>
              <a:effectLst>
                <a:outerShdw blurRad="38100" dist="38100" dir="2700000" algn="tl">
                  <a:srgbClr val="000000">
                    <a:alpha val="43137"/>
                  </a:srgbClr>
                </a:outerShdw>
              </a:effectLst>
            </a:endParaRPr>
          </a:p>
          <a:p>
            <a:pPr lvl="1"/>
            <a:endParaRPr lang="en-US" sz="2000" dirty="0" smtClean="0"/>
          </a:p>
          <a:p>
            <a:pPr lvl="1"/>
            <a:endParaRPr lang="en-US" dirty="0" smtClean="0"/>
          </a:p>
          <a:p>
            <a:endParaRPr lang="en-US" dirty="0"/>
          </a:p>
          <a:p>
            <a:pPr marL="342900" lvl="1" indent="0">
              <a:buNone/>
            </a:pPr>
            <a:endParaRPr lang="en-US" dirty="0" smtClean="0"/>
          </a:p>
          <a:p>
            <a:pPr lvl="1"/>
            <a:endParaRPr lang="en-US" dirty="0"/>
          </a:p>
          <a:p>
            <a:pPr lvl="1"/>
            <a:endParaRPr lang="en-US" dirty="0"/>
          </a:p>
        </p:txBody>
      </p:sp>
      <p:sp>
        <p:nvSpPr>
          <p:cNvPr id="3" name="Title 2"/>
          <p:cNvSpPr>
            <a:spLocks noGrp="1"/>
          </p:cNvSpPr>
          <p:nvPr>
            <p:ph type="title"/>
          </p:nvPr>
        </p:nvSpPr>
        <p:spPr/>
        <p:txBody>
          <a:bodyPr/>
          <a:lstStyle/>
          <a:p>
            <a:r>
              <a:rPr lang="en-US" dirty="0" smtClean="0"/>
              <a:t>Broadening the Reach of </a:t>
            </a:r>
            <a:br>
              <a:rPr lang="en-US" dirty="0" smtClean="0"/>
            </a:br>
            <a:r>
              <a:rPr lang="en-US" dirty="0" smtClean="0"/>
              <a:t>Exascale Science Applications </a:t>
            </a:r>
            <a:endParaRPr lang="en-US" dirty="0"/>
          </a:p>
        </p:txBody>
      </p:sp>
      <p:sp>
        <p:nvSpPr>
          <p:cNvPr id="4" name="Slide Number Placeholder 3"/>
          <p:cNvSpPr>
            <a:spLocks noGrp="1"/>
          </p:cNvSpPr>
          <p:nvPr>
            <p:ph type="sldNum" sz="quarter" idx="11"/>
          </p:nvPr>
        </p:nvSpPr>
        <p:spPr/>
        <p:txBody>
          <a:bodyPr/>
          <a:lstStyle/>
          <a:p>
            <a:fld id="{7B8DF2DA-EDE7-4BD5-9ED2-E1F1A28931A0}" type="slidenum">
              <a:rPr lang="en-US" smtClean="0"/>
              <a:pPr/>
              <a:t>25</a:t>
            </a:fld>
            <a:endParaRPr lang="en-US" dirty="0"/>
          </a:p>
        </p:txBody>
      </p:sp>
      <p:sp>
        <p:nvSpPr>
          <p:cNvPr id="5" name="Footer Placeholder 4"/>
          <p:cNvSpPr>
            <a:spLocks noGrp="1"/>
          </p:cNvSpPr>
          <p:nvPr>
            <p:ph type="ftr" sz="quarter" idx="4294967295"/>
          </p:nvPr>
        </p:nvSpPr>
        <p:spPr>
          <a:xfrm>
            <a:off x="3124200" y="6357070"/>
            <a:ext cx="5334000" cy="365125"/>
          </a:xfrm>
          <a:prstGeom prst="rect">
            <a:avLst/>
          </a:prstGeom>
        </p:spPr>
        <p:txBody>
          <a:bodyPr/>
          <a:lstStyle/>
          <a:p>
            <a:r>
              <a:rPr lang="en-US" smtClean="0"/>
              <a:t>BESAC Briefing February 11, 2016</a:t>
            </a:r>
            <a:endParaRPr lang="en-US" dirty="0"/>
          </a:p>
        </p:txBody>
      </p:sp>
      <p:grpSp>
        <p:nvGrpSpPr>
          <p:cNvPr id="6" name="Group 5"/>
          <p:cNvGrpSpPr/>
          <p:nvPr/>
        </p:nvGrpSpPr>
        <p:grpSpPr>
          <a:xfrm>
            <a:off x="8032830" y="46284"/>
            <a:ext cx="1111170" cy="957965"/>
            <a:chOff x="8032830" y="46284"/>
            <a:chExt cx="1111170" cy="957965"/>
          </a:xfrm>
        </p:grpSpPr>
        <p:sp>
          <p:nvSpPr>
            <p:cNvPr id="7" name="5-Point Star 6"/>
            <p:cNvSpPr/>
            <p:nvPr/>
          </p:nvSpPr>
          <p:spPr>
            <a:xfrm>
              <a:off x="8032830" y="46284"/>
              <a:ext cx="1111170" cy="95796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8225900" y="271010"/>
              <a:ext cx="740779" cy="600164"/>
            </a:xfrm>
            <a:prstGeom prst="rect">
              <a:avLst/>
            </a:prstGeom>
            <a:noFill/>
          </p:spPr>
          <p:txBody>
            <a:bodyPr wrap="square" rtlCol="0">
              <a:spAutoFit/>
            </a:bodyPr>
            <a:lstStyle/>
            <a:p>
              <a:pPr algn="ctr"/>
              <a:r>
                <a:rPr lang="en-US" sz="1100" b="1" dirty="0" smtClean="0">
                  <a:solidFill>
                    <a:schemeClr val="bg1"/>
                  </a:solidFill>
                </a:rPr>
                <a:t>BES-</a:t>
              </a:r>
            </a:p>
            <a:p>
              <a:pPr algn="ctr"/>
              <a:r>
                <a:rPr lang="en-US" sz="1100" b="1" dirty="0" smtClean="0">
                  <a:solidFill>
                    <a:schemeClr val="bg1"/>
                  </a:solidFill>
                </a:rPr>
                <a:t>ASCR</a:t>
              </a:r>
            </a:p>
            <a:p>
              <a:pPr algn="ctr"/>
              <a:r>
                <a:rPr lang="en-US" sz="1100" b="1" dirty="0" smtClean="0">
                  <a:solidFill>
                    <a:schemeClr val="bg1"/>
                  </a:solidFill>
                </a:rPr>
                <a:t>Link</a:t>
              </a:r>
            </a:p>
          </p:txBody>
        </p:sp>
      </p:grpSp>
    </p:spTree>
    <p:extLst>
      <p:ext uri="{BB962C8B-B14F-4D97-AF65-F5344CB8AC3E}">
        <p14:creationId xmlns:p14="http://schemas.microsoft.com/office/powerpoint/2010/main" val="33054383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266" y="35451"/>
            <a:ext cx="9167265" cy="659022"/>
          </a:xfrm>
        </p:spPr>
        <p:txBody>
          <a:bodyPr>
            <a:normAutofit/>
          </a:bodyPr>
          <a:lstStyle/>
          <a:p>
            <a:pPr lvl="0">
              <a:lnSpc>
                <a:spcPct val="100000"/>
              </a:lnSpc>
            </a:pPr>
            <a:r>
              <a:rPr lang="en-US" b="0" dirty="0" smtClean="0">
                <a:effectLst/>
              </a:rPr>
              <a:t>Summary of RFI responses</a:t>
            </a:r>
            <a:endParaRPr lang="en-US" b="0" dirty="0">
              <a:effectLs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562" y="1753976"/>
            <a:ext cx="4758086" cy="320040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8771"/>
          <a:stretch/>
        </p:blipFill>
        <p:spPr>
          <a:xfrm>
            <a:off x="5463633" y="1525376"/>
            <a:ext cx="3442721" cy="3336770"/>
          </a:xfrm>
          <a:prstGeom prst="rect">
            <a:avLst/>
          </a:prstGeom>
        </p:spPr>
      </p:pic>
      <p:sp>
        <p:nvSpPr>
          <p:cNvPr id="9" name="TextBox 8"/>
          <p:cNvSpPr txBox="1"/>
          <p:nvPr/>
        </p:nvSpPr>
        <p:spPr>
          <a:xfrm>
            <a:off x="5409398" y="4771380"/>
            <a:ext cx="3370286" cy="286232"/>
          </a:xfrm>
          <a:prstGeom prst="rect">
            <a:avLst/>
          </a:prstGeom>
          <a:noFill/>
        </p:spPr>
        <p:txBody>
          <a:bodyPr wrap="square" rtlCol="0">
            <a:spAutoFit/>
          </a:bodyPr>
          <a:lstStyle/>
          <a:p>
            <a:pPr algn="ctr">
              <a:lnSpc>
                <a:spcPct val="90000"/>
              </a:lnSpc>
            </a:pPr>
            <a:r>
              <a:rPr lang="en-US" sz="1400" dirty="0" smtClean="0">
                <a:solidFill>
                  <a:prstClr val="black"/>
                </a:solidFill>
              </a:rPr>
              <a:t>RFI response breakdown by PI affiliation</a:t>
            </a:r>
            <a:endParaRPr lang="en-US" sz="1400" dirty="0" smtClean="0"/>
          </a:p>
        </p:txBody>
      </p:sp>
      <p:sp>
        <p:nvSpPr>
          <p:cNvPr id="10" name="TextBox 9"/>
          <p:cNvSpPr txBox="1"/>
          <p:nvPr/>
        </p:nvSpPr>
        <p:spPr>
          <a:xfrm>
            <a:off x="474562" y="4771380"/>
            <a:ext cx="4758086" cy="286232"/>
          </a:xfrm>
          <a:prstGeom prst="rect">
            <a:avLst/>
          </a:prstGeom>
          <a:noFill/>
        </p:spPr>
        <p:txBody>
          <a:bodyPr wrap="square" rtlCol="0">
            <a:spAutoFit/>
          </a:bodyPr>
          <a:lstStyle/>
          <a:p>
            <a:pPr algn="ctr">
              <a:lnSpc>
                <a:spcPct val="90000"/>
              </a:lnSpc>
            </a:pPr>
            <a:r>
              <a:rPr lang="en-US" sz="1400" dirty="0" smtClean="0">
                <a:solidFill>
                  <a:prstClr val="black"/>
                </a:solidFill>
              </a:rPr>
              <a:t>RFI response breakdown by science area</a:t>
            </a:r>
            <a:endParaRPr lang="en-US" sz="1400" dirty="0" smtClean="0"/>
          </a:p>
        </p:txBody>
      </p:sp>
      <p:grpSp>
        <p:nvGrpSpPr>
          <p:cNvPr id="12" name="Group 11"/>
          <p:cNvGrpSpPr/>
          <p:nvPr/>
        </p:nvGrpSpPr>
        <p:grpSpPr>
          <a:xfrm>
            <a:off x="8032830" y="46284"/>
            <a:ext cx="1111170" cy="957965"/>
            <a:chOff x="8032830" y="46284"/>
            <a:chExt cx="1111170" cy="957965"/>
          </a:xfrm>
        </p:grpSpPr>
        <p:sp>
          <p:nvSpPr>
            <p:cNvPr id="13" name="5-Point Star 12"/>
            <p:cNvSpPr/>
            <p:nvPr/>
          </p:nvSpPr>
          <p:spPr>
            <a:xfrm>
              <a:off x="8032830" y="46284"/>
              <a:ext cx="1111170" cy="95796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8225900" y="271010"/>
              <a:ext cx="740779" cy="600164"/>
            </a:xfrm>
            <a:prstGeom prst="rect">
              <a:avLst/>
            </a:prstGeom>
            <a:noFill/>
          </p:spPr>
          <p:txBody>
            <a:bodyPr wrap="square" rtlCol="0">
              <a:spAutoFit/>
            </a:bodyPr>
            <a:lstStyle/>
            <a:p>
              <a:pPr algn="ctr"/>
              <a:r>
                <a:rPr lang="en-US" sz="1100" b="1" dirty="0" smtClean="0">
                  <a:solidFill>
                    <a:schemeClr val="bg1"/>
                  </a:solidFill>
                </a:rPr>
                <a:t>BES-</a:t>
              </a:r>
            </a:p>
            <a:p>
              <a:pPr algn="ctr"/>
              <a:r>
                <a:rPr lang="en-US" sz="1100" b="1" dirty="0" smtClean="0">
                  <a:solidFill>
                    <a:schemeClr val="bg1"/>
                  </a:solidFill>
                </a:rPr>
                <a:t>ASCR</a:t>
              </a:r>
            </a:p>
            <a:p>
              <a:pPr algn="ctr"/>
              <a:r>
                <a:rPr lang="en-US" sz="1100" b="1" dirty="0" smtClean="0">
                  <a:solidFill>
                    <a:schemeClr val="bg1"/>
                  </a:solidFill>
                </a:rPr>
                <a:t>Link</a:t>
              </a:r>
            </a:p>
          </p:txBody>
        </p:sp>
      </p:grpSp>
      <p:sp>
        <p:nvSpPr>
          <p:cNvPr id="5" name="Footer Placeholder 4"/>
          <p:cNvSpPr>
            <a:spLocks noGrp="1"/>
          </p:cNvSpPr>
          <p:nvPr>
            <p:ph type="ftr" sz="quarter" idx="13"/>
          </p:nvPr>
        </p:nvSpPr>
        <p:spPr/>
        <p:txBody>
          <a:bodyPr/>
          <a:lstStyle/>
          <a:p>
            <a:r>
              <a:rPr lang="en-US" smtClean="0">
                <a:latin typeface="Arial" panose="020B0604020202020204" pitchFamily="34" charset="0"/>
              </a:rPr>
              <a:t>BESAC Briefing February 11, 2016</a:t>
            </a:r>
            <a:endParaRPr lang="en-US" dirty="0">
              <a:latin typeface="Arial" panose="020B0604020202020204" pitchFamily="34" charset="0"/>
            </a:endParaRPr>
          </a:p>
        </p:txBody>
      </p:sp>
      <p:sp>
        <p:nvSpPr>
          <p:cNvPr id="6" name="Slide Number Placeholder 5"/>
          <p:cNvSpPr>
            <a:spLocks noGrp="1"/>
          </p:cNvSpPr>
          <p:nvPr>
            <p:ph type="sldNum" sz="quarter" idx="12"/>
          </p:nvPr>
        </p:nvSpPr>
        <p:spPr/>
        <p:txBody>
          <a:bodyPr/>
          <a:lstStyle/>
          <a:p>
            <a:fld id="{7DF4C97D-2F8B-46B3-9CB6-6C3C0F52BCC4}" type="slidenum">
              <a:rPr lang="en-US" smtClean="0"/>
              <a:pPr/>
              <a:t>26</a:t>
            </a:fld>
            <a:endParaRPr lang="en-US" dirty="0"/>
          </a:p>
        </p:txBody>
      </p:sp>
    </p:spTree>
    <p:extLst>
      <p:ext uri="{BB962C8B-B14F-4D97-AF65-F5344CB8AC3E}">
        <p14:creationId xmlns:p14="http://schemas.microsoft.com/office/powerpoint/2010/main" val="1232016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3"/>
          </p:nvPr>
        </p:nvSpPr>
        <p:spPr/>
        <p:txBody>
          <a:bodyPr/>
          <a:lstStyle/>
          <a:p>
            <a:r>
              <a:rPr lang="en-US" smtClean="0"/>
              <a:t>BESAC Briefing February 11, 2016</a:t>
            </a:r>
            <a:endParaRPr lang="nl-NL" dirty="0"/>
          </a:p>
        </p:txBody>
      </p:sp>
      <p:sp>
        <p:nvSpPr>
          <p:cNvPr id="4" name="Rectangle 3"/>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863" y="620068"/>
            <a:ext cx="8129684" cy="5468216"/>
          </a:xfrm>
          <a:prstGeom prst="rect">
            <a:avLst/>
          </a:prstGeom>
        </p:spPr>
      </p:pic>
      <p:sp>
        <p:nvSpPr>
          <p:cNvPr id="6" name="Oval 5"/>
          <p:cNvSpPr/>
          <p:nvPr/>
        </p:nvSpPr>
        <p:spPr>
          <a:xfrm>
            <a:off x="2615878" y="1990842"/>
            <a:ext cx="601884" cy="28357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196553" y="2523280"/>
            <a:ext cx="601884" cy="2303359"/>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501903" y="3354176"/>
            <a:ext cx="601884" cy="14724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8032830" y="46284"/>
            <a:ext cx="1111170" cy="957965"/>
            <a:chOff x="8032830" y="46284"/>
            <a:chExt cx="1111170" cy="957965"/>
          </a:xfrm>
        </p:grpSpPr>
        <p:sp>
          <p:nvSpPr>
            <p:cNvPr id="13" name="5-Point Star 12"/>
            <p:cNvSpPr/>
            <p:nvPr/>
          </p:nvSpPr>
          <p:spPr>
            <a:xfrm>
              <a:off x="8032830" y="46284"/>
              <a:ext cx="1111170" cy="95796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8225900" y="271010"/>
              <a:ext cx="740779" cy="600164"/>
            </a:xfrm>
            <a:prstGeom prst="rect">
              <a:avLst/>
            </a:prstGeom>
            <a:noFill/>
          </p:spPr>
          <p:txBody>
            <a:bodyPr wrap="square" rtlCol="0">
              <a:spAutoFit/>
            </a:bodyPr>
            <a:lstStyle/>
            <a:p>
              <a:pPr algn="ctr"/>
              <a:r>
                <a:rPr lang="en-US" sz="1100" b="1" dirty="0" smtClean="0">
                  <a:solidFill>
                    <a:schemeClr val="bg1"/>
                  </a:solidFill>
                </a:rPr>
                <a:t>BES-</a:t>
              </a:r>
            </a:p>
            <a:p>
              <a:pPr algn="ctr"/>
              <a:r>
                <a:rPr lang="en-US" sz="1100" b="1" dirty="0" smtClean="0">
                  <a:solidFill>
                    <a:schemeClr val="bg1"/>
                  </a:solidFill>
                </a:rPr>
                <a:t>ASCR</a:t>
              </a:r>
            </a:p>
            <a:p>
              <a:pPr algn="ctr"/>
              <a:r>
                <a:rPr lang="en-US" sz="1100" b="1" dirty="0" smtClean="0">
                  <a:solidFill>
                    <a:schemeClr val="bg1"/>
                  </a:solidFill>
                </a:rPr>
                <a:t>Link</a:t>
              </a:r>
            </a:p>
          </p:txBody>
        </p:sp>
      </p:grpSp>
      <p:sp>
        <p:nvSpPr>
          <p:cNvPr id="9" name="Slide Number Placeholder 8"/>
          <p:cNvSpPr>
            <a:spLocks noGrp="1"/>
          </p:cNvSpPr>
          <p:nvPr>
            <p:ph type="sldNum" sz="quarter" idx="12"/>
          </p:nvPr>
        </p:nvSpPr>
        <p:spPr/>
        <p:txBody>
          <a:bodyPr/>
          <a:lstStyle/>
          <a:p>
            <a:fld id="{7DF4C97D-2F8B-46B3-9CB6-6C3C0F52BCC4}" type="slidenum">
              <a:rPr lang="en-US" smtClean="0"/>
              <a:pPr/>
              <a:t>27</a:t>
            </a:fld>
            <a:endParaRPr lang="en-US" dirty="0"/>
          </a:p>
        </p:txBody>
      </p:sp>
      <p:sp>
        <p:nvSpPr>
          <p:cNvPr id="15" name="Footer Placeholder 4"/>
          <p:cNvSpPr txBox="1">
            <a:spLocks/>
          </p:cNvSpPr>
          <p:nvPr/>
        </p:nvSpPr>
        <p:spPr>
          <a:xfrm>
            <a:off x="2975650" y="6370564"/>
            <a:ext cx="53340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kumimoji="0" lang="en-US" sz="1200" b="0" i="0" u="none" strike="noStrike" kern="1200" cap="none" spc="0" normalizeH="0" baseline="0" noProof="0" smtClean="0">
                <a:ln>
                  <a:noFill/>
                </a:ln>
                <a:solidFill>
                  <a:srgbClr val="106636"/>
                </a:solidFill>
                <a:effectLst/>
                <a:uLnTx/>
                <a:uFillTx/>
                <a:latin typeface="+mn-lt"/>
                <a:ea typeface="+mn-ea"/>
                <a:cs typeface="Arial" pitchFamily="34"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mtClean="0">
                <a:latin typeface="Arial" panose="020B0604020202020204" pitchFamily="34" charset="0"/>
              </a:rPr>
              <a:t>BESAC Briefing February 11, 2016</a:t>
            </a:r>
            <a:endParaRPr lang="en-US" dirty="0">
              <a:latin typeface="Arial" panose="020B0604020202020204" pitchFamily="34" charset="0"/>
            </a:endParaRPr>
          </a:p>
        </p:txBody>
      </p:sp>
    </p:spTree>
    <p:extLst>
      <p:ext uri="{BB962C8B-B14F-4D97-AF65-F5344CB8AC3E}">
        <p14:creationId xmlns:p14="http://schemas.microsoft.com/office/powerpoint/2010/main" val="1115646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97400" y="882320"/>
            <a:ext cx="4546600" cy="5259388"/>
          </a:xfrm>
        </p:spPr>
        <p:txBody>
          <a:bodyPr>
            <a:noAutofit/>
          </a:bodyPr>
          <a:lstStyle/>
          <a:p>
            <a:pPr marL="228600" indent="-228600"/>
            <a:r>
              <a:rPr lang="en-US" sz="1600" b="0" dirty="0" smtClean="0">
                <a:solidFill>
                  <a:schemeClr val="tx1"/>
                </a:solidFill>
              </a:rPr>
              <a:t>The exascale initiative will follow established DOE review and decision protocols for its execution</a:t>
            </a:r>
          </a:p>
          <a:p>
            <a:pPr marL="228600" indent="-228600"/>
            <a:r>
              <a:rPr lang="en-US" sz="1600" b="0" dirty="0" smtClean="0">
                <a:solidFill>
                  <a:schemeClr val="tx1"/>
                </a:solidFill>
              </a:rPr>
              <a:t>A project office has been established at ORNL with representation from the major participating laboratories (ANL, LANL, LBNL, LLNL, ORNL, SNL)</a:t>
            </a:r>
          </a:p>
          <a:p>
            <a:pPr marL="228600" indent="-228600"/>
            <a:r>
              <a:rPr lang="en-US" sz="1600" b="0" dirty="0" smtClean="0">
                <a:solidFill>
                  <a:schemeClr val="tx1"/>
                </a:solidFill>
              </a:rPr>
              <a:t>An Integrated Project Team (IPT) has been established, analogous to execution of previous, large, Office of Science projects</a:t>
            </a:r>
          </a:p>
          <a:p>
            <a:pPr marL="228600" indent="-228600"/>
            <a:r>
              <a:rPr lang="en-US" sz="1600" b="0" dirty="0" smtClean="0">
                <a:solidFill>
                  <a:schemeClr val="tx1"/>
                </a:solidFill>
              </a:rPr>
              <a:t>The IPT is refining the work breakdown structure (WBS) and is preparing required project documentation (e.g., critical-decision packages, preliminary project execution plans, etc.)</a:t>
            </a:r>
          </a:p>
          <a:p>
            <a:pPr marL="228600" indent="-228600"/>
            <a:r>
              <a:rPr lang="en-US" sz="1600" b="0" dirty="0" smtClean="0">
                <a:solidFill>
                  <a:schemeClr val="tx1"/>
                </a:solidFill>
              </a:rPr>
              <a:t>A top-level WBS activity has been established to develop and implement exascale applications, based on a labs-wide request for information </a:t>
            </a:r>
          </a:p>
        </p:txBody>
      </p:sp>
      <p:sp>
        <p:nvSpPr>
          <p:cNvPr id="3" name="Title 2"/>
          <p:cNvSpPr>
            <a:spLocks noGrp="1"/>
          </p:cNvSpPr>
          <p:nvPr>
            <p:ph type="title"/>
          </p:nvPr>
        </p:nvSpPr>
        <p:spPr>
          <a:xfrm>
            <a:off x="0" y="-17045"/>
            <a:ext cx="9144000" cy="738940"/>
          </a:xfrm>
        </p:spPr>
        <p:txBody>
          <a:bodyPr/>
          <a:lstStyle/>
          <a:p>
            <a:r>
              <a:rPr lang="en-US" sz="2800" dirty="0" smtClean="0"/>
              <a:t>“</a:t>
            </a:r>
            <a:r>
              <a:rPr lang="en-US" sz="2800" dirty="0" err="1" smtClean="0"/>
              <a:t>Projectizing</a:t>
            </a:r>
            <a:r>
              <a:rPr lang="en-US" sz="2800" dirty="0" smtClean="0"/>
              <a:t>” the Exascale Initiative</a:t>
            </a:r>
            <a:endParaRPr lang="en-US" sz="2800" dirty="0"/>
          </a:p>
        </p:txBody>
      </p:sp>
      <p:pic>
        <p:nvPicPr>
          <p:cNvPr id="1026" name="Picture 2"/>
          <p:cNvPicPr>
            <a:picLocks noChangeAspect="1" noChangeArrowheads="1"/>
          </p:cNvPicPr>
          <p:nvPr/>
        </p:nvPicPr>
        <p:blipFill>
          <a:blip r:embed="rId3" cstate="print"/>
          <a:srcRect l="8333" r="8333"/>
          <a:stretch>
            <a:fillRect/>
          </a:stretch>
        </p:blipFill>
        <p:spPr bwMode="auto">
          <a:xfrm>
            <a:off x="476242" y="1181100"/>
            <a:ext cx="3048000" cy="2286000"/>
          </a:xfrm>
          <a:prstGeom prst="rect">
            <a:avLst/>
          </a:prstGeom>
          <a:noFill/>
          <a:ln w="9525">
            <a:solidFill>
              <a:schemeClr val="tx1"/>
            </a:solidFill>
            <a:miter lim="800000"/>
            <a:headEnd/>
            <a:tailEnd/>
          </a:ln>
        </p:spPr>
      </p:pic>
      <p:pic>
        <p:nvPicPr>
          <p:cNvPr id="1027" name="Picture 3"/>
          <p:cNvPicPr>
            <a:picLocks noChangeAspect="1" noChangeArrowheads="1"/>
          </p:cNvPicPr>
          <p:nvPr/>
        </p:nvPicPr>
        <p:blipFill>
          <a:blip r:embed="rId4" cstate="print"/>
          <a:srcRect l="8333" r="8464"/>
          <a:stretch>
            <a:fillRect/>
          </a:stretch>
        </p:blipFill>
        <p:spPr bwMode="auto">
          <a:xfrm>
            <a:off x="930434" y="2033335"/>
            <a:ext cx="3043238" cy="2286000"/>
          </a:xfrm>
          <a:prstGeom prst="rect">
            <a:avLst/>
          </a:prstGeom>
          <a:noFill/>
          <a:ln w="9525">
            <a:solidFill>
              <a:schemeClr val="tx1"/>
            </a:solidFill>
            <a:miter lim="800000"/>
            <a:headEnd/>
            <a:tailEnd/>
          </a:ln>
        </p:spPr>
      </p:pic>
      <p:pic>
        <p:nvPicPr>
          <p:cNvPr id="1028" name="Picture 4"/>
          <p:cNvPicPr>
            <a:picLocks noChangeAspect="1" noChangeArrowheads="1"/>
          </p:cNvPicPr>
          <p:nvPr/>
        </p:nvPicPr>
        <p:blipFill>
          <a:blip r:embed="rId5" cstate="print"/>
          <a:srcRect l="8420" r="8507"/>
          <a:stretch>
            <a:fillRect/>
          </a:stretch>
        </p:blipFill>
        <p:spPr bwMode="auto">
          <a:xfrm>
            <a:off x="1283871" y="3358812"/>
            <a:ext cx="3038475" cy="2286000"/>
          </a:xfrm>
          <a:prstGeom prst="rect">
            <a:avLst/>
          </a:prstGeom>
          <a:noFill/>
          <a:ln w="9525">
            <a:solidFill>
              <a:schemeClr val="tx1"/>
            </a:solidFill>
            <a:miter lim="800000"/>
            <a:headEnd/>
            <a:tailEnd/>
          </a:ln>
        </p:spPr>
      </p:pic>
      <p:sp>
        <p:nvSpPr>
          <p:cNvPr id="9" name="Footer Placeholder 4"/>
          <p:cNvSpPr>
            <a:spLocks noGrp="1"/>
          </p:cNvSpPr>
          <p:nvPr>
            <p:ph type="ftr" sz="quarter" idx="4294967295"/>
          </p:nvPr>
        </p:nvSpPr>
        <p:spPr>
          <a:xfrm>
            <a:off x="5486400" y="6354763"/>
            <a:ext cx="2895600" cy="365125"/>
          </a:xfrm>
          <a:prstGeom prst="rect">
            <a:avLst/>
          </a:prstGeom>
        </p:spPr>
        <p:txBody>
          <a:bodyPr anchor="ctr"/>
          <a:lstStyle/>
          <a:p>
            <a:r>
              <a:rPr lang="en-US" smtClean="0"/>
              <a:t>BESAC Briefing February 11, 2016</a:t>
            </a:r>
            <a:endParaRPr lang="en-US" dirty="0"/>
          </a:p>
        </p:txBody>
      </p:sp>
      <p:sp>
        <p:nvSpPr>
          <p:cNvPr id="10" name="Slide Number Placeholder 3"/>
          <p:cNvSpPr>
            <a:spLocks noGrp="1"/>
          </p:cNvSpPr>
          <p:nvPr>
            <p:ph type="sldNum" sz="quarter" idx="4294967295"/>
          </p:nvPr>
        </p:nvSpPr>
        <p:spPr>
          <a:xfrm>
            <a:off x="8413750" y="6351588"/>
            <a:ext cx="381000" cy="365125"/>
          </a:xfrm>
          <a:prstGeom prst="rect">
            <a:avLst/>
          </a:prstGeom>
        </p:spPr>
        <p:txBody>
          <a:bodyPr/>
          <a:lstStyle/>
          <a:p>
            <a:pPr>
              <a:defRPr/>
            </a:pPr>
            <a:fld id="{6EEA275D-5A49-48A8-817D-44C3EA0A3A2F}" type="slidenum">
              <a:rPr lang="en-US" smtClean="0"/>
              <a:pPr>
                <a:defRPr/>
              </a:pPr>
              <a:t>28</a:t>
            </a:fld>
            <a:endParaRPr lang="en-US" dirty="0"/>
          </a:p>
        </p:txBody>
      </p:sp>
    </p:spTree>
    <p:extLst>
      <p:ext uri="{BB962C8B-B14F-4D97-AF65-F5344CB8AC3E}">
        <p14:creationId xmlns:p14="http://schemas.microsoft.com/office/powerpoint/2010/main" val="1324193427"/>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4" name="Group 233"/>
          <p:cNvGrpSpPr/>
          <p:nvPr/>
        </p:nvGrpSpPr>
        <p:grpSpPr>
          <a:xfrm>
            <a:off x="1079627" y="666531"/>
            <a:ext cx="6992178" cy="221201"/>
            <a:chOff x="1079627" y="666531"/>
            <a:chExt cx="6992178" cy="221201"/>
          </a:xfrm>
        </p:grpSpPr>
        <p:cxnSp>
          <p:nvCxnSpPr>
            <p:cNvPr id="175" name="Elbow Connector 174"/>
            <p:cNvCxnSpPr>
              <a:stCxn id="116" idx="0"/>
              <a:endCxn id="138" idx="0"/>
            </p:cNvCxnSpPr>
            <p:nvPr/>
          </p:nvCxnSpPr>
          <p:spPr>
            <a:xfrm rot="5400000" flipH="1" flipV="1">
              <a:off x="4569366" y="-2614707"/>
              <a:ext cx="12700" cy="6992178"/>
            </a:xfrm>
            <a:prstGeom prst="bentConnector3">
              <a:avLst>
                <a:gd name="adj1" fmla="val 916669"/>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a:stCxn id="114" idx="2"/>
            </p:cNvCxnSpPr>
            <p:nvPr/>
          </p:nvCxnSpPr>
          <p:spPr>
            <a:xfrm>
              <a:off x="4572000" y="666531"/>
              <a:ext cx="0" cy="95469"/>
            </a:xfrm>
            <a:prstGeom prst="line">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92" name="Group 191"/>
          <p:cNvGrpSpPr/>
          <p:nvPr/>
        </p:nvGrpSpPr>
        <p:grpSpPr>
          <a:xfrm>
            <a:off x="199292" y="1147025"/>
            <a:ext cx="127733" cy="5011275"/>
            <a:chOff x="199292" y="1147025"/>
            <a:chExt cx="127733" cy="5011275"/>
          </a:xfrm>
        </p:grpSpPr>
        <p:cxnSp>
          <p:nvCxnSpPr>
            <p:cNvPr id="180" name="Elbow Connector 179"/>
            <p:cNvCxnSpPr>
              <a:stCxn id="116" idx="1"/>
              <a:endCxn id="166" idx="1"/>
            </p:cNvCxnSpPr>
            <p:nvPr/>
          </p:nvCxnSpPr>
          <p:spPr>
            <a:xfrm rot="10800000" flipV="1">
              <a:off x="314325" y="1147025"/>
              <a:ext cx="12700" cy="5011275"/>
            </a:xfrm>
            <a:prstGeom prst="bentConnector3">
              <a:avLst>
                <a:gd name="adj1" fmla="val 1055772"/>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a:stCxn id="117" idx="1"/>
            </p:cNvCxnSpPr>
            <p:nvPr/>
          </p:nvCxnSpPr>
          <p:spPr>
            <a:xfrm flipH="1" flipV="1">
              <a:off x="199292" y="1765980"/>
              <a:ext cx="115033" cy="1"/>
            </a:xfrm>
            <a:prstGeom prst="line">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H="1" flipV="1">
              <a:off x="199292" y="2411071"/>
              <a:ext cx="115033" cy="1"/>
            </a:xfrm>
            <a:prstGeom prst="line">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H="1" flipV="1">
              <a:off x="199292" y="3034160"/>
              <a:ext cx="115033" cy="1"/>
            </a:xfrm>
            <a:prstGeom prst="line">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H="1" flipV="1">
              <a:off x="199292" y="3647674"/>
              <a:ext cx="115033" cy="1"/>
            </a:xfrm>
            <a:prstGeom prst="line">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H="1" flipV="1">
              <a:off x="199292" y="4274044"/>
              <a:ext cx="115033" cy="1"/>
            </a:xfrm>
            <a:prstGeom prst="line">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H="1" flipV="1">
              <a:off x="199292" y="4919134"/>
              <a:ext cx="115033" cy="1"/>
            </a:xfrm>
            <a:prstGeom prst="line">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H="1" flipV="1">
              <a:off x="199292" y="5558042"/>
              <a:ext cx="115033" cy="1"/>
            </a:xfrm>
            <a:prstGeom prst="line">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cxnSp>
        <p:nvCxnSpPr>
          <p:cNvPr id="195" name="Straight Connector 194"/>
          <p:cNvCxnSpPr/>
          <p:nvPr/>
        </p:nvCxnSpPr>
        <p:spPr>
          <a:xfrm flipH="1" flipV="1">
            <a:off x="1927943" y="1765980"/>
            <a:ext cx="115033" cy="1"/>
          </a:xfrm>
          <a:prstGeom prst="line">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flipH="1" flipV="1">
            <a:off x="1927943" y="2411071"/>
            <a:ext cx="115033" cy="1"/>
          </a:xfrm>
          <a:prstGeom prst="line">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flipH="1" flipV="1">
            <a:off x="1927943" y="3034160"/>
            <a:ext cx="115033" cy="1"/>
          </a:xfrm>
          <a:prstGeom prst="line">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flipH="1" flipV="1">
            <a:off x="1927943" y="3647674"/>
            <a:ext cx="115033" cy="1"/>
          </a:xfrm>
          <a:prstGeom prst="line">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4" name="Elbow Connector 203"/>
          <p:cNvCxnSpPr>
            <a:stCxn id="121" idx="1"/>
            <a:endCxn id="126" idx="1"/>
          </p:cNvCxnSpPr>
          <p:nvPr/>
        </p:nvCxnSpPr>
        <p:spPr>
          <a:xfrm rot="10800000" flipV="1">
            <a:off x="2055676" y="1147025"/>
            <a:ext cx="12700" cy="3124303"/>
          </a:xfrm>
          <a:prstGeom prst="bentConnector3">
            <a:avLst>
              <a:gd name="adj1" fmla="val 1000000"/>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207" name="Group 206"/>
          <p:cNvGrpSpPr/>
          <p:nvPr/>
        </p:nvGrpSpPr>
        <p:grpSpPr>
          <a:xfrm>
            <a:off x="3680176" y="1147025"/>
            <a:ext cx="127733" cy="5011275"/>
            <a:chOff x="199292" y="1147025"/>
            <a:chExt cx="127733" cy="5011275"/>
          </a:xfrm>
        </p:grpSpPr>
        <p:cxnSp>
          <p:nvCxnSpPr>
            <p:cNvPr id="208" name="Elbow Connector 207"/>
            <p:cNvCxnSpPr/>
            <p:nvPr/>
          </p:nvCxnSpPr>
          <p:spPr>
            <a:xfrm rot="10800000" flipV="1">
              <a:off x="314325" y="1147025"/>
              <a:ext cx="12700" cy="5011275"/>
            </a:xfrm>
            <a:prstGeom prst="bentConnector3">
              <a:avLst>
                <a:gd name="adj1" fmla="val 1055772"/>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flipH="1" flipV="1">
              <a:off x="199292" y="1765980"/>
              <a:ext cx="115033" cy="1"/>
            </a:xfrm>
            <a:prstGeom prst="line">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flipH="1" flipV="1">
              <a:off x="199292" y="2411071"/>
              <a:ext cx="115033" cy="1"/>
            </a:xfrm>
            <a:prstGeom prst="line">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flipH="1" flipV="1">
              <a:off x="199292" y="3034160"/>
              <a:ext cx="115033" cy="1"/>
            </a:xfrm>
            <a:prstGeom prst="line">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flipH="1" flipV="1">
              <a:off x="199292" y="3647674"/>
              <a:ext cx="115033" cy="1"/>
            </a:xfrm>
            <a:prstGeom prst="line">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flipH="1" flipV="1">
              <a:off x="199292" y="4274044"/>
              <a:ext cx="115033" cy="1"/>
            </a:xfrm>
            <a:prstGeom prst="line">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flipH="1" flipV="1">
              <a:off x="199292" y="4919134"/>
              <a:ext cx="115033" cy="1"/>
            </a:xfrm>
            <a:prstGeom prst="line">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flipH="1" flipV="1">
              <a:off x="199292" y="5558042"/>
              <a:ext cx="115033" cy="1"/>
            </a:xfrm>
            <a:prstGeom prst="line">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21" name="Group 220"/>
          <p:cNvGrpSpPr/>
          <p:nvPr/>
        </p:nvGrpSpPr>
        <p:grpSpPr>
          <a:xfrm>
            <a:off x="7175184" y="1147025"/>
            <a:ext cx="123499" cy="3124303"/>
            <a:chOff x="7175184" y="1147025"/>
            <a:chExt cx="123499" cy="3124303"/>
          </a:xfrm>
        </p:grpSpPr>
        <p:cxnSp>
          <p:nvCxnSpPr>
            <p:cNvPr id="216" name="Straight Connector 215"/>
            <p:cNvCxnSpPr/>
            <p:nvPr/>
          </p:nvCxnSpPr>
          <p:spPr>
            <a:xfrm flipH="1" flipV="1">
              <a:off x="7175184" y="1765980"/>
              <a:ext cx="115033" cy="1"/>
            </a:xfrm>
            <a:prstGeom prst="line">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flipH="1" flipV="1">
              <a:off x="7175184" y="2411071"/>
              <a:ext cx="115033" cy="1"/>
            </a:xfrm>
            <a:prstGeom prst="line">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flipH="1" flipV="1">
              <a:off x="7175184" y="3034160"/>
              <a:ext cx="115033" cy="1"/>
            </a:xfrm>
            <a:prstGeom prst="line">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H="1" flipV="1">
              <a:off x="7175184" y="3647674"/>
              <a:ext cx="115033" cy="1"/>
            </a:xfrm>
            <a:prstGeom prst="line">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0" name="Elbow Connector 219"/>
            <p:cNvCxnSpPr/>
            <p:nvPr/>
          </p:nvCxnSpPr>
          <p:spPr>
            <a:xfrm rot="10800000" flipV="1">
              <a:off x="7285983" y="1147025"/>
              <a:ext cx="12700" cy="3124303"/>
            </a:xfrm>
            <a:prstGeom prst="bentConnector3">
              <a:avLst>
                <a:gd name="adj1" fmla="val 1000000"/>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cxnSp>
        <p:nvCxnSpPr>
          <p:cNvPr id="224" name="Straight Connector 223"/>
          <p:cNvCxnSpPr/>
          <p:nvPr/>
        </p:nvCxnSpPr>
        <p:spPr>
          <a:xfrm flipH="1" flipV="1">
            <a:off x="5429766" y="2106369"/>
            <a:ext cx="115033" cy="1"/>
          </a:xfrm>
          <a:prstGeom prst="line">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H="1" flipV="1">
            <a:off x="5429766" y="3034160"/>
            <a:ext cx="115033" cy="1"/>
          </a:xfrm>
          <a:prstGeom prst="line">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H="1" flipV="1">
            <a:off x="5429766" y="3770506"/>
            <a:ext cx="115033" cy="1"/>
          </a:xfrm>
          <a:prstGeom prst="line">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7" name="Elbow Connector 226"/>
          <p:cNvCxnSpPr>
            <a:endCxn id="149" idx="1"/>
          </p:cNvCxnSpPr>
          <p:nvPr/>
        </p:nvCxnSpPr>
        <p:spPr>
          <a:xfrm rot="5400000">
            <a:off x="3844493" y="2851879"/>
            <a:ext cx="3413627" cy="3918"/>
          </a:xfrm>
          <a:prstGeom prst="bentConnector4">
            <a:avLst>
              <a:gd name="adj1" fmla="val -1108"/>
              <a:gd name="adj2" fmla="val 3147882"/>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19456" y="173736"/>
            <a:ext cx="2514219" cy="484748"/>
          </a:xfrm>
        </p:spPr>
        <p:txBody>
          <a:bodyPr>
            <a:normAutofit fontScale="90000"/>
          </a:bodyPr>
          <a:lstStyle/>
          <a:p>
            <a:r>
              <a:rPr lang="en-US" dirty="0" smtClean="0"/>
              <a:t>ECP WBS</a:t>
            </a:r>
            <a:endParaRPr lang="en-US" dirty="0"/>
          </a:p>
        </p:txBody>
      </p:sp>
      <p:grpSp>
        <p:nvGrpSpPr>
          <p:cNvPr id="235" name="Group 234"/>
          <p:cNvGrpSpPr/>
          <p:nvPr/>
        </p:nvGrpSpPr>
        <p:grpSpPr>
          <a:xfrm>
            <a:off x="314325" y="124387"/>
            <a:ext cx="8515351" cy="6304989"/>
            <a:chOff x="314325" y="124387"/>
            <a:chExt cx="8515351" cy="6304989"/>
          </a:xfrm>
        </p:grpSpPr>
        <p:sp>
          <p:nvSpPr>
            <p:cNvPr id="114" name="Rectangle 113"/>
            <p:cNvSpPr/>
            <p:nvPr/>
          </p:nvSpPr>
          <p:spPr>
            <a:xfrm>
              <a:off x="3216895" y="124387"/>
              <a:ext cx="2710210" cy="542144"/>
            </a:xfrm>
            <a:prstGeom prst="rect">
              <a:avLst/>
            </a:prstGeom>
            <a:solidFill>
              <a:schemeClr val="bg1"/>
            </a:solidFill>
            <a:ln w="19050">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400" b="1" dirty="0" smtClean="0">
                  <a:solidFill>
                    <a:schemeClr val="tx1"/>
                  </a:solidFill>
                </a:rPr>
                <a:t>Exascale Computing Project </a:t>
              </a:r>
            </a:p>
            <a:p>
              <a:pPr algn="ctr">
                <a:lnSpc>
                  <a:spcPct val="90000"/>
                </a:lnSpc>
              </a:pPr>
              <a:r>
                <a:rPr lang="en-US" sz="1400" dirty="0" smtClean="0">
                  <a:solidFill>
                    <a:schemeClr val="tx1"/>
                  </a:solidFill>
                </a:rPr>
                <a:t>1.</a:t>
              </a:r>
              <a:endParaRPr lang="en-US" sz="1400" dirty="0">
                <a:solidFill>
                  <a:schemeClr val="tx1"/>
                </a:solidFill>
              </a:endParaRPr>
            </a:p>
          </p:txBody>
        </p:sp>
        <p:grpSp>
          <p:nvGrpSpPr>
            <p:cNvPr id="169" name="Group 168"/>
            <p:cNvGrpSpPr/>
            <p:nvPr/>
          </p:nvGrpSpPr>
          <p:grpSpPr>
            <a:xfrm>
              <a:off x="2055676" y="881382"/>
              <a:ext cx="1517904" cy="3655590"/>
              <a:chOff x="2174973" y="986156"/>
              <a:chExt cx="1517904" cy="3712074"/>
            </a:xfrm>
            <a:effectLst>
              <a:outerShdw blurRad="50800" dist="38100" dir="2700000" algn="tl" rotWithShape="0">
                <a:prstClr val="black">
                  <a:alpha val="40000"/>
                </a:prstClr>
              </a:outerShdw>
            </a:effectLst>
          </p:grpSpPr>
          <p:sp>
            <p:nvSpPr>
              <p:cNvPr id="121" name="Rectangle 120"/>
              <p:cNvSpPr/>
              <p:nvPr/>
            </p:nvSpPr>
            <p:spPr>
              <a:xfrm>
                <a:off x="2174973" y="986156"/>
                <a:ext cx="1517904" cy="539496"/>
              </a:xfrm>
              <a:prstGeom prst="rect">
                <a:avLst/>
              </a:prstGeom>
              <a:solidFill>
                <a:schemeClr val="bg1"/>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8000"/>
                  </a:lnSpc>
                </a:pPr>
                <a:r>
                  <a:rPr lang="en-US" sz="1200" dirty="0" smtClean="0">
                    <a:solidFill>
                      <a:schemeClr val="tx1"/>
                    </a:solidFill>
                  </a:rPr>
                  <a:t>Application Development</a:t>
                </a:r>
              </a:p>
              <a:p>
                <a:pPr algn="ctr">
                  <a:lnSpc>
                    <a:spcPct val="88000"/>
                  </a:lnSpc>
                </a:pPr>
                <a:r>
                  <a:rPr lang="en-US" sz="1200" dirty="0" smtClean="0">
                    <a:solidFill>
                      <a:schemeClr val="tx1"/>
                    </a:solidFill>
                  </a:rPr>
                  <a:t>1.2</a:t>
                </a:r>
                <a:endParaRPr lang="en-US" sz="1200" dirty="0">
                  <a:solidFill>
                    <a:schemeClr val="tx1"/>
                  </a:solidFill>
                </a:endParaRPr>
              </a:p>
            </p:txBody>
          </p:sp>
          <p:sp>
            <p:nvSpPr>
              <p:cNvPr id="122" name="Rectangle 121"/>
              <p:cNvSpPr/>
              <p:nvPr/>
            </p:nvSpPr>
            <p:spPr>
              <a:xfrm>
                <a:off x="2174973" y="1614675"/>
                <a:ext cx="1517904" cy="539496"/>
              </a:xfrm>
              <a:prstGeom prst="rect">
                <a:avLst/>
              </a:prstGeom>
              <a:solidFill>
                <a:schemeClr val="bg1"/>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8000"/>
                  </a:lnSpc>
                </a:pPr>
                <a:r>
                  <a:rPr lang="en-US" sz="1200" dirty="0" smtClean="0">
                    <a:solidFill>
                      <a:schemeClr val="tx1"/>
                    </a:solidFill>
                  </a:rPr>
                  <a:t>DOE Science and Energy Apps</a:t>
                </a:r>
              </a:p>
              <a:p>
                <a:pPr algn="ctr">
                  <a:lnSpc>
                    <a:spcPct val="88000"/>
                  </a:lnSpc>
                </a:pPr>
                <a:r>
                  <a:rPr lang="en-US" sz="1200" dirty="0" smtClean="0">
                    <a:solidFill>
                      <a:schemeClr val="tx1"/>
                    </a:solidFill>
                  </a:rPr>
                  <a:t>1.2.1</a:t>
                </a:r>
                <a:endParaRPr lang="en-US" sz="1200" dirty="0">
                  <a:solidFill>
                    <a:schemeClr val="tx1"/>
                  </a:solidFill>
                </a:endParaRPr>
              </a:p>
            </p:txBody>
          </p:sp>
          <p:sp>
            <p:nvSpPr>
              <p:cNvPr id="123" name="Rectangle 122"/>
              <p:cNvSpPr/>
              <p:nvPr/>
            </p:nvSpPr>
            <p:spPr>
              <a:xfrm>
                <a:off x="2174973" y="2269734"/>
                <a:ext cx="1517904" cy="539496"/>
              </a:xfrm>
              <a:prstGeom prst="rect">
                <a:avLst/>
              </a:prstGeom>
              <a:solidFill>
                <a:schemeClr val="bg1"/>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8000"/>
                  </a:lnSpc>
                </a:pPr>
                <a:r>
                  <a:rPr lang="en-US" sz="1200" dirty="0" smtClean="0">
                    <a:solidFill>
                      <a:schemeClr val="tx1"/>
                    </a:solidFill>
                  </a:rPr>
                  <a:t>DOE NNSA Applications</a:t>
                </a:r>
              </a:p>
              <a:p>
                <a:pPr algn="ctr">
                  <a:lnSpc>
                    <a:spcPct val="88000"/>
                  </a:lnSpc>
                </a:pPr>
                <a:r>
                  <a:rPr lang="en-US" sz="1200" dirty="0" smtClean="0">
                    <a:solidFill>
                      <a:schemeClr val="tx1"/>
                    </a:solidFill>
                  </a:rPr>
                  <a:t>1.2.2</a:t>
                </a:r>
                <a:endParaRPr lang="en-US" sz="1200" dirty="0">
                  <a:solidFill>
                    <a:schemeClr val="tx1"/>
                  </a:solidFill>
                </a:endParaRPr>
              </a:p>
            </p:txBody>
          </p:sp>
          <p:sp>
            <p:nvSpPr>
              <p:cNvPr id="124" name="Rectangle 123"/>
              <p:cNvSpPr/>
              <p:nvPr/>
            </p:nvSpPr>
            <p:spPr>
              <a:xfrm>
                <a:off x="2174973" y="2902451"/>
                <a:ext cx="1517904" cy="539496"/>
              </a:xfrm>
              <a:prstGeom prst="rect">
                <a:avLst/>
              </a:prstGeom>
              <a:solidFill>
                <a:schemeClr val="bg1"/>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8000"/>
                  </a:lnSpc>
                </a:pPr>
                <a:r>
                  <a:rPr lang="en-US" sz="1200" dirty="0" smtClean="0">
                    <a:solidFill>
                      <a:schemeClr val="tx1"/>
                    </a:solidFill>
                  </a:rPr>
                  <a:t>Other Agency Applications</a:t>
                </a:r>
              </a:p>
              <a:p>
                <a:pPr algn="ctr">
                  <a:lnSpc>
                    <a:spcPct val="88000"/>
                  </a:lnSpc>
                </a:pPr>
                <a:r>
                  <a:rPr lang="en-US" sz="1200" dirty="0" smtClean="0">
                    <a:solidFill>
                      <a:schemeClr val="tx1"/>
                    </a:solidFill>
                  </a:rPr>
                  <a:t>1.2.3</a:t>
                </a:r>
                <a:endParaRPr lang="en-US" sz="1200" dirty="0">
                  <a:solidFill>
                    <a:schemeClr val="tx1"/>
                  </a:solidFill>
                </a:endParaRPr>
              </a:p>
            </p:txBody>
          </p:sp>
          <p:sp>
            <p:nvSpPr>
              <p:cNvPr id="125" name="Rectangle 124"/>
              <p:cNvSpPr/>
              <p:nvPr/>
            </p:nvSpPr>
            <p:spPr>
              <a:xfrm>
                <a:off x="2174973" y="3535168"/>
                <a:ext cx="1517904" cy="539496"/>
              </a:xfrm>
              <a:prstGeom prst="rect">
                <a:avLst/>
              </a:prstGeom>
              <a:solidFill>
                <a:schemeClr val="bg1"/>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8000"/>
                  </a:lnSpc>
                </a:pPr>
                <a:r>
                  <a:rPr lang="en-US" sz="1200" dirty="0" smtClean="0">
                    <a:solidFill>
                      <a:schemeClr val="tx1"/>
                    </a:solidFill>
                  </a:rPr>
                  <a:t>Developer Training and Productivity</a:t>
                </a:r>
              </a:p>
              <a:p>
                <a:pPr algn="ctr">
                  <a:lnSpc>
                    <a:spcPct val="88000"/>
                  </a:lnSpc>
                </a:pPr>
                <a:r>
                  <a:rPr lang="en-US" sz="1200" dirty="0" smtClean="0">
                    <a:solidFill>
                      <a:schemeClr val="tx1"/>
                    </a:solidFill>
                  </a:rPr>
                  <a:t>1.2.4</a:t>
                </a:r>
                <a:endParaRPr lang="en-US" sz="1200" dirty="0">
                  <a:solidFill>
                    <a:schemeClr val="tx1"/>
                  </a:solidFill>
                </a:endParaRPr>
              </a:p>
            </p:txBody>
          </p:sp>
          <p:sp>
            <p:nvSpPr>
              <p:cNvPr id="126" name="Rectangle 125"/>
              <p:cNvSpPr/>
              <p:nvPr/>
            </p:nvSpPr>
            <p:spPr>
              <a:xfrm>
                <a:off x="2174973" y="4158734"/>
                <a:ext cx="1517904" cy="539496"/>
              </a:xfrm>
              <a:prstGeom prst="rect">
                <a:avLst/>
              </a:prstGeom>
              <a:solidFill>
                <a:schemeClr val="bg1"/>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8000"/>
                  </a:lnSpc>
                </a:pPr>
                <a:r>
                  <a:rPr lang="en-US" sz="1200" dirty="0" smtClean="0">
                    <a:solidFill>
                      <a:schemeClr val="tx1"/>
                    </a:solidFill>
                  </a:rPr>
                  <a:t>Co-Design and Integration</a:t>
                </a:r>
              </a:p>
              <a:p>
                <a:pPr algn="ctr">
                  <a:lnSpc>
                    <a:spcPct val="88000"/>
                  </a:lnSpc>
                </a:pPr>
                <a:r>
                  <a:rPr lang="en-US" sz="1200" dirty="0" smtClean="0">
                    <a:solidFill>
                      <a:schemeClr val="tx1"/>
                    </a:solidFill>
                  </a:rPr>
                  <a:t>1.2.5</a:t>
                </a:r>
                <a:endParaRPr lang="en-US" sz="1200" dirty="0">
                  <a:solidFill>
                    <a:schemeClr val="tx1"/>
                  </a:solidFill>
                </a:endParaRPr>
              </a:p>
            </p:txBody>
          </p:sp>
        </p:grpSp>
        <p:grpSp>
          <p:nvGrpSpPr>
            <p:cNvPr id="172" name="Group 171"/>
            <p:cNvGrpSpPr/>
            <p:nvPr/>
          </p:nvGrpSpPr>
          <p:grpSpPr>
            <a:xfrm>
              <a:off x="7301234" y="881382"/>
              <a:ext cx="1528442" cy="3661022"/>
              <a:chOff x="7463158" y="986156"/>
              <a:chExt cx="1528442" cy="3717590"/>
            </a:xfrm>
            <a:effectLst>
              <a:outerShdw blurRad="50800" dist="38100" dir="2700000" algn="tl" rotWithShape="0">
                <a:prstClr val="black">
                  <a:alpha val="40000"/>
                </a:prstClr>
              </a:outerShdw>
            </a:effectLst>
          </p:grpSpPr>
          <p:sp>
            <p:nvSpPr>
              <p:cNvPr id="138" name="Rectangle 137"/>
              <p:cNvSpPr/>
              <p:nvPr/>
            </p:nvSpPr>
            <p:spPr>
              <a:xfrm>
                <a:off x="7474040" y="986156"/>
                <a:ext cx="1506678" cy="540815"/>
              </a:xfrm>
              <a:prstGeom prst="rect">
                <a:avLst/>
              </a:prstGeom>
              <a:solidFill>
                <a:schemeClr val="bg1"/>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8000"/>
                  </a:lnSpc>
                </a:pPr>
                <a:r>
                  <a:rPr lang="en-US" sz="1200" dirty="0" smtClean="0">
                    <a:solidFill>
                      <a:schemeClr val="tx1"/>
                    </a:solidFill>
                  </a:rPr>
                  <a:t>Exascale Systems</a:t>
                </a:r>
              </a:p>
              <a:p>
                <a:pPr algn="ctr">
                  <a:lnSpc>
                    <a:spcPct val="88000"/>
                  </a:lnSpc>
                </a:pPr>
                <a:r>
                  <a:rPr lang="en-US" sz="1200" dirty="0" smtClean="0">
                    <a:solidFill>
                      <a:schemeClr val="tx1"/>
                    </a:solidFill>
                  </a:rPr>
                  <a:t>1.5</a:t>
                </a:r>
                <a:endParaRPr lang="en-US" sz="1200" dirty="0">
                  <a:solidFill>
                    <a:schemeClr val="tx1"/>
                  </a:solidFill>
                </a:endParaRPr>
              </a:p>
            </p:txBody>
          </p:sp>
          <p:sp>
            <p:nvSpPr>
              <p:cNvPr id="139" name="Rectangle 138"/>
              <p:cNvSpPr/>
              <p:nvPr/>
            </p:nvSpPr>
            <p:spPr>
              <a:xfrm>
                <a:off x="7463158" y="1614675"/>
                <a:ext cx="1528442" cy="545012"/>
              </a:xfrm>
              <a:prstGeom prst="rect">
                <a:avLst/>
              </a:prstGeom>
              <a:solidFill>
                <a:schemeClr val="bg1"/>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8000"/>
                  </a:lnSpc>
                </a:pPr>
                <a:r>
                  <a:rPr lang="en-US" sz="1200" dirty="0" smtClean="0">
                    <a:solidFill>
                      <a:schemeClr val="tx1"/>
                    </a:solidFill>
                  </a:rPr>
                  <a:t>Site Preparation</a:t>
                </a:r>
              </a:p>
              <a:p>
                <a:pPr algn="ctr">
                  <a:lnSpc>
                    <a:spcPct val="88000"/>
                  </a:lnSpc>
                </a:pPr>
                <a:r>
                  <a:rPr lang="en-US" sz="1200" dirty="0" smtClean="0">
                    <a:solidFill>
                      <a:schemeClr val="tx1"/>
                    </a:solidFill>
                  </a:rPr>
                  <a:t>1.5.1</a:t>
                </a:r>
                <a:endParaRPr lang="en-US" sz="1200" dirty="0">
                  <a:solidFill>
                    <a:schemeClr val="tx1"/>
                  </a:solidFill>
                </a:endParaRPr>
              </a:p>
            </p:txBody>
          </p:sp>
          <p:sp>
            <p:nvSpPr>
              <p:cNvPr id="140" name="Rectangle 139"/>
              <p:cNvSpPr/>
              <p:nvPr/>
            </p:nvSpPr>
            <p:spPr>
              <a:xfrm>
                <a:off x="7463158" y="2269734"/>
                <a:ext cx="1528442" cy="545012"/>
              </a:xfrm>
              <a:prstGeom prst="rect">
                <a:avLst/>
              </a:prstGeom>
              <a:solidFill>
                <a:schemeClr val="bg1"/>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8000"/>
                  </a:lnSpc>
                </a:pPr>
                <a:r>
                  <a:rPr lang="en-US" sz="1200" dirty="0" smtClean="0">
                    <a:solidFill>
                      <a:schemeClr val="tx1"/>
                    </a:solidFill>
                  </a:rPr>
                  <a:t>System Build</a:t>
                </a:r>
                <a:br>
                  <a:rPr lang="en-US" sz="1200" dirty="0" smtClean="0">
                    <a:solidFill>
                      <a:schemeClr val="tx1"/>
                    </a:solidFill>
                  </a:rPr>
                </a:br>
                <a:r>
                  <a:rPr lang="en-US" sz="1200" dirty="0" smtClean="0">
                    <a:solidFill>
                      <a:schemeClr val="tx1"/>
                    </a:solidFill>
                  </a:rPr>
                  <a:t>Phase NRE</a:t>
                </a:r>
              </a:p>
              <a:p>
                <a:pPr algn="ctr">
                  <a:lnSpc>
                    <a:spcPct val="88000"/>
                  </a:lnSpc>
                </a:pPr>
                <a:r>
                  <a:rPr lang="en-US" sz="1200" dirty="0" smtClean="0">
                    <a:solidFill>
                      <a:schemeClr val="tx1"/>
                    </a:solidFill>
                  </a:rPr>
                  <a:t>1.5.2</a:t>
                </a:r>
                <a:endParaRPr lang="en-US" sz="1200" dirty="0">
                  <a:solidFill>
                    <a:schemeClr val="tx1"/>
                  </a:solidFill>
                </a:endParaRPr>
              </a:p>
            </p:txBody>
          </p:sp>
          <p:sp>
            <p:nvSpPr>
              <p:cNvPr id="141" name="Rectangle 140"/>
              <p:cNvSpPr/>
              <p:nvPr/>
            </p:nvSpPr>
            <p:spPr>
              <a:xfrm>
                <a:off x="7463158" y="2902451"/>
                <a:ext cx="1528442" cy="545012"/>
              </a:xfrm>
              <a:prstGeom prst="rect">
                <a:avLst/>
              </a:prstGeom>
              <a:solidFill>
                <a:schemeClr val="bg1"/>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8000"/>
                  </a:lnSpc>
                </a:pPr>
                <a:r>
                  <a:rPr lang="en-US" sz="1200" dirty="0" smtClean="0">
                    <a:solidFill>
                      <a:schemeClr val="tx1"/>
                    </a:solidFill>
                  </a:rPr>
                  <a:t>Prototypes and Testbeds</a:t>
                </a:r>
              </a:p>
              <a:p>
                <a:pPr algn="ctr">
                  <a:lnSpc>
                    <a:spcPct val="88000"/>
                  </a:lnSpc>
                </a:pPr>
                <a:r>
                  <a:rPr lang="en-US" sz="1200" dirty="0" smtClean="0">
                    <a:solidFill>
                      <a:schemeClr val="tx1"/>
                    </a:solidFill>
                  </a:rPr>
                  <a:t>1.5.3</a:t>
                </a:r>
                <a:endParaRPr lang="en-US" sz="1200" dirty="0">
                  <a:solidFill>
                    <a:schemeClr val="tx1"/>
                  </a:solidFill>
                </a:endParaRPr>
              </a:p>
            </p:txBody>
          </p:sp>
          <p:sp>
            <p:nvSpPr>
              <p:cNvPr id="142" name="Rectangle 141"/>
              <p:cNvSpPr/>
              <p:nvPr/>
            </p:nvSpPr>
            <p:spPr>
              <a:xfrm>
                <a:off x="7463158" y="3535168"/>
                <a:ext cx="1528442" cy="545012"/>
              </a:xfrm>
              <a:prstGeom prst="rect">
                <a:avLst/>
              </a:prstGeom>
              <a:solidFill>
                <a:schemeClr val="bg1"/>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8000"/>
                  </a:lnSpc>
                </a:pPr>
                <a:r>
                  <a:rPr lang="en-US" sz="1200" dirty="0" smtClean="0">
                    <a:solidFill>
                      <a:schemeClr val="tx1"/>
                    </a:solidFill>
                  </a:rPr>
                  <a:t>Base System Expansion</a:t>
                </a:r>
              </a:p>
              <a:p>
                <a:pPr algn="ctr">
                  <a:lnSpc>
                    <a:spcPct val="88000"/>
                  </a:lnSpc>
                </a:pPr>
                <a:r>
                  <a:rPr lang="en-US" sz="1200" dirty="0" smtClean="0">
                    <a:solidFill>
                      <a:schemeClr val="tx1"/>
                    </a:solidFill>
                  </a:rPr>
                  <a:t>1.5.4</a:t>
                </a:r>
                <a:endParaRPr lang="en-US" sz="1200" dirty="0">
                  <a:solidFill>
                    <a:schemeClr val="tx1"/>
                  </a:solidFill>
                </a:endParaRPr>
              </a:p>
            </p:txBody>
          </p:sp>
          <p:sp>
            <p:nvSpPr>
              <p:cNvPr id="152" name="Rectangle 151"/>
              <p:cNvSpPr/>
              <p:nvPr/>
            </p:nvSpPr>
            <p:spPr>
              <a:xfrm>
                <a:off x="7463158" y="4158734"/>
                <a:ext cx="1528442" cy="545012"/>
              </a:xfrm>
              <a:prstGeom prst="rect">
                <a:avLst/>
              </a:prstGeom>
              <a:solidFill>
                <a:schemeClr val="bg1"/>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8000"/>
                  </a:lnSpc>
                </a:pPr>
                <a:r>
                  <a:rPr lang="en-US" sz="1200" dirty="0" smtClean="0">
                    <a:solidFill>
                      <a:schemeClr val="tx1"/>
                    </a:solidFill>
                  </a:rPr>
                  <a:t>Co-Design</a:t>
                </a:r>
                <a:br>
                  <a:rPr lang="en-US" sz="1200" dirty="0" smtClean="0">
                    <a:solidFill>
                      <a:schemeClr val="tx1"/>
                    </a:solidFill>
                  </a:rPr>
                </a:br>
                <a:r>
                  <a:rPr lang="en-US" sz="1200" dirty="0" smtClean="0">
                    <a:solidFill>
                      <a:schemeClr val="tx1"/>
                    </a:solidFill>
                  </a:rPr>
                  <a:t>and Integration</a:t>
                </a:r>
              </a:p>
              <a:p>
                <a:pPr algn="ctr">
                  <a:lnSpc>
                    <a:spcPct val="88000"/>
                  </a:lnSpc>
                </a:pPr>
                <a:r>
                  <a:rPr lang="en-US" sz="1200" dirty="0" smtClean="0">
                    <a:solidFill>
                      <a:schemeClr val="tx1"/>
                    </a:solidFill>
                  </a:rPr>
                  <a:t>1.5.5</a:t>
                </a:r>
                <a:endParaRPr lang="en-US" sz="1200" dirty="0">
                  <a:solidFill>
                    <a:schemeClr val="tx1"/>
                  </a:solidFill>
                </a:endParaRPr>
              </a:p>
            </p:txBody>
          </p:sp>
        </p:grpSp>
        <p:grpSp>
          <p:nvGrpSpPr>
            <p:cNvPr id="171" name="Group 170"/>
            <p:cNvGrpSpPr/>
            <p:nvPr/>
          </p:nvGrpSpPr>
          <p:grpSpPr>
            <a:xfrm>
              <a:off x="5549347" y="881382"/>
              <a:ext cx="1528442" cy="3947629"/>
              <a:chOff x="5697203" y="986156"/>
              <a:chExt cx="1528442" cy="4008628"/>
            </a:xfrm>
            <a:effectLst>
              <a:outerShdw blurRad="50800" dist="38100" dir="2700000" algn="tl" rotWithShape="0">
                <a:prstClr val="black">
                  <a:alpha val="40000"/>
                </a:prstClr>
              </a:outerShdw>
            </a:effectLst>
          </p:grpSpPr>
          <p:sp>
            <p:nvSpPr>
              <p:cNvPr id="144" name="Rectangle 143"/>
              <p:cNvSpPr/>
              <p:nvPr/>
            </p:nvSpPr>
            <p:spPr>
              <a:xfrm>
                <a:off x="5708085" y="986156"/>
                <a:ext cx="1506678" cy="540815"/>
              </a:xfrm>
              <a:prstGeom prst="rect">
                <a:avLst/>
              </a:prstGeom>
              <a:solidFill>
                <a:schemeClr val="bg1"/>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8000"/>
                  </a:lnSpc>
                </a:pPr>
                <a:r>
                  <a:rPr lang="en-US" sz="1200" dirty="0" smtClean="0">
                    <a:solidFill>
                      <a:schemeClr val="tx1"/>
                    </a:solidFill>
                  </a:rPr>
                  <a:t>Hardware Technology</a:t>
                </a:r>
              </a:p>
              <a:p>
                <a:pPr algn="ctr">
                  <a:lnSpc>
                    <a:spcPct val="88000"/>
                  </a:lnSpc>
                </a:pPr>
                <a:r>
                  <a:rPr lang="en-US" sz="1200" dirty="0" smtClean="0">
                    <a:solidFill>
                      <a:schemeClr val="tx1"/>
                    </a:solidFill>
                  </a:rPr>
                  <a:t>1.4</a:t>
                </a:r>
                <a:endParaRPr lang="en-US" sz="1200" dirty="0">
                  <a:solidFill>
                    <a:schemeClr val="tx1"/>
                  </a:solidFill>
                </a:endParaRPr>
              </a:p>
            </p:txBody>
          </p:sp>
          <p:sp>
            <p:nvSpPr>
              <p:cNvPr id="145" name="Rectangle 144"/>
              <p:cNvSpPr/>
              <p:nvPr/>
            </p:nvSpPr>
            <p:spPr>
              <a:xfrm>
                <a:off x="5697203" y="1614675"/>
                <a:ext cx="1528442" cy="1200071"/>
              </a:xfrm>
              <a:prstGeom prst="rect">
                <a:avLst/>
              </a:prstGeom>
              <a:solidFill>
                <a:schemeClr val="bg1"/>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8000"/>
                  </a:lnSpc>
                </a:pPr>
                <a:r>
                  <a:rPr lang="en-US" sz="1200" dirty="0" smtClean="0">
                    <a:solidFill>
                      <a:schemeClr val="tx1"/>
                    </a:solidFill>
                  </a:rPr>
                  <a:t>Path forward</a:t>
                </a:r>
                <a:br>
                  <a:rPr lang="en-US" sz="1200" dirty="0" smtClean="0">
                    <a:solidFill>
                      <a:schemeClr val="tx1"/>
                    </a:solidFill>
                  </a:rPr>
                </a:br>
                <a:r>
                  <a:rPr lang="en-US" sz="1200" dirty="0" smtClean="0">
                    <a:solidFill>
                      <a:schemeClr val="tx1"/>
                    </a:solidFill>
                  </a:rPr>
                  <a:t>Vendor Node</a:t>
                </a:r>
                <a:br>
                  <a:rPr lang="en-US" sz="1200" dirty="0" smtClean="0">
                    <a:solidFill>
                      <a:schemeClr val="tx1"/>
                    </a:solidFill>
                  </a:rPr>
                </a:br>
                <a:r>
                  <a:rPr lang="en-US" sz="1200" dirty="0" smtClean="0">
                    <a:solidFill>
                      <a:schemeClr val="tx1"/>
                    </a:solidFill>
                  </a:rPr>
                  <a:t>and System</a:t>
                </a:r>
                <a:br>
                  <a:rPr lang="en-US" sz="1200" dirty="0" smtClean="0">
                    <a:solidFill>
                      <a:schemeClr val="tx1"/>
                    </a:solidFill>
                  </a:rPr>
                </a:br>
                <a:r>
                  <a:rPr lang="en-US" sz="1200" dirty="0" smtClean="0">
                    <a:solidFill>
                      <a:schemeClr val="tx1"/>
                    </a:solidFill>
                  </a:rPr>
                  <a:t>Design</a:t>
                </a:r>
              </a:p>
              <a:p>
                <a:pPr algn="ctr">
                  <a:lnSpc>
                    <a:spcPct val="88000"/>
                  </a:lnSpc>
                </a:pPr>
                <a:r>
                  <a:rPr lang="en-US" sz="1200" dirty="0" smtClean="0">
                    <a:solidFill>
                      <a:schemeClr val="tx1"/>
                    </a:solidFill>
                  </a:rPr>
                  <a:t>1.4.1</a:t>
                </a:r>
                <a:endParaRPr lang="en-US" sz="1200" dirty="0">
                  <a:solidFill>
                    <a:schemeClr val="tx1"/>
                  </a:solidFill>
                </a:endParaRPr>
              </a:p>
            </p:txBody>
          </p:sp>
          <p:sp>
            <p:nvSpPr>
              <p:cNvPr id="147" name="Rectangle 146"/>
              <p:cNvSpPr/>
              <p:nvPr/>
            </p:nvSpPr>
            <p:spPr>
              <a:xfrm>
                <a:off x="5697203" y="2902451"/>
                <a:ext cx="1528442" cy="545012"/>
              </a:xfrm>
              <a:prstGeom prst="rect">
                <a:avLst/>
              </a:prstGeom>
              <a:solidFill>
                <a:schemeClr val="bg1"/>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8000"/>
                  </a:lnSpc>
                </a:pPr>
                <a:r>
                  <a:rPr lang="en-US" sz="1200" dirty="0" smtClean="0">
                    <a:solidFill>
                      <a:schemeClr val="tx1"/>
                    </a:solidFill>
                  </a:rPr>
                  <a:t>Design Space Evaluation</a:t>
                </a:r>
              </a:p>
              <a:p>
                <a:pPr algn="ctr">
                  <a:lnSpc>
                    <a:spcPct val="88000"/>
                  </a:lnSpc>
                </a:pPr>
                <a:r>
                  <a:rPr lang="en-US" sz="1200" dirty="0" smtClean="0">
                    <a:solidFill>
                      <a:schemeClr val="tx1"/>
                    </a:solidFill>
                  </a:rPr>
                  <a:t>1.4.2</a:t>
                </a:r>
                <a:endParaRPr lang="en-US" sz="1200" dirty="0">
                  <a:solidFill>
                    <a:schemeClr val="tx1"/>
                  </a:solidFill>
                </a:endParaRPr>
              </a:p>
            </p:txBody>
          </p:sp>
          <p:sp>
            <p:nvSpPr>
              <p:cNvPr id="148" name="Rectangle 147"/>
              <p:cNvSpPr/>
              <p:nvPr/>
            </p:nvSpPr>
            <p:spPr>
              <a:xfrm>
                <a:off x="5697203" y="3535168"/>
                <a:ext cx="1528442" cy="803733"/>
              </a:xfrm>
              <a:prstGeom prst="rect">
                <a:avLst/>
              </a:prstGeom>
              <a:solidFill>
                <a:schemeClr val="bg1"/>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8000"/>
                  </a:lnSpc>
                </a:pPr>
                <a:r>
                  <a:rPr lang="en-US" sz="1200" dirty="0" smtClean="0">
                    <a:solidFill>
                      <a:schemeClr val="tx1"/>
                    </a:solidFill>
                  </a:rPr>
                  <a:t>Alternative Technology Paths and Gap Analysis</a:t>
                </a:r>
              </a:p>
              <a:p>
                <a:pPr algn="ctr">
                  <a:lnSpc>
                    <a:spcPct val="88000"/>
                  </a:lnSpc>
                </a:pPr>
                <a:r>
                  <a:rPr lang="en-US" sz="1200" dirty="0" smtClean="0">
                    <a:solidFill>
                      <a:schemeClr val="tx1"/>
                    </a:solidFill>
                  </a:rPr>
                  <a:t>1.4.3</a:t>
                </a:r>
                <a:endParaRPr lang="en-US" sz="1200" dirty="0">
                  <a:solidFill>
                    <a:schemeClr val="tx1"/>
                  </a:solidFill>
                </a:endParaRPr>
              </a:p>
            </p:txBody>
          </p:sp>
          <p:sp>
            <p:nvSpPr>
              <p:cNvPr id="149" name="Rectangle 148"/>
              <p:cNvSpPr/>
              <p:nvPr/>
            </p:nvSpPr>
            <p:spPr>
              <a:xfrm>
                <a:off x="5697203" y="4449772"/>
                <a:ext cx="1528442" cy="545012"/>
              </a:xfrm>
              <a:prstGeom prst="rect">
                <a:avLst/>
              </a:prstGeom>
              <a:solidFill>
                <a:schemeClr val="bg1"/>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8000"/>
                  </a:lnSpc>
                </a:pPr>
                <a:r>
                  <a:rPr lang="en-US" sz="1200" dirty="0">
                    <a:solidFill>
                      <a:schemeClr val="tx1"/>
                    </a:solidFill>
                  </a:rPr>
                  <a:t>Co-Design</a:t>
                </a:r>
                <a:br>
                  <a:rPr lang="en-US" sz="1200" dirty="0">
                    <a:solidFill>
                      <a:schemeClr val="tx1"/>
                    </a:solidFill>
                  </a:rPr>
                </a:br>
                <a:r>
                  <a:rPr lang="en-US" sz="1200" dirty="0">
                    <a:solidFill>
                      <a:schemeClr val="tx1"/>
                    </a:solidFill>
                  </a:rPr>
                  <a:t>and Integration</a:t>
                </a:r>
              </a:p>
              <a:p>
                <a:pPr algn="ctr">
                  <a:lnSpc>
                    <a:spcPct val="88000"/>
                  </a:lnSpc>
                </a:pPr>
                <a:r>
                  <a:rPr lang="en-US" sz="1200" dirty="0" smtClean="0">
                    <a:solidFill>
                      <a:schemeClr val="tx1"/>
                    </a:solidFill>
                  </a:rPr>
                  <a:t>1.4.4</a:t>
                </a:r>
                <a:endParaRPr lang="en-US" sz="1200" dirty="0">
                  <a:solidFill>
                    <a:schemeClr val="tx1"/>
                  </a:solidFill>
                </a:endParaRPr>
              </a:p>
            </p:txBody>
          </p:sp>
        </p:grpSp>
        <p:grpSp>
          <p:nvGrpSpPr>
            <p:cNvPr id="170" name="Group 169"/>
            <p:cNvGrpSpPr/>
            <p:nvPr/>
          </p:nvGrpSpPr>
          <p:grpSpPr>
            <a:xfrm>
              <a:off x="3784600" y="881382"/>
              <a:ext cx="1541300" cy="5547994"/>
              <a:chOff x="3918391" y="986156"/>
              <a:chExt cx="1541300" cy="5633719"/>
            </a:xfrm>
            <a:effectLst>
              <a:outerShdw blurRad="50800" dist="38100" dir="2700000" algn="tl" rotWithShape="0">
                <a:prstClr val="black">
                  <a:alpha val="40000"/>
                </a:prstClr>
              </a:outerShdw>
            </a:effectLst>
          </p:grpSpPr>
          <p:sp>
            <p:nvSpPr>
              <p:cNvPr id="130" name="Rectangle 129"/>
              <p:cNvSpPr/>
              <p:nvPr/>
            </p:nvSpPr>
            <p:spPr>
              <a:xfrm>
                <a:off x="3941700" y="986156"/>
                <a:ext cx="1506678" cy="540815"/>
              </a:xfrm>
              <a:prstGeom prst="rect">
                <a:avLst/>
              </a:prstGeom>
              <a:solidFill>
                <a:schemeClr val="bg1"/>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8000"/>
                  </a:lnSpc>
                </a:pPr>
                <a:r>
                  <a:rPr lang="en-US" sz="1200" dirty="0" smtClean="0">
                    <a:solidFill>
                      <a:schemeClr val="tx1"/>
                    </a:solidFill>
                  </a:rPr>
                  <a:t>Software Technology</a:t>
                </a:r>
              </a:p>
              <a:p>
                <a:pPr algn="ctr">
                  <a:lnSpc>
                    <a:spcPct val="88000"/>
                  </a:lnSpc>
                </a:pPr>
                <a:r>
                  <a:rPr lang="en-US" sz="1200" dirty="0" smtClean="0">
                    <a:solidFill>
                      <a:schemeClr val="tx1"/>
                    </a:solidFill>
                  </a:rPr>
                  <a:t>1.3</a:t>
                </a:r>
                <a:endParaRPr lang="en-US" sz="1200" dirty="0">
                  <a:solidFill>
                    <a:schemeClr val="tx1"/>
                  </a:solidFill>
                </a:endParaRPr>
              </a:p>
            </p:txBody>
          </p:sp>
          <p:sp>
            <p:nvSpPr>
              <p:cNvPr id="131" name="Rectangle 130"/>
              <p:cNvSpPr/>
              <p:nvPr/>
            </p:nvSpPr>
            <p:spPr>
              <a:xfrm>
                <a:off x="3930818" y="1614675"/>
                <a:ext cx="1528442" cy="545012"/>
              </a:xfrm>
              <a:prstGeom prst="rect">
                <a:avLst/>
              </a:prstGeom>
              <a:solidFill>
                <a:schemeClr val="bg1"/>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8000"/>
                  </a:lnSpc>
                </a:pPr>
                <a:r>
                  <a:rPr lang="en-US" sz="1200" dirty="0" smtClean="0">
                    <a:solidFill>
                      <a:schemeClr val="tx1"/>
                    </a:solidFill>
                  </a:rPr>
                  <a:t>Programming Models and Runtimes</a:t>
                </a:r>
              </a:p>
              <a:p>
                <a:pPr algn="ctr">
                  <a:lnSpc>
                    <a:spcPct val="88000"/>
                  </a:lnSpc>
                </a:pPr>
                <a:r>
                  <a:rPr lang="en-US" sz="1200" dirty="0" smtClean="0">
                    <a:solidFill>
                      <a:schemeClr val="tx1"/>
                    </a:solidFill>
                  </a:rPr>
                  <a:t>1.3.1</a:t>
                </a:r>
                <a:endParaRPr lang="en-US" sz="1200" dirty="0">
                  <a:solidFill>
                    <a:schemeClr val="tx1"/>
                  </a:solidFill>
                </a:endParaRPr>
              </a:p>
            </p:txBody>
          </p:sp>
          <p:sp>
            <p:nvSpPr>
              <p:cNvPr id="132" name="Rectangle 131"/>
              <p:cNvSpPr/>
              <p:nvPr/>
            </p:nvSpPr>
            <p:spPr>
              <a:xfrm>
                <a:off x="3918391" y="2251529"/>
                <a:ext cx="1540869" cy="429494"/>
              </a:xfrm>
              <a:prstGeom prst="rect">
                <a:avLst/>
              </a:prstGeom>
              <a:solidFill>
                <a:schemeClr val="bg1"/>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8000"/>
                  </a:lnSpc>
                </a:pPr>
                <a:r>
                  <a:rPr lang="en-US" sz="1200" dirty="0" smtClean="0">
                    <a:solidFill>
                      <a:schemeClr val="tx1"/>
                    </a:solidFill>
                  </a:rPr>
                  <a:t>Tools</a:t>
                </a:r>
              </a:p>
              <a:p>
                <a:pPr algn="ctr">
                  <a:lnSpc>
                    <a:spcPct val="88000"/>
                  </a:lnSpc>
                </a:pPr>
                <a:r>
                  <a:rPr lang="en-US" sz="1200" dirty="0" smtClean="0">
                    <a:solidFill>
                      <a:schemeClr val="tx1"/>
                    </a:solidFill>
                  </a:rPr>
                  <a:t>1.3.2</a:t>
                </a:r>
                <a:endParaRPr lang="en-US" sz="1200" dirty="0">
                  <a:solidFill>
                    <a:schemeClr val="tx1"/>
                  </a:solidFill>
                </a:endParaRPr>
              </a:p>
            </p:txBody>
          </p:sp>
          <p:sp>
            <p:nvSpPr>
              <p:cNvPr id="133" name="Rectangle 132"/>
              <p:cNvSpPr/>
              <p:nvPr/>
            </p:nvSpPr>
            <p:spPr>
              <a:xfrm>
                <a:off x="3935324" y="2758401"/>
                <a:ext cx="1523935" cy="695895"/>
              </a:xfrm>
              <a:prstGeom prst="rect">
                <a:avLst/>
              </a:prstGeom>
              <a:solidFill>
                <a:schemeClr val="bg1"/>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8000"/>
                  </a:lnSpc>
                </a:pPr>
                <a:r>
                  <a:rPr lang="en-US" sz="1200" dirty="0" smtClean="0">
                    <a:solidFill>
                      <a:schemeClr val="tx1"/>
                    </a:solidFill>
                  </a:rPr>
                  <a:t>Mathematical and Scientific Libraries</a:t>
                </a:r>
                <a:br>
                  <a:rPr lang="en-US" sz="1200" dirty="0" smtClean="0">
                    <a:solidFill>
                      <a:schemeClr val="tx1"/>
                    </a:solidFill>
                  </a:rPr>
                </a:br>
                <a:r>
                  <a:rPr lang="en-US" sz="1200" dirty="0" smtClean="0">
                    <a:solidFill>
                      <a:schemeClr val="tx1"/>
                    </a:solidFill>
                  </a:rPr>
                  <a:t>and Frameworks</a:t>
                </a:r>
              </a:p>
              <a:p>
                <a:pPr algn="ctr">
                  <a:lnSpc>
                    <a:spcPct val="88000"/>
                  </a:lnSpc>
                </a:pPr>
                <a:r>
                  <a:rPr lang="en-US" sz="1200" dirty="0" smtClean="0">
                    <a:solidFill>
                      <a:schemeClr val="tx1"/>
                    </a:solidFill>
                  </a:rPr>
                  <a:t>1.3.3</a:t>
                </a:r>
                <a:endParaRPr lang="en-US" sz="1200" dirty="0">
                  <a:solidFill>
                    <a:schemeClr val="tx1"/>
                  </a:solidFill>
                </a:endParaRPr>
              </a:p>
            </p:txBody>
          </p:sp>
          <p:sp>
            <p:nvSpPr>
              <p:cNvPr id="134" name="Rectangle 133"/>
              <p:cNvSpPr/>
              <p:nvPr/>
            </p:nvSpPr>
            <p:spPr>
              <a:xfrm>
                <a:off x="3931249" y="4158734"/>
                <a:ext cx="1528442" cy="545012"/>
              </a:xfrm>
              <a:prstGeom prst="rect">
                <a:avLst/>
              </a:prstGeom>
              <a:solidFill>
                <a:schemeClr val="bg1"/>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8000"/>
                  </a:lnSpc>
                </a:pPr>
                <a:r>
                  <a:rPr lang="en-US" sz="1200" dirty="0" smtClean="0">
                    <a:solidFill>
                      <a:schemeClr val="tx1"/>
                    </a:solidFill>
                  </a:rPr>
                  <a:t>Data Analytics and Visualization</a:t>
                </a:r>
              </a:p>
              <a:p>
                <a:pPr algn="ctr">
                  <a:lnSpc>
                    <a:spcPct val="88000"/>
                  </a:lnSpc>
                </a:pPr>
                <a:r>
                  <a:rPr lang="en-US" sz="1200" dirty="0" smtClean="0">
                    <a:solidFill>
                      <a:schemeClr val="tx1"/>
                    </a:solidFill>
                  </a:rPr>
                  <a:t>1.3.5</a:t>
                </a:r>
                <a:endParaRPr lang="en-US" sz="1200" dirty="0">
                  <a:solidFill>
                    <a:schemeClr val="tx1"/>
                  </a:solidFill>
                </a:endParaRPr>
              </a:p>
            </p:txBody>
          </p:sp>
          <p:sp>
            <p:nvSpPr>
              <p:cNvPr id="135" name="Rectangle 134"/>
              <p:cNvSpPr/>
              <p:nvPr/>
            </p:nvSpPr>
            <p:spPr>
              <a:xfrm>
                <a:off x="3930818" y="3535168"/>
                <a:ext cx="1528442" cy="545012"/>
              </a:xfrm>
              <a:prstGeom prst="rect">
                <a:avLst/>
              </a:prstGeom>
              <a:solidFill>
                <a:schemeClr val="bg1"/>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8000"/>
                  </a:lnSpc>
                </a:pPr>
                <a:r>
                  <a:rPr lang="en-US" sz="1200" dirty="0" smtClean="0">
                    <a:solidFill>
                      <a:schemeClr val="tx1"/>
                    </a:solidFill>
                  </a:rPr>
                  <a:t>Data Management and Workflows</a:t>
                </a:r>
              </a:p>
              <a:p>
                <a:pPr algn="ctr">
                  <a:lnSpc>
                    <a:spcPct val="88000"/>
                  </a:lnSpc>
                </a:pPr>
                <a:r>
                  <a:rPr lang="en-US" sz="1200" dirty="0" smtClean="0">
                    <a:solidFill>
                      <a:schemeClr val="tx1"/>
                    </a:solidFill>
                  </a:rPr>
                  <a:t>1.3.4</a:t>
                </a:r>
                <a:endParaRPr lang="en-US" sz="1200" dirty="0">
                  <a:solidFill>
                    <a:schemeClr val="tx1"/>
                  </a:solidFill>
                </a:endParaRPr>
              </a:p>
            </p:txBody>
          </p:sp>
          <p:sp>
            <p:nvSpPr>
              <p:cNvPr id="136" name="Rectangle 135"/>
              <p:cNvSpPr/>
              <p:nvPr/>
            </p:nvSpPr>
            <p:spPr>
              <a:xfrm>
                <a:off x="3930818" y="4813793"/>
                <a:ext cx="1528442" cy="545012"/>
              </a:xfrm>
              <a:prstGeom prst="rect">
                <a:avLst/>
              </a:prstGeom>
              <a:solidFill>
                <a:schemeClr val="bg1"/>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8000"/>
                  </a:lnSpc>
                </a:pPr>
                <a:r>
                  <a:rPr lang="en-US" sz="1200" dirty="0" smtClean="0">
                    <a:solidFill>
                      <a:schemeClr val="tx1"/>
                    </a:solidFill>
                  </a:rPr>
                  <a:t>System Software</a:t>
                </a:r>
              </a:p>
              <a:p>
                <a:pPr algn="ctr">
                  <a:lnSpc>
                    <a:spcPct val="88000"/>
                  </a:lnSpc>
                </a:pPr>
                <a:r>
                  <a:rPr lang="en-US" sz="1200" dirty="0" smtClean="0">
                    <a:solidFill>
                      <a:schemeClr val="tx1"/>
                    </a:solidFill>
                  </a:rPr>
                  <a:t>1.3.6</a:t>
                </a:r>
                <a:endParaRPr lang="en-US" sz="1200" dirty="0">
                  <a:solidFill>
                    <a:schemeClr val="tx1"/>
                  </a:solidFill>
                </a:endParaRPr>
              </a:p>
            </p:txBody>
          </p:sp>
          <p:sp>
            <p:nvSpPr>
              <p:cNvPr id="154" name="Rectangle 153"/>
              <p:cNvSpPr/>
              <p:nvPr/>
            </p:nvSpPr>
            <p:spPr>
              <a:xfrm>
                <a:off x="3930818" y="5440994"/>
                <a:ext cx="1528442" cy="545012"/>
              </a:xfrm>
              <a:prstGeom prst="rect">
                <a:avLst/>
              </a:prstGeom>
              <a:solidFill>
                <a:schemeClr val="bg1"/>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8000"/>
                  </a:lnSpc>
                </a:pPr>
                <a:r>
                  <a:rPr lang="en-US" sz="1200" dirty="0" smtClean="0">
                    <a:solidFill>
                      <a:schemeClr val="tx1"/>
                    </a:solidFill>
                  </a:rPr>
                  <a:t>Resilience and Integrity</a:t>
                </a:r>
              </a:p>
              <a:p>
                <a:pPr algn="ctr">
                  <a:lnSpc>
                    <a:spcPct val="88000"/>
                  </a:lnSpc>
                </a:pPr>
                <a:r>
                  <a:rPr lang="en-US" sz="1200" dirty="0" smtClean="0">
                    <a:solidFill>
                      <a:schemeClr val="tx1"/>
                    </a:solidFill>
                  </a:rPr>
                  <a:t>1.3.7</a:t>
                </a:r>
                <a:endParaRPr lang="en-US" sz="1200" dirty="0">
                  <a:solidFill>
                    <a:schemeClr val="tx1"/>
                  </a:solidFill>
                </a:endParaRPr>
              </a:p>
            </p:txBody>
          </p:sp>
          <p:sp>
            <p:nvSpPr>
              <p:cNvPr id="155" name="Rectangle 154"/>
              <p:cNvSpPr/>
              <p:nvPr/>
            </p:nvSpPr>
            <p:spPr>
              <a:xfrm>
                <a:off x="3930818" y="6074863"/>
                <a:ext cx="1528442" cy="545012"/>
              </a:xfrm>
              <a:prstGeom prst="rect">
                <a:avLst/>
              </a:prstGeom>
              <a:solidFill>
                <a:schemeClr val="bg1"/>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8000"/>
                  </a:lnSpc>
                </a:pPr>
                <a:r>
                  <a:rPr lang="en-US" sz="1200" dirty="0" smtClean="0">
                    <a:solidFill>
                      <a:schemeClr val="tx1"/>
                    </a:solidFill>
                  </a:rPr>
                  <a:t>Co-Design and Integration</a:t>
                </a:r>
              </a:p>
              <a:p>
                <a:pPr algn="ctr">
                  <a:lnSpc>
                    <a:spcPct val="88000"/>
                  </a:lnSpc>
                </a:pPr>
                <a:r>
                  <a:rPr lang="en-US" sz="1200" dirty="0" smtClean="0">
                    <a:solidFill>
                      <a:schemeClr val="tx1"/>
                    </a:solidFill>
                  </a:rPr>
                  <a:t>1.3.8</a:t>
                </a:r>
                <a:endParaRPr lang="en-US" sz="1200" dirty="0">
                  <a:solidFill>
                    <a:schemeClr val="tx1"/>
                  </a:solidFill>
                </a:endParaRPr>
              </a:p>
            </p:txBody>
          </p:sp>
        </p:grpSp>
        <p:grpSp>
          <p:nvGrpSpPr>
            <p:cNvPr id="168" name="Group 167"/>
            <p:cNvGrpSpPr/>
            <p:nvPr/>
          </p:nvGrpSpPr>
          <p:grpSpPr>
            <a:xfrm>
              <a:off x="314325" y="881382"/>
              <a:ext cx="1517904" cy="5542562"/>
              <a:chOff x="476249" y="986156"/>
              <a:chExt cx="1517904" cy="5628203"/>
            </a:xfrm>
            <a:effectLst>
              <a:outerShdw blurRad="50800" dist="38100" dir="2700000" algn="tl" rotWithShape="0">
                <a:prstClr val="black">
                  <a:alpha val="40000"/>
                </a:prstClr>
              </a:outerShdw>
            </a:effectLst>
          </p:grpSpPr>
          <p:sp>
            <p:nvSpPr>
              <p:cNvPr id="116" name="Rectangle 115"/>
              <p:cNvSpPr/>
              <p:nvPr/>
            </p:nvSpPr>
            <p:spPr>
              <a:xfrm>
                <a:off x="476249" y="986156"/>
                <a:ext cx="1517904" cy="539496"/>
              </a:xfrm>
              <a:prstGeom prst="rect">
                <a:avLst/>
              </a:prstGeom>
              <a:solidFill>
                <a:schemeClr val="bg1"/>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8000"/>
                  </a:lnSpc>
                </a:pPr>
                <a:r>
                  <a:rPr lang="en-US" sz="1200" dirty="0" smtClean="0">
                    <a:solidFill>
                      <a:schemeClr val="tx1"/>
                    </a:solidFill>
                  </a:rPr>
                  <a:t>Project Management</a:t>
                </a:r>
              </a:p>
              <a:p>
                <a:pPr algn="ctr">
                  <a:lnSpc>
                    <a:spcPct val="88000"/>
                  </a:lnSpc>
                </a:pPr>
                <a:r>
                  <a:rPr lang="en-US" sz="1200" dirty="0" smtClean="0">
                    <a:solidFill>
                      <a:schemeClr val="tx1"/>
                    </a:solidFill>
                  </a:rPr>
                  <a:t>1.1</a:t>
                </a:r>
                <a:endParaRPr lang="en-US" sz="1200" dirty="0">
                  <a:solidFill>
                    <a:schemeClr val="tx1"/>
                  </a:solidFill>
                </a:endParaRPr>
              </a:p>
            </p:txBody>
          </p:sp>
          <p:sp>
            <p:nvSpPr>
              <p:cNvPr id="117" name="Rectangle 116"/>
              <p:cNvSpPr/>
              <p:nvPr/>
            </p:nvSpPr>
            <p:spPr>
              <a:xfrm>
                <a:off x="476249" y="1614675"/>
                <a:ext cx="1517904" cy="539496"/>
              </a:xfrm>
              <a:prstGeom prst="rect">
                <a:avLst/>
              </a:prstGeom>
              <a:solidFill>
                <a:schemeClr val="bg1"/>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8000"/>
                  </a:lnSpc>
                </a:pPr>
                <a:r>
                  <a:rPr lang="en-US" sz="1200" dirty="0" smtClean="0">
                    <a:solidFill>
                      <a:schemeClr val="tx1"/>
                    </a:solidFill>
                  </a:rPr>
                  <a:t>Project Planning and Management</a:t>
                </a:r>
              </a:p>
              <a:p>
                <a:pPr algn="ctr">
                  <a:lnSpc>
                    <a:spcPct val="88000"/>
                  </a:lnSpc>
                </a:pPr>
                <a:r>
                  <a:rPr lang="en-US" sz="1200" dirty="0" smtClean="0">
                    <a:solidFill>
                      <a:schemeClr val="tx1"/>
                    </a:solidFill>
                  </a:rPr>
                  <a:t>1.1.1</a:t>
                </a:r>
                <a:endParaRPr lang="en-US" sz="1200" dirty="0">
                  <a:solidFill>
                    <a:schemeClr val="tx1"/>
                  </a:solidFill>
                </a:endParaRPr>
              </a:p>
            </p:txBody>
          </p:sp>
          <p:sp>
            <p:nvSpPr>
              <p:cNvPr id="118" name="Rectangle 117"/>
              <p:cNvSpPr/>
              <p:nvPr/>
            </p:nvSpPr>
            <p:spPr>
              <a:xfrm>
                <a:off x="476249" y="2269734"/>
                <a:ext cx="1517904" cy="539496"/>
              </a:xfrm>
              <a:prstGeom prst="rect">
                <a:avLst/>
              </a:prstGeom>
              <a:solidFill>
                <a:schemeClr val="bg1"/>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8000"/>
                  </a:lnSpc>
                </a:pPr>
                <a:r>
                  <a:rPr lang="en-US" sz="1200" dirty="0" smtClean="0">
                    <a:solidFill>
                      <a:schemeClr val="tx1"/>
                    </a:solidFill>
                  </a:rPr>
                  <a:t>Reporting and Controls</a:t>
                </a:r>
              </a:p>
              <a:p>
                <a:pPr algn="ctr">
                  <a:lnSpc>
                    <a:spcPct val="88000"/>
                  </a:lnSpc>
                </a:pPr>
                <a:r>
                  <a:rPr lang="en-US" sz="1200" dirty="0" smtClean="0">
                    <a:solidFill>
                      <a:schemeClr val="tx1"/>
                    </a:solidFill>
                  </a:rPr>
                  <a:t>1.1.2</a:t>
                </a:r>
                <a:endParaRPr lang="en-US" sz="1200" dirty="0">
                  <a:solidFill>
                    <a:schemeClr val="tx1"/>
                  </a:solidFill>
                </a:endParaRPr>
              </a:p>
            </p:txBody>
          </p:sp>
          <p:sp>
            <p:nvSpPr>
              <p:cNvPr id="119" name="Rectangle 118"/>
              <p:cNvSpPr/>
              <p:nvPr/>
            </p:nvSpPr>
            <p:spPr>
              <a:xfrm>
                <a:off x="476249" y="2902451"/>
                <a:ext cx="1517904" cy="539496"/>
              </a:xfrm>
              <a:prstGeom prst="rect">
                <a:avLst/>
              </a:prstGeom>
              <a:solidFill>
                <a:schemeClr val="bg1"/>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8000"/>
                  </a:lnSpc>
                </a:pPr>
                <a:r>
                  <a:rPr lang="en-US" sz="1200" dirty="0" smtClean="0">
                    <a:solidFill>
                      <a:schemeClr val="tx1"/>
                    </a:solidFill>
                  </a:rPr>
                  <a:t>Risk and Quality Assessment</a:t>
                </a:r>
              </a:p>
              <a:p>
                <a:pPr algn="ctr">
                  <a:lnSpc>
                    <a:spcPct val="88000"/>
                  </a:lnSpc>
                </a:pPr>
                <a:r>
                  <a:rPr lang="en-US" sz="1200" dirty="0" smtClean="0">
                    <a:solidFill>
                      <a:schemeClr val="tx1"/>
                    </a:solidFill>
                  </a:rPr>
                  <a:t>1.1.3</a:t>
                </a:r>
                <a:endParaRPr lang="en-US" sz="1200" dirty="0">
                  <a:solidFill>
                    <a:schemeClr val="tx1"/>
                  </a:solidFill>
                </a:endParaRPr>
              </a:p>
            </p:txBody>
          </p:sp>
          <p:sp>
            <p:nvSpPr>
              <p:cNvPr id="120" name="Rectangle 119"/>
              <p:cNvSpPr/>
              <p:nvPr/>
            </p:nvSpPr>
            <p:spPr>
              <a:xfrm>
                <a:off x="476249" y="3535168"/>
                <a:ext cx="1517904" cy="539496"/>
              </a:xfrm>
              <a:prstGeom prst="rect">
                <a:avLst/>
              </a:prstGeom>
              <a:solidFill>
                <a:schemeClr val="bg1"/>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8000"/>
                  </a:lnSpc>
                </a:pPr>
                <a:r>
                  <a:rPr lang="en-US" sz="1200" dirty="0" smtClean="0">
                    <a:solidFill>
                      <a:schemeClr val="tx1"/>
                    </a:solidFill>
                  </a:rPr>
                  <a:t>Business Services</a:t>
                </a:r>
              </a:p>
              <a:p>
                <a:pPr algn="ctr">
                  <a:lnSpc>
                    <a:spcPct val="88000"/>
                  </a:lnSpc>
                </a:pPr>
                <a:r>
                  <a:rPr lang="en-US" sz="1200" dirty="0" smtClean="0">
                    <a:solidFill>
                      <a:schemeClr val="tx1"/>
                    </a:solidFill>
                  </a:rPr>
                  <a:t>1.1.4</a:t>
                </a:r>
                <a:endParaRPr lang="en-US" sz="1200" dirty="0">
                  <a:solidFill>
                    <a:schemeClr val="tx1"/>
                  </a:solidFill>
                </a:endParaRPr>
              </a:p>
            </p:txBody>
          </p:sp>
          <p:sp>
            <p:nvSpPr>
              <p:cNvPr id="163" name="Rectangle 162"/>
              <p:cNvSpPr/>
              <p:nvPr/>
            </p:nvSpPr>
            <p:spPr>
              <a:xfrm>
                <a:off x="476249" y="4158734"/>
                <a:ext cx="1517904" cy="539496"/>
              </a:xfrm>
              <a:prstGeom prst="rect">
                <a:avLst/>
              </a:prstGeom>
              <a:solidFill>
                <a:schemeClr val="bg1"/>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8000"/>
                  </a:lnSpc>
                </a:pPr>
                <a:r>
                  <a:rPr lang="en-US" sz="1200" dirty="0" smtClean="0">
                    <a:solidFill>
                      <a:schemeClr val="tx1"/>
                    </a:solidFill>
                  </a:rPr>
                  <a:t>Procurement</a:t>
                </a:r>
              </a:p>
              <a:p>
                <a:pPr algn="ctr">
                  <a:lnSpc>
                    <a:spcPct val="88000"/>
                  </a:lnSpc>
                </a:pPr>
                <a:r>
                  <a:rPr lang="en-US" sz="1200" dirty="0" smtClean="0">
                    <a:solidFill>
                      <a:schemeClr val="tx1"/>
                    </a:solidFill>
                  </a:rPr>
                  <a:t>1.1.5</a:t>
                </a:r>
                <a:endParaRPr lang="en-US" sz="1200" dirty="0">
                  <a:solidFill>
                    <a:schemeClr val="tx1"/>
                  </a:solidFill>
                </a:endParaRPr>
              </a:p>
            </p:txBody>
          </p:sp>
          <p:sp>
            <p:nvSpPr>
              <p:cNvPr id="164" name="Rectangle 163"/>
              <p:cNvSpPr/>
              <p:nvPr/>
            </p:nvSpPr>
            <p:spPr>
              <a:xfrm>
                <a:off x="476249" y="4813793"/>
                <a:ext cx="1517904" cy="539496"/>
              </a:xfrm>
              <a:prstGeom prst="rect">
                <a:avLst/>
              </a:prstGeom>
              <a:solidFill>
                <a:schemeClr val="bg1"/>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8000"/>
                  </a:lnSpc>
                </a:pPr>
                <a:r>
                  <a:rPr lang="en-US" sz="1200" dirty="0" smtClean="0">
                    <a:solidFill>
                      <a:schemeClr val="tx1"/>
                    </a:solidFill>
                  </a:rPr>
                  <a:t>Information Services</a:t>
                </a:r>
              </a:p>
              <a:p>
                <a:pPr algn="ctr">
                  <a:lnSpc>
                    <a:spcPct val="88000"/>
                  </a:lnSpc>
                </a:pPr>
                <a:r>
                  <a:rPr lang="en-US" sz="1200" dirty="0" smtClean="0">
                    <a:solidFill>
                      <a:schemeClr val="tx1"/>
                    </a:solidFill>
                  </a:rPr>
                  <a:t>1.1.6</a:t>
                </a:r>
                <a:endParaRPr lang="en-US" sz="1200" dirty="0">
                  <a:solidFill>
                    <a:schemeClr val="tx1"/>
                  </a:solidFill>
                </a:endParaRPr>
              </a:p>
            </p:txBody>
          </p:sp>
          <p:sp>
            <p:nvSpPr>
              <p:cNvPr id="165" name="Rectangle 164"/>
              <p:cNvSpPr/>
              <p:nvPr/>
            </p:nvSpPr>
            <p:spPr>
              <a:xfrm>
                <a:off x="476249" y="5446510"/>
                <a:ext cx="1517904" cy="539496"/>
              </a:xfrm>
              <a:prstGeom prst="rect">
                <a:avLst/>
              </a:prstGeom>
              <a:solidFill>
                <a:schemeClr val="bg1"/>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8000"/>
                  </a:lnSpc>
                </a:pPr>
                <a:r>
                  <a:rPr lang="en-US" sz="1200" dirty="0" smtClean="0">
                    <a:solidFill>
                      <a:schemeClr val="tx1"/>
                    </a:solidFill>
                  </a:rPr>
                  <a:t>Outreach</a:t>
                </a:r>
              </a:p>
              <a:p>
                <a:pPr algn="ctr">
                  <a:lnSpc>
                    <a:spcPct val="88000"/>
                  </a:lnSpc>
                </a:pPr>
                <a:r>
                  <a:rPr lang="en-US" sz="1200" dirty="0" smtClean="0">
                    <a:solidFill>
                      <a:schemeClr val="tx1"/>
                    </a:solidFill>
                  </a:rPr>
                  <a:t>1.1.7</a:t>
                </a:r>
                <a:endParaRPr lang="en-US" sz="1200" dirty="0">
                  <a:solidFill>
                    <a:schemeClr val="tx1"/>
                  </a:solidFill>
                </a:endParaRPr>
              </a:p>
            </p:txBody>
          </p:sp>
          <p:sp>
            <p:nvSpPr>
              <p:cNvPr id="166" name="Rectangle 165"/>
              <p:cNvSpPr/>
              <p:nvPr/>
            </p:nvSpPr>
            <p:spPr>
              <a:xfrm>
                <a:off x="476249" y="6074863"/>
                <a:ext cx="1517904" cy="539496"/>
              </a:xfrm>
              <a:prstGeom prst="rect">
                <a:avLst/>
              </a:prstGeom>
              <a:solidFill>
                <a:schemeClr val="bg1"/>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8000"/>
                  </a:lnSpc>
                </a:pPr>
                <a:r>
                  <a:rPr lang="en-US" sz="1200" dirty="0" smtClean="0">
                    <a:solidFill>
                      <a:schemeClr val="tx1"/>
                    </a:solidFill>
                  </a:rPr>
                  <a:t>Integration</a:t>
                </a:r>
              </a:p>
              <a:p>
                <a:pPr algn="ctr">
                  <a:lnSpc>
                    <a:spcPct val="88000"/>
                  </a:lnSpc>
                </a:pPr>
                <a:r>
                  <a:rPr lang="en-US" sz="1200" dirty="0" smtClean="0">
                    <a:solidFill>
                      <a:schemeClr val="tx1"/>
                    </a:solidFill>
                  </a:rPr>
                  <a:t>1.1.8</a:t>
                </a:r>
                <a:endParaRPr lang="en-US" sz="1200" dirty="0">
                  <a:solidFill>
                    <a:schemeClr val="tx1"/>
                  </a:solidFill>
                </a:endParaRPr>
              </a:p>
            </p:txBody>
          </p:sp>
        </p:grpSp>
      </p:grpSp>
      <p:sp>
        <p:nvSpPr>
          <p:cNvPr id="83" name="Rectangle 82"/>
          <p:cNvSpPr/>
          <p:nvPr/>
        </p:nvSpPr>
        <p:spPr>
          <a:xfrm>
            <a:off x="3807909" y="5892164"/>
            <a:ext cx="1506678" cy="5741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2042976" y="4005685"/>
            <a:ext cx="1530604" cy="5741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5560229" y="4290303"/>
            <a:ext cx="1506678" cy="5741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7285982" y="3986948"/>
            <a:ext cx="1532812" cy="5741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3"/>
          </p:nvPr>
        </p:nvSpPr>
        <p:spPr/>
        <p:txBody>
          <a:bodyPr/>
          <a:lstStyle/>
          <a:p>
            <a:r>
              <a:rPr lang="en-US" smtClean="0">
                <a:latin typeface="Arial" panose="020B0604020202020204" pitchFamily="34" charset="0"/>
              </a:rPr>
              <a:t>BESAC Briefing February 11, 2016</a:t>
            </a:r>
            <a:endParaRPr lang="en-US" dirty="0">
              <a:latin typeface="Arial" panose="020B0604020202020204" pitchFamily="34" charset="0"/>
            </a:endParaRPr>
          </a:p>
        </p:txBody>
      </p:sp>
      <p:sp>
        <p:nvSpPr>
          <p:cNvPr id="4" name="Slide Number Placeholder 3"/>
          <p:cNvSpPr>
            <a:spLocks noGrp="1"/>
          </p:cNvSpPr>
          <p:nvPr>
            <p:ph type="sldNum" sz="quarter" idx="12"/>
          </p:nvPr>
        </p:nvSpPr>
        <p:spPr/>
        <p:txBody>
          <a:bodyPr/>
          <a:lstStyle/>
          <a:p>
            <a:fld id="{7DF4C97D-2F8B-46B3-9CB6-6C3C0F52BCC4}" type="slidenum">
              <a:rPr lang="en-US" smtClean="0"/>
              <a:pPr/>
              <a:t>29</a:t>
            </a:fld>
            <a:endParaRPr lang="en-US" dirty="0"/>
          </a:p>
        </p:txBody>
      </p:sp>
    </p:spTree>
    <p:extLst>
      <p:ext uri="{BB962C8B-B14F-4D97-AF65-F5344CB8AC3E}">
        <p14:creationId xmlns:p14="http://schemas.microsoft.com/office/powerpoint/2010/main" val="36089055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4294967295"/>
          </p:nvPr>
        </p:nvSpPr>
        <p:spPr>
          <a:xfrm>
            <a:off x="8491926" y="6351588"/>
            <a:ext cx="476250" cy="365125"/>
          </a:xfrm>
          <a:prstGeom prst="rect">
            <a:avLst/>
          </a:prstGeom>
        </p:spPr>
        <p:txBody>
          <a:bodyPr vert="horz" lIns="91440" tIns="45720" rIns="91440" bIns="45720" rtlCol="0" anchor="ctr"/>
          <a:lstStyle/>
          <a:p>
            <a:pPr algn="ctr" fontAlgn="auto">
              <a:spcBef>
                <a:spcPts val="0"/>
              </a:spcBef>
              <a:spcAft>
                <a:spcPts val="0"/>
              </a:spcAft>
            </a:pPr>
            <a:fld id="{6EEA275D-5A49-48A8-817D-44C3EA0A3A2F}" type="slidenum">
              <a:rPr lang="en-US" sz="1200">
                <a:solidFill>
                  <a:srgbClr val="106636"/>
                </a:solidFill>
                <a:latin typeface="Arial" pitchFamily="34" charset="0"/>
                <a:cs typeface="Arial" pitchFamily="34" charset="0"/>
              </a:rPr>
              <a:pPr algn="ctr" fontAlgn="auto">
                <a:spcBef>
                  <a:spcPts val="0"/>
                </a:spcBef>
                <a:spcAft>
                  <a:spcPts val="0"/>
                </a:spcAft>
              </a:pPr>
              <a:t>3</a:t>
            </a:fld>
            <a:endParaRPr lang="en-US" sz="1200" dirty="0">
              <a:solidFill>
                <a:srgbClr val="106636"/>
              </a:solidFill>
              <a:latin typeface="Arial" pitchFamily="34" charset="0"/>
              <a:cs typeface="Arial" pitchFamily="34" charset="0"/>
            </a:endParaRPr>
          </a:p>
        </p:txBody>
      </p:sp>
      <p:sp>
        <p:nvSpPr>
          <p:cNvPr id="2" name="Rectangle 1"/>
          <p:cNvSpPr/>
          <p:nvPr/>
        </p:nvSpPr>
        <p:spPr>
          <a:xfrm>
            <a:off x="7938655" y="2269375"/>
            <a:ext cx="1105592" cy="3857105"/>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2"/>
          <p:cNvSpPr>
            <a:spLocks noGrp="1"/>
          </p:cNvSpPr>
          <p:nvPr>
            <p:ph type="title" idx="4294967295"/>
          </p:nvPr>
        </p:nvSpPr>
        <p:spPr>
          <a:xfrm>
            <a:off x="0" y="-174625"/>
            <a:ext cx="9144000" cy="1143000"/>
          </a:xfrm>
        </p:spPr>
        <p:txBody>
          <a:bodyPr/>
          <a:lstStyle/>
          <a:p>
            <a:pPr>
              <a:lnSpc>
                <a:spcPct val="90000"/>
              </a:lnSpc>
            </a:pPr>
            <a:r>
              <a:rPr lang="en-US" dirty="0" smtClean="0">
                <a:latin typeface="Arial" charset="0"/>
                <a:cs typeface="Arial" charset="0"/>
              </a:rPr>
              <a:t>ASCR FY 2017 Budget Request to Congress</a:t>
            </a:r>
            <a:br>
              <a:rPr lang="en-US" dirty="0" smtClean="0">
                <a:latin typeface="Arial" charset="0"/>
                <a:cs typeface="Arial" charset="0"/>
              </a:rPr>
            </a:br>
            <a:r>
              <a:rPr lang="en-US" sz="1600" dirty="0" smtClean="0">
                <a:latin typeface="Arial" charset="0"/>
                <a:cs typeface="Arial" charset="0"/>
              </a:rPr>
              <a:t>(Dollars in thousands)</a:t>
            </a:r>
            <a:endParaRPr lang="en-US" dirty="0" smtClean="0">
              <a:latin typeface="Arial" charset="0"/>
              <a:cs typeface="Arial" charset="0"/>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36" r="5853"/>
          <a:stretch/>
        </p:blipFill>
        <p:spPr bwMode="auto">
          <a:xfrm>
            <a:off x="0" y="938151"/>
            <a:ext cx="9105856" cy="5110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p:cNvSpPr>
            <a:spLocks noGrp="1"/>
          </p:cNvSpPr>
          <p:nvPr>
            <p:ph type="ftr" sz="quarter" idx="10"/>
          </p:nvPr>
        </p:nvSpPr>
        <p:spPr/>
        <p:txBody>
          <a:bodyPr/>
          <a:lstStyle/>
          <a:p>
            <a:pPr>
              <a:defRPr/>
            </a:pPr>
            <a:r>
              <a:rPr lang="en-US" smtClean="0"/>
              <a:t>BESAC Briefing February 11, 2016</a:t>
            </a:r>
            <a:endParaRPr lang="en-US"/>
          </a:p>
        </p:txBody>
      </p:sp>
    </p:spTree>
    <p:extLst>
      <p:ext uri="{BB962C8B-B14F-4D97-AF65-F5344CB8AC3E}">
        <p14:creationId xmlns:p14="http://schemas.microsoft.com/office/powerpoint/2010/main" val="2376291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ECP Timeline</a:t>
            </a:r>
            <a:endParaRPr lang="en-US" dirty="0"/>
          </a:p>
        </p:txBody>
      </p:sp>
      <p:sp>
        <p:nvSpPr>
          <p:cNvPr id="3" name="Rectangle 2"/>
          <p:cNvSpPr/>
          <p:nvPr/>
        </p:nvSpPr>
        <p:spPr bwMode="auto">
          <a:xfrm>
            <a:off x="6299039" y="4928267"/>
            <a:ext cx="1936700" cy="792687"/>
          </a:xfrm>
          <a:prstGeom prst="rect">
            <a:avLst/>
          </a:prstGeom>
          <a:solidFill>
            <a:srgbClr val="FFFFFF"/>
          </a:solidFill>
          <a:ln w="25400" cap="flat" cmpd="sng" algn="ctr">
            <a:solidFill>
              <a:srgbClr val="FFFFFF"/>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457200" rtl="0" eaLnBrk="1"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Helvetica" charset="0"/>
              <a:ea typeface="ＭＳ Ｐゴシック" charset="0"/>
              <a:cs typeface="Helvetica" charset="0"/>
              <a:sym typeface="Helvetica" charset="0"/>
            </a:endParaRPr>
          </a:p>
        </p:txBody>
      </p:sp>
      <p:sp>
        <p:nvSpPr>
          <p:cNvPr id="4" name="Line 4"/>
          <p:cNvSpPr>
            <a:spLocks noChangeShapeType="1"/>
          </p:cNvSpPr>
          <p:nvPr/>
        </p:nvSpPr>
        <p:spPr bwMode="auto">
          <a:xfrm flipV="1">
            <a:off x="1256515" y="5295044"/>
            <a:ext cx="6979224" cy="29566"/>
          </a:xfrm>
          <a:prstGeom prst="line">
            <a:avLst/>
          </a:prstGeom>
          <a:noFill/>
          <a:ln w="13546"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64229" tIns="32114" rIns="64229" bIns="32114"/>
          <a:lstStyle/>
          <a:p>
            <a:pPr algn="ctr" defTabSz="410355" fontAlgn="base" hangingPunct="0">
              <a:spcBef>
                <a:spcPct val="0"/>
              </a:spcBef>
              <a:spcAft>
                <a:spcPct val="0"/>
              </a:spcAft>
              <a:defRPr/>
            </a:pPr>
            <a:endParaRPr lang="en-US" sz="1100" dirty="0">
              <a:solidFill>
                <a:srgbClr val="000000"/>
              </a:solidFill>
              <a:cs typeface="Helvetica Light" charset="0"/>
              <a:sym typeface="Helvetica" charset="0"/>
            </a:endParaRPr>
          </a:p>
        </p:txBody>
      </p:sp>
      <p:sp>
        <p:nvSpPr>
          <p:cNvPr id="5" name="Line 3"/>
          <p:cNvSpPr>
            <a:spLocks noChangeShapeType="1"/>
          </p:cNvSpPr>
          <p:nvPr/>
        </p:nvSpPr>
        <p:spPr bwMode="auto">
          <a:xfrm>
            <a:off x="7823858" y="2060376"/>
            <a:ext cx="0" cy="3376333"/>
          </a:xfrm>
          <a:prstGeom prst="line">
            <a:avLst/>
          </a:prstGeom>
          <a:noFill/>
          <a:ln w="13546" cap="flat" cmpd="sng">
            <a:solidFill>
              <a:srgbClr val="7F7F7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64229" tIns="32114" rIns="64229" bIns="32114"/>
          <a:lstStyle/>
          <a:p>
            <a:pPr defTabSz="410355" fontAlgn="base" hangingPunct="0">
              <a:spcBef>
                <a:spcPct val="0"/>
              </a:spcBef>
              <a:spcAft>
                <a:spcPct val="0"/>
              </a:spcAft>
              <a:defRPr/>
            </a:pPr>
            <a:endParaRPr lang="en-US" sz="1200" dirty="0">
              <a:solidFill>
                <a:srgbClr val="000000"/>
              </a:solidFill>
              <a:cs typeface="Helvetica Light" charset="0"/>
              <a:sym typeface="Helvetica" charset="0"/>
            </a:endParaRPr>
          </a:p>
        </p:txBody>
      </p:sp>
      <p:sp>
        <p:nvSpPr>
          <p:cNvPr id="6" name="Line 10"/>
          <p:cNvSpPr>
            <a:spLocks noChangeShapeType="1"/>
          </p:cNvSpPr>
          <p:nvPr/>
        </p:nvSpPr>
        <p:spPr bwMode="auto">
          <a:xfrm>
            <a:off x="5312934" y="2060376"/>
            <a:ext cx="0" cy="3376333"/>
          </a:xfrm>
          <a:prstGeom prst="line">
            <a:avLst/>
          </a:prstGeom>
          <a:noFill/>
          <a:ln w="13546" cap="flat" cmpd="sng">
            <a:solidFill>
              <a:srgbClr val="7F7F7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64229" tIns="32114" rIns="64229" bIns="32114"/>
          <a:lstStyle/>
          <a:p>
            <a:pPr defTabSz="410355" fontAlgn="base" hangingPunct="0">
              <a:spcBef>
                <a:spcPct val="0"/>
              </a:spcBef>
              <a:spcAft>
                <a:spcPct val="0"/>
              </a:spcAft>
              <a:defRPr/>
            </a:pPr>
            <a:endParaRPr lang="en-US" sz="1200" dirty="0">
              <a:solidFill>
                <a:srgbClr val="000000"/>
              </a:solidFill>
              <a:cs typeface="Helvetica Light" charset="0"/>
              <a:sym typeface="Helvetica" charset="0"/>
            </a:endParaRPr>
          </a:p>
        </p:txBody>
      </p:sp>
      <p:sp>
        <p:nvSpPr>
          <p:cNvPr id="7" name="Line 12"/>
          <p:cNvSpPr>
            <a:spLocks noChangeShapeType="1"/>
          </p:cNvSpPr>
          <p:nvPr/>
        </p:nvSpPr>
        <p:spPr bwMode="auto">
          <a:xfrm>
            <a:off x="5941428" y="2060376"/>
            <a:ext cx="0" cy="3376333"/>
          </a:xfrm>
          <a:prstGeom prst="line">
            <a:avLst/>
          </a:prstGeom>
          <a:noFill/>
          <a:ln w="13546" cap="flat" cmpd="sng">
            <a:solidFill>
              <a:srgbClr val="7F7F7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64229" tIns="32114" rIns="64229" bIns="32114"/>
          <a:lstStyle/>
          <a:p>
            <a:pPr defTabSz="410355" fontAlgn="base" hangingPunct="0">
              <a:spcBef>
                <a:spcPct val="0"/>
              </a:spcBef>
              <a:spcAft>
                <a:spcPct val="0"/>
              </a:spcAft>
              <a:defRPr/>
            </a:pPr>
            <a:endParaRPr lang="en-US" sz="1200" dirty="0">
              <a:solidFill>
                <a:srgbClr val="000000"/>
              </a:solidFill>
              <a:cs typeface="Helvetica Light" charset="0"/>
              <a:sym typeface="Helvetica" charset="0"/>
            </a:endParaRPr>
          </a:p>
        </p:txBody>
      </p:sp>
      <p:sp>
        <p:nvSpPr>
          <p:cNvPr id="8" name="Line 13"/>
          <p:cNvSpPr>
            <a:spLocks noChangeShapeType="1"/>
          </p:cNvSpPr>
          <p:nvPr/>
        </p:nvSpPr>
        <p:spPr bwMode="auto">
          <a:xfrm>
            <a:off x="6569921" y="2090197"/>
            <a:ext cx="0" cy="3376332"/>
          </a:xfrm>
          <a:prstGeom prst="line">
            <a:avLst/>
          </a:prstGeom>
          <a:noFill/>
          <a:ln w="13546" cap="flat" cmpd="sng">
            <a:solidFill>
              <a:srgbClr val="7F7F7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64229" tIns="32114" rIns="64229" bIns="32114"/>
          <a:lstStyle/>
          <a:p>
            <a:pPr defTabSz="410355" fontAlgn="base" hangingPunct="0">
              <a:spcBef>
                <a:spcPct val="0"/>
              </a:spcBef>
              <a:spcAft>
                <a:spcPct val="0"/>
              </a:spcAft>
              <a:defRPr/>
            </a:pPr>
            <a:endParaRPr lang="en-US" sz="1200" dirty="0">
              <a:solidFill>
                <a:srgbClr val="000000"/>
              </a:solidFill>
              <a:cs typeface="Helvetica Light" charset="0"/>
              <a:sym typeface="Helvetica" charset="0"/>
            </a:endParaRPr>
          </a:p>
        </p:txBody>
      </p:sp>
      <p:sp>
        <p:nvSpPr>
          <p:cNvPr id="9" name="Line 14"/>
          <p:cNvSpPr>
            <a:spLocks noChangeShapeType="1"/>
          </p:cNvSpPr>
          <p:nvPr/>
        </p:nvSpPr>
        <p:spPr bwMode="auto">
          <a:xfrm>
            <a:off x="7195364" y="2060376"/>
            <a:ext cx="0" cy="3376333"/>
          </a:xfrm>
          <a:prstGeom prst="line">
            <a:avLst/>
          </a:prstGeom>
          <a:noFill/>
          <a:ln w="13546" cap="flat" cmpd="sng">
            <a:solidFill>
              <a:srgbClr val="7F7F7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64229" tIns="32114" rIns="64229" bIns="32114"/>
          <a:lstStyle/>
          <a:p>
            <a:pPr defTabSz="410355" fontAlgn="base" hangingPunct="0">
              <a:spcBef>
                <a:spcPct val="0"/>
              </a:spcBef>
              <a:spcAft>
                <a:spcPct val="0"/>
              </a:spcAft>
              <a:defRPr/>
            </a:pPr>
            <a:endParaRPr lang="en-US" sz="1200" dirty="0">
              <a:solidFill>
                <a:srgbClr val="000000"/>
              </a:solidFill>
              <a:cs typeface="Helvetica Light" charset="0"/>
              <a:sym typeface="Helvetica" charset="0"/>
            </a:endParaRPr>
          </a:p>
        </p:txBody>
      </p:sp>
      <p:sp>
        <p:nvSpPr>
          <p:cNvPr id="10" name="Line 1"/>
          <p:cNvSpPr>
            <a:spLocks noChangeShapeType="1"/>
          </p:cNvSpPr>
          <p:nvPr/>
        </p:nvSpPr>
        <p:spPr bwMode="auto">
          <a:xfrm>
            <a:off x="1555701" y="2064490"/>
            <a:ext cx="0" cy="3375304"/>
          </a:xfrm>
          <a:prstGeom prst="line">
            <a:avLst/>
          </a:prstGeom>
          <a:noFill/>
          <a:ln w="13546" cap="flat" cmpd="sng">
            <a:solidFill>
              <a:srgbClr val="7F7F7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64229" tIns="32114" rIns="64229" bIns="32114"/>
          <a:lstStyle/>
          <a:p>
            <a:pPr defTabSz="410355" fontAlgn="base" hangingPunct="0">
              <a:spcBef>
                <a:spcPct val="0"/>
              </a:spcBef>
              <a:spcAft>
                <a:spcPct val="0"/>
              </a:spcAft>
              <a:defRPr/>
            </a:pPr>
            <a:endParaRPr lang="en-US" sz="1200" dirty="0">
              <a:solidFill>
                <a:srgbClr val="000000"/>
              </a:solidFill>
              <a:cs typeface="Helvetica Light" charset="0"/>
              <a:sym typeface="Helvetica" charset="0"/>
            </a:endParaRPr>
          </a:p>
        </p:txBody>
      </p:sp>
      <p:sp>
        <p:nvSpPr>
          <p:cNvPr id="11" name="Line 6"/>
          <p:cNvSpPr>
            <a:spLocks noChangeShapeType="1"/>
          </p:cNvSpPr>
          <p:nvPr/>
        </p:nvSpPr>
        <p:spPr bwMode="auto">
          <a:xfrm>
            <a:off x="2207007" y="2081707"/>
            <a:ext cx="0" cy="3376333"/>
          </a:xfrm>
          <a:prstGeom prst="line">
            <a:avLst/>
          </a:prstGeom>
          <a:noFill/>
          <a:ln w="13546" cap="flat" cmpd="sng">
            <a:solidFill>
              <a:srgbClr val="7F7F7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64229" tIns="32114" rIns="64229" bIns="32114"/>
          <a:lstStyle/>
          <a:p>
            <a:pPr defTabSz="410355" fontAlgn="base" hangingPunct="0">
              <a:spcBef>
                <a:spcPct val="0"/>
              </a:spcBef>
              <a:spcAft>
                <a:spcPct val="0"/>
              </a:spcAft>
              <a:defRPr/>
            </a:pPr>
            <a:endParaRPr lang="en-US" sz="1200" dirty="0">
              <a:solidFill>
                <a:srgbClr val="000000"/>
              </a:solidFill>
              <a:cs typeface="Helvetica Light" charset="0"/>
              <a:sym typeface="Helvetica" charset="0"/>
            </a:endParaRPr>
          </a:p>
        </p:txBody>
      </p:sp>
      <p:sp>
        <p:nvSpPr>
          <p:cNvPr id="12" name="Line 8"/>
          <p:cNvSpPr>
            <a:spLocks noChangeShapeType="1"/>
          </p:cNvSpPr>
          <p:nvPr/>
        </p:nvSpPr>
        <p:spPr bwMode="auto">
          <a:xfrm>
            <a:off x="3430504" y="2060376"/>
            <a:ext cx="0" cy="3376333"/>
          </a:xfrm>
          <a:prstGeom prst="line">
            <a:avLst/>
          </a:prstGeom>
          <a:noFill/>
          <a:ln w="13546" cap="flat" cmpd="sng">
            <a:solidFill>
              <a:srgbClr val="7F7F7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64229" tIns="32114" rIns="64229" bIns="32114"/>
          <a:lstStyle/>
          <a:p>
            <a:pPr defTabSz="410355" fontAlgn="base" hangingPunct="0">
              <a:spcBef>
                <a:spcPct val="0"/>
              </a:spcBef>
              <a:spcAft>
                <a:spcPct val="0"/>
              </a:spcAft>
              <a:defRPr/>
            </a:pPr>
            <a:endParaRPr lang="en-US" sz="1200" dirty="0">
              <a:solidFill>
                <a:srgbClr val="000000"/>
              </a:solidFill>
              <a:cs typeface="Helvetica Light" charset="0"/>
              <a:sym typeface="Helvetica" charset="0"/>
            </a:endParaRPr>
          </a:p>
        </p:txBody>
      </p:sp>
      <p:sp>
        <p:nvSpPr>
          <p:cNvPr id="13" name="Line 9"/>
          <p:cNvSpPr>
            <a:spLocks noChangeShapeType="1"/>
          </p:cNvSpPr>
          <p:nvPr/>
        </p:nvSpPr>
        <p:spPr bwMode="auto">
          <a:xfrm>
            <a:off x="4058997" y="2060376"/>
            <a:ext cx="0" cy="3376333"/>
          </a:xfrm>
          <a:prstGeom prst="line">
            <a:avLst/>
          </a:prstGeom>
          <a:noFill/>
          <a:ln w="13546" cap="flat" cmpd="sng">
            <a:solidFill>
              <a:srgbClr val="7F7F7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64229" tIns="32114" rIns="64229" bIns="32114"/>
          <a:lstStyle/>
          <a:p>
            <a:pPr defTabSz="410355" fontAlgn="base" hangingPunct="0">
              <a:spcBef>
                <a:spcPct val="0"/>
              </a:spcBef>
              <a:spcAft>
                <a:spcPct val="0"/>
              </a:spcAft>
              <a:defRPr/>
            </a:pPr>
            <a:endParaRPr lang="en-US" sz="1200" dirty="0">
              <a:solidFill>
                <a:srgbClr val="000000"/>
              </a:solidFill>
              <a:cs typeface="Helvetica Light" charset="0"/>
              <a:sym typeface="Helvetica" charset="0"/>
            </a:endParaRPr>
          </a:p>
        </p:txBody>
      </p:sp>
      <p:sp>
        <p:nvSpPr>
          <p:cNvPr id="14" name="Line 11"/>
          <p:cNvSpPr>
            <a:spLocks noChangeShapeType="1"/>
          </p:cNvSpPr>
          <p:nvPr/>
        </p:nvSpPr>
        <p:spPr bwMode="auto">
          <a:xfrm flipH="1">
            <a:off x="4684440" y="2060376"/>
            <a:ext cx="32035" cy="3376333"/>
          </a:xfrm>
          <a:prstGeom prst="line">
            <a:avLst/>
          </a:prstGeom>
          <a:noFill/>
          <a:ln w="13546" cap="flat" cmpd="sng">
            <a:solidFill>
              <a:srgbClr val="7F7F7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64229" tIns="32114" rIns="64229" bIns="32114"/>
          <a:lstStyle/>
          <a:p>
            <a:pPr defTabSz="410355" fontAlgn="base" hangingPunct="0">
              <a:spcBef>
                <a:spcPct val="0"/>
              </a:spcBef>
              <a:spcAft>
                <a:spcPct val="0"/>
              </a:spcAft>
              <a:defRPr/>
            </a:pPr>
            <a:endParaRPr lang="en-US" sz="1200" dirty="0">
              <a:solidFill>
                <a:srgbClr val="000000"/>
              </a:solidFill>
              <a:cs typeface="Helvetica Light" charset="0"/>
              <a:sym typeface="Helvetica" charset="0"/>
            </a:endParaRPr>
          </a:p>
        </p:txBody>
      </p:sp>
      <p:sp>
        <p:nvSpPr>
          <p:cNvPr id="15" name="Line 7"/>
          <p:cNvSpPr>
            <a:spLocks noChangeShapeType="1"/>
          </p:cNvSpPr>
          <p:nvPr/>
        </p:nvSpPr>
        <p:spPr bwMode="auto">
          <a:xfrm>
            <a:off x="2816607" y="2060376"/>
            <a:ext cx="0" cy="3376333"/>
          </a:xfrm>
          <a:prstGeom prst="line">
            <a:avLst/>
          </a:prstGeom>
          <a:noFill/>
          <a:ln w="13546" cap="flat" cmpd="sng">
            <a:solidFill>
              <a:srgbClr val="7F7F7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64229" tIns="32114" rIns="64229" bIns="32114"/>
          <a:lstStyle/>
          <a:p>
            <a:pPr defTabSz="410355" fontAlgn="base" hangingPunct="0">
              <a:spcBef>
                <a:spcPct val="0"/>
              </a:spcBef>
              <a:spcAft>
                <a:spcPct val="0"/>
              </a:spcAft>
              <a:defRPr/>
            </a:pPr>
            <a:endParaRPr lang="en-US" sz="1200" dirty="0">
              <a:solidFill>
                <a:srgbClr val="000000"/>
              </a:solidFill>
              <a:cs typeface="Helvetica Light" charset="0"/>
              <a:sym typeface="Helvetica" charset="0"/>
            </a:endParaRPr>
          </a:p>
        </p:txBody>
      </p:sp>
      <p:sp>
        <p:nvSpPr>
          <p:cNvPr id="16" name="Rectangle 36"/>
          <p:cNvSpPr>
            <a:spLocks/>
          </p:cNvSpPr>
          <p:nvPr/>
        </p:nvSpPr>
        <p:spPr bwMode="auto">
          <a:xfrm>
            <a:off x="1641016" y="5387207"/>
            <a:ext cx="559847" cy="29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8809" tIns="50750" rIns="88809" bIns="50750"/>
          <a:lstStyle/>
          <a:p>
            <a:pPr algn="ctr" defTabSz="456071" fontAlgn="base" hangingPunct="0">
              <a:spcBef>
                <a:spcPct val="0"/>
              </a:spcBef>
              <a:spcAft>
                <a:spcPct val="0"/>
              </a:spcAft>
              <a:defRPr/>
            </a:pPr>
            <a:r>
              <a:rPr lang="en-US" sz="1100" dirty="0">
                <a:solidFill>
                  <a:srgbClr val="000000"/>
                </a:solidFill>
                <a:sym typeface="Helvetica" charset="0"/>
              </a:rPr>
              <a:t>2016</a:t>
            </a:r>
            <a:endParaRPr lang="en-US" sz="1100" dirty="0">
              <a:solidFill>
                <a:srgbClr val="000000"/>
              </a:solidFill>
              <a:cs typeface="Helvetica Light" charset="0"/>
              <a:sym typeface="Helvetica" charset="0"/>
            </a:endParaRPr>
          </a:p>
        </p:txBody>
      </p:sp>
      <p:sp>
        <p:nvSpPr>
          <p:cNvPr id="17" name="Rectangle 37"/>
          <p:cNvSpPr>
            <a:spLocks/>
          </p:cNvSpPr>
          <p:nvPr/>
        </p:nvSpPr>
        <p:spPr bwMode="auto">
          <a:xfrm>
            <a:off x="2264938" y="5387207"/>
            <a:ext cx="559848" cy="29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8809" tIns="50750" rIns="88809" bIns="50750"/>
          <a:lstStyle/>
          <a:p>
            <a:pPr algn="ctr" defTabSz="456071" fontAlgn="base" hangingPunct="0">
              <a:spcBef>
                <a:spcPct val="0"/>
              </a:spcBef>
              <a:spcAft>
                <a:spcPct val="0"/>
              </a:spcAft>
              <a:defRPr/>
            </a:pPr>
            <a:r>
              <a:rPr lang="en-US" sz="1100" dirty="0">
                <a:solidFill>
                  <a:srgbClr val="000000"/>
                </a:solidFill>
                <a:sym typeface="Helvetica" charset="0"/>
              </a:rPr>
              <a:t>2017</a:t>
            </a:r>
            <a:endParaRPr lang="en-US" sz="1100" dirty="0">
              <a:solidFill>
                <a:srgbClr val="000000"/>
              </a:solidFill>
              <a:cs typeface="Helvetica Light" charset="0"/>
              <a:sym typeface="Helvetica" charset="0"/>
            </a:endParaRPr>
          </a:p>
        </p:txBody>
      </p:sp>
      <p:sp>
        <p:nvSpPr>
          <p:cNvPr id="18" name="Rectangle 38"/>
          <p:cNvSpPr>
            <a:spLocks/>
          </p:cNvSpPr>
          <p:nvPr/>
        </p:nvSpPr>
        <p:spPr bwMode="auto">
          <a:xfrm>
            <a:off x="2890380" y="5387207"/>
            <a:ext cx="559848" cy="29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8809" tIns="50750" rIns="88809" bIns="50750"/>
          <a:lstStyle/>
          <a:p>
            <a:pPr algn="ctr" defTabSz="456071" fontAlgn="base" hangingPunct="0">
              <a:spcBef>
                <a:spcPct val="0"/>
              </a:spcBef>
              <a:spcAft>
                <a:spcPct val="0"/>
              </a:spcAft>
              <a:defRPr/>
            </a:pPr>
            <a:r>
              <a:rPr lang="en-US" sz="1100" dirty="0">
                <a:solidFill>
                  <a:srgbClr val="000000"/>
                </a:solidFill>
                <a:sym typeface="Helvetica" charset="0"/>
              </a:rPr>
              <a:t>2018</a:t>
            </a:r>
            <a:endParaRPr lang="en-US" sz="1100" dirty="0">
              <a:solidFill>
                <a:srgbClr val="000000"/>
              </a:solidFill>
              <a:cs typeface="Helvetica Light" charset="0"/>
              <a:sym typeface="Helvetica" charset="0"/>
            </a:endParaRPr>
          </a:p>
        </p:txBody>
      </p:sp>
      <p:sp>
        <p:nvSpPr>
          <p:cNvPr id="19" name="Rectangle 39"/>
          <p:cNvSpPr>
            <a:spLocks/>
          </p:cNvSpPr>
          <p:nvPr/>
        </p:nvSpPr>
        <p:spPr bwMode="auto">
          <a:xfrm>
            <a:off x="3518874" y="5387207"/>
            <a:ext cx="559848" cy="29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8809" tIns="50750" rIns="88809" bIns="50750"/>
          <a:lstStyle/>
          <a:p>
            <a:pPr algn="ctr" defTabSz="456071" fontAlgn="base" hangingPunct="0">
              <a:spcBef>
                <a:spcPct val="0"/>
              </a:spcBef>
              <a:spcAft>
                <a:spcPct val="0"/>
              </a:spcAft>
              <a:defRPr/>
            </a:pPr>
            <a:r>
              <a:rPr lang="en-US" sz="1100" dirty="0">
                <a:solidFill>
                  <a:srgbClr val="000000"/>
                </a:solidFill>
                <a:sym typeface="Helvetica" charset="0"/>
              </a:rPr>
              <a:t>2019</a:t>
            </a:r>
            <a:endParaRPr lang="en-US" sz="1100" dirty="0">
              <a:solidFill>
                <a:srgbClr val="000000"/>
              </a:solidFill>
              <a:cs typeface="Helvetica Light" charset="0"/>
              <a:sym typeface="Helvetica" charset="0"/>
            </a:endParaRPr>
          </a:p>
        </p:txBody>
      </p:sp>
      <p:sp>
        <p:nvSpPr>
          <p:cNvPr id="20" name="Rectangle 40"/>
          <p:cNvSpPr>
            <a:spLocks/>
          </p:cNvSpPr>
          <p:nvPr/>
        </p:nvSpPr>
        <p:spPr bwMode="auto">
          <a:xfrm>
            <a:off x="4144317" y="5387207"/>
            <a:ext cx="559848" cy="29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8809" tIns="50750" rIns="88809" bIns="50750"/>
          <a:lstStyle/>
          <a:p>
            <a:pPr algn="ctr" defTabSz="456071" fontAlgn="base" hangingPunct="0">
              <a:spcBef>
                <a:spcPct val="0"/>
              </a:spcBef>
              <a:spcAft>
                <a:spcPct val="0"/>
              </a:spcAft>
              <a:defRPr/>
            </a:pPr>
            <a:r>
              <a:rPr lang="en-US" sz="1100" dirty="0">
                <a:solidFill>
                  <a:srgbClr val="000000"/>
                </a:solidFill>
                <a:sym typeface="Helvetica" charset="0"/>
              </a:rPr>
              <a:t>2020</a:t>
            </a:r>
            <a:endParaRPr lang="en-US" sz="1100" dirty="0">
              <a:solidFill>
                <a:srgbClr val="000000"/>
              </a:solidFill>
              <a:cs typeface="Helvetica Light" charset="0"/>
              <a:sym typeface="Helvetica" charset="0"/>
            </a:endParaRPr>
          </a:p>
        </p:txBody>
      </p:sp>
      <p:sp>
        <p:nvSpPr>
          <p:cNvPr id="21" name="Rectangle 41"/>
          <p:cNvSpPr>
            <a:spLocks/>
          </p:cNvSpPr>
          <p:nvPr/>
        </p:nvSpPr>
        <p:spPr bwMode="auto">
          <a:xfrm>
            <a:off x="4769760" y="5387207"/>
            <a:ext cx="559848" cy="29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8809" tIns="50750" rIns="88809" bIns="50750"/>
          <a:lstStyle/>
          <a:p>
            <a:pPr algn="ctr" defTabSz="456071" fontAlgn="base" hangingPunct="0">
              <a:spcBef>
                <a:spcPct val="0"/>
              </a:spcBef>
              <a:spcAft>
                <a:spcPct val="0"/>
              </a:spcAft>
              <a:defRPr/>
            </a:pPr>
            <a:r>
              <a:rPr lang="en-US" sz="1100" dirty="0">
                <a:solidFill>
                  <a:srgbClr val="000000"/>
                </a:solidFill>
                <a:sym typeface="Helvetica" charset="0"/>
              </a:rPr>
              <a:t>2021</a:t>
            </a:r>
            <a:endParaRPr lang="en-US" sz="1100" dirty="0">
              <a:solidFill>
                <a:srgbClr val="000000"/>
              </a:solidFill>
              <a:cs typeface="Helvetica Light" charset="0"/>
              <a:sym typeface="Helvetica" charset="0"/>
            </a:endParaRPr>
          </a:p>
        </p:txBody>
      </p:sp>
      <p:sp>
        <p:nvSpPr>
          <p:cNvPr id="22" name="Rectangle 42"/>
          <p:cNvSpPr>
            <a:spLocks/>
          </p:cNvSpPr>
          <p:nvPr/>
        </p:nvSpPr>
        <p:spPr bwMode="auto">
          <a:xfrm>
            <a:off x="5393673" y="5387207"/>
            <a:ext cx="559847" cy="29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8809" tIns="50750" rIns="88809" bIns="50750"/>
          <a:lstStyle/>
          <a:p>
            <a:pPr algn="ctr" defTabSz="456071" fontAlgn="base" hangingPunct="0">
              <a:spcBef>
                <a:spcPct val="0"/>
              </a:spcBef>
              <a:spcAft>
                <a:spcPct val="0"/>
              </a:spcAft>
              <a:defRPr/>
            </a:pPr>
            <a:r>
              <a:rPr lang="en-US" sz="1100" dirty="0">
                <a:solidFill>
                  <a:srgbClr val="000000"/>
                </a:solidFill>
                <a:sym typeface="Helvetica" charset="0"/>
              </a:rPr>
              <a:t>2022</a:t>
            </a:r>
            <a:endParaRPr lang="en-US" sz="1100" dirty="0">
              <a:solidFill>
                <a:srgbClr val="000000"/>
              </a:solidFill>
              <a:cs typeface="Helvetica Light" charset="0"/>
              <a:sym typeface="Helvetica" charset="0"/>
            </a:endParaRPr>
          </a:p>
        </p:txBody>
      </p:sp>
      <p:sp>
        <p:nvSpPr>
          <p:cNvPr id="23" name="Rectangle 43"/>
          <p:cNvSpPr>
            <a:spLocks/>
          </p:cNvSpPr>
          <p:nvPr/>
        </p:nvSpPr>
        <p:spPr bwMode="auto">
          <a:xfrm>
            <a:off x="6019116" y="5387207"/>
            <a:ext cx="559847" cy="29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8809" tIns="50750" rIns="88809" bIns="50750"/>
          <a:lstStyle/>
          <a:p>
            <a:pPr algn="ctr" defTabSz="456071" fontAlgn="base" hangingPunct="0">
              <a:spcBef>
                <a:spcPct val="0"/>
              </a:spcBef>
              <a:spcAft>
                <a:spcPct val="0"/>
              </a:spcAft>
              <a:defRPr/>
            </a:pPr>
            <a:r>
              <a:rPr lang="en-US" sz="1100" dirty="0">
                <a:solidFill>
                  <a:srgbClr val="000000"/>
                </a:solidFill>
                <a:sym typeface="Helvetica" charset="0"/>
              </a:rPr>
              <a:t>2023</a:t>
            </a:r>
            <a:endParaRPr lang="en-US" sz="1100" dirty="0">
              <a:solidFill>
                <a:srgbClr val="000000"/>
              </a:solidFill>
              <a:cs typeface="Helvetica Light" charset="0"/>
              <a:sym typeface="Helvetica" charset="0"/>
            </a:endParaRPr>
          </a:p>
        </p:txBody>
      </p:sp>
      <p:sp>
        <p:nvSpPr>
          <p:cNvPr id="24" name="Rectangle 35"/>
          <p:cNvSpPr>
            <a:spLocks/>
          </p:cNvSpPr>
          <p:nvPr/>
        </p:nvSpPr>
        <p:spPr bwMode="auto">
          <a:xfrm>
            <a:off x="7243591" y="5382400"/>
            <a:ext cx="553745" cy="29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8809" tIns="50750" rIns="88809" bIns="50750"/>
          <a:lstStyle/>
          <a:p>
            <a:pPr algn="ctr" defTabSz="456071" fontAlgn="base" hangingPunct="0">
              <a:spcBef>
                <a:spcPct val="0"/>
              </a:spcBef>
              <a:spcAft>
                <a:spcPct val="0"/>
              </a:spcAft>
              <a:defRPr/>
            </a:pPr>
            <a:r>
              <a:rPr lang="en-US" sz="1100" dirty="0" smtClean="0">
                <a:solidFill>
                  <a:srgbClr val="000000"/>
                </a:solidFill>
                <a:sym typeface="Helvetica" charset="0"/>
              </a:rPr>
              <a:t>2025</a:t>
            </a:r>
            <a:endParaRPr lang="en-US" sz="1100" dirty="0">
              <a:solidFill>
                <a:srgbClr val="000000"/>
              </a:solidFill>
              <a:cs typeface="Helvetica Light" charset="0"/>
              <a:sym typeface="Helvetica" charset="0"/>
            </a:endParaRPr>
          </a:p>
        </p:txBody>
      </p:sp>
      <p:sp>
        <p:nvSpPr>
          <p:cNvPr id="25" name="Rectangle 35"/>
          <p:cNvSpPr>
            <a:spLocks/>
          </p:cNvSpPr>
          <p:nvPr/>
        </p:nvSpPr>
        <p:spPr bwMode="auto">
          <a:xfrm>
            <a:off x="6645197" y="5384469"/>
            <a:ext cx="553745" cy="29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8809" tIns="50750" rIns="88809" bIns="50750"/>
          <a:lstStyle/>
          <a:p>
            <a:pPr algn="ctr" defTabSz="456071" fontAlgn="base" hangingPunct="0">
              <a:spcBef>
                <a:spcPct val="0"/>
              </a:spcBef>
              <a:spcAft>
                <a:spcPct val="0"/>
              </a:spcAft>
              <a:defRPr/>
            </a:pPr>
            <a:r>
              <a:rPr lang="en-US" sz="1100" dirty="0" smtClean="0">
                <a:solidFill>
                  <a:srgbClr val="000000"/>
                </a:solidFill>
                <a:sym typeface="Helvetica" charset="0"/>
              </a:rPr>
              <a:t>2024</a:t>
            </a:r>
            <a:endParaRPr lang="en-US" sz="1100" dirty="0">
              <a:solidFill>
                <a:srgbClr val="000000"/>
              </a:solidFill>
              <a:cs typeface="Helvetica Light" charset="0"/>
              <a:sym typeface="Helvetica" charset="0"/>
            </a:endParaRPr>
          </a:p>
        </p:txBody>
      </p:sp>
      <p:sp>
        <p:nvSpPr>
          <p:cNvPr id="26" name="TextBox 25"/>
          <p:cNvSpPr txBox="1"/>
          <p:nvPr/>
        </p:nvSpPr>
        <p:spPr>
          <a:xfrm>
            <a:off x="998150" y="5334000"/>
            <a:ext cx="446857" cy="338554"/>
          </a:xfrm>
          <a:prstGeom prst="rect">
            <a:avLst/>
          </a:prstGeom>
          <a:noFill/>
        </p:spPr>
        <p:txBody>
          <a:bodyPr wrap="none" rtlCol="0">
            <a:spAutoFit/>
          </a:bodyPr>
          <a:lstStyle/>
          <a:p>
            <a:pPr defTabSz="457200" fontAlgn="base" hangingPunct="0">
              <a:spcBef>
                <a:spcPct val="0"/>
              </a:spcBef>
              <a:spcAft>
                <a:spcPct val="0"/>
              </a:spcAft>
            </a:pPr>
            <a:r>
              <a:rPr lang="en-US" sz="1600" dirty="0">
                <a:solidFill>
                  <a:srgbClr val="000000"/>
                </a:solidFill>
                <a:sym typeface="Helvetica" charset="0"/>
              </a:rPr>
              <a:t>FY</a:t>
            </a:r>
          </a:p>
        </p:txBody>
      </p:sp>
      <p:sp>
        <p:nvSpPr>
          <p:cNvPr id="27" name="Rectangle 43"/>
          <p:cNvSpPr>
            <a:spLocks/>
          </p:cNvSpPr>
          <p:nvPr/>
        </p:nvSpPr>
        <p:spPr bwMode="auto">
          <a:xfrm>
            <a:off x="7796595" y="5384469"/>
            <a:ext cx="582612" cy="315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8809" tIns="50750" rIns="88809" bIns="50750"/>
          <a:lstStyle/>
          <a:p>
            <a:pPr algn="ctr" defTabSz="456071" fontAlgn="base" hangingPunct="0">
              <a:spcBef>
                <a:spcPct val="0"/>
              </a:spcBef>
              <a:spcAft>
                <a:spcPct val="0"/>
              </a:spcAft>
              <a:defRPr/>
            </a:pPr>
            <a:r>
              <a:rPr lang="en-US" sz="1100" dirty="0" smtClean="0">
                <a:solidFill>
                  <a:srgbClr val="000000"/>
                </a:solidFill>
                <a:sym typeface="Helvetica" charset="0"/>
              </a:rPr>
              <a:t>2026</a:t>
            </a:r>
            <a:endParaRPr lang="en-US" sz="1100" dirty="0">
              <a:solidFill>
                <a:srgbClr val="000000"/>
              </a:solidFill>
              <a:cs typeface="Helvetica Light" charset="0"/>
              <a:sym typeface="Helvetica" charset="0"/>
            </a:endParaRPr>
          </a:p>
        </p:txBody>
      </p:sp>
      <p:sp>
        <p:nvSpPr>
          <p:cNvPr id="28" name="TextBox 27"/>
          <p:cNvSpPr txBox="1"/>
          <p:nvPr/>
        </p:nvSpPr>
        <p:spPr>
          <a:xfrm>
            <a:off x="748989" y="1078468"/>
            <a:ext cx="2239838" cy="400110"/>
          </a:xfrm>
          <a:prstGeom prst="rect">
            <a:avLst/>
          </a:prstGeom>
          <a:solidFill>
            <a:schemeClr val="bg1"/>
          </a:solidFill>
        </p:spPr>
        <p:txBody>
          <a:bodyPr wrap="square" rtlCol="0">
            <a:spAutoFit/>
          </a:bodyPr>
          <a:lstStyle/>
          <a:p>
            <a:r>
              <a:rPr lang="en-US" sz="2000" b="1" dirty="0" smtClean="0">
                <a:cs typeface="Arial" panose="020B0604020202020204" pitchFamily="34" charset="0"/>
              </a:rPr>
              <a:t>DOE Milestones</a:t>
            </a:r>
          </a:p>
        </p:txBody>
      </p:sp>
      <p:sp>
        <p:nvSpPr>
          <p:cNvPr id="30" name="Rectangle 31"/>
          <p:cNvSpPr>
            <a:spLocks/>
          </p:cNvSpPr>
          <p:nvPr/>
        </p:nvSpPr>
        <p:spPr bwMode="auto">
          <a:xfrm flipH="1">
            <a:off x="4047140" y="3980782"/>
            <a:ext cx="2522780" cy="309218"/>
          </a:xfrm>
          <a:prstGeom prst="rect">
            <a:avLst/>
          </a:prstGeom>
          <a:solidFill>
            <a:schemeClr val="accent5">
              <a:lumMod val="75000"/>
            </a:schemeClr>
          </a:solidFill>
          <a:ln w="12700" cap="flat" cmpd="sng">
            <a:solidFill>
              <a:schemeClr val="tx1"/>
            </a:solidFill>
            <a:prstDash val="solid"/>
            <a:round/>
            <a:headEnd/>
            <a:tailEnd/>
          </a:ln>
          <a:effectLst/>
          <a:extLst/>
        </p:spPr>
        <p:txBody>
          <a:bodyPr lIns="72248" tIns="0" rIns="72248" bIns="0" anchor="ctr"/>
          <a:lstStyle/>
          <a:p>
            <a:pPr algn="ctr" defTabSz="410355" fontAlgn="base" hangingPunct="0">
              <a:spcBef>
                <a:spcPct val="0"/>
              </a:spcBef>
              <a:spcAft>
                <a:spcPct val="0"/>
              </a:spcAft>
              <a:defRPr/>
            </a:pPr>
            <a:r>
              <a:rPr lang="en-US" sz="1400" dirty="0" smtClean="0">
                <a:solidFill>
                  <a:schemeClr val="bg1"/>
                </a:solidFill>
                <a:sym typeface="Helvetica" charset="0"/>
              </a:rPr>
              <a:t>System Build NRE</a:t>
            </a:r>
            <a:endParaRPr lang="en-US" sz="1400" dirty="0">
              <a:solidFill>
                <a:schemeClr val="bg1"/>
              </a:solidFill>
              <a:cs typeface="Helvetica Light" charset="0"/>
              <a:sym typeface="Helvetica" charset="0"/>
            </a:endParaRPr>
          </a:p>
        </p:txBody>
      </p:sp>
      <p:sp>
        <p:nvSpPr>
          <p:cNvPr id="31" name="TextBox 30"/>
          <p:cNvSpPr txBox="1"/>
          <p:nvPr/>
        </p:nvSpPr>
        <p:spPr>
          <a:xfrm>
            <a:off x="6474207" y="4495800"/>
            <a:ext cx="1219200" cy="523220"/>
          </a:xfrm>
          <a:prstGeom prst="rect">
            <a:avLst/>
          </a:prstGeom>
          <a:noFill/>
        </p:spPr>
        <p:txBody>
          <a:bodyPr wrap="square" rtlCol="0">
            <a:spAutoFit/>
          </a:bodyPr>
          <a:lstStyle/>
          <a:p>
            <a:pPr algn="ctr"/>
            <a:r>
              <a:rPr lang="en-US" sz="1400" dirty="0" smtClean="0">
                <a:cs typeface="Arial" panose="020B0604020202020204" pitchFamily="34" charset="0"/>
              </a:rPr>
              <a:t>Exascale</a:t>
            </a:r>
          </a:p>
          <a:p>
            <a:pPr algn="ctr"/>
            <a:r>
              <a:rPr lang="en-US" sz="1400" dirty="0" smtClean="0">
                <a:cs typeface="Arial" panose="020B0604020202020204" pitchFamily="34" charset="0"/>
              </a:rPr>
              <a:t>Systems</a:t>
            </a:r>
          </a:p>
        </p:txBody>
      </p:sp>
      <p:sp>
        <p:nvSpPr>
          <p:cNvPr id="32" name="Rectangle 31"/>
          <p:cNvSpPr>
            <a:spLocks/>
          </p:cNvSpPr>
          <p:nvPr/>
        </p:nvSpPr>
        <p:spPr bwMode="auto">
          <a:xfrm flipH="1">
            <a:off x="4683439" y="4355708"/>
            <a:ext cx="1270077" cy="315292"/>
          </a:xfrm>
          <a:prstGeom prst="rect">
            <a:avLst/>
          </a:prstGeom>
          <a:solidFill>
            <a:schemeClr val="accent5">
              <a:lumMod val="75000"/>
            </a:schemeClr>
          </a:solidFill>
          <a:ln w="12700" cap="flat" cmpd="sng">
            <a:solidFill>
              <a:schemeClr val="tx1"/>
            </a:solidFill>
            <a:prstDash val="solid"/>
            <a:round/>
            <a:headEnd/>
            <a:tailEnd/>
          </a:ln>
          <a:effectLst/>
          <a:extLst/>
        </p:spPr>
        <p:txBody>
          <a:bodyPr lIns="72248" tIns="0" rIns="72248" bIns="0" anchor="ctr"/>
          <a:lstStyle/>
          <a:p>
            <a:pPr algn="ctr" defTabSz="410355" fontAlgn="base" hangingPunct="0">
              <a:spcBef>
                <a:spcPct val="0"/>
              </a:spcBef>
              <a:spcAft>
                <a:spcPct val="0"/>
              </a:spcAft>
              <a:defRPr/>
            </a:pPr>
            <a:r>
              <a:rPr lang="en-US" sz="1200" b="1" dirty="0" smtClean="0">
                <a:solidFill>
                  <a:schemeClr val="bg1"/>
                </a:solidFill>
                <a:sym typeface="Helvetica" charset="0"/>
              </a:rPr>
              <a:t>Site Prep</a:t>
            </a:r>
            <a:endParaRPr lang="en-US" sz="1200" b="1" dirty="0">
              <a:solidFill>
                <a:schemeClr val="bg1"/>
              </a:solidFill>
              <a:cs typeface="Helvetica Light" charset="0"/>
              <a:sym typeface="Helvetica" charset="0"/>
            </a:endParaRPr>
          </a:p>
        </p:txBody>
      </p:sp>
      <p:sp>
        <p:nvSpPr>
          <p:cNvPr id="33" name="Rectangle 31"/>
          <p:cNvSpPr>
            <a:spLocks/>
          </p:cNvSpPr>
          <p:nvPr/>
        </p:nvSpPr>
        <p:spPr bwMode="auto">
          <a:xfrm flipH="1">
            <a:off x="2824786" y="4914348"/>
            <a:ext cx="3725620" cy="275529"/>
          </a:xfrm>
          <a:prstGeom prst="rect">
            <a:avLst/>
          </a:prstGeom>
          <a:solidFill>
            <a:schemeClr val="accent5">
              <a:lumMod val="75000"/>
            </a:schemeClr>
          </a:solidFill>
          <a:ln w="12700" cap="flat" cmpd="sng">
            <a:solidFill>
              <a:schemeClr val="tx1"/>
            </a:solidFill>
            <a:prstDash val="solid"/>
            <a:round/>
            <a:headEnd/>
            <a:tailEnd/>
          </a:ln>
          <a:effectLst/>
          <a:extLst/>
        </p:spPr>
        <p:txBody>
          <a:bodyPr lIns="72248" tIns="0" rIns="72248" bIns="0" anchor="ctr"/>
          <a:lstStyle/>
          <a:p>
            <a:pPr algn="ctr" defTabSz="410355" fontAlgn="base" hangingPunct="0">
              <a:spcBef>
                <a:spcPct val="0"/>
              </a:spcBef>
              <a:spcAft>
                <a:spcPct val="0"/>
              </a:spcAft>
              <a:defRPr/>
            </a:pPr>
            <a:r>
              <a:rPr lang="en-US" sz="1400" b="1" dirty="0" smtClean="0">
                <a:solidFill>
                  <a:schemeClr val="bg1"/>
                </a:solidFill>
                <a:sym typeface="Helvetica" charset="0"/>
              </a:rPr>
              <a:t>Testbeds &amp; Prototypes</a:t>
            </a:r>
            <a:endParaRPr lang="en-US" sz="1400" b="1" dirty="0">
              <a:solidFill>
                <a:schemeClr val="bg1"/>
              </a:solidFill>
              <a:cs typeface="Helvetica Light" charset="0"/>
              <a:sym typeface="Helvetica" charset="0"/>
            </a:endParaRPr>
          </a:p>
        </p:txBody>
      </p:sp>
      <p:sp>
        <p:nvSpPr>
          <p:cNvPr id="34" name="Diamond 33"/>
          <p:cNvSpPr/>
          <p:nvPr/>
        </p:nvSpPr>
        <p:spPr bwMode="auto">
          <a:xfrm>
            <a:off x="5534643" y="5156867"/>
            <a:ext cx="214747" cy="177445"/>
          </a:xfrm>
          <a:prstGeom prst="diamond">
            <a:avLst/>
          </a:prstGeom>
          <a:solidFill>
            <a:srgbClr val="FF0000"/>
          </a:solidFill>
          <a:ln w="25400" cap="flat" cmpd="sng" algn="ctr">
            <a:solidFill>
              <a:srgbClr val="FFFFFF"/>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457200" rtl="0" eaLnBrk="1"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Helvetica" charset="0"/>
              <a:ea typeface="ＭＳ Ｐゴシック" charset="0"/>
              <a:cs typeface="Helvetica" charset="0"/>
              <a:sym typeface="Helvetica" charset="0"/>
            </a:endParaRPr>
          </a:p>
        </p:txBody>
      </p:sp>
      <p:sp>
        <p:nvSpPr>
          <p:cNvPr id="35" name="Diamond 34"/>
          <p:cNvSpPr/>
          <p:nvPr/>
        </p:nvSpPr>
        <p:spPr bwMode="auto">
          <a:xfrm>
            <a:off x="2816607" y="5156867"/>
            <a:ext cx="214747" cy="177445"/>
          </a:xfrm>
          <a:prstGeom prst="diamond">
            <a:avLst/>
          </a:prstGeom>
          <a:solidFill>
            <a:srgbClr val="FF0000"/>
          </a:solidFill>
          <a:ln w="25400" cap="flat" cmpd="sng" algn="ctr">
            <a:solidFill>
              <a:srgbClr val="FFFFFF"/>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457200" rtl="0" eaLnBrk="1"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Helvetica" charset="0"/>
              <a:ea typeface="ＭＳ Ｐゴシック" charset="0"/>
              <a:cs typeface="Helvetica" charset="0"/>
              <a:sym typeface="Helvetica" charset="0"/>
            </a:endParaRPr>
          </a:p>
        </p:txBody>
      </p:sp>
      <p:sp>
        <p:nvSpPr>
          <p:cNvPr id="36" name="Diamond 35"/>
          <p:cNvSpPr/>
          <p:nvPr/>
        </p:nvSpPr>
        <p:spPr bwMode="auto">
          <a:xfrm>
            <a:off x="4285291" y="5156867"/>
            <a:ext cx="214747" cy="177445"/>
          </a:xfrm>
          <a:prstGeom prst="diamond">
            <a:avLst/>
          </a:prstGeom>
          <a:solidFill>
            <a:srgbClr val="FF0000"/>
          </a:solidFill>
          <a:ln w="25400" cap="flat" cmpd="sng" algn="ctr">
            <a:solidFill>
              <a:srgbClr val="FFFFFF"/>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457200" rtl="0" eaLnBrk="1"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Helvetica" charset="0"/>
              <a:ea typeface="ＭＳ Ｐゴシック" charset="0"/>
              <a:cs typeface="Helvetica" charset="0"/>
              <a:sym typeface="Helvetica" charset="0"/>
            </a:endParaRPr>
          </a:p>
        </p:txBody>
      </p:sp>
      <p:sp>
        <p:nvSpPr>
          <p:cNvPr id="37" name="Rectangle 36"/>
          <p:cNvSpPr/>
          <p:nvPr/>
        </p:nvSpPr>
        <p:spPr>
          <a:xfrm>
            <a:off x="1140207" y="1581403"/>
            <a:ext cx="784189" cy="400110"/>
          </a:xfrm>
          <a:prstGeom prst="rect">
            <a:avLst/>
          </a:prstGeom>
        </p:spPr>
        <p:txBody>
          <a:bodyPr wrap="none">
            <a:spAutoFit/>
          </a:bodyPr>
          <a:lstStyle/>
          <a:p>
            <a:r>
              <a:rPr lang="en-US" sz="2000" b="1" dirty="0" smtClean="0">
                <a:sym typeface="Helvetica" charset="0"/>
              </a:rPr>
              <a:t>CD-0</a:t>
            </a:r>
            <a:endParaRPr lang="en-US" sz="2000" dirty="0"/>
          </a:p>
        </p:txBody>
      </p:sp>
      <p:sp>
        <p:nvSpPr>
          <p:cNvPr id="38" name="Rectangle 37"/>
          <p:cNvSpPr/>
          <p:nvPr/>
        </p:nvSpPr>
        <p:spPr>
          <a:xfrm>
            <a:off x="1826007" y="1578426"/>
            <a:ext cx="1140056" cy="400110"/>
          </a:xfrm>
          <a:prstGeom prst="rect">
            <a:avLst/>
          </a:prstGeom>
        </p:spPr>
        <p:txBody>
          <a:bodyPr wrap="none">
            <a:spAutoFit/>
          </a:bodyPr>
          <a:lstStyle/>
          <a:p>
            <a:r>
              <a:rPr lang="en-US" sz="2000" b="1" dirty="0" smtClean="0">
                <a:sym typeface="Helvetica" charset="0"/>
              </a:rPr>
              <a:t>CD-1/3a</a:t>
            </a:r>
            <a:endParaRPr lang="en-US" sz="2000" dirty="0"/>
          </a:p>
        </p:txBody>
      </p:sp>
      <p:sp>
        <p:nvSpPr>
          <p:cNvPr id="39" name="Rectangle 38"/>
          <p:cNvSpPr/>
          <p:nvPr/>
        </p:nvSpPr>
        <p:spPr>
          <a:xfrm>
            <a:off x="3654807" y="1578426"/>
            <a:ext cx="1154483" cy="400110"/>
          </a:xfrm>
          <a:prstGeom prst="rect">
            <a:avLst/>
          </a:prstGeom>
        </p:spPr>
        <p:txBody>
          <a:bodyPr wrap="none">
            <a:spAutoFit/>
          </a:bodyPr>
          <a:lstStyle/>
          <a:p>
            <a:r>
              <a:rPr lang="en-US" sz="2000" b="1" dirty="0" smtClean="0">
                <a:sym typeface="Helvetica" charset="0"/>
              </a:rPr>
              <a:t>CD-2/3b</a:t>
            </a:r>
            <a:endParaRPr lang="en-US" sz="2000" dirty="0"/>
          </a:p>
        </p:txBody>
      </p:sp>
      <p:sp>
        <p:nvSpPr>
          <p:cNvPr id="40" name="Rectangle 39"/>
          <p:cNvSpPr/>
          <p:nvPr/>
        </p:nvSpPr>
        <p:spPr>
          <a:xfrm>
            <a:off x="7693407" y="1581403"/>
            <a:ext cx="784189" cy="400110"/>
          </a:xfrm>
          <a:prstGeom prst="rect">
            <a:avLst/>
          </a:prstGeom>
        </p:spPr>
        <p:txBody>
          <a:bodyPr wrap="none">
            <a:spAutoFit/>
          </a:bodyPr>
          <a:lstStyle/>
          <a:p>
            <a:r>
              <a:rPr lang="en-US" sz="2000" b="1" dirty="0" smtClean="0">
                <a:sym typeface="Helvetica" charset="0"/>
              </a:rPr>
              <a:t>CD-4</a:t>
            </a:r>
            <a:endParaRPr lang="en-US" sz="2000" dirty="0"/>
          </a:p>
        </p:txBody>
      </p:sp>
      <p:sp>
        <p:nvSpPr>
          <p:cNvPr id="41" name="Diamond 40"/>
          <p:cNvSpPr/>
          <p:nvPr/>
        </p:nvSpPr>
        <p:spPr bwMode="auto">
          <a:xfrm>
            <a:off x="1584092" y="1927280"/>
            <a:ext cx="214747" cy="177445"/>
          </a:xfrm>
          <a:prstGeom prst="diamond">
            <a:avLst/>
          </a:prstGeom>
          <a:solidFill>
            <a:srgbClr val="FF0000"/>
          </a:solidFill>
          <a:ln w="25400" cap="flat" cmpd="sng" algn="ctr">
            <a:solidFill>
              <a:srgbClr val="FFFFFF"/>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457200" rtl="0" eaLnBrk="1"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Helvetica" charset="0"/>
              <a:ea typeface="ＭＳ Ｐゴシック" charset="0"/>
              <a:cs typeface="Helvetica" charset="0"/>
              <a:sym typeface="Helvetica" charset="0"/>
            </a:endParaRPr>
          </a:p>
        </p:txBody>
      </p:sp>
      <p:sp>
        <p:nvSpPr>
          <p:cNvPr id="42" name="Diamond 41"/>
          <p:cNvSpPr/>
          <p:nvPr/>
        </p:nvSpPr>
        <p:spPr bwMode="auto">
          <a:xfrm>
            <a:off x="1812692" y="1927280"/>
            <a:ext cx="214747" cy="177445"/>
          </a:xfrm>
          <a:prstGeom prst="diamond">
            <a:avLst/>
          </a:prstGeom>
          <a:solidFill>
            <a:srgbClr val="FF0000"/>
          </a:solidFill>
          <a:ln w="25400" cap="flat" cmpd="sng" algn="ctr">
            <a:solidFill>
              <a:srgbClr val="FFFFFF"/>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457200" rtl="0" eaLnBrk="1"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Helvetica" charset="0"/>
              <a:ea typeface="ＭＳ Ｐゴシック" charset="0"/>
              <a:cs typeface="Helvetica" charset="0"/>
              <a:sym typeface="Helvetica" charset="0"/>
            </a:endParaRPr>
          </a:p>
        </p:txBody>
      </p:sp>
      <p:sp>
        <p:nvSpPr>
          <p:cNvPr id="43" name="Diamond 42"/>
          <p:cNvSpPr/>
          <p:nvPr/>
        </p:nvSpPr>
        <p:spPr bwMode="auto">
          <a:xfrm>
            <a:off x="4049660" y="1927280"/>
            <a:ext cx="214747" cy="177445"/>
          </a:xfrm>
          <a:prstGeom prst="diamond">
            <a:avLst/>
          </a:prstGeom>
          <a:solidFill>
            <a:srgbClr val="FF0000"/>
          </a:solidFill>
          <a:ln w="25400" cap="flat" cmpd="sng" algn="ctr">
            <a:solidFill>
              <a:srgbClr val="FFFFFF"/>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457200" rtl="0" eaLnBrk="1"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Helvetica" charset="0"/>
              <a:ea typeface="ＭＳ Ｐゴシック" charset="0"/>
              <a:cs typeface="Helvetica" charset="0"/>
              <a:sym typeface="Helvetica" charset="0"/>
            </a:endParaRPr>
          </a:p>
        </p:txBody>
      </p:sp>
      <p:sp>
        <p:nvSpPr>
          <p:cNvPr id="44" name="Diamond 43"/>
          <p:cNvSpPr/>
          <p:nvPr/>
        </p:nvSpPr>
        <p:spPr bwMode="auto">
          <a:xfrm>
            <a:off x="7998207" y="1927280"/>
            <a:ext cx="214747" cy="177445"/>
          </a:xfrm>
          <a:prstGeom prst="diamond">
            <a:avLst/>
          </a:prstGeom>
          <a:solidFill>
            <a:srgbClr val="FF0000"/>
          </a:solidFill>
          <a:ln w="25400" cap="flat" cmpd="sng" algn="ctr">
            <a:solidFill>
              <a:srgbClr val="FFFFFF"/>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457200" rtl="0" eaLnBrk="1"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Helvetica" charset="0"/>
              <a:ea typeface="ＭＳ Ｐゴシック" charset="0"/>
              <a:cs typeface="Helvetica" charset="0"/>
              <a:sym typeface="Helvetica" charset="0"/>
            </a:endParaRPr>
          </a:p>
        </p:txBody>
      </p:sp>
      <p:sp>
        <p:nvSpPr>
          <p:cNvPr id="46" name="Rectangle 31"/>
          <p:cNvSpPr>
            <a:spLocks/>
          </p:cNvSpPr>
          <p:nvPr/>
        </p:nvSpPr>
        <p:spPr bwMode="auto">
          <a:xfrm flipH="1">
            <a:off x="5859165" y="4683841"/>
            <a:ext cx="691242" cy="187317"/>
          </a:xfrm>
          <a:prstGeom prst="rect">
            <a:avLst/>
          </a:prstGeom>
          <a:solidFill>
            <a:schemeClr val="accent5">
              <a:lumMod val="75000"/>
            </a:schemeClr>
          </a:solidFill>
          <a:ln w="12700" cap="flat" cmpd="sng">
            <a:solidFill>
              <a:schemeClr val="tx1"/>
            </a:solidFill>
            <a:prstDash val="solid"/>
            <a:round/>
            <a:headEnd/>
            <a:tailEnd/>
          </a:ln>
          <a:effectLst/>
          <a:extLst/>
        </p:spPr>
        <p:txBody>
          <a:bodyPr lIns="72248" tIns="0" rIns="72248" bIns="0" anchor="ctr"/>
          <a:lstStyle/>
          <a:p>
            <a:pPr algn="ctr" defTabSz="410355" fontAlgn="base" hangingPunct="0">
              <a:spcBef>
                <a:spcPct val="0"/>
              </a:spcBef>
              <a:spcAft>
                <a:spcPct val="0"/>
              </a:spcAft>
              <a:defRPr/>
            </a:pPr>
            <a:endParaRPr lang="en-US" sz="1200" b="1" dirty="0">
              <a:solidFill>
                <a:schemeClr val="bg1"/>
              </a:solidFill>
              <a:cs typeface="Helvetica Light" charset="0"/>
              <a:sym typeface="Helvetica" charset="0"/>
            </a:endParaRPr>
          </a:p>
        </p:txBody>
      </p:sp>
      <p:sp>
        <p:nvSpPr>
          <p:cNvPr id="47" name="TextBox 46"/>
          <p:cNvSpPr txBox="1"/>
          <p:nvPr/>
        </p:nvSpPr>
        <p:spPr>
          <a:xfrm>
            <a:off x="4343400" y="4637349"/>
            <a:ext cx="1603715" cy="276999"/>
          </a:xfrm>
          <a:prstGeom prst="rect">
            <a:avLst/>
          </a:prstGeom>
          <a:noFill/>
        </p:spPr>
        <p:txBody>
          <a:bodyPr wrap="square" rtlCol="0">
            <a:spAutoFit/>
          </a:bodyPr>
          <a:lstStyle/>
          <a:p>
            <a:pPr algn="ctr"/>
            <a:r>
              <a:rPr lang="en-US" sz="1200" dirty="0" smtClean="0">
                <a:cs typeface="Arial" panose="020B0604020202020204" pitchFamily="34" charset="0"/>
              </a:rPr>
              <a:t>System expansion</a:t>
            </a:r>
          </a:p>
        </p:txBody>
      </p:sp>
      <p:sp>
        <p:nvSpPr>
          <p:cNvPr id="48" name="Rectangle 31"/>
          <p:cNvSpPr>
            <a:spLocks/>
          </p:cNvSpPr>
          <p:nvPr/>
        </p:nvSpPr>
        <p:spPr bwMode="auto">
          <a:xfrm flipH="1">
            <a:off x="1924395" y="3451794"/>
            <a:ext cx="2134601" cy="452543"/>
          </a:xfrm>
          <a:prstGeom prst="rect">
            <a:avLst/>
          </a:prstGeom>
          <a:solidFill>
            <a:srgbClr val="DA1F28"/>
          </a:solidFill>
          <a:ln w="12700" cap="flat" cmpd="sng">
            <a:solidFill>
              <a:schemeClr val="tx1"/>
            </a:solidFill>
            <a:prstDash val="solid"/>
            <a:round/>
            <a:headEnd/>
            <a:tailEnd/>
          </a:ln>
          <a:effectLst/>
          <a:extLst/>
        </p:spPr>
        <p:txBody>
          <a:bodyPr lIns="72248" tIns="0" rIns="72248" bIns="0" anchor="ctr"/>
          <a:lstStyle/>
          <a:p>
            <a:pPr algn="ctr" defTabSz="410355" fontAlgn="base" hangingPunct="0">
              <a:spcBef>
                <a:spcPct val="0"/>
              </a:spcBef>
              <a:spcAft>
                <a:spcPct val="0"/>
              </a:spcAft>
              <a:defRPr/>
            </a:pPr>
            <a:r>
              <a:rPr lang="en-US" sz="1400" b="1" dirty="0" smtClean="0">
                <a:solidFill>
                  <a:schemeClr val="bg1"/>
                </a:solidFill>
                <a:sym typeface="Helvetica" charset="0"/>
              </a:rPr>
              <a:t>Hardware Technology</a:t>
            </a:r>
            <a:endParaRPr lang="en-US" sz="1400" b="1" dirty="0">
              <a:solidFill>
                <a:schemeClr val="bg1"/>
              </a:solidFill>
              <a:cs typeface="Helvetica Light" charset="0"/>
              <a:sym typeface="Helvetica" charset="0"/>
            </a:endParaRPr>
          </a:p>
        </p:txBody>
      </p:sp>
      <p:sp>
        <p:nvSpPr>
          <p:cNvPr id="49" name="Rectangle 31"/>
          <p:cNvSpPr>
            <a:spLocks/>
          </p:cNvSpPr>
          <p:nvPr/>
        </p:nvSpPr>
        <p:spPr bwMode="auto">
          <a:xfrm flipH="1">
            <a:off x="1735954" y="3014548"/>
            <a:ext cx="2311185" cy="332018"/>
          </a:xfrm>
          <a:prstGeom prst="rect">
            <a:avLst/>
          </a:prstGeom>
          <a:solidFill>
            <a:srgbClr val="0091C4"/>
          </a:solidFill>
          <a:ln w="12700" cap="flat" cmpd="sng">
            <a:solidFill>
              <a:schemeClr val="tx1"/>
            </a:solidFill>
            <a:prstDash val="solid"/>
            <a:round/>
            <a:headEnd/>
            <a:tailEnd/>
          </a:ln>
          <a:effectLst/>
          <a:extLst/>
        </p:spPr>
        <p:txBody>
          <a:bodyPr lIns="72248" tIns="0" rIns="72248" bIns="0" anchor="ctr"/>
          <a:lstStyle/>
          <a:p>
            <a:pPr algn="ctr" defTabSz="410355" fontAlgn="base" hangingPunct="0">
              <a:spcBef>
                <a:spcPct val="0"/>
              </a:spcBef>
              <a:spcAft>
                <a:spcPct val="0"/>
              </a:spcAft>
              <a:defRPr/>
            </a:pPr>
            <a:r>
              <a:rPr lang="en-US" sz="1400" b="1" dirty="0" smtClean="0">
                <a:solidFill>
                  <a:schemeClr val="bg1"/>
                </a:solidFill>
                <a:sym typeface="Helvetica" charset="0"/>
              </a:rPr>
              <a:t>Software Technology</a:t>
            </a:r>
            <a:endParaRPr lang="en-US" sz="1400" b="1" dirty="0">
              <a:solidFill>
                <a:schemeClr val="bg1"/>
              </a:solidFill>
              <a:cs typeface="Helvetica Light" charset="0"/>
              <a:sym typeface="Helvetica" charset="0"/>
            </a:endParaRPr>
          </a:p>
        </p:txBody>
      </p:sp>
      <p:sp>
        <p:nvSpPr>
          <p:cNvPr id="50" name="Rectangle 31"/>
          <p:cNvSpPr>
            <a:spLocks/>
          </p:cNvSpPr>
          <p:nvPr/>
        </p:nvSpPr>
        <p:spPr bwMode="auto">
          <a:xfrm flipH="1">
            <a:off x="1569316" y="2485566"/>
            <a:ext cx="2477823" cy="403800"/>
          </a:xfrm>
          <a:prstGeom prst="rect">
            <a:avLst/>
          </a:prstGeom>
          <a:solidFill>
            <a:srgbClr val="00CC00"/>
          </a:solidFill>
          <a:ln w="12700" cap="flat" cmpd="sng">
            <a:solidFill>
              <a:schemeClr val="tx1"/>
            </a:solidFill>
            <a:prstDash val="solid"/>
            <a:round/>
            <a:headEnd/>
            <a:tailEnd/>
          </a:ln>
          <a:effectLst/>
          <a:extLst/>
        </p:spPr>
        <p:txBody>
          <a:bodyPr lIns="72248" tIns="0" rIns="72248" bIns="0" anchor="ctr"/>
          <a:lstStyle/>
          <a:p>
            <a:pPr algn="ctr" defTabSz="410355" fontAlgn="base" hangingPunct="0">
              <a:spcBef>
                <a:spcPct val="0"/>
              </a:spcBef>
              <a:spcAft>
                <a:spcPct val="0"/>
              </a:spcAft>
              <a:defRPr/>
            </a:pPr>
            <a:r>
              <a:rPr lang="en-US" sz="1400" b="1" dirty="0" smtClean="0">
                <a:solidFill>
                  <a:schemeClr val="bg1"/>
                </a:solidFill>
                <a:sym typeface="Helvetica" charset="0"/>
              </a:rPr>
              <a:t>Application Development</a:t>
            </a:r>
            <a:endParaRPr lang="en-US" sz="1400" b="1" dirty="0">
              <a:solidFill>
                <a:schemeClr val="bg1"/>
              </a:solidFill>
              <a:cs typeface="Helvetica Light" charset="0"/>
              <a:sym typeface="Helvetica" charset="0"/>
            </a:endParaRPr>
          </a:p>
        </p:txBody>
      </p:sp>
      <p:sp>
        <p:nvSpPr>
          <p:cNvPr id="51" name="Isosceles Triangle 50"/>
          <p:cNvSpPr/>
          <p:nvPr/>
        </p:nvSpPr>
        <p:spPr bwMode="auto">
          <a:xfrm>
            <a:off x="6433566" y="4648200"/>
            <a:ext cx="269241" cy="207045"/>
          </a:xfrm>
          <a:prstGeom prst="triangle">
            <a:avLst/>
          </a:prstGeom>
          <a:solidFill>
            <a:srgbClr val="FF0000"/>
          </a:solidFill>
          <a:ln w="25400" cap="flat" cmpd="sng" algn="ctr">
            <a:solidFill>
              <a:schemeClr val="bg1"/>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457200" rtl="0" eaLnBrk="1"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Helvetica" charset="0"/>
              <a:ea typeface="ＭＳ Ｐゴシック" charset="0"/>
              <a:cs typeface="Helvetica" charset="0"/>
              <a:sym typeface="Helvetica" charset="0"/>
            </a:endParaRPr>
          </a:p>
        </p:txBody>
      </p:sp>
      <p:sp>
        <p:nvSpPr>
          <p:cNvPr id="52" name="Rectangle 31"/>
          <p:cNvSpPr>
            <a:spLocks/>
          </p:cNvSpPr>
          <p:nvPr/>
        </p:nvSpPr>
        <p:spPr bwMode="auto">
          <a:xfrm flipH="1">
            <a:off x="4078722" y="2485566"/>
            <a:ext cx="2489464" cy="403800"/>
          </a:xfrm>
          <a:prstGeom prst="rect">
            <a:avLst/>
          </a:prstGeom>
          <a:solidFill>
            <a:srgbClr val="00E600"/>
          </a:solidFill>
          <a:ln w="12700" cap="flat" cmpd="sng">
            <a:solidFill>
              <a:schemeClr val="tx1"/>
            </a:solidFill>
            <a:prstDash val="solid"/>
            <a:round/>
            <a:headEnd/>
            <a:tailEnd/>
          </a:ln>
          <a:effectLst/>
          <a:extLst/>
        </p:spPr>
        <p:txBody>
          <a:bodyPr lIns="72248" tIns="0" rIns="72248" bIns="0" anchor="ctr"/>
          <a:lstStyle/>
          <a:p>
            <a:pPr algn="ctr" defTabSz="410355" fontAlgn="base" hangingPunct="0">
              <a:spcBef>
                <a:spcPct val="0"/>
              </a:spcBef>
              <a:spcAft>
                <a:spcPct val="0"/>
              </a:spcAft>
              <a:defRPr/>
            </a:pPr>
            <a:endParaRPr lang="en-US" sz="1400" b="1" dirty="0">
              <a:solidFill>
                <a:schemeClr val="bg1"/>
              </a:solidFill>
              <a:cs typeface="Helvetica Light" charset="0"/>
              <a:sym typeface="Helvetica" charset="0"/>
            </a:endParaRPr>
          </a:p>
        </p:txBody>
      </p:sp>
      <p:sp>
        <p:nvSpPr>
          <p:cNvPr id="53" name="Rectangle 31"/>
          <p:cNvSpPr>
            <a:spLocks/>
          </p:cNvSpPr>
          <p:nvPr/>
        </p:nvSpPr>
        <p:spPr bwMode="auto">
          <a:xfrm flipH="1">
            <a:off x="6605366" y="2485565"/>
            <a:ext cx="1218492" cy="398871"/>
          </a:xfrm>
          <a:prstGeom prst="rect">
            <a:avLst/>
          </a:prstGeom>
          <a:solidFill>
            <a:srgbClr val="11FF11"/>
          </a:solidFill>
          <a:ln w="12700" cap="flat" cmpd="sng">
            <a:solidFill>
              <a:schemeClr val="tx1"/>
            </a:solidFill>
            <a:prstDash val="solid"/>
            <a:round/>
            <a:headEnd/>
            <a:tailEnd/>
          </a:ln>
          <a:effectLst/>
          <a:extLst/>
        </p:spPr>
        <p:txBody>
          <a:bodyPr lIns="72248" tIns="0" rIns="72248" bIns="0" anchor="ctr"/>
          <a:lstStyle/>
          <a:p>
            <a:pPr algn="ctr" defTabSz="410355" fontAlgn="base" hangingPunct="0">
              <a:spcBef>
                <a:spcPct val="0"/>
              </a:spcBef>
              <a:spcAft>
                <a:spcPct val="0"/>
              </a:spcAft>
              <a:defRPr/>
            </a:pPr>
            <a:endParaRPr lang="en-US" sz="1400" b="1" dirty="0">
              <a:solidFill>
                <a:schemeClr val="bg1"/>
              </a:solidFill>
              <a:cs typeface="Helvetica Light" charset="0"/>
              <a:sym typeface="Helvetica" charset="0"/>
            </a:endParaRPr>
          </a:p>
        </p:txBody>
      </p:sp>
      <p:sp>
        <p:nvSpPr>
          <p:cNvPr id="54" name="Rectangle 31"/>
          <p:cNvSpPr>
            <a:spLocks/>
          </p:cNvSpPr>
          <p:nvPr/>
        </p:nvSpPr>
        <p:spPr bwMode="auto">
          <a:xfrm flipH="1">
            <a:off x="4078722" y="3014548"/>
            <a:ext cx="2491199" cy="336429"/>
          </a:xfrm>
          <a:prstGeom prst="rect">
            <a:avLst/>
          </a:prstGeom>
          <a:solidFill>
            <a:srgbClr val="00B0F0"/>
          </a:solidFill>
          <a:ln w="12700" cap="flat" cmpd="sng">
            <a:solidFill>
              <a:schemeClr val="tx1"/>
            </a:solidFill>
            <a:prstDash val="solid"/>
            <a:round/>
            <a:headEnd/>
            <a:tailEnd/>
          </a:ln>
          <a:effectLst/>
          <a:extLst/>
        </p:spPr>
        <p:txBody>
          <a:bodyPr lIns="72248" tIns="0" rIns="72248" bIns="0" anchor="ctr"/>
          <a:lstStyle/>
          <a:p>
            <a:pPr algn="ctr" defTabSz="410355" fontAlgn="base" hangingPunct="0">
              <a:spcBef>
                <a:spcPct val="0"/>
              </a:spcBef>
              <a:spcAft>
                <a:spcPct val="0"/>
              </a:spcAft>
              <a:defRPr/>
            </a:pPr>
            <a:endParaRPr lang="en-US" sz="1400" b="1" dirty="0">
              <a:solidFill>
                <a:schemeClr val="bg1"/>
              </a:solidFill>
              <a:cs typeface="Helvetica Light" charset="0"/>
              <a:sym typeface="Helvetica" charset="0"/>
            </a:endParaRPr>
          </a:p>
        </p:txBody>
      </p:sp>
      <p:sp>
        <p:nvSpPr>
          <p:cNvPr id="55" name="Rectangle 31"/>
          <p:cNvSpPr>
            <a:spLocks/>
          </p:cNvSpPr>
          <p:nvPr/>
        </p:nvSpPr>
        <p:spPr bwMode="auto">
          <a:xfrm flipH="1">
            <a:off x="6599116" y="3014548"/>
            <a:ext cx="1224741" cy="336429"/>
          </a:xfrm>
          <a:prstGeom prst="rect">
            <a:avLst/>
          </a:prstGeom>
          <a:solidFill>
            <a:srgbClr val="15C2FF"/>
          </a:solidFill>
          <a:ln w="12700" cap="flat" cmpd="sng">
            <a:solidFill>
              <a:schemeClr val="tx1"/>
            </a:solidFill>
            <a:prstDash val="solid"/>
            <a:round/>
            <a:headEnd/>
            <a:tailEnd/>
          </a:ln>
          <a:effectLst/>
          <a:extLst/>
        </p:spPr>
        <p:txBody>
          <a:bodyPr lIns="72248" tIns="0" rIns="72248" bIns="0" anchor="ctr"/>
          <a:lstStyle/>
          <a:p>
            <a:pPr algn="ctr" defTabSz="410355" fontAlgn="base" hangingPunct="0">
              <a:spcBef>
                <a:spcPct val="0"/>
              </a:spcBef>
              <a:spcAft>
                <a:spcPct val="0"/>
              </a:spcAft>
              <a:defRPr/>
            </a:pPr>
            <a:endParaRPr lang="en-US" sz="1400" b="1" dirty="0">
              <a:solidFill>
                <a:schemeClr val="bg1"/>
              </a:solidFill>
              <a:cs typeface="Helvetica Light" charset="0"/>
              <a:sym typeface="Helvetica" charset="0"/>
            </a:endParaRPr>
          </a:p>
        </p:txBody>
      </p:sp>
      <p:sp>
        <p:nvSpPr>
          <p:cNvPr id="56" name="Rectangle 31"/>
          <p:cNvSpPr>
            <a:spLocks/>
          </p:cNvSpPr>
          <p:nvPr/>
        </p:nvSpPr>
        <p:spPr bwMode="auto">
          <a:xfrm flipH="1">
            <a:off x="4079766" y="3451794"/>
            <a:ext cx="2490155" cy="178647"/>
          </a:xfrm>
          <a:prstGeom prst="rect">
            <a:avLst/>
          </a:prstGeom>
          <a:solidFill>
            <a:srgbClr val="E54950"/>
          </a:solidFill>
          <a:ln w="12700" cap="flat" cmpd="sng">
            <a:solidFill>
              <a:schemeClr val="tx1"/>
            </a:solidFill>
            <a:prstDash val="solid"/>
            <a:round/>
            <a:headEnd/>
            <a:tailEnd/>
          </a:ln>
          <a:effectLst/>
          <a:extLst/>
        </p:spPr>
        <p:txBody>
          <a:bodyPr lIns="72248" tIns="0" rIns="72248" bIns="0" anchor="ctr"/>
          <a:lstStyle/>
          <a:p>
            <a:pPr algn="ctr" defTabSz="410355" fontAlgn="base" hangingPunct="0">
              <a:spcBef>
                <a:spcPct val="0"/>
              </a:spcBef>
              <a:spcAft>
                <a:spcPct val="0"/>
              </a:spcAft>
              <a:defRPr/>
            </a:pPr>
            <a:endParaRPr lang="en-US" sz="1400" b="1" dirty="0">
              <a:solidFill>
                <a:schemeClr val="bg1"/>
              </a:solidFill>
              <a:cs typeface="Helvetica Light" charset="0"/>
              <a:sym typeface="Helvetica" charset="0"/>
            </a:endParaRPr>
          </a:p>
        </p:txBody>
      </p:sp>
      <p:sp>
        <p:nvSpPr>
          <p:cNvPr id="57" name="Rectangle 31"/>
          <p:cNvSpPr>
            <a:spLocks/>
          </p:cNvSpPr>
          <p:nvPr/>
        </p:nvSpPr>
        <p:spPr bwMode="auto">
          <a:xfrm flipH="1">
            <a:off x="6605366" y="3451794"/>
            <a:ext cx="1191970" cy="174051"/>
          </a:xfrm>
          <a:prstGeom prst="rect">
            <a:avLst/>
          </a:prstGeom>
          <a:solidFill>
            <a:srgbClr val="EA6C72"/>
          </a:solidFill>
          <a:ln w="12700" cap="flat" cmpd="sng">
            <a:solidFill>
              <a:schemeClr val="tx1"/>
            </a:solidFill>
            <a:prstDash val="solid"/>
            <a:round/>
            <a:headEnd/>
            <a:tailEnd/>
          </a:ln>
          <a:effectLst/>
          <a:extLst/>
        </p:spPr>
        <p:txBody>
          <a:bodyPr lIns="72248" tIns="0" rIns="72248" bIns="0" anchor="ctr"/>
          <a:lstStyle/>
          <a:p>
            <a:pPr algn="ctr" defTabSz="410355" fontAlgn="base" hangingPunct="0">
              <a:spcBef>
                <a:spcPct val="0"/>
              </a:spcBef>
              <a:spcAft>
                <a:spcPct val="0"/>
              </a:spcAft>
              <a:defRPr/>
            </a:pPr>
            <a:endParaRPr lang="en-US" sz="1400" b="1" dirty="0">
              <a:solidFill>
                <a:schemeClr val="bg1"/>
              </a:solidFill>
              <a:cs typeface="Helvetica Light" charset="0"/>
              <a:sym typeface="Helvetica" charset="0"/>
            </a:endParaRPr>
          </a:p>
        </p:txBody>
      </p:sp>
      <p:sp>
        <p:nvSpPr>
          <p:cNvPr id="29" name="Footer Placeholder 28"/>
          <p:cNvSpPr>
            <a:spLocks noGrp="1"/>
          </p:cNvSpPr>
          <p:nvPr>
            <p:ph type="ftr" sz="quarter" idx="13"/>
          </p:nvPr>
        </p:nvSpPr>
        <p:spPr/>
        <p:txBody>
          <a:bodyPr/>
          <a:lstStyle/>
          <a:p>
            <a:r>
              <a:rPr lang="en-US" smtClean="0">
                <a:latin typeface="Arial" panose="020B0604020202020204" pitchFamily="34" charset="0"/>
              </a:rPr>
              <a:t>BESAC Briefing February 11, 2016</a:t>
            </a:r>
            <a:endParaRPr lang="en-US" dirty="0">
              <a:latin typeface="Arial" panose="020B0604020202020204" pitchFamily="34" charset="0"/>
            </a:endParaRPr>
          </a:p>
        </p:txBody>
      </p:sp>
      <p:sp>
        <p:nvSpPr>
          <p:cNvPr id="45" name="Slide Number Placeholder 44"/>
          <p:cNvSpPr>
            <a:spLocks noGrp="1"/>
          </p:cNvSpPr>
          <p:nvPr>
            <p:ph type="sldNum" sz="quarter" idx="12"/>
          </p:nvPr>
        </p:nvSpPr>
        <p:spPr/>
        <p:txBody>
          <a:bodyPr/>
          <a:lstStyle/>
          <a:p>
            <a:fld id="{7DF4C97D-2F8B-46B3-9CB6-6C3C0F52BCC4}" type="slidenum">
              <a:rPr lang="en-US" smtClean="0"/>
              <a:pPr/>
              <a:t>30</a:t>
            </a:fld>
            <a:endParaRPr lang="en-US" dirty="0"/>
          </a:p>
        </p:txBody>
      </p:sp>
    </p:spTree>
    <p:extLst>
      <p:ext uri="{BB962C8B-B14F-4D97-AF65-F5344CB8AC3E}">
        <p14:creationId xmlns:p14="http://schemas.microsoft.com/office/powerpoint/2010/main" val="22203972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289" y="2618302"/>
            <a:ext cx="9121422" cy="707886"/>
          </a:xfrm>
        </p:spPr>
        <p:txBody>
          <a:bodyPr wrap="square">
            <a:spAutoFit/>
          </a:bodyPr>
          <a:lstStyle/>
          <a:p>
            <a:pPr marL="0" indent="0" algn="ctr">
              <a:spcBef>
                <a:spcPts val="0"/>
              </a:spcBef>
              <a:buNone/>
            </a:pPr>
            <a:r>
              <a:rPr lang="en-US" sz="4000" b="0" dirty="0" smtClean="0"/>
              <a:t>Data</a:t>
            </a:r>
            <a:endParaRPr lang="en-US" sz="4000" b="0" dirty="0">
              <a:latin typeface="Arial" pitchFamily="34" charset="0"/>
            </a:endParaRPr>
          </a:p>
        </p:txBody>
      </p:sp>
      <p:sp>
        <p:nvSpPr>
          <p:cNvPr id="5" name="Footer Placeholder 4"/>
          <p:cNvSpPr>
            <a:spLocks noGrp="1"/>
          </p:cNvSpPr>
          <p:nvPr>
            <p:ph type="ftr" sz="quarter" idx="4294967295"/>
          </p:nvPr>
        </p:nvSpPr>
        <p:spPr>
          <a:xfrm>
            <a:off x="5486400" y="6354763"/>
            <a:ext cx="2895600" cy="365125"/>
          </a:xfrm>
          <a:prstGeom prst="rect">
            <a:avLst/>
          </a:prstGeom>
        </p:spPr>
        <p:txBody>
          <a:bodyPr anchor="ctr"/>
          <a:lstStyle/>
          <a:p>
            <a:pPr algn="r"/>
            <a:r>
              <a:rPr lang="en-US" sz="1200" smtClean="0">
                <a:solidFill>
                  <a:srgbClr val="106636"/>
                </a:solidFill>
              </a:rPr>
              <a:t>BESAC Briefing February 11, 2016</a:t>
            </a:r>
            <a:endParaRPr lang="en-US" sz="1200" dirty="0">
              <a:solidFill>
                <a:srgbClr val="106636"/>
              </a:solidFill>
            </a:endParaRPr>
          </a:p>
        </p:txBody>
      </p:sp>
      <p:sp>
        <p:nvSpPr>
          <p:cNvPr id="6" name="Slide Number Placeholder 3"/>
          <p:cNvSpPr>
            <a:spLocks noGrp="1"/>
          </p:cNvSpPr>
          <p:nvPr>
            <p:ph type="sldNum" sz="quarter" idx="4294967295"/>
          </p:nvPr>
        </p:nvSpPr>
        <p:spPr>
          <a:xfrm>
            <a:off x="8413750" y="6351588"/>
            <a:ext cx="381000" cy="365125"/>
          </a:xfrm>
          <a:prstGeom prst="rect">
            <a:avLst/>
          </a:prstGeom>
        </p:spPr>
        <p:txBody>
          <a:bodyPr/>
          <a:lstStyle/>
          <a:p>
            <a:pPr>
              <a:defRPr/>
            </a:pPr>
            <a:fld id="{6EEA275D-5A49-48A8-817D-44C3EA0A3A2F}" type="slidenum">
              <a:rPr lang="en-US" smtClean="0"/>
              <a:pPr>
                <a:defRPr/>
              </a:pPr>
              <a:t>31</a:t>
            </a:fld>
            <a:endParaRPr lang="en-US" dirty="0"/>
          </a:p>
        </p:txBody>
      </p:sp>
    </p:spTree>
    <p:extLst>
      <p:ext uri="{BB962C8B-B14F-4D97-AF65-F5344CB8AC3E}">
        <p14:creationId xmlns:p14="http://schemas.microsoft.com/office/powerpoint/2010/main" val="898001813"/>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506"/>
            <a:ext cx="9144000" cy="807862"/>
          </a:xfrm>
        </p:spPr>
        <p:txBody>
          <a:bodyPr>
            <a:normAutofit/>
          </a:bodyPr>
          <a:lstStyle/>
          <a:p>
            <a:r>
              <a:rPr lang="fr-FR" sz="2800" dirty="0" err="1" smtClean="0">
                <a:effectLst/>
              </a:rPr>
              <a:t>Extreme</a:t>
            </a:r>
            <a:r>
              <a:rPr lang="fr-FR" sz="2800" dirty="0" smtClean="0">
                <a:effectLst/>
              </a:rPr>
              <a:t>-</a:t>
            </a:r>
            <a:r>
              <a:rPr lang="fr-FR" sz="2800" dirty="0" err="1" smtClean="0">
                <a:effectLst/>
              </a:rPr>
              <a:t>Scale</a:t>
            </a:r>
            <a:r>
              <a:rPr lang="fr-FR" sz="2800" dirty="0" smtClean="0">
                <a:effectLst/>
              </a:rPr>
              <a:t> Science Data Explosion</a:t>
            </a:r>
            <a:endParaRPr lang="en-US" sz="2800" dirty="0">
              <a:effectLst/>
            </a:endParaRPr>
          </a:p>
        </p:txBody>
      </p:sp>
      <p:grpSp>
        <p:nvGrpSpPr>
          <p:cNvPr id="3" name="Group 5"/>
          <p:cNvGrpSpPr/>
          <p:nvPr/>
        </p:nvGrpSpPr>
        <p:grpSpPr>
          <a:xfrm>
            <a:off x="197556" y="1128891"/>
            <a:ext cx="3739243" cy="1038679"/>
            <a:chOff x="152400" y="1061890"/>
            <a:chExt cx="3376838" cy="1143000"/>
          </a:xfrm>
        </p:grpSpPr>
        <p:sp>
          <p:nvSpPr>
            <p:cNvPr id="16" name="Freeform 15"/>
            <p:cNvSpPr/>
            <p:nvPr/>
          </p:nvSpPr>
          <p:spPr>
            <a:xfrm>
              <a:off x="1066800" y="1061890"/>
              <a:ext cx="2462438" cy="1143000"/>
            </a:xfrm>
            <a:custGeom>
              <a:avLst/>
              <a:gdLst>
                <a:gd name="connsiteX0" fmla="*/ 0 w 3594830"/>
                <a:gd name="connsiteY0" fmla="*/ 0 h 1123384"/>
                <a:gd name="connsiteX1" fmla="*/ 3594830 w 3594830"/>
                <a:gd name="connsiteY1" fmla="*/ 0 h 1123384"/>
                <a:gd name="connsiteX2" fmla="*/ 3594830 w 3594830"/>
                <a:gd name="connsiteY2" fmla="*/ 1123384 h 1123384"/>
                <a:gd name="connsiteX3" fmla="*/ 0 w 3594830"/>
                <a:gd name="connsiteY3" fmla="*/ 1123384 h 1123384"/>
                <a:gd name="connsiteX4" fmla="*/ 0 w 3594830"/>
                <a:gd name="connsiteY4" fmla="*/ 0 h 1123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830" h="1123384">
                  <a:moveTo>
                    <a:pt x="0" y="0"/>
                  </a:moveTo>
                  <a:lnTo>
                    <a:pt x="3594830" y="0"/>
                  </a:lnTo>
                  <a:lnTo>
                    <a:pt x="3594830" y="1123384"/>
                  </a:lnTo>
                  <a:lnTo>
                    <a:pt x="0" y="1123384"/>
                  </a:lnTo>
                  <a:lnTo>
                    <a:pt x="0" y="0"/>
                  </a:lnTo>
                  <a:close/>
                </a:path>
              </a:pathLst>
            </a:custGeom>
            <a:solidFill>
              <a:srgbClr val="FFFFFF">
                <a:alpha val="40000"/>
              </a:srgbClr>
            </a:solidFill>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1440" tIns="198120" rIns="198120" bIns="198120" numCol="1" spcCol="1270" anchor="ctr" anchorCtr="0">
              <a:noAutofit/>
            </a:bodyPr>
            <a:lstStyle/>
            <a:p>
              <a:pPr defTabSz="2311400" fontAlgn="auto">
                <a:lnSpc>
                  <a:spcPct val="90000"/>
                </a:lnSpc>
                <a:spcAft>
                  <a:spcPts val="0"/>
                </a:spcAft>
              </a:pPr>
              <a:r>
                <a:rPr lang="en-US" sz="2000" b="1" dirty="0" smtClean="0">
                  <a:solidFill>
                    <a:srgbClr val="0000FF"/>
                  </a:solidFill>
                  <a:latin typeface="Calibri"/>
                </a:rPr>
                <a:t>Genomics</a:t>
              </a:r>
            </a:p>
            <a:p>
              <a:pPr defTabSz="2311400" fontAlgn="auto">
                <a:lnSpc>
                  <a:spcPct val="90000"/>
                </a:lnSpc>
                <a:spcBef>
                  <a:spcPts val="600"/>
                </a:spcBef>
                <a:spcAft>
                  <a:spcPts val="0"/>
                </a:spcAft>
              </a:pPr>
              <a:r>
                <a:rPr lang="en-US" sz="2000" b="1" dirty="0" smtClean="0">
                  <a:solidFill>
                    <a:prstClr val="black">
                      <a:hueOff val="0"/>
                      <a:satOff val="0"/>
                      <a:lumOff val="0"/>
                      <a:alphaOff val="0"/>
                    </a:prstClr>
                  </a:solidFill>
                  <a:latin typeface="Calibri"/>
                </a:rPr>
                <a:t>Data Volume increases to 10 PB in FY21</a:t>
              </a:r>
            </a:p>
          </p:txBody>
        </p:sp>
        <p:sp>
          <p:nvSpPr>
            <p:cNvPr id="17" name="Rectangle 16"/>
            <p:cNvSpPr/>
            <p:nvPr/>
          </p:nvSpPr>
          <p:spPr>
            <a:xfrm>
              <a:off x="152400" y="1061890"/>
              <a:ext cx="914400" cy="1143000"/>
            </a:xfrm>
            <a:prstGeom prst="rect">
              <a:avLst/>
            </a:prstGeom>
            <a:blipFill>
              <a:blip r:embed="rId3" cstate="print">
                <a:extLst>
                  <a:ext uri="{28A0092B-C50C-407E-A947-70E740481C1C}">
                    <a14:useLocalDpi xmlns:a14="http://schemas.microsoft.com/office/drawing/2010/main"/>
                  </a:ext>
                </a:extLst>
              </a:blip>
              <a:srcRect/>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grpSp>
      <p:grpSp>
        <p:nvGrpSpPr>
          <p:cNvPr id="4" name="Group 6"/>
          <p:cNvGrpSpPr/>
          <p:nvPr/>
        </p:nvGrpSpPr>
        <p:grpSpPr>
          <a:xfrm>
            <a:off x="197557" y="2195691"/>
            <a:ext cx="3739242" cy="1038680"/>
            <a:chOff x="152400" y="2209799"/>
            <a:chExt cx="3376837" cy="1143001"/>
          </a:xfrm>
        </p:grpSpPr>
        <p:sp>
          <p:nvSpPr>
            <p:cNvPr id="19" name="Freeform 18"/>
            <p:cNvSpPr/>
            <p:nvPr/>
          </p:nvSpPr>
          <p:spPr>
            <a:xfrm>
              <a:off x="1066800" y="2209800"/>
              <a:ext cx="2462437" cy="1143000"/>
            </a:xfrm>
            <a:custGeom>
              <a:avLst/>
              <a:gdLst>
                <a:gd name="connsiteX0" fmla="*/ 0 w 3594830"/>
                <a:gd name="connsiteY0" fmla="*/ 0 h 1123384"/>
                <a:gd name="connsiteX1" fmla="*/ 3594830 w 3594830"/>
                <a:gd name="connsiteY1" fmla="*/ 0 h 1123384"/>
                <a:gd name="connsiteX2" fmla="*/ 3594830 w 3594830"/>
                <a:gd name="connsiteY2" fmla="*/ 1123384 h 1123384"/>
                <a:gd name="connsiteX3" fmla="*/ 0 w 3594830"/>
                <a:gd name="connsiteY3" fmla="*/ 1123384 h 1123384"/>
                <a:gd name="connsiteX4" fmla="*/ 0 w 3594830"/>
                <a:gd name="connsiteY4" fmla="*/ 0 h 1123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830" h="1123384">
                  <a:moveTo>
                    <a:pt x="0" y="0"/>
                  </a:moveTo>
                  <a:lnTo>
                    <a:pt x="3594830" y="0"/>
                  </a:lnTo>
                  <a:lnTo>
                    <a:pt x="3594830" y="1123384"/>
                  </a:lnTo>
                  <a:lnTo>
                    <a:pt x="0" y="1123384"/>
                  </a:lnTo>
                  <a:lnTo>
                    <a:pt x="0" y="0"/>
                  </a:lnTo>
                  <a:close/>
                </a:path>
              </a:pathLst>
            </a:custGeom>
            <a:solidFill>
              <a:srgbClr val="FFFFFF">
                <a:alpha val="40000"/>
              </a:srgbClr>
            </a:solidFill>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1440" tIns="198120" rIns="198120" bIns="198120" numCol="1" spcCol="1270" anchor="ctr" anchorCtr="0">
              <a:noAutofit/>
            </a:bodyPr>
            <a:lstStyle/>
            <a:p>
              <a:pPr defTabSz="2311400" fontAlgn="auto">
                <a:lnSpc>
                  <a:spcPct val="90000"/>
                </a:lnSpc>
                <a:spcBef>
                  <a:spcPts val="600"/>
                </a:spcBef>
                <a:spcAft>
                  <a:spcPts val="0"/>
                </a:spcAft>
              </a:pPr>
              <a:r>
                <a:rPr lang="en-US" sz="2000" b="1" dirty="0" smtClean="0">
                  <a:solidFill>
                    <a:srgbClr val="0000FF"/>
                  </a:solidFill>
                  <a:latin typeface="Calibri"/>
                </a:rPr>
                <a:t>High Energy Physics </a:t>
              </a:r>
              <a:r>
                <a:rPr lang="en-US" sz="2000" b="1" dirty="0" smtClean="0">
                  <a:solidFill>
                    <a:prstClr val="black">
                      <a:hueOff val="0"/>
                      <a:satOff val="0"/>
                      <a:lumOff val="0"/>
                      <a:alphaOff val="0"/>
                    </a:prstClr>
                  </a:solidFill>
                  <a:latin typeface="Calibri"/>
                </a:rPr>
                <a:t>(Large Hadron Collider)</a:t>
              </a:r>
            </a:p>
            <a:p>
              <a:pPr defTabSz="2311400" fontAlgn="auto">
                <a:lnSpc>
                  <a:spcPct val="90000"/>
                </a:lnSpc>
                <a:spcBef>
                  <a:spcPts val="600"/>
                </a:spcBef>
                <a:spcAft>
                  <a:spcPts val="0"/>
                </a:spcAft>
              </a:pPr>
              <a:r>
                <a:rPr lang="en-US" sz="2000" b="1" dirty="0" smtClean="0">
                  <a:solidFill>
                    <a:prstClr val="black">
                      <a:hueOff val="0"/>
                      <a:satOff val="0"/>
                      <a:lumOff val="0"/>
                      <a:alphaOff val="0"/>
                    </a:prstClr>
                  </a:solidFill>
                  <a:latin typeface="Calibri"/>
                </a:rPr>
                <a:t>15 PB </a:t>
              </a:r>
              <a:r>
                <a:rPr lang="en-US" sz="2000" b="1" dirty="0">
                  <a:solidFill>
                    <a:prstClr val="black">
                      <a:hueOff val="0"/>
                      <a:satOff val="0"/>
                      <a:lumOff val="0"/>
                      <a:alphaOff val="0"/>
                    </a:prstClr>
                  </a:solidFill>
                  <a:latin typeface="Calibri"/>
                </a:rPr>
                <a:t>of data/</a:t>
              </a:r>
              <a:r>
                <a:rPr lang="en-US" sz="2000" b="1" dirty="0" smtClean="0">
                  <a:solidFill>
                    <a:prstClr val="black">
                      <a:hueOff val="0"/>
                      <a:satOff val="0"/>
                      <a:lumOff val="0"/>
                      <a:alphaOff val="0"/>
                    </a:prstClr>
                  </a:solidFill>
                  <a:latin typeface="Calibri"/>
                </a:rPr>
                <a:t>year</a:t>
              </a:r>
              <a:endParaRPr lang="en-US" sz="2000" b="1" dirty="0">
                <a:solidFill>
                  <a:prstClr val="black">
                    <a:hueOff val="0"/>
                    <a:satOff val="0"/>
                    <a:lumOff val="0"/>
                    <a:alphaOff val="0"/>
                  </a:prstClr>
                </a:solidFill>
                <a:latin typeface="Calibri"/>
              </a:endParaRPr>
            </a:p>
          </p:txBody>
        </p:sp>
        <p:sp>
          <p:nvSpPr>
            <p:cNvPr id="20" name="Rectangle 19"/>
            <p:cNvSpPr/>
            <p:nvPr/>
          </p:nvSpPr>
          <p:spPr>
            <a:xfrm>
              <a:off x="152400" y="2209799"/>
              <a:ext cx="914400" cy="1143000"/>
            </a:xfrm>
            <a:prstGeom prst="rect">
              <a:avLst/>
            </a:prstGeom>
            <a:blipFill>
              <a:blip r:embed="rId4" cstate="print">
                <a:extLst>
                  <a:ext uri="{28A0092B-C50C-407E-A947-70E740481C1C}">
                    <a14:useLocalDpi xmlns:a14="http://schemas.microsoft.com/office/drawing/2010/main"/>
                  </a:ext>
                </a:extLst>
              </a:blip>
              <a:srcRect/>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grpSp>
      <p:sp>
        <p:nvSpPr>
          <p:cNvPr id="21" name="Freeform 20"/>
          <p:cNvSpPr/>
          <p:nvPr/>
        </p:nvSpPr>
        <p:spPr>
          <a:xfrm>
            <a:off x="1210091" y="3262491"/>
            <a:ext cx="2726708" cy="1038679"/>
          </a:xfrm>
          <a:custGeom>
            <a:avLst/>
            <a:gdLst>
              <a:gd name="connsiteX0" fmla="*/ 0 w 3594830"/>
              <a:gd name="connsiteY0" fmla="*/ 0 h 1123384"/>
              <a:gd name="connsiteX1" fmla="*/ 3594830 w 3594830"/>
              <a:gd name="connsiteY1" fmla="*/ 0 h 1123384"/>
              <a:gd name="connsiteX2" fmla="*/ 3594830 w 3594830"/>
              <a:gd name="connsiteY2" fmla="*/ 1123384 h 1123384"/>
              <a:gd name="connsiteX3" fmla="*/ 0 w 3594830"/>
              <a:gd name="connsiteY3" fmla="*/ 1123384 h 1123384"/>
              <a:gd name="connsiteX4" fmla="*/ 0 w 3594830"/>
              <a:gd name="connsiteY4" fmla="*/ 0 h 1123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830" h="1123384">
                <a:moveTo>
                  <a:pt x="0" y="0"/>
                </a:moveTo>
                <a:lnTo>
                  <a:pt x="3594830" y="0"/>
                </a:lnTo>
                <a:lnTo>
                  <a:pt x="3594830" y="1123384"/>
                </a:lnTo>
                <a:lnTo>
                  <a:pt x="0" y="1123384"/>
                </a:lnTo>
                <a:lnTo>
                  <a:pt x="0" y="0"/>
                </a:lnTo>
                <a:close/>
              </a:path>
            </a:pathLst>
          </a:custGeom>
          <a:solidFill>
            <a:srgbClr val="FFFFFF">
              <a:alpha val="40000"/>
            </a:srgbClr>
          </a:solidFill>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1440" tIns="198120" rIns="198120" bIns="198120" numCol="1" spcCol="1270" anchor="ctr" anchorCtr="0">
            <a:noAutofit/>
          </a:bodyPr>
          <a:lstStyle/>
          <a:p>
            <a:pPr defTabSz="2311400" fontAlgn="auto">
              <a:lnSpc>
                <a:spcPct val="90000"/>
              </a:lnSpc>
              <a:spcAft>
                <a:spcPts val="600"/>
              </a:spcAft>
            </a:pPr>
            <a:r>
              <a:rPr lang="en-US" sz="2000" b="1" dirty="0" smtClean="0">
                <a:solidFill>
                  <a:srgbClr val="0000FF"/>
                </a:solidFill>
                <a:latin typeface="Calibri"/>
              </a:rPr>
              <a:t>Light Sources</a:t>
            </a:r>
            <a:endParaRPr lang="en-US" sz="2000" b="1" dirty="0" smtClean="0">
              <a:solidFill>
                <a:prstClr val="black">
                  <a:hueOff val="0"/>
                  <a:satOff val="0"/>
                  <a:lumOff val="0"/>
                  <a:alphaOff val="0"/>
                </a:prstClr>
              </a:solidFill>
              <a:latin typeface="Calibri"/>
            </a:endParaRPr>
          </a:p>
          <a:p>
            <a:pPr defTabSz="2311400" fontAlgn="auto">
              <a:lnSpc>
                <a:spcPct val="90000"/>
              </a:lnSpc>
              <a:spcAft>
                <a:spcPts val="600"/>
              </a:spcAft>
            </a:pPr>
            <a:r>
              <a:rPr lang="en-US" sz="2000" b="1" dirty="0" smtClean="0">
                <a:solidFill>
                  <a:prstClr val="black">
                    <a:hueOff val="0"/>
                    <a:satOff val="0"/>
                    <a:lumOff val="0"/>
                    <a:alphaOff val="0"/>
                  </a:prstClr>
                </a:solidFill>
                <a:latin typeface="Calibri"/>
              </a:rPr>
              <a:t>Approximately </a:t>
            </a:r>
            <a:br>
              <a:rPr lang="en-US" sz="2000" b="1" dirty="0" smtClean="0">
                <a:solidFill>
                  <a:prstClr val="black">
                    <a:hueOff val="0"/>
                    <a:satOff val="0"/>
                    <a:lumOff val="0"/>
                    <a:alphaOff val="0"/>
                  </a:prstClr>
                </a:solidFill>
                <a:latin typeface="Calibri"/>
              </a:rPr>
            </a:br>
            <a:r>
              <a:rPr lang="en-US" sz="2000" b="1" dirty="0" smtClean="0">
                <a:solidFill>
                  <a:prstClr val="black">
                    <a:hueOff val="0"/>
                    <a:satOff val="0"/>
                    <a:lumOff val="0"/>
                    <a:alphaOff val="0"/>
                  </a:prstClr>
                </a:solidFill>
                <a:latin typeface="Calibri"/>
              </a:rPr>
              <a:t>300 TB/day</a:t>
            </a:r>
            <a:endParaRPr lang="en-US" dirty="0" smtClean="0">
              <a:solidFill>
                <a:prstClr val="black">
                  <a:hueOff val="0"/>
                  <a:satOff val="0"/>
                  <a:lumOff val="0"/>
                  <a:alphaOff val="0"/>
                </a:prstClr>
              </a:solidFill>
              <a:latin typeface="Calibri"/>
            </a:endParaRPr>
          </a:p>
        </p:txBody>
      </p:sp>
      <p:sp>
        <p:nvSpPr>
          <p:cNvPr id="22" name="Rectangle 21"/>
          <p:cNvSpPr/>
          <p:nvPr/>
        </p:nvSpPr>
        <p:spPr>
          <a:xfrm>
            <a:off x="197557" y="3262491"/>
            <a:ext cx="1012534" cy="1038679"/>
          </a:xfrm>
          <a:prstGeom prst="rect">
            <a:avLst/>
          </a:prstGeom>
          <a:blipFill>
            <a:blip r:embed="rId5" cstate="print">
              <a:extLst>
                <a:ext uri="{28A0092B-C50C-407E-A947-70E740481C1C}">
                  <a14:useLocalDpi xmlns:a14="http://schemas.microsoft.com/office/drawing/2010/main"/>
                </a:ext>
              </a:extLst>
            </a:blip>
            <a:srcRect/>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grpSp>
        <p:nvGrpSpPr>
          <p:cNvPr id="5" name="Group 8"/>
          <p:cNvGrpSpPr/>
          <p:nvPr/>
        </p:nvGrpSpPr>
        <p:grpSpPr>
          <a:xfrm>
            <a:off x="137923" y="4329291"/>
            <a:ext cx="3793433" cy="1038679"/>
            <a:chOff x="94603" y="4931888"/>
            <a:chExt cx="3425775" cy="1143000"/>
          </a:xfrm>
        </p:grpSpPr>
        <p:sp>
          <p:nvSpPr>
            <p:cNvPr id="24" name="Freeform 23"/>
            <p:cNvSpPr/>
            <p:nvPr/>
          </p:nvSpPr>
          <p:spPr>
            <a:xfrm>
              <a:off x="1066800" y="4931888"/>
              <a:ext cx="2453578" cy="1143000"/>
            </a:xfrm>
            <a:custGeom>
              <a:avLst/>
              <a:gdLst>
                <a:gd name="connsiteX0" fmla="*/ 0 w 3594830"/>
                <a:gd name="connsiteY0" fmla="*/ 0 h 1123384"/>
                <a:gd name="connsiteX1" fmla="*/ 3594830 w 3594830"/>
                <a:gd name="connsiteY1" fmla="*/ 0 h 1123384"/>
                <a:gd name="connsiteX2" fmla="*/ 3594830 w 3594830"/>
                <a:gd name="connsiteY2" fmla="*/ 1123384 h 1123384"/>
                <a:gd name="connsiteX3" fmla="*/ 0 w 3594830"/>
                <a:gd name="connsiteY3" fmla="*/ 1123384 h 1123384"/>
                <a:gd name="connsiteX4" fmla="*/ 0 w 3594830"/>
                <a:gd name="connsiteY4" fmla="*/ 0 h 1123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830" h="1123384">
                  <a:moveTo>
                    <a:pt x="0" y="0"/>
                  </a:moveTo>
                  <a:lnTo>
                    <a:pt x="3594830" y="0"/>
                  </a:lnTo>
                  <a:lnTo>
                    <a:pt x="3594830" y="1123384"/>
                  </a:lnTo>
                  <a:lnTo>
                    <a:pt x="0" y="1123384"/>
                  </a:lnTo>
                  <a:lnTo>
                    <a:pt x="0" y="0"/>
                  </a:lnTo>
                  <a:close/>
                </a:path>
              </a:pathLst>
            </a:custGeom>
            <a:solidFill>
              <a:srgbClr val="FFFFFF">
                <a:alpha val="40000"/>
              </a:srgbClr>
            </a:solidFill>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1440" tIns="198120" rIns="198120" bIns="198120" numCol="1" spcCol="1270" anchor="ctr" anchorCtr="0">
              <a:noAutofit/>
            </a:bodyPr>
            <a:lstStyle/>
            <a:p>
              <a:pPr defTabSz="2311400" fontAlgn="auto">
                <a:lnSpc>
                  <a:spcPct val="90000"/>
                </a:lnSpc>
                <a:spcBef>
                  <a:spcPts val="600"/>
                </a:spcBef>
                <a:spcAft>
                  <a:spcPts val="0"/>
                </a:spcAft>
              </a:pPr>
              <a:r>
                <a:rPr lang="en-US" sz="2000" b="1" dirty="0" smtClean="0">
                  <a:solidFill>
                    <a:srgbClr val="0000FF"/>
                  </a:solidFill>
                  <a:latin typeface="Calibri"/>
                </a:rPr>
                <a:t>Climate</a:t>
              </a:r>
              <a:endParaRPr lang="en-US" sz="2000" b="1" dirty="0">
                <a:solidFill>
                  <a:prstClr val="black">
                    <a:hueOff val="0"/>
                    <a:satOff val="0"/>
                    <a:lumOff val="0"/>
                    <a:alphaOff val="0"/>
                  </a:prstClr>
                </a:solidFill>
                <a:latin typeface="Calibri"/>
              </a:endParaRPr>
            </a:p>
            <a:p>
              <a:pPr defTabSz="2311400" fontAlgn="auto">
                <a:lnSpc>
                  <a:spcPct val="90000"/>
                </a:lnSpc>
                <a:spcBef>
                  <a:spcPts val="600"/>
                </a:spcBef>
                <a:spcAft>
                  <a:spcPts val="0"/>
                </a:spcAft>
              </a:pPr>
              <a:r>
                <a:rPr lang="en-US" sz="2000" b="1" dirty="0" smtClean="0">
                  <a:solidFill>
                    <a:prstClr val="black">
                      <a:hueOff val="0"/>
                      <a:satOff val="0"/>
                      <a:lumOff val="0"/>
                      <a:alphaOff val="0"/>
                    </a:prstClr>
                  </a:solidFill>
                  <a:latin typeface="Calibri"/>
                </a:rPr>
                <a:t>Data expected to be hundreds of 100 EB</a:t>
              </a:r>
            </a:p>
          </p:txBody>
        </p:sp>
        <p:pic>
          <p:nvPicPr>
            <p:cNvPr id="25" name="Picture 2" descr="http://www.isgtw.org/images/pcm_results_esg.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4603" y="4931888"/>
              <a:ext cx="972199" cy="1143000"/>
            </a:xfrm>
            <a:prstGeom prst="rect">
              <a:avLst/>
            </a:prstGeom>
            <a:noFill/>
          </p:spPr>
        </p:pic>
      </p:grpSp>
      <p:sp>
        <p:nvSpPr>
          <p:cNvPr id="26" name="Rectangle 25"/>
          <p:cNvSpPr/>
          <p:nvPr/>
        </p:nvSpPr>
        <p:spPr>
          <a:xfrm>
            <a:off x="4007556" y="1128891"/>
            <a:ext cx="5105400" cy="4446345"/>
          </a:xfrm>
          <a:prstGeom prst="rect">
            <a:avLst/>
          </a:prstGeom>
        </p:spPr>
        <p:txBody>
          <a:bodyPr wrap="square">
            <a:spAutoFit/>
          </a:bodyPr>
          <a:lstStyle/>
          <a:p>
            <a:pPr marL="57150" indent="4763" fontAlgn="auto">
              <a:lnSpc>
                <a:spcPct val="85000"/>
              </a:lnSpc>
              <a:spcBef>
                <a:spcPts val="1200"/>
              </a:spcBef>
              <a:spcAft>
                <a:spcPts val="0"/>
              </a:spcAft>
            </a:pPr>
            <a:r>
              <a:rPr lang="en-US" sz="2400" b="1" dirty="0" smtClean="0">
                <a:latin typeface="Calibri"/>
              </a:rPr>
              <a:t>Driven by exponential </a:t>
            </a:r>
            <a:r>
              <a:rPr lang="en-US" sz="2400" b="1" dirty="0">
                <a:latin typeface="Calibri"/>
              </a:rPr>
              <a:t>technology </a:t>
            </a:r>
            <a:r>
              <a:rPr lang="en-US" sz="2400" b="1" dirty="0" smtClean="0">
                <a:latin typeface="Calibri"/>
              </a:rPr>
              <a:t>advances</a:t>
            </a:r>
          </a:p>
          <a:p>
            <a:pPr marL="279400" indent="-217488" fontAlgn="auto">
              <a:lnSpc>
                <a:spcPct val="85000"/>
              </a:lnSpc>
              <a:spcBef>
                <a:spcPts val="1500"/>
              </a:spcBef>
              <a:spcAft>
                <a:spcPts val="0"/>
              </a:spcAft>
            </a:pPr>
            <a:r>
              <a:rPr lang="en-US" sz="2400" b="1" dirty="0" smtClean="0">
                <a:latin typeface="Calibri"/>
              </a:rPr>
              <a:t>Data sources</a:t>
            </a:r>
          </a:p>
          <a:p>
            <a:pPr marL="279400" lvl="1" indent="-217488" fontAlgn="auto">
              <a:lnSpc>
                <a:spcPct val="85000"/>
              </a:lnSpc>
              <a:spcBef>
                <a:spcPts val="400"/>
              </a:spcBef>
              <a:spcAft>
                <a:spcPts val="0"/>
              </a:spcAft>
              <a:buFont typeface="Arial"/>
              <a:buChar char="•"/>
            </a:pPr>
            <a:r>
              <a:rPr lang="en-US" sz="2000" dirty="0" smtClean="0">
                <a:latin typeface="Calibri"/>
              </a:rPr>
              <a:t>Scientific Instruments</a:t>
            </a:r>
            <a:endParaRPr lang="en-US" sz="2000" dirty="0">
              <a:latin typeface="Calibri"/>
            </a:endParaRPr>
          </a:p>
          <a:p>
            <a:pPr marL="279400" lvl="1" indent="-217488" fontAlgn="auto">
              <a:lnSpc>
                <a:spcPct val="85000"/>
              </a:lnSpc>
              <a:spcBef>
                <a:spcPts val="400"/>
              </a:spcBef>
              <a:spcAft>
                <a:spcPts val="0"/>
              </a:spcAft>
              <a:buFont typeface="Arial"/>
              <a:buChar char="•"/>
            </a:pPr>
            <a:r>
              <a:rPr lang="en-US" sz="2000" dirty="0" smtClean="0">
                <a:latin typeface="Calibri"/>
              </a:rPr>
              <a:t>Scientific </a:t>
            </a:r>
            <a:r>
              <a:rPr lang="en-US" sz="2000" dirty="0">
                <a:latin typeface="Calibri"/>
              </a:rPr>
              <a:t>Computing </a:t>
            </a:r>
            <a:r>
              <a:rPr lang="en-US" sz="2000" dirty="0" smtClean="0">
                <a:latin typeface="Calibri"/>
              </a:rPr>
              <a:t>Facilities</a:t>
            </a:r>
          </a:p>
          <a:p>
            <a:pPr marL="279400" lvl="1" indent="-217488" fontAlgn="auto">
              <a:lnSpc>
                <a:spcPct val="85000"/>
              </a:lnSpc>
              <a:spcBef>
                <a:spcPts val="400"/>
              </a:spcBef>
              <a:spcAft>
                <a:spcPts val="0"/>
              </a:spcAft>
              <a:buFont typeface="Arial"/>
              <a:buChar char="•"/>
            </a:pPr>
            <a:r>
              <a:rPr lang="en-US" sz="2000" dirty="0" smtClean="0">
                <a:latin typeface="Calibri"/>
              </a:rPr>
              <a:t>Simulation Results</a:t>
            </a:r>
          </a:p>
          <a:p>
            <a:pPr marL="279400" lvl="1" indent="-217488" fontAlgn="auto">
              <a:lnSpc>
                <a:spcPct val="85000"/>
              </a:lnSpc>
              <a:spcBef>
                <a:spcPts val="400"/>
              </a:spcBef>
              <a:spcAft>
                <a:spcPts val="0"/>
              </a:spcAft>
              <a:buFont typeface="Arial"/>
              <a:buChar char="•"/>
            </a:pPr>
            <a:r>
              <a:rPr lang="en-US" sz="2000" dirty="0" smtClean="0">
                <a:latin typeface="Calibri"/>
              </a:rPr>
              <a:t>Observational data</a:t>
            </a:r>
          </a:p>
          <a:p>
            <a:pPr fontAlgn="auto">
              <a:lnSpc>
                <a:spcPct val="85000"/>
              </a:lnSpc>
              <a:spcBef>
                <a:spcPts val="1500"/>
              </a:spcBef>
              <a:spcAft>
                <a:spcPts val="0"/>
              </a:spcAft>
            </a:pPr>
            <a:r>
              <a:rPr lang="en-US" sz="2400" b="1" dirty="0" smtClean="0">
                <a:latin typeface="Calibri"/>
              </a:rPr>
              <a:t>Big Data and Big Compute</a:t>
            </a:r>
          </a:p>
          <a:p>
            <a:pPr marL="279400" lvl="1" indent="-217488" fontAlgn="auto">
              <a:lnSpc>
                <a:spcPct val="85000"/>
              </a:lnSpc>
              <a:spcBef>
                <a:spcPts val="600"/>
              </a:spcBef>
              <a:spcAft>
                <a:spcPts val="0"/>
              </a:spcAft>
              <a:buFont typeface="Arial"/>
              <a:buChar char="•"/>
            </a:pPr>
            <a:r>
              <a:rPr lang="en-US" sz="2000" dirty="0" smtClean="0">
                <a:latin typeface="Calibri"/>
              </a:rPr>
              <a:t>Analyzing Big Data requires processing (e.g., search, transform, analyze, …)</a:t>
            </a:r>
          </a:p>
          <a:p>
            <a:pPr marL="279400" lvl="1" indent="-217488" fontAlgn="auto">
              <a:lnSpc>
                <a:spcPct val="85000"/>
              </a:lnSpc>
              <a:spcBef>
                <a:spcPts val="600"/>
              </a:spcBef>
              <a:spcAft>
                <a:spcPts val="0"/>
              </a:spcAft>
              <a:buFont typeface="Arial"/>
              <a:buChar char="•"/>
            </a:pPr>
            <a:r>
              <a:rPr lang="en-US" sz="2000" dirty="0" smtClean="0">
                <a:latin typeface="Calibri"/>
              </a:rPr>
              <a:t>Extreme scale computing will enable timely and more complex processing of increasingly large Big Data sets</a:t>
            </a:r>
            <a:endParaRPr lang="en-US" sz="2000" dirty="0">
              <a:latin typeface="Calibri"/>
            </a:endParaRPr>
          </a:p>
        </p:txBody>
      </p:sp>
      <p:sp>
        <p:nvSpPr>
          <p:cNvPr id="28" name="Slide Number Placeholder 3"/>
          <p:cNvSpPr txBox="1">
            <a:spLocks/>
          </p:cNvSpPr>
          <p:nvPr/>
        </p:nvSpPr>
        <p:spPr>
          <a:xfrm>
            <a:off x="8413750" y="6351588"/>
            <a:ext cx="3810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35970C-66DA-42B4-8591-6E363A3B576E}" type="slidenum">
              <a:rPr kumimoji="0" lang="en-US" sz="12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106636"/>
              </a:solidFill>
              <a:effectLst/>
              <a:uLnTx/>
              <a:uFillTx/>
              <a:latin typeface="Arial" pitchFamily="34" charset="0"/>
              <a:ea typeface="+mn-ea"/>
              <a:cs typeface="Arial" pitchFamily="34" charset="0"/>
            </a:endParaRPr>
          </a:p>
        </p:txBody>
      </p:sp>
      <p:sp>
        <p:nvSpPr>
          <p:cNvPr id="18" name="Footer Placeholder 2"/>
          <p:cNvSpPr>
            <a:spLocks noGrp="1"/>
          </p:cNvSpPr>
          <p:nvPr>
            <p:ph type="ftr" sz="quarter" idx="4294967295"/>
          </p:nvPr>
        </p:nvSpPr>
        <p:spPr>
          <a:xfrm>
            <a:off x="3124200" y="6356350"/>
            <a:ext cx="5334000" cy="365125"/>
          </a:xfrm>
          <a:prstGeom prst="rect">
            <a:avLst/>
          </a:prstGeom>
        </p:spPr>
        <p:txBody>
          <a:bodyPr anchor="ctr"/>
          <a:lstStyle/>
          <a:p>
            <a:pPr algn="r" fontAlgn="auto">
              <a:spcBef>
                <a:spcPts val="0"/>
              </a:spcBef>
              <a:spcAft>
                <a:spcPts val="0"/>
              </a:spcAft>
              <a:defRPr/>
            </a:pPr>
            <a:r>
              <a:rPr lang="en-US" sz="1200" smtClean="0">
                <a:solidFill>
                  <a:srgbClr val="106636"/>
                </a:solidFill>
                <a:latin typeface="Arial" pitchFamily="34" charset="0"/>
                <a:cs typeface="Arial" pitchFamily="34" charset="0"/>
              </a:rPr>
              <a:t>BESAC Briefing February 11, 2016</a:t>
            </a:r>
            <a:endParaRPr lang="en-US" sz="1200" dirty="0">
              <a:solidFill>
                <a:srgbClr val="106636"/>
              </a:solidFill>
              <a:latin typeface="Arial" pitchFamily="34" charset="0"/>
              <a:cs typeface="Arial" pitchFamily="34" charset="0"/>
            </a:endParaRPr>
          </a:p>
        </p:txBody>
      </p:sp>
      <p:grpSp>
        <p:nvGrpSpPr>
          <p:cNvPr id="30" name="Group 29"/>
          <p:cNvGrpSpPr/>
          <p:nvPr/>
        </p:nvGrpSpPr>
        <p:grpSpPr>
          <a:xfrm>
            <a:off x="8032830" y="46284"/>
            <a:ext cx="1111170" cy="957965"/>
            <a:chOff x="8032830" y="46284"/>
            <a:chExt cx="1111170" cy="957965"/>
          </a:xfrm>
        </p:grpSpPr>
        <p:sp>
          <p:nvSpPr>
            <p:cNvPr id="31" name="5-Point Star 30"/>
            <p:cNvSpPr/>
            <p:nvPr/>
          </p:nvSpPr>
          <p:spPr>
            <a:xfrm>
              <a:off x="8032830" y="46284"/>
              <a:ext cx="1111170" cy="95796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TextBox 31"/>
            <p:cNvSpPr txBox="1"/>
            <p:nvPr/>
          </p:nvSpPr>
          <p:spPr>
            <a:xfrm>
              <a:off x="8225900" y="271010"/>
              <a:ext cx="740779" cy="600164"/>
            </a:xfrm>
            <a:prstGeom prst="rect">
              <a:avLst/>
            </a:prstGeom>
            <a:noFill/>
          </p:spPr>
          <p:txBody>
            <a:bodyPr wrap="square" rtlCol="0">
              <a:spAutoFit/>
            </a:bodyPr>
            <a:lstStyle/>
            <a:p>
              <a:pPr algn="ctr"/>
              <a:r>
                <a:rPr lang="en-US" sz="1100" b="1" dirty="0" smtClean="0">
                  <a:solidFill>
                    <a:schemeClr val="bg1"/>
                  </a:solidFill>
                </a:rPr>
                <a:t>BES-</a:t>
              </a:r>
            </a:p>
            <a:p>
              <a:pPr algn="ctr"/>
              <a:r>
                <a:rPr lang="en-US" sz="1100" b="1" dirty="0" smtClean="0">
                  <a:solidFill>
                    <a:schemeClr val="bg1"/>
                  </a:solidFill>
                </a:rPr>
                <a:t>ASCR</a:t>
              </a:r>
            </a:p>
            <a:p>
              <a:pPr algn="ctr"/>
              <a:r>
                <a:rPr lang="en-US" sz="1100" b="1" dirty="0" smtClean="0">
                  <a:solidFill>
                    <a:schemeClr val="bg1"/>
                  </a:solidFill>
                </a:rPr>
                <a:t>Link</a:t>
              </a:r>
            </a:p>
          </p:txBody>
        </p:sp>
      </p:grpSp>
      <p:sp>
        <p:nvSpPr>
          <p:cNvPr id="6" name="Slide Number Placeholder 5"/>
          <p:cNvSpPr>
            <a:spLocks noGrp="1"/>
          </p:cNvSpPr>
          <p:nvPr>
            <p:ph type="sldNum" sz="quarter" idx="12"/>
          </p:nvPr>
        </p:nvSpPr>
        <p:spPr/>
        <p:txBody>
          <a:bodyPr/>
          <a:lstStyle/>
          <a:p>
            <a:fld id="{7DF4C97D-2F8B-46B3-9CB6-6C3C0F52BCC4}" type="slidenum">
              <a:rPr lang="en-US" smtClean="0"/>
              <a:pPr/>
              <a:t>32</a:t>
            </a:fld>
            <a:endParaRPr lang="en-US" dirty="0"/>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606" y="36098"/>
            <a:ext cx="8902676" cy="687720"/>
          </a:xfrm>
        </p:spPr>
        <p:txBody>
          <a:bodyPr/>
          <a:lstStyle/>
          <a:p>
            <a:r>
              <a:rPr lang="en-US" sz="2800" dirty="0" smtClean="0"/>
              <a:t>Leadership and Production Computing Facilities</a:t>
            </a:r>
            <a:endParaRPr lang="en-US" sz="2800" dirty="0"/>
          </a:p>
        </p:txBody>
      </p:sp>
      <p:grpSp>
        <p:nvGrpSpPr>
          <p:cNvPr id="3" name="Group 10"/>
          <p:cNvGrpSpPr/>
          <p:nvPr/>
        </p:nvGrpSpPr>
        <p:grpSpPr>
          <a:xfrm>
            <a:off x="0" y="854111"/>
            <a:ext cx="9144000" cy="1639438"/>
            <a:chOff x="0" y="854111"/>
            <a:chExt cx="9144000" cy="1447524"/>
          </a:xfrm>
        </p:grpSpPr>
        <p:pic>
          <p:nvPicPr>
            <p:cNvPr id="19" name="Picture 6" descr="C:\Users\aib\Pictures\Image Library One\Computers\Titan\TitanCabs_10-3.jpg"/>
            <p:cNvPicPr>
              <a:picLocks noChangeAspect="1" noChangeArrowheads="1"/>
            </p:cNvPicPr>
            <p:nvPr/>
          </p:nvPicPr>
          <p:blipFill>
            <a:blip r:embed="rId3" cstate="screen"/>
            <a:srcRect/>
            <a:stretch>
              <a:fillRect/>
            </a:stretch>
          </p:blipFill>
          <p:spPr bwMode="auto">
            <a:xfrm>
              <a:off x="0" y="854111"/>
              <a:ext cx="9144000" cy="1447524"/>
            </a:xfrm>
            <a:prstGeom prst="rect">
              <a:avLst/>
            </a:prstGeom>
            <a:noFill/>
          </p:spPr>
        </p:pic>
        <p:sp>
          <p:nvSpPr>
            <p:cNvPr id="18" name="TextBox 17"/>
            <p:cNvSpPr txBox="1"/>
            <p:nvPr/>
          </p:nvSpPr>
          <p:spPr>
            <a:xfrm>
              <a:off x="5500047" y="856247"/>
              <a:ext cx="3589365" cy="1259099"/>
            </a:xfrm>
            <a:prstGeom prst="rect">
              <a:avLst/>
            </a:prstGeom>
            <a:solidFill>
              <a:schemeClr val="tx1">
                <a:lumMod val="85000"/>
                <a:lumOff val="15000"/>
              </a:schemeClr>
            </a:solidFill>
            <a:ln>
              <a:noFill/>
            </a:ln>
            <a:effectLst>
              <a:outerShdw blurRad="177800" dist="152400" dir="2700000" algn="tl" rotWithShape="0">
                <a:prstClr val="black">
                  <a:alpha val="40000"/>
                </a:prstClr>
              </a:outerShdw>
            </a:effectLst>
          </p:spPr>
          <p:txBody>
            <a:bodyPr wrap="square" rtlCol="0">
              <a:spAutoFit/>
            </a:bodyPr>
            <a:lstStyle/>
            <a:p>
              <a:pPr fontAlgn="base">
                <a:spcBef>
                  <a:spcPct val="0"/>
                </a:spcBef>
                <a:spcAft>
                  <a:spcPct val="0"/>
                </a:spcAft>
              </a:pPr>
              <a:r>
                <a:rPr lang="en-US" sz="1600" b="1" dirty="0" smtClean="0">
                  <a:solidFill>
                    <a:schemeClr val="bg1"/>
                  </a:solidFill>
                  <a:latin typeface="Arial" charset="0"/>
                </a:rPr>
                <a:t>Titan:</a:t>
              </a:r>
              <a:endParaRPr lang="en-US" sz="1600" b="1" dirty="0">
                <a:solidFill>
                  <a:schemeClr val="bg1"/>
                </a:solidFill>
                <a:latin typeface="Arial" charset="0"/>
              </a:endParaRPr>
            </a:p>
            <a:p>
              <a:pPr marL="171450" indent="-171450" fontAlgn="base">
                <a:spcBef>
                  <a:spcPts val="200"/>
                </a:spcBef>
                <a:spcAft>
                  <a:spcPct val="0"/>
                </a:spcAft>
                <a:buFont typeface="Arial" pitchFamily="34" charset="0"/>
                <a:buChar char="•"/>
              </a:pPr>
              <a:r>
                <a:rPr lang="en-US" sz="1600" dirty="0">
                  <a:solidFill>
                    <a:schemeClr val="bg1"/>
                  </a:solidFill>
                </a:rPr>
                <a:t>Peak performance of 27.1 </a:t>
              </a:r>
              <a:r>
                <a:rPr lang="en-US" sz="1600" dirty="0" smtClean="0">
                  <a:solidFill>
                    <a:schemeClr val="bg1"/>
                  </a:solidFill>
                </a:rPr>
                <a:t>PF</a:t>
              </a:r>
              <a:endParaRPr lang="en-US" sz="1600" dirty="0">
                <a:solidFill>
                  <a:schemeClr val="bg1"/>
                </a:solidFill>
              </a:endParaRPr>
            </a:p>
            <a:p>
              <a:pPr marL="171450" indent="-171450" fontAlgn="base">
                <a:spcBef>
                  <a:spcPts val="200"/>
                </a:spcBef>
                <a:spcAft>
                  <a:spcPct val="0"/>
                </a:spcAft>
                <a:buFont typeface="Arial" pitchFamily="34" charset="0"/>
                <a:buChar char="•"/>
              </a:pPr>
              <a:r>
                <a:rPr lang="en-US" sz="1600" dirty="0">
                  <a:solidFill>
                    <a:schemeClr val="bg1"/>
                  </a:solidFill>
                </a:rPr>
                <a:t>18,688 </a:t>
              </a:r>
              <a:r>
                <a:rPr lang="en-US" sz="1600" dirty="0" smtClean="0">
                  <a:solidFill>
                    <a:schemeClr val="bg1"/>
                  </a:solidFill>
                </a:rPr>
                <a:t>Hybrid Compute Nodes</a:t>
              </a:r>
            </a:p>
            <a:p>
              <a:pPr marL="171450" indent="-171450" fontAlgn="base">
                <a:spcBef>
                  <a:spcPts val="200"/>
                </a:spcBef>
                <a:spcAft>
                  <a:spcPct val="0"/>
                </a:spcAft>
                <a:buFont typeface="Arial" pitchFamily="34" charset="0"/>
                <a:buChar char="•"/>
              </a:pPr>
              <a:r>
                <a:rPr lang="en-US" sz="1600" dirty="0" smtClean="0">
                  <a:solidFill>
                    <a:schemeClr val="bg1"/>
                  </a:solidFill>
                </a:rPr>
                <a:t>8.9 MW peak power</a:t>
              </a:r>
            </a:p>
            <a:p>
              <a:pPr marL="171450" indent="-171450" fontAlgn="base">
                <a:spcBef>
                  <a:spcPts val="200"/>
                </a:spcBef>
                <a:spcAft>
                  <a:spcPct val="0"/>
                </a:spcAft>
                <a:buFont typeface="Arial" pitchFamily="34" charset="0"/>
                <a:buChar char="•"/>
              </a:pPr>
              <a:endParaRPr lang="en-US" sz="1600" dirty="0" smtClean="0">
                <a:solidFill>
                  <a:schemeClr val="bg1"/>
                </a:solidFill>
              </a:endParaRPr>
            </a:p>
          </p:txBody>
        </p:sp>
      </p:grpSp>
      <p:grpSp>
        <p:nvGrpSpPr>
          <p:cNvPr id="5" name="Group 12"/>
          <p:cNvGrpSpPr/>
          <p:nvPr/>
        </p:nvGrpSpPr>
        <p:grpSpPr>
          <a:xfrm>
            <a:off x="0" y="2765938"/>
            <a:ext cx="9144000" cy="1384474"/>
            <a:chOff x="0" y="2892394"/>
            <a:chExt cx="9144000" cy="1222405"/>
          </a:xfrm>
        </p:grpSpPr>
        <p:pic>
          <p:nvPicPr>
            <p:cNvPr id="20" name="Picture 19" descr="MIRA master.jpg"/>
            <p:cNvPicPr>
              <a:picLocks noChangeAspect="1"/>
            </p:cNvPicPr>
            <p:nvPr/>
          </p:nvPicPr>
          <p:blipFill rotWithShape="1">
            <a:blip r:embed="rId4" cstate="print">
              <a:extLst>
                <a:ext uri="{28A0092B-C50C-407E-A947-70E740481C1C}">
                  <a14:useLocalDpi xmlns:a14="http://schemas.microsoft.com/office/drawing/2010/main"/>
                </a:ext>
              </a:extLst>
            </a:blip>
            <a:srcRect t="29531" b="36695"/>
            <a:stretch/>
          </p:blipFill>
          <p:spPr>
            <a:xfrm>
              <a:off x="0" y="2895599"/>
              <a:ext cx="9144000" cy="1219200"/>
            </a:xfrm>
            <a:prstGeom prst="rect">
              <a:avLst/>
            </a:prstGeom>
          </p:spPr>
        </p:pic>
        <p:sp>
          <p:nvSpPr>
            <p:cNvPr id="21" name="TextBox 20"/>
            <p:cNvSpPr txBox="1"/>
            <p:nvPr/>
          </p:nvSpPr>
          <p:spPr>
            <a:xfrm>
              <a:off x="5472753" y="2892394"/>
              <a:ext cx="3659878" cy="1019054"/>
            </a:xfrm>
            <a:prstGeom prst="rect">
              <a:avLst/>
            </a:prstGeom>
            <a:solidFill>
              <a:schemeClr val="tx1">
                <a:lumMod val="85000"/>
                <a:lumOff val="15000"/>
              </a:schemeClr>
            </a:solidFill>
            <a:ln>
              <a:noFill/>
            </a:ln>
            <a:effectLst>
              <a:outerShdw blurRad="177800" dist="152400" dir="2700000" algn="tl" rotWithShape="0">
                <a:prstClr val="black">
                  <a:alpha val="40000"/>
                </a:prstClr>
              </a:outerShdw>
            </a:effectLst>
          </p:spPr>
          <p:txBody>
            <a:bodyPr wrap="square" rtlCol="0">
              <a:spAutoFit/>
            </a:bodyPr>
            <a:lstStyle/>
            <a:p>
              <a:pPr fontAlgn="base">
                <a:spcBef>
                  <a:spcPct val="0"/>
                </a:spcBef>
                <a:spcAft>
                  <a:spcPct val="0"/>
                </a:spcAft>
              </a:pPr>
              <a:r>
                <a:rPr lang="en-US" sz="1600" b="1" dirty="0" smtClean="0">
                  <a:solidFill>
                    <a:schemeClr val="bg1"/>
                  </a:solidFill>
                </a:rPr>
                <a:t>Mira:</a:t>
              </a:r>
              <a:endParaRPr lang="en-US" sz="1600" b="1" dirty="0">
                <a:solidFill>
                  <a:schemeClr val="bg1"/>
                </a:solidFill>
              </a:endParaRPr>
            </a:p>
            <a:p>
              <a:pPr marL="171450" indent="-171450" fontAlgn="base">
                <a:spcBef>
                  <a:spcPts val="200"/>
                </a:spcBef>
                <a:spcAft>
                  <a:spcPct val="0"/>
                </a:spcAft>
                <a:buFont typeface="Arial" pitchFamily="34" charset="0"/>
                <a:buChar char="•"/>
              </a:pPr>
              <a:r>
                <a:rPr lang="en-US" sz="1600" dirty="0">
                  <a:solidFill>
                    <a:schemeClr val="bg1"/>
                  </a:solidFill>
                </a:rPr>
                <a:t>Peak performance of 10 </a:t>
              </a:r>
              <a:r>
                <a:rPr lang="en-US" sz="1600" dirty="0" smtClean="0">
                  <a:solidFill>
                    <a:schemeClr val="bg1"/>
                  </a:solidFill>
                </a:rPr>
                <a:t>PF</a:t>
              </a:r>
            </a:p>
            <a:p>
              <a:pPr marL="171450" indent="-171450" fontAlgn="base">
                <a:spcBef>
                  <a:spcPts val="200"/>
                </a:spcBef>
                <a:spcAft>
                  <a:spcPct val="0"/>
                </a:spcAft>
                <a:buFont typeface="Arial" pitchFamily="34" charset="0"/>
                <a:buChar char="•"/>
              </a:pPr>
              <a:r>
                <a:rPr lang="en-US" sz="1600" dirty="0" smtClean="0">
                  <a:solidFill>
                    <a:schemeClr val="bg1"/>
                  </a:solidFill>
                </a:rPr>
                <a:t>49,152 Compute Nodes</a:t>
              </a:r>
            </a:p>
            <a:p>
              <a:pPr marL="171450" indent="-171450" fontAlgn="base">
                <a:spcBef>
                  <a:spcPts val="200"/>
                </a:spcBef>
                <a:spcAft>
                  <a:spcPct val="0"/>
                </a:spcAft>
                <a:buFont typeface="Arial" pitchFamily="34" charset="0"/>
                <a:buChar char="•"/>
              </a:pPr>
              <a:r>
                <a:rPr lang="en-US" sz="1600" dirty="0" smtClean="0">
                  <a:solidFill>
                    <a:schemeClr val="bg1"/>
                  </a:solidFill>
                </a:rPr>
                <a:t>4.8 MW peak power</a:t>
              </a:r>
            </a:p>
          </p:txBody>
        </p:sp>
      </p:grpSp>
      <p:grpSp>
        <p:nvGrpSpPr>
          <p:cNvPr id="7" name="Group 13"/>
          <p:cNvGrpSpPr/>
          <p:nvPr/>
        </p:nvGrpSpPr>
        <p:grpSpPr>
          <a:xfrm>
            <a:off x="-1" y="4426423"/>
            <a:ext cx="9144001" cy="1527048"/>
            <a:chOff x="-1" y="4426423"/>
            <a:chExt cx="9003981" cy="1527048"/>
          </a:xfrm>
        </p:grpSpPr>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33108" b="18632"/>
            <a:stretch/>
          </p:blipFill>
          <p:spPr>
            <a:xfrm>
              <a:off x="140020" y="4427947"/>
              <a:ext cx="8863960" cy="1524000"/>
            </a:xfrm>
            <a:prstGeom prst="rect">
              <a:avLst/>
            </a:prstGeom>
          </p:spPr>
        </p:pic>
        <p:sp>
          <p:nvSpPr>
            <p:cNvPr id="12" name="TextBox 11"/>
            <p:cNvSpPr txBox="1"/>
            <p:nvPr/>
          </p:nvSpPr>
          <p:spPr>
            <a:xfrm>
              <a:off x="-1" y="4426423"/>
              <a:ext cx="2893325" cy="1527048"/>
            </a:xfrm>
            <a:prstGeom prst="rect">
              <a:avLst/>
            </a:prstGeom>
            <a:solidFill>
              <a:schemeClr val="tx1">
                <a:lumMod val="85000"/>
                <a:lumOff val="15000"/>
              </a:schemeClr>
            </a:solidFill>
            <a:ln>
              <a:noFill/>
            </a:ln>
            <a:effectLst>
              <a:outerShdw blurRad="177800" dist="152400" dir="2700000" algn="tl" rotWithShape="0">
                <a:prstClr val="black">
                  <a:alpha val="40000"/>
                </a:prstClr>
              </a:outerShdw>
            </a:effectLst>
          </p:spPr>
          <p:txBody>
            <a:bodyPr wrap="square" rtlCol="0">
              <a:noAutofit/>
            </a:bodyPr>
            <a:lstStyle/>
            <a:p>
              <a:pPr fontAlgn="base">
                <a:lnSpc>
                  <a:spcPct val="130000"/>
                </a:lnSpc>
                <a:spcBef>
                  <a:spcPct val="0"/>
                </a:spcBef>
                <a:spcAft>
                  <a:spcPct val="0"/>
                </a:spcAft>
              </a:pPr>
              <a:r>
                <a:rPr lang="en-US" sz="1600" b="1" dirty="0" smtClean="0">
                  <a:solidFill>
                    <a:schemeClr val="bg1"/>
                  </a:solidFill>
                </a:rPr>
                <a:t>Edison XC30:</a:t>
              </a:r>
              <a:endParaRPr lang="en-US" sz="1600" b="1" i="1" dirty="0" smtClean="0">
                <a:solidFill>
                  <a:schemeClr val="bg1"/>
                </a:solidFill>
              </a:endParaRPr>
            </a:p>
            <a:p>
              <a:pPr marL="1588" indent="-228600" fontAlgn="base">
                <a:lnSpc>
                  <a:spcPct val="130000"/>
                </a:lnSpc>
                <a:spcBef>
                  <a:spcPct val="0"/>
                </a:spcBef>
                <a:spcAft>
                  <a:spcPct val="0"/>
                </a:spcAft>
                <a:buFont typeface="Arial" pitchFamily="34" charset="0"/>
                <a:buChar char="•"/>
              </a:pPr>
              <a:r>
                <a:rPr lang="en-US" sz="1600" dirty="0" smtClean="0">
                  <a:solidFill>
                    <a:schemeClr val="bg1"/>
                  </a:solidFill>
                </a:rPr>
                <a:t>Peak performance 2.4 PF</a:t>
              </a:r>
            </a:p>
            <a:p>
              <a:pPr marL="1588" indent="-228600" fontAlgn="base">
                <a:lnSpc>
                  <a:spcPct val="130000"/>
                </a:lnSpc>
                <a:spcBef>
                  <a:spcPct val="0"/>
                </a:spcBef>
                <a:spcAft>
                  <a:spcPct val="0"/>
                </a:spcAft>
                <a:buFont typeface="Arial" pitchFamily="34" charset="0"/>
                <a:buChar char="•"/>
              </a:pPr>
              <a:r>
                <a:rPr lang="en-US" sz="1600" dirty="0" smtClean="0">
                  <a:solidFill>
                    <a:schemeClr val="bg1"/>
                  </a:solidFill>
                </a:rPr>
                <a:t>124,608 processing cores </a:t>
              </a:r>
            </a:p>
            <a:p>
              <a:pPr marL="1588" indent="-228600" fontAlgn="base">
                <a:lnSpc>
                  <a:spcPct val="130000"/>
                </a:lnSpc>
                <a:spcBef>
                  <a:spcPct val="0"/>
                </a:spcBef>
                <a:spcAft>
                  <a:spcPct val="0"/>
                </a:spcAft>
                <a:buFont typeface="Arial" pitchFamily="34" charset="0"/>
                <a:buChar char="•"/>
              </a:pPr>
              <a:r>
                <a:rPr lang="en-US" sz="1600" dirty="0" smtClean="0">
                  <a:solidFill>
                    <a:schemeClr val="bg1"/>
                  </a:solidFill>
                </a:rPr>
                <a:t>2.1 MW peak power</a:t>
              </a:r>
            </a:p>
          </p:txBody>
        </p:sp>
      </p:grpSp>
      <p:sp>
        <p:nvSpPr>
          <p:cNvPr id="15" name="Footer Placeholder 2"/>
          <p:cNvSpPr>
            <a:spLocks noGrp="1"/>
          </p:cNvSpPr>
          <p:nvPr>
            <p:ph type="ftr" sz="quarter" idx="4294967295"/>
          </p:nvPr>
        </p:nvSpPr>
        <p:spPr>
          <a:xfrm>
            <a:off x="3124200" y="6356350"/>
            <a:ext cx="5334000" cy="365125"/>
          </a:xfrm>
          <a:prstGeom prst="rect">
            <a:avLst/>
          </a:prstGeom>
        </p:spPr>
        <p:txBody>
          <a:bodyPr anchor="ctr"/>
          <a:lstStyle/>
          <a:p>
            <a:pPr algn="r" fontAlgn="auto">
              <a:spcBef>
                <a:spcPts val="0"/>
              </a:spcBef>
              <a:spcAft>
                <a:spcPts val="0"/>
              </a:spcAft>
              <a:defRPr/>
            </a:pPr>
            <a:r>
              <a:rPr lang="en-US" sz="1200" smtClean="0">
                <a:solidFill>
                  <a:srgbClr val="106636"/>
                </a:solidFill>
                <a:latin typeface="Arial" pitchFamily="34" charset="0"/>
                <a:cs typeface="Arial" pitchFamily="34" charset="0"/>
              </a:rPr>
              <a:t>BESAC Briefing February 11, 2016</a:t>
            </a:r>
            <a:endParaRPr lang="en-US" sz="1200" dirty="0">
              <a:solidFill>
                <a:srgbClr val="106636"/>
              </a:solidFill>
              <a:latin typeface="Arial" pitchFamily="34" charset="0"/>
              <a:cs typeface="Arial" pitchFamily="34" charset="0"/>
            </a:endParaRPr>
          </a:p>
        </p:txBody>
      </p:sp>
      <p:sp>
        <p:nvSpPr>
          <p:cNvPr id="14" name="Slide Number Placeholder 3"/>
          <p:cNvSpPr>
            <a:spLocks noGrp="1"/>
          </p:cNvSpPr>
          <p:nvPr>
            <p:ph type="sldNum" sz="quarter" idx="4294967295"/>
          </p:nvPr>
        </p:nvSpPr>
        <p:spPr>
          <a:xfrm>
            <a:off x="8413750" y="6351588"/>
            <a:ext cx="381000" cy="365125"/>
          </a:xfrm>
          <a:prstGeom prst="rect">
            <a:avLst/>
          </a:prstGeom>
        </p:spPr>
        <p:txBody>
          <a:bodyPr/>
          <a:lstStyle/>
          <a:p>
            <a:pPr>
              <a:defRPr/>
            </a:pPr>
            <a:fld id="{6EEA275D-5A49-48A8-817D-44C3EA0A3A2F}" type="slidenum">
              <a:rPr lang="en-US" smtClean="0"/>
              <a:pPr>
                <a:defRPr/>
              </a:pPr>
              <a:t>33</a:t>
            </a:fld>
            <a:endParaRPr lang="en-US" dirty="0"/>
          </a:p>
        </p:txBody>
      </p:sp>
      <p:sp>
        <p:nvSpPr>
          <p:cNvPr id="6" name="Rectangle 5"/>
          <p:cNvSpPr/>
          <p:nvPr/>
        </p:nvSpPr>
        <p:spPr>
          <a:xfrm>
            <a:off x="0" y="4313382"/>
            <a:ext cx="9144000" cy="182880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0838122"/>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
          <p:cNvGrpSpPr/>
          <p:nvPr/>
        </p:nvGrpSpPr>
        <p:grpSpPr>
          <a:xfrm>
            <a:off x="3057857" y="1611766"/>
            <a:ext cx="2984454" cy="4432815"/>
            <a:chOff x="3057857" y="1821316"/>
            <a:chExt cx="2984454" cy="4432815"/>
          </a:xfrm>
          <a:solidFill>
            <a:schemeClr val="bg2">
              <a:lumMod val="90000"/>
            </a:schemeClr>
          </a:solidFill>
        </p:grpSpPr>
        <p:sp>
          <p:nvSpPr>
            <p:cNvPr id="20" name="Right Arrow 19"/>
            <p:cNvSpPr/>
            <p:nvPr/>
          </p:nvSpPr>
          <p:spPr>
            <a:xfrm>
              <a:off x="3105833" y="4762151"/>
              <a:ext cx="1088439" cy="608223"/>
            </a:xfrm>
            <a:prstGeom prst="rightArrow">
              <a:avLst>
                <a:gd name="adj1" fmla="val 12822"/>
                <a:gd name="adj2" fmla="val 0"/>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3233160" y="1821316"/>
              <a:ext cx="342638" cy="108558"/>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ight Arrow 51"/>
            <p:cNvSpPr/>
            <p:nvPr/>
          </p:nvSpPr>
          <p:spPr>
            <a:xfrm>
              <a:off x="3170188" y="5645908"/>
              <a:ext cx="858089" cy="608223"/>
            </a:xfrm>
            <a:prstGeom prst="rightArrow">
              <a:avLst>
                <a:gd name="adj1" fmla="val 12822"/>
                <a:gd name="adj2" fmla="val 0"/>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Bent Arrow 47"/>
            <p:cNvSpPr/>
            <p:nvPr/>
          </p:nvSpPr>
          <p:spPr>
            <a:xfrm rot="5400000" flipV="1">
              <a:off x="4455247" y="4023667"/>
              <a:ext cx="1954260" cy="868014"/>
            </a:xfrm>
            <a:prstGeom prst="bentArrow">
              <a:avLst>
                <a:gd name="adj1" fmla="val 25000"/>
                <a:gd name="adj2" fmla="val 5615"/>
                <a:gd name="adj3" fmla="val 25000"/>
                <a:gd name="adj4" fmla="val 43750"/>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9" name="Bent Arrow 48"/>
            <p:cNvSpPr/>
            <p:nvPr/>
          </p:nvSpPr>
          <p:spPr>
            <a:xfrm rot="5400000" flipV="1">
              <a:off x="5194886" y="4207472"/>
              <a:ext cx="821871" cy="872979"/>
            </a:xfrm>
            <a:prstGeom prst="bentArrow">
              <a:avLst>
                <a:gd name="adj1" fmla="val 25000"/>
                <a:gd name="adj2" fmla="val 5744"/>
                <a:gd name="adj3" fmla="val 25000"/>
                <a:gd name="adj4" fmla="val 43750"/>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0" name="Bent Arrow 49"/>
            <p:cNvSpPr/>
            <p:nvPr/>
          </p:nvSpPr>
          <p:spPr>
            <a:xfrm rot="5400000" flipV="1">
              <a:off x="3959328" y="3520796"/>
              <a:ext cx="2749530" cy="1078486"/>
            </a:xfrm>
            <a:prstGeom prst="bentArrow">
              <a:avLst>
                <a:gd name="adj1" fmla="val 25000"/>
                <a:gd name="adj2" fmla="val 5035"/>
                <a:gd name="adj3" fmla="val 25000"/>
                <a:gd name="adj4" fmla="val 43750"/>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1" name="Bent Arrow 50"/>
            <p:cNvSpPr/>
            <p:nvPr/>
          </p:nvSpPr>
          <p:spPr>
            <a:xfrm rot="5400000" flipV="1">
              <a:off x="3729210" y="2678677"/>
              <a:ext cx="3145127" cy="1437155"/>
            </a:xfrm>
            <a:prstGeom prst="bentArrow">
              <a:avLst>
                <a:gd name="adj1" fmla="val 25000"/>
                <a:gd name="adj2" fmla="val 4215"/>
                <a:gd name="adj3" fmla="val 0"/>
                <a:gd name="adj4" fmla="val 43750"/>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2" name="Right Arrow 41"/>
            <p:cNvSpPr/>
            <p:nvPr/>
          </p:nvSpPr>
          <p:spPr>
            <a:xfrm>
              <a:off x="5467125" y="4990097"/>
              <a:ext cx="409969" cy="412921"/>
            </a:xfrm>
            <a:prstGeom prst="rightArrow">
              <a:avLst>
                <a:gd name="adj1" fmla="val 23146"/>
                <a:gd name="adj2" fmla="val 0"/>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i="1" dirty="0">
                <a:solidFill>
                  <a:schemeClr val="tx1"/>
                </a:solidFill>
              </a:endParaRPr>
            </a:p>
          </p:txBody>
        </p:sp>
        <p:sp>
          <p:nvSpPr>
            <p:cNvPr id="43" name="Right Arrow 42"/>
            <p:cNvSpPr/>
            <p:nvPr/>
          </p:nvSpPr>
          <p:spPr>
            <a:xfrm>
              <a:off x="5442721" y="5410204"/>
              <a:ext cx="409969" cy="412921"/>
            </a:xfrm>
            <a:prstGeom prst="rightArrow">
              <a:avLst>
                <a:gd name="adj1" fmla="val 23146"/>
                <a:gd name="adj2" fmla="val 0"/>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i="1" dirty="0">
                <a:solidFill>
                  <a:schemeClr val="tx1"/>
                </a:solidFill>
              </a:endParaRPr>
            </a:p>
          </p:txBody>
        </p:sp>
        <p:sp>
          <p:nvSpPr>
            <p:cNvPr id="44" name="Right Arrow 43"/>
            <p:cNvSpPr/>
            <p:nvPr/>
          </p:nvSpPr>
          <p:spPr>
            <a:xfrm>
              <a:off x="5442721" y="5836388"/>
              <a:ext cx="409969" cy="412921"/>
            </a:xfrm>
            <a:prstGeom prst="rightArrow">
              <a:avLst>
                <a:gd name="adj1" fmla="val 23146"/>
                <a:gd name="adj2" fmla="val 0"/>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i="1" dirty="0">
                <a:solidFill>
                  <a:schemeClr val="tx1"/>
                </a:solidFill>
              </a:endParaRPr>
            </a:p>
          </p:txBody>
        </p:sp>
        <p:sp>
          <p:nvSpPr>
            <p:cNvPr id="41" name="Bent Arrow 40"/>
            <p:cNvSpPr/>
            <p:nvPr/>
          </p:nvSpPr>
          <p:spPr>
            <a:xfrm rot="5400000">
              <a:off x="3250274" y="3991692"/>
              <a:ext cx="854150" cy="1238984"/>
            </a:xfrm>
            <a:prstGeom prst="bentArrow">
              <a:avLst>
                <a:gd name="adj1" fmla="val 25000"/>
                <a:gd name="adj2" fmla="val 6332"/>
                <a:gd name="adj3" fmla="val 25000"/>
                <a:gd name="adj4" fmla="val 43750"/>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1" name="Bent Arrow 20"/>
            <p:cNvSpPr/>
            <p:nvPr/>
          </p:nvSpPr>
          <p:spPr>
            <a:xfrm rot="5400000">
              <a:off x="2534260" y="3009375"/>
              <a:ext cx="2660774" cy="1260112"/>
            </a:xfrm>
            <a:prstGeom prst="bentArrow">
              <a:avLst>
                <a:gd name="adj1" fmla="val 25000"/>
                <a:gd name="adj2" fmla="val 4455"/>
                <a:gd name="adj3" fmla="val 0"/>
                <a:gd name="adj4" fmla="val 43750"/>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8" name="Rectangle 37"/>
            <p:cNvSpPr/>
            <p:nvPr/>
          </p:nvSpPr>
          <p:spPr>
            <a:xfrm>
              <a:off x="3236142" y="3286873"/>
              <a:ext cx="369609" cy="108558"/>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0" y="0"/>
            <a:ext cx="9143999" cy="733712"/>
          </a:xfrm>
        </p:spPr>
        <p:txBody>
          <a:bodyPr>
            <a:noAutofit/>
          </a:bodyPr>
          <a:lstStyle/>
          <a:p>
            <a:r>
              <a:rPr lang="en-US" sz="2800" dirty="0" smtClean="0"/>
              <a:t>NERSC Systems Today</a:t>
            </a:r>
            <a:endParaRPr lang="en-US" sz="2800" dirty="0"/>
          </a:p>
        </p:txBody>
      </p:sp>
      <p:graphicFrame>
        <p:nvGraphicFramePr>
          <p:cNvPr id="4" name="Diagram 3"/>
          <p:cNvGraphicFramePr/>
          <p:nvPr>
            <p:extLst>
              <p:ext uri="{D42A27DB-BD31-4B8C-83A1-F6EECF244321}">
                <p14:modId xmlns:p14="http://schemas.microsoft.com/office/powerpoint/2010/main" val="1412690053"/>
              </p:ext>
            </p:extLst>
          </p:nvPr>
        </p:nvGraphicFramePr>
        <p:xfrm>
          <a:off x="238383" y="1025416"/>
          <a:ext cx="3036913" cy="16097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ext uri="{D42A27DB-BD31-4B8C-83A1-F6EECF244321}">
                <p14:modId xmlns:p14="http://schemas.microsoft.com/office/powerpoint/2010/main" val="3170142898"/>
              </p:ext>
            </p:extLst>
          </p:nvPr>
        </p:nvGraphicFramePr>
        <p:xfrm>
          <a:off x="246984" y="4434185"/>
          <a:ext cx="3019554" cy="81949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6" name="Diagram 5"/>
          <p:cNvGraphicFramePr/>
          <p:nvPr>
            <p:extLst>
              <p:ext uri="{D42A27DB-BD31-4B8C-83A1-F6EECF244321}">
                <p14:modId xmlns:p14="http://schemas.microsoft.com/office/powerpoint/2010/main" val="53669868"/>
              </p:ext>
            </p:extLst>
          </p:nvPr>
        </p:nvGraphicFramePr>
        <p:xfrm>
          <a:off x="247142" y="2723164"/>
          <a:ext cx="3019395" cy="158206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9" name="Diagram 8"/>
          <p:cNvGraphicFramePr/>
          <p:nvPr>
            <p:extLst>
              <p:ext uri="{D42A27DB-BD31-4B8C-83A1-F6EECF244321}">
                <p14:modId xmlns:p14="http://schemas.microsoft.com/office/powerpoint/2010/main" val="1561719026"/>
              </p:ext>
            </p:extLst>
          </p:nvPr>
        </p:nvGraphicFramePr>
        <p:xfrm>
          <a:off x="5772652" y="4681282"/>
          <a:ext cx="2897866" cy="1332605"/>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1" name="Diagram 10"/>
          <p:cNvGraphicFramePr/>
          <p:nvPr>
            <p:extLst>
              <p:ext uri="{D42A27DB-BD31-4B8C-83A1-F6EECF244321}">
                <p14:modId xmlns:p14="http://schemas.microsoft.com/office/powerpoint/2010/main" val="2184448397"/>
              </p:ext>
            </p:extLst>
          </p:nvPr>
        </p:nvGraphicFramePr>
        <p:xfrm>
          <a:off x="5781411" y="1025929"/>
          <a:ext cx="2897498" cy="3495217"/>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pic>
        <p:nvPicPr>
          <p:cNvPr id="15" name="Picture 14"/>
          <p:cNvPicPr>
            <a:picLocks noChangeAspect="1"/>
          </p:cNvPicPr>
          <p:nvPr/>
        </p:nvPicPr>
        <p:blipFill>
          <a:blip r:embed="rId28" cstate="print">
            <a:alphaModFix/>
            <a:extLst>
              <a:ext uri="{28A0092B-C50C-407E-A947-70E740481C1C}">
                <a14:useLocalDpi xmlns:a14="http://schemas.microsoft.com/office/drawing/2010/main"/>
              </a:ext>
            </a:extLst>
          </a:blip>
          <a:stretch>
            <a:fillRect/>
          </a:stretch>
        </p:blipFill>
        <p:spPr>
          <a:xfrm>
            <a:off x="7329192" y="4802432"/>
            <a:ext cx="927237" cy="1111426"/>
          </a:xfrm>
          <a:prstGeom prst="rect">
            <a:avLst/>
          </a:prstGeom>
        </p:spPr>
      </p:pic>
      <p:sp>
        <p:nvSpPr>
          <p:cNvPr id="18" name="TextBox 17"/>
          <p:cNvSpPr txBox="1"/>
          <p:nvPr/>
        </p:nvSpPr>
        <p:spPr>
          <a:xfrm>
            <a:off x="464400" y="4438535"/>
            <a:ext cx="2608384" cy="738664"/>
          </a:xfrm>
          <a:prstGeom prst="rect">
            <a:avLst/>
          </a:prstGeom>
          <a:noFill/>
        </p:spPr>
        <p:txBody>
          <a:bodyPr wrap="square" rtlCol="0">
            <a:spAutoFit/>
          </a:bodyPr>
          <a:lstStyle/>
          <a:p>
            <a:pPr algn="ctr"/>
            <a:r>
              <a:rPr lang="en-US" sz="1400" dirty="0" smtClean="0">
                <a:solidFill>
                  <a:schemeClr val="bg1"/>
                </a:solidFill>
              </a:rPr>
              <a:t>Production Clusters</a:t>
            </a:r>
            <a:endParaRPr lang="en-US" sz="1400" dirty="0">
              <a:solidFill>
                <a:schemeClr val="bg1"/>
              </a:solidFill>
            </a:endParaRPr>
          </a:p>
          <a:p>
            <a:pPr algn="ctr"/>
            <a:r>
              <a:rPr lang="en-US" sz="1400" i="1" dirty="0" smtClean="0">
                <a:solidFill>
                  <a:schemeClr val="bg1"/>
                </a:solidFill>
              </a:rPr>
              <a:t>Mendel, Carver, PDSF, JGI,KBASE,HEP, Planck</a:t>
            </a:r>
          </a:p>
        </p:txBody>
      </p:sp>
      <p:sp>
        <p:nvSpPr>
          <p:cNvPr id="19" name="Can 18"/>
          <p:cNvSpPr/>
          <p:nvPr/>
        </p:nvSpPr>
        <p:spPr>
          <a:xfrm>
            <a:off x="5941510" y="1238902"/>
            <a:ext cx="868312" cy="607265"/>
          </a:xfrm>
          <a:prstGeom prst="can">
            <a:avLst/>
          </a:prstGeom>
          <a:gradFill>
            <a:gsLst>
              <a:gs pos="0">
                <a:srgbClr val="4FA556"/>
              </a:gs>
              <a:gs pos="100000">
                <a:srgbClr val="008000"/>
              </a:gs>
            </a:gsLst>
          </a:gradFill>
          <a:ln>
            <a:solidFill>
              <a:srgbClr val="008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dirty="0" smtClean="0">
                <a:solidFill>
                  <a:schemeClr val="tx1"/>
                </a:solidFill>
              </a:rPr>
              <a:t>Global</a:t>
            </a:r>
          </a:p>
          <a:p>
            <a:pPr algn="ctr"/>
            <a:r>
              <a:rPr lang="en-US" sz="1400" dirty="0" smtClean="0">
                <a:solidFill>
                  <a:schemeClr val="tx1"/>
                </a:solidFill>
              </a:rPr>
              <a:t>Scratch </a:t>
            </a:r>
            <a:endParaRPr lang="en-US" sz="1400" dirty="0">
              <a:solidFill>
                <a:schemeClr val="tx1"/>
              </a:solidFill>
            </a:endParaRPr>
          </a:p>
        </p:txBody>
      </p:sp>
      <p:sp>
        <p:nvSpPr>
          <p:cNvPr id="26" name="TextBox 25"/>
          <p:cNvSpPr txBox="1"/>
          <p:nvPr/>
        </p:nvSpPr>
        <p:spPr>
          <a:xfrm>
            <a:off x="6866285" y="1137987"/>
            <a:ext cx="1718475" cy="584776"/>
          </a:xfrm>
          <a:prstGeom prst="rect">
            <a:avLst/>
          </a:prstGeom>
          <a:noFill/>
        </p:spPr>
        <p:txBody>
          <a:bodyPr wrap="square" rtlCol="0">
            <a:spAutoFit/>
          </a:bodyPr>
          <a:lstStyle/>
          <a:p>
            <a:r>
              <a:rPr lang="en-US" sz="1600" b="1" i="1" dirty="0" smtClean="0">
                <a:solidFill>
                  <a:schemeClr val="bg1"/>
                </a:solidFill>
              </a:rPr>
              <a:t>3.6 PB</a:t>
            </a:r>
          </a:p>
          <a:p>
            <a:r>
              <a:rPr lang="en-US" sz="1600" b="1" i="1" dirty="0" smtClean="0">
                <a:solidFill>
                  <a:schemeClr val="bg1"/>
                </a:solidFill>
              </a:rPr>
              <a:t>5 x SFA12KE</a:t>
            </a:r>
          </a:p>
        </p:txBody>
      </p:sp>
      <p:sp>
        <p:nvSpPr>
          <p:cNvPr id="27" name="Can 26"/>
          <p:cNvSpPr/>
          <p:nvPr/>
        </p:nvSpPr>
        <p:spPr>
          <a:xfrm>
            <a:off x="5979311" y="2069499"/>
            <a:ext cx="868312" cy="607265"/>
          </a:xfrm>
          <a:prstGeom prst="can">
            <a:avLst/>
          </a:prstGeom>
          <a:gradFill>
            <a:gsLst>
              <a:gs pos="0">
                <a:srgbClr val="4FA556"/>
              </a:gs>
              <a:gs pos="100000">
                <a:srgbClr val="008000"/>
              </a:gs>
            </a:gsLst>
          </a:gradFill>
          <a:ln>
            <a:solidFill>
              <a:srgbClr val="008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dirty="0" smtClean="0">
                <a:solidFill>
                  <a:schemeClr val="tx1"/>
                </a:solidFill>
              </a:rPr>
              <a:t>/project </a:t>
            </a:r>
            <a:endParaRPr lang="en-US" sz="1400" dirty="0">
              <a:solidFill>
                <a:schemeClr val="tx1"/>
              </a:solidFill>
            </a:endParaRPr>
          </a:p>
        </p:txBody>
      </p:sp>
      <p:sp>
        <p:nvSpPr>
          <p:cNvPr id="28" name="TextBox 27"/>
          <p:cNvSpPr txBox="1"/>
          <p:nvPr/>
        </p:nvSpPr>
        <p:spPr>
          <a:xfrm>
            <a:off x="6899861" y="1892167"/>
            <a:ext cx="1733406" cy="830997"/>
          </a:xfrm>
          <a:prstGeom prst="rect">
            <a:avLst/>
          </a:prstGeom>
          <a:noFill/>
        </p:spPr>
        <p:txBody>
          <a:bodyPr wrap="square" rtlCol="0">
            <a:spAutoFit/>
          </a:bodyPr>
          <a:lstStyle/>
          <a:p>
            <a:r>
              <a:rPr lang="en-US" sz="1600" b="1" dirty="0">
                <a:solidFill>
                  <a:schemeClr val="bg1"/>
                </a:solidFill>
              </a:rPr>
              <a:t>5</a:t>
            </a:r>
            <a:r>
              <a:rPr lang="en-US" sz="1600" b="1" dirty="0" smtClean="0">
                <a:solidFill>
                  <a:schemeClr val="bg1"/>
                </a:solidFill>
              </a:rPr>
              <a:t> PB</a:t>
            </a:r>
            <a:endParaRPr lang="en-US" sz="1600" b="1" i="1" dirty="0">
              <a:solidFill>
                <a:schemeClr val="bg1"/>
              </a:solidFill>
            </a:endParaRPr>
          </a:p>
          <a:p>
            <a:r>
              <a:rPr lang="en-US" sz="1600" b="1" dirty="0" smtClean="0">
                <a:solidFill>
                  <a:schemeClr val="bg1"/>
                </a:solidFill>
              </a:rPr>
              <a:t>DDN9900 &amp; </a:t>
            </a:r>
            <a:r>
              <a:rPr lang="en-US" sz="1600" b="1" dirty="0" err="1" smtClean="0">
                <a:solidFill>
                  <a:schemeClr val="bg1"/>
                </a:solidFill>
              </a:rPr>
              <a:t>NexSAN</a:t>
            </a:r>
            <a:endParaRPr lang="en-US" sz="1600" b="1" dirty="0">
              <a:solidFill>
                <a:schemeClr val="bg1"/>
              </a:solidFill>
            </a:endParaRPr>
          </a:p>
        </p:txBody>
      </p:sp>
      <p:sp>
        <p:nvSpPr>
          <p:cNvPr id="29" name="Can 28"/>
          <p:cNvSpPr/>
          <p:nvPr/>
        </p:nvSpPr>
        <p:spPr>
          <a:xfrm>
            <a:off x="6006509" y="2822796"/>
            <a:ext cx="868312" cy="607265"/>
          </a:xfrm>
          <a:prstGeom prst="can">
            <a:avLst/>
          </a:prstGeom>
          <a:gradFill>
            <a:gsLst>
              <a:gs pos="0">
                <a:srgbClr val="4FA556"/>
              </a:gs>
              <a:gs pos="100000">
                <a:srgbClr val="008000"/>
              </a:gs>
            </a:gsLst>
          </a:gradFill>
          <a:ln>
            <a:solidFill>
              <a:srgbClr val="008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dirty="0" smtClean="0">
                <a:solidFill>
                  <a:schemeClr val="tx1"/>
                </a:solidFill>
              </a:rPr>
              <a:t>/home</a:t>
            </a:r>
          </a:p>
        </p:txBody>
      </p:sp>
      <p:sp>
        <p:nvSpPr>
          <p:cNvPr id="30" name="TextBox 29"/>
          <p:cNvSpPr txBox="1"/>
          <p:nvPr/>
        </p:nvSpPr>
        <p:spPr>
          <a:xfrm>
            <a:off x="6876610" y="2815709"/>
            <a:ext cx="2004156" cy="584776"/>
          </a:xfrm>
          <a:prstGeom prst="rect">
            <a:avLst/>
          </a:prstGeom>
          <a:noFill/>
        </p:spPr>
        <p:txBody>
          <a:bodyPr wrap="square" rtlCol="0">
            <a:spAutoFit/>
          </a:bodyPr>
          <a:lstStyle/>
          <a:p>
            <a:r>
              <a:rPr lang="en-US" sz="1600" b="1" i="1" dirty="0" smtClean="0">
                <a:solidFill>
                  <a:schemeClr val="bg1"/>
                </a:solidFill>
              </a:rPr>
              <a:t>250 TB</a:t>
            </a:r>
          </a:p>
          <a:p>
            <a:r>
              <a:rPr lang="en-US" sz="1600" b="1" i="1" dirty="0" err="1" smtClean="0">
                <a:solidFill>
                  <a:schemeClr val="bg1"/>
                </a:solidFill>
              </a:rPr>
              <a:t>NetApp</a:t>
            </a:r>
            <a:r>
              <a:rPr lang="en-US" sz="1600" b="1" i="1" dirty="0" smtClean="0">
                <a:solidFill>
                  <a:schemeClr val="bg1"/>
                </a:solidFill>
              </a:rPr>
              <a:t> 5460</a:t>
            </a:r>
            <a:endParaRPr lang="en-US" sz="1600" b="1" i="1" dirty="0">
              <a:solidFill>
                <a:schemeClr val="bg1"/>
              </a:solidFill>
            </a:endParaRPr>
          </a:p>
        </p:txBody>
      </p:sp>
      <p:sp>
        <p:nvSpPr>
          <p:cNvPr id="31" name="TextBox 30"/>
          <p:cNvSpPr txBox="1"/>
          <p:nvPr/>
        </p:nvSpPr>
        <p:spPr>
          <a:xfrm>
            <a:off x="6819121" y="3443928"/>
            <a:ext cx="1806213" cy="1077218"/>
          </a:xfrm>
          <a:prstGeom prst="rect">
            <a:avLst/>
          </a:prstGeom>
          <a:noFill/>
        </p:spPr>
        <p:txBody>
          <a:bodyPr wrap="square" rtlCol="0">
            <a:spAutoFit/>
          </a:bodyPr>
          <a:lstStyle/>
          <a:p>
            <a:pPr algn="ctr"/>
            <a:r>
              <a:rPr lang="en-US" sz="1600" b="1" i="1" dirty="0" smtClean="0">
                <a:solidFill>
                  <a:schemeClr val="bg1"/>
                </a:solidFill>
              </a:rPr>
              <a:t>50 PB stored, 240 PB capacity, 20 years of community data</a:t>
            </a:r>
          </a:p>
        </p:txBody>
      </p:sp>
      <p:sp>
        <p:nvSpPr>
          <p:cNvPr id="32" name="Sequential Access Storage 31"/>
          <p:cNvSpPr/>
          <p:nvPr/>
        </p:nvSpPr>
        <p:spPr>
          <a:xfrm>
            <a:off x="5958658" y="3574172"/>
            <a:ext cx="897533" cy="694550"/>
          </a:xfrm>
          <a:prstGeom prst="flowChartMagneticTape">
            <a:avLst/>
          </a:prstGeom>
          <a:gradFill>
            <a:gsLst>
              <a:gs pos="0">
                <a:srgbClr val="4FA556"/>
              </a:gs>
              <a:gs pos="100000">
                <a:srgbClr val="008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HPSS</a:t>
            </a:r>
            <a:endParaRPr lang="en-US" sz="1600" dirty="0"/>
          </a:p>
        </p:txBody>
      </p:sp>
      <p:sp>
        <p:nvSpPr>
          <p:cNvPr id="34" name="TextBox 33"/>
          <p:cNvSpPr txBox="1"/>
          <p:nvPr/>
        </p:nvSpPr>
        <p:spPr>
          <a:xfrm>
            <a:off x="3393225" y="2232501"/>
            <a:ext cx="821688" cy="246221"/>
          </a:xfrm>
          <a:prstGeom prst="rect">
            <a:avLst/>
          </a:prstGeom>
          <a:noFill/>
        </p:spPr>
        <p:txBody>
          <a:bodyPr wrap="square" rtlCol="0">
            <a:spAutoFit/>
          </a:bodyPr>
          <a:lstStyle/>
          <a:p>
            <a:r>
              <a:rPr lang="en-US" sz="1000" i="1" dirty="0"/>
              <a:t>16 </a:t>
            </a:r>
            <a:r>
              <a:rPr lang="en-US" sz="1000" i="1" dirty="0" smtClean="0"/>
              <a:t>x QDR </a:t>
            </a:r>
            <a:r>
              <a:rPr lang="en-US" sz="1000" i="1" dirty="0"/>
              <a:t>IB</a:t>
            </a:r>
          </a:p>
        </p:txBody>
      </p:sp>
      <p:sp>
        <p:nvSpPr>
          <p:cNvPr id="35" name="Can 34"/>
          <p:cNvSpPr/>
          <p:nvPr/>
        </p:nvSpPr>
        <p:spPr>
          <a:xfrm>
            <a:off x="3467218" y="1315284"/>
            <a:ext cx="803676" cy="570799"/>
          </a:xfrm>
          <a:prstGeom prst="can">
            <a:avLst/>
          </a:prstGeom>
          <a:gradFill>
            <a:gsLst>
              <a:gs pos="0">
                <a:srgbClr val="4FA556"/>
              </a:gs>
              <a:gs pos="100000">
                <a:srgbClr val="008000"/>
              </a:gs>
            </a:gsLst>
          </a:gradFill>
          <a:ln>
            <a:solidFill>
              <a:srgbClr val="008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000" i="1" dirty="0">
                <a:solidFill>
                  <a:schemeClr val="tx1"/>
                </a:solidFill>
              </a:rPr>
              <a:t>2.2 </a:t>
            </a:r>
            <a:r>
              <a:rPr lang="en-US" sz="1000" i="1" dirty="0" smtClean="0">
                <a:solidFill>
                  <a:schemeClr val="tx1"/>
                </a:solidFill>
              </a:rPr>
              <a:t>PB Local Scratch</a:t>
            </a:r>
            <a:endParaRPr lang="en-US" sz="1000" i="1" dirty="0">
              <a:solidFill>
                <a:schemeClr val="tx1"/>
              </a:solidFill>
            </a:endParaRPr>
          </a:p>
          <a:p>
            <a:pPr algn="ctr"/>
            <a:r>
              <a:rPr lang="en-US" sz="1000" i="1" dirty="0" smtClean="0">
                <a:solidFill>
                  <a:schemeClr val="tx1"/>
                </a:solidFill>
              </a:rPr>
              <a:t>70 </a:t>
            </a:r>
            <a:r>
              <a:rPr lang="en-US" sz="1000" i="1" dirty="0">
                <a:solidFill>
                  <a:schemeClr val="tx1"/>
                </a:solidFill>
              </a:rPr>
              <a:t>GB/s</a:t>
            </a:r>
          </a:p>
        </p:txBody>
      </p:sp>
      <p:sp>
        <p:nvSpPr>
          <p:cNvPr id="37" name="Can 36"/>
          <p:cNvSpPr/>
          <p:nvPr/>
        </p:nvSpPr>
        <p:spPr>
          <a:xfrm>
            <a:off x="3459077" y="2810706"/>
            <a:ext cx="803676" cy="565887"/>
          </a:xfrm>
          <a:prstGeom prst="can">
            <a:avLst/>
          </a:prstGeom>
          <a:gradFill>
            <a:gsLst>
              <a:gs pos="0">
                <a:srgbClr val="4FA556"/>
              </a:gs>
              <a:gs pos="100000">
                <a:srgbClr val="008000"/>
              </a:gs>
            </a:gsLst>
          </a:gradFill>
          <a:ln>
            <a:solidFill>
              <a:srgbClr val="008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000" i="1" dirty="0" smtClean="0">
                <a:solidFill>
                  <a:schemeClr val="tx1"/>
                </a:solidFill>
              </a:rPr>
              <a:t>6.4 </a:t>
            </a:r>
            <a:r>
              <a:rPr lang="en-US" sz="1000" i="1" dirty="0">
                <a:solidFill>
                  <a:schemeClr val="tx1"/>
                </a:solidFill>
              </a:rPr>
              <a:t>PB Local </a:t>
            </a:r>
            <a:r>
              <a:rPr lang="en-US" sz="1000" i="1" dirty="0" smtClean="0">
                <a:solidFill>
                  <a:schemeClr val="tx1"/>
                </a:solidFill>
              </a:rPr>
              <a:t>Scratch</a:t>
            </a:r>
            <a:endParaRPr lang="en-US" sz="1000" i="1" dirty="0">
              <a:solidFill>
                <a:schemeClr val="tx1"/>
              </a:solidFill>
            </a:endParaRPr>
          </a:p>
          <a:p>
            <a:pPr algn="ctr"/>
            <a:r>
              <a:rPr lang="en-US" sz="1000" i="1" dirty="0" smtClean="0">
                <a:solidFill>
                  <a:schemeClr val="tx1"/>
                </a:solidFill>
              </a:rPr>
              <a:t>140 </a:t>
            </a:r>
            <a:r>
              <a:rPr lang="en-US" sz="1000" i="1" dirty="0">
                <a:solidFill>
                  <a:schemeClr val="tx1"/>
                </a:solidFill>
              </a:rPr>
              <a:t>GB/s</a:t>
            </a:r>
          </a:p>
        </p:txBody>
      </p:sp>
      <p:sp>
        <p:nvSpPr>
          <p:cNvPr id="39" name="TextBox 38"/>
          <p:cNvSpPr txBox="1"/>
          <p:nvPr/>
        </p:nvSpPr>
        <p:spPr>
          <a:xfrm>
            <a:off x="3381756" y="3728336"/>
            <a:ext cx="795599" cy="246221"/>
          </a:xfrm>
          <a:prstGeom prst="rect">
            <a:avLst/>
          </a:prstGeom>
          <a:noFill/>
        </p:spPr>
        <p:txBody>
          <a:bodyPr wrap="square" rtlCol="0">
            <a:spAutoFit/>
          </a:bodyPr>
          <a:lstStyle/>
          <a:p>
            <a:r>
              <a:rPr lang="en-US" sz="1000" i="1" dirty="0" smtClean="0"/>
              <a:t>16</a:t>
            </a:r>
            <a:r>
              <a:rPr lang="en-US" sz="1000" i="1" dirty="0"/>
              <a:t> </a:t>
            </a:r>
            <a:r>
              <a:rPr lang="en-US" sz="1000" i="1" dirty="0" smtClean="0"/>
              <a:t>x FDR IB</a:t>
            </a:r>
            <a:endParaRPr lang="en-US" sz="1000" i="1" dirty="0"/>
          </a:p>
        </p:txBody>
      </p:sp>
      <p:graphicFrame>
        <p:nvGraphicFramePr>
          <p:cNvPr id="25" name="Diagram 24"/>
          <p:cNvGraphicFramePr/>
          <p:nvPr>
            <p:extLst>
              <p:ext uri="{D42A27DB-BD31-4B8C-83A1-F6EECF244321}">
                <p14:modId xmlns:p14="http://schemas.microsoft.com/office/powerpoint/2010/main" val="1726552797"/>
              </p:ext>
            </p:extLst>
          </p:nvPr>
        </p:nvGraphicFramePr>
        <p:xfrm>
          <a:off x="3599946" y="4655006"/>
          <a:ext cx="1906582" cy="1424543"/>
        </p:xfrm>
        <a:graphic>
          <a:graphicData uri="http://schemas.openxmlformats.org/drawingml/2006/diagram">
            <dgm:relIds xmlns:dgm="http://schemas.openxmlformats.org/drawingml/2006/diagram" xmlns:r="http://schemas.openxmlformats.org/officeDocument/2006/relationships" r:dm="rId29" r:lo="rId30" r:qs="rId31" r:cs="rId32"/>
          </a:graphicData>
        </a:graphic>
      </p:graphicFrame>
      <p:sp>
        <p:nvSpPr>
          <p:cNvPr id="14" name="TextBox 13"/>
          <p:cNvSpPr txBox="1"/>
          <p:nvPr/>
        </p:nvSpPr>
        <p:spPr>
          <a:xfrm>
            <a:off x="3654286" y="4656474"/>
            <a:ext cx="1812839" cy="1523494"/>
          </a:xfrm>
          <a:prstGeom prst="rect">
            <a:avLst/>
          </a:prstGeom>
          <a:noFill/>
        </p:spPr>
        <p:txBody>
          <a:bodyPr wrap="square" rtlCol="0">
            <a:spAutoFit/>
          </a:bodyPr>
          <a:lstStyle/>
          <a:p>
            <a:pPr algn="ctr"/>
            <a:r>
              <a:rPr lang="en-US" sz="1600" dirty="0" smtClean="0">
                <a:solidFill>
                  <a:schemeClr val="bg1"/>
                </a:solidFill>
              </a:rPr>
              <a:t>Ethernet &amp;</a:t>
            </a:r>
          </a:p>
          <a:p>
            <a:pPr algn="ctr"/>
            <a:r>
              <a:rPr lang="en-US" sz="1600" dirty="0" smtClean="0">
                <a:solidFill>
                  <a:schemeClr val="bg1"/>
                </a:solidFill>
              </a:rPr>
              <a:t> </a:t>
            </a:r>
            <a:r>
              <a:rPr lang="en-US" sz="1600" dirty="0">
                <a:solidFill>
                  <a:schemeClr val="bg1"/>
                </a:solidFill>
              </a:rPr>
              <a:t>IB Fabric</a:t>
            </a:r>
          </a:p>
          <a:p>
            <a:pPr algn="ctr"/>
            <a:r>
              <a:rPr lang="en-US" sz="1100" i="1" dirty="0">
                <a:solidFill>
                  <a:schemeClr val="bg1"/>
                </a:solidFill>
              </a:rPr>
              <a:t>Science Friendly </a:t>
            </a:r>
            <a:r>
              <a:rPr lang="en-US" sz="1100" i="1" dirty="0" smtClean="0">
                <a:solidFill>
                  <a:schemeClr val="bg1"/>
                </a:solidFill>
              </a:rPr>
              <a:t>Security</a:t>
            </a:r>
          </a:p>
          <a:p>
            <a:pPr algn="ctr"/>
            <a:r>
              <a:rPr lang="en-US" sz="1100" i="1" dirty="0" smtClean="0">
                <a:solidFill>
                  <a:schemeClr val="bg1"/>
                </a:solidFill>
              </a:rPr>
              <a:t>Production Monitoring</a:t>
            </a:r>
            <a:endParaRPr lang="en-US" sz="1100" i="1" dirty="0">
              <a:solidFill>
                <a:schemeClr val="bg1"/>
              </a:solidFill>
            </a:endParaRPr>
          </a:p>
          <a:p>
            <a:pPr algn="ctr"/>
            <a:r>
              <a:rPr lang="en-US" sz="1100" i="1" dirty="0">
                <a:solidFill>
                  <a:schemeClr val="bg1"/>
                </a:solidFill>
              </a:rPr>
              <a:t>Power </a:t>
            </a:r>
            <a:r>
              <a:rPr lang="en-US" sz="1100" i="1" dirty="0" smtClean="0">
                <a:solidFill>
                  <a:schemeClr val="bg1"/>
                </a:solidFill>
              </a:rPr>
              <a:t>Efficiency</a:t>
            </a:r>
          </a:p>
          <a:p>
            <a:pPr algn="ctr"/>
            <a:r>
              <a:rPr lang="en-US" sz="1600" dirty="0" smtClean="0">
                <a:solidFill>
                  <a:schemeClr val="bg1"/>
                </a:solidFill>
              </a:rPr>
              <a:t>WAN</a:t>
            </a:r>
          </a:p>
          <a:p>
            <a:pPr algn="ctr"/>
            <a:endParaRPr lang="en-US" sz="900" i="1" dirty="0">
              <a:solidFill>
                <a:schemeClr val="bg1"/>
              </a:solidFill>
            </a:endParaRPr>
          </a:p>
        </p:txBody>
      </p:sp>
      <p:sp>
        <p:nvSpPr>
          <p:cNvPr id="23" name="Rectangle 22"/>
          <p:cNvSpPr/>
          <p:nvPr/>
        </p:nvSpPr>
        <p:spPr>
          <a:xfrm>
            <a:off x="5862203" y="4772831"/>
            <a:ext cx="1002763" cy="338554"/>
          </a:xfrm>
          <a:prstGeom prst="rect">
            <a:avLst/>
          </a:prstGeom>
        </p:spPr>
        <p:txBody>
          <a:bodyPr wrap="square">
            <a:spAutoFit/>
          </a:bodyPr>
          <a:lstStyle/>
          <a:p>
            <a:pPr algn="ctr"/>
            <a:r>
              <a:rPr lang="en-US" sz="1600" b="1" i="1" dirty="0">
                <a:solidFill>
                  <a:schemeClr val="bg1"/>
                </a:solidFill>
              </a:rPr>
              <a:t>2 x 10 Gb</a:t>
            </a:r>
          </a:p>
        </p:txBody>
      </p:sp>
      <p:sp>
        <p:nvSpPr>
          <p:cNvPr id="46" name="Rectangle 45"/>
          <p:cNvSpPr/>
          <p:nvPr/>
        </p:nvSpPr>
        <p:spPr>
          <a:xfrm>
            <a:off x="5810207" y="5166093"/>
            <a:ext cx="1106176" cy="338554"/>
          </a:xfrm>
          <a:prstGeom prst="rect">
            <a:avLst/>
          </a:prstGeom>
        </p:spPr>
        <p:txBody>
          <a:bodyPr wrap="square">
            <a:spAutoFit/>
          </a:bodyPr>
          <a:lstStyle/>
          <a:p>
            <a:pPr algn="ctr"/>
            <a:r>
              <a:rPr lang="en-US" sz="1600" b="1" i="1" dirty="0" smtClean="0">
                <a:solidFill>
                  <a:schemeClr val="bg1"/>
                </a:solidFill>
              </a:rPr>
              <a:t>1 </a:t>
            </a:r>
            <a:r>
              <a:rPr lang="en-US" sz="1600" b="1" i="1" dirty="0">
                <a:solidFill>
                  <a:schemeClr val="bg1"/>
                </a:solidFill>
              </a:rPr>
              <a:t>x </a:t>
            </a:r>
            <a:r>
              <a:rPr lang="en-US" sz="1600" b="1" i="1" dirty="0" smtClean="0">
                <a:solidFill>
                  <a:schemeClr val="bg1"/>
                </a:solidFill>
              </a:rPr>
              <a:t>100 </a:t>
            </a:r>
            <a:r>
              <a:rPr lang="en-US" sz="1600" b="1" i="1" dirty="0">
                <a:solidFill>
                  <a:schemeClr val="bg1"/>
                </a:solidFill>
              </a:rPr>
              <a:t>Gb</a:t>
            </a:r>
          </a:p>
        </p:txBody>
      </p:sp>
      <p:sp>
        <p:nvSpPr>
          <p:cNvPr id="47" name="Rectangle 46"/>
          <p:cNvSpPr/>
          <p:nvPr/>
        </p:nvSpPr>
        <p:spPr>
          <a:xfrm>
            <a:off x="5800032" y="5611417"/>
            <a:ext cx="1287511" cy="430887"/>
          </a:xfrm>
          <a:prstGeom prst="rect">
            <a:avLst/>
          </a:prstGeom>
        </p:spPr>
        <p:txBody>
          <a:bodyPr wrap="square">
            <a:spAutoFit/>
          </a:bodyPr>
          <a:lstStyle/>
          <a:p>
            <a:pPr algn="ctr"/>
            <a:r>
              <a:rPr lang="en-US" sz="1100" i="1" dirty="0" smtClean="0">
                <a:solidFill>
                  <a:schemeClr val="bg1"/>
                </a:solidFill>
              </a:rPr>
              <a:t>Software Defined</a:t>
            </a:r>
          </a:p>
          <a:p>
            <a:pPr algn="ctr"/>
            <a:r>
              <a:rPr lang="en-US" sz="1100" i="1" dirty="0" smtClean="0">
                <a:solidFill>
                  <a:schemeClr val="bg1"/>
                </a:solidFill>
              </a:rPr>
              <a:t> Networking</a:t>
            </a:r>
          </a:p>
        </p:txBody>
      </p:sp>
      <p:graphicFrame>
        <p:nvGraphicFramePr>
          <p:cNvPr id="53" name="Diagram 52"/>
          <p:cNvGraphicFramePr/>
          <p:nvPr>
            <p:extLst>
              <p:ext uri="{D42A27DB-BD31-4B8C-83A1-F6EECF244321}">
                <p14:modId xmlns:p14="http://schemas.microsoft.com/office/powerpoint/2010/main" val="3492482160"/>
              </p:ext>
            </p:extLst>
          </p:nvPr>
        </p:nvGraphicFramePr>
        <p:xfrm>
          <a:off x="293760" y="5426678"/>
          <a:ext cx="2981536" cy="613485"/>
        </p:xfrm>
        <a:graphic>
          <a:graphicData uri="http://schemas.openxmlformats.org/drawingml/2006/diagram">
            <dgm:relIds xmlns:dgm="http://schemas.openxmlformats.org/drawingml/2006/diagram" xmlns:r="http://schemas.openxmlformats.org/officeDocument/2006/relationships" r:dm="rId34" r:lo="rId35" r:qs="rId36" r:cs="rId37"/>
          </a:graphicData>
        </a:graphic>
      </p:graphicFrame>
      <p:sp>
        <p:nvSpPr>
          <p:cNvPr id="54" name="TextBox 53"/>
          <p:cNvSpPr txBox="1"/>
          <p:nvPr/>
        </p:nvSpPr>
        <p:spPr>
          <a:xfrm>
            <a:off x="218968" y="5472082"/>
            <a:ext cx="3119301" cy="461665"/>
          </a:xfrm>
          <a:prstGeom prst="rect">
            <a:avLst/>
          </a:prstGeom>
          <a:noFill/>
        </p:spPr>
        <p:txBody>
          <a:bodyPr wrap="square" rtlCol="0">
            <a:spAutoFit/>
          </a:bodyPr>
          <a:lstStyle/>
          <a:p>
            <a:pPr algn="ctr"/>
            <a:r>
              <a:rPr lang="en-US" sz="1200" dirty="0">
                <a:solidFill>
                  <a:schemeClr val="bg1"/>
                </a:solidFill>
              </a:rPr>
              <a:t>Vis &amp; </a:t>
            </a:r>
            <a:r>
              <a:rPr lang="en-US" sz="1200" dirty="0" smtClean="0">
                <a:solidFill>
                  <a:schemeClr val="bg1"/>
                </a:solidFill>
              </a:rPr>
              <a:t>Analytics    Data Transfer Nodes</a:t>
            </a:r>
          </a:p>
          <a:p>
            <a:pPr algn="ctr"/>
            <a:r>
              <a:rPr lang="en-US" sz="1200" dirty="0" smtClean="0">
                <a:solidFill>
                  <a:schemeClr val="bg1"/>
                </a:solidFill>
              </a:rPr>
              <a:t>Adv. Arch. </a:t>
            </a:r>
            <a:r>
              <a:rPr lang="en-US" sz="1200" dirty="0" err="1" smtClean="0">
                <a:solidFill>
                  <a:schemeClr val="bg1"/>
                </a:solidFill>
              </a:rPr>
              <a:t>Testbeds</a:t>
            </a:r>
            <a:r>
              <a:rPr lang="en-US" sz="1200" dirty="0" smtClean="0">
                <a:solidFill>
                  <a:schemeClr val="bg1"/>
                </a:solidFill>
              </a:rPr>
              <a:t>   Science Gateways</a:t>
            </a:r>
          </a:p>
        </p:txBody>
      </p:sp>
      <p:sp>
        <p:nvSpPr>
          <p:cNvPr id="55" name="TextBox 54"/>
          <p:cNvSpPr txBox="1"/>
          <p:nvPr/>
        </p:nvSpPr>
        <p:spPr>
          <a:xfrm>
            <a:off x="5107883" y="1365545"/>
            <a:ext cx="595513" cy="246221"/>
          </a:xfrm>
          <a:prstGeom prst="rect">
            <a:avLst/>
          </a:prstGeom>
          <a:noFill/>
        </p:spPr>
        <p:txBody>
          <a:bodyPr wrap="square" rtlCol="0">
            <a:spAutoFit/>
          </a:bodyPr>
          <a:lstStyle/>
          <a:p>
            <a:pPr algn="ctr"/>
            <a:r>
              <a:rPr lang="en-US" sz="1000" i="1" dirty="0" smtClean="0"/>
              <a:t>80 GB/s</a:t>
            </a:r>
            <a:endParaRPr lang="en-US" sz="1000" i="1" dirty="0"/>
          </a:p>
        </p:txBody>
      </p:sp>
      <p:sp>
        <p:nvSpPr>
          <p:cNvPr id="56" name="TextBox 55"/>
          <p:cNvSpPr txBox="1"/>
          <p:nvPr/>
        </p:nvSpPr>
        <p:spPr>
          <a:xfrm>
            <a:off x="5107883" y="2225198"/>
            <a:ext cx="595513" cy="246221"/>
          </a:xfrm>
          <a:prstGeom prst="rect">
            <a:avLst/>
          </a:prstGeom>
          <a:noFill/>
        </p:spPr>
        <p:txBody>
          <a:bodyPr wrap="square" rtlCol="0">
            <a:spAutoFit/>
          </a:bodyPr>
          <a:lstStyle/>
          <a:p>
            <a:pPr algn="ctr"/>
            <a:r>
              <a:rPr lang="en-US" sz="1000" i="1" dirty="0" smtClean="0"/>
              <a:t>50 GB/s</a:t>
            </a:r>
            <a:endParaRPr lang="en-US" sz="1000" i="1" dirty="0"/>
          </a:p>
        </p:txBody>
      </p:sp>
      <p:sp>
        <p:nvSpPr>
          <p:cNvPr id="57" name="TextBox 56"/>
          <p:cNvSpPr txBox="1"/>
          <p:nvPr/>
        </p:nvSpPr>
        <p:spPr>
          <a:xfrm>
            <a:off x="5107883" y="3024771"/>
            <a:ext cx="595513" cy="246221"/>
          </a:xfrm>
          <a:prstGeom prst="rect">
            <a:avLst/>
          </a:prstGeom>
          <a:noFill/>
        </p:spPr>
        <p:txBody>
          <a:bodyPr wrap="square" rtlCol="0">
            <a:spAutoFit/>
          </a:bodyPr>
          <a:lstStyle/>
          <a:p>
            <a:pPr algn="ctr"/>
            <a:r>
              <a:rPr lang="en-US" sz="1000" i="1" dirty="0"/>
              <a:t>5</a:t>
            </a:r>
            <a:r>
              <a:rPr lang="en-US" sz="1000" i="1" dirty="0" smtClean="0"/>
              <a:t> GB/s</a:t>
            </a:r>
            <a:endParaRPr lang="en-US" sz="1000" i="1" dirty="0"/>
          </a:p>
        </p:txBody>
      </p:sp>
      <p:sp>
        <p:nvSpPr>
          <p:cNvPr id="58" name="TextBox 57"/>
          <p:cNvSpPr txBox="1"/>
          <p:nvPr/>
        </p:nvSpPr>
        <p:spPr>
          <a:xfrm>
            <a:off x="5121796" y="3777255"/>
            <a:ext cx="595513" cy="246221"/>
          </a:xfrm>
          <a:prstGeom prst="rect">
            <a:avLst/>
          </a:prstGeom>
          <a:noFill/>
        </p:spPr>
        <p:txBody>
          <a:bodyPr wrap="square" rtlCol="0">
            <a:spAutoFit/>
          </a:bodyPr>
          <a:lstStyle/>
          <a:p>
            <a:pPr algn="ctr"/>
            <a:r>
              <a:rPr lang="en-US" sz="1000" i="1" dirty="0" smtClean="0"/>
              <a:t>12 GB/s</a:t>
            </a:r>
            <a:endParaRPr lang="en-US" sz="1000" i="1" dirty="0"/>
          </a:p>
        </p:txBody>
      </p:sp>
      <p:sp>
        <p:nvSpPr>
          <p:cNvPr id="61" name="TextBox 60"/>
          <p:cNvSpPr txBox="1"/>
          <p:nvPr/>
        </p:nvSpPr>
        <p:spPr>
          <a:xfrm>
            <a:off x="498539" y="1034950"/>
            <a:ext cx="2607294" cy="307777"/>
          </a:xfrm>
          <a:prstGeom prst="rect">
            <a:avLst/>
          </a:prstGeom>
          <a:noFill/>
        </p:spPr>
        <p:txBody>
          <a:bodyPr wrap="square" rtlCol="0">
            <a:spAutoFit/>
          </a:bodyPr>
          <a:lstStyle/>
          <a:p>
            <a:pPr algn="ctr"/>
            <a:r>
              <a:rPr lang="en-US" sz="1400" b="1" i="1" dirty="0" smtClean="0">
                <a:solidFill>
                  <a:schemeClr val="bg1"/>
                </a:solidFill>
              </a:rPr>
              <a:t>Hopper: </a:t>
            </a:r>
            <a:r>
              <a:rPr lang="en-US" sz="1400" b="1" i="1" dirty="0">
                <a:solidFill>
                  <a:schemeClr val="bg1"/>
                </a:solidFill>
              </a:rPr>
              <a:t>1.3PF, 212 TB </a:t>
            </a:r>
            <a:r>
              <a:rPr lang="en-US" sz="1400" b="1" i="1" dirty="0" smtClean="0">
                <a:solidFill>
                  <a:schemeClr val="bg1"/>
                </a:solidFill>
              </a:rPr>
              <a:t>RAM</a:t>
            </a:r>
            <a:endParaRPr lang="en-US" sz="1400" b="1" i="1" dirty="0">
              <a:solidFill>
                <a:schemeClr val="bg1"/>
              </a:solidFill>
            </a:endParaRPr>
          </a:p>
        </p:txBody>
      </p:sp>
      <p:sp>
        <p:nvSpPr>
          <p:cNvPr id="62" name="TextBox 61"/>
          <p:cNvSpPr txBox="1"/>
          <p:nvPr/>
        </p:nvSpPr>
        <p:spPr>
          <a:xfrm>
            <a:off x="613304" y="2699737"/>
            <a:ext cx="2291254" cy="523220"/>
          </a:xfrm>
          <a:prstGeom prst="rect">
            <a:avLst/>
          </a:prstGeom>
          <a:noFill/>
        </p:spPr>
        <p:txBody>
          <a:bodyPr wrap="square" rtlCol="0">
            <a:spAutoFit/>
          </a:bodyPr>
          <a:lstStyle/>
          <a:p>
            <a:pPr algn="ctr"/>
            <a:r>
              <a:rPr lang="en-US" sz="1400" b="1" i="1" dirty="0" smtClean="0">
                <a:solidFill>
                  <a:schemeClr val="bg1"/>
                </a:solidFill>
              </a:rPr>
              <a:t>Edison: 2.39PF</a:t>
            </a:r>
            <a:r>
              <a:rPr lang="en-US" sz="1400" b="1" i="1" dirty="0">
                <a:solidFill>
                  <a:schemeClr val="bg1"/>
                </a:solidFill>
              </a:rPr>
              <a:t>, </a:t>
            </a:r>
            <a:r>
              <a:rPr lang="en-US" sz="1400" b="1" i="1" dirty="0" smtClean="0">
                <a:solidFill>
                  <a:schemeClr val="bg1"/>
                </a:solidFill>
              </a:rPr>
              <a:t>333 TB </a:t>
            </a:r>
            <a:r>
              <a:rPr lang="en-US" sz="1400" b="1" i="1" dirty="0">
                <a:solidFill>
                  <a:schemeClr val="bg1"/>
                </a:solidFill>
              </a:rPr>
              <a:t>RAM</a:t>
            </a:r>
          </a:p>
          <a:p>
            <a:pPr algn="ctr"/>
            <a:endParaRPr lang="en-US" sz="1400" dirty="0"/>
          </a:p>
        </p:txBody>
      </p:sp>
      <p:sp>
        <p:nvSpPr>
          <p:cNvPr id="64" name="TextBox 63"/>
          <p:cNvSpPr txBox="1"/>
          <p:nvPr/>
        </p:nvSpPr>
        <p:spPr>
          <a:xfrm>
            <a:off x="585828" y="2290845"/>
            <a:ext cx="2490282" cy="307777"/>
          </a:xfrm>
          <a:prstGeom prst="rect">
            <a:avLst/>
          </a:prstGeom>
          <a:noFill/>
        </p:spPr>
        <p:txBody>
          <a:bodyPr wrap="square" rtlCol="0">
            <a:spAutoFit/>
          </a:bodyPr>
          <a:lstStyle/>
          <a:p>
            <a:pPr algn="ctr"/>
            <a:r>
              <a:rPr lang="en-US" sz="1400" i="1" dirty="0" smtClean="0">
                <a:solidFill>
                  <a:schemeClr val="bg1"/>
                </a:solidFill>
              </a:rPr>
              <a:t>Cray XE6, 150K Cores</a:t>
            </a:r>
            <a:endParaRPr lang="en-US" sz="1400" i="1" dirty="0">
              <a:solidFill>
                <a:schemeClr val="bg1"/>
              </a:solidFill>
            </a:endParaRPr>
          </a:p>
        </p:txBody>
      </p:sp>
      <p:sp>
        <p:nvSpPr>
          <p:cNvPr id="65" name="TextBox 64"/>
          <p:cNvSpPr txBox="1"/>
          <p:nvPr/>
        </p:nvSpPr>
        <p:spPr>
          <a:xfrm>
            <a:off x="594587" y="4023476"/>
            <a:ext cx="2357215" cy="307777"/>
          </a:xfrm>
          <a:prstGeom prst="rect">
            <a:avLst/>
          </a:prstGeom>
          <a:noFill/>
        </p:spPr>
        <p:txBody>
          <a:bodyPr wrap="square" rtlCol="0">
            <a:spAutoFit/>
          </a:bodyPr>
          <a:lstStyle/>
          <a:p>
            <a:pPr algn="ctr"/>
            <a:r>
              <a:rPr lang="en-US" sz="1400" i="1" dirty="0" smtClean="0">
                <a:solidFill>
                  <a:schemeClr val="bg1"/>
                </a:solidFill>
              </a:rPr>
              <a:t>Cray XC30, ~125K Cores</a:t>
            </a:r>
            <a:endParaRPr lang="en-US" sz="1400" i="1" dirty="0">
              <a:solidFill>
                <a:schemeClr val="bg1"/>
              </a:solidFill>
            </a:endParaRPr>
          </a:p>
        </p:txBody>
      </p:sp>
      <p:pic>
        <p:nvPicPr>
          <p:cNvPr id="8" name="Picture 7"/>
          <p:cNvPicPr>
            <a:picLocks noChangeAspect="1"/>
          </p:cNvPicPr>
          <p:nvPr/>
        </p:nvPicPr>
        <p:blipFill rotWithShape="1">
          <a:blip r:embed="rId39" cstate="print">
            <a:extLst>
              <a:ext uri="{28A0092B-C50C-407E-A947-70E740481C1C}">
                <a14:useLocalDpi xmlns:a14="http://schemas.microsoft.com/office/drawing/2010/main"/>
              </a:ext>
            </a:extLst>
          </a:blip>
          <a:srcRect l="-1"/>
          <a:stretch/>
        </p:blipFill>
        <p:spPr>
          <a:xfrm>
            <a:off x="309341" y="1575219"/>
            <a:ext cx="2925447" cy="649045"/>
          </a:xfrm>
          <a:prstGeom prst="rect">
            <a:avLst/>
          </a:prstGeom>
        </p:spPr>
      </p:pic>
      <p:pic>
        <p:nvPicPr>
          <p:cNvPr id="10" name="Picture 9" descr="XBD201311-04294-11.TIF"/>
          <p:cNvPicPr>
            <a:picLocks noChangeAspect="1"/>
          </p:cNvPicPr>
          <p:nvPr/>
        </p:nvPicPr>
        <p:blipFill rotWithShape="1">
          <a:blip r:embed="rId40" cstate="print">
            <a:extLst>
              <a:ext uri="{28A0092B-C50C-407E-A947-70E740481C1C}">
                <a14:useLocalDpi xmlns:a14="http://schemas.microsoft.com/office/drawing/2010/main"/>
              </a:ext>
            </a:extLst>
          </a:blip>
          <a:srcRect/>
          <a:stretch/>
        </p:blipFill>
        <p:spPr>
          <a:xfrm>
            <a:off x="341092" y="3222957"/>
            <a:ext cx="2849452" cy="680449"/>
          </a:xfrm>
          <a:prstGeom prst="rect">
            <a:avLst/>
          </a:prstGeom>
        </p:spPr>
      </p:pic>
      <p:sp>
        <p:nvSpPr>
          <p:cNvPr id="66" name="TextBox 65"/>
          <p:cNvSpPr txBox="1"/>
          <p:nvPr/>
        </p:nvSpPr>
        <p:spPr>
          <a:xfrm>
            <a:off x="3263453" y="4432482"/>
            <a:ext cx="821688" cy="246221"/>
          </a:xfrm>
          <a:prstGeom prst="rect">
            <a:avLst/>
          </a:prstGeom>
          <a:noFill/>
        </p:spPr>
        <p:txBody>
          <a:bodyPr wrap="square" rtlCol="0">
            <a:spAutoFit/>
          </a:bodyPr>
          <a:lstStyle/>
          <a:p>
            <a:r>
              <a:rPr lang="en-US" sz="1000" i="1" dirty="0" smtClean="0"/>
              <a:t>14 x QDR </a:t>
            </a:r>
            <a:r>
              <a:rPr lang="en-US" sz="1000" i="1" dirty="0"/>
              <a:t>IB</a:t>
            </a:r>
          </a:p>
        </p:txBody>
      </p:sp>
      <p:sp>
        <p:nvSpPr>
          <p:cNvPr id="12" name="L-Shape 11"/>
          <p:cNvSpPr/>
          <p:nvPr/>
        </p:nvSpPr>
        <p:spPr>
          <a:xfrm>
            <a:off x="169842" y="838200"/>
            <a:ext cx="8710924" cy="5321055"/>
          </a:xfrm>
          <a:prstGeom prst="corner">
            <a:avLst>
              <a:gd name="adj1" fmla="val 33591"/>
              <a:gd name="adj2" fmla="val 81027"/>
            </a:avLst>
          </a:prstGeom>
          <a:noFill/>
          <a:ln w="63500">
            <a:solidFill>
              <a:srgbClr val="FFFF00"/>
            </a:solidFill>
          </a:ln>
          <a:scene3d>
            <a:camera prst="orthographicFront">
              <a:rot lat="0" lon="1080000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Footer Placeholder 2"/>
          <p:cNvSpPr>
            <a:spLocks noGrp="1"/>
          </p:cNvSpPr>
          <p:nvPr>
            <p:ph type="ftr" sz="quarter" idx="4294967295"/>
          </p:nvPr>
        </p:nvSpPr>
        <p:spPr>
          <a:xfrm>
            <a:off x="3124200" y="6356350"/>
            <a:ext cx="5334000" cy="365125"/>
          </a:xfrm>
          <a:prstGeom prst="rect">
            <a:avLst/>
          </a:prstGeom>
        </p:spPr>
        <p:txBody>
          <a:bodyPr anchor="ctr"/>
          <a:lstStyle/>
          <a:p>
            <a:pPr algn="r" fontAlgn="auto">
              <a:spcBef>
                <a:spcPts val="0"/>
              </a:spcBef>
              <a:spcAft>
                <a:spcPts val="0"/>
              </a:spcAft>
              <a:defRPr/>
            </a:pPr>
            <a:r>
              <a:rPr lang="en-US" sz="1200" smtClean="0">
                <a:solidFill>
                  <a:srgbClr val="106636"/>
                </a:solidFill>
                <a:latin typeface="Arial" pitchFamily="34" charset="0"/>
                <a:cs typeface="Arial" pitchFamily="34" charset="0"/>
              </a:rPr>
              <a:t>BESAC Briefing February 11, 2016</a:t>
            </a:r>
            <a:endParaRPr lang="en-US" sz="1200" dirty="0">
              <a:solidFill>
                <a:srgbClr val="106636"/>
              </a:solidFill>
              <a:latin typeface="Arial" pitchFamily="34" charset="0"/>
              <a:cs typeface="Arial" pitchFamily="34" charset="0"/>
            </a:endParaRPr>
          </a:p>
        </p:txBody>
      </p:sp>
      <p:sp>
        <p:nvSpPr>
          <p:cNvPr id="63" name="Slide Number Placeholder 3"/>
          <p:cNvSpPr>
            <a:spLocks noGrp="1"/>
          </p:cNvSpPr>
          <p:nvPr>
            <p:ph type="sldNum" sz="quarter" idx="4294967295"/>
          </p:nvPr>
        </p:nvSpPr>
        <p:spPr>
          <a:xfrm>
            <a:off x="8413750" y="6351588"/>
            <a:ext cx="381000" cy="365125"/>
          </a:xfrm>
          <a:prstGeom prst="rect">
            <a:avLst/>
          </a:prstGeom>
        </p:spPr>
        <p:txBody>
          <a:bodyPr/>
          <a:lstStyle/>
          <a:p>
            <a:pPr>
              <a:defRPr/>
            </a:pPr>
            <a:fld id="{6EEA275D-5A49-48A8-817D-44C3EA0A3A2F}" type="slidenum">
              <a:rPr lang="en-US" smtClean="0"/>
              <a:pPr>
                <a:defRPr/>
              </a:pPr>
              <a:t>34</a:t>
            </a:fld>
            <a:endParaRPr lang="en-US" dirty="0"/>
          </a:p>
        </p:txBody>
      </p:sp>
      <p:grpSp>
        <p:nvGrpSpPr>
          <p:cNvPr id="70" name="Group 69"/>
          <p:cNvGrpSpPr/>
          <p:nvPr/>
        </p:nvGrpSpPr>
        <p:grpSpPr>
          <a:xfrm>
            <a:off x="8032830" y="46284"/>
            <a:ext cx="1111170" cy="957965"/>
            <a:chOff x="8032830" y="46284"/>
            <a:chExt cx="1111170" cy="957965"/>
          </a:xfrm>
        </p:grpSpPr>
        <p:sp>
          <p:nvSpPr>
            <p:cNvPr id="71" name="5-Point Star 70"/>
            <p:cNvSpPr/>
            <p:nvPr/>
          </p:nvSpPr>
          <p:spPr>
            <a:xfrm>
              <a:off x="8032830" y="46284"/>
              <a:ext cx="1111170" cy="95796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TextBox 71"/>
            <p:cNvSpPr txBox="1"/>
            <p:nvPr/>
          </p:nvSpPr>
          <p:spPr>
            <a:xfrm>
              <a:off x="8225900" y="271010"/>
              <a:ext cx="740779" cy="600164"/>
            </a:xfrm>
            <a:prstGeom prst="rect">
              <a:avLst/>
            </a:prstGeom>
            <a:noFill/>
          </p:spPr>
          <p:txBody>
            <a:bodyPr wrap="square" rtlCol="0">
              <a:spAutoFit/>
            </a:bodyPr>
            <a:lstStyle/>
            <a:p>
              <a:pPr algn="ctr"/>
              <a:r>
                <a:rPr lang="en-US" sz="1100" b="1" dirty="0" smtClean="0">
                  <a:solidFill>
                    <a:schemeClr val="bg1"/>
                  </a:solidFill>
                </a:rPr>
                <a:t>BES-</a:t>
              </a:r>
            </a:p>
            <a:p>
              <a:pPr algn="ctr"/>
              <a:r>
                <a:rPr lang="en-US" sz="1100" b="1" dirty="0" smtClean="0">
                  <a:solidFill>
                    <a:schemeClr val="bg1"/>
                  </a:solidFill>
                </a:rPr>
                <a:t>ASCR</a:t>
              </a:r>
            </a:p>
            <a:p>
              <a:pPr algn="ctr"/>
              <a:r>
                <a:rPr lang="en-US" sz="1100" b="1" dirty="0" smtClean="0">
                  <a:solidFill>
                    <a:schemeClr val="bg1"/>
                  </a:solidFill>
                </a:rPr>
                <a:t>Link</a:t>
              </a:r>
            </a:p>
          </p:txBody>
        </p:sp>
      </p:grpSp>
    </p:spTree>
    <p:extLst>
      <p:ext uri="{BB962C8B-B14F-4D97-AF65-F5344CB8AC3E}">
        <p14:creationId xmlns:p14="http://schemas.microsoft.com/office/powerpoint/2010/main" val="2763744791"/>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741946327"/>
              </p:ext>
            </p:extLst>
          </p:nvPr>
        </p:nvGraphicFramePr>
        <p:xfrm>
          <a:off x="838199" y="838200"/>
          <a:ext cx="7543802" cy="4953003"/>
        </p:xfrm>
        <a:graphic>
          <a:graphicData uri="http://schemas.openxmlformats.org/drawingml/2006/table">
            <a:tbl>
              <a:tblPr firstRow="1" firstCol="1" bandRow="1">
                <a:tableStyleId>{5C22544A-7EE6-4342-B048-85BDC9FD1C3A}</a:tableStyleId>
              </a:tblPr>
              <a:tblGrid>
                <a:gridCol w="2849124"/>
                <a:gridCol w="1906750"/>
                <a:gridCol w="1393964"/>
                <a:gridCol w="1393964"/>
              </a:tblGrid>
              <a:tr h="497673">
                <a:tc>
                  <a:txBody>
                    <a:bodyPr/>
                    <a:lstStyle/>
                    <a:p>
                      <a:endParaRPr lang="en-US" sz="1200" dirty="0">
                        <a:effectLst/>
                        <a:latin typeface="Cambria"/>
                      </a:endParaRPr>
                    </a:p>
                  </a:txBody>
                  <a:tcPr marL="68580" marR="68580" marT="10795" marB="0"/>
                </a:tc>
                <a:tc>
                  <a:txBody>
                    <a:bodyPr/>
                    <a:lstStyle/>
                    <a:p>
                      <a:pPr marL="0" marR="0" algn="just">
                        <a:spcBef>
                          <a:spcPts val="600"/>
                        </a:spcBef>
                        <a:spcAft>
                          <a:spcPts val="0"/>
                        </a:spcAft>
                      </a:pPr>
                      <a:r>
                        <a:rPr lang="en-US" sz="1200">
                          <a:effectLst/>
                        </a:rPr>
                        <a:t>2013 </a:t>
                      </a:r>
                      <a:endParaRPr lang="en-US" sz="1000">
                        <a:effectLst/>
                      </a:endParaRPr>
                    </a:p>
                    <a:p>
                      <a:pPr marL="0" marR="0" algn="just">
                        <a:spcBef>
                          <a:spcPts val="600"/>
                        </a:spcBef>
                        <a:spcAft>
                          <a:spcPts val="0"/>
                        </a:spcAft>
                      </a:pPr>
                      <a:r>
                        <a:rPr lang="en-US" sz="1200">
                          <a:effectLst/>
                        </a:rPr>
                        <a:t>Current data rate* </a:t>
                      </a:r>
                      <a:endParaRPr lang="en-US" sz="1000">
                        <a:effectLst/>
                        <a:latin typeface="Times New Roman"/>
                        <a:ea typeface="Times New Roman"/>
                      </a:endParaRPr>
                    </a:p>
                  </a:txBody>
                  <a:tcPr marL="68580" marR="68580" marT="10795" marB="0"/>
                </a:tc>
                <a:tc>
                  <a:txBody>
                    <a:bodyPr/>
                    <a:lstStyle/>
                    <a:p>
                      <a:pPr marL="0" marR="0" algn="just">
                        <a:spcBef>
                          <a:spcPts val="600"/>
                        </a:spcBef>
                        <a:spcAft>
                          <a:spcPts val="0"/>
                        </a:spcAft>
                      </a:pPr>
                      <a:r>
                        <a:rPr lang="en-US" sz="1200">
                          <a:effectLst/>
                        </a:rPr>
                        <a:t>2015 </a:t>
                      </a:r>
                      <a:endParaRPr lang="en-US" sz="1000">
                        <a:effectLst/>
                      </a:endParaRPr>
                    </a:p>
                    <a:p>
                      <a:pPr marL="0" marR="0" algn="just">
                        <a:spcBef>
                          <a:spcPts val="600"/>
                        </a:spcBef>
                        <a:spcAft>
                          <a:spcPts val="0"/>
                        </a:spcAft>
                      </a:pPr>
                      <a:r>
                        <a:rPr lang="en-US" sz="1200">
                          <a:effectLst/>
                        </a:rPr>
                        <a:t>Projected need </a:t>
                      </a:r>
                      <a:endParaRPr lang="en-US" sz="1000">
                        <a:effectLst/>
                        <a:latin typeface="Times New Roman"/>
                        <a:ea typeface="Times New Roman"/>
                      </a:endParaRPr>
                    </a:p>
                  </a:txBody>
                  <a:tcPr marL="68580" marR="68580" marT="10795" marB="0"/>
                </a:tc>
                <a:tc>
                  <a:txBody>
                    <a:bodyPr/>
                    <a:lstStyle/>
                    <a:p>
                      <a:pPr marL="0" marR="0" algn="just">
                        <a:spcBef>
                          <a:spcPts val="600"/>
                        </a:spcBef>
                        <a:spcAft>
                          <a:spcPts val="0"/>
                        </a:spcAft>
                      </a:pPr>
                      <a:r>
                        <a:rPr lang="en-US" sz="1200">
                          <a:effectLst/>
                        </a:rPr>
                        <a:t>2018 </a:t>
                      </a:r>
                      <a:endParaRPr lang="en-US" sz="1000">
                        <a:effectLst/>
                      </a:endParaRPr>
                    </a:p>
                    <a:p>
                      <a:pPr marL="0" marR="0" algn="just">
                        <a:spcBef>
                          <a:spcPts val="600"/>
                        </a:spcBef>
                        <a:spcAft>
                          <a:spcPts val="0"/>
                        </a:spcAft>
                      </a:pPr>
                      <a:r>
                        <a:rPr lang="en-US" sz="1200">
                          <a:effectLst/>
                        </a:rPr>
                        <a:t>Projected need </a:t>
                      </a:r>
                      <a:endParaRPr lang="en-US" sz="1000">
                        <a:effectLst/>
                        <a:latin typeface="Times New Roman"/>
                        <a:ea typeface="Times New Roman"/>
                      </a:endParaRPr>
                    </a:p>
                  </a:txBody>
                  <a:tcPr marL="68580" marR="68580" marT="10795" marB="0"/>
                </a:tc>
              </a:tr>
              <a:tr h="614937">
                <a:tc>
                  <a:txBody>
                    <a:bodyPr/>
                    <a:lstStyle/>
                    <a:p>
                      <a:pPr marL="0" marR="0" algn="just">
                        <a:spcBef>
                          <a:spcPts val="600"/>
                        </a:spcBef>
                        <a:spcAft>
                          <a:spcPts val="0"/>
                        </a:spcAft>
                        <a:tabLst>
                          <a:tab pos="2403475" algn="l"/>
                        </a:tabLst>
                      </a:pPr>
                      <a:r>
                        <a:rPr lang="en-US" sz="1200" dirty="0">
                          <a:effectLst/>
                        </a:rPr>
                        <a:t>HEP Cosmic Frontier example – Large Synoptic Survey Telescope </a:t>
                      </a:r>
                      <a:endParaRPr lang="en-US" sz="1000" dirty="0">
                        <a:effectLst/>
                        <a:latin typeface="Times New Roman"/>
                        <a:ea typeface="Times New Roman"/>
                      </a:endParaRPr>
                    </a:p>
                  </a:txBody>
                  <a:tcPr marL="68580" marR="68580" marT="10795" marB="0"/>
                </a:tc>
                <a:tc>
                  <a:txBody>
                    <a:bodyPr/>
                    <a:lstStyle/>
                    <a:p>
                      <a:pPr marL="0" marR="0" algn="l">
                        <a:spcBef>
                          <a:spcPts val="600"/>
                        </a:spcBef>
                        <a:spcAft>
                          <a:spcPts val="0"/>
                        </a:spcAft>
                      </a:pPr>
                      <a:r>
                        <a:rPr lang="en-US" sz="1200" dirty="0">
                          <a:effectLst/>
                        </a:rPr>
                        <a:t>~0.2 GB/s </a:t>
                      </a:r>
                      <a:endParaRPr lang="en-US" sz="1000" dirty="0">
                        <a:effectLst/>
                        <a:latin typeface="Times New Roman"/>
                        <a:ea typeface="Times New Roman"/>
                      </a:endParaRPr>
                    </a:p>
                  </a:txBody>
                  <a:tcPr marL="68580" marR="68580" marT="10795" marB="0"/>
                </a:tc>
                <a:tc>
                  <a:txBody>
                    <a:bodyPr/>
                    <a:lstStyle/>
                    <a:p>
                      <a:pPr marL="0" marR="0" algn="l">
                        <a:spcBef>
                          <a:spcPts val="600"/>
                        </a:spcBef>
                        <a:spcAft>
                          <a:spcPts val="0"/>
                        </a:spcAft>
                      </a:pPr>
                      <a:r>
                        <a:rPr lang="en-US" sz="1200">
                          <a:effectLst/>
                        </a:rPr>
                        <a:t>~0.5 GB/s </a:t>
                      </a:r>
                      <a:endParaRPr lang="en-US" sz="1000">
                        <a:effectLst/>
                        <a:latin typeface="Times New Roman"/>
                        <a:ea typeface="Times New Roman"/>
                      </a:endParaRPr>
                    </a:p>
                  </a:txBody>
                  <a:tcPr marL="68580" marR="68580" marT="10795" marB="0"/>
                </a:tc>
                <a:tc>
                  <a:txBody>
                    <a:bodyPr/>
                    <a:lstStyle/>
                    <a:p>
                      <a:pPr marL="0" marR="0" algn="l">
                        <a:spcBef>
                          <a:spcPts val="600"/>
                        </a:spcBef>
                        <a:spcAft>
                          <a:spcPts val="0"/>
                        </a:spcAft>
                      </a:pPr>
                      <a:r>
                        <a:rPr lang="en-US" sz="1200">
                          <a:effectLst/>
                        </a:rPr>
                        <a:t>~1-10 GB/s </a:t>
                      </a:r>
                      <a:endParaRPr lang="en-US" sz="1000">
                        <a:effectLst/>
                        <a:latin typeface="Times New Roman"/>
                        <a:ea typeface="Times New Roman"/>
                      </a:endParaRPr>
                    </a:p>
                  </a:txBody>
                  <a:tcPr marL="68580" marR="68580" marT="10795" marB="0"/>
                </a:tc>
              </a:tr>
              <a:tr h="413914">
                <a:tc>
                  <a:txBody>
                    <a:bodyPr/>
                    <a:lstStyle/>
                    <a:p>
                      <a:pPr marL="0" marR="0" algn="just">
                        <a:spcBef>
                          <a:spcPts val="600"/>
                        </a:spcBef>
                        <a:spcAft>
                          <a:spcPts val="0"/>
                        </a:spcAft>
                      </a:pPr>
                      <a:r>
                        <a:rPr lang="en-US" sz="1200" dirty="0">
                          <a:effectLst/>
                        </a:rPr>
                        <a:t>HEP Energy Frontier Example – Atlas LHC </a:t>
                      </a:r>
                      <a:endParaRPr lang="en-US" sz="1000" dirty="0">
                        <a:effectLst/>
                        <a:latin typeface="Times New Roman"/>
                        <a:ea typeface="Times New Roman"/>
                      </a:endParaRPr>
                    </a:p>
                  </a:txBody>
                  <a:tcPr marL="68580" marR="68580" marT="10795" marB="0"/>
                </a:tc>
                <a:tc>
                  <a:txBody>
                    <a:bodyPr/>
                    <a:lstStyle/>
                    <a:p>
                      <a:pPr marL="0" marR="0" algn="l">
                        <a:spcBef>
                          <a:spcPts val="600"/>
                        </a:spcBef>
                        <a:spcAft>
                          <a:spcPts val="0"/>
                        </a:spcAft>
                      </a:pPr>
                      <a:r>
                        <a:rPr lang="en-US" sz="1200" dirty="0">
                          <a:effectLst/>
                        </a:rPr>
                        <a:t>1 GB/s* </a:t>
                      </a:r>
                      <a:endParaRPr lang="en-US" sz="1000" dirty="0">
                        <a:effectLst/>
                        <a:latin typeface="Times New Roman"/>
                        <a:ea typeface="Times New Roman"/>
                      </a:endParaRPr>
                    </a:p>
                  </a:txBody>
                  <a:tcPr marL="68580" marR="68580" marT="10795" marB="0"/>
                </a:tc>
                <a:tc>
                  <a:txBody>
                    <a:bodyPr/>
                    <a:lstStyle/>
                    <a:p>
                      <a:pPr marL="0" marR="0" algn="l">
                        <a:spcBef>
                          <a:spcPts val="600"/>
                        </a:spcBef>
                        <a:spcAft>
                          <a:spcPts val="0"/>
                        </a:spcAft>
                      </a:pPr>
                      <a:r>
                        <a:rPr lang="en-US" sz="1200">
                          <a:effectLst/>
                        </a:rPr>
                        <a:t>2 GB/s* </a:t>
                      </a:r>
                      <a:endParaRPr lang="en-US" sz="1000">
                        <a:effectLst/>
                        <a:latin typeface="Times New Roman"/>
                        <a:ea typeface="Times New Roman"/>
                      </a:endParaRPr>
                    </a:p>
                  </a:txBody>
                  <a:tcPr marL="68580" marR="68580" marT="10795" marB="0"/>
                </a:tc>
                <a:tc>
                  <a:txBody>
                    <a:bodyPr/>
                    <a:lstStyle/>
                    <a:p>
                      <a:pPr marL="0" marR="0" algn="l">
                        <a:spcBef>
                          <a:spcPts val="600"/>
                        </a:spcBef>
                        <a:spcAft>
                          <a:spcPts val="0"/>
                        </a:spcAft>
                      </a:pPr>
                      <a:r>
                        <a:rPr lang="en-US" sz="1200" dirty="0">
                          <a:effectLst/>
                        </a:rPr>
                        <a:t>4 GB/s* </a:t>
                      </a:r>
                      <a:endParaRPr lang="en-US" sz="1000" dirty="0">
                        <a:effectLst/>
                        <a:latin typeface="Times New Roman"/>
                        <a:ea typeface="Times New Roman"/>
                      </a:endParaRPr>
                    </a:p>
                  </a:txBody>
                  <a:tcPr marL="68580" marR="68580" marT="10795" marB="0"/>
                </a:tc>
              </a:tr>
              <a:tr h="413914">
                <a:tc>
                  <a:txBody>
                    <a:bodyPr/>
                    <a:lstStyle/>
                    <a:p>
                      <a:pPr marL="0" marR="0" algn="just">
                        <a:spcBef>
                          <a:spcPts val="600"/>
                        </a:spcBef>
                        <a:spcAft>
                          <a:spcPts val="0"/>
                        </a:spcAft>
                      </a:pPr>
                      <a:r>
                        <a:rPr lang="en-US" sz="1200">
                          <a:effectLst/>
                        </a:rPr>
                        <a:t>HEP Intensity Frontier Example – Belle II </a:t>
                      </a:r>
                      <a:endParaRPr lang="en-US" sz="1000">
                        <a:effectLst/>
                        <a:latin typeface="Times New Roman"/>
                        <a:ea typeface="Times New Roman"/>
                      </a:endParaRPr>
                    </a:p>
                  </a:txBody>
                  <a:tcPr marL="68580" marR="68580" marT="10795" marB="0"/>
                </a:tc>
                <a:tc>
                  <a:txBody>
                    <a:bodyPr/>
                    <a:lstStyle/>
                    <a:p>
                      <a:pPr marL="0" marR="0" algn="l">
                        <a:spcBef>
                          <a:spcPts val="600"/>
                        </a:spcBef>
                        <a:spcAft>
                          <a:spcPts val="0"/>
                        </a:spcAft>
                      </a:pPr>
                      <a:r>
                        <a:rPr lang="en-US" sz="1200" dirty="0">
                          <a:effectLst/>
                        </a:rPr>
                        <a:t>1 GB/s </a:t>
                      </a:r>
                      <a:endParaRPr lang="en-US" sz="1000" dirty="0">
                        <a:effectLst/>
                        <a:latin typeface="Times New Roman"/>
                        <a:ea typeface="Times New Roman"/>
                      </a:endParaRPr>
                    </a:p>
                  </a:txBody>
                  <a:tcPr marL="68580" marR="68580" marT="10795" marB="0"/>
                </a:tc>
                <a:tc>
                  <a:txBody>
                    <a:bodyPr/>
                    <a:lstStyle/>
                    <a:p>
                      <a:pPr marL="0" marR="0" algn="l">
                        <a:spcBef>
                          <a:spcPts val="600"/>
                        </a:spcBef>
                        <a:spcAft>
                          <a:spcPts val="0"/>
                        </a:spcAft>
                      </a:pPr>
                      <a:r>
                        <a:rPr lang="en-US" sz="1200">
                          <a:effectLst/>
                        </a:rPr>
                        <a:t>2 GB/s </a:t>
                      </a:r>
                      <a:endParaRPr lang="en-US" sz="1000">
                        <a:effectLst/>
                        <a:latin typeface="Times New Roman"/>
                        <a:ea typeface="Times New Roman"/>
                      </a:endParaRPr>
                    </a:p>
                  </a:txBody>
                  <a:tcPr marL="68580" marR="68580" marT="10795" marB="0"/>
                </a:tc>
                <a:tc>
                  <a:txBody>
                    <a:bodyPr/>
                    <a:lstStyle/>
                    <a:p>
                      <a:pPr marL="0" marR="0" algn="l">
                        <a:spcBef>
                          <a:spcPts val="600"/>
                        </a:spcBef>
                        <a:spcAft>
                          <a:spcPts val="0"/>
                        </a:spcAft>
                      </a:pPr>
                      <a:r>
                        <a:rPr lang="en-US" sz="1200">
                          <a:effectLst/>
                        </a:rPr>
                        <a:t>20 GB/s </a:t>
                      </a:r>
                      <a:endParaRPr lang="en-US" sz="1000">
                        <a:effectLst/>
                        <a:latin typeface="Times New Roman"/>
                        <a:ea typeface="Times New Roman"/>
                      </a:endParaRPr>
                    </a:p>
                  </a:txBody>
                  <a:tcPr marL="68580" marR="68580" marT="10795" marB="0"/>
                </a:tc>
              </a:tr>
              <a:tr h="376920">
                <a:tc>
                  <a:txBody>
                    <a:bodyPr/>
                    <a:lstStyle/>
                    <a:p>
                      <a:pPr marL="0" marR="0" algn="just">
                        <a:spcBef>
                          <a:spcPts val="600"/>
                        </a:spcBef>
                        <a:spcAft>
                          <a:spcPts val="0"/>
                        </a:spcAft>
                      </a:pPr>
                      <a:r>
                        <a:rPr lang="en-US" sz="1200">
                          <a:effectLst/>
                        </a:rPr>
                        <a:t>BER Climate </a:t>
                      </a:r>
                      <a:endParaRPr lang="en-US" sz="1000">
                        <a:effectLst/>
                        <a:latin typeface="Times New Roman"/>
                        <a:ea typeface="Times New Roman"/>
                      </a:endParaRPr>
                    </a:p>
                  </a:txBody>
                  <a:tcPr marL="68580" marR="68580" marT="10795" marB="0"/>
                </a:tc>
                <a:tc>
                  <a:txBody>
                    <a:bodyPr/>
                    <a:lstStyle/>
                    <a:p>
                      <a:pPr marL="0" marR="0" algn="l">
                        <a:spcBef>
                          <a:spcPts val="600"/>
                        </a:spcBef>
                        <a:spcAft>
                          <a:spcPts val="0"/>
                        </a:spcAft>
                      </a:pPr>
                      <a:r>
                        <a:rPr lang="en-US" sz="1200" dirty="0">
                          <a:effectLst/>
                        </a:rPr>
                        <a:t>100 GB/s </a:t>
                      </a:r>
                      <a:endParaRPr lang="en-US" sz="1000" dirty="0">
                        <a:effectLst/>
                        <a:latin typeface="Times New Roman"/>
                        <a:ea typeface="Times New Roman"/>
                      </a:endParaRPr>
                    </a:p>
                  </a:txBody>
                  <a:tcPr marL="68580" marR="68580" marT="10795" marB="0"/>
                </a:tc>
                <a:tc>
                  <a:txBody>
                    <a:bodyPr/>
                    <a:lstStyle/>
                    <a:p>
                      <a:pPr marL="0" marR="0" algn="l">
                        <a:spcBef>
                          <a:spcPts val="600"/>
                        </a:spcBef>
                        <a:spcAft>
                          <a:spcPts val="0"/>
                        </a:spcAft>
                      </a:pPr>
                      <a:r>
                        <a:rPr lang="en-US" sz="1200">
                          <a:effectLst/>
                        </a:rPr>
                        <a:t>1000 GB/s </a:t>
                      </a:r>
                      <a:endParaRPr lang="en-US" sz="1000">
                        <a:effectLst/>
                        <a:latin typeface="Times New Roman"/>
                        <a:ea typeface="Times New Roman"/>
                      </a:endParaRPr>
                    </a:p>
                  </a:txBody>
                  <a:tcPr marL="68580" marR="68580" marT="10795" marB="0"/>
                </a:tc>
                <a:tc>
                  <a:txBody>
                    <a:bodyPr/>
                    <a:lstStyle/>
                    <a:p>
                      <a:pPr marL="0" marR="0" algn="l">
                        <a:spcBef>
                          <a:spcPts val="600"/>
                        </a:spcBef>
                        <a:spcAft>
                          <a:spcPts val="0"/>
                        </a:spcAft>
                      </a:pPr>
                      <a:r>
                        <a:rPr lang="en-US" sz="1200">
                          <a:effectLst/>
                        </a:rPr>
                        <a:t>1000 GB /s </a:t>
                      </a:r>
                      <a:endParaRPr lang="en-US" sz="1000">
                        <a:effectLst/>
                        <a:latin typeface="Times New Roman"/>
                        <a:ea typeface="Times New Roman"/>
                      </a:endParaRPr>
                    </a:p>
                  </a:txBody>
                  <a:tcPr marL="68580" marR="68580" marT="10795" marB="0"/>
                </a:tc>
              </a:tr>
              <a:tr h="413914">
                <a:tc>
                  <a:txBody>
                    <a:bodyPr/>
                    <a:lstStyle/>
                    <a:p>
                      <a:pPr marL="0" marR="0" algn="just">
                        <a:spcBef>
                          <a:spcPts val="600"/>
                        </a:spcBef>
                        <a:spcAft>
                          <a:spcPts val="0"/>
                        </a:spcAft>
                      </a:pPr>
                      <a:r>
                        <a:rPr lang="en-US" sz="1200">
                          <a:effectLst/>
                        </a:rPr>
                        <a:t>BER EMSL – one instrument  example - TEM </a:t>
                      </a:r>
                      <a:endParaRPr lang="en-US" sz="1000">
                        <a:effectLst/>
                        <a:latin typeface="Times New Roman"/>
                        <a:ea typeface="Times New Roman"/>
                      </a:endParaRPr>
                    </a:p>
                  </a:txBody>
                  <a:tcPr marL="68580" marR="68580" marT="10795" marB="0"/>
                </a:tc>
                <a:tc>
                  <a:txBody>
                    <a:bodyPr/>
                    <a:lstStyle/>
                    <a:p>
                      <a:pPr marL="0" marR="0" algn="l">
                        <a:spcBef>
                          <a:spcPts val="600"/>
                        </a:spcBef>
                        <a:spcAft>
                          <a:spcPts val="0"/>
                        </a:spcAft>
                      </a:pPr>
                      <a:r>
                        <a:rPr lang="en-US" sz="1200">
                          <a:effectLst/>
                        </a:rPr>
                        <a:t>100 – 1000 images (2Kx2K)/ per day </a:t>
                      </a:r>
                      <a:endParaRPr lang="en-US" sz="1000">
                        <a:effectLst/>
                        <a:latin typeface="Times New Roman"/>
                        <a:ea typeface="Times New Roman"/>
                      </a:endParaRPr>
                    </a:p>
                  </a:txBody>
                  <a:tcPr marL="68580" marR="68580" marT="10795" marB="0"/>
                </a:tc>
                <a:tc>
                  <a:txBody>
                    <a:bodyPr/>
                    <a:lstStyle/>
                    <a:p>
                      <a:pPr marL="0" marR="0" algn="l">
                        <a:spcBef>
                          <a:spcPts val="600"/>
                        </a:spcBef>
                        <a:spcAft>
                          <a:spcPts val="0"/>
                        </a:spcAft>
                      </a:pPr>
                      <a:r>
                        <a:rPr lang="en-US" sz="1200">
                          <a:effectLst/>
                        </a:rPr>
                        <a:t>1000 Images/s = 2GB/s </a:t>
                      </a:r>
                      <a:endParaRPr lang="en-US" sz="1000">
                        <a:effectLst/>
                        <a:latin typeface="Times New Roman"/>
                        <a:ea typeface="Times New Roman"/>
                      </a:endParaRPr>
                    </a:p>
                  </a:txBody>
                  <a:tcPr marL="68580" marR="68580" marT="10795" marB="0"/>
                </a:tc>
                <a:tc>
                  <a:txBody>
                    <a:bodyPr/>
                    <a:lstStyle/>
                    <a:p>
                      <a:pPr marL="0" marR="0" algn="l">
                        <a:spcBef>
                          <a:spcPts val="600"/>
                        </a:spcBef>
                        <a:spcAft>
                          <a:spcPts val="0"/>
                        </a:spcAft>
                      </a:pPr>
                      <a:r>
                        <a:rPr lang="en-US" sz="1200" dirty="0">
                          <a:effectLst/>
                        </a:rPr>
                        <a:t>1,000,000 </a:t>
                      </a:r>
                      <a:r>
                        <a:rPr lang="en-US" sz="1200" dirty="0" smtClean="0">
                          <a:effectLst/>
                        </a:rPr>
                        <a:t>Images/s = 2 TB/s </a:t>
                      </a:r>
                      <a:endParaRPr lang="en-US" sz="1000" dirty="0">
                        <a:effectLst/>
                        <a:latin typeface="Times New Roman"/>
                        <a:ea typeface="Times New Roman"/>
                      </a:endParaRPr>
                    </a:p>
                  </a:txBody>
                  <a:tcPr marL="68580" marR="68580" marT="10795" marB="0"/>
                </a:tc>
              </a:tr>
              <a:tr h="413914">
                <a:tc>
                  <a:txBody>
                    <a:bodyPr/>
                    <a:lstStyle/>
                    <a:p>
                      <a:pPr marL="0" marR="0" algn="just">
                        <a:spcBef>
                          <a:spcPts val="600"/>
                        </a:spcBef>
                        <a:spcAft>
                          <a:spcPts val="0"/>
                        </a:spcAft>
                      </a:pPr>
                      <a:r>
                        <a:rPr lang="en-US" sz="1200">
                          <a:effectLst/>
                        </a:rPr>
                        <a:t>BER JGI example - Illumina HiSeq </a:t>
                      </a:r>
                      <a:endParaRPr lang="en-US" sz="1000">
                        <a:effectLst/>
                        <a:latin typeface="Times New Roman"/>
                        <a:ea typeface="Times New Roman"/>
                      </a:endParaRPr>
                    </a:p>
                  </a:txBody>
                  <a:tcPr marL="68580" marR="68580" marT="10795" marB="0"/>
                </a:tc>
                <a:tc>
                  <a:txBody>
                    <a:bodyPr/>
                    <a:lstStyle/>
                    <a:p>
                      <a:pPr marL="0" marR="0" algn="l">
                        <a:spcBef>
                          <a:spcPts val="600"/>
                        </a:spcBef>
                        <a:spcAft>
                          <a:spcPts val="0"/>
                        </a:spcAft>
                      </a:pPr>
                      <a:r>
                        <a:rPr lang="en-US" sz="1200" dirty="0">
                          <a:effectLst/>
                        </a:rPr>
                        <a:t>18 MB/s </a:t>
                      </a:r>
                      <a:endParaRPr lang="en-US" sz="1000" dirty="0">
                        <a:effectLst/>
                        <a:latin typeface="Times New Roman"/>
                        <a:ea typeface="Times New Roman"/>
                      </a:endParaRPr>
                    </a:p>
                  </a:txBody>
                  <a:tcPr marL="68580" marR="68580" marT="10795" marB="0"/>
                </a:tc>
                <a:tc>
                  <a:txBody>
                    <a:bodyPr/>
                    <a:lstStyle/>
                    <a:p>
                      <a:pPr marL="0" marR="0" algn="l">
                        <a:spcBef>
                          <a:spcPts val="600"/>
                        </a:spcBef>
                        <a:spcAft>
                          <a:spcPts val="0"/>
                        </a:spcAft>
                      </a:pPr>
                      <a:r>
                        <a:rPr lang="en-US" sz="1200" dirty="0">
                          <a:effectLst/>
                        </a:rPr>
                        <a:t>72 MB/s </a:t>
                      </a:r>
                      <a:endParaRPr lang="en-US" sz="1000" dirty="0">
                        <a:effectLst/>
                        <a:latin typeface="Times New Roman"/>
                        <a:ea typeface="Times New Roman"/>
                      </a:endParaRPr>
                    </a:p>
                  </a:txBody>
                  <a:tcPr marL="68580" marR="68580" marT="10795" marB="0"/>
                </a:tc>
                <a:tc>
                  <a:txBody>
                    <a:bodyPr/>
                    <a:lstStyle/>
                    <a:p>
                      <a:pPr marL="0" marR="0" algn="l">
                        <a:spcBef>
                          <a:spcPts val="600"/>
                        </a:spcBef>
                        <a:spcAft>
                          <a:spcPts val="0"/>
                        </a:spcAft>
                      </a:pPr>
                      <a:r>
                        <a:rPr lang="en-US" sz="1200" dirty="0" smtClean="0">
                          <a:effectLst/>
                        </a:rPr>
                        <a:t>600 MB/s </a:t>
                      </a:r>
                      <a:endParaRPr lang="en-US" sz="1000" dirty="0">
                        <a:effectLst/>
                        <a:latin typeface="Times New Roman"/>
                        <a:ea typeface="Times New Roman"/>
                      </a:endParaRPr>
                    </a:p>
                  </a:txBody>
                  <a:tcPr marL="68580" marR="68580" marT="10795" marB="0"/>
                </a:tc>
              </a:tr>
              <a:tr h="614937">
                <a:tc>
                  <a:txBody>
                    <a:bodyPr/>
                    <a:lstStyle/>
                    <a:p>
                      <a:pPr marL="0" marR="0" algn="just">
                        <a:spcBef>
                          <a:spcPts val="600"/>
                        </a:spcBef>
                        <a:spcAft>
                          <a:spcPts val="0"/>
                        </a:spcAft>
                      </a:pPr>
                      <a:r>
                        <a:rPr lang="en-US" sz="1200" dirty="0">
                          <a:effectLst/>
                        </a:rPr>
                        <a:t>BES Advanced Photon Source example – 2-BM </a:t>
                      </a:r>
                      <a:r>
                        <a:rPr lang="en-US" sz="1200" dirty="0" err="1">
                          <a:effectLst/>
                        </a:rPr>
                        <a:t>Beamline</a:t>
                      </a:r>
                      <a:r>
                        <a:rPr lang="en-US" sz="1200" dirty="0">
                          <a:effectLst/>
                        </a:rPr>
                        <a:t> </a:t>
                      </a:r>
                      <a:endParaRPr lang="en-US" sz="1000" dirty="0">
                        <a:effectLst/>
                        <a:latin typeface="Times New Roman"/>
                        <a:ea typeface="Times New Roman"/>
                      </a:endParaRPr>
                    </a:p>
                  </a:txBody>
                  <a:tcPr marL="68580" marR="68580" marT="10795" marB="0"/>
                </a:tc>
                <a:tc>
                  <a:txBody>
                    <a:bodyPr/>
                    <a:lstStyle/>
                    <a:p>
                      <a:pPr marL="0" marR="0" algn="l">
                        <a:spcBef>
                          <a:spcPts val="600"/>
                        </a:spcBef>
                        <a:spcAft>
                          <a:spcPts val="0"/>
                        </a:spcAft>
                      </a:pPr>
                      <a:r>
                        <a:rPr lang="en-US" sz="1200">
                          <a:effectLst/>
                        </a:rPr>
                        <a:t>1 GB/s/beamline </a:t>
                      </a:r>
                      <a:endParaRPr lang="en-US" sz="1000">
                        <a:effectLst/>
                        <a:latin typeface="Times New Roman"/>
                        <a:ea typeface="Times New Roman"/>
                      </a:endParaRPr>
                    </a:p>
                  </a:txBody>
                  <a:tcPr marL="68580" marR="68580" marT="10795" marB="0"/>
                </a:tc>
                <a:tc>
                  <a:txBody>
                    <a:bodyPr/>
                    <a:lstStyle/>
                    <a:p>
                      <a:pPr algn="l"/>
                      <a:endParaRPr lang="en-US" sz="1200" dirty="0">
                        <a:effectLst/>
                        <a:latin typeface="Cambria"/>
                      </a:endParaRPr>
                    </a:p>
                  </a:txBody>
                  <a:tcPr marL="68580" marR="68580" marT="10795" marB="0"/>
                </a:tc>
                <a:tc>
                  <a:txBody>
                    <a:bodyPr/>
                    <a:lstStyle/>
                    <a:p>
                      <a:pPr marL="0" marR="0" algn="l">
                        <a:spcBef>
                          <a:spcPts val="600"/>
                        </a:spcBef>
                        <a:spcAft>
                          <a:spcPts val="0"/>
                        </a:spcAft>
                      </a:pPr>
                      <a:r>
                        <a:rPr lang="en-US" sz="1200" dirty="0">
                          <a:effectLst/>
                        </a:rPr>
                        <a:t>10 GB/s </a:t>
                      </a:r>
                      <a:endParaRPr lang="en-US" sz="1000" dirty="0">
                        <a:effectLst/>
                        <a:latin typeface="Times New Roman"/>
                        <a:ea typeface="Times New Roman"/>
                      </a:endParaRPr>
                    </a:p>
                  </a:txBody>
                  <a:tcPr marL="68580" marR="68580" marT="10795" marB="0"/>
                </a:tc>
              </a:tr>
              <a:tr h="815960">
                <a:tc>
                  <a:txBody>
                    <a:bodyPr/>
                    <a:lstStyle/>
                    <a:p>
                      <a:pPr marL="0" marR="0" algn="just">
                        <a:spcBef>
                          <a:spcPts val="600"/>
                        </a:spcBef>
                        <a:spcAft>
                          <a:spcPts val="0"/>
                        </a:spcAft>
                      </a:pPr>
                      <a:r>
                        <a:rPr lang="en-US" sz="1200" dirty="0">
                          <a:effectLst/>
                        </a:rPr>
                        <a:t>BES Nano Science example – X-Ray Spectroscopy </a:t>
                      </a:r>
                      <a:endParaRPr lang="en-US" sz="1000" dirty="0">
                        <a:effectLst/>
                        <a:latin typeface="Times New Roman"/>
                        <a:ea typeface="Times New Roman"/>
                      </a:endParaRPr>
                    </a:p>
                  </a:txBody>
                  <a:tcPr marL="68580" marR="68580" marT="10795" marB="0"/>
                </a:tc>
                <a:tc>
                  <a:txBody>
                    <a:bodyPr/>
                    <a:lstStyle/>
                    <a:p>
                      <a:pPr algn="l"/>
                      <a:endParaRPr lang="en-US" sz="1200">
                        <a:effectLst/>
                        <a:latin typeface="Cambria"/>
                      </a:endParaRPr>
                    </a:p>
                  </a:txBody>
                  <a:tcPr marL="68580" marR="68580" marT="10795" marB="0"/>
                </a:tc>
                <a:tc>
                  <a:txBody>
                    <a:bodyPr/>
                    <a:lstStyle/>
                    <a:p>
                      <a:pPr marL="0" marR="0" algn="l">
                        <a:spcBef>
                          <a:spcPts val="600"/>
                        </a:spcBef>
                        <a:spcAft>
                          <a:spcPts val="0"/>
                        </a:spcAft>
                      </a:pPr>
                      <a:r>
                        <a:rPr lang="en-US" sz="1200" dirty="0">
                          <a:effectLst/>
                        </a:rPr>
                        <a:t>100 MB x 100 excited atoms x 100 snapshots = 1 TB per point (P,T) </a:t>
                      </a:r>
                      <a:endParaRPr lang="en-US" sz="1000" dirty="0">
                        <a:effectLst/>
                        <a:latin typeface="Times New Roman"/>
                        <a:ea typeface="Times New Roman"/>
                      </a:endParaRPr>
                    </a:p>
                  </a:txBody>
                  <a:tcPr marL="68580" marR="68580" marT="10795" marB="0"/>
                </a:tc>
                <a:tc>
                  <a:txBody>
                    <a:bodyPr/>
                    <a:lstStyle/>
                    <a:p>
                      <a:pPr algn="l"/>
                      <a:endParaRPr lang="en-US" sz="1200" dirty="0">
                        <a:effectLst/>
                        <a:latin typeface="Cambria"/>
                      </a:endParaRPr>
                    </a:p>
                  </a:txBody>
                  <a:tcPr marL="68580" marR="68580" marT="10795" marB="0"/>
                </a:tc>
              </a:tr>
              <a:tr h="376920">
                <a:tc>
                  <a:txBody>
                    <a:bodyPr/>
                    <a:lstStyle/>
                    <a:p>
                      <a:pPr marL="0" marR="0" algn="just">
                        <a:spcBef>
                          <a:spcPts val="600"/>
                        </a:spcBef>
                        <a:spcAft>
                          <a:spcPts val="0"/>
                        </a:spcAft>
                      </a:pPr>
                      <a:r>
                        <a:rPr lang="en-US" sz="1200">
                          <a:effectLst/>
                        </a:rPr>
                        <a:t>BES Neutron Facilities </a:t>
                      </a:r>
                      <a:endParaRPr lang="en-US" sz="1000">
                        <a:effectLst/>
                        <a:latin typeface="Times New Roman"/>
                        <a:ea typeface="Times New Roman"/>
                      </a:endParaRPr>
                    </a:p>
                  </a:txBody>
                  <a:tcPr marL="68580" marR="68580" marT="10795" marB="0"/>
                </a:tc>
                <a:tc>
                  <a:txBody>
                    <a:bodyPr/>
                    <a:lstStyle/>
                    <a:p>
                      <a:pPr marL="0" marR="0" algn="l">
                        <a:spcBef>
                          <a:spcPts val="600"/>
                        </a:spcBef>
                        <a:spcAft>
                          <a:spcPts val="0"/>
                        </a:spcAft>
                      </a:pPr>
                      <a:r>
                        <a:rPr lang="en-US" sz="1200" dirty="0">
                          <a:effectLst/>
                        </a:rPr>
                        <a:t>~0.05GB/s </a:t>
                      </a:r>
                      <a:endParaRPr lang="en-US" sz="1000" dirty="0">
                        <a:effectLst/>
                        <a:latin typeface="Times New Roman"/>
                        <a:ea typeface="Times New Roman"/>
                      </a:endParaRPr>
                    </a:p>
                  </a:txBody>
                  <a:tcPr marL="68580" marR="68580" marT="10795" marB="0"/>
                </a:tc>
                <a:tc>
                  <a:txBody>
                    <a:bodyPr/>
                    <a:lstStyle/>
                    <a:p>
                      <a:pPr marL="0" marR="0" algn="l">
                        <a:spcBef>
                          <a:spcPts val="600"/>
                        </a:spcBef>
                        <a:spcAft>
                          <a:spcPts val="0"/>
                        </a:spcAft>
                      </a:pPr>
                      <a:r>
                        <a:rPr lang="en-US" sz="1200" dirty="0">
                          <a:effectLst/>
                        </a:rPr>
                        <a:t>~</a:t>
                      </a:r>
                      <a:r>
                        <a:rPr lang="en-US" sz="1200" dirty="0" smtClean="0">
                          <a:effectLst/>
                        </a:rPr>
                        <a:t>0.10 GB/s </a:t>
                      </a:r>
                      <a:endParaRPr lang="en-US" sz="1000" dirty="0">
                        <a:effectLst/>
                        <a:latin typeface="Times New Roman"/>
                        <a:ea typeface="Times New Roman"/>
                      </a:endParaRPr>
                    </a:p>
                  </a:txBody>
                  <a:tcPr marL="68580" marR="68580" marT="10795" marB="0"/>
                </a:tc>
                <a:tc>
                  <a:txBody>
                    <a:bodyPr/>
                    <a:lstStyle/>
                    <a:p>
                      <a:pPr marL="0" marR="0" algn="l">
                        <a:spcBef>
                          <a:spcPts val="600"/>
                        </a:spcBef>
                        <a:spcAft>
                          <a:spcPts val="0"/>
                        </a:spcAft>
                      </a:pPr>
                      <a:r>
                        <a:rPr lang="en-US" sz="1200" dirty="0">
                          <a:effectLst/>
                        </a:rPr>
                        <a:t>~0.30GB/s </a:t>
                      </a:r>
                      <a:endParaRPr lang="en-US" sz="1000" dirty="0">
                        <a:effectLst/>
                        <a:latin typeface="Times New Roman"/>
                        <a:ea typeface="Times New Roman"/>
                      </a:endParaRPr>
                    </a:p>
                  </a:txBody>
                  <a:tcPr marL="68580" marR="68580" marT="10795" marB="0"/>
                </a:tc>
              </a:tr>
            </a:tbl>
          </a:graphicData>
        </a:graphic>
      </p:graphicFrame>
      <p:sp>
        <p:nvSpPr>
          <p:cNvPr id="5" name="Rectangle 4"/>
          <p:cNvSpPr/>
          <p:nvPr/>
        </p:nvSpPr>
        <p:spPr>
          <a:xfrm>
            <a:off x="1143000" y="5791200"/>
            <a:ext cx="6858000" cy="307777"/>
          </a:xfrm>
          <a:prstGeom prst="rect">
            <a:avLst/>
          </a:prstGeom>
        </p:spPr>
        <p:txBody>
          <a:bodyPr wrap="square">
            <a:spAutoFit/>
          </a:bodyPr>
          <a:lstStyle/>
          <a:p>
            <a:pPr algn="ctr"/>
            <a:r>
              <a:rPr lang="en-US" sz="1400" dirty="0"/>
              <a:t>* Data Rate after 99% reduction in hardware data acquisition </a:t>
            </a:r>
            <a:r>
              <a:rPr lang="en-US" sz="1400" dirty="0" smtClean="0"/>
              <a:t>system</a:t>
            </a:r>
            <a:endParaRPr lang="en-US" sz="1400" dirty="0"/>
          </a:p>
        </p:txBody>
      </p:sp>
      <p:sp>
        <p:nvSpPr>
          <p:cNvPr id="6" name="Title 1"/>
          <p:cNvSpPr txBox="1">
            <a:spLocks/>
          </p:cNvSpPr>
          <p:nvPr/>
        </p:nvSpPr>
        <p:spPr>
          <a:xfrm>
            <a:off x="152400" y="0"/>
            <a:ext cx="8839200" cy="762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t>Data drivers from  DOE Scientific User Facilities†</a:t>
            </a:r>
            <a:endParaRPr lang="en-US" sz="2800" dirty="0"/>
          </a:p>
        </p:txBody>
      </p:sp>
      <p:sp>
        <p:nvSpPr>
          <p:cNvPr id="8" name="TextBox 7"/>
          <p:cNvSpPr txBox="1"/>
          <p:nvPr/>
        </p:nvSpPr>
        <p:spPr>
          <a:xfrm>
            <a:off x="1028700" y="6010274"/>
            <a:ext cx="7086600" cy="276999"/>
          </a:xfrm>
          <a:prstGeom prst="rect">
            <a:avLst/>
          </a:prstGeom>
          <a:noFill/>
        </p:spPr>
        <p:txBody>
          <a:bodyPr wrap="square" rtlCol="0">
            <a:spAutoFit/>
          </a:bodyPr>
          <a:lstStyle/>
          <a:p>
            <a:pPr algn="ctr"/>
            <a:r>
              <a:rPr lang="en-US" sz="1200" dirty="0" smtClean="0"/>
              <a:t>† </a:t>
            </a:r>
            <a:r>
              <a:rPr lang="en-US" sz="1200" u="sng" dirty="0" smtClean="0">
                <a:hlinkClick r:id="rId3"/>
              </a:rPr>
              <a:t>http://science.energy.gov/~/media/ascr/pdf/program-documents/docs/ASKD_Report_V1_0.pdf</a:t>
            </a:r>
            <a:endParaRPr lang="en-US" sz="1200" dirty="0"/>
          </a:p>
        </p:txBody>
      </p:sp>
      <p:sp>
        <p:nvSpPr>
          <p:cNvPr id="9" name="Footer Placeholder 2"/>
          <p:cNvSpPr>
            <a:spLocks noGrp="1"/>
          </p:cNvSpPr>
          <p:nvPr>
            <p:ph type="ftr" sz="quarter" idx="4294967295"/>
          </p:nvPr>
        </p:nvSpPr>
        <p:spPr>
          <a:xfrm>
            <a:off x="3124200" y="6356350"/>
            <a:ext cx="5334000" cy="365125"/>
          </a:xfrm>
          <a:prstGeom prst="rect">
            <a:avLst/>
          </a:prstGeom>
        </p:spPr>
        <p:txBody>
          <a:bodyPr anchor="ctr"/>
          <a:lstStyle/>
          <a:p>
            <a:pPr algn="r" fontAlgn="auto">
              <a:spcBef>
                <a:spcPts val="0"/>
              </a:spcBef>
              <a:spcAft>
                <a:spcPts val="0"/>
              </a:spcAft>
              <a:defRPr/>
            </a:pPr>
            <a:r>
              <a:rPr lang="en-US" sz="1200" smtClean="0">
                <a:solidFill>
                  <a:srgbClr val="106636"/>
                </a:solidFill>
                <a:latin typeface="Arial" pitchFamily="34" charset="0"/>
                <a:cs typeface="Arial" pitchFamily="34" charset="0"/>
              </a:rPr>
              <a:t>BESAC Briefing February 11, 2016</a:t>
            </a:r>
            <a:endParaRPr lang="en-US" sz="1200" dirty="0">
              <a:solidFill>
                <a:srgbClr val="106636"/>
              </a:solidFill>
              <a:latin typeface="Arial" pitchFamily="34" charset="0"/>
              <a:cs typeface="Arial" pitchFamily="34" charset="0"/>
            </a:endParaRPr>
          </a:p>
        </p:txBody>
      </p:sp>
      <p:sp>
        <p:nvSpPr>
          <p:cNvPr id="10" name="Slide Number Placeholder 3"/>
          <p:cNvSpPr>
            <a:spLocks noGrp="1"/>
          </p:cNvSpPr>
          <p:nvPr>
            <p:ph type="sldNum" sz="quarter" idx="4294967295"/>
          </p:nvPr>
        </p:nvSpPr>
        <p:spPr>
          <a:xfrm>
            <a:off x="8413750" y="6351588"/>
            <a:ext cx="381000" cy="365125"/>
          </a:xfrm>
          <a:prstGeom prst="rect">
            <a:avLst/>
          </a:prstGeom>
        </p:spPr>
        <p:txBody>
          <a:bodyPr/>
          <a:lstStyle/>
          <a:p>
            <a:pPr>
              <a:defRPr/>
            </a:pPr>
            <a:fld id="{6EEA275D-5A49-48A8-817D-44C3EA0A3A2F}" type="slidenum">
              <a:rPr lang="en-US" smtClean="0"/>
              <a:pPr>
                <a:defRPr/>
              </a:pPr>
              <a:t>35</a:t>
            </a:fld>
            <a:endParaRPr lang="en-US" dirty="0"/>
          </a:p>
        </p:txBody>
      </p:sp>
    </p:spTree>
    <p:extLst>
      <p:ext uri="{BB962C8B-B14F-4D97-AF65-F5344CB8AC3E}">
        <p14:creationId xmlns:p14="http://schemas.microsoft.com/office/powerpoint/2010/main" val="3647814831"/>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4355"/>
            <a:ext cx="9144000" cy="753560"/>
          </a:xfrm>
        </p:spPr>
        <p:txBody>
          <a:bodyPr/>
          <a:lstStyle/>
          <a:p>
            <a:r>
              <a:rPr lang="en-US" b="1" dirty="0" smtClean="0"/>
              <a:t>LCLS &amp; LCLS-II: </a:t>
            </a:r>
            <a:br>
              <a:rPr lang="en-US" b="1" dirty="0" smtClean="0"/>
            </a:br>
            <a:r>
              <a:rPr lang="en-US" sz="2000" b="1" dirty="0" smtClean="0"/>
              <a:t>The Ultimate High Speed, Atomic Resolution Cameras</a:t>
            </a:r>
            <a:endParaRPr lang="en-US" sz="2000" b="1" dirty="0"/>
          </a:p>
        </p:txBody>
      </p:sp>
      <p:sp>
        <p:nvSpPr>
          <p:cNvPr id="4" name="Content Placeholder 3"/>
          <p:cNvSpPr>
            <a:spLocks noGrp="1"/>
          </p:cNvSpPr>
          <p:nvPr>
            <p:ph idx="1"/>
          </p:nvPr>
        </p:nvSpPr>
        <p:spPr>
          <a:xfrm>
            <a:off x="0" y="866775"/>
            <a:ext cx="3873260" cy="2463021"/>
          </a:xfrm>
        </p:spPr>
        <p:txBody>
          <a:bodyPr/>
          <a:lstStyle/>
          <a:p>
            <a:pPr marL="0" indent="0">
              <a:buNone/>
            </a:pPr>
            <a:r>
              <a:rPr lang="en-US" sz="2000" b="0" dirty="0" smtClean="0"/>
              <a:t>LCLS-II Performance</a:t>
            </a:r>
          </a:p>
          <a:p>
            <a:pPr marL="457200" lvl="1" indent="-228600">
              <a:buFont typeface="Wingdings" pitchFamily="2" charset="2"/>
              <a:buChar char="§"/>
            </a:pPr>
            <a:r>
              <a:rPr lang="en-US" sz="1500" b="0" u="sng" dirty="0" smtClean="0"/>
              <a:t>High Peak Power</a:t>
            </a:r>
            <a:r>
              <a:rPr lang="en-US" sz="1500" b="0" dirty="0" smtClean="0"/>
              <a:t>: ~5 </a:t>
            </a:r>
            <a:r>
              <a:rPr lang="en-US" sz="1500" b="0" dirty="0" err="1" smtClean="0"/>
              <a:t>milli</a:t>
            </a:r>
            <a:r>
              <a:rPr lang="en-US" sz="1500" b="0" dirty="0" smtClean="0"/>
              <a:t>-joule pulses at 120 Hz from 1-20 </a:t>
            </a:r>
            <a:r>
              <a:rPr lang="en-US" sz="1500" b="0" dirty="0" err="1" smtClean="0"/>
              <a:t>keV</a:t>
            </a:r>
            <a:endParaRPr lang="en-US" sz="1500" b="0" dirty="0" smtClean="0"/>
          </a:p>
          <a:p>
            <a:pPr marL="457200" lvl="1" indent="-228600">
              <a:buFont typeface="Wingdings" pitchFamily="2" charset="2"/>
              <a:buChar char="§"/>
            </a:pPr>
            <a:r>
              <a:rPr lang="en-US" sz="1500" b="0" u="sng" dirty="0" smtClean="0"/>
              <a:t>High Rep Rate</a:t>
            </a:r>
            <a:r>
              <a:rPr lang="en-US" sz="1500" b="0" dirty="0" smtClean="0"/>
              <a:t>: ~0.1milli-joule </a:t>
            </a:r>
            <a:r>
              <a:rPr lang="en-US" sz="1500" b="0" dirty="0"/>
              <a:t>pulses </a:t>
            </a:r>
            <a:r>
              <a:rPr lang="en-US" sz="1500" b="0" dirty="0" smtClean="0"/>
              <a:t>at up to 1 MHz </a:t>
            </a:r>
            <a:r>
              <a:rPr lang="en-US" sz="1500" b="0" dirty="0"/>
              <a:t>from </a:t>
            </a:r>
            <a:r>
              <a:rPr lang="en-US" sz="1500" b="0" dirty="0" smtClean="0"/>
              <a:t>0.2-5 </a:t>
            </a:r>
            <a:r>
              <a:rPr lang="en-US" sz="1500" b="0" dirty="0" err="1" smtClean="0"/>
              <a:t>keV</a:t>
            </a:r>
            <a:endParaRPr lang="en-US" sz="1500" b="0" dirty="0" smtClean="0"/>
          </a:p>
          <a:p>
            <a:pPr marL="457200" lvl="1" indent="-228600">
              <a:buFont typeface="Wingdings" pitchFamily="2" charset="2"/>
              <a:buChar char="§"/>
            </a:pPr>
            <a:r>
              <a:rPr lang="en-US" sz="1500" b="0" u="sng" dirty="0" smtClean="0"/>
              <a:t>Ultrafast Pulses</a:t>
            </a:r>
            <a:r>
              <a:rPr lang="en-US" sz="1500" b="0" dirty="0" smtClean="0"/>
              <a:t>: ~500 as-100 </a:t>
            </a:r>
            <a:r>
              <a:rPr lang="en-US" sz="1500" b="0" dirty="0" err="1" smtClean="0"/>
              <a:t>fs</a:t>
            </a:r>
            <a:endParaRPr lang="en-US" sz="1500" b="0" dirty="0" smtClean="0"/>
          </a:p>
          <a:p>
            <a:pPr marL="457200" lvl="1" indent="-228600">
              <a:buFont typeface="Wingdings" pitchFamily="2" charset="2"/>
              <a:buChar char="§"/>
            </a:pPr>
            <a:r>
              <a:rPr lang="en-US" sz="1500" b="0" u="sng" dirty="0" smtClean="0"/>
              <a:t>Key </a:t>
            </a:r>
            <a:r>
              <a:rPr lang="en-US" sz="1500" b="0" u="sng" dirty="0"/>
              <a:t>E</a:t>
            </a:r>
            <a:r>
              <a:rPr lang="en-US" sz="1500" b="0" u="sng" dirty="0" smtClean="0"/>
              <a:t>nhancements</a:t>
            </a:r>
            <a:r>
              <a:rPr lang="en-US" sz="1500" b="0" dirty="0" smtClean="0"/>
              <a:t>: New 4 </a:t>
            </a:r>
            <a:r>
              <a:rPr lang="en-US" sz="1500" b="0" dirty="0" err="1" smtClean="0"/>
              <a:t>GeV</a:t>
            </a:r>
            <a:r>
              <a:rPr lang="en-US" sz="1500" b="0" dirty="0" smtClean="0"/>
              <a:t> superconducting </a:t>
            </a:r>
            <a:r>
              <a:rPr lang="en-US" sz="1500" b="0" dirty="0" err="1" smtClean="0"/>
              <a:t>linac</a:t>
            </a:r>
            <a:r>
              <a:rPr lang="en-US" sz="1500" b="0" dirty="0" smtClean="0"/>
              <a:t> &amp; 2 variable gap </a:t>
            </a:r>
            <a:r>
              <a:rPr lang="en-US" sz="1500" b="0" dirty="0" err="1" smtClean="0"/>
              <a:t>undulators</a:t>
            </a:r>
            <a:endParaRPr lang="en-US" sz="1500" b="0" dirty="0" smtClean="0"/>
          </a:p>
          <a:p>
            <a:pPr marL="0" indent="0">
              <a:buNone/>
            </a:pPr>
            <a:endParaRPr lang="en-US" sz="2000" b="0" dirty="0"/>
          </a:p>
        </p:txBody>
      </p:sp>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601"/>
          <a:stretch/>
        </p:blipFill>
        <p:spPr bwMode="auto">
          <a:xfrm>
            <a:off x="3864634" y="1912146"/>
            <a:ext cx="5154312" cy="4247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6789" y="812697"/>
            <a:ext cx="2612157" cy="2076330"/>
          </a:xfrm>
          <a:prstGeom prst="rect">
            <a:avLst/>
          </a:prstGeom>
          <a:noFill/>
          <a:ln w="222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019908" y="812697"/>
            <a:ext cx="2216989" cy="92333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smtClean="0">
                <a:latin typeface="Arial" panose="020B0604020202020204" pitchFamily="34" charset="0"/>
                <a:cs typeface="Arial" panose="020B0604020202020204" pitchFamily="34" charset="0"/>
              </a:rPr>
              <a:t>Move beyond </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Static Images to Molecular Movies</a:t>
            </a:r>
            <a:endParaRPr lang="en-US" dirty="0">
              <a:latin typeface="Arial" panose="020B0604020202020204" pitchFamily="34" charset="0"/>
              <a:cs typeface="Arial" panose="020B0604020202020204" pitchFamily="34" charset="0"/>
            </a:endParaRPr>
          </a:p>
        </p:txBody>
      </p:sp>
      <p:sp>
        <p:nvSpPr>
          <p:cNvPr id="6" name="Right Arrow 5"/>
          <p:cNvSpPr/>
          <p:nvPr/>
        </p:nvSpPr>
        <p:spPr>
          <a:xfrm rot="5400000">
            <a:off x="4316463" y="1942908"/>
            <a:ext cx="502447" cy="31835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5985673" y="1115184"/>
            <a:ext cx="502447" cy="31835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135" y="3720862"/>
            <a:ext cx="36576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8097" b="30664"/>
          <a:stretch/>
        </p:blipFill>
        <p:spPr bwMode="auto">
          <a:xfrm>
            <a:off x="1543589" y="3720862"/>
            <a:ext cx="2162894" cy="738354"/>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descr="C:\Users\murpjam\AppData\Local\Microsoft\Windows\Temporary Internet Files\Content.Outlook\CPUYQAI5\9151411987_223c3c89e7_b.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3003" r="11998" b="26129"/>
          <a:stretch/>
        </p:blipFill>
        <p:spPr bwMode="auto">
          <a:xfrm>
            <a:off x="66135" y="3720862"/>
            <a:ext cx="948906" cy="1476708"/>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944736" y="5789930"/>
            <a:ext cx="761747"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dirty="0" smtClean="0">
                <a:latin typeface="Arial" panose="020B0604020202020204" pitchFamily="34" charset="0"/>
                <a:cs typeface="Arial" panose="020B0604020202020204" pitchFamily="34" charset="0"/>
              </a:rPr>
              <a:t>LCLS</a:t>
            </a:r>
            <a:endParaRPr lang="en-US" dirty="0">
              <a:latin typeface="Arial" panose="020B0604020202020204" pitchFamily="34" charset="0"/>
              <a:cs typeface="Arial" panose="020B0604020202020204" pitchFamily="34" charset="0"/>
            </a:endParaRPr>
          </a:p>
        </p:txBody>
      </p:sp>
      <p:sp>
        <p:nvSpPr>
          <p:cNvPr id="15" name="Slide Number Placeholder 4"/>
          <p:cNvSpPr txBox="1">
            <a:spLocks/>
          </p:cNvSpPr>
          <p:nvPr/>
        </p:nvSpPr>
        <p:spPr>
          <a:xfrm>
            <a:off x="8413750" y="6354763"/>
            <a:ext cx="3810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r">
              <a:defRPr/>
            </a:pPr>
            <a:fld id="{76B10244-55BA-44A6-8D8F-162C57D165B4}" type="slidenum">
              <a:rPr lang="en-US" sz="1200" smtClean="0">
                <a:solidFill>
                  <a:srgbClr val="007033"/>
                </a:solidFill>
                <a:cs typeface="Arial" pitchFamily="34" charset="0"/>
              </a:rPr>
              <a:pPr algn="r">
                <a:defRPr/>
              </a:pPr>
              <a:t>36</a:t>
            </a:fld>
            <a:endParaRPr lang="en-US" sz="1200" dirty="0">
              <a:solidFill>
                <a:srgbClr val="007033"/>
              </a:solidFill>
              <a:cs typeface="Arial" pitchFamily="34" charset="0"/>
            </a:endParaRPr>
          </a:p>
        </p:txBody>
      </p:sp>
      <p:sp>
        <p:nvSpPr>
          <p:cNvPr id="2" name="Footer Placeholder 1"/>
          <p:cNvSpPr>
            <a:spLocks noGrp="1"/>
          </p:cNvSpPr>
          <p:nvPr>
            <p:ph type="ftr" sz="quarter" idx="10"/>
          </p:nvPr>
        </p:nvSpPr>
        <p:spPr/>
        <p:txBody>
          <a:bodyPr/>
          <a:lstStyle/>
          <a:p>
            <a:pPr>
              <a:defRPr/>
            </a:pPr>
            <a:r>
              <a:rPr lang="en-US" smtClean="0"/>
              <a:t>BESAC Briefing February 11, 2016</a:t>
            </a:r>
            <a:endParaRPr lang="en-US"/>
          </a:p>
        </p:txBody>
      </p:sp>
      <p:sp>
        <p:nvSpPr>
          <p:cNvPr id="7" name="Slide Number Placeholder 6"/>
          <p:cNvSpPr>
            <a:spLocks noGrp="1"/>
          </p:cNvSpPr>
          <p:nvPr>
            <p:ph type="sldNum" sz="quarter" idx="11"/>
          </p:nvPr>
        </p:nvSpPr>
        <p:spPr/>
        <p:txBody>
          <a:bodyPr/>
          <a:lstStyle/>
          <a:p>
            <a:pPr>
              <a:defRPr/>
            </a:pPr>
            <a:fld id="{C0A2BE09-5C53-429F-9B0D-04D6F428253C}" type="slidenum">
              <a:rPr lang="en-US" smtClean="0"/>
              <a:pPr>
                <a:defRPr/>
              </a:pPr>
              <a:t>36</a:t>
            </a:fld>
            <a:endParaRPr lang="en-US" dirty="0"/>
          </a:p>
        </p:txBody>
      </p:sp>
    </p:spTree>
    <p:extLst>
      <p:ext uri="{BB962C8B-B14F-4D97-AF65-F5344CB8AC3E}">
        <p14:creationId xmlns:p14="http://schemas.microsoft.com/office/powerpoint/2010/main" val="28607181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6"/>
          <p:cNvGrpSpPr>
            <a:grpSpLocks/>
          </p:cNvGrpSpPr>
          <p:nvPr/>
        </p:nvGrpSpPr>
        <p:grpSpPr bwMode="auto">
          <a:xfrm>
            <a:off x="4683125" y="2890838"/>
            <a:ext cx="3867150" cy="3798887"/>
            <a:chOff x="4682561" y="3043296"/>
            <a:chExt cx="3222445" cy="3166288"/>
          </a:xfrm>
        </p:grpSpPr>
        <p:pic>
          <p:nvPicPr>
            <p:cNvPr id="51" name="Picture 40" descr="C:\Documents and Settings\sboutet\My Documents\Images\CXI_SC1_12.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82561" y="3297660"/>
              <a:ext cx="3222445" cy="2911924"/>
            </a:xfrm>
            <a:prstGeom prst="rect">
              <a:avLst/>
            </a:prstGeom>
            <a:noFill/>
            <a:ln w="9525">
              <a:noFill/>
              <a:miter lim="800000"/>
              <a:headEnd/>
              <a:tailEnd/>
            </a:ln>
            <a:effectLst>
              <a:softEdge rad="190500"/>
            </a:effectLst>
          </p:spPr>
        </p:pic>
        <p:sp>
          <p:nvSpPr>
            <p:cNvPr id="52" name="Freeform 51"/>
            <p:cNvSpPr/>
            <p:nvPr/>
          </p:nvSpPr>
          <p:spPr bwMode="auto">
            <a:xfrm>
              <a:off x="6148912" y="4262864"/>
              <a:ext cx="170266" cy="503296"/>
            </a:xfrm>
            <a:custGeom>
              <a:avLst/>
              <a:gdLst>
                <a:gd name="connsiteX0" fmla="*/ 0 w 414867"/>
                <a:gd name="connsiteY0" fmla="*/ 0 h 1185334"/>
                <a:gd name="connsiteX1" fmla="*/ 414867 w 414867"/>
                <a:gd name="connsiteY1" fmla="*/ 76200 h 1185334"/>
                <a:gd name="connsiteX2" fmla="*/ 414867 w 414867"/>
                <a:gd name="connsiteY2" fmla="*/ 1185334 h 1185334"/>
                <a:gd name="connsiteX3" fmla="*/ 16934 w 414867"/>
                <a:gd name="connsiteY3" fmla="*/ 1100667 h 1185334"/>
                <a:gd name="connsiteX4" fmla="*/ 0 w 414867"/>
                <a:gd name="connsiteY4" fmla="*/ 0 h 1185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867" h="1185334">
                  <a:moveTo>
                    <a:pt x="0" y="0"/>
                  </a:moveTo>
                  <a:lnTo>
                    <a:pt x="414867" y="76200"/>
                  </a:lnTo>
                  <a:lnTo>
                    <a:pt x="414867" y="1185334"/>
                  </a:lnTo>
                  <a:lnTo>
                    <a:pt x="16934" y="1100667"/>
                  </a:lnTo>
                  <a:lnTo>
                    <a:pt x="0" y="0"/>
                  </a:lnTo>
                  <a:close/>
                </a:path>
              </a:pathLst>
            </a:custGeom>
            <a:solidFill>
              <a:schemeClr val="accent1">
                <a:lumMod val="40000"/>
                <a:lumOff val="60000"/>
              </a:schemeClr>
            </a:solidFill>
            <a:ln>
              <a:solidFill>
                <a:schemeClr val="accent1">
                  <a:lumMod val="75000"/>
                </a:schemeClr>
              </a:solidFill>
            </a:ln>
            <a:scene3d>
              <a:camera prst="orthographicFront"/>
              <a:lightRig rig="threePt" dir="t"/>
            </a:scene3d>
            <a:sp3d contourW="12700">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94051" tIns="47025" rIns="94051" bIns="47025"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1600">
                <a:latin typeface="Arial"/>
              </a:endParaRPr>
            </a:p>
          </p:txBody>
        </p:sp>
        <p:grpSp>
          <p:nvGrpSpPr>
            <p:cNvPr id="5" name="Group 2"/>
            <p:cNvGrpSpPr>
              <a:grpSpLocks/>
            </p:cNvGrpSpPr>
            <p:nvPr/>
          </p:nvGrpSpPr>
          <p:grpSpPr bwMode="auto">
            <a:xfrm rot="4217581">
              <a:off x="6130786" y="2971839"/>
              <a:ext cx="888445" cy="1031359"/>
              <a:chOff x="4850" y="3424"/>
              <a:chExt cx="2522" cy="3120"/>
            </a:xfrm>
          </p:grpSpPr>
          <p:pic>
            <p:nvPicPr>
              <p:cNvPr id="59" name="Picture 4" descr="labeled liquid jet.tiff"/>
              <p:cNvPicPr>
                <a:picLocks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850" y="3424"/>
                <a:ext cx="1469" cy="113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1" name="Line 4"/>
              <p:cNvSpPr>
                <a:spLocks noChangeShapeType="1"/>
              </p:cNvSpPr>
              <p:nvPr/>
            </p:nvSpPr>
            <p:spPr bwMode="auto">
              <a:xfrm>
                <a:off x="4893" y="4575"/>
                <a:ext cx="714" cy="1969"/>
              </a:xfrm>
              <a:prstGeom prst="line">
                <a:avLst/>
              </a:prstGeom>
              <a:noFill/>
              <a:ln w="19050"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62" name="Line 5"/>
              <p:cNvSpPr>
                <a:spLocks noChangeShapeType="1"/>
              </p:cNvSpPr>
              <p:nvPr/>
            </p:nvSpPr>
            <p:spPr bwMode="auto">
              <a:xfrm>
                <a:off x="6305" y="3459"/>
                <a:ext cx="1067" cy="2433"/>
              </a:xfrm>
              <a:prstGeom prst="line">
                <a:avLst/>
              </a:prstGeom>
              <a:noFill/>
              <a:ln w="19050"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cxnSp>
          <p:nvCxnSpPr>
            <p:cNvPr id="54" name="Straight Arrow Connector 78"/>
            <p:cNvCxnSpPr>
              <a:cxnSpLocks noChangeShapeType="1"/>
            </p:cNvCxnSpPr>
            <p:nvPr/>
          </p:nvCxnSpPr>
          <p:spPr bwMode="auto">
            <a:xfrm rot="10800000">
              <a:off x="6182122" y="4280514"/>
              <a:ext cx="1670089" cy="272415"/>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55" name="Straight Arrow Connector 79"/>
            <p:cNvCxnSpPr>
              <a:cxnSpLocks noChangeShapeType="1"/>
            </p:cNvCxnSpPr>
            <p:nvPr/>
          </p:nvCxnSpPr>
          <p:spPr bwMode="auto">
            <a:xfrm rot="10800000">
              <a:off x="5934472" y="4239239"/>
              <a:ext cx="222885" cy="37664"/>
            </a:xfrm>
            <a:prstGeom prst="straightConnector1">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cxnSp>
        <p:cxnSp>
          <p:nvCxnSpPr>
            <p:cNvPr id="56" name="Straight Arrow Connector 82"/>
            <p:cNvCxnSpPr>
              <a:cxnSpLocks noChangeShapeType="1"/>
            </p:cNvCxnSpPr>
            <p:nvPr/>
          </p:nvCxnSpPr>
          <p:spPr bwMode="auto">
            <a:xfrm rot="10800000" flipV="1">
              <a:off x="5227121" y="4288769"/>
              <a:ext cx="951905" cy="340519"/>
            </a:xfrm>
            <a:prstGeom prst="straightConnector1">
              <a:avLst/>
            </a:prstGeom>
            <a:noFill/>
            <a:ln w="38100">
              <a:solidFill>
                <a:srgbClr val="FF6600"/>
              </a:solidFill>
              <a:round/>
              <a:headEnd/>
              <a:tailEnd type="triangle" w="med" len="med"/>
            </a:ln>
            <a:extLst>
              <a:ext uri="{909E8E84-426E-40DD-AFC4-6F175D3DCCD1}">
                <a14:hiddenFill xmlns:a14="http://schemas.microsoft.com/office/drawing/2010/main">
                  <a:noFill/>
                </a14:hiddenFill>
              </a:ext>
            </a:extLst>
          </p:spPr>
        </p:cxnSp>
        <p:cxnSp>
          <p:nvCxnSpPr>
            <p:cNvPr id="57" name="Straight Arrow Connector 85"/>
            <p:cNvCxnSpPr>
              <a:cxnSpLocks noChangeShapeType="1"/>
            </p:cNvCxnSpPr>
            <p:nvPr/>
          </p:nvCxnSpPr>
          <p:spPr bwMode="auto">
            <a:xfrm flipV="1">
              <a:off x="5249307" y="4470895"/>
              <a:ext cx="984924" cy="140851"/>
            </a:xfrm>
            <a:prstGeom prst="straightConnector1">
              <a:avLst/>
            </a:prstGeom>
            <a:noFill/>
            <a:ln w="38100">
              <a:solidFill>
                <a:srgbClr val="FF6600"/>
              </a:solidFill>
              <a:round/>
              <a:headEnd/>
              <a:tailEnd type="triangle" w="med" len="med"/>
            </a:ln>
            <a:extLst>
              <a:ext uri="{909E8E84-426E-40DD-AFC4-6F175D3DCCD1}">
                <a14:hiddenFill xmlns:a14="http://schemas.microsoft.com/office/drawing/2010/main">
                  <a:noFill/>
                </a14:hiddenFill>
              </a:ext>
            </a:extLst>
          </p:spPr>
        </p:cxnSp>
        <p:sp>
          <p:nvSpPr>
            <p:cNvPr id="58" name="Freeform 57"/>
            <p:cNvSpPr/>
            <p:nvPr/>
          </p:nvSpPr>
          <p:spPr bwMode="auto">
            <a:xfrm>
              <a:off x="4931255" y="4478909"/>
              <a:ext cx="441829" cy="232874"/>
            </a:xfrm>
            <a:custGeom>
              <a:avLst/>
              <a:gdLst>
                <a:gd name="connsiteX0" fmla="*/ 8467 w 1075267"/>
                <a:gd name="connsiteY0" fmla="*/ 406400 h 550333"/>
                <a:gd name="connsiteX1" fmla="*/ 0 w 1075267"/>
                <a:gd name="connsiteY1" fmla="*/ 0 h 550333"/>
                <a:gd name="connsiteX2" fmla="*/ 1066800 w 1075267"/>
                <a:gd name="connsiteY2" fmla="*/ 169333 h 550333"/>
                <a:gd name="connsiteX3" fmla="*/ 1075267 w 1075267"/>
                <a:gd name="connsiteY3" fmla="*/ 550333 h 550333"/>
                <a:gd name="connsiteX4" fmla="*/ 8467 w 1075267"/>
                <a:gd name="connsiteY4" fmla="*/ 406400 h 55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267" h="550333">
                  <a:moveTo>
                    <a:pt x="8467" y="406400"/>
                  </a:moveTo>
                  <a:lnTo>
                    <a:pt x="0" y="0"/>
                  </a:lnTo>
                  <a:lnTo>
                    <a:pt x="1066800" y="169333"/>
                  </a:lnTo>
                  <a:lnTo>
                    <a:pt x="1075267" y="550333"/>
                  </a:lnTo>
                  <a:lnTo>
                    <a:pt x="8467" y="406400"/>
                  </a:lnTo>
                  <a:close/>
                </a:path>
              </a:pathLst>
            </a:cu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051" tIns="47025" rIns="94051" bIns="47025"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1600">
                <a:latin typeface="Arial"/>
              </a:endParaRPr>
            </a:p>
          </p:txBody>
        </p:sp>
      </p:grpSp>
      <p:sp>
        <p:nvSpPr>
          <p:cNvPr id="2" name="TextBox 1"/>
          <p:cNvSpPr txBox="1"/>
          <p:nvPr/>
        </p:nvSpPr>
        <p:spPr>
          <a:xfrm>
            <a:off x="152400" y="1003300"/>
            <a:ext cx="8250977" cy="1438855"/>
          </a:xfrm>
          <a:prstGeom prst="rect">
            <a:avLst/>
          </a:prstGeom>
          <a:noFill/>
        </p:spPr>
        <p:txBody>
          <a:bodyPr wrap="none">
            <a:spAutoFit/>
          </a:bodyPr>
          <a:lstStyle/>
          <a:p>
            <a:pPr marL="342900" indent="-342900">
              <a:spcAft>
                <a:spcPts val="300"/>
              </a:spcAft>
              <a:buFont typeface="Arial"/>
              <a:buChar char="•"/>
              <a:defRPr/>
            </a:pPr>
            <a:r>
              <a:rPr lang="en-US" sz="2000" dirty="0">
                <a:latin typeface="+mn-lt"/>
              </a:rPr>
              <a:t>X-ray Free-electron laser, </a:t>
            </a:r>
            <a:r>
              <a:rPr lang="en-US" sz="2000" dirty="0" smtClean="0">
                <a:latin typeface="+mn-lt"/>
              </a:rPr>
              <a:t> 10</a:t>
            </a:r>
            <a:r>
              <a:rPr lang="en-US" sz="2000" baseline="30000" dirty="0" smtClean="0">
                <a:latin typeface="+mn-lt"/>
              </a:rPr>
              <a:t>17</a:t>
            </a:r>
            <a:r>
              <a:rPr lang="en-US" sz="2000" dirty="0">
                <a:latin typeface="+mn-lt"/>
              </a:rPr>
              <a:t>-fold greater peak </a:t>
            </a:r>
            <a:r>
              <a:rPr lang="en-US" sz="2000" dirty="0" smtClean="0">
                <a:latin typeface="+mn-lt"/>
              </a:rPr>
              <a:t>brightness than </a:t>
            </a:r>
            <a:r>
              <a:rPr lang="en-US" sz="2000" dirty="0">
                <a:latin typeface="+mn-lt"/>
              </a:rPr>
              <a:t>ALS 5.0.2</a:t>
            </a:r>
          </a:p>
          <a:p>
            <a:pPr marL="342900" indent="-342900">
              <a:spcAft>
                <a:spcPts val="300"/>
              </a:spcAft>
              <a:buFont typeface="Arial"/>
              <a:buChar char="•"/>
              <a:defRPr/>
            </a:pPr>
            <a:r>
              <a:rPr lang="en-US" sz="2000" dirty="0">
                <a:latin typeface="+mn-lt"/>
              </a:rPr>
              <a:t>50 </a:t>
            </a:r>
            <a:r>
              <a:rPr lang="en-US" sz="2000" dirty="0" err="1">
                <a:latin typeface="+mn-lt"/>
              </a:rPr>
              <a:t>fs</a:t>
            </a:r>
            <a:r>
              <a:rPr lang="en-US" sz="2000" dirty="0">
                <a:latin typeface="+mn-lt"/>
              </a:rPr>
              <a:t> X-ray pulses above the </a:t>
            </a:r>
            <a:r>
              <a:rPr lang="en-US" sz="2000" dirty="0" err="1">
                <a:latin typeface="+mn-lt"/>
              </a:rPr>
              <a:t>Mn</a:t>
            </a:r>
            <a:r>
              <a:rPr lang="en-US" sz="2000" dirty="0">
                <a:latin typeface="+mn-lt"/>
              </a:rPr>
              <a:t> </a:t>
            </a:r>
            <a:r>
              <a:rPr lang="en-US" sz="2000" dirty="0" smtClean="0">
                <a:latin typeface="+mn-lt"/>
              </a:rPr>
              <a:t> absorption </a:t>
            </a:r>
            <a:r>
              <a:rPr lang="en-US" sz="2000" dirty="0">
                <a:latin typeface="+mn-lt"/>
              </a:rPr>
              <a:t>edge</a:t>
            </a:r>
          </a:p>
          <a:p>
            <a:pPr marL="342900" indent="-342900">
              <a:spcAft>
                <a:spcPts val="300"/>
              </a:spcAft>
              <a:buFont typeface="Arial"/>
              <a:buChar char="•"/>
              <a:defRPr/>
            </a:pPr>
            <a:r>
              <a:rPr lang="en-US" sz="2000" dirty="0">
                <a:latin typeface="+mn-lt"/>
              </a:rPr>
              <a:t>Diffract before destroy approach</a:t>
            </a:r>
          </a:p>
          <a:p>
            <a:pPr marL="342900" indent="-342900">
              <a:spcAft>
                <a:spcPts val="300"/>
              </a:spcAft>
              <a:buFont typeface="Arial"/>
              <a:buChar char="•"/>
              <a:defRPr/>
            </a:pPr>
            <a:r>
              <a:rPr lang="en-US" sz="2000" dirty="0">
                <a:latin typeface="+mn-lt"/>
              </a:rPr>
              <a:t>Simultaneously detect X-ray emission</a:t>
            </a:r>
          </a:p>
        </p:txBody>
      </p:sp>
      <p:sp>
        <p:nvSpPr>
          <p:cNvPr id="9217" name="Rectangle 55"/>
          <p:cNvSpPr>
            <a:spLocks noChangeArrowheads="1"/>
          </p:cNvSpPr>
          <p:nvPr/>
        </p:nvSpPr>
        <p:spPr bwMode="auto">
          <a:xfrm>
            <a:off x="0" y="6505575"/>
            <a:ext cx="9144000" cy="35242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endParaRPr lang="en-US"/>
          </a:p>
        </p:txBody>
      </p:sp>
      <p:sp>
        <p:nvSpPr>
          <p:cNvPr id="3" name="Title 2"/>
          <p:cNvSpPr>
            <a:spLocks noGrp="1"/>
          </p:cNvSpPr>
          <p:nvPr>
            <p:ph type="title"/>
          </p:nvPr>
        </p:nvSpPr>
        <p:spPr>
          <a:xfrm>
            <a:off x="0" y="-41384"/>
            <a:ext cx="9144000" cy="787618"/>
          </a:xfrm>
        </p:spPr>
        <p:txBody>
          <a:bodyPr>
            <a:noAutofit/>
          </a:bodyPr>
          <a:lstStyle/>
          <a:p>
            <a:r>
              <a:rPr lang="en-US" sz="2400" dirty="0" err="1" smtClean="0"/>
              <a:t>Linac</a:t>
            </a:r>
            <a:r>
              <a:rPr lang="en-US" sz="2400" dirty="0" smtClean="0"/>
              <a:t> Coherent Light Source (LCLS) Partnership</a:t>
            </a:r>
            <a:br>
              <a:rPr lang="en-US" sz="2400" dirty="0" smtClean="0"/>
            </a:br>
            <a:r>
              <a:rPr lang="en-US" sz="2000" dirty="0" smtClean="0"/>
              <a:t>Taking </a:t>
            </a:r>
            <a:r>
              <a:rPr lang="en-US" sz="2000" dirty="0"/>
              <a:t>Snapshots of the Catalytic Reaction in Photosystem II </a:t>
            </a:r>
          </a:p>
        </p:txBody>
      </p:sp>
      <p:sp>
        <p:nvSpPr>
          <p:cNvPr id="9220" name="TextBox 46"/>
          <p:cNvSpPr txBox="1">
            <a:spLocks noChangeArrowheads="1"/>
          </p:cNvSpPr>
          <p:nvPr/>
        </p:nvSpPr>
        <p:spPr bwMode="auto">
          <a:xfrm>
            <a:off x="4551363" y="4810125"/>
            <a:ext cx="1368425"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51" tIns="47025" rIns="94051" bIns="47025">
            <a:spAutoFit/>
          </a:bodyPr>
          <a:lstStyle>
            <a:lvl1pPr defTabSz="939800">
              <a:defRPr sz="2400">
                <a:solidFill>
                  <a:schemeClr val="tx1"/>
                </a:solidFill>
                <a:latin typeface="Times New Roman" charset="0"/>
                <a:ea typeface="ＭＳ Ｐゴシック" charset="0"/>
                <a:cs typeface="ＭＳ Ｐゴシック" charset="0"/>
              </a:defRPr>
            </a:lvl1pPr>
            <a:lvl2pPr marL="742950" indent="-285750" defTabSz="939800">
              <a:defRPr sz="2400">
                <a:solidFill>
                  <a:schemeClr val="tx1"/>
                </a:solidFill>
                <a:latin typeface="Times New Roman" charset="0"/>
                <a:ea typeface="ＭＳ Ｐゴシック" charset="0"/>
              </a:defRPr>
            </a:lvl2pPr>
            <a:lvl3pPr marL="1143000" indent="-228600" defTabSz="939800">
              <a:defRPr sz="2400">
                <a:solidFill>
                  <a:schemeClr val="tx1"/>
                </a:solidFill>
                <a:latin typeface="Times New Roman" charset="0"/>
                <a:ea typeface="ＭＳ Ｐゴシック" charset="0"/>
              </a:defRPr>
            </a:lvl3pPr>
            <a:lvl4pPr marL="1600200" indent="-228600" defTabSz="939800">
              <a:defRPr sz="2400">
                <a:solidFill>
                  <a:schemeClr val="tx1"/>
                </a:solidFill>
                <a:latin typeface="Times New Roman" charset="0"/>
                <a:ea typeface="ＭＳ Ｐゴシック" charset="0"/>
              </a:defRPr>
            </a:lvl4pPr>
            <a:lvl5pPr marL="2057400" indent="-228600" defTabSz="939800">
              <a:defRPr sz="2400">
                <a:solidFill>
                  <a:schemeClr val="tx1"/>
                </a:solidFill>
                <a:latin typeface="Times New Roman" charset="0"/>
                <a:ea typeface="ＭＳ Ｐゴシック" charset="0"/>
              </a:defRPr>
            </a:lvl5pPr>
            <a:lvl6pPr marL="2514600" indent="-228600" defTabSz="9398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398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398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39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600">
                <a:latin typeface="Calibri" charset="0"/>
                <a:cs typeface="Arial" charset="0"/>
              </a:rPr>
              <a:t>Analyzer </a:t>
            </a:r>
          </a:p>
          <a:p>
            <a:pPr algn="ctr"/>
            <a:r>
              <a:rPr lang="en-US" sz="1600">
                <a:latin typeface="Calibri" charset="0"/>
                <a:cs typeface="Arial" charset="0"/>
              </a:rPr>
              <a:t>Crystals</a:t>
            </a:r>
          </a:p>
        </p:txBody>
      </p:sp>
      <p:sp>
        <p:nvSpPr>
          <p:cNvPr id="9221" name="TextBox 47"/>
          <p:cNvSpPr txBox="1">
            <a:spLocks noChangeArrowheads="1"/>
          </p:cNvSpPr>
          <p:nvPr/>
        </p:nvSpPr>
        <p:spPr bwMode="auto">
          <a:xfrm>
            <a:off x="5940425" y="4984750"/>
            <a:ext cx="1247775" cy="525463"/>
          </a:xfrm>
          <a:prstGeom prst="rect">
            <a:avLst/>
          </a:prstGeom>
          <a:solidFill>
            <a:schemeClr val="bg1">
              <a:alpha val="5098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4051" tIns="47025" rIns="94051" bIns="47025">
            <a:spAutoFit/>
          </a:bodyPr>
          <a:lstStyle>
            <a:lvl1pPr defTabSz="939800">
              <a:defRPr sz="2400">
                <a:solidFill>
                  <a:schemeClr val="tx1"/>
                </a:solidFill>
                <a:latin typeface="Times New Roman" charset="0"/>
                <a:ea typeface="ＭＳ Ｐゴシック" charset="0"/>
                <a:cs typeface="ＭＳ Ｐゴシック" charset="0"/>
              </a:defRPr>
            </a:lvl1pPr>
            <a:lvl2pPr marL="742950" indent="-285750" defTabSz="939800">
              <a:defRPr sz="2400">
                <a:solidFill>
                  <a:schemeClr val="tx1"/>
                </a:solidFill>
                <a:latin typeface="Times New Roman" charset="0"/>
                <a:ea typeface="ＭＳ Ｐゴシック" charset="0"/>
              </a:defRPr>
            </a:lvl2pPr>
            <a:lvl3pPr marL="1143000" indent="-228600" defTabSz="939800">
              <a:defRPr sz="2400">
                <a:solidFill>
                  <a:schemeClr val="tx1"/>
                </a:solidFill>
                <a:latin typeface="Times New Roman" charset="0"/>
                <a:ea typeface="ＭＳ Ｐゴシック" charset="0"/>
              </a:defRPr>
            </a:lvl3pPr>
            <a:lvl4pPr marL="1600200" indent="-228600" defTabSz="939800">
              <a:defRPr sz="2400">
                <a:solidFill>
                  <a:schemeClr val="tx1"/>
                </a:solidFill>
                <a:latin typeface="Times New Roman" charset="0"/>
                <a:ea typeface="ＭＳ Ｐゴシック" charset="0"/>
              </a:defRPr>
            </a:lvl4pPr>
            <a:lvl5pPr marL="2057400" indent="-228600" defTabSz="939800">
              <a:defRPr sz="2400">
                <a:solidFill>
                  <a:schemeClr val="tx1"/>
                </a:solidFill>
                <a:latin typeface="Times New Roman" charset="0"/>
                <a:ea typeface="ＭＳ Ｐゴシック" charset="0"/>
              </a:defRPr>
            </a:lvl5pPr>
            <a:lvl6pPr marL="2514600" indent="-228600" defTabSz="9398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398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398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39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400">
                <a:latin typeface="Arial" charset="0"/>
                <a:cs typeface="Arial" charset="0"/>
              </a:rPr>
              <a:t>XES Detector</a:t>
            </a:r>
          </a:p>
        </p:txBody>
      </p:sp>
      <p:sp>
        <p:nvSpPr>
          <p:cNvPr id="9222" name="TextBox 48"/>
          <p:cNvSpPr txBox="1">
            <a:spLocks noChangeArrowheads="1"/>
          </p:cNvSpPr>
          <p:nvPr/>
        </p:nvSpPr>
        <p:spPr bwMode="auto">
          <a:xfrm>
            <a:off x="5119688" y="3694113"/>
            <a:ext cx="114617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51" tIns="47025" rIns="94051" bIns="47025">
            <a:spAutoFit/>
          </a:bodyPr>
          <a:lstStyle>
            <a:lvl1pPr defTabSz="939800">
              <a:defRPr sz="2400">
                <a:solidFill>
                  <a:schemeClr val="tx1"/>
                </a:solidFill>
                <a:latin typeface="Times New Roman" charset="0"/>
                <a:ea typeface="ＭＳ Ｐゴシック" charset="0"/>
                <a:cs typeface="ＭＳ Ｐゴシック" charset="0"/>
              </a:defRPr>
            </a:lvl1pPr>
            <a:lvl2pPr marL="742950" indent="-285750" defTabSz="939800">
              <a:defRPr sz="2400">
                <a:solidFill>
                  <a:schemeClr val="tx1"/>
                </a:solidFill>
                <a:latin typeface="Times New Roman" charset="0"/>
                <a:ea typeface="ＭＳ Ｐゴシック" charset="0"/>
              </a:defRPr>
            </a:lvl2pPr>
            <a:lvl3pPr marL="1143000" indent="-228600" defTabSz="939800">
              <a:defRPr sz="2400">
                <a:solidFill>
                  <a:schemeClr val="tx1"/>
                </a:solidFill>
                <a:latin typeface="Times New Roman" charset="0"/>
                <a:ea typeface="ＭＳ Ｐゴシック" charset="0"/>
              </a:defRPr>
            </a:lvl3pPr>
            <a:lvl4pPr marL="1600200" indent="-228600" defTabSz="939800">
              <a:defRPr sz="2400">
                <a:solidFill>
                  <a:schemeClr val="tx1"/>
                </a:solidFill>
                <a:latin typeface="Times New Roman" charset="0"/>
                <a:ea typeface="ＭＳ Ｐゴシック" charset="0"/>
              </a:defRPr>
            </a:lvl4pPr>
            <a:lvl5pPr marL="2057400" indent="-228600" defTabSz="939800">
              <a:defRPr sz="2400">
                <a:solidFill>
                  <a:schemeClr val="tx1"/>
                </a:solidFill>
                <a:latin typeface="Times New Roman" charset="0"/>
                <a:ea typeface="ＭＳ Ｐゴシック" charset="0"/>
              </a:defRPr>
            </a:lvl5pPr>
            <a:lvl6pPr marL="2514600" indent="-228600" defTabSz="9398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398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398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39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a:latin typeface="Arial" charset="0"/>
                <a:cs typeface="Arial" charset="0"/>
              </a:rPr>
              <a:t>Diffraction</a:t>
            </a:r>
          </a:p>
          <a:p>
            <a:r>
              <a:rPr lang="en-US" sz="1400">
                <a:latin typeface="Arial" charset="0"/>
                <a:cs typeface="Arial" charset="0"/>
              </a:rPr>
              <a:t>Detector</a:t>
            </a:r>
          </a:p>
        </p:txBody>
      </p:sp>
      <p:sp>
        <p:nvSpPr>
          <p:cNvPr id="9223" name="TextBox 49"/>
          <p:cNvSpPr txBox="1">
            <a:spLocks noChangeArrowheads="1"/>
          </p:cNvSpPr>
          <p:nvPr/>
        </p:nvSpPr>
        <p:spPr bwMode="auto">
          <a:xfrm>
            <a:off x="6154738" y="3548063"/>
            <a:ext cx="1022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51" tIns="47025" rIns="94051" bIns="47025">
            <a:spAutoFit/>
          </a:bodyPr>
          <a:lstStyle>
            <a:lvl1pPr defTabSz="939800">
              <a:defRPr sz="2400">
                <a:solidFill>
                  <a:schemeClr val="tx1"/>
                </a:solidFill>
                <a:latin typeface="Times New Roman" charset="0"/>
                <a:ea typeface="ＭＳ Ｐゴシック" charset="0"/>
                <a:cs typeface="ＭＳ Ｐゴシック" charset="0"/>
              </a:defRPr>
            </a:lvl1pPr>
            <a:lvl2pPr marL="742950" indent="-285750" defTabSz="939800">
              <a:defRPr sz="2400">
                <a:solidFill>
                  <a:schemeClr val="tx1"/>
                </a:solidFill>
                <a:latin typeface="Times New Roman" charset="0"/>
                <a:ea typeface="ＭＳ Ｐゴシック" charset="0"/>
              </a:defRPr>
            </a:lvl2pPr>
            <a:lvl3pPr marL="1143000" indent="-228600" defTabSz="939800">
              <a:defRPr sz="2400">
                <a:solidFill>
                  <a:schemeClr val="tx1"/>
                </a:solidFill>
                <a:latin typeface="Times New Roman" charset="0"/>
                <a:ea typeface="ＭＳ Ｐゴシック" charset="0"/>
              </a:defRPr>
            </a:lvl3pPr>
            <a:lvl4pPr marL="1600200" indent="-228600" defTabSz="939800">
              <a:defRPr sz="2400">
                <a:solidFill>
                  <a:schemeClr val="tx1"/>
                </a:solidFill>
                <a:latin typeface="Times New Roman" charset="0"/>
                <a:ea typeface="ＭＳ Ｐゴシック" charset="0"/>
              </a:defRPr>
            </a:lvl4pPr>
            <a:lvl5pPr marL="2057400" indent="-228600" defTabSz="939800">
              <a:defRPr sz="2400">
                <a:solidFill>
                  <a:schemeClr val="tx1"/>
                </a:solidFill>
                <a:latin typeface="Times New Roman" charset="0"/>
                <a:ea typeface="ＭＳ Ｐゴシック" charset="0"/>
              </a:defRPr>
            </a:lvl5pPr>
            <a:lvl6pPr marL="2514600" indent="-228600" defTabSz="9398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398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398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39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a:latin typeface="Arial" charset="0"/>
                <a:cs typeface="Arial" charset="0"/>
              </a:rPr>
              <a:t>Injector</a:t>
            </a:r>
          </a:p>
        </p:txBody>
      </p:sp>
      <p:sp>
        <p:nvSpPr>
          <p:cNvPr id="9224" name="TextBox 51"/>
          <p:cNvSpPr txBox="1">
            <a:spLocks noChangeArrowheads="1"/>
          </p:cNvSpPr>
          <p:nvPr/>
        </p:nvSpPr>
        <p:spPr bwMode="auto">
          <a:xfrm>
            <a:off x="7702550" y="5278438"/>
            <a:ext cx="1247775" cy="525462"/>
          </a:xfrm>
          <a:prstGeom prst="rect">
            <a:avLst/>
          </a:prstGeom>
          <a:solidFill>
            <a:schemeClr val="bg1">
              <a:alpha val="3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4051" tIns="47025" rIns="94051" bIns="47025">
            <a:spAutoFit/>
          </a:bodyPr>
          <a:lstStyle>
            <a:lvl1pPr defTabSz="939800">
              <a:defRPr sz="2400">
                <a:solidFill>
                  <a:schemeClr val="tx1"/>
                </a:solidFill>
                <a:latin typeface="Times New Roman" charset="0"/>
                <a:ea typeface="ＭＳ Ｐゴシック" charset="0"/>
                <a:cs typeface="ＭＳ Ｐゴシック" charset="0"/>
              </a:defRPr>
            </a:lvl1pPr>
            <a:lvl2pPr marL="742950" indent="-285750" defTabSz="939800">
              <a:defRPr sz="2400">
                <a:solidFill>
                  <a:schemeClr val="tx1"/>
                </a:solidFill>
                <a:latin typeface="Times New Roman" charset="0"/>
                <a:ea typeface="ＭＳ Ｐゴシック" charset="0"/>
              </a:defRPr>
            </a:lvl2pPr>
            <a:lvl3pPr marL="1143000" indent="-228600" defTabSz="939800">
              <a:defRPr sz="2400">
                <a:solidFill>
                  <a:schemeClr val="tx1"/>
                </a:solidFill>
                <a:latin typeface="Times New Roman" charset="0"/>
                <a:ea typeface="ＭＳ Ｐゴシック" charset="0"/>
              </a:defRPr>
            </a:lvl3pPr>
            <a:lvl4pPr marL="1600200" indent="-228600" defTabSz="939800">
              <a:defRPr sz="2400">
                <a:solidFill>
                  <a:schemeClr val="tx1"/>
                </a:solidFill>
                <a:latin typeface="Times New Roman" charset="0"/>
                <a:ea typeface="ＭＳ Ｐゴシック" charset="0"/>
              </a:defRPr>
            </a:lvl4pPr>
            <a:lvl5pPr marL="2057400" indent="-228600" defTabSz="939800">
              <a:defRPr sz="2400">
                <a:solidFill>
                  <a:schemeClr val="tx1"/>
                </a:solidFill>
                <a:latin typeface="Times New Roman" charset="0"/>
                <a:ea typeface="ＭＳ Ｐゴシック" charset="0"/>
              </a:defRPr>
            </a:lvl5pPr>
            <a:lvl6pPr marL="2514600" indent="-228600" defTabSz="9398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398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398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39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a:latin typeface="Arial" charset="0"/>
                <a:cs typeface="Arial" charset="0"/>
              </a:rPr>
              <a:t>X-ray Beam </a:t>
            </a:r>
          </a:p>
          <a:p>
            <a:r>
              <a:rPr lang="en-US" sz="1400">
                <a:latin typeface="Arial" charset="0"/>
                <a:cs typeface="Arial" charset="0"/>
              </a:rPr>
              <a:t>Apertures</a:t>
            </a:r>
          </a:p>
        </p:txBody>
      </p:sp>
      <p:sp>
        <p:nvSpPr>
          <p:cNvPr id="9225" name="TextBox 56"/>
          <p:cNvSpPr txBox="1">
            <a:spLocks noChangeArrowheads="1"/>
          </p:cNvSpPr>
          <p:nvPr/>
        </p:nvSpPr>
        <p:spPr bwMode="auto">
          <a:xfrm rot="350596">
            <a:off x="8375650" y="4165600"/>
            <a:ext cx="852488"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51" tIns="47025" rIns="94051" bIns="47025">
            <a:spAutoFit/>
          </a:bodyPr>
          <a:lstStyle>
            <a:lvl1pPr defTabSz="939800">
              <a:defRPr sz="2400">
                <a:solidFill>
                  <a:schemeClr val="tx1"/>
                </a:solidFill>
                <a:latin typeface="Times New Roman" charset="0"/>
                <a:ea typeface="ＭＳ Ｐゴシック" charset="0"/>
                <a:cs typeface="ＭＳ Ｐゴシック" charset="0"/>
              </a:defRPr>
            </a:lvl1pPr>
            <a:lvl2pPr marL="742950" indent="-285750" defTabSz="939800">
              <a:defRPr sz="2400">
                <a:solidFill>
                  <a:schemeClr val="tx1"/>
                </a:solidFill>
                <a:latin typeface="Times New Roman" charset="0"/>
                <a:ea typeface="ＭＳ Ｐゴシック" charset="0"/>
              </a:defRPr>
            </a:lvl2pPr>
            <a:lvl3pPr marL="1143000" indent="-228600" defTabSz="939800">
              <a:defRPr sz="2400">
                <a:solidFill>
                  <a:schemeClr val="tx1"/>
                </a:solidFill>
                <a:latin typeface="Times New Roman" charset="0"/>
                <a:ea typeface="ＭＳ Ｐゴシック" charset="0"/>
              </a:defRPr>
            </a:lvl3pPr>
            <a:lvl4pPr marL="1600200" indent="-228600" defTabSz="939800">
              <a:defRPr sz="2400">
                <a:solidFill>
                  <a:schemeClr val="tx1"/>
                </a:solidFill>
                <a:latin typeface="Times New Roman" charset="0"/>
                <a:ea typeface="ＭＳ Ｐゴシック" charset="0"/>
              </a:defRPr>
            </a:lvl4pPr>
            <a:lvl5pPr marL="2057400" indent="-228600" defTabSz="939800">
              <a:defRPr sz="2400">
                <a:solidFill>
                  <a:schemeClr val="tx1"/>
                </a:solidFill>
                <a:latin typeface="Times New Roman" charset="0"/>
                <a:ea typeface="ＭＳ Ｐゴシック" charset="0"/>
              </a:defRPr>
            </a:lvl5pPr>
            <a:lvl6pPr marL="2514600" indent="-228600" defTabSz="9398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398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398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39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00">
                <a:latin typeface="Arial" charset="0"/>
                <a:cs typeface="Arial" charset="0"/>
              </a:rPr>
              <a:t>LCLS Beam</a:t>
            </a:r>
          </a:p>
        </p:txBody>
      </p:sp>
      <p:grpSp>
        <p:nvGrpSpPr>
          <p:cNvPr id="6" name="Group 206"/>
          <p:cNvGrpSpPr>
            <a:grpSpLocks/>
          </p:cNvGrpSpPr>
          <p:nvPr/>
        </p:nvGrpSpPr>
        <p:grpSpPr bwMode="auto">
          <a:xfrm>
            <a:off x="4575175" y="1714500"/>
            <a:ext cx="1733550" cy="1471613"/>
            <a:chOff x="5528378" y="3006473"/>
            <a:chExt cx="1334968" cy="1060718"/>
          </a:xfrm>
        </p:grpSpPr>
        <p:grpSp>
          <p:nvGrpSpPr>
            <p:cNvPr id="8" name="Group 205"/>
            <p:cNvGrpSpPr>
              <a:grpSpLocks/>
            </p:cNvGrpSpPr>
            <p:nvPr/>
          </p:nvGrpSpPr>
          <p:grpSpPr bwMode="auto">
            <a:xfrm>
              <a:off x="5538158" y="3006473"/>
              <a:ext cx="1321793" cy="1060718"/>
              <a:chOff x="5538158" y="3006473"/>
              <a:chExt cx="1321793" cy="1060718"/>
            </a:xfrm>
          </p:grpSpPr>
          <p:sp>
            <p:nvSpPr>
              <p:cNvPr id="21" name="Rounded Rectangle 20"/>
              <p:cNvSpPr/>
              <p:nvPr/>
            </p:nvSpPr>
            <p:spPr>
              <a:xfrm>
                <a:off x="5538158" y="3200995"/>
                <a:ext cx="1321521" cy="866196"/>
              </a:xfrm>
              <a:prstGeom prst="round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p>
            </p:txBody>
          </p:sp>
          <p:sp>
            <p:nvSpPr>
              <p:cNvPr id="9242" name="TextBox 28"/>
              <p:cNvSpPr txBox="1">
                <a:spLocks noChangeArrowheads="1"/>
              </p:cNvSpPr>
              <p:nvPr/>
            </p:nvSpPr>
            <p:spPr bwMode="auto">
              <a:xfrm>
                <a:off x="5601515" y="3006473"/>
                <a:ext cx="1201576" cy="37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New Roman" charset="0"/>
                    <a:ea typeface="ＭＳ Ｐゴシック" charset="0"/>
                    <a:cs typeface="ＭＳ Ｐゴシック" charset="0"/>
                  </a:defRPr>
                </a:lvl1pPr>
                <a:lvl2pPr marL="742950" indent="-285750" defTabSz="457200">
                  <a:defRPr sz="2400">
                    <a:solidFill>
                      <a:schemeClr val="tx1"/>
                    </a:solidFill>
                    <a:latin typeface="Times New Roman" charset="0"/>
                    <a:ea typeface="ＭＳ Ｐゴシック" charset="0"/>
                  </a:defRPr>
                </a:lvl2pPr>
                <a:lvl3pPr marL="1143000" indent="-228600" defTabSz="457200">
                  <a:defRPr sz="2400">
                    <a:solidFill>
                      <a:schemeClr val="tx1"/>
                    </a:solidFill>
                    <a:latin typeface="Times New Roman" charset="0"/>
                    <a:ea typeface="ＭＳ Ｐゴシック" charset="0"/>
                  </a:defRPr>
                </a:lvl3pPr>
                <a:lvl4pPr marL="1600200" indent="-228600" defTabSz="457200">
                  <a:defRPr sz="2400">
                    <a:solidFill>
                      <a:schemeClr val="tx1"/>
                    </a:solidFill>
                    <a:latin typeface="Times New Roman" charset="0"/>
                    <a:ea typeface="ＭＳ Ｐゴシック" charset="0"/>
                  </a:defRPr>
                </a:lvl4pPr>
                <a:lvl5pPr marL="2057400" indent="-228600" defTabSz="4572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400" b="1" dirty="0">
                    <a:latin typeface="Arial" charset="0"/>
                    <a:cs typeface="Arial" charset="0"/>
                  </a:rPr>
                  <a:t>X-ray diffraction</a:t>
                </a:r>
              </a:p>
              <a:p>
                <a:pPr algn="ctr"/>
                <a:r>
                  <a:rPr lang="en-US" sz="1400" dirty="0">
                    <a:solidFill>
                      <a:srgbClr val="0000FF"/>
                    </a:solidFill>
                    <a:latin typeface="Arial" charset="0"/>
                    <a:cs typeface="Arial" charset="0"/>
                  </a:rPr>
                  <a:t>(structure)</a:t>
                </a:r>
              </a:p>
            </p:txBody>
          </p:sp>
        </p:grpSp>
        <p:pic>
          <p:nvPicPr>
            <p:cNvPr id="20" name="Picture 16" descr="PSII.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5528378" y="3363427"/>
              <a:ext cx="1334968" cy="667008"/>
            </a:xfrm>
            <a:prstGeom prst="rect">
              <a:avLst/>
            </a:prstGeom>
            <a:noFill/>
            <a:ln w="9525">
              <a:noFill/>
              <a:miter lim="800000"/>
              <a:headEnd/>
              <a:tailEnd/>
            </a:ln>
            <a:effectLst>
              <a:softEdge rad="76200"/>
            </a:effectLst>
          </p:spPr>
        </p:pic>
      </p:grpSp>
      <p:sp>
        <p:nvSpPr>
          <p:cNvPr id="9227" name="TextBox 30"/>
          <p:cNvSpPr txBox="1">
            <a:spLocks noChangeArrowheads="1"/>
          </p:cNvSpPr>
          <p:nvPr/>
        </p:nvSpPr>
        <p:spPr bwMode="auto">
          <a:xfrm>
            <a:off x="7402513" y="1993900"/>
            <a:ext cx="1481137"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4051" tIns="47025" rIns="94051" bIns="47025">
            <a:spAutoFit/>
          </a:bodyPr>
          <a:lstStyle>
            <a:lvl1pPr defTabSz="457200">
              <a:defRPr sz="2400">
                <a:solidFill>
                  <a:schemeClr val="tx1"/>
                </a:solidFill>
                <a:latin typeface="Times New Roman" charset="0"/>
                <a:ea typeface="ＭＳ Ｐゴシック" charset="0"/>
                <a:cs typeface="ＭＳ Ｐゴシック" charset="0"/>
              </a:defRPr>
            </a:lvl1pPr>
            <a:lvl2pPr marL="742950" indent="-285750" defTabSz="457200">
              <a:defRPr sz="2400">
                <a:solidFill>
                  <a:schemeClr val="tx1"/>
                </a:solidFill>
                <a:latin typeface="Times New Roman" charset="0"/>
                <a:ea typeface="ＭＳ Ｐゴシック" charset="0"/>
              </a:defRPr>
            </a:lvl2pPr>
            <a:lvl3pPr marL="1143000" indent="-228600" defTabSz="457200">
              <a:defRPr sz="2400">
                <a:solidFill>
                  <a:schemeClr val="tx1"/>
                </a:solidFill>
                <a:latin typeface="Times New Roman" charset="0"/>
                <a:ea typeface="ＭＳ Ｐゴシック" charset="0"/>
              </a:defRPr>
            </a:lvl3pPr>
            <a:lvl4pPr marL="1600200" indent="-228600" defTabSz="457200">
              <a:defRPr sz="2400">
                <a:solidFill>
                  <a:schemeClr val="tx1"/>
                </a:solidFill>
                <a:latin typeface="Times New Roman" charset="0"/>
                <a:ea typeface="ＭＳ Ｐゴシック" charset="0"/>
              </a:defRPr>
            </a:lvl4pPr>
            <a:lvl5pPr marL="2057400" indent="-228600" defTabSz="4572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dirty="0">
                <a:latin typeface="Arial" charset="0"/>
              </a:rPr>
              <a:t>Liquid-jet</a:t>
            </a:r>
          </a:p>
          <a:p>
            <a:r>
              <a:rPr lang="en-US" sz="1400" dirty="0">
                <a:latin typeface="Arial" charset="0"/>
              </a:rPr>
              <a:t>Injection of </a:t>
            </a:r>
          </a:p>
          <a:p>
            <a:r>
              <a:rPr lang="en-US" sz="1400" dirty="0">
                <a:latin typeface="Symbol" charset="0"/>
              </a:rPr>
              <a:t>m</a:t>
            </a:r>
            <a:r>
              <a:rPr lang="en-US" sz="1400" dirty="0">
                <a:latin typeface="Arial" charset="0"/>
              </a:rPr>
              <a:t>m-size crystals</a:t>
            </a:r>
          </a:p>
        </p:txBody>
      </p:sp>
      <p:cxnSp>
        <p:nvCxnSpPr>
          <p:cNvPr id="9233" name="Straight Arrow Connector 98"/>
          <p:cNvCxnSpPr>
            <a:cxnSpLocks noChangeShapeType="1"/>
          </p:cNvCxnSpPr>
          <p:nvPr/>
        </p:nvCxnSpPr>
        <p:spPr bwMode="auto">
          <a:xfrm rot="16200000" flipH="1">
            <a:off x="5135563" y="3194050"/>
            <a:ext cx="376238" cy="198437"/>
          </a:xfrm>
          <a:prstGeom prst="straightConnector1">
            <a:avLst/>
          </a:prstGeom>
          <a:noFill/>
          <a:ln w="53975">
            <a:solidFill>
              <a:schemeClr val="bg2">
                <a:lumMod val="50000"/>
                <a:alpha val="63136"/>
              </a:schemeClr>
            </a:solidFill>
            <a:round/>
            <a:headEnd/>
            <a:tailEnd type="triangle" w="med" len="med"/>
          </a:ln>
          <a:extLst>
            <a:ext uri="{909E8E84-426E-40DD-AFC4-6F175D3DCCD1}">
              <a14:hiddenFill xmlns:a14="http://schemas.microsoft.com/office/drawing/2010/main">
                <a:noFill/>
              </a14:hiddenFill>
            </a:ext>
          </a:extLst>
        </p:spPr>
      </p:cxnSp>
      <p:sp>
        <p:nvSpPr>
          <p:cNvPr id="49" name="TextBox 48"/>
          <p:cNvSpPr txBox="1"/>
          <p:nvPr/>
        </p:nvSpPr>
        <p:spPr>
          <a:xfrm>
            <a:off x="127001" y="6355643"/>
            <a:ext cx="7112000" cy="276999"/>
          </a:xfrm>
          <a:prstGeom prst="rect">
            <a:avLst/>
          </a:prstGeom>
          <a:solidFill>
            <a:schemeClr val="bg1"/>
          </a:solidFill>
        </p:spPr>
        <p:txBody>
          <a:bodyPr wrap="square">
            <a:spAutoFit/>
          </a:bodyPr>
          <a:lstStyle/>
          <a:p>
            <a:pPr>
              <a:spcAft>
                <a:spcPts val="0"/>
              </a:spcAft>
              <a:defRPr/>
            </a:pPr>
            <a:r>
              <a:rPr lang="en-US" sz="1200" dirty="0">
                <a:latin typeface="+mn-lt"/>
              </a:rPr>
              <a:t>Kern et al (2012) PNAS 109: </a:t>
            </a:r>
            <a:r>
              <a:rPr lang="en-US" sz="1200" dirty="0" smtClean="0">
                <a:latin typeface="+mn-lt"/>
              </a:rPr>
              <a:t>9721, Sierra </a:t>
            </a:r>
            <a:r>
              <a:rPr lang="en-US" sz="1200" dirty="0">
                <a:latin typeface="+mn-lt"/>
              </a:rPr>
              <a:t>et al (2012) </a:t>
            </a:r>
            <a:r>
              <a:rPr lang="en-US" sz="1200" dirty="0" err="1">
                <a:latin typeface="+mn-lt"/>
              </a:rPr>
              <a:t>Acta</a:t>
            </a:r>
            <a:r>
              <a:rPr lang="en-US" sz="1200" dirty="0">
                <a:latin typeface="+mn-lt"/>
              </a:rPr>
              <a:t> </a:t>
            </a:r>
            <a:r>
              <a:rPr lang="en-US" sz="1200" dirty="0" err="1">
                <a:latin typeface="+mn-lt"/>
              </a:rPr>
              <a:t>Cryst</a:t>
            </a:r>
            <a:r>
              <a:rPr lang="en-US" sz="1200" dirty="0">
                <a:latin typeface="+mn-lt"/>
              </a:rPr>
              <a:t> D68: </a:t>
            </a:r>
            <a:r>
              <a:rPr lang="en-US" sz="1200" dirty="0" smtClean="0">
                <a:latin typeface="+mn-lt"/>
              </a:rPr>
              <a:t>1584, Mori </a:t>
            </a:r>
            <a:r>
              <a:rPr lang="en-US" sz="1200" dirty="0">
                <a:latin typeface="+mn-lt"/>
              </a:rPr>
              <a:t>et al (2012) PNAS 109: 19103</a:t>
            </a:r>
          </a:p>
        </p:txBody>
      </p:sp>
      <p:sp>
        <p:nvSpPr>
          <p:cNvPr id="9238" name="TextBox 30"/>
          <p:cNvSpPr txBox="1">
            <a:spLocks noChangeArrowheads="1"/>
          </p:cNvSpPr>
          <p:nvPr/>
        </p:nvSpPr>
        <p:spPr bwMode="auto">
          <a:xfrm>
            <a:off x="8077200" y="2908300"/>
            <a:ext cx="7493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4051" tIns="47025" rIns="94051" bIns="47025">
            <a:spAutoFit/>
          </a:bodyPr>
          <a:lstStyle>
            <a:lvl1pPr defTabSz="457200">
              <a:defRPr sz="2400">
                <a:solidFill>
                  <a:schemeClr val="tx1"/>
                </a:solidFill>
                <a:latin typeface="Times New Roman" charset="0"/>
                <a:ea typeface="ＭＳ Ｐゴシック" charset="0"/>
                <a:cs typeface="ＭＳ Ｐゴシック" charset="0"/>
              </a:defRPr>
            </a:lvl1pPr>
            <a:lvl2pPr marL="742950" indent="-285750" defTabSz="457200">
              <a:defRPr sz="2400">
                <a:solidFill>
                  <a:schemeClr val="tx1"/>
                </a:solidFill>
                <a:latin typeface="Times New Roman" charset="0"/>
                <a:ea typeface="ＭＳ Ｐゴシック" charset="0"/>
              </a:defRPr>
            </a:lvl2pPr>
            <a:lvl3pPr marL="1143000" indent="-228600" defTabSz="457200">
              <a:defRPr sz="2400">
                <a:solidFill>
                  <a:schemeClr val="tx1"/>
                </a:solidFill>
                <a:latin typeface="Times New Roman" charset="0"/>
                <a:ea typeface="ＭＳ Ｐゴシック" charset="0"/>
              </a:defRPr>
            </a:lvl3pPr>
            <a:lvl4pPr marL="1600200" indent="-228600" defTabSz="457200">
              <a:defRPr sz="2400">
                <a:solidFill>
                  <a:schemeClr val="tx1"/>
                </a:solidFill>
                <a:latin typeface="Times New Roman" charset="0"/>
                <a:ea typeface="ＭＳ Ｐゴシック" charset="0"/>
              </a:defRPr>
            </a:lvl4pPr>
            <a:lvl5pPr marL="2057400" indent="-228600" defTabSz="4572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a:latin typeface="Arial" charset="0"/>
              </a:rPr>
              <a:t>Optical</a:t>
            </a:r>
            <a:br>
              <a:rPr lang="en-US" sz="1400">
                <a:latin typeface="Arial" charset="0"/>
              </a:rPr>
            </a:br>
            <a:r>
              <a:rPr lang="en-US" sz="1400">
                <a:latin typeface="Arial" charset="0"/>
              </a:rPr>
              <a:t>pump</a:t>
            </a:r>
          </a:p>
        </p:txBody>
      </p:sp>
      <p:pic>
        <p:nvPicPr>
          <p:cNvPr id="42" name="Picture 41" descr="NERSC_logo_color_sm.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0" y="2361749"/>
            <a:ext cx="1987239" cy="1336595"/>
          </a:xfrm>
          <a:prstGeom prst="rect">
            <a:avLst/>
          </a:prstGeom>
        </p:spPr>
      </p:pic>
      <p:cxnSp>
        <p:nvCxnSpPr>
          <p:cNvPr id="7" name="Elbow Connector 6"/>
          <p:cNvCxnSpPr>
            <a:stCxn id="9222" idx="1"/>
            <a:endCxn id="42" idx="3"/>
          </p:cNvCxnSpPr>
          <p:nvPr/>
        </p:nvCxnSpPr>
        <p:spPr>
          <a:xfrm rot="10800000">
            <a:off x="1987240" y="3030048"/>
            <a:ext cx="3132449" cy="927591"/>
          </a:xfrm>
          <a:prstGeom prst="bentConnector3">
            <a:avLst/>
          </a:prstGeom>
          <a:ln w="146050">
            <a:headEnd type="none"/>
            <a:tailEnd type="arrow" w="sm" len="sm"/>
          </a:ln>
        </p:spPr>
        <p:style>
          <a:lnRef idx="2">
            <a:schemeClr val="accent1"/>
          </a:lnRef>
          <a:fillRef idx="0">
            <a:schemeClr val="accent1"/>
          </a:fillRef>
          <a:effectRef idx="1">
            <a:schemeClr val="accent1"/>
          </a:effectRef>
          <a:fontRef idx="minor">
            <a:schemeClr val="tx1"/>
          </a:fontRef>
        </p:style>
      </p:cxnSp>
      <p:pic>
        <p:nvPicPr>
          <p:cNvPr id="40" name="Picture 39" descr="10_ESnet_color.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73614" y="2654300"/>
            <a:ext cx="725286" cy="869359"/>
          </a:xfrm>
          <a:prstGeom prst="rect">
            <a:avLst/>
          </a:prstGeom>
        </p:spPr>
      </p:pic>
      <p:sp>
        <p:nvSpPr>
          <p:cNvPr id="44" name="TextBox 43"/>
          <p:cNvSpPr txBox="1"/>
          <p:nvPr/>
        </p:nvSpPr>
        <p:spPr>
          <a:xfrm>
            <a:off x="1790700" y="4165600"/>
            <a:ext cx="3136900" cy="307777"/>
          </a:xfrm>
          <a:prstGeom prst="rect">
            <a:avLst/>
          </a:prstGeom>
          <a:noFill/>
        </p:spPr>
        <p:txBody>
          <a:bodyPr wrap="square">
            <a:spAutoFit/>
          </a:bodyPr>
          <a:lstStyle/>
          <a:p>
            <a:pPr>
              <a:spcAft>
                <a:spcPts val="1200"/>
              </a:spcAft>
              <a:defRPr/>
            </a:pPr>
            <a:r>
              <a:rPr lang="en-US" sz="1400" dirty="0" smtClean="0">
                <a:latin typeface="+mn-lt"/>
              </a:rPr>
              <a:t>150 TB transferred in four days </a:t>
            </a:r>
            <a:endParaRPr lang="en-US" sz="1400" dirty="0">
              <a:latin typeface="+mn-lt"/>
            </a:endParaRPr>
          </a:p>
        </p:txBody>
      </p:sp>
      <p:sp>
        <p:nvSpPr>
          <p:cNvPr id="45" name="TextBox 44"/>
          <p:cNvSpPr txBox="1"/>
          <p:nvPr/>
        </p:nvSpPr>
        <p:spPr>
          <a:xfrm>
            <a:off x="152400" y="4648200"/>
            <a:ext cx="4152900" cy="307777"/>
          </a:xfrm>
          <a:prstGeom prst="rect">
            <a:avLst/>
          </a:prstGeom>
          <a:noFill/>
        </p:spPr>
        <p:txBody>
          <a:bodyPr wrap="square">
            <a:spAutoFit/>
          </a:bodyPr>
          <a:lstStyle/>
          <a:p>
            <a:pPr>
              <a:spcAft>
                <a:spcPts val="1200"/>
              </a:spcAft>
              <a:defRPr/>
            </a:pPr>
            <a:r>
              <a:rPr lang="en-US" sz="1400" dirty="0" smtClean="0">
                <a:latin typeface="+mn-lt"/>
              </a:rPr>
              <a:t>135K core-hours data analysis w/ </a:t>
            </a:r>
            <a:r>
              <a:rPr lang="en-US" sz="1400" dirty="0" err="1" smtClean="0">
                <a:latin typeface="+mn-lt"/>
              </a:rPr>
              <a:t>PyANA</a:t>
            </a:r>
            <a:r>
              <a:rPr lang="en-US" sz="1400" dirty="0" smtClean="0">
                <a:latin typeface="+mn-lt"/>
              </a:rPr>
              <a:t> </a:t>
            </a:r>
            <a:endParaRPr lang="en-US" sz="1400" dirty="0">
              <a:latin typeface="+mn-lt"/>
            </a:endParaRPr>
          </a:p>
        </p:txBody>
      </p:sp>
      <p:cxnSp>
        <p:nvCxnSpPr>
          <p:cNvPr id="46" name="Straight Arrow Connector 103"/>
          <p:cNvCxnSpPr>
            <a:cxnSpLocks noChangeShapeType="1"/>
          </p:cNvCxnSpPr>
          <p:nvPr/>
        </p:nvCxnSpPr>
        <p:spPr bwMode="auto">
          <a:xfrm flipH="1" flipV="1">
            <a:off x="850901" y="3340100"/>
            <a:ext cx="38099" cy="1282700"/>
          </a:xfrm>
          <a:prstGeom prst="straightConnector1">
            <a:avLst/>
          </a:prstGeom>
          <a:noFill/>
          <a:ln w="53975">
            <a:solidFill>
              <a:schemeClr val="bg2">
                <a:lumMod val="50000"/>
                <a:alpha val="63136"/>
              </a:schemeClr>
            </a:solidFill>
            <a:round/>
            <a:headEnd/>
            <a:tailEnd type="triangle" w="med" len="med"/>
          </a:ln>
          <a:extLst>
            <a:ext uri="{909E8E84-426E-40DD-AFC4-6F175D3DCCD1}">
              <a14:hiddenFill xmlns:a14="http://schemas.microsoft.com/office/drawing/2010/main">
                <a:noFill/>
              </a14:hiddenFill>
            </a:ext>
          </a:extLst>
        </p:spPr>
      </p:cxnSp>
      <p:cxnSp>
        <p:nvCxnSpPr>
          <p:cNvPr id="48" name="Straight Arrow Connector 103"/>
          <p:cNvCxnSpPr>
            <a:cxnSpLocks noChangeShapeType="1"/>
          </p:cNvCxnSpPr>
          <p:nvPr/>
        </p:nvCxnSpPr>
        <p:spPr bwMode="auto">
          <a:xfrm flipV="1">
            <a:off x="2362200" y="3556000"/>
            <a:ext cx="800100" cy="609600"/>
          </a:xfrm>
          <a:prstGeom prst="straightConnector1">
            <a:avLst/>
          </a:prstGeom>
          <a:noFill/>
          <a:ln w="53975">
            <a:solidFill>
              <a:schemeClr val="bg2">
                <a:lumMod val="50000"/>
                <a:alpha val="63136"/>
              </a:schemeClr>
            </a:solidFill>
            <a:round/>
            <a:headEnd/>
            <a:tailEnd type="triangle" w="med" len="med"/>
          </a:ln>
          <a:extLst>
            <a:ext uri="{909E8E84-426E-40DD-AFC4-6F175D3DCCD1}">
              <a14:hiddenFill xmlns:a14="http://schemas.microsoft.com/office/drawing/2010/main">
                <a:noFill/>
              </a14:hiddenFill>
            </a:ext>
          </a:extLst>
        </p:spPr>
      </p:cxnSp>
      <p:pic>
        <p:nvPicPr>
          <p:cNvPr id="16" name="Picture 1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162418" y="5638800"/>
            <a:ext cx="1114682" cy="331462"/>
          </a:xfrm>
          <a:prstGeom prst="rect">
            <a:avLst/>
          </a:prstGeom>
        </p:spPr>
      </p:pic>
      <p:pic>
        <p:nvPicPr>
          <p:cNvPr id="17" name="Picture 16" descr="Untitled.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90600" y="4972554"/>
            <a:ext cx="2274316" cy="1439421"/>
          </a:xfrm>
          <a:prstGeom prst="rect">
            <a:avLst/>
          </a:prstGeom>
        </p:spPr>
      </p:pic>
      <p:cxnSp>
        <p:nvCxnSpPr>
          <p:cNvPr id="60" name="Straight Arrow Connector 98"/>
          <p:cNvCxnSpPr>
            <a:cxnSpLocks noChangeShapeType="1"/>
            <a:stCxn id="9238" idx="1"/>
            <a:endCxn id="9253" idx="0"/>
          </p:cNvCxnSpPr>
          <p:nvPr/>
        </p:nvCxnSpPr>
        <p:spPr bwMode="auto">
          <a:xfrm flipH="1" flipV="1">
            <a:off x="7461752" y="3005634"/>
            <a:ext cx="615448" cy="165398"/>
          </a:xfrm>
          <a:prstGeom prst="straightConnector1">
            <a:avLst/>
          </a:prstGeom>
          <a:noFill/>
          <a:ln w="53975">
            <a:solidFill>
              <a:schemeClr val="bg2">
                <a:lumMod val="50000"/>
                <a:alpha val="63136"/>
              </a:schemeClr>
            </a:solidFill>
            <a:round/>
            <a:headEnd/>
            <a:tailEnd type="triangle" w="med" len="med"/>
          </a:ln>
          <a:extLst>
            <a:ext uri="{909E8E84-426E-40DD-AFC4-6F175D3DCCD1}">
              <a14:hiddenFill xmlns:a14="http://schemas.microsoft.com/office/drawing/2010/main">
                <a:noFill/>
              </a14:hiddenFill>
            </a:ext>
          </a:extLst>
        </p:spPr>
      </p:cxnSp>
      <p:sp>
        <p:nvSpPr>
          <p:cNvPr id="43" name="TextBox 42"/>
          <p:cNvSpPr txBox="1"/>
          <p:nvPr/>
        </p:nvSpPr>
        <p:spPr>
          <a:xfrm>
            <a:off x="3330221" y="5125156"/>
            <a:ext cx="1154642" cy="553998"/>
          </a:xfrm>
          <a:prstGeom prst="rect">
            <a:avLst/>
          </a:prstGeom>
          <a:noFill/>
        </p:spPr>
        <p:txBody>
          <a:bodyPr wrap="square" rtlCol="0">
            <a:spAutoFit/>
          </a:bodyPr>
          <a:lstStyle/>
          <a:p>
            <a:pPr algn="ctr"/>
            <a:r>
              <a:rPr lang="en-US" sz="1000" dirty="0" smtClean="0"/>
              <a:t>(water-</a:t>
            </a:r>
            <a:r>
              <a:rPr lang="en-US" sz="1000" dirty="0" err="1" smtClean="0"/>
              <a:t>plastoquinone</a:t>
            </a:r>
            <a:r>
              <a:rPr lang="en-US" sz="1000" dirty="0" smtClean="0"/>
              <a:t> </a:t>
            </a:r>
            <a:r>
              <a:rPr lang="en-US" sz="1000" dirty="0" err="1" smtClean="0"/>
              <a:t>oxidoreductase</a:t>
            </a:r>
            <a:r>
              <a:rPr lang="en-US" sz="1000" dirty="0" smtClean="0"/>
              <a:t>)</a:t>
            </a:r>
            <a:endParaRPr lang="en-US" sz="1000" dirty="0"/>
          </a:p>
        </p:txBody>
      </p:sp>
      <p:sp>
        <p:nvSpPr>
          <p:cNvPr id="53" name="Slide Number Placeholder 3"/>
          <p:cNvSpPr>
            <a:spLocks noGrp="1"/>
          </p:cNvSpPr>
          <p:nvPr>
            <p:ph type="sldNum" sz="quarter" idx="4294967295"/>
          </p:nvPr>
        </p:nvSpPr>
        <p:spPr>
          <a:xfrm>
            <a:off x="8413750" y="6351588"/>
            <a:ext cx="381000" cy="365125"/>
          </a:xfrm>
          <a:prstGeom prst="rect">
            <a:avLst/>
          </a:prstGeom>
        </p:spPr>
        <p:txBody>
          <a:bodyPr/>
          <a:lstStyle/>
          <a:p>
            <a:pPr>
              <a:defRPr/>
            </a:pPr>
            <a:fld id="{6EEA275D-5A49-48A8-817D-44C3EA0A3A2F}" type="slidenum">
              <a:rPr lang="en-US" smtClean="0"/>
              <a:pPr>
                <a:defRPr/>
              </a:pPr>
              <a:t>37</a:t>
            </a:fld>
            <a:endParaRPr lang="en-US" dirty="0"/>
          </a:p>
        </p:txBody>
      </p:sp>
      <p:grpSp>
        <p:nvGrpSpPr>
          <p:cNvPr id="64" name="Group 63"/>
          <p:cNvGrpSpPr/>
          <p:nvPr/>
        </p:nvGrpSpPr>
        <p:grpSpPr>
          <a:xfrm>
            <a:off x="8032830" y="46284"/>
            <a:ext cx="1111170" cy="957965"/>
            <a:chOff x="8032830" y="46284"/>
            <a:chExt cx="1111170" cy="957965"/>
          </a:xfrm>
        </p:grpSpPr>
        <p:sp>
          <p:nvSpPr>
            <p:cNvPr id="65" name="5-Point Star 64"/>
            <p:cNvSpPr/>
            <p:nvPr/>
          </p:nvSpPr>
          <p:spPr>
            <a:xfrm>
              <a:off x="8032830" y="46284"/>
              <a:ext cx="1111170" cy="95796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TextBox 65"/>
            <p:cNvSpPr txBox="1"/>
            <p:nvPr/>
          </p:nvSpPr>
          <p:spPr>
            <a:xfrm>
              <a:off x="8225900" y="271010"/>
              <a:ext cx="740779" cy="600164"/>
            </a:xfrm>
            <a:prstGeom prst="rect">
              <a:avLst/>
            </a:prstGeom>
            <a:noFill/>
          </p:spPr>
          <p:txBody>
            <a:bodyPr wrap="square" rtlCol="0">
              <a:spAutoFit/>
            </a:bodyPr>
            <a:lstStyle/>
            <a:p>
              <a:pPr algn="ctr"/>
              <a:r>
                <a:rPr lang="en-US" sz="1100" b="1" dirty="0" smtClean="0">
                  <a:solidFill>
                    <a:schemeClr val="bg1"/>
                  </a:solidFill>
                </a:rPr>
                <a:t>BES-</a:t>
              </a:r>
            </a:p>
            <a:p>
              <a:pPr algn="ctr"/>
              <a:r>
                <a:rPr lang="en-US" sz="1100" b="1" dirty="0" smtClean="0">
                  <a:solidFill>
                    <a:schemeClr val="bg1"/>
                  </a:solidFill>
                </a:rPr>
                <a:t>ASCR</a:t>
              </a:r>
            </a:p>
            <a:p>
              <a:pPr algn="ctr"/>
              <a:r>
                <a:rPr lang="en-US" sz="1100" b="1" dirty="0" smtClean="0">
                  <a:solidFill>
                    <a:schemeClr val="bg1"/>
                  </a:solidFill>
                </a:rPr>
                <a:t>Link</a:t>
              </a:r>
            </a:p>
          </p:txBody>
        </p:sp>
      </p:grpSp>
    </p:spTree>
    <p:extLst>
      <p:ext uri="{BB962C8B-B14F-4D97-AF65-F5344CB8AC3E}">
        <p14:creationId xmlns:p14="http://schemas.microsoft.com/office/powerpoint/2010/main" val="3939711962"/>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ersc-lcls.png"/>
          <p:cNvPicPr>
            <a:picLocks noChangeAspect="1"/>
          </p:cNvPicPr>
          <p:nvPr/>
        </p:nvPicPr>
        <p:blipFill rotWithShape="1">
          <a:blip r:embed="rId3" cstate="print">
            <a:extLst>
              <a:ext uri="{28A0092B-C50C-407E-A947-70E740481C1C}">
                <a14:useLocalDpi xmlns:a14="http://schemas.microsoft.com/office/drawing/2010/main" val="0"/>
              </a:ext>
            </a:extLst>
          </a:blip>
          <a:srcRect t="16483"/>
          <a:stretch/>
        </p:blipFill>
        <p:spPr>
          <a:xfrm>
            <a:off x="457200" y="1776138"/>
            <a:ext cx="7962900" cy="4393236"/>
          </a:xfrm>
          <a:prstGeom prst="rect">
            <a:avLst/>
          </a:prstGeom>
        </p:spPr>
      </p:pic>
      <p:sp>
        <p:nvSpPr>
          <p:cNvPr id="2" name="Title 1"/>
          <p:cNvSpPr>
            <a:spLocks noGrp="1"/>
          </p:cNvSpPr>
          <p:nvPr>
            <p:ph type="title"/>
          </p:nvPr>
        </p:nvSpPr>
        <p:spPr>
          <a:xfrm>
            <a:off x="0" y="16228"/>
            <a:ext cx="9144000" cy="672394"/>
          </a:xfrm>
        </p:spPr>
        <p:txBody>
          <a:bodyPr>
            <a:normAutofit/>
          </a:bodyPr>
          <a:lstStyle/>
          <a:p>
            <a:r>
              <a:rPr lang="en-US" sz="2800" dirty="0" err="1" smtClean="0">
                <a:effectLst/>
              </a:rPr>
              <a:t>Photosystem</a:t>
            </a:r>
            <a:r>
              <a:rPr lang="en-US" sz="2800" dirty="0" smtClean="0">
                <a:effectLst/>
              </a:rPr>
              <a:t> II Data Transfer (SLAC → NERSC)</a:t>
            </a:r>
            <a:endParaRPr lang="en-US" sz="2800" dirty="0">
              <a:effectLst/>
            </a:endParaRPr>
          </a:p>
        </p:txBody>
      </p:sp>
      <p:pic>
        <p:nvPicPr>
          <p:cNvPr id="7" name="Picture 9" descr="ESnet_color_sm.png"/>
          <p:cNvPicPr>
            <a:picLocks noChangeAspect="1"/>
          </p:cNvPicPr>
          <p:nvPr/>
        </p:nvPicPr>
        <p:blipFill>
          <a:blip r:embed="rId4" cstate="print"/>
          <a:srcRect/>
          <a:stretch>
            <a:fillRect/>
          </a:stretch>
        </p:blipFill>
        <p:spPr bwMode="auto">
          <a:xfrm>
            <a:off x="8218899" y="815622"/>
            <a:ext cx="772701" cy="908843"/>
          </a:xfrm>
          <a:prstGeom prst="rect">
            <a:avLst/>
          </a:prstGeom>
          <a:noFill/>
          <a:ln w="9525">
            <a:noFill/>
            <a:miter lim="800000"/>
            <a:headEnd/>
            <a:tailEnd/>
          </a:ln>
        </p:spPr>
      </p:pic>
      <p:sp>
        <p:nvSpPr>
          <p:cNvPr id="8" name="Rectangle 7"/>
          <p:cNvSpPr/>
          <p:nvPr/>
        </p:nvSpPr>
        <p:spPr>
          <a:xfrm>
            <a:off x="914400" y="1143000"/>
            <a:ext cx="4419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descr="nersc-lcls.png"/>
          <p:cNvPicPr>
            <a:picLocks noChangeAspect="1"/>
          </p:cNvPicPr>
          <p:nvPr/>
        </p:nvPicPr>
        <p:blipFill rotWithShape="1">
          <a:blip r:embed="rId3" cstate="print">
            <a:extLst>
              <a:ext uri="{28A0092B-C50C-407E-A947-70E740481C1C}">
                <a14:useLocalDpi xmlns:a14="http://schemas.microsoft.com/office/drawing/2010/main" val="0"/>
              </a:ext>
            </a:extLst>
          </a:blip>
          <a:srcRect l="68569" b="90010"/>
          <a:stretch/>
        </p:blipFill>
        <p:spPr>
          <a:xfrm>
            <a:off x="5334000" y="1066799"/>
            <a:ext cx="2502776" cy="525517"/>
          </a:xfrm>
          <a:prstGeom prst="rect">
            <a:avLst/>
          </a:prstGeom>
        </p:spPr>
      </p:pic>
      <p:sp>
        <p:nvSpPr>
          <p:cNvPr id="6" name="TextBox 5"/>
          <p:cNvSpPr txBox="1"/>
          <p:nvPr/>
        </p:nvSpPr>
        <p:spPr>
          <a:xfrm>
            <a:off x="990600" y="1574884"/>
            <a:ext cx="954107" cy="253916"/>
          </a:xfrm>
          <a:prstGeom prst="rect">
            <a:avLst/>
          </a:prstGeom>
          <a:noFill/>
        </p:spPr>
        <p:txBody>
          <a:bodyPr wrap="none" rtlCol="0">
            <a:spAutoFit/>
          </a:bodyPr>
          <a:lstStyle/>
          <a:p>
            <a:r>
              <a:rPr lang="en-US" sz="1050" b="1" dirty="0">
                <a:solidFill>
                  <a:prstClr val="black"/>
                </a:solidFill>
                <a:latin typeface="Arial" panose="020B0604020202020204" pitchFamily="34" charset="0"/>
                <a:cs typeface="Arial" panose="020B0604020202020204" pitchFamily="34" charset="0"/>
              </a:rPr>
              <a:t>Total Traffic</a:t>
            </a:r>
          </a:p>
        </p:txBody>
      </p:sp>
      <p:sp>
        <p:nvSpPr>
          <p:cNvPr id="10" name="Footer Placeholder 2"/>
          <p:cNvSpPr>
            <a:spLocks noGrp="1"/>
          </p:cNvSpPr>
          <p:nvPr>
            <p:ph type="ftr" sz="quarter" idx="4294967295"/>
          </p:nvPr>
        </p:nvSpPr>
        <p:spPr>
          <a:xfrm>
            <a:off x="3124200" y="6356350"/>
            <a:ext cx="5334000" cy="365125"/>
          </a:xfrm>
          <a:prstGeom prst="rect">
            <a:avLst/>
          </a:prstGeom>
        </p:spPr>
        <p:txBody>
          <a:bodyPr anchor="ctr"/>
          <a:lstStyle/>
          <a:p>
            <a:pPr algn="r" fontAlgn="auto">
              <a:spcBef>
                <a:spcPts val="0"/>
              </a:spcBef>
              <a:spcAft>
                <a:spcPts val="0"/>
              </a:spcAft>
              <a:defRPr/>
            </a:pPr>
            <a:r>
              <a:rPr lang="en-US" sz="1200" smtClean="0">
                <a:solidFill>
                  <a:srgbClr val="106636"/>
                </a:solidFill>
                <a:latin typeface="Arial" pitchFamily="34" charset="0"/>
                <a:cs typeface="Arial" pitchFamily="34" charset="0"/>
              </a:rPr>
              <a:t>BESAC Briefing February 11, 2016</a:t>
            </a:r>
            <a:endParaRPr lang="en-US" sz="1200" dirty="0">
              <a:solidFill>
                <a:srgbClr val="106636"/>
              </a:solidFill>
              <a:latin typeface="Arial" pitchFamily="34" charset="0"/>
              <a:cs typeface="Arial" pitchFamily="34" charset="0"/>
            </a:endParaRPr>
          </a:p>
        </p:txBody>
      </p:sp>
      <p:sp>
        <p:nvSpPr>
          <p:cNvPr id="11" name="Slide Number Placeholder 3"/>
          <p:cNvSpPr>
            <a:spLocks noGrp="1"/>
          </p:cNvSpPr>
          <p:nvPr>
            <p:ph type="sldNum" sz="quarter" idx="4294967295"/>
          </p:nvPr>
        </p:nvSpPr>
        <p:spPr>
          <a:xfrm>
            <a:off x="8413750" y="6351588"/>
            <a:ext cx="381000" cy="365125"/>
          </a:xfrm>
          <a:prstGeom prst="rect">
            <a:avLst/>
          </a:prstGeom>
        </p:spPr>
        <p:txBody>
          <a:bodyPr/>
          <a:lstStyle/>
          <a:p>
            <a:pPr>
              <a:defRPr/>
            </a:pPr>
            <a:fld id="{6EEA275D-5A49-48A8-817D-44C3EA0A3A2F}" type="slidenum">
              <a:rPr lang="en-US" smtClean="0"/>
              <a:pPr>
                <a:defRPr/>
              </a:pPr>
              <a:t>38</a:t>
            </a:fld>
            <a:endParaRPr lang="en-US" dirty="0"/>
          </a:p>
        </p:txBody>
      </p:sp>
    </p:spTree>
    <p:extLst>
      <p:ext uri="{BB962C8B-B14F-4D97-AF65-F5344CB8AC3E}">
        <p14:creationId xmlns:p14="http://schemas.microsoft.com/office/powerpoint/2010/main" val="3816220620"/>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8263"/>
            <a:ext cx="9144000" cy="620712"/>
          </a:xfrm>
          <a:prstGeom prst="rect">
            <a:avLst/>
          </a:prstGeom>
        </p:spPr>
        <p:txBody>
          <a:bodyPr>
            <a:noAutofit/>
          </a:bodyPr>
          <a:lstStyle/>
          <a:p>
            <a:r>
              <a:rPr lang="en-US" b="1" dirty="0"/>
              <a:t>ASCR-BES </a:t>
            </a:r>
            <a:r>
              <a:rPr lang="en-US" b="1" dirty="0" smtClean="0"/>
              <a:t>Partnership to Address Data Issues </a:t>
            </a:r>
            <a:br>
              <a:rPr lang="en-US" b="1" dirty="0" smtClean="0"/>
            </a:br>
            <a:r>
              <a:rPr lang="en-US" b="1" dirty="0" smtClean="0"/>
              <a:t>ASCR/BES </a:t>
            </a:r>
            <a:r>
              <a:rPr lang="en-US" b="1" dirty="0"/>
              <a:t>Data Pilot Projects</a:t>
            </a:r>
          </a:p>
        </p:txBody>
      </p:sp>
      <p:sp>
        <p:nvSpPr>
          <p:cNvPr id="3" name="Content Placeholder 2"/>
          <p:cNvSpPr>
            <a:spLocks noGrp="1"/>
          </p:cNvSpPr>
          <p:nvPr>
            <p:ph idx="4294967295"/>
          </p:nvPr>
        </p:nvSpPr>
        <p:spPr>
          <a:xfrm>
            <a:off x="496139" y="1885361"/>
            <a:ext cx="8349683" cy="4256173"/>
          </a:xfrm>
          <a:prstGeom prst="rect">
            <a:avLst/>
          </a:prstGeom>
        </p:spPr>
        <p:txBody>
          <a:bodyPr>
            <a:noAutofit/>
          </a:bodyPr>
          <a:lstStyle/>
          <a:p>
            <a:pPr>
              <a:spcBef>
                <a:spcPts val="600"/>
              </a:spcBef>
              <a:spcAft>
                <a:spcPts val="0"/>
              </a:spcAft>
              <a:buFont typeface="Wingdings" pitchFamily="2" charset="2"/>
              <a:buChar char="§"/>
            </a:pPr>
            <a:r>
              <a:rPr lang="en-US" sz="1800" dirty="0" smtClean="0">
                <a:solidFill>
                  <a:srgbClr val="106636"/>
                </a:solidFill>
              </a:rPr>
              <a:t>Advanced </a:t>
            </a:r>
            <a:r>
              <a:rPr lang="en-US" sz="1800" dirty="0">
                <a:solidFill>
                  <a:srgbClr val="106636"/>
                </a:solidFill>
              </a:rPr>
              <a:t>Structural Characterization using Experimental Scattering Data from Multiple Facilities (ORNL) </a:t>
            </a:r>
            <a:endParaRPr lang="en-US" sz="1800" dirty="0" smtClean="0">
              <a:solidFill>
                <a:srgbClr val="106636"/>
              </a:solidFill>
            </a:endParaRPr>
          </a:p>
          <a:p>
            <a:pPr lvl="1"/>
            <a:r>
              <a:rPr lang="en-US" sz="1600" b="0" dirty="0" smtClean="0">
                <a:solidFill>
                  <a:schemeClr val="tx1"/>
                </a:solidFill>
              </a:rPr>
              <a:t>Design</a:t>
            </a:r>
            <a:r>
              <a:rPr lang="en-US" sz="1600" b="0" dirty="0">
                <a:solidFill>
                  <a:schemeClr val="tx1"/>
                </a:solidFill>
              </a:rPr>
              <a:t>, prototype, and evaluate a suite of tools for integration, analysis, and modeling of scattering data collected in materials experiments at BES user facilities. </a:t>
            </a:r>
          </a:p>
          <a:p>
            <a:endParaRPr lang="en-US" sz="1400" b="0" dirty="0"/>
          </a:p>
          <a:p>
            <a:pPr>
              <a:spcBef>
                <a:spcPts val="600"/>
              </a:spcBef>
              <a:spcAft>
                <a:spcPts val="0"/>
              </a:spcAft>
              <a:buFont typeface="Wingdings" pitchFamily="2" charset="2"/>
              <a:buChar char="§"/>
            </a:pPr>
            <a:r>
              <a:rPr lang="en-US" sz="1800" dirty="0">
                <a:solidFill>
                  <a:srgbClr val="106636"/>
                </a:solidFill>
              </a:rPr>
              <a:t>Data Movement, Processing, and Sharing of Synchrotron Data (LBNL) </a:t>
            </a:r>
          </a:p>
          <a:p>
            <a:pPr lvl="1"/>
            <a:r>
              <a:rPr lang="en-US" sz="1600" dirty="0">
                <a:solidFill>
                  <a:schemeClr val="tx1"/>
                </a:solidFill>
              </a:rPr>
              <a:t>Dramatic improvement in time-to-discovery for three ALS </a:t>
            </a:r>
            <a:r>
              <a:rPr lang="en-US" sz="1600" dirty="0" err="1">
                <a:solidFill>
                  <a:schemeClr val="tx1"/>
                </a:solidFill>
              </a:rPr>
              <a:t>beamlines</a:t>
            </a:r>
            <a:r>
              <a:rPr lang="en-US" sz="1600" dirty="0">
                <a:solidFill>
                  <a:schemeClr val="tx1"/>
                </a:solidFill>
              </a:rPr>
              <a:t>. </a:t>
            </a:r>
          </a:p>
          <a:p>
            <a:pPr lvl="1"/>
            <a:endParaRPr lang="en-US" sz="1200" dirty="0"/>
          </a:p>
          <a:p>
            <a:pPr>
              <a:spcBef>
                <a:spcPts val="600"/>
              </a:spcBef>
              <a:spcAft>
                <a:spcPts val="0"/>
              </a:spcAft>
              <a:buFont typeface="Wingdings" pitchFamily="2" charset="2"/>
              <a:buChar char="§"/>
            </a:pPr>
            <a:r>
              <a:rPr lang="en-US" sz="1800" dirty="0">
                <a:solidFill>
                  <a:srgbClr val="106636"/>
                </a:solidFill>
              </a:rPr>
              <a:t>Image Reconstruction of </a:t>
            </a:r>
            <a:r>
              <a:rPr lang="en-US" sz="1800" dirty="0" err="1">
                <a:solidFill>
                  <a:srgbClr val="106636"/>
                </a:solidFill>
              </a:rPr>
              <a:t>Ptychographic</a:t>
            </a:r>
            <a:r>
              <a:rPr lang="en-US" sz="1800" dirty="0">
                <a:solidFill>
                  <a:srgbClr val="106636"/>
                </a:solidFill>
              </a:rPr>
              <a:t> Diffraction Patterns in Light Source Facilities (</a:t>
            </a:r>
            <a:r>
              <a:rPr lang="en-US" sz="1800" dirty="0" smtClean="0">
                <a:solidFill>
                  <a:srgbClr val="106636"/>
                </a:solidFill>
              </a:rPr>
              <a:t>ANL) </a:t>
            </a:r>
          </a:p>
          <a:p>
            <a:pPr lvl="1"/>
            <a:r>
              <a:rPr lang="en-US" sz="1600" dirty="0">
                <a:solidFill>
                  <a:schemeClr val="tx1"/>
                </a:solidFill>
              </a:rPr>
              <a:t>Develop real-time data pre-processing, reconstruction, and visualization codes for </a:t>
            </a:r>
            <a:r>
              <a:rPr lang="en-US" sz="1600" dirty="0" err="1">
                <a:solidFill>
                  <a:schemeClr val="tx1"/>
                </a:solidFill>
              </a:rPr>
              <a:t>ptychography</a:t>
            </a:r>
            <a:r>
              <a:rPr lang="en-US" sz="1600" dirty="0">
                <a:solidFill>
                  <a:schemeClr val="tx1"/>
                </a:solidFill>
              </a:rPr>
              <a:t> (a coherent diffractive imaging technique</a:t>
            </a:r>
            <a:r>
              <a:rPr lang="en-US" sz="1600" dirty="0" smtClean="0">
                <a:solidFill>
                  <a:schemeClr val="tx1"/>
                </a:solidFill>
              </a:rPr>
              <a:t>). </a:t>
            </a:r>
          </a:p>
          <a:p>
            <a:pPr lvl="1"/>
            <a:endParaRPr lang="en-US" sz="1200" dirty="0">
              <a:solidFill>
                <a:srgbClr val="106636"/>
              </a:solidFill>
            </a:endParaRPr>
          </a:p>
          <a:p>
            <a:endParaRPr lang="en-US" sz="1400" b="0" dirty="0"/>
          </a:p>
          <a:p>
            <a:pPr marL="0" indent="0">
              <a:spcBef>
                <a:spcPts val="0"/>
              </a:spcBef>
              <a:spcAft>
                <a:spcPts val="0"/>
              </a:spcAft>
              <a:buNone/>
            </a:pPr>
            <a:endParaRPr lang="en-US" sz="1400" dirty="0">
              <a:solidFill>
                <a:schemeClr val="tx1"/>
              </a:solidFill>
            </a:endParaRPr>
          </a:p>
        </p:txBody>
      </p:sp>
      <p:sp>
        <p:nvSpPr>
          <p:cNvPr id="4" name="TextBox 3"/>
          <p:cNvSpPr txBox="1"/>
          <p:nvPr/>
        </p:nvSpPr>
        <p:spPr>
          <a:xfrm>
            <a:off x="886120" y="857840"/>
            <a:ext cx="7569723" cy="707886"/>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BES and ASCR have Jointly selected </a:t>
            </a:r>
            <a:r>
              <a:rPr lang="en-US" sz="2000" dirty="0">
                <a:latin typeface="Arial" panose="020B0604020202020204" pitchFamily="34" charset="0"/>
                <a:cs typeface="Arial" panose="020B0604020202020204" pitchFamily="34" charset="0"/>
              </a:rPr>
              <a:t>3 projects to participate in </a:t>
            </a:r>
            <a:r>
              <a:rPr lang="en-US" sz="2000" dirty="0" smtClean="0">
                <a:latin typeface="Arial" panose="020B0604020202020204" pitchFamily="34" charset="0"/>
                <a:cs typeface="Arial" panose="020B0604020202020204" pitchFamily="34" charset="0"/>
              </a:rPr>
              <a:t>a </a:t>
            </a:r>
            <a:r>
              <a:rPr lang="en-US" sz="2000" dirty="0">
                <a:latin typeface="Arial" panose="020B0604020202020204" pitchFamily="34" charset="0"/>
                <a:cs typeface="Arial" panose="020B0604020202020204" pitchFamily="34" charset="0"/>
              </a:rPr>
              <a:t>pilot </a:t>
            </a:r>
            <a:r>
              <a:rPr lang="en-US" sz="2000" dirty="0" smtClean="0">
                <a:latin typeface="Arial" panose="020B0604020202020204" pitchFamily="34" charset="0"/>
                <a:cs typeface="Arial" panose="020B0604020202020204" pitchFamily="34" charset="0"/>
              </a:rPr>
              <a:t>program in late FY 2013</a:t>
            </a:r>
            <a:endParaRPr lang="en-US" sz="2000" dirty="0">
              <a:latin typeface="Arial" panose="020B0604020202020204" pitchFamily="34" charset="0"/>
              <a:cs typeface="Arial" panose="020B0604020202020204" pitchFamily="34" charset="0"/>
            </a:endParaRPr>
          </a:p>
        </p:txBody>
      </p:sp>
      <p:sp>
        <p:nvSpPr>
          <p:cNvPr id="7" name="Slide Number Placeholder 3"/>
          <p:cNvSpPr txBox="1">
            <a:spLocks/>
          </p:cNvSpPr>
          <p:nvPr/>
        </p:nvSpPr>
        <p:spPr>
          <a:xfrm>
            <a:off x="8318500" y="6351588"/>
            <a:ext cx="476250" cy="365125"/>
          </a:xfrm>
          <a:prstGeom prst="rect">
            <a:avLst/>
          </a:prstGeom>
        </p:spPr>
        <p:txBody>
          <a:bodyPr vert="horz" lIns="91376" tIns="45688" rIns="91376" bIns="45688" rtlCol="0" anchor="ctr"/>
          <a:lstStyle>
            <a:defPPr>
              <a:defRPr lang="en-US"/>
            </a:defPPr>
            <a:lvl1pPr algn="r" rtl="0" fontAlgn="auto">
              <a:spcBef>
                <a:spcPts val="0"/>
              </a:spcBef>
              <a:spcAft>
                <a:spcPts val="0"/>
              </a:spcAft>
              <a:defRPr sz="1200" kern="1200">
                <a:solidFill>
                  <a:srgbClr val="106636"/>
                </a:solidFill>
                <a:latin typeface="Arial" pitchFamily="34" charset="0"/>
                <a:ea typeface="+mn-ea"/>
                <a:cs typeface="Arial" pitchFamily="34" charset="0"/>
              </a:defRPr>
            </a:lvl1pPr>
            <a:lvl2pPr marL="456933" algn="l" rtl="0" fontAlgn="base">
              <a:spcBef>
                <a:spcPct val="0"/>
              </a:spcBef>
              <a:spcAft>
                <a:spcPct val="0"/>
              </a:spcAft>
              <a:defRPr kern="1200">
                <a:solidFill>
                  <a:schemeClr val="tx1"/>
                </a:solidFill>
                <a:latin typeface="Arial" charset="0"/>
                <a:ea typeface="+mn-ea"/>
                <a:cs typeface="+mn-cs"/>
              </a:defRPr>
            </a:lvl2pPr>
            <a:lvl3pPr marL="913865" algn="l" rtl="0" fontAlgn="base">
              <a:spcBef>
                <a:spcPct val="0"/>
              </a:spcBef>
              <a:spcAft>
                <a:spcPct val="0"/>
              </a:spcAft>
              <a:defRPr kern="1200">
                <a:solidFill>
                  <a:schemeClr val="tx1"/>
                </a:solidFill>
                <a:latin typeface="Arial" charset="0"/>
                <a:ea typeface="+mn-ea"/>
                <a:cs typeface="+mn-cs"/>
              </a:defRPr>
            </a:lvl3pPr>
            <a:lvl4pPr marL="1370799" algn="l" rtl="0" fontAlgn="base">
              <a:spcBef>
                <a:spcPct val="0"/>
              </a:spcBef>
              <a:spcAft>
                <a:spcPct val="0"/>
              </a:spcAft>
              <a:defRPr kern="1200">
                <a:solidFill>
                  <a:schemeClr val="tx1"/>
                </a:solidFill>
                <a:latin typeface="Arial" charset="0"/>
                <a:ea typeface="+mn-ea"/>
                <a:cs typeface="+mn-cs"/>
              </a:defRPr>
            </a:lvl4pPr>
            <a:lvl5pPr marL="1827731" algn="l" rtl="0" fontAlgn="base">
              <a:spcBef>
                <a:spcPct val="0"/>
              </a:spcBef>
              <a:spcAft>
                <a:spcPct val="0"/>
              </a:spcAft>
              <a:defRPr kern="1200">
                <a:solidFill>
                  <a:schemeClr val="tx1"/>
                </a:solidFill>
                <a:latin typeface="Arial" charset="0"/>
                <a:ea typeface="+mn-ea"/>
                <a:cs typeface="+mn-cs"/>
              </a:defRPr>
            </a:lvl5pPr>
            <a:lvl6pPr marL="2284665" algn="l" defTabSz="913865" rtl="0" eaLnBrk="1" latinLnBrk="0" hangingPunct="1">
              <a:defRPr kern="1200">
                <a:solidFill>
                  <a:schemeClr val="tx1"/>
                </a:solidFill>
                <a:latin typeface="Arial" charset="0"/>
                <a:ea typeface="+mn-ea"/>
                <a:cs typeface="+mn-cs"/>
              </a:defRPr>
            </a:lvl6pPr>
            <a:lvl7pPr marL="2741596" algn="l" defTabSz="913865" rtl="0" eaLnBrk="1" latinLnBrk="0" hangingPunct="1">
              <a:defRPr kern="1200">
                <a:solidFill>
                  <a:schemeClr val="tx1"/>
                </a:solidFill>
                <a:latin typeface="Arial" charset="0"/>
                <a:ea typeface="+mn-ea"/>
                <a:cs typeface="+mn-cs"/>
              </a:defRPr>
            </a:lvl7pPr>
            <a:lvl8pPr marL="3198530" algn="l" defTabSz="913865" rtl="0" eaLnBrk="1" latinLnBrk="0" hangingPunct="1">
              <a:defRPr kern="1200">
                <a:solidFill>
                  <a:schemeClr val="tx1"/>
                </a:solidFill>
                <a:latin typeface="Arial" charset="0"/>
                <a:ea typeface="+mn-ea"/>
                <a:cs typeface="+mn-cs"/>
              </a:defRPr>
            </a:lvl8pPr>
            <a:lvl9pPr marL="3655460" algn="l" defTabSz="913865" rtl="0" eaLnBrk="1" latinLnBrk="0" hangingPunct="1">
              <a:defRPr kern="1200">
                <a:solidFill>
                  <a:schemeClr val="tx1"/>
                </a:solidFill>
                <a:latin typeface="Arial" charset="0"/>
                <a:ea typeface="+mn-ea"/>
                <a:cs typeface="+mn-cs"/>
              </a:defRPr>
            </a:lvl9pPr>
          </a:lstStyle>
          <a:p>
            <a:pPr>
              <a:defRPr/>
            </a:pPr>
            <a:fld id="{6EEA275D-5A49-48A8-817D-44C3EA0A3A2F}" type="slidenum">
              <a:rPr lang="en-US" smtClean="0"/>
              <a:pPr>
                <a:defRPr/>
              </a:pPr>
              <a:t>39</a:t>
            </a:fld>
            <a:endParaRPr lang="en-US" dirty="0"/>
          </a:p>
        </p:txBody>
      </p:sp>
      <p:grpSp>
        <p:nvGrpSpPr>
          <p:cNvPr id="10" name="Group 9"/>
          <p:cNvGrpSpPr/>
          <p:nvPr/>
        </p:nvGrpSpPr>
        <p:grpSpPr>
          <a:xfrm>
            <a:off x="8032830" y="46284"/>
            <a:ext cx="1111170" cy="957965"/>
            <a:chOff x="8032830" y="46284"/>
            <a:chExt cx="1111170" cy="957965"/>
          </a:xfrm>
        </p:grpSpPr>
        <p:sp>
          <p:nvSpPr>
            <p:cNvPr id="11" name="5-Point Star 10"/>
            <p:cNvSpPr/>
            <p:nvPr/>
          </p:nvSpPr>
          <p:spPr>
            <a:xfrm>
              <a:off x="8032830" y="46284"/>
              <a:ext cx="1111170" cy="95796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p:cNvSpPr txBox="1"/>
            <p:nvPr/>
          </p:nvSpPr>
          <p:spPr>
            <a:xfrm>
              <a:off x="8225900" y="271010"/>
              <a:ext cx="740779" cy="600164"/>
            </a:xfrm>
            <a:prstGeom prst="rect">
              <a:avLst/>
            </a:prstGeom>
            <a:noFill/>
          </p:spPr>
          <p:txBody>
            <a:bodyPr wrap="square" rtlCol="0">
              <a:spAutoFit/>
            </a:bodyPr>
            <a:lstStyle/>
            <a:p>
              <a:pPr algn="ctr"/>
              <a:r>
                <a:rPr lang="en-US" sz="1100" b="1" dirty="0" smtClean="0">
                  <a:solidFill>
                    <a:schemeClr val="bg1"/>
                  </a:solidFill>
                </a:rPr>
                <a:t>BES-</a:t>
              </a:r>
            </a:p>
            <a:p>
              <a:pPr algn="ctr"/>
              <a:r>
                <a:rPr lang="en-US" sz="1100" b="1" dirty="0" smtClean="0">
                  <a:solidFill>
                    <a:schemeClr val="bg1"/>
                  </a:solidFill>
                </a:rPr>
                <a:t>ASCR</a:t>
              </a:r>
            </a:p>
            <a:p>
              <a:pPr algn="ctr"/>
              <a:r>
                <a:rPr lang="en-US" sz="1100" b="1" dirty="0" smtClean="0">
                  <a:solidFill>
                    <a:schemeClr val="bg1"/>
                  </a:solidFill>
                </a:rPr>
                <a:t>Link</a:t>
              </a:r>
            </a:p>
          </p:txBody>
        </p:sp>
      </p:grpSp>
      <p:sp>
        <p:nvSpPr>
          <p:cNvPr id="5" name="Footer Placeholder 4"/>
          <p:cNvSpPr>
            <a:spLocks noGrp="1"/>
          </p:cNvSpPr>
          <p:nvPr>
            <p:ph type="ftr" sz="quarter" idx="11"/>
          </p:nvPr>
        </p:nvSpPr>
        <p:spPr/>
        <p:txBody>
          <a:bodyPr/>
          <a:lstStyle/>
          <a:p>
            <a:r>
              <a:rPr lang="en-US" smtClean="0"/>
              <a:t>BESAC Briefing February 11, 2016</a:t>
            </a:r>
            <a:endParaRPr lang="en-US"/>
          </a:p>
        </p:txBody>
      </p:sp>
      <p:sp>
        <p:nvSpPr>
          <p:cNvPr id="6" name="Slide Number Placeholder 5"/>
          <p:cNvSpPr>
            <a:spLocks noGrp="1"/>
          </p:cNvSpPr>
          <p:nvPr>
            <p:ph type="sldNum" sz="quarter" idx="12"/>
          </p:nvPr>
        </p:nvSpPr>
        <p:spPr/>
        <p:txBody>
          <a:bodyPr/>
          <a:lstStyle/>
          <a:p>
            <a:fld id="{68F455FD-F83C-4433-AE11-4D89943CC4D6}" type="slidenum">
              <a:rPr lang="en-US" smtClean="0"/>
              <a:pPr/>
              <a:t>39</a:t>
            </a:fld>
            <a:endParaRPr lang="en-US"/>
          </a:p>
        </p:txBody>
      </p:sp>
    </p:spTree>
    <p:extLst>
      <p:ext uri="{BB962C8B-B14F-4D97-AF65-F5344CB8AC3E}">
        <p14:creationId xmlns:p14="http://schemas.microsoft.com/office/powerpoint/2010/main" val="344681839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349448680"/>
              </p:ext>
            </p:extLst>
          </p:nvPr>
        </p:nvGraphicFramePr>
        <p:xfrm>
          <a:off x="152400" y="873760"/>
          <a:ext cx="8915400" cy="5984240"/>
        </p:xfrm>
        <a:graphic>
          <a:graphicData uri="http://schemas.openxmlformats.org/drawingml/2006/table">
            <a:tbl>
              <a:tblPr firstRow="1" bandRow="1">
                <a:tableStyleId>{5C22544A-7EE6-4342-B048-85BDC9FD1C3A}</a:tableStyleId>
              </a:tblPr>
              <a:tblGrid>
                <a:gridCol w="1517515"/>
                <a:gridCol w="758757"/>
                <a:gridCol w="695528"/>
                <a:gridCol w="821987"/>
                <a:gridCol w="1311613"/>
                <a:gridCol w="1143000"/>
                <a:gridCol w="1295400"/>
                <a:gridCol w="1371600"/>
              </a:tblGrid>
              <a:tr h="475230">
                <a:tc>
                  <a:txBody>
                    <a:bodyPr/>
                    <a:lstStyle/>
                    <a:p>
                      <a:pPr algn="ctr"/>
                      <a:r>
                        <a:rPr lang="en-US" sz="1200" i="0" dirty="0" smtClean="0"/>
                        <a:t>System attributes</a:t>
                      </a:r>
                      <a:endParaRPr lang="en-US" sz="1200" i="0" dirty="0"/>
                    </a:p>
                  </a:txBody>
                  <a:tcPr anchor="ctr"/>
                </a:tc>
                <a:tc>
                  <a:txBody>
                    <a:bodyPr/>
                    <a:lstStyle/>
                    <a:p>
                      <a:pPr algn="ctr"/>
                      <a:r>
                        <a:rPr lang="en-US" sz="1200" i="0" dirty="0" smtClean="0"/>
                        <a:t>NERSC</a:t>
                      </a:r>
                      <a:r>
                        <a:rPr lang="en-US" sz="1200" i="0" baseline="0" dirty="0" smtClean="0"/>
                        <a:t>  Now</a:t>
                      </a:r>
                      <a:endParaRPr lang="en-US" sz="1200" i="0" dirty="0"/>
                    </a:p>
                  </a:txBody>
                  <a:tcPr anchor="ctr"/>
                </a:tc>
                <a:tc>
                  <a:txBody>
                    <a:bodyPr/>
                    <a:lstStyle/>
                    <a:p>
                      <a:pPr algn="ctr"/>
                      <a:r>
                        <a:rPr lang="en-US" sz="1200" i="0" dirty="0" smtClean="0"/>
                        <a:t>OLCF</a:t>
                      </a:r>
                      <a:r>
                        <a:rPr lang="en-US" sz="1200" i="0" baseline="0" dirty="0" smtClean="0"/>
                        <a:t> Now</a:t>
                      </a:r>
                      <a:endParaRPr lang="en-US" sz="1200" i="0" dirty="0"/>
                    </a:p>
                  </a:txBody>
                  <a:tcPr anchor="ctr"/>
                </a:tc>
                <a:tc>
                  <a:txBody>
                    <a:bodyPr/>
                    <a:lstStyle/>
                    <a:p>
                      <a:pPr algn="ctr"/>
                      <a:r>
                        <a:rPr lang="en-US" sz="1200" i="0" dirty="0" smtClean="0"/>
                        <a:t>ALCF </a:t>
                      </a:r>
                    </a:p>
                    <a:p>
                      <a:pPr algn="ctr"/>
                      <a:r>
                        <a:rPr lang="en-US" sz="1200" i="0" dirty="0" smtClean="0"/>
                        <a:t>Now</a:t>
                      </a:r>
                      <a:endParaRPr lang="en-US" sz="1200" i="0" dirty="0"/>
                    </a:p>
                  </a:txBody>
                  <a:tcPr anchor="ctr">
                    <a:lnR w="38100" cap="flat" cmpd="sng" algn="ctr">
                      <a:solidFill>
                        <a:schemeClr val="tx1"/>
                      </a:solidFill>
                      <a:prstDash val="solid"/>
                      <a:round/>
                      <a:headEnd type="none" w="med" len="med"/>
                      <a:tailEnd type="none" w="med" len="med"/>
                    </a:lnR>
                  </a:tcPr>
                </a:tc>
                <a:tc>
                  <a:txBody>
                    <a:bodyPr/>
                    <a:lstStyle/>
                    <a:p>
                      <a:pPr algn="ctr"/>
                      <a:r>
                        <a:rPr lang="en-US" sz="1200" i="0" dirty="0" smtClean="0"/>
                        <a:t>NERSC</a:t>
                      </a:r>
                      <a:r>
                        <a:rPr lang="en-US" sz="1200" i="0" baseline="0" dirty="0" smtClean="0"/>
                        <a:t> Upgrade</a:t>
                      </a:r>
                      <a:endParaRPr lang="en-US" sz="1200" i="0" dirty="0"/>
                    </a:p>
                  </a:txBody>
                  <a:tcPr anchor="ctr">
                    <a:lnL w="38100" cap="flat" cmpd="sng" algn="ctr">
                      <a:solidFill>
                        <a:schemeClr val="tx1"/>
                      </a:solidFill>
                      <a:prstDash val="solid"/>
                      <a:round/>
                      <a:headEnd type="none" w="med" len="med"/>
                      <a:tailEnd type="none" w="med" len="med"/>
                    </a:lnL>
                  </a:tcPr>
                </a:tc>
                <a:tc>
                  <a:txBody>
                    <a:bodyPr/>
                    <a:lstStyle/>
                    <a:p>
                      <a:pPr algn="ctr"/>
                      <a:r>
                        <a:rPr lang="en-US" sz="1200" i="0" dirty="0" smtClean="0"/>
                        <a:t>OLCF</a:t>
                      </a:r>
                      <a:r>
                        <a:rPr lang="en-US" sz="1200" i="0" baseline="0" dirty="0" smtClean="0"/>
                        <a:t> Upgrade</a:t>
                      </a:r>
                      <a:endParaRPr lang="en-US" sz="1200" i="0" dirty="0"/>
                    </a:p>
                  </a:txBody>
                  <a:tcPr anchor="ctr"/>
                </a:tc>
                <a:tc gridSpan="2">
                  <a:txBody>
                    <a:bodyPr/>
                    <a:lstStyle/>
                    <a:p>
                      <a:pPr algn="ctr"/>
                      <a:r>
                        <a:rPr lang="en-US" sz="1200" i="0" smtClean="0"/>
                        <a:t>ALCF</a:t>
                      </a:r>
                      <a:r>
                        <a:rPr lang="en-US" sz="1200" i="0" baseline="0" smtClean="0"/>
                        <a:t> Upgrades</a:t>
                      </a:r>
                      <a:endParaRPr lang="en-US" sz="1200" i="0" dirty="0"/>
                    </a:p>
                  </a:txBody>
                  <a:tcPr anchor="ctr">
                    <a:lnR w="12700" cap="flat" cmpd="sng" algn="ctr">
                      <a:solidFill>
                        <a:schemeClr val="tx1"/>
                      </a:solidFill>
                      <a:prstDash val="solid"/>
                      <a:round/>
                      <a:headEnd type="none" w="med" len="med"/>
                      <a:tailEnd type="none" w="med" len="med"/>
                    </a:lnR>
                  </a:tcPr>
                </a:tc>
                <a:tc hMerge="1">
                  <a:txBody>
                    <a:bodyPr/>
                    <a:lstStyle/>
                    <a:p>
                      <a:pPr algn="ctr"/>
                      <a:endParaRPr lang="en-US" sz="1200" i="0" dirty="0"/>
                    </a:p>
                  </a:txBody>
                  <a:tcPr anchor="ctr">
                    <a:lnR w="12700" cap="flat" cmpd="sng" algn="ctr">
                      <a:solidFill>
                        <a:schemeClr val="tx1"/>
                      </a:solidFill>
                      <a:prstDash val="solid"/>
                      <a:round/>
                      <a:headEnd type="none" w="med" len="med"/>
                      <a:tailEnd type="none" w="med" len="med"/>
                    </a:lnR>
                  </a:tcPr>
                </a:tc>
              </a:tr>
              <a:tr h="459687">
                <a:tc>
                  <a:txBody>
                    <a:bodyPr/>
                    <a:lstStyle/>
                    <a:p>
                      <a:pPr algn="l"/>
                      <a:r>
                        <a:rPr lang="en-US" sz="1100" b="0" i="0" dirty="0" smtClean="0">
                          <a:latin typeface="Arial" panose="020B0604020202020204" pitchFamily="34" charset="0"/>
                          <a:cs typeface="Arial" panose="020B0604020202020204" pitchFamily="34" charset="0"/>
                        </a:rPr>
                        <a:t>Name</a:t>
                      </a:r>
                    </a:p>
                    <a:p>
                      <a:pPr algn="l"/>
                      <a:r>
                        <a:rPr lang="en-US" sz="1100" b="0" i="0" dirty="0" smtClean="0">
                          <a:latin typeface="Arial" panose="020B0604020202020204" pitchFamily="34" charset="0"/>
                          <a:cs typeface="Arial" panose="020B0604020202020204" pitchFamily="34" charset="0"/>
                        </a:rPr>
                        <a:t>Planned Installation</a:t>
                      </a:r>
                    </a:p>
                  </a:txBody>
                  <a:tcPr anchor="ctr"/>
                </a:tc>
                <a:tc>
                  <a:txBody>
                    <a:bodyPr/>
                    <a:lstStyle/>
                    <a:p>
                      <a:pPr algn="ctr"/>
                      <a:r>
                        <a:rPr lang="en-US" sz="1100" b="1" i="0" dirty="0" smtClean="0">
                          <a:latin typeface="Arial" panose="020B0604020202020204" pitchFamily="34" charset="0"/>
                          <a:cs typeface="Arial" panose="020B0604020202020204" pitchFamily="34" charset="0"/>
                        </a:rPr>
                        <a:t>Edison</a:t>
                      </a:r>
                      <a:endParaRPr lang="en-US" sz="1100" b="1" i="0" dirty="0">
                        <a:latin typeface="Arial" panose="020B0604020202020204" pitchFamily="34" charset="0"/>
                        <a:cs typeface="Arial" panose="020B0604020202020204" pitchFamily="34" charset="0"/>
                      </a:endParaRPr>
                    </a:p>
                  </a:txBody>
                  <a:tcPr anchor="ctr"/>
                </a:tc>
                <a:tc>
                  <a:txBody>
                    <a:bodyPr/>
                    <a:lstStyle/>
                    <a:p>
                      <a:pPr algn="ctr"/>
                      <a:r>
                        <a:rPr lang="en-US" sz="1100" b="1" i="0" dirty="0" smtClean="0">
                          <a:latin typeface="Arial" panose="020B0604020202020204" pitchFamily="34" charset="0"/>
                          <a:cs typeface="Arial" panose="020B0604020202020204" pitchFamily="34" charset="0"/>
                        </a:rPr>
                        <a:t>TITAN</a:t>
                      </a:r>
                      <a:endParaRPr lang="en-US" sz="1100" b="1" i="0" dirty="0">
                        <a:latin typeface="Arial" panose="020B0604020202020204" pitchFamily="34" charset="0"/>
                        <a:cs typeface="Arial" panose="020B0604020202020204" pitchFamily="34" charset="0"/>
                      </a:endParaRPr>
                    </a:p>
                  </a:txBody>
                  <a:tcPr anchor="ctr"/>
                </a:tc>
                <a:tc>
                  <a:txBody>
                    <a:bodyPr/>
                    <a:lstStyle/>
                    <a:p>
                      <a:pPr algn="ctr"/>
                      <a:r>
                        <a:rPr lang="en-US" sz="1100" b="1" i="0" dirty="0" smtClean="0">
                          <a:latin typeface="Arial" panose="020B0604020202020204" pitchFamily="34" charset="0"/>
                          <a:cs typeface="Arial" panose="020B0604020202020204" pitchFamily="34" charset="0"/>
                        </a:rPr>
                        <a:t>MIRA</a:t>
                      </a:r>
                      <a:endParaRPr lang="en-US" sz="1100" b="1" i="0" dirty="0">
                        <a:latin typeface="Arial" panose="020B0604020202020204" pitchFamily="34" charset="0"/>
                        <a:cs typeface="Arial" panose="020B0604020202020204" pitchFamily="34" charset="0"/>
                      </a:endParaRPr>
                    </a:p>
                  </a:txBody>
                  <a:tcPr anchor="ctr">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smtClean="0">
                          <a:latin typeface="Arial" panose="020B0604020202020204" pitchFamily="34" charset="0"/>
                          <a:cs typeface="Arial" panose="020B0604020202020204" pitchFamily="34" charset="0"/>
                        </a:rPr>
                        <a:t>Cori</a:t>
                      </a: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smtClean="0">
                          <a:latin typeface="Arial" panose="020B0604020202020204" pitchFamily="34" charset="0"/>
                          <a:cs typeface="Arial" panose="020B0604020202020204" pitchFamily="34" charset="0"/>
                        </a:rPr>
                        <a:t>2016</a:t>
                      </a:r>
                    </a:p>
                  </a:txBody>
                  <a:tcPr anchor="ctr">
                    <a:lnL w="38100" cap="flat" cmpd="sng" algn="ctr">
                      <a:solidFill>
                        <a:schemeClr val="tx1"/>
                      </a:solidFill>
                      <a:prstDash val="solid"/>
                      <a:round/>
                      <a:headEnd type="none" w="med" len="med"/>
                      <a:tailEnd type="none" w="med" len="med"/>
                    </a:lnL>
                  </a:tcPr>
                </a:tc>
                <a:tc>
                  <a:txBody>
                    <a:bodyPr/>
                    <a:lstStyle/>
                    <a:p>
                      <a:pPr algn="ctr"/>
                      <a:r>
                        <a:rPr lang="en-US" sz="1100" b="1" i="0" dirty="0" smtClean="0">
                          <a:latin typeface="Arial" panose="020B0604020202020204" pitchFamily="34" charset="0"/>
                          <a:cs typeface="Arial" panose="020B0604020202020204" pitchFamily="34" charset="0"/>
                        </a:rPr>
                        <a:t>Summit</a:t>
                      </a:r>
                    </a:p>
                    <a:p>
                      <a:pPr algn="ctr"/>
                      <a:r>
                        <a:rPr lang="en-US" sz="1100" b="1" i="0" dirty="0" smtClean="0">
                          <a:latin typeface="Arial" panose="020B0604020202020204" pitchFamily="34" charset="0"/>
                          <a:cs typeface="Arial" panose="020B0604020202020204" pitchFamily="34" charset="0"/>
                        </a:rPr>
                        <a:t>2017-2018</a:t>
                      </a:r>
                      <a:endParaRPr lang="en-US" sz="1100" b="1" i="0" dirty="0">
                        <a:latin typeface="Arial" panose="020B0604020202020204" pitchFamily="34" charset="0"/>
                        <a:cs typeface="Arial" panose="020B0604020202020204" pitchFamily="34" charset="0"/>
                      </a:endParaRPr>
                    </a:p>
                  </a:txBody>
                  <a:tcPr anchor="ctr"/>
                </a:tc>
                <a:tc>
                  <a:txBody>
                    <a:bodyPr/>
                    <a:lstStyle/>
                    <a:p>
                      <a:pPr algn="ctr"/>
                      <a:r>
                        <a:rPr lang="en-US" sz="1100" b="1" i="0" dirty="0" smtClean="0">
                          <a:latin typeface="Arial" panose="020B0604020202020204" pitchFamily="34" charset="0"/>
                          <a:cs typeface="Arial" panose="020B0604020202020204" pitchFamily="34" charset="0"/>
                        </a:rPr>
                        <a:t>Theta</a:t>
                      </a:r>
                    </a:p>
                    <a:p>
                      <a:pPr algn="ctr"/>
                      <a:r>
                        <a:rPr lang="en-US" sz="1100" b="1" i="0" dirty="0" smtClean="0">
                          <a:latin typeface="Arial" panose="020B0604020202020204" pitchFamily="34" charset="0"/>
                          <a:cs typeface="Arial" panose="020B0604020202020204" pitchFamily="34" charset="0"/>
                        </a:rPr>
                        <a:t>2016</a:t>
                      </a:r>
                      <a:endParaRPr lang="en-US" sz="1100" b="1" i="0" dirty="0">
                        <a:latin typeface="Arial" panose="020B0604020202020204" pitchFamily="34" charset="0"/>
                        <a:cs typeface="Arial" panose="020B0604020202020204" pitchFamily="34" charset="0"/>
                      </a:endParaRPr>
                    </a:p>
                  </a:txBody>
                  <a:tcPr anchor="ctr"/>
                </a:tc>
                <a:tc>
                  <a:txBody>
                    <a:bodyPr/>
                    <a:lstStyle/>
                    <a:p>
                      <a:pPr algn="ctr"/>
                      <a:r>
                        <a:rPr lang="en-US" sz="1100" b="1" i="0" dirty="0" smtClean="0">
                          <a:latin typeface="Arial" panose="020B0604020202020204" pitchFamily="34" charset="0"/>
                          <a:cs typeface="Arial" panose="020B0604020202020204" pitchFamily="34" charset="0"/>
                        </a:rPr>
                        <a:t>Aurora</a:t>
                      </a:r>
                    </a:p>
                    <a:p>
                      <a:pPr algn="ctr"/>
                      <a:r>
                        <a:rPr lang="en-US" sz="1100" b="1" i="0" dirty="0" smtClean="0">
                          <a:latin typeface="Arial" panose="020B0604020202020204" pitchFamily="34" charset="0"/>
                          <a:cs typeface="Arial" panose="020B0604020202020204" pitchFamily="34" charset="0"/>
                        </a:rPr>
                        <a:t>2018-2019</a:t>
                      </a:r>
                      <a:endParaRPr lang="en-US" sz="1100" b="1" i="0" dirty="0">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tcPr>
                </a:tc>
              </a:tr>
              <a:tr h="363338">
                <a:tc>
                  <a:txBody>
                    <a:bodyPr/>
                    <a:lstStyle/>
                    <a:p>
                      <a:pPr algn="l"/>
                      <a:r>
                        <a:rPr lang="en-US" sz="1100" i="0" dirty="0" smtClean="0">
                          <a:latin typeface="Arial" panose="020B0604020202020204" pitchFamily="34" charset="0"/>
                          <a:cs typeface="Arial" panose="020B0604020202020204" pitchFamily="34" charset="0"/>
                        </a:rPr>
                        <a:t>System</a:t>
                      </a:r>
                      <a:r>
                        <a:rPr lang="en-US" sz="1100" i="0" baseline="0" dirty="0" smtClean="0">
                          <a:latin typeface="Arial" panose="020B0604020202020204" pitchFamily="34" charset="0"/>
                          <a:cs typeface="Arial" panose="020B0604020202020204" pitchFamily="34" charset="0"/>
                        </a:rPr>
                        <a:t> peak (PF)</a:t>
                      </a:r>
                      <a:endParaRPr lang="en-US" sz="1100" b="1" i="0" dirty="0" smtClean="0">
                        <a:latin typeface="Arial" panose="020B0604020202020204" pitchFamily="34" charset="0"/>
                        <a:cs typeface="Arial" panose="020B0604020202020204" pitchFamily="34" charset="0"/>
                      </a:endParaRPr>
                    </a:p>
                  </a:txBody>
                  <a:tcPr anchor="ctr"/>
                </a:tc>
                <a:tc>
                  <a:txBody>
                    <a:bodyPr/>
                    <a:lstStyle/>
                    <a:p>
                      <a:pPr algn="ctr"/>
                      <a:r>
                        <a:rPr lang="en-US" sz="1050" b="0" i="0" dirty="0" smtClean="0">
                          <a:solidFill>
                            <a:schemeClr val="tx1"/>
                          </a:solidFill>
                          <a:latin typeface="Arial" charset="0"/>
                          <a:ea typeface="Arial" charset="0"/>
                          <a:cs typeface="Arial" charset="0"/>
                        </a:rPr>
                        <a:t>2.6</a:t>
                      </a:r>
                      <a:endParaRPr lang="en-US" sz="1050" b="0" i="0" dirty="0">
                        <a:solidFill>
                          <a:schemeClr val="tx1"/>
                        </a:solidFill>
                        <a:latin typeface="Arial" charset="0"/>
                        <a:ea typeface="Arial" charset="0"/>
                        <a:cs typeface="Arial" charset="0"/>
                      </a:endParaRPr>
                    </a:p>
                  </a:txBody>
                  <a:tcPr anchor="ctr"/>
                </a:tc>
                <a:tc>
                  <a:txBody>
                    <a:bodyPr/>
                    <a:lstStyle/>
                    <a:p>
                      <a:pPr algn="ctr"/>
                      <a:r>
                        <a:rPr lang="en-US" sz="1050" b="0" i="0" dirty="0" smtClean="0">
                          <a:latin typeface="Arial" charset="0"/>
                          <a:ea typeface="Arial" charset="0"/>
                          <a:cs typeface="Arial" charset="0"/>
                        </a:rPr>
                        <a:t>27 </a:t>
                      </a:r>
                      <a:endParaRPr lang="en-US" sz="1050" b="0" i="0" dirty="0">
                        <a:latin typeface="Arial" charset="0"/>
                        <a:ea typeface="Arial" charset="0"/>
                        <a:cs typeface="Arial" charset="0"/>
                      </a:endParaRPr>
                    </a:p>
                  </a:txBody>
                  <a:tcPr anchor="ctr"/>
                </a:tc>
                <a:tc>
                  <a:txBody>
                    <a:bodyPr/>
                    <a:lstStyle/>
                    <a:p>
                      <a:pPr algn="ctr"/>
                      <a:r>
                        <a:rPr lang="en-US" sz="1050" b="0" i="0" dirty="0" smtClean="0">
                          <a:latin typeface="Arial" charset="0"/>
                          <a:ea typeface="Arial" charset="0"/>
                          <a:cs typeface="Arial" charset="0"/>
                        </a:rPr>
                        <a:t>10</a:t>
                      </a:r>
                      <a:endParaRPr lang="en-US" sz="1050" b="0" i="0" dirty="0">
                        <a:latin typeface="Arial" charset="0"/>
                        <a:ea typeface="Arial" charset="0"/>
                        <a:cs typeface="Arial" charset="0"/>
                      </a:endParaRPr>
                    </a:p>
                  </a:txBody>
                  <a:tcPr anchor="ctr">
                    <a:lnR w="38100" cap="flat" cmpd="sng" algn="ctr">
                      <a:solidFill>
                        <a:schemeClr val="tx1"/>
                      </a:solidFill>
                      <a:prstDash val="solid"/>
                      <a:round/>
                      <a:headEnd type="none" w="med" len="med"/>
                      <a:tailEnd type="none" w="med" len="med"/>
                    </a:lnR>
                  </a:tcPr>
                </a:tc>
                <a:tc>
                  <a:txBody>
                    <a:bodyPr/>
                    <a:lstStyle/>
                    <a:p>
                      <a:pPr algn="ctr"/>
                      <a:r>
                        <a:rPr lang="en-US" sz="1050" b="0" i="0" baseline="0" dirty="0" smtClean="0">
                          <a:solidFill>
                            <a:schemeClr val="tx1"/>
                          </a:solidFill>
                          <a:latin typeface="Arial" charset="0"/>
                          <a:ea typeface="Arial" charset="0"/>
                          <a:cs typeface="Arial" charset="0"/>
                        </a:rPr>
                        <a:t>&gt; 30</a:t>
                      </a:r>
                      <a:endParaRPr lang="en-US" sz="1050" b="0" i="0" dirty="0">
                        <a:solidFill>
                          <a:schemeClr val="tx1"/>
                        </a:solidFill>
                        <a:latin typeface="Arial" charset="0"/>
                        <a:ea typeface="Arial" charset="0"/>
                        <a:cs typeface="Arial" charset="0"/>
                      </a:endParaRPr>
                    </a:p>
                  </a:txBody>
                  <a:tcPr anchor="ctr">
                    <a:lnL w="38100" cap="flat" cmpd="sng" algn="ctr">
                      <a:solidFill>
                        <a:schemeClr val="tx1"/>
                      </a:solidFill>
                      <a:prstDash val="solid"/>
                      <a:round/>
                      <a:headEnd type="none" w="med" len="med"/>
                      <a:tailEnd type="none" w="med" len="med"/>
                    </a:lnL>
                  </a:tcPr>
                </a:tc>
                <a:tc>
                  <a:txBody>
                    <a:bodyPr/>
                    <a:lstStyle/>
                    <a:p>
                      <a:pPr algn="ctr"/>
                      <a:r>
                        <a:rPr lang="en-US" sz="1050" b="0" i="0" baseline="0" dirty="0" smtClean="0">
                          <a:latin typeface="Arial" charset="0"/>
                          <a:ea typeface="Arial" charset="0"/>
                          <a:cs typeface="Arial" charset="0"/>
                        </a:rPr>
                        <a:t>200</a:t>
                      </a:r>
                      <a:endParaRPr lang="en-US" sz="1050" b="1" i="0" dirty="0">
                        <a:latin typeface="Arial" charset="0"/>
                        <a:ea typeface="Arial" charset="0"/>
                        <a:cs typeface="Arial" charset="0"/>
                      </a:endParaRPr>
                    </a:p>
                  </a:txBody>
                  <a:tcPr anchor="ctr"/>
                </a:tc>
                <a:tc>
                  <a:txBody>
                    <a:bodyPr/>
                    <a:lstStyle/>
                    <a:p>
                      <a:pPr algn="ctr"/>
                      <a:r>
                        <a:rPr lang="en-US" sz="1050" b="0" i="0" dirty="0" smtClean="0">
                          <a:latin typeface="Arial" charset="0"/>
                          <a:ea typeface="Arial" charset="0"/>
                          <a:cs typeface="Arial" charset="0"/>
                        </a:rPr>
                        <a:t>&gt;8.5</a:t>
                      </a:r>
                      <a:endParaRPr lang="en-US" sz="1050" b="0" i="0" dirty="0">
                        <a:latin typeface="Arial" charset="0"/>
                        <a:ea typeface="Arial" charset="0"/>
                        <a:cs typeface="Arial" charset="0"/>
                      </a:endParaRPr>
                    </a:p>
                  </a:txBody>
                  <a:tcPr anchor="ctr"/>
                </a:tc>
                <a:tc>
                  <a:txBody>
                    <a:bodyPr/>
                    <a:lstStyle/>
                    <a:p>
                      <a:pPr algn="ctr"/>
                      <a:r>
                        <a:rPr lang="en-US" sz="1050" i="0" baseline="0" dirty="0" smtClean="0">
                          <a:latin typeface="Arial" charset="0"/>
                          <a:ea typeface="Arial" charset="0"/>
                          <a:cs typeface="Arial" charset="0"/>
                        </a:rPr>
                        <a:t>180 </a:t>
                      </a:r>
                      <a:endParaRPr lang="en-US" sz="1050" b="1" i="0" dirty="0">
                        <a:latin typeface="Arial" charset="0"/>
                        <a:ea typeface="Arial" charset="0"/>
                        <a:cs typeface="Arial" charset="0"/>
                      </a:endParaRPr>
                    </a:p>
                  </a:txBody>
                  <a:tcPr anchor="ctr">
                    <a:lnR w="12700" cap="flat" cmpd="sng" algn="ctr">
                      <a:solidFill>
                        <a:schemeClr val="tx1"/>
                      </a:solidFill>
                      <a:prstDash val="solid"/>
                      <a:round/>
                      <a:headEnd type="none" w="med" len="med"/>
                      <a:tailEnd type="none" w="med" len="med"/>
                    </a:lnR>
                  </a:tcPr>
                </a:tc>
              </a:tr>
              <a:tr h="429041">
                <a:tc>
                  <a:txBody>
                    <a:bodyPr/>
                    <a:lstStyle/>
                    <a:p>
                      <a:pPr algn="l"/>
                      <a:r>
                        <a:rPr lang="en-US" sz="1100" i="0" dirty="0" smtClean="0">
                          <a:latin typeface="Arial" panose="020B0604020202020204" pitchFamily="34" charset="0"/>
                          <a:cs typeface="Arial" panose="020B0604020202020204" pitchFamily="34" charset="0"/>
                        </a:rPr>
                        <a:t>Peak Power (MW)</a:t>
                      </a:r>
                      <a:endParaRPr lang="en-US" sz="1100" b="1" i="0" dirty="0">
                        <a:latin typeface="Arial" panose="020B0604020202020204" pitchFamily="34" charset="0"/>
                        <a:cs typeface="Arial" panose="020B0604020202020204" pitchFamily="34" charset="0"/>
                      </a:endParaRPr>
                    </a:p>
                  </a:txBody>
                  <a:tcPr anchor="ctr"/>
                </a:tc>
                <a:tc>
                  <a:txBody>
                    <a:bodyPr/>
                    <a:lstStyle/>
                    <a:p>
                      <a:pPr algn="ctr"/>
                      <a:r>
                        <a:rPr lang="en-US" sz="1050" b="0" i="0" baseline="0" dirty="0" smtClean="0">
                          <a:solidFill>
                            <a:schemeClr val="tx1"/>
                          </a:solidFill>
                          <a:latin typeface="Arial" charset="0"/>
                          <a:ea typeface="Arial" charset="0"/>
                          <a:cs typeface="Arial" charset="0"/>
                        </a:rPr>
                        <a:t>2</a:t>
                      </a:r>
                    </a:p>
                  </a:txBody>
                  <a:tcPr anchor="ctr"/>
                </a:tc>
                <a:tc>
                  <a:txBody>
                    <a:bodyPr/>
                    <a:lstStyle/>
                    <a:p>
                      <a:pPr algn="ctr"/>
                      <a:r>
                        <a:rPr lang="en-US" sz="1050" b="0" i="0" baseline="0" dirty="0" smtClean="0">
                          <a:latin typeface="Arial" charset="0"/>
                          <a:ea typeface="Arial" charset="0"/>
                          <a:cs typeface="Arial" charset="0"/>
                        </a:rPr>
                        <a:t>9</a:t>
                      </a:r>
                    </a:p>
                  </a:txBody>
                  <a:tcPr anchor="ctr"/>
                </a:tc>
                <a:tc>
                  <a:txBody>
                    <a:bodyPr/>
                    <a:lstStyle/>
                    <a:p>
                      <a:pPr algn="ctr"/>
                      <a:r>
                        <a:rPr lang="en-US" sz="1050" b="0" i="0" dirty="0" smtClean="0">
                          <a:latin typeface="Arial" charset="0"/>
                          <a:ea typeface="Arial" charset="0"/>
                          <a:cs typeface="Arial" charset="0"/>
                        </a:rPr>
                        <a:t>4.8</a:t>
                      </a:r>
                      <a:endParaRPr lang="en-US" sz="1050" b="0" i="0" dirty="0">
                        <a:latin typeface="Arial" charset="0"/>
                        <a:ea typeface="Arial" charset="0"/>
                        <a:cs typeface="Arial" charset="0"/>
                      </a:endParaRPr>
                    </a:p>
                  </a:txBody>
                  <a:tcPr anchor="ctr">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0" i="0" baseline="0" dirty="0" smtClean="0">
                          <a:latin typeface="Arial" charset="0"/>
                          <a:ea typeface="Arial" charset="0"/>
                          <a:cs typeface="Arial" charset="0"/>
                        </a:rPr>
                        <a:t>&lt; 3.7 </a:t>
                      </a:r>
                    </a:p>
                  </a:txBody>
                  <a:tcPr anchor="ctr">
                    <a:lnL w="38100" cap="flat" cmpd="sng" algn="ctr">
                      <a:solidFill>
                        <a:schemeClr val="tx1"/>
                      </a:solidFill>
                      <a:prstDash val="solid"/>
                      <a:round/>
                      <a:headEnd type="none" w="med" len="med"/>
                      <a:tailEnd type="none" w="med" len="med"/>
                    </a:lnL>
                  </a:tcPr>
                </a:tc>
                <a:tc>
                  <a:txBody>
                    <a:bodyPr/>
                    <a:lstStyle/>
                    <a:p>
                      <a:pPr algn="ctr"/>
                      <a:r>
                        <a:rPr lang="en-US" sz="1050" i="0" baseline="0" dirty="0" smtClean="0">
                          <a:latin typeface="Arial" charset="0"/>
                          <a:ea typeface="Arial" charset="0"/>
                          <a:cs typeface="Arial" charset="0"/>
                        </a:rPr>
                        <a:t>13.3 </a:t>
                      </a:r>
                      <a:r>
                        <a:rPr lang="en-US" sz="1050" i="0" dirty="0" smtClean="0">
                          <a:latin typeface="Arial" charset="0"/>
                          <a:ea typeface="Arial" charset="0"/>
                          <a:cs typeface="Arial" charset="0"/>
                        </a:rPr>
                        <a:t> </a:t>
                      </a:r>
                      <a:endParaRPr lang="en-US" sz="1050" b="0" i="0" dirty="0">
                        <a:latin typeface="Arial" charset="0"/>
                        <a:ea typeface="Arial" charset="0"/>
                        <a:cs typeface="Arial" charset="0"/>
                      </a:endParaRPr>
                    </a:p>
                  </a:txBody>
                  <a:tcPr anchor="ctr"/>
                </a:tc>
                <a:tc>
                  <a:txBody>
                    <a:bodyPr/>
                    <a:lstStyle/>
                    <a:p>
                      <a:pPr algn="ctr"/>
                      <a:r>
                        <a:rPr lang="en-US" sz="1050" b="0" i="0" dirty="0" smtClean="0">
                          <a:latin typeface="Arial" charset="0"/>
                          <a:ea typeface="Arial" charset="0"/>
                          <a:cs typeface="Arial" charset="0"/>
                        </a:rPr>
                        <a:t>1.7</a:t>
                      </a:r>
                      <a:endParaRPr lang="en-US" sz="1050" b="0" i="0" dirty="0">
                        <a:latin typeface="Arial" charset="0"/>
                        <a:ea typeface="Arial" charset="0"/>
                        <a:cs typeface="Arial" charset="0"/>
                      </a:endParaRPr>
                    </a:p>
                  </a:txBody>
                  <a:tcPr anchor="ctr"/>
                </a:tc>
                <a:tc>
                  <a:txBody>
                    <a:bodyPr/>
                    <a:lstStyle/>
                    <a:p>
                      <a:pPr algn="ctr"/>
                      <a:r>
                        <a:rPr lang="en-US" sz="1050" i="0" baseline="0" dirty="0" smtClean="0">
                          <a:latin typeface="Arial" charset="0"/>
                          <a:ea typeface="Arial" charset="0"/>
                          <a:cs typeface="Arial" charset="0"/>
                        </a:rPr>
                        <a:t>13</a:t>
                      </a:r>
                      <a:endParaRPr lang="en-US" sz="1050" b="0" i="0" dirty="0">
                        <a:latin typeface="Arial" charset="0"/>
                        <a:ea typeface="Arial" charset="0"/>
                        <a:cs typeface="Arial" charset="0"/>
                      </a:endParaRPr>
                    </a:p>
                  </a:txBody>
                  <a:tcPr anchor="ctr">
                    <a:lnR w="12700" cap="flat" cmpd="sng" algn="ctr">
                      <a:solidFill>
                        <a:schemeClr val="tx1"/>
                      </a:solidFill>
                      <a:prstDash val="solid"/>
                      <a:round/>
                      <a:headEnd type="none" w="med" len="med"/>
                      <a:tailEnd type="none" w="med" len="med"/>
                    </a:lnR>
                  </a:tcPr>
                </a:tc>
              </a:tr>
              <a:tr h="926699">
                <a:tc>
                  <a:txBody>
                    <a:bodyPr/>
                    <a:lstStyle/>
                    <a:p>
                      <a:pPr algn="l"/>
                      <a:r>
                        <a:rPr lang="en-US" sz="1100" b="0" i="0" kern="1200" dirty="0" smtClean="0">
                          <a:solidFill>
                            <a:schemeClr val="dk1"/>
                          </a:solidFill>
                          <a:latin typeface="Arial" charset="0"/>
                          <a:ea typeface="Arial" charset="0"/>
                          <a:cs typeface="Arial" charset="0"/>
                        </a:rPr>
                        <a:t>Total</a:t>
                      </a:r>
                      <a:r>
                        <a:rPr lang="en-US" sz="1100" b="0" i="0" dirty="0" smtClean="0">
                          <a:latin typeface="Arial" charset="0"/>
                          <a:ea typeface="Arial" charset="0"/>
                          <a:cs typeface="Arial" charset="0"/>
                        </a:rPr>
                        <a:t> system </a:t>
                      </a:r>
                      <a:r>
                        <a:rPr lang="en-US" sz="1100" b="0" i="0" kern="1200" dirty="0" smtClean="0">
                          <a:solidFill>
                            <a:schemeClr val="dk1"/>
                          </a:solidFill>
                          <a:latin typeface="Arial" charset="0"/>
                          <a:ea typeface="Arial" charset="0"/>
                          <a:cs typeface="Arial" charset="0"/>
                        </a:rPr>
                        <a:t>memory</a:t>
                      </a:r>
                    </a:p>
                  </a:txBody>
                  <a:tcPr anchor="ctr"/>
                </a:tc>
                <a:tc>
                  <a:txBody>
                    <a:bodyPr/>
                    <a:lstStyle/>
                    <a:p>
                      <a:pPr algn="ctr"/>
                      <a:r>
                        <a:rPr lang="en-US" sz="1050" b="0" i="0" kern="1200" dirty="0" smtClean="0">
                          <a:solidFill>
                            <a:schemeClr val="dk1"/>
                          </a:solidFill>
                          <a:latin typeface="Arial" charset="0"/>
                          <a:ea typeface="Arial" charset="0"/>
                          <a:cs typeface="Arial" charset="0"/>
                        </a:rPr>
                        <a:t>357 TB</a:t>
                      </a:r>
                      <a:endParaRPr lang="en-US" sz="1050" b="0" i="0" dirty="0">
                        <a:latin typeface="Arial" charset="0"/>
                        <a:ea typeface="Arial" charset="0"/>
                        <a:cs typeface="Arial" charset="0"/>
                      </a:endParaRPr>
                    </a:p>
                  </a:txBody>
                  <a:tcPr anchor="ctr"/>
                </a:tc>
                <a:tc>
                  <a:txBody>
                    <a:bodyPr/>
                    <a:lstStyle/>
                    <a:p>
                      <a:pPr algn="ctr"/>
                      <a:r>
                        <a:rPr lang="en-US" sz="1050" b="0" i="0" dirty="0" smtClean="0">
                          <a:solidFill>
                            <a:schemeClr val="tx1"/>
                          </a:solidFill>
                          <a:latin typeface="Arial" charset="0"/>
                          <a:ea typeface="Arial" charset="0"/>
                          <a:cs typeface="Arial" charset="0"/>
                        </a:rPr>
                        <a:t>710TB</a:t>
                      </a:r>
                      <a:endParaRPr lang="en-US" sz="1050" b="0" i="0" dirty="0">
                        <a:solidFill>
                          <a:schemeClr val="tx1"/>
                        </a:solidFill>
                        <a:latin typeface="Arial" charset="0"/>
                        <a:ea typeface="Arial" charset="0"/>
                        <a:cs typeface="Arial" charset="0"/>
                      </a:endParaRPr>
                    </a:p>
                  </a:txBody>
                  <a:tcPr anchor="ctr"/>
                </a:tc>
                <a:tc>
                  <a:txBody>
                    <a:bodyPr/>
                    <a:lstStyle/>
                    <a:p>
                      <a:pPr algn="ctr"/>
                      <a:r>
                        <a:rPr lang="en-US" sz="1050" b="0" i="0" dirty="0" smtClean="0">
                          <a:solidFill>
                            <a:schemeClr val="tx1"/>
                          </a:solidFill>
                          <a:latin typeface="Arial" charset="0"/>
                          <a:ea typeface="Arial" charset="0"/>
                          <a:cs typeface="Arial" charset="0"/>
                        </a:rPr>
                        <a:t>768TB</a:t>
                      </a:r>
                      <a:endParaRPr lang="en-US" sz="1050" b="0" i="0" dirty="0">
                        <a:solidFill>
                          <a:schemeClr val="tx1"/>
                        </a:solidFill>
                        <a:latin typeface="Arial" charset="0"/>
                        <a:ea typeface="Arial" charset="0"/>
                        <a:cs typeface="Arial" charset="0"/>
                      </a:endParaRPr>
                    </a:p>
                  </a:txBody>
                  <a:tcPr anchor="ctr">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0" i="0" dirty="0" smtClean="0">
                          <a:solidFill>
                            <a:schemeClr val="tx1"/>
                          </a:solidFill>
                          <a:latin typeface="Arial" charset="0"/>
                          <a:ea typeface="Arial" charset="0"/>
                          <a:cs typeface="Arial" charset="0"/>
                        </a:rPr>
                        <a:t>~1 PB DDR4 +</a:t>
                      </a:r>
                      <a:r>
                        <a:rPr lang="en-US" sz="1050" b="0" i="0" baseline="0" dirty="0" smtClean="0">
                          <a:solidFill>
                            <a:schemeClr val="tx1"/>
                          </a:solidFill>
                          <a:latin typeface="Arial" charset="0"/>
                          <a:ea typeface="Arial" charset="0"/>
                          <a:cs typeface="Arial" charset="0"/>
                        </a:rPr>
                        <a:t> High Bandwidth Memory (HBM)+1.5PB persistent memory </a:t>
                      </a:r>
                      <a:endParaRPr lang="en-US" sz="1050" b="0" i="0" dirty="0">
                        <a:solidFill>
                          <a:schemeClr val="tx1"/>
                        </a:solidFill>
                        <a:latin typeface="Arial" charset="0"/>
                        <a:ea typeface="Arial" charset="0"/>
                        <a:cs typeface="Arial" charset="0"/>
                      </a:endParaRPr>
                    </a:p>
                  </a:txBody>
                  <a:tcPr anchor="ctr">
                    <a:lnL w="381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0" i="0" dirty="0" smtClean="0">
                          <a:latin typeface="Arial" charset="0"/>
                          <a:ea typeface="Arial" charset="0"/>
                          <a:cs typeface="Arial" charset="0"/>
                        </a:rPr>
                        <a:t>&gt; 2.4</a:t>
                      </a:r>
                      <a:r>
                        <a:rPr lang="en-US" sz="1050" b="0" i="0" baseline="0" dirty="0" smtClean="0">
                          <a:latin typeface="Arial" charset="0"/>
                          <a:ea typeface="Arial" charset="0"/>
                          <a:cs typeface="Arial" charset="0"/>
                        </a:rPr>
                        <a:t> PB DDR4 + HBM + 3.7 PB persistent memory</a:t>
                      </a:r>
                      <a:endParaRPr lang="en-US" sz="1050" b="0" i="0" dirty="0" smtClean="0">
                        <a:latin typeface="Arial" charset="0"/>
                        <a:ea typeface="Arial" charset="0"/>
                        <a:cs typeface="Arial"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0" i="0" dirty="0" smtClean="0">
                          <a:latin typeface="Arial" charset="0"/>
                          <a:ea typeface="Arial" charset="0"/>
                          <a:cs typeface="Arial" charset="0"/>
                        </a:rPr>
                        <a:t>676 TB DDR4 + High Bandwidth Memory (HBM)</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0" i="0" dirty="0" smtClean="0">
                          <a:latin typeface="Arial" charset="0"/>
                          <a:ea typeface="Arial" charset="0"/>
                          <a:cs typeface="Arial" charset="0"/>
                        </a:rPr>
                        <a:t>&gt; 7</a:t>
                      </a:r>
                      <a:r>
                        <a:rPr lang="en-US" sz="1050" b="0" i="0" baseline="0" dirty="0" smtClean="0">
                          <a:latin typeface="Arial" charset="0"/>
                          <a:ea typeface="Arial" charset="0"/>
                          <a:cs typeface="Arial" charset="0"/>
                        </a:rPr>
                        <a:t> PB </a:t>
                      </a:r>
                      <a:r>
                        <a:rPr lang="en-US" sz="1050" baseline="0" dirty="0" smtClean="0">
                          <a:solidFill>
                            <a:schemeClr val="tx1"/>
                          </a:solidFill>
                          <a:latin typeface="Intel Clear" panose="020B0604020203020204" pitchFamily="34" charset="0"/>
                        </a:rPr>
                        <a:t>High Bandwidth On-Package Memory Local Memory and Persistent Memory</a:t>
                      </a:r>
                      <a:endParaRPr lang="en-US" sz="1050" b="0" i="0" dirty="0" smtClean="0">
                        <a:latin typeface="Arial" charset="0"/>
                        <a:ea typeface="Arial" charset="0"/>
                        <a:cs typeface="Arial" charset="0"/>
                      </a:endParaRPr>
                    </a:p>
                  </a:txBody>
                  <a:tcPr anchor="ctr">
                    <a:lnR w="12700" cap="flat" cmpd="sng" algn="ctr">
                      <a:solidFill>
                        <a:schemeClr val="tx1"/>
                      </a:solidFill>
                      <a:prstDash val="solid"/>
                      <a:round/>
                      <a:headEnd type="none" w="med" len="med"/>
                      <a:tailEnd type="none" w="med" len="med"/>
                    </a:lnR>
                  </a:tcPr>
                </a:tc>
              </a:tr>
              <a:tr h="443548">
                <a:tc>
                  <a:txBody>
                    <a:bodyPr/>
                    <a:lstStyle/>
                    <a:p>
                      <a:pPr algn="l"/>
                      <a:r>
                        <a:rPr lang="en-US" sz="1100" i="0" dirty="0" smtClean="0">
                          <a:latin typeface="Arial" panose="020B0604020202020204" pitchFamily="34" charset="0"/>
                          <a:cs typeface="Arial" panose="020B0604020202020204" pitchFamily="34" charset="0"/>
                        </a:rPr>
                        <a:t>Node performance (TF)</a:t>
                      </a:r>
                      <a:endParaRPr lang="en-US" sz="1100" b="1" i="0" dirty="0">
                        <a:latin typeface="Arial" panose="020B0604020202020204" pitchFamily="34" charset="0"/>
                        <a:cs typeface="Arial" panose="020B0604020202020204" pitchFamily="34" charset="0"/>
                      </a:endParaRPr>
                    </a:p>
                  </a:txBody>
                  <a:tcPr anchor="ctr"/>
                </a:tc>
                <a:tc>
                  <a:txBody>
                    <a:bodyPr/>
                    <a:lstStyle/>
                    <a:p>
                      <a:pPr algn="ctr"/>
                      <a:r>
                        <a:rPr lang="en-US" sz="1050" i="0" dirty="0" smtClean="0">
                          <a:latin typeface="Arial" charset="0"/>
                          <a:ea typeface="Arial" charset="0"/>
                          <a:cs typeface="Arial" charset="0"/>
                        </a:rPr>
                        <a:t>0.460 </a:t>
                      </a:r>
                      <a:endParaRPr lang="en-US" sz="1050" b="1" i="0" dirty="0">
                        <a:latin typeface="Arial" charset="0"/>
                        <a:ea typeface="Arial" charset="0"/>
                        <a:cs typeface="Arial" charset="0"/>
                      </a:endParaRPr>
                    </a:p>
                  </a:txBody>
                  <a:tcPr anchor="ctr"/>
                </a:tc>
                <a:tc>
                  <a:txBody>
                    <a:bodyPr/>
                    <a:lstStyle/>
                    <a:p>
                      <a:pPr algn="ctr"/>
                      <a:r>
                        <a:rPr lang="en-US" sz="1050" i="0" dirty="0" smtClean="0">
                          <a:latin typeface="Arial" charset="0"/>
                          <a:ea typeface="Arial" charset="0"/>
                          <a:cs typeface="Arial" charset="0"/>
                        </a:rPr>
                        <a:t>1.452 </a:t>
                      </a:r>
                      <a:r>
                        <a:rPr lang="en-US" sz="1050" i="0" baseline="0" dirty="0" smtClean="0">
                          <a:latin typeface="Arial" charset="0"/>
                          <a:ea typeface="Arial" charset="0"/>
                          <a:cs typeface="Arial" charset="0"/>
                        </a:rPr>
                        <a:t> </a:t>
                      </a:r>
                      <a:endParaRPr lang="en-US" sz="1050" b="1" i="0" dirty="0">
                        <a:latin typeface="Arial" charset="0"/>
                        <a:ea typeface="Arial" charset="0"/>
                        <a:cs typeface="Arial" charset="0"/>
                      </a:endParaRPr>
                    </a:p>
                  </a:txBody>
                  <a:tcPr anchor="ctr"/>
                </a:tc>
                <a:tc>
                  <a:txBody>
                    <a:bodyPr/>
                    <a:lstStyle/>
                    <a:p>
                      <a:pPr algn="ctr"/>
                      <a:r>
                        <a:rPr lang="en-US" sz="1050" b="0" i="0" dirty="0" smtClean="0">
                          <a:latin typeface="Arial" charset="0"/>
                          <a:ea typeface="Arial" charset="0"/>
                          <a:cs typeface="Arial" charset="0"/>
                        </a:rPr>
                        <a:t>0.204</a:t>
                      </a:r>
                      <a:endParaRPr lang="en-US" sz="1050" b="0" i="0" dirty="0">
                        <a:latin typeface="Arial" charset="0"/>
                        <a:ea typeface="Arial" charset="0"/>
                        <a:cs typeface="Arial" charset="0"/>
                      </a:endParaRPr>
                    </a:p>
                  </a:txBody>
                  <a:tcPr anchor="ctr">
                    <a:lnR w="38100" cap="flat" cmpd="sng" algn="ctr">
                      <a:solidFill>
                        <a:schemeClr val="tx1"/>
                      </a:solidFill>
                      <a:prstDash val="solid"/>
                      <a:round/>
                      <a:headEnd type="none" w="med" len="med"/>
                      <a:tailEnd type="none" w="med" len="med"/>
                    </a:lnR>
                  </a:tcPr>
                </a:tc>
                <a:tc>
                  <a:txBody>
                    <a:bodyPr/>
                    <a:lstStyle/>
                    <a:p>
                      <a:pPr algn="ctr"/>
                      <a:r>
                        <a:rPr lang="en-US" sz="1050" i="0" baseline="0" dirty="0" smtClean="0">
                          <a:latin typeface="Arial" charset="0"/>
                          <a:ea typeface="Arial" charset="0"/>
                          <a:cs typeface="Arial" charset="0"/>
                        </a:rPr>
                        <a:t> &gt; 3</a:t>
                      </a:r>
                      <a:endParaRPr lang="en-US" sz="1050" b="1" i="0" dirty="0">
                        <a:latin typeface="Arial" charset="0"/>
                        <a:ea typeface="Arial" charset="0"/>
                        <a:cs typeface="Arial" charset="0"/>
                      </a:endParaRPr>
                    </a:p>
                  </a:txBody>
                  <a:tcPr anchor="ctr">
                    <a:lnL w="38100" cap="flat" cmpd="sng" algn="ctr">
                      <a:solidFill>
                        <a:schemeClr val="tx1"/>
                      </a:solidFill>
                      <a:prstDash val="solid"/>
                      <a:round/>
                      <a:headEnd type="none" w="med" len="med"/>
                      <a:tailEnd type="none" w="med" len="med"/>
                    </a:lnL>
                  </a:tcPr>
                </a:tc>
                <a:tc>
                  <a:txBody>
                    <a:bodyPr/>
                    <a:lstStyle/>
                    <a:p>
                      <a:pPr algn="ctr"/>
                      <a:r>
                        <a:rPr lang="en-US" sz="1050" i="0" baseline="0" dirty="0" smtClean="0">
                          <a:latin typeface="Arial" charset="0"/>
                          <a:ea typeface="Arial" charset="0"/>
                          <a:cs typeface="Arial" charset="0"/>
                        </a:rPr>
                        <a:t>&gt; 40</a:t>
                      </a:r>
                      <a:endParaRPr lang="en-US" sz="1050" b="1" i="0" dirty="0">
                        <a:latin typeface="Arial" charset="0"/>
                        <a:ea typeface="Arial" charset="0"/>
                        <a:cs typeface="Arial" charset="0"/>
                      </a:endParaRPr>
                    </a:p>
                  </a:txBody>
                  <a:tcPr anchor="ctr"/>
                </a:tc>
                <a:tc>
                  <a:txBody>
                    <a:bodyPr/>
                    <a:lstStyle/>
                    <a:p>
                      <a:pPr algn="ctr"/>
                      <a:r>
                        <a:rPr lang="en-US" sz="1050" b="0" i="0" dirty="0" smtClean="0">
                          <a:latin typeface="Arial" charset="0"/>
                          <a:ea typeface="Arial" charset="0"/>
                          <a:cs typeface="Arial" charset="0"/>
                        </a:rPr>
                        <a:t>&gt; 3</a:t>
                      </a:r>
                      <a:endParaRPr lang="en-US" sz="1050" b="0" i="0" dirty="0">
                        <a:latin typeface="Arial" charset="0"/>
                        <a:ea typeface="Arial" charset="0"/>
                        <a:cs typeface="Arial" charset="0"/>
                      </a:endParaRPr>
                    </a:p>
                  </a:txBody>
                  <a:tcPr anchor="ctr"/>
                </a:tc>
                <a:tc>
                  <a:txBody>
                    <a:bodyPr/>
                    <a:lstStyle/>
                    <a:p>
                      <a:pPr algn="ctr"/>
                      <a:r>
                        <a:rPr lang="en-US" sz="1050" i="0" baseline="0" dirty="0" smtClean="0">
                          <a:latin typeface="Arial" charset="0"/>
                          <a:ea typeface="Arial" charset="0"/>
                          <a:cs typeface="Arial" charset="0"/>
                        </a:rPr>
                        <a:t>&gt; 17 times Mira</a:t>
                      </a:r>
                      <a:endParaRPr lang="en-US" sz="1050" b="1" i="0" dirty="0">
                        <a:latin typeface="Arial" charset="0"/>
                        <a:ea typeface="Arial" charset="0"/>
                        <a:cs typeface="Arial" charset="0"/>
                      </a:endParaRPr>
                    </a:p>
                  </a:txBody>
                  <a:tcPr anchor="ctr">
                    <a:lnR w="12700" cap="flat" cmpd="sng" algn="ctr">
                      <a:solidFill>
                        <a:schemeClr val="tx1"/>
                      </a:solidFill>
                      <a:prstDash val="solid"/>
                      <a:round/>
                      <a:headEnd type="none" w="med" len="med"/>
                      <a:tailEnd type="none" w="med" len="med"/>
                    </a:lnR>
                  </a:tcPr>
                </a:tc>
              </a:tr>
              <a:tr h="934697">
                <a:tc>
                  <a:txBody>
                    <a:bodyPr/>
                    <a:lstStyle/>
                    <a:p>
                      <a:pPr algn="l"/>
                      <a:r>
                        <a:rPr lang="en-US" sz="1100" i="0" dirty="0" smtClean="0">
                          <a:latin typeface="Arial" panose="020B0604020202020204" pitchFamily="34" charset="0"/>
                          <a:cs typeface="Arial" panose="020B0604020202020204" pitchFamily="34" charset="0"/>
                        </a:rPr>
                        <a:t>Node processors</a:t>
                      </a:r>
                      <a:endParaRPr lang="en-US" sz="1100" i="0" dirty="0">
                        <a:latin typeface="Arial" panose="020B0604020202020204" pitchFamily="34" charset="0"/>
                        <a:cs typeface="Arial" panose="020B0604020202020204" pitchFamily="34" charset="0"/>
                      </a:endParaRPr>
                    </a:p>
                  </a:txBody>
                  <a:tcPr anchor="ctr"/>
                </a:tc>
                <a:tc>
                  <a:txBody>
                    <a:bodyPr/>
                    <a:lstStyle/>
                    <a:p>
                      <a:pPr algn="ctr"/>
                      <a:r>
                        <a:rPr lang="en-US" sz="1050" i="0" baseline="0" dirty="0" smtClean="0">
                          <a:latin typeface="Arial" charset="0"/>
                          <a:ea typeface="Arial" charset="0"/>
                          <a:cs typeface="Arial" charset="0"/>
                        </a:rPr>
                        <a:t>Intel Ivy Bridge </a:t>
                      </a:r>
                      <a:endParaRPr lang="en-US" sz="1050" i="0" dirty="0">
                        <a:latin typeface="Arial" charset="0"/>
                        <a:ea typeface="Arial" charset="0"/>
                        <a:cs typeface="Arial" charset="0"/>
                      </a:endParaRPr>
                    </a:p>
                  </a:txBody>
                  <a:tcPr anchor="ctr"/>
                </a:tc>
                <a:tc>
                  <a:txBody>
                    <a:bodyPr/>
                    <a:lstStyle/>
                    <a:p>
                      <a:pPr algn="ctr"/>
                      <a:r>
                        <a:rPr lang="en-US" sz="1050" i="0" dirty="0" smtClean="0">
                          <a:latin typeface="Arial" charset="0"/>
                          <a:ea typeface="Arial" charset="0"/>
                          <a:cs typeface="Arial" charset="0"/>
                        </a:rPr>
                        <a:t>AMD Opteron</a:t>
                      </a:r>
                      <a:r>
                        <a:rPr lang="en-US" sz="1050" i="0" baseline="0" dirty="0" smtClean="0">
                          <a:latin typeface="Arial" charset="0"/>
                          <a:ea typeface="Arial" charset="0"/>
                          <a:cs typeface="Arial" charset="0"/>
                        </a:rPr>
                        <a:t>   </a:t>
                      </a:r>
                      <a:endParaRPr lang="en-US" sz="1050" i="0" dirty="0" smtClean="0">
                        <a:latin typeface="Arial" charset="0"/>
                        <a:ea typeface="Arial" charset="0"/>
                        <a:cs typeface="Arial" charset="0"/>
                      </a:endParaRPr>
                    </a:p>
                    <a:p>
                      <a:pPr algn="ctr"/>
                      <a:r>
                        <a:rPr lang="en-US" sz="1050" i="0" dirty="0" err="1" smtClean="0">
                          <a:latin typeface="Arial" charset="0"/>
                          <a:ea typeface="Arial" charset="0"/>
                          <a:cs typeface="Arial" charset="0"/>
                        </a:rPr>
                        <a:t>Nvidia</a:t>
                      </a:r>
                      <a:r>
                        <a:rPr lang="en-US" sz="1050" i="0" dirty="0" smtClean="0">
                          <a:latin typeface="Arial" charset="0"/>
                          <a:ea typeface="Arial" charset="0"/>
                          <a:cs typeface="Arial" charset="0"/>
                        </a:rPr>
                        <a:t> Kepler  </a:t>
                      </a:r>
                      <a:endParaRPr lang="en-US" sz="1050" i="0" dirty="0">
                        <a:latin typeface="Arial" charset="0"/>
                        <a:ea typeface="Arial" charset="0"/>
                        <a:cs typeface="Arial" charset="0"/>
                      </a:endParaRPr>
                    </a:p>
                  </a:txBody>
                  <a:tcPr anchor="ctr"/>
                </a:tc>
                <a:tc>
                  <a:txBody>
                    <a:bodyPr/>
                    <a:lstStyle/>
                    <a:p>
                      <a:pPr algn="ctr"/>
                      <a:r>
                        <a:rPr lang="en-US" sz="1050" i="0" dirty="0" smtClean="0">
                          <a:latin typeface="Arial" charset="0"/>
                          <a:ea typeface="Arial" charset="0"/>
                          <a:cs typeface="Arial" charset="0"/>
                        </a:rPr>
                        <a:t>64-bit PowerPC A2</a:t>
                      </a:r>
                      <a:endParaRPr lang="en-US" sz="1050" i="0" dirty="0">
                        <a:latin typeface="Arial" charset="0"/>
                        <a:ea typeface="Arial" charset="0"/>
                        <a:cs typeface="Arial" charset="0"/>
                      </a:endParaRPr>
                    </a:p>
                  </a:txBody>
                  <a:tcPr anchor="ctr">
                    <a:lnR w="38100" cap="flat" cmpd="sng" algn="ctr">
                      <a:solidFill>
                        <a:schemeClr val="tx1"/>
                      </a:solidFill>
                      <a:prstDash val="solid"/>
                      <a:round/>
                      <a:headEnd type="none" w="med" len="med"/>
                      <a:tailEnd type="none" w="med" len="med"/>
                    </a:lnR>
                  </a:tcPr>
                </a:tc>
                <a:tc>
                  <a:txBody>
                    <a:bodyPr/>
                    <a:lstStyle/>
                    <a:p>
                      <a:pPr algn="ctr"/>
                      <a:r>
                        <a:rPr lang="en-US" sz="1050" i="0" dirty="0" smtClean="0">
                          <a:latin typeface="Arial" charset="0"/>
                          <a:ea typeface="Arial" charset="0"/>
                          <a:cs typeface="Arial" charset="0"/>
                        </a:rPr>
                        <a:t>Intel</a:t>
                      </a:r>
                      <a:r>
                        <a:rPr lang="en-US" sz="1050" i="0" baseline="0" dirty="0" smtClean="0">
                          <a:latin typeface="Arial" charset="0"/>
                          <a:ea typeface="Arial" charset="0"/>
                          <a:cs typeface="Arial" charset="0"/>
                        </a:rPr>
                        <a:t> Knights Landing  many core CPUs </a:t>
                      </a:r>
                    </a:p>
                    <a:p>
                      <a:pPr algn="ctr"/>
                      <a:r>
                        <a:rPr lang="en-US" sz="1050" i="0" baseline="0" dirty="0" smtClean="0">
                          <a:latin typeface="Arial" charset="0"/>
                          <a:ea typeface="Arial" charset="0"/>
                          <a:cs typeface="Arial" charset="0"/>
                        </a:rPr>
                        <a:t>Intel </a:t>
                      </a:r>
                      <a:r>
                        <a:rPr lang="en-US" sz="1050" i="0" baseline="0" dirty="0" err="1" smtClean="0">
                          <a:latin typeface="Arial" charset="0"/>
                          <a:ea typeface="Arial" charset="0"/>
                          <a:cs typeface="Arial" charset="0"/>
                        </a:rPr>
                        <a:t>Haswell</a:t>
                      </a:r>
                      <a:r>
                        <a:rPr lang="en-US" sz="1050" i="0" baseline="0" dirty="0" smtClean="0">
                          <a:latin typeface="Arial" charset="0"/>
                          <a:ea typeface="Arial" charset="0"/>
                          <a:cs typeface="Arial" charset="0"/>
                        </a:rPr>
                        <a:t> CPU in data partition</a:t>
                      </a:r>
                      <a:endParaRPr lang="en-US" sz="1050" i="0" dirty="0">
                        <a:latin typeface="Arial" charset="0"/>
                        <a:ea typeface="Arial" charset="0"/>
                        <a:cs typeface="Arial" charset="0"/>
                      </a:endParaRPr>
                    </a:p>
                  </a:txBody>
                  <a:tcPr anchor="ctr">
                    <a:lnL w="38100" cap="flat" cmpd="sng" algn="ctr">
                      <a:solidFill>
                        <a:schemeClr val="tx1"/>
                      </a:solidFill>
                      <a:prstDash val="solid"/>
                      <a:round/>
                      <a:headEnd type="none" w="med" len="med"/>
                      <a:tailEnd type="none" w="med" len="med"/>
                    </a:lnL>
                  </a:tcPr>
                </a:tc>
                <a:tc>
                  <a:txBody>
                    <a:bodyPr/>
                    <a:lstStyle/>
                    <a:p>
                      <a:pPr marL="0" indent="0" algn="ctr">
                        <a:buFont typeface="Wingdings" pitchFamily="2" charset="2"/>
                        <a:buNone/>
                      </a:pPr>
                      <a:r>
                        <a:rPr lang="en-US" sz="1050" i="0" dirty="0" smtClean="0">
                          <a:solidFill>
                            <a:schemeClr val="tx1"/>
                          </a:solidFill>
                          <a:latin typeface="Arial" charset="0"/>
                          <a:ea typeface="Arial" charset="0"/>
                          <a:cs typeface="Arial" charset="0"/>
                        </a:rPr>
                        <a:t>Multiple</a:t>
                      </a:r>
                      <a:r>
                        <a:rPr lang="en-US" sz="1050" i="0" dirty="0" smtClean="0">
                          <a:latin typeface="Arial" charset="0"/>
                          <a:ea typeface="Arial" charset="0"/>
                          <a:cs typeface="Arial" charset="0"/>
                        </a:rPr>
                        <a:t> IBM Power9 CPUs </a:t>
                      </a:r>
                      <a:r>
                        <a:rPr lang="en-US" sz="1050" i="0" dirty="0" smtClean="0">
                          <a:solidFill>
                            <a:schemeClr val="tx1"/>
                          </a:solidFill>
                          <a:latin typeface="Arial" charset="0"/>
                          <a:ea typeface="Arial" charset="0"/>
                          <a:cs typeface="Arial" charset="0"/>
                        </a:rPr>
                        <a:t>&amp;</a:t>
                      </a:r>
                    </a:p>
                    <a:p>
                      <a:pPr marL="0" indent="0" algn="ctr">
                        <a:buFont typeface="Wingdings" pitchFamily="2" charset="2"/>
                        <a:buNone/>
                      </a:pPr>
                      <a:r>
                        <a:rPr lang="en-US" sz="1050" i="0" dirty="0" smtClean="0">
                          <a:latin typeface="Arial" charset="0"/>
                          <a:ea typeface="Arial" charset="0"/>
                          <a:cs typeface="Arial" charset="0"/>
                        </a:rPr>
                        <a:t>multiple </a:t>
                      </a:r>
                      <a:r>
                        <a:rPr lang="en-US" sz="1050" i="0" dirty="0" err="1" smtClean="0">
                          <a:latin typeface="Arial" charset="0"/>
                          <a:ea typeface="Arial" charset="0"/>
                          <a:cs typeface="Arial" charset="0"/>
                        </a:rPr>
                        <a:t>Nvidia</a:t>
                      </a:r>
                      <a:r>
                        <a:rPr lang="en-US" sz="1050" i="0" baseline="0" dirty="0" smtClean="0">
                          <a:latin typeface="Arial" charset="0"/>
                          <a:ea typeface="Arial" charset="0"/>
                          <a:cs typeface="Arial" charset="0"/>
                        </a:rPr>
                        <a:t> Voltas GPUS</a:t>
                      </a:r>
                      <a:r>
                        <a:rPr lang="en-US" sz="1050" i="0" dirty="0" smtClean="0">
                          <a:latin typeface="Arial" charset="0"/>
                          <a:ea typeface="Arial" charset="0"/>
                          <a:cs typeface="Arial" charset="0"/>
                        </a:rPr>
                        <a:t> </a:t>
                      </a:r>
                      <a:endParaRPr lang="en-US" sz="1050" i="0" dirty="0">
                        <a:latin typeface="Arial" charset="0"/>
                        <a:ea typeface="Arial" charset="0"/>
                        <a:cs typeface="Arial"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en-US" sz="1050" dirty="0" smtClean="0">
                          <a:solidFill>
                            <a:schemeClr val="tx1"/>
                          </a:solidFill>
                          <a:latin typeface="Intel Clear" panose="020B0604020203020204" pitchFamily="34" charset="0"/>
                        </a:rPr>
                        <a:t>Intel</a:t>
                      </a:r>
                      <a:r>
                        <a:rPr lang="en-US" sz="1050" baseline="0" dirty="0" smtClean="0">
                          <a:solidFill>
                            <a:schemeClr val="tx1"/>
                          </a:solidFill>
                          <a:latin typeface="Intel Clear" panose="020B0604020203020204" pitchFamily="34" charset="0"/>
                        </a:rPr>
                        <a:t> Knights Landing Xeon Phi many core CPUs</a:t>
                      </a:r>
                      <a:endParaRPr lang="en-US" sz="1050" dirty="0" smtClean="0">
                        <a:solidFill>
                          <a:schemeClr val="tx1"/>
                        </a:solidFill>
                        <a:latin typeface="Intel Clear" panose="020B0604020203020204" pitchFamily="34" charset="0"/>
                      </a:endParaRPr>
                    </a:p>
                    <a:p>
                      <a:pPr marL="0" indent="0" algn="ctr">
                        <a:buFont typeface="Wingdings" pitchFamily="2" charset="2"/>
                        <a:buNone/>
                      </a:pPr>
                      <a:endParaRPr lang="en-US" sz="1050" i="0" dirty="0">
                        <a:latin typeface="Arial" charset="0"/>
                        <a:ea typeface="Arial" charset="0"/>
                        <a:cs typeface="Arial"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en-US" sz="1050" dirty="0" smtClean="0">
                          <a:solidFill>
                            <a:schemeClr val="tx1"/>
                          </a:solidFill>
                          <a:latin typeface="Intel Clear" panose="020B0604020203020204" pitchFamily="34" charset="0"/>
                        </a:rPr>
                        <a:t>Knights</a:t>
                      </a:r>
                      <a:r>
                        <a:rPr lang="en-US" sz="1050" baseline="0" dirty="0" smtClean="0">
                          <a:solidFill>
                            <a:schemeClr val="tx1"/>
                          </a:solidFill>
                          <a:latin typeface="Intel Clear" panose="020B0604020203020204" pitchFamily="34" charset="0"/>
                        </a:rPr>
                        <a:t> Hill </a:t>
                      </a:r>
                      <a:r>
                        <a:rPr lang="en-US" sz="1050" dirty="0" smtClean="0">
                          <a:solidFill>
                            <a:schemeClr val="tx1"/>
                          </a:solidFill>
                          <a:latin typeface="Intel Clear" panose="020B0604020203020204" pitchFamily="34" charset="0"/>
                        </a:rPr>
                        <a:t>Xeon</a:t>
                      </a:r>
                      <a:r>
                        <a:rPr lang="en-US" sz="1050" baseline="0" dirty="0" smtClean="0">
                          <a:solidFill>
                            <a:schemeClr val="tx1"/>
                          </a:solidFill>
                          <a:latin typeface="Intel Clear" panose="020B0604020203020204" pitchFamily="34" charset="0"/>
                        </a:rPr>
                        <a:t> Phi many core CPUs  </a:t>
                      </a:r>
                      <a:endParaRPr lang="en-US" sz="1050" dirty="0" smtClean="0">
                        <a:solidFill>
                          <a:schemeClr val="tx1"/>
                        </a:solidFill>
                        <a:latin typeface="Intel Clear" panose="020B0604020203020204" pitchFamily="34" charset="0"/>
                      </a:endParaRPr>
                    </a:p>
                  </a:txBody>
                  <a:tcPr anchor="ctr">
                    <a:lnR w="12700" cap="flat" cmpd="sng" algn="ctr">
                      <a:solidFill>
                        <a:schemeClr val="tx1"/>
                      </a:solidFill>
                      <a:prstDash val="solid"/>
                      <a:round/>
                      <a:headEnd type="none" w="med" len="med"/>
                      <a:tailEnd type="none" w="med" len="med"/>
                    </a:lnR>
                  </a:tcPr>
                </a:tc>
              </a:tr>
              <a:tr h="597593">
                <a:tc>
                  <a:txBody>
                    <a:bodyPr/>
                    <a:lstStyle/>
                    <a:p>
                      <a:pPr algn="l"/>
                      <a:r>
                        <a:rPr lang="en-US" sz="1100" i="0" dirty="0" smtClean="0">
                          <a:latin typeface="Arial" panose="020B0604020202020204" pitchFamily="34" charset="0"/>
                          <a:cs typeface="Arial" panose="020B0604020202020204" pitchFamily="34" charset="0"/>
                        </a:rPr>
                        <a:t>System size (nodes)</a:t>
                      </a:r>
                      <a:endParaRPr lang="en-US" sz="1100" i="0" dirty="0">
                        <a:latin typeface="Arial" panose="020B0604020202020204" pitchFamily="34" charset="0"/>
                        <a:cs typeface="Arial" panose="020B0604020202020204" pitchFamily="34" charset="0"/>
                      </a:endParaRPr>
                    </a:p>
                  </a:txBody>
                  <a:tcPr anchor="ctr"/>
                </a:tc>
                <a:tc>
                  <a:txBody>
                    <a:bodyPr/>
                    <a:lstStyle/>
                    <a:p>
                      <a:pPr algn="ctr"/>
                      <a:r>
                        <a:rPr lang="en-US" sz="1050" i="0" baseline="0" dirty="0" smtClean="0">
                          <a:solidFill>
                            <a:schemeClr val="tx1"/>
                          </a:solidFill>
                          <a:latin typeface="Arial" charset="0"/>
                          <a:ea typeface="Arial" charset="0"/>
                          <a:cs typeface="Arial" charset="0"/>
                        </a:rPr>
                        <a:t>5,600</a:t>
                      </a:r>
                      <a:r>
                        <a:rPr lang="en-US" sz="1050" i="0" baseline="0" dirty="0" smtClean="0">
                          <a:latin typeface="Arial" charset="0"/>
                          <a:ea typeface="Arial" charset="0"/>
                          <a:cs typeface="Arial" charset="0"/>
                        </a:rPr>
                        <a:t> nodes</a:t>
                      </a:r>
                      <a:endParaRPr lang="en-US" sz="1050" i="0" dirty="0">
                        <a:latin typeface="Arial" charset="0"/>
                        <a:ea typeface="Arial" charset="0"/>
                        <a:cs typeface="Arial" charset="0"/>
                      </a:endParaRPr>
                    </a:p>
                  </a:txBody>
                  <a:tcPr anchor="ctr"/>
                </a:tc>
                <a:tc>
                  <a:txBody>
                    <a:bodyPr/>
                    <a:lstStyle/>
                    <a:p>
                      <a:pPr algn="ctr"/>
                      <a:r>
                        <a:rPr lang="en-US" sz="1050" i="0" dirty="0" smtClean="0">
                          <a:solidFill>
                            <a:schemeClr val="tx1"/>
                          </a:solidFill>
                          <a:latin typeface="Arial" charset="0"/>
                          <a:ea typeface="Arial" charset="0"/>
                          <a:cs typeface="Arial" charset="0"/>
                        </a:rPr>
                        <a:t>18,688</a:t>
                      </a:r>
                      <a:r>
                        <a:rPr lang="en-US" sz="1050" i="0" baseline="0" dirty="0" smtClean="0">
                          <a:latin typeface="Arial" charset="0"/>
                          <a:ea typeface="Arial" charset="0"/>
                          <a:cs typeface="Arial" charset="0"/>
                        </a:rPr>
                        <a:t> nodes</a:t>
                      </a:r>
                      <a:endParaRPr lang="en-US" sz="1050" i="0" dirty="0">
                        <a:latin typeface="Arial" charset="0"/>
                        <a:ea typeface="Arial" charset="0"/>
                        <a:cs typeface="Arial" charset="0"/>
                      </a:endParaRPr>
                    </a:p>
                  </a:txBody>
                  <a:tcPr anchor="ctr"/>
                </a:tc>
                <a:tc>
                  <a:txBody>
                    <a:bodyPr/>
                    <a:lstStyle/>
                    <a:p>
                      <a:pPr algn="ctr"/>
                      <a:r>
                        <a:rPr lang="en-US" sz="1050" i="0" dirty="0" smtClean="0">
                          <a:latin typeface="Arial" charset="0"/>
                          <a:ea typeface="Arial" charset="0"/>
                          <a:cs typeface="Arial" charset="0"/>
                        </a:rPr>
                        <a:t>49,152</a:t>
                      </a:r>
                      <a:endParaRPr lang="en-US" sz="1050" i="0" dirty="0">
                        <a:latin typeface="Arial" charset="0"/>
                        <a:ea typeface="Arial" charset="0"/>
                        <a:cs typeface="Arial" charset="0"/>
                      </a:endParaRPr>
                    </a:p>
                  </a:txBody>
                  <a:tcPr anchor="ctr">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i="0" dirty="0" smtClean="0">
                          <a:latin typeface="Arial" charset="0"/>
                          <a:ea typeface="Arial" charset="0"/>
                          <a:cs typeface="Arial" charset="0"/>
                        </a:rPr>
                        <a:t>9,300 </a:t>
                      </a:r>
                      <a:r>
                        <a:rPr lang="en-US" sz="1050" i="0" baseline="0" dirty="0" smtClean="0">
                          <a:latin typeface="Arial" charset="0"/>
                          <a:ea typeface="Arial" charset="0"/>
                          <a:cs typeface="Arial" charset="0"/>
                        </a:rPr>
                        <a:t>nodes</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50" i="0" baseline="0" dirty="0" smtClean="0">
                          <a:latin typeface="Arial" charset="0"/>
                          <a:ea typeface="Arial" charset="0"/>
                          <a:cs typeface="Arial" charset="0"/>
                        </a:rPr>
                        <a:t>1,900 nodes in data partition</a:t>
                      </a:r>
                      <a:endParaRPr lang="en-US" sz="1050" i="0" dirty="0" smtClean="0">
                        <a:latin typeface="Arial" charset="0"/>
                        <a:ea typeface="Arial" charset="0"/>
                        <a:cs typeface="Arial" charset="0"/>
                      </a:endParaRPr>
                    </a:p>
                  </a:txBody>
                  <a:tcPr anchor="ctr">
                    <a:lnL w="381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i="0" smtClean="0">
                          <a:solidFill>
                            <a:schemeClr val="tx1"/>
                          </a:solidFill>
                          <a:latin typeface="Arial" charset="0"/>
                          <a:ea typeface="Arial" charset="0"/>
                          <a:cs typeface="Arial" charset="0"/>
                        </a:rPr>
                        <a:t>~4,600</a:t>
                      </a:r>
                      <a:r>
                        <a:rPr lang="en-US" sz="1050" i="0" baseline="0" smtClean="0">
                          <a:solidFill>
                            <a:schemeClr val="tx1"/>
                          </a:solidFill>
                          <a:latin typeface="Arial" charset="0"/>
                          <a:ea typeface="Arial" charset="0"/>
                          <a:cs typeface="Arial" charset="0"/>
                        </a:rPr>
                        <a:t> </a:t>
                      </a:r>
                      <a:r>
                        <a:rPr lang="en-US" sz="1050" i="0" baseline="0" dirty="0" smtClean="0">
                          <a:latin typeface="Arial" charset="0"/>
                          <a:ea typeface="Arial" charset="0"/>
                          <a:cs typeface="Arial" charset="0"/>
                        </a:rPr>
                        <a:t>nodes</a:t>
                      </a:r>
                      <a:endParaRPr lang="en-US" sz="1050" i="0" dirty="0" smtClean="0">
                        <a:latin typeface="Arial" charset="0"/>
                        <a:ea typeface="Arial" charset="0"/>
                        <a:cs typeface="Arial"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i="0" dirty="0" smtClean="0">
                          <a:latin typeface="Arial" charset="0"/>
                          <a:ea typeface="Arial" charset="0"/>
                          <a:cs typeface="Arial" charset="0"/>
                        </a:rPr>
                        <a:t>&gt;3,200 nodes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i="0" dirty="0" smtClean="0">
                          <a:solidFill>
                            <a:schemeClr val="tx1"/>
                          </a:solidFill>
                          <a:latin typeface="Arial" charset="0"/>
                          <a:ea typeface="Arial" charset="0"/>
                          <a:cs typeface="Arial" charset="0"/>
                        </a:rPr>
                        <a:t>&gt;50,000</a:t>
                      </a:r>
                      <a:r>
                        <a:rPr lang="en-US" sz="1050" i="0" baseline="0" dirty="0" smtClean="0">
                          <a:solidFill>
                            <a:schemeClr val="tx1"/>
                          </a:solidFill>
                          <a:latin typeface="Arial" charset="0"/>
                          <a:ea typeface="Arial" charset="0"/>
                          <a:cs typeface="Arial" charset="0"/>
                        </a:rPr>
                        <a:t> </a:t>
                      </a:r>
                      <a:r>
                        <a:rPr lang="en-US" sz="1050" i="0" baseline="0" dirty="0" smtClean="0">
                          <a:latin typeface="Arial" charset="0"/>
                          <a:ea typeface="Arial" charset="0"/>
                          <a:cs typeface="Arial" charset="0"/>
                        </a:rPr>
                        <a:t>nodes</a:t>
                      </a:r>
                      <a:endParaRPr lang="en-US" sz="1050" i="0" dirty="0" smtClean="0">
                        <a:latin typeface="Arial" charset="0"/>
                        <a:ea typeface="Arial" charset="0"/>
                        <a:cs typeface="Arial" charset="0"/>
                      </a:endParaRPr>
                    </a:p>
                  </a:txBody>
                  <a:tcPr anchor="ctr">
                    <a:lnR w="12700" cap="flat" cmpd="sng" algn="ctr">
                      <a:solidFill>
                        <a:schemeClr val="tx1"/>
                      </a:solidFill>
                      <a:prstDash val="solid"/>
                      <a:round/>
                      <a:headEnd type="none" w="med" len="med"/>
                      <a:tailEnd type="none" w="med" len="med"/>
                    </a:lnR>
                  </a:tcPr>
                </a:tc>
              </a:tr>
              <a:tr h="594038">
                <a:tc>
                  <a:txBody>
                    <a:bodyPr/>
                    <a:lstStyle/>
                    <a:p>
                      <a:pPr algn="l"/>
                      <a:r>
                        <a:rPr lang="en-US" sz="1100" i="0" baseline="0" dirty="0" smtClean="0">
                          <a:latin typeface="Arial" panose="020B0604020202020204" pitchFamily="34" charset="0"/>
                          <a:cs typeface="Arial" panose="020B0604020202020204" pitchFamily="34" charset="0"/>
                        </a:rPr>
                        <a:t>System Interconnect </a:t>
                      </a:r>
                      <a:endParaRPr lang="en-US" sz="1100" i="0" dirty="0">
                        <a:latin typeface="Arial" panose="020B0604020202020204" pitchFamily="34" charset="0"/>
                        <a:cs typeface="Arial" panose="020B0604020202020204" pitchFamily="34" charset="0"/>
                      </a:endParaRPr>
                    </a:p>
                  </a:txBody>
                  <a:tcPr anchor="ctr"/>
                </a:tc>
                <a:tc>
                  <a:txBody>
                    <a:bodyPr/>
                    <a:lstStyle/>
                    <a:p>
                      <a:pPr algn="ctr"/>
                      <a:r>
                        <a:rPr lang="en-US" sz="1050" i="0" dirty="0" smtClean="0">
                          <a:latin typeface="Arial" charset="0"/>
                          <a:ea typeface="Arial" charset="0"/>
                          <a:cs typeface="Arial" charset="0"/>
                        </a:rPr>
                        <a:t>Aries</a:t>
                      </a:r>
                      <a:endParaRPr lang="en-US" sz="1050" i="0" dirty="0">
                        <a:latin typeface="Arial" charset="0"/>
                        <a:ea typeface="Arial" charset="0"/>
                        <a:cs typeface="Arial" charset="0"/>
                      </a:endParaRPr>
                    </a:p>
                  </a:txBody>
                  <a:tcPr anchor="ctr"/>
                </a:tc>
                <a:tc>
                  <a:txBody>
                    <a:bodyPr/>
                    <a:lstStyle/>
                    <a:p>
                      <a:pPr algn="ctr"/>
                      <a:r>
                        <a:rPr lang="en-US" sz="1050" i="0" dirty="0" smtClean="0">
                          <a:latin typeface="Arial" charset="0"/>
                          <a:ea typeface="Arial" charset="0"/>
                          <a:cs typeface="Arial" charset="0"/>
                        </a:rPr>
                        <a:t>Gemini</a:t>
                      </a:r>
                      <a:endParaRPr lang="en-US" sz="1050" i="0" dirty="0">
                        <a:latin typeface="Arial" charset="0"/>
                        <a:ea typeface="Arial" charset="0"/>
                        <a:cs typeface="Arial" charset="0"/>
                      </a:endParaRPr>
                    </a:p>
                  </a:txBody>
                  <a:tcPr anchor="ctr"/>
                </a:tc>
                <a:tc>
                  <a:txBody>
                    <a:bodyPr/>
                    <a:lstStyle/>
                    <a:p>
                      <a:pPr algn="ctr"/>
                      <a:r>
                        <a:rPr lang="en-US" sz="1050" i="0" dirty="0" smtClean="0">
                          <a:latin typeface="Arial" charset="0"/>
                          <a:ea typeface="Arial" charset="0"/>
                          <a:cs typeface="Arial" charset="0"/>
                        </a:rPr>
                        <a:t>5D Torus</a:t>
                      </a:r>
                      <a:endParaRPr lang="en-US" sz="1050" i="0" dirty="0">
                        <a:latin typeface="Arial" charset="0"/>
                        <a:ea typeface="Arial" charset="0"/>
                        <a:cs typeface="Arial" charset="0"/>
                      </a:endParaRPr>
                    </a:p>
                  </a:txBody>
                  <a:tcPr anchor="ctr">
                    <a:lnR w="38100" cap="flat" cmpd="sng" algn="ctr">
                      <a:solidFill>
                        <a:schemeClr val="tx1"/>
                      </a:solidFill>
                      <a:prstDash val="solid"/>
                      <a:round/>
                      <a:headEnd type="none" w="med" len="med"/>
                      <a:tailEnd type="none" w="med" len="med"/>
                    </a:lnR>
                  </a:tcPr>
                </a:tc>
                <a:tc>
                  <a:txBody>
                    <a:bodyPr/>
                    <a:lstStyle/>
                    <a:p>
                      <a:pPr algn="ctr"/>
                      <a:r>
                        <a:rPr lang="en-US" sz="1050" i="0" dirty="0" smtClean="0">
                          <a:latin typeface="Arial" charset="0"/>
                          <a:ea typeface="Arial" charset="0"/>
                          <a:cs typeface="Arial" charset="0"/>
                        </a:rPr>
                        <a:t>Aries</a:t>
                      </a:r>
                    </a:p>
                  </a:txBody>
                  <a:tcPr anchor="ctr">
                    <a:lnL w="381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i="0" dirty="0" smtClean="0">
                          <a:latin typeface="Arial" charset="0"/>
                          <a:ea typeface="Arial" charset="0"/>
                          <a:cs typeface="Arial" charset="0"/>
                        </a:rPr>
                        <a:t>Dual Rail EDR-IB</a:t>
                      </a:r>
                      <a:r>
                        <a:rPr lang="en-US" sz="1050" i="0" baseline="0" dirty="0" smtClean="0">
                          <a:latin typeface="Arial" charset="0"/>
                          <a:ea typeface="Arial" charset="0"/>
                          <a:cs typeface="Arial" charset="0"/>
                        </a:rPr>
                        <a:t>  </a:t>
                      </a:r>
                      <a:endParaRPr lang="en-US" sz="1050" i="0" dirty="0" smtClean="0">
                        <a:latin typeface="Arial" charset="0"/>
                        <a:ea typeface="Arial" charset="0"/>
                        <a:cs typeface="Arial"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i="0" dirty="0" smtClean="0">
                          <a:latin typeface="Arial" charset="0"/>
                          <a:ea typeface="Arial" charset="0"/>
                          <a:cs typeface="Arial" charset="0"/>
                        </a:rPr>
                        <a:t>Aries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smtClean="0">
                          <a:solidFill>
                            <a:schemeClr val="tx1"/>
                          </a:solidFill>
                          <a:latin typeface="Intel Clear" panose="020B0604020203020204" pitchFamily="34" charset="0"/>
                        </a:rPr>
                        <a:t>2</a:t>
                      </a:r>
                      <a:r>
                        <a:rPr lang="en-US" sz="1050" baseline="30000" dirty="0" smtClean="0">
                          <a:solidFill>
                            <a:schemeClr val="tx1"/>
                          </a:solidFill>
                          <a:latin typeface="Intel Clear" panose="020B0604020203020204" pitchFamily="34" charset="0"/>
                        </a:rPr>
                        <a:t>nd</a:t>
                      </a:r>
                      <a:r>
                        <a:rPr lang="en-US" sz="1050" baseline="0" dirty="0" smtClean="0">
                          <a:solidFill>
                            <a:schemeClr val="tx1"/>
                          </a:solidFill>
                          <a:latin typeface="Intel Clear" panose="020B0604020203020204" pitchFamily="34" charset="0"/>
                        </a:rPr>
                        <a:t> Generation Intel Omni-Path Architecture</a:t>
                      </a:r>
                      <a:endParaRPr lang="en-US" sz="1050" i="0" dirty="0" smtClean="0">
                        <a:latin typeface="Arial" charset="0"/>
                        <a:ea typeface="Arial" charset="0"/>
                        <a:cs typeface="Arial" charset="0"/>
                      </a:endParaRPr>
                    </a:p>
                  </a:txBody>
                  <a:tcPr anchor="ctr">
                    <a:lnR w="12700" cap="flat" cmpd="sng" algn="ctr">
                      <a:solidFill>
                        <a:schemeClr val="tx1"/>
                      </a:solidFill>
                      <a:prstDash val="solid"/>
                      <a:round/>
                      <a:headEnd type="none" w="med" len="med"/>
                      <a:tailEnd type="none" w="med" len="med"/>
                    </a:lnR>
                  </a:tcPr>
                </a:tc>
              </a:tr>
              <a:tr h="760369">
                <a:tc>
                  <a:txBody>
                    <a:bodyPr/>
                    <a:lstStyle/>
                    <a:p>
                      <a:pPr algn="l"/>
                      <a:r>
                        <a:rPr lang="en-US" sz="1100" i="0" dirty="0" smtClean="0">
                          <a:latin typeface="Arial" panose="020B0604020202020204" pitchFamily="34" charset="0"/>
                          <a:cs typeface="Arial" panose="020B0604020202020204" pitchFamily="34" charset="0"/>
                        </a:rPr>
                        <a:t>File System</a:t>
                      </a:r>
                      <a:endParaRPr lang="en-US" sz="1100" i="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0" i="0" dirty="0" smtClean="0">
                          <a:solidFill>
                            <a:schemeClr val="tx1"/>
                          </a:solidFill>
                          <a:latin typeface="Arial" charset="0"/>
                          <a:ea typeface="Arial" charset="0"/>
                          <a:cs typeface="Arial" charset="0"/>
                        </a:rPr>
                        <a:t>7.6 PB</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50" b="0" i="0" dirty="0" smtClean="0">
                          <a:latin typeface="Arial" charset="0"/>
                          <a:ea typeface="Arial" charset="0"/>
                          <a:cs typeface="Arial" charset="0"/>
                        </a:rPr>
                        <a:t>168 GB/s,</a:t>
                      </a:r>
                      <a:r>
                        <a:rPr lang="en-US" sz="1050" b="0" i="0" baseline="0" dirty="0" smtClean="0">
                          <a:latin typeface="Arial" charset="0"/>
                          <a:ea typeface="Arial" charset="0"/>
                          <a:cs typeface="Arial" charset="0"/>
                        </a:rPr>
                        <a:t> </a:t>
                      </a:r>
                      <a:r>
                        <a:rPr lang="en-US" sz="1050" b="0" i="0" baseline="0" dirty="0" err="1" smtClean="0">
                          <a:latin typeface="Arial" charset="0"/>
                          <a:ea typeface="Arial" charset="0"/>
                          <a:cs typeface="Arial" charset="0"/>
                        </a:rPr>
                        <a:t>Lustre</a:t>
                      </a:r>
                      <a:r>
                        <a:rPr lang="en-US" sz="1050" b="0" i="0" baseline="40000" dirty="0" smtClean="0">
                          <a:latin typeface="Arial" charset="0"/>
                          <a:ea typeface="Arial" charset="0"/>
                          <a:cs typeface="Arial" charset="0"/>
                        </a:rPr>
                        <a: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0" i="0" dirty="0" smtClean="0">
                          <a:latin typeface="Arial" charset="0"/>
                          <a:ea typeface="Arial" charset="0"/>
                          <a:cs typeface="Arial" charset="0"/>
                        </a:rPr>
                        <a:t>32 PB</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50" b="0" i="0" dirty="0" smtClean="0">
                          <a:latin typeface="Arial" charset="0"/>
                          <a:ea typeface="Arial" charset="0"/>
                          <a:cs typeface="Arial" charset="0"/>
                        </a:rPr>
                        <a:t>1 TB/s,</a:t>
                      </a:r>
                      <a:r>
                        <a:rPr lang="en-US" sz="1050" b="0" i="0" baseline="0" dirty="0" smtClean="0">
                          <a:latin typeface="Arial" charset="0"/>
                          <a:ea typeface="Arial" charset="0"/>
                          <a:cs typeface="Arial" charset="0"/>
                        </a:rPr>
                        <a:t> </a:t>
                      </a:r>
                      <a:r>
                        <a:rPr lang="en-US" sz="1050" b="0" i="0" baseline="0" dirty="0" err="1" smtClean="0">
                          <a:latin typeface="Arial" charset="0"/>
                          <a:ea typeface="Arial" charset="0"/>
                          <a:cs typeface="Arial" charset="0"/>
                        </a:rPr>
                        <a:t>Lustre</a:t>
                      </a:r>
                      <a:r>
                        <a:rPr lang="en-US" sz="1050" b="0" i="0" baseline="40000" dirty="0" smtClean="0">
                          <a:latin typeface="Arial" charset="0"/>
                          <a:ea typeface="Arial" charset="0"/>
                          <a:cs typeface="Arial" charset="0"/>
                        </a:rPr>
                        <a: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0" i="0" baseline="0" dirty="0" smtClean="0">
                          <a:latin typeface="Arial" charset="0"/>
                          <a:ea typeface="Arial" charset="0"/>
                          <a:cs typeface="Arial" charset="0"/>
                        </a:rPr>
                        <a:t>26 PB</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50" b="0" i="0" baseline="0" dirty="0" smtClean="0">
                          <a:latin typeface="Arial" charset="0"/>
                          <a:ea typeface="Arial" charset="0"/>
                          <a:cs typeface="Arial" charset="0"/>
                        </a:rPr>
                        <a:t>300 GB/s GPFS™</a:t>
                      </a:r>
                      <a:endParaRPr lang="en-US" sz="1050" b="0" i="0" dirty="0" smtClean="0">
                        <a:latin typeface="Arial" charset="0"/>
                        <a:ea typeface="Arial" charset="0"/>
                        <a:cs typeface="Arial" charset="0"/>
                      </a:endParaRPr>
                    </a:p>
                  </a:txBody>
                  <a:tcPr anchor="ctr">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0" i="0" dirty="0" smtClean="0">
                          <a:latin typeface="Arial" charset="0"/>
                          <a:ea typeface="Arial" charset="0"/>
                          <a:cs typeface="Arial" charset="0"/>
                        </a:rPr>
                        <a:t>28 PB</a:t>
                      </a:r>
                      <a:endParaRPr lang="en-US" sz="1050" b="0" i="0" dirty="0" smtClean="0">
                        <a:solidFill>
                          <a:schemeClr val="tx1"/>
                        </a:solidFill>
                        <a:latin typeface="Arial" charset="0"/>
                        <a:ea typeface="Arial" charset="0"/>
                        <a:cs typeface="Arial"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050" b="0" i="0" dirty="0" smtClean="0">
                          <a:solidFill>
                            <a:schemeClr val="tx1"/>
                          </a:solidFill>
                          <a:latin typeface="Arial" charset="0"/>
                          <a:ea typeface="Arial" charset="0"/>
                          <a:cs typeface="Arial" charset="0"/>
                        </a:rPr>
                        <a:t>744 GB/s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50" b="0" i="0" baseline="0" dirty="0" err="1" smtClean="0">
                          <a:latin typeface="Arial" charset="0"/>
                          <a:ea typeface="Arial" charset="0"/>
                          <a:cs typeface="Arial" charset="0"/>
                        </a:rPr>
                        <a:t>Lustre</a:t>
                      </a:r>
                      <a:r>
                        <a:rPr lang="en-US" sz="1050" b="0" i="0" baseline="40000" dirty="0" smtClean="0">
                          <a:latin typeface="Arial" charset="0"/>
                          <a:ea typeface="Arial" charset="0"/>
                          <a:cs typeface="Arial" charset="0"/>
                        </a:rPr>
                        <a:t>®</a:t>
                      </a:r>
                    </a:p>
                  </a:txBody>
                  <a:tcPr anchor="ctr">
                    <a:lnL w="381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0" i="0" dirty="0" smtClean="0">
                          <a:latin typeface="Arial" charset="0"/>
                          <a:ea typeface="Arial" charset="0"/>
                          <a:cs typeface="Arial" charset="0"/>
                        </a:rPr>
                        <a:t>120</a:t>
                      </a:r>
                      <a:r>
                        <a:rPr lang="en-US" sz="1050" b="0" i="0" baseline="0" dirty="0" smtClean="0">
                          <a:latin typeface="Arial" charset="0"/>
                          <a:ea typeface="Arial" charset="0"/>
                          <a:cs typeface="Arial" charset="0"/>
                        </a:rPr>
                        <a:t> PB</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50" b="0" i="0" baseline="0" dirty="0" smtClean="0">
                          <a:latin typeface="Arial" charset="0"/>
                          <a:ea typeface="Arial" charset="0"/>
                          <a:cs typeface="Arial" charset="0"/>
                        </a:rPr>
                        <a:t>1 TB/s</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50" b="0" i="0" baseline="0" dirty="0" smtClean="0">
                          <a:latin typeface="Arial" charset="0"/>
                          <a:ea typeface="Arial" charset="0"/>
                          <a:cs typeface="Arial" charset="0"/>
                        </a:rPr>
                        <a:t>GPFS™</a:t>
                      </a:r>
                      <a:endParaRPr lang="en-US" sz="1050" b="0" i="0" dirty="0" smtClean="0">
                        <a:latin typeface="Arial" charset="0"/>
                        <a:ea typeface="Arial" charset="0"/>
                        <a:cs typeface="Arial"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0" i="0" baseline="0" dirty="0" smtClean="0">
                          <a:latin typeface="Arial" charset="0"/>
                          <a:ea typeface="Arial" charset="0"/>
                          <a:cs typeface="Arial" charset="0"/>
                        </a:rPr>
                        <a:t>10PB, 210 GB/s Lustre initial</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0" i="0" dirty="0" smtClean="0">
                          <a:latin typeface="Arial" charset="0"/>
                          <a:ea typeface="Arial" charset="0"/>
                          <a:cs typeface="Arial" charset="0"/>
                        </a:rPr>
                        <a:t>150</a:t>
                      </a:r>
                      <a:r>
                        <a:rPr lang="en-US" sz="1050" b="0" i="0" baseline="0" dirty="0" smtClean="0">
                          <a:latin typeface="Arial" charset="0"/>
                          <a:ea typeface="Arial" charset="0"/>
                          <a:cs typeface="Arial" charset="0"/>
                        </a:rPr>
                        <a:t> PB</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50" b="0" i="0" baseline="0" dirty="0" smtClean="0">
                          <a:latin typeface="Arial" charset="0"/>
                          <a:ea typeface="Arial" charset="0"/>
                          <a:cs typeface="Arial" charset="0"/>
                        </a:rPr>
                        <a:t>1 TB/s</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50" b="0" i="0" baseline="0" dirty="0" err="1" smtClean="0">
                          <a:latin typeface="Arial" charset="0"/>
                          <a:ea typeface="Arial" charset="0"/>
                          <a:cs typeface="Arial" charset="0"/>
                        </a:rPr>
                        <a:t>Lustre</a:t>
                      </a:r>
                      <a:r>
                        <a:rPr lang="en-US" sz="1050" b="0" i="0" baseline="40000" dirty="0" smtClean="0">
                          <a:latin typeface="Arial" charset="0"/>
                          <a:ea typeface="Arial" charset="0"/>
                          <a:cs typeface="Arial" charset="0"/>
                        </a:rPr>
                        <a:t>®</a:t>
                      </a:r>
                    </a:p>
                  </a:txBody>
                  <a:tcPr anchor="ctr">
                    <a:lnR w="12700" cap="flat" cmpd="sng" algn="ctr">
                      <a:solidFill>
                        <a:schemeClr val="tx1"/>
                      </a:solidFill>
                      <a:prstDash val="solid"/>
                      <a:round/>
                      <a:headEnd type="none" w="med" len="med"/>
                      <a:tailEnd type="none" w="med" len="med"/>
                    </a:lnR>
                  </a:tcPr>
                </a:tc>
              </a:tr>
            </a:tbl>
          </a:graphicData>
        </a:graphic>
      </p:graphicFrame>
      <p:sp>
        <p:nvSpPr>
          <p:cNvPr id="4" name="Title 3"/>
          <p:cNvSpPr>
            <a:spLocks noGrp="1"/>
          </p:cNvSpPr>
          <p:nvPr>
            <p:ph type="title"/>
          </p:nvPr>
        </p:nvSpPr>
        <p:spPr>
          <a:xfrm>
            <a:off x="0" y="-192256"/>
            <a:ext cx="9144000" cy="1143000"/>
          </a:xfrm>
        </p:spPr>
        <p:txBody>
          <a:bodyPr/>
          <a:lstStyle/>
          <a:p>
            <a:r>
              <a:rPr lang="en-US" dirty="0"/>
              <a:t> ASCR  </a:t>
            </a:r>
            <a:r>
              <a:rPr lang="en-US" dirty="0" smtClean="0"/>
              <a:t>Computing Upgrades</a:t>
            </a:r>
            <a:r>
              <a:rPr lang="en-US" dirty="0"/>
              <a:t> </a:t>
            </a:r>
            <a:r>
              <a:rPr lang="en-US" dirty="0" smtClean="0"/>
              <a:t>At a Glance</a:t>
            </a:r>
            <a:endParaRPr lang="en-US" dirty="0"/>
          </a:p>
        </p:txBody>
      </p:sp>
    </p:spTree>
    <p:extLst>
      <p:ext uri="{BB962C8B-B14F-4D97-AF65-F5344CB8AC3E}">
        <p14:creationId xmlns:p14="http://schemas.microsoft.com/office/powerpoint/2010/main" val="848811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5113"/>
            <a:ext cx="9144000" cy="620712"/>
          </a:xfrm>
          <a:prstGeom prst="rect">
            <a:avLst/>
          </a:prstGeom>
        </p:spPr>
        <p:txBody>
          <a:bodyPr>
            <a:normAutofit/>
          </a:bodyPr>
          <a:lstStyle/>
          <a:p>
            <a:r>
              <a:rPr lang="en-US" sz="2800" b="1" dirty="0"/>
              <a:t>Growing </a:t>
            </a:r>
            <a:r>
              <a:rPr lang="en-US" sz="2800" b="1" dirty="0" smtClean="0"/>
              <a:t>BES and ASCR Collaborations</a:t>
            </a:r>
            <a:endParaRPr lang="en-US" sz="2800" b="1" dirty="0"/>
          </a:p>
        </p:txBody>
      </p:sp>
      <p:sp>
        <p:nvSpPr>
          <p:cNvPr id="3" name="Content Placeholder 2"/>
          <p:cNvSpPr>
            <a:spLocks noGrp="1"/>
          </p:cNvSpPr>
          <p:nvPr>
            <p:ph idx="4294967295"/>
          </p:nvPr>
        </p:nvSpPr>
        <p:spPr>
          <a:xfrm>
            <a:off x="-1" y="743919"/>
            <a:ext cx="9918915" cy="790876"/>
          </a:xfrm>
          <a:prstGeom prst="rect">
            <a:avLst/>
          </a:prstGeom>
        </p:spPr>
        <p:txBody>
          <a:bodyPr>
            <a:noAutofit/>
          </a:bodyPr>
          <a:lstStyle/>
          <a:p>
            <a:pPr marL="0" indent="0">
              <a:spcAft>
                <a:spcPts val="0"/>
              </a:spcAft>
              <a:buNone/>
              <a:tabLst>
                <a:tab pos="1539875" algn="l"/>
              </a:tabLst>
            </a:pPr>
            <a:r>
              <a:rPr lang="en-US" sz="2000" b="0" dirty="0" smtClean="0">
                <a:solidFill>
                  <a:schemeClr val="tx1"/>
                </a:solidFill>
              </a:rPr>
              <a:t>Center </a:t>
            </a:r>
            <a:r>
              <a:rPr lang="en-US" sz="2000" b="0" dirty="0">
                <a:solidFill>
                  <a:schemeClr val="tx1"/>
                </a:solidFill>
              </a:rPr>
              <a:t>for Applied Mathematics for Energy </a:t>
            </a:r>
            <a:r>
              <a:rPr lang="en-US" sz="2000" b="0" dirty="0" smtClean="0">
                <a:solidFill>
                  <a:schemeClr val="tx1"/>
                </a:solidFill>
              </a:rPr>
              <a:t>Research Applications (CAMERA) </a:t>
            </a:r>
          </a:p>
          <a:p>
            <a:pPr marL="231775" lvl="1" indent="-123825"/>
            <a:r>
              <a:rPr lang="en-US" sz="1800" dirty="0">
                <a:solidFill>
                  <a:srgbClr val="106636"/>
                </a:solidFill>
              </a:rPr>
              <a:t>Building the applied mathematics that transforms experimental data into </a:t>
            </a:r>
            <a:r>
              <a:rPr lang="en-US" sz="1800" dirty="0" smtClean="0">
                <a:solidFill>
                  <a:srgbClr val="106636"/>
                </a:solidFill>
              </a:rPr>
              <a:t>understanding</a:t>
            </a:r>
            <a:endParaRPr lang="en-US" sz="1800" dirty="0">
              <a:solidFill>
                <a:srgbClr val="106636"/>
              </a:solidFill>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459" y="2718957"/>
            <a:ext cx="8847573" cy="3299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277707" y="1619250"/>
            <a:ext cx="8696325" cy="1093788"/>
            <a:chOff x="230188" y="1143000"/>
            <a:chExt cx="8696325" cy="1093788"/>
          </a:xfrm>
        </p:grpSpPr>
        <p:sp>
          <p:nvSpPr>
            <p:cNvPr id="8" name="TextBox 81"/>
            <p:cNvSpPr txBox="1">
              <a:spLocks noChangeArrowheads="1"/>
            </p:cNvSpPr>
            <p:nvPr/>
          </p:nvSpPr>
          <p:spPr bwMode="auto">
            <a:xfrm>
              <a:off x="3886200" y="16605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pitchFamily="34" charset="0"/>
                <a:cs typeface="Arial" pitchFamily="34" charset="0"/>
              </a:endParaRPr>
            </a:p>
          </p:txBody>
        </p:sp>
        <p:sp>
          <p:nvSpPr>
            <p:cNvPr id="9" name="Rectangle 8"/>
            <p:cNvSpPr/>
            <p:nvPr/>
          </p:nvSpPr>
          <p:spPr bwMode="auto">
            <a:xfrm>
              <a:off x="1931988" y="1143000"/>
              <a:ext cx="1647825" cy="1087438"/>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eaLnBrk="0" hangingPunct="0">
                <a:defRPr/>
              </a:pPr>
              <a:r>
                <a:rPr lang="en-US" sz="1600" b="1" u="sng">
                  <a:solidFill>
                    <a:schemeClr val="accent2"/>
                  </a:solidFill>
                  <a:latin typeface="Times" pitchFamily="18" charset="0"/>
                  <a:ea typeface="ＭＳ Ｐゴシック"/>
                  <a:cs typeface="Franklin Gothic Book" pitchFamily="34" charset="0"/>
                </a:rPr>
                <a:t>Tomorrow:</a:t>
              </a:r>
              <a:r>
                <a:rPr lang="en-US" sz="1600" b="1" u="sng">
                  <a:solidFill>
                    <a:srgbClr val="1F497D"/>
                  </a:solidFill>
                  <a:latin typeface="Times" pitchFamily="18" charset="0"/>
                  <a:ea typeface="ＭＳ Ｐゴシック"/>
                  <a:cs typeface="Franklin Gothic Book" pitchFamily="34" charset="0"/>
                </a:rPr>
                <a:t> </a:t>
              </a:r>
              <a:r>
                <a:rPr lang="en-US" sz="1600" b="1">
                  <a:solidFill>
                    <a:srgbClr val="1F497D"/>
                  </a:solidFill>
                  <a:latin typeface="Times" pitchFamily="18" charset="0"/>
                  <a:ea typeface="ＭＳ Ｐゴシック"/>
                  <a:cs typeface="Franklin Gothic Book" pitchFamily="34" charset="0"/>
                </a:rPr>
                <a:t/>
              </a:r>
              <a:br>
                <a:rPr lang="en-US" sz="1600" b="1">
                  <a:solidFill>
                    <a:srgbClr val="1F497D"/>
                  </a:solidFill>
                  <a:latin typeface="Times" pitchFamily="18" charset="0"/>
                  <a:ea typeface="ＭＳ Ｐゴシック"/>
                  <a:cs typeface="Franklin Gothic Book" pitchFamily="34" charset="0"/>
                </a:rPr>
              </a:br>
              <a:r>
                <a:rPr lang="en-US" sz="1600" b="1">
                  <a:solidFill>
                    <a:srgbClr val="1F497D"/>
                  </a:solidFill>
                  <a:latin typeface="Times" pitchFamily="18" charset="0"/>
                  <a:ea typeface="ＭＳ Ｐゴシック"/>
                  <a:cs typeface="Franklin Gothic Book" pitchFamily="34" charset="0"/>
                </a:rPr>
                <a:t>More data.  More quickly.</a:t>
              </a:r>
            </a:p>
            <a:p>
              <a:pPr eaLnBrk="0" hangingPunct="0">
                <a:defRPr/>
              </a:pPr>
              <a:r>
                <a:rPr lang="en-US" sz="1600" b="1">
                  <a:solidFill>
                    <a:srgbClr val="1F497D"/>
                  </a:solidFill>
                  <a:latin typeface="Times" pitchFamily="18" charset="0"/>
                  <a:ea typeface="ＭＳ Ｐゴシック"/>
                  <a:cs typeface="Franklin Gothic Book" pitchFamily="34" charset="0"/>
                </a:rPr>
                <a:t>High resolution.</a:t>
              </a:r>
              <a:r>
                <a:rPr lang="en-US" sz="1600">
                  <a:solidFill>
                    <a:srgbClr val="1F497D"/>
                  </a:solidFill>
                  <a:latin typeface="Franklin Gothic Book" pitchFamily="34" charset="0"/>
                  <a:ea typeface="ＭＳ Ｐゴシック"/>
                  <a:cs typeface="Franklin Gothic Book" pitchFamily="34" charset="0"/>
                </a:rPr>
                <a:t>  </a:t>
              </a:r>
            </a:p>
          </p:txBody>
        </p:sp>
        <p:sp>
          <p:nvSpPr>
            <p:cNvPr id="10" name="Rectangle 9"/>
            <p:cNvSpPr/>
            <p:nvPr/>
          </p:nvSpPr>
          <p:spPr bwMode="auto">
            <a:xfrm>
              <a:off x="230188" y="1143000"/>
              <a:ext cx="1566862" cy="1087438"/>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eaLnBrk="0" hangingPunct="0">
                <a:defRPr/>
              </a:pPr>
              <a:r>
                <a:rPr lang="en-US" sz="1600" b="1" u="sng" dirty="0">
                  <a:solidFill>
                    <a:schemeClr val="accent2"/>
                  </a:solidFill>
                  <a:latin typeface="Times" pitchFamily="18" charset="0"/>
                  <a:ea typeface="ＭＳ Ｐゴシック"/>
                  <a:cs typeface="Franklin Gothic Book" pitchFamily="34" charset="0"/>
                </a:rPr>
                <a:t>Today:</a:t>
              </a:r>
              <a:r>
                <a:rPr lang="en-US" sz="1600" b="1" u="sng" dirty="0">
                  <a:solidFill>
                    <a:srgbClr val="1F497D"/>
                  </a:solidFill>
                  <a:latin typeface="Times" pitchFamily="18" charset="0"/>
                  <a:ea typeface="ＭＳ Ｐゴシック"/>
                  <a:cs typeface="Franklin Gothic Book" pitchFamily="34" charset="0"/>
                </a:rPr>
                <a:t> </a:t>
              </a:r>
            </a:p>
            <a:p>
              <a:pPr eaLnBrk="0" hangingPunct="0">
                <a:defRPr/>
              </a:pPr>
              <a:r>
                <a:rPr lang="en-US" sz="1600" b="1" dirty="0">
                  <a:solidFill>
                    <a:srgbClr val="1F497D"/>
                  </a:solidFill>
                  <a:latin typeface="Times" pitchFamily="18" charset="0"/>
                  <a:ea typeface="ＭＳ Ｐゴシック"/>
                  <a:cs typeface="Franklin Gothic Book" pitchFamily="34" charset="0"/>
                </a:rPr>
                <a:t>Facilities data is time- consuming</a:t>
              </a:r>
            </a:p>
          </p:txBody>
        </p:sp>
        <p:sp>
          <p:nvSpPr>
            <p:cNvPr id="11" name="Rectangle 10"/>
            <p:cNvSpPr/>
            <p:nvPr/>
          </p:nvSpPr>
          <p:spPr bwMode="auto">
            <a:xfrm>
              <a:off x="3689350" y="1143000"/>
              <a:ext cx="1568450" cy="1087438"/>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eaLnBrk="0" hangingPunct="0">
                <a:defRPr/>
              </a:pPr>
              <a:r>
                <a:rPr lang="en-US" sz="1600" b="1" u="sng" dirty="0">
                  <a:solidFill>
                    <a:schemeClr val="accent2"/>
                  </a:solidFill>
                  <a:latin typeface="Times" pitchFamily="18" charset="0"/>
                  <a:ea typeface="ＭＳ Ｐゴシック"/>
                  <a:cs typeface="Franklin Gothic Book" pitchFamily="34" charset="0"/>
                </a:rPr>
                <a:t>Critical need:</a:t>
              </a:r>
              <a:r>
                <a:rPr lang="en-US" sz="1600" b="1" u="sng" dirty="0">
                  <a:solidFill>
                    <a:srgbClr val="1F497D"/>
                  </a:solidFill>
                  <a:latin typeface="Times" pitchFamily="18" charset="0"/>
                  <a:ea typeface="ＭＳ Ｐゴシック"/>
                  <a:cs typeface="Franklin Gothic Book" pitchFamily="34" charset="0"/>
                </a:rPr>
                <a:t> </a:t>
              </a:r>
              <a:r>
                <a:rPr lang="en-US" sz="1600" b="1" dirty="0">
                  <a:solidFill>
                    <a:srgbClr val="1F497D"/>
                  </a:solidFill>
                  <a:latin typeface="Times" pitchFamily="18" charset="0"/>
                  <a:ea typeface="ＭＳ Ｐゴシック"/>
                  <a:cs typeface="Franklin Gothic Book" pitchFamily="34" charset="0"/>
                </a:rPr>
                <a:t>algorithms and analysis for </a:t>
              </a:r>
              <a:r>
                <a:rPr lang="en-US" sz="1600" b="1" i="1" dirty="0">
                  <a:solidFill>
                    <a:srgbClr val="1F497D"/>
                  </a:solidFill>
                  <a:latin typeface="Times" pitchFamily="18" charset="0"/>
                  <a:ea typeface="ＭＳ Ｐゴシック"/>
                  <a:cs typeface="Franklin Gothic Book" pitchFamily="34" charset="0"/>
                </a:rPr>
                <a:t>understanding</a:t>
              </a:r>
              <a:r>
                <a:rPr lang="en-US" sz="1600" i="1" dirty="0">
                  <a:solidFill>
                    <a:srgbClr val="1F497D"/>
                  </a:solidFill>
                  <a:latin typeface="Franklin Gothic Book" pitchFamily="34" charset="0"/>
                  <a:ea typeface="ＭＳ Ｐゴシック"/>
                  <a:cs typeface="Franklin Gothic Book" pitchFamily="34" charset="0"/>
                </a:rPr>
                <a:t> </a:t>
              </a:r>
            </a:p>
          </p:txBody>
        </p:sp>
        <p:sp>
          <p:nvSpPr>
            <p:cNvPr id="12" name="Rectangle 11"/>
            <p:cNvSpPr/>
            <p:nvPr/>
          </p:nvSpPr>
          <p:spPr bwMode="auto">
            <a:xfrm>
              <a:off x="5334000" y="1143000"/>
              <a:ext cx="1905000" cy="1093788"/>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r>
                <a:rPr lang="en-US" altLang="en-US" sz="1600" b="1" u="sng" smtClean="0">
                  <a:solidFill>
                    <a:schemeClr val="accent2"/>
                  </a:solidFill>
                  <a:latin typeface="Times" pitchFamily="18" charset="0"/>
                  <a:ea typeface="ＭＳ Ｐゴシック" pitchFamily="34" charset="-128"/>
                  <a:cs typeface="Franklin Gothic Book" pitchFamily="34" charset="0"/>
                </a:rPr>
                <a:t>LBNL approach:</a:t>
              </a:r>
            </a:p>
            <a:p>
              <a:pPr>
                <a:defRPr/>
              </a:pPr>
              <a:r>
                <a:rPr lang="en-US" altLang="en-US" sz="1600" b="1" smtClean="0">
                  <a:solidFill>
                    <a:srgbClr val="1F497D"/>
                  </a:solidFill>
                  <a:latin typeface="Times" pitchFamily="18" charset="0"/>
                  <a:ea typeface="ＭＳ Ｐゴシック" pitchFamily="34" charset="-128"/>
                  <a:cs typeface="Franklin Gothic Book" pitchFamily="34" charset="0"/>
                </a:rPr>
                <a:t>Focused teams of     mathematicians/ domain scientists</a:t>
              </a:r>
            </a:p>
          </p:txBody>
        </p:sp>
        <p:sp>
          <p:nvSpPr>
            <p:cNvPr id="13" name="Rectangle 12"/>
            <p:cNvSpPr/>
            <p:nvPr/>
          </p:nvSpPr>
          <p:spPr bwMode="auto">
            <a:xfrm>
              <a:off x="7359650" y="1143000"/>
              <a:ext cx="1566863" cy="1087438"/>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r>
                <a:rPr lang="en-US" altLang="en-US" sz="1600" b="1" u="sng" dirty="0" smtClean="0">
                  <a:solidFill>
                    <a:schemeClr val="accent2"/>
                  </a:solidFill>
                  <a:latin typeface="Times" pitchFamily="18" charset="0"/>
                  <a:ea typeface="ＭＳ Ｐゴシック" pitchFamily="34" charset="-128"/>
                  <a:cs typeface="Franklin Gothic Book" pitchFamily="34" charset="0"/>
                </a:rPr>
                <a:t>New math to:</a:t>
              </a:r>
            </a:p>
            <a:p>
              <a:pPr>
                <a:defRPr/>
              </a:pPr>
              <a:r>
                <a:rPr lang="en-US" altLang="en-US" sz="1600" b="1" dirty="0" smtClean="0">
                  <a:solidFill>
                    <a:srgbClr val="1F497D"/>
                  </a:solidFill>
                  <a:latin typeface="Times" pitchFamily="18" charset="0"/>
                  <a:ea typeface="ＭＳ Ｐゴシック" pitchFamily="34" charset="-128"/>
                  <a:cs typeface="Franklin Gothic Book" pitchFamily="34" charset="0"/>
                </a:rPr>
                <a:t>Guide and optimize experiments</a:t>
              </a:r>
            </a:p>
          </p:txBody>
        </p:sp>
      </p:grpSp>
      <p:sp>
        <p:nvSpPr>
          <p:cNvPr id="4" name="TextBox 3"/>
          <p:cNvSpPr txBox="1"/>
          <p:nvPr/>
        </p:nvSpPr>
        <p:spPr>
          <a:xfrm>
            <a:off x="5263431" y="5862402"/>
            <a:ext cx="2184893" cy="369332"/>
          </a:xfrm>
          <a:prstGeom prst="rect">
            <a:avLst/>
          </a:prstGeom>
          <a:noFill/>
        </p:spPr>
        <p:txBody>
          <a:bodyPr wrap="none" rtlCol="0">
            <a:spAutoFit/>
          </a:bodyPr>
          <a:lstStyle/>
          <a:p>
            <a:r>
              <a:rPr lang="en-US" dirty="0">
                <a:hlinkClick r:id="rId4"/>
              </a:rPr>
              <a:t>http://</a:t>
            </a:r>
            <a:r>
              <a:rPr lang="en-US" dirty="0" smtClean="0">
                <a:hlinkClick r:id="rId4"/>
              </a:rPr>
              <a:t>camera.lbl.gov</a:t>
            </a:r>
            <a:endParaRPr lang="en-US" dirty="0"/>
          </a:p>
        </p:txBody>
      </p:sp>
      <p:sp>
        <p:nvSpPr>
          <p:cNvPr id="14" name="Slide Number Placeholder 3"/>
          <p:cNvSpPr txBox="1">
            <a:spLocks/>
          </p:cNvSpPr>
          <p:nvPr/>
        </p:nvSpPr>
        <p:spPr>
          <a:xfrm>
            <a:off x="8318500" y="6351588"/>
            <a:ext cx="476250" cy="365125"/>
          </a:xfrm>
          <a:prstGeom prst="rect">
            <a:avLst/>
          </a:prstGeom>
        </p:spPr>
        <p:txBody>
          <a:bodyPr vert="horz" lIns="91376" tIns="45688" rIns="91376" bIns="45688" rtlCol="0" anchor="ctr"/>
          <a:lstStyle>
            <a:defPPr>
              <a:defRPr lang="en-US"/>
            </a:defPPr>
            <a:lvl1pPr algn="r" rtl="0" fontAlgn="auto">
              <a:spcBef>
                <a:spcPts val="0"/>
              </a:spcBef>
              <a:spcAft>
                <a:spcPts val="0"/>
              </a:spcAft>
              <a:defRPr sz="1200" kern="1200">
                <a:solidFill>
                  <a:srgbClr val="106636"/>
                </a:solidFill>
                <a:latin typeface="Arial" pitchFamily="34" charset="0"/>
                <a:ea typeface="+mn-ea"/>
                <a:cs typeface="Arial" pitchFamily="34" charset="0"/>
              </a:defRPr>
            </a:lvl1pPr>
            <a:lvl2pPr marL="456933" algn="l" rtl="0" fontAlgn="base">
              <a:spcBef>
                <a:spcPct val="0"/>
              </a:spcBef>
              <a:spcAft>
                <a:spcPct val="0"/>
              </a:spcAft>
              <a:defRPr kern="1200">
                <a:solidFill>
                  <a:schemeClr val="tx1"/>
                </a:solidFill>
                <a:latin typeface="Arial" charset="0"/>
                <a:ea typeface="+mn-ea"/>
                <a:cs typeface="+mn-cs"/>
              </a:defRPr>
            </a:lvl2pPr>
            <a:lvl3pPr marL="913865" algn="l" rtl="0" fontAlgn="base">
              <a:spcBef>
                <a:spcPct val="0"/>
              </a:spcBef>
              <a:spcAft>
                <a:spcPct val="0"/>
              </a:spcAft>
              <a:defRPr kern="1200">
                <a:solidFill>
                  <a:schemeClr val="tx1"/>
                </a:solidFill>
                <a:latin typeface="Arial" charset="0"/>
                <a:ea typeface="+mn-ea"/>
                <a:cs typeface="+mn-cs"/>
              </a:defRPr>
            </a:lvl3pPr>
            <a:lvl4pPr marL="1370799" algn="l" rtl="0" fontAlgn="base">
              <a:spcBef>
                <a:spcPct val="0"/>
              </a:spcBef>
              <a:spcAft>
                <a:spcPct val="0"/>
              </a:spcAft>
              <a:defRPr kern="1200">
                <a:solidFill>
                  <a:schemeClr val="tx1"/>
                </a:solidFill>
                <a:latin typeface="Arial" charset="0"/>
                <a:ea typeface="+mn-ea"/>
                <a:cs typeface="+mn-cs"/>
              </a:defRPr>
            </a:lvl4pPr>
            <a:lvl5pPr marL="1827731" algn="l" rtl="0" fontAlgn="base">
              <a:spcBef>
                <a:spcPct val="0"/>
              </a:spcBef>
              <a:spcAft>
                <a:spcPct val="0"/>
              </a:spcAft>
              <a:defRPr kern="1200">
                <a:solidFill>
                  <a:schemeClr val="tx1"/>
                </a:solidFill>
                <a:latin typeface="Arial" charset="0"/>
                <a:ea typeface="+mn-ea"/>
                <a:cs typeface="+mn-cs"/>
              </a:defRPr>
            </a:lvl5pPr>
            <a:lvl6pPr marL="2284665" algn="l" defTabSz="913865" rtl="0" eaLnBrk="1" latinLnBrk="0" hangingPunct="1">
              <a:defRPr kern="1200">
                <a:solidFill>
                  <a:schemeClr val="tx1"/>
                </a:solidFill>
                <a:latin typeface="Arial" charset="0"/>
                <a:ea typeface="+mn-ea"/>
                <a:cs typeface="+mn-cs"/>
              </a:defRPr>
            </a:lvl6pPr>
            <a:lvl7pPr marL="2741596" algn="l" defTabSz="913865" rtl="0" eaLnBrk="1" latinLnBrk="0" hangingPunct="1">
              <a:defRPr kern="1200">
                <a:solidFill>
                  <a:schemeClr val="tx1"/>
                </a:solidFill>
                <a:latin typeface="Arial" charset="0"/>
                <a:ea typeface="+mn-ea"/>
                <a:cs typeface="+mn-cs"/>
              </a:defRPr>
            </a:lvl7pPr>
            <a:lvl8pPr marL="3198530" algn="l" defTabSz="913865" rtl="0" eaLnBrk="1" latinLnBrk="0" hangingPunct="1">
              <a:defRPr kern="1200">
                <a:solidFill>
                  <a:schemeClr val="tx1"/>
                </a:solidFill>
                <a:latin typeface="Arial" charset="0"/>
                <a:ea typeface="+mn-ea"/>
                <a:cs typeface="+mn-cs"/>
              </a:defRPr>
            </a:lvl8pPr>
            <a:lvl9pPr marL="3655460" algn="l" defTabSz="913865" rtl="0" eaLnBrk="1" latinLnBrk="0" hangingPunct="1">
              <a:defRPr kern="1200">
                <a:solidFill>
                  <a:schemeClr val="tx1"/>
                </a:solidFill>
                <a:latin typeface="Arial" charset="0"/>
                <a:ea typeface="+mn-ea"/>
                <a:cs typeface="+mn-cs"/>
              </a:defRPr>
            </a:lvl9pPr>
          </a:lstStyle>
          <a:p>
            <a:pPr>
              <a:defRPr/>
            </a:pPr>
            <a:fld id="{6EEA275D-5A49-48A8-817D-44C3EA0A3A2F}" type="slidenum">
              <a:rPr lang="en-US" smtClean="0"/>
              <a:pPr>
                <a:defRPr/>
              </a:pPr>
              <a:t>40</a:t>
            </a:fld>
            <a:endParaRPr lang="en-US" dirty="0"/>
          </a:p>
        </p:txBody>
      </p:sp>
      <p:grpSp>
        <p:nvGrpSpPr>
          <p:cNvPr id="18" name="Group 17"/>
          <p:cNvGrpSpPr/>
          <p:nvPr/>
        </p:nvGrpSpPr>
        <p:grpSpPr>
          <a:xfrm>
            <a:off x="8032830" y="46284"/>
            <a:ext cx="1111170" cy="957965"/>
            <a:chOff x="8032830" y="46284"/>
            <a:chExt cx="1111170" cy="957965"/>
          </a:xfrm>
        </p:grpSpPr>
        <p:sp>
          <p:nvSpPr>
            <p:cNvPr id="19" name="5-Point Star 18"/>
            <p:cNvSpPr/>
            <p:nvPr/>
          </p:nvSpPr>
          <p:spPr>
            <a:xfrm>
              <a:off x="8032830" y="46284"/>
              <a:ext cx="1111170" cy="95796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p:cNvSpPr txBox="1"/>
            <p:nvPr/>
          </p:nvSpPr>
          <p:spPr>
            <a:xfrm>
              <a:off x="8225900" y="271010"/>
              <a:ext cx="740779" cy="600164"/>
            </a:xfrm>
            <a:prstGeom prst="rect">
              <a:avLst/>
            </a:prstGeom>
            <a:noFill/>
          </p:spPr>
          <p:txBody>
            <a:bodyPr wrap="square" rtlCol="0">
              <a:spAutoFit/>
            </a:bodyPr>
            <a:lstStyle/>
            <a:p>
              <a:pPr algn="ctr"/>
              <a:r>
                <a:rPr lang="en-US" sz="1100" b="1" dirty="0" smtClean="0">
                  <a:solidFill>
                    <a:schemeClr val="bg1"/>
                  </a:solidFill>
                </a:rPr>
                <a:t>BES-</a:t>
              </a:r>
            </a:p>
            <a:p>
              <a:pPr algn="ctr"/>
              <a:r>
                <a:rPr lang="en-US" sz="1100" b="1" dirty="0" smtClean="0">
                  <a:solidFill>
                    <a:schemeClr val="bg1"/>
                  </a:solidFill>
                </a:rPr>
                <a:t>ASCR</a:t>
              </a:r>
            </a:p>
            <a:p>
              <a:pPr algn="ctr"/>
              <a:r>
                <a:rPr lang="en-US" sz="1100" b="1" dirty="0" smtClean="0">
                  <a:solidFill>
                    <a:schemeClr val="bg1"/>
                  </a:solidFill>
                </a:rPr>
                <a:t>Link</a:t>
              </a:r>
            </a:p>
          </p:txBody>
        </p:sp>
      </p:grpSp>
      <p:sp>
        <p:nvSpPr>
          <p:cNvPr id="6" name="Slide Number Placeholder 5"/>
          <p:cNvSpPr>
            <a:spLocks noGrp="1"/>
          </p:cNvSpPr>
          <p:nvPr>
            <p:ph type="sldNum" sz="quarter" idx="12"/>
          </p:nvPr>
        </p:nvSpPr>
        <p:spPr/>
        <p:txBody>
          <a:bodyPr/>
          <a:lstStyle/>
          <a:p>
            <a:fld id="{68F455FD-F83C-4433-AE11-4D89943CC4D6}" type="slidenum">
              <a:rPr lang="en-US" smtClean="0"/>
              <a:pPr/>
              <a:t>40</a:t>
            </a:fld>
            <a:endParaRPr lang="en-US"/>
          </a:p>
        </p:txBody>
      </p:sp>
      <p:sp>
        <p:nvSpPr>
          <p:cNvPr id="21" name="Footer Placeholder 4"/>
          <p:cNvSpPr>
            <a:spLocks noGrp="1"/>
          </p:cNvSpPr>
          <p:nvPr>
            <p:ph type="ftr" sz="quarter" idx="11"/>
          </p:nvPr>
        </p:nvSpPr>
        <p:spPr>
          <a:xfrm>
            <a:off x="3124200" y="6367925"/>
            <a:ext cx="5334000" cy="365125"/>
          </a:xfrm>
        </p:spPr>
        <p:txBody>
          <a:bodyPr/>
          <a:lstStyle/>
          <a:p>
            <a:r>
              <a:rPr lang="en-US" dirty="0" smtClean="0"/>
              <a:t>BESAC Briefing February 11, 2016</a:t>
            </a:r>
            <a:endParaRPr lang="en-US" dirty="0"/>
          </a:p>
        </p:txBody>
      </p:sp>
    </p:spTree>
    <p:extLst>
      <p:ext uri="{BB962C8B-B14F-4D97-AF65-F5344CB8AC3E}">
        <p14:creationId xmlns:p14="http://schemas.microsoft.com/office/powerpoint/2010/main" val="1856383889"/>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G_2371.jpg" descr="F:\Talks\APS_2014_March_Robot_Poster\IMG_2371.JPG"/>
          <p:cNvPicPr/>
          <p:nvPr/>
        </p:nvPicPr>
        <p:blipFill>
          <a:blip r:embed="rId3">
            <a:extLst/>
          </a:blip>
          <a:stretch>
            <a:fillRect/>
          </a:stretch>
        </p:blipFill>
        <p:spPr>
          <a:xfrm>
            <a:off x="5324101" y="1020512"/>
            <a:ext cx="1202819" cy="1119779"/>
          </a:xfrm>
          <a:prstGeom prst="rect">
            <a:avLst/>
          </a:prstGeom>
          <a:ln w="12700">
            <a:miter lim="400000"/>
          </a:ln>
        </p:spPr>
      </p:pic>
      <p:graphicFrame>
        <p:nvGraphicFramePr>
          <p:cNvPr id="12" name="Diagram 11"/>
          <p:cNvGraphicFramePr/>
          <p:nvPr>
            <p:extLst>
              <p:ext uri="{D42A27DB-BD31-4B8C-83A1-F6EECF244321}">
                <p14:modId xmlns:p14="http://schemas.microsoft.com/office/powerpoint/2010/main" val="1347907116"/>
              </p:ext>
            </p:extLst>
          </p:nvPr>
        </p:nvGraphicFramePr>
        <p:xfrm>
          <a:off x="1061860" y="1173402"/>
          <a:ext cx="6265124" cy="50651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a:xfrm>
            <a:off x="-11575" y="-15597"/>
            <a:ext cx="9144000" cy="721654"/>
          </a:xfrm>
        </p:spPr>
        <p:txBody>
          <a:bodyPr>
            <a:noAutofit/>
          </a:bodyPr>
          <a:lstStyle/>
          <a:p>
            <a:r>
              <a:rPr lang="en-US" sz="2800" b="1" dirty="0" smtClean="0">
                <a:effectLst/>
              </a:rPr>
              <a:t>Computing, experiments, networking and </a:t>
            </a:r>
            <a:br>
              <a:rPr lang="en-US" sz="2800" b="1" dirty="0" smtClean="0">
                <a:effectLst/>
              </a:rPr>
            </a:br>
            <a:r>
              <a:rPr lang="en-US" sz="2800" b="1" dirty="0" smtClean="0">
                <a:effectLst/>
              </a:rPr>
              <a:t>expertise in a “</a:t>
            </a:r>
            <a:r>
              <a:rPr lang="en-US" sz="2800" b="1" dirty="0" err="1" smtClean="0">
                <a:effectLst/>
              </a:rPr>
              <a:t>Superfacility</a:t>
            </a:r>
            <a:r>
              <a:rPr lang="en-US" sz="2800" b="1" dirty="0" smtClean="0">
                <a:effectLst/>
              </a:rPr>
              <a:t>” for Science</a:t>
            </a:r>
            <a:endParaRPr lang="en-US" sz="2800" b="1" dirty="0">
              <a:effectLst/>
            </a:endParaRPr>
          </a:p>
        </p:txBody>
      </p:sp>
      <p:pic>
        <p:nvPicPr>
          <p:cNvPr id="8" name="Shape 234"/>
          <p:cNvPicPr preferRelativeResize="0"/>
          <p:nvPr/>
        </p:nvPicPr>
        <p:blipFill>
          <a:blip r:embed="rId9">
            <a:alphaModFix/>
          </a:blip>
          <a:stretch>
            <a:fillRect/>
          </a:stretch>
        </p:blipFill>
        <p:spPr>
          <a:xfrm>
            <a:off x="4303869" y="1173402"/>
            <a:ext cx="1020232" cy="838164"/>
          </a:xfrm>
          <a:prstGeom prst="rect">
            <a:avLst/>
          </a:prstGeom>
          <a:noFill/>
          <a:ln>
            <a:noFill/>
          </a:ln>
        </p:spPr>
      </p:pic>
      <p:pic>
        <p:nvPicPr>
          <p:cNvPr id="19" name="Shape 233"/>
          <p:cNvPicPr preferRelativeResize="0"/>
          <p:nvPr/>
        </p:nvPicPr>
        <p:blipFill>
          <a:blip r:embed="rId10">
            <a:alphaModFix/>
          </a:blip>
          <a:stretch>
            <a:fillRect/>
          </a:stretch>
        </p:blipFill>
        <p:spPr>
          <a:xfrm>
            <a:off x="6321144" y="2058891"/>
            <a:ext cx="1005840" cy="1001928"/>
          </a:xfrm>
          <a:prstGeom prst="ellipse">
            <a:avLst/>
          </a:prstGeom>
          <a:noFill/>
          <a:ln>
            <a:solidFill>
              <a:srgbClr val="FFFFFF"/>
            </a:solidFill>
          </a:ln>
        </p:spPr>
      </p:pic>
      <p:pic>
        <p:nvPicPr>
          <p:cNvPr id="5" name="Picture 4"/>
          <p:cNvPicPr>
            <a:picLocks noChangeAspect="1"/>
          </p:cNvPicPr>
          <p:nvPr/>
        </p:nvPicPr>
        <p:blipFill>
          <a:blip r:embed="rId11"/>
          <a:stretch>
            <a:fillRect/>
          </a:stretch>
        </p:blipFill>
        <p:spPr>
          <a:xfrm>
            <a:off x="3375615" y="2725040"/>
            <a:ext cx="1948486" cy="1993541"/>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49740" y="5081773"/>
            <a:ext cx="1835603" cy="916033"/>
          </a:xfrm>
          <a:prstGeom prst="rect">
            <a:avLst/>
          </a:prstGeom>
        </p:spPr>
      </p:pic>
      <p:pic>
        <p:nvPicPr>
          <p:cNvPr id="20" name="Picture 2" descr="https://www.olcf.ornl.gov/wp-content/uploads/2012/10/Titan_2012-P03156_low.jpg"/>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1061860" y="1689583"/>
            <a:ext cx="1861627" cy="1201481"/>
          </a:xfrm>
          <a:prstGeom prst="rect">
            <a:avLst/>
          </a:prstGeom>
          <a:ln>
            <a:noFill/>
          </a:ln>
          <a:effectLst>
            <a:outerShdw blurRad="50800" dist="38100" dir="2700000" algn="tl" rotWithShape="0">
              <a:prstClr val="black">
                <a:alpha val="40000"/>
              </a:prstClr>
            </a:outerShdw>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pSp>
        <p:nvGrpSpPr>
          <p:cNvPr id="55" name="Group 54"/>
          <p:cNvGrpSpPr/>
          <p:nvPr/>
        </p:nvGrpSpPr>
        <p:grpSpPr>
          <a:xfrm>
            <a:off x="5042364" y="4868940"/>
            <a:ext cx="2282080" cy="1704599"/>
            <a:chOff x="6262364" y="3679305"/>
            <a:chExt cx="2282080" cy="1704599"/>
          </a:xfrm>
        </p:grpSpPr>
        <p:pic>
          <p:nvPicPr>
            <p:cNvPr id="15" name="Picture 14"/>
            <p:cNvPicPr>
              <a:picLocks noChangeAspect="1"/>
            </p:cNvPicPr>
            <p:nvPr/>
          </p:nvPicPr>
          <p:blipFill>
            <a:blip r:embed="rId14"/>
            <a:stretch>
              <a:fillRect/>
            </a:stretch>
          </p:blipFill>
          <p:spPr>
            <a:xfrm>
              <a:off x="6262364" y="3679305"/>
              <a:ext cx="1739522" cy="1701194"/>
            </a:xfrm>
            <a:prstGeom prst="rect">
              <a:avLst/>
            </a:prstGeom>
          </p:spPr>
        </p:pic>
        <p:pic>
          <p:nvPicPr>
            <p:cNvPr id="51" name="pasted-image.tif"/>
            <p:cNvPicPr/>
            <p:nvPr/>
          </p:nvPicPr>
          <p:blipFill>
            <a:blip r:embed="rId15">
              <a:extLst/>
            </a:blip>
            <a:stretch>
              <a:fillRect/>
            </a:stretch>
          </p:blipFill>
          <p:spPr>
            <a:xfrm>
              <a:off x="6837445" y="4254862"/>
              <a:ext cx="1019075" cy="972927"/>
            </a:xfrm>
            <a:prstGeom prst="rect">
              <a:avLst/>
            </a:prstGeom>
            <a:ln w="12700" cap="flat">
              <a:noFill/>
              <a:miter lim="400000"/>
            </a:ln>
            <a:effectLst/>
          </p:spPr>
        </p:pic>
        <p:pic>
          <p:nvPicPr>
            <p:cNvPr id="6" name="Picture 5"/>
            <p:cNvPicPr>
              <a:picLocks noChangeAspect="1"/>
            </p:cNvPicPr>
            <p:nvPr/>
          </p:nvPicPr>
          <p:blipFill>
            <a:blip r:embed="rId16"/>
            <a:stretch>
              <a:fillRect/>
            </a:stretch>
          </p:blipFill>
          <p:spPr>
            <a:xfrm>
              <a:off x="7541144" y="4808171"/>
              <a:ext cx="1003300" cy="575733"/>
            </a:xfrm>
            <a:prstGeom prst="rect">
              <a:avLst/>
            </a:prstGeom>
          </p:spPr>
        </p:pic>
      </p:grpSp>
      <p:grpSp>
        <p:nvGrpSpPr>
          <p:cNvPr id="56" name="Group 55"/>
          <p:cNvGrpSpPr/>
          <p:nvPr/>
        </p:nvGrpSpPr>
        <p:grpSpPr>
          <a:xfrm>
            <a:off x="435576" y="3617634"/>
            <a:ext cx="1997315" cy="1022185"/>
            <a:chOff x="728639" y="4290831"/>
            <a:chExt cx="1997315" cy="1022185"/>
          </a:xfrm>
        </p:grpSpPr>
        <p:pic>
          <p:nvPicPr>
            <p:cNvPr id="52" name="image.png"/>
            <p:cNvPicPr/>
            <p:nvPr/>
          </p:nvPicPr>
          <p:blipFill rotWithShape="1">
            <a:blip r:embed="rId17">
              <a:extLst/>
            </a:blip>
            <a:srcRect l="21931" t="49356" r="16130" b="3463"/>
            <a:stretch/>
          </p:blipFill>
          <p:spPr>
            <a:xfrm>
              <a:off x="787709" y="4290831"/>
              <a:ext cx="1938245" cy="1022185"/>
            </a:xfrm>
            <a:prstGeom prst="rect">
              <a:avLst/>
            </a:prstGeom>
            <a:ln w="12700" cap="flat">
              <a:noFill/>
              <a:miter lim="400000"/>
            </a:ln>
            <a:effectLst/>
          </p:spPr>
        </p:pic>
        <p:sp>
          <p:nvSpPr>
            <p:cNvPr id="53" name="Rectangle 52"/>
            <p:cNvSpPr/>
            <p:nvPr/>
          </p:nvSpPr>
          <p:spPr>
            <a:xfrm>
              <a:off x="728639" y="4948854"/>
              <a:ext cx="1990910" cy="338554"/>
            </a:xfrm>
            <a:prstGeom prst="rect">
              <a:avLst/>
            </a:prstGeom>
          </p:spPr>
          <p:txBody>
            <a:bodyPr wrap="none">
              <a:spAutoFit/>
            </a:bodyPr>
            <a:lstStyle/>
            <a:p>
              <a:r>
                <a:rPr lang="en-US" sz="1600" i="1" dirty="0" err="1" smtClean="0">
                  <a:solidFill>
                    <a:schemeClr val="bg1"/>
                  </a:solidFill>
                  <a:latin typeface="Arial"/>
                  <a:ea typeface="Arial"/>
                  <a:cs typeface="Arial"/>
                  <a:sym typeface="Arial"/>
                </a:rPr>
                <a:t>HipGISAXS</a:t>
              </a:r>
              <a:r>
                <a:rPr lang="en-US" sz="1600" i="1" dirty="0" smtClean="0">
                  <a:solidFill>
                    <a:schemeClr val="bg1"/>
                  </a:solidFill>
                  <a:latin typeface="Arial"/>
                  <a:ea typeface="Arial"/>
                  <a:cs typeface="Arial"/>
                  <a:sym typeface="Arial"/>
                </a:rPr>
                <a:t> &amp; RMC</a:t>
              </a:r>
              <a:endParaRPr lang="en-US" sz="1600" dirty="0"/>
            </a:p>
          </p:txBody>
        </p:sp>
      </p:grpSp>
      <p:pic>
        <p:nvPicPr>
          <p:cNvPr id="54" name="Picture 53"/>
          <p:cNvPicPr>
            <a:picLocks noChangeAspect="1"/>
          </p:cNvPicPr>
          <p:nvPr/>
        </p:nvPicPr>
        <p:blipFill rotWithShape="1">
          <a:blip r:embed="rId18" cstate="print">
            <a:extLst>
              <a:ext uri="{28A0092B-C50C-407E-A947-70E740481C1C}">
                <a14:useLocalDpi xmlns:a14="http://schemas.microsoft.com/office/drawing/2010/main"/>
              </a:ext>
            </a:extLst>
          </a:blip>
          <a:srcRect l="2125" t="9248" r="43415" b="23983"/>
          <a:stretch/>
        </p:blipFill>
        <p:spPr>
          <a:xfrm>
            <a:off x="6278627" y="3369791"/>
            <a:ext cx="2329594" cy="1080969"/>
          </a:xfrm>
          <a:prstGeom prst="rect">
            <a:avLst/>
          </a:prstGeom>
        </p:spPr>
      </p:pic>
      <p:sp>
        <p:nvSpPr>
          <p:cNvPr id="57" name="TextBox 56"/>
          <p:cNvSpPr txBox="1"/>
          <p:nvPr/>
        </p:nvSpPr>
        <p:spPr>
          <a:xfrm>
            <a:off x="3289884" y="2720142"/>
            <a:ext cx="1955985" cy="2062103"/>
          </a:xfrm>
          <a:prstGeom prst="rect">
            <a:avLst/>
          </a:prstGeom>
          <a:noFill/>
        </p:spPr>
        <p:txBody>
          <a:bodyPr wrap="none" rtlCol="0">
            <a:spAutoFit/>
          </a:bodyPr>
          <a:lstStyle/>
          <a:p>
            <a:r>
              <a:rPr lang="en-US" sz="2000" b="1" dirty="0" smtClean="0"/>
              <a:t>GISAX</a:t>
            </a:r>
            <a:endParaRPr lang="en-US" sz="2000" b="1" dirty="0"/>
          </a:p>
          <a:p>
            <a:endParaRPr lang="en-US" sz="1600" dirty="0" smtClean="0">
              <a:solidFill>
                <a:srgbClr val="000000"/>
              </a:solidFill>
            </a:endParaRPr>
          </a:p>
          <a:p>
            <a:endParaRPr lang="en-US" sz="1600" dirty="0">
              <a:solidFill>
                <a:srgbClr val="000000"/>
              </a:solidFill>
            </a:endParaRPr>
          </a:p>
          <a:p>
            <a:endParaRPr lang="en-US" sz="1600" dirty="0" smtClean="0">
              <a:solidFill>
                <a:srgbClr val="000000"/>
              </a:solidFill>
            </a:endParaRPr>
          </a:p>
          <a:p>
            <a:endParaRPr lang="en-US" sz="1600" dirty="0" smtClean="0">
              <a:solidFill>
                <a:srgbClr val="000000"/>
              </a:solidFill>
            </a:endParaRPr>
          </a:p>
          <a:p>
            <a:endParaRPr lang="en-US" sz="1600" dirty="0">
              <a:solidFill>
                <a:srgbClr val="000000"/>
              </a:solidFill>
            </a:endParaRPr>
          </a:p>
          <a:p>
            <a:r>
              <a:rPr lang="en-US" sz="1400" dirty="0" smtClean="0">
                <a:solidFill>
                  <a:schemeClr val="bg1"/>
                </a:solidFill>
              </a:rPr>
              <a:t>Slot-die printing of </a:t>
            </a:r>
          </a:p>
          <a:p>
            <a:r>
              <a:rPr lang="en-US" sz="1400" dirty="0" smtClean="0">
                <a:solidFill>
                  <a:schemeClr val="bg1"/>
                </a:solidFill>
              </a:rPr>
              <a:t>Organic </a:t>
            </a:r>
            <a:r>
              <a:rPr lang="en-US" sz="1400" dirty="0" err="1" smtClean="0">
                <a:solidFill>
                  <a:schemeClr val="bg1"/>
                </a:solidFill>
              </a:rPr>
              <a:t>photovoltaics</a:t>
            </a:r>
            <a:r>
              <a:rPr lang="en-US" sz="1400" dirty="0" smtClean="0">
                <a:solidFill>
                  <a:schemeClr val="bg1"/>
                </a:solidFill>
              </a:rPr>
              <a:t> </a:t>
            </a:r>
            <a:endParaRPr lang="en-US" sz="1400" dirty="0">
              <a:solidFill>
                <a:schemeClr val="bg1"/>
              </a:solidFill>
            </a:endParaRPr>
          </a:p>
        </p:txBody>
      </p:sp>
      <p:grpSp>
        <p:nvGrpSpPr>
          <p:cNvPr id="25" name="Group 24"/>
          <p:cNvGrpSpPr/>
          <p:nvPr/>
        </p:nvGrpSpPr>
        <p:grpSpPr>
          <a:xfrm>
            <a:off x="8032830" y="46284"/>
            <a:ext cx="1111170" cy="957965"/>
            <a:chOff x="8032830" y="46284"/>
            <a:chExt cx="1111170" cy="957965"/>
          </a:xfrm>
        </p:grpSpPr>
        <p:sp>
          <p:nvSpPr>
            <p:cNvPr id="26" name="5-Point Star 25"/>
            <p:cNvSpPr/>
            <p:nvPr/>
          </p:nvSpPr>
          <p:spPr>
            <a:xfrm>
              <a:off x="8032830" y="46284"/>
              <a:ext cx="1111170" cy="95796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TextBox 26"/>
            <p:cNvSpPr txBox="1"/>
            <p:nvPr/>
          </p:nvSpPr>
          <p:spPr>
            <a:xfrm>
              <a:off x="8225900" y="271010"/>
              <a:ext cx="740779" cy="600164"/>
            </a:xfrm>
            <a:prstGeom prst="rect">
              <a:avLst/>
            </a:prstGeom>
            <a:noFill/>
          </p:spPr>
          <p:txBody>
            <a:bodyPr wrap="square" rtlCol="0">
              <a:spAutoFit/>
            </a:bodyPr>
            <a:lstStyle/>
            <a:p>
              <a:pPr algn="ctr"/>
              <a:r>
                <a:rPr lang="en-US" sz="1100" b="1" dirty="0" smtClean="0">
                  <a:solidFill>
                    <a:schemeClr val="bg1"/>
                  </a:solidFill>
                </a:rPr>
                <a:t>BES-</a:t>
              </a:r>
            </a:p>
            <a:p>
              <a:pPr algn="ctr"/>
              <a:r>
                <a:rPr lang="en-US" sz="1100" b="1" dirty="0" smtClean="0">
                  <a:solidFill>
                    <a:schemeClr val="bg1"/>
                  </a:solidFill>
                </a:rPr>
                <a:t>ASCR</a:t>
              </a:r>
            </a:p>
            <a:p>
              <a:pPr algn="ctr"/>
              <a:r>
                <a:rPr lang="en-US" sz="1100" b="1" dirty="0" smtClean="0">
                  <a:solidFill>
                    <a:schemeClr val="bg1"/>
                  </a:solidFill>
                </a:rPr>
                <a:t>Link</a:t>
              </a:r>
            </a:p>
          </p:txBody>
        </p:sp>
      </p:grpSp>
      <p:sp>
        <p:nvSpPr>
          <p:cNvPr id="4" name="Slide Number Placeholder 3"/>
          <p:cNvSpPr>
            <a:spLocks noGrp="1"/>
          </p:cNvSpPr>
          <p:nvPr>
            <p:ph type="sldNum" sz="quarter" idx="12"/>
          </p:nvPr>
        </p:nvSpPr>
        <p:spPr/>
        <p:txBody>
          <a:bodyPr/>
          <a:lstStyle/>
          <a:p>
            <a:fld id="{7DF4C97D-2F8B-46B3-9CB6-6C3C0F52BCC4}" type="slidenum">
              <a:rPr lang="en-US" smtClean="0"/>
              <a:pPr/>
              <a:t>41</a:t>
            </a:fld>
            <a:endParaRPr lang="en-US" dirty="0"/>
          </a:p>
        </p:txBody>
      </p:sp>
    </p:spTree>
    <p:extLst>
      <p:ext uri="{BB962C8B-B14F-4D97-AF65-F5344CB8AC3E}">
        <p14:creationId xmlns:p14="http://schemas.microsoft.com/office/powerpoint/2010/main" val="857281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289" y="2178452"/>
            <a:ext cx="9121422" cy="1323439"/>
          </a:xfrm>
        </p:spPr>
        <p:txBody>
          <a:bodyPr wrap="square">
            <a:spAutoFit/>
          </a:bodyPr>
          <a:lstStyle/>
          <a:p>
            <a:pPr marL="0" indent="0" algn="ctr">
              <a:spcBef>
                <a:spcPts val="0"/>
              </a:spcBef>
              <a:buNone/>
            </a:pPr>
            <a:r>
              <a:rPr lang="en-US" sz="4000" b="0" dirty="0" smtClean="0"/>
              <a:t>Next-Generation</a:t>
            </a:r>
          </a:p>
          <a:p>
            <a:pPr marL="0" indent="0" algn="ctr">
              <a:spcBef>
                <a:spcPts val="0"/>
              </a:spcBef>
              <a:buNone/>
            </a:pPr>
            <a:r>
              <a:rPr lang="en-US" sz="4000" b="0" dirty="0" smtClean="0">
                <a:latin typeface="Arial" pitchFamily="34" charset="0"/>
              </a:rPr>
              <a:t>Computing</a:t>
            </a:r>
            <a:endParaRPr lang="en-US" sz="4000" b="0" dirty="0">
              <a:latin typeface="Arial" pitchFamily="34" charset="0"/>
            </a:endParaRPr>
          </a:p>
        </p:txBody>
      </p:sp>
      <p:sp>
        <p:nvSpPr>
          <p:cNvPr id="5" name="Footer Placeholder 4"/>
          <p:cNvSpPr>
            <a:spLocks noGrp="1"/>
          </p:cNvSpPr>
          <p:nvPr>
            <p:ph type="ftr" sz="quarter" idx="4294967295"/>
          </p:nvPr>
        </p:nvSpPr>
        <p:spPr>
          <a:xfrm>
            <a:off x="5486400" y="6354763"/>
            <a:ext cx="2895600" cy="365125"/>
          </a:xfrm>
          <a:prstGeom prst="rect">
            <a:avLst/>
          </a:prstGeom>
        </p:spPr>
        <p:txBody>
          <a:bodyPr anchor="ctr"/>
          <a:lstStyle/>
          <a:p>
            <a:pPr algn="r"/>
            <a:r>
              <a:rPr lang="en-US" sz="1200" smtClean="0">
                <a:solidFill>
                  <a:srgbClr val="106636"/>
                </a:solidFill>
              </a:rPr>
              <a:t>BESAC Briefing February 11, 2016</a:t>
            </a:r>
            <a:endParaRPr lang="en-US" sz="1200" dirty="0">
              <a:solidFill>
                <a:srgbClr val="106636"/>
              </a:solidFill>
            </a:endParaRPr>
          </a:p>
        </p:txBody>
      </p:sp>
      <p:sp>
        <p:nvSpPr>
          <p:cNvPr id="6" name="Slide Number Placeholder 3"/>
          <p:cNvSpPr>
            <a:spLocks noGrp="1"/>
          </p:cNvSpPr>
          <p:nvPr>
            <p:ph type="sldNum" sz="quarter" idx="4294967295"/>
          </p:nvPr>
        </p:nvSpPr>
        <p:spPr>
          <a:xfrm>
            <a:off x="8413750" y="6351588"/>
            <a:ext cx="381000" cy="365125"/>
          </a:xfrm>
          <a:prstGeom prst="rect">
            <a:avLst/>
          </a:prstGeom>
        </p:spPr>
        <p:txBody>
          <a:bodyPr/>
          <a:lstStyle/>
          <a:p>
            <a:pPr>
              <a:defRPr/>
            </a:pPr>
            <a:fld id="{6EEA275D-5A49-48A8-817D-44C3EA0A3A2F}" type="slidenum">
              <a:rPr lang="en-US" smtClean="0"/>
              <a:pPr>
                <a:defRPr/>
              </a:pPr>
              <a:t>42</a:t>
            </a:fld>
            <a:endParaRPr lang="en-US" dirty="0"/>
          </a:p>
        </p:txBody>
      </p:sp>
    </p:spTree>
    <p:extLst>
      <p:ext uri="{BB962C8B-B14F-4D97-AF65-F5344CB8AC3E}">
        <p14:creationId xmlns:p14="http://schemas.microsoft.com/office/powerpoint/2010/main" val="4096997874"/>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2113" y="866775"/>
            <a:ext cx="8554508" cy="5259388"/>
          </a:xfrm>
        </p:spPr>
        <p:txBody>
          <a:bodyPr/>
          <a:lstStyle/>
          <a:p>
            <a:r>
              <a:rPr lang="en-US" sz="1800" b="0" dirty="0" smtClean="0"/>
              <a:t>CMOS lithographic feature sizes are approaching fundamental limits</a:t>
            </a:r>
          </a:p>
          <a:p>
            <a:pPr lvl="1"/>
            <a:r>
              <a:rPr lang="en-US" sz="1600" dirty="0" smtClean="0">
                <a:solidFill>
                  <a:schemeClr val="tx1"/>
                </a:solidFill>
              </a:rPr>
              <a:t>Currently at 22 nm (both Intel and </a:t>
            </a:r>
            <a:r>
              <a:rPr lang="en-US" sz="1600" dirty="0" err="1" smtClean="0">
                <a:solidFill>
                  <a:schemeClr val="tx1"/>
                </a:solidFill>
              </a:rPr>
              <a:t>Nvidia</a:t>
            </a:r>
            <a:r>
              <a:rPr lang="en-US" sz="1600" dirty="0" smtClean="0">
                <a:solidFill>
                  <a:schemeClr val="tx1"/>
                </a:solidFill>
              </a:rPr>
              <a:t>)</a:t>
            </a:r>
          </a:p>
          <a:p>
            <a:pPr lvl="1"/>
            <a:r>
              <a:rPr lang="en-US" sz="1600" b="0" dirty="0" smtClean="0">
                <a:solidFill>
                  <a:schemeClr val="tx1"/>
                </a:solidFill>
              </a:rPr>
              <a:t>11 nm is projected for ~</a:t>
            </a:r>
            <a:r>
              <a:rPr lang="en-US" sz="1600" b="0" strike="sngStrike" dirty="0" smtClean="0">
                <a:solidFill>
                  <a:srgbClr val="FF0000"/>
                </a:solidFill>
              </a:rPr>
              <a:t>2015</a:t>
            </a:r>
            <a:r>
              <a:rPr lang="en-US" sz="1600" b="0" dirty="0" smtClean="0">
                <a:solidFill>
                  <a:schemeClr val="tx1"/>
                </a:solidFill>
              </a:rPr>
              <a:t> 2016 (both Intel and </a:t>
            </a:r>
            <a:r>
              <a:rPr lang="en-US" sz="1600" b="0" dirty="0" err="1" smtClean="0">
                <a:solidFill>
                  <a:schemeClr val="tx1"/>
                </a:solidFill>
              </a:rPr>
              <a:t>Nvidia</a:t>
            </a:r>
            <a:r>
              <a:rPr lang="en-US" sz="1600" b="0" dirty="0" smtClean="0">
                <a:solidFill>
                  <a:schemeClr val="tx1"/>
                </a:solidFill>
              </a:rPr>
              <a:t>)</a:t>
            </a:r>
          </a:p>
          <a:p>
            <a:pPr lvl="2"/>
            <a:r>
              <a:rPr lang="en-US" sz="1400" dirty="0" smtClean="0"/>
              <a:t>However, gate lengths may be smaller than 6 nm – corresponding gate dielectric thickness may reach a monolayer or less</a:t>
            </a:r>
            <a:endParaRPr lang="en-US" sz="1400" b="0" dirty="0" smtClean="0"/>
          </a:p>
          <a:p>
            <a:pPr lvl="1"/>
            <a:r>
              <a:rPr lang="en-US" sz="1600" dirty="0" smtClean="0">
                <a:solidFill>
                  <a:schemeClr val="tx1"/>
                </a:solidFill>
              </a:rPr>
              <a:t>The industry roadmap reaches beyond 11 nm (7 nm and 5 nm) but may be unattainable</a:t>
            </a:r>
          </a:p>
          <a:p>
            <a:pPr lvl="2"/>
            <a:r>
              <a:rPr lang="en-US" sz="1400" dirty="0" smtClean="0"/>
              <a:t>Non-silicon extensions of CMOS, e.g., using III-V materials or </a:t>
            </a:r>
            <a:r>
              <a:rPr lang="en-US" sz="1400" dirty="0" err="1" smtClean="0"/>
              <a:t>nanotubes</a:t>
            </a:r>
            <a:r>
              <a:rPr lang="en-US" sz="1400" dirty="0" smtClean="0"/>
              <a:t>/</a:t>
            </a:r>
            <a:r>
              <a:rPr lang="en-US" sz="1400" dirty="0" err="1" smtClean="0"/>
              <a:t>nanowires</a:t>
            </a:r>
            <a:r>
              <a:rPr lang="en-US" sz="1400" dirty="0" smtClean="0"/>
              <a:t> or non-CMOS </a:t>
            </a:r>
            <a:r>
              <a:rPr lang="en-US" sz="1400" dirty="0" err="1" smtClean="0"/>
              <a:t>technoligies</a:t>
            </a:r>
            <a:r>
              <a:rPr lang="en-US" sz="1400" dirty="0" smtClean="0"/>
              <a:t>, including molecular electronics, spin-based computing, single-electron devices, and </a:t>
            </a:r>
            <a:r>
              <a:rPr lang="en-US" sz="1400" dirty="0" err="1" smtClean="0"/>
              <a:t>graphene</a:t>
            </a:r>
            <a:r>
              <a:rPr lang="en-US" sz="1400" dirty="0" smtClean="0"/>
              <a:t> have been proposed</a:t>
            </a:r>
          </a:p>
          <a:p>
            <a:pPr lvl="2"/>
            <a:r>
              <a:rPr lang="en-US" sz="1400" dirty="0" smtClean="0"/>
              <a:t>At scales of ~10 nm, quantum tunneling may become significant</a:t>
            </a:r>
          </a:p>
          <a:p>
            <a:pPr lvl="1"/>
            <a:r>
              <a:rPr lang="en-US" sz="1600" b="0" dirty="0" smtClean="0">
                <a:solidFill>
                  <a:schemeClr val="tx1"/>
                </a:solidFill>
              </a:rPr>
              <a:t>Capital costs for tooling are increasing dramatically as feature sizes shrink</a:t>
            </a:r>
          </a:p>
          <a:p>
            <a:r>
              <a:rPr lang="en-US" sz="1800" b="0" dirty="0" smtClean="0"/>
              <a:t>Options:</a:t>
            </a:r>
          </a:p>
          <a:p>
            <a:pPr lvl="1"/>
            <a:r>
              <a:rPr lang="en-US" sz="1600" dirty="0" smtClean="0">
                <a:solidFill>
                  <a:schemeClr val="tx1"/>
                </a:solidFill>
              </a:rPr>
              <a:t>Computing using superconducting technologies</a:t>
            </a:r>
          </a:p>
          <a:p>
            <a:pPr lvl="1"/>
            <a:r>
              <a:rPr lang="en-US" sz="1600" b="0" dirty="0" smtClean="0">
                <a:solidFill>
                  <a:schemeClr val="tx1"/>
                </a:solidFill>
              </a:rPr>
              <a:t>Quantum computing/</a:t>
            </a:r>
            <a:r>
              <a:rPr lang="en-US" sz="1600" b="0" dirty="0" smtClean="0">
                <a:solidFill>
                  <a:srgbClr val="0000CC"/>
                </a:solidFill>
              </a:rPr>
              <a:t>quantum information science</a:t>
            </a:r>
          </a:p>
          <a:p>
            <a:pPr lvl="1"/>
            <a:r>
              <a:rPr lang="en-US" sz="1600" dirty="0" err="1" smtClean="0">
                <a:solidFill>
                  <a:schemeClr val="tx1"/>
                </a:solidFill>
              </a:rPr>
              <a:t>Neuromorphic</a:t>
            </a:r>
            <a:r>
              <a:rPr lang="en-US" sz="1600" dirty="0" smtClean="0">
                <a:solidFill>
                  <a:schemeClr val="tx1"/>
                </a:solidFill>
              </a:rPr>
              <a:t> computing</a:t>
            </a:r>
          </a:p>
          <a:p>
            <a:pPr lvl="1"/>
            <a:r>
              <a:rPr lang="en-US" sz="1600" b="0" dirty="0" smtClean="0">
                <a:solidFill>
                  <a:schemeClr val="tx1"/>
                </a:solidFill>
              </a:rPr>
              <a:t>Probabilistic computing</a:t>
            </a:r>
          </a:p>
          <a:p>
            <a:pPr lvl="1"/>
            <a:r>
              <a:rPr lang="en-US" sz="1600" dirty="0" smtClean="0">
                <a:solidFill>
                  <a:schemeClr val="tx1"/>
                </a:solidFill>
              </a:rPr>
              <a:t>???</a:t>
            </a:r>
            <a:endParaRPr lang="en-US" sz="1600" b="0" dirty="0">
              <a:solidFill>
                <a:schemeClr val="tx1"/>
              </a:solidFill>
            </a:endParaRPr>
          </a:p>
        </p:txBody>
      </p:sp>
      <p:sp>
        <p:nvSpPr>
          <p:cNvPr id="3" name="Title 2"/>
          <p:cNvSpPr>
            <a:spLocks noGrp="1"/>
          </p:cNvSpPr>
          <p:nvPr>
            <p:ph type="title"/>
          </p:nvPr>
        </p:nvSpPr>
        <p:spPr>
          <a:xfrm>
            <a:off x="0" y="-17639"/>
            <a:ext cx="9144000" cy="740128"/>
          </a:xfrm>
        </p:spPr>
        <p:txBody>
          <a:bodyPr/>
          <a:lstStyle/>
          <a:p>
            <a:r>
              <a:rPr lang="en-US" dirty="0" smtClean="0"/>
              <a:t>Post-Moore’s Law Computing: What comes after exascale?</a:t>
            </a:r>
            <a:endParaRPr lang="en-US" dirty="0"/>
          </a:p>
        </p:txBody>
      </p:sp>
      <p:sp>
        <p:nvSpPr>
          <p:cNvPr id="7" name="Right Brace 6"/>
          <p:cNvSpPr/>
          <p:nvPr/>
        </p:nvSpPr>
        <p:spPr>
          <a:xfrm>
            <a:off x="5482870" y="4674943"/>
            <a:ext cx="508000" cy="1117602"/>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p>
        </p:txBody>
      </p:sp>
      <p:sp>
        <p:nvSpPr>
          <p:cNvPr id="8" name="TextBox 7"/>
          <p:cNvSpPr txBox="1"/>
          <p:nvPr/>
        </p:nvSpPr>
        <p:spPr>
          <a:xfrm>
            <a:off x="6163399" y="5024902"/>
            <a:ext cx="2559404" cy="584775"/>
          </a:xfrm>
          <a:prstGeom prst="rect">
            <a:avLst/>
          </a:prstGeom>
          <a:noFill/>
        </p:spPr>
        <p:txBody>
          <a:bodyPr wrap="square" rtlCol="0">
            <a:spAutoFit/>
          </a:bodyPr>
          <a:lstStyle/>
          <a:p>
            <a:r>
              <a:rPr lang="en-US" sz="1600" b="1" dirty="0" smtClean="0"/>
              <a:t>Considerable R&amp;D</a:t>
            </a:r>
          </a:p>
          <a:p>
            <a:r>
              <a:rPr lang="en-US" sz="1600" b="1" dirty="0" smtClean="0"/>
              <a:t>required</a:t>
            </a:r>
            <a:endParaRPr lang="en-US" sz="1600" b="1" dirty="0"/>
          </a:p>
        </p:txBody>
      </p:sp>
      <p:sp>
        <p:nvSpPr>
          <p:cNvPr id="9" name="Footer Placeholder 2"/>
          <p:cNvSpPr>
            <a:spLocks noGrp="1"/>
          </p:cNvSpPr>
          <p:nvPr>
            <p:ph type="ftr" sz="quarter" idx="4294967295"/>
          </p:nvPr>
        </p:nvSpPr>
        <p:spPr>
          <a:xfrm>
            <a:off x="3124200" y="6356350"/>
            <a:ext cx="5334000" cy="365125"/>
          </a:xfrm>
          <a:prstGeom prst="rect">
            <a:avLst/>
          </a:prstGeom>
        </p:spPr>
        <p:txBody>
          <a:bodyPr anchor="ctr"/>
          <a:lstStyle/>
          <a:p>
            <a:pPr algn="r" fontAlgn="auto">
              <a:spcBef>
                <a:spcPts val="0"/>
              </a:spcBef>
              <a:spcAft>
                <a:spcPts val="0"/>
              </a:spcAft>
              <a:defRPr/>
            </a:pPr>
            <a:r>
              <a:rPr lang="en-US" sz="1200" smtClean="0">
                <a:solidFill>
                  <a:srgbClr val="106636"/>
                </a:solidFill>
                <a:latin typeface="Arial" pitchFamily="34" charset="0"/>
                <a:cs typeface="Arial" pitchFamily="34" charset="0"/>
              </a:rPr>
              <a:t>BESAC Briefing February 11, 2016</a:t>
            </a:r>
            <a:endParaRPr lang="en-US" sz="1200" dirty="0">
              <a:solidFill>
                <a:srgbClr val="106636"/>
              </a:solidFill>
              <a:latin typeface="Arial" pitchFamily="34" charset="0"/>
              <a:cs typeface="Arial" pitchFamily="34" charset="0"/>
            </a:endParaRPr>
          </a:p>
        </p:txBody>
      </p:sp>
      <p:sp>
        <p:nvSpPr>
          <p:cNvPr id="10" name="Slide Number Placeholder 3"/>
          <p:cNvSpPr>
            <a:spLocks noGrp="1"/>
          </p:cNvSpPr>
          <p:nvPr>
            <p:ph type="sldNum" sz="quarter" idx="4294967295"/>
          </p:nvPr>
        </p:nvSpPr>
        <p:spPr>
          <a:xfrm>
            <a:off x="8413750" y="6351588"/>
            <a:ext cx="381000" cy="365125"/>
          </a:xfrm>
          <a:prstGeom prst="rect">
            <a:avLst/>
          </a:prstGeom>
        </p:spPr>
        <p:txBody>
          <a:bodyPr/>
          <a:lstStyle/>
          <a:p>
            <a:pPr>
              <a:defRPr/>
            </a:pPr>
            <a:fld id="{6EEA275D-5A49-48A8-817D-44C3EA0A3A2F}" type="slidenum">
              <a:rPr lang="en-US" smtClean="0"/>
              <a:pPr>
                <a:defRPr/>
              </a:pPr>
              <a:t>43</a:t>
            </a:fld>
            <a:endParaRPr lang="en-US" dirty="0"/>
          </a:p>
        </p:txBody>
      </p:sp>
    </p:spTree>
    <p:extLst>
      <p:ext uri="{BB962C8B-B14F-4D97-AF65-F5344CB8AC3E}">
        <p14:creationId xmlns:p14="http://schemas.microsoft.com/office/powerpoint/2010/main" val="12985475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4064"/>
            <a:ext cx="9144000" cy="762000"/>
          </a:xfrm>
        </p:spPr>
        <p:txBody>
          <a:bodyPr/>
          <a:lstStyle/>
          <a:p>
            <a:endParaRPr lang="en-US" sz="2800" b="1" dirty="0">
              <a:effectLst/>
            </a:endParaRPr>
          </a:p>
        </p:txBody>
      </p:sp>
      <p:pic>
        <p:nvPicPr>
          <p:cNvPr id="8" name="Picture 2"/>
          <p:cNvPicPr>
            <a:picLocks noChangeAspect="1" noChangeArrowheads="1"/>
          </p:cNvPicPr>
          <p:nvPr/>
        </p:nvPicPr>
        <p:blipFill>
          <a:blip r:embed="rId3" cstate="print"/>
          <a:srcRect l="13750" r="13750" b="14000"/>
          <a:stretch>
            <a:fillRect/>
          </a:stretch>
        </p:blipFill>
        <p:spPr bwMode="auto">
          <a:xfrm>
            <a:off x="0" y="-17736"/>
            <a:ext cx="9144000" cy="6779172"/>
          </a:xfrm>
          <a:prstGeom prst="rect">
            <a:avLst/>
          </a:prstGeom>
          <a:noFill/>
          <a:ln w="9525">
            <a:noFill/>
            <a:miter lim="800000"/>
            <a:headEnd/>
            <a:tailEnd/>
          </a:ln>
        </p:spPr>
      </p:pic>
      <p:sp>
        <p:nvSpPr>
          <p:cNvPr id="6" name="Rectangle 5"/>
          <p:cNvSpPr/>
          <p:nvPr/>
        </p:nvSpPr>
        <p:spPr>
          <a:xfrm>
            <a:off x="690658" y="6617097"/>
            <a:ext cx="7739272" cy="276999"/>
          </a:xfrm>
          <a:prstGeom prst="rect">
            <a:avLst/>
          </a:prstGeom>
        </p:spPr>
        <p:txBody>
          <a:bodyPr wrap="square">
            <a:spAutoFit/>
          </a:bodyPr>
          <a:lstStyle/>
          <a:p>
            <a:pPr algn="ctr"/>
            <a:r>
              <a:rPr lang="en-US" sz="1200" u="sng" dirty="0" smtClean="0">
                <a:hlinkClick r:id="rId4"/>
              </a:rPr>
              <a:t>https://www.whitehouse.gov/blog/2015/10/15/nanotechnology-inspired-grand-challenge-future-computing</a:t>
            </a:r>
            <a:endParaRPr lang="en-US" sz="1200" dirty="0"/>
          </a:p>
        </p:txBody>
      </p:sp>
      <p:sp>
        <p:nvSpPr>
          <p:cNvPr id="9" name="Slide Number Placeholder 3"/>
          <p:cNvSpPr>
            <a:spLocks noGrp="1"/>
          </p:cNvSpPr>
          <p:nvPr>
            <p:ph type="sldNum" sz="quarter" idx="4294967295"/>
          </p:nvPr>
        </p:nvSpPr>
        <p:spPr>
          <a:xfrm>
            <a:off x="8413750" y="6351588"/>
            <a:ext cx="381000" cy="365125"/>
          </a:xfrm>
          <a:prstGeom prst="rect">
            <a:avLst/>
          </a:prstGeom>
        </p:spPr>
        <p:txBody>
          <a:bodyPr/>
          <a:lstStyle/>
          <a:p>
            <a:pPr>
              <a:defRPr/>
            </a:pPr>
            <a:fld id="{6EEA275D-5A49-48A8-817D-44C3EA0A3A2F}" type="slidenum">
              <a:rPr lang="en-US" smtClean="0"/>
              <a:pPr>
                <a:defRPr/>
              </a:pPr>
              <a:t>44</a:t>
            </a:fld>
            <a:endParaRPr lang="en-US" dirty="0"/>
          </a:p>
        </p:txBody>
      </p:sp>
      <p:sp>
        <p:nvSpPr>
          <p:cNvPr id="2" name="Footer Placeholder 1"/>
          <p:cNvSpPr>
            <a:spLocks noGrp="1"/>
          </p:cNvSpPr>
          <p:nvPr>
            <p:ph type="ftr" sz="quarter" idx="10"/>
          </p:nvPr>
        </p:nvSpPr>
        <p:spPr/>
        <p:txBody>
          <a:bodyPr/>
          <a:lstStyle/>
          <a:p>
            <a:pPr>
              <a:defRPr/>
            </a:pPr>
            <a:r>
              <a:rPr lang="en-US" smtClean="0"/>
              <a:t>BESAC Briefing February 11, 2016</a:t>
            </a:r>
            <a:endParaRPr lang="en-US"/>
          </a:p>
        </p:txBody>
      </p:sp>
    </p:spTree>
    <p:extLst>
      <p:ext uri="{BB962C8B-B14F-4D97-AF65-F5344CB8AC3E}">
        <p14:creationId xmlns:p14="http://schemas.microsoft.com/office/powerpoint/2010/main" val="268965643"/>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2425" y="866775"/>
            <a:ext cx="8410575" cy="4800099"/>
          </a:xfrm>
        </p:spPr>
        <p:txBody>
          <a:bodyPr>
            <a:noAutofit/>
          </a:bodyPr>
          <a:lstStyle/>
          <a:p>
            <a:pPr marL="228600" indent="-228600"/>
            <a:r>
              <a:rPr lang="en-US" sz="1800" dirty="0" smtClean="0"/>
              <a:t>2015 DOE Report</a:t>
            </a:r>
            <a:r>
              <a:rPr lang="en-US" sz="1800" dirty="0"/>
              <a:t>: </a:t>
            </a:r>
            <a:r>
              <a:rPr lang="en-US" sz="1800" dirty="0" smtClean="0"/>
              <a:t>Neuro-Inspired </a:t>
            </a:r>
            <a:r>
              <a:rPr lang="en-US" sz="1800" dirty="0"/>
              <a:t>Computational Elements (NICE</a:t>
            </a:r>
            <a:r>
              <a:rPr lang="en-US" sz="1800" dirty="0" smtClean="0"/>
              <a:t>)*</a:t>
            </a:r>
          </a:p>
          <a:p>
            <a:pPr lvl="1"/>
            <a:r>
              <a:rPr lang="en-US" sz="1600" dirty="0"/>
              <a:t>Information Processing and Computation Systems beyond von Neumann/Turing Architecture and Moore’s Law Limits</a:t>
            </a:r>
            <a:endParaRPr lang="en-US" sz="1600" dirty="0" smtClean="0"/>
          </a:p>
          <a:p>
            <a:pPr lvl="1"/>
            <a:r>
              <a:rPr lang="en-US" sz="1600" dirty="0" smtClean="0"/>
              <a:t>A </a:t>
            </a:r>
            <a:r>
              <a:rPr lang="en-US" sz="1600" dirty="0"/>
              <a:t>specific focus for this year’s Workshop was the value proposition for neuro-inspired/neuromorphic computing: what these systems offer, or may offer, that exceeds the current and forecasted capabilities of conventional computing approaches</a:t>
            </a:r>
            <a:r>
              <a:rPr lang="en-US" sz="1600" dirty="0" smtClean="0"/>
              <a:t>.</a:t>
            </a:r>
          </a:p>
          <a:p>
            <a:pPr lvl="2"/>
            <a:r>
              <a:rPr lang="en-US" sz="1600" b="1" dirty="0"/>
              <a:t>Key Finding </a:t>
            </a:r>
            <a:r>
              <a:rPr lang="en-US" sz="1600" dirty="0"/>
              <a:t>‒ </a:t>
            </a:r>
            <a:r>
              <a:rPr lang="en-US" sz="1600" dirty="0" smtClean="0"/>
              <a:t>Neuromorphic </a:t>
            </a:r>
            <a:r>
              <a:rPr lang="en-US" sz="1600" dirty="0"/>
              <a:t>systems could provide value in two, </a:t>
            </a:r>
            <a:r>
              <a:rPr lang="en-US" sz="1600" dirty="0" smtClean="0"/>
              <a:t>coupled </a:t>
            </a:r>
            <a:r>
              <a:rPr lang="en-US" sz="1600" dirty="0"/>
              <a:t>tracks</a:t>
            </a:r>
            <a:r>
              <a:rPr lang="en-US" sz="1600" dirty="0" smtClean="0"/>
              <a:t>:</a:t>
            </a:r>
          </a:p>
          <a:p>
            <a:pPr marL="1828800" lvl="3" indent="-457200">
              <a:buFont typeface="+mj-lt"/>
              <a:buAutoNum type="arabicPeriod"/>
            </a:pPr>
            <a:r>
              <a:rPr lang="en-US" sz="1600" dirty="0" smtClean="0"/>
              <a:t>Analysis, sense making, prediction and control</a:t>
            </a:r>
          </a:p>
          <a:p>
            <a:pPr marL="1828800" lvl="3" indent="-457200">
              <a:buFont typeface="+mj-lt"/>
              <a:buAutoNum type="arabicPeriod"/>
            </a:pPr>
            <a:r>
              <a:rPr lang="en-US" sz="1600" dirty="0" smtClean="0"/>
              <a:t>Platform </a:t>
            </a:r>
            <a:r>
              <a:rPr lang="en-US" sz="1600" dirty="0"/>
              <a:t>for understanding neural systems and testing hypotheses generated by neuroscience</a:t>
            </a:r>
            <a:r>
              <a:rPr lang="en-US" sz="1600" dirty="0" smtClean="0"/>
              <a:t>.</a:t>
            </a:r>
          </a:p>
          <a:p>
            <a:pPr lvl="2"/>
            <a:r>
              <a:rPr lang="en-US" sz="1600" b="1" dirty="0"/>
              <a:t>Key Recommendation ‒</a:t>
            </a:r>
            <a:r>
              <a:rPr lang="en-US" sz="1600" dirty="0"/>
              <a:t> </a:t>
            </a:r>
            <a:r>
              <a:rPr lang="en-US" sz="1600" dirty="0" smtClean="0"/>
              <a:t>Coordinated </a:t>
            </a:r>
            <a:r>
              <a:rPr lang="en-US" sz="1600" dirty="0"/>
              <a:t>effort across multiple disciplines and application areas is needed to:</a:t>
            </a:r>
          </a:p>
          <a:p>
            <a:pPr marL="1828800" lvl="3" indent="-457200">
              <a:buFont typeface="+mj-lt"/>
              <a:buAutoNum type="arabicPeriod"/>
            </a:pPr>
            <a:r>
              <a:rPr lang="en-US" sz="1600" dirty="0" smtClean="0"/>
              <a:t>Establish </a:t>
            </a:r>
            <a:r>
              <a:rPr lang="en-US" sz="1600" dirty="0"/>
              <a:t>appropriate </a:t>
            </a:r>
            <a:r>
              <a:rPr lang="en-US" sz="1600" dirty="0" smtClean="0"/>
              <a:t>metrics</a:t>
            </a:r>
            <a:endParaRPr lang="en-US" sz="1600" dirty="0"/>
          </a:p>
          <a:p>
            <a:pPr marL="1828800" lvl="3" indent="-457200">
              <a:buFont typeface="+mj-lt"/>
              <a:buAutoNum type="arabicPeriod"/>
            </a:pPr>
            <a:r>
              <a:rPr lang="en-US" sz="1600" dirty="0" smtClean="0"/>
              <a:t>Develop </a:t>
            </a:r>
            <a:r>
              <a:rPr lang="en-US" sz="1600" dirty="0"/>
              <a:t>performance </a:t>
            </a:r>
            <a:r>
              <a:rPr lang="en-US" sz="1600" dirty="0" smtClean="0"/>
              <a:t>parameters</a:t>
            </a:r>
            <a:endParaRPr lang="en-US" sz="1600" dirty="0"/>
          </a:p>
          <a:p>
            <a:pPr marL="1828800" lvl="3" indent="-457200">
              <a:buFont typeface="+mj-lt"/>
              <a:buAutoNum type="arabicPeriod"/>
            </a:pPr>
            <a:r>
              <a:rPr lang="en-US" sz="1600" dirty="0" smtClean="0"/>
              <a:t>Support development </a:t>
            </a:r>
            <a:r>
              <a:rPr lang="en-US" sz="1600" dirty="0"/>
              <a:t>of </a:t>
            </a:r>
            <a:r>
              <a:rPr lang="en-US" sz="1600" dirty="0" err="1"/>
              <a:t>neuro</a:t>
            </a:r>
            <a:r>
              <a:rPr lang="en-US" sz="1600" dirty="0"/>
              <a:t>-inspired/</a:t>
            </a:r>
            <a:r>
              <a:rPr lang="en-US" sz="1600" dirty="0" err="1"/>
              <a:t>neuromorphic</a:t>
            </a:r>
            <a:r>
              <a:rPr lang="en-US" sz="1600" dirty="0"/>
              <a:t> </a:t>
            </a:r>
            <a:r>
              <a:rPr lang="en-US" sz="1600" dirty="0" smtClean="0"/>
              <a:t>systems</a:t>
            </a:r>
          </a:p>
          <a:p>
            <a:pPr marL="228600" indent="-228600"/>
            <a:r>
              <a:rPr lang="en-US" sz="1800" dirty="0" smtClean="0"/>
              <a:t>BES/ASCR “Study Group” – October 29-30, 2015</a:t>
            </a:r>
            <a:endParaRPr lang="en-US" sz="1800" dirty="0"/>
          </a:p>
        </p:txBody>
      </p:sp>
      <p:sp>
        <p:nvSpPr>
          <p:cNvPr id="3" name="Title 2"/>
          <p:cNvSpPr>
            <a:spLocks noGrp="1"/>
          </p:cNvSpPr>
          <p:nvPr>
            <p:ph type="title"/>
          </p:nvPr>
        </p:nvSpPr>
        <p:spPr>
          <a:xfrm>
            <a:off x="0" y="19050"/>
            <a:ext cx="9144000" cy="666750"/>
          </a:xfrm>
        </p:spPr>
        <p:txBody>
          <a:bodyPr/>
          <a:lstStyle/>
          <a:p>
            <a:r>
              <a:rPr lang="en-US" sz="2800" b="1" dirty="0" smtClean="0">
                <a:effectLst/>
              </a:rPr>
              <a:t>Neuromorphic Computing </a:t>
            </a:r>
            <a:br>
              <a:rPr lang="en-US" sz="2800" b="1" dirty="0" smtClean="0">
                <a:effectLst/>
              </a:rPr>
            </a:br>
            <a:r>
              <a:rPr lang="en-US" sz="2800" b="1" dirty="0" smtClean="0">
                <a:effectLst/>
              </a:rPr>
              <a:t>Community Engagement</a:t>
            </a:r>
            <a:endParaRPr lang="en-US" sz="2800" b="1" dirty="0">
              <a:effectLst/>
            </a:endParaRPr>
          </a:p>
        </p:txBody>
      </p:sp>
      <p:sp>
        <p:nvSpPr>
          <p:cNvPr id="6" name="Rectangle 5"/>
          <p:cNvSpPr/>
          <p:nvPr/>
        </p:nvSpPr>
        <p:spPr>
          <a:xfrm>
            <a:off x="705787" y="5966505"/>
            <a:ext cx="7728350" cy="276999"/>
          </a:xfrm>
          <a:prstGeom prst="rect">
            <a:avLst/>
          </a:prstGeom>
        </p:spPr>
        <p:txBody>
          <a:bodyPr wrap="square" anchor="ctr">
            <a:spAutoFit/>
          </a:bodyPr>
          <a:lstStyle/>
          <a:p>
            <a:pPr algn="ctr"/>
            <a:r>
              <a:rPr lang="en-US" sz="1200" dirty="0" smtClean="0">
                <a:hlinkClick r:id="rId3"/>
              </a:rPr>
              <a:t>*http</a:t>
            </a:r>
            <a:r>
              <a:rPr lang="en-US" sz="1200" dirty="0">
                <a:hlinkClick r:id="rId3"/>
              </a:rPr>
              <a:t>://science.energy.gov/~/</a:t>
            </a:r>
            <a:r>
              <a:rPr lang="en-US" sz="1200" dirty="0" smtClean="0">
                <a:hlinkClick r:id="rId3"/>
              </a:rPr>
              <a:t>media/ascr/pdf/programdocuments/docs/NICE2015_Workshop_Report.pdf</a:t>
            </a:r>
            <a:endParaRPr lang="en-US" sz="1200" dirty="0" smtClean="0"/>
          </a:p>
        </p:txBody>
      </p:sp>
      <p:sp>
        <p:nvSpPr>
          <p:cNvPr id="8" name="Footer Placeholder 7"/>
          <p:cNvSpPr>
            <a:spLocks noGrp="1"/>
          </p:cNvSpPr>
          <p:nvPr>
            <p:ph type="ftr" sz="quarter" idx="10"/>
          </p:nvPr>
        </p:nvSpPr>
        <p:spPr>
          <a:xfrm>
            <a:off x="2979824" y="6372555"/>
            <a:ext cx="5334000" cy="365125"/>
          </a:xfrm>
        </p:spPr>
        <p:txBody>
          <a:bodyPr/>
          <a:lstStyle/>
          <a:p>
            <a:pPr>
              <a:defRPr/>
            </a:pPr>
            <a:r>
              <a:rPr lang="en-US" smtClean="0"/>
              <a:t>BESAC Briefing February 11, 2016</a:t>
            </a:r>
            <a:endParaRPr lang="en-US" dirty="0"/>
          </a:p>
        </p:txBody>
      </p:sp>
      <p:sp>
        <p:nvSpPr>
          <p:cNvPr id="9" name="Slide Number Placeholder 3"/>
          <p:cNvSpPr>
            <a:spLocks noGrp="1"/>
          </p:cNvSpPr>
          <p:nvPr>
            <p:ph type="sldNum" sz="quarter" idx="4294967295"/>
          </p:nvPr>
        </p:nvSpPr>
        <p:spPr>
          <a:xfrm>
            <a:off x="8413750" y="6351588"/>
            <a:ext cx="381000" cy="365125"/>
          </a:xfrm>
          <a:prstGeom prst="rect">
            <a:avLst/>
          </a:prstGeom>
        </p:spPr>
        <p:txBody>
          <a:bodyPr/>
          <a:lstStyle/>
          <a:p>
            <a:pPr>
              <a:defRPr/>
            </a:pPr>
            <a:fld id="{6EEA275D-5A49-48A8-817D-44C3EA0A3A2F}" type="slidenum">
              <a:rPr lang="en-US" smtClean="0"/>
              <a:pPr>
                <a:defRPr/>
              </a:pPr>
              <a:t>45</a:t>
            </a:fld>
            <a:endParaRPr lang="en-US" dirty="0"/>
          </a:p>
        </p:txBody>
      </p:sp>
      <p:grpSp>
        <p:nvGrpSpPr>
          <p:cNvPr id="12" name="Group 11"/>
          <p:cNvGrpSpPr/>
          <p:nvPr/>
        </p:nvGrpSpPr>
        <p:grpSpPr>
          <a:xfrm>
            <a:off x="8032830" y="46284"/>
            <a:ext cx="1111170" cy="957965"/>
            <a:chOff x="8032830" y="46284"/>
            <a:chExt cx="1111170" cy="957965"/>
          </a:xfrm>
        </p:grpSpPr>
        <p:sp>
          <p:nvSpPr>
            <p:cNvPr id="13" name="5-Point Star 12"/>
            <p:cNvSpPr/>
            <p:nvPr/>
          </p:nvSpPr>
          <p:spPr>
            <a:xfrm>
              <a:off x="8032830" y="46284"/>
              <a:ext cx="1111170" cy="95796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8225900" y="271010"/>
              <a:ext cx="740779" cy="600164"/>
            </a:xfrm>
            <a:prstGeom prst="rect">
              <a:avLst/>
            </a:prstGeom>
            <a:noFill/>
          </p:spPr>
          <p:txBody>
            <a:bodyPr wrap="square" rtlCol="0">
              <a:spAutoFit/>
            </a:bodyPr>
            <a:lstStyle/>
            <a:p>
              <a:pPr algn="ctr"/>
              <a:r>
                <a:rPr lang="en-US" sz="1100" b="1" dirty="0" smtClean="0">
                  <a:solidFill>
                    <a:schemeClr val="bg1"/>
                  </a:solidFill>
                </a:rPr>
                <a:t>BES-</a:t>
              </a:r>
            </a:p>
            <a:p>
              <a:pPr algn="ctr"/>
              <a:r>
                <a:rPr lang="en-US" sz="1100" b="1" dirty="0" smtClean="0">
                  <a:solidFill>
                    <a:schemeClr val="bg1"/>
                  </a:solidFill>
                </a:rPr>
                <a:t>ASCR</a:t>
              </a:r>
            </a:p>
            <a:p>
              <a:pPr algn="ctr"/>
              <a:r>
                <a:rPr lang="en-US" sz="1100" b="1" dirty="0" smtClean="0">
                  <a:solidFill>
                    <a:schemeClr val="bg1"/>
                  </a:solidFill>
                </a:rPr>
                <a:t>Link</a:t>
              </a:r>
            </a:p>
          </p:txBody>
        </p:sp>
      </p:grpSp>
    </p:spTree>
    <p:extLst>
      <p:ext uri="{BB962C8B-B14F-4D97-AF65-F5344CB8AC3E}">
        <p14:creationId xmlns:p14="http://schemas.microsoft.com/office/powerpoint/2010/main" val="3666343257"/>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799" y="4290650"/>
            <a:ext cx="8534401" cy="2011364"/>
          </a:xfrm>
        </p:spPr>
        <p:txBody>
          <a:bodyPr>
            <a:normAutofit/>
          </a:bodyPr>
          <a:lstStyle/>
          <a:p>
            <a:pPr algn="ctr">
              <a:buNone/>
            </a:pPr>
            <a:r>
              <a:rPr lang="en-US" sz="1800" dirty="0" smtClean="0">
                <a:solidFill>
                  <a:srgbClr val="367317"/>
                </a:solidFill>
              </a:rPr>
              <a:t>Relevant Websites</a:t>
            </a:r>
          </a:p>
          <a:p>
            <a:pPr>
              <a:buNone/>
            </a:pPr>
            <a:r>
              <a:rPr lang="en-US" sz="1600" dirty="0" smtClean="0"/>
              <a:t>ASCR:   </a:t>
            </a:r>
            <a:r>
              <a:rPr lang="en-US" sz="1600" dirty="0" smtClean="0">
                <a:hlinkClick r:id="rId3" action="ppaction://hlinkfile"/>
              </a:rPr>
              <a:t>science.energy.gov/ascr/</a:t>
            </a:r>
            <a:endParaRPr lang="en-US" sz="1600" dirty="0" smtClean="0"/>
          </a:p>
          <a:p>
            <a:pPr>
              <a:buNone/>
            </a:pPr>
            <a:r>
              <a:rPr lang="en-US" sz="1600" dirty="0" smtClean="0"/>
              <a:t>ASCR Workshops and Conferences:  </a:t>
            </a:r>
          </a:p>
          <a:p>
            <a:pPr>
              <a:buNone/>
            </a:pPr>
            <a:r>
              <a:rPr lang="en-US" sz="1600" dirty="0" smtClean="0"/>
              <a:t>                </a:t>
            </a:r>
            <a:r>
              <a:rPr lang="en-US" sz="1600" dirty="0" smtClean="0">
                <a:hlinkClick r:id="rId4"/>
              </a:rPr>
              <a:t>science.energy.gov/ascr/news-and-resources/workshops-and-conferences/</a:t>
            </a:r>
            <a:endParaRPr lang="en-US" sz="1600" dirty="0" smtClean="0"/>
          </a:p>
          <a:p>
            <a:pPr>
              <a:buNone/>
            </a:pPr>
            <a:r>
              <a:rPr lang="en-US" sz="1600" dirty="0" smtClean="0"/>
              <a:t>SciDAC:  </a:t>
            </a:r>
            <a:r>
              <a:rPr lang="en-US" sz="1600" dirty="0" smtClean="0">
                <a:hlinkClick r:id="rId5"/>
              </a:rPr>
              <a:t>www.scidac.gov</a:t>
            </a:r>
            <a:endParaRPr lang="en-US" sz="1600" dirty="0" smtClean="0"/>
          </a:p>
          <a:p>
            <a:pPr>
              <a:buNone/>
            </a:pPr>
            <a:r>
              <a:rPr lang="en-US" sz="1600" dirty="0" smtClean="0"/>
              <a:t>INCITE:   </a:t>
            </a:r>
            <a:r>
              <a:rPr lang="en-US" sz="1600" dirty="0" smtClean="0">
                <a:hlinkClick r:id="rId6" action="ppaction://hlinkfile"/>
              </a:rPr>
              <a:t>science.energy.gov/</a:t>
            </a:r>
            <a:r>
              <a:rPr lang="en-US" sz="1600" dirty="0" err="1" smtClean="0">
                <a:hlinkClick r:id="rId6" action="ppaction://hlinkfile"/>
              </a:rPr>
              <a:t>ascr</a:t>
            </a:r>
            <a:r>
              <a:rPr lang="en-US" sz="1600" dirty="0" smtClean="0">
                <a:hlinkClick r:id="rId6" action="ppaction://hlinkfile"/>
              </a:rPr>
              <a:t>/facilities/incite/</a:t>
            </a:r>
            <a:r>
              <a:rPr lang="en-US" sz="1600" dirty="0" smtClean="0">
                <a:hlinkClick r:id="rId7" action="ppaction://hlinkfile"/>
              </a:rPr>
              <a:t>   </a:t>
            </a:r>
            <a:endParaRPr lang="en-US" sz="1600" dirty="0" smtClean="0"/>
          </a:p>
          <a:p>
            <a:pPr>
              <a:buNone/>
            </a:pPr>
            <a:endParaRPr lang="en-US" sz="1600" dirty="0" smtClean="0"/>
          </a:p>
          <a:p>
            <a:pPr>
              <a:buNone/>
            </a:pPr>
            <a:endParaRPr lang="en-US" sz="1600" dirty="0"/>
          </a:p>
        </p:txBody>
      </p:sp>
      <p:sp>
        <p:nvSpPr>
          <p:cNvPr id="3" name="Title 2"/>
          <p:cNvSpPr>
            <a:spLocks noGrp="1"/>
          </p:cNvSpPr>
          <p:nvPr>
            <p:ph type="title"/>
          </p:nvPr>
        </p:nvSpPr>
        <p:spPr/>
        <p:txBody>
          <a:bodyPr/>
          <a:lstStyle/>
          <a:p>
            <a:r>
              <a:rPr lang="en-US" sz="3200" dirty="0" smtClean="0">
                <a:solidFill>
                  <a:srgbClr val="367317"/>
                </a:solidFill>
                <a:effectLst>
                  <a:outerShdw blurRad="38100" dist="38100" dir="2700000" algn="tl">
                    <a:srgbClr val="000000">
                      <a:alpha val="43137"/>
                    </a:srgbClr>
                  </a:outerShdw>
                </a:effectLst>
                <a:latin typeface="+mn-lt"/>
              </a:rPr>
              <a:t>ASCR at a Glance</a:t>
            </a:r>
            <a:endParaRPr lang="en-US" sz="3200" dirty="0">
              <a:solidFill>
                <a:srgbClr val="367317"/>
              </a:solidFill>
              <a:effectLst>
                <a:outerShdw blurRad="38100" dist="38100" dir="2700000" algn="tl">
                  <a:srgbClr val="000000">
                    <a:alpha val="43137"/>
                  </a:srgbClr>
                </a:outerShdw>
              </a:effectLst>
              <a:latin typeface="+mn-lt"/>
            </a:endParaRPr>
          </a:p>
        </p:txBody>
      </p:sp>
      <p:sp>
        <p:nvSpPr>
          <p:cNvPr id="7" name="Text Box 27"/>
          <p:cNvSpPr txBox="1">
            <a:spLocks noChangeArrowheads="1"/>
          </p:cNvSpPr>
          <p:nvPr/>
        </p:nvSpPr>
        <p:spPr bwMode="auto">
          <a:xfrm>
            <a:off x="1905000" y="914400"/>
            <a:ext cx="5486400" cy="1031051"/>
          </a:xfrm>
          <a:prstGeom prst="rect">
            <a:avLst/>
          </a:prstGeom>
          <a:noFill/>
          <a:ln w="19050">
            <a:solidFill>
              <a:schemeClr val="tx1"/>
            </a:solidFill>
            <a:miter lim="800000"/>
            <a:headEnd/>
            <a:tailEnd/>
          </a:ln>
          <a:effectLst/>
        </p:spPr>
        <p:txBody>
          <a:bodyPr wrap="square">
            <a:spAutoFit/>
          </a:bodyPr>
          <a:lstStyle/>
          <a:p>
            <a:pPr algn="ctr">
              <a:spcBef>
                <a:spcPct val="50000"/>
              </a:spcBef>
              <a:defRPr/>
            </a:pPr>
            <a:r>
              <a:rPr lang="en-US" sz="1600" b="1" dirty="0">
                <a:solidFill>
                  <a:srgbClr val="003300"/>
                </a:solidFill>
                <a:effectLst>
                  <a:outerShdw blurRad="38100" dist="38100" dir="2700000" algn="tl">
                    <a:srgbClr val="C0C0C0"/>
                  </a:outerShdw>
                </a:effectLst>
              </a:rPr>
              <a:t>Office of Advanced Scientific Computing Research</a:t>
            </a:r>
          </a:p>
          <a:p>
            <a:pPr algn="ctr">
              <a:spcBef>
                <a:spcPct val="50000"/>
              </a:spcBef>
              <a:defRPr/>
            </a:pPr>
            <a:r>
              <a:rPr lang="en-US" sz="1400" b="1" dirty="0" smtClean="0">
                <a:solidFill>
                  <a:srgbClr val="3333CC"/>
                </a:solidFill>
                <a:effectLst>
                  <a:outerShdw blurRad="38100" dist="38100" dir="2700000" algn="tl">
                    <a:srgbClr val="C0C0C0"/>
                  </a:outerShdw>
                </a:effectLst>
              </a:rPr>
              <a:t>Associate </a:t>
            </a:r>
            <a:r>
              <a:rPr lang="en-US" sz="1400" b="1" dirty="0">
                <a:solidFill>
                  <a:srgbClr val="3333CC"/>
                </a:solidFill>
                <a:effectLst>
                  <a:outerShdw blurRad="38100" dist="38100" dir="2700000" algn="tl">
                    <a:srgbClr val="C0C0C0"/>
                  </a:outerShdw>
                </a:effectLst>
              </a:rPr>
              <a:t>Director – </a:t>
            </a:r>
            <a:r>
              <a:rPr lang="en-US" sz="1400" b="1" dirty="0" smtClean="0">
                <a:solidFill>
                  <a:srgbClr val="3333CC"/>
                </a:solidFill>
                <a:effectLst>
                  <a:outerShdw blurRad="38100" dist="38100" dir="2700000" algn="tl">
                    <a:srgbClr val="C0C0C0"/>
                  </a:outerShdw>
                </a:effectLst>
              </a:rPr>
              <a:t>Steve Binkley</a:t>
            </a:r>
            <a:endParaRPr lang="en-US" sz="1400" b="1" dirty="0">
              <a:solidFill>
                <a:srgbClr val="3333CC"/>
              </a:solidFill>
              <a:effectLst>
                <a:outerShdw blurRad="38100" dist="38100" dir="2700000" algn="tl">
                  <a:srgbClr val="C0C0C0"/>
                </a:outerShdw>
              </a:effectLst>
            </a:endParaRPr>
          </a:p>
          <a:p>
            <a:pPr algn="ctr">
              <a:defRPr/>
            </a:pPr>
            <a:r>
              <a:rPr lang="en-US" sz="1200" b="1" dirty="0">
                <a:solidFill>
                  <a:srgbClr val="3333CC"/>
                </a:solidFill>
                <a:effectLst>
                  <a:outerShdw blurRad="38100" dist="38100" dir="2700000" algn="tl">
                    <a:srgbClr val="C0C0C0"/>
                  </a:outerShdw>
                </a:effectLst>
              </a:rPr>
              <a:t>Phone:  301-903-7486</a:t>
            </a:r>
          </a:p>
          <a:p>
            <a:pPr algn="ctr">
              <a:defRPr/>
            </a:pPr>
            <a:r>
              <a:rPr lang="en-US" sz="1200" b="1" dirty="0">
                <a:solidFill>
                  <a:srgbClr val="3333CC"/>
                </a:solidFill>
                <a:effectLst>
                  <a:outerShdw blurRad="38100" dist="38100" dir="2700000" algn="tl">
                    <a:srgbClr val="C0C0C0"/>
                  </a:outerShdw>
                </a:effectLst>
              </a:rPr>
              <a:t>E-mail:  </a:t>
            </a:r>
            <a:r>
              <a:rPr lang="en-US" sz="1200" b="1" dirty="0" smtClean="0">
                <a:solidFill>
                  <a:srgbClr val="3333CC"/>
                </a:solidFill>
                <a:effectLst>
                  <a:outerShdw blurRad="38100" dist="38100" dir="2700000" algn="tl">
                    <a:srgbClr val="C0C0C0"/>
                  </a:outerShdw>
                </a:effectLst>
              </a:rPr>
              <a:t>Steve.Binkley@science.doe.gov</a:t>
            </a:r>
            <a:endParaRPr lang="en-US" sz="1200" b="1" dirty="0">
              <a:solidFill>
                <a:srgbClr val="3333CC"/>
              </a:solidFill>
              <a:effectLst>
                <a:outerShdw blurRad="38100" dist="38100" dir="2700000" algn="tl">
                  <a:srgbClr val="C0C0C0"/>
                </a:outerShdw>
              </a:effectLst>
            </a:endParaRPr>
          </a:p>
        </p:txBody>
      </p:sp>
      <p:sp>
        <p:nvSpPr>
          <p:cNvPr id="8" name="Text Box 27"/>
          <p:cNvSpPr txBox="1">
            <a:spLocks noChangeArrowheads="1"/>
          </p:cNvSpPr>
          <p:nvPr/>
        </p:nvSpPr>
        <p:spPr bwMode="auto">
          <a:xfrm>
            <a:off x="762000" y="2667000"/>
            <a:ext cx="3962400" cy="1031051"/>
          </a:xfrm>
          <a:prstGeom prst="rect">
            <a:avLst/>
          </a:prstGeom>
          <a:noFill/>
          <a:ln w="19050">
            <a:solidFill>
              <a:schemeClr val="tx1"/>
            </a:solidFill>
            <a:miter lim="800000"/>
            <a:headEnd/>
            <a:tailEnd/>
          </a:ln>
          <a:effectLst/>
        </p:spPr>
        <p:txBody>
          <a:bodyPr wrap="square">
            <a:spAutoFit/>
          </a:bodyPr>
          <a:lstStyle/>
          <a:p>
            <a:pPr algn="ctr">
              <a:spcBef>
                <a:spcPct val="50000"/>
              </a:spcBef>
              <a:defRPr/>
            </a:pPr>
            <a:r>
              <a:rPr lang="en-US" sz="1600" b="1" dirty="0">
                <a:solidFill>
                  <a:srgbClr val="003300"/>
                </a:solidFill>
                <a:effectLst>
                  <a:outerShdw blurRad="38100" dist="38100" dir="2700000" algn="tl">
                    <a:srgbClr val="C0C0C0"/>
                  </a:outerShdw>
                </a:effectLst>
              </a:rPr>
              <a:t>Research</a:t>
            </a:r>
          </a:p>
          <a:p>
            <a:pPr algn="ctr">
              <a:spcBef>
                <a:spcPct val="50000"/>
              </a:spcBef>
              <a:defRPr/>
            </a:pPr>
            <a:r>
              <a:rPr lang="en-US" sz="1400" b="1" dirty="0">
                <a:solidFill>
                  <a:srgbClr val="3333CC"/>
                </a:solidFill>
                <a:effectLst>
                  <a:outerShdw blurRad="38100" dist="38100" dir="2700000" algn="tl">
                    <a:srgbClr val="C0C0C0"/>
                  </a:outerShdw>
                </a:effectLst>
              </a:rPr>
              <a:t>Division Director – William Harrod</a:t>
            </a:r>
          </a:p>
          <a:p>
            <a:pPr algn="ctr">
              <a:defRPr/>
            </a:pPr>
            <a:r>
              <a:rPr lang="en-US" sz="1200" b="1" dirty="0">
                <a:solidFill>
                  <a:srgbClr val="3333CC"/>
                </a:solidFill>
                <a:effectLst>
                  <a:outerShdw blurRad="38100" dist="38100" dir="2700000" algn="tl">
                    <a:srgbClr val="C0C0C0"/>
                  </a:outerShdw>
                </a:effectLst>
              </a:rPr>
              <a:t>Phone:  301-903-5800</a:t>
            </a:r>
          </a:p>
          <a:p>
            <a:pPr algn="ctr">
              <a:defRPr/>
            </a:pPr>
            <a:r>
              <a:rPr lang="en-US" sz="1200" b="1" dirty="0">
                <a:solidFill>
                  <a:srgbClr val="3333CC"/>
                </a:solidFill>
                <a:effectLst>
                  <a:outerShdw blurRad="38100" dist="38100" dir="2700000" algn="tl">
                    <a:srgbClr val="C0C0C0"/>
                  </a:outerShdw>
                </a:effectLst>
              </a:rPr>
              <a:t>E-mail:  William.Harrod@science.doe.gov</a:t>
            </a:r>
          </a:p>
        </p:txBody>
      </p:sp>
      <p:sp>
        <p:nvSpPr>
          <p:cNvPr id="9" name="Text Box 27"/>
          <p:cNvSpPr txBox="1">
            <a:spLocks noChangeArrowheads="1"/>
          </p:cNvSpPr>
          <p:nvPr/>
        </p:nvSpPr>
        <p:spPr bwMode="auto">
          <a:xfrm>
            <a:off x="5105400" y="2667000"/>
            <a:ext cx="3657600" cy="1031051"/>
          </a:xfrm>
          <a:prstGeom prst="rect">
            <a:avLst/>
          </a:prstGeom>
          <a:noFill/>
          <a:ln w="19050">
            <a:solidFill>
              <a:schemeClr val="tx1"/>
            </a:solidFill>
            <a:miter lim="800000"/>
            <a:headEnd/>
            <a:tailEnd/>
          </a:ln>
          <a:effectLst/>
        </p:spPr>
        <p:txBody>
          <a:bodyPr wrap="square">
            <a:spAutoFit/>
          </a:bodyPr>
          <a:lstStyle/>
          <a:p>
            <a:pPr algn="ctr">
              <a:spcBef>
                <a:spcPct val="50000"/>
              </a:spcBef>
              <a:defRPr/>
            </a:pPr>
            <a:r>
              <a:rPr lang="en-US" sz="1600" b="1" dirty="0">
                <a:solidFill>
                  <a:srgbClr val="003300"/>
                </a:solidFill>
                <a:effectLst>
                  <a:outerShdw blurRad="38100" dist="38100" dir="2700000" algn="tl">
                    <a:srgbClr val="C0C0C0"/>
                  </a:outerShdw>
                </a:effectLst>
              </a:rPr>
              <a:t>Facilities </a:t>
            </a:r>
          </a:p>
          <a:p>
            <a:pPr algn="ctr">
              <a:spcBef>
                <a:spcPct val="50000"/>
              </a:spcBef>
              <a:defRPr/>
            </a:pPr>
            <a:r>
              <a:rPr lang="en-US" sz="1400" b="1" dirty="0">
                <a:solidFill>
                  <a:srgbClr val="3333CC"/>
                </a:solidFill>
                <a:effectLst>
                  <a:outerShdw blurRad="38100" dist="38100" dir="2700000" algn="tl">
                    <a:srgbClr val="C0C0C0"/>
                  </a:outerShdw>
                </a:effectLst>
              </a:rPr>
              <a:t>Division Director – </a:t>
            </a:r>
            <a:r>
              <a:rPr lang="en-US" sz="1400" b="1" dirty="0" smtClean="0">
                <a:solidFill>
                  <a:srgbClr val="3333CC"/>
                </a:solidFill>
                <a:effectLst>
                  <a:outerShdw blurRad="38100" dist="38100" dir="2700000" algn="tl">
                    <a:srgbClr val="C0C0C0"/>
                  </a:outerShdw>
                </a:effectLst>
              </a:rPr>
              <a:t>Barbara Helland</a:t>
            </a:r>
            <a:endParaRPr lang="en-US" sz="1400" b="1" dirty="0">
              <a:solidFill>
                <a:srgbClr val="3333CC"/>
              </a:solidFill>
              <a:effectLst>
                <a:outerShdw blurRad="38100" dist="38100" dir="2700000" algn="tl">
                  <a:srgbClr val="C0C0C0"/>
                </a:outerShdw>
              </a:effectLst>
            </a:endParaRPr>
          </a:p>
          <a:p>
            <a:pPr algn="ctr">
              <a:defRPr/>
            </a:pPr>
            <a:r>
              <a:rPr lang="en-US" sz="1200" b="1" dirty="0">
                <a:solidFill>
                  <a:srgbClr val="3333CC"/>
                </a:solidFill>
                <a:effectLst>
                  <a:outerShdw blurRad="38100" dist="38100" dir="2700000" algn="tl">
                    <a:srgbClr val="C0C0C0"/>
                  </a:outerShdw>
                </a:effectLst>
              </a:rPr>
              <a:t>Phone:  301-903-9958</a:t>
            </a:r>
          </a:p>
          <a:p>
            <a:pPr algn="ctr">
              <a:defRPr/>
            </a:pPr>
            <a:r>
              <a:rPr lang="en-US" sz="1200" b="1" dirty="0">
                <a:solidFill>
                  <a:srgbClr val="3333CC"/>
                </a:solidFill>
                <a:effectLst>
                  <a:outerShdw blurRad="38100" dist="38100" dir="2700000" algn="tl">
                    <a:srgbClr val="C0C0C0"/>
                  </a:outerShdw>
                </a:effectLst>
              </a:rPr>
              <a:t>E-mail:  </a:t>
            </a:r>
            <a:r>
              <a:rPr lang="en-US" sz="1200" b="1" dirty="0" smtClean="0">
                <a:solidFill>
                  <a:srgbClr val="3333CC"/>
                </a:solidFill>
                <a:effectLst>
                  <a:outerShdw blurRad="38100" dist="38100" dir="2700000" algn="tl">
                    <a:srgbClr val="C0C0C0"/>
                  </a:outerShdw>
                </a:effectLst>
              </a:rPr>
              <a:t>Barbara.Helland@science.doe.gov</a:t>
            </a:r>
            <a:endParaRPr lang="en-US" sz="1200" b="1" dirty="0">
              <a:solidFill>
                <a:srgbClr val="3333CC"/>
              </a:solidFill>
              <a:effectLst>
                <a:outerShdw blurRad="38100" dist="38100" dir="2700000" algn="tl">
                  <a:srgbClr val="C0C0C0"/>
                </a:outerShdw>
              </a:effectLst>
            </a:endParaRPr>
          </a:p>
        </p:txBody>
      </p:sp>
      <p:cxnSp>
        <p:nvCxnSpPr>
          <p:cNvPr id="11" name="Straight Connector 10"/>
          <p:cNvCxnSpPr/>
          <p:nvPr/>
        </p:nvCxnSpPr>
        <p:spPr>
          <a:xfrm rot="10800000">
            <a:off x="2743200" y="2514600"/>
            <a:ext cx="419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a:off x="6858794" y="2590006"/>
            <a:ext cx="152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a:off x="2667794" y="2590006"/>
            <a:ext cx="152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7" idx="2"/>
          </p:cNvCxnSpPr>
          <p:nvPr/>
        </p:nvCxnSpPr>
        <p:spPr>
          <a:xfrm>
            <a:off x="4648200" y="1945451"/>
            <a:ext cx="0" cy="569149"/>
          </a:xfrm>
          <a:prstGeom prst="line">
            <a:avLst/>
          </a:prstGeom>
        </p:spPr>
        <p:style>
          <a:lnRef idx="1">
            <a:schemeClr val="accent1"/>
          </a:lnRef>
          <a:fillRef idx="0">
            <a:schemeClr val="accent1"/>
          </a:fillRef>
          <a:effectRef idx="0">
            <a:schemeClr val="accent1"/>
          </a:effectRef>
          <a:fontRef idx="minor">
            <a:schemeClr val="tx1"/>
          </a:fontRef>
        </p:style>
      </p:cxnSp>
      <p:sp>
        <p:nvSpPr>
          <p:cNvPr id="14" name="Footer Placeholder 2"/>
          <p:cNvSpPr>
            <a:spLocks noGrp="1"/>
          </p:cNvSpPr>
          <p:nvPr>
            <p:ph type="ftr" sz="quarter" idx="4294967295"/>
          </p:nvPr>
        </p:nvSpPr>
        <p:spPr>
          <a:xfrm>
            <a:off x="3124200" y="6356350"/>
            <a:ext cx="5334000" cy="365125"/>
          </a:xfrm>
          <a:prstGeom prst="rect">
            <a:avLst/>
          </a:prstGeom>
        </p:spPr>
        <p:txBody>
          <a:bodyPr anchor="ctr"/>
          <a:lstStyle/>
          <a:p>
            <a:pPr algn="r" fontAlgn="auto">
              <a:spcBef>
                <a:spcPts val="0"/>
              </a:spcBef>
              <a:spcAft>
                <a:spcPts val="0"/>
              </a:spcAft>
              <a:defRPr/>
            </a:pPr>
            <a:r>
              <a:rPr lang="en-US" sz="1200" smtClean="0">
                <a:solidFill>
                  <a:srgbClr val="106636"/>
                </a:solidFill>
                <a:latin typeface="Arial" pitchFamily="34" charset="0"/>
                <a:cs typeface="Arial" pitchFamily="34" charset="0"/>
              </a:rPr>
              <a:t>BESAC Briefing February 11, 2016</a:t>
            </a:r>
            <a:endParaRPr lang="en-US" sz="1200" dirty="0">
              <a:solidFill>
                <a:srgbClr val="106636"/>
              </a:solidFill>
              <a:latin typeface="Arial" pitchFamily="34" charset="0"/>
              <a:cs typeface="Arial" pitchFamily="34" charset="0"/>
            </a:endParaRPr>
          </a:p>
        </p:txBody>
      </p:sp>
      <p:sp>
        <p:nvSpPr>
          <p:cNvPr id="13" name="Slide Number Placeholder 3"/>
          <p:cNvSpPr>
            <a:spLocks noGrp="1"/>
          </p:cNvSpPr>
          <p:nvPr>
            <p:ph type="sldNum" sz="quarter" idx="4294967295"/>
          </p:nvPr>
        </p:nvSpPr>
        <p:spPr>
          <a:xfrm>
            <a:off x="8413750" y="6351588"/>
            <a:ext cx="381000" cy="365125"/>
          </a:xfrm>
          <a:prstGeom prst="rect">
            <a:avLst/>
          </a:prstGeom>
        </p:spPr>
        <p:txBody>
          <a:bodyPr/>
          <a:lstStyle/>
          <a:p>
            <a:pPr>
              <a:defRPr/>
            </a:pPr>
            <a:fld id="{6EEA275D-5A49-48A8-817D-44C3EA0A3A2F}" type="slidenum">
              <a:rPr lang="en-US" smtClean="0"/>
              <a:pPr>
                <a:defRPr/>
              </a:pPr>
              <a:t>46</a:t>
            </a:fld>
            <a:endParaRPr lang="en-US" dirty="0"/>
          </a:p>
        </p:txBody>
      </p:sp>
    </p:spTree>
    <p:extLst>
      <p:ext uri="{BB962C8B-B14F-4D97-AF65-F5344CB8AC3E}">
        <p14:creationId xmlns:p14="http://schemas.microsoft.com/office/powerpoint/2010/main" val="1219891903"/>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11289" y="2613381"/>
            <a:ext cx="9144000" cy="762000"/>
          </a:xfrm>
        </p:spPr>
        <p:txBody>
          <a:bodyPr>
            <a:noAutofit/>
          </a:bodyPr>
          <a:lstStyle/>
          <a:p>
            <a:r>
              <a:rPr lang="en-US" sz="4000" dirty="0" smtClean="0"/>
              <a:t>Questions?</a:t>
            </a:r>
            <a:endParaRPr lang="en-US" sz="4000" dirty="0"/>
          </a:p>
        </p:txBody>
      </p:sp>
      <p:sp>
        <p:nvSpPr>
          <p:cNvPr id="8" name="Slide Number Placeholder 3"/>
          <p:cNvSpPr>
            <a:spLocks noGrp="1"/>
          </p:cNvSpPr>
          <p:nvPr>
            <p:ph type="sldNum" sz="quarter" idx="4294967295"/>
          </p:nvPr>
        </p:nvSpPr>
        <p:spPr>
          <a:xfrm>
            <a:off x="8413750" y="6351588"/>
            <a:ext cx="381000" cy="365125"/>
          </a:xfrm>
          <a:prstGeom prst="rect">
            <a:avLst/>
          </a:prstGeom>
        </p:spPr>
        <p:txBody>
          <a:bodyPr/>
          <a:lstStyle/>
          <a:p>
            <a:pPr>
              <a:defRPr/>
            </a:pPr>
            <a:fld id="{6EEA275D-5A49-48A8-817D-44C3EA0A3A2F}" type="slidenum">
              <a:rPr lang="en-US" smtClean="0"/>
              <a:pPr>
                <a:defRPr/>
              </a:pPr>
              <a:t>47</a:t>
            </a:fld>
            <a:endParaRPr lang="en-US" dirty="0"/>
          </a:p>
        </p:txBody>
      </p:sp>
    </p:spTree>
    <p:extLst>
      <p:ext uri="{BB962C8B-B14F-4D97-AF65-F5344CB8AC3E}">
        <p14:creationId xmlns:p14="http://schemas.microsoft.com/office/powerpoint/2010/main" val="4038870361"/>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289" y="2618302"/>
            <a:ext cx="9121422" cy="707886"/>
          </a:xfrm>
        </p:spPr>
        <p:txBody>
          <a:bodyPr wrap="square">
            <a:spAutoFit/>
          </a:bodyPr>
          <a:lstStyle/>
          <a:p>
            <a:pPr marL="0" indent="0" algn="ctr">
              <a:spcBef>
                <a:spcPts val="0"/>
              </a:spcBef>
              <a:buNone/>
            </a:pPr>
            <a:r>
              <a:rPr lang="en-US" sz="4000" b="0" smtClean="0"/>
              <a:t>NSCI</a:t>
            </a:r>
            <a:endParaRPr lang="en-US" sz="4000" b="0" dirty="0">
              <a:latin typeface="Arial" pitchFamily="34" charset="0"/>
            </a:endParaRPr>
          </a:p>
        </p:txBody>
      </p:sp>
      <p:sp>
        <p:nvSpPr>
          <p:cNvPr id="5" name="Footer Placeholder 4"/>
          <p:cNvSpPr>
            <a:spLocks noGrp="1"/>
          </p:cNvSpPr>
          <p:nvPr>
            <p:ph type="ftr" sz="quarter" idx="4294967295"/>
          </p:nvPr>
        </p:nvSpPr>
        <p:spPr>
          <a:xfrm>
            <a:off x="5486400" y="6354763"/>
            <a:ext cx="2895600" cy="365125"/>
          </a:xfrm>
          <a:prstGeom prst="rect">
            <a:avLst/>
          </a:prstGeom>
        </p:spPr>
        <p:txBody>
          <a:bodyPr anchor="ctr"/>
          <a:lstStyle/>
          <a:p>
            <a:pPr algn="r"/>
            <a:r>
              <a:rPr lang="en-US" sz="1200" smtClean="0">
                <a:solidFill>
                  <a:srgbClr val="106636"/>
                </a:solidFill>
              </a:rPr>
              <a:t>BESAC Briefing February 11, 2016</a:t>
            </a:r>
            <a:endParaRPr lang="en-US" sz="1200" dirty="0">
              <a:solidFill>
                <a:srgbClr val="106636"/>
              </a:solidFill>
            </a:endParaRPr>
          </a:p>
        </p:txBody>
      </p:sp>
      <p:sp>
        <p:nvSpPr>
          <p:cNvPr id="6" name="Slide Number Placeholder 3"/>
          <p:cNvSpPr>
            <a:spLocks noGrp="1"/>
          </p:cNvSpPr>
          <p:nvPr>
            <p:ph type="sldNum" sz="quarter" idx="4294967295"/>
          </p:nvPr>
        </p:nvSpPr>
        <p:spPr>
          <a:xfrm>
            <a:off x="8413750" y="6351588"/>
            <a:ext cx="381000" cy="365125"/>
          </a:xfrm>
          <a:prstGeom prst="rect">
            <a:avLst/>
          </a:prstGeom>
        </p:spPr>
        <p:txBody>
          <a:bodyPr/>
          <a:lstStyle/>
          <a:p>
            <a:pPr>
              <a:defRPr/>
            </a:pPr>
            <a:fld id="{6EEA275D-5A49-48A8-817D-44C3EA0A3A2F}" type="slidenum">
              <a:rPr lang="en-US" smtClean="0"/>
              <a:pPr>
                <a:defRPr/>
              </a:pPr>
              <a:t>48</a:t>
            </a:fld>
            <a:endParaRPr lang="en-US" dirty="0"/>
          </a:p>
        </p:txBody>
      </p:sp>
    </p:spTree>
    <p:extLst>
      <p:ext uri="{BB962C8B-B14F-4D97-AF65-F5344CB8AC3E}">
        <p14:creationId xmlns:p14="http://schemas.microsoft.com/office/powerpoint/2010/main" val="898001813"/>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89" y="320525"/>
            <a:ext cx="9162535" cy="6221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3"/>
          <p:cNvSpPr>
            <a:spLocks noGrp="1"/>
          </p:cNvSpPr>
          <p:nvPr>
            <p:ph type="sldNum" sz="quarter" idx="4294967295"/>
          </p:nvPr>
        </p:nvSpPr>
        <p:spPr>
          <a:xfrm>
            <a:off x="8413750" y="6351588"/>
            <a:ext cx="381000" cy="365125"/>
          </a:xfrm>
          <a:prstGeom prst="rect">
            <a:avLst/>
          </a:prstGeom>
        </p:spPr>
        <p:txBody>
          <a:bodyPr/>
          <a:lstStyle/>
          <a:p>
            <a:pPr>
              <a:defRPr/>
            </a:pPr>
            <a:fld id="{6EEA275D-5A49-48A8-817D-44C3EA0A3A2F}" type="slidenum">
              <a:rPr lang="en-US" smtClean="0"/>
              <a:pPr>
                <a:defRPr/>
              </a:pPr>
              <a:t>49</a:t>
            </a:fld>
            <a:endParaRPr lang="en-US" dirty="0"/>
          </a:p>
        </p:txBody>
      </p:sp>
      <p:sp>
        <p:nvSpPr>
          <p:cNvPr id="3" name="Footer Placeholder 2"/>
          <p:cNvSpPr>
            <a:spLocks noGrp="1"/>
          </p:cNvSpPr>
          <p:nvPr>
            <p:ph type="ftr" sz="quarter" idx="11"/>
          </p:nvPr>
        </p:nvSpPr>
        <p:spPr/>
        <p:txBody>
          <a:bodyPr/>
          <a:lstStyle/>
          <a:p>
            <a:r>
              <a:rPr lang="en-US" smtClean="0"/>
              <a:t>BESAC Briefing February 11, 2016</a:t>
            </a:r>
            <a:endParaRPr lang="en-US"/>
          </a:p>
        </p:txBody>
      </p:sp>
    </p:spTree>
    <p:extLst>
      <p:ext uri="{BB962C8B-B14F-4D97-AF65-F5344CB8AC3E}">
        <p14:creationId xmlns:p14="http://schemas.microsoft.com/office/powerpoint/2010/main" val="1074185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606" y="36098"/>
            <a:ext cx="8902676" cy="687720"/>
          </a:xfrm>
        </p:spPr>
        <p:txBody>
          <a:bodyPr/>
          <a:lstStyle/>
          <a:p>
            <a:r>
              <a:rPr lang="en-US" sz="2800" dirty="0" smtClean="0"/>
              <a:t>Leadership and Production Computing Facilities</a:t>
            </a:r>
            <a:endParaRPr lang="en-US" sz="2800" dirty="0"/>
          </a:p>
        </p:txBody>
      </p:sp>
      <p:grpSp>
        <p:nvGrpSpPr>
          <p:cNvPr id="3" name="Group 10"/>
          <p:cNvGrpSpPr/>
          <p:nvPr/>
        </p:nvGrpSpPr>
        <p:grpSpPr>
          <a:xfrm>
            <a:off x="0" y="854111"/>
            <a:ext cx="9144000" cy="1639438"/>
            <a:chOff x="0" y="854111"/>
            <a:chExt cx="9144000" cy="1447524"/>
          </a:xfrm>
        </p:grpSpPr>
        <p:pic>
          <p:nvPicPr>
            <p:cNvPr id="19" name="Picture 6" descr="C:\Users\aib\Pictures\Image Library One\Computers\Titan\TitanCabs_10-3.jpg"/>
            <p:cNvPicPr>
              <a:picLocks noChangeAspect="1" noChangeArrowheads="1"/>
            </p:cNvPicPr>
            <p:nvPr/>
          </p:nvPicPr>
          <p:blipFill>
            <a:blip r:embed="rId3" cstate="screen"/>
            <a:srcRect/>
            <a:stretch>
              <a:fillRect/>
            </a:stretch>
          </p:blipFill>
          <p:spPr bwMode="auto">
            <a:xfrm>
              <a:off x="0" y="854111"/>
              <a:ext cx="9144000" cy="1447524"/>
            </a:xfrm>
            <a:prstGeom prst="rect">
              <a:avLst/>
            </a:prstGeom>
            <a:noFill/>
          </p:spPr>
        </p:pic>
        <p:sp>
          <p:nvSpPr>
            <p:cNvPr id="18" name="TextBox 17"/>
            <p:cNvSpPr txBox="1"/>
            <p:nvPr/>
          </p:nvSpPr>
          <p:spPr>
            <a:xfrm>
              <a:off x="5500047" y="856247"/>
              <a:ext cx="3589365" cy="1259099"/>
            </a:xfrm>
            <a:prstGeom prst="rect">
              <a:avLst/>
            </a:prstGeom>
            <a:solidFill>
              <a:schemeClr val="tx1">
                <a:lumMod val="85000"/>
                <a:lumOff val="15000"/>
              </a:schemeClr>
            </a:solidFill>
            <a:ln>
              <a:noFill/>
            </a:ln>
            <a:effectLst>
              <a:outerShdw blurRad="177800" dist="152400" dir="2700000" algn="tl" rotWithShape="0">
                <a:prstClr val="black">
                  <a:alpha val="40000"/>
                </a:prstClr>
              </a:outerShdw>
            </a:effectLst>
          </p:spPr>
          <p:txBody>
            <a:bodyPr wrap="square" rtlCol="0">
              <a:spAutoFit/>
            </a:bodyPr>
            <a:lstStyle/>
            <a:p>
              <a:pPr fontAlgn="base">
                <a:spcBef>
                  <a:spcPct val="0"/>
                </a:spcBef>
                <a:spcAft>
                  <a:spcPct val="0"/>
                </a:spcAft>
              </a:pPr>
              <a:r>
                <a:rPr lang="en-US" sz="1600" b="1" dirty="0" smtClean="0">
                  <a:solidFill>
                    <a:schemeClr val="bg1"/>
                  </a:solidFill>
                  <a:latin typeface="Arial" charset="0"/>
                </a:rPr>
                <a:t>Titan:</a:t>
              </a:r>
              <a:endParaRPr lang="en-US" sz="1600" b="1" dirty="0">
                <a:solidFill>
                  <a:schemeClr val="bg1"/>
                </a:solidFill>
                <a:latin typeface="Arial" charset="0"/>
              </a:endParaRPr>
            </a:p>
            <a:p>
              <a:pPr marL="171450" indent="-171450" fontAlgn="base">
                <a:spcBef>
                  <a:spcPts val="200"/>
                </a:spcBef>
                <a:spcAft>
                  <a:spcPct val="0"/>
                </a:spcAft>
                <a:buFont typeface="Arial" pitchFamily="34" charset="0"/>
                <a:buChar char="•"/>
              </a:pPr>
              <a:r>
                <a:rPr lang="en-US" sz="1600" dirty="0">
                  <a:solidFill>
                    <a:schemeClr val="bg1"/>
                  </a:solidFill>
                </a:rPr>
                <a:t>Peak performance of 27.1 </a:t>
              </a:r>
              <a:r>
                <a:rPr lang="en-US" sz="1600" dirty="0" smtClean="0">
                  <a:solidFill>
                    <a:schemeClr val="bg1"/>
                  </a:solidFill>
                </a:rPr>
                <a:t>PF</a:t>
              </a:r>
              <a:endParaRPr lang="en-US" sz="1600" dirty="0">
                <a:solidFill>
                  <a:schemeClr val="bg1"/>
                </a:solidFill>
              </a:endParaRPr>
            </a:p>
            <a:p>
              <a:pPr marL="171450" indent="-171450" fontAlgn="base">
                <a:spcBef>
                  <a:spcPts val="200"/>
                </a:spcBef>
                <a:spcAft>
                  <a:spcPct val="0"/>
                </a:spcAft>
                <a:buFont typeface="Arial" pitchFamily="34" charset="0"/>
                <a:buChar char="•"/>
              </a:pPr>
              <a:r>
                <a:rPr lang="en-US" sz="1600" dirty="0">
                  <a:solidFill>
                    <a:schemeClr val="bg1"/>
                  </a:solidFill>
                </a:rPr>
                <a:t>18,688 </a:t>
              </a:r>
              <a:r>
                <a:rPr lang="en-US" sz="1600" dirty="0" smtClean="0">
                  <a:solidFill>
                    <a:schemeClr val="bg1"/>
                  </a:solidFill>
                </a:rPr>
                <a:t>Hybrid Compute Nodes</a:t>
              </a:r>
            </a:p>
            <a:p>
              <a:pPr marL="171450" indent="-171450" fontAlgn="base">
                <a:spcBef>
                  <a:spcPts val="200"/>
                </a:spcBef>
                <a:spcAft>
                  <a:spcPct val="0"/>
                </a:spcAft>
                <a:buFont typeface="Arial" pitchFamily="34" charset="0"/>
                <a:buChar char="•"/>
              </a:pPr>
              <a:r>
                <a:rPr lang="en-US" sz="1600" dirty="0" smtClean="0">
                  <a:solidFill>
                    <a:schemeClr val="bg1"/>
                  </a:solidFill>
                </a:rPr>
                <a:t>8.9 MW peak power</a:t>
              </a:r>
            </a:p>
            <a:p>
              <a:pPr marL="171450" indent="-171450" fontAlgn="base">
                <a:spcBef>
                  <a:spcPts val="200"/>
                </a:spcBef>
                <a:spcAft>
                  <a:spcPct val="0"/>
                </a:spcAft>
                <a:buFont typeface="Arial" pitchFamily="34" charset="0"/>
                <a:buChar char="•"/>
              </a:pPr>
              <a:endParaRPr lang="en-US" sz="1600" dirty="0" smtClean="0">
                <a:solidFill>
                  <a:schemeClr val="bg1"/>
                </a:solidFill>
              </a:endParaRPr>
            </a:p>
          </p:txBody>
        </p:sp>
      </p:grpSp>
      <p:grpSp>
        <p:nvGrpSpPr>
          <p:cNvPr id="5" name="Group 12"/>
          <p:cNvGrpSpPr/>
          <p:nvPr/>
        </p:nvGrpSpPr>
        <p:grpSpPr>
          <a:xfrm>
            <a:off x="0" y="2765938"/>
            <a:ext cx="9144000" cy="1384474"/>
            <a:chOff x="0" y="2892394"/>
            <a:chExt cx="9144000" cy="1222405"/>
          </a:xfrm>
        </p:grpSpPr>
        <p:pic>
          <p:nvPicPr>
            <p:cNvPr id="20" name="Picture 19" descr="MIRA master.jpg"/>
            <p:cNvPicPr>
              <a:picLocks noChangeAspect="1"/>
            </p:cNvPicPr>
            <p:nvPr/>
          </p:nvPicPr>
          <p:blipFill rotWithShape="1">
            <a:blip r:embed="rId4" cstate="print">
              <a:extLst>
                <a:ext uri="{28A0092B-C50C-407E-A947-70E740481C1C}">
                  <a14:useLocalDpi xmlns:a14="http://schemas.microsoft.com/office/drawing/2010/main"/>
                </a:ext>
              </a:extLst>
            </a:blip>
            <a:srcRect t="29531" b="36695"/>
            <a:stretch/>
          </p:blipFill>
          <p:spPr>
            <a:xfrm>
              <a:off x="0" y="2895599"/>
              <a:ext cx="9144000" cy="1219200"/>
            </a:xfrm>
            <a:prstGeom prst="rect">
              <a:avLst/>
            </a:prstGeom>
          </p:spPr>
        </p:pic>
        <p:sp>
          <p:nvSpPr>
            <p:cNvPr id="21" name="TextBox 20"/>
            <p:cNvSpPr txBox="1"/>
            <p:nvPr/>
          </p:nvSpPr>
          <p:spPr>
            <a:xfrm>
              <a:off x="5472753" y="2892394"/>
              <a:ext cx="3659878" cy="1019054"/>
            </a:xfrm>
            <a:prstGeom prst="rect">
              <a:avLst/>
            </a:prstGeom>
            <a:solidFill>
              <a:schemeClr val="tx1">
                <a:lumMod val="85000"/>
                <a:lumOff val="15000"/>
              </a:schemeClr>
            </a:solidFill>
            <a:ln>
              <a:noFill/>
            </a:ln>
            <a:effectLst>
              <a:outerShdw blurRad="177800" dist="152400" dir="2700000" algn="tl" rotWithShape="0">
                <a:prstClr val="black">
                  <a:alpha val="40000"/>
                </a:prstClr>
              </a:outerShdw>
            </a:effectLst>
          </p:spPr>
          <p:txBody>
            <a:bodyPr wrap="square" rtlCol="0">
              <a:spAutoFit/>
            </a:bodyPr>
            <a:lstStyle/>
            <a:p>
              <a:pPr fontAlgn="base">
                <a:spcBef>
                  <a:spcPct val="0"/>
                </a:spcBef>
                <a:spcAft>
                  <a:spcPct val="0"/>
                </a:spcAft>
              </a:pPr>
              <a:r>
                <a:rPr lang="en-US" sz="1600" b="1" dirty="0" smtClean="0">
                  <a:solidFill>
                    <a:schemeClr val="bg1"/>
                  </a:solidFill>
                </a:rPr>
                <a:t>Mira:</a:t>
              </a:r>
              <a:endParaRPr lang="en-US" sz="1600" b="1" dirty="0">
                <a:solidFill>
                  <a:schemeClr val="bg1"/>
                </a:solidFill>
              </a:endParaRPr>
            </a:p>
            <a:p>
              <a:pPr marL="171450" indent="-171450" fontAlgn="base">
                <a:spcBef>
                  <a:spcPts val="200"/>
                </a:spcBef>
                <a:spcAft>
                  <a:spcPct val="0"/>
                </a:spcAft>
                <a:buFont typeface="Arial" pitchFamily="34" charset="0"/>
                <a:buChar char="•"/>
              </a:pPr>
              <a:r>
                <a:rPr lang="en-US" sz="1600" dirty="0">
                  <a:solidFill>
                    <a:schemeClr val="bg1"/>
                  </a:solidFill>
                </a:rPr>
                <a:t>Peak performance of 10 </a:t>
              </a:r>
              <a:r>
                <a:rPr lang="en-US" sz="1600" dirty="0" smtClean="0">
                  <a:solidFill>
                    <a:schemeClr val="bg1"/>
                  </a:solidFill>
                </a:rPr>
                <a:t>PF</a:t>
              </a:r>
            </a:p>
            <a:p>
              <a:pPr marL="171450" indent="-171450" fontAlgn="base">
                <a:spcBef>
                  <a:spcPts val="200"/>
                </a:spcBef>
                <a:spcAft>
                  <a:spcPct val="0"/>
                </a:spcAft>
                <a:buFont typeface="Arial" pitchFamily="34" charset="0"/>
                <a:buChar char="•"/>
              </a:pPr>
              <a:r>
                <a:rPr lang="en-US" sz="1600" dirty="0" smtClean="0">
                  <a:solidFill>
                    <a:schemeClr val="bg1"/>
                  </a:solidFill>
                </a:rPr>
                <a:t>49,152 Compute Nodes</a:t>
              </a:r>
            </a:p>
            <a:p>
              <a:pPr marL="171450" indent="-171450" fontAlgn="base">
                <a:spcBef>
                  <a:spcPts val="200"/>
                </a:spcBef>
                <a:spcAft>
                  <a:spcPct val="0"/>
                </a:spcAft>
                <a:buFont typeface="Arial" pitchFamily="34" charset="0"/>
                <a:buChar char="•"/>
              </a:pPr>
              <a:r>
                <a:rPr lang="en-US" sz="1600" dirty="0" smtClean="0">
                  <a:solidFill>
                    <a:schemeClr val="bg1"/>
                  </a:solidFill>
                </a:rPr>
                <a:t>4.8 MW peak power</a:t>
              </a:r>
            </a:p>
          </p:txBody>
        </p:sp>
      </p:grpSp>
      <p:grpSp>
        <p:nvGrpSpPr>
          <p:cNvPr id="7" name="Group 13"/>
          <p:cNvGrpSpPr/>
          <p:nvPr/>
        </p:nvGrpSpPr>
        <p:grpSpPr>
          <a:xfrm>
            <a:off x="-1" y="4426423"/>
            <a:ext cx="9144001" cy="1527048"/>
            <a:chOff x="-1" y="4426423"/>
            <a:chExt cx="9003981" cy="1527048"/>
          </a:xfrm>
        </p:grpSpPr>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33108" b="18632"/>
            <a:stretch/>
          </p:blipFill>
          <p:spPr>
            <a:xfrm>
              <a:off x="140020" y="4427947"/>
              <a:ext cx="8863960" cy="1524000"/>
            </a:xfrm>
            <a:prstGeom prst="rect">
              <a:avLst/>
            </a:prstGeom>
          </p:spPr>
        </p:pic>
        <p:sp>
          <p:nvSpPr>
            <p:cNvPr id="12" name="TextBox 11"/>
            <p:cNvSpPr txBox="1"/>
            <p:nvPr/>
          </p:nvSpPr>
          <p:spPr>
            <a:xfrm>
              <a:off x="-1" y="4426423"/>
              <a:ext cx="2893325" cy="1527048"/>
            </a:xfrm>
            <a:prstGeom prst="rect">
              <a:avLst/>
            </a:prstGeom>
            <a:solidFill>
              <a:schemeClr val="tx1">
                <a:lumMod val="85000"/>
                <a:lumOff val="15000"/>
              </a:schemeClr>
            </a:solidFill>
            <a:ln>
              <a:noFill/>
            </a:ln>
            <a:effectLst>
              <a:outerShdw blurRad="177800" dist="152400" dir="2700000" algn="tl" rotWithShape="0">
                <a:prstClr val="black">
                  <a:alpha val="40000"/>
                </a:prstClr>
              </a:outerShdw>
            </a:effectLst>
          </p:spPr>
          <p:txBody>
            <a:bodyPr wrap="square" rtlCol="0">
              <a:noAutofit/>
            </a:bodyPr>
            <a:lstStyle/>
            <a:p>
              <a:pPr fontAlgn="base">
                <a:lnSpc>
                  <a:spcPct val="130000"/>
                </a:lnSpc>
                <a:spcBef>
                  <a:spcPct val="0"/>
                </a:spcBef>
                <a:spcAft>
                  <a:spcPct val="0"/>
                </a:spcAft>
              </a:pPr>
              <a:r>
                <a:rPr lang="en-US" sz="1600" b="1" dirty="0" smtClean="0">
                  <a:solidFill>
                    <a:schemeClr val="bg1"/>
                  </a:solidFill>
                </a:rPr>
                <a:t>Edison XC30:</a:t>
              </a:r>
              <a:endParaRPr lang="en-US" sz="1600" b="1" i="1" dirty="0" smtClean="0">
                <a:solidFill>
                  <a:schemeClr val="bg1"/>
                </a:solidFill>
              </a:endParaRPr>
            </a:p>
            <a:p>
              <a:pPr marL="1588" indent="-228600" fontAlgn="base">
                <a:lnSpc>
                  <a:spcPct val="130000"/>
                </a:lnSpc>
                <a:spcBef>
                  <a:spcPct val="0"/>
                </a:spcBef>
                <a:spcAft>
                  <a:spcPct val="0"/>
                </a:spcAft>
                <a:buFont typeface="Arial" pitchFamily="34" charset="0"/>
                <a:buChar char="•"/>
              </a:pPr>
              <a:r>
                <a:rPr lang="en-US" sz="1600" dirty="0" smtClean="0">
                  <a:solidFill>
                    <a:schemeClr val="bg1"/>
                  </a:solidFill>
                </a:rPr>
                <a:t>Peak performance 2.4 PF</a:t>
              </a:r>
            </a:p>
            <a:p>
              <a:pPr marL="1588" indent="-228600" fontAlgn="base">
                <a:lnSpc>
                  <a:spcPct val="130000"/>
                </a:lnSpc>
                <a:spcBef>
                  <a:spcPct val="0"/>
                </a:spcBef>
                <a:spcAft>
                  <a:spcPct val="0"/>
                </a:spcAft>
                <a:buFont typeface="Arial" pitchFamily="34" charset="0"/>
                <a:buChar char="•"/>
              </a:pPr>
              <a:r>
                <a:rPr lang="en-US" sz="1600" dirty="0" smtClean="0">
                  <a:solidFill>
                    <a:schemeClr val="bg1"/>
                  </a:solidFill>
                </a:rPr>
                <a:t>124,608 processing cores </a:t>
              </a:r>
            </a:p>
            <a:p>
              <a:pPr marL="1588" indent="-228600" fontAlgn="base">
                <a:lnSpc>
                  <a:spcPct val="130000"/>
                </a:lnSpc>
                <a:spcBef>
                  <a:spcPct val="0"/>
                </a:spcBef>
                <a:spcAft>
                  <a:spcPct val="0"/>
                </a:spcAft>
                <a:buFont typeface="Arial" pitchFamily="34" charset="0"/>
                <a:buChar char="•"/>
              </a:pPr>
              <a:r>
                <a:rPr lang="en-US" sz="1600" dirty="0" smtClean="0">
                  <a:solidFill>
                    <a:schemeClr val="bg1"/>
                  </a:solidFill>
                </a:rPr>
                <a:t>2.1 MW peak power</a:t>
              </a:r>
            </a:p>
          </p:txBody>
        </p:sp>
      </p:grpSp>
      <p:sp>
        <p:nvSpPr>
          <p:cNvPr id="15" name="Footer Placeholder 2"/>
          <p:cNvSpPr>
            <a:spLocks noGrp="1"/>
          </p:cNvSpPr>
          <p:nvPr>
            <p:ph type="ftr" sz="quarter" idx="4294967295"/>
          </p:nvPr>
        </p:nvSpPr>
        <p:spPr>
          <a:xfrm>
            <a:off x="3124200" y="6356350"/>
            <a:ext cx="5334000" cy="365125"/>
          </a:xfrm>
          <a:prstGeom prst="rect">
            <a:avLst/>
          </a:prstGeom>
        </p:spPr>
        <p:txBody>
          <a:bodyPr anchor="ctr"/>
          <a:lstStyle/>
          <a:p>
            <a:pPr algn="r" fontAlgn="auto">
              <a:spcBef>
                <a:spcPts val="0"/>
              </a:spcBef>
              <a:spcAft>
                <a:spcPts val="0"/>
              </a:spcAft>
              <a:defRPr/>
            </a:pPr>
            <a:r>
              <a:rPr lang="en-US" sz="1200" smtClean="0">
                <a:solidFill>
                  <a:srgbClr val="106636"/>
                </a:solidFill>
                <a:latin typeface="Arial" pitchFamily="34" charset="0"/>
                <a:cs typeface="Arial" pitchFamily="34" charset="0"/>
              </a:rPr>
              <a:t>BESAC Briefing February 11, 2016</a:t>
            </a:r>
            <a:endParaRPr lang="en-US" sz="1200" dirty="0">
              <a:solidFill>
                <a:srgbClr val="106636"/>
              </a:solidFill>
              <a:latin typeface="Arial" pitchFamily="34" charset="0"/>
              <a:cs typeface="Arial" pitchFamily="34" charset="0"/>
            </a:endParaRPr>
          </a:p>
        </p:txBody>
      </p:sp>
      <p:sp>
        <p:nvSpPr>
          <p:cNvPr id="14" name="Slide Number Placeholder 3"/>
          <p:cNvSpPr>
            <a:spLocks noGrp="1"/>
          </p:cNvSpPr>
          <p:nvPr>
            <p:ph type="sldNum" sz="quarter" idx="4294967295"/>
          </p:nvPr>
        </p:nvSpPr>
        <p:spPr>
          <a:xfrm>
            <a:off x="8413750" y="6351588"/>
            <a:ext cx="381000" cy="365125"/>
          </a:xfrm>
          <a:prstGeom prst="rect">
            <a:avLst/>
          </a:prstGeom>
        </p:spPr>
        <p:txBody>
          <a:bodyPr/>
          <a:lstStyle/>
          <a:p>
            <a:pPr>
              <a:defRPr/>
            </a:pPr>
            <a:fld id="{6EEA275D-5A49-48A8-817D-44C3EA0A3A2F}" type="slidenum">
              <a:rPr lang="en-US" smtClean="0"/>
              <a:pPr>
                <a:defRPr/>
              </a:pPr>
              <a:t>5</a:t>
            </a:fld>
            <a:endParaRPr lang="en-US" dirty="0"/>
          </a:p>
        </p:txBody>
      </p:sp>
    </p:spTree>
    <p:extLst>
      <p:ext uri="{BB962C8B-B14F-4D97-AF65-F5344CB8AC3E}">
        <p14:creationId xmlns:p14="http://schemas.microsoft.com/office/powerpoint/2010/main" val="2326482077"/>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15658"/>
            <a:ext cx="8410575" cy="5259387"/>
          </a:xfrm>
        </p:spPr>
        <p:txBody>
          <a:bodyPr>
            <a:normAutofit fontScale="85000" lnSpcReduction="20000"/>
          </a:bodyPr>
          <a:lstStyle/>
          <a:p>
            <a:r>
              <a:rPr lang="en-US" dirty="0" smtClean="0"/>
              <a:t>National</a:t>
            </a:r>
          </a:p>
          <a:p>
            <a:pPr lvl="1"/>
            <a:r>
              <a:rPr lang="en-US" dirty="0" smtClean="0"/>
              <a:t>“Whole of government” approach</a:t>
            </a:r>
          </a:p>
          <a:p>
            <a:pPr lvl="1"/>
            <a:r>
              <a:rPr lang="en-US" dirty="0" smtClean="0"/>
              <a:t>Public/private partnership with industry </a:t>
            </a:r>
          </a:p>
          <a:p>
            <a:pPr lvl="1" indent="3175">
              <a:buNone/>
            </a:pPr>
            <a:r>
              <a:rPr lang="en-US" dirty="0" smtClean="0"/>
              <a:t>and academia</a:t>
            </a:r>
            <a:endParaRPr lang="en-US" dirty="0"/>
          </a:p>
          <a:p>
            <a:r>
              <a:rPr lang="en-US" dirty="0" smtClean="0"/>
              <a:t>Strategic</a:t>
            </a:r>
          </a:p>
          <a:p>
            <a:pPr lvl="1"/>
            <a:r>
              <a:rPr lang="en-US" dirty="0"/>
              <a:t>Leverage beyond individual programs </a:t>
            </a:r>
            <a:endParaRPr lang="en-US" dirty="0" smtClean="0"/>
          </a:p>
          <a:p>
            <a:pPr lvl="1" indent="3175">
              <a:buNone/>
            </a:pPr>
            <a:r>
              <a:rPr lang="en-US" dirty="0" smtClean="0"/>
              <a:t>(</a:t>
            </a:r>
            <a:r>
              <a:rPr lang="en-US" dirty="0"/>
              <a:t>a key “platform” technology)</a:t>
            </a:r>
          </a:p>
          <a:p>
            <a:pPr lvl="1"/>
            <a:r>
              <a:rPr lang="en-US" dirty="0"/>
              <a:t>Long time horizon (decade or more</a:t>
            </a:r>
            <a:r>
              <a:rPr lang="en-US" dirty="0" smtClean="0"/>
              <a:t>)</a:t>
            </a:r>
          </a:p>
          <a:p>
            <a:r>
              <a:rPr lang="en-US" dirty="0" smtClean="0"/>
              <a:t>Computing</a:t>
            </a:r>
          </a:p>
          <a:p>
            <a:pPr lvl="1"/>
            <a:r>
              <a:rPr lang="en-US" dirty="0"/>
              <a:t>HPC = most advanced, capable computing technology available in a given era</a:t>
            </a:r>
          </a:p>
          <a:p>
            <a:pPr lvl="1"/>
            <a:r>
              <a:rPr lang="en-US" dirty="0"/>
              <a:t>Multiple </a:t>
            </a:r>
            <a:r>
              <a:rPr lang="en-US" dirty="0" smtClean="0"/>
              <a:t>styles of computing and all </a:t>
            </a:r>
            <a:r>
              <a:rPr lang="en-US" dirty="0"/>
              <a:t>necessary </a:t>
            </a:r>
            <a:r>
              <a:rPr lang="en-US" dirty="0" smtClean="0"/>
              <a:t>infrastructure</a:t>
            </a:r>
          </a:p>
          <a:p>
            <a:pPr lvl="1"/>
            <a:r>
              <a:rPr lang="en-US" dirty="0" smtClean="0"/>
              <a:t>Scope includes everything necessary for a fully integrated capability</a:t>
            </a:r>
            <a:endParaRPr lang="en-US" dirty="0"/>
          </a:p>
          <a:p>
            <a:pPr lvl="2">
              <a:buFont typeface="Courier New" pitchFamily="49" charset="0"/>
              <a:buChar char="o"/>
            </a:pPr>
            <a:r>
              <a:rPr lang="en-US" sz="1900" dirty="0" smtClean="0">
                <a:solidFill>
                  <a:srgbClr val="404040"/>
                </a:solidFill>
              </a:rPr>
              <a:t>Theory and practice, software and hardware</a:t>
            </a:r>
          </a:p>
          <a:p>
            <a:r>
              <a:rPr lang="en-US" dirty="0" smtClean="0"/>
              <a:t>Initiative</a:t>
            </a:r>
          </a:p>
          <a:p>
            <a:pPr lvl="1"/>
            <a:r>
              <a:rPr lang="en-US" dirty="0"/>
              <a:t>Above baseline effort</a:t>
            </a:r>
          </a:p>
          <a:p>
            <a:pPr lvl="1"/>
            <a:r>
              <a:rPr lang="en-US" dirty="0"/>
              <a:t>Link and lift efforts</a:t>
            </a:r>
          </a:p>
          <a:p>
            <a:endParaRPr lang="en-US" dirty="0"/>
          </a:p>
        </p:txBody>
      </p:sp>
      <p:sp>
        <p:nvSpPr>
          <p:cNvPr id="2" name="Title 1"/>
          <p:cNvSpPr>
            <a:spLocks noGrp="1"/>
          </p:cNvSpPr>
          <p:nvPr>
            <p:ph type="title" idx="4294967295"/>
          </p:nvPr>
        </p:nvSpPr>
        <p:spPr>
          <a:xfrm>
            <a:off x="0" y="-219075"/>
            <a:ext cx="9144000" cy="1143000"/>
          </a:xfrm>
        </p:spPr>
        <p:txBody>
          <a:bodyPr/>
          <a:lstStyle/>
          <a:p>
            <a:r>
              <a:rPr lang="en-US" dirty="0" smtClean="0"/>
              <a:t>National Strategic Computing Initiative</a:t>
            </a:r>
            <a:r>
              <a:rPr lang="en-US" sz="2000" dirty="0" smtClean="0"/>
              <a:t/>
            </a:r>
            <a:br>
              <a:rPr lang="en-US" sz="2000" dirty="0" smtClean="0"/>
            </a:br>
            <a:r>
              <a:rPr lang="en-US" sz="2000" dirty="0" smtClean="0"/>
              <a:t>Executive Order 13702 Signed July 29, 2015</a:t>
            </a:r>
            <a:endParaRPr lang="en-US" sz="2000" dirty="0"/>
          </a:p>
        </p:txBody>
      </p:sp>
      <p:sp>
        <p:nvSpPr>
          <p:cNvPr id="5" name="TextBox 4"/>
          <p:cNvSpPr txBox="1"/>
          <p:nvPr/>
        </p:nvSpPr>
        <p:spPr>
          <a:xfrm>
            <a:off x="3942184" y="5415396"/>
            <a:ext cx="4878259" cy="646331"/>
          </a:xfrm>
          <a:prstGeom prst="rect">
            <a:avLst/>
          </a:prstGeom>
          <a:noFill/>
        </p:spPr>
        <p:txBody>
          <a:bodyPr wrap="none" rtlCol="0">
            <a:spAutoFit/>
          </a:bodyPr>
          <a:lstStyle/>
          <a:p>
            <a:pPr algn="ctr"/>
            <a:r>
              <a:rPr lang="en-US" dirty="0" smtClean="0">
                <a:solidFill>
                  <a:srgbClr val="C00000"/>
                </a:solidFill>
              </a:rPr>
              <a:t>Enhance U.S. </a:t>
            </a:r>
            <a:r>
              <a:rPr lang="en-US" dirty="0">
                <a:solidFill>
                  <a:srgbClr val="C00000"/>
                </a:solidFill>
              </a:rPr>
              <a:t>strategic advantage in HPC </a:t>
            </a:r>
            <a:r>
              <a:rPr lang="en-US" dirty="0" smtClean="0">
                <a:solidFill>
                  <a:srgbClr val="C00000"/>
                </a:solidFill>
              </a:rPr>
              <a:t>for </a:t>
            </a:r>
          </a:p>
          <a:p>
            <a:pPr algn="ctr"/>
            <a:r>
              <a:rPr lang="en-US" dirty="0" smtClean="0">
                <a:solidFill>
                  <a:srgbClr val="C00000"/>
                </a:solidFill>
              </a:rPr>
              <a:t>security</a:t>
            </a:r>
            <a:r>
              <a:rPr lang="en-US" dirty="0">
                <a:solidFill>
                  <a:srgbClr val="C00000"/>
                </a:solidFill>
              </a:rPr>
              <a:t>, competitiveness, and </a:t>
            </a:r>
            <a:r>
              <a:rPr lang="en-US" dirty="0" smtClean="0">
                <a:solidFill>
                  <a:srgbClr val="C00000"/>
                </a:solidFill>
              </a:rPr>
              <a:t>discovery</a:t>
            </a:r>
            <a:endParaRPr lang="en-US" dirty="0">
              <a:solidFill>
                <a:srgbClr val="C00000"/>
              </a:solidFill>
            </a:endParaRPr>
          </a:p>
        </p:txBody>
      </p:sp>
      <p:pic>
        <p:nvPicPr>
          <p:cNvPr id="6" name="Picture 5" descr="I:\Photos-Images\Seals\OSTP Seals\OSTP_CLR_4X4.JPG"/>
          <p:cNvPicPr>
            <a:picLocks noChangeAspect="1" noChangeArrowheads="1"/>
          </p:cNvPicPr>
          <p:nvPr/>
        </p:nvPicPr>
        <p:blipFill>
          <a:blip r:embed="rId3" cstate="print"/>
          <a:srcRect/>
          <a:stretch>
            <a:fillRect/>
          </a:stretch>
        </p:blipFill>
        <p:spPr bwMode="auto">
          <a:xfrm>
            <a:off x="6213281" y="1009232"/>
            <a:ext cx="2392219" cy="2321858"/>
          </a:xfrm>
          <a:prstGeom prst="rect">
            <a:avLst/>
          </a:prstGeom>
          <a:noFill/>
          <a:ln w="9525">
            <a:noFill/>
            <a:miter lim="800000"/>
            <a:headEnd/>
            <a:tailEnd/>
          </a:ln>
        </p:spPr>
      </p:pic>
      <p:sp>
        <p:nvSpPr>
          <p:cNvPr id="8" name="Footer Placeholder 2"/>
          <p:cNvSpPr txBox="1">
            <a:spLocks/>
          </p:cNvSpPr>
          <p:nvPr/>
        </p:nvSpPr>
        <p:spPr>
          <a:xfrm>
            <a:off x="3124200" y="6356350"/>
            <a:ext cx="5334000" cy="365125"/>
          </a:xfrm>
          <a:prstGeom prst="rect">
            <a:avLst/>
          </a:prstGeom>
        </p:spPr>
        <p:txBody>
          <a:bodyPr anchor="ctr"/>
          <a:lstStyle/>
          <a:p>
            <a:pPr marL="0" marR="0" lvl="0" indent="0" algn="r" defTabSz="914400" eaLnBrk="1" fontAlgn="auto" latinLnBrk="0" hangingPunct="1">
              <a:lnSpc>
                <a:spcPct val="100000"/>
              </a:lnSpc>
              <a:spcBef>
                <a:spcPts val="0"/>
              </a:spcBef>
              <a:spcAft>
                <a:spcPts val="0"/>
              </a:spcAft>
              <a:buClrTx/>
              <a:buSzTx/>
              <a:buFontTx/>
              <a:buNone/>
              <a:tabLst/>
              <a:defRPr/>
            </a:pPr>
            <a:r>
              <a:rPr lang="nl-NL" sz="1200" dirty="0" smtClean="0">
                <a:solidFill>
                  <a:srgbClr val="106636"/>
                </a:solidFill>
                <a:latin typeface="Arial" pitchFamily="34" charset="0"/>
                <a:cs typeface="Arial" pitchFamily="34" charset="0"/>
              </a:rPr>
              <a:t>NLCRO Briefing November 9, 2015</a:t>
            </a:r>
            <a:endParaRPr lang="en-US" sz="1200" dirty="0">
              <a:solidFill>
                <a:srgbClr val="106636"/>
              </a:solidFill>
              <a:latin typeface="Arial" pitchFamily="34" charset="0"/>
              <a:cs typeface="Arial" pitchFamily="34" charset="0"/>
            </a:endParaRPr>
          </a:p>
        </p:txBody>
      </p:sp>
      <p:sp>
        <p:nvSpPr>
          <p:cNvPr id="9" name="Slide Number Placeholder 3"/>
          <p:cNvSpPr txBox="1">
            <a:spLocks/>
          </p:cNvSpPr>
          <p:nvPr/>
        </p:nvSpPr>
        <p:spPr>
          <a:xfrm>
            <a:off x="8413750" y="6351588"/>
            <a:ext cx="3810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35970C-66DA-42B4-8591-6E363A3B576E}" type="slidenum">
              <a:rPr kumimoji="0" lang="en-US" sz="12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srgbClr val="106636"/>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02592024"/>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2425" y="806616"/>
            <a:ext cx="8410575" cy="5259388"/>
          </a:xfrm>
        </p:spPr>
        <p:txBody>
          <a:bodyPr>
            <a:normAutofit/>
          </a:bodyPr>
          <a:lstStyle/>
          <a:p>
            <a:pPr marL="0" indent="0">
              <a:buNone/>
            </a:pPr>
            <a:endParaRPr lang="en-US" sz="1800" b="0" dirty="0" smtClean="0"/>
          </a:p>
          <a:p>
            <a:r>
              <a:rPr lang="en-US" sz="1800" b="0" dirty="0" smtClean="0"/>
              <a:t>OSTP/NSTC Fast Track task force, established November 2013</a:t>
            </a:r>
          </a:p>
          <a:p>
            <a:pPr lvl="1"/>
            <a:r>
              <a:rPr lang="en-US" sz="1600" dirty="0" smtClean="0"/>
              <a:t>Led by Pat </a:t>
            </a:r>
            <a:r>
              <a:rPr lang="en-US" sz="1600" dirty="0" err="1" smtClean="0"/>
              <a:t>Falcone</a:t>
            </a:r>
            <a:r>
              <a:rPr lang="en-US" sz="1600" dirty="0" smtClean="0"/>
              <a:t>, Associate Director for National Security</a:t>
            </a:r>
          </a:p>
          <a:p>
            <a:pPr lvl="1"/>
            <a:r>
              <a:rPr lang="en-US" sz="1600" dirty="0" smtClean="0"/>
              <a:t>Charged to define USG approach to HPC for next decade, in time to inform FY 2016 budget</a:t>
            </a:r>
            <a:endParaRPr lang="en-US" sz="1600" b="0" dirty="0" smtClean="0"/>
          </a:p>
          <a:p>
            <a:r>
              <a:rPr lang="en-US" sz="1800" b="0" dirty="0" smtClean="0"/>
              <a:t>Membership comprises all federal agencies with equity in HPC</a:t>
            </a:r>
          </a:p>
          <a:p>
            <a:pPr lvl="1"/>
            <a:r>
              <a:rPr lang="en-US" sz="1600" dirty="0" smtClean="0"/>
              <a:t>EOP (OSTP, OMB)</a:t>
            </a:r>
          </a:p>
          <a:p>
            <a:pPr lvl="1"/>
            <a:r>
              <a:rPr lang="en-US" sz="1600" dirty="0" smtClean="0"/>
              <a:t>DOE (SC, NNSA, Energy, Labs)</a:t>
            </a:r>
          </a:p>
          <a:p>
            <a:pPr lvl="1"/>
            <a:r>
              <a:rPr lang="en-US" sz="1600" dirty="0" smtClean="0"/>
              <a:t>IC (IARPA, CIA, NSA)</a:t>
            </a:r>
          </a:p>
          <a:p>
            <a:pPr lvl="1"/>
            <a:r>
              <a:rPr lang="en-US" sz="1600" dirty="0" err="1" smtClean="0"/>
              <a:t>DoD</a:t>
            </a:r>
            <a:r>
              <a:rPr lang="en-US" sz="1600" dirty="0" smtClean="0"/>
              <a:t> (</a:t>
            </a:r>
            <a:r>
              <a:rPr lang="en-US" sz="1600" dirty="0" err="1" smtClean="0"/>
              <a:t>HPCMod</a:t>
            </a:r>
            <a:r>
              <a:rPr lang="en-US" sz="1600" dirty="0" smtClean="0"/>
              <a:t>)</a:t>
            </a:r>
          </a:p>
          <a:p>
            <a:pPr lvl="1"/>
            <a:r>
              <a:rPr lang="en-US" sz="1600" dirty="0" smtClean="0"/>
              <a:t>DOC (NIST, NOAA)</a:t>
            </a:r>
          </a:p>
          <a:p>
            <a:pPr lvl="1"/>
            <a:r>
              <a:rPr lang="en-US" sz="1600" dirty="0" smtClean="0"/>
              <a:t>NASA</a:t>
            </a:r>
          </a:p>
          <a:p>
            <a:pPr lvl="1"/>
            <a:r>
              <a:rPr lang="en-US" sz="1600" dirty="0" smtClean="0"/>
              <a:t>NIH</a:t>
            </a:r>
          </a:p>
          <a:p>
            <a:pPr lvl="1"/>
            <a:r>
              <a:rPr lang="en-US" sz="1600" dirty="0" smtClean="0"/>
              <a:t>NSF</a:t>
            </a:r>
            <a:endParaRPr lang="en-US" sz="1600" b="0" dirty="0" smtClean="0"/>
          </a:p>
          <a:p>
            <a:r>
              <a:rPr lang="en-US" sz="1800" b="0" dirty="0" smtClean="0"/>
              <a:t>Executive Order 13702 issued July 29, 2015</a:t>
            </a:r>
          </a:p>
          <a:p>
            <a:r>
              <a:rPr lang="en-US" sz="1800" b="0" dirty="0" smtClean="0"/>
              <a:t>NSCI Executive Council first meeting August 26, 2015</a:t>
            </a:r>
          </a:p>
          <a:p>
            <a:r>
              <a:rPr lang="en-US" sz="1800" b="0" dirty="0" smtClean="0"/>
              <a:t>NSCI “kick-off” workshop, October 20-21, 2015</a:t>
            </a:r>
          </a:p>
          <a:p>
            <a:endParaRPr lang="en-US" sz="1800" b="0" dirty="0"/>
          </a:p>
        </p:txBody>
      </p:sp>
      <p:sp>
        <p:nvSpPr>
          <p:cNvPr id="3" name="Title 2"/>
          <p:cNvSpPr>
            <a:spLocks noGrp="1"/>
          </p:cNvSpPr>
          <p:nvPr>
            <p:ph type="title"/>
          </p:nvPr>
        </p:nvSpPr>
        <p:spPr>
          <a:xfrm>
            <a:off x="0" y="-17045"/>
            <a:ext cx="9144000" cy="738940"/>
          </a:xfrm>
        </p:spPr>
        <p:txBody>
          <a:bodyPr/>
          <a:lstStyle/>
          <a:p>
            <a:r>
              <a:rPr lang="en-US" dirty="0" smtClean="0"/>
              <a:t>National Strategic Computing Initiative – NSCI </a:t>
            </a:r>
            <a:endParaRPr lang="en-US" dirty="0"/>
          </a:p>
        </p:txBody>
      </p:sp>
      <p:sp>
        <p:nvSpPr>
          <p:cNvPr id="5" name="Footer Placeholder 4"/>
          <p:cNvSpPr>
            <a:spLocks noGrp="1"/>
          </p:cNvSpPr>
          <p:nvPr>
            <p:ph type="ftr" sz="quarter" idx="10"/>
          </p:nvPr>
        </p:nvSpPr>
        <p:spPr/>
        <p:txBody>
          <a:bodyPr/>
          <a:lstStyle/>
          <a:p>
            <a:pPr>
              <a:defRPr/>
            </a:pPr>
            <a:r>
              <a:rPr lang="en-US" smtClean="0"/>
              <a:t>BESAC Briefing February 11, 2016</a:t>
            </a:r>
            <a:endParaRPr lang="en-US" dirty="0"/>
          </a:p>
        </p:txBody>
      </p:sp>
      <p:sp>
        <p:nvSpPr>
          <p:cNvPr id="6" name="Slide Number Placeholder 3"/>
          <p:cNvSpPr>
            <a:spLocks noGrp="1"/>
          </p:cNvSpPr>
          <p:nvPr>
            <p:ph type="sldNum" sz="quarter" idx="4294967295"/>
          </p:nvPr>
        </p:nvSpPr>
        <p:spPr>
          <a:xfrm>
            <a:off x="8413750" y="6351588"/>
            <a:ext cx="381000" cy="365125"/>
          </a:xfrm>
          <a:prstGeom prst="rect">
            <a:avLst/>
          </a:prstGeom>
        </p:spPr>
        <p:txBody>
          <a:bodyPr/>
          <a:lstStyle/>
          <a:p>
            <a:pPr>
              <a:defRPr/>
            </a:pPr>
            <a:fld id="{6EEA275D-5A49-48A8-817D-44C3EA0A3A2F}" type="slidenum">
              <a:rPr lang="en-US" smtClean="0"/>
              <a:pPr>
                <a:defRPr/>
              </a:pPr>
              <a:t>51</a:t>
            </a:fld>
            <a:endParaRPr lang="en-US" dirty="0"/>
          </a:p>
        </p:txBody>
      </p:sp>
    </p:spTree>
    <p:extLst>
      <p:ext uri="{BB962C8B-B14F-4D97-AF65-F5344CB8AC3E}">
        <p14:creationId xmlns:p14="http://schemas.microsoft.com/office/powerpoint/2010/main" val="2540015694"/>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20716" y="2478505"/>
            <a:ext cx="4379495" cy="25266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328736" y="3003884"/>
            <a:ext cx="3010151" cy="25266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066925" y="3542047"/>
            <a:ext cx="2062414" cy="25266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798738" y="4325817"/>
            <a:ext cx="5839075" cy="25266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a:xfrm>
            <a:off x="376489" y="914904"/>
            <a:ext cx="8410575" cy="5259388"/>
          </a:xfrm>
        </p:spPr>
        <p:txBody>
          <a:bodyPr>
            <a:normAutofit/>
          </a:bodyPr>
          <a:lstStyle/>
          <a:p>
            <a:pPr marL="0" indent="0" algn="ctr">
              <a:buNone/>
            </a:pPr>
            <a:r>
              <a:rPr lang="en-US" sz="2000" i="1" dirty="0" smtClean="0">
                <a:solidFill>
                  <a:schemeClr val="tx1"/>
                </a:solidFill>
              </a:rPr>
              <a:t>Executive Order 13702, July 29, 2015</a:t>
            </a:r>
          </a:p>
          <a:p>
            <a:pPr marL="0" indent="0">
              <a:buNone/>
            </a:pPr>
            <a:endParaRPr lang="en-US" sz="1000" dirty="0" smtClean="0">
              <a:solidFill>
                <a:schemeClr val="tx1"/>
              </a:solidFill>
            </a:endParaRPr>
          </a:p>
          <a:p>
            <a:pPr marL="0" indent="0">
              <a:buNone/>
            </a:pPr>
            <a:r>
              <a:rPr lang="en-US" sz="1600" dirty="0" smtClean="0">
                <a:solidFill>
                  <a:schemeClr val="tx1"/>
                </a:solidFill>
              </a:rPr>
              <a:t>It is the policy of the United States to sustain and enhance its scientific, technological, and economic leadership position in HPC research, development, and deployment through a coordinated Federal strategy guided by four principles:</a:t>
            </a:r>
          </a:p>
          <a:p>
            <a:endParaRPr lang="en-US" sz="1000" b="0" dirty="0" smtClean="0">
              <a:solidFill>
                <a:schemeClr val="tx1"/>
              </a:solidFill>
            </a:endParaRPr>
          </a:p>
          <a:p>
            <a:pPr marL="690563">
              <a:buNone/>
            </a:pPr>
            <a:r>
              <a:rPr lang="en-US" sz="1600" b="0" dirty="0" smtClean="0">
                <a:solidFill>
                  <a:srgbClr val="106636"/>
                </a:solidFill>
              </a:rPr>
              <a:t>1)	The United States must deploy and apply new HPC technologies broadly for economic competitiveness and scientific discovery.</a:t>
            </a:r>
          </a:p>
          <a:p>
            <a:pPr marL="690563">
              <a:buNone/>
            </a:pPr>
            <a:r>
              <a:rPr lang="en-US" sz="1600" b="0" dirty="0" smtClean="0">
                <a:solidFill>
                  <a:srgbClr val="106636"/>
                </a:solidFill>
              </a:rPr>
              <a:t>2)	The United States must foster public-private collaboration, relying on the respective strengths of government, industry, and academia to maximize the benefits of HPC.</a:t>
            </a:r>
          </a:p>
          <a:p>
            <a:pPr marL="690563">
              <a:buNone/>
            </a:pPr>
            <a:r>
              <a:rPr lang="en-US" sz="1600" b="0" dirty="0" smtClean="0">
                <a:solidFill>
                  <a:srgbClr val="106636"/>
                </a:solidFill>
              </a:rPr>
              <a:t>3)	The United States must adopt a "whole-of government" approach that draws upon the strengths of and seek cooperation among all Federal departments and agencies with significant expertise or equities in HPC in concert with industry.</a:t>
            </a:r>
          </a:p>
          <a:p>
            <a:pPr marL="690563">
              <a:buNone/>
            </a:pPr>
            <a:r>
              <a:rPr lang="en-US" sz="1600" b="0" dirty="0" smtClean="0">
                <a:solidFill>
                  <a:srgbClr val="106636"/>
                </a:solidFill>
              </a:rPr>
              <a:t>4)	The United States must develop a comprehensive technical and scientific approach to efficiently transition HPC research on hardware, system software, development tools, and applications into development and, ultimately, operations.</a:t>
            </a:r>
          </a:p>
          <a:p>
            <a:endParaRPr lang="en-US" sz="1000" b="0" dirty="0" smtClean="0">
              <a:solidFill>
                <a:schemeClr val="tx1"/>
              </a:solidFill>
            </a:endParaRPr>
          </a:p>
          <a:p>
            <a:pPr marL="0" indent="0">
              <a:buNone/>
            </a:pPr>
            <a:r>
              <a:rPr lang="en-US" sz="1600" dirty="0" smtClean="0">
                <a:solidFill>
                  <a:schemeClr val="tx1"/>
                </a:solidFill>
              </a:rPr>
              <a:t>This order establishes the NSCI to implement this whole-of-government strategy, in collaboration with industry and academia, for HPC research, development, and deployment.</a:t>
            </a:r>
          </a:p>
        </p:txBody>
      </p:sp>
      <p:sp>
        <p:nvSpPr>
          <p:cNvPr id="3" name="Title 2"/>
          <p:cNvSpPr>
            <a:spLocks noGrp="1"/>
          </p:cNvSpPr>
          <p:nvPr>
            <p:ph type="title"/>
          </p:nvPr>
        </p:nvSpPr>
        <p:spPr>
          <a:xfrm>
            <a:off x="0" y="-29076"/>
            <a:ext cx="9144000" cy="763002"/>
          </a:xfrm>
        </p:spPr>
        <p:txBody>
          <a:bodyPr>
            <a:normAutofit/>
          </a:bodyPr>
          <a:lstStyle/>
          <a:p>
            <a:r>
              <a:rPr lang="en-US" sz="2800" b="1" dirty="0" smtClean="0"/>
              <a:t>National Strategic Computing Initiative (NSCI)</a:t>
            </a:r>
            <a:endParaRPr lang="en-US" sz="2800" b="1" dirty="0"/>
          </a:p>
        </p:txBody>
      </p:sp>
      <p:sp>
        <p:nvSpPr>
          <p:cNvPr id="10" name="Footer Placeholder 9"/>
          <p:cNvSpPr>
            <a:spLocks noGrp="1"/>
          </p:cNvSpPr>
          <p:nvPr>
            <p:ph type="ftr" sz="quarter" idx="10"/>
          </p:nvPr>
        </p:nvSpPr>
        <p:spPr/>
        <p:txBody>
          <a:bodyPr/>
          <a:lstStyle/>
          <a:p>
            <a:pPr>
              <a:defRPr/>
            </a:pPr>
            <a:r>
              <a:rPr lang="en-US" smtClean="0"/>
              <a:t>BESAC Briefing February 11, 2016</a:t>
            </a:r>
            <a:endParaRPr lang="en-US"/>
          </a:p>
        </p:txBody>
      </p:sp>
      <p:sp>
        <p:nvSpPr>
          <p:cNvPr id="11" name="Slide Number Placeholder 3"/>
          <p:cNvSpPr>
            <a:spLocks noGrp="1"/>
          </p:cNvSpPr>
          <p:nvPr>
            <p:ph type="sldNum" sz="quarter" idx="4294967295"/>
          </p:nvPr>
        </p:nvSpPr>
        <p:spPr>
          <a:xfrm>
            <a:off x="8413750" y="6351588"/>
            <a:ext cx="381000" cy="365125"/>
          </a:xfrm>
          <a:prstGeom prst="rect">
            <a:avLst/>
          </a:prstGeom>
        </p:spPr>
        <p:txBody>
          <a:bodyPr/>
          <a:lstStyle/>
          <a:p>
            <a:pPr>
              <a:defRPr/>
            </a:pPr>
            <a:fld id="{6EEA275D-5A49-48A8-817D-44C3EA0A3A2F}" type="slidenum">
              <a:rPr lang="en-US" smtClean="0"/>
              <a:pPr>
                <a:defRPr/>
              </a:pPr>
              <a:t>52</a:t>
            </a:fld>
            <a:endParaRPr lang="en-US" dirty="0"/>
          </a:p>
        </p:txBody>
      </p:sp>
    </p:spTree>
    <p:extLst>
      <p:ext uri="{BB962C8B-B14F-4D97-AF65-F5344CB8AC3E}">
        <p14:creationId xmlns:p14="http://schemas.microsoft.com/office/powerpoint/2010/main" val="4055868705"/>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693226" y="2949271"/>
            <a:ext cx="2119745" cy="25266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43000" y="1690514"/>
            <a:ext cx="5608121" cy="25266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581113" y="3257224"/>
            <a:ext cx="3891931" cy="25266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073349" y="4030186"/>
            <a:ext cx="3096873" cy="25266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80294" y="5054586"/>
            <a:ext cx="3279238" cy="25266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0" y="-29076"/>
            <a:ext cx="9144000" cy="763002"/>
          </a:xfrm>
        </p:spPr>
        <p:txBody>
          <a:bodyPr>
            <a:normAutofit/>
          </a:bodyPr>
          <a:lstStyle/>
          <a:p>
            <a:r>
              <a:rPr lang="en-US" b="1" dirty="0" smtClean="0"/>
              <a:t>NSCI Objectives</a:t>
            </a:r>
            <a:endParaRPr lang="en-US" b="1" dirty="0"/>
          </a:p>
        </p:txBody>
      </p:sp>
      <p:sp>
        <p:nvSpPr>
          <p:cNvPr id="7" name="Content Placeholder 1"/>
          <p:cNvSpPr>
            <a:spLocks noGrp="1"/>
          </p:cNvSpPr>
          <p:nvPr>
            <p:ph idx="1"/>
          </p:nvPr>
        </p:nvSpPr>
        <p:spPr>
          <a:xfrm>
            <a:off x="376489" y="914904"/>
            <a:ext cx="8410575" cy="5259388"/>
          </a:xfrm>
        </p:spPr>
        <p:txBody>
          <a:bodyPr>
            <a:normAutofit/>
          </a:bodyPr>
          <a:lstStyle/>
          <a:p>
            <a:pPr marL="0" indent="0">
              <a:buNone/>
            </a:pPr>
            <a:r>
              <a:rPr lang="en-US" sz="1600" dirty="0" smtClean="0">
                <a:solidFill>
                  <a:schemeClr val="tx1"/>
                </a:solidFill>
              </a:rPr>
              <a:t>Executive departments, agencies, and offices participating in the NSCI shall pursue five strategic objectives:</a:t>
            </a:r>
          </a:p>
          <a:p>
            <a:pPr marL="0" indent="0">
              <a:buNone/>
            </a:pPr>
            <a:endParaRPr lang="en-US" sz="1000" dirty="0" smtClean="0">
              <a:solidFill>
                <a:schemeClr val="tx1"/>
              </a:solidFill>
            </a:endParaRPr>
          </a:p>
          <a:p>
            <a:pPr marL="685800" indent="-349250">
              <a:buNone/>
            </a:pPr>
            <a:r>
              <a:rPr lang="en-US" sz="1600" b="0" dirty="0" smtClean="0">
                <a:solidFill>
                  <a:srgbClr val="106636"/>
                </a:solidFill>
              </a:rPr>
              <a:t>1)	Accelerating delivery of a capable exascale computing system that integrates hardware and software capability to deliver approximately 100 times the performance of current 10 </a:t>
            </a:r>
            <a:r>
              <a:rPr lang="en-US" sz="1600" b="0" dirty="0" err="1" smtClean="0">
                <a:solidFill>
                  <a:srgbClr val="106636"/>
                </a:solidFill>
              </a:rPr>
              <a:t>petaflop</a:t>
            </a:r>
            <a:r>
              <a:rPr lang="en-US" sz="1600" b="0" dirty="0" smtClean="0">
                <a:solidFill>
                  <a:srgbClr val="106636"/>
                </a:solidFill>
              </a:rPr>
              <a:t> systems across a range of applications representing government needs.</a:t>
            </a:r>
          </a:p>
          <a:p>
            <a:pPr marL="685800" indent="-349250">
              <a:buNone/>
            </a:pPr>
            <a:r>
              <a:rPr lang="en-US" sz="1600" b="0" dirty="0" smtClean="0">
                <a:solidFill>
                  <a:srgbClr val="106636"/>
                </a:solidFill>
              </a:rPr>
              <a:t>2)	Increasing coherence between the technology base used for modeling and simulation and that used for data analytic computing.</a:t>
            </a:r>
          </a:p>
          <a:p>
            <a:pPr marL="685800" indent="-349250">
              <a:buNone/>
            </a:pPr>
            <a:r>
              <a:rPr lang="en-US" sz="1600" b="0" dirty="0" smtClean="0">
                <a:solidFill>
                  <a:srgbClr val="106636"/>
                </a:solidFill>
              </a:rPr>
              <a:t>3)	Establishing over the next 15 years, a viable path forward for future HPC systems in the Post-Moore's-Law Era to advance beyond traditional lithographic scaling of devices.</a:t>
            </a:r>
          </a:p>
          <a:p>
            <a:pPr marL="685800" indent="-349250">
              <a:buNone/>
            </a:pPr>
            <a:r>
              <a:rPr lang="en-US" sz="1600" b="0" dirty="0" smtClean="0">
                <a:solidFill>
                  <a:srgbClr val="106636"/>
                </a:solidFill>
              </a:rPr>
              <a:t>4)	Increasing the capacity and capability of an enduring national HPC ecosystem, employing a holistic approach that addresses relevant factors such as networking technology, workflow, downward scaling, foundational algorithms and software, and workforce development.</a:t>
            </a:r>
          </a:p>
          <a:p>
            <a:pPr marL="685800" indent="-349250">
              <a:buNone/>
            </a:pPr>
            <a:r>
              <a:rPr lang="en-US" sz="1600" b="0" dirty="0" smtClean="0">
                <a:solidFill>
                  <a:srgbClr val="106636"/>
                </a:solidFill>
              </a:rPr>
              <a:t>5)	Developing an enduring public-private collaboration to ensure that the benefits of the research and development advances are, to the greatest extent, shared between the U.S. commercial, government, and academic sectors.</a:t>
            </a:r>
          </a:p>
        </p:txBody>
      </p:sp>
      <p:sp>
        <p:nvSpPr>
          <p:cNvPr id="11" name="Footer Placeholder 10"/>
          <p:cNvSpPr>
            <a:spLocks noGrp="1"/>
          </p:cNvSpPr>
          <p:nvPr>
            <p:ph type="ftr" sz="quarter" idx="10"/>
          </p:nvPr>
        </p:nvSpPr>
        <p:spPr/>
        <p:txBody>
          <a:bodyPr/>
          <a:lstStyle/>
          <a:p>
            <a:pPr>
              <a:defRPr/>
            </a:pPr>
            <a:r>
              <a:rPr lang="en-US" smtClean="0"/>
              <a:t>BESAC Briefing February 11, 2016</a:t>
            </a:r>
            <a:endParaRPr lang="en-US"/>
          </a:p>
        </p:txBody>
      </p:sp>
      <p:sp>
        <p:nvSpPr>
          <p:cNvPr id="12" name="Slide Number Placeholder 3"/>
          <p:cNvSpPr>
            <a:spLocks noGrp="1"/>
          </p:cNvSpPr>
          <p:nvPr>
            <p:ph type="sldNum" sz="quarter" idx="4294967295"/>
          </p:nvPr>
        </p:nvSpPr>
        <p:spPr>
          <a:xfrm>
            <a:off x="8413750" y="6351588"/>
            <a:ext cx="381000" cy="365125"/>
          </a:xfrm>
          <a:prstGeom prst="rect">
            <a:avLst/>
          </a:prstGeom>
        </p:spPr>
        <p:txBody>
          <a:bodyPr/>
          <a:lstStyle/>
          <a:p>
            <a:pPr>
              <a:defRPr/>
            </a:pPr>
            <a:fld id="{6EEA275D-5A49-48A8-817D-44C3EA0A3A2F}" type="slidenum">
              <a:rPr lang="en-US" smtClean="0"/>
              <a:pPr>
                <a:defRPr/>
              </a:pPr>
              <a:t>53</a:t>
            </a:fld>
            <a:endParaRPr lang="en-US" dirty="0"/>
          </a:p>
        </p:txBody>
      </p:sp>
    </p:spTree>
    <p:extLst>
      <p:ext uri="{BB962C8B-B14F-4D97-AF65-F5344CB8AC3E}">
        <p14:creationId xmlns:p14="http://schemas.microsoft.com/office/powerpoint/2010/main" val="3514201191"/>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6489" y="1059288"/>
            <a:ext cx="8410575" cy="5259388"/>
          </a:xfrm>
        </p:spPr>
        <p:txBody>
          <a:bodyPr>
            <a:normAutofit/>
          </a:bodyPr>
          <a:lstStyle/>
          <a:p>
            <a:pPr marL="0" indent="0">
              <a:buNone/>
            </a:pPr>
            <a:r>
              <a:rPr lang="en-US" sz="2000" b="0" dirty="0" smtClean="0">
                <a:solidFill>
                  <a:schemeClr val="tx1"/>
                </a:solidFill>
              </a:rPr>
              <a:t>The order identifies </a:t>
            </a:r>
            <a:r>
              <a:rPr lang="en-US" sz="2000" b="0" dirty="0" smtClean="0">
                <a:solidFill>
                  <a:srgbClr val="0000CC"/>
                </a:solidFill>
              </a:rPr>
              <a:t>lead</a:t>
            </a:r>
            <a:r>
              <a:rPr lang="en-US" sz="2000" b="0" dirty="0" smtClean="0">
                <a:solidFill>
                  <a:schemeClr val="tx1"/>
                </a:solidFill>
              </a:rPr>
              <a:t> agencies, </a:t>
            </a:r>
            <a:r>
              <a:rPr lang="en-US" sz="2000" b="0" dirty="0" smtClean="0">
                <a:solidFill>
                  <a:srgbClr val="0000CC"/>
                </a:solidFill>
              </a:rPr>
              <a:t>foundational</a:t>
            </a:r>
            <a:r>
              <a:rPr lang="en-US" sz="2000" b="0" dirty="0" smtClean="0">
                <a:solidFill>
                  <a:schemeClr val="tx1"/>
                </a:solidFill>
              </a:rPr>
              <a:t> research and </a:t>
            </a:r>
            <a:r>
              <a:rPr lang="en-US" sz="2000" b="0" dirty="0" smtClean="0">
                <a:solidFill>
                  <a:srgbClr val="0000CC"/>
                </a:solidFill>
              </a:rPr>
              <a:t>development</a:t>
            </a:r>
            <a:r>
              <a:rPr lang="en-US" sz="2000" b="0" dirty="0" smtClean="0">
                <a:solidFill>
                  <a:schemeClr val="tx1"/>
                </a:solidFill>
              </a:rPr>
              <a:t> agencies, and deployment agencies:  </a:t>
            </a:r>
          </a:p>
          <a:p>
            <a:pPr marL="228600" indent="-228600">
              <a:spcBef>
                <a:spcPts val="900"/>
              </a:spcBef>
              <a:tabLst>
                <a:tab pos="228600" algn="l"/>
              </a:tabLst>
            </a:pPr>
            <a:r>
              <a:rPr lang="en-US" sz="2000" b="0" dirty="0" smtClean="0">
                <a:solidFill>
                  <a:srgbClr val="0000CC"/>
                </a:solidFill>
              </a:rPr>
              <a:t>Lead</a:t>
            </a:r>
            <a:r>
              <a:rPr lang="en-US" sz="2000" b="0" dirty="0" smtClean="0">
                <a:solidFill>
                  <a:schemeClr val="tx1"/>
                </a:solidFill>
              </a:rPr>
              <a:t> agencies (DOE, </a:t>
            </a:r>
            <a:r>
              <a:rPr lang="en-US" sz="2000" b="0" dirty="0" err="1" smtClean="0">
                <a:solidFill>
                  <a:schemeClr val="tx1"/>
                </a:solidFill>
              </a:rPr>
              <a:t>DoD</a:t>
            </a:r>
            <a:r>
              <a:rPr lang="en-US" sz="2000" b="0" dirty="0" smtClean="0">
                <a:solidFill>
                  <a:schemeClr val="tx1"/>
                </a:solidFill>
              </a:rPr>
              <a:t>, NSF) are charged with developing and delivering the next generation of integrated HPC capability and will engage in mutually supportive research and development in hardware, software, and workforce to support the objectives of the NSCI. </a:t>
            </a:r>
          </a:p>
          <a:p>
            <a:pPr marL="228600" indent="-228600">
              <a:spcBef>
                <a:spcPts val="900"/>
              </a:spcBef>
              <a:tabLst>
                <a:tab pos="228600" algn="l"/>
              </a:tabLst>
            </a:pPr>
            <a:r>
              <a:rPr lang="en-US" sz="2000" b="0" dirty="0" smtClean="0">
                <a:solidFill>
                  <a:srgbClr val="0000CC"/>
                </a:solidFill>
              </a:rPr>
              <a:t>Foundational</a:t>
            </a:r>
            <a:r>
              <a:rPr lang="en-US" sz="2000" b="0" dirty="0" smtClean="0">
                <a:solidFill>
                  <a:schemeClr val="tx1"/>
                </a:solidFill>
              </a:rPr>
              <a:t> research and development agencies (IARPA, NIST) are charged with fundamental scientific discovery work and associated advances in engineering necessary to support the NSCI objectives.  </a:t>
            </a:r>
          </a:p>
          <a:p>
            <a:pPr marL="228600" indent="-228600">
              <a:spcBef>
                <a:spcPts val="900"/>
              </a:spcBef>
              <a:tabLst>
                <a:tab pos="228600" algn="l"/>
              </a:tabLst>
            </a:pPr>
            <a:r>
              <a:rPr lang="en-US" sz="2000" b="0" dirty="0" smtClean="0">
                <a:solidFill>
                  <a:srgbClr val="0000CC"/>
                </a:solidFill>
              </a:rPr>
              <a:t>Deployment</a:t>
            </a:r>
            <a:r>
              <a:rPr lang="en-US" sz="2000" b="0" dirty="0" smtClean="0">
                <a:solidFill>
                  <a:schemeClr val="tx1"/>
                </a:solidFill>
              </a:rPr>
              <a:t> agencies (NASA, FBI, NIH, DHS, NOAA) will develop mission-based HPC requirements to influence the early stages of design of new HPC systems and will seek viewpoints from the private sector and academia on target HPC requirements.</a:t>
            </a:r>
            <a:endParaRPr lang="en-US" sz="2000" b="0" dirty="0" smtClean="0">
              <a:solidFill>
                <a:srgbClr val="106636"/>
              </a:solidFill>
            </a:endParaRPr>
          </a:p>
        </p:txBody>
      </p:sp>
      <p:sp>
        <p:nvSpPr>
          <p:cNvPr id="3" name="Title 2"/>
          <p:cNvSpPr>
            <a:spLocks noGrp="1"/>
          </p:cNvSpPr>
          <p:nvPr>
            <p:ph type="title"/>
          </p:nvPr>
        </p:nvSpPr>
        <p:spPr>
          <a:xfrm>
            <a:off x="0" y="-29076"/>
            <a:ext cx="9144000" cy="763002"/>
          </a:xfrm>
        </p:spPr>
        <p:txBody>
          <a:bodyPr>
            <a:normAutofit fontScale="90000"/>
          </a:bodyPr>
          <a:lstStyle/>
          <a:p>
            <a:r>
              <a:rPr lang="en-US" b="1" dirty="0" smtClean="0"/>
              <a:t>NSCI Agency Responsibilities</a:t>
            </a:r>
            <a:br>
              <a:rPr lang="en-US" b="1" dirty="0" smtClean="0"/>
            </a:br>
            <a:r>
              <a:rPr lang="en-US" i="1" dirty="0" smtClean="0"/>
              <a:t>“whole-of government” approach</a:t>
            </a:r>
            <a:endParaRPr lang="en-US" i="1" dirty="0"/>
          </a:p>
        </p:txBody>
      </p:sp>
      <p:sp>
        <p:nvSpPr>
          <p:cNvPr id="5" name="Footer Placeholder 4"/>
          <p:cNvSpPr>
            <a:spLocks noGrp="1"/>
          </p:cNvSpPr>
          <p:nvPr>
            <p:ph type="ftr" sz="quarter" idx="10"/>
          </p:nvPr>
        </p:nvSpPr>
        <p:spPr/>
        <p:txBody>
          <a:bodyPr/>
          <a:lstStyle/>
          <a:p>
            <a:pPr>
              <a:defRPr/>
            </a:pPr>
            <a:r>
              <a:rPr lang="en-US" smtClean="0"/>
              <a:t>BESAC Briefing February 11, 2016</a:t>
            </a:r>
            <a:endParaRPr lang="en-US"/>
          </a:p>
        </p:txBody>
      </p:sp>
      <p:sp>
        <p:nvSpPr>
          <p:cNvPr id="6" name="Slide Number Placeholder 3"/>
          <p:cNvSpPr>
            <a:spLocks noGrp="1"/>
          </p:cNvSpPr>
          <p:nvPr>
            <p:ph type="sldNum" sz="quarter" idx="4294967295"/>
          </p:nvPr>
        </p:nvSpPr>
        <p:spPr>
          <a:xfrm>
            <a:off x="8413750" y="6351588"/>
            <a:ext cx="381000" cy="365125"/>
          </a:xfrm>
          <a:prstGeom prst="rect">
            <a:avLst/>
          </a:prstGeom>
        </p:spPr>
        <p:txBody>
          <a:bodyPr/>
          <a:lstStyle/>
          <a:p>
            <a:pPr>
              <a:defRPr/>
            </a:pPr>
            <a:fld id="{6EEA275D-5A49-48A8-817D-44C3EA0A3A2F}" type="slidenum">
              <a:rPr lang="en-US" smtClean="0"/>
              <a:pPr>
                <a:defRPr/>
              </a:pPr>
              <a:t>54</a:t>
            </a:fld>
            <a:endParaRPr lang="en-US" dirty="0"/>
          </a:p>
        </p:txBody>
      </p:sp>
    </p:spTree>
    <p:extLst>
      <p:ext uri="{BB962C8B-B14F-4D97-AF65-F5344CB8AC3E}">
        <p14:creationId xmlns:p14="http://schemas.microsoft.com/office/powerpoint/2010/main" val="3738377286"/>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599" y="838200"/>
            <a:ext cx="8686802" cy="5259388"/>
          </a:xfrm>
        </p:spPr>
        <p:txBody>
          <a:bodyPr>
            <a:noAutofit/>
          </a:bodyPr>
          <a:lstStyle/>
          <a:p>
            <a:pPr marL="0" indent="0">
              <a:buNone/>
            </a:pPr>
            <a:r>
              <a:rPr lang="en-US" sz="1400" b="0" dirty="0"/>
              <a:t>Executive Council. (a) To ensure accountability for and coordination of research, development, and deployment activities within the NSCI, there is established an NSCI Executive Council to be co-chaired by the Director of the Office of Science and Technology Policy (OSTP) and the Director of the Office of Management and Budget (OMB). The Director of OSTP shall designate members of the Executive Council from within the executive branch. The Executive Council will include representatives from agencies with roles and responsibilities as identified in this order.</a:t>
            </a:r>
          </a:p>
          <a:p>
            <a:pPr marL="0" indent="0">
              <a:buNone/>
            </a:pPr>
            <a:r>
              <a:rPr lang="en-US" sz="1400" b="0" dirty="0"/>
              <a:t>(b) The Executive Council shall coordinate and collaborate with the National Science and Technology Council established by Executive Order 12881 of November 23, 1993, and its subordinate entities as appropriate to ensure that HPC efforts across the Federal Government are aligned with the NSCI. The Executive Council shall also consult with representatives from other agencies as it determines necessary. The Executive Council may create additional task forces as needed to ensure accountability and coordination.</a:t>
            </a:r>
          </a:p>
          <a:p>
            <a:pPr marL="0" indent="0">
              <a:buNone/>
            </a:pPr>
            <a:r>
              <a:rPr lang="en-US" sz="1400" b="0" dirty="0"/>
              <a:t>(c) The Executive Council shall meet regularly to assess the status of efforts to implement this order. The Executive Council shall meet no less often than twice yearly in the first year after issuance of this order. The Executive Council may revise the meeting frequency as needed thereafter. In the event the Executive Council is unable to reach consensus, the Co-Chairs will be responsible for documenting issues and potential resolutions through a process led by OSTP and OMB.</a:t>
            </a:r>
          </a:p>
          <a:p>
            <a:pPr marL="0" indent="0">
              <a:buNone/>
            </a:pPr>
            <a:r>
              <a:rPr lang="en-US" sz="1400" b="0" dirty="0"/>
              <a:t>(d) The Executive Council will encourage agencies to collaborate with the private sector as appropriate. The Executive Council may seek advice from the President's Council of Advisors on Science and Technology through the Assistant to the President for Science and Technology and may interact with other private sector groups consistent with the Federal Advisory Committee Act.</a:t>
            </a:r>
          </a:p>
        </p:txBody>
      </p:sp>
      <p:sp>
        <p:nvSpPr>
          <p:cNvPr id="3" name="Title 2"/>
          <p:cNvSpPr>
            <a:spLocks noGrp="1"/>
          </p:cNvSpPr>
          <p:nvPr>
            <p:ph type="title"/>
          </p:nvPr>
        </p:nvSpPr>
        <p:spPr>
          <a:xfrm>
            <a:off x="0" y="-29076"/>
            <a:ext cx="9144000" cy="763002"/>
          </a:xfrm>
        </p:spPr>
        <p:txBody>
          <a:bodyPr>
            <a:normAutofit/>
          </a:bodyPr>
          <a:lstStyle/>
          <a:p>
            <a:r>
              <a:rPr lang="en-US" b="1" dirty="0" smtClean="0"/>
              <a:t>NSCI Governance: Executive Council</a:t>
            </a:r>
            <a:endParaRPr lang="en-US" b="1" dirty="0"/>
          </a:p>
        </p:txBody>
      </p:sp>
      <p:sp>
        <p:nvSpPr>
          <p:cNvPr id="5" name="TextBox 4"/>
          <p:cNvSpPr txBox="1"/>
          <p:nvPr/>
        </p:nvSpPr>
        <p:spPr>
          <a:xfrm>
            <a:off x="2213812" y="5751089"/>
            <a:ext cx="4704348" cy="369332"/>
          </a:xfrm>
          <a:prstGeom prst="rect">
            <a:avLst/>
          </a:prstGeom>
          <a:noFill/>
          <a:ln w="25400">
            <a:solidFill>
              <a:srgbClr val="0000CC"/>
            </a:solidFill>
          </a:ln>
        </p:spPr>
        <p:txBody>
          <a:bodyPr wrap="square" rtlCol="0">
            <a:spAutoFit/>
          </a:bodyPr>
          <a:lstStyle/>
          <a:p>
            <a:pPr algn="ctr"/>
            <a:r>
              <a:rPr lang="en-US" i="1" dirty="0" smtClean="0">
                <a:solidFill>
                  <a:srgbClr val="0000CC"/>
                </a:solidFill>
              </a:rPr>
              <a:t>First meeting occurred August 26, 2015</a:t>
            </a:r>
            <a:endParaRPr lang="en-US" i="1" dirty="0">
              <a:solidFill>
                <a:srgbClr val="0000CC"/>
              </a:solidFill>
            </a:endParaRPr>
          </a:p>
        </p:txBody>
      </p:sp>
      <p:sp>
        <p:nvSpPr>
          <p:cNvPr id="6" name="Footer Placeholder 5"/>
          <p:cNvSpPr>
            <a:spLocks noGrp="1"/>
          </p:cNvSpPr>
          <p:nvPr>
            <p:ph type="ftr" sz="quarter" idx="10"/>
          </p:nvPr>
        </p:nvSpPr>
        <p:spPr/>
        <p:txBody>
          <a:bodyPr/>
          <a:lstStyle/>
          <a:p>
            <a:pPr>
              <a:defRPr/>
            </a:pPr>
            <a:r>
              <a:rPr lang="en-US" smtClean="0"/>
              <a:t>BESAC Briefing February 11, 2016</a:t>
            </a:r>
            <a:endParaRPr lang="en-US"/>
          </a:p>
        </p:txBody>
      </p:sp>
      <p:sp>
        <p:nvSpPr>
          <p:cNvPr id="7" name="Slide Number Placeholder 3"/>
          <p:cNvSpPr>
            <a:spLocks noGrp="1"/>
          </p:cNvSpPr>
          <p:nvPr>
            <p:ph type="sldNum" sz="quarter" idx="4294967295"/>
          </p:nvPr>
        </p:nvSpPr>
        <p:spPr>
          <a:xfrm>
            <a:off x="8413750" y="6351588"/>
            <a:ext cx="381000" cy="365125"/>
          </a:xfrm>
          <a:prstGeom prst="rect">
            <a:avLst/>
          </a:prstGeom>
        </p:spPr>
        <p:txBody>
          <a:bodyPr/>
          <a:lstStyle/>
          <a:p>
            <a:pPr>
              <a:defRPr/>
            </a:pPr>
            <a:fld id="{6EEA275D-5A49-48A8-817D-44C3EA0A3A2F}" type="slidenum">
              <a:rPr lang="en-US" smtClean="0"/>
              <a:pPr>
                <a:defRPr/>
              </a:pPr>
              <a:t>55</a:t>
            </a:fld>
            <a:endParaRPr lang="en-US" dirty="0"/>
          </a:p>
        </p:txBody>
      </p:sp>
    </p:spTree>
    <p:extLst>
      <p:ext uri="{BB962C8B-B14F-4D97-AF65-F5344CB8AC3E}">
        <p14:creationId xmlns:p14="http://schemas.microsoft.com/office/powerpoint/2010/main" val="1938385459"/>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38200"/>
            <a:ext cx="8229600" cy="4267200"/>
          </a:xfrm>
        </p:spPr>
        <p:txBody>
          <a:bodyPr>
            <a:noAutofit/>
          </a:bodyPr>
          <a:lstStyle/>
          <a:p>
            <a:pPr marL="0" indent="0">
              <a:buNone/>
            </a:pPr>
            <a:r>
              <a:rPr lang="en-US" sz="2000" b="0" dirty="0" smtClean="0"/>
              <a:t>(a) The </a:t>
            </a:r>
            <a:r>
              <a:rPr lang="en-US" sz="2000" b="0" dirty="0"/>
              <a:t>Executive Council shall, within 90 days of the date of this </a:t>
            </a:r>
            <a:r>
              <a:rPr lang="en-US" sz="2000" b="0" dirty="0" smtClean="0"/>
              <a:t>order,* </a:t>
            </a:r>
            <a:r>
              <a:rPr lang="en-US" sz="2000" b="0" dirty="0"/>
              <a:t>establish an implementation plan to support and align efforts across agencies in support of the NSCI objectives. Annually thereafter for 5 years, the Executive Council shall update the implementation plan as required and document the progress made in implementing the plan, engaging with the private sector, and taking actions to implement this order. After 5 years, updates to the implementation plan may be requested at the discretion of the Co-Chairs.</a:t>
            </a:r>
          </a:p>
          <a:p>
            <a:pPr marL="0" indent="0">
              <a:buNone/>
            </a:pPr>
            <a:r>
              <a:rPr lang="en-US" sz="2000" b="0" dirty="0"/>
              <a:t>(b) The Co-Chairs shall prepare a report each year until 5 years from the date of this order on the status of the NSCI for the President. After 5 years, reports may be prepared at the discretion of the Co-Chairs.</a:t>
            </a:r>
          </a:p>
        </p:txBody>
      </p:sp>
      <p:sp>
        <p:nvSpPr>
          <p:cNvPr id="3" name="Title 2"/>
          <p:cNvSpPr>
            <a:spLocks noGrp="1"/>
          </p:cNvSpPr>
          <p:nvPr>
            <p:ph type="title"/>
          </p:nvPr>
        </p:nvSpPr>
        <p:spPr>
          <a:xfrm>
            <a:off x="0" y="-29076"/>
            <a:ext cx="9144000" cy="763002"/>
          </a:xfrm>
        </p:spPr>
        <p:txBody>
          <a:bodyPr>
            <a:normAutofit/>
          </a:bodyPr>
          <a:lstStyle/>
          <a:p>
            <a:r>
              <a:rPr lang="en-US" b="1" dirty="0" smtClean="0"/>
              <a:t>NSCI Implementation</a:t>
            </a:r>
            <a:endParaRPr lang="en-US" b="1" dirty="0"/>
          </a:p>
        </p:txBody>
      </p:sp>
      <p:sp>
        <p:nvSpPr>
          <p:cNvPr id="5" name="TextBox 4"/>
          <p:cNvSpPr txBox="1"/>
          <p:nvPr/>
        </p:nvSpPr>
        <p:spPr>
          <a:xfrm>
            <a:off x="2835572" y="5791200"/>
            <a:ext cx="3456944" cy="369332"/>
          </a:xfrm>
          <a:prstGeom prst="rect">
            <a:avLst/>
          </a:prstGeom>
          <a:noFill/>
          <a:ln w="25400">
            <a:solidFill>
              <a:srgbClr val="0000CC"/>
            </a:solidFill>
          </a:ln>
        </p:spPr>
        <p:txBody>
          <a:bodyPr wrap="square" rtlCol="0">
            <a:spAutoFit/>
          </a:bodyPr>
          <a:lstStyle/>
          <a:p>
            <a:pPr algn="ctr"/>
            <a:r>
              <a:rPr lang="en-US" i="1" dirty="0" smtClean="0">
                <a:solidFill>
                  <a:srgbClr val="0000CC"/>
                </a:solidFill>
              </a:rPr>
              <a:t>*delivered October 26, 2015</a:t>
            </a:r>
            <a:endParaRPr lang="en-US" i="1" dirty="0">
              <a:solidFill>
                <a:srgbClr val="0000CC"/>
              </a:solidFill>
            </a:endParaRPr>
          </a:p>
        </p:txBody>
      </p:sp>
      <p:sp>
        <p:nvSpPr>
          <p:cNvPr id="6" name="Footer Placeholder 5"/>
          <p:cNvSpPr>
            <a:spLocks noGrp="1"/>
          </p:cNvSpPr>
          <p:nvPr>
            <p:ph type="ftr" sz="quarter" idx="10"/>
          </p:nvPr>
        </p:nvSpPr>
        <p:spPr/>
        <p:txBody>
          <a:bodyPr/>
          <a:lstStyle/>
          <a:p>
            <a:pPr>
              <a:defRPr/>
            </a:pPr>
            <a:r>
              <a:rPr lang="en-US" smtClean="0"/>
              <a:t>BESAC Briefing February 11, 2016</a:t>
            </a:r>
            <a:endParaRPr lang="en-US"/>
          </a:p>
        </p:txBody>
      </p:sp>
      <p:sp>
        <p:nvSpPr>
          <p:cNvPr id="7" name="Slide Number Placeholder 3"/>
          <p:cNvSpPr>
            <a:spLocks noGrp="1"/>
          </p:cNvSpPr>
          <p:nvPr>
            <p:ph type="sldNum" sz="quarter" idx="4294967295"/>
          </p:nvPr>
        </p:nvSpPr>
        <p:spPr>
          <a:xfrm>
            <a:off x="8413750" y="6351588"/>
            <a:ext cx="381000" cy="365125"/>
          </a:xfrm>
          <a:prstGeom prst="rect">
            <a:avLst/>
          </a:prstGeom>
        </p:spPr>
        <p:txBody>
          <a:bodyPr/>
          <a:lstStyle/>
          <a:p>
            <a:pPr>
              <a:defRPr/>
            </a:pPr>
            <a:fld id="{6EEA275D-5A49-48A8-817D-44C3EA0A3A2F}" type="slidenum">
              <a:rPr lang="en-US" smtClean="0"/>
              <a:pPr>
                <a:defRPr/>
              </a:pPr>
              <a:t>56</a:t>
            </a:fld>
            <a:endParaRPr lang="en-US" dirty="0"/>
          </a:p>
        </p:txBody>
      </p:sp>
    </p:spTree>
    <p:extLst>
      <p:ext uri="{BB962C8B-B14F-4D97-AF65-F5344CB8AC3E}">
        <p14:creationId xmlns:p14="http://schemas.microsoft.com/office/powerpoint/2010/main" val="3353393970"/>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517"/>
            <a:ext cx="9144000" cy="649816"/>
          </a:xfrm>
        </p:spPr>
        <p:txBody>
          <a:bodyPr>
            <a:normAutofit/>
          </a:bodyPr>
          <a:lstStyle/>
          <a:p>
            <a:r>
              <a:rPr lang="en-US" sz="2800" dirty="0" smtClean="0">
                <a:effectLst/>
              </a:rPr>
              <a:t>CORAL Node/Rack Layout  </a:t>
            </a:r>
            <a:r>
              <a:rPr lang="en-US" sz="2800" dirty="0" smtClean="0"/>
              <a:t>– </a:t>
            </a:r>
            <a:r>
              <a:rPr lang="en-US" sz="2800" dirty="0" smtClean="0">
                <a:effectLst/>
              </a:rPr>
              <a:t>ORNL Summit Computer</a:t>
            </a:r>
            <a:endParaRPr lang="en-US" sz="2800" dirty="0">
              <a:effectLst/>
            </a:endParaRPr>
          </a:p>
        </p:txBody>
      </p:sp>
      <p:pic>
        <p:nvPicPr>
          <p:cNvPr id="15" name="Picture 38"/>
          <p:cNvPicPr>
            <a:picLocks noChangeAspect="1" noChangeArrowheads="1"/>
          </p:cNvPicPr>
          <p:nvPr/>
        </p:nvPicPr>
        <p:blipFill>
          <a:blip r:embed="rId3" cstate="print">
            <a:extLst>
              <a:ext uri="{28A0092B-C50C-407E-A947-70E740481C1C}">
                <a14:useLocalDpi xmlns:a14="http://schemas.microsoft.com/office/drawing/2010/main" val="0"/>
              </a:ext>
            </a:extLst>
          </a:blip>
          <a:srcRect l="7895" t="48747" r="82099" b="19732"/>
          <a:stretch>
            <a:fillRect/>
          </a:stretch>
        </p:blipFill>
        <p:spPr bwMode="auto">
          <a:xfrm>
            <a:off x="3292104" y="836487"/>
            <a:ext cx="2613396" cy="535406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260110" y="2067005"/>
            <a:ext cx="2105376" cy="1938992"/>
          </a:xfrm>
          <a:prstGeom prst="rect">
            <a:avLst/>
          </a:prstGeom>
          <a:noFill/>
        </p:spPr>
        <p:txBody>
          <a:bodyPr wrap="square" rtlCol="0">
            <a:spAutoFit/>
          </a:bodyPr>
          <a:lstStyle/>
          <a:p>
            <a:r>
              <a:rPr lang="en-US" sz="2000" b="1" dirty="0" smtClean="0"/>
              <a:t>CORAL rack layout</a:t>
            </a:r>
          </a:p>
          <a:p>
            <a:pPr marL="285750" indent="-285750">
              <a:buFont typeface="Arial" panose="020B0604020202020204" pitchFamily="34" charset="0"/>
              <a:buChar char="•"/>
            </a:pPr>
            <a:r>
              <a:rPr lang="en-US" sz="2000" dirty="0" smtClean="0"/>
              <a:t>18 nodes</a:t>
            </a:r>
          </a:p>
          <a:p>
            <a:pPr marL="285750" indent="-285750">
              <a:buFont typeface="Arial" panose="020B0604020202020204" pitchFamily="34" charset="0"/>
              <a:buChar char="•"/>
            </a:pPr>
            <a:r>
              <a:rPr lang="en-US" sz="2000" b="1" dirty="0" smtClean="0">
                <a:solidFill>
                  <a:srgbClr val="FF0000"/>
                </a:solidFill>
              </a:rPr>
              <a:t>779 TF</a:t>
            </a:r>
          </a:p>
          <a:p>
            <a:pPr marL="285750" indent="-285750">
              <a:buFont typeface="Arial" panose="020B0604020202020204" pitchFamily="34" charset="0"/>
              <a:buChar char="•"/>
            </a:pPr>
            <a:r>
              <a:rPr lang="en-US" sz="2000" dirty="0" smtClean="0"/>
              <a:t>11 TB RAM</a:t>
            </a:r>
          </a:p>
          <a:p>
            <a:pPr marL="285750" indent="-285750">
              <a:buFont typeface="Arial" panose="020B0604020202020204" pitchFamily="34" charset="0"/>
              <a:buChar char="•"/>
            </a:pPr>
            <a:r>
              <a:rPr lang="en-US" sz="2000" b="1" dirty="0" smtClean="0">
                <a:solidFill>
                  <a:srgbClr val="FF0000"/>
                </a:solidFill>
              </a:rPr>
              <a:t>55 KW</a:t>
            </a:r>
          </a:p>
        </p:txBody>
      </p:sp>
      <p:sp>
        <p:nvSpPr>
          <p:cNvPr id="18" name="TextBox 17"/>
          <p:cNvSpPr txBox="1"/>
          <p:nvPr/>
        </p:nvSpPr>
        <p:spPr>
          <a:xfrm>
            <a:off x="6275201" y="2067005"/>
            <a:ext cx="2733332" cy="707886"/>
          </a:xfrm>
          <a:prstGeom prst="rect">
            <a:avLst/>
          </a:prstGeom>
          <a:noFill/>
        </p:spPr>
        <p:txBody>
          <a:bodyPr wrap="square" rtlCol="0">
            <a:spAutoFit/>
          </a:bodyPr>
          <a:lstStyle/>
          <a:p>
            <a:r>
              <a:rPr lang="en-US" sz="2000" b="1" dirty="0" smtClean="0"/>
              <a:t>CORAL/Summit System</a:t>
            </a:r>
          </a:p>
          <a:p>
            <a:pPr marL="285750" indent="-285750">
              <a:buFont typeface="Arial" panose="020B0604020202020204" pitchFamily="34" charset="0"/>
              <a:buChar char="•"/>
            </a:pPr>
            <a:r>
              <a:rPr lang="en-US" sz="2000" dirty="0" smtClean="0"/>
              <a:t>~200  racks</a:t>
            </a:r>
          </a:p>
        </p:txBody>
      </p:sp>
      <p:sp>
        <p:nvSpPr>
          <p:cNvPr id="9" name="Footer Placeholder 2"/>
          <p:cNvSpPr>
            <a:spLocks noGrp="1"/>
          </p:cNvSpPr>
          <p:nvPr>
            <p:ph type="ftr" sz="quarter" idx="4294967295"/>
          </p:nvPr>
        </p:nvSpPr>
        <p:spPr>
          <a:xfrm>
            <a:off x="3124200" y="6356350"/>
            <a:ext cx="5334000" cy="365125"/>
          </a:xfrm>
          <a:prstGeom prst="rect">
            <a:avLst/>
          </a:prstGeom>
        </p:spPr>
        <p:txBody>
          <a:bodyPr anchor="ctr"/>
          <a:lstStyle/>
          <a:p>
            <a:pPr algn="r" fontAlgn="auto">
              <a:spcBef>
                <a:spcPts val="0"/>
              </a:spcBef>
              <a:spcAft>
                <a:spcPts val="0"/>
              </a:spcAft>
              <a:defRPr/>
            </a:pPr>
            <a:r>
              <a:rPr lang="en-US" sz="1200" smtClean="0">
                <a:solidFill>
                  <a:srgbClr val="106636"/>
                </a:solidFill>
                <a:latin typeface="Arial" pitchFamily="34" charset="0"/>
                <a:cs typeface="Arial" pitchFamily="34" charset="0"/>
              </a:rPr>
              <a:t>BESAC Briefing February 11, 2016</a:t>
            </a:r>
            <a:endParaRPr lang="en-US" sz="1200" dirty="0">
              <a:solidFill>
                <a:srgbClr val="106636"/>
              </a:solidFill>
              <a:latin typeface="Arial" pitchFamily="34" charset="0"/>
              <a:cs typeface="Arial" pitchFamily="34" charset="0"/>
            </a:endParaRPr>
          </a:p>
        </p:txBody>
      </p:sp>
      <p:sp>
        <p:nvSpPr>
          <p:cNvPr id="8" name="Slide Number Placeholder 3"/>
          <p:cNvSpPr>
            <a:spLocks noGrp="1"/>
          </p:cNvSpPr>
          <p:nvPr>
            <p:ph type="sldNum" sz="quarter" idx="4294967295"/>
          </p:nvPr>
        </p:nvSpPr>
        <p:spPr>
          <a:xfrm>
            <a:off x="8413750" y="6351588"/>
            <a:ext cx="381000" cy="365125"/>
          </a:xfrm>
          <a:prstGeom prst="rect">
            <a:avLst/>
          </a:prstGeom>
        </p:spPr>
        <p:txBody>
          <a:bodyPr/>
          <a:lstStyle/>
          <a:p>
            <a:pPr>
              <a:defRPr/>
            </a:pPr>
            <a:fld id="{6EEA275D-5A49-48A8-817D-44C3EA0A3A2F}" type="slidenum">
              <a:rPr lang="en-US" smtClean="0"/>
              <a:pPr>
                <a:defRPr/>
              </a:pPr>
              <a:t>57</a:t>
            </a:fld>
            <a:endParaRPr lang="en-US" dirty="0"/>
          </a:p>
        </p:txBody>
      </p:sp>
    </p:spTree>
    <p:extLst>
      <p:ext uri="{BB962C8B-B14F-4D97-AF65-F5344CB8AC3E}">
        <p14:creationId xmlns:p14="http://schemas.microsoft.com/office/powerpoint/2010/main" val="1305920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517"/>
            <a:ext cx="9144000" cy="649816"/>
          </a:xfrm>
        </p:spPr>
        <p:txBody>
          <a:bodyPr>
            <a:normAutofit/>
          </a:bodyPr>
          <a:lstStyle/>
          <a:p>
            <a:r>
              <a:rPr lang="en-US" sz="2800" dirty="0" smtClean="0">
                <a:effectLst/>
              </a:rPr>
              <a:t>CORAL Node/Rack Layout  </a:t>
            </a:r>
            <a:r>
              <a:rPr lang="en-US" sz="2800" dirty="0" smtClean="0"/>
              <a:t>– </a:t>
            </a:r>
            <a:r>
              <a:rPr lang="en-US" sz="2800" dirty="0" smtClean="0">
                <a:effectLst/>
              </a:rPr>
              <a:t>ORNL Summit Computer</a:t>
            </a:r>
            <a:endParaRPr lang="en-US" sz="2800" dirty="0">
              <a:effectLst/>
            </a:endParaRPr>
          </a:p>
        </p:txBody>
      </p:sp>
      <p:pic>
        <p:nvPicPr>
          <p:cNvPr id="15" name="Picture 38"/>
          <p:cNvPicPr>
            <a:picLocks noChangeAspect="1" noChangeArrowheads="1"/>
          </p:cNvPicPr>
          <p:nvPr/>
        </p:nvPicPr>
        <p:blipFill>
          <a:blip r:embed="rId3" cstate="print">
            <a:extLst>
              <a:ext uri="{28A0092B-C50C-407E-A947-70E740481C1C}">
                <a14:useLocalDpi xmlns:a14="http://schemas.microsoft.com/office/drawing/2010/main" val="0"/>
              </a:ext>
            </a:extLst>
          </a:blip>
          <a:srcRect l="7895" t="48747" r="82099" b="19732"/>
          <a:stretch>
            <a:fillRect/>
          </a:stretch>
        </p:blipFill>
        <p:spPr bwMode="auto">
          <a:xfrm>
            <a:off x="1553616" y="783715"/>
            <a:ext cx="2613396" cy="535406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12890" y="2179898"/>
            <a:ext cx="1772354" cy="2246769"/>
          </a:xfrm>
          <a:prstGeom prst="rect">
            <a:avLst/>
          </a:prstGeom>
          <a:noFill/>
        </p:spPr>
        <p:txBody>
          <a:bodyPr wrap="square" rtlCol="0">
            <a:spAutoFit/>
          </a:bodyPr>
          <a:lstStyle/>
          <a:p>
            <a:pPr algn="ctr"/>
            <a:r>
              <a:rPr lang="en-US" sz="2000" b="1" dirty="0" smtClean="0"/>
              <a:t>2017</a:t>
            </a:r>
          </a:p>
          <a:p>
            <a:r>
              <a:rPr lang="en-US" sz="2000" b="1" dirty="0" smtClean="0"/>
              <a:t>CORAL rack</a:t>
            </a:r>
          </a:p>
          <a:p>
            <a:pPr marL="169863" indent="-169863">
              <a:buFont typeface="Arial" panose="020B0604020202020204" pitchFamily="34" charset="0"/>
              <a:buChar char="•"/>
            </a:pPr>
            <a:r>
              <a:rPr lang="en-US" sz="2000" dirty="0" smtClean="0"/>
              <a:t>18 nodes</a:t>
            </a:r>
          </a:p>
          <a:p>
            <a:pPr marL="169863" indent="-169863">
              <a:buFont typeface="Arial" panose="020B0604020202020204" pitchFamily="34" charset="0"/>
              <a:buChar char="•"/>
            </a:pPr>
            <a:r>
              <a:rPr lang="en-US" sz="2000" b="1" dirty="0" smtClean="0">
                <a:solidFill>
                  <a:srgbClr val="FF0000"/>
                </a:solidFill>
              </a:rPr>
              <a:t>779 TF</a:t>
            </a:r>
          </a:p>
          <a:p>
            <a:pPr marL="169863" indent="-169863">
              <a:buFont typeface="Arial" panose="020B0604020202020204" pitchFamily="34" charset="0"/>
              <a:buChar char="•"/>
            </a:pPr>
            <a:r>
              <a:rPr lang="en-US" sz="2000" dirty="0" smtClean="0"/>
              <a:t>11 TB RAM</a:t>
            </a:r>
          </a:p>
          <a:p>
            <a:pPr marL="169863" indent="-169863">
              <a:buFont typeface="Arial" panose="020B0604020202020204" pitchFamily="34" charset="0"/>
              <a:buChar char="•"/>
            </a:pPr>
            <a:r>
              <a:rPr lang="en-US" sz="2000" b="1" dirty="0" smtClean="0">
                <a:solidFill>
                  <a:srgbClr val="FF0000"/>
                </a:solidFill>
              </a:rPr>
              <a:t>55 KW</a:t>
            </a:r>
          </a:p>
          <a:p>
            <a:pPr marL="169863" indent="-169863">
              <a:buFont typeface="Arial" panose="020B0604020202020204" pitchFamily="34" charset="0"/>
              <a:buChar char="•"/>
            </a:pPr>
            <a:r>
              <a:rPr lang="en-US" sz="2000" b="1" dirty="0" smtClean="0"/>
              <a:t>~6 ft</a:t>
            </a:r>
            <a:r>
              <a:rPr lang="en-US" sz="2000" b="1" baseline="30000" dirty="0" smtClean="0"/>
              <a:t>2</a:t>
            </a:r>
          </a:p>
        </p:txBody>
      </p:sp>
      <p:sp>
        <p:nvSpPr>
          <p:cNvPr id="9" name="Footer Placeholder 2"/>
          <p:cNvSpPr>
            <a:spLocks noGrp="1"/>
          </p:cNvSpPr>
          <p:nvPr>
            <p:ph type="ftr" sz="quarter" idx="4294967295"/>
          </p:nvPr>
        </p:nvSpPr>
        <p:spPr>
          <a:xfrm>
            <a:off x="3124200" y="6356350"/>
            <a:ext cx="5334000" cy="365125"/>
          </a:xfrm>
          <a:prstGeom prst="rect">
            <a:avLst/>
          </a:prstGeom>
        </p:spPr>
        <p:txBody>
          <a:bodyPr anchor="ctr"/>
          <a:lstStyle/>
          <a:p>
            <a:pPr algn="r" fontAlgn="auto">
              <a:spcBef>
                <a:spcPts val="0"/>
              </a:spcBef>
              <a:spcAft>
                <a:spcPts val="0"/>
              </a:spcAft>
              <a:defRPr/>
            </a:pPr>
            <a:r>
              <a:rPr lang="en-US" sz="1200" smtClean="0">
                <a:solidFill>
                  <a:srgbClr val="106636"/>
                </a:solidFill>
                <a:latin typeface="Arial" pitchFamily="34" charset="0"/>
                <a:cs typeface="Arial" pitchFamily="34" charset="0"/>
              </a:rPr>
              <a:t>BESAC Briefing February 11, 2016</a:t>
            </a:r>
            <a:endParaRPr lang="en-US" sz="1200" dirty="0">
              <a:solidFill>
                <a:srgbClr val="106636"/>
              </a:solidFill>
              <a:latin typeface="Arial" pitchFamily="34" charset="0"/>
              <a:cs typeface="Arial" pitchFamily="34" charset="0"/>
            </a:endParaRPr>
          </a:p>
        </p:txBody>
      </p:sp>
      <p:pic>
        <p:nvPicPr>
          <p:cNvPr id="1026" name="Picture 2" descr="C:\Users\browser\Desktop\pics\cray1-1976.jpg"/>
          <p:cNvPicPr>
            <a:picLocks noChangeAspect="1" noChangeArrowheads="1"/>
          </p:cNvPicPr>
          <p:nvPr/>
        </p:nvPicPr>
        <p:blipFill>
          <a:blip r:embed="rId4" cstate="print"/>
          <a:srcRect l="24589" r="12951"/>
          <a:stretch>
            <a:fillRect/>
          </a:stretch>
        </p:blipFill>
        <p:spPr bwMode="auto">
          <a:xfrm>
            <a:off x="5080001" y="819147"/>
            <a:ext cx="3635022" cy="3848100"/>
          </a:xfrm>
          <a:prstGeom prst="rect">
            <a:avLst/>
          </a:prstGeom>
          <a:noFill/>
        </p:spPr>
      </p:pic>
      <p:sp>
        <p:nvSpPr>
          <p:cNvPr id="10" name="TextBox 9"/>
          <p:cNvSpPr txBox="1"/>
          <p:nvPr/>
        </p:nvSpPr>
        <p:spPr>
          <a:xfrm>
            <a:off x="6062140" y="4595723"/>
            <a:ext cx="1693327" cy="1754326"/>
          </a:xfrm>
          <a:prstGeom prst="rect">
            <a:avLst/>
          </a:prstGeom>
          <a:noFill/>
        </p:spPr>
        <p:txBody>
          <a:bodyPr wrap="square" rtlCol="0">
            <a:spAutoFit/>
          </a:bodyPr>
          <a:lstStyle/>
          <a:p>
            <a:pPr algn="ctr"/>
            <a:r>
              <a:rPr lang="en-US" b="1" dirty="0" smtClean="0"/>
              <a:t>1976</a:t>
            </a:r>
          </a:p>
          <a:p>
            <a:pPr algn="ctr"/>
            <a:r>
              <a:rPr lang="en-US" b="1" dirty="0" smtClean="0"/>
              <a:t>Cray 1</a:t>
            </a:r>
          </a:p>
          <a:p>
            <a:pPr marL="112713" indent="-112713">
              <a:buFont typeface="Arial" panose="020B0604020202020204" pitchFamily="34" charset="0"/>
              <a:buChar char="•"/>
            </a:pPr>
            <a:r>
              <a:rPr lang="en-US" b="1" dirty="0" smtClean="0">
                <a:solidFill>
                  <a:srgbClr val="FF0000"/>
                </a:solidFill>
              </a:rPr>
              <a:t>150 MF</a:t>
            </a:r>
          </a:p>
          <a:p>
            <a:pPr marL="112713" indent="-112713">
              <a:buFont typeface="Arial" panose="020B0604020202020204" pitchFamily="34" charset="0"/>
              <a:buChar char="•"/>
            </a:pPr>
            <a:r>
              <a:rPr lang="en-US" dirty="0" smtClean="0"/>
              <a:t>8 MB RAM</a:t>
            </a:r>
          </a:p>
          <a:p>
            <a:pPr marL="112713" indent="-112713">
              <a:buFont typeface="Arial" panose="020B0604020202020204" pitchFamily="34" charset="0"/>
              <a:buChar char="•"/>
            </a:pPr>
            <a:r>
              <a:rPr lang="en-US" b="1" dirty="0" smtClean="0">
                <a:solidFill>
                  <a:srgbClr val="FF0000"/>
                </a:solidFill>
              </a:rPr>
              <a:t>110 KW</a:t>
            </a:r>
          </a:p>
          <a:p>
            <a:pPr marL="112713" indent="-112713">
              <a:buFont typeface="Arial" panose="020B0604020202020204" pitchFamily="34" charset="0"/>
              <a:buChar char="•"/>
            </a:pPr>
            <a:r>
              <a:rPr lang="en-US" b="1" dirty="0" smtClean="0"/>
              <a:t>~150 ft</a:t>
            </a:r>
            <a:r>
              <a:rPr lang="en-US" b="1" baseline="30000" dirty="0" smtClean="0"/>
              <a:t>2</a:t>
            </a:r>
          </a:p>
        </p:txBody>
      </p:sp>
      <p:sp>
        <p:nvSpPr>
          <p:cNvPr id="11" name="Slide Number Placeholder 3"/>
          <p:cNvSpPr>
            <a:spLocks noGrp="1"/>
          </p:cNvSpPr>
          <p:nvPr>
            <p:ph type="sldNum" sz="quarter" idx="4294967295"/>
          </p:nvPr>
        </p:nvSpPr>
        <p:spPr>
          <a:xfrm>
            <a:off x="8413750" y="6351588"/>
            <a:ext cx="381000" cy="365125"/>
          </a:xfrm>
          <a:prstGeom prst="rect">
            <a:avLst/>
          </a:prstGeom>
        </p:spPr>
        <p:txBody>
          <a:bodyPr/>
          <a:lstStyle/>
          <a:p>
            <a:pPr>
              <a:defRPr/>
            </a:pPr>
            <a:fld id="{6EEA275D-5A49-48A8-817D-44C3EA0A3A2F}" type="slidenum">
              <a:rPr lang="en-US" smtClean="0"/>
              <a:pPr>
                <a:defRPr/>
              </a:pPr>
              <a:t>58</a:t>
            </a:fld>
            <a:endParaRPr lang="en-US" dirty="0"/>
          </a:p>
        </p:txBody>
      </p:sp>
    </p:spTree>
    <p:extLst>
      <p:ext uri="{BB962C8B-B14F-4D97-AF65-F5344CB8AC3E}">
        <p14:creationId xmlns:p14="http://schemas.microsoft.com/office/powerpoint/2010/main" val="407190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0" y="-6350"/>
            <a:ext cx="9144000" cy="717550"/>
          </a:xfrm>
        </p:spPr>
        <p:txBody>
          <a:bodyPr>
            <a:normAutofit/>
          </a:bodyPr>
          <a:lstStyle/>
          <a:p>
            <a:pPr defTabSz="914400" eaLnBrk="1">
              <a:defRPr/>
            </a:pPr>
            <a:r>
              <a:rPr lang="en-US" sz="3200" dirty="0" smtClean="0">
                <a:latin typeface="Calibri" charset="0"/>
                <a:cs typeface="Calibri" charset="0"/>
                <a:sym typeface="Calibri" charset="0"/>
              </a:rPr>
              <a:t>Trends Across the HPC Landscape</a:t>
            </a:r>
            <a:endParaRPr lang="en-US" sz="3200" dirty="0" smtClean="0"/>
          </a:p>
        </p:txBody>
      </p:sp>
      <p:sp>
        <p:nvSpPr>
          <p:cNvPr id="21507" name="Rectangle 3"/>
          <p:cNvSpPr>
            <a:spLocks noGrp="1"/>
          </p:cNvSpPr>
          <p:nvPr>
            <p:ph idx="1"/>
          </p:nvPr>
        </p:nvSpPr>
        <p:spPr bwMode="auto">
          <a:xfrm>
            <a:off x="349956" y="876120"/>
            <a:ext cx="8458200" cy="48323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50800" tIns="50800" rIns="50800" bIns="50800" numCol="1" anchor="t" anchorCtr="0" compatLnSpc="1">
            <a:prstTxWarp prst="textNoShape">
              <a:avLst/>
            </a:prstTxWarp>
          </a:bodyPr>
          <a:lstStyle/>
          <a:p>
            <a:pPr marL="279400" indent="-279400" eaLnBrk="1">
              <a:lnSpc>
                <a:spcPct val="90000"/>
              </a:lnSpc>
              <a:spcBef>
                <a:spcPts val="600"/>
              </a:spcBef>
              <a:defRPr/>
            </a:pPr>
            <a:r>
              <a:rPr lang="en-US" sz="2000" dirty="0" smtClean="0">
                <a:solidFill>
                  <a:schemeClr val="tx1"/>
                </a:solidFill>
                <a:latin typeface="Calibri" charset="0"/>
                <a:sym typeface="Calibri" charset="0"/>
              </a:rPr>
              <a:t>Increasing importance of computing and simulation within SC and DOE programs (across our missions: science, national security, and quest for cleaner energy)</a:t>
            </a:r>
          </a:p>
          <a:p>
            <a:pPr marL="679450" lvl="1" indent="-279400" eaLnBrk="1">
              <a:lnSpc>
                <a:spcPct val="90000"/>
              </a:lnSpc>
              <a:spcBef>
                <a:spcPts val="600"/>
              </a:spcBef>
              <a:defRPr/>
            </a:pPr>
            <a:r>
              <a:rPr lang="en-US" sz="1800" dirty="0" smtClean="0">
                <a:solidFill>
                  <a:schemeClr val="tx1"/>
                </a:solidFill>
                <a:latin typeface="Calibri" charset="0"/>
                <a:sym typeface="Calibri" charset="0"/>
              </a:rPr>
              <a:t>Continued full subscription of computational resources</a:t>
            </a:r>
          </a:p>
          <a:p>
            <a:pPr marL="679450" lvl="1" indent="-279400" eaLnBrk="1">
              <a:lnSpc>
                <a:spcPct val="90000"/>
              </a:lnSpc>
              <a:spcBef>
                <a:spcPts val="600"/>
              </a:spcBef>
              <a:defRPr/>
            </a:pPr>
            <a:r>
              <a:rPr lang="en-US" sz="1800" dirty="0" smtClean="0">
                <a:solidFill>
                  <a:schemeClr val="tx1"/>
                </a:solidFill>
                <a:latin typeface="Calibri" charset="0"/>
                <a:sym typeface="Calibri" charset="0"/>
              </a:rPr>
              <a:t>Increasing importance of effective partnerships (domain + applied math + CS)</a:t>
            </a:r>
          </a:p>
          <a:p>
            <a:pPr marL="679450" lvl="1" indent="-279400" eaLnBrk="1">
              <a:lnSpc>
                <a:spcPct val="90000"/>
              </a:lnSpc>
              <a:spcBef>
                <a:spcPts val="600"/>
              </a:spcBef>
              <a:defRPr/>
            </a:pPr>
            <a:r>
              <a:rPr lang="en-US" sz="1800" dirty="0" smtClean="0">
                <a:solidFill>
                  <a:schemeClr val="tx1"/>
                </a:solidFill>
                <a:latin typeface="Calibri" charset="0"/>
                <a:sym typeface="Calibri" charset="0"/>
              </a:rPr>
              <a:t>Difficulties persist in acquiring and retaining highly skilled workforce</a:t>
            </a:r>
            <a:endParaRPr lang="en-US" sz="2000" dirty="0" smtClean="0">
              <a:solidFill>
                <a:schemeClr val="tx1"/>
              </a:solidFill>
              <a:latin typeface="Calibri" charset="0"/>
              <a:sym typeface="Calibri" charset="0"/>
            </a:endParaRPr>
          </a:p>
          <a:p>
            <a:pPr marL="279400" indent="-279400" eaLnBrk="1">
              <a:lnSpc>
                <a:spcPct val="90000"/>
              </a:lnSpc>
              <a:spcBef>
                <a:spcPts val="600"/>
              </a:spcBef>
              <a:defRPr/>
            </a:pPr>
            <a:r>
              <a:rPr lang="en-US" sz="2000" dirty="0" smtClean="0">
                <a:solidFill>
                  <a:schemeClr val="tx1"/>
                </a:solidFill>
                <a:latin typeface="Calibri" charset="0"/>
                <a:sym typeface="Calibri" charset="0"/>
              </a:rPr>
              <a:t>Nexus of big data and powerful compute is an emerging frontier</a:t>
            </a:r>
          </a:p>
          <a:p>
            <a:pPr marL="279400" indent="-279400" eaLnBrk="1">
              <a:lnSpc>
                <a:spcPct val="90000"/>
              </a:lnSpc>
              <a:spcBef>
                <a:spcPts val="600"/>
              </a:spcBef>
              <a:defRPr/>
            </a:pPr>
            <a:r>
              <a:rPr lang="en-US" sz="2000" dirty="0" smtClean="0">
                <a:solidFill>
                  <a:schemeClr val="tx1"/>
                </a:solidFill>
                <a:latin typeface="Calibri" charset="0"/>
                <a:sym typeface="Calibri" charset="0"/>
              </a:rPr>
              <a:t>The drive toward exascale – Scientifically important and challenging questions await exascale</a:t>
            </a:r>
          </a:p>
          <a:p>
            <a:pPr marL="679450" lvl="1" indent="-279400" eaLnBrk="1">
              <a:lnSpc>
                <a:spcPct val="90000"/>
              </a:lnSpc>
              <a:spcBef>
                <a:spcPts val="600"/>
              </a:spcBef>
              <a:defRPr/>
            </a:pPr>
            <a:r>
              <a:rPr lang="en-US" sz="1800" dirty="0" err="1" smtClean="0">
                <a:solidFill>
                  <a:schemeClr val="tx1"/>
                </a:solidFill>
                <a:latin typeface="Calibri" charset="0"/>
                <a:sym typeface="Calibri" charset="0"/>
              </a:rPr>
              <a:t>Dennard</a:t>
            </a:r>
            <a:r>
              <a:rPr lang="en-US" sz="1800" dirty="0" smtClean="0">
                <a:solidFill>
                  <a:schemeClr val="tx1"/>
                </a:solidFill>
                <a:latin typeface="Calibri" charset="0"/>
                <a:sym typeface="Calibri" charset="0"/>
              </a:rPr>
              <a:t> scaling is driving further increases in concurrency </a:t>
            </a:r>
            <a:r>
              <a:rPr lang="en-US" sz="1800" dirty="0" smtClean="0">
                <a:solidFill>
                  <a:srgbClr val="FF0000"/>
                </a:solidFill>
                <a:latin typeface="Calibri" charset="0"/>
                <a:sym typeface="Calibri" charset="0"/>
              </a:rPr>
              <a:t>→ billion-way concurrency is coming </a:t>
            </a:r>
          </a:p>
          <a:p>
            <a:pPr marL="679450" lvl="1" indent="-279400" eaLnBrk="1">
              <a:lnSpc>
                <a:spcPct val="90000"/>
              </a:lnSpc>
              <a:spcBef>
                <a:spcPts val="600"/>
              </a:spcBef>
              <a:defRPr/>
            </a:pPr>
            <a:r>
              <a:rPr lang="en-US" sz="1800" dirty="0" smtClean="0">
                <a:solidFill>
                  <a:schemeClr val="tx1"/>
                </a:solidFill>
                <a:latin typeface="Calibri" charset="0"/>
                <a:sym typeface="Calibri" charset="0"/>
              </a:rPr>
              <a:t>Post-CORAL computer architectures may be significantly different</a:t>
            </a:r>
            <a:r>
              <a:rPr lang="en-US" sz="1800" dirty="0" smtClean="0">
                <a:solidFill>
                  <a:srgbClr val="FF0000"/>
                </a:solidFill>
                <a:latin typeface="Calibri" charset="0"/>
                <a:sym typeface="Calibri" charset="0"/>
              </a:rPr>
              <a:t> → significant re-coding</a:t>
            </a:r>
            <a:endParaRPr lang="en-US" sz="1800" dirty="0" smtClean="0">
              <a:solidFill>
                <a:schemeClr val="tx1"/>
              </a:solidFill>
              <a:latin typeface="Calibri" charset="0"/>
              <a:sym typeface="Calibri" charset="0"/>
            </a:endParaRPr>
          </a:p>
          <a:p>
            <a:pPr marL="679450" lvl="1" indent="-279400" eaLnBrk="1">
              <a:lnSpc>
                <a:spcPct val="90000"/>
              </a:lnSpc>
              <a:spcBef>
                <a:spcPts val="600"/>
              </a:spcBef>
              <a:defRPr/>
            </a:pPr>
            <a:r>
              <a:rPr lang="en-US" sz="1800" dirty="0" smtClean="0">
                <a:solidFill>
                  <a:schemeClr val="tx1"/>
                </a:solidFill>
                <a:latin typeface="Calibri" charset="0"/>
                <a:sym typeface="Calibri" charset="0"/>
              </a:rPr>
              <a:t>Data movement is increasingly costly </a:t>
            </a:r>
            <a:r>
              <a:rPr lang="en-US" sz="1800" dirty="0" smtClean="0">
                <a:solidFill>
                  <a:srgbClr val="FF0000"/>
                </a:solidFill>
                <a:latin typeface="Calibri" charset="0"/>
                <a:sym typeface="Calibri" charset="0"/>
              </a:rPr>
              <a:t>→ becoming the rate limiter</a:t>
            </a:r>
          </a:p>
          <a:p>
            <a:pPr marL="679450" lvl="1" indent="-279400" eaLnBrk="1">
              <a:lnSpc>
                <a:spcPct val="90000"/>
              </a:lnSpc>
              <a:spcBef>
                <a:spcPts val="600"/>
              </a:spcBef>
              <a:defRPr/>
            </a:pPr>
            <a:r>
              <a:rPr lang="en-US" sz="1800" dirty="0" smtClean="0">
                <a:solidFill>
                  <a:schemeClr val="tx1"/>
                </a:solidFill>
                <a:latin typeface="Calibri" charset="0"/>
                <a:sym typeface="Calibri" charset="0"/>
              </a:rPr>
              <a:t>Power consumption remains an issue ($1M/megawatt-year)</a:t>
            </a:r>
          </a:p>
          <a:p>
            <a:pPr marL="679450" lvl="1" indent="-279400" eaLnBrk="1">
              <a:lnSpc>
                <a:spcPct val="90000"/>
              </a:lnSpc>
              <a:spcBef>
                <a:spcPts val="600"/>
              </a:spcBef>
              <a:defRPr/>
            </a:pPr>
            <a:r>
              <a:rPr lang="en-US" sz="1800" dirty="0" smtClean="0">
                <a:solidFill>
                  <a:schemeClr val="tx1"/>
                </a:solidFill>
                <a:latin typeface="Calibri" charset="0"/>
                <a:sym typeface="Calibri" charset="0"/>
              </a:rPr>
              <a:t>A </a:t>
            </a:r>
            <a:r>
              <a:rPr lang="en-US" sz="1800" dirty="0" err="1" smtClean="0">
                <a:solidFill>
                  <a:schemeClr val="tx1"/>
                </a:solidFill>
                <a:latin typeface="Calibri" charset="0"/>
                <a:sym typeface="Calibri" charset="0"/>
              </a:rPr>
              <a:t>petaflop</a:t>
            </a:r>
            <a:r>
              <a:rPr lang="en-US" sz="1800" dirty="0" smtClean="0">
                <a:solidFill>
                  <a:schemeClr val="tx1"/>
                </a:solidFill>
                <a:latin typeface="Calibri" charset="0"/>
                <a:sym typeface="Calibri" charset="0"/>
              </a:rPr>
              <a:t> in a 19-inch rack</a:t>
            </a:r>
          </a:p>
          <a:p>
            <a:pPr marL="279400" indent="-279400" eaLnBrk="1">
              <a:lnSpc>
                <a:spcPct val="90000"/>
              </a:lnSpc>
              <a:spcBef>
                <a:spcPts val="600"/>
              </a:spcBef>
              <a:defRPr/>
            </a:pPr>
            <a:r>
              <a:rPr lang="en-US" sz="2000" dirty="0" smtClean="0">
                <a:solidFill>
                  <a:schemeClr val="tx1"/>
                </a:solidFill>
                <a:latin typeface="Calibri" charset="0"/>
                <a:sym typeface="Calibri" charset="0"/>
              </a:rPr>
              <a:t>The post-Moore’s Law epoch is drawing nearer – we need to start preparing</a:t>
            </a:r>
          </a:p>
        </p:txBody>
      </p:sp>
      <p:sp>
        <p:nvSpPr>
          <p:cNvPr id="7" name="Footer Placeholder 2"/>
          <p:cNvSpPr>
            <a:spLocks noGrp="1"/>
          </p:cNvSpPr>
          <p:nvPr>
            <p:ph type="ftr" sz="quarter" idx="4294967295"/>
          </p:nvPr>
        </p:nvSpPr>
        <p:spPr>
          <a:xfrm>
            <a:off x="3124200" y="6356350"/>
            <a:ext cx="5334000" cy="365125"/>
          </a:xfrm>
          <a:prstGeom prst="rect">
            <a:avLst/>
          </a:prstGeom>
        </p:spPr>
        <p:txBody>
          <a:bodyPr anchor="ctr"/>
          <a:lstStyle/>
          <a:p>
            <a:pPr algn="r" fontAlgn="auto">
              <a:spcBef>
                <a:spcPts val="0"/>
              </a:spcBef>
              <a:spcAft>
                <a:spcPts val="0"/>
              </a:spcAft>
              <a:defRPr/>
            </a:pPr>
            <a:r>
              <a:rPr lang="en-US" sz="1200" smtClean="0">
                <a:solidFill>
                  <a:srgbClr val="106636"/>
                </a:solidFill>
                <a:latin typeface="Arial" pitchFamily="34" charset="0"/>
                <a:cs typeface="Arial" pitchFamily="34" charset="0"/>
              </a:rPr>
              <a:t>BESAC Briefing February 11, 2016</a:t>
            </a:r>
            <a:endParaRPr lang="en-US" sz="1200" dirty="0">
              <a:solidFill>
                <a:srgbClr val="106636"/>
              </a:solidFill>
              <a:latin typeface="Arial" pitchFamily="34" charset="0"/>
              <a:cs typeface="Arial" pitchFamily="34" charset="0"/>
            </a:endParaRPr>
          </a:p>
        </p:txBody>
      </p:sp>
      <p:sp>
        <p:nvSpPr>
          <p:cNvPr id="6" name="Slide Number Placeholder 3"/>
          <p:cNvSpPr>
            <a:spLocks noGrp="1"/>
          </p:cNvSpPr>
          <p:nvPr>
            <p:ph type="sldNum" sz="quarter" idx="4294967295"/>
          </p:nvPr>
        </p:nvSpPr>
        <p:spPr>
          <a:xfrm>
            <a:off x="8413750" y="6351588"/>
            <a:ext cx="381000" cy="365125"/>
          </a:xfrm>
          <a:prstGeom prst="rect">
            <a:avLst/>
          </a:prstGeom>
        </p:spPr>
        <p:txBody>
          <a:bodyPr/>
          <a:lstStyle/>
          <a:p>
            <a:pPr>
              <a:defRPr/>
            </a:pPr>
            <a:fld id="{6EEA275D-5A49-48A8-817D-44C3EA0A3A2F}" type="slidenum">
              <a:rPr lang="en-US" smtClean="0"/>
              <a:pPr>
                <a:defRPr/>
              </a:pPr>
              <a:t>59</a:t>
            </a:fld>
            <a:endParaRPr lang="en-US" dirty="0"/>
          </a:p>
        </p:txBody>
      </p:sp>
    </p:spTree>
    <p:extLst>
      <p:ext uri="{BB962C8B-B14F-4D97-AF65-F5344CB8AC3E}">
        <p14:creationId xmlns:p14="http://schemas.microsoft.com/office/powerpoint/2010/main" val="1369809666"/>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96883"/>
            <a:ext cx="9148943" cy="6061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7" name="Group 2"/>
          <p:cNvGrpSpPr>
            <a:grpSpLocks/>
          </p:cNvGrpSpPr>
          <p:nvPr/>
        </p:nvGrpSpPr>
        <p:grpSpPr bwMode="auto">
          <a:xfrm>
            <a:off x="797306" y="620119"/>
            <a:ext cx="7856538" cy="4879975"/>
            <a:chOff x="313" y="745"/>
            <a:chExt cx="5062" cy="3074"/>
          </a:xfrm>
        </p:grpSpPr>
        <p:sp>
          <p:nvSpPr>
            <p:cNvPr id="568" name="Freeform 3"/>
            <p:cNvSpPr>
              <a:spLocks/>
            </p:cNvSpPr>
            <p:nvPr/>
          </p:nvSpPr>
          <p:spPr bwMode="auto">
            <a:xfrm>
              <a:off x="5001" y="745"/>
              <a:ext cx="374" cy="572"/>
            </a:xfrm>
            <a:custGeom>
              <a:avLst/>
              <a:gdLst>
                <a:gd name="T0" fmla="*/ 87 w 374"/>
                <a:gd name="T1" fmla="*/ 18 h 572"/>
                <a:gd name="T2" fmla="*/ 32 w 374"/>
                <a:gd name="T3" fmla="*/ 123 h 572"/>
                <a:gd name="T4" fmla="*/ 59 w 374"/>
                <a:gd name="T5" fmla="*/ 162 h 572"/>
                <a:gd name="T6" fmla="*/ 32 w 374"/>
                <a:gd name="T7" fmla="*/ 210 h 572"/>
                <a:gd name="T8" fmla="*/ 48 w 374"/>
                <a:gd name="T9" fmla="*/ 226 h 572"/>
                <a:gd name="T10" fmla="*/ 37 w 374"/>
                <a:gd name="T11" fmla="*/ 258 h 572"/>
                <a:gd name="T12" fmla="*/ 37 w 374"/>
                <a:gd name="T13" fmla="*/ 311 h 572"/>
                <a:gd name="T14" fmla="*/ 0 w 374"/>
                <a:gd name="T15" fmla="*/ 331 h 572"/>
                <a:gd name="T16" fmla="*/ 14 w 374"/>
                <a:gd name="T17" fmla="*/ 347 h 572"/>
                <a:gd name="T18" fmla="*/ 92 w 374"/>
                <a:gd name="T19" fmla="*/ 546 h 572"/>
                <a:gd name="T20" fmla="*/ 155 w 374"/>
                <a:gd name="T21" fmla="*/ 571 h 572"/>
                <a:gd name="T22" fmla="*/ 151 w 374"/>
                <a:gd name="T23" fmla="*/ 530 h 572"/>
                <a:gd name="T24" fmla="*/ 181 w 374"/>
                <a:gd name="T25" fmla="*/ 498 h 572"/>
                <a:gd name="T26" fmla="*/ 171 w 374"/>
                <a:gd name="T27" fmla="*/ 464 h 572"/>
                <a:gd name="T28" fmla="*/ 247 w 374"/>
                <a:gd name="T29" fmla="*/ 423 h 572"/>
                <a:gd name="T30" fmla="*/ 250 w 374"/>
                <a:gd name="T31" fmla="*/ 368 h 572"/>
                <a:gd name="T32" fmla="*/ 295 w 374"/>
                <a:gd name="T33" fmla="*/ 365 h 572"/>
                <a:gd name="T34" fmla="*/ 330 w 374"/>
                <a:gd name="T35" fmla="*/ 322 h 572"/>
                <a:gd name="T36" fmla="*/ 373 w 374"/>
                <a:gd name="T37" fmla="*/ 294 h 572"/>
                <a:gd name="T38" fmla="*/ 373 w 374"/>
                <a:gd name="T39" fmla="*/ 258 h 572"/>
                <a:gd name="T40" fmla="*/ 314 w 374"/>
                <a:gd name="T41" fmla="*/ 247 h 572"/>
                <a:gd name="T42" fmla="*/ 304 w 374"/>
                <a:gd name="T43" fmla="*/ 208 h 572"/>
                <a:gd name="T44" fmla="*/ 245 w 374"/>
                <a:gd name="T45" fmla="*/ 203 h 572"/>
                <a:gd name="T46" fmla="*/ 197 w 374"/>
                <a:gd name="T47" fmla="*/ 34 h 572"/>
                <a:gd name="T48" fmla="*/ 176 w 374"/>
                <a:gd name="T49" fmla="*/ 0 h 572"/>
                <a:gd name="T50" fmla="*/ 117 w 374"/>
                <a:gd name="T51" fmla="*/ 14 h 572"/>
                <a:gd name="T52" fmla="*/ 107 w 374"/>
                <a:gd name="T53" fmla="*/ 30 h 572"/>
                <a:gd name="T54" fmla="*/ 87 w 374"/>
                <a:gd name="T55" fmla="*/ 18 h 57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74"/>
                <a:gd name="T85" fmla="*/ 0 h 572"/>
                <a:gd name="T86" fmla="*/ 374 w 374"/>
                <a:gd name="T87" fmla="*/ 572 h 57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74" h="572">
                  <a:moveTo>
                    <a:pt x="87" y="18"/>
                  </a:moveTo>
                  <a:lnTo>
                    <a:pt x="32" y="123"/>
                  </a:lnTo>
                  <a:lnTo>
                    <a:pt x="59" y="162"/>
                  </a:lnTo>
                  <a:lnTo>
                    <a:pt x="32" y="210"/>
                  </a:lnTo>
                  <a:lnTo>
                    <a:pt x="48" y="226"/>
                  </a:lnTo>
                  <a:lnTo>
                    <a:pt x="37" y="258"/>
                  </a:lnTo>
                  <a:lnTo>
                    <a:pt x="37" y="311"/>
                  </a:lnTo>
                  <a:lnTo>
                    <a:pt x="0" y="331"/>
                  </a:lnTo>
                  <a:lnTo>
                    <a:pt x="14" y="347"/>
                  </a:lnTo>
                  <a:lnTo>
                    <a:pt x="92" y="546"/>
                  </a:lnTo>
                  <a:lnTo>
                    <a:pt x="155" y="571"/>
                  </a:lnTo>
                  <a:lnTo>
                    <a:pt x="151" y="530"/>
                  </a:lnTo>
                  <a:lnTo>
                    <a:pt x="181" y="498"/>
                  </a:lnTo>
                  <a:lnTo>
                    <a:pt x="171" y="464"/>
                  </a:lnTo>
                  <a:lnTo>
                    <a:pt x="247" y="423"/>
                  </a:lnTo>
                  <a:lnTo>
                    <a:pt x="250" y="368"/>
                  </a:lnTo>
                  <a:lnTo>
                    <a:pt x="295" y="365"/>
                  </a:lnTo>
                  <a:lnTo>
                    <a:pt x="330" y="322"/>
                  </a:lnTo>
                  <a:lnTo>
                    <a:pt x="373" y="294"/>
                  </a:lnTo>
                  <a:lnTo>
                    <a:pt x="373" y="258"/>
                  </a:lnTo>
                  <a:lnTo>
                    <a:pt x="314" y="247"/>
                  </a:lnTo>
                  <a:lnTo>
                    <a:pt x="304" y="208"/>
                  </a:lnTo>
                  <a:lnTo>
                    <a:pt x="245" y="203"/>
                  </a:lnTo>
                  <a:lnTo>
                    <a:pt x="197" y="34"/>
                  </a:lnTo>
                  <a:lnTo>
                    <a:pt x="176" y="0"/>
                  </a:lnTo>
                  <a:lnTo>
                    <a:pt x="117" y="14"/>
                  </a:lnTo>
                  <a:lnTo>
                    <a:pt x="107" y="30"/>
                  </a:lnTo>
                  <a:lnTo>
                    <a:pt x="87" y="18"/>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sp>
          <p:nvSpPr>
            <p:cNvPr id="569" name="Freeform 4"/>
            <p:cNvSpPr>
              <a:spLocks/>
            </p:cNvSpPr>
            <p:nvPr/>
          </p:nvSpPr>
          <p:spPr bwMode="auto">
            <a:xfrm>
              <a:off x="4445" y="1872"/>
              <a:ext cx="481" cy="199"/>
            </a:xfrm>
            <a:custGeom>
              <a:avLst/>
              <a:gdLst>
                <a:gd name="T0" fmla="*/ 0 w 481"/>
                <a:gd name="T1" fmla="*/ 68 h 199"/>
                <a:gd name="T2" fmla="*/ 357 w 481"/>
                <a:gd name="T3" fmla="*/ 0 h 199"/>
                <a:gd name="T4" fmla="*/ 416 w 481"/>
                <a:gd name="T5" fmla="*/ 136 h 199"/>
                <a:gd name="T6" fmla="*/ 478 w 481"/>
                <a:gd name="T7" fmla="*/ 121 h 199"/>
                <a:gd name="T8" fmla="*/ 480 w 481"/>
                <a:gd name="T9" fmla="*/ 189 h 199"/>
                <a:gd name="T10" fmla="*/ 430 w 481"/>
                <a:gd name="T11" fmla="*/ 198 h 199"/>
                <a:gd name="T12" fmla="*/ 386 w 481"/>
                <a:gd name="T13" fmla="*/ 153 h 199"/>
                <a:gd name="T14" fmla="*/ 357 w 481"/>
                <a:gd name="T15" fmla="*/ 100 h 199"/>
                <a:gd name="T16" fmla="*/ 352 w 481"/>
                <a:gd name="T17" fmla="*/ 25 h 199"/>
                <a:gd name="T18" fmla="*/ 331 w 481"/>
                <a:gd name="T19" fmla="*/ 62 h 199"/>
                <a:gd name="T20" fmla="*/ 356 w 481"/>
                <a:gd name="T21" fmla="*/ 175 h 199"/>
                <a:gd name="T22" fmla="*/ 251 w 481"/>
                <a:gd name="T23" fmla="*/ 191 h 199"/>
                <a:gd name="T24" fmla="*/ 247 w 481"/>
                <a:gd name="T25" fmla="*/ 109 h 199"/>
                <a:gd name="T26" fmla="*/ 183 w 481"/>
                <a:gd name="T27" fmla="*/ 73 h 199"/>
                <a:gd name="T28" fmla="*/ 128 w 481"/>
                <a:gd name="T29" fmla="*/ 64 h 199"/>
                <a:gd name="T30" fmla="*/ 14 w 481"/>
                <a:gd name="T31" fmla="*/ 121 h 199"/>
                <a:gd name="T32" fmla="*/ 0 w 481"/>
                <a:gd name="T33" fmla="*/ 68 h 19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1"/>
                <a:gd name="T52" fmla="*/ 0 h 199"/>
                <a:gd name="T53" fmla="*/ 481 w 481"/>
                <a:gd name="T54" fmla="*/ 199 h 19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1" h="199">
                  <a:moveTo>
                    <a:pt x="0" y="68"/>
                  </a:moveTo>
                  <a:lnTo>
                    <a:pt x="357" y="0"/>
                  </a:lnTo>
                  <a:lnTo>
                    <a:pt x="416" y="136"/>
                  </a:lnTo>
                  <a:lnTo>
                    <a:pt x="478" y="121"/>
                  </a:lnTo>
                  <a:lnTo>
                    <a:pt x="480" y="189"/>
                  </a:lnTo>
                  <a:lnTo>
                    <a:pt x="430" y="198"/>
                  </a:lnTo>
                  <a:lnTo>
                    <a:pt x="386" y="153"/>
                  </a:lnTo>
                  <a:lnTo>
                    <a:pt x="357" y="100"/>
                  </a:lnTo>
                  <a:lnTo>
                    <a:pt x="352" y="25"/>
                  </a:lnTo>
                  <a:lnTo>
                    <a:pt x="331" y="62"/>
                  </a:lnTo>
                  <a:lnTo>
                    <a:pt x="356" y="175"/>
                  </a:lnTo>
                  <a:lnTo>
                    <a:pt x="251" y="191"/>
                  </a:lnTo>
                  <a:lnTo>
                    <a:pt x="247" y="109"/>
                  </a:lnTo>
                  <a:lnTo>
                    <a:pt x="183" y="73"/>
                  </a:lnTo>
                  <a:lnTo>
                    <a:pt x="128" y="64"/>
                  </a:lnTo>
                  <a:lnTo>
                    <a:pt x="14" y="121"/>
                  </a:lnTo>
                  <a:lnTo>
                    <a:pt x="0" y="68"/>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sp>
          <p:nvSpPr>
            <p:cNvPr id="570" name="Freeform 5"/>
            <p:cNvSpPr>
              <a:spLocks/>
            </p:cNvSpPr>
            <p:nvPr/>
          </p:nvSpPr>
          <p:spPr bwMode="auto">
            <a:xfrm>
              <a:off x="526" y="788"/>
              <a:ext cx="635" cy="465"/>
            </a:xfrm>
            <a:custGeom>
              <a:avLst/>
              <a:gdLst>
                <a:gd name="T0" fmla="*/ 160 w 635"/>
                <a:gd name="T1" fmla="*/ 0 h 465"/>
                <a:gd name="T2" fmla="*/ 290 w 635"/>
                <a:gd name="T3" fmla="*/ 36 h 465"/>
                <a:gd name="T4" fmla="*/ 390 w 635"/>
                <a:gd name="T5" fmla="*/ 59 h 465"/>
                <a:gd name="T6" fmla="*/ 438 w 635"/>
                <a:gd name="T7" fmla="*/ 69 h 465"/>
                <a:gd name="T8" fmla="*/ 488 w 635"/>
                <a:gd name="T9" fmla="*/ 76 h 465"/>
                <a:gd name="T10" fmla="*/ 554 w 635"/>
                <a:gd name="T11" fmla="*/ 89 h 465"/>
                <a:gd name="T12" fmla="*/ 634 w 635"/>
                <a:gd name="T13" fmla="*/ 103 h 465"/>
                <a:gd name="T14" fmla="*/ 582 w 635"/>
                <a:gd name="T15" fmla="*/ 464 h 465"/>
                <a:gd name="T16" fmla="*/ 337 w 635"/>
                <a:gd name="T17" fmla="*/ 412 h 465"/>
                <a:gd name="T18" fmla="*/ 303 w 635"/>
                <a:gd name="T19" fmla="*/ 436 h 465"/>
                <a:gd name="T20" fmla="*/ 258 w 635"/>
                <a:gd name="T21" fmla="*/ 400 h 465"/>
                <a:gd name="T22" fmla="*/ 219 w 635"/>
                <a:gd name="T23" fmla="*/ 436 h 465"/>
                <a:gd name="T24" fmla="*/ 183 w 635"/>
                <a:gd name="T25" fmla="*/ 405 h 465"/>
                <a:gd name="T26" fmla="*/ 82 w 635"/>
                <a:gd name="T27" fmla="*/ 400 h 465"/>
                <a:gd name="T28" fmla="*/ 96 w 635"/>
                <a:gd name="T29" fmla="*/ 341 h 465"/>
                <a:gd name="T30" fmla="*/ 23 w 635"/>
                <a:gd name="T31" fmla="*/ 336 h 465"/>
                <a:gd name="T32" fmla="*/ 16 w 635"/>
                <a:gd name="T33" fmla="*/ 302 h 465"/>
                <a:gd name="T34" fmla="*/ 30 w 635"/>
                <a:gd name="T35" fmla="*/ 267 h 465"/>
                <a:gd name="T36" fmla="*/ 12 w 635"/>
                <a:gd name="T37" fmla="*/ 235 h 465"/>
                <a:gd name="T38" fmla="*/ 14 w 635"/>
                <a:gd name="T39" fmla="*/ 144 h 465"/>
                <a:gd name="T40" fmla="*/ 0 w 635"/>
                <a:gd name="T41" fmla="*/ 75 h 465"/>
                <a:gd name="T42" fmla="*/ 9 w 635"/>
                <a:gd name="T43" fmla="*/ 48 h 465"/>
                <a:gd name="T44" fmla="*/ 41 w 635"/>
                <a:gd name="T45" fmla="*/ 59 h 465"/>
                <a:gd name="T46" fmla="*/ 75 w 635"/>
                <a:gd name="T47" fmla="*/ 100 h 465"/>
                <a:gd name="T48" fmla="*/ 137 w 635"/>
                <a:gd name="T49" fmla="*/ 108 h 465"/>
                <a:gd name="T50" fmla="*/ 153 w 635"/>
                <a:gd name="T51" fmla="*/ 142 h 465"/>
                <a:gd name="T52" fmla="*/ 123 w 635"/>
                <a:gd name="T53" fmla="*/ 142 h 465"/>
                <a:gd name="T54" fmla="*/ 119 w 635"/>
                <a:gd name="T55" fmla="*/ 171 h 465"/>
                <a:gd name="T56" fmla="*/ 137 w 635"/>
                <a:gd name="T57" fmla="*/ 174 h 465"/>
                <a:gd name="T58" fmla="*/ 144 w 635"/>
                <a:gd name="T59" fmla="*/ 203 h 465"/>
                <a:gd name="T60" fmla="*/ 107 w 635"/>
                <a:gd name="T61" fmla="*/ 224 h 465"/>
                <a:gd name="T62" fmla="*/ 107 w 635"/>
                <a:gd name="T63" fmla="*/ 244 h 465"/>
                <a:gd name="T64" fmla="*/ 150 w 635"/>
                <a:gd name="T65" fmla="*/ 244 h 465"/>
                <a:gd name="T66" fmla="*/ 160 w 635"/>
                <a:gd name="T67" fmla="*/ 194 h 465"/>
                <a:gd name="T68" fmla="*/ 192 w 635"/>
                <a:gd name="T69" fmla="*/ 164 h 465"/>
                <a:gd name="T70" fmla="*/ 153 w 635"/>
                <a:gd name="T71" fmla="*/ 85 h 465"/>
                <a:gd name="T72" fmla="*/ 178 w 635"/>
                <a:gd name="T73" fmla="*/ 60 h 465"/>
                <a:gd name="T74" fmla="*/ 160 w 635"/>
                <a:gd name="T75" fmla="*/ 0 h 46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5"/>
                <a:gd name="T115" fmla="*/ 0 h 465"/>
                <a:gd name="T116" fmla="*/ 635 w 635"/>
                <a:gd name="T117" fmla="*/ 465 h 46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5" h="465">
                  <a:moveTo>
                    <a:pt x="160" y="0"/>
                  </a:moveTo>
                  <a:lnTo>
                    <a:pt x="290" y="36"/>
                  </a:lnTo>
                  <a:lnTo>
                    <a:pt x="390" y="59"/>
                  </a:lnTo>
                  <a:lnTo>
                    <a:pt x="438" y="69"/>
                  </a:lnTo>
                  <a:lnTo>
                    <a:pt x="488" y="76"/>
                  </a:lnTo>
                  <a:lnTo>
                    <a:pt x="554" y="89"/>
                  </a:lnTo>
                  <a:lnTo>
                    <a:pt x="634" y="103"/>
                  </a:lnTo>
                  <a:lnTo>
                    <a:pt x="582" y="464"/>
                  </a:lnTo>
                  <a:lnTo>
                    <a:pt x="337" y="412"/>
                  </a:lnTo>
                  <a:lnTo>
                    <a:pt x="303" y="436"/>
                  </a:lnTo>
                  <a:lnTo>
                    <a:pt x="258" y="400"/>
                  </a:lnTo>
                  <a:lnTo>
                    <a:pt x="219" y="436"/>
                  </a:lnTo>
                  <a:lnTo>
                    <a:pt x="183" y="405"/>
                  </a:lnTo>
                  <a:lnTo>
                    <a:pt x="82" y="400"/>
                  </a:lnTo>
                  <a:lnTo>
                    <a:pt x="96" y="341"/>
                  </a:lnTo>
                  <a:lnTo>
                    <a:pt x="23" y="336"/>
                  </a:lnTo>
                  <a:lnTo>
                    <a:pt x="16" y="302"/>
                  </a:lnTo>
                  <a:lnTo>
                    <a:pt x="30" y="267"/>
                  </a:lnTo>
                  <a:lnTo>
                    <a:pt x="12" y="235"/>
                  </a:lnTo>
                  <a:lnTo>
                    <a:pt x="14" y="144"/>
                  </a:lnTo>
                  <a:lnTo>
                    <a:pt x="0" y="75"/>
                  </a:lnTo>
                  <a:lnTo>
                    <a:pt x="9" y="48"/>
                  </a:lnTo>
                  <a:lnTo>
                    <a:pt x="41" y="59"/>
                  </a:lnTo>
                  <a:lnTo>
                    <a:pt x="75" y="100"/>
                  </a:lnTo>
                  <a:lnTo>
                    <a:pt x="137" y="108"/>
                  </a:lnTo>
                  <a:lnTo>
                    <a:pt x="153" y="142"/>
                  </a:lnTo>
                  <a:lnTo>
                    <a:pt x="123" y="142"/>
                  </a:lnTo>
                  <a:lnTo>
                    <a:pt x="119" y="171"/>
                  </a:lnTo>
                  <a:lnTo>
                    <a:pt x="137" y="174"/>
                  </a:lnTo>
                  <a:lnTo>
                    <a:pt x="144" y="203"/>
                  </a:lnTo>
                  <a:lnTo>
                    <a:pt x="107" y="224"/>
                  </a:lnTo>
                  <a:lnTo>
                    <a:pt x="107" y="244"/>
                  </a:lnTo>
                  <a:lnTo>
                    <a:pt x="150" y="244"/>
                  </a:lnTo>
                  <a:lnTo>
                    <a:pt x="160" y="194"/>
                  </a:lnTo>
                  <a:lnTo>
                    <a:pt x="192" y="164"/>
                  </a:lnTo>
                  <a:lnTo>
                    <a:pt x="153" y="85"/>
                  </a:lnTo>
                  <a:lnTo>
                    <a:pt x="178" y="60"/>
                  </a:lnTo>
                  <a:lnTo>
                    <a:pt x="160" y="0"/>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sp>
          <p:nvSpPr>
            <p:cNvPr id="571" name="Freeform 6"/>
            <p:cNvSpPr>
              <a:spLocks/>
            </p:cNvSpPr>
            <p:nvPr/>
          </p:nvSpPr>
          <p:spPr bwMode="auto">
            <a:xfrm>
              <a:off x="377" y="1124"/>
              <a:ext cx="790" cy="603"/>
            </a:xfrm>
            <a:custGeom>
              <a:avLst/>
              <a:gdLst>
                <a:gd name="T0" fmla="*/ 172 w 790"/>
                <a:gd name="T1" fmla="*/ 0 h 603"/>
                <a:gd name="T2" fmla="*/ 149 w 790"/>
                <a:gd name="T3" fmla="*/ 12 h 603"/>
                <a:gd name="T4" fmla="*/ 135 w 790"/>
                <a:gd name="T5" fmla="*/ 66 h 603"/>
                <a:gd name="T6" fmla="*/ 121 w 790"/>
                <a:gd name="T7" fmla="*/ 110 h 603"/>
                <a:gd name="T8" fmla="*/ 110 w 790"/>
                <a:gd name="T9" fmla="*/ 146 h 603"/>
                <a:gd name="T10" fmla="*/ 96 w 790"/>
                <a:gd name="T11" fmla="*/ 185 h 603"/>
                <a:gd name="T12" fmla="*/ 80 w 790"/>
                <a:gd name="T13" fmla="*/ 224 h 603"/>
                <a:gd name="T14" fmla="*/ 59 w 790"/>
                <a:gd name="T15" fmla="*/ 266 h 603"/>
                <a:gd name="T16" fmla="*/ 30 w 790"/>
                <a:gd name="T17" fmla="*/ 316 h 603"/>
                <a:gd name="T18" fmla="*/ 0 w 790"/>
                <a:gd name="T19" fmla="*/ 364 h 603"/>
                <a:gd name="T20" fmla="*/ 0 w 790"/>
                <a:gd name="T21" fmla="*/ 469 h 603"/>
                <a:gd name="T22" fmla="*/ 442 w 790"/>
                <a:gd name="T23" fmla="*/ 559 h 603"/>
                <a:gd name="T24" fmla="*/ 647 w 790"/>
                <a:gd name="T25" fmla="*/ 602 h 603"/>
                <a:gd name="T26" fmla="*/ 689 w 790"/>
                <a:gd name="T27" fmla="*/ 392 h 603"/>
                <a:gd name="T28" fmla="*/ 716 w 790"/>
                <a:gd name="T29" fmla="*/ 375 h 603"/>
                <a:gd name="T30" fmla="*/ 691 w 790"/>
                <a:gd name="T31" fmla="*/ 329 h 603"/>
                <a:gd name="T32" fmla="*/ 704 w 790"/>
                <a:gd name="T33" fmla="*/ 281 h 603"/>
                <a:gd name="T34" fmla="*/ 789 w 790"/>
                <a:gd name="T35" fmla="*/ 201 h 603"/>
                <a:gd name="T36" fmla="*/ 730 w 790"/>
                <a:gd name="T37" fmla="*/ 128 h 603"/>
                <a:gd name="T38" fmla="*/ 485 w 790"/>
                <a:gd name="T39" fmla="*/ 76 h 603"/>
                <a:gd name="T40" fmla="*/ 451 w 790"/>
                <a:gd name="T41" fmla="*/ 98 h 603"/>
                <a:gd name="T42" fmla="*/ 407 w 790"/>
                <a:gd name="T43" fmla="*/ 62 h 603"/>
                <a:gd name="T44" fmla="*/ 368 w 790"/>
                <a:gd name="T45" fmla="*/ 99 h 603"/>
                <a:gd name="T46" fmla="*/ 331 w 790"/>
                <a:gd name="T47" fmla="*/ 62 h 603"/>
                <a:gd name="T48" fmla="*/ 233 w 790"/>
                <a:gd name="T49" fmla="*/ 64 h 603"/>
                <a:gd name="T50" fmla="*/ 245 w 790"/>
                <a:gd name="T51" fmla="*/ 5 h 603"/>
                <a:gd name="T52" fmla="*/ 172 w 790"/>
                <a:gd name="T53" fmla="*/ 0 h 60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90"/>
                <a:gd name="T82" fmla="*/ 0 h 603"/>
                <a:gd name="T83" fmla="*/ 790 w 790"/>
                <a:gd name="T84" fmla="*/ 603 h 60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90" h="603">
                  <a:moveTo>
                    <a:pt x="172" y="0"/>
                  </a:moveTo>
                  <a:lnTo>
                    <a:pt x="149" y="12"/>
                  </a:lnTo>
                  <a:lnTo>
                    <a:pt x="135" y="66"/>
                  </a:lnTo>
                  <a:lnTo>
                    <a:pt x="121" y="110"/>
                  </a:lnTo>
                  <a:lnTo>
                    <a:pt x="110" y="146"/>
                  </a:lnTo>
                  <a:lnTo>
                    <a:pt x="96" y="185"/>
                  </a:lnTo>
                  <a:lnTo>
                    <a:pt x="80" y="224"/>
                  </a:lnTo>
                  <a:lnTo>
                    <a:pt x="59" y="266"/>
                  </a:lnTo>
                  <a:lnTo>
                    <a:pt x="30" y="316"/>
                  </a:lnTo>
                  <a:lnTo>
                    <a:pt x="0" y="364"/>
                  </a:lnTo>
                  <a:lnTo>
                    <a:pt x="0" y="469"/>
                  </a:lnTo>
                  <a:lnTo>
                    <a:pt x="442" y="559"/>
                  </a:lnTo>
                  <a:lnTo>
                    <a:pt x="647" y="602"/>
                  </a:lnTo>
                  <a:lnTo>
                    <a:pt x="689" y="392"/>
                  </a:lnTo>
                  <a:lnTo>
                    <a:pt x="716" y="375"/>
                  </a:lnTo>
                  <a:lnTo>
                    <a:pt x="691" y="329"/>
                  </a:lnTo>
                  <a:lnTo>
                    <a:pt x="704" y="281"/>
                  </a:lnTo>
                  <a:lnTo>
                    <a:pt x="789" y="201"/>
                  </a:lnTo>
                  <a:lnTo>
                    <a:pt x="730" y="128"/>
                  </a:lnTo>
                  <a:lnTo>
                    <a:pt x="485" y="76"/>
                  </a:lnTo>
                  <a:lnTo>
                    <a:pt x="451" y="98"/>
                  </a:lnTo>
                  <a:lnTo>
                    <a:pt x="407" y="62"/>
                  </a:lnTo>
                  <a:lnTo>
                    <a:pt x="368" y="99"/>
                  </a:lnTo>
                  <a:lnTo>
                    <a:pt x="331" y="62"/>
                  </a:lnTo>
                  <a:lnTo>
                    <a:pt x="233" y="64"/>
                  </a:lnTo>
                  <a:lnTo>
                    <a:pt x="245" y="5"/>
                  </a:lnTo>
                  <a:lnTo>
                    <a:pt x="172" y="0"/>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sp>
          <p:nvSpPr>
            <p:cNvPr id="572" name="Freeform 7"/>
            <p:cNvSpPr>
              <a:spLocks/>
            </p:cNvSpPr>
            <p:nvPr/>
          </p:nvSpPr>
          <p:spPr bwMode="auto">
            <a:xfrm>
              <a:off x="313" y="1589"/>
              <a:ext cx="833" cy="1286"/>
            </a:xfrm>
            <a:custGeom>
              <a:avLst/>
              <a:gdLst>
                <a:gd name="T0" fmla="*/ 64 w 833"/>
                <a:gd name="T1" fmla="*/ 0 h 1286"/>
                <a:gd name="T2" fmla="*/ 446 w 833"/>
                <a:gd name="T3" fmla="*/ 76 h 1286"/>
                <a:gd name="T4" fmla="*/ 363 w 833"/>
                <a:gd name="T5" fmla="*/ 455 h 1286"/>
                <a:gd name="T6" fmla="*/ 793 w 833"/>
                <a:gd name="T7" fmla="*/ 1031 h 1286"/>
                <a:gd name="T8" fmla="*/ 832 w 833"/>
                <a:gd name="T9" fmla="*/ 1104 h 1286"/>
                <a:gd name="T10" fmla="*/ 791 w 833"/>
                <a:gd name="T11" fmla="*/ 1139 h 1286"/>
                <a:gd name="T12" fmla="*/ 764 w 833"/>
                <a:gd name="T13" fmla="*/ 1203 h 1286"/>
                <a:gd name="T14" fmla="*/ 740 w 833"/>
                <a:gd name="T15" fmla="*/ 1241 h 1286"/>
                <a:gd name="T16" fmla="*/ 766 w 833"/>
                <a:gd name="T17" fmla="*/ 1274 h 1286"/>
                <a:gd name="T18" fmla="*/ 722 w 833"/>
                <a:gd name="T19" fmla="*/ 1285 h 1286"/>
                <a:gd name="T20" fmla="*/ 469 w 833"/>
                <a:gd name="T21" fmla="*/ 1276 h 1286"/>
                <a:gd name="T22" fmla="*/ 453 w 833"/>
                <a:gd name="T23" fmla="*/ 1201 h 1286"/>
                <a:gd name="T24" fmla="*/ 409 w 833"/>
                <a:gd name="T25" fmla="*/ 1146 h 1286"/>
                <a:gd name="T26" fmla="*/ 377 w 833"/>
                <a:gd name="T27" fmla="*/ 1127 h 1286"/>
                <a:gd name="T28" fmla="*/ 368 w 833"/>
                <a:gd name="T29" fmla="*/ 1088 h 1286"/>
                <a:gd name="T30" fmla="*/ 341 w 833"/>
                <a:gd name="T31" fmla="*/ 1066 h 1286"/>
                <a:gd name="T32" fmla="*/ 315 w 833"/>
                <a:gd name="T33" fmla="*/ 1040 h 1286"/>
                <a:gd name="T34" fmla="*/ 306 w 833"/>
                <a:gd name="T35" fmla="*/ 1010 h 1286"/>
                <a:gd name="T36" fmla="*/ 281 w 833"/>
                <a:gd name="T37" fmla="*/ 990 h 1286"/>
                <a:gd name="T38" fmla="*/ 242 w 833"/>
                <a:gd name="T39" fmla="*/ 1001 h 1286"/>
                <a:gd name="T40" fmla="*/ 197 w 833"/>
                <a:gd name="T41" fmla="*/ 985 h 1286"/>
                <a:gd name="T42" fmla="*/ 197 w 833"/>
                <a:gd name="T43" fmla="*/ 969 h 1286"/>
                <a:gd name="T44" fmla="*/ 196 w 833"/>
                <a:gd name="T45" fmla="*/ 933 h 1286"/>
                <a:gd name="T46" fmla="*/ 178 w 833"/>
                <a:gd name="T47" fmla="*/ 894 h 1286"/>
                <a:gd name="T48" fmla="*/ 176 w 833"/>
                <a:gd name="T49" fmla="*/ 862 h 1286"/>
                <a:gd name="T50" fmla="*/ 156 w 833"/>
                <a:gd name="T51" fmla="*/ 834 h 1286"/>
                <a:gd name="T52" fmla="*/ 162 w 833"/>
                <a:gd name="T53" fmla="*/ 807 h 1286"/>
                <a:gd name="T54" fmla="*/ 107 w 833"/>
                <a:gd name="T55" fmla="*/ 741 h 1286"/>
                <a:gd name="T56" fmla="*/ 107 w 833"/>
                <a:gd name="T57" fmla="*/ 704 h 1286"/>
                <a:gd name="T58" fmla="*/ 135 w 833"/>
                <a:gd name="T59" fmla="*/ 690 h 1286"/>
                <a:gd name="T60" fmla="*/ 135 w 833"/>
                <a:gd name="T61" fmla="*/ 666 h 1286"/>
                <a:gd name="T62" fmla="*/ 107 w 833"/>
                <a:gd name="T63" fmla="*/ 659 h 1286"/>
                <a:gd name="T64" fmla="*/ 94 w 833"/>
                <a:gd name="T65" fmla="*/ 624 h 1286"/>
                <a:gd name="T66" fmla="*/ 80 w 833"/>
                <a:gd name="T67" fmla="*/ 562 h 1286"/>
                <a:gd name="T68" fmla="*/ 121 w 833"/>
                <a:gd name="T69" fmla="*/ 595 h 1286"/>
                <a:gd name="T70" fmla="*/ 105 w 833"/>
                <a:gd name="T71" fmla="*/ 551 h 1286"/>
                <a:gd name="T72" fmla="*/ 135 w 833"/>
                <a:gd name="T73" fmla="*/ 551 h 1286"/>
                <a:gd name="T74" fmla="*/ 135 w 833"/>
                <a:gd name="T75" fmla="*/ 519 h 1286"/>
                <a:gd name="T76" fmla="*/ 105 w 833"/>
                <a:gd name="T77" fmla="*/ 498 h 1286"/>
                <a:gd name="T78" fmla="*/ 91 w 833"/>
                <a:gd name="T79" fmla="*/ 528 h 1286"/>
                <a:gd name="T80" fmla="*/ 64 w 833"/>
                <a:gd name="T81" fmla="*/ 517 h 1286"/>
                <a:gd name="T82" fmla="*/ 11 w 833"/>
                <a:gd name="T83" fmla="*/ 373 h 1286"/>
                <a:gd name="T84" fmla="*/ 25 w 833"/>
                <a:gd name="T85" fmla="*/ 270 h 1286"/>
                <a:gd name="T86" fmla="*/ 0 w 833"/>
                <a:gd name="T87" fmla="*/ 212 h 1286"/>
                <a:gd name="T88" fmla="*/ 12 w 833"/>
                <a:gd name="T89" fmla="*/ 167 h 1286"/>
                <a:gd name="T90" fmla="*/ 39 w 833"/>
                <a:gd name="T91" fmla="*/ 156 h 1286"/>
                <a:gd name="T92" fmla="*/ 64 w 833"/>
                <a:gd name="T93" fmla="*/ 87 h 1286"/>
                <a:gd name="T94" fmla="*/ 64 w 833"/>
                <a:gd name="T95" fmla="*/ 0 h 128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33"/>
                <a:gd name="T145" fmla="*/ 0 h 1286"/>
                <a:gd name="T146" fmla="*/ 833 w 833"/>
                <a:gd name="T147" fmla="*/ 1286 h 128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33" h="1286">
                  <a:moveTo>
                    <a:pt x="64" y="0"/>
                  </a:moveTo>
                  <a:lnTo>
                    <a:pt x="446" y="76"/>
                  </a:lnTo>
                  <a:lnTo>
                    <a:pt x="363" y="455"/>
                  </a:lnTo>
                  <a:lnTo>
                    <a:pt x="793" y="1031"/>
                  </a:lnTo>
                  <a:lnTo>
                    <a:pt x="832" y="1104"/>
                  </a:lnTo>
                  <a:lnTo>
                    <a:pt x="791" y="1139"/>
                  </a:lnTo>
                  <a:lnTo>
                    <a:pt x="764" y="1203"/>
                  </a:lnTo>
                  <a:lnTo>
                    <a:pt x="740" y="1241"/>
                  </a:lnTo>
                  <a:lnTo>
                    <a:pt x="766" y="1274"/>
                  </a:lnTo>
                  <a:lnTo>
                    <a:pt x="722" y="1285"/>
                  </a:lnTo>
                  <a:lnTo>
                    <a:pt x="469" y="1276"/>
                  </a:lnTo>
                  <a:lnTo>
                    <a:pt x="453" y="1201"/>
                  </a:lnTo>
                  <a:lnTo>
                    <a:pt x="409" y="1146"/>
                  </a:lnTo>
                  <a:lnTo>
                    <a:pt x="377" y="1127"/>
                  </a:lnTo>
                  <a:lnTo>
                    <a:pt x="368" y="1088"/>
                  </a:lnTo>
                  <a:lnTo>
                    <a:pt x="341" y="1066"/>
                  </a:lnTo>
                  <a:lnTo>
                    <a:pt x="315" y="1040"/>
                  </a:lnTo>
                  <a:lnTo>
                    <a:pt x="306" y="1010"/>
                  </a:lnTo>
                  <a:lnTo>
                    <a:pt x="281" y="990"/>
                  </a:lnTo>
                  <a:lnTo>
                    <a:pt x="242" y="1001"/>
                  </a:lnTo>
                  <a:lnTo>
                    <a:pt x="197" y="985"/>
                  </a:lnTo>
                  <a:lnTo>
                    <a:pt x="197" y="969"/>
                  </a:lnTo>
                  <a:lnTo>
                    <a:pt x="196" y="933"/>
                  </a:lnTo>
                  <a:lnTo>
                    <a:pt x="178" y="894"/>
                  </a:lnTo>
                  <a:lnTo>
                    <a:pt x="176" y="862"/>
                  </a:lnTo>
                  <a:lnTo>
                    <a:pt x="156" y="834"/>
                  </a:lnTo>
                  <a:lnTo>
                    <a:pt x="162" y="807"/>
                  </a:lnTo>
                  <a:lnTo>
                    <a:pt x="107" y="741"/>
                  </a:lnTo>
                  <a:lnTo>
                    <a:pt x="107" y="704"/>
                  </a:lnTo>
                  <a:lnTo>
                    <a:pt x="135" y="690"/>
                  </a:lnTo>
                  <a:lnTo>
                    <a:pt x="135" y="666"/>
                  </a:lnTo>
                  <a:lnTo>
                    <a:pt x="107" y="659"/>
                  </a:lnTo>
                  <a:lnTo>
                    <a:pt x="94" y="624"/>
                  </a:lnTo>
                  <a:lnTo>
                    <a:pt x="80" y="562"/>
                  </a:lnTo>
                  <a:lnTo>
                    <a:pt x="121" y="595"/>
                  </a:lnTo>
                  <a:lnTo>
                    <a:pt x="105" y="551"/>
                  </a:lnTo>
                  <a:lnTo>
                    <a:pt x="135" y="551"/>
                  </a:lnTo>
                  <a:lnTo>
                    <a:pt x="135" y="519"/>
                  </a:lnTo>
                  <a:lnTo>
                    <a:pt x="105" y="498"/>
                  </a:lnTo>
                  <a:lnTo>
                    <a:pt x="91" y="528"/>
                  </a:lnTo>
                  <a:lnTo>
                    <a:pt x="64" y="517"/>
                  </a:lnTo>
                  <a:lnTo>
                    <a:pt x="11" y="373"/>
                  </a:lnTo>
                  <a:lnTo>
                    <a:pt x="25" y="270"/>
                  </a:lnTo>
                  <a:lnTo>
                    <a:pt x="0" y="212"/>
                  </a:lnTo>
                  <a:lnTo>
                    <a:pt x="12" y="167"/>
                  </a:lnTo>
                  <a:lnTo>
                    <a:pt x="39" y="156"/>
                  </a:lnTo>
                  <a:lnTo>
                    <a:pt x="64" y="87"/>
                  </a:lnTo>
                  <a:lnTo>
                    <a:pt x="64" y="0"/>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sp>
          <p:nvSpPr>
            <p:cNvPr id="573" name="Freeform 8"/>
            <p:cNvSpPr>
              <a:spLocks/>
            </p:cNvSpPr>
            <p:nvPr/>
          </p:nvSpPr>
          <p:spPr bwMode="auto">
            <a:xfrm>
              <a:off x="676" y="1669"/>
              <a:ext cx="629" cy="952"/>
            </a:xfrm>
            <a:custGeom>
              <a:avLst/>
              <a:gdLst>
                <a:gd name="T0" fmla="*/ 80 w 629"/>
                <a:gd name="T1" fmla="*/ 0 h 952"/>
                <a:gd name="T2" fmla="*/ 0 w 629"/>
                <a:gd name="T3" fmla="*/ 377 h 952"/>
                <a:gd name="T4" fmla="*/ 428 w 629"/>
                <a:gd name="T5" fmla="*/ 951 h 952"/>
                <a:gd name="T6" fmla="*/ 454 w 629"/>
                <a:gd name="T7" fmla="*/ 926 h 952"/>
                <a:gd name="T8" fmla="*/ 452 w 629"/>
                <a:gd name="T9" fmla="*/ 812 h 952"/>
                <a:gd name="T10" fmla="*/ 506 w 629"/>
                <a:gd name="T11" fmla="*/ 821 h 952"/>
                <a:gd name="T12" fmla="*/ 561 w 629"/>
                <a:gd name="T13" fmla="*/ 473 h 952"/>
                <a:gd name="T14" fmla="*/ 598 w 629"/>
                <a:gd name="T15" fmla="*/ 236 h 952"/>
                <a:gd name="T16" fmla="*/ 608 w 629"/>
                <a:gd name="T17" fmla="*/ 165 h 952"/>
                <a:gd name="T18" fmla="*/ 628 w 629"/>
                <a:gd name="T19" fmla="*/ 101 h 952"/>
                <a:gd name="T20" fmla="*/ 346 w 629"/>
                <a:gd name="T21" fmla="*/ 57 h 952"/>
                <a:gd name="T22" fmla="*/ 80 w 629"/>
                <a:gd name="T23" fmla="*/ 0 h 9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29"/>
                <a:gd name="T37" fmla="*/ 0 h 952"/>
                <a:gd name="T38" fmla="*/ 629 w 629"/>
                <a:gd name="T39" fmla="*/ 952 h 9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29" h="952">
                  <a:moveTo>
                    <a:pt x="80" y="0"/>
                  </a:moveTo>
                  <a:lnTo>
                    <a:pt x="0" y="377"/>
                  </a:lnTo>
                  <a:lnTo>
                    <a:pt x="428" y="951"/>
                  </a:lnTo>
                  <a:lnTo>
                    <a:pt x="454" y="926"/>
                  </a:lnTo>
                  <a:lnTo>
                    <a:pt x="452" y="812"/>
                  </a:lnTo>
                  <a:lnTo>
                    <a:pt x="506" y="821"/>
                  </a:lnTo>
                  <a:lnTo>
                    <a:pt x="561" y="473"/>
                  </a:lnTo>
                  <a:lnTo>
                    <a:pt x="598" y="236"/>
                  </a:lnTo>
                  <a:lnTo>
                    <a:pt x="608" y="165"/>
                  </a:lnTo>
                  <a:lnTo>
                    <a:pt x="628" y="101"/>
                  </a:lnTo>
                  <a:lnTo>
                    <a:pt x="346" y="57"/>
                  </a:lnTo>
                  <a:lnTo>
                    <a:pt x="80" y="0"/>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sp>
          <p:nvSpPr>
            <p:cNvPr id="574" name="Freeform 9"/>
            <p:cNvSpPr>
              <a:spLocks/>
            </p:cNvSpPr>
            <p:nvPr/>
          </p:nvSpPr>
          <p:spPr bwMode="auto">
            <a:xfrm>
              <a:off x="1023" y="890"/>
              <a:ext cx="566" cy="918"/>
            </a:xfrm>
            <a:custGeom>
              <a:avLst/>
              <a:gdLst>
                <a:gd name="T0" fmla="*/ 136 w 566"/>
                <a:gd name="T1" fmla="*/ 0 h 918"/>
                <a:gd name="T2" fmla="*/ 85 w 566"/>
                <a:gd name="T3" fmla="*/ 358 h 918"/>
                <a:gd name="T4" fmla="*/ 138 w 566"/>
                <a:gd name="T5" fmla="*/ 435 h 918"/>
                <a:gd name="T6" fmla="*/ 55 w 566"/>
                <a:gd name="T7" fmla="*/ 514 h 918"/>
                <a:gd name="T8" fmla="*/ 44 w 566"/>
                <a:gd name="T9" fmla="*/ 569 h 918"/>
                <a:gd name="T10" fmla="*/ 67 w 566"/>
                <a:gd name="T11" fmla="*/ 608 h 918"/>
                <a:gd name="T12" fmla="*/ 44 w 566"/>
                <a:gd name="T13" fmla="*/ 628 h 918"/>
                <a:gd name="T14" fmla="*/ 0 w 566"/>
                <a:gd name="T15" fmla="*/ 835 h 918"/>
                <a:gd name="T16" fmla="*/ 269 w 566"/>
                <a:gd name="T17" fmla="*/ 883 h 918"/>
                <a:gd name="T18" fmla="*/ 524 w 566"/>
                <a:gd name="T19" fmla="*/ 917 h 918"/>
                <a:gd name="T20" fmla="*/ 551 w 566"/>
                <a:gd name="T21" fmla="*/ 727 h 918"/>
                <a:gd name="T22" fmla="*/ 565 w 566"/>
                <a:gd name="T23" fmla="*/ 623 h 918"/>
                <a:gd name="T24" fmla="*/ 540 w 566"/>
                <a:gd name="T25" fmla="*/ 585 h 918"/>
                <a:gd name="T26" fmla="*/ 482 w 566"/>
                <a:gd name="T27" fmla="*/ 596 h 918"/>
                <a:gd name="T28" fmla="*/ 406 w 566"/>
                <a:gd name="T29" fmla="*/ 605 h 918"/>
                <a:gd name="T30" fmla="*/ 391 w 566"/>
                <a:gd name="T31" fmla="*/ 520 h 918"/>
                <a:gd name="T32" fmla="*/ 299 w 566"/>
                <a:gd name="T33" fmla="*/ 451 h 918"/>
                <a:gd name="T34" fmla="*/ 312 w 566"/>
                <a:gd name="T35" fmla="*/ 406 h 918"/>
                <a:gd name="T36" fmla="*/ 321 w 566"/>
                <a:gd name="T37" fmla="*/ 328 h 918"/>
                <a:gd name="T38" fmla="*/ 202 w 566"/>
                <a:gd name="T39" fmla="*/ 160 h 918"/>
                <a:gd name="T40" fmla="*/ 218 w 566"/>
                <a:gd name="T41" fmla="*/ 11 h 918"/>
                <a:gd name="T42" fmla="*/ 136 w 566"/>
                <a:gd name="T43" fmla="*/ 0 h 9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66"/>
                <a:gd name="T67" fmla="*/ 0 h 918"/>
                <a:gd name="T68" fmla="*/ 566 w 566"/>
                <a:gd name="T69" fmla="*/ 918 h 9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66" h="918">
                  <a:moveTo>
                    <a:pt x="136" y="0"/>
                  </a:moveTo>
                  <a:lnTo>
                    <a:pt x="85" y="358"/>
                  </a:lnTo>
                  <a:lnTo>
                    <a:pt x="138" y="435"/>
                  </a:lnTo>
                  <a:lnTo>
                    <a:pt x="55" y="514"/>
                  </a:lnTo>
                  <a:lnTo>
                    <a:pt x="44" y="569"/>
                  </a:lnTo>
                  <a:lnTo>
                    <a:pt x="67" y="608"/>
                  </a:lnTo>
                  <a:lnTo>
                    <a:pt x="44" y="628"/>
                  </a:lnTo>
                  <a:lnTo>
                    <a:pt x="0" y="835"/>
                  </a:lnTo>
                  <a:lnTo>
                    <a:pt x="269" y="883"/>
                  </a:lnTo>
                  <a:lnTo>
                    <a:pt x="524" y="917"/>
                  </a:lnTo>
                  <a:lnTo>
                    <a:pt x="551" y="727"/>
                  </a:lnTo>
                  <a:lnTo>
                    <a:pt x="565" y="623"/>
                  </a:lnTo>
                  <a:lnTo>
                    <a:pt x="540" y="585"/>
                  </a:lnTo>
                  <a:lnTo>
                    <a:pt x="482" y="596"/>
                  </a:lnTo>
                  <a:lnTo>
                    <a:pt x="406" y="605"/>
                  </a:lnTo>
                  <a:lnTo>
                    <a:pt x="391" y="520"/>
                  </a:lnTo>
                  <a:lnTo>
                    <a:pt x="299" y="451"/>
                  </a:lnTo>
                  <a:lnTo>
                    <a:pt x="312" y="406"/>
                  </a:lnTo>
                  <a:lnTo>
                    <a:pt x="321" y="328"/>
                  </a:lnTo>
                  <a:lnTo>
                    <a:pt x="202" y="160"/>
                  </a:lnTo>
                  <a:lnTo>
                    <a:pt x="218" y="11"/>
                  </a:lnTo>
                  <a:lnTo>
                    <a:pt x="136" y="0"/>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sp>
          <p:nvSpPr>
            <p:cNvPr id="575" name="Freeform 10"/>
            <p:cNvSpPr>
              <a:spLocks/>
            </p:cNvSpPr>
            <p:nvPr/>
          </p:nvSpPr>
          <p:spPr bwMode="auto">
            <a:xfrm>
              <a:off x="1198" y="1772"/>
              <a:ext cx="526" cy="680"/>
            </a:xfrm>
            <a:custGeom>
              <a:avLst/>
              <a:gdLst>
                <a:gd name="T0" fmla="*/ 98 w 526"/>
                <a:gd name="T1" fmla="*/ 0 h 680"/>
                <a:gd name="T2" fmla="*/ 355 w 526"/>
                <a:gd name="T3" fmla="*/ 36 h 680"/>
                <a:gd name="T4" fmla="*/ 337 w 526"/>
                <a:gd name="T5" fmla="*/ 165 h 680"/>
                <a:gd name="T6" fmla="*/ 525 w 526"/>
                <a:gd name="T7" fmla="*/ 183 h 680"/>
                <a:gd name="T8" fmla="*/ 474 w 526"/>
                <a:gd name="T9" fmla="*/ 679 h 680"/>
                <a:gd name="T10" fmla="*/ 0 w 526"/>
                <a:gd name="T11" fmla="*/ 627 h 680"/>
                <a:gd name="T12" fmla="*/ 48 w 526"/>
                <a:gd name="T13" fmla="*/ 311 h 680"/>
                <a:gd name="T14" fmla="*/ 98 w 526"/>
                <a:gd name="T15" fmla="*/ 0 h 680"/>
                <a:gd name="T16" fmla="*/ 0 60000 65536"/>
                <a:gd name="T17" fmla="*/ 0 60000 65536"/>
                <a:gd name="T18" fmla="*/ 0 60000 65536"/>
                <a:gd name="T19" fmla="*/ 0 60000 65536"/>
                <a:gd name="T20" fmla="*/ 0 60000 65536"/>
                <a:gd name="T21" fmla="*/ 0 60000 65536"/>
                <a:gd name="T22" fmla="*/ 0 60000 65536"/>
                <a:gd name="T23" fmla="*/ 0 60000 65536"/>
                <a:gd name="T24" fmla="*/ 0 w 526"/>
                <a:gd name="T25" fmla="*/ 0 h 680"/>
                <a:gd name="T26" fmla="*/ 526 w 526"/>
                <a:gd name="T27" fmla="*/ 680 h 6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6" h="680">
                  <a:moveTo>
                    <a:pt x="98" y="0"/>
                  </a:moveTo>
                  <a:lnTo>
                    <a:pt x="355" y="36"/>
                  </a:lnTo>
                  <a:lnTo>
                    <a:pt x="337" y="165"/>
                  </a:lnTo>
                  <a:lnTo>
                    <a:pt x="525" y="183"/>
                  </a:lnTo>
                  <a:lnTo>
                    <a:pt x="474" y="679"/>
                  </a:lnTo>
                  <a:lnTo>
                    <a:pt x="0" y="627"/>
                  </a:lnTo>
                  <a:lnTo>
                    <a:pt x="48" y="311"/>
                  </a:lnTo>
                  <a:lnTo>
                    <a:pt x="98" y="0"/>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sp>
          <p:nvSpPr>
            <p:cNvPr id="576" name="Freeform 11"/>
            <p:cNvSpPr>
              <a:spLocks/>
            </p:cNvSpPr>
            <p:nvPr/>
          </p:nvSpPr>
          <p:spPr bwMode="auto">
            <a:xfrm>
              <a:off x="1222" y="898"/>
              <a:ext cx="986" cy="616"/>
            </a:xfrm>
            <a:custGeom>
              <a:avLst/>
              <a:gdLst>
                <a:gd name="T0" fmla="*/ 16 w 986"/>
                <a:gd name="T1" fmla="*/ 0 h 616"/>
                <a:gd name="T2" fmla="*/ 209 w 986"/>
                <a:gd name="T3" fmla="*/ 25 h 616"/>
                <a:gd name="T4" fmla="*/ 327 w 986"/>
                <a:gd name="T5" fmla="*/ 41 h 616"/>
                <a:gd name="T6" fmla="*/ 481 w 986"/>
                <a:gd name="T7" fmla="*/ 57 h 616"/>
                <a:gd name="T8" fmla="*/ 623 w 986"/>
                <a:gd name="T9" fmla="*/ 71 h 616"/>
                <a:gd name="T10" fmla="*/ 870 w 986"/>
                <a:gd name="T11" fmla="*/ 89 h 616"/>
                <a:gd name="T12" fmla="*/ 985 w 986"/>
                <a:gd name="T13" fmla="*/ 98 h 616"/>
                <a:gd name="T14" fmla="*/ 981 w 986"/>
                <a:gd name="T15" fmla="*/ 599 h 616"/>
                <a:gd name="T16" fmla="*/ 378 w 986"/>
                <a:gd name="T17" fmla="*/ 547 h 616"/>
                <a:gd name="T18" fmla="*/ 366 w 986"/>
                <a:gd name="T19" fmla="*/ 615 h 616"/>
                <a:gd name="T20" fmla="*/ 343 w 986"/>
                <a:gd name="T21" fmla="*/ 583 h 616"/>
                <a:gd name="T22" fmla="*/ 288 w 986"/>
                <a:gd name="T23" fmla="*/ 588 h 616"/>
                <a:gd name="T24" fmla="*/ 208 w 986"/>
                <a:gd name="T25" fmla="*/ 601 h 616"/>
                <a:gd name="T26" fmla="*/ 193 w 986"/>
                <a:gd name="T27" fmla="*/ 514 h 616"/>
                <a:gd name="T28" fmla="*/ 99 w 986"/>
                <a:gd name="T29" fmla="*/ 444 h 616"/>
                <a:gd name="T30" fmla="*/ 114 w 986"/>
                <a:gd name="T31" fmla="*/ 379 h 616"/>
                <a:gd name="T32" fmla="*/ 122 w 986"/>
                <a:gd name="T33" fmla="*/ 325 h 616"/>
                <a:gd name="T34" fmla="*/ 0 w 986"/>
                <a:gd name="T35" fmla="*/ 153 h 616"/>
                <a:gd name="T36" fmla="*/ 16 w 986"/>
                <a:gd name="T37" fmla="*/ 0 h 6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86"/>
                <a:gd name="T58" fmla="*/ 0 h 616"/>
                <a:gd name="T59" fmla="*/ 986 w 986"/>
                <a:gd name="T60" fmla="*/ 616 h 6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86" h="616">
                  <a:moveTo>
                    <a:pt x="16" y="0"/>
                  </a:moveTo>
                  <a:lnTo>
                    <a:pt x="209" y="25"/>
                  </a:lnTo>
                  <a:lnTo>
                    <a:pt x="327" y="41"/>
                  </a:lnTo>
                  <a:lnTo>
                    <a:pt x="481" y="57"/>
                  </a:lnTo>
                  <a:lnTo>
                    <a:pt x="623" y="71"/>
                  </a:lnTo>
                  <a:lnTo>
                    <a:pt x="870" y="89"/>
                  </a:lnTo>
                  <a:lnTo>
                    <a:pt x="985" y="98"/>
                  </a:lnTo>
                  <a:lnTo>
                    <a:pt x="981" y="599"/>
                  </a:lnTo>
                  <a:lnTo>
                    <a:pt x="378" y="547"/>
                  </a:lnTo>
                  <a:lnTo>
                    <a:pt x="366" y="615"/>
                  </a:lnTo>
                  <a:lnTo>
                    <a:pt x="343" y="583"/>
                  </a:lnTo>
                  <a:lnTo>
                    <a:pt x="288" y="588"/>
                  </a:lnTo>
                  <a:lnTo>
                    <a:pt x="208" y="601"/>
                  </a:lnTo>
                  <a:lnTo>
                    <a:pt x="193" y="514"/>
                  </a:lnTo>
                  <a:lnTo>
                    <a:pt x="99" y="444"/>
                  </a:lnTo>
                  <a:lnTo>
                    <a:pt x="114" y="379"/>
                  </a:lnTo>
                  <a:lnTo>
                    <a:pt x="122" y="325"/>
                  </a:lnTo>
                  <a:lnTo>
                    <a:pt x="0" y="153"/>
                  </a:lnTo>
                  <a:lnTo>
                    <a:pt x="16" y="0"/>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sp>
          <p:nvSpPr>
            <p:cNvPr id="577" name="Freeform 12"/>
            <p:cNvSpPr>
              <a:spLocks/>
            </p:cNvSpPr>
            <p:nvPr/>
          </p:nvSpPr>
          <p:spPr bwMode="auto">
            <a:xfrm>
              <a:off x="1529" y="1441"/>
              <a:ext cx="676" cy="552"/>
            </a:xfrm>
            <a:custGeom>
              <a:avLst/>
              <a:gdLst>
                <a:gd name="T0" fmla="*/ 66 w 676"/>
                <a:gd name="T1" fmla="*/ 0 h 552"/>
                <a:gd name="T2" fmla="*/ 41 w 676"/>
                <a:gd name="T3" fmla="*/ 206 h 552"/>
                <a:gd name="T4" fmla="*/ 0 w 676"/>
                <a:gd name="T5" fmla="*/ 500 h 552"/>
                <a:gd name="T6" fmla="*/ 195 w 676"/>
                <a:gd name="T7" fmla="*/ 516 h 552"/>
                <a:gd name="T8" fmla="*/ 652 w 676"/>
                <a:gd name="T9" fmla="*/ 551 h 552"/>
                <a:gd name="T10" fmla="*/ 675 w 676"/>
                <a:gd name="T11" fmla="*/ 57 h 552"/>
                <a:gd name="T12" fmla="*/ 66 w 676"/>
                <a:gd name="T13" fmla="*/ 0 h 552"/>
                <a:gd name="T14" fmla="*/ 0 60000 65536"/>
                <a:gd name="T15" fmla="*/ 0 60000 65536"/>
                <a:gd name="T16" fmla="*/ 0 60000 65536"/>
                <a:gd name="T17" fmla="*/ 0 60000 65536"/>
                <a:gd name="T18" fmla="*/ 0 60000 65536"/>
                <a:gd name="T19" fmla="*/ 0 60000 65536"/>
                <a:gd name="T20" fmla="*/ 0 60000 65536"/>
                <a:gd name="T21" fmla="*/ 0 w 676"/>
                <a:gd name="T22" fmla="*/ 0 h 552"/>
                <a:gd name="T23" fmla="*/ 676 w 676"/>
                <a:gd name="T24" fmla="*/ 552 h 5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6" h="552">
                  <a:moveTo>
                    <a:pt x="66" y="0"/>
                  </a:moveTo>
                  <a:lnTo>
                    <a:pt x="41" y="206"/>
                  </a:lnTo>
                  <a:lnTo>
                    <a:pt x="0" y="500"/>
                  </a:lnTo>
                  <a:lnTo>
                    <a:pt x="195" y="516"/>
                  </a:lnTo>
                  <a:lnTo>
                    <a:pt x="652" y="551"/>
                  </a:lnTo>
                  <a:lnTo>
                    <a:pt x="675" y="57"/>
                  </a:lnTo>
                  <a:lnTo>
                    <a:pt x="66" y="0"/>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sp>
          <p:nvSpPr>
            <p:cNvPr id="578" name="Freeform 13"/>
            <p:cNvSpPr>
              <a:spLocks/>
            </p:cNvSpPr>
            <p:nvPr/>
          </p:nvSpPr>
          <p:spPr bwMode="auto">
            <a:xfrm>
              <a:off x="1666" y="1956"/>
              <a:ext cx="705" cy="524"/>
            </a:xfrm>
            <a:custGeom>
              <a:avLst/>
              <a:gdLst>
                <a:gd name="T0" fmla="*/ 59 w 705"/>
                <a:gd name="T1" fmla="*/ 0 h 524"/>
                <a:gd name="T2" fmla="*/ 23 w 705"/>
                <a:gd name="T3" fmla="*/ 314 h 524"/>
                <a:gd name="T4" fmla="*/ 0 w 705"/>
                <a:gd name="T5" fmla="*/ 495 h 524"/>
                <a:gd name="T6" fmla="*/ 352 w 705"/>
                <a:gd name="T7" fmla="*/ 512 h 524"/>
                <a:gd name="T8" fmla="*/ 688 w 705"/>
                <a:gd name="T9" fmla="*/ 523 h 524"/>
                <a:gd name="T10" fmla="*/ 699 w 705"/>
                <a:gd name="T11" fmla="*/ 278 h 524"/>
                <a:gd name="T12" fmla="*/ 704 w 705"/>
                <a:gd name="T13" fmla="*/ 39 h 524"/>
                <a:gd name="T14" fmla="*/ 512 w 705"/>
                <a:gd name="T15" fmla="*/ 35 h 524"/>
                <a:gd name="T16" fmla="*/ 59 w 705"/>
                <a:gd name="T17" fmla="*/ 0 h 5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05"/>
                <a:gd name="T28" fmla="*/ 0 h 524"/>
                <a:gd name="T29" fmla="*/ 705 w 705"/>
                <a:gd name="T30" fmla="*/ 524 h 5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05" h="524">
                  <a:moveTo>
                    <a:pt x="59" y="0"/>
                  </a:moveTo>
                  <a:lnTo>
                    <a:pt x="23" y="314"/>
                  </a:lnTo>
                  <a:lnTo>
                    <a:pt x="0" y="495"/>
                  </a:lnTo>
                  <a:lnTo>
                    <a:pt x="352" y="512"/>
                  </a:lnTo>
                  <a:lnTo>
                    <a:pt x="688" y="523"/>
                  </a:lnTo>
                  <a:lnTo>
                    <a:pt x="699" y="278"/>
                  </a:lnTo>
                  <a:lnTo>
                    <a:pt x="704" y="39"/>
                  </a:lnTo>
                  <a:lnTo>
                    <a:pt x="512" y="35"/>
                  </a:lnTo>
                  <a:lnTo>
                    <a:pt x="59" y="0"/>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sp>
          <p:nvSpPr>
            <p:cNvPr id="579" name="Freeform 14"/>
            <p:cNvSpPr>
              <a:spLocks/>
            </p:cNvSpPr>
            <p:nvPr/>
          </p:nvSpPr>
          <p:spPr bwMode="auto">
            <a:xfrm>
              <a:off x="1033" y="2397"/>
              <a:ext cx="640" cy="708"/>
            </a:xfrm>
            <a:custGeom>
              <a:avLst/>
              <a:gdLst>
                <a:gd name="T0" fmla="*/ 162 w 640"/>
                <a:gd name="T1" fmla="*/ 0 h 708"/>
                <a:gd name="T2" fmla="*/ 150 w 640"/>
                <a:gd name="T3" fmla="*/ 92 h 708"/>
                <a:gd name="T4" fmla="*/ 94 w 640"/>
                <a:gd name="T5" fmla="*/ 82 h 708"/>
                <a:gd name="T6" fmla="*/ 98 w 640"/>
                <a:gd name="T7" fmla="*/ 200 h 708"/>
                <a:gd name="T8" fmla="*/ 71 w 640"/>
                <a:gd name="T9" fmla="*/ 223 h 708"/>
                <a:gd name="T10" fmla="*/ 110 w 640"/>
                <a:gd name="T11" fmla="*/ 296 h 708"/>
                <a:gd name="T12" fmla="*/ 71 w 640"/>
                <a:gd name="T13" fmla="*/ 328 h 708"/>
                <a:gd name="T14" fmla="*/ 50 w 640"/>
                <a:gd name="T15" fmla="*/ 381 h 708"/>
                <a:gd name="T16" fmla="*/ 20 w 640"/>
                <a:gd name="T17" fmla="*/ 432 h 708"/>
                <a:gd name="T18" fmla="*/ 41 w 640"/>
                <a:gd name="T19" fmla="*/ 462 h 708"/>
                <a:gd name="T20" fmla="*/ 4 w 640"/>
                <a:gd name="T21" fmla="*/ 475 h 708"/>
                <a:gd name="T22" fmla="*/ 0 w 640"/>
                <a:gd name="T23" fmla="*/ 523 h 708"/>
                <a:gd name="T24" fmla="*/ 360 w 640"/>
                <a:gd name="T25" fmla="*/ 703 h 708"/>
                <a:gd name="T26" fmla="*/ 562 w 640"/>
                <a:gd name="T27" fmla="*/ 707 h 708"/>
                <a:gd name="T28" fmla="*/ 639 w 640"/>
                <a:gd name="T29" fmla="*/ 55 h 708"/>
                <a:gd name="T30" fmla="*/ 162 w 640"/>
                <a:gd name="T31" fmla="*/ 0 h 7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40"/>
                <a:gd name="T49" fmla="*/ 0 h 708"/>
                <a:gd name="T50" fmla="*/ 640 w 640"/>
                <a:gd name="T51" fmla="*/ 708 h 7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40" h="708">
                  <a:moveTo>
                    <a:pt x="162" y="0"/>
                  </a:moveTo>
                  <a:lnTo>
                    <a:pt x="150" y="92"/>
                  </a:lnTo>
                  <a:lnTo>
                    <a:pt x="94" y="82"/>
                  </a:lnTo>
                  <a:lnTo>
                    <a:pt x="98" y="200"/>
                  </a:lnTo>
                  <a:lnTo>
                    <a:pt x="71" y="223"/>
                  </a:lnTo>
                  <a:lnTo>
                    <a:pt x="110" y="296"/>
                  </a:lnTo>
                  <a:lnTo>
                    <a:pt x="71" y="328"/>
                  </a:lnTo>
                  <a:lnTo>
                    <a:pt x="50" y="381"/>
                  </a:lnTo>
                  <a:lnTo>
                    <a:pt x="20" y="432"/>
                  </a:lnTo>
                  <a:lnTo>
                    <a:pt x="41" y="462"/>
                  </a:lnTo>
                  <a:lnTo>
                    <a:pt x="4" y="475"/>
                  </a:lnTo>
                  <a:lnTo>
                    <a:pt x="0" y="523"/>
                  </a:lnTo>
                  <a:lnTo>
                    <a:pt x="360" y="703"/>
                  </a:lnTo>
                  <a:lnTo>
                    <a:pt x="562" y="707"/>
                  </a:lnTo>
                  <a:lnTo>
                    <a:pt x="639" y="55"/>
                  </a:lnTo>
                  <a:lnTo>
                    <a:pt x="162" y="0"/>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sp>
          <p:nvSpPr>
            <p:cNvPr id="580" name="Freeform 15"/>
            <p:cNvSpPr>
              <a:spLocks/>
            </p:cNvSpPr>
            <p:nvPr/>
          </p:nvSpPr>
          <p:spPr bwMode="auto">
            <a:xfrm>
              <a:off x="1588" y="2446"/>
              <a:ext cx="679" cy="673"/>
            </a:xfrm>
            <a:custGeom>
              <a:avLst/>
              <a:gdLst>
                <a:gd name="T0" fmla="*/ 82 w 679"/>
                <a:gd name="T1" fmla="*/ 0 h 673"/>
                <a:gd name="T2" fmla="*/ 678 w 679"/>
                <a:gd name="T3" fmla="*/ 27 h 673"/>
                <a:gd name="T4" fmla="*/ 650 w 679"/>
                <a:gd name="T5" fmla="*/ 620 h 673"/>
                <a:gd name="T6" fmla="*/ 456 w 679"/>
                <a:gd name="T7" fmla="*/ 610 h 673"/>
                <a:gd name="T8" fmla="*/ 274 w 679"/>
                <a:gd name="T9" fmla="*/ 604 h 673"/>
                <a:gd name="T10" fmla="*/ 274 w 679"/>
                <a:gd name="T11" fmla="*/ 628 h 673"/>
                <a:gd name="T12" fmla="*/ 123 w 679"/>
                <a:gd name="T13" fmla="*/ 628 h 673"/>
                <a:gd name="T14" fmla="*/ 114 w 679"/>
                <a:gd name="T15" fmla="*/ 672 h 673"/>
                <a:gd name="T16" fmla="*/ 0 w 679"/>
                <a:gd name="T17" fmla="*/ 658 h 673"/>
                <a:gd name="T18" fmla="*/ 64 w 679"/>
                <a:gd name="T19" fmla="*/ 155 h 673"/>
                <a:gd name="T20" fmla="*/ 82 w 679"/>
                <a:gd name="T21" fmla="*/ 0 h 6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9"/>
                <a:gd name="T34" fmla="*/ 0 h 673"/>
                <a:gd name="T35" fmla="*/ 679 w 679"/>
                <a:gd name="T36" fmla="*/ 673 h 6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9" h="673">
                  <a:moveTo>
                    <a:pt x="82" y="0"/>
                  </a:moveTo>
                  <a:lnTo>
                    <a:pt x="678" y="27"/>
                  </a:lnTo>
                  <a:lnTo>
                    <a:pt x="650" y="620"/>
                  </a:lnTo>
                  <a:lnTo>
                    <a:pt x="456" y="610"/>
                  </a:lnTo>
                  <a:lnTo>
                    <a:pt x="274" y="604"/>
                  </a:lnTo>
                  <a:lnTo>
                    <a:pt x="274" y="628"/>
                  </a:lnTo>
                  <a:lnTo>
                    <a:pt x="123" y="628"/>
                  </a:lnTo>
                  <a:lnTo>
                    <a:pt x="114" y="672"/>
                  </a:lnTo>
                  <a:lnTo>
                    <a:pt x="0" y="658"/>
                  </a:lnTo>
                  <a:lnTo>
                    <a:pt x="64" y="155"/>
                  </a:lnTo>
                  <a:lnTo>
                    <a:pt x="82" y="0"/>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sp>
          <p:nvSpPr>
            <p:cNvPr id="581" name="Freeform 16"/>
            <p:cNvSpPr>
              <a:spLocks/>
            </p:cNvSpPr>
            <p:nvPr/>
          </p:nvSpPr>
          <p:spPr bwMode="auto">
            <a:xfrm>
              <a:off x="1859" y="2545"/>
              <a:ext cx="1374" cy="1274"/>
            </a:xfrm>
            <a:custGeom>
              <a:avLst/>
              <a:gdLst>
                <a:gd name="T0" fmla="*/ 398 w 1374"/>
                <a:gd name="T1" fmla="*/ 0 h 1274"/>
                <a:gd name="T2" fmla="*/ 702 w 1374"/>
                <a:gd name="T3" fmla="*/ 11 h 1274"/>
                <a:gd name="T4" fmla="*/ 702 w 1374"/>
                <a:gd name="T5" fmla="*/ 242 h 1274"/>
                <a:gd name="T6" fmla="*/ 856 w 1374"/>
                <a:gd name="T7" fmla="*/ 306 h 1274"/>
                <a:gd name="T8" fmla="*/ 899 w 1374"/>
                <a:gd name="T9" fmla="*/ 284 h 1274"/>
                <a:gd name="T10" fmla="*/ 1000 w 1374"/>
                <a:gd name="T11" fmla="*/ 334 h 1274"/>
                <a:gd name="T12" fmla="*/ 1060 w 1374"/>
                <a:gd name="T13" fmla="*/ 331 h 1274"/>
                <a:gd name="T14" fmla="*/ 1178 w 1374"/>
                <a:gd name="T15" fmla="*/ 281 h 1274"/>
                <a:gd name="T16" fmla="*/ 1245 w 1374"/>
                <a:gd name="T17" fmla="*/ 329 h 1274"/>
                <a:gd name="T18" fmla="*/ 1304 w 1374"/>
                <a:gd name="T19" fmla="*/ 341 h 1274"/>
                <a:gd name="T20" fmla="*/ 1304 w 1374"/>
                <a:gd name="T21" fmla="*/ 530 h 1274"/>
                <a:gd name="T22" fmla="*/ 1373 w 1374"/>
                <a:gd name="T23" fmla="*/ 647 h 1274"/>
                <a:gd name="T24" fmla="*/ 1357 w 1374"/>
                <a:gd name="T25" fmla="*/ 807 h 1274"/>
                <a:gd name="T26" fmla="*/ 1282 w 1374"/>
                <a:gd name="T27" fmla="*/ 871 h 1274"/>
                <a:gd name="T28" fmla="*/ 1266 w 1374"/>
                <a:gd name="T29" fmla="*/ 813 h 1274"/>
                <a:gd name="T30" fmla="*/ 1245 w 1374"/>
                <a:gd name="T31" fmla="*/ 839 h 1274"/>
                <a:gd name="T32" fmla="*/ 1261 w 1374"/>
                <a:gd name="T33" fmla="*/ 877 h 1274"/>
                <a:gd name="T34" fmla="*/ 1128 w 1374"/>
                <a:gd name="T35" fmla="*/ 973 h 1274"/>
                <a:gd name="T36" fmla="*/ 1096 w 1374"/>
                <a:gd name="T37" fmla="*/ 978 h 1274"/>
                <a:gd name="T38" fmla="*/ 1027 w 1374"/>
                <a:gd name="T39" fmla="*/ 1026 h 1274"/>
                <a:gd name="T40" fmla="*/ 1027 w 1374"/>
                <a:gd name="T41" fmla="*/ 1053 h 1274"/>
                <a:gd name="T42" fmla="*/ 1005 w 1374"/>
                <a:gd name="T43" fmla="*/ 1058 h 1274"/>
                <a:gd name="T44" fmla="*/ 1021 w 1374"/>
                <a:gd name="T45" fmla="*/ 1090 h 1274"/>
                <a:gd name="T46" fmla="*/ 984 w 1374"/>
                <a:gd name="T47" fmla="*/ 1138 h 1274"/>
                <a:gd name="T48" fmla="*/ 1005 w 1374"/>
                <a:gd name="T49" fmla="*/ 1207 h 1274"/>
                <a:gd name="T50" fmla="*/ 1027 w 1374"/>
                <a:gd name="T51" fmla="*/ 1230 h 1274"/>
                <a:gd name="T52" fmla="*/ 1021 w 1374"/>
                <a:gd name="T53" fmla="*/ 1273 h 1274"/>
                <a:gd name="T54" fmla="*/ 968 w 1374"/>
                <a:gd name="T55" fmla="*/ 1273 h 1274"/>
                <a:gd name="T56" fmla="*/ 920 w 1374"/>
                <a:gd name="T57" fmla="*/ 1252 h 1274"/>
                <a:gd name="T58" fmla="*/ 888 w 1374"/>
                <a:gd name="T59" fmla="*/ 1257 h 1274"/>
                <a:gd name="T60" fmla="*/ 782 w 1374"/>
                <a:gd name="T61" fmla="*/ 1218 h 1274"/>
                <a:gd name="T62" fmla="*/ 734 w 1374"/>
                <a:gd name="T63" fmla="*/ 1074 h 1274"/>
                <a:gd name="T64" fmla="*/ 659 w 1374"/>
                <a:gd name="T65" fmla="*/ 1005 h 1274"/>
                <a:gd name="T66" fmla="*/ 593 w 1374"/>
                <a:gd name="T67" fmla="*/ 877 h 1274"/>
                <a:gd name="T68" fmla="*/ 563 w 1374"/>
                <a:gd name="T69" fmla="*/ 864 h 1274"/>
                <a:gd name="T70" fmla="*/ 528 w 1374"/>
                <a:gd name="T71" fmla="*/ 832 h 1274"/>
                <a:gd name="T72" fmla="*/ 494 w 1374"/>
                <a:gd name="T73" fmla="*/ 832 h 1274"/>
                <a:gd name="T74" fmla="*/ 442 w 1374"/>
                <a:gd name="T75" fmla="*/ 821 h 1274"/>
                <a:gd name="T76" fmla="*/ 403 w 1374"/>
                <a:gd name="T77" fmla="*/ 832 h 1274"/>
                <a:gd name="T78" fmla="*/ 377 w 1374"/>
                <a:gd name="T79" fmla="*/ 896 h 1274"/>
                <a:gd name="T80" fmla="*/ 336 w 1374"/>
                <a:gd name="T81" fmla="*/ 907 h 1274"/>
                <a:gd name="T82" fmla="*/ 249 w 1374"/>
                <a:gd name="T83" fmla="*/ 857 h 1274"/>
                <a:gd name="T84" fmla="*/ 197 w 1374"/>
                <a:gd name="T85" fmla="*/ 797 h 1274"/>
                <a:gd name="T86" fmla="*/ 188 w 1374"/>
                <a:gd name="T87" fmla="*/ 724 h 1274"/>
                <a:gd name="T88" fmla="*/ 151 w 1374"/>
                <a:gd name="T89" fmla="*/ 674 h 1274"/>
                <a:gd name="T90" fmla="*/ 64 w 1374"/>
                <a:gd name="T91" fmla="*/ 604 h 1274"/>
                <a:gd name="T92" fmla="*/ 0 w 1374"/>
                <a:gd name="T93" fmla="*/ 532 h 1274"/>
                <a:gd name="T94" fmla="*/ 0 w 1374"/>
                <a:gd name="T95" fmla="*/ 501 h 1274"/>
                <a:gd name="T96" fmla="*/ 208 w 1374"/>
                <a:gd name="T97" fmla="*/ 503 h 1274"/>
                <a:gd name="T98" fmla="*/ 377 w 1374"/>
                <a:gd name="T99" fmla="*/ 517 h 1274"/>
                <a:gd name="T100" fmla="*/ 398 w 1374"/>
                <a:gd name="T101" fmla="*/ 0 h 127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374"/>
                <a:gd name="T154" fmla="*/ 0 h 1274"/>
                <a:gd name="T155" fmla="*/ 1374 w 1374"/>
                <a:gd name="T156" fmla="*/ 1274 h 127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374" h="1274">
                  <a:moveTo>
                    <a:pt x="398" y="0"/>
                  </a:moveTo>
                  <a:lnTo>
                    <a:pt x="702" y="11"/>
                  </a:lnTo>
                  <a:lnTo>
                    <a:pt x="702" y="242"/>
                  </a:lnTo>
                  <a:lnTo>
                    <a:pt x="856" y="306"/>
                  </a:lnTo>
                  <a:lnTo>
                    <a:pt x="899" y="284"/>
                  </a:lnTo>
                  <a:lnTo>
                    <a:pt x="1000" y="334"/>
                  </a:lnTo>
                  <a:lnTo>
                    <a:pt x="1060" y="331"/>
                  </a:lnTo>
                  <a:lnTo>
                    <a:pt x="1178" y="281"/>
                  </a:lnTo>
                  <a:lnTo>
                    <a:pt x="1245" y="329"/>
                  </a:lnTo>
                  <a:lnTo>
                    <a:pt x="1304" y="341"/>
                  </a:lnTo>
                  <a:lnTo>
                    <a:pt x="1304" y="530"/>
                  </a:lnTo>
                  <a:lnTo>
                    <a:pt x="1373" y="647"/>
                  </a:lnTo>
                  <a:lnTo>
                    <a:pt x="1357" y="807"/>
                  </a:lnTo>
                  <a:lnTo>
                    <a:pt x="1282" y="871"/>
                  </a:lnTo>
                  <a:lnTo>
                    <a:pt x="1266" y="813"/>
                  </a:lnTo>
                  <a:lnTo>
                    <a:pt x="1245" y="839"/>
                  </a:lnTo>
                  <a:lnTo>
                    <a:pt x="1261" y="877"/>
                  </a:lnTo>
                  <a:lnTo>
                    <a:pt x="1128" y="973"/>
                  </a:lnTo>
                  <a:lnTo>
                    <a:pt x="1096" y="978"/>
                  </a:lnTo>
                  <a:lnTo>
                    <a:pt x="1027" y="1026"/>
                  </a:lnTo>
                  <a:lnTo>
                    <a:pt x="1027" y="1053"/>
                  </a:lnTo>
                  <a:lnTo>
                    <a:pt x="1005" y="1058"/>
                  </a:lnTo>
                  <a:lnTo>
                    <a:pt x="1021" y="1090"/>
                  </a:lnTo>
                  <a:lnTo>
                    <a:pt x="984" y="1138"/>
                  </a:lnTo>
                  <a:lnTo>
                    <a:pt x="1005" y="1207"/>
                  </a:lnTo>
                  <a:lnTo>
                    <a:pt x="1027" y="1230"/>
                  </a:lnTo>
                  <a:lnTo>
                    <a:pt x="1021" y="1273"/>
                  </a:lnTo>
                  <a:lnTo>
                    <a:pt x="968" y="1273"/>
                  </a:lnTo>
                  <a:lnTo>
                    <a:pt x="920" y="1252"/>
                  </a:lnTo>
                  <a:lnTo>
                    <a:pt x="888" y="1257"/>
                  </a:lnTo>
                  <a:lnTo>
                    <a:pt x="782" y="1218"/>
                  </a:lnTo>
                  <a:lnTo>
                    <a:pt x="734" y="1074"/>
                  </a:lnTo>
                  <a:lnTo>
                    <a:pt x="659" y="1005"/>
                  </a:lnTo>
                  <a:lnTo>
                    <a:pt x="593" y="877"/>
                  </a:lnTo>
                  <a:lnTo>
                    <a:pt x="563" y="864"/>
                  </a:lnTo>
                  <a:lnTo>
                    <a:pt x="528" y="832"/>
                  </a:lnTo>
                  <a:lnTo>
                    <a:pt x="494" y="832"/>
                  </a:lnTo>
                  <a:lnTo>
                    <a:pt x="442" y="821"/>
                  </a:lnTo>
                  <a:lnTo>
                    <a:pt x="403" y="832"/>
                  </a:lnTo>
                  <a:lnTo>
                    <a:pt x="377" y="896"/>
                  </a:lnTo>
                  <a:lnTo>
                    <a:pt x="336" y="907"/>
                  </a:lnTo>
                  <a:lnTo>
                    <a:pt x="249" y="857"/>
                  </a:lnTo>
                  <a:lnTo>
                    <a:pt x="197" y="797"/>
                  </a:lnTo>
                  <a:lnTo>
                    <a:pt x="188" y="724"/>
                  </a:lnTo>
                  <a:lnTo>
                    <a:pt x="151" y="674"/>
                  </a:lnTo>
                  <a:lnTo>
                    <a:pt x="64" y="604"/>
                  </a:lnTo>
                  <a:lnTo>
                    <a:pt x="0" y="532"/>
                  </a:lnTo>
                  <a:lnTo>
                    <a:pt x="0" y="501"/>
                  </a:lnTo>
                  <a:lnTo>
                    <a:pt x="208" y="503"/>
                  </a:lnTo>
                  <a:lnTo>
                    <a:pt x="377" y="517"/>
                  </a:lnTo>
                  <a:lnTo>
                    <a:pt x="398" y="0"/>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sp>
          <p:nvSpPr>
            <p:cNvPr id="582" name="Freeform 17"/>
            <p:cNvSpPr>
              <a:spLocks/>
            </p:cNvSpPr>
            <p:nvPr/>
          </p:nvSpPr>
          <p:spPr bwMode="auto">
            <a:xfrm>
              <a:off x="2206" y="996"/>
              <a:ext cx="663" cy="389"/>
            </a:xfrm>
            <a:custGeom>
              <a:avLst/>
              <a:gdLst>
                <a:gd name="T0" fmla="*/ 2 w 663"/>
                <a:gd name="T1" fmla="*/ 0 h 389"/>
                <a:gd name="T2" fmla="*/ 555 w 663"/>
                <a:gd name="T3" fmla="*/ 12 h 389"/>
                <a:gd name="T4" fmla="*/ 596 w 663"/>
                <a:gd name="T5" fmla="*/ 126 h 389"/>
                <a:gd name="T6" fmla="*/ 635 w 663"/>
                <a:gd name="T7" fmla="*/ 214 h 389"/>
                <a:gd name="T8" fmla="*/ 662 w 663"/>
                <a:gd name="T9" fmla="*/ 356 h 389"/>
                <a:gd name="T10" fmla="*/ 646 w 663"/>
                <a:gd name="T11" fmla="*/ 388 h 389"/>
                <a:gd name="T12" fmla="*/ 441 w 663"/>
                <a:gd name="T13" fmla="*/ 383 h 389"/>
                <a:gd name="T14" fmla="*/ 0 w 663"/>
                <a:gd name="T15" fmla="*/ 376 h 389"/>
                <a:gd name="T16" fmla="*/ 2 w 663"/>
                <a:gd name="T17" fmla="*/ 0 h 3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3"/>
                <a:gd name="T28" fmla="*/ 0 h 389"/>
                <a:gd name="T29" fmla="*/ 663 w 663"/>
                <a:gd name="T30" fmla="*/ 389 h 3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3" h="389">
                  <a:moveTo>
                    <a:pt x="2" y="0"/>
                  </a:moveTo>
                  <a:lnTo>
                    <a:pt x="555" y="12"/>
                  </a:lnTo>
                  <a:lnTo>
                    <a:pt x="596" y="126"/>
                  </a:lnTo>
                  <a:lnTo>
                    <a:pt x="635" y="214"/>
                  </a:lnTo>
                  <a:lnTo>
                    <a:pt x="662" y="356"/>
                  </a:lnTo>
                  <a:lnTo>
                    <a:pt x="646" y="388"/>
                  </a:lnTo>
                  <a:lnTo>
                    <a:pt x="441" y="383"/>
                  </a:lnTo>
                  <a:lnTo>
                    <a:pt x="0" y="376"/>
                  </a:lnTo>
                  <a:lnTo>
                    <a:pt x="2" y="0"/>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sp>
          <p:nvSpPr>
            <p:cNvPr id="583" name="Freeform 18"/>
            <p:cNvSpPr>
              <a:spLocks/>
            </p:cNvSpPr>
            <p:nvPr/>
          </p:nvSpPr>
          <p:spPr bwMode="auto">
            <a:xfrm>
              <a:off x="2188" y="1369"/>
              <a:ext cx="696" cy="453"/>
            </a:xfrm>
            <a:custGeom>
              <a:avLst/>
              <a:gdLst>
                <a:gd name="T0" fmla="*/ 12 w 696"/>
                <a:gd name="T1" fmla="*/ 0 h 453"/>
                <a:gd name="T2" fmla="*/ 11 w 696"/>
                <a:gd name="T3" fmla="*/ 175 h 453"/>
                <a:gd name="T4" fmla="*/ 0 w 696"/>
                <a:gd name="T5" fmla="*/ 381 h 453"/>
                <a:gd name="T6" fmla="*/ 505 w 696"/>
                <a:gd name="T7" fmla="*/ 388 h 453"/>
                <a:gd name="T8" fmla="*/ 558 w 696"/>
                <a:gd name="T9" fmla="*/ 417 h 453"/>
                <a:gd name="T10" fmla="*/ 595 w 696"/>
                <a:gd name="T11" fmla="*/ 376 h 453"/>
                <a:gd name="T12" fmla="*/ 695 w 696"/>
                <a:gd name="T13" fmla="*/ 452 h 453"/>
                <a:gd name="T14" fmla="*/ 681 w 696"/>
                <a:gd name="T15" fmla="*/ 372 h 453"/>
                <a:gd name="T16" fmla="*/ 690 w 696"/>
                <a:gd name="T17" fmla="*/ 314 h 453"/>
                <a:gd name="T18" fmla="*/ 695 w 696"/>
                <a:gd name="T19" fmla="*/ 108 h 453"/>
                <a:gd name="T20" fmla="*/ 651 w 696"/>
                <a:gd name="T21" fmla="*/ 64 h 453"/>
                <a:gd name="T22" fmla="*/ 668 w 696"/>
                <a:gd name="T23" fmla="*/ 7 h 453"/>
                <a:gd name="T24" fmla="*/ 338 w 696"/>
                <a:gd name="T25" fmla="*/ 5 h 453"/>
                <a:gd name="T26" fmla="*/ 12 w 696"/>
                <a:gd name="T27" fmla="*/ 0 h 4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96"/>
                <a:gd name="T43" fmla="*/ 0 h 453"/>
                <a:gd name="T44" fmla="*/ 696 w 696"/>
                <a:gd name="T45" fmla="*/ 453 h 4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96" h="453">
                  <a:moveTo>
                    <a:pt x="12" y="0"/>
                  </a:moveTo>
                  <a:lnTo>
                    <a:pt x="11" y="175"/>
                  </a:lnTo>
                  <a:lnTo>
                    <a:pt x="0" y="381"/>
                  </a:lnTo>
                  <a:lnTo>
                    <a:pt x="505" y="388"/>
                  </a:lnTo>
                  <a:lnTo>
                    <a:pt x="558" y="417"/>
                  </a:lnTo>
                  <a:lnTo>
                    <a:pt x="595" y="376"/>
                  </a:lnTo>
                  <a:lnTo>
                    <a:pt x="695" y="452"/>
                  </a:lnTo>
                  <a:lnTo>
                    <a:pt x="681" y="372"/>
                  </a:lnTo>
                  <a:lnTo>
                    <a:pt x="690" y="314"/>
                  </a:lnTo>
                  <a:lnTo>
                    <a:pt x="695" y="108"/>
                  </a:lnTo>
                  <a:lnTo>
                    <a:pt x="651" y="64"/>
                  </a:lnTo>
                  <a:lnTo>
                    <a:pt x="668" y="7"/>
                  </a:lnTo>
                  <a:lnTo>
                    <a:pt x="338" y="5"/>
                  </a:lnTo>
                  <a:lnTo>
                    <a:pt x="12" y="0"/>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sp>
          <p:nvSpPr>
            <p:cNvPr id="584" name="Freeform 19"/>
            <p:cNvSpPr>
              <a:spLocks/>
            </p:cNvSpPr>
            <p:nvPr/>
          </p:nvSpPr>
          <p:spPr bwMode="auto">
            <a:xfrm>
              <a:off x="2178" y="1744"/>
              <a:ext cx="828" cy="376"/>
            </a:xfrm>
            <a:custGeom>
              <a:avLst/>
              <a:gdLst>
                <a:gd name="T0" fmla="*/ 9 w 828"/>
                <a:gd name="T1" fmla="*/ 0 h 376"/>
                <a:gd name="T2" fmla="*/ 0 w 828"/>
                <a:gd name="T3" fmla="*/ 249 h 376"/>
                <a:gd name="T4" fmla="*/ 186 w 828"/>
                <a:gd name="T5" fmla="*/ 254 h 376"/>
                <a:gd name="T6" fmla="*/ 185 w 828"/>
                <a:gd name="T7" fmla="*/ 375 h 376"/>
                <a:gd name="T8" fmla="*/ 437 w 828"/>
                <a:gd name="T9" fmla="*/ 371 h 376"/>
                <a:gd name="T10" fmla="*/ 662 w 828"/>
                <a:gd name="T11" fmla="*/ 368 h 376"/>
                <a:gd name="T12" fmla="*/ 827 w 828"/>
                <a:gd name="T13" fmla="*/ 371 h 376"/>
                <a:gd name="T14" fmla="*/ 776 w 828"/>
                <a:gd name="T15" fmla="*/ 267 h 376"/>
                <a:gd name="T16" fmla="*/ 740 w 828"/>
                <a:gd name="T17" fmla="*/ 169 h 376"/>
                <a:gd name="T18" fmla="*/ 701 w 828"/>
                <a:gd name="T19" fmla="*/ 68 h 376"/>
                <a:gd name="T20" fmla="*/ 607 w 828"/>
                <a:gd name="T21" fmla="*/ 2 h 376"/>
                <a:gd name="T22" fmla="*/ 564 w 828"/>
                <a:gd name="T23" fmla="*/ 41 h 376"/>
                <a:gd name="T24" fmla="*/ 513 w 828"/>
                <a:gd name="T25" fmla="*/ 14 h 376"/>
                <a:gd name="T26" fmla="*/ 287 w 828"/>
                <a:gd name="T27" fmla="*/ 7 h 376"/>
                <a:gd name="T28" fmla="*/ 9 w 828"/>
                <a:gd name="T29" fmla="*/ 0 h 3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28"/>
                <a:gd name="T46" fmla="*/ 0 h 376"/>
                <a:gd name="T47" fmla="*/ 828 w 828"/>
                <a:gd name="T48" fmla="*/ 376 h 37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28" h="376">
                  <a:moveTo>
                    <a:pt x="9" y="0"/>
                  </a:moveTo>
                  <a:lnTo>
                    <a:pt x="0" y="249"/>
                  </a:lnTo>
                  <a:lnTo>
                    <a:pt x="186" y="254"/>
                  </a:lnTo>
                  <a:lnTo>
                    <a:pt x="185" y="375"/>
                  </a:lnTo>
                  <a:lnTo>
                    <a:pt x="437" y="371"/>
                  </a:lnTo>
                  <a:lnTo>
                    <a:pt x="662" y="368"/>
                  </a:lnTo>
                  <a:lnTo>
                    <a:pt x="827" y="371"/>
                  </a:lnTo>
                  <a:lnTo>
                    <a:pt x="776" y="267"/>
                  </a:lnTo>
                  <a:lnTo>
                    <a:pt x="740" y="169"/>
                  </a:lnTo>
                  <a:lnTo>
                    <a:pt x="701" y="68"/>
                  </a:lnTo>
                  <a:lnTo>
                    <a:pt x="607" y="2"/>
                  </a:lnTo>
                  <a:lnTo>
                    <a:pt x="564" y="41"/>
                  </a:lnTo>
                  <a:lnTo>
                    <a:pt x="513" y="14"/>
                  </a:lnTo>
                  <a:lnTo>
                    <a:pt x="287" y="7"/>
                  </a:lnTo>
                  <a:lnTo>
                    <a:pt x="9" y="0"/>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sp>
          <p:nvSpPr>
            <p:cNvPr id="585" name="Freeform 20"/>
            <p:cNvSpPr>
              <a:spLocks/>
            </p:cNvSpPr>
            <p:nvPr/>
          </p:nvSpPr>
          <p:spPr bwMode="auto">
            <a:xfrm>
              <a:off x="2354" y="2110"/>
              <a:ext cx="728" cy="373"/>
            </a:xfrm>
            <a:custGeom>
              <a:avLst/>
              <a:gdLst>
                <a:gd name="T0" fmla="*/ 7 w 728"/>
                <a:gd name="T1" fmla="*/ 4 h 373"/>
                <a:gd name="T2" fmla="*/ 5 w 728"/>
                <a:gd name="T3" fmla="*/ 217 h 373"/>
                <a:gd name="T4" fmla="*/ 0 w 728"/>
                <a:gd name="T5" fmla="*/ 368 h 373"/>
                <a:gd name="T6" fmla="*/ 727 w 728"/>
                <a:gd name="T7" fmla="*/ 372 h 373"/>
                <a:gd name="T8" fmla="*/ 713 w 728"/>
                <a:gd name="T9" fmla="*/ 178 h 373"/>
                <a:gd name="T10" fmla="*/ 713 w 728"/>
                <a:gd name="T11" fmla="*/ 105 h 373"/>
                <a:gd name="T12" fmla="*/ 654 w 728"/>
                <a:gd name="T13" fmla="*/ 61 h 373"/>
                <a:gd name="T14" fmla="*/ 672 w 728"/>
                <a:gd name="T15" fmla="*/ 21 h 373"/>
                <a:gd name="T16" fmla="*/ 647 w 728"/>
                <a:gd name="T17" fmla="*/ 0 h 373"/>
                <a:gd name="T18" fmla="*/ 317 w 728"/>
                <a:gd name="T19" fmla="*/ 4 h 373"/>
                <a:gd name="T20" fmla="*/ 7 w 728"/>
                <a:gd name="T21" fmla="*/ 4 h 3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28"/>
                <a:gd name="T34" fmla="*/ 0 h 373"/>
                <a:gd name="T35" fmla="*/ 728 w 728"/>
                <a:gd name="T36" fmla="*/ 373 h 3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28" h="373">
                  <a:moveTo>
                    <a:pt x="7" y="4"/>
                  </a:moveTo>
                  <a:lnTo>
                    <a:pt x="5" y="217"/>
                  </a:lnTo>
                  <a:lnTo>
                    <a:pt x="0" y="368"/>
                  </a:lnTo>
                  <a:lnTo>
                    <a:pt x="727" y="372"/>
                  </a:lnTo>
                  <a:lnTo>
                    <a:pt x="713" y="178"/>
                  </a:lnTo>
                  <a:lnTo>
                    <a:pt x="713" y="105"/>
                  </a:lnTo>
                  <a:lnTo>
                    <a:pt x="654" y="61"/>
                  </a:lnTo>
                  <a:lnTo>
                    <a:pt x="672" y="21"/>
                  </a:lnTo>
                  <a:lnTo>
                    <a:pt x="647" y="0"/>
                  </a:lnTo>
                  <a:lnTo>
                    <a:pt x="317" y="4"/>
                  </a:lnTo>
                  <a:lnTo>
                    <a:pt x="7" y="4"/>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sp>
          <p:nvSpPr>
            <p:cNvPr id="586" name="Freeform 21"/>
            <p:cNvSpPr>
              <a:spLocks/>
            </p:cNvSpPr>
            <p:nvPr/>
          </p:nvSpPr>
          <p:spPr bwMode="auto">
            <a:xfrm>
              <a:off x="2256" y="2472"/>
              <a:ext cx="850" cy="410"/>
            </a:xfrm>
            <a:custGeom>
              <a:avLst/>
              <a:gdLst>
                <a:gd name="T0" fmla="*/ 5 w 850"/>
                <a:gd name="T1" fmla="*/ 0 h 410"/>
                <a:gd name="T2" fmla="*/ 0 w 850"/>
                <a:gd name="T3" fmla="*/ 73 h 410"/>
                <a:gd name="T4" fmla="*/ 302 w 850"/>
                <a:gd name="T5" fmla="*/ 84 h 410"/>
                <a:gd name="T6" fmla="*/ 304 w 850"/>
                <a:gd name="T7" fmla="*/ 317 h 410"/>
                <a:gd name="T8" fmla="*/ 458 w 850"/>
                <a:gd name="T9" fmla="*/ 381 h 410"/>
                <a:gd name="T10" fmla="*/ 501 w 850"/>
                <a:gd name="T11" fmla="*/ 357 h 410"/>
                <a:gd name="T12" fmla="*/ 599 w 850"/>
                <a:gd name="T13" fmla="*/ 409 h 410"/>
                <a:gd name="T14" fmla="*/ 663 w 850"/>
                <a:gd name="T15" fmla="*/ 407 h 410"/>
                <a:gd name="T16" fmla="*/ 780 w 850"/>
                <a:gd name="T17" fmla="*/ 357 h 410"/>
                <a:gd name="T18" fmla="*/ 849 w 850"/>
                <a:gd name="T19" fmla="*/ 405 h 410"/>
                <a:gd name="T20" fmla="*/ 849 w 850"/>
                <a:gd name="T21" fmla="*/ 153 h 410"/>
                <a:gd name="T22" fmla="*/ 828 w 850"/>
                <a:gd name="T23" fmla="*/ 5 h 410"/>
                <a:gd name="T24" fmla="*/ 5 w 850"/>
                <a:gd name="T25" fmla="*/ 0 h 4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50"/>
                <a:gd name="T40" fmla="*/ 0 h 410"/>
                <a:gd name="T41" fmla="*/ 850 w 850"/>
                <a:gd name="T42" fmla="*/ 410 h 4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50" h="410">
                  <a:moveTo>
                    <a:pt x="5" y="0"/>
                  </a:moveTo>
                  <a:lnTo>
                    <a:pt x="0" y="73"/>
                  </a:lnTo>
                  <a:lnTo>
                    <a:pt x="302" y="84"/>
                  </a:lnTo>
                  <a:lnTo>
                    <a:pt x="304" y="317"/>
                  </a:lnTo>
                  <a:lnTo>
                    <a:pt x="458" y="381"/>
                  </a:lnTo>
                  <a:lnTo>
                    <a:pt x="501" y="357"/>
                  </a:lnTo>
                  <a:lnTo>
                    <a:pt x="599" y="409"/>
                  </a:lnTo>
                  <a:lnTo>
                    <a:pt x="663" y="407"/>
                  </a:lnTo>
                  <a:lnTo>
                    <a:pt x="780" y="357"/>
                  </a:lnTo>
                  <a:lnTo>
                    <a:pt x="849" y="405"/>
                  </a:lnTo>
                  <a:lnTo>
                    <a:pt x="849" y="153"/>
                  </a:lnTo>
                  <a:lnTo>
                    <a:pt x="828" y="5"/>
                  </a:lnTo>
                  <a:lnTo>
                    <a:pt x="5" y="0"/>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sp>
          <p:nvSpPr>
            <p:cNvPr id="587" name="Freeform 22"/>
            <p:cNvSpPr>
              <a:spLocks/>
            </p:cNvSpPr>
            <p:nvPr/>
          </p:nvSpPr>
          <p:spPr bwMode="auto">
            <a:xfrm>
              <a:off x="3088" y="2492"/>
              <a:ext cx="481" cy="447"/>
            </a:xfrm>
            <a:custGeom>
              <a:avLst/>
              <a:gdLst>
                <a:gd name="T0" fmla="*/ 0 w 481"/>
                <a:gd name="T1" fmla="*/ 41 h 447"/>
                <a:gd name="T2" fmla="*/ 189 w 481"/>
                <a:gd name="T3" fmla="*/ 18 h 447"/>
                <a:gd name="T4" fmla="*/ 423 w 481"/>
                <a:gd name="T5" fmla="*/ 0 h 447"/>
                <a:gd name="T6" fmla="*/ 410 w 481"/>
                <a:gd name="T7" fmla="*/ 59 h 447"/>
                <a:gd name="T8" fmla="*/ 462 w 481"/>
                <a:gd name="T9" fmla="*/ 46 h 447"/>
                <a:gd name="T10" fmla="*/ 480 w 481"/>
                <a:gd name="T11" fmla="*/ 85 h 447"/>
                <a:gd name="T12" fmla="*/ 426 w 481"/>
                <a:gd name="T13" fmla="*/ 121 h 447"/>
                <a:gd name="T14" fmla="*/ 439 w 481"/>
                <a:gd name="T15" fmla="*/ 183 h 447"/>
                <a:gd name="T16" fmla="*/ 384 w 481"/>
                <a:gd name="T17" fmla="*/ 286 h 447"/>
                <a:gd name="T18" fmla="*/ 343 w 481"/>
                <a:gd name="T19" fmla="*/ 350 h 447"/>
                <a:gd name="T20" fmla="*/ 366 w 481"/>
                <a:gd name="T21" fmla="*/ 432 h 447"/>
                <a:gd name="T22" fmla="*/ 70 w 481"/>
                <a:gd name="T23" fmla="*/ 446 h 447"/>
                <a:gd name="T24" fmla="*/ 68 w 481"/>
                <a:gd name="T25" fmla="*/ 396 h 447"/>
                <a:gd name="T26" fmla="*/ 9 w 481"/>
                <a:gd name="T27" fmla="*/ 386 h 447"/>
                <a:gd name="T28" fmla="*/ 9 w 481"/>
                <a:gd name="T29" fmla="*/ 121 h 447"/>
                <a:gd name="T30" fmla="*/ 0 w 481"/>
                <a:gd name="T31" fmla="*/ 41 h 4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81"/>
                <a:gd name="T49" fmla="*/ 0 h 447"/>
                <a:gd name="T50" fmla="*/ 481 w 481"/>
                <a:gd name="T51" fmla="*/ 447 h 44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81" h="447">
                  <a:moveTo>
                    <a:pt x="0" y="41"/>
                  </a:moveTo>
                  <a:lnTo>
                    <a:pt x="189" y="18"/>
                  </a:lnTo>
                  <a:lnTo>
                    <a:pt x="423" y="0"/>
                  </a:lnTo>
                  <a:lnTo>
                    <a:pt x="410" y="59"/>
                  </a:lnTo>
                  <a:lnTo>
                    <a:pt x="462" y="46"/>
                  </a:lnTo>
                  <a:lnTo>
                    <a:pt x="480" y="85"/>
                  </a:lnTo>
                  <a:lnTo>
                    <a:pt x="426" y="121"/>
                  </a:lnTo>
                  <a:lnTo>
                    <a:pt x="439" y="183"/>
                  </a:lnTo>
                  <a:lnTo>
                    <a:pt x="384" y="286"/>
                  </a:lnTo>
                  <a:lnTo>
                    <a:pt x="343" y="350"/>
                  </a:lnTo>
                  <a:lnTo>
                    <a:pt x="366" y="432"/>
                  </a:lnTo>
                  <a:lnTo>
                    <a:pt x="70" y="446"/>
                  </a:lnTo>
                  <a:lnTo>
                    <a:pt x="68" y="396"/>
                  </a:lnTo>
                  <a:lnTo>
                    <a:pt x="9" y="386"/>
                  </a:lnTo>
                  <a:lnTo>
                    <a:pt x="9" y="121"/>
                  </a:lnTo>
                  <a:lnTo>
                    <a:pt x="0" y="41"/>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sp>
          <p:nvSpPr>
            <p:cNvPr id="588" name="Freeform 23"/>
            <p:cNvSpPr>
              <a:spLocks/>
            </p:cNvSpPr>
            <p:nvPr/>
          </p:nvSpPr>
          <p:spPr bwMode="auto">
            <a:xfrm>
              <a:off x="3159" y="2923"/>
              <a:ext cx="584" cy="467"/>
            </a:xfrm>
            <a:custGeom>
              <a:avLst/>
              <a:gdLst>
                <a:gd name="T0" fmla="*/ 0 w 584"/>
                <a:gd name="T1" fmla="*/ 11 h 467"/>
                <a:gd name="T2" fmla="*/ 292 w 584"/>
                <a:gd name="T3" fmla="*/ 0 h 467"/>
                <a:gd name="T4" fmla="*/ 343 w 584"/>
                <a:gd name="T5" fmla="*/ 96 h 467"/>
                <a:gd name="T6" fmla="*/ 299 w 584"/>
                <a:gd name="T7" fmla="*/ 209 h 467"/>
                <a:gd name="T8" fmla="*/ 284 w 584"/>
                <a:gd name="T9" fmla="*/ 260 h 467"/>
                <a:gd name="T10" fmla="*/ 480 w 584"/>
                <a:gd name="T11" fmla="*/ 239 h 467"/>
                <a:gd name="T12" fmla="*/ 492 w 584"/>
                <a:gd name="T13" fmla="*/ 314 h 467"/>
                <a:gd name="T14" fmla="*/ 434 w 584"/>
                <a:gd name="T15" fmla="*/ 307 h 467"/>
                <a:gd name="T16" fmla="*/ 407 w 584"/>
                <a:gd name="T17" fmla="*/ 338 h 467"/>
                <a:gd name="T18" fmla="*/ 437 w 584"/>
                <a:gd name="T19" fmla="*/ 360 h 467"/>
                <a:gd name="T20" fmla="*/ 491 w 584"/>
                <a:gd name="T21" fmla="*/ 335 h 467"/>
                <a:gd name="T22" fmla="*/ 492 w 584"/>
                <a:gd name="T23" fmla="*/ 370 h 467"/>
                <a:gd name="T24" fmla="*/ 523 w 584"/>
                <a:gd name="T25" fmla="*/ 340 h 467"/>
                <a:gd name="T26" fmla="*/ 546 w 584"/>
                <a:gd name="T27" fmla="*/ 340 h 467"/>
                <a:gd name="T28" fmla="*/ 519 w 584"/>
                <a:gd name="T29" fmla="*/ 402 h 467"/>
                <a:gd name="T30" fmla="*/ 569 w 584"/>
                <a:gd name="T31" fmla="*/ 413 h 467"/>
                <a:gd name="T32" fmla="*/ 583 w 584"/>
                <a:gd name="T33" fmla="*/ 447 h 467"/>
                <a:gd name="T34" fmla="*/ 562 w 584"/>
                <a:gd name="T35" fmla="*/ 457 h 467"/>
                <a:gd name="T36" fmla="*/ 531 w 584"/>
                <a:gd name="T37" fmla="*/ 436 h 467"/>
                <a:gd name="T38" fmla="*/ 475 w 584"/>
                <a:gd name="T39" fmla="*/ 420 h 467"/>
                <a:gd name="T40" fmla="*/ 487 w 584"/>
                <a:gd name="T41" fmla="*/ 461 h 467"/>
                <a:gd name="T42" fmla="*/ 459 w 584"/>
                <a:gd name="T43" fmla="*/ 466 h 467"/>
                <a:gd name="T44" fmla="*/ 435 w 584"/>
                <a:gd name="T45" fmla="*/ 429 h 467"/>
                <a:gd name="T46" fmla="*/ 421 w 584"/>
                <a:gd name="T47" fmla="*/ 452 h 467"/>
                <a:gd name="T48" fmla="*/ 336 w 584"/>
                <a:gd name="T49" fmla="*/ 452 h 467"/>
                <a:gd name="T50" fmla="*/ 336 w 584"/>
                <a:gd name="T51" fmla="*/ 429 h 467"/>
                <a:gd name="T52" fmla="*/ 304 w 584"/>
                <a:gd name="T53" fmla="*/ 402 h 467"/>
                <a:gd name="T54" fmla="*/ 240 w 584"/>
                <a:gd name="T55" fmla="*/ 399 h 467"/>
                <a:gd name="T56" fmla="*/ 293 w 584"/>
                <a:gd name="T57" fmla="*/ 429 h 467"/>
                <a:gd name="T58" fmla="*/ 219 w 584"/>
                <a:gd name="T59" fmla="*/ 445 h 467"/>
                <a:gd name="T60" fmla="*/ 101 w 584"/>
                <a:gd name="T61" fmla="*/ 423 h 467"/>
                <a:gd name="T62" fmla="*/ 57 w 584"/>
                <a:gd name="T63" fmla="*/ 429 h 467"/>
                <a:gd name="T64" fmla="*/ 73 w 584"/>
                <a:gd name="T65" fmla="*/ 273 h 467"/>
                <a:gd name="T66" fmla="*/ 2 w 584"/>
                <a:gd name="T67" fmla="*/ 149 h 467"/>
                <a:gd name="T68" fmla="*/ 0 w 584"/>
                <a:gd name="T69" fmla="*/ 11 h 46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84"/>
                <a:gd name="T106" fmla="*/ 0 h 467"/>
                <a:gd name="T107" fmla="*/ 584 w 584"/>
                <a:gd name="T108" fmla="*/ 467 h 46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84" h="467">
                  <a:moveTo>
                    <a:pt x="0" y="11"/>
                  </a:moveTo>
                  <a:lnTo>
                    <a:pt x="292" y="0"/>
                  </a:lnTo>
                  <a:lnTo>
                    <a:pt x="343" y="96"/>
                  </a:lnTo>
                  <a:lnTo>
                    <a:pt x="299" y="209"/>
                  </a:lnTo>
                  <a:lnTo>
                    <a:pt x="284" y="260"/>
                  </a:lnTo>
                  <a:lnTo>
                    <a:pt x="480" y="239"/>
                  </a:lnTo>
                  <a:lnTo>
                    <a:pt x="492" y="314"/>
                  </a:lnTo>
                  <a:lnTo>
                    <a:pt x="434" y="307"/>
                  </a:lnTo>
                  <a:lnTo>
                    <a:pt x="407" y="338"/>
                  </a:lnTo>
                  <a:lnTo>
                    <a:pt x="437" y="360"/>
                  </a:lnTo>
                  <a:lnTo>
                    <a:pt x="491" y="335"/>
                  </a:lnTo>
                  <a:lnTo>
                    <a:pt x="492" y="370"/>
                  </a:lnTo>
                  <a:lnTo>
                    <a:pt x="523" y="340"/>
                  </a:lnTo>
                  <a:lnTo>
                    <a:pt x="546" y="340"/>
                  </a:lnTo>
                  <a:lnTo>
                    <a:pt x="519" y="402"/>
                  </a:lnTo>
                  <a:lnTo>
                    <a:pt x="569" y="413"/>
                  </a:lnTo>
                  <a:lnTo>
                    <a:pt x="583" y="447"/>
                  </a:lnTo>
                  <a:lnTo>
                    <a:pt x="562" y="457"/>
                  </a:lnTo>
                  <a:lnTo>
                    <a:pt x="531" y="436"/>
                  </a:lnTo>
                  <a:lnTo>
                    <a:pt x="475" y="420"/>
                  </a:lnTo>
                  <a:lnTo>
                    <a:pt x="487" y="461"/>
                  </a:lnTo>
                  <a:lnTo>
                    <a:pt x="459" y="466"/>
                  </a:lnTo>
                  <a:lnTo>
                    <a:pt x="435" y="429"/>
                  </a:lnTo>
                  <a:lnTo>
                    <a:pt x="421" y="452"/>
                  </a:lnTo>
                  <a:lnTo>
                    <a:pt x="336" y="452"/>
                  </a:lnTo>
                  <a:lnTo>
                    <a:pt x="336" y="429"/>
                  </a:lnTo>
                  <a:lnTo>
                    <a:pt x="304" y="402"/>
                  </a:lnTo>
                  <a:lnTo>
                    <a:pt x="240" y="399"/>
                  </a:lnTo>
                  <a:lnTo>
                    <a:pt x="293" y="429"/>
                  </a:lnTo>
                  <a:lnTo>
                    <a:pt x="219" y="445"/>
                  </a:lnTo>
                  <a:lnTo>
                    <a:pt x="101" y="423"/>
                  </a:lnTo>
                  <a:lnTo>
                    <a:pt x="57" y="429"/>
                  </a:lnTo>
                  <a:lnTo>
                    <a:pt x="73" y="273"/>
                  </a:lnTo>
                  <a:lnTo>
                    <a:pt x="2" y="149"/>
                  </a:lnTo>
                  <a:lnTo>
                    <a:pt x="0" y="11"/>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sp>
          <p:nvSpPr>
            <p:cNvPr id="589" name="Freeform 24"/>
            <p:cNvSpPr>
              <a:spLocks/>
            </p:cNvSpPr>
            <p:nvPr/>
          </p:nvSpPr>
          <p:spPr bwMode="auto">
            <a:xfrm>
              <a:off x="2758" y="950"/>
              <a:ext cx="651" cy="733"/>
            </a:xfrm>
            <a:custGeom>
              <a:avLst/>
              <a:gdLst>
                <a:gd name="T0" fmla="*/ 0 w 651"/>
                <a:gd name="T1" fmla="*/ 57 h 733"/>
                <a:gd name="T2" fmla="*/ 170 w 651"/>
                <a:gd name="T3" fmla="*/ 57 h 733"/>
                <a:gd name="T4" fmla="*/ 169 w 651"/>
                <a:gd name="T5" fmla="*/ 0 h 733"/>
                <a:gd name="T6" fmla="*/ 206 w 651"/>
                <a:gd name="T7" fmla="*/ 16 h 733"/>
                <a:gd name="T8" fmla="*/ 213 w 651"/>
                <a:gd name="T9" fmla="*/ 60 h 733"/>
                <a:gd name="T10" fmla="*/ 295 w 651"/>
                <a:gd name="T11" fmla="*/ 108 h 733"/>
                <a:gd name="T12" fmla="*/ 320 w 651"/>
                <a:gd name="T13" fmla="*/ 87 h 733"/>
                <a:gd name="T14" fmla="*/ 368 w 651"/>
                <a:gd name="T15" fmla="*/ 87 h 733"/>
                <a:gd name="T16" fmla="*/ 405 w 651"/>
                <a:gd name="T17" fmla="*/ 130 h 733"/>
                <a:gd name="T18" fmla="*/ 430 w 651"/>
                <a:gd name="T19" fmla="*/ 114 h 733"/>
                <a:gd name="T20" fmla="*/ 501 w 651"/>
                <a:gd name="T21" fmla="*/ 131 h 733"/>
                <a:gd name="T22" fmla="*/ 526 w 651"/>
                <a:gd name="T23" fmla="*/ 99 h 733"/>
                <a:gd name="T24" fmla="*/ 570 w 651"/>
                <a:gd name="T25" fmla="*/ 124 h 733"/>
                <a:gd name="T26" fmla="*/ 650 w 651"/>
                <a:gd name="T27" fmla="*/ 121 h 733"/>
                <a:gd name="T28" fmla="*/ 520 w 651"/>
                <a:gd name="T29" fmla="*/ 211 h 733"/>
                <a:gd name="T30" fmla="*/ 456 w 651"/>
                <a:gd name="T31" fmla="*/ 291 h 733"/>
                <a:gd name="T32" fmla="*/ 469 w 651"/>
                <a:gd name="T33" fmla="*/ 407 h 733"/>
                <a:gd name="T34" fmla="*/ 424 w 651"/>
                <a:gd name="T35" fmla="*/ 455 h 733"/>
                <a:gd name="T36" fmla="*/ 442 w 651"/>
                <a:gd name="T37" fmla="*/ 489 h 733"/>
                <a:gd name="T38" fmla="*/ 442 w 651"/>
                <a:gd name="T39" fmla="*/ 574 h 733"/>
                <a:gd name="T40" fmla="*/ 487 w 651"/>
                <a:gd name="T41" fmla="*/ 574 h 733"/>
                <a:gd name="T42" fmla="*/ 552 w 651"/>
                <a:gd name="T43" fmla="*/ 636 h 733"/>
                <a:gd name="T44" fmla="*/ 579 w 651"/>
                <a:gd name="T45" fmla="*/ 711 h 733"/>
                <a:gd name="T46" fmla="*/ 119 w 651"/>
                <a:gd name="T47" fmla="*/ 732 h 733"/>
                <a:gd name="T48" fmla="*/ 121 w 651"/>
                <a:gd name="T49" fmla="*/ 529 h 733"/>
                <a:gd name="T50" fmla="*/ 80 w 651"/>
                <a:gd name="T51" fmla="*/ 485 h 733"/>
                <a:gd name="T52" fmla="*/ 94 w 651"/>
                <a:gd name="T53" fmla="*/ 432 h 733"/>
                <a:gd name="T54" fmla="*/ 108 w 651"/>
                <a:gd name="T55" fmla="*/ 402 h 733"/>
                <a:gd name="T56" fmla="*/ 80 w 651"/>
                <a:gd name="T57" fmla="*/ 261 h 733"/>
                <a:gd name="T58" fmla="*/ 41 w 651"/>
                <a:gd name="T59" fmla="*/ 169 h 733"/>
                <a:gd name="T60" fmla="*/ 0 w 651"/>
                <a:gd name="T61" fmla="*/ 57 h 73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51"/>
                <a:gd name="T94" fmla="*/ 0 h 733"/>
                <a:gd name="T95" fmla="*/ 651 w 651"/>
                <a:gd name="T96" fmla="*/ 733 h 73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51" h="733">
                  <a:moveTo>
                    <a:pt x="0" y="57"/>
                  </a:moveTo>
                  <a:lnTo>
                    <a:pt x="170" y="57"/>
                  </a:lnTo>
                  <a:lnTo>
                    <a:pt x="169" y="0"/>
                  </a:lnTo>
                  <a:lnTo>
                    <a:pt x="206" y="16"/>
                  </a:lnTo>
                  <a:lnTo>
                    <a:pt x="213" y="60"/>
                  </a:lnTo>
                  <a:lnTo>
                    <a:pt x="295" y="108"/>
                  </a:lnTo>
                  <a:lnTo>
                    <a:pt x="320" y="87"/>
                  </a:lnTo>
                  <a:lnTo>
                    <a:pt x="368" y="87"/>
                  </a:lnTo>
                  <a:lnTo>
                    <a:pt x="405" y="130"/>
                  </a:lnTo>
                  <a:lnTo>
                    <a:pt x="430" y="114"/>
                  </a:lnTo>
                  <a:lnTo>
                    <a:pt x="501" y="131"/>
                  </a:lnTo>
                  <a:lnTo>
                    <a:pt x="526" y="99"/>
                  </a:lnTo>
                  <a:lnTo>
                    <a:pt x="570" y="124"/>
                  </a:lnTo>
                  <a:lnTo>
                    <a:pt x="650" y="121"/>
                  </a:lnTo>
                  <a:lnTo>
                    <a:pt x="520" y="211"/>
                  </a:lnTo>
                  <a:lnTo>
                    <a:pt x="456" y="291"/>
                  </a:lnTo>
                  <a:lnTo>
                    <a:pt x="469" y="407"/>
                  </a:lnTo>
                  <a:lnTo>
                    <a:pt x="424" y="455"/>
                  </a:lnTo>
                  <a:lnTo>
                    <a:pt x="442" y="489"/>
                  </a:lnTo>
                  <a:lnTo>
                    <a:pt x="442" y="574"/>
                  </a:lnTo>
                  <a:lnTo>
                    <a:pt x="487" y="574"/>
                  </a:lnTo>
                  <a:lnTo>
                    <a:pt x="552" y="636"/>
                  </a:lnTo>
                  <a:lnTo>
                    <a:pt x="579" y="711"/>
                  </a:lnTo>
                  <a:lnTo>
                    <a:pt x="119" y="732"/>
                  </a:lnTo>
                  <a:lnTo>
                    <a:pt x="121" y="529"/>
                  </a:lnTo>
                  <a:lnTo>
                    <a:pt x="80" y="485"/>
                  </a:lnTo>
                  <a:lnTo>
                    <a:pt x="94" y="432"/>
                  </a:lnTo>
                  <a:lnTo>
                    <a:pt x="108" y="402"/>
                  </a:lnTo>
                  <a:lnTo>
                    <a:pt x="80" y="261"/>
                  </a:lnTo>
                  <a:lnTo>
                    <a:pt x="41" y="169"/>
                  </a:lnTo>
                  <a:lnTo>
                    <a:pt x="0" y="57"/>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sp>
          <p:nvSpPr>
            <p:cNvPr id="590" name="Freeform 25"/>
            <p:cNvSpPr>
              <a:spLocks/>
            </p:cNvSpPr>
            <p:nvPr/>
          </p:nvSpPr>
          <p:spPr bwMode="auto">
            <a:xfrm>
              <a:off x="3179" y="1203"/>
              <a:ext cx="495" cy="577"/>
            </a:xfrm>
            <a:custGeom>
              <a:avLst/>
              <a:gdLst>
                <a:gd name="T0" fmla="*/ 36 w 495"/>
                <a:gd name="T1" fmla="*/ 39 h 577"/>
                <a:gd name="T2" fmla="*/ 73 w 495"/>
                <a:gd name="T3" fmla="*/ 34 h 577"/>
                <a:gd name="T4" fmla="*/ 107 w 495"/>
                <a:gd name="T5" fmla="*/ 34 h 577"/>
                <a:gd name="T6" fmla="*/ 128 w 495"/>
                <a:gd name="T7" fmla="*/ 0 h 577"/>
                <a:gd name="T8" fmla="*/ 144 w 495"/>
                <a:gd name="T9" fmla="*/ 43 h 577"/>
                <a:gd name="T10" fmla="*/ 197 w 495"/>
                <a:gd name="T11" fmla="*/ 43 h 577"/>
                <a:gd name="T12" fmla="*/ 226 w 495"/>
                <a:gd name="T13" fmla="*/ 82 h 577"/>
                <a:gd name="T14" fmla="*/ 281 w 495"/>
                <a:gd name="T15" fmla="*/ 71 h 577"/>
                <a:gd name="T16" fmla="*/ 318 w 495"/>
                <a:gd name="T17" fmla="*/ 96 h 577"/>
                <a:gd name="T18" fmla="*/ 387 w 495"/>
                <a:gd name="T19" fmla="*/ 113 h 577"/>
                <a:gd name="T20" fmla="*/ 400 w 495"/>
                <a:gd name="T21" fmla="*/ 144 h 577"/>
                <a:gd name="T22" fmla="*/ 435 w 495"/>
                <a:gd name="T23" fmla="*/ 145 h 577"/>
                <a:gd name="T24" fmla="*/ 425 w 495"/>
                <a:gd name="T25" fmla="*/ 175 h 577"/>
                <a:gd name="T26" fmla="*/ 437 w 495"/>
                <a:gd name="T27" fmla="*/ 209 h 577"/>
                <a:gd name="T28" fmla="*/ 414 w 495"/>
                <a:gd name="T29" fmla="*/ 252 h 577"/>
                <a:gd name="T30" fmla="*/ 430 w 495"/>
                <a:gd name="T31" fmla="*/ 261 h 577"/>
                <a:gd name="T32" fmla="*/ 469 w 495"/>
                <a:gd name="T33" fmla="*/ 214 h 577"/>
                <a:gd name="T34" fmla="*/ 467 w 495"/>
                <a:gd name="T35" fmla="*/ 198 h 577"/>
                <a:gd name="T36" fmla="*/ 483 w 495"/>
                <a:gd name="T37" fmla="*/ 191 h 577"/>
                <a:gd name="T38" fmla="*/ 494 w 495"/>
                <a:gd name="T39" fmla="*/ 214 h 577"/>
                <a:gd name="T40" fmla="*/ 464 w 495"/>
                <a:gd name="T41" fmla="*/ 246 h 577"/>
                <a:gd name="T42" fmla="*/ 451 w 495"/>
                <a:gd name="T43" fmla="*/ 319 h 577"/>
                <a:gd name="T44" fmla="*/ 451 w 495"/>
                <a:gd name="T45" fmla="*/ 441 h 577"/>
                <a:gd name="T46" fmla="*/ 469 w 495"/>
                <a:gd name="T47" fmla="*/ 463 h 577"/>
                <a:gd name="T48" fmla="*/ 462 w 495"/>
                <a:gd name="T49" fmla="*/ 537 h 577"/>
                <a:gd name="T50" fmla="*/ 227 w 495"/>
                <a:gd name="T51" fmla="*/ 576 h 577"/>
                <a:gd name="T52" fmla="*/ 169 w 495"/>
                <a:gd name="T53" fmla="*/ 539 h 577"/>
                <a:gd name="T54" fmla="*/ 181 w 495"/>
                <a:gd name="T55" fmla="*/ 494 h 577"/>
                <a:gd name="T56" fmla="*/ 153 w 495"/>
                <a:gd name="T57" fmla="*/ 445 h 577"/>
                <a:gd name="T58" fmla="*/ 128 w 495"/>
                <a:gd name="T59" fmla="*/ 383 h 577"/>
                <a:gd name="T60" fmla="*/ 62 w 495"/>
                <a:gd name="T61" fmla="*/ 321 h 577"/>
                <a:gd name="T62" fmla="*/ 21 w 495"/>
                <a:gd name="T63" fmla="*/ 321 h 577"/>
                <a:gd name="T64" fmla="*/ 21 w 495"/>
                <a:gd name="T65" fmla="*/ 236 h 577"/>
                <a:gd name="T66" fmla="*/ 0 w 495"/>
                <a:gd name="T67" fmla="*/ 204 h 577"/>
                <a:gd name="T68" fmla="*/ 46 w 495"/>
                <a:gd name="T69" fmla="*/ 154 h 577"/>
                <a:gd name="T70" fmla="*/ 36 w 495"/>
                <a:gd name="T71" fmla="*/ 39 h 57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95"/>
                <a:gd name="T109" fmla="*/ 0 h 577"/>
                <a:gd name="T110" fmla="*/ 495 w 495"/>
                <a:gd name="T111" fmla="*/ 577 h 57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95" h="577">
                  <a:moveTo>
                    <a:pt x="36" y="39"/>
                  </a:moveTo>
                  <a:lnTo>
                    <a:pt x="73" y="34"/>
                  </a:lnTo>
                  <a:lnTo>
                    <a:pt x="107" y="34"/>
                  </a:lnTo>
                  <a:lnTo>
                    <a:pt x="128" y="0"/>
                  </a:lnTo>
                  <a:lnTo>
                    <a:pt x="144" y="43"/>
                  </a:lnTo>
                  <a:lnTo>
                    <a:pt x="197" y="43"/>
                  </a:lnTo>
                  <a:lnTo>
                    <a:pt x="226" y="82"/>
                  </a:lnTo>
                  <a:lnTo>
                    <a:pt x="281" y="71"/>
                  </a:lnTo>
                  <a:lnTo>
                    <a:pt x="318" y="96"/>
                  </a:lnTo>
                  <a:lnTo>
                    <a:pt x="387" y="113"/>
                  </a:lnTo>
                  <a:lnTo>
                    <a:pt x="400" y="144"/>
                  </a:lnTo>
                  <a:lnTo>
                    <a:pt x="435" y="145"/>
                  </a:lnTo>
                  <a:lnTo>
                    <a:pt x="425" y="175"/>
                  </a:lnTo>
                  <a:lnTo>
                    <a:pt x="437" y="209"/>
                  </a:lnTo>
                  <a:lnTo>
                    <a:pt x="414" y="252"/>
                  </a:lnTo>
                  <a:lnTo>
                    <a:pt x="430" y="261"/>
                  </a:lnTo>
                  <a:lnTo>
                    <a:pt x="469" y="214"/>
                  </a:lnTo>
                  <a:lnTo>
                    <a:pt x="467" y="198"/>
                  </a:lnTo>
                  <a:lnTo>
                    <a:pt x="483" y="191"/>
                  </a:lnTo>
                  <a:lnTo>
                    <a:pt x="494" y="214"/>
                  </a:lnTo>
                  <a:lnTo>
                    <a:pt x="464" y="246"/>
                  </a:lnTo>
                  <a:lnTo>
                    <a:pt x="451" y="319"/>
                  </a:lnTo>
                  <a:lnTo>
                    <a:pt x="451" y="441"/>
                  </a:lnTo>
                  <a:lnTo>
                    <a:pt x="469" y="463"/>
                  </a:lnTo>
                  <a:lnTo>
                    <a:pt x="462" y="537"/>
                  </a:lnTo>
                  <a:lnTo>
                    <a:pt x="227" y="576"/>
                  </a:lnTo>
                  <a:lnTo>
                    <a:pt x="169" y="539"/>
                  </a:lnTo>
                  <a:lnTo>
                    <a:pt x="181" y="494"/>
                  </a:lnTo>
                  <a:lnTo>
                    <a:pt x="153" y="445"/>
                  </a:lnTo>
                  <a:lnTo>
                    <a:pt x="128" y="383"/>
                  </a:lnTo>
                  <a:lnTo>
                    <a:pt x="62" y="321"/>
                  </a:lnTo>
                  <a:lnTo>
                    <a:pt x="21" y="321"/>
                  </a:lnTo>
                  <a:lnTo>
                    <a:pt x="21" y="236"/>
                  </a:lnTo>
                  <a:lnTo>
                    <a:pt x="0" y="204"/>
                  </a:lnTo>
                  <a:lnTo>
                    <a:pt x="46" y="154"/>
                  </a:lnTo>
                  <a:lnTo>
                    <a:pt x="36" y="39"/>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sp>
          <p:nvSpPr>
            <p:cNvPr id="591" name="Freeform 26"/>
            <p:cNvSpPr>
              <a:spLocks/>
            </p:cNvSpPr>
            <p:nvPr/>
          </p:nvSpPr>
          <p:spPr bwMode="auto">
            <a:xfrm>
              <a:off x="2868" y="1658"/>
              <a:ext cx="574" cy="375"/>
            </a:xfrm>
            <a:custGeom>
              <a:avLst/>
              <a:gdLst>
                <a:gd name="T0" fmla="*/ 9 w 574"/>
                <a:gd name="T1" fmla="*/ 20 h 375"/>
                <a:gd name="T2" fmla="*/ 0 w 574"/>
                <a:gd name="T3" fmla="*/ 84 h 375"/>
                <a:gd name="T4" fmla="*/ 12 w 574"/>
                <a:gd name="T5" fmla="*/ 155 h 375"/>
                <a:gd name="T6" fmla="*/ 66 w 574"/>
                <a:gd name="T7" fmla="*/ 297 h 375"/>
                <a:gd name="T8" fmla="*/ 96 w 574"/>
                <a:gd name="T9" fmla="*/ 374 h 375"/>
                <a:gd name="T10" fmla="*/ 433 w 574"/>
                <a:gd name="T11" fmla="*/ 356 h 375"/>
                <a:gd name="T12" fmla="*/ 488 w 574"/>
                <a:gd name="T13" fmla="*/ 374 h 375"/>
                <a:gd name="T14" fmla="*/ 522 w 574"/>
                <a:gd name="T15" fmla="*/ 301 h 375"/>
                <a:gd name="T16" fmla="*/ 509 w 574"/>
                <a:gd name="T17" fmla="*/ 249 h 375"/>
                <a:gd name="T18" fmla="*/ 566 w 574"/>
                <a:gd name="T19" fmla="*/ 239 h 375"/>
                <a:gd name="T20" fmla="*/ 573 w 574"/>
                <a:gd name="T21" fmla="*/ 157 h 375"/>
                <a:gd name="T22" fmla="*/ 539 w 574"/>
                <a:gd name="T23" fmla="*/ 121 h 375"/>
                <a:gd name="T24" fmla="*/ 481 w 574"/>
                <a:gd name="T25" fmla="*/ 84 h 375"/>
                <a:gd name="T26" fmla="*/ 493 w 574"/>
                <a:gd name="T27" fmla="*/ 36 h 375"/>
                <a:gd name="T28" fmla="*/ 468 w 574"/>
                <a:gd name="T29" fmla="*/ 0 h 375"/>
                <a:gd name="T30" fmla="*/ 342 w 574"/>
                <a:gd name="T31" fmla="*/ 5 h 375"/>
                <a:gd name="T32" fmla="*/ 215 w 574"/>
                <a:gd name="T33" fmla="*/ 11 h 375"/>
                <a:gd name="T34" fmla="*/ 9 w 574"/>
                <a:gd name="T35" fmla="*/ 20 h 3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4"/>
                <a:gd name="T55" fmla="*/ 0 h 375"/>
                <a:gd name="T56" fmla="*/ 574 w 574"/>
                <a:gd name="T57" fmla="*/ 375 h 3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4" h="375">
                  <a:moveTo>
                    <a:pt x="9" y="20"/>
                  </a:moveTo>
                  <a:lnTo>
                    <a:pt x="0" y="84"/>
                  </a:lnTo>
                  <a:lnTo>
                    <a:pt x="12" y="155"/>
                  </a:lnTo>
                  <a:lnTo>
                    <a:pt x="66" y="297"/>
                  </a:lnTo>
                  <a:lnTo>
                    <a:pt x="96" y="374"/>
                  </a:lnTo>
                  <a:lnTo>
                    <a:pt x="433" y="356"/>
                  </a:lnTo>
                  <a:lnTo>
                    <a:pt x="488" y="374"/>
                  </a:lnTo>
                  <a:lnTo>
                    <a:pt x="522" y="301"/>
                  </a:lnTo>
                  <a:lnTo>
                    <a:pt x="509" y="249"/>
                  </a:lnTo>
                  <a:lnTo>
                    <a:pt x="566" y="239"/>
                  </a:lnTo>
                  <a:lnTo>
                    <a:pt x="573" y="157"/>
                  </a:lnTo>
                  <a:lnTo>
                    <a:pt x="539" y="121"/>
                  </a:lnTo>
                  <a:lnTo>
                    <a:pt x="481" y="84"/>
                  </a:lnTo>
                  <a:lnTo>
                    <a:pt x="493" y="36"/>
                  </a:lnTo>
                  <a:lnTo>
                    <a:pt x="468" y="0"/>
                  </a:lnTo>
                  <a:lnTo>
                    <a:pt x="342" y="5"/>
                  </a:lnTo>
                  <a:lnTo>
                    <a:pt x="215" y="11"/>
                  </a:lnTo>
                  <a:lnTo>
                    <a:pt x="9" y="20"/>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sp>
          <p:nvSpPr>
            <p:cNvPr id="592" name="Freeform 27"/>
            <p:cNvSpPr>
              <a:spLocks/>
            </p:cNvSpPr>
            <p:nvPr/>
          </p:nvSpPr>
          <p:spPr bwMode="auto">
            <a:xfrm>
              <a:off x="3373" y="1120"/>
              <a:ext cx="533" cy="231"/>
            </a:xfrm>
            <a:custGeom>
              <a:avLst/>
              <a:gdLst>
                <a:gd name="T0" fmla="*/ 0 w 533"/>
                <a:gd name="T1" fmla="*/ 127 h 231"/>
                <a:gd name="T2" fmla="*/ 119 w 533"/>
                <a:gd name="T3" fmla="*/ 0 h 231"/>
                <a:gd name="T4" fmla="*/ 98 w 533"/>
                <a:gd name="T5" fmla="*/ 52 h 231"/>
                <a:gd name="T6" fmla="*/ 114 w 533"/>
                <a:gd name="T7" fmla="*/ 68 h 231"/>
                <a:gd name="T8" fmla="*/ 151 w 533"/>
                <a:gd name="T9" fmla="*/ 46 h 231"/>
                <a:gd name="T10" fmla="*/ 233 w 533"/>
                <a:gd name="T11" fmla="*/ 78 h 231"/>
                <a:gd name="T12" fmla="*/ 269 w 533"/>
                <a:gd name="T13" fmla="*/ 52 h 231"/>
                <a:gd name="T14" fmla="*/ 379 w 533"/>
                <a:gd name="T15" fmla="*/ 37 h 231"/>
                <a:gd name="T16" fmla="*/ 400 w 533"/>
                <a:gd name="T17" fmla="*/ 70 h 231"/>
                <a:gd name="T18" fmla="*/ 443 w 533"/>
                <a:gd name="T19" fmla="*/ 62 h 231"/>
                <a:gd name="T20" fmla="*/ 527 w 533"/>
                <a:gd name="T21" fmla="*/ 96 h 231"/>
                <a:gd name="T22" fmla="*/ 532 w 533"/>
                <a:gd name="T23" fmla="*/ 121 h 231"/>
                <a:gd name="T24" fmla="*/ 441 w 533"/>
                <a:gd name="T25" fmla="*/ 143 h 231"/>
                <a:gd name="T26" fmla="*/ 415 w 533"/>
                <a:gd name="T27" fmla="*/ 127 h 231"/>
                <a:gd name="T28" fmla="*/ 368 w 533"/>
                <a:gd name="T29" fmla="*/ 132 h 231"/>
                <a:gd name="T30" fmla="*/ 315 w 533"/>
                <a:gd name="T31" fmla="*/ 164 h 231"/>
                <a:gd name="T32" fmla="*/ 290 w 533"/>
                <a:gd name="T33" fmla="*/ 166 h 231"/>
                <a:gd name="T34" fmla="*/ 270 w 533"/>
                <a:gd name="T35" fmla="*/ 143 h 231"/>
                <a:gd name="T36" fmla="*/ 240 w 533"/>
                <a:gd name="T37" fmla="*/ 228 h 231"/>
                <a:gd name="T38" fmla="*/ 206 w 533"/>
                <a:gd name="T39" fmla="*/ 230 h 231"/>
                <a:gd name="T40" fmla="*/ 192 w 533"/>
                <a:gd name="T41" fmla="*/ 196 h 231"/>
                <a:gd name="T42" fmla="*/ 121 w 533"/>
                <a:gd name="T43" fmla="*/ 180 h 231"/>
                <a:gd name="T44" fmla="*/ 87 w 533"/>
                <a:gd name="T45" fmla="*/ 155 h 231"/>
                <a:gd name="T46" fmla="*/ 28 w 533"/>
                <a:gd name="T47" fmla="*/ 164 h 231"/>
                <a:gd name="T48" fmla="*/ 0 w 533"/>
                <a:gd name="T49" fmla="*/ 127 h 2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33"/>
                <a:gd name="T76" fmla="*/ 0 h 231"/>
                <a:gd name="T77" fmla="*/ 533 w 533"/>
                <a:gd name="T78" fmla="*/ 231 h 23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33" h="231">
                  <a:moveTo>
                    <a:pt x="0" y="127"/>
                  </a:moveTo>
                  <a:lnTo>
                    <a:pt x="119" y="0"/>
                  </a:lnTo>
                  <a:lnTo>
                    <a:pt x="98" y="52"/>
                  </a:lnTo>
                  <a:lnTo>
                    <a:pt x="114" y="68"/>
                  </a:lnTo>
                  <a:lnTo>
                    <a:pt x="151" y="46"/>
                  </a:lnTo>
                  <a:lnTo>
                    <a:pt x="233" y="78"/>
                  </a:lnTo>
                  <a:lnTo>
                    <a:pt x="269" y="52"/>
                  </a:lnTo>
                  <a:lnTo>
                    <a:pt x="379" y="37"/>
                  </a:lnTo>
                  <a:lnTo>
                    <a:pt x="400" y="70"/>
                  </a:lnTo>
                  <a:lnTo>
                    <a:pt x="443" y="62"/>
                  </a:lnTo>
                  <a:lnTo>
                    <a:pt x="527" y="96"/>
                  </a:lnTo>
                  <a:lnTo>
                    <a:pt x="532" y="121"/>
                  </a:lnTo>
                  <a:lnTo>
                    <a:pt x="441" y="143"/>
                  </a:lnTo>
                  <a:lnTo>
                    <a:pt x="415" y="127"/>
                  </a:lnTo>
                  <a:lnTo>
                    <a:pt x="368" y="132"/>
                  </a:lnTo>
                  <a:lnTo>
                    <a:pt x="315" y="164"/>
                  </a:lnTo>
                  <a:lnTo>
                    <a:pt x="290" y="166"/>
                  </a:lnTo>
                  <a:lnTo>
                    <a:pt x="270" y="143"/>
                  </a:lnTo>
                  <a:lnTo>
                    <a:pt x="240" y="228"/>
                  </a:lnTo>
                  <a:lnTo>
                    <a:pt x="206" y="230"/>
                  </a:lnTo>
                  <a:lnTo>
                    <a:pt x="192" y="196"/>
                  </a:lnTo>
                  <a:lnTo>
                    <a:pt x="121" y="180"/>
                  </a:lnTo>
                  <a:lnTo>
                    <a:pt x="87" y="155"/>
                  </a:lnTo>
                  <a:lnTo>
                    <a:pt x="28" y="164"/>
                  </a:lnTo>
                  <a:lnTo>
                    <a:pt x="0" y="127"/>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sp>
          <p:nvSpPr>
            <p:cNvPr id="593" name="Freeform 28"/>
            <p:cNvSpPr>
              <a:spLocks/>
            </p:cNvSpPr>
            <p:nvPr/>
          </p:nvSpPr>
          <p:spPr bwMode="auto">
            <a:xfrm>
              <a:off x="3742" y="1281"/>
              <a:ext cx="381" cy="517"/>
            </a:xfrm>
            <a:custGeom>
              <a:avLst/>
              <a:gdLst>
                <a:gd name="T0" fmla="*/ 96 w 381"/>
                <a:gd name="T1" fmla="*/ 21 h 517"/>
                <a:gd name="T2" fmla="*/ 110 w 381"/>
                <a:gd name="T3" fmla="*/ 53 h 517"/>
                <a:gd name="T4" fmla="*/ 83 w 381"/>
                <a:gd name="T5" fmla="*/ 73 h 517"/>
                <a:gd name="T6" fmla="*/ 82 w 381"/>
                <a:gd name="T7" fmla="*/ 155 h 517"/>
                <a:gd name="T8" fmla="*/ 67 w 381"/>
                <a:gd name="T9" fmla="*/ 101 h 517"/>
                <a:gd name="T10" fmla="*/ 12 w 381"/>
                <a:gd name="T11" fmla="*/ 153 h 517"/>
                <a:gd name="T12" fmla="*/ 0 w 381"/>
                <a:gd name="T13" fmla="*/ 301 h 517"/>
                <a:gd name="T14" fmla="*/ 36 w 381"/>
                <a:gd name="T15" fmla="*/ 374 h 517"/>
                <a:gd name="T16" fmla="*/ 39 w 381"/>
                <a:gd name="T17" fmla="*/ 411 h 517"/>
                <a:gd name="T18" fmla="*/ 41 w 381"/>
                <a:gd name="T19" fmla="*/ 441 h 517"/>
                <a:gd name="T20" fmla="*/ 39 w 381"/>
                <a:gd name="T21" fmla="*/ 468 h 517"/>
                <a:gd name="T22" fmla="*/ 32 w 381"/>
                <a:gd name="T23" fmla="*/ 516 h 517"/>
                <a:gd name="T24" fmla="*/ 181 w 381"/>
                <a:gd name="T25" fmla="*/ 507 h 517"/>
                <a:gd name="T26" fmla="*/ 378 w 381"/>
                <a:gd name="T27" fmla="*/ 489 h 517"/>
                <a:gd name="T28" fmla="*/ 343 w 381"/>
                <a:gd name="T29" fmla="*/ 479 h 517"/>
                <a:gd name="T30" fmla="*/ 323 w 381"/>
                <a:gd name="T31" fmla="*/ 452 h 517"/>
                <a:gd name="T32" fmla="*/ 353 w 381"/>
                <a:gd name="T33" fmla="*/ 429 h 517"/>
                <a:gd name="T34" fmla="*/ 353 w 381"/>
                <a:gd name="T35" fmla="*/ 400 h 517"/>
                <a:gd name="T36" fmla="*/ 339 w 381"/>
                <a:gd name="T37" fmla="*/ 375 h 517"/>
                <a:gd name="T38" fmla="*/ 353 w 381"/>
                <a:gd name="T39" fmla="*/ 358 h 517"/>
                <a:gd name="T40" fmla="*/ 380 w 381"/>
                <a:gd name="T41" fmla="*/ 359 h 517"/>
                <a:gd name="T42" fmla="*/ 375 w 381"/>
                <a:gd name="T43" fmla="*/ 288 h 517"/>
                <a:gd name="T44" fmla="*/ 368 w 381"/>
                <a:gd name="T45" fmla="*/ 246 h 517"/>
                <a:gd name="T46" fmla="*/ 352 w 381"/>
                <a:gd name="T47" fmla="*/ 219 h 517"/>
                <a:gd name="T48" fmla="*/ 336 w 381"/>
                <a:gd name="T49" fmla="*/ 203 h 517"/>
                <a:gd name="T50" fmla="*/ 311 w 381"/>
                <a:gd name="T51" fmla="*/ 198 h 517"/>
                <a:gd name="T52" fmla="*/ 288 w 381"/>
                <a:gd name="T53" fmla="*/ 198 h 517"/>
                <a:gd name="T54" fmla="*/ 263 w 381"/>
                <a:gd name="T55" fmla="*/ 231 h 517"/>
                <a:gd name="T56" fmla="*/ 247 w 381"/>
                <a:gd name="T57" fmla="*/ 242 h 517"/>
                <a:gd name="T58" fmla="*/ 236 w 381"/>
                <a:gd name="T59" fmla="*/ 246 h 517"/>
                <a:gd name="T60" fmla="*/ 224 w 381"/>
                <a:gd name="T61" fmla="*/ 240 h 517"/>
                <a:gd name="T62" fmla="*/ 220 w 381"/>
                <a:gd name="T63" fmla="*/ 224 h 517"/>
                <a:gd name="T64" fmla="*/ 224 w 381"/>
                <a:gd name="T65" fmla="*/ 214 h 517"/>
                <a:gd name="T66" fmla="*/ 234 w 381"/>
                <a:gd name="T67" fmla="*/ 203 h 517"/>
                <a:gd name="T68" fmla="*/ 245 w 381"/>
                <a:gd name="T69" fmla="*/ 198 h 517"/>
                <a:gd name="T70" fmla="*/ 256 w 381"/>
                <a:gd name="T71" fmla="*/ 196 h 517"/>
                <a:gd name="T72" fmla="*/ 256 w 381"/>
                <a:gd name="T73" fmla="*/ 176 h 517"/>
                <a:gd name="T74" fmla="*/ 284 w 381"/>
                <a:gd name="T75" fmla="*/ 155 h 517"/>
                <a:gd name="T76" fmla="*/ 256 w 381"/>
                <a:gd name="T77" fmla="*/ 87 h 517"/>
                <a:gd name="T78" fmla="*/ 256 w 381"/>
                <a:gd name="T79" fmla="*/ 55 h 517"/>
                <a:gd name="T80" fmla="*/ 208 w 381"/>
                <a:gd name="T81" fmla="*/ 43 h 517"/>
                <a:gd name="T82" fmla="*/ 139 w 381"/>
                <a:gd name="T83" fmla="*/ 0 h 517"/>
                <a:gd name="T84" fmla="*/ 96 w 381"/>
                <a:gd name="T85" fmla="*/ 21 h 5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81"/>
                <a:gd name="T130" fmla="*/ 0 h 517"/>
                <a:gd name="T131" fmla="*/ 381 w 381"/>
                <a:gd name="T132" fmla="*/ 517 h 5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81" h="517">
                  <a:moveTo>
                    <a:pt x="96" y="21"/>
                  </a:moveTo>
                  <a:lnTo>
                    <a:pt x="110" y="53"/>
                  </a:lnTo>
                  <a:lnTo>
                    <a:pt x="83" y="73"/>
                  </a:lnTo>
                  <a:lnTo>
                    <a:pt x="82" y="155"/>
                  </a:lnTo>
                  <a:lnTo>
                    <a:pt x="67" y="101"/>
                  </a:lnTo>
                  <a:lnTo>
                    <a:pt x="12" y="153"/>
                  </a:lnTo>
                  <a:lnTo>
                    <a:pt x="0" y="301"/>
                  </a:lnTo>
                  <a:lnTo>
                    <a:pt x="36" y="374"/>
                  </a:lnTo>
                  <a:lnTo>
                    <a:pt x="39" y="411"/>
                  </a:lnTo>
                  <a:lnTo>
                    <a:pt x="41" y="441"/>
                  </a:lnTo>
                  <a:lnTo>
                    <a:pt x="39" y="468"/>
                  </a:lnTo>
                  <a:lnTo>
                    <a:pt x="32" y="516"/>
                  </a:lnTo>
                  <a:lnTo>
                    <a:pt x="181" y="507"/>
                  </a:lnTo>
                  <a:lnTo>
                    <a:pt x="378" y="489"/>
                  </a:lnTo>
                  <a:lnTo>
                    <a:pt x="343" y="479"/>
                  </a:lnTo>
                  <a:lnTo>
                    <a:pt x="323" y="452"/>
                  </a:lnTo>
                  <a:lnTo>
                    <a:pt x="353" y="429"/>
                  </a:lnTo>
                  <a:lnTo>
                    <a:pt x="353" y="400"/>
                  </a:lnTo>
                  <a:lnTo>
                    <a:pt x="339" y="375"/>
                  </a:lnTo>
                  <a:lnTo>
                    <a:pt x="353" y="358"/>
                  </a:lnTo>
                  <a:lnTo>
                    <a:pt x="380" y="359"/>
                  </a:lnTo>
                  <a:lnTo>
                    <a:pt x="375" y="288"/>
                  </a:lnTo>
                  <a:lnTo>
                    <a:pt x="368" y="246"/>
                  </a:lnTo>
                  <a:lnTo>
                    <a:pt x="352" y="219"/>
                  </a:lnTo>
                  <a:lnTo>
                    <a:pt x="336" y="203"/>
                  </a:lnTo>
                  <a:lnTo>
                    <a:pt x="311" y="198"/>
                  </a:lnTo>
                  <a:lnTo>
                    <a:pt x="288" y="198"/>
                  </a:lnTo>
                  <a:lnTo>
                    <a:pt x="263" y="231"/>
                  </a:lnTo>
                  <a:lnTo>
                    <a:pt x="247" y="242"/>
                  </a:lnTo>
                  <a:lnTo>
                    <a:pt x="236" y="246"/>
                  </a:lnTo>
                  <a:lnTo>
                    <a:pt x="224" y="240"/>
                  </a:lnTo>
                  <a:lnTo>
                    <a:pt x="220" y="224"/>
                  </a:lnTo>
                  <a:lnTo>
                    <a:pt x="224" y="214"/>
                  </a:lnTo>
                  <a:lnTo>
                    <a:pt x="234" y="203"/>
                  </a:lnTo>
                  <a:lnTo>
                    <a:pt x="245" y="198"/>
                  </a:lnTo>
                  <a:lnTo>
                    <a:pt x="256" y="196"/>
                  </a:lnTo>
                  <a:lnTo>
                    <a:pt x="256" y="176"/>
                  </a:lnTo>
                  <a:lnTo>
                    <a:pt x="284" y="155"/>
                  </a:lnTo>
                  <a:lnTo>
                    <a:pt x="256" y="87"/>
                  </a:lnTo>
                  <a:lnTo>
                    <a:pt x="256" y="55"/>
                  </a:lnTo>
                  <a:lnTo>
                    <a:pt x="208" y="43"/>
                  </a:lnTo>
                  <a:lnTo>
                    <a:pt x="139" y="0"/>
                  </a:lnTo>
                  <a:lnTo>
                    <a:pt x="96" y="21"/>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sp>
          <p:nvSpPr>
            <p:cNvPr id="594" name="Freeform 29"/>
            <p:cNvSpPr>
              <a:spLocks/>
            </p:cNvSpPr>
            <p:nvPr/>
          </p:nvSpPr>
          <p:spPr bwMode="auto">
            <a:xfrm>
              <a:off x="3327" y="1739"/>
              <a:ext cx="413" cy="681"/>
            </a:xfrm>
            <a:custGeom>
              <a:avLst/>
              <a:gdLst>
                <a:gd name="T0" fmla="*/ 76 w 413"/>
                <a:gd name="T1" fmla="*/ 39 h 681"/>
                <a:gd name="T2" fmla="*/ 313 w 413"/>
                <a:gd name="T3" fmla="*/ 0 h 681"/>
                <a:gd name="T4" fmla="*/ 348 w 413"/>
                <a:gd name="T5" fmla="*/ 83 h 681"/>
                <a:gd name="T6" fmla="*/ 398 w 413"/>
                <a:gd name="T7" fmla="*/ 431 h 681"/>
                <a:gd name="T8" fmla="*/ 412 w 413"/>
                <a:gd name="T9" fmla="*/ 478 h 681"/>
                <a:gd name="T10" fmla="*/ 375 w 413"/>
                <a:gd name="T11" fmla="*/ 570 h 681"/>
                <a:gd name="T12" fmla="*/ 375 w 413"/>
                <a:gd name="T13" fmla="*/ 634 h 681"/>
                <a:gd name="T14" fmla="*/ 332 w 413"/>
                <a:gd name="T15" fmla="*/ 627 h 681"/>
                <a:gd name="T16" fmla="*/ 334 w 413"/>
                <a:gd name="T17" fmla="*/ 680 h 681"/>
                <a:gd name="T18" fmla="*/ 289 w 413"/>
                <a:gd name="T19" fmla="*/ 659 h 681"/>
                <a:gd name="T20" fmla="*/ 266 w 413"/>
                <a:gd name="T21" fmla="*/ 666 h 681"/>
                <a:gd name="T22" fmla="*/ 233 w 413"/>
                <a:gd name="T23" fmla="*/ 660 h 681"/>
                <a:gd name="T24" fmla="*/ 208 w 413"/>
                <a:gd name="T25" fmla="*/ 579 h 681"/>
                <a:gd name="T26" fmla="*/ 160 w 413"/>
                <a:gd name="T27" fmla="*/ 554 h 681"/>
                <a:gd name="T28" fmla="*/ 160 w 413"/>
                <a:gd name="T29" fmla="*/ 467 h 681"/>
                <a:gd name="T30" fmla="*/ 112 w 413"/>
                <a:gd name="T31" fmla="*/ 478 h 681"/>
                <a:gd name="T32" fmla="*/ 85 w 413"/>
                <a:gd name="T33" fmla="*/ 414 h 681"/>
                <a:gd name="T34" fmla="*/ 0 w 413"/>
                <a:gd name="T35" fmla="*/ 339 h 681"/>
                <a:gd name="T36" fmla="*/ 62 w 413"/>
                <a:gd name="T37" fmla="*/ 222 h 681"/>
                <a:gd name="T38" fmla="*/ 44 w 413"/>
                <a:gd name="T39" fmla="*/ 167 h 681"/>
                <a:gd name="T40" fmla="*/ 107 w 413"/>
                <a:gd name="T41" fmla="*/ 156 h 681"/>
                <a:gd name="T42" fmla="*/ 112 w 413"/>
                <a:gd name="T43" fmla="*/ 80 h 681"/>
                <a:gd name="T44" fmla="*/ 76 w 413"/>
                <a:gd name="T45" fmla="*/ 39 h 68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13"/>
                <a:gd name="T70" fmla="*/ 0 h 681"/>
                <a:gd name="T71" fmla="*/ 413 w 413"/>
                <a:gd name="T72" fmla="*/ 681 h 68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13" h="681">
                  <a:moveTo>
                    <a:pt x="76" y="39"/>
                  </a:moveTo>
                  <a:lnTo>
                    <a:pt x="313" y="0"/>
                  </a:lnTo>
                  <a:lnTo>
                    <a:pt x="348" y="83"/>
                  </a:lnTo>
                  <a:lnTo>
                    <a:pt x="398" y="431"/>
                  </a:lnTo>
                  <a:lnTo>
                    <a:pt x="412" y="478"/>
                  </a:lnTo>
                  <a:lnTo>
                    <a:pt x="375" y="570"/>
                  </a:lnTo>
                  <a:lnTo>
                    <a:pt x="375" y="634"/>
                  </a:lnTo>
                  <a:lnTo>
                    <a:pt x="332" y="627"/>
                  </a:lnTo>
                  <a:lnTo>
                    <a:pt x="334" y="680"/>
                  </a:lnTo>
                  <a:lnTo>
                    <a:pt x="289" y="659"/>
                  </a:lnTo>
                  <a:lnTo>
                    <a:pt x="266" y="666"/>
                  </a:lnTo>
                  <a:lnTo>
                    <a:pt x="233" y="660"/>
                  </a:lnTo>
                  <a:lnTo>
                    <a:pt x="208" y="579"/>
                  </a:lnTo>
                  <a:lnTo>
                    <a:pt x="160" y="554"/>
                  </a:lnTo>
                  <a:lnTo>
                    <a:pt x="160" y="467"/>
                  </a:lnTo>
                  <a:lnTo>
                    <a:pt x="112" y="478"/>
                  </a:lnTo>
                  <a:lnTo>
                    <a:pt x="85" y="414"/>
                  </a:lnTo>
                  <a:lnTo>
                    <a:pt x="0" y="339"/>
                  </a:lnTo>
                  <a:lnTo>
                    <a:pt x="62" y="222"/>
                  </a:lnTo>
                  <a:lnTo>
                    <a:pt x="44" y="167"/>
                  </a:lnTo>
                  <a:lnTo>
                    <a:pt x="107" y="156"/>
                  </a:lnTo>
                  <a:lnTo>
                    <a:pt x="112" y="80"/>
                  </a:lnTo>
                  <a:lnTo>
                    <a:pt x="76" y="39"/>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sp>
          <p:nvSpPr>
            <p:cNvPr id="595" name="Freeform 30"/>
            <p:cNvSpPr>
              <a:spLocks/>
            </p:cNvSpPr>
            <p:nvPr/>
          </p:nvSpPr>
          <p:spPr bwMode="auto">
            <a:xfrm>
              <a:off x="2961" y="2014"/>
              <a:ext cx="654" cy="540"/>
            </a:xfrm>
            <a:custGeom>
              <a:avLst/>
              <a:gdLst>
                <a:gd name="T0" fmla="*/ 0 w 654"/>
                <a:gd name="T1" fmla="*/ 18 h 540"/>
                <a:gd name="T2" fmla="*/ 286 w 654"/>
                <a:gd name="T3" fmla="*/ 0 h 540"/>
                <a:gd name="T4" fmla="*/ 346 w 654"/>
                <a:gd name="T5" fmla="*/ 0 h 540"/>
                <a:gd name="T6" fmla="*/ 392 w 654"/>
                <a:gd name="T7" fmla="*/ 16 h 540"/>
                <a:gd name="T8" fmla="*/ 367 w 654"/>
                <a:gd name="T9" fmla="*/ 62 h 540"/>
                <a:gd name="T10" fmla="*/ 451 w 654"/>
                <a:gd name="T11" fmla="*/ 139 h 540"/>
                <a:gd name="T12" fmla="*/ 477 w 654"/>
                <a:gd name="T13" fmla="*/ 203 h 540"/>
                <a:gd name="T14" fmla="*/ 527 w 654"/>
                <a:gd name="T15" fmla="*/ 187 h 540"/>
                <a:gd name="T16" fmla="*/ 525 w 654"/>
                <a:gd name="T17" fmla="*/ 278 h 540"/>
                <a:gd name="T18" fmla="*/ 575 w 654"/>
                <a:gd name="T19" fmla="*/ 304 h 540"/>
                <a:gd name="T20" fmla="*/ 598 w 654"/>
                <a:gd name="T21" fmla="*/ 384 h 540"/>
                <a:gd name="T22" fmla="*/ 633 w 654"/>
                <a:gd name="T23" fmla="*/ 391 h 540"/>
                <a:gd name="T24" fmla="*/ 653 w 654"/>
                <a:gd name="T25" fmla="*/ 425 h 540"/>
                <a:gd name="T26" fmla="*/ 609 w 654"/>
                <a:gd name="T27" fmla="*/ 471 h 540"/>
                <a:gd name="T28" fmla="*/ 594 w 654"/>
                <a:gd name="T29" fmla="*/ 525 h 540"/>
                <a:gd name="T30" fmla="*/ 532 w 654"/>
                <a:gd name="T31" fmla="*/ 539 h 540"/>
                <a:gd name="T32" fmla="*/ 548 w 654"/>
                <a:gd name="T33" fmla="*/ 480 h 540"/>
                <a:gd name="T34" fmla="*/ 303 w 654"/>
                <a:gd name="T35" fmla="*/ 502 h 540"/>
                <a:gd name="T36" fmla="*/ 128 w 654"/>
                <a:gd name="T37" fmla="*/ 523 h 540"/>
                <a:gd name="T38" fmla="*/ 117 w 654"/>
                <a:gd name="T39" fmla="*/ 466 h 540"/>
                <a:gd name="T40" fmla="*/ 105 w 654"/>
                <a:gd name="T41" fmla="*/ 294 h 540"/>
                <a:gd name="T42" fmla="*/ 103 w 654"/>
                <a:gd name="T43" fmla="*/ 199 h 540"/>
                <a:gd name="T44" fmla="*/ 44 w 654"/>
                <a:gd name="T45" fmla="*/ 157 h 540"/>
                <a:gd name="T46" fmla="*/ 66 w 654"/>
                <a:gd name="T47" fmla="*/ 117 h 540"/>
                <a:gd name="T48" fmla="*/ 37 w 654"/>
                <a:gd name="T49" fmla="*/ 96 h 540"/>
                <a:gd name="T50" fmla="*/ 0 w 654"/>
                <a:gd name="T51" fmla="*/ 18 h 5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54"/>
                <a:gd name="T79" fmla="*/ 0 h 540"/>
                <a:gd name="T80" fmla="*/ 654 w 654"/>
                <a:gd name="T81" fmla="*/ 540 h 5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54" h="540">
                  <a:moveTo>
                    <a:pt x="0" y="18"/>
                  </a:moveTo>
                  <a:lnTo>
                    <a:pt x="286" y="0"/>
                  </a:lnTo>
                  <a:lnTo>
                    <a:pt x="346" y="0"/>
                  </a:lnTo>
                  <a:lnTo>
                    <a:pt x="392" y="16"/>
                  </a:lnTo>
                  <a:lnTo>
                    <a:pt x="367" y="62"/>
                  </a:lnTo>
                  <a:lnTo>
                    <a:pt x="451" y="139"/>
                  </a:lnTo>
                  <a:lnTo>
                    <a:pt x="477" y="203"/>
                  </a:lnTo>
                  <a:lnTo>
                    <a:pt x="527" y="187"/>
                  </a:lnTo>
                  <a:lnTo>
                    <a:pt x="525" y="278"/>
                  </a:lnTo>
                  <a:lnTo>
                    <a:pt x="575" y="304"/>
                  </a:lnTo>
                  <a:lnTo>
                    <a:pt x="598" y="384"/>
                  </a:lnTo>
                  <a:lnTo>
                    <a:pt x="633" y="391"/>
                  </a:lnTo>
                  <a:lnTo>
                    <a:pt x="653" y="425"/>
                  </a:lnTo>
                  <a:lnTo>
                    <a:pt x="609" y="471"/>
                  </a:lnTo>
                  <a:lnTo>
                    <a:pt x="594" y="525"/>
                  </a:lnTo>
                  <a:lnTo>
                    <a:pt x="532" y="539"/>
                  </a:lnTo>
                  <a:lnTo>
                    <a:pt x="548" y="480"/>
                  </a:lnTo>
                  <a:lnTo>
                    <a:pt x="303" y="502"/>
                  </a:lnTo>
                  <a:lnTo>
                    <a:pt x="128" y="523"/>
                  </a:lnTo>
                  <a:lnTo>
                    <a:pt x="117" y="466"/>
                  </a:lnTo>
                  <a:lnTo>
                    <a:pt x="105" y="294"/>
                  </a:lnTo>
                  <a:lnTo>
                    <a:pt x="103" y="199"/>
                  </a:lnTo>
                  <a:lnTo>
                    <a:pt x="44" y="157"/>
                  </a:lnTo>
                  <a:lnTo>
                    <a:pt x="66" y="117"/>
                  </a:lnTo>
                  <a:lnTo>
                    <a:pt x="37" y="96"/>
                  </a:lnTo>
                  <a:lnTo>
                    <a:pt x="0" y="18"/>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sp>
          <p:nvSpPr>
            <p:cNvPr id="596" name="Freeform 31"/>
            <p:cNvSpPr>
              <a:spLocks/>
            </p:cNvSpPr>
            <p:nvPr/>
          </p:nvSpPr>
          <p:spPr bwMode="auto">
            <a:xfrm>
              <a:off x="3675" y="1786"/>
              <a:ext cx="323" cy="527"/>
            </a:xfrm>
            <a:custGeom>
              <a:avLst/>
              <a:gdLst>
                <a:gd name="T0" fmla="*/ 0 w 323"/>
                <a:gd name="T1" fmla="*/ 37 h 527"/>
                <a:gd name="T2" fmla="*/ 39 w 323"/>
                <a:gd name="T3" fmla="*/ 57 h 527"/>
                <a:gd name="T4" fmla="*/ 75 w 323"/>
                <a:gd name="T5" fmla="*/ 53 h 527"/>
                <a:gd name="T6" fmla="*/ 87 w 323"/>
                <a:gd name="T7" fmla="*/ 43 h 527"/>
                <a:gd name="T8" fmla="*/ 96 w 323"/>
                <a:gd name="T9" fmla="*/ 11 h 527"/>
                <a:gd name="T10" fmla="*/ 251 w 323"/>
                <a:gd name="T11" fmla="*/ 0 h 527"/>
                <a:gd name="T12" fmla="*/ 322 w 323"/>
                <a:gd name="T13" fmla="*/ 371 h 527"/>
                <a:gd name="T14" fmla="*/ 317 w 323"/>
                <a:gd name="T15" fmla="*/ 368 h 527"/>
                <a:gd name="T16" fmla="*/ 263 w 323"/>
                <a:gd name="T17" fmla="*/ 389 h 527"/>
                <a:gd name="T18" fmla="*/ 226 w 323"/>
                <a:gd name="T19" fmla="*/ 489 h 527"/>
                <a:gd name="T20" fmla="*/ 171 w 323"/>
                <a:gd name="T21" fmla="*/ 474 h 527"/>
                <a:gd name="T22" fmla="*/ 107 w 323"/>
                <a:gd name="T23" fmla="*/ 512 h 527"/>
                <a:gd name="T24" fmla="*/ 23 w 323"/>
                <a:gd name="T25" fmla="*/ 526 h 527"/>
                <a:gd name="T26" fmla="*/ 60 w 323"/>
                <a:gd name="T27" fmla="*/ 428 h 527"/>
                <a:gd name="T28" fmla="*/ 44 w 323"/>
                <a:gd name="T29" fmla="*/ 373 h 527"/>
                <a:gd name="T30" fmla="*/ 0 w 323"/>
                <a:gd name="T31" fmla="*/ 37 h 5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3"/>
                <a:gd name="T49" fmla="*/ 0 h 527"/>
                <a:gd name="T50" fmla="*/ 323 w 323"/>
                <a:gd name="T51" fmla="*/ 527 h 5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3" h="527">
                  <a:moveTo>
                    <a:pt x="0" y="37"/>
                  </a:moveTo>
                  <a:lnTo>
                    <a:pt x="39" y="57"/>
                  </a:lnTo>
                  <a:lnTo>
                    <a:pt x="75" y="53"/>
                  </a:lnTo>
                  <a:lnTo>
                    <a:pt x="87" y="43"/>
                  </a:lnTo>
                  <a:lnTo>
                    <a:pt x="96" y="11"/>
                  </a:lnTo>
                  <a:lnTo>
                    <a:pt x="251" y="0"/>
                  </a:lnTo>
                  <a:lnTo>
                    <a:pt x="322" y="371"/>
                  </a:lnTo>
                  <a:lnTo>
                    <a:pt x="317" y="368"/>
                  </a:lnTo>
                  <a:lnTo>
                    <a:pt x="263" y="389"/>
                  </a:lnTo>
                  <a:lnTo>
                    <a:pt x="226" y="489"/>
                  </a:lnTo>
                  <a:lnTo>
                    <a:pt x="171" y="474"/>
                  </a:lnTo>
                  <a:lnTo>
                    <a:pt x="107" y="512"/>
                  </a:lnTo>
                  <a:lnTo>
                    <a:pt x="23" y="526"/>
                  </a:lnTo>
                  <a:lnTo>
                    <a:pt x="60" y="428"/>
                  </a:lnTo>
                  <a:lnTo>
                    <a:pt x="44" y="373"/>
                  </a:lnTo>
                  <a:lnTo>
                    <a:pt x="0" y="37"/>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sp>
          <p:nvSpPr>
            <p:cNvPr id="597" name="Freeform 32"/>
            <p:cNvSpPr>
              <a:spLocks/>
            </p:cNvSpPr>
            <p:nvPr/>
          </p:nvSpPr>
          <p:spPr bwMode="auto">
            <a:xfrm>
              <a:off x="3927" y="1679"/>
              <a:ext cx="410" cy="477"/>
            </a:xfrm>
            <a:custGeom>
              <a:avLst/>
              <a:gdLst>
                <a:gd name="T0" fmla="*/ 0 w 410"/>
                <a:gd name="T1" fmla="*/ 107 h 477"/>
                <a:gd name="T2" fmla="*/ 184 w 410"/>
                <a:gd name="T3" fmla="*/ 89 h 477"/>
                <a:gd name="T4" fmla="*/ 223 w 410"/>
                <a:gd name="T5" fmla="*/ 96 h 477"/>
                <a:gd name="T6" fmla="*/ 310 w 410"/>
                <a:gd name="T7" fmla="*/ 55 h 477"/>
                <a:gd name="T8" fmla="*/ 329 w 410"/>
                <a:gd name="T9" fmla="*/ 18 h 477"/>
                <a:gd name="T10" fmla="*/ 381 w 410"/>
                <a:gd name="T11" fmla="*/ 0 h 477"/>
                <a:gd name="T12" fmla="*/ 409 w 410"/>
                <a:gd name="T13" fmla="*/ 180 h 477"/>
                <a:gd name="T14" fmla="*/ 388 w 410"/>
                <a:gd name="T15" fmla="*/ 200 h 477"/>
                <a:gd name="T16" fmla="*/ 393 w 410"/>
                <a:gd name="T17" fmla="*/ 324 h 477"/>
                <a:gd name="T18" fmla="*/ 352 w 410"/>
                <a:gd name="T19" fmla="*/ 335 h 477"/>
                <a:gd name="T20" fmla="*/ 329 w 410"/>
                <a:gd name="T21" fmla="*/ 405 h 477"/>
                <a:gd name="T22" fmla="*/ 297 w 410"/>
                <a:gd name="T23" fmla="*/ 396 h 477"/>
                <a:gd name="T24" fmla="*/ 287 w 410"/>
                <a:gd name="T25" fmla="*/ 476 h 477"/>
                <a:gd name="T26" fmla="*/ 241 w 410"/>
                <a:gd name="T27" fmla="*/ 442 h 477"/>
                <a:gd name="T28" fmla="*/ 150 w 410"/>
                <a:gd name="T29" fmla="*/ 464 h 477"/>
                <a:gd name="T30" fmla="*/ 112 w 410"/>
                <a:gd name="T31" fmla="*/ 433 h 477"/>
                <a:gd name="T32" fmla="*/ 60 w 410"/>
                <a:gd name="T33" fmla="*/ 431 h 477"/>
                <a:gd name="T34" fmla="*/ 34 w 410"/>
                <a:gd name="T35" fmla="*/ 298 h 477"/>
                <a:gd name="T36" fmla="*/ 0 w 410"/>
                <a:gd name="T37" fmla="*/ 107 h 47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10"/>
                <a:gd name="T58" fmla="*/ 0 h 477"/>
                <a:gd name="T59" fmla="*/ 410 w 410"/>
                <a:gd name="T60" fmla="*/ 477 h 47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10" h="477">
                  <a:moveTo>
                    <a:pt x="0" y="107"/>
                  </a:moveTo>
                  <a:lnTo>
                    <a:pt x="184" y="89"/>
                  </a:lnTo>
                  <a:lnTo>
                    <a:pt x="223" y="96"/>
                  </a:lnTo>
                  <a:lnTo>
                    <a:pt x="310" y="55"/>
                  </a:lnTo>
                  <a:lnTo>
                    <a:pt x="329" y="18"/>
                  </a:lnTo>
                  <a:lnTo>
                    <a:pt x="381" y="0"/>
                  </a:lnTo>
                  <a:lnTo>
                    <a:pt x="409" y="180"/>
                  </a:lnTo>
                  <a:lnTo>
                    <a:pt x="388" y="200"/>
                  </a:lnTo>
                  <a:lnTo>
                    <a:pt x="393" y="324"/>
                  </a:lnTo>
                  <a:lnTo>
                    <a:pt x="352" y="335"/>
                  </a:lnTo>
                  <a:lnTo>
                    <a:pt x="329" y="405"/>
                  </a:lnTo>
                  <a:lnTo>
                    <a:pt x="297" y="396"/>
                  </a:lnTo>
                  <a:lnTo>
                    <a:pt x="287" y="476"/>
                  </a:lnTo>
                  <a:lnTo>
                    <a:pt x="241" y="442"/>
                  </a:lnTo>
                  <a:lnTo>
                    <a:pt x="150" y="464"/>
                  </a:lnTo>
                  <a:lnTo>
                    <a:pt x="112" y="433"/>
                  </a:lnTo>
                  <a:lnTo>
                    <a:pt x="60" y="431"/>
                  </a:lnTo>
                  <a:lnTo>
                    <a:pt x="34" y="298"/>
                  </a:lnTo>
                  <a:lnTo>
                    <a:pt x="0" y="107"/>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sp>
          <p:nvSpPr>
            <p:cNvPr id="598" name="Freeform 33"/>
            <p:cNvSpPr>
              <a:spLocks/>
            </p:cNvSpPr>
            <p:nvPr/>
          </p:nvSpPr>
          <p:spPr bwMode="auto">
            <a:xfrm>
              <a:off x="3559" y="2109"/>
              <a:ext cx="724" cy="402"/>
            </a:xfrm>
            <a:custGeom>
              <a:avLst/>
              <a:gdLst>
                <a:gd name="T0" fmla="*/ 0 w 724"/>
                <a:gd name="T1" fmla="*/ 401 h 402"/>
                <a:gd name="T2" fmla="*/ 176 w 724"/>
                <a:gd name="T3" fmla="*/ 376 h 402"/>
                <a:gd name="T4" fmla="*/ 176 w 724"/>
                <a:gd name="T5" fmla="*/ 358 h 402"/>
                <a:gd name="T6" fmla="*/ 600 w 724"/>
                <a:gd name="T7" fmla="*/ 300 h 402"/>
                <a:gd name="T8" fmla="*/ 608 w 724"/>
                <a:gd name="T9" fmla="*/ 270 h 402"/>
                <a:gd name="T10" fmla="*/ 670 w 724"/>
                <a:gd name="T11" fmla="*/ 247 h 402"/>
                <a:gd name="T12" fmla="*/ 677 w 724"/>
                <a:gd name="T13" fmla="*/ 215 h 402"/>
                <a:gd name="T14" fmla="*/ 703 w 724"/>
                <a:gd name="T15" fmla="*/ 204 h 402"/>
                <a:gd name="T16" fmla="*/ 723 w 724"/>
                <a:gd name="T17" fmla="*/ 156 h 402"/>
                <a:gd name="T18" fmla="*/ 664 w 724"/>
                <a:gd name="T19" fmla="*/ 108 h 402"/>
                <a:gd name="T20" fmla="*/ 654 w 724"/>
                <a:gd name="T21" fmla="*/ 44 h 402"/>
                <a:gd name="T22" fmla="*/ 608 w 724"/>
                <a:gd name="T23" fmla="*/ 12 h 402"/>
                <a:gd name="T24" fmla="*/ 513 w 724"/>
                <a:gd name="T25" fmla="*/ 30 h 402"/>
                <a:gd name="T26" fmla="*/ 469 w 724"/>
                <a:gd name="T27" fmla="*/ 2 h 402"/>
                <a:gd name="T28" fmla="*/ 426 w 724"/>
                <a:gd name="T29" fmla="*/ 0 h 402"/>
                <a:gd name="T30" fmla="*/ 435 w 724"/>
                <a:gd name="T31" fmla="*/ 44 h 402"/>
                <a:gd name="T32" fmla="*/ 377 w 724"/>
                <a:gd name="T33" fmla="*/ 67 h 402"/>
                <a:gd name="T34" fmla="*/ 338 w 724"/>
                <a:gd name="T35" fmla="*/ 167 h 402"/>
                <a:gd name="T36" fmla="*/ 284 w 724"/>
                <a:gd name="T37" fmla="*/ 151 h 402"/>
                <a:gd name="T38" fmla="*/ 220 w 724"/>
                <a:gd name="T39" fmla="*/ 188 h 402"/>
                <a:gd name="T40" fmla="*/ 139 w 724"/>
                <a:gd name="T41" fmla="*/ 202 h 402"/>
                <a:gd name="T42" fmla="*/ 139 w 724"/>
                <a:gd name="T43" fmla="*/ 259 h 402"/>
                <a:gd name="T44" fmla="*/ 98 w 724"/>
                <a:gd name="T45" fmla="*/ 257 h 402"/>
                <a:gd name="T46" fmla="*/ 99 w 724"/>
                <a:gd name="T47" fmla="*/ 307 h 402"/>
                <a:gd name="T48" fmla="*/ 57 w 724"/>
                <a:gd name="T49" fmla="*/ 287 h 402"/>
                <a:gd name="T50" fmla="*/ 32 w 724"/>
                <a:gd name="T51" fmla="*/ 296 h 402"/>
                <a:gd name="T52" fmla="*/ 53 w 724"/>
                <a:gd name="T53" fmla="*/ 330 h 402"/>
                <a:gd name="T54" fmla="*/ 9 w 724"/>
                <a:gd name="T55" fmla="*/ 374 h 402"/>
                <a:gd name="T56" fmla="*/ 0 w 724"/>
                <a:gd name="T57" fmla="*/ 401 h 40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24"/>
                <a:gd name="T88" fmla="*/ 0 h 402"/>
                <a:gd name="T89" fmla="*/ 724 w 724"/>
                <a:gd name="T90" fmla="*/ 402 h 40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24" h="402">
                  <a:moveTo>
                    <a:pt x="0" y="401"/>
                  </a:moveTo>
                  <a:lnTo>
                    <a:pt x="176" y="376"/>
                  </a:lnTo>
                  <a:lnTo>
                    <a:pt x="176" y="358"/>
                  </a:lnTo>
                  <a:lnTo>
                    <a:pt x="600" y="300"/>
                  </a:lnTo>
                  <a:lnTo>
                    <a:pt x="608" y="270"/>
                  </a:lnTo>
                  <a:lnTo>
                    <a:pt x="670" y="247"/>
                  </a:lnTo>
                  <a:lnTo>
                    <a:pt x="677" y="215"/>
                  </a:lnTo>
                  <a:lnTo>
                    <a:pt x="703" y="204"/>
                  </a:lnTo>
                  <a:lnTo>
                    <a:pt x="723" y="156"/>
                  </a:lnTo>
                  <a:lnTo>
                    <a:pt x="664" y="108"/>
                  </a:lnTo>
                  <a:lnTo>
                    <a:pt x="654" y="44"/>
                  </a:lnTo>
                  <a:lnTo>
                    <a:pt x="608" y="12"/>
                  </a:lnTo>
                  <a:lnTo>
                    <a:pt x="513" y="30"/>
                  </a:lnTo>
                  <a:lnTo>
                    <a:pt x="469" y="2"/>
                  </a:lnTo>
                  <a:lnTo>
                    <a:pt x="426" y="0"/>
                  </a:lnTo>
                  <a:lnTo>
                    <a:pt x="435" y="44"/>
                  </a:lnTo>
                  <a:lnTo>
                    <a:pt x="377" y="67"/>
                  </a:lnTo>
                  <a:lnTo>
                    <a:pt x="338" y="167"/>
                  </a:lnTo>
                  <a:lnTo>
                    <a:pt x="284" y="151"/>
                  </a:lnTo>
                  <a:lnTo>
                    <a:pt x="220" y="188"/>
                  </a:lnTo>
                  <a:lnTo>
                    <a:pt x="139" y="202"/>
                  </a:lnTo>
                  <a:lnTo>
                    <a:pt x="139" y="259"/>
                  </a:lnTo>
                  <a:lnTo>
                    <a:pt x="98" y="257"/>
                  </a:lnTo>
                  <a:lnTo>
                    <a:pt x="99" y="307"/>
                  </a:lnTo>
                  <a:lnTo>
                    <a:pt x="57" y="287"/>
                  </a:lnTo>
                  <a:lnTo>
                    <a:pt x="32" y="296"/>
                  </a:lnTo>
                  <a:lnTo>
                    <a:pt x="53" y="330"/>
                  </a:lnTo>
                  <a:lnTo>
                    <a:pt x="9" y="374"/>
                  </a:lnTo>
                  <a:lnTo>
                    <a:pt x="0" y="401"/>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sp>
          <p:nvSpPr>
            <p:cNvPr id="599" name="Freeform 34"/>
            <p:cNvSpPr>
              <a:spLocks/>
            </p:cNvSpPr>
            <p:nvPr/>
          </p:nvSpPr>
          <p:spPr bwMode="auto">
            <a:xfrm>
              <a:off x="3512" y="2368"/>
              <a:ext cx="835" cy="304"/>
            </a:xfrm>
            <a:custGeom>
              <a:avLst/>
              <a:gdLst>
                <a:gd name="T0" fmla="*/ 50 w 835"/>
                <a:gd name="T1" fmla="*/ 138 h 304"/>
                <a:gd name="T2" fmla="*/ 50 w 835"/>
                <a:gd name="T3" fmla="*/ 144 h 304"/>
                <a:gd name="T4" fmla="*/ 36 w 835"/>
                <a:gd name="T5" fmla="*/ 172 h 304"/>
                <a:gd name="T6" fmla="*/ 52 w 835"/>
                <a:gd name="T7" fmla="*/ 211 h 304"/>
                <a:gd name="T8" fmla="*/ 0 w 835"/>
                <a:gd name="T9" fmla="*/ 245 h 304"/>
                <a:gd name="T10" fmla="*/ 11 w 835"/>
                <a:gd name="T11" fmla="*/ 303 h 304"/>
                <a:gd name="T12" fmla="*/ 229 w 835"/>
                <a:gd name="T13" fmla="*/ 285 h 304"/>
                <a:gd name="T14" fmla="*/ 489 w 835"/>
                <a:gd name="T15" fmla="*/ 255 h 304"/>
                <a:gd name="T16" fmla="*/ 619 w 835"/>
                <a:gd name="T17" fmla="*/ 232 h 304"/>
                <a:gd name="T18" fmla="*/ 646 w 835"/>
                <a:gd name="T19" fmla="*/ 154 h 304"/>
                <a:gd name="T20" fmla="*/ 692 w 835"/>
                <a:gd name="T21" fmla="*/ 151 h 304"/>
                <a:gd name="T22" fmla="*/ 834 w 835"/>
                <a:gd name="T23" fmla="*/ 0 h 304"/>
                <a:gd name="T24" fmla="*/ 649 w 835"/>
                <a:gd name="T25" fmla="*/ 37 h 304"/>
                <a:gd name="T26" fmla="*/ 219 w 835"/>
                <a:gd name="T27" fmla="*/ 99 h 304"/>
                <a:gd name="T28" fmla="*/ 222 w 835"/>
                <a:gd name="T29" fmla="*/ 117 h 304"/>
                <a:gd name="T30" fmla="*/ 50 w 835"/>
                <a:gd name="T31" fmla="*/ 138 h 30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35"/>
                <a:gd name="T49" fmla="*/ 0 h 304"/>
                <a:gd name="T50" fmla="*/ 835 w 835"/>
                <a:gd name="T51" fmla="*/ 304 h 30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35" h="304">
                  <a:moveTo>
                    <a:pt x="50" y="138"/>
                  </a:moveTo>
                  <a:lnTo>
                    <a:pt x="50" y="144"/>
                  </a:lnTo>
                  <a:lnTo>
                    <a:pt x="36" y="172"/>
                  </a:lnTo>
                  <a:lnTo>
                    <a:pt x="52" y="211"/>
                  </a:lnTo>
                  <a:lnTo>
                    <a:pt x="0" y="245"/>
                  </a:lnTo>
                  <a:lnTo>
                    <a:pt x="11" y="303"/>
                  </a:lnTo>
                  <a:lnTo>
                    <a:pt x="229" y="285"/>
                  </a:lnTo>
                  <a:lnTo>
                    <a:pt x="489" y="255"/>
                  </a:lnTo>
                  <a:lnTo>
                    <a:pt x="619" y="232"/>
                  </a:lnTo>
                  <a:lnTo>
                    <a:pt x="646" y="154"/>
                  </a:lnTo>
                  <a:lnTo>
                    <a:pt x="692" y="151"/>
                  </a:lnTo>
                  <a:lnTo>
                    <a:pt x="834" y="0"/>
                  </a:lnTo>
                  <a:lnTo>
                    <a:pt x="649" y="37"/>
                  </a:lnTo>
                  <a:lnTo>
                    <a:pt x="219" y="99"/>
                  </a:lnTo>
                  <a:lnTo>
                    <a:pt x="222" y="117"/>
                  </a:lnTo>
                  <a:lnTo>
                    <a:pt x="50" y="138"/>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sp>
          <p:nvSpPr>
            <p:cNvPr id="600" name="Freeform 35"/>
            <p:cNvSpPr>
              <a:spLocks/>
            </p:cNvSpPr>
            <p:nvPr/>
          </p:nvSpPr>
          <p:spPr bwMode="auto">
            <a:xfrm>
              <a:off x="3430" y="2649"/>
              <a:ext cx="342" cy="596"/>
            </a:xfrm>
            <a:custGeom>
              <a:avLst/>
              <a:gdLst>
                <a:gd name="T0" fmla="*/ 96 w 342"/>
                <a:gd name="T1" fmla="*/ 20 h 596"/>
                <a:gd name="T2" fmla="*/ 44 w 342"/>
                <a:gd name="T3" fmla="*/ 121 h 596"/>
                <a:gd name="T4" fmla="*/ 0 w 342"/>
                <a:gd name="T5" fmla="*/ 186 h 596"/>
                <a:gd name="T6" fmla="*/ 14 w 342"/>
                <a:gd name="T7" fmla="*/ 265 h 596"/>
                <a:gd name="T8" fmla="*/ 67 w 342"/>
                <a:gd name="T9" fmla="*/ 371 h 596"/>
                <a:gd name="T10" fmla="*/ 27 w 342"/>
                <a:gd name="T11" fmla="*/ 480 h 596"/>
                <a:gd name="T12" fmla="*/ 9 w 342"/>
                <a:gd name="T13" fmla="*/ 536 h 596"/>
                <a:gd name="T14" fmla="*/ 208 w 342"/>
                <a:gd name="T15" fmla="*/ 513 h 596"/>
                <a:gd name="T16" fmla="*/ 217 w 342"/>
                <a:gd name="T17" fmla="*/ 586 h 596"/>
                <a:gd name="T18" fmla="*/ 258 w 342"/>
                <a:gd name="T19" fmla="*/ 595 h 596"/>
                <a:gd name="T20" fmla="*/ 268 w 342"/>
                <a:gd name="T21" fmla="*/ 558 h 596"/>
                <a:gd name="T22" fmla="*/ 341 w 342"/>
                <a:gd name="T23" fmla="*/ 547 h 596"/>
                <a:gd name="T24" fmla="*/ 325 w 342"/>
                <a:gd name="T25" fmla="*/ 426 h 596"/>
                <a:gd name="T26" fmla="*/ 321 w 342"/>
                <a:gd name="T27" fmla="*/ 0 h 596"/>
                <a:gd name="T28" fmla="*/ 96 w 342"/>
                <a:gd name="T29" fmla="*/ 20 h 59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2"/>
                <a:gd name="T46" fmla="*/ 0 h 596"/>
                <a:gd name="T47" fmla="*/ 342 w 342"/>
                <a:gd name="T48" fmla="*/ 596 h 59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2" h="596">
                  <a:moveTo>
                    <a:pt x="96" y="20"/>
                  </a:moveTo>
                  <a:lnTo>
                    <a:pt x="44" y="121"/>
                  </a:lnTo>
                  <a:lnTo>
                    <a:pt x="0" y="186"/>
                  </a:lnTo>
                  <a:lnTo>
                    <a:pt x="14" y="265"/>
                  </a:lnTo>
                  <a:lnTo>
                    <a:pt x="67" y="371"/>
                  </a:lnTo>
                  <a:lnTo>
                    <a:pt x="27" y="480"/>
                  </a:lnTo>
                  <a:lnTo>
                    <a:pt x="9" y="536"/>
                  </a:lnTo>
                  <a:lnTo>
                    <a:pt x="208" y="513"/>
                  </a:lnTo>
                  <a:lnTo>
                    <a:pt x="217" y="586"/>
                  </a:lnTo>
                  <a:lnTo>
                    <a:pt x="258" y="595"/>
                  </a:lnTo>
                  <a:lnTo>
                    <a:pt x="268" y="558"/>
                  </a:lnTo>
                  <a:lnTo>
                    <a:pt x="341" y="547"/>
                  </a:lnTo>
                  <a:lnTo>
                    <a:pt x="325" y="426"/>
                  </a:lnTo>
                  <a:lnTo>
                    <a:pt x="321" y="0"/>
                  </a:lnTo>
                  <a:lnTo>
                    <a:pt x="96" y="20"/>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sp>
          <p:nvSpPr>
            <p:cNvPr id="601" name="Freeform 36"/>
            <p:cNvSpPr>
              <a:spLocks/>
            </p:cNvSpPr>
            <p:nvPr/>
          </p:nvSpPr>
          <p:spPr bwMode="auto">
            <a:xfrm>
              <a:off x="3749" y="2620"/>
              <a:ext cx="388" cy="602"/>
            </a:xfrm>
            <a:custGeom>
              <a:avLst/>
              <a:gdLst>
                <a:gd name="T0" fmla="*/ 0 w 388"/>
                <a:gd name="T1" fmla="*/ 30 h 602"/>
                <a:gd name="T2" fmla="*/ 251 w 388"/>
                <a:gd name="T3" fmla="*/ 0 h 602"/>
                <a:gd name="T4" fmla="*/ 332 w 388"/>
                <a:gd name="T5" fmla="*/ 277 h 602"/>
                <a:gd name="T6" fmla="*/ 387 w 388"/>
                <a:gd name="T7" fmla="*/ 322 h 602"/>
                <a:gd name="T8" fmla="*/ 342 w 388"/>
                <a:gd name="T9" fmla="*/ 404 h 602"/>
                <a:gd name="T10" fmla="*/ 385 w 388"/>
                <a:gd name="T11" fmla="*/ 482 h 602"/>
                <a:gd name="T12" fmla="*/ 128 w 388"/>
                <a:gd name="T13" fmla="*/ 510 h 602"/>
                <a:gd name="T14" fmla="*/ 139 w 388"/>
                <a:gd name="T15" fmla="*/ 578 h 602"/>
                <a:gd name="T16" fmla="*/ 102 w 388"/>
                <a:gd name="T17" fmla="*/ 601 h 602"/>
                <a:gd name="T18" fmla="*/ 71 w 388"/>
                <a:gd name="T19" fmla="*/ 516 h 602"/>
                <a:gd name="T20" fmla="*/ 54 w 388"/>
                <a:gd name="T21" fmla="*/ 585 h 602"/>
                <a:gd name="T22" fmla="*/ 21 w 388"/>
                <a:gd name="T23" fmla="*/ 578 h 602"/>
                <a:gd name="T24" fmla="*/ 11 w 388"/>
                <a:gd name="T25" fmla="*/ 509 h 602"/>
                <a:gd name="T26" fmla="*/ 2 w 388"/>
                <a:gd name="T27" fmla="*/ 448 h 602"/>
                <a:gd name="T28" fmla="*/ 0 w 388"/>
                <a:gd name="T29" fmla="*/ 30 h 6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8"/>
                <a:gd name="T46" fmla="*/ 0 h 602"/>
                <a:gd name="T47" fmla="*/ 388 w 388"/>
                <a:gd name="T48" fmla="*/ 602 h 60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8" h="602">
                  <a:moveTo>
                    <a:pt x="0" y="30"/>
                  </a:moveTo>
                  <a:lnTo>
                    <a:pt x="251" y="0"/>
                  </a:lnTo>
                  <a:lnTo>
                    <a:pt x="332" y="277"/>
                  </a:lnTo>
                  <a:lnTo>
                    <a:pt x="387" y="322"/>
                  </a:lnTo>
                  <a:lnTo>
                    <a:pt x="342" y="404"/>
                  </a:lnTo>
                  <a:lnTo>
                    <a:pt x="385" y="482"/>
                  </a:lnTo>
                  <a:lnTo>
                    <a:pt x="128" y="510"/>
                  </a:lnTo>
                  <a:lnTo>
                    <a:pt x="139" y="578"/>
                  </a:lnTo>
                  <a:lnTo>
                    <a:pt x="102" y="601"/>
                  </a:lnTo>
                  <a:lnTo>
                    <a:pt x="71" y="516"/>
                  </a:lnTo>
                  <a:lnTo>
                    <a:pt x="54" y="585"/>
                  </a:lnTo>
                  <a:lnTo>
                    <a:pt x="21" y="578"/>
                  </a:lnTo>
                  <a:lnTo>
                    <a:pt x="11" y="509"/>
                  </a:lnTo>
                  <a:lnTo>
                    <a:pt x="2" y="448"/>
                  </a:lnTo>
                  <a:lnTo>
                    <a:pt x="0" y="30"/>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sp>
          <p:nvSpPr>
            <p:cNvPr id="602" name="Freeform 37"/>
            <p:cNvSpPr>
              <a:spLocks/>
            </p:cNvSpPr>
            <p:nvPr/>
          </p:nvSpPr>
          <p:spPr bwMode="auto">
            <a:xfrm>
              <a:off x="4001" y="2590"/>
              <a:ext cx="534" cy="553"/>
            </a:xfrm>
            <a:custGeom>
              <a:avLst/>
              <a:gdLst>
                <a:gd name="T0" fmla="*/ 0 w 534"/>
                <a:gd name="T1" fmla="*/ 34 h 553"/>
                <a:gd name="T2" fmla="*/ 5 w 534"/>
                <a:gd name="T3" fmla="*/ 34 h 553"/>
                <a:gd name="T4" fmla="*/ 130 w 534"/>
                <a:gd name="T5" fmla="*/ 11 h 553"/>
                <a:gd name="T6" fmla="*/ 240 w 534"/>
                <a:gd name="T7" fmla="*/ 0 h 553"/>
                <a:gd name="T8" fmla="*/ 224 w 534"/>
                <a:gd name="T9" fmla="*/ 28 h 553"/>
                <a:gd name="T10" fmla="*/ 258 w 534"/>
                <a:gd name="T11" fmla="*/ 28 h 553"/>
                <a:gd name="T12" fmla="*/ 448 w 534"/>
                <a:gd name="T13" fmla="*/ 199 h 553"/>
                <a:gd name="T14" fmla="*/ 522 w 534"/>
                <a:gd name="T15" fmla="*/ 309 h 553"/>
                <a:gd name="T16" fmla="*/ 533 w 534"/>
                <a:gd name="T17" fmla="*/ 383 h 553"/>
                <a:gd name="T18" fmla="*/ 508 w 534"/>
                <a:gd name="T19" fmla="*/ 401 h 553"/>
                <a:gd name="T20" fmla="*/ 522 w 534"/>
                <a:gd name="T21" fmla="*/ 476 h 553"/>
                <a:gd name="T22" fmla="*/ 469 w 534"/>
                <a:gd name="T23" fmla="*/ 479 h 553"/>
                <a:gd name="T24" fmla="*/ 469 w 534"/>
                <a:gd name="T25" fmla="*/ 543 h 553"/>
                <a:gd name="T26" fmla="*/ 426 w 534"/>
                <a:gd name="T27" fmla="*/ 511 h 553"/>
                <a:gd name="T28" fmla="*/ 153 w 534"/>
                <a:gd name="T29" fmla="*/ 552 h 553"/>
                <a:gd name="T30" fmla="*/ 91 w 534"/>
                <a:gd name="T31" fmla="*/ 433 h 553"/>
                <a:gd name="T32" fmla="*/ 135 w 534"/>
                <a:gd name="T33" fmla="*/ 351 h 553"/>
                <a:gd name="T34" fmla="*/ 76 w 534"/>
                <a:gd name="T35" fmla="*/ 311 h 553"/>
                <a:gd name="T36" fmla="*/ 0 w 534"/>
                <a:gd name="T37" fmla="*/ 34 h 5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4"/>
                <a:gd name="T58" fmla="*/ 0 h 553"/>
                <a:gd name="T59" fmla="*/ 534 w 534"/>
                <a:gd name="T60" fmla="*/ 553 h 5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4" h="553">
                  <a:moveTo>
                    <a:pt x="0" y="34"/>
                  </a:moveTo>
                  <a:lnTo>
                    <a:pt x="5" y="34"/>
                  </a:lnTo>
                  <a:lnTo>
                    <a:pt x="130" y="11"/>
                  </a:lnTo>
                  <a:lnTo>
                    <a:pt x="240" y="0"/>
                  </a:lnTo>
                  <a:lnTo>
                    <a:pt x="224" y="28"/>
                  </a:lnTo>
                  <a:lnTo>
                    <a:pt x="258" y="28"/>
                  </a:lnTo>
                  <a:lnTo>
                    <a:pt x="448" y="199"/>
                  </a:lnTo>
                  <a:lnTo>
                    <a:pt x="522" y="309"/>
                  </a:lnTo>
                  <a:lnTo>
                    <a:pt x="533" y="383"/>
                  </a:lnTo>
                  <a:lnTo>
                    <a:pt x="508" y="401"/>
                  </a:lnTo>
                  <a:lnTo>
                    <a:pt x="522" y="476"/>
                  </a:lnTo>
                  <a:lnTo>
                    <a:pt x="469" y="479"/>
                  </a:lnTo>
                  <a:lnTo>
                    <a:pt x="469" y="543"/>
                  </a:lnTo>
                  <a:lnTo>
                    <a:pt x="426" y="511"/>
                  </a:lnTo>
                  <a:lnTo>
                    <a:pt x="153" y="552"/>
                  </a:lnTo>
                  <a:lnTo>
                    <a:pt x="91" y="433"/>
                  </a:lnTo>
                  <a:lnTo>
                    <a:pt x="135" y="351"/>
                  </a:lnTo>
                  <a:lnTo>
                    <a:pt x="76" y="311"/>
                  </a:lnTo>
                  <a:lnTo>
                    <a:pt x="0" y="34"/>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sp>
          <p:nvSpPr>
            <p:cNvPr id="603" name="Freeform 38"/>
            <p:cNvSpPr>
              <a:spLocks/>
            </p:cNvSpPr>
            <p:nvPr/>
          </p:nvSpPr>
          <p:spPr bwMode="auto">
            <a:xfrm>
              <a:off x="4225" y="2515"/>
              <a:ext cx="488" cy="387"/>
            </a:xfrm>
            <a:custGeom>
              <a:avLst/>
              <a:gdLst>
                <a:gd name="T0" fmla="*/ 18 w 488"/>
                <a:gd name="T1" fmla="*/ 69 h 387"/>
                <a:gd name="T2" fmla="*/ 57 w 488"/>
                <a:gd name="T3" fmla="*/ 32 h 387"/>
                <a:gd name="T4" fmla="*/ 203 w 488"/>
                <a:gd name="T5" fmla="*/ 0 h 387"/>
                <a:gd name="T6" fmla="*/ 247 w 488"/>
                <a:gd name="T7" fmla="*/ 21 h 387"/>
                <a:gd name="T8" fmla="*/ 341 w 488"/>
                <a:gd name="T9" fmla="*/ 5 h 387"/>
                <a:gd name="T10" fmla="*/ 418 w 488"/>
                <a:gd name="T11" fmla="*/ 60 h 387"/>
                <a:gd name="T12" fmla="*/ 487 w 488"/>
                <a:gd name="T13" fmla="*/ 103 h 387"/>
                <a:gd name="T14" fmla="*/ 448 w 488"/>
                <a:gd name="T15" fmla="*/ 219 h 387"/>
                <a:gd name="T16" fmla="*/ 389 w 488"/>
                <a:gd name="T17" fmla="*/ 277 h 387"/>
                <a:gd name="T18" fmla="*/ 325 w 488"/>
                <a:gd name="T19" fmla="*/ 295 h 387"/>
                <a:gd name="T20" fmla="*/ 338 w 488"/>
                <a:gd name="T21" fmla="*/ 342 h 387"/>
                <a:gd name="T22" fmla="*/ 299 w 488"/>
                <a:gd name="T23" fmla="*/ 386 h 387"/>
                <a:gd name="T24" fmla="*/ 224 w 488"/>
                <a:gd name="T25" fmla="*/ 277 h 387"/>
                <a:gd name="T26" fmla="*/ 32 w 488"/>
                <a:gd name="T27" fmla="*/ 103 h 387"/>
                <a:gd name="T28" fmla="*/ 0 w 488"/>
                <a:gd name="T29" fmla="*/ 103 h 387"/>
                <a:gd name="T30" fmla="*/ 18 w 488"/>
                <a:gd name="T31" fmla="*/ 69 h 3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88"/>
                <a:gd name="T49" fmla="*/ 0 h 387"/>
                <a:gd name="T50" fmla="*/ 488 w 488"/>
                <a:gd name="T51" fmla="*/ 387 h 3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88" h="387">
                  <a:moveTo>
                    <a:pt x="18" y="69"/>
                  </a:moveTo>
                  <a:lnTo>
                    <a:pt x="57" y="32"/>
                  </a:lnTo>
                  <a:lnTo>
                    <a:pt x="203" y="0"/>
                  </a:lnTo>
                  <a:lnTo>
                    <a:pt x="247" y="21"/>
                  </a:lnTo>
                  <a:lnTo>
                    <a:pt x="341" y="5"/>
                  </a:lnTo>
                  <a:lnTo>
                    <a:pt x="418" y="60"/>
                  </a:lnTo>
                  <a:lnTo>
                    <a:pt x="487" y="103"/>
                  </a:lnTo>
                  <a:lnTo>
                    <a:pt x="448" y="219"/>
                  </a:lnTo>
                  <a:lnTo>
                    <a:pt x="389" y="277"/>
                  </a:lnTo>
                  <a:lnTo>
                    <a:pt x="325" y="295"/>
                  </a:lnTo>
                  <a:lnTo>
                    <a:pt x="338" y="342"/>
                  </a:lnTo>
                  <a:lnTo>
                    <a:pt x="299" y="386"/>
                  </a:lnTo>
                  <a:lnTo>
                    <a:pt x="224" y="277"/>
                  </a:lnTo>
                  <a:lnTo>
                    <a:pt x="32" y="103"/>
                  </a:lnTo>
                  <a:lnTo>
                    <a:pt x="0" y="103"/>
                  </a:lnTo>
                  <a:lnTo>
                    <a:pt x="18" y="69"/>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sp>
          <p:nvSpPr>
            <p:cNvPr id="604" name="Freeform 39"/>
            <p:cNvSpPr>
              <a:spLocks/>
            </p:cNvSpPr>
            <p:nvPr/>
          </p:nvSpPr>
          <p:spPr bwMode="auto">
            <a:xfrm>
              <a:off x="3878" y="3066"/>
              <a:ext cx="913" cy="619"/>
            </a:xfrm>
            <a:custGeom>
              <a:avLst/>
              <a:gdLst>
                <a:gd name="T0" fmla="*/ 0 w 913"/>
                <a:gd name="T1" fmla="*/ 60 h 619"/>
                <a:gd name="T2" fmla="*/ 251 w 913"/>
                <a:gd name="T3" fmla="*/ 36 h 619"/>
                <a:gd name="T4" fmla="*/ 277 w 913"/>
                <a:gd name="T5" fmla="*/ 76 h 619"/>
                <a:gd name="T6" fmla="*/ 546 w 913"/>
                <a:gd name="T7" fmla="*/ 36 h 619"/>
                <a:gd name="T8" fmla="*/ 592 w 913"/>
                <a:gd name="T9" fmla="*/ 69 h 619"/>
                <a:gd name="T10" fmla="*/ 592 w 913"/>
                <a:gd name="T11" fmla="*/ 5 h 619"/>
                <a:gd name="T12" fmla="*/ 588 w 913"/>
                <a:gd name="T13" fmla="*/ 0 h 619"/>
                <a:gd name="T14" fmla="*/ 642 w 913"/>
                <a:gd name="T15" fmla="*/ 4 h 619"/>
                <a:gd name="T16" fmla="*/ 699 w 913"/>
                <a:gd name="T17" fmla="*/ 99 h 619"/>
                <a:gd name="T18" fmla="*/ 789 w 913"/>
                <a:gd name="T19" fmla="*/ 229 h 619"/>
                <a:gd name="T20" fmla="*/ 834 w 913"/>
                <a:gd name="T21" fmla="*/ 341 h 619"/>
                <a:gd name="T22" fmla="*/ 901 w 913"/>
                <a:gd name="T23" fmla="*/ 419 h 619"/>
                <a:gd name="T24" fmla="*/ 912 w 913"/>
                <a:gd name="T25" fmla="*/ 533 h 619"/>
                <a:gd name="T26" fmla="*/ 891 w 913"/>
                <a:gd name="T27" fmla="*/ 600 h 619"/>
                <a:gd name="T28" fmla="*/ 795 w 913"/>
                <a:gd name="T29" fmla="*/ 618 h 619"/>
                <a:gd name="T30" fmla="*/ 779 w 913"/>
                <a:gd name="T31" fmla="*/ 590 h 619"/>
                <a:gd name="T32" fmla="*/ 711 w 913"/>
                <a:gd name="T33" fmla="*/ 549 h 619"/>
                <a:gd name="T34" fmla="*/ 690 w 913"/>
                <a:gd name="T35" fmla="*/ 506 h 619"/>
                <a:gd name="T36" fmla="*/ 672 w 913"/>
                <a:gd name="T37" fmla="*/ 490 h 619"/>
                <a:gd name="T38" fmla="*/ 661 w 913"/>
                <a:gd name="T39" fmla="*/ 451 h 619"/>
                <a:gd name="T40" fmla="*/ 645 w 913"/>
                <a:gd name="T41" fmla="*/ 462 h 619"/>
                <a:gd name="T42" fmla="*/ 592 w 913"/>
                <a:gd name="T43" fmla="*/ 410 h 619"/>
                <a:gd name="T44" fmla="*/ 604 w 913"/>
                <a:gd name="T45" fmla="*/ 362 h 619"/>
                <a:gd name="T46" fmla="*/ 592 w 913"/>
                <a:gd name="T47" fmla="*/ 336 h 619"/>
                <a:gd name="T48" fmla="*/ 576 w 913"/>
                <a:gd name="T49" fmla="*/ 345 h 619"/>
                <a:gd name="T50" fmla="*/ 578 w 913"/>
                <a:gd name="T51" fmla="*/ 373 h 619"/>
                <a:gd name="T52" fmla="*/ 560 w 913"/>
                <a:gd name="T53" fmla="*/ 336 h 619"/>
                <a:gd name="T54" fmla="*/ 562 w 913"/>
                <a:gd name="T55" fmla="*/ 249 h 619"/>
                <a:gd name="T56" fmla="*/ 528 w 913"/>
                <a:gd name="T57" fmla="*/ 197 h 619"/>
                <a:gd name="T58" fmla="*/ 443 w 913"/>
                <a:gd name="T59" fmla="*/ 155 h 619"/>
                <a:gd name="T60" fmla="*/ 400 w 913"/>
                <a:gd name="T61" fmla="*/ 107 h 619"/>
                <a:gd name="T62" fmla="*/ 352 w 913"/>
                <a:gd name="T63" fmla="*/ 101 h 619"/>
                <a:gd name="T64" fmla="*/ 332 w 913"/>
                <a:gd name="T65" fmla="*/ 131 h 619"/>
                <a:gd name="T66" fmla="*/ 261 w 913"/>
                <a:gd name="T67" fmla="*/ 153 h 619"/>
                <a:gd name="T68" fmla="*/ 220 w 913"/>
                <a:gd name="T69" fmla="*/ 131 h 619"/>
                <a:gd name="T70" fmla="*/ 199 w 913"/>
                <a:gd name="T71" fmla="*/ 99 h 619"/>
                <a:gd name="T72" fmla="*/ 66 w 913"/>
                <a:gd name="T73" fmla="*/ 128 h 619"/>
                <a:gd name="T74" fmla="*/ 37 w 913"/>
                <a:gd name="T75" fmla="*/ 105 h 619"/>
                <a:gd name="T76" fmla="*/ 7 w 913"/>
                <a:gd name="T77" fmla="*/ 130 h 619"/>
                <a:gd name="T78" fmla="*/ 0 w 913"/>
                <a:gd name="T79" fmla="*/ 60 h 61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13"/>
                <a:gd name="T121" fmla="*/ 0 h 619"/>
                <a:gd name="T122" fmla="*/ 913 w 913"/>
                <a:gd name="T123" fmla="*/ 619 h 61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13" h="619">
                  <a:moveTo>
                    <a:pt x="0" y="60"/>
                  </a:moveTo>
                  <a:lnTo>
                    <a:pt x="251" y="36"/>
                  </a:lnTo>
                  <a:lnTo>
                    <a:pt x="277" y="76"/>
                  </a:lnTo>
                  <a:lnTo>
                    <a:pt x="546" y="36"/>
                  </a:lnTo>
                  <a:lnTo>
                    <a:pt x="592" y="69"/>
                  </a:lnTo>
                  <a:lnTo>
                    <a:pt x="592" y="5"/>
                  </a:lnTo>
                  <a:lnTo>
                    <a:pt x="588" y="0"/>
                  </a:lnTo>
                  <a:lnTo>
                    <a:pt x="642" y="4"/>
                  </a:lnTo>
                  <a:lnTo>
                    <a:pt x="699" y="99"/>
                  </a:lnTo>
                  <a:lnTo>
                    <a:pt x="789" y="229"/>
                  </a:lnTo>
                  <a:lnTo>
                    <a:pt x="834" y="341"/>
                  </a:lnTo>
                  <a:lnTo>
                    <a:pt x="901" y="419"/>
                  </a:lnTo>
                  <a:lnTo>
                    <a:pt x="912" y="533"/>
                  </a:lnTo>
                  <a:lnTo>
                    <a:pt x="891" y="600"/>
                  </a:lnTo>
                  <a:lnTo>
                    <a:pt x="795" y="618"/>
                  </a:lnTo>
                  <a:lnTo>
                    <a:pt x="779" y="590"/>
                  </a:lnTo>
                  <a:lnTo>
                    <a:pt x="711" y="549"/>
                  </a:lnTo>
                  <a:lnTo>
                    <a:pt x="690" y="506"/>
                  </a:lnTo>
                  <a:lnTo>
                    <a:pt x="672" y="490"/>
                  </a:lnTo>
                  <a:lnTo>
                    <a:pt x="661" y="451"/>
                  </a:lnTo>
                  <a:lnTo>
                    <a:pt x="645" y="462"/>
                  </a:lnTo>
                  <a:lnTo>
                    <a:pt x="592" y="410"/>
                  </a:lnTo>
                  <a:lnTo>
                    <a:pt x="604" y="362"/>
                  </a:lnTo>
                  <a:lnTo>
                    <a:pt x="592" y="336"/>
                  </a:lnTo>
                  <a:lnTo>
                    <a:pt x="576" y="345"/>
                  </a:lnTo>
                  <a:lnTo>
                    <a:pt x="578" y="373"/>
                  </a:lnTo>
                  <a:lnTo>
                    <a:pt x="560" y="336"/>
                  </a:lnTo>
                  <a:lnTo>
                    <a:pt x="562" y="249"/>
                  </a:lnTo>
                  <a:lnTo>
                    <a:pt x="528" y="197"/>
                  </a:lnTo>
                  <a:lnTo>
                    <a:pt x="443" y="155"/>
                  </a:lnTo>
                  <a:lnTo>
                    <a:pt x="400" y="107"/>
                  </a:lnTo>
                  <a:lnTo>
                    <a:pt x="352" y="101"/>
                  </a:lnTo>
                  <a:lnTo>
                    <a:pt x="332" y="131"/>
                  </a:lnTo>
                  <a:lnTo>
                    <a:pt x="261" y="153"/>
                  </a:lnTo>
                  <a:lnTo>
                    <a:pt x="220" y="131"/>
                  </a:lnTo>
                  <a:lnTo>
                    <a:pt x="199" y="99"/>
                  </a:lnTo>
                  <a:lnTo>
                    <a:pt x="66" y="128"/>
                  </a:lnTo>
                  <a:lnTo>
                    <a:pt x="37" y="105"/>
                  </a:lnTo>
                  <a:lnTo>
                    <a:pt x="7" y="130"/>
                  </a:lnTo>
                  <a:lnTo>
                    <a:pt x="0" y="60"/>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sp>
          <p:nvSpPr>
            <p:cNvPr id="605" name="Freeform 40"/>
            <p:cNvSpPr>
              <a:spLocks/>
            </p:cNvSpPr>
            <p:nvPr/>
          </p:nvSpPr>
          <p:spPr bwMode="auto">
            <a:xfrm>
              <a:off x="4128" y="2251"/>
              <a:ext cx="840" cy="368"/>
            </a:xfrm>
            <a:custGeom>
              <a:avLst/>
              <a:gdLst>
                <a:gd name="T0" fmla="*/ 28 w 840"/>
                <a:gd name="T1" fmla="*/ 271 h 368"/>
                <a:gd name="T2" fmla="*/ 0 w 840"/>
                <a:gd name="T3" fmla="*/ 349 h 368"/>
                <a:gd name="T4" fmla="*/ 108 w 840"/>
                <a:gd name="T5" fmla="*/ 339 h 368"/>
                <a:gd name="T6" fmla="*/ 151 w 840"/>
                <a:gd name="T7" fmla="*/ 303 h 368"/>
                <a:gd name="T8" fmla="*/ 299 w 840"/>
                <a:gd name="T9" fmla="*/ 264 h 368"/>
                <a:gd name="T10" fmla="*/ 340 w 840"/>
                <a:gd name="T11" fmla="*/ 285 h 368"/>
                <a:gd name="T12" fmla="*/ 437 w 840"/>
                <a:gd name="T13" fmla="*/ 271 h 368"/>
                <a:gd name="T14" fmla="*/ 437 w 840"/>
                <a:gd name="T15" fmla="*/ 277 h 368"/>
                <a:gd name="T16" fmla="*/ 583 w 840"/>
                <a:gd name="T17" fmla="*/ 367 h 368"/>
                <a:gd name="T18" fmla="*/ 668 w 840"/>
                <a:gd name="T19" fmla="*/ 340 h 368"/>
                <a:gd name="T20" fmla="*/ 716 w 840"/>
                <a:gd name="T21" fmla="*/ 239 h 368"/>
                <a:gd name="T22" fmla="*/ 800 w 840"/>
                <a:gd name="T23" fmla="*/ 211 h 368"/>
                <a:gd name="T24" fmla="*/ 839 w 840"/>
                <a:gd name="T25" fmla="*/ 137 h 368"/>
                <a:gd name="T26" fmla="*/ 837 w 840"/>
                <a:gd name="T27" fmla="*/ 46 h 368"/>
                <a:gd name="T28" fmla="*/ 827 w 840"/>
                <a:gd name="T29" fmla="*/ 121 h 368"/>
                <a:gd name="T30" fmla="*/ 780 w 840"/>
                <a:gd name="T31" fmla="*/ 184 h 368"/>
                <a:gd name="T32" fmla="*/ 763 w 840"/>
                <a:gd name="T33" fmla="*/ 179 h 368"/>
                <a:gd name="T34" fmla="*/ 700 w 840"/>
                <a:gd name="T35" fmla="*/ 197 h 368"/>
                <a:gd name="T36" fmla="*/ 700 w 840"/>
                <a:gd name="T37" fmla="*/ 176 h 368"/>
                <a:gd name="T38" fmla="*/ 763 w 840"/>
                <a:gd name="T39" fmla="*/ 154 h 368"/>
                <a:gd name="T40" fmla="*/ 706 w 840"/>
                <a:gd name="T41" fmla="*/ 147 h 368"/>
                <a:gd name="T42" fmla="*/ 770 w 840"/>
                <a:gd name="T43" fmla="*/ 128 h 368"/>
                <a:gd name="T44" fmla="*/ 795 w 840"/>
                <a:gd name="T45" fmla="*/ 138 h 368"/>
                <a:gd name="T46" fmla="*/ 807 w 840"/>
                <a:gd name="T47" fmla="*/ 67 h 368"/>
                <a:gd name="T48" fmla="*/ 791 w 840"/>
                <a:gd name="T49" fmla="*/ 51 h 368"/>
                <a:gd name="T50" fmla="*/ 715 w 840"/>
                <a:gd name="T51" fmla="*/ 80 h 368"/>
                <a:gd name="T52" fmla="*/ 716 w 840"/>
                <a:gd name="T53" fmla="*/ 37 h 368"/>
                <a:gd name="T54" fmla="*/ 748 w 840"/>
                <a:gd name="T55" fmla="*/ 48 h 368"/>
                <a:gd name="T56" fmla="*/ 791 w 840"/>
                <a:gd name="T57" fmla="*/ 16 h 368"/>
                <a:gd name="T58" fmla="*/ 768 w 840"/>
                <a:gd name="T59" fmla="*/ 0 h 368"/>
                <a:gd name="T60" fmla="*/ 517 w 840"/>
                <a:gd name="T61" fmla="*/ 57 h 368"/>
                <a:gd name="T62" fmla="*/ 210 w 840"/>
                <a:gd name="T63" fmla="*/ 119 h 368"/>
                <a:gd name="T64" fmla="*/ 69 w 840"/>
                <a:gd name="T65" fmla="*/ 269 h 368"/>
                <a:gd name="T66" fmla="*/ 28 w 840"/>
                <a:gd name="T67" fmla="*/ 271 h 3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40"/>
                <a:gd name="T103" fmla="*/ 0 h 368"/>
                <a:gd name="T104" fmla="*/ 840 w 840"/>
                <a:gd name="T105" fmla="*/ 368 h 36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40" h="368">
                  <a:moveTo>
                    <a:pt x="28" y="271"/>
                  </a:moveTo>
                  <a:lnTo>
                    <a:pt x="0" y="349"/>
                  </a:lnTo>
                  <a:lnTo>
                    <a:pt x="108" y="339"/>
                  </a:lnTo>
                  <a:lnTo>
                    <a:pt x="151" y="303"/>
                  </a:lnTo>
                  <a:lnTo>
                    <a:pt x="299" y="264"/>
                  </a:lnTo>
                  <a:lnTo>
                    <a:pt x="340" y="285"/>
                  </a:lnTo>
                  <a:lnTo>
                    <a:pt x="437" y="271"/>
                  </a:lnTo>
                  <a:lnTo>
                    <a:pt x="437" y="277"/>
                  </a:lnTo>
                  <a:lnTo>
                    <a:pt x="583" y="367"/>
                  </a:lnTo>
                  <a:lnTo>
                    <a:pt x="668" y="340"/>
                  </a:lnTo>
                  <a:lnTo>
                    <a:pt x="716" y="239"/>
                  </a:lnTo>
                  <a:lnTo>
                    <a:pt x="800" y="211"/>
                  </a:lnTo>
                  <a:lnTo>
                    <a:pt x="839" y="137"/>
                  </a:lnTo>
                  <a:lnTo>
                    <a:pt x="837" y="46"/>
                  </a:lnTo>
                  <a:lnTo>
                    <a:pt x="827" y="121"/>
                  </a:lnTo>
                  <a:lnTo>
                    <a:pt x="780" y="184"/>
                  </a:lnTo>
                  <a:lnTo>
                    <a:pt x="763" y="179"/>
                  </a:lnTo>
                  <a:lnTo>
                    <a:pt x="700" y="197"/>
                  </a:lnTo>
                  <a:lnTo>
                    <a:pt x="700" y="176"/>
                  </a:lnTo>
                  <a:lnTo>
                    <a:pt x="763" y="154"/>
                  </a:lnTo>
                  <a:lnTo>
                    <a:pt x="706" y="147"/>
                  </a:lnTo>
                  <a:lnTo>
                    <a:pt x="770" y="128"/>
                  </a:lnTo>
                  <a:lnTo>
                    <a:pt x="795" y="138"/>
                  </a:lnTo>
                  <a:lnTo>
                    <a:pt x="807" y="67"/>
                  </a:lnTo>
                  <a:lnTo>
                    <a:pt x="791" y="51"/>
                  </a:lnTo>
                  <a:lnTo>
                    <a:pt x="715" y="80"/>
                  </a:lnTo>
                  <a:lnTo>
                    <a:pt x="716" y="37"/>
                  </a:lnTo>
                  <a:lnTo>
                    <a:pt x="748" y="48"/>
                  </a:lnTo>
                  <a:lnTo>
                    <a:pt x="791" y="16"/>
                  </a:lnTo>
                  <a:lnTo>
                    <a:pt x="768" y="0"/>
                  </a:lnTo>
                  <a:lnTo>
                    <a:pt x="517" y="57"/>
                  </a:lnTo>
                  <a:lnTo>
                    <a:pt x="210" y="119"/>
                  </a:lnTo>
                  <a:lnTo>
                    <a:pt x="69" y="269"/>
                  </a:lnTo>
                  <a:lnTo>
                    <a:pt x="28" y="271"/>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sp>
          <p:nvSpPr>
            <p:cNvPr id="606" name="Freeform 41"/>
            <p:cNvSpPr>
              <a:spLocks/>
            </p:cNvSpPr>
            <p:nvPr/>
          </p:nvSpPr>
          <p:spPr bwMode="auto">
            <a:xfrm>
              <a:off x="4162" y="1947"/>
              <a:ext cx="735" cy="457"/>
            </a:xfrm>
            <a:custGeom>
              <a:avLst/>
              <a:gdLst>
                <a:gd name="T0" fmla="*/ 121 w 735"/>
                <a:gd name="T1" fmla="*/ 319 h 457"/>
                <a:gd name="T2" fmla="*/ 100 w 735"/>
                <a:gd name="T3" fmla="*/ 366 h 457"/>
                <a:gd name="T4" fmla="*/ 69 w 735"/>
                <a:gd name="T5" fmla="*/ 378 h 457"/>
                <a:gd name="T6" fmla="*/ 68 w 735"/>
                <a:gd name="T7" fmla="*/ 408 h 457"/>
                <a:gd name="T8" fmla="*/ 4 w 735"/>
                <a:gd name="T9" fmla="*/ 431 h 457"/>
                <a:gd name="T10" fmla="*/ 0 w 735"/>
                <a:gd name="T11" fmla="*/ 456 h 457"/>
                <a:gd name="T12" fmla="*/ 174 w 735"/>
                <a:gd name="T13" fmla="*/ 426 h 457"/>
                <a:gd name="T14" fmla="*/ 491 w 735"/>
                <a:gd name="T15" fmla="*/ 360 h 457"/>
                <a:gd name="T16" fmla="*/ 734 w 735"/>
                <a:gd name="T17" fmla="*/ 302 h 457"/>
                <a:gd name="T18" fmla="*/ 734 w 735"/>
                <a:gd name="T19" fmla="*/ 256 h 457"/>
                <a:gd name="T20" fmla="*/ 707 w 735"/>
                <a:gd name="T21" fmla="*/ 241 h 457"/>
                <a:gd name="T22" fmla="*/ 686 w 735"/>
                <a:gd name="T23" fmla="*/ 264 h 457"/>
                <a:gd name="T24" fmla="*/ 674 w 735"/>
                <a:gd name="T25" fmla="*/ 202 h 457"/>
                <a:gd name="T26" fmla="*/ 686 w 735"/>
                <a:gd name="T27" fmla="*/ 147 h 457"/>
                <a:gd name="T28" fmla="*/ 595 w 735"/>
                <a:gd name="T29" fmla="*/ 106 h 457"/>
                <a:gd name="T30" fmla="*/ 533 w 735"/>
                <a:gd name="T31" fmla="*/ 117 h 457"/>
                <a:gd name="T32" fmla="*/ 531 w 735"/>
                <a:gd name="T33" fmla="*/ 32 h 457"/>
                <a:gd name="T34" fmla="*/ 467 w 735"/>
                <a:gd name="T35" fmla="*/ 0 h 457"/>
                <a:gd name="T36" fmla="*/ 419 w 735"/>
                <a:gd name="T37" fmla="*/ 20 h 457"/>
                <a:gd name="T38" fmla="*/ 387 w 735"/>
                <a:gd name="T39" fmla="*/ 99 h 457"/>
                <a:gd name="T40" fmla="*/ 331 w 735"/>
                <a:gd name="T41" fmla="*/ 131 h 457"/>
                <a:gd name="T42" fmla="*/ 307 w 735"/>
                <a:gd name="T43" fmla="*/ 257 h 457"/>
                <a:gd name="T44" fmla="*/ 215 w 735"/>
                <a:gd name="T45" fmla="*/ 319 h 457"/>
                <a:gd name="T46" fmla="*/ 140 w 735"/>
                <a:gd name="T47" fmla="*/ 344 h 457"/>
                <a:gd name="T48" fmla="*/ 121 w 735"/>
                <a:gd name="T49" fmla="*/ 319 h 45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35"/>
                <a:gd name="T76" fmla="*/ 0 h 457"/>
                <a:gd name="T77" fmla="*/ 735 w 735"/>
                <a:gd name="T78" fmla="*/ 457 h 45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35" h="457">
                  <a:moveTo>
                    <a:pt x="121" y="319"/>
                  </a:moveTo>
                  <a:lnTo>
                    <a:pt x="100" y="366"/>
                  </a:lnTo>
                  <a:lnTo>
                    <a:pt x="69" y="378"/>
                  </a:lnTo>
                  <a:lnTo>
                    <a:pt x="68" y="408"/>
                  </a:lnTo>
                  <a:lnTo>
                    <a:pt x="4" y="431"/>
                  </a:lnTo>
                  <a:lnTo>
                    <a:pt x="0" y="456"/>
                  </a:lnTo>
                  <a:lnTo>
                    <a:pt x="174" y="426"/>
                  </a:lnTo>
                  <a:lnTo>
                    <a:pt x="491" y="360"/>
                  </a:lnTo>
                  <a:lnTo>
                    <a:pt x="734" y="302"/>
                  </a:lnTo>
                  <a:lnTo>
                    <a:pt x="734" y="256"/>
                  </a:lnTo>
                  <a:lnTo>
                    <a:pt x="707" y="241"/>
                  </a:lnTo>
                  <a:lnTo>
                    <a:pt x="686" y="264"/>
                  </a:lnTo>
                  <a:lnTo>
                    <a:pt x="674" y="202"/>
                  </a:lnTo>
                  <a:lnTo>
                    <a:pt x="686" y="147"/>
                  </a:lnTo>
                  <a:lnTo>
                    <a:pt x="595" y="106"/>
                  </a:lnTo>
                  <a:lnTo>
                    <a:pt x="533" y="117"/>
                  </a:lnTo>
                  <a:lnTo>
                    <a:pt x="531" y="32"/>
                  </a:lnTo>
                  <a:lnTo>
                    <a:pt x="467" y="0"/>
                  </a:lnTo>
                  <a:lnTo>
                    <a:pt x="419" y="20"/>
                  </a:lnTo>
                  <a:lnTo>
                    <a:pt x="387" y="99"/>
                  </a:lnTo>
                  <a:lnTo>
                    <a:pt x="331" y="131"/>
                  </a:lnTo>
                  <a:lnTo>
                    <a:pt x="307" y="257"/>
                  </a:lnTo>
                  <a:lnTo>
                    <a:pt x="215" y="319"/>
                  </a:lnTo>
                  <a:lnTo>
                    <a:pt x="140" y="344"/>
                  </a:lnTo>
                  <a:lnTo>
                    <a:pt x="121" y="319"/>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sp>
          <p:nvSpPr>
            <p:cNvPr id="607" name="Freeform 42"/>
            <p:cNvSpPr>
              <a:spLocks/>
            </p:cNvSpPr>
            <p:nvPr/>
          </p:nvSpPr>
          <p:spPr bwMode="auto">
            <a:xfrm>
              <a:off x="4214" y="1856"/>
              <a:ext cx="417" cy="436"/>
            </a:xfrm>
            <a:custGeom>
              <a:avLst/>
              <a:gdLst>
                <a:gd name="T0" fmla="*/ 43 w 417"/>
                <a:gd name="T1" fmla="*/ 227 h 436"/>
                <a:gd name="T2" fmla="*/ 11 w 417"/>
                <a:gd name="T3" fmla="*/ 218 h 436"/>
                <a:gd name="T4" fmla="*/ 0 w 417"/>
                <a:gd name="T5" fmla="*/ 288 h 436"/>
                <a:gd name="T6" fmla="*/ 11 w 417"/>
                <a:gd name="T7" fmla="*/ 360 h 436"/>
                <a:gd name="T8" fmla="*/ 71 w 417"/>
                <a:gd name="T9" fmla="*/ 410 h 436"/>
                <a:gd name="T10" fmla="*/ 85 w 417"/>
                <a:gd name="T11" fmla="*/ 435 h 436"/>
                <a:gd name="T12" fmla="*/ 162 w 417"/>
                <a:gd name="T13" fmla="*/ 410 h 436"/>
                <a:gd name="T14" fmla="*/ 252 w 417"/>
                <a:gd name="T15" fmla="*/ 352 h 436"/>
                <a:gd name="T16" fmla="*/ 279 w 417"/>
                <a:gd name="T17" fmla="*/ 224 h 436"/>
                <a:gd name="T18" fmla="*/ 338 w 417"/>
                <a:gd name="T19" fmla="*/ 190 h 436"/>
                <a:gd name="T20" fmla="*/ 370 w 417"/>
                <a:gd name="T21" fmla="*/ 112 h 436"/>
                <a:gd name="T22" fmla="*/ 416 w 417"/>
                <a:gd name="T23" fmla="*/ 91 h 436"/>
                <a:gd name="T24" fmla="*/ 356 w 417"/>
                <a:gd name="T25" fmla="*/ 80 h 436"/>
                <a:gd name="T26" fmla="*/ 251 w 417"/>
                <a:gd name="T27" fmla="*/ 137 h 436"/>
                <a:gd name="T28" fmla="*/ 235 w 417"/>
                <a:gd name="T29" fmla="*/ 82 h 436"/>
                <a:gd name="T30" fmla="*/ 144 w 417"/>
                <a:gd name="T31" fmla="*/ 87 h 436"/>
                <a:gd name="T32" fmla="*/ 123 w 417"/>
                <a:gd name="T33" fmla="*/ 0 h 436"/>
                <a:gd name="T34" fmla="*/ 100 w 417"/>
                <a:gd name="T35" fmla="*/ 23 h 436"/>
                <a:gd name="T36" fmla="*/ 107 w 417"/>
                <a:gd name="T37" fmla="*/ 147 h 436"/>
                <a:gd name="T38" fmla="*/ 66 w 417"/>
                <a:gd name="T39" fmla="*/ 158 h 436"/>
                <a:gd name="T40" fmla="*/ 43 w 417"/>
                <a:gd name="T41" fmla="*/ 227 h 4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17"/>
                <a:gd name="T64" fmla="*/ 0 h 436"/>
                <a:gd name="T65" fmla="*/ 417 w 417"/>
                <a:gd name="T66" fmla="*/ 436 h 4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17" h="436">
                  <a:moveTo>
                    <a:pt x="43" y="227"/>
                  </a:moveTo>
                  <a:lnTo>
                    <a:pt x="11" y="218"/>
                  </a:lnTo>
                  <a:lnTo>
                    <a:pt x="0" y="288"/>
                  </a:lnTo>
                  <a:lnTo>
                    <a:pt x="11" y="360"/>
                  </a:lnTo>
                  <a:lnTo>
                    <a:pt x="71" y="410"/>
                  </a:lnTo>
                  <a:lnTo>
                    <a:pt x="85" y="435"/>
                  </a:lnTo>
                  <a:lnTo>
                    <a:pt x="162" y="410"/>
                  </a:lnTo>
                  <a:lnTo>
                    <a:pt x="252" y="352"/>
                  </a:lnTo>
                  <a:lnTo>
                    <a:pt x="279" y="224"/>
                  </a:lnTo>
                  <a:lnTo>
                    <a:pt x="338" y="190"/>
                  </a:lnTo>
                  <a:lnTo>
                    <a:pt x="370" y="112"/>
                  </a:lnTo>
                  <a:lnTo>
                    <a:pt x="416" y="91"/>
                  </a:lnTo>
                  <a:lnTo>
                    <a:pt x="356" y="80"/>
                  </a:lnTo>
                  <a:lnTo>
                    <a:pt x="251" y="137"/>
                  </a:lnTo>
                  <a:lnTo>
                    <a:pt x="235" y="82"/>
                  </a:lnTo>
                  <a:lnTo>
                    <a:pt x="144" y="87"/>
                  </a:lnTo>
                  <a:lnTo>
                    <a:pt x="123" y="0"/>
                  </a:lnTo>
                  <a:lnTo>
                    <a:pt x="100" y="23"/>
                  </a:lnTo>
                  <a:lnTo>
                    <a:pt x="107" y="147"/>
                  </a:lnTo>
                  <a:lnTo>
                    <a:pt x="66" y="158"/>
                  </a:lnTo>
                  <a:lnTo>
                    <a:pt x="43" y="227"/>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sp>
          <p:nvSpPr>
            <p:cNvPr id="608" name="Freeform 43"/>
            <p:cNvSpPr>
              <a:spLocks/>
            </p:cNvSpPr>
            <p:nvPr/>
          </p:nvSpPr>
          <p:spPr bwMode="auto">
            <a:xfrm>
              <a:off x="4805" y="1863"/>
              <a:ext cx="119" cy="147"/>
            </a:xfrm>
            <a:custGeom>
              <a:avLst/>
              <a:gdLst>
                <a:gd name="T0" fmla="*/ 0 w 119"/>
                <a:gd name="T1" fmla="*/ 9 h 147"/>
                <a:gd name="T2" fmla="*/ 25 w 119"/>
                <a:gd name="T3" fmla="*/ 0 h 147"/>
                <a:gd name="T4" fmla="*/ 79 w 119"/>
                <a:gd name="T5" fmla="*/ 32 h 147"/>
                <a:gd name="T6" fmla="*/ 79 w 119"/>
                <a:gd name="T7" fmla="*/ 64 h 147"/>
                <a:gd name="T8" fmla="*/ 116 w 119"/>
                <a:gd name="T9" fmla="*/ 87 h 147"/>
                <a:gd name="T10" fmla="*/ 118 w 119"/>
                <a:gd name="T11" fmla="*/ 130 h 147"/>
                <a:gd name="T12" fmla="*/ 57 w 119"/>
                <a:gd name="T13" fmla="*/ 146 h 147"/>
                <a:gd name="T14" fmla="*/ 0 w 119"/>
                <a:gd name="T15" fmla="*/ 9 h 147"/>
                <a:gd name="T16" fmla="*/ 0 60000 65536"/>
                <a:gd name="T17" fmla="*/ 0 60000 65536"/>
                <a:gd name="T18" fmla="*/ 0 60000 65536"/>
                <a:gd name="T19" fmla="*/ 0 60000 65536"/>
                <a:gd name="T20" fmla="*/ 0 60000 65536"/>
                <a:gd name="T21" fmla="*/ 0 60000 65536"/>
                <a:gd name="T22" fmla="*/ 0 60000 65536"/>
                <a:gd name="T23" fmla="*/ 0 60000 65536"/>
                <a:gd name="T24" fmla="*/ 0 w 119"/>
                <a:gd name="T25" fmla="*/ 0 h 147"/>
                <a:gd name="T26" fmla="*/ 119 w 119"/>
                <a:gd name="T27" fmla="*/ 147 h 1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9" h="147">
                  <a:moveTo>
                    <a:pt x="0" y="9"/>
                  </a:moveTo>
                  <a:lnTo>
                    <a:pt x="25" y="0"/>
                  </a:lnTo>
                  <a:lnTo>
                    <a:pt x="79" y="32"/>
                  </a:lnTo>
                  <a:lnTo>
                    <a:pt x="79" y="64"/>
                  </a:lnTo>
                  <a:lnTo>
                    <a:pt x="116" y="87"/>
                  </a:lnTo>
                  <a:lnTo>
                    <a:pt x="118" y="130"/>
                  </a:lnTo>
                  <a:lnTo>
                    <a:pt x="57" y="146"/>
                  </a:lnTo>
                  <a:lnTo>
                    <a:pt x="0" y="9"/>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sp>
          <p:nvSpPr>
            <p:cNvPr id="609" name="Freeform 44"/>
            <p:cNvSpPr>
              <a:spLocks/>
            </p:cNvSpPr>
            <p:nvPr/>
          </p:nvSpPr>
          <p:spPr bwMode="auto">
            <a:xfrm>
              <a:off x="4307" y="1577"/>
              <a:ext cx="564" cy="371"/>
            </a:xfrm>
            <a:custGeom>
              <a:avLst/>
              <a:gdLst>
                <a:gd name="T0" fmla="*/ 52 w 564"/>
                <a:gd name="T1" fmla="*/ 53 h 371"/>
                <a:gd name="T2" fmla="*/ 0 w 564"/>
                <a:gd name="T3" fmla="*/ 103 h 371"/>
                <a:gd name="T4" fmla="*/ 28 w 564"/>
                <a:gd name="T5" fmla="*/ 283 h 371"/>
                <a:gd name="T6" fmla="*/ 52 w 564"/>
                <a:gd name="T7" fmla="*/ 370 h 371"/>
                <a:gd name="T8" fmla="*/ 147 w 564"/>
                <a:gd name="T9" fmla="*/ 363 h 371"/>
                <a:gd name="T10" fmla="*/ 503 w 564"/>
                <a:gd name="T11" fmla="*/ 295 h 371"/>
                <a:gd name="T12" fmla="*/ 527 w 564"/>
                <a:gd name="T13" fmla="*/ 285 h 371"/>
                <a:gd name="T14" fmla="*/ 563 w 564"/>
                <a:gd name="T15" fmla="*/ 201 h 371"/>
                <a:gd name="T16" fmla="*/ 510 w 564"/>
                <a:gd name="T17" fmla="*/ 155 h 371"/>
                <a:gd name="T18" fmla="*/ 538 w 564"/>
                <a:gd name="T19" fmla="*/ 48 h 371"/>
                <a:gd name="T20" fmla="*/ 497 w 564"/>
                <a:gd name="T21" fmla="*/ 37 h 371"/>
                <a:gd name="T22" fmla="*/ 497 w 564"/>
                <a:gd name="T23" fmla="*/ 11 h 371"/>
                <a:gd name="T24" fmla="*/ 480 w 564"/>
                <a:gd name="T25" fmla="*/ 0 h 371"/>
                <a:gd name="T26" fmla="*/ 67 w 564"/>
                <a:gd name="T27" fmla="*/ 76 h 371"/>
                <a:gd name="T28" fmla="*/ 52 w 564"/>
                <a:gd name="T29" fmla="*/ 53 h 3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64"/>
                <a:gd name="T46" fmla="*/ 0 h 371"/>
                <a:gd name="T47" fmla="*/ 564 w 564"/>
                <a:gd name="T48" fmla="*/ 371 h 3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64" h="371">
                  <a:moveTo>
                    <a:pt x="52" y="53"/>
                  </a:moveTo>
                  <a:lnTo>
                    <a:pt x="0" y="103"/>
                  </a:lnTo>
                  <a:lnTo>
                    <a:pt x="28" y="283"/>
                  </a:lnTo>
                  <a:lnTo>
                    <a:pt x="52" y="370"/>
                  </a:lnTo>
                  <a:lnTo>
                    <a:pt x="147" y="363"/>
                  </a:lnTo>
                  <a:lnTo>
                    <a:pt x="503" y="295"/>
                  </a:lnTo>
                  <a:lnTo>
                    <a:pt x="527" y="285"/>
                  </a:lnTo>
                  <a:lnTo>
                    <a:pt x="563" y="201"/>
                  </a:lnTo>
                  <a:lnTo>
                    <a:pt x="510" y="155"/>
                  </a:lnTo>
                  <a:lnTo>
                    <a:pt x="538" y="48"/>
                  </a:lnTo>
                  <a:lnTo>
                    <a:pt x="497" y="37"/>
                  </a:lnTo>
                  <a:lnTo>
                    <a:pt x="497" y="11"/>
                  </a:lnTo>
                  <a:lnTo>
                    <a:pt x="480" y="0"/>
                  </a:lnTo>
                  <a:lnTo>
                    <a:pt x="67" y="76"/>
                  </a:lnTo>
                  <a:lnTo>
                    <a:pt x="52" y="53"/>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sp>
          <p:nvSpPr>
            <p:cNvPr id="610" name="Freeform 45"/>
            <p:cNvSpPr>
              <a:spLocks/>
            </p:cNvSpPr>
            <p:nvPr/>
          </p:nvSpPr>
          <p:spPr bwMode="auto">
            <a:xfrm>
              <a:off x="4816" y="1620"/>
              <a:ext cx="150" cy="295"/>
            </a:xfrm>
            <a:custGeom>
              <a:avLst/>
              <a:gdLst>
                <a:gd name="T0" fmla="*/ 27 w 150"/>
                <a:gd name="T1" fmla="*/ 2 h 295"/>
                <a:gd name="T2" fmla="*/ 62 w 150"/>
                <a:gd name="T3" fmla="*/ 0 h 295"/>
                <a:gd name="T4" fmla="*/ 133 w 150"/>
                <a:gd name="T5" fmla="*/ 44 h 295"/>
                <a:gd name="T6" fmla="*/ 122 w 150"/>
                <a:gd name="T7" fmla="*/ 80 h 295"/>
                <a:gd name="T8" fmla="*/ 147 w 150"/>
                <a:gd name="T9" fmla="*/ 103 h 295"/>
                <a:gd name="T10" fmla="*/ 149 w 150"/>
                <a:gd name="T11" fmla="*/ 241 h 295"/>
                <a:gd name="T12" fmla="*/ 124 w 150"/>
                <a:gd name="T13" fmla="*/ 294 h 295"/>
                <a:gd name="T14" fmla="*/ 96 w 150"/>
                <a:gd name="T15" fmla="*/ 275 h 295"/>
                <a:gd name="T16" fmla="*/ 66 w 150"/>
                <a:gd name="T17" fmla="*/ 273 h 295"/>
                <a:gd name="T18" fmla="*/ 14 w 150"/>
                <a:gd name="T19" fmla="*/ 244 h 295"/>
                <a:gd name="T20" fmla="*/ 53 w 150"/>
                <a:gd name="T21" fmla="*/ 158 h 295"/>
                <a:gd name="T22" fmla="*/ 0 w 150"/>
                <a:gd name="T23" fmla="*/ 112 h 295"/>
                <a:gd name="T24" fmla="*/ 27 w 150"/>
                <a:gd name="T25" fmla="*/ 2 h 2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0"/>
                <a:gd name="T40" fmla="*/ 0 h 295"/>
                <a:gd name="T41" fmla="*/ 150 w 150"/>
                <a:gd name="T42" fmla="*/ 295 h 29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0" h="295">
                  <a:moveTo>
                    <a:pt x="27" y="2"/>
                  </a:moveTo>
                  <a:lnTo>
                    <a:pt x="62" y="0"/>
                  </a:lnTo>
                  <a:lnTo>
                    <a:pt x="133" y="44"/>
                  </a:lnTo>
                  <a:lnTo>
                    <a:pt x="122" y="80"/>
                  </a:lnTo>
                  <a:lnTo>
                    <a:pt x="147" y="103"/>
                  </a:lnTo>
                  <a:lnTo>
                    <a:pt x="149" y="241"/>
                  </a:lnTo>
                  <a:lnTo>
                    <a:pt x="124" y="294"/>
                  </a:lnTo>
                  <a:lnTo>
                    <a:pt x="96" y="275"/>
                  </a:lnTo>
                  <a:lnTo>
                    <a:pt x="66" y="273"/>
                  </a:lnTo>
                  <a:lnTo>
                    <a:pt x="14" y="244"/>
                  </a:lnTo>
                  <a:lnTo>
                    <a:pt x="53" y="158"/>
                  </a:lnTo>
                  <a:lnTo>
                    <a:pt x="0" y="112"/>
                  </a:lnTo>
                  <a:lnTo>
                    <a:pt x="27" y="2"/>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sp>
          <p:nvSpPr>
            <p:cNvPr id="611" name="Freeform 46"/>
            <p:cNvSpPr>
              <a:spLocks/>
            </p:cNvSpPr>
            <p:nvPr/>
          </p:nvSpPr>
          <p:spPr bwMode="auto">
            <a:xfrm>
              <a:off x="4354" y="1160"/>
              <a:ext cx="626" cy="509"/>
            </a:xfrm>
            <a:custGeom>
              <a:avLst/>
              <a:gdLst>
                <a:gd name="T0" fmla="*/ 48 w 626"/>
                <a:gd name="T1" fmla="*/ 341 h 509"/>
                <a:gd name="T2" fmla="*/ 107 w 626"/>
                <a:gd name="T3" fmla="*/ 311 h 509"/>
                <a:gd name="T4" fmla="*/ 187 w 626"/>
                <a:gd name="T5" fmla="*/ 304 h 509"/>
                <a:gd name="T6" fmla="*/ 207 w 626"/>
                <a:gd name="T7" fmla="*/ 277 h 509"/>
                <a:gd name="T8" fmla="*/ 235 w 626"/>
                <a:gd name="T9" fmla="*/ 274 h 509"/>
                <a:gd name="T10" fmla="*/ 251 w 626"/>
                <a:gd name="T11" fmla="*/ 245 h 509"/>
                <a:gd name="T12" fmla="*/ 278 w 626"/>
                <a:gd name="T13" fmla="*/ 234 h 509"/>
                <a:gd name="T14" fmla="*/ 265 w 626"/>
                <a:gd name="T15" fmla="*/ 181 h 509"/>
                <a:gd name="T16" fmla="*/ 249 w 626"/>
                <a:gd name="T17" fmla="*/ 167 h 509"/>
                <a:gd name="T18" fmla="*/ 283 w 626"/>
                <a:gd name="T19" fmla="*/ 124 h 509"/>
                <a:gd name="T20" fmla="*/ 304 w 626"/>
                <a:gd name="T21" fmla="*/ 124 h 509"/>
                <a:gd name="T22" fmla="*/ 377 w 626"/>
                <a:gd name="T23" fmla="*/ 34 h 509"/>
                <a:gd name="T24" fmla="*/ 490 w 626"/>
                <a:gd name="T25" fmla="*/ 0 h 509"/>
                <a:gd name="T26" fmla="*/ 502 w 626"/>
                <a:gd name="T27" fmla="*/ 85 h 509"/>
                <a:gd name="T28" fmla="*/ 507 w 626"/>
                <a:gd name="T29" fmla="*/ 82 h 509"/>
                <a:gd name="T30" fmla="*/ 534 w 626"/>
                <a:gd name="T31" fmla="*/ 112 h 509"/>
                <a:gd name="T32" fmla="*/ 536 w 626"/>
                <a:gd name="T33" fmla="*/ 199 h 509"/>
                <a:gd name="T34" fmla="*/ 570 w 626"/>
                <a:gd name="T35" fmla="*/ 270 h 509"/>
                <a:gd name="T36" fmla="*/ 582 w 626"/>
                <a:gd name="T37" fmla="*/ 362 h 509"/>
                <a:gd name="T38" fmla="*/ 586 w 626"/>
                <a:gd name="T39" fmla="*/ 442 h 509"/>
                <a:gd name="T40" fmla="*/ 625 w 626"/>
                <a:gd name="T41" fmla="*/ 469 h 509"/>
                <a:gd name="T42" fmla="*/ 597 w 626"/>
                <a:gd name="T43" fmla="*/ 508 h 509"/>
                <a:gd name="T44" fmla="*/ 524 w 626"/>
                <a:gd name="T45" fmla="*/ 462 h 509"/>
                <a:gd name="T46" fmla="*/ 486 w 626"/>
                <a:gd name="T47" fmla="*/ 465 h 509"/>
                <a:gd name="T48" fmla="*/ 449 w 626"/>
                <a:gd name="T49" fmla="*/ 455 h 509"/>
                <a:gd name="T50" fmla="*/ 450 w 626"/>
                <a:gd name="T51" fmla="*/ 428 h 509"/>
                <a:gd name="T52" fmla="*/ 427 w 626"/>
                <a:gd name="T53" fmla="*/ 419 h 509"/>
                <a:gd name="T54" fmla="*/ 18 w 626"/>
                <a:gd name="T55" fmla="*/ 497 h 509"/>
                <a:gd name="T56" fmla="*/ 0 w 626"/>
                <a:gd name="T57" fmla="*/ 474 h 509"/>
                <a:gd name="T58" fmla="*/ 62 w 626"/>
                <a:gd name="T59" fmla="*/ 384 h 509"/>
                <a:gd name="T60" fmla="*/ 48 w 626"/>
                <a:gd name="T61" fmla="*/ 341 h 50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26"/>
                <a:gd name="T94" fmla="*/ 0 h 509"/>
                <a:gd name="T95" fmla="*/ 626 w 626"/>
                <a:gd name="T96" fmla="*/ 509 h 50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26" h="509">
                  <a:moveTo>
                    <a:pt x="48" y="341"/>
                  </a:moveTo>
                  <a:lnTo>
                    <a:pt x="107" y="311"/>
                  </a:lnTo>
                  <a:lnTo>
                    <a:pt x="187" y="304"/>
                  </a:lnTo>
                  <a:lnTo>
                    <a:pt x="207" y="277"/>
                  </a:lnTo>
                  <a:lnTo>
                    <a:pt x="235" y="274"/>
                  </a:lnTo>
                  <a:lnTo>
                    <a:pt x="251" y="245"/>
                  </a:lnTo>
                  <a:lnTo>
                    <a:pt x="278" y="234"/>
                  </a:lnTo>
                  <a:lnTo>
                    <a:pt x="265" y="181"/>
                  </a:lnTo>
                  <a:lnTo>
                    <a:pt x="249" y="167"/>
                  </a:lnTo>
                  <a:lnTo>
                    <a:pt x="283" y="124"/>
                  </a:lnTo>
                  <a:lnTo>
                    <a:pt x="304" y="124"/>
                  </a:lnTo>
                  <a:lnTo>
                    <a:pt x="377" y="34"/>
                  </a:lnTo>
                  <a:lnTo>
                    <a:pt x="490" y="0"/>
                  </a:lnTo>
                  <a:lnTo>
                    <a:pt x="502" y="85"/>
                  </a:lnTo>
                  <a:lnTo>
                    <a:pt x="507" y="82"/>
                  </a:lnTo>
                  <a:lnTo>
                    <a:pt x="534" y="112"/>
                  </a:lnTo>
                  <a:lnTo>
                    <a:pt x="536" y="199"/>
                  </a:lnTo>
                  <a:lnTo>
                    <a:pt x="570" y="270"/>
                  </a:lnTo>
                  <a:lnTo>
                    <a:pt x="582" y="362"/>
                  </a:lnTo>
                  <a:lnTo>
                    <a:pt x="586" y="442"/>
                  </a:lnTo>
                  <a:lnTo>
                    <a:pt x="625" y="469"/>
                  </a:lnTo>
                  <a:lnTo>
                    <a:pt x="597" y="508"/>
                  </a:lnTo>
                  <a:lnTo>
                    <a:pt x="524" y="462"/>
                  </a:lnTo>
                  <a:lnTo>
                    <a:pt x="486" y="465"/>
                  </a:lnTo>
                  <a:lnTo>
                    <a:pt x="449" y="455"/>
                  </a:lnTo>
                  <a:lnTo>
                    <a:pt x="450" y="428"/>
                  </a:lnTo>
                  <a:lnTo>
                    <a:pt x="427" y="419"/>
                  </a:lnTo>
                  <a:lnTo>
                    <a:pt x="18" y="497"/>
                  </a:lnTo>
                  <a:lnTo>
                    <a:pt x="0" y="474"/>
                  </a:lnTo>
                  <a:lnTo>
                    <a:pt x="62" y="384"/>
                  </a:lnTo>
                  <a:lnTo>
                    <a:pt x="48" y="341"/>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sp>
          <p:nvSpPr>
            <p:cNvPr id="612" name="Freeform 47"/>
            <p:cNvSpPr>
              <a:spLocks/>
            </p:cNvSpPr>
            <p:nvPr/>
          </p:nvSpPr>
          <p:spPr bwMode="auto">
            <a:xfrm>
              <a:off x="4840" y="1132"/>
              <a:ext cx="165" cy="306"/>
            </a:xfrm>
            <a:custGeom>
              <a:avLst/>
              <a:gdLst>
                <a:gd name="T0" fmla="*/ 0 w 165"/>
                <a:gd name="T1" fmla="*/ 32 h 306"/>
                <a:gd name="T2" fmla="*/ 120 w 165"/>
                <a:gd name="T3" fmla="*/ 0 h 306"/>
                <a:gd name="T4" fmla="*/ 164 w 165"/>
                <a:gd name="T5" fmla="*/ 83 h 306"/>
                <a:gd name="T6" fmla="*/ 141 w 165"/>
                <a:gd name="T7" fmla="*/ 105 h 306"/>
                <a:gd name="T8" fmla="*/ 150 w 165"/>
                <a:gd name="T9" fmla="*/ 289 h 306"/>
                <a:gd name="T10" fmla="*/ 81 w 165"/>
                <a:gd name="T11" fmla="*/ 305 h 306"/>
                <a:gd name="T12" fmla="*/ 48 w 165"/>
                <a:gd name="T13" fmla="*/ 229 h 306"/>
                <a:gd name="T14" fmla="*/ 46 w 165"/>
                <a:gd name="T15" fmla="*/ 138 h 306"/>
                <a:gd name="T16" fmla="*/ 16 w 165"/>
                <a:gd name="T17" fmla="*/ 112 h 306"/>
                <a:gd name="T18" fmla="*/ 0 w 165"/>
                <a:gd name="T19" fmla="*/ 32 h 3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5"/>
                <a:gd name="T31" fmla="*/ 0 h 306"/>
                <a:gd name="T32" fmla="*/ 165 w 165"/>
                <a:gd name="T33" fmla="*/ 306 h 3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5" h="306">
                  <a:moveTo>
                    <a:pt x="0" y="32"/>
                  </a:moveTo>
                  <a:lnTo>
                    <a:pt x="120" y="0"/>
                  </a:lnTo>
                  <a:lnTo>
                    <a:pt x="164" y="83"/>
                  </a:lnTo>
                  <a:lnTo>
                    <a:pt x="141" y="105"/>
                  </a:lnTo>
                  <a:lnTo>
                    <a:pt x="150" y="289"/>
                  </a:lnTo>
                  <a:lnTo>
                    <a:pt x="81" y="305"/>
                  </a:lnTo>
                  <a:lnTo>
                    <a:pt x="48" y="229"/>
                  </a:lnTo>
                  <a:lnTo>
                    <a:pt x="46" y="138"/>
                  </a:lnTo>
                  <a:lnTo>
                    <a:pt x="16" y="112"/>
                  </a:lnTo>
                  <a:lnTo>
                    <a:pt x="0" y="32"/>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sp>
          <p:nvSpPr>
            <p:cNvPr id="613" name="Freeform 48"/>
            <p:cNvSpPr>
              <a:spLocks/>
            </p:cNvSpPr>
            <p:nvPr/>
          </p:nvSpPr>
          <p:spPr bwMode="auto">
            <a:xfrm>
              <a:off x="4919" y="1369"/>
              <a:ext cx="353" cy="162"/>
            </a:xfrm>
            <a:custGeom>
              <a:avLst/>
              <a:gdLst>
                <a:gd name="T0" fmla="*/ 0 w 353"/>
                <a:gd name="T1" fmla="*/ 64 h 162"/>
                <a:gd name="T2" fmla="*/ 180 w 353"/>
                <a:gd name="T3" fmla="*/ 20 h 162"/>
                <a:gd name="T4" fmla="*/ 201 w 353"/>
                <a:gd name="T5" fmla="*/ 21 h 162"/>
                <a:gd name="T6" fmla="*/ 222 w 353"/>
                <a:gd name="T7" fmla="*/ 0 h 162"/>
                <a:gd name="T8" fmla="*/ 240 w 353"/>
                <a:gd name="T9" fmla="*/ 11 h 162"/>
                <a:gd name="T10" fmla="*/ 219 w 353"/>
                <a:gd name="T11" fmla="*/ 57 h 162"/>
                <a:gd name="T12" fmla="*/ 256 w 353"/>
                <a:gd name="T13" fmla="*/ 54 h 162"/>
                <a:gd name="T14" fmla="*/ 277 w 353"/>
                <a:gd name="T15" fmla="*/ 89 h 162"/>
                <a:gd name="T16" fmla="*/ 302 w 353"/>
                <a:gd name="T17" fmla="*/ 93 h 162"/>
                <a:gd name="T18" fmla="*/ 320 w 353"/>
                <a:gd name="T19" fmla="*/ 88 h 162"/>
                <a:gd name="T20" fmla="*/ 320 w 353"/>
                <a:gd name="T21" fmla="*/ 68 h 162"/>
                <a:gd name="T22" fmla="*/ 290 w 353"/>
                <a:gd name="T23" fmla="*/ 43 h 162"/>
                <a:gd name="T24" fmla="*/ 313 w 353"/>
                <a:gd name="T25" fmla="*/ 41 h 162"/>
                <a:gd name="T26" fmla="*/ 352 w 353"/>
                <a:gd name="T27" fmla="*/ 95 h 162"/>
                <a:gd name="T28" fmla="*/ 315 w 353"/>
                <a:gd name="T29" fmla="*/ 127 h 162"/>
                <a:gd name="T30" fmla="*/ 272 w 353"/>
                <a:gd name="T31" fmla="*/ 111 h 162"/>
                <a:gd name="T32" fmla="*/ 245 w 353"/>
                <a:gd name="T33" fmla="*/ 150 h 162"/>
                <a:gd name="T34" fmla="*/ 192 w 353"/>
                <a:gd name="T35" fmla="*/ 111 h 162"/>
                <a:gd name="T36" fmla="*/ 14 w 353"/>
                <a:gd name="T37" fmla="*/ 161 h 162"/>
                <a:gd name="T38" fmla="*/ 0 w 353"/>
                <a:gd name="T39" fmla="*/ 64 h 1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53"/>
                <a:gd name="T61" fmla="*/ 0 h 162"/>
                <a:gd name="T62" fmla="*/ 353 w 353"/>
                <a:gd name="T63" fmla="*/ 162 h 1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53" h="162">
                  <a:moveTo>
                    <a:pt x="0" y="64"/>
                  </a:moveTo>
                  <a:lnTo>
                    <a:pt x="180" y="20"/>
                  </a:lnTo>
                  <a:lnTo>
                    <a:pt x="201" y="21"/>
                  </a:lnTo>
                  <a:lnTo>
                    <a:pt x="222" y="0"/>
                  </a:lnTo>
                  <a:lnTo>
                    <a:pt x="240" y="11"/>
                  </a:lnTo>
                  <a:lnTo>
                    <a:pt x="219" y="57"/>
                  </a:lnTo>
                  <a:lnTo>
                    <a:pt x="256" y="54"/>
                  </a:lnTo>
                  <a:lnTo>
                    <a:pt x="277" y="89"/>
                  </a:lnTo>
                  <a:lnTo>
                    <a:pt x="302" y="93"/>
                  </a:lnTo>
                  <a:lnTo>
                    <a:pt x="320" y="88"/>
                  </a:lnTo>
                  <a:lnTo>
                    <a:pt x="320" y="68"/>
                  </a:lnTo>
                  <a:lnTo>
                    <a:pt x="290" y="43"/>
                  </a:lnTo>
                  <a:lnTo>
                    <a:pt x="313" y="41"/>
                  </a:lnTo>
                  <a:lnTo>
                    <a:pt x="352" y="95"/>
                  </a:lnTo>
                  <a:lnTo>
                    <a:pt x="315" y="127"/>
                  </a:lnTo>
                  <a:lnTo>
                    <a:pt x="272" y="111"/>
                  </a:lnTo>
                  <a:lnTo>
                    <a:pt x="245" y="150"/>
                  </a:lnTo>
                  <a:lnTo>
                    <a:pt x="192" y="111"/>
                  </a:lnTo>
                  <a:lnTo>
                    <a:pt x="14" y="161"/>
                  </a:lnTo>
                  <a:lnTo>
                    <a:pt x="0" y="64"/>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sp>
          <p:nvSpPr>
            <p:cNvPr id="614" name="Freeform 49"/>
            <p:cNvSpPr>
              <a:spLocks/>
            </p:cNvSpPr>
            <p:nvPr/>
          </p:nvSpPr>
          <p:spPr bwMode="auto">
            <a:xfrm>
              <a:off x="4932" y="1490"/>
              <a:ext cx="183" cy="141"/>
            </a:xfrm>
            <a:custGeom>
              <a:avLst/>
              <a:gdLst>
                <a:gd name="T0" fmla="*/ 0 w 183"/>
                <a:gd name="T1" fmla="*/ 35 h 141"/>
                <a:gd name="T2" fmla="*/ 140 w 183"/>
                <a:gd name="T3" fmla="*/ 0 h 141"/>
                <a:gd name="T4" fmla="*/ 182 w 183"/>
                <a:gd name="T5" fmla="*/ 64 h 141"/>
                <a:gd name="T6" fmla="*/ 157 w 183"/>
                <a:gd name="T7" fmla="*/ 92 h 141"/>
                <a:gd name="T8" fmla="*/ 113 w 183"/>
                <a:gd name="T9" fmla="*/ 82 h 141"/>
                <a:gd name="T10" fmla="*/ 44 w 183"/>
                <a:gd name="T11" fmla="*/ 140 h 141"/>
                <a:gd name="T12" fmla="*/ 7 w 183"/>
                <a:gd name="T13" fmla="*/ 110 h 141"/>
                <a:gd name="T14" fmla="*/ 0 w 183"/>
                <a:gd name="T15" fmla="*/ 35 h 141"/>
                <a:gd name="T16" fmla="*/ 0 60000 65536"/>
                <a:gd name="T17" fmla="*/ 0 60000 65536"/>
                <a:gd name="T18" fmla="*/ 0 60000 65536"/>
                <a:gd name="T19" fmla="*/ 0 60000 65536"/>
                <a:gd name="T20" fmla="*/ 0 60000 65536"/>
                <a:gd name="T21" fmla="*/ 0 60000 65536"/>
                <a:gd name="T22" fmla="*/ 0 60000 65536"/>
                <a:gd name="T23" fmla="*/ 0 60000 65536"/>
                <a:gd name="T24" fmla="*/ 0 w 183"/>
                <a:gd name="T25" fmla="*/ 0 h 141"/>
                <a:gd name="T26" fmla="*/ 183 w 183"/>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3" h="141">
                  <a:moveTo>
                    <a:pt x="0" y="35"/>
                  </a:moveTo>
                  <a:lnTo>
                    <a:pt x="140" y="0"/>
                  </a:lnTo>
                  <a:lnTo>
                    <a:pt x="182" y="64"/>
                  </a:lnTo>
                  <a:lnTo>
                    <a:pt x="157" y="92"/>
                  </a:lnTo>
                  <a:lnTo>
                    <a:pt x="113" y="82"/>
                  </a:lnTo>
                  <a:lnTo>
                    <a:pt x="44" y="140"/>
                  </a:lnTo>
                  <a:lnTo>
                    <a:pt x="7" y="110"/>
                  </a:lnTo>
                  <a:lnTo>
                    <a:pt x="0" y="35"/>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sp>
          <p:nvSpPr>
            <p:cNvPr id="615" name="Freeform 50"/>
            <p:cNvSpPr>
              <a:spLocks/>
            </p:cNvSpPr>
            <p:nvPr/>
          </p:nvSpPr>
          <p:spPr bwMode="auto">
            <a:xfrm>
              <a:off x="4962" y="1586"/>
              <a:ext cx="182" cy="109"/>
            </a:xfrm>
            <a:custGeom>
              <a:avLst/>
              <a:gdLst>
                <a:gd name="T0" fmla="*/ 0 w 182"/>
                <a:gd name="T1" fmla="*/ 80 h 109"/>
                <a:gd name="T2" fmla="*/ 75 w 182"/>
                <a:gd name="T3" fmla="*/ 44 h 109"/>
                <a:gd name="T4" fmla="*/ 147 w 182"/>
                <a:gd name="T5" fmla="*/ 0 h 109"/>
                <a:gd name="T6" fmla="*/ 160 w 182"/>
                <a:gd name="T7" fmla="*/ 2 h 109"/>
                <a:gd name="T8" fmla="*/ 181 w 182"/>
                <a:gd name="T9" fmla="*/ 4 h 109"/>
                <a:gd name="T10" fmla="*/ 110 w 182"/>
                <a:gd name="T11" fmla="*/ 60 h 109"/>
                <a:gd name="T12" fmla="*/ 21 w 182"/>
                <a:gd name="T13" fmla="*/ 108 h 109"/>
                <a:gd name="T14" fmla="*/ 0 w 182"/>
                <a:gd name="T15" fmla="*/ 80 h 109"/>
                <a:gd name="T16" fmla="*/ 0 60000 65536"/>
                <a:gd name="T17" fmla="*/ 0 60000 65536"/>
                <a:gd name="T18" fmla="*/ 0 60000 65536"/>
                <a:gd name="T19" fmla="*/ 0 60000 65536"/>
                <a:gd name="T20" fmla="*/ 0 60000 65536"/>
                <a:gd name="T21" fmla="*/ 0 60000 65536"/>
                <a:gd name="T22" fmla="*/ 0 60000 65536"/>
                <a:gd name="T23" fmla="*/ 0 60000 65536"/>
                <a:gd name="T24" fmla="*/ 0 w 182"/>
                <a:gd name="T25" fmla="*/ 0 h 109"/>
                <a:gd name="T26" fmla="*/ 182 w 182"/>
                <a:gd name="T27" fmla="*/ 109 h 1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2" h="109">
                  <a:moveTo>
                    <a:pt x="0" y="80"/>
                  </a:moveTo>
                  <a:lnTo>
                    <a:pt x="75" y="44"/>
                  </a:lnTo>
                  <a:lnTo>
                    <a:pt x="147" y="0"/>
                  </a:lnTo>
                  <a:lnTo>
                    <a:pt x="160" y="2"/>
                  </a:lnTo>
                  <a:lnTo>
                    <a:pt x="181" y="4"/>
                  </a:lnTo>
                  <a:lnTo>
                    <a:pt x="110" y="60"/>
                  </a:lnTo>
                  <a:lnTo>
                    <a:pt x="21" y="108"/>
                  </a:lnTo>
                  <a:lnTo>
                    <a:pt x="0" y="80"/>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sp>
          <p:nvSpPr>
            <p:cNvPr id="616" name="Freeform 51"/>
            <p:cNvSpPr>
              <a:spLocks/>
            </p:cNvSpPr>
            <p:nvPr/>
          </p:nvSpPr>
          <p:spPr bwMode="auto">
            <a:xfrm>
              <a:off x="4961" y="1072"/>
              <a:ext cx="194" cy="346"/>
            </a:xfrm>
            <a:custGeom>
              <a:avLst/>
              <a:gdLst>
                <a:gd name="T0" fmla="*/ 41 w 194"/>
                <a:gd name="T1" fmla="*/ 0 h 346"/>
                <a:gd name="T2" fmla="*/ 0 w 194"/>
                <a:gd name="T3" fmla="*/ 60 h 346"/>
                <a:gd name="T4" fmla="*/ 44 w 194"/>
                <a:gd name="T5" fmla="*/ 140 h 346"/>
                <a:gd name="T6" fmla="*/ 18 w 194"/>
                <a:gd name="T7" fmla="*/ 162 h 346"/>
                <a:gd name="T8" fmla="*/ 28 w 194"/>
                <a:gd name="T9" fmla="*/ 345 h 346"/>
                <a:gd name="T10" fmla="*/ 136 w 194"/>
                <a:gd name="T11" fmla="*/ 318 h 346"/>
                <a:gd name="T12" fmla="*/ 165 w 194"/>
                <a:gd name="T13" fmla="*/ 318 h 346"/>
                <a:gd name="T14" fmla="*/ 181 w 194"/>
                <a:gd name="T15" fmla="*/ 299 h 346"/>
                <a:gd name="T16" fmla="*/ 181 w 194"/>
                <a:gd name="T17" fmla="*/ 265 h 346"/>
                <a:gd name="T18" fmla="*/ 193 w 194"/>
                <a:gd name="T19" fmla="*/ 244 h 346"/>
                <a:gd name="T20" fmla="*/ 133 w 194"/>
                <a:gd name="T21" fmla="*/ 217 h 346"/>
                <a:gd name="T22" fmla="*/ 55 w 194"/>
                <a:gd name="T23" fmla="*/ 16 h 346"/>
                <a:gd name="T24" fmla="*/ 41 w 194"/>
                <a:gd name="T25" fmla="*/ 0 h 3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4"/>
                <a:gd name="T40" fmla="*/ 0 h 346"/>
                <a:gd name="T41" fmla="*/ 194 w 194"/>
                <a:gd name="T42" fmla="*/ 346 h 3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4" h="346">
                  <a:moveTo>
                    <a:pt x="41" y="0"/>
                  </a:moveTo>
                  <a:lnTo>
                    <a:pt x="0" y="60"/>
                  </a:lnTo>
                  <a:lnTo>
                    <a:pt x="44" y="140"/>
                  </a:lnTo>
                  <a:lnTo>
                    <a:pt x="18" y="162"/>
                  </a:lnTo>
                  <a:lnTo>
                    <a:pt x="28" y="345"/>
                  </a:lnTo>
                  <a:lnTo>
                    <a:pt x="136" y="318"/>
                  </a:lnTo>
                  <a:lnTo>
                    <a:pt x="165" y="318"/>
                  </a:lnTo>
                  <a:lnTo>
                    <a:pt x="181" y="299"/>
                  </a:lnTo>
                  <a:lnTo>
                    <a:pt x="181" y="265"/>
                  </a:lnTo>
                  <a:lnTo>
                    <a:pt x="193" y="244"/>
                  </a:lnTo>
                  <a:lnTo>
                    <a:pt x="133" y="217"/>
                  </a:lnTo>
                  <a:lnTo>
                    <a:pt x="55" y="16"/>
                  </a:lnTo>
                  <a:lnTo>
                    <a:pt x="41" y="0"/>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sp>
          <p:nvSpPr>
            <p:cNvPr id="617" name="Freeform 52"/>
            <p:cNvSpPr>
              <a:spLocks/>
            </p:cNvSpPr>
            <p:nvPr/>
          </p:nvSpPr>
          <p:spPr bwMode="auto">
            <a:xfrm>
              <a:off x="5072" y="1477"/>
              <a:ext cx="94" cy="78"/>
            </a:xfrm>
            <a:custGeom>
              <a:avLst/>
              <a:gdLst>
                <a:gd name="T0" fmla="*/ 0 w 94"/>
                <a:gd name="T1" fmla="*/ 13 h 78"/>
                <a:gd name="T2" fmla="*/ 39 w 94"/>
                <a:gd name="T3" fmla="*/ 0 h 78"/>
                <a:gd name="T4" fmla="*/ 93 w 94"/>
                <a:gd name="T5" fmla="*/ 39 h 78"/>
                <a:gd name="T6" fmla="*/ 82 w 94"/>
                <a:gd name="T7" fmla="*/ 50 h 78"/>
                <a:gd name="T8" fmla="*/ 55 w 94"/>
                <a:gd name="T9" fmla="*/ 50 h 78"/>
                <a:gd name="T10" fmla="*/ 43 w 94"/>
                <a:gd name="T11" fmla="*/ 77 h 78"/>
                <a:gd name="T12" fmla="*/ 0 w 94"/>
                <a:gd name="T13" fmla="*/ 13 h 78"/>
                <a:gd name="T14" fmla="*/ 0 60000 65536"/>
                <a:gd name="T15" fmla="*/ 0 60000 65536"/>
                <a:gd name="T16" fmla="*/ 0 60000 65536"/>
                <a:gd name="T17" fmla="*/ 0 60000 65536"/>
                <a:gd name="T18" fmla="*/ 0 60000 65536"/>
                <a:gd name="T19" fmla="*/ 0 60000 65536"/>
                <a:gd name="T20" fmla="*/ 0 60000 65536"/>
                <a:gd name="T21" fmla="*/ 0 w 94"/>
                <a:gd name="T22" fmla="*/ 0 h 78"/>
                <a:gd name="T23" fmla="*/ 94 w 94"/>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 h="78">
                  <a:moveTo>
                    <a:pt x="0" y="13"/>
                  </a:moveTo>
                  <a:lnTo>
                    <a:pt x="39" y="0"/>
                  </a:lnTo>
                  <a:lnTo>
                    <a:pt x="93" y="39"/>
                  </a:lnTo>
                  <a:lnTo>
                    <a:pt x="82" y="50"/>
                  </a:lnTo>
                  <a:lnTo>
                    <a:pt x="55" y="50"/>
                  </a:lnTo>
                  <a:lnTo>
                    <a:pt x="43" y="77"/>
                  </a:lnTo>
                  <a:lnTo>
                    <a:pt x="0" y="13"/>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sp>
          <p:nvSpPr>
            <p:cNvPr id="618" name="Freeform 53"/>
            <p:cNvSpPr>
              <a:spLocks/>
            </p:cNvSpPr>
            <p:nvPr/>
          </p:nvSpPr>
          <p:spPr bwMode="auto">
            <a:xfrm>
              <a:off x="4876" y="2060"/>
              <a:ext cx="50" cy="87"/>
            </a:xfrm>
            <a:custGeom>
              <a:avLst/>
              <a:gdLst>
                <a:gd name="T0" fmla="*/ 0 w 50"/>
                <a:gd name="T1" fmla="*/ 7 h 87"/>
                <a:gd name="T2" fmla="*/ 49 w 50"/>
                <a:gd name="T3" fmla="*/ 0 h 87"/>
                <a:gd name="T4" fmla="*/ 21 w 50"/>
                <a:gd name="T5" fmla="*/ 86 h 87"/>
                <a:gd name="T6" fmla="*/ 2 w 50"/>
                <a:gd name="T7" fmla="*/ 84 h 87"/>
                <a:gd name="T8" fmla="*/ 0 w 50"/>
                <a:gd name="T9" fmla="*/ 7 h 87"/>
                <a:gd name="T10" fmla="*/ 0 60000 65536"/>
                <a:gd name="T11" fmla="*/ 0 60000 65536"/>
                <a:gd name="T12" fmla="*/ 0 60000 65536"/>
                <a:gd name="T13" fmla="*/ 0 60000 65536"/>
                <a:gd name="T14" fmla="*/ 0 60000 65536"/>
                <a:gd name="T15" fmla="*/ 0 w 50"/>
                <a:gd name="T16" fmla="*/ 0 h 87"/>
                <a:gd name="T17" fmla="*/ 50 w 50"/>
                <a:gd name="T18" fmla="*/ 87 h 87"/>
              </a:gdLst>
              <a:ahLst/>
              <a:cxnLst>
                <a:cxn ang="T10">
                  <a:pos x="T0" y="T1"/>
                </a:cxn>
                <a:cxn ang="T11">
                  <a:pos x="T2" y="T3"/>
                </a:cxn>
                <a:cxn ang="T12">
                  <a:pos x="T4" y="T5"/>
                </a:cxn>
                <a:cxn ang="T13">
                  <a:pos x="T6" y="T7"/>
                </a:cxn>
                <a:cxn ang="T14">
                  <a:pos x="T8" y="T9"/>
                </a:cxn>
              </a:cxnLst>
              <a:rect l="T15" t="T16" r="T17" b="T18"/>
              <a:pathLst>
                <a:path w="50" h="87">
                  <a:moveTo>
                    <a:pt x="0" y="7"/>
                  </a:moveTo>
                  <a:lnTo>
                    <a:pt x="49" y="0"/>
                  </a:lnTo>
                  <a:lnTo>
                    <a:pt x="21" y="86"/>
                  </a:lnTo>
                  <a:lnTo>
                    <a:pt x="2" y="84"/>
                  </a:lnTo>
                  <a:lnTo>
                    <a:pt x="0" y="7"/>
                  </a:lnTo>
                </a:path>
              </a:pathLst>
            </a:custGeom>
            <a:solidFill>
              <a:srgbClr val="F8F5E9"/>
            </a:solidFill>
            <a:ln w="12700" cap="rnd">
              <a:solidFill>
                <a:srgbClr val="00B0F0"/>
              </a:solidFill>
              <a:round/>
              <a:headEnd/>
              <a:tailEnd/>
            </a:ln>
          </p:spPr>
          <p:txBody>
            <a:bodyPr/>
            <a:lstStyle/>
            <a:p>
              <a:endParaRPr lang="en-US">
                <a:solidFill>
                  <a:srgbClr val="000000"/>
                </a:solidFill>
              </a:endParaRPr>
            </a:p>
          </p:txBody>
        </p:sp>
      </p:grpSp>
      <p:pic>
        <p:nvPicPr>
          <p:cNvPr id="279" name="Picture 6" descr="ESnet_Logo_Footer.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2456" y="57589"/>
            <a:ext cx="12096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Text Box 535"/>
          <p:cNvSpPr txBox="1">
            <a:spLocks noChangeArrowheads="1"/>
          </p:cNvSpPr>
          <p:nvPr/>
        </p:nvSpPr>
        <p:spPr bwMode="auto">
          <a:xfrm>
            <a:off x="7903802" y="4721227"/>
            <a:ext cx="1236493" cy="507831"/>
          </a:xfrm>
          <a:prstGeom prst="rect">
            <a:avLst/>
          </a:prstGeom>
          <a:noFill/>
          <a:ln w="12700">
            <a:noFill/>
            <a:miter lim="800000"/>
            <a:headEnd type="none" w="sm" len="sm"/>
            <a:tailEnd type="none" w="lg" len="lg"/>
          </a:ln>
        </p:spPr>
        <p:txBody>
          <a:bodyPr wrap="square">
            <a:spAutoFit/>
          </a:bodyPr>
          <a:lstStyle/>
          <a:p>
            <a:pPr algn="ctr"/>
            <a:r>
              <a:rPr lang="en-US" sz="900" i="1" u="sng" smtClean="0">
                <a:solidFill>
                  <a:srgbClr val="000000"/>
                </a:solidFill>
              </a:rPr>
              <a:t>Geographical representation </a:t>
            </a:r>
            <a:r>
              <a:rPr lang="en-US" sz="900" i="1" u="sng">
                <a:solidFill>
                  <a:srgbClr val="000000"/>
                </a:solidFill>
              </a:rPr>
              <a:t>is</a:t>
            </a:r>
            <a:br>
              <a:rPr lang="en-US" sz="900" i="1" u="sng">
                <a:solidFill>
                  <a:srgbClr val="000000"/>
                </a:solidFill>
              </a:rPr>
            </a:br>
            <a:r>
              <a:rPr lang="en-US" sz="900" i="1" u="sng" smtClean="0">
                <a:solidFill>
                  <a:srgbClr val="000000"/>
                </a:solidFill>
              </a:rPr>
              <a:t>approximate</a:t>
            </a:r>
            <a:endParaRPr lang="en-US" sz="900" i="1" u="sng">
              <a:solidFill>
                <a:srgbClr val="000000"/>
              </a:solidFill>
            </a:endParaRPr>
          </a:p>
        </p:txBody>
      </p:sp>
      <p:grpSp>
        <p:nvGrpSpPr>
          <p:cNvPr id="7" name="Group 6"/>
          <p:cNvGrpSpPr/>
          <p:nvPr/>
        </p:nvGrpSpPr>
        <p:grpSpPr>
          <a:xfrm>
            <a:off x="215630" y="6419702"/>
            <a:ext cx="8859128" cy="402513"/>
            <a:chOff x="38100" y="5815426"/>
            <a:chExt cx="9052560" cy="402513"/>
          </a:xfrm>
        </p:grpSpPr>
        <p:sp>
          <p:nvSpPr>
            <p:cNvPr id="90" name="Rectangle 89"/>
            <p:cNvSpPr/>
            <p:nvPr/>
          </p:nvSpPr>
          <p:spPr>
            <a:xfrm>
              <a:off x="393862" y="5815426"/>
              <a:ext cx="7654210" cy="402513"/>
            </a:xfrm>
            <a:prstGeom prst="rect">
              <a:avLst/>
            </a:prstGeom>
            <a:noFill/>
            <a:ln w="317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1" name="Straight Connector 90"/>
            <p:cNvCxnSpPr>
              <a:stCxn id="92" idx="3"/>
            </p:cNvCxnSpPr>
            <p:nvPr/>
          </p:nvCxnSpPr>
          <p:spPr>
            <a:xfrm>
              <a:off x="965551" y="6091391"/>
              <a:ext cx="6727429" cy="0"/>
            </a:xfrm>
            <a:prstGeom prst="line">
              <a:avLst/>
            </a:prstGeom>
            <a:ln w="6350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92" name="Rectangle 527"/>
            <p:cNvSpPr>
              <a:spLocks noChangeArrowheads="1"/>
            </p:cNvSpPr>
            <p:nvPr/>
          </p:nvSpPr>
          <p:spPr bwMode="auto">
            <a:xfrm>
              <a:off x="542665" y="6022141"/>
              <a:ext cx="422887" cy="138499"/>
            </a:xfrm>
            <a:prstGeom prst="rect">
              <a:avLst/>
            </a:prstGeom>
            <a:solidFill>
              <a:srgbClr val="FFC000"/>
            </a:solidFill>
            <a:ln w="9525">
              <a:noFill/>
              <a:miter lim="800000"/>
              <a:headEnd/>
              <a:tailEnd/>
            </a:ln>
          </p:spPr>
          <p:txBody>
            <a:bodyPr wrap="square" lIns="0" tIns="0" rIns="0" bIns="0">
              <a:spAutoFit/>
            </a:bodyPr>
            <a:lstStyle/>
            <a:p>
              <a:pPr algn="ctr"/>
              <a:r>
                <a:rPr lang="en-US" sz="900">
                  <a:solidFill>
                    <a:srgbClr val="000000"/>
                  </a:solidFill>
                </a:rPr>
                <a:t> </a:t>
              </a:r>
              <a:r>
                <a:rPr lang="en-US" sz="900" smtClean="0">
                  <a:solidFill>
                    <a:srgbClr val="000000"/>
                  </a:solidFill>
                </a:rPr>
                <a:t>SUNN</a:t>
              </a:r>
              <a:endParaRPr lang="en-US" sz="900">
                <a:solidFill>
                  <a:srgbClr val="000000"/>
                </a:solidFill>
              </a:endParaRPr>
            </a:p>
          </p:txBody>
        </p:sp>
        <p:sp>
          <p:nvSpPr>
            <p:cNvPr id="93" name="Rectangle 527"/>
            <p:cNvSpPr>
              <a:spLocks noChangeArrowheads="1"/>
            </p:cNvSpPr>
            <p:nvPr/>
          </p:nvSpPr>
          <p:spPr bwMode="auto">
            <a:xfrm>
              <a:off x="5644094" y="6022141"/>
              <a:ext cx="422887" cy="138499"/>
            </a:xfrm>
            <a:prstGeom prst="rect">
              <a:avLst/>
            </a:prstGeom>
            <a:solidFill>
              <a:srgbClr val="FFC000"/>
            </a:solidFill>
            <a:ln w="9525">
              <a:noFill/>
              <a:miter lim="800000"/>
              <a:headEnd/>
              <a:tailEnd/>
            </a:ln>
          </p:spPr>
          <p:txBody>
            <a:bodyPr wrap="square" lIns="0" tIns="0" rIns="0" bIns="0">
              <a:spAutoFit/>
            </a:bodyPr>
            <a:lstStyle/>
            <a:p>
              <a:pPr algn="ctr"/>
              <a:r>
                <a:rPr lang="en-US" sz="900" smtClean="0">
                  <a:solidFill>
                    <a:srgbClr val="000000"/>
                  </a:solidFill>
                </a:rPr>
                <a:t>STAR</a:t>
              </a:r>
              <a:endParaRPr lang="en-US" sz="900">
                <a:solidFill>
                  <a:srgbClr val="000000"/>
                </a:solidFill>
              </a:endParaRPr>
            </a:p>
          </p:txBody>
        </p:sp>
        <p:sp>
          <p:nvSpPr>
            <p:cNvPr id="94" name="Rectangle 527"/>
            <p:cNvSpPr>
              <a:spLocks noChangeArrowheads="1"/>
            </p:cNvSpPr>
            <p:nvPr/>
          </p:nvSpPr>
          <p:spPr bwMode="auto">
            <a:xfrm>
              <a:off x="7557710" y="6022141"/>
              <a:ext cx="422887" cy="138499"/>
            </a:xfrm>
            <a:prstGeom prst="rect">
              <a:avLst/>
            </a:prstGeom>
            <a:solidFill>
              <a:srgbClr val="FFC000"/>
            </a:solidFill>
            <a:ln w="9525">
              <a:noFill/>
              <a:miter lim="800000"/>
              <a:headEnd/>
              <a:tailEnd/>
            </a:ln>
          </p:spPr>
          <p:txBody>
            <a:bodyPr wrap="square" lIns="0" tIns="0" rIns="0" bIns="0">
              <a:spAutoFit/>
            </a:bodyPr>
            <a:lstStyle/>
            <a:p>
              <a:pPr algn="ctr"/>
              <a:r>
                <a:rPr lang="en-US" sz="900" smtClean="0">
                  <a:solidFill>
                    <a:srgbClr val="000000"/>
                  </a:solidFill>
                </a:rPr>
                <a:t>AOFA</a:t>
              </a:r>
              <a:endParaRPr lang="en-US" sz="900">
                <a:solidFill>
                  <a:srgbClr val="000000"/>
                </a:solidFill>
              </a:endParaRPr>
            </a:p>
          </p:txBody>
        </p:sp>
        <p:sp>
          <p:nvSpPr>
            <p:cNvPr id="95" name="Rectangle 199"/>
            <p:cNvSpPr>
              <a:spLocks noChangeArrowheads="1"/>
            </p:cNvSpPr>
            <p:nvPr/>
          </p:nvSpPr>
          <p:spPr bwMode="auto">
            <a:xfrm>
              <a:off x="38100" y="5852854"/>
              <a:ext cx="9052560" cy="184666"/>
            </a:xfrm>
            <a:prstGeom prst="rect">
              <a:avLst/>
            </a:prstGeom>
            <a:noFill/>
            <a:ln w="9525">
              <a:noFill/>
              <a:miter lim="800000"/>
              <a:headEnd/>
              <a:tailEnd/>
            </a:ln>
          </p:spPr>
          <p:txBody>
            <a:bodyPr wrap="square" lIns="0" tIns="0" rIns="0" bIns="0">
              <a:spAutoFit/>
            </a:bodyPr>
            <a:lstStyle/>
            <a:p>
              <a:pPr algn="ctr"/>
              <a:r>
                <a:rPr lang="en-US" sz="1200" b="1" smtClean="0">
                  <a:solidFill>
                    <a:srgbClr val="000000"/>
                  </a:solidFill>
                </a:rPr>
                <a:t>100G testbed</a:t>
              </a:r>
              <a:endParaRPr lang="en-US" sz="1200" b="1">
                <a:solidFill>
                  <a:srgbClr val="000000"/>
                </a:solidFill>
              </a:endParaRPr>
            </a:p>
          </p:txBody>
        </p:sp>
        <p:sp>
          <p:nvSpPr>
            <p:cNvPr id="96" name="Text Box 504"/>
            <p:cNvSpPr txBox="1">
              <a:spLocks noChangeArrowheads="1"/>
            </p:cNvSpPr>
            <p:nvPr/>
          </p:nvSpPr>
          <p:spPr bwMode="auto">
            <a:xfrm>
              <a:off x="361754" y="5854270"/>
              <a:ext cx="784711" cy="138499"/>
            </a:xfrm>
            <a:prstGeom prst="rect">
              <a:avLst/>
            </a:prstGeom>
            <a:noFill/>
            <a:ln w="9525">
              <a:noFill/>
              <a:miter lim="800000"/>
              <a:headEnd/>
              <a:tailEnd/>
            </a:ln>
          </p:spPr>
          <p:txBody>
            <a:bodyPr wrap="square" lIns="0" tIns="0" rIns="0" bIns="0">
              <a:spAutoFit/>
            </a:bodyPr>
            <a:lstStyle/>
            <a:p>
              <a:pPr algn="ctr" eaLnBrk="1" hangingPunct="1">
                <a:spcBef>
                  <a:spcPct val="50000"/>
                </a:spcBef>
              </a:pPr>
              <a:r>
                <a:rPr lang="en-US" sz="900" smtClean="0">
                  <a:solidFill>
                    <a:srgbClr val="000000"/>
                  </a:solidFill>
                </a:rPr>
                <a:t>SF Bay Area</a:t>
              </a:r>
              <a:endParaRPr lang="en-US" sz="900">
                <a:solidFill>
                  <a:srgbClr val="000000"/>
                </a:solidFill>
              </a:endParaRPr>
            </a:p>
          </p:txBody>
        </p:sp>
        <p:sp>
          <p:nvSpPr>
            <p:cNvPr id="97" name="Text Box 504"/>
            <p:cNvSpPr txBox="1">
              <a:spLocks noChangeArrowheads="1"/>
            </p:cNvSpPr>
            <p:nvPr/>
          </p:nvSpPr>
          <p:spPr bwMode="auto">
            <a:xfrm>
              <a:off x="5585425" y="5854270"/>
              <a:ext cx="540224" cy="138499"/>
            </a:xfrm>
            <a:prstGeom prst="rect">
              <a:avLst/>
            </a:prstGeom>
            <a:noFill/>
            <a:ln w="9525">
              <a:noFill/>
              <a:miter lim="800000"/>
              <a:headEnd/>
              <a:tailEnd/>
            </a:ln>
          </p:spPr>
          <p:txBody>
            <a:bodyPr wrap="square" lIns="0" tIns="0" rIns="0" bIns="0">
              <a:spAutoFit/>
            </a:bodyPr>
            <a:lstStyle/>
            <a:p>
              <a:pPr algn="ctr" eaLnBrk="1" hangingPunct="1">
                <a:spcBef>
                  <a:spcPct val="50000"/>
                </a:spcBef>
              </a:pPr>
              <a:r>
                <a:rPr lang="en-US" sz="900" smtClean="0">
                  <a:solidFill>
                    <a:srgbClr val="000000"/>
                  </a:solidFill>
                </a:rPr>
                <a:t>Chicago</a:t>
              </a:r>
              <a:endParaRPr lang="en-US" sz="900">
                <a:solidFill>
                  <a:srgbClr val="000000"/>
                </a:solidFill>
              </a:endParaRPr>
            </a:p>
          </p:txBody>
        </p:sp>
        <p:sp>
          <p:nvSpPr>
            <p:cNvPr id="98" name="Text Box 504"/>
            <p:cNvSpPr txBox="1">
              <a:spLocks noChangeArrowheads="1"/>
            </p:cNvSpPr>
            <p:nvPr/>
          </p:nvSpPr>
          <p:spPr bwMode="auto">
            <a:xfrm>
              <a:off x="7467282" y="5853526"/>
              <a:ext cx="603743" cy="138499"/>
            </a:xfrm>
            <a:prstGeom prst="rect">
              <a:avLst/>
            </a:prstGeom>
            <a:noFill/>
            <a:ln w="9525">
              <a:noFill/>
              <a:miter lim="800000"/>
              <a:headEnd/>
              <a:tailEnd/>
            </a:ln>
          </p:spPr>
          <p:txBody>
            <a:bodyPr wrap="square" lIns="0" tIns="0" rIns="0" bIns="0">
              <a:spAutoFit/>
            </a:bodyPr>
            <a:lstStyle/>
            <a:p>
              <a:pPr algn="ctr" eaLnBrk="1" hangingPunct="1">
                <a:spcBef>
                  <a:spcPct val="50000"/>
                </a:spcBef>
              </a:pPr>
              <a:r>
                <a:rPr lang="en-US" sz="900" smtClean="0">
                  <a:solidFill>
                    <a:srgbClr val="000000"/>
                  </a:solidFill>
                </a:rPr>
                <a:t>New York</a:t>
              </a:r>
              <a:endParaRPr lang="en-US" sz="900">
                <a:solidFill>
                  <a:srgbClr val="000000"/>
                </a:solidFill>
              </a:endParaRPr>
            </a:p>
          </p:txBody>
        </p:sp>
      </p:grpSp>
      <p:sp>
        <p:nvSpPr>
          <p:cNvPr id="281" name="TextBox 280"/>
          <p:cNvSpPr txBox="1"/>
          <p:nvPr/>
        </p:nvSpPr>
        <p:spPr>
          <a:xfrm>
            <a:off x="136525" y="1932"/>
            <a:ext cx="7775434" cy="523220"/>
          </a:xfrm>
          <a:prstGeom prst="rect">
            <a:avLst/>
          </a:prstGeom>
          <a:noFill/>
        </p:spPr>
        <p:txBody>
          <a:bodyPr wrap="square" rtlCol="0">
            <a:spAutoFit/>
          </a:bodyPr>
          <a:lstStyle/>
          <a:p>
            <a:pPr algn="ctr"/>
            <a:r>
              <a:rPr lang="en-US" sz="2800" smtClean="0"/>
              <a:t>ESnet5 Winter 2014/15</a:t>
            </a:r>
          </a:p>
        </p:txBody>
      </p:sp>
      <p:sp>
        <p:nvSpPr>
          <p:cNvPr id="334" name="Freeform 431"/>
          <p:cNvSpPr>
            <a:spLocks/>
          </p:cNvSpPr>
          <p:nvPr/>
        </p:nvSpPr>
        <p:spPr bwMode="auto">
          <a:xfrm>
            <a:off x="5043061" y="1767687"/>
            <a:ext cx="941411" cy="900809"/>
          </a:xfrm>
          <a:custGeom>
            <a:avLst/>
            <a:gdLst>
              <a:gd name="T0" fmla="*/ 2147483647 w 417"/>
              <a:gd name="T1" fmla="*/ 2147483647 h 325"/>
              <a:gd name="T2" fmla="*/ 2147483647 w 417"/>
              <a:gd name="T3" fmla="*/ 2147483647 h 325"/>
              <a:gd name="T4" fmla="*/ 2147483647 w 417"/>
              <a:gd name="T5" fmla="*/ 2147483647 h 325"/>
              <a:gd name="T6" fmla="*/ 2147483647 w 417"/>
              <a:gd name="T7" fmla="*/ 2147483647 h 325"/>
              <a:gd name="T8" fmla="*/ 2147483647 w 417"/>
              <a:gd name="T9" fmla="*/ 2147483647 h 325"/>
              <a:gd name="T10" fmla="*/ 2147483647 w 417"/>
              <a:gd name="T11" fmla="*/ 2147483647 h 325"/>
              <a:gd name="T12" fmla="*/ 0 60000 65536"/>
              <a:gd name="T13" fmla="*/ 0 60000 65536"/>
              <a:gd name="T14" fmla="*/ 0 60000 65536"/>
              <a:gd name="T15" fmla="*/ 0 60000 65536"/>
              <a:gd name="T16" fmla="*/ 0 60000 65536"/>
              <a:gd name="T17" fmla="*/ 0 60000 65536"/>
              <a:gd name="T18" fmla="*/ 0 w 417"/>
              <a:gd name="T19" fmla="*/ 0 h 325"/>
              <a:gd name="T20" fmla="*/ 417 w 417"/>
              <a:gd name="T21" fmla="*/ 325 h 325"/>
              <a:gd name="connsiteX0" fmla="*/ 253 w 8677"/>
              <a:gd name="connsiteY0" fmla="*/ 7144 h 9731"/>
              <a:gd name="connsiteX1" fmla="*/ 3227 w 8677"/>
              <a:gd name="connsiteY1" fmla="*/ 5421 h 9731"/>
              <a:gd name="connsiteX2" fmla="*/ 5913 w 8677"/>
              <a:gd name="connsiteY2" fmla="*/ 6 h 9731"/>
              <a:gd name="connsiteX3" fmla="*/ 8503 w 8677"/>
              <a:gd name="connsiteY3" fmla="*/ 6529 h 9731"/>
              <a:gd name="connsiteX4" fmla="*/ 733 w 8677"/>
              <a:gd name="connsiteY4" fmla="*/ 9729 h 9731"/>
              <a:gd name="connsiteX5" fmla="*/ 253 w 8677"/>
              <a:gd name="connsiteY5" fmla="*/ 7021 h 9731"/>
              <a:gd name="connsiteX6" fmla="*/ 253 w 8677"/>
              <a:gd name="connsiteY6" fmla="*/ 7144 h 9731"/>
              <a:gd name="connsiteX0" fmla="*/ 0 w 12444"/>
              <a:gd name="connsiteY0" fmla="*/ 7913 h 10000"/>
              <a:gd name="connsiteX1" fmla="*/ 6163 w 12444"/>
              <a:gd name="connsiteY1" fmla="*/ 5571 h 10000"/>
              <a:gd name="connsiteX2" fmla="*/ 9259 w 12444"/>
              <a:gd name="connsiteY2" fmla="*/ 6 h 10000"/>
              <a:gd name="connsiteX3" fmla="*/ 12243 w 12444"/>
              <a:gd name="connsiteY3" fmla="*/ 6709 h 10000"/>
              <a:gd name="connsiteX4" fmla="*/ 3289 w 12444"/>
              <a:gd name="connsiteY4" fmla="*/ 9998 h 10000"/>
              <a:gd name="connsiteX5" fmla="*/ 2736 w 12444"/>
              <a:gd name="connsiteY5" fmla="*/ 7215 h 10000"/>
              <a:gd name="connsiteX6" fmla="*/ 0 w 12444"/>
              <a:gd name="connsiteY6" fmla="*/ 7913 h 10000"/>
              <a:gd name="connsiteX0" fmla="*/ 0 w 12444"/>
              <a:gd name="connsiteY0" fmla="*/ 7913 h 10216"/>
              <a:gd name="connsiteX1" fmla="*/ 6163 w 12444"/>
              <a:gd name="connsiteY1" fmla="*/ 5571 h 10216"/>
              <a:gd name="connsiteX2" fmla="*/ 9259 w 12444"/>
              <a:gd name="connsiteY2" fmla="*/ 6 h 10216"/>
              <a:gd name="connsiteX3" fmla="*/ 12243 w 12444"/>
              <a:gd name="connsiteY3" fmla="*/ 6709 h 10216"/>
              <a:gd name="connsiteX4" fmla="*/ 3289 w 12444"/>
              <a:gd name="connsiteY4" fmla="*/ 9998 h 10216"/>
              <a:gd name="connsiteX5" fmla="*/ 1907 w 12444"/>
              <a:gd name="connsiteY5" fmla="*/ 9914 h 10216"/>
              <a:gd name="connsiteX6" fmla="*/ 0 w 12444"/>
              <a:gd name="connsiteY6" fmla="*/ 7913 h 10216"/>
              <a:gd name="connsiteX0" fmla="*/ 80 w 12524"/>
              <a:gd name="connsiteY0" fmla="*/ 7913 h 10015"/>
              <a:gd name="connsiteX1" fmla="*/ 6243 w 12524"/>
              <a:gd name="connsiteY1" fmla="*/ 5571 h 10015"/>
              <a:gd name="connsiteX2" fmla="*/ 9339 w 12524"/>
              <a:gd name="connsiteY2" fmla="*/ 6 h 10015"/>
              <a:gd name="connsiteX3" fmla="*/ 12323 w 12524"/>
              <a:gd name="connsiteY3" fmla="*/ 6709 h 10015"/>
              <a:gd name="connsiteX4" fmla="*/ 3369 w 12524"/>
              <a:gd name="connsiteY4" fmla="*/ 9998 h 10015"/>
              <a:gd name="connsiteX5" fmla="*/ 80 w 12524"/>
              <a:gd name="connsiteY5" fmla="*/ 7913 h 10015"/>
              <a:gd name="connsiteX0" fmla="*/ 80 w 12544"/>
              <a:gd name="connsiteY0" fmla="*/ 7933 h 10035"/>
              <a:gd name="connsiteX1" fmla="*/ 4004 w 12544"/>
              <a:gd name="connsiteY1" fmla="*/ 4528 h 10035"/>
              <a:gd name="connsiteX2" fmla="*/ 9339 w 12544"/>
              <a:gd name="connsiteY2" fmla="*/ 26 h 10035"/>
              <a:gd name="connsiteX3" fmla="*/ 12323 w 12544"/>
              <a:gd name="connsiteY3" fmla="*/ 6729 h 10035"/>
              <a:gd name="connsiteX4" fmla="*/ 3369 w 12544"/>
              <a:gd name="connsiteY4" fmla="*/ 10018 h 10035"/>
              <a:gd name="connsiteX5" fmla="*/ 80 w 12544"/>
              <a:gd name="connsiteY5" fmla="*/ 7933 h 10035"/>
              <a:gd name="connsiteX0" fmla="*/ 80 w 12544"/>
              <a:gd name="connsiteY0" fmla="*/ 7929 h 10031"/>
              <a:gd name="connsiteX1" fmla="*/ 4004 w 12544"/>
              <a:gd name="connsiteY1" fmla="*/ 4524 h 10031"/>
              <a:gd name="connsiteX2" fmla="*/ 9339 w 12544"/>
              <a:gd name="connsiteY2" fmla="*/ 22 h 10031"/>
              <a:gd name="connsiteX3" fmla="*/ 12323 w 12544"/>
              <a:gd name="connsiteY3" fmla="*/ 6725 h 10031"/>
              <a:gd name="connsiteX4" fmla="*/ 3369 w 12544"/>
              <a:gd name="connsiteY4" fmla="*/ 10014 h 10031"/>
              <a:gd name="connsiteX5" fmla="*/ 80 w 12544"/>
              <a:gd name="connsiteY5" fmla="*/ 7929 h 10031"/>
              <a:gd name="connsiteX0" fmla="*/ 5179 w 17766"/>
              <a:gd name="connsiteY0" fmla="*/ 9620 h 11722"/>
              <a:gd name="connsiteX1" fmla="*/ 812 w 17766"/>
              <a:gd name="connsiteY1" fmla="*/ 164 h 11722"/>
              <a:gd name="connsiteX2" fmla="*/ 14438 w 17766"/>
              <a:gd name="connsiteY2" fmla="*/ 1713 h 11722"/>
              <a:gd name="connsiteX3" fmla="*/ 17422 w 17766"/>
              <a:gd name="connsiteY3" fmla="*/ 8416 h 11722"/>
              <a:gd name="connsiteX4" fmla="*/ 8468 w 17766"/>
              <a:gd name="connsiteY4" fmla="*/ 11705 h 11722"/>
              <a:gd name="connsiteX5" fmla="*/ 5179 w 17766"/>
              <a:gd name="connsiteY5" fmla="*/ 9620 h 11722"/>
              <a:gd name="connsiteX0" fmla="*/ 6726 w 19350"/>
              <a:gd name="connsiteY0" fmla="*/ 9138 h 11240"/>
              <a:gd name="connsiteX1" fmla="*/ 701 w 19350"/>
              <a:gd name="connsiteY1" fmla="*/ 254 h 11240"/>
              <a:gd name="connsiteX2" fmla="*/ 15985 w 19350"/>
              <a:gd name="connsiteY2" fmla="*/ 1231 h 11240"/>
              <a:gd name="connsiteX3" fmla="*/ 18969 w 19350"/>
              <a:gd name="connsiteY3" fmla="*/ 7934 h 11240"/>
              <a:gd name="connsiteX4" fmla="*/ 10015 w 19350"/>
              <a:gd name="connsiteY4" fmla="*/ 11223 h 11240"/>
              <a:gd name="connsiteX5" fmla="*/ 6726 w 19350"/>
              <a:gd name="connsiteY5" fmla="*/ 9138 h 11240"/>
              <a:gd name="connsiteX0" fmla="*/ 6866 w 19490"/>
              <a:gd name="connsiteY0" fmla="*/ 9138 h 11240"/>
              <a:gd name="connsiteX1" fmla="*/ 841 w 19490"/>
              <a:gd name="connsiteY1" fmla="*/ 254 h 11240"/>
              <a:gd name="connsiteX2" fmla="*/ 16125 w 19490"/>
              <a:gd name="connsiteY2" fmla="*/ 1231 h 11240"/>
              <a:gd name="connsiteX3" fmla="*/ 19109 w 19490"/>
              <a:gd name="connsiteY3" fmla="*/ 7934 h 11240"/>
              <a:gd name="connsiteX4" fmla="*/ 10155 w 19490"/>
              <a:gd name="connsiteY4" fmla="*/ 11223 h 11240"/>
              <a:gd name="connsiteX5" fmla="*/ 6866 w 19490"/>
              <a:gd name="connsiteY5" fmla="*/ 9138 h 11240"/>
              <a:gd name="connsiteX0" fmla="*/ 6866 w 19490"/>
              <a:gd name="connsiteY0" fmla="*/ 9138 h 11244"/>
              <a:gd name="connsiteX1" fmla="*/ 841 w 19490"/>
              <a:gd name="connsiteY1" fmla="*/ 254 h 11244"/>
              <a:gd name="connsiteX2" fmla="*/ 16125 w 19490"/>
              <a:gd name="connsiteY2" fmla="*/ 1231 h 11244"/>
              <a:gd name="connsiteX3" fmla="*/ 19109 w 19490"/>
              <a:gd name="connsiteY3" fmla="*/ 7934 h 11244"/>
              <a:gd name="connsiteX4" fmla="*/ 10155 w 19490"/>
              <a:gd name="connsiteY4" fmla="*/ 11223 h 11244"/>
              <a:gd name="connsiteX5" fmla="*/ 6866 w 19490"/>
              <a:gd name="connsiteY5" fmla="*/ 9138 h 11244"/>
              <a:gd name="connsiteX0" fmla="*/ 6866 w 19557"/>
              <a:gd name="connsiteY0" fmla="*/ 11785 h 13891"/>
              <a:gd name="connsiteX1" fmla="*/ 841 w 19557"/>
              <a:gd name="connsiteY1" fmla="*/ 2901 h 13891"/>
              <a:gd name="connsiteX2" fmla="*/ 16125 w 19557"/>
              <a:gd name="connsiteY2" fmla="*/ 3878 h 13891"/>
              <a:gd name="connsiteX3" fmla="*/ 19109 w 19557"/>
              <a:gd name="connsiteY3" fmla="*/ 10581 h 13891"/>
              <a:gd name="connsiteX4" fmla="*/ 10155 w 19557"/>
              <a:gd name="connsiteY4" fmla="*/ 13870 h 13891"/>
              <a:gd name="connsiteX5" fmla="*/ 6866 w 19557"/>
              <a:gd name="connsiteY5" fmla="*/ 11785 h 13891"/>
              <a:gd name="connsiteX0" fmla="*/ 7248 w 19883"/>
              <a:gd name="connsiteY0" fmla="*/ 8498 h 10604"/>
              <a:gd name="connsiteX1" fmla="*/ 808 w 19883"/>
              <a:gd name="connsiteY1" fmla="*/ 677 h 10604"/>
              <a:gd name="connsiteX2" fmla="*/ 16507 w 19883"/>
              <a:gd name="connsiteY2" fmla="*/ 591 h 10604"/>
              <a:gd name="connsiteX3" fmla="*/ 19491 w 19883"/>
              <a:gd name="connsiteY3" fmla="*/ 7294 h 10604"/>
              <a:gd name="connsiteX4" fmla="*/ 10537 w 19883"/>
              <a:gd name="connsiteY4" fmla="*/ 10583 h 10604"/>
              <a:gd name="connsiteX5" fmla="*/ 7248 w 19883"/>
              <a:gd name="connsiteY5" fmla="*/ 8498 h 10604"/>
              <a:gd name="connsiteX0" fmla="*/ 7191 w 19826"/>
              <a:gd name="connsiteY0" fmla="*/ 9133 h 11239"/>
              <a:gd name="connsiteX1" fmla="*/ 751 w 19826"/>
              <a:gd name="connsiteY1" fmla="*/ 1312 h 11239"/>
              <a:gd name="connsiteX2" fmla="*/ 16450 w 19826"/>
              <a:gd name="connsiteY2" fmla="*/ 1226 h 11239"/>
              <a:gd name="connsiteX3" fmla="*/ 19434 w 19826"/>
              <a:gd name="connsiteY3" fmla="*/ 7929 h 11239"/>
              <a:gd name="connsiteX4" fmla="*/ 10480 w 19826"/>
              <a:gd name="connsiteY4" fmla="*/ 11218 h 11239"/>
              <a:gd name="connsiteX5" fmla="*/ 7191 w 19826"/>
              <a:gd name="connsiteY5" fmla="*/ 9133 h 11239"/>
              <a:gd name="connsiteX0" fmla="*/ 7301 w 19936"/>
              <a:gd name="connsiteY0" fmla="*/ 9133 h 9608"/>
              <a:gd name="connsiteX1" fmla="*/ 861 w 19936"/>
              <a:gd name="connsiteY1" fmla="*/ 1312 h 9608"/>
              <a:gd name="connsiteX2" fmla="*/ 16560 w 19936"/>
              <a:gd name="connsiteY2" fmla="*/ 1226 h 9608"/>
              <a:gd name="connsiteX3" fmla="*/ 19544 w 19936"/>
              <a:gd name="connsiteY3" fmla="*/ 7929 h 9608"/>
              <a:gd name="connsiteX4" fmla="*/ 7301 w 19936"/>
              <a:gd name="connsiteY4" fmla="*/ 9133 h 9608"/>
              <a:gd name="connsiteX0" fmla="*/ 3662 w 9908"/>
              <a:gd name="connsiteY0" fmla="*/ 9375 h 9754"/>
              <a:gd name="connsiteX1" fmla="*/ 432 w 9908"/>
              <a:gd name="connsiteY1" fmla="*/ 1235 h 9754"/>
              <a:gd name="connsiteX2" fmla="*/ 8307 w 9908"/>
              <a:gd name="connsiteY2" fmla="*/ 1145 h 9754"/>
              <a:gd name="connsiteX3" fmla="*/ 7596 w 9908"/>
              <a:gd name="connsiteY3" fmla="*/ 5529 h 9754"/>
              <a:gd name="connsiteX4" fmla="*/ 9803 w 9908"/>
              <a:gd name="connsiteY4" fmla="*/ 8121 h 9754"/>
              <a:gd name="connsiteX5" fmla="*/ 3662 w 9908"/>
              <a:gd name="connsiteY5" fmla="*/ 9375 h 9754"/>
              <a:gd name="connsiteX0" fmla="*/ 3696 w 9990"/>
              <a:gd name="connsiteY0" fmla="*/ 9631 h 10011"/>
              <a:gd name="connsiteX1" fmla="*/ 436 w 9990"/>
              <a:gd name="connsiteY1" fmla="*/ 1286 h 10011"/>
              <a:gd name="connsiteX2" fmla="*/ 8384 w 9990"/>
              <a:gd name="connsiteY2" fmla="*/ 1194 h 10011"/>
              <a:gd name="connsiteX3" fmla="*/ 7541 w 9990"/>
              <a:gd name="connsiteY3" fmla="*/ 6124 h 10011"/>
              <a:gd name="connsiteX4" fmla="*/ 9894 w 9990"/>
              <a:gd name="connsiteY4" fmla="*/ 8346 h 10011"/>
              <a:gd name="connsiteX5" fmla="*/ 3696 w 9990"/>
              <a:gd name="connsiteY5" fmla="*/ 9631 h 10011"/>
              <a:gd name="connsiteX0" fmla="*/ 3700 w 10082"/>
              <a:gd name="connsiteY0" fmla="*/ 9620 h 10085"/>
              <a:gd name="connsiteX1" fmla="*/ 436 w 10082"/>
              <a:gd name="connsiteY1" fmla="*/ 1285 h 10085"/>
              <a:gd name="connsiteX2" fmla="*/ 8392 w 10082"/>
              <a:gd name="connsiteY2" fmla="*/ 1193 h 10085"/>
              <a:gd name="connsiteX3" fmla="*/ 7549 w 10082"/>
              <a:gd name="connsiteY3" fmla="*/ 6117 h 10085"/>
              <a:gd name="connsiteX4" fmla="*/ 9988 w 10082"/>
              <a:gd name="connsiteY4" fmla="*/ 8860 h 10085"/>
              <a:gd name="connsiteX5" fmla="*/ 3700 w 10082"/>
              <a:gd name="connsiteY5" fmla="*/ 9620 h 10085"/>
              <a:gd name="connsiteX0" fmla="*/ 3700 w 10007"/>
              <a:gd name="connsiteY0" fmla="*/ 9620 h 10588"/>
              <a:gd name="connsiteX1" fmla="*/ 436 w 10007"/>
              <a:gd name="connsiteY1" fmla="*/ 1285 h 10588"/>
              <a:gd name="connsiteX2" fmla="*/ 8392 w 10007"/>
              <a:gd name="connsiteY2" fmla="*/ 1193 h 10588"/>
              <a:gd name="connsiteX3" fmla="*/ 7549 w 10007"/>
              <a:gd name="connsiteY3" fmla="*/ 6117 h 10588"/>
              <a:gd name="connsiteX4" fmla="*/ 9988 w 10007"/>
              <a:gd name="connsiteY4" fmla="*/ 8860 h 10588"/>
              <a:gd name="connsiteX5" fmla="*/ 3700 w 10007"/>
              <a:gd name="connsiteY5" fmla="*/ 9620 h 10588"/>
              <a:gd name="connsiteX0" fmla="*/ 3700 w 9988"/>
              <a:gd name="connsiteY0" fmla="*/ 9620 h 15010"/>
              <a:gd name="connsiteX1" fmla="*/ 436 w 9988"/>
              <a:gd name="connsiteY1" fmla="*/ 1285 h 15010"/>
              <a:gd name="connsiteX2" fmla="*/ 8392 w 9988"/>
              <a:gd name="connsiteY2" fmla="*/ 1193 h 15010"/>
              <a:gd name="connsiteX3" fmla="*/ 7549 w 9988"/>
              <a:gd name="connsiteY3" fmla="*/ 6117 h 15010"/>
              <a:gd name="connsiteX4" fmla="*/ 9988 w 9988"/>
              <a:gd name="connsiteY4" fmla="*/ 8860 h 15010"/>
              <a:gd name="connsiteX5" fmla="*/ 7716 w 9988"/>
              <a:gd name="connsiteY5" fmla="*/ 15008 h 15010"/>
              <a:gd name="connsiteX6" fmla="*/ 3700 w 9988"/>
              <a:gd name="connsiteY6" fmla="*/ 9620 h 15010"/>
              <a:gd name="connsiteX0" fmla="*/ 3704 w 10000"/>
              <a:gd name="connsiteY0" fmla="*/ 6409 h 10406"/>
              <a:gd name="connsiteX1" fmla="*/ 437 w 10000"/>
              <a:gd name="connsiteY1" fmla="*/ 856 h 10406"/>
              <a:gd name="connsiteX2" fmla="*/ 8402 w 10000"/>
              <a:gd name="connsiteY2" fmla="*/ 795 h 10406"/>
              <a:gd name="connsiteX3" fmla="*/ 7558 w 10000"/>
              <a:gd name="connsiteY3" fmla="*/ 4075 h 10406"/>
              <a:gd name="connsiteX4" fmla="*/ 10000 w 10000"/>
              <a:gd name="connsiteY4" fmla="*/ 5903 h 10406"/>
              <a:gd name="connsiteX5" fmla="*/ 7557 w 10000"/>
              <a:gd name="connsiteY5" fmla="*/ 10405 h 10406"/>
              <a:gd name="connsiteX6" fmla="*/ 3704 w 10000"/>
              <a:gd name="connsiteY6" fmla="*/ 6409 h 10406"/>
              <a:gd name="connsiteX0" fmla="*/ 3704 w 10000"/>
              <a:gd name="connsiteY0" fmla="*/ 7909 h 11906"/>
              <a:gd name="connsiteX1" fmla="*/ 437 w 10000"/>
              <a:gd name="connsiteY1" fmla="*/ 2356 h 11906"/>
              <a:gd name="connsiteX2" fmla="*/ 8402 w 10000"/>
              <a:gd name="connsiteY2" fmla="*/ 2295 h 11906"/>
              <a:gd name="connsiteX3" fmla="*/ 7558 w 10000"/>
              <a:gd name="connsiteY3" fmla="*/ 5575 h 11906"/>
              <a:gd name="connsiteX4" fmla="*/ 10000 w 10000"/>
              <a:gd name="connsiteY4" fmla="*/ 7403 h 11906"/>
              <a:gd name="connsiteX5" fmla="*/ 7557 w 10000"/>
              <a:gd name="connsiteY5" fmla="*/ 11905 h 11906"/>
              <a:gd name="connsiteX6" fmla="*/ 3704 w 10000"/>
              <a:gd name="connsiteY6" fmla="*/ 7909 h 11906"/>
              <a:gd name="connsiteX0" fmla="*/ 3704 w 10000"/>
              <a:gd name="connsiteY0" fmla="*/ 6859 h 10856"/>
              <a:gd name="connsiteX1" fmla="*/ 437 w 10000"/>
              <a:gd name="connsiteY1" fmla="*/ 1306 h 10856"/>
              <a:gd name="connsiteX2" fmla="*/ 8402 w 10000"/>
              <a:gd name="connsiteY2" fmla="*/ 1245 h 10856"/>
              <a:gd name="connsiteX3" fmla="*/ 7558 w 10000"/>
              <a:gd name="connsiteY3" fmla="*/ 4525 h 10856"/>
              <a:gd name="connsiteX4" fmla="*/ 10000 w 10000"/>
              <a:gd name="connsiteY4" fmla="*/ 6353 h 10856"/>
              <a:gd name="connsiteX5" fmla="*/ 7557 w 10000"/>
              <a:gd name="connsiteY5" fmla="*/ 10855 h 10856"/>
              <a:gd name="connsiteX6" fmla="*/ 3704 w 10000"/>
              <a:gd name="connsiteY6" fmla="*/ 6859 h 10856"/>
              <a:gd name="connsiteX0" fmla="*/ 3704 w 10003"/>
              <a:gd name="connsiteY0" fmla="*/ 6859 h 10350"/>
              <a:gd name="connsiteX1" fmla="*/ 437 w 10003"/>
              <a:gd name="connsiteY1" fmla="*/ 1306 h 10350"/>
              <a:gd name="connsiteX2" fmla="*/ 8402 w 10003"/>
              <a:gd name="connsiteY2" fmla="*/ 1245 h 10350"/>
              <a:gd name="connsiteX3" fmla="*/ 7558 w 10003"/>
              <a:gd name="connsiteY3" fmla="*/ 4525 h 10350"/>
              <a:gd name="connsiteX4" fmla="*/ 10000 w 10003"/>
              <a:gd name="connsiteY4" fmla="*/ 6353 h 10350"/>
              <a:gd name="connsiteX5" fmla="*/ 6928 w 10003"/>
              <a:gd name="connsiteY5" fmla="*/ 10348 h 10350"/>
              <a:gd name="connsiteX6" fmla="*/ 3704 w 10003"/>
              <a:gd name="connsiteY6" fmla="*/ 6859 h 10350"/>
              <a:gd name="connsiteX0" fmla="*/ 3704 w 10003"/>
              <a:gd name="connsiteY0" fmla="*/ 6859 h 10060"/>
              <a:gd name="connsiteX1" fmla="*/ 437 w 10003"/>
              <a:gd name="connsiteY1" fmla="*/ 1306 h 10060"/>
              <a:gd name="connsiteX2" fmla="*/ 8402 w 10003"/>
              <a:gd name="connsiteY2" fmla="*/ 1245 h 10060"/>
              <a:gd name="connsiteX3" fmla="*/ 7558 w 10003"/>
              <a:gd name="connsiteY3" fmla="*/ 4525 h 10060"/>
              <a:gd name="connsiteX4" fmla="*/ 10000 w 10003"/>
              <a:gd name="connsiteY4" fmla="*/ 6353 h 10060"/>
              <a:gd name="connsiteX5" fmla="*/ 6928 w 10003"/>
              <a:gd name="connsiteY5" fmla="*/ 10058 h 10060"/>
              <a:gd name="connsiteX6" fmla="*/ 3704 w 10003"/>
              <a:gd name="connsiteY6" fmla="*/ 6859 h 10060"/>
              <a:gd name="connsiteX0" fmla="*/ 3704 w 11117"/>
              <a:gd name="connsiteY0" fmla="*/ 6263 h 9464"/>
              <a:gd name="connsiteX1" fmla="*/ 437 w 11117"/>
              <a:gd name="connsiteY1" fmla="*/ 710 h 9464"/>
              <a:gd name="connsiteX2" fmla="*/ 8402 w 11117"/>
              <a:gd name="connsiteY2" fmla="*/ 649 h 9464"/>
              <a:gd name="connsiteX3" fmla="*/ 11084 w 11117"/>
              <a:gd name="connsiteY3" fmla="*/ 522 h 9464"/>
              <a:gd name="connsiteX4" fmla="*/ 10000 w 11117"/>
              <a:gd name="connsiteY4" fmla="*/ 5757 h 9464"/>
              <a:gd name="connsiteX5" fmla="*/ 6928 w 11117"/>
              <a:gd name="connsiteY5" fmla="*/ 9462 h 9464"/>
              <a:gd name="connsiteX6" fmla="*/ 3704 w 11117"/>
              <a:gd name="connsiteY6" fmla="*/ 6263 h 9464"/>
              <a:gd name="connsiteX0" fmla="*/ 3046 w 9714"/>
              <a:gd name="connsiteY0" fmla="*/ 8690 h 12072"/>
              <a:gd name="connsiteX1" fmla="*/ 107 w 9714"/>
              <a:gd name="connsiteY1" fmla="*/ 2822 h 12072"/>
              <a:gd name="connsiteX2" fmla="*/ 6695 w 9714"/>
              <a:gd name="connsiteY2" fmla="*/ 0 h 12072"/>
              <a:gd name="connsiteX3" fmla="*/ 9684 w 9714"/>
              <a:gd name="connsiteY3" fmla="*/ 2624 h 12072"/>
              <a:gd name="connsiteX4" fmla="*/ 8709 w 9714"/>
              <a:gd name="connsiteY4" fmla="*/ 8155 h 12072"/>
              <a:gd name="connsiteX5" fmla="*/ 5946 w 9714"/>
              <a:gd name="connsiteY5" fmla="*/ 12070 h 12072"/>
              <a:gd name="connsiteX6" fmla="*/ 3046 w 9714"/>
              <a:gd name="connsiteY6" fmla="*/ 8690 h 12072"/>
              <a:gd name="connsiteX0" fmla="*/ 3136 w 10031"/>
              <a:gd name="connsiteY0" fmla="*/ 7198 h 9999"/>
              <a:gd name="connsiteX1" fmla="*/ 110 w 10031"/>
              <a:gd name="connsiteY1" fmla="*/ 2338 h 9999"/>
              <a:gd name="connsiteX2" fmla="*/ 6892 w 10031"/>
              <a:gd name="connsiteY2" fmla="*/ 0 h 9999"/>
              <a:gd name="connsiteX3" fmla="*/ 9969 w 10031"/>
              <a:gd name="connsiteY3" fmla="*/ 2174 h 9999"/>
              <a:gd name="connsiteX4" fmla="*/ 9618 w 10031"/>
              <a:gd name="connsiteY4" fmla="*/ 7568 h 9999"/>
              <a:gd name="connsiteX5" fmla="*/ 6121 w 10031"/>
              <a:gd name="connsiteY5" fmla="*/ 9998 h 9999"/>
              <a:gd name="connsiteX6" fmla="*/ 3136 w 10031"/>
              <a:gd name="connsiteY6" fmla="*/ 7198 h 9999"/>
              <a:gd name="connsiteX0" fmla="*/ 3130 w 10004"/>
              <a:gd name="connsiteY0" fmla="*/ 7199 h 8051"/>
              <a:gd name="connsiteX1" fmla="*/ 114 w 10004"/>
              <a:gd name="connsiteY1" fmla="*/ 2338 h 8051"/>
              <a:gd name="connsiteX2" fmla="*/ 6875 w 10004"/>
              <a:gd name="connsiteY2" fmla="*/ 0 h 8051"/>
              <a:gd name="connsiteX3" fmla="*/ 9942 w 10004"/>
              <a:gd name="connsiteY3" fmla="*/ 2174 h 8051"/>
              <a:gd name="connsiteX4" fmla="*/ 9592 w 10004"/>
              <a:gd name="connsiteY4" fmla="*/ 7569 h 8051"/>
              <a:gd name="connsiteX5" fmla="*/ 3130 w 10004"/>
              <a:gd name="connsiteY5" fmla="*/ 7199 h 8051"/>
              <a:gd name="connsiteX0" fmla="*/ 3129 w 10277"/>
              <a:gd name="connsiteY0" fmla="*/ 8942 h 10000"/>
              <a:gd name="connsiteX1" fmla="*/ 114 w 10277"/>
              <a:gd name="connsiteY1" fmla="*/ 2904 h 10000"/>
              <a:gd name="connsiteX2" fmla="*/ 6872 w 10277"/>
              <a:gd name="connsiteY2" fmla="*/ 0 h 10000"/>
              <a:gd name="connsiteX3" fmla="*/ 9938 w 10277"/>
              <a:gd name="connsiteY3" fmla="*/ 2700 h 10000"/>
              <a:gd name="connsiteX4" fmla="*/ 9588 w 10277"/>
              <a:gd name="connsiteY4" fmla="*/ 9401 h 10000"/>
              <a:gd name="connsiteX5" fmla="*/ 3129 w 10277"/>
              <a:gd name="connsiteY5" fmla="*/ 8942 h 10000"/>
              <a:gd name="connsiteX0" fmla="*/ 3129 w 10448"/>
              <a:gd name="connsiteY0" fmla="*/ 8942 h 10506"/>
              <a:gd name="connsiteX1" fmla="*/ 114 w 10448"/>
              <a:gd name="connsiteY1" fmla="*/ 2904 h 10506"/>
              <a:gd name="connsiteX2" fmla="*/ 6872 w 10448"/>
              <a:gd name="connsiteY2" fmla="*/ 0 h 10506"/>
              <a:gd name="connsiteX3" fmla="*/ 9938 w 10448"/>
              <a:gd name="connsiteY3" fmla="*/ 2700 h 10506"/>
              <a:gd name="connsiteX4" fmla="*/ 9588 w 10448"/>
              <a:gd name="connsiteY4" fmla="*/ 9401 h 10506"/>
              <a:gd name="connsiteX5" fmla="*/ 3129 w 10448"/>
              <a:gd name="connsiteY5" fmla="*/ 8942 h 10506"/>
              <a:gd name="connsiteX0" fmla="*/ 3129 w 10134"/>
              <a:gd name="connsiteY0" fmla="*/ 8942 h 10506"/>
              <a:gd name="connsiteX1" fmla="*/ 114 w 10134"/>
              <a:gd name="connsiteY1" fmla="*/ 2904 h 10506"/>
              <a:gd name="connsiteX2" fmla="*/ 6872 w 10134"/>
              <a:gd name="connsiteY2" fmla="*/ 0 h 10506"/>
              <a:gd name="connsiteX3" fmla="*/ 9938 w 10134"/>
              <a:gd name="connsiteY3" fmla="*/ 2700 h 10506"/>
              <a:gd name="connsiteX4" fmla="*/ 9588 w 10134"/>
              <a:gd name="connsiteY4" fmla="*/ 9401 h 10506"/>
              <a:gd name="connsiteX5" fmla="*/ 3129 w 10134"/>
              <a:gd name="connsiteY5" fmla="*/ 8942 h 10506"/>
              <a:gd name="connsiteX0" fmla="*/ 1243 w 8248"/>
              <a:gd name="connsiteY0" fmla="*/ 8958 h 10522"/>
              <a:gd name="connsiteX1" fmla="*/ 446 w 8248"/>
              <a:gd name="connsiteY1" fmla="*/ 1958 h 10522"/>
              <a:gd name="connsiteX2" fmla="*/ 4986 w 8248"/>
              <a:gd name="connsiteY2" fmla="*/ 16 h 10522"/>
              <a:gd name="connsiteX3" fmla="*/ 8052 w 8248"/>
              <a:gd name="connsiteY3" fmla="*/ 2716 h 10522"/>
              <a:gd name="connsiteX4" fmla="*/ 7702 w 8248"/>
              <a:gd name="connsiteY4" fmla="*/ 9417 h 10522"/>
              <a:gd name="connsiteX5" fmla="*/ 1243 w 8248"/>
              <a:gd name="connsiteY5" fmla="*/ 8958 h 10522"/>
              <a:gd name="connsiteX0" fmla="*/ 2153 w 9440"/>
              <a:gd name="connsiteY0" fmla="*/ 8561 h 9540"/>
              <a:gd name="connsiteX1" fmla="*/ 219 w 9440"/>
              <a:gd name="connsiteY1" fmla="*/ 1862 h 9540"/>
              <a:gd name="connsiteX2" fmla="*/ 5723 w 9440"/>
              <a:gd name="connsiteY2" fmla="*/ 16 h 9540"/>
              <a:gd name="connsiteX3" fmla="*/ 9440 w 9440"/>
              <a:gd name="connsiteY3" fmla="*/ 2582 h 9540"/>
              <a:gd name="connsiteX4" fmla="*/ 9016 w 9440"/>
              <a:gd name="connsiteY4" fmla="*/ 8951 h 9540"/>
              <a:gd name="connsiteX5" fmla="*/ 2153 w 9440"/>
              <a:gd name="connsiteY5" fmla="*/ 8561 h 9540"/>
              <a:gd name="connsiteX0" fmla="*/ 2052 w 10075"/>
              <a:gd name="connsiteY0" fmla="*/ 9696 h 10393"/>
              <a:gd name="connsiteX1" fmla="*/ 307 w 10075"/>
              <a:gd name="connsiteY1" fmla="*/ 1955 h 10393"/>
              <a:gd name="connsiteX2" fmla="*/ 6138 w 10075"/>
              <a:gd name="connsiteY2" fmla="*/ 20 h 10393"/>
              <a:gd name="connsiteX3" fmla="*/ 10075 w 10075"/>
              <a:gd name="connsiteY3" fmla="*/ 2709 h 10393"/>
              <a:gd name="connsiteX4" fmla="*/ 9626 w 10075"/>
              <a:gd name="connsiteY4" fmla="*/ 9386 h 10393"/>
              <a:gd name="connsiteX5" fmla="*/ 2052 w 10075"/>
              <a:gd name="connsiteY5" fmla="*/ 9696 h 10393"/>
              <a:gd name="connsiteX0" fmla="*/ 2052 w 10732"/>
              <a:gd name="connsiteY0" fmla="*/ 9696 h 10393"/>
              <a:gd name="connsiteX1" fmla="*/ 307 w 10732"/>
              <a:gd name="connsiteY1" fmla="*/ 1955 h 10393"/>
              <a:gd name="connsiteX2" fmla="*/ 6138 w 10732"/>
              <a:gd name="connsiteY2" fmla="*/ 20 h 10393"/>
              <a:gd name="connsiteX3" fmla="*/ 10075 w 10732"/>
              <a:gd name="connsiteY3" fmla="*/ 2709 h 10393"/>
              <a:gd name="connsiteX4" fmla="*/ 9626 w 10732"/>
              <a:gd name="connsiteY4" fmla="*/ 9386 h 10393"/>
              <a:gd name="connsiteX5" fmla="*/ 2052 w 10732"/>
              <a:gd name="connsiteY5" fmla="*/ 9696 h 10393"/>
              <a:gd name="connsiteX0" fmla="*/ 1410 w 10090"/>
              <a:gd name="connsiteY0" fmla="*/ 9682 h 10379"/>
              <a:gd name="connsiteX1" fmla="*/ 628 w 10090"/>
              <a:gd name="connsiteY1" fmla="*/ 2245 h 10379"/>
              <a:gd name="connsiteX2" fmla="*/ 5496 w 10090"/>
              <a:gd name="connsiteY2" fmla="*/ 6 h 10379"/>
              <a:gd name="connsiteX3" fmla="*/ 9433 w 10090"/>
              <a:gd name="connsiteY3" fmla="*/ 2695 h 10379"/>
              <a:gd name="connsiteX4" fmla="*/ 8984 w 10090"/>
              <a:gd name="connsiteY4" fmla="*/ 9372 h 10379"/>
              <a:gd name="connsiteX5" fmla="*/ 1410 w 10090"/>
              <a:gd name="connsiteY5" fmla="*/ 9682 h 10379"/>
              <a:gd name="connsiteX0" fmla="*/ 1410 w 11625"/>
              <a:gd name="connsiteY0" fmla="*/ 9682 h 11582"/>
              <a:gd name="connsiteX1" fmla="*/ 628 w 11625"/>
              <a:gd name="connsiteY1" fmla="*/ 2245 h 11582"/>
              <a:gd name="connsiteX2" fmla="*/ 5496 w 11625"/>
              <a:gd name="connsiteY2" fmla="*/ 6 h 11582"/>
              <a:gd name="connsiteX3" fmla="*/ 9433 w 11625"/>
              <a:gd name="connsiteY3" fmla="*/ 2695 h 11582"/>
              <a:gd name="connsiteX4" fmla="*/ 11195 w 11625"/>
              <a:gd name="connsiteY4" fmla="*/ 11172 h 11582"/>
              <a:gd name="connsiteX5" fmla="*/ 1410 w 11625"/>
              <a:gd name="connsiteY5" fmla="*/ 9682 h 11582"/>
              <a:gd name="connsiteX0" fmla="*/ 1410 w 11200"/>
              <a:gd name="connsiteY0" fmla="*/ 9682 h 11897"/>
              <a:gd name="connsiteX1" fmla="*/ 628 w 11200"/>
              <a:gd name="connsiteY1" fmla="*/ 2245 h 11897"/>
              <a:gd name="connsiteX2" fmla="*/ 5496 w 11200"/>
              <a:gd name="connsiteY2" fmla="*/ 6 h 11897"/>
              <a:gd name="connsiteX3" fmla="*/ 9433 w 11200"/>
              <a:gd name="connsiteY3" fmla="*/ 2695 h 11897"/>
              <a:gd name="connsiteX4" fmla="*/ 11195 w 11200"/>
              <a:gd name="connsiteY4" fmla="*/ 11172 h 11897"/>
              <a:gd name="connsiteX5" fmla="*/ 1410 w 11200"/>
              <a:gd name="connsiteY5" fmla="*/ 9682 h 1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00" h="11897">
                <a:moveTo>
                  <a:pt x="1410" y="9682"/>
                </a:moveTo>
                <a:cubicBezTo>
                  <a:pt x="-620" y="8602"/>
                  <a:pt x="-53" y="3858"/>
                  <a:pt x="628" y="2245"/>
                </a:cubicBezTo>
                <a:cubicBezTo>
                  <a:pt x="1309" y="632"/>
                  <a:pt x="4029" y="-69"/>
                  <a:pt x="5496" y="6"/>
                </a:cubicBezTo>
                <a:cubicBezTo>
                  <a:pt x="6963" y="81"/>
                  <a:pt x="9134" y="1836"/>
                  <a:pt x="9433" y="2695"/>
                </a:cubicBezTo>
                <a:cubicBezTo>
                  <a:pt x="10415" y="7150"/>
                  <a:pt x="11279" y="9271"/>
                  <a:pt x="11195" y="11172"/>
                </a:cubicBezTo>
                <a:cubicBezTo>
                  <a:pt x="11111" y="13073"/>
                  <a:pt x="3437" y="10760"/>
                  <a:pt x="1410" y="9682"/>
                </a:cubicBezTo>
                <a:close/>
              </a:path>
            </a:pathLst>
          </a:custGeom>
          <a:noFill/>
          <a:ln w="38100">
            <a:solidFill>
              <a:srgbClr val="FF6FCF"/>
            </a:solidFill>
            <a:round/>
            <a:headEnd/>
            <a:tailEnd/>
          </a:ln>
        </p:spPr>
        <p:txBody>
          <a:bodyPr/>
          <a:lstStyle/>
          <a:p>
            <a:endParaRPr lang="en-US">
              <a:solidFill>
                <a:srgbClr val="000000"/>
              </a:solidFill>
            </a:endParaRPr>
          </a:p>
        </p:txBody>
      </p:sp>
      <p:sp>
        <p:nvSpPr>
          <p:cNvPr id="336" name="Freeform 607"/>
          <p:cNvSpPr>
            <a:spLocks/>
          </p:cNvSpPr>
          <p:nvPr/>
        </p:nvSpPr>
        <p:spPr bwMode="auto">
          <a:xfrm>
            <a:off x="6667905" y="3432010"/>
            <a:ext cx="101961" cy="354433"/>
          </a:xfrm>
          <a:custGeom>
            <a:avLst/>
            <a:gdLst>
              <a:gd name="T0" fmla="*/ 2147483647 w 245"/>
              <a:gd name="T1" fmla="*/ 2147483647 h 357"/>
              <a:gd name="T2" fmla="*/ 2147483647 w 245"/>
              <a:gd name="T3" fmla="*/ 2147483647 h 357"/>
              <a:gd name="T4" fmla="*/ 0 w 245"/>
              <a:gd name="T5" fmla="*/ 0 h 357"/>
              <a:gd name="T6" fmla="*/ 0 60000 65536"/>
              <a:gd name="T7" fmla="*/ 0 60000 65536"/>
              <a:gd name="T8" fmla="*/ 0 60000 65536"/>
              <a:gd name="T9" fmla="*/ 0 w 245"/>
              <a:gd name="T10" fmla="*/ 0 h 357"/>
              <a:gd name="T11" fmla="*/ 245 w 245"/>
              <a:gd name="T12" fmla="*/ 357 h 357"/>
              <a:gd name="connsiteX0" fmla="*/ 0 w 11640"/>
              <a:gd name="connsiteY0" fmla="*/ 4809 h 4809"/>
              <a:gd name="connsiteX1" fmla="*/ 11530 w 11640"/>
              <a:gd name="connsiteY1" fmla="*/ 3361 h 4809"/>
              <a:gd name="connsiteX2" fmla="*/ 2959 w 11640"/>
              <a:gd name="connsiteY2" fmla="*/ 0 h 4809"/>
              <a:gd name="connsiteX0" fmla="*/ 0 w 2876"/>
              <a:gd name="connsiteY0" fmla="*/ 10000 h 10000"/>
              <a:gd name="connsiteX1" fmla="*/ 948 w 2876"/>
              <a:gd name="connsiteY1" fmla="*/ 3488 h 10000"/>
              <a:gd name="connsiteX2" fmla="*/ 2542 w 2876"/>
              <a:gd name="connsiteY2" fmla="*/ 0 h 10000"/>
              <a:gd name="connsiteX0" fmla="*/ 0 w 10168"/>
              <a:gd name="connsiteY0" fmla="*/ 10000 h 10000"/>
              <a:gd name="connsiteX1" fmla="*/ 3296 w 10168"/>
              <a:gd name="connsiteY1" fmla="*/ 3488 h 10000"/>
              <a:gd name="connsiteX2" fmla="*/ 8839 w 10168"/>
              <a:gd name="connsiteY2" fmla="*/ 0 h 10000"/>
              <a:gd name="connsiteX0" fmla="*/ 0 w 8839"/>
              <a:gd name="connsiteY0" fmla="*/ 10000 h 10000"/>
              <a:gd name="connsiteX1" fmla="*/ 8839 w 8839"/>
              <a:gd name="connsiteY1" fmla="*/ 0 h 10000"/>
              <a:gd name="connsiteX0" fmla="*/ 0 w 5357"/>
              <a:gd name="connsiteY0" fmla="*/ 13268 h 13268"/>
              <a:gd name="connsiteX1" fmla="*/ 5357 w 5357"/>
              <a:gd name="connsiteY1" fmla="*/ 0 h 13268"/>
              <a:gd name="connsiteX0" fmla="*/ 0 w 10000"/>
              <a:gd name="connsiteY0" fmla="*/ 8851 h 8851"/>
              <a:gd name="connsiteX1" fmla="*/ 10000 w 10000"/>
              <a:gd name="connsiteY1" fmla="*/ 0 h 8851"/>
              <a:gd name="connsiteX0" fmla="*/ 424 w 10424"/>
              <a:gd name="connsiteY0" fmla="*/ 10000 h 10000"/>
              <a:gd name="connsiteX1" fmla="*/ 10424 w 10424"/>
              <a:gd name="connsiteY1" fmla="*/ 0 h 10000"/>
              <a:gd name="connsiteX0" fmla="*/ 19823 w 20042"/>
              <a:gd name="connsiteY0" fmla="*/ 10000 h 10000"/>
              <a:gd name="connsiteX1" fmla="*/ 4961 w 20042"/>
              <a:gd name="connsiteY1" fmla="*/ 0 h 10000"/>
              <a:gd name="connsiteX0" fmla="*/ 6775 w 7339"/>
              <a:gd name="connsiteY0" fmla="*/ 8712 h 8712"/>
              <a:gd name="connsiteX1" fmla="*/ 7339 w 7339"/>
              <a:gd name="connsiteY1" fmla="*/ 0 h 8712"/>
            </a:gdLst>
            <a:ahLst/>
            <a:cxnLst>
              <a:cxn ang="0">
                <a:pos x="connsiteX0" y="connsiteY0"/>
              </a:cxn>
              <a:cxn ang="0">
                <a:pos x="connsiteX1" y="connsiteY1"/>
              </a:cxn>
            </a:cxnLst>
            <a:rect l="l" t="t" r="r" b="b"/>
            <a:pathLst>
              <a:path w="7339" h="8712">
                <a:moveTo>
                  <a:pt x="6775" y="8712"/>
                </a:moveTo>
                <a:cubicBezTo>
                  <a:pt x="10108" y="4946"/>
                  <a:pt x="-10440" y="4694"/>
                  <a:pt x="7339" y="0"/>
                </a:cubicBezTo>
              </a:path>
            </a:pathLst>
          </a:custGeom>
          <a:noFill/>
          <a:ln w="63500" cmpd="tri">
            <a:solidFill>
              <a:srgbClr val="FF66FF"/>
            </a:solidFill>
            <a:round/>
            <a:headEnd/>
            <a:tailEnd/>
          </a:ln>
        </p:spPr>
        <p:txBody>
          <a:bodyPr/>
          <a:lstStyle/>
          <a:p>
            <a:endParaRPr lang="en-US">
              <a:solidFill>
                <a:srgbClr val="000000"/>
              </a:solidFill>
            </a:endParaRPr>
          </a:p>
        </p:txBody>
      </p:sp>
      <p:sp>
        <p:nvSpPr>
          <p:cNvPr id="337" name="Freeform 600"/>
          <p:cNvSpPr>
            <a:spLocks/>
          </p:cNvSpPr>
          <p:nvPr/>
        </p:nvSpPr>
        <p:spPr bwMode="auto">
          <a:xfrm>
            <a:off x="5841664" y="1969520"/>
            <a:ext cx="967174" cy="1862414"/>
          </a:xfrm>
          <a:custGeom>
            <a:avLst/>
            <a:gdLst>
              <a:gd name="T0" fmla="*/ 2147483647 w 753"/>
              <a:gd name="T1" fmla="*/ 2147483647 h 907"/>
              <a:gd name="T2" fmla="*/ 2147483647 w 753"/>
              <a:gd name="T3" fmla="*/ 2147483647 h 907"/>
              <a:gd name="T4" fmla="*/ 0 w 753"/>
              <a:gd name="T5" fmla="*/ 0 h 907"/>
              <a:gd name="T6" fmla="*/ 0 60000 65536"/>
              <a:gd name="T7" fmla="*/ 0 60000 65536"/>
              <a:gd name="T8" fmla="*/ 0 60000 65536"/>
              <a:gd name="T9" fmla="*/ 0 w 753"/>
              <a:gd name="T10" fmla="*/ 0 h 907"/>
              <a:gd name="T11" fmla="*/ 753 w 753"/>
              <a:gd name="T12" fmla="*/ 907 h 907"/>
              <a:gd name="connsiteX0" fmla="*/ 10000 w 10000"/>
              <a:gd name="connsiteY0" fmla="*/ 9394 h 9394"/>
              <a:gd name="connsiteX1" fmla="*/ 3653 w 10000"/>
              <a:gd name="connsiteY1" fmla="*/ 7882 h 9394"/>
              <a:gd name="connsiteX2" fmla="*/ 0 w 10000"/>
              <a:gd name="connsiteY2" fmla="*/ 0 h 9394"/>
              <a:gd name="connsiteX0" fmla="*/ 10000 w 10000"/>
              <a:gd name="connsiteY0" fmla="*/ 10000 h 10377"/>
              <a:gd name="connsiteX1" fmla="*/ 3653 w 10000"/>
              <a:gd name="connsiteY1" fmla="*/ 8390 h 10377"/>
              <a:gd name="connsiteX2" fmla="*/ 0 w 10000"/>
              <a:gd name="connsiteY2" fmla="*/ 0 h 10377"/>
              <a:gd name="connsiteX0" fmla="*/ 9562 w 9562"/>
              <a:gd name="connsiteY0" fmla="*/ 10387 h 10764"/>
              <a:gd name="connsiteX1" fmla="*/ 3215 w 9562"/>
              <a:gd name="connsiteY1" fmla="*/ 8777 h 10764"/>
              <a:gd name="connsiteX2" fmla="*/ 0 w 9562"/>
              <a:gd name="connsiteY2" fmla="*/ 0 h 10764"/>
              <a:gd name="connsiteX0" fmla="*/ 10146 w 10146"/>
              <a:gd name="connsiteY0" fmla="*/ 9650 h 10000"/>
              <a:gd name="connsiteX1" fmla="*/ 3508 w 10146"/>
              <a:gd name="connsiteY1" fmla="*/ 8154 h 10000"/>
              <a:gd name="connsiteX2" fmla="*/ 146 w 10146"/>
              <a:gd name="connsiteY2" fmla="*/ 0 h 10000"/>
              <a:gd name="connsiteX0" fmla="*/ 10175 w 10175"/>
              <a:gd name="connsiteY0" fmla="*/ 9650 h 10066"/>
              <a:gd name="connsiteX1" fmla="*/ 3018 w 10175"/>
              <a:gd name="connsiteY1" fmla="*/ 8276 h 10066"/>
              <a:gd name="connsiteX2" fmla="*/ 175 w 10175"/>
              <a:gd name="connsiteY2" fmla="*/ 0 h 10066"/>
              <a:gd name="connsiteX0" fmla="*/ 10175 w 10175"/>
              <a:gd name="connsiteY0" fmla="*/ 9650 h 10825"/>
              <a:gd name="connsiteX1" fmla="*/ 6574 w 10175"/>
              <a:gd name="connsiteY1" fmla="*/ 10799 h 10825"/>
              <a:gd name="connsiteX2" fmla="*/ 3018 w 10175"/>
              <a:gd name="connsiteY2" fmla="*/ 8276 h 10825"/>
              <a:gd name="connsiteX3" fmla="*/ 175 w 10175"/>
              <a:gd name="connsiteY3" fmla="*/ 0 h 10825"/>
              <a:gd name="connsiteX0" fmla="*/ 10175 w 10175"/>
              <a:gd name="connsiteY0" fmla="*/ 9650 h 10880"/>
              <a:gd name="connsiteX1" fmla="*/ 6574 w 10175"/>
              <a:gd name="connsiteY1" fmla="*/ 10799 h 10880"/>
              <a:gd name="connsiteX2" fmla="*/ 3018 w 10175"/>
              <a:gd name="connsiteY2" fmla="*/ 8276 h 10880"/>
              <a:gd name="connsiteX3" fmla="*/ 175 w 10175"/>
              <a:gd name="connsiteY3" fmla="*/ 0 h 10880"/>
              <a:gd name="connsiteX0" fmla="*/ 10175 w 10175"/>
              <a:gd name="connsiteY0" fmla="*/ 9650 h 10961"/>
              <a:gd name="connsiteX1" fmla="*/ 6574 w 10175"/>
              <a:gd name="connsiteY1" fmla="*/ 10799 h 10961"/>
              <a:gd name="connsiteX2" fmla="*/ 3018 w 10175"/>
              <a:gd name="connsiteY2" fmla="*/ 8276 h 10961"/>
              <a:gd name="connsiteX3" fmla="*/ 175 w 10175"/>
              <a:gd name="connsiteY3" fmla="*/ 0 h 10961"/>
              <a:gd name="connsiteX0" fmla="*/ 9936 w 9936"/>
              <a:gd name="connsiteY0" fmla="*/ 9369 h 10898"/>
              <a:gd name="connsiteX1" fmla="*/ 6574 w 9936"/>
              <a:gd name="connsiteY1" fmla="*/ 10799 h 10898"/>
              <a:gd name="connsiteX2" fmla="*/ 3018 w 9936"/>
              <a:gd name="connsiteY2" fmla="*/ 8276 h 10898"/>
              <a:gd name="connsiteX3" fmla="*/ 175 w 9936"/>
              <a:gd name="connsiteY3" fmla="*/ 0 h 10898"/>
              <a:gd name="connsiteX0" fmla="*/ 10000 w 10000"/>
              <a:gd name="connsiteY0" fmla="*/ 8597 h 9634"/>
              <a:gd name="connsiteX1" fmla="*/ 6556 w 10000"/>
              <a:gd name="connsiteY1" fmla="*/ 9393 h 9634"/>
              <a:gd name="connsiteX2" fmla="*/ 3037 w 10000"/>
              <a:gd name="connsiteY2" fmla="*/ 7594 h 9634"/>
              <a:gd name="connsiteX3" fmla="*/ 176 w 10000"/>
              <a:gd name="connsiteY3" fmla="*/ 0 h 9634"/>
              <a:gd name="connsiteX0" fmla="*/ 10000 w 10000"/>
              <a:gd name="connsiteY0" fmla="*/ 8924 h 10000"/>
              <a:gd name="connsiteX1" fmla="*/ 6556 w 10000"/>
              <a:gd name="connsiteY1" fmla="*/ 9750 h 10000"/>
              <a:gd name="connsiteX2" fmla="*/ 3037 w 10000"/>
              <a:gd name="connsiteY2" fmla="*/ 7882 h 10000"/>
              <a:gd name="connsiteX3" fmla="*/ 176 w 10000"/>
              <a:gd name="connsiteY3" fmla="*/ 0 h 10000"/>
              <a:gd name="connsiteX0" fmla="*/ 10000 w 10000"/>
              <a:gd name="connsiteY0" fmla="*/ 8924 h 10053"/>
              <a:gd name="connsiteX1" fmla="*/ 6376 w 10000"/>
              <a:gd name="connsiteY1" fmla="*/ 9839 h 10053"/>
              <a:gd name="connsiteX2" fmla="*/ 3037 w 10000"/>
              <a:gd name="connsiteY2" fmla="*/ 7882 h 10053"/>
              <a:gd name="connsiteX3" fmla="*/ 176 w 10000"/>
              <a:gd name="connsiteY3" fmla="*/ 0 h 10053"/>
              <a:gd name="connsiteX0" fmla="*/ 10000 w 10000"/>
              <a:gd name="connsiteY0" fmla="*/ 8924 h 10000"/>
              <a:gd name="connsiteX1" fmla="*/ 6316 w 10000"/>
              <a:gd name="connsiteY1" fmla="*/ 9750 h 10000"/>
              <a:gd name="connsiteX2" fmla="*/ 3037 w 10000"/>
              <a:gd name="connsiteY2" fmla="*/ 7882 h 10000"/>
              <a:gd name="connsiteX3" fmla="*/ 176 w 10000"/>
              <a:gd name="connsiteY3" fmla="*/ 0 h 10000"/>
              <a:gd name="connsiteX0" fmla="*/ 10000 w 10000"/>
              <a:gd name="connsiteY0" fmla="*/ 8924 h 10082"/>
              <a:gd name="connsiteX1" fmla="*/ 6196 w 10000"/>
              <a:gd name="connsiteY1" fmla="*/ 9884 h 10082"/>
              <a:gd name="connsiteX2" fmla="*/ 3037 w 10000"/>
              <a:gd name="connsiteY2" fmla="*/ 7882 h 10082"/>
              <a:gd name="connsiteX3" fmla="*/ 176 w 10000"/>
              <a:gd name="connsiteY3" fmla="*/ 0 h 10082"/>
              <a:gd name="connsiteX0" fmla="*/ 10000 w 10000"/>
              <a:gd name="connsiteY0" fmla="*/ 8924 h 10082"/>
              <a:gd name="connsiteX1" fmla="*/ 6196 w 10000"/>
              <a:gd name="connsiteY1" fmla="*/ 9884 h 10082"/>
              <a:gd name="connsiteX2" fmla="*/ 3037 w 10000"/>
              <a:gd name="connsiteY2" fmla="*/ 7882 h 10082"/>
              <a:gd name="connsiteX3" fmla="*/ 176 w 10000"/>
              <a:gd name="connsiteY3" fmla="*/ 0 h 10082"/>
              <a:gd name="connsiteX0" fmla="*/ 10000 w 10000"/>
              <a:gd name="connsiteY0" fmla="*/ 8924 h 9817"/>
              <a:gd name="connsiteX1" fmla="*/ 6510 w 10000"/>
              <a:gd name="connsiteY1" fmla="*/ 9379 h 9817"/>
              <a:gd name="connsiteX2" fmla="*/ 3037 w 10000"/>
              <a:gd name="connsiteY2" fmla="*/ 7882 h 9817"/>
              <a:gd name="connsiteX3" fmla="*/ 176 w 10000"/>
              <a:gd name="connsiteY3" fmla="*/ 0 h 9817"/>
              <a:gd name="connsiteX0" fmla="*/ 10000 w 10000"/>
              <a:gd name="connsiteY0" fmla="*/ 9090 h 9882"/>
              <a:gd name="connsiteX1" fmla="*/ 6510 w 10000"/>
              <a:gd name="connsiteY1" fmla="*/ 9237 h 9882"/>
              <a:gd name="connsiteX2" fmla="*/ 3037 w 10000"/>
              <a:gd name="connsiteY2" fmla="*/ 8029 h 9882"/>
              <a:gd name="connsiteX3" fmla="*/ 176 w 10000"/>
              <a:gd name="connsiteY3" fmla="*/ 0 h 9882"/>
              <a:gd name="connsiteX0" fmla="*/ 10000 w 10000"/>
              <a:gd name="connsiteY0" fmla="*/ 9199 h 10056"/>
              <a:gd name="connsiteX1" fmla="*/ 6458 w 10000"/>
              <a:gd name="connsiteY1" fmla="*/ 9507 h 10056"/>
              <a:gd name="connsiteX2" fmla="*/ 3037 w 10000"/>
              <a:gd name="connsiteY2" fmla="*/ 8125 h 10056"/>
              <a:gd name="connsiteX3" fmla="*/ 176 w 10000"/>
              <a:gd name="connsiteY3" fmla="*/ 0 h 10056"/>
              <a:gd name="connsiteX0" fmla="*/ 10000 w 10000"/>
              <a:gd name="connsiteY0" fmla="*/ 9199 h 9918"/>
              <a:gd name="connsiteX1" fmla="*/ 6458 w 10000"/>
              <a:gd name="connsiteY1" fmla="*/ 9067 h 9918"/>
              <a:gd name="connsiteX2" fmla="*/ 3037 w 10000"/>
              <a:gd name="connsiteY2" fmla="*/ 8125 h 9918"/>
              <a:gd name="connsiteX3" fmla="*/ 176 w 10000"/>
              <a:gd name="connsiteY3" fmla="*/ 0 h 9918"/>
              <a:gd name="connsiteX0" fmla="*/ 10000 w 10000"/>
              <a:gd name="connsiteY0" fmla="*/ 9275 h 10145"/>
              <a:gd name="connsiteX1" fmla="*/ 6458 w 10000"/>
              <a:gd name="connsiteY1" fmla="*/ 9142 h 10145"/>
              <a:gd name="connsiteX2" fmla="*/ 3037 w 10000"/>
              <a:gd name="connsiteY2" fmla="*/ 8192 h 10145"/>
              <a:gd name="connsiteX3" fmla="*/ 176 w 10000"/>
              <a:gd name="connsiteY3" fmla="*/ 0 h 10145"/>
              <a:gd name="connsiteX0" fmla="*/ 7947 w 7947"/>
              <a:gd name="connsiteY0" fmla="*/ 7869 h 8739"/>
              <a:gd name="connsiteX1" fmla="*/ 4405 w 7947"/>
              <a:gd name="connsiteY1" fmla="*/ 7736 h 8739"/>
              <a:gd name="connsiteX2" fmla="*/ 984 w 7947"/>
              <a:gd name="connsiteY2" fmla="*/ 6786 h 8739"/>
              <a:gd name="connsiteX3" fmla="*/ 967 w 7947"/>
              <a:gd name="connsiteY3" fmla="*/ 0 h 8739"/>
              <a:gd name="connsiteX0" fmla="*/ 11134 w 11134"/>
              <a:gd name="connsiteY0" fmla="*/ 13775 h 14771"/>
              <a:gd name="connsiteX1" fmla="*/ 6677 w 11134"/>
              <a:gd name="connsiteY1" fmla="*/ 13623 h 14771"/>
              <a:gd name="connsiteX2" fmla="*/ 2372 w 11134"/>
              <a:gd name="connsiteY2" fmla="*/ 12536 h 14771"/>
              <a:gd name="connsiteX3" fmla="*/ 421 w 11134"/>
              <a:gd name="connsiteY3" fmla="*/ 0 h 14771"/>
              <a:gd name="connsiteX0" fmla="*/ 10716 w 10716"/>
              <a:gd name="connsiteY0" fmla="*/ 13775 h 14771"/>
              <a:gd name="connsiteX1" fmla="*/ 6259 w 10716"/>
              <a:gd name="connsiteY1" fmla="*/ 13623 h 14771"/>
              <a:gd name="connsiteX2" fmla="*/ 1954 w 10716"/>
              <a:gd name="connsiteY2" fmla="*/ 12536 h 14771"/>
              <a:gd name="connsiteX3" fmla="*/ 1893 w 10716"/>
              <a:gd name="connsiteY3" fmla="*/ 4713 h 14771"/>
              <a:gd name="connsiteX4" fmla="*/ 3 w 10716"/>
              <a:gd name="connsiteY4" fmla="*/ 0 h 14771"/>
              <a:gd name="connsiteX0" fmla="*/ 10716 w 10716"/>
              <a:gd name="connsiteY0" fmla="*/ 13775 h 14771"/>
              <a:gd name="connsiteX1" fmla="*/ 6259 w 10716"/>
              <a:gd name="connsiteY1" fmla="*/ 13623 h 14771"/>
              <a:gd name="connsiteX2" fmla="*/ 1954 w 10716"/>
              <a:gd name="connsiteY2" fmla="*/ 12536 h 14771"/>
              <a:gd name="connsiteX3" fmla="*/ 1893 w 10716"/>
              <a:gd name="connsiteY3" fmla="*/ 4713 h 14771"/>
              <a:gd name="connsiteX4" fmla="*/ 3 w 10716"/>
              <a:gd name="connsiteY4" fmla="*/ 0 h 14771"/>
              <a:gd name="connsiteX0" fmla="*/ 10716 w 10716"/>
              <a:gd name="connsiteY0" fmla="*/ 13775 h 14771"/>
              <a:gd name="connsiteX1" fmla="*/ 6259 w 10716"/>
              <a:gd name="connsiteY1" fmla="*/ 13623 h 14771"/>
              <a:gd name="connsiteX2" fmla="*/ 1954 w 10716"/>
              <a:gd name="connsiteY2" fmla="*/ 12536 h 14771"/>
              <a:gd name="connsiteX3" fmla="*/ 1893 w 10716"/>
              <a:gd name="connsiteY3" fmla="*/ 4713 h 14771"/>
              <a:gd name="connsiteX4" fmla="*/ 3 w 10716"/>
              <a:gd name="connsiteY4" fmla="*/ 0 h 14771"/>
              <a:gd name="connsiteX0" fmla="*/ 10716 w 10716"/>
              <a:gd name="connsiteY0" fmla="*/ 13775 h 14771"/>
              <a:gd name="connsiteX1" fmla="*/ 6259 w 10716"/>
              <a:gd name="connsiteY1" fmla="*/ 13623 h 14771"/>
              <a:gd name="connsiteX2" fmla="*/ 2376 w 10716"/>
              <a:gd name="connsiteY2" fmla="*/ 12388 h 14771"/>
              <a:gd name="connsiteX3" fmla="*/ 1893 w 10716"/>
              <a:gd name="connsiteY3" fmla="*/ 4713 h 14771"/>
              <a:gd name="connsiteX4" fmla="*/ 3 w 10716"/>
              <a:gd name="connsiteY4" fmla="*/ 0 h 14771"/>
              <a:gd name="connsiteX0" fmla="*/ 10716 w 10716"/>
              <a:gd name="connsiteY0" fmla="*/ 13775 h 14633"/>
              <a:gd name="connsiteX1" fmla="*/ 7948 w 10716"/>
              <a:gd name="connsiteY1" fmla="*/ 13178 h 14633"/>
              <a:gd name="connsiteX2" fmla="*/ 2376 w 10716"/>
              <a:gd name="connsiteY2" fmla="*/ 12388 h 14633"/>
              <a:gd name="connsiteX3" fmla="*/ 1893 w 10716"/>
              <a:gd name="connsiteY3" fmla="*/ 4713 h 14633"/>
              <a:gd name="connsiteX4" fmla="*/ 3 w 10716"/>
              <a:gd name="connsiteY4" fmla="*/ 0 h 14633"/>
              <a:gd name="connsiteX0" fmla="*/ 10716 w 10716"/>
              <a:gd name="connsiteY0" fmla="*/ 13775 h 14633"/>
              <a:gd name="connsiteX1" fmla="*/ 7948 w 10716"/>
              <a:gd name="connsiteY1" fmla="*/ 13178 h 14633"/>
              <a:gd name="connsiteX2" fmla="*/ 3513 w 10716"/>
              <a:gd name="connsiteY2" fmla="*/ 11069 h 14633"/>
              <a:gd name="connsiteX3" fmla="*/ 1893 w 10716"/>
              <a:gd name="connsiteY3" fmla="*/ 4713 h 14633"/>
              <a:gd name="connsiteX4" fmla="*/ 3 w 10716"/>
              <a:gd name="connsiteY4" fmla="*/ 0 h 14633"/>
              <a:gd name="connsiteX0" fmla="*/ 10716 w 10716"/>
              <a:gd name="connsiteY0" fmla="*/ 13775 h 14490"/>
              <a:gd name="connsiteX1" fmla="*/ 7948 w 10716"/>
              <a:gd name="connsiteY1" fmla="*/ 12553 h 14490"/>
              <a:gd name="connsiteX2" fmla="*/ 3513 w 10716"/>
              <a:gd name="connsiteY2" fmla="*/ 11069 h 14490"/>
              <a:gd name="connsiteX3" fmla="*/ 1893 w 10716"/>
              <a:gd name="connsiteY3" fmla="*/ 4713 h 14490"/>
              <a:gd name="connsiteX4" fmla="*/ 3 w 10716"/>
              <a:gd name="connsiteY4" fmla="*/ 0 h 14490"/>
              <a:gd name="connsiteX0" fmla="*/ 10716 w 10716"/>
              <a:gd name="connsiteY0" fmla="*/ 13775 h 14490"/>
              <a:gd name="connsiteX1" fmla="*/ 7948 w 10716"/>
              <a:gd name="connsiteY1" fmla="*/ 12553 h 14490"/>
              <a:gd name="connsiteX2" fmla="*/ 3513 w 10716"/>
              <a:gd name="connsiteY2" fmla="*/ 11069 h 14490"/>
              <a:gd name="connsiteX3" fmla="*/ 1893 w 10716"/>
              <a:gd name="connsiteY3" fmla="*/ 4713 h 14490"/>
              <a:gd name="connsiteX4" fmla="*/ 3 w 10716"/>
              <a:gd name="connsiteY4" fmla="*/ 0 h 14490"/>
              <a:gd name="connsiteX0" fmla="*/ 10716 w 10716"/>
              <a:gd name="connsiteY0" fmla="*/ 13775 h 14490"/>
              <a:gd name="connsiteX1" fmla="*/ 7948 w 10716"/>
              <a:gd name="connsiteY1" fmla="*/ 12553 h 14490"/>
              <a:gd name="connsiteX2" fmla="*/ 3513 w 10716"/>
              <a:gd name="connsiteY2" fmla="*/ 11069 h 14490"/>
              <a:gd name="connsiteX3" fmla="*/ 1893 w 10716"/>
              <a:gd name="connsiteY3" fmla="*/ 4713 h 14490"/>
              <a:gd name="connsiteX4" fmla="*/ 3 w 10716"/>
              <a:gd name="connsiteY4" fmla="*/ 0 h 14490"/>
              <a:gd name="connsiteX0" fmla="*/ 10716 w 10716"/>
              <a:gd name="connsiteY0" fmla="*/ 13775 h 14490"/>
              <a:gd name="connsiteX1" fmla="*/ 7948 w 10716"/>
              <a:gd name="connsiteY1" fmla="*/ 12553 h 14490"/>
              <a:gd name="connsiteX2" fmla="*/ 4522 w 10716"/>
              <a:gd name="connsiteY2" fmla="*/ 11391 h 14490"/>
              <a:gd name="connsiteX3" fmla="*/ 1893 w 10716"/>
              <a:gd name="connsiteY3" fmla="*/ 4713 h 14490"/>
              <a:gd name="connsiteX4" fmla="*/ 3 w 10716"/>
              <a:gd name="connsiteY4" fmla="*/ 0 h 1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6" h="14490">
                <a:moveTo>
                  <a:pt x="10716" y="13775"/>
                </a:moveTo>
                <a:cubicBezTo>
                  <a:pt x="10318" y="15601"/>
                  <a:pt x="9262" y="13460"/>
                  <a:pt x="7948" y="12553"/>
                </a:cubicBezTo>
                <a:cubicBezTo>
                  <a:pt x="6438" y="12029"/>
                  <a:pt x="7278" y="12913"/>
                  <a:pt x="4522" y="11391"/>
                </a:cubicBezTo>
                <a:cubicBezTo>
                  <a:pt x="9373" y="5948"/>
                  <a:pt x="6804" y="6005"/>
                  <a:pt x="1893" y="4713"/>
                </a:cubicBezTo>
                <a:cubicBezTo>
                  <a:pt x="724" y="2596"/>
                  <a:pt x="-64" y="851"/>
                  <a:pt x="3" y="0"/>
                </a:cubicBezTo>
              </a:path>
            </a:pathLst>
          </a:custGeom>
          <a:noFill/>
          <a:ln w="63500">
            <a:solidFill>
              <a:srgbClr val="3333FF"/>
            </a:solidFill>
            <a:round/>
            <a:headEnd/>
            <a:tailEnd/>
          </a:ln>
        </p:spPr>
        <p:txBody>
          <a:bodyPr anchor="ctr"/>
          <a:lstStyle/>
          <a:p>
            <a:endParaRPr lang="en-US">
              <a:solidFill>
                <a:srgbClr val="000000"/>
              </a:solidFill>
            </a:endParaRPr>
          </a:p>
        </p:txBody>
      </p:sp>
      <p:sp>
        <p:nvSpPr>
          <p:cNvPr id="338" name="Freeform 598"/>
          <p:cNvSpPr>
            <a:spLocks/>
          </p:cNvSpPr>
          <p:nvPr/>
        </p:nvSpPr>
        <p:spPr bwMode="auto">
          <a:xfrm>
            <a:off x="6853633" y="2777530"/>
            <a:ext cx="814482" cy="987537"/>
          </a:xfrm>
          <a:custGeom>
            <a:avLst/>
            <a:gdLst>
              <a:gd name="T0" fmla="*/ 0 w 2563"/>
              <a:gd name="T1" fmla="*/ 2147483647 h 1246"/>
              <a:gd name="T2" fmla="*/ 2147483647 w 2563"/>
              <a:gd name="T3" fmla="*/ 2147483647 h 1246"/>
              <a:gd name="T4" fmla="*/ 2147483647 w 2563"/>
              <a:gd name="T5" fmla="*/ 2147483647 h 1246"/>
              <a:gd name="T6" fmla="*/ 2147483647 w 2563"/>
              <a:gd name="T7" fmla="*/ 2147483647 h 1246"/>
              <a:gd name="T8" fmla="*/ 2147483647 w 2563"/>
              <a:gd name="T9" fmla="*/ 2147483647 h 1246"/>
              <a:gd name="T10" fmla="*/ 2147483647 w 2563"/>
              <a:gd name="T11" fmla="*/ 2147483647 h 1246"/>
              <a:gd name="T12" fmla="*/ 2147483647 w 2563"/>
              <a:gd name="T13" fmla="*/ 2147483647 h 1246"/>
              <a:gd name="T14" fmla="*/ 2147483647 w 2563"/>
              <a:gd name="T15" fmla="*/ 0 h 1246"/>
              <a:gd name="T16" fmla="*/ 0 60000 65536"/>
              <a:gd name="T17" fmla="*/ 0 60000 65536"/>
              <a:gd name="T18" fmla="*/ 0 60000 65536"/>
              <a:gd name="T19" fmla="*/ 0 60000 65536"/>
              <a:gd name="T20" fmla="*/ 0 60000 65536"/>
              <a:gd name="T21" fmla="*/ 0 60000 65536"/>
              <a:gd name="T22" fmla="*/ 0 60000 65536"/>
              <a:gd name="T23" fmla="*/ 0 60000 65536"/>
              <a:gd name="T24" fmla="*/ 0 w 2563"/>
              <a:gd name="T25" fmla="*/ 0 h 1246"/>
              <a:gd name="T26" fmla="*/ 2563 w 2563"/>
              <a:gd name="T27" fmla="*/ 1246 h 1246"/>
              <a:gd name="connsiteX0" fmla="*/ 224 w 10158"/>
              <a:gd name="connsiteY0" fmla="*/ 7889 h 8712"/>
              <a:gd name="connsiteX1" fmla="*/ 868 w 10158"/>
              <a:gd name="connsiteY1" fmla="*/ 8708 h 8712"/>
              <a:gd name="connsiteX2" fmla="*/ 9483 w 10158"/>
              <a:gd name="connsiteY2" fmla="*/ 7480 h 8712"/>
              <a:gd name="connsiteX3" fmla="*/ 8437 w 10158"/>
              <a:gd name="connsiteY3" fmla="*/ 4246 h 8712"/>
              <a:gd name="connsiteX4" fmla="*/ 9584 w 10158"/>
              <a:gd name="connsiteY4" fmla="*/ 3820 h 8712"/>
              <a:gd name="connsiteX5" fmla="*/ 10084 w 10158"/>
              <a:gd name="connsiteY5" fmla="*/ 2279 h 8712"/>
              <a:gd name="connsiteX6" fmla="*/ 10158 w 10158"/>
              <a:gd name="connsiteY6" fmla="*/ 0 h 8712"/>
              <a:gd name="connsiteX0" fmla="*/ 0 w 9146"/>
              <a:gd name="connsiteY0" fmla="*/ 9995 h 9995"/>
              <a:gd name="connsiteX1" fmla="*/ 8481 w 9146"/>
              <a:gd name="connsiteY1" fmla="*/ 8586 h 9995"/>
              <a:gd name="connsiteX2" fmla="*/ 7452 w 9146"/>
              <a:gd name="connsiteY2" fmla="*/ 4874 h 9995"/>
              <a:gd name="connsiteX3" fmla="*/ 8581 w 9146"/>
              <a:gd name="connsiteY3" fmla="*/ 4385 h 9995"/>
              <a:gd name="connsiteX4" fmla="*/ 9073 w 9146"/>
              <a:gd name="connsiteY4" fmla="*/ 2616 h 9995"/>
              <a:gd name="connsiteX5" fmla="*/ 9146 w 9146"/>
              <a:gd name="connsiteY5" fmla="*/ 0 h 9995"/>
              <a:gd name="connsiteX0" fmla="*/ 0 w 9285"/>
              <a:gd name="connsiteY0" fmla="*/ 10277 h 10277"/>
              <a:gd name="connsiteX1" fmla="*/ 8558 w 9285"/>
              <a:gd name="connsiteY1" fmla="*/ 8590 h 10277"/>
              <a:gd name="connsiteX2" fmla="*/ 7433 w 9285"/>
              <a:gd name="connsiteY2" fmla="*/ 4876 h 10277"/>
              <a:gd name="connsiteX3" fmla="*/ 8667 w 9285"/>
              <a:gd name="connsiteY3" fmla="*/ 4387 h 10277"/>
              <a:gd name="connsiteX4" fmla="*/ 9205 w 9285"/>
              <a:gd name="connsiteY4" fmla="*/ 2617 h 10277"/>
              <a:gd name="connsiteX5" fmla="*/ 9285 w 9285"/>
              <a:gd name="connsiteY5" fmla="*/ 0 h 10277"/>
              <a:gd name="connsiteX0" fmla="*/ 1213 w 1996"/>
              <a:gd name="connsiteY0" fmla="*/ 8358 h 8358"/>
              <a:gd name="connsiteX1" fmla="*/ 1 w 1996"/>
              <a:gd name="connsiteY1" fmla="*/ 4745 h 8358"/>
              <a:gd name="connsiteX2" fmla="*/ 1330 w 1996"/>
              <a:gd name="connsiteY2" fmla="*/ 4269 h 8358"/>
              <a:gd name="connsiteX3" fmla="*/ 1910 w 1996"/>
              <a:gd name="connsiteY3" fmla="*/ 2546 h 8358"/>
              <a:gd name="connsiteX4" fmla="*/ 1996 w 1996"/>
              <a:gd name="connsiteY4" fmla="*/ 0 h 8358"/>
              <a:gd name="connsiteX0" fmla="*/ 0 w 9995"/>
              <a:gd name="connsiteY0" fmla="*/ 5677 h 5677"/>
              <a:gd name="connsiteX1" fmla="*/ 6658 w 9995"/>
              <a:gd name="connsiteY1" fmla="*/ 5108 h 5677"/>
              <a:gd name="connsiteX2" fmla="*/ 9564 w 9995"/>
              <a:gd name="connsiteY2" fmla="*/ 3046 h 5677"/>
              <a:gd name="connsiteX3" fmla="*/ 9995 w 9995"/>
              <a:gd name="connsiteY3" fmla="*/ 0 h 5677"/>
              <a:gd name="connsiteX0" fmla="*/ 0 w 11632"/>
              <a:gd name="connsiteY0" fmla="*/ 11758 h 11758"/>
              <a:gd name="connsiteX1" fmla="*/ 6661 w 11632"/>
              <a:gd name="connsiteY1" fmla="*/ 10756 h 11758"/>
              <a:gd name="connsiteX2" fmla="*/ 9569 w 11632"/>
              <a:gd name="connsiteY2" fmla="*/ 7124 h 11758"/>
              <a:gd name="connsiteX3" fmla="*/ 11632 w 11632"/>
              <a:gd name="connsiteY3" fmla="*/ 0 h 11758"/>
            </a:gdLst>
            <a:ahLst/>
            <a:cxnLst>
              <a:cxn ang="0">
                <a:pos x="connsiteX0" y="connsiteY0"/>
              </a:cxn>
              <a:cxn ang="0">
                <a:pos x="connsiteX1" y="connsiteY1"/>
              </a:cxn>
              <a:cxn ang="0">
                <a:pos x="connsiteX2" y="connsiteY2"/>
              </a:cxn>
              <a:cxn ang="0">
                <a:pos x="connsiteX3" y="connsiteY3"/>
              </a:cxn>
            </a:cxnLst>
            <a:rect l="l" t="t" r="r" b="b"/>
            <a:pathLst>
              <a:path w="11632" h="11758">
                <a:moveTo>
                  <a:pt x="0" y="11758"/>
                </a:moveTo>
                <a:cubicBezTo>
                  <a:pt x="95" y="10321"/>
                  <a:pt x="5078" y="11529"/>
                  <a:pt x="6661" y="10756"/>
                </a:cubicBezTo>
                <a:cubicBezTo>
                  <a:pt x="8251" y="9979"/>
                  <a:pt x="9028" y="8621"/>
                  <a:pt x="9569" y="7124"/>
                </a:cubicBezTo>
                <a:cubicBezTo>
                  <a:pt x="10115" y="5632"/>
                  <a:pt x="11542" y="1115"/>
                  <a:pt x="11632" y="0"/>
                </a:cubicBezTo>
              </a:path>
            </a:pathLst>
          </a:custGeom>
          <a:noFill/>
          <a:ln w="63500">
            <a:solidFill>
              <a:srgbClr val="3333FF"/>
            </a:solidFill>
            <a:round/>
            <a:headEnd/>
            <a:tailEnd/>
          </a:ln>
        </p:spPr>
        <p:txBody>
          <a:bodyPr anchor="ctr"/>
          <a:lstStyle/>
          <a:p>
            <a:endParaRPr lang="en-US">
              <a:solidFill>
                <a:srgbClr val="000000"/>
              </a:solidFill>
            </a:endParaRPr>
          </a:p>
        </p:txBody>
      </p:sp>
      <p:sp>
        <p:nvSpPr>
          <p:cNvPr id="339" name="Freeform 589"/>
          <p:cNvSpPr>
            <a:spLocks/>
          </p:cNvSpPr>
          <p:nvPr/>
        </p:nvSpPr>
        <p:spPr bwMode="auto">
          <a:xfrm>
            <a:off x="3098105" y="2906831"/>
            <a:ext cx="469400" cy="1405204"/>
          </a:xfrm>
          <a:custGeom>
            <a:avLst/>
            <a:gdLst>
              <a:gd name="T0" fmla="*/ 2147483647 w 331"/>
              <a:gd name="T1" fmla="*/ 2147483647 h 1078"/>
              <a:gd name="T2" fmla="*/ 2147483647 w 331"/>
              <a:gd name="T3" fmla="*/ 2147483647 h 1078"/>
              <a:gd name="T4" fmla="*/ 2147483647 w 331"/>
              <a:gd name="T5" fmla="*/ 0 h 1078"/>
              <a:gd name="T6" fmla="*/ 0 60000 65536"/>
              <a:gd name="T7" fmla="*/ 0 60000 65536"/>
              <a:gd name="T8" fmla="*/ 0 60000 65536"/>
              <a:gd name="T9" fmla="*/ 0 w 331"/>
              <a:gd name="T10" fmla="*/ 0 h 1078"/>
              <a:gd name="T11" fmla="*/ 331 w 331"/>
              <a:gd name="T12" fmla="*/ 1078 h 1078"/>
              <a:gd name="connsiteX0" fmla="*/ 8707 w 11366"/>
              <a:gd name="connsiteY0" fmla="*/ 10362 h 10362"/>
              <a:gd name="connsiteX1" fmla="*/ 6 w 11366"/>
              <a:gd name="connsiteY1" fmla="*/ 6355 h 10362"/>
              <a:gd name="connsiteX2" fmla="*/ 11366 w 11366"/>
              <a:gd name="connsiteY2" fmla="*/ 0 h 10362"/>
              <a:gd name="connsiteX0" fmla="*/ 8254 w 10913"/>
              <a:gd name="connsiteY0" fmla="*/ 10362 h 10362"/>
              <a:gd name="connsiteX1" fmla="*/ 6 w 10913"/>
              <a:gd name="connsiteY1" fmla="*/ 6299 h 10362"/>
              <a:gd name="connsiteX2" fmla="*/ 10913 w 10913"/>
              <a:gd name="connsiteY2" fmla="*/ 0 h 10362"/>
              <a:gd name="connsiteX0" fmla="*/ 8977 w 11636"/>
              <a:gd name="connsiteY0" fmla="*/ 10362 h 10362"/>
              <a:gd name="connsiteX1" fmla="*/ 4 w 11636"/>
              <a:gd name="connsiteY1" fmla="*/ 6271 h 10362"/>
              <a:gd name="connsiteX2" fmla="*/ 11636 w 11636"/>
              <a:gd name="connsiteY2" fmla="*/ 0 h 10362"/>
              <a:gd name="connsiteX0" fmla="*/ 10427 w 11636"/>
              <a:gd name="connsiteY0" fmla="*/ 10279 h 10279"/>
              <a:gd name="connsiteX1" fmla="*/ 4 w 11636"/>
              <a:gd name="connsiteY1" fmla="*/ 6271 h 10279"/>
              <a:gd name="connsiteX2" fmla="*/ 11636 w 11636"/>
              <a:gd name="connsiteY2" fmla="*/ 0 h 10279"/>
              <a:gd name="connsiteX0" fmla="*/ 10427 w 11636"/>
              <a:gd name="connsiteY0" fmla="*/ 10279 h 10279"/>
              <a:gd name="connsiteX1" fmla="*/ 4 w 11636"/>
              <a:gd name="connsiteY1" fmla="*/ 6271 h 10279"/>
              <a:gd name="connsiteX2" fmla="*/ 11636 w 11636"/>
              <a:gd name="connsiteY2" fmla="*/ 0 h 10279"/>
              <a:gd name="connsiteX0" fmla="*/ 8509 w 9718"/>
              <a:gd name="connsiteY0" fmla="*/ 10279 h 10279"/>
              <a:gd name="connsiteX1" fmla="*/ 7 w 9718"/>
              <a:gd name="connsiteY1" fmla="*/ 6271 h 10279"/>
              <a:gd name="connsiteX2" fmla="*/ 9718 w 9718"/>
              <a:gd name="connsiteY2" fmla="*/ 0 h 10279"/>
              <a:gd name="connsiteX0" fmla="*/ 8756 w 10000"/>
              <a:gd name="connsiteY0" fmla="*/ 8597 h 8597"/>
              <a:gd name="connsiteX1" fmla="*/ 7 w 10000"/>
              <a:gd name="connsiteY1" fmla="*/ 4698 h 8597"/>
              <a:gd name="connsiteX2" fmla="*/ 10000 w 10000"/>
              <a:gd name="connsiteY2" fmla="*/ 0 h 8597"/>
              <a:gd name="connsiteX0" fmla="*/ 5267 w 10037"/>
              <a:gd name="connsiteY0" fmla="*/ 9292 h 9292"/>
              <a:gd name="connsiteX1" fmla="*/ 44 w 10037"/>
              <a:gd name="connsiteY1" fmla="*/ 5465 h 9292"/>
              <a:gd name="connsiteX2" fmla="*/ 10037 w 10037"/>
              <a:gd name="connsiteY2" fmla="*/ 0 h 9292"/>
              <a:gd name="connsiteX0" fmla="*/ 5241 w 9993"/>
              <a:gd name="connsiteY0" fmla="*/ 10000 h 10000"/>
              <a:gd name="connsiteX1" fmla="*/ 37 w 9993"/>
              <a:gd name="connsiteY1" fmla="*/ 5881 h 10000"/>
              <a:gd name="connsiteX2" fmla="*/ 9993 w 9993"/>
              <a:gd name="connsiteY2" fmla="*/ 0 h 10000"/>
            </a:gdLst>
            <a:ahLst/>
            <a:cxnLst>
              <a:cxn ang="0">
                <a:pos x="connsiteX0" y="connsiteY0"/>
              </a:cxn>
              <a:cxn ang="0">
                <a:pos x="connsiteX1" y="connsiteY1"/>
              </a:cxn>
              <a:cxn ang="0">
                <a:pos x="connsiteX2" y="connsiteY2"/>
              </a:cxn>
            </a:cxnLst>
            <a:rect l="l" t="t" r="r" b="b"/>
            <a:pathLst>
              <a:path w="9993" h="10000">
                <a:moveTo>
                  <a:pt x="5241" y="10000"/>
                </a:moveTo>
                <a:cubicBezTo>
                  <a:pt x="197" y="8903"/>
                  <a:pt x="-148" y="7913"/>
                  <a:pt x="37" y="5881"/>
                </a:cubicBezTo>
                <a:cubicBezTo>
                  <a:pt x="223" y="3847"/>
                  <a:pt x="7887" y="1525"/>
                  <a:pt x="9993" y="0"/>
                </a:cubicBezTo>
              </a:path>
            </a:pathLst>
          </a:custGeom>
          <a:noFill/>
          <a:ln w="63500">
            <a:solidFill>
              <a:srgbClr val="3333FF"/>
            </a:solidFill>
            <a:round/>
            <a:headEnd/>
            <a:tailEnd/>
          </a:ln>
        </p:spPr>
        <p:txBody>
          <a:bodyPr anchor="ctr"/>
          <a:lstStyle/>
          <a:p>
            <a:endParaRPr lang="en-US">
              <a:solidFill>
                <a:srgbClr val="000000"/>
              </a:solidFill>
            </a:endParaRPr>
          </a:p>
        </p:txBody>
      </p:sp>
      <p:sp>
        <p:nvSpPr>
          <p:cNvPr id="340" name="Freeform 588"/>
          <p:cNvSpPr>
            <a:spLocks/>
          </p:cNvSpPr>
          <p:nvPr/>
        </p:nvSpPr>
        <p:spPr bwMode="auto">
          <a:xfrm>
            <a:off x="1055143" y="2781174"/>
            <a:ext cx="2276334" cy="1548369"/>
          </a:xfrm>
          <a:custGeom>
            <a:avLst/>
            <a:gdLst>
              <a:gd name="T0" fmla="*/ 2147483647 w 1613"/>
              <a:gd name="T1" fmla="*/ 2147483647 h 1119"/>
              <a:gd name="T2" fmla="*/ 2147483647 w 1613"/>
              <a:gd name="T3" fmla="*/ 2147483647 h 1119"/>
              <a:gd name="T4" fmla="*/ 2147483647 w 1613"/>
              <a:gd name="T5" fmla="*/ 2147483647 h 1119"/>
              <a:gd name="T6" fmla="*/ 2147483647 w 1613"/>
              <a:gd name="T7" fmla="*/ 2147483647 h 1119"/>
              <a:gd name="T8" fmla="*/ 2147483647 w 1613"/>
              <a:gd name="T9" fmla="*/ 2147483647 h 1119"/>
              <a:gd name="T10" fmla="*/ 2147483647 w 1613"/>
              <a:gd name="T11" fmla="*/ 0 h 1119"/>
              <a:gd name="T12" fmla="*/ 0 60000 65536"/>
              <a:gd name="T13" fmla="*/ 0 60000 65536"/>
              <a:gd name="T14" fmla="*/ 0 60000 65536"/>
              <a:gd name="T15" fmla="*/ 0 60000 65536"/>
              <a:gd name="T16" fmla="*/ 0 60000 65536"/>
              <a:gd name="T17" fmla="*/ 0 60000 65536"/>
              <a:gd name="T18" fmla="*/ 0 w 1613"/>
              <a:gd name="T19" fmla="*/ 0 h 1119"/>
              <a:gd name="T20" fmla="*/ 1613 w 1613"/>
              <a:gd name="T21" fmla="*/ 1119 h 1119"/>
              <a:gd name="connsiteX0" fmla="*/ 9718 w 9718"/>
              <a:gd name="connsiteY0" fmla="*/ 10053 h 10891"/>
              <a:gd name="connsiteX1" fmla="*/ 8825 w 9718"/>
              <a:gd name="connsiteY1" fmla="*/ 10858 h 10891"/>
              <a:gd name="connsiteX2" fmla="*/ 6308 w 9718"/>
              <a:gd name="connsiteY2" fmla="*/ 8775 h 10891"/>
              <a:gd name="connsiteX3" fmla="*/ 1968 w 9718"/>
              <a:gd name="connsiteY3" fmla="*/ 7024 h 10891"/>
              <a:gd name="connsiteX4" fmla="*/ 84 w 9718"/>
              <a:gd name="connsiteY4" fmla="*/ 2913 h 10891"/>
              <a:gd name="connsiteX5" fmla="*/ 605 w 9718"/>
              <a:gd name="connsiteY5" fmla="*/ 0 h 10891"/>
              <a:gd name="connsiteX0" fmla="*/ 9999 w 9999"/>
              <a:gd name="connsiteY0" fmla="*/ 9453 h 10222"/>
              <a:gd name="connsiteX1" fmla="*/ 9080 w 9999"/>
              <a:gd name="connsiteY1" fmla="*/ 10192 h 10222"/>
              <a:gd name="connsiteX2" fmla="*/ 6490 w 9999"/>
              <a:gd name="connsiteY2" fmla="*/ 8279 h 10222"/>
              <a:gd name="connsiteX3" fmla="*/ 2024 w 9999"/>
              <a:gd name="connsiteY3" fmla="*/ 6671 h 10222"/>
              <a:gd name="connsiteX4" fmla="*/ 85 w 9999"/>
              <a:gd name="connsiteY4" fmla="*/ 2897 h 10222"/>
              <a:gd name="connsiteX5" fmla="*/ 641 w 9999"/>
              <a:gd name="connsiteY5" fmla="*/ 0 h 10222"/>
              <a:gd name="connsiteX0" fmla="*/ 10000 w 10000"/>
              <a:gd name="connsiteY0" fmla="*/ 9248 h 10036"/>
              <a:gd name="connsiteX1" fmla="*/ 9081 w 10000"/>
              <a:gd name="connsiteY1" fmla="*/ 9971 h 10036"/>
              <a:gd name="connsiteX2" fmla="*/ 6357 w 10000"/>
              <a:gd name="connsiteY2" fmla="*/ 7352 h 10036"/>
              <a:gd name="connsiteX3" fmla="*/ 2024 w 10000"/>
              <a:gd name="connsiteY3" fmla="*/ 6526 h 10036"/>
              <a:gd name="connsiteX4" fmla="*/ 85 w 10000"/>
              <a:gd name="connsiteY4" fmla="*/ 2834 h 10036"/>
              <a:gd name="connsiteX5" fmla="*/ 641 w 10000"/>
              <a:gd name="connsiteY5" fmla="*/ 0 h 10036"/>
              <a:gd name="connsiteX0" fmla="*/ 10000 w 10000"/>
              <a:gd name="connsiteY0" fmla="*/ 9248 h 10036"/>
              <a:gd name="connsiteX1" fmla="*/ 9081 w 10000"/>
              <a:gd name="connsiteY1" fmla="*/ 9971 h 10036"/>
              <a:gd name="connsiteX2" fmla="*/ 6357 w 10000"/>
              <a:gd name="connsiteY2" fmla="*/ 7352 h 10036"/>
              <a:gd name="connsiteX3" fmla="*/ 2981 w 10000"/>
              <a:gd name="connsiteY3" fmla="*/ 5418 h 10036"/>
              <a:gd name="connsiteX4" fmla="*/ 85 w 10000"/>
              <a:gd name="connsiteY4" fmla="*/ 2834 h 10036"/>
              <a:gd name="connsiteX5" fmla="*/ 641 w 10000"/>
              <a:gd name="connsiteY5" fmla="*/ 0 h 10036"/>
              <a:gd name="connsiteX0" fmla="*/ 9498 w 9498"/>
              <a:gd name="connsiteY0" fmla="*/ 9248 h 10036"/>
              <a:gd name="connsiteX1" fmla="*/ 8579 w 9498"/>
              <a:gd name="connsiteY1" fmla="*/ 9971 h 10036"/>
              <a:gd name="connsiteX2" fmla="*/ 5855 w 9498"/>
              <a:gd name="connsiteY2" fmla="*/ 7352 h 10036"/>
              <a:gd name="connsiteX3" fmla="*/ 2479 w 9498"/>
              <a:gd name="connsiteY3" fmla="*/ 5418 h 10036"/>
              <a:gd name="connsiteX4" fmla="*/ 157 w 9498"/>
              <a:gd name="connsiteY4" fmla="*/ 4062 h 10036"/>
              <a:gd name="connsiteX5" fmla="*/ 139 w 9498"/>
              <a:gd name="connsiteY5" fmla="*/ 0 h 10036"/>
              <a:gd name="connsiteX0" fmla="*/ 10000 w 10000"/>
              <a:gd name="connsiteY0" fmla="*/ 9215 h 10000"/>
              <a:gd name="connsiteX1" fmla="*/ 9032 w 10000"/>
              <a:gd name="connsiteY1" fmla="*/ 9935 h 10000"/>
              <a:gd name="connsiteX2" fmla="*/ 6164 w 10000"/>
              <a:gd name="connsiteY2" fmla="*/ 7326 h 10000"/>
              <a:gd name="connsiteX3" fmla="*/ 2610 w 10000"/>
              <a:gd name="connsiteY3" fmla="*/ 5399 h 10000"/>
              <a:gd name="connsiteX4" fmla="*/ 165 w 10000"/>
              <a:gd name="connsiteY4" fmla="*/ 4047 h 10000"/>
              <a:gd name="connsiteX5" fmla="*/ 146 w 10000"/>
              <a:gd name="connsiteY5" fmla="*/ 0 h 10000"/>
              <a:gd name="connsiteX0" fmla="*/ 10000 w 10000"/>
              <a:gd name="connsiteY0" fmla="*/ 9215 h 10000"/>
              <a:gd name="connsiteX1" fmla="*/ 9032 w 10000"/>
              <a:gd name="connsiteY1" fmla="*/ 9935 h 10000"/>
              <a:gd name="connsiteX2" fmla="*/ 6164 w 10000"/>
              <a:gd name="connsiteY2" fmla="*/ 7326 h 10000"/>
              <a:gd name="connsiteX3" fmla="*/ 2610 w 10000"/>
              <a:gd name="connsiteY3" fmla="*/ 5399 h 10000"/>
              <a:gd name="connsiteX4" fmla="*/ 165 w 10000"/>
              <a:gd name="connsiteY4" fmla="*/ 4047 h 10000"/>
              <a:gd name="connsiteX5" fmla="*/ 146 w 10000"/>
              <a:gd name="connsiteY5" fmla="*/ 0 h 10000"/>
              <a:gd name="connsiteX0" fmla="*/ 10000 w 10000"/>
              <a:gd name="connsiteY0" fmla="*/ 9215 h 10000"/>
              <a:gd name="connsiteX1" fmla="*/ 9032 w 10000"/>
              <a:gd name="connsiteY1" fmla="*/ 9935 h 10000"/>
              <a:gd name="connsiteX2" fmla="*/ 6164 w 10000"/>
              <a:gd name="connsiteY2" fmla="*/ 7326 h 10000"/>
              <a:gd name="connsiteX3" fmla="*/ 2610 w 10000"/>
              <a:gd name="connsiteY3" fmla="*/ 5399 h 10000"/>
              <a:gd name="connsiteX4" fmla="*/ 165 w 10000"/>
              <a:gd name="connsiteY4" fmla="*/ 4047 h 10000"/>
              <a:gd name="connsiteX5" fmla="*/ 146 w 10000"/>
              <a:gd name="connsiteY5" fmla="*/ 0 h 10000"/>
              <a:gd name="connsiteX0" fmla="*/ 10000 w 10000"/>
              <a:gd name="connsiteY0" fmla="*/ 9215 h 10000"/>
              <a:gd name="connsiteX1" fmla="*/ 9032 w 10000"/>
              <a:gd name="connsiteY1" fmla="*/ 9935 h 10000"/>
              <a:gd name="connsiteX2" fmla="*/ 6164 w 10000"/>
              <a:gd name="connsiteY2" fmla="*/ 7326 h 10000"/>
              <a:gd name="connsiteX3" fmla="*/ 2818 w 10000"/>
              <a:gd name="connsiteY3" fmla="*/ 5683 h 10000"/>
              <a:gd name="connsiteX4" fmla="*/ 2610 w 10000"/>
              <a:gd name="connsiteY4" fmla="*/ 5399 h 10000"/>
              <a:gd name="connsiteX5" fmla="*/ 165 w 10000"/>
              <a:gd name="connsiteY5" fmla="*/ 4047 h 10000"/>
              <a:gd name="connsiteX6" fmla="*/ 146 w 10000"/>
              <a:gd name="connsiteY6" fmla="*/ 0 h 10000"/>
              <a:gd name="connsiteX0" fmla="*/ 10096 w 10096"/>
              <a:gd name="connsiteY0" fmla="*/ 9215 h 10000"/>
              <a:gd name="connsiteX1" fmla="*/ 9128 w 10096"/>
              <a:gd name="connsiteY1" fmla="*/ 9935 h 10000"/>
              <a:gd name="connsiteX2" fmla="*/ 6260 w 10096"/>
              <a:gd name="connsiteY2" fmla="*/ 7326 h 10000"/>
              <a:gd name="connsiteX3" fmla="*/ 2914 w 10096"/>
              <a:gd name="connsiteY3" fmla="*/ 5683 h 10000"/>
              <a:gd name="connsiteX4" fmla="*/ 2706 w 10096"/>
              <a:gd name="connsiteY4" fmla="*/ 5399 h 10000"/>
              <a:gd name="connsiteX5" fmla="*/ 140 w 10096"/>
              <a:gd name="connsiteY5" fmla="*/ 4143 h 10000"/>
              <a:gd name="connsiteX6" fmla="*/ 242 w 10096"/>
              <a:gd name="connsiteY6" fmla="*/ 0 h 10000"/>
              <a:gd name="connsiteX0" fmla="*/ 10096 w 10096"/>
              <a:gd name="connsiteY0" fmla="*/ 9215 h 10000"/>
              <a:gd name="connsiteX1" fmla="*/ 9128 w 10096"/>
              <a:gd name="connsiteY1" fmla="*/ 9935 h 10000"/>
              <a:gd name="connsiteX2" fmla="*/ 6260 w 10096"/>
              <a:gd name="connsiteY2" fmla="*/ 7326 h 10000"/>
              <a:gd name="connsiteX3" fmla="*/ 2706 w 10096"/>
              <a:gd name="connsiteY3" fmla="*/ 5399 h 10000"/>
              <a:gd name="connsiteX4" fmla="*/ 140 w 10096"/>
              <a:gd name="connsiteY4" fmla="*/ 4143 h 10000"/>
              <a:gd name="connsiteX5" fmla="*/ 242 w 10096"/>
              <a:gd name="connsiteY5" fmla="*/ 0 h 10000"/>
              <a:gd name="connsiteX0" fmla="*/ 10294 w 10294"/>
              <a:gd name="connsiteY0" fmla="*/ 7848 h 8633"/>
              <a:gd name="connsiteX1" fmla="*/ 9326 w 10294"/>
              <a:gd name="connsiteY1" fmla="*/ 8568 h 8633"/>
              <a:gd name="connsiteX2" fmla="*/ 6458 w 10294"/>
              <a:gd name="connsiteY2" fmla="*/ 5959 h 8633"/>
              <a:gd name="connsiteX3" fmla="*/ 2904 w 10294"/>
              <a:gd name="connsiteY3" fmla="*/ 4032 h 8633"/>
              <a:gd name="connsiteX4" fmla="*/ 338 w 10294"/>
              <a:gd name="connsiteY4" fmla="*/ 2776 h 8633"/>
              <a:gd name="connsiteX5" fmla="*/ 0 w 10294"/>
              <a:gd name="connsiteY5" fmla="*/ 0 h 8633"/>
              <a:gd name="connsiteX0" fmla="*/ 9733 w 9733"/>
              <a:gd name="connsiteY0" fmla="*/ 9351 h 10260"/>
              <a:gd name="connsiteX1" fmla="*/ 8793 w 9733"/>
              <a:gd name="connsiteY1" fmla="*/ 10185 h 10260"/>
              <a:gd name="connsiteX2" fmla="*/ 6007 w 9733"/>
              <a:gd name="connsiteY2" fmla="*/ 7163 h 10260"/>
              <a:gd name="connsiteX3" fmla="*/ 2554 w 9733"/>
              <a:gd name="connsiteY3" fmla="*/ 4930 h 10260"/>
              <a:gd name="connsiteX4" fmla="*/ 61 w 9733"/>
              <a:gd name="connsiteY4" fmla="*/ 3476 h 10260"/>
              <a:gd name="connsiteX5" fmla="*/ 1185 w 9733"/>
              <a:gd name="connsiteY5" fmla="*/ 0 h 10260"/>
              <a:gd name="connsiteX0" fmla="*/ 10080 w 10080"/>
              <a:gd name="connsiteY0" fmla="*/ 9130 h 10017"/>
              <a:gd name="connsiteX1" fmla="*/ 9114 w 10080"/>
              <a:gd name="connsiteY1" fmla="*/ 9943 h 10017"/>
              <a:gd name="connsiteX2" fmla="*/ 6252 w 10080"/>
              <a:gd name="connsiteY2" fmla="*/ 6997 h 10017"/>
              <a:gd name="connsiteX3" fmla="*/ 2704 w 10080"/>
              <a:gd name="connsiteY3" fmla="*/ 4821 h 10017"/>
              <a:gd name="connsiteX4" fmla="*/ 143 w 10080"/>
              <a:gd name="connsiteY4" fmla="*/ 3404 h 10017"/>
              <a:gd name="connsiteX5" fmla="*/ 1298 w 10080"/>
              <a:gd name="connsiteY5" fmla="*/ 16 h 10017"/>
              <a:gd name="connsiteX0" fmla="*/ 10341 w 10341"/>
              <a:gd name="connsiteY0" fmla="*/ 9137 h 10024"/>
              <a:gd name="connsiteX1" fmla="*/ 9375 w 10341"/>
              <a:gd name="connsiteY1" fmla="*/ 9950 h 10024"/>
              <a:gd name="connsiteX2" fmla="*/ 6513 w 10341"/>
              <a:gd name="connsiteY2" fmla="*/ 7004 h 10024"/>
              <a:gd name="connsiteX3" fmla="*/ 2965 w 10341"/>
              <a:gd name="connsiteY3" fmla="*/ 4828 h 10024"/>
              <a:gd name="connsiteX4" fmla="*/ 404 w 10341"/>
              <a:gd name="connsiteY4" fmla="*/ 3411 h 10024"/>
              <a:gd name="connsiteX5" fmla="*/ 95 w 10341"/>
              <a:gd name="connsiteY5" fmla="*/ 304 h 10024"/>
              <a:gd name="connsiteX6" fmla="*/ 1559 w 10341"/>
              <a:gd name="connsiteY6" fmla="*/ 23 h 10024"/>
              <a:gd name="connsiteX0" fmla="*/ 10341 w 10341"/>
              <a:gd name="connsiteY0" fmla="*/ 9342 h 10229"/>
              <a:gd name="connsiteX1" fmla="*/ 9375 w 10341"/>
              <a:gd name="connsiteY1" fmla="*/ 10155 h 10229"/>
              <a:gd name="connsiteX2" fmla="*/ 6513 w 10341"/>
              <a:gd name="connsiteY2" fmla="*/ 7209 h 10229"/>
              <a:gd name="connsiteX3" fmla="*/ 2965 w 10341"/>
              <a:gd name="connsiteY3" fmla="*/ 5033 h 10229"/>
              <a:gd name="connsiteX4" fmla="*/ 404 w 10341"/>
              <a:gd name="connsiteY4" fmla="*/ 3616 h 10229"/>
              <a:gd name="connsiteX5" fmla="*/ 95 w 10341"/>
              <a:gd name="connsiteY5" fmla="*/ 509 h 10229"/>
              <a:gd name="connsiteX6" fmla="*/ 1762 w 10341"/>
              <a:gd name="connsiteY6" fmla="*/ 0 h 10229"/>
              <a:gd name="connsiteX0" fmla="*/ 10341 w 10341"/>
              <a:gd name="connsiteY0" fmla="*/ 9342 h 9342"/>
              <a:gd name="connsiteX1" fmla="*/ 6513 w 10341"/>
              <a:gd name="connsiteY1" fmla="*/ 7209 h 9342"/>
              <a:gd name="connsiteX2" fmla="*/ 2965 w 10341"/>
              <a:gd name="connsiteY2" fmla="*/ 5033 h 9342"/>
              <a:gd name="connsiteX3" fmla="*/ 404 w 10341"/>
              <a:gd name="connsiteY3" fmla="*/ 3616 h 9342"/>
              <a:gd name="connsiteX4" fmla="*/ 95 w 10341"/>
              <a:gd name="connsiteY4" fmla="*/ 509 h 9342"/>
              <a:gd name="connsiteX5" fmla="*/ 1762 w 10341"/>
              <a:gd name="connsiteY5" fmla="*/ 0 h 9342"/>
              <a:gd name="connsiteX0" fmla="*/ 10000 w 10000"/>
              <a:gd name="connsiteY0" fmla="*/ 10000 h 10039"/>
              <a:gd name="connsiteX1" fmla="*/ 8369 w 10000"/>
              <a:gd name="connsiteY1" fmla="*/ 9843 h 10039"/>
              <a:gd name="connsiteX2" fmla="*/ 6298 w 10000"/>
              <a:gd name="connsiteY2" fmla="*/ 7717 h 10039"/>
              <a:gd name="connsiteX3" fmla="*/ 2867 w 10000"/>
              <a:gd name="connsiteY3" fmla="*/ 5387 h 10039"/>
              <a:gd name="connsiteX4" fmla="*/ 391 w 10000"/>
              <a:gd name="connsiteY4" fmla="*/ 3871 h 10039"/>
              <a:gd name="connsiteX5" fmla="*/ 92 w 10000"/>
              <a:gd name="connsiteY5" fmla="*/ 545 h 10039"/>
              <a:gd name="connsiteX6" fmla="*/ 1704 w 10000"/>
              <a:gd name="connsiteY6" fmla="*/ 0 h 10039"/>
              <a:gd name="connsiteX0" fmla="*/ 10000 w 10000"/>
              <a:gd name="connsiteY0" fmla="*/ 10000 h 10000"/>
              <a:gd name="connsiteX1" fmla="*/ 8393 w 10000"/>
              <a:gd name="connsiteY1" fmla="*/ 9409 h 10000"/>
              <a:gd name="connsiteX2" fmla="*/ 6298 w 10000"/>
              <a:gd name="connsiteY2" fmla="*/ 7717 h 10000"/>
              <a:gd name="connsiteX3" fmla="*/ 2867 w 10000"/>
              <a:gd name="connsiteY3" fmla="*/ 5387 h 10000"/>
              <a:gd name="connsiteX4" fmla="*/ 391 w 10000"/>
              <a:gd name="connsiteY4" fmla="*/ 3871 h 10000"/>
              <a:gd name="connsiteX5" fmla="*/ 92 w 10000"/>
              <a:gd name="connsiteY5" fmla="*/ 545 h 10000"/>
              <a:gd name="connsiteX6" fmla="*/ 1704 w 10000"/>
              <a:gd name="connsiteY6" fmla="*/ 0 h 10000"/>
              <a:gd name="connsiteX0" fmla="*/ 10048 w 10048"/>
              <a:gd name="connsiteY0" fmla="*/ 9675 h 9675"/>
              <a:gd name="connsiteX1" fmla="*/ 8393 w 10048"/>
              <a:gd name="connsiteY1" fmla="*/ 9409 h 9675"/>
              <a:gd name="connsiteX2" fmla="*/ 6298 w 10048"/>
              <a:gd name="connsiteY2" fmla="*/ 7717 h 9675"/>
              <a:gd name="connsiteX3" fmla="*/ 2867 w 10048"/>
              <a:gd name="connsiteY3" fmla="*/ 5387 h 9675"/>
              <a:gd name="connsiteX4" fmla="*/ 391 w 10048"/>
              <a:gd name="connsiteY4" fmla="*/ 3871 h 9675"/>
              <a:gd name="connsiteX5" fmla="*/ 92 w 10048"/>
              <a:gd name="connsiteY5" fmla="*/ 545 h 9675"/>
              <a:gd name="connsiteX6" fmla="*/ 1704 w 10048"/>
              <a:gd name="connsiteY6" fmla="*/ 0 h 9675"/>
              <a:gd name="connsiteX0" fmla="*/ 10000 w 10000"/>
              <a:gd name="connsiteY0" fmla="*/ 10374 h 10374"/>
              <a:gd name="connsiteX1" fmla="*/ 8353 w 10000"/>
              <a:gd name="connsiteY1" fmla="*/ 9725 h 10374"/>
              <a:gd name="connsiteX2" fmla="*/ 6268 w 10000"/>
              <a:gd name="connsiteY2" fmla="*/ 7976 h 10374"/>
              <a:gd name="connsiteX3" fmla="*/ 2853 w 10000"/>
              <a:gd name="connsiteY3" fmla="*/ 5568 h 10374"/>
              <a:gd name="connsiteX4" fmla="*/ 389 w 10000"/>
              <a:gd name="connsiteY4" fmla="*/ 4001 h 10374"/>
              <a:gd name="connsiteX5" fmla="*/ 92 w 10000"/>
              <a:gd name="connsiteY5" fmla="*/ 563 h 10374"/>
              <a:gd name="connsiteX6" fmla="*/ 1696 w 10000"/>
              <a:gd name="connsiteY6" fmla="*/ 0 h 10374"/>
              <a:gd name="connsiteX0" fmla="*/ 9976 w 9976"/>
              <a:gd name="connsiteY0" fmla="*/ 10112 h 10112"/>
              <a:gd name="connsiteX1" fmla="*/ 8353 w 9976"/>
              <a:gd name="connsiteY1" fmla="*/ 9725 h 10112"/>
              <a:gd name="connsiteX2" fmla="*/ 6268 w 9976"/>
              <a:gd name="connsiteY2" fmla="*/ 7976 h 10112"/>
              <a:gd name="connsiteX3" fmla="*/ 2853 w 9976"/>
              <a:gd name="connsiteY3" fmla="*/ 5568 h 10112"/>
              <a:gd name="connsiteX4" fmla="*/ 389 w 9976"/>
              <a:gd name="connsiteY4" fmla="*/ 4001 h 10112"/>
              <a:gd name="connsiteX5" fmla="*/ 92 w 9976"/>
              <a:gd name="connsiteY5" fmla="*/ 563 h 10112"/>
              <a:gd name="connsiteX6" fmla="*/ 1696 w 9976"/>
              <a:gd name="connsiteY6" fmla="*/ 0 h 10112"/>
              <a:gd name="connsiteX0" fmla="*/ 10000 w 10000"/>
              <a:gd name="connsiteY0" fmla="*/ 10000 h 10101"/>
              <a:gd name="connsiteX1" fmla="*/ 8373 w 10000"/>
              <a:gd name="connsiteY1" fmla="*/ 9617 h 10101"/>
              <a:gd name="connsiteX2" fmla="*/ 6283 w 10000"/>
              <a:gd name="connsiteY2" fmla="*/ 7888 h 10101"/>
              <a:gd name="connsiteX3" fmla="*/ 2860 w 10000"/>
              <a:gd name="connsiteY3" fmla="*/ 5506 h 10101"/>
              <a:gd name="connsiteX4" fmla="*/ 390 w 10000"/>
              <a:gd name="connsiteY4" fmla="*/ 3957 h 10101"/>
              <a:gd name="connsiteX5" fmla="*/ 92 w 10000"/>
              <a:gd name="connsiteY5" fmla="*/ 557 h 10101"/>
              <a:gd name="connsiteX6" fmla="*/ 1700 w 10000"/>
              <a:gd name="connsiteY6" fmla="*/ 0 h 10101"/>
              <a:gd name="connsiteX0" fmla="*/ 9956 w 9956"/>
              <a:gd name="connsiteY0" fmla="*/ 10000 h 10101"/>
              <a:gd name="connsiteX1" fmla="*/ 8329 w 9956"/>
              <a:gd name="connsiteY1" fmla="*/ 9617 h 10101"/>
              <a:gd name="connsiteX2" fmla="*/ 6239 w 9956"/>
              <a:gd name="connsiteY2" fmla="*/ 7888 h 10101"/>
              <a:gd name="connsiteX3" fmla="*/ 2816 w 9956"/>
              <a:gd name="connsiteY3" fmla="*/ 5506 h 10101"/>
              <a:gd name="connsiteX4" fmla="*/ 646 w 9956"/>
              <a:gd name="connsiteY4" fmla="*/ 4550 h 10101"/>
              <a:gd name="connsiteX5" fmla="*/ 48 w 9956"/>
              <a:gd name="connsiteY5" fmla="*/ 557 h 10101"/>
              <a:gd name="connsiteX6" fmla="*/ 1656 w 9956"/>
              <a:gd name="connsiteY6" fmla="*/ 0 h 10101"/>
              <a:gd name="connsiteX0" fmla="*/ 10000 w 10000"/>
              <a:gd name="connsiteY0" fmla="*/ 9900 h 10001"/>
              <a:gd name="connsiteX1" fmla="*/ 8366 w 10000"/>
              <a:gd name="connsiteY1" fmla="*/ 9521 h 10001"/>
              <a:gd name="connsiteX2" fmla="*/ 6267 w 10000"/>
              <a:gd name="connsiteY2" fmla="*/ 7809 h 10001"/>
              <a:gd name="connsiteX3" fmla="*/ 2828 w 10000"/>
              <a:gd name="connsiteY3" fmla="*/ 5451 h 10001"/>
              <a:gd name="connsiteX4" fmla="*/ 649 w 10000"/>
              <a:gd name="connsiteY4" fmla="*/ 4505 h 10001"/>
              <a:gd name="connsiteX5" fmla="*/ 48 w 10000"/>
              <a:gd name="connsiteY5" fmla="*/ 551 h 10001"/>
              <a:gd name="connsiteX6" fmla="*/ 1409 w 10000"/>
              <a:gd name="connsiteY6" fmla="*/ 0 h 10001"/>
              <a:gd name="connsiteX0" fmla="*/ 10000 w 10000"/>
              <a:gd name="connsiteY0" fmla="*/ 9900 h 10001"/>
              <a:gd name="connsiteX1" fmla="*/ 8366 w 10000"/>
              <a:gd name="connsiteY1" fmla="*/ 9521 h 10001"/>
              <a:gd name="connsiteX2" fmla="*/ 6267 w 10000"/>
              <a:gd name="connsiteY2" fmla="*/ 7809 h 10001"/>
              <a:gd name="connsiteX3" fmla="*/ 2828 w 10000"/>
              <a:gd name="connsiteY3" fmla="*/ 5451 h 10001"/>
              <a:gd name="connsiteX4" fmla="*/ 649 w 10000"/>
              <a:gd name="connsiteY4" fmla="*/ 4505 h 10001"/>
              <a:gd name="connsiteX5" fmla="*/ 48 w 10000"/>
              <a:gd name="connsiteY5" fmla="*/ 551 h 10001"/>
              <a:gd name="connsiteX6" fmla="*/ 1409 w 10000"/>
              <a:gd name="connsiteY6" fmla="*/ 0 h 10001"/>
              <a:gd name="connsiteX0" fmla="*/ 10000 w 10000"/>
              <a:gd name="connsiteY0" fmla="*/ 10167 h 10268"/>
              <a:gd name="connsiteX1" fmla="*/ 8366 w 10000"/>
              <a:gd name="connsiteY1" fmla="*/ 9788 h 10268"/>
              <a:gd name="connsiteX2" fmla="*/ 6267 w 10000"/>
              <a:gd name="connsiteY2" fmla="*/ 8076 h 10268"/>
              <a:gd name="connsiteX3" fmla="*/ 2828 w 10000"/>
              <a:gd name="connsiteY3" fmla="*/ 5718 h 10268"/>
              <a:gd name="connsiteX4" fmla="*/ 649 w 10000"/>
              <a:gd name="connsiteY4" fmla="*/ 4772 h 10268"/>
              <a:gd name="connsiteX5" fmla="*/ 48 w 10000"/>
              <a:gd name="connsiteY5" fmla="*/ 818 h 10268"/>
              <a:gd name="connsiteX6" fmla="*/ 1206 w 10000"/>
              <a:gd name="connsiteY6" fmla="*/ 0 h 10268"/>
              <a:gd name="connsiteX0" fmla="*/ 8366 w 8366"/>
              <a:gd name="connsiteY0" fmla="*/ 9788 h 9788"/>
              <a:gd name="connsiteX1" fmla="*/ 6267 w 8366"/>
              <a:gd name="connsiteY1" fmla="*/ 8076 h 9788"/>
              <a:gd name="connsiteX2" fmla="*/ 2828 w 8366"/>
              <a:gd name="connsiteY2" fmla="*/ 5718 h 9788"/>
              <a:gd name="connsiteX3" fmla="*/ 649 w 8366"/>
              <a:gd name="connsiteY3" fmla="*/ 4772 h 9788"/>
              <a:gd name="connsiteX4" fmla="*/ 48 w 8366"/>
              <a:gd name="connsiteY4" fmla="*/ 818 h 9788"/>
              <a:gd name="connsiteX5" fmla="*/ 1206 w 8366"/>
              <a:gd name="connsiteY5" fmla="*/ 0 h 9788"/>
              <a:gd name="connsiteX0" fmla="*/ 11135 w 11135"/>
              <a:gd name="connsiteY0" fmla="*/ 9747 h 9747"/>
              <a:gd name="connsiteX1" fmla="*/ 7491 w 11135"/>
              <a:gd name="connsiteY1" fmla="*/ 8251 h 9747"/>
              <a:gd name="connsiteX2" fmla="*/ 3380 w 11135"/>
              <a:gd name="connsiteY2" fmla="*/ 5842 h 9747"/>
              <a:gd name="connsiteX3" fmla="*/ 776 w 11135"/>
              <a:gd name="connsiteY3" fmla="*/ 4875 h 9747"/>
              <a:gd name="connsiteX4" fmla="*/ 57 w 11135"/>
              <a:gd name="connsiteY4" fmla="*/ 836 h 9747"/>
              <a:gd name="connsiteX5" fmla="*/ 1442 w 11135"/>
              <a:gd name="connsiteY5" fmla="*/ 0 h 9747"/>
              <a:gd name="connsiteX0" fmla="*/ 10000 w 10000"/>
              <a:gd name="connsiteY0" fmla="*/ 10000 h 10000"/>
              <a:gd name="connsiteX1" fmla="*/ 6727 w 10000"/>
              <a:gd name="connsiteY1" fmla="*/ 8465 h 10000"/>
              <a:gd name="connsiteX2" fmla="*/ 3035 w 10000"/>
              <a:gd name="connsiteY2" fmla="*/ 5994 h 10000"/>
              <a:gd name="connsiteX3" fmla="*/ 697 w 10000"/>
              <a:gd name="connsiteY3" fmla="*/ 5002 h 10000"/>
              <a:gd name="connsiteX4" fmla="*/ 51 w 10000"/>
              <a:gd name="connsiteY4" fmla="*/ 858 h 10000"/>
              <a:gd name="connsiteX5" fmla="*/ 1295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10000" y="10000"/>
                </a:moveTo>
                <a:cubicBezTo>
                  <a:pt x="8160" y="9598"/>
                  <a:pt x="7888" y="9133"/>
                  <a:pt x="6727" y="8465"/>
                </a:cubicBezTo>
                <a:cubicBezTo>
                  <a:pt x="5567" y="7797"/>
                  <a:pt x="4096" y="6675"/>
                  <a:pt x="3035" y="5994"/>
                </a:cubicBezTo>
                <a:cubicBezTo>
                  <a:pt x="2556" y="5666"/>
                  <a:pt x="2007" y="5153"/>
                  <a:pt x="697" y="5002"/>
                </a:cubicBezTo>
                <a:cubicBezTo>
                  <a:pt x="275" y="4250"/>
                  <a:pt x="-149" y="1500"/>
                  <a:pt x="51" y="858"/>
                </a:cubicBezTo>
                <a:cubicBezTo>
                  <a:pt x="252" y="216"/>
                  <a:pt x="1308" y="876"/>
                  <a:pt x="1295" y="0"/>
                </a:cubicBezTo>
              </a:path>
            </a:pathLst>
          </a:custGeom>
          <a:noFill/>
          <a:ln w="63500">
            <a:solidFill>
              <a:srgbClr val="3333FF"/>
            </a:solidFill>
            <a:round/>
            <a:headEnd/>
            <a:tailEnd/>
          </a:ln>
        </p:spPr>
        <p:txBody>
          <a:bodyPr/>
          <a:lstStyle/>
          <a:p>
            <a:endParaRPr lang="en-US">
              <a:solidFill>
                <a:srgbClr val="000000"/>
              </a:solidFill>
            </a:endParaRPr>
          </a:p>
        </p:txBody>
      </p:sp>
      <p:sp>
        <p:nvSpPr>
          <p:cNvPr id="341" name="Freeform 54"/>
          <p:cNvSpPr>
            <a:spLocks/>
          </p:cNvSpPr>
          <p:nvPr/>
        </p:nvSpPr>
        <p:spPr bwMode="auto">
          <a:xfrm>
            <a:off x="7653732" y="2006019"/>
            <a:ext cx="296850" cy="796917"/>
          </a:xfrm>
          <a:custGeom>
            <a:avLst/>
            <a:gdLst>
              <a:gd name="T0" fmla="*/ 2147483647 w 197"/>
              <a:gd name="T1" fmla="*/ 2147483647 h 532"/>
              <a:gd name="T2" fmla="*/ 2147483647 w 197"/>
              <a:gd name="T3" fmla="*/ 2147483647 h 532"/>
              <a:gd name="T4" fmla="*/ 2147483647 w 197"/>
              <a:gd name="T5" fmla="*/ 0 h 532"/>
              <a:gd name="T6" fmla="*/ 0 60000 65536"/>
              <a:gd name="T7" fmla="*/ 0 60000 65536"/>
              <a:gd name="T8" fmla="*/ 0 60000 65536"/>
              <a:gd name="T9" fmla="*/ 0 w 197"/>
              <a:gd name="T10" fmla="*/ 0 h 532"/>
              <a:gd name="T11" fmla="*/ 197 w 197"/>
              <a:gd name="T12" fmla="*/ 532 h 532"/>
              <a:gd name="connsiteX0" fmla="*/ 0 w 9492"/>
              <a:gd name="connsiteY0" fmla="*/ 9436 h 9436"/>
              <a:gd name="connsiteX1" fmla="*/ 1167 w 9492"/>
              <a:gd name="connsiteY1" fmla="*/ 4586 h 9436"/>
              <a:gd name="connsiteX2" fmla="*/ 9492 w 9492"/>
              <a:gd name="connsiteY2" fmla="*/ 0 h 9436"/>
            </a:gdLst>
            <a:ahLst/>
            <a:cxnLst>
              <a:cxn ang="0">
                <a:pos x="connsiteX0" y="connsiteY0"/>
              </a:cxn>
              <a:cxn ang="0">
                <a:pos x="connsiteX1" y="connsiteY1"/>
              </a:cxn>
              <a:cxn ang="0">
                <a:pos x="connsiteX2" y="connsiteY2"/>
              </a:cxn>
            </a:cxnLst>
            <a:rect l="l" t="t" r="r" b="b"/>
            <a:pathLst>
              <a:path w="9492" h="9436">
                <a:moveTo>
                  <a:pt x="0" y="9436"/>
                </a:moveTo>
                <a:cubicBezTo>
                  <a:pt x="254" y="8534"/>
                  <a:pt x="-508" y="6259"/>
                  <a:pt x="1167" y="4586"/>
                </a:cubicBezTo>
                <a:cubicBezTo>
                  <a:pt x="2842" y="2914"/>
                  <a:pt x="7766" y="959"/>
                  <a:pt x="9492" y="0"/>
                </a:cubicBezTo>
              </a:path>
            </a:pathLst>
          </a:custGeom>
          <a:noFill/>
          <a:ln w="63500">
            <a:solidFill>
              <a:srgbClr val="3333FF"/>
            </a:solidFill>
            <a:round/>
            <a:headEnd/>
            <a:tailEnd/>
          </a:ln>
        </p:spPr>
        <p:txBody>
          <a:bodyPr anchor="ctr"/>
          <a:lstStyle/>
          <a:p>
            <a:endParaRPr lang="en-US">
              <a:solidFill>
                <a:srgbClr val="000000"/>
              </a:solidFill>
            </a:endParaRPr>
          </a:p>
        </p:txBody>
      </p:sp>
      <p:sp>
        <p:nvSpPr>
          <p:cNvPr id="343" name="Freeform 57"/>
          <p:cNvSpPr>
            <a:spLocks/>
          </p:cNvSpPr>
          <p:nvPr/>
        </p:nvSpPr>
        <p:spPr bwMode="auto">
          <a:xfrm>
            <a:off x="1071889" y="2462400"/>
            <a:ext cx="4940468" cy="501475"/>
          </a:xfrm>
          <a:custGeom>
            <a:avLst/>
            <a:gdLst>
              <a:gd name="T0" fmla="*/ 2147483647 w 2944"/>
              <a:gd name="T1" fmla="*/ 2147483647 h 1261"/>
              <a:gd name="T2" fmla="*/ 2147483647 w 2944"/>
              <a:gd name="T3" fmla="*/ 2147483647 h 1261"/>
              <a:gd name="T4" fmla="*/ 2147483647 w 2944"/>
              <a:gd name="T5" fmla="*/ 2147483647 h 1261"/>
              <a:gd name="T6" fmla="*/ 2147483647 w 2944"/>
              <a:gd name="T7" fmla="*/ 2147483647 h 1261"/>
              <a:gd name="T8" fmla="*/ 2147483647 w 2944"/>
              <a:gd name="T9" fmla="*/ 2147483647 h 1261"/>
              <a:gd name="T10" fmla="*/ 2147483647 w 2944"/>
              <a:gd name="T11" fmla="*/ 2147483647 h 1261"/>
              <a:gd name="T12" fmla="*/ 2147483647 w 2944"/>
              <a:gd name="T13" fmla="*/ 2147483647 h 1261"/>
              <a:gd name="T14" fmla="*/ 2147483647 w 2944"/>
              <a:gd name="T15" fmla="*/ 2147483647 h 1261"/>
              <a:gd name="T16" fmla="*/ 2147483647 w 2944"/>
              <a:gd name="T17" fmla="*/ 2147483647 h 1261"/>
              <a:gd name="T18" fmla="*/ 2147483647 w 2944"/>
              <a:gd name="T19" fmla="*/ 2147483647 h 1261"/>
              <a:gd name="T20" fmla="*/ 0 w 2944"/>
              <a:gd name="T21" fmla="*/ 2147483647 h 12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44"/>
              <a:gd name="T34" fmla="*/ 0 h 1261"/>
              <a:gd name="T35" fmla="*/ 2944 w 2944"/>
              <a:gd name="T36" fmla="*/ 1261 h 1261"/>
              <a:gd name="connsiteX0" fmla="*/ 10000 w 10000"/>
              <a:gd name="connsiteY0" fmla="*/ 6852 h 9318"/>
              <a:gd name="connsiteX1" fmla="*/ 9144 w 10000"/>
              <a:gd name="connsiteY1" fmla="*/ 6598 h 9318"/>
              <a:gd name="connsiteX2" fmla="*/ 8373 w 10000"/>
              <a:gd name="connsiteY2" fmla="*/ 9199 h 9318"/>
              <a:gd name="connsiteX3" fmla="*/ 5652 w 10000"/>
              <a:gd name="connsiteY3" fmla="*/ 8533 h 9318"/>
              <a:gd name="connsiteX4" fmla="*/ 3889 w 10000"/>
              <a:gd name="connsiteY4" fmla="*/ 5464 h 9318"/>
              <a:gd name="connsiteX5" fmla="*/ 2228 w 10000"/>
              <a:gd name="connsiteY5" fmla="*/ 3941 h 9318"/>
              <a:gd name="connsiteX6" fmla="*/ 1291 w 10000"/>
              <a:gd name="connsiteY6" fmla="*/ 1538 h 9318"/>
              <a:gd name="connsiteX7" fmla="*/ 1101 w 10000"/>
              <a:gd name="connsiteY7" fmla="*/ 0 h 9318"/>
              <a:gd name="connsiteX8" fmla="*/ 421 w 10000"/>
              <a:gd name="connsiteY8" fmla="*/ 3616 h 9318"/>
              <a:gd name="connsiteX9" fmla="*/ 0 w 10000"/>
              <a:gd name="connsiteY9" fmla="*/ 8628 h 9318"/>
              <a:gd name="connsiteX0" fmla="*/ 10000 w 10000"/>
              <a:gd name="connsiteY0" fmla="*/ 5706 h 8352"/>
              <a:gd name="connsiteX1" fmla="*/ 9144 w 10000"/>
              <a:gd name="connsiteY1" fmla="*/ 5433 h 8352"/>
              <a:gd name="connsiteX2" fmla="*/ 8373 w 10000"/>
              <a:gd name="connsiteY2" fmla="*/ 8224 h 8352"/>
              <a:gd name="connsiteX3" fmla="*/ 5652 w 10000"/>
              <a:gd name="connsiteY3" fmla="*/ 7510 h 8352"/>
              <a:gd name="connsiteX4" fmla="*/ 3889 w 10000"/>
              <a:gd name="connsiteY4" fmla="*/ 4216 h 8352"/>
              <a:gd name="connsiteX5" fmla="*/ 2228 w 10000"/>
              <a:gd name="connsiteY5" fmla="*/ 2581 h 8352"/>
              <a:gd name="connsiteX6" fmla="*/ 1291 w 10000"/>
              <a:gd name="connsiteY6" fmla="*/ 3 h 8352"/>
              <a:gd name="connsiteX7" fmla="*/ 421 w 10000"/>
              <a:gd name="connsiteY7" fmla="*/ 2233 h 8352"/>
              <a:gd name="connsiteX8" fmla="*/ 0 w 10000"/>
              <a:gd name="connsiteY8" fmla="*/ 7611 h 8352"/>
              <a:gd name="connsiteX0" fmla="*/ 10000 w 10000"/>
              <a:gd name="connsiteY0" fmla="*/ 4587 h 7756"/>
              <a:gd name="connsiteX1" fmla="*/ 9144 w 10000"/>
              <a:gd name="connsiteY1" fmla="*/ 4260 h 7756"/>
              <a:gd name="connsiteX2" fmla="*/ 8373 w 10000"/>
              <a:gd name="connsiteY2" fmla="*/ 7602 h 7756"/>
              <a:gd name="connsiteX3" fmla="*/ 5652 w 10000"/>
              <a:gd name="connsiteY3" fmla="*/ 6747 h 7756"/>
              <a:gd name="connsiteX4" fmla="*/ 3889 w 10000"/>
              <a:gd name="connsiteY4" fmla="*/ 2803 h 7756"/>
              <a:gd name="connsiteX5" fmla="*/ 2228 w 10000"/>
              <a:gd name="connsiteY5" fmla="*/ 845 h 7756"/>
              <a:gd name="connsiteX6" fmla="*/ 421 w 10000"/>
              <a:gd name="connsiteY6" fmla="*/ 429 h 7756"/>
              <a:gd name="connsiteX7" fmla="*/ 0 w 10000"/>
              <a:gd name="connsiteY7" fmla="*/ 6868 h 7756"/>
              <a:gd name="connsiteX0" fmla="*/ 10000 w 10000"/>
              <a:gd name="connsiteY0" fmla="*/ 4881 h 8967"/>
              <a:gd name="connsiteX1" fmla="*/ 9144 w 10000"/>
              <a:gd name="connsiteY1" fmla="*/ 4460 h 8967"/>
              <a:gd name="connsiteX2" fmla="*/ 8373 w 10000"/>
              <a:gd name="connsiteY2" fmla="*/ 8768 h 8967"/>
              <a:gd name="connsiteX3" fmla="*/ 5652 w 10000"/>
              <a:gd name="connsiteY3" fmla="*/ 7666 h 8967"/>
              <a:gd name="connsiteX4" fmla="*/ 3889 w 10000"/>
              <a:gd name="connsiteY4" fmla="*/ 2581 h 8967"/>
              <a:gd name="connsiteX5" fmla="*/ 2228 w 10000"/>
              <a:gd name="connsiteY5" fmla="*/ 56 h 8967"/>
              <a:gd name="connsiteX6" fmla="*/ 863 w 10000"/>
              <a:gd name="connsiteY6" fmla="*/ 1428 h 8967"/>
              <a:gd name="connsiteX7" fmla="*/ 0 w 10000"/>
              <a:gd name="connsiteY7" fmla="*/ 7822 h 8967"/>
              <a:gd name="connsiteX0" fmla="*/ 10000 w 10000"/>
              <a:gd name="connsiteY0" fmla="*/ 4187 h 8744"/>
              <a:gd name="connsiteX1" fmla="*/ 9144 w 10000"/>
              <a:gd name="connsiteY1" fmla="*/ 3718 h 8744"/>
              <a:gd name="connsiteX2" fmla="*/ 8373 w 10000"/>
              <a:gd name="connsiteY2" fmla="*/ 8522 h 8744"/>
              <a:gd name="connsiteX3" fmla="*/ 5652 w 10000"/>
              <a:gd name="connsiteY3" fmla="*/ 7293 h 8744"/>
              <a:gd name="connsiteX4" fmla="*/ 3889 w 10000"/>
              <a:gd name="connsiteY4" fmla="*/ 1622 h 8744"/>
              <a:gd name="connsiteX5" fmla="*/ 2554 w 10000"/>
              <a:gd name="connsiteY5" fmla="*/ 2762 h 8744"/>
              <a:gd name="connsiteX6" fmla="*/ 863 w 10000"/>
              <a:gd name="connsiteY6" fmla="*/ 337 h 8744"/>
              <a:gd name="connsiteX7" fmla="*/ 0 w 10000"/>
              <a:gd name="connsiteY7" fmla="*/ 7467 h 8744"/>
              <a:gd name="connsiteX0" fmla="*/ 10000 w 10000"/>
              <a:gd name="connsiteY0" fmla="*/ 3160 h 8372"/>
              <a:gd name="connsiteX1" fmla="*/ 9144 w 10000"/>
              <a:gd name="connsiteY1" fmla="*/ 2624 h 8372"/>
              <a:gd name="connsiteX2" fmla="*/ 8373 w 10000"/>
              <a:gd name="connsiteY2" fmla="*/ 8118 h 8372"/>
              <a:gd name="connsiteX3" fmla="*/ 5652 w 10000"/>
              <a:gd name="connsiteY3" fmla="*/ 6713 h 8372"/>
              <a:gd name="connsiteX4" fmla="*/ 3889 w 10000"/>
              <a:gd name="connsiteY4" fmla="*/ 227 h 8372"/>
              <a:gd name="connsiteX5" fmla="*/ 2554 w 10000"/>
              <a:gd name="connsiteY5" fmla="*/ 1531 h 8372"/>
              <a:gd name="connsiteX6" fmla="*/ 1159 w 10000"/>
              <a:gd name="connsiteY6" fmla="*/ 2075 h 8372"/>
              <a:gd name="connsiteX7" fmla="*/ 0 w 10000"/>
              <a:gd name="connsiteY7" fmla="*/ 6912 h 8372"/>
              <a:gd name="connsiteX0" fmla="*/ 9755 w 9755"/>
              <a:gd name="connsiteY0" fmla="*/ 3774 h 10000"/>
              <a:gd name="connsiteX1" fmla="*/ 8899 w 9755"/>
              <a:gd name="connsiteY1" fmla="*/ 3134 h 10000"/>
              <a:gd name="connsiteX2" fmla="*/ 8128 w 9755"/>
              <a:gd name="connsiteY2" fmla="*/ 9697 h 10000"/>
              <a:gd name="connsiteX3" fmla="*/ 5407 w 9755"/>
              <a:gd name="connsiteY3" fmla="*/ 8018 h 10000"/>
              <a:gd name="connsiteX4" fmla="*/ 3644 w 9755"/>
              <a:gd name="connsiteY4" fmla="*/ 271 h 10000"/>
              <a:gd name="connsiteX5" fmla="*/ 2309 w 9755"/>
              <a:gd name="connsiteY5" fmla="*/ 1829 h 10000"/>
              <a:gd name="connsiteX6" fmla="*/ 914 w 9755"/>
              <a:gd name="connsiteY6" fmla="*/ 2478 h 10000"/>
              <a:gd name="connsiteX7" fmla="*/ 0 w 9755"/>
              <a:gd name="connsiteY7" fmla="*/ 2852 h 10000"/>
              <a:gd name="connsiteX0" fmla="*/ 10000 w 10000"/>
              <a:gd name="connsiteY0" fmla="*/ 3774 h 10000"/>
              <a:gd name="connsiteX1" fmla="*/ 9123 w 10000"/>
              <a:gd name="connsiteY1" fmla="*/ 3134 h 10000"/>
              <a:gd name="connsiteX2" fmla="*/ 8332 w 10000"/>
              <a:gd name="connsiteY2" fmla="*/ 9697 h 10000"/>
              <a:gd name="connsiteX3" fmla="*/ 5543 w 10000"/>
              <a:gd name="connsiteY3" fmla="*/ 8018 h 10000"/>
              <a:gd name="connsiteX4" fmla="*/ 3736 w 10000"/>
              <a:gd name="connsiteY4" fmla="*/ 271 h 10000"/>
              <a:gd name="connsiteX5" fmla="*/ 2367 w 10000"/>
              <a:gd name="connsiteY5" fmla="*/ 1829 h 10000"/>
              <a:gd name="connsiteX6" fmla="*/ 937 w 10000"/>
              <a:gd name="connsiteY6" fmla="*/ 2478 h 10000"/>
              <a:gd name="connsiteX7" fmla="*/ 0 w 10000"/>
              <a:gd name="connsiteY7" fmla="*/ 2852 h 10000"/>
              <a:gd name="connsiteX0" fmla="*/ 10000 w 10000"/>
              <a:gd name="connsiteY0" fmla="*/ 3778 h 10004"/>
              <a:gd name="connsiteX1" fmla="*/ 9123 w 10000"/>
              <a:gd name="connsiteY1" fmla="*/ 3138 h 10004"/>
              <a:gd name="connsiteX2" fmla="*/ 8332 w 10000"/>
              <a:gd name="connsiteY2" fmla="*/ 9701 h 10004"/>
              <a:gd name="connsiteX3" fmla="*/ 5543 w 10000"/>
              <a:gd name="connsiteY3" fmla="*/ 8022 h 10004"/>
              <a:gd name="connsiteX4" fmla="*/ 3736 w 10000"/>
              <a:gd name="connsiteY4" fmla="*/ 275 h 10004"/>
              <a:gd name="connsiteX5" fmla="*/ 2367 w 10000"/>
              <a:gd name="connsiteY5" fmla="*/ 1833 h 10004"/>
              <a:gd name="connsiteX6" fmla="*/ 0 w 10000"/>
              <a:gd name="connsiteY6" fmla="*/ 2856 h 10004"/>
              <a:gd name="connsiteX0" fmla="*/ 10000 w 10000"/>
              <a:gd name="connsiteY0" fmla="*/ 3652 h 9878"/>
              <a:gd name="connsiteX1" fmla="*/ 9123 w 10000"/>
              <a:gd name="connsiteY1" fmla="*/ 3012 h 9878"/>
              <a:gd name="connsiteX2" fmla="*/ 8332 w 10000"/>
              <a:gd name="connsiteY2" fmla="*/ 9575 h 9878"/>
              <a:gd name="connsiteX3" fmla="*/ 5543 w 10000"/>
              <a:gd name="connsiteY3" fmla="*/ 7896 h 9878"/>
              <a:gd name="connsiteX4" fmla="*/ 3736 w 10000"/>
              <a:gd name="connsiteY4" fmla="*/ 149 h 9878"/>
              <a:gd name="connsiteX5" fmla="*/ 2200 w 10000"/>
              <a:gd name="connsiteY5" fmla="*/ 2788 h 9878"/>
              <a:gd name="connsiteX6" fmla="*/ 0 w 10000"/>
              <a:gd name="connsiteY6" fmla="*/ 2730 h 9878"/>
              <a:gd name="connsiteX0" fmla="*/ 10010 w 10010"/>
              <a:gd name="connsiteY0" fmla="*/ 2420 h 9999"/>
              <a:gd name="connsiteX1" fmla="*/ 9123 w 10010"/>
              <a:gd name="connsiteY1" fmla="*/ 3049 h 9999"/>
              <a:gd name="connsiteX2" fmla="*/ 8332 w 10010"/>
              <a:gd name="connsiteY2" fmla="*/ 9693 h 9999"/>
              <a:gd name="connsiteX3" fmla="*/ 5543 w 10010"/>
              <a:gd name="connsiteY3" fmla="*/ 7994 h 9999"/>
              <a:gd name="connsiteX4" fmla="*/ 3736 w 10010"/>
              <a:gd name="connsiteY4" fmla="*/ 151 h 9999"/>
              <a:gd name="connsiteX5" fmla="*/ 2200 w 10010"/>
              <a:gd name="connsiteY5" fmla="*/ 2822 h 9999"/>
              <a:gd name="connsiteX6" fmla="*/ 0 w 10010"/>
              <a:gd name="connsiteY6" fmla="*/ 2764 h 9999"/>
              <a:gd name="connsiteX0" fmla="*/ 10000 w 10000"/>
              <a:gd name="connsiteY0" fmla="*/ 2420 h 9875"/>
              <a:gd name="connsiteX1" fmla="*/ 9156 w 10000"/>
              <a:gd name="connsiteY1" fmla="*/ 4812 h 9875"/>
              <a:gd name="connsiteX2" fmla="*/ 8324 w 10000"/>
              <a:gd name="connsiteY2" fmla="*/ 9694 h 9875"/>
              <a:gd name="connsiteX3" fmla="*/ 5537 w 10000"/>
              <a:gd name="connsiteY3" fmla="*/ 7995 h 9875"/>
              <a:gd name="connsiteX4" fmla="*/ 3732 w 10000"/>
              <a:gd name="connsiteY4" fmla="*/ 151 h 9875"/>
              <a:gd name="connsiteX5" fmla="*/ 2198 w 10000"/>
              <a:gd name="connsiteY5" fmla="*/ 2822 h 9875"/>
              <a:gd name="connsiteX6" fmla="*/ 0 w 10000"/>
              <a:gd name="connsiteY6" fmla="*/ 2764 h 9875"/>
              <a:gd name="connsiteX0" fmla="*/ 10021 w 10021"/>
              <a:gd name="connsiteY0" fmla="*/ 2636 h 10000"/>
              <a:gd name="connsiteX1" fmla="*/ 9156 w 10021"/>
              <a:gd name="connsiteY1" fmla="*/ 4873 h 10000"/>
              <a:gd name="connsiteX2" fmla="*/ 8324 w 10021"/>
              <a:gd name="connsiteY2" fmla="*/ 9817 h 10000"/>
              <a:gd name="connsiteX3" fmla="*/ 5537 w 10021"/>
              <a:gd name="connsiteY3" fmla="*/ 8096 h 10000"/>
              <a:gd name="connsiteX4" fmla="*/ 3732 w 10021"/>
              <a:gd name="connsiteY4" fmla="*/ 153 h 10000"/>
              <a:gd name="connsiteX5" fmla="*/ 2198 w 10021"/>
              <a:gd name="connsiteY5" fmla="*/ 2858 h 10000"/>
              <a:gd name="connsiteX6" fmla="*/ 0 w 10021"/>
              <a:gd name="connsiteY6" fmla="*/ 2799 h 10000"/>
              <a:gd name="connsiteX0" fmla="*/ 10021 w 10021"/>
              <a:gd name="connsiteY0" fmla="*/ 2636 h 9830"/>
              <a:gd name="connsiteX1" fmla="*/ 9417 w 10021"/>
              <a:gd name="connsiteY1" fmla="*/ 7643 h 9830"/>
              <a:gd name="connsiteX2" fmla="*/ 8324 w 10021"/>
              <a:gd name="connsiteY2" fmla="*/ 9817 h 9830"/>
              <a:gd name="connsiteX3" fmla="*/ 5537 w 10021"/>
              <a:gd name="connsiteY3" fmla="*/ 8096 h 9830"/>
              <a:gd name="connsiteX4" fmla="*/ 3732 w 10021"/>
              <a:gd name="connsiteY4" fmla="*/ 153 h 9830"/>
              <a:gd name="connsiteX5" fmla="*/ 2198 w 10021"/>
              <a:gd name="connsiteY5" fmla="*/ 2858 h 9830"/>
              <a:gd name="connsiteX6" fmla="*/ 0 w 10021"/>
              <a:gd name="connsiteY6" fmla="*/ 2799 h 9830"/>
              <a:gd name="connsiteX0" fmla="*/ 9938 w 9938"/>
              <a:gd name="connsiteY0" fmla="*/ 2682 h 10000"/>
              <a:gd name="connsiteX1" fmla="*/ 9397 w 9938"/>
              <a:gd name="connsiteY1" fmla="*/ 7775 h 10000"/>
              <a:gd name="connsiteX2" fmla="*/ 8307 w 9938"/>
              <a:gd name="connsiteY2" fmla="*/ 9987 h 10000"/>
              <a:gd name="connsiteX3" fmla="*/ 5525 w 9938"/>
              <a:gd name="connsiteY3" fmla="*/ 8236 h 10000"/>
              <a:gd name="connsiteX4" fmla="*/ 3724 w 9938"/>
              <a:gd name="connsiteY4" fmla="*/ 156 h 10000"/>
              <a:gd name="connsiteX5" fmla="*/ 2193 w 9938"/>
              <a:gd name="connsiteY5" fmla="*/ 2907 h 10000"/>
              <a:gd name="connsiteX6" fmla="*/ 0 w 9938"/>
              <a:gd name="connsiteY6" fmla="*/ 2847 h 10000"/>
              <a:gd name="connsiteX0" fmla="*/ 10000 w 10000"/>
              <a:gd name="connsiteY0" fmla="*/ 2682 h 10431"/>
              <a:gd name="connsiteX1" fmla="*/ 9456 w 10000"/>
              <a:gd name="connsiteY1" fmla="*/ 7775 h 10431"/>
              <a:gd name="connsiteX2" fmla="*/ 8474 w 10000"/>
              <a:gd name="connsiteY2" fmla="*/ 10425 h 10431"/>
              <a:gd name="connsiteX3" fmla="*/ 5559 w 10000"/>
              <a:gd name="connsiteY3" fmla="*/ 8236 h 10431"/>
              <a:gd name="connsiteX4" fmla="*/ 3747 w 10000"/>
              <a:gd name="connsiteY4" fmla="*/ 156 h 10431"/>
              <a:gd name="connsiteX5" fmla="*/ 2207 w 10000"/>
              <a:gd name="connsiteY5" fmla="*/ 2907 h 10431"/>
              <a:gd name="connsiteX6" fmla="*/ 0 w 10000"/>
              <a:gd name="connsiteY6" fmla="*/ 2847 h 10431"/>
              <a:gd name="connsiteX0" fmla="*/ 9927 w 9927"/>
              <a:gd name="connsiteY0" fmla="*/ 2682 h 10431"/>
              <a:gd name="connsiteX1" fmla="*/ 9383 w 9927"/>
              <a:gd name="connsiteY1" fmla="*/ 7775 h 10431"/>
              <a:gd name="connsiteX2" fmla="*/ 8401 w 9927"/>
              <a:gd name="connsiteY2" fmla="*/ 10425 h 10431"/>
              <a:gd name="connsiteX3" fmla="*/ 5486 w 9927"/>
              <a:gd name="connsiteY3" fmla="*/ 8236 h 10431"/>
              <a:gd name="connsiteX4" fmla="*/ 3674 w 9927"/>
              <a:gd name="connsiteY4" fmla="*/ 156 h 10431"/>
              <a:gd name="connsiteX5" fmla="*/ 2134 w 9927"/>
              <a:gd name="connsiteY5" fmla="*/ 2907 h 10431"/>
              <a:gd name="connsiteX6" fmla="*/ 0 w 9927"/>
              <a:gd name="connsiteY6" fmla="*/ 2972 h 10431"/>
              <a:gd name="connsiteX0" fmla="*/ 10000 w 10000"/>
              <a:gd name="connsiteY0" fmla="*/ 2571 h 10000"/>
              <a:gd name="connsiteX1" fmla="*/ 9452 w 10000"/>
              <a:gd name="connsiteY1" fmla="*/ 7454 h 10000"/>
              <a:gd name="connsiteX2" fmla="*/ 8463 w 10000"/>
              <a:gd name="connsiteY2" fmla="*/ 9994 h 10000"/>
              <a:gd name="connsiteX3" fmla="*/ 5526 w 10000"/>
              <a:gd name="connsiteY3" fmla="*/ 7896 h 10000"/>
              <a:gd name="connsiteX4" fmla="*/ 3701 w 10000"/>
              <a:gd name="connsiteY4" fmla="*/ 150 h 10000"/>
              <a:gd name="connsiteX5" fmla="*/ 2150 w 10000"/>
              <a:gd name="connsiteY5" fmla="*/ 2787 h 10000"/>
              <a:gd name="connsiteX6" fmla="*/ 0 w 10000"/>
              <a:gd name="connsiteY6" fmla="*/ 2849 h 10000"/>
              <a:gd name="connsiteX0" fmla="*/ 10000 w 10000"/>
              <a:gd name="connsiteY0" fmla="*/ 2494 h 9939"/>
              <a:gd name="connsiteX1" fmla="*/ 9452 w 10000"/>
              <a:gd name="connsiteY1" fmla="*/ 7377 h 9939"/>
              <a:gd name="connsiteX2" fmla="*/ 8463 w 10000"/>
              <a:gd name="connsiteY2" fmla="*/ 9917 h 9939"/>
              <a:gd name="connsiteX3" fmla="*/ 5304 w 10000"/>
              <a:gd name="connsiteY3" fmla="*/ 6018 h 9939"/>
              <a:gd name="connsiteX4" fmla="*/ 3701 w 10000"/>
              <a:gd name="connsiteY4" fmla="*/ 73 h 9939"/>
              <a:gd name="connsiteX5" fmla="*/ 2150 w 10000"/>
              <a:gd name="connsiteY5" fmla="*/ 2710 h 9939"/>
              <a:gd name="connsiteX6" fmla="*/ 0 w 10000"/>
              <a:gd name="connsiteY6" fmla="*/ 2772 h 9939"/>
              <a:gd name="connsiteX0" fmla="*/ 10000 w 10000"/>
              <a:gd name="connsiteY0" fmla="*/ 2509 h 10000"/>
              <a:gd name="connsiteX1" fmla="*/ 9452 w 10000"/>
              <a:gd name="connsiteY1" fmla="*/ 7422 h 10000"/>
              <a:gd name="connsiteX2" fmla="*/ 8463 w 10000"/>
              <a:gd name="connsiteY2" fmla="*/ 9978 h 10000"/>
              <a:gd name="connsiteX3" fmla="*/ 5304 w 10000"/>
              <a:gd name="connsiteY3" fmla="*/ 6055 h 10000"/>
              <a:gd name="connsiteX4" fmla="*/ 3701 w 10000"/>
              <a:gd name="connsiteY4" fmla="*/ 73 h 10000"/>
              <a:gd name="connsiteX5" fmla="*/ 2150 w 10000"/>
              <a:gd name="connsiteY5" fmla="*/ 2727 h 10000"/>
              <a:gd name="connsiteX6" fmla="*/ 0 w 10000"/>
              <a:gd name="connsiteY6" fmla="*/ 2789 h 10000"/>
              <a:gd name="connsiteX0" fmla="*/ 10000 w 10000"/>
              <a:gd name="connsiteY0" fmla="*/ 2096 h 9587"/>
              <a:gd name="connsiteX1" fmla="*/ 9452 w 10000"/>
              <a:gd name="connsiteY1" fmla="*/ 7009 h 9587"/>
              <a:gd name="connsiteX2" fmla="*/ 8463 w 10000"/>
              <a:gd name="connsiteY2" fmla="*/ 9565 h 9587"/>
              <a:gd name="connsiteX3" fmla="*/ 5304 w 10000"/>
              <a:gd name="connsiteY3" fmla="*/ 5642 h 9587"/>
              <a:gd name="connsiteX4" fmla="*/ 3743 w 10000"/>
              <a:gd name="connsiteY4" fmla="*/ 83 h 9587"/>
              <a:gd name="connsiteX5" fmla="*/ 2150 w 10000"/>
              <a:gd name="connsiteY5" fmla="*/ 2314 h 9587"/>
              <a:gd name="connsiteX6" fmla="*/ 0 w 10000"/>
              <a:gd name="connsiteY6" fmla="*/ 2376 h 9587"/>
              <a:gd name="connsiteX0" fmla="*/ 10042 w 10042"/>
              <a:gd name="connsiteY0" fmla="*/ 2201 h 10015"/>
              <a:gd name="connsiteX1" fmla="*/ 9494 w 10042"/>
              <a:gd name="connsiteY1" fmla="*/ 7326 h 10015"/>
              <a:gd name="connsiteX2" fmla="*/ 8505 w 10042"/>
              <a:gd name="connsiteY2" fmla="*/ 9992 h 10015"/>
              <a:gd name="connsiteX3" fmla="*/ 5346 w 10042"/>
              <a:gd name="connsiteY3" fmla="*/ 5900 h 10015"/>
              <a:gd name="connsiteX4" fmla="*/ 3785 w 10042"/>
              <a:gd name="connsiteY4" fmla="*/ 102 h 10015"/>
              <a:gd name="connsiteX5" fmla="*/ 2192 w 10042"/>
              <a:gd name="connsiteY5" fmla="*/ 2429 h 10015"/>
              <a:gd name="connsiteX6" fmla="*/ 0 w 10042"/>
              <a:gd name="connsiteY6" fmla="*/ 5454 h 10015"/>
              <a:gd name="connsiteX0" fmla="*/ 10116 w 10116"/>
              <a:gd name="connsiteY0" fmla="*/ 2185 h 9999"/>
              <a:gd name="connsiteX1" fmla="*/ 9568 w 10116"/>
              <a:gd name="connsiteY1" fmla="*/ 7310 h 9999"/>
              <a:gd name="connsiteX2" fmla="*/ 8579 w 10116"/>
              <a:gd name="connsiteY2" fmla="*/ 9976 h 9999"/>
              <a:gd name="connsiteX3" fmla="*/ 5420 w 10116"/>
              <a:gd name="connsiteY3" fmla="*/ 5884 h 9999"/>
              <a:gd name="connsiteX4" fmla="*/ 3859 w 10116"/>
              <a:gd name="connsiteY4" fmla="*/ 86 h 9999"/>
              <a:gd name="connsiteX5" fmla="*/ 2266 w 10116"/>
              <a:gd name="connsiteY5" fmla="*/ 2413 h 9999"/>
              <a:gd name="connsiteX6" fmla="*/ 171 w 10116"/>
              <a:gd name="connsiteY6" fmla="*/ 2405 h 9999"/>
              <a:gd name="connsiteX7" fmla="*/ 74 w 10116"/>
              <a:gd name="connsiteY7" fmla="*/ 5438 h 9999"/>
              <a:gd name="connsiteX0" fmla="*/ 10000 w 10000"/>
              <a:gd name="connsiteY0" fmla="*/ 2185 h 10000"/>
              <a:gd name="connsiteX1" fmla="*/ 9458 w 10000"/>
              <a:gd name="connsiteY1" fmla="*/ 7311 h 10000"/>
              <a:gd name="connsiteX2" fmla="*/ 8481 w 10000"/>
              <a:gd name="connsiteY2" fmla="*/ 9977 h 10000"/>
              <a:gd name="connsiteX3" fmla="*/ 5358 w 10000"/>
              <a:gd name="connsiteY3" fmla="*/ 5885 h 10000"/>
              <a:gd name="connsiteX4" fmla="*/ 3815 w 10000"/>
              <a:gd name="connsiteY4" fmla="*/ 86 h 10000"/>
              <a:gd name="connsiteX5" fmla="*/ 2240 w 10000"/>
              <a:gd name="connsiteY5" fmla="*/ 2413 h 10000"/>
              <a:gd name="connsiteX6" fmla="*/ 169 w 10000"/>
              <a:gd name="connsiteY6" fmla="*/ 2405 h 10000"/>
              <a:gd name="connsiteX7" fmla="*/ 73 w 10000"/>
              <a:gd name="connsiteY7" fmla="*/ 5439 h 10000"/>
              <a:gd name="connsiteX0" fmla="*/ 10000 w 10000"/>
              <a:gd name="connsiteY0" fmla="*/ 2185 h 10000"/>
              <a:gd name="connsiteX1" fmla="*/ 9458 w 10000"/>
              <a:gd name="connsiteY1" fmla="*/ 7311 h 10000"/>
              <a:gd name="connsiteX2" fmla="*/ 8481 w 10000"/>
              <a:gd name="connsiteY2" fmla="*/ 9977 h 10000"/>
              <a:gd name="connsiteX3" fmla="*/ 5358 w 10000"/>
              <a:gd name="connsiteY3" fmla="*/ 5885 h 10000"/>
              <a:gd name="connsiteX4" fmla="*/ 3815 w 10000"/>
              <a:gd name="connsiteY4" fmla="*/ 86 h 10000"/>
              <a:gd name="connsiteX5" fmla="*/ 2240 w 10000"/>
              <a:gd name="connsiteY5" fmla="*/ 2413 h 10000"/>
              <a:gd name="connsiteX6" fmla="*/ 169 w 10000"/>
              <a:gd name="connsiteY6" fmla="*/ 2405 h 10000"/>
              <a:gd name="connsiteX7" fmla="*/ 73 w 10000"/>
              <a:gd name="connsiteY7" fmla="*/ 5439 h 10000"/>
              <a:gd name="connsiteX0" fmla="*/ 10000 w 10000"/>
              <a:gd name="connsiteY0" fmla="*/ 2185 h 10000"/>
              <a:gd name="connsiteX1" fmla="*/ 9458 w 10000"/>
              <a:gd name="connsiteY1" fmla="*/ 7311 h 10000"/>
              <a:gd name="connsiteX2" fmla="*/ 8481 w 10000"/>
              <a:gd name="connsiteY2" fmla="*/ 9977 h 10000"/>
              <a:gd name="connsiteX3" fmla="*/ 5358 w 10000"/>
              <a:gd name="connsiteY3" fmla="*/ 5885 h 10000"/>
              <a:gd name="connsiteX4" fmla="*/ 3815 w 10000"/>
              <a:gd name="connsiteY4" fmla="*/ 86 h 10000"/>
              <a:gd name="connsiteX5" fmla="*/ 2240 w 10000"/>
              <a:gd name="connsiteY5" fmla="*/ 2413 h 10000"/>
              <a:gd name="connsiteX6" fmla="*/ 169 w 10000"/>
              <a:gd name="connsiteY6" fmla="*/ 2405 h 10000"/>
              <a:gd name="connsiteX7" fmla="*/ 73 w 10000"/>
              <a:gd name="connsiteY7" fmla="*/ 5439 h 10000"/>
              <a:gd name="connsiteX0" fmla="*/ 10000 w 10000"/>
              <a:gd name="connsiteY0" fmla="*/ 2185 h 10057"/>
              <a:gd name="connsiteX1" fmla="*/ 8481 w 10000"/>
              <a:gd name="connsiteY1" fmla="*/ 9977 h 10057"/>
              <a:gd name="connsiteX2" fmla="*/ 5358 w 10000"/>
              <a:gd name="connsiteY2" fmla="*/ 5885 h 10057"/>
              <a:gd name="connsiteX3" fmla="*/ 3815 w 10000"/>
              <a:gd name="connsiteY3" fmla="*/ 86 h 10057"/>
              <a:gd name="connsiteX4" fmla="*/ 2240 w 10000"/>
              <a:gd name="connsiteY4" fmla="*/ 2413 h 10057"/>
              <a:gd name="connsiteX5" fmla="*/ 169 w 10000"/>
              <a:gd name="connsiteY5" fmla="*/ 2405 h 10057"/>
              <a:gd name="connsiteX6" fmla="*/ 73 w 10000"/>
              <a:gd name="connsiteY6" fmla="*/ 5439 h 10057"/>
              <a:gd name="connsiteX0" fmla="*/ 10000 w 10000"/>
              <a:gd name="connsiteY0" fmla="*/ 2185 h 10057"/>
              <a:gd name="connsiteX1" fmla="*/ 8481 w 10000"/>
              <a:gd name="connsiteY1" fmla="*/ 9977 h 10057"/>
              <a:gd name="connsiteX2" fmla="*/ 5358 w 10000"/>
              <a:gd name="connsiteY2" fmla="*/ 5885 h 10057"/>
              <a:gd name="connsiteX3" fmla="*/ 3815 w 10000"/>
              <a:gd name="connsiteY3" fmla="*/ 86 h 10057"/>
              <a:gd name="connsiteX4" fmla="*/ 2240 w 10000"/>
              <a:gd name="connsiteY4" fmla="*/ 2413 h 10057"/>
              <a:gd name="connsiteX5" fmla="*/ 169 w 10000"/>
              <a:gd name="connsiteY5" fmla="*/ 2405 h 10057"/>
              <a:gd name="connsiteX6" fmla="*/ 73 w 10000"/>
              <a:gd name="connsiteY6" fmla="*/ 5439 h 10057"/>
              <a:gd name="connsiteX0" fmla="*/ 10000 w 10000"/>
              <a:gd name="connsiteY0" fmla="*/ 2723 h 10597"/>
              <a:gd name="connsiteX1" fmla="*/ 8481 w 10000"/>
              <a:gd name="connsiteY1" fmla="*/ 10515 h 10597"/>
              <a:gd name="connsiteX2" fmla="*/ 5358 w 10000"/>
              <a:gd name="connsiteY2" fmla="*/ 6423 h 10597"/>
              <a:gd name="connsiteX3" fmla="*/ 3828 w 10000"/>
              <a:gd name="connsiteY3" fmla="*/ 74 h 10597"/>
              <a:gd name="connsiteX4" fmla="*/ 2240 w 10000"/>
              <a:gd name="connsiteY4" fmla="*/ 2951 h 10597"/>
              <a:gd name="connsiteX5" fmla="*/ 169 w 10000"/>
              <a:gd name="connsiteY5" fmla="*/ 2943 h 10597"/>
              <a:gd name="connsiteX6" fmla="*/ 73 w 10000"/>
              <a:gd name="connsiteY6" fmla="*/ 5977 h 10597"/>
              <a:gd name="connsiteX0" fmla="*/ 10000 w 10000"/>
              <a:gd name="connsiteY0" fmla="*/ 2723 h 9456"/>
              <a:gd name="connsiteX1" fmla="*/ 8481 w 10000"/>
              <a:gd name="connsiteY1" fmla="*/ 9341 h 9456"/>
              <a:gd name="connsiteX2" fmla="*/ 5358 w 10000"/>
              <a:gd name="connsiteY2" fmla="*/ 6423 h 9456"/>
              <a:gd name="connsiteX3" fmla="*/ 3828 w 10000"/>
              <a:gd name="connsiteY3" fmla="*/ 74 h 9456"/>
              <a:gd name="connsiteX4" fmla="*/ 2240 w 10000"/>
              <a:gd name="connsiteY4" fmla="*/ 2951 h 9456"/>
              <a:gd name="connsiteX5" fmla="*/ 169 w 10000"/>
              <a:gd name="connsiteY5" fmla="*/ 2943 h 9456"/>
              <a:gd name="connsiteX6" fmla="*/ 73 w 10000"/>
              <a:gd name="connsiteY6" fmla="*/ 5977 h 9456"/>
              <a:gd name="connsiteX0" fmla="*/ 9831 w 9831"/>
              <a:gd name="connsiteY0" fmla="*/ 2880 h 9999"/>
              <a:gd name="connsiteX1" fmla="*/ 8312 w 9831"/>
              <a:gd name="connsiteY1" fmla="*/ 9878 h 9999"/>
              <a:gd name="connsiteX2" fmla="*/ 5189 w 9831"/>
              <a:gd name="connsiteY2" fmla="*/ 6793 h 9999"/>
              <a:gd name="connsiteX3" fmla="*/ 3659 w 9831"/>
              <a:gd name="connsiteY3" fmla="*/ 78 h 9999"/>
              <a:gd name="connsiteX4" fmla="*/ 2071 w 9831"/>
              <a:gd name="connsiteY4" fmla="*/ 3121 h 9999"/>
              <a:gd name="connsiteX5" fmla="*/ 0 w 9831"/>
              <a:gd name="connsiteY5" fmla="*/ 3112 h 9999"/>
              <a:gd name="connsiteX0" fmla="*/ 10736 w 10736"/>
              <a:gd name="connsiteY0" fmla="*/ 5622 h 10258"/>
              <a:gd name="connsiteX1" fmla="*/ 8455 w 10736"/>
              <a:gd name="connsiteY1" fmla="*/ 9879 h 10258"/>
              <a:gd name="connsiteX2" fmla="*/ 5278 w 10736"/>
              <a:gd name="connsiteY2" fmla="*/ 6794 h 10258"/>
              <a:gd name="connsiteX3" fmla="*/ 3722 w 10736"/>
              <a:gd name="connsiteY3" fmla="*/ 78 h 10258"/>
              <a:gd name="connsiteX4" fmla="*/ 2107 w 10736"/>
              <a:gd name="connsiteY4" fmla="*/ 3121 h 10258"/>
              <a:gd name="connsiteX5" fmla="*/ 0 w 10736"/>
              <a:gd name="connsiteY5" fmla="*/ 3112 h 10258"/>
              <a:gd name="connsiteX0" fmla="*/ 10736 w 10736"/>
              <a:gd name="connsiteY0" fmla="*/ 5622 h 9894"/>
              <a:gd name="connsiteX1" fmla="*/ 8455 w 10736"/>
              <a:gd name="connsiteY1" fmla="*/ 9879 h 9894"/>
              <a:gd name="connsiteX2" fmla="*/ 5278 w 10736"/>
              <a:gd name="connsiteY2" fmla="*/ 6794 h 9894"/>
              <a:gd name="connsiteX3" fmla="*/ 3722 w 10736"/>
              <a:gd name="connsiteY3" fmla="*/ 78 h 9894"/>
              <a:gd name="connsiteX4" fmla="*/ 2107 w 10736"/>
              <a:gd name="connsiteY4" fmla="*/ 3121 h 9894"/>
              <a:gd name="connsiteX5" fmla="*/ 0 w 10736"/>
              <a:gd name="connsiteY5" fmla="*/ 3112 h 9894"/>
              <a:gd name="connsiteX0" fmla="*/ 10000 w 10000"/>
              <a:gd name="connsiteY0" fmla="*/ 3360 h 7675"/>
              <a:gd name="connsiteX1" fmla="*/ 7875 w 10000"/>
              <a:gd name="connsiteY1" fmla="*/ 7663 h 7675"/>
              <a:gd name="connsiteX2" fmla="*/ 4916 w 10000"/>
              <a:gd name="connsiteY2" fmla="*/ 4545 h 7675"/>
              <a:gd name="connsiteX3" fmla="*/ 1963 w 10000"/>
              <a:gd name="connsiteY3" fmla="*/ 832 h 7675"/>
              <a:gd name="connsiteX4" fmla="*/ 0 w 10000"/>
              <a:gd name="connsiteY4" fmla="*/ 823 h 7675"/>
              <a:gd name="connsiteX0" fmla="*/ 10000 w 10000"/>
              <a:gd name="connsiteY0" fmla="*/ 3975 h 9595"/>
              <a:gd name="connsiteX1" fmla="*/ 7875 w 10000"/>
              <a:gd name="connsiteY1" fmla="*/ 9581 h 9595"/>
              <a:gd name="connsiteX2" fmla="*/ 4916 w 10000"/>
              <a:gd name="connsiteY2" fmla="*/ 5519 h 9595"/>
              <a:gd name="connsiteX3" fmla="*/ 2732 w 10000"/>
              <a:gd name="connsiteY3" fmla="*/ 3782 h 9595"/>
              <a:gd name="connsiteX4" fmla="*/ 0 w 10000"/>
              <a:gd name="connsiteY4" fmla="*/ 669 h 9595"/>
              <a:gd name="connsiteX0" fmla="*/ 10256 w 10256"/>
              <a:gd name="connsiteY0" fmla="*/ 2499 h 8355"/>
              <a:gd name="connsiteX1" fmla="*/ 8131 w 10256"/>
              <a:gd name="connsiteY1" fmla="*/ 8341 h 8355"/>
              <a:gd name="connsiteX2" fmla="*/ 5172 w 10256"/>
              <a:gd name="connsiteY2" fmla="*/ 4108 h 8355"/>
              <a:gd name="connsiteX3" fmla="*/ 2988 w 10256"/>
              <a:gd name="connsiteY3" fmla="*/ 2298 h 8355"/>
              <a:gd name="connsiteX4" fmla="*/ 0 w 10256"/>
              <a:gd name="connsiteY4" fmla="*/ 885 h 8355"/>
              <a:gd name="connsiteX0" fmla="*/ 10000 w 10000"/>
              <a:gd name="connsiteY0" fmla="*/ 2991 h 10715"/>
              <a:gd name="connsiteX1" fmla="*/ 7928 w 10000"/>
              <a:gd name="connsiteY1" fmla="*/ 9983 h 10715"/>
              <a:gd name="connsiteX2" fmla="*/ 5009 w 10000"/>
              <a:gd name="connsiteY2" fmla="*/ 9688 h 10715"/>
              <a:gd name="connsiteX3" fmla="*/ 2913 w 10000"/>
              <a:gd name="connsiteY3" fmla="*/ 2750 h 10715"/>
              <a:gd name="connsiteX4" fmla="*/ 0 w 10000"/>
              <a:gd name="connsiteY4" fmla="*/ 1059 h 10715"/>
              <a:gd name="connsiteX0" fmla="*/ 10000 w 10000"/>
              <a:gd name="connsiteY0" fmla="*/ 2991 h 11528"/>
              <a:gd name="connsiteX1" fmla="*/ 7928 w 10000"/>
              <a:gd name="connsiteY1" fmla="*/ 9983 h 11528"/>
              <a:gd name="connsiteX2" fmla="*/ 5009 w 10000"/>
              <a:gd name="connsiteY2" fmla="*/ 9688 h 11528"/>
              <a:gd name="connsiteX3" fmla="*/ 2913 w 10000"/>
              <a:gd name="connsiteY3" fmla="*/ 2750 h 11528"/>
              <a:gd name="connsiteX4" fmla="*/ 0 w 10000"/>
              <a:gd name="connsiteY4" fmla="*/ 1059 h 11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1528">
                <a:moveTo>
                  <a:pt x="10000" y="2991"/>
                </a:moveTo>
                <a:cubicBezTo>
                  <a:pt x="9212" y="10632"/>
                  <a:pt x="8760" y="8867"/>
                  <a:pt x="7928" y="9983"/>
                </a:cubicBezTo>
                <a:cubicBezTo>
                  <a:pt x="7096" y="11099"/>
                  <a:pt x="5924" y="12956"/>
                  <a:pt x="5009" y="9688"/>
                </a:cubicBezTo>
                <a:cubicBezTo>
                  <a:pt x="4094" y="6420"/>
                  <a:pt x="3712" y="3758"/>
                  <a:pt x="2913" y="2750"/>
                </a:cubicBezTo>
                <a:cubicBezTo>
                  <a:pt x="2349" y="3581"/>
                  <a:pt x="594" y="-2333"/>
                  <a:pt x="0" y="1059"/>
                </a:cubicBezTo>
              </a:path>
            </a:pathLst>
          </a:custGeom>
          <a:noFill/>
          <a:ln w="63500">
            <a:solidFill>
              <a:srgbClr val="3333FF"/>
            </a:solidFill>
            <a:round/>
            <a:headEnd/>
            <a:tailEnd/>
          </a:ln>
        </p:spPr>
        <p:txBody>
          <a:bodyPr anchor="ctr"/>
          <a:lstStyle/>
          <a:p>
            <a:endParaRPr lang="en-US">
              <a:solidFill>
                <a:srgbClr val="000000"/>
              </a:solidFill>
            </a:endParaRPr>
          </a:p>
        </p:txBody>
      </p:sp>
      <p:sp>
        <p:nvSpPr>
          <p:cNvPr id="344" name="Freeform 68"/>
          <p:cNvSpPr>
            <a:spLocks/>
          </p:cNvSpPr>
          <p:nvPr/>
        </p:nvSpPr>
        <p:spPr bwMode="auto">
          <a:xfrm>
            <a:off x="6257874" y="3358558"/>
            <a:ext cx="231315" cy="128495"/>
          </a:xfrm>
          <a:custGeom>
            <a:avLst/>
            <a:gdLst>
              <a:gd name="T0" fmla="*/ 0 w 2558"/>
              <a:gd name="T1" fmla="*/ 2147483647 h 1233"/>
              <a:gd name="T2" fmla="*/ 2147483647 w 2558"/>
              <a:gd name="T3" fmla="*/ 2147483647 h 1233"/>
              <a:gd name="T4" fmla="*/ 2147483647 w 2558"/>
              <a:gd name="T5" fmla="*/ 2147483647 h 1233"/>
              <a:gd name="T6" fmla="*/ 2147483647 w 2558"/>
              <a:gd name="T7" fmla="*/ 2147483647 h 1233"/>
              <a:gd name="T8" fmla="*/ 2147483647 w 2558"/>
              <a:gd name="T9" fmla="*/ 2147483647 h 1233"/>
              <a:gd name="T10" fmla="*/ 2147483647 w 2558"/>
              <a:gd name="T11" fmla="*/ 0 h 1233"/>
              <a:gd name="T12" fmla="*/ 0 60000 65536"/>
              <a:gd name="T13" fmla="*/ 0 60000 65536"/>
              <a:gd name="T14" fmla="*/ 0 60000 65536"/>
              <a:gd name="T15" fmla="*/ 0 60000 65536"/>
              <a:gd name="T16" fmla="*/ 0 60000 65536"/>
              <a:gd name="T17" fmla="*/ 0 60000 65536"/>
              <a:gd name="T18" fmla="*/ 0 w 2558"/>
              <a:gd name="T19" fmla="*/ 0 h 1233"/>
              <a:gd name="T20" fmla="*/ 2558 w 2558"/>
              <a:gd name="T21" fmla="*/ 1233 h 1233"/>
              <a:gd name="connsiteX0" fmla="*/ 0 w 10000"/>
              <a:gd name="connsiteY0" fmla="*/ 8313 h 9991"/>
              <a:gd name="connsiteX1" fmla="*/ 3808 w 10000"/>
              <a:gd name="connsiteY1" fmla="*/ 9903 h 9991"/>
              <a:gd name="connsiteX2" fmla="*/ 5596 w 10000"/>
              <a:gd name="connsiteY2" fmla="*/ 5267 h 9991"/>
              <a:gd name="connsiteX3" fmla="*/ 8311 w 10000"/>
              <a:gd name="connsiteY3" fmla="*/ 4801 h 9991"/>
              <a:gd name="connsiteX4" fmla="*/ 9562 w 10000"/>
              <a:gd name="connsiteY4" fmla="*/ 3593 h 9991"/>
              <a:gd name="connsiteX5" fmla="*/ 10000 w 10000"/>
              <a:gd name="connsiteY5" fmla="*/ 0 h 9991"/>
              <a:gd name="connsiteX0" fmla="*/ 0 w 10000"/>
              <a:gd name="connsiteY0" fmla="*/ 8320 h 10000"/>
              <a:gd name="connsiteX1" fmla="*/ 3808 w 10000"/>
              <a:gd name="connsiteY1" fmla="*/ 9912 h 10000"/>
              <a:gd name="connsiteX2" fmla="*/ 5596 w 10000"/>
              <a:gd name="connsiteY2" fmla="*/ 5272 h 10000"/>
              <a:gd name="connsiteX3" fmla="*/ 8311 w 10000"/>
              <a:gd name="connsiteY3" fmla="*/ 4805 h 10000"/>
              <a:gd name="connsiteX4" fmla="*/ 10000 w 10000"/>
              <a:gd name="connsiteY4" fmla="*/ 0 h 10000"/>
              <a:gd name="connsiteX0" fmla="*/ 0 w 8311"/>
              <a:gd name="connsiteY0" fmla="*/ 3515 h 5195"/>
              <a:gd name="connsiteX1" fmla="*/ 3808 w 8311"/>
              <a:gd name="connsiteY1" fmla="*/ 5107 h 5195"/>
              <a:gd name="connsiteX2" fmla="*/ 5596 w 8311"/>
              <a:gd name="connsiteY2" fmla="*/ 467 h 5195"/>
              <a:gd name="connsiteX3" fmla="*/ 8311 w 8311"/>
              <a:gd name="connsiteY3" fmla="*/ 0 h 5195"/>
              <a:gd name="connsiteX0" fmla="*/ 0 w 10000"/>
              <a:gd name="connsiteY0" fmla="*/ 6766 h 10001"/>
              <a:gd name="connsiteX1" fmla="*/ 4582 w 10000"/>
              <a:gd name="connsiteY1" fmla="*/ 9831 h 10001"/>
              <a:gd name="connsiteX2" fmla="*/ 6733 w 10000"/>
              <a:gd name="connsiteY2" fmla="*/ 899 h 10001"/>
              <a:gd name="connsiteX3" fmla="*/ 7716 w 10000"/>
              <a:gd name="connsiteY3" fmla="*/ 254 h 10001"/>
              <a:gd name="connsiteX4" fmla="*/ 10000 w 10000"/>
              <a:gd name="connsiteY4" fmla="*/ 0 h 10001"/>
              <a:gd name="connsiteX0" fmla="*/ 0 w 10000"/>
              <a:gd name="connsiteY0" fmla="*/ 9101 h 12336"/>
              <a:gd name="connsiteX1" fmla="*/ 4582 w 10000"/>
              <a:gd name="connsiteY1" fmla="*/ 12166 h 12336"/>
              <a:gd name="connsiteX2" fmla="*/ 6733 w 10000"/>
              <a:gd name="connsiteY2" fmla="*/ 3234 h 12336"/>
              <a:gd name="connsiteX3" fmla="*/ 7857 w 10000"/>
              <a:gd name="connsiteY3" fmla="*/ 6 h 12336"/>
              <a:gd name="connsiteX4" fmla="*/ 10000 w 10000"/>
              <a:gd name="connsiteY4" fmla="*/ 2335 h 12336"/>
              <a:gd name="connsiteX0" fmla="*/ 0 w 10000"/>
              <a:gd name="connsiteY0" fmla="*/ 9101 h 12287"/>
              <a:gd name="connsiteX1" fmla="*/ 4582 w 10000"/>
              <a:gd name="connsiteY1" fmla="*/ 12166 h 12287"/>
              <a:gd name="connsiteX2" fmla="*/ 7228 w 10000"/>
              <a:gd name="connsiteY2" fmla="*/ 4330 h 12287"/>
              <a:gd name="connsiteX3" fmla="*/ 7857 w 10000"/>
              <a:gd name="connsiteY3" fmla="*/ 6 h 12287"/>
              <a:gd name="connsiteX4" fmla="*/ 10000 w 10000"/>
              <a:gd name="connsiteY4" fmla="*/ 2335 h 12287"/>
              <a:gd name="connsiteX0" fmla="*/ 0 w 7857"/>
              <a:gd name="connsiteY0" fmla="*/ 9095 h 12281"/>
              <a:gd name="connsiteX1" fmla="*/ 4582 w 7857"/>
              <a:gd name="connsiteY1" fmla="*/ 12160 h 12281"/>
              <a:gd name="connsiteX2" fmla="*/ 7228 w 7857"/>
              <a:gd name="connsiteY2" fmla="*/ 4324 h 12281"/>
              <a:gd name="connsiteX3" fmla="*/ 7857 w 7857"/>
              <a:gd name="connsiteY3" fmla="*/ 0 h 12281"/>
              <a:gd name="connsiteX0" fmla="*/ 0 w 9892"/>
              <a:gd name="connsiteY0" fmla="*/ 6986 h 9580"/>
              <a:gd name="connsiteX1" fmla="*/ 5832 w 9892"/>
              <a:gd name="connsiteY1" fmla="*/ 9481 h 9580"/>
              <a:gd name="connsiteX2" fmla="*/ 9199 w 9892"/>
              <a:gd name="connsiteY2" fmla="*/ 3101 h 9580"/>
              <a:gd name="connsiteX3" fmla="*/ 9892 w 9892"/>
              <a:gd name="connsiteY3" fmla="*/ 0 h 9580"/>
              <a:gd name="connsiteX0" fmla="*/ 0 w 10000"/>
              <a:gd name="connsiteY0" fmla="*/ 7292 h 10016"/>
              <a:gd name="connsiteX1" fmla="*/ 5896 w 10000"/>
              <a:gd name="connsiteY1" fmla="*/ 9897 h 10016"/>
              <a:gd name="connsiteX2" fmla="*/ 9226 w 10000"/>
              <a:gd name="connsiteY2" fmla="*/ 2878 h 10016"/>
              <a:gd name="connsiteX3" fmla="*/ 10000 w 10000"/>
              <a:gd name="connsiteY3" fmla="*/ 0 h 10016"/>
              <a:gd name="connsiteX0" fmla="*/ 0 w 10000"/>
              <a:gd name="connsiteY0" fmla="*/ 7292 h 9917"/>
              <a:gd name="connsiteX1" fmla="*/ 5896 w 10000"/>
              <a:gd name="connsiteY1" fmla="*/ 9897 h 9917"/>
              <a:gd name="connsiteX2" fmla="*/ 8409 w 10000"/>
              <a:gd name="connsiteY2" fmla="*/ 5667 h 9917"/>
              <a:gd name="connsiteX3" fmla="*/ 10000 w 10000"/>
              <a:gd name="connsiteY3" fmla="*/ 0 h 9917"/>
              <a:gd name="connsiteX0" fmla="*/ 0 w 12415"/>
              <a:gd name="connsiteY0" fmla="*/ 6148 h 8796"/>
              <a:gd name="connsiteX1" fmla="*/ 5896 w 12415"/>
              <a:gd name="connsiteY1" fmla="*/ 8775 h 8796"/>
              <a:gd name="connsiteX2" fmla="*/ 8409 w 12415"/>
              <a:gd name="connsiteY2" fmla="*/ 4509 h 8796"/>
              <a:gd name="connsiteX3" fmla="*/ 12415 w 12415"/>
              <a:gd name="connsiteY3" fmla="*/ 0 h 8796"/>
              <a:gd name="connsiteX0" fmla="*/ 0 w 10000"/>
              <a:gd name="connsiteY0" fmla="*/ 8242 h 11251"/>
              <a:gd name="connsiteX1" fmla="*/ 4749 w 10000"/>
              <a:gd name="connsiteY1" fmla="*/ 11228 h 11251"/>
              <a:gd name="connsiteX2" fmla="*/ 6773 w 10000"/>
              <a:gd name="connsiteY2" fmla="*/ 6378 h 11251"/>
              <a:gd name="connsiteX3" fmla="*/ 8008 w 10000"/>
              <a:gd name="connsiteY3" fmla="*/ 196 h 11251"/>
              <a:gd name="connsiteX4" fmla="*/ 10000 w 10000"/>
              <a:gd name="connsiteY4" fmla="*/ 1252 h 11251"/>
              <a:gd name="connsiteX0" fmla="*/ 0 w 10000"/>
              <a:gd name="connsiteY0" fmla="*/ 8381 h 11390"/>
              <a:gd name="connsiteX1" fmla="*/ 4749 w 10000"/>
              <a:gd name="connsiteY1" fmla="*/ 11367 h 11390"/>
              <a:gd name="connsiteX2" fmla="*/ 6773 w 10000"/>
              <a:gd name="connsiteY2" fmla="*/ 6517 h 11390"/>
              <a:gd name="connsiteX3" fmla="*/ 8008 w 10000"/>
              <a:gd name="connsiteY3" fmla="*/ 335 h 11390"/>
              <a:gd name="connsiteX4" fmla="*/ 8886 w 10000"/>
              <a:gd name="connsiteY4" fmla="*/ 1111 h 11390"/>
              <a:gd name="connsiteX5" fmla="*/ 10000 w 10000"/>
              <a:gd name="connsiteY5" fmla="*/ 1391 h 11390"/>
              <a:gd name="connsiteX0" fmla="*/ 0 w 10000"/>
              <a:gd name="connsiteY0" fmla="*/ 8381 h 11164"/>
              <a:gd name="connsiteX1" fmla="*/ 4764 w 10000"/>
              <a:gd name="connsiteY1" fmla="*/ 11139 h 11164"/>
              <a:gd name="connsiteX2" fmla="*/ 6773 w 10000"/>
              <a:gd name="connsiteY2" fmla="*/ 6517 h 11164"/>
              <a:gd name="connsiteX3" fmla="*/ 8008 w 10000"/>
              <a:gd name="connsiteY3" fmla="*/ 335 h 11164"/>
              <a:gd name="connsiteX4" fmla="*/ 8886 w 10000"/>
              <a:gd name="connsiteY4" fmla="*/ 1111 h 11164"/>
              <a:gd name="connsiteX5" fmla="*/ 10000 w 10000"/>
              <a:gd name="connsiteY5" fmla="*/ 1391 h 11164"/>
              <a:gd name="connsiteX0" fmla="*/ 0 w 9945"/>
              <a:gd name="connsiteY0" fmla="*/ 8096 h 11156"/>
              <a:gd name="connsiteX1" fmla="*/ 4709 w 9945"/>
              <a:gd name="connsiteY1" fmla="*/ 11139 h 11156"/>
              <a:gd name="connsiteX2" fmla="*/ 6718 w 9945"/>
              <a:gd name="connsiteY2" fmla="*/ 6517 h 11156"/>
              <a:gd name="connsiteX3" fmla="*/ 7953 w 9945"/>
              <a:gd name="connsiteY3" fmla="*/ 335 h 11156"/>
              <a:gd name="connsiteX4" fmla="*/ 8831 w 9945"/>
              <a:gd name="connsiteY4" fmla="*/ 1111 h 11156"/>
              <a:gd name="connsiteX5" fmla="*/ 9945 w 9945"/>
              <a:gd name="connsiteY5" fmla="*/ 1391 h 11156"/>
              <a:gd name="connsiteX0" fmla="*/ 0 w 10000"/>
              <a:gd name="connsiteY0" fmla="*/ 7258 h 9900"/>
              <a:gd name="connsiteX1" fmla="*/ 4918 w 10000"/>
              <a:gd name="connsiteY1" fmla="*/ 9884 h 9900"/>
              <a:gd name="connsiteX2" fmla="*/ 6755 w 10000"/>
              <a:gd name="connsiteY2" fmla="*/ 5843 h 9900"/>
              <a:gd name="connsiteX3" fmla="*/ 7997 w 10000"/>
              <a:gd name="connsiteY3" fmla="*/ 301 h 9900"/>
              <a:gd name="connsiteX4" fmla="*/ 8880 w 10000"/>
              <a:gd name="connsiteY4" fmla="*/ 997 h 9900"/>
              <a:gd name="connsiteX5" fmla="*/ 10000 w 10000"/>
              <a:gd name="connsiteY5" fmla="*/ 1248 h 9900"/>
              <a:gd name="connsiteX0" fmla="*/ 0 w 10000"/>
              <a:gd name="connsiteY0" fmla="*/ 7331 h 10073"/>
              <a:gd name="connsiteX1" fmla="*/ 4918 w 10000"/>
              <a:gd name="connsiteY1" fmla="*/ 9984 h 10073"/>
              <a:gd name="connsiteX2" fmla="*/ 6590 w 10000"/>
              <a:gd name="connsiteY2" fmla="*/ 3582 h 10073"/>
              <a:gd name="connsiteX3" fmla="*/ 7997 w 10000"/>
              <a:gd name="connsiteY3" fmla="*/ 304 h 10073"/>
              <a:gd name="connsiteX4" fmla="*/ 8880 w 10000"/>
              <a:gd name="connsiteY4" fmla="*/ 1007 h 10073"/>
              <a:gd name="connsiteX5" fmla="*/ 10000 w 10000"/>
              <a:gd name="connsiteY5" fmla="*/ 1261 h 10073"/>
              <a:gd name="connsiteX0" fmla="*/ 0 w 10000"/>
              <a:gd name="connsiteY0" fmla="*/ 7255 h 9997"/>
              <a:gd name="connsiteX1" fmla="*/ 4918 w 10000"/>
              <a:gd name="connsiteY1" fmla="*/ 9908 h 9997"/>
              <a:gd name="connsiteX2" fmla="*/ 6590 w 10000"/>
              <a:gd name="connsiteY2" fmla="*/ 3506 h 9997"/>
              <a:gd name="connsiteX3" fmla="*/ 7997 w 10000"/>
              <a:gd name="connsiteY3" fmla="*/ 228 h 9997"/>
              <a:gd name="connsiteX4" fmla="*/ 8898 w 10000"/>
              <a:gd name="connsiteY4" fmla="*/ 1653 h 9997"/>
              <a:gd name="connsiteX5" fmla="*/ 10000 w 10000"/>
              <a:gd name="connsiteY5" fmla="*/ 1185 h 9997"/>
              <a:gd name="connsiteX0" fmla="*/ 0 w 10000"/>
              <a:gd name="connsiteY0" fmla="*/ 7231 h 9974"/>
              <a:gd name="connsiteX1" fmla="*/ 4918 w 10000"/>
              <a:gd name="connsiteY1" fmla="*/ 9885 h 9974"/>
              <a:gd name="connsiteX2" fmla="*/ 6590 w 10000"/>
              <a:gd name="connsiteY2" fmla="*/ 3481 h 9974"/>
              <a:gd name="connsiteX3" fmla="*/ 7997 w 10000"/>
              <a:gd name="connsiteY3" fmla="*/ 202 h 9974"/>
              <a:gd name="connsiteX4" fmla="*/ 8971 w 10000"/>
              <a:gd name="connsiteY4" fmla="*/ 1988 h 9974"/>
              <a:gd name="connsiteX5" fmla="*/ 10000 w 10000"/>
              <a:gd name="connsiteY5" fmla="*/ 1159 h 9974"/>
              <a:gd name="connsiteX0" fmla="*/ 0 w 9087"/>
              <a:gd name="connsiteY0" fmla="*/ 7250 h 10001"/>
              <a:gd name="connsiteX1" fmla="*/ 4918 w 9087"/>
              <a:gd name="connsiteY1" fmla="*/ 9911 h 10001"/>
              <a:gd name="connsiteX2" fmla="*/ 6590 w 9087"/>
              <a:gd name="connsiteY2" fmla="*/ 3490 h 10001"/>
              <a:gd name="connsiteX3" fmla="*/ 7997 w 9087"/>
              <a:gd name="connsiteY3" fmla="*/ 203 h 10001"/>
              <a:gd name="connsiteX4" fmla="*/ 8971 w 9087"/>
              <a:gd name="connsiteY4" fmla="*/ 1993 h 10001"/>
              <a:gd name="connsiteX5" fmla="*/ 8973 w 9087"/>
              <a:gd name="connsiteY5" fmla="*/ 1059 h 10001"/>
              <a:gd name="connsiteX0" fmla="*/ 0 w 11382"/>
              <a:gd name="connsiteY0" fmla="*/ 7252 h 10003"/>
              <a:gd name="connsiteX1" fmla="*/ 5412 w 11382"/>
              <a:gd name="connsiteY1" fmla="*/ 9913 h 10003"/>
              <a:gd name="connsiteX2" fmla="*/ 7252 w 11382"/>
              <a:gd name="connsiteY2" fmla="*/ 3493 h 10003"/>
              <a:gd name="connsiteX3" fmla="*/ 8800 w 11382"/>
              <a:gd name="connsiteY3" fmla="*/ 206 h 10003"/>
              <a:gd name="connsiteX4" fmla="*/ 9872 w 11382"/>
              <a:gd name="connsiteY4" fmla="*/ 1996 h 10003"/>
              <a:gd name="connsiteX5" fmla="*/ 11382 w 11382"/>
              <a:gd name="connsiteY5" fmla="*/ 1209 h 10003"/>
              <a:gd name="connsiteX6" fmla="*/ 9875 w 11382"/>
              <a:gd name="connsiteY6" fmla="*/ 1062 h 10003"/>
              <a:gd name="connsiteX0" fmla="*/ 0 w 11281"/>
              <a:gd name="connsiteY0" fmla="*/ 7252 h 10003"/>
              <a:gd name="connsiteX1" fmla="*/ 5412 w 11281"/>
              <a:gd name="connsiteY1" fmla="*/ 9913 h 10003"/>
              <a:gd name="connsiteX2" fmla="*/ 7252 w 11281"/>
              <a:gd name="connsiteY2" fmla="*/ 3493 h 10003"/>
              <a:gd name="connsiteX3" fmla="*/ 8800 w 11281"/>
              <a:gd name="connsiteY3" fmla="*/ 206 h 10003"/>
              <a:gd name="connsiteX4" fmla="*/ 9872 w 11281"/>
              <a:gd name="connsiteY4" fmla="*/ 1996 h 10003"/>
              <a:gd name="connsiteX5" fmla="*/ 11281 w 11281"/>
              <a:gd name="connsiteY5" fmla="*/ 1364 h 10003"/>
              <a:gd name="connsiteX6" fmla="*/ 9875 w 11281"/>
              <a:gd name="connsiteY6" fmla="*/ 1062 h 10003"/>
              <a:gd name="connsiteX0" fmla="*/ 0 w 11281"/>
              <a:gd name="connsiteY0" fmla="*/ 7252 h 10003"/>
              <a:gd name="connsiteX1" fmla="*/ 5412 w 11281"/>
              <a:gd name="connsiteY1" fmla="*/ 9913 h 10003"/>
              <a:gd name="connsiteX2" fmla="*/ 7252 w 11281"/>
              <a:gd name="connsiteY2" fmla="*/ 3493 h 10003"/>
              <a:gd name="connsiteX3" fmla="*/ 8800 w 11281"/>
              <a:gd name="connsiteY3" fmla="*/ 206 h 10003"/>
              <a:gd name="connsiteX4" fmla="*/ 9872 w 11281"/>
              <a:gd name="connsiteY4" fmla="*/ 1996 h 10003"/>
              <a:gd name="connsiteX5" fmla="*/ 11281 w 11281"/>
              <a:gd name="connsiteY5" fmla="*/ 1364 h 10003"/>
              <a:gd name="connsiteX6" fmla="*/ 9936 w 11281"/>
              <a:gd name="connsiteY6" fmla="*/ 1269 h 10003"/>
              <a:gd name="connsiteX0" fmla="*/ 0 w 11281"/>
              <a:gd name="connsiteY0" fmla="*/ 7252 h 10003"/>
              <a:gd name="connsiteX1" fmla="*/ 5412 w 11281"/>
              <a:gd name="connsiteY1" fmla="*/ 9913 h 10003"/>
              <a:gd name="connsiteX2" fmla="*/ 7252 w 11281"/>
              <a:gd name="connsiteY2" fmla="*/ 3493 h 10003"/>
              <a:gd name="connsiteX3" fmla="*/ 8800 w 11281"/>
              <a:gd name="connsiteY3" fmla="*/ 206 h 10003"/>
              <a:gd name="connsiteX4" fmla="*/ 9872 w 11281"/>
              <a:gd name="connsiteY4" fmla="*/ 1996 h 10003"/>
              <a:gd name="connsiteX5" fmla="*/ 11281 w 11281"/>
              <a:gd name="connsiteY5" fmla="*/ 1364 h 10003"/>
              <a:gd name="connsiteX6" fmla="*/ 9936 w 11281"/>
              <a:gd name="connsiteY6" fmla="*/ 1269 h 10003"/>
              <a:gd name="connsiteX0" fmla="*/ 0 w 11281"/>
              <a:gd name="connsiteY0" fmla="*/ 7142 h 9893"/>
              <a:gd name="connsiteX1" fmla="*/ 5412 w 11281"/>
              <a:gd name="connsiteY1" fmla="*/ 9803 h 9893"/>
              <a:gd name="connsiteX2" fmla="*/ 7252 w 11281"/>
              <a:gd name="connsiteY2" fmla="*/ 3383 h 9893"/>
              <a:gd name="connsiteX3" fmla="*/ 8800 w 11281"/>
              <a:gd name="connsiteY3" fmla="*/ 96 h 9893"/>
              <a:gd name="connsiteX4" fmla="*/ 9872 w 11281"/>
              <a:gd name="connsiteY4" fmla="*/ 1886 h 9893"/>
              <a:gd name="connsiteX5" fmla="*/ 11281 w 11281"/>
              <a:gd name="connsiteY5" fmla="*/ 1254 h 9893"/>
              <a:gd name="connsiteX6" fmla="*/ 9936 w 11281"/>
              <a:gd name="connsiteY6" fmla="*/ 1159 h 9893"/>
              <a:gd name="connsiteX0" fmla="*/ 0 w 10000"/>
              <a:gd name="connsiteY0" fmla="*/ 7219 h 10000"/>
              <a:gd name="connsiteX1" fmla="*/ 4797 w 10000"/>
              <a:gd name="connsiteY1" fmla="*/ 9909 h 10000"/>
              <a:gd name="connsiteX2" fmla="*/ 6429 w 10000"/>
              <a:gd name="connsiteY2" fmla="*/ 3420 h 10000"/>
              <a:gd name="connsiteX3" fmla="*/ 7801 w 10000"/>
              <a:gd name="connsiteY3" fmla="*/ 97 h 10000"/>
              <a:gd name="connsiteX4" fmla="*/ 8751 w 10000"/>
              <a:gd name="connsiteY4" fmla="*/ 1906 h 10000"/>
              <a:gd name="connsiteX5" fmla="*/ 10000 w 10000"/>
              <a:gd name="connsiteY5" fmla="*/ 1268 h 10000"/>
              <a:gd name="connsiteX6" fmla="*/ 8897 w 10000"/>
              <a:gd name="connsiteY6" fmla="*/ 806 h 10000"/>
              <a:gd name="connsiteX0" fmla="*/ 0 w 5203"/>
              <a:gd name="connsiteY0" fmla="*/ 9909 h 9909"/>
              <a:gd name="connsiteX1" fmla="*/ 1632 w 5203"/>
              <a:gd name="connsiteY1" fmla="*/ 3420 h 9909"/>
              <a:gd name="connsiteX2" fmla="*/ 3004 w 5203"/>
              <a:gd name="connsiteY2" fmla="*/ 97 h 9909"/>
              <a:gd name="connsiteX3" fmla="*/ 3954 w 5203"/>
              <a:gd name="connsiteY3" fmla="*/ 1906 h 9909"/>
              <a:gd name="connsiteX4" fmla="*/ 5203 w 5203"/>
              <a:gd name="connsiteY4" fmla="*/ 1268 h 9909"/>
              <a:gd name="connsiteX5" fmla="*/ 4100 w 5203"/>
              <a:gd name="connsiteY5" fmla="*/ 806 h 9909"/>
              <a:gd name="connsiteX0" fmla="*/ 0 w 10000"/>
              <a:gd name="connsiteY0" fmla="*/ 10000 h 10000"/>
              <a:gd name="connsiteX1" fmla="*/ 3137 w 10000"/>
              <a:gd name="connsiteY1" fmla="*/ 3451 h 10000"/>
              <a:gd name="connsiteX2" fmla="*/ 5774 w 10000"/>
              <a:gd name="connsiteY2" fmla="*/ 98 h 10000"/>
              <a:gd name="connsiteX3" fmla="*/ 7599 w 10000"/>
              <a:gd name="connsiteY3" fmla="*/ 1924 h 10000"/>
              <a:gd name="connsiteX4" fmla="*/ 10000 w 10000"/>
              <a:gd name="connsiteY4" fmla="*/ 1280 h 10000"/>
              <a:gd name="connsiteX0" fmla="*/ 0 w 10000"/>
              <a:gd name="connsiteY0" fmla="*/ 10059 h 10059"/>
              <a:gd name="connsiteX1" fmla="*/ 3137 w 10000"/>
              <a:gd name="connsiteY1" fmla="*/ 3510 h 10059"/>
              <a:gd name="connsiteX2" fmla="*/ 5774 w 10000"/>
              <a:gd name="connsiteY2" fmla="*/ 157 h 10059"/>
              <a:gd name="connsiteX3" fmla="*/ 7771 w 10000"/>
              <a:gd name="connsiteY3" fmla="*/ 981 h 10059"/>
              <a:gd name="connsiteX4" fmla="*/ 10000 w 10000"/>
              <a:gd name="connsiteY4" fmla="*/ 1339 h 10059"/>
              <a:gd name="connsiteX0" fmla="*/ 0 w 10000"/>
              <a:gd name="connsiteY0" fmla="*/ 11982 h 11982"/>
              <a:gd name="connsiteX1" fmla="*/ 3137 w 10000"/>
              <a:gd name="connsiteY1" fmla="*/ 5433 h 11982"/>
              <a:gd name="connsiteX2" fmla="*/ 7802 w 10000"/>
              <a:gd name="connsiteY2" fmla="*/ 76 h 11982"/>
              <a:gd name="connsiteX3" fmla="*/ 7771 w 10000"/>
              <a:gd name="connsiteY3" fmla="*/ 2904 h 11982"/>
              <a:gd name="connsiteX4" fmla="*/ 10000 w 10000"/>
              <a:gd name="connsiteY4" fmla="*/ 3262 h 11982"/>
              <a:gd name="connsiteX0" fmla="*/ 0 w 10000"/>
              <a:gd name="connsiteY0" fmla="*/ 12158 h 12158"/>
              <a:gd name="connsiteX1" fmla="*/ 5921 w 10000"/>
              <a:gd name="connsiteY1" fmla="*/ 1073 h 12158"/>
              <a:gd name="connsiteX2" fmla="*/ 7802 w 10000"/>
              <a:gd name="connsiteY2" fmla="*/ 252 h 12158"/>
              <a:gd name="connsiteX3" fmla="*/ 7771 w 10000"/>
              <a:gd name="connsiteY3" fmla="*/ 3080 h 12158"/>
              <a:gd name="connsiteX4" fmla="*/ 10000 w 10000"/>
              <a:gd name="connsiteY4" fmla="*/ 3438 h 12158"/>
              <a:gd name="connsiteX0" fmla="*/ 0 w 6494"/>
              <a:gd name="connsiteY0" fmla="*/ 32 h 12454"/>
              <a:gd name="connsiteX1" fmla="*/ 2415 w 6494"/>
              <a:gd name="connsiteY1" fmla="*/ 9993 h 12454"/>
              <a:gd name="connsiteX2" fmla="*/ 4296 w 6494"/>
              <a:gd name="connsiteY2" fmla="*/ 9172 h 12454"/>
              <a:gd name="connsiteX3" fmla="*/ 4265 w 6494"/>
              <a:gd name="connsiteY3" fmla="*/ 12000 h 12454"/>
              <a:gd name="connsiteX4" fmla="*/ 6494 w 6494"/>
              <a:gd name="connsiteY4" fmla="*/ 12358 h 12454"/>
              <a:gd name="connsiteX0" fmla="*/ 0 w 10000"/>
              <a:gd name="connsiteY0" fmla="*/ 0 h 9974"/>
              <a:gd name="connsiteX1" fmla="*/ 3719 w 10000"/>
              <a:gd name="connsiteY1" fmla="*/ 7998 h 9974"/>
              <a:gd name="connsiteX2" fmla="*/ 6615 w 10000"/>
              <a:gd name="connsiteY2" fmla="*/ 7339 h 9974"/>
              <a:gd name="connsiteX3" fmla="*/ 6568 w 10000"/>
              <a:gd name="connsiteY3" fmla="*/ 9609 h 9974"/>
              <a:gd name="connsiteX4" fmla="*/ 10000 w 10000"/>
              <a:gd name="connsiteY4" fmla="*/ 9897 h 9974"/>
              <a:gd name="connsiteX0" fmla="*/ 0 w 10000"/>
              <a:gd name="connsiteY0" fmla="*/ 0 h 10000"/>
              <a:gd name="connsiteX1" fmla="*/ 3719 w 10000"/>
              <a:gd name="connsiteY1" fmla="*/ 8019 h 10000"/>
              <a:gd name="connsiteX2" fmla="*/ 6615 w 10000"/>
              <a:gd name="connsiteY2" fmla="*/ 7358 h 10000"/>
              <a:gd name="connsiteX3" fmla="*/ 6568 w 10000"/>
              <a:gd name="connsiteY3" fmla="*/ 9634 h 10000"/>
              <a:gd name="connsiteX4" fmla="*/ 10000 w 10000"/>
              <a:gd name="connsiteY4" fmla="*/ 9923 h 10000"/>
              <a:gd name="connsiteX0" fmla="*/ 0 w 10000"/>
              <a:gd name="connsiteY0" fmla="*/ 0 h 10000"/>
              <a:gd name="connsiteX1" fmla="*/ 3719 w 10000"/>
              <a:gd name="connsiteY1" fmla="*/ 8019 h 10000"/>
              <a:gd name="connsiteX2" fmla="*/ 6615 w 10000"/>
              <a:gd name="connsiteY2" fmla="*/ 7358 h 10000"/>
              <a:gd name="connsiteX3" fmla="*/ 6568 w 10000"/>
              <a:gd name="connsiteY3" fmla="*/ 9634 h 10000"/>
              <a:gd name="connsiteX4" fmla="*/ 10000 w 10000"/>
              <a:gd name="connsiteY4" fmla="*/ 9923 h 10000"/>
              <a:gd name="connsiteX0" fmla="*/ 0 w 7089"/>
              <a:gd name="connsiteY0" fmla="*/ 0 h 8417"/>
              <a:gd name="connsiteX1" fmla="*/ 808 w 7089"/>
              <a:gd name="connsiteY1" fmla="*/ 6436 h 8417"/>
              <a:gd name="connsiteX2" fmla="*/ 3704 w 7089"/>
              <a:gd name="connsiteY2" fmla="*/ 5775 h 8417"/>
              <a:gd name="connsiteX3" fmla="*/ 3657 w 7089"/>
              <a:gd name="connsiteY3" fmla="*/ 8051 h 8417"/>
              <a:gd name="connsiteX4" fmla="*/ 7089 w 7089"/>
              <a:gd name="connsiteY4" fmla="*/ 8340 h 8417"/>
              <a:gd name="connsiteX0" fmla="*/ 40 w 10040"/>
              <a:gd name="connsiteY0" fmla="*/ 0 h 10000"/>
              <a:gd name="connsiteX1" fmla="*/ 1180 w 10040"/>
              <a:gd name="connsiteY1" fmla="*/ 7646 h 10000"/>
              <a:gd name="connsiteX2" fmla="*/ 5265 w 10040"/>
              <a:gd name="connsiteY2" fmla="*/ 6861 h 10000"/>
              <a:gd name="connsiteX3" fmla="*/ 5199 w 10040"/>
              <a:gd name="connsiteY3" fmla="*/ 9565 h 10000"/>
              <a:gd name="connsiteX4" fmla="*/ 10040 w 10040"/>
              <a:gd name="connsiteY4" fmla="*/ 9909 h 10000"/>
              <a:gd name="connsiteX0" fmla="*/ 43 w 10043"/>
              <a:gd name="connsiteY0" fmla="*/ 0 h 10000"/>
              <a:gd name="connsiteX1" fmla="*/ 1135 w 10043"/>
              <a:gd name="connsiteY1" fmla="*/ 7937 h 10000"/>
              <a:gd name="connsiteX2" fmla="*/ 5268 w 10043"/>
              <a:gd name="connsiteY2" fmla="*/ 6861 h 10000"/>
              <a:gd name="connsiteX3" fmla="*/ 5202 w 10043"/>
              <a:gd name="connsiteY3" fmla="*/ 9565 h 10000"/>
              <a:gd name="connsiteX4" fmla="*/ 10043 w 10043"/>
              <a:gd name="connsiteY4" fmla="*/ 9909 h 10000"/>
              <a:gd name="connsiteX0" fmla="*/ 43 w 10043"/>
              <a:gd name="connsiteY0" fmla="*/ 0 h 9930"/>
              <a:gd name="connsiteX1" fmla="*/ 1135 w 10043"/>
              <a:gd name="connsiteY1" fmla="*/ 7937 h 9930"/>
              <a:gd name="connsiteX2" fmla="*/ 5268 w 10043"/>
              <a:gd name="connsiteY2" fmla="*/ 6861 h 9930"/>
              <a:gd name="connsiteX3" fmla="*/ 7214 w 10043"/>
              <a:gd name="connsiteY3" fmla="*/ 8885 h 9930"/>
              <a:gd name="connsiteX4" fmla="*/ 10043 w 10043"/>
              <a:gd name="connsiteY4" fmla="*/ 9909 h 9930"/>
              <a:gd name="connsiteX0" fmla="*/ 43 w 10000"/>
              <a:gd name="connsiteY0" fmla="*/ 0 h 10000"/>
              <a:gd name="connsiteX1" fmla="*/ 1130 w 10000"/>
              <a:gd name="connsiteY1" fmla="*/ 7993 h 10000"/>
              <a:gd name="connsiteX2" fmla="*/ 5245 w 10000"/>
              <a:gd name="connsiteY2" fmla="*/ 6909 h 10000"/>
              <a:gd name="connsiteX3" fmla="*/ 7183 w 10000"/>
              <a:gd name="connsiteY3" fmla="*/ 8948 h 10000"/>
              <a:gd name="connsiteX4" fmla="*/ 10000 w 10000"/>
              <a:gd name="connsiteY4" fmla="*/ 9979 h 10000"/>
              <a:gd name="connsiteX0" fmla="*/ 43 w 10000"/>
              <a:gd name="connsiteY0" fmla="*/ 0 h 10000"/>
              <a:gd name="connsiteX1" fmla="*/ 1130 w 10000"/>
              <a:gd name="connsiteY1" fmla="*/ 7993 h 10000"/>
              <a:gd name="connsiteX2" fmla="*/ 5245 w 10000"/>
              <a:gd name="connsiteY2" fmla="*/ 6909 h 10000"/>
              <a:gd name="connsiteX3" fmla="*/ 7183 w 10000"/>
              <a:gd name="connsiteY3" fmla="*/ 8948 h 10000"/>
              <a:gd name="connsiteX4" fmla="*/ 10000 w 10000"/>
              <a:gd name="connsiteY4" fmla="*/ 9979 h 10000"/>
              <a:gd name="connsiteX0" fmla="*/ 40 w 9997"/>
              <a:gd name="connsiteY0" fmla="*/ 0 h 10000"/>
              <a:gd name="connsiteX1" fmla="*/ 1127 w 9997"/>
              <a:gd name="connsiteY1" fmla="*/ 7993 h 10000"/>
              <a:gd name="connsiteX2" fmla="*/ 4860 w 9997"/>
              <a:gd name="connsiteY2" fmla="*/ 7007 h 10000"/>
              <a:gd name="connsiteX3" fmla="*/ 7180 w 9997"/>
              <a:gd name="connsiteY3" fmla="*/ 8948 h 10000"/>
              <a:gd name="connsiteX4" fmla="*/ 9997 w 9997"/>
              <a:gd name="connsiteY4" fmla="*/ 9979 h 10000"/>
              <a:gd name="connsiteX0" fmla="*/ 40 w 10000"/>
              <a:gd name="connsiteY0" fmla="*/ 0 h 10384"/>
              <a:gd name="connsiteX1" fmla="*/ 1127 w 10000"/>
              <a:gd name="connsiteY1" fmla="*/ 7993 h 10384"/>
              <a:gd name="connsiteX2" fmla="*/ 4861 w 10000"/>
              <a:gd name="connsiteY2" fmla="*/ 7007 h 10384"/>
              <a:gd name="connsiteX3" fmla="*/ 7182 w 10000"/>
              <a:gd name="connsiteY3" fmla="*/ 8948 h 10384"/>
              <a:gd name="connsiteX4" fmla="*/ 10000 w 10000"/>
              <a:gd name="connsiteY4" fmla="*/ 10370 h 10384"/>
              <a:gd name="connsiteX0" fmla="*/ 87 w 10047"/>
              <a:gd name="connsiteY0" fmla="*/ 0 h 10384"/>
              <a:gd name="connsiteX1" fmla="*/ 1174 w 10047"/>
              <a:gd name="connsiteY1" fmla="*/ 7993 h 10384"/>
              <a:gd name="connsiteX2" fmla="*/ 7724 w 10047"/>
              <a:gd name="connsiteY2" fmla="*/ 7040 h 10384"/>
              <a:gd name="connsiteX3" fmla="*/ 7229 w 10047"/>
              <a:gd name="connsiteY3" fmla="*/ 8948 h 10384"/>
              <a:gd name="connsiteX4" fmla="*/ 10047 w 10047"/>
              <a:gd name="connsiteY4" fmla="*/ 10370 h 10384"/>
              <a:gd name="connsiteX0" fmla="*/ 87 w 10047"/>
              <a:gd name="connsiteY0" fmla="*/ 0 h 10384"/>
              <a:gd name="connsiteX1" fmla="*/ 1174 w 10047"/>
              <a:gd name="connsiteY1" fmla="*/ 7993 h 10384"/>
              <a:gd name="connsiteX2" fmla="*/ 7724 w 10047"/>
              <a:gd name="connsiteY2" fmla="*/ 7040 h 10384"/>
              <a:gd name="connsiteX3" fmla="*/ 7229 w 10047"/>
              <a:gd name="connsiteY3" fmla="*/ 8948 h 10384"/>
              <a:gd name="connsiteX4" fmla="*/ 10047 w 10047"/>
              <a:gd name="connsiteY4" fmla="*/ 10370 h 10384"/>
              <a:gd name="connsiteX0" fmla="*/ 87 w 10047"/>
              <a:gd name="connsiteY0" fmla="*/ 0 h 10384"/>
              <a:gd name="connsiteX1" fmla="*/ 1174 w 10047"/>
              <a:gd name="connsiteY1" fmla="*/ 7993 h 10384"/>
              <a:gd name="connsiteX2" fmla="*/ 7724 w 10047"/>
              <a:gd name="connsiteY2" fmla="*/ 7040 h 10384"/>
              <a:gd name="connsiteX3" fmla="*/ 7229 w 10047"/>
              <a:gd name="connsiteY3" fmla="*/ 8948 h 10384"/>
              <a:gd name="connsiteX4" fmla="*/ 10047 w 10047"/>
              <a:gd name="connsiteY4" fmla="*/ 10370 h 10384"/>
              <a:gd name="connsiteX0" fmla="*/ 0 w 8873"/>
              <a:gd name="connsiteY0" fmla="*/ 997 h 3388"/>
              <a:gd name="connsiteX1" fmla="*/ 6550 w 8873"/>
              <a:gd name="connsiteY1" fmla="*/ 44 h 3388"/>
              <a:gd name="connsiteX2" fmla="*/ 6055 w 8873"/>
              <a:gd name="connsiteY2" fmla="*/ 1952 h 3388"/>
              <a:gd name="connsiteX3" fmla="*/ 8873 w 8873"/>
              <a:gd name="connsiteY3" fmla="*/ 3374 h 3388"/>
              <a:gd name="connsiteX0" fmla="*/ 0 w 7836"/>
              <a:gd name="connsiteY0" fmla="*/ 3468 h 9992"/>
              <a:gd name="connsiteX1" fmla="*/ 5218 w 7836"/>
              <a:gd name="connsiteY1" fmla="*/ 121 h 9992"/>
              <a:gd name="connsiteX2" fmla="*/ 4660 w 7836"/>
              <a:gd name="connsiteY2" fmla="*/ 5753 h 9992"/>
              <a:gd name="connsiteX3" fmla="*/ 7836 w 7836"/>
              <a:gd name="connsiteY3" fmla="*/ 9950 h 9992"/>
              <a:gd name="connsiteX0" fmla="*/ 0 w 10000"/>
              <a:gd name="connsiteY0" fmla="*/ 4643 h 11172"/>
              <a:gd name="connsiteX1" fmla="*/ 6659 w 10000"/>
              <a:gd name="connsiteY1" fmla="*/ 1293 h 11172"/>
              <a:gd name="connsiteX2" fmla="*/ 5947 w 10000"/>
              <a:gd name="connsiteY2" fmla="*/ 6930 h 11172"/>
              <a:gd name="connsiteX3" fmla="*/ 10000 w 10000"/>
              <a:gd name="connsiteY3" fmla="*/ 11130 h 11172"/>
              <a:gd name="connsiteX0" fmla="*/ 0 w 10000"/>
              <a:gd name="connsiteY0" fmla="*/ 8213 h 14742"/>
              <a:gd name="connsiteX1" fmla="*/ 6659 w 10000"/>
              <a:gd name="connsiteY1" fmla="*/ 4863 h 14742"/>
              <a:gd name="connsiteX2" fmla="*/ 5947 w 10000"/>
              <a:gd name="connsiteY2" fmla="*/ 10500 h 14742"/>
              <a:gd name="connsiteX3" fmla="*/ 10000 w 10000"/>
              <a:gd name="connsiteY3" fmla="*/ 14700 h 14742"/>
              <a:gd name="connsiteX0" fmla="*/ 0 w 7200"/>
              <a:gd name="connsiteY0" fmla="*/ 8213 h 10500"/>
              <a:gd name="connsiteX1" fmla="*/ 6659 w 7200"/>
              <a:gd name="connsiteY1" fmla="*/ 4863 h 10500"/>
              <a:gd name="connsiteX2" fmla="*/ 5947 w 7200"/>
              <a:gd name="connsiteY2" fmla="*/ 10500 h 10500"/>
              <a:gd name="connsiteX0" fmla="*/ 0 w 9249"/>
              <a:gd name="connsiteY0" fmla="*/ 7823 h 7823"/>
              <a:gd name="connsiteX1" fmla="*/ 9249 w 9249"/>
              <a:gd name="connsiteY1" fmla="*/ 4632 h 7823"/>
              <a:gd name="connsiteX0" fmla="*/ 0 w 15004"/>
              <a:gd name="connsiteY0" fmla="*/ 10687 h 10687"/>
              <a:gd name="connsiteX1" fmla="*/ 15004 w 15004"/>
              <a:gd name="connsiteY1" fmla="*/ 5632 h 10687"/>
              <a:gd name="connsiteX0" fmla="*/ 0 w 15664"/>
              <a:gd name="connsiteY0" fmla="*/ 9102 h 9102"/>
              <a:gd name="connsiteX1" fmla="*/ 15004 w 15664"/>
              <a:gd name="connsiteY1" fmla="*/ 4047 h 9102"/>
              <a:gd name="connsiteX0" fmla="*/ 0 w 9208"/>
              <a:gd name="connsiteY0" fmla="*/ 8559 h 8559"/>
              <a:gd name="connsiteX1" fmla="*/ 8757 w 9208"/>
              <a:gd name="connsiteY1" fmla="*/ 5149 h 8559"/>
              <a:gd name="connsiteX0" fmla="*/ 0 w 9510"/>
              <a:gd name="connsiteY0" fmla="*/ 4965 h 4965"/>
              <a:gd name="connsiteX1" fmla="*/ 9510 w 9510"/>
              <a:gd name="connsiteY1" fmla="*/ 981 h 4965"/>
              <a:gd name="connsiteX0" fmla="*/ 0 w 10000"/>
              <a:gd name="connsiteY0" fmla="*/ 8024 h 8024"/>
              <a:gd name="connsiteX1" fmla="*/ 10000 w 10000"/>
              <a:gd name="connsiteY1" fmla="*/ 0 h 8024"/>
              <a:gd name="connsiteX0" fmla="*/ 0 w 10244"/>
              <a:gd name="connsiteY0" fmla="*/ 14914 h 14914"/>
              <a:gd name="connsiteX1" fmla="*/ 10244 w 10244"/>
              <a:gd name="connsiteY1" fmla="*/ 0 h 14914"/>
              <a:gd name="connsiteX0" fmla="*/ 0 w 10068"/>
              <a:gd name="connsiteY0" fmla="*/ 5185 h 5797"/>
              <a:gd name="connsiteX1" fmla="*/ 10068 w 10068"/>
              <a:gd name="connsiteY1" fmla="*/ 0 h 5797"/>
              <a:gd name="connsiteX0" fmla="*/ 0 w 4403"/>
              <a:gd name="connsiteY0" fmla="*/ 21976 h 21976"/>
              <a:gd name="connsiteX1" fmla="*/ 4403 w 4403"/>
              <a:gd name="connsiteY1" fmla="*/ 0 h 21976"/>
              <a:gd name="connsiteX0" fmla="*/ 0 w 10291"/>
              <a:gd name="connsiteY0" fmla="*/ 10000 h 10000"/>
              <a:gd name="connsiteX1" fmla="*/ 10000 w 10291"/>
              <a:gd name="connsiteY1" fmla="*/ 0 h 10000"/>
            </a:gdLst>
            <a:ahLst/>
            <a:cxnLst>
              <a:cxn ang="0">
                <a:pos x="connsiteX0" y="connsiteY0"/>
              </a:cxn>
              <a:cxn ang="0">
                <a:pos x="connsiteX1" y="connsiteY1"/>
              </a:cxn>
            </a:cxnLst>
            <a:rect l="l" t="t" r="r" b="b"/>
            <a:pathLst>
              <a:path w="10291" h="10000">
                <a:moveTo>
                  <a:pt x="0" y="10000"/>
                </a:moveTo>
                <a:cubicBezTo>
                  <a:pt x="13927" y="9974"/>
                  <a:pt x="9504" y="7018"/>
                  <a:pt x="10000" y="0"/>
                </a:cubicBezTo>
              </a:path>
            </a:pathLst>
          </a:custGeom>
          <a:noFill/>
          <a:ln w="63500">
            <a:solidFill>
              <a:srgbClr val="FF9933"/>
            </a:solidFill>
            <a:round/>
            <a:headEnd/>
            <a:tailEnd/>
          </a:ln>
        </p:spPr>
        <p:txBody>
          <a:bodyPr anchor="ctr"/>
          <a:lstStyle/>
          <a:p>
            <a:endParaRPr lang="en-US">
              <a:solidFill>
                <a:srgbClr val="000000"/>
              </a:solidFill>
            </a:endParaRPr>
          </a:p>
        </p:txBody>
      </p:sp>
      <p:sp>
        <p:nvSpPr>
          <p:cNvPr id="346" name="Freeform 71"/>
          <p:cNvSpPr>
            <a:spLocks/>
          </p:cNvSpPr>
          <p:nvPr/>
        </p:nvSpPr>
        <p:spPr bwMode="auto">
          <a:xfrm>
            <a:off x="1309241" y="923079"/>
            <a:ext cx="2271002" cy="1947302"/>
          </a:xfrm>
          <a:custGeom>
            <a:avLst/>
            <a:gdLst>
              <a:gd name="T0" fmla="*/ 2147483647 w 2997"/>
              <a:gd name="T1" fmla="*/ 2147483647 h 1392"/>
              <a:gd name="T2" fmla="*/ 2147483647 w 2997"/>
              <a:gd name="T3" fmla="*/ 2147483647 h 1392"/>
              <a:gd name="T4" fmla="*/ 2147483647 w 2997"/>
              <a:gd name="T5" fmla="*/ 2147483647 h 1392"/>
              <a:gd name="T6" fmla="*/ 2147483647 w 2997"/>
              <a:gd name="T7" fmla="*/ 2147483647 h 1392"/>
              <a:gd name="T8" fmla="*/ 2147483647 w 2997"/>
              <a:gd name="T9" fmla="*/ 2147483647 h 1392"/>
              <a:gd name="T10" fmla="*/ 2147483647 w 2997"/>
              <a:gd name="T11" fmla="*/ 2147483647 h 1392"/>
              <a:gd name="T12" fmla="*/ 2147483647 w 2997"/>
              <a:gd name="T13" fmla="*/ 2147483647 h 1392"/>
              <a:gd name="T14" fmla="*/ 2147483647 w 2997"/>
              <a:gd name="T15" fmla="*/ 2147483647 h 1392"/>
              <a:gd name="T16" fmla="*/ 2147483647 w 2997"/>
              <a:gd name="T17" fmla="*/ 2147483647 h 1392"/>
              <a:gd name="T18" fmla="*/ 2147483647 w 2997"/>
              <a:gd name="T19" fmla="*/ 2147483647 h 1392"/>
              <a:gd name="T20" fmla="*/ 0 w 2997"/>
              <a:gd name="T21" fmla="*/ 2147483647 h 13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97"/>
              <a:gd name="T34" fmla="*/ 0 h 1392"/>
              <a:gd name="T35" fmla="*/ 2997 w 2997"/>
              <a:gd name="T36" fmla="*/ 1392 h 1392"/>
              <a:gd name="connsiteX0" fmla="*/ 10000 w 10000"/>
              <a:gd name="connsiteY0" fmla="*/ 6815 h 9106"/>
              <a:gd name="connsiteX1" fmla="*/ 9129 w 10000"/>
              <a:gd name="connsiteY1" fmla="*/ 6550 h 9106"/>
              <a:gd name="connsiteX2" fmla="*/ 8849 w 10000"/>
              <a:gd name="connsiteY2" fmla="*/ 7074 h 9106"/>
              <a:gd name="connsiteX3" fmla="*/ 8298 w 10000"/>
              <a:gd name="connsiteY3" fmla="*/ 9057 h 9106"/>
              <a:gd name="connsiteX4" fmla="*/ 5766 w 10000"/>
              <a:gd name="connsiteY4" fmla="*/ 8274 h 9106"/>
              <a:gd name="connsiteX5" fmla="*/ 4254 w 10000"/>
              <a:gd name="connsiteY5" fmla="*/ 5824 h 9106"/>
              <a:gd name="connsiteX6" fmla="*/ 2603 w 10000"/>
              <a:gd name="connsiteY6" fmla="*/ 4272 h 9106"/>
              <a:gd name="connsiteX7" fmla="*/ 1732 w 10000"/>
              <a:gd name="connsiteY7" fmla="*/ 2742 h 9106"/>
              <a:gd name="connsiteX8" fmla="*/ 1381 w 10000"/>
              <a:gd name="connsiteY8" fmla="*/ 910 h 9106"/>
              <a:gd name="connsiteX9" fmla="*/ 731 w 10000"/>
              <a:gd name="connsiteY9" fmla="*/ 587 h 9106"/>
              <a:gd name="connsiteX10" fmla="*/ 0 w 10000"/>
              <a:gd name="connsiteY10" fmla="*/ 8884 h 9106"/>
              <a:gd name="connsiteX0" fmla="*/ 10000 w 10000"/>
              <a:gd name="connsiteY0" fmla="*/ 7484 h 10000"/>
              <a:gd name="connsiteX1" fmla="*/ 9129 w 10000"/>
              <a:gd name="connsiteY1" fmla="*/ 7193 h 10000"/>
              <a:gd name="connsiteX2" fmla="*/ 8849 w 10000"/>
              <a:gd name="connsiteY2" fmla="*/ 7769 h 10000"/>
              <a:gd name="connsiteX3" fmla="*/ 8298 w 10000"/>
              <a:gd name="connsiteY3" fmla="*/ 9946 h 10000"/>
              <a:gd name="connsiteX4" fmla="*/ 5766 w 10000"/>
              <a:gd name="connsiteY4" fmla="*/ 9086 h 10000"/>
              <a:gd name="connsiteX5" fmla="*/ 4254 w 10000"/>
              <a:gd name="connsiteY5" fmla="*/ 6396 h 10000"/>
              <a:gd name="connsiteX6" fmla="*/ 2603 w 10000"/>
              <a:gd name="connsiteY6" fmla="*/ 4691 h 10000"/>
              <a:gd name="connsiteX7" fmla="*/ 1732 w 10000"/>
              <a:gd name="connsiteY7" fmla="*/ 3011 h 10000"/>
              <a:gd name="connsiteX8" fmla="*/ 1381 w 10000"/>
              <a:gd name="connsiteY8" fmla="*/ 999 h 10000"/>
              <a:gd name="connsiteX9" fmla="*/ 731 w 10000"/>
              <a:gd name="connsiteY9" fmla="*/ 645 h 10000"/>
              <a:gd name="connsiteX10" fmla="*/ 0 w 10000"/>
              <a:gd name="connsiteY10" fmla="*/ 9756 h 10000"/>
              <a:gd name="connsiteX0" fmla="*/ 10000 w 10000"/>
              <a:gd name="connsiteY0" fmla="*/ 7484 h 10000"/>
              <a:gd name="connsiteX1" fmla="*/ 9129 w 10000"/>
              <a:gd name="connsiteY1" fmla="*/ 7193 h 10000"/>
              <a:gd name="connsiteX2" fmla="*/ 8849 w 10000"/>
              <a:gd name="connsiteY2" fmla="*/ 7769 h 10000"/>
              <a:gd name="connsiteX3" fmla="*/ 8298 w 10000"/>
              <a:gd name="connsiteY3" fmla="*/ 9946 h 10000"/>
              <a:gd name="connsiteX4" fmla="*/ 5766 w 10000"/>
              <a:gd name="connsiteY4" fmla="*/ 9086 h 10000"/>
              <a:gd name="connsiteX5" fmla="*/ 4254 w 10000"/>
              <a:gd name="connsiteY5" fmla="*/ 6396 h 10000"/>
              <a:gd name="connsiteX6" fmla="*/ 2603 w 10000"/>
              <a:gd name="connsiteY6" fmla="*/ 4691 h 10000"/>
              <a:gd name="connsiteX7" fmla="*/ 1732 w 10000"/>
              <a:gd name="connsiteY7" fmla="*/ 3011 h 10000"/>
              <a:gd name="connsiteX8" fmla="*/ 1381 w 10000"/>
              <a:gd name="connsiteY8" fmla="*/ 999 h 10000"/>
              <a:gd name="connsiteX9" fmla="*/ 731 w 10000"/>
              <a:gd name="connsiteY9" fmla="*/ 645 h 10000"/>
              <a:gd name="connsiteX10" fmla="*/ 0 w 10000"/>
              <a:gd name="connsiteY10" fmla="*/ 9756 h 10000"/>
              <a:gd name="connsiteX0" fmla="*/ 10000 w 10000"/>
              <a:gd name="connsiteY0" fmla="*/ 7484 h 9965"/>
              <a:gd name="connsiteX1" fmla="*/ 9129 w 10000"/>
              <a:gd name="connsiteY1" fmla="*/ 7193 h 9965"/>
              <a:gd name="connsiteX2" fmla="*/ 8809 w 10000"/>
              <a:gd name="connsiteY2" fmla="*/ 8408 h 9965"/>
              <a:gd name="connsiteX3" fmla="*/ 8298 w 10000"/>
              <a:gd name="connsiteY3" fmla="*/ 9946 h 9965"/>
              <a:gd name="connsiteX4" fmla="*/ 5766 w 10000"/>
              <a:gd name="connsiteY4" fmla="*/ 9086 h 9965"/>
              <a:gd name="connsiteX5" fmla="*/ 4254 w 10000"/>
              <a:gd name="connsiteY5" fmla="*/ 6396 h 9965"/>
              <a:gd name="connsiteX6" fmla="*/ 2603 w 10000"/>
              <a:gd name="connsiteY6" fmla="*/ 4691 h 9965"/>
              <a:gd name="connsiteX7" fmla="*/ 1732 w 10000"/>
              <a:gd name="connsiteY7" fmla="*/ 3011 h 9965"/>
              <a:gd name="connsiteX8" fmla="*/ 1381 w 10000"/>
              <a:gd name="connsiteY8" fmla="*/ 999 h 9965"/>
              <a:gd name="connsiteX9" fmla="*/ 731 w 10000"/>
              <a:gd name="connsiteY9" fmla="*/ 645 h 9965"/>
              <a:gd name="connsiteX10" fmla="*/ 0 w 10000"/>
              <a:gd name="connsiteY10" fmla="*/ 9756 h 9965"/>
              <a:gd name="connsiteX0" fmla="*/ 10000 w 10000"/>
              <a:gd name="connsiteY0" fmla="*/ 7510 h 10000"/>
              <a:gd name="connsiteX1" fmla="*/ 9129 w 10000"/>
              <a:gd name="connsiteY1" fmla="*/ 7218 h 10000"/>
              <a:gd name="connsiteX2" fmla="*/ 8809 w 10000"/>
              <a:gd name="connsiteY2" fmla="*/ 8438 h 10000"/>
              <a:gd name="connsiteX3" fmla="*/ 8298 w 10000"/>
              <a:gd name="connsiteY3" fmla="*/ 9981 h 10000"/>
              <a:gd name="connsiteX4" fmla="*/ 5766 w 10000"/>
              <a:gd name="connsiteY4" fmla="*/ 9118 h 10000"/>
              <a:gd name="connsiteX5" fmla="*/ 4254 w 10000"/>
              <a:gd name="connsiteY5" fmla="*/ 6418 h 10000"/>
              <a:gd name="connsiteX6" fmla="*/ 2603 w 10000"/>
              <a:gd name="connsiteY6" fmla="*/ 4707 h 10000"/>
              <a:gd name="connsiteX7" fmla="*/ 1732 w 10000"/>
              <a:gd name="connsiteY7" fmla="*/ 3022 h 10000"/>
              <a:gd name="connsiteX8" fmla="*/ 1381 w 10000"/>
              <a:gd name="connsiteY8" fmla="*/ 1003 h 10000"/>
              <a:gd name="connsiteX9" fmla="*/ 731 w 10000"/>
              <a:gd name="connsiteY9" fmla="*/ 647 h 10000"/>
              <a:gd name="connsiteX10" fmla="*/ 0 w 10000"/>
              <a:gd name="connsiteY10" fmla="*/ 9790 h 10000"/>
              <a:gd name="connsiteX0" fmla="*/ 10000 w 10000"/>
              <a:gd name="connsiteY0" fmla="*/ 7510 h 10000"/>
              <a:gd name="connsiteX1" fmla="*/ 8809 w 10000"/>
              <a:gd name="connsiteY1" fmla="*/ 8438 h 10000"/>
              <a:gd name="connsiteX2" fmla="*/ 8298 w 10000"/>
              <a:gd name="connsiteY2" fmla="*/ 9981 h 10000"/>
              <a:gd name="connsiteX3" fmla="*/ 5766 w 10000"/>
              <a:gd name="connsiteY3" fmla="*/ 9118 h 10000"/>
              <a:gd name="connsiteX4" fmla="*/ 4254 w 10000"/>
              <a:gd name="connsiteY4" fmla="*/ 6418 h 10000"/>
              <a:gd name="connsiteX5" fmla="*/ 2603 w 10000"/>
              <a:gd name="connsiteY5" fmla="*/ 4707 h 10000"/>
              <a:gd name="connsiteX6" fmla="*/ 1732 w 10000"/>
              <a:gd name="connsiteY6" fmla="*/ 3022 h 10000"/>
              <a:gd name="connsiteX7" fmla="*/ 1381 w 10000"/>
              <a:gd name="connsiteY7" fmla="*/ 1003 h 10000"/>
              <a:gd name="connsiteX8" fmla="*/ 731 w 10000"/>
              <a:gd name="connsiteY8" fmla="*/ 647 h 10000"/>
              <a:gd name="connsiteX9" fmla="*/ 0 w 10000"/>
              <a:gd name="connsiteY9" fmla="*/ 9790 h 10000"/>
              <a:gd name="connsiteX0" fmla="*/ 10000 w 10000"/>
              <a:gd name="connsiteY0" fmla="*/ 7510 h 9981"/>
              <a:gd name="connsiteX1" fmla="*/ 9189 w 10000"/>
              <a:gd name="connsiteY1" fmla="*/ 9198 h 9981"/>
              <a:gd name="connsiteX2" fmla="*/ 8298 w 10000"/>
              <a:gd name="connsiteY2" fmla="*/ 9981 h 9981"/>
              <a:gd name="connsiteX3" fmla="*/ 5766 w 10000"/>
              <a:gd name="connsiteY3" fmla="*/ 9118 h 9981"/>
              <a:gd name="connsiteX4" fmla="*/ 4254 w 10000"/>
              <a:gd name="connsiteY4" fmla="*/ 6418 h 9981"/>
              <a:gd name="connsiteX5" fmla="*/ 2603 w 10000"/>
              <a:gd name="connsiteY5" fmla="*/ 4707 h 9981"/>
              <a:gd name="connsiteX6" fmla="*/ 1732 w 10000"/>
              <a:gd name="connsiteY6" fmla="*/ 3022 h 9981"/>
              <a:gd name="connsiteX7" fmla="*/ 1381 w 10000"/>
              <a:gd name="connsiteY7" fmla="*/ 1003 h 9981"/>
              <a:gd name="connsiteX8" fmla="*/ 731 w 10000"/>
              <a:gd name="connsiteY8" fmla="*/ 647 h 9981"/>
              <a:gd name="connsiteX9" fmla="*/ 0 w 10000"/>
              <a:gd name="connsiteY9" fmla="*/ 9790 h 9981"/>
              <a:gd name="connsiteX0" fmla="*/ 10000 w 10000"/>
              <a:gd name="connsiteY0" fmla="*/ 7524 h 10024"/>
              <a:gd name="connsiteX1" fmla="*/ 9189 w 10000"/>
              <a:gd name="connsiteY1" fmla="*/ 9216 h 10024"/>
              <a:gd name="connsiteX2" fmla="*/ 8478 w 10000"/>
              <a:gd name="connsiteY2" fmla="*/ 10024 h 10024"/>
              <a:gd name="connsiteX3" fmla="*/ 5766 w 10000"/>
              <a:gd name="connsiteY3" fmla="*/ 9135 h 10024"/>
              <a:gd name="connsiteX4" fmla="*/ 4254 w 10000"/>
              <a:gd name="connsiteY4" fmla="*/ 6430 h 10024"/>
              <a:gd name="connsiteX5" fmla="*/ 2603 w 10000"/>
              <a:gd name="connsiteY5" fmla="*/ 4716 h 10024"/>
              <a:gd name="connsiteX6" fmla="*/ 1732 w 10000"/>
              <a:gd name="connsiteY6" fmla="*/ 3028 h 10024"/>
              <a:gd name="connsiteX7" fmla="*/ 1381 w 10000"/>
              <a:gd name="connsiteY7" fmla="*/ 1005 h 10024"/>
              <a:gd name="connsiteX8" fmla="*/ 731 w 10000"/>
              <a:gd name="connsiteY8" fmla="*/ 648 h 10024"/>
              <a:gd name="connsiteX9" fmla="*/ 0 w 10000"/>
              <a:gd name="connsiteY9" fmla="*/ 9809 h 10024"/>
              <a:gd name="connsiteX0" fmla="*/ 10000 w 10000"/>
              <a:gd name="connsiteY0" fmla="*/ 7524 h 10025"/>
              <a:gd name="connsiteX1" fmla="*/ 9199 w 10000"/>
              <a:gd name="connsiteY1" fmla="*/ 9311 h 10025"/>
              <a:gd name="connsiteX2" fmla="*/ 8478 w 10000"/>
              <a:gd name="connsiteY2" fmla="*/ 10024 h 10025"/>
              <a:gd name="connsiteX3" fmla="*/ 5766 w 10000"/>
              <a:gd name="connsiteY3" fmla="*/ 9135 h 10025"/>
              <a:gd name="connsiteX4" fmla="*/ 4254 w 10000"/>
              <a:gd name="connsiteY4" fmla="*/ 6430 h 10025"/>
              <a:gd name="connsiteX5" fmla="*/ 2603 w 10000"/>
              <a:gd name="connsiteY5" fmla="*/ 4716 h 10025"/>
              <a:gd name="connsiteX6" fmla="*/ 1732 w 10000"/>
              <a:gd name="connsiteY6" fmla="*/ 3028 h 10025"/>
              <a:gd name="connsiteX7" fmla="*/ 1381 w 10000"/>
              <a:gd name="connsiteY7" fmla="*/ 1005 h 10025"/>
              <a:gd name="connsiteX8" fmla="*/ 731 w 10000"/>
              <a:gd name="connsiteY8" fmla="*/ 648 h 10025"/>
              <a:gd name="connsiteX9" fmla="*/ 0 w 10000"/>
              <a:gd name="connsiteY9" fmla="*/ 9809 h 10025"/>
              <a:gd name="connsiteX0" fmla="*/ 10000 w 10000"/>
              <a:gd name="connsiteY0" fmla="*/ 7524 h 10032"/>
              <a:gd name="connsiteX1" fmla="*/ 9099 w 10000"/>
              <a:gd name="connsiteY1" fmla="*/ 8716 h 10032"/>
              <a:gd name="connsiteX2" fmla="*/ 8478 w 10000"/>
              <a:gd name="connsiteY2" fmla="*/ 10024 h 10032"/>
              <a:gd name="connsiteX3" fmla="*/ 5766 w 10000"/>
              <a:gd name="connsiteY3" fmla="*/ 9135 h 10032"/>
              <a:gd name="connsiteX4" fmla="*/ 4254 w 10000"/>
              <a:gd name="connsiteY4" fmla="*/ 6430 h 10032"/>
              <a:gd name="connsiteX5" fmla="*/ 2603 w 10000"/>
              <a:gd name="connsiteY5" fmla="*/ 4716 h 10032"/>
              <a:gd name="connsiteX6" fmla="*/ 1732 w 10000"/>
              <a:gd name="connsiteY6" fmla="*/ 3028 h 10032"/>
              <a:gd name="connsiteX7" fmla="*/ 1381 w 10000"/>
              <a:gd name="connsiteY7" fmla="*/ 1005 h 10032"/>
              <a:gd name="connsiteX8" fmla="*/ 731 w 10000"/>
              <a:gd name="connsiteY8" fmla="*/ 648 h 10032"/>
              <a:gd name="connsiteX9" fmla="*/ 0 w 10000"/>
              <a:gd name="connsiteY9" fmla="*/ 9809 h 10032"/>
              <a:gd name="connsiteX0" fmla="*/ 10000 w 10000"/>
              <a:gd name="connsiteY0" fmla="*/ 7524 h 10034"/>
              <a:gd name="connsiteX1" fmla="*/ 9099 w 10000"/>
              <a:gd name="connsiteY1" fmla="*/ 8716 h 10034"/>
              <a:gd name="connsiteX2" fmla="*/ 8478 w 10000"/>
              <a:gd name="connsiteY2" fmla="*/ 10024 h 10034"/>
              <a:gd name="connsiteX3" fmla="*/ 5766 w 10000"/>
              <a:gd name="connsiteY3" fmla="*/ 9135 h 10034"/>
              <a:gd name="connsiteX4" fmla="*/ 4204 w 10000"/>
              <a:gd name="connsiteY4" fmla="*/ 6044 h 10034"/>
              <a:gd name="connsiteX5" fmla="*/ 2603 w 10000"/>
              <a:gd name="connsiteY5" fmla="*/ 4716 h 10034"/>
              <a:gd name="connsiteX6" fmla="*/ 1732 w 10000"/>
              <a:gd name="connsiteY6" fmla="*/ 3028 h 10034"/>
              <a:gd name="connsiteX7" fmla="*/ 1381 w 10000"/>
              <a:gd name="connsiteY7" fmla="*/ 1005 h 10034"/>
              <a:gd name="connsiteX8" fmla="*/ 731 w 10000"/>
              <a:gd name="connsiteY8" fmla="*/ 648 h 10034"/>
              <a:gd name="connsiteX9" fmla="*/ 0 w 10000"/>
              <a:gd name="connsiteY9" fmla="*/ 9809 h 10034"/>
              <a:gd name="connsiteX0" fmla="*/ 10000 w 10000"/>
              <a:gd name="connsiteY0" fmla="*/ 7524 h 10027"/>
              <a:gd name="connsiteX1" fmla="*/ 9099 w 10000"/>
              <a:gd name="connsiteY1" fmla="*/ 8716 h 10027"/>
              <a:gd name="connsiteX2" fmla="*/ 8478 w 10000"/>
              <a:gd name="connsiteY2" fmla="*/ 10024 h 10027"/>
              <a:gd name="connsiteX3" fmla="*/ 5516 w 10000"/>
              <a:gd name="connsiteY3" fmla="*/ 8987 h 10027"/>
              <a:gd name="connsiteX4" fmla="*/ 4204 w 10000"/>
              <a:gd name="connsiteY4" fmla="*/ 6044 h 10027"/>
              <a:gd name="connsiteX5" fmla="*/ 2603 w 10000"/>
              <a:gd name="connsiteY5" fmla="*/ 4716 h 10027"/>
              <a:gd name="connsiteX6" fmla="*/ 1732 w 10000"/>
              <a:gd name="connsiteY6" fmla="*/ 3028 h 10027"/>
              <a:gd name="connsiteX7" fmla="*/ 1381 w 10000"/>
              <a:gd name="connsiteY7" fmla="*/ 1005 h 10027"/>
              <a:gd name="connsiteX8" fmla="*/ 731 w 10000"/>
              <a:gd name="connsiteY8" fmla="*/ 648 h 10027"/>
              <a:gd name="connsiteX9" fmla="*/ 0 w 10000"/>
              <a:gd name="connsiteY9" fmla="*/ 9809 h 10027"/>
              <a:gd name="connsiteX0" fmla="*/ 10000 w 10000"/>
              <a:gd name="connsiteY0" fmla="*/ 7524 h 10042"/>
              <a:gd name="connsiteX1" fmla="*/ 9099 w 10000"/>
              <a:gd name="connsiteY1" fmla="*/ 8716 h 10042"/>
              <a:gd name="connsiteX2" fmla="*/ 8478 w 10000"/>
              <a:gd name="connsiteY2" fmla="*/ 10024 h 10042"/>
              <a:gd name="connsiteX3" fmla="*/ 5516 w 10000"/>
              <a:gd name="connsiteY3" fmla="*/ 8987 h 10042"/>
              <a:gd name="connsiteX4" fmla="*/ 4204 w 10000"/>
              <a:gd name="connsiteY4" fmla="*/ 6044 h 10042"/>
              <a:gd name="connsiteX5" fmla="*/ 2603 w 10000"/>
              <a:gd name="connsiteY5" fmla="*/ 4716 h 10042"/>
              <a:gd name="connsiteX6" fmla="*/ 1732 w 10000"/>
              <a:gd name="connsiteY6" fmla="*/ 3028 h 10042"/>
              <a:gd name="connsiteX7" fmla="*/ 1381 w 10000"/>
              <a:gd name="connsiteY7" fmla="*/ 1005 h 10042"/>
              <a:gd name="connsiteX8" fmla="*/ 731 w 10000"/>
              <a:gd name="connsiteY8" fmla="*/ 648 h 10042"/>
              <a:gd name="connsiteX9" fmla="*/ 0 w 10000"/>
              <a:gd name="connsiteY9" fmla="*/ 9809 h 10042"/>
              <a:gd name="connsiteX0" fmla="*/ 10000 w 10000"/>
              <a:gd name="connsiteY0" fmla="*/ 7524 h 10042"/>
              <a:gd name="connsiteX1" fmla="*/ 9099 w 10000"/>
              <a:gd name="connsiteY1" fmla="*/ 8716 h 10042"/>
              <a:gd name="connsiteX2" fmla="*/ 8478 w 10000"/>
              <a:gd name="connsiteY2" fmla="*/ 10024 h 10042"/>
              <a:gd name="connsiteX3" fmla="*/ 5516 w 10000"/>
              <a:gd name="connsiteY3" fmla="*/ 8987 h 10042"/>
              <a:gd name="connsiteX4" fmla="*/ 4204 w 10000"/>
              <a:gd name="connsiteY4" fmla="*/ 6044 h 10042"/>
              <a:gd name="connsiteX5" fmla="*/ 2603 w 10000"/>
              <a:gd name="connsiteY5" fmla="*/ 4716 h 10042"/>
              <a:gd name="connsiteX6" fmla="*/ 1732 w 10000"/>
              <a:gd name="connsiteY6" fmla="*/ 3028 h 10042"/>
              <a:gd name="connsiteX7" fmla="*/ 1381 w 10000"/>
              <a:gd name="connsiteY7" fmla="*/ 1005 h 10042"/>
              <a:gd name="connsiteX8" fmla="*/ 731 w 10000"/>
              <a:gd name="connsiteY8" fmla="*/ 648 h 10042"/>
              <a:gd name="connsiteX9" fmla="*/ 0 w 10000"/>
              <a:gd name="connsiteY9" fmla="*/ 9809 h 10042"/>
              <a:gd name="connsiteX0" fmla="*/ 10000 w 10000"/>
              <a:gd name="connsiteY0" fmla="*/ 7524 h 10025"/>
              <a:gd name="connsiteX1" fmla="*/ 9099 w 10000"/>
              <a:gd name="connsiteY1" fmla="*/ 8716 h 10025"/>
              <a:gd name="connsiteX2" fmla="*/ 8478 w 10000"/>
              <a:gd name="connsiteY2" fmla="*/ 10024 h 10025"/>
              <a:gd name="connsiteX3" fmla="*/ 5516 w 10000"/>
              <a:gd name="connsiteY3" fmla="*/ 8987 h 10025"/>
              <a:gd name="connsiteX4" fmla="*/ 4204 w 10000"/>
              <a:gd name="connsiteY4" fmla="*/ 6044 h 10025"/>
              <a:gd name="connsiteX5" fmla="*/ 2603 w 10000"/>
              <a:gd name="connsiteY5" fmla="*/ 4716 h 10025"/>
              <a:gd name="connsiteX6" fmla="*/ 1732 w 10000"/>
              <a:gd name="connsiteY6" fmla="*/ 3028 h 10025"/>
              <a:gd name="connsiteX7" fmla="*/ 1381 w 10000"/>
              <a:gd name="connsiteY7" fmla="*/ 1005 h 10025"/>
              <a:gd name="connsiteX8" fmla="*/ 731 w 10000"/>
              <a:gd name="connsiteY8" fmla="*/ 648 h 10025"/>
              <a:gd name="connsiteX9" fmla="*/ 0 w 10000"/>
              <a:gd name="connsiteY9" fmla="*/ 9809 h 10025"/>
              <a:gd name="connsiteX0" fmla="*/ 10000 w 10000"/>
              <a:gd name="connsiteY0" fmla="*/ 7524 h 10025"/>
              <a:gd name="connsiteX1" fmla="*/ 9099 w 10000"/>
              <a:gd name="connsiteY1" fmla="*/ 8716 h 10025"/>
              <a:gd name="connsiteX2" fmla="*/ 8478 w 10000"/>
              <a:gd name="connsiteY2" fmla="*/ 10024 h 10025"/>
              <a:gd name="connsiteX3" fmla="*/ 5516 w 10000"/>
              <a:gd name="connsiteY3" fmla="*/ 8987 h 10025"/>
              <a:gd name="connsiteX4" fmla="*/ 4204 w 10000"/>
              <a:gd name="connsiteY4" fmla="*/ 6044 h 10025"/>
              <a:gd name="connsiteX5" fmla="*/ 2603 w 10000"/>
              <a:gd name="connsiteY5" fmla="*/ 4716 h 10025"/>
              <a:gd name="connsiteX6" fmla="*/ 1732 w 10000"/>
              <a:gd name="connsiteY6" fmla="*/ 3028 h 10025"/>
              <a:gd name="connsiteX7" fmla="*/ 1381 w 10000"/>
              <a:gd name="connsiteY7" fmla="*/ 1005 h 10025"/>
              <a:gd name="connsiteX8" fmla="*/ 731 w 10000"/>
              <a:gd name="connsiteY8" fmla="*/ 648 h 10025"/>
              <a:gd name="connsiteX9" fmla="*/ 0 w 10000"/>
              <a:gd name="connsiteY9" fmla="*/ 9809 h 10025"/>
              <a:gd name="connsiteX0" fmla="*/ 10000 w 10000"/>
              <a:gd name="connsiteY0" fmla="*/ 7837 h 10338"/>
              <a:gd name="connsiteX1" fmla="*/ 9099 w 10000"/>
              <a:gd name="connsiteY1" fmla="*/ 9029 h 10338"/>
              <a:gd name="connsiteX2" fmla="*/ 8478 w 10000"/>
              <a:gd name="connsiteY2" fmla="*/ 10337 h 10338"/>
              <a:gd name="connsiteX3" fmla="*/ 5516 w 10000"/>
              <a:gd name="connsiteY3" fmla="*/ 9300 h 10338"/>
              <a:gd name="connsiteX4" fmla="*/ 4204 w 10000"/>
              <a:gd name="connsiteY4" fmla="*/ 6357 h 10338"/>
              <a:gd name="connsiteX5" fmla="*/ 2603 w 10000"/>
              <a:gd name="connsiteY5" fmla="*/ 5029 h 10338"/>
              <a:gd name="connsiteX6" fmla="*/ 1732 w 10000"/>
              <a:gd name="connsiteY6" fmla="*/ 3341 h 10338"/>
              <a:gd name="connsiteX7" fmla="*/ 1381 w 10000"/>
              <a:gd name="connsiteY7" fmla="*/ 1318 h 10338"/>
              <a:gd name="connsiteX8" fmla="*/ 731 w 10000"/>
              <a:gd name="connsiteY8" fmla="*/ 575 h 10338"/>
              <a:gd name="connsiteX9" fmla="*/ 0 w 10000"/>
              <a:gd name="connsiteY9" fmla="*/ 10122 h 10338"/>
              <a:gd name="connsiteX0" fmla="*/ 10000 w 10000"/>
              <a:gd name="connsiteY0" fmla="*/ 7262 h 9763"/>
              <a:gd name="connsiteX1" fmla="*/ 9099 w 10000"/>
              <a:gd name="connsiteY1" fmla="*/ 8454 h 9763"/>
              <a:gd name="connsiteX2" fmla="*/ 8478 w 10000"/>
              <a:gd name="connsiteY2" fmla="*/ 9762 h 9763"/>
              <a:gd name="connsiteX3" fmla="*/ 5516 w 10000"/>
              <a:gd name="connsiteY3" fmla="*/ 8725 h 9763"/>
              <a:gd name="connsiteX4" fmla="*/ 4204 w 10000"/>
              <a:gd name="connsiteY4" fmla="*/ 5782 h 9763"/>
              <a:gd name="connsiteX5" fmla="*/ 2603 w 10000"/>
              <a:gd name="connsiteY5" fmla="*/ 4454 h 9763"/>
              <a:gd name="connsiteX6" fmla="*/ 1732 w 10000"/>
              <a:gd name="connsiteY6" fmla="*/ 2766 h 9763"/>
              <a:gd name="connsiteX7" fmla="*/ 1381 w 10000"/>
              <a:gd name="connsiteY7" fmla="*/ 743 h 9763"/>
              <a:gd name="connsiteX8" fmla="*/ 731 w 10000"/>
              <a:gd name="connsiteY8" fmla="*/ 0 h 9763"/>
              <a:gd name="connsiteX9" fmla="*/ 0 w 10000"/>
              <a:gd name="connsiteY9" fmla="*/ 9547 h 9763"/>
              <a:gd name="connsiteX0" fmla="*/ 10000 w 10000"/>
              <a:gd name="connsiteY0" fmla="*/ 7685 h 10247"/>
              <a:gd name="connsiteX1" fmla="*/ 9099 w 10000"/>
              <a:gd name="connsiteY1" fmla="*/ 8906 h 10247"/>
              <a:gd name="connsiteX2" fmla="*/ 8478 w 10000"/>
              <a:gd name="connsiteY2" fmla="*/ 10246 h 10247"/>
              <a:gd name="connsiteX3" fmla="*/ 5516 w 10000"/>
              <a:gd name="connsiteY3" fmla="*/ 9184 h 10247"/>
              <a:gd name="connsiteX4" fmla="*/ 4204 w 10000"/>
              <a:gd name="connsiteY4" fmla="*/ 6169 h 10247"/>
              <a:gd name="connsiteX5" fmla="*/ 2603 w 10000"/>
              <a:gd name="connsiteY5" fmla="*/ 4809 h 10247"/>
              <a:gd name="connsiteX6" fmla="*/ 1732 w 10000"/>
              <a:gd name="connsiteY6" fmla="*/ 3080 h 10247"/>
              <a:gd name="connsiteX7" fmla="*/ 731 w 10000"/>
              <a:gd name="connsiteY7" fmla="*/ 247 h 10247"/>
              <a:gd name="connsiteX8" fmla="*/ 0 w 10000"/>
              <a:gd name="connsiteY8" fmla="*/ 10026 h 10247"/>
              <a:gd name="connsiteX0" fmla="*/ 10000 w 10000"/>
              <a:gd name="connsiteY0" fmla="*/ 7438 h 10000"/>
              <a:gd name="connsiteX1" fmla="*/ 9099 w 10000"/>
              <a:gd name="connsiteY1" fmla="*/ 8659 h 10000"/>
              <a:gd name="connsiteX2" fmla="*/ 8478 w 10000"/>
              <a:gd name="connsiteY2" fmla="*/ 9999 h 10000"/>
              <a:gd name="connsiteX3" fmla="*/ 5516 w 10000"/>
              <a:gd name="connsiteY3" fmla="*/ 8937 h 10000"/>
              <a:gd name="connsiteX4" fmla="*/ 4204 w 10000"/>
              <a:gd name="connsiteY4" fmla="*/ 5922 h 10000"/>
              <a:gd name="connsiteX5" fmla="*/ 2603 w 10000"/>
              <a:gd name="connsiteY5" fmla="*/ 4562 h 10000"/>
              <a:gd name="connsiteX6" fmla="*/ 1732 w 10000"/>
              <a:gd name="connsiteY6" fmla="*/ 2833 h 10000"/>
              <a:gd name="connsiteX7" fmla="*/ 731 w 10000"/>
              <a:gd name="connsiteY7" fmla="*/ 0 h 10000"/>
              <a:gd name="connsiteX8" fmla="*/ 0 w 10000"/>
              <a:gd name="connsiteY8" fmla="*/ 9779 h 10000"/>
              <a:gd name="connsiteX0" fmla="*/ 9513 w 9513"/>
              <a:gd name="connsiteY0" fmla="*/ 7438 h 10000"/>
              <a:gd name="connsiteX1" fmla="*/ 8612 w 9513"/>
              <a:gd name="connsiteY1" fmla="*/ 8659 h 10000"/>
              <a:gd name="connsiteX2" fmla="*/ 7991 w 9513"/>
              <a:gd name="connsiteY2" fmla="*/ 9999 h 10000"/>
              <a:gd name="connsiteX3" fmla="*/ 5029 w 9513"/>
              <a:gd name="connsiteY3" fmla="*/ 8937 h 10000"/>
              <a:gd name="connsiteX4" fmla="*/ 3717 w 9513"/>
              <a:gd name="connsiteY4" fmla="*/ 5922 h 10000"/>
              <a:gd name="connsiteX5" fmla="*/ 2116 w 9513"/>
              <a:gd name="connsiteY5" fmla="*/ 4562 h 10000"/>
              <a:gd name="connsiteX6" fmla="*/ 1245 w 9513"/>
              <a:gd name="connsiteY6" fmla="*/ 2833 h 10000"/>
              <a:gd name="connsiteX7" fmla="*/ 244 w 9513"/>
              <a:gd name="connsiteY7" fmla="*/ 0 h 10000"/>
              <a:gd name="connsiteX8" fmla="*/ 0 w 9513"/>
              <a:gd name="connsiteY8" fmla="*/ 7713 h 10000"/>
              <a:gd name="connsiteX0" fmla="*/ 10295 w 10295"/>
              <a:gd name="connsiteY0" fmla="*/ 7438 h 10000"/>
              <a:gd name="connsiteX1" fmla="*/ 9348 w 10295"/>
              <a:gd name="connsiteY1" fmla="*/ 8659 h 10000"/>
              <a:gd name="connsiteX2" fmla="*/ 8695 w 10295"/>
              <a:gd name="connsiteY2" fmla="*/ 9999 h 10000"/>
              <a:gd name="connsiteX3" fmla="*/ 5581 w 10295"/>
              <a:gd name="connsiteY3" fmla="*/ 8937 h 10000"/>
              <a:gd name="connsiteX4" fmla="*/ 4202 w 10295"/>
              <a:gd name="connsiteY4" fmla="*/ 5922 h 10000"/>
              <a:gd name="connsiteX5" fmla="*/ 2519 w 10295"/>
              <a:gd name="connsiteY5" fmla="*/ 4562 h 10000"/>
              <a:gd name="connsiteX6" fmla="*/ 1604 w 10295"/>
              <a:gd name="connsiteY6" fmla="*/ 2833 h 10000"/>
              <a:gd name="connsiteX7" fmla="*/ 551 w 10295"/>
              <a:gd name="connsiteY7" fmla="*/ 0 h 10000"/>
              <a:gd name="connsiteX8" fmla="*/ 295 w 10295"/>
              <a:gd name="connsiteY8" fmla="*/ 7713 h 10000"/>
              <a:gd name="connsiteX0" fmla="*/ 10295 w 10295"/>
              <a:gd name="connsiteY0" fmla="*/ 7438 h 10000"/>
              <a:gd name="connsiteX1" fmla="*/ 9348 w 10295"/>
              <a:gd name="connsiteY1" fmla="*/ 8659 h 10000"/>
              <a:gd name="connsiteX2" fmla="*/ 8695 w 10295"/>
              <a:gd name="connsiteY2" fmla="*/ 9999 h 10000"/>
              <a:gd name="connsiteX3" fmla="*/ 5581 w 10295"/>
              <a:gd name="connsiteY3" fmla="*/ 8937 h 10000"/>
              <a:gd name="connsiteX4" fmla="*/ 4202 w 10295"/>
              <a:gd name="connsiteY4" fmla="*/ 5922 h 10000"/>
              <a:gd name="connsiteX5" fmla="*/ 2519 w 10295"/>
              <a:gd name="connsiteY5" fmla="*/ 4562 h 10000"/>
              <a:gd name="connsiteX6" fmla="*/ 1604 w 10295"/>
              <a:gd name="connsiteY6" fmla="*/ 2833 h 10000"/>
              <a:gd name="connsiteX7" fmla="*/ 551 w 10295"/>
              <a:gd name="connsiteY7" fmla="*/ 0 h 10000"/>
              <a:gd name="connsiteX8" fmla="*/ 295 w 10295"/>
              <a:gd name="connsiteY8" fmla="*/ 7531 h 10000"/>
              <a:gd name="connsiteX0" fmla="*/ 10295 w 10295"/>
              <a:gd name="connsiteY0" fmla="*/ 7438 h 10000"/>
              <a:gd name="connsiteX1" fmla="*/ 9348 w 10295"/>
              <a:gd name="connsiteY1" fmla="*/ 8659 h 10000"/>
              <a:gd name="connsiteX2" fmla="*/ 8695 w 10295"/>
              <a:gd name="connsiteY2" fmla="*/ 9999 h 10000"/>
              <a:gd name="connsiteX3" fmla="*/ 5581 w 10295"/>
              <a:gd name="connsiteY3" fmla="*/ 8937 h 10000"/>
              <a:gd name="connsiteX4" fmla="*/ 4202 w 10295"/>
              <a:gd name="connsiteY4" fmla="*/ 5922 h 10000"/>
              <a:gd name="connsiteX5" fmla="*/ 2519 w 10295"/>
              <a:gd name="connsiteY5" fmla="*/ 4562 h 10000"/>
              <a:gd name="connsiteX6" fmla="*/ 1604 w 10295"/>
              <a:gd name="connsiteY6" fmla="*/ 2833 h 10000"/>
              <a:gd name="connsiteX7" fmla="*/ 551 w 10295"/>
              <a:gd name="connsiteY7" fmla="*/ 0 h 10000"/>
              <a:gd name="connsiteX8" fmla="*/ 295 w 10295"/>
              <a:gd name="connsiteY8" fmla="*/ 7531 h 10000"/>
              <a:gd name="connsiteX0" fmla="*/ 10295 w 10295"/>
              <a:gd name="connsiteY0" fmla="*/ 7438 h 10000"/>
              <a:gd name="connsiteX1" fmla="*/ 9348 w 10295"/>
              <a:gd name="connsiteY1" fmla="*/ 8659 h 10000"/>
              <a:gd name="connsiteX2" fmla="*/ 8695 w 10295"/>
              <a:gd name="connsiteY2" fmla="*/ 9999 h 10000"/>
              <a:gd name="connsiteX3" fmla="*/ 5581 w 10295"/>
              <a:gd name="connsiteY3" fmla="*/ 8937 h 10000"/>
              <a:gd name="connsiteX4" fmla="*/ 4176 w 10295"/>
              <a:gd name="connsiteY4" fmla="*/ 6013 h 10000"/>
              <a:gd name="connsiteX5" fmla="*/ 2519 w 10295"/>
              <a:gd name="connsiteY5" fmla="*/ 4562 h 10000"/>
              <a:gd name="connsiteX6" fmla="*/ 1604 w 10295"/>
              <a:gd name="connsiteY6" fmla="*/ 2833 h 10000"/>
              <a:gd name="connsiteX7" fmla="*/ 551 w 10295"/>
              <a:gd name="connsiteY7" fmla="*/ 0 h 10000"/>
              <a:gd name="connsiteX8" fmla="*/ 295 w 10295"/>
              <a:gd name="connsiteY8" fmla="*/ 7531 h 10000"/>
              <a:gd name="connsiteX0" fmla="*/ 9348 w 9348"/>
              <a:gd name="connsiteY0" fmla="*/ 8659 h 10000"/>
              <a:gd name="connsiteX1" fmla="*/ 8695 w 9348"/>
              <a:gd name="connsiteY1" fmla="*/ 9999 h 10000"/>
              <a:gd name="connsiteX2" fmla="*/ 5581 w 9348"/>
              <a:gd name="connsiteY2" fmla="*/ 8937 h 10000"/>
              <a:gd name="connsiteX3" fmla="*/ 4176 w 9348"/>
              <a:gd name="connsiteY3" fmla="*/ 6013 h 10000"/>
              <a:gd name="connsiteX4" fmla="*/ 2519 w 9348"/>
              <a:gd name="connsiteY4" fmla="*/ 4562 h 10000"/>
              <a:gd name="connsiteX5" fmla="*/ 1604 w 9348"/>
              <a:gd name="connsiteY5" fmla="*/ 2833 h 10000"/>
              <a:gd name="connsiteX6" fmla="*/ 551 w 9348"/>
              <a:gd name="connsiteY6" fmla="*/ 0 h 10000"/>
              <a:gd name="connsiteX7" fmla="*/ 295 w 9348"/>
              <a:gd name="connsiteY7" fmla="*/ 7531 h 10000"/>
              <a:gd name="connsiteX0" fmla="*/ 9301 w 9301"/>
              <a:gd name="connsiteY0" fmla="*/ 9999 h 10000"/>
              <a:gd name="connsiteX1" fmla="*/ 5970 w 9301"/>
              <a:gd name="connsiteY1" fmla="*/ 8937 h 10000"/>
              <a:gd name="connsiteX2" fmla="*/ 4467 w 9301"/>
              <a:gd name="connsiteY2" fmla="*/ 6013 h 10000"/>
              <a:gd name="connsiteX3" fmla="*/ 2695 w 9301"/>
              <a:gd name="connsiteY3" fmla="*/ 4562 h 10000"/>
              <a:gd name="connsiteX4" fmla="*/ 1716 w 9301"/>
              <a:gd name="connsiteY4" fmla="*/ 2833 h 10000"/>
              <a:gd name="connsiteX5" fmla="*/ 589 w 9301"/>
              <a:gd name="connsiteY5" fmla="*/ 0 h 10000"/>
              <a:gd name="connsiteX6" fmla="*/ 316 w 9301"/>
              <a:gd name="connsiteY6" fmla="*/ 7531 h 10000"/>
              <a:gd name="connsiteX0" fmla="*/ 6419 w 6419"/>
              <a:gd name="connsiteY0" fmla="*/ 8937 h 8937"/>
              <a:gd name="connsiteX1" fmla="*/ 4803 w 6419"/>
              <a:gd name="connsiteY1" fmla="*/ 6013 h 8937"/>
              <a:gd name="connsiteX2" fmla="*/ 2898 w 6419"/>
              <a:gd name="connsiteY2" fmla="*/ 4562 h 8937"/>
              <a:gd name="connsiteX3" fmla="*/ 1845 w 6419"/>
              <a:gd name="connsiteY3" fmla="*/ 2833 h 8937"/>
              <a:gd name="connsiteX4" fmla="*/ 633 w 6419"/>
              <a:gd name="connsiteY4" fmla="*/ 0 h 8937"/>
              <a:gd name="connsiteX5" fmla="*/ 340 w 6419"/>
              <a:gd name="connsiteY5" fmla="*/ 7531 h 8937"/>
              <a:gd name="connsiteX0" fmla="*/ 10001 w 10001"/>
              <a:gd name="connsiteY0" fmla="*/ 10000 h 10000"/>
              <a:gd name="connsiteX1" fmla="*/ 7483 w 10001"/>
              <a:gd name="connsiteY1" fmla="*/ 6728 h 10000"/>
              <a:gd name="connsiteX2" fmla="*/ 4516 w 10001"/>
              <a:gd name="connsiteY2" fmla="*/ 5105 h 10000"/>
              <a:gd name="connsiteX3" fmla="*/ 2875 w 10001"/>
              <a:gd name="connsiteY3" fmla="*/ 3170 h 10000"/>
              <a:gd name="connsiteX4" fmla="*/ 987 w 10001"/>
              <a:gd name="connsiteY4" fmla="*/ 0 h 10000"/>
              <a:gd name="connsiteX5" fmla="*/ 531 w 10001"/>
              <a:gd name="connsiteY5" fmla="*/ 8427 h 10000"/>
              <a:gd name="connsiteX0" fmla="*/ 10001 w 10001"/>
              <a:gd name="connsiteY0" fmla="*/ 10000 h 10000"/>
              <a:gd name="connsiteX1" fmla="*/ 5906 w 10001"/>
              <a:gd name="connsiteY1" fmla="*/ 9202 h 10000"/>
              <a:gd name="connsiteX2" fmla="*/ 4516 w 10001"/>
              <a:gd name="connsiteY2" fmla="*/ 5105 h 10000"/>
              <a:gd name="connsiteX3" fmla="*/ 2875 w 10001"/>
              <a:gd name="connsiteY3" fmla="*/ 3170 h 10000"/>
              <a:gd name="connsiteX4" fmla="*/ 987 w 10001"/>
              <a:gd name="connsiteY4" fmla="*/ 0 h 10000"/>
              <a:gd name="connsiteX5" fmla="*/ 531 w 10001"/>
              <a:gd name="connsiteY5" fmla="*/ 8427 h 10000"/>
              <a:gd name="connsiteX0" fmla="*/ 10001 w 10001"/>
              <a:gd name="connsiteY0" fmla="*/ 10000 h 10000"/>
              <a:gd name="connsiteX1" fmla="*/ 5906 w 10001"/>
              <a:gd name="connsiteY1" fmla="*/ 9202 h 10000"/>
              <a:gd name="connsiteX2" fmla="*/ 4516 w 10001"/>
              <a:gd name="connsiteY2" fmla="*/ 5105 h 10000"/>
              <a:gd name="connsiteX3" fmla="*/ 2875 w 10001"/>
              <a:gd name="connsiteY3" fmla="*/ 3170 h 10000"/>
              <a:gd name="connsiteX4" fmla="*/ 987 w 10001"/>
              <a:gd name="connsiteY4" fmla="*/ 0 h 10000"/>
              <a:gd name="connsiteX5" fmla="*/ 531 w 10001"/>
              <a:gd name="connsiteY5" fmla="*/ 8427 h 10000"/>
              <a:gd name="connsiteX0" fmla="*/ 10001 w 10001"/>
              <a:gd name="connsiteY0" fmla="*/ 10000 h 10000"/>
              <a:gd name="connsiteX1" fmla="*/ 5906 w 10001"/>
              <a:gd name="connsiteY1" fmla="*/ 9202 h 10000"/>
              <a:gd name="connsiteX2" fmla="*/ 4405 w 10001"/>
              <a:gd name="connsiteY2" fmla="*/ 5908 h 10000"/>
              <a:gd name="connsiteX3" fmla="*/ 2875 w 10001"/>
              <a:gd name="connsiteY3" fmla="*/ 3170 h 10000"/>
              <a:gd name="connsiteX4" fmla="*/ 987 w 10001"/>
              <a:gd name="connsiteY4" fmla="*/ 0 h 10000"/>
              <a:gd name="connsiteX5" fmla="*/ 531 w 10001"/>
              <a:gd name="connsiteY5" fmla="*/ 8427 h 10000"/>
              <a:gd name="connsiteX0" fmla="*/ 10230 w 10230"/>
              <a:gd name="connsiteY0" fmla="*/ 10000 h 10000"/>
              <a:gd name="connsiteX1" fmla="*/ 6135 w 10230"/>
              <a:gd name="connsiteY1" fmla="*/ 9202 h 10000"/>
              <a:gd name="connsiteX2" fmla="*/ 4634 w 10230"/>
              <a:gd name="connsiteY2" fmla="*/ 5908 h 10000"/>
              <a:gd name="connsiteX3" fmla="*/ 3104 w 10230"/>
              <a:gd name="connsiteY3" fmla="*/ 3170 h 10000"/>
              <a:gd name="connsiteX4" fmla="*/ 1216 w 10230"/>
              <a:gd name="connsiteY4" fmla="*/ 0 h 10000"/>
              <a:gd name="connsiteX5" fmla="*/ 471 w 10230"/>
              <a:gd name="connsiteY5" fmla="*/ 8909 h 10000"/>
              <a:gd name="connsiteX0" fmla="*/ 10274 w 10274"/>
              <a:gd name="connsiteY0" fmla="*/ 11156 h 11156"/>
              <a:gd name="connsiteX1" fmla="*/ 6135 w 10274"/>
              <a:gd name="connsiteY1" fmla="*/ 9202 h 11156"/>
              <a:gd name="connsiteX2" fmla="*/ 4634 w 10274"/>
              <a:gd name="connsiteY2" fmla="*/ 5908 h 11156"/>
              <a:gd name="connsiteX3" fmla="*/ 3104 w 10274"/>
              <a:gd name="connsiteY3" fmla="*/ 3170 h 11156"/>
              <a:gd name="connsiteX4" fmla="*/ 1216 w 10274"/>
              <a:gd name="connsiteY4" fmla="*/ 0 h 11156"/>
              <a:gd name="connsiteX5" fmla="*/ 471 w 10274"/>
              <a:gd name="connsiteY5" fmla="*/ 8909 h 11156"/>
              <a:gd name="connsiteX0" fmla="*/ 10274 w 10274"/>
              <a:gd name="connsiteY0" fmla="*/ 11156 h 11156"/>
              <a:gd name="connsiteX1" fmla="*/ 6135 w 10274"/>
              <a:gd name="connsiteY1" fmla="*/ 9202 h 11156"/>
              <a:gd name="connsiteX2" fmla="*/ 4634 w 10274"/>
              <a:gd name="connsiteY2" fmla="*/ 5908 h 11156"/>
              <a:gd name="connsiteX3" fmla="*/ 2468 w 10274"/>
              <a:gd name="connsiteY3" fmla="*/ 3130 h 11156"/>
              <a:gd name="connsiteX4" fmla="*/ 1216 w 10274"/>
              <a:gd name="connsiteY4" fmla="*/ 0 h 11156"/>
              <a:gd name="connsiteX5" fmla="*/ 471 w 10274"/>
              <a:gd name="connsiteY5" fmla="*/ 8909 h 11156"/>
              <a:gd name="connsiteX0" fmla="*/ 9546 w 9546"/>
              <a:gd name="connsiteY0" fmla="*/ 11255 h 11255"/>
              <a:gd name="connsiteX1" fmla="*/ 5407 w 9546"/>
              <a:gd name="connsiteY1" fmla="*/ 9301 h 11255"/>
              <a:gd name="connsiteX2" fmla="*/ 3906 w 9546"/>
              <a:gd name="connsiteY2" fmla="*/ 6007 h 11255"/>
              <a:gd name="connsiteX3" fmla="*/ 1740 w 9546"/>
              <a:gd name="connsiteY3" fmla="*/ 3229 h 11255"/>
              <a:gd name="connsiteX4" fmla="*/ 488 w 9546"/>
              <a:gd name="connsiteY4" fmla="*/ 99 h 11255"/>
              <a:gd name="connsiteX5" fmla="*/ 773 w 9546"/>
              <a:gd name="connsiteY5" fmla="*/ 174 h 11255"/>
              <a:gd name="connsiteX0" fmla="*/ 9604 w 9604"/>
              <a:gd name="connsiteY0" fmla="*/ 9912 h 9912"/>
              <a:gd name="connsiteX1" fmla="*/ 5268 w 9604"/>
              <a:gd name="connsiteY1" fmla="*/ 8176 h 9912"/>
              <a:gd name="connsiteX2" fmla="*/ 3696 w 9604"/>
              <a:gd name="connsiteY2" fmla="*/ 5249 h 9912"/>
              <a:gd name="connsiteX3" fmla="*/ 1427 w 9604"/>
              <a:gd name="connsiteY3" fmla="*/ 2781 h 9912"/>
              <a:gd name="connsiteX4" fmla="*/ 115 w 9604"/>
              <a:gd name="connsiteY4" fmla="*/ 0 h 9912"/>
              <a:gd name="connsiteX5" fmla="*/ 414 w 9604"/>
              <a:gd name="connsiteY5" fmla="*/ 67 h 9912"/>
              <a:gd name="connsiteX0" fmla="*/ 10039 w 10039"/>
              <a:gd name="connsiteY0" fmla="*/ 10000 h 10000"/>
              <a:gd name="connsiteX1" fmla="*/ 5524 w 10039"/>
              <a:gd name="connsiteY1" fmla="*/ 8249 h 10000"/>
              <a:gd name="connsiteX2" fmla="*/ 3887 w 10039"/>
              <a:gd name="connsiteY2" fmla="*/ 5296 h 10000"/>
              <a:gd name="connsiteX3" fmla="*/ 1525 w 10039"/>
              <a:gd name="connsiteY3" fmla="*/ 2806 h 10000"/>
              <a:gd name="connsiteX4" fmla="*/ 159 w 10039"/>
              <a:gd name="connsiteY4" fmla="*/ 0 h 10000"/>
              <a:gd name="connsiteX5" fmla="*/ 470 w 10039"/>
              <a:gd name="connsiteY5" fmla="*/ 68 h 10000"/>
              <a:gd name="connsiteX0" fmla="*/ 9981 w 9981"/>
              <a:gd name="connsiteY0" fmla="*/ 10000 h 10000"/>
              <a:gd name="connsiteX1" fmla="*/ 5466 w 9981"/>
              <a:gd name="connsiteY1" fmla="*/ 8249 h 10000"/>
              <a:gd name="connsiteX2" fmla="*/ 3829 w 9981"/>
              <a:gd name="connsiteY2" fmla="*/ 5296 h 10000"/>
              <a:gd name="connsiteX3" fmla="*/ 1467 w 9981"/>
              <a:gd name="connsiteY3" fmla="*/ 2806 h 10000"/>
              <a:gd name="connsiteX4" fmla="*/ 101 w 9981"/>
              <a:gd name="connsiteY4" fmla="*/ 0 h 10000"/>
              <a:gd name="connsiteX5" fmla="*/ 1027 w 9981"/>
              <a:gd name="connsiteY5" fmla="*/ 1276 h 10000"/>
              <a:gd name="connsiteX0" fmla="*/ 10365 w 10365"/>
              <a:gd name="connsiteY0" fmla="*/ 10000 h 10000"/>
              <a:gd name="connsiteX1" fmla="*/ 5841 w 10365"/>
              <a:gd name="connsiteY1" fmla="*/ 8249 h 10000"/>
              <a:gd name="connsiteX2" fmla="*/ 4201 w 10365"/>
              <a:gd name="connsiteY2" fmla="*/ 5296 h 10000"/>
              <a:gd name="connsiteX3" fmla="*/ 1835 w 10365"/>
              <a:gd name="connsiteY3" fmla="*/ 2806 h 10000"/>
              <a:gd name="connsiteX4" fmla="*/ 466 w 10365"/>
              <a:gd name="connsiteY4" fmla="*/ 0 h 10000"/>
              <a:gd name="connsiteX5" fmla="*/ 27 w 10365"/>
              <a:gd name="connsiteY5" fmla="*/ 1244 h 10000"/>
              <a:gd name="connsiteX0" fmla="*/ 10342 w 10342"/>
              <a:gd name="connsiteY0" fmla="*/ 8756 h 8756"/>
              <a:gd name="connsiteX1" fmla="*/ 5818 w 10342"/>
              <a:gd name="connsiteY1" fmla="*/ 7005 h 8756"/>
              <a:gd name="connsiteX2" fmla="*/ 4178 w 10342"/>
              <a:gd name="connsiteY2" fmla="*/ 4052 h 8756"/>
              <a:gd name="connsiteX3" fmla="*/ 1812 w 10342"/>
              <a:gd name="connsiteY3" fmla="*/ 1562 h 8756"/>
              <a:gd name="connsiteX4" fmla="*/ 1435 w 10342"/>
              <a:gd name="connsiteY4" fmla="*/ 187 h 8756"/>
              <a:gd name="connsiteX5" fmla="*/ 4 w 10342"/>
              <a:gd name="connsiteY5" fmla="*/ 0 h 8756"/>
              <a:gd name="connsiteX0" fmla="*/ 9485 w 9485"/>
              <a:gd name="connsiteY0" fmla="*/ 11416 h 11416"/>
              <a:gd name="connsiteX1" fmla="*/ 5111 w 9485"/>
              <a:gd name="connsiteY1" fmla="*/ 9416 h 11416"/>
              <a:gd name="connsiteX2" fmla="*/ 3525 w 9485"/>
              <a:gd name="connsiteY2" fmla="*/ 6044 h 11416"/>
              <a:gd name="connsiteX3" fmla="*/ 1237 w 9485"/>
              <a:gd name="connsiteY3" fmla="*/ 3200 h 11416"/>
              <a:gd name="connsiteX4" fmla="*/ 873 w 9485"/>
              <a:gd name="connsiteY4" fmla="*/ 1630 h 11416"/>
              <a:gd name="connsiteX5" fmla="*/ 7 w 9485"/>
              <a:gd name="connsiteY5" fmla="*/ 0 h 11416"/>
              <a:gd name="connsiteX0" fmla="*/ 10016 w 10016"/>
              <a:gd name="connsiteY0" fmla="*/ 10000 h 10000"/>
              <a:gd name="connsiteX1" fmla="*/ 5405 w 10016"/>
              <a:gd name="connsiteY1" fmla="*/ 8248 h 10000"/>
              <a:gd name="connsiteX2" fmla="*/ 3732 w 10016"/>
              <a:gd name="connsiteY2" fmla="*/ 5294 h 10000"/>
              <a:gd name="connsiteX3" fmla="*/ 1320 w 10016"/>
              <a:gd name="connsiteY3" fmla="*/ 2803 h 10000"/>
              <a:gd name="connsiteX4" fmla="*/ 936 w 10016"/>
              <a:gd name="connsiteY4" fmla="*/ 1428 h 10000"/>
              <a:gd name="connsiteX5" fmla="*/ 23 w 10016"/>
              <a:gd name="connsiteY5" fmla="*/ 0 h 10000"/>
              <a:gd name="connsiteX0" fmla="*/ 10016 w 10016"/>
              <a:gd name="connsiteY0" fmla="*/ 10000 h 10000"/>
              <a:gd name="connsiteX1" fmla="*/ 5405 w 10016"/>
              <a:gd name="connsiteY1" fmla="*/ 8248 h 10000"/>
              <a:gd name="connsiteX2" fmla="*/ 3732 w 10016"/>
              <a:gd name="connsiteY2" fmla="*/ 5294 h 10000"/>
              <a:gd name="connsiteX3" fmla="*/ 1320 w 10016"/>
              <a:gd name="connsiteY3" fmla="*/ 2803 h 10000"/>
              <a:gd name="connsiteX4" fmla="*/ 936 w 10016"/>
              <a:gd name="connsiteY4" fmla="*/ 1428 h 10000"/>
              <a:gd name="connsiteX5" fmla="*/ 23 w 10016"/>
              <a:gd name="connsiteY5" fmla="*/ 0 h 10000"/>
              <a:gd name="connsiteX0" fmla="*/ 10016 w 10016"/>
              <a:gd name="connsiteY0" fmla="*/ 10000 h 10000"/>
              <a:gd name="connsiteX1" fmla="*/ 5405 w 10016"/>
              <a:gd name="connsiteY1" fmla="*/ 8248 h 10000"/>
              <a:gd name="connsiteX2" fmla="*/ 3732 w 10016"/>
              <a:gd name="connsiteY2" fmla="*/ 5294 h 10000"/>
              <a:gd name="connsiteX3" fmla="*/ 1812 w 10016"/>
              <a:gd name="connsiteY3" fmla="*/ 3248 h 10000"/>
              <a:gd name="connsiteX4" fmla="*/ 936 w 10016"/>
              <a:gd name="connsiteY4" fmla="*/ 1428 h 10000"/>
              <a:gd name="connsiteX5" fmla="*/ 23 w 10016"/>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6" h="10000">
                <a:moveTo>
                  <a:pt x="10016" y="10000"/>
                </a:moveTo>
                <a:cubicBezTo>
                  <a:pt x="8915" y="8831"/>
                  <a:pt x="6452" y="9031"/>
                  <a:pt x="5405" y="8248"/>
                </a:cubicBezTo>
                <a:cubicBezTo>
                  <a:pt x="4358" y="7463"/>
                  <a:pt x="4331" y="6127"/>
                  <a:pt x="3732" y="5294"/>
                </a:cubicBezTo>
                <a:cubicBezTo>
                  <a:pt x="3133" y="4461"/>
                  <a:pt x="2278" y="3892"/>
                  <a:pt x="1812" y="3248"/>
                </a:cubicBezTo>
                <a:cubicBezTo>
                  <a:pt x="1346" y="2603"/>
                  <a:pt x="1362" y="2790"/>
                  <a:pt x="936" y="1428"/>
                </a:cubicBezTo>
                <a:cubicBezTo>
                  <a:pt x="-7" y="199"/>
                  <a:pt x="-49" y="123"/>
                  <a:pt x="23" y="0"/>
                </a:cubicBezTo>
              </a:path>
            </a:pathLst>
          </a:custGeom>
          <a:noFill/>
          <a:ln w="50800">
            <a:solidFill>
              <a:schemeClr val="tx1"/>
            </a:solidFill>
            <a:round/>
            <a:headEnd/>
            <a:tailEnd/>
          </a:ln>
        </p:spPr>
        <p:txBody>
          <a:bodyPr anchor="ctr"/>
          <a:lstStyle/>
          <a:p>
            <a:endParaRPr lang="en-US">
              <a:solidFill>
                <a:srgbClr val="000000"/>
              </a:solidFill>
            </a:endParaRPr>
          </a:p>
        </p:txBody>
      </p:sp>
      <p:sp>
        <p:nvSpPr>
          <p:cNvPr id="348" name="Freeform 79"/>
          <p:cNvSpPr>
            <a:spLocks/>
          </p:cNvSpPr>
          <p:nvPr/>
        </p:nvSpPr>
        <p:spPr bwMode="auto">
          <a:xfrm flipV="1">
            <a:off x="2208129" y="1912435"/>
            <a:ext cx="328671" cy="45719"/>
          </a:xfrm>
          <a:custGeom>
            <a:avLst/>
            <a:gdLst>
              <a:gd name="T0" fmla="*/ 2147483647 w 796"/>
              <a:gd name="T1" fmla="*/ 2147483647 h 607"/>
              <a:gd name="T2" fmla="*/ 2147483647 w 796"/>
              <a:gd name="T3" fmla="*/ 2147483647 h 607"/>
              <a:gd name="T4" fmla="*/ 0 w 796"/>
              <a:gd name="T5" fmla="*/ 0 h 607"/>
              <a:gd name="T6" fmla="*/ 0 60000 65536"/>
              <a:gd name="T7" fmla="*/ 0 60000 65536"/>
              <a:gd name="T8" fmla="*/ 0 60000 65536"/>
              <a:gd name="T9" fmla="*/ 0 w 796"/>
              <a:gd name="T10" fmla="*/ 0 h 607"/>
              <a:gd name="T11" fmla="*/ 796 w 796"/>
              <a:gd name="T12" fmla="*/ 607 h 607"/>
              <a:gd name="connsiteX0" fmla="*/ 8945 w 9283"/>
              <a:gd name="connsiteY0" fmla="*/ 8962 h 8962"/>
              <a:gd name="connsiteX1" fmla="*/ 8505 w 9283"/>
              <a:gd name="connsiteY1" fmla="*/ 2586 h 8962"/>
              <a:gd name="connsiteX2" fmla="*/ 0 w 9283"/>
              <a:gd name="connsiteY2" fmla="*/ 0 h 8962"/>
              <a:gd name="connsiteX0" fmla="*/ 9889 w 10253"/>
              <a:gd name="connsiteY0" fmla="*/ 10688 h 10688"/>
              <a:gd name="connsiteX1" fmla="*/ 9415 w 10253"/>
              <a:gd name="connsiteY1" fmla="*/ 3574 h 10688"/>
              <a:gd name="connsiteX2" fmla="*/ 0 w 10253"/>
              <a:gd name="connsiteY2" fmla="*/ 0 h 10688"/>
              <a:gd name="connsiteX0" fmla="*/ 10319 w 10440"/>
              <a:gd name="connsiteY0" fmla="*/ 11792 h 11792"/>
              <a:gd name="connsiteX1" fmla="*/ 9415 w 10440"/>
              <a:gd name="connsiteY1" fmla="*/ 3574 h 11792"/>
              <a:gd name="connsiteX2" fmla="*/ 0 w 10440"/>
              <a:gd name="connsiteY2" fmla="*/ 0 h 11792"/>
            </a:gdLst>
            <a:ahLst/>
            <a:cxnLst>
              <a:cxn ang="0">
                <a:pos x="connsiteX0" y="connsiteY0"/>
              </a:cxn>
              <a:cxn ang="0">
                <a:pos x="connsiteX1" y="connsiteY1"/>
              </a:cxn>
              <a:cxn ang="0">
                <a:pos x="connsiteX2" y="connsiteY2"/>
              </a:cxn>
            </a:cxnLst>
            <a:rect l="l" t="t" r="r" b="b"/>
            <a:pathLst>
              <a:path w="10440" h="11792">
                <a:moveTo>
                  <a:pt x="10319" y="11792"/>
                </a:moveTo>
                <a:cubicBezTo>
                  <a:pt x="10237" y="10413"/>
                  <a:pt x="11025" y="5430"/>
                  <a:pt x="9415" y="3574"/>
                </a:cubicBezTo>
                <a:cubicBezTo>
                  <a:pt x="7804" y="1718"/>
                  <a:pt x="1908" y="607"/>
                  <a:pt x="0" y="0"/>
                </a:cubicBezTo>
              </a:path>
            </a:pathLst>
          </a:custGeom>
          <a:noFill/>
          <a:ln w="38100">
            <a:solidFill>
              <a:srgbClr val="FF9933"/>
            </a:solidFill>
            <a:round/>
            <a:headEnd/>
            <a:tailEnd/>
          </a:ln>
        </p:spPr>
        <p:txBody>
          <a:bodyPr/>
          <a:lstStyle/>
          <a:p>
            <a:endParaRPr lang="en-US">
              <a:solidFill>
                <a:srgbClr val="000000"/>
              </a:solidFill>
            </a:endParaRPr>
          </a:p>
        </p:txBody>
      </p:sp>
      <p:sp>
        <p:nvSpPr>
          <p:cNvPr id="349" name="Freeform 80"/>
          <p:cNvSpPr>
            <a:spLocks/>
          </p:cNvSpPr>
          <p:nvPr/>
        </p:nvSpPr>
        <p:spPr bwMode="auto">
          <a:xfrm>
            <a:off x="489983" y="2334530"/>
            <a:ext cx="1025013" cy="625878"/>
          </a:xfrm>
          <a:custGeom>
            <a:avLst/>
            <a:gdLst>
              <a:gd name="T0" fmla="*/ 2147483647 w 438"/>
              <a:gd name="T1" fmla="*/ 2147483647 h 411"/>
              <a:gd name="T2" fmla="*/ 2147483647 w 438"/>
              <a:gd name="T3" fmla="*/ 2147483647 h 411"/>
              <a:gd name="T4" fmla="*/ 2147483647 w 438"/>
              <a:gd name="T5" fmla="*/ 2147483647 h 411"/>
              <a:gd name="T6" fmla="*/ 2147483647 w 438"/>
              <a:gd name="T7" fmla="*/ 2147483647 h 411"/>
              <a:gd name="T8" fmla="*/ 2147483647 w 438"/>
              <a:gd name="T9" fmla="*/ 2147483647 h 411"/>
              <a:gd name="T10" fmla="*/ 2147483647 w 438"/>
              <a:gd name="T11" fmla="*/ 2147483647 h 411"/>
              <a:gd name="T12" fmla="*/ 2147483647 w 438"/>
              <a:gd name="T13" fmla="*/ 2147483647 h 411"/>
              <a:gd name="T14" fmla="*/ 2147483647 w 438"/>
              <a:gd name="T15" fmla="*/ 2147483647 h 411"/>
              <a:gd name="T16" fmla="*/ 2147483647 w 438"/>
              <a:gd name="T17" fmla="*/ 2147483647 h 4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8"/>
              <a:gd name="T28" fmla="*/ 0 h 411"/>
              <a:gd name="T29" fmla="*/ 438 w 438"/>
              <a:gd name="T30" fmla="*/ 411 h 411"/>
              <a:gd name="connsiteX0" fmla="*/ 2207 w 10167"/>
              <a:gd name="connsiteY0" fmla="*/ 8034 h 10808"/>
              <a:gd name="connsiteX1" fmla="*/ 1522 w 10167"/>
              <a:gd name="connsiteY1" fmla="*/ 5772 h 10808"/>
              <a:gd name="connsiteX2" fmla="*/ 1317 w 10167"/>
              <a:gd name="connsiteY2" fmla="*/ 4093 h 10808"/>
              <a:gd name="connsiteX3" fmla="*/ 290 w 10167"/>
              <a:gd name="connsiteY3" fmla="*/ 151 h 10808"/>
              <a:gd name="connsiteX4" fmla="*/ 7207 w 10167"/>
              <a:gd name="connsiteY4" fmla="*/ 1173 h 10808"/>
              <a:gd name="connsiteX5" fmla="*/ 10152 w 10167"/>
              <a:gd name="connsiteY5" fmla="*/ 4531 h 10808"/>
              <a:gd name="connsiteX6" fmla="*/ 6111 w 10167"/>
              <a:gd name="connsiteY6" fmla="*/ 7815 h 10808"/>
              <a:gd name="connsiteX7" fmla="*/ 2961 w 10167"/>
              <a:gd name="connsiteY7" fmla="*/ 10808 h 10808"/>
              <a:gd name="connsiteX8" fmla="*/ 2116 w 10167"/>
              <a:gd name="connsiteY8" fmla="*/ 7840 h 10808"/>
              <a:gd name="connsiteX0" fmla="*/ 2207 w 10167"/>
              <a:gd name="connsiteY0" fmla="*/ 8034 h 10808"/>
              <a:gd name="connsiteX1" fmla="*/ 1522 w 10167"/>
              <a:gd name="connsiteY1" fmla="*/ 5772 h 10808"/>
              <a:gd name="connsiteX2" fmla="*/ 1317 w 10167"/>
              <a:gd name="connsiteY2" fmla="*/ 4093 h 10808"/>
              <a:gd name="connsiteX3" fmla="*/ 290 w 10167"/>
              <a:gd name="connsiteY3" fmla="*/ 151 h 10808"/>
              <a:gd name="connsiteX4" fmla="*/ 7207 w 10167"/>
              <a:gd name="connsiteY4" fmla="*/ 1173 h 10808"/>
              <a:gd name="connsiteX5" fmla="*/ 10152 w 10167"/>
              <a:gd name="connsiteY5" fmla="*/ 4531 h 10808"/>
              <a:gd name="connsiteX6" fmla="*/ 6111 w 10167"/>
              <a:gd name="connsiteY6" fmla="*/ 7815 h 10808"/>
              <a:gd name="connsiteX7" fmla="*/ 2961 w 10167"/>
              <a:gd name="connsiteY7" fmla="*/ 10808 h 10808"/>
              <a:gd name="connsiteX8" fmla="*/ 2116 w 10167"/>
              <a:gd name="connsiteY8" fmla="*/ 7840 h 10808"/>
              <a:gd name="connsiteX9" fmla="*/ 2207 w 10167"/>
              <a:gd name="connsiteY9" fmla="*/ 8034 h 10808"/>
              <a:gd name="connsiteX0" fmla="*/ 0 w 9877"/>
              <a:gd name="connsiteY0" fmla="*/ 151 h 10808"/>
              <a:gd name="connsiteX1" fmla="*/ 6917 w 9877"/>
              <a:gd name="connsiteY1" fmla="*/ 1173 h 10808"/>
              <a:gd name="connsiteX2" fmla="*/ 9862 w 9877"/>
              <a:gd name="connsiteY2" fmla="*/ 4531 h 10808"/>
              <a:gd name="connsiteX3" fmla="*/ 5821 w 9877"/>
              <a:gd name="connsiteY3" fmla="*/ 7815 h 10808"/>
              <a:gd name="connsiteX4" fmla="*/ 2671 w 9877"/>
              <a:gd name="connsiteY4" fmla="*/ 10808 h 10808"/>
              <a:gd name="connsiteX5" fmla="*/ 1826 w 9877"/>
              <a:gd name="connsiteY5" fmla="*/ 7840 h 10808"/>
              <a:gd name="connsiteX6" fmla="*/ 1917 w 9877"/>
              <a:gd name="connsiteY6" fmla="*/ 8034 h 10808"/>
              <a:gd name="connsiteX7" fmla="*/ 1232 w 9877"/>
              <a:gd name="connsiteY7" fmla="*/ 5772 h 10808"/>
              <a:gd name="connsiteX8" fmla="*/ 1027 w 9877"/>
              <a:gd name="connsiteY8" fmla="*/ 4093 h 10808"/>
              <a:gd name="connsiteX9" fmla="*/ 1315 w 9877"/>
              <a:gd name="connsiteY9" fmla="*/ 1552 h 10808"/>
              <a:gd name="connsiteX0" fmla="*/ 6233 w 16233"/>
              <a:gd name="connsiteY0" fmla="*/ 140 h 10000"/>
              <a:gd name="connsiteX1" fmla="*/ 13236 w 16233"/>
              <a:gd name="connsiteY1" fmla="*/ 1085 h 10000"/>
              <a:gd name="connsiteX2" fmla="*/ 16218 w 16233"/>
              <a:gd name="connsiteY2" fmla="*/ 4192 h 10000"/>
              <a:gd name="connsiteX3" fmla="*/ 12126 w 16233"/>
              <a:gd name="connsiteY3" fmla="*/ 7231 h 10000"/>
              <a:gd name="connsiteX4" fmla="*/ 8937 w 16233"/>
              <a:gd name="connsiteY4" fmla="*/ 10000 h 10000"/>
              <a:gd name="connsiteX5" fmla="*/ 8082 w 16233"/>
              <a:gd name="connsiteY5" fmla="*/ 7254 h 10000"/>
              <a:gd name="connsiteX6" fmla="*/ 8174 w 16233"/>
              <a:gd name="connsiteY6" fmla="*/ 7433 h 10000"/>
              <a:gd name="connsiteX7" fmla="*/ 7480 w 16233"/>
              <a:gd name="connsiteY7" fmla="*/ 5340 h 10000"/>
              <a:gd name="connsiteX8" fmla="*/ 7273 w 16233"/>
              <a:gd name="connsiteY8" fmla="*/ 3787 h 10000"/>
              <a:gd name="connsiteX9" fmla="*/ 421 w 16233"/>
              <a:gd name="connsiteY9" fmla="*/ 1368 h 10000"/>
              <a:gd name="connsiteX0" fmla="*/ 5812 w 15812"/>
              <a:gd name="connsiteY0" fmla="*/ 140 h 10000"/>
              <a:gd name="connsiteX1" fmla="*/ 12815 w 15812"/>
              <a:gd name="connsiteY1" fmla="*/ 1085 h 10000"/>
              <a:gd name="connsiteX2" fmla="*/ 15797 w 15812"/>
              <a:gd name="connsiteY2" fmla="*/ 4192 h 10000"/>
              <a:gd name="connsiteX3" fmla="*/ 11705 w 15812"/>
              <a:gd name="connsiteY3" fmla="*/ 7231 h 10000"/>
              <a:gd name="connsiteX4" fmla="*/ 8516 w 15812"/>
              <a:gd name="connsiteY4" fmla="*/ 10000 h 10000"/>
              <a:gd name="connsiteX5" fmla="*/ 7661 w 15812"/>
              <a:gd name="connsiteY5" fmla="*/ 7254 h 10000"/>
              <a:gd name="connsiteX6" fmla="*/ 7753 w 15812"/>
              <a:gd name="connsiteY6" fmla="*/ 7433 h 10000"/>
              <a:gd name="connsiteX7" fmla="*/ 7059 w 15812"/>
              <a:gd name="connsiteY7" fmla="*/ 5340 h 10000"/>
              <a:gd name="connsiteX8" fmla="*/ 6852 w 15812"/>
              <a:gd name="connsiteY8" fmla="*/ 3787 h 10000"/>
              <a:gd name="connsiteX9" fmla="*/ 0 w 15812"/>
              <a:gd name="connsiteY9" fmla="*/ 1368 h 10000"/>
              <a:gd name="connsiteX0" fmla="*/ 0 w 19981"/>
              <a:gd name="connsiteY0" fmla="*/ 6 h 35462"/>
              <a:gd name="connsiteX1" fmla="*/ 16919 w 19981"/>
              <a:gd name="connsiteY1" fmla="*/ 26547 h 35462"/>
              <a:gd name="connsiteX2" fmla="*/ 19901 w 19981"/>
              <a:gd name="connsiteY2" fmla="*/ 29654 h 35462"/>
              <a:gd name="connsiteX3" fmla="*/ 15809 w 19981"/>
              <a:gd name="connsiteY3" fmla="*/ 32693 h 35462"/>
              <a:gd name="connsiteX4" fmla="*/ 12620 w 19981"/>
              <a:gd name="connsiteY4" fmla="*/ 35462 h 35462"/>
              <a:gd name="connsiteX5" fmla="*/ 11765 w 19981"/>
              <a:gd name="connsiteY5" fmla="*/ 32716 h 35462"/>
              <a:gd name="connsiteX6" fmla="*/ 11857 w 19981"/>
              <a:gd name="connsiteY6" fmla="*/ 32895 h 35462"/>
              <a:gd name="connsiteX7" fmla="*/ 11163 w 19981"/>
              <a:gd name="connsiteY7" fmla="*/ 30802 h 35462"/>
              <a:gd name="connsiteX8" fmla="*/ 10956 w 19981"/>
              <a:gd name="connsiteY8" fmla="*/ 29249 h 35462"/>
              <a:gd name="connsiteX9" fmla="*/ 4104 w 19981"/>
              <a:gd name="connsiteY9" fmla="*/ 26830 h 35462"/>
              <a:gd name="connsiteX0" fmla="*/ 0 w 19930"/>
              <a:gd name="connsiteY0" fmla="*/ 7 h 35463"/>
              <a:gd name="connsiteX1" fmla="*/ 16572 w 19930"/>
              <a:gd name="connsiteY1" fmla="*/ 24117 h 35463"/>
              <a:gd name="connsiteX2" fmla="*/ 19901 w 19930"/>
              <a:gd name="connsiteY2" fmla="*/ 29655 h 35463"/>
              <a:gd name="connsiteX3" fmla="*/ 15809 w 19930"/>
              <a:gd name="connsiteY3" fmla="*/ 32694 h 35463"/>
              <a:gd name="connsiteX4" fmla="*/ 12620 w 19930"/>
              <a:gd name="connsiteY4" fmla="*/ 35463 h 35463"/>
              <a:gd name="connsiteX5" fmla="*/ 11765 w 19930"/>
              <a:gd name="connsiteY5" fmla="*/ 32717 h 35463"/>
              <a:gd name="connsiteX6" fmla="*/ 11857 w 19930"/>
              <a:gd name="connsiteY6" fmla="*/ 32896 h 35463"/>
              <a:gd name="connsiteX7" fmla="*/ 11163 w 19930"/>
              <a:gd name="connsiteY7" fmla="*/ 30803 h 35463"/>
              <a:gd name="connsiteX8" fmla="*/ 10956 w 19930"/>
              <a:gd name="connsiteY8" fmla="*/ 29250 h 35463"/>
              <a:gd name="connsiteX9" fmla="*/ 4104 w 19930"/>
              <a:gd name="connsiteY9" fmla="*/ 26831 h 35463"/>
              <a:gd name="connsiteX0" fmla="*/ 2618 w 23323"/>
              <a:gd name="connsiteY0" fmla="*/ 3923 h 39379"/>
              <a:gd name="connsiteX1" fmla="*/ 1021 w 23323"/>
              <a:gd name="connsiteY1" fmla="*/ 1829 h 39379"/>
              <a:gd name="connsiteX2" fmla="*/ 22519 w 23323"/>
              <a:gd name="connsiteY2" fmla="*/ 33571 h 39379"/>
              <a:gd name="connsiteX3" fmla="*/ 18427 w 23323"/>
              <a:gd name="connsiteY3" fmla="*/ 36610 h 39379"/>
              <a:gd name="connsiteX4" fmla="*/ 15238 w 23323"/>
              <a:gd name="connsiteY4" fmla="*/ 39379 h 39379"/>
              <a:gd name="connsiteX5" fmla="*/ 14383 w 23323"/>
              <a:gd name="connsiteY5" fmla="*/ 36633 h 39379"/>
              <a:gd name="connsiteX6" fmla="*/ 14475 w 23323"/>
              <a:gd name="connsiteY6" fmla="*/ 36812 h 39379"/>
              <a:gd name="connsiteX7" fmla="*/ 13781 w 23323"/>
              <a:gd name="connsiteY7" fmla="*/ 34719 h 39379"/>
              <a:gd name="connsiteX8" fmla="*/ 13574 w 23323"/>
              <a:gd name="connsiteY8" fmla="*/ 33166 h 39379"/>
              <a:gd name="connsiteX9" fmla="*/ 6722 w 23323"/>
              <a:gd name="connsiteY9" fmla="*/ 30747 h 39379"/>
              <a:gd name="connsiteX0" fmla="*/ 2348 w 18800"/>
              <a:gd name="connsiteY0" fmla="*/ 4142 h 40567"/>
              <a:gd name="connsiteX1" fmla="*/ 751 w 18800"/>
              <a:gd name="connsiteY1" fmla="*/ 2048 h 40567"/>
              <a:gd name="connsiteX2" fmla="*/ 18157 w 18800"/>
              <a:gd name="connsiteY2" fmla="*/ 36829 h 40567"/>
              <a:gd name="connsiteX3" fmla="*/ 14968 w 18800"/>
              <a:gd name="connsiteY3" fmla="*/ 39598 h 40567"/>
              <a:gd name="connsiteX4" fmla="*/ 14113 w 18800"/>
              <a:gd name="connsiteY4" fmla="*/ 36852 h 40567"/>
              <a:gd name="connsiteX5" fmla="*/ 14205 w 18800"/>
              <a:gd name="connsiteY5" fmla="*/ 37031 h 40567"/>
              <a:gd name="connsiteX6" fmla="*/ 13511 w 18800"/>
              <a:gd name="connsiteY6" fmla="*/ 34938 h 40567"/>
              <a:gd name="connsiteX7" fmla="*/ 13304 w 18800"/>
              <a:gd name="connsiteY7" fmla="*/ 33385 h 40567"/>
              <a:gd name="connsiteX8" fmla="*/ 6452 w 18800"/>
              <a:gd name="connsiteY8" fmla="*/ 30966 h 40567"/>
              <a:gd name="connsiteX0" fmla="*/ 2146 w 14766"/>
              <a:gd name="connsiteY0" fmla="*/ 4342 h 39798"/>
              <a:gd name="connsiteX1" fmla="*/ 549 w 14766"/>
              <a:gd name="connsiteY1" fmla="*/ 2248 h 39798"/>
              <a:gd name="connsiteX2" fmla="*/ 14766 w 14766"/>
              <a:gd name="connsiteY2" fmla="*/ 39798 h 39798"/>
              <a:gd name="connsiteX3" fmla="*/ 13911 w 14766"/>
              <a:gd name="connsiteY3" fmla="*/ 37052 h 39798"/>
              <a:gd name="connsiteX4" fmla="*/ 14003 w 14766"/>
              <a:gd name="connsiteY4" fmla="*/ 37231 h 39798"/>
              <a:gd name="connsiteX5" fmla="*/ 13309 w 14766"/>
              <a:gd name="connsiteY5" fmla="*/ 35138 h 39798"/>
              <a:gd name="connsiteX6" fmla="*/ 13102 w 14766"/>
              <a:gd name="connsiteY6" fmla="*/ 33585 h 39798"/>
              <a:gd name="connsiteX7" fmla="*/ 6250 w 14766"/>
              <a:gd name="connsiteY7" fmla="*/ 31166 h 39798"/>
              <a:gd name="connsiteX0" fmla="*/ 2094 w 13951"/>
              <a:gd name="connsiteY0" fmla="*/ 4145 h 37034"/>
              <a:gd name="connsiteX1" fmla="*/ 497 w 13951"/>
              <a:gd name="connsiteY1" fmla="*/ 2051 h 37034"/>
              <a:gd name="connsiteX2" fmla="*/ 13859 w 13951"/>
              <a:gd name="connsiteY2" fmla="*/ 36855 h 37034"/>
              <a:gd name="connsiteX3" fmla="*/ 13951 w 13951"/>
              <a:gd name="connsiteY3" fmla="*/ 37034 h 37034"/>
              <a:gd name="connsiteX4" fmla="*/ 13257 w 13951"/>
              <a:gd name="connsiteY4" fmla="*/ 34941 h 37034"/>
              <a:gd name="connsiteX5" fmla="*/ 13050 w 13951"/>
              <a:gd name="connsiteY5" fmla="*/ 33388 h 37034"/>
              <a:gd name="connsiteX6" fmla="*/ 6198 w 13951"/>
              <a:gd name="connsiteY6" fmla="*/ 30969 h 37034"/>
              <a:gd name="connsiteX0" fmla="*/ 2094 w 14693"/>
              <a:gd name="connsiteY0" fmla="*/ 4145 h 38974"/>
              <a:gd name="connsiteX1" fmla="*/ 497 w 14693"/>
              <a:gd name="connsiteY1" fmla="*/ 2051 h 38974"/>
              <a:gd name="connsiteX2" fmla="*/ 13859 w 14693"/>
              <a:gd name="connsiteY2" fmla="*/ 36855 h 38974"/>
              <a:gd name="connsiteX3" fmla="*/ 13257 w 14693"/>
              <a:gd name="connsiteY3" fmla="*/ 34941 h 38974"/>
              <a:gd name="connsiteX4" fmla="*/ 13050 w 14693"/>
              <a:gd name="connsiteY4" fmla="*/ 33388 h 38974"/>
              <a:gd name="connsiteX5" fmla="*/ 6198 w 14693"/>
              <a:gd name="connsiteY5" fmla="*/ 30969 h 38974"/>
              <a:gd name="connsiteX0" fmla="*/ 2057 w 13560"/>
              <a:gd name="connsiteY0" fmla="*/ 4007 h 34803"/>
              <a:gd name="connsiteX1" fmla="*/ 460 w 13560"/>
              <a:gd name="connsiteY1" fmla="*/ 1913 h 34803"/>
              <a:gd name="connsiteX2" fmla="*/ 13220 w 13560"/>
              <a:gd name="connsiteY2" fmla="*/ 34803 h 34803"/>
              <a:gd name="connsiteX3" fmla="*/ 13013 w 13560"/>
              <a:gd name="connsiteY3" fmla="*/ 33250 h 34803"/>
              <a:gd name="connsiteX4" fmla="*/ 6161 w 13560"/>
              <a:gd name="connsiteY4" fmla="*/ 30831 h 34803"/>
              <a:gd name="connsiteX0" fmla="*/ 2045 w 13001"/>
              <a:gd name="connsiteY0" fmla="*/ 3895 h 33138"/>
              <a:gd name="connsiteX1" fmla="*/ 448 w 13001"/>
              <a:gd name="connsiteY1" fmla="*/ 1801 h 33138"/>
              <a:gd name="connsiteX2" fmla="*/ 13001 w 13001"/>
              <a:gd name="connsiteY2" fmla="*/ 33138 h 33138"/>
              <a:gd name="connsiteX3" fmla="*/ 6149 w 13001"/>
              <a:gd name="connsiteY3" fmla="*/ 30719 h 33138"/>
              <a:gd name="connsiteX0" fmla="*/ 2293 w 6482"/>
              <a:gd name="connsiteY0" fmla="*/ 6753 h 33584"/>
              <a:gd name="connsiteX1" fmla="*/ 696 w 6482"/>
              <a:gd name="connsiteY1" fmla="*/ 4659 h 33584"/>
              <a:gd name="connsiteX2" fmla="*/ 420 w 6482"/>
              <a:gd name="connsiteY2" fmla="*/ 1688 h 33584"/>
              <a:gd name="connsiteX3" fmla="*/ 6397 w 6482"/>
              <a:gd name="connsiteY3" fmla="*/ 33577 h 33584"/>
              <a:gd name="connsiteX0" fmla="*/ 3672 w 11974"/>
              <a:gd name="connsiteY0" fmla="*/ 1509 h 1509"/>
              <a:gd name="connsiteX1" fmla="*/ 1209 w 11974"/>
              <a:gd name="connsiteY1" fmla="*/ 885 h 1509"/>
              <a:gd name="connsiteX2" fmla="*/ 783 w 11974"/>
              <a:gd name="connsiteY2" fmla="*/ 1 h 1509"/>
              <a:gd name="connsiteX3" fmla="*/ 11823 w 11974"/>
              <a:gd name="connsiteY3" fmla="*/ 748 h 1509"/>
              <a:gd name="connsiteX0" fmla="*/ 3067 w 9874"/>
              <a:gd name="connsiteY0" fmla="*/ 9998 h 9998"/>
              <a:gd name="connsiteX1" fmla="*/ 1010 w 9874"/>
              <a:gd name="connsiteY1" fmla="*/ 5863 h 9998"/>
              <a:gd name="connsiteX2" fmla="*/ 654 w 9874"/>
              <a:gd name="connsiteY2" fmla="*/ 5 h 9998"/>
              <a:gd name="connsiteX3" fmla="*/ 9874 w 9874"/>
              <a:gd name="connsiteY3" fmla="*/ 4955 h 9998"/>
              <a:gd name="connsiteX0" fmla="*/ 3574 w 10016"/>
              <a:gd name="connsiteY0" fmla="*/ 10000 h 10000"/>
              <a:gd name="connsiteX1" fmla="*/ 1039 w 10016"/>
              <a:gd name="connsiteY1" fmla="*/ 5864 h 10000"/>
              <a:gd name="connsiteX2" fmla="*/ 678 w 10016"/>
              <a:gd name="connsiteY2" fmla="*/ 5 h 10000"/>
              <a:gd name="connsiteX3" fmla="*/ 10016 w 10016"/>
              <a:gd name="connsiteY3" fmla="*/ 4956 h 10000"/>
              <a:gd name="connsiteX0" fmla="*/ 3574 w 10016"/>
              <a:gd name="connsiteY0" fmla="*/ 10000 h 10000"/>
              <a:gd name="connsiteX1" fmla="*/ 1039 w 10016"/>
              <a:gd name="connsiteY1" fmla="*/ 5864 h 10000"/>
              <a:gd name="connsiteX2" fmla="*/ 678 w 10016"/>
              <a:gd name="connsiteY2" fmla="*/ 5 h 10000"/>
              <a:gd name="connsiteX3" fmla="*/ 10016 w 10016"/>
              <a:gd name="connsiteY3" fmla="*/ 4956 h 10000"/>
              <a:gd name="connsiteX0" fmla="*/ 4443 w 10885"/>
              <a:gd name="connsiteY0" fmla="*/ 9999 h 9999"/>
              <a:gd name="connsiteX1" fmla="*/ 279 w 10885"/>
              <a:gd name="connsiteY1" fmla="*/ 5730 h 9999"/>
              <a:gd name="connsiteX2" fmla="*/ 1547 w 10885"/>
              <a:gd name="connsiteY2" fmla="*/ 4 h 9999"/>
              <a:gd name="connsiteX3" fmla="*/ 10885 w 10885"/>
              <a:gd name="connsiteY3" fmla="*/ 4955 h 9999"/>
              <a:gd name="connsiteX0" fmla="*/ 3996 w 9914"/>
              <a:gd name="connsiteY0" fmla="*/ 10059 h 10059"/>
              <a:gd name="connsiteX1" fmla="*/ 170 w 9914"/>
              <a:gd name="connsiteY1" fmla="*/ 5790 h 10059"/>
              <a:gd name="connsiteX2" fmla="*/ 1335 w 9914"/>
              <a:gd name="connsiteY2" fmla="*/ 63 h 10059"/>
              <a:gd name="connsiteX3" fmla="*/ 7200 w 9914"/>
              <a:gd name="connsiteY3" fmla="*/ 2857 h 10059"/>
              <a:gd name="connsiteX4" fmla="*/ 9914 w 9914"/>
              <a:gd name="connsiteY4" fmla="*/ 5014 h 10059"/>
              <a:gd name="connsiteX0" fmla="*/ 10778 w 10778"/>
              <a:gd name="connsiteY0" fmla="*/ 5097 h 5878"/>
              <a:gd name="connsiteX1" fmla="*/ 629 w 10778"/>
              <a:gd name="connsiteY1" fmla="*/ 5756 h 5878"/>
              <a:gd name="connsiteX2" fmla="*/ 1805 w 10778"/>
              <a:gd name="connsiteY2" fmla="*/ 63 h 5878"/>
              <a:gd name="connsiteX3" fmla="*/ 7720 w 10778"/>
              <a:gd name="connsiteY3" fmla="*/ 2840 h 5878"/>
              <a:gd name="connsiteX4" fmla="*/ 10458 w 10778"/>
              <a:gd name="connsiteY4" fmla="*/ 4985 h 5878"/>
              <a:gd name="connsiteX0" fmla="*/ 10027 w 10027"/>
              <a:gd name="connsiteY0" fmla="*/ 8707 h 18509"/>
              <a:gd name="connsiteX1" fmla="*/ 611 w 10027"/>
              <a:gd name="connsiteY1" fmla="*/ 9828 h 18509"/>
              <a:gd name="connsiteX2" fmla="*/ 1702 w 10027"/>
              <a:gd name="connsiteY2" fmla="*/ 143 h 18509"/>
              <a:gd name="connsiteX3" fmla="*/ 8046 w 10027"/>
              <a:gd name="connsiteY3" fmla="*/ 18395 h 18509"/>
              <a:gd name="connsiteX4" fmla="*/ 9730 w 10027"/>
              <a:gd name="connsiteY4" fmla="*/ 8517 h 18509"/>
              <a:gd name="connsiteX0" fmla="*/ 10027 w 10027"/>
              <a:gd name="connsiteY0" fmla="*/ 8707 h 18509"/>
              <a:gd name="connsiteX1" fmla="*/ 611 w 10027"/>
              <a:gd name="connsiteY1" fmla="*/ 9828 h 18509"/>
              <a:gd name="connsiteX2" fmla="*/ 1702 w 10027"/>
              <a:gd name="connsiteY2" fmla="*/ 143 h 18509"/>
              <a:gd name="connsiteX3" fmla="*/ 8046 w 10027"/>
              <a:gd name="connsiteY3" fmla="*/ 18395 h 18509"/>
              <a:gd name="connsiteX4" fmla="*/ 9730 w 10027"/>
              <a:gd name="connsiteY4" fmla="*/ 8517 h 18509"/>
              <a:gd name="connsiteX5" fmla="*/ 10027 w 10027"/>
              <a:gd name="connsiteY5" fmla="*/ 8707 h 18509"/>
              <a:gd name="connsiteX0" fmla="*/ 9730 w 9730"/>
              <a:gd name="connsiteY0" fmla="*/ 8517 h 18509"/>
              <a:gd name="connsiteX1" fmla="*/ 611 w 9730"/>
              <a:gd name="connsiteY1" fmla="*/ 9828 h 18509"/>
              <a:gd name="connsiteX2" fmla="*/ 1702 w 9730"/>
              <a:gd name="connsiteY2" fmla="*/ 143 h 18509"/>
              <a:gd name="connsiteX3" fmla="*/ 8046 w 9730"/>
              <a:gd name="connsiteY3" fmla="*/ 18395 h 18509"/>
              <a:gd name="connsiteX4" fmla="*/ 9730 w 9730"/>
              <a:gd name="connsiteY4" fmla="*/ 8517 h 18509"/>
              <a:gd name="connsiteX0" fmla="*/ 7402 w 8481"/>
              <a:gd name="connsiteY0" fmla="*/ 12174 h 12174"/>
              <a:gd name="connsiteX1" fmla="*/ 429 w 8481"/>
              <a:gd name="connsiteY1" fmla="*/ 5330 h 12174"/>
              <a:gd name="connsiteX2" fmla="*/ 1550 w 8481"/>
              <a:gd name="connsiteY2" fmla="*/ 97 h 12174"/>
              <a:gd name="connsiteX3" fmla="*/ 8070 w 8481"/>
              <a:gd name="connsiteY3" fmla="*/ 9958 h 12174"/>
              <a:gd name="connsiteX4" fmla="*/ 7402 w 8481"/>
              <a:gd name="connsiteY4" fmla="*/ 12174 h 12174"/>
              <a:gd name="connsiteX0" fmla="*/ 8827 w 12793"/>
              <a:gd name="connsiteY0" fmla="*/ 9921 h 9921"/>
              <a:gd name="connsiteX1" fmla="*/ 605 w 12793"/>
              <a:gd name="connsiteY1" fmla="*/ 4299 h 9921"/>
              <a:gd name="connsiteX2" fmla="*/ 1927 w 12793"/>
              <a:gd name="connsiteY2" fmla="*/ 1 h 9921"/>
              <a:gd name="connsiteX3" fmla="*/ 12348 w 12793"/>
              <a:gd name="connsiteY3" fmla="*/ 3899 h 9921"/>
              <a:gd name="connsiteX4" fmla="*/ 8827 w 12793"/>
              <a:gd name="connsiteY4" fmla="*/ 9921 h 9921"/>
              <a:gd name="connsiteX0" fmla="*/ 14181 w 14506"/>
              <a:gd name="connsiteY0" fmla="*/ 8689 h 8690"/>
              <a:gd name="connsiteX1" fmla="*/ 974 w 14506"/>
              <a:gd name="connsiteY1" fmla="*/ 4333 h 8690"/>
              <a:gd name="connsiteX2" fmla="*/ 2007 w 14506"/>
              <a:gd name="connsiteY2" fmla="*/ 1 h 8690"/>
              <a:gd name="connsiteX3" fmla="*/ 10153 w 14506"/>
              <a:gd name="connsiteY3" fmla="*/ 3930 h 8690"/>
              <a:gd name="connsiteX4" fmla="*/ 14181 w 14506"/>
              <a:gd name="connsiteY4" fmla="*/ 8689 h 8690"/>
              <a:gd name="connsiteX0" fmla="*/ 9538 w 9540"/>
              <a:gd name="connsiteY0" fmla="*/ 9999 h 11099"/>
              <a:gd name="connsiteX1" fmla="*/ 6304 w 9540"/>
              <a:gd name="connsiteY1" fmla="*/ 10674 h 11099"/>
              <a:gd name="connsiteX2" fmla="*/ 433 w 9540"/>
              <a:gd name="connsiteY2" fmla="*/ 4986 h 11099"/>
              <a:gd name="connsiteX3" fmla="*/ 1146 w 9540"/>
              <a:gd name="connsiteY3" fmla="*/ 1 h 11099"/>
              <a:gd name="connsiteX4" fmla="*/ 6761 w 9540"/>
              <a:gd name="connsiteY4" fmla="*/ 4522 h 11099"/>
              <a:gd name="connsiteX5" fmla="*/ 9538 w 9540"/>
              <a:gd name="connsiteY5" fmla="*/ 9999 h 11099"/>
              <a:gd name="connsiteX0" fmla="*/ 10212 w 10214"/>
              <a:gd name="connsiteY0" fmla="*/ 9009 h 14409"/>
              <a:gd name="connsiteX1" fmla="*/ 6822 w 10214"/>
              <a:gd name="connsiteY1" fmla="*/ 9617 h 14409"/>
              <a:gd name="connsiteX2" fmla="*/ 432 w 10214"/>
              <a:gd name="connsiteY2" fmla="*/ 14322 h 14409"/>
              <a:gd name="connsiteX3" fmla="*/ 668 w 10214"/>
              <a:gd name="connsiteY3" fmla="*/ 4492 h 14409"/>
              <a:gd name="connsiteX4" fmla="*/ 1415 w 10214"/>
              <a:gd name="connsiteY4" fmla="*/ 1 h 14409"/>
              <a:gd name="connsiteX5" fmla="*/ 7301 w 10214"/>
              <a:gd name="connsiteY5" fmla="*/ 4074 h 14409"/>
              <a:gd name="connsiteX6" fmla="*/ 10212 w 10214"/>
              <a:gd name="connsiteY6" fmla="*/ 9009 h 14409"/>
              <a:gd name="connsiteX0" fmla="*/ 9990 w 9992"/>
              <a:gd name="connsiteY0" fmla="*/ 9009 h 14409"/>
              <a:gd name="connsiteX1" fmla="*/ 6600 w 9992"/>
              <a:gd name="connsiteY1" fmla="*/ 9617 h 14409"/>
              <a:gd name="connsiteX2" fmla="*/ 210 w 9992"/>
              <a:gd name="connsiteY2" fmla="*/ 14322 h 14409"/>
              <a:gd name="connsiteX3" fmla="*/ 3032 w 9992"/>
              <a:gd name="connsiteY3" fmla="*/ 8780 h 14409"/>
              <a:gd name="connsiteX4" fmla="*/ 446 w 9992"/>
              <a:gd name="connsiteY4" fmla="*/ 4492 h 14409"/>
              <a:gd name="connsiteX5" fmla="*/ 1193 w 9992"/>
              <a:gd name="connsiteY5" fmla="*/ 1 h 14409"/>
              <a:gd name="connsiteX6" fmla="*/ 7079 w 9992"/>
              <a:gd name="connsiteY6" fmla="*/ 4074 h 14409"/>
              <a:gd name="connsiteX7" fmla="*/ 9990 w 9992"/>
              <a:gd name="connsiteY7" fmla="*/ 9009 h 14409"/>
              <a:gd name="connsiteX0" fmla="*/ 9998 w 10000"/>
              <a:gd name="connsiteY0" fmla="*/ 6314 h 10062"/>
              <a:gd name="connsiteX1" fmla="*/ 6605 w 10000"/>
              <a:gd name="connsiteY1" fmla="*/ 6736 h 10062"/>
              <a:gd name="connsiteX2" fmla="*/ 210 w 10000"/>
              <a:gd name="connsiteY2" fmla="*/ 10002 h 10062"/>
              <a:gd name="connsiteX3" fmla="*/ 3034 w 10000"/>
              <a:gd name="connsiteY3" fmla="*/ 6155 h 10062"/>
              <a:gd name="connsiteX4" fmla="*/ 446 w 10000"/>
              <a:gd name="connsiteY4" fmla="*/ 3179 h 10062"/>
              <a:gd name="connsiteX5" fmla="*/ 1194 w 10000"/>
              <a:gd name="connsiteY5" fmla="*/ 63 h 10062"/>
              <a:gd name="connsiteX6" fmla="*/ 4900 w 10000"/>
              <a:gd name="connsiteY6" fmla="*/ 1221 h 10062"/>
              <a:gd name="connsiteX7" fmla="*/ 7085 w 10000"/>
              <a:gd name="connsiteY7" fmla="*/ 2889 h 10062"/>
              <a:gd name="connsiteX8" fmla="*/ 9998 w 10000"/>
              <a:gd name="connsiteY8" fmla="*/ 6314 h 10062"/>
              <a:gd name="connsiteX0" fmla="*/ 9989 w 9991"/>
              <a:gd name="connsiteY0" fmla="*/ 6314 h 10062"/>
              <a:gd name="connsiteX1" fmla="*/ 6596 w 9991"/>
              <a:gd name="connsiteY1" fmla="*/ 6736 h 10062"/>
              <a:gd name="connsiteX2" fmla="*/ 201 w 9991"/>
              <a:gd name="connsiteY2" fmla="*/ 10002 h 10062"/>
              <a:gd name="connsiteX3" fmla="*/ 3238 w 9991"/>
              <a:gd name="connsiteY3" fmla="*/ 5865 h 10062"/>
              <a:gd name="connsiteX4" fmla="*/ 437 w 9991"/>
              <a:gd name="connsiteY4" fmla="*/ 3179 h 10062"/>
              <a:gd name="connsiteX5" fmla="*/ 1185 w 9991"/>
              <a:gd name="connsiteY5" fmla="*/ 63 h 10062"/>
              <a:gd name="connsiteX6" fmla="*/ 4891 w 9991"/>
              <a:gd name="connsiteY6" fmla="*/ 1221 h 10062"/>
              <a:gd name="connsiteX7" fmla="*/ 7076 w 9991"/>
              <a:gd name="connsiteY7" fmla="*/ 2889 h 10062"/>
              <a:gd name="connsiteX8" fmla="*/ 9989 w 9991"/>
              <a:gd name="connsiteY8" fmla="*/ 6314 h 10062"/>
              <a:gd name="connsiteX0" fmla="*/ 9998 w 9999"/>
              <a:gd name="connsiteY0" fmla="*/ 6275 h 10004"/>
              <a:gd name="connsiteX1" fmla="*/ 6762 w 9999"/>
              <a:gd name="connsiteY1" fmla="*/ 6982 h 10004"/>
              <a:gd name="connsiteX2" fmla="*/ 201 w 9999"/>
              <a:gd name="connsiteY2" fmla="*/ 9940 h 10004"/>
              <a:gd name="connsiteX3" fmla="*/ 3241 w 9999"/>
              <a:gd name="connsiteY3" fmla="*/ 5829 h 10004"/>
              <a:gd name="connsiteX4" fmla="*/ 437 w 9999"/>
              <a:gd name="connsiteY4" fmla="*/ 3159 h 10004"/>
              <a:gd name="connsiteX5" fmla="*/ 1186 w 9999"/>
              <a:gd name="connsiteY5" fmla="*/ 63 h 10004"/>
              <a:gd name="connsiteX6" fmla="*/ 4895 w 9999"/>
              <a:gd name="connsiteY6" fmla="*/ 1213 h 10004"/>
              <a:gd name="connsiteX7" fmla="*/ 7082 w 9999"/>
              <a:gd name="connsiteY7" fmla="*/ 2871 h 10004"/>
              <a:gd name="connsiteX8" fmla="*/ 9998 w 9999"/>
              <a:gd name="connsiteY8" fmla="*/ 6275 h 10004"/>
              <a:gd name="connsiteX0" fmla="*/ 9999 w 10000"/>
              <a:gd name="connsiteY0" fmla="*/ 6272 h 10000"/>
              <a:gd name="connsiteX1" fmla="*/ 6763 w 10000"/>
              <a:gd name="connsiteY1" fmla="*/ 6979 h 10000"/>
              <a:gd name="connsiteX2" fmla="*/ 201 w 10000"/>
              <a:gd name="connsiteY2" fmla="*/ 9936 h 10000"/>
              <a:gd name="connsiteX3" fmla="*/ 3241 w 10000"/>
              <a:gd name="connsiteY3" fmla="*/ 5827 h 10000"/>
              <a:gd name="connsiteX4" fmla="*/ 437 w 10000"/>
              <a:gd name="connsiteY4" fmla="*/ 3158 h 10000"/>
              <a:gd name="connsiteX5" fmla="*/ 1186 w 10000"/>
              <a:gd name="connsiteY5" fmla="*/ 63 h 10000"/>
              <a:gd name="connsiteX6" fmla="*/ 4895 w 10000"/>
              <a:gd name="connsiteY6" fmla="*/ 1213 h 10000"/>
              <a:gd name="connsiteX7" fmla="*/ 7083 w 10000"/>
              <a:gd name="connsiteY7" fmla="*/ 2870 h 10000"/>
              <a:gd name="connsiteX8" fmla="*/ 9999 w 10000"/>
              <a:gd name="connsiteY8" fmla="*/ 6272 h 10000"/>
              <a:gd name="connsiteX0" fmla="*/ 9999 w 10014"/>
              <a:gd name="connsiteY0" fmla="*/ 6272 h 10000"/>
              <a:gd name="connsiteX1" fmla="*/ 6763 w 10014"/>
              <a:gd name="connsiteY1" fmla="*/ 6979 h 10000"/>
              <a:gd name="connsiteX2" fmla="*/ 201 w 10014"/>
              <a:gd name="connsiteY2" fmla="*/ 9936 h 10000"/>
              <a:gd name="connsiteX3" fmla="*/ 3241 w 10014"/>
              <a:gd name="connsiteY3" fmla="*/ 5827 h 10000"/>
              <a:gd name="connsiteX4" fmla="*/ 437 w 10014"/>
              <a:gd name="connsiteY4" fmla="*/ 3158 h 10000"/>
              <a:gd name="connsiteX5" fmla="*/ 1186 w 10014"/>
              <a:gd name="connsiteY5" fmla="*/ 63 h 10000"/>
              <a:gd name="connsiteX6" fmla="*/ 4895 w 10014"/>
              <a:gd name="connsiteY6" fmla="*/ 1213 h 10000"/>
              <a:gd name="connsiteX7" fmla="*/ 7083 w 10014"/>
              <a:gd name="connsiteY7" fmla="*/ 2870 h 10000"/>
              <a:gd name="connsiteX8" fmla="*/ 9999 w 10014"/>
              <a:gd name="connsiteY8" fmla="*/ 6272 h 10000"/>
              <a:gd name="connsiteX0" fmla="*/ 9999 w 10014"/>
              <a:gd name="connsiteY0" fmla="*/ 6272 h 9983"/>
              <a:gd name="connsiteX1" fmla="*/ 6763 w 10014"/>
              <a:gd name="connsiteY1" fmla="*/ 6979 h 9983"/>
              <a:gd name="connsiteX2" fmla="*/ 201 w 10014"/>
              <a:gd name="connsiteY2" fmla="*/ 9936 h 9983"/>
              <a:gd name="connsiteX3" fmla="*/ 3241 w 10014"/>
              <a:gd name="connsiteY3" fmla="*/ 5827 h 9983"/>
              <a:gd name="connsiteX4" fmla="*/ 437 w 10014"/>
              <a:gd name="connsiteY4" fmla="*/ 3158 h 9983"/>
              <a:gd name="connsiteX5" fmla="*/ 1186 w 10014"/>
              <a:gd name="connsiteY5" fmla="*/ 63 h 9983"/>
              <a:gd name="connsiteX6" fmla="*/ 4895 w 10014"/>
              <a:gd name="connsiteY6" fmla="*/ 1213 h 9983"/>
              <a:gd name="connsiteX7" fmla="*/ 7083 w 10014"/>
              <a:gd name="connsiteY7" fmla="*/ 2870 h 9983"/>
              <a:gd name="connsiteX8" fmla="*/ 9999 w 10014"/>
              <a:gd name="connsiteY8" fmla="*/ 6272 h 9983"/>
              <a:gd name="connsiteX0" fmla="*/ 9985 w 10000"/>
              <a:gd name="connsiteY0" fmla="*/ 6283 h 10064"/>
              <a:gd name="connsiteX1" fmla="*/ 6754 w 10000"/>
              <a:gd name="connsiteY1" fmla="*/ 6991 h 10064"/>
              <a:gd name="connsiteX2" fmla="*/ 4090 w 10000"/>
              <a:gd name="connsiteY2" fmla="*/ 9231 h 10064"/>
              <a:gd name="connsiteX3" fmla="*/ 201 w 10000"/>
              <a:gd name="connsiteY3" fmla="*/ 9953 h 10064"/>
              <a:gd name="connsiteX4" fmla="*/ 3236 w 10000"/>
              <a:gd name="connsiteY4" fmla="*/ 5837 h 10064"/>
              <a:gd name="connsiteX5" fmla="*/ 436 w 10000"/>
              <a:gd name="connsiteY5" fmla="*/ 3163 h 10064"/>
              <a:gd name="connsiteX6" fmla="*/ 1184 w 10000"/>
              <a:gd name="connsiteY6" fmla="*/ 63 h 10064"/>
              <a:gd name="connsiteX7" fmla="*/ 4888 w 10000"/>
              <a:gd name="connsiteY7" fmla="*/ 1215 h 10064"/>
              <a:gd name="connsiteX8" fmla="*/ 7073 w 10000"/>
              <a:gd name="connsiteY8" fmla="*/ 2875 h 10064"/>
              <a:gd name="connsiteX9" fmla="*/ 9985 w 10000"/>
              <a:gd name="connsiteY9" fmla="*/ 6283 h 10064"/>
              <a:gd name="connsiteX0" fmla="*/ 9985 w 10000"/>
              <a:gd name="connsiteY0" fmla="*/ 6283 h 10064"/>
              <a:gd name="connsiteX1" fmla="*/ 6754 w 10000"/>
              <a:gd name="connsiteY1" fmla="*/ 6991 h 10064"/>
              <a:gd name="connsiteX2" fmla="*/ 4090 w 10000"/>
              <a:gd name="connsiteY2" fmla="*/ 9231 h 10064"/>
              <a:gd name="connsiteX3" fmla="*/ 201 w 10000"/>
              <a:gd name="connsiteY3" fmla="*/ 9953 h 10064"/>
              <a:gd name="connsiteX4" fmla="*/ 3236 w 10000"/>
              <a:gd name="connsiteY4" fmla="*/ 5837 h 10064"/>
              <a:gd name="connsiteX5" fmla="*/ 436 w 10000"/>
              <a:gd name="connsiteY5" fmla="*/ 3163 h 10064"/>
              <a:gd name="connsiteX6" fmla="*/ 1184 w 10000"/>
              <a:gd name="connsiteY6" fmla="*/ 63 h 10064"/>
              <a:gd name="connsiteX7" fmla="*/ 4888 w 10000"/>
              <a:gd name="connsiteY7" fmla="*/ 1215 h 10064"/>
              <a:gd name="connsiteX8" fmla="*/ 7073 w 10000"/>
              <a:gd name="connsiteY8" fmla="*/ 2875 h 10064"/>
              <a:gd name="connsiteX9" fmla="*/ 9985 w 10000"/>
              <a:gd name="connsiteY9" fmla="*/ 6283 h 10064"/>
              <a:gd name="connsiteX0" fmla="*/ 9559 w 9622"/>
              <a:gd name="connsiteY0" fmla="*/ 5705 h 10064"/>
              <a:gd name="connsiteX1" fmla="*/ 6754 w 9622"/>
              <a:gd name="connsiteY1" fmla="*/ 6991 h 10064"/>
              <a:gd name="connsiteX2" fmla="*/ 4090 w 9622"/>
              <a:gd name="connsiteY2" fmla="*/ 9231 h 10064"/>
              <a:gd name="connsiteX3" fmla="*/ 201 w 9622"/>
              <a:gd name="connsiteY3" fmla="*/ 9953 h 10064"/>
              <a:gd name="connsiteX4" fmla="*/ 3236 w 9622"/>
              <a:gd name="connsiteY4" fmla="*/ 5837 h 10064"/>
              <a:gd name="connsiteX5" fmla="*/ 436 w 9622"/>
              <a:gd name="connsiteY5" fmla="*/ 3163 h 10064"/>
              <a:gd name="connsiteX6" fmla="*/ 1184 w 9622"/>
              <a:gd name="connsiteY6" fmla="*/ 63 h 10064"/>
              <a:gd name="connsiteX7" fmla="*/ 4888 w 9622"/>
              <a:gd name="connsiteY7" fmla="*/ 1215 h 10064"/>
              <a:gd name="connsiteX8" fmla="*/ 7073 w 9622"/>
              <a:gd name="connsiteY8" fmla="*/ 2875 h 10064"/>
              <a:gd name="connsiteX9" fmla="*/ 9559 w 9622"/>
              <a:gd name="connsiteY9" fmla="*/ 5705 h 10064"/>
              <a:gd name="connsiteX0" fmla="*/ 9935 w 10292"/>
              <a:gd name="connsiteY0" fmla="*/ 5669 h 10000"/>
              <a:gd name="connsiteX1" fmla="*/ 7019 w 10292"/>
              <a:gd name="connsiteY1" fmla="*/ 6947 h 10000"/>
              <a:gd name="connsiteX2" fmla="*/ 4251 w 10292"/>
              <a:gd name="connsiteY2" fmla="*/ 9172 h 10000"/>
              <a:gd name="connsiteX3" fmla="*/ 209 w 10292"/>
              <a:gd name="connsiteY3" fmla="*/ 9890 h 10000"/>
              <a:gd name="connsiteX4" fmla="*/ 3363 w 10292"/>
              <a:gd name="connsiteY4" fmla="*/ 5800 h 10000"/>
              <a:gd name="connsiteX5" fmla="*/ 453 w 10292"/>
              <a:gd name="connsiteY5" fmla="*/ 3143 h 10000"/>
              <a:gd name="connsiteX6" fmla="*/ 1231 w 10292"/>
              <a:gd name="connsiteY6" fmla="*/ 63 h 10000"/>
              <a:gd name="connsiteX7" fmla="*/ 5080 w 10292"/>
              <a:gd name="connsiteY7" fmla="*/ 1207 h 10000"/>
              <a:gd name="connsiteX8" fmla="*/ 7351 w 10292"/>
              <a:gd name="connsiteY8" fmla="*/ 2857 h 10000"/>
              <a:gd name="connsiteX9" fmla="*/ 9935 w 10292"/>
              <a:gd name="connsiteY9" fmla="*/ 5669 h 10000"/>
              <a:gd name="connsiteX0" fmla="*/ 9935 w 10121"/>
              <a:gd name="connsiteY0" fmla="*/ 5669 h 10000"/>
              <a:gd name="connsiteX1" fmla="*/ 7019 w 10121"/>
              <a:gd name="connsiteY1" fmla="*/ 6947 h 10000"/>
              <a:gd name="connsiteX2" fmla="*/ 4251 w 10121"/>
              <a:gd name="connsiteY2" fmla="*/ 9172 h 10000"/>
              <a:gd name="connsiteX3" fmla="*/ 209 w 10121"/>
              <a:gd name="connsiteY3" fmla="*/ 9890 h 10000"/>
              <a:gd name="connsiteX4" fmla="*/ 3363 w 10121"/>
              <a:gd name="connsiteY4" fmla="*/ 5800 h 10000"/>
              <a:gd name="connsiteX5" fmla="*/ 453 w 10121"/>
              <a:gd name="connsiteY5" fmla="*/ 3143 h 10000"/>
              <a:gd name="connsiteX6" fmla="*/ 1231 w 10121"/>
              <a:gd name="connsiteY6" fmla="*/ 63 h 10000"/>
              <a:gd name="connsiteX7" fmla="*/ 5080 w 10121"/>
              <a:gd name="connsiteY7" fmla="*/ 1207 h 10000"/>
              <a:gd name="connsiteX8" fmla="*/ 7351 w 10121"/>
              <a:gd name="connsiteY8" fmla="*/ 2857 h 10000"/>
              <a:gd name="connsiteX9" fmla="*/ 9935 w 10121"/>
              <a:gd name="connsiteY9" fmla="*/ 5669 h 10000"/>
              <a:gd name="connsiteX0" fmla="*/ 9935 w 9982"/>
              <a:gd name="connsiteY0" fmla="*/ 5607 h 9938"/>
              <a:gd name="connsiteX1" fmla="*/ 7019 w 9982"/>
              <a:gd name="connsiteY1" fmla="*/ 6885 h 9938"/>
              <a:gd name="connsiteX2" fmla="*/ 4251 w 9982"/>
              <a:gd name="connsiteY2" fmla="*/ 9110 h 9938"/>
              <a:gd name="connsiteX3" fmla="*/ 209 w 9982"/>
              <a:gd name="connsiteY3" fmla="*/ 9828 h 9938"/>
              <a:gd name="connsiteX4" fmla="*/ 3363 w 9982"/>
              <a:gd name="connsiteY4" fmla="*/ 5738 h 9938"/>
              <a:gd name="connsiteX5" fmla="*/ 453 w 9982"/>
              <a:gd name="connsiteY5" fmla="*/ 3081 h 9938"/>
              <a:gd name="connsiteX6" fmla="*/ 1231 w 9982"/>
              <a:gd name="connsiteY6" fmla="*/ 1 h 9938"/>
              <a:gd name="connsiteX7" fmla="*/ 7351 w 9982"/>
              <a:gd name="connsiteY7" fmla="*/ 2795 h 9938"/>
              <a:gd name="connsiteX8" fmla="*/ 9935 w 9982"/>
              <a:gd name="connsiteY8" fmla="*/ 5607 h 9938"/>
              <a:gd name="connsiteX0" fmla="*/ 9953 w 10000"/>
              <a:gd name="connsiteY0" fmla="*/ 5827 h 10185"/>
              <a:gd name="connsiteX1" fmla="*/ 7032 w 10000"/>
              <a:gd name="connsiteY1" fmla="*/ 7113 h 10185"/>
              <a:gd name="connsiteX2" fmla="*/ 4259 w 10000"/>
              <a:gd name="connsiteY2" fmla="*/ 9352 h 10185"/>
              <a:gd name="connsiteX3" fmla="*/ 209 w 10000"/>
              <a:gd name="connsiteY3" fmla="*/ 10074 h 10185"/>
              <a:gd name="connsiteX4" fmla="*/ 3369 w 10000"/>
              <a:gd name="connsiteY4" fmla="*/ 5959 h 10185"/>
              <a:gd name="connsiteX5" fmla="*/ 454 w 10000"/>
              <a:gd name="connsiteY5" fmla="*/ 3285 h 10185"/>
              <a:gd name="connsiteX6" fmla="*/ 1233 w 10000"/>
              <a:gd name="connsiteY6" fmla="*/ 186 h 10185"/>
              <a:gd name="connsiteX7" fmla="*/ 7364 w 10000"/>
              <a:gd name="connsiteY7" fmla="*/ 2997 h 10185"/>
              <a:gd name="connsiteX8" fmla="*/ 9953 w 10000"/>
              <a:gd name="connsiteY8" fmla="*/ 5827 h 10185"/>
              <a:gd name="connsiteX0" fmla="*/ 9953 w 10000"/>
              <a:gd name="connsiteY0" fmla="*/ 5984 h 10342"/>
              <a:gd name="connsiteX1" fmla="*/ 7032 w 10000"/>
              <a:gd name="connsiteY1" fmla="*/ 7270 h 10342"/>
              <a:gd name="connsiteX2" fmla="*/ 4259 w 10000"/>
              <a:gd name="connsiteY2" fmla="*/ 9509 h 10342"/>
              <a:gd name="connsiteX3" fmla="*/ 209 w 10000"/>
              <a:gd name="connsiteY3" fmla="*/ 10231 h 10342"/>
              <a:gd name="connsiteX4" fmla="*/ 3369 w 10000"/>
              <a:gd name="connsiteY4" fmla="*/ 6116 h 10342"/>
              <a:gd name="connsiteX5" fmla="*/ 454 w 10000"/>
              <a:gd name="connsiteY5" fmla="*/ 3442 h 10342"/>
              <a:gd name="connsiteX6" fmla="*/ 1233 w 10000"/>
              <a:gd name="connsiteY6" fmla="*/ 343 h 10342"/>
              <a:gd name="connsiteX7" fmla="*/ 7364 w 10000"/>
              <a:gd name="connsiteY7" fmla="*/ 3154 h 10342"/>
              <a:gd name="connsiteX8" fmla="*/ 9953 w 10000"/>
              <a:gd name="connsiteY8" fmla="*/ 5984 h 10342"/>
              <a:gd name="connsiteX0" fmla="*/ 10787 w 10819"/>
              <a:gd name="connsiteY0" fmla="*/ 6176 h 10342"/>
              <a:gd name="connsiteX1" fmla="*/ 7032 w 10819"/>
              <a:gd name="connsiteY1" fmla="*/ 7270 h 10342"/>
              <a:gd name="connsiteX2" fmla="*/ 4259 w 10819"/>
              <a:gd name="connsiteY2" fmla="*/ 9509 h 10342"/>
              <a:gd name="connsiteX3" fmla="*/ 209 w 10819"/>
              <a:gd name="connsiteY3" fmla="*/ 10231 h 10342"/>
              <a:gd name="connsiteX4" fmla="*/ 3369 w 10819"/>
              <a:gd name="connsiteY4" fmla="*/ 6116 h 10342"/>
              <a:gd name="connsiteX5" fmla="*/ 454 w 10819"/>
              <a:gd name="connsiteY5" fmla="*/ 3442 h 10342"/>
              <a:gd name="connsiteX6" fmla="*/ 1233 w 10819"/>
              <a:gd name="connsiteY6" fmla="*/ 343 h 10342"/>
              <a:gd name="connsiteX7" fmla="*/ 7364 w 10819"/>
              <a:gd name="connsiteY7" fmla="*/ 3154 h 10342"/>
              <a:gd name="connsiteX8" fmla="*/ 10787 w 10819"/>
              <a:gd name="connsiteY8" fmla="*/ 6176 h 10342"/>
              <a:gd name="connsiteX0" fmla="*/ 10934 w 10964"/>
              <a:gd name="connsiteY0" fmla="*/ 6495 h 10342"/>
              <a:gd name="connsiteX1" fmla="*/ 7032 w 10964"/>
              <a:gd name="connsiteY1" fmla="*/ 7270 h 10342"/>
              <a:gd name="connsiteX2" fmla="*/ 4259 w 10964"/>
              <a:gd name="connsiteY2" fmla="*/ 9509 h 10342"/>
              <a:gd name="connsiteX3" fmla="*/ 209 w 10964"/>
              <a:gd name="connsiteY3" fmla="*/ 10231 h 10342"/>
              <a:gd name="connsiteX4" fmla="*/ 3369 w 10964"/>
              <a:gd name="connsiteY4" fmla="*/ 6116 h 10342"/>
              <a:gd name="connsiteX5" fmla="*/ 454 w 10964"/>
              <a:gd name="connsiteY5" fmla="*/ 3442 h 10342"/>
              <a:gd name="connsiteX6" fmla="*/ 1233 w 10964"/>
              <a:gd name="connsiteY6" fmla="*/ 343 h 10342"/>
              <a:gd name="connsiteX7" fmla="*/ 7364 w 10964"/>
              <a:gd name="connsiteY7" fmla="*/ 3154 h 10342"/>
              <a:gd name="connsiteX8" fmla="*/ 10934 w 10964"/>
              <a:gd name="connsiteY8" fmla="*/ 6495 h 10342"/>
              <a:gd name="connsiteX0" fmla="*/ 11343 w 11373"/>
              <a:gd name="connsiteY0" fmla="*/ 6495 h 10342"/>
              <a:gd name="connsiteX1" fmla="*/ 7441 w 11373"/>
              <a:gd name="connsiteY1" fmla="*/ 7270 h 10342"/>
              <a:gd name="connsiteX2" fmla="*/ 4668 w 11373"/>
              <a:gd name="connsiteY2" fmla="*/ 9509 h 10342"/>
              <a:gd name="connsiteX3" fmla="*/ 618 w 11373"/>
              <a:gd name="connsiteY3" fmla="*/ 10231 h 10342"/>
              <a:gd name="connsiteX4" fmla="*/ 358 w 11373"/>
              <a:gd name="connsiteY4" fmla="*/ 6623 h 10342"/>
              <a:gd name="connsiteX5" fmla="*/ 863 w 11373"/>
              <a:gd name="connsiteY5" fmla="*/ 3442 h 10342"/>
              <a:gd name="connsiteX6" fmla="*/ 1642 w 11373"/>
              <a:gd name="connsiteY6" fmla="*/ 343 h 10342"/>
              <a:gd name="connsiteX7" fmla="*/ 7773 w 11373"/>
              <a:gd name="connsiteY7" fmla="*/ 3154 h 10342"/>
              <a:gd name="connsiteX8" fmla="*/ 11343 w 11373"/>
              <a:gd name="connsiteY8" fmla="*/ 6495 h 10342"/>
              <a:gd name="connsiteX0" fmla="*/ 11343 w 11373"/>
              <a:gd name="connsiteY0" fmla="*/ 6495 h 10342"/>
              <a:gd name="connsiteX1" fmla="*/ 7441 w 11373"/>
              <a:gd name="connsiteY1" fmla="*/ 7270 h 10342"/>
              <a:gd name="connsiteX2" fmla="*/ 4668 w 11373"/>
              <a:gd name="connsiteY2" fmla="*/ 9509 h 10342"/>
              <a:gd name="connsiteX3" fmla="*/ 618 w 11373"/>
              <a:gd name="connsiteY3" fmla="*/ 10231 h 10342"/>
              <a:gd name="connsiteX4" fmla="*/ 358 w 11373"/>
              <a:gd name="connsiteY4" fmla="*/ 6623 h 10342"/>
              <a:gd name="connsiteX5" fmla="*/ 863 w 11373"/>
              <a:gd name="connsiteY5" fmla="*/ 3442 h 10342"/>
              <a:gd name="connsiteX6" fmla="*/ 1642 w 11373"/>
              <a:gd name="connsiteY6" fmla="*/ 343 h 10342"/>
              <a:gd name="connsiteX7" fmla="*/ 7773 w 11373"/>
              <a:gd name="connsiteY7" fmla="*/ 3154 h 10342"/>
              <a:gd name="connsiteX8" fmla="*/ 11343 w 11373"/>
              <a:gd name="connsiteY8" fmla="*/ 6495 h 10342"/>
              <a:gd name="connsiteX0" fmla="*/ 11343 w 11373"/>
              <a:gd name="connsiteY0" fmla="*/ 6495 h 11121"/>
              <a:gd name="connsiteX1" fmla="*/ 7441 w 11373"/>
              <a:gd name="connsiteY1" fmla="*/ 7270 h 11121"/>
              <a:gd name="connsiteX2" fmla="*/ 5923 w 11373"/>
              <a:gd name="connsiteY2" fmla="*/ 10974 h 11121"/>
              <a:gd name="connsiteX3" fmla="*/ 618 w 11373"/>
              <a:gd name="connsiteY3" fmla="*/ 10231 h 11121"/>
              <a:gd name="connsiteX4" fmla="*/ 358 w 11373"/>
              <a:gd name="connsiteY4" fmla="*/ 6623 h 11121"/>
              <a:gd name="connsiteX5" fmla="*/ 863 w 11373"/>
              <a:gd name="connsiteY5" fmla="*/ 3442 h 11121"/>
              <a:gd name="connsiteX6" fmla="*/ 1642 w 11373"/>
              <a:gd name="connsiteY6" fmla="*/ 343 h 11121"/>
              <a:gd name="connsiteX7" fmla="*/ 7773 w 11373"/>
              <a:gd name="connsiteY7" fmla="*/ 3154 h 11121"/>
              <a:gd name="connsiteX8" fmla="*/ 11343 w 11373"/>
              <a:gd name="connsiteY8" fmla="*/ 6495 h 11121"/>
              <a:gd name="connsiteX0" fmla="*/ 10986 w 11016"/>
              <a:gd name="connsiteY0" fmla="*/ 6495 h 11102"/>
              <a:gd name="connsiteX1" fmla="*/ 7084 w 11016"/>
              <a:gd name="connsiteY1" fmla="*/ 7270 h 11102"/>
              <a:gd name="connsiteX2" fmla="*/ 5566 w 11016"/>
              <a:gd name="connsiteY2" fmla="*/ 10974 h 11102"/>
              <a:gd name="connsiteX3" fmla="*/ 2469 w 11016"/>
              <a:gd name="connsiteY3" fmla="*/ 10118 h 11102"/>
              <a:gd name="connsiteX4" fmla="*/ 1 w 11016"/>
              <a:gd name="connsiteY4" fmla="*/ 6623 h 11102"/>
              <a:gd name="connsiteX5" fmla="*/ 506 w 11016"/>
              <a:gd name="connsiteY5" fmla="*/ 3442 h 11102"/>
              <a:gd name="connsiteX6" fmla="*/ 1285 w 11016"/>
              <a:gd name="connsiteY6" fmla="*/ 343 h 11102"/>
              <a:gd name="connsiteX7" fmla="*/ 7416 w 11016"/>
              <a:gd name="connsiteY7" fmla="*/ 3154 h 11102"/>
              <a:gd name="connsiteX8" fmla="*/ 10986 w 11016"/>
              <a:gd name="connsiteY8" fmla="*/ 6495 h 11102"/>
              <a:gd name="connsiteX0" fmla="*/ 10986 w 11125"/>
              <a:gd name="connsiteY0" fmla="*/ 6495 h 11626"/>
              <a:gd name="connsiteX1" fmla="*/ 9465 w 11125"/>
              <a:gd name="connsiteY1" fmla="*/ 11553 h 11626"/>
              <a:gd name="connsiteX2" fmla="*/ 5566 w 11125"/>
              <a:gd name="connsiteY2" fmla="*/ 10974 h 11626"/>
              <a:gd name="connsiteX3" fmla="*/ 2469 w 11125"/>
              <a:gd name="connsiteY3" fmla="*/ 10118 h 11626"/>
              <a:gd name="connsiteX4" fmla="*/ 1 w 11125"/>
              <a:gd name="connsiteY4" fmla="*/ 6623 h 11626"/>
              <a:gd name="connsiteX5" fmla="*/ 506 w 11125"/>
              <a:gd name="connsiteY5" fmla="*/ 3442 h 11626"/>
              <a:gd name="connsiteX6" fmla="*/ 1285 w 11125"/>
              <a:gd name="connsiteY6" fmla="*/ 343 h 11626"/>
              <a:gd name="connsiteX7" fmla="*/ 7416 w 11125"/>
              <a:gd name="connsiteY7" fmla="*/ 3154 h 11626"/>
              <a:gd name="connsiteX8" fmla="*/ 10986 w 11125"/>
              <a:gd name="connsiteY8" fmla="*/ 6495 h 11626"/>
              <a:gd name="connsiteX0" fmla="*/ 10986 w 11070"/>
              <a:gd name="connsiteY0" fmla="*/ 6495 h 11626"/>
              <a:gd name="connsiteX1" fmla="*/ 9465 w 11070"/>
              <a:gd name="connsiteY1" fmla="*/ 11553 h 11626"/>
              <a:gd name="connsiteX2" fmla="*/ 5566 w 11070"/>
              <a:gd name="connsiteY2" fmla="*/ 10974 h 11626"/>
              <a:gd name="connsiteX3" fmla="*/ 2469 w 11070"/>
              <a:gd name="connsiteY3" fmla="*/ 10118 h 11626"/>
              <a:gd name="connsiteX4" fmla="*/ 1 w 11070"/>
              <a:gd name="connsiteY4" fmla="*/ 6623 h 11626"/>
              <a:gd name="connsiteX5" fmla="*/ 506 w 11070"/>
              <a:gd name="connsiteY5" fmla="*/ 3442 h 11626"/>
              <a:gd name="connsiteX6" fmla="*/ 1285 w 11070"/>
              <a:gd name="connsiteY6" fmla="*/ 343 h 11626"/>
              <a:gd name="connsiteX7" fmla="*/ 7416 w 11070"/>
              <a:gd name="connsiteY7" fmla="*/ 3154 h 11626"/>
              <a:gd name="connsiteX8" fmla="*/ 10986 w 11070"/>
              <a:gd name="connsiteY8" fmla="*/ 6495 h 11626"/>
              <a:gd name="connsiteX0" fmla="*/ 10986 w 11334"/>
              <a:gd name="connsiteY0" fmla="*/ 6495 h 11689"/>
              <a:gd name="connsiteX1" fmla="*/ 11027 w 11334"/>
              <a:gd name="connsiteY1" fmla="*/ 8259 h 11689"/>
              <a:gd name="connsiteX2" fmla="*/ 9465 w 11334"/>
              <a:gd name="connsiteY2" fmla="*/ 11553 h 11689"/>
              <a:gd name="connsiteX3" fmla="*/ 5566 w 11334"/>
              <a:gd name="connsiteY3" fmla="*/ 10974 h 11689"/>
              <a:gd name="connsiteX4" fmla="*/ 2469 w 11334"/>
              <a:gd name="connsiteY4" fmla="*/ 10118 h 11689"/>
              <a:gd name="connsiteX5" fmla="*/ 1 w 11334"/>
              <a:gd name="connsiteY5" fmla="*/ 6623 h 11689"/>
              <a:gd name="connsiteX6" fmla="*/ 506 w 11334"/>
              <a:gd name="connsiteY6" fmla="*/ 3442 h 11689"/>
              <a:gd name="connsiteX7" fmla="*/ 1285 w 11334"/>
              <a:gd name="connsiteY7" fmla="*/ 343 h 11689"/>
              <a:gd name="connsiteX8" fmla="*/ 7416 w 11334"/>
              <a:gd name="connsiteY8" fmla="*/ 3154 h 11689"/>
              <a:gd name="connsiteX9" fmla="*/ 10986 w 11334"/>
              <a:gd name="connsiteY9" fmla="*/ 6495 h 11689"/>
              <a:gd name="connsiteX0" fmla="*/ 10986 w 11334"/>
              <a:gd name="connsiteY0" fmla="*/ 6495 h 11689"/>
              <a:gd name="connsiteX1" fmla="*/ 11027 w 11334"/>
              <a:gd name="connsiteY1" fmla="*/ 8259 h 11689"/>
              <a:gd name="connsiteX2" fmla="*/ 9465 w 11334"/>
              <a:gd name="connsiteY2" fmla="*/ 11553 h 11689"/>
              <a:gd name="connsiteX3" fmla="*/ 5566 w 11334"/>
              <a:gd name="connsiteY3" fmla="*/ 10974 h 11689"/>
              <a:gd name="connsiteX4" fmla="*/ 2469 w 11334"/>
              <a:gd name="connsiteY4" fmla="*/ 10118 h 11689"/>
              <a:gd name="connsiteX5" fmla="*/ 1 w 11334"/>
              <a:gd name="connsiteY5" fmla="*/ 6623 h 11689"/>
              <a:gd name="connsiteX6" fmla="*/ 506 w 11334"/>
              <a:gd name="connsiteY6" fmla="*/ 3442 h 11689"/>
              <a:gd name="connsiteX7" fmla="*/ 1285 w 11334"/>
              <a:gd name="connsiteY7" fmla="*/ 343 h 11689"/>
              <a:gd name="connsiteX8" fmla="*/ 7416 w 11334"/>
              <a:gd name="connsiteY8" fmla="*/ 3154 h 11689"/>
              <a:gd name="connsiteX9" fmla="*/ 10986 w 11334"/>
              <a:gd name="connsiteY9" fmla="*/ 6495 h 11689"/>
              <a:gd name="connsiteX0" fmla="*/ 10986 w 11284"/>
              <a:gd name="connsiteY0" fmla="*/ 6495 h 11689"/>
              <a:gd name="connsiteX1" fmla="*/ 11027 w 11284"/>
              <a:gd name="connsiteY1" fmla="*/ 8259 h 11689"/>
              <a:gd name="connsiteX2" fmla="*/ 9465 w 11284"/>
              <a:gd name="connsiteY2" fmla="*/ 11553 h 11689"/>
              <a:gd name="connsiteX3" fmla="*/ 5566 w 11284"/>
              <a:gd name="connsiteY3" fmla="*/ 10974 h 11689"/>
              <a:gd name="connsiteX4" fmla="*/ 2469 w 11284"/>
              <a:gd name="connsiteY4" fmla="*/ 10118 h 11689"/>
              <a:gd name="connsiteX5" fmla="*/ 1 w 11284"/>
              <a:gd name="connsiteY5" fmla="*/ 6623 h 11689"/>
              <a:gd name="connsiteX6" fmla="*/ 506 w 11284"/>
              <a:gd name="connsiteY6" fmla="*/ 3442 h 11689"/>
              <a:gd name="connsiteX7" fmla="*/ 1285 w 11284"/>
              <a:gd name="connsiteY7" fmla="*/ 343 h 11689"/>
              <a:gd name="connsiteX8" fmla="*/ 7416 w 11284"/>
              <a:gd name="connsiteY8" fmla="*/ 3154 h 11689"/>
              <a:gd name="connsiteX9" fmla="*/ 10986 w 11284"/>
              <a:gd name="connsiteY9" fmla="*/ 6495 h 11689"/>
              <a:gd name="connsiteX0" fmla="*/ 7416 w 11095"/>
              <a:gd name="connsiteY0" fmla="*/ 3154 h 11689"/>
              <a:gd name="connsiteX1" fmla="*/ 11027 w 11095"/>
              <a:gd name="connsiteY1" fmla="*/ 8259 h 11689"/>
              <a:gd name="connsiteX2" fmla="*/ 9465 w 11095"/>
              <a:gd name="connsiteY2" fmla="*/ 11553 h 11689"/>
              <a:gd name="connsiteX3" fmla="*/ 5566 w 11095"/>
              <a:gd name="connsiteY3" fmla="*/ 10974 h 11689"/>
              <a:gd name="connsiteX4" fmla="*/ 2469 w 11095"/>
              <a:gd name="connsiteY4" fmla="*/ 10118 h 11689"/>
              <a:gd name="connsiteX5" fmla="*/ 1 w 11095"/>
              <a:gd name="connsiteY5" fmla="*/ 6623 h 11689"/>
              <a:gd name="connsiteX6" fmla="*/ 506 w 11095"/>
              <a:gd name="connsiteY6" fmla="*/ 3442 h 11689"/>
              <a:gd name="connsiteX7" fmla="*/ 1285 w 11095"/>
              <a:gd name="connsiteY7" fmla="*/ 343 h 11689"/>
              <a:gd name="connsiteX8" fmla="*/ 7416 w 11095"/>
              <a:gd name="connsiteY8" fmla="*/ 3154 h 11689"/>
              <a:gd name="connsiteX0" fmla="*/ 7416 w 11095"/>
              <a:gd name="connsiteY0" fmla="*/ 3488 h 12023"/>
              <a:gd name="connsiteX1" fmla="*/ 11027 w 11095"/>
              <a:gd name="connsiteY1" fmla="*/ 8593 h 12023"/>
              <a:gd name="connsiteX2" fmla="*/ 9465 w 11095"/>
              <a:gd name="connsiteY2" fmla="*/ 11887 h 12023"/>
              <a:gd name="connsiteX3" fmla="*/ 5566 w 11095"/>
              <a:gd name="connsiteY3" fmla="*/ 11308 h 12023"/>
              <a:gd name="connsiteX4" fmla="*/ 2469 w 11095"/>
              <a:gd name="connsiteY4" fmla="*/ 10452 h 12023"/>
              <a:gd name="connsiteX5" fmla="*/ 1 w 11095"/>
              <a:gd name="connsiteY5" fmla="*/ 6957 h 12023"/>
              <a:gd name="connsiteX6" fmla="*/ 506 w 11095"/>
              <a:gd name="connsiteY6" fmla="*/ 3776 h 12023"/>
              <a:gd name="connsiteX7" fmla="*/ 1112 w 11095"/>
              <a:gd name="connsiteY7" fmla="*/ 170 h 12023"/>
              <a:gd name="connsiteX8" fmla="*/ 7416 w 11095"/>
              <a:gd name="connsiteY8" fmla="*/ 3488 h 12023"/>
              <a:gd name="connsiteX0" fmla="*/ 7416 w 11095"/>
              <a:gd name="connsiteY0" fmla="*/ 3488 h 12023"/>
              <a:gd name="connsiteX1" fmla="*/ 11027 w 11095"/>
              <a:gd name="connsiteY1" fmla="*/ 8593 h 12023"/>
              <a:gd name="connsiteX2" fmla="*/ 9465 w 11095"/>
              <a:gd name="connsiteY2" fmla="*/ 11887 h 12023"/>
              <a:gd name="connsiteX3" fmla="*/ 5566 w 11095"/>
              <a:gd name="connsiteY3" fmla="*/ 11308 h 12023"/>
              <a:gd name="connsiteX4" fmla="*/ 2469 w 11095"/>
              <a:gd name="connsiteY4" fmla="*/ 10452 h 12023"/>
              <a:gd name="connsiteX5" fmla="*/ 1 w 11095"/>
              <a:gd name="connsiteY5" fmla="*/ 6957 h 12023"/>
              <a:gd name="connsiteX6" fmla="*/ 116 w 11095"/>
              <a:gd name="connsiteY6" fmla="*/ 3720 h 12023"/>
              <a:gd name="connsiteX7" fmla="*/ 1112 w 11095"/>
              <a:gd name="connsiteY7" fmla="*/ 170 h 12023"/>
              <a:gd name="connsiteX8" fmla="*/ 7416 w 11095"/>
              <a:gd name="connsiteY8" fmla="*/ 3488 h 12023"/>
              <a:gd name="connsiteX0" fmla="*/ 7891 w 11570"/>
              <a:gd name="connsiteY0" fmla="*/ 3488 h 12023"/>
              <a:gd name="connsiteX1" fmla="*/ 11502 w 11570"/>
              <a:gd name="connsiteY1" fmla="*/ 8593 h 12023"/>
              <a:gd name="connsiteX2" fmla="*/ 9940 w 11570"/>
              <a:gd name="connsiteY2" fmla="*/ 11887 h 12023"/>
              <a:gd name="connsiteX3" fmla="*/ 6041 w 11570"/>
              <a:gd name="connsiteY3" fmla="*/ 11308 h 12023"/>
              <a:gd name="connsiteX4" fmla="*/ 2944 w 11570"/>
              <a:gd name="connsiteY4" fmla="*/ 10452 h 12023"/>
              <a:gd name="connsiteX5" fmla="*/ 0 w 11570"/>
              <a:gd name="connsiteY5" fmla="*/ 6450 h 12023"/>
              <a:gd name="connsiteX6" fmla="*/ 591 w 11570"/>
              <a:gd name="connsiteY6" fmla="*/ 3720 h 12023"/>
              <a:gd name="connsiteX7" fmla="*/ 1587 w 11570"/>
              <a:gd name="connsiteY7" fmla="*/ 170 h 12023"/>
              <a:gd name="connsiteX8" fmla="*/ 7891 w 11570"/>
              <a:gd name="connsiteY8" fmla="*/ 3488 h 12023"/>
              <a:gd name="connsiteX0" fmla="*/ 7891 w 11570"/>
              <a:gd name="connsiteY0" fmla="*/ 3488 h 12001"/>
              <a:gd name="connsiteX1" fmla="*/ 11502 w 11570"/>
              <a:gd name="connsiteY1" fmla="*/ 8593 h 12001"/>
              <a:gd name="connsiteX2" fmla="*/ 9940 w 11570"/>
              <a:gd name="connsiteY2" fmla="*/ 11887 h 12001"/>
              <a:gd name="connsiteX3" fmla="*/ 6041 w 11570"/>
              <a:gd name="connsiteY3" fmla="*/ 11308 h 12001"/>
              <a:gd name="connsiteX4" fmla="*/ 2468 w 11570"/>
              <a:gd name="connsiteY4" fmla="*/ 11861 h 12001"/>
              <a:gd name="connsiteX5" fmla="*/ 0 w 11570"/>
              <a:gd name="connsiteY5" fmla="*/ 6450 h 12001"/>
              <a:gd name="connsiteX6" fmla="*/ 591 w 11570"/>
              <a:gd name="connsiteY6" fmla="*/ 3720 h 12001"/>
              <a:gd name="connsiteX7" fmla="*/ 1587 w 11570"/>
              <a:gd name="connsiteY7" fmla="*/ 170 h 12001"/>
              <a:gd name="connsiteX8" fmla="*/ 7891 w 11570"/>
              <a:gd name="connsiteY8" fmla="*/ 3488 h 12001"/>
              <a:gd name="connsiteX0" fmla="*/ 8178 w 11857"/>
              <a:gd name="connsiteY0" fmla="*/ 3488 h 12001"/>
              <a:gd name="connsiteX1" fmla="*/ 11789 w 11857"/>
              <a:gd name="connsiteY1" fmla="*/ 8593 h 12001"/>
              <a:gd name="connsiteX2" fmla="*/ 10227 w 11857"/>
              <a:gd name="connsiteY2" fmla="*/ 11887 h 12001"/>
              <a:gd name="connsiteX3" fmla="*/ 6328 w 11857"/>
              <a:gd name="connsiteY3" fmla="*/ 11308 h 12001"/>
              <a:gd name="connsiteX4" fmla="*/ 2755 w 11857"/>
              <a:gd name="connsiteY4" fmla="*/ 11861 h 12001"/>
              <a:gd name="connsiteX5" fmla="*/ 0 w 11857"/>
              <a:gd name="connsiteY5" fmla="*/ 7196 h 12001"/>
              <a:gd name="connsiteX6" fmla="*/ 878 w 11857"/>
              <a:gd name="connsiteY6" fmla="*/ 3720 h 12001"/>
              <a:gd name="connsiteX7" fmla="*/ 1874 w 11857"/>
              <a:gd name="connsiteY7" fmla="*/ 170 h 12001"/>
              <a:gd name="connsiteX8" fmla="*/ 8178 w 11857"/>
              <a:gd name="connsiteY8" fmla="*/ 3488 h 12001"/>
              <a:gd name="connsiteX0" fmla="*/ 8215 w 11894"/>
              <a:gd name="connsiteY0" fmla="*/ 3488 h 12001"/>
              <a:gd name="connsiteX1" fmla="*/ 11826 w 11894"/>
              <a:gd name="connsiteY1" fmla="*/ 8593 h 12001"/>
              <a:gd name="connsiteX2" fmla="*/ 10264 w 11894"/>
              <a:gd name="connsiteY2" fmla="*/ 11887 h 12001"/>
              <a:gd name="connsiteX3" fmla="*/ 6365 w 11894"/>
              <a:gd name="connsiteY3" fmla="*/ 11308 h 12001"/>
              <a:gd name="connsiteX4" fmla="*/ 2792 w 11894"/>
              <a:gd name="connsiteY4" fmla="*/ 11861 h 12001"/>
              <a:gd name="connsiteX5" fmla="*/ 37 w 11894"/>
              <a:gd name="connsiteY5" fmla="*/ 7196 h 12001"/>
              <a:gd name="connsiteX6" fmla="*/ 915 w 11894"/>
              <a:gd name="connsiteY6" fmla="*/ 3720 h 12001"/>
              <a:gd name="connsiteX7" fmla="*/ 1911 w 11894"/>
              <a:gd name="connsiteY7" fmla="*/ 170 h 12001"/>
              <a:gd name="connsiteX8" fmla="*/ 8215 w 11894"/>
              <a:gd name="connsiteY8" fmla="*/ 3488 h 12001"/>
              <a:gd name="connsiteX0" fmla="*/ 8072 w 11902"/>
              <a:gd name="connsiteY0" fmla="*/ 3775 h 11915"/>
              <a:gd name="connsiteX1" fmla="*/ 11826 w 11902"/>
              <a:gd name="connsiteY1" fmla="*/ 8507 h 11915"/>
              <a:gd name="connsiteX2" fmla="*/ 10264 w 11902"/>
              <a:gd name="connsiteY2" fmla="*/ 11801 h 11915"/>
              <a:gd name="connsiteX3" fmla="*/ 6365 w 11902"/>
              <a:gd name="connsiteY3" fmla="*/ 11222 h 11915"/>
              <a:gd name="connsiteX4" fmla="*/ 2792 w 11902"/>
              <a:gd name="connsiteY4" fmla="*/ 11775 h 11915"/>
              <a:gd name="connsiteX5" fmla="*/ 37 w 11902"/>
              <a:gd name="connsiteY5" fmla="*/ 7110 h 11915"/>
              <a:gd name="connsiteX6" fmla="*/ 915 w 11902"/>
              <a:gd name="connsiteY6" fmla="*/ 3634 h 11915"/>
              <a:gd name="connsiteX7" fmla="*/ 1911 w 11902"/>
              <a:gd name="connsiteY7" fmla="*/ 84 h 11915"/>
              <a:gd name="connsiteX8" fmla="*/ 8072 w 11902"/>
              <a:gd name="connsiteY8" fmla="*/ 3775 h 11915"/>
              <a:gd name="connsiteX0" fmla="*/ 8072 w 11902"/>
              <a:gd name="connsiteY0" fmla="*/ 3692 h 11832"/>
              <a:gd name="connsiteX1" fmla="*/ 11826 w 11902"/>
              <a:gd name="connsiteY1" fmla="*/ 8424 h 11832"/>
              <a:gd name="connsiteX2" fmla="*/ 10264 w 11902"/>
              <a:gd name="connsiteY2" fmla="*/ 11718 h 11832"/>
              <a:gd name="connsiteX3" fmla="*/ 6365 w 11902"/>
              <a:gd name="connsiteY3" fmla="*/ 11139 h 11832"/>
              <a:gd name="connsiteX4" fmla="*/ 2792 w 11902"/>
              <a:gd name="connsiteY4" fmla="*/ 11692 h 11832"/>
              <a:gd name="connsiteX5" fmla="*/ 37 w 11902"/>
              <a:gd name="connsiteY5" fmla="*/ 7027 h 11832"/>
              <a:gd name="connsiteX6" fmla="*/ 915 w 11902"/>
              <a:gd name="connsiteY6" fmla="*/ 3551 h 11832"/>
              <a:gd name="connsiteX7" fmla="*/ 1911 w 11902"/>
              <a:gd name="connsiteY7" fmla="*/ 1 h 11832"/>
              <a:gd name="connsiteX8" fmla="*/ 8072 w 11902"/>
              <a:gd name="connsiteY8" fmla="*/ 3692 h 11832"/>
              <a:gd name="connsiteX0" fmla="*/ 8072 w 11902"/>
              <a:gd name="connsiteY0" fmla="*/ 3692 h 11832"/>
              <a:gd name="connsiteX1" fmla="*/ 11826 w 11902"/>
              <a:gd name="connsiteY1" fmla="*/ 8424 h 11832"/>
              <a:gd name="connsiteX2" fmla="*/ 10264 w 11902"/>
              <a:gd name="connsiteY2" fmla="*/ 11718 h 11832"/>
              <a:gd name="connsiteX3" fmla="*/ 6365 w 11902"/>
              <a:gd name="connsiteY3" fmla="*/ 11139 h 11832"/>
              <a:gd name="connsiteX4" fmla="*/ 2792 w 11902"/>
              <a:gd name="connsiteY4" fmla="*/ 11692 h 11832"/>
              <a:gd name="connsiteX5" fmla="*/ 37 w 11902"/>
              <a:gd name="connsiteY5" fmla="*/ 7027 h 11832"/>
              <a:gd name="connsiteX6" fmla="*/ 915 w 11902"/>
              <a:gd name="connsiteY6" fmla="*/ 3551 h 11832"/>
              <a:gd name="connsiteX7" fmla="*/ 1911 w 11902"/>
              <a:gd name="connsiteY7" fmla="*/ 1 h 11832"/>
              <a:gd name="connsiteX8" fmla="*/ 8072 w 11902"/>
              <a:gd name="connsiteY8" fmla="*/ 3692 h 11832"/>
              <a:gd name="connsiteX0" fmla="*/ 8072 w 11902"/>
              <a:gd name="connsiteY0" fmla="*/ 1329 h 9469"/>
              <a:gd name="connsiteX1" fmla="*/ 11826 w 11902"/>
              <a:gd name="connsiteY1" fmla="*/ 6061 h 9469"/>
              <a:gd name="connsiteX2" fmla="*/ 10264 w 11902"/>
              <a:gd name="connsiteY2" fmla="*/ 9355 h 9469"/>
              <a:gd name="connsiteX3" fmla="*/ 6365 w 11902"/>
              <a:gd name="connsiteY3" fmla="*/ 8776 h 9469"/>
              <a:gd name="connsiteX4" fmla="*/ 2792 w 11902"/>
              <a:gd name="connsiteY4" fmla="*/ 9329 h 9469"/>
              <a:gd name="connsiteX5" fmla="*/ 37 w 11902"/>
              <a:gd name="connsiteY5" fmla="*/ 4664 h 9469"/>
              <a:gd name="connsiteX6" fmla="*/ 915 w 11902"/>
              <a:gd name="connsiteY6" fmla="*/ 1188 h 9469"/>
              <a:gd name="connsiteX7" fmla="*/ 3546 w 11902"/>
              <a:gd name="connsiteY7" fmla="*/ 9 h 9469"/>
              <a:gd name="connsiteX8" fmla="*/ 8072 w 11902"/>
              <a:gd name="connsiteY8" fmla="*/ 1329 h 9469"/>
              <a:gd name="connsiteX0" fmla="*/ 6233 w 10030"/>
              <a:gd name="connsiteY0" fmla="*/ 2322 h 10021"/>
              <a:gd name="connsiteX1" fmla="*/ 9936 w 10030"/>
              <a:gd name="connsiteY1" fmla="*/ 6421 h 10021"/>
              <a:gd name="connsiteX2" fmla="*/ 8624 w 10030"/>
              <a:gd name="connsiteY2" fmla="*/ 9900 h 10021"/>
              <a:gd name="connsiteX3" fmla="*/ 5348 w 10030"/>
              <a:gd name="connsiteY3" fmla="*/ 9288 h 10021"/>
              <a:gd name="connsiteX4" fmla="*/ 2346 w 10030"/>
              <a:gd name="connsiteY4" fmla="*/ 9872 h 10021"/>
              <a:gd name="connsiteX5" fmla="*/ 31 w 10030"/>
              <a:gd name="connsiteY5" fmla="*/ 4946 h 10021"/>
              <a:gd name="connsiteX6" fmla="*/ 769 w 10030"/>
              <a:gd name="connsiteY6" fmla="*/ 1275 h 10021"/>
              <a:gd name="connsiteX7" fmla="*/ 2979 w 10030"/>
              <a:gd name="connsiteY7" fmla="*/ 30 h 10021"/>
              <a:gd name="connsiteX8" fmla="*/ 6233 w 10030"/>
              <a:gd name="connsiteY8" fmla="*/ 2322 h 1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0" h="10021">
                <a:moveTo>
                  <a:pt x="6233" y="2322"/>
                </a:moveTo>
                <a:cubicBezTo>
                  <a:pt x="7598" y="3714"/>
                  <a:pt x="9538" y="5158"/>
                  <a:pt x="9936" y="6421"/>
                </a:cubicBezTo>
                <a:cubicBezTo>
                  <a:pt x="10334" y="7684"/>
                  <a:pt x="9388" y="9422"/>
                  <a:pt x="8624" y="9900"/>
                </a:cubicBezTo>
                <a:cubicBezTo>
                  <a:pt x="7859" y="10377"/>
                  <a:pt x="6394" y="9292"/>
                  <a:pt x="5348" y="9288"/>
                </a:cubicBezTo>
                <a:cubicBezTo>
                  <a:pt x="4302" y="9284"/>
                  <a:pt x="2377" y="10253"/>
                  <a:pt x="2346" y="9872"/>
                </a:cubicBezTo>
                <a:cubicBezTo>
                  <a:pt x="1343" y="9936"/>
                  <a:pt x="-243" y="7453"/>
                  <a:pt x="31" y="4946"/>
                </a:cubicBezTo>
                <a:cubicBezTo>
                  <a:pt x="66" y="3751"/>
                  <a:pt x="277" y="2094"/>
                  <a:pt x="769" y="1275"/>
                </a:cubicBezTo>
                <a:cubicBezTo>
                  <a:pt x="1260" y="455"/>
                  <a:pt x="2068" y="-144"/>
                  <a:pt x="2979" y="30"/>
                </a:cubicBezTo>
                <a:cubicBezTo>
                  <a:pt x="3890" y="204"/>
                  <a:pt x="3871" y="1007"/>
                  <a:pt x="6233" y="2322"/>
                </a:cubicBezTo>
                <a:close/>
              </a:path>
            </a:pathLst>
          </a:custGeom>
          <a:noFill/>
          <a:ln w="50800" cmpd="tri">
            <a:solidFill>
              <a:srgbClr val="FF66FF"/>
            </a:solidFill>
            <a:round/>
            <a:headEnd/>
            <a:tailEnd/>
          </a:ln>
        </p:spPr>
        <p:txBody>
          <a:bodyPr/>
          <a:lstStyle/>
          <a:p>
            <a:endParaRPr lang="en-US">
              <a:solidFill>
                <a:srgbClr val="000000"/>
              </a:solidFill>
            </a:endParaRPr>
          </a:p>
        </p:txBody>
      </p:sp>
      <p:sp>
        <p:nvSpPr>
          <p:cNvPr id="350" name="Line 95"/>
          <p:cNvSpPr>
            <a:spLocks noChangeShapeType="1"/>
          </p:cNvSpPr>
          <p:nvPr/>
        </p:nvSpPr>
        <p:spPr bwMode="auto">
          <a:xfrm>
            <a:off x="3130481" y="3793544"/>
            <a:ext cx="209550" cy="39193"/>
          </a:xfrm>
          <a:prstGeom prst="line">
            <a:avLst/>
          </a:prstGeom>
          <a:noFill/>
          <a:ln w="38100">
            <a:solidFill>
              <a:srgbClr val="FF9933"/>
            </a:solidFill>
            <a:round/>
            <a:headEnd type="none" w="sm" len="sm"/>
            <a:tailEnd type="none" w="sm" len="sm"/>
          </a:ln>
        </p:spPr>
        <p:txBody>
          <a:bodyPr wrap="none" anchor="ctr"/>
          <a:lstStyle/>
          <a:p>
            <a:endParaRPr lang="en-US">
              <a:solidFill>
                <a:srgbClr val="000000"/>
              </a:solidFill>
            </a:endParaRPr>
          </a:p>
        </p:txBody>
      </p:sp>
      <p:sp>
        <p:nvSpPr>
          <p:cNvPr id="351" name="Rectangle 103"/>
          <p:cNvSpPr>
            <a:spLocks noChangeArrowheads="1"/>
          </p:cNvSpPr>
          <p:nvPr/>
        </p:nvSpPr>
        <p:spPr bwMode="auto">
          <a:xfrm>
            <a:off x="1464708" y="2738601"/>
            <a:ext cx="557212" cy="153888"/>
          </a:xfrm>
          <a:prstGeom prst="rect">
            <a:avLst/>
          </a:prstGeom>
          <a:noFill/>
          <a:ln w="9525">
            <a:noFill/>
            <a:miter lim="800000"/>
            <a:headEnd/>
            <a:tailEnd/>
          </a:ln>
        </p:spPr>
        <p:txBody>
          <a:bodyPr lIns="0" tIns="0" rIns="0" bIns="0">
            <a:spAutoFit/>
          </a:bodyPr>
          <a:lstStyle/>
          <a:p>
            <a:r>
              <a:rPr lang="en-US" sz="1000">
                <a:solidFill>
                  <a:srgbClr val="000000"/>
                </a:solidFill>
              </a:rPr>
              <a:t>SNLL</a:t>
            </a:r>
          </a:p>
        </p:txBody>
      </p:sp>
      <p:sp>
        <p:nvSpPr>
          <p:cNvPr id="352" name="Rectangle 114"/>
          <p:cNvSpPr>
            <a:spLocks noChangeArrowheads="1"/>
          </p:cNvSpPr>
          <p:nvPr/>
        </p:nvSpPr>
        <p:spPr bwMode="auto">
          <a:xfrm>
            <a:off x="1945069" y="1166233"/>
            <a:ext cx="365125" cy="152400"/>
          </a:xfrm>
          <a:prstGeom prst="rect">
            <a:avLst/>
          </a:prstGeom>
          <a:noFill/>
          <a:ln w="9525">
            <a:noFill/>
            <a:miter lim="800000"/>
            <a:headEnd/>
            <a:tailEnd/>
          </a:ln>
        </p:spPr>
        <p:txBody>
          <a:bodyPr lIns="0" tIns="0" rIns="0" bIns="0">
            <a:spAutoFit/>
          </a:bodyPr>
          <a:lstStyle/>
          <a:p>
            <a:r>
              <a:rPr lang="en-US" sz="1000">
                <a:solidFill>
                  <a:srgbClr val="000000"/>
                </a:solidFill>
              </a:rPr>
              <a:t>PNNL</a:t>
            </a:r>
          </a:p>
        </p:txBody>
      </p:sp>
      <p:sp>
        <p:nvSpPr>
          <p:cNvPr id="353" name="Rectangle 115"/>
          <p:cNvSpPr>
            <a:spLocks noChangeArrowheads="1"/>
          </p:cNvSpPr>
          <p:nvPr/>
        </p:nvSpPr>
        <p:spPr bwMode="auto">
          <a:xfrm>
            <a:off x="2310194" y="931283"/>
            <a:ext cx="296862" cy="111125"/>
          </a:xfrm>
          <a:prstGeom prst="rect">
            <a:avLst/>
          </a:prstGeom>
          <a:noFill/>
          <a:ln w="9525">
            <a:noFill/>
            <a:miter lim="800000"/>
            <a:headEnd/>
            <a:tailEnd/>
          </a:ln>
        </p:spPr>
        <p:txBody>
          <a:bodyPr wrap="none" anchor="ctr"/>
          <a:lstStyle/>
          <a:p>
            <a:endParaRPr lang="en-US" sz="1000">
              <a:solidFill>
                <a:srgbClr val="000000"/>
              </a:solidFill>
            </a:endParaRPr>
          </a:p>
        </p:txBody>
      </p:sp>
      <p:sp>
        <p:nvSpPr>
          <p:cNvPr id="355" name="Rectangle 118"/>
          <p:cNvSpPr>
            <a:spLocks noChangeArrowheads="1"/>
          </p:cNvSpPr>
          <p:nvPr/>
        </p:nvSpPr>
        <p:spPr bwMode="auto">
          <a:xfrm rot="20651220">
            <a:off x="3436340" y="3383198"/>
            <a:ext cx="285386" cy="142868"/>
          </a:xfrm>
          <a:prstGeom prst="rect">
            <a:avLst/>
          </a:prstGeom>
          <a:noFill/>
          <a:ln w="3175">
            <a:noFill/>
            <a:miter lim="800000"/>
            <a:headEnd type="none" w="sm" len="sm"/>
            <a:tailEnd type="none" w="sm" len="sm"/>
          </a:ln>
        </p:spPr>
        <p:txBody>
          <a:bodyPr wrap="none" lIns="0" tIns="0" rIns="0" bIns="0" anchor="ctr"/>
          <a:lstStyle/>
          <a:p>
            <a:r>
              <a:rPr lang="en-US" sz="1000" smtClean="0">
                <a:solidFill>
                  <a:srgbClr val="000000"/>
                </a:solidFill>
              </a:rPr>
              <a:t>LANL</a:t>
            </a:r>
            <a:endParaRPr lang="en-US" sz="1000">
              <a:solidFill>
                <a:srgbClr val="000000"/>
              </a:solidFill>
            </a:endParaRPr>
          </a:p>
        </p:txBody>
      </p:sp>
      <p:sp>
        <p:nvSpPr>
          <p:cNvPr id="360" name="Rectangle 123"/>
          <p:cNvSpPr>
            <a:spLocks noChangeArrowheads="1"/>
          </p:cNvSpPr>
          <p:nvPr/>
        </p:nvSpPr>
        <p:spPr bwMode="auto">
          <a:xfrm>
            <a:off x="3417990" y="3737903"/>
            <a:ext cx="295858" cy="151185"/>
          </a:xfrm>
          <a:prstGeom prst="rect">
            <a:avLst/>
          </a:prstGeom>
          <a:noFill/>
          <a:ln w="3175">
            <a:noFill/>
            <a:miter lim="800000"/>
            <a:headEnd type="none" w="sm" len="sm"/>
            <a:tailEnd type="none" w="sm" len="sm"/>
          </a:ln>
        </p:spPr>
        <p:txBody>
          <a:bodyPr wrap="none" lIns="0" tIns="0" rIns="0" bIns="0" anchor="ctr"/>
          <a:lstStyle/>
          <a:p>
            <a:r>
              <a:rPr lang="en-US" sz="1000">
                <a:solidFill>
                  <a:srgbClr val="000000"/>
                </a:solidFill>
              </a:rPr>
              <a:t>SNLA</a:t>
            </a:r>
          </a:p>
        </p:txBody>
      </p:sp>
      <p:sp>
        <p:nvSpPr>
          <p:cNvPr id="364" name="Rectangle 144"/>
          <p:cNvSpPr>
            <a:spLocks noChangeArrowheads="1"/>
          </p:cNvSpPr>
          <p:nvPr/>
        </p:nvSpPr>
        <p:spPr bwMode="auto">
          <a:xfrm>
            <a:off x="4794631" y="3491920"/>
            <a:ext cx="288925" cy="127000"/>
          </a:xfrm>
          <a:prstGeom prst="rect">
            <a:avLst/>
          </a:prstGeom>
          <a:noFill/>
          <a:ln w="9525">
            <a:noFill/>
            <a:miter lim="800000"/>
            <a:headEnd/>
            <a:tailEnd/>
          </a:ln>
        </p:spPr>
        <p:txBody>
          <a:bodyPr wrap="none" anchor="ctr"/>
          <a:lstStyle/>
          <a:p>
            <a:endParaRPr lang="en-US" sz="1000">
              <a:solidFill>
                <a:srgbClr val="000000"/>
              </a:solidFill>
            </a:endParaRPr>
          </a:p>
        </p:txBody>
      </p:sp>
      <p:sp>
        <p:nvSpPr>
          <p:cNvPr id="365" name="Rectangle 148"/>
          <p:cNvSpPr>
            <a:spLocks noChangeArrowheads="1"/>
          </p:cNvSpPr>
          <p:nvPr/>
        </p:nvSpPr>
        <p:spPr bwMode="auto">
          <a:xfrm>
            <a:off x="5102606" y="3088695"/>
            <a:ext cx="379413" cy="220663"/>
          </a:xfrm>
          <a:prstGeom prst="rect">
            <a:avLst/>
          </a:prstGeom>
          <a:noFill/>
          <a:ln w="9525">
            <a:noFill/>
            <a:miter lim="800000"/>
            <a:headEnd/>
            <a:tailEnd/>
          </a:ln>
        </p:spPr>
        <p:txBody>
          <a:bodyPr wrap="none" anchor="ctr"/>
          <a:lstStyle/>
          <a:p>
            <a:endParaRPr lang="en-US" sz="1000">
              <a:solidFill>
                <a:srgbClr val="000000"/>
              </a:solidFill>
            </a:endParaRPr>
          </a:p>
        </p:txBody>
      </p:sp>
      <p:sp>
        <p:nvSpPr>
          <p:cNvPr id="366" name="Rectangle 184"/>
          <p:cNvSpPr>
            <a:spLocks noChangeArrowheads="1"/>
          </p:cNvSpPr>
          <p:nvPr/>
        </p:nvSpPr>
        <p:spPr bwMode="auto">
          <a:xfrm>
            <a:off x="7938326" y="2852970"/>
            <a:ext cx="561975" cy="244475"/>
          </a:xfrm>
          <a:prstGeom prst="rect">
            <a:avLst/>
          </a:prstGeom>
          <a:noFill/>
          <a:ln w="9525">
            <a:noFill/>
            <a:miter lim="800000"/>
            <a:headEnd/>
            <a:tailEnd/>
          </a:ln>
        </p:spPr>
        <p:txBody>
          <a:bodyPr lIns="92075" tIns="46038" rIns="92075" bIns="46038">
            <a:spAutoFit/>
          </a:bodyPr>
          <a:lstStyle/>
          <a:p>
            <a:pPr algn="ctr"/>
            <a:r>
              <a:rPr lang="en-US" sz="1000">
                <a:solidFill>
                  <a:srgbClr val="000000"/>
                </a:solidFill>
              </a:rPr>
              <a:t>JLAB</a:t>
            </a:r>
          </a:p>
        </p:txBody>
      </p:sp>
      <p:sp>
        <p:nvSpPr>
          <p:cNvPr id="369" name="Rectangle 190"/>
          <p:cNvSpPr>
            <a:spLocks noChangeArrowheads="1"/>
          </p:cNvSpPr>
          <p:nvPr/>
        </p:nvSpPr>
        <p:spPr bwMode="auto">
          <a:xfrm>
            <a:off x="7126669" y="1921883"/>
            <a:ext cx="223837" cy="47625"/>
          </a:xfrm>
          <a:prstGeom prst="rect">
            <a:avLst/>
          </a:prstGeom>
          <a:noFill/>
          <a:ln w="9525">
            <a:noFill/>
            <a:miter lim="800000"/>
            <a:headEnd/>
            <a:tailEnd/>
          </a:ln>
        </p:spPr>
        <p:txBody>
          <a:bodyPr wrap="none" anchor="ctr"/>
          <a:lstStyle/>
          <a:p>
            <a:endParaRPr lang="en-US" sz="1000">
              <a:solidFill>
                <a:srgbClr val="000000"/>
              </a:solidFill>
            </a:endParaRPr>
          </a:p>
        </p:txBody>
      </p:sp>
      <p:sp>
        <p:nvSpPr>
          <p:cNvPr id="372" name="Rectangle 199"/>
          <p:cNvSpPr>
            <a:spLocks noChangeArrowheads="1"/>
          </p:cNvSpPr>
          <p:nvPr/>
        </p:nvSpPr>
        <p:spPr bwMode="auto">
          <a:xfrm>
            <a:off x="4605033" y="2276979"/>
            <a:ext cx="407988" cy="152400"/>
          </a:xfrm>
          <a:prstGeom prst="rect">
            <a:avLst/>
          </a:prstGeom>
          <a:noFill/>
          <a:ln w="9525">
            <a:noFill/>
            <a:miter lim="800000"/>
            <a:headEnd/>
            <a:tailEnd/>
          </a:ln>
        </p:spPr>
        <p:txBody>
          <a:bodyPr lIns="0" tIns="0" rIns="0" bIns="0">
            <a:spAutoFit/>
          </a:bodyPr>
          <a:lstStyle/>
          <a:p>
            <a:pPr algn="r"/>
            <a:r>
              <a:rPr lang="en-US" sz="1000">
                <a:solidFill>
                  <a:srgbClr val="000000"/>
                </a:solidFill>
              </a:rPr>
              <a:t>AMES</a:t>
            </a:r>
          </a:p>
        </p:txBody>
      </p:sp>
      <p:sp>
        <p:nvSpPr>
          <p:cNvPr id="373" name="Rectangle 204"/>
          <p:cNvSpPr>
            <a:spLocks noChangeArrowheads="1"/>
          </p:cNvSpPr>
          <p:nvPr/>
        </p:nvSpPr>
        <p:spPr bwMode="auto">
          <a:xfrm rot="4530469">
            <a:off x="6738765" y="4076914"/>
            <a:ext cx="157163" cy="111125"/>
          </a:xfrm>
          <a:prstGeom prst="rect">
            <a:avLst/>
          </a:prstGeom>
          <a:noFill/>
          <a:ln w="9525">
            <a:noFill/>
            <a:miter lim="800000"/>
            <a:headEnd/>
            <a:tailEnd/>
          </a:ln>
        </p:spPr>
        <p:txBody>
          <a:bodyPr wrap="none" anchor="ctr"/>
          <a:lstStyle/>
          <a:p>
            <a:endParaRPr lang="en-US" sz="1000">
              <a:solidFill>
                <a:srgbClr val="000000"/>
              </a:solidFill>
            </a:endParaRPr>
          </a:p>
        </p:txBody>
      </p:sp>
      <p:sp>
        <p:nvSpPr>
          <p:cNvPr id="374" name="Rectangle 225"/>
          <p:cNvSpPr>
            <a:spLocks noChangeArrowheads="1"/>
          </p:cNvSpPr>
          <p:nvPr/>
        </p:nvSpPr>
        <p:spPr bwMode="auto">
          <a:xfrm>
            <a:off x="1453557" y="2863826"/>
            <a:ext cx="530225" cy="153888"/>
          </a:xfrm>
          <a:prstGeom prst="rect">
            <a:avLst/>
          </a:prstGeom>
          <a:noFill/>
          <a:ln w="9525">
            <a:noFill/>
            <a:miter lim="800000"/>
            <a:headEnd/>
            <a:tailEnd/>
          </a:ln>
        </p:spPr>
        <p:txBody>
          <a:bodyPr lIns="0" tIns="0" rIns="0" bIns="0">
            <a:spAutoFit/>
          </a:bodyPr>
          <a:lstStyle/>
          <a:p>
            <a:r>
              <a:rPr lang="en-US" sz="1000">
                <a:solidFill>
                  <a:srgbClr val="000000"/>
                </a:solidFill>
              </a:rPr>
              <a:t>LLNL</a:t>
            </a:r>
          </a:p>
        </p:txBody>
      </p:sp>
      <p:sp>
        <p:nvSpPr>
          <p:cNvPr id="375" name="Rectangle 228"/>
          <p:cNvSpPr>
            <a:spLocks noChangeArrowheads="1"/>
          </p:cNvSpPr>
          <p:nvPr/>
        </p:nvSpPr>
        <p:spPr bwMode="auto">
          <a:xfrm>
            <a:off x="1799924" y="3699401"/>
            <a:ext cx="375332" cy="195743"/>
          </a:xfrm>
          <a:prstGeom prst="rect">
            <a:avLst/>
          </a:prstGeom>
          <a:noFill/>
          <a:ln w="9525">
            <a:noFill/>
            <a:miter lim="800000"/>
            <a:headEnd/>
            <a:tailEnd/>
          </a:ln>
        </p:spPr>
        <p:txBody>
          <a:bodyPr wrap="none" anchor="ctr"/>
          <a:lstStyle/>
          <a:p>
            <a:endParaRPr lang="en-US" sz="1000">
              <a:solidFill>
                <a:srgbClr val="000000"/>
              </a:solidFill>
            </a:endParaRPr>
          </a:p>
        </p:txBody>
      </p:sp>
      <p:sp>
        <p:nvSpPr>
          <p:cNvPr id="376" name="Rectangle 229"/>
          <p:cNvSpPr>
            <a:spLocks noChangeArrowheads="1"/>
          </p:cNvSpPr>
          <p:nvPr/>
        </p:nvSpPr>
        <p:spPr bwMode="auto">
          <a:xfrm rot="18399949">
            <a:off x="1258217" y="3891702"/>
            <a:ext cx="239577" cy="153888"/>
          </a:xfrm>
          <a:prstGeom prst="rect">
            <a:avLst/>
          </a:prstGeom>
          <a:noFill/>
          <a:ln w="9525">
            <a:noFill/>
            <a:miter lim="800000"/>
            <a:headEnd/>
            <a:tailEnd/>
          </a:ln>
        </p:spPr>
        <p:txBody>
          <a:bodyPr wrap="square" lIns="0" tIns="0" rIns="0" bIns="0">
            <a:spAutoFit/>
          </a:bodyPr>
          <a:lstStyle/>
          <a:p>
            <a:pPr algn="r"/>
            <a:r>
              <a:rPr lang="en-US" sz="1000">
                <a:solidFill>
                  <a:srgbClr val="000000"/>
                </a:solidFill>
              </a:rPr>
              <a:t>GA</a:t>
            </a:r>
          </a:p>
        </p:txBody>
      </p:sp>
      <p:sp>
        <p:nvSpPr>
          <p:cNvPr id="379" name="Oval 260"/>
          <p:cNvSpPr>
            <a:spLocks noChangeAspect="1" noChangeArrowheads="1"/>
          </p:cNvSpPr>
          <p:nvPr/>
        </p:nvSpPr>
        <p:spPr bwMode="auto">
          <a:xfrm>
            <a:off x="3285339" y="3762722"/>
            <a:ext cx="118872" cy="120650"/>
          </a:xfrm>
          <a:prstGeom prst="ellipse">
            <a:avLst/>
          </a:prstGeom>
          <a:solidFill>
            <a:srgbClr val="008000"/>
          </a:solidFill>
          <a:ln w="25400">
            <a:noFill/>
            <a:round/>
            <a:headEnd/>
            <a:tailEnd/>
          </a:ln>
        </p:spPr>
        <p:txBody>
          <a:bodyPr wrap="none" anchor="ctr"/>
          <a:lstStyle/>
          <a:p>
            <a:endParaRPr lang="en-US" sz="1000">
              <a:solidFill>
                <a:srgbClr val="000000"/>
              </a:solidFill>
            </a:endParaRPr>
          </a:p>
        </p:txBody>
      </p:sp>
      <p:sp>
        <p:nvSpPr>
          <p:cNvPr id="380" name="Oval 265"/>
          <p:cNvSpPr>
            <a:spLocks noChangeArrowheads="1"/>
          </p:cNvSpPr>
          <p:nvPr/>
        </p:nvSpPr>
        <p:spPr bwMode="auto">
          <a:xfrm>
            <a:off x="1389160" y="2882170"/>
            <a:ext cx="133350" cy="120650"/>
          </a:xfrm>
          <a:prstGeom prst="ellipse">
            <a:avLst/>
          </a:prstGeom>
          <a:solidFill>
            <a:srgbClr val="008000"/>
          </a:solidFill>
          <a:ln w="25400">
            <a:noFill/>
            <a:round/>
            <a:headEnd/>
            <a:tailEnd/>
          </a:ln>
        </p:spPr>
        <p:txBody>
          <a:bodyPr wrap="none" anchor="ctr"/>
          <a:lstStyle/>
          <a:p>
            <a:endParaRPr lang="en-US" sz="1000">
              <a:solidFill>
                <a:srgbClr val="000000"/>
              </a:solidFill>
            </a:endParaRPr>
          </a:p>
        </p:txBody>
      </p:sp>
      <p:sp>
        <p:nvSpPr>
          <p:cNvPr id="381" name="Oval 267"/>
          <p:cNvSpPr>
            <a:spLocks noChangeArrowheads="1"/>
          </p:cNvSpPr>
          <p:nvPr/>
        </p:nvSpPr>
        <p:spPr bwMode="auto">
          <a:xfrm>
            <a:off x="510586" y="2334633"/>
            <a:ext cx="133350" cy="120650"/>
          </a:xfrm>
          <a:prstGeom prst="ellipse">
            <a:avLst/>
          </a:prstGeom>
          <a:solidFill>
            <a:srgbClr val="00FF00"/>
          </a:solidFill>
          <a:ln w="25400">
            <a:noFill/>
            <a:round/>
            <a:headEnd/>
            <a:tailEnd/>
          </a:ln>
        </p:spPr>
        <p:txBody>
          <a:bodyPr wrap="none" anchor="ctr"/>
          <a:lstStyle/>
          <a:p>
            <a:endParaRPr lang="en-US" sz="1000">
              <a:solidFill>
                <a:srgbClr val="000000"/>
              </a:solidFill>
            </a:endParaRPr>
          </a:p>
        </p:txBody>
      </p:sp>
      <p:sp>
        <p:nvSpPr>
          <p:cNvPr id="382" name="Rectangle 324"/>
          <p:cNvSpPr>
            <a:spLocks noChangeArrowheads="1"/>
          </p:cNvSpPr>
          <p:nvPr/>
        </p:nvSpPr>
        <p:spPr bwMode="auto">
          <a:xfrm>
            <a:off x="419928" y="2081712"/>
            <a:ext cx="325438" cy="152400"/>
          </a:xfrm>
          <a:prstGeom prst="rect">
            <a:avLst/>
          </a:prstGeom>
          <a:noFill/>
          <a:ln w="9525">
            <a:noFill/>
            <a:miter lim="800000"/>
            <a:headEnd/>
            <a:tailEnd/>
          </a:ln>
        </p:spPr>
        <p:txBody>
          <a:bodyPr lIns="0" tIns="0" rIns="0" bIns="0">
            <a:spAutoFit/>
          </a:bodyPr>
          <a:lstStyle/>
          <a:p>
            <a:pPr algn="r"/>
            <a:r>
              <a:rPr lang="en-US" sz="1000">
                <a:solidFill>
                  <a:srgbClr val="000000"/>
                </a:solidFill>
              </a:rPr>
              <a:t>JGI</a:t>
            </a:r>
          </a:p>
        </p:txBody>
      </p:sp>
      <p:sp>
        <p:nvSpPr>
          <p:cNvPr id="383" name="Rectangle 325"/>
          <p:cNvSpPr>
            <a:spLocks noChangeArrowheads="1"/>
          </p:cNvSpPr>
          <p:nvPr/>
        </p:nvSpPr>
        <p:spPr bwMode="auto">
          <a:xfrm>
            <a:off x="187038" y="2244278"/>
            <a:ext cx="259713" cy="153888"/>
          </a:xfrm>
          <a:prstGeom prst="rect">
            <a:avLst/>
          </a:prstGeom>
          <a:noFill/>
          <a:ln w="9525">
            <a:noFill/>
            <a:miter lim="800000"/>
            <a:headEnd/>
            <a:tailEnd/>
          </a:ln>
        </p:spPr>
        <p:txBody>
          <a:bodyPr wrap="square" lIns="0" tIns="0" rIns="0" bIns="0">
            <a:spAutoFit/>
          </a:bodyPr>
          <a:lstStyle/>
          <a:p>
            <a:pPr algn="r"/>
            <a:r>
              <a:rPr lang="en-US" sz="1000">
                <a:solidFill>
                  <a:srgbClr val="000000"/>
                </a:solidFill>
              </a:rPr>
              <a:t>LBNL</a:t>
            </a:r>
          </a:p>
        </p:txBody>
      </p:sp>
      <p:sp>
        <p:nvSpPr>
          <p:cNvPr id="384" name="Rectangle 326"/>
          <p:cNvSpPr>
            <a:spLocks noChangeArrowheads="1"/>
          </p:cNvSpPr>
          <p:nvPr/>
        </p:nvSpPr>
        <p:spPr bwMode="auto">
          <a:xfrm rot="18442296">
            <a:off x="427790" y="3059862"/>
            <a:ext cx="274114" cy="153888"/>
          </a:xfrm>
          <a:prstGeom prst="rect">
            <a:avLst/>
          </a:prstGeom>
          <a:noFill/>
          <a:ln w="9525">
            <a:noFill/>
            <a:miter lim="800000"/>
            <a:headEnd/>
            <a:tailEnd/>
          </a:ln>
        </p:spPr>
        <p:txBody>
          <a:bodyPr wrap="none" lIns="0" tIns="0" rIns="0" bIns="0">
            <a:spAutoFit/>
          </a:bodyPr>
          <a:lstStyle/>
          <a:p>
            <a:r>
              <a:rPr lang="en-US" sz="1000">
                <a:solidFill>
                  <a:srgbClr val="000000"/>
                </a:solidFill>
              </a:rPr>
              <a:t>SLAC</a:t>
            </a:r>
          </a:p>
        </p:txBody>
      </p:sp>
      <p:sp>
        <p:nvSpPr>
          <p:cNvPr id="385" name="Rectangle 327"/>
          <p:cNvSpPr>
            <a:spLocks noChangeArrowheads="1"/>
          </p:cNvSpPr>
          <p:nvPr/>
        </p:nvSpPr>
        <p:spPr bwMode="auto">
          <a:xfrm rot="18911254">
            <a:off x="137351" y="2794828"/>
            <a:ext cx="367088" cy="153888"/>
          </a:xfrm>
          <a:prstGeom prst="rect">
            <a:avLst/>
          </a:prstGeom>
          <a:noFill/>
          <a:ln w="9525">
            <a:noFill/>
            <a:miter lim="800000"/>
            <a:headEnd/>
            <a:tailEnd/>
          </a:ln>
        </p:spPr>
        <p:txBody>
          <a:bodyPr wrap="none" lIns="0" tIns="0" rIns="0" bIns="0">
            <a:spAutoFit/>
          </a:bodyPr>
          <a:lstStyle/>
          <a:p>
            <a:r>
              <a:rPr lang="en-US" sz="1000">
                <a:solidFill>
                  <a:srgbClr val="000000"/>
                </a:solidFill>
              </a:rPr>
              <a:t>NERSC</a:t>
            </a:r>
          </a:p>
        </p:txBody>
      </p:sp>
      <p:sp>
        <p:nvSpPr>
          <p:cNvPr id="386" name="Oval 333"/>
          <p:cNvSpPr>
            <a:spLocks noChangeArrowheads="1"/>
          </p:cNvSpPr>
          <p:nvPr/>
        </p:nvSpPr>
        <p:spPr bwMode="auto">
          <a:xfrm>
            <a:off x="717107" y="2271133"/>
            <a:ext cx="133350" cy="120650"/>
          </a:xfrm>
          <a:prstGeom prst="ellipse">
            <a:avLst/>
          </a:prstGeom>
          <a:solidFill>
            <a:srgbClr val="00FF00"/>
          </a:solidFill>
          <a:ln w="25400">
            <a:noFill/>
            <a:round/>
            <a:headEnd/>
            <a:tailEnd/>
          </a:ln>
        </p:spPr>
        <p:txBody>
          <a:bodyPr wrap="none" anchor="ctr"/>
          <a:lstStyle/>
          <a:p>
            <a:endParaRPr lang="en-US" sz="1000">
              <a:solidFill>
                <a:srgbClr val="000000"/>
              </a:solidFill>
            </a:endParaRPr>
          </a:p>
        </p:txBody>
      </p:sp>
      <p:sp>
        <p:nvSpPr>
          <p:cNvPr id="387" name="Oval 334"/>
          <p:cNvSpPr>
            <a:spLocks noChangeArrowheads="1"/>
          </p:cNvSpPr>
          <p:nvPr/>
        </p:nvSpPr>
        <p:spPr bwMode="auto">
          <a:xfrm>
            <a:off x="656293" y="2882170"/>
            <a:ext cx="133350" cy="120650"/>
          </a:xfrm>
          <a:prstGeom prst="ellipse">
            <a:avLst/>
          </a:prstGeom>
          <a:solidFill>
            <a:srgbClr val="00FF00"/>
          </a:solidFill>
          <a:ln w="25400">
            <a:noFill/>
            <a:round/>
            <a:headEnd/>
            <a:tailEnd/>
          </a:ln>
        </p:spPr>
        <p:txBody>
          <a:bodyPr wrap="none" anchor="ctr"/>
          <a:lstStyle/>
          <a:p>
            <a:endParaRPr lang="en-US" sz="1000">
              <a:solidFill>
                <a:srgbClr val="000000"/>
              </a:solidFill>
            </a:endParaRPr>
          </a:p>
        </p:txBody>
      </p:sp>
      <p:sp>
        <p:nvSpPr>
          <p:cNvPr id="388" name="Freeform 339"/>
          <p:cNvSpPr>
            <a:spLocks/>
          </p:cNvSpPr>
          <p:nvPr/>
        </p:nvSpPr>
        <p:spPr bwMode="auto">
          <a:xfrm>
            <a:off x="1073962" y="2927516"/>
            <a:ext cx="456630" cy="909060"/>
          </a:xfrm>
          <a:custGeom>
            <a:avLst/>
            <a:gdLst>
              <a:gd name="T0" fmla="*/ 2147483647 w 244"/>
              <a:gd name="T1" fmla="*/ 0 h 84"/>
              <a:gd name="T2" fmla="*/ 2147483647 w 244"/>
              <a:gd name="T3" fmla="*/ 2147483647 h 84"/>
              <a:gd name="T4" fmla="*/ 2147483647 w 244"/>
              <a:gd name="T5" fmla="*/ 2147483647 h 84"/>
              <a:gd name="T6" fmla="*/ 2147483647 w 244"/>
              <a:gd name="T7" fmla="*/ 2147483647 h 84"/>
              <a:gd name="T8" fmla="*/ 0 60000 65536"/>
              <a:gd name="T9" fmla="*/ 0 60000 65536"/>
              <a:gd name="T10" fmla="*/ 0 60000 65536"/>
              <a:gd name="T11" fmla="*/ 0 60000 65536"/>
              <a:gd name="T12" fmla="*/ 0 w 244"/>
              <a:gd name="T13" fmla="*/ 0 h 84"/>
              <a:gd name="T14" fmla="*/ 244 w 244"/>
              <a:gd name="T15" fmla="*/ 84 h 84"/>
              <a:gd name="connsiteX0" fmla="*/ 24 w 11212"/>
              <a:gd name="connsiteY0" fmla="*/ 0 h 81020"/>
              <a:gd name="connsiteX1" fmla="*/ 1745 w 11212"/>
              <a:gd name="connsiteY1" fmla="*/ 73214 h 81020"/>
              <a:gd name="connsiteX2" fmla="*/ 4819 w 11212"/>
              <a:gd name="connsiteY2" fmla="*/ 79643 h 81020"/>
              <a:gd name="connsiteX3" fmla="*/ 11212 w 11212"/>
              <a:gd name="connsiteY3" fmla="*/ 79643 h 81020"/>
              <a:gd name="connsiteX0" fmla="*/ 16 w 11204"/>
              <a:gd name="connsiteY0" fmla="*/ 0 h 80243"/>
              <a:gd name="connsiteX1" fmla="*/ 2475 w 11204"/>
              <a:gd name="connsiteY1" fmla="*/ 69643 h 80243"/>
              <a:gd name="connsiteX2" fmla="*/ 4811 w 11204"/>
              <a:gd name="connsiteY2" fmla="*/ 79643 h 80243"/>
              <a:gd name="connsiteX3" fmla="*/ 11204 w 11204"/>
              <a:gd name="connsiteY3" fmla="*/ 79643 h 80243"/>
              <a:gd name="connsiteX0" fmla="*/ 16 w 11204"/>
              <a:gd name="connsiteY0" fmla="*/ 0 h 88655"/>
              <a:gd name="connsiteX1" fmla="*/ 2475 w 11204"/>
              <a:gd name="connsiteY1" fmla="*/ 69643 h 88655"/>
              <a:gd name="connsiteX2" fmla="*/ 4565 w 11204"/>
              <a:gd name="connsiteY2" fmla="*/ 88572 h 88655"/>
              <a:gd name="connsiteX3" fmla="*/ 11204 w 11204"/>
              <a:gd name="connsiteY3" fmla="*/ 79643 h 88655"/>
              <a:gd name="connsiteX0" fmla="*/ 16 w 4565"/>
              <a:gd name="connsiteY0" fmla="*/ 0 h 88572"/>
              <a:gd name="connsiteX1" fmla="*/ 2475 w 4565"/>
              <a:gd name="connsiteY1" fmla="*/ 69643 h 88572"/>
              <a:gd name="connsiteX2" fmla="*/ 4565 w 4565"/>
              <a:gd name="connsiteY2" fmla="*/ 88572 h 88572"/>
              <a:gd name="connsiteX0" fmla="*/ 12 w 17755"/>
              <a:gd name="connsiteY0" fmla="*/ 0 h 8112"/>
              <a:gd name="connsiteX1" fmla="*/ 13177 w 17755"/>
              <a:gd name="connsiteY1" fmla="*/ 5975 h 8112"/>
              <a:gd name="connsiteX2" fmla="*/ 17755 w 17755"/>
              <a:gd name="connsiteY2" fmla="*/ 8112 h 8112"/>
              <a:gd name="connsiteX0" fmla="*/ 7 w 10000"/>
              <a:gd name="connsiteY0" fmla="*/ 0 h 10000"/>
              <a:gd name="connsiteX1" fmla="*/ 8112 w 10000"/>
              <a:gd name="connsiteY1" fmla="*/ 7185 h 10000"/>
              <a:gd name="connsiteX2" fmla="*/ 10000 w 10000"/>
              <a:gd name="connsiteY2" fmla="*/ 10000 h 10000"/>
              <a:gd name="connsiteX0" fmla="*/ 7 w 14546"/>
              <a:gd name="connsiteY0" fmla="*/ 0 h 9488"/>
              <a:gd name="connsiteX1" fmla="*/ 8112 w 14546"/>
              <a:gd name="connsiteY1" fmla="*/ 7185 h 9488"/>
              <a:gd name="connsiteX2" fmla="*/ 14546 w 14546"/>
              <a:gd name="connsiteY2" fmla="*/ 9488 h 9488"/>
              <a:gd name="connsiteX0" fmla="*/ 4 w 9999"/>
              <a:gd name="connsiteY0" fmla="*/ 0 h 10000"/>
              <a:gd name="connsiteX1" fmla="*/ 6650 w 9999"/>
              <a:gd name="connsiteY1" fmla="*/ 7573 h 10000"/>
              <a:gd name="connsiteX2" fmla="*/ 9999 w 9999"/>
              <a:gd name="connsiteY2" fmla="*/ 10000 h 10000"/>
            </a:gdLst>
            <a:ahLst/>
            <a:cxnLst>
              <a:cxn ang="0">
                <a:pos x="connsiteX0" y="connsiteY0"/>
              </a:cxn>
              <a:cxn ang="0">
                <a:pos x="connsiteX1" y="connsiteY1"/>
              </a:cxn>
              <a:cxn ang="0">
                <a:pos x="connsiteX2" y="connsiteY2"/>
              </a:cxn>
            </a:cxnLst>
            <a:rect l="l" t="t" r="r" b="b"/>
            <a:pathLst>
              <a:path w="9999" h="10000">
                <a:moveTo>
                  <a:pt x="4" y="0"/>
                </a:moveTo>
                <a:cubicBezTo>
                  <a:pt x="-170" y="71"/>
                  <a:pt x="6006" y="5407"/>
                  <a:pt x="6650" y="7573"/>
                </a:cubicBezTo>
                <a:cubicBezTo>
                  <a:pt x="7293" y="9739"/>
                  <a:pt x="8678" y="9843"/>
                  <a:pt x="9999" y="10000"/>
                </a:cubicBezTo>
              </a:path>
            </a:pathLst>
          </a:custGeom>
          <a:noFill/>
          <a:ln w="38100">
            <a:solidFill>
              <a:srgbClr val="6699FF"/>
            </a:solidFill>
            <a:round/>
            <a:headEnd/>
            <a:tailEnd/>
          </a:ln>
        </p:spPr>
        <p:txBody>
          <a:bodyPr/>
          <a:lstStyle/>
          <a:p>
            <a:endParaRPr lang="en-US">
              <a:solidFill>
                <a:srgbClr val="000000"/>
              </a:solidFill>
            </a:endParaRPr>
          </a:p>
        </p:txBody>
      </p:sp>
      <p:sp>
        <p:nvSpPr>
          <p:cNvPr id="389" name="Rectangle 361"/>
          <p:cNvSpPr>
            <a:spLocks noChangeArrowheads="1"/>
          </p:cNvSpPr>
          <p:nvPr/>
        </p:nvSpPr>
        <p:spPr bwMode="auto">
          <a:xfrm rot="18374008">
            <a:off x="6477899" y="2958776"/>
            <a:ext cx="615950" cy="244475"/>
          </a:xfrm>
          <a:prstGeom prst="rect">
            <a:avLst/>
          </a:prstGeom>
          <a:noFill/>
          <a:ln w="9525">
            <a:noFill/>
            <a:miter lim="800000"/>
            <a:headEnd/>
            <a:tailEnd/>
          </a:ln>
        </p:spPr>
        <p:txBody>
          <a:bodyPr lIns="92075" tIns="46038" rIns="92075" bIns="46038">
            <a:spAutoFit/>
          </a:bodyPr>
          <a:lstStyle/>
          <a:p>
            <a:r>
              <a:rPr lang="en-US" sz="1000" err="1">
                <a:solidFill>
                  <a:srgbClr val="000000"/>
                </a:solidFill>
              </a:rPr>
              <a:t>ORNL</a:t>
            </a:r>
            <a:endParaRPr lang="en-US" sz="1000">
              <a:solidFill>
                <a:srgbClr val="000000"/>
              </a:solidFill>
            </a:endParaRPr>
          </a:p>
        </p:txBody>
      </p:sp>
      <p:sp>
        <p:nvSpPr>
          <p:cNvPr id="390" name="Oval 383"/>
          <p:cNvSpPr>
            <a:spLocks noChangeAspect="1" noChangeArrowheads="1"/>
          </p:cNvSpPr>
          <p:nvPr/>
        </p:nvSpPr>
        <p:spPr bwMode="auto">
          <a:xfrm>
            <a:off x="2546618" y="1829902"/>
            <a:ext cx="118872" cy="120650"/>
          </a:xfrm>
          <a:prstGeom prst="ellipse">
            <a:avLst/>
          </a:prstGeom>
          <a:solidFill>
            <a:srgbClr val="008000"/>
          </a:solidFill>
          <a:ln w="25400">
            <a:noFill/>
            <a:round/>
            <a:headEnd/>
            <a:tailEnd/>
          </a:ln>
        </p:spPr>
        <p:txBody>
          <a:bodyPr wrap="none" anchor="ctr"/>
          <a:lstStyle/>
          <a:p>
            <a:endParaRPr lang="en-US" sz="1000">
              <a:solidFill>
                <a:srgbClr val="000000"/>
              </a:solidFill>
            </a:endParaRPr>
          </a:p>
        </p:txBody>
      </p:sp>
      <p:sp>
        <p:nvSpPr>
          <p:cNvPr id="391" name="Rectangle 226"/>
          <p:cNvSpPr>
            <a:spLocks noChangeArrowheads="1"/>
          </p:cNvSpPr>
          <p:nvPr/>
        </p:nvSpPr>
        <p:spPr bwMode="auto">
          <a:xfrm>
            <a:off x="5194919" y="2318611"/>
            <a:ext cx="274638" cy="152400"/>
          </a:xfrm>
          <a:prstGeom prst="rect">
            <a:avLst/>
          </a:prstGeom>
          <a:noFill/>
          <a:ln w="9525">
            <a:noFill/>
            <a:miter lim="800000"/>
            <a:headEnd/>
            <a:tailEnd/>
          </a:ln>
        </p:spPr>
        <p:txBody>
          <a:bodyPr lIns="0" tIns="0" rIns="0" bIns="0">
            <a:spAutoFit/>
          </a:bodyPr>
          <a:lstStyle/>
          <a:p>
            <a:pPr algn="r"/>
            <a:r>
              <a:rPr lang="en-US" sz="1000">
                <a:solidFill>
                  <a:srgbClr val="050014"/>
                </a:solidFill>
              </a:rPr>
              <a:t>ANL</a:t>
            </a:r>
          </a:p>
        </p:txBody>
      </p:sp>
      <p:sp>
        <p:nvSpPr>
          <p:cNvPr id="392" name="Rectangle 236"/>
          <p:cNvSpPr>
            <a:spLocks noChangeArrowheads="1"/>
          </p:cNvSpPr>
          <p:nvPr/>
        </p:nvSpPr>
        <p:spPr bwMode="auto">
          <a:xfrm rot="1369941">
            <a:off x="5067326" y="1960790"/>
            <a:ext cx="373063" cy="152400"/>
          </a:xfrm>
          <a:prstGeom prst="rect">
            <a:avLst/>
          </a:prstGeom>
          <a:noFill/>
          <a:ln w="9525">
            <a:noFill/>
            <a:miter lim="800000"/>
            <a:headEnd/>
            <a:tailEnd/>
          </a:ln>
        </p:spPr>
        <p:txBody>
          <a:bodyPr lIns="0" tIns="0" rIns="0" bIns="0">
            <a:spAutoFit/>
          </a:bodyPr>
          <a:lstStyle/>
          <a:p>
            <a:pPr algn="ctr"/>
            <a:r>
              <a:rPr lang="en-US" sz="1000" dirty="0">
                <a:solidFill>
                  <a:srgbClr val="000000"/>
                </a:solidFill>
              </a:rPr>
              <a:t>FNAL</a:t>
            </a:r>
          </a:p>
        </p:txBody>
      </p:sp>
      <p:sp>
        <p:nvSpPr>
          <p:cNvPr id="393" name="Text Box 504"/>
          <p:cNvSpPr txBox="1">
            <a:spLocks noChangeArrowheads="1"/>
          </p:cNvSpPr>
          <p:nvPr/>
        </p:nvSpPr>
        <p:spPr bwMode="auto">
          <a:xfrm>
            <a:off x="2106076" y="2628338"/>
            <a:ext cx="841375" cy="152400"/>
          </a:xfrm>
          <a:prstGeom prst="rect">
            <a:avLst/>
          </a:prstGeom>
          <a:noFill/>
          <a:ln w="9525">
            <a:noFill/>
            <a:miter lim="800000"/>
            <a:headEnd/>
            <a:tailEnd/>
          </a:ln>
        </p:spPr>
        <p:txBody>
          <a:bodyPr lIns="0" tIns="0" rIns="0" bIns="0">
            <a:spAutoFit/>
          </a:bodyPr>
          <a:lstStyle/>
          <a:p>
            <a:pPr algn="ctr" eaLnBrk="1" hangingPunct="1">
              <a:spcBef>
                <a:spcPct val="50000"/>
              </a:spcBef>
            </a:pPr>
            <a:r>
              <a:rPr lang="en-US" sz="1000">
                <a:solidFill>
                  <a:srgbClr val="000000"/>
                </a:solidFill>
              </a:rPr>
              <a:t>Salt Lake</a:t>
            </a:r>
          </a:p>
        </p:txBody>
      </p:sp>
      <p:sp>
        <p:nvSpPr>
          <p:cNvPr id="394" name="Rectangle 542"/>
          <p:cNvSpPr>
            <a:spLocks noChangeArrowheads="1"/>
          </p:cNvSpPr>
          <p:nvPr/>
        </p:nvSpPr>
        <p:spPr bwMode="auto">
          <a:xfrm rot="16200000">
            <a:off x="8134760" y="832680"/>
            <a:ext cx="586865" cy="141093"/>
          </a:xfrm>
          <a:prstGeom prst="rect">
            <a:avLst/>
          </a:prstGeom>
          <a:noFill/>
          <a:ln w="9525">
            <a:noFill/>
            <a:miter lim="800000"/>
            <a:headEnd/>
            <a:tailEnd/>
          </a:ln>
        </p:spPr>
        <p:txBody>
          <a:bodyPr wrap="none" anchor="ctr"/>
          <a:lstStyle/>
          <a:p>
            <a:endParaRPr lang="en-US" sz="1000">
              <a:solidFill>
                <a:srgbClr val="000000"/>
              </a:solidFill>
            </a:endParaRPr>
          </a:p>
        </p:txBody>
      </p:sp>
      <p:sp>
        <p:nvSpPr>
          <p:cNvPr id="395" name="Rectangle 548"/>
          <p:cNvSpPr>
            <a:spLocks noChangeArrowheads="1"/>
          </p:cNvSpPr>
          <p:nvPr/>
        </p:nvSpPr>
        <p:spPr bwMode="auto">
          <a:xfrm rot="19729566">
            <a:off x="2684076" y="1741794"/>
            <a:ext cx="163513" cy="122238"/>
          </a:xfrm>
          <a:prstGeom prst="rect">
            <a:avLst/>
          </a:prstGeom>
          <a:noFill/>
          <a:ln w="9525">
            <a:noFill/>
            <a:miter lim="800000"/>
            <a:headEnd/>
            <a:tailEnd/>
          </a:ln>
        </p:spPr>
        <p:txBody>
          <a:bodyPr wrap="none" lIns="0" tIns="0" rIns="0" bIns="0">
            <a:spAutoFit/>
          </a:bodyPr>
          <a:lstStyle/>
          <a:p>
            <a:r>
              <a:rPr lang="en-US" sz="800">
                <a:solidFill>
                  <a:srgbClr val="000000"/>
                </a:solidFill>
              </a:rPr>
              <a:t>INL</a:t>
            </a:r>
          </a:p>
        </p:txBody>
      </p:sp>
      <p:sp>
        <p:nvSpPr>
          <p:cNvPr id="396" name="Freeform 576"/>
          <p:cNvSpPr>
            <a:spLocks/>
          </p:cNvSpPr>
          <p:nvPr/>
        </p:nvSpPr>
        <p:spPr bwMode="auto">
          <a:xfrm>
            <a:off x="1530592" y="3353808"/>
            <a:ext cx="528777" cy="452437"/>
          </a:xfrm>
          <a:custGeom>
            <a:avLst/>
            <a:gdLst>
              <a:gd name="T0" fmla="*/ 2147483647 w 209"/>
              <a:gd name="T1" fmla="*/ 0 h 247"/>
              <a:gd name="T2" fmla="*/ 0 w 209"/>
              <a:gd name="T3" fmla="*/ 2147483647 h 247"/>
              <a:gd name="T4" fmla="*/ 0 60000 65536"/>
              <a:gd name="T5" fmla="*/ 0 60000 65536"/>
              <a:gd name="T6" fmla="*/ 0 w 209"/>
              <a:gd name="T7" fmla="*/ 0 h 247"/>
              <a:gd name="T8" fmla="*/ 209 w 209"/>
              <a:gd name="T9" fmla="*/ 247 h 247"/>
              <a:gd name="connsiteX0" fmla="*/ 13539 w 13539"/>
              <a:gd name="connsiteY0" fmla="*/ 0 h 10720"/>
              <a:gd name="connsiteX1" fmla="*/ 0 w 13539"/>
              <a:gd name="connsiteY1" fmla="*/ 10720 h 10720"/>
            </a:gdLst>
            <a:ahLst/>
            <a:cxnLst>
              <a:cxn ang="0">
                <a:pos x="connsiteX0" y="connsiteY0"/>
              </a:cxn>
              <a:cxn ang="0">
                <a:pos x="connsiteX1" y="connsiteY1"/>
              </a:cxn>
            </a:cxnLst>
            <a:rect l="l" t="t" r="r" b="b"/>
            <a:pathLst>
              <a:path w="13539" h="10720">
                <a:moveTo>
                  <a:pt x="13539" y="0"/>
                </a:moveTo>
                <a:cubicBezTo>
                  <a:pt x="9376" y="4170"/>
                  <a:pt x="1675" y="9060"/>
                  <a:pt x="0" y="10720"/>
                </a:cubicBezTo>
              </a:path>
            </a:pathLst>
          </a:custGeom>
          <a:noFill/>
          <a:ln w="38100">
            <a:solidFill>
              <a:srgbClr val="6699FF"/>
            </a:solidFill>
            <a:prstDash val="solid"/>
            <a:round/>
            <a:headEnd/>
            <a:tailEnd/>
          </a:ln>
        </p:spPr>
        <p:txBody>
          <a:bodyPr anchor="ctr"/>
          <a:lstStyle/>
          <a:p>
            <a:endParaRPr lang="en-US">
              <a:solidFill>
                <a:srgbClr val="000000"/>
              </a:solidFill>
            </a:endParaRPr>
          </a:p>
        </p:txBody>
      </p:sp>
      <p:sp>
        <p:nvSpPr>
          <p:cNvPr id="398" name="Freeform 607"/>
          <p:cNvSpPr>
            <a:spLocks/>
          </p:cNvSpPr>
          <p:nvPr/>
        </p:nvSpPr>
        <p:spPr bwMode="auto">
          <a:xfrm>
            <a:off x="1696841" y="1260541"/>
            <a:ext cx="493850" cy="680682"/>
          </a:xfrm>
          <a:custGeom>
            <a:avLst/>
            <a:gdLst>
              <a:gd name="T0" fmla="*/ 2147483647 w 245"/>
              <a:gd name="T1" fmla="*/ 2147483647 h 357"/>
              <a:gd name="T2" fmla="*/ 2147483647 w 245"/>
              <a:gd name="T3" fmla="*/ 2147483647 h 357"/>
              <a:gd name="T4" fmla="*/ 0 w 245"/>
              <a:gd name="T5" fmla="*/ 0 h 357"/>
              <a:gd name="T6" fmla="*/ 0 60000 65536"/>
              <a:gd name="T7" fmla="*/ 0 60000 65536"/>
              <a:gd name="T8" fmla="*/ 0 60000 65536"/>
              <a:gd name="T9" fmla="*/ 0 w 245"/>
              <a:gd name="T10" fmla="*/ 0 h 357"/>
              <a:gd name="T11" fmla="*/ 245 w 245"/>
              <a:gd name="T12" fmla="*/ 357 h 357"/>
              <a:gd name="connsiteX0" fmla="*/ 9258 w 9450"/>
              <a:gd name="connsiteY0" fmla="*/ 9096 h 9096"/>
              <a:gd name="connsiteX1" fmla="*/ 8571 w 9450"/>
              <a:gd name="connsiteY1" fmla="*/ 3361 h 9096"/>
              <a:gd name="connsiteX2" fmla="*/ 0 w 9450"/>
              <a:gd name="connsiteY2" fmla="*/ 0 h 9096"/>
              <a:gd name="connsiteX0" fmla="*/ 8729 w 9663"/>
              <a:gd name="connsiteY0" fmla="*/ 11523 h 11523"/>
              <a:gd name="connsiteX1" fmla="*/ 9070 w 9663"/>
              <a:gd name="connsiteY1" fmla="*/ 3695 h 11523"/>
              <a:gd name="connsiteX2" fmla="*/ 0 w 9663"/>
              <a:gd name="connsiteY2" fmla="*/ 0 h 11523"/>
              <a:gd name="connsiteX0" fmla="*/ 12938 w 13905"/>
              <a:gd name="connsiteY0" fmla="*/ 11459 h 11459"/>
              <a:gd name="connsiteX1" fmla="*/ 13291 w 13905"/>
              <a:gd name="connsiteY1" fmla="*/ 4666 h 11459"/>
              <a:gd name="connsiteX2" fmla="*/ 0 w 13905"/>
              <a:gd name="connsiteY2" fmla="*/ 0 h 11459"/>
            </a:gdLst>
            <a:ahLst/>
            <a:cxnLst>
              <a:cxn ang="0">
                <a:pos x="connsiteX0" y="connsiteY0"/>
              </a:cxn>
              <a:cxn ang="0">
                <a:pos x="connsiteX1" y="connsiteY1"/>
              </a:cxn>
              <a:cxn ang="0">
                <a:pos x="connsiteX2" y="connsiteY2"/>
              </a:cxn>
            </a:cxnLst>
            <a:rect l="l" t="t" r="r" b="b"/>
            <a:pathLst>
              <a:path w="13905" h="11459">
                <a:moveTo>
                  <a:pt x="12938" y="11459"/>
                </a:moveTo>
                <a:cubicBezTo>
                  <a:pt x="12938" y="10417"/>
                  <a:pt x="14856" y="6242"/>
                  <a:pt x="13291" y="4666"/>
                </a:cubicBezTo>
                <a:cubicBezTo>
                  <a:pt x="11728" y="3090"/>
                  <a:pt x="1967" y="668"/>
                  <a:pt x="0" y="0"/>
                </a:cubicBezTo>
              </a:path>
            </a:pathLst>
          </a:custGeom>
          <a:noFill/>
          <a:ln w="38100">
            <a:solidFill>
              <a:srgbClr val="FF9933"/>
            </a:solidFill>
            <a:round/>
            <a:headEnd/>
            <a:tailEnd/>
          </a:ln>
        </p:spPr>
        <p:txBody>
          <a:bodyPr/>
          <a:lstStyle/>
          <a:p>
            <a:endParaRPr lang="en-US">
              <a:solidFill>
                <a:srgbClr val="000000"/>
              </a:solidFill>
            </a:endParaRPr>
          </a:p>
        </p:txBody>
      </p:sp>
      <p:sp>
        <p:nvSpPr>
          <p:cNvPr id="399" name="Freeform 609"/>
          <p:cNvSpPr>
            <a:spLocks/>
          </p:cNvSpPr>
          <p:nvPr/>
        </p:nvSpPr>
        <p:spPr bwMode="auto">
          <a:xfrm>
            <a:off x="1288451" y="901676"/>
            <a:ext cx="440052" cy="372308"/>
          </a:xfrm>
          <a:custGeom>
            <a:avLst/>
            <a:gdLst>
              <a:gd name="T0" fmla="*/ 2147483647 w 305"/>
              <a:gd name="T1" fmla="*/ 2147483647 h 250"/>
              <a:gd name="T2" fmla="*/ 2147483647 w 305"/>
              <a:gd name="T3" fmla="*/ 2147483647 h 250"/>
              <a:gd name="T4" fmla="*/ 0 w 305"/>
              <a:gd name="T5" fmla="*/ 0 h 250"/>
              <a:gd name="T6" fmla="*/ 0 60000 65536"/>
              <a:gd name="T7" fmla="*/ 0 60000 65536"/>
              <a:gd name="T8" fmla="*/ 0 60000 65536"/>
              <a:gd name="T9" fmla="*/ 0 w 305"/>
              <a:gd name="T10" fmla="*/ 0 h 250"/>
              <a:gd name="T11" fmla="*/ 305 w 305"/>
              <a:gd name="T12" fmla="*/ 250 h 250"/>
              <a:gd name="connsiteX0" fmla="*/ 11594 w 11594"/>
              <a:gd name="connsiteY0" fmla="*/ 11346 h 11346"/>
              <a:gd name="connsiteX1" fmla="*/ 9528 w 11594"/>
              <a:gd name="connsiteY1" fmla="*/ 5706 h 11346"/>
              <a:gd name="connsiteX2" fmla="*/ 0 w 11594"/>
              <a:gd name="connsiteY2" fmla="*/ 0 h 11346"/>
              <a:gd name="connsiteX0" fmla="*/ 9088 w 10114"/>
              <a:gd name="connsiteY0" fmla="*/ 9381 h 9381"/>
              <a:gd name="connsiteX1" fmla="*/ 9528 w 10114"/>
              <a:gd name="connsiteY1" fmla="*/ 5706 h 9381"/>
              <a:gd name="connsiteX2" fmla="*/ 0 w 10114"/>
              <a:gd name="connsiteY2" fmla="*/ 0 h 9381"/>
              <a:gd name="connsiteX0" fmla="*/ 8986 w 8986"/>
              <a:gd name="connsiteY0" fmla="*/ 10000 h 10000"/>
              <a:gd name="connsiteX1" fmla="*/ 7563 w 8986"/>
              <a:gd name="connsiteY1" fmla="*/ 4686 h 10000"/>
              <a:gd name="connsiteX2" fmla="*/ 0 w 8986"/>
              <a:gd name="connsiteY2" fmla="*/ 0 h 10000"/>
            </a:gdLst>
            <a:ahLst/>
            <a:cxnLst>
              <a:cxn ang="0">
                <a:pos x="connsiteX0" y="connsiteY0"/>
              </a:cxn>
              <a:cxn ang="0">
                <a:pos x="connsiteX1" y="connsiteY1"/>
              </a:cxn>
              <a:cxn ang="0">
                <a:pos x="connsiteX2" y="connsiteY2"/>
              </a:cxn>
            </a:cxnLst>
            <a:rect l="l" t="t" r="r" b="b"/>
            <a:pathLst>
              <a:path w="8986" h="10000">
                <a:moveTo>
                  <a:pt x="8986" y="10000"/>
                </a:moveTo>
                <a:cubicBezTo>
                  <a:pt x="8629" y="8977"/>
                  <a:pt x="9217" y="6476"/>
                  <a:pt x="7563" y="4686"/>
                </a:cubicBezTo>
                <a:cubicBezTo>
                  <a:pt x="5909" y="2895"/>
                  <a:pt x="1621" y="981"/>
                  <a:pt x="0" y="0"/>
                </a:cubicBezTo>
              </a:path>
            </a:pathLst>
          </a:custGeom>
          <a:noFill/>
          <a:ln w="38100">
            <a:solidFill>
              <a:srgbClr val="FF9933"/>
            </a:solidFill>
            <a:round/>
            <a:headEnd/>
            <a:tailEnd/>
          </a:ln>
        </p:spPr>
        <p:txBody>
          <a:bodyPr/>
          <a:lstStyle/>
          <a:p>
            <a:endParaRPr lang="en-US">
              <a:solidFill>
                <a:srgbClr val="000000"/>
              </a:solidFill>
            </a:endParaRPr>
          </a:p>
        </p:txBody>
      </p:sp>
      <p:sp>
        <p:nvSpPr>
          <p:cNvPr id="400" name="Oval 268"/>
          <p:cNvSpPr>
            <a:spLocks noChangeArrowheads="1"/>
          </p:cNvSpPr>
          <p:nvPr/>
        </p:nvSpPr>
        <p:spPr bwMode="auto">
          <a:xfrm>
            <a:off x="1583383" y="1183089"/>
            <a:ext cx="133350" cy="120650"/>
          </a:xfrm>
          <a:prstGeom prst="ellipse">
            <a:avLst/>
          </a:prstGeom>
          <a:solidFill>
            <a:srgbClr val="00FF00"/>
          </a:solidFill>
          <a:ln w="25400">
            <a:noFill/>
            <a:round/>
            <a:headEnd/>
            <a:tailEnd/>
          </a:ln>
        </p:spPr>
        <p:txBody>
          <a:bodyPr wrap="none" anchor="ctr"/>
          <a:lstStyle/>
          <a:p>
            <a:endParaRPr lang="en-US" sz="1000">
              <a:solidFill>
                <a:srgbClr val="000000"/>
              </a:solidFill>
            </a:endParaRPr>
          </a:p>
        </p:txBody>
      </p:sp>
      <p:sp>
        <p:nvSpPr>
          <p:cNvPr id="403" name="Freeform 647"/>
          <p:cNvSpPr>
            <a:spLocks/>
          </p:cNvSpPr>
          <p:nvPr/>
        </p:nvSpPr>
        <p:spPr bwMode="auto">
          <a:xfrm>
            <a:off x="8298245" y="1623577"/>
            <a:ext cx="188766" cy="104631"/>
          </a:xfrm>
          <a:custGeom>
            <a:avLst/>
            <a:gdLst>
              <a:gd name="T0" fmla="*/ 0 w 81"/>
              <a:gd name="T1" fmla="*/ 2147483647 h 71"/>
              <a:gd name="T2" fmla="*/ 2147483647 w 81"/>
              <a:gd name="T3" fmla="*/ 2147483647 h 71"/>
              <a:gd name="T4" fmla="*/ 2147483647 w 81"/>
              <a:gd name="T5" fmla="*/ 2147483647 h 71"/>
              <a:gd name="T6" fmla="*/ 0 60000 65536"/>
              <a:gd name="T7" fmla="*/ 0 60000 65536"/>
              <a:gd name="T8" fmla="*/ 0 60000 65536"/>
              <a:gd name="T9" fmla="*/ 0 w 81"/>
              <a:gd name="T10" fmla="*/ 0 h 71"/>
              <a:gd name="T11" fmla="*/ 81 w 81"/>
              <a:gd name="T12" fmla="*/ 71 h 71"/>
              <a:gd name="connsiteX0" fmla="*/ 0 w 14680"/>
              <a:gd name="connsiteY0" fmla="*/ 2100 h 9283"/>
              <a:gd name="connsiteX1" fmla="*/ 8889 w 14680"/>
              <a:gd name="connsiteY1" fmla="*/ 410 h 9283"/>
              <a:gd name="connsiteX2" fmla="*/ 14444 w 14680"/>
              <a:gd name="connsiteY2" fmla="*/ 9283 h 9283"/>
            </a:gdLst>
            <a:ahLst/>
            <a:cxnLst>
              <a:cxn ang="0">
                <a:pos x="connsiteX0" y="connsiteY0"/>
              </a:cxn>
              <a:cxn ang="0">
                <a:pos x="connsiteX1" y="connsiteY1"/>
              </a:cxn>
              <a:cxn ang="0">
                <a:pos x="connsiteX2" y="connsiteY2"/>
              </a:cxn>
            </a:cxnLst>
            <a:rect l="l" t="t" r="r" b="b"/>
            <a:pathLst>
              <a:path w="14680" h="9283">
                <a:moveTo>
                  <a:pt x="0" y="2100"/>
                </a:moveTo>
                <a:cubicBezTo>
                  <a:pt x="3827" y="691"/>
                  <a:pt x="7778" y="-717"/>
                  <a:pt x="8889" y="410"/>
                </a:cubicBezTo>
                <a:cubicBezTo>
                  <a:pt x="10000" y="1537"/>
                  <a:pt x="15926" y="5339"/>
                  <a:pt x="14444" y="9283"/>
                </a:cubicBezTo>
              </a:path>
            </a:pathLst>
          </a:custGeom>
          <a:noFill/>
          <a:ln w="38100">
            <a:solidFill>
              <a:schemeClr val="tx1">
                <a:lumMod val="50000"/>
                <a:lumOff val="50000"/>
              </a:schemeClr>
            </a:solidFill>
            <a:round/>
            <a:headEnd/>
            <a:tailEnd/>
          </a:ln>
        </p:spPr>
        <p:txBody>
          <a:bodyPr lIns="0" tIns="0" rIns="0" bIns="0">
            <a:spAutoFit/>
          </a:bodyPr>
          <a:lstStyle/>
          <a:p>
            <a:endParaRPr lang="en-US">
              <a:solidFill>
                <a:srgbClr val="000000"/>
              </a:solidFill>
            </a:endParaRPr>
          </a:p>
        </p:txBody>
      </p:sp>
      <p:sp>
        <p:nvSpPr>
          <p:cNvPr id="405" name="Oval 340"/>
          <p:cNvSpPr>
            <a:spLocks noChangeArrowheads="1"/>
          </p:cNvSpPr>
          <p:nvPr/>
        </p:nvSpPr>
        <p:spPr bwMode="auto">
          <a:xfrm>
            <a:off x="1441080" y="3765067"/>
            <a:ext cx="133350" cy="120650"/>
          </a:xfrm>
          <a:prstGeom prst="ellipse">
            <a:avLst/>
          </a:prstGeom>
          <a:solidFill>
            <a:srgbClr val="00FF00"/>
          </a:solidFill>
          <a:ln w="25400">
            <a:noFill/>
            <a:round/>
            <a:headEnd/>
            <a:tailEnd/>
          </a:ln>
        </p:spPr>
        <p:txBody>
          <a:bodyPr wrap="none" anchor="ctr"/>
          <a:lstStyle/>
          <a:p>
            <a:endParaRPr lang="en-US" sz="1000">
              <a:solidFill>
                <a:srgbClr val="000000"/>
              </a:solidFill>
            </a:endParaRPr>
          </a:p>
        </p:txBody>
      </p:sp>
      <p:sp>
        <p:nvSpPr>
          <p:cNvPr id="406" name="Freeform 598"/>
          <p:cNvSpPr>
            <a:spLocks/>
          </p:cNvSpPr>
          <p:nvPr/>
        </p:nvSpPr>
        <p:spPr bwMode="auto">
          <a:xfrm>
            <a:off x="3360831" y="3487636"/>
            <a:ext cx="2894339" cy="1245769"/>
          </a:xfrm>
          <a:custGeom>
            <a:avLst/>
            <a:gdLst>
              <a:gd name="T0" fmla="*/ 0 w 2563"/>
              <a:gd name="T1" fmla="*/ 2147483647 h 1246"/>
              <a:gd name="T2" fmla="*/ 2147483647 w 2563"/>
              <a:gd name="T3" fmla="*/ 2147483647 h 1246"/>
              <a:gd name="T4" fmla="*/ 2147483647 w 2563"/>
              <a:gd name="T5" fmla="*/ 2147483647 h 1246"/>
              <a:gd name="T6" fmla="*/ 2147483647 w 2563"/>
              <a:gd name="T7" fmla="*/ 2147483647 h 1246"/>
              <a:gd name="T8" fmla="*/ 2147483647 w 2563"/>
              <a:gd name="T9" fmla="*/ 2147483647 h 1246"/>
              <a:gd name="T10" fmla="*/ 2147483647 w 2563"/>
              <a:gd name="T11" fmla="*/ 2147483647 h 1246"/>
              <a:gd name="T12" fmla="*/ 2147483647 w 2563"/>
              <a:gd name="T13" fmla="*/ 2147483647 h 1246"/>
              <a:gd name="T14" fmla="*/ 2147483647 w 2563"/>
              <a:gd name="T15" fmla="*/ 0 h 1246"/>
              <a:gd name="T16" fmla="*/ 0 60000 65536"/>
              <a:gd name="T17" fmla="*/ 0 60000 65536"/>
              <a:gd name="T18" fmla="*/ 0 60000 65536"/>
              <a:gd name="T19" fmla="*/ 0 60000 65536"/>
              <a:gd name="T20" fmla="*/ 0 60000 65536"/>
              <a:gd name="T21" fmla="*/ 0 60000 65536"/>
              <a:gd name="T22" fmla="*/ 0 60000 65536"/>
              <a:gd name="T23" fmla="*/ 0 60000 65536"/>
              <a:gd name="T24" fmla="*/ 0 w 2563"/>
              <a:gd name="T25" fmla="*/ 0 h 1246"/>
              <a:gd name="T26" fmla="*/ 2563 w 2563"/>
              <a:gd name="T27" fmla="*/ 1246 h 1246"/>
              <a:gd name="connsiteX0" fmla="*/ 0 w 9934"/>
              <a:gd name="connsiteY0" fmla="*/ 7889 h 10002"/>
              <a:gd name="connsiteX1" fmla="*/ 644 w 9934"/>
              <a:gd name="connsiteY1" fmla="*/ 8708 h 10002"/>
              <a:gd name="connsiteX2" fmla="*/ 3753 w 9934"/>
              <a:gd name="connsiteY2" fmla="*/ 9799 h 10002"/>
              <a:gd name="connsiteX3" fmla="*/ 8213 w 9934"/>
              <a:gd name="connsiteY3" fmla="*/ 4246 h 10002"/>
              <a:gd name="connsiteX4" fmla="*/ 9360 w 9934"/>
              <a:gd name="connsiteY4" fmla="*/ 3820 h 10002"/>
              <a:gd name="connsiteX5" fmla="*/ 9860 w 9934"/>
              <a:gd name="connsiteY5" fmla="*/ 2279 h 10002"/>
              <a:gd name="connsiteX6" fmla="*/ 9934 w 9934"/>
              <a:gd name="connsiteY6" fmla="*/ 0 h 10002"/>
              <a:gd name="connsiteX0" fmla="*/ 0 w 10000"/>
              <a:gd name="connsiteY0" fmla="*/ 7887 h 9963"/>
              <a:gd name="connsiteX1" fmla="*/ 648 w 10000"/>
              <a:gd name="connsiteY1" fmla="*/ 8706 h 9963"/>
              <a:gd name="connsiteX2" fmla="*/ 3837 w 10000"/>
              <a:gd name="connsiteY2" fmla="*/ 9757 h 9963"/>
              <a:gd name="connsiteX3" fmla="*/ 8268 w 10000"/>
              <a:gd name="connsiteY3" fmla="*/ 4245 h 9963"/>
              <a:gd name="connsiteX4" fmla="*/ 9422 w 10000"/>
              <a:gd name="connsiteY4" fmla="*/ 3819 h 9963"/>
              <a:gd name="connsiteX5" fmla="*/ 9926 w 10000"/>
              <a:gd name="connsiteY5" fmla="*/ 2279 h 9963"/>
              <a:gd name="connsiteX6" fmla="*/ 10000 w 10000"/>
              <a:gd name="connsiteY6" fmla="*/ 0 h 9963"/>
              <a:gd name="connsiteX0" fmla="*/ 155 w 10155"/>
              <a:gd name="connsiteY0" fmla="*/ 7916 h 8900"/>
              <a:gd name="connsiteX1" fmla="*/ 803 w 10155"/>
              <a:gd name="connsiteY1" fmla="*/ 8738 h 8900"/>
              <a:gd name="connsiteX2" fmla="*/ 8423 w 10155"/>
              <a:gd name="connsiteY2" fmla="*/ 4261 h 8900"/>
              <a:gd name="connsiteX3" fmla="*/ 9577 w 10155"/>
              <a:gd name="connsiteY3" fmla="*/ 3833 h 8900"/>
              <a:gd name="connsiteX4" fmla="*/ 10081 w 10155"/>
              <a:gd name="connsiteY4" fmla="*/ 2287 h 8900"/>
              <a:gd name="connsiteX5" fmla="*/ 10155 w 10155"/>
              <a:gd name="connsiteY5" fmla="*/ 0 h 8900"/>
              <a:gd name="connsiteX0" fmla="*/ 0 w 9847"/>
              <a:gd name="connsiteY0" fmla="*/ 8894 h 8894"/>
              <a:gd name="connsiteX1" fmla="*/ 8141 w 9847"/>
              <a:gd name="connsiteY1" fmla="*/ 4788 h 8894"/>
              <a:gd name="connsiteX2" fmla="*/ 9278 w 9847"/>
              <a:gd name="connsiteY2" fmla="*/ 4307 h 8894"/>
              <a:gd name="connsiteX3" fmla="*/ 9774 w 9847"/>
              <a:gd name="connsiteY3" fmla="*/ 2570 h 8894"/>
              <a:gd name="connsiteX4" fmla="*/ 9847 w 9847"/>
              <a:gd name="connsiteY4" fmla="*/ 0 h 8894"/>
              <a:gd name="connsiteX0" fmla="*/ 0 w 1733"/>
              <a:gd name="connsiteY0" fmla="*/ 5383 h 5383"/>
              <a:gd name="connsiteX1" fmla="*/ 1155 w 1733"/>
              <a:gd name="connsiteY1" fmla="*/ 4843 h 5383"/>
              <a:gd name="connsiteX2" fmla="*/ 1659 w 1733"/>
              <a:gd name="connsiteY2" fmla="*/ 2890 h 5383"/>
              <a:gd name="connsiteX3" fmla="*/ 1733 w 1733"/>
              <a:gd name="connsiteY3" fmla="*/ 0 h 5383"/>
              <a:gd name="connsiteX0" fmla="*/ 0 w 12157"/>
              <a:gd name="connsiteY0" fmla="*/ 13408 h 13408"/>
              <a:gd name="connsiteX1" fmla="*/ 8822 w 12157"/>
              <a:gd name="connsiteY1" fmla="*/ 8997 h 13408"/>
              <a:gd name="connsiteX2" fmla="*/ 11730 w 12157"/>
              <a:gd name="connsiteY2" fmla="*/ 5369 h 13408"/>
              <a:gd name="connsiteX3" fmla="*/ 12157 w 12157"/>
              <a:gd name="connsiteY3" fmla="*/ 0 h 13408"/>
              <a:gd name="connsiteX0" fmla="*/ 0 w 13179"/>
              <a:gd name="connsiteY0" fmla="*/ 14071 h 14071"/>
              <a:gd name="connsiteX1" fmla="*/ 8822 w 13179"/>
              <a:gd name="connsiteY1" fmla="*/ 9660 h 14071"/>
              <a:gd name="connsiteX2" fmla="*/ 11730 w 13179"/>
              <a:gd name="connsiteY2" fmla="*/ 6032 h 14071"/>
              <a:gd name="connsiteX3" fmla="*/ 13179 w 13179"/>
              <a:gd name="connsiteY3" fmla="*/ 0 h 14071"/>
              <a:gd name="connsiteX0" fmla="*/ 0 w 24417"/>
              <a:gd name="connsiteY0" fmla="*/ 10852 h 10852"/>
              <a:gd name="connsiteX1" fmla="*/ 8822 w 24417"/>
              <a:gd name="connsiteY1" fmla="*/ 6441 h 10852"/>
              <a:gd name="connsiteX2" fmla="*/ 11730 w 24417"/>
              <a:gd name="connsiteY2" fmla="*/ 2813 h 10852"/>
              <a:gd name="connsiteX3" fmla="*/ 24417 w 24417"/>
              <a:gd name="connsiteY3" fmla="*/ 0 h 10852"/>
              <a:gd name="connsiteX0" fmla="*/ 0 w 24417"/>
              <a:gd name="connsiteY0" fmla="*/ 13167 h 13167"/>
              <a:gd name="connsiteX1" fmla="*/ 8822 w 24417"/>
              <a:gd name="connsiteY1" fmla="*/ 8756 h 13167"/>
              <a:gd name="connsiteX2" fmla="*/ 12865 w 24417"/>
              <a:gd name="connsiteY2" fmla="*/ 300 h 13167"/>
              <a:gd name="connsiteX3" fmla="*/ 24417 w 24417"/>
              <a:gd name="connsiteY3" fmla="*/ 2315 h 13167"/>
              <a:gd name="connsiteX0" fmla="*/ 0 w 24417"/>
              <a:gd name="connsiteY0" fmla="*/ 12867 h 12867"/>
              <a:gd name="connsiteX1" fmla="*/ 8822 w 24417"/>
              <a:gd name="connsiteY1" fmla="*/ 8456 h 12867"/>
              <a:gd name="connsiteX2" fmla="*/ 12865 w 24417"/>
              <a:gd name="connsiteY2" fmla="*/ 0 h 12867"/>
              <a:gd name="connsiteX3" fmla="*/ 24417 w 24417"/>
              <a:gd name="connsiteY3" fmla="*/ 2015 h 12867"/>
              <a:gd name="connsiteX0" fmla="*/ 0 w 24417"/>
              <a:gd name="connsiteY0" fmla="*/ 12867 h 12867"/>
              <a:gd name="connsiteX1" fmla="*/ 8822 w 24417"/>
              <a:gd name="connsiteY1" fmla="*/ 8456 h 12867"/>
              <a:gd name="connsiteX2" fmla="*/ 12865 w 24417"/>
              <a:gd name="connsiteY2" fmla="*/ 0 h 12867"/>
              <a:gd name="connsiteX3" fmla="*/ 24417 w 24417"/>
              <a:gd name="connsiteY3" fmla="*/ 2015 h 12867"/>
              <a:gd name="connsiteX0" fmla="*/ 0 w 24417"/>
              <a:gd name="connsiteY0" fmla="*/ 12867 h 12867"/>
              <a:gd name="connsiteX1" fmla="*/ 8822 w 24417"/>
              <a:gd name="connsiteY1" fmla="*/ 8456 h 12867"/>
              <a:gd name="connsiteX2" fmla="*/ 12865 w 24417"/>
              <a:gd name="connsiteY2" fmla="*/ 0 h 12867"/>
              <a:gd name="connsiteX3" fmla="*/ 24417 w 24417"/>
              <a:gd name="connsiteY3" fmla="*/ 2015 h 12867"/>
              <a:gd name="connsiteX0" fmla="*/ 0 w 24417"/>
              <a:gd name="connsiteY0" fmla="*/ 12867 h 12867"/>
              <a:gd name="connsiteX1" fmla="*/ 8822 w 24417"/>
              <a:gd name="connsiteY1" fmla="*/ 8456 h 12867"/>
              <a:gd name="connsiteX2" fmla="*/ 13545 w 24417"/>
              <a:gd name="connsiteY2" fmla="*/ 0 h 12867"/>
              <a:gd name="connsiteX3" fmla="*/ 24417 w 24417"/>
              <a:gd name="connsiteY3" fmla="*/ 2015 h 12867"/>
              <a:gd name="connsiteX0" fmla="*/ 0 w 24417"/>
              <a:gd name="connsiteY0" fmla="*/ 12867 h 12867"/>
              <a:gd name="connsiteX1" fmla="*/ 8822 w 24417"/>
              <a:gd name="connsiteY1" fmla="*/ 8456 h 12867"/>
              <a:gd name="connsiteX2" fmla="*/ 13545 w 24417"/>
              <a:gd name="connsiteY2" fmla="*/ 0 h 12867"/>
              <a:gd name="connsiteX3" fmla="*/ 24417 w 24417"/>
              <a:gd name="connsiteY3" fmla="*/ 2015 h 12867"/>
              <a:gd name="connsiteX0" fmla="*/ 0 w 24417"/>
              <a:gd name="connsiteY0" fmla="*/ 12867 h 12867"/>
              <a:gd name="connsiteX1" fmla="*/ 8822 w 24417"/>
              <a:gd name="connsiteY1" fmla="*/ 8456 h 12867"/>
              <a:gd name="connsiteX2" fmla="*/ 13545 w 24417"/>
              <a:gd name="connsiteY2" fmla="*/ 0 h 12867"/>
              <a:gd name="connsiteX3" fmla="*/ 24417 w 24417"/>
              <a:gd name="connsiteY3" fmla="*/ 2015 h 12867"/>
              <a:gd name="connsiteX0" fmla="*/ 0 w 24417"/>
              <a:gd name="connsiteY0" fmla="*/ 12867 h 13273"/>
              <a:gd name="connsiteX1" fmla="*/ 8822 w 24417"/>
              <a:gd name="connsiteY1" fmla="*/ 8456 h 13273"/>
              <a:gd name="connsiteX2" fmla="*/ 13545 w 24417"/>
              <a:gd name="connsiteY2" fmla="*/ 0 h 13273"/>
              <a:gd name="connsiteX3" fmla="*/ 24417 w 24417"/>
              <a:gd name="connsiteY3" fmla="*/ 2015 h 13273"/>
              <a:gd name="connsiteX0" fmla="*/ 0 w 25029"/>
              <a:gd name="connsiteY0" fmla="*/ 13434 h 13810"/>
              <a:gd name="connsiteX1" fmla="*/ 9434 w 25029"/>
              <a:gd name="connsiteY1" fmla="*/ 8456 h 13810"/>
              <a:gd name="connsiteX2" fmla="*/ 14157 w 25029"/>
              <a:gd name="connsiteY2" fmla="*/ 0 h 13810"/>
              <a:gd name="connsiteX3" fmla="*/ 25029 w 25029"/>
              <a:gd name="connsiteY3" fmla="*/ 2015 h 13810"/>
              <a:gd name="connsiteX0" fmla="*/ 0 w 25029"/>
              <a:gd name="connsiteY0" fmla="*/ 14141 h 14483"/>
              <a:gd name="connsiteX1" fmla="*/ 9434 w 25029"/>
              <a:gd name="connsiteY1" fmla="*/ 8456 h 14483"/>
              <a:gd name="connsiteX2" fmla="*/ 14157 w 25029"/>
              <a:gd name="connsiteY2" fmla="*/ 0 h 14483"/>
              <a:gd name="connsiteX3" fmla="*/ 25029 w 25029"/>
              <a:gd name="connsiteY3" fmla="*/ 2015 h 14483"/>
              <a:gd name="connsiteX0" fmla="*/ 0 w 25029"/>
              <a:gd name="connsiteY0" fmla="*/ 14141 h 14141"/>
              <a:gd name="connsiteX1" fmla="*/ 9434 w 25029"/>
              <a:gd name="connsiteY1" fmla="*/ 8456 h 14141"/>
              <a:gd name="connsiteX2" fmla="*/ 14157 w 25029"/>
              <a:gd name="connsiteY2" fmla="*/ 0 h 14141"/>
              <a:gd name="connsiteX3" fmla="*/ 25029 w 25029"/>
              <a:gd name="connsiteY3" fmla="*/ 2015 h 14141"/>
              <a:gd name="connsiteX0" fmla="*/ 0 w 25029"/>
              <a:gd name="connsiteY0" fmla="*/ 14707 h 14707"/>
              <a:gd name="connsiteX1" fmla="*/ 9434 w 25029"/>
              <a:gd name="connsiteY1" fmla="*/ 8456 h 14707"/>
              <a:gd name="connsiteX2" fmla="*/ 14157 w 25029"/>
              <a:gd name="connsiteY2" fmla="*/ 0 h 14707"/>
              <a:gd name="connsiteX3" fmla="*/ 25029 w 25029"/>
              <a:gd name="connsiteY3" fmla="*/ 2015 h 14707"/>
              <a:gd name="connsiteX0" fmla="*/ 0 w 48171"/>
              <a:gd name="connsiteY0" fmla="*/ 9688 h 9694"/>
              <a:gd name="connsiteX1" fmla="*/ 32576 w 48171"/>
              <a:gd name="connsiteY1" fmla="*/ 8456 h 9694"/>
              <a:gd name="connsiteX2" fmla="*/ 37299 w 48171"/>
              <a:gd name="connsiteY2" fmla="*/ 0 h 9694"/>
              <a:gd name="connsiteX3" fmla="*/ 48171 w 48171"/>
              <a:gd name="connsiteY3" fmla="*/ 2015 h 9694"/>
              <a:gd name="connsiteX0" fmla="*/ 0 w 10000"/>
              <a:gd name="connsiteY0" fmla="*/ 9994 h 15022"/>
              <a:gd name="connsiteX1" fmla="*/ 4724 w 10000"/>
              <a:gd name="connsiteY1" fmla="*/ 15016 h 15022"/>
              <a:gd name="connsiteX2" fmla="*/ 6763 w 10000"/>
              <a:gd name="connsiteY2" fmla="*/ 8723 h 15022"/>
              <a:gd name="connsiteX3" fmla="*/ 7743 w 10000"/>
              <a:gd name="connsiteY3" fmla="*/ 0 h 15022"/>
              <a:gd name="connsiteX4" fmla="*/ 10000 w 10000"/>
              <a:gd name="connsiteY4" fmla="*/ 2079 h 15022"/>
              <a:gd name="connsiteX0" fmla="*/ 0 w 10000"/>
              <a:gd name="connsiteY0" fmla="*/ 9994 h 15022"/>
              <a:gd name="connsiteX1" fmla="*/ 4724 w 10000"/>
              <a:gd name="connsiteY1" fmla="*/ 15016 h 15022"/>
              <a:gd name="connsiteX2" fmla="*/ 6763 w 10000"/>
              <a:gd name="connsiteY2" fmla="*/ 8723 h 15022"/>
              <a:gd name="connsiteX3" fmla="*/ 7743 w 10000"/>
              <a:gd name="connsiteY3" fmla="*/ 0 h 15022"/>
              <a:gd name="connsiteX4" fmla="*/ 10000 w 10000"/>
              <a:gd name="connsiteY4" fmla="*/ 2079 h 15022"/>
              <a:gd name="connsiteX0" fmla="*/ 0 w 10000"/>
              <a:gd name="connsiteY0" fmla="*/ 9994 h 15028"/>
              <a:gd name="connsiteX1" fmla="*/ 4724 w 10000"/>
              <a:gd name="connsiteY1" fmla="*/ 15016 h 15028"/>
              <a:gd name="connsiteX2" fmla="*/ 6763 w 10000"/>
              <a:gd name="connsiteY2" fmla="*/ 8723 h 15028"/>
              <a:gd name="connsiteX3" fmla="*/ 7743 w 10000"/>
              <a:gd name="connsiteY3" fmla="*/ 0 h 15028"/>
              <a:gd name="connsiteX4" fmla="*/ 10000 w 10000"/>
              <a:gd name="connsiteY4" fmla="*/ 2079 h 15028"/>
              <a:gd name="connsiteX0" fmla="*/ 0 w 10018"/>
              <a:gd name="connsiteY0" fmla="*/ 9629 h 15026"/>
              <a:gd name="connsiteX1" fmla="*/ 4742 w 10018"/>
              <a:gd name="connsiteY1" fmla="*/ 15016 h 15026"/>
              <a:gd name="connsiteX2" fmla="*/ 6781 w 10018"/>
              <a:gd name="connsiteY2" fmla="*/ 8723 h 15026"/>
              <a:gd name="connsiteX3" fmla="*/ 7761 w 10018"/>
              <a:gd name="connsiteY3" fmla="*/ 0 h 15026"/>
              <a:gd name="connsiteX4" fmla="*/ 10018 w 10018"/>
              <a:gd name="connsiteY4" fmla="*/ 2079 h 15026"/>
              <a:gd name="connsiteX0" fmla="*/ 0 w 10018"/>
              <a:gd name="connsiteY0" fmla="*/ 9629 h 15046"/>
              <a:gd name="connsiteX1" fmla="*/ 4742 w 10018"/>
              <a:gd name="connsiteY1" fmla="*/ 15016 h 15046"/>
              <a:gd name="connsiteX2" fmla="*/ 6781 w 10018"/>
              <a:gd name="connsiteY2" fmla="*/ 8723 h 15046"/>
              <a:gd name="connsiteX3" fmla="*/ 7761 w 10018"/>
              <a:gd name="connsiteY3" fmla="*/ 0 h 15046"/>
              <a:gd name="connsiteX4" fmla="*/ 10018 w 10018"/>
              <a:gd name="connsiteY4" fmla="*/ 2079 h 15046"/>
              <a:gd name="connsiteX0" fmla="*/ 0 w 10018"/>
              <a:gd name="connsiteY0" fmla="*/ 9629 h 15046"/>
              <a:gd name="connsiteX1" fmla="*/ 4742 w 10018"/>
              <a:gd name="connsiteY1" fmla="*/ 15016 h 15046"/>
              <a:gd name="connsiteX2" fmla="*/ 6535 w 10018"/>
              <a:gd name="connsiteY2" fmla="*/ 6316 h 15046"/>
              <a:gd name="connsiteX3" fmla="*/ 7761 w 10018"/>
              <a:gd name="connsiteY3" fmla="*/ 0 h 15046"/>
              <a:gd name="connsiteX4" fmla="*/ 10018 w 10018"/>
              <a:gd name="connsiteY4" fmla="*/ 2079 h 15046"/>
              <a:gd name="connsiteX0" fmla="*/ 0 w 10018"/>
              <a:gd name="connsiteY0" fmla="*/ 9264 h 14681"/>
              <a:gd name="connsiteX1" fmla="*/ 4742 w 10018"/>
              <a:gd name="connsiteY1" fmla="*/ 14651 h 14681"/>
              <a:gd name="connsiteX2" fmla="*/ 6535 w 10018"/>
              <a:gd name="connsiteY2" fmla="*/ 5951 h 14681"/>
              <a:gd name="connsiteX3" fmla="*/ 7831 w 10018"/>
              <a:gd name="connsiteY3" fmla="*/ 0 h 14681"/>
              <a:gd name="connsiteX4" fmla="*/ 10018 w 10018"/>
              <a:gd name="connsiteY4" fmla="*/ 1714 h 14681"/>
              <a:gd name="connsiteX0" fmla="*/ 0 w 10018"/>
              <a:gd name="connsiteY0" fmla="*/ 9774 h 15191"/>
              <a:gd name="connsiteX1" fmla="*/ 4742 w 10018"/>
              <a:gd name="connsiteY1" fmla="*/ 15161 h 15191"/>
              <a:gd name="connsiteX2" fmla="*/ 6535 w 10018"/>
              <a:gd name="connsiteY2" fmla="*/ 6461 h 15191"/>
              <a:gd name="connsiteX3" fmla="*/ 7831 w 10018"/>
              <a:gd name="connsiteY3" fmla="*/ 0 h 15191"/>
              <a:gd name="connsiteX4" fmla="*/ 10018 w 10018"/>
              <a:gd name="connsiteY4" fmla="*/ 2224 h 15191"/>
              <a:gd name="connsiteX0" fmla="*/ 0 w 10018"/>
              <a:gd name="connsiteY0" fmla="*/ 9774 h 15191"/>
              <a:gd name="connsiteX1" fmla="*/ 4742 w 10018"/>
              <a:gd name="connsiteY1" fmla="*/ 15161 h 15191"/>
              <a:gd name="connsiteX2" fmla="*/ 6535 w 10018"/>
              <a:gd name="connsiteY2" fmla="*/ 6461 h 15191"/>
              <a:gd name="connsiteX3" fmla="*/ 7831 w 10018"/>
              <a:gd name="connsiteY3" fmla="*/ 0 h 15191"/>
              <a:gd name="connsiteX4" fmla="*/ 10018 w 10018"/>
              <a:gd name="connsiteY4" fmla="*/ 2224 h 15191"/>
              <a:gd name="connsiteX0" fmla="*/ 0 w 10018"/>
              <a:gd name="connsiteY0" fmla="*/ 9795 h 15212"/>
              <a:gd name="connsiteX1" fmla="*/ 4742 w 10018"/>
              <a:gd name="connsiteY1" fmla="*/ 15182 h 15212"/>
              <a:gd name="connsiteX2" fmla="*/ 6535 w 10018"/>
              <a:gd name="connsiteY2" fmla="*/ 6482 h 15212"/>
              <a:gd name="connsiteX3" fmla="*/ 7831 w 10018"/>
              <a:gd name="connsiteY3" fmla="*/ 21 h 15212"/>
              <a:gd name="connsiteX4" fmla="*/ 8631 w 10018"/>
              <a:gd name="connsiteY4" fmla="*/ 4024 h 15212"/>
              <a:gd name="connsiteX5" fmla="*/ 10018 w 10018"/>
              <a:gd name="connsiteY5" fmla="*/ 2245 h 15212"/>
              <a:gd name="connsiteX0" fmla="*/ 0 w 10018"/>
              <a:gd name="connsiteY0" fmla="*/ 9724 h 15141"/>
              <a:gd name="connsiteX1" fmla="*/ 4742 w 10018"/>
              <a:gd name="connsiteY1" fmla="*/ 15111 h 15141"/>
              <a:gd name="connsiteX2" fmla="*/ 6535 w 10018"/>
              <a:gd name="connsiteY2" fmla="*/ 6411 h 15141"/>
              <a:gd name="connsiteX3" fmla="*/ 7725 w 10018"/>
              <a:gd name="connsiteY3" fmla="*/ 23 h 15141"/>
              <a:gd name="connsiteX4" fmla="*/ 8631 w 10018"/>
              <a:gd name="connsiteY4" fmla="*/ 3953 h 15141"/>
              <a:gd name="connsiteX5" fmla="*/ 10018 w 10018"/>
              <a:gd name="connsiteY5" fmla="*/ 2174 h 15141"/>
              <a:gd name="connsiteX0" fmla="*/ 0 w 10018"/>
              <a:gd name="connsiteY0" fmla="*/ 9506 h 14923"/>
              <a:gd name="connsiteX1" fmla="*/ 4742 w 10018"/>
              <a:gd name="connsiteY1" fmla="*/ 14893 h 14923"/>
              <a:gd name="connsiteX2" fmla="*/ 6535 w 10018"/>
              <a:gd name="connsiteY2" fmla="*/ 6193 h 14923"/>
              <a:gd name="connsiteX3" fmla="*/ 7778 w 10018"/>
              <a:gd name="connsiteY3" fmla="*/ 24 h 14923"/>
              <a:gd name="connsiteX4" fmla="*/ 8631 w 10018"/>
              <a:gd name="connsiteY4" fmla="*/ 3735 h 14923"/>
              <a:gd name="connsiteX5" fmla="*/ 10018 w 10018"/>
              <a:gd name="connsiteY5" fmla="*/ 1956 h 14923"/>
              <a:gd name="connsiteX0" fmla="*/ 0 w 10018"/>
              <a:gd name="connsiteY0" fmla="*/ 9510 h 14927"/>
              <a:gd name="connsiteX1" fmla="*/ 4742 w 10018"/>
              <a:gd name="connsiteY1" fmla="*/ 14897 h 14927"/>
              <a:gd name="connsiteX2" fmla="*/ 6535 w 10018"/>
              <a:gd name="connsiteY2" fmla="*/ 6197 h 14927"/>
              <a:gd name="connsiteX3" fmla="*/ 7778 w 10018"/>
              <a:gd name="connsiteY3" fmla="*/ 28 h 14927"/>
              <a:gd name="connsiteX4" fmla="*/ 8684 w 10018"/>
              <a:gd name="connsiteY4" fmla="*/ 3010 h 14927"/>
              <a:gd name="connsiteX5" fmla="*/ 10018 w 10018"/>
              <a:gd name="connsiteY5" fmla="*/ 1960 h 14927"/>
              <a:gd name="connsiteX0" fmla="*/ 0 w 9789"/>
              <a:gd name="connsiteY0" fmla="*/ 9510 h 14927"/>
              <a:gd name="connsiteX1" fmla="*/ 4742 w 9789"/>
              <a:gd name="connsiteY1" fmla="*/ 14897 h 14927"/>
              <a:gd name="connsiteX2" fmla="*/ 6535 w 9789"/>
              <a:gd name="connsiteY2" fmla="*/ 6197 h 14927"/>
              <a:gd name="connsiteX3" fmla="*/ 7778 w 9789"/>
              <a:gd name="connsiteY3" fmla="*/ 28 h 14927"/>
              <a:gd name="connsiteX4" fmla="*/ 8684 w 9789"/>
              <a:gd name="connsiteY4" fmla="*/ 3010 h 14927"/>
              <a:gd name="connsiteX5" fmla="*/ 9789 w 9789"/>
              <a:gd name="connsiteY5" fmla="*/ 1304 h 14927"/>
              <a:gd name="connsiteX0" fmla="*/ 0 w 10000"/>
              <a:gd name="connsiteY0" fmla="*/ 6371 h 10000"/>
              <a:gd name="connsiteX1" fmla="*/ 4844 w 10000"/>
              <a:gd name="connsiteY1" fmla="*/ 9980 h 10000"/>
              <a:gd name="connsiteX2" fmla="*/ 6676 w 10000"/>
              <a:gd name="connsiteY2" fmla="*/ 4152 h 10000"/>
              <a:gd name="connsiteX3" fmla="*/ 7946 w 10000"/>
              <a:gd name="connsiteY3" fmla="*/ 19 h 10000"/>
              <a:gd name="connsiteX4" fmla="*/ 8871 w 10000"/>
              <a:gd name="connsiteY4" fmla="*/ 2016 h 10000"/>
              <a:gd name="connsiteX5" fmla="*/ 10000 w 10000"/>
              <a:gd name="connsiteY5" fmla="*/ 874 h 10000"/>
              <a:gd name="connsiteX0" fmla="*/ 0 w 10000"/>
              <a:gd name="connsiteY0" fmla="*/ 6352 h 9981"/>
              <a:gd name="connsiteX1" fmla="*/ 4844 w 10000"/>
              <a:gd name="connsiteY1" fmla="*/ 9961 h 9981"/>
              <a:gd name="connsiteX2" fmla="*/ 6676 w 10000"/>
              <a:gd name="connsiteY2" fmla="*/ 4133 h 9981"/>
              <a:gd name="connsiteX3" fmla="*/ 7946 w 10000"/>
              <a:gd name="connsiteY3" fmla="*/ 0 h 9981"/>
              <a:gd name="connsiteX4" fmla="*/ 8871 w 10000"/>
              <a:gd name="connsiteY4" fmla="*/ 1997 h 9981"/>
              <a:gd name="connsiteX5" fmla="*/ 10000 w 10000"/>
              <a:gd name="connsiteY5" fmla="*/ 855 h 9981"/>
              <a:gd name="connsiteX0" fmla="*/ 0 w 10000"/>
              <a:gd name="connsiteY0" fmla="*/ 5520 h 9156"/>
              <a:gd name="connsiteX1" fmla="*/ 4844 w 10000"/>
              <a:gd name="connsiteY1" fmla="*/ 9136 h 9156"/>
              <a:gd name="connsiteX2" fmla="*/ 6676 w 10000"/>
              <a:gd name="connsiteY2" fmla="*/ 3297 h 9156"/>
              <a:gd name="connsiteX3" fmla="*/ 7884 w 10000"/>
              <a:gd name="connsiteY3" fmla="*/ 0 h 9156"/>
              <a:gd name="connsiteX4" fmla="*/ 8871 w 10000"/>
              <a:gd name="connsiteY4" fmla="*/ 1157 h 9156"/>
              <a:gd name="connsiteX5" fmla="*/ 10000 w 10000"/>
              <a:gd name="connsiteY5" fmla="*/ 13 h 9156"/>
              <a:gd name="connsiteX0" fmla="*/ 0 w 10372"/>
              <a:gd name="connsiteY0" fmla="*/ 6029 h 10000"/>
              <a:gd name="connsiteX1" fmla="*/ 4844 w 10372"/>
              <a:gd name="connsiteY1" fmla="*/ 9978 h 10000"/>
              <a:gd name="connsiteX2" fmla="*/ 6676 w 10372"/>
              <a:gd name="connsiteY2" fmla="*/ 3601 h 10000"/>
              <a:gd name="connsiteX3" fmla="*/ 7884 w 10372"/>
              <a:gd name="connsiteY3" fmla="*/ 0 h 10000"/>
              <a:gd name="connsiteX4" fmla="*/ 8871 w 10372"/>
              <a:gd name="connsiteY4" fmla="*/ 1264 h 10000"/>
              <a:gd name="connsiteX5" fmla="*/ 10372 w 10372"/>
              <a:gd name="connsiteY5" fmla="*/ 1304 h 10000"/>
              <a:gd name="connsiteX0" fmla="*/ 0 w 10372"/>
              <a:gd name="connsiteY0" fmla="*/ 6029 h 10000"/>
              <a:gd name="connsiteX1" fmla="*/ 4844 w 10372"/>
              <a:gd name="connsiteY1" fmla="*/ 9978 h 10000"/>
              <a:gd name="connsiteX2" fmla="*/ 6676 w 10372"/>
              <a:gd name="connsiteY2" fmla="*/ 3601 h 10000"/>
              <a:gd name="connsiteX3" fmla="*/ 7884 w 10372"/>
              <a:gd name="connsiteY3" fmla="*/ 0 h 10000"/>
              <a:gd name="connsiteX4" fmla="*/ 8768 w 10372"/>
              <a:gd name="connsiteY4" fmla="*/ 2124 h 10000"/>
              <a:gd name="connsiteX5" fmla="*/ 10372 w 10372"/>
              <a:gd name="connsiteY5" fmla="*/ 1304 h 10000"/>
              <a:gd name="connsiteX0" fmla="*/ 0 w 10372"/>
              <a:gd name="connsiteY0" fmla="*/ 5292 h 9263"/>
              <a:gd name="connsiteX1" fmla="*/ 4844 w 10372"/>
              <a:gd name="connsiteY1" fmla="*/ 9241 h 9263"/>
              <a:gd name="connsiteX2" fmla="*/ 6676 w 10372"/>
              <a:gd name="connsiteY2" fmla="*/ 2864 h 9263"/>
              <a:gd name="connsiteX3" fmla="*/ 7781 w 10372"/>
              <a:gd name="connsiteY3" fmla="*/ 0 h 9263"/>
              <a:gd name="connsiteX4" fmla="*/ 8768 w 10372"/>
              <a:gd name="connsiteY4" fmla="*/ 1387 h 9263"/>
              <a:gd name="connsiteX5" fmla="*/ 10372 w 10372"/>
              <a:gd name="connsiteY5" fmla="*/ 567 h 9263"/>
              <a:gd name="connsiteX0" fmla="*/ 0 w 10000"/>
              <a:gd name="connsiteY0" fmla="*/ 6575 h 10862"/>
              <a:gd name="connsiteX1" fmla="*/ 4670 w 10000"/>
              <a:gd name="connsiteY1" fmla="*/ 10838 h 10862"/>
              <a:gd name="connsiteX2" fmla="*/ 6437 w 10000"/>
              <a:gd name="connsiteY2" fmla="*/ 3954 h 10862"/>
              <a:gd name="connsiteX3" fmla="*/ 7402 w 10000"/>
              <a:gd name="connsiteY3" fmla="*/ 0 h 10862"/>
              <a:gd name="connsiteX4" fmla="*/ 8454 w 10000"/>
              <a:gd name="connsiteY4" fmla="*/ 2359 h 10862"/>
              <a:gd name="connsiteX5" fmla="*/ 10000 w 10000"/>
              <a:gd name="connsiteY5" fmla="*/ 1474 h 10862"/>
              <a:gd name="connsiteX0" fmla="*/ 0 w 10000"/>
              <a:gd name="connsiteY0" fmla="*/ 6973 h 11260"/>
              <a:gd name="connsiteX1" fmla="*/ 4670 w 10000"/>
              <a:gd name="connsiteY1" fmla="*/ 11236 h 11260"/>
              <a:gd name="connsiteX2" fmla="*/ 6437 w 10000"/>
              <a:gd name="connsiteY2" fmla="*/ 4352 h 11260"/>
              <a:gd name="connsiteX3" fmla="*/ 7402 w 10000"/>
              <a:gd name="connsiteY3" fmla="*/ 0 h 11260"/>
              <a:gd name="connsiteX4" fmla="*/ 8454 w 10000"/>
              <a:gd name="connsiteY4" fmla="*/ 2757 h 11260"/>
              <a:gd name="connsiteX5" fmla="*/ 10000 w 10000"/>
              <a:gd name="connsiteY5" fmla="*/ 1872 h 11260"/>
              <a:gd name="connsiteX0" fmla="*/ 0 w 9681"/>
              <a:gd name="connsiteY0" fmla="*/ 6973 h 11260"/>
              <a:gd name="connsiteX1" fmla="*/ 4670 w 9681"/>
              <a:gd name="connsiteY1" fmla="*/ 11236 h 11260"/>
              <a:gd name="connsiteX2" fmla="*/ 6437 w 9681"/>
              <a:gd name="connsiteY2" fmla="*/ 4352 h 11260"/>
              <a:gd name="connsiteX3" fmla="*/ 7402 w 9681"/>
              <a:gd name="connsiteY3" fmla="*/ 0 h 11260"/>
              <a:gd name="connsiteX4" fmla="*/ 8454 w 9681"/>
              <a:gd name="connsiteY4" fmla="*/ 2757 h 11260"/>
              <a:gd name="connsiteX5" fmla="*/ 9681 w 9681"/>
              <a:gd name="connsiteY5" fmla="*/ 545 h 11260"/>
              <a:gd name="connsiteX0" fmla="*/ 0 w 10042"/>
              <a:gd name="connsiteY0" fmla="*/ 6193 h 10000"/>
              <a:gd name="connsiteX1" fmla="*/ 4824 w 10042"/>
              <a:gd name="connsiteY1" fmla="*/ 9979 h 10000"/>
              <a:gd name="connsiteX2" fmla="*/ 6649 w 10042"/>
              <a:gd name="connsiteY2" fmla="*/ 3865 h 10000"/>
              <a:gd name="connsiteX3" fmla="*/ 7646 w 10042"/>
              <a:gd name="connsiteY3" fmla="*/ 0 h 10000"/>
              <a:gd name="connsiteX4" fmla="*/ 8733 w 10042"/>
              <a:gd name="connsiteY4" fmla="*/ 2448 h 10000"/>
              <a:gd name="connsiteX5" fmla="*/ 10000 w 10042"/>
              <a:gd name="connsiteY5" fmla="*/ 484 h 10000"/>
              <a:gd name="connsiteX0" fmla="*/ 0 w 10042"/>
              <a:gd name="connsiteY0" fmla="*/ 5709 h 9516"/>
              <a:gd name="connsiteX1" fmla="*/ 4824 w 10042"/>
              <a:gd name="connsiteY1" fmla="*/ 9495 h 9516"/>
              <a:gd name="connsiteX2" fmla="*/ 6649 w 10042"/>
              <a:gd name="connsiteY2" fmla="*/ 3381 h 9516"/>
              <a:gd name="connsiteX3" fmla="*/ 8733 w 10042"/>
              <a:gd name="connsiteY3" fmla="*/ 1964 h 9516"/>
              <a:gd name="connsiteX4" fmla="*/ 10000 w 10042"/>
              <a:gd name="connsiteY4" fmla="*/ 0 h 9516"/>
              <a:gd name="connsiteX0" fmla="*/ 0 w 10004"/>
              <a:gd name="connsiteY0" fmla="*/ 5999 h 10000"/>
              <a:gd name="connsiteX1" fmla="*/ 4804 w 10004"/>
              <a:gd name="connsiteY1" fmla="*/ 9978 h 10000"/>
              <a:gd name="connsiteX2" fmla="*/ 6621 w 10004"/>
              <a:gd name="connsiteY2" fmla="*/ 3553 h 10000"/>
              <a:gd name="connsiteX3" fmla="*/ 8803 w 10004"/>
              <a:gd name="connsiteY3" fmla="*/ 4919 h 10000"/>
              <a:gd name="connsiteX4" fmla="*/ 9958 w 10004"/>
              <a:gd name="connsiteY4" fmla="*/ 0 h 10000"/>
              <a:gd name="connsiteX0" fmla="*/ 0 w 10004"/>
              <a:gd name="connsiteY0" fmla="*/ 5999 h 10000"/>
              <a:gd name="connsiteX1" fmla="*/ 4804 w 10004"/>
              <a:gd name="connsiteY1" fmla="*/ 9978 h 10000"/>
              <a:gd name="connsiteX2" fmla="*/ 6906 w 10004"/>
              <a:gd name="connsiteY2" fmla="*/ 7485 h 10000"/>
              <a:gd name="connsiteX3" fmla="*/ 8803 w 10004"/>
              <a:gd name="connsiteY3" fmla="*/ 4919 h 10000"/>
              <a:gd name="connsiteX4" fmla="*/ 9958 w 10004"/>
              <a:gd name="connsiteY4" fmla="*/ 0 h 10000"/>
              <a:gd name="connsiteX0" fmla="*/ 0 w 10004"/>
              <a:gd name="connsiteY0" fmla="*/ 5999 h 8939"/>
              <a:gd name="connsiteX1" fmla="*/ 4768 w 10004"/>
              <a:gd name="connsiteY1" fmla="*/ 8901 h 8939"/>
              <a:gd name="connsiteX2" fmla="*/ 6906 w 10004"/>
              <a:gd name="connsiteY2" fmla="*/ 7485 h 8939"/>
              <a:gd name="connsiteX3" fmla="*/ 8803 w 10004"/>
              <a:gd name="connsiteY3" fmla="*/ 4919 h 8939"/>
              <a:gd name="connsiteX4" fmla="*/ 9958 w 10004"/>
              <a:gd name="connsiteY4" fmla="*/ 0 h 8939"/>
              <a:gd name="connsiteX0" fmla="*/ 0 w 10000"/>
              <a:gd name="connsiteY0" fmla="*/ 6711 h 10000"/>
              <a:gd name="connsiteX1" fmla="*/ 4766 w 10000"/>
              <a:gd name="connsiteY1" fmla="*/ 9957 h 10000"/>
              <a:gd name="connsiteX2" fmla="*/ 6903 w 10000"/>
              <a:gd name="connsiteY2" fmla="*/ 8373 h 10000"/>
              <a:gd name="connsiteX3" fmla="*/ 8799 w 10000"/>
              <a:gd name="connsiteY3" fmla="*/ 5503 h 10000"/>
              <a:gd name="connsiteX4" fmla="*/ 9954 w 10000"/>
              <a:gd name="connsiteY4" fmla="*/ 0 h 10000"/>
              <a:gd name="connsiteX0" fmla="*/ 0 w 10008"/>
              <a:gd name="connsiteY0" fmla="*/ 6711 h 10000"/>
              <a:gd name="connsiteX1" fmla="*/ 4766 w 10008"/>
              <a:gd name="connsiteY1" fmla="*/ 9957 h 10000"/>
              <a:gd name="connsiteX2" fmla="*/ 6903 w 10008"/>
              <a:gd name="connsiteY2" fmla="*/ 8373 h 10000"/>
              <a:gd name="connsiteX3" fmla="*/ 8799 w 10008"/>
              <a:gd name="connsiteY3" fmla="*/ 5503 h 10000"/>
              <a:gd name="connsiteX4" fmla="*/ 9954 w 10008"/>
              <a:gd name="connsiteY4" fmla="*/ 0 h 10000"/>
              <a:gd name="connsiteX0" fmla="*/ 0 w 10495"/>
              <a:gd name="connsiteY0" fmla="*/ 6063 h 10030"/>
              <a:gd name="connsiteX1" fmla="*/ 5253 w 10495"/>
              <a:gd name="connsiteY1" fmla="*/ 9957 h 10030"/>
              <a:gd name="connsiteX2" fmla="*/ 7390 w 10495"/>
              <a:gd name="connsiteY2" fmla="*/ 8373 h 10030"/>
              <a:gd name="connsiteX3" fmla="*/ 9286 w 10495"/>
              <a:gd name="connsiteY3" fmla="*/ 5503 h 10030"/>
              <a:gd name="connsiteX4" fmla="*/ 10441 w 10495"/>
              <a:gd name="connsiteY4" fmla="*/ 0 h 10030"/>
              <a:gd name="connsiteX0" fmla="*/ 0 w 10541"/>
              <a:gd name="connsiteY0" fmla="*/ 8093 h 12060"/>
              <a:gd name="connsiteX1" fmla="*/ 5253 w 10541"/>
              <a:gd name="connsiteY1" fmla="*/ 11987 h 12060"/>
              <a:gd name="connsiteX2" fmla="*/ 7390 w 10541"/>
              <a:gd name="connsiteY2" fmla="*/ 10403 h 12060"/>
              <a:gd name="connsiteX3" fmla="*/ 9286 w 10541"/>
              <a:gd name="connsiteY3" fmla="*/ 7533 h 12060"/>
              <a:gd name="connsiteX4" fmla="*/ 10490 w 10541"/>
              <a:gd name="connsiteY4" fmla="*/ 0 h 12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1" h="12060">
                <a:moveTo>
                  <a:pt x="0" y="8093"/>
                </a:moveTo>
                <a:cubicBezTo>
                  <a:pt x="792" y="12068"/>
                  <a:pt x="4021" y="11602"/>
                  <a:pt x="5253" y="11987"/>
                </a:cubicBezTo>
                <a:cubicBezTo>
                  <a:pt x="6485" y="12372"/>
                  <a:pt x="6719" y="11146"/>
                  <a:pt x="7390" y="10403"/>
                </a:cubicBezTo>
                <a:cubicBezTo>
                  <a:pt x="8062" y="9661"/>
                  <a:pt x="8713" y="8680"/>
                  <a:pt x="9286" y="7533"/>
                </a:cubicBezTo>
                <a:cubicBezTo>
                  <a:pt x="9859" y="6386"/>
                  <a:pt x="10769" y="3145"/>
                  <a:pt x="10490" y="0"/>
                </a:cubicBezTo>
              </a:path>
            </a:pathLst>
          </a:custGeom>
          <a:noFill/>
          <a:ln w="63500">
            <a:solidFill>
              <a:srgbClr val="3333FF"/>
            </a:solidFill>
            <a:round/>
            <a:headEnd/>
            <a:tailEnd/>
          </a:ln>
        </p:spPr>
        <p:txBody>
          <a:bodyPr anchor="ctr"/>
          <a:lstStyle/>
          <a:p>
            <a:endParaRPr lang="en-US">
              <a:solidFill>
                <a:srgbClr val="000000"/>
              </a:solidFill>
            </a:endParaRPr>
          </a:p>
        </p:txBody>
      </p:sp>
      <p:sp>
        <p:nvSpPr>
          <p:cNvPr id="408" name="Rectangle 527"/>
          <p:cNvSpPr>
            <a:spLocks noChangeArrowheads="1"/>
          </p:cNvSpPr>
          <p:nvPr/>
        </p:nvSpPr>
        <p:spPr bwMode="auto">
          <a:xfrm rot="19960">
            <a:off x="778394" y="826282"/>
            <a:ext cx="422887" cy="153888"/>
          </a:xfrm>
          <a:prstGeom prst="rect">
            <a:avLst/>
          </a:prstGeom>
          <a:solidFill>
            <a:srgbClr val="FFC000"/>
          </a:solidFill>
          <a:ln w="9525">
            <a:noFill/>
            <a:miter lim="800000"/>
            <a:headEnd/>
            <a:tailEnd/>
          </a:ln>
        </p:spPr>
        <p:txBody>
          <a:bodyPr wrap="square" lIns="0" tIns="0" rIns="0" bIns="0">
            <a:spAutoFit/>
          </a:bodyPr>
          <a:lstStyle/>
          <a:p>
            <a:pPr algn="ctr"/>
            <a:r>
              <a:rPr lang="en-US" sz="1000">
                <a:solidFill>
                  <a:srgbClr val="000000"/>
                </a:solidFill>
              </a:rPr>
              <a:t> </a:t>
            </a:r>
            <a:r>
              <a:rPr lang="en-US" sz="1000" smtClean="0">
                <a:solidFill>
                  <a:srgbClr val="000000"/>
                </a:solidFill>
              </a:rPr>
              <a:t>SEAT</a:t>
            </a:r>
            <a:endParaRPr lang="en-US" sz="1000">
              <a:solidFill>
                <a:srgbClr val="000000"/>
              </a:solidFill>
            </a:endParaRPr>
          </a:p>
        </p:txBody>
      </p:sp>
      <p:sp>
        <p:nvSpPr>
          <p:cNvPr id="409" name="Rectangle 527"/>
          <p:cNvSpPr>
            <a:spLocks noChangeArrowheads="1"/>
          </p:cNvSpPr>
          <p:nvPr/>
        </p:nvSpPr>
        <p:spPr bwMode="auto">
          <a:xfrm rot="5400000">
            <a:off x="5723606" y="1611706"/>
            <a:ext cx="330469" cy="153888"/>
          </a:xfrm>
          <a:prstGeom prst="rect">
            <a:avLst/>
          </a:prstGeom>
          <a:solidFill>
            <a:srgbClr val="FFC000"/>
          </a:solidFill>
          <a:ln w="9525">
            <a:noFill/>
            <a:miter lim="800000"/>
            <a:headEnd/>
            <a:tailEnd/>
          </a:ln>
        </p:spPr>
        <p:txBody>
          <a:bodyPr wrap="square" lIns="0" tIns="0" rIns="0" bIns="0">
            <a:spAutoFit/>
          </a:bodyPr>
          <a:lstStyle/>
          <a:p>
            <a:pPr algn="r"/>
            <a:r>
              <a:rPr lang="en-US" sz="1000">
                <a:solidFill>
                  <a:srgbClr val="000000"/>
                </a:solidFill>
              </a:rPr>
              <a:t> </a:t>
            </a:r>
            <a:r>
              <a:rPr lang="en-US" sz="1000" smtClean="0">
                <a:solidFill>
                  <a:srgbClr val="000000"/>
                </a:solidFill>
              </a:rPr>
              <a:t>STAR</a:t>
            </a:r>
            <a:endParaRPr lang="en-US" sz="1000">
              <a:solidFill>
                <a:srgbClr val="000000"/>
              </a:solidFill>
            </a:endParaRPr>
          </a:p>
        </p:txBody>
      </p:sp>
      <p:sp>
        <p:nvSpPr>
          <p:cNvPr id="410" name="Rectangle 527"/>
          <p:cNvSpPr>
            <a:spLocks noChangeArrowheads="1"/>
          </p:cNvSpPr>
          <p:nvPr/>
        </p:nvSpPr>
        <p:spPr bwMode="auto">
          <a:xfrm rot="5131938">
            <a:off x="5900835" y="2763233"/>
            <a:ext cx="272462" cy="153888"/>
          </a:xfrm>
          <a:prstGeom prst="rect">
            <a:avLst/>
          </a:prstGeom>
          <a:solidFill>
            <a:srgbClr val="FFC000"/>
          </a:solidFill>
          <a:ln w="9525">
            <a:noFill/>
            <a:miter lim="800000"/>
            <a:headEnd/>
            <a:tailEnd/>
          </a:ln>
        </p:spPr>
        <p:txBody>
          <a:bodyPr wrap="square" lIns="0" tIns="0" rIns="0" bIns="0">
            <a:spAutoFit/>
          </a:bodyPr>
          <a:lstStyle/>
          <a:p>
            <a:r>
              <a:rPr lang="en-US" sz="1000" smtClean="0">
                <a:solidFill>
                  <a:srgbClr val="000000"/>
                </a:solidFill>
              </a:rPr>
              <a:t>CHIC</a:t>
            </a:r>
            <a:endParaRPr lang="en-US" sz="1000">
              <a:solidFill>
                <a:srgbClr val="000000"/>
              </a:solidFill>
            </a:endParaRPr>
          </a:p>
        </p:txBody>
      </p:sp>
      <p:sp>
        <p:nvSpPr>
          <p:cNvPr id="411" name="Rectangle 527"/>
          <p:cNvSpPr>
            <a:spLocks noChangeArrowheads="1"/>
          </p:cNvSpPr>
          <p:nvPr/>
        </p:nvSpPr>
        <p:spPr bwMode="auto">
          <a:xfrm rot="18729563">
            <a:off x="7236988" y="2934295"/>
            <a:ext cx="367212" cy="153888"/>
          </a:xfrm>
          <a:prstGeom prst="rect">
            <a:avLst/>
          </a:prstGeom>
          <a:solidFill>
            <a:srgbClr val="FFC000"/>
          </a:solidFill>
          <a:ln w="9525">
            <a:noFill/>
            <a:miter lim="800000"/>
            <a:headEnd/>
            <a:tailEnd/>
          </a:ln>
        </p:spPr>
        <p:txBody>
          <a:bodyPr wrap="square" lIns="0" tIns="0" rIns="0" bIns="0">
            <a:spAutoFit/>
          </a:bodyPr>
          <a:lstStyle/>
          <a:p>
            <a:pPr algn="r"/>
            <a:r>
              <a:rPr lang="en-US" sz="1000" smtClean="0">
                <a:solidFill>
                  <a:srgbClr val="000000"/>
                </a:solidFill>
              </a:rPr>
              <a:t>WASH</a:t>
            </a:r>
            <a:endParaRPr lang="en-US" sz="1000">
              <a:solidFill>
                <a:srgbClr val="000000"/>
              </a:solidFill>
            </a:endParaRPr>
          </a:p>
        </p:txBody>
      </p:sp>
      <p:grpSp>
        <p:nvGrpSpPr>
          <p:cNvPr id="412" name="Group 411"/>
          <p:cNvGrpSpPr/>
          <p:nvPr/>
        </p:nvGrpSpPr>
        <p:grpSpPr>
          <a:xfrm>
            <a:off x="667544" y="5367954"/>
            <a:ext cx="1829075" cy="157956"/>
            <a:chOff x="654164" y="5441671"/>
            <a:chExt cx="1829075" cy="157956"/>
          </a:xfrm>
        </p:grpSpPr>
        <p:sp>
          <p:nvSpPr>
            <p:cNvPr id="413" name="Text Box 299"/>
            <p:cNvSpPr txBox="1">
              <a:spLocks noChangeArrowheads="1"/>
            </p:cNvSpPr>
            <p:nvPr/>
          </p:nvSpPr>
          <p:spPr bwMode="auto">
            <a:xfrm>
              <a:off x="873514" y="5447227"/>
              <a:ext cx="1609725" cy="152400"/>
            </a:xfrm>
            <a:prstGeom prst="rect">
              <a:avLst/>
            </a:prstGeom>
            <a:noFill/>
            <a:ln w="9525">
              <a:noFill/>
              <a:miter lim="800000"/>
              <a:headEnd/>
              <a:tailEnd/>
            </a:ln>
          </p:spPr>
          <p:txBody>
            <a:bodyPr wrap="none" lIns="0" tIns="0" rIns="0" bIns="0">
              <a:spAutoFit/>
            </a:bodyPr>
            <a:lstStyle/>
            <a:p>
              <a:pPr eaLnBrk="1" hangingPunct="1"/>
              <a:r>
                <a:rPr lang="en-US" sz="1000">
                  <a:solidFill>
                    <a:srgbClr val="000000"/>
                  </a:solidFill>
                </a:rPr>
                <a:t>commercial peering points</a:t>
              </a:r>
            </a:p>
          </p:txBody>
        </p:sp>
        <p:sp>
          <p:nvSpPr>
            <p:cNvPr id="414" name="5-Point Star 413"/>
            <p:cNvSpPr>
              <a:spLocks noChangeAspect="1"/>
            </p:cNvSpPr>
            <p:nvPr/>
          </p:nvSpPr>
          <p:spPr bwMode="auto">
            <a:xfrm>
              <a:off x="654164" y="5441671"/>
              <a:ext cx="127176" cy="128016"/>
            </a:xfrm>
            <a:prstGeom prst="star5">
              <a:avLst/>
            </a:prstGeom>
            <a:solidFill>
              <a:srgbClr val="FFFF00"/>
            </a:solidFill>
            <a:ln w="1143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pitchFamily="-65" charset="0"/>
                <a:ea typeface="Arial" pitchFamily="-65" charset="0"/>
                <a:cs typeface="Arial" pitchFamily="-65" charset="0"/>
              </a:endParaRPr>
            </a:p>
          </p:txBody>
        </p:sp>
      </p:grpSp>
      <p:sp>
        <p:nvSpPr>
          <p:cNvPr id="415" name="5-Point Star 414"/>
          <p:cNvSpPr>
            <a:spLocks noChangeAspect="1"/>
          </p:cNvSpPr>
          <p:nvPr/>
        </p:nvSpPr>
        <p:spPr bwMode="auto">
          <a:xfrm>
            <a:off x="1217016" y="3086001"/>
            <a:ext cx="128016" cy="128016"/>
          </a:xfrm>
          <a:prstGeom prst="star5">
            <a:avLst/>
          </a:prstGeom>
          <a:solidFill>
            <a:srgbClr val="FFFF00"/>
          </a:solidFill>
          <a:ln w="1143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pitchFamily="-65" charset="0"/>
              <a:ea typeface="Arial" pitchFamily="-65" charset="0"/>
              <a:cs typeface="Arial" pitchFamily="-65" charset="0"/>
            </a:endParaRPr>
          </a:p>
        </p:txBody>
      </p:sp>
      <p:sp>
        <p:nvSpPr>
          <p:cNvPr id="416" name="5-Point Star 415"/>
          <p:cNvSpPr>
            <a:spLocks noChangeAspect="1"/>
          </p:cNvSpPr>
          <p:nvPr/>
        </p:nvSpPr>
        <p:spPr bwMode="auto">
          <a:xfrm>
            <a:off x="7307166" y="2765363"/>
            <a:ext cx="128016" cy="128016"/>
          </a:xfrm>
          <a:prstGeom prst="star5">
            <a:avLst/>
          </a:prstGeom>
          <a:solidFill>
            <a:srgbClr val="FFFF00"/>
          </a:solidFill>
          <a:ln w="1143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pitchFamily="-65" charset="0"/>
              <a:ea typeface="Arial" pitchFamily="-65" charset="0"/>
              <a:cs typeface="Arial" pitchFamily="-65" charset="0"/>
            </a:endParaRPr>
          </a:p>
        </p:txBody>
      </p:sp>
      <p:sp>
        <p:nvSpPr>
          <p:cNvPr id="417" name="5-Point Star 416"/>
          <p:cNvSpPr>
            <a:spLocks noChangeAspect="1"/>
          </p:cNvSpPr>
          <p:nvPr/>
        </p:nvSpPr>
        <p:spPr bwMode="auto">
          <a:xfrm>
            <a:off x="6054190" y="1963939"/>
            <a:ext cx="128016" cy="128016"/>
          </a:xfrm>
          <a:prstGeom prst="star5">
            <a:avLst/>
          </a:prstGeom>
          <a:solidFill>
            <a:srgbClr val="FFFF00"/>
          </a:solidFill>
          <a:ln w="1143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pitchFamily="-65" charset="0"/>
              <a:ea typeface="Arial" pitchFamily="-65" charset="0"/>
              <a:cs typeface="Arial" pitchFamily="-65" charset="0"/>
            </a:endParaRPr>
          </a:p>
        </p:txBody>
      </p:sp>
      <p:grpSp>
        <p:nvGrpSpPr>
          <p:cNvPr id="418" name="Group 417"/>
          <p:cNvGrpSpPr/>
          <p:nvPr/>
        </p:nvGrpSpPr>
        <p:grpSpPr>
          <a:xfrm>
            <a:off x="635049" y="5537640"/>
            <a:ext cx="2701027" cy="188856"/>
            <a:chOff x="639509" y="6018156"/>
            <a:chExt cx="2701027" cy="188856"/>
          </a:xfrm>
          <a:noFill/>
        </p:grpSpPr>
        <p:sp>
          <p:nvSpPr>
            <p:cNvPr id="419" name="Text Box 397"/>
            <p:cNvSpPr txBox="1">
              <a:spLocks noChangeArrowheads="1"/>
            </p:cNvSpPr>
            <p:nvPr/>
          </p:nvSpPr>
          <p:spPr bwMode="auto">
            <a:xfrm>
              <a:off x="873514" y="6053124"/>
              <a:ext cx="2467022" cy="153888"/>
            </a:xfrm>
            <a:prstGeom prst="rect">
              <a:avLst/>
            </a:prstGeom>
            <a:grpFill/>
            <a:ln w="9525">
              <a:noFill/>
              <a:miter lim="800000"/>
              <a:headEnd/>
              <a:tailEnd/>
            </a:ln>
          </p:spPr>
          <p:txBody>
            <a:bodyPr wrap="none" lIns="0" tIns="0" rIns="0" bIns="0">
              <a:spAutoFit/>
            </a:bodyPr>
            <a:lstStyle/>
            <a:p>
              <a:pPr eaLnBrk="1" hangingPunct="1"/>
              <a:r>
                <a:rPr lang="en-US" sz="1000" smtClean="0">
                  <a:solidFill>
                    <a:srgbClr val="000000"/>
                  </a:solidFill>
                </a:rPr>
                <a:t>R&amp;E </a:t>
              </a:r>
              <a:r>
                <a:rPr lang="en-US" sz="1000">
                  <a:solidFill>
                    <a:srgbClr val="000000"/>
                  </a:solidFill>
                </a:rPr>
                <a:t>network </a:t>
              </a:r>
              <a:r>
                <a:rPr lang="en-US" sz="1000" smtClean="0">
                  <a:solidFill>
                    <a:srgbClr val="000000"/>
                  </a:solidFill>
                </a:rPr>
                <a:t>peering locations – US and international</a:t>
              </a:r>
              <a:endParaRPr lang="en-US" sz="1000">
                <a:solidFill>
                  <a:srgbClr val="000000"/>
                </a:solidFill>
              </a:endParaRPr>
            </a:p>
          </p:txBody>
        </p:sp>
        <p:sp>
          <p:nvSpPr>
            <p:cNvPr id="420" name="5-Point Star 419"/>
            <p:cNvSpPr/>
            <p:nvPr/>
          </p:nvSpPr>
          <p:spPr bwMode="auto">
            <a:xfrm>
              <a:off x="639509" y="6018156"/>
              <a:ext cx="182880" cy="182880"/>
            </a:xfrm>
            <a:prstGeom prst="star5">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pitchFamily="-65" charset="0"/>
                <a:ea typeface="Arial" pitchFamily="-65" charset="0"/>
                <a:cs typeface="Arial" pitchFamily="-65" charset="0"/>
              </a:endParaRPr>
            </a:p>
          </p:txBody>
        </p:sp>
      </p:grpSp>
      <p:sp>
        <p:nvSpPr>
          <p:cNvPr id="421" name="5-Point Star 420"/>
          <p:cNvSpPr/>
          <p:nvPr/>
        </p:nvSpPr>
        <p:spPr bwMode="auto">
          <a:xfrm>
            <a:off x="745266" y="3010027"/>
            <a:ext cx="182880" cy="182880"/>
          </a:xfrm>
          <a:prstGeom prst="star5">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pitchFamily="-65" charset="0"/>
              <a:ea typeface="Arial" pitchFamily="-65" charset="0"/>
              <a:cs typeface="Arial" pitchFamily="-65" charset="0"/>
            </a:endParaRPr>
          </a:p>
        </p:txBody>
      </p:sp>
      <p:sp>
        <p:nvSpPr>
          <p:cNvPr id="422" name="5-Point Star 421"/>
          <p:cNvSpPr/>
          <p:nvPr/>
        </p:nvSpPr>
        <p:spPr bwMode="auto">
          <a:xfrm>
            <a:off x="1209354" y="614003"/>
            <a:ext cx="182880" cy="182880"/>
          </a:xfrm>
          <a:prstGeom prst="star5">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pitchFamily="-65" charset="0"/>
              <a:ea typeface="Arial" pitchFamily="-65" charset="0"/>
              <a:cs typeface="Arial" pitchFamily="-65" charset="0"/>
            </a:endParaRPr>
          </a:p>
        </p:txBody>
      </p:sp>
      <p:sp>
        <p:nvSpPr>
          <p:cNvPr id="423" name="5-Point Star 422"/>
          <p:cNvSpPr/>
          <p:nvPr/>
        </p:nvSpPr>
        <p:spPr bwMode="auto">
          <a:xfrm rot="19891696">
            <a:off x="6718841" y="3896123"/>
            <a:ext cx="182880" cy="182880"/>
          </a:xfrm>
          <a:prstGeom prst="star5">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pitchFamily="-65" charset="0"/>
              <a:ea typeface="Arial" pitchFamily="-65" charset="0"/>
              <a:cs typeface="Arial" pitchFamily="-65" charset="0"/>
            </a:endParaRPr>
          </a:p>
        </p:txBody>
      </p:sp>
      <p:sp>
        <p:nvSpPr>
          <p:cNvPr id="424" name="Rectangle 527"/>
          <p:cNvSpPr>
            <a:spLocks noChangeArrowheads="1"/>
          </p:cNvSpPr>
          <p:nvPr/>
        </p:nvSpPr>
        <p:spPr bwMode="auto">
          <a:xfrm rot="18597821">
            <a:off x="5861462" y="3601879"/>
            <a:ext cx="325697" cy="153888"/>
          </a:xfrm>
          <a:prstGeom prst="rect">
            <a:avLst/>
          </a:prstGeom>
          <a:solidFill>
            <a:srgbClr val="FFC000"/>
          </a:solidFill>
          <a:ln w="9525">
            <a:noFill/>
            <a:miter lim="800000"/>
            <a:headEnd/>
            <a:tailEnd/>
          </a:ln>
        </p:spPr>
        <p:txBody>
          <a:bodyPr wrap="square" lIns="0" tIns="0" rIns="0" bIns="0">
            <a:spAutoFit/>
          </a:bodyPr>
          <a:lstStyle/>
          <a:p>
            <a:pPr algn="r"/>
            <a:r>
              <a:rPr lang="en-US" sz="1000">
                <a:solidFill>
                  <a:srgbClr val="000000"/>
                </a:solidFill>
              </a:rPr>
              <a:t> </a:t>
            </a:r>
            <a:r>
              <a:rPr lang="en-US" sz="1000" smtClean="0">
                <a:solidFill>
                  <a:srgbClr val="000000"/>
                </a:solidFill>
              </a:rPr>
              <a:t>NASH</a:t>
            </a:r>
            <a:endParaRPr lang="en-US" sz="1000">
              <a:solidFill>
                <a:srgbClr val="000000"/>
              </a:solidFill>
            </a:endParaRPr>
          </a:p>
        </p:txBody>
      </p:sp>
      <p:sp>
        <p:nvSpPr>
          <p:cNvPr id="426" name="Rectangle 527"/>
          <p:cNvSpPr>
            <a:spLocks noChangeArrowheads="1"/>
          </p:cNvSpPr>
          <p:nvPr/>
        </p:nvSpPr>
        <p:spPr bwMode="auto">
          <a:xfrm rot="17660269">
            <a:off x="5050393" y="4331937"/>
            <a:ext cx="366507" cy="153888"/>
          </a:xfrm>
          <a:prstGeom prst="rect">
            <a:avLst/>
          </a:prstGeom>
          <a:solidFill>
            <a:srgbClr val="FFC000"/>
          </a:solidFill>
          <a:ln w="9525">
            <a:noFill/>
            <a:miter lim="800000"/>
            <a:headEnd/>
            <a:tailEnd/>
          </a:ln>
        </p:spPr>
        <p:txBody>
          <a:bodyPr wrap="square" lIns="0" tIns="0" rIns="0" bIns="0">
            <a:spAutoFit/>
          </a:bodyPr>
          <a:lstStyle/>
          <a:p>
            <a:r>
              <a:rPr lang="en-US" sz="1000">
                <a:solidFill>
                  <a:srgbClr val="000000"/>
                </a:solidFill>
              </a:rPr>
              <a:t> </a:t>
            </a:r>
            <a:r>
              <a:rPr lang="en-US" sz="1000" err="1" smtClean="0">
                <a:solidFill>
                  <a:srgbClr val="000000"/>
                </a:solidFill>
              </a:rPr>
              <a:t>HOUS</a:t>
            </a:r>
            <a:endParaRPr lang="en-US" sz="1000">
              <a:solidFill>
                <a:srgbClr val="000000"/>
              </a:solidFill>
            </a:endParaRPr>
          </a:p>
        </p:txBody>
      </p:sp>
      <p:sp>
        <p:nvSpPr>
          <p:cNvPr id="430" name="Oval 382"/>
          <p:cNvSpPr>
            <a:spLocks noChangeArrowheads="1"/>
          </p:cNvSpPr>
          <p:nvPr/>
        </p:nvSpPr>
        <p:spPr bwMode="auto">
          <a:xfrm>
            <a:off x="7899781" y="2918833"/>
            <a:ext cx="118872" cy="118872"/>
          </a:xfrm>
          <a:prstGeom prst="ellipse">
            <a:avLst/>
          </a:prstGeom>
          <a:solidFill>
            <a:srgbClr val="00FF00"/>
          </a:solidFill>
          <a:ln w="25400">
            <a:noFill/>
            <a:round/>
            <a:headEnd/>
            <a:tailEnd/>
          </a:ln>
        </p:spPr>
        <p:txBody>
          <a:bodyPr wrap="none" anchor="ctr"/>
          <a:lstStyle/>
          <a:p>
            <a:endParaRPr lang="en-US" sz="1000">
              <a:solidFill>
                <a:srgbClr val="000000"/>
              </a:solidFill>
            </a:endParaRPr>
          </a:p>
        </p:txBody>
      </p:sp>
      <p:sp>
        <p:nvSpPr>
          <p:cNvPr id="431" name="Rectangle 527"/>
          <p:cNvSpPr>
            <a:spLocks noChangeArrowheads="1"/>
          </p:cNvSpPr>
          <p:nvPr/>
        </p:nvSpPr>
        <p:spPr bwMode="auto">
          <a:xfrm rot="3193700">
            <a:off x="4998109" y="3101592"/>
            <a:ext cx="422887" cy="153888"/>
          </a:xfrm>
          <a:prstGeom prst="rect">
            <a:avLst/>
          </a:prstGeom>
          <a:solidFill>
            <a:srgbClr val="FFC000"/>
          </a:solidFill>
          <a:ln w="9525">
            <a:noFill/>
            <a:miter lim="800000"/>
            <a:headEnd/>
            <a:tailEnd/>
          </a:ln>
        </p:spPr>
        <p:txBody>
          <a:bodyPr wrap="square" lIns="0" tIns="0" rIns="0" bIns="0">
            <a:spAutoFit/>
          </a:bodyPr>
          <a:lstStyle/>
          <a:p>
            <a:pPr algn="ctr"/>
            <a:r>
              <a:rPr lang="en-US" sz="1000">
                <a:solidFill>
                  <a:srgbClr val="000000"/>
                </a:solidFill>
              </a:rPr>
              <a:t> </a:t>
            </a:r>
            <a:r>
              <a:rPr lang="en-US" sz="1000" smtClean="0">
                <a:solidFill>
                  <a:srgbClr val="000000"/>
                </a:solidFill>
              </a:rPr>
              <a:t>KANS</a:t>
            </a:r>
            <a:endParaRPr lang="en-US" sz="1000">
              <a:solidFill>
                <a:srgbClr val="000000"/>
              </a:solidFill>
            </a:endParaRPr>
          </a:p>
        </p:txBody>
      </p:sp>
      <p:sp>
        <p:nvSpPr>
          <p:cNvPr id="432" name="Rectangle 527"/>
          <p:cNvSpPr>
            <a:spLocks noChangeArrowheads="1"/>
          </p:cNvSpPr>
          <p:nvPr/>
        </p:nvSpPr>
        <p:spPr bwMode="auto">
          <a:xfrm rot="3290258">
            <a:off x="3567137" y="3068641"/>
            <a:ext cx="422887" cy="153888"/>
          </a:xfrm>
          <a:prstGeom prst="rect">
            <a:avLst/>
          </a:prstGeom>
          <a:solidFill>
            <a:srgbClr val="FFC000"/>
          </a:solidFill>
          <a:ln w="9525">
            <a:noFill/>
            <a:miter lim="800000"/>
            <a:headEnd/>
            <a:tailEnd/>
          </a:ln>
        </p:spPr>
        <p:txBody>
          <a:bodyPr wrap="square" lIns="0" tIns="0" rIns="0" bIns="0">
            <a:spAutoFit/>
          </a:bodyPr>
          <a:lstStyle/>
          <a:p>
            <a:pPr algn="ctr"/>
            <a:r>
              <a:rPr lang="en-US" sz="1000">
                <a:solidFill>
                  <a:srgbClr val="000000"/>
                </a:solidFill>
              </a:rPr>
              <a:t> </a:t>
            </a:r>
            <a:r>
              <a:rPr lang="en-US" sz="1000" smtClean="0">
                <a:solidFill>
                  <a:srgbClr val="000000"/>
                </a:solidFill>
              </a:rPr>
              <a:t>DENV</a:t>
            </a:r>
            <a:endParaRPr lang="en-US" sz="1000">
              <a:solidFill>
                <a:srgbClr val="000000"/>
              </a:solidFill>
            </a:endParaRPr>
          </a:p>
        </p:txBody>
      </p:sp>
      <p:sp>
        <p:nvSpPr>
          <p:cNvPr id="433" name="5-Point Star 432"/>
          <p:cNvSpPr/>
          <p:nvPr/>
        </p:nvSpPr>
        <p:spPr bwMode="auto">
          <a:xfrm rot="1911211">
            <a:off x="3578832" y="2640592"/>
            <a:ext cx="182880" cy="182880"/>
          </a:xfrm>
          <a:prstGeom prst="star5">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pitchFamily="-65" charset="0"/>
              <a:ea typeface="Arial" pitchFamily="-65" charset="0"/>
              <a:cs typeface="Arial" pitchFamily="-65" charset="0"/>
            </a:endParaRPr>
          </a:p>
        </p:txBody>
      </p:sp>
      <p:sp>
        <p:nvSpPr>
          <p:cNvPr id="434" name="5-Point Star 433"/>
          <p:cNvSpPr/>
          <p:nvPr/>
        </p:nvSpPr>
        <p:spPr bwMode="auto">
          <a:xfrm>
            <a:off x="2837098" y="3832738"/>
            <a:ext cx="182880" cy="182880"/>
          </a:xfrm>
          <a:prstGeom prst="star5">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pitchFamily="-65" charset="0"/>
              <a:ea typeface="Arial" pitchFamily="-65" charset="0"/>
              <a:cs typeface="Arial" pitchFamily="-65" charset="0"/>
            </a:endParaRPr>
          </a:p>
        </p:txBody>
      </p:sp>
      <p:sp>
        <p:nvSpPr>
          <p:cNvPr id="435" name="Rectangle 527"/>
          <p:cNvSpPr>
            <a:spLocks noChangeArrowheads="1"/>
          </p:cNvSpPr>
          <p:nvPr/>
        </p:nvSpPr>
        <p:spPr bwMode="auto">
          <a:xfrm rot="380394">
            <a:off x="2567000" y="3635629"/>
            <a:ext cx="422887" cy="153888"/>
          </a:xfrm>
          <a:prstGeom prst="rect">
            <a:avLst/>
          </a:prstGeom>
          <a:solidFill>
            <a:srgbClr val="FFC000"/>
          </a:solidFill>
          <a:ln w="9525">
            <a:noFill/>
            <a:miter lim="800000"/>
            <a:headEnd/>
            <a:tailEnd/>
          </a:ln>
        </p:spPr>
        <p:txBody>
          <a:bodyPr wrap="square" lIns="0" tIns="0" rIns="0" bIns="0">
            <a:spAutoFit/>
          </a:bodyPr>
          <a:lstStyle/>
          <a:p>
            <a:pPr algn="ctr"/>
            <a:r>
              <a:rPr lang="en-US" sz="1000">
                <a:solidFill>
                  <a:srgbClr val="000000"/>
                </a:solidFill>
              </a:rPr>
              <a:t> </a:t>
            </a:r>
            <a:r>
              <a:rPr lang="en-US" sz="1000" smtClean="0">
                <a:solidFill>
                  <a:srgbClr val="000000"/>
                </a:solidFill>
              </a:rPr>
              <a:t>ALBQ</a:t>
            </a:r>
            <a:endParaRPr lang="en-US" sz="1000">
              <a:solidFill>
                <a:srgbClr val="000000"/>
              </a:solidFill>
            </a:endParaRPr>
          </a:p>
        </p:txBody>
      </p:sp>
      <p:sp>
        <p:nvSpPr>
          <p:cNvPr id="437" name="Rectangle 527"/>
          <p:cNvSpPr>
            <a:spLocks noChangeArrowheads="1"/>
          </p:cNvSpPr>
          <p:nvPr/>
        </p:nvSpPr>
        <p:spPr bwMode="auto">
          <a:xfrm rot="19327906">
            <a:off x="1769050" y="2032811"/>
            <a:ext cx="283549" cy="153888"/>
          </a:xfrm>
          <a:prstGeom prst="rect">
            <a:avLst/>
          </a:prstGeom>
          <a:solidFill>
            <a:srgbClr val="FFC000"/>
          </a:solidFill>
          <a:ln w="9525">
            <a:noFill/>
            <a:miter lim="800000"/>
            <a:headEnd/>
            <a:tailEnd/>
          </a:ln>
        </p:spPr>
        <p:txBody>
          <a:bodyPr wrap="square" lIns="0" tIns="0" rIns="0" bIns="0">
            <a:spAutoFit/>
          </a:bodyPr>
          <a:lstStyle/>
          <a:p>
            <a:pPr algn="r"/>
            <a:r>
              <a:rPr lang="en-US" sz="1000" smtClean="0">
                <a:solidFill>
                  <a:srgbClr val="000000"/>
                </a:solidFill>
              </a:rPr>
              <a:t>BOIS</a:t>
            </a:r>
            <a:endParaRPr lang="en-US" sz="1000">
              <a:solidFill>
                <a:srgbClr val="000000"/>
              </a:solidFill>
            </a:endParaRPr>
          </a:p>
        </p:txBody>
      </p:sp>
      <p:sp>
        <p:nvSpPr>
          <p:cNvPr id="438" name="Rectangle 527"/>
          <p:cNvSpPr>
            <a:spLocks noChangeArrowheads="1"/>
          </p:cNvSpPr>
          <p:nvPr/>
        </p:nvSpPr>
        <p:spPr bwMode="auto">
          <a:xfrm rot="18079224">
            <a:off x="1145112" y="2131776"/>
            <a:ext cx="352331" cy="153888"/>
          </a:xfrm>
          <a:prstGeom prst="rect">
            <a:avLst/>
          </a:prstGeom>
          <a:solidFill>
            <a:srgbClr val="FFC000"/>
          </a:solidFill>
          <a:ln w="9525">
            <a:noFill/>
            <a:miter lim="800000"/>
            <a:headEnd/>
            <a:tailEnd/>
          </a:ln>
        </p:spPr>
        <p:txBody>
          <a:bodyPr wrap="square" lIns="0" tIns="0" rIns="0" bIns="0">
            <a:spAutoFit/>
          </a:bodyPr>
          <a:lstStyle/>
          <a:p>
            <a:r>
              <a:rPr lang="en-US" sz="1000">
                <a:solidFill>
                  <a:srgbClr val="000000"/>
                </a:solidFill>
              </a:rPr>
              <a:t> </a:t>
            </a:r>
            <a:r>
              <a:rPr lang="en-US" sz="1000" err="1" smtClean="0">
                <a:solidFill>
                  <a:srgbClr val="000000"/>
                </a:solidFill>
              </a:rPr>
              <a:t>SACR</a:t>
            </a:r>
            <a:endParaRPr lang="en-US" sz="1000">
              <a:solidFill>
                <a:srgbClr val="000000"/>
              </a:solidFill>
            </a:endParaRPr>
          </a:p>
        </p:txBody>
      </p:sp>
      <p:sp>
        <p:nvSpPr>
          <p:cNvPr id="439" name="Freeform 600"/>
          <p:cNvSpPr>
            <a:spLocks/>
          </p:cNvSpPr>
          <p:nvPr/>
        </p:nvSpPr>
        <p:spPr bwMode="auto">
          <a:xfrm>
            <a:off x="1109491" y="899656"/>
            <a:ext cx="239213" cy="1912347"/>
          </a:xfrm>
          <a:custGeom>
            <a:avLst/>
            <a:gdLst>
              <a:gd name="T0" fmla="*/ 2147483647 w 753"/>
              <a:gd name="T1" fmla="*/ 2147483647 h 907"/>
              <a:gd name="T2" fmla="*/ 2147483647 w 753"/>
              <a:gd name="T3" fmla="*/ 2147483647 h 907"/>
              <a:gd name="T4" fmla="*/ 0 w 753"/>
              <a:gd name="T5" fmla="*/ 0 h 907"/>
              <a:gd name="T6" fmla="*/ 0 60000 65536"/>
              <a:gd name="T7" fmla="*/ 0 60000 65536"/>
              <a:gd name="T8" fmla="*/ 0 60000 65536"/>
              <a:gd name="T9" fmla="*/ 0 w 753"/>
              <a:gd name="T10" fmla="*/ 0 h 907"/>
              <a:gd name="T11" fmla="*/ 753 w 753"/>
              <a:gd name="T12" fmla="*/ 907 h 907"/>
              <a:gd name="connsiteX0" fmla="*/ 10000 w 10000"/>
              <a:gd name="connsiteY0" fmla="*/ 9394 h 9394"/>
              <a:gd name="connsiteX1" fmla="*/ 3653 w 10000"/>
              <a:gd name="connsiteY1" fmla="*/ 7882 h 9394"/>
              <a:gd name="connsiteX2" fmla="*/ 0 w 10000"/>
              <a:gd name="connsiteY2" fmla="*/ 0 h 9394"/>
              <a:gd name="connsiteX0" fmla="*/ 10000 w 10000"/>
              <a:gd name="connsiteY0" fmla="*/ 10000 h 10377"/>
              <a:gd name="connsiteX1" fmla="*/ 3653 w 10000"/>
              <a:gd name="connsiteY1" fmla="*/ 8390 h 10377"/>
              <a:gd name="connsiteX2" fmla="*/ 0 w 10000"/>
              <a:gd name="connsiteY2" fmla="*/ 0 h 10377"/>
              <a:gd name="connsiteX0" fmla="*/ 10000 w 10000"/>
              <a:gd name="connsiteY0" fmla="*/ 10000 h 10377"/>
              <a:gd name="connsiteX1" fmla="*/ 3653 w 10000"/>
              <a:gd name="connsiteY1" fmla="*/ 8390 h 10377"/>
              <a:gd name="connsiteX2" fmla="*/ 1193 w 10000"/>
              <a:gd name="connsiteY2" fmla="*/ 3657 h 10377"/>
              <a:gd name="connsiteX3" fmla="*/ 0 w 10000"/>
              <a:gd name="connsiteY3" fmla="*/ 0 h 10377"/>
              <a:gd name="connsiteX0" fmla="*/ 3653 w 3653"/>
              <a:gd name="connsiteY0" fmla="*/ 8390 h 8390"/>
              <a:gd name="connsiteX1" fmla="*/ 1193 w 3653"/>
              <a:gd name="connsiteY1" fmla="*/ 3657 h 8390"/>
              <a:gd name="connsiteX2" fmla="*/ 0 w 3653"/>
              <a:gd name="connsiteY2" fmla="*/ 0 h 8390"/>
              <a:gd name="connsiteX0" fmla="*/ 6074 w 6074"/>
              <a:gd name="connsiteY0" fmla="*/ 6685 h 6685"/>
              <a:gd name="connsiteX1" fmla="*/ 3266 w 6074"/>
              <a:gd name="connsiteY1" fmla="*/ 4359 h 6685"/>
              <a:gd name="connsiteX2" fmla="*/ 0 w 6074"/>
              <a:gd name="connsiteY2" fmla="*/ 0 h 6685"/>
              <a:gd name="connsiteX0" fmla="*/ 10000 w 10000"/>
              <a:gd name="connsiteY0" fmla="*/ 10000 h 10000"/>
              <a:gd name="connsiteX1" fmla="*/ 5377 w 10000"/>
              <a:gd name="connsiteY1" fmla="*/ 6521 h 10000"/>
              <a:gd name="connsiteX2" fmla="*/ 0 w 10000"/>
              <a:gd name="connsiteY2" fmla="*/ 0 h 10000"/>
              <a:gd name="connsiteX0" fmla="*/ 10000 w 10000"/>
              <a:gd name="connsiteY0" fmla="*/ 10000 h 10000"/>
              <a:gd name="connsiteX1" fmla="*/ 4479 w 10000"/>
              <a:gd name="connsiteY1" fmla="*/ 4952 h 10000"/>
              <a:gd name="connsiteX2" fmla="*/ 0 w 10000"/>
              <a:gd name="connsiteY2" fmla="*/ 0 h 10000"/>
              <a:gd name="connsiteX0" fmla="*/ 10000 w 10000"/>
              <a:gd name="connsiteY0" fmla="*/ 10000 h 10000"/>
              <a:gd name="connsiteX1" fmla="*/ 0 w 10000"/>
              <a:gd name="connsiteY1" fmla="*/ 0 h 10000"/>
              <a:gd name="connsiteX0" fmla="*/ 15566 w 15566"/>
              <a:gd name="connsiteY0" fmla="*/ 3095 h 3095"/>
              <a:gd name="connsiteX1" fmla="*/ 0 w 15566"/>
              <a:gd name="connsiteY1" fmla="*/ 0 h 3095"/>
              <a:gd name="connsiteX0" fmla="*/ 4479 w 4479"/>
              <a:gd name="connsiteY0" fmla="*/ 68442 h 68442"/>
              <a:gd name="connsiteX1" fmla="*/ 0 w 4479"/>
              <a:gd name="connsiteY1" fmla="*/ 0 h 68442"/>
              <a:gd name="connsiteX0" fmla="*/ 16667 w 16667"/>
              <a:gd name="connsiteY0" fmla="*/ 10000 h 10000"/>
              <a:gd name="connsiteX1" fmla="*/ 6667 w 16667"/>
              <a:gd name="connsiteY1" fmla="*/ 0 h 10000"/>
              <a:gd name="connsiteX0" fmla="*/ 25590 w 25590"/>
              <a:gd name="connsiteY0" fmla="*/ 10000 h 10000"/>
              <a:gd name="connsiteX1" fmla="*/ 0 w 25590"/>
              <a:gd name="connsiteY1" fmla="*/ 5615 h 10000"/>
              <a:gd name="connsiteX2" fmla="*/ 15590 w 25590"/>
              <a:gd name="connsiteY2" fmla="*/ 0 h 10000"/>
              <a:gd name="connsiteX0" fmla="*/ 10000 w 10000"/>
              <a:gd name="connsiteY0" fmla="*/ 10000 h 10000"/>
              <a:gd name="connsiteX1" fmla="*/ 0 w 10000"/>
              <a:gd name="connsiteY1" fmla="*/ 0 h 10000"/>
              <a:gd name="connsiteX0" fmla="*/ 16962 w 16962"/>
              <a:gd name="connsiteY0" fmla="*/ 10000 h 10000"/>
              <a:gd name="connsiteX1" fmla="*/ 0 w 16962"/>
              <a:gd name="connsiteY1" fmla="*/ 6583 h 10000"/>
              <a:gd name="connsiteX2" fmla="*/ 6962 w 16962"/>
              <a:gd name="connsiteY2" fmla="*/ 0 h 10000"/>
              <a:gd name="connsiteX0" fmla="*/ 22714 w 22714"/>
              <a:gd name="connsiteY0" fmla="*/ 10000 h 10000"/>
              <a:gd name="connsiteX1" fmla="*/ 0 w 22714"/>
              <a:gd name="connsiteY1" fmla="*/ 6306 h 10000"/>
              <a:gd name="connsiteX2" fmla="*/ 12714 w 22714"/>
              <a:gd name="connsiteY2" fmla="*/ 0 h 10000"/>
              <a:gd name="connsiteX0" fmla="*/ 22746 w 22746"/>
              <a:gd name="connsiteY0" fmla="*/ 10000 h 10000"/>
              <a:gd name="connsiteX1" fmla="*/ 4963 w 22746"/>
              <a:gd name="connsiteY1" fmla="*/ 8658 h 10000"/>
              <a:gd name="connsiteX2" fmla="*/ 32 w 22746"/>
              <a:gd name="connsiteY2" fmla="*/ 6306 h 10000"/>
              <a:gd name="connsiteX3" fmla="*/ 12746 w 22746"/>
              <a:gd name="connsiteY3" fmla="*/ 0 h 10000"/>
              <a:gd name="connsiteX0" fmla="*/ 22746 w 22746"/>
              <a:gd name="connsiteY0" fmla="*/ 10000 h 10000"/>
              <a:gd name="connsiteX1" fmla="*/ 4963 w 22746"/>
              <a:gd name="connsiteY1" fmla="*/ 8658 h 10000"/>
              <a:gd name="connsiteX2" fmla="*/ 32 w 22746"/>
              <a:gd name="connsiteY2" fmla="*/ 6306 h 10000"/>
              <a:gd name="connsiteX3" fmla="*/ 12746 w 22746"/>
              <a:gd name="connsiteY3" fmla="*/ 0 h 10000"/>
              <a:gd name="connsiteX0" fmla="*/ 22746 w 22746"/>
              <a:gd name="connsiteY0" fmla="*/ 10000 h 10000"/>
              <a:gd name="connsiteX1" fmla="*/ 4963 w 22746"/>
              <a:gd name="connsiteY1" fmla="*/ 8658 h 10000"/>
              <a:gd name="connsiteX2" fmla="*/ 32 w 22746"/>
              <a:gd name="connsiteY2" fmla="*/ 6306 h 10000"/>
              <a:gd name="connsiteX3" fmla="*/ 12746 w 22746"/>
              <a:gd name="connsiteY3" fmla="*/ 0 h 10000"/>
              <a:gd name="connsiteX0" fmla="*/ 27995 w 27995"/>
              <a:gd name="connsiteY0" fmla="*/ 9951 h 9951"/>
              <a:gd name="connsiteX1" fmla="*/ 4963 w 27995"/>
              <a:gd name="connsiteY1" fmla="*/ 8658 h 9951"/>
              <a:gd name="connsiteX2" fmla="*/ 32 w 27995"/>
              <a:gd name="connsiteY2" fmla="*/ 6306 h 9951"/>
              <a:gd name="connsiteX3" fmla="*/ 12746 w 27995"/>
              <a:gd name="connsiteY3" fmla="*/ 0 h 9951"/>
              <a:gd name="connsiteX0" fmla="*/ 10000 w 10000"/>
              <a:gd name="connsiteY0" fmla="*/ 10000 h 10000"/>
              <a:gd name="connsiteX1" fmla="*/ 1773 w 10000"/>
              <a:gd name="connsiteY1" fmla="*/ 8701 h 10000"/>
              <a:gd name="connsiteX2" fmla="*/ 11 w 10000"/>
              <a:gd name="connsiteY2" fmla="*/ 6337 h 10000"/>
              <a:gd name="connsiteX3" fmla="*/ 4553 w 10000"/>
              <a:gd name="connsiteY3" fmla="*/ 0 h 10000"/>
              <a:gd name="connsiteX0" fmla="*/ 6233 w 6233"/>
              <a:gd name="connsiteY0" fmla="*/ 11218 h 11218"/>
              <a:gd name="connsiteX1" fmla="*/ 1773 w 6233"/>
              <a:gd name="connsiteY1" fmla="*/ 8701 h 11218"/>
              <a:gd name="connsiteX2" fmla="*/ 11 w 6233"/>
              <a:gd name="connsiteY2" fmla="*/ 6337 h 11218"/>
              <a:gd name="connsiteX3" fmla="*/ 4553 w 6233"/>
              <a:gd name="connsiteY3" fmla="*/ 0 h 11218"/>
              <a:gd name="connsiteX0" fmla="*/ 10000 w 10000"/>
              <a:gd name="connsiteY0" fmla="*/ 10000 h 10000"/>
              <a:gd name="connsiteX1" fmla="*/ 2845 w 10000"/>
              <a:gd name="connsiteY1" fmla="*/ 7756 h 10000"/>
              <a:gd name="connsiteX2" fmla="*/ 18 w 10000"/>
              <a:gd name="connsiteY2" fmla="*/ 5649 h 10000"/>
              <a:gd name="connsiteX3" fmla="*/ 7305 w 10000"/>
              <a:gd name="connsiteY3" fmla="*/ 0 h 10000"/>
              <a:gd name="connsiteX0" fmla="*/ 11474 w 11474"/>
              <a:gd name="connsiteY0" fmla="*/ 10194 h 10194"/>
              <a:gd name="connsiteX1" fmla="*/ 2845 w 11474"/>
              <a:gd name="connsiteY1" fmla="*/ 7756 h 10194"/>
              <a:gd name="connsiteX2" fmla="*/ 18 w 11474"/>
              <a:gd name="connsiteY2" fmla="*/ 5649 h 10194"/>
              <a:gd name="connsiteX3" fmla="*/ 7305 w 11474"/>
              <a:gd name="connsiteY3" fmla="*/ 0 h 10194"/>
              <a:gd name="connsiteX0" fmla="*/ 13383 w 13383"/>
              <a:gd name="connsiteY0" fmla="*/ 10048 h 10048"/>
              <a:gd name="connsiteX1" fmla="*/ 2845 w 13383"/>
              <a:gd name="connsiteY1" fmla="*/ 7756 h 10048"/>
              <a:gd name="connsiteX2" fmla="*/ 18 w 13383"/>
              <a:gd name="connsiteY2" fmla="*/ 5649 h 10048"/>
              <a:gd name="connsiteX3" fmla="*/ 7305 w 13383"/>
              <a:gd name="connsiteY3" fmla="*/ 0 h 10048"/>
              <a:gd name="connsiteX0" fmla="*/ 14412 w 14412"/>
              <a:gd name="connsiteY0" fmla="*/ 10048 h 10048"/>
              <a:gd name="connsiteX1" fmla="*/ 982 w 14412"/>
              <a:gd name="connsiteY1" fmla="*/ 8195 h 10048"/>
              <a:gd name="connsiteX2" fmla="*/ 1047 w 14412"/>
              <a:gd name="connsiteY2" fmla="*/ 5649 h 10048"/>
              <a:gd name="connsiteX3" fmla="*/ 8334 w 14412"/>
              <a:gd name="connsiteY3" fmla="*/ 0 h 10048"/>
              <a:gd name="connsiteX0" fmla="*/ 14412 w 14412"/>
              <a:gd name="connsiteY0" fmla="*/ 10048 h 10048"/>
              <a:gd name="connsiteX1" fmla="*/ 982 w 14412"/>
              <a:gd name="connsiteY1" fmla="*/ 8195 h 10048"/>
              <a:gd name="connsiteX2" fmla="*/ 1047 w 14412"/>
              <a:gd name="connsiteY2" fmla="*/ 5649 h 10048"/>
              <a:gd name="connsiteX3" fmla="*/ 8334 w 14412"/>
              <a:gd name="connsiteY3" fmla="*/ 0 h 10048"/>
              <a:gd name="connsiteX0" fmla="*/ 11799 w 11799"/>
              <a:gd name="connsiteY0" fmla="*/ 10080 h 10080"/>
              <a:gd name="connsiteX1" fmla="*/ 826 w 11799"/>
              <a:gd name="connsiteY1" fmla="*/ 8195 h 10080"/>
              <a:gd name="connsiteX2" fmla="*/ 891 w 11799"/>
              <a:gd name="connsiteY2" fmla="*/ 5649 h 10080"/>
              <a:gd name="connsiteX3" fmla="*/ 8178 w 11799"/>
              <a:gd name="connsiteY3" fmla="*/ 0 h 10080"/>
              <a:gd name="connsiteX0" fmla="*/ 11799 w 12018"/>
              <a:gd name="connsiteY0" fmla="*/ 10080 h 10080"/>
              <a:gd name="connsiteX1" fmla="*/ 826 w 12018"/>
              <a:gd name="connsiteY1" fmla="*/ 8195 h 10080"/>
              <a:gd name="connsiteX2" fmla="*/ 891 w 12018"/>
              <a:gd name="connsiteY2" fmla="*/ 5649 h 10080"/>
              <a:gd name="connsiteX3" fmla="*/ 8178 w 12018"/>
              <a:gd name="connsiteY3" fmla="*/ 0 h 10080"/>
              <a:gd name="connsiteX0" fmla="*/ 9424 w 9682"/>
              <a:gd name="connsiteY0" fmla="*/ 9918 h 9918"/>
              <a:gd name="connsiteX1" fmla="*/ 662 w 9682"/>
              <a:gd name="connsiteY1" fmla="*/ 8195 h 9918"/>
              <a:gd name="connsiteX2" fmla="*/ 727 w 9682"/>
              <a:gd name="connsiteY2" fmla="*/ 5649 h 9918"/>
              <a:gd name="connsiteX3" fmla="*/ 8014 w 9682"/>
              <a:gd name="connsiteY3" fmla="*/ 0 h 9918"/>
              <a:gd name="connsiteX0" fmla="*/ 10550 w 10801"/>
              <a:gd name="connsiteY0" fmla="*/ 10000 h 10000"/>
              <a:gd name="connsiteX1" fmla="*/ 739 w 10801"/>
              <a:gd name="connsiteY1" fmla="*/ 8263 h 10000"/>
              <a:gd name="connsiteX2" fmla="*/ 806 w 10801"/>
              <a:gd name="connsiteY2" fmla="*/ 5696 h 10000"/>
              <a:gd name="connsiteX3" fmla="*/ 8332 w 10801"/>
              <a:gd name="connsiteY3" fmla="*/ 0 h 10000"/>
              <a:gd name="connsiteX0" fmla="*/ 10755 w 11003"/>
              <a:gd name="connsiteY0" fmla="*/ 10023 h 10023"/>
              <a:gd name="connsiteX1" fmla="*/ 754 w 11003"/>
              <a:gd name="connsiteY1" fmla="*/ 8263 h 10023"/>
              <a:gd name="connsiteX2" fmla="*/ 821 w 11003"/>
              <a:gd name="connsiteY2" fmla="*/ 5696 h 10023"/>
              <a:gd name="connsiteX3" fmla="*/ 8347 w 11003"/>
              <a:gd name="connsiteY3" fmla="*/ 0 h 10023"/>
              <a:gd name="connsiteX0" fmla="*/ 9938 w 10200"/>
              <a:gd name="connsiteY0" fmla="*/ 10023 h 10023"/>
              <a:gd name="connsiteX1" fmla="*/ 698 w 10200"/>
              <a:gd name="connsiteY1" fmla="*/ 8263 h 10023"/>
              <a:gd name="connsiteX2" fmla="*/ 765 w 10200"/>
              <a:gd name="connsiteY2" fmla="*/ 5696 h 10023"/>
              <a:gd name="connsiteX3" fmla="*/ 8291 w 10200"/>
              <a:gd name="connsiteY3" fmla="*/ 0 h 10023"/>
            </a:gdLst>
            <a:ahLst/>
            <a:cxnLst>
              <a:cxn ang="0">
                <a:pos x="connsiteX0" y="connsiteY0"/>
              </a:cxn>
              <a:cxn ang="0">
                <a:pos x="connsiteX1" y="connsiteY1"/>
              </a:cxn>
              <a:cxn ang="0">
                <a:pos x="connsiteX2" y="connsiteY2"/>
              </a:cxn>
              <a:cxn ang="0">
                <a:pos x="connsiteX3" y="connsiteY3"/>
              </a:cxn>
            </a:cxnLst>
            <a:rect l="l" t="t" r="r" b="b"/>
            <a:pathLst>
              <a:path w="10200" h="10023">
                <a:moveTo>
                  <a:pt x="9938" y="10023"/>
                </a:moveTo>
                <a:cubicBezTo>
                  <a:pt x="11905" y="9428"/>
                  <a:pt x="2227" y="8984"/>
                  <a:pt x="698" y="8263"/>
                </a:cubicBezTo>
                <a:cubicBezTo>
                  <a:pt x="-831" y="7542"/>
                  <a:pt x="606" y="6917"/>
                  <a:pt x="765" y="5696"/>
                </a:cubicBezTo>
                <a:cubicBezTo>
                  <a:pt x="3274" y="3797"/>
                  <a:pt x="11376" y="1493"/>
                  <a:pt x="8291" y="0"/>
                </a:cubicBezTo>
              </a:path>
            </a:pathLst>
          </a:custGeom>
          <a:noFill/>
          <a:ln w="63500">
            <a:solidFill>
              <a:srgbClr val="3333FF"/>
            </a:solidFill>
            <a:round/>
            <a:headEnd/>
            <a:tailEnd/>
          </a:ln>
        </p:spPr>
        <p:txBody>
          <a:bodyPr anchor="ctr"/>
          <a:lstStyle/>
          <a:p>
            <a:endParaRPr lang="en-US">
              <a:solidFill>
                <a:srgbClr val="000000"/>
              </a:solidFill>
            </a:endParaRPr>
          </a:p>
        </p:txBody>
      </p:sp>
      <p:sp>
        <p:nvSpPr>
          <p:cNvPr id="440" name="Freeform 77"/>
          <p:cNvSpPr>
            <a:spLocks/>
          </p:cNvSpPr>
          <p:nvPr/>
        </p:nvSpPr>
        <p:spPr bwMode="auto">
          <a:xfrm flipH="1">
            <a:off x="5535573" y="2040917"/>
            <a:ext cx="317323" cy="303673"/>
          </a:xfrm>
          <a:custGeom>
            <a:avLst/>
            <a:gdLst>
              <a:gd name="T0" fmla="*/ 2147483647 w 530"/>
              <a:gd name="T1" fmla="*/ 2147483647 h 357"/>
              <a:gd name="T2" fmla="*/ 2147483647 w 530"/>
              <a:gd name="T3" fmla="*/ 2147483647 h 357"/>
              <a:gd name="T4" fmla="*/ 2147483647 w 530"/>
              <a:gd name="T5" fmla="*/ 2147483647 h 357"/>
              <a:gd name="T6" fmla="*/ 2147483647 w 530"/>
              <a:gd name="T7" fmla="*/ 2147483647 h 357"/>
              <a:gd name="T8" fmla="*/ 2147483647 w 530"/>
              <a:gd name="T9" fmla="*/ 2147483647 h 357"/>
              <a:gd name="T10" fmla="*/ 2147483647 w 530"/>
              <a:gd name="T11" fmla="*/ 2147483647 h 357"/>
              <a:gd name="T12" fmla="*/ 2147483647 w 530"/>
              <a:gd name="T13" fmla="*/ 2147483647 h 357"/>
              <a:gd name="T14" fmla="*/ 0 60000 65536"/>
              <a:gd name="T15" fmla="*/ 0 60000 65536"/>
              <a:gd name="T16" fmla="*/ 0 60000 65536"/>
              <a:gd name="T17" fmla="*/ 0 60000 65536"/>
              <a:gd name="T18" fmla="*/ 0 60000 65536"/>
              <a:gd name="T19" fmla="*/ 0 60000 65536"/>
              <a:gd name="T20" fmla="*/ 0 60000 65536"/>
              <a:gd name="T21" fmla="*/ 0 w 530"/>
              <a:gd name="T22" fmla="*/ 0 h 357"/>
              <a:gd name="T23" fmla="*/ 530 w 530"/>
              <a:gd name="T24" fmla="*/ 357 h 357"/>
              <a:gd name="connsiteX0" fmla="*/ 3339 w 7745"/>
              <a:gd name="connsiteY0" fmla="*/ 8594 h 8594"/>
              <a:gd name="connsiteX1" fmla="*/ 792 w 7745"/>
              <a:gd name="connsiteY1" fmla="*/ 6493 h 8594"/>
              <a:gd name="connsiteX2" fmla="*/ 320 w 7745"/>
              <a:gd name="connsiteY2" fmla="*/ 1395 h 8594"/>
              <a:gd name="connsiteX3" fmla="*/ 5188 w 7745"/>
              <a:gd name="connsiteY3" fmla="*/ 134 h 8594"/>
              <a:gd name="connsiteX4" fmla="*/ 7622 w 7745"/>
              <a:gd name="connsiteY4" fmla="*/ 4000 h 8594"/>
              <a:gd name="connsiteX5" fmla="*/ 1471 w 7745"/>
              <a:gd name="connsiteY5" fmla="*/ 7417 h 8594"/>
              <a:gd name="connsiteX0" fmla="*/ 4311 w 9841"/>
              <a:gd name="connsiteY0" fmla="*/ 9999 h 9999"/>
              <a:gd name="connsiteX1" fmla="*/ 1023 w 9841"/>
              <a:gd name="connsiteY1" fmla="*/ 7554 h 9999"/>
              <a:gd name="connsiteX2" fmla="*/ 413 w 9841"/>
              <a:gd name="connsiteY2" fmla="*/ 1622 h 9999"/>
              <a:gd name="connsiteX3" fmla="*/ 6699 w 9841"/>
              <a:gd name="connsiteY3" fmla="*/ 155 h 9999"/>
              <a:gd name="connsiteX4" fmla="*/ 9841 w 9841"/>
              <a:gd name="connsiteY4" fmla="*/ 4653 h 9999"/>
              <a:gd name="connsiteX5" fmla="*/ 6796 w 9841"/>
              <a:gd name="connsiteY5" fmla="*/ 8629 h 9999"/>
              <a:gd name="connsiteX0" fmla="*/ 4561 w 10180"/>
              <a:gd name="connsiteY0" fmla="*/ 9989 h 9989"/>
              <a:gd name="connsiteX1" fmla="*/ 1220 w 10180"/>
              <a:gd name="connsiteY1" fmla="*/ 7544 h 9989"/>
              <a:gd name="connsiteX2" fmla="*/ 377 w 10180"/>
              <a:gd name="connsiteY2" fmla="*/ 1709 h 9989"/>
              <a:gd name="connsiteX3" fmla="*/ 6987 w 10180"/>
              <a:gd name="connsiteY3" fmla="*/ 144 h 9989"/>
              <a:gd name="connsiteX4" fmla="*/ 10180 w 10180"/>
              <a:gd name="connsiteY4" fmla="*/ 4642 h 9989"/>
              <a:gd name="connsiteX5" fmla="*/ 7086 w 10180"/>
              <a:gd name="connsiteY5" fmla="*/ 8619 h 9989"/>
              <a:gd name="connsiteX0" fmla="*/ 4702 w 10222"/>
              <a:gd name="connsiteY0" fmla="*/ 9983 h 9983"/>
              <a:gd name="connsiteX1" fmla="*/ 763 w 10222"/>
              <a:gd name="connsiteY1" fmla="*/ 6360 h 9983"/>
              <a:gd name="connsiteX2" fmla="*/ 592 w 10222"/>
              <a:gd name="connsiteY2" fmla="*/ 1694 h 9983"/>
              <a:gd name="connsiteX3" fmla="*/ 7085 w 10222"/>
              <a:gd name="connsiteY3" fmla="*/ 127 h 9983"/>
              <a:gd name="connsiteX4" fmla="*/ 10222 w 10222"/>
              <a:gd name="connsiteY4" fmla="*/ 4630 h 9983"/>
              <a:gd name="connsiteX5" fmla="*/ 7183 w 10222"/>
              <a:gd name="connsiteY5" fmla="*/ 8611 h 9983"/>
              <a:gd name="connsiteX0" fmla="*/ 746 w 10000"/>
              <a:gd name="connsiteY0" fmla="*/ 6371 h 8626"/>
              <a:gd name="connsiteX1" fmla="*/ 579 w 10000"/>
              <a:gd name="connsiteY1" fmla="*/ 1697 h 8626"/>
              <a:gd name="connsiteX2" fmla="*/ 6931 w 10000"/>
              <a:gd name="connsiteY2" fmla="*/ 127 h 8626"/>
              <a:gd name="connsiteX3" fmla="*/ 10000 w 10000"/>
              <a:gd name="connsiteY3" fmla="*/ 4638 h 8626"/>
              <a:gd name="connsiteX4" fmla="*/ 7027 w 10000"/>
              <a:gd name="connsiteY4" fmla="*/ 8626 h 8626"/>
              <a:gd name="connsiteX0" fmla="*/ 0 w 9421"/>
              <a:gd name="connsiteY0" fmla="*/ 1967 h 10000"/>
              <a:gd name="connsiteX1" fmla="*/ 6352 w 9421"/>
              <a:gd name="connsiteY1" fmla="*/ 147 h 10000"/>
              <a:gd name="connsiteX2" fmla="*/ 9421 w 9421"/>
              <a:gd name="connsiteY2" fmla="*/ 5377 h 10000"/>
              <a:gd name="connsiteX3" fmla="*/ 6448 w 9421"/>
              <a:gd name="connsiteY3" fmla="*/ 10000 h 10000"/>
              <a:gd name="connsiteX0" fmla="*/ 0 w 10530"/>
              <a:gd name="connsiteY0" fmla="*/ 3658 h 9872"/>
              <a:gd name="connsiteX1" fmla="*/ 7272 w 10530"/>
              <a:gd name="connsiteY1" fmla="*/ 19 h 9872"/>
              <a:gd name="connsiteX2" fmla="*/ 10530 w 10530"/>
              <a:gd name="connsiteY2" fmla="*/ 5249 h 9872"/>
              <a:gd name="connsiteX3" fmla="*/ 7374 w 10530"/>
              <a:gd name="connsiteY3" fmla="*/ 9872 h 9872"/>
              <a:gd name="connsiteX0" fmla="*/ 0 w 10000"/>
              <a:gd name="connsiteY0" fmla="*/ 3816 h 10111"/>
              <a:gd name="connsiteX1" fmla="*/ 6906 w 10000"/>
              <a:gd name="connsiteY1" fmla="*/ 130 h 10111"/>
              <a:gd name="connsiteX2" fmla="*/ 10000 w 10000"/>
              <a:gd name="connsiteY2" fmla="*/ 5428 h 10111"/>
              <a:gd name="connsiteX3" fmla="*/ 7003 w 10000"/>
              <a:gd name="connsiteY3" fmla="*/ 10111 h 10111"/>
              <a:gd name="connsiteX0" fmla="*/ 0 w 10000"/>
              <a:gd name="connsiteY0" fmla="*/ 4732 h 9991"/>
              <a:gd name="connsiteX1" fmla="*/ 6906 w 10000"/>
              <a:gd name="connsiteY1" fmla="*/ 10 h 9991"/>
              <a:gd name="connsiteX2" fmla="*/ 10000 w 10000"/>
              <a:gd name="connsiteY2" fmla="*/ 5308 h 9991"/>
              <a:gd name="connsiteX3" fmla="*/ 7003 w 10000"/>
              <a:gd name="connsiteY3" fmla="*/ 9991 h 9991"/>
              <a:gd name="connsiteX0" fmla="*/ 0 w 10186"/>
              <a:gd name="connsiteY0" fmla="*/ 4736 h 8732"/>
              <a:gd name="connsiteX1" fmla="*/ 6906 w 10186"/>
              <a:gd name="connsiteY1" fmla="*/ 10 h 8732"/>
              <a:gd name="connsiteX2" fmla="*/ 10000 w 10186"/>
              <a:gd name="connsiteY2" fmla="*/ 5313 h 8732"/>
              <a:gd name="connsiteX3" fmla="*/ 1751 w 10186"/>
              <a:gd name="connsiteY3" fmla="*/ 8732 h 8732"/>
              <a:gd name="connsiteX0" fmla="*/ 0 w 10000"/>
              <a:gd name="connsiteY0" fmla="*/ 5424 h 10692"/>
              <a:gd name="connsiteX1" fmla="*/ 6780 w 10000"/>
              <a:gd name="connsiteY1" fmla="*/ 11 h 10692"/>
              <a:gd name="connsiteX2" fmla="*/ 9817 w 10000"/>
              <a:gd name="connsiteY2" fmla="*/ 6085 h 10692"/>
              <a:gd name="connsiteX3" fmla="*/ 1719 w 10000"/>
              <a:gd name="connsiteY3" fmla="*/ 10000 h 10692"/>
              <a:gd name="connsiteX0" fmla="*/ 0 w 10047"/>
              <a:gd name="connsiteY0" fmla="*/ 5424 h 10572"/>
              <a:gd name="connsiteX1" fmla="*/ 6780 w 10047"/>
              <a:gd name="connsiteY1" fmla="*/ 11 h 10572"/>
              <a:gd name="connsiteX2" fmla="*/ 9817 w 10047"/>
              <a:gd name="connsiteY2" fmla="*/ 6085 h 10572"/>
              <a:gd name="connsiteX3" fmla="*/ 871 w 10047"/>
              <a:gd name="connsiteY3" fmla="*/ 9868 h 10572"/>
              <a:gd name="connsiteX0" fmla="*/ 0 w 9818"/>
              <a:gd name="connsiteY0" fmla="*/ 5424 h 11664"/>
              <a:gd name="connsiteX1" fmla="*/ 6780 w 9818"/>
              <a:gd name="connsiteY1" fmla="*/ 11 h 11664"/>
              <a:gd name="connsiteX2" fmla="*/ 9817 w 9818"/>
              <a:gd name="connsiteY2" fmla="*/ 6085 h 11664"/>
              <a:gd name="connsiteX3" fmla="*/ 7128 w 9818"/>
              <a:gd name="connsiteY3" fmla="*/ 11562 h 11664"/>
              <a:gd name="connsiteX4" fmla="*/ 871 w 9818"/>
              <a:gd name="connsiteY4" fmla="*/ 9868 h 11664"/>
              <a:gd name="connsiteX0" fmla="*/ 0 w 10003"/>
              <a:gd name="connsiteY0" fmla="*/ 4650 h 9675"/>
              <a:gd name="connsiteX1" fmla="*/ 6906 w 10003"/>
              <a:gd name="connsiteY1" fmla="*/ 9 h 9675"/>
              <a:gd name="connsiteX2" fmla="*/ 9999 w 10003"/>
              <a:gd name="connsiteY2" fmla="*/ 5217 h 9675"/>
              <a:gd name="connsiteX3" fmla="*/ 7404 w 10003"/>
              <a:gd name="connsiteY3" fmla="*/ 9573 h 9675"/>
              <a:gd name="connsiteX4" fmla="*/ 887 w 10003"/>
              <a:gd name="connsiteY4" fmla="*/ 8460 h 9675"/>
              <a:gd name="connsiteX0" fmla="*/ 0 w 10000"/>
              <a:gd name="connsiteY0" fmla="*/ 4806 h 9669"/>
              <a:gd name="connsiteX1" fmla="*/ 6904 w 10000"/>
              <a:gd name="connsiteY1" fmla="*/ 9 h 9669"/>
              <a:gd name="connsiteX2" fmla="*/ 9996 w 10000"/>
              <a:gd name="connsiteY2" fmla="*/ 5392 h 9669"/>
              <a:gd name="connsiteX3" fmla="*/ 7402 w 10000"/>
              <a:gd name="connsiteY3" fmla="*/ 9544 h 9669"/>
              <a:gd name="connsiteX4" fmla="*/ 887 w 10000"/>
              <a:gd name="connsiteY4" fmla="*/ 8744 h 9669"/>
              <a:gd name="connsiteX0" fmla="*/ 0 w 10000"/>
              <a:gd name="connsiteY0" fmla="*/ 4971 h 9871"/>
              <a:gd name="connsiteX1" fmla="*/ 6904 w 10000"/>
              <a:gd name="connsiteY1" fmla="*/ 9 h 9871"/>
              <a:gd name="connsiteX2" fmla="*/ 9996 w 10000"/>
              <a:gd name="connsiteY2" fmla="*/ 5577 h 9871"/>
              <a:gd name="connsiteX3" fmla="*/ 7402 w 10000"/>
              <a:gd name="connsiteY3" fmla="*/ 9871 h 9871"/>
              <a:gd name="connsiteX0" fmla="*/ 0 w 9996"/>
              <a:gd name="connsiteY0" fmla="*/ 5036 h 5650"/>
              <a:gd name="connsiteX1" fmla="*/ 6904 w 9996"/>
              <a:gd name="connsiteY1" fmla="*/ 9 h 5650"/>
              <a:gd name="connsiteX2" fmla="*/ 9996 w 9996"/>
              <a:gd name="connsiteY2" fmla="*/ 5650 h 5650"/>
              <a:gd name="connsiteX0" fmla="*/ 0 w 7038"/>
              <a:gd name="connsiteY0" fmla="*/ 9307 h 18203"/>
              <a:gd name="connsiteX1" fmla="*/ 6907 w 7038"/>
              <a:gd name="connsiteY1" fmla="*/ 410 h 18203"/>
              <a:gd name="connsiteX2" fmla="*/ 4748 w 7038"/>
              <a:gd name="connsiteY2" fmla="*/ 18203 h 18203"/>
              <a:gd name="connsiteX0" fmla="*/ 0 w 6746"/>
              <a:gd name="connsiteY0" fmla="*/ 2418 h 7305"/>
              <a:gd name="connsiteX1" fmla="*/ 5316 w 6746"/>
              <a:gd name="connsiteY1" fmla="*/ 1582 h 7305"/>
              <a:gd name="connsiteX2" fmla="*/ 6746 w 6746"/>
              <a:gd name="connsiteY2" fmla="*/ 7305 h 7305"/>
              <a:gd name="connsiteX0" fmla="*/ 0 w 9242"/>
              <a:gd name="connsiteY0" fmla="*/ 3310 h 10000"/>
              <a:gd name="connsiteX1" fmla="*/ 7880 w 9242"/>
              <a:gd name="connsiteY1" fmla="*/ 2166 h 10000"/>
              <a:gd name="connsiteX2" fmla="*/ 9242 w 9242"/>
              <a:gd name="connsiteY2" fmla="*/ 10000 h 10000"/>
              <a:gd name="connsiteX0" fmla="*/ 0 w 9193"/>
              <a:gd name="connsiteY0" fmla="*/ 3310 h 17706"/>
              <a:gd name="connsiteX1" fmla="*/ 8526 w 9193"/>
              <a:gd name="connsiteY1" fmla="*/ 2166 h 17706"/>
              <a:gd name="connsiteX2" fmla="*/ 8376 w 9193"/>
              <a:gd name="connsiteY2" fmla="*/ 17706 h 17706"/>
              <a:gd name="connsiteX0" fmla="*/ 0 w 15471"/>
              <a:gd name="connsiteY0" fmla="*/ 1869 h 10000"/>
              <a:gd name="connsiteX1" fmla="*/ 9274 w 15471"/>
              <a:gd name="connsiteY1" fmla="*/ 1223 h 10000"/>
              <a:gd name="connsiteX2" fmla="*/ 9111 w 15471"/>
              <a:gd name="connsiteY2" fmla="*/ 10000 h 10000"/>
              <a:gd name="connsiteX0" fmla="*/ 0 w 24575"/>
              <a:gd name="connsiteY0" fmla="*/ 1219 h 11877"/>
              <a:gd name="connsiteX1" fmla="*/ 18378 w 24575"/>
              <a:gd name="connsiteY1" fmla="*/ 3100 h 11877"/>
              <a:gd name="connsiteX2" fmla="*/ 18215 w 24575"/>
              <a:gd name="connsiteY2" fmla="*/ 11877 h 11877"/>
              <a:gd name="connsiteX0" fmla="*/ 0 w 24575"/>
              <a:gd name="connsiteY0" fmla="*/ 2 h 10660"/>
              <a:gd name="connsiteX1" fmla="*/ 7944 w 24575"/>
              <a:gd name="connsiteY1" fmla="*/ 2716 h 10660"/>
              <a:gd name="connsiteX2" fmla="*/ 18378 w 24575"/>
              <a:gd name="connsiteY2" fmla="*/ 1883 h 10660"/>
              <a:gd name="connsiteX3" fmla="*/ 18215 w 24575"/>
              <a:gd name="connsiteY3" fmla="*/ 10660 h 10660"/>
              <a:gd name="connsiteX0" fmla="*/ 0 w 24575"/>
              <a:gd name="connsiteY0" fmla="*/ 2 h 10660"/>
              <a:gd name="connsiteX1" fmla="*/ 7944 w 24575"/>
              <a:gd name="connsiteY1" fmla="*/ 2716 h 10660"/>
              <a:gd name="connsiteX2" fmla="*/ 18378 w 24575"/>
              <a:gd name="connsiteY2" fmla="*/ 1883 h 10660"/>
              <a:gd name="connsiteX3" fmla="*/ 18215 w 24575"/>
              <a:gd name="connsiteY3" fmla="*/ 10660 h 10660"/>
              <a:gd name="connsiteX0" fmla="*/ 0 w 25140"/>
              <a:gd name="connsiteY0" fmla="*/ 2 h 10660"/>
              <a:gd name="connsiteX1" fmla="*/ 7944 w 25140"/>
              <a:gd name="connsiteY1" fmla="*/ 2716 h 10660"/>
              <a:gd name="connsiteX2" fmla="*/ 20145 w 25140"/>
              <a:gd name="connsiteY2" fmla="*/ 1321 h 10660"/>
              <a:gd name="connsiteX3" fmla="*/ 18215 w 25140"/>
              <a:gd name="connsiteY3" fmla="*/ 10660 h 10660"/>
              <a:gd name="connsiteX0" fmla="*/ 0 w 27082"/>
              <a:gd name="connsiteY0" fmla="*/ 2 h 10660"/>
              <a:gd name="connsiteX1" fmla="*/ 7944 w 27082"/>
              <a:gd name="connsiteY1" fmla="*/ 2716 h 10660"/>
              <a:gd name="connsiteX2" fmla="*/ 24629 w 27082"/>
              <a:gd name="connsiteY2" fmla="*/ 2514 h 10660"/>
              <a:gd name="connsiteX3" fmla="*/ 18215 w 27082"/>
              <a:gd name="connsiteY3" fmla="*/ 10660 h 10660"/>
              <a:gd name="connsiteX0" fmla="*/ 0 w 28463"/>
              <a:gd name="connsiteY0" fmla="*/ 2 h 10660"/>
              <a:gd name="connsiteX1" fmla="*/ 7944 w 28463"/>
              <a:gd name="connsiteY1" fmla="*/ 2716 h 10660"/>
              <a:gd name="connsiteX2" fmla="*/ 24629 w 28463"/>
              <a:gd name="connsiteY2" fmla="*/ 2514 h 10660"/>
              <a:gd name="connsiteX3" fmla="*/ 18215 w 28463"/>
              <a:gd name="connsiteY3" fmla="*/ 10660 h 10660"/>
              <a:gd name="connsiteX0" fmla="*/ 0 w 27053"/>
              <a:gd name="connsiteY0" fmla="*/ 2 h 10660"/>
              <a:gd name="connsiteX1" fmla="*/ 7944 w 27053"/>
              <a:gd name="connsiteY1" fmla="*/ 2716 h 10660"/>
              <a:gd name="connsiteX2" fmla="*/ 22047 w 27053"/>
              <a:gd name="connsiteY2" fmla="*/ 1321 h 10660"/>
              <a:gd name="connsiteX3" fmla="*/ 18215 w 27053"/>
              <a:gd name="connsiteY3" fmla="*/ 10660 h 10660"/>
              <a:gd name="connsiteX0" fmla="*/ 0 w 27189"/>
              <a:gd name="connsiteY0" fmla="*/ 2 h 10660"/>
              <a:gd name="connsiteX1" fmla="*/ 7944 w 27189"/>
              <a:gd name="connsiteY1" fmla="*/ 2716 h 10660"/>
              <a:gd name="connsiteX2" fmla="*/ 22319 w 27189"/>
              <a:gd name="connsiteY2" fmla="*/ 2304 h 10660"/>
              <a:gd name="connsiteX3" fmla="*/ 18215 w 27189"/>
              <a:gd name="connsiteY3" fmla="*/ 10660 h 10660"/>
              <a:gd name="connsiteX0" fmla="*/ 0 w 26557"/>
              <a:gd name="connsiteY0" fmla="*/ 2 h 10169"/>
              <a:gd name="connsiteX1" fmla="*/ 7944 w 26557"/>
              <a:gd name="connsiteY1" fmla="*/ 2716 h 10169"/>
              <a:gd name="connsiteX2" fmla="*/ 22319 w 26557"/>
              <a:gd name="connsiteY2" fmla="*/ 2304 h 10169"/>
              <a:gd name="connsiteX3" fmla="*/ 19166 w 26557"/>
              <a:gd name="connsiteY3" fmla="*/ 10169 h 10169"/>
              <a:gd name="connsiteX0" fmla="*/ 0 w 26557"/>
              <a:gd name="connsiteY0" fmla="*/ 2 h 10169"/>
              <a:gd name="connsiteX1" fmla="*/ 7944 w 26557"/>
              <a:gd name="connsiteY1" fmla="*/ 2716 h 10169"/>
              <a:gd name="connsiteX2" fmla="*/ 22319 w 26557"/>
              <a:gd name="connsiteY2" fmla="*/ 2304 h 10169"/>
              <a:gd name="connsiteX3" fmla="*/ 19166 w 26557"/>
              <a:gd name="connsiteY3" fmla="*/ 10169 h 10169"/>
              <a:gd name="connsiteX0" fmla="*/ 0 w 25562"/>
              <a:gd name="connsiteY0" fmla="*/ 2 h 10034"/>
              <a:gd name="connsiteX1" fmla="*/ 7944 w 25562"/>
              <a:gd name="connsiteY1" fmla="*/ 2716 h 10034"/>
              <a:gd name="connsiteX2" fmla="*/ 22319 w 25562"/>
              <a:gd name="connsiteY2" fmla="*/ 2304 h 10034"/>
              <a:gd name="connsiteX3" fmla="*/ 17604 w 25562"/>
              <a:gd name="connsiteY3" fmla="*/ 10034 h 10034"/>
              <a:gd name="connsiteX0" fmla="*/ 0 w 25885"/>
              <a:gd name="connsiteY0" fmla="*/ 2 h 9967"/>
              <a:gd name="connsiteX1" fmla="*/ 7944 w 25885"/>
              <a:gd name="connsiteY1" fmla="*/ 2716 h 9967"/>
              <a:gd name="connsiteX2" fmla="*/ 22319 w 25885"/>
              <a:gd name="connsiteY2" fmla="*/ 2304 h 9967"/>
              <a:gd name="connsiteX3" fmla="*/ 18125 w 25885"/>
              <a:gd name="connsiteY3" fmla="*/ 9967 h 9967"/>
              <a:gd name="connsiteX0" fmla="*/ 0 w 9979"/>
              <a:gd name="connsiteY0" fmla="*/ 2 h 10001"/>
              <a:gd name="connsiteX1" fmla="*/ 3069 w 9979"/>
              <a:gd name="connsiteY1" fmla="*/ 2725 h 10001"/>
              <a:gd name="connsiteX2" fmla="*/ 8622 w 9979"/>
              <a:gd name="connsiteY2" fmla="*/ 2312 h 10001"/>
              <a:gd name="connsiteX3" fmla="*/ 7002 w 9979"/>
              <a:gd name="connsiteY3" fmla="*/ 10000 h 10001"/>
              <a:gd name="connsiteX0" fmla="*/ 0 w 9881"/>
              <a:gd name="connsiteY0" fmla="*/ 2 h 12940"/>
              <a:gd name="connsiteX1" fmla="*/ 3075 w 9881"/>
              <a:gd name="connsiteY1" fmla="*/ 2725 h 12940"/>
              <a:gd name="connsiteX2" fmla="*/ 8640 w 9881"/>
              <a:gd name="connsiteY2" fmla="*/ 2312 h 12940"/>
              <a:gd name="connsiteX3" fmla="*/ 6804 w 9881"/>
              <a:gd name="connsiteY3" fmla="*/ 12940 h 12940"/>
              <a:gd name="connsiteX0" fmla="*/ 0 w 9079"/>
              <a:gd name="connsiteY0" fmla="*/ 2 h 10001"/>
              <a:gd name="connsiteX1" fmla="*/ 3112 w 9079"/>
              <a:gd name="connsiteY1" fmla="*/ 2106 h 10001"/>
              <a:gd name="connsiteX2" fmla="*/ 5945 w 9079"/>
              <a:gd name="connsiteY2" fmla="*/ 4666 h 10001"/>
              <a:gd name="connsiteX3" fmla="*/ 6886 w 9079"/>
              <a:gd name="connsiteY3" fmla="*/ 10000 h 10001"/>
              <a:gd name="connsiteX0" fmla="*/ 0 w 9643"/>
              <a:gd name="connsiteY0" fmla="*/ 2 h 10000"/>
              <a:gd name="connsiteX1" fmla="*/ 3428 w 9643"/>
              <a:gd name="connsiteY1" fmla="*/ 2106 h 10000"/>
              <a:gd name="connsiteX2" fmla="*/ 6548 w 9643"/>
              <a:gd name="connsiteY2" fmla="*/ 4666 h 10000"/>
              <a:gd name="connsiteX3" fmla="*/ 7111 w 9643"/>
              <a:gd name="connsiteY3" fmla="*/ 9999 h 10000"/>
              <a:gd name="connsiteX0" fmla="*/ 0 w 7374"/>
              <a:gd name="connsiteY0" fmla="*/ 2 h 9999"/>
              <a:gd name="connsiteX1" fmla="*/ 3555 w 7374"/>
              <a:gd name="connsiteY1" fmla="*/ 2106 h 9999"/>
              <a:gd name="connsiteX2" fmla="*/ 6790 w 7374"/>
              <a:gd name="connsiteY2" fmla="*/ 4666 h 9999"/>
              <a:gd name="connsiteX3" fmla="*/ 7374 w 7374"/>
              <a:gd name="connsiteY3" fmla="*/ 9999 h 9999"/>
              <a:gd name="connsiteX0" fmla="*/ 0 w 11501"/>
              <a:gd name="connsiteY0" fmla="*/ 2 h 10000"/>
              <a:gd name="connsiteX1" fmla="*/ 4821 w 11501"/>
              <a:gd name="connsiteY1" fmla="*/ 2106 h 10000"/>
              <a:gd name="connsiteX2" fmla="*/ 9208 w 11501"/>
              <a:gd name="connsiteY2" fmla="*/ 4666 h 10000"/>
              <a:gd name="connsiteX3" fmla="*/ 11501 w 11501"/>
              <a:gd name="connsiteY3" fmla="*/ 10000 h 10000"/>
            </a:gdLst>
            <a:ahLst/>
            <a:cxnLst>
              <a:cxn ang="0">
                <a:pos x="connsiteX0" y="connsiteY0"/>
              </a:cxn>
              <a:cxn ang="0">
                <a:pos x="connsiteX1" y="connsiteY1"/>
              </a:cxn>
              <a:cxn ang="0">
                <a:pos x="connsiteX2" y="connsiteY2"/>
              </a:cxn>
              <a:cxn ang="0">
                <a:pos x="connsiteX3" y="connsiteY3"/>
              </a:cxn>
            </a:cxnLst>
            <a:rect l="l" t="t" r="r" b="b"/>
            <a:pathLst>
              <a:path w="11501" h="10000">
                <a:moveTo>
                  <a:pt x="0" y="2"/>
                </a:moveTo>
                <a:cubicBezTo>
                  <a:pt x="967" y="-46"/>
                  <a:pt x="3285" y="1329"/>
                  <a:pt x="4821" y="2106"/>
                </a:cubicBezTo>
                <a:cubicBezTo>
                  <a:pt x="6355" y="2883"/>
                  <a:pt x="8180" y="3728"/>
                  <a:pt x="9208" y="4666"/>
                </a:cubicBezTo>
                <a:cubicBezTo>
                  <a:pt x="10241" y="5603"/>
                  <a:pt x="10622" y="6141"/>
                  <a:pt x="11501" y="10000"/>
                </a:cubicBezTo>
              </a:path>
            </a:pathLst>
          </a:custGeom>
          <a:noFill/>
          <a:ln w="63500">
            <a:solidFill>
              <a:srgbClr val="FF66FF"/>
            </a:solidFill>
            <a:round/>
            <a:headEnd/>
            <a:tailEnd/>
          </a:ln>
        </p:spPr>
        <p:txBody>
          <a:bodyPr/>
          <a:lstStyle/>
          <a:p>
            <a:endParaRPr lang="en-US">
              <a:solidFill>
                <a:srgbClr val="000000"/>
              </a:solidFill>
            </a:endParaRPr>
          </a:p>
        </p:txBody>
      </p:sp>
      <p:sp>
        <p:nvSpPr>
          <p:cNvPr id="441" name="Freeform 77"/>
          <p:cNvSpPr>
            <a:spLocks/>
          </p:cNvSpPr>
          <p:nvPr/>
        </p:nvSpPr>
        <p:spPr bwMode="auto">
          <a:xfrm>
            <a:off x="5458873" y="1970176"/>
            <a:ext cx="552902" cy="607729"/>
          </a:xfrm>
          <a:custGeom>
            <a:avLst/>
            <a:gdLst>
              <a:gd name="T0" fmla="*/ 2147483647 w 530"/>
              <a:gd name="T1" fmla="*/ 2147483647 h 357"/>
              <a:gd name="T2" fmla="*/ 2147483647 w 530"/>
              <a:gd name="T3" fmla="*/ 2147483647 h 357"/>
              <a:gd name="T4" fmla="*/ 2147483647 w 530"/>
              <a:gd name="T5" fmla="*/ 2147483647 h 357"/>
              <a:gd name="T6" fmla="*/ 2147483647 w 530"/>
              <a:gd name="T7" fmla="*/ 2147483647 h 357"/>
              <a:gd name="T8" fmla="*/ 2147483647 w 530"/>
              <a:gd name="T9" fmla="*/ 2147483647 h 357"/>
              <a:gd name="T10" fmla="*/ 2147483647 w 530"/>
              <a:gd name="T11" fmla="*/ 2147483647 h 357"/>
              <a:gd name="T12" fmla="*/ 2147483647 w 530"/>
              <a:gd name="T13" fmla="*/ 2147483647 h 357"/>
              <a:gd name="T14" fmla="*/ 0 60000 65536"/>
              <a:gd name="T15" fmla="*/ 0 60000 65536"/>
              <a:gd name="T16" fmla="*/ 0 60000 65536"/>
              <a:gd name="T17" fmla="*/ 0 60000 65536"/>
              <a:gd name="T18" fmla="*/ 0 60000 65536"/>
              <a:gd name="T19" fmla="*/ 0 60000 65536"/>
              <a:gd name="T20" fmla="*/ 0 60000 65536"/>
              <a:gd name="T21" fmla="*/ 0 w 530"/>
              <a:gd name="T22" fmla="*/ 0 h 357"/>
              <a:gd name="T23" fmla="*/ 530 w 530"/>
              <a:gd name="T24" fmla="*/ 357 h 357"/>
              <a:gd name="connsiteX0" fmla="*/ 3339 w 7745"/>
              <a:gd name="connsiteY0" fmla="*/ 8594 h 8594"/>
              <a:gd name="connsiteX1" fmla="*/ 792 w 7745"/>
              <a:gd name="connsiteY1" fmla="*/ 6493 h 8594"/>
              <a:gd name="connsiteX2" fmla="*/ 320 w 7745"/>
              <a:gd name="connsiteY2" fmla="*/ 1395 h 8594"/>
              <a:gd name="connsiteX3" fmla="*/ 5188 w 7745"/>
              <a:gd name="connsiteY3" fmla="*/ 134 h 8594"/>
              <a:gd name="connsiteX4" fmla="*/ 7622 w 7745"/>
              <a:gd name="connsiteY4" fmla="*/ 4000 h 8594"/>
              <a:gd name="connsiteX5" fmla="*/ 1471 w 7745"/>
              <a:gd name="connsiteY5" fmla="*/ 7417 h 8594"/>
              <a:gd name="connsiteX0" fmla="*/ 4311 w 9841"/>
              <a:gd name="connsiteY0" fmla="*/ 9999 h 9999"/>
              <a:gd name="connsiteX1" fmla="*/ 1023 w 9841"/>
              <a:gd name="connsiteY1" fmla="*/ 7554 h 9999"/>
              <a:gd name="connsiteX2" fmla="*/ 413 w 9841"/>
              <a:gd name="connsiteY2" fmla="*/ 1622 h 9999"/>
              <a:gd name="connsiteX3" fmla="*/ 6699 w 9841"/>
              <a:gd name="connsiteY3" fmla="*/ 155 h 9999"/>
              <a:gd name="connsiteX4" fmla="*/ 9841 w 9841"/>
              <a:gd name="connsiteY4" fmla="*/ 4653 h 9999"/>
              <a:gd name="connsiteX5" fmla="*/ 6796 w 9841"/>
              <a:gd name="connsiteY5" fmla="*/ 8629 h 9999"/>
              <a:gd name="connsiteX0" fmla="*/ 4561 w 10180"/>
              <a:gd name="connsiteY0" fmla="*/ 9989 h 9989"/>
              <a:gd name="connsiteX1" fmla="*/ 1220 w 10180"/>
              <a:gd name="connsiteY1" fmla="*/ 7544 h 9989"/>
              <a:gd name="connsiteX2" fmla="*/ 377 w 10180"/>
              <a:gd name="connsiteY2" fmla="*/ 1709 h 9989"/>
              <a:gd name="connsiteX3" fmla="*/ 6987 w 10180"/>
              <a:gd name="connsiteY3" fmla="*/ 144 h 9989"/>
              <a:gd name="connsiteX4" fmla="*/ 10180 w 10180"/>
              <a:gd name="connsiteY4" fmla="*/ 4642 h 9989"/>
              <a:gd name="connsiteX5" fmla="*/ 7086 w 10180"/>
              <a:gd name="connsiteY5" fmla="*/ 8619 h 9989"/>
              <a:gd name="connsiteX0" fmla="*/ 4702 w 10222"/>
              <a:gd name="connsiteY0" fmla="*/ 9983 h 9983"/>
              <a:gd name="connsiteX1" fmla="*/ 763 w 10222"/>
              <a:gd name="connsiteY1" fmla="*/ 6360 h 9983"/>
              <a:gd name="connsiteX2" fmla="*/ 592 w 10222"/>
              <a:gd name="connsiteY2" fmla="*/ 1694 h 9983"/>
              <a:gd name="connsiteX3" fmla="*/ 7085 w 10222"/>
              <a:gd name="connsiteY3" fmla="*/ 127 h 9983"/>
              <a:gd name="connsiteX4" fmla="*/ 10222 w 10222"/>
              <a:gd name="connsiteY4" fmla="*/ 4630 h 9983"/>
              <a:gd name="connsiteX5" fmla="*/ 7183 w 10222"/>
              <a:gd name="connsiteY5" fmla="*/ 8611 h 9983"/>
              <a:gd name="connsiteX0" fmla="*/ 746 w 10000"/>
              <a:gd name="connsiteY0" fmla="*/ 6371 h 8626"/>
              <a:gd name="connsiteX1" fmla="*/ 579 w 10000"/>
              <a:gd name="connsiteY1" fmla="*/ 1697 h 8626"/>
              <a:gd name="connsiteX2" fmla="*/ 6931 w 10000"/>
              <a:gd name="connsiteY2" fmla="*/ 127 h 8626"/>
              <a:gd name="connsiteX3" fmla="*/ 10000 w 10000"/>
              <a:gd name="connsiteY3" fmla="*/ 4638 h 8626"/>
              <a:gd name="connsiteX4" fmla="*/ 7027 w 10000"/>
              <a:gd name="connsiteY4" fmla="*/ 8626 h 8626"/>
              <a:gd name="connsiteX0" fmla="*/ 0 w 9421"/>
              <a:gd name="connsiteY0" fmla="*/ 1967 h 10000"/>
              <a:gd name="connsiteX1" fmla="*/ 6352 w 9421"/>
              <a:gd name="connsiteY1" fmla="*/ 147 h 10000"/>
              <a:gd name="connsiteX2" fmla="*/ 9421 w 9421"/>
              <a:gd name="connsiteY2" fmla="*/ 5377 h 10000"/>
              <a:gd name="connsiteX3" fmla="*/ 6448 w 9421"/>
              <a:gd name="connsiteY3" fmla="*/ 10000 h 10000"/>
              <a:gd name="connsiteX0" fmla="*/ 0 w 10530"/>
              <a:gd name="connsiteY0" fmla="*/ 3658 h 9872"/>
              <a:gd name="connsiteX1" fmla="*/ 7272 w 10530"/>
              <a:gd name="connsiteY1" fmla="*/ 19 h 9872"/>
              <a:gd name="connsiteX2" fmla="*/ 10530 w 10530"/>
              <a:gd name="connsiteY2" fmla="*/ 5249 h 9872"/>
              <a:gd name="connsiteX3" fmla="*/ 7374 w 10530"/>
              <a:gd name="connsiteY3" fmla="*/ 9872 h 9872"/>
              <a:gd name="connsiteX0" fmla="*/ 0 w 10000"/>
              <a:gd name="connsiteY0" fmla="*/ 3816 h 10111"/>
              <a:gd name="connsiteX1" fmla="*/ 6906 w 10000"/>
              <a:gd name="connsiteY1" fmla="*/ 130 h 10111"/>
              <a:gd name="connsiteX2" fmla="*/ 10000 w 10000"/>
              <a:gd name="connsiteY2" fmla="*/ 5428 h 10111"/>
              <a:gd name="connsiteX3" fmla="*/ 7003 w 10000"/>
              <a:gd name="connsiteY3" fmla="*/ 10111 h 10111"/>
              <a:gd name="connsiteX0" fmla="*/ 0 w 10000"/>
              <a:gd name="connsiteY0" fmla="*/ 4732 h 9991"/>
              <a:gd name="connsiteX1" fmla="*/ 6906 w 10000"/>
              <a:gd name="connsiteY1" fmla="*/ 10 h 9991"/>
              <a:gd name="connsiteX2" fmla="*/ 10000 w 10000"/>
              <a:gd name="connsiteY2" fmla="*/ 5308 h 9991"/>
              <a:gd name="connsiteX3" fmla="*/ 7003 w 10000"/>
              <a:gd name="connsiteY3" fmla="*/ 9991 h 9991"/>
              <a:gd name="connsiteX0" fmla="*/ 0 w 10186"/>
              <a:gd name="connsiteY0" fmla="*/ 4736 h 8732"/>
              <a:gd name="connsiteX1" fmla="*/ 6906 w 10186"/>
              <a:gd name="connsiteY1" fmla="*/ 10 h 8732"/>
              <a:gd name="connsiteX2" fmla="*/ 10000 w 10186"/>
              <a:gd name="connsiteY2" fmla="*/ 5313 h 8732"/>
              <a:gd name="connsiteX3" fmla="*/ 1751 w 10186"/>
              <a:gd name="connsiteY3" fmla="*/ 8732 h 8732"/>
              <a:gd name="connsiteX0" fmla="*/ 0 w 10000"/>
              <a:gd name="connsiteY0" fmla="*/ 5424 h 10692"/>
              <a:gd name="connsiteX1" fmla="*/ 6780 w 10000"/>
              <a:gd name="connsiteY1" fmla="*/ 11 h 10692"/>
              <a:gd name="connsiteX2" fmla="*/ 9817 w 10000"/>
              <a:gd name="connsiteY2" fmla="*/ 6085 h 10692"/>
              <a:gd name="connsiteX3" fmla="*/ 1719 w 10000"/>
              <a:gd name="connsiteY3" fmla="*/ 10000 h 10692"/>
              <a:gd name="connsiteX0" fmla="*/ 0 w 10047"/>
              <a:gd name="connsiteY0" fmla="*/ 5424 h 10572"/>
              <a:gd name="connsiteX1" fmla="*/ 6780 w 10047"/>
              <a:gd name="connsiteY1" fmla="*/ 11 h 10572"/>
              <a:gd name="connsiteX2" fmla="*/ 9817 w 10047"/>
              <a:gd name="connsiteY2" fmla="*/ 6085 h 10572"/>
              <a:gd name="connsiteX3" fmla="*/ 871 w 10047"/>
              <a:gd name="connsiteY3" fmla="*/ 9868 h 10572"/>
              <a:gd name="connsiteX0" fmla="*/ 0 w 9818"/>
              <a:gd name="connsiteY0" fmla="*/ 5424 h 11664"/>
              <a:gd name="connsiteX1" fmla="*/ 6780 w 9818"/>
              <a:gd name="connsiteY1" fmla="*/ 11 h 11664"/>
              <a:gd name="connsiteX2" fmla="*/ 9817 w 9818"/>
              <a:gd name="connsiteY2" fmla="*/ 6085 h 11664"/>
              <a:gd name="connsiteX3" fmla="*/ 7128 w 9818"/>
              <a:gd name="connsiteY3" fmla="*/ 11562 h 11664"/>
              <a:gd name="connsiteX4" fmla="*/ 871 w 9818"/>
              <a:gd name="connsiteY4" fmla="*/ 9868 h 11664"/>
              <a:gd name="connsiteX0" fmla="*/ 0 w 10003"/>
              <a:gd name="connsiteY0" fmla="*/ 4650 h 9675"/>
              <a:gd name="connsiteX1" fmla="*/ 6906 w 10003"/>
              <a:gd name="connsiteY1" fmla="*/ 9 h 9675"/>
              <a:gd name="connsiteX2" fmla="*/ 9999 w 10003"/>
              <a:gd name="connsiteY2" fmla="*/ 5217 h 9675"/>
              <a:gd name="connsiteX3" fmla="*/ 7404 w 10003"/>
              <a:gd name="connsiteY3" fmla="*/ 9573 h 9675"/>
              <a:gd name="connsiteX4" fmla="*/ 887 w 10003"/>
              <a:gd name="connsiteY4" fmla="*/ 8460 h 9675"/>
              <a:gd name="connsiteX0" fmla="*/ 0 w 10000"/>
              <a:gd name="connsiteY0" fmla="*/ 4806 h 9669"/>
              <a:gd name="connsiteX1" fmla="*/ 6904 w 10000"/>
              <a:gd name="connsiteY1" fmla="*/ 9 h 9669"/>
              <a:gd name="connsiteX2" fmla="*/ 9996 w 10000"/>
              <a:gd name="connsiteY2" fmla="*/ 5392 h 9669"/>
              <a:gd name="connsiteX3" fmla="*/ 7402 w 10000"/>
              <a:gd name="connsiteY3" fmla="*/ 9544 h 9669"/>
              <a:gd name="connsiteX4" fmla="*/ 887 w 10000"/>
              <a:gd name="connsiteY4" fmla="*/ 8744 h 9669"/>
              <a:gd name="connsiteX0" fmla="*/ 6017 w 9113"/>
              <a:gd name="connsiteY0" fmla="*/ 0 h 9991"/>
              <a:gd name="connsiteX1" fmla="*/ 9109 w 9113"/>
              <a:gd name="connsiteY1" fmla="*/ 5568 h 9991"/>
              <a:gd name="connsiteX2" fmla="*/ 6515 w 9113"/>
              <a:gd name="connsiteY2" fmla="*/ 9862 h 9991"/>
              <a:gd name="connsiteX3" fmla="*/ 0 w 9113"/>
              <a:gd name="connsiteY3" fmla="*/ 9034 h 9991"/>
              <a:gd name="connsiteX0" fmla="*/ 0 w 3397"/>
              <a:gd name="connsiteY0" fmla="*/ 0 h 9871"/>
              <a:gd name="connsiteX1" fmla="*/ 3393 w 3397"/>
              <a:gd name="connsiteY1" fmla="*/ 5573 h 9871"/>
              <a:gd name="connsiteX2" fmla="*/ 546 w 3397"/>
              <a:gd name="connsiteY2" fmla="*/ 9871 h 9871"/>
              <a:gd name="connsiteX0" fmla="*/ 0 w 5644"/>
              <a:gd name="connsiteY0" fmla="*/ 0 h 10000"/>
              <a:gd name="connsiteX1" fmla="*/ 5423 w 5644"/>
              <a:gd name="connsiteY1" fmla="*/ 2745 h 10000"/>
              <a:gd name="connsiteX2" fmla="*/ 1607 w 5644"/>
              <a:gd name="connsiteY2" fmla="*/ 10000 h 10000"/>
              <a:gd name="connsiteX0" fmla="*/ 0 w 10565"/>
              <a:gd name="connsiteY0" fmla="*/ 0 h 10290"/>
              <a:gd name="connsiteX1" fmla="*/ 9608 w 10565"/>
              <a:gd name="connsiteY1" fmla="*/ 2745 h 10290"/>
              <a:gd name="connsiteX2" fmla="*/ 4318 w 10565"/>
              <a:gd name="connsiteY2" fmla="*/ 10290 h 10290"/>
              <a:gd name="connsiteX0" fmla="*/ 0 w 11186"/>
              <a:gd name="connsiteY0" fmla="*/ 0 h 10290"/>
              <a:gd name="connsiteX1" fmla="*/ 9608 w 11186"/>
              <a:gd name="connsiteY1" fmla="*/ 2745 h 10290"/>
              <a:gd name="connsiteX2" fmla="*/ 4318 w 11186"/>
              <a:gd name="connsiteY2" fmla="*/ 10290 h 10290"/>
              <a:gd name="connsiteX0" fmla="*/ 0 w 39863"/>
              <a:gd name="connsiteY0" fmla="*/ 0 h 14061"/>
              <a:gd name="connsiteX1" fmla="*/ 9608 w 39863"/>
              <a:gd name="connsiteY1" fmla="*/ 2745 h 14061"/>
              <a:gd name="connsiteX2" fmla="*/ 37776 w 39863"/>
              <a:gd name="connsiteY2" fmla="*/ 14061 h 14061"/>
              <a:gd name="connsiteX0" fmla="*/ 0 w 37776"/>
              <a:gd name="connsiteY0" fmla="*/ 0 h 14061"/>
              <a:gd name="connsiteX1" fmla="*/ 9608 w 37776"/>
              <a:gd name="connsiteY1" fmla="*/ 2745 h 14061"/>
              <a:gd name="connsiteX2" fmla="*/ 37776 w 37776"/>
              <a:gd name="connsiteY2" fmla="*/ 14061 h 14061"/>
              <a:gd name="connsiteX0" fmla="*/ 15155 w 28297"/>
              <a:gd name="connsiteY0" fmla="*/ 0 h 24215"/>
              <a:gd name="connsiteX1" fmla="*/ 129 w 28297"/>
              <a:gd name="connsiteY1" fmla="*/ 12899 h 24215"/>
              <a:gd name="connsiteX2" fmla="*/ 28297 w 28297"/>
              <a:gd name="connsiteY2" fmla="*/ 24215 h 24215"/>
              <a:gd name="connsiteX0" fmla="*/ 23214 w 36356"/>
              <a:gd name="connsiteY0" fmla="*/ 0 h 24215"/>
              <a:gd name="connsiteX1" fmla="*/ 99 w 36356"/>
              <a:gd name="connsiteY1" fmla="*/ 12029 h 24215"/>
              <a:gd name="connsiteX2" fmla="*/ 36356 w 36356"/>
              <a:gd name="connsiteY2" fmla="*/ 24215 h 24215"/>
              <a:gd name="connsiteX0" fmla="*/ 24799 w 37941"/>
              <a:gd name="connsiteY0" fmla="*/ 0 h 24215"/>
              <a:gd name="connsiteX1" fmla="*/ 1684 w 37941"/>
              <a:gd name="connsiteY1" fmla="*/ 12029 h 24215"/>
              <a:gd name="connsiteX2" fmla="*/ 5812 w 37941"/>
              <a:gd name="connsiteY2" fmla="*/ 19911 h 24215"/>
              <a:gd name="connsiteX3" fmla="*/ 37941 w 37941"/>
              <a:gd name="connsiteY3" fmla="*/ 24215 h 24215"/>
              <a:gd name="connsiteX0" fmla="*/ 39803 w 41229"/>
              <a:gd name="connsiteY0" fmla="*/ 11805 h 12231"/>
              <a:gd name="connsiteX1" fmla="*/ 2717 w 41229"/>
              <a:gd name="connsiteY1" fmla="*/ 45 h 12231"/>
              <a:gd name="connsiteX2" fmla="*/ 6845 w 41229"/>
              <a:gd name="connsiteY2" fmla="*/ 7927 h 12231"/>
              <a:gd name="connsiteX3" fmla="*/ 38974 w 41229"/>
              <a:gd name="connsiteY3" fmla="*/ 12231 h 12231"/>
              <a:gd name="connsiteX0" fmla="*/ 38889 w 38889"/>
              <a:gd name="connsiteY0" fmla="*/ 23846 h 24272"/>
              <a:gd name="connsiteX1" fmla="*/ 26520 w 38889"/>
              <a:gd name="connsiteY1" fmla="*/ 241 h 24272"/>
              <a:gd name="connsiteX2" fmla="*/ 1803 w 38889"/>
              <a:gd name="connsiteY2" fmla="*/ 12086 h 24272"/>
              <a:gd name="connsiteX3" fmla="*/ 5931 w 38889"/>
              <a:gd name="connsiteY3" fmla="*/ 19968 h 24272"/>
              <a:gd name="connsiteX4" fmla="*/ 38060 w 38889"/>
              <a:gd name="connsiteY4" fmla="*/ 24272 h 24272"/>
              <a:gd name="connsiteX0" fmla="*/ 38889 w 38889"/>
              <a:gd name="connsiteY0" fmla="*/ 23846 h 24272"/>
              <a:gd name="connsiteX1" fmla="*/ 26520 w 38889"/>
              <a:gd name="connsiteY1" fmla="*/ 241 h 24272"/>
              <a:gd name="connsiteX2" fmla="*/ 1803 w 38889"/>
              <a:gd name="connsiteY2" fmla="*/ 12086 h 24272"/>
              <a:gd name="connsiteX3" fmla="*/ 5931 w 38889"/>
              <a:gd name="connsiteY3" fmla="*/ 19968 h 24272"/>
              <a:gd name="connsiteX4" fmla="*/ 38060 w 38889"/>
              <a:gd name="connsiteY4" fmla="*/ 24272 h 24272"/>
              <a:gd name="connsiteX5" fmla="*/ 38889 w 38889"/>
              <a:gd name="connsiteY5" fmla="*/ 23846 h 24272"/>
              <a:gd name="connsiteX0" fmla="*/ 38060 w 38060"/>
              <a:gd name="connsiteY0" fmla="*/ 24272 h 24272"/>
              <a:gd name="connsiteX1" fmla="*/ 26520 w 38060"/>
              <a:gd name="connsiteY1" fmla="*/ 241 h 24272"/>
              <a:gd name="connsiteX2" fmla="*/ 1803 w 38060"/>
              <a:gd name="connsiteY2" fmla="*/ 12086 h 24272"/>
              <a:gd name="connsiteX3" fmla="*/ 5931 w 38060"/>
              <a:gd name="connsiteY3" fmla="*/ 19968 h 24272"/>
              <a:gd name="connsiteX4" fmla="*/ 38060 w 38060"/>
              <a:gd name="connsiteY4" fmla="*/ 24272 h 24272"/>
              <a:gd name="connsiteX0" fmla="*/ 38060 w 38257"/>
              <a:gd name="connsiteY0" fmla="*/ 24272 h 24272"/>
              <a:gd name="connsiteX1" fmla="*/ 26520 w 38257"/>
              <a:gd name="connsiteY1" fmla="*/ 241 h 24272"/>
              <a:gd name="connsiteX2" fmla="*/ 1803 w 38257"/>
              <a:gd name="connsiteY2" fmla="*/ 12086 h 24272"/>
              <a:gd name="connsiteX3" fmla="*/ 5931 w 38257"/>
              <a:gd name="connsiteY3" fmla="*/ 19968 h 24272"/>
              <a:gd name="connsiteX4" fmla="*/ 38060 w 38257"/>
              <a:gd name="connsiteY4" fmla="*/ 24272 h 24272"/>
              <a:gd name="connsiteX0" fmla="*/ 38060 w 40696"/>
              <a:gd name="connsiteY0" fmla="*/ 24272 h 24272"/>
              <a:gd name="connsiteX1" fmla="*/ 26520 w 40696"/>
              <a:gd name="connsiteY1" fmla="*/ 241 h 24272"/>
              <a:gd name="connsiteX2" fmla="*/ 1803 w 40696"/>
              <a:gd name="connsiteY2" fmla="*/ 12086 h 24272"/>
              <a:gd name="connsiteX3" fmla="*/ 5931 w 40696"/>
              <a:gd name="connsiteY3" fmla="*/ 19968 h 24272"/>
              <a:gd name="connsiteX4" fmla="*/ 38060 w 40696"/>
              <a:gd name="connsiteY4" fmla="*/ 24272 h 24272"/>
              <a:gd name="connsiteX0" fmla="*/ 37801 w 40437"/>
              <a:gd name="connsiteY0" fmla="*/ 24305 h 24305"/>
              <a:gd name="connsiteX1" fmla="*/ 26261 w 40437"/>
              <a:gd name="connsiteY1" fmla="*/ 274 h 24305"/>
              <a:gd name="connsiteX2" fmla="*/ 1912 w 40437"/>
              <a:gd name="connsiteY2" fmla="*/ 10668 h 24305"/>
              <a:gd name="connsiteX3" fmla="*/ 5672 w 40437"/>
              <a:gd name="connsiteY3" fmla="*/ 20001 h 24305"/>
              <a:gd name="connsiteX4" fmla="*/ 37801 w 40437"/>
              <a:gd name="connsiteY4" fmla="*/ 24305 h 24305"/>
              <a:gd name="connsiteX0" fmla="*/ 37963 w 40599"/>
              <a:gd name="connsiteY0" fmla="*/ 24389 h 24389"/>
              <a:gd name="connsiteX1" fmla="*/ 26423 w 40599"/>
              <a:gd name="connsiteY1" fmla="*/ 358 h 24389"/>
              <a:gd name="connsiteX2" fmla="*/ 2074 w 40599"/>
              <a:gd name="connsiteY2" fmla="*/ 10752 h 24389"/>
              <a:gd name="connsiteX3" fmla="*/ 5834 w 40599"/>
              <a:gd name="connsiteY3" fmla="*/ 20085 h 24389"/>
              <a:gd name="connsiteX4" fmla="*/ 37963 w 40599"/>
              <a:gd name="connsiteY4" fmla="*/ 24389 h 24389"/>
              <a:gd name="connsiteX0" fmla="*/ 40241 w 42877"/>
              <a:gd name="connsiteY0" fmla="*/ 24338 h 24338"/>
              <a:gd name="connsiteX1" fmla="*/ 28701 w 42877"/>
              <a:gd name="connsiteY1" fmla="*/ 307 h 24338"/>
              <a:gd name="connsiteX2" fmla="*/ 4352 w 42877"/>
              <a:gd name="connsiteY2" fmla="*/ 10701 h 24338"/>
              <a:gd name="connsiteX3" fmla="*/ 8112 w 42877"/>
              <a:gd name="connsiteY3" fmla="*/ 20034 h 24338"/>
              <a:gd name="connsiteX4" fmla="*/ 40241 w 42877"/>
              <a:gd name="connsiteY4" fmla="*/ 24338 h 24338"/>
              <a:gd name="connsiteX0" fmla="*/ 40241 w 42877"/>
              <a:gd name="connsiteY0" fmla="*/ 24338 h 32443"/>
              <a:gd name="connsiteX1" fmla="*/ 28701 w 42877"/>
              <a:gd name="connsiteY1" fmla="*/ 307 h 32443"/>
              <a:gd name="connsiteX2" fmla="*/ 4352 w 42877"/>
              <a:gd name="connsiteY2" fmla="*/ 10701 h 32443"/>
              <a:gd name="connsiteX3" fmla="*/ 8112 w 42877"/>
              <a:gd name="connsiteY3" fmla="*/ 20034 h 32443"/>
              <a:gd name="connsiteX4" fmla="*/ 40241 w 42877"/>
              <a:gd name="connsiteY4" fmla="*/ 24338 h 32443"/>
              <a:gd name="connsiteX0" fmla="*/ 40241 w 40969"/>
              <a:gd name="connsiteY0" fmla="*/ 24338 h 27587"/>
              <a:gd name="connsiteX1" fmla="*/ 28701 w 40969"/>
              <a:gd name="connsiteY1" fmla="*/ 307 h 27587"/>
              <a:gd name="connsiteX2" fmla="*/ 4352 w 40969"/>
              <a:gd name="connsiteY2" fmla="*/ 10701 h 27587"/>
              <a:gd name="connsiteX3" fmla="*/ 8112 w 40969"/>
              <a:gd name="connsiteY3" fmla="*/ 20034 h 27587"/>
              <a:gd name="connsiteX4" fmla="*/ 40241 w 40969"/>
              <a:gd name="connsiteY4" fmla="*/ 24338 h 27587"/>
              <a:gd name="connsiteX0" fmla="*/ 37026 w 37952"/>
              <a:gd name="connsiteY0" fmla="*/ 23896 h 27259"/>
              <a:gd name="connsiteX1" fmla="*/ 28567 w 37952"/>
              <a:gd name="connsiteY1" fmla="*/ 307 h 27259"/>
              <a:gd name="connsiteX2" fmla="*/ 4218 w 37952"/>
              <a:gd name="connsiteY2" fmla="*/ 10701 h 27259"/>
              <a:gd name="connsiteX3" fmla="*/ 7978 w 37952"/>
              <a:gd name="connsiteY3" fmla="*/ 20034 h 27259"/>
              <a:gd name="connsiteX4" fmla="*/ 37026 w 37952"/>
              <a:gd name="connsiteY4" fmla="*/ 23896 h 27259"/>
              <a:gd name="connsiteX0" fmla="*/ 36377 w 37049"/>
              <a:gd name="connsiteY0" fmla="*/ 23896 h 25252"/>
              <a:gd name="connsiteX1" fmla="*/ 27918 w 37049"/>
              <a:gd name="connsiteY1" fmla="*/ 307 h 25252"/>
              <a:gd name="connsiteX2" fmla="*/ 3569 w 37049"/>
              <a:gd name="connsiteY2" fmla="*/ 10701 h 25252"/>
              <a:gd name="connsiteX3" fmla="*/ 10130 w 37049"/>
              <a:gd name="connsiteY3" fmla="*/ 21139 h 25252"/>
              <a:gd name="connsiteX4" fmla="*/ 36377 w 37049"/>
              <a:gd name="connsiteY4" fmla="*/ 23896 h 25252"/>
              <a:gd name="connsiteX0" fmla="*/ 21133 w 28618"/>
              <a:gd name="connsiteY0" fmla="*/ 22128 h 23845"/>
              <a:gd name="connsiteX1" fmla="*/ 27521 w 28618"/>
              <a:gd name="connsiteY1" fmla="*/ 307 h 23845"/>
              <a:gd name="connsiteX2" fmla="*/ 3172 w 28618"/>
              <a:gd name="connsiteY2" fmla="*/ 10701 h 23845"/>
              <a:gd name="connsiteX3" fmla="*/ 9733 w 28618"/>
              <a:gd name="connsiteY3" fmla="*/ 21139 h 23845"/>
              <a:gd name="connsiteX4" fmla="*/ 21133 w 28618"/>
              <a:gd name="connsiteY4" fmla="*/ 22128 h 23845"/>
              <a:gd name="connsiteX0" fmla="*/ 21133 w 27109"/>
              <a:gd name="connsiteY0" fmla="*/ 22556 h 24306"/>
              <a:gd name="connsiteX1" fmla="*/ 25840 w 27109"/>
              <a:gd name="connsiteY1" fmla="*/ 293 h 24306"/>
              <a:gd name="connsiteX2" fmla="*/ 3172 w 27109"/>
              <a:gd name="connsiteY2" fmla="*/ 11129 h 24306"/>
              <a:gd name="connsiteX3" fmla="*/ 9733 w 27109"/>
              <a:gd name="connsiteY3" fmla="*/ 21567 h 24306"/>
              <a:gd name="connsiteX4" fmla="*/ 21133 w 27109"/>
              <a:gd name="connsiteY4" fmla="*/ 22556 h 24306"/>
              <a:gd name="connsiteX0" fmla="*/ 21133 w 25840"/>
              <a:gd name="connsiteY0" fmla="*/ 22556 h 24306"/>
              <a:gd name="connsiteX1" fmla="*/ 25840 w 25840"/>
              <a:gd name="connsiteY1" fmla="*/ 293 h 24306"/>
              <a:gd name="connsiteX2" fmla="*/ 3172 w 25840"/>
              <a:gd name="connsiteY2" fmla="*/ 11129 h 24306"/>
              <a:gd name="connsiteX3" fmla="*/ 9733 w 25840"/>
              <a:gd name="connsiteY3" fmla="*/ 21567 h 24306"/>
              <a:gd name="connsiteX4" fmla="*/ 21133 w 25840"/>
              <a:gd name="connsiteY4" fmla="*/ 22556 h 24306"/>
              <a:gd name="connsiteX0" fmla="*/ 22280 w 25866"/>
              <a:gd name="connsiteY0" fmla="*/ 17472 h 21887"/>
              <a:gd name="connsiteX1" fmla="*/ 25866 w 25866"/>
              <a:gd name="connsiteY1" fmla="*/ 293 h 21887"/>
              <a:gd name="connsiteX2" fmla="*/ 3198 w 25866"/>
              <a:gd name="connsiteY2" fmla="*/ 11129 h 21887"/>
              <a:gd name="connsiteX3" fmla="*/ 9759 w 25866"/>
              <a:gd name="connsiteY3" fmla="*/ 21567 h 21887"/>
              <a:gd name="connsiteX4" fmla="*/ 22280 w 25866"/>
              <a:gd name="connsiteY4" fmla="*/ 17472 h 21887"/>
              <a:gd name="connsiteX0" fmla="*/ 24234 w 27820"/>
              <a:gd name="connsiteY0" fmla="*/ 17614 h 22250"/>
              <a:gd name="connsiteX1" fmla="*/ 27820 w 27820"/>
              <a:gd name="connsiteY1" fmla="*/ 435 h 22250"/>
              <a:gd name="connsiteX2" fmla="*/ 2911 w 27820"/>
              <a:gd name="connsiteY2" fmla="*/ 7956 h 22250"/>
              <a:gd name="connsiteX3" fmla="*/ 11713 w 27820"/>
              <a:gd name="connsiteY3" fmla="*/ 21709 h 22250"/>
              <a:gd name="connsiteX4" fmla="*/ 24234 w 27820"/>
              <a:gd name="connsiteY4" fmla="*/ 17614 h 22250"/>
              <a:gd name="connsiteX0" fmla="*/ 36309 w 36670"/>
              <a:gd name="connsiteY0" fmla="*/ 36903 h 37474"/>
              <a:gd name="connsiteX1" fmla="*/ 28084 w 36670"/>
              <a:gd name="connsiteY1" fmla="*/ 435 h 37474"/>
              <a:gd name="connsiteX2" fmla="*/ 3175 w 36670"/>
              <a:gd name="connsiteY2" fmla="*/ 7956 h 37474"/>
              <a:gd name="connsiteX3" fmla="*/ 11977 w 36670"/>
              <a:gd name="connsiteY3" fmla="*/ 21709 h 37474"/>
              <a:gd name="connsiteX4" fmla="*/ 36309 w 36670"/>
              <a:gd name="connsiteY4" fmla="*/ 36903 h 37474"/>
              <a:gd name="connsiteX0" fmla="*/ 36309 w 36442"/>
              <a:gd name="connsiteY0" fmla="*/ 36903 h 39243"/>
              <a:gd name="connsiteX1" fmla="*/ 28084 w 36442"/>
              <a:gd name="connsiteY1" fmla="*/ 435 h 39243"/>
              <a:gd name="connsiteX2" fmla="*/ 3175 w 36442"/>
              <a:gd name="connsiteY2" fmla="*/ 7956 h 39243"/>
              <a:gd name="connsiteX3" fmla="*/ 11977 w 36442"/>
              <a:gd name="connsiteY3" fmla="*/ 21709 h 39243"/>
              <a:gd name="connsiteX4" fmla="*/ 36309 w 36442"/>
              <a:gd name="connsiteY4" fmla="*/ 36903 h 39243"/>
              <a:gd name="connsiteX0" fmla="*/ 36309 w 36442"/>
              <a:gd name="connsiteY0" fmla="*/ 36903 h 39243"/>
              <a:gd name="connsiteX1" fmla="*/ 28084 w 36442"/>
              <a:gd name="connsiteY1" fmla="*/ 435 h 39243"/>
              <a:gd name="connsiteX2" fmla="*/ 3175 w 36442"/>
              <a:gd name="connsiteY2" fmla="*/ 7956 h 39243"/>
              <a:gd name="connsiteX3" fmla="*/ 11977 w 36442"/>
              <a:gd name="connsiteY3" fmla="*/ 21709 h 39243"/>
              <a:gd name="connsiteX4" fmla="*/ 36309 w 36442"/>
              <a:gd name="connsiteY4" fmla="*/ 36903 h 39243"/>
              <a:gd name="connsiteX0" fmla="*/ 36309 w 36442"/>
              <a:gd name="connsiteY0" fmla="*/ 36903 h 39243"/>
              <a:gd name="connsiteX1" fmla="*/ 28084 w 36442"/>
              <a:gd name="connsiteY1" fmla="*/ 435 h 39243"/>
              <a:gd name="connsiteX2" fmla="*/ 3175 w 36442"/>
              <a:gd name="connsiteY2" fmla="*/ 7956 h 39243"/>
              <a:gd name="connsiteX3" fmla="*/ 11977 w 36442"/>
              <a:gd name="connsiteY3" fmla="*/ 21709 h 39243"/>
              <a:gd name="connsiteX4" fmla="*/ 36309 w 36442"/>
              <a:gd name="connsiteY4" fmla="*/ 36903 h 39243"/>
              <a:gd name="connsiteX0" fmla="*/ 41658 w 41769"/>
              <a:gd name="connsiteY0" fmla="*/ 36903 h 39243"/>
              <a:gd name="connsiteX1" fmla="*/ 28214 w 41769"/>
              <a:gd name="connsiteY1" fmla="*/ 435 h 39243"/>
              <a:gd name="connsiteX2" fmla="*/ 3305 w 41769"/>
              <a:gd name="connsiteY2" fmla="*/ 7956 h 39243"/>
              <a:gd name="connsiteX3" fmla="*/ 12107 w 41769"/>
              <a:gd name="connsiteY3" fmla="*/ 21709 h 39243"/>
              <a:gd name="connsiteX4" fmla="*/ 41658 w 41769"/>
              <a:gd name="connsiteY4" fmla="*/ 36903 h 39243"/>
              <a:gd name="connsiteX0" fmla="*/ 41658 w 43509"/>
              <a:gd name="connsiteY0" fmla="*/ 36903 h 38851"/>
              <a:gd name="connsiteX1" fmla="*/ 28214 w 43509"/>
              <a:gd name="connsiteY1" fmla="*/ 435 h 38851"/>
              <a:gd name="connsiteX2" fmla="*/ 3305 w 43509"/>
              <a:gd name="connsiteY2" fmla="*/ 7956 h 38851"/>
              <a:gd name="connsiteX3" fmla="*/ 12107 w 43509"/>
              <a:gd name="connsiteY3" fmla="*/ 21709 h 38851"/>
              <a:gd name="connsiteX4" fmla="*/ 41658 w 43509"/>
              <a:gd name="connsiteY4" fmla="*/ 36903 h 38851"/>
              <a:gd name="connsiteX0" fmla="*/ 41658 w 42041"/>
              <a:gd name="connsiteY0" fmla="*/ 36903 h 37213"/>
              <a:gd name="connsiteX1" fmla="*/ 28214 w 42041"/>
              <a:gd name="connsiteY1" fmla="*/ 435 h 37213"/>
              <a:gd name="connsiteX2" fmla="*/ 3305 w 42041"/>
              <a:gd name="connsiteY2" fmla="*/ 7956 h 37213"/>
              <a:gd name="connsiteX3" fmla="*/ 12107 w 42041"/>
              <a:gd name="connsiteY3" fmla="*/ 21709 h 37213"/>
              <a:gd name="connsiteX4" fmla="*/ 41658 w 42041"/>
              <a:gd name="connsiteY4" fmla="*/ 36903 h 37213"/>
              <a:gd name="connsiteX0" fmla="*/ 41658 w 42041"/>
              <a:gd name="connsiteY0" fmla="*/ 36903 h 37213"/>
              <a:gd name="connsiteX1" fmla="*/ 28214 w 42041"/>
              <a:gd name="connsiteY1" fmla="*/ 435 h 37213"/>
              <a:gd name="connsiteX2" fmla="*/ 3305 w 42041"/>
              <a:gd name="connsiteY2" fmla="*/ 7956 h 37213"/>
              <a:gd name="connsiteX3" fmla="*/ 12107 w 42041"/>
              <a:gd name="connsiteY3" fmla="*/ 21709 h 37213"/>
              <a:gd name="connsiteX4" fmla="*/ 41658 w 42041"/>
              <a:gd name="connsiteY4" fmla="*/ 36903 h 37213"/>
              <a:gd name="connsiteX0" fmla="*/ 41658 w 41658"/>
              <a:gd name="connsiteY0" fmla="*/ 36903 h 37014"/>
              <a:gd name="connsiteX1" fmla="*/ 28214 w 41658"/>
              <a:gd name="connsiteY1" fmla="*/ 435 h 37014"/>
              <a:gd name="connsiteX2" fmla="*/ 3305 w 41658"/>
              <a:gd name="connsiteY2" fmla="*/ 7956 h 37014"/>
              <a:gd name="connsiteX3" fmla="*/ 12107 w 41658"/>
              <a:gd name="connsiteY3" fmla="*/ 21709 h 37014"/>
              <a:gd name="connsiteX4" fmla="*/ 41658 w 41658"/>
              <a:gd name="connsiteY4" fmla="*/ 36903 h 37014"/>
              <a:gd name="connsiteX0" fmla="*/ 41658 w 41658"/>
              <a:gd name="connsiteY0" fmla="*/ 36903 h 37014"/>
              <a:gd name="connsiteX1" fmla="*/ 28214 w 41658"/>
              <a:gd name="connsiteY1" fmla="*/ 435 h 37014"/>
              <a:gd name="connsiteX2" fmla="*/ 3305 w 41658"/>
              <a:gd name="connsiteY2" fmla="*/ 7956 h 37014"/>
              <a:gd name="connsiteX3" fmla="*/ 12107 w 41658"/>
              <a:gd name="connsiteY3" fmla="*/ 21709 h 37014"/>
              <a:gd name="connsiteX4" fmla="*/ 41658 w 41658"/>
              <a:gd name="connsiteY4" fmla="*/ 36903 h 37014"/>
              <a:gd name="connsiteX0" fmla="*/ 41280 w 41280"/>
              <a:gd name="connsiteY0" fmla="*/ 36903 h 37014"/>
              <a:gd name="connsiteX1" fmla="*/ 27836 w 41280"/>
              <a:gd name="connsiteY1" fmla="*/ 435 h 37014"/>
              <a:gd name="connsiteX2" fmla="*/ 2927 w 41280"/>
              <a:gd name="connsiteY2" fmla="*/ 7956 h 37014"/>
              <a:gd name="connsiteX3" fmla="*/ 14201 w 41280"/>
              <a:gd name="connsiteY3" fmla="*/ 21709 h 37014"/>
              <a:gd name="connsiteX4" fmla="*/ 41280 w 41280"/>
              <a:gd name="connsiteY4" fmla="*/ 36903 h 37014"/>
              <a:gd name="connsiteX0" fmla="*/ 42684 w 42684"/>
              <a:gd name="connsiteY0" fmla="*/ 36903 h 37020"/>
              <a:gd name="connsiteX1" fmla="*/ 29240 w 42684"/>
              <a:gd name="connsiteY1" fmla="*/ 435 h 37020"/>
              <a:gd name="connsiteX2" fmla="*/ 4331 w 42684"/>
              <a:gd name="connsiteY2" fmla="*/ 7956 h 37020"/>
              <a:gd name="connsiteX3" fmla="*/ 8463 w 42684"/>
              <a:gd name="connsiteY3" fmla="*/ 22359 h 37020"/>
              <a:gd name="connsiteX4" fmla="*/ 42684 w 42684"/>
              <a:gd name="connsiteY4" fmla="*/ 36903 h 37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84" h="37020">
                <a:moveTo>
                  <a:pt x="42684" y="36903"/>
                </a:moveTo>
                <a:cubicBezTo>
                  <a:pt x="35480" y="34441"/>
                  <a:pt x="20882" y="13091"/>
                  <a:pt x="29240" y="435"/>
                </a:cubicBezTo>
                <a:cubicBezTo>
                  <a:pt x="23059" y="-1525"/>
                  <a:pt x="13277" y="3508"/>
                  <a:pt x="4331" y="7956"/>
                </a:cubicBezTo>
                <a:cubicBezTo>
                  <a:pt x="-4615" y="12404"/>
                  <a:pt x="2071" y="17535"/>
                  <a:pt x="8463" y="22359"/>
                </a:cubicBezTo>
                <a:cubicBezTo>
                  <a:pt x="14855" y="27183"/>
                  <a:pt x="35605" y="38281"/>
                  <a:pt x="42684" y="36903"/>
                </a:cubicBezTo>
                <a:close/>
              </a:path>
            </a:pathLst>
          </a:custGeom>
          <a:noFill/>
          <a:ln w="50800" cmpd="tri">
            <a:solidFill>
              <a:srgbClr val="FF66FF"/>
            </a:solidFill>
            <a:round/>
            <a:headEnd/>
            <a:tailEnd/>
          </a:ln>
        </p:spPr>
        <p:txBody>
          <a:bodyPr/>
          <a:lstStyle/>
          <a:p>
            <a:endParaRPr lang="en-US">
              <a:solidFill>
                <a:srgbClr val="000000"/>
              </a:solidFill>
            </a:endParaRPr>
          </a:p>
        </p:txBody>
      </p:sp>
      <p:sp>
        <p:nvSpPr>
          <p:cNvPr id="442" name="Rectangle 527"/>
          <p:cNvSpPr>
            <a:spLocks noChangeArrowheads="1"/>
          </p:cNvSpPr>
          <p:nvPr/>
        </p:nvSpPr>
        <p:spPr bwMode="auto">
          <a:xfrm rot="18097545">
            <a:off x="3346765" y="4042566"/>
            <a:ext cx="307301" cy="153888"/>
          </a:xfrm>
          <a:prstGeom prst="rect">
            <a:avLst/>
          </a:prstGeom>
          <a:solidFill>
            <a:srgbClr val="FFC000"/>
          </a:solidFill>
          <a:ln w="9525">
            <a:noFill/>
            <a:miter lim="800000"/>
            <a:headEnd/>
            <a:tailEnd/>
          </a:ln>
        </p:spPr>
        <p:txBody>
          <a:bodyPr wrap="square" lIns="0" tIns="0" rIns="0" bIns="0">
            <a:spAutoFit/>
          </a:bodyPr>
          <a:lstStyle/>
          <a:p>
            <a:r>
              <a:rPr lang="en-US" sz="1000">
                <a:solidFill>
                  <a:srgbClr val="000000"/>
                </a:solidFill>
              </a:rPr>
              <a:t> </a:t>
            </a:r>
            <a:r>
              <a:rPr lang="en-US" sz="1000" err="1" smtClean="0">
                <a:solidFill>
                  <a:srgbClr val="000000"/>
                </a:solidFill>
              </a:rPr>
              <a:t>ELPA</a:t>
            </a:r>
            <a:endParaRPr lang="en-US" sz="1000">
              <a:solidFill>
                <a:srgbClr val="000000"/>
              </a:solidFill>
            </a:endParaRPr>
          </a:p>
        </p:txBody>
      </p:sp>
      <p:sp>
        <p:nvSpPr>
          <p:cNvPr id="443" name="Freeform 80"/>
          <p:cNvSpPr>
            <a:spLocks/>
          </p:cNvSpPr>
          <p:nvPr/>
        </p:nvSpPr>
        <p:spPr bwMode="auto">
          <a:xfrm flipH="1" flipV="1">
            <a:off x="481347" y="2644073"/>
            <a:ext cx="570347" cy="273740"/>
          </a:xfrm>
          <a:custGeom>
            <a:avLst/>
            <a:gdLst>
              <a:gd name="T0" fmla="*/ 2147483647 w 438"/>
              <a:gd name="T1" fmla="*/ 2147483647 h 411"/>
              <a:gd name="T2" fmla="*/ 2147483647 w 438"/>
              <a:gd name="T3" fmla="*/ 2147483647 h 411"/>
              <a:gd name="T4" fmla="*/ 2147483647 w 438"/>
              <a:gd name="T5" fmla="*/ 2147483647 h 411"/>
              <a:gd name="T6" fmla="*/ 2147483647 w 438"/>
              <a:gd name="T7" fmla="*/ 2147483647 h 411"/>
              <a:gd name="T8" fmla="*/ 2147483647 w 438"/>
              <a:gd name="T9" fmla="*/ 2147483647 h 411"/>
              <a:gd name="T10" fmla="*/ 2147483647 w 438"/>
              <a:gd name="T11" fmla="*/ 2147483647 h 411"/>
              <a:gd name="T12" fmla="*/ 2147483647 w 438"/>
              <a:gd name="T13" fmla="*/ 2147483647 h 411"/>
              <a:gd name="T14" fmla="*/ 2147483647 w 438"/>
              <a:gd name="T15" fmla="*/ 2147483647 h 411"/>
              <a:gd name="T16" fmla="*/ 2147483647 w 438"/>
              <a:gd name="T17" fmla="*/ 2147483647 h 4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8"/>
              <a:gd name="T28" fmla="*/ 0 h 411"/>
              <a:gd name="T29" fmla="*/ 438 w 438"/>
              <a:gd name="T30" fmla="*/ 411 h 411"/>
              <a:gd name="connsiteX0" fmla="*/ 1291 w 9249"/>
              <a:gd name="connsiteY0" fmla="*/ 6863 h 9637"/>
              <a:gd name="connsiteX1" fmla="*/ 606 w 9249"/>
              <a:gd name="connsiteY1" fmla="*/ 4601 h 9637"/>
              <a:gd name="connsiteX2" fmla="*/ 401 w 9249"/>
              <a:gd name="connsiteY2" fmla="*/ 2922 h 9637"/>
              <a:gd name="connsiteX3" fmla="*/ 6291 w 9249"/>
              <a:gd name="connsiteY3" fmla="*/ 2 h 9637"/>
              <a:gd name="connsiteX4" fmla="*/ 9236 w 9249"/>
              <a:gd name="connsiteY4" fmla="*/ 3360 h 9637"/>
              <a:gd name="connsiteX5" fmla="*/ 5195 w 9249"/>
              <a:gd name="connsiteY5" fmla="*/ 6644 h 9637"/>
              <a:gd name="connsiteX6" fmla="*/ 2045 w 9249"/>
              <a:gd name="connsiteY6" fmla="*/ 9637 h 9637"/>
              <a:gd name="connsiteX7" fmla="*/ 1200 w 9249"/>
              <a:gd name="connsiteY7" fmla="*/ 6669 h 9637"/>
              <a:gd name="connsiteX0" fmla="*/ 1395 w 9999"/>
              <a:gd name="connsiteY0" fmla="*/ 7122 h 10000"/>
              <a:gd name="connsiteX1" fmla="*/ 654 w 9999"/>
              <a:gd name="connsiteY1" fmla="*/ 4774 h 10000"/>
              <a:gd name="connsiteX2" fmla="*/ 433 w 9999"/>
              <a:gd name="connsiteY2" fmla="*/ 3032 h 10000"/>
              <a:gd name="connsiteX3" fmla="*/ 6801 w 9999"/>
              <a:gd name="connsiteY3" fmla="*/ 2 h 10000"/>
              <a:gd name="connsiteX4" fmla="*/ 9985 w 9999"/>
              <a:gd name="connsiteY4" fmla="*/ 3487 h 10000"/>
              <a:gd name="connsiteX5" fmla="*/ 5616 w 9999"/>
              <a:gd name="connsiteY5" fmla="*/ 6894 h 10000"/>
              <a:gd name="connsiteX6" fmla="*/ 2210 w 9999"/>
              <a:gd name="connsiteY6" fmla="*/ 10000 h 10000"/>
              <a:gd name="connsiteX7" fmla="*/ 1296 w 9999"/>
              <a:gd name="connsiteY7" fmla="*/ 6920 h 10000"/>
              <a:gd name="connsiteX8" fmla="*/ 1395 w 9999"/>
              <a:gd name="connsiteY8" fmla="*/ 7122 h 10000"/>
              <a:gd name="connsiteX0" fmla="*/ 153 w 9720"/>
              <a:gd name="connsiteY0" fmla="*/ 3032 h 10000"/>
              <a:gd name="connsiteX1" fmla="*/ 6522 w 9720"/>
              <a:gd name="connsiteY1" fmla="*/ 2 h 10000"/>
              <a:gd name="connsiteX2" fmla="*/ 9706 w 9720"/>
              <a:gd name="connsiteY2" fmla="*/ 3487 h 10000"/>
              <a:gd name="connsiteX3" fmla="*/ 5337 w 9720"/>
              <a:gd name="connsiteY3" fmla="*/ 6894 h 10000"/>
              <a:gd name="connsiteX4" fmla="*/ 1930 w 9720"/>
              <a:gd name="connsiteY4" fmla="*/ 10000 h 10000"/>
              <a:gd name="connsiteX5" fmla="*/ 1016 w 9720"/>
              <a:gd name="connsiteY5" fmla="*/ 6920 h 10000"/>
              <a:gd name="connsiteX6" fmla="*/ 1115 w 9720"/>
              <a:gd name="connsiteY6" fmla="*/ 7122 h 10000"/>
              <a:gd name="connsiteX7" fmla="*/ 374 w 9720"/>
              <a:gd name="connsiteY7" fmla="*/ 4774 h 10000"/>
              <a:gd name="connsiteX8" fmla="*/ 1575 w 9720"/>
              <a:gd name="connsiteY8" fmla="*/ 4486 h 10000"/>
              <a:gd name="connsiteX0" fmla="*/ 0 w 9844"/>
              <a:gd name="connsiteY0" fmla="*/ 3032 h 10000"/>
              <a:gd name="connsiteX1" fmla="*/ 6553 w 9844"/>
              <a:gd name="connsiteY1" fmla="*/ 2 h 10000"/>
              <a:gd name="connsiteX2" fmla="*/ 9829 w 9844"/>
              <a:gd name="connsiteY2" fmla="*/ 3487 h 10000"/>
              <a:gd name="connsiteX3" fmla="*/ 5334 w 9844"/>
              <a:gd name="connsiteY3" fmla="*/ 6894 h 10000"/>
              <a:gd name="connsiteX4" fmla="*/ 1829 w 9844"/>
              <a:gd name="connsiteY4" fmla="*/ 10000 h 10000"/>
              <a:gd name="connsiteX5" fmla="*/ 888 w 9844"/>
              <a:gd name="connsiteY5" fmla="*/ 6920 h 10000"/>
              <a:gd name="connsiteX6" fmla="*/ 990 w 9844"/>
              <a:gd name="connsiteY6" fmla="*/ 7122 h 10000"/>
              <a:gd name="connsiteX7" fmla="*/ 228 w 9844"/>
              <a:gd name="connsiteY7" fmla="*/ 4774 h 10000"/>
              <a:gd name="connsiteX0" fmla="*/ 387 w 10387"/>
              <a:gd name="connsiteY0" fmla="*/ 3032 h 10000"/>
              <a:gd name="connsiteX1" fmla="*/ 7044 w 10387"/>
              <a:gd name="connsiteY1" fmla="*/ 2 h 10000"/>
              <a:gd name="connsiteX2" fmla="*/ 10372 w 10387"/>
              <a:gd name="connsiteY2" fmla="*/ 3487 h 10000"/>
              <a:gd name="connsiteX3" fmla="*/ 5806 w 10387"/>
              <a:gd name="connsiteY3" fmla="*/ 6894 h 10000"/>
              <a:gd name="connsiteX4" fmla="*/ 2245 w 10387"/>
              <a:gd name="connsiteY4" fmla="*/ 10000 h 10000"/>
              <a:gd name="connsiteX5" fmla="*/ 1289 w 10387"/>
              <a:gd name="connsiteY5" fmla="*/ 6920 h 10000"/>
              <a:gd name="connsiteX6" fmla="*/ 1393 w 10387"/>
              <a:gd name="connsiteY6" fmla="*/ 7122 h 10000"/>
              <a:gd name="connsiteX7" fmla="*/ 0 w 10387"/>
              <a:gd name="connsiteY7" fmla="*/ 8561 h 10000"/>
              <a:gd name="connsiteX0" fmla="*/ 3641 w 13641"/>
              <a:gd name="connsiteY0" fmla="*/ 3032 h 10000"/>
              <a:gd name="connsiteX1" fmla="*/ 10298 w 13641"/>
              <a:gd name="connsiteY1" fmla="*/ 2 h 10000"/>
              <a:gd name="connsiteX2" fmla="*/ 13626 w 13641"/>
              <a:gd name="connsiteY2" fmla="*/ 3487 h 10000"/>
              <a:gd name="connsiteX3" fmla="*/ 9060 w 13641"/>
              <a:gd name="connsiteY3" fmla="*/ 6894 h 10000"/>
              <a:gd name="connsiteX4" fmla="*/ 5499 w 13641"/>
              <a:gd name="connsiteY4" fmla="*/ 10000 h 10000"/>
              <a:gd name="connsiteX5" fmla="*/ 4543 w 13641"/>
              <a:gd name="connsiteY5" fmla="*/ 6920 h 10000"/>
              <a:gd name="connsiteX6" fmla="*/ 3 w 13641"/>
              <a:gd name="connsiteY6" fmla="*/ 6213 h 10000"/>
              <a:gd name="connsiteX7" fmla="*/ 3254 w 13641"/>
              <a:gd name="connsiteY7" fmla="*/ 8561 h 10000"/>
              <a:gd name="connsiteX0" fmla="*/ 3641 w 13641"/>
              <a:gd name="connsiteY0" fmla="*/ 3032 h 10000"/>
              <a:gd name="connsiteX1" fmla="*/ 10298 w 13641"/>
              <a:gd name="connsiteY1" fmla="*/ 2 h 10000"/>
              <a:gd name="connsiteX2" fmla="*/ 13626 w 13641"/>
              <a:gd name="connsiteY2" fmla="*/ 3487 h 10000"/>
              <a:gd name="connsiteX3" fmla="*/ 9060 w 13641"/>
              <a:gd name="connsiteY3" fmla="*/ 6894 h 10000"/>
              <a:gd name="connsiteX4" fmla="*/ 5499 w 13641"/>
              <a:gd name="connsiteY4" fmla="*/ 10000 h 10000"/>
              <a:gd name="connsiteX5" fmla="*/ 3924 w 13641"/>
              <a:gd name="connsiteY5" fmla="*/ 5026 h 10000"/>
              <a:gd name="connsiteX6" fmla="*/ 3 w 13641"/>
              <a:gd name="connsiteY6" fmla="*/ 6213 h 10000"/>
              <a:gd name="connsiteX7" fmla="*/ 3254 w 13641"/>
              <a:gd name="connsiteY7" fmla="*/ 8561 h 10000"/>
              <a:gd name="connsiteX0" fmla="*/ 3641 w 13641"/>
              <a:gd name="connsiteY0" fmla="*/ 3032 h 8651"/>
              <a:gd name="connsiteX1" fmla="*/ 10298 w 13641"/>
              <a:gd name="connsiteY1" fmla="*/ 2 h 8651"/>
              <a:gd name="connsiteX2" fmla="*/ 13626 w 13641"/>
              <a:gd name="connsiteY2" fmla="*/ 3487 h 8651"/>
              <a:gd name="connsiteX3" fmla="*/ 9060 w 13641"/>
              <a:gd name="connsiteY3" fmla="*/ 6894 h 8651"/>
              <a:gd name="connsiteX4" fmla="*/ 7047 w 13641"/>
              <a:gd name="connsiteY4" fmla="*/ 2274 h 8651"/>
              <a:gd name="connsiteX5" fmla="*/ 3924 w 13641"/>
              <a:gd name="connsiteY5" fmla="*/ 5026 h 8651"/>
              <a:gd name="connsiteX6" fmla="*/ 3 w 13641"/>
              <a:gd name="connsiteY6" fmla="*/ 6213 h 8651"/>
              <a:gd name="connsiteX7" fmla="*/ 3254 w 13641"/>
              <a:gd name="connsiteY7" fmla="*/ 8561 h 8651"/>
              <a:gd name="connsiteX0" fmla="*/ 7549 w 10000"/>
              <a:gd name="connsiteY0" fmla="*/ 0 h 9998"/>
              <a:gd name="connsiteX1" fmla="*/ 9989 w 10000"/>
              <a:gd name="connsiteY1" fmla="*/ 4029 h 9998"/>
              <a:gd name="connsiteX2" fmla="*/ 6642 w 10000"/>
              <a:gd name="connsiteY2" fmla="*/ 7967 h 9998"/>
              <a:gd name="connsiteX3" fmla="*/ 5166 w 10000"/>
              <a:gd name="connsiteY3" fmla="*/ 2627 h 9998"/>
              <a:gd name="connsiteX4" fmla="*/ 2877 w 10000"/>
              <a:gd name="connsiteY4" fmla="*/ 5808 h 9998"/>
              <a:gd name="connsiteX5" fmla="*/ 2 w 10000"/>
              <a:gd name="connsiteY5" fmla="*/ 7180 h 9998"/>
              <a:gd name="connsiteX6" fmla="*/ 2385 w 10000"/>
              <a:gd name="connsiteY6" fmla="*/ 9894 h 9998"/>
              <a:gd name="connsiteX0" fmla="*/ 9989 w 9989"/>
              <a:gd name="connsiteY0" fmla="*/ 1402 h 7372"/>
              <a:gd name="connsiteX1" fmla="*/ 6642 w 9989"/>
              <a:gd name="connsiteY1" fmla="*/ 5341 h 7372"/>
              <a:gd name="connsiteX2" fmla="*/ 5166 w 9989"/>
              <a:gd name="connsiteY2" fmla="*/ 0 h 7372"/>
              <a:gd name="connsiteX3" fmla="*/ 2877 w 9989"/>
              <a:gd name="connsiteY3" fmla="*/ 3181 h 7372"/>
              <a:gd name="connsiteX4" fmla="*/ 2 w 9989"/>
              <a:gd name="connsiteY4" fmla="*/ 4553 h 7372"/>
              <a:gd name="connsiteX5" fmla="*/ 2385 w 9989"/>
              <a:gd name="connsiteY5" fmla="*/ 7268 h 7372"/>
              <a:gd name="connsiteX0" fmla="*/ 6649 w 6649"/>
              <a:gd name="connsiteY0" fmla="*/ 7245 h 10000"/>
              <a:gd name="connsiteX1" fmla="*/ 5172 w 6649"/>
              <a:gd name="connsiteY1" fmla="*/ 0 h 10000"/>
              <a:gd name="connsiteX2" fmla="*/ 2880 w 6649"/>
              <a:gd name="connsiteY2" fmla="*/ 4315 h 10000"/>
              <a:gd name="connsiteX3" fmla="*/ 2 w 6649"/>
              <a:gd name="connsiteY3" fmla="*/ 6176 h 10000"/>
              <a:gd name="connsiteX4" fmla="*/ 2388 w 6649"/>
              <a:gd name="connsiteY4" fmla="*/ 9859 h 10000"/>
              <a:gd name="connsiteX0" fmla="*/ 14101 w 14101"/>
              <a:gd name="connsiteY0" fmla="*/ 74 h 10550"/>
              <a:gd name="connsiteX1" fmla="*/ 7779 w 14101"/>
              <a:gd name="connsiteY1" fmla="*/ 550 h 10550"/>
              <a:gd name="connsiteX2" fmla="*/ 4331 w 14101"/>
              <a:gd name="connsiteY2" fmla="*/ 4865 h 10550"/>
              <a:gd name="connsiteX3" fmla="*/ 3 w 14101"/>
              <a:gd name="connsiteY3" fmla="*/ 6726 h 10550"/>
              <a:gd name="connsiteX4" fmla="*/ 3592 w 14101"/>
              <a:gd name="connsiteY4" fmla="*/ 10409 h 10550"/>
              <a:gd name="connsiteX0" fmla="*/ 9915 w 9915"/>
              <a:gd name="connsiteY0" fmla="*/ 5226 h 10000"/>
              <a:gd name="connsiteX1" fmla="*/ 7779 w 9915"/>
              <a:gd name="connsiteY1" fmla="*/ 0 h 10000"/>
              <a:gd name="connsiteX2" fmla="*/ 4331 w 9915"/>
              <a:gd name="connsiteY2" fmla="*/ 4315 h 10000"/>
              <a:gd name="connsiteX3" fmla="*/ 3 w 9915"/>
              <a:gd name="connsiteY3" fmla="*/ 6176 h 10000"/>
              <a:gd name="connsiteX4" fmla="*/ 3592 w 9915"/>
              <a:gd name="connsiteY4" fmla="*/ 9859 h 10000"/>
              <a:gd name="connsiteX0" fmla="*/ 10000 w 10136"/>
              <a:gd name="connsiteY0" fmla="*/ 5226 h 10000"/>
              <a:gd name="connsiteX1" fmla="*/ 7846 w 10136"/>
              <a:gd name="connsiteY1" fmla="*/ 0 h 10000"/>
              <a:gd name="connsiteX2" fmla="*/ 4368 w 10136"/>
              <a:gd name="connsiteY2" fmla="*/ 4315 h 10000"/>
              <a:gd name="connsiteX3" fmla="*/ 3 w 10136"/>
              <a:gd name="connsiteY3" fmla="*/ 6176 h 10000"/>
              <a:gd name="connsiteX4" fmla="*/ 3623 w 10136"/>
              <a:gd name="connsiteY4" fmla="*/ 9859 h 10000"/>
              <a:gd name="connsiteX0" fmla="*/ 10517 w 10630"/>
              <a:gd name="connsiteY0" fmla="*/ 6414 h 10000"/>
              <a:gd name="connsiteX1" fmla="*/ 7846 w 10630"/>
              <a:gd name="connsiteY1" fmla="*/ 0 h 10000"/>
              <a:gd name="connsiteX2" fmla="*/ 4368 w 10630"/>
              <a:gd name="connsiteY2" fmla="*/ 4315 h 10000"/>
              <a:gd name="connsiteX3" fmla="*/ 3 w 10630"/>
              <a:gd name="connsiteY3" fmla="*/ 6176 h 10000"/>
              <a:gd name="connsiteX4" fmla="*/ 3623 w 10630"/>
              <a:gd name="connsiteY4" fmla="*/ 9859 h 10000"/>
              <a:gd name="connsiteX0" fmla="*/ 10515 w 10628"/>
              <a:gd name="connsiteY0" fmla="*/ 6414 h 6414"/>
              <a:gd name="connsiteX1" fmla="*/ 7844 w 10628"/>
              <a:gd name="connsiteY1" fmla="*/ 0 h 6414"/>
              <a:gd name="connsiteX2" fmla="*/ 4366 w 10628"/>
              <a:gd name="connsiteY2" fmla="*/ 4315 h 6414"/>
              <a:gd name="connsiteX3" fmla="*/ 1 w 10628"/>
              <a:gd name="connsiteY3" fmla="*/ 6176 h 6414"/>
              <a:gd name="connsiteX0" fmla="*/ 5786 w 5892"/>
              <a:gd name="connsiteY0" fmla="*/ 10000 h 10000"/>
              <a:gd name="connsiteX1" fmla="*/ 3273 w 5892"/>
              <a:gd name="connsiteY1" fmla="*/ 0 h 10000"/>
              <a:gd name="connsiteX2" fmla="*/ 0 w 5892"/>
              <a:gd name="connsiteY2" fmla="*/ 6727 h 10000"/>
              <a:gd name="connsiteX0" fmla="*/ 9820 w 9820"/>
              <a:gd name="connsiteY0" fmla="*/ 10000 h 10000"/>
              <a:gd name="connsiteX1" fmla="*/ 5555 w 9820"/>
              <a:gd name="connsiteY1" fmla="*/ 0 h 10000"/>
              <a:gd name="connsiteX2" fmla="*/ 0 w 9820"/>
              <a:gd name="connsiteY2" fmla="*/ 6727 h 10000"/>
              <a:gd name="connsiteX0" fmla="*/ 10000 w 10000"/>
              <a:gd name="connsiteY0" fmla="*/ 10000 h 10000"/>
              <a:gd name="connsiteX1" fmla="*/ 5657 w 10000"/>
              <a:gd name="connsiteY1" fmla="*/ 0 h 10000"/>
              <a:gd name="connsiteX2" fmla="*/ 0 w 10000"/>
              <a:gd name="connsiteY2" fmla="*/ 6727 h 10000"/>
              <a:gd name="connsiteX0" fmla="*/ 16781 w 16781"/>
              <a:gd name="connsiteY0" fmla="*/ 17372 h 17372"/>
              <a:gd name="connsiteX1" fmla="*/ 5657 w 16781"/>
              <a:gd name="connsiteY1" fmla="*/ 0 h 17372"/>
              <a:gd name="connsiteX2" fmla="*/ 0 w 16781"/>
              <a:gd name="connsiteY2" fmla="*/ 6727 h 17372"/>
              <a:gd name="connsiteX0" fmla="*/ 16781 w 17638"/>
              <a:gd name="connsiteY0" fmla="*/ 17382 h 17382"/>
              <a:gd name="connsiteX1" fmla="*/ 5657 w 17638"/>
              <a:gd name="connsiteY1" fmla="*/ 10 h 17382"/>
              <a:gd name="connsiteX2" fmla="*/ 0 w 17638"/>
              <a:gd name="connsiteY2" fmla="*/ 6737 h 17382"/>
              <a:gd name="connsiteX0" fmla="*/ 16781 w 17638"/>
              <a:gd name="connsiteY0" fmla="*/ 17382 h 17382"/>
              <a:gd name="connsiteX1" fmla="*/ 5657 w 17638"/>
              <a:gd name="connsiteY1" fmla="*/ 10 h 17382"/>
              <a:gd name="connsiteX2" fmla="*/ 0 w 17638"/>
              <a:gd name="connsiteY2" fmla="*/ 6737 h 17382"/>
              <a:gd name="connsiteX0" fmla="*/ 16781 w 17717"/>
              <a:gd name="connsiteY0" fmla="*/ 18651 h 18651"/>
              <a:gd name="connsiteX1" fmla="*/ 5657 w 17717"/>
              <a:gd name="connsiteY1" fmla="*/ 1279 h 18651"/>
              <a:gd name="connsiteX2" fmla="*/ 0 w 17717"/>
              <a:gd name="connsiteY2" fmla="*/ 8006 h 18651"/>
              <a:gd name="connsiteX0" fmla="*/ 16781 w 17774"/>
              <a:gd name="connsiteY0" fmla="*/ 17566 h 17566"/>
              <a:gd name="connsiteX1" fmla="*/ 5657 w 17774"/>
              <a:gd name="connsiteY1" fmla="*/ 194 h 17566"/>
              <a:gd name="connsiteX2" fmla="*/ 0 w 17774"/>
              <a:gd name="connsiteY2" fmla="*/ 6921 h 17566"/>
              <a:gd name="connsiteX0" fmla="*/ 16781 w 18011"/>
              <a:gd name="connsiteY0" fmla="*/ 15433 h 15433"/>
              <a:gd name="connsiteX1" fmla="*/ 8610 w 18011"/>
              <a:gd name="connsiteY1" fmla="*/ 518 h 15433"/>
              <a:gd name="connsiteX2" fmla="*/ 0 w 18011"/>
              <a:gd name="connsiteY2" fmla="*/ 4788 h 15433"/>
              <a:gd name="connsiteX0" fmla="*/ 16781 w 17936"/>
              <a:gd name="connsiteY0" fmla="*/ 15018 h 15018"/>
              <a:gd name="connsiteX1" fmla="*/ 8610 w 17936"/>
              <a:gd name="connsiteY1" fmla="*/ 103 h 15018"/>
              <a:gd name="connsiteX2" fmla="*/ 0 w 17936"/>
              <a:gd name="connsiteY2" fmla="*/ 4373 h 15018"/>
              <a:gd name="connsiteX0" fmla="*/ 16781 w 17901"/>
              <a:gd name="connsiteY0" fmla="*/ 15243 h 15243"/>
              <a:gd name="connsiteX1" fmla="*/ 8610 w 17901"/>
              <a:gd name="connsiteY1" fmla="*/ 328 h 15243"/>
              <a:gd name="connsiteX2" fmla="*/ 0 w 17901"/>
              <a:gd name="connsiteY2" fmla="*/ 4598 h 15243"/>
              <a:gd name="connsiteX0" fmla="*/ 16781 w 16781"/>
              <a:gd name="connsiteY0" fmla="*/ 14918 h 14918"/>
              <a:gd name="connsiteX1" fmla="*/ 8610 w 16781"/>
              <a:gd name="connsiteY1" fmla="*/ 3 h 14918"/>
              <a:gd name="connsiteX2" fmla="*/ 0 w 16781"/>
              <a:gd name="connsiteY2" fmla="*/ 4273 h 14918"/>
              <a:gd name="connsiteX0" fmla="*/ 16781 w 16781"/>
              <a:gd name="connsiteY0" fmla="*/ 12752 h 12752"/>
              <a:gd name="connsiteX1" fmla="*/ 9813 w 16781"/>
              <a:gd name="connsiteY1" fmla="*/ 5 h 12752"/>
              <a:gd name="connsiteX2" fmla="*/ 0 w 16781"/>
              <a:gd name="connsiteY2" fmla="*/ 2107 h 12752"/>
              <a:gd name="connsiteX0" fmla="*/ 16781 w 16939"/>
              <a:gd name="connsiteY0" fmla="*/ 12750 h 12750"/>
              <a:gd name="connsiteX1" fmla="*/ 9813 w 16939"/>
              <a:gd name="connsiteY1" fmla="*/ 3 h 12750"/>
              <a:gd name="connsiteX2" fmla="*/ 0 w 16939"/>
              <a:gd name="connsiteY2" fmla="*/ 2105 h 12750"/>
              <a:gd name="connsiteX0" fmla="*/ 16781 w 16882"/>
              <a:gd name="connsiteY0" fmla="*/ 10645 h 10645"/>
              <a:gd name="connsiteX1" fmla="*/ 6204 w 16882"/>
              <a:gd name="connsiteY1" fmla="*/ 9895 h 10645"/>
              <a:gd name="connsiteX2" fmla="*/ 0 w 16882"/>
              <a:gd name="connsiteY2" fmla="*/ 0 h 10645"/>
              <a:gd name="connsiteX0" fmla="*/ 16781 w 16781"/>
              <a:gd name="connsiteY0" fmla="*/ 10645 h 10645"/>
              <a:gd name="connsiteX1" fmla="*/ 6204 w 16781"/>
              <a:gd name="connsiteY1" fmla="*/ 9895 h 10645"/>
              <a:gd name="connsiteX2" fmla="*/ 0 w 16781"/>
              <a:gd name="connsiteY2" fmla="*/ 0 h 10645"/>
              <a:gd name="connsiteX0" fmla="*/ 16781 w 16781"/>
              <a:gd name="connsiteY0" fmla="*/ 10645 h 10645"/>
              <a:gd name="connsiteX1" fmla="*/ 8501 w 16781"/>
              <a:gd name="connsiteY1" fmla="*/ 3824 h 10645"/>
              <a:gd name="connsiteX2" fmla="*/ 0 w 16781"/>
              <a:gd name="connsiteY2" fmla="*/ 0 h 10645"/>
              <a:gd name="connsiteX0" fmla="*/ 16781 w 16781"/>
              <a:gd name="connsiteY0" fmla="*/ 10645 h 10645"/>
              <a:gd name="connsiteX1" fmla="*/ 8501 w 16781"/>
              <a:gd name="connsiteY1" fmla="*/ 3824 h 10645"/>
              <a:gd name="connsiteX2" fmla="*/ 0 w 16781"/>
              <a:gd name="connsiteY2" fmla="*/ 0 h 10645"/>
              <a:gd name="connsiteX0" fmla="*/ 16781 w 16781"/>
              <a:gd name="connsiteY0" fmla="*/ 10645 h 10645"/>
              <a:gd name="connsiteX1" fmla="*/ 8501 w 16781"/>
              <a:gd name="connsiteY1" fmla="*/ 3824 h 10645"/>
              <a:gd name="connsiteX2" fmla="*/ 0 w 16781"/>
              <a:gd name="connsiteY2" fmla="*/ 0 h 10645"/>
            </a:gdLst>
            <a:ahLst/>
            <a:cxnLst>
              <a:cxn ang="0">
                <a:pos x="connsiteX0" y="connsiteY0"/>
              </a:cxn>
              <a:cxn ang="0">
                <a:pos x="connsiteX1" y="connsiteY1"/>
              </a:cxn>
              <a:cxn ang="0">
                <a:pos x="connsiteX2" y="connsiteY2"/>
              </a:cxn>
            </a:cxnLst>
            <a:rect l="l" t="t" r="r" b="b"/>
            <a:pathLst>
              <a:path w="16781" h="10645">
                <a:moveTo>
                  <a:pt x="16781" y="10645"/>
                </a:moveTo>
                <a:cubicBezTo>
                  <a:pt x="12426" y="3988"/>
                  <a:pt x="11393" y="4980"/>
                  <a:pt x="8501" y="3824"/>
                </a:cubicBezTo>
                <a:cubicBezTo>
                  <a:pt x="5609" y="2668"/>
                  <a:pt x="374" y="1542"/>
                  <a:pt x="0" y="0"/>
                </a:cubicBezTo>
              </a:path>
            </a:pathLst>
          </a:custGeom>
          <a:noFill/>
          <a:ln w="63500">
            <a:solidFill>
              <a:srgbClr val="FF66FF"/>
            </a:solidFill>
            <a:round/>
            <a:headEnd/>
            <a:tailEnd/>
          </a:ln>
        </p:spPr>
        <p:txBody>
          <a:bodyPr/>
          <a:lstStyle/>
          <a:p>
            <a:endParaRPr lang="en-US">
              <a:solidFill>
                <a:srgbClr val="000000"/>
              </a:solidFill>
            </a:endParaRPr>
          </a:p>
        </p:txBody>
      </p:sp>
      <p:sp>
        <p:nvSpPr>
          <p:cNvPr id="444" name="Rectangle 527"/>
          <p:cNvSpPr>
            <a:spLocks noChangeArrowheads="1"/>
          </p:cNvSpPr>
          <p:nvPr/>
        </p:nvSpPr>
        <p:spPr bwMode="auto">
          <a:xfrm rot="20628904">
            <a:off x="981364" y="3674646"/>
            <a:ext cx="326188" cy="153888"/>
          </a:xfrm>
          <a:prstGeom prst="rect">
            <a:avLst/>
          </a:prstGeom>
          <a:solidFill>
            <a:srgbClr val="FFC000"/>
          </a:solidFill>
          <a:ln w="9525">
            <a:noFill/>
            <a:miter lim="800000"/>
            <a:headEnd/>
            <a:tailEnd/>
          </a:ln>
        </p:spPr>
        <p:txBody>
          <a:bodyPr wrap="square" lIns="0" tIns="0" rIns="0" bIns="0">
            <a:spAutoFit/>
          </a:bodyPr>
          <a:lstStyle/>
          <a:p>
            <a:pPr algn="r"/>
            <a:r>
              <a:rPr lang="en-US" sz="1000">
                <a:solidFill>
                  <a:srgbClr val="000000"/>
                </a:solidFill>
              </a:rPr>
              <a:t> </a:t>
            </a:r>
            <a:r>
              <a:rPr lang="en-US" sz="1000" smtClean="0">
                <a:solidFill>
                  <a:srgbClr val="000000"/>
                </a:solidFill>
              </a:rPr>
              <a:t>SDSC</a:t>
            </a:r>
            <a:endParaRPr lang="en-US" sz="1000">
              <a:solidFill>
                <a:srgbClr val="000000"/>
              </a:solidFill>
            </a:endParaRPr>
          </a:p>
        </p:txBody>
      </p:sp>
      <p:sp>
        <p:nvSpPr>
          <p:cNvPr id="445" name="Oval 501"/>
          <p:cNvSpPr>
            <a:spLocks noChangeAspect="1" noChangeArrowheads="1"/>
          </p:cNvSpPr>
          <p:nvPr/>
        </p:nvSpPr>
        <p:spPr bwMode="auto">
          <a:xfrm>
            <a:off x="1169540" y="3527480"/>
            <a:ext cx="101306" cy="91440"/>
          </a:xfrm>
          <a:prstGeom prst="ellipse">
            <a:avLst/>
          </a:prstGeom>
          <a:solidFill>
            <a:srgbClr val="FF9933"/>
          </a:solidFill>
          <a:ln w="12700" cmpd="sng">
            <a:solidFill>
              <a:schemeClr val="tx1"/>
            </a:solidFill>
            <a:round/>
            <a:headEnd/>
            <a:tailEnd/>
          </a:ln>
        </p:spPr>
        <p:txBody>
          <a:bodyPr wrap="none" anchor="ctr"/>
          <a:lstStyle/>
          <a:p>
            <a:pPr eaLnBrk="1" hangingPunct="1"/>
            <a:endParaRPr lang="en-US" sz="1400" b="0">
              <a:solidFill>
                <a:srgbClr val="000000"/>
              </a:solidFill>
            </a:endParaRPr>
          </a:p>
        </p:txBody>
      </p:sp>
      <p:sp>
        <p:nvSpPr>
          <p:cNvPr id="446" name="Rectangle 527"/>
          <p:cNvSpPr>
            <a:spLocks noChangeArrowheads="1"/>
          </p:cNvSpPr>
          <p:nvPr/>
        </p:nvSpPr>
        <p:spPr bwMode="auto">
          <a:xfrm>
            <a:off x="757330" y="3490988"/>
            <a:ext cx="358835" cy="123111"/>
          </a:xfrm>
          <a:prstGeom prst="rect">
            <a:avLst/>
          </a:prstGeom>
          <a:solidFill>
            <a:srgbClr val="99CCFF"/>
          </a:solidFill>
          <a:ln w="9525">
            <a:noFill/>
            <a:miter lim="800000"/>
            <a:headEnd/>
            <a:tailEnd/>
          </a:ln>
        </p:spPr>
        <p:txBody>
          <a:bodyPr wrap="square" lIns="0" tIns="0" rIns="0" bIns="0">
            <a:spAutoFit/>
          </a:bodyPr>
          <a:lstStyle/>
          <a:p>
            <a:pPr algn="ctr"/>
            <a:r>
              <a:rPr lang="en-US" sz="800">
                <a:solidFill>
                  <a:srgbClr val="000000"/>
                </a:solidFill>
              </a:rPr>
              <a:t> </a:t>
            </a:r>
            <a:r>
              <a:rPr lang="en-US" sz="800" smtClean="0">
                <a:solidFill>
                  <a:srgbClr val="000000"/>
                </a:solidFill>
              </a:rPr>
              <a:t>LOSA</a:t>
            </a:r>
            <a:endParaRPr lang="en-US" sz="800">
              <a:solidFill>
                <a:srgbClr val="000000"/>
              </a:solidFill>
            </a:endParaRPr>
          </a:p>
        </p:txBody>
      </p:sp>
      <p:sp>
        <p:nvSpPr>
          <p:cNvPr id="447" name="5-Point Star 446"/>
          <p:cNvSpPr/>
          <p:nvPr/>
        </p:nvSpPr>
        <p:spPr bwMode="auto">
          <a:xfrm>
            <a:off x="5980935" y="1748910"/>
            <a:ext cx="182880" cy="182880"/>
          </a:xfrm>
          <a:prstGeom prst="star5">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pitchFamily="-65" charset="0"/>
              <a:ea typeface="Arial" pitchFamily="-65" charset="0"/>
              <a:cs typeface="Arial" pitchFamily="-65" charset="0"/>
            </a:endParaRPr>
          </a:p>
        </p:txBody>
      </p:sp>
      <p:sp>
        <p:nvSpPr>
          <p:cNvPr id="448" name="5-Point Star 447"/>
          <p:cNvSpPr/>
          <p:nvPr/>
        </p:nvSpPr>
        <p:spPr bwMode="auto">
          <a:xfrm>
            <a:off x="7454682" y="2422285"/>
            <a:ext cx="182880" cy="182880"/>
          </a:xfrm>
          <a:prstGeom prst="star5">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pitchFamily="-65" charset="0"/>
              <a:ea typeface="Arial" pitchFamily="-65" charset="0"/>
              <a:cs typeface="Arial" pitchFamily="-65" charset="0"/>
            </a:endParaRPr>
          </a:p>
        </p:txBody>
      </p:sp>
      <p:sp>
        <p:nvSpPr>
          <p:cNvPr id="449" name="Rectangle 324"/>
          <p:cNvSpPr>
            <a:spLocks noChangeArrowheads="1"/>
          </p:cNvSpPr>
          <p:nvPr/>
        </p:nvSpPr>
        <p:spPr bwMode="auto">
          <a:xfrm>
            <a:off x="6545043" y="4670052"/>
            <a:ext cx="2530642" cy="1749650"/>
          </a:xfrm>
          <a:prstGeom prst="rect">
            <a:avLst/>
          </a:prstGeom>
          <a:solidFill>
            <a:schemeClr val="bg1"/>
          </a:solidFill>
          <a:ln w="25400">
            <a:solidFill>
              <a:schemeClr val="accent1"/>
            </a:solidFill>
            <a:miter lim="800000"/>
            <a:headEnd/>
            <a:tailEnd/>
          </a:ln>
        </p:spPr>
        <p:txBody>
          <a:bodyPr wrap="none" anchor="ctr"/>
          <a:lstStyle/>
          <a:p>
            <a:pPr eaLnBrk="1" hangingPunct="1"/>
            <a:endParaRPr lang="en-US" sz="1400" b="0"/>
          </a:p>
        </p:txBody>
      </p:sp>
      <p:sp>
        <p:nvSpPr>
          <p:cNvPr id="450" name="Rectangle 332"/>
          <p:cNvSpPr>
            <a:spLocks noChangeArrowheads="1"/>
          </p:cNvSpPr>
          <p:nvPr/>
        </p:nvSpPr>
        <p:spPr bwMode="auto">
          <a:xfrm>
            <a:off x="6516656" y="4700149"/>
            <a:ext cx="1900216" cy="1785746"/>
          </a:xfrm>
          <a:prstGeom prst="rect">
            <a:avLst/>
          </a:prstGeom>
          <a:noFill/>
          <a:ln w="9525">
            <a:noFill/>
            <a:miter lim="800000"/>
            <a:headEnd/>
            <a:tailEnd/>
          </a:ln>
        </p:spPr>
        <p:txBody>
          <a:bodyPr wrap="square" lIns="92075" tIns="46038" rIns="92075" bIns="46038">
            <a:spAutoFit/>
          </a:bodyPr>
          <a:lstStyle/>
          <a:p>
            <a:pPr>
              <a:lnSpc>
                <a:spcPct val="110000"/>
              </a:lnSpc>
            </a:pPr>
            <a:r>
              <a:rPr lang="en-US" sz="1000" smtClean="0"/>
              <a:t>Routed IP 100 Gb/s</a:t>
            </a:r>
          </a:p>
          <a:p>
            <a:pPr>
              <a:lnSpc>
                <a:spcPct val="110000"/>
              </a:lnSpc>
            </a:pPr>
            <a:r>
              <a:rPr lang="en-US" sz="1000" smtClean="0"/>
              <a:t>Routed IP 40 Gb/s</a:t>
            </a:r>
            <a:endParaRPr lang="en-US" sz="1000"/>
          </a:p>
          <a:p>
            <a:pPr>
              <a:lnSpc>
                <a:spcPct val="110000"/>
              </a:lnSpc>
            </a:pPr>
            <a:r>
              <a:rPr lang="en-US" sz="1000"/>
              <a:t>Routed IP 4</a:t>
            </a:r>
            <a:r>
              <a:rPr lang="en-US" sz="1000" smtClean="0"/>
              <a:t> X 10 Gb/s</a:t>
            </a:r>
          </a:p>
          <a:p>
            <a:pPr>
              <a:lnSpc>
                <a:spcPct val="110000"/>
              </a:lnSpc>
            </a:pPr>
            <a:r>
              <a:rPr lang="en-US" sz="1000" smtClean="0"/>
              <a:t>3</a:t>
            </a:r>
            <a:r>
              <a:rPr lang="en-US" sz="1000" baseline="30000" smtClean="0"/>
              <a:t>rd</a:t>
            </a:r>
            <a:r>
              <a:rPr lang="en-US" sz="1000" smtClean="0"/>
              <a:t> party 10Gb/s</a:t>
            </a:r>
            <a:endParaRPr lang="en-US" sz="1000"/>
          </a:p>
          <a:p>
            <a:pPr>
              <a:lnSpc>
                <a:spcPct val="110000"/>
              </a:lnSpc>
            </a:pPr>
            <a:r>
              <a:rPr lang="en-US" sz="1000" smtClean="0"/>
              <a:t>Express / metro / regional 100 Gb/s</a:t>
            </a:r>
          </a:p>
          <a:p>
            <a:pPr>
              <a:lnSpc>
                <a:spcPct val="110000"/>
              </a:lnSpc>
            </a:pPr>
            <a:r>
              <a:rPr lang="en-US" sz="1000" smtClean="0"/>
              <a:t>Express / metro 10G</a:t>
            </a:r>
            <a:endParaRPr lang="en-US" sz="1000"/>
          </a:p>
          <a:p>
            <a:pPr>
              <a:lnSpc>
                <a:spcPct val="110000"/>
              </a:lnSpc>
            </a:pPr>
            <a:r>
              <a:rPr lang="en-US" sz="1000" smtClean="0"/>
              <a:t>Express multi path 10G</a:t>
            </a:r>
          </a:p>
          <a:p>
            <a:pPr>
              <a:lnSpc>
                <a:spcPct val="110000"/>
              </a:lnSpc>
            </a:pPr>
            <a:r>
              <a:rPr lang="en-US" sz="1000" smtClean="0"/>
              <a:t>Lab </a:t>
            </a:r>
            <a:r>
              <a:rPr lang="en-US" sz="1000"/>
              <a:t>supplied </a:t>
            </a:r>
            <a:r>
              <a:rPr lang="en-US" sz="1000" smtClean="0"/>
              <a:t>links</a:t>
            </a:r>
          </a:p>
          <a:p>
            <a:pPr>
              <a:lnSpc>
                <a:spcPct val="110000"/>
              </a:lnSpc>
            </a:pPr>
            <a:r>
              <a:rPr lang="en-US" sz="1000" smtClean="0"/>
              <a:t>Other links</a:t>
            </a:r>
          </a:p>
          <a:p>
            <a:pPr>
              <a:lnSpc>
                <a:spcPct val="110000"/>
              </a:lnSpc>
            </a:pPr>
            <a:r>
              <a:rPr lang="en-US" sz="1000" smtClean="0"/>
              <a:t>Tail circuits</a:t>
            </a:r>
          </a:p>
        </p:txBody>
      </p:sp>
      <p:grpSp>
        <p:nvGrpSpPr>
          <p:cNvPr id="451" name="Group 450"/>
          <p:cNvGrpSpPr/>
          <p:nvPr/>
        </p:nvGrpSpPr>
        <p:grpSpPr>
          <a:xfrm>
            <a:off x="228895" y="5724002"/>
            <a:ext cx="2756123" cy="246863"/>
            <a:chOff x="233355" y="6165467"/>
            <a:chExt cx="2756123" cy="246863"/>
          </a:xfrm>
        </p:grpSpPr>
        <p:sp>
          <p:nvSpPr>
            <p:cNvPr id="452" name="Text Box 397"/>
            <p:cNvSpPr txBox="1">
              <a:spLocks noChangeArrowheads="1"/>
            </p:cNvSpPr>
            <p:nvPr/>
          </p:nvSpPr>
          <p:spPr bwMode="auto">
            <a:xfrm>
              <a:off x="873514" y="6211954"/>
              <a:ext cx="2115964" cy="153888"/>
            </a:xfrm>
            <a:prstGeom prst="rect">
              <a:avLst/>
            </a:prstGeom>
            <a:noFill/>
            <a:ln w="9525">
              <a:noFill/>
              <a:miter lim="800000"/>
              <a:headEnd/>
              <a:tailEnd/>
            </a:ln>
          </p:spPr>
          <p:txBody>
            <a:bodyPr wrap="none" lIns="0" tIns="0" rIns="0" bIns="0">
              <a:spAutoFit/>
            </a:bodyPr>
            <a:lstStyle/>
            <a:p>
              <a:pPr eaLnBrk="1" hangingPunct="1"/>
              <a:r>
                <a:rPr lang="en-US" sz="1000" smtClean="0">
                  <a:solidFill>
                    <a:srgbClr val="000000"/>
                  </a:solidFill>
                </a:rPr>
                <a:t>Major Office of Science (SC) sites</a:t>
              </a:r>
              <a:endParaRPr lang="en-US" sz="1000">
                <a:solidFill>
                  <a:srgbClr val="000000"/>
                </a:solidFill>
              </a:endParaRPr>
            </a:p>
          </p:txBody>
        </p:sp>
        <p:grpSp>
          <p:nvGrpSpPr>
            <p:cNvPr id="453" name="Group 452"/>
            <p:cNvGrpSpPr/>
            <p:nvPr/>
          </p:nvGrpSpPr>
          <p:grpSpPr>
            <a:xfrm>
              <a:off x="233355" y="6165467"/>
              <a:ext cx="581482" cy="246863"/>
              <a:chOff x="190455" y="6319041"/>
              <a:chExt cx="581482" cy="246863"/>
            </a:xfrm>
          </p:grpSpPr>
          <p:sp>
            <p:nvSpPr>
              <p:cNvPr id="454" name="Oval 267"/>
              <p:cNvSpPr>
                <a:spLocks noChangeArrowheads="1"/>
              </p:cNvSpPr>
              <p:nvPr/>
            </p:nvSpPr>
            <p:spPr bwMode="auto">
              <a:xfrm>
                <a:off x="653065" y="6382147"/>
                <a:ext cx="118872" cy="120650"/>
              </a:xfrm>
              <a:prstGeom prst="ellipse">
                <a:avLst/>
              </a:prstGeom>
              <a:solidFill>
                <a:srgbClr val="00FF00"/>
              </a:solidFill>
              <a:ln w="25400">
                <a:noFill/>
                <a:round/>
                <a:headEnd/>
                <a:tailEnd/>
              </a:ln>
            </p:spPr>
            <p:txBody>
              <a:bodyPr wrap="none" anchor="ctr"/>
              <a:lstStyle/>
              <a:p>
                <a:endParaRPr lang="en-US" sz="1000">
                  <a:solidFill>
                    <a:srgbClr val="000000"/>
                  </a:solidFill>
                </a:endParaRPr>
              </a:p>
            </p:txBody>
          </p:sp>
          <p:sp>
            <p:nvSpPr>
              <p:cNvPr id="455" name="Rectangle 325"/>
              <p:cNvSpPr>
                <a:spLocks noChangeArrowheads="1"/>
              </p:cNvSpPr>
              <p:nvPr/>
            </p:nvSpPr>
            <p:spPr bwMode="auto">
              <a:xfrm>
                <a:off x="190455" y="6319041"/>
                <a:ext cx="530225" cy="246863"/>
              </a:xfrm>
              <a:prstGeom prst="rect">
                <a:avLst/>
              </a:prstGeom>
              <a:noFill/>
              <a:ln w="9525">
                <a:noFill/>
                <a:miter lim="800000"/>
                <a:headEnd/>
                <a:tailEnd/>
              </a:ln>
            </p:spPr>
            <p:txBody>
              <a:bodyPr lIns="92075" tIns="46038" rIns="92075" bIns="46038">
                <a:spAutoFit/>
              </a:bodyPr>
              <a:lstStyle/>
              <a:p>
                <a:pPr algn="r"/>
                <a:r>
                  <a:rPr lang="en-US" sz="1000">
                    <a:solidFill>
                      <a:srgbClr val="000000"/>
                    </a:solidFill>
                  </a:rPr>
                  <a:t>LBNL</a:t>
                </a:r>
              </a:p>
            </p:txBody>
          </p:sp>
        </p:grpSp>
      </p:grpSp>
      <p:grpSp>
        <p:nvGrpSpPr>
          <p:cNvPr id="456" name="Group 455"/>
          <p:cNvGrpSpPr/>
          <p:nvPr/>
        </p:nvGrpSpPr>
        <p:grpSpPr>
          <a:xfrm>
            <a:off x="214928" y="5916366"/>
            <a:ext cx="2125683" cy="246863"/>
            <a:chOff x="219388" y="6585472"/>
            <a:chExt cx="2125683" cy="246863"/>
          </a:xfrm>
          <a:noFill/>
        </p:grpSpPr>
        <p:sp>
          <p:nvSpPr>
            <p:cNvPr id="457" name="Text Box 397"/>
            <p:cNvSpPr txBox="1">
              <a:spLocks noChangeArrowheads="1"/>
            </p:cNvSpPr>
            <p:nvPr/>
          </p:nvSpPr>
          <p:spPr bwMode="auto">
            <a:xfrm>
              <a:off x="873514" y="6630765"/>
              <a:ext cx="1471557" cy="153888"/>
            </a:xfrm>
            <a:prstGeom prst="rect">
              <a:avLst/>
            </a:prstGeom>
            <a:grpFill/>
            <a:ln w="9525">
              <a:noFill/>
              <a:miter lim="800000"/>
              <a:headEnd/>
              <a:tailEnd/>
            </a:ln>
          </p:spPr>
          <p:txBody>
            <a:bodyPr wrap="none" lIns="0" tIns="0" rIns="0" bIns="0">
              <a:spAutoFit/>
            </a:bodyPr>
            <a:lstStyle/>
            <a:p>
              <a:pPr eaLnBrk="1" hangingPunct="1"/>
              <a:r>
                <a:rPr lang="en-US" sz="1000" smtClean="0">
                  <a:solidFill>
                    <a:srgbClr val="000000"/>
                  </a:solidFill>
                </a:rPr>
                <a:t>Major non-SC DOE sites</a:t>
              </a:r>
              <a:endParaRPr lang="en-US" sz="1000">
                <a:solidFill>
                  <a:srgbClr val="000000"/>
                </a:solidFill>
              </a:endParaRPr>
            </a:p>
          </p:txBody>
        </p:sp>
        <p:grpSp>
          <p:nvGrpSpPr>
            <p:cNvPr id="458" name="Group 457"/>
            <p:cNvGrpSpPr/>
            <p:nvPr/>
          </p:nvGrpSpPr>
          <p:grpSpPr>
            <a:xfrm>
              <a:off x="219388" y="6585472"/>
              <a:ext cx="603222" cy="246863"/>
              <a:chOff x="211319" y="6494454"/>
              <a:chExt cx="603222" cy="246863"/>
            </a:xfrm>
            <a:grpFill/>
          </p:grpSpPr>
          <p:sp>
            <p:nvSpPr>
              <p:cNvPr id="459" name="Rectangle 225"/>
              <p:cNvSpPr>
                <a:spLocks noChangeArrowheads="1"/>
              </p:cNvSpPr>
              <p:nvPr/>
            </p:nvSpPr>
            <p:spPr bwMode="auto">
              <a:xfrm>
                <a:off x="211319" y="6494454"/>
                <a:ext cx="530225" cy="246863"/>
              </a:xfrm>
              <a:prstGeom prst="rect">
                <a:avLst/>
              </a:prstGeom>
              <a:grpFill/>
              <a:ln w="9525">
                <a:noFill/>
                <a:miter lim="800000"/>
                <a:headEnd/>
                <a:tailEnd/>
              </a:ln>
            </p:spPr>
            <p:txBody>
              <a:bodyPr lIns="92075" tIns="46038" rIns="92075" bIns="46038">
                <a:spAutoFit/>
              </a:bodyPr>
              <a:lstStyle/>
              <a:p>
                <a:pPr algn="r"/>
                <a:r>
                  <a:rPr lang="en-US" sz="1000" err="1">
                    <a:solidFill>
                      <a:srgbClr val="000000"/>
                    </a:solidFill>
                  </a:rPr>
                  <a:t>LLNL</a:t>
                </a:r>
                <a:endParaRPr lang="en-US" sz="1000">
                  <a:solidFill>
                    <a:srgbClr val="000000"/>
                  </a:solidFill>
                </a:endParaRPr>
              </a:p>
            </p:txBody>
          </p:sp>
          <p:sp>
            <p:nvSpPr>
              <p:cNvPr id="460" name="Oval 260"/>
              <p:cNvSpPr>
                <a:spLocks noChangeAspect="1" noChangeArrowheads="1"/>
              </p:cNvSpPr>
              <p:nvPr/>
            </p:nvSpPr>
            <p:spPr bwMode="auto">
              <a:xfrm>
                <a:off x="695669" y="6563191"/>
                <a:ext cx="118872" cy="120650"/>
              </a:xfrm>
              <a:prstGeom prst="ellipse">
                <a:avLst/>
              </a:prstGeom>
              <a:solidFill>
                <a:srgbClr val="008000"/>
              </a:solidFill>
              <a:ln w="25400">
                <a:noFill/>
                <a:round/>
                <a:headEnd/>
                <a:tailEnd/>
              </a:ln>
            </p:spPr>
            <p:txBody>
              <a:bodyPr wrap="none" anchor="ctr"/>
              <a:lstStyle/>
              <a:p>
                <a:endParaRPr lang="en-US" sz="1000">
                  <a:solidFill>
                    <a:srgbClr val="000000"/>
                  </a:solidFill>
                </a:endParaRPr>
              </a:p>
            </p:txBody>
          </p:sp>
        </p:grpSp>
      </p:grpSp>
      <p:sp>
        <p:nvSpPr>
          <p:cNvPr id="461" name="Oval 501"/>
          <p:cNvSpPr>
            <a:spLocks noChangeAspect="1" noChangeArrowheads="1"/>
          </p:cNvSpPr>
          <p:nvPr/>
        </p:nvSpPr>
        <p:spPr bwMode="auto">
          <a:xfrm>
            <a:off x="2470275" y="2544818"/>
            <a:ext cx="101306" cy="91440"/>
          </a:xfrm>
          <a:prstGeom prst="ellipse">
            <a:avLst/>
          </a:prstGeom>
          <a:solidFill>
            <a:srgbClr val="FF9933"/>
          </a:solidFill>
          <a:ln w="12700" cmpd="sng">
            <a:solidFill>
              <a:schemeClr val="tx1"/>
            </a:solidFill>
            <a:round/>
            <a:headEnd/>
            <a:tailEnd/>
          </a:ln>
        </p:spPr>
        <p:txBody>
          <a:bodyPr wrap="none" anchor="ctr"/>
          <a:lstStyle/>
          <a:p>
            <a:pPr eaLnBrk="1" hangingPunct="1"/>
            <a:endParaRPr lang="en-US" sz="1400" b="0">
              <a:solidFill>
                <a:srgbClr val="000000"/>
              </a:solidFill>
            </a:endParaRPr>
          </a:p>
        </p:txBody>
      </p:sp>
      <p:sp>
        <p:nvSpPr>
          <p:cNvPr id="462" name="Freeform 589"/>
          <p:cNvSpPr>
            <a:spLocks/>
          </p:cNvSpPr>
          <p:nvPr/>
        </p:nvSpPr>
        <p:spPr bwMode="auto">
          <a:xfrm>
            <a:off x="4964231" y="2883771"/>
            <a:ext cx="130545" cy="1842275"/>
          </a:xfrm>
          <a:custGeom>
            <a:avLst/>
            <a:gdLst>
              <a:gd name="T0" fmla="*/ 2147483647 w 331"/>
              <a:gd name="T1" fmla="*/ 2147483647 h 1078"/>
              <a:gd name="T2" fmla="*/ 2147483647 w 331"/>
              <a:gd name="T3" fmla="*/ 2147483647 h 1078"/>
              <a:gd name="T4" fmla="*/ 2147483647 w 331"/>
              <a:gd name="T5" fmla="*/ 0 h 1078"/>
              <a:gd name="T6" fmla="*/ 0 60000 65536"/>
              <a:gd name="T7" fmla="*/ 0 60000 65536"/>
              <a:gd name="T8" fmla="*/ 0 60000 65536"/>
              <a:gd name="T9" fmla="*/ 0 w 331"/>
              <a:gd name="T10" fmla="*/ 0 h 1078"/>
              <a:gd name="T11" fmla="*/ 331 w 331"/>
              <a:gd name="T12" fmla="*/ 1078 h 1078"/>
              <a:gd name="connsiteX0" fmla="*/ 8707 w 11366"/>
              <a:gd name="connsiteY0" fmla="*/ 10362 h 10362"/>
              <a:gd name="connsiteX1" fmla="*/ 6 w 11366"/>
              <a:gd name="connsiteY1" fmla="*/ 6355 h 10362"/>
              <a:gd name="connsiteX2" fmla="*/ 11366 w 11366"/>
              <a:gd name="connsiteY2" fmla="*/ 0 h 10362"/>
              <a:gd name="connsiteX0" fmla="*/ 8254 w 10913"/>
              <a:gd name="connsiteY0" fmla="*/ 10362 h 10362"/>
              <a:gd name="connsiteX1" fmla="*/ 6 w 10913"/>
              <a:gd name="connsiteY1" fmla="*/ 6299 h 10362"/>
              <a:gd name="connsiteX2" fmla="*/ 10913 w 10913"/>
              <a:gd name="connsiteY2" fmla="*/ 0 h 10362"/>
              <a:gd name="connsiteX0" fmla="*/ 8977 w 11636"/>
              <a:gd name="connsiteY0" fmla="*/ 10362 h 10362"/>
              <a:gd name="connsiteX1" fmla="*/ 4 w 11636"/>
              <a:gd name="connsiteY1" fmla="*/ 6271 h 10362"/>
              <a:gd name="connsiteX2" fmla="*/ 11636 w 11636"/>
              <a:gd name="connsiteY2" fmla="*/ 0 h 10362"/>
              <a:gd name="connsiteX0" fmla="*/ 10427 w 11636"/>
              <a:gd name="connsiteY0" fmla="*/ 10279 h 10279"/>
              <a:gd name="connsiteX1" fmla="*/ 4 w 11636"/>
              <a:gd name="connsiteY1" fmla="*/ 6271 h 10279"/>
              <a:gd name="connsiteX2" fmla="*/ 11636 w 11636"/>
              <a:gd name="connsiteY2" fmla="*/ 0 h 10279"/>
              <a:gd name="connsiteX0" fmla="*/ 10427 w 11636"/>
              <a:gd name="connsiteY0" fmla="*/ 10279 h 10279"/>
              <a:gd name="connsiteX1" fmla="*/ 4 w 11636"/>
              <a:gd name="connsiteY1" fmla="*/ 6271 h 10279"/>
              <a:gd name="connsiteX2" fmla="*/ 11636 w 11636"/>
              <a:gd name="connsiteY2" fmla="*/ 0 h 10279"/>
              <a:gd name="connsiteX0" fmla="*/ 8509 w 9718"/>
              <a:gd name="connsiteY0" fmla="*/ 10279 h 10279"/>
              <a:gd name="connsiteX1" fmla="*/ 7 w 9718"/>
              <a:gd name="connsiteY1" fmla="*/ 6271 h 10279"/>
              <a:gd name="connsiteX2" fmla="*/ 9718 w 9718"/>
              <a:gd name="connsiteY2" fmla="*/ 0 h 10279"/>
              <a:gd name="connsiteX0" fmla="*/ 12125 w 12125"/>
              <a:gd name="connsiteY0" fmla="*/ 10473 h 10473"/>
              <a:gd name="connsiteX1" fmla="*/ 4 w 12125"/>
              <a:gd name="connsiteY1" fmla="*/ 6101 h 10473"/>
              <a:gd name="connsiteX2" fmla="*/ 9997 w 12125"/>
              <a:gd name="connsiteY2" fmla="*/ 0 h 10473"/>
              <a:gd name="connsiteX0" fmla="*/ 2906 w 2906"/>
              <a:gd name="connsiteY0" fmla="*/ 10473 h 10473"/>
              <a:gd name="connsiteX1" fmla="*/ 1366 w 2906"/>
              <a:gd name="connsiteY1" fmla="*/ 6000 h 10473"/>
              <a:gd name="connsiteX2" fmla="*/ 778 w 2906"/>
              <a:gd name="connsiteY2" fmla="*/ 0 h 10473"/>
              <a:gd name="connsiteX0" fmla="*/ 9998 w 9998"/>
              <a:gd name="connsiteY0" fmla="*/ 10000 h 10000"/>
              <a:gd name="connsiteX1" fmla="*/ 4699 w 9998"/>
              <a:gd name="connsiteY1" fmla="*/ 5729 h 10000"/>
              <a:gd name="connsiteX2" fmla="*/ 2675 w 9998"/>
              <a:gd name="connsiteY2" fmla="*/ 0 h 10000"/>
              <a:gd name="connsiteX0" fmla="*/ 8799 w 8799"/>
              <a:gd name="connsiteY0" fmla="*/ 10000 h 10000"/>
              <a:gd name="connsiteX1" fmla="*/ 4700 w 8799"/>
              <a:gd name="connsiteY1" fmla="*/ 5729 h 10000"/>
              <a:gd name="connsiteX2" fmla="*/ 2676 w 8799"/>
              <a:gd name="connsiteY2" fmla="*/ 0 h 10000"/>
            </a:gdLst>
            <a:ahLst/>
            <a:cxnLst>
              <a:cxn ang="0">
                <a:pos x="connsiteX0" y="connsiteY0"/>
              </a:cxn>
              <a:cxn ang="0">
                <a:pos x="connsiteX1" y="connsiteY1"/>
              </a:cxn>
              <a:cxn ang="0">
                <a:pos x="connsiteX2" y="connsiteY2"/>
              </a:cxn>
            </a:cxnLst>
            <a:rect l="l" t="t" r="r" b="b"/>
            <a:pathLst>
              <a:path w="8799" h="10000">
                <a:moveTo>
                  <a:pt x="8799" y="10000"/>
                </a:moveTo>
                <a:cubicBezTo>
                  <a:pt x="-2077" y="8172"/>
                  <a:pt x="4060" y="7279"/>
                  <a:pt x="4700" y="5729"/>
                </a:cubicBezTo>
                <a:cubicBezTo>
                  <a:pt x="5343" y="4177"/>
                  <a:pt x="-4600" y="1163"/>
                  <a:pt x="2676" y="0"/>
                </a:cubicBezTo>
              </a:path>
            </a:pathLst>
          </a:custGeom>
          <a:noFill/>
          <a:ln w="63500">
            <a:solidFill>
              <a:srgbClr val="3333FF"/>
            </a:solidFill>
            <a:round/>
            <a:headEnd/>
            <a:tailEnd/>
          </a:ln>
        </p:spPr>
        <p:txBody>
          <a:bodyPr anchor="ctr"/>
          <a:lstStyle/>
          <a:p>
            <a:endParaRPr lang="en-US">
              <a:solidFill>
                <a:srgbClr val="000000"/>
              </a:solidFill>
            </a:endParaRPr>
          </a:p>
        </p:txBody>
      </p:sp>
      <p:sp>
        <p:nvSpPr>
          <p:cNvPr id="463" name="Oval 501"/>
          <p:cNvSpPr>
            <a:spLocks noChangeAspect="1" noChangeArrowheads="1"/>
          </p:cNvSpPr>
          <p:nvPr/>
        </p:nvSpPr>
        <p:spPr bwMode="auto">
          <a:xfrm>
            <a:off x="6522742" y="3527135"/>
            <a:ext cx="101306" cy="91440"/>
          </a:xfrm>
          <a:prstGeom prst="ellipse">
            <a:avLst/>
          </a:prstGeom>
          <a:solidFill>
            <a:srgbClr val="FF9933"/>
          </a:solidFill>
          <a:ln w="12700" cmpd="sng">
            <a:solidFill>
              <a:schemeClr val="tx1"/>
            </a:solidFill>
            <a:round/>
            <a:headEnd/>
            <a:tailEnd/>
          </a:ln>
        </p:spPr>
        <p:txBody>
          <a:bodyPr wrap="none" anchor="ctr"/>
          <a:lstStyle/>
          <a:p>
            <a:pPr eaLnBrk="1" hangingPunct="1"/>
            <a:endParaRPr lang="en-US" sz="1400" b="0">
              <a:solidFill>
                <a:srgbClr val="000000"/>
              </a:solidFill>
            </a:endParaRPr>
          </a:p>
        </p:txBody>
      </p:sp>
      <p:sp>
        <p:nvSpPr>
          <p:cNvPr id="464" name="Freeform 600"/>
          <p:cNvSpPr>
            <a:spLocks/>
          </p:cNvSpPr>
          <p:nvPr/>
        </p:nvSpPr>
        <p:spPr bwMode="auto">
          <a:xfrm>
            <a:off x="6028869" y="2228319"/>
            <a:ext cx="1633132" cy="516604"/>
          </a:xfrm>
          <a:custGeom>
            <a:avLst/>
            <a:gdLst>
              <a:gd name="T0" fmla="*/ 2147483647 w 753"/>
              <a:gd name="T1" fmla="*/ 2147483647 h 907"/>
              <a:gd name="T2" fmla="*/ 2147483647 w 753"/>
              <a:gd name="T3" fmla="*/ 2147483647 h 907"/>
              <a:gd name="T4" fmla="*/ 0 w 753"/>
              <a:gd name="T5" fmla="*/ 0 h 907"/>
              <a:gd name="T6" fmla="*/ 0 60000 65536"/>
              <a:gd name="T7" fmla="*/ 0 60000 65536"/>
              <a:gd name="T8" fmla="*/ 0 60000 65536"/>
              <a:gd name="T9" fmla="*/ 0 w 753"/>
              <a:gd name="T10" fmla="*/ 0 h 907"/>
              <a:gd name="T11" fmla="*/ 753 w 753"/>
              <a:gd name="T12" fmla="*/ 907 h 907"/>
              <a:gd name="connsiteX0" fmla="*/ 10000 w 10000"/>
              <a:gd name="connsiteY0" fmla="*/ 9394 h 9394"/>
              <a:gd name="connsiteX1" fmla="*/ 3653 w 10000"/>
              <a:gd name="connsiteY1" fmla="*/ 7882 h 9394"/>
              <a:gd name="connsiteX2" fmla="*/ 0 w 10000"/>
              <a:gd name="connsiteY2" fmla="*/ 0 h 9394"/>
              <a:gd name="connsiteX0" fmla="*/ 10000 w 10000"/>
              <a:gd name="connsiteY0" fmla="*/ 10000 h 10377"/>
              <a:gd name="connsiteX1" fmla="*/ 3653 w 10000"/>
              <a:gd name="connsiteY1" fmla="*/ 8390 h 10377"/>
              <a:gd name="connsiteX2" fmla="*/ 0 w 10000"/>
              <a:gd name="connsiteY2" fmla="*/ 0 h 10377"/>
              <a:gd name="connsiteX0" fmla="*/ 9562 w 9562"/>
              <a:gd name="connsiteY0" fmla="*/ 10387 h 10764"/>
              <a:gd name="connsiteX1" fmla="*/ 3215 w 9562"/>
              <a:gd name="connsiteY1" fmla="*/ 8777 h 10764"/>
              <a:gd name="connsiteX2" fmla="*/ 0 w 9562"/>
              <a:gd name="connsiteY2" fmla="*/ 0 h 10764"/>
              <a:gd name="connsiteX0" fmla="*/ 10146 w 10146"/>
              <a:gd name="connsiteY0" fmla="*/ 9650 h 10000"/>
              <a:gd name="connsiteX1" fmla="*/ 3508 w 10146"/>
              <a:gd name="connsiteY1" fmla="*/ 8154 h 10000"/>
              <a:gd name="connsiteX2" fmla="*/ 146 w 10146"/>
              <a:gd name="connsiteY2" fmla="*/ 0 h 10000"/>
              <a:gd name="connsiteX0" fmla="*/ 10175 w 10175"/>
              <a:gd name="connsiteY0" fmla="*/ 9650 h 10066"/>
              <a:gd name="connsiteX1" fmla="*/ 3018 w 10175"/>
              <a:gd name="connsiteY1" fmla="*/ 8276 h 10066"/>
              <a:gd name="connsiteX2" fmla="*/ 175 w 10175"/>
              <a:gd name="connsiteY2" fmla="*/ 0 h 10066"/>
              <a:gd name="connsiteX0" fmla="*/ 10175 w 10175"/>
              <a:gd name="connsiteY0" fmla="*/ 9650 h 10825"/>
              <a:gd name="connsiteX1" fmla="*/ 6574 w 10175"/>
              <a:gd name="connsiteY1" fmla="*/ 10799 h 10825"/>
              <a:gd name="connsiteX2" fmla="*/ 3018 w 10175"/>
              <a:gd name="connsiteY2" fmla="*/ 8276 h 10825"/>
              <a:gd name="connsiteX3" fmla="*/ 175 w 10175"/>
              <a:gd name="connsiteY3" fmla="*/ 0 h 10825"/>
              <a:gd name="connsiteX0" fmla="*/ 10175 w 10175"/>
              <a:gd name="connsiteY0" fmla="*/ 9650 h 10880"/>
              <a:gd name="connsiteX1" fmla="*/ 6574 w 10175"/>
              <a:gd name="connsiteY1" fmla="*/ 10799 h 10880"/>
              <a:gd name="connsiteX2" fmla="*/ 3018 w 10175"/>
              <a:gd name="connsiteY2" fmla="*/ 8276 h 10880"/>
              <a:gd name="connsiteX3" fmla="*/ 175 w 10175"/>
              <a:gd name="connsiteY3" fmla="*/ 0 h 10880"/>
              <a:gd name="connsiteX0" fmla="*/ 10175 w 10175"/>
              <a:gd name="connsiteY0" fmla="*/ 9650 h 10961"/>
              <a:gd name="connsiteX1" fmla="*/ 6574 w 10175"/>
              <a:gd name="connsiteY1" fmla="*/ 10799 h 10961"/>
              <a:gd name="connsiteX2" fmla="*/ 3018 w 10175"/>
              <a:gd name="connsiteY2" fmla="*/ 8276 h 10961"/>
              <a:gd name="connsiteX3" fmla="*/ 175 w 10175"/>
              <a:gd name="connsiteY3" fmla="*/ 0 h 10961"/>
              <a:gd name="connsiteX0" fmla="*/ 9936 w 9936"/>
              <a:gd name="connsiteY0" fmla="*/ 9369 h 10898"/>
              <a:gd name="connsiteX1" fmla="*/ 6574 w 9936"/>
              <a:gd name="connsiteY1" fmla="*/ 10799 h 10898"/>
              <a:gd name="connsiteX2" fmla="*/ 3018 w 9936"/>
              <a:gd name="connsiteY2" fmla="*/ 8276 h 10898"/>
              <a:gd name="connsiteX3" fmla="*/ 175 w 9936"/>
              <a:gd name="connsiteY3" fmla="*/ 0 h 10898"/>
              <a:gd name="connsiteX0" fmla="*/ 10000 w 10000"/>
              <a:gd name="connsiteY0" fmla="*/ 8597 h 9634"/>
              <a:gd name="connsiteX1" fmla="*/ 6556 w 10000"/>
              <a:gd name="connsiteY1" fmla="*/ 9393 h 9634"/>
              <a:gd name="connsiteX2" fmla="*/ 3037 w 10000"/>
              <a:gd name="connsiteY2" fmla="*/ 7594 h 9634"/>
              <a:gd name="connsiteX3" fmla="*/ 176 w 10000"/>
              <a:gd name="connsiteY3" fmla="*/ 0 h 9634"/>
              <a:gd name="connsiteX0" fmla="*/ 10000 w 10000"/>
              <a:gd name="connsiteY0" fmla="*/ 8924 h 10000"/>
              <a:gd name="connsiteX1" fmla="*/ 6556 w 10000"/>
              <a:gd name="connsiteY1" fmla="*/ 9750 h 10000"/>
              <a:gd name="connsiteX2" fmla="*/ 3037 w 10000"/>
              <a:gd name="connsiteY2" fmla="*/ 7882 h 10000"/>
              <a:gd name="connsiteX3" fmla="*/ 176 w 10000"/>
              <a:gd name="connsiteY3" fmla="*/ 0 h 10000"/>
              <a:gd name="connsiteX0" fmla="*/ 10000 w 10000"/>
              <a:gd name="connsiteY0" fmla="*/ 8924 h 10053"/>
              <a:gd name="connsiteX1" fmla="*/ 6376 w 10000"/>
              <a:gd name="connsiteY1" fmla="*/ 9839 h 10053"/>
              <a:gd name="connsiteX2" fmla="*/ 3037 w 10000"/>
              <a:gd name="connsiteY2" fmla="*/ 7882 h 10053"/>
              <a:gd name="connsiteX3" fmla="*/ 176 w 10000"/>
              <a:gd name="connsiteY3" fmla="*/ 0 h 10053"/>
              <a:gd name="connsiteX0" fmla="*/ 10000 w 10000"/>
              <a:gd name="connsiteY0" fmla="*/ 8924 h 10000"/>
              <a:gd name="connsiteX1" fmla="*/ 6316 w 10000"/>
              <a:gd name="connsiteY1" fmla="*/ 9750 h 10000"/>
              <a:gd name="connsiteX2" fmla="*/ 3037 w 10000"/>
              <a:gd name="connsiteY2" fmla="*/ 7882 h 10000"/>
              <a:gd name="connsiteX3" fmla="*/ 176 w 10000"/>
              <a:gd name="connsiteY3" fmla="*/ 0 h 10000"/>
              <a:gd name="connsiteX0" fmla="*/ 10000 w 10000"/>
              <a:gd name="connsiteY0" fmla="*/ 8924 h 10082"/>
              <a:gd name="connsiteX1" fmla="*/ 6196 w 10000"/>
              <a:gd name="connsiteY1" fmla="*/ 9884 h 10082"/>
              <a:gd name="connsiteX2" fmla="*/ 3037 w 10000"/>
              <a:gd name="connsiteY2" fmla="*/ 7882 h 10082"/>
              <a:gd name="connsiteX3" fmla="*/ 176 w 10000"/>
              <a:gd name="connsiteY3" fmla="*/ 0 h 10082"/>
              <a:gd name="connsiteX0" fmla="*/ 10000 w 10000"/>
              <a:gd name="connsiteY0" fmla="*/ 8924 h 10082"/>
              <a:gd name="connsiteX1" fmla="*/ 6196 w 10000"/>
              <a:gd name="connsiteY1" fmla="*/ 9884 h 10082"/>
              <a:gd name="connsiteX2" fmla="*/ 3037 w 10000"/>
              <a:gd name="connsiteY2" fmla="*/ 7882 h 10082"/>
              <a:gd name="connsiteX3" fmla="*/ 176 w 10000"/>
              <a:gd name="connsiteY3" fmla="*/ 0 h 10082"/>
              <a:gd name="connsiteX0" fmla="*/ 10000 w 10000"/>
              <a:gd name="connsiteY0" fmla="*/ 8924 h 9817"/>
              <a:gd name="connsiteX1" fmla="*/ 6510 w 10000"/>
              <a:gd name="connsiteY1" fmla="*/ 9379 h 9817"/>
              <a:gd name="connsiteX2" fmla="*/ 3037 w 10000"/>
              <a:gd name="connsiteY2" fmla="*/ 7882 h 9817"/>
              <a:gd name="connsiteX3" fmla="*/ 176 w 10000"/>
              <a:gd name="connsiteY3" fmla="*/ 0 h 9817"/>
              <a:gd name="connsiteX0" fmla="*/ 10000 w 10000"/>
              <a:gd name="connsiteY0" fmla="*/ 9090 h 9882"/>
              <a:gd name="connsiteX1" fmla="*/ 6510 w 10000"/>
              <a:gd name="connsiteY1" fmla="*/ 9237 h 9882"/>
              <a:gd name="connsiteX2" fmla="*/ 3037 w 10000"/>
              <a:gd name="connsiteY2" fmla="*/ 8029 h 9882"/>
              <a:gd name="connsiteX3" fmla="*/ 176 w 10000"/>
              <a:gd name="connsiteY3" fmla="*/ 0 h 9882"/>
              <a:gd name="connsiteX0" fmla="*/ 10000 w 10000"/>
              <a:gd name="connsiteY0" fmla="*/ 9199 h 10056"/>
              <a:gd name="connsiteX1" fmla="*/ 6458 w 10000"/>
              <a:gd name="connsiteY1" fmla="*/ 9507 h 10056"/>
              <a:gd name="connsiteX2" fmla="*/ 3037 w 10000"/>
              <a:gd name="connsiteY2" fmla="*/ 8125 h 10056"/>
              <a:gd name="connsiteX3" fmla="*/ 176 w 10000"/>
              <a:gd name="connsiteY3" fmla="*/ 0 h 10056"/>
              <a:gd name="connsiteX0" fmla="*/ 10000 w 10000"/>
              <a:gd name="connsiteY0" fmla="*/ 9199 h 9918"/>
              <a:gd name="connsiteX1" fmla="*/ 6458 w 10000"/>
              <a:gd name="connsiteY1" fmla="*/ 9067 h 9918"/>
              <a:gd name="connsiteX2" fmla="*/ 3037 w 10000"/>
              <a:gd name="connsiteY2" fmla="*/ 8125 h 9918"/>
              <a:gd name="connsiteX3" fmla="*/ 176 w 10000"/>
              <a:gd name="connsiteY3" fmla="*/ 0 h 9918"/>
              <a:gd name="connsiteX0" fmla="*/ 10000 w 10000"/>
              <a:gd name="connsiteY0" fmla="*/ 9275 h 10145"/>
              <a:gd name="connsiteX1" fmla="*/ 6458 w 10000"/>
              <a:gd name="connsiteY1" fmla="*/ 9142 h 10145"/>
              <a:gd name="connsiteX2" fmla="*/ 3037 w 10000"/>
              <a:gd name="connsiteY2" fmla="*/ 8192 h 10145"/>
              <a:gd name="connsiteX3" fmla="*/ 176 w 10000"/>
              <a:gd name="connsiteY3" fmla="*/ 0 h 10145"/>
              <a:gd name="connsiteX0" fmla="*/ 11604 w 11604"/>
              <a:gd name="connsiteY0" fmla="*/ 9356 h 10226"/>
              <a:gd name="connsiteX1" fmla="*/ 8062 w 11604"/>
              <a:gd name="connsiteY1" fmla="*/ 9223 h 10226"/>
              <a:gd name="connsiteX2" fmla="*/ 4641 w 11604"/>
              <a:gd name="connsiteY2" fmla="*/ 8273 h 10226"/>
              <a:gd name="connsiteX3" fmla="*/ 107 w 11604"/>
              <a:gd name="connsiteY3" fmla="*/ 0 h 10226"/>
              <a:gd name="connsiteX0" fmla="*/ 11497 w 11497"/>
              <a:gd name="connsiteY0" fmla="*/ 9356 h 10226"/>
              <a:gd name="connsiteX1" fmla="*/ 7955 w 11497"/>
              <a:gd name="connsiteY1" fmla="*/ 9223 h 10226"/>
              <a:gd name="connsiteX2" fmla="*/ 4534 w 11497"/>
              <a:gd name="connsiteY2" fmla="*/ 8273 h 10226"/>
              <a:gd name="connsiteX3" fmla="*/ 0 w 11497"/>
              <a:gd name="connsiteY3" fmla="*/ 0 h 10226"/>
              <a:gd name="connsiteX0" fmla="*/ 11497 w 11497"/>
              <a:gd name="connsiteY0" fmla="*/ 9356 h 10226"/>
              <a:gd name="connsiteX1" fmla="*/ 7955 w 11497"/>
              <a:gd name="connsiteY1" fmla="*/ 9223 h 10226"/>
              <a:gd name="connsiteX2" fmla="*/ 9396 w 11497"/>
              <a:gd name="connsiteY2" fmla="*/ 4519 h 10226"/>
              <a:gd name="connsiteX3" fmla="*/ 0 w 11497"/>
              <a:gd name="connsiteY3" fmla="*/ 0 h 10226"/>
              <a:gd name="connsiteX0" fmla="*/ 11497 w 11497"/>
              <a:gd name="connsiteY0" fmla="*/ 9356 h 9356"/>
              <a:gd name="connsiteX1" fmla="*/ 9396 w 11497"/>
              <a:gd name="connsiteY1" fmla="*/ 4519 h 9356"/>
              <a:gd name="connsiteX2" fmla="*/ 0 w 11497"/>
              <a:gd name="connsiteY2" fmla="*/ 0 h 9356"/>
              <a:gd name="connsiteX0" fmla="*/ 15093 w 15093"/>
              <a:gd name="connsiteY0" fmla="*/ 3010 h 5200"/>
              <a:gd name="connsiteX1" fmla="*/ 8173 w 15093"/>
              <a:gd name="connsiteY1" fmla="*/ 4830 h 5200"/>
              <a:gd name="connsiteX2" fmla="*/ 0 w 15093"/>
              <a:gd name="connsiteY2" fmla="*/ 0 h 5200"/>
              <a:gd name="connsiteX0" fmla="*/ 10000 w 10000"/>
              <a:gd name="connsiteY0" fmla="*/ 5788 h 9999"/>
              <a:gd name="connsiteX1" fmla="*/ 5415 w 10000"/>
              <a:gd name="connsiteY1" fmla="*/ 9288 h 9999"/>
              <a:gd name="connsiteX2" fmla="*/ 0 w 10000"/>
              <a:gd name="connsiteY2" fmla="*/ 0 h 9999"/>
              <a:gd name="connsiteX0" fmla="*/ 10000 w 10000"/>
              <a:gd name="connsiteY0" fmla="*/ 5789 h 9326"/>
              <a:gd name="connsiteX1" fmla="*/ 5415 w 10000"/>
              <a:gd name="connsiteY1" fmla="*/ 9289 h 9326"/>
              <a:gd name="connsiteX2" fmla="*/ 0 w 10000"/>
              <a:gd name="connsiteY2" fmla="*/ 0 h 9326"/>
              <a:gd name="connsiteX0" fmla="*/ 10000 w 10000"/>
              <a:gd name="connsiteY0" fmla="*/ 6207 h 7707"/>
              <a:gd name="connsiteX1" fmla="*/ 5355 w 10000"/>
              <a:gd name="connsiteY1" fmla="*/ 7646 h 7707"/>
              <a:gd name="connsiteX2" fmla="*/ 0 w 10000"/>
              <a:gd name="connsiteY2" fmla="*/ 0 h 7707"/>
              <a:gd name="connsiteX0" fmla="*/ 8306 w 8306"/>
              <a:gd name="connsiteY0" fmla="*/ 3750 h 6140"/>
              <a:gd name="connsiteX1" fmla="*/ 3661 w 8306"/>
              <a:gd name="connsiteY1" fmla="*/ 5617 h 6140"/>
              <a:gd name="connsiteX2" fmla="*/ 0 w 8306"/>
              <a:gd name="connsiteY2" fmla="*/ 0 h 6140"/>
              <a:gd name="connsiteX0" fmla="*/ 10000 w 10000"/>
              <a:gd name="connsiteY0" fmla="*/ 6107 h 9231"/>
              <a:gd name="connsiteX1" fmla="*/ 4408 w 10000"/>
              <a:gd name="connsiteY1" fmla="*/ 9148 h 9231"/>
              <a:gd name="connsiteX2" fmla="*/ 0 w 10000"/>
              <a:gd name="connsiteY2" fmla="*/ 0 h 9231"/>
              <a:gd name="connsiteX0" fmla="*/ 10000 w 10000"/>
              <a:gd name="connsiteY0" fmla="*/ 15378 h 15378"/>
              <a:gd name="connsiteX1" fmla="*/ 2750 w 10000"/>
              <a:gd name="connsiteY1" fmla="*/ 53 h 15378"/>
              <a:gd name="connsiteX2" fmla="*/ 0 w 10000"/>
              <a:gd name="connsiteY2" fmla="*/ 8762 h 15378"/>
              <a:gd name="connsiteX0" fmla="*/ 10000 w 10000"/>
              <a:gd name="connsiteY0" fmla="*/ 15328 h 15328"/>
              <a:gd name="connsiteX1" fmla="*/ 2750 w 10000"/>
              <a:gd name="connsiteY1" fmla="*/ 3 h 15328"/>
              <a:gd name="connsiteX2" fmla="*/ 0 w 10000"/>
              <a:gd name="connsiteY2" fmla="*/ 8712 h 15328"/>
              <a:gd name="connsiteX0" fmla="*/ 9977 w 9977"/>
              <a:gd name="connsiteY0" fmla="*/ 14085 h 14085"/>
              <a:gd name="connsiteX1" fmla="*/ 2750 w 9977"/>
              <a:gd name="connsiteY1" fmla="*/ 35 h 14085"/>
              <a:gd name="connsiteX2" fmla="*/ 0 w 9977"/>
              <a:gd name="connsiteY2" fmla="*/ 8744 h 14085"/>
              <a:gd name="connsiteX0" fmla="*/ 10000 w 10000"/>
              <a:gd name="connsiteY0" fmla="*/ 10000 h 10000"/>
              <a:gd name="connsiteX1" fmla="*/ 2756 w 10000"/>
              <a:gd name="connsiteY1" fmla="*/ 25 h 10000"/>
              <a:gd name="connsiteX2" fmla="*/ 0 w 10000"/>
              <a:gd name="connsiteY2" fmla="*/ 6208 h 10000"/>
              <a:gd name="connsiteX0" fmla="*/ 10000 w 10000"/>
              <a:gd name="connsiteY0" fmla="*/ 10851 h 10851"/>
              <a:gd name="connsiteX1" fmla="*/ 3871 w 10000"/>
              <a:gd name="connsiteY1" fmla="*/ 1115 h 10851"/>
              <a:gd name="connsiteX2" fmla="*/ 2756 w 10000"/>
              <a:gd name="connsiteY2" fmla="*/ 876 h 10851"/>
              <a:gd name="connsiteX3" fmla="*/ 0 w 10000"/>
              <a:gd name="connsiteY3" fmla="*/ 7059 h 10851"/>
              <a:gd name="connsiteX0" fmla="*/ 10000 w 10000"/>
              <a:gd name="connsiteY0" fmla="*/ 10512 h 10512"/>
              <a:gd name="connsiteX1" fmla="*/ 3871 w 10000"/>
              <a:gd name="connsiteY1" fmla="*/ 776 h 10512"/>
              <a:gd name="connsiteX2" fmla="*/ 2756 w 10000"/>
              <a:gd name="connsiteY2" fmla="*/ 537 h 10512"/>
              <a:gd name="connsiteX3" fmla="*/ 0 w 10000"/>
              <a:gd name="connsiteY3" fmla="*/ 6720 h 10512"/>
              <a:gd name="connsiteX0" fmla="*/ 10000 w 10000"/>
              <a:gd name="connsiteY0" fmla="*/ 10512 h 10512"/>
              <a:gd name="connsiteX1" fmla="*/ 3871 w 10000"/>
              <a:gd name="connsiteY1" fmla="*/ 776 h 10512"/>
              <a:gd name="connsiteX2" fmla="*/ 2756 w 10000"/>
              <a:gd name="connsiteY2" fmla="*/ 537 h 10512"/>
              <a:gd name="connsiteX3" fmla="*/ 0 w 10000"/>
              <a:gd name="connsiteY3" fmla="*/ 6720 h 10512"/>
              <a:gd name="connsiteX0" fmla="*/ 10000 w 10000"/>
              <a:gd name="connsiteY0" fmla="*/ 10442 h 10442"/>
              <a:gd name="connsiteX1" fmla="*/ 3871 w 10000"/>
              <a:gd name="connsiteY1" fmla="*/ 706 h 10442"/>
              <a:gd name="connsiteX2" fmla="*/ 2756 w 10000"/>
              <a:gd name="connsiteY2" fmla="*/ 467 h 10442"/>
              <a:gd name="connsiteX3" fmla="*/ 0 w 10000"/>
              <a:gd name="connsiteY3" fmla="*/ 6650 h 10442"/>
              <a:gd name="connsiteX0" fmla="*/ 10000 w 10000"/>
              <a:gd name="connsiteY0" fmla="*/ 10201 h 10201"/>
              <a:gd name="connsiteX1" fmla="*/ 3871 w 10000"/>
              <a:gd name="connsiteY1" fmla="*/ 465 h 10201"/>
              <a:gd name="connsiteX2" fmla="*/ 2756 w 10000"/>
              <a:gd name="connsiteY2" fmla="*/ 226 h 10201"/>
              <a:gd name="connsiteX3" fmla="*/ 0 w 10000"/>
              <a:gd name="connsiteY3" fmla="*/ 6409 h 10201"/>
              <a:gd name="connsiteX0" fmla="*/ 10000 w 10000"/>
              <a:gd name="connsiteY0" fmla="*/ 10042 h 10042"/>
              <a:gd name="connsiteX1" fmla="*/ 3871 w 10000"/>
              <a:gd name="connsiteY1" fmla="*/ 306 h 10042"/>
              <a:gd name="connsiteX2" fmla="*/ 2756 w 10000"/>
              <a:gd name="connsiteY2" fmla="*/ 67 h 10042"/>
              <a:gd name="connsiteX3" fmla="*/ 0 w 10000"/>
              <a:gd name="connsiteY3" fmla="*/ 6250 h 10042"/>
              <a:gd name="connsiteX0" fmla="*/ 10000 w 10000"/>
              <a:gd name="connsiteY0" fmla="*/ 10509 h 10509"/>
              <a:gd name="connsiteX1" fmla="*/ 3985 w 10000"/>
              <a:gd name="connsiteY1" fmla="*/ 592 h 10509"/>
              <a:gd name="connsiteX2" fmla="*/ 2756 w 10000"/>
              <a:gd name="connsiteY2" fmla="*/ 534 h 10509"/>
              <a:gd name="connsiteX3" fmla="*/ 0 w 10000"/>
              <a:gd name="connsiteY3" fmla="*/ 6717 h 10509"/>
              <a:gd name="connsiteX0" fmla="*/ 10000 w 10000"/>
              <a:gd name="connsiteY0" fmla="*/ 10357 h 10357"/>
              <a:gd name="connsiteX1" fmla="*/ 3985 w 10000"/>
              <a:gd name="connsiteY1" fmla="*/ 893 h 10357"/>
              <a:gd name="connsiteX2" fmla="*/ 2756 w 10000"/>
              <a:gd name="connsiteY2" fmla="*/ 382 h 10357"/>
              <a:gd name="connsiteX3" fmla="*/ 0 w 10000"/>
              <a:gd name="connsiteY3" fmla="*/ 6565 h 10357"/>
              <a:gd name="connsiteX0" fmla="*/ 10000 w 10000"/>
              <a:gd name="connsiteY0" fmla="*/ 10367 h 10367"/>
              <a:gd name="connsiteX1" fmla="*/ 3985 w 10000"/>
              <a:gd name="connsiteY1" fmla="*/ 903 h 10367"/>
              <a:gd name="connsiteX2" fmla="*/ 2756 w 10000"/>
              <a:gd name="connsiteY2" fmla="*/ 1026 h 10367"/>
              <a:gd name="connsiteX3" fmla="*/ 0 w 10000"/>
              <a:gd name="connsiteY3" fmla="*/ 6575 h 10367"/>
              <a:gd name="connsiteX0" fmla="*/ 10000 w 10000"/>
              <a:gd name="connsiteY0" fmla="*/ 10340 h 10340"/>
              <a:gd name="connsiteX1" fmla="*/ 3985 w 10000"/>
              <a:gd name="connsiteY1" fmla="*/ 876 h 10340"/>
              <a:gd name="connsiteX2" fmla="*/ 2756 w 10000"/>
              <a:gd name="connsiteY2" fmla="*/ 999 h 10340"/>
              <a:gd name="connsiteX3" fmla="*/ 0 w 10000"/>
              <a:gd name="connsiteY3" fmla="*/ 6548 h 10340"/>
              <a:gd name="connsiteX0" fmla="*/ 10000 w 10000"/>
              <a:gd name="connsiteY0" fmla="*/ 9968 h 9968"/>
              <a:gd name="connsiteX1" fmla="*/ 3985 w 10000"/>
              <a:gd name="connsiteY1" fmla="*/ 504 h 9968"/>
              <a:gd name="connsiteX2" fmla="*/ 2756 w 10000"/>
              <a:gd name="connsiteY2" fmla="*/ 627 h 9968"/>
              <a:gd name="connsiteX3" fmla="*/ 0 w 10000"/>
              <a:gd name="connsiteY3" fmla="*/ 6176 h 9968"/>
              <a:gd name="connsiteX0" fmla="*/ 10000 w 10000"/>
              <a:gd name="connsiteY0" fmla="*/ 10117 h 10117"/>
              <a:gd name="connsiteX1" fmla="*/ 4312 w 10000"/>
              <a:gd name="connsiteY1" fmla="*/ 478 h 10117"/>
              <a:gd name="connsiteX2" fmla="*/ 2756 w 10000"/>
              <a:gd name="connsiteY2" fmla="*/ 746 h 10117"/>
              <a:gd name="connsiteX3" fmla="*/ 0 w 10000"/>
              <a:gd name="connsiteY3" fmla="*/ 6313 h 10117"/>
              <a:gd name="connsiteX0" fmla="*/ 10000 w 10000"/>
              <a:gd name="connsiteY0" fmla="*/ 11045 h 11045"/>
              <a:gd name="connsiteX1" fmla="*/ 4312 w 10000"/>
              <a:gd name="connsiteY1" fmla="*/ 1406 h 11045"/>
              <a:gd name="connsiteX2" fmla="*/ 2720 w 10000"/>
              <a:gd name="connsiteY2" fmla="*/ 658 h 11045"/>
              <a:gd name="connsiteX3" fmla="*/ 0 w 10000"/>
              <a:gd name="connsiteY3" fmla="*/ 7241 h 11045"/>
              <a:gd name="connsiteX0" fmla="*/ 10000 w 10000"/>
              <a:gd name="connsiteY0" fmla="*/ 11738 h 11738"/>
              <a:gd name="connsiteX1" fmla="*/ 4567 w 10000"/>
              <a:gd name="connsiteY1" fmla="*/ 938 h 11738"/>
              <a:gd name="connsiteX2" fmla="*/ 2720 w 10000"/>
              <a:gd name="connsiteY2" fmla="*/ 1351 h 11738"/>
              <a:gd name="connsiteX3" fmla="*/ 0 w 10000"/>
              <a:gd name="connsiteY3" fmla="*/ 7934 h 11738"/>
              <a:gd name="connsiteX0" fmla="*/ 10000 w 10000"/>
              <a:gd name="connsiteY0" fmla="*/ 11306 h 11306"/>
              <a:gd name="connsiteX1" fmla="*/ 4567 w 10000"/>
              <a:gd name="connsiteY1" fmla="*/ 506 h 11306"/>
              <a:gd name="connsiteX2" fmla="*/ 2720 w 10000"/>
              <a:gd name="connsiteY2" fmla="*/ 919 h 11306"/>
              <a:gd name="connsiteX3" fmla="*/ 0 w 10000"/>
              <a:gd name="connsiteY3" fmla="*/ 7502 h 11306"/>
              <a:gd name="connsiteX0" fmla="*/ 10000 w 10000"/>
              <a:gd name="connsiteY0" fmla="*/ 10992 h 10992"/>
              <a:gd name="connsiteX1" fmla="*/ 4567 w 10000"/>
              <a:gd name="connsiteY1" fmla="*/ 192 h 10992"/>
              <a:gd name="connsiteX2" fmla="*/ 2720 w 10000"/>
              <a:gd name="connsiteY2" fmla="*/ 605 h 10992"/>
              <a:gd name="connsiteX3" fmla="*/ 0 w 10000"/>
              <a:gd name="connsiteY3" fmla="*/ 7188 h 10992"/>
              <a:gd name="connsiteX0" fmla="*/ 10000 w 10000"/>
              <a:gd name="connsiteY0" fmla="*/ 10802 h 10802"/>
              <a:gd name="connsiteX1" fmla="*/ 4567 w 10000"/>
              <a:gd name="connsiteY1" fmla="*/ 2 h 10802"/>
              <a:gd name="connsiteX2" fmla="*/ 2720 w 10000"/>
              <a:gd name="connsiteY2" fmla="*/ 415 h 10802"/>
              <a:gd name="connsiteX3" fmla="*/ 0 w 10000"/>
              <a:gd name="connsiteY3" fmla="*/ 6998 h 10802"/>
              <a:gd name="connsiteX0" fmla="*/ 10000 w 10000"/>
              <a:gd name="connsiteY0" fmla="*/ 11666 h 11666"/>
              <a:gd name="connsiteX1" fmla="*/ 4567 w 10000"/>
              <a:gd name="connsiteY1" fmla="*/ 866 h 11666"/>
              <a:gd name="connsiteX2" fmla="*/ 1960 w 10000"/>
              <a:gd name="connsiteY2" fmla="*/ 875 h 11666"/>
              <a:gd name="connsiteX3" fmla="*/ 0 w 10000"/>
              <a:gd name="connsiteY3" fmla="*/ 7862 h 11666"/>
              <a:gd name="connsiteX0" fmla="*/ 10000 w 10000"/>
              <a:gd name="connsiteY0" fmla="*/ 12203 h 12203"/>
              <a:gd name="connsiteX1" fmla="*/ 4922 w 10000"/>
              <a:gd name="connsiteY1" fmla="*/ 695 h 12203"/>
              <a:gd name="connsiteX2" fmla="*/ 1960 w 10000"/>
              <a:gd name="connsiteY2" fmla="*/ 1412 h 12203"/>
              <a:gd name="connsiteX3" fmla="*/ 0 w 10000"/>
              <a:gd name="connsiteY3" fmla="*/ 8399 h 12203"/>
              <a:gd name="connsiteX0" fmla="*/ 10000 w 10000"/>
              <a:gd name="connsiteY0" fmla="*/ 12971 h 12971"/>
              <a:gd name="connsiteX1" fmla="*/ 5961 w 10000"/>
              <a:gd name="connsiteY1" fmla="*/ 553 h 12971"/>
              <a:gd name="connsiteX2" fmla="*/ 1960 w 10000"/>
              <a:gd name="connsiteY2" fmla="*/ 2180 h 12971"/>
              <a:gd name="connsiteX3" fmla="*/ 0 w 10000"/>
              <a:gd name="connsiteY3" fmla="*/ 9167 h 12971"/>
              <a:gd name="connsiteX0" fmla="*/ 10000 w 10000"/>
              <a:gd name="connsiteY0" fmla="*/ 12624 h 12624"/>
              <a:gd name="connsiteX1" fmla="*/ 5936 w 10000"/>
              <a:gd name="connsiteY1" fmla="*/ 610 h 12624"/>
              <a:gd name="connsiteX2" fmla="*/ 1960 w 10000"/>
              <a:gd name="connsiteY2" fmla="*/ 1833 h 12624"/>
              <a:gd name="connsiteX3" fmla="*/ 0 w 10000"/>
              <a:gd name="connsiteY3" fmla="*/ 8820 h 12624"/>
            </a:gdLst>
            <a:ahLst/>
            <a:cxnLst>
              <a:cxn ang="0">
                <a:pos x="connsiteX0" y="connsiteY0"/>
              </a:cxn>
              <a:cxn ang="0">
                <a:pos x="connsiteX1" y="connsiteY1"/>
              </a:cxn>
              <a:cxn ang="0">
                <a:pos x="connsiteX2" y="connsiteY2"/>
              </a:cxn>
              <a:cxn ang="0">
                <a:pos x="connsiteX3" y="connsiteY3"/>
              </a:cxn>
            </a:cxnLst>
            <a:rect l="l" t="t" r="r" b="b"/>
            <a:pathLst>
              <a:path w="10000" h="12624">
                <a:moveTo>
                  <a:pt x="10000" y="12624"/>
                </a:moveTo>
                <a:cubicBezTo>
                  <a:pt x="8956" y="11117"/>
                  <a:pt x="7276" y="2408"/>
                  <a:pt x="5936" y="610"/>
                </a:cubicBezTo>
                <a:cubicBezTo>
                  <a:pt x="4596" y="-1188"/>
                  <a:pt x="2757" y="1538"/>
                  <a:pt x="1960" y="1833"/>
                </a:cubicBezTo>
                <a:cubicBezTo>
                  <a:pt x="1163" y="2128"/>
                  <a:pt x="1506" y="13453"/>
                  <a:pt x="0" y="8820"/>
                </a:cubicBezTo>
              </a:path>
            </a:pathLst>
          </a:custGeom>
          <a:noFill/>
          <a:ln w="63500">
            <a:solidFill>
              <a:srgbClr val="3333FF"/>
            </a:solidFill>
            <a:round/>
            <a:headEnd/>
            <a:tailEnd/>
          </a:ln>
        </p:spPr>
        <p:txBody>
          <a:bodyPr anchor="ctr"/>
          <a:lstStyle/>
          <a:p>
            <a:endParaRPr lang="en-US">
              <a:solidFill>
                <a:srgbClr val="000000"/>
              </a:solidFill>
            </a:endParaRPr>
          </a:p>
        </p:txBody>
      </p:sp>
      <p:sp>
        <p:nvSpPr>
          <p:cNvPr id="465" name="Oval 392"/>
          <p:cNvSpPr>
            <a:spLocks noChangeArrowheads="1"/>
          </p:cNvSpPr>
          <p:nvPr/>
        </p:nvSpPr>
        <p:spPr bwMode="auto">
          <a:xfrm>
            <a:off x="5104436" y="2301536"/>
            <a:ext cx="118872" cy="118872"/>
          </a:xfrm>
          <a:prstGeom prst="ellipse">
            <a:avLst/>
          </a:prstGeom>
          <a:solidFill>
            <a:srgbClr val="00FF00"/>
          </a:solidFill>
          <a:ln w="25400">
            <a:noFill/>
            <a:round/>
            <a:headEnd/>
            <a:tailEnd/>
          </a:ln>
        </p:spPr>
        <p:txBody>
          <a:bodyPr wrap="none" anchor="ctr"/>
          <a:lstStyle/>
          <a:p>
            <a:pPr eaLnBrk="1" hangingPunct="1"/>
            <a:endParaRPr lang="en-US" sz="1400" b="0">
              <a:solidFill>
                <a:srgbClr val="000000"/>
              </a:solidFill>
            </a:endParaRPr>
          </a:p>
        </p:txBody>
      </p:sp>
      <p:sp>
        <p:nvSpPr>
          <p:cNvPr id="466" name="Rectangle 527"/>
          <p:cNvSpPr>
            <a:spLocks noChangeArrowheads="1"/>
          </p:cNvSpPr>
          <p:nvPr/>
        </p:nvSpPr>
        <p:spPr bwMode="auto">
          <a:xfrm rot="4562787">
            <a:off x="6654735" y="1911563"/>
            <a:ext cx="252968" cy="123111"/>
          </a:xfrm>
          <a:prstGeom prst="rect">
            <a:avLst/>
          </a:prstGeom>
          <a:solidFill>
            <a:srgbClr val="99CCFF"/>
          </a:solidFill>
          <a:ln w="9525">
            <a:noFill/>
            <a:miter lim="800000"/>
            <a:headEnd/>
            <a:tailEnd/>
          </a:ln>
        </p:spPr>
        <p:txBody>
          <a:bodyPr wrap="square" lIns="0" tIns="0" rIns="0" bIns="0">
            <a:spAutoFit/>
          </a:bodyPr>
          <a:lstStyle/>
          <a:p>
            <a:pPr algn="r"/>
            <a:r>
              <a:rPr lang="en-US" sz="800" err="1" smtClean="0">
                <a:solidFill>
                  <a:srgbClr val="000000"/>
                </a:solidFill>
              </a:rPr>
              <a:t>CLEV</a:t>
            </a:r>
            <a:endParaRPr lang="en-US" sz="800">
              <a:solidFill>
                <a:srgbClr val="000000"/>
              </a:solidFill>
            </a:endParaRPr>
          </a:p>
        </p:txBody>
      </p:sp>
      <p:sp>
        <p:nvSpPr>
          <p:cNvPr id="470" name="Freeform 469"/>
          <p:cNvSpPr/>
          <p:nvPr/>
        </p:nvSpPr>
        <p:spPr>
          <a:xfrm rot="21294499">
            <a:off x="5486563" y="1897600"/>
            <a:ext cx="411124" cy="173479"/>
          </a:xfrm>
          <a:custGeom>
            <a:avLst/>
            <a:gdLst>
              <a:gd name="connsiteX0" fmla="*/ 359389 w 359389"/>
              <a:gd name="connsiteY0" fmla="*/ 82828 h 138046"/>
              <a:gd name="connsiteX1" fmla="*/ 322578 w 359389"/>
              <a:gd name="connsiteY1" fmla="*/ 64421 h 138046"/>
              <a:gd name="connsiteX2" fmla="*/ 313375 w 359389"/>
              <a:gd name="connsiteY2" fmla="*/ 50617 h 138046"/>
              <a:gd name="connsiteX3" fmla="*/ 281166 w 359389"/>
              <a:gd name="connsiteY3" fmla="*/ 41414 h 138046"/>
              <a:gd name="connsiteX4" fmla="*/ 239754 w 359389"/>
              <a:gd name="connsiteY4" fmla="*/ 23008 h 138046"/>
              <a:gd name="connsiteX5" fmla="*/ 212146 w 359389"/>
              <a:gd name="connsiteY5" fmla="*/ 18406 h 138046"/>
              <a:gd name="connsiteX6" fmla="*/ 129322 w 359389"/>
              <a:gd name="connsiteY6" fmla="*/ 4602 h 138046"/>
              <a:gd name="connsiteX7" fmla="*/ 115518 w 359389"/>
              <a:gd name="connsiteY7" fmla="*/ 0 h 138046"/>
              <a:gd name="connsiteX8" fmla="*/ 41897 w 359389"/>
              <a:gd name="connsiteY8" fmla="*/ 4602 h 138046"/>
              <a:gd name="connsiteX9" fmla="*/ 18890 w 359389"/>
              <a:gd name="connsiteY9" fmla="*/ 32211 h 138046"/>
              <a:gd name="connsiteX10" fmla="*/ 5086 w 359389"/>
              <a:gd name="connsiteY10" fmla="*/ 73625 h 138046"/>
              <a:gd name="connsiteX11" fmla="*/ 485 w 359389"/>
              <a:gd name="connsiteY11" fmla="*/ 92031 h 138046"/>
              <a:gd name="connsiteX12" fmla="*/ 485 w 359389"/>
              <a:gd name="connsiteY12" fmla="*/ 138046 h 138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9389" h="138046">
                <a:moveTo>
                  <a:pt x="359389" y="82828"/>
                </a:moveTo>
                <a:cubicBezTo>
                  <a:pt x="348399" y="78432"/>
                  <a:pt x="331770" y="73613"/>
                  <a:pt x="322578" y="64421"/>
                </a:cubicBezTo>
                <a:cubicBezTo>
                  <a:pt x="318668" y="60510"/>
                  <a:pt x="317693" y="54072"/>
                  <a:pt x="313375" y="50617"/>
                </a:cubicBezTo>
                <a:cubicBezTo>
                  <a:pt x="310073" y="47975"/>
                  <a:pt x="282763" y="42028"/>
                  <a:pt x="281166" y="41414"/>
                </a:cubicBezTo>
                <a:cubicBezTo>
                  <a:pt x="267067" y="35991"/>
                  <a:pt x="254085" y="27785"/>
                  <a:pt x="239754" y="23008"/>
                </a:cubicBezTo>
                <a:cubicBezTo>
                  <a:pt x="230903" y="20058"/>
                  <a:pt x="221367" y="19825"/>
                  <a:pt x="212146" y="18406"/>
                </a:cubicBezTo>
                <a:cubicBezTo>
                  <a:pt x="174831" y="12665"/>
                  <a:pt x="171838" y="13713"/>
                  <a:pt x="129322" y="4602"/>
                </a:cubicBezTo>
                <a:cubicBezTo>
                  <a:pt x="124579" y="3586"/>
                  <a:pt x="120119" y="1534"/>
                  <a:pt x="115518" y="0"/>
                </a:cubicBezTo>
                <a:cubicBezTo>
                  <a:pt x="90978" y="1534"/>
                  <a:pt x="66184" y="767"/>
                  <a:pt x="41897" y="4602"/>
                </a:cubicBezTo>
                <a:cubicBezTo>
                  <a:pt x="28763" y="6676"/>
                  <a:pt x="22655" y="22421"/>
                  <a:pt x="18890" y="32211"/>
                </a:cubicBezTo>
                <a:cubicBezTo>
                  <a:pt x="13667" y="45792"/>
                  <a:pt x="8615" y="59508"/>
                  <a:pt x="5086" y="73625"/>
                </a:cubicBezTo>
                <a:cubicBezTo>
                  <a:pt x="3552" y="79760"/>
                  <a:pt x="936" y="85723"/>
                  <a:pt x="485" y="92031"/>
                </a:cubicBezTo>
                <a:cubicBezTo>
                  <a:pt x="-608" y="107330"/>
                  <a:pt x="485" y="122708"/>
                  <a:pt x="485" y="138046"/>
                </a:cubicBezTo>
              </a:path>
            </a:pathLst>
          </a:custGeom>
          <a:ln w="63500">
            <a:solidFill>
              <a:srgbClr val="FF66FF"/>
            </a:solidFill>
          </a:ln>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pitchFamily="-65" charset="0"/>
              <a:ea typeface="Arial" pitchFamily="-65" charset="0"/>
              <a:cs typeface="Arial" pitchFamily="-65" charset="0"/>
            </a:endParaRPr>
          </a:p>
        </p:txBody>
      </p:sp>
      <p:sp>
        <p:nvSpPr>
          <p:cNvPr id="472" name="5-Point Star 471"/>
          <p:cNvSpPr/>
          <p:nvPr/>
        </p:nvSpPr>
        <p:spPr bwMode="auto">
          <a:xfrm>
            <a:off x="7604478" y="1917742"/>
            <a:ext cx="182880" cy="182880"/>
          </a:xfrm>
          <a:prstGeom prst="star5">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pitchFamily="-65" charset="0"/>
              <a:ea typeface="Arial" pitchFamily="-65" charset="0"/>
              <a:cs typeface="Arial" pitchFamily="-65" charset="0"/>
            </a:endParaRPr>
          </a:p>
        </p:txBody>
      </p:sp>
      <p:grpSp>
        <p:nvGrpSpPr>
          <p:cNvPr id="474" name="Group 473"/>
          <p:cNvGrpSpPr/>
          <p:nvPr/>
        </p:nvGrpSpPr>
        <p:grpSpPr>
          <a:xfrm>
            <a:off x="642842" y="4771883"/>
            <a:ext cx="1905811" cy="155929"/>
            <a:chOff x="642842" y="5442351"/>
            <a:chExt cx="1905811" cy="155929"/>
          </a:xfrm>
        </p:grpSpPr>
        <p:sp>
          <p:nvSpPr>
            <p:cNvPr id="475" name="Text Box 302"/>
            <p:cNvSpPr txBox="1">
              <a:spLocks noChangeArrowheads="1"/>
            </p:cNvSpPr>
            <p:nvPr/>
          </p:nvSpPr>
          <p:spPr bwMode="auto">
            <a:xfrm>
              <a:off x="873514" y="5443371"/>
              <a:ext cx="1675139" cy="153888"/>
            </a:xfrm>
            <a:prstGeom prst="rect">
              <a:avLst/>
            </a:prstGeom>
            <a:noFill/>
            <a:ln w="9525">
              <a:noFill/>
              <a:miter lim="800000"/>
              <a:headEnd/>
              <a:tailEnd/>
            </a:ln>
          </p:spPr>
          <p:txBody>
            <a:bodyPr wrap="none" lIns="0" tIns="0" rIns="0" bIns="0">
              <a:spAutoFit/>
            </a:bodyPr>
            <a:lstStyle/>
            <a:p>
              <a:pPr eaLnBrk="1" hangingPunct="1"/>
              <a:r>
                <a:rPr lang="en-US" sz="1000">
                  <a:solidFill>
                    <a:srgbClr val="000000"/>
                  </a:solidFill>
                </a:rPr>
                <a:t>ESnet </a:t>
              </a:r>
              <a:r>
                <a:rPr lang="en-US" sz="1000" smtClean="0">
                  <a:solidFill>
                    <a:srgbClr val="000000"/>
                  </a:solidFill>
                </a:rPr>
                <a:t> managed 10G router</a:t>
              </a:r>
              <a:endParaRPr lang="en-US" sz="1000">
                <a:solidFill>
                  <a:srgbClr val="000000"/>
                </a:solidFill>
              </a:endParaRPr>
            </a:p>
          </p:txBody>
        </p:sp>
        <p:sp>
          <p:nvSpPr>
            <p:cNvPr id="476" name="Oval 536"/>
            <p:cNvSpPr>
              <a:spLocks noChangeAspect="1" noChangeArrowheads="1"/>
            </p:cNvSpPr>
            <p:nvPr/>
          </p:nvSpPr>
          <p:spPr bwMode="auto">
            <a:xfrm>
              <a:off x="642842" y="5442351"/>
              <a:ext cx="172753" cy="155929"/>
            </a:xfrm>
            <a:prstGeom prst="ellipse">
              <a:avLst/>
            </a:prstGeom>
            <a:solidFill>
              <a:srgbClr val="FF9933"/>
            </a:solidFill>
            <a:ln w="12700">
              <a:solidFill>
                <a:schemeClr val="tx1"/>
              </a:solidFill>
              <a:round/>
              <a:headEnd/>
              <a:tailEnd/>
            </a:ln>
          </p:spPr>
          <p:txBody>
            <a:bodyPr wrap="none" lIns="0" tIns="0" rIns="0" bIns="0" anchor="ctr"/>
            <a:lstStyle/>
            <a:p>
              <a:pPr eaLnBrk="1" hangingPunct="1"/>
              <a:r>
                <a:rPr lang="en-US" sz="800" b="0">
                  <a:solidFill>
                    <a:srgbClr val="000000"/>
                  </a:solidFill>
                </a:rPr>
                <a:t>1</a:t>
              </a:r>
              <a:r>
                <a:rPr lang="en-US" sz="800" b="0" smtClean="0">
                  <a:solidFill>
                    <a:srgbClr val="000000"/>
                  </a:solidFill>
                </a:rPr>
                <a:t>0</a:t>
              </a:r>
              <a:endParaRPr lang="en-US" sz="800" b="0">
                <a:solidFill>
                  <a:srgbClr val="000000"/>
                </a:solidFill>
              </a:endParaRPr>
            </a:p>
          </p:txBody>
        </p:sp>
      </p:grpSp>
      <p:grpSp>
        <p:nvGrpSpPr>
          <p:cNvPr id="477" name="Group 476"/>
          <p:cNvGrpSpPr/>
          <p:nvPr/>
        </p:nvGrpSpPr>
        <p:grpSpPr>
          <a:xfrm>
            <a:off x="628369" y="4566445"/>
            <a:ext cx="2026082" cy="164592"/>
            <a:chOff x="628369" y="5080762"/>
            <a:chExt cx="2026082" cy="164592"/>
          </a:xfrm>
        </p:grpSpPr>
        <p:sp>
          <p:nvSpPr>
            <p:cNvPr id="478" name="Text Box 302"/>
            <p:cNvSpPr txBox="1">
              <a:spLocks noChangeArrowheads="1"/>
            </p:cNvSpPr>
            <p:nvPr/>
          </p:nvSpPr>
          <p:spPr bwMode="auto">
            <a:xfrm>
              <a:off x="873514" y="5086114"/>
              <a:ext cx="1780937" cy="153888"/>
            </a:xfrm>
            <a:prstGeom prst="rect">
              <a:avLst/>
            </a:prstGeom>
            <a:noFill/>
            <a:ln w="9525">
              <a:noFill/>
              <a:miter lim="800000"/>
              <a:headEnd/>
              <a:tailEnd/>
            </a:ln>
          </p:spPr>
          <p:txBody>
            <a:bodyPr wrap="none" lIns="0" tIns="0" rIns="0" bIns="0">
              <a:spAutoFit/>
            </a:bodyPr>
            <a:lstStyle/>
            <a:p>
              <a:pPr eaLnBrk="1" hangingPunct="1"/>
              <a:r>
                <a:rPr lang="en-US" sz="1000">
                  <a:solidFill>
                    <a:srgbClr val="000000"/>
                  </a:solidFill>
                </a:rPr>
                <a:t>ESnet </a:t>
              </a:r>
              <a:r>
                <a:rPr lang="en-US" sz="1000" smtClean="0">
                  <a:solidFill>
                    <a:srgbClr val="000000"/>
                  </a:solidFill>
                </a:rPr>
                <a:t>managed 100G routers</a:t>
              </a:r>
              <a:endParaRPr lang="en-US" sz="1000">
                <a:solidFill>
                  <a:srgbClr val="000000"/>
                </a:solidFill>
              </a:endParaRPr>
            </a:p>
          </p:txBody>
        </p:sp>
        <p:sp>
          <p:nvSpPr>
            <p:cNvPr id="479" name="Oval 536"/>
            <p:cNvSpPr>
              <a:spLocks noChangeArrowheads="1"/>
            </p:cNvSpPr>
            <p:nvPr/>
          </p:nvSpPr>
          <p:spPr bwMode="auto">
            <a:xfrm>
              <a:off x="628369" y="5080762"/>
              <a:ext cx="201168" cy="164592"/>
            </a:xfrm>
            <a:prstGeom prst="ellipse">
              <a:avLst/>
            </a:prstGeom>
            <a:solidFill>
              <a:srgbClr val="FF9933"/>
            </a:solidFill>
            <a:ln w="12700">
              <a:solidFill>
                <a:schemeClr val="tx1"/>
              </a:solidFill>
              <a:round/>
              <a:headEnd/>
              <a:tailEnd/>
            </a:ln>
          </p:spPr>
          <p:txBody>
            <a:bodyPr wrap="none" lIns="0" tIns="0" rIns="0" bIns="0" anchor="ctr"/>
            <a:lstStyle/>
            <a:p>
              <a:pPr algn="ctr" eaLnBrk="1" hangingPunct="1"/>
              <a:r>
                <a:rPr lang="en-US" sz="800" b="0">
                  <a:solidFill>
                    <a:srgbClr val="000000"/>
                  </a:solidFill>
                </a:rPr>
                <a:t>100</a:t>
              </a:r>
              <a:r>
                <a:rPr lang="en-US" sz="800" b="0">
                  <a:solidFill>
                    <a:srgbClr val="000000"/>
                  </a:solidFill>
                  <a:latin typeface="Arial Unicode MS"/>
                  <a:ea typeface="Arial Unicode MS"/>
                  <a:cs typeface="Arial Unicode MS"/>
                </a:rPr>
                <a:t> </a:t>
              </a:r>
              <a:r>
                <a:rPr lang="en-US" sz="800" b="0" smtClean="0">
                  <a:solidFill>
                    <a:srgbClr val="000000"/>
                  </a:solidFill>
                  <a:latin typeface="Arial Unicode MS"/>
                  <a:ea typeface="Arial Unicode MS"/>
                  <a:cs typeface="Arial Unicode MS"/>
                </a:rPr>
                <a:t> </a:t>
              </a:r>
              <a:endParaRPr lang="en-US" sz="800" b="0">
                <a:solidFill>
                  <a:srgbClr val="000000"/>
                </a:solidFill>
              </a:endParaRPr>
            </a:p>
          </p:txBody>
        </p:sp>
      </p:grpSp>
      <p:grpSp>
        <p:nvGrpSpPr>
          <p:cNvPr id="480" name="Group 479"/>
          <p:cNvGrpSpPr/>
          <p:nvPr/>
        </p:nvGrpSpPr>
        <p:grpSpPr>
          <a:xfrm>
            <a:off x="399794" y="4959990"/>
            <a:ext cx="1780168" cy="164592"/>
            <a:chOff x="399794" y="5628096"/>
            <a:chExt cx="1780168" cy="164592"/>
          </a:xfrm>
        </p:grpSpPr>
        <p:sp>
          <p:nvSpPr>
            <p:cNvPr id="481" name="Text Box 302"/>
            <p:cNvSpPr txBox="1">
              <a:spLocks noChangeArrowheads="1"/>
            </p:cNvSpPr>
            <p:nvPr/>
          </p:nvSpPr>
          <p:spPr bwMode="auto">
            <a:xfrm>
              <a:off x="873514" y="5633448"/>
              <a:ext cx="1306448" cy="153888"/>
            </a:xfrm>
            <a:prstGeom prst="rect">
              <a:avLst/>
            </a:prstGeom>
            <a:noFill/>
            <a:ln w="9525">
              <a:noFill/>
              <a:miter lim="800000"/>
              <a:headEnd/>
              <a:tailEnd/>
            </a:ln>
          </p:spPr>
          <p:txBody>
            <a:bodyPr wrap="none" lIns="0" tIns="0" rIns="0" bIns="0">
              <a:spAutoFit/>
            </a:bodyPr>
            <a:lstStyle/>
            <a:p>
              <a:pPr eaLnBrk="1" hangingPunct="1"/>
              <a:r>
                <a:rPr lang="en-US" sz="1000" smtClean="0">
                  <a:solidFill>
                    <a:srgbClr val="000000"/>
                  </a:solidFill>
                </a:rPr>
                <a:t>Site managed routers</a:t>
              </a:r>
              <a:endParaRPr lang="en-US" sz="1000">
                <a:solidFill>
                  <a:srgbClr val="000000"/>
                </a:solidFill>
              </a:endParaRPr>
            </a:p>
          </p:txBody>
        </p:sp>
        <p:sp>
          <p:nvSpPr>
            <p:cNvPr id="482" name="Oval 536"/>
            <p:cNvSpPr>
              <a:spLocks noChangeArrowheads="1"/>
            </p:cNvSpPr>
            <p:nvPr/>
          </p:nvSpPr>
          <p:spPr bwMode="auto">
            <a:xfrm>
              <a:off x="616817" y="5628096"/>
              <a:ext cx="201168" cy="164592"/>
            </a:xfrm>
            <a:prstGeom prst="ellipse">
              <a:avLst/>
            </a:prstGeom>
            <a:solidFill>
              <a:schemeClr val="bg1"/>
            </a:solidFill>
            <a:ln w="12700">
              <a:solidFill>
                <a:schemeClr val="tx1"/>
              </a:solidFill>
              <a:round/>
              <a:headEnd/>
              <a:tailEnd/>
            </a:ln>
          </p:spPr>
          <p:txBody>
            <a:bodyPr wrap="none" lIns="0" tIns="0" rIns="0" bIns="0" anchor="ctr"/>
            <a:lstStyle/>
            <a:p>
              <a:pPr algn="ctr" eaLnBrk="1" hangingPunct="1"/>
              <a:r>
                <a:rPr lang="en-US" sz="800" b="0">
                  <a:solidFill>
                    <a:srgbClr val="000000"/>
                  </a:solidFill>
                </a:rPr>
                <a:t>100</a:t>
              </a:r>
              <a:r>
                <a:rPr lang="en-US" sz="800" b="0">
                  <a:solidFill>
                    <a:srgbClr val="000000"/>
                  </a:solidFill>
                  <a:latin typeface="Arial Unicode MS"/>
                  <a:ea typeface="Arial Unicode MS"/>
                  <a:cs typeface="Arial Unicode MS"/>
                </a:rPr>
                <a:t>  </a:t>
              </a:r>
              <a:endParaRPr lang="en-US" sz="800" b="0">
                <a:solidFill>
                  <a:srgbClr val="000000"/>
                </a:solidFill>
              </a:endParaRPr>
            </a:p>
          </p:txBody>
        </p:sp>
        <p:sp>
          <p:nvSpPr>
            <p:cNvPr id="483" name="Oval 536"/>
            <p:cNvSpPr>
              <a:spLocks noChangeAspect="1" noChangeArrowheads="1"/>
            </p:cNvSpPr>
            <p:nvPr/>
          </p:nvSpPr>
          <p:spPr bwMode="auto">
            <a:xfrm>
              <a:off x="399794" y="5632428"/>
              <a:ext cx="172753" cy="155929"/>
            </a:xfrm>
            <a:prstGeom prst="ellipse">
              <a:avLst/>
            </a:prstGeom>
            <a:solidFill>
              <a:schemeClr val="bg1"/>
            </a:solidFill>
            <a:ln w="12700">
              <a:solidFill>
                <a:schemeClr val="tx1"/>
              </a:solidFill>
              <a:round/>
              <a:headEnd/>
              <a:tailEnd/>
            </a:ln>
          </p:spPr>
          <p:txBody>
            <a:bodyPr wrap="none" lIns="0" tIns="0" rIns="0" bIns="0" anchor="ctr"/>
            <a:lstStyle/>
            <a:p>
              <a:pPr eaLnBrk="1" hangingPunct="1"/>
              <a:r>
                <a:rPr lang="en-US" sz="800" b="0">
                  <a:solidFill>
                    <a:srgbClr val="000000"/>
                  </a:solidFill>
                </a:rPr>
                <a:t>1</a:t>
              </a:r>
              <a:r>
                <a:rPr lang="en-US" sz="800" b="0" smtClean="0">
                  <a:solidFill>
                    <a:srgbClr val="000000"/>
                  </a:solidFill>
                </a:rPr>
                <a:t>0</a:t>
              </a:r>
              <a:endParaRPr lang="en-US" sz="800" b="0">
                <a:solidFill>
                  <a:srgbClr val="000000"/>
                </a:solidFill>
              </a:endParaRPr>
            </a:p>
          </p:txBody>
        </p:sp>
      </p:grpSp>
      <p:sp>
        <p:nvSpPr>
          <p:cNvPr id="484" name="Oval 536"/>
          <p:cNvSpPr>
            <a:spLocks noChangeAspect="1" noChangeArrowheads="1"/>
          </p:cNvSpPr>
          <p:nvPr/>
        </p:nvSpPr>
        <p:spPr bwMode="auto">
          <a:xfrm>
            <a:off x="577716" y="2326384"/>
            <a:ext cx="101306" cy="91440"/>
          </a:xfrm>
          <a:prstGeom prst="ellipse">
            <a:avLst/>
          </a:prstGeom>
          <a:solidFill>
            <a:srgbClr val="FF9933"/>
          </a:solidFill>
          <a:ln w="12700">
            <a:solidFill>
              <a:schemeClr val="tx1"/>
            </a:solidFill>
            <a:round/>
            <a:headEnd/>
            <a:tailEnd/>
          </a:ln>
        </p:spPr>
        <p:txBody>
          <a:bodyPr wrap="none" lIns="0" tIns="0" rIns="0" bIns="0" anchor="ctr"/>
          <a:lstStyle/>
          <a:p>
            <a:pPr algn="ctr" eaLnBrk="1" hangingPunct="1"/>
            <a:r>
              <a:rPr lang="en-US" sz="600" b="0">
                <a:solidFill>
                  <a:srgbClr val="000000"/>
                </a:solidFill>
              </a:rPr>
              <a:t>1</a:t>
            </a:r>
            <a:r>
              <a:rPr lang="en-US" sz="600" b="0" smtClean="0">
                <a:solidFill>
                  <a:srgbClr val="000000"/>
                </a:solidFill>
              </a:rPr>
              <a:t>0</a:t>
            </a:r>
            <a:endParaRPr lang="en-US" sz="600" b="0">
              <a:solidFill>
                <a:srgbClr val="000000"/>
              </a:solidFill>
            </a:endParaRPr>
          </a:p>
        </p:txBody>
      </p:sp>
      <p:sp>
        <p:nvSpPr>
          <p:cNvPr id="485" name="Oval 536"/>
          <p:cNvSpPr>
            <a:spLocks noChangeAspect="1" noChangeArrowheads="1"/>
          </p:cNvSpPr>
          <p:nvPr/>
        </p:nvSpPr>
        <p:spPr bwMode="auto">
          <a:xfrm>
            <a:off x="785172" y="2274040"/>
            <a:ext cx="101306" cy="91440"/>
          </a:xfrm>
          <a:prstGeom prst="ellipse">
            <a:avLst/>
          </a:prstGeom>
          <a:solidFill>
            <a:srgbClr val="FF9933"/>
          </a:solidFill>
          <a:ln w="12700">
            <a:solidFill>
              <a:schemeClr val="tx1"/>
            </a:solidFill>
            <a:round/>
            <a:headEnd/>
            <a:tailEnd/>
          </a:ln>
        </p:spPr>
        <p:txBody>
          <a:bodyPr wrap="none" lIns="0" tIns="0" rIns="0" bIns="0" anchor="ctr"/>
          <a:lstStyle/>
          <a:p>
            <a:pPr algn="ctr" eaLnBrk="1" hangingPunct="1"/>
            <a:r>
              <a:rPr lang="en-US" sz="600" b="0">
                <a:solidFill>
                  <a:srgbClr val="000000"/>
                </a:solidFill>
              </a:rPr>
              <a:t>1</a:t>
            </a:r>
            <a:r>
              <a:rPr lang="en-US" sz="600" b="0" smtClean="0">
                <a:solidFill>
                  <a:srgbClr val="000000"/>
                </a:solidFill>
              </a:rPr>
              <a:t>0</a:t>
            </a:r>
            <a:endParaRPr lang="en-US" sz="600" b="0">
              <a:solidFill>
                <a:srgbClr val="000000"/>
              </a:solidFill>
            </a:endParaRPr>
          </a:p>
        </p:txBody>
      </p:sp>
      <p:sp>
        <p:nvSpPr>
          <p:cNvPr id="486" name="Oval 536"/>
          <p:cNvSpPr>
            <a:spLocks noChangeAspect="1" noChangeArrowheads="1"/>
          </p:cNvSpPr>
          <p:nvPr/>
        </p:nvSpPr>
        <p:spPr bwMode="auto">
          <a:xfrm>
            <a:off x="448535" y="2504796"/>
            <a:ext cx="101306" cy="91440"/>
          </a:xfrm>
          <a:prstGeom prst="ellipse">
            <a:avLst/>
          </a:prstGeom>
          <a:solidFill>
            <a:srgbClr val="FF9933"/>
          </a:solidFill>
          <a:ln w="12700">
            <a:solidFill>
              <a:schemeClr val="tx1"/>
            </a:solidFill>
            <a:round/>
            <a:headEnd/>
            <a:tailEnd/>
          </a:ln>
        </p:spPr>
        <p:txBody>
          <a:bodyPr wrap="none" lIns="0" tIns="0" rIns="0" bIns="0" anchor="ctr"/>
          <a:lstStyle/>
          <a:p>
            <a:pPr algn="ctr" eaLnBrk="1" hangingPunct="1"/>
            <a:r>
              <a:rPr lang="en-US" sz="600" b="0">
                <a:solidFill>
                  <a:srgbClr val="000000"/>
                </a:solidFill>
              </a:rPr>
              <a:t>1</a:t>
            </a:r>
            <a:r>
              <a:rPr lang="en-US" sz="600" b="0" smtClean="0">
                <a:solidFill>
                  <a:srgbClr val="000000"/>
                </a:solidFill>
              </a:rPr>
              <a:t>0</a:t>
            </a:r>
            <a:endParaRPr lang="en-US" sz="600" b="0">
              <a:solidFill>
                <a:srgbClr val="000000"/>
              </a:solidFill>
            </a:endParaRPr>
          </a:p>
        </p:txBody>
      </p:sp>
      <p:sp>
        <p:nvSpPr>
          <p:cNvPr id="487" name="Oval 536"/>
          <p:cNvSpPr>
            <a:spLocks noChangeAspect="1" noChangeArrowheads="1"/>
          </p:cNvSpPr>
          <p:nvPr/>
        </p:nvSpPr>
        <p:spPr bwMode="auto">
          <a:xfrm>
            <a:off x="582647" y="2857312"/>
            <a:ext cx="101306" cy="91440"/>
          </a:xfrm>
          <a:prstGeom prst="ellipse">
            <a:avLst/>
          </a:prstGeom>
          <a:solidFill>
            <a:srgbClr val="FF9933"/>
          </a:solidFill>
          <a:ln w="12700">
            <a:solidFill>
              <a:schemeClr val="tx1"/>
            </a:solidFill>
            <a:round/>
            <a:headEnd/>
            <a:tailEnd/>
          </a:ln>
        </p:spPr>
        <p:txBody>
          <a:bodyPr wrap="none" lIns="0" tIns="0" rIns="0" bIns="0" anchor="ctr"/>
          <a:lstStyle/>
          <a:p>
            <a:pPr algn="ctr" eaLnBrk="1" hangingPunct="1"/>
            <a:r>
              <a:rPr lang="en-US" sz="600" b="0">
                <a:solidFill>
                  <a:srgbClr val="000000"/>
                </a:solidFill>
              </a:rPr>
              <a:t>1</a:t>
            </a:r>
            <a:r>
              <a:rPr lang="en-US" sz="600" b="0" smtClean="0">
                <a:solidFill>
                  <a:srgbClr val="000000"/>
                </a:solidFill>
              </a:rPr>
              <a:t>0</a:t>
            </a:r>
            <a:endParaRPr lang="en-US" sz="600" b="0">
              <a:solidFill>
                <a:srgbClr val="000000"/>
              </a:solidFill>
            </a:endParaRPr>
          </a:p>
        </p:txBody>
      </p:sp>
      <p:sp>
        <p:nvSpPr>
          <p:cNvPr id="488" name="Oval 267"/>
          <p:cNvSpPr>
            <a:spLocks noChangeArrowheads="1"/>
          </p:cNvSpPr>
          <p:nvPr/>
        </p:nvSpPr>
        <p:spPr bwMode="auto">
          <a:xfrm>
            <a:off x="432513" y="2590294"/>
            <a:ext cx="133350" cy="120650"/>
          </a:xfrm>
          <a:prstGeom prst="ellipse">
            <a:avLst/>
          </a:prstGeom>
          <a:solidFill>
            <a:srgbClr val="00FF00"/>
          </a:solidFill>
          <a:ln w="25400">
            <a:noFill/>
            <a:round/>
            <a:headEnd/>
            <a:tailEnd/>
          </a:ln>
        </p:spPr>
        <p:txBody>
          <a:bodyPr wrap="none" anchor="ctr"/>
          <a:lstStyle/>
          <a:p>
            <a:endParaRPr lang="en-US" sz="1000">
              <a:solidFill>
                <a:srgbClr val="000000"/>
              </a:solidFill>
            </a:endParaRPr>
          </a:p>
        </p:txBody>
      </p:sp>
      <p:sp>
        <p:nvSpPr>
          <p:cNvPr id="489" name="Oval 536"/>
          <p:cNvSpPr>
            <a:spLocks noChangeAspect="1" noChangeArrowheads="1"/>
          </p:cNvSpPr>
          <p:nvPr/>
        </p:nvSpPr>
        <p:spPr bwMode="auto">
          <a:xfrm>
            <a:off x="449310" y="2658215"/>
            <a:ext cx="164592" cy="102870"/>
          </a:xfrm>
          <a:prstGeom prst="ellipse">
            <a:avLst/>
          </a:prstGeom>
          <a:solidFill>
            <a:schemeClr val="bg1"/>
          </a:solidFill>
          <a:ln w="12700">
            <a:solidFill>
              <a:schemeClr val="tx1"/>
            </a:solidFill>
            <a:round/>
            <a:headEnd/>
            <a:tailEnd/>
          </a:ln>
        </p:spPr>
        <p:txBody>
          <a:bodyPr wrap="none" lIns="0" tIns="0" rIns="0" bIns="0" anchor="ctr"/>
          <a:lstStyle/>
          <a:p>
            <a:pPr algn="ctr" eaLnBrk="1" hangingPunct="1"/>
            <a:r>
              <a:rPr lang="en-US" sz="700" b="0">
                <a:solidFill>
                  <a:srgbClr val="000000"/>
                </a:solidFill>
              </a:rPr>
              <a:t>100</a:t>
            </a:r>
            <a:r>
              <a:rPr lang="en-US" sz="700" b="0">
                <a:solidFill>
                  <a:srgbClr val="000000"/>
                </a:solidFill>
                <a:latin typeface="Arial Unicode MS"/>
                <a:ea typeface="Arial Unicode MS"/>
                <a:cs typeface="Arial Unicode MS"/>
              </a:rPr>
              <a:t> </a:t>
            </a:r>
            <a:endParaRPr lang="en-US" sz="700" b="0">
              <a:solidFill>
                <a:srgbClr val="000000"/>
              </a:solidFill>
            </a:endParaRPr>
          </a:p>
        </p:txBody>
      </p:sp>
      <p:sp>
        <p:nvSpPr>
          <p:cNvPr id="490" name="Oval 265"/>
          <p:cNvSpPr>
            <a:spLocks noChangeArrowheads="1"/>
          </p:cNvSpPr>
          <p:nvPr/>
        </p:nvSpPr>
        <p:spPr bwMode="auto">
          <a:xfrm>
            <a:off x="1421777" y="2782187"/>
            <a:ext cx="133350" cy="120650"/>
          </a:xfrm>
          <a:prstGeom prst="ellipse">
            <a:avLst/>
          </a:prstGeom>
          <a:solidFill>
            <a:srgbClr val="008000"/>
          </a:solidFill>
          <a:ln w="25400">
            <a:noFill/>
            <a:round/>
            <a:headEnd/>
            <a:tailEnd/>
          </a:ln>
        </p:spPr>
        <p:txBody>
          <a:bodyPr wrap="none" anchor="ctr"/>
          <a:lstStyle/>
          <a:p>
            <a:endParaRPr lang="en-US" sz="1000">
              <a:solidFill>
                <a:srgbClr val="000000"/>
              </a:solidFill>
            </a:endParaRPr>
          </a:p>
        </p:txBody>
      </p:sp>
      <p:sp>
        <p:nvSpPr>
          <p:cNvPr id="491" name="Oval 536"/>
          <p:cNvSpPr>
            <a:spLocks noChangeAspect="1" noChangeArrowheads="1"/>
          </p:cNvSpPr>
          <p:nvPr/>
        </p:nvSpPr>
        <p:spPr bwMode="auto">
          <a:xfrm>
            <a:off x="1461277" y="2737018"/>
            <a:ext cx="101306" cy="91440"/>
          </a:xfrm>
          <a:prstGeom prst="ellipse">
            <a:avLst/>
          </a:prstGeom>
          <a:solidFill>
            <a:srgbClr val="FF9933"/>
          </a:solidFill>
          <a:ln w="12700">
            <a:solidFill>
              <a:schemeClr val="tx1"/>
            </a:solidFill>
            <a:round/>
            <a:headEnd/>
            <a:tailEnd/>
          </a:ln>
        </p:spPr>
        <p:txBody>
          <a:bodyPr wrap="none" lIns="0" tIns="0" rIns="0" bIns="0" anchor="ctr"/>
          <a:lstStyle/>
          <a:p>
            <a:pPr algn="ctr" eaLnBrk="1" hangingPunct="1"/>
            <a:r>
              <a:rPr lang="en-US" sz="600" b="0">
                <a:solidFill>
                  <a:srgbClr val="000000"/>
                </a:solidFill>
              </a:rPr>
              <a:t>1</a:t>
            </a:r>
            <a:r>
              <a:rPr lang="en-US" sz="600" b="0" smtClean="0">
                <a:solidFill>
                  <a:srgbClr val="000000"/>
                </a:solidFill>
              </a:rPr>
              <a:t>0</a:t>
            </a:r>
            <a:endParaRPr lang="en-US" sz="600" b="0">
              <a:solidFill>
                <a:srgbClr val="000000"/>
              </a:solidFill>
            </a:endParaRPr>
          </a:p>
        </p:txBody>
      </p:sp>
      <p:sp>
        <p:nvSpPr>
          <p:cNvPr id="492" name="Oval 536"/>
          <p:cNvSpPr>
            <a:spLocks noChangeAspect="1" noChangeArrowheads="1"/>
          </p:cNvSpPr>
          <p:nvPr/>
        </p:nvSpPr>
        <p:spPr bwMode="auto">
          <a:xfrm>
            <a:off x="1424661" y="3765067"/>
            <a:ext cx="101306" cy="91440"/>
          </a:xfrm>
          <a:prstGeom prst="ellipse">
            <a:avLst/>
          </a:prstGeom>
          <a:solidFill>
            <a:srgbClr val="FF9933"/>
          </a:solidFill>
          <a:ln w="12700">
            <a:solidFill>
              <a:schemeClr val="tx1"/>
            </a:solidFill>
            <a:round/>
            <a:headEnd/>
            <a:tailEnd/>
          </a:ln>
        </p:spPr>
        <p:txBody>
          <a:bodyPr wrap="none" lIns="0" tIns="0" rIns="0" bIns="0" anchor="ctr"/>
          <a:lstStyle/>
          <a:p>
            <a:pPr algn="ctr" eaLnBrk="1" hangingPunct="1"/>
            <a:r>
              <a:rPr lang="en-US" sz="600" b="0">
                <a:solidFill>
                  <a:srgbClr val="000000"/>
                </a:solidFill>
              </a:rPr>
              <a:t>1</a:t>
            </a:r>
            <a:r>
              <a:rPr lang="en-US" sz="600" b="0" smtClean="0">
                <a:solidFill>
                  <a:srgbClr val="000000"/>
                </a:solidFill>
              </a:rPr>
              <a:t>0</a:t>
            </a:r>
            <a:endParaRPr lang="en-US" sz="600" b="0">
              <a:solidFill>
                <a:srgbClr val="000000"/>
              </a:solidFill>
            </a:endParaRPr>
          </a:p>
        </p:txBody>
      </p:sp>
      <p:sp>
        <p:nvSpPr>
          <p:cNvPr id="493" name="Oval 536"/>
          <p:cNvSpPr>
            <a:spLocks noChangeAspect="1" noChangeArrowheads="1"/>
          </p:cNvSpPr>
          <p:nvPr/>
        </p:nvSpPr>
        <p:spPr bwMode="auto">
          <a:xfrm>
            <a:off x="1337215" y="3633843"/>
            <a:ext cx="101306" cy="91440"/>
          </a:xfrm>
          <a:prstGeom prst="ellipse">
            <a:avLst/>
          </a:prstGeom>
          <a:solidFill>
            <a:srgbClr val="FF9933"/>
          </a:solidFill>
          <a:ln w="12700">
            <a:solidFill>
              <a:schemeClr val="tx1"/>
            </a:solidFill>
            <a:round/>
            <a:headEnd/>
            <a:tailEnd/>
          </a:ln>
        </p:spPr>
        <p:txBody>
          <a:bodyPr wrap="none" lIns="0" tIns="0" rIns="0" bIns="0" anchor="ctr"/>
          <a:lstStyle/>
          <a:p>
            <a:pPr algn="ctr" eaLnBrk="1" hangingPunct="1"/>
            <a:r>
              <a:rPr lang="en-US" sz="600" b="0">
                <a:solidFill>
                  <a:srgbClr val="000000"/>
                </a:solidFill>
              </a:rPr>
              <a:t>1</a:t>
            </a:r>
            <a:r>
              <a:rPr lang="en-US" sz="600" b="0" smtClean="0">
                <a:solidFill>
                  <a:srgbClr val="000000"/>
                </a:solidFill>
              </a:rPr>
              <a:t>0</a:t>
            </a:r>
            <a:endParaRPr lang="en-US" sz="600" b="0">
              <a:solidFill>
                <a:srgbClr val="000000"/>
              </a:solidFill>
            </a:endParaRPr>
          </a:p>
        </p:txBody>
      </p:sp>
      <p:sp>
        <p:nvSpPr>
          <p:cNvPr id="495" name="Oval 536"/>
          <p:cNvSpPr>
            <a:spLocks noChangeArrowheads="1"/>
          </p:cNvSpPr>
          <p:nvPr/>
        </p:nvSpPr>
        <p:spPr bwMode="auto">
          <a:xfrm>
            <a:off x="3221159" y="4244123"/>
            <a:ext cx="201168" cy="164592"/>
          </a:xfrm>
          <a:prstGeom prst="ellipse">
            <a:avLst/>
          </a:prstGeom>
          <a:solidFill>
            <a:srgbClr val="FF9933"/>
          </a:solidFill>
          <a:ln w="12700">
            <a:solidFill>
              <a:schemeClr val="tx1"/>
            </a:solidFill>
            <a:round/>
            <a:headEnd/>
            <a:tailEnd/>
          </a:ln>
        </p:spPr>
        <p:txBody>
          <a:bodyPr wrap="none" lIns="0" tIns="0" rIns="0" bIns="0" anchor="ctr"/>
          <a:lstStyle/>
          <a:p>
            <a:pPr algn="ctr" eaLnBrk="1" hangingPunct="1"/>
            <a:r>
              <a:rPr lang="en-US" sz="800" b="0">
                <a:solidFill>
                  <a:srgbClr val="000000"/>
                </a:solidFill>
              </a:rPr>
              <a:t>100</a:t>
            </a:r>
            <a:r>
              <a:rPr lang="en-US" sz="800" b="0">
                <a:solidFill>
                  <a:srgbClr val="000000"/>
                </a:solidFill>
                <a:latin typeface="Arial Unicode MS"/>
                <a:ea typeface="Arial Unicode MS"/>
                <a:cs typeface="Arial Unicode MS"/>
              </a:rPr>
              <a:t> </a:t>
            </a:r>
            <a:endParaRPr lang="en-US" sz="800" b="0">
              <a:solidFill>
                <a:srgbClr val="000000"/>
              </a:solidFill>
            </a:endParaRPr>
          </a:p>
        </p:txBody>
      </p:sp>
      <p:sp>
        <p:nvSpPr>
          <p:cNvPr id="498" name="Oval 536"/>
          <p:cNvSpPr>
            <a:spLocks noChangeArrowheads="1"/>
          </p:cNvSpPr>
          <p:nvPr/>
        </p:nvSpPr>
        <p:spPr bwMode="auto">
          <a:xfrm>
            <a:off x="4896126" y="2818484"/>
            <a:ext cx="201168" cy="164592"/>
          </a:xfrm>
          <a:prstGeom prst="ellipse">
            <a:avLst/>
          </a:prstGeom>
          <a:solidFill>
            <a:srgbClr val="FF9933"/>
          </a:solidFill>
          <a:ln w="12700">
            <a:solidFill>
              <a:schemeClr val="tx1"/>
            </a:solidFill>
            <a:round/>
            <a:headEnd/>
            <a:tailEnd/>
          </a:ln>
        </p:spPr>
        <p:txBody>
          <a:bodyPr wrap="none" lIns="0" tIns="0" rIns="0" bIns="0" anchor="ctr"/>
          <a:lstStyle/>
          <a:p>
            <a:pPr algn="ctr" eaLnBrk="1" hangingPunct="1"/>
            <a:r>
              <a:rPr lang="en-US" sz="800" b="0">
                <a:solidFill>
                  <a:srgbClr val="000000"/>
                </a:solidFill>
              </a:rPr>
              <a:t>100</a:t>
            </a:r>
            <a:r>
              <a:rPr lang="en-US" sz="800" b="0">
                <a:solidFill>
                  <a:srgbClr val="000000"/>
                </a:solidFill>
                <a:latin typeface="Arial Unicode MS"/>
                <a:ea typeface="Arial Unicode MS"/>
                <a:cs typeface="Arial Unicode MS"/>
              </a:rPr>
              <a:t> </a:t>
            </a:r>
            <a:endParaRPr lang="en-US" sz="800" b="0">
              <a:solidFill>
                <a:srgbClr val="000000"/>
              </a:solidFill>
            </a:endParaRPr>
          </a:p>
        </p:txBody>
      </p:sp>
      <p:sp>
        <p:nvSpPr>
          <p:cNvPr id="499" name="Oval 536"/>
          <p:cNvSpPr>
            <a:spLocks noChangeAspect="1" noChangeArrowheads="1"/>
          </p:cNvSpPr>
          <p:nvPr/>
        </p:nvSpPr>
        <p:spPr bwMode="auto">
          <a:xfrm>
            <a:off x="1670206" y="1212719"/>
            <a:ext cx="101306" cy="91440"/>
          </a:xfrm>
          <a:prstGeom prst="ellipse">
            <a:avLst/>
          </a:prstGeom>
          <a:solidFill>
            <a:schemeClr val="bg1"/>
          </a:solidFill>
          <a:ln w="12700">
            <a:solidFill>
              <a:schemeClr val="tx1"/>
            </a:solidFill>
            <a:round/>
            <a:headEnd/>
            <a:tailEnd/>
          </a:ln>
        </p:spPr>
        <p:txBody>
          <a:bodyPr wrap="none" lIns="0" tIns="0" rIns="0" bIns="0" anchor="ctr"/>
          <a:lstStyle/>
          <a:p>
            <a:pPr algn="ctr" eaLnBrk="1" hangingPunct="1"/>
            <a:r>
              <a:rPr lang="en-US" sz="600" b="0">
                <a:solidFill>
                  <a:srgbClr val="000000"/>
                </a:solidFill>
              </a:rPr>
              <a:t>1</a:t>
            </a:r>
            <a:r>
              <a:rPr lang="en-US" sz="600" b="0" smtClean="0">
                <a:solidFill>
                  <a:srgbClr val="000000"/>
                </a:solidFill>
              </a:rPr>
              <a:t>0</a:t>
            </a:r>
            <a:endParaRPr lang="en-US" sz="600" b="0">
              <a:solidFill>
                <a:srgbClr val="000000"/>
              </a:solidFill>
            </a:endParaRPr>
          </a:p>
        </p:txBody>
      </p:sp>
      <p:sp>
        <p:nvSpPr>
          <p:cNvPr id="500" name="Oval 536"/>
          <p:cNvSpPr>
            <a:spLocks noChangeAspect="1" noChangeArrowheads="1"/>
          </p:cNvSpPr>
          <p:nvPr/>
        </p:nvSpPr>
        <p:spPr bwMode="auto">
          <a:xfrm>
            <a:off x="2495965" y="1892361"/>
            <a:ext cx="101306" cy="91440"/>
          </a:xfrm>
          <a:prstGeom prst="ellipse">
            <a:avLst/>
          </a:prstGeom>
          <a:solidFill>
            <a:srgbClr val="FF9933"/>
          </a:solidFill>
          <a:ln w="12700">
            <a:solidFill>
              <a:schemeClr val="tx1"/>
            </a:solidFill>
            <a:round/>
            <a:headEnd/>
            <a:tailEnd/>
          </a:ln>
        </p:spPr>
        <p:txBody>
          <a:bodyPr wrap="none" lIns="0" tIns="0" rIns="0" bIns="0" anchor="ctr"/>
          <a:lstStyle/>
          <a:p>
            <a:pPr algn="ctr" eaLnBrk="1" hangingPunct="1"/>
            <a:r>
              <a:rPr lang="en-US" sz="600" b="0">
                <a:solidFill>
                  <a:srgbClr val="000000"/>
                </a:solidFill>
              </a:rPr>
              <a:t>1</a:t>
            </a:r>
            <a:r>
              <a:rPr lang="en-US" sz="600" b="0" smtClean="0">
                <a:solidFill>
                  <a:srgbClr val="000000"/>
                </a:solidFill>
              </a:rPr>
              <a:t>0</a:t>
            </a:r>
            <a:endParaRPr lang="en-US" sz="600" b="0">
              <a:solidFill>
                <a:srgbClr val="000000"/>
              </a:solidFill>
            </a:endParaRPr>
          </a:p>
        </p:txBody>
      </p:sp>
      <p:sp>
        <p:nvSpPr>
          <p:cNvPr id="501" name="Oval 536"/>
          <p:cNvSpPr>
            <a:spLocks noChangeArrowheads="1"/>
          </p:cNvSpPr>
          <p:nvPr/>
        </p:nvSpPr>
        <p:spPr bwMode="auto">
          <a:xfrm>
            <a:off x="5908110" y="2512433"/>
            <a:ext cx="201168" cy="164592"/>
          </a:xfrm>
          <a:prstGeom prst="ellipse">
            <a:avLst/>
          </a:prstGeom>
          <a:solidFill>
            <a:srgbClr val="FF9933"/>
          </a:solidFill>
          <a:ln w="12700">
            <a:solidFill>
              <a:schemeClr val="tx1"/>
            </a:solidFill>
            <a:round/>
            <a:headEnd/>
            <a:tailEnd/>
          </a:ln>
        </p:spPr>
        <p:txBody>
          <a:bodyPr wrap="none" lIns="0" tIns="0" rIns="0" bIns="0" anchor="ctr"/>
          <a:lstStyle/>
          <a:p>
            <a:pPr algn="ctr" eaLnBrk="1" hangingPunct="1"/>
            <a:r>
              <a:rPr lang="en-US" sz="800" b="0">
                <a:solidFill>
                  <a:srgbClr val="000000"/>
                </a:solidFill>
              </a:rPr>
              <a:t>100</a:t>
            </a:r>
            <a:r>
              <a:rPr lang="en-US" sz="800" b="0">
                <a:solidFill>
                  <a:srgbClr val="000000"/>
                </a:solidFill>
                <a:latin typeface="Arial Unicode MS"/>
                <a:ea typeface="Arial Unicode MS"/>
                <a:cs typeface="Arial Unicode MS"/>
              </a:rPr>
              <a:t> </a:t>
            </a:r>
            <a:endParaRPr lang="en-US" sz="800" b="0">
              <a:solidFill>
                <a:srgbClr val="000000"/>
              </a:solidFill>
            </a:endParaRPr>
          </a:p>
        </p:txBody>
      </p:sp>
      <p:sp>
        <p:nvSpPr>
          <p:cNvPr id="508" name="Oval 536"/>
          <p:cNvSpPr>
            <a:spLocks noChangeAspect="1" noChangeArrowheads="1"/>
          </p:cNvSpPr>
          <p:nvPr/>
        </p:nvSpPr>
        <p:spPr bwMode="auto">
          <a:xfrm>
            <a:off x="8421422" y="1636512"/>
            <a:ext cx="101306" cy="91440"/>
          </a:xfrm>
          <a:prstGeom prst="ellipse">
            <a:avLst/>
          </a:prstGeom>
          <a:solidFill>
            <a:srgbClr val="FF9933"/>
          </a:solidFill>
          <a:ln w="12700">
            <a:solidFill>
              <a:schemeClr val="tx1"/>
            </a:solidFill>
            <a:round/>
            <a:headEnd/>
            <a:tailEnd/>
          </a:ln>
        </p:spPr>
        <p:txBody>
          <a:bodyPr wrap="none" lIns="0" tIns="0" rIns="0" bIns="0" anchor="ctr"/>
          <a:lstStyle/>
          <a:p>
            <a:pPr algn="ctr" eaLnBrk="1" hangingPunct="1"/>
            <a:r>
              <a:rPr lang="en-US" sz="600" b="0">
                <a:solidFill>
                  <a:srgbClr val="000000"/>
                </a:solidFill>
              </a:rPr>
              <a:t>1</a:t>
            </a:r>
            <a:r>
              <a:rPr lang="en-US" sz="600" b="0" smtClean="0">
                <a:solidFill>
                  <a:srgbClr val="000000"/>
                </a:solidFill>
              </a:rPr>
              <a:t>0</a:t>
            </a:r>
            <a:endParaRPr lang="en-US" sz="600" b="0">
              <a:solidFill>
                <a:srgbClr val="000000"/>
              </a:solidFill>
            </a:endParaRPr>
          </a:p>
        </p:txBody>
      </p:sp>
      <p:sp>
        <p:nvSpPr>
          <p:cNvPr id="511" name="Oval 340"/>
          <p:cNvSpPr>
            <a:spLocks noChangeArrowheads="1"/>
          </p:cNvSpPr>
          <p:nvPr/>
        </p:nvSpPr>
        <p:spPr bwMode="auto">
          <a:xfrm>
            <a:off x="6607337" y="3341884"/>
            <a:ext cx="133350" cy="120650"/>
          </a:xfrm>
          <a:prstGeom prst="ellipse">
            <a:avLst/>
          </a:prstGeom>
          <a:solidFill>
            <a:srgbClr val="00FF00"/>
          </a:solidFill>
          <a:ln w="25400">
            <a:noFill/>
            <a:round/>
            <a:headEnd/>
            <a:tailEnd/>
          </a:ln>
        </p:spPr>
        <p:txBody>
          <a:bodyPr wrap="none" anchor="ctr"/>
          <a:lstStyle/>
          <a:p>
            <a:endParaRPr lang="en-US" sz="1000">
              <a:solidFill>
                <a:srgbClr val="000000"/>
              </a:solidFill>
            </a:endParaRPr>
          </a:p>
        </p:txBody>
      </p:sp>
      <p:sp>
        <p:nvSpPr>
          <p:cNvPr id="512" name="Oval 536"/>
          <p:cNvSpPr>
            <a:spLocks noChangeArrowheads="1"/>
          </p:cNvSpPr>
          <p:nvPr/>
        </p:nvSpPr>
        <p:spPr bwMode="auto">
          <a:xfrm>
            <a:off x="6599146" y="3283846"/>
            <a:ext cx="164592" cy="91440"/>
          </a:xfrm>
          <a:prstGeom prst="ellipse">
            <a:avLst/>
          </a:prstGeom>
          <a:solidFill>
            <a:schemeClr val="bg1"/>
          </a:solidFill>
          <a:ln w="12700">
            <a:solidFill>
              <a:schemeClr val="tx1"/>
            </a:solidFill>
            <a:round/>
            <a:headEnd/>
            <a:tailEnd/>
          </a:ln>
        </p:spPr>
        <p:txBody>
          <a:bodyPr wrap="none" lIns="0" tIns="0" rIns="0" bIns="0" anchor="ctr"/>
          <a:lstStyle/>
          <a:p>
            <a:pPr algn="ctr" eaLnBrk="1" hangingPunct="1"/>
            <a:r>
              <a:rPr lang="en-US" sz="700" b="0">
                <a:solidFill>
                  <a:srgbClr val="000000"/>
                </a:solidFill>
              </a:rPr>
              <a:t>100</a:t>
            </a:r>
            <a:r>
              <a:rPr lang="en-US" sz="700" b="0">
                <a:solidFill>
                  <a:srgbClr val="000000"/>
                </a:solidFill>
                <a:latin typeface="Arial Unicode MS"/>
                <a:ea typeface="Arial Unicode MS"/>
                <a:cs typeface="Arial Unicode MS"/>
              </a:rPr>
              <a:t> </a:t>
            </a:r>
            <a:endParaRPr lang="en-US" sz="700" b="0">
              <a:solidFill>
                <a:srgbClr val="000000"/>
              </a:solidFill>
            </a:endParaRPr>
          </a:p>
        </p:txBody>
      </p:sp>
      <p:sp>
        <p:nvSpPr>
          <p:cNvPr id="513" name="Oval 536"/>
          <p:cNvSpPr>
            <a:spLocks noChangeAspect="1" noChangeArrowheads="1"/>
          </p:cNvSpPr>
          <p:nvPr/>
        </p:nvSpPr>
        <p:spPr bwMode="auto">
          <a:xfrm>
            <a:off x="6692837" y="3382700"/>
            <a:ext cx="101306" cy="91440"/>
          </a:xfrm>
          <a:prstGeom prst="ellipse">
            <a:avLst/>
          </a:prstGeom>
          <a:solidFill>
            <a:srgbClr val="FF9933"/>
          </a:solidFill>
          <a:ln w="12700">
            <a:solidFill>
              <a:schemeClr val="tx1"/>
            </a:solidFill>
            <a:round/>
            <a:headEnd/>
            <a:tailEnd/>
          </a:ln>
        </p:spPr>
        <p:txBody>
          <a:bodyPr wrap="none" lIns="0" tIns="0" rIns="0" bIns="0" anchor="ctr"/>
          <a:lstStyle/>
          <a:p>
            <a:pPr algn="ctr" eaLnBrk="1" hangingPunct="1"/>
            <a:r>
              <a:rPr lang="en-US" sz="600" b="0">
                <a:solidFill>
                  <a:srgbClr val="000000"/>
                </a:solidFill>
              </a:rPr>
              <a:t>1</a:t>
            </a:r>
            <a:r>
              <a:rPr lang="en-US" sz="600" b="0" smtClean="0">
                <a:solidFill>
                  <a:srgbClr val="000000"/>
                </a:solidFill>
              </a:rPr>
              <a:t>0</a:t>
            </a:r>
            <a:endParaRPr lang="en-US" sz="600" b="0">
              <a:solidFill>
                <a:srgbClr val="000000"/>
              </a:solidFill>
            </a:endParaRPr>
          </a:p>
        </p:txBody>
      </p:sp>
      <p:sp>
        <p:nvSpPr>
          <p:cNvPr id="514" name="Oval 536"/>
          <p:cNvSpPr>
            <a:spLocks noChangeAspect="1" noChangeArrowheads="1"/>
          </p:cNvSpPr>
          <p:nvPr/>
        </p:nvSpPr>
        <p:spPr bwMode="auto">
          <a:xfrm>
            <a:off x="5531474" y="1993964"/>
            <a:ext cx="101306" cy="91440"/>
          </a:xfrm>
          <a:prstGeom prst="ellipse">
            <a:avLst/>
          </a:prstGeom>
          <a:solidFill>
            <a:srgbClr val="FF9933"/>
          </a:solidFill>
          <a:ln w="12700">
            <a:solidFill>
              <a:schemeClr val="tx1"/>
            </a:solidFill>
            <a:round/>
            <a:headEnd/>
            <a:tailEnd/>
          </a:ln>
        </p:spPr>
        <p:txBody>
          <a:bodyPr wrap="none" lIns="0" tIns="0" rIns="0" bIns="0" anchor="ctr"/>
          <a:lstStyle/>
          <a:p>
            <a:pPr algn="ctr" eaLnBrk="1" hangingPunct="1"/>
            <a:r>
              <a:rPr lang="en-US" sz="600" b="0">
                <a:solidFill>
                  <a:srgbClr val="000000"/>
                </a:solidFill>
              </a:rPr>
              <a:t>1</a:t>
            </a:r>
            <a:r>
              <a:rPr lang="en-US" sz="600" b="0" smtClean="0">
                <a:solidFill>
                  <a:srgbClr val="000000"/>
                </a:solidFill>
              </a:rPr>
              <a:t>0</a:t>
            </a:r>
            <a:endParaRPr lang="en-US" sz="600" b="0">
              <a:solidFill>
                <a:srgbClr val="000000"/>
              </a:solidFill>
            </a:endParaRPr>
          </a:p>
        </p:txBody>
      </p:sp>
      <p:sp>
        <p:nvSpPr>
          <p:cNvPr id="515" name="Oval 392"/>
          <p:cNvSpPr>
            <a:spLocks noChangeArrowheads="1"/>
          </p:cNvSpPr>
          <p:nvPr/>
        </p:nvSpPr>
        <p:spPr bwMode="auto">
          <a:xfrm>
            <a:off x="5487766" y="2320949"/>
            <a:ext cx="118872" cy="118872"/>
          </a:xfrm>
          <a:prstGeom prst="ellipse">
            <a:avLst/>
          </a:prstGeom>
          <a:solidFill>
            <a:srgbClr val="00FF00"/>
          </a:solidFill>
          <a:ln w="25400">
            <a:noFill/>
            <a:round/>
            <a:headEnd/>
            <a:tailEnd/>
          </a:ln>
        </p:spPr>
        <p:txBody>
          <a:bodyPr wrap="none" anchor="ctr"/>
          <a:lstStyle/>
          <a:p>
            <a:pPr eaLnBrk="1" hangingPunct="1"/>
            <a:endParaRPr lang="en-US" sz="1400" b="0">
              <a:solidFill>
                <a:srgbClr val="000000"/>
              </a:solidFill>
            </a:endParaRPr>
          </a:p>
        </p:txBody>
      </p:sp>
      <p:sp>
        <p:nvSpPr>
          <p:cNvPr id="516" name="Oval 536"/>
          <p:cNvSpPr>
            <a:spLocks noChangeArrowheads="1"/>
          </p:cNvSpPr>
          <p:nvPr/>
        </p:nvSpPr>
        <p:spPr bwMode="auto">
          <a:xfrm>
            <a:off x="5533329" y="2392671"/>
            <a:ext cx="164592" cy="91440"/>
          </a:xfrm>
          <a:prstGeom prst="ellipse">
            <a:avLst/>
          </a:prstGeom>
          <a:solidFill>
            <a:schemeClr val="bg1"/>
          </a:solidFill>
          <a:ln w="12700">
            <a:solidFill>
              <a:schemeClr val="tx1"/>
            </a:solidFill>
            <a:round/>
            <a:headEnd/>
            <a:tailEnd/>
          </a:ln>
        </p:spPr>
        <p:txBody>
          <a:bodyPr wrap="none" lIns="0" tIns="0" rIns="0" bIns="0" anchor="ctr"/>
          <a:lstStyle/>
          <a:p>
            <a:pPr algn="ctr" eaLnBrk="1" hangingPunct="1"/>
            <a:r>
              <a:rPr lang="en-US" sz="700" b="0">
                <a:solidFill>
                  <a:srgbClr val="000000"/>
                </a:solidFill>
              </a:rPr>
              <a:t>100</a:t>
            </a:r>
            <a:r>
              <a:rPr lang="en-US" sz="700" b="0">
                <a:solidFill>
                  <a:srgbClr val="000000"/>
                </a:solidFill>
                <a:latin typeface="Arial Unicode MS"/>
                <a:ea typeface="Arial Unicode MS"/>
                <a:cs typeface="Arial Unicode MS"/>
              </a:rPr>
              <a:t> </a:t>
            </a:r>
            <a:endParaRPr lang="en-US" sz="700" b="0">
              <a:solidFill>
                <a:srgbClr val="000000"/>
              </a:solidFill>
            </a:endParaRPr>
          </a:p>
        </p:txBody>
      </p:sp>
      <p:sp>
        <p:nvSpPr>
          <p:cNvPr id="517" name="Oval 536"/>
          <p:cNvSpPr>
            <a:spLocks noChangeAspect="1" noChangeArrowheads="1"/>
          </p:cNvSpPr>
          <p:nvPr/>
        </p:nvSpPr>
        <p:spPr bwMode="auto">
          <a:xfrm>
            <a:off x="5573110" y="2298500"/>
            <a:ext cx="101306" cy="91440"/>
          </a:xfrm>
          <a:prstGeom prst="ellipse">
            <a:avLst/>
          </a:prstGeom>
          <a:solidFill>
            <a:srgbClr val="FF9933"/>
          </a:solidFill>
          <a:ln w="12700">
            <a:solidFill>
              <a:schemeClr val="tx1"/>
            </a:solidFill>
            <a:round/>
            <a:headEnd/>
            <a:tailEnd/>
          </a:ln>
        </p:spPr>
        <p:txBody>
          <a:bodyPr wrap="none" lIns="0" tIns="0" rIns="0" bIns="0" anchor="ctr"/>
          <a:lstStyle/>
          <a:p>
            <a:pPr algn="ctr" eaLnBrk="1" hangingPunct="1"/>
            <a:r>
              <a:rPr lang="en-US" sz="600" b="0">
                <a:solidFill>
                  <a:srgbClr val="000000"/>
                </a:solidFill>
              </a:rPr>
              <a:t>1</a:t>
            </a:r>
            <a:r>
              <a:rPr lang="en-US" sz="600" b="0" smtClean="0">
                <a:solidFill>
                  <a:srgbClr val="000000"/>
                </a:solidFill>
              </a:rPr>
              <a:t>0</a:t>
            </a:r>
            <a:endParaRPr lang="en-US" sz="600" b="0">
              <a:solidFill>
                <a:srgbClr val="000000"/>
              </a:solidFill>
            </a:endParaRPr>
          </a:p>
        </p:txBody>
      </p:sp>
      <p:sp>
        <p:nvSpPr>
          <p:cNvPr id="518" name="Oval 536"/>
          <p:cNvSpPr>
            <a:spLocks noChangeArrowheads="1"/>
          </p:cNvSpPr>
          <p:nvPr/>
        </p:nvSpPr>
        <p:spPr bwMode="auto">
          <a:xfrm>
            <a:off x="982759" y="2411245"/>
            <a:ext cx="201168" cy="164592"/>
          </a:xfrm>
          <a:prstGeom prst="ellipse">
            <a:avLst/>
          </a:prstGeom>
          <a:solidFill>
            <a:srgbClr val="FF9933"/>
          </a:solidFill>
          <a:ln w="12700">
            <a:solidFill>
              <a:schemeClr val="tx1"/>
            </a:solidFill>
            <a:round/>
            <a:headEnd/>
            <a:tailEnd/>
          </a:ln>
        </p:spPr>
        <p:txBody>
          <a:bodyPr wrap="none" lIns="0" tIns="0" rIns="0" bIns="0" anchor="ctr"/>
          <a:lstStyle/>
          <a:p>
            <a:pPr algn="ctr" eaLnBrk="1" hangingPunct="1"/>
            <a:r>
              <a:rPr lang="en-US" sz="800" b="0">
                <a:solidFill>
                  <a:srgbClr val="000000"/>
                </a:solidFill>
              </a:rPr>
              <a:t>100</a:t>
            </a:r>
            <a:r>
              <a:rPr lang="en-US" sz="800" b="0">
                <a:solidFill>
                  <a:srgbClr val="000000"/>
                </a:solidFill>
                <a:latin typeface="Arial Unicode MS"/>
                <a:ea typeface="Arial Unicode MS"/>
                <a:cs typeface="Arial Unicode MS"/>
              </a:rPr>
              <a:t> </a:t>
            </a:r>
            <a:endParaRPr lang="en-US" sz="800" b="0">
              <a:solidFill>
                <a:srgbClr val="000000"/>
              </a:solidFill>
            </a:endParaRPr>
          </a:p>
        </p:txBody>
      </p:sp>
      <p:grpSp>
        <p:nvGrpSpPr>
          <p:cNvPr id="519" name="Group 518"/>
          <p:cNvGrpSpPr/>
          <p:nvPr/>
        </p:nvGrpSpPr>
        <p:grpSpPr>
          <a:xfrm>
            <a:off x="381786" y="4376045"/>
            <a:ext cx="2000200" cy="153888"/>
            <a:chOff x="381786" y="4914095"/>
            <a:chExt cx="2000200" cy="153888"/>
          </a:xfrm>
        </p:grpSpPr>
        <p:sp>
          <p:nvSpPr>
            <p:cNvPr id="520" name="Rectangle 527"/>
            <p:cNvSpPr>
              <a:spLocks noChangeArrowheads="1"/>
            </p:cNvSpPr>
            <p:nvPr/>
          </p:nvSpPr>
          <p:spPr bwMode="auto">
            <a:xfrm rot="19960">
              <a:off x="381786" y="4914095"/>
              <a:ext cx="434429" cy="153888"/>
            </a:xfrm>
            <a:prstGeom prst="rect">
              <a:avLst/>
            </a:prstGeom>
            <a:solidFill>
              <a:srgbClr val="FFC000"/>
            </a:solidFill>
            <a:ln w="9525">
              <a:noFill/>
              <a:miter lim="800000"/>
              <a:headEnd/>
              <a:tailEnd/>
            </a:ln>
          </p:spPr>
          <p:txBody>
            <a:bodyPr wrap="square" lIns="0" tIns="0" rIns="0" bIns="0">
              <a:spAutoFit/>
            </a:bodyPr>
            <a:lstStyle/>
            <a:p>
              <a:pPr algn="ctr"/>
              <a:r>
                <a:rPr lang="en-US" sz="1000" smtClean="0">
                  <a:solidFill>
                    <a:srgbClr val="000000"/>
                  </a:solidFill>
                </a:rPr>
                <a:t>SUNN</a:t>
              </a:r>
              <a:endParaRPr lang="en-US" sz="1000">
                <a:solidFill>
                  <a:srgbClr val="000000"/>
                </a:solidFill>
              </a:endParaRPr>
            </a:p>
          </p:txBody>
        </p:sp>
        <p:sp>
          <p:nvSpPr>
            <p:cNvPr id="521" name="Text Box 302"/>
            <p:cNvSpPr txBox="1">
              <a:spLocks noChangeArrowheads="1"/>
            </p:cNvSpPr>
            <p:nvPr/>
          </p:nvSpPr>
          <p:spPr bwMode="auto">
            <a:xfrm>
              <a:off x="868751" y="4914095"/>
              <a:ext cx="1513235" cy="153888"/>
            </a:xfrm>
            <a:prstGeom prst="rect">
              <a:avLst/>
            </a:prstGeom>
            <a:noFill/>
            <a:ln w="9525">
              <a:noFill/>
              <a:miter lim="800000"/>
              <a:headEnd/>
              <a:tailEnd/>
            </a:ln>
          </p:spPr>
          <p:txBody>
            <a:bodyPr wrap="none" lIns="0" tIns="0" rIns="0" bIns="0">
              <a:spAutoFit/>
            </a:bodyPr>
            <a:lstStyle/>
            <a:p>
              <a:pPr eaLnBrk="1" hangingPunct="1"/>
              <a:r>
                <a:rPr lang="en-US" sz="1000">
                  <a:solidFill>
                    <a:srgbClr val="000000"/>
                  </a:solidFill>
                </a:rPr>
                <a:t>ESnet </a:t>
              </a:r>
              <a:r>
                <a:rPr lang="en-US" sz="1000" smtClean="0">
                  <a:solidFill>
                    <a:srgbClr val="000000"/>
                  </a:solidFill>
                </a:rPr>
                <a:t>PoP/hub locations</a:t>
              </a:r>
              <a:endParaRPr lang="en-US" sz="1000">
                <a:solidFill>
                  <a:srgbClr val="000000"/>
                </a:solidFill>
              </a:endParaRPr>
            </a:p>
          </p:txBody>
        </p:sp>
      </p:grpSp>
      <p:sp>
        <p:nvSpPr>
          <p:cNvPr id="525" name="Oval 536"/>
          <p:cNvSpPr>
            <a:spLocks noChangeAspect="1" noChangeArrowheads="1"/>
          </p:cNvSpPr>
          <p:nvPr/>
        </p:nvSpPr>
        <p:spPr bwMode="auto">
          <a:xfrm>
            <a:off x="2050967" y="1879063"/>
            <a:ext cx="172753" cy="155929"/>
          </a:xfrm>
          <a:prstGeom prst="ellipse">
            <a:avLst/>
          </a:prstGeom>
          <a:solidFill>
            <a:srgbClr val="FF9933"/>
          </a:solidFill>
          <a:ln w="12700">
            <a:solidFill>
              <a:schemeClr val="tx1"/>
            </a:solidFill>
            <a:round/>
            <a:headEnd/>
            <a:tailEnd/>
          </a:ln>
        </p:spPr>
        <p:txBody>
          <a:bodyPr wrap="none" lIns="0" tIns="0" rIns="0" bIns="0" anchor="ctr"/>
          <a:lstStyle/>
          <a:p>
            <a:pPr eaLnBrk="1" hangingPunct="1"/>
            <a:r>
              <a:rPr lang="en-US" sz="800" b="0">
                <a:solidFill>
                  <a:srgbClr val="000000"/>
                </a:solidFill>
              </a:rPr>
              <a:t>1</a:t>
            </a:r>
            <a:r>
              <a:rPr lang="en-US" sz="800" b="0" smtClean="0">
                <a:solidFill>
                  <a:srgbClr val="000000"/>
                </a:solidFill>
              </a:rPr>
              <a:t>0</a:t>
            </a:r>
            <a:endParaRPr lang="en-US" sz="800" b="0">
              <a:solidFill>
                <a:srgbClr val="000000"/>
              </a:solidFill>
            </a:endParaRPr>
          </a:p>
        </p:txBody>
      </p:sp>
      <p:sp>
        <p:nvSpPr>
          <p:cNvPr id="526" name="Oval 536"/>
          <p:cNvSpPr>
            <a:spLocks noChangeArrowheads="1"/>
          </p:cNvSpPr>
          <p:nvPr/>
        </p:nvSpPr>
        <p:spPr bwMode="auto">
          <a:xfrm>
            <a:off x="6141955" y="3388354"/>
            <a:ext cx="201168" cy="164592"/>
          </a:xfrm>
          <a:prstGeom prst="ellipse">
            <a:avLst/>
          </a:prstGeom>
          <a:solidFill>
            <a:srgbClr val="FF9933"/>
          </a:solidFill>
          <a:ln w="12700">
            <a:solidFill>
              <a:schemeClr val="tx1"/>
            </a:solidFill>
            <a:round/>
            <a:headEnd/>
            <a:tailEnd/>
          </a:ln>
        </p:spPr>
        <p:txBody>
          <a:bodyPr wrap="none" lIns="0" tIns="0" rIns="0" bIns="0" anchor="ctr"/>
          <a:lstStyle/>
          <a:p>
            <a:pPr algn="ctr" eaLnBrk="1" hangingPunct="1"/>
            <a:r>
              <a:rPr lang="en-US" sz="800" b="0">
                <a:solidFill>
                  <a:srgbClr val="000000"/>
                </a:solidFill>
              </a:rPr>
              <a:t>100</a:t>
            </a:r>
            <a:r>
              <a:rPr lang="en-US" sz="800" b="0">
                <a:solidFill>
                  <a:srgbClr val="000000"/>
                </a:solidFill>
                <a:latin typeface="Arial Unicode MS"/>
                <a:ea typeface="Arial Unicode MS"/>
                <a:cs typeface="Arial Unicode MS"/>
              </a:rPr>
              <a:t>  </a:t>
            </a:r>
            <a:endParaRPr lang="en-US" sz="800" b="0">
              <a:solidFill>
                <a:srgbClr val="000000"/>
              </a:solidFill>
            </a:endParaRPr>
          </a:p>
        </p:txBody>
      </p:sp>
      <p:sp>
        <p:nvSpPr>
          <p:cNvPr id="527" name="Oval 536"/>
          <p:cNvSpPr>
            <a:spLocks noChangeArrowheads="1"/>
          </p:cNvSpPr>
          <p:nvPr/>
        </p:nvSpPr>
        <p:spPr bwMode="auto">
          <a:xfrm>
            <a:off x="6397978" y="3270360"/>
            <a:ext cx="201168" cy="164592"/>
          </a:xfrm>
          <a:prstGeom prst="ellipse">
            <a:avLst/>
          </a:prstGeom>
          <a:solidFill>
            <a:srgbClr val="FF9933"/>
          </a:solidFill>
          <a:ln w="12700">
            <a:solidFill>
              <a:schemeClr val="tx1"/>
            </a:solidFill>
            <a:round/>
            <a:headEnd/>
            <a:tailEnd/>
          </a:ln>
        </p:spPr>
        <p:txBody>
          <a:bodyPr wrap="none" lIns="0" tIns="0" rIns="0" bIns="0" anchor="ctr"/>
          <a:lstStyle/>
          <a:p>
            <a:pPr algn="ctr" eaLnBrk="1" hangingPunct="1"/>
            <a:r>
              <a:rPr lang="en-US" sz="800" b="0">
                <a:solidFill>
                  <a:srgbClr val="000000"/>
                </a:solidFill>
              </a:rPr>
              <a:t>100</a:t>
            </a:r>
            <a:r>
              <a:rPr lang="en-US" sz="800" b="0">
                <a:solidFill>
                  <a:srgbClr val="000000"/>
                </a:solidFill>
                <a:latin typeface="Arial Unicode MS"/>
                <a:ea typeface="Arial Unicode MS"/>
                <a:cs typeface="Arial Unicode MS"/>
              </a:rPr>
              <a:t>  </a:t>
            </a:r>
            <a:endParaRPr lang="en-US" sz="800" b="0">
              <a:solidFill>
                <a:srgbClr val="000000"/>
              </a:solidFill>
            </a:endParaRPr>
          </a:p>
        </p:txBody>
      </p:sp>
      <p:sp>
        <p:nvSpPr>
          <p:cNvPr id="528" name="Oval 536"/>
          <p:cNvSpPr>
            <a:spLocks noChangeArrowheads="1"/>
          </p:cNvSpPr>
          <p:nvPr/>
        </p:nvSpPr>
        <p:spPr bwMode="auto">
          <a:xfrm>
            <a:off x="1223493" y="839965"/>
            <a:ext cx="201168" cy="164592"/>
          </a:xfrm>
          <a:prstGeom prst="ellipse">
            <a:avLst/>
          </a:prstGeom>
          <a:solidFill>
            <a:srgbClr val="FF9933"/>
          </a:solidFill>
          <a:ln w="12700">
            <a:solidFill>
              <a:schemeClr val="tx1"/>
            </a:solidFill>
            <a:round/>
            <a:headEnd/>
            <a:tailEnd/>
          </a:ln>
        </p:spPr>
        <p:txBody>
          <a:bodyPr wrap="none" lIns="0" tIns="0" rIns="0" bIns="0" anchor="ctr"/>
          <a:lstStyle/>
          <a:p>
            <a:pPr algn="ctr" eaLnBrk="1" hangingPunct="1"/>
            <a:r>
              <a:rPr lang="en-US" sz="800" b="0">
                <a:solidFill>
                  <a:srgbClr val="000000"/>
                </a:solidFill>
              </a:rPr>
              <a:t>100</a:t>
            </a:r>
            <a:r>
              <a:rPr lang="en-US" sz="800" b="0">
                <a:solidFill>
                  <a:srgbClr val="000000"/>
                </a:solidFill>
                <a:latin typeface="Arial Unicode MS"/>
                <a:ea typeface="Arial Unicode MS"/>
                <a:cs typeface="Arial Unicode MS"/>
              </a:rPr>
              <a:t> </a:t>
            </a:r>
            <a:endParaRPr lang="en-US" sz="800" b="0">
              <a:solidFill>
                <a:srgbClr val="000000"/>
              </a:solidFill>
            </a:endParaRPr>
          </a:p>
        </p:txBody>
      </p:sp>
      <p:sp>
        <p:nvSpPr>
          <p:cNvPr id="533" name="Line 326"/>
          <p:cNvSpPr>
            <a:spLocks noChangeShapeType="1"/>
          </p:cNvSpPr>
          <p:nvPr/>
        </p:nvSpPr>
        <p:spPr bwMode="auto">
          <a:xfrm>
            <a:off x="8253640" y="4818215"/>
            <a:ext cx="768350" cy="0"/>
          </a:xfrm>
          <a:prstGeom prst="line">
            <a:avLst/>
          </a:prstGeom>
          <a:noFill/>
          <a:ln w="63500">
            <a:solidFill>
              <a:srgbClr val="3333FF"/>
            </a:solidFill>
            <a:round/>
            <a:headEnd type="none" w="sm" len="sm"/>
            <a:tailEnd type="none" w="sm" len="sm"/>
          </a:ln>
        </p:spPr>
        <p:txBody>
          <a:bodyPr wrap="none" anchor="ctr"/>
          <a:lstStyle/>
          <a:p>
            <a:endParaRPr lang="en-US"/>
          </a:p>
        </p:txBody>
      </p:sp>
      <p:sp>
        <p:nvSpPr>
          <p:cNvPr id="534" name="Line 330"/>
          <p:cNvSpPr>
            <a:spLocks noChangeShapeType="1"/>
          </p:cNvSpPr>
          <p:nvPr/>
        </p:nvSpPr>
        <p:spPr bwMode="auto">
          <a:xfrm>
            <a:off x="8254434" y="5486953"/>
            <a:ext cx="766762" cy="0"/>
          </a:xfrm>
          <a:prstGeom prst="line">
            <a:avLst/>
          </a:prstGeom>
          <a:noFill/>
          <a:ln w="63500">
            <a:solidFill>
              <a:srgbClr val="FF66FF"/>
            </a:solidFill>
            <a:round/>
            <a:headEnd type="none" w="sm" len="sm"/>
            <a:tailEnd type="none" w="sm" len="sm"/>
          </a:ln>
        </p:spPr>
        <p:txBody>
          <a:bodyPr wrap="none" anchor="ctr"/>
          <a:lstStyle/>
          <a:p>
            <a:endParaRPr lang="en-US"/>
          </a:p>
        </p:txBody>
      </p:sp>
      <p:sp>
        <p:nvSpPr>
          <p:cNvPr id="535" name="Line 331"/>
          <p:cNvSpPr>
            <a:spLocks noChangeShapeType="1"/>
          </p:cNvSpPr>
          <p:nvPr/>
        </p:nvSpPr>
        <p:spPr bwMode="auto">
          <a:xfrm>
            <a:off x="8254434" y="5144053"/>
            <a:ext cx="766762" cy="0"/>
          </a:xfrm>
          <a:prstGeom prst="line">
            <a:avLst/>
          </a:prstGeom>
          <a:noFill/>
          <a:ln w="50800">
            <a:solidFill>
              <a:schemeClr val="tx1"/>
            </a:solidFill>
            <a:round/>
            <a:headEnd type="none" w="sm" len="sm"/>
            <a:tailEnd type="none" w="sm" len="sm"/>
          </a:ln>
        </p:spPr>
        <p:txBody>
          <a:bodyPr wrap="none" anchor="ctr"/>
          <a:lstStyle/>
          <a:p>
            <a:endParaRPr lang="en-US"/>
          </a:p>
        </p:txBody>
      </p:sp>
      <p:sp>
        <p:nvSpPr>
          <p:cNvPr id="536" name="Line 517"/>
          <p:cNvSpPr>
            <a:spLocks noChangeShapeType="1"/>
          </p:cNvSpPr>
          <p:nvPr/>
        </p:nvSpPr>
        <p:spPr bwMode="auto">
          <a:xfrm>
            <a:off x="8253640" y="6001304"/>
            <a:ext cx="768350" cy="0"/>
          </a:xfrm>
          <a:prstGeom prst="line">
            <a:avLst/>
          </a:prstGeom>
          <a:noFill/>
          <a:ln w="38100">
            <a:solidFill>
              <a:srgbClr val="FF9933"/>
            </a:solidFill>
            <a:round/>
            <a:headEnd type="none" w="sm" len="sm"/>
            <a:tailEnd type="none" w="sm" len="sm"/>
          </a:ln>
        </p:spPr>
        <p:txBody>
          <a:bodyPr wrap="none" anchor="ctr"/>
          <a:lstStyle/>
          <a:p>
            <a:endParaRPr lang="en-US"/>
          </a:p>
        </p:txBody>
      </p:sp>
      <p:sp>
        <p:nvSpPr>
          <p:cNvPr id="537" name="Line 330"/>
          <p:cNvSpPr>
            <a:spLocks noChangeShapeType="1"/>
          </p:cNvSpPr>
          <p:nvPr/>
        </p:nvSpPr>
        <p:spPr bwMode="auto">
          <a:xfrm>
            <a:off x="8254434" y="5829854"/>
            <a:ext cx="766762" cy="0"/>
          </a:xfrm>
          <a:prstGeom prst="line">
            <a:avLst/>
          </a:prstGeom>
          <a:noFill/>
          <a:ln w="50800" cmpd="tri">
            <a:solidFill>
              <a:srgbClr val="FF66FF"/>
            </a:solidFill>
            <a:round/>
            <a:headEnd type="none" w="sm" len="sm"/>
            <a:tailEnd type="none" w="sm" len="sm"/>
          </a:ln>
        </p:spPr>
        <p:txBody>
          <a:bodyPr wrap="none" anchor="ctr"/>
          <a:lstStyle/>
          <a:p>
            <a:endParaRPr lang="en-US"/>
          </a:p>
        </p:txBody>
      </p:sp>
      <p:sp>
        <p:nvSpPr>
          <p:cNvPr id="538" name="Line 517"/>
          <p:cNvSpPr>
            <a:spLocks noChangeShapeType="1"/>
          </p:cNvSpPr>
          <p:nvPr/>
        </p:nvSpPr>
        <p:spPr bwMode="auto">
          <a:xfrm>
            <a:off x="8253640" y="6172754"/>
            <a:ext cx="768350" cy="0"/>
          </a:xfrm>
          <a:prstGeom prst="line">
            <a:avLst/>
          </a:prstGeom>
          <a:noFill/>
          <a:ln w="38100">
            <a:solidFill>
              <a:srgbClr val="6699FF"/>
            </a:solidFill>
            <a:round/>
            <a:headEnd type="none" w="sm" len="sm"/>
            <a:tailEnd type="none" w="sm" len="sm"/>
          </a:ln>
        </p:spPr>
        <p:txBody>
          <a:bodyPr wrap="none" anchor="ctr"/>
          <a:lstStyle/>
          <a:p>
            <a:endParaRPr lang="en-US"/>
          </a:p>
        </p:txBody>
      </p:sp>
      <p:sp>
        <p:nvSpPr>
          <p:cNvPr id="539" name="Line 517"/>
          <p:cNvSpPr>
            <a:spLocks noChangeShapeType="1"/>
          </p:cNvSpPr>
          <p:nvPr/>
        </p:nvSpPr>
        <p:spPr bwMode="auto">
          <a:xfrm>
            <a:off x="8253640" y="6344203"/>
            <a:ext cx="768350" cy="0"/>
          </a:xfrm>
          <a:prstGeom prst="line">
            <a:avLst/>
          </a:prstGeom>
          <a:noFill/>
          <a:ln w="38100">
            <a:solidFill>
              <a:schemeClr val="tx1">
                <a:lumMod val="50000"/>
                <a:lumOff val="50000"/>
              </a:schemeClr>
            </a:solidFill>
            <a:round/>
            <a:headEnd type="none" w="sm" len="sm"/>
            <a:tailEnd type="none" w="sm" len="sm"/>
          </a:ln>
        </p:spPr>
        <p:txBody>
          <a:bodyPr wrap="none" anchor="ctr"/>
          <a:lstStyle/>
          <a:p>
            <a:endParaRPr lang="en-US"/>
          </a:p>
        </p:txBody>
      </p:sp>
      <p:sp>
        <p:nvSpPr>
          <p:cNvPr id="540" name="Line 330"/>
          <p:cNvSpPr>
            <a:spLocks noChangeShapeType="1"/>
          </p:cNvSpPr>
          <p:nvPr/>
        </p:nvSpPr>
        <p:spPr bwMode="auto">
          <a:xfrm>
            <a:off x="8254434" y="5658404"/>
            <a:ext cx="766762" cy="0"/>
          </a:xfrm>
          <a:prstGeom prst="line">
            <a:avLst/>
          </a:prstGeom>
          <a:noFill/>
          <a:ln w="38100">
            <a:solidFill>
              <a:srgbClr val="FF66FF"/>
            </a:solidFill>
            <a:round/>
            <a:headEnd type="none" w="sm" len="sm"/>
            <a:tailEnd type="none" w="sm" len="sm"/>
          </a:ln>
        </p:spPr>
        <p:txBody>
          <a:bodyPr wrap="none" anchor="ctr"/>
          <a:lstStyle/>
          <a:p>
            <a:endParaRPr lang="en-US"/>
          </a:p>
        </p:txBody>
      </p:sp>
      <p:sp>
        <p:nvSpPr>
          <p:cNvPr id="541" name="Line 331"/>
          <p:cNvSpPr>
            <a:spLocks noChangeShapeType="1"/>
          </p:cNvSpPr>
          <p:nvPr/>
        </p:nvSpPr>
        <p:spPr bwMode="auto">
          <a:xfrm>
            <a:off x="8254434" y="5315503"/>
            <a:ext cx="766762" cy="0"/>
          </a:xfrm>
          <a:prstGeom prst="line">
            <a:avLst/>
          </a:prstGeom>
          <a:noFill/>
          <a:ln w="38100">
            <a:solidFill>
              <a:srgbClr val="00B0F0"/>
            </a:solidFill>
            <a:round/>
            <a:headEnd type="none" w="sm" len="sm"/>
            <a:tailEnd type="none" w="sm" len="sm"/>
          </a:ln>
        </p:spPr>
        <p:txBody>
          <a:bodyPr wrap="none" anchor="ctr"/>
          <a:lstStyle/>
          <a:p>
            <a:endParaRPr lang="en-US"/>
          </a:p>
        </p:txBody>
      </p:sp>
      <p:sp>
        <p:nvSpPr>
          <p:cNvPr id="542" name="Rectangle 527"/>
          <p:cNvSpPr>
            <a:spLocks noChangeArrowheads="1"/>
          </p:cNvSpPr>
          <p:nvPr/>
        </p:nvSpPr>
        <p:spPr bwMode="auto">
          <a:xfrm rot="20006490">
            <a:off x="6201833" y="1872490"/>
            <a:ext cx="333478" cy="123111"/>
          </a:xfrm>
          <a:prstGeom prst="rect">
            <a:avLst/>
          </a:prstGeom>
          <a:solidFill>
            <a:srgbClr val="FFFF00"/>
          </a:solidFill>
          <a:ln w="9525">
            <a:noFill/>
            <a:miter lim="800000"/>
            <a:headEnd/>
            <a:tailEnd/>
          </a:ln>
        </p:spPr>
        <p:txBody>
          <a:bodyPr wrap="square" lIns="0" tIns="0" rIns="0" bIns="0">
            <a:spAutoFit/>
          </a:bodyPr>
          <a:lstStyle/>
          <a:p>
            <a:r>
              <a:rPr lang="en-US" sz="800">
                <a:solidFill>
                  <a:srgbClr val="000000"/>
                </a:solidFill>
              </a:rPr>
              <a:t> </a:t>
            </a:r>
            <a:r>
              <a:rPr lang="en-US" sz="800" err="1" smtClean="0">
                <a:solidFill>
                  <a:srgbClr val="000000"/>
                </a:solidFill>
              </a:rPr>
              <a:t>EQCH</a:t>
            </a:r>
            <a:endParaRPr lang="en-US" sz="800">
              <a:solidFill>
                <a:srgbClr val="000000"/>
              </a:solidFill>
            </a:endParaRPr>
          </a:p>
        </p:txBody>
      </p:sp>
      <p:sp>
        <p:nvSpPr>
          <p:cNvPr id="543" name="Text Box 535"/>
          <p:cNvSpPr txBox="1">
            <a:spLocks noChangeArrowheads="1"/>
          </p:cNvSpPr>
          <p:nvPr/>
        </p:nvSpPr>
        <p:spPr bwMode="auto">
          <a:xfrm>
            <a:off x="5042264" y="5793817"/>
            <a:ext cx="1463675" cy="396875"/>
          </a:xfrm>
          <a:prstGeom prst="rect">
            <a:avLst/>
          </a:prstGeom>
          <a:noFill/>
          <a:ln w="12700">
            <a:noFill/>
            <a:miter lim="800000"/>
            <a:headEnd type="none" w="sm" len="sm"/>
            <a:tailEnd type="none" w="lg" len="lg"/>
          </a:ln>
        </p:spPr>
        <p:txBody>
          <a:bodyPr wrap="none">
            <a:spAutoFit/>
          </a:bodyPr>
          <a:lstStyle/>
          <a:p>
            <a:pPr algn="ctr"/>
            <a:r>
              <a:rPr lang="en-US" sz="1000" i="1" u="sng">
                <a:solidFill>
                  <a:srgbClr val="000000"/>
                </a:solidFill>
              </a:rPr>
              <a:t>Geography is</a:t>
            </a:r>
            <a:br>
              <a:rPr lang="en-US" sz="1000" i="1" u="sng">
                <a:solidFill>
                  <a:srgbClr val="000000"/>
                </a:solidFill>
              </a:rPr>
            </a:br>
            <a:r>
              <a:rPr lang="en-US" sz="1000" i="1" u="sng">
                <a:solidFill>
                  <a:srgbClr val="000000"/>
                </a:solidFill>
              </a:rPr>
              <a:t>only representational</a:t>
            </a:r>
          </a:p>
        </p:txBody>
      </p:sp>
      <p:sp>
        <p:nvSpPr>
          <p:cNvPr id="546" name="Oval 262"/>
          <p:cNvSpPr>
            <a:spLocks noChangeAspect="1" noChangeArrowheads="1"/>
          </p:cNvSpPr>
          <p:nvPr/>
        </p:nvSpPr>
        <p:spPr bwMode="auto">
          <a:xfrm>
            <a:off x="3298746" y="3440365"/>
            <a:ext cx="118872" cy="120650"/>
          </a:xfrm>
          <a:prstGeom prst="ellipse">
            <a:avLst/>
          </a:prstGeom>
          <a:solidFill>
            <a:srgbClr val="008000"/>
          </a:solidFill>
          <a:ln w="25400">
            <a:noFill/>
            <a:round/>
            <a:headEnd/>
            <a:tailEnd/>
          </a:ln>
        </p:spPr>
        <p:txBody>
          <a:bodyPr wrap="none" anchor="ctr"/>
          <a:lstStyle/>
          <a:p>
            <a:endParaRPr lang="en-US" sz="1000">
              <a:solidFill>
                <a:srgbClr val="000000"/>
              </a:solidFill>
            </a:endParaRPr>
          </a:p>
        </p:txBody>
      </p:sp>
      <p:sp>
        <p:nvSpPr>
          <p:cNvPr id="548" name="Freeform 80"/>
          <p:cNvSpPr>
            <a:spLocks/>
          </p:cNvSpPr>
          <p:nvPr/>
        </p:nvSpPr>
        <p:spPr bwMode="auto">
          <a:xfrm flipH="1">
            <a:off x="1146098" y="2950105"/>
            <a:ext cx="281502" cy="84899"/>
          </a:xfrm>
          <a:custGeom>
            <a:avLst/>
            <a:gdLst>
              <a:gd name="T0" fmla="*/ 2147483647 w 438"/>
              <a:gd name="T1" fmla="*/ 2147483647 h 411"/>
              <a:gd name="T2" fmla="*/ 2147483647 w 438"/>
              <a:gd name="T3" fmla="*/ 2147483647 h 411"/>
              <a:gd name="T4" fmla="*/ 2147483647 w 438"/>
              <a:gd name="T5" fmla="*/ 2147483647 h 411"/>
              <a:gd name="T6" fmla="*/ 2147483647 w 438"/>
              <a:gd name="T7" fmla="*/ 2147483647 h 411"/>
              <a:gd name="T8" fmla="*/ 2147483647 w 438"/>
              <a:gd name="T9" fmla="*/ 2147483647 h 411"/>
              <a:gd name="T10" fmla="*/ 2147483647 w 438"/>
              <a:gd name="T11" fmla="*/ 2147483647 h 411"/>
              <a:gd name="T12" fmla="*/ 2147483647 w 438"/>
              <a:gd name="T13" fmla="*/ 2147483647 h 411"/>
              <a:gd name="T14" fmla="*/ 2147483647 w 438"/>
              <a:gd name="T15" fmla="*/ 2147483647 h 411"/>
              <a:gd name="T16" fmla="*/ 2147483647 w 438"/>
              <a:gd name="T17" fmla="*/ 2147483647 h 4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8"/>
              <a:gd name="T28" fmla="*/ 0 h 411"/>
              <a:gd name="T29" fmla="*/ 438 w 438"/>
              <a:gd name="T30" fmla="*/ 411 h 411"/>
              <a:gd name="connsiteX0" fmla="*/ 1291 w 9249"/>
              <a:gd name="connsiteY0" fmla="*/ 6863 h 9637"/>
              <a:gd name="connsiteX1" fmla="*/ 606 w 9249"/>
              <a:gd name="connsiteY1" fmla="*/ 4601 h 9637"/>
              <a:gd name="connsiteX2" fmla="*/ 401 w 9249"/>
              <a:gd name="connsiteY2" fmla="*/ 2922 h 9637"/>
              <a:gd name="connsiteX3" fmla="*/ 6291 w 9249"/>
              <a:gd name="connsiteY3" fmla="*/ 2 h 9637"/>
              <a:gd name="connsiteX4" fmla="*/ 9236 w 9249"/>
              <a:gd name="connsiteY4" fmla="*/ 3360 h 9637"/>
              <a:gd name="connsiteX5" fmla="*/ 5195 w 9249"/>
              <a:gd name="connsiteY5" fmla="*/ 6644 h 9637"/>
              <a:gd name="connsiteX6" fmla="*/ 2045 w 9249"/>
              <a:gd name="connsiteY6" fmla="*/ 9637 h 9637"/>
              <a:gd name="connsiteX7" fmla="*/ 1200 w 9249"/>
              <a:gd name="connsiteY7" fmla="*/ 6669 h 9637"/>
              <a:gd name="connsiteX0" fmla="*/ 1395 w 9999"/>
              <a:gd name="connsiteY0" fmla="*/ 7122 h 10000"/>
              <a:gd name="connsiteX1" fmla="*/ 654 w 9999"/>
              <a:gd name="connsiteY1" fmla="*/ 4774 h 10000"/>
              <a:gd name="connsiteX2" fmla="*/ 433 w 9999"/>
              <a:gd name="connsiteY2" fmla="*/ 3032 h 10000"/>
              <a:gd name="connsiteX3" fmla="*/ 6801 w 9999"/>
              <a:gd name="connsiteY3" fmla="*/ 2 h 10000"/>
              <a:gd name="connsiteX4" fmla="*/ 9985 w 9999"/>
              <a:gd name="connsiteY4" fmla="*/ 3487 h 10000"/>
              <a:gd name="connsiteX5" fmla="*/ 5616 w 9999"/>
              <a:gd name="connsiteY5" fmla="*/ 6894 h 10000"/>
              <a:gd name="connsiteX6" fmla="*/ 2210 w 9999"/>
              <a:gd name="connsiteY6" fmla="*/ 10000 h 10000"/>
              <a:gd name="connsiteX7" fmla="*/ 1296 w 9999"/>
              <a:gd name="connsiteY7" fmla="*/ 6920 h 10000"/>
              <a:gd name="connsiteX8" fmla="*/ 1395 w 9999"/>
              <a:gd name="connsiteY8" fmla="*/ 7122 h 10000"/>
              <a:gd name="connsiteX0" fmla="*/ 153 w 9720"/>
              <a:gd name="connsiteY0" fmla="*/ 3032 h 10000"/>
              <a:gd name="connsiteX1" fmla="*/ 6522 w 9720"/>
              <a:gd name="connsiteY1" fmla="*/ 2 h 10000"/>
              <a:gd name="connsiteX2" fmla="*/ 9706 w 9720"/>
              <a:gd name="connsiteY2" fmla="*/ 3487 h 10000"/>
              <a:gd name="connsiteX3" fmla="*/ 5337 w 9720"/>
              <a:gd name="connsiteY3" fmla="*/ 6894 h 10000"/>
              <a:gd name="connsiteX4" fmla="*/ 1930 w 9720"/>
              <a:gd name="connsiteY4" fmla="*/ 10000 h 10000"/>
              <a:gd name="connsiteX5" fmla="*/ 1016 w 9720"/>
              <a:gd name="connsiteY5" fmla="*/ 6920 h 10000"/>
              <a:gd name="connsiteX6" fmla="*/ 1115 w 9720"/>
              <a:gd name="connsiteY6" fmla="*/ 7122 h 10000"/>
              <a:gd name="connsiteX7" fmla="*/ 374 w 9720"/>
              <a:gd name="connsiteY7" fmla="*/ 4774 h 10000"/>
              <a:gd name="connsiteX8" fmla="*/ 1575 w 9720"/>
              <a:gd name="connsiteY8" fmla="*/ 4486 h 10000"/>
              <a:gd name="connsiteX0" fmla="*/ 0 w 9844"/>
              <a:gd name="connsiteY0" fmla="*/ 3032 h 10000"/>
              <a:gd name="connsiteX1" fmla="*/ 6553 w 9844"/>
              <a:gd name="connsiteY1" fmla="*/ 2 h 10000"/>
              <a:gd name="connsiteX2" fmla="*/ 9829 w 9844"/>
              <a:gd name="connsiteY2" fmla="*/ 3487 h 10000"/>
              <a:gd name="connsiteX3" fmla="*/ 5334 w 9844"/>
              <a:gd name="connsiteY3" fmla="*/ 6894 h 10000"/>
              <a:gd name="connsiteX4" fmla="*/ 1829 w 9844"/>
              <a:gd name="connsiteY4" fmla="*/ 10000 h 10000"/>
              <a:gd name="connsiteX5" fmla="*/ 888 w 9844"/>
              <a:gd name="connsiteY5" fmla="*/ 6920 h 10000"/>
              <a:gd name="connsiteX6" fmla="*/ 990 w 9844"/>
              <a:gd name="connsiteY6" fmla="*/ 7122 h 10000"/>
              <a:gd name="connsiteX7" fmla="*/ 228 w 9844"/>
              <a:gd name="connsiteY7" fmla="*/ 4774 h 10000"/>
              <a:gd name="connsiteX0" fmla="*/ 387 w 10387"/>
              <a:gd name="connsiteY0" fmla="*/ 3032 h 10000"/>
              <a:gd name="connsiteX1" fmla="*/ 7044 w 10387"/>
              <a:gd name="connsiteY1" fmla="*/ 2 h 10000"/>
              <a:gd name="connsiteX2" fmla="*/ 10372 w 10387"/>
              <a:gd name="connsiteY2" fmla="*/ 3487 h 10000"/>
              <a:gd name="connsiteX3" fmla="*/ 5806 w 10387"/>
              <a:gd name="connsiteY3" fmla="*/ 6894 h 10000"/>
              <a:gd name="connsiteX4" fmla="*/ 2245 w 10387"/>
              <a:gd name="connsiteY4" fmla="*/ 10000 h 10000"/>
              <a:gd name="connsiteX5" fmla="*/ 1289 w 10387"/>
              <a:gd name="connsiteY5" fmla="*/ 6920 h 10000"/>
              <a:gd name="connsiteX6" fmla="*/ 1393 w 10387"/>
              <a:gd name="connsiteY6" fmla="*/ 7122 h 10000"/>
              <a:gd name="connsiteX7" fmla="*/ 0 w 10387"/>
              <a:gd name="connsiteY7" fmla="*/ 8561 h 10000"/>
              <a:gd name="connsiteX0" fmla="*/ 3641 w 13641"/>
              <a:gd name="connsiteY0" fmla="*/ 3032 h 10000"/>
              <a:gd name="connsiteX1" fmla="*/ 10298 w 13641"/>
              <a:gd name="connsiteY1" fmla="*/ 2 h 10000"/>
              <a:gd name="connsiteX2" fmla="*/ 13626 w 13641"/>
              <a:gd name="connsiteY2" fmla="*/ 3487 h 10000"/>
              <a:gd name="connsiteX3" fmla="*/ 9060 w 13641"/>
              <a:gd name="connsiteY3" fmla="*/ 6894 h 10000"/>
              <a:gd name="connsiteX4" fmla="*/ 5499 w 13641"/>
              <a:gd name="connsiteY4" fmla="*/ 10000 h 10000"/>
              <a:gd name="connsiteX5" fmla="*/ 4543 w 13641"/>
              <a:gd name="connsiteY5" fmla="*/ 6920 h 10000"/>
              <a:gd name="connsiteX6" fmla="*/ 3 w 13641"/>
              <a:gd name="connsiteY6" fmla="*/ 6213 h 10000"/>
              <a:gd name="connsiteX7" fmla="*/ 3254 w 13641"/>
              <a:gd name="connsiteY7" fmla="*/ 8561 h 10000"/>
              <a:gd name="connsiteX0" fmla="*/ 3641 w 13641"/>
              <a:gd name="connsiteY0" fmla="*/ 3032 h 10000"/>
              <a:gd name="connsiteX1" fmla="*/ 10298 w 13641"/>
              <a:gd name="connsiteY1" fmla="*/ 2 h 10000"/>
              <a:gd name="connsiteX2" fmla="*/ 13626 w 13641"/>
              <a:gd name="connsiteY2" fmla="*/ 3487 h 10000"/>
              <a:gd name="connsiteX3" fmla="*/ 9060 w 13641"/>
              <a:gd name="connsiteY3" fmla="*/ 6894 h 10000"/>
              <a:gd name="connsiteX4" fmla="*/ 5499 w 13641"/>
              <a:gd name="connsiteY4" fmla="*/ 10000 h 10000"/>
              <a:gd name="connsiteX5" fmla="*/ 3924 w 13641"/>
              <a:gd name="connsiteY5" fmla="*/ 5026 h 10000"/>
              <a:gd name="connsiteX6" fmla="*/ 3 w 13641"/>
              <a:gd name="connsiteY6" fmla="*/ 6213 h 10000"/>
              <a:gd name="connsiteX7" fmla="*/ 3254 w 13641"/>
              <a:gd name="connsiteY7" fmla="*/ 8561 h 10000"/>
              <a:gd name="connsiteX0" fmla="*/ 3641 w 13641"/>
              <a:gd name="connsiteY0" fmla="*/ 3032 h 8651"/>
              <a:gd name="connsiteX1" fmla="*/ 10298 w 13641"/>
              <a:gd name="connsiteY1" fmla="*/ 2 h 8651"/>
              <a:gd name="connsiteX2" fmla="*/ 13626 w 13641"/>
              <a:gd name="connsiteY2" fmla="*/ 3487 h 8651"/>
              <a:gd name="connsiteX3" fmla="*/ 9060 w 13641"/>
              <a:gd name="connsiteY3" fmla="*/ 6894 h 8651"/>
              <a:gd name="connsiteX4" fmla="*/ 7047 w 13641"/>
              <a:gd name="connsiteY4" fmla="*/ 2274 h 8651"/>
              <a:gd name="connsiteX5" fmla="*/ 3924 w 13641"/>
              <a:gd name="connsiteY5" fmla="*/ 5026 h 8651"/>
              <a:gd name="connsiteX6" fmla="*/ 3 w 13641"/>
              <a:gd name="connsiteY6" fmla="*/ 6213 h 8651"/>
              <a:gd name="connsiteX7" fmla="*/ 3254 w 13641"/>
              <a:gd name="connsiteY7" fmla="*/ 8561 h 8651"/>
              <a:gd name="connsiteX0" fmla="*/ 7549 w 10000"/>
              <a:gd name="connsiteY0" fmla="*/ 0 h 9998"/>
              <a:gd name="connsiteX1" fmla="*/ 9989 w 10000"/>
              <a:gd name="connsiteY1" fmla="*/ 4029 h 9998"/>
              <a:gd name="connsiteX2" fmla="*/ 6642 w 10000"/>
              <a:gd name="connsiteY2" fmla="*/ 7967 h 9998"/>
              <a:gd name="connsiteX3" fmla="*/ 5166 w 10000"/>
              <a:gd name="connsiteY3" fmla="*/ 2627 h 9998"/>
              <a:gd name="connsiteX4" fmla="*/ 2877 w 10000"/>
              <a:gd name="connsiteY4" fmla="*/ 5808 h 9998"/>
              <a:gd name="connsiteX5" fmla="*/ 2 w 10000"/>
              <a:gd name="connsiteY5" fmla="*/ 7180 h 9998"/>
              <a:gd name="connsiteX6" fmla="*/ 2385 w 10000"/>
              <a:gd name="connsiteY6" fmla="*/ 9894 h 9998"/>
              <a:gd name="connsiteX0" fmla="*/ 9989 w 9989"/>
              <a:gd name="connsiteY0" fmla="*/ 1402 h 7372"/>
              <a:gd name="connsiteX1" fmla="*/ 6642 w 9989"/>
              <a:gd name="connsiteY1" fmla="*/ 5341 h 7372"/>
              <a:gd name="connsiteX2" fmla="*/ 5166 w 9989"/>
              <a:gd name="connsiteY2" fmla="*/ 0 h 7372"/>
              <a:gd name="connsiteX3" fmla="*/ 2877 w 9989"/>
              <a:gd name="connsiteY3" fmla="*/ 3181 h 7372"/>
              <a:gd name="connsiteX4" fmla="*/ 2 w 9989"/>
              <a:gd name="connsiteY4" fmla="*/ 4553 h 7372"/>
              <a:gd name="connsiteX5" fmla="*/ 2385 w 9989"/>
              <a:gd name="connsiteY5" fmla="*/ 7268 h 7372"/>
              <a:gd name="connsiteX0" fmla="*/ 6649 w 6649"/>
              <a:gd name="connsiteY0" fmla="*/ 7245 h 10000"/>
              <a:gd name="connsiteX1" fmla="*/ 5172 w 6649"/>
              <a:gd name="connsiteY1" fmla="*/ 0 h 10000"/>
              <a:gd name="connsiteX2" fmla="*/ 2880 w 6649"/>
              <a:gd name="connsiteY2" fmla="*/ 4315 h 10000"/>
              <a:gd name="connsiteX3" fmla="*/ 2 w 6649"/>
              <a:gd name="connsiteY3" fmla="*/ 6176 h 10000"/>
              <a:gd name="connsiteX4" fmla="*/ 2388 w 6649"/>
              <a:gd name="connsiteY4" fmla="*/ 9859 h 10000"/>
              <a:gd name="connsiteX0" fmla="*/ 14101 w 14101"/>
              <a:gd name="connsiteY0" fmla="*/ 74 h 10550"/>
              <a:gd name="connsiteX1" fmla="*/ 7779 w 14101"/>
              <a:gd name="connsiteY1" fmla="*/ 550 h 10550"/>
              <a:gd name="connsiteX2" fmla="*/ 4331 w 14101"/>
              <a:gd name="connsiteY2" fmla="*/ 4865 h 10550"/>
              <a:gd name="connsiteX3" fmla="*/ 3 w 14101"/>
              <a:gd name="connsiteY3" fmla="*/ 6726 h 10550"/>
              <a:gd name="connsiteX4" fmla="*/ 3592 w 14101"/>
              <a:gd name="connsiteY4" fmla="*/ 10409 h 10550"/>
              <a:gd name="connsiteX0" fmla="*/ 9915 w 9915"/>
              <a:gd name="connsiteY0" fmla="*/ 5226 h 10000"/>
              <a:gd name="connsiteX1" fmla="*/ 7779 w 9915"/>
              <a:gd name="connsiteY1" fmla="*/ 0 h 10000"/>
              <a:gd name="connsiteX2" fmla="*/ 4331 w 9915"/>
              <a:gd name="connsiteY2" fmla="*/ 4315 h 10000"/>
              <a:gd name="connsiteX3" fmla="*/ 3 w 9915"/>
              <a:gd name="connsiteY3" fmla="*/ 6176 h 10000"/>
              <a:gd name="connsiteX4" fmla="*/ 3592 w 9915"/>
              <a:gd name="connsiteY4" fmla="*/ 9859 h 10000"/>
              <a:gd name="connsiteX0" fmla="*/ 10000 w 10136"/>
              <a:gd name="connsiteY0" fmla="*/ 5226 h 10000"/>
              <a:gd name="connsiteX1" fmla="*/ 7846 w 10136"/>
              <a:gd name="connsiteY1" fmla="*/ 0 h 10000"/>
              <a:gd name="connsiteX2" fmla="*/ 4368 w 10136"/>
              <a:gd name="connsiteY2" fmla="*/ 4315 h 10000"/>
              <a:gd name="connsiteX3" fmla="*/ 3 w 10136"/>
              <a:gd name="connsiteY3" fmla="*/ 6176 h 10000"/>
              <a:gd name="connsiteX4" fmla="*/ 3623 w 10136"/>
              <a:gd name="connsiteY4" fmla="*/ 9859 h 10000"/>
              <a:gd name="connsiteX0" fmla="*/ 10517 w 10630"/>
              <a:gd name="connsiteY0" fmla="*/ 6414 h 10000"/>
              <a:gd name="connsiteX1" fmla="*/ 7846 w 10630"/>
              <a:gd name="connsiteY1" fmla="*/ 0 h 10000"/>
              <a:gd name="connsiteX2" fmla="*/ 4368 w 10630"/>
              <a:gd name="connsiteY2" fmla="*/ 4315 h 10000"/>
              <a:gd name="connsiteX3" fmla="*/ 3 w 10630"/>
              <a:gd name="connsiteY3" fmla="*/ 6176 h 10000"/>
              <a:gd name="connsiteX4" fmla="*/ 3623 w 10630"/>
              <a:gd name="connsiteY4" fmla="*/ 9859 h 10000"/>
              <a:gd name="connsiteX0" fmla="*/ 10515 w 10628"/>
              <a:gd name="connsiteY0" fmla="*/ 6414 h 6414"/>
              <a:gd name="connsiteX1" fmla="*/ 7844 w 10628"/>
              <a:gd name="connsiteY1" fmla="*/ 0 h 6414"/>
              <a:gd name="connsiteX2" fmla="*/ 4366 w 10628"/>
              <a:gd name="connsiteY2" fmla="*/ 4315 h 6414"/>
              <a:gd name="connsiteX3" fmla="*/ 1 w 10628"/>
              <a:gd name="connsiteY3" fmla="*/ 6176 h 6414"/>
              <a:gd name="connsiteX0" fmla="*/ 5786 w 5892"/>
              <a:gd name="connsiteY0" fmla="*/ 10000 h 10000"/>
              <a:gd name="connsiteX1" fmla="*/ 3273 w 5892"/>
              <a:gd name="connsiteY1" fmla="*/ 0 h 10000"/>
              <a:gd name="connsiteX2" fmla="*/ 0 w 5892"/>
              <a:gd name="connsiteY2" fmla="*/ 6727 h 10000"/>
              <a:gd name="connsiteX0" fmla="*/ 9820 w 9820"/>
              <a:gd name="connsiteY0" fmla="*/ 10000 h 10000"/>
              <a:gd name="connsiteX1" fmla="*/ 5555 w 9820"/>
              <a:gd name="connsiteY1" fmla="*/ 0 h 10000"/>
              <a:gd name="connsiteX2" fmla="*/ 0 w 9820"/>
              <a:gd name="connsiteY2" fmla="*/ 6727 h 10000"/>
              <a:gd name="connsiteX0" fmla="*/ 10000 w 10000"/>
              <a:gd name="connsiteY0" fmla="*/ 10000 h 10000"/>
              <a:gd name="connsiteX1" fmla="*/ 5657 w 10000"/>
              <a:gd name="connsiteY1" fmla="*/ 0 h 10000"/>
              <a:gd name="connsiteX2" fmla="*/ 0 w 10000"/>
              <a:gd name="connsiteY2" fmla="*/ 6727 h 10000"/>
              <a:gd name="connsiteX0" fmla="*/ 16781 w 16781"/>
              <a:gd name="connsiteY0" fmla="*/ 17372 h 17372"/>
              <a:gd name="connsiteX1" fmla="*/ 5657 w 16781"/>
              <a:gd name="connsiteY1" fmla="*/ 0 h 17372"/>
              <a:gd name="connsiteX2" fmla="*/ 0 w 16781"/>
              <a:gd name="connsiteY2" fmla="*/ 6727 h 17372"/>
              <a:gd name="connsiteX0" fmla="*/ 16781 w 17638"/>
              <a:gd name="connsiteY0" fmla="*/ 17382 h 17382"/>
              <a:gd name="connsiteX1" fmla="*/ 5657 w 17638"/>
              <a:gd name="connsiteY1" fmla="*/ 10 h 17382"/>
              <a:gd name="connsiteX2" fmla="*/ 0 w 17638"/>
              <a:gd name="connsiteY2" fmla="*/ 6737 h 17382"/>
              <a:gd name="connsiteX0" fmla="*/ 16781 w 17638"/>
              <a:gd name="connsiteY0" fmla="*/ 17382 h 17382"/>
              <a:gd name="connsiteX1" fmla="*/ 5657 w 17638"/>
              <a:gd name="connsiteY1" fmla="*/ 10 h 17382"/>
              <a:gd name="connsiteX2" fmla="*/ 0 w 17638"/>
              <a:gd name="connsiteY2" fmla="*/ 6737 h 17382"/>
              <a:gd name="connsiteX0" fmla="*/ 16781 w 17717"/>
              <a:gd name="connsiteY0" fmla="*/ 18651 h 18651"/>
              <a:gd name="connsiteX1" fmla="*/ 5657 w 17717"/>
              <a:gd name="connsiteY1" fmla="*/ 1279 h 18651"/>
              <a:gd name="connsiteX2" fmla="*/ 0 w 17717"/>
              <a:gd name="connsiteY2" fmla="*/ 8006 h 18651"/>
              <a:gd name="connsiteX0" fmla="*/ 16781 w 17774"/>
              <a:gd name="connsiteY0" fmla="*/ 17566 h 17566"/>
              <a:gd name="connsiteX1" fmla="*/ 5657 w 17774"/>
              <a:gd name="connsiteY1" fmla="*/ 194 h 17566"/>
              <a:gd name="connsiteX2" fmla="*/ 0 w 17774"/>
              <a:gd name="connsiteY2" fmla="*/ 6921 h 17566"/>
              <a:gd name="connsiteX0" fmla="*/ 16781 w 18011"/>
              <a:gd name="connsiteY0" fmla="*/ 15433 h 15433"/>
              <a:gd name="connsiteX1" fmla="*/ 8610 w 18011"/>
              <a:gd name="connsiteY1" fmla="*/ 518 h 15433"/>
              <a:gd name="connsiteX2" fmla="*/ 0 w 18011"/>
              <a:gd name="connsiteY2" fmla="*/ 4788 h 15433"/>
              <a:gd name="connsiteX0" fmla="*/ 16781 w 17936"/>
              <a:gd name="connsiteY0" fmla="*/ 15018 h 15018"/>
              <a:gd name="connsiteX1" fmla="*/ 8610 w 17936"/>
              <a:gd name="connsiteY1" fmla="*/ 103 h 15018"/>
              <a:gd name="connsiteX2" fmla="*/ 0 w 17936"/>
              <a:gd name="connsiteY2" fmla="*/ 4373 h 15018"/>
              <a:gd name="connsiteX0" fmla="*/ 16781 w 17901"/>
              <a:gd name="connsiteY0" fmla="*/ 15243 h 15243"/>
              <a:gd name="connsiteX1" fmla="*/ 8610 w 17901"/>
              <a:gd name="connsiteY1" fmla="*/ 328 h 15243"/>
              <a:gd name="connsiteX2" fmla="*/ 0 w 17901"/>
              <a:gd name="connsiteY2" fmla="*/ 4598 h 15243"/>
              <a:gd name="connsiteX0" fmla="*/ 16781 w 16781"/>
              <a:gd name="connsiteY0" fmla="*/ 14918 h 14918"/>
              <a:gd name="connsiteX1" fmla="*/ 8610 w 16781"/>
              <a:gd name="connsiteY1" fmla="*/ 3 h 14918"/>
              <a:gd name="connsiteX2" fmla="*/ 0 w 16781"/>
              <a:gd name="connsiteY2" fmla="*/ 4273 h 14918"/>
              <a:gd name="connsiteX0" fmla="*/ 16781 w 16781"/>
              <a:gd name="connsiteY0" fmla="*/ 12752 h 12752"/>
              <a:gd name="connsiteX1" fmla="*/ 9813 w 16781"/>
              <a:gd name="connsiteY1" fmla="*/ 5 h 12752"/>
              <a:gd name="connsiteX2" fmla="*/ 0 w 16781"/>
              <a:gd name="connsiteY2" fmla="*/ 2107 h 12752"/>
              <a:gd name="connsiteX0" fmla="*/ 16781 w 16939"/>
              <a:gd name="connsiteY0" fmla="*/ 12750 h 12750"/>
              <a:gd name="connsiteX1" fmla="*/ 9813 w 16939"/>
              <a:gd name="connsiteY1" fmla="*/ 3 h 12750"/>
              <a:gd name="connsiteX2" fmla="*/ 0 w 16939"/>
              <a:gd name="connsiteY2" fmla="*/ 2105 h 12750"/>
              <a:gd name="connsiteX0" fmla="*/ 16781 w 16882"/>
              <a:gd name="connsiteY0" fmla="*/ 10645 h 10645"/>
              <a:gd name="connsiteX1" fmla="*/ 6204 w 16882"/>
              <a:gd name="connsiteY1" fmla="*/ 9895 h 10645"/>
              <a:gd name="connsiteX2" fmla="*/ 0 w 16882"/>
              <a:gd name="connsiteY2" fmla="*/ 0 h 10645"/>
              <a:gd name="connsiteX0" fmla="*/ 16781 w 16781"/>
              <a:gd name="connsiteY0" fmla="*/ 10645 h 10645"/>
              <a:gd name="connsiteX1" fmla="*/ 6204 w 16781"/>
              <a:gd name="connsiteY1" fmla="*/ 9895 h 10645"/>
              <a:gd name="connsiteX2" fmla="*/ 0 w 16781"/>
              <a:gd name="connsiteY2" fmla="*/ 0 h 10645"/>
              <a:gd name="connsiteX0" fmla="*/ 16781 w 16781"/>
              <a:gd name="connsiteY0" fmla="*/ 10645 h 10645"/>
              <a:gd name="connsiteX1" fmla="*/ 8501 w 16781"/>
              <a:gd name="connsiteY1" fmla="*/ 3824 h 10645"/>
              <a:gd name="connsiteX2" fmla="*/ 0 w 16781"/>
              <a:gd name="connsiteY2" fmla="*/ 0 h 10645"/>
              <a:gd name="connsiteX0" fmla="*/ 16781 w 16781"/>
              <a:gd name="connsiteY0" fmla="*/ 10645 h 10645"/>
              <a:gd name="connsiteX1" fmla="*/ 8501 w 16781"/>
              <a:gd name="connsiteY1" fmla="*/ 3824 h 10645"/>
              <a:gd name="connsiteX2" fmla="*/ 0 w 16781"/>
              <a:gd name="connsiteY2" fmla="*/ 0 h 10645"/>
              <a:gd name="connsiteX0" fmla="*/ 16781 w 16781"/>
              <a:gd name="connsiteY0" fmla="*/ 10645 h 10645"/>
              <a:gd name="connsiteX1" fmla="*/ 8501 w 16781"/>
              <a:gd name="connsiteY1" fmla="*/ 3824 h 10645"/>
              <a:gd name="connsiteX2" fmla="*/ 0 w 16781"/>
              <a:gd name="connsiteY2" fmla="*/ 0 h 10645"/>
              <a:gd name="connsiteX0" fmla="*/ 17330 w 17330"/>
              <a:gd name="connsiteY0" fmla="*/ 6861 h 21834"/>
              <a:gd name="connsiteX1" fmla="*/ 9050 w 17330"/>
              <a:gd name="connsiteY1" fmla="*/ 40 h 21834"/>
              <a:gd name="connsiteX2" fmla="*/ 0 w 17330"/>
              <a:gd name="connsiteY2" fmla="*/ 21764 h 21834"/>
              <a:gd name="connsiteX0" fmla="*/ 17330 w 17330"/>
              <a:gd name="connsiteY0" fmla="*/ 1539 h 16634"/>
              <a:gd name="connsiteX1" fmla="*/ 10698 w 17330"/>
              <a:gd name="connsiteY1" fmla="*/ 10899 h 16634"/>
              <a:gd name="connsiteX2" fmla="*/ 0 w 17330"/>
              <a:gd name="connsiteY2" fmla="*/ 16442 h 16634"/>
              <a:gd name="connsiteX0" fmla="*/ 17330 w 17330"/>
              <a:gd name="connsiteY0" fmla="*/ 0 h 15095"/>
              <a:gd name="connsiteX1" fmla="*/ 10698 w 17330"/>
              <a:gd name="connsiteY1" fmla="*/ 9360 h 15095"/>
              <a:gd name="connsiteX2" fmla="*/ 0 w 17330"/>
              <a:gd name="connsiteY2" fmla="*/ 14903 h 15095"/>
              <a:gd name="connsiteX0" fmla="*/ 17330 w 17330"/>
              <a:gd name="connsiteY0" fmla="*/ 0 h 14903"/>
              <a:gd name="connsiteX1" fmla="*/ 0 w 17330"/>
              <a:gd name="connsiteY1" fmla="*/ 14903 h 14903"/>
              <a:gd name="connsiteX0" fmla="*/ 17330 w 17330"/>
              <a:gd name="connsiteY0" fmla="*/ 0 h 15490"/>
              <a:gd name="connsiteX1" fmla="*/ 0 w 17330"/>
              <a:gd name="connsiteY1" fmla="*/ 14903 h 15490"/>
              <a:gd name="connsiteX0" fmla="*/ 17330 w 17330"/>
              <a:gd name="connsiteY0" fmla="*/ 0 h 16209"/>
              <a:gd name="connsiteX1" fmla="*/ 0 w 17330"/>
              <a:gd name="connsiteY1" fmla="*/ 14903 h 16209"/>
            </a:gdLst>
            <a:ahLst/>
            <a:cxnLst>
              <a:cxn ang="0">
                <a:pos x="connsiteX0" y="connsiteY0"/>
              </a:cxn>
              <a:cxn ang="0">
                <a:pos x="connsiteX1" y="connsiteY1"/>
              </a:cxn>
            </a:cxnLst>
            <a:rect l="l" t="t" r="r" b="b"/>
            <a:pathLst>
              <a:path w="17330" h="16209">
                <a:moveTo>
                  <a:pt x="17330" y="0"/>
                </a:moveTo>
                <a:cubicBezTo>
                  <a:pt x="12926" y="15187"/>
                  <a:pt x="9072" y="18451"/>
                  <a:pt x="0" y="14903"/>
                </a:cubicBezTo>
              </a:path>
            </a:pathLst>
          </a:custGeom>
          <a:noFill/>
          <a:ln w="63500">
            <a:solidFill>
              <a:srgbClr val="FF66FF"/>
            </a:solidFill>
            <a:round/>
            <a:headEnd/>
            <a:tailEnd/>
          </a:ln>
        </p:spPr>
        <p:txBody>
          <a:bodyPr/>
          <a:lstStyle/>
          <a:p>
            <a:endParaRPr lang="en-US">
              <a:solidFill>
                <a:srgbClr val="000000"/>
              </a:solidFill>
            </a:endParaRPr>
          </a:p>
        </p:txBody>
      </p:sp>
      <p:sp>
        <p:nvSpPr>
          <p:cNvPr id="549" name="Freeform 80"/>
          <p:cNvSpPr>
            <a:spLocks/>
          </p:cNvSpPr>
          <p:nvPr/>
        </p:nvSpPr>
        <p:spPr bwMode="auto">
          <a:xfrm>
            <a:off x="600927" y="2442104"/>
            <a:ext cx="402684" cy="433657"/>
          </a:xfrm>
          <a:custGeom>
            <a:avLst/>
            <a:gdLst>
              <a:gd name="T0" fmla="*/ 2147483647 w 438"/>
              <a:gd name="T1" fmla="*/ 2147483647 h 411"/>
              <a:gd name="T2" fmla="*/ 2147483647 w 438"/>
              <a:gd name="T3" fmla="*/ 2147483647 h 411"/>
              <a:gd name="T4" fmla="*/ 2147483647 w 438"/>
              <a:gd name="T5" fmla="*/ 2147483647 h 411"/>
              <a:gd name="T6" fmla="*/ 2147483647 w 438"/>
              <a:gd name="T7" fmla="*/ 2147483647 h 411"/>
              <a:gd name="T8" fmla="*/ 2147483647 w 438"/>
              <a:gd name="T9" fmla="*/ 2147483647 h 411"/>
              <a:gd name="T10" fmla="*/ 2147483647 w 438"/>
              <a:gd name="T11" fmla="*/ 2147483647 h 411"/>
              <a:gd name="T12" fmla="*/ 2147483647 w 438"/>
              <a:gd name="T13" fmla="*/ 2147483647 h 411"/>
              <a:gd name="T14" fmla="*/ 2147483647 w 438"/>
              <a:gd name="T15" fmla="*/ 2147483647 h 411"/>
              <a:gd name="T16" fmla="*/ 2147483647 w 438"/>
              <a:gd name="T17" fmla="*/ 2147483647 h 4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8"/>
              <a:gd name="T28" fmla="*/ 0 h 411"/>
              <a:gd name="T29" fmla="*/ 438 w 438"/>
              <a:gd name="T30" fmla="*/ 411 h 411"/>
              <a:gd name="connsiteX0" fmla="*/ 1291 w 9249"/>
              <a:gd name="connsiteY0" fmla="*/ 6863 h 9637"/>
              <a:gd name="connsiteX1" fmla="*/ 606 w 9249"/>
              <a:gd name="connsiteY1" fmla="*/ 4601 h 9637"/>
              <a:gd name="connsiteX2" fmla="*/ 401 w 9249"/>
              <a:gd name="connsiteY2" fmla="*/ 2922 h 9637"/>
              <a:gd name="connsiteX3" fmla="*/ 6291 w 9249"/>
              <a:gd name="connsiteY3" fmla="*/ 2 h 9637"/>
              <a:gd name="connsiteX4" fmla="*/ 9236 w 9249"/>
              <a:gd name="connsiteY4" fmla="*/ 3360 h 9637"/>
              <a:gd name="connsiteX5" fmla="*/ 5195 w 9249"/>
              <a:gd name="connsiteY5" fmla="*/ 6644 h 9637"/>
              <a:gd name="connsiteX6" fmla="*/ 2045 w 9249"/>
              <a:gd name="connsiteY6" fmla="*/ 9637 h 9637"/>
              <a:gd name="connsiteX7" fmla="*/ 1200 w 9249"/>
              <a:gd name="connsiteY7" fmla="*/ 6669 h 9637"/>
              <a:gd name="connsiteX0" fmla="*/ 1395 w 9999"/>
              <a:gd name="connsiteY0" fmla="*/ 7122 h 10000"/>
              <a:gd name="connsiteX1" fmla="*/ 654 w 9999"/>
              <a:gd name="connsiteY1" fmla="*/ 4774 h 10000"/>
              <a:gd name="connsiteX2" fmla="*/ 433 w 9999"/>
              <a:gd name="connsiteY2" fmla="*/ 3032 h 10000"/>
              <a:gd name="connsiteX3" fmla="*/ 6801 w 9999"/>
              <a:gd name="connsiteY3" fmla="*/ 2 h 10000"/>
              <a:gd name="connsiteX4" fmla="*/ 9985 w 9999"/>
              <a:gd name="connsiteY4" fmla="*/ 3487 h 10000"/>
              <a:gd name="connsiteX5" fmla="*/ 5616 w 9999"/>
              <a:gd name="connsiteY5" fmla="*/ 6894 h 10000"/>
              <a:gd name="connsiteX6" fmla="*/ 2210 w 9999"/>
              <a:gd name="connsiteY6" fmla="*/ 10000 h 10000"/>
              <a:gd name="connsiteX7" fmla="*/ 1296 w 9999"/>
              <a:gd name="connsiteY7" fmla="*/ 6920 h 10000"/>
              <a:gd name="connsiteX8" fmla="*/ 1395 w 9999"/>
              <a:gd name="connsiteY8" fmla="*/ 7122 h 10000"/>
              <a:gd name="connsiteX0" fmla="*/ 153 w 9720"/>
              <a:gd name="connsiteY0" fmla="*/ 3032 h 10000"/>
              <a:gd name="connsiteX1" fmla="*/ 6522 w 9720"/>
              <a:gd name="connsiteY1" fmla="*/ 2 h 10000"/>
              <a:gd name="connsiteX2" fmla="*/ 9706 w 9720"/>
              <a:gd name="connsiteY2" fmla="*/ 3487 h 10000"/>
              <a:gd name="connsiteX3" fmla="*/ 5337 w 9720"/>
              <a:gd name="connsiteY3" fmla="*/ 6894 h 10000"/>
              <a:gd name="connsiteX4" fmla="*/ 1930 w 9720"/>
              <a:gd name="connsiteY4" fmla="*/ 10000 h 10000"/>
              <a:gd name="connsiteX5" fmla="*/ 1016 w 9720"/>
              <a:gd name="connsiteY5" fmla="*/ 6920 h 10000"/>
              <a:gd name="connsiteX6" fmla="*/ 1115 w 9720"/>
              <a:gd name="connsiteY6" fmla="*/ 7122 h 10000"/>
              <a:gd name="connsiteX7" fmla="*/ 374 w 9720"/>
              <a:gd name="connsiteY7" fmla="*/ 4774 h 10000"/>
              <a:gd name="connsiteX8" fmla="*/ 1575 w 9720"/>
              <a:gd name="connsiteY8" fmla="*/ 4486 h 10000"/>
              <a:gd name="connsiteX0" fmla="*/ 0 w 9844"/>
              <a:gd name="connsiteY0" fmla="*/ 3032 h 10000"/>
              <a:gd name="connsiteX1" fmla="*/ 6553 w 9844"/>
              <a:gd name="connsiteY1" fmla="*/ 2 h 10000"/>
              <a:gd name="connsiteX2" fmla="*/ 9829 w 9844"/>
              <a:gd name="connsiteY2" fmla="*/ 3487 h 10000"/>
              <a:gd name="connsiteX3" fmla="*/ 5334 w 9844"/>
              <a:gd name="connsiteY3" fmla="*/ 6894 h 10000"/>
              <a:gd name="connsiteX4" fmla="*/ 1829 w 9844"/>
              <a:gd name="connsiteY4" fmla="*/ 10000 h 10000"/>
              <a:gd name="connsiteX5" fmla="*/ 888 w 9844"/>
              <a:gd name="connsiteY5" fmla="*/ 6920 h 10000"/>
              <a:gd name="connsiteX6" fmla="*/ 990 w 9844"/>
              <a:gd name="connsiteY6" fmla="*/ 7122 h 10000"/>
              <a:gd name="connsiteX7" fmla="*/ 228 w 9844"/>
              <a:gd name="connsiteY7" fmla="*/ 4774 h 10000"/>
              <a:gd name="connsiteX0" fmla="*/ 387 w 10387"/>
              <a:gd name="connsiteY0" fmla="*/ 3032 h 10000"/>
              <a:gd name="connsiteX1" fmla="*/ 7044 w 10387"/>
              <a:gd name="connsiteY1" fmla="*/ 2 h 10000"/>
              <a:gd name="connsiteX2" fmla="*/ 10372 w 10387"/>
              <a:gd name="connsiteY2" fmla="*/ 3487 h 10000"/>
              <a:gd name="connsiteX3" fmla="*/ 5806 w 10387"/>
              <a:gd name="connsiteY3" fmla="*/ 6894 h 10000"/>
              <a:gd name="connsiteX4" fmla="*/ 2245 w 10387"/>
              <a:gd name="connsiteY4" fmla="*/ 10000 h 10000"/>
              <a:gd name="connsiteX5" fmla="*/ 1289 w 10387"/>
              <a:gd name="connsiteY5" fmla="*/ 6920 h 10000"/>
              <a:gd name="connsiteX6" fmla="*/ 1393 w 10387"/>
              <a:gd name="connsiteY6" fmla="*/ 7122 h 10000"/>
              <a:gd name="connsiteX7" fmla="*/ 0 w 10387"/>
              <a:gd name="connsiteY7" fmla="*/ 8561 h 10000"/>
              <a:gd name="connsiteX0" fmla="*/ 3641 w 13641"/>
              <a:gd name="connsiteY0" fmla="*/ 3032 h 10000"/>
              <a:gd name="connsiteX1" fmla="*/ 10298 w 13641"/>
              <a:gd name="connsiteY1" fmla="*/ 2 h 10000"/>
              <a:gd name="connsiteX2" fmla="*/ 13626 w 13641"/>
              <a:gd name="connsiteY2" fmla="*/ 3487 h 10000"/>
              <a:gd name="connsiteX3" fmla="*/ 9060 w 13641"/>
              <a:gd name="connsiteY3" fmla="*/ 6894 h 10000"/>
              <a:gd name="connsiteX4" fmla="*/ 5499 w 13641"/>
              <a:gd name="connsiteY4" fmla="*/ 10000 h 10000"/>
              <a:gd name="connsiteX5" fmla="*/ 4543 w 13641"/>
              <a:gd name="connsiteY5" fmla="*/ 6920 h 10000"/>
              <a:gd name="connsiteX6" fmla="*/ 3 w 13641"/>
              <a:gd name="connsiteY6" fmla="*/ 6213 h 10000"/>
              <a:gd name="connsiteX7" fmla="*/ 3254 w 13641"/>
              <a:gd name="connsiteY7" fmla="*/ 8561 h 10000"/>
              <a:gd name="connsiteX0" fmla="*/ 3641 w 13641"/>
              <a:gd name="connsiteY0" fmla="*/ 3032 h 10000"/>
              <a:gd name="connsiteX1" fmla="*/ 10298 w 13641"/>
              <a:gd name="connsiteY1" fmla="*/ 2 h 10000"/>
              <a:gd name="connsiteX2" fmla="*/ 13626 w 13641"/>
              <a:gd name="connsiteY2" fmla="*/ 3487 h 10000"/>
              <a:gd name="connsiteX3" fmla="*/ 9060 w 13641"/>
              <a:gd name="connsiteY3" fmla="*/ 6894 h 10000"/>
              <a:gd name="connsiteX4" fmla="*/ 5499 w 13641"/>
              <a:gd name="connsiteY4" fmla="*/ 10000 h 10000"/>
              <a:gd name="connsiteX5" fmla="*/ 3924 w 13641"/>
              <a:gd name="connsiteY5" fmla="*/ 5026 h 10000"/>
              <a:gd name="connsiteX6" fmla="*/ 3 w 13641"/>
              <a:gd name="connsiteY6" fmla="*/ 6213 h 10000"/>
              <a:gd name="connsiteX7" fmla="*/ 3254 w 13641"/>
              <a:gd name="connsiteY7" fmla="*/ 8561 h 10000"/>
              <a:gd name="connsiteX0" fmla="*/ 3641 w 13641"/>
              <a:gd name="connsiteY0" fmla="*/ 3032 h 8651"/>
              <a:gd name="connsiteX1" fmla="*/ 10298 w 13641"/>
              <a:gd name="connsiteY1" fmla="*/ 2 h 8651"/>
              <a:gd name="connsiteX2" fmla="*/ 13626 w 13641"/>
              <a:gd name="connsiteY2" fmla="*/ 3487 h 8651"/>
              <a:gd name="connsiteX3" fmla="*/ 9060 w 13641"/>
              <a:gd name="connsiteY3" fmla="*/ 6894 h 8651"/>
              <a:gd name="connsiteX4" fmla="*/ 7047 w 13641"/>
              <a:gd name="connsiteY4" fmla="*/ 2274 h 8651"/>
              <a:gd name="connsiteX5" fmla="*/ 3924 w 13641"/>
              <a:gd name="connsiteY5" fmla="*/ 5026 h 8651"/>
              <a:gd name="connsiteX6" fmla="*/ 3 w 13641"/>
              <a:gd name="connsiteY6" fmla="*/ 6213 h 8651"/>
              <a:gd name="connsiteX7" fmla="*/ 3254 w 13641"/>
              <a:gd name="connsiteY7" fmla="*/ 8561 h 8651"/>
              <a:gd name="connsiteX0" fmla="*/ 7549 w 10000"/>
              <a:gd name="connsiteY0" fmla="*/ 0 h 9998"/>
              <a:gd name="connsiteX1" fmla="*/ 9989 w 10000"/>
              <a:gd name="connsiteY1" fmla="*/ 4029 h 9998"/>
              <a:gd name="connsiteX2" fmla="*/ 6642 w 10000"/>
              <a:gd name="connsiteY2" fmla="*/ 7967 h 9998"/>
              <a:gd name="connsiteX3" fmla="*/ 5166 w 10000"/>
              <a:gd name="connsiteY3" fmla="*/ 2627 h 9998"/>
              <a:gd name="connsiteX4" fmla="*/ 2877 w 10000"/>
              <a:gd name="connsiteY4" fmla="*/ 5808 h 9998"/>
              <a:gd name="connsiteX5" fmla="*/ 2 w 10000"/>
              <a:gd name="connsiteY5" fmla="*/ 7180 h 9998"/>
              <a:gd name="connsiteX6" fmla="*/ 2385 w 10000"/>
              <a:gd name="connsiteY6" fmla="*/ 9894 h 9998"/>
              <a:gd name="connsiteX0" fmla="*/ 9989 w 9989"/>
              <a:gd name="connsiteY0" fmla="*/ 1402 h 7372"/>
              <a:gd name="connsiteX1" fmla="*/ 6642 w 9989"/>
              <a:gd name="connsiteY1" fmla="*/ 5341 h 7372"/>
              <a:gd name="connsiteX2" fmla="*/ 5166 w 9989"/>
              <a:gd name="connsiteY2" fmla="*/ 0 h 7372"/>
              <a:gd name="connsiteX3" fmla="*/ 2877 w 9989"/>
              <a:gd name="connsiteY3" fmla="*/ 3181 h 7372"/>
              <a:gd name="connsiteX4" fmla="*/ 2 w 9989"/>
              <a:gd name="connsiteY4" fmla="*/ 4553 h 7372"/>
              <a:gd name="connsiteX5" fmla="*/ 2385 w 9989"/>
              <a:gd name="connsiteY5" fmla="*/ 7268 h 7372"/>
              <a:gd name="connsiteX0" fmla="*/ 6649 w 6649"/>
              <a:gd name="connsiteY0" fmla="*/ 7245 h 10000"/>
              <a:gd name="connsiteX1" fmla="*/ 5172 w 6649"/>
              <a:gd name="connsiteY1" fmla="*/ 0 h 10000"/>
              <a:gd name="connsiteX2" fmla="*/ 2880 w 6649"/>
              <a:gd name="connsiteY2" fmla="*/ 4315 h 10000"/>
              <a:gd name="connsiteX3" fmla="*/ 2 w 6649"/>
              <a:gd name="connsiteY3" fmla="*/ 6176 h 10000"/>
              <a:gd name="connsiteX4" fmla="*/ 2388 w 6649"/>
              <a:gd name="connsiteY4" fmla="*/ 9859 h 10000"/>
              <a:gd name="connsiteX0" fmla="*/ 14101 w 14101"/>
              <a:gd name="connsiteY0" fmla="*/ 74 h 10550"/>
              <a:gd name="connsiteX1" fmla="*/ 7779 w 14101"/>
              <a:gd name="connsiteY1" fmla="*/ 550 h 10550"/>
              <a:gd name="connsiteX2" fmla="*/ 4331 w 14101"/>
              <a:gd name="connsiteY2" fmla="*/ 4865 h 10550"/>
              <a:gd name="connsiteX3" fmla="*/ 3 w 14101"/>
              <a:gd name="connsiteY3" fmla="*/ 6726 h 10550"/>
              <a:gd name="connsiteX4" fmla="*/ 3592 w 14101"/>
              <a:gd name="connsiteY4" fmla="*/ 10409 h 10550"/>
              <a:gd name="connsiteX0" fmla="*/ 9915 w 9915"/>
              <a:gd name="connsiteY0" fmla="*/ 5226 h 10000"/>
              <a:gd name="connsiteX1" fmla="*/ 7779 w 9915"/>
              <a:gd name="connsiteY1" fmla="*/ 0 h 10000"/>
              <a:gd name="connsiteX2" fmla="*/ 4331 w 9915"/>
              <a:gd name="connsiteY2" fmla="*/ 4315 h 10000"/>
              <a:gd name="connsiteX3" fmla="*/ 3 w 9915"/>
              <a:gd name="connsiteY3" fmla="*/ 6176 h 10000"/>
              <a:gd name="connsiteX4" fmla="*/ 3592 w 9915"/>
              <a:gd name="connsiteY4" fmla="*/ 9859 h 10000"/>
              <a:gd name="connsiteX0" fmla="*/ 10000 w 10136"/>
              <a:gd name="connsiteY0" fmla="*/ 5226 h 10000"/>
              <a:gd name="connsiteX1" fmla="*/ 7846 w 10136"/>
              <a:gd name="connsiteY1" fmla="*/ 0 h 10000"/>
              <a:gd name="connsiteX2" fmla="*/ 4368 w 10136"/>
              <a:gd name="connsiteY2" fmla="*/ 4315 h 10000"/>
              <a:gd name="connsiteX3" fmla="*/ 3 w 10136"/>
              <a:gd name="connsiteY3" fmla="*/ 6176 h 10000"/>
              <a:gd name="connsiteX4" fmla="*/ 3623 w 10136"/>
              <a:gd name="connsiteY4" fmla="*/ 9859 h 10000"/>
              <a:gd name="connsiteX0" fmla="*/ 10517 w 10630"/>
              <a:gd name="connsiteY0" fmla="*/ 6414 h 10000"/>
              <a:gd name="connsiteX1" fmla="*/ 7846 w 10630"/>
              <a:gd name="connsiteY1" fmla="*/ 0 h 10000"/>
              <a:gd name="connsiteX2" fmla="*/ 4368 w 10630"/>
              <a:gd name="connsiteY2" fmla="*/ 4315 h 10000"/>
              <a:gd name="connsiteX3" fmla="*/ 3 w 10630"/>
              <a:gd name="connsiteY3" fmla="*/ 6176 h 10000"/>
              <a:gd name="connsiteX4" fmla="*/ 3623 w 10630"/>
              <a:gd name="connsiteY4" fmla="*/ 9859 h 10000"/>
              <a:gd name="connsiteX0" fmla="*/ 10515 w 10628"/>
              <a:gd name="connsiteY0" fmla="*/ 6414 h 6414"/>
              <a:gd name="connsiteX1" fmla="*/ 7844 w 10628"/>
              <a:gd name="connsiteY1" fmla="*/ 0 h 6414"/>
              <a:gd name="connsiteX2" fmla="*/ 4366 w 10628"/>
              <a:gd name="connsiteY2" fmla="*/ 4315 h 6414"/>
              <a:gd name="connsiteX3" fmla="*/ 1 w 10628"/>
              <a:gd name="connsiteY3" fmla="*/ 6176 h 6414"/>
              <a:gd name="connsiteX0" fmla="*/ 5786 w 5892"/>
              <a:gd name="connsiteY0" fmla="*/ 10000 h 10000"/>
              <a:gd name="connsiteX1" fmla="*/ 3273 w 5892"/>
              <a:gd name="connsiteY1" fmla="*/ 0 h 10000"/>
              <a:gd name="connsiteX2" fmla="*/ 0 w 5892"/>
              <a:gd name="connsiteY2" fmla="*/ 6727 h 10000"/>
              <a:gd name="connsiteX0" fmla="*/ 9820 w 9820"/>
              <a:gd name="connsiteY0" fmla="*/ 10000 h 10000"/>
              <a:gd name="connsiteX1" fmla="*/ 5555 w 9820"/>
              <a:gd name="connsiteY1" fmla="*/ 0 h 10000"/>
              <a:gd name="connsiteX2" fmla="*/ 0 w 9820"/>
              <a:gd name="connsiteY2" fmla="*/ 6727 h 10000"/>
              <a:gd name="connsiteX0" fmla="*/ 10000 w 10000"/>
              <a:gd name="connsiteY0" fmla="*/ 10000 h 10000"/>
              <a:gd name="connsiteX1" fmla="*/ 5657 w 10000"/>
              <a:gd name="connsiteY1" fmla="*/ 0 h 10000"/>
              <a:gd name="connsiteX2" fmla="*/ 0 w 10000"/>
              <a:gd name="connsiteY2" fmla="*/ 6727 h 10000"/>
              <a:gd name="connsiteX0" fmla="*/ 16781 w 16781"/>
              <a:gd name="connsiteY0" fmla="*/ 17372 h 17372"/>
              <a:gd name="connsiteX1" fmla="*/ 5657 w 16781"/>
              <a:gd name="connsiteY1" fmla="*/ 0 h 17372"/>
              <a:gd name="connsiteX2" fmla="*/ 0 w 16781"/>
              <a:gd name="connsiteY2" fmla="*/ 6727 h 17372"/>
              <a:gd name="connsiteX0" fmla="*/ 16781 w 17638"/>
              <a:gd name="connsiteY0" fmla="*/ 17382 h 17382"/>
              <a:gd name="connsiteX1" fmla="*/ 5657 w 17638"/>
              <a:gd name="connsiteY1" fmla="*/ 10 h 17382"/>
              <a:gd name="connsiteX2" fmla="*/ 0 w 17638"/>
              <a:gd name="connsiteY2" fmla="*/ 6737 h 17382"/>
              <a:gd name="connsiteX0" fmla="*/ 16781 w 17638"/>
              <a:gd name="connsiteY0" fmla="*/ 17382 h 17382"/>
              <a:gd name="connsiteX1" fmla="*/ 5657 w 17638"/>
              <a:gd name="connsiteY1" fmla="*/ 10 h 17382"/>
              <a:gd name="connsiteX2" fmla="*/ 0 w 17638"/>
              <a:gd name="connsiteY2" fmla="*/ 6737 h 17382"/>
              <a:gd name="connsiteX0" fmla="*/ 16781 w 17717"/>
              <a:gd name="connsiteY0" fmla="*/ 18651 h 18651"/>
              <a:gd name="connsiteX1" fmla="*/ 5657 w 17717"/>
              <a:gd name="connsiteY1" fmla="*/ 1279 h 18651"/>
              <a:gd name="connsiteX2" fmla="*/ 0 w 17717"/>
              <a:gd name="connsiteY2" fmla="*/ 8006 h 18651"/>
              <a:gd name="connsiteX0" fmla="*/ 16781 w 17774"/>
              <a:gd name="connsiteY0" fmla="*/ 17566 h 17566"/>
              <a:gd name="connsiteX1" fmla="*/ 5657 w 17774"/>
              <a:gd name="connsiteY1" fmla="*/ 194 h 17566"/>
              <a:gd name="connsiteX2" fmla="*/ 0 w 17774"/>
              <a:gd name="connsiteY2" fmla="*/ 6921 h 17566"/>
              <a:gd name="connsiteX0" fmla="*/ 16781 w 18011"/>
              <a:gd name="connsiteY0" fmla="*/ 15433 h 15433"/>
              <a:gd name="connsiteX1" fmla="*/ 8610 w 18011"/>
              <a:gd name="connsiteY1" fmla="*/ 518 h 15433"/>
              <a:gd name="connsiteX2" fmla="*/ 0 w 18011"/>
              <a:gd name="connsiteY2" fmla="*/ 4788 h 15433"/>
              <a:gd name="connsiteX0" fmla="*/ 16781 w 17936"/>
              <a:gd name="connsiteY0" fmla="*/ 15018 h 15018"/>
              <a:gd name="connsiteX1" fmla="*/ 8610 w 17936"/>
              <a:gd name="connsiteY1" fmla="*/ 103 h 15018"/>
              <a:gd name="connsiteX2" fmla="*/ 0 w 17936"/>
              <a:gd name="connsiteY2" fmla="*/ 4373 h 15018"/>
              <a:gd name="connsiteX0" fmla="*/ 16781 w 17901"/>
              <a:gd name="connsiteY0" fmla="*/ 15243 h 15243"/>
              <a:gd name="connsiteX1" fmla="*/ 8610 w 17901"/>
              <a:gd name="connsiteY1" fmla="*/ 328 h 15243"/>
              <a:gd name="connsiteX2" fmla="*/ 0 w 17901"/>
              <a:gd name="connsiteY2" fmla="*/ 4598 h 15243"/>
              <a:gd name="connsiteX0" fmla="*/ 16781 w 16781"/>
              <a:gd name="connsiteY0" fmla="*/ 14918 h 14918"/>
              <a:gd name="connsiteX1" fmla="*/ 8610 w 16781"/>
              <a:gd name="connsiteY1" fmla="*/ 3 h 14918"/>
              <a:gd name="connsiteX2" fmla="*/ 0 w 16781"/>
              <a:gd name="connsiteY2" fmla="*/ 4273 h 14918"/>
              <a:gd name="connsiteX0" fmla="*/ 16781 w 16781"/>
              <a:gd name="connsiteY0" fmla="*/ 12752 h 12752"/>
              <a:gd name="connsiteX1" fmla="*/ 9813 w 16781"/>
              <a:gd name="connsiteY1" fmla="*/ 5 h 12752"/>
              <a:gd name="connsiteX2" fmla="*/ 0 w 16781"/>
              <a:gd name="connsiteY2" fmla="*/ 2107 h 12752"/>
              <a:gd name="connsiteX0" fmla="*/ 16781 w 16939"/>
              <a:gd name="connsiteY0" fmla="*/ 12750 h 12750"/>
              <a:gd name="connsiteX1" fmla="*/ 9813 w 16939"/>
              <a:gd name="connsiteY1" fmla="*/ 3 h 12750"/>
              <a:gd name="connsiteX2" fmla="*/ 0 w 16939"/>
              <a:gd name="connsiteY2" fmla="*/ 2105 h 12750"/>
              <a:gd name="connsiteX0" fmla="*/ 16781 w 16882"/>
              <a:gd name="connsiteY0" fmla="*/ 10645 h 10645"/>
              <a:gd name="connsiteX1" fmla="*/ 6204 w 16882"/>
              <a:gd name="connsiteY1" fmla="*/ 9895 h 10645"/>
              <a:gd name="connsiteX2" fmla="*/ 0 w 16882"/>
              <a:gd name="connsiteY2" fmla="*/ 0 h 10645"/>
              <a:gd name="connsiteX0" fmla="*/ 16781 w 16781"/>
              <a:gd name="connsiteY0" fmla="*/ 10645 h 10645"/>
              <a:gd name="connsiteX1" fmla="*/ 6204 w 16781"/>
              <a:gd name="connsiteY1" fmla="*/ 9895 h 10645"/>
              <a:gd name="connsiteX2" fmla="*/ 0 w 16781"/>
              <a:gd name="connsiteY2" fmla="*/ 0 h 10645"/>
              <a:gd name="connsiteX0" fmla="*/ 16781 w 16781"/>
              <a:gd name="connsiteY0" fmla="*/ 10645 h 10645"/>
              <a:gd name="connsiteX1" fmla="*/ 8501 w 16781"/>
              <a:gd name="connsiteY1" fmla="*/ 3824 h 10645"/>
              <a:gd name="connsiteX2" fmla="*/ 0 w 16781"/>
              <a:gd name="connsiteY2" fmla="*/ 0 h 10645"/>
              <a:gd name="connsiteX0" fmla="*/ 16781 w 16781"/>
              <a:gd name="connsiteY0" fmla="*/ 10645 h 10645"/>
              <a:gd name="connsiteX1" fmla="*/ 8501 w 16781"/>
              <a:gd name="connsiteY1" fmla="*/ 3824 h 10645"/>
              <a:gd name="connsiteX2" fmla="*/ 0 w 16781"/>
              <a:gd name="connsiteY2" fmla="*/ 0 h 10645"/>
              <a:gd name="connsiteX0" fmla="*/ 16781 w 16781"/>
              <a:gd name="connsiteY0" fmla="*/ 10645 h 10645"/>
              <a:gd name="connsiteX1" fmla="*/ 8501 w 16781"/>
              <a:gd name="connsiteY1" fmla="*/ 3824 h 10645"/>
              <a:gd name="connsiteX2" fmla="*/ 0 w 16781"/>
              <a:gd name="connsiteY2" fmla="*/ 0 h 10645"/>
            </a:gdLst>
            <a:ahLst/>
            <a:cxnLst>
              <a:cxn ang="0">
                <a:pos x="connsiteX0" y="connsiteY0"/>
              </a:cxn>
              <a:cxn ang="0">
                <a:pos x="connsiteX1" y="connsiteY1"/>
              </a:cxn>
              <a:cxn ang="0">
                <a:pos x="connsiteX2" y="connsiteY2"/>
              </a:cxn>
            </a:cxnLst>
            <a:rect l="l" t="t" r="r" b="b"/>
            <a:pathLst>
              <a:path w="16781" h="10645">
                <a:moveTo>
                  <a:pt x="16781" y="10645"/>
                </a:moveTo>
                <a:cubicBezTo>
                  <a:pt x="12426" y="3988"/>
                  <a:pt x="11393" y="4980"/>
                  <a:pt x="8501" y="3824"/>
                </a:cubicBezTo>
                <a:cubicBezTo>
                  <a:pt x="5609" y="2668"/>
                  <a:pt x="374" y="1542"/>
                  <a:pt x="0" y="0"/>
                </a:cubicBezTo>
              </a:path>
            </a:pathLst>
          </a:custGeom>
          <a:noFill/>
          <a:ln w="63500">
            <a:solidFill>
              <a:srgbClr val="FF66FF"/>
            </a:solidFill>
            <a:round/>
            <a:headEnd/>
            <a:tailEnd/>
          </a:ln>
        </p:spPr>
        <p:txBody>
          <a:bodyPr/>
          <a:lstStyle/>
          <a:p>
            <a:endParaRPr lang="en-US">
              <a:solidFill>
                <a:srgbClr val="000000"/>
              </a:solidFill>
            </a:endParaRPr>
          </a:p>
        </p:txBody>
      </p:sp>
      <p:sp>
        <p:nvSpPr>
          <p:cNvPr id="550" name="Oval 536"/>
          <p:cNvSpPr>
            <a:spLocks noChangeAspect="1" noChangeArrowheads="1"/>
          </p:cNvSpPr>
          <p:nvPr/>
        </p:nvSpPr>
        <p:spPr bwMode="auto">
          <a:xfrm>
            <a:off x="1312926" y="2899684"/>
            <a:ext cx="101306" cy="91440"/>
          </a:xfrm>
          <a:prstGeom prst="ellipse">
            <a:avLst/>
          </a:prstGeom>
          <a:solidFill>
            <a:srgbClr val="FF9933"/>
          </a:solidFill>
          <a:ln w="12700">
            <a:solidFill>
              <a:schemeClr val="tx1"/>
            </a:solidFill>
            <a:round/>
            <a:headEnd/>
            <a:tailEnd/>
          </a:ln>
        </p:spPr>
        <p:txBody>
          <a:bodyPr wrap="none" lIns="0" tIns="0" rIns="0" bIns="0" anchor="ctr"/>
          <a:lstStyle/>
          <a:p>
            <a:pPr algn="ctr" eaLnBrk="1" hangingPunct="1"/>
            <a:r>
              <a:rPr lang="en-US" sz="600" b="0">
                <a:solidFill>
                  <a:srgbClr val="000000"/>
                </a:solidFill>
              </a:rPr>
              <a:t>1</a:t>
            </a:r>
            <a:r>
              <a:rPr lang="en-US" sz="600" b="0" smtClean="0">
                <a:solidFill>
                  <a:srgbClr val="000000"/>
                </a:solidFill>
              </a:rPr>
              <a:t>0</a:t>
            </a:r>
            <a:endParaRPr lang="en-US" sz="600" b="0">
              <a:solidFill>
                <a:srgbClr val="000000"/>
              </a:solidFill>
            </a:endParaRPr>
          </a:p>
        </p:txBody>
      </p:sp>
      <p:sp>
        <p:nvSpPr>
          <p:cNvPr id="551" name="Rectangle 527"/>
          <p:cNvSpPr>
            <a:spLocks noChangeArrowheads="1"/>
          </p:cNvSpPr>
          <p:nvPr/>
        </p:nvSpPr>
        <p:spPr bwMode="auto">
          <a:xfrm>
            <a:off x="797306" y="2642230"/>
            <a:ext cx="422887" cy="153888"/>
          </a:xfrm>
          <a:prstGeom prst="rect">
            <a:avLst/>
          </a:prstGeom>
          <a:solidFill>
            <a:srgbClr val="FFC000"/>
          </a:solidFill>
          <a:ln w="9525">
            <a:noFill/>
            <a:miter lim="800000"/>
            <a:headEnd/>
            <a:tailEnd/>
          </a:ln>
        </p:spPr>
        <p:txBody>
          <a:bodyPr wrap="square" lIns="0" tIns="0" rIns="0" bIns="0">
            <a:spAutoFit/>
          </a:bodyPr>
          <a:lstStyle/>
          <a:p>
            <a:pPr algn="ctr"/>
            <a:r>
              <a:rPr lang="en-US" sz="1000">
                <a:solidFill>
                  <a:srgbClr val="000000"/>
                </a:solidFill>
              </a:rPr>
              <a:t> </a:t>
            </a:r>
            <a:r>
              <a:rPr lang="en-US" sz="1000" smtClean="0">
                <a:solidFill>
                  <a:srgbClr val="000000"/>
                </a:solidFill>
              </a:rPr>
              <a:t>SUNN</a:t>
            </a:r>
            <a:endParaRPr lang="en-US" sz="1000">
              <a:solidFill>
                <a:srgbClr val="000000"/>
              </a:solidFill>
            </a:endParaRPr>
          </a:p>
        </p:txBody>
      </p:sp>
      <p:sp>
        <p:nvSpPr>
          <p:cNvPr id="552" name="Oval 536"/>
          <p:cNvSpPr>
            <a:spLocks noChangeAspect="1" noChangeArrowheads="1"/>
          </p:cNvSpPr>
          <p:nvPr/>
        </p:nvSpPr>
        <p:spPr bwMode="auto">
          <a:xfrm>
            <a:off x="453027" y="2284030"/>
            <a:ext cx="164592" cy="102870"/>
          </a:xfrm>
          <a:prstGeom prst="ellipse">
            <a:avLst/>
          </a:prstGeom>
          <a:solidFill>
            <a:schemeClr val="bg1"/>
          </a:solidFill>
          <a:ln w="12700">
            <a:solidFill>
              <a:schemeClr val="tx1"/>
            </a:solidFill>
            <a:round/>
            <a:headEnd/>
            <a:tailEnd/>
          </a:ln>
        </p:spPr>
        <p:txBody>
          <a:bodyPr wrap="none" lIns="0" tIns="0" rIns="0" bIns="0" anchor="ctr"/>
          <a:lstStyle/>
          <a:p>
            <a:pPr algn="ctr" eaLnBrk="1" hangingPunct="1"/>
            <a:r>
              <a:rPr lang="en-US" sz="700" b="0">
                <a:solidFill>
                  <a:srgbClr val="000000"/>
                </a:solidFill>
              </a:rPr>
              <a:t>100</a:t>
            </a:r>
            <a:r>
              <a:rPr lang="en-US" sz="700" b="0">
                <a:solidFill>
                  <a:srgbClr val="000000"/>
                </a:solidFill>
                <a:latin typeface="Arial Unicode MS"/>
                <a:ea typeface="Arial Unicode MS"/>
                <a:cs typeface="Arial Unicode MS"/>
              </a:rPr>
              <a:t> </a:t>
            </a:r>
            <a:endParaRPr lang="en-US" sz="700" b="0">
              <a:solidFill>
                <a:srgbClr val="000000"/>
              </a:solidFill>
            </a:endParaRPr>
          </a:p>
        </p:txBody>
      </p:sp>
      <p:sp>
        <p:nvSpPr>
          <p:cNvPr id="553" name="Oval 536"/>
          <p:cNvSpPr>
            <a:spLocks noChangeAspect="1" noChangeArrowheads="1"/>
          </p:cNvSpPr>
          <p:nvPr/>
        </p:nvSpPr>
        <p:spPr bwMode="auto">
          <a:xfrm>
            <a:off x="1345124" y="2965493"/>
            <a:ext cx="164592" cy="102870"/>
          </a:xfrm>
          <a:prstGeom prst="ellipse">
            <a:avLst/>
          </a:prstGeom>
          <a:solidFill>
            <a:schemeClr val="bg1"/>
          </a:solidFill>
          <a:ln w="12700">
            <a:solidFill>
              <a:schemeClr val="tx1"/>
            </a:solidFill>
            <a:round/>
            <a:headEnd/>
            <a:tailEnd/>
          </a:ln>
        </p:spPr>
        <p:txBody>
          <a:bodyPr wrap="none" lIns="0" tIns="0" rIns="0" bIns="0" anchor="ctr"/>
          <a:lstStyle/>
          <a:p>
            <a:pPr algn="ctr" eaLnBrk="1" hangingPunct="1"/>
            <a:r>
              <a:rPr lang="en-US" sz="700" b="0">
                <a:solidFill>
                  <a:srgbClr val="000000"/>
                </a:solidFill>
              </a:rPr>
              <a:t>100</a:t>
            </a:r>
            <a:r>
              <a:rPr lang="en-US" sz="700" b="0">
                <a:solidFill>
                  <a:srgbClr val="000000"/>
                </a:solidFill>
                <a:latin typeface="Arial Unicode MS"/>
                <a:ea typeface="Arial Unicode MS"/>
                <a:cs typeface="Arial Unicode MS"/>
              </a:rPr>
              <a:t> </a:t>
            </a:r>
            <a:endParaRPr lang="en-US" sz="700" b="0">
              <a:solidFill>
                <a:srgbClr val="000000"/>
              </a:solidFill>
            </a:endParaRPr>
          </a:p>
        </p:txBody>
      </p:sp>
      <p:sp>
        <p:nvSpPr>
          <p:cNvPr id="554" name="Oval 536"/>
          <p:cNvSpPr>
            <a:spLocks noChangeArrowheads="1"/>
          </p:cNvSpPr>
          <p:nvPr/>
        </p:nvSpPr>
        <p:spPr bwMode="auto">
          <a:xfrm>
            <a:off x="973331" y="2838712"/>
            <a:ext cx="201168" cy="164592"/>
          </a:xfrm>
          <a:prstGeom prst="ellipse">
            <a:avLst/>
          </a:prstGeom>
          <a:solidFill>
            <a:srgbClr val="FF9933"/>
          </a:solidFill>
          <a:ln w="12700">
            <a:solidFill>
              <a:schemeClr val="tx1"/>
            </a:solidFill>
            <a:round/>
            <a:headEnd/>
            <a:tailEnd/>
          </a:ln>
        </p:spPr>
        <p:txBody>
          <a:bodyPr wrap="none" lIns="0" tIns="0" rIns="0" bIns="0" anchor="ctr"/>
          <a:lstStyle/>
          <a:p>
            <a:pPr algn="ctr" eaLnBrk="1" hangingPunct="1"/>
            <a:r>
              <a:rPr lang="en-US" sz="800" b="0">
                <a:solidFill>
                  <a:srgbClr val="000000"/>
                </a:solidFill>
              </a:rPr>
              <a:t>100</a:t>
            </a:r>
            <a:r>
              <a:rPr lang="en-US" sz="800" b="0">
                <a:solidFill>
                  <a:srgbClr val="000000"/>
                </a:solidFill>
                <a:latin typeface="Arial Unicode MS"/>
                <a:ea typeface="Arial Unicode MS"/>
                <a:cs typeface="Arial Unicode MS"/>
              </a:rPr>
              <a:t> </a:t>
            </a:r>
            <a:r>
              <a:rPr lang="en-US" sz="800" b="0" smtClean="0">
                <a:solidFill>
                  <a:srgbClr val="000000"/>
                </a:solidFill>
                <a:latin typeface="Arial Unicode MS"/>
                <a:ea typeface="Arial Unicode MS"/>
                <a:cs typeface="Arial Unicode MS"/>
              </a:rPr>
              <a:t> </a:t>
            </a:r>
            <a:endParaRPr lang="en-US" sz="800" b="0">
              <a:solidFill>
                <a:srgbClr val="000000"/>
              </a:solidFill>
            </a:endParaRPr>
          </a:p>
        </p:txBody>
      </p:sp>
      <p:sp>
        <p:nvSpPr>
          <p:cNvPr id="555" name="Oval 392"/>
          <p:cNvSpPr>
            <a:spLocks noChangeArrowheads="1"/>
          </p:cNvSpPr>
          <p:nvPr/>
        </p:nvSpPr>
        <p:spPr bwMode="auto">
          <a:xfrm>
            <a:off x="5454238" y="2049677"/>
            <a:ext cx="118872" cy="118872"/>
          </a:xfrm>
          <a:prstGeom prst="ellipse">
            <a:avLst/>
          </a:prstGeom>
          <a:solidFill>
            <a:srgbClr val="00FF00"/>
          </a:solidFill>
          <a:ln w="25400">
            <a:noFill/>
            <a:round/>
            <a:headEnd/>
            <a:tailEnd/>
          </a:ln>
        </p:spPr>
        <p:txBody>
          <a:bodyPr wrap="none" anchor="ctr"/>
          <a:lstStyle/>
          <a:p>
            <a:pPr eaLnBrk="1" hangingPunct="1"/>
            <a:endParaRPr lang="en-US" sz="1400" b="0">
              <a:solidFill>
                <a:srgbClr val="000000"/>
              </a:solidFill>
            </a:endParaRPr>
          </a:p>
        </p:txBody>
      </p:sp>
      <p:sp>
        <p:nvSpPr>
          <p:cNvPr id="556" name="Oval 536"/>
          <p:cNvSpPr>
            <a:spLocks noChangeAspect="1" noChangeArrowheads="1"/>
          </p:cNvSpPr>
          <p:nvPr/>
        </p:nvSpPr>
        <p:spPr bwMode="auto">
          <a:xfrm>
            <a:off x="5415982" y="2126193"/>
            <a:ext cx="101306" cy="91440"/>
          </a:xfrm>
          <a:prstGeom prst="ellipse">
            <a:avLst/>
          </a:prstGeom>
          <a:solidFill>
            <a:srgbClr val="FF9933"/>
          </a:solidFill>
          <a:ln w="12700">
            <a:solidFill>
              <a:schemeClr val="tx1"/>
            </a:solidFill>
            <a:round/>
            <a:headEnd/>
            <a:tailEnd/>
          </a:ln>
        </p:spPr>
        <p:txBody>
          <a:bodyPr wrap="none" lIns="0" tIns="0" rIns="0" bIns="0" anchor="ctr"/>
          <a:lstStyle/>
          <a:p>
            <a:pPr algn="ctr" eaLnBrk="1" hangingPunct="1"/>
            <a:r>
              <a:rPr lang="en-US" sz="600" b="0">
                <a:solidFill>
                  <a:srgbClr val="000000"/>
                </a:solidFill>
              </a:rPr>
              <a:t>1</a:t>
            </a:r>
            <a:r>
              <a:rPr lang="en-US" sz="600" b="0" smtClean="0">
                <a:solidFill>
                  <a:srgbClr val="000000"/>
                </a:solidFill>
              </a:rPr>
              <a:t>0</a:t>
            </a:r>
            <a:endParaRPr lang="en-US" sz="600" b="0">
              <a:solidFill>
                <a:srgbClr val="000000"/>
              </a:solidFill>
            </a:endParaRPr>
          </a:p>
        </p:txBody>
      </p:sp>
      <p:sp>
        <p:nvSpPr>
          <p:cNvPr id="557" name="Oval 536"/>
          <p:cNvSpPr>
            <a:spLocks noChangeArrowheads="1"/>
          </p:cNvSpPr>
          <p:nvPr/>
        </p:nvSpPr>
        <p:spPr bwMode="auto">
          <a:xfrm>
            <a:off x="5363582" y="1993705"/>
            <a:ext cx="164592" cy="91440"/>
          </a:xfrm>
          <a:prstGeom prst="ellipse">
            <a:avLst/>
          </a:prstGeom>
          <a:solidFill>
            <a:schemeClr val="bg1"/>
          </a:solidFill>
          <a:ln w="12700">
            <a:solidFill>
              <a:schemeClr val="tx1"/>
            </a:solidFill>
            <a:round/>
            <a:headEnd/>
            <a:tailEnd/>
          </a:ln>
        </p:spPr>
        <p:txBody>
          <a:bodyPr wrap="none" lIns="0" tIns="0" rIns="0" bIns="0" anchor="ctr"/>
          <a:lstStyle/>
          <a:p>
            <a:pPr algn="ctr" eaLnBrk="1" hangingPunct="1"/>
            <a:r>
              <a:rPr lang="en-US" sz="700" b="0">
                <a:solidFill>
                  <a:srgbClr val="000000"/>
                </a:solidFill>
              </a:rPr>
              <a:t>100</a:t>
            </a:r>
            <a:r>
              <a:rPr lang="en-US" sz="700" b="0">
                <a:solidFill>
                  <a:srgbClr val="000000"/>
                </a:solidFill>
                <a:latin typeface="Arial Unicode MS"/>
                <a:ea typeface="Arial Unicode MS"/>
                <a:cs typeface="Arial Unicode MS"/>
              </a:rPr>
              <a:t> </a:t>
            </a:r>
            <a:endParaRPr lang="en-US" sz="700" b="0">
              <a:solidFill>
                <a:srgbClr val="000000"/>
              </a:solidFill>
            </a:endParaRPr>
          </a:p>
        </p:txBody>
      </p:sp>
      <p:sp>
        <p:nvSpPr>
          <p:cNvPr id="558" name="Rectangle 527"/>
          <p:cNvSpPr>
            <a:spLocks noChangeArrowheads="1"/>
          </p:cNvSpPr>
          <p:nvPr/>
        </p:nvSpPr>
        <p:spPr bwMode="auto">
          <a:xfrm rot="18222391">
            <a:off x="6340481" y="3699612"/>
            <a:ext cx="259256" cy="123111"/>
          </a:xfrm>
          <a:prstGeom prst="rect">
            <a:avLst/>
          </a:prstGeom>
          <a:solidFill>
            <a:srgbClr val="99CCFF"/>
          </a:solidFill>
          <a:ln w="9525">
            <a:noFill/>
            <a:miter lim="800000"/>
            <a:headEnd/>
            <a:tailEnd/>
          </a:ln>
        </p:spPr>
        <p:txBody>
          <a:bodyPr wrap="square" lIns="0" tIns="0" rIns="0" bIns="0">
            <a:spAutoFit/>
          </a:bodyPr>
          <a:lstStyle/>
          <a:p>
            <a:pPr algn="r"/>
            <a:r>
              <a:rPr lang="en-US" sz="800">
                <a:solidFill>
                  <a:srgbClr val="000000"/>
                </a:solidFill>
              </a:rPr>
              <a:t> </a:t>
            </a:r>
            <a:r>
              <a:rPr lang="en-US" sz="800" smtClean="0">
                <a:solidFill>
                  <a:srgbClr val="000000"/>
                </a:solidFill>
              </a:rPr>
              <a:t>CHAT</a:t>
            </a:r>
            <a:endParaRPr lang="en-US" sz="800">
              <a:solidFill>
                <a:srgbClr val="000000"/>
              </a:solidFill>
            </a:endParaRPr>
          </a:p>
        </p:txBody>
      </p:sp>
      <p:sp>
        <p:nvSpPr>
          <p:cNvPr id="559" name="Rectangle 527"/>
          <p:cNvSpPr>
            <a:spLocks noChangeArrowheads="1"/>
          </p:cNvSpPr>
          <p:nvPr/>
        </p:nvSpPr>
        <p:spPr bwMode="auto">
          <a:xfrm rot="20030716">
            <a:off x="1749785" y="3172091"/>
            <a:ext cx="422887" cy="153888"/>
          </a:xfrm>
          <a:prstGeom prst="rect">
            <a:avLst/>
          </a:prstGeom>
          <a:solidFill>
            <a:srgbClr val="FFC000"/>
          </a:solidFill>
          <a:ln w="9525">
            <a:noFill/>
            <a:miter lim="800000"/>
            <a:headEnd/>
            <a:tailEnd/>
          </a:ln>
        </p:spPr>
        <p:txBody>
          <a:bodyPr wrap="square" lIns="0" tIns="0" rIns="0" bIns="0">
            <a:spAutoFit/>
          </a:bodyPr>
          <a:lstStyle/>
          <a:p>
            <a:pPr algn="ctr"/>
            <a:r>
              <a:rPr lang="en-US" sz="1000" smtClean="0">
                <a:solidFill>
                  <a:srgbClr val="000000"/>
                </a:solidFill>
              </a:rPr>
              <a:t>LSVN</a:t>
            </a:r>
            <a:endParaRPr lang="en-US" sz="1000">
              <a:solidFill>
                <a:srgbClr val="000000"/>
              </a:solidFill>
            </a:endParaRPr>
          </a:p>
        </p:txBody>
      </p:sp>
      <p:sp>
        <p:nvSpPr>
          <p:cNvPr id="560" name="Line 95"/>
          <p:cNvSpPr>
            <a:spLocks noChangeShapeType="1"/>
          </p:cNvSpPr>
          <p:nvPr/>
        </p:nvSpPr>
        <p:spPr bwMode="auto">
          <a:xfrm flipV="1">
            <a:off x="2050967" y="2891584"/>
            <a:ext cx="1418280" cy="450299"/>
          </a:xfrm>
          <a:prstGeom prst="line">
            <a:avLst/>
          </a:prstGeom>
          <a:noFill/>
          <a:ln w="50800">
            <a:solidFill>
              <a:schemeClr val="tx1"/>
            </a:solidFill>
            <a:round/>
            <a:headEnd type="none" w="sm" len="sm"/>
            <a:tailEnd type="none" w="sm" len="sm"/>
          </a:ln>
        </p:spPr>
        <p:txBody>
          <a:bodyPr wrap="none" anchor="ctr"/>
          <a:lstStyle/>
          <a:p>
            <a:endParaRPr lang="en-US">
              <a:solidFill>
                <a:srgbClr val="000000"/>
              </a:solidFill>
            </a:endParaRPr>
          </a:p>
        </p:txBody>
      </p:sp>
      <p:sp>
        <p:nvSpPr>
          <p:cNvPr id="561" name="Oval 536"/>
          <p:cNvSpPr>
            <a:spLocks noChangeAspect="1" noChangeArrowheads="1"/>
          </p:cNvSpPr>
          <p:nvPr/>
        </p:nvSpPr>
        <p:spPr bwMode="auto">
          <a:xfrm>
            <a:off x="1958063" y="3317037"/>
            <a:ext cx="101306" cy="91440"/>
          </a:xfrm>
          <a:prstGeom prst="ellipse">
            <a:avLst/>
          </a:prstGeom>
          <a:solidFill>
            <a:srgbClr val="FF9933"/>
          </a:solidFill>
          <a:ln w="12700">
            <a:solidFill>
              <a:schemeClr val="tx1"/>
            </a:solidFill>
            <a:round/>
            <a:headEnd/>
            <a:tailEnd/>
          </a:ln>
        </p:spPr>
        <p:txBody>
          <a:bodyPr wrap="none" lIns="0" tIns="0" rIns="0" bIns="0" anchor="ctr"/>
          <a:lstStyle/>
          <a:p>
            <a:pPr algn="ctr" eaLnBrk="1" hangingPunct="1"/>
            <a:r>
              <a:rPr lang="en-US" sz="600" b="0">
                <a:solidFill>
                  <a:srgbClr val="000000"/>
                </a:solidFill>
              </a:rPr>
              <a:t>1</a:t>
            </a:r>
            <a:r>
              <a:rPr lang="en-US" sz="600" b="0" smtClean="0">
                <a:solidFill>
                  <a:srgbClr val="000000"/>
                </a:solidFill>
              </a:rPr>
              <a:t>0</a:t>
            </a:r>
            <a:endParaRPr lang="en-US" sz="600" b="0">
              <a:solidFill>
                <a:srgbClr val="000000"/>
              </a:solidFill>
            </a:endParaRPr>
          </a:p>
        </p:txBody>
      </p:sp>
      <p:sp>
        <p:nvSpPr>
          <p:cNvPr id="565" name="Rectangle 199"/>
          <p:cNvSpPr>
            <a:spLocks noChangeArrowheads="1"/>
          </p:cNvSpPr>
          <p:nvPr/>
        </p:nvSpPr>
        <p:spPr bwMode="auto">
          <a:xfrm rot="19035146">
            <a:off x="7013398" y="2963273"/>
            <a:ext cx="317757" cy="123111"/>
          </a:xfrm>
          <a:prstGeom prst="rect">
            <a:avLst/>
          </a:prstGeom>
          <a:solidFill>
            <a:srgbClr val="FFFF00"/>
          </a:solidFill>
          <a:ln w="9525">
            <a:noFill/>
            <a:miter lim="800000"/>
            <a:headEnd/>
            <a:tailEnd/>
          </a:ln>
        </p:spPr>
        <p:txBody>
          <a:bodyPr wrap="square" lIns="0" tIns="0" rIns="0" bIns="0">
            <a:spAutoFit/>
          </a:bodyPr>
          <a:lstStyle/>
          <a:p>
            <a:r>
              <a:rPr lang="en-US" sz="800" smtClean="0">
                <a:solidFill>
                  <a:srgbClr val="000000"/>
                </a:solidFill>
              </a:rPr>
              <a:t>EQASH</a:t>
            </a:r>
            <a:endParaRPr lang="en-US" sz="800">
              <a:solidFill>
                <a:srgbClr val="000000"/>
              </a:solidFill>
            </a:endParaRPr>
          </a:p>
        </p:txBody>
      </p:sp>
      <p:sp>
        <p:nvSpPr>
          <p:cNvPr id="655" name="Rectangle 527"/>
          <p:cNvSpPr>
            <a:spLocks noChangeArrowheads="1"/>
          </p:cNvSpPr>
          <p:nvPr/>
        </p:nvSpPr>
        <p:spPr bwMode="auto">
          <a:xfrm rot="2985802">
            <a:off x="1277757" y="3290727"/>
            <a:ext cx="317623" cy="123111"/>
          </a:xfrm>
          <a:prstGeom prst="rect">
            <a:avLst/>
          </a:prstGeom>
          <a:solidFill>
            <a:srgbClr val="FFFF00"/>
          </a:solidFill>
          <a:ln w="9525">
            <a:noFill/>
            <a:miter lim="800000"/>
            <a:headEnd/>
            <a:tailEnd/>
          </a:ln>
        </p:spPr>
        <p:txBody>
          <a:bodyPr wrap="square" lIns="0" tIns="0" rIns="0" bIns="0">
            <a:spAutoFit/>
          </a:bodyPr>
          <a:lstStyle/>
          <a:p>
            <a:r>
              <a:rPr lang="en-US" sz="800">
                <a:solidFill>
                  <a:srgbClr val="000000"/>
                </a:solidFill>
              </a:rPr>
              <a:t> </a:t>
            </a:r>
            <a:r>
              <a:rPr lang="en-US" sz="800" smtClean="0">
                <a:solidFill>
                  <a:srgbClr val="000000"/>
                </a:solidFill>
              </a:rPr>
              <a:t>EQSJ</a:t>
            </a:r>
            <a:endParaRPr lang="en-US" sz="800">
              <a:solidFill>
                <a:srgbClr val="000000"/>
              </a:solidFill>
            </a:endParaRPr>
          </a:p>
        </p:txBody>
      </p:sp>
      <p:sp>
        <p:nvSpPr>
          <p:cNvPr id="302" name="Oval 536"/>
          <p:cNvSpPr>
            <a:spLocks noChangeAspect="1" noChangeArrowheads="1"/>
          </p:cNvSpPr>
          <p:nvPr/>
        </p:nvSpPr>
        <p:spPr bwMode="auto">
          <a:xfrm>
            <a:off x="5060240" y="2296801"/>
            <a:ext cx="101306" cy="91440"/>
          </a:xfrm>
          <a:prstGeom prst="ellipse">
            <a:avLst/>
          </a:prstGeom>
          <a:solidFill>
            <a:srgbClr val="FF9933"/>
          </a:solidFill>
          <a:ln w="12700">
            <a:solidFill>
              <a:schemeClr val="tx1"/>
            </a:solidFill>
            <a:round/>
            <a:headEnd/>
            <a:tailEnd/>
          </a:ln>
        </p:spPr>
        <p:txBody>
          <a:bodyPr wrap="none" lIns="0" tIns="0" rIns="0" bIns="0" anchor="ctr"/>
          <a:lstStyle/>
          <a:p>
            <a:pPr algn="ctr" eaLnBrk="1" hangingPunct="1"/>
            <a:r>
              <a:rPr lang="en-US" sz="600" b="0">
                <a:solidFill>
                  <a:srgbClr val="000000"/>
                </a:solidFill>
              </a:rPr>
              <a:t>1</a:t>
            </a:r>
            <a:r>
              <a:rPr lang="en-US" sz="600" b="0" smtClean="0">
                <a:solidFill>
                  <a:srgbClr val="000000"/>
                </a:solidFill>
              </a:rPr>
              <a:t>0</a:t>
            </a:r>
            <a:endParaRPr lang="en-US" sz="600" b="0">
              <a:solidFill>
                <a:srgbClr val="000000"/>
              </a:solidFill>
            </a:endParaRPr>
          </a:p>
        </p:txBody>
      </p:sp>
      <p:sp>
        <p:nvSpPr>
          <p:cNvPr id="303" name="Freeform 302"/>
          <p:cNvSpPr/>
          <p:nvPr/>
        </p:nvSpPr>
        <p:spPr bwMode="auto">
          <a:xfrm>
            <a:off x="7710448" y="2415292"/>
            <a:ext cx="1350941" cy="344516"/>
          </a:xfrm>
          <a:custGeom>
            <a:avLst/>
            <a:gdLst>
              <a:gd name="connsiteX0" fmla="*/ 0 w 3289111"/>
              <a:gd name="connsiteY0" fmla="*/ 651680 h 651680"/>
              <a:gd name="connsiteX1" fmla="*/ 2381535 w 3289111"/>
              <a:gd name="connsiteY1" fmla="*/ 255895 h 651680"/>
              <a:gd name="connsiteX2" fmla="*/ 2388358 w 3289111"/>
              <a:gd name="connsiteY2" fmla="*/ 23883 h 651680"/>
              <a:gd name="connsiteX3" fmla="*/ 3289111 w 3289111"/>
              <a:gd name="connsiteY3" fmla="*/ 112594 h 651680"/>
              <a:gd name="connsiteX4" fmla="*/ 3289111 w 3289111"/>
              <a:gd name="connsiteY4" fmla="*/ 112594 h 651680"/>
              <a:gd name="connsiteX0" fmla="*/ 0 w 3289111"/>
              <a:gd name="connsiteY0" fmla="*/ 1210101 h 1210101"/>
              <a:gd name="connsiteX1" fmla="*/ 2347415 w 3289111"/>
              <a:gd name="connsiteY1" fmla="*/ 104633 h 1210101"/>
              <a:gd name="connsiteX2" fmla="*/ 2388358 w 3289111"/>
              <a:gd name="connsiteY2" fmla="*/ 582304 h 1210101"/>
              <a:gd name="connsiteX3" fmla="*/ 3289111 w 3289111"/>
              <a:gd name="connsiteY3" fmla="*/ 671015 h 1210101"/>
              <a:gd name="connsiteX4" fmla="*/ 3289111 w 3289111"/>
              <a:gd name="connsiteY4" fmla="*/ 671015 h 1210101"/>
              <a:gd name="connsiteX0" fmla="*/ 0 w 3289111"/>
              <a:gd name="connsiteY0" fmla="*/ 1210101 h 1210101"/>
              <a:gd name="connsiteX1" fmla="*/ 2347415 w 3289111"/>
              <a:gd name="connsiteY1" fmla="*/ 104633 h 1210101"/>
              <a:gd name="connsiteX2" fmla="*/ 2538484 w 3289111"/>
              <a:gd name="connsiteY2" fmla="*/ 582304 h 1210101"/>
              <a:gd name="connsiteX3" fmla="*/ 3289111 w 3289111"/>
              <a:gd name="connsiteY3" fmla="*/ 671015 h 1210101"/>
              <a:gd name="connsiteX4" fmla="*/ 3289111 w 3289111"/>
              <a:gd name="connsiteY4" fmla="*/ 671015 h 1210101"/>
              <a:gd name="connsiteX0" fmla="*/ 0 w 3289111"/>
              <a:gd name="connsiteY0" fmla="*/ 1142999 h 1142999"/>
              <a:gd name="connsiteX1" fmla="*/ 2347415 w 3289111"/>
              <a:gd name="connsiteY1" fmla="*/ 37531 h 1142999"/>
              <a:gd name="connsiteX2" fmla="*/ 2838734 w 3289111"/>
              <a:gd name="connsiteY2" fmla="*/ 917811 h 1142999"/>
              <a:gd name="connsiteX3" fmla="*/ 3289111 w 3289111"/>
              <a:gd name="connsiteY3" fmla="*/ 603913 h 1142999"/>
              <a:gd name="connsiteX4" fmla="*/ 3289111 w 3289111"/>
              <a:gd name="connsiteY4" fmla="*/ 603913 h 1142999"/>
              <a:gd name="connsiteX0" fmla="*/ 0 w 3289111"/>
              <a:gd name="connsiteY0" fmla="*/ 1040641 h 1040641"/>
              <a:gd name="connsiteX1" fmla="*/ 2272352 w 3289111"/>
              <a:gd name="connsiteY1" fmla="*/ 37531 h 1040641"/>
              <a:gd name="connsiteX2" fmla="*/ 2838734 w 3289111"/>
              <a:gd name="connsiteY2" fmla="*/ 815453 h 1040641"/>
              <a:gd name="connsiteX3" fmla="*/ 3289111 w 3289111"/>
              <a:gd name="connsiteY3" fmla="*/ 501555 h 1040641"/>
              <a:gd name="connsiteX4" fmla="*/ 3289111 w 3289111"/>
              <a:gd name="connsiteY4" fmla="*/ 501555 h 1040641"/>
              <a:gd name="connsiteX0" fmla="*/ 0 w 3343702"/>
              <a:gd name="connsiteY0" fmla="*/ 1040641 h 1716206"/>
              <a:gd name="connsiteX1" fmla="*/ 2272352 w 3343702"/>
              <a:gd name="connsiteY1" fmla="*/ 37531 h 1716206"/>
              <a:gd name="connsiteX2" fmla="*/ 2838734 w 3343702"/>
              <a:gd name="connsiteY2" fmla="*/ 815453 h 1716206"/>
              <a:gd name="connsiteX3" fmla="*/ 3289111 w 3343702"/>
              <a:gd name="connsiteY3" fmla="*/ 501555 h 1716206"/>
              <a:gd name="connsiteX4" fmla="*/ 3343702 w 3343702"/>
              <a:gd name="connsiteY4" fmla="*/ 1716206 h 1716206"/>
              <a:gd name="connsiteX0" fmla="*/ 0 w 3534771"/>
              <a:gd name="connsiteY0" fmla="*/ 1040641 h 1716206"/>
              <a:gd name="connsiteX1" fmla="*/ 2272352 w 3534771"/>
              <a:gd name="connsiteY1" fmla="*/ 37531 h 1716206"/>
              <a:gd name="connsiteX2" fmla="*/ 2838734 w 3534771"/>
              <a:gd name="connsiteY2" fmla="*/ 815453 h 1716206"/>
              <a:gd name="connsiteX3" fmla="*/ 3534771 w 3534771"/>
              <a:gd name="connsiteY3" fmla="*/ 1429603 h 1716206"/>
              <a:gd name="connsiteX4" fmla="*/ 3343702 w 3534771"/>
              <a:gd name="connsiteY4" fmla="*/ 1716206 h 1716206"/>
              <a:gd name="connsiteX0" fmla="*/ 0 w 3534771"/>
              <a:gd name="connsiteY0" fmla="*/ 1040641 h 1716206"/>
              <a:gd name="connsiteX1" fmla="*/ 2272352 w 3534771"/>
              <a:gd name="connsiteY1" fmla="*/ 37531 h 1716206"/>
              <a:gd name="connsiteX2" fmla="*/ 2838734 w 3534771"/>
              <a:gd name="connsiteY2" fmla="*/ 815453 h 1716206"/>
              <a:gd name="connsiteX3" fmla="*/ 3534771 w 3534771"/>
              <a:gd name="connsiteY3" fmla="*/ 1429603 h 1716206"/>
              <a:gd name="connsiteX4" fmla="*/ 3343702 w 3534771"/>
              <a:gd name="connsiteY4" fmla="*/ 1716206 h 1716206"/>
              <a:gd name="connsiteX0" fmla="*/ 0 w 3573439"/>
              <a:gd name="connsiteY0" fmla="*/ 1040641 h 1716206"/>
              <a:gd name="connsiteX1" fmla="*/ 2272352 w 3573439"/>
              <a:gd name="connsiteY1" fmla="*/ 37531 h 1716206"/>
              <a:gd name="connsiteX2" fmla="*/ 2838734 w 3573439"/>
              <a:gd name="connsiteY2" fmla="*/ 815453 h 1716206"/>
              <a:gd name="connsiteX3" fmla="*/ 3534771 w 3573439"/>
              <a:gd name="connsiteY3" fmla="*/ 1429603 h 1716206"/>
              <a:gd name="connsiteX4" fmla="*/ 3343702 w 3573439"/>
              <a:gd name="connsiteY4" fmla="*/ 1716206 h 1716206"/>
              <a:gd name="connsiteX0" fmla="*/ 0 w 3573439"/>
              <a:gd name="connsiteY0" fmla="*/ 1040641 h 1716206"/>
              <a:gd name="connsiteX1" fmla="*/ 2272352 w 3573439"/>
              <a:gd name="connsiteY1" fmla="*/ 37531 h 1716206"/>
              <a:gd name="connsiteX2" fmla="*/ 2838734 w 3573439"/>
              <a:gd name="connsiteY2" fmla="*/ 815453 h 1716206"/>
              <a:gd name="connsiteX3" fmla="*/ 3534771 w 3573439"/>
              <a:gd name="connsiteY3" fmla="*/ 1429603 h 1716206"/>
              <a:gd name="connsiteX4" fmla="*/ 3343702 w 3573439"/>
              <a:gd name="connsiteY4" fmla="*/ 1716206 h 1716206"/>
              <a:gd name="connsiteX0" fmla="*/ 0 w 3549556"/>
              <a:gd name="connsiteY0" fmla="*/ 1040641 h 1716206"/>
              <a:gd name="connsiteX1" fmla="*/ 2272352 w 3549556"/>
              <a:gd name="connsiteY1" fmla="*/ 37531 h 1716206"/>
              <a:gd name="connsiteX2" fmla="*/ 2838734 w 3549556"/>
              <a:gd name="connsiteY2" fmla="*/ 815453 h 1716206"/>
              <a:gd name="connsiteX3" fmla="*/ 3432411 w 3549556"/>
              <a:gd name="connsiteY3" fmla="*/ 1061113 h 1716206"/>
              <a:gd name="connsiteX4" fmla="*/ 3534771 w 3549556"/>
              <a:gd name="connsiteY4" fmla="*/ 1429603 h 1716206"/>
              <a:gd name="connsiteX5" fmla="*/ 3343702 w 3549556"/>
              <a:gd name="connsiteY5" fmla="*/ 1716206 h 1716206"/>
              <a:gd name="connsiteX0" fmla="*/ 0 w 3726977"/>
              <a:gd name="connsiteY0" fmla="*/ 1486468 h 1779896"/>
              <a:gd name="connsiteX1" fmla="*/ 2449773 w 3726977"/>
              <a:gd name="connsiteY1" fmla="*/ 101221 h 1779896"/>
              <a:gd name="connsiteX2" fmla="*/ 3016155 w 3726977"/>
              <a:gd name="connsiteY2" fmla="*/ 879143 h 1779896"/>
              <a:gd name="connsiteX3" fmla="*/ 3609832 w 3726977"/>
              <a:gd name="connsiteY3" fmla="*/ 1124803 h 1779896"/>
              <a:gd name="connsiteX4" fmla="*/ 3712192 w 3726977"/>
              <a:gd name="connsiteY4" fmla="*/ 1493293 h 1779896"/>
              <a:gd name="connsiteX5" fmla="*/ 3521123 w 3726977"/>
              <a:gd name="connsiteY5" fmla="*/ 1779896 h 1779896"/>
              <a:gd name="connsiteX0" fmla="*/ 0 w 3726977"/>
              <a:gd name="connsiteY0" fmla="*/ 1398895 h 1692323"/>
              <a:gd name="connsiteX1" fmla="*/ 484496 w 3726977"/>
              <a:gd name="connsiteY1" fmla="*/ 709684 h 1692323"/>
              <a:gd name="connsiteX2" fmla="*/ 2449773 w 3726977"/>
              <a:gd name="connsiteY2" fmla="*/ 13648 h 1692323"/>
              <a:gd name="connsiteX3" fmla="*/ 3016155 w 3726977"/>
              <a:gd name="connsiteY3" fmla="*/ 791570 h 1692323"/>
              <a:gd name="connsiteX4" fmla="*/ 3609832 w 3726977"/>
              <a:gd name="connsiteY4" fmla="*/ 1037230 h 1692323"/>
              <a:gd name="connsiteX5" fmla="*/ 3712192 w 3726977"/>
              <a:gd name="connsiteY5" fmla="*/ 1405720 h 1692323"/>
              <a:gd name="connsiteX6" fmla="*/ 3521123 w 3726977"/>
              <a:gd name="connsiteY6" fmla="*/ 1692323 h 1692323"/>
              <a:gd name="connsiteX0" fmla="*/ 0 w 3726977"/>
              <a:gd name="connsiteY0" fmla="*/ 1465996 h 1759424"/>
              <a:gd name="connsiteX1" fmla="*/ 839338 w 3726977"/>
              <a:gd name="connsiteY1" fmla="*/ 1343167 h 1759424"/>
              <a:gd name="connsiteX2" fmla="*/ 2449773 w 3726977"/>
              <a:gd name="connsiteY2" fmla="*/ 80749 h 1759424"/>
              <a:gd name="connsiteX3" fmla="*/ 3016155 w 3726977"/>
              <a:gd name="connsiteY3" fmla="*/ 858671 h 1759424"/>
              <a:gd name="connsiteX4" fmla="*/ 3609832 w 3726977"/>
              <a:gd name="connsiteY4" fmla="*/ 1104331 h 1759424"/>
              <a:gd name="connsiteX5" fmla="*/ 3712192 w 3726977"/>
              <a:gd name="connsiteY5" fmla="*/ 1472821 h 1759424"/>
              <a:gd name="connsiteX6" fmla="*/ 3521123 w 3726977"/>
              <a:gd name="connsiteY6" fmla="*/ 1759424 h 1759424"/>
              <a:gd name="connsiteX0" fmla="*/ 0 w 3726977"/>
              <a:gd name="connsiteY0" fmla="*/ 631208 h 924636"/>
              <a:gd name="connsiteX1" fmla="*/ 839338 w 3726977"/>
              <a:gd name="connsiteY1" fmla="*/ 508379 h 924636"/>
              <a:gd name="connsiteX2" fmla="*/ 2531660 w 3726977"/>
              <a:gd name="connsiteY2" fmla="*/ 126242 h 924636"/>
              <a:gd name="connsiteX3" fmla="*/ 3016155 w 3726977"/>
              <a:gd name="connsiteY3" fmla="*/ 23883 h 924636"/>
              <a:gd name="connsiteX4" fmla="*/ 3609832 w 3726977"/>
              <a:gd name="connsiteY4" fmla="*/ 269543 h 924636"/>
              <a:gd name="connsiteX5" fmla="*/ 3712192 w 3726977"/>
              <a:gd name="connsiteY5" fmla="*/ 638033 h 924636"/>
              <a:gd name="connsiteX6" fmla="*/ 3521123 w 3726977"/>
              <a:gd name="connsiteY6" fmla="*/ 924636 h 924636"/>
              <a:gd name="connsiteX0" fmla="*/ 0 w 3726977"/>
              <a:gd name="connsiteY0" fmla="*/ 570930 h 864358"/>
              <a:gd name="connsiteX1" fmla="*/ 839338 w 3726977"/>
              <a:gd name="connsiteY1" fmla="*/ 448101 h 864358"/>
              <a:gd name="connsiteX2" fmla="*/ 2531660 w 3726977"/>
              <a:gd name="connsiteY2" fmla="*/ 65964 h 864358"/>
              <a:gd name="connsiteX3" fmla="*/ 3077570 w 3726977"/>
              <a:gd name="connsiteY3" fmla="*/ 52315 h 864358"/>
              <a:gd name="connsiteX4" fmla="*/ 3609832 w 3726977"/>
              <a:gd name="connsiteY4" fmla="*/ 209265 h 864358"/>
              <a:gd name="connsiteX5" fmla="*/ 3712192 w 3726977"/>
              <a:gd name="connsiteY5" fmla="*/ 577755 h 864358"/>
              <a:gd name="connsiteX6" fmla="*/ 3521123 w 3726977"/>
              <a:gd name="connsiteY6" fmla="*/ 864358 h 864358"/>
              <a:gd name="connsiteX0" fmla="*/ 0 w 3722428"/>
              <a:gd name="connsiteY0" fmla="*/ 694898 h 988326"/>
              <a:gd name="connsiteX1" fmla="*/ 839338 w 3722428"/>
              <a:gd name="connsiteY1" fmla="*/ 572069 h 988326"/>
              <a:gd name="connsiteX2" fmla="*/ 2531660 w 3722428"/>
              <a:gd name="connsiteY2" fmla="*/ 189932 h 988326"/>
              <a:gd name="connsiteX3" fmla="*/ 3077570 w 3722428"/>
              <a:gd name="connsiteY3" fmla="*/ 176283 h 988326"/>
              <a:gd name="connsiteX4" fmla="*/ 3582537 w 3722428"/>
              <a:gd name="connsiteY4" fmla="*/ 87573 h 988326"/>
              <a:gd name="connsiteX5" fmla="*/ 3712192 w 3722428"/>
              <a:gd name="connsiteY5" fmla="*/ 701723 h 988326"/>
              <a:gd name="connsiteX6" fmla="*/ 3521123 w 3722428"/>
              <a:gd name="connsiteY6" fmla="*/ 988326 h 988326"/>
              <a:gd name="connsiteX0" fmla="*/ 0 w 3756548"/>
              <a:gd name="connsiteY0" fmla="*/ 722194 h 988326"/>
              <a:gd name="connsiteX1" fmla="*/ 873458 w 3756548"/>
              <a:gd name="connsiteY1" fmla="*/ 572069 h 988326"/>
              <a:gd name="connsiteX2" fmla="*/ 2565780 w 3756548"/>
              <a:gd name="connsiteY2" fmla="*/ 189932 h 988326"/>
              <a:gd name="connsiteX3" fmla="*/ 3111690 w 3756548"/>
              <a:gd name="connsiteY3" fmla="*/ 176283 h 988326"/>
              <a:gd name="connsiteX4" fmla="*/ 3616657 w 3756548"/>
              <a:gd name="connsiteY4" fmla="*/ 87573 h 988326"/>
              <a:gd name="connsiteX5" fmla="*/ 3746312 w 3756548"/>
              <a:gd name="connsiteY5" fmla="*/ 701723 h 988326"/>
              <a:gd name="connsiteX6" fmla="*/ 3555243 w 3756548"/>
              <a:gd name="connsiteY6" fmla="*/ 988326 h 988326"/>
              <a:gd name="connsiteX0" fmla="*/ 0 w 3747449"/>
              <a:gd name="connsiteY0" fmla="*/ 598226 h 864358"/>
              <a:gd name="connsiteX1" fmla="*/ 873458 w 3747449"/>
              <a:gd name="connsiteY1" fmla="*/ 448101 h 864358"/>
              <a:gd name="connsiteX2" fmla="*/ 2565780 w 3747449"/>
              <a:gd name="connsiteY2" fmla="*/ 65964 h 864358"/>
              <a:gd name="connsiteX3" fmla="*/ 3111690 w 3747449"/>
              <a:gd name="connsiteY3" fmla="*/ 52315 h 864358"/>
              <a:gd name="connsiteX4" fmla="*/ 3562066 w 3747449"/>
              <a:gd name="connsiteY4" fmla="*/ 181969 h 864358"/>
              <a:gd name="connsiteX5" fmla="*/ 3746312 w 3747449"/>
              <a:gd name="connsiteY5" fmla="*/ 577755 h 864358"/>
              <a:gd name="connsiteX6" fmla="*/ 3555243 w 3747449"/>
              <a:gd name="connsiteY6" fmla="*/ 864358 h 864358"/>
              <a:gd name="connsiteX0" fmla="*/ 0 w 3751998"/>
              <a:gd name="connsiteY0" fmla="*/ 598226 h 864358"/>
              <a:gd name="connsiteX1" fmla="*/ 873458 w 3751998"/>
              <a:gd name="connsiteY1" fmla="*/ 448101 h 864358"/>
              <a:gd name="connsiteX2" fmla="*/ 2565780 w 3751998"/>
              <a:gd name="connsiteY2" fmla="*/ 65964 h 864358"/>
              <a:gd name="connsiteX3" fmla="*/ 3111690 w 3751998"/>
              <a:gd name="connsiteY3" fmla="*/ 52315 h 864358"/>
              <a:gd name="connsiteX4" fmla="*/ 3589361 w 3751998"/>
              <a:gd name="connsiteY4" fmla="*/ 161498 h 864358"/>
              <a:gd name="connsiteX5" fmla="*/ 3746312 w 3751998"/>
              <a:gd name="connsiteY5" fmla="*/ 577755 h 864358"/>
              <a:gd name="connsiteX6" fmla="*/ 3555243 w 3751998"/>
              <a:gd name="connsiteY6" fmla="*/ 864358 h 864358"/>
              <a:gd name="connsiteX0" fmla="*/ 0 w 3751998"/>
              <a:gd name="connsiteY0" fmla="*/ 613011 h 879143"/>
              <a:gd name="connsiteX1" fmla="*/ 873458 w 3751998"/>
              <a:gd name="connsiteY1" fmla="*/ 551596 h 879143"/>
              <a:gd name="connsiteX2" fmla="*/ 2565780 w 3751998"/>
              <a:gd name="connsiteY2" fmla="*/ 80749 h 879143"/>
              <a:gd name="connsiteX3" fmla="*/ 3111690 w 3751998"/>
              <a:gd name="connsiteY3" fmla="*/ 67100 h 879143"/>
              <a:gd name="connsiteX4" fmla="*/ 3589361 w 3751998"/>
              <a:gd name="connsiteY4" fmla="*/ 176283 h 879143"/>
              <a:gd name="connsiteX5" fmla="*/ 3746312 w 3751998"/>
              <a:gd name="connsiteY5" fmla="*/ 592540 h 879143"/>
              <a:gd name="connsiteX6" fmla="*/ 3555243 w 3751998"/>
              <a:gd name="connsiteY6" fmla="*/ 879143 h 879143"/>
              <a:gd name="connsiteX0" fmla="*/ 0 w 3751998"/>
              <a:gd name="connsiteY0" fmla="*/ 565244 h 831376"/>
              <a:gd name="connsiteX1" fmla="*/ 873458 w 3751998"/>
              <a:gd name="connsiteY1" fmla="*/ 503829 h 831376"/>
              <a:gd name="connsiteX2" fmla="*/ 2565780 w 3751998"/>
              <a:gd name="connsiteY2" fmla="*/ 80749 h 831376"/>
              <a:gd name="connsiteX3" fmla="*/ 3111690 w 3751998"/>
              <a:gd name="connsiteY3" fmla="*/ 19333 h 831376"/>
              <a:gd name="connsiteX4" fmla="*/ 3589361 w 3751998"/>
              <a:gd name="connsiteY4" fmla="*/ 128516 h 831376"/>
              <a:gd name="connsiteX5" fmla="*/ 3746312 w 3751998"/>
              <a:gd name="connsiteY5" fmla="*/ 544773 h 831376"/>
              <a:gd name="connsiteX6" fmla="*/ 3555243 w 3751998"/>
              <a:gd name="connsiteY6" fmla="*/ 831376 h 831376"/>
              <a:gd name="connsiteX0" fmla="*/ 0 w 3751998"/>
              <a:gd name="connsiteY0" fmla="*/ 598226 h 864358"/>
              <a:gd name="connsiteX1" fmla="*/ 880282 w 3751998"/>
              <a:gd name="connsiteY1" fmla="*/ 734703 h 864358"/>
              <a:gd name="connsiteX2" fmla="*/ 2565780 w 3751998"/>
              <a:gd name="connsiteY2" fmla="*/ 113731 h 864358"/>
              <a:gd name="connsiteX3" fmla="*/ 3111690 w 3751998"/>
              <a:gd name="connsiteY3" fmla="*/ 52315 h 864358"/>
              <a:gd name="connsiteX4" fmla="*/ 3589361 w 3751998"/>
              <a:gd name="connsiteY4" fmla="*/ 161498 h 864358"/>
              <a:gd name="connsiteX5" fmla="*/ 3746312 w 3751998"/>
              <a:gd name="connsiteY5" fmla="*/ 577755 h 864358"/>
              <a:gd name="connsiteX6" fmla="*/ 3555243 w 3751998"/>
              <a:gd name="connsiteY6" fmla="*/ 864358 h 864358"/>
              <a:gd name="connsiteX0" fmla="*/ 0 w 3751998"/>
              <a:gd name="connsiteY0" fmla="*/ 555009 h 821141"/>
              <a:gd name="connsiteX1" fmla="*/ 880282 w 3751998"/>
              <a:gd name="connsiteY1" fmla="*/ 691486 h 821141"/>
              <a:gd name="connsiteX2" fmla="*/ 2613547 w 3751998"/>
              <a:gd name="connsiteY2" fmla="*/ 172872 h 821141"/>
              <a:gd name="connsiteX3" fmla="*/ 3111690 w 3751998"/>
              <a:gd name="connsiteY3" fmla="*/ 9098 h 821141"/>
              <a:gd name="connsiteX4" fmla="*/ 3589361 w 3751998"/>
              <a:gd name="connsiteY4" fmla="*/ 118281 h 821141"/>
              <a:gd name="connsiteX5" fmla="*/ 3746312 w 3751998"/>
              <a:gd name="connsiteY5" fmla="*/ 534538 h 821141"/>
              <a:gd name="connsiteX6" fmla="*/ 3555243 w 3751998"/>
              <a:gd name="connsiteY6" fmla="*/ 821141 h 821141"/>
              <a:gd name="connsiteX0" fmla="*/ 0 w 3751998"/>
              <a:gd name="connsiteY0" fmla="*/ 453788 h 719920"/>
              <a:gd name="connsiteX1" fmla="*/ 880282 w 3751998"/>
              <a:gd name="connsiteY1" fmla="*/ 590265 h 719920"/>
              <a:gd name="connsiteX2" fmla="*/ 2613547 w 3751998"/>
              <a:gd name="connsiteY2" fmla="*/ 71651 h 719920"/>
              <a:gd name="connsiteX3" fmla="*/ 3077571 w 3751998"/>
              <a:gd name="connsiteY3" fmla="*/ 330958 h 719920"/>
              <a:gd name="connsiteX4" fmla="*/ 3589361 w 3751998"/>
              <a:gd name="connsiteY4" fmla="*/ 17060 h 719920"/>
              <a:gd name="connsiteX5" fmla="*/ 3746312 w 3751998"/>
              <a:gd name="connsiteY5" fmla="*/ 433317 h 719920"/>
              <a:gd name="connsiteX6" fmla="*/ 3555243 w 3751998"/>
              <a:gd name="connsiteY6" fmla="*/ 719920 h 719920"/>
              <a:gd name="connsiteX0" fmla="*/ 0 w 3817963"/>
              <a:gd name="connsiteY0" fmla="*/ 425355 h 783609"/>
              <a:gd name="connsiteX1" fmla="*/ 880282 w 3817963"/>
              <a:gd name="connsiteY1" fmla="*/ 561832 h 783609"/>
              <a:gd name="connsiteX2" fmla="*/ 2613547 w 3817963"/>
              <a:gd name="connsiteY2" fmla="*/ 43218 h 783609"/>
              <a:gd name="connsiteX3" fmla="*/ 3077571 w 3817963"/>
              <a:gd name="connsiteY3" fmla="*/ 302525 h 783609"/>
              <a:gd name="connsiteX4" fmla="*/ 3125337 w 3817963"/>
              <a:gd name="connsiteY4" fmla="*/ 766549 h 783609"/>
              <a:gd name="connsiteX5" fmla="*/ 3746312 w 3817963"/>
              <a:gd name="connsiteY5" fmla="*/ 404884 h 783609"/>
              <a:gd name="connsiteX6" fmla="*/ 3555243 w 3817963"/>
              <a:gd name="connsiteY6" fmla="*/ 691487 h 783609"/>
              <a:gd name="connsiteX0" fmla="*/ 0 w 3555243"/>
              <a:gd name="connsiteY0" fmla="*/ 425355 h 831376"/>
              <a:gd name="connsiteX1" fmla="*/ 880282 w 3555243"/>
              <a:gd name="connsiteY1" fmla="*/ 561832 h 831376"/>
              <a:gd name="connsiteX2" fmla="*/ 2613547 w 3555243"/>
              <a:gd name="connsiteY2" fmla="*/ 43218 h 831376"/>
              <a:gd name="connsiteX3" fmla="*/ 3077571 w 3555243"/>
              <a:gd name="connsiteY3" fmla="*/ 302525 h 831376"/>
              <a:gd name="connsiteX4" fmla="*/ 3125337 w 3555243"/>
              <a:gd name="connsiteY4" fmla="*/ 766549 h 831376"/>
              <a:gd name="connsiteX5" fmla="*/ 3555243 w 3555243"/>
              <a:gd name="connsiteY5" fmla="*/ 691487 h 831376"/>
              <a:gd name="connsiteX0" fmla="*/ 0 w 3555243"/>
              <a:gd name="connsiteY0" fmla="*/ 834788 h 1240809"/>
              <a:gd name="connsiteX1" fmla="*/ 880282 w 3555243"/>
              <a:gd name="connsiteY1" fmla="*/ 971265 h 1240809"/>
              <a:gd name="connsiteX2" fmla="*/ 2790967 w 3555243"/>
              <a:gd name="connsiteY2" fmla="*/ 43218 h 1240809"/>
              <a:gd name="connsiteX3" fmla="*/ 3077571 w 3555243"/>
              <a:gd name="connsiteY3" fmla="*/ 711958 h 1240809"/>
              <a:gd name="connsiteX4" fmla="*/ 3125337 w 3555243"/>
              <a:gd name="connsiteY4" fmla="*/ 1175982 h 1240809"/>
              <a:gd name="connsiteX5" fmla="*/ 3555243 w 3555243"/>
              <a:gd name="connsiteY5" fmla="*/ 1100920 h 1240809"/>
              <a:gd name="connsiteX0" fmla="*/ 0 w 3555243"/>
              <a:gd name="connsiteY0" fmla="*/ 834788 h 1116558"/>
              <a:gd name="connsiteX1" fmla="*/ 880282 w 3555243"/>
              <a:gd name="connsiteY1" fmla="*/ 971265 h 1116558"/>
              <a:gd name="connsiteX2" fmla="*/ 2790967 w 3555243"/>
              <a:gd name="connsiteY2" fmla="*/ 43218 h 1116558"/>
              <a:gd name="connsiteX3" fmla="*/ 3077571 w 3555243"/>
              <a:gd name="connsiteY3" fmla="*/ 711958 h 1116558"/>
              <a:gd name="connsiteX4" fmla="*/ 3364173 w 3555243"/>
              <a:gd name="connsiteY4" fmla="*/ 234286 h 1116558"/>
              <a:gd name="connsiteX5" fmla="*/ 3555243 w 3555243"/>
              <a:gd name="connsiteY5" fmla="*/ 1100920 h 1116558"/>
              <a:gd name="connsiteX0" fmla="*/ 0 w 3555243"/>
              <a:gd name="connsiteY0" fmla="*/ 834788 h 1103193"/>
              <a:gd name="connsiteX1" fmla="*/ 880282 w 3555243"/>
              <a:gd name="connsiteY1" fmla="*/ 971265 h 1103193"/>
              <a:gd name="connsiteX2" fmla="*/ 2790967 w 3555243"/>
              <a:gd name="connsiteY2" fmla="*/ 43218 h 1103193"/>
              <a:gd name="connsiteX3" fmla="*/ 3077571 w 3555243"/>
              <a:gd name="connsiteY3" fmla="*/ 711958 h 1103193"/>
              <a:gd name="connsiteX4" fmla="*/ 3555243 w 3555243"/>
              <a:gd name="connsiteY4" fmla="*/ 1100920 h 1103193"/>
              <a:gd name="connsiteX0" fmla="*/ 0 w 3555243"/>
              <a:gd name="connsiteY0" fmla="*/ 914400 h 1182805"/>
              <a:gd name="connsiteX1" fmla="*/ 880282 w 3555243"/>
              <a:gd name="connsiteY1" fmla="*/ 1050877 h 1182805"/>
              <a:gd name="connsiteX2" fmla="*/ 2790967 w 3555243"/>
              <a:gd name="connsiteY2" fmla="*/ 122830 h 1182805"/>
              <a:gd name="connsiteX3" fmla="*/ 3316406 w 3555243"/>
              <a:gd name="connsiteY3" fmla="*/ 313898 h 1182805"/>
              <a:gd name="connsiteX4" fmla="*/ 3555243 w 3555243"/>
              <a:gd name="connsiteY4" fmla="*/ 1180532 h 1182805"/>
              <a:gd name="connsiteX0" fmla="*/ 0 w 3792940"/>
              <a:gd name="connsiteY0" fmla="*/ 914400 h 1182805"/>
              <a:gd name="connsiteX1" fmla="*/ 880282 w 3792940"/>
              <a:gd name="connsiteY1" fmla="*/ 1050877 h 1182805"/>
              <a:gd name="connsiteX2" fmla="*/ 2790967 w 3792940"/>
              <a:gd name="connsiteY2" fmla="*/ 122830 h 1182805"/>
              <a:gd name="connsiteX3" fmla="*/ 3316406 w 3792940"/>
              <a:gd name="connsiteY3" fmla="*/ 313898 h 1182805"/>
              <a:gd name="connsiteX4" fmla="*/ 3753134 w 3792940"/>
              <a:gd name="connsiteY4" fmla="*/ 375315 h 1182805"/>
              <a:gd name="connsiteX5" fmla="*/ 3555243 w 3792940"/>
              <a:gd name="connsiteY5" fmla="*/ 1180532 h 1182805"/>
              <a:gd name="connsiteX0" fmla="*/ 0 w 3803176"/>
              <a:gd name="connsiteY0" fmla="*/ 914400 h 1182805"/>
              <a:gd name="connsiteX1" fmla="*/ 880282 w 3803176"/>
              <a:gd name="connsiteY1" fmla="*/ 1050877 h 1182805"/>
              <a:gd name="connsiteX2" fmla="*/ 2790967 w 3803176"/>
              <a:gd name="connsiteY2" fmla="*/ 122830 h 1182805"/>
              <a:gd name="connsiteX3" fmla="*/ 3316406 w 3803176"/>
              <a:gd name="connsiteY3" fmla="*/ 313898 h 1182805"/>
              <a:gd name="connsiteX4" fmla="*/ 3753134 w 3803176"/>
              <a:gd name="connsiteY4" fmla="*/ 375315 h 1182805"/>
              <a:gd name="connsiteX5" fmla="*/ 3616658 w 3803176"/>
              <a:gd name="connsiteY5" fmla="*/ 675565 h 1182805"/>
              <a:gd name="connsiteX0" fmla="*/ 0 w 3808863"/>
              <a:gd name="connsiteY0" fmla="*/ 914400 h 1182805"/>
              <a:gd name="connsiteX1" fmla="*/ 880282 w 3808863"/>
              <a:gd name="connsiteY1" fmla="*/ 1050877 h 1182805"/>
              <a:gd name="connsiteX2" fmla="*/ 2790967 w 3808863"/>
              <a:gd name="connsiteY2" fmla="*/ 122830 h 1182805"/>
              <a:gd name="connsiteX3" fmla="*/ 3316406 w 3808863"/>
              <a:gd name="connsiteY3" fmla="*/ 313898 h 1182805"/>
              <a:gd name="connsiteX4" fmla="*/ 3753134 w 3808863"/>
              <a:gd name="connsiteY4" fmla="*/ 375315 h 1182805"/>
              <a:gd name="connsiteX5" fmla="*/ 3650777 w 3808863"/>
              <a:gd name="connsiteY5" fmla="*/ 668741 h 1182805"/>
              <a:gd name="connsiteX0" fmla="*/ 0 w 3999931"/>
              <a:gd name="connsiteY0" fmla="*/ 1405720 h 1405720"/>
              <a:gd name="connsiteX1" fmla="*/ 1071350 w 3999931"/>
              <a:gd name="connsiteY1" fmla="*/ 1050877 h 1405720"/>
              <a:gd name="connsiteX2" fmla="*/ 2982035 w 3999931"/>
              <a:gd name="connsiteY2" fmla="*/ 122830 h 1405720"/>
              <a:gd name="connsiteX3" fmla="*/ 3507474 w 3999931"/>
              <a:gd name="connsiteY3" fmla="*/ 313898 h 1405720"/>
              <a:gd name="connsiteX4" fmla="*/ 3944202 w 3999931"/>
              <a:gd name="connsiteY4" fmla="*/ 375315 h 1405720"/>
              <a:gd name="connsiteX5" fmla="*/ 3841845 w 3999931"/>
              <a:gd name="connsiteY5" fmla="*/ 668741 h 1405720"/>
              <a:gd name="connsiteX0" fmla="*/ 0 w 3999931"/>
              <a:gd name="connsiteY0" fmla="*/ 1405720 h 1405720"/>
              <a:gd name="connsiteX1" fmla="*/ 266129 w 3999931"/>
              <a:gd name="connsiteY1" fmla="*/ 839338 h 1405720"/>
              <a:gd name="connsiteX2" fmla="*/ 1071350 w 3999931"/>
              <a:gd name="connsiteY2" fmla="*/ 1050877 h 1405720"/>
              <a:gd name="connsiteX3" fmla="*/ 2982035 w 3999931"/>
              <a:gd name="connsiteY3" fmla="*/ 122830 h 1405720"/>
              <a:gd name="connsiteX4" fmla="*/ 3507474 w 3999931"/>
              <a:gd name="connsiteY4" fmla="*/ 313898 h 1405720"/>
              <a:gd name="connsiteX5" fmla="*/ 3944202 w 3999931"/>
              <a:gd name="connsiteY5" fmla="*/ 375315 h 1405720"/>
              <a:gd name="connsiteX6" fmla="*/ 3841845 w 3999931"/>
              <a:gd name="connsiteY6" fmla="*/ 668741 h 1405720"/>
              <a:gd name="connsiteX0" fmla="*/ 2 w 3999933"/>
              <a:gd name="connsiteY0" fmla="*/ 1365914 h 1365914"/>
              <a:gd name="connsiteX1" fmla="*/ 266131 w 3999933"/>
              <a:gd name="connsiteY1" fmla="*/ 799532 h 1365914"/>
              <a:gd name="connsiteX2" fmla="*/ 1596790 w 3999933"/>
              <a:gd name="connsiteY2" fmla="*/ 772235 h 1365914"/>
              <a:gd name="connsiteX3" fmla="*/ 2982037 w 3999933"/>
              <a:gd name="connsiteY3" fmla="*/ 83024 h 1365914"/>
              <a:gd name="connsiteX4" fmla="*/ 3507476 w 3999933"/>
              <a:gd name="connsiteY4" fmla="*/ 274092 h 1365914"/>
              <a:gd name="connsiteX5" fmla="*/ 3944204 w 3999933"/>
              <a:gd name="connsiteY5" fmla="*/ 335509 h 1365914"/>
              <a:gd name="connsiteX6" fmla="*/ 3841847 w 3999933"/>
              <a:gd name="connsiteY6" fmla="*/ 628935 h 1365914"/>
              <a:gd name="connsiteX0" fmla="*/ 2 w 4003245"/>
              <a:gd name="connsiteY0" fmla="*/ 1365914 h 1365914"/>
              <a:gd name="connsiteX1" fmla="*/ 266131 w 4003245"/>
              <a:gd name="connsiteY1" fmla="*/ 799532 h 1365914"/>
              <a:gd name="connsiteX2" fmla="*/ 1596790 w 4003245"/>
              <a:gd name="connsiteY2" fmla="*/ 772235 h 1365914"/>
              <a:gd name="connsiteX3" fmla="*/ 2982037 w 4003245"/>
              <a:gd name="connsiteY3" fmla="*/ 83024 h 1365914"/>
              <a:gd name="connsiteX4" fmla="*/ 3507476 w 4003245"/>
              <a:gd name="connsiteY4" fmla="*/ 274092 h 1365914"/>
              <a:gd name="connsiteX5" fmla="*/ 3944204 w 4003245"/>
              <a:gd name="connsiteY5" fmla="*/ 335509 h 1365914"/>
              <a:gd name="connsiteX6" fmla="*/ 3861725 w 4003245"/>
              <a:gd name="connsiteY6" fmla="*/ 620984 h 1365914"/>
              <a:gd name="connsiteX0" fmla="*/ 2 w 4003245"/>
              <a:gd name="connsiteY0" fmla="*/ 1365914 h 1365914"/>
              <a:gd name="connsiteX1" fmla="*/ 266131 w 4003245"/>
              <a:gd name="connsiteY1" fmla="*/ 799532 h 1365914"/>
              <a:gd name="connsiteX2" fmla="*/ 1596790 w 4003245"/>
              <a:gd name="connsiteY2" fmla="*/ 772235 h 1365914"/>
              <a:gd name="connsiteX3" fmla="*/ 2982037 w 4003245"/>
              <a:gd name="connsiteY3" fmla="*/ 83024 h 1365914"/>
              <a:gd name="connsiteX4" fmla="*/ 3507476 w 4003245"/>
              <a:gd name="connsiteY4" fmla="*/ 274092 h 1365914"/>
              <a:gd name="connsiteX5" fmla="*/ 3944204 w 4003245"/>
              <a:gd name="connsiteY5" fmla="*/ 335509 h 1365914"/>
              <a:gd name="connsiteX6" fmla="*/ 3861725 w 4003245"/>
              <a:gd name="connsiteY6" fmla="*/ 620984 h 1365914"/>
              <a:gd name="connsiteX0" fmla="*/ 2 w 3963488"/>
              <a:gd name="connsiteY0" fmla="*/ 1365914 h 1365914"/>
              <a:gd name="connsiteX1" fmla="*/ 266131 w 3963488"/>
              <a:gd name="connsiteY1" fmla="*/ 799532 h 1365914"/>
              <a:gd name="connsiteX2" fmla="*/ 1596790 w 3963488"/>
              <a:gd name="connsiteY2" fmla="*/ 772235 h 1365914"/>
              <a:gd name="connsiteX3" fmla="*/ 2982037 w 3963488"/>
              <a:gd name="connsiteY3" fmla="*/ 83024 h 1365914"/>
              <a:gd name="connsiteX4" fmla="*/ 3507476 w 3963488"/>
              <a:gd name="connsiteY4" fmla="*/ 274092 h 1365914"/>
              <a:gd name="connsiteX5" fmla="*/ 3904447 w 3963488"/>
              <a:gd name="connsiteY5" fmla="*/ 347436 h 1365914"/>
              <a:gd name="connsiteX6" fmla="*/ 3861725 w 3963488"/>
              <a:gd name="connsiteY6" fmla="*/ 620984 h 1365914"/>
              <a:gd name="connsiteX0" fmla="*/ 2 w 3952887"/>
              <a:gd name="connsiteY0" fmla="*/ 1365914 h 1365914"/>
              <a:gd name="connsiteX1" fmla="*/ 266131 w 3952887"/>
              <a:gd name="connsiteY1" fmla="*/ 799532 h 1365914"/>
              <a:gd name="connsiteX2" fmla="*/ 1596790 w 3952887"/>
              <a:gd name="connsiteY2" fmla="*/ 772235 h 1365914"/>
              <a:gd name="connsiteX3" fmla="*/ 2982037 w 3952887"/>
              <a:gd name="connsiteY3" fmla="*/ 83024 h 1365914"/>
              <a:gd name="connsiteX4" fmla="*/ 3507476 w 3952887"/>
              <a:gd name="connsiteY4" fmla="*/ 274092 h 1365914"/>
              <a:gd name="connsiteX5" fmla="*/ 3904447 w 3952887"/>
              <a:gd name="connsiteY5" fmla="*/ 347436 h 1365914"/>
              <a:gd name="connsiteX6" fmla="*/ 3798115 w 3952887"/>
              <a:gd name="connsiteY6" fmla="*/ 700498 h 1365914"/>
              <a:gd name="connsiteX0" fmla="*/ 3526 w 3956411"/>
              <a:gd name="connsiteY0" fmla="*/ 1376485 h 1376485"/>
              <a:gd name="connsiteX1" fmla="*/ 269655 w 3956411"/>
              <a:gd name="connsiteY1" fmla="*/ 810103 h 1376485"/>
              <a:gd name="connsiteX2" fmla="*/ 1621456 w 3956411"/>
              <a:gd name="connsiteY2" fmla="*/ 846232 h 1376485"/>
              <a:gd name="connsiteX3" fmla="*/ 2985561 w 3956411"/>
              <a:gd name="connsiteY3" fmla="*/ 93595 h 1376485"/>
              <a:gd name="connsiteX4" fmla="*/ 3511000 w 3956411"/>
              <a:gd name="connsiteY4" fmla="*/ 284663 h 1376485"/>
              <a:gd name="connsiteX5" fmla="*/ 3907971 w 3956411"/>
              <a:gd name="connsiteY5" fmla="*/ 358007 h 1376485"/>
              <a:gd name="connsiteX6" fmla="*/ 3801639 w 3956411"/>
              <a:gd name="connsiteY6" fmla="*/ 711069 h 1376485"/>
              <a:gd name="connsiteX0" fmla="*/ 3526 w 3832052"/>
              <a:gd name="connsiteY0" fmla="*/ 1376485 h 1376485"/>
              <a:gd name="connsiteX1" fmla="*/ 269655 w 3832052"/>
              <a:gd name="connsiteY1" fmla="*/ 810103 h 1376485"/>
              <a:gd name="connsiteX2" fmla="*/ 1621456 w 3832052"/>
              <a:gd name="connsiteY2" fmla="*/ 846232 h 1376485"/>
              <a:gd name="connsiteX3" fmla="*/ 2985561 w 3832052"/>
              <a:gd name="connsiteY3" fmla="*/ 93595 h 1376485"/>
              <a:gd name="connsiteX4" fmla="*/ 3511000 w 3832052"/>
              <a:gd name="connsiteY4" fmla="*/ 284663 h 1376485"/>
              <a:gd name="connsiteX5" fmla="*/ 3783612 w 3832052"/>
              <a:gd name="connsiteY5" fmla="*/ 365322 h 1376485"/>
              <a:gd name="connsiteX6" fmla="*/ 3801639 w 3832052"/>
              <a:gd name="connsiteY6" fmla="*/ 711069 h 1376485"/>
              <a:gd name="connsiteX0" fmla="*/ 0 w 3820973"/>
              <a:gd name="connsiteY0" fmla="*/ 1450708 h 1450708"/>
              <a:gd name="connsiteX1" fmla="*/ 288989 w 3820973"/>
              <a:gd name="connsiteY1" fmla="*/ 738022 h 1450708"/>
              <a:gd name="connsiteX2" fmla="*/ 1640790 w 3820973"/>
              <a:gd name="connsiteY2" fmla="*/ 774151 h 1450708"/>
              <a:gd name="connsiteX3" fmla="*/ 3004895 w 3820973"/>
              <a:gd name="connsiteY3" fmla="*/ 21514 h 1450708"/>
              <a:gd name="connsiteX4" fmla="*/ 3530334 w 3820973"/>
              <a:gd name="connsiteY4" fmla="*/ 212582 h 1450708"/>
              <a:gd name="connsiteX5" fmla="*/ 3802946 w 3820973"/>
              <a:gd name="connsiteY5" fmla="*/ 293241 h 1450708"/>
              <a:gd name="connsiteX6" fmla="*/ 3820973 w 3820973"/>
              <a:gd name="connsiteY6" fmla="*/ 638988 h 1450708"/>
              <a:gd name="connsiteX0" fmla="*/ 0 w 3820973"/>
              <a:gd name="connsiteY0" fmla="*/ 1450708 h 1450708"/>
              <a:gd name="connsiteX1" fmla="*/ 188405 w 3820973"/>
              <a:gd name="connsiteY1" fmla="*/ 797458 h 1450708"/>
              <a:gd name="connsiteX2" fmla="*/ 1640790 w 3820973"/>
              <a:gd name="connsiteY2" fmla="*/ 774151 h 1450708"/>
              <a:gd name="connsiteX3" fmla="*/ 3004895 w 3820973"/>
              <a:gd name="connsiteY3" fmla="*/ 21514 h 1450708"/>
              <a:gd name="connsiteX4" fmla="*/ 3530334 w 3820973"/>
              <a:gd name="connsiteY4" fmla="*/ 212582 h 1450708"/>
              <a:gd name="connsiteX5" fmla="*/ 3802946 w 3820973"/>
              <a:gd name="connsiteY5" fmla="*/ 293241 h 1450708"/>
              <a:gd name="connsiteX6" fmla="*/ 3820973 w 3820973"/>
              <a:gd name="connsiteY6" fmla="*/ 638988 h 1450708"/>
              <a:gd name="connsiteX0" fmla="*/ 0 w 3820973"/>
              <a:gd name="connsiteY0" fmla="*/ 1450708 h 1450708"/>
              <a:gd name="connsiteX1" fmla="*/ 188405 w 3820973"/>
              <a:gd name="connsiteY1" fmla="*/ 797458 h 1450708"/>
              <a:gd name="connsiteX2" fmla="*/ 1640790 w 3820973"/>
              <a:gd name="connsiteY2" fmla="*/ 774151 h 1450708"/>
              <a:gd name="connsiteX3" fmla="*/ 3004895 w 3820973"/>
              <a:gd name="connsiteY3" fmla="*/ 21514 h 1450708"/>
              <a:gd name="connsiteX4" fmla="*/ 3530334 w 3820973"/>
              <a:gd name="connsiteY4" fmla="*/ 212582 h 1450708"/>
              <a:gd name="connsiteX5" fmla="*/ 3802946 w 3820973"/>
              <a:gd name="connsiteY5" fmla="*/ 293241 h 1450708"/>
              <a:gd name="connsiteX6" fmla="*/ 3820973 w 3820973"/>
              <a:gd name="connsiteY6" fmla="*/ 638988 h 1450708"/>
              <a:gd name="connsiteX0" fmla="*/ 0 w 4107159"/>
              <a:gd name="connsiteY0" fmla="*/ 1297144 h 1297144"/>
              <a:gd name="connsiteX1" fmla="*/ 474591 w 4107159"/>
              <a:gd name="connsiteY1" fmla="*/ 797458 h 1297144"/>
              <a:gd name="connsiteX2" fmla="*/ 1926976 w 4107159"/>
              <a:gd name="connsiteY2" fmla="*/ 774151 h 1297144"/>
              <a:gd name="connsiteX3" fmla="*/ 3291081 w 4107159"/>
              <a:gd name="connsiteY3" fmla="*/ 21514 h 1297144"/>
              <a:gd name="connsiteX4" fmla="*/ 3816520 w 4107159"/>
              <a:gd name="connsiteY4" fmla="*/ 212582 h 1297144"/>
              <a:gd name="connsiteX5" fmla="*/ 4089132 w 4107159"/>
              <a:gd name="connsiteY5" fmla="*/ 293241 h 1297144"/>
              <a:gd name="connsiteX6" fmla="*/ 4107159 w 4107159"/>
              <a:gd name="connsiteY6" fmla="*/ 638988 h 1297144"/>
              <a:gd name="connsiteX0" fmla="*/ 0 w 4107159"/>
              <a:gd name="connsiteY0" fmla="*/ 1297144 h 1338694"/>
              <a:gd name="connsiteX1" fmla="*/ 474591 w 4107159"/>
              <a:gd name="connsiteY1" fmla="*/ 797458 h 1338694"/>
              <a:gd name="connsiteX2" fmla="*/ 1926976 w 4107159"/>
              <a:gd name="connsiteY2" fmla="*/ 774151 h 1338694"/>
              <a:gd name="connsiteX3" fmla="*/ 3291081 w 4107159"/>
              <a:gd name="connsiteY3" fmla="*/ 21514 h 1338694"/>
              <a:gd name="connsiteX4" fmla="*/ 3816520 w 4107159"/>
              <a:gd name="connsiteY4" fmla="*/ 212582 h 1338694"/>
              <a:gd name="connsiteX5" fmla="*/ 4089132 w 4107159"/>
              <a:gd name="connsiteY5" fmla="*/ 293241 h 1338694"/>
              <a:gd name="connsiteX6" fmla="*/ 4107159 w 4107159"/>
              <a:gd name="connsiteY6" fmla="*/ 638988 h 1338694"/>
              <a:gd name="connsiteX0" fmla="*/ 0 w 4202257"/>
              <a:gd name="connsiteY0" fmla="*/ 1623709 h 1665259"/>
              <a:gd name="connsiteX1" fmla="*/ 474591 w 4202257"/>
              <a:gd name="connsiteY1" fmla="*/ 1124023 h 1665259"/>
              <a:gd name="connsiteX2" fmla="*/ 1926976 w 4202257"/>
              <a:gd name="connsiteY2" fmla="*/ 1100716 h 1665259"/>
              <a:gd name="connsiteX3" fmla="*/ 3291081 w 4202257"/>
              <a:gd name="connsiteY3" fmla="*/ 348079 h 1665259"/>
              <a:gd name="connsiteX4" fmla="*/ 3816520 w 4202257"/>
              <a:gd name="connsiteY4" fmla="*/ 539147 h 1665259"/>
              <a:gd name="connsiteX5" fmla="*/ 4089132 w 4202257"/>
              <a:gd name="connsiteY5" fmla="*/ 619806 h 1665259"/>
              <a:gd name="connsiteX6" fmla="*/ 4202257 w 4202257"/>
              <a:gd name="connsiteY6" fmla="*/ 14577 h 1665259"/>
              <a:gd name="connsiteX0" fmla="*/ 0 w 4202257"/>
              <a:gd name="connsiteY0" fmla="*/ 1609132 h 1650682"/>
              <a:gd name="connsiteX1" fmla="*/ 474591 w 4202257"/>
              <a:gd name="connsiteY1" fmla="*/ 1109446 h 1650682"/>
              <a:gd name="connsiteX2" fmla="*/ 1926976 w 4202257"/>
              <a:gd name="connsiteY2" fmla="*/ 1086139 h 1650682"/>
              <a:gd name="connsiteX3" fmla="*/ 3291081 w 4202257"/>
              <a:gd name="connsiteY3" fmla="*/ 333502 h 1650682"/>
              <a:gd name="connsiteX4" fmla="*/ 3816520 w 4202257"/>
              <a:gd name="connsiteY4" fmla="*/ 524570 h 1650682"/>
              <a:gd name="connsiteX5" fmla="*/ 4089132 w 4202257"/>
              <a:gd name="connsiteY5" fmla="*/ 605229 h 1650682"/>
              <a:gd name="connsiteX6" fmla="*/ 4202257 w 4202257"/>
              <a:gd name="connsiteY6" fmla="*/ 0 h 1650682"/>
              <a:gd name="connsiteX0" fmla="*/ 0 w 4202257"/>
              <a:gd name="connsiteY0" fmla="*/ 1609132 h 1650682"/>
              <a:gd name="connsiteX1" fmla="*/ 474591 w 4202257"/>
              <a:gd name="connsiteY1" fmla="*/ 1109446 h 1650682"/>
              <a:gd name="connsiteX2" fmla="*/ 1926976 w 4202257"/>
              <a:gd name="connsiteY2" fmla="*/ 1086139 h 1650682"/>
              <a:gd name="connsiteX3" fmla="*/ 3291081 w 4202257"/>
              <a:gd name="connsiteY3" fmla="*/ 333502 h 1650682"/>
              <a:gd name="connsiteX4" fmla="*/ 3816520 w 4202257"/>
              <a:gd name="connsiteY4" fmla="*/ 524570 h 1650682"/>
              <a:gd name="connsiteX5" fmla="*/ 4147653 w 4202257"/>
              <a:gd name="connsiteY5" fmla="*/ 429664 h 1650682"/>
              <a:gd name="connsiteX6" fmla="*/ 4202257 w 4202257"/>
              <a:gd name="connsiteY6" fmla="*/ 0 h 1650682"/>
              <a:gd name="connsiteX0" fmla="*/ 0 w 4202257"/>
              <a:gd name="connsiteY0" fmla="*/ 1609132 h 1650682"/>
              <a:gd name="connsiteX1" fmla="*/ 474591 w 4202257"/>
              <a:gd name="connsiteY1" fmla="*/ 1109446 h 1650682"/>
              <a:gd name="connsiteX2" fmla="*/ 1926976 w 4202257"/>
              <a:gd name="connsiteY2" fmla="*/ 1086139 h 1650682"/>
              <a:gd name="connsiteX3" fmla="*/ 3291081 w 4202257"/>
              <a:gd name="connsiteY3" fmla="*/ 333502 h 1650682"/>
              <a:gd name="connsiteX4" fmla="*/ 3816520 w 4202257"/>
              <a:gd name="connsiteY4" fmla="*/ 524570 h 1650682"/>
              <a:gd name="connsiteX5" fmla="*/ 4147653 w 4202257"/>
              <a:gd name="connsiteY5" fmla="*/ 429664 h 1650682"/>
              <a:gd name="connsiteX6" fmla="*/ 4202257 w 4202257"/>
              <a:gd name="connsiteY6" fmla="*/ 0 h 1650682"/>
              <a:gd name="connsiteX0" fmla="*/ 0 w 4202257"/>
              <a:gd name="connsiteY0" fmla="*/ 1609132 h 1650682"/>
              <a:gd name="connsiteX1" fmla="*/ 474591 w 4202257"/>
              <a:gd name="connsiteY1" fmla="*/ 1109446 h 1650682"/>
              <a:gd name="connsiteX2" fmla="*/ 1926976 w 4202257"/>
              <a:gd name="connsiteY2" fmla="*/ 1086139 h 1650682"/>
              <a:gd name="connsiteX3" fmla="*/ 3291081 w 4202257"/>
              <a:gd name="connsiteY3" fmla="*/ 333502 h 1650682"/>
              <a:gd name="connsiteX4" fmla="*/ 3816520 w 4202257"/>
              <a:gd name="connsiteY4" fmla="*/ 524570 h 1650682"/>
              <a:gd name="connsiteX5" fmla="*/ 4147653 w 4202257"/>
              <a:gd name="connsiteY5" fmla="*/ 429664 h 1650682"/>
              <a:gd name="connsiteX6" fmla="*/ 4202257 w 4202257"/>
              <a:gd name="connsiteY6" fmla="*/ 0 h 1650682"/>
              <a:gd name="connsiteX0" fmla="*/ 0 w 4202257"/>
              <a:gd name="connsiteY0" fmla="*/ 1609132 h 1646739"/>
              <a:gd name="connsiteX1" fmla="*/ 525798 w 4202257"/>
              <a:gd name="connsiteY1" fmla="*/ 1028978 h 1646739"/>
              <a:gd name="connsiteX2" fmla="*/ 1926976 w 4202257"/>
              <a:gd name="connsiteY2" fmla="*/ 1086139 h 1646739"/>
              <a:gd name="connsiteX3" fmla="*/ 3291081 w 4202257"/>
              <a:gd name="connsiteY3" fmla="*/ 333502 h 1646739"/>
              <a:gd name="connsiteX4" fmla="*/ 3816520 w 4202257"/>
              <a:gd name="connsiteY4" fmla="*/ 524570 h 1646739"/>
              <a:gd name="connsiteX5" fmla="*/ 4147653 w 4202257"/>
              <a:gd name="connsiteY5" fmla="*/ 429664 h 1646739"/>
              <a:gd name="connsiteX6" fmla="*/ 4202257 w 4202257"/>
              <a:gd name="connsiteY6" fmla="*/ 0 h 1646739"/>
              <a:gd name="connsiteX0" fmla="*/ 0 w 4202257"/>
              <a:gd name="connsiteY0" fmla="*/ 1609132 h 1654479"/>
              <a:gd name="connsiteX1" fmla="*/ 525798 w 4202257"/>
              <a:gd name="connsiteY1" fmla="*/ 1028978 h 1654479"/>
              <a:gd name="connsiteX2" fmla="*/ 1926976 w 4202257"/>
              <a:gd name="connsiteY2" fmla="*/ 1086139 h 1654479"/>
              <a:gd name="connsiteX3" fmla="*/ 3291081 w 4202257"/>
              <a:gd name="connsiteY3" fmla="*/ 333502 h 1654479"/>
              <a:gd name="connsiteX4" fmla="*/ 3816520 w 4202257"/>
              <a:gd name="connsiteY4" fmla="*/ 524570 h 1654479"/>
              <a:gd name="connsiteX5" fmla="*/ 4147653 w 4202257"/>
              <a:gd name="connsiteY5" fmla="*/ 429664 h 1654479"/>
              <a:gd name="connsiteX6" fmla="*/ 4202257 w 4202257"/>
              <a:gd name="connsiteY6" fmla="*/ 0 h 1654479"/>
              <a:gd name="connsiteX0" fmla="*/ 0 w 4041323"/>
              <a:gd name="connsiteY0" fmla="*/ 1565241 h 1604561"/>
              <a:gd name="connsiteX1" fmla="*/ 364864 w 4041323"/>
              <a:gd name="connsiteY1" fmla="*/ 1028978 h 1604561"/>
              <a:gd name="connsiteX2" fmla="*/ 1766042 w 4041323"/>
              <a:gd name="connsiteY2" fmla="*/ 1086139 h 1604561"/>
              <a:gd name="connsiteX3" fmla="*/ 3130147 w 4041323"/>
              <a:gd name="connsiteY3" fmla="*/ 333502 h 1604561"/>
              <a:gd name="connsiteX4" fmla="*/ 3655586 w 4041323"/>
              <a:gd name="connsiteY4" fmla="*/ 524570 h 1604561"/>
              <a:gd name="connsiteX5" fmla="*/ 3986719 w 4041323"/>
              <a:gd name="connsiteY5" fmla="*/ 429664 h 1604561"/>
              <a:gd name="connsiteX6" fmla="*/ 4041323 w 4041323"/>
              <a:gd name="connsiteY6" fmla="*/ 0 h 1604561"/>
              <a:gd name="connsiteX0" fmla="*/ 0 w 4041323"/>
              <a:gd name="connsiteY0" fmla="*/ 1565241 h 1565241"/>
              <a:gd name="connsiteX1" fmla="*/ 364864 w 4041323"/>
              <a:gd name="connsiteY1" fmla="*/ 1028978 h 1565241"/>
              <a:gd name="connsiteX2" fmla="*/ 1766042 w 4041323"/>
              <a:gd name="connsiteY2" fmla="*/ 1086139 h 1565241"/>
              <a:gd name="connsiteX3" fmla="*/ 3130147 w 4041323"/>
              <a:gd name="connsiteY3" fmla="*/ 333502 h 1565241"/>
              <a:gd name="connsiteX4" fmla="*/ 3655586 w 4041323"/>
              <a:gd name="connsiteY4" fmla="*/ 524570 h 1565241"/>
              <a:gd name="connsiteX5" fmla="*/ 3986719 w 4041323"/>
              <a:gd name="connsiteY5" fmla="*/ 429664 h 1565241"/>
              <a:gd name="connsiteX6" fmla="*/ 4041323 w 4041323"/>
              <a:gd name="connsiteY6" fmla="*/ 0 h 1565241"/>
              <a:gd name="connsiteX0" fmla="*/ 0 w 4041323"/>
              <a:gd name="connsiteY0" fmla="*/ 1565241 h 1565241"/>
              <a:gd name="connsiteX1" fmla="*/ 313658 w 4041323"/>
              <a:gd name="connsiteY1" fmla="*/ 1007033 h 1565241"/>
              <a:gd name="connsiteX2" fmla="*/ 1766042 w 4041323"/>
              <a:gd name="connsiteY2" fmla="*/ 1086139 h 1565241"/>
              <a:gd name="connsiteX3" fmla="*/ 3130147 w 4041323"/>
              <a:gd name="connsiteY3" fmla="*/ 333502 h 1565241"/>
              <a:gd name="connsiteX4" fmla="*/ 3655586 w 4041323"/>
              <a:gd name="connsiteY4" fmla="*/ 524570 h 1565241"/>
              <a:gd name="connsiteX5" fmla="*/ 3986719 w 4041323"/>
              <a:gd name="connsiteY5" fmla="*/ 429664 h 1565241"/>
              <a:gd name="connsiteX6" fmla="*/ 4041323 w 4041323"/>
              <a:gd name="connsiteY6" fmla="*/ 0 h 1565241"/>
              <a:gd name="connsiteX0" fmla="*/ 0 w 4005876"/>
              <a:gd name="connsiteY0" fmla="*/ 1616448 h 1616448"/>
              <a:gd name="connsiteX1" fmla="*/ 313658 w 4005876"/>
              <a:gd name="connsiteY1" fmla="*/ 1058240 h 1616448"/>
              <a:gd name="connsiteX2" fmla="*/ 1766042 w 4005876"/>
              <a:gd name="connsiteY2" fmla="*/ 1137346 h 1616448"/>
              <a:gd name="connsiteX3" fmla="*/ 3130147 w 4005876"/>
              <a:gd name="connsiteY3" fmla="*/ 384709 h 1616448"/>
              <a:gd name="connsiteX4" fmla="*/ 3655586 w 4005876"/>
              <a:gd name="connsiteY4" fmla="*/ 575777 h 1616448"/>
              <a:gd name="connsiteX5" fmla="*/ 3986719 w 4005876"/>
              <a:gd name="connsiteY5" fmla="*/ 480871 h 1616448"/>
              <a:gd name="connsiteX6" fmla="*/ 3931595 w 4005876"/>
              <a:gd name="connsiteY6" fmla="*/ 0 h 1616448"/>
              <a:gd name="connsiteX0" fmla="*/ 0 w 4005876"/>
              <a:gd name="connsiteY0" fmla="*/ 1616448 h 1616448"/>
              <a:gd name="connsiteX1" fmla="*/ 313658 w 4005876"/>
              <a:gd name="connsiteY1" fmla="*/ 1058240 h 1616448"/>
              <a:gd name="connsiteX2" fmla="*/ 1766042 w 4005876"/>
              <a:gd name="connsiteY2" fmla="*/ 1137346 h 1616448"/>
              <a:gd name="connsiteX3" fmla="*/ 3130147 w 4005876"/>
              <a:gd name="connsiteY3" fmla="*/ 384709 h 1616448"/>
              <a:gd name="connsiteX4" fmla="*/ 3611695 w 4005876"/>
              <a:gd name="connsiteY4" fmla="*/ 619669 h 1616448"/>
              <a:gd name="connsiteX5" fmla="*/ 3986719 w 4005876"/>
              <a:gd name="connsiteY5" fmla="*/ 480871 h 1616448"/>
              <a:gd name="connsiteX6" fmla="*/ 3931595 w 4005876"/>
              <a:gd name="connsiteY6" fmla="*/ 0 h 1616448"/>
              <a:gd name="connsiteX0" fmla="*/ 0 w 4005876"/>
              <a:gd name="connsiteY0" fmla="*/ 1616448 h 1616448"/>
              <a:gd name="connsiteX1" fmla="*/ 313658 w 4005876"/>
              <a:gd name="connsiteY1" fmla="*/ 1058240 h 1616448"/>
              <a:gd name="connsiteX2" fmla="*/ 1766042 w 4005876"/>
              <a:gd name="connsiteY2" fmla="*/ 1137346 h 1616448"/>
              <a:gd name="connsiteX3" fmla="*/ 3130147 w 4005876"/>
              <a:gd name="connsiteY3" fmla="*/ 384709 h 1616448"/>
              <a:gd name="connsiteX4" fmla="*/ 3582435 w 4005876"/>
              <a:gd name="connsiteY4" fmla="*/ 619669 h 1616448"/>
              <a:gd name="connsiteX5" fmla="*/ 3986719 w 4005876"/>
              <a:gd name="connsiteY5" fmla="*/ 480871 h 1616448"/>
              <a:gd name="connsiteX6" fmla="*/ 3931595 w 4005876"/>
              <a:gd name="connsiteY6" fmla="*/ 0 h 1616448"/>
              <a:gd name="connsiteX0" fmla="*/ 0 w 4005876"/>
              <a:gd name="connsiteY0" fmla="*/ 1616448 h 1616448"/>
              <a:gd name="connsiteX1" fmla="*/ 313658 w 4005876"/>
              <a:gd name="connsiteY1" fmla="*/ 1058240 h 1616448"/>
              <a:gd name="connsiteX2" fmla="*/ 1766042 w 4005876"/>
              <a:gd name="connsiteY2" fmla="*/ 1137346 h 1616448"/>
              <a:gd name="connsiteX3" fmla="*/ 3130147 w 4005876"/>
              <a:gd name="connsiteY3" fmla="*/ 384709 h 1616448"/>
              <a:gd name="connsiteX4" fmla="*/ 3575120 w 4005876"/>
              <a:gd name="connsiteY4" fmla="*/ 597724 h 1616448"/>
              <a:gd name="connsiteX5" fmla="*/ 3986719 w 4005876"/>
              <a:gd name="connsiteY5" fmla="*/ 480871 h 1616448"/>
              <a:gd name="connsiteX6" fmla="*/ 3931595 w 4005876"/>
              <a:gd name="connsiteY6" fmla="*/ 0 h 1616448"/>
              <a:gd name="connsiteX0" fmla="*/ 0 w 4005876"/>
              <a:gd name="connsiteY0" fmla="*/ 1616448 h 1616448"/>
              <a:gd name="connsiteX1" fmla="*/ 313658 w 4005876"/>
              <a:gd name="connsiteY1" fmla="*/ 1058240 h 1616448"/>
              <a:gd name="connsiteX2" fmla="*/ 1766042 w 4005876"/>
              <a:gd name="connsiteY2" fmla="*/ 1137346 h 1616448"/>
              <a:gd name="connsiteX3" fmla="*/ 3130147 w 4005876"/>
              <a:gd name="connsiteY3" fmla="*/ 384709 h 1616448"/>
              <a:gd name="connsiteX4" fmla="*/ 3545859 w 4005876"/>
              <a:gd name="connsiteY4" fmla="*/ 605039 h 1616448"/>
              <a:gd name="connsiteX5" fmla="*/ 3986719 w 4005876"/>
              <a:gd name="connsiteY5" fmla="*/ 480871 h 1616448"/>
              <a:gd name="connsiteX6" fmla="*/ 3931595 w 4005876"/>
              <a:gd name="connsiteY6" fmla="*/ 0 h 1616448"/>
              <a:gd name="connsiteX0" fmla="*/ 0 w 4005876"/>
              <a:gd name="connsiteY0" fmla="*/ 1616448 h 1616448"/>
              <a:gd name="connsiteX1" fmla="*/ 313658 w 4005876"/>
              <a:gd name="connsiteY1" fmla="*/ 1058240 h 1616448"/>
              <a:gd name="connsiteX2" fmla="*/ 1766042 w 4005876"/>
              <a:gd name="connsiteY2" fmla="*/ 1137346 h 1616448"/>
              <a:gd name="connsiteX3" fmla="*/ 3130147 w 4005876"/>
              <a:gd name="connsiteY3" fmla="*/ 384709 h 1616448"/>
              <a:gd name="connsiteX4" fmla="*/ 3545859 w 4005876"/>
              <a:gd name="connsiteY4" fmla="*/ 605039 h 1616448"/>
              <a:gd name="connsiteX5" fmla="*/ 3986719 w 4005876"/>
              <a:gd name="connsiteY5" fmla="*/ 480871 h 1616448"/>
              <a:gd name="connsiteX6" fmla="*/ 3931595 w 4005876"/>
              <a:gd name="connsiteY6" fmla="*/ 0 h 1616448"/>
              <a:gd name="connsiteX0" fmla="*/ 0 w 4005876"/>
              <a:gd name="connsiteY0" fmla="*/ 1616448 h 1616448"/>
              <a:gd name="connsiteX1" fmla="*/ 313658 w 4005876"/>
              <a:gd name="connsiteY1" fmla="*/ 1058240 h 1616448"/>
              <a:gd name="connsiteX2" fmla="*/ 1766042 w 4005876"/>
              <a:gd name="connsiteY2" fmla="*/ 1137346 h 1616448"/>
              <a:gd name="connsiteX3" fmla="*/ 3130147 w 4005876"/>
              <a:gd name="connsiteY3" fmla="*/ 384709 h 1616448"/>
              <a:gd name="connsiteX4" fmla="*/ 3567804 w 4005876"/>
              <a:gd name="connsiteY4" fmla="*/ 597724 h 1616448"/>
              <a:gd name="connsiteX5" fmla="*/ 3986719 w 4005876"/>
              <a:gd name="connsiteY5" fmla="*/ 480871 h 1616448"/>
              <a:gd name="connsiteX6" fmla="*/ 3931595 w 4005876"/>
              <a:gd name="connsiteY6" fmla="*/ 0 h 1616448"/>
              <a:gd name="connsiteX0" fmla="*/ 0 w 4005876"/>
              <a:gd name="connsiteY0" fmla="*/ 1616448 h 1616448"/>
              <a:gd name="connsiteX1" fmla="*/ 236467 w 4005876"/>
              <a:gd name="connsiteY1" fmla="*/ 1135431 h 1616448"/>
              <a:gd name="connsiteX2" fmla="*/ 1766042 w 4005876"/>
              <a:gd name="connsiteY2" fmla="*/ 1137346 h 1616448"/>
              <a:gd name="connsiteX3" fmla="*/ 3130147 w 4005876"/>
              <a:gd name="connsiteY3" fmla="*/ 384709 h 1616448"/>
              <a:gd name="connsiteX4" fmla="*/ 3567804 w 4005876"/>
              <a:gd name="connsiteY4" fmla="*/ 597724 h 1616448"/>
              <a:gd name="connsiteX5" fmla="*/ 3986719 w 4005876"/>
              <a:gd name="connsiteY5" fmla="*/ 480871 h 1616448"/>
              <a:gd name="connsiteX6" fmla="*/ 3931595 w 4005876"/>
              <a:gd name="connsiteY6" fmla="*/ 0 h 1616448"/>
              <a:gd name="connsiteX0" fmla="*/ 0 w 4005876"/>
              <a:gd name="connsiteY0" fmla="*/ 1616448 h 1616448"/>
              <a:gd name="connsiteX1" fmla="*/ 236467 w 4005876"/>
              <a:gd name="connsiteY1" fmla="*/ 1135431 h 1616448"/>
              <a:gd name="connsiteX2" fmla="*/ 1766042 w 4005876"/>
              <a:gd name="connsiteY2" fmla="*/ 1137346 h 1616448"/>
              <a:gd name="connsiteX3" fmla="*/ 3130147 w 4005876"/>
              <a:gd name="connsiteY3" fmla="*/ 384709 h 1616448"/>
              <a:gd name="connsiteX4" fmla="*/ 3567804 w 4005876"/>
              <a:gd name="connsiteY4" fmla="*/ 597724 h 1616448"/>
              <a:gd name="connsiteX5" fmla="*/ 3986719 w 4005876"/>
              <a:gd name="connsiteY5" fmla="*/ 480871 h 1616448"/>
              <a:gd name="connsiteX6" fmla="*/ 3931595 w 4005876"/>
              <a:gd name="connsiteY6" fmla="*/ 0 h 1616448"/>
              <a:gd name="connsiteX0" fmla="*/ 0 w 3981754"/>
              <a:gd name="connsiteY0" fmla="*/ 1640571 h 1640571"/>
              <a:gd name="connsiteX1" fmla="*/ 212345 w 3981754"/>
              <a:gd name="connsiteY1" fmla="*/ 1135431 h 1640571"/>
              <a:gd name="connsiteX2" fmla="*/ 1741920 w 3981754"/>
              <a:gd name="connsiteY2" fmla="*/ 1137346 h 1640571"/>
              <a:gd name="connsiteX3" fmla="*/ 3106025 w 3981754"/>
              <a:gd name="connsiteY3" fmla="*/ 384709 h 1640571"/>
              <a:gd name="connsiteX4" fmla="*/ 3543682 w 3981754"/>
              <a:gd name="connsiteY4" fmla="*/ 597724 h 1640571"/>
              <a:gd name="connsiteX5" fmla="*/ 3962597 w 3981754"/>
              <a:gd name="connsiteY5" fmla="*/ 480871 h 1640571"/>
              <a:gd name="connsiteX6" fmla="*/ 3907473 w 3981754"/>
              <a:gd name="connsiteY6" fmla="*/ 0 h 1640571"/>
              <a:gd name="connsiteX0" fmla="*/ 0 w 3981754"/>
              <a:gd name="connsiteY0" fmla="*/ 1640571 h 1640571"/>
              <a:gd name="connsiteX1" fmla="*/ 212345 w 3981754"/>
              <a:gd name="connsiteY1" fmla="*/ 1135431 h 1640571"/>
              <a:gd name="connsiteX2" fmla="*/ 1741920 w 3981754"/>
              <a:gd name="connsiteY2" fmla="*/ 1137346 h 1640571"/>
              <a:gd name="connsiteX3" fmla="*/ 3106025 w 3981754"/>
              <a:gd name="connsiteY3" fmla="*/ 384709 h 1640571"/>
              <a:gd name="connsiteX4" fmla="*/ 3543682 w 3981754"/>
              <a:gd name="connsiteY4" fmla="*/ 597724 h 1640571"/>
              <a:gd name="connsiteX5" fmla="*/ 3962597 w 3981754"/>
              <a:gd name="connsiteY5" fmla="*/ 480871 h 1640571"/>
              <a:gd name="connsiteX6" fmla="*/ 3907473 w 3981754"/>
              <a:gd name="connsiteY6" fmla="*/ 0 h 1640571"/>
              <a:gd name="connsiteX0" fmla="*/ 0 w 3981754"/>
              <a:gd name="connsiteY0" fmla="*/ 1640571 h 1640571"/>
              <a:gd name="connsiteX1" fmla="*/ 212345 w 3981754"/>
              <a:gd name="connsiteY1" fmla="*/ 1135431 h 1640571"/>
              <a:gd name="connsiteX2" fmla="*/ 1741920 w 3981754"/>
              <a:gd name="connsiteY2" fmla="*/ 1137346 h 1640571"/>
              <a:gd name="connsiteX3" fmla="*/ 3106025 w 3981754"/>
              <a:gd name="connsiteY3" fmla="*/ 384709 h 1640571"/>
              <a:gd name="connsiteX4" fmla="*/ 3543682 w 3981754"/>
              <a:gd name="connsiteY4" fmla="*/ 597724 h 1640571"/>
              <a:gd name="connsiteX5" fmla="*/ 3962597 w 3981754"/>
              <a:gd name="connsiteY5" fmla="*/ 480871 h 1640571"/>
              <a:gd name="connsiteX6" fmla="*/ 3907473 w 3981754"/>
              <a:gd name="connsiteY6" fmla="*/ 0 h 1640571"/>
              <a:gd name="connsiteX0" fmla="*/ 0 w 3981754"/>
              <a:gd name="connsiteY0" fmla="*/ 1640571 h 1640571"/>
              <a:gd name="connsiteX1" fmla="*/ 212345 w 3981754"/>
              <a:gd name="connsiteY1" fmla="*/ 1135431 h 1640571"/>
              <a:gd name="connsiteX2" fmla="*/ 1741920 w 3981754"/>
              <a:gd name="connsiteY2" fmla="*/ 1137346 h 1640571"/>
              <a:gd name="connsiteX3" fmla="*/ 3106025 w 3981754"/>
              <a:gd name="connsiteY3" fmla="*/ 384709 h 1640571"/>
              <a:gd name="connsiteX4" fmla="*/ 3543682 w 3981754"/>
              <a:gd name="connsiteY4" fmla="*/ 597724 h 1640571"/>
              <a:gd name="connsiteX5" fmla="*/ 3962597 w 3981754"/>
              <a:gd name="connsiteY5" fmla="*/ 480871 h 1640571"/>
              <a:gd name="connsiteX6" fmla="*/ 3907473 w 3981754"/>
              <a:gd name="connsiteY6" fmla="*/ 0 h 1640571"/>
              <a:gd name="connsiteX0" fmla="*/ 0 w 3981754"/>
              <a:gd name="connsiteY0" fmla="*/ 1640571 h 1640571"/>
              <a:gd name="connsiteX1" fmla="*/ 212345 w 3981754"/>
              <a:gd name="connsiteY1" fmla="*/ 1135431 h 1640571"/>
              <a:gd name="connsiteX2" fmla="*/ 1741920 w 3981754"/>
              <a:gd name="connsiteY2" fmla="*/ 1137346 h 1640571"/>
              <a:gd name="connsiteX3" fmla="*/ 3106025 w 3981754"/>
              <a:gd name="connsiteY3" fmla="*/ 384709 h 1640571"/>
              <a:gd name="connsiteX4" fmla="*/ 3543682 w 3981754"/>
              <a:gd name="connsiteY4" fmla="*/ 597724 h 1640571"/>
              <a:gd name="connsiteX5" fmla="*/ 3962597 w 3981754"/>
              <a:gd name="connsiteY5" fmla="*/ 480871 h 1640571"/>
              <a:gd name="connsiteX6" fmla="*/ 3907473 w 3981754"/>
              <a:gd name="connsiteY6" fmla="*/ 0 h 1640571"/>
              <a:gd name="connsiteX0" fmla="*/ 0 w 3981754"/>
              <a:gd name="connsiteY0" fmla="*/ 1640571 h 1640571"/>
              <a:gd name="connsiteX1" fmla="*/ 212345 w 3981754"/>
              <a:gd name="connsiteY1" fmla="*/ 1135431 h 1640571"/>
              <a:gd name="connsiteX2" fmla="*/ 1741920 w 3981754"/>
              <a:gd name="connsiteY2" fmla="*/ 1137346 h 1640571"/>
              <a:gd name="connsiteX3" fmla="*/ 3106025 w 3981754"/>
              <a:gd name="connsiteY3" fmla="*/ 384709 h 1640571"/>
              <a:gd name="connsiteX4" fmla="*/ 3543682 w 3981754"/>
              <a:gd name="connsiteY4" fmla="*/ 597724 h 1640571"/>
              <a:gd name="connsiteX5" fmla="*/ 3962597 w 3981754"/>
              <a:gd name="connsiteY5" fmla="*/ 480871 h 1640571"/>
              <a:gd name="connsiteX6" fmla="*/ 3907473 w 3981754"/>
              <a:gd name="connsiteY6" fmla="*/ 0 h 1640571"/>
              <a:gd name="connsiteX0" fmla="*/ 0 w 3981754"/>
              <a:gd name="connsiteY0" fmla="*/ 1640571 h 1640571"/>
              <a:gd name="connsiteX1" fmla="*/ 212345 w 3981754"/>
              <a:gd name="connsiteY1" fmla="*/ 1135431 h 1640571"/>
              <a:gd name="connsiteX2" fmla="*/ 1741920 w 3981754"/>
              <a:gd name="connsiteY2" fmla="*/ 1137346 h 1640571"/>
              <a:gd name="connsiteX3" fmla="*/ 3106025 w 3981754"/>
              <a:gd name="connsiteY3" fmla="*/ 384709 h 1640571"/>
              <a:gd name="connsiteX4" fmla="*/ 3543682 w 3981754"/>
              <a:gd name="connsiteY4" fmla="*/ 597724 h 1640571"/>
              <a:gd name="connsiteX5" fmla="*/ 3962597 w 3981754"/>
              <a:gd name="connsiteY5" fmla="*/ 480871 h 1640571"/>
              <a:gd name="connsiteX6" fmla="*/ 3907473 w 3981754"/>
              <a:gd name="connsiteY6" fmla="*/ 0 h 1640571"/>
              <a:gd name="connsiteX0" fmla="*/ 0 w 3981754"/>
              <a:gd name="connsiteY0" fmla="*/ 1640571 h 1640571"/>
              <a:gd name="connsiteX1" fmla="*/ 212345 w 3981754"/>
              <a:gd name="connsiteY1" fmla="*/ 1135431 h 1640571"/>
              <a:gd name="connsiteX2" fmla="*/ 1741920 w 3981754"/>
              <a:gd name="connsiteY2" fmla="*/ 1137346 h 1640571"/>
              <a:gd name="connsiteX3" fmla="*/ 3024010 w 3981754"/>
              <a:gd name="connsiteY3" fmla="*/ 432953 h 1640571"/>
              <a:gd name="connsiteX4" fmla="*/ 3543682 w 3981754"/>
              <a:gd name="connsiteY4" fmla="*/ 597724 h 1640571"/>
              <a:gd name="connsiteX5" fmla="*/ 3962597 w 3981754"/>
              <a:gd name="connsiteY5" fmla="*/ 480871 h 1640571"/>
              <a:gd name="connsiteX6" fmla="*/ 3907473 w 3981754"/>
              <a:gd name="connsiteY6" fmla="*/ 0 h 1640571"/>
              <a:gd name="connsiteX0" fmla="*/ 0 w 3981754"/>
              <a:gd name="connsiteY0" fmla="*/ 1640571 h 1640571"/>
              <a:gd name="connsiteX1" fmla="*/ 212345 w 3981754"/>
              <a:gd name="connsiteY1" fmla="*/ 1135431 h 1640571"/>
              <a:gd name="connsiteX2" fmla="*/ 1741920 w 3981754"/>
              <a:gd name="connsiteY2" fmla="*/ 1137346 h 1640571"/>
              <a:gd name="connsiteX3" fmla="*/ 3024010 w 3981754"/>
              <a:gd name="connsiteY3" fmla="*/ 432953 h 1640571"/>
              <a:gd name="connsiteX4" fmla="*/ 3543682 w 3981754"/>
              <a:gd name="connsiteY4" fmla="*/ 597724 h 1640571"/>
              <a:gd name="connsiteX5" fmla="*/ 3962597 w 3981754"/>
              <a:gd name="connsiteY5" fmla="*/ 480871 h 1640571"/>
              <a:gd name="connsiteX6" fmla="*/ 3907473 w 3981754"/>
              <a:gd name="connsiteY6" fmla="*/ 0 h 1640571"/>
              <a:gd name="connsiteX0" fmla="*/ 0 w 3981754"/>
              <a:gd name="connsiteY0" fmla="*/ 1640571 h 1640571"/>
              <a:gd name="connsiteX1" fmla="*/ 212345 w 3981754"/>
              <a:gd name="connsiteY1" fmla="*/ 1135431 h 1640571"/>
              <a:gd name="connsiteX2" fmla="*/ 1741920 w 3981754"/>
              <a:gd name="connsiteY2" fmla="*/ 1137346 h 1640571"/>
              <a:gd name="connsiteX3" fmla="*/ 3024010 w 3981754"/>
              <a:gd name="connsiteY3" fmla="*/ 432953 h 1640571"/>
              <a:gd name="connsiteX4" fmla="*/ 3543682 w 3981754"/>
              <a:gd name="connsiteY4" fmla="*/ 597724 h 1640571"/>
              <a:gd name="connsiteX5" fmla="*/ 3962597 w 3981754"/>
              <a:gd name="connsiteY5" fmla="*/ 480871 h 1640571"/>
              <a:gd name="connsiteX6" fmla="*/ 3907473 w 3981754"/>
              <a:gd name="connsiteY6" fmla="*/ 0 h 1640571"/>
              <a:gd name="connsiteX0" fmla="*/ 0 w 3981754"/>
              <a:gd name="connsiteY0" fmla="*/ 1640571 h 1640571"/>
              <a:gd name="connsiteX1" fmla="*/ 212345 w 3981754"/>
              <a:gd name="connsiteY1" fmla="*/ 1135431 h 1640571"/>
              <a:gd name="connsiteX2" fmla="*/ 1741920 w 3981754"/>
              <a:gd name="connsiteY2" fmla="*/ 1137346 h 1640571"/>
              <a:gd name="connsiteX3" fmla="*/ 3024010 w 3981754"/>
              <a:gd name="connsiteY3" fmla="*/ 432953 h 1640571"/>
              <a:gd name="connsiteX4" fmla="*/ 3543682 w 3981754"/>
              <a:gd name="connsiteY4" fmla="*/ 597724 h 1640571"/>
              <a:gd name="connsiteX5" fmla="*/ 3962597 w 3981754"/>
              <a:gd name="connsiteY5" fmla="*/ 480871 h 1640571"/>
              <a:gd name="connsiteX6" fmla="*/ 3907473 w 3981754"/>
              <a:gd name="connsiteY6" fmla="*/ 0 h 1640571"/>
              <a:gd name="connsiteX0" fmla="*/ 0 w 3962597"/>
              <a:gd name="connsiteY0" fmla="*/ 1325495 h 1325495"/>
              <a:gd name="connsiteX1" fmla="*/ 212345 w 3962597"/>
              <a:gd name="connsiteY1" fmla="*/ 820355 h 1325495"/>
              <a:gd name="connsiteX2" fmla="*/ 1741920 w 3962597"/>
              <a:gd name="connsiteY2" fmla="*/ 822270 h 1325495"/>
              <a:gd name="connsiteX3" fmla="*/ 3024010 w 3962597"/>
              <a:gd name="connsiteY3" fmla="*/ 117877 h 1325495"/>
              <a:gd name="connsiteX4" fmla="*/ 3543682 w 3962597"/>
              <a:gd name="connsiteY4" fmla="*/ 282648 h 1325495"/>
              <a:gd name="connsiteX5" fmla="*/ 3962597 w 3962597"/>
              <a:gd name="connsiteY5" fmla="*/ 165795 h 1325495"/>
              <a:gd name="connsiteX0" fmla="*/ 0 w 3543682"/>
              <a:gd name="connsiteY0" fmla="*/ 1325495 h 1325495"/>
              <a:gd name="connsiteX1" fmla="*/ 212345 w 3543682"/>
              <a:gd name="connsiteY1" fmla="*/ 820355 h 1325495"/>
              <a:gd name="connsiteX2" fmla="*/ 1741920 w 3543682"/>
              <a:gd name="connsiteY2" fmla="*/ 822270 h 1325495"/>
              <a:gd name="connsiteX3" fmla="*/ 3024010 w 3543682"/>
              <a:gd name="connsiteY3" fmla="*/ 117877 h 1325495"/>
              <a:gd name="connsiteX4" fmla="*/ 3543682 w 3543682"/>
              <a:gd name="connsiteY4" fmla="*/ 282648 h 1325495"/>
              <a:gd name="connsiteX0" fmla="*/ 0 w 3024010"/>
              <a:gd name="connsiteY0" fmla="*/ 1325495 h 1325495"/>
              <a:gd name="connsiteX1" fmla="*/ 212345 w 3024010"/>
              <a:gd name="connsiteY1" fmla="*/ 820355 h 1325495"/>
              <a:gd name="connsiteX2" fmla="*/ 1741920 w 3024010"/>
              <a:gd name="connsiteY2" fmla="*/ 822270 h 1325495"/>
              <a:gd name="connsiteX3" fmla="*/ 3024010 w 3024010"/>
              <a:gd name="connsiteY3" fmla="*/ 117877 h 1325495"/>
              <a:gd name="connsiteX0" fmla="*/ 0 w 3024010"/>
              <a:gd name="connsiteY0" fmla="*/ 1325495 h 1325495"/>
              <a:gd name="connsiteX1" fmla="*/ 199381 w 3024010"/>
              <a:gd name="connsiteY1" fmla="*/ 790578 h 1325495"/>
              <a:gd name="connsiteX2" fmla="*/ 1741920 w 3024010"/>
              <a:gd name="connsiteY2" fmla="*/ 822270 h 1325495"/>
              <a:gd name="connsiteX3" fmla="*/ 3024010 w 3024010"/>
              <a:gd name="connsiteY3" fmla="*/ 117877 h 1325495"/>
              <a:gd name="connsiteX0" fmla="*/ 0 w 3059458"/>
              <a:gd name="connsiteY0" fmla="*/ 2062874 h 2062874"/>
              <a:gd name="connsiteX1" fmla="*/ 199381 w 3059458"/>
              <a:gd name="connsiteY1" fmla="*/ 1527957 h 2062874"/>
              <a:gd name="connsiteX2" fmla="*/ 1741920 w 3059458"/>
              <a:gd name="connsiteY2" fmla="*/ 1559649 h 2062874"/>
              <a:gd name="connsiteX3" fmla="*/ 3059458 w 3059458"/>
              <a:gd name="connsiteY3" fmla="*/ 75396 h 2062874"/>
              <a:gd name="connsiteX0" fmla="*/ 0 w 3059458"/>
              <a:gd name="connsiteY0" fmla="*/ 2083532 h 2083532"/>
              <a:gd name="connsiteX1" fmla="*/ 199381 w 3059458"/>
              <a:gd name="connsiteY1" fmla="*/ 1548615 h 2083532"/>
              <a:gd name="connsiteX2" fmla="*/ 1544986 w 3059458"/>
              <a:gd name="connsiteY2" fmla="*/ 1115542 h 2083532"/>
              <a:gd name="connsiteX3" fmla="*/ 3059458 w 3059458"/>
              <a:gd name="connsiteY3" fmla="*/ 96054 h 2083532"/>
              <a:gd name="connsiteX0" fmla="*/ 0 w 3059458"/>
              <a:gd name="connsiteY0" fmla="*/ 2117089 h 2117089"/>
              <a:gd name="connsiteX1" fmla="*/ 199381 w 3059458"/>
              <a:gd name="connsiteY1" fmla="*/ 1582172 h 2117089"/>
              <a:gd name="connsiteX2" fmla="*/ 1824633 w 3059458"/>
              <a:gd name="connsiteY2" fmla="*/ 707966 h 2117089"/>
              <a:gd name="connsiteX3" fmla="*/ 3059458 w 3059458"/>
              <a:gd name="connsiteY3" fmla="*/ 129611 h 2117089"/>
              <a:gd name="connsiteX0" fmla="*/ 0 w 3059458"/>
              <a:gd name="connsiteY0" fmla="*/ 2127863 h 2127863"/>
              <a:gd name="connsiteX1" fmla="*/ 199381 w 3059458"/>
              <a:gd name="connsiteY1" fmla="*/ 1592946 h 2127863"/>
              <a:gd name="connsiteX2" fmla="*/ 1824633 w 3059458"/>
              <a:gd name="connsiteY2" fmla="*/ 718740 h 2127863"/>
              <a:gd name="connsiteX3" fmla="*/ 3059458 w 3059458"/>
              <a:gd name="connsiteY3" fmla="*/ 140385 h 2127863"/>
              <a:gd name="connsiteX0" fmla="*/ 0 w 3059458"/>
              <a:gd name="connsiteY0" fmla="*/ 2126937 h 2126937"/>
              <a:gd name="connsiteX1" fmla="*/ 199381 w 3059458"/>
              <a:gd name="connsiteY1" fmla="*/ 1592020 h 2126937"/>
              <a:gd name="connsiteX2" fmla="*/ 1789185 w 3059458"/>
              <a:gd name="connsiteY2" fmla="*/ 725691 h 2126937"/>
              <a:gd name="connsiteX3" fmla="*/ 3059458 w 3059458"/>
              <a:gd name="connsiteY3" fmla="*/ 139459 h 2126937"/>
              <a:gd name="connsiteX0" fmla="*/ 0 w 3059458"/>
              <a:gd name="connsiteY0" fmla="*/ 2126937 h 2126937"/>
              <a:gd name="connsiteX1" fmla="*/ 199381 w 3059458"/>
              <a:gd name="connsiteY1" fmla="*/ 1592020 h 2126937"/>
              <a:gd name="connsiteX2" fmla="*/ 1789185 w 3059458"/>
              <a:gd name="connsiteY2" fmla="*/ 725691 h 2126937"/>
              <a:gd name="connsiteX3" fmla="*/ 3059458 w 3059458"/>
              <a:gd name="connsiteY3" fmla="*/ 139459 h 2126937"/>
              <a:gd name="connsiteX0" fmla="*/ 0 w 3059458"/>
              <a:gd name="connsiteY0" fmla="*/ 2133987 h 2133987"/>
              <a:gd name="connsiteX1" fmla="*/ 199381 w 3059458"/>
              <a:gd name="connsiteY1" fmla="*/ 1599070 h 2133987"/>
              <a:gd name="connsiteX2" fmla="*/ 1789185 w 3059458"/>
              <a:gd name="connsiteY2" fmla="*/ 732741 h 2133987"/>
              <a:gd name="connsiteX3" fmla="*/ 3059458 w 3059458"/>
              <a:gd name="connsiteY3" fmla="*/ 146509 h 2133987"/>
              <a:gd name="connsiteX0" fmla="*/ 0 w 3059458"/>
              <a:gd name="connsiteY0" fmla="*/ 2124986 h 2124986"/>
              <a:gd name="connsiteX1" fmla="*/ 199381 w 3059458"/>
              <a:gd name="connsiteY1" fmla="*/ 1590069 h 2124986"/>
              <a:gd name="connsiteX2" fmla="*/ 1789185 w 3059458"/>
              <a:gd name="connsiteY2" fmla="*/ 723740 h 2124986"/>
              <a:gd name="connsiteX3" fmla="*/ 3059458 w 3059458"/>
              <a:gd name="connsiteY3" fmla="*/ 137508 h 2124986"/>
              <a:gd name="connsiteX0" fmla="*/ 0 w 3059458"/>
              <a:gd name="connsiteY0" fmla="*/ 2124986 h 2124986"/>
              <a:gd name="connsiteX1" fmla="*/ 199381 w 3059458"/>
              <a:gd name="connsiteY1" fmla="*/ 1590069 h 2124986"/>
              <a:gd name="connsiteX2" fmla="*/ 1789185 w 3059458"/>
              <a:gd name="connsiteY2" fmla="*/ 723740 h 2124986"/>
              <a:gd name="connsiteX3" fmla="*/ 3059458 w 3059458"/>
              <a:gd name="connsiteY3" fmla="*/ 137508 h 2124986"/>
              <a:gd name="connsiteX0" fmla="*/ 0 w 3059458"/>
              <a:gd name="connsiteY0" fmla="*/ 2125730 h 2125730"/>
              <a:gd name="connsiteX1" fmla="*/ 199381 w 3059458"/>
              <a:gd name="connsiteY1" fmla="*/ 1590813 h 2125730"/>
              <a:gd name="connsiteX2" fmla="*/ 1789185 w 3059458"/>
              <a:gd name="connsiteY2" fmla="*/ 724484 h 2125730"/>
              <a:gd name="connsiteX3" fmla="*/ 3059458 w 3059458"/>
              <a:gd name="connsiteY3" fmla="*/ 138252 h 2125730"/>
              <a:gd name="connsiteX0" fmla="*/ 0 w 3059458"/>
              <a:gd name="connsiteY0" fmla="*/ 2125371 h 2125371"/>
              <a:gd name="connsiteX1" fmla="*/ 199381 w 3059458"/>
              <a:gd name="connsiteY1" fmla="*/ 1590454 h 2125371"/>
              <a:gd name="connsiteX2" fmla="*/ 1789185 w 3059458"/>
              <a:gd name="connsiteY2" fmla="*/ 724125 h 2125371"/>
              <a:gd name="connsiteX3" fmla="*/ 3059458 w 3059458"/>
              <a:gd name="connsiteY3" fmla="*/ 137893 h 2125371"/>
              <a:gd name="connsiteX0" fmla="*/ 0 w 2995522"/>
              <a:gd name="connsiteY0" fmla="*/ 1849004 h 1849004"/>
              <a:gd name="connsiteX1" fmla="*/ 135445 w 2995522"/>
              <a:gd name="connsiteY1" fmla="*/ 1590454 h 1849004"/>
              <a:gd name="connsiteX2" fmla="*/ 1725249 w 2995522"/>
              <a:gd name="connsiteY2" fmla="*/ 724125 h 1849004"/>
              <a:gd name="connsiteX3" fmla="*/ 2995522 w 2995522"/>
              <a:gd name="connsiteY3" fmla="*/ 137893 h 1849004"/>
              <a:gd name="connsiteX0" fmla="*/ 0 w 2995522"/>
              <a:gd name="connsiteY0" fmla="*/ 1849004 h 1849004"/>
              <a:gd name="connsiteX1" fmla="*/ 135445 w 2995522"/>
              <a:gd name="connsiteY1" fmla="*/ 1590454 h 1849004"/>
              <a:gd name="connsiteX2" fmla="*/ 1725249 w 2995522"/>
              <a:gd name="connsiteY2" fmla="*/ 724125 h 1849004"/>
              <a:gd name="connsiteX3" fmla="*/ 2995522 w 2995522"/>
              <a:gd name="connsiteY3" fmla="*/ 137893 h 1849004"/>
              <a:gd name="connsiteX0" fmla="*/ 0 w 2995522"/>
              <a:gd name="connsiteY0" fmla="*/ 1849004 h 1849004"/>
              <a:gd name="connsiteX1" fmla="*/ 191131 w 2995522"/>
              <a:gd name="connsiteY1" fmla="*/ 1606954 h 1849004"/>
              <a:gd name="connsiteX2" fmla="*/ 1725249 w 2995522"/>
              <a:gd name="connsiteY2" fmla="*/ 724125 h 1849004"/>
              <a:gd name="connsiteX3" fmla="*/ 2995522 w 2995522"/>
              <a:gd name="connsiteY3" fmla="*/ 137893 h 1849004"/>
              <a:gd name="connsiteX0" fmla="*/ 0 w 2995522"/>
              <a:gd name="connsiteY0" fmla="*/ 1849004 h 1849004"/>
              <a:gd name="connsiteX1" fmla="*/ 191131 w 2995522"/>
              <a:gd name="connsiteY1" fmla="*/ 1635313 h 1849004"/>
              <a:gd name="connsiteX2" fmla="*/ 1725249 w 2995522"/>
              <a:gd name="connsiteY2" fmla="*/ 724125 h 1849004"/>
              <a:gd name="connsiteX3" fmla="*/ 2995522 w 2995522"/>
              <a:gd name="connsiteY3" fmla="*/ 137893 h 1849004"/>
              <a:gd name="connsiteX0" fmla="*/ 0 w 2995522"/>
              <a:gd name="connsiteY0" fmla="*/ 1849004 h 1849004"/>
              <a:gd name="connsiteX1" fmla="*/ 191131 w 2995522"/>
              <a:gd name="connsiteY1" fmla="*/ 1635313 h 1849004"/>
              <a:gd name="connsiteX2" fmla="*/ 1725249 w 2995522"/>
              <a:gd name="connsiteY2" fmla="*/ 724125 h 1849004"/>
              <a:gd name="connsiteX3" fmla="*/ 2995522 w 2995522"/>
              <a:gd name="connsiteY3" fmla="*/ 137893 h 1849004"/>
              <a:gd name="connsiteX0" fmla="*/ 0 w 1725249"/>
              <a:gd name="connsiteY0" fmla="*/ 1124879 h 1124879"/>
              <a:gd name="connsiteX1" fmla="*/ 191131 w 1725249"/>
              <a:gd name="connsiteY1" fmla="*/ 911188 h 1124879"/>
              <a:gd name="connsiteX2" fmla="*/ 1725249 w 1725249"/>
              <a:gd name="connsiteY2" fmla="*/ 0 h 1124879"/>
              <a:gd name="connsiteX0" fmla="*/ 0 w 1725249"/>
              <a:gd name="connsiteY0" fmla="*/ 1124879 h 1124879"/>
              <a:gd name="connsiteX1" fmla="*/ 191131 w 1725249"/>
              <a:gd name="connsiteY1" fmla="*/ 911188 h 1124879"/>
              <a:gd name="connsiteX2" fmla="*/ 894716 w 1725249"/>
              <a:gd name="connsiteY2" fmla="*/ 696809 h 1124879"/>
              <a:gd name="connsiteX3" fmla="*/ 1725249 w 1725249"/>
              <a:gd name="connsiteY3" fmla="*/ 0 h 1124879"/>
              <a:gd name="connsiteX0" fmla="*/ 0 w 894716"/>
              <a:gd name="connsiteY0" fmla="*/ 428070 h 428070"/>
              <a:gd name="connsiteX1" fmla="*/ 191131 w 894716"/>
              <a:gd name="connsiteY1" fmla="*/ 214379 h 428070"/>
              <a:gd name="connsiteX2" fmla="*/ 894716 w 894716"/>
              <a:gd name="connsiteY2" fmla="*/ 0 h 428070"/>
              <a:gd name="connsiteX0" fmla="*/ 0 w 894716"/>
              <a:gd name="connsiteY0" fmla="*/ 428070 h 428070"/>
              <a:gd name="connsiteX1" fmla="*/ 191131 w 894716"/>
              <a:gd name="connsiteY1" fmla="*/ 214379 h 428070"/>
              <a:gd name="connsiteX2" fmla="*/ 894716 w 894716"/>
              <a:gd name="connsiteY2" fmla="*/ 0 h 428070"/>
              <a:gd name="connsiteX0" fmla="*/ 0 w 894716"/>
              <a:gd name="connsiteY0" fmla="*/ 428070 h 428070"/>
              <a:gd name="connsiteX1" fmla="*/ 191131 w 894716"/>
              <a:gd name="connsiteY1" fmla="*/ 214379 h 428070"/>
              <a:gd name="connsiteX2" fmla="*/ 894716 w 894716"/>
              <a:gd name="connsiteY2" fmla="*/ 0 h 428070"/>
              <a:gd name="connsiteX0" fmla="*/ 0 w 894716"/>
              <a:gd name="connsiteY0" fmla="*/ 428070 h 428070"/>
              <a:gd name="connsiteX1" fmla="*/ 191131 w 894716"/>
              <a:gd name="connsiteY1" fmla="*/ 214379 h 428070"/>
              <a:gd name="connsiteX2" fmla="*/ 894716 w 894716"/>
              <a:gd name="connsiteY2" fmla="*/ 0 h 428070"/>
              <a:gd name="connsiteX0" fmla="*/ 0 w 894716"/>
              <a:gd name="connsiteY0" fmla="*/ 428070 h 428070"/>
              <a:gd name="connsiteX1" fmla="*/ 191131 w 894716"/>
              <a:gd name="connsiteY1" fmla="*/ 214379 h 428070"/>
              <a:gd name="connsiteX2" fmla="*/ 894716 w 894716"/>
              <a:gd name="connsiteY2" fmla="*/ 0 h 428070"/>
              <a:gd name="connsiteX0" fmla="*/ 0 w 894716"/>
              <a:gd name="connsiteY0" fmla="*/ 381037 h 381037"/>
              <a:gd name="connsiteX1" fmla="*/ 191131 w 894716"/>
              <a:gd name="connsiteY1" fmla="*/ 167346 h 381037"/>
              <a:gd name="connsiteX2" fmla="*/ 894716 w 894716"/>
              <a:gd name="connsiteY2" fmla="*/ 0 h 381037"/>
              <a:gd name="connsiteX0" fmla="*/ 0 w 806182"/>
              <a:gd name="connsiteY0" fmla="*/ 334004 h 334004"/>
              <a:gd name="connsiteX1" fmla="*/ 191131 w 806182"/>
              <a:gd name="connsiteY1" fmla="*/ 120313 h 334004"/>
              <a:gd name="connsiteX2" fmla="*/ 806182 w 806182"/>
              <a:gd name="connsiteY2" fmla="*/ 0 h 334004"/>
              <a:gd name="connsiteX0" fmla="*/ 0 w 806182"/>
              <a:gd name="connsiteY0" fmla="*/ 334004 h 334004"/>
              <a:gd name="connsiteX1" fmla="*/ 191131 w 806182"/>
              <a:gd name="connsiteY1" fmla="*/ 120313 h 334004"/>
              <a:gd name="connsiteX2" fmla="*/ 806182 w 806182"/>
              <a:gd name="connsiteY2" fmla="*/ 0 h 334004"/>
              <a:gd name="connsiteX0" fmla="*/ 0 w 806182"/>
              <a:gd name="connsiteY0" fmla="*/ 334004 h 334004"/>
              <a:gd name="connsiteX1" fmla="*/ 191131 w 806182"/>
              <a:gd name="connsiteY1" fmla="*/ 120313 h 334004"/>
              <a:gd name="connsiteX2" fmla="*/ 806182 w 806182"/>
              <a:gd name="connsiteY2" fmla="*/ 0 h 334004"/>
              <a:gd name="connsiteX0" fmla="*/ 0 w 815256"/>
              <a:gd name="connsiteY0" fmla="*/ 279555 h 279555"/>
              <a:gd name="connsiteX1" fmla="*/ 191131 w 815256"/>
              <a:gd name="connsiteY1" fmla="*/ 65864 h 279555"/>
              <a:gd name="connsiteX2" fmla="*/ 815256 w 815256"/>
              <a:gd name="connsiteY2" fmla="*/ 0 h 279555"/>
              <a:gd name="connsiteX0" fmla="*/ 0 w 810719"/>
              <a:gd name="connsiteY0" fmla="*/ 220570 h 220570"/>
              <a:gd name="connsiteX1" fmla="*/ 191131 w 810719"/>
              <a:gd name="connsiteY1" fmla="*/ 6879 h 220570"/>
              <a:gd name="connsiteX2" fmla="*/ 810719 w 810719"/>
              <a:gd name="connsiteY2" fmla="*/ 0 h 220570"/>
              <a:gd name="connsiteX0" fmla="*/ 0 w 810719"/>
              <a:gd name="connsiteY0" fmla="*/ 220570 h 220570"/>
              <a:gd name="connsiteX1" fmla="*/ 191131 w 810719"/>
              <a:gd name="connsiteY1" fmla="*/ 6879 h 220570"/>
              <a:gd name="connsiteX2" fmla="*/ 810719 w 810719"/>
              <a:gd name="connsiteY2" fmla="*/ 0 h 220570"/>
              <a:gd name="connsiteX0" fmla="*/ 0 w 837943"/>
              <a:gd name="connsiteY0" fmla="*/ 213691 h 213691"/>
              <a:gd name="connsiteX1" fmla="*/ 191131 w 837943"/>
              <a:gd name="connsiteY1" fmla="*/ 0 h 213691"/>
              <a:gd name="connsiteX2" fmla="*/ 837943 w 837943"/>
              <a:gd name="connsiteY2" fmla="*/ 43032 h 213691"/>
            </a:gdLst>
            <a:ahLst/>
            <a:cxnLst>
              <a:cxn ang="0">
                <a:pos x="connsiteX0" y="connsiteY0"/>
              </a:cxn>
              <a:cxn ang="0">
                <a:pos x="connsiteX1" y="connsiteY1"/>
              </a:cxn>
              <a:cxn ang="0">
                <a:pos x="connsiteX2" y="connsiteY2"/>
              </a:cxn>
            </a:cxnLst>
            <a:rect l="l" t="t" r="r" b="b"/>
            <a:pathLst>
              <a:path w="837943" h="213691">
                <a:moveTo>
                  <a:pt x="0" y="213691"/>
                </a:moveTo>
                <a:cubicBezTo>
                  <a:pt x="67456" y="133658"/>
                  <a:pt x="79315" y="151413"/>
                  <a:pt x="191131" y="0"/>
                </a:cubicBezTo>
                <a:cubicBezTo>
                  <a:pt x="362383" y="19954"/>
                  <a:pt x="316655" y="327698"/>
                  <a:pt x="837943" y="43032"/>
                </a:cubicBezTo>
              </a:path>
            </a:pathLst>
          </a:custGeom>
          <a:noFill/>
          <a:ln w="635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l" defTabSz="914237" eaLnBrk="0" hangingPunct="0"/>
            <a:endParaRPr lang="en-US" sz="1000" b="1">
              <a:solidFill>
                <a:srgbClr val="000000"/>
              </a:solidFill>
              <a:latin typeface="Arial" pitchFamily="-65" charset="0"/>
              <a:ea typeface="Arial" pitchFamily="-65" charset="0"/>
              <a:cs typeface="Arial" pitchFamily="-65" charset="0"/>
            </a:endParaRPr>
          </a:p>
        </p:txBody>
      </p:sp>
      <p:sp>
        <p:nvSpPr>
          <p:cNvPr id="304" name="Freeform 49"/>
          <p:cNvSpPr>
            <a:spLocks/>
          </p:cNvSpPr>
          <p:nvPr/>
        </p:nvSpPr>
        <p:spPr bwMode="auto">
          <a:xfrm>
            <a:off x="7971078" y="1822158"/>
            <a:ext cx="284027" cy="223838"/>
          </a:xfrm>
          <a:custGeom>
            <a:avLst/>
            <a:gdLst>
              <a:gd name="T0" fmla="*/ 0 w 183"/>
              <a:gd name="T1" fmla="*/ 35 h 141"/>
              <a:gd name="T2" fmla="*/ 140 w 183"/>
              <a:gd name="T3" fmla="*/ 0 h 141"/>
              <a:gd name="T4" fmla="*/ 182 w 183"/>
              <a:gd name="T5" fmla="*/ 64 h 141"/>
              <a:gd name="T6" fmla="*/ 157 w 183"/>
              <a:gd name="T7" fmla="*/ 92 h 141"/>
              <a:gd name="T8" fmla="*/ 113 w 183"/>
              <a:gd name="T9" fmla="*/ 82 h 141"/>
              <a:gd name="T10" fmla="*/ 44 w 183"/>
              <a:gd name="T11" fmla="*/ 140 h 141"/>
              <a:gd name="T12" fmla="*/ 7 w 183"/>
              <a:gd name="T13" fmla="*/ 110 h 141"/>
              <a:gd name="T14" fmla="*/ 0 w 183"/>
              <a:gd name="T15" fmla="*/ 35 h 141"/>
              <a:gd name="T16" fmla="*/ 0 60000 65536"/>
              <a:gd name="T17" fmla="*/ 0 60000 65536"/>
              <a:gd name="T18" fmla="*/ 0 60000 65536"/>
              <a:gd name="T19" fmla="*/ 0 60000 65536"/>
              <a:gd name="T20" fmla="*/ 0 60000 65536"/>
              <a:gd name="T21" fmla="*/ 0 60000 65536"/>
              <a:gd name="T22" fmla="*/ 0 60000 65536"/>
              <a:gd name="T23" fmla="*/ 0 60000 65536"/>
              <a:gd name="T24" fmla="*/ 0 w 183"/>
              <a:gd name="T25" fmla="*/ 0 h 141"/>
              <a:gd name="T26" fmla="*/ 183 w 183"/>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3" h="141">
                <a:moveTo>
                  <a:pt x="0" y="35"/>
                </a:moveTo>
                <a:lnTo>
                  <a:pt x="140" y="0"/>
                </a:lnTo>
                <a:lnTo>
                  <a:pt x="182" y="64"/>
                </a:lnTo>
                <a:lnTo>
                  <a:pt x="157" y="92"/>
                </a:lnTo>
                <a:lnTo>
                  <a:pt x="113" y="82"/>
                </a:lnTo>
                <a:lnTo>
                  <a:pt x="44" y="140"/>
                </a:lnTo>
                <a:lnTo>
                  <a:pt x="7" y="110"/>
                </a:lnTo>
                <a:lnTo>
                  <a:pt x="0" y="35"/>
                </a:lnTo>
              </a:path>
            </a:pathLst>
          </a:custGeom>
          <a:solidFill>
            <a:schemeClr val="bg1"/>
          </a:solidFill>
          <a:ln w="12700" cap="rnd">
            <a:solidFill>
              <a:srgbClr val="000000"/>
            </a:solidFill>
            <a:round/>
            <a:headEnd/>
            <a:tailEnd/>
          </a:ln>
        </p:spPr>
        <p:txBody>
          <a:bodyPr/>
          <a:lstStyle/>
          <a:p>
            <a:endParaRPr lang="en-US">
              <a:solidFill>
                <a:srgbClr val="000000"/>
              </a:solidFill>
            </a:endParaRPr>
          </a:p>
        </p:txBody>
      </p:sp>
      <p:sp>
        <p:nvSpPr>
          <p:cNvPr id="305" name="Freeform 647"/>
          <p:cNvSpPr>
            <a:spLocks/>
          </p:cNvSpPr>
          <p:nvPr/>
        </p:nvSpPr>
        <p:spPr bwMode="auto">
          <a:xfrm rot="3949366">
            <a:off x="7883242" y="2093512"/>
            <a:ext cx="188890" cy="147067"/>
          </a:xfrm>
          <a:custGeom>
            <a:avLst/>
            <a:gdLst>
              <a:gd name="T0" fmla="*/ 0 w 81"/>
              <a:gd name="T1" fmla="*/ 2147483647 h 71"/>
              <a:gd name="T2" fmla="*/ 2147483647 w 81"/>
              <a:gd name="T3" fmla="*/ 2147483647 h 71"/>
              <a:gd name="T4" fmla="*/ 2147483647 w 81"/>
              <a:gd name="T5" fmla="*/ 2147483647 h 71"/>
              <a:gd name="T6" fmla="*/ 0 60000 65536"/>
              <a:gd name="T7" fmla="*/ 0 60000 65536"/>
              <a:gd name="T8" fmla="*/ 0 60000 65536"/>
              <a:gd name="T9" fmla="*/ 0 w 81"/>
              <a:gd name="T10" fmla="*/ 0 h 71"/>
              <a:gd name="T11" fmla="*/ 81 w 81"/>
              <a:gd name="T12" fmla="*/ 71 h 71"/>
              <a:gd name="connsiteX0" fmla="*/ 0 w 14680"/>
              <a:gd name="connsiteY0" fmla="*/ 2100 h 9283"/>
              <a:gd name="connsiteX1" fmla="*/ 8889 w 14680"/>
              <a:gd name="connsiteY1" fmla="*/ 410 h 9283"/>
              <a:gd name="connsiteX2" fmla="*/ 14444 w 14680"/>
              <a:gd name="connsiteY2" fmla="*/ 9283 h 9283"/>
              <a:gd name="connsiteX0" fmla="*/ 0 w 7477"/>
              <a:gd name="connsiteY0" fmla="*/ 2262 h 11922"/>
              <a:gd name="connsiteX1" fmla="*/ 6055 w 7477"/>
              <a:gd name="connsiteY1" fmla="*/ 442 h 11922"/>
              <a:gd name="connsiteX2" fmla="*/ 7109 w 7477"/>
              <a:gd name="connsiteY2" fmla="*/ 11922 h 11922"/>
            </a:gdLst>
            <a:ahLst/>
            <a:cxnLst>
              <a:cxn ang="0">
                <a:pos x="connsiteX0" y="connsiteY0"/>
              </a:cxn>
              <a:cxn ang="0">
                <a:pos x="connsiteX1" y="connsiteY1"/>
              </a:cxn>
              <a:cxn ang="0">
                <a:pos x="connsiteX2" y="connsiteY2"/>
              </a:cxn>
            </a:cxnLst>
            <a:rect l="l" t="t" r="r" b="b"/>
            <a:pathLst>
              <a:path w="7477" h="11922">
                <a:moveTo>
                  <a:pt x="0" y="2262"/>
                </a:moveTo>
                <a:cubicBezTo>
                  <a:pt x="2607" y="744"/>
                  <a:pt x="5298" y="-772"/>
                  <a:pt x="6055" y="442"/>
                </a:cubicBezTo>
                <a:cubicBezTo>
                  <a:pt x="6812" y="1656"/>
                  <a:pt x="8119" y="7673"/>
                  <a:pt x="7109" y="11922"/>
                </a:cubicBezTo>
              </a:path>
            </a:pathLst>
          </a:custGeom>
          <a:noFill/>
          <a:ln w="38100">
            <a:solidFill>
              <a:schemeClr val="tx1">
                <a:lumMod val="50000"/>
                <a:lumOff val="50000"/>
              </a:schemeClr>
            </a:solidFill>
            <a:round/>
            <a:headEnd/>
            <a:tailEnd/>
          </a:ln>
        </p:spPr>
        <p:txBody>
          <a:bodyPr wrap="square" lIns="0" tIns="0" rIns="0" bIns="0">
            <a:spAutoFit/>
          </a:bodyPr>
          <a:lstStyle/>
          <a:p>
            <a:endParaRPr lang="en-US">
              <a:solidFill>
                <a:srgbClr val="000000"/>
              </a:solidFill>
            </a:endParaRPr>
          </a:p>
        </p:txBody>
      </p:sp>
      <p:sp>
        <p:nvSpPr>
          <p:cNvPr id="306" name="Rectangle 188"/>
          <p:cNvSpPr>
            <a:spLocks noChangeArrowheads="1"/>
          </p:cNvSpPr>
          <p:nvPr/>
        </p:nvSpPr>
        <p:spPr bwMode="auto">
          <a:xfrm>
            <a:off x="8130003" y="2322234"/>
            <a:ext cx="376238" cy="114300"/>
          </a:xfrm>
          <a:prstGeom prst="rect">
            <a:avLst/>
          </a:prstGeom>
          <a:noFill/>
          <a:ln w="9525">
            <a:noFill/>
            <a:miter lim="800000"/>
            <a:headEnd/>
            <a:tailEnd/>
          </a:ln>
        </p:spPr>
        <p:txBody>
          <a:bodyPr wrap="none" anchor="ctr"/>
          <a:lstStyle/>
          <a:p>
            <a:endParaRPr lang="en-US" sz="1000">
              <a:solidFill>
                <a:srgbClr val="000000"/>
              </a:solidFill>
            </a:endParaRPr>
          </a:p>
        </p:txBody>
      </p:sp>
      <p:sp>
        <p:nvSpPr>
          <p:cNvPr id="307" name="Rectangle 189"/>
          <p:cNvSpPr>
            <a:spLocks noChangeArrowheads="1"/>
          </p:cNvSpPr>
          <p:nvPr/>
        </p:nvSpPr>
        <p:spPr bwMode="auto">
          <a:xfrm rot="1668199">
            <a:off x="8184735" y="2420876"/>
            <a:ext cx="376238" cy="152400"/>
          </a:xfrm>
          <a:prstGeom prst="rect">
            <a:avLst/>
          </a:prstGeom>
          <a:noFill/>
          <a:ln w="9525">
            <a:noFill/>
            <a:miter lim="800000"/>
            <a:headEnd/>
            <a:tailEnd/>
          </a:ln>
        </p:spPr>
        <p:txBody>
          <a:bodyPr lIns="0" tIns="0" rIns="0" bIns="0">
            <a:spAutoFit/>
          </a:bodyPr>
          <a:lstStyle/>
          <a:p>
            <a:r>
              <a:rPr lang="en-US" sz="1000">
                <a:solidFill>
                  <a:srgbClr val="000000"/>
                </a:solidFill>
              </a:rPr>
              <a:t>PPPL</a:t>
            </a:r>
          </a:p>
        </p:txBody>
      </p:sp>
      <p:sp>
        <p:nvSpPr>
          <p:cNvPr id="308" name="Rectangle 190"/>
          <p:cNvSpPr>
            <a:spLocks noChangeArrowheads="1"/>
          </p:cNvSpPr>
          <p:nvPr/>
        </p:nvSpPr>
        <p:spPr bwMode="auto">
          <a:xfrm>
            <a:off x="7131466" y="1941234"/>
            <a:ext cx="223837" cy="47625"/>
          </a:xfrm>
          <a:prstGeom prst="rect">
            <a:avLst/>
          </a:prstGeom>
          <a:noFill/>
          <a:ln w="9525">
            <a:noFill/>
            <a:miter lim="800000"/>
            <a:headEnd/>
            <a:tailEnd/>
          </a:ln>
        </p:spPr>
        <p:txBody>
          <a:bodyPr wrap="none" anchor="ctr"/>
          <a:lstStyle/>
          <a:p>
            <a:endParaRPr lang="en-US" sz="1000">
              <a:solidFill>
                <a:srgbClr val="000000"/>
              </a:solidFill>
            </a:endParaRPr>
          </a:p>
        </p:txBody>
      </p:sp>
      <p:sp>
        <p:nvSpPr>
          <p:cNvPr id="309" name="Rectangle 192"/>
          <p:cNvSpPr>
            <a:spLocks noChangeArrowheads="1"/>
          </p:cNvSpPr>
          <p:nvPr/>
        </p:nvSpPr>
        <p:spPr bwMode="auto">
          <a:xfrm rot="19080984">
            <a:off x="8402561" y="1342718"/>
            <a:ext cx="705322" cy="246863"/>
          </a:xfrm>
          <a:prstGeom prst="rect">
            <a:avLst/>
          </a:prstGeom>
          <a:noFill/>
          <a:ln w="9525">
            <a:noFill/>
            <a:miter lim="800000"/>
            <a:headEnd/>
            <a:tailEnd/>
          </a:ln>
        </p:spPr>
        <p:txBody>
          <a:bodyPr wrap="none" lIns="92075" tIns="46038" rIns="92075" bIns="46038">
            <a:spAutoFit/>
          </a:bodyPr>
          <a:lstStyle/>
          <a:p>
            <a:pPr algn="ctr"/>
            <a:r>
              <a:rPr lang="en-US" sz="1000" smtClean="0">
                <a:solidFill>
                  <a:srgbClr val="050014"/>
                </a:solidFill>
              </a:rPr>
              <a:t>MIT/ </a:t>
            </a:r>
            <a:r>
              <a:rPr lang="en-US" sz="1000" err="1" smtClean="0">
                <a:solidFill>
                  <a:srgbClr val="050014"/>
                </a:solidFill>
              </a:rPr>
              <a:t>PSFC</a:t>
            </a:r>
            <a:endParaRPr lang="en-US" sz="1000">
              <a:solidFill>
                <a:srgbClr val="050014"/>
              </a:solidFill>
            </a:endParaRPr>
          </a:p>
        </p:txBody>
      </p:sp>
      <p:sp>
        <p:nvSpPr>
          <p:cNvPr id="310" name="Rectangle 197"/>
          <p:cNvSpPr>
            <a:spLocks noChangeArrowheads="1"/>
          </p:cNvSpPr>
          <p:nvPr/>
        </p:nvSpPr>
        <p:spPr bwMode="auto">
          <a:xfrm rot="19732653">
            <a:off x="8384609" y="1761894"/>
            <a:ext cx="325163" cy="153888"/>
          </a:xfrm>
          <a:prstGeom prst="rect">
            <a:avLst/>
          </a:prstGeom>
          <a:noFill/>
          <a:ln w="9525">
            <a:noFill/>
            <a:miter lim="800000"/>
            <a:headEnd/>
            <a:tailEnd/>
          </a:ln>
        </p:spPr>
        <p:txBody>
          <a:bodyPr wrap="square" lIns="0" tIns="0" rIns="0" bIns="0">
            <a:spAutoFit/>
          </a:bodyPr>
          <a:lstStyle/>
          <a:p>
            <a:r>
              <a:rPr lang="en-US" sz="1000">
                <a:solidFill>
                  <a:srgbClr val="050014"/>
                </a:solidFill>
              </a:rPr>
              <a:t>BNL</a:t>
            </a:r>
          </a:p>
        </p:txBody>
      </p:sp>
      <p:sp>
        <p:nvSpPr>
          <p:cNvPr id="311" name="Oval 254"/>
          <p:cNvSpPr>
            <a:spLocks noChangeArrowheads="1"/>
          </p:cNvSpPr>
          <p:nvPr/>
        </p:nvSpPr>
        <p:spPr bwMode="auto">
          <a:xfrm>
            <a:off x="8215388" y="1929423"/>
            <a:ext cx="118872" cy="118872"/>
          </a:xfrm>
          <a:prstGeom prst="ellipse">
            <a:avLst/>
          </a:prstGeom>
          <a:solidFill>
            <a:srgbClr val="00FF00"/>
          </a:solidFill>
          <a:ln w="25400">
            <a:noFill/>
            <a:round/>
            <a:headEnd/>
            <a:tailEnd/>
          </a:ln>
        </p:spPr>
        <p:txBody>
          <a:bodyPr wrap="none" anchor="ctr"/>
          <a:lstStyle/>
          <a:p>
            <a:endParaRPr lang="en-US" sz="1000">
              <a:solidFill>
                <a:srgbClr val="000000"/>
              </a:solidFill>
            </a:endParaRPr>
          </a:p>
        </p:txBody>
      </p:sp>
      <p:sp>
        <p:nvSpPr>
          <p:cNvPr id="312" name="Oval 255"/>
          <p:cNvSpPr>
            <a:spLocks noChangeArrowheads="1"/>
          </p:cNvSpPr>
          <p:nvPr/>
        </p:nvSpPr>
        <p:spPr bwMode="auto">
          <a:xfrm>
            <a:off x="7859403" y="2218234"/>
            <a:ext cx="118872" cy="118872"/>
          </a:xfrm>
          <a:prstGeom prst="ellipse">
            <a:avLst/>
          </a:prstGeom>
          <a:solidFill>
            <a:srgbClr val="00FF00"/>
          </a:solidFill>
          <a:ln w="25400">
            <a:noFill/>
            <a:round/>
            <a:headEnd/>
            <a:tailEnd/>
          </a:ln>
        </p:spPr>
        <p:txBody>
          <a:bodyPr wrap="none" anchor="ctr"/>
          <a:lstStyle/>
          <a:p>
            <a:endParaRPr lang="en-US" sz="1000">
              <a:solidFill>
                <a:srgbClr val="000000"/>
              </a:solidFill>
            </a:endParaRPr>
          </a:p>
        </p:txBody>
      </p:sp>
      <p:sp>
        <p:nvSpPr>
          <p:cNvPr id="313" name="Rectangle 611"/>
          <p:cNvSpPr>
            <a:spLocks noChangeArrowheads="1"/>
          </p:cNvSpPr>
          <p:nvPr/>
        </p:nvSpPr>
        <p:spPr bwMode="auto">
          <a:xfrm rot="1780416">
            <a:off x="8020514" y="2624113"/>
            <a:ext cx="544544" cy="152400"/>
          </a:xfrm>
          <a:prstGeom prst="rect">
            <a:avLst/>
          </a:prstGeom>
          <a:noFill/>
          <a:ln w="9525">
            <a:noFill/>
            <a:miter lim="800000"/>
            <a:headEnd/>
            <a:tailEnd/>
          </a:ln>
        </p:spPr>
        <p:txBody>
          <a:bodyPr wrap="square" lIns="0" tIns="0" rIns="0" bIns="0">
            <a:spAutoFit/>
          </a:bodyPr>
          <a:lstStyle/>
          <a:p>
            <a:pPr algn="ctr"/>
            <a:r>
              <a:rPr lang="en-US" sz="1000">
                <a:solidFill>
                  <a:srgbClr val="000000"/>
                </a:solidFill>
              </a:rPr>
              <a:t>PU Physics</a:t>
            </a:r>
          </a:p>
        </p:txBody>
      </p:sp>
      <p:sp>
        <p:nvSpPr>
          <p:cNvPr id="314" name="Freeform 647"/>
          <p:cNvSpPr>
            <a:spLocks/>
          </p:cNvSpPr>
          <p:nvPr/>
        </p:nvSpPr>
        <p:spPr bwMode="auto">
          <a:xfrm>
            <a:off x="8303042" y="1642928"/>
            <a:ext cx="188766" cy="104631"/>
          </a:xfrm>
          <a:custGeom>
            <a:avLst/>
            <a:gdLst>
              <a:gd name="T0" fmla="*/ 0 w 81"/>
              <a:gd name="T1" fmla="*/ 2147483647 h 71"/>
              <a:gd name="T2" fmla="*/ 2147483647 w 81"/>
              <a:gd name="T3" fmla="*/ 2147483647 h 71"/>
              <a:gd name="T4" fmla="*/ 2147483647 w 81"/>
              <a:gd name="T5" fmla="*/ 2147483647 h 71"/>
              <a:gd name="T6" fmla="*/ 0 60000 65536"/>
              <a:gd name="T7" fmla="*/ 0 60000 65536"/>
              <a:gd name="T8" fmla="*/ 0 60000 65536"/>
              <a:gd name="T9" fmla="*/ 0 w 81"/>
              <a:gd name="T10" fmla="*/ 0 h 71"/>
              <a:gd name="T11" fmla="*/ 81 w 81"/>
              <a:gd name="T12" fmla="*/ 71 h 71"/>
              <a:gd name="connsiteX0" fmla="*/ 0 w 14680"/>
              <a:gd name="connsiteY0" fmla="*/ 2100 h 9283"/>
              <a:gd name="connsiteX1" fmla="*/ 8889 w 14680"/>
              <a:gd name="connsiteY1" fmla="*/ 410 h 9283"/>
              <a:gd name="connsiteX2" fmla="*/ 14444 w 14680"/>
              <a:gd name="connsiteY2" fmla="*/ 9283 h 9283"/>
            </a:gdLst>
            <a:ahLst/>
            <a:cxnLst>
              <a:cxn ang="0">
                <a:pos x="connsiteX0" y="connsiteY0"/>
              </a:cxn>
              <a:cxn ang="0">
                <a:pos x="connsiteX1" y="connsiteY1"/>
              </a:cxn>
              <a:cxn ang="0">
                <a:pos x="connsiteX2" y="connsiteY2"/>
              </a:cxn>
            </a:cxnLst>
            <a:rect l="l" t="t" r="r" b="b"/>
            <a:pathLst>
              <a:path w="14680" h="9283">
                <a:moveTo>
                  <a:pt x="0" y="2100"/>
                </a:moveTo>
                <a:cubicBezTo>
                  <a:pt x="3827" y="691"/>
                  <a:pt x="7778" y="-717"/>
                  <a:pt x="8889" y="410"/>
                </a:cubicBezTo>
                <a:cubicBezTo>
                  <a:pt x="10000" y="1537"/>
                  <a:pt x="15926" y="5339"/>
                  <a:pt x="14444" y="9283"/>
                </a:cubicBezTo>
              </a:path>
            </a:pathLst>
          </a:custGeom>
          <a:noFill/>
          <a:ln w="38100">
            <a:solidFill>
              <a:schemeClr val="tx1">
                <a:lumMod val="50000"/>
                <a:lumOff val="50000"/>
              </a:schemeClr>
            </a:solidFill>
            <a:round/>
            <a:headEnd/>
            <a:tailEnd/>
          </a:ln>
        </p:spPr>
        <p:txBody>
          <a:bodyPr lIns="0" tIns="0" rIns="0" bIns="0">
            <a:spAutoFit/>
          </a:bodyPr>
          <a:lstStyle/>
          <a:p>
            <a:endParaRPr lang="en-US">
              <a:solidFill>
                <a:srgbClr val="000000"/>
              </a:solidFill>
            </a:endParaRPr>
          </a:p>
        </p:txBody>
      </p:sp>
      <p:sp>
        <p:nvSpPr>
          <p:cNvPr id="315" name="Oval 253"/>
          <p:cNvSpPr>
            <a:spLocks noChangeArrowheads="1"/>
          </p:cNvSpPr>
          <p:nvPr/>
        </p:nvSpPr>
        <p:spPr bwMode="auto">
          <a:xfrm>
            <a:off x="8454003" y="1624793"/>
            <a:ext cx="118872" cy="118872"/>
          </a:xfrm>
          <a:prstGeom prst="ellipse">
            <a:avLst/>
          </a:prstGeom>
          <a:solidFill>
            <a:srgbClr val="00FF00"/>
          </a:solidFill>
          <a:ln w="25400">
            <a:noFill/>
            <a:round/>
            <a:headEnd/>
            <a:tailEnd/>
          </a:ln>
        </p:spPr>
        <p:txBody>
          <a:bodyPr wrap="none" anchor="ctr"/>
          <a:lstStyle/>
          <a:p>
            <a:endParaRPr lang="en-US" sz="1000">
              <a:solidFill>
                <a:srgbClr val="000000"/>
              </a:solidFill>
            </a:endParaRPr>
          </a:p>
        </p:txBody>
      </p:sp>
      <p:sp>
        <p:nvSpPr>
          <p:cNvPr id="316" name="Rectangle 527"/>
          <p:cNvSpPr>
            <a:spLocks noChangeArrowheads="1"/>
          </p:cNvSpPr>
          <p:nvPr/>
        </p:nvSpPr>
        <p:spPr bwMode="auto">
          <a:xfrm rot="18901632">
            <a:off x="8315229" y="1337415"/>
            <a:ext cx="322295" cy="153888"/>
          </a:xfrm>
          <a:prstGeom prst="rect">
            <a:avLst/>
          </a:prstGeom>
          <a:solidFill>
            <a:srgbClr val="FFC000"/>
          </a:solidFill>
          <a:ln w="9525">
            <a:noFill/>
            <a:miter lim="800000"/>
            <a:headEnd/>
            <a:tailEnd/>
          </a:ln>
        </p:spPr>
        <p:txBody>
          <a:bodyPr wrap="square" lIns="0" tIns="0" rIns="0" bIns="0">
            <a:spAutoFit/>
          </a:bodyPr>
          <a:lstStyle/>
          <a:p>
            <a:r>
              <a:rPr lang="en-US" sz="1000">
                <a:solidFill>
                  <a:srgbClr val="000000"/>
                </a:solidFill>
              </a:rPr>
              <a:t> </a:t>
            </a:r>
            <a:r>
              <a:rPr lang="en-US" sz="1000" smtClean="0">
                <a:solidFill>
                  <a:srgbClr val="000000"/>
                </a:solidFill>
              </a:rPr>
              <a:t>BOST</a:t>
            </a:r>
            <a:endParaRPr lang="en-US" sz="1000">
              <a:solidFill>
                <a:srgbClr val="000000"/>
              </a:solidFill>
            </a:endParaRPr>
          </a:p>
        </p:txBody>
      </p:sp>
      <p:sp>
        <p:nvSpPr>
          <p:cNvPr id="317" name="5-Point Star 316"/>
          <p:cNvSpPr/>
          <p:nvPr/>
        </p:nvSpPr>
        <p:spPr bwMode="auto">
          <a:xfrm rot="917583">
            <a:off x="8095235" y="2143074"/>
            <a:ext cx="182880" cy="182880"/>
          </a:xfrm>
          <a:prstGeom prst="star5">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pitchFamily="-65" charset="0"/>
              <a:ea typeface="Arial" pitchFamily="-65" charset="0"/>
              <a:cs typeface="Arial" pitchFamily="-65" charset="0"/>
            </a:endParaRPr>
          </a:p>
        </p:txBody>
      </p:sp>
      <p:sp>
        <p:nvSpPr>
          <p:cNvPr id="318" name="Oval 536"/>
          <p:cNvSpPr>
            <a:spLocks noChangeAspect="1" noChangeArrowheads="1"/>
          </p:cNvSpPr>
          <p:nvPr/>
        </p:nvSpPr>
        <p:spPr bwMode="auto">
          <a:xfrm>
            <a:off x="8426219" y="1655863"/>
            <a:ext cx="101306" cy="91440"/>
          </a:xfrm>
          <a:prstGeom prst="ellipse">
            <a:avLst/>
          </a:prstGeom>
          <a:solidFill>
            <a:srgbClr val="FF9933"/>
          </a:solidFill>
          <a:ln w="12700">
            <a:solidFill>
              <a:schemeClr val="tx1"/>
            </a:solidFill>
            <a:round/>
            <a:headEnd/>
            <a:tailEnd/>
          </a:ln>
        </p:spPr>
        <p:txBody>
          <a:bodyPr wrap="none" lIns="0" tIns="0" rIns="0" bIns="0" anchor="ctr"/>
          <a:lstStyle/>
          <a:p>
            <a:pPr algn="ctr" eaLnBrk="1" hangingPunct="1"/>
            <a:r>
              <a:rPr lang="en-US" sz="600" b="0">
                <a:solidFill>
                  <a:srgbClr val="000000"/>
                </a:solidFill>
              </a:rPr>
              <a:t>1</a:t>
            </a:r>
            <a:r>
              <a:rPr lang="en-US" sz="600" b="0" smtClean="0">
                <a:solidFill>
                  <a:srgbClr val="000000"/>
                </a:solidFill>
              </a:rPr>
              <a:t>0</a:t>
            </a:r>
            <a:endParaRPr lang="en-US" sz="600" b="0">
              <a:solidFill>
                <a:srgbClr val="000000"/>
              </a:solidFill>
            </a:endParaRPr>
          </a:p>
        </p:txBody>
      </p:sp>
      <p:sp>
        <p:nvSpPr>
          <p:cNvPr id="319" name="Freeform 318"/>
          <p:cNvSpPr/>
          <p:nvPr/>
        </p:nvSpPr>
        <p:spPr bwMode="auto">
          <a:xfrm>
            <a:off x="8245476" y="548803"/>
            <a:ext cx="631023" cy="1079152"/>
          </a:xfrm>
          <a:custGeom>
            <a:avLst/>
            <a:gdLst>
              <a:gd name="connsiteX0" fmla="*/ 0 w 3289111"/>
              <a:gd name="connsiteY0" fmla="*/ 651680 h 651680"/>
              <a:gd name="connsiteX1" fmla="*/ 2381535 w 3289111"/>
              <a:gd name="connsiteY1" fmla="*/ 255895 h 651680"/>
              <a:gd name="connsiteX2" fmla="*/ 2388358 w 3289111"/>
              <a:gd name="connsiteY2" fmla="*/ 23883 h 651680"/>
              <a:gd name="connsiteX3" fmla="*/ 3289111 w 3289111"/>
              <a:gd name="connsiteY3" fmla="*/ 112594 h 651680"/>
              <a:gd name="connsiteX4" fmla="*/ 3289111 w 3289111"/>
              <a:gd name="connsiteY4" fmla="*/ 112594 h 651680"/>
              <a:gd name="connsiteX0" fmla="*/ 0 w 3289111"/>
              <a:gd name="connsiteY0" fmla="*/ 1210101 h 1210101"/>
              <a:gd name="connsiteX1" fmla="*/ 2347415 w 3289111"/>
              <a:gd name="connsiteY1" fmla="*/ 104633 h 1210101"/>
              <a:gd name="connsiteX2" fmla="*/ 2388358 w 3289111"/>
              <a:gd name="connsiteY2" fmla="*/ 582304 h 1210101"/>
              <a:gd name="connsiteX3" fmla="*/ 3289111 w 3289111"/>
              <a:gd name="connsiteY3" fmla="*/ 671015 h 1210101"/>
              <a:gd name="connsiteX4" fmla="*/ 3289111 w 3289111"/>
              <a:gd name="connsiteY4" fmla="*/ 671015 h 1210101"/>
              <a:gd name="connsiteX0" fmla="*/ 0 w 3289111"/>
              <a:gd name="connsiteY0" fmla="*/ 1210101 h 1210101"/>
              <a:gd name="connsiteX1" fmla="*/ 2347415 w 3289111"/>
              <a:gd name="connsiteY1" fmla="*/ 104633 h 1210101"/>
              <a:gd name="connsiteX2" fmla="*/ 2538484 w 3289111"/>
              <a:gd name="connsiteY2" fmla="*/ 582304 h 1210101"/>
              <a:gd name="connsiteX3" fmla="*/ 3289111 w 3289111"/>
              <a:gd name="connsiteY3" fmla="*/ 671015 h 1210101"/>
              <a:gd name="connsiteX4" fmla="*/ 3289111 w 3289111"/>
              <a:gd name="connsiteY4" fmla="*/ 671015 h 1210101"/>
              <a:gd name="connsiteX0" fmla="*/ 0 w 3289111"/>
              <a:gd name="connsiteY0" fmla="*/ 1142999 h 1142999"/>
              <a:gd name="connsiteX1" fmla="*/ 2347415 w 3289111"/>
              <a:gd name="connsiteY1" fmla="*/ 37531 h 1142999"/>
              <a:gd name="connsiteX2" fmla="*/ 2838734 w 3289111"/>
              <a:gd name="connsiteY2" fmla="*/ 917811 h 1142999"/>
              <a:gd name="connsiteX3" fmla="*/ 3289111 w 3289111"/>
              <a:gd name="connsiteY3" fmla="*/ 603913 h 1142999"/>
              <a:gd name="connsiteX4" fmla="*/ 3289111 w 3289111"/>
              <a:gd name="connsiteY4" fmla="*/ 603913 h 1142999"/>
              <a:gd name="connsiteX0" fmla="*/ 0 w 3289111"/>
              <a:gd name="connsiteY0" fmla="*/ 1040641 h 1040641"/>
              <a:gd name="connsiteX1" fmla="*/ 2272352 w 3289111"/>
              <a:gd name="connsiteY1" fmla="*/ 37531 h 1040641"/>
              <a:gd name="connsiteX2" fmla="*/ 2838734 w 3289111"/>
              <a:gd name="connsiteY2" fmla="*/ 815453 h 1040641"/>
              <a:gd name="connsiteX3" fmla="*/ 3289111 w 3289111"/>
              <a:gd name="connsiteY3" fmla="*/ 501555 h 1040641"/>
              <a:gd name="connsiteX4" fmla="*/ 3289111 w 3289111"/>
              <a:gd name="connsiteY4" fmla="*/ 501555 h 1040641"/>
              <a:gd name="connsiteX0" fmla="*/ 0 w 3343702"/>
              <a:gd name="connsiteY0" fmla="*/ 1040641 h 1716206"/>
              <a:gd name="connsiteX1" fmla="*/ 2272352 w 3343702"/>
              <a:gd name="connsiteY1" fmla="*/ 37531 h 1716206"/>
              <a:gd name="connsiteX2" fmla="*/ 2838734 w 3343702"/>
              <a:gd name="connsiteY2" fmla="*/ 815453 h 1716206"/>
              <a:gd name="connsiteX3" fmla="*/ 3289111 w 3343702"/>
              <a:gd name="connsiteY3" fmla="*/ 501555 h 1716206"/>
              <a:gd name="connsiteX4" fmla="*/ 3343702 w 3343702"/>
              <a:gd name="connsiteY4" fmla="*/ 1716206 h 1716206"/>
              <a:gd name="connsiteX0" fmla="*/ 0 w 3534771"/>
              <a:gd name="connsiteY0" fmla="*/ 1040641 h 1716206"/>
              <a:gd name="connsiteX1" fmla="*/ 2272352 w 3534771"/>
              <a:gd name="connsiteY1" fmla="*/ 37531 h 1716206"/>
              <a:gd name="connsiteX2" fmla="*/ 2838734 w 3534771"/>
              <a:gd name="connsiteY2" fmla="*/ 815453 h 1716206"/>
              <a:gd name="connsiteX3" fmla="*/ 3534771 w 3534771"/>
              <a:gd name="connsiteY3" fmla="*/ 1429603 h 1716206"/>
              <a:gd name="connsiteX4" fmla="*/ 3343702 w 3534771"/>
              <a:gd name="connsiteY4" fmla="*/ 1716206 h 1716206"/>
              <a:gd name="connsiteX0" fmla="*/ 0 w 3534771"/>
              <a:gd name="connsiteY0" fmla="*/ 1040641 h 1716206"/>
              <a:gd name="connsiteX1" fmla="*/ 2272352 w 3534771"/>
              <a:gd name="connsiteY1" fmla="*/ 37531 h 1716206"/>
              <a:gd name="connsiteX2" fmla="*/ 2838734 w 3534771"/>
              <a:gd name="connsiteY2" fmla="*/ 815453 h 1716206"/>
              <a:gd name="connsiteX3" fmla="*/ 3534771 w 3534771"/>
              <a:gd name="connsiteY3" fmla="*/ 1429603 h 1716206"/>
              <a:gd name="connsiteX4" fmla="*/ 3343702 w 3534771"/>
              <a:gd name="connsiteY4" fmla="*/ 1716206 h 1716206"/>
              <a:gd name="connsiteX0" fmla="*/ 0 w 3573439"/>
              <a:gd name="connsiteY0" fmla="*/ 1040641 h 1716206"/>
              <a:gd name="connsiteX1" fmla="*/ 2272352 w 3573439"/>
              <a:gd name="connsiteY1" fmla="*/ 37531 h 1716206"/>
              <a:gd name="connsiteX2" fmla="*/ 2838734 w 3573439"/>
              <a:gd name="connsiteY2" fmla="*/ 815453 h 1716206"/>
              <a:gd name="connsiteX3" fmla="*/ 3534771 w 3573439"/>
              <a:gd name="connsiteY3" fmla="*/ 1429603 h 1716206"/>
              <a:gd name="connsiteX4" fmla="*/ 3343702 w 3573439"/>
              <a:gd name="connsiteY4" fmla="*/ 1716206 h 1716206"/>
              <a:gd name="connsiteX0" fmla="*/ 0 w 3573439"/>
              <a:gd name="connsiteY0" fmla="*/ 1040641 h 1716206"/>
              <a:gd name="connsiteX1" fmla="*/ 2272352 w 3573439"/>
              <a:gd name="connsiteY1" fmla="*/ 37531 h 1716206"/>
              <a:gd name="connsiteX2" fmla="*/ 2838734 w 3573439"/>
              <a:gd name="connsiteY2" fmla="*/ 815453 h 1716206"/>
              <a:gd name="connsiteX3" fmla="*/ 3534771 w 3573439"/>
              <a:gd name="connsiteY3" fmla="*/ 1429603 h 1716206"/>
              <a:gd name="connsiteX4" fmla="*/ 3343702 w 3573439"/>
              <a:gd name="connsiteY4" fmla="*/ 1716206 h 1716206"/>
              <a:gd name="connsiteX0" fmla="*/ 0 w 3549556"/>
              <a:gd name="connsiteY0" fmla="*/ 1040641 h 1716206"/>
              <a:gd name="connsiteX1" fmla="*/ 2272352 w 3549556"/>
              <a:gd name="connsiteY1" fmla="*/ 37531 h 1716206"/>
              <a:gd name="connsiteX2" fmla="*/ 2838734 w 3549556"/>
              <a:gd name="connsiteY2" fmla="*/ 815453 h 1716206"/>
              <a:gd name="connsiteX3" fmla="*/ 3432411 w 3549556"/>
              <a:gd name="connsiteY3" fmla="*/ 1061113 h 1716206"/>
              <a:gd name="connsiteX4" fmla="*/ 3534771 w 3549556"/>
              <a:gd name="connsiteY4" fmla="*/ 1429603 h 1716206"/>
              <a:gd name="connsiteX5" fmla="*/ 3343702 w 3549556"/>
              <a:gd name="connsiteY5" fmla="*/ 1716206 h 1716206"/>
              <a:gd name="connsiteX0" fmla="*/ 0 w 3726977"/>
              <a:gd name="connsiteY0" fmla="*/ 1486468 h 1779896"/>
              <a:gd name="connsiteX1" fmla="*/ 2449773 w 3726977"/>
              <a:gd name="connsiteY1" fmla="*/ 101221 h 1779896"/>
              <a:gd name="connsiteX2" fmla="*/ 3016155 w 3726977"/>
              <a:gd name="connsiteY2" fmla="*/ 879143 h 1779896"/>
              <a:gd name="connsiteX3" fmla="*/ 3609832 w 3726977"/>
              <a:gd name="connsiteY3" fmla="*/ 1124803 h 1779896"/>
              <a:gd name="connsiteX4" fmla="*/ 3712192 w 3726977"/>
              <a:gd name="connsiteY4" fmla="*/ 1493293 h 1779896"/>
              <a:gd name="connsiteX5" fmla="*/ 3521123 w 3726977"/>
              <a:gd name="connsiteY5" fmla="*/ 1779896 h 1779896"/>
              <a:gd name="connsiteX0" fmla="*/ 0 w 3726977"/>
              <a:gd name="connsiteY0" fmla="*/ 1398895 h 1692323"/>
              <a:gd name="connsiteX1" fmla="*/ 484496 w 3726977"/>
              <a:gd name="connsiteY1" fmla="*/ 709684 h 1692323"/>
              <a:gd name="connsiteX2" fmla="*/ 2449773 w 3726977"/>
              <a:gd name="connsiteY2" fmla="*/ 13648 h 1692323"/>
              <a:gd name="connsiteX3" fmla="*/ 3016155 w 3726977"/>
              <a:gd name="connsiteY3" fmla="*/ 791570 h 1692323"/>
              <a:gd name="connsiteX4" fmla="*/ 3609832 w 3726977"/>
              <a:gd name="connsiteY4" fmla="*/ 1037230 h 1692323"/>
              <a:gd name="connsiteX5" fmla="*/ 3712192 w 3726977"/>
              <a:gd name="connsiteY5" fmla="*/ 1405720 h 1692323"/>
              <a:gd name="connsiteX6" fmla="*/ 3521123 w 3726977"/>
              <a:gd name="connsiteY6" fmla="*/ 1692323 h 1692323"/>
              <a:gd name="connsiteX0" fmla="*/ 3411 w 3634854"/>
              <a:gd name="connsiteY0" fmla="*/ 1194178 h 1692323"/>
              <a:gd name="connsiteX1" fmla="*/ 392373 w 3634854"/>
              <a:gd name="connsiteY1" fmla="*/ 709684 h 1692323"/>
              <a:gd name="connsiteX2" fmla="*/ 2357650 w 3634854"/>
              <a:gd name="connsiteY2" fmla="*/ 13648 h 1692323"/>
              <a:gd name="connsiteX3" fmla="*/ 2924032 w 3634854"/>
              <a:gd name="connsiteY3" fmla="*/ 791570 h 1692323"/>
              <a:gd name="connsiteX4" fmla="*/ 3517709 w 3634854"/>
              <a:gd name="connsiteY4" fmla="*/ 1037230 h 1692323"/>
              <a:gd name="connsiteX5" fmla="*/ 3620069 w 3634854"/>
              <a:gd name="connsiteY5" fmla="*/ 1405720 h 1692323"/>
              <a:gd name="connsiteX6" fmla="*/ 3429000 w 3634854"/>
              <a:gd name="connsiteY6" fmla="*/ 1692323 h 1692323"/>
              <a:gd name="connsiteX0" fmla="*/ 3411 w 3631065"/>
              <a:gd name="connsiteY0" fmla="*/ 1194178 h 1692323"/>
              <a:gd name="connsiteX1" fmla="*/ 392373 w 3631065"/>
              <a:gd name="connsiteY1" fmla="*/ 709684 h 1692323"/>
              <a:gd name="connsiteX2" fmla="*/ 2357650 w 3631065"/>
              <a:gd name="connsiteY2" fmla="*/ 13648 h 1692323"/>
              <a:gd name="connsiteX3" fmla="*/ 2924032 w 3631065"/>
              <a:gd name="connsiteY3" fmla="*/ 791570 h 1692323"/>
              <a:gd name="connsiteX4" fmla="*/ 3517709 w 3631065"/>
              <a:gd name="connsiteY4" fmla="*/ 1037230 h 1692323"/>
              <a:gd name="connsiteX5" fmla="*/ 3604167 w 3631065"/>
              <a:gd name="connsiteY5" fmla="*/ 1401744 h 1692323"/>
              <a:gd name="connsiteX6" fmla="*/ 3429000 w 3631065"/>
              <a:gd name="connsiteY6" fmla="*/ 1692323 h 1692323"/>
              <a:gd name="connsiteX0" fmla="*/ 3411 w 3631065"/>
              <a:gd name="connsiteY0" fmla="*/ 1194178 h 1700274"/>
              <a:gd name="connsiteX1" fmla="*/ 392373 w 3631065"/>
              <a:gd name="connsiteY1" fmla="*/ 709684 h 1700274"/>
              <a:gd name="connsiteX2" fmla="*/ 2357650 w 3631065"/>
              <a:gd name="connsiteY2" fmla="*/ 13648 h 1700274"/>
              <a:gd name="connsiteX3" fmla="*/ 2924032 w 3631065"/>
              <a:gd name="connsiteY3" fmla="*/ 791570 h 1700274"/>
              <a:gd name="connsiteX4" fmla="*/ 3517709 w 3631065"/>
              <a:gd name="connsiteY4" fmla="*/ 1037230 h 1700274"/>
              <a:gd name="connsiteX5" fmla="*/ 3604167 w 3631065"/>
              <a:gd name="connsiteY5" fmla="*/ 1401744 h 1700274"/>
              <a:gd name="connsiteX6" fmla="*/ 3397195 w 3631065"/>
              <a:gd name="connsiteY6" fmla="*/ 1700274 h 1700274"/>
              <a:gd name="connsiteX0" fmla="*/ 3411 w 3620940"/>
              <a:gd name="connsiteY0" fmla="*/ 1194178 h 1700274"/>
              <a:gd name="connsiteX1" fmla="*/ 392373 w 3620940"/>
              <a:gd name="connsiteY1" fmla="*/ 709684 h 1700274"/>
              <a:gd name="connsiteX2" fmla="*/ 2357650 w 3620940"/>
              <a:gd name="connsiteY2" fmla="*/ 13648 h 1700274"/>
              <a:gd name="connsiteX3" fmla="*/ 2924032 w 3620940"/>
              <a:gd name="connsiteY3" fmla="*/ 791570 h 1700274"/>
              <a:gd name="connsiteX4" fmla="*/ 3497831 w 3620940"/>
              <a:gd name="connsiteY4" fmla="*/ 1057108 h 1700274"/>
              <a:gd name="connsiteX5" fmla="*/ 3604167 w 3620940"/>
              <a:gd name="connsiteY5" fmla="*/ 1401744 h 1700274"/>
              <a:gd name="connsiteX6" fmla="*/ 3397195 w 3620940"/>
              <a:gd name="connsiteY6" fmla="*/ 1700274 h 1700274"/>
              <a:gd name="connsiteX0" fmla="*/ 3411 w 3607211"/>
              <a:gd name="connsiteY0" fmla="*/ 1194178 h 1700274"/>
              <a:gd name="connsiteX1" fmla="*/ 392373 w 3607211"/>
              <a:gd name="connsiteY1" fmla="*/ 709684 h 1700274"/>
              <a:gd name="connsiteX2" fmla="*/ 2357650 w 3607211"/>
              <a:gd name="connsiteY2" fmla="*/ 13648 h 1700274"/>
              <a:gd name="connsiteX3" fmla="*/ 2924032 w 3607211"/>
              <a:gd name="connsiteY3" fmla="*/ 791570 h 1700274"/>
              <a:gd name="connsiteX4" fmla="*/ 3497831 w 3607211"/>
              <a:gd name="connsiteY4" fmla="*/ 1057108 h 1700274"/>
              <a:gd name="connsiteX5" fmla="*/ 3580313 w 3607211"/>
              <a:gd name="connsiteY5" fmla="*/ 1393792 h 1700274"/>
              <a:gd name="connsiteX6" fmla="*/ 3397195 w 3607211"/>
              <a:gd name="connsiteY6" fmla="*/ 1700274 h 1700274"/>
              <a:gd name="connsiteX0" fmla="*/ 3411 w 3587395"/>
              <a:gd name="connsiteY0" fmla="*/ 1194178 h 1700274"/>
              <a:gd name="connsiteX1" fmla="*/ 392373 w 3587395"/>
              <a:gd name="connsiteY1" fmla="*/ 709684 h 1700274"/>
              <a:gd name="connsiteX2" fmla="*/ 2357650 w 3587395"/>
              <a:gd name="connsiteY2" fmla="*/ 13648 h 1700274"/>
              <a:gd name="connsiteX3" fmla="*/ 2924032 w 3587395"/>
              <a:gd name="connsiteY3" fmla="*/ 791570 h 1700274"/>
              <a:gd name="connsiteX4" fmla="*/ 3439690 w 3587395"/>
              <a:gd name="connsiteY4" fmla="*/ 1109963 h 1700274"/>
              <a:gd name="connsiteX5" fmla="*/ 3580313 w 3587395"/>
              <a:gd name="connsiteY5" fmla="*/ 1393792 h 1700274"/>
              <a:gd name="connsiteX6" fmla="*/ 3397195 w 3587395"/>
              <a:gd name="connsiteY6" fmla="*/ 1700274 h 1700274"/>
              <a:gd name="connsiteX0" fmla="*/ 3411 w 3540261"/>
              <a:gd name="connsiteY0" fmla="*/ 1194178 h 1700274"/>
              <a:gd name="connsiteX1" fmla="*/ 392373 w 3540261"/>
              <a:gd name="connsiteY1" fmla="*/ 709684 h 1700274"/>
              <a:gd name="connsiteX2" fmla="*/ 2357650 w 3540261"/>
              <a:gd name="connsiteY2" fmla="*/ 13648 h 1700274"/>
              <a:gd name="connsiteX3" fmla="*/ 2924032 w 3540261"/>
              <a:gd name="connsiteY3" fmla="*/ 791570 h 1700274"/>
              <a:gd name="connsiteX4" fmla="*/ 3439690 w 3540261"/>
              <a:gd name="connsiteY4" fmla="*/ 1109963 h 1700274"/>
              <a:gd name="connsiteX5" fmla="*/ 3527458 w 3540261"/>
              <a:gd name="connsiteY5" fmla="*/ 1388507 h 1700274"/>
              <a:gd name="connsiteX6" fmla="*/ 3397195 w 3540261"/>
              <a:gd name="connsiteY6" fmla="*/ 1700274 h 1700274"/>
              <a:gd name="connsiteX0" fmla="*/ 3411 w 3528374"/>
              <a:gd name="connsiteY0" fmla="*/ 1194178 h 1700274"/>
              <a:gd name="connsiteX1" fmla="*/ 392373 w 3528374"/>
              <a:gd name="connsiteY1" fmla="*/ 709684 h 1700274"/>
              <a:gd name="connsiteX2" fmla="*/ 2357650 w 3528374"/>
              <a:gd name="connsiteY2" fmla="*/ 13648 h 1700274"/>
              <a:gd name="connsiteX3" fmla="*/ 2924032 w 3528374"/>
              <a:gd name="connsiteY3" fmla="*/ 791570 h 1700274"/>
              <a:gd name="connsiteX4" fmla="*/ 3402691 w 3528374"/>
              <a:gd name="connsiteY4" fmla="*/ 1115249 h 1700274"/>
              <a:gd name="connsiteX5" fmla="*/ 3527458 w 3528374"/>
              <a:gd name="connsiteY5" fmla="*/ 1388507 h 1700274"/>
              <a:gd name="connsiteX6" fmla="*/ 3397195 w 3528374"/>
              <a:gd name="connsiteY6" fmla="*/ 1700274 h 1700274"/>
              <a:gd name="connsiteX0" fmla="*/ 3411 w 3495334"/>
              <a:gd name="connsiteY0" fmla="*/ 1194178 h 1700274"/>
              <a:gd name="connsiteX1" fmla="*/ 392373 w 3495334"/>
              <a:gd name="connsiteY1" fmla="*/ 709684 h 1700274"/>
              <a:gd name="connsiteX2" fmla="*/ 2357650 w 3495334"/>
              <a:gd name="connsiteY2" fmla="*/ 13648 h 1700274"/>
              <a:gd name="connsiteX3" fmla="*/ 2924032 w 3495334"/>
              <a:gd name="connsiteY3" fmla="*/ 791570 h 1700274"/>
              <a:gd name="connsiteX4" fmla="*/ 3402691 w 3495334"/>
              <a:gd name="connsiteY4" fmla="*/ 1115249 h 1700274"/>
              <a:gd name="connsiteX5" fmla="*/ 3479888 w 3495334"/>
              <a:gd name="connsiteY5" fmla="*/ 1388507 h 1700274"/>
              <a:gd name="connsiteX6" fmla="*/ 3397195 w 3495334"/>
              <a:gd name="connsiteY6" fmla="*/ 1700274 h 1700274"/>
              <a:gd name="connsiteX0" fmla="*/ 0 w 3477830"/>
              <a:gd name="connsiteY0" fmla="*/ 1180798 h 2056882"/>
              <a:gd name="connsiteX1" fmla="*/ 388962 w 3477830"/>
              <a:gd name="connsiteY1" fmla="*/ 696304 h 2056882"/>
              <a:gd name="connsiteX2" fmla="*/ 2354239 w 3477830"/>
              <a:gd name="connsiteY2" fmla="*/ 268 h 2056882"/>
              <a:gd name="connsiteX3" fmla="*/ 2920621 w 3477830"/>
              <a:gd name="connsiteY3" fmla="*/ 778190 h 2056882"/>
              <a:gd name="connsiteX4" fmla="*/ 3399280 w 3477830"/>
              <a:gd name="connsiteY4" fmla="*/ 1101869 h 2056882"/>
              <a:gd name="connsiteX5" fmla="*/ 3476477 w 3477830"/>
              <a:gd name="connsiteY5" fmla="*/ 1375127 h 2056882"/>
              <a:gd name="connsiteX6" fmla="*/ 3177077 w 3477830"/>
              <a:gd name="connsiteY6" fmla="*/ 2056882 h 2056882"/>
              <a:gd name="connsiteX0" fmla="*/ 0 w 3399286"/>
              <a:gd name="connsiteY0" fmla="*/ 1180798 h 2056882"/>
              <a:gd name="connsiteX1" fmla="*/ 388962 w 3399286"/>
              <a:gd name="connsiteY1" fmla="*/ 696304 h 2056882"/>
              <a:gd name="connsiteX2" fmla="*/ 2354239 w 3399286"/>
              <a:gd name="connsiteY2" fmla="*/ 268 h 2056882"/>
              <a:gd name="connsiteX3" fmla="*/ 2920621 w 3399286"/>
              <a:gd name="connsiteY3" fmla="*/ 778190 h 2056882"/>
              <a:gd name="connsiteX4" fmla="*/ 3399280 w 3399286"/>
              <a:gd name="connsiteY4" fmla="*/ 1101869 h 2056882"/>
              <a:gd name="connsiteX5" fmla="*/ 2910923 w 3399286"/>
              <a:gd name="connsiteY5" fmla="*/ 1412126 h 2056882"/>
              <a:gd name="connsiteX6" fmla="*/ 3177077 w 3399286"/>
              <a:gd name="connsiteY6" fmla="*/ 2056882 h 2056882"/>
              <a:gd name="connsiteX0" fmla="*/ 0 w 3185222"/>
              <a:gd name="connsiteY0" fmla="*/ 1180798 h 2056882"/>
              <a:gd name="connsiteX1" fmla="*/ 388962 w 3185222"/>
              <a:gd name="connsiteY1" fmla="*/ 696304 h 2056882"/>
              <a:gd name="connsiteX2" fmla="*/ 2354239 w 3185222"/>
              <a:gd name="connsiteY2" fmla="*/ 268 h 2056882"/>
              <a:gd name="connsiteX3" fmla="*/ 2920621 w 3185222"/>
              <a:gd name="connsiteY3" fmla="*/ 778190 h 2056882"/>
              <a:gd name="connsiteX4" fmla="*/ 3087433 w 3185222"/>
              <a:gd name="connsiteY4" fmla="*/ 1239293 h 2056882"/>
              <a:gd name="connsiteX5" fmla="*/ 2910923 w 3185222"/>
              <a:gd name="connsiteY5" fmla="*/ 1412126 h 2056882"/>
              <a:gd name="connsiteX6" fmla="*/ 3177077 w 3185222"/>
              <a:gd name="connsiteY6" fmla="*/ 2056882 h 2056882"/>
              <a:gd name="connsiteX0" fmla="*/ 0 w 3177077"/>
              <a:gd name="connsiteY0" fmla="*/ 1180798 h 2056882"/>
              <a:gd name="connsiteX1" fmla="*/ 388962 w 3177077"/>
              <a:gd name="connsiteY1" fmla="*/ 696304 h 2056882"/>
              <a:gd name="connsiteX2" fmla="*/ 2354239 w 3177077"/>
              <a:gd name="connsiteY2" fmla="*/ 268 h 2056882"/>
              <a:gd name="connsiteX3" fmla="*/ 2920621 w 3177077"/>
              <a:gd name="connsiteY3" fmla="*/ 778190 h 2056882"/>
              <a:gd name="connsiteX4" fmla="*/ 3087433 w 3177077"/>
              <a:gd name="connsiteY4" fmla="*/ 1239293 h 2056882"/>
              <a:gd name="connsiteX5" fmla="*/ 3177077 w 3177077"/>
              <a:gd name="connsiteY5" fmla="*/ 2056882 h 2056882"/>
              <a:gd name="connsiteX0" fmla="*/ 0 w 3087433"/>
              <a:gd name="connsiteY0" fmla="*/ 1180798 h 1239293"/>
              <a:gd name="connsiteX1" fmla="*/ 388962 w 3087433"/>
              <a:gd name="connsiteY1" fmla="*/ 696304 h 1239293"/>
              <a:gd name="connsiteX2" fmla="*/ 2354239 w 3087433"/>
              <a:gd name="connsiteY2" fmla="*/ 268 h 1239293"/>
              <a:gd name="connsiteX3" fmla="*/ 2920621 w 3087433"/>
              <a:gd name="connsiteY3" fmla="*/ 778190 h 1239293"/>
              <a:gd name="connsiteX4" fmla="*/ 3087433 w 3087433"/>
              <a:gd name="connsiteY4" fmla="*/ 1239293 h 1239293"/>
              <a:gd name="connsiteX0" fmla="*/ 0 w 2920621"/>
              <a:gd name="connsiteY0" fmla="*/ 1180798 h 1180798"/>
              <a:gd name="connsiteX1" fmla="*/ 388962 w 2920621"/>
              <a:gd name="connsiteY1" fmla="*/ 696304 h 1180798"/>
              <a:gd name="connsiteX2" fmla="*/ 2354239 w 2920621"/>
              <a:gd name="connsiteY2" fmla="*/ 268 h 1180798"/>
              <a:gd name="connsiteX3" fmla="*/ 2920621 w 2920621"/>
              <a:gd name="connsiteY3" fmla="*/ 778190 h 1180798"/>
              <a:gd name="connsiteX0" fmla="*/ 0 w 2920621"/>
              <a:gd name="connsiteY0" fmla="*/ 1063319 h 1063319"/>
              <a:gd name="connsiteX1" fmla="*/ 388962 w 2920621"/>
              <a:gd name="connsiteY1" fmla="*/ 578825 h 1063319"/>
              <a:gd name="connsiteX2" fmla="*/ 2559935 w 2920621"/>
              <a:gd name="connsiteY2" fmla="*/ 329 h 1063319"/>
              <a:gd name="connsiteX3" fmla="*/ 2920621 w 2920621"/>
              <a:gd name="connsiteY3" fmla="*/ 660711 h 1063319"/>
              <a:gd name="connsiteX0" fmla="*/ 0 w 2920621"/>
              <a:gd name="connsiteY0" fmla="*/ 1063461 h 1063461"/>
              <a:gd name="connsiteX1" fmla="*/ 572768 w 2920621"/>
              <a:gd name="connsiteY1" fmla="*/ 449729 h 1063461"/>
              <a:gd name="connsiteX2" fmla="*/ 2559935 w 2920621"/>
              <a:gd name="connsiteY2" fmla="*/ 471 h 1063461"/>
              <a:gd name="connsiteX3" fmla="*/ 2920621 w 2920621"/>
              <a:gd name="connsiteY3" fmla="*/ 660853 h 1063461"/>
              <a:gd name="connsiteX0" fmla="*/ 0 w 2920621"/>
              <a:gd name="connsiteY0" fmla="*/ 645147 h 645147"/>
              <a:gd name="connsiteX1" fmla="*/ 572768 w 2920621"/>
              <a:gd name="connsiteY1" fmla="*/ 31415 h 645147"/>
              <a:gd name="connsiteX2" fmla="*/ 1678420 w 2920621"/>
              <a:gd name="connsiteY2" fmla="*/ 91725 h 645147"/>
              <a:gd name="connsiteX3" fmla="*/ 2920621 w 2920621"/>
              <a:gd name="connsiteY3" fmla="*/ 242539 h 645147"/>
              <a:gd name="connsiteX0" fmla="*/ 0 w 2507997"/>
              <a:gd name="connsiteY0" fmla="*/ 860837 h 860837"/>
              <a:gd name="connsiteX1" fmla="*/ 572768 w 2507997"/>
              <a:gd name="connsiteY1" fmla="*/ 247105 h 860837"/>
              <a:gd name="connsiteX2" fmla="*/ 1678420 w 2507997"/>
              <a:gd name="connsiteY2" fmla="*/ 307415 h 860837"/>
              <a:gd name="connsiteX3" fmla="*/ 2507997 w 2507997"/>
              <a:gd name="connsiteY3" fmla="*/ 52052 h 860837"/>
              <a:gd name="connsiteX0" fmla="*/ 0 w 2512894"/>
              <a:gd name="connsiteY0" fmla="*/ 808785 h 808785"/>
              <a:gd name="connsiteX1" fmla="*/ 572768 w 2512894"/>
              <a:gd name="connsiteY1" fmla="*/ 195053 h 808785"/>
              <a:gd name="connsiteX2" fmla="*/ 1678420 w 2512894"/>
              <a:gd name="connsiteY2" fmla="*/ 255363 h 808785"/>
              <a:gd name="connsiteX3" fmla="*/ 2507997 w 2512894"/>
              <a:gd name="connsiteY3" fmla="*/ 0 h 808785"/>
              <a:gd name="connsiteX0" fmla="*/ 0 w 2524656"/>
              <a:gd name="connsiteY0" fmla="*/ 782491 h 782491"/>
              <a:gd name="connsiteX1" fmla="*/ 572768 w 2524656"/>
              <a:gd name="connsiteY1" fmla="*/ 168759 h 782491"/>
              <a:gd name="connsiteX2" fmla="*/ 1678420 w 2524656"/>
              <a:gd name="connsiteY2" fmla="*/ 229069 h 782491"/>
              <a:gd name="connsiteX3" fmla="*/ 2519868 w 2524656"/>
              <a:gd name="connsiteY3" fmla="*/ 0 h 782491"/>
              <a:gd name="connsiteX0" fmla="*/ 0 w 2519868"/>
              <a:gd name="connsiteY0" fmla="*/ 782491 h 782491"/>
              <a:gd name="connsiteX1" fmla="*/ 572768 w 2519868"/>
              <a:gd name="connsiteY1" fmla="*/ 168759 h 782491"/>
              <a:gd name="connsiteX2" fmla="*/ 1678420 w 2519868"/>
              <a:gd name="connsiteY2" fmla="*/ 229069 h 782491"/>
              <a:gd name="connsiteX3" fmla="*/ 2519868 w 2519868"/>
              <a:gd name="connsiteY3" fmla="*/ 0 h 782491"/>
              <a:gd name="connsiteX0" fmla="*/ 0 w 2543612"/>
              <a:gd name="connsiteY0" fmla="*/ 1051274 h 1051274"/>
              <a:gd name="connsiteX1" fmla="*/ 572768 w 2543612"/>
              <a:gd name="connsiteY1" fmla="*/ 437542 h 1051274"/>
              <a:gd name="connsiteX2" fmla="*/ 1678420 w 2543612"/>
              <a:gd name="connsiteY2" fmla="*/ 497852 h 1051274"/>
              <a:gd name="connsiteX3" fmla="*/ 2543612 w 2543612"/>
              <a:gd name="connsiteY3" fmla="*/ 0 h 1051274"/>
              <a:gd name="connsiteX0" fmla="*/ 0 w 2543612"/>
              <a:gd name="connsiteY0" fmla="*/ 1082046 h 1082046"/>
              <a:gd name="connsiteX1" fmla="*/ 572768 w 2543612"/>
              <a:gd name="connsiteY1" fmla="*/ 468314 h 1082046"/>
              <a:gd name="connsiteX2" fmla="*/ 1678420 w 2543612"/>
              <a:gd name="connsiteY2" fmla="*/ 528624 h 1082046"/>
              <a:gd name="connsiteX3" fmla="*/ 2543612 w 2543612"/>
              <a:gd name="connsiteY3" fmla="*/ 30772 h 1082046"/>
              <a:gd name="connsiteX0" fmla="*/ 0 w 2543612"/>
              <a:gd name="connsiteY0" fmla="*/ 1051274 h 1051274"/>
              <a:gd name="connsiteX1" fmla="*/ 572768 w 2543612"/>
              <a:gd name="connsiteY1" fmla="*/ 437542 h 1051274"/>
              <a:gd name="connsiteX2" fmla="*/ 2543612 w 2543612"/>
              <a:gd name="connsiteY2" fmla="*/ 0 h 1051274"/>
              <a:gd name="connsiteX0" fmla="*/ 0 w 2601698"/>
              <a:gd name="connsiteY0" fmla="*/ 1054828 h 1054828"/>
              <a:gd name="connsiteX1" fmla="*/ 572768 w 2601698"/>
              <a:gd name="connsiteY1" fmla="*/ 441096 h 1054828"/>
              <a:gd name="connsiteX2" fmla="*/ 2422475 w 2601698"/>
              <a:gd name="connsiteY2" fmla="*/ 48795 h 1054828"/>
              <a:gd name="connsiteX3" fmla="*/ 2543612 w 2601698"/>
              <a:gd name="connsiteY3" fmla="*/ 3554 h 1054828"/>
              <a:gd name="connsiteX0" fmla="*/ 0 w 3515904"/>
              <a:gd name="connsiteY0" fmla="*/ 1011481 h 1011481"/>
              <a:gd name="connsiteX1" fmla="*/ 572768 w 3515904"/>
              <a:gd name="connsiteY1" fmla="*/ 397749 h 1011481"/>
              <a:gd name="connsiteX2" fmla="*/ 2422475 w 3515904"/>
              <a:gd name="connsiteY2" fmla="*/ 5448 h 1011481"/>
              <a:gd name="connsiteX3" fmla="*/ 3515904 w 3515904"/>
              <a:gd name="connsiteY3" fmla="*/ 612085 h 1011481"/>
              <a:gd name="connsiteX0" fmla="*/ 0 w 3515904"/>
              <a:gd name="connsiteY0" fmla="*/ 1011481 h 1011481"/>
              <a:gd name="connsiteX1" fmla="*/ 576707 w 3515904"/>
              <a:gd name="connsiteY1" fmla="*/ 393810 h 1011481"/>
              <a:gd name="connsiteX2" fmla="*/ 2422475 w 3515904"/>
              <a:gd name="connsiteY2" fmla="*/ 5448 h 1011481"/>
              <a:gd name="connsiteX3" fmla="*/ 3515904 w 3515904"/>
              <a:gd name="connsiteY3" fmla="*/ 612085 h 1011481"/>
              <a:gd name="connsiteX0" fmla="*/ 0 w 3515904"/>
              <a:gd name="connsiteY0" fmla="*/ 1011481 h 1011481"/>
              <a:gd name="connsiteX1" fmla="*/ 576707 w 3515904"/>
              <a:gd name="connsiteY1" fmla="*/ 393810 h 1011481"/>
              <a:gd name="connsiteX2" fmla="*/ 1406549 w 3515904"/>
              <a:gd name="connsiteY2" fmla="*/ 848480 h 1011481"/>
              <a:gd name="connsiteX3" fmla="*/ 2422475 w 3515904"/>
              <a:gd name="connsiteY3" fmla="*/ 5448 h 1011481"/>
              <a:gd name="connsiteX4" fmla="*/ 3515904 w 3515904"/>
              <a:gd name="connsiteY4" fmla="*/ 612085 h 1011481"/>
              <a:gd name="connsiteX0" fmla="*/ 0 w 3515904"/>
              <a:gd name="connsiteY0" fmla="*/ 636486 h 636486"/>
              <a:gd name="connsiteX1" fmla="*/ 576707 w 3515904"/>
              <a:gd name="connsiteY1" fmla="*/ 18815 h 636486"/>
              <a:gd name="connsiteX2" fmla="*/ 1406549 w 3515904"/>
              <a:gd name="connsiteY2" fmla="*/ 473485 h 636486"/>
              <a:gd name="connsiteX3" fmla="*/ 2446107 w 3515904"/>
              <a:gd name="connsiteY3" fmla="*/ 47954 h 636486"/>
              <a:gd name="connsiteX4" fmla="*/ 3515904 w 3515904"/>
              <a:gd name="connsiteY4" fmla="*/ 237090 h 636486"/>
              <a:gd name="connsiteX0" fmla="*/ 0 w 3515904"/>
              <a:gd name="connsiteY0" fmla="*/ 747215 h 747215"/>
              <a:gd name="connsiteX1" fmla="*/ 576707 w 3515904"/>
              <a:gd name="connsiteY1" fmla="*/ 129544 h 747215"/>
              <a:gd name="connsiteX2" fmla="*/ 1406549 w 3515904"/>
              <a:gd name="connsiteY2" fmla="*/ 584214 h 747215"/>
              <a:gd name="connsiteX3" fmla="*/ 2446107 w 3515904"/>
              <a:gd name="connsiteY3" fmla="*/ 158683 h 747215"/>
              <a:gd name="connsiteX4" fmla="*/ 3515904 w 3515904"/>
              <a:gd name="connsiteY4" fmla="*/ 347819 h 747215"/>
              <a:gd name="connsiteX0" fmla="*/ 0 w 3515904"/>
              <a:gd name="connsiteY0" fmla="*/ 747215 h 747215"/>
              <a:gd name="connsiteX1" fmla="*/ 395527 w 3515904"/>
              <a:gd name="connsiteY1" fmla="*/ 306785 h 747215"/>
              <a:gd name="connsiteX2" fmla="*/ 1406549 w 3515904"/>
              <a:gd name="connsiteY2" fmla="*/ 584214 h 747215"/>
              <a:gd name="connsiteX3" fmla="*/ 2446107 w 3515904"/>
              <a:gd name="connsiteY3" fmla="*/ 158683 h 747215"/>
              <a:gd name="connsiteX4" fmla="*/ 3515904 w 3515904"/>
              <a:gd name="connsiteY4" fmla="*/ 347819 h 747215"/>
              <a:gd name="connsiteX0" fmla="*/ 0 w 3515904"/>
              <a:gd name="connsiteY0" fmla="*/ 934404 h 934404"/>
              <a:gd name="connsiteX1" fmla="*/ 395527 w 3515904"/>
              <a:gd name="connsiteY1" fmla="*/ 493974 h 934404"/>
              <a:gd name="connsiteX2" fmla="*/ 1406549 w 3515904"/>
              <a:gd name="connsiteY2" fmla="*/ 771403 h 934404"/>
              <a:gd name="connsiteX3" fmla="*/ 2532758 w 3515904"/>
              <a:gd name="connsiteY3" fmla="*/ 129244 h 934404"/>
              <a:gd name="connsiteX4" fmla="*/ 3515904 w 3515904"/>
              <a:gd name="connsiteY4" fmla="*/ 535008 h 934404"/>
              <a:gd name="connsiteX0" fmla="*/ 0 w 3445008"/>
              <a:gd name="connsiteY0" fmla="*/ 1210766 h 1210766"/>
              <a:gd name="connsiteX1" fmla="*/ 395527 w 3445008"/>
              <a:gd name="connsiteY1" fmla="*/ 770336 h 1210766"/>
              <a:gd name="connsiteX2" fmla="*/ 1406549 w 3445008"/>
              <a:gd name="connsiteY2" fmla="*/ 1047765 h 1210766"/>
              <a:gd name="connsiteX3" fmla="*/ 2532758 w 3445008"/>
              <a:gd name="connsiteY3" fmla="*/ 405606 h 1210766"/>
              <a:gd name="connsiteX4" fmla="*/ 3445008 w 3445008"/>
              <a:gd name="connsiteY4" fmla="*/ 0 h 1210766"/>
              <a:gd name="connsiteX0" fmla="*/ 0 w 3445008"/>
              <a:gd name="connsiteY0" fmla="*/ 1509988 h 1509988"/>
              <a:gd name="connsiteX1" fmla="*/ 395527 w 3445008"/>
              <a:gd name="connsiteY1" fmla="*/ 1069558 h 1509988"/>
              <a:gd name="connsiteX2" fmla="*/ 1406549 w 3445008"/>
              <a:gd name="connsiteY2" fmla="*/ 1346987 h 1509988"/>
              <a:gd name="connsiteX3" fmla="*/ 2477616 w 3445008"/>
              <a:gd name="connsiteY3" fmla="*/ 169166 h 1509988"/>
              <a:gd name="connsiteX4" fmla="*/ 3445008 w 3445008"/>
              <a:gd name="connsiteY4" fmla="*/ 299222 h 1509988"/>
              <a:gd name="connsiteX0" fmla="*/ 0 w 3445008"/>
              <a:gd name="connsiteY0" fmla="*/ 1509988 h 1509988"/>
              <a:gd name="connsiteX1" fmla="*/ 395527 w 3445008"/>
              <a:gd name="connsiteY1" fmla="*/ 1069558 h 1509988"/>
              <a:gd name="connsiteX2" fmla="*/ 1532587 w 3445008"/>
              <a:gd name="connsiteY2" fmla="*/ 653778 h 1509988"/>
              <a:gd name="connsiteX3" fmla="*/ 2477616 w 3445008"/>
              <a:gd name="connsiteY3" fmla="*/ 169166 h 1509988"/>
              <a:gd name="connsiteX4" fmla="*/ 3445008 w 3445008"/>
              <a:gd name="connsiteY4" fmla="*/ 299222 h 1509988"/>
              <a:gd name="connsiteX0" fmla="*/ 0 w 3445008"/>
              <a:gd name="connsiteY0" fmla="*/ 1509988 h 1509988"/>
              <a:gd name="connsiteX1" fmla="*/ 395527 w 3445008"/>
              <a:gd name="connsiteY1" fmla="*/ 1069558 h 1509988"/>
              <a:gd name="connsiteX2" fmla="*/ 1532587 w 3445008"/>
              <a:gd name="connsiteY2" fmla="*/ 653778 h 1509988"/>
              <a:gd name="connsiteX3" fmla="*/ 2477616 w 3445008"/>
              <a:gd name="connsiteY3" fmla="*/ 169166 h 1509988"/>
              <a:gd name="connsiteX4" fmla="*/ 3445008 w 3445008"/>
              <a:gd name="connsiteY4" fmla="*/ 299222 h 1509988"/>
              <a:gd name="connsiteX0" fmla="*/ 0 w 3445008"/>
              <a:gd name="connsiteY0" fmla="*/ 1509988 h 1509988"/>
              <a:gd name="connsiteX1" fmla="*/ 395527 w 3445008"/>
              <a:gd name="connsiteY1" fmla="*/ 1069558 h 1509988"/>
              <a:gd name="connsiteX2" fmla="*/ 1532587 w 3445008"/>
              <a:gd name="connsiteY2" fmla="*/ 653778 h 1509988"/>
              <a:gd name="connsiteX3" fmla="*/ 2477616 w 3445008"/>
              <a:gd name="connsiteY3" fmla="*/ 169166 h 1509988"/>
              <a:gd name="connsiteX4" fmla="*/ 3445008 w 3445008"/>
              <a:gd name="connsiteY4" fmla="*/ 299222 h 1509988"/>
              <a:gd name="connsiteX0" fmla="*/ 0 w 3445008"/>
              <a:gd name="connsiteY0" fmla="*/ 1509988 h 1509988"/>
              <a:gd name="connsiteX1" fmla="*/ 395527 w 3445008"/>
              <a:gd name="connsiteY1" fmla="*/ 1069558 h 1509988"/>
              <a:gd name="connsiteX2" fmla="*/ 1532587 w 3445008"/>
              <a:gd name="connsiteY2" fmla="*/ 653778 h 1509988"/>
              <a:gd name="connsiteX3" fmla="*/ 2477616 w 3445008"/>
              <a:gd name="connsiteY3" fmla="*/ 169166 h 1509988"/>
              <a:gd name="connsiteX4" fmla="*/ 3445008 w 3445008"/>
              <a:gd name="connsiteY4" fmla="*/ 299222 h 1509988"/>
              <a:gd name="connsiteX0" fmla="*/ 0 w 3440883"/>
              <a:gd name="connsiteY0" fmla="*/ 1738919 h 1738919"/>
              <a:gd name="connsiteX1" fmla="*/ 391402 w 3440883"/>
              <a:gd name="connsiteY1" fmla="*/ 1069558 h 1738919"/>
              <a:gd name="connsiteX2" fmla="*/ 1528462 w 3440883"/>
              <a:gd name="connsiteY2" fmla="*/ 653778 h 1738919"/>
              <a:gd name="connsiteX3" fmla="*/ 2473491 w 3440883"/>
              <a:gd name="connsiteY3" fmla="*/ 169166 h 1738919"/>
              <a:gd name="connsiteX4" fmla="*/ 3440883 w 3440883"/>
              <a:gd name="connsiteY4" fmla="*/ 299222 h 1738919"/>
              <a:gd name="connsiteX0" fmla="*/ 0 w 2473491"/>
              <a:gd name="connsiteY0" fmla="*/ 1577688 h 1577688"/>
              <a:gd name="connsiteX1" fmla="*/ 391402 w 2473491"/>
              <a:gd name="connsiteY1" fmla="*/ 908327 h 1577688"/>
              <a:gd name="connsiteX2" fmla="*/ 1528462 w 2473491"/>
              <a:gd name="connsiteY2" fmla="*/ 492547 h 1577688"/>
              <a:gd name="connsiteX3" fmla="*/ 2473491 w 2473491"/>
              <a:gd name="connsiteY3" fmla="*/ 7935 h 1577688"/>
              <a:gd name="connsiteX0" fmla="*/ 0 w 1528462"/>
              <a:gd name="connsiteY0" fmla="*/ 1085141 h 1085141"/>
              <a:gd name="connsiteX1" fmla="*/ 391402 w 1528462"/>
              <a:gd name="connsiteY1" fmla="*/ 415780 h 1085141"/>
              <a:gd name="connsiteX2" fmla="*/ 1528462 w 1528462"/>
              <a:gd name="connsiteY2" fmla="*/ 0 h 1085141"/>
              <a:gd name="connsiteX0" fmla="*/ 0 w 391402"/>
              <a:gd name="connsiteY0" fmla="*/ 669361 h 669361"/>
              <a:gd name="connsiteX1" fmla="*/ 391402 w 391402"/>
              <a:gd name="connsiteY1" fmla="*/ 0 h 669361"/>
            </a:gdLst>
            <a:ahLst/>
            <a:cxnLst>
              <a:cxn ang="0">
                <a:pos x="connsiteX0" y="connsiteY0"/>
              </a:cxn>
              <a:cxn ang="0">
                <a:pos x="connsiteX1" y="connsiteY1"/>
              </a:cxn>
            </a:cxnLst>
            <a:rect l="l" t="t" r="r" b="b"/>
            <a:pathLst>
              <a:path w="391402" h="669361">
                <a:moveTo>
                  <a:pt x="0" y="669361"/>
                </a:moveTo>
                <a:cubicBezTo>
                  <a:pt x="97809" y="635242"/>
                  <a:pt x="-32533" y="175212"/>
                  <a:pt x="391402" y="0"/>
                </a:cubicBezTo>
              </a:path>
            </a:pathLst>
          </a:custGeom>
          <a:noFill/>
          <a:ln w="508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l" defTabSz="914237" eaLnBrk="0" hangingPunct="0"/>
            <a:endParaRPr lang="en-US" sz="1000" b="1">
              <a:solidFill>
                <a:srgbClr val="000000"/>
              </a:solidFill>
              <a:latin typeface="Arial" pitchFamily="-65" charset="0"/>
              <a:ea typeface="Arial" pitchFamily="-65" charset="0"/>
              <a:cs typeface="Arial" pitchFamily="-65" charset="0"/>
            </a:endParaRPr>
          </a:p>
        </p:txBody>
      </p:sp>
      <p:sp>
        <p:nvSpPr>
          <p:cNvPr id="323" name="Freeform 322"/>
          <p:cNvSpPr/>
          <p:nvPr/>
        </p:nvSpPr>
        <p:spPr>
          <a:xfrm>
            <a:off x="7962987" y="1806491"/>
            <a:ext cx="343458" cy="338997"/>
          </a:xfrm>
          <a:custGeom>
            <a:avLst/>
            <a:gdLst>
              <a:gd name="connsiteX0" fmla="*/ 343458 w 343458"/>
              <a:gd name="connsiteY0" fmla="*/ 129354 h 338997"/>
              <a:gd name="connsiteX1" fmla="*/ 115973 w 343458"/>
              <a:gd name="connsiteY1" fmla="*/ 338997 h 338997"/>
              <a:gd name="connsiteX2" fmla="*/ 0 w 343458"/>
              <a:gd name="connsiteY2" fmla="*/ 182880 h 338997"/>
              <a:gd name="connsiteX3" fmla="*/ 120433 w 343458"/>
              <a:gd name="connsiteY3" fmla="*/ 0 h 338997"/>
              <a:gd name="connsiteX4" fmla="*/ 343458 w 343458"/>
              <a:gd name="connsiteY4" fmla="*/ 129354 h 338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458" h="338997">
                <a:moveTo>
                  <a:pt x="343458" y="129354"/>
                </a:moveTo>
                <a:lnTo>
                  <a:pt x="115973" y="338997"/>
                </a:lnTo>
                <a:lnTo>
                  <a:pt x="0" y="182880"/>
                </a:lnTo>
                <a:lnTo>
                  <a:pt x="120433" y="0"/>
                </a:lnTo>
                <a:lnTo>
                  <a:pt x="343458" y="129354"/>
                </a:lnTo>
                <a:close/>
              </a:path>
            </a:pathLst>
          </a:custGeom>
          <a:noFill/>
          <a:ln w="76200" cmpd="tri">
            <a:solidFill>
              <a:srgbClr val="FF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4" name="Freeform 323"/>
          <p:cNvSpPr/>
          <p:nvPr/>
        </p:nvSpPr>
        <p:spPr>
          <a:xfrm>
            <a:off x="7872142" y="1824334"/>
            <a:ext cx="510131" cy="374716"/>
          </a:xfrm>
          <a:custGeom>
            <a:avLst/>
            <a:gdLst>
              <a:gd name="connsiteX0" fmla="*/ 88368 w 512114"/>
              <a:gd name="connsiteY0" fmla="*/ 0 h 401479"/>
              <a:gd name="connsiteX1" fmla="*/ 3618 w 512114"/>
              <a:gd name="connsiteY1" fmla="*/ 200722 h 401479"/>
              <a:gd name="connsiteX2" fmla="*/ 195419 w 512114"/>
              <a:gd name="connsiteY2" fmla="*/ 401444 h 401479"/>
              <a:gd name="connsiteX3" fmla="*/ 512114 w 512114"/>
              <a:gd name="connsiteY3" fmla="*/ 218564 h 401479"/>
              <a:gd name="connsiteX4" fmla="*/ 512114 w 512114"/>
              <a:gd name="connsiteY4" fmla="*/ 218564 h 401479"/>
              <a:gd name="connsiteX0" fmla="*/ 121611 w 509673"/>
              <a:gd name="connsiteY0" fmla="*/ 0 h 374716"/>
              <a:gd name="connsiteX1" fmla="*/ 1177 w 509673"/>
              <a:gd name="connsiteY1" fmla="*/ 173959 h 374716"/>
              <a:gd name="connsiteX2" fmla="*/ 192978 w 509673"/>
              <a:gd name="connsiteY2" fmla="*/ 374681 h 374716"/>
              <a:gd name="connsiteX3" fmla="*/ 509673 w 509673"/>
              <a:gd name="connsiteY3" fmla="*/ 191801 h 374716"/>
              <a:gd name="connsiteX4" fmla="*/ 509673 w 509673"/>
              <a:gd name="connsiteY4" fmla="*/ 191801 h 374716"/>
              <a:gd name="connsiteX0" fmla="*/ 122069 w 510131"/>
              <a:gd name="connsiteY0" fmla="*/ 0 h 374716"/>
              <a:gd name="connsiteX1" fmla="*/ 1635 w 510131"/>
              <a:gd name="connsiteY1" fmla="*/ 173959 h 374716"/>
              <a:gd name="connsiteX2" fmla="*/ 193436 w 510131"/>
              <a:gd name="connsiteY2" fmla="*/ 374681 h 374716"/>
              <a:gd name="connsiteX3" fmla="*/ 510131 w 510131"/>
              <a:gd name="connsiteY3" fmla="*/ 191801 h 374716"/>
              <a:gd name="connsiteX4" fmla="*/ 510131 w 510131"/>
              <a:gd name="connsiteY4" fmla="*/ 191801 h 37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131" h="374716">
                <a:moveTo>
                  <a:pt x="122069" y="0"/>
                </a:moveTo>
                <a:cubicBezTo>
                  <a:pt x="44010" y="17842"/>
                  <a:pt x="-10259" y="111512"/>
                  <a:pt x="1635" y="173959"/>
                </a:cubicBezTo>
                <a:cubicBezTo>
                  <a:pt x="13529" y="236406"/>
                  <a:pt x="108687" y="371707"/>
                  <a:pt x="193436" y="374681"/>
                </a:cubicBezTo>
                <a:cubicBezTo>
                  <a:pt x="278185" y="377655"/>
                  <a:pt x="510131" y="191801"/>
                  <a:pt x="510131" y="191801"/>
                </a:cubicBezTo>
                <a:lnTo>
                  <a:pt x="510131" y="191801"/>
                </a:lnTo>
              </a:path>
            </a:pathLst>
          </a:custGeom>
          <a:noFill/>
          <a:ln w="63500">
            <a:solidFill>
              <a:srgbClr val="FF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5" name="Oval 536"/>
          <p:cNvSpPr>
            <a:spLocks noChangeAspect="1" noChangeArrowheads="1"/>
          </p:cNvSpPr>
          <p:nvPr/>
        </p:nvSpPr>
        <p:spPr bwMode="auto">
          <a:xfrm>
            <a:off x="8256177" y="1895514"/>
            <a:ext cx="101306" cy="91440"/>
          </a:xfrm>
          <a:prstGeom prst="ellipse">
            <a:avLst/>
          </a:prstGeom>
          <a:solidFill>
            <a:srgbClr val="FF9933"/>
          </a:solidFill>
          <a:ln w="12700">
            <a:solidFill>
              <a:schemeClr val="tx1"/>
            </a:solidFill>
            <a:round/>
            <a:headEnd/>
            <a:tailEnd/>
          </a:ln>
        </p:spPr>
        <p:txBody>
          <a:bodyPr wrap="none" lIns="0" tIns="0" rIns="0" bIns="0" anchor="ctr"/>
          <a:lstStyle/>
          <a:p>
            <a:pPr algn="ctr" eaLnBrk="1" hangingPunct="1"/>
            <a:r>
              <a:rPr lang="en-US" sz="600" b="0">
                <a:solidFill>
                  <a:srgbClr val="000000"/>
                </a:solidFill>
              </a:rPr>
              <a:t>1</a:t>
            </a:r>
            <a:r>
              <a:rPr lang="en-US" sz="600" b="0" smtClean="0">
                <a:solidFill>
                  <a:srgbClr val="000000"/>
                </a:solidFill>
              </a:rPr>
              <a:t>0</a:t>
            </a:r>
            <a:endParaRPr lang="en-US" sz="600" b="0">
              <a:solidFill>
                <a:srgbClr val="000000"/>
              </a:solidFill>
            </a:endParaRPr>
          </a:p>
        </p:txBody>
      </p:sp>
      <p:sp>
        <p:nvSpPr>
          <p:cNvPr id="326" name="Oval 536"/>
          <p:cNvSpPr>
            <a:spLocks noChangeArrowheads="1"/>
          </p:cNvSpPr>
          <p:nvPr/>
        </p:nvSpPr>
        <p:spPr bwMode="auto">
          <a:xfrm>
            <a:off x="8303042" y="1956855"/>
            <a:ext cx="164592" cy="91440"/>
          </a:xfrm>
          <a:prstGeom prst="ellipse">
            <a:avLst/>
          </a:prstGeom>
          <a:solidFill>
            <a:schemeClr val="bg1"/>
          </a:solidFill>
          <a:ln w="12700">
            <a:solidFill>
              <a:schemeClr val="tx1"/>
            </a:solidFill>
            <a:round/>
            <a:headEnd/>
            <a:tailEnd/>
          </a:ln>
        </p:spPr>
        <p:txBody>
          <a:bodyPr wrap="none" lIns="0" tIns="0" rIns="0" bIns="0" anchor="ctr"/>
          <a:lstStyle/>
          <a:p>
            <a:pPr algn="ctr" eaLnBrk="1" hangingPunct="1"/>
            <a:r>
              <a:rPr lang="en-US" sz="700" b="0">
                <a:solidFill>
                  <a:srgbClr val="000000"/>
                </a:solidFill>
              </a:rPr>
              <a:t>100</a:t>
            </a:r>
            <a:r>
              <a:rPr lang="en-US" sz="700" b="0">
                <a:solidFill>
                  <a:srgbClr val="000000"/>
                </a:solidFill>
                <a:latin typeface="Arial Unicode MS"/>
                <a:ea typeface="Arial Unicode MS"/>
                <a:cs typeface="Arial Unicode MS"/>
              </a:rPr>
              <a:t> </a:t>
            </a:r>
            <a:endParaRPr lang="en-US" sz="700" b="0">
              <a:solidFill>
                <a:srgbClr val="000000"/>
              </a:solidFill>
            </a:endParaRPr>
          </a:p>
        </p:txBody>
      </p:sp>
      <p:sp>
        <p:nvSpPr>
          <p:cNvPr id="327" name="Freeform 326"/>
          <p:cNvSpPr/>
          <p:nvPr/>
        </p:nvSpPr>
        <p:spPr bwMode="auto">
          <a:xfrm>
            <a:off x="8134194" y="1636998"/>
            <a:ext cx="898294" cy="464050"/>
          </a:xfrm>
          <a:custGeom>
            <a:avLst/>
            <a:gdLst>
              <a:gd name="connsiteX0" fmla="*/ 0 w 3289111"/>
              <a:gd name="connsiteY0" fmla="*/ 651680 h 651680"/>
              <a:gd name="connsiteX1" fmla="*/ 2381535 w 3289111"/>
              <a:gd name="connsiteY1" fmla="*/ 255895 h 651680"/>
              <a:gd name="connsiteX2" fmla="*/ 2388358 w 3289111"/>
              <a:gd name="connsiteY2" fmla="*/ 23883 h 651680"/>
              <a:gd name="connsiteX3" fmla="*/ 3289111 w 3289111"/>
              <a:gd name="connsiteY3" fmla="*/ 112594 h 651680"/>
              <a:gd name="connsiteX4" fmla="*/ 3289111 w 3289111"/>
              <a:gd name="connsiteY4" fmla="*/ 112594 h 651680"/>
              <a:gd name="connsiteX0" fmla="*/ 0 w 3289111"/>
              <a:gd name="connsiteY0" fmla="*/ 1210101 h 1210101"/>
              <a:gd name="connsiteX1" fmla="*/ 2347415 w 3289111"/>
              <a:gd name="connsiteY1" fmla="*/ 104633 h 1210101"/>
              <a:gd name="connsiteX2" fmla="*/ 2388358 w 3289111"/>
              <a:gd name="connsiteY2" fmla="*/ 582304 h 1210101"/>
              <a:gd name="connsiteX3" fmla="*/ 3289111 w 3289111"/>
              <a:gd name="connsiteY3" fmla="*/ 671015 h 1210101"/>
              <a:gd name="connsiteX4" fmla="*/ 3289111 w 3289111"/>
              <a:gd name="connsiteY4" fmla="*/ 671015 h 1210101"/>
              <a:gd name="connsiteX0" fmla="*/ 0 w 3289111"/>
              <a:gd name="connsiteY0" fmla="*/ 1210101 h 1210101"/>
              <a:gd name="connsiteX1" fmla="*/ 2347415 w 3289111"/>
              <a:gd name="connsiteY1" fmla="*/ 104633 h 1210101"/>
              <a:gd name="connsiteX2" fmla="*/ 2538484 w 3289111"/>
              <a:gd name="connsiteY2" fmla="*/ 582304 h 1210101"/>
              <a:gd name="connsiteX3" fmla="*/ 3289111 w 3289111"/>
              <a:gd name="connsiteY3" fmla="*/ 671015 h 1210101"/>
              <a:gd name="connsiteX4" fmla="*/ 3289111 w 3289111"/>
              <a:gd name="connsiteY4" fmla="*/ 671015 h 1210101"/>
              <a:gd name="connsiteX0" fmla="*/ 0 w 3289111"/>
              <a:gd name="connsiteY0" fmla="*/ 1142999 h 1142999"/>
              <a:gd name="connsiteX1" fmla="*/ 2347415 w 3289111"/>
              <a:gd name="connsiteY1" fmla="*/ 37531 h 1142999"/>
              <a:gd name="connsiteX2" fmla="*/ 2838734 w 3289111"/>
              <a:gd name="connsiteY2" fmla="*/ 917811 h 1142999"/>
              <a:gd name="connsiteX3" fmla="*/ 3289111 w 3289111"/>
              <a:gd name="connsiteY3" fmla="*/ 603913 h 1142999"/>
              <a:gd name="connsiteX4" fmla="*/ 3289111 w 3289111"/>
              <a:gd name="connsiteY4" fmla="*/ 603913 h 1142999"/>
              <a:gd name="connsiteX0" fmla="*/ 0 w 3289111"/>
              <a:gd name="connsiteY0" fmla="*/ 1040641 h 1040641"/>
              <a:gd name="connsiteX1" fmla="*/ 2272352 w 3289111"/>
              <a:gd name="connsiteY1" fmla="*/ 37531 h 1040641"/>
              <a:gd name="connsiteX2" fmla="*/ 2838734 w 3289111"/>
              <a:gd name="connsiteY2" fmla="*/ 815453 h 1040641"/>
              <a:gd name="connsiteX3" fmla="*/ 3289111 w 3289111"/>
              <a:gd name="connsiteY3" fmla="*/ 501555 h 1040641"/>
              <a:gd name="connsiteX4" fmla="*/ 3289111 w 3289111"/>
              <a:gd name="connsiteY4" fmla="*/ 501555 h 1040641"/>
              <a:gd name="connsiteX0" fmla="*/ 0 w 3343702"/>
              <a:gd name="connsiteY0" fmla="*/ 1040641 h 1716206"/>
              <a:gd name="connsiteX1" fmla="*/ 2272352 w 3343702"/>
              <a:gd name="connsiteY1" fmla="*/ 37531 h 1716206"/>
              <a:gd name="connsiteX2" fmla="*/ 2838734 w 3343702"/>
              <a:gd name="connsiteY2" fmla="*/ 815453 h 1716206"/>
              <a:gd name="connsiteX3" fmla="*/ 3289111 w 3343702"/>
              <a:gd name="connsiteY3" fmla="*/ 501555 h 1716206"/>
              <a:gd name="connsiteX4" fmla="*/ 3343702 w 3343702"/>
              <a:gd name="connsiteY4" fmla="*/ 1716206 h 1716206"/>
              <a:gd name="connsiteX0" fmla="*/ 0 w 3534771"/>
              <a:gd name="connsiteY0" fmla="*/ 1040641 h 1716206"/>
              <a:gd name="connsiteX1" fmla="*/ 2272352 w 3534771"/>
              <a:gd name="connsiteY1" fmla="*/ 37531 h 1716206"/>
              <a:gd name="connsiteX2" fmla="*/ 2838734 w 3534771"/>
              <a:gd name="connsiteY2" fmla="*/ 815453 h 1716206"/>
              <a:gd name="connsiteX3" fmla="*/ 3534771 w 3534771"/>
              <a:gd name="connsiteY3" fmla="*/ 1429603 h 1716206"/>
              <a:gd name="connsiteX4" fmla="*/ 3343702 w 3534771"/>
              <a:gd name="connsiteY4" fmla="*/ 1716206 h 1716206"/>
              <a:gd name="connsiteX0" fmla="*/ 0 w 3534771"/>
              <a:gd name="connsiteY0" fmla="*/ 1040641 h 1716206"/>
              <a:gd name="connsiteX1" fmla="*/ 2272352 w 3534771"/>
              <a:gd name="connsiteY1" fmla="*/ 37531 h 1716206"/>
              <a:gd name="connsiteX2" fmla="*/ 2838734 w 3534771"/>
              <a:gd name="connsiteY2" fmla="*/ 815453 h 1716206"/>
              <a:gd name="connsiteX3" fmla="*/ 3534771 w 3534771"/>
              <a:gd name="connsiteY3" fmla="*/ 1429603 h 1716206"/>
              <a:gd name="connsiteX4" fmla="*/ 3343702 w 3534771"/>
              <a:gd name="connsiteY4" fmla="*/ 1716206 h 1716206"/>
              <a:gd name="connsiteX0" fmla="*/ 0 w 3573439"/>
              <a:gd name="connsiteY0" fmla="*/ 1040641 h 1716206"/>
              <a:gd name="connsiteX1" fmla="*/ 2272352 w 3573439"/>
              <a:gd name="connsiteY1" fmla="*/ 37531 h 1716206"/>
              <a:gd name="connsiteX2" fmla="*/ 2838734 w 3573439"/>
              <a:gd name="connsiteY2" fmla="*/ 815453 h 1716206"/>
              <a:gd name="connsiteX3" fmla="*/ 3534771 w 3573439"/>
              <a:gd name="connsiteY3" fmla="*/ 1429603 h 1716206"/>
              <a:gd name="connsiteX4" fmla="*/ 3343702 w 3573439"/>
              <a:gd name="connsiteY4" fmla="*/ 1716206 h 1716206"/>
              <a:gd name="connsiteX0" fmla="*/ 0 w 3573439"/>
              <a:gd name="connsiteY0" fmla="*/ 1040641 h 1716206"/>
              <a:gd name="connsiteX1" fmla="*/ 2272352 w 3573439"/>
              <a:gd name="connsiteY1" fmla="*/ 37531 h 1716206"/>
              <a:gd name="connsiteX2" fmla="*/ 2838734 w 3573439"/>
              <a:gd name="connsiteY2" fmla="*/ 815453 h 1716206"/>
              <a:gd name="connsiteX3" fmla="*/ 3534771 w 3573439"/>
              <a:gd name="connsiteY3" fmla="*/ 1429603 h 1716206"/>
              <a:gd name="connsiteX4" fmla="*/ 3343702 w 3573439"/>
              <a:gd name="connsiteY4" fmla="*/ 1716206 h 1716206"/>
              <a:gd name="connsiteX0" fmla="*/ 0 w 3549556"/>
              <a:gd name="connsiteY0" fmla="*/ 1040641 h 1716206"/>
              <a:gd name="connsiteX1" fmla="*/ 2272352 w 3549556"/>
              <a:gd name="connsiteY1" fmla="*/ 37531 h 1716206"/>
              <a:gd name="connsiteX2" fmla="*/ 2838734 w 3549556"/>
              <a:gd name="connsiteY2" fmla="*/ 815453 h 1716206"/>
              <a:gd name="connsiteX3" fmla="*/ 3432411 w 3549556"/>
              <a:gd name="connsiteY3" fmla="*/ 1061113 h 1716206"/>
              <a:gd name="connsiteX4" fmla="*/ 3534771 w 3549556"/>
              <a:gd name="connsiteY4" fmla="*/ 1429603 h 1716206"/>
              <a:gd name="connsiteX5" fmla="*/ 3343702 w 3549556"/>
              <a:gd name="connsiteY5" fmla="*/ 1716206 h 1716206"/>
              <a:gd name="connsiteX0" fmla="*/ 0 w 3726977"/>
              <a:gd name="connsiteY0" fmla="*/ 1486468 h 1779896"/>
              <a:gd name="connsiteX1" fmla="*/ 2449773 w 3726977"/>
              <a:gd name="connsiteY1" fmla="*/ 101221 h 1779896"/>
              <a:gd name="connsiteX2" fmla="*/ 3016155 w 3726977"/>
              <a:gd name="connsiteY2" fmla="*/ 879143 h 1779896"/>
              <a:gd name="connsiteX3" fmla="*/ 3609832 w 3726977"/>
              <a:gd name="connsiteY3" fmla="*/ 1124803 h 1779896"/>
              <a:gd name="connsiteX4" fmla="*/ 3712192 w 3726977"/>
              <a:gd name="connsiteY4" fmla="*/ 1493293 h 1779896"/>
              <a:gd name="connsiteX5" fmla="*/ 3521123 w 3726977"/>
              <a:gd name="connsiteY5" fmla="*/ 1779896 h 1779896"/>
              <a:gd name="connsiteX0" fmla="*/ 0 w 3726977"/>
              <a:gd name="connsiteY0" fmla="*/ 1398895 h 1692323"/>
              <a:gd name="connsiteX1" fmla="*/ 484496 w 3726977"/>
              <a:gd name="connsiteY1" fmla="*/ 709684 h 1692323"/>
              <a:gd name="connsiteX2" fmla="*/ 2449773 w 3726977"/>
              <a:gd name="connsiteY2" fmla="*/ 13648 h 1692323"/>
              <a:gd name="connsiteX3" fmla="*/ 3016155 w 3726977"/>
              <a:gd name="connsiteY3" fmla="*/ 791570 h 1692323"/>
              <a:gd name="connsiteX4" fmla="*/ 3609832 w 3726977"/>
              <a:gd name="connsiteY4" fmla="*/ 1037230 h 1692323"/>
              <a:gd name="connsiteX5" fmla="*/ 3712192 w 3726977"/>
              <a:gd name="connsiteY5" fmla="*/ 1405720 h 1692323"/>
              <a:gd name="connsiteX6" fmla="*/ 3521123 w 3726977"/>
              <a:gd name="connsiteY6" fmla="*/ 1692323 h 1692323"/>
              <a:gd name="connsiteX0" fmla="*/ 0 w 3726977"/>
              <a:gd name="connsiteY0" fmla="*/ 1465996 h 1759424"/>
              <a:gd name="connsiteX1" fmla="*/ 839338 w 3726977"/>
              <a:gd name="connsiteY1" fmla="*/ 1343167 h 1759424"/>
              <a:gd name="connsiteX2" fmla="*/ 2449773 w 3726977"/>
              <a:gd name="connsiteY2" fmla="*/ 80749 h 1759424"/>
              <a:gd name="connsiteX3" fmla="*/ 3016155 w 3726977"/>
              <a:gd name="connsiteY3" fmla="*/ 858671 h 1759424"/>
              <a:gd name="connsiteX4" fmla="*/ 3609832 w 3726977"/>
              <a:gd name="connsiteY4" fmla="*/ 1104331 h 1759424"/>
              <a:gd name="connsiteX5" fmla="*/ 3712192 w 3726977"/>
              <a:gd name="connsiteY5" fmla="*/ 1472821 h 1759424"/>
              <a:gd name="connsiteX6" fmla="*/ 3521123 w 3726977"/>
              <a:gd name="connsiteY6" fmla="*/ 1759424 h 1759424"/>
              <a:gd name="connsiteX0" fmla="*/ 0 w 3726977"/>
              <a:gd name="connsiteY0" fmla="*/ 631208 h 924636"/>
              <a:gd name="connsiteX1" fmla="*/ 839338 w 3726977"/>
              <a:gd name="connsiteY1" fmla="*/ 508379 h 924636"/>
              <a:gd name="connsiteX2" fmla="*/ 2531660 w 3726977"/>
              <a:gd name="connsiteY2" fmla="*/ 126242 h 924636"/>
              <a:gd name="connsiteX3" fmla="*/ 3016155 w 3726977"/>
              <a:gd name="connsiteY3" fmla="*/ 23883 h 924636"/>
              <a:gd name="connsiteX4" fmla="*/ 3609832 w 3726977"/>
              <a:gd name="connsiteY4" fmla="*/ 269543 h 924636"/>
              <a:gd name="connsiteX5" fmla="*/ 3712192 w 3726977"/>
              <a:gd name="connsiteY5" fmla="*/ 638033 h 924636"/>
              <a:gd name="connsiteX6" fmla="*/ 3521123 w 3726977"/>
              <a:gd name="connsiteY6" fmla="*/ 924636 h 924636"/>
              <a:gd name="connsiteX0" fmla="*/ 0 w 3726977"/>
              <a:gd name="connsiteY0" fmla="*/ 570930 h 864358"/>
              <a:gd name="connsiteX1" fmla="*/ 839338 w 3726977"/>
              <a:gd name="connsiteY1" fmla="*/ 448101 h 864358"/>
              <a:gd name="connsiteX2" fmla="*/ 2531660 w 3726977"/>
              <a:gd name="connsiteY2" fmla="*/ 65964 h 864358"/>
              <a:gd name="connsiteX3" fmla="*/ 3077570 w 3726977"/>
              <a:gd name="connsiteY3" fmla="*/ 52315 h 864358"/>
              <a:gd name="connsiteX4" fmla="*/ 3609832 w 3726977"/>
              <a:gd name="connsiteY4" fmla="*/ 209265 h 864358"/>
              <a:gd name="connsiteX5" fmla="*/ 3712192 w 3726977"/>
              <a:gd name="connsiteY5" fmla="*/ 577755 h 864358"/>
              <a:gd name="connsiteX6" fmla="*/ 3521123 w 3726977"/>
              <a:gd name="connsiteY6" fmla="*/ 864358 h 864358"/>
              <a:gd name="connsiteX0" fmla="*/ 0 w 3722428"/>
              <a:gd name="connsiteY0" fmla="*/ 694898 h 988326"/>
              <a:gd name="connsiteX1" fmla="*/ 839338 w 3722428"/>
              <a:gd name="connsiteY1" fmla="*/ 572069 h 988326"/>
              <a:gd name="connsiteX2" fmla="*/ 2531660 w 3722428"/>
              <a:gd name="connsiteY2" fmla="*/ 189932 h 988326"/>
              <a:gd name="connsiteX3" fmla="*/ 3077570 w 3722428"/>
              <a:gd name="connsiteY3" fmla="*/ 176283 h 988326"/>
              <a:gd name="connsiteX4" fmla="*/ 3582537 w 3722428"/>
              <a:gd name="connsiteY4" fmla="*/ 87573 h 988326"/>
              <a:gd name="connsiteX5" fmla="*/ 3712192 w 3722428"/>
              <a:gd name="connsiteY5" fmla="*/ 701723 h 988326"/>
              <a:gd name="connsiteX6" fmla="*/ 3521123 w 3722428"/>
              <a:gd name="connsiteY6" fmla="*/ 988326 h 988326"/>
              <a:gd name="connsiteX0" fmla="*/ 0 w 3756548"/>
              <a:gd name="connsiteY0" fmla="*/ 722194 h 988326"/>
              <a:gd name="connsiteX1" fmla="*/ 873458 w 3756548"/>
              <a:gd name="connsiteY1" fmla="*/ 572069 h 988326"/>
              <a:gd name="connsiteX2" fmla="*/ 2565780 w 3756548"/>
              <a:gd name="connsiteY2" fmla="*/ 189932 h 988326"/>
              <a:gd name="connsiteX3" fmla="*/ 3111690 w 3756548"/>
              <a:gd name="connsiteY3" fmla="*/ 176283 h 988326"/>
              <a:gd name="connsiteX4" fmla="*/ 3616657 w 3756548"/>
              <a:gd name="connsiteY4" fmla="*/ 87573 h 988326"/>
              <a:gd name="connsiteX5" fmla="*/ 3746312 w 3756548"/>
              <a:gd name="connsiteY5" fmla="*/ 701723 h 988326"/>
              <a:gd name="connsiteX6" fmla="*/ 3555243 w 3756548"/>
              <a:gd name="connsiteY6" fmla="*/ 988326 h 988326"/>
              <a:gd name="connsiteX0" fmla="*/ 0 w 3747449"/>
              <a:gd name="connsiteY0" fmla="*/ 598226 h 864358"/>
              <a:gd name="connsiteX1" fmla="*/ 873458 w 3747449"/>
              <a:gd name="connsiteY1" fmla="*/ 448101 h 864358"/>
              <a:gd name="connsiteX2" fmla="*/ 2565780 w 3747449"/>
              <a:gd name="connsiteY2" fmla="*/ 65964 h 864358"/>
              <a:gd name="connsiteX3" fmla="*/ 3111690 w 3747449"/>
              <a:gd name="connsiteY3" fmla="*/ 52315 h 864358"/>
              <a:gd name="connsiteX4" fmla="*/ 3562066 w 3747449"/>
              <a:gd name="connsiteY4" fmla="*/ 181969 h 864358"/>
              <a:gd name="connsiteX5" fmla="*/ 3746312 w 3747449"/>
              <a:gd name="connsiteY5" fmla="*/ 577755 h 864358"/>
              <a:gd name="connsiteX6" fmla="*/ 3555243 w 3747449"/>
              <a:gd name="connsiteY6" fmla="*/ 864358 h 864358"/>
              <a:gd name="connsiteX0" fmla="*/ 0 w 3751998"/>
              <a:gd name="connsiteY0" fmla="*/ 598226 h 864358"/>
              <a:gd name="connsiteX1" fmla="*/ 873458 w 3751998"/>
              <a:gd name="connsiteY1" fmla="*/ 448101 h 864358"/>
              <a:gd name="connsiteX2" fmla="*/ 2565780 w 3751998"/>
              <a:gd name="connsiteY2" fmla="*/ 65964 h 864358"/>
              <a:gd name="connsiteX3" fmla="*/ 3111690 w 3751998"/>
              <a:gd name="connsiteY3" fmla="*/ 52315 h 864358"/>
              <a:gd name="connsiteX4" fmla="*/ 3589361 w 3751998"/>
              <a:gd name="connsiteY4" fmla="*/ 161498 h 864358"/>
              <a:gd name="connsiteX5" fmla="*/ 3746312 w 3751998"/>
              <a:gd name="connsiteY5" fmla="*/ 577755 h 864358"/>
              <a:gd name="connsiteX6" fmla="*/ 3555243 w 3751998"/>
              <a:gd name="connsiteY6" fmla="*/ 864358 h 864358"/>
              <a:gd name="connsiteX0" fmla="*/ 0 w 3751998"/>
              <a:gd name="connsiteY0" fmla="*/ 613011 h 879143"/>
              <a:gd name="connsiteX1" fmla="*/ 873458 w 3751998"/>
              <a:gd name="connsiteY1" fmla="*/ 551596 h 879143"/>
              <a:gd name="connsiteX2" fmla="*/ 2565780 w 3751998"/>
              <a:gd name="connsiteY2" fmla="*/ 80749 h 879143"/>
              <a:gd name="connsiteX3" fmla="*/ 3111690 w 3751998"/>
              <a:gd name="connsiteY3" fmla="*/ 67100 h 879143"/>
              <a:gd name="connsiteX4" fmla="*/ 3589361 w 3751998"/>
              <a:gd name="connsiteY4" fmla="*/ 176283 h 879143"/>
              <a:gd name="connsiteX5" fmla="*/ 3746312 w 3751998"/>
              <a:gd name="connsiteY5" fmla="*/ 592540 h 879143"/>
              <a:gd name="connsiteX6" fmla="*/ 3555243 w 3751998"/>
              <a:gd name="connsiteY6" fmla="*/ 879143 h 879143"/>
              <a:gd name="connsiteX0" fmla="*/ 0 w 3751998"/>
              <a:gd name="connsiteY0" fmla="*/ 565244 h 831376"/>
              <a:gd name="connsiteX1" fmla="*/ 873458 w 3751998"/>
              <a:gd name="connsiteY1" fmla="*/ 503829 h 831376"/>
              <a:gd name="connsiteX2" fmla="*/ 2565780 w 3751998"/>
              <a:gd name="connsiteY2" fmla="*/ 80749 h 831376"/>
              <a:gd name="connsiteX3" fmla="*/ 3111690 w 3751998"/>
              <a:gd name="connsiteY3" fmla="*/ 19333 h 831376"/>
              <a:gd name="connsiteX4" fmla="*/ 3589361 w 3751998"/>
              <a:gd name="connsiteY4" fmla="*/ 128516 h 831376"/>
              <a:gd name="connsiteX5" fmla="*/ 3746312 w 3751998"/>
              <a:gd name="connsiteY5" fmla="*/ 544773 h 831376"/>
              <a:gd name="connsiteX6" fmla="*/ 3555243 w 3751998"/>
              <a:gd name="connsiteY6" fmla="*/ 831376 h 831376"/>
              <a:gd name="connsiteX0" fmla="*/ 0 w 3751998"/>
              <a:gd name="connsiteY0" fmla="*/ 598226 h 864358"/>
              <a:gd name="connsiteX1" fmla="*/ 880282 w 3751998"/>
              <a:gd name="connsiteY1" fmla="*/ 734703 h 864358"/>
              <a:gd name="connsiteX2" fmla="*/ 2565780 w 3751998"/>
              <a:gd name="connsiteY2" fmla="*/ 113731 h 864358"/>
              <a:gd name="connsiteX3" fmla="*/ 3111690 w 3751998"/>
              <a:gd name="connsiteY3" fmla="*/ 52315 h 864358"/>
              <a:gd name="connsiteX4" fmla="*/ 3589361 w 3751998"/>
              <a:gd name="connsiteY4" fmla="*/ 161498 h 864358"/>
              <a:gd name="connsiteX5" fmla="*/ 3746312 w 3751998"/>
              <a:gd name="connsiteY5" fmla="*/ 577755 h 864358"/>
              <a:gd name="connsiteX6" fmla="*/ 3555243 w 3751998"/>
              <a:gd name="connsiteY6" fmla="*/ 864358 h 864358"/>
              <a:gd name="connsiteX0" fmla="*/ 0 w 3751998"/>
              <a:gd name="connsiteY0" fmla="*/ 555009 h 821141"/>
              <a:gd name="connsiteX1" fmla="*/ 880282 w 3751998"/>
              <a:gd name="connsiteY1" fmla="*/ 691486 h 821141"/>
              <a:gd name="connsiteX2" fmla="*/ 2613547 w 3751998"/>
              <a:gd name="connsiteY2" fmla="*/ 172872 h 821141"/>
              <a:gd name="connsiteX3" fmla="*/ 3111690 w 3751998"/>
              <a:gd name="connsiteY3" fmla="*/ 9098 h 821141"/>
              <a:gd name="connsiteX4" fmla="*/ 3589361 w 3751998"/>
              <a:gd name="connsiteY4" fmla="*/ 118281 h 821141"/>
              <a:gd name="connsiteX5" fmla="*/ 3746312 w 3751998"/>
              <a:gd name="connsiteY5" fmla="*/ 534538 h 821141"/>
              <a:gd name="connsiteX6" fmla="*/ 3555243 w 3751998"/>
              <a:gd name="connsiteY6" fmla="*/ 821141 h 821141"/>
              <a:gd name="connsiteX0" fmla="*/ 0 w 3751998"/>
              <a:gd name="connsiteY0" fmla="*/ 453788 h 719920"/>
              <a:gd name="connsiteX1" fmla="*/ 880282 w 3751998"/>
              <a:gd name="connsiteY1" fmla="*/ 590265 h 719920"/>
              <a:gd name="connsiteX2" fmla="*/ 2613547 w 3751998"/>
              <a:gd name="connsiteY2" fmla="*/ 71651 h 719920"/>
              <a:gd name="connsiteX3" fmla="*/ 3077571 w 3751998"/>
              <a:gd name="connsiteY3" fmla="*/ 330958 h 719920"/>
              <a:gd name="connsiteX4" fmla="*/ 3589361 w 3751998"/>
              <a:gd name="connsiteY4" fmla="*/ 17060 h 719920"/>
              <a:gd name="connsiteX5" fmla="*/ 3746312 w 3751998"/>
              <a:gd name="connsiteY5" fmla="*/ 433317 h 719920"/>
              <a:gd name="connsiteX6" fmla="*/ 3555243 w 3751998"/>
              <a:gd name="connsiteY6" fmla="*/ 719920 h 719920"/>
              <a:gd name="connsiteX0" fmla="*/ 0 w 3817963"/>
              <a:gd name="connsiteY0" fmla="*/ 425355 h 783609"/>
              <a:gd name="connsiteX1" fmla="*/ 880282 w 3817963"/>
              <a:gd name="connsiteY1" fmla="*/ 561832 h 783609"/>
              <a:gd name="connsiteX2" fmla="*/ 2613547 w 3817963"/>
              <a:gd name="connsiteY2" fmla="*/ 43218 h 783609"/>
              <a:gd name="connsiteX3" fmla="*/ 3077571 w 3817963"/>
              <a:gd name="connsiteY3" fmla="*/ 302525 h 783609"/>
              <a:gd name="connsiteX4" fmla="*/ 3125337 w 3817963"/>
              <a:gd name="connsiteY4" fmla="*/ 766549 h 783609"/>
              <a:gd name="connsiteX5" fmla="*/ 3746312 w 3817963"/>
              <a:gd name="connsiteY5" fmla="*/ 404884 h 783609"/>
              <a:gd name="connsiteX6" fmla="*/ 3555243 w 3817963"/>
              <a:gd name="connsiteY6" fmla="*/ 691487 h 783609"/>
              <a:gd name="connsiteX0" fmla="*/ 0 w 3555243"/>
              <a:gd name="connsiteY0" fmla="*/ 425355 h 831376"/>
              <a:gd name="connsiteX1" fmla="*/ 880282 w 3555243"/>
              <a:gd name="connsiteY1" fmla="*/ 561832 h 831376"/>
              <a:gd name="connsiteX2" fmla="*/ 2613547 w 3555243"/>
              <a:gd name="connsiteY2" fmla="*/ 43218 h 831376"/>
              <a:gd name="connsiteX3" fmla="*/ 3077571 w 3555243"/>
              <a:gd name="connsiteY3" fmla="*/ 302525 h 831376"/>
              <a:gd name="connsiteX4" fmla="*/ 3125337 w 3555243"/>
              <a:gd name="connsiteY4" fmla="*/ 766549 h 831376"/>
              <a:gd name="connsiteX5" fmla="*/ 3555243 w 3555243"/>
              <a:gd name="connsiteY5" fmla="*/ 691487 h 831376"/>
              <a:gd name="connsiteX0" fmla="*/ 0 w 3555243"/>
              <a:gd name="connsiteY0" fmla="*/ 834788 h 1240809"/>
              <a:gd name="connsiteX1" fmla="*/ 880282 w 3555243"/>
              <a:gd name="connsiteY1" fmla="*/ 971265 h 1240809"/>
              <a:gd name="connsiteX2" fmla="*/ 2790967 w 3555243"/>
              <a:gd name="connsiteY2" fmla="*/ 43218 h 1240809"/>
              <a:gd name="connsiteX3" fmla="*/ 3077571 w 3555243"/>
              <a:gd name="connsiteY3" fmla="*/ 711958 h 1240809"/>
              <a:gd name="connsiteX4" fmla="*/ 3125337 w 3555243"/>
              <a:gd name="connsiteY4" fmla="*/ 1175982 h 1240809"/>
              <a:gd name="connsiteX5" fmla="*/ 3555243 w 3555243"/>
              <a:gd name="connsiteY5" fmla="*/ 1100920 h 1240809"/>
              <a:gd name="connsiteX0" fmla="*/ 0 w 3555243"/>
              <a:gd name="connsiteY0" fmla="*/ 834788 h 1116558"/>
              <a:gd name="connsiteX1" fmla="*/ 880282 w 3555243"/>
              <a:gd name="connsiteY1" fmla="*/ 971265 h 1116558"/>
              <a:gd name="connsiteX2" fmla="*/ 2790967 w 3555243"/>
              <a:gd name="connsiteY2" fmla="*/ 43218 h 1116558"/>
              <a:gd name="connsiteX3" fmla="*/ 3077571 w 3555243"/>
              <a:gd name="connsiteY3" fmla="*/ 711958 h 1116558"/>
              <a:gd name="connsiteX4" fmla="*/ 3364173 w 3555243"/>
              <a:gd name="connsiteY4" fmla="*/ 234286 h 1116558"/>
              <a:gd name="connsiteX5" fmla="*/ 3555243 w 3555243"/>
              <a:gd name="connsiteY5" fmla="*/ 1100920 h 1116558"/>
              <a:gd name="connsiteX0" fmla="*/ 0 w 3555243"/>
              <a:gd name="connsiteY0" fmla="*/ 834788 h 1103193"/>
              <a:gd name="connsiteX1" fmla="*/ 880282 w 3555243"/>
              <a:gd name="connsiteY1" fmla="*/ 971265 h 1103193"/>
              <a:gd name="connsiteX2" fmla="*/ 2790967 w 3555243"/>
              <a:gd name="connsiteY2" fmla="*/ 43218 h 1103193"/>
              <a:gd name="connsiteX3" fmla="*/ 3077571 w 3555243"/>
              <a:gd name="connsiteY3" fmla="*/ 711958 h 1103193"/>
              <a:gd name="connsiteX4" fmla="*/ 3555243 w 3555243"/>
              <a:gd name="connsiteY4" fmla="*/ 1100920 h 1103193"/>
              <a:gd name="connsiteX0" fmla="*/ 0 w 3555243"/>
              <a:gd name="connsiteY0" fmla="*/ 914400 h 1182805"/>
              <a:gd name="connsiteX1" fmla="*/ 880282 w 3555243"/>
              <a:gd name="connsiteY1" fmla="*/ 1050877 h 1182805"/>
              <a:gd name="connsiteX2" fmla="*/ 2790967 w 3555243"/>
              <a:gd name="connsiteY2" fmla="*/ 122830 h 1182805"/>
              <a:gd name="connsiteX3" fmla="*/ 3316406 w 3555243"/>
              <a:gd name="connsiteY3" fmla="*/ 313898 h 1182805"/>
              <a:gd name="connsiteX4" fmla="*/ 3555243 w 3555243"/>
              <a:gd name="connsiteY4" fmla="*/ 1180532 h 1182805"/>
              <a:gd name="connsiteX0" fmla="*/ 0 w 3792940"/>
              <a:gd name="connsiteY0" fmla="*/ 914400 h 1182805"/>
              <a:gd name="connsiteX1" fmla="*/ 880282 w 3792940"/>
              <a:gd name="connsiteY1" fmla="*/ 1050877 h 1182805"/>
              <a:gd name="connsiteX2" fmla="*/ 2790967 w 3792940"/>
              <a:gd name="connsiteY2" fmla="*/ 122830 h 1182805"/>
              <a:gd name="connsiteX3" fmla="*/ 3316406 w 3792940"/>
              <a:gd name="connsiteY3" fmla="*/ 313898 h 1182805"/>
              <a:gd name="connsiteX4" fmla="*/ 3753134 w 3792940"/>
              <a:gd name="connsiteY4" fmla="*/ 375315 h 1182805"/>
              <a:gd name="connsiteX5" fmla="*/ 3555243 w 3792940"/>
              <a:gd name="connsiteY5" fmla="*/ 1180532 h 1182805"/>
              <a:gd name="connsiteX0" fmla="*/ 0 w 3803176"/>
              <a:gd name="connsiteY0" fmla="*/ 914400 h 1182805"/>
              <a:gd name="connsiteX1" fmla="*/ 880282 w 3803176"/>
              <a:gd name="connsiteY1" fmla="*/ 1050877 h 1182805"/>
              <a:gd name="connsiteX2" fmla="*/ 2790967 w 3803176"/>
              <a:gd name="connsiteY2" fmla="*/ 122830 h 1182805"/>
              <a:gd name="connsiteX3" fmla="*/ 3316406 w 3803176"/>
              <a:gd name="connsiteY3" fmla="*/ 313898 h 1182805"/>
              <a:gd name="connsiteX4" fmla="*/ 3753134 w 3803176"/>
              <a:gd name="connsiteY4" fmla="*/ 375315 h 1182805"/>
              <a:gd name="connsiteX5" fmla="*/ 3616658 w 3803176"/>
              <a:gd name="connsiteY5" fmla="*/ 675565 h 1182805"/>
              <a:gd name="connsiteX0" fmla="*/ 0 w 3808863"/>
              <a:gd name="connsiteY0" fmla="*/ 914400 h 1182805"/>
              <a:gd name="connsiteX1" fmla="*/ 880282 w 3808863"/>
              <a:gd name="connsiteY1" fmla="*/ 1050877 h 1182805"/>
              <a:gd name="connsiteX2" fmla="*/ 2790967 w 3808863"/>
              <a:gd name="connsiteY2" fmla="*/ 122830 h 1182805"/>
              <a:gd name="connsiteX3" fmla="*/ 3316406 w 3808863"/>
              <a:gd name="connsiteY3" fmla="*/ 313898 h 1182805"/>
              <a:gd name="connsiteX4" fmla="*/ 3753134 w 3808863"/>
              <a:gd name="connsiteY4" fmla="*/ 375315 h 1182805"/>
              <a:gd name="connsiteX5" fmla="*/ 3650777 w 3808863"/>
              <a:gd name="connsiteY5" fmla="*/ 668741 h 1182805"/>
              <a:gd name="connsiteX0" fmla="*/ 0 w 3999931"/>
              <a:gd name="connsiteY0" fmla="*/ 1405720 h 1405720"/>
              <a:gd name="connsiteX1" fmla="*/ 1071350 w 3999931"/>
              <a:gd name="connsiteY1" fmla="*/ 1050877 h 1405720"/>
              <a:gd name="connsiteX2" fmla="*/ 2982035 w 3999931"/>
              <a:gd name="connsiteY2" fmla="*/ 122830 h 1405720"/>
              <a:gd name="connsiteX3" fmla="*/ 3507474 w 3999931"/>
              <a:gd name="connsiteY3" fmla="*/ 313898 h 1405720"/>
              <a:gd name="connsiteX4" fmla="*/ 3944202 w 3999931"/>
              <a:gd name="connsiteY4" fmla="*/ 375315 h 1405720"/>
              <a:gd name="connsiteX5" fmla="*/ 3841845 w 3999931"/>
              <a:gd name="connsiteY5" fmla="*/ 668741 h 1405720"/>
              <a:gd name="connsiteX0" fmla="*/ 0 w 3999931"/>
              <a:gd name="connsiteY0" fmla="*/ 1405720 h 1405720"/>
              <a:gd name="connsiteX1" fmla="*/ 266129 w 3999931"/>
              <a:gd name="connsiteY1" fmla="*/ 839338 h 1405720"/>
              <a:gd name="connsiteX2" fmla="*/ 1071350 w 3999931"/>
              <a:gd name="connsiteY2" fmla="*/ 1050877 h 1405720"/>
              <a:gd name="connsiteX3" fmla="*/ 2982035 w 3999931"/>
              <a:gd name="connsiteY3" fmla="*/ 122830 h 1405720"/>
              <a:gd name="connsiteX4" fmla="*/ 3507474 w 3999931"/>
              <a:gd name="connsiteY4" fmla="*/ 313898 h 1405720"/>
              <a:gd name="connsiteX5" fmla="*/ 3944202 w 3999931"/>
              <a:gd name="connsiteY5" fmla="*/ 375315 h 1405720"/>
              <a:gd name="connsiteX6" fmla="*/ 3841845 w 3999931"/>
              <a:gd name="connsiteY6" fmla="*/ 668741 h 1405720"/>
              <a:gd name="connsiteX0" fmla="*/ 2 w 3999933"/>
              <a:gd name="connsiteY0" fmla="*/ 1365914 h 1365914"/>
              <a:gd name="connsiteX1" fmla="*/ 266131 w 3999933"/>
              <a:gd name="connsiteY1" fmla="*/ 799532 h 1365914"/>
              <a:gd name="connsiteX2" fmla="*/ 1596790 w 3999933"/>
              <a:gd name="connsiteY2" fmla="*/ 772235 h 1365914"/>
              <a:gd name="connsiteX3" fmla="*/ 2982037 w 3999933"/>
              <a:gd name="connsiteY3" fmla="*/ 83024 h 1365914"/>
              <a:gd name="connsiteX4" fmla="*/ 3507476 w 3999933"/>
              <a:gd name="connsiteY4" fmla="*/ 274092 h 1365914"/>
              <a:gd name="connsiteX5" fmla="*/ 3944204 w 3999933"/>
              <a:gd name="connsiteY5" fmla="*/ 335509 h 1365914"/>
              <a:gd name="connsiteX6" fmla="*/ 3841847 w 3999933"/>
              <a:gd name="connsiteY6" fmla="*/ 628935 h 1365914"/>
              <a:gd name="connsiteX0" fmla="*/ 2 w 4003245"/>
              <a:gd name="connsiteY0" fmla="*/ 1365914 h 1365914"/>
              <a:gd name="connsiteX1" fmla="*/ 266131 w 4003245"/>
              <a:gd name="connsiteY1" fmla="*/ 799532 h 1365914"/>
              <a:gd name="connsiteX2" fmla="*/ 1596790 w 4003245"/>
              <a:gd name="connsiteY2" fmla="*/ 772235 h 1365914"/>
              <a:gd name="connsiteX3" fmla="*/ 2982037 w 4003245"/>
              <a:gd name="connsiteY3" fmla="*/ 83024 h 1365914"/>
              <a:gd name="connsiteX4" fmla="*/ 3507476 w 4003245"/>
              <a:gd name="connsiteY4" fmla="*/ 274092 h 1365914"/>
              <a:gd name="connsiteX5" fmla="*/ 3944204 w 4003245"/>
              <a:gd name="connsiteY5" fmla="*/ 335509 h 1365914"/>
              <a:gd name="connsiteX6" fmla="*/ 3861725 w 4003245"/>
              <a:gd name="connsiteY6" fmla="*/ 620984 h 1365914"/>
              <a:gd name="connsiteX0" fmla="*/ 2 w 4003245"/>
              <a:gd name="connsiteY0" fmla="*/ 1365914 h 1365914"/>
              <a:gd name="connsiteX1" fmla="*/ 266131 w 4003245"/>
              <a:gd name="connsiteY1" fmla="*/ 799532 h 1365914"/>
              <a:gd name="connsiteX2" fmla="*/ 1596790 w 4003245"/>
              <a:gd name="connsiteY2" fmla="*/ 772235 h 1365914"/>
              <a:gd name="connsiteX3" fmla="*/ 2982037 w 4003245"/>
              <a:gd name="connsiteY3" fmla="*/ 83024 h 1365914"/>
              <a:gd name="connsiteX4" fmla="*/ 3507476 w 4003245"/>
              <a:gd name="connsiteY4" fmla="*/ 274092 h 1365914"/>
              <a:gd name="connsiteX5" fmla="*/ 3944204 w 4003245"/>
              <a:gd name="connsiteY5" fmla="*/ 335509 h 1365914"/>
              <a:gd name="connsiteX6" fmla="*/ 3861725 w 4003245"/>
              <a:gd name="connsiteY6" fmla="*/ 620984 h 1365914"/>
              <a:gd name="connsiteX0" fmla="*/ 2 w 3963488"/>
              <a:gd name="connsiteY0" fmla="*/ 1365914 h 1365914"/>
              <a:gd name="connsiteX1" fmla="*/ 266131 w 3963488"/>
              <a:gd name="connsiteY1" fmla="*/ 799532 h 1365914"/>
              <a:gd name="connsiteX2" fmla="*/ 1596790 w 3963488"/>
              <a:gd name="connsiteY2" fmla="*/ 772235 h 1365914"/>
              <a:gd name="connsiteX3" fmla="*/ 2982037 w 3963488"/>
              <a:gd name="connsiteY3" fmla="*/ 83024 h 1365914"/>
              <a:gd name="connsiteX4" fmla="*/ 3507476 w 3963488"/>
              <a:gd name="connsiteY4" fmla="*/ 274092 h 1365914"/>
              <a:gd name="connsiteX5" fmla="*/ 3904447 w 3963488"/>
              <a:gd name="connsiteY5" fmla="*/ 347436 h 1365914"/>
              <a:gd name="connsiteX6" fmla="*/ 3861725 w 3963488"/>
              <a:gd name="connsiteY6" fmla="*/ 620984 h 1365914"/>
              <a:gd name="connsiteX0" fmla="*/ 2 w 3952887"/>
              <a:gd name="connsiteY0" fmla="*/ 1365914 h 1365914"/>
              <a:gd name="connsiteX1" fmla="*/ 266131 w 3952887"/>
              <a:gd name="connsiteY1" fmla="*/ 799532 h 1365914"/>
              <a:gd name="connsiteX2" fmla="*/ 1596790 w 3952887"/>
              <a:gd name="connsiteY2" fmla="*/ 772235 h 1365914"/>
              <a:gd name="connsiteX3" fmla="*/ 2982037 w 3952887"/>
              <a:gd name="connsiteY3" fmla="*/ 83024 h 1365914"/>
              <a:gd name="connsiteX4" fmla="*/ 3507476 w 3952887"/>
              <a:gd name="connsiteY4" fmla="*/ 274092 h 1365914"/>
              <a:gd name="connsiteX5" fmla="*/ 3904447 w 3952887"/>
              <a:gd name="connsiteY5" fmla="*/ 347436 h 1365914"/>
              <a:gd name="connsiteX6" fmla="*/ 3798115 w 3952887"/>
              <a:gd name="connsiteY6" fmla="*/ 700498 h 1365914"/>
              <a:gd name="connsiteX0" fmla="*/ 3526 w 3956411"/>
              <a:gd name="connsiteY0" fmla="*/ 1376485 h 1376485"/>
              <a:gd name="connsiteX1" fmla="*/ 269655 w 3956411"/>
              <a:gd name="connsiteY1" fmla="*/ 810103 h 1376485"/>
              <a:gd name="connsiteX2" fmla="*/ 1621456 w 3956411"/>
              <a:gd name="connsiteY2" fmla="*/ 846232 h 1376485"/>
              <a:gd name="connsiteX3" fmla="*/ 2985561 w 3956411"/>
              <a:gd name="connsiteY3" fmla="*/ 93595 h 1376485"/>
              <a:gd name="connsiteX4" fmla="*/ 3511000 w 3956411"/>
              <a:gd name="connsiteY4" fmla="*/ 284663 h 1376485"/>
              <a:gd name="connsiteX5" fmla="*/ 3907971 w 3956411"/>
              <a:gd name="connsiteY5" fmla="*/ 358007 h 1376485"/>
              <a:gd name="connsiteX6" fmla="*/ 3801639 w 3956411"/>
              <a:gd name="connsiteY6" fmla="*/ 711069 h 1376485"/>
              <a:gd name="connsiteX0" fmla="*/ 3526 w 3832052"/>
              <a:gd name="connsiteY0" fmla="*/ 1376485 h 1376485"/>
              <a:gd name="connsiteX1" fmla="*/ 269655 w 3832052"/>
              <a:gd name="connsiteY1" fmla="*/ 810103 h 1376485"/>
              <a:gd name="connsiteX2" fmla="*/ 1621456 w 3832052"/>
              <a:gd name="connsiteY2" fmla="*/ 846232 h 1376485"/>
              <a:gd name="connsiteX3" fmla="*/ 2985561 w 3832052"/>
              <a:gd name="connsiteY3" fmla="*/ 93595 h 1376485"/>
              <a:gd name="connsiteX4" fmla="*/ 3511000 w 3832052"/>
              <a:gd name="connsiteY4" fmla="*/ 284663 h 1376485"/>
              <a:gd name="connsiteX5" fmla="*/ 3783612 w 3832052"/>
              <a:gd name="connsiteY5" fmla="*/ 365322 h 1376485"/>
              <a:gd name="connsiteX6" fmla="*/ 3801639 w 3832052"/>
              <a:gd name="connsiteY6" fmla="*/ 711069 h 1376485"/>
              <a:gd name="connsiteX0" fmla="*/ 0 w 3820973"/>
              <a:gd name="connsiteY0" fmla="*/ 1450708 h 1450708"/>
              <a:gd name="connsiteX1" fmla="*/ 288989 w 3820973"/>
              <a:gd name="connsiteY1" fmla="*/ 738022 h 1450708"/>
              <a:gd name="connsiteX2" fmla="*/ 1640790 w 3820973"/>
              <a:gd name="connsiteY2" fmla="*/ 774151 h 1450708"/>
              <a:gd name="connsiteX3" fmla="*/ 3004895 w 3820973"/>
              <a:gd name="connsiteY3" fmla="*/ 21514 h 1450708"/>
              <a:gd name="connsiteX4" fmla="*/ 3530334 w 3820973"/>
              <a:gd name="connsiteY4" fmla="*/ 212582 h 1450708"/>
              <a:gd name="connsiteX5" fmla="*/ 3802946 w 3820973"/>
              <a:gd name="connsiteY5" fmla="*/ 293241 h 1450708"/>
              <a:gd name="connsiteX6" fmla="*/ 3820973 w 3820973"/>
              <a:gd name="connsiteY6" fmla="*/ 638988 h 1450708"/>
              <a:gd name="connsiteX0" fmla="*/ 0 w 3820973"/>
              <a:gd name="connsiteY0" fmla="*/ 1450708 h 1450708"/>
              <a:gd name="connsiteX1" fmla="*/ 188405 w 3820973"/>
              <a:gd name="connsiteY1" fmla="*/ 797458 h 1450708"/>
              <a:gd name="connsiteX2" fmla="*/ 1640790 w 3820973"/>
              <a:gd name="connsiteY2" fmla="*/ 774151 h 1450708"/>
              <a:gd name="connsiteX3" fmla="*/ 3004895 w 3820973"/>
              <a:gd name="connsiteY3" fmla="*/ 21514 h 1450708"/>
              <a:gd name="connsiteX4" fmla="*/ 3530334 w 3820973"/>
              <a:gd name="connsiteY4" fmla="*/ 212582 h 1450708"/>
              <a:gd name="connsiteX5" fmla="*/ 3802946 w 3820973"/>
              <a:gd name="connsiteY5" fmla="*/ 293241 h 1450708"/>
              <a:gd name="connsiteX6" fmla="*/ 3820973 w 3820973"/>
              <a:gd name="connsiteY6" fmla="*/ 638988 h 1450708"/>
              <a:gd name="connsiteX0" fmla="*/ 0 w 3820973"/>
              <a:gd name="connsiteY0" fmla="*/ 1450708 h 1450708"/>
              <a:gd name="connsiteX1" fmla="*/ 188405 w 3820973"/>
              <a:gd name="connsiteY1" fmla="*/ 797458 h 1450708"/>
              <a:gd name="connsiteX2" fmla="*/ 1640790 w 3820973"/>
              <a:gd name="connsiteY2" fmla="*/ 774151 h 1450708"/>
              <a:gd name="connsiteX3" fmla="*/ 3004895 w 3820973"/>
              <a:gd name="connsiteY3" fmla="*/ 21514 h 1450708"/>
              <a:gd name="connsiteX4" fmla="*/ 3530334 w 3820973"/>
              <a:gd name="connsiteY4" fmla="*/ 212582 h 1450708"/>
              <a:gd name="connsiteX5" fmla="*/ 3802946 w 3820973"/>
              <a:gd name="connsiteY5" fmla="*/ 293241 h 1450708"/>
              <a:gd name="connsiteX6" fmla="*/ 3820973 w 3820973"/>
              <a:gd name="connsiteY6" fmla="*/ 638988 h 1450708"/>
              <a:gd name="connsiteX0" fmla="*/ 0 w 4107159"/>
              <a:gd name="connsiteY0" fmla="*/ 1297144 h 1297144"/>
              <a:gd name="connsiteX1" fmla="*/ 474591 w 4107159"/>
              <a:gd name="connsiteY1" fmla="*/ 797458 h 1297144"/>
              <a:gd name="connsiteX2" fmla="*/ 1926976 w 4107159"/>
              <a:gd name="connsiteY2" fmla="*/ 774151 h 1297144"/>
              <a:gd name="connsiteX3" fmla="*/ 3291081 w 4107159"/>
              <a:gd name="connsiteY3" fmla="*/ 21514 h 1297144"/>
              <a:gd name="connsiteX4" fmla="*/ 3816520 w 4107159"/>
              <a:gd name="connsiteY4" fmla="*/ 212582 h 1297144"/>
              <a:gd name="connsiteX5" fmla="*/ 4089132 w 4107159"/>
              <a:gd name="connsiteY5" fmla="*/ 293241 h 1297144"/>
              <a:gd name="connsiteX6" fmla="*/ 4107159 w 4107159"/>
              <a:gd name="connsiteY6" fmla="*/ 638988 h 1297144"/>
              <a:gd name="connsiteX0" fmla="*/ 0 w 4107159"/>
              <a:gd name="connsiteY0" fmla="*/ 1297144 h 1338694"/>
              <a:gd name="connsiteX1" fmla="*/ 474591 w 4107159"/>
              <a:gd name="connsiteY1" fmla="*/ 797458 h 1338694"/>
              <a:gd name="connsiteX2" fmla="*/ 1926976 w 4107159"/>
              <a:gd name="connsiteY2" fmla="*/ 774151 h 1338694"/>
              <a:gd name="connsiteX3" fmla="*/ 3291081 w 4107159"/>
              <a:gd name="connsiteY3" fmla="*/ 21514 h 1338694"/>
              <a:gd name="connsiteX4" fmla="*/ 3816520 w 4107159"/>
              <a:gd name="connsiteY4" fmla="*/ 212582 h 1338694"/>
              <a:gd name="connsiteX5" fmla="*/ 4089132 w 4107159"/>
              <a:gd name="connsiteY5" fmla="*/ 293241 h 1338694"/>
              <a:gd name="connsiteX6" fmla="*/ 4107159 w 4107159"/>
              <a:gd name="connsiteY6" fmla="*/ 638988 h 1338694"/>
              <a:gd name="connsiteX0" fmla="*/ 0 w 4202257"/>
              <a:gd name="connsiteY0" fmla="*/ 1623709 h 1665259"/>
              <a:gd name="connsiteX1" fmla="*/ 474591 w 4202257"/>
              <a:gd name="connsiteY1" fmla="*/ 1124023 h 1665259"/>
              <a:gd name="connsiteX2" fmla="*/ 1926976 w 4202257"/>
              <a:gd name="connsiteY2" fmla="*/ 1100716 h 1665259"/>
              <a:gd name="connsiteX3" fmla="*/ 3291081 w 4202257"/>
              <a:gd name="connsiteY3" fmla="*/ 348079 h 1665259"/>
              <a:gd name="connsiteX4" fmla="*/ 3816520 w 4202257"/>
              <a:gd name="connsiteY4" fmla="*/ 539147 h 1665259"/>
              <a:gd name="connsiteX5" fmla="*/ 4089132 w 4202257"/>
              <a:gd name="connsiteY5" fmla="*/ 619806 h 1665259"/>
              <a:gd name="connsiteX6" fmla="*/ 4202257 w 4202257"/>
              <a:gd name="connsiteY6" fmla="*/ 14577 h 1665259"/>
              <a:gd name="connsiteX0" fmla="*/ 0 w 4202257"/>
              <a:gd name="connsiteY0" fmla="*/ 1609132 h 1650682"/>
              <a:gd name="connsiteX1" fmla="*/ 474591 w 4202257"/>
              <a:gd name="connsiteY1" fmla="*/ 1109446 h 1650682"/>
              <a:gd name="connsiteX2" fmla="*/ 1926976 w 4202257"/>
              <a:gd name="connsiteY2" fmla="*/ 1086139 h 1650682"/>
              <a:gd name="connsiteX3" fmla="*/ 3291081 w 4202257"/>
              <a:gd name="connsiteY3" fmla="*/ 333502 h 1650682"/>
              <a:gd name="connsiteX4" fmla="*/ 3816520 w 4202257"/>
              <a:gd name="connsiteY4" fmla="*/ 524570 h 1650682"/>
              <a:gd name="connsiteX5" fmla="*/ 4089132 w 4202257"/>
              <a:gd name="connsiteY5" fmla="*/ 605229 h 1650682"/>
              <a:gd name="connsiteX6" fmla="*/ 4202257 w 4202257"/>
              <a:gd name="connsiteY6" fmla="*/ 0 h 1650682"/>
              <a:gd name="connsiteX0" fmla="*/ 0 w 4202257"/>
              <a:gd name="connsiteY0" fmla="*/ 1609132 h 1650682"/>
              <a:gd name="connsiteX1" fmla="*/ 474591 w 4202257"/>
              <a:gd name="connsiteY1" fmla="*/ 1109446 h 1650682"/>
              <a:gd name="connsiteX2" fmla="*/ 1926976 w 4202257"/>
              <a:gd name="connsiteY2" fmla="*/ 1086139 h 1650682"/>
              <a:gd name="connsiteX3" fmla="*/ 3291081 w 4202257"/>
              <a:gd name="connsiteY3" fmla="*/ 333502 h 1650682"/>
              <a:gd name="connsiteX4" fmla="*/ 3816520 w 4202257"/>
              <a:gd name="connsiteY4" fmla="*/ 524570 h 1650682"/>
              <a:gd name="connsiteX5" fmla="*/ 4147653 w 4202257"/>
              <a:gd name="connsiteY5" fmla="*/ 429664 h 1650682"/>
              <a:gd name="connsiteX6" fmla="*/ 4202257 w 4202257"/>
              <a:gd name="connsiteY6" fmla="*/ 0 h 1650682"/>
              <a:gd name="connsiteX0" fmla="*/ 0 w 4202257"/>
              <a:gd name="connsiteY0" fmla="*/ 1609132 h 1650682"/>
              <a:gd name="connsiteX1" fmla="*/ 474591 w 4202257"/>
              <a:gd name="connsiteY1" fmla="*/ 1109446 h 1650682"/>
              <a:gd name="connsiteX2" fmla="*/ 1926976 w 4202257"/>
              <a:gd name="connsiteY2" fmla="*/ 1086139 h 1650682"/>
              <a:gd name="connsiteX3" fmla="*/ 3291081 w 4202257"/>
              <a:gd name="connsiteY3" fmla="*/ 333502 h 1650682"/>
              <a:gd name="connsiteX4" fmla="*/ 3816520 w 4202257"/>
              <a:gd name="connsiteY4" fmla="*/ 524570 h 1650682"/>
              <a:gd name="connsiteX5" fmla="*/ 4147653 w 4202257"/>
              <a:gd name="connsiteY5" fmla="*/ 429664 h 1650682"/>
              <a:gd name="connsiteX6" fmla="*/ 4202257 w 4202257"/>
              <a:gd name="connsiteY6" fmla="*/ 0 h 1650682"/>
              <a:gd name="connsiteX0" fmla="*/ 0 w 4202257"/>
              <a:gd name="connsiteY0" fmla="*/ 1609132 h 1650682"/>
              <a:gd name="connsiteX1" fmla="*/ 474591 w 4202257"/>
              <a:gd name="connsiteY1" fmla="*/ 1109446 h 1650682"/>
              <a:gd name="connsiteX2" fmla="*/ 1926976 w 4202257"/>
              <a:gd name="connsiteY2" fmla="*/ 1086139 h 1650682"/>
              <a:gd name="connsiteX3" fmla="*/ 3291081 w 4202257"/>
              <a:gd name="connsiteY3" fmla="*/ 333502 h 1650682"/>
              <a:gd name="connsiteX4" fmla="*/ 3816520 w 4202257"/>
              <a:gd name="connsiteY4" fmla="*/ 524570 h 1650682"/>
              <a:gd name="connsiteX5" fmla="*/ 4147653 w 4202257"/>
              <a:gd name="connsiteY5" fmla="*/ 429664 h 1650682"/>
              <a:gd name="connsiteX6" fmla="*/ 4202257 w 4202257"/>
              <a:gd name="connsiteY6" fmla="*/ 0 h 1650682"/>
              <a:gd name="connsiteX0" fmla="*/ 0 w 4202257"/>
              <a:gd name="connsiteY0" fmla="*/ 1609132 h 1646739"/>
              <a:gd name="connsiteX1" fmla="*/ 525798 w 4202257"/>
              <a:gd name="connsiteY1" fmla="*/ 1028978 h 1646739"/>
              <a:gd name="connsiteX2" fmla="*/ 1926976 w 4202257"/>
              <a:gd name="connsiteY2" fmla="*/ 1086139 h 1646739"/>
              <a:gd name="connsiteX3" fmla="*/ 3291081 w 4202257"/>
              <a:gd name="connsiteY3" fmla="*/ 333502 h 1646739"/>
              <a:gd name="connsiteX4" fmla="*/ 3816520 w 4202257"/>
              <a:gd name="connsiteY4" fmla="*/ 524570 h 1646739"/>
              <a:gd name="connsiteX5" fmla="*/ 4147653 w 4202257"/>
              <a:gd name="connsiteY5" fmla="*/ 429664 h 1646739"/>
              <a:gd name="connsiteX6" fmla="*/ 4202257 w 4202257"/>
              <a:gd name="connsiteY6" fmla="*/ 0 h 1646739"/>
              <a:gd name="connsiteX0" fmla="*/ 0 w 4202257"/>
              <a:gd name="connsiteY0" fmla="*/ 1609132 h 1654479"/>
              <a:gd name="connsiteX1" fmla="*/ 525798 w 4202257"/>
              <a:gd name="connsiteY1" fmla="*/ 1028978 h 1654479"/>
              <a:gd name="connsiteX2" fmla="*/ 1926976 w 4202257"/>
              <a:gd name="connsiteY2" fmla="*/ 1086139 h 1654479"/>
              <a:gd name="connsiteX3" fmla="*/ 3291081 w 4202257"/>
              <a:gd name="connsiteY3" fmla="*/ 333502 h 1654479"/>
              <a:gd name="connsiteX4" fmla="*/ 3816520 w 4202257"/>
              <a:gd name="connsiteY4" fmla="*/ 524570 h 1654479"/>
              <a:gd name="connsiteX5" fmla="*/ 4147653 w 4202257"/>
              <a:gd name="connsiteY5" fmla="*/ 429664 h 1654479"/>
              <a:gd name="connsiteX6" fmla="*/ 4202257 w 4202257"/>
              <a:gd name="connsiteY6" fmla="*/ 0 h 1654479"/>
              <a:gd name="connsiteX0" fmla="*/ 0 w 4041323"/>
              <a:gd name="connsiteY0" fmla="*/ 1565241 h 1604561"/>
              <a:gd name="connsiteX1" fmla="*/ 364864 w 4041323"/>
              <a:gd name="connsiteY1" fmla="*/ 1028978 h 1604561"/>
              <a:gd name="connsiteX2" fmla="*/ 1766042 w 4041323"/>
              <a:gd name="connsiteY2" fmla="*/ 1086139 h 1604561"/>
              <a:gd name="connsiteX3" fmla="*/ 3130147 w 4041323"/>
              <a:gd name="connsiteY3" fmla="*/ 333502 h 1604561"/>
              <a:gd name="connsiteX4" fmla="*/ 3655586 w 4041323"/>
              <a:gd name="connsiteY4" fmla="*/ 524570 h 1604561"/>
              <a:gd name="connsiteX5" fmla="*/ 3986719 w 4041323"/>
              <a:gd name="connsiteY5" fmla="*/ 429664 h 1604561"/>
              <a:gd name="connsiteX6" fmla="*/ 4041323 w 4041323"/>
              <a:gd name="connsiteY6" fmla="*/ 0 h 1604561"/>
              <a:gd name="connsiteX0" fmla="*/ 0 w 4041323"/>
              <a:gd name="connsiteY0" fmla="*/ 1565241 h 1565241"/>
              <a:gd name="connsiteX1" fmla="*/ 364864 w 4041323"/>
              <a:gd name="connsiteY1" fmla="*/ 1028978 h 1565241"/>
              <a:gd name="connsiteX2" fmla="*/ 1766042 w 4041323"/>
              <a:gd name="connsiteY2" fmla="*/ 1086139 h 1565241"/>
              <a:gd name="connsiteX3" fmla="*/ 3130147 w 4041323"/>
              <a:gd name="connsiteY3" fmla="*/ 333502 h 1565241"/>
              <a:gd name="connsiteX4" fmla="*/ 3655586 w 4041323"/>
              <a:gd name="connsiteY4" fmla="*/ 524570 h 1565241"/>
              <a:gd name="connsiteX5" fmla="*/ 3986719 w 4041323"/>
              <a:gd name="connsiteY5" fmla="*/ 429664 h 1565241"/>
              <a:gd name="connsiteX6" fmla="*/ 4041323 w 4041323"/>
              <a:gd name="connsiteY6" fmla="*/ 0 h 1565241"/>
              <a:gd name="connsiteX0" fmla="*/ 0 w 4041323"/>
              <a:gd name="connsiteY0" fmla="*/ 1565241 h 1565241"/>
              <a:gd name="connsiteX1" fmla="*/ 313658 w 4041323"/>
              <a:gd name="connsiteY1" fmla="*/ 1007033 h 1565241"/>
              <a:gd name="connsiteX2" fmla="*/ 1766042 w 4041323"/>
              <a:gd name="connsiteY2" fmla="*/ 1086139 h 1565241"/>
              <a:gd name="connsiteX3" fmla="*/ 3130147 w 4041323"/>
              <a:gd name="connsiteY3" fmla="*/ 333502 h 1565241"/>
              <a:gd name="connsiteX4" fmla="*/ 3655586 w 4041323"/>
              <a:gd name="connsiteY4" fmla="*/ 524570 h 1565241"/>
              <a:gd name="connsiteX5" fmla="*/ 3986719 w 4041323"/>
              <a:gd name="connsiteY5" fmla="*/ 429664 h 1565241"/>
              <a:gd name="connsiteX6" fmla="*/ 4041323 w 4041323"/>
              <a:gd name="connsiteY6" fmla="*/ 0 h 1565241"/>
              <a:gd name="connsiteX0" fmla="*/ 0 w 4005876"/>
              <a:gd name="connsiteY0" fmla="*/ 1616448 h 1616448"/>
              <a:gd name="connsiteX1" fmla="*/ 313658 w 4005876"/>
              <a:gd name="connsiteY1" fmla="*/ 1058240 h 1616448"/>
              <a:gd name="connsiteX2" fmla="*/ 1766042 w 4005876"/>
              <a:gd name="connsiteY2" fmla="*/ 1137346 h 1616448"/>
              <a:gd name="connsiteX3" fmla="*/ 3130147 w 4005876"/>
              <a:gd name="connsiteY3" fmla="*/ 384709 h 1616448"/>
              <a:gd name="connsiteX4" fmla="*/ 3655586 w 4005876"/>
              <a:gd name="connsiteY4" fmla="*/ 575777 h 1616448"/>
              <a:gd name="connsiteX5" fmla="*/ 3986719 w 4005876"/>
              <a:gd name="connsiteY5" fmla="*/ 480871 h 1616448"/>
              <a:gd name="connsiteX6" fmla="*/ 3931595 w 4005876"/>
              <a:gd name="connsiteY6" fmla="*/ 0 h 1616448"/>
              <a:gd name="connsiteX0" fmla="*/ 0 w 4005876"/>
              <a:gd name="connsiteY0" fmla="*/ 1616448 h 1616448"/>
              <a:gd name="connsiteX1" fmla="*/ 313658 w 4005876"/>
              <a:gd name="connsiteY1" fmla="*/ 1058240 h 1616448"/>
              <a:gd name="connsiteX2" fmla="*/ 1766042 w 4005876"/>
              <a:gd name="connsiteY2" fmla="*/ 1137346 h 1616448"/>
              <a:gd name="connsiteX3" fmla="*/ 3130147 w 4005876"/>
              <a:gd name="connsiteY3" fmla="*/ 384709 h 1616448"/>
              <a:gd name="connsiteX4" fmla="*/ 3611695 w 4005876"/>
              <a:gd name="connsiteY4" fmla="*/ 619669 h 1616448"/>
              <a:gd name="connsiteX5" fmla="*/ 3986719 w 4005876"/>
              <a:gd name="connsiteY5" fmla="*/ 480871 h 1616448"/>
              <a:gd name="connsiteX6" fmla="*/ 3931595 w 4005876"/>
              <a:gd name="connsiteY6" fmla="*/ 0 h 1616448"/>
              <a:gd name="connsiteX0" fmla="*/ 0 w 4005876"/>
              <a:gd name="connsiteY0" fmla="*/ 1616448 h 1616448"/>
              <a:gd name="connsiteX1" fmla="*/ 313658 w 4005876"/>
              <a:gd name="connsiteY1" fmla="*/ 1058240 h 1616448"/>
              <a:gd name="connsiteX2" fmla="*/ 1766042 w 4005876"/>
              <a:gd name="connsiteY2" fmla="*/ 1137346 h 1616448"/>
              <a:gd name="connsiteX3" fmla="*/ 3130147 w 4005876"/>
              <a:gd name="connsiteY3" fmla="*/ 384709 h 1616448"/>
              <a:gd name="connsiteX4" fmla="*/ 3582435 w 4005876"/>
              <a:gd name="connsiteY4" fmla="*/ 619669 h 1616448"/>
              <a:gd name="connsiteX5" fmla="*/ 3986719 w 4005876"/>
              <a:gd name="connsiteY5" fmla="*/ 480871 h 1616448"/>
              <a:gd name="connsiteX6" fmla="*/ 3931595 w 4005876"/>
              <a:gd name="connsiteY6" fmla="*/ 0 h 1616448"/>
              <a:gd name="connsiteX0" fmla="*/ 0 w 4005876"/>
              <a:gd name="connsiteY0" fmla="*/ 1616448 h 1616448"/>
              <a:gd name="connsiteX1" fmla="*/ 313658 w 4005876"/>
              <a:gd name="connsiteY1" fmla="*/ 1058240 h 1616448"/>
              <a:gd name="connsiteX2" fmla="*/ 1766042 w 4005876"/>
              <a:gd name="connsiteY2" fmla="*/ 1137346 h 1616448"/>
              <a:gd name="connsiteX3" fmla="*/ 3130147 w 4005876"/>
              <a:gd name="connsiteY3" fmla="*/ 384709 h 1616448"/>
              <a:gd name="connsiteX4" fmla="*/ 3575120 w 4005876"/>
              <a:gd name="connsiteY4" fmla="*/ 597724 h 1616448"/>
              <a:gd name="connsiteX5" fmla="*/ 3986719 w 4005876"/>
              <a:gd name="connsiteY5" fmla="*/ 480871 h 1616448"/>
              <a:gd name="connsiteX6" fmla="*/ 3931595 w 4005876"/>
              <a:gd name="connsiteY6" fmla="*/ 0 h 1616448"/>
              <a:gd name="connsiteX0" fmla="*/ 0 w 4005876"/>
              <a:gd name="connsiteY0" fmla="*/ 1616448 h 1616448"/>
              <a:gd name="connsiteX1" fmla="*/ 313658 w 4005876"/>
              <a:gd name="connsiteY1" fmla="*/ 1058240 h 1616448"/>
              <a:gd name="connsiteX2" fmla="*/ 1766042 w 4005876"/>
              <a:gd name="connsiteY2" fmla="*/ 1137346 h 1616448"/>
              <a:gd name="connsiteX3" fmla="*/ 3130147 w 4005876"/>
              <a:gd name="connsiteY3" fmla="*/ 384709 h 1616448"/>
              <a:gd name="connsiteX4" fmla="*/ 3545859 w 4005876"/>
              <a:gd name="connsiteY4" fmla="*/ 605039 h 1616448"/>
              <a:gd name="connsiteX5" fmla="*/ 3986719 w 4005876"/>
              <a:gd name="connsiteY5" fmla="*/ 480871 h 1616448"/>
              <a:gd name="connsiteX6" fmla="*/ 3931595 w 4005876"/>
              <a:gd name="connsiteY6" fmla="*/ 0 h 1616448"/>
              <a:gd name="connsiteX0" fmla="*/ 0 w 4005876"/>
              <a:gd name="connsiteY0" fmla="*/ 1616448 h 1616448"/>
              <a:gd name="connsiteX1" fmla="*/ 313658 w 4005876"/>
              <a:gd name="connsiteY1" fmla="*/ 1058240 h 1616448"/>
              <a:gd name="connsiteX2" fmla="*/ 1766042 w 4005876"/>
              <a:gd name="connsiteY2" fmla="*/ 1137346 h 1616448"/>
              <a:gd name="connsiteX3" fmla="*/ 3130147 w 4005876"/>
              <a:gd name="connsiteY3" fmla="*/ 384709 h 1616448"/>
              <a:gd name="connsiteX4" fmla="*/ 3545859 w 4005876"/>
              <a:gd name="connsiteY4" fmla="*/ 605039 h 1616448"/>
              <a:gd name="connsiteX5" fmla="*/ 3986719 w 4005876"/>
              <a:gd name="connsiteY5" fmla="*/ 480871 h 1616448"/>
              <a:gd name="connsiteX6" fmla="*/ 3931595 w 4005876"/>
              <a:gd name="connsiteY6" fmla="*/ 0 h 1616448"/>
              <a:gd name="connsiteX0" fmla="*/ 0 w 4005876"/>
              <a:gd name="connsiteY0" fmla="*/ 1616448 h 1616448"/>
              <a:gd name="connsiteX1" fmla="*/ 313658 w 4005876"/>
              <a:gd name="connsiteY1" fmla="*/ 1058240 h 1616448"/>
              <a:gd name="connsiteX2" fmla="*/ 1766042 w 4005876"/>
              <a:gd name="connsiteY2" fmla="*/ 1137346 h 1616448"/>
              <a:gd name="connsiteX3" fmla="*/ 3130147 w 4005876"/>
              <a:gd name="connsiteY3" fmla="*/ 384709 h 1616448"/>
              <a:gd name="connsiteX4" fmla="*/ 3567804 w 4005876"/>
              <a:gd name="connsiteY4" fmla="*/ 597724 h 1616448"/>
              <a:gd name="connsiteX5" fmla="*/ 3986719 w 4005876"/>
              <a:gd name="connsiteY5" fmla="*/ 480871 h 1616448"/>
              <a:gd name="connsiteX6" fmla="*/ 3931595 w 4005876"/>
              <a:gd name="connsiteY6" fmla="*/ 0 h 1616448"/>
              <a:gd name="connsiteX0" fmla="*/ 0 w 4005876"/>
              <a:gd name="connsiteY0" fmla="*/ 1616448 h 1616448"/>
              <a:gd name="connsiteX1" fmla="*/ 236467 w 4005876"/>
              <a:gd name="connsiteY1" fmla="*/ 1135431 h 1616448"/>
              <a:gd name="connsiteX2" fmla="*/ 1766042 w 4005876"/>
              <a:gd name="connsiteY2" fmla="*/ 1137346 h 1616448"/>
              <a:gd name="connsiteX3" fmla="*/ 3130147 w 4005876"/>
              <a:gd name="connsiteY3" fmla="*/ 384709 h 1616448"/>
              <a:gd name="connsiteX4" fmla="*/ 3567804 w 4005876"/>
              <a:gd name="connsiteY4" fmla="*/ 597724 h 1616448"/>
              <a:gd name="connsiteX5" fmla="*/ 3986719 w 4005876"/>
              <a:gd name="connsiteY5" fmla="*/ 480871 h 1616448"/>
              <a:gd name="connsiteX6" fmla="*/ 3931595 w 4005876"/>
              <a:gd name="connsiteY6" fmla="*/ 0 h 1616448"/>
              <a:gd name="connsiteX0" fmla="*/ 0 w 4005876"/>
              <a:gd name="connsiteY0" fmla="*/ 1616448 h 1616448"/>
              <a:gd name="connsiteX1" fmla="*/ 236467 w 4005876"/>
              <a:gd name="connsiteY1" fmla="*/ 1135431 h 1616448"/>
              <a:gd name="connsiteX2" fmla="*/ 1766042 w 4005876"/>
              <a:gd name="connsiteY2" fmla="*/ 1137346 h 1616448"/>
              <a:gd name="connsiteX3" fmla="*/ 3130147 w 4005876"/>
              <a:gd name="connsiteY3" fmla="*/ 384709 h 1616448"/>
              <a:gd name="connsiteX4" fmla="*/ 3567804 w 4005876"/>
              <a:gd name="connsiteY4" fmla="*/ 597724 h 1616448"/>
              <a:gd name="connsiteX5" fmla="*/ 3986719 w 4005876"/>
              <a:gd name="connsiteY5" fmla="*/ 480871 h 1616448"/>
              <a:gd name="connsiteX6" fmla="*/ 3931595 w 4005876"/>
              <a:gd name="connsiteY6" fmla="*/ 0 h 1616448"/>
              <a:gd name="connsiteX0" fmla="*/ 0 w 3981754"/>
              <a:gd name="connsiteY0" fmla="*/ 1640571 h 1640571"/>
              <a:gd name="connsiteX1" fmla="*/ 212345 w 3981754"/>
              <a:gd name="connsiteY1" fmla="*/ 1135431 h 1640571"/>
              <a:gd name="connsiteX2" fmla="*/ 1741920 w 3981754"/>
              <a:gd name="connsiteY2" fmla="*/ 1137346 h 1640571"/>
              <a:gd name="connsiteX3" fmla="*/ 3106025 w 3981754"/>
              <a:gd name="connsiteY3" fmla="*/ 384709 h 1640571"/>
              <a:gd name="connsiteX4" fmla="*/ 3543682 w 3981754"/>
              <a:gd name="connsiteY4" fmla="*/ 597724 h 1640571"/>
              <a:gd name="connsiteX5" fmla="*/ 3962597 w 3981754"/>
              <a:gd name="connsiteY5" fmla="*/ 480871 h 1640571"/>
              <a:gd name="connsiteX6" fmla="*/ 3907473 w 3981754"/>
              <a:gd name="connsiteY6" fmla="*/ 0 h 1640571"/>
              <a:gd name="connsiteX0" fmla="*/ 0 w 3981754"/>
              <a:gd name="connsiteY0" fmla="*/ 1640571 h 1640571"/>
              <a:gd name="connsiteX1" fmla="*/ 212345 w 3981754"/>
              <a:gd name="connsiteY1" fmla="*/ 1135431 h 1640571"/>
              <a:gd name="connsiteX2" fmla="*/ 1741920 w 3981754"/>
              <a:gd name="connsiteY2" fmla="*/ 1137346 h 1640571"/>
              <a:gd name="connsiteX3" fmla="*/ 3106025 w 3981754"/>
              <a:gd name="connsiteY3" fmla="*/ 384709 h 1640571"/>
              <a:gd name="connsiteX4" fmla="*/ 3543682 w 3981754"/>
              <a:gd name="connsiteY4" fmla="*/ 597724 h 1640571"/>
              <a:gd name="connsiteX5" fmla="*/ 3962597 w 3981754"/>
              <a:gd name="connsiteY5" fmla="*/ 480871 h 1640571"/>
              <a:gd name="connsiteX6" fmla="*/ 3907473 w 3981754"/>
              <a:gd name="connsiteY6" fmla="*/ 0 h 1640571"/>
              <a:gd name="connsiteX0" fmla="*/ 0 w 3981754"/>
              <a:gd name="connsiteY0" fmla="*/ 1640571 h 1640571"/>
              <a:gd name="connsiteX1" fmla="*/ 212345 w 3981754"/>
              <a:gd name="connsiteY1" fmla="*/ 1135431 h 1640571"/>
              <a:gd name="connsiteX2" fmla="*/ 1741920 w 3981754"/>
              <a:gd name="connsiteY2" fmla="*/ 1137346 h 1640571"/>
              <a:gd name="connsiteX3" fmla="*/ 3106025 w 3981754"/>
              <a:gd name="connsiteY3" fmla="*/ 384709 h 1640571"/>
              <a:gd name="connsiteX4" fmla="*/ 3543682 w 3981754"/>
              <a:gd name="connsiteY4" fmla="*/ 597724 h 1640571"/>
              <a:gd name="connsiteX5" fmla="*/ 3962597 w 3981754"/>
              <a:gd name="connsiteY5" fmla="*/ 480871 h 1640571"/>
              <a:gd name="connsiteX6" fmla="*/ 3907473 w 3981754"/>
              <a:gd name="connsiteY6" fmla="*/ 0 h 1640571"/>
              <a:gd name="connsiteX0" fmla="*/ 0 w 3981754"/>
              <a:gd name="connsiteY0" fmla="*/ 1640571 h 1640571"/>
              <a:gd name="connsiteX1" fmla="*/ 212345 w 3981754"/>
              <a:gd name="connsiteY1" fmla="*/ 1135431 h 1640571"/>
              <a:gd name="connsiteX2" fmla="*/ 1741920 w 3981754"/>
              <a:gd name="connsiteY2" fmla="*/ 1137346 h 1640571"/>
              <a:gd name="connsiteX3" fmla="*/ 3106025 w 3981754"/>
              <a:gd name="connsiteY3" fmla="*/ 384709 h 1640571"/>
              <a:gd name="connsiteX4" fmla="*/ 3543682 w 3981754"/>
              <a:gd name="connsiteY4" fmla="*/ 597724 h 1640571"/>
              <a:gd name="connsiteX5" fmla="*/ 3962597 w 3981754"/>
              <a:gd name="connsiteY5" fmla="*/ 480871 h 1640571"/>
              <a:gd name="connsiteX6" fmla="*/ 3907473 w 3981754"/>
              <a:gd name="connsiteY6" fmla="*/ 0 h 1640571"/>
              <a:gd name="connsiteX0" fmla="*/ 0 w 3981754"/>
              <a:gd name="connsiteY0" fmla="*/ 1640571 h 1640571"/>
              <a:gd name="connsiteX1" fmla="*/ 212345 w 3981754"/>
              <a:gd name="connsiteY1" fmla="*/ 1135431 h 1640571"/>
              <a:gd name="connsiteX2" fmla="*/ 1741920 w 3981754"/>
              <a:gd name="connsiteY2" fmla="*/ 1137346 h 1640571"/>
              <a:gd name="connsiteX3" fmla="*/ 3106025 w 3981754"/>
              <a:gd name="connsiteY3" fmla="*/ 384709 h 1640571"/>
              <a:gd name="connsiteX4" fmla="*/ 3543682 w 3981754"/>
              <a:gd name="connsiteY4" fmla="*/ 597724 h 1640571"/>
              <a:gd name="connsiteX5" fmla="*/ 3962597 w 3981754"/>
              <a:gd name="connsiteY5" fmla="*/ 480871 h 1640571"/>
              <a:gd name="connsiteX6" fmla="*/ 3907473 w 3981754"/>
              <a:gd name="connsiteY6" fmla="*/ 0 h 1640571"/>
              <a:gd name="connsiteX0" fmla="*/ 0 w 3981754"/>
              <a:gd name="connsiteY0" fmla="*/ 1640571 h 1640571"/>
              <a:gd name="connsiteX1" fmla="*/ 212345 w 3981754"/>
              <a:gd name="connsiteY1" fmla="*/ 1135431 h 1640571"/>
              <a:gd name="connsiteX2" fmla="*/ 1741920 w 3981754"/>
              <a:gd name="connsiteY2" fmla="*/ 1137346 h 1640571"/>
              <a:gd name="connsiteX3" fmla="*/ 3106025 w 3981754"/>
              <a:gd name="connsiteY3" fmla="*/ 384709 h 1640571"/>
              <a:gd name="connsiteX4" fmla="*/ 3543682 w 3981754"/>
              <a:gd name="connsiteY4" fmla="*/ 597724 h 1640571"/>
              <a:gd name="connsiteX5" fmla="*/ 3962597 w 3981754"/>
              <a:gd name="connsiteY5" fmla="*/ 480871 h 1640571"/>
              <a:gd name="connsiteX6" fmla="*/ 3907473 w 3981754"/>
              <a:gd name="connsiteY6" fmla="*/ 0 h 1640571"/>
              <a:gd name="connsiteX0" fmla="*/ 0 w 3981754"/>
              <a:gd name="connsiteY0" fmla="*/ 1640571 h 1640571"/>
              <a:gd name="connsiteX1" fmla="*/ 212345 w 3981754"/>
              <a:gd name="connsiteY1" fmla="*/ 1135431 h 1640571"/>
              <a:gd name="connsiteX2" fmla="*/ 1741920 w 3981754"/>
              <a:gd name="connsiteY2" fmla="*/ 1137346 h 1640571"/>
              <a:gd name="connsiteX3" fmla="*/ 3106025 w 3981754"/>
              <a:gd name="connsiteY3" fmla="*/ 384709 h 1640571"/>
              <a:gd name="connsiteX4" fmla="*/ 3543682 w 3981754"/>
              <a:gd name="connsiteY4" fmla="*/ 597724 h 1640571"/>
              <a:gd name="connsiteX5" fmla="*/ 3962597 w 3981754"/>
              <a:gd name="connsiteY5" fmla="*/ 480871 h 1640571"/>
              <a:gd name="connsiteX6" fmla="*/ 3907473 w 3981754"/>
              <a:gd name="connsiteY6" fmla="*/ 0 h 1640571"/>
              <a:gd name="connsiteX0" fmla="*/ 0 w 3981754"/>
              <a:gd name="connsiteY0" fmla="*/ 1640571 h 1640571"/>
              <a:gd name="connsiteX1" fmla="*/ 212345 w 3981754"/>
              <a:gd name="connsiteY1" fmla="*/ 1135431 h 1640571"/>
              <a:gd name="connsiteX2" fmla="*/ 1741920 w 3981754"/>
              <a:gd name="connsiteY2" fmla="*/ 1137346 h 1640571"/>
              <a:gd name="connsiteX3" fmla="*/ 3024010 w 3981754"/>
              <a:gd name="connsiteY3" fmla="*/ 432953 h 1640571"/>
              <a:gd name="connsiteX4" fmla="*/ 3543682 w 3981754"/>
              <a:gd name="connsiteY4" fmla="*/ 597724 h 1640571"/>
              <a:gd name="connsiteX5" fmla="*/ 3962597 w 3981754"/>
              <a:gd name="connsiteY5" fmla="*/ 480871 h 1640571"/>
              <a:gd name="connsiteX6" fmla="*/ 3907473 w 3981754"/>
              <a:gd name="connsiteY6" fmla="*/ 0 h 1640571"/>
              <a:gd name="connsiteX0" fmla="*/ 0 w 3981754"/>
              <a:gd name="connsiteY0" fmla="*/ 1640571 h 1640571"/>
              <a:gd name="connsiteX1" fmla="*/ 212345 w 3981754"/>
              <a:gd name="connsiteY1" fmla="*/ 1135431 h 1640571"/>
              <a:gd name="connsiteX2" fmla="*/ 1741920 w 3981754"/>
              <a:gd name="connsiteY2" fmla="*/ 1137346 h 1640571"/>
              <a:gd name="connsiteX3" fmla="*/ 3024010 w 3981754"/>
              <a:gd name="connsiteY3" fmla="*/ 432953 h 1640571"/>
              <a:gd name="connsiteX4" fmla="*/ 3543682 w 3981754"/>
              <a:gd name="connsiteY4" fmla="*/ 597724 h 1640571"/>
              <a:gd name="connsiteX5" fmla="*/ 3962597 w 3981754"/>
              <a:gd name="connsiteY5" fmla="*/ 480871 h 1640571"/>
              <a:gd name="connsiteX6" fmla="*/ 3907473 w 3981754"/>
              <a:gd name="connsiteY6" fmla="*/ 0 h 1640571"/>
              <a:gd name="connsiteX0" fmla="*/ 0 w 3981754"/>
              <a:gd name="connsiteY0" fmla="*/ 1640571 h 1640571"/>
              <a:gd name="connsiteX1" fmla="*/ 212345 w 3981754"/>
              <a:gd name="connsiteY1" fmla="*/ 1135431 h 1640571"/>
              <a:gd name="connsiteX2" fmla="*/ 1741920 w 3981754"/>
              <a:gd name="connsiteY2" fmla="*/ 1137346 h 1640571"/>
              <a:gd name="connsiteX3" fmla="*/ 3024010 w 3981754"/>
              <a:gd name="connsiteY3" fmla="*/ 432953 h 1640571"/>
              <a:gd name="connsiteX4" fmla="*/ 3543682 w 3981754"/>
              <a:gd name="connsiteY4" fmla="*/ 597724 h 1640571"/>
              <a:gd name="connsiteX5" fmla="*/ 3962597 w 3981754"/>
              <a:gd name="connsiteY5" fmla="*/ 480871 h 1640571"/>
              <a:gd name="connsiteX6" fmla="*/ 3907473 w 3981754"/>
              <a:gd name="connsiteY6" fmla="*/ 0 h 1640571"/>
              <a:gd name="connsiteX0" fmla="*/ 0 w 3981754"/>
              <a:gd name="connsiteY0" fmla="*/ 1640571 h 1640571"/>
              <a:gd name="connsiteX1" fmla="*/ 212345 w 3981754"/>
              <a:gd name="connsiteY1" fmla="*/ 1135431 h 1640571"/>
              <a:gd name="connsiteX2" fmla="*/ 1741920 w 3981754"/>
              <a:gd name="connsiteY2" fmla="*/ 1137346 h 1640571"/>
              <a:gd name="connsiteX3" fmla="*/ 3024010 w 3981754"/>
              <a:gd name="connsiteY3" fmla="*/ 432953 h 1640571"/>
              <a:gd name="connsiteX4" fmla="*/ 3543682 w 3981754"/>
              <a:gd name="connsiteY4" fmla="*/ 597724 h 1640571"/>
              <a:gd name="connsiteX5" fmla="*/ 3962597 w 3981754"/>
              <a:gd name="connsiteY5" fmla="*/ 480871 h 1640571"/>
              <a:gd name="connsiteX6" fmla="*/ 3907473 w 3981754"/>
              <a:gd name="connsiteY6" fmla="*/ 0 h 1640571"/>
              <a:gd name="connsiteX0" fmla="*/ 0 w 3962597"/>
              <a:gd name="connsiteY0" fmla="*/ 1325495 h 1325495"/>
              <a:gd name="connsiteX1" fmla="*/ 212345 w 3962597"/>
              <a:gd name="connsiteY1" fmla="*/ 820355 h 1325495"/>
              <a:gd name="connsiteX2" fmla="*/ 1741920 w 3962597"/>
              <a:gd name="connsiteY2" fmla="*/ 822270 h 1325495"/>
              <a:gd name="connsiteX3" fmla="*/ 3024010 w 3962597"/>
              <a:gd name="connsiteY3" fmla="*/ 117877 h 1325495"/>
              <a:gd name="connsiteX4" fmla="*/ 3543682 w 3962597"/>
              <a:gd name="connsiteY4" fmla="*/ 282648 h 1325495"/>
              <a:gd name="connsiteX5" fmla="*/ 3962597 w 3962597"/>
              <a:gd name="connsiteY5" fmla="*/ 165795 h 1325495"/>
              <a:gd name="connsiteX0" fmla="*/ 0 w 3543682"/>
              <a:gd name="connsiteY0" fmla="*/ 1325495 h 1325495"/>
              <a:gd name="connsiteX1" fmla="*/ 212345 w 3543682"/>
              <a:gd name="connsiteY1" fmla="*/ 820355 h 1325495"/>
              <a:gd name="connsiteX2" fmla="*/ 1741920 w 3543682"/>
              <a:gd name="connsiteY2" fmla="*/ 822270 h 1325495"/>
              <a:gd name="connsiteX3" fmla="*/ 3024010 w 3543682"/>
              <a:gd name="connsiteY3" fmla="*/ 117877 h 1325495"/>
              <a:gd name="connsiteX4" fmla="*/ 3543682 w 3543682"/>
              <a:gd name="connsiteY4" fmla="*/ 282648 h 1325495"/>
              <a:gd name="connsiteX0" fmla="*/ 0 w 3024010"/>
              <a:gd name="connsiteY0" fmla="*/ 1325495 h 1325495"/>
              <a:gd name="connsiteX1" fmla="*/ 212345 w 3024010"/>
              <a:gd name="connsiteY1" fmla="*/ 820355 h 1325495"/>
              <a:gd name="connsiteX2" fmla="*/ 1741920 w 3024010"/>
              <a:gd name="connsiteY2" fmla="*/ 822270 h 1325495"/>
              <a:gd name="connsiteX3" fmla="*/ 3024010 w 3024010"/>
              <a:gd name="connsiteY3" fmla="*/ 117877 h 1325495"/>
              <a:gd name="connsiteX0" fmla="*/ 0 w 2895741"/>
              <a:gd name="connsiteY0" fmla="*/ 466897 h 860301"/>
              <a:gd name="connsiteX1" fmla="*/ 84076 w 2895741"/>
              <a:gd name="connsiteY1" fmla="*/ 820355 h 860301"/>
              <a:gd name="connsiteX2" fmla="*/ 1613651 w 2895741"/>
              <a:gd name="connsiteY2" fmla="*/ 822270 h 860301"/>
              <a:gd name="connsiteX3" fmla="*/ 2895741 w 2895741"/>
              <a:gd name="connsiteY3" fmla="*/ 117877 h 860301"/>
              <a:gd name="connsiteX0" fmla="*/ 9427 w 2905168"/>
              <a:gd name="connsiteY0" fmla="*/ 466897 h 860301"/>
              <a:gd name="connsiteX1" fmla="*/ 93503 w 2905168"/>
              <a:gd name="connsiteY1" fmla="*/ 820355 h 860301"/>
              <a:gd name="connsiteX2" fmla="*/ 1623078 w 2905168"/>
              <a:gd name="connsiteY2" fmla="*/ 822270 h 860301"/>
              <a:gd name="connsiteX3" fmla="*/ 2905168 w 2905168"/>
              <a:gd name="connsiteY3" fmla="*/ 117877 h 860301"/>
              <a:gd name="connsiteX0" fmla="*/ 0 w 2811665"/>
              <a:gd name="connsiteY0" fmla="*/ 820355 h 860301"/>
              <a:gd name="connsiteX1" fmla="*/ 1529575 w 2811665"/>
              <a:gd name="connsiteY1" fmla="*/ 822270 h 860301"/>
              <a:gd name="connsiteX2" fmla="*/ 2811665 w 2811665"/>
              <a:gd name="connsiteY2" fmla="*/ 117877 h 860301"/>
              <a:gd name="connsiteX0" fmla="*/ 0 w 3215711"/>
              <a:gd name="connsiteY0" fmla="*/ 877174 h 877174"/>
              <a:gd name="connsiteX1" fmla="*/ 1933621 w 3215711"/>
              <a:gd name="connsiteY1" fmla="*/ 822270 h 877174"/>
              <a:gd name="connsiteX2" fmla="*/ 3215711 w 3215711"/>
              <a:gd name="connsiteY2" fmla="*/ 117877 h 877174"/>
              <a:gd name="connsiteX0" fmla="*/ 0 w 3215711"/>
              <a:gd name="connsiteY0" fmla="*/ 877174 h 917559"/>
              <a:gd name="connsiteX1" fmla="*/ 1933621 w 3215711"/>
              <a:gd name="connsiteY1" fmla="*/ 822270 h 917559"/>
              <a:gd name="connsiteX2" fmla="*/ 3215711 w 3215711"/>
              <a:gd name="connsiteY2" fmla="*/ 117877 h 917559"/>
              <a:gd name="connsiteX0" fmla="*/ 0 w 3190057"/>
              <a:gd name="connsiteY0" fmla="*/ 882953 h 923338"/>
              <a:gd name="connsiteX1" fmla="*/ 1933621 w 3190057"/>
              <a:gd name="connsiteY1" fmla="*/ 828049 h 923338"/>
              <a:gd name="connsiteX2" fmla="*/ 3190057 w 3190057"/>
              <a:gd name="connsiteY2" fmla="*/ 117343 h 923338"/>
              <a:gd name="connsiteX0" fmla="*/ 0 w 3190057"/>
              <a:gd name="connsiteY0" fmla="*/ 915587 h 955972"/>
              <a:gd name="connsiteX1" fmla="*/ 1933621 w 3190057"/>
              <a:gd name="connsiteY1" fmla="*/ 860683 h 955972"/>
              <a:gd name="connsiteX2" fmla="*/ 3190057 w 3190057"/>
              <a:gd name="connsiteY2" fmla="*/ 149977 h 955972"/>
              <a:gd name="connsiteX0" fmla="*/ 0 w 3962499"/>
              <a:gd name="connsiteY0" fmla="*/ 887092 h 927477"/>
              <a:gd name="connsiteX1" fmla="*/ 1933621 w 3962499"/>
              <a:gd name="connsiteY1" fmla="*/ 832188 h 927477"/>
              <a:gd name="connsiteX2" fmla="*/ 3962499 w 3962499"/>
              <a:gd name="connsiteY2" fmla="*/ 153103 h 927477"/>
              <a:gd name="connsiteX0" fmla="*/ 0 w 3962499"/>
              <a:gd name="connsiteY0" fmla="*/ 734130 h 774515"/>
              <a:gd name="connsiteX1" fmla="*/ 1933621 w 3962499"/>
              <a:gd name="connsiteY1" fmla="*/ 679226 h 774515"/>
              <a:gd name="connsiteX2" fmla="*/ 3962499 w 3962499"/>
              <a:gd name="connsiteY2" fmla="*/ 141 h 774515"/>
              <a:gd name="connsiteX0" fmla="*/ 0 w 3894343"/>
              <a:gd name="connsiteY0" fmla="*/ 786832 h 812152"/>
              <a:gd name="connsiteX1" fmla="*/ 1865465 w 3894343"/>
              <a:gd name="connsiteY1" fmla="*/ 679226 h 812152"/>
              <a:gd name="connsiteX2" fmla="*/ 3894343 w 3894343"/>
              <a:gd name="connsiteY2" fmla="*/ 141 h 812152"/>
              <a:gd name="connsiteX0" fmla="*/ 0 w 3894343"/>
              <a:gd name="connsiteY0" fmla="*/ 786832 h 786832"/>
              <a:gd name="connsiteX1" fmla="*/ 1865465 w 3894343"/>
              <a:gd name="connsiteY1" fmla="*/ 679226 h 786832"/>
              <a:gd name="connsiteX2" fmla="*/ 3894343 w 3894343"/>
              <a:gd name="connsiteY2" fmla="*/ 141 h 786832"/>
              <a:gd name="connsiteX0" fmla="*/ 0 w 3873442"/>
              <a:gd name="connsiteY0" fmla="*/ 830469 h 830469"/>
              <a:gd name="connsiteX1" fmla="*/ 1844564 w 3873442"/>
              <a:gd name="connsiteY1" fmla="*/ 679226 h 830469"/>
              <a:gd name="connsiteX2" fmla="*/ 3873442 w 3873442"/>
              <a:gd name="connsiteY2" fmla="*/ 141 h 830469"/>
              <a:gd name="connsiteX0" fmla="*/ 0 w 3873442"/>
              <a:gd name="connsiteY0" fmla="*/ 830469 h 830469"/>
              <a:gd name="connsiteX1" fmla="*/ 1844564 w 3873442"/>
              <a:gd name="connsiteY1" fmla="*/ 679226 h 830469"/>
              <a:gd name="connsiteX2" fmla="*/ 3873442 w 3873442"/>
              <a:gd name="connsiteY2" fmla="*/ 141 h 830469"/>
              <a:gd name="connsiteX0" fmla="*/ 0 w 3887377"/>
              <a:gd name="connsiteY0" fmla="*/ 752914 h 752914"/>
              <a:gd name="connsiteX1" fmla="*/ 1844564 w 3887377"/>
              <a:gd name="connsiteY1" fmla="*/ 601671 h 752914"/>
              <a:gd name="connsiteX2" fmla="*/ 3887377 w 3887377"/>
              <a:gd name="connsiteY2" fmla="*/ 163 h 752914"/>
              <a:gd name="connsiteX0" fmla="*/ 0 w 3887377"/>
              <a:gd name="connsiteY0" fmla="*/ 793257 h 793257"/>
              <a:gd name="connsiteX1" fmla="*/ 1844564 w 3887377"/>
              <a:gd name="connsiteY1" fmla="*/ 642014 h 793257"/>
              <a:gd name="connsiteX2" fmla="*/ 3887377 w 3887377"/>
              <a:gd name="connsiteY2" fmla="*/ 40506 h 793257"/>
              <a:gd name="connsiteX0" fmla="*/ 0 w 4415849"/>
              <a:gd name="connsiteY0" fmla="*/ 952776 h 952776"/>
              <a:gd name="connsiteX1" fmla="*/ 2373036 w 4415849"/>
              <a:gd name="connsiteY1" fmla="*/ 642014 h 952776"/>
              <a:gd name="connsiteX2" fmla="*/ 4415849 w 4415849"/>
              <a:gd name="connsiteY2" fmla="*/ 40506 h 952776"/>
              <a:gd name="connsiteX0" fmla="*/ 46776 w 4462625"/>
              <a:gd name="connsiteY0" fmla="*/ 952776 h 1176859"/>
              <a:gd name="connsiteX1" fmla="*/ 2419812 w 4462625"/>
              <a:gd name="connsiteY1" fmla="*/ 642014 h 1176859"/>
              <a:gd name="connsiteX2" fmla="*/ 4462625 w 4462625"/>
              <a:gd name="connsiteY2" fmla="*/ 40506 h 1176859"/>
              <a:gd name="connsiteX0" fmla="*/ 46776 w 5192985"/>
              <a:gd name="connsiteY0" fmla="*/ 924831 h 1148914"/>
              <a:gd name="connsiteX1" fmla="*/ 2419812 w 5192985"/>
              <a:gd name="connsiteY1" fmla="*/ 614069 h 1148914"/>
              <a:gd name="connsiteX2" fmla="*/ 5192985 w 5192985"/>
              <a:gd name="connsiteY2" fmla="*/ 41945 h 1148914"/>
              <a:gd name="connsiteX0" fmla="*/ 46776 w 5173934"/>
              <a:gd name="connsiteY0" fmla="*/ 1774213 h 1998296"/>
              <a:gd name="connsiteX1" fmla="*/ 2419812 w 5173934"/>
              <a:gd name="connsiteY1" fmla="*/ 1463451 h 1998296"/>
              <a:gd name="connsiteX2" fmla="*/ 5173934 w 5173934"/>
              <a:gd name="connsiteY2" fmla="*/ 20382 h 1998296"/>
              <a:gd name="connsiteX0" fmla="*/ 46776 w 5173934"/>
              <a:gd name="connsiteY0" fmla="*/ 1774213 h 1998296"/>
              <a:gd name="connsiteX1" fmla="*/ 2419812 w 5173934"/>
              <a:gd name="connsiteY1" fmla="*/ 1463451 h 1998296"/>
              <a:gd name="connsiteX2" fmla="*/ 5173934 w 5173934"/>
              <a:gd name="connsiteY2" fmla="*/ 20382 h 1998296"/>
              <a:gd name="connsiteX0" fmla="*/ 44706 w 5171864"/>
              <a:gd name="connsiteY0" fmla="*/ 1782298 h 1943975"/>
              <a:gd name="connsiteX1" fmla="*/ 2538397 w 5171864"/>
              <a:gd name="connsiteY1" fmla="*/ 991169 h 1943975"/>
              <a:gd name="connsiteX2" fmla="*/ 5171864 w 5171864"/>
              <a:gd name="connsiteY2" fmla="*/ 28467 h 1943975"/>
              <a:gd name="connsiteX0" fmla="*/ 51704 w 5178862"/>
              <a:gd name="connsiteY0" fmla="*/ 1797855 h 2009695"/>
              <a:gd name="connsiteX1" fmla="*/ 2545395 w 5178862"/>
              <a:gd name="connsiteY1" fmla="*/ 1006726 h 2009695"/>
              <a:gd name="connsiteX2" fmla="*/ 5178862 w 5178862"/>
              <a:gd name="connsiteY2" fmla="*/ 44024 h 2009695"/>
              <a:gd name="connsiteX0" fmla="*/ 54691 w 5052165"/>
              <a:gd name="connsiteY0" fmla="*/ 1858976 h 2061805"/>
              <a:gd name="connsiteX1" fmla="*/ 2418698 w 5052165"/>
              <a:gd name="connsiteY1" fmla="*/ 1006726 h 2061805"/>
              <a:gd name="connsiteX2" fmla="*/ 5052165 w 5052165"/>
              <a:gd name="connsiteY2" fmla="*/ 44024 h 2061805"/>
              <a:gd name="connsiteX0" fmla="*/ 458888 w 5456362"/>
              <a:gd name="connsiteY0" fmla="*/ 1858976 h 2109900"/>
              <a:gd name="connsiteX1" fmla="*/ 116550 w 5456362"/>
              <a:gd name="connsiteY1" fmla="*/ 2074475 h 2109900"/>
              <a:gd name="connsiteX2" fmla="*/ 2822895 w 5456362"/>
              <a:gd name="connsiteY2" fmla="*/ 1006726 h 2109900"/>
              <a:gd name="connsiteX3" fmla="*/ 5456362 w 5456362"/>
              <a:gd name="connsiteY3" fmla="*/ 44024 h 2109900"/>
              <a:gd name="connsiteX0" fmla="*/ 352088 w 5472595"/>
              <a:gd name="connsiteY0" fmla="*/ 1621544 h 2097289"/>
              <a:gd name="connsiteX1" fmla="*/ 132783 w 5472595"/>
              <a:gd name="connsiteY1" fmla="*/ 2074475 h 2097289"/>
              <a:gd name="connsiteX2" fmla="*/ 2839128 w 5472595"/>
              <a:gd name="connsiteY2" fmla="*/ 1006726 h 2097289"/>
              <a:gd name="connsiteX3" fmla="*/ 5472595 w 5472595"/>
              <a:gd name="connsiteY3" fmla="*/ 44024 h 2097289"/>
              <a:gd name="connsiteX0" fmla="*/ 524136 w 5448454"/>
              <a:gd name="connsiteY0" fmla="*/ 1687367 h 2099793"/>
              <a:gd name="connsiteX1" fmla="*/ 108642 w 5448454"/>
              <a:gd name="connsiteY1" fmla="*/ 2074475 h 2099793"/>
              <a:gd name="connsiteX2" fmla="*/ 2814987 w 5448454"/>
              <a:gd name="connsiteY2" fmla="*/ 1006726 h 2099793"/>
              <a:gd name="connsiteX3" fmla="*/ 5448454 w 5448454"/>
              <a:gd name="connsiteY3" fmla="*/ 44024 h 2099793"/>
              <a:gd name="connsiteX0" fmla="*/ 543475 w 5467793"/>
              <a:gd name="connsiteY0" fmla="*/ 1687367 h 2094134"/>
              <a:gd name="connsiteX1" fmla="*/ 127981 w 5467793"/>
              <a:gd name="connsiteY1" fmla="*/ 2074475 h 2094134"/>
              <a:gd name="connsiteX2" fmla="*/ 2834326 w 5467793"/>
              <a:gd name="connsiteY2" fmla="*/ 1006726 h 2094134"/>
              <a:gd name="connsiteX3" fmla="*/ 5467793 w 5467793"/>
              <a:gd name="connsiteY3" fmla="*/ 44024 h 2094134"/>
              <a:gd name="connsiteX0" fmla="*/ 211503 w 5135821"/>
              <a:gd name="connsiteY0" fmla="*/ 1687367 h 2096425"/>
              <a:gd name="connsiteX1" fmla="*/ 231612 w 5135821"/>
              <a:gd name="connsiteY1" fmla="*/ 2076826 h 2096425"/>
              <a:gd name="connsiteX2" fmla="*/ 2502354 w 5135821"/>
              <a:gd name="connsiteY2" fmla="*/ 1006726 h 2096425"/>
              <a:gd name="connsiteX3" fmla="*/ 5135821 w 5135821"/>
              <a:gd name="connsiteY3" fmla="*/ 44024 h 2096425"/>
              <a:gd name="connsiteX0" fmla="*/ 420086 w 5344404"/>
              <a:gd name="connsiteY0" fmla="*/ 1687367 h 2096425"/>
              <a:gd name="connsiteX1" fmla="*/ 440195 w 5344404"/>
              <a:gd name="connsiteY1" fmla="*/ 2076826 h 2096425"/>
              <a:gd name="connsiteX2" fmla="*/ 2710937 w 5344404"/>
              <a:gd name="connsiteY2" fmla="*/ 1006726 h 2096425"/>
              <a:gd name="connsiteX3" fmla="*/ 5344404 w 5344404"/>
              <a:gd name="connsiteY3" fmla="*/ 44024 h 2096425"/>
              <a:gd name="connsiteX0" fmla="*/ 420086 w 5344404"/>
              <a:gd name="connsiteY0" fmla="*/ 1687367 h 2096425"/>
              <a:gd name="connsiteX1" fmla="*/ 440195 w 5344404"/>
              <a:gd name="connsiteY1" fmla="*/ 2076826 h 2096425"/>
              <a:gd name="connsiteX2" fmla="*/ 2710937 w 5344404"/>
              <a:gd name="connsiteY2" fmla="*/ 1006726 h 2096425"/>
              <a:gd name="connsiteX3" fmla="*/ 5344404 w 5344404"/>
              <a:gd name="connsiteY3" fmla="*/ 44024 h 2096425"/>
              <a:gd name="connsiteX0" fmla="*/ 420086 w 5344404"/>
              <a:gd name="connsiteY0" fmla="*/ 1687367 h 2096425"/>
              <a:gd name="connsiteX1" fmla="*/ 440195 w 5344404"/>
              <a:gd name="connsiteY1" fmla="*/ 2076826 h 2096425"/>
              <a:gd name="connsiteX2" fmla="*/ 2710937 w 5344404"/>
              <a:gd name="connsiteY2" fmla="*/ 1006726 h 2096425"/>
              <a:gd name="connsiteX3" fmla="*/ 5344404 w 5344404"/>
              <a:gd name="connsiteY3" fmla="*/ 44024 h 2096425"/>
              <a:gd name="connsiteX0" fmla="*/ 420086 w 5344404"/>
              <a:gd name="connsiteY0" fmla="*/ 1687367 h 2096425"/>
              <a:gd name="connsiteX1" fmla="*/ 440195 w 5344404"/>
              <a:gd name="connsiteY1" fmla="*/ 2076826 h 2096425"/>
              <a:gd name="connsiteX2" fmla="*/ 2710937 w 5344404"/>
              <a:gd name="connsiteY2" fmla="*/ 1006726 h 2096425"/>
              <a:gd name="connsiteX3" fmla="*/ 5344404 w 5344404"/>
              <a:gd name="connsiteY3" fmla="*/ 44024 h 2096425"/>
              <a:gd name="connsiteX0" fmla="*/ 420086 w 5344404"/>
              <a:gd name="connsiteY0" fmla="*/ 1683442 h 2092500"/>
              <a:gd name="connsiteX1" fmla="*/ 440195 w 5344404"/>
              <a:gd name="connsiteY1" fmla="*/ 2072901 h 2092500"/>
              <a:gd name="connsiteX2" fmla="*/ 2710937 w 5344404"/>
              <a:gd name="connsiteY2" fmla="*/ 1002801 h 2092500"/>
              <a:gd name="connsiteX3" fmla="*/ 5344404 w 5344404"/>
              <a:gd name="connsiteY3" fmla="*/ 40099 h 2092500"/>
              <a:gd name="connsiteX0" fmla="*/ 264968 w 5189286"/>
              <a:gd name="connsiteY0" fmla="*/ 1683442 h 1906714"/>
              <a:gd name="connsiteX1" fmla="*/ 534873 w 5189286"/>
              <a:gd name="connsiteY1" fmla="*/ 1880536 h 1906714"/>
              <a:gd name="connsiteX2" fmla="*/ 2555819 w 5189286"/>
              <a:gd name="connsiteY2" fmla="*/ 1002801 h 1906714"/>
              <a:gd name="connsiteX3" fmla="*/ 5189286 w 5189286"/>
              <a:gd name="connsiteY3" fmla="*/ 40099 h 1906714"/>
              <a:gd name="connsiteX0" fmla="*/ 112603 w 4978932"/>
              <a:gd name="connsiteY0" fmla="*/ 1737053 h 1903393"/>
              <a:gd name="connsiteX1" fmla="*/ 324519 w 4978932"/>
              <a:gd name="connsiteY1" fmla="*/ 1880536 h 1903393"/>
              <a:gd name="connsiteX2" fmla="*/ 2345465 w 4978932"/>
              <a:gd name="connsiteY2" fmla="*/ 1002801 h 1903393"/>
              <a:gd name="connsiteX3" fmla="*/ 4978932 w 4978932"/>
              <a:gd name="connsiteY3" fmla="*/ 40099 h 1903393"/>
              <a:gd name="connsiteX0" fmla="*/ 0 w 4866329"/>
              <a:gd name="connsiteY0" fmla="*/ 1737053 h 1927961"/>
              <a:gd name="connsiteX1" fmla="*/ 211916 w 4866329"/>
              <a:gd name="connsiteY1" fmla="*/ 1880536 h 1927961"/>
              <a:gd name="connsiteX2" fmla="*/ 2232862 w 4866329"/>
              <a:gd name="connsiteY2" fmla="*/ 1002801 h 1927961"/>
              <a:gd name="connsiteX3" fmla="*/ 4866329 w 4866329"/>
              <a:gd name="connsiteY3" fmla="*/ 40099 h 1927961"/>
              <a:gd name="connsiteX0" fmla="*/ 0 w 4866329"/>
              <a:gd name="connsiteY0" fmla="*/ 1737053 h 1926455"/>
              <a:gd name="connsiteX1" fmla="*/ 211916 w 4866329"/>
              <a:gd name="connsiteY1" fmla="*/ 1880536 h 1926455"/>
              <a:gd name="connsiteX2" fmla="*/ 2232862 w 4866329"/>
              <a:gd name="connsiteY2" fmla="*/ 1002801 h 1926455"/>
              <a:gd name="connsiteX3" fmla="*/ 4866329 w 4866329"/>
              <a:gd name="connsiteY3" fmla="*/ 40099 h 1926455"/>
              <a:gd name="connsiteX0" fmla="*/ 0 w 4866329"/>
              <a:gd name="connsiteY0" fmla="*/ 1737053 h 1836408"/>
              <a:gd name="connsiteX1" fmla="*/ 537544 w 4866329"/>
              <a:gd name="connsiteY1" fmla="*/ 1754395 h 1836408"/>
              <a:gd name="connsiteX2" fmla="*/ 2232862 w 4866329"/>
              <a:gd name="connsiteY2" fmla="*/ 1002801 h 1836408"/>
              <a:gd name="connsiteX3" fmla="*/ 4866329 w 4866329"/>
              <a:gd name="connsiteY3" fmla="*/ 40099 h 1836408"/>
              <a:gd name="connsiteX0" fmla="*/ 0 w 4866329"/>
              <a:gd name="connsiteY0" fmla="*/ 1745255 h 1854914"/>
              <a:gd name="connsiteX1" fmla="*/ 537544 w 4866329"/>
              <a:gd name="connsiteY1" fmla="*/ 1762597 h 1854914"/>
              <a:gd name="connsiteX2" fmla="*/ 2134727 w 4866329"/>
              <a:gd name="connsiteY2" fmla="*/ 859634 h 1854914"/>
              <a:gd name="connsiteX3" fmla="*/ 4866329 w 4866329"/>
              <a:gd name="connsiteY3" fmla="*/ 48301 h 1854914"/>
              <a:gd name="connsiteX0" fmla="*/ 0 w 4866329"/>
              <a:gd name="connsiteY0" fmla="*/ 1745255 h 1834833"/>
              <a:gd name="connsiteX1" fmla="*/ 537544 w 4866329"/>
              <a:gd name="connsiteY1" fmla="*/ 1762597 h 1834833"/>
              <a:gd name="connsiteX2" fmla="*/ 2134727 w 4866329"/>
              <a:gd name="connsiteY2" fmla="*/ 859634 h 1834833"/>
              <a:gd name="connsiteX3" fmla="*/ 4866329 w 4866329"/>
              <a:gd name="connsiteY3" fmla="*/ 48301 h 1834833"/>
              <a:gd name="connsiteX0" fmla="*/ 0 w 4866329"/>
              <a:gd name="connsiteY0" fmla="*/ 1745255 h 1885324"/>
              <a:gd name="connsiteX1" fmla="*/ 269905 w 4866329"/>
              <a:gd name="connsiteY1" fmla="*/ 1828822 h 1885324"/>
              <a:gd name="connsiteX2" fmla="*/ 2134727 w 4866329"/>
              <a:gd name="connsiteY2" fmla="*/ 859634 h 1885324"/>
              <a:gd name="connsiteX3" fmla="*/ 4866329 w 4866329"/>
              <a:gd name="connsiteY3" fmla="*/ 48301 h 1885324"/>
              <a:gd name="connsiteX0" fmla="*/ 0 w 4866329"/>
              <a:gd name="connsiteY0" fmla="*/ 1745255 h 1908802"/>
              <a:gd name="connsiteX1" fmla="*/ 336815 w 4866329"/>
              <a:gd name="connsiteY1" fmla="*/ 1857204 h 1908802"/>
              <a:gd name="connsiteX2" fmla="*/ 2134727 w 4866329"/>
              <a:gd name="connsiteY2" fmla="*/ 859634 h 1908802"/>
              <a:gd name="connsiteX3" fmla="*/ 4866329 w 4866329"/>
              <a:gd name="connsiteY3" fmla="*/ 48301 h 1908802"/>
              <a:gd name="connsiteX0" fmla="*/ 0 w 4866329"/>
              <a:gd name="connsiteY0" fmla="*/ 1745255 h 1949539"/>
              <a:gd name="connsiteX1" fmla="*/ 345736 w 4866329"/>
              <a:gd name="connsiteY1" fmla="*/ 1904507 h 1949539"/>
              <a:gd name="connsiteX2" fmla="*/ 2134727 w 4866329"/>
              <a:gd name="connsiteY2" fmla="*/ 859634 h 1949539"/>
              <a:gd name="connsiteX3" fmla="*/ 4866329 w 4866329"/>
              <a:gd name="connsiteY3" fmla="*/ 48301 h 1949539"/>
              <a:gd name="connsiteX0" fmla="*/ 0 w 4866329"/>
              <a:gd name="connsiteY0" fmla="*/ 1745255 h 1898263"/>
              <a:gd name="connsiteX1" fmla="*/ 475095 w 4866329"/>
              <a:gd name="connsiteY1" fmla="*/ 1844590 h 1898263"/>
              <a:gd name="connsiteX2" fmla="*/ 2134727 w 4866329"/>
              <a:gd name="connsiteY2" fmla="*/ 859634 h 1898263"/>
              <a:gd name="connsiteX3" fmla="*/ 4866329 w 4866329"/>
              <a:gd name="connsiteY3" fmla="*/ 48301 h 1898263"/>
              <a:gd name="connsiteX0" fmla="*/ 0 w 4866329"/>
              <a:gd name="connsiteY0" fmla="*/ 1745255 h 1908802"/>
              <a:gd name="connsiteX1" fmla="*/ 412647 w 4866329"/>
              <a:gd name="connsiteY1" fmla="*/ 1857204 h 1908802"/>
              <a:gd name="connsiteX2" fmla="*/ 2134727 w 4866329"/>
              <a:gd name="connsiteY2" fmla="*/ 859634 h 1908802"/>
              <a:gd name="connsiteX3" fmla="*/ 4866329 w 4866329"/>
              <a:gd name="connsiteY3" fmla="*/ 48301 h 1908802"/>
              <a:gd name="connsiteX0" fmla="*/ 0 w 2134727"/>
              <a:gd name="connsiteY0" fmla="*/ 885621 h 1049168"/>
              <a:gd name="connsiteX1" fmla="*/ 412647 w 2134727"/>
              <a:gd name="connsiteY1" fmla="*/ 997570 h 1049168"/>
              <a:gd name="connsiteX2" fmla="*/ 2134727 w 2134727"/>
              <a:gd name="connsiteY2" fmla="*/ 0 h 1049168"/>
              <a:gd name="connsiteX0" fmla="*/ 0 w 2134727"/>
              <a:gd name="connsiteY0" fmla="*/ 885621 h 1049168"/>
              <a:gd name="connsiteX1" fmla="*/ 412647 w 2134727"/>
              <a:gd name="connsiteY1" fmla="*/ 997570 h 1049168"/>
              <a:gd name="connsiteX2" fmla="*/ 925092 w 2134727"/>
              <a:gd name="connsiteY2" fmla="*/ 713411 h 1049168"/>
              <a:gd name="connsiteX3" fmla="*/ 2134727 w 2134727"/>
              <a:gd name="connsiteY3" fmla="*/ 0 h 1049168"/>
              <a:gd name="connsiteX0" fmla="*/ 0 w 925092"/>
              <a:gd name="connsiteY0" fmla="*/ 172210 h 335757"/>
              <a:gd name="connsiteX1" fmla="*/ 412647 w 925092"/>
              <a:gd name="connsiteY1" fmla="*/ 284159 h 335757"/>
              <a:gd name="connsiteX2" fmla="*/ 925092 w 925092"/>
              <a:gd name="connsiteY2" fmla="*/ 0 h 335757"/>
              <a:gd name="connsiteX0" fmla="*/ 0 w 925092"/>
              <a:gd name="connsiteY0" fmla="*/ 172210 h 316079"/>
              <a:gd name="connsiteX1" fmla="*/ 412647 w 925092"/>
              <a:gd name="connsiteY1" fmla="*/ 284159 h 316079"/>
              <a:gd name="connsiteX2" fmla="*/ 925092 w 925092"/>
              <a:gd name="connsiteY2" fmla="*/ 0 h 316079"/>
              <a:gd name="connsiteX0" fmla="*/ 0 w 925092"/>
              <a:gd name="connsiteY0" fmla="*/ 172210 h 316079"/>
              <a:gd name="connsiteX1" fmla="*/ 412647 w 925092"/>
              <a:gd name="connsiteY1" fmla="*/ 284159 h 316079"/>
              <a:gd name="connsiteX2" fmla="*/ 925092 w 925092"/>
              <a:gd name="connsiteY2" fmla="*/ 0 h 316079"/>
              <a:gd name="connsiteX0" fmla="*/ 0 w 925092"/>
              <a:gd name="connsiteY0" fmla="*/ 172210 h 324344"/>
              <a:gd name="connsiteX1" fmla="*/ 408185 w 925092"/>
              <a:gd name="connsiteY1" fmla="*/ 293619 h 324344"/>
              <a:gd name="connsiteX2" fmla="*/ 925092 w 925092"/>
              <a:gd name="connsiteY2" fmla="*/ 0 h 324344"/>
              <a:gd name="connsiteX0" fmla="*/ 0 w 893867"/>
              <a:gd name="connsiteY0" fmla="*/ 156443 h 282153"/>
              <a:gd name="connsiteX1" fmla="*/ 408185 w 893867"/>
              <a:gd name="connsiteY1" fmla="*/ 277852 h 282153"/>
              <a:gd name="connsiteX2" fmla="*/ 893867 w 893867"/>
              <a:gd name="connsiteY2" fmla="*/ 0 h 282153"/>
              <a:gd name="connsiteX0" fmla="*/ 0 w 898328"/>
              <a:gd name="connsiteY0" fmla="*/ 153290 h 278860"/>
              <a:gd name="connsiteX1" fmla="*/ 408185 w 898328"/>
              <a:gd name="connsiteY1" fmla="*/ 274699 h 278860"/>
              <a:gd name="connsiteX2" fmla="*/ 898328 w 898328"/>
              <a:gd name="connsiteY2" fmla="*/ 0 h 278860"/>
              <a:gd name="connsiteX0" fmla="*/ 0 w 898328"/>
              <a:gd name="connsiteY0" fmla="*/ 153290 h 328080"/>
              <a:gd name="connsiteX1" fmla="*/ 305591 w 898328"/>
              <a:gd name="connsiteY1" fmla="*/ 325156 h 328080"/>
              <a:gd name="connsiteX2" fmla="*/ 898328 w 898328"/>
              <a:gd name="connsiteY2" fmla="*/ 0 h 328080"/>
            </a:gdLst>
            <a:ahLst/>
            <a:cxnLst>
              <a:cxn ang="0">
                <a:pos x="connsiteX0" y="connsiteY0"/>
              </a:cxn>
              <a:cxn ang="0">
                <a:pos x="connsiteX1" y="connsiteY1"/>
              </a:cxn>
              <a:cxn ang="0">
                <a:pos x="connsiteX2" y="connsiteY2"/>
              </a:cxn>
            </a:cxnLst>
            <a:rect l="l" t="t" r="r" b="b"/>
            <a:pathLst>
              <a:path w="898328" h="328080">
                <a:moveTo>
                  <a:pt x="0" y="153290"/>
                </a:moveTo>
                <a:cubicBezTo>
                  <a:pt x="73642" y="201772"/>
                  <a:pt x="155870" y="350704"/>
                  <a:pt x="305591" y="325156"/>
                </a:cubicBezTo>
                <a:cubicBezTo>
                  <a:pt x="455312" y="299608"/>
                  <a:pt x="611315" y="166262"/>
                  <a:pt x="898328" y="0"/>
                </a:cubicBezTo>
              </a:path>
            </a:pathLst>
          </a:custGeom>
          <a:noFill/>
          <a:ln w="635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l" defTabSz="914237" eaLnBrk="0" hangingPunct="0"/>
            <a:endParaRPr lang="en-US" sz="1000" b="1">
              <a:solidFill>
                <a:srgbClr val="000000"/>
              </a:solidFill>
              <a:latin typeface="Arial" pitchFamily="-65" charset="0"/>
              <a:ea typeface="Arial" pitchFamily="-65" charset="0"/>
              <a:cs typeface="Arial" pitchFamily="-65" charset="0"/>
            </a:endParaRPr>
          </a:p>
        </p:txBody>
      </p:sp>
      <p:sp>
        <p:nvSpPr>
          <p:cNvPr id="328" name="Freeform 327"/>
          <p:cNvSpPr/>
          <p:nvPr/>
        </p:nvSpPr>
        <p:spPr bwMode="auto">
          <a:xfrm>
            <a:off x="7957420" y="2010996"/>
            <a:ext cx="1142514" cy="292569"/>
          </a:xfrm>
          <a:custGeom>
            <a:avLst/>
            <a:gdLst>
              <a:gd name="connsiteX0" fmla="*/ 0 w 3289111"/>
              <a:gd name="connsiteY0" fmla="*/ 651680 h 651680"/>
              <a:gd name="connsiteX1" fmla="*/ 2381535 w 3289111"/>
              <a:gd name="connsiteY1" fmla="*/ 255895 h 651680"/>
              <a:gd name="connsiteX2" fmla="*/ 2388358 w 3289111"/>
              <a:gd name="connsiteY2" fmla="*/ 23883 h 651680"/>
              <a:gd name="connsiteX3" fmla="*/ 3289111 w 3289111"/>
              <a:gd name="connsiteY3" fmla="*/ 112594 h 651680"/>
              <a:gd name="connsiteX4" fmla="*/ 3289111 w 3289111"/>
              <a:gd name="connsiteY4" fmla="*/ 112594 h 651680"/>
              <a:gd name="connsiteX0" fmla="*/ 0 w 3289111"/>
              <a:gd name="connsiteY0" fmla="*/ 1210101 h 1210101"/>
              <a:gd name="connsiteX1" fmla="*/ 2347415 w 3289111"/>
              <a:gd name="connsiteY1" fmla="*/ 104633 h 1210101"/>
              <a:gd name="connsiteX2" fmla="*/ 2388358 w 3289111"/>
              <a:gd name="connsiteY2" fmla="*/ 582304 h 1210101"/>
              <a:gd name="connsiteX3" fmla="*/ 3289111 w 3289111"/>
              <a:gd name="connsiteY3" fmla="*/ 671015 h 1210101"/>
              <a:gd name="connsiteX4" fmla="*/ 3289111 w 3289111"/>
              <a:gd name="connsiteY4" fmla="*/ 671015 h 1210101"/>
              <a:gd name="connsiteX0" fmla="*/ 0 w 3289111"/>
              <a:gd name="connsiteY0" fmla="*/ 1210101 h 1210101"/>
              <a:gd name="connsiteX1" fmla="*/ 2347415 w 3289111"/>
              <a:gd name="connsiteY1" fmla="*/ 104633 h 1210101"/>
              <a:gd name="connsiteX2" fmla="*/ 2538484 w 3289111"/>
              <a:gd name="connsiteY2" fmla="*/ 582304 h 1210101"/>
              <a:gd name="connsiteX3" fmla="*/ 3289111 w 3289111"/>
              <a:gd name="connsiteY3" fmla="*/ 671015 h 1210101"/>
              <a:gd name="connsiteX4" fmla="*/ 3289111 w 3289111"/>
              <a:gd name="connsiteY4" fmla="*/ 671015 h 1210101"/>
              <a:gd name="connsiteX0" fmla="*/ 0 w 3289111"/>
              <a:gd name="connsiteY0" fmla="*/ 1142999 h 1142999"/>
              <a:gd name="connsiteX1" fmla="*/ 2347415 w 3289111"/>
              <a:gd name="connsiteY1" fmla="*/ 37531 h 1142999"/>
              <a:gd name="connsiteX2" fmla="*/ 2838734 w 3289111"/>
              <a:gd name="connsiteY2" fmla="*/ 917811 h 1142999"/>
              <a:gd name="connsiteX3" fmla="*/ 3289111 w 3289111"/>
              <a:gd name="connsiteY3" fmla="*/ 603913 h 1142999"/>
              <a:gd name="connsiteX4" fmla="*/ 3289111 w 3289111"/>
              <a:gd name="connsiteY4" fmla="*/ 603913 h 1142999"/>
              <a:gd name="connsiteX0" fmla="*/ 0 w 3289111"/>
              <a:gd name="connsiteY0" fmla="*/ 1040641 h 1040641"/>
              <a:gd name="connsiteX1" fmla="*/ 2272352 w 3289111"/>
              <a:gd name="connsiteY1" fmla="*/ 37531 h 1040641"/>
              <a:gd name="connsiteX2" fmla="*/ 2838734 w 3289111"/>
              <a:gd name="connsiteY2" fmla="*/ 815453 h 1040641"/>
              <a:gd name="connsiteX3" fmla="*/ 3289111 w 3289111"/>
              <a:gd name="connsiteY3" fmla="*/ 501555 h 1040641"/>
              <a:gd name="connsiteX4" fmla="*/ 3289111 w 3289111"/>
              <a:gd name="connsiteY4" fmla="*/ 501555 h 1040641"/>
              <a:gd name="connsiteX0" fmla="*/ 0 w 3343702"/>
              <a:gd name="connsiteY0" fmla="*/ 1040641 h 1716206"/>
              <a:gd name="connsiteX1" fmla="*/ 2272352 w 3343702"/>
              <a:gd name="connsiteY1" fmla="*/ 37531 h 1716206"/>
              <a:gd name="connsiteX2" fmla="*/ 2838734 w 3343702"/>
              <a:gd name="connsiteY2" fmla="*/ 815453 h 1716206"/>
              <a:gd name="connsiteX3" fmla="*/ 3289111 w 3343702"/>
              <a:gd name="connsiteY3" fmla="*/ 501555 h 1716206"/>
              <a:gd name="connsiteX4" fmla="*/ 3343702 w 3343702"/>
              <a:gd name="connsiteY4" fmla="*/ 1716206 h 1716206"/>
              <a:gd name="connsiteX0" fmla="*/ 0 w 3534771"/>
              <a:gd name="connsiteY0" fmla="*/ 1040641 h 1716206"/>
              <a:gd name="connsiteX1" fmla="*/ 2272352 w 3534771"/>
              <a:gd name="connsiteY1" fmla="*/ 37531 h 1716206"/>
              <a:gd name="connsiteX2" fmla="*/ 2838734 w 3534771"/>
              <a:gd name="connsiteY2" fmla="*/ 815453 h 1716206"/>
              <a:gd name="connsiteX3" fmla="*/ 3534771 w 3534771"/>
              <a:gd name="connsiteY3" fmla="*/ 1429603 h 1716206"/>
              <a:gd name="connsiteX4" fmla="*/ 3343702 w 3534771"/>
              <a:gd name="connsiteY4" fmla="*/ 1716206 h 1716206"/>
              <a:gd name="connsiteX0" fmla="*/ 0 w 3534771"/>
              <a:gd name="connsiteY0" fmla="*/ 1040641 h 1716206"/>
              <a:gd name="connsiteX1" fmla="*/ 2272352 w 3534771"/>
              <a:gd name="connsiteY1" fmla="*/ 37531 h 1716206"/>
              <a:gd name="connsiteX2" fmla="*/ 2838734 w 3534771"/>
              <a:gd name="connsiteY2" fmla="*/ 815453 h 1716206"/>
              <a:gd name="connsiteX3" fmla="*/ 3534771 w 3534771"/>
              <a:gd name="connsiteY3" fmla="*/ 1429603 h 1716206"/>
              <a:gd name="connsiteX4" fmla="*/ 3343702 w 3534771"/>
              <a:gd name="connsiteY4" fmla="*/ 1716206 h 1716206"/>
              <a:gd name="connsiteX0" fmla="*/ 0 w 3573439"/>
              <a:gd name="connsiteY0" fmla="*/ 1040641 h 1716206"/>
              <a:gd name="connsiteX1" fmla="*/ 2272352 w 3573439"/>
              <a:gd name="connsiteY1" fmla="*/ 37531 h 1716206"/>
              <a:gd name="connsiteX2" fmla="*/ 2838734 w 3573439"/>
              <a:gd name="connsiteY2" fmla="*/ 815453 h 1716206"/>
              <a:gd name="connsiteX3" fmla="*/ 3534771 w 3573439"/>
              <a:gd name="connsiteY3" fmla="*/ 1429603 h 1716206"/>
              <a:gd name="connsiteX4" fmla="*/ 3343702 w 3573439"/>
              <a:gd name="connsiteY4" fmla="*/ 1716206 h 1716206"/>
              <a:gd name="connsiteX0" fmla="*/ 0 w 3573439"/>
              <a:gd name="connsiteY0" fmla="*/ 1040641 h 1716206"/>
              <a:gd name="connsiteX1" fmla="*/ 2272352 w 3573439"/>
              <a:gd name="connsiteY1" fmla="*/ 37531 h 1716206"/>
              <a:gd name="connsiteX2" fmla="*/ 2838734 w 3573439"/>
              <a:gd name="connsiteY2" fmla="*/ 815453 h 1716206"/>
              <a:gd name="connsiteX3" fmla="*/ 3534771 w 3573439"/>
              <a:gd name="connsiteY3" fmla="*/ 1429603 h 1716206"/>
              <a:gd name="connsiteX4" fmla="*/ 3343702 w 3573439"/>
              <a:gd name="connsiteY4" fmla="*/ 1716206 h 1716206"/>
              <a:gd name="connsiteX0" fmla="*/ 0 w 3549556"/>
              <a:gd name="connsiteY0" fmla="*/ 1040641 h 1716206"/>
              <a:gd name="connsiteX1" fmla="*/ 2272352 w 3549556"/>
              <a:gd name="connsiteY1" fmla="*/ 37531 h 1716206"/>
              <a:gd name="connsiteX2" fmla="*/ 2838734 w 3549556"/>
              <a:gd name="connsiteY2" fmla="*/ 815453 h 1716206"/>
              <a:gd name="connsiteX3" fmla="*/ 3432411 w 3549556"/>
              <a:gd name="connsiteY3" fmla="*/ 1061113 h 1716206"/>
              <a:gd name="connsiteX4" fmla="*/ 3534771 w 3549556"/>
              <a:gd name="connsiteY4" fmla="*/ 1429603 h 1716206"/>
              <a:gd name="connsiteX5" fmla="*/ 3343702 w 3549556"/>
              <a:gd name="connsiteY5" fmla="*/ 1716206 h 1716206"/>
              <a:gd name="connsiteX0" fmla="*/ 0 w 3726977"/>
              <a:gd name="connsiteY0" fmla="*/ 1486468 h 1779896"/>
              <a:gd name="connsiteX1" fmla="*/ 2449773 w 3726977"/>
              <a:gd name="connsiteY1" fmla="*/ 101221 h 1779896"/>
              <a:gd name="connsiteX2" fmla="*/ 3016155 w 3726977"/>
              <a:gd name="connsiteY2" fmla="*/ 879143 h 1779896"/>
              <a:gd name="connsiteX3" fmla="*/ 3609832 w 3726977"/>
              <a:gd name="connsiteY3" fmla="*/ 1124803 h 1779896"/>
              <a:gd name="connsiteX4" fmla="*/ 3712192 w 3726977"/>
              <a:gd name="connsiteY4" fmla="*/ 1493293 h 1779896"/>
              <a:gd name="connsiteX5" fmla="*/ 3521123 w 3726977"/>
              <a:gd name="connsiteY5" fmla="*/ 1779896 h 1779896"/>
              <a:gd name="connsiteX0" fmla="*/ 0 w 3726977"/>
              <a:gd name="connsiteY0" fmla="*/ 1398895 h 1692323"/>
              <a:gd name="connsiteX1" fmla="*/ 484496 w 3726977"/>
              <a:gd name="connsiteY1" fmla="*/ 709684 h 1692323"/>
              <a:gd name="connsiteX2" fmla="*/ 2449773 w 3726977"/>
              <a:gd name="connsiteY2" fmla="*/ 13648 h 1692323"/>
              <a:gd name="connsiteX3" fmla="*/ 3016155 w 3726977"/>
              <a:gd name="connsiteY3" fmla="*/ 791570 h 1692323"/>
              <a:gd name="connsiteX4" fmla="*/ 3609832 w 3726977"/>
              <a:gd name="connsiteY4" fmla="*/ 1037230 h 1692323"/>
              <a:gd name="connsiteX5" fmla="*/ 3712192 w 3726977"/>
              <a:gd name="connsiteY5" fmla="*/ 1405720 h 1692323"/>
              <a:gd name="connsiteX6" fmla="*/ 3521123 w 3726977"/>
              <a:gd name="connsiteY6" fmla="*/ 1692323 h 1692323"/>
              <a:gd name="connsiteX0" fmla="*/ 0 w 3726977"/>
              <a:gd name="connsiteY0" fmla="*/ 1465996 h 1759424"/>
              <a:gd name="connsiteX1" fmla="*/ 839338 w 3726977"/>
              <a:gd name="connsiteY1" fmla="*/ 1343167 h 1759424"/>
              <a:gd name="connsiteX2" fmla="*/ 2449773 w 3726977"/>
              <a:gd name="connsiteY2" fmla="*/ 80749 h 1759424"/>
              <a:gd name="connsiteX3" fmla="*/ 3016155 w 3726977"/>
              <a:gd name="connsiteY3" fmla="*/ 858671 h 1759424"/>
              <a:gd name="connsiteX4" fmla="*/ 3609832 w 3726977"/>
              <a:gd name="connsiteY4" fmla="*/ 1104331 h 1759424"/>
              <a:gd name="connsiteX5" fmla="*/ 3712192 w 3726977"/>
              <a:gd name="connsiteY5" fmla="*/ 1472821 h 1759424"/>
              <a:gd name="connsiteX6" fmla="*/ 3521123 w 3726977"/>
              <a:gd name="connsiteY6" fmla="*/ 1759424 h 1759424"/>
              <a:gd name="connsiteX0" fmla="*/ 0 w 3726977"/>
              <a:gd name="connsiteY0" fmla="*/ 631208 h 924636"/>
              <a:gd name="connsiteX1" fmla="*/ 839338 w 3726977"/>
              <a:gd name="connsiteY1" fmla="*/ 508379 h 924636"/>
              <a:gd name="connsiteX2" fmla="*/ 2531660 w 3726977"/>
              <a:gd name="connsiteY2" fmla="*/ 126242 h 924636"/>
              <a:gd name="connsiteX3" fmla="*/ 3016155 w 3726977"/>
              <a:gd name="connsiteY3" fmla="*/ 23883 h 924636"/>
              <a:gd name="connsiteX4" fmla="*/ 3609832 w 3726977"/>
              <a:gd name="connsiteY4" fmla="*/ 269543 h 924636"/>
              <a:gd name="connsiteX5" fmla="*/ 3712192 w 3726977"/>
              <a:gd name="connsiteY5" fmla="*/ 638033 h 924636"/>
              <a:gd name="connsiteX6" fmla="*/ 3521123 w 3726977"/>
              <a:gd name="connsiteY6" fmla="*/ 924636 h 924636"/>
              <a:gd name="connsiteX0" fmla="*/ 0 w 3726977"/>
              <a:gd name="connsiteY0" fmla="*/ 570930 h 864358"/>
              <a:gd name="connsiteX1" fmla="*/ 839338 w 3726977"/>
              <a:gd name="connsiteY1" fmla="*/ 448101 h 864358"/>
              <a:gd name="connsiteX2" fmla="*/ 2531660 w 3726977"/>
              <a:gd name="connsiteY2" fmla="*/ 65964 h 864358"/>
              <a:gd name="connsiteX3" fmla="*/ 3077570 w 3726977"/>
              <a:gd name="connsiteY3" fmla="*/ 52315 h 864358"/>
              <a:gd name="connsiteX4" fmla="*/ 3609832 w 3726977"/>
              <a:gd name="connsiteY4" fmla="*/ 209265 h 864358"/>
              <a:gd name="connsiteX5" fmla="*/ 3712192 w 3726977"/>
              <a:gd name="connsiteY5" fmla="*/ 577755 h 864358"/>
              <a:gd name="connsiteX6" fmla="*/ 3521123 w 3726977"/>
              <a:gd name="connsiteY6" fmla="*/ 864358 h 864358"/>
              <a:gd name="connsiteX0" fmla="*/ 0 w 3722428"/>
              <a:gd name="connsiteY0" fmla="*/ 694898 h 988326"/>
              <a:gd name="connsiteX1" fmla="*/ 839338 w 3722428"/>
              <a:gd name="connsiteY1" fmla="*/ 572069 h 988326"/>
              <a:gd name="connsiteX2" fmla="*/ 2531660 w 3722428"/>
              <a:gd name="connsiteY2" fmla="*/ 189932 h 988326"/>
              <a:gd name="connsiteX3" fmla="*/ 3077570 w 3722428"/>
              <a:gd name="connsiteY3" fmla="*/ 176283 h 988326"/>
              <a:gd name="connsiteX4" fmla="*/ 3582537 w 3722428"/>
              <a:gd name="connsiteY4" fmla="*/ 87573 h 988326"/>
              <a:gd name="connsiteX5" fmla="*/ 3712192 w 3722428"/>
              <a:gd name="connsiteY5" fmla="*/ 701723 h 988326"/>
              <a:gd name="connsiteX6" fmla="*/ 3521123 w 3722428"/>
              <a:gd name="connsiteY6" fmla="*/ 988326 h 988326"/>
              <a:gd name="connsiteX0" fmla="*/ 0 w 3756548"/>
              <a:gd name="connsiteY0" fmla="*/ 722194 h 988326"/>
              <a:gd name="connsiteX1" fmla="*/ 873458 w 3756548"/>
              <a:gd name="connsiteY1" fmla="*/ 572069 h 988326"/>
              <a:gd name="connsiteX2" fmla="*/ 2565780 w 3756548"/>
              <a:gd name="connsiteY2" fmla="*/ 189932 h 988326"/>
              <a:gd name="connsiteX3" fmla="*/ 3111690 w 3756548"/>
              <a:gd name="connsiteY3" fmla="*/ 176283 h 988326"/>
              <a:gd name="connsiteX4" fmla="*/ 3616657 w 3756548"/>
              <a:gd name="connsiteY4" fmla="*/ 87573 h 988326"/>
              <a:gd name="connsiteX5" fmla="*/ 3746312 w 3756548"/>
              <a:gd name="connsiteY5" fmla="*/ 701723 h 988326"/>
              <a:gd name="connsiteX6" fmla="*/ 3555243 w 3756548"/>
              <a:gd name="connsiteY6" fmla="*/ 988326 h 988326"/>
              <a:gd name="connsiteX0" fmla="*/ 0 w 3747449"/>
              <a:gd name="connsiteY0" fmla="*/ 598226 h 864358"/>
              <a:gd name="connsiteX1" fmla="*/ 873458 w 3747449"/>
              <a:gd name="connsiteY1" fmla="*/ 448101 h 864358"/>
              <a:gd name="connsiteX2" fmla="*/ 2565780 w 3747449"/>
              <a:gd name="connsiteY2" fmla="*/ 65964 h 864358"/>
              <a:gd name="connsiteX3" fmla="*/ 3111690 w 3747449"/>
              <a:gd name="connsiteY3" fmla="*/ 52315 h 864358"/>
              <a:gd name="connsiteX4" fmla="*/ 3562066 w 3747449"/>
              <a:gd name="connsiteY4" fmla="*/ 181969 h 864358"/>
              <a:gd name="connsiteX5" fmla="*/ 3746312 w 3747449"/>
              <a:gd name="connsiteY5" fmla="*/ 577755 h 864358"/>
              <a:gd name="connsiteX6" fmla="*/ 3555243 w 3747449"/>
              <a:gd name="connsiteY6" fmla="*/ 864358 h 864358"/>
              <a:gd name="connsiteX0" fmla="*/ 0 w 3751998"/>
              <a:gd name="connsiteY0" fmla="*/ 598226 h 864358"/>
              <a:gd name="connsiteX1" fmla="*/ 873458 w 3751998"/>
              <a:gd name="connsiteY1" fmla="*/ 448101 h 864358"/>
              <a:gd name="connsiteX2" fmla="*/ 2565780 w 3751998"/>
              <a:gd name="connsiteY2" fmla="*/ 65964 h 864358"/>
              <a:gd name="connsiteX3" fmla="*/ 3111690 w 3751998"/>
              <a:gd name="connsiteY3" fmla="*/ 52315 h 864358"/>
              <a:gd name="connsiteX4" fmla="*/ 3589361 w 3751998"/>
              <a:gd name="connsiteY4" fmla="*/ 161498 h 864358"/>
              <a:gd name="connsiteX5" fmla="*/ 3746312 w 3751998"/>
              <a:gd name="connsiteY5" fmla="*/ 577755 h 864358"/>
              <a:gd name="connsiteX6" fmla="*/ 3555243 w 3751998"/>
              <a:gd name="connsiteY6" fmla="*/ 864358 h 864358"/>
              <a:gd name="connsiteX0" fmla="*/ 0 w 3751998"/>
              <a:gd name="connsiteY0" fmla="*/ 613011 h 879143"/>
              <a:gd name="connsiteX1" fmla="*/ 873458 w 3751998"/>
              <a:gd name="connsiteY1" fmla="*/ 551596 h 879143"/>
              <a:gd name="connsiteX2" fmla="*/ 2565780 w 3751998"/>
              <a:gd name="connsiteY2" fmla="*/ 80749 h 879143"/>
              <a:gd name="connsiteX3" fmla="*/ 3111690 w 3751998"/>
              <a:gd name="connsiteY3" fmla="*/ 67100 h 879143"/>
              <a:gd name="connsiteX4" fmla="*/ 3589361 w 3751998"/>
              <a:gd name="connsiteY4" fmla="*/ 176283 h 879143"/>
              <a:gd name="connsiteX5" fmla="*/ 3746312 w 3751998"/>
              <a:gd name="connsiteY5" fmla="*/ 592540 h 879143"/>
              <a:gd name="connsiteX6" fmla="*/ 3555243 w 3751998"/>
              <a:gd name="connsiteY6" fmla="*/ 879143 h 879143"/>
              <a:gd name="connsiteX0" fmla="*/ 0 w 3751998"/>
              <a:gd name="connsiteY0" fmla="*/ 565244 h 831376"/>
              <a:gd name="connsiteX1" fmla="*/ 873458 w 3751998"/>
              <a:gd name="connsiteY1" fmla="*/ 503829 h 831376"/>
              <a:gd name="connsiteX2" fmla="*/ 2565780 w 3751998"/>
              <a:gd name="connsiteY2" fmla="*/ 80749 h 831376"/>
              <a:gd name="connsiteX3" fmla="*/ 3111690 w 3751998"/>
              <a:gd name="connsiteY3" fmla="*/ 19333 h 831376"/>
              <a:gd name="connsiteX4" fmla="*/ 3589361 w 3751998"/>
              <a:gd name="connsiteY4" fmla="*/ 128516 h 831376"/>
              <a:gd name="connsiteX5" fmla="*/ 3746312 w 3751998"/>
              <a:gd name="connsiteY5" fmla="*/ 544773 h 831376"/>
              <a:gd name="connsiteX6" fmla="*/ 3555243 w 3751998"/>
              <a:gd name="connsiteY6" fmla="*/ 831376 h 831376"/>
              <a:gd name="connsiteX0" fmla="*/ 0 w 3751998"/>
              <a:gd name="connsiteY0" fmla="*/ 598226 h 864358"/>
              <a:gd name="connsiteX1" fmla="*/ 880282 w 3751998"/>
              <a:gd name="connsiteY1" fmla="*/ 734703 h 864358"/>
              <a:gd name="connsiteX2" fmla="*/ 2565780 w 3751998"/>
              <a:gd name="connsiteY2" fmla="*/ 113731 h 864358"/>
              <a:gd name="connsiteX3" fmla="*/ 3111690 w 3751998"/>
              <a:gd name="connsiteY3" fmla="*/ 52315 h 864358"/>
              <a:gd name="connsiteX4" fmla="*/ 3589361 w 3751998"/>
              <a:gd name="connsiteY4" fmla="*/ 161498 h 864358"/>
              <a:gd name="connsiteX5" fmla="*/ 3746312 w 3751998"/>
              <a:gd name="connsiteY5" fmla="*/ 577755 h 864358"/>
              <a:gd name="connsiteX6" fmla="*/ 3555243 w 3751998"/>
              <a:gd name="connsiteY6" fmla="*/ 864358 h 864358"/>
              <a:gd name="connsiteX0" fmla="*/ 0 w 3751998"/>
              <a:gd name="connsiteY0" fmla="*/ 555009 h 821141"/>
              <a:gd name="connsiteX1" fmla="*/ 880282 w 3751998"/>
              <a:gd name="connsiteY1" fmla="*/ 691486 h 821141"/>
              <a:gd name="connsiteX2" fmla="*/ 2613547 w 3751998"/>
              <a:gd name="connsiteY2" fmla="*/ 172872 h 821141"/>
              <a:gd name="connsiteX3" fmla="*/ 3111690 w 3751998"/>
              <a:gd name="connsiteY3" fmla="*/ 9098 h 821141"/>
              <a:gd name="connsiteX4" fmla="*/ 3589361 w 3751998"/>
              <a:gd name="connsiteY4" fmla="*/ 118281 h 821141"/>
              <a:gd name="connsiteX5" fmla="*/ 3746312 w 3751998"/>
              <a:gd name="connsiteY5" fmla="*/ 534538 h 821141"/>
              <a:gd name="connsiteX6" fmla="*/ 3555243 w 3751998"/>
              <a:gd name="connsiteY6" fmla="*/ 821141 h 821141"/>
              <a:gd name="connsiteX0" fmla="*/ 0 w 3751998"/>
              <a:gd name="connsiteY0" fmla="*/ 453788 h 719920"/>
              <a:gd name="connsiteX1" fmla="*/ 880282 w 3751998"/>
              <a:gd name="connsiteY1" fmla="*/ 590265 h 719920"/>
              <a:gd name="connsiteX2" fmla="*/ 2613547 w 3751998"/>
              <a:gd name="connsiteY2" fmla="*/ 71651 h 719920"/>
              <a:gd name="connsiteX3" fmla="*/ 3077571 w 3751998"/>
              <a:gd name="connsiteY3" fmla="*/ 330958 h 719920"/>
              <a:gd name="connsiteX4" fmla="*/ 3589361 w 3751998"/>
              <a:gd name="connsiteY4" fmla="*/ 17060 h 719920"/>
              <a:gd name="connsiteX5" fmla="*/ 3746312 w 3751998"/>
              <a:gd name="connsiteY5" fmla="*/ 433317 h 719920"/>
              <a:gd name="connsiteX6" fmla="*/ 3555243 w 3751998"/>
              <a:gd name="connsiteY6" fmla="*/ 719920 h 719920"/>
              <a:gd name="connsiteX0" fmla="*/ 0 w 3817963"/>
              <a:gd name="connsiteY0" fmla="*/ 425355 h 783609"/>
              <a:gd name="connsiteX1" fmla="*/ 880282 w 3817963"/>
              <a:gd name="connsiteY1" fmla="*/ 561832 h 783609"/>
              <a:gd name="connsiteX2" fmla="*/ 2613547 w 3817963"/>
              <a:gd name="connsiteY2" fmla="*/ 43218 h 783609"/>
              <a:gd name="connsiteX3" fmla="*/ 3077571 w 3817963"/>
              <a:gd name="connsiteY3" fmla="*/ 302525 h 783609"/>
              <a:gd name="connsiteX4" fmla="*/ 3125337 w 3817963"/>
              <a:gd name="connsiteY4" fmla="*/ 766549 h 783609"/>
              <a:gd name="connsiteX5" fmla="*/ 3746312 w 3817963"/>
              <a:gd name="connsiteY5" fmla="*/ 404884 h 783609"/>
              <a:gd name="connsiteX6" fmla="*/ 3555243 w 3817963"/>
              <a:gd name="connsiteY6" fmla="*/ 691487 h 783609"/>
              <a:gd name="connsiteX0" fmla="*/ 0 w 3555243"/>
              <a:gd name="connsiteY0" fmla="*/ 425355 h 831376"/>
              <a:gd name="connsiteX1" fmla="*/ 880282 w 3555243"/>
              <a:gd name="connsiteY1" fmla="*/ 561832 h 831376"/>
              <a:gd name="connsiteX2" fmla="*/ 2613547 w 3555243"/>
              <a:gd name="connsiteY2" fmla="*/ 43218 h 831376"/>
              <a:gd name="connsiteX3" fmla="*/ 3077571 w 3555243"/>
              <a:gd name="connsiteY3" fmla="*/ 302525 h 831376"/>
              <a:gd name="connsiteX4" fmla="*/ 3125337 w 3555243"/>
              <a:gd name="connsiteY4" fmla="*/ 766549 h 831376"/>
              <a:gd name="connsiteX5" fmla="*/ 3555243 w 3555243"/>
              <a:gd name="connsiteY5" fmla="*/ 691487 h 831376"/>
              <a:gd name="connsiteX0" fmla="*/ 0 w 3555243"/>
              <a:gd name="connsiteY0" fmla="*/ 834788 h 1240809"/>
              <a:gd name="connsiteX1" fmla="*/ 880282 w 3555243"/>
              <a:gd name="connsiteY1" fmla="*/ 971265 h 1240809"/>
              <a:gd name="connsiteX2" fmla="*/ 2790967 w 3555243"/>
              <a:gd name="connsiteY2" fmla="*/ 43218 h 1240809"/>
              <a:gd name="connsiteX3" fmla="*/ 3077571 w 3555243"/>
              <a:gd name="connsiteY3" fmla="*/ 711958 h 1240809"/>
              <a:gd name="connsiteX4" fmla="*/ 3125337 w 3555243"/>
              <a:gd name="connsiteY4" fmla="*/ 1175982 h 1240809"/>
              <a:gd name="connsiteX5" fmla="*/ 3555243 w 3555243"/>
              <a:gd name="connsiteY5" fmla="*/ 1100920 h 1240809"/>
              <a:gd name="connsiteX0" fmla="*/ 0 w 3555243"/>
              <a:gd name="connsiteY0" fmla="*/ 834788 h 1116558"/>
              <a:gd name="connsiteX1" fmla="*/ 880282 w 3555243"/>
              <a:gd name="connsiteY1" fmla="*/ 971265 h 1116558"/>
              <a:gd name="connsiteX2" fmla="*/ 2790967 w 3555243"/>
              <a:gd name="connsiteY2" fmla="*/ 43218 h 1116558"/>
              <a:gd name="connsiteX3" fmla="*/ 3077571 w 3555243"/>
              <a:gd name="connsiteY3" fmla="*/ 711958 h 1116558"/>
              <a:gd name="connsiteX4" fmla="*/ 3364173 w 3555243"/>
              <a:gd name="connsiteY4" fmla="*/ 234286 h 1116558"/>
              <a:gd name="connsiteX5" fmla="*/ 3555243 w 3555243"/>
              <a:gd name="connsiteY5" fmla="*/ 1100920 h 1116558"/>
              <a:gd name="connsiteX0" fmla="*/ 0 w 3555243"/>
              <a:gd name="connsiteY0" fmla="*/ 834788 h 1103193"/>
              <a:gd name="connsiteX1" fmla="*/ 880282 w 3555243"/>
              <a:gd name="connsiteY1" fmla="*/ 971265 h 1103193"/>
              <a:gd name="connsiteX2" fmla="*/ 2790967 w 3555243"/>
              <a:gd name="connsiteY2" fmla="*/ 43218 h 1103193"/>
              <a:gd name="connsiteX3" fmla="*/ 3077571 w 3555243"/>
              <a:gd name="connsiteY3" fmla="*/ 711958 h 1103193"/>
              <a:gd name="connsiteX4" fmla="*/ 3555243 w 3555243"/>
              <a:gd name="connsiteY4" fmla="*/ 1100920 h 1103193"/>
              <a:gd name="connsiteX0" fmla="*/ 0 w 3555243"/>
              <a:gd name="connsiteY0" fmla="*/ 914400 h 1182805"/>
              <a:gd name="connsiteX1" fmla="*/ 880282 w 3555243"/>
              <a:gd name="connsiteY1" fmla="*/ 1050877 h 1182805"/>
              <a:gd name="connsiteX2" fmla="*/ 2790967 w 3555243"/>
              <a:gd name="connsiteY2" fmla="*/ 122830 h 1182805"/>
              <a:gd name="connsiteX3" fmla="*/ 3316406 w 3555243"/>
              <a:gd name="connsiteY3" fmla="*/ 313898 h 1182805"/>
              <a:gd name="connsiteX4" fmla="*/ 3555243 w 3555243"/>
              <a:gd name="connsiteY4" fmla="*/ 1180532 h 1182805"/>
              <a:gd name="connsiteX0" fmla="*/ 0 w 3792940"/>
              <a:gd name="connsiteY0" fmla="*/ 914400 h 1182805"/>
              <a:gd name="connsiteX1" fmla="*/ 880282 w 3792940"/>
              <a:gd name="connsiteY1" fmla="*/ 1050877 h 1182805"/>
              <a:gd name="connsiteX2" fmla="*/ 2790967 w 3792940"/>
              <a:gd name="connsiteY2" fmla="*/ 122830 h 1182805"/>
              <a:gd name="connsiteX3" fmla="*/ 3316406 w 3792940"/>
              <a:gd name="connsiteY3" fmla="*/ 313898 h 1182805"/>
              <a:gd name="connsiteX4" fmla="*/ 3753134 w 3792940"/>
              <a:gd name="connsiteY4" fmla="*/ 375315 h 1182805"/>
              <a:gd name="connsiteX5" fmla="*/ 3555243 w 3792940"/>
              <a:gd name="connsiteY5" fmla="*/ 1180532 h 1182805"/>
              <a:gd name="connsiteX0" fmla="*/ 0 w 3803176"/>
              <a:gd name="connsiteY0" fmla="*/ 914400 h 1182805"/>
              <a:gd name="connsiteX1" fmla="*/ 880282 w 3803176"/>
              <a:gd name="connsiteY1" fmla="*/ 1050877 h 1182805"/>
              <a:gd name="connsiteX2" fmla="*/ 2790967 w 3803176"/>
              <a:gd name="connsiteY2" fmla="*/ 122830 h 1182805"/>
              <a:gd name="connsiteX3" fmla="*/ 3316406 w 3803176"/>
              <a:gd name="connsiteY3" fmla="*/ 313898 h 1182805"/>
              <a:gd name="connsiteX4" fmla="*/ 3753134 w 3803176"/>
              <a:gd name="connsiteY4" fmla="*/ 375315 h 1182805"/>
              <a:gd name="connsiteX5" fmla="*/ 3616658 w 3803176"/>
              <a:gd name="connsiteY5" fmla="*/ 675565 h 1182805"/>
              <a:gd name="connsiteX0" fmla="*/ 0 w 3808863"/>
              <a:gd name="connsiteY0" fmla="*/ 914400 h 1182805"/>
              <a:gd name="connsiteX1" fmla="*/ 880282 w 3808863"/>
              <a:gd name="connsiteY1" fmla="*/ 1050877 h 1182805"/>
              <a:gd name="connsiteX2" fmla="*/ 2790967 w 3808863"/>
              <a:gd name="connsiteY2" fmla="*/ 122830 h 1182805"/>
              <a:gd name="connsiteX3" fmla="*/ 3316406 w 3808863"/>
              <a:gd name="connsiteY3" fmla="*/ 313898 h 1182805"/>
              <a:gd name="connsiteX4" fmla="*/ 3753134 w 3808863"/>
              <a:gd name="connsiteY4" fmla="*/ 375315 h 1182805"/>
              <a:gd name="connsiteX5" fmla="*/ 3650777 w 3808863"/>
              <a:gd name="connsiteY5" fmla="*/ 668741 h 1182805"/>
              <a:gd name="connsiteX0" fmla="*/ 0 w 3999931"/>
              <a:gd name="connsiteY0" fmla="*/ 1405720 h 1405720"/>
              <a:gd name="connsiteX1" fmla="*/ 1071350 w 3999931"/>
              <a:gd name="connsiteY1" fmla="*/ 1050877 h 1405720"/>
              <a:gd name="connsiteX2" fmla="*/ 2982035 w 3999931"/>
              <a:gd name="connsiteY2" fmla="*/ 122830 h 1405720"/>
              <a:gd name="connsiteX3" fmla="*/ 3507474 w 3999931"/>
              <a:gd name="connsiteY3" fmla="*/ 313898 h 1405720"/>
              <a:gd name="connsiteX4" fmla="*/ 3944202 w 3999931"/>
              <a:gd name="connsiteY4" fmla="*/ 375315 h 1405720"/>
              <a:gd name="connsiteX5" fmla="*/ 3841845 w 3999931"/>
              <a:gd name="connsiteY5" fmla="*/ 668741 h 1405720"/>
              <a:gd name="connsiteX0" fmla="*/ 0 w 3999931"/>
              <a:gd name="connsiteY0" fmla="*/ 1405720 h 1405720"/>
              <a:gd name="connsiteX1" fmla="*/ 266129 w 3999931"/>
              <a:gd name="connsiteY1" fmla="*/ 839338 h 1405720"/>
              <a:gd name="connsiteX2" fmla="*/ 1071350 w 3999931"/>
              <a:gd name="connsiteY2" fmla="*/ 1050877 h 1405720"/>
              <a:gd name="connsiteX3" fmla="*/ 2982035 w 3999931"/>
              <a:gd name="connsiteY3" fmla="*/ 122830 h 1405720"/>
              <a:gd name="connsiteX4" fmla="*/ 3507474 w 3999931"/>
              <a:gd name="connsiteY4" fmla="*/ 313898 h 1405720"/>
              <a:gd name="connsiteX5" fmla="*/ 3944202 w 3999931"/>
              <a:gd name="connsiteY5" fmla="*/ 375315 h 1405720"/>
              <a:gd name="connsiteX6" fmla="*/ 3841845 w 3999931"/>
              <a:gd name="connsiteY6" fmla="*/ 668741 h 1405720"/>
              <a:gd name="connsiteX0" fmla="*/ 2 w 3999933"/>
              <a:gd name="connsiteY0" fmla="*/ 1365914 h 1365914"/>
              <a:gd name="connsiteX1" fmla="*/ 266131 w 3999933"/>
              <a:gd name="connsiteY1" fmla="*/ 799532 h 1365914"/>
              <a:gd name="connsiteX2" fmla="*/ 1596790 w 3999933"/>
              <a:gd name="connsiteY2" fmla="*/ 772235 h 1365914"/>
              <a:gd name="connsiteX3" fmla="*/ 2982037 w 3999933"/>
              <a:gd name="connsiteY3" fmla="*/ 83024 h 1365914"/>
              <a:gd name="connsiteX4" fmla="*/ 3507476 w 3999933"/>
              <a:gd name="connsiteY4" fmla="*/ 274092 h 1365914"/>
              <a:gd name="connsiteX5" fmla="*/ 3944204 w 3999933"/>
              <a:gd name="connsiteY5" fmla="*/ 335509 h 1365914"/>
              <a:gd name="connsiteX6" fmla="*/ 3841847 w 3999933"/>
              <a:gd name="connsiteY6" fmla="*/ 628935 h 1365914"/>
              <a:gd name="connsiteX0" fmla="*/ 2 w 4003245"/>
              <a:gd name="connsiteY0" fmla="*/ 1365914 h 1365914"/>
              <a:gd name="connsiteX1" fmla="*/ 266131 w 4003245"/>
              <a:gd name="connsiteY1" fmla="*/ 799532 h 1365914"/>
              <a:gd name="connsiteX2" fmla="*/ 1596790 w 4003245"/>
              <a:gd name="connsiteY2" fmla="*/ 772235 h 1365914"/>
              <a:gd name="connsiteX3" fmla="*/ 2982037 w 4003245"/>
              <a:gd name="connsiteY3" fmla="*/ 83024 h 1365914"/>
              <a:gd name="connsiteX4" fmla="*/ 3507476 w 4003245"/>
              <a:gd name="connsiteY4" fmla="*/ 274092 h 1365914"/>
              <a:gd name="connsiteX5" fmla="*/ 3944204 w 4003245"/>
              <a:gd name="connsiteY5" fmla="*/ 335509 h 1365914"/>
              <a:gd name="connsiteX6" fmla="*/ 3861725 w 4003245"/>
              <a:gd name="connsiteY6" fmla="*/ 620984 h 1365914"/>
              <a:gd name="connsiteX0" fmla="*/ 2 w 4003245"/>
              <a:gd name="connsiteY0" fmla="*/ 1365914 h 1365914"/>
              <a:gd name="connsiteX1" fmla="*/ 266131 w 4003245"/>
              <a:gd name="connsiteY1" fmla="*/ 799532 h 1365914"/>
              <a:gd name="connsiteX2" fmla="*/ 1596790 w 4003245"/>
              <a:gd name="connsiteY2" fmla="*/ 772235 h 1365914"/>
              <a:gd name="connsiteX3" fmla="*/ 2982037 w 4003245"/>
              <a:gd name="connsiteY3" fmla="*/ 83024 h 1365914"/>
              <a:gd name="connsiteX4" fmla="*/ 3507476 w 4003245"/>
              <a:gd name="connsiteY4" fmla="*/ 274092 h 1365914"/>
              <a:gd name="connsiteX5" fmla="*/ 3944204 w 4003245"/>
              <a:gd name="connsiteY5" fmla="*/ 335509 h 1365914"/>
              <a:gd name="connsiteX6" fmla="*/ 3861725 w 4003245"/>
              <a:gd name="connsiteY6" fmla="*/ 620984 h 1365914"/>
              <a:gd name="connsiteX0" fmla="*/ 2 w 3963488"/>
              <a:gd name="connsiteY0" fmla="*/ 1365914 h 1365914"/>
              <a:gd name="connsiteX1" fmla="*/ 266131 w 3963488"/>
              <a:gd name="connsiteY1" fmla="*/ 799532 h 1365914"/>
              <a:gd name="connsiteX2" fmla="*/ 1596790 w 3963488"/>
              <a:gd name="connsiteY2" fmla="*/ 772235 h 1365914"/>
              <a:gd name="connsiteX3" fmla="*/ 2982037 w 3963488"/>
              <a:gd name="connsiteY3" fmla="*/ 83024 h 1365914"/>
              <a:gd name="connsiteX4" fmla="*/ 3507476 w 3963488"/>
              <a:gd name="connsiteY4" fmla="*/ 274092 h 1365914"/>
              <a:gd name="connsiteX5" fmla="*/ 3904447 w 3963488"/>
              <a:gd name="connsiteY5" fmla="*/ 347436 h 1365914"/>
              <a:gd name="connsiteX6" fmla="*/ 3861725 w 3963488"/>
              <a:gd name="connsiteY6" fmla="*/ 620984 h 1365914"/>
              <a:gd name="connsiteX0" fmla="*/ 2 w 3952887"/>
              <a:gd name="connsiteY0" fmla="*/ 1365914 h 1365914"/>
              <a:gd name="connsiteX1" fmla="*/ 266131 w 3952887"/>
              <a:gd name="connsiteY1" fmla="*/ 799532 h 1365914"/>
              <a:gd name="connsiteX2" fmla="*/ 1596790 w 3952887"/>
              <a:gd name="connsiteY2" fmla="*/ 772235 h 1365914"/>
              <a:gd name="connsiteX3" fmla="*/ 2982037 w 3952887"/>
              <a:gd name="connsiteY3" fmla="*/ 83024 h 1365914"/>
              <a:gd name="connsiteX4" fmla="*/ 3507476 w 3952887"/>
              <a:gd name="connsiteY4" fmla="*/ 274092 h 1365914"/>
              <a:gd name="connsiteX5" fmla="*/ 3904447 w 3952887"/>
              <a:gd name="connsiteY5" fmla="*/ 347436 h 1365914"/>
              <a:gd name="connsiteX6" fmla="*/ 3798115 w 3952887"/>
              <a:gd name="connsiteY6" fmla="*/ 700498 h 1365914"/>
              <a:gd name="connsiteX0" fmla="*/ 3526 w 3956411"/>
              <a:gd name="connsiteY0" fmla="*/ 1376485 h 1376485"/>
              <a:gd name="connsiteX1" fmla="*/ 269655 w 3956411"/>
              <a:gd name="connsiteY1" fmla="*/ 810103 h 1376485"/>
              <a:gd name="connsiteX2" fmla="*/ 1621456 w 3956411"/>
              <a:gd name="connsiteY2" fmla="*/ 846232 h 1376485"/>
              <a:gd name="connsiteX3" fmla="*/ 2985561 w 3956411"/>
              <a:gd name="connsiteY3" fmla="*/ 93595 h 1376485"/>
              <a:gd name="connsiteX4" fmla="*/ 3511000 w 3956411"/>
              <a:gd name="connsiteY4" fmla="*/ 284663 h 1376485"/>
              <a:gd name="connsiteX5" fmla="*/ 3907971 w 3956411"/>
              <a:gd name="connsiteY5" fmla="*/ 358007 h 1376485"/>
              <a:gd name="connsiteX6" fmla="*/ 3801639 w 3956411"/>
              <a:gd name="connsiteY6" fmla="*/ 711069 h 1376485"/>
              <a:gd name="connsiteX0" fmla="*/ 3526 w 3832052"/>
              <a:gd name="connsiteY0" fmla="*/ 1376485 h 1376485"/>
              <a:gd name="connsiteX1" fmla="*/ 269655 w 3832052"/>
              <a:gd name="connsiteY1" fmla="*/ 810103 h 1376485"/>
              <a:gd name="connsiteX2" fmla="*/ 1621456 w 3832052"/>
              <a:gd name="connsiteY2" fmla="*/ 846232 h 1376485"/>
              <a:gd name="connsiteX3" fmla="*/ 2985561 w 3832052"/>
              <a:gd name="connsiteY3" fmla="*/ 93595 h 1376485"/>
              <a:gd name="connsiteX4" fmla="*/ 3511000 w 3832052"/>
              <a:gd name="connsiteY4" fmla="*/ 284663 h 1376485"/>
              <a:gd name="connsiteX5" fmla="*/ 3783612 w 3832052"/>
              <a:gd name="connsiteY5" fmla="*/ 365322 h 1376485"/>
              <a:gd name="connsiteX6" fmla="*/ 3801639 w 3832052"/>
              <a:gd name="connsiteY6" fmla="*/ 711069 h 1376485"/>
              <a:gd name="connsiteX0" fmla="*/ 0 w 3820973"/>
              <a:gd name="connsiteY0" fmla="*/ 1450708 h 1450708"/>
              <a:gd name="connsiteX1" fmla="*/ 288989 w 3820973"/>
              <a:gd name="connsiteY1" fmla="*/ 738022 h 1450708"/>
              <a:gd name="connsiteX2" fmla="*/ 1640790 w 3820973"/>
              <a:gd name="connsiteY2" fmla="*/ 774151 h 1450708"/>
              <a:gd name="connsiteX3" fmla="*/ 3004895 w 3820973"/>
              <a:gd name="connsiteY3" fmla="*/ 21514 h 1450708"/>
              <a:gd name="connsiteX4" fmla="*/ 3530334 w 3820973"/>
              <a:gd name="connsiteY4" fmla="*/ 212582 h 1450708"/>
              <a:gd name="connsiteX5" fmla="*/ 3802946 w 3820973"/>
              <a:gd name="connsiteY5" fmla="*/ 293241 h 1450708"/>
              <a:gd name="connsiteX6" fmla="*/ 3820973 w 3820973"/>
              <a:gd name="connsiteY6" fmla="*/ 638988 h 1450708"/>
              <a:gd name="connsiteX0" fmla="*/ 0 w 3820973"/>
              <a:gd name="connsiteY0" fmla="*/ 1450708 h 1450708"/>
              <a:gd name="connsiteX1" fmla="*/ 188405 w 3820973"/>
              <a:gd name="connsiteY1" fmla="*/ 797458 h 1450708"/>
              <a:gd name="connsiteX2" fmla="*/ 1640790 w 3820973"/>
              <a:gd name="connsiteY2" fmla="*/ 774151 h 1450708"/>
              <a:gd name="connsiteX3" fmla="*/ 3004895 w 3820973"/>
              <a:gd name="connsiteY3" fmla="*/ 21514 h 1450708"/>
              <a:gd name="connsiteX4" fmla="*/ 3530334 w 3820973"/>
              <a:gd name="connsiteY4" fmla="*/ 212582 h 1450708"/>
              <a:gd name="connsiteX5" fmla="*/ 3802946 w 3820973"/>
              <a:gd name="connsiteY5" fmla="*/ 293241 h 1450708"/>
              <a:gd name="connsiteX6" fmla="*/ 3820973 w 3820973"/>
              <a:gd name="connsiteY6" fmla="*/ 638988 h 1450708"/>
              <a:gd name="connsiteX0" fmla="*/ 0 w 3820973"/>
              <a:gd name="connsiteY0" fmla="*/ 1450708 h 1450708"/>
              <a:gd name="connsiteX1" fmla="*/ 188405 w 3820973"/>
              <a:gd name="connsiteY1" fmla="*/ 797458 h 1450708"/>
              <a:gd name="connsiteX2" fmla="*/ 1640790 w 3820973"/>
              <a:gd name="connsiteY2" fmla="*/ 774151 h 1450708"/>
              <a:gd name="connsiteX3" fmla="*/ 3004895 w 3820973"/>
              <a:gd name="connsiteY3" fmla="*/ 21514 h 1450708"/>
              <a:gd name="connsiteX4" fmla="*/ 3530334 w 3820973"/>
              <a:gd name="connsiteY4" fmla="*/ 212582 h 1450708"/>
              <a:gd name="connsiteX5" fmla="*/ 3802946 w 3820973"/>
              <a:gd name="connsiteY5" fmla="*/ 293241 h 1450708"/>
              <a:gd name="connsiteX6" fmla="*/ 3820973 w 3820973"/>
              <a:gd name="connsiteY6" fmla="*/ 638988 h 1450708"/>
              <a:gd name="connsiteX0" fmla="*/ 0 w 4107159"/>
              <a:gd name="connsiteY0" fmla="*/ 1297144 h 1297144"/>
              <a:gd name="connsiteX1" fmla="*/ 474591 w 4107159"/>
              <a:gd name="connsiteY1" fmla="*/ 797458 h 1297144"/>
              <a:gd name="connsiteX2" fmla="*/ 1926976 w 4107159"/>
              <a:gd name="connsiteY2" fmla="*/ 774151 h 1297144"/>
              <a:gd name="connsiteX3" fmla="*/ 3291081 w 4107159"/>
              <a:gd name="connsiteY3" fmla="*/ 21514 h 1297144"/>
              <a:gd name="connsiteX4" fmla="*/ 3816520 w 4107159"/>
              <a:gd name="connsiteY4" fmla="*/ 212582 h 1297144"/>
              <a:gd name="connsiteX5" fmla="*/ 4089132 w 4107159"/>
              <a:gd name="connsiteY5" fmla="*/ 293241 h 1297144"/>
              <a:gd name="connsiteX6" fmla="*/ 4107159 w 4107159"/>
              <a:gd name="connsiteY6" fmla="*/ 638988 h 1297144"/>
              <a:gd name="connsiteX0" fmla="*/ 0 w 4107159"/>
              <a:gd name="connsiteY0" fmla="*/ 1297144 h 1338694"/>
              <a:gd name="connsiteX1" fmla="*/ 474591 w 4107159"/>
              <a:gd name="connsiteY1" fmla="*/ 797458 h 1338694"/>
              <a:gd name="connsiteX2" fmla="*/ 1926976 w 4107159"/>
              <a:gd name="connsiteY2" fmla="*/ 774151 h 1338694"/>
              <a:gd name="connsiteX3" fmla="*/ 3291081 w 4107159"/>
              <a:gd name="connsiteY3" fmla="*/ 21514 h 1338694"/>
              <a:gd name="connsiteX4" fmla="*/ 3816520 w 4107159"/>
              <a:gd name="connsiteY4" fmla="*/ 212582 h 1338694"/>
              <a:gd name="connsiteX5" fmla="*/ 4089132 w 4107159"/>
              <a:gd name="connsiteY5" fmla="*/ 293241 h 1338694"/>
              <a:gd name="connsiteX6" fmla="*/ 4107159 w 4107159"/>
              <a:gd name="connsiteY6" fmla="*/ 638988 h 1338694"/>
              <a:gd name="connsiteX0" fmla="*/ 0 w 4202257"/>
              <a:gd name="connsiteY0" fmla="*/ 1623709 h 1665259"/>
              <a:gd name="connsiteX1" fmla="*/ 474591 w 4202257"/>
              <a:gd name="connsiteY1" fmla="*/ 1124023 h 1665259"/>
              <a:gd name="connsiteX2" fmla="*/ 1926976 w 4202257"/>
              <a:gd name="connsiteY2" fmla="*/ 1100716 h 1665259"/>
              <a:gd name="connsiteX3" fmla="*/ 3291081 w 4202257"/>
              <a:gd name="connsiteY3" fmla="*/ 348079 h 1665259"/>
              <a:gd name="connsiteX4" fmla="*/ 3816520 w 4202257"/>
              <a:gd name="connsiteY4" fmla="*/ 539147 h 1665259"/>
              <a:gd name="connsiteX5" fmla="*/ 4089132 w 4202257"/>
              <a:gd name="connsiteY5" fmla="*/ 619806 h 1665259"/>
              <a:gd name="connsiteX6" fmla="*/ 4202257 w 4202257"/>
              <a:gd name="connsiteY6" fmla="*/ 14577 h 1665259"/>
              <a:gd name="connsiteX0" fmla="*/ 0 w 4202257"/>
              <a:gd name="connsiteY0" fmla="*/ 1609132 h 1650682"/>
              <a:gd name="connsiteX1" fmla="*/ 474591 w 4202257"/>
              <a:gd name="connsiteY1" fmla="*/ 1109446 h 1650682"/>
              <a:gd name="connsiteX2" fmla="*/ 1926976 w 4202257"/>
              <a:gd name="connsiteY2" fmla="*/ 1086139 h 1650682"/>
              <a:gd name="connsiteX3" fmla="*/ 3291081 w 4202257"/>
              <a:gd name="connsiteY3" fmla="*/ 333502 h 1650682"/>
              <a:gd name="connsiteX4" fmla="*/ 3816520 w 4202257"/>
              <a:gd name="connsiteY4" fmla="*/ 524570 h 1650682"/>
              <a:gd name="connsiteX5" fmla="*/ 4089132 w 4202257"/>
              <a:gd name="connsiteY5" fmla="*/ 605229 h 1650682"/>
              <a:gd name="connsiteX6" fmla="*/ 4202257 w 4202257"/>
              <a:gd name="connsiteY6" fmla="*/ 0 h 1650682"/>
              <a:gd name="connsiteX0" fmla="*/ 0 w 4202257"/>
              <a:gd name="connsiteY0" fmla="*/ 1609132 h 1650682"/>
              <a:gd name="connsiteX1" fmla="*/ 474591 w 4202257"/>
              <a:gd name="connsiteY1" fmla="*/ 1109446 h 1650682"/>
              <a:gd name="connsiteX2" fmla="*/ 1926976 w 4202257"/>
              <a:gd name="connsiteY2" fmla="*/ 1086139 h 1650682"/>
              <a:gd name="connsiteX3" fmla="*/ 3291081 w 4202257"/>
              <a:gd name="connsiteY3" fmla="*/ 333502 h 1650682"/>
              <a:gd name="connsiteX4" fmla="*/ 3816520 w 4202257"/>
              <a:gd name="connsiteY4" fmla="*/ 524570 h 1650682"/>
              <a:gd name="connsiteX5" fmla="*/ 4147653 w 4202257"/>
              <a:gd name="connsiteY5" fmla="*/ 429664 h 1650682"/>
              <a:gd name="connsiteX6" fmla="*/ 4202257 w 4202257"/>
              <a:gd name="connsiteY6" fmla="*/ 0 h 1650682"/>
              <a:gd name="connsiteX0" fmla="*/ 0 w 4202257"/>
              <a:gd name="connsiteY0" fmla="*/ 1609132 h 1650682"/>
              <a:gd name="connsiteX1" fmla="*/ 474591 w 4202257"/>
              <a:gd name="connsiteY1" fmla="*/ 1109446 h 1650682"/>
              <a:gd name="connsiteX2" fmla="*/ 1926976 w 4202257"/>
              <a:gd name="connsiteY2" fmla="*/ 1086139 h 1650682"/>
              <a:gd name="connsiteX3" fmla="*/ 3291081 w 4202257"/>
              <a:gd name="connsiteY3" fmla="*/ 333502 h 1650682"/>
              <a:gd name="connsiteX4" fmla="*/ 3816520 w 4202257"/>
              <a:gd name="connsiteY4" fmla="*/ 524570 h 1650682"/>
              <a:gd name="connsiteX5" fmla="*/ 4147653 w 4202257"/>
              <a:gd name="connsiteY5" fmla="*/ 429664 h 1650682"/>
              <a:gd name="connsiteX6" fmla="*/ 4202257 w 4202257"/>
              <a:gd name="connsiteY6" fmla="*/ 0 h 1650682"/>
              <a:gd name="connsiteX0" fmla="*/ 0 w 4202257"/>
              <a:gd name="connsiteY0" fmla="*/ 1609132 h 1650682"/>
              <a:gd name="connsiteX1" fmla="*/ 474591 w 4202257"/>
              <a:gd name="connsiteY1" fmla="*/ 1109446 h 1650682"/>
              <a:gd name="connsiteX2" fmla="*/ 1926976 w 4202257"/>
              <a:gd name="connsiteY2" fmla="*/ 1086139 h 1650682"/>
              <a:gd name="connsiteX3" fmla="*/ 3291081 w 4202257"/>
              <a:gd name="connsiteY3" fmla="*/ 333502 h 1650682"/>
              <a:gd name="connsiteX4" fmla="*/ 3816520 w 4202257"/>
              <a:gd name="connsiteY4" fmla="*/ 524570 h 1650682"/>
              <a:gd name="connsiteX5" fmla="*/ 4147653 w 4202257"/>
              <a:gd name="connsiteY5" fmla="*/ 429664 h 1650682"/>
              <a:gd name="connsiteX6" fmla="*/ 4202257 w 4202257"/>
              <a:gd name="connsiteY6" fmla="*/ 0 h 1650682"/>
              <a:gd name="connsiteX0" fmla="*/ 0 w 4202257"/>
              <a:gd name="connsiteY0" fmla="*/ 1609132 h 1646739"/>
              <a:gd name="connsiteX1" fmla="*/ 525798 w 4202257"/>
              <a:gd name="connsiteY1" fmla="*/ 1028978 h 1646739"/>
              <a:gd name="connsiteX2" fmla="*/ 1926976 w 4202257"/>
              <a:gd name="connsiteY2" fmla="*/ 1086139 h 1646739"/>
              <a:gd name="connsiteX3" fmla="*/ 3291081 w 4202257"/>
              <a:gd name="connsiteY3" fmla="*/ 333502 h 1646739"/>
              <a:gd name="connsiteX4" fmla="*/ 3816520 w 4202257"/>
              <a:gd name="connsiteY4" fmla="*/ 524570 h 1646739"/>
              <a:gd name="connsiteX5" fmla="*/ 4147653 w 4202257"/>
              <a:gd name="connsiteY5" fmla="*/ 429664 h 1646739"/>
              <a:gd name="connsiteX6" fmla="*/ 4202257 w 4202257"/>
              <a:gd name="connsiteY6" fmla="*/ 0 h 1646739"/>
              <a:gd name="connsiteX0" fmla="*/ 0 w 4202257"/>
              <a:gd name="connsiteY0" fmla="*/ 1609132 h 1654479"/>
              <a:gd name="connsiteX1" fmla="*/ 525798 w 4202257"/>
              <a:gd name="connsiteY1" fmla="*/ 1028978 h 1654479"/>
              <a:gd name="connsiteX2" fmla="*/ 1926976 w 4202257"/>
              <a:gd name="connsiteY2" fmla="*/ 1086139 h 1654479"/>
              <a:gd name="connsiteX3" fmla="*/ 3291081 w 4202257"/>
              <a:gd name="connsiteY3" fmla="*/ 333502 h 1654479"/>
              <a:gd name="connsiteX4" fmla="*/ 3816520 w 4202257"/>
              <a:gd name="connsiteY4" fmla="*/ 524570 h 1654479"/>
              <a:gd name="connsiteX5" fmla="*/ 4147653 w 4202257"/>
              <a:gd name="connsiteY5" fmla="*/ 429664 h 1654479"/>
              <a:gd name="connsiteX6" fmla="*/ 4202257 w 4202257"/>
              <a:gd name="connsiteY6" fmla="*/ 0 h 1654479"/>
              <a:gd name="connsiteX0" fmla="*/ 0 w 4041323"/>
              <a:gd name="connsiteY0" fmla="*/ 1565241 h 1604561"/>
              <a:gd name="connsiteX1" fmla="*/ 364864 w 4041323"/>
              <a:gd name="connsiteY1" fmla="*/ 1028978 h 1604561"/>
              <a:gd name="connsiteX2" fmla="*/ 1766042 w 4041323"/>
              <a:gd name="connsiteY2" fmla="*/ 1086139 h 1604561"/>
              <a:gd name="connsiteX3" fmla="*/ 3130147 w 4041323"/>
              <a:gd name="connsiteY3" fmla="*/ 333502 h 1604561"/>
              <a:gd name="connsiteX4" fmla="*/ 3655586 w 4041323"/>
              <a:gd name="connsiteY4" fmla="*/ 524570 h 1604561"/>
              <a:gd name="connsiteX5" fmla="*/ 3986719 w 4041323"/>
              <a:gd name="connsiteY5" fmla="*/ 429664 h 1604561"/>
              <a:gd name="connsiteX6" fmla="*/ 4041323 w 4041323"/>
              <a:gd name="connsiteY6" fmla="*/ 0 h 1604561"/>
              <a:gd name="connsiteX0" fmla="*/ 0 w 4041323"/>
              <a:gd name="connsiteY0" fmla="*/ 1565241 h 1565241"/>
              <a:gd name="connsiteX1" fmla="*/ 364864 w 4041323"/>
              <a:gd name="connsiteY1" fmla="*/ 1028978 h 1565241"/>
              <a:gd name="connsiteX2" fmla="*/ 1766042 w 4041323"/>
              <a:gd name="connsiteY2" fmla="*/ 1086139 h 1565241"/>
              <a:gd name="connsiteX3" fmla="*/ 3130147 w 4041323"/>
              <a:gd name="connsiteY3" fmla="*/ 333502 h 1565241"/>
              <a:gd name="connsiteX4" fmla="*/ 3655586 w 4041323"/>
              <a:gd name="connsiteY4" fmla="*/ 524570 h 1565241"/>
              <a:gd name="connsiteX5" fmla="*/ 3986719 w 4041323"/>
              <a:gd name="connsiteY5" fmla="*/ 429664 h 1565241"/>
              <a:gd name="connsiteX6" fmla="*/ 4041323 w 4041323"/>
              <a:gd name="connsiteY6" fmla="*/ 0 h 1565241"/>
              <a:gd name="connsiteX0" fmla="*/ 0 w 4041323"/>
              <a:gd name="connsiteY0" fmla="*/ 1565241 h 1565241"/>
              <a:gd name="connsiteX1" fmla="*/ 313658 w 4041323"/>
              <a:gd name="connsiteY1" fmla="*/ 1007033 h 1565241"/>
              <a:gd name="connsiteX2" fmla="*/ 1766042 w 4041323"/>
              <a:gd name="connsiteY2" fmla="*/ 1086139 h 1565241"/>
              <a:gd name="connsiteX3" fmla="*/ 3130147 w 4041323"/>
              <a:gd name="connsiteY3" fmla="*/ 333502 h 1565241"/>
              <a:gd name="connsiteX4" fmla="*/ 3655586 w 4041323"/>
              <a:gd name="connsiteY4" fmla="*/ 524570 h 1565241"/>
              <a:gd name="connsiteX5" fmla="*/ 3986719 w 4041323"/>
              <a:gd name="connsiteY5" fmla="*/ 429664 h 1565241"/>
              <a:gd name="connsiteX6" fmla="*/ 4041323 w 4041323"/>
              <a:gd name="connsiteY6" fmla="*/ 0 h 1565241"/>
              <a:gd name="connsiteX0" fmla="*/ 0 w 4005876"/>
              <a:gd name="connsiteY0" fmla="*/ 1616448 h 1616448"/>
              <a:gd name="connsiteX1" fmla="*/ 313658 w 4005876"/>
              <a:gd name="connsiteY1" fmla="*/ 1058240 h 1616448"/>
              <a:gd name="connsiteX2" fmla="*/ 1766042 w 4005876"/>
              <a:gd name="connsiteY2" fmla="*/ 1137346 h 1616448"/>
              <a:gd name="connsiteX3" fmla="*/ 3130147 w 4005876"/>
              <a:gd name="connsiteY3" fmla="*/ 384709 h 1616448"/>
              <a:gd name="connsiteX4" fmla="*/ 3655586 w 4005876"/>
              <a:gd name="connsiteY4" fmla="*/ 575777 h 1616448"/>
              <a:gd name="connsiteX5" fmla="*/ 3986719 w 4005876"/>
              <a:gd name="connsiteY5" fmla="*/ 480871 h 1616448"/>
              <a:gd name="connsiteX6" fmla="*/ 3931595 w 4005876"/>
              <a:gd name="connsiteY6" fmla="*/ 0 h 1616448"/>
              <a:gd name="connsiteX0" fmla="*/ 0 w 4005876"/>
              <a:gd name="connsiteY0" fmla="*/ 1616448 h 1616448"/>
              <a:gd name="connsiteX1" fmla="*/ 313658 w 4005876"/>
              <a:gd name="connsiteY1" fmla="*/ 1058240 h 1616448"/>
              <a:gd name="connsiteX2" fmla="*/ 1766042 w 4005876"/>
              <a:gd name="connsiteY2" fmla="*/ 1137346 h 1616448"/>
              <a:gd name="connsiteX3" fmla="*/ 3130147 w 4005876"/>
              <a:gd name="connsiteY3" fmla="*/ 384709 h 1616448"/>
              <a:gd name="connsiteX4" fmla="*/ 3611695 w 4005876"/>
              <a:gd name="connsiteY4" fmla="*/ 619669 h 1616448"/>
              <a:gd name="connsiteX5" fmla="*/ 3986719 w 4005876"/>
              <a:gd name="connsiteY5" fmla="*/ 480871 h 1616448"/>
              <a:gd name="connsiteX6" fmla="*/ 3931595 w 4005876"/>
              <a:gd name="connsiteY6" fmla="*/ 0 h 1616448"/>
              <a:gd name="connsiteX0" fmla="*/ 0 w 4005876"/>
              <a:gd name="connsiteY0" fmla="*/ 1616448 h 1616448"/>
              <a:gd name="connsiteX1" fmla="*/ 313658 w 4005876"/>
              <a:gd name="connsiteY1" fmla="*/ 1058240 h 1616448"/>
              <a:gd name="connsiteX2" fmla="*/ 1766042 w 4005876"/>
              <a:gd name="connsiteY2" fmla="*/ 1137346 h 1616448"/>
              <a:gd name="connsiteX3" fmla="*/ 3130147 w 4005876"/>
              <a:gd name="connsiteY3" fmla="*/ 384709 h 1616448"/>
              <a:gd name="connsiteX4" fmla="*/ 3582435 w 4005876"/>
              <a:gd name="connsiteY4" fmla="*/ 619669 h 1616448"/>
              <a:gd name="connsiteX5" fmla="*/ 3986719 w 4005876"/>
              <a:gd name="connsiteY5" fmla="*/ 480871 h 1616448"/>
              <a:gd name="connsiteX6" fmla="*/ 3931595 w 4005876"/>
              <a:gd name="connsiteY6" fmla="*/ 0 h 1616448"/>
              <a:gd name="connsiteX0" fmla="*/ 0 w 4005876"/>
              <a:gd name="connsiteY0" fmla="*/ 1616448 h 1616448"/>
              <a:gd name="connsiteX1" fmla="*/ 313658 w 4005876"/>
              <a:gd name="connsiteY1" fmla="*/ 1058240 h 1616448"/>
              <a:gd name="connsiteX2" fmla="*/ 1766042 w 4005876"/>
              <a:gd name="connsiteY2" fmla="*/ 1137346 h 1616448"/>
              <a:gd name="connsiteX3" fmla="*/ 3130147 w 4005876"/>
              <a:gd name="connsiteY3" fmla="*/ 384709 h 1616448"/>
              <a:gd name="connsiteX4" fmla="*/ 3575120 w 4005876"/>
              <a:gd name="connsiteY4" fmla="*/ 597724 h 1616448"/>
              <a:gd name="connsiteX5" fmla="*/ 3986719 w 4005876"/>
              <a:gd name="connsiteY5" fmla="*/ 480871 h 1616448"/>
              <a:gd name="connsiteX6" fmla="*/ 3931595 w 4005876"/>
              <a:gd name="connsiteY6" fmla="*/ 0 h 1616448"/>
              <a:gd name="connsiteX0" fmla="*/ 0 w 4005876"/>
              <a:gd name="connsiteY0" fmla="*/ 1616448 h 1616448"/>
              <a:gd name="connsiteX1" fmla="*/ 313658 w 4005876"/>
              <a:gd name="connsiteY1" fmla="*/ 1058240 h 1616448"/>
              <a:gd name="connsiteX2" fmla="*/ 1766042 w 4005876"/>
              <a:gd name="connsiteY2" fmla="*/ 1137346 h 1616448"/>
              <a:gd name="connsiteX3" fmla="*/ 3130147 w 4005876"/>
              <a:gd name="connsiteY3" fmla="*/ 384709 h 1616448"/>
              <a:gd name="connsiteX4" fmla="*/ 3545859 w 4005876"/>
              <a:gd name="connsiteY4" fmla="*/ 605039 h 1616448"/>
              <a:gd name="connsiteX5" fmla="*/ 3986719 w 4005876"/>
              <a:gd name="connsiteY5" fmla="*/ 480871 h 1616448"/>
              <a:gd name="connsiteX6" fmla="*/ 3931595 w 4005876"/>
              <a:gd name="connsiteY6" fmla="*/ 0 h 1616448"/>
              <a:gd name="connsiteX0" fmla="*/ 0 w 4005876"/>
              <a:gd name="connsiteY0" fmla="*/ 1616448 h 1616448"/>
              <a:gd name="connsiteX1" fmla="*/ 313658 w 4005876"/>
              <a:gd name="connsiteY1" fmla="*/ 1058240 h 1616448"/>
              <a:gd name="connsiteX2" fmla="*/ 1766042 w 4005876"/>
              <a:gd name="connsiteY2" fmla="*/ 1137346 h 1616448"/>
              <a:gd name="connsiteX3" fmla="*/ 3130147 w 4005876"/>
              <a:gd name="connsiteY3" fmla="*/ 384709 h 1616448"/>
              <a:gd name="connsiteX4" fmla="*/ 3545859 w 4005876"/>
              <a:gd name="connsiteY4" fmla="*/ 605039 h 1616448"/>
              <a:gd name="connsiteX5" fmla="*/ 3986719 w 4005876"/>
              <a:gd name="connsiteY5" fmla="*/ 480871 h 1616448"/>
              <a:gd name="connsiteX6" fmla="*/ 3931595 w 4005876"/>
              <a:gd name="connsiteY6" fmla="*/ 0 h 1616448"/>
              <a:gd name="connsiteX0" fmla="*/ 0 w 4005876"/>
              <a:gd name="connsiteY0" fmla="*/ 1616448 h 1616448"/>
              <a:gd name="connsiteX1" fmla="*/ 313658 w 4005876"/>
              <a:gd name="connsiteY1" fmla="*/ 1058240 h 1616448"/>
              <a:gd name="connsiteX2" fmla="*/ 1766042 w 4005876"/>
              <a:gd name="connsiteY2" fmla="*/ 1137346 h 1616448"/>
              <a:gd name="connsiteX3" fmla="*/ 3130147 w 4005876"/>
              <a:gd name="connsiteY3" fmla="*/ 384709 h 1616448"/>
              <a:gd name="connsiteX4" fmla="*/ 3567804 w 4005876"/>
              <a:gd name="connsiteY4" fmla="*/ 597724 h 1616448"/>
              <a:gd name="connsiteX5" fmla="*/ 3986719 w 4005876"/>
              <a:gd name="connsiteY5" fmla="*/ 480871 h 1616448"/>
              <a:gd name="connsiteX6" fmla="*/ 3931595 w 4005876"/>
              <a:gd name="connsiteY6" fmla="*/ 0 h 1616448"/>
              <a:gd name="connsiteX0" fmla="*/ 0 w 4005876"/>
              <a:gd name="connsiteY0" fmla="*/ 1616448 h 1616448"/>
              <a:gd name="connsiteX1" fmla="*/ 236467 w 4005876"/>
              <a:gd name="connsiteY1" fmla="*/ 1135431 h 1616448"/>
              <a:gd name="connsiteX2" fmla="*/ 1766042 w 4005876"/>
              <a:gd name="connsiteY2" fmla="*/ 1137346 h 1616448"/>
              <a:gd name="connsiteX3" fmla="*/ 3130147 w 4005876"/>
              <a:gd name="connsiteY3" fmla="*/ 384709 h 1616448"/>
              <a:gd name="connsiteX4" fmla="*/ 3567804 w 4005876"/>
              <a:gd name="connsiteY4" fmla="*/ 597724 h 1616448"/>
              <a:gd name="connsiteX5" fmla="*/ 3986719 w 4005876"/>
              <a:gd name="connsiteY5" fmla="*/ 480871 h 1616448"/>
              <a:gd name="connsiteX6" fmla="*/ 3931595 w 4005876"/>
              <a:gd name="connsiteY6" fmla="*/ 0 h 1616448"/>
              <a:gd name="connsiteX0" fmla="*/ 0 w 4005876"/>
              <a:gd name="connsiteY0" fmla="*/ 1616448 h 1616448"/>
              <a:gd name="connsiteX1" fmla="*/ 236467 w 4005876"/>
              <a:gd name="connsiteY1" fmla="*/ 1135431 h 1616448"/>
              <a:gd name="connsiteX2" fmla="*/ 1766042 w 4005876"/>
              <a:gd name="connsiteY2" fmla="*/ 1137346 h 1616448"/>
              <a:gd name="connsiteX3" fmla="*/ 3130147 w 4005876"/>
              <a:gd name="connsiteY3" fmla="*/ 384709 h 1616448"/>
              <a:gd name="connsiteX4" fmla="*/ 3567804 w 4005876"/>
              <a:gd name="connsiteY4" fmla="*/ 597724 h 1616448"/>
              <a:gd name="connsiteX5" fmla="*/ 3986719 w 4005876"/>
              <a:gd name="connsiteY5" fmla="*/ 480871 h 1616448"/>
              <a:gd name="connsiteX6" fmla="*/ 3931595 w 4005876"/>
              <a:gd name="connsiteY6" fmla="*/ 0 h 1616448"/>
              <a:gd name="connsiteX0" fmla="*/ 0 w 3981754"/>
              <a:gd name="connsiteY0" fmla="*/ 1640571 h 1640571"/>
              <a:gd name="connsiteX1" fmla="*/ 212345 w 3981754"/>
              <a:gd name="connsiteY1" fmla="*/ 1135431 h 1640571"/>
              <a:gd name="connsiteX2" fmla="*/ 1741920 w 3981754"/>
              <a:gd name="connsiteY2" fmla="*/ 1137346 h 1640571"/>
              <a:gd name="connsiteX3" fmla="*/ 3106025 w 3981754"/>
              <a:gd name="connsiteY3" fmla="*/ 384709 h 1640571"/>
              <a:gd name="connsiteX4" fmla="*/ 3543682 w 3981754"/>
              <a:gd name="connsiteY4" fmla="*/ 597724 h 1640571"/>
              <a:gd name="connsiteX5" fmla="*/ 3962597 w 3981754"/>
              <a:gd name="connsiteY5" fmla="*/ 480871 h 1640571"/>
              <a:gd name="connsiteX6" fmla="*/ 3907473 w 3981754"/>
              <a:gd name="connsiteY6" fmla="*/ 0 h 1640571"/>
              <a:gd name="connsiteX0" fmla="*/ 0 w 3981754"/>
              <a:gd name="connsiteY0" fmla="*/ 1640571 h 1640571"/>
              <a:gd name="connsiteX1" fmla="*/ 212345 w 3981754"/>
              <a:gd name="connsiteY1" fmla="*/ 1135431 h 1640571"/>
              <a:gd name="connsiteX2" fmla="*/ 1741920 w 3981754"/>
              <a:gd name="connsiteY2" fmla="*/ 1137346 h 1640571"/>
              <a:gd name="connsiteX3" fmla="*/ 3106025 w 3981754"/>
              <a:gd name="connsiteY3" fmla="*/ 384709 h 1640571"/>
              <a:gd name="connsiteX4" fmla="*/ 3543682 w 3981754"/>
              <a:gd name="connsiteY4" fmla="*/ 597724 h 1640571"/>
              <a:gd name="connsiteX5" fmla="*/ 3962597 w 3981754"/>
              <a:gd name="connsiteY5" fmla="*/ 480871 h 1640571"/>
              <a:gd name="connsiteX6" fmla="*/ 3907473 w 3981754"/>
              <a:gd name="connsiteY6" fmla="*/ 0 h 1640571"/>
              <a:gd name="connsiteX0" fmla="*/ 0 w 3981754"/>
              <a:gd name="connsiteY0" fmla="*/ 1640571 h 1640571"/>
              <a:gd name="connsiteX1" fmla="*/ 212345 w 3981754"/>
              <a:gd name="connsiteY1" fmla="*/ 1135431 h 1640571"/>
              <a:gd name="connsiteX2" fmla="*/ 1741920 w 3981754"/>
              <a:gd name="connsiteY2" fmla="*/ 1137346 h 1640571"/>
              <a:gd name="connsiteX3" fmla="*/ 3106025 w 3981754"/>
              <a:gd name="connsiteY3" fmla="*/ 384709 h 1640571"/>
              <a:gd name="connsiteX4" fmla="*/ 3543682 w 3981754"/>
              <a:gd name="connsiteY4" fmla="*/ 597724 h 1640571"/>
              <a:gd name="connsiteX5" fmla="*/ 3962597 w 3981754"/>
              <a:gd name="connsiteY5" fmla="*/ 480871 h 1640571"/>
              <a:gd name="connsiteX6" fmla="*/ 3907473 w 3981754"/>
              <a:gd name="connsiteY6" fmla="*/ 0 h 1640571"/>
              <a:gd name="connsiteX0" fmla="*/ 0 w 3981754"/>
              <a:gd name="connsiteY0" fmla="*/ 1640571 h 1640571"/>
              <a:gd name="connsiteX1" fmla="*/ 212345 w 3981754"/>
              <a:gd name="connsiteY1" fmla="*/ 1135431 h 1640571"/>
              <a:gd name="connsiteX2" fmla="*/ 1741920 w 3981754"/>
              <a:gd name="connsiteY2" fmla="*/ 1137346 h 1640571"/>
              <a:gd name="connsiteX3" fmla="*/ 3106025 w 3981754"/>
              <a:gd name="connsiteY3" fmla="*/ 384709 h 1640571"/>
              <a:gd name="connsiteX4" fmla="*/ 3543682 w 3981754"/>
              <a:gd name="connsiteY4" fmla="*/ 597724 h 1640571"/>
              <a:gd name="connsiteX5" fmla="*/ 3962597 w 3981754"/>
              <a:gd name="connsiteY5" fmla="*/ 480871 h 1640571"/>
              <a:gd name="connsiteX6" fmla="*/ 3907473 w 3981754"/>
              <a:gd name="connsiteY6" fmla="*/ 0 h 1640571"/>
              <a:gd name="connsiteX0" fmla="*/ 0 w 3981754"/>
              <a:gd name="connsiteY0" fmla="*/ 1640571 h 1640571"/>
              <a:gd name="connsiteX1" fmla="*/ 212345 w 3981754"/>
              <a:gd name="connsiteY1" fmla="*/ 1135431 h 1640571"/>
              <a:gd name="connsiteX2" fmla="*/ 1741920 w 3981754"/>
              <a:gd name="connsiteY2" fmla="*/ 1137346 h 1640571"/>
              <a:gd name="connsiteX3" fmla="*/ 3106025 w 3981754"/>
              <a:gd name="connsiteY3" fmla="*/ 384709 h 1640571"/>
              <a:gd name="connsiteX4" fmla="*/ 3543682 w 3981754"/>
              <a:gd name="connsiteY4" fmla="*/ 597724 h 1640571"/>
              <a:gd name="connsiteX5" fmla="*/ 3962597 w 3981754"/>
              <a:gd name="connsiteY5" fmla="*/ 480871 h 1640571"/>
              <a:gd name="connsiteX6" fmla="*/ 3907473 w 3981754"/>
              <a:gd name="connsiteY6" fmla="*/ 0 h 1640571"/>
              <a:gd name="connsiteX0" fmla="*/ 0 w 3981754"/>
              <a:gd name="connsiteY0" fmla="*/ 1640571 h 1640571"/>
              <a:gd name="connsiteX1" fmla="*/ 212345 w 3981754"/>
              <a:gd name="connsiteY1" fmla="*/ 1135431 h 1640571"/>
              <a:gd name="connsiteX2" fmla="*/ 1741920 w 3981754"/>
              <a:gd name="connsiteY2" fmla="*/ 1137346 h 1640571"/>
              <a:gd name="connsiteX3" fmla="*/ 3106025 w 3981754"/>
              <a:gd name="connsiteY3" fmla="*/ 384709 h 1640571"/>
              <a:gd name="connsiteX4" fmla="*/ 3543682 w 3981754"/>
              <a:gd name="connsiteY4" fmla="*/ 597724 h 1640571"/>
              <a:gd name="connsiteX5" fmla="*/ 3962597 w 3981754"/>
              <a:gd name="connsiteY5" fmla="*/ 480871 h 1640571"/>
              <a:gd name="connsiteX6" fmla="*/ 3907473 w 3981754"/>
              <a:gd name="connsiteY6" fmla="*/ 0 h 1640571"/>
              <a:gd name="connsiteX0" fmla="*/ 0 w 3981754"/>
              <a:gd name="connsiteY0" fmla="*/ 1640571 h 1640571"/>
              <a:gd name="connsiteX1" fmla="*/ 212345 w 3981754"/>
              <a:gd name="connsiteY1" fmla="*/ 1135431 h 1640571"/>
              <a:gd name="connsiteX2" fmla="*/ 1741920 w 3981754"/>
              <a:gd name="connsiteY2" fmla="*/ 1137346 h 1640571"/>
              <a:gd name="connsiteX3" fmla="*/ 3106025 w 3981754"/>
              <a:gd name="connsiteY3" fmla="*/ 384709 h 1640571"/>
              <a:gd name="connsiteX4" fmla="*/ 3543682 w 3981754"/>
              <a:gd name="connsiteY4" fmla="*/ 597724 h 1640571"/>
              <a:gd name="connsiteX5" fmla="*/ 3962597 w 3981754"/>
              <a:gd name="connsiteY5" fmla="*/ 480871 h 1640571"/>
              <a:gd name="connsiteX6" fmla="*/ 3907473 w 3981754"/>
              <a:gd name="connsiteY6" fmla="*/ 0 h 1640571"/>
              <a:gd name="connsiteX0" fmla="*/ 0 w 3981754"/>
              <a:gd name="connsiteY0" fmla="*/ 1640571 h 1640571"/>
              <a:gd name="connsiteX1" fmla="*/ 212345 w 3981754"/>
              <a:gd name="connsiteY1" fmla="*/ 1135431 h 1640571"/>
              <a:gd name="connsiteX2" fmla="*/ 1741920 w 3981754"/>
              <a:gd name="connsiteY2" fmla="*/ 1137346 h 1640571"/>
              <a:gd name="connsiteX3" fmla="*/ 3024010 w 3981754"/>
              <a:gd name="connsiteY3" fmla="*/ 432953 h 1640571"/>
              <a:gd name="connsiteX4" fmla="*/ 3543682 w 3981754"/>
              <a:gd name="connsiteY4" fmla="*/ 597724 h 1640571"/>
              <a:gd name="connsiteX5" fmla="*/ 3962597 w 3981754"/>
              <a:gd name="connsiteY5" fmla="*/ 480871 h 1640571"/>
              <a:gd name="connsiteX6" fmla="*/ 3907473 w 3981754"/>
              <a:gd name="connsiteY6" fmla="*/ 0 h 1640571"/>
              <a:gd name="connsiteX0" fmla="*/ 0 w 3981754"/>
              <a:gd name="connsiteY0" fmla="*/ 1640571 h 1640571"/>
              <a:gd name="connsiteX1" fmla="*/ 212345 w 3981754"/>
              <a:gd name="connsiteY1" fmla="*/ 1135431 h 1640571"/>
              <a:gd name="connsiteX2" fmla="*/ 1741920 w 3981754"/>
              <a:gd name="connsiteY2" fmla="*/ 1137346 h 1640571"/>
              <a:gd name="connsiteX3" fmla="*/ 3024010 w 3981754"/>
              <a:gd name="connsiteY3" fmla="*/ 432953 h 1640571"/>
              <a:gd name="connsiteX4" fmla="*/ 3543682 w 3981754"/>
              <a:gd name="connsiteY4" fmla="*/ 597724 h 1640571"/>
              <a:gd name="connsiteX5" fmla="*/ 3962597 w 3981754"/>
              <a:gd name="connsiteY5" fmla="*/ 480871 h 1640571"/>
              <a:gd name="connsiteX6" fmla="*/ 3907473 w 3981754"/>
              <a:gd name="connsiteY6" fmla="*/ 0 h 1640571"/>
              <a:gd name="connsiteX0" fmla="*/ 0 w 3981754"/>
              <a:gd name="connsiteY0" fmla="*/ 1640571 h 1640571"/>
              <a:gd name="connsiteX1" fmla="*/ 212345 w 3981754"/>
              <a:gd name="connsiteY1" fmla="*/ 1135431 h 1640571"/>
              <a:gd name="connsiteX2" fmla="*/ 1741920 w 3981754"/>
              <a:gd name="connsiteY2" fmla="*/ 1137346 h 1640571"/>
              <a:gd name="connsiteX3" fmla="*/ 3024010 w 3981754"/>
              <a:gd name="connsiteY3" fmla="*/ 432953 h 1640571"/>
              <a:gd name="connsiteX4" fmla="*/ 3543682 w 3981754"/>
              <a:gd name="connsiteY4" fmla="*/ 597724 h 1640571"/>
              <a:gd name="connsiteX5" fmla="*/ 3962597 w 3981754"/>
              <a:gd name="connsiteY5" fmla="*/ 480871 h 1640571"/>
              <a:gd name="connsiteX6" fmla="*/ 3907473 w 3981754"/>
              <a:gd name="connsiteY6" fmla="*/ 0 h 1640571"/>
              <a:gd name="connsiteX0" fmla="*/ 0 w 3981754"/>
              <a:gd name="connsiteY0" fmla="*/ 1640571 h 1640571"/>
              <a:gd name="connsiteX1" fmla="*/ 212345 w 3981754"/>
              <a:gd name="connsiteY1" fmla="*/ 1135431 h 1640571"/>
              <a:gd name="connsiteX2" fmla="*/ 1741920 w 3981754"/>
              <a:gd name="connsiteY2" fmla="*/ 1137346 h 1640571"/>
              <a:gd name="connsiteX3" fmla="*/ 3024010 w 3981754"/>
              <a:gd name="connsiteY3" fmla="*/ 432953 h 1640571"/>
              <a:gd name="connsiteX4" fmla="*/ 3543682 w 3981754"/>
              <a:gd name="connsiteY4" fmla="*/ 597724 h 1640571"/>
              <a:gd name="connsiteX5" fmla="*/ 3962597 w 3981754"/>
              <a:gd name="connsiteY5" fmla="*/ 480871 h 1640571"/>
              <a:gd name="connsiteX6" fmla="*/ 3907473 w 3981754"/>
              <a:gd name="connsiteY6" fmla="*/ 0 h 1640571"/>
              <a:gd name="connsiteX0" fmla="*/ 0 w 3962597"/>
              <a:gd name="connsiteY0" fmla="*/ 1325495 h 1325495"/>
              <a:gd name="connsiteX1" fmla="*/ 212345 w 3962597"/>
              <a:gd name="connsiteY1" fmla="*/ 820355 h 1325495"/>
              <a:gd name="connsiteX2" fmla="*/ 1741920 w 3962597"/>
              <a:gd name="connsiteY2" fmla="*/ 822270 h 1325495"/>
              <a:gd name="connsiteX3" fmla="*/ 3024010 w 3962597"/>
              <a:gd name="connsiteY3" fmla="*/ 117877 h 1325495"/>
              <a:gd name="connsiteX4" fmla="*/ 3543682 w 3962597"/>
              <a:gd name="connsiteY4" fmla="*/ 282648 h 1325495"/>
              <a:gd name="connsiteX5" fmla="*/ 3962597 w 3962597"/>
              <a:gd name="connsiteY5" fmla="*/ 165795 h 1325495"/>
              <a:gd name="connsiteX0" fmla="*/ 0 w 3543682"/>
              <a:gd name="connsiteY0" fmla="*/ 1325495 h 1325495"/>
              <a:gd name="connsiteX1" fmla="*/ 212345 w 3543682"/>
              <a:gd name="connsiteY1" fmla="*/ 820355 h 1325495"/>
              <a:gd name="connsiteX2" fmla="*/ 1741920 w 3543682"/>
              <a:gd name="connsiteY2" fmla="*/ 822270 h 1325495"/>
              <a:gd name="connsiteX3" fmla="*/ 3024010 w 3543682"/>
              <a:gd name="connsiteY3" fmla="*/ 117877 h 1325495"/>
              <a:gd name="connsiteX4" fmla="*/ 3543682 w 3543682"/>
              <a:gd name="connsiteY4" fmla="*/ 282648 h 1325495"/>
              <a:gd name="connsiteX0" fmla="*/ 0 w 3024010"/>
              <a:gd name="connsiteY0" fmla="*/ 1325495 h 1325495"/>
              <a:gd name="connsiteX1" fmla="*/ 212345 w 3024010"/>
              <a:gd name="connsiteY1" fmla="*/ 820355 h 1325495"/>
              <a:gd name="connsiteX2" fmla="*/ 1741920 w 3024010"/>
              <a:gd name="connsiteY2" fmla="*/ 822270 h 1325495"/>
              <a:gd name="connsiteX3" fmla="*/ 3024010 w 3024010"/>
              <a:gd name="connsiteY3" fmla="*/ 117877 h 1325495"/>
              <a:gd name="connsiteX0" fmla="*/ 0 w 2895741"/>
              <a:gd name="connsiteY0" fmla="*/ 466897 h 860301"/>
              <a:gd name="connsiteX1" fmla="*/ 84076 w 2895741"/>
              <a:gd name="connsiteY1" fmla="*/ 820355 h 860301"/>
              <a:gd name="connsiteX2" fmla="*/ 1613651 w 2895741"/>
              <a:gd name="connsiteY2" fmla="*/ 822270 h 860301"/>
              <a:gd name="connsiteX3" fmla="*/ 2895741 w 2895741"/>
              <a:gd name="connsiteY3" fmla="*/ 117877 h 860301"/>
              <a:gd name="connsiteX0" fmla="*/ 9427 w 2905168"/>
              <a:gd name="connsiteY0" fmla="*/ 466897 h 860301"/>
              <a:gd name="connsiteX1" fmla="*/ 93503 w 2905168"/>
              <a:gd name="connsiteY1" fmla="*/ 820355 h 860301"/>
              <a:gd name="connsiteX2" fmla="*/ 1623078 w 2905168"/>
              <a:gd name="connsiteY2" fmla="*/ 822270 h 860301"/>
              <a:gd name="connsiteX3" fmla="*/ 2905168 w 2905168"/>
              <a:gd name="connsiteY3" fmla="*/ 117877 h 860301"/>
              <a:gd name="connsiteX0" fmla="*/ 0 w 2811665"/>
              <a:gd name="connsiteY0" fmla="*/ 820355 h 860301"/>
              <a:gd name="connsiteX1" fmla="*/ 1529575 w 2811665"/>
              <a:gd name="connsiteY1" fmla="*/ 822270 h 860301"/>
              <a:gd name="connsiteX2" fmla="*/ 2811665 w 2811665"/>
              <a:gd name="connsiteY2" fmla="*/ 117877 h 860301"/>
              <a:gd name="connsiteX0" fmla="*/ 0 w 3215711"/>
              <a:gd name="connsiteY0" fmla="*/ 877174 h 877174"/>
              <a:gd name="connsiteX1" fmla="*/ 1933621 w 3215711"/>
              <a:gd name="connsiteY1" fmla="*/ 822270 h 877174"/>
              <a:gd name="connsiteX2" fmla="*/ 3215711 w 3215711"/>
              <a:gd name="connsiteY2" fmla="*/ 117877 h 877174"/>
              <a:gd name="connsiteX0" fmla="*/ 0 w 3215711"/>
              <a:gd name="connsiteY0" fmla="*/ 877174 h 917559"/>
              <a:gd name="connsiteX1" fmla="*/ 1933621 w 3215711"/>
              <a:gd name="connsiteY1" fmla="*/ 822270 h 917559"/>
              <a:gd name="connsiteX2" fmla="*/ 3215711 w 3215711"/>
              <a:gd name="connsiteY2" fmla="*/ 117877 h 917559"/>
              <a:gd name="connsiteX0" fmla="*/ 0 w 3190057"/>
              <a:gd name="connsiteY0" fmla="*/ 882953 h 923338"/>
              <a:gd name="connsiteX1" fmla="*/ 1933621 w 3190057"/>
              <a:gd name="connsiteY1" fmla="*/ 828049 h 923338"/>
              <a:gd name="connsiteX2" fmla="*/ 3190057 w 3190057"/>
              <a:gd name="connsiteY2" fmla="*/ 117343 h 923338"/>
              <a:gd name="connsiteX0" fmla="*/ 0 w 3190057"/>
              <a:gd name="connsiteY0" fmla="*/ 915587 h 955972"/>
              <a:gd name="connsiteX1" fmla="*/ 1933621 w 3190057"/>
              <a:gd name="connsiteY1" fmla="*/ 860683 h 955972"/>
              <a:gd name="connsiteX2" fmla="*/ 3190057 w 3190057"/>
              <a:gd name="connsiteY2" fmla="*/ 149977 h 955972"/>
              <a:gd name="connsiteX0" fmla="*/ 0 w 3962499"/>
              <a:gd name="connsiteY0" fmla="*/ 887092 h 927477"/>
              <a:gd name="connsiteX1" fmla="*/ 1933621 w 3962499"/>
              <a:gd name="connsiteY1" fmla="*/ 832188 h 927477"/>
              <a:gd name="connsiteX2" fmla="*/ 3962499 w 3962499"/>
              <a:gd name="connsiteY2" fmla="*/ 153103 h 927477"/>
              <a:gd name="connsiteX0" fmla="*/ 0 w 3962499"/>
              <a:gd name="connsiteY0" fmla="*/ 734130 h 774515"/>
              <a:gd name="connsiteX1" fmla="*/ 1933621 w 3962499"/>
              <a:gd name="connsiteY1" fmla="*/ 679226 h 774515"/>
              <a:gd name="connsiteX2" fmla="*/ 3962499 w 3962499"/>
              <a:gd name="connsiteY2" fmla="*/ 141 h 774515"/>
              <a:gd name="connsiteX0" fmla="*/ 0 w 3894343"/>
              <a:gd name="connsiteY0" fmla="*/ 786832 h 812152"/>
              <a:gd name="connsiteX1" fmla="*/ 1865465 w 3894343"/>
              <a:gd name="connsiteY1" fmla="*/ 679226 h 812152"/>
              <a:gd name="connsiteX2" fmla="*/ 3894343 w 3894343"/>
              <a:gd name="connsiteY2" fmla="*/ 141 h 812152"/>
              <a:gd name="connsiteX0" fmla="*/ 0 w 3894343"/>
              <a:gd name="connsiteY0" fmla="*/ 786832 h 786832"/>
              <a:gd name="connsiteX1" fmla="*/ 1865465 w 3894343"/>
              <a:gd name="connsiteY1" fmla="*/ 679226 h 786832"/>
              <a:gd name="connsiteX2" fmla="*/ 3894343 w 3894343"/>
              <a:gd name="connsiteY2" fmla="*/ 141 h 786832"/>
              <a:gd name="connsiteX0" fmla="*/ 0 w 3873442"/>
              <a:gd name="connsiteY0" fmla="*/ 830469 h 830469"/>
              <a:gd name="connsiteX1" fmla="*/ 1844564 w 3873442"/>
              <a:gd name="connsiteY1" fmla="*/ 679226 h 830469"/>
              <a:gd name="connsiteX2" fmla="*/ 3873442 w 3873442"/>
              <a:gd name="connsiteY2" fmla="*/ 141 h 830469"/>
              <a:gd name="connsiteX0" fmla="*/ 0 w 3873442"/>
              <a:gd name="connsiteY0" fmla="*/ 830469 h 830469"/>
              <a:gd name="connsiteX1" fmla="*/ 1844564 w 3873442"/>
              <a:gd name="connsiteY1" fmla="*/ 679226 h 830469"/>
              <a:gd name="connsiteX2" fmla="*/ 3873442 w 3873442"/>
              <a:gd name="connsiteY2" fmla="*/ 141 h 830469"/>
              <a:gd name="connsiteX0" fmla="*/ 0 w 3887377"/>
              <a:gd name="connsiteY0" fmla="*/ 752914 h 752914"/>
              <a:gd name="connsiteX1" fmla="*/ 1844564 w 3887377"/>
              <a:gd name="connsiteY1" fmla="*/ 601671 h 752914"/>
              <a:gd name="connsiteX2" fmla="*/ 3887377 w 3887377"/>
              <a:gd name="connsiteY2" fmla="*/ 163 h 752914"/>
              <a:gd name="connsiteX0" fmla="*/ 0 w 3887377"/>
              <a:gd name="connsiteY0" fmla="*/ 793257 h 793257"/>
              <a:gd name="connsiteX1" fmla="*/ 1844564 w 3887377"/>
              <a:gd name="connsiteY1" fmla="*/ 642014 h 793257"/>
              <a:gd name="connsiteX2" fmla="*/ 3887377 w 3887377"/>
              <a:gd name="connsiteY2" fmla="*/ 40506 h 793257"/>
              <a:gd name="connsiteX0" fmla="*/ 0 w 4415849"/>
              <a:gd name="connsiteY0" fmla="*/ 952776 h 952776"/>
              <a:gd name="connsiteX1" fmla="*/ 2373036 w 4415849"/>
              <a:gd name="connsiteY1" fmla="*/ 642014 h 952776"/>
              <a:gd name="connsiteX2" fmla="*/ 4415849 w 4415849"/>
              <a:gd name="connsiteY2" fmla="*/ 40506 h 952776"/>
              <a:gd name="connsiteX0" fmla="*/ 46776 w 4462625"/>
              <a:gd name="connsiteY0" fmla="*/ 952776 h 1176859"/>
              <a:gd name="connsiteX1" fmla="*/ 2419812 w 4462625"/>
              <a:gd name="connsiteY1" fmla="*/ 642014 h 1176859"/>
              <a:gd name="connsiteX2" fmla="*/ 4462625 w 4462625"/>
              <a:gd name="connsiteY2" fmla="*/ 40506 h 1176859"/>
              <a:gd name="connsiteX0" fmla="*/ 46776 w 5192985"/>
              <a:gd name="connsiteY0" fmla="*/ 924831 h 1148914"/>
              <a:gd name="connsiteX1" fmla="*/ 2419812 w 5192985"/>
              <a:gd name="connsiteY1" fmla="*/ 614069 h 1148914"/>
              <a:gd name="connsiteX2" fmla="*/ 5192985 w 5192985"/>
              <a:gd name="connsiteY2" fmla="*/ 41945 h 1148914"/>
              <a:gd name="connsiteX0" fmla="*/ 51082 w 4977589"/>
              <a:gd name="connsiteY0" fmla="*/ 782103 h 1034827"/>
              <a:gd name="connsiteX1" fmla="*/ 2204416 w 4977589"/>
              <a:gd name="connsiteY1" fmla="*/ 614069 h 1034827"/>
              <a:gd name="connsiteX2" fmla="*/ 4977589 w 4977589"/>
              <a:gd name="connsiteY2" fmla="*/ 41945 h 1034827"/>
              <a:gd name="connsiteX0" fmla="*/ 133717 w 5060224"/>
              <a:gd name="connsiteY0" fmla="*/ 782103 h 1159035"/>
              <a:gd name="connsiteX1" fmla="*/ 161266 w 5060224"/>
              <a:gd name="connsiteY1" fmla="*/ 1157495 h 1159035"/>
              <a:gd name="connsiteX2" fmla="*/ 2287051 w 5060224"/>
              <a:gd name="connsiteY2" fmla="*/ 614069 h 1159035"/>
              <a:gd name="connsiteX3" fmla="*/ 5060224 w 5060224"/>
              <a:gd name="connsiteY3" fmla="*/ 41945 h 1159035"/>
              <a:gd name="connsiteX0" fmla="*/ 164886 w 5091393"/>
              <a:gd name="connsiteY0" fmla="*/ 782103 h 1138135"/>
              <a:gd name="connsiteX1" fmla="*/ 150870 w 5091393"/>
              <a:gd name="connsiteY1" fmla="*/ 1136505 h 1138135"/>
              <a:gd name="connsiteX2" fmla="*/ 2318220 w 5091393"/>
              <a:gd name="connsiteY2" fmla="*/ 614069 h 1138135"/>
              <a:gd name="connsiteX3" fmla="*/ 5091393 w 5091393"/>
              <a:gd name="connsiteY3" fmla="*/ 41945 h 1138135"/>
              <a:gd name="connsiteX0" fmla="*/ 105917 w 5112895"/>
              <a:gd name="connsiteY0" fmla="*/ 849336 h 1138507"/>
              <a:gd name="connsiteX1" fmla="*/ 172372 w 5112895"/>
              <a:gd name="connsiteY1" fmla="*/ 1136505 h 1138507"/>
              <a:gd name="connsiteX2" fmla="*/ 2339722 w 5112895"/>
              <a:gd name="connsiteY2" fmla="*/ 614069 h 1138507"/>
              <a:gd name="connsiteX3" fmla="*/ 5112895 w 5112895"/>
              <a:gd name="connsiteY3" fmla="*/ 41945 h 1138507"/>
              <a:gd name="connsiteX0" fmla="*/ 105917 w 5138296"/>
              <a:gd name="connsiteY0" fmla="*/ 1667678 h 1956849"/>
              <a:gd name="connsiteX1" fmla="*/ 172372 w 5138296"/>
              <a:gd name="connsiteY1" fmla="*/ 1954847 h 1956849"/>
              <a:gd name="connsiteX2" fmla="*/ 2339722 w 5138296"/>
              <a:gd name="connsiteY2" fmla="*/ 1432411 h 1956849"/>
              <a:gd name="connsiteX3" fmla="*/ 5138296 w 5138296"/>
              <a:gd name="connsiteY3" fmla="*/ 20768 h 1956849"/>
              <a:gd name="connsiteX0" fmla="*/ 105917 w 5138296"/>
              <a:gd name="connsiteY0" fmla="*/ 1690218 h 1979389"/>
              <a:gd name="connsiteX1" fmla="*/ 172372 w 5138296"/>
              <a:gd name="connsiteY1" fmla="*/ 1977387 h 1979389"/>
              <a:gd name="connsiteX2" fmla="*/ 2339722 w 5138296"/>
              <a:gd name="connsiteY2" fmla="*/ 1454951 h 1979389"/>
              <a:gd name="connsiteX3" fmla="*/ 5138296 w 5138296"/>
              <a:gd name="connsiteY3" fmla="*/ 43308 h 1979389"/>
              <a:gd name="connsiteX0" fmla="*/ 105917 w 5138296"/>
              <a:gd name="connsiteY0" fmla="*/ 1716507 h 2005678"/>
              <a:gd name="connsiteX1" fmla="*/ 172372 w 5138296"/>
              <a:gd name="connsiteY1" fmla="*/ 2003676 h 2005678"/>
              <a:gd name="connsiteX2" fmla="*/ 2523879 w 5138296"/>
              <a:gd name="connsiteY2" fmla="*/ 780893 h 2005678"/>
              <a:gd name="connsiteX3" fmla="*/ 5138296 w 5138296"/>
              <a:gd name="connsiteY3" fmla="*/ 69597 h 2005678"/>
              <a:gd name="connsiteX0" fmla="*/ 105917 w 5138296"/>
              <a:gd name="connsiteY0" fmla="*/ 1716507 h 2005678"/>
              <a:gd name="connsiteX1" fmla="*/ 172372 w 5138296"/>
              <a:gd name="connsiteY1" fmla="*/ 2003676 h 2005678"/>
              <a:gd name="connsiteX2" fmla="*/ 2523879 w 5138296"/>
              <a:gd name="connsiteY2" fmla="*/ 780893 h 2005678"/>
              <a:gd name="connsiteX3" fmla="*/ 5138296 w 5138296"/>
              <a:gd name="connsiteY3" fmla="*/ 69597 h 2005678"/>
              <a:gd name="connsiteX0" fmla="*/ 105917 w 5138296"/>
              <a:gd name="connsiteY0" fmla="*/ 1721103 h 2010274"/>
              <a:gd name="connsiteX1" fmla="*/ 172372 w 5138296"/>
              <a:gd name="connsiteY1" fmla="*/ 2008272 h 2010274"/>
              <a:gd name="connsiteX2" fmla="*/ 2523879 w 5138296"/>
              <a:gd name="connsiteY2" fmla="*/ 785489 h 2010274"/>
              <a:gd name="connsiteX3" fmla="*/ 5138296 w 5138296"/>
              <a:gd name="connsiteY3" fmla="*/ 74193 h 2010274"/>
              <a:gd name="connsiteX0" fmla="*/ 0 w 5032379"/>
              <a:gd name="connsiteY0" fmla="*/ 1721103 h 1848231"/>
              <a:gd name="connsiteX1" fmla="*/ 269293 w 5032379"/>
              <a:gd name="connsiteY1" fmla="*/ 1843715 h 1848231"/>
              <a:gd name="connsiteX2" fmla="*/ 2417962 w 5032379"/>
              <a:gd name="connsiteY2" fmla="*/ 785489 h 1848231"/>
              <a:gd name="connsiteX3" fmla="*/ 5032379 w 5032379"/>
              <a:gd name="connsiteY3" fmla="*/ 74193 h 1848231"/>
              <a:gd name="connsiteX0" fmla="*/ 44121 w 4993370"/>
              <a:gd name="connsiteY0" fmla="*/ 1751663 h 1903243"/>
              <a:gd name="connsiteX1" fmla="*/ 230284 w 4993370"/>
              <a:gd name="connsiteY1" fmla="*/ 1843715 h 1903243"/>
              <a:gd name="connsiteX2" fmla="*/ 2378953 w 4993370"/>
              <a:gd name="connsiteY2" fmla="*/ 785489 h 1903243"/>
              <a:gd name="connsiteX3" fmla="*/ 4993370 w 4993370"/>
              <a:gd name="connsiteY3" fmla="*/ 74193 h 1903243"/>
              <a:gd name="connsiteX0" fmla="*/ 46487 w 4995736"/>
              <a:gd name="connsiteY0" fmla="*/ 1751663 h 1901082"/>
              <a:gd name="connsiteX1" fmla="*/ 232650 w 4995736"/>
              <a:gd name="connsiteY1" fmla="*/ 1843715 h 1901082"/>
              <a:gd name="connsiteX2" fmla="*/ 2381319 w 4995736"/>
              <a:gd name="connsiteY2" fmla="*/ 785489 h 1901082"/>
              <a:gd name="connsiteX3" fmla="*/ 4995736 w 4995736"/>
              <a:gd name="connsiteY3" fmla="*/ 74193 h 1901082"/>
              <a:gd name="connsiteX0" fmla="*/ 0 w 4949249"/>
              <a:gd name="connsiteY0" fmla="*/ 1751663 h 1850020"/>
              <a:gd name="connsiteX1" fmla="*/ 186163 w 4949249"/>
              <a:gd name="connsiteY1" fmla="*/ 1843715 h 1850020"/>
              <a:gd name="connsiteX2" fmla="*/ 2334832 w 4949249"/>
              <a:gd name="connsiteY2" fmla="*/ 785489 h 1850020"/>
              <a:gd name="connsiteX3" fmla="*/ 4949249 w 4949249"/>
              <a:gd name="connsiteY3" fmla="*/ 74193 h 1850020"/>
              <a:gd name="connsiteX0" fmla="*/ 368 w 5085951"/>
              <a:gd name="connsiteY0" fmla="*/ 1906817 h 1955872"/>
              <a:gd name="connsiteX1" fmla="*/ 322865 w 5085951"/>
              <a:gd name="connsiteY1" fmla="*/ 1843715 h 1955872"/>
              <a:gd name="connsiteX2" fmla="*/ 2471534 w 5085951"/>
              <a:gd name="connsiteY2" fmla="*/ 785489 h 1955872"/>
              <a:gd name="connsiteX3" fmla="*/ 5085951 w 5085951"/>
              <a:gd name="connsiteY3" fmla="*/ 74193 h 1955872"/>
              <a:gd name="connsiteX0" fmla="*/ 0 w 5085583"/>
              <a:gd name="connsiteY0" fmla="*/ 1906817 h 2141776"/>
              <a:gd name="connsiteX1" fmla="*/ 382352 w 5085583"/>
              <a:gd name="connsiteY1" fmla="*/ 2085849 h 2141776"/>
              <a:gd name="connsiteX2" fmla="*/ 2471166 w 5085583"/>
              <a:gd name="connsiteY2" fmla="*/ 785489 h 2141776"/>
              <a:gd name="connsiteX3" fmla="*/ 5085583 w 5085583"/>
              <a:gd name="connsiteY3" fmla="*/ 74193 h 2141776"/>
              <a:gd name="connsiteX0" fmla="*/ 0 w 5085583"/>
              <a:gd name="connsiteY0" fmla="*/ 1906817 h 2125280"/>
              <a:gd name="connsiteX1" fmla="*/ 379026 w 5085583"/>
              <a:gd name="connsiteY1" fmla="*/ 2067043 h 2125280"/>
              <a:gd name="connsiteX2" fmla="*/ 2471166 w 5085583"/>
              <a:gd name="connsiteY2" fmla="*/ 785489 h 2125280"/>
              <a:gd name="connsiteX3" fmla="*/ 5085583 w 5085583"/>
              <a:gd name="connsiteY3" fmla="*/ 74193 h 2125280"/>
              <a:gd name="connsiteX0" fmla="*/ 0 w 5085583"/>
              <a:gd name="connsiteY0" fmla="*/ 1906817 h 2111004"/>
              <a:gd name="connsiteX1" fmla="*/ 379026 w 5085583"/>
              <a:gd name="connsiteY1" fmla="*/ 2050588 h 2111004"/>
              <a:gd name="connsiteX2" fmla="*/ 2471166 w 5085583"/>
              <a:gd name="connsiteY2" fmla="*/ 785489 h 2111004"/>
              <a:gd name="connsiteX3" fmla="*/ 5085583 w 5085583"/>
              <a:gd name="connsiteY3" fmla="*/ 74193 h 2111004"/>
              <a:gd name="connsiteX0" fmla="*/ 0 w 5085583"/>
              <a:gd name="connsiteY0" fmla="*/ 1900004 h 2096675"/>
              <a:gd name="connsiteX1" fmla="*/ 379026 w 5085583"/>
              <a:gd name="connsiteY1" fmla="*/ 2043775 h 2096675"/>
              <a:gd name="connsiteX2" fmla="*/ 2604986 w 5085583"/>
              <a:gd name="connsiteY2" fmla="*/ 889051 h 2096675"/>
              <a:gd name="connsiteX3" fmla="*/ 5085583 w 5085583"/>
              <a:gd name="connsiteY3" fmla="*/ 67380 h 2096675"/>
              <a:gd name="connsiteX0" fmla="*/ 0 w 5085583"/>
              <a:gd name="connsiteY0" fmla="*/ 1900004 h 2113252"/>
              <a:gd name="connsiteX1" fmla="*/ 548532 w 5085583"/>
              <a:gd name="connsiteY1" fmla="*/ 2062696 h 2113252"/>
              <a:gd name="connsiteX2" fmla="*/ 2604986 w 5085583"/>
              <a:gd name="connsiteY2" fmla="*/ 889051 h 2113252"/>
              <a:gd name="connsiteX3" fmla="*/ 5085583 w 5085583"/>
              <a:gd name="connsiteY3" fmla="*/ 67380 h 2113252"/>
              <a:gd name="connsiteX0" fmla="*/ 0 w 5085583"/>
              <a:gd name="connsiteY0" fmla="*/ 1900004 h 2152654"/>
              <a:gd name="connsiteX1" fmla="*/ 499465 w 5085583"/>
              <a:gd name="connsiteY1" fmla="*/ 2106846 h 2152654"/>
              <a:gd name="connsiteX2" fmla="*/ 2604986 w 5085583"/>
              <a:gd name="connsiteY2" fmla="*/ 889051 h 2152654"/>
              <a:gd name="connsiteX3" fmla="*/ 5085583 w 5085583"/>
              <a:gd name="connsiteY3" fmla="*/ 67380 h 2152654"/>
              <a:gd name="connsiteX0" fmla="*/ 0 w 2604986"/>
              <a:gd name="connsiteY0" fmla="*/ 1010953 h 1263603"/>
              <a:gd name="connsiteX1" fmla="*/ 499465 w 2604986"/>
              <a:gd name="connsiteY1" fmla="*/ 1217795 h 1263603"/>
              <a:gd name="connsiteX2" fmla="*/ 2604986 w 2604986"/>
              <a:gd name="connsiteY2" fmla="*/ 0 h 1263603"/>
              <a:gd name="connsiteX0" fmla="*/ 0 w 2604986"/>
              <a:gd name="connsiteY0" fmla="*/ 1010953 h 1263603"/>
              <a:gd name="connsiteX1" fmla="*/ 499465 w 2604986"/>
              <a:gd name="connsiteY1" fmla="*/ 1217795 h 1263603"/>
              <a:gd name="connsiteX2" fmla="*/ 1159863 w 2604986"/>
              <a:gd name="connsiteY2" fmla="*/ 856914 h 1263603"/>
              <a:gd name="connsiteX3" fmla="*/ 2604986 w 2604986"/>
              <a:gd name="connsiteY3" fmla="*/ 0 h 1263603"/>
              <a:gd name="connsiteX0" fmla="*/ 0 w 1159863"/>
              <a:gd name="connsiteY0" fmla="*/ 154039 h 406689"/>
              <a:gd name="connsiteX1" fmla="*/ 499465 w 1159863"/>
              <a:gd name="connsiteY1" fmla="*/ 360881 h 406689"/>
              <a:gd name="connsiteX2" fmla="*/ 1159863 w 1159863"/>
              <a:gd name="connsiteY2" fmla="*/ 0 h 406689"/>
              <a:gd name="connsiteX0" fmla="*/ 0 w 1101875"/>
              <a:gd name="connsiteY0" fmla="*/ 116196 h 324359"/>
              <a:gd name="connsiteX1" fmla="*/ 499465 w 1101875"/>
              <a:gd name="connsiteY1" fmla="*/ 323038 h 324359"/>
              <a:gd name="connsiteX2" fmla="*/ 1101875 w 1101875"/>
              <a:gd name="connsiteY2" fmla="*/ 0 h 324359"/>
              <a:gd name="connsiteX0" fmla="*/ 0 w 1153084"/>
              <a:gd name="connsiteY0" fmla="*/ 7588 h 215751"/>
              <a:gd name="connsiteX1" fmla="*/ 499465 w 1153084"/>
              <a:gd name="connsiteY1" fmla="*/ 214430 h 215751"/>
              <a:gd name="connsiteX2" fmla="*/ 1153084 w 1153084"/>
              <a:gd name="connsiteY2" fmla="*/ 0 h 215751"/>
              <a:gd name="connsiteX0" fmla="*/ 0 w 1160399"/>
              <a:gd name="connsiteY0" fmla="*/ 0 h 208163"/>
              <a:gd name="connsiteX1" fmla="*/ 499465 w 1160399"/>
              <a:gd name="connsiteY1" fmla="*/ 206842 h 208163"/>
              <a:gd name="connsiteX2" fmla="*/ 1160399 w 1160399"/>
              <a:gd name="connsiteY2" fmla="*/ 64817 h 208163"/>
              <a:gd name="connsiteX0" fmla="*/ 0 w 1160399"/>
              <a:gd name="connsiteY0" fmla="*/ 0 h 208163"/>
              <a:gd name="connsiteX1" fmla="*/ 499465 w 1160399"/>
              <a:gd name="connsiteY1" fmla="*/ 206842 h 208163"/>
              <a:gd name="connsiteX2" fmla="*/ 1160399 w 1160399"/>
              <a:gd name="connsiteY2" fmla="*/ 64817 h 208163"/>
              <a:gd name="connsiteX0" fmla="*/ 0 w 1160399"/>
              <a:gd name="connsiteY0" fmla="*/ 0 h 209202"/>
              <a:gd name="connsiteX1" fmla="*/ 499465 w 1160399"/>
              <a:gd name="connsiteY1" fmla="*/ 206842 h 209202"/>
              <a:gd name="connsiteX2" fmla="*/ 1160399 w 1160399"/>
              <a:gd name="connsiteY2" fmla="*/ 64817 h 209202"/>
              <a:gd name="connsiteX0" fmla="*/ 0 w 1160399"/>
              <a:gd name="connsiteY0" fmla="*/ 0 h 221783"/>
              <a:gd name="connsiteX1" fmla="*/ 499465 w 1160399"/>
              <a:gd name="connsiteY1" fmla="*/ 206842 h 221783"/>
              <a:gd name="connsiteX2" fmla="*/ 1160399 w 1160399"/>
              <a:gd name="connsiteY2" fmla="*/ 64817 h 221783"/>
              <a:gd name="connsiteX0" fmla="*/ 0 w 1160399"/>
              <a:gd name="connsiteY0" fmla="*/ 0 h 210415"/>
              <a:gd name="connsiteX1" fmla="*/ 499465 w 1160399"/>
              <a:gd name="connsiteY1" fmla="*/ 206842 h 210415"/>
              <a:gd name="connsiteX2" fmla="*/ 1160399 w 1160399"/>
              <a:gd name="connsiteY2" fmla="*/ 64817 h 210415"/>
              <a:gd name="connsiteX0" fmla="*/ 0 w 1189661"/>
              <a:gd name="connsiteY0" fmla="*/ 0 h 206844"/>
              <a:gd name="connsiteX1" fmla="*/ 499465 w 1189661"/>
              <a:gd name="connsiteY1" fmla="*/ 206842 h 206844"/>
              <a:gd name="connsiteX2" fmla="*/ 1189661 w 1189661"/>
              <a:gd name="connsiteY2" fmla="*/ 2756 h 206844"/>
            </a:gdLst>
            <a:ahLst/>
            <a:cxnLst>
              <a:cxn ang="0">
                <a:pos x="connsiteX0" y="connsiteY0"/>
              </a:cxn>
              <a:cxn ang="0">
                <a:pos x="connsiteX1" y="connsiteY1"/>
              </a:cxn>
              <a:cxn ang="0">
                <a:pos x="connsiteX2" y="connsiteY2"/>
              </a:cxn>
            </a:cxnLst>
            <a:rect l="l" t="t" r="r" b="b"/>
            <a:pathLst>
              <a:path w="1189661" h="206844">
                <a:moveTo>
                  <a:pt x="0" y="0"/>
                </a:moveTo>
                <a:cubicBezTo>
                  <a:pt x="17733" y="26772"/>
                  <a:pt x="301188" y="206383"/>
                  <a:pt x="499465" y="206842"/>
                </a:cubicBezTo>
                <a:cubicBezTo>
                  <a:pt x="697742" y="207301"/>
                  <a:pt x="977735" y="133317"/>
                  <a:pt x="1189661" y="2756"/>
                </a:cubicBezTo>
              </a:path>
            </a:pathLst>
          </a:custGeom>
          <a:noFill/>
          <a:ln w="635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l" defTabSz="914237" eaLnBrk="0" hangingPunct="0"/>
            <a:endParaRPr lang="en-US" sz="1000" b="1">
              <a:solidFill>
                <a:srgbClr val="000000"/>
              </a:solidFill>
              <a:latin typeface="Arial" pitchFamily="-65" charset="0"/>
              <a:ea typeface="Arial" pitchFamily="-65" charset="0"/>
              <a:cs typeface="Arial" pitchFamily="-65" charset="0"/>
            </a:endParaRPr>
          </a:p>
        </p:txBody>
      </p:sp>
      <p:cxnSp>
        <p:nvCxnSpPr>
          <p:cNvPr id="331" name="Straight Arrow Connector 330"/>
          <p:cNvCxnSpPr>
            <a:stCxn id="307" idx="1"/>
            <a:endCxn id="312" idx="6"/>
          </p:cNvCxnSpPr>
          <p:nvPr/>
        </p:nvCxnSpPr>
        <p:spPr>
          <a:xfrm flipH="1" flipV="1">
            <a:off x="7978275" y="2277670"/>
            <a:ext cx="228178" cy="131660"/>
          </a:xfrm>
          <a:prstGeom prst="straightConnector1">
            <a:avLst/>
          </a:prstGeom>
          <a:ln w="9525">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7" name="Straight Connector 366"/>
          <p:cNvCxnSpPr>
            <a:endCxn id="319" idx="1"/>
          </p:cNvCxnSpPr>
          <p:nvPr/>
        </p:nvCxnSpPr>
        <p:spPr>
          <a:xfrm flipH="1">
            <a:off x="8876499" y="421973"/>
            <a:ext cx="269970" cy="126830"/>
          </a:xfrm>
          <a:prstGeom prst="line">
            <a:avLst/>
          </a:prstGeom>
          <a:ln w="50800" cap="sq">
            <a:solidFill>
              <a:srgbClr val="3333FF"/>
            </a:solidFill>
            <a:headEnd type="arrow" w="sm" len="sm"/>
            <a:tailEnd type="none"/>
          </a:ln>
          <a:effectLst/>
        </p:spPr>
        <p:style>
          <a:lnRef idx="2">
            <a:schemeClr val="accent1"/>
          </a:lnRef>
          <a:fillRef idx="0">
            <a:schemeClr val="accent1"/>
          </a:fillRef>
          <a:effectRef idx="1">
            <a:schemeClr val="accent1"/>
          </a:effectRef>
          <a:fontRef idx="minor">
            <a:schemeClr val="tx1"/>
          </a:fontRef>
        </p:style>
      </p:cxnSp>
      <p:sp>
        <p:nvSpPr>
          <p:cNvPr id="496" name="Oval 536"/>
          <p:cNvSpPr>
            <a:spLocks noChangeArrowheads="1"/>
          </p:cNvSpPr>
          <p:nvPr/>
        </p:nvSpPr>
        <p:spPr bwMode="auto">
          <a:xfrm>
            <a:off x="3456135" y="2819135"/>
            <a:ext cx="201168" cy="164592"/>
          </a:xfrm>
          <a:prstGeom prst="ellipse">
            <a:avLst/>
          </a:prstGeom>
          <a:solidFill>
            <a:srgbClr val="FF9933"/>
          </a:solidFill>
          <a:ln w="12700">
            <a:solidFill>
              <a:schemeClr val="tx1"/>
            </a:solidFill>
            <a:round/>
            <a:headEnd/>
            <a:tailEnd/>
          </a:ln>
        </p:spPr>
        <p:txBody>
          <a:bodyPr wrap="none" lIns="0" tIns="0" rIns="0" bIns="0" anchor="ctr"/>
          <a:lstStyle/>
          <a:p>
            <a:pPr algn="ctr" eaLnBrk="1" hangingPunct="1"/>
            <a:r>
              <a:rPr lang="en-US" sz="800" b="0">
                <a:solidFill>
                  <a:srgbClr val="000000"/>
                </a:solidFill>
              </a:rPr>
              <a:t>100</a:t>
            </a:r>
            <a:r>
              <a:rPr lang="en-US" sz="800" b="0">
                <a:solidFill>
                  <a:srgbClr val="000000"/>
                </a:solidFill>
                <a:latin typeface="Arial Unicode MS"/>
                <a:ea typeface="Arial Unicode MS"/>
                <a:cs typeface="Arial Unicode MS"/>
              </a:rPr>
              <a:t> </a:t>
            </a:r>
            <a:endParaRPr lang="en-US" sz="800" b="0">
              <a:solidFill>
                <a:srgbClr val="000000"/>
              </a:solidFill>
            </a:endParaRPr>
          </a:p>
        </p:txBody>
      </p:sp>
      <p:sp>
        <p:nvSpPr>
          <p:cNvPr id="370" name="Oval 536"/>
          <p:cNvSpPr>
            <a:spLocks noChangeAspect="1" noChangeArrowheads="1"/>
          </p:cNvSpPr>
          <p:nvPr/>
        </p:nvSpPr>
        <p:spPr bwMode="auto">
          <a:xfrm>
            <a:off x="3254014" y="3779588"/>
            <a:ext cx="101306" cy="91440"/>
          </a:xfrm>
          <a:prstGeom prst="ellipse">
            <a:avLst/>
          </a:prstGeom>
          <a:solidFill>
            <a:schemeClr val="bg1"/>
          </a:solidFill>
          <a:ln w="12700">
            <a:solidFill>
              <a:schemeClr val="tx1"/>
            </a:solidFill>
            <a:round/>
            <a:headEnd/>
            <a:tailEnd/>
          </a:ln>
        </p:spPr>
        <p:txBody>
          <a:bodyPr wrap="none" lIns="0" tIns="0" rIns="0" bIns="0" anchor="ctr"/>
          <a:lstStyle/>
          <a:p>
            <a:pPr algn="ctr" eaLnBrk="1" hangingPunct="1"/>
            <a:r>
              <a:rPr lang="en-US" sz="600" b="0">
                <a:solidFill>
                  <a:srgbClr val="000000"/>
                </a:solidFill>
              </a:rPr>
              <a:t>1</a:t>
            </a:r>
            <a:r>
              <a:rPr lang="en-US" sz="600" b="0" smtClean="0">
                <a:solidFill>
                  <a:srgbClr val="000000"/>
                </a:solidFill>
              </a:rPr>
              <a:t>0</a:t>
            </a:r>
            <a:endParaRPr lang="en-US" sz="600" b="0">
              <a:solidFill>
                <a:srgbClr val="000000"/>
              </a:solidFill>
            </a:endParaRPr>
          </a:p>
        </p:txBody>
      </p:sp>
      <p:grpSp>
        <p:nvGrpSpPr>
          <p:cNvPr id="10" name="Group 9"/>
          <p:cNvGrpSpPr/>
          <p:nvPr/>
        </p:nvGrpSpPr>
        <p:grpSpPr>
          <a:xfrm>
            <a:off x="304078" y="5156760"/>
            <a:ext cx="3732191" cy="153888"/>
            <a:chOff x="304078" y="5156760"/>
            <a:chExt cx="3732191" cy="153888"/>
          </a:xfrm>
        </p:grpSpPr>
        <p:sp>
          <p:nvSpPr>
            <p:cNvPr id="523" name="Rectangle 527"/>
            <p:cNvSpPr>
              <a:spLocks noChangeArrowheads="1"/>
            </p:cNvSpPr>
            <p:nvPr/>
          </p:nvSpPr>
          <p:spPr bwMode="auto">
            <a:xfrm>
              <a:off x="304078" y="5166863"/>
              <a:ext cx="358835" cy="123111"/>
            </a:xfrm>
            <a:prstGeom prst="rect">
              <a:avLst/>
            </a:prstGeom>
            <a:solidFill>
              <a:srgbClr val="99CCFF"/>
            </a:solidFill>
            <a:ln w="9525">
              <a:noFill/>
              <a:miter lim="800000"/>
              <a:headEnd/>
              <a:tailEnd/>
            </a:ln>
          </p:spPr>
          <p:txBody>
            <a:bodyPr wrap="square" lIns="0" tIns="0" rIns="0" bIns="0">
              <a:spAutoFit/>
            </a:bodyPr>
            <a:lstStyle/>
            <a:p>
              <a:pPr algn="ctr"/>
              <a:r>
                <a:rPr lang="en-US" sz="800">
                  <a:solidFill>
                    <a:srgbClr val="000000"/>
                  </a:solidFill>
                </a:rPr>
                <a:t> </a:t>
              </a:r>
              <a:r>
                <a:rPr lang="en-US" sz="800" err="1" smtClean="0">
                  <a:solidFill>
                    <a:srgbClr val="000000"/>
                  </a:solidFill>
                </a:rPr>
                <a:t>LOSA</a:t>
              </a:r>
              <a:endParaRPr lang="en-US" sz="800">
                <a:solidFill>
                  <a:srgbClr val="000000"/>
                </a:solidFill>
              </a:endParaRPr>
            </a:p>
          </p:txBody>
        </p:sp>
        <p:sp>
          <p:nvSpPr>
            <p:cNvPr id="524" name="Text Box 302"/>
            <p:cNvSpPr txBox="1">
              <a:spLocks noChangeArrowheads="1"/>
            </p:cNvSpPr>
            <p:nvPr/>
          </p:nvSpPr>
          <p:spPr bwMode="auto">
            <a:xfrm>
              <a:off x="868735" y="5156760"/>
              <a:ext cx="3167534" cy="153888"/>
            </a:xfrm>
            <a:prstGeom prst="rect">
              <a:avLst/>
            </a:prstGeom>
            <a:noFill/>
            <a:ln w="9525">
              <a:noFill/>
              <a:miter lim="800000"/>
              <a:headEnd/>
              <a:tailEnd/>
            </a:ln>
          </p:spPr>
          <p:txBody>
            <a:bodyPr wrap="none" lIns="0" tIns="0" rIns="0" bIns="0">
              <a:spAutoFit/>
            </a:bodyPr>
            <a:lstStyle/>
            <a:p>
              <a:pPr eaLnBrk="1" hangingPunct="1"/>
              <a:r>
                <a:rPr lang="en-US" sz="1000">
                  <a:solidFill>
                    <a:srgbClr val="000000"/>
                  </a:solidFill>
                </a:rPr>
                <a:t>ESnet </a:t>
              </a:r>
              <a:r>
                <a:rPr lang="en-US" sz="1000" smtClean="0">
                  <a:solidFill>
                    <a:srgbClr val="000000"/>
                  </a:solidFill>
                </a:rPr>
                <a:t>optical node locations (only some are shown)</a:t>
              </a:r>
              <a:endParaRPr lang="en-US" sz="1000">
                <a:solidFill>
                  <a:srgbClr val="000000"/>
                </a:solidFill>
              </a:endParaRPr>
            </a:p>
          </p:txBody>
        </p:sp>
        <p:sp>
          <p:nvSpPr>
            <p:cNvPr id="371" name="Oval 501"/>
            <p:cNvSpPr>
              <a:spLocks noChangeAspect="1" noChangeArrowheads="1"/>
            </p:cNvSpPr>
            <p:nvPr/>
          </p:nvSpPr>
          <p:spPr bwMode="auto">
            <a:xfrm>
              <a:off x="713381" y="5182698"/>
              <a:ext cx="101306" cy="91440"/>
            </a:xfrm>
            <a:prstGeom prst="ellipse">
              <a:avLst/>
            </a:prstGeom>
            <a:solidFill>
              <a:srgbClr val="FF9933"/>
            </a:solidFill>
            <a:ln w="12700">
              <a:solidFill>
                <a:schemeClr val="tx1"/>
              </a:solidFill>
              <a:round/>
              <a:headEnd/>
              <a:tailEnd/>
            </a:ln>
          </p:spPr>
          <p:txBody>
            <a:bodyPr wrap="none" anchor="ctr"/>
            <a:lstStyle/>
            <a:p>
              <a:pPr eaLnBrk="1" hangingPunct="1"/>
              <a:endParaRPr lang="en-US" sz="1400" b="0">
                <a:solidFill>
                  <a:srgbClr val="000000"/>
                </a:solidFill>
              </a:endParaRPr>
            </a:p>
          </p:txBody>
        </p:sp>
      </p:grpSp>
      <p:cxnSp>
        <p:nvCxnSpPr>
          <p:cNvPr id="377" name="Straight Connector 376"/>
          <p:cNvCxnSpPr/>
          <p:nvPr/>
        </p:nvCxnSpPr>
        <p:spPr>
          <a:xfrm flipH="1">
            <a:off x="8886825" y="1541227"/>
            <a:ext cx="250543" cy="220741"/>
          </a:xfrm>
          <a:prstGeom prst="line">
            <a:avLst/>
          </a:prstGeom>
          <a:ln w="63500" cap="sq">
            <a:solidFill>
              <a:srgbClr val="3333FF"/>
            </a:solidFill>
            <a:headEnd type="arrow" w="sm" len="sm"/>
            <a:tailEnd type="none"/>
          </a:ln>
          <a:effectLst/>
        </p:spPr>
        <p:style>
          <a:lnRef idx="2">
            <a:schemeClr val="accent1"/>
          </a:lnRef>
          <a:fillRef idx="0">
            <a:schemeClr val="accent1"/>
          </a:fillRef>
          <a:effectRef idx="1">
            <a:schemeClr val="accent1"/>
          </a:effectRef>
          <a:fontRef idx="minor">
            <a:schemeClr val="tx1"/>
          </a:fontRef>
        </p:style>
      </p:cxnSp>
      <p:cxnSp>
        <p:nvCxnSpPr>
          <p:cNvPr id="378" name="Straight Connector 377"/>
          <p:cNvCxnSpPr/>
          <p:nvPr/>
        </p:nvCxnSpPr>
        <p:spPr>
          <a:xfrm rot="60000" flipH="1">
            <a:off x="8950839" y="1975199"/>
            <a:ext cx="215728" cy="166241"/>
          </a:xfrm>
          <a:prstGeom prst="line">
            <a:avLst/>
          </a:prstGeom>
          <a:ln w="63500" cap="sq">
            <a:solidFill>
              <a:srgbClr val="3333FF"/>
            </a:solidFill>
            <a:headEnd type="arrow" w="sm" len="sm"/>
            <a:tailEnd type="none"/>
          </a:ln>
          <a:effectLst/>
        </p:spPr>
        <p:style>
          <a:lnRef idx="2">
            <a:schemeClr val="accent1"/>
          </a:lnRef>
          <a:fillRef idx="0">
            <a:schemeClr val="accent1"/>
          </a:fillRef>
          <a:effectRef idx="1">
            <a:schemeClr val="accent1"/>
          </a:effectRef>
          <a:fontRef idx="minor">
            <a:schemeClr val="tx1"/>
          </a:fontRef>
        </p:style>
      </p:cxnSp>
      <p:cxnSp>
        <p:nvCxnSpPr>
          <p:cNvPr id="397" name="Straight Connector 396"/>
          <p:cNvCxnSpPr/>
          <p:nvPr/>
        </p:nvCxnSpPr>
        <p:spPr>
          <a:xfrm flipH="1">
            <a:off x="8950839" y="2420864"/>
            <a:ext cx="203576" cy="118240"/>
          </a:xfrm>
          <a:prstGeom prst="line">
            <a:avLst/>
          </a:prstGeom>
          <a:ln w="63500" cap="sq">
            <a:solidFill>
              <a:srgbClr val="3333FF"/>
            </a:solidFill>
            <a:headEnd type="arrow" w="sm" len="sm"/>
            <a:tailEnd type="none"/>
          </a:ln>
          <a:effectLst/>
        </p:spPr>
        <p:style>
          <a:lnRef idx="2">
            <a:schemeClr val="accent1"/>
          </a:lnRef>
          <a:fillRef idx="0">
            <a:schemeClr val="accent1"/>
          </a:fillRef>
          <a:effectRef idx="1">
            <a:schemeClr val="accent1"/>
          </a:effectRef>
          <a:fontRef idx="minor">
            <a:schemeClr val="tx1"/>
          </a:fontRef>
        </p:style>
      </p:cxnSp>
      <p:sp>
        <p:nvSpPr>
          <p:cNvPr id="531" name="Oval 536"/>
          <p:cNvSpPr>
            <a:spLocks noChangeArrowheads="1"/>
          </p:cNvSpPr>
          <p:nvPr/>
        </p:nvSpPr>
        <p:spPr bwMode="auto">
          <a:xfrm>
            <a:off x="7554984" y="2664779"/>
            <a:ext cx="201168" cy="164592"/>
          </a:xfrm>
          <a:prstGeom prst="ellipse">
            <a:avLst/>
          </a:prstGeom>
          <a:solidFill>
            <a:srgbClr val="FF9933"/>
          </a:solidFill>
          <a:ln w="12700">
            <a:solidFill>
              <a:schemeClr val="tx1"/>
            </a:solidFill>
            <a:round/>
            <a:headEnd/>
            <a:tailEnd/>
          </a:ln>
        </p:spPr>
        <p:txBody>
          <a:bodyPr wrap="none" lIns="0" tIns="0" rIns="0" bIns="0" anchor="ctr"/>
          <a:lstStyle/>
          <a:p>
            <a:pPr algn="ctr" eaLnBrk="1" hangingPunct="1"/>
            <a:r>
              <a:rPr lang="en-US" sz="800" b="0">
                <a:solidFill>
                  <a:srgbClr val="000000"/>
                </a:solidFill>
              </a:rPr>
              <a:t>100</a:t>
            </a:r>
            <a:r>
              <a:rPr lang="en-US" sz="800" b="0">
                <a:solidFill>
                  <a:srgbClr val="000000"/>
                </a:solidFill>
                <a:latin typeface="Arial Unicode MS"/>
                <a:ea typeface="Arial Unicode MS"/>
                <a:cs typeface="Arial Unicode MS"/>
              </a:rPr>
              <a:t> </a:t>
            </a:r>
            <a:endParaRPr lang="en-US" sz="800" b="0">
              <a:solidFill>
                <a:srgbClr val="000000"/>
              </a:solidFill>
            </a:endParaRPr>
          </a:p>
        </p:txBody>
      </p:sp>
      <p:sp>
        <p:nvSpPr>
          <p:cNvPr id="342" name="Freeform 55"/>
          <p:cNvSpPr>
            <a:spLocks/>
          </p:cNvSpPr>
          <p:nvPr/>
        </p:nvSpPr>
        <p:spPr bwMode="auto">
          <a:xfrm>
            <a:off x="5836958" y="1506291"/>
            <a:ext cx="2444915" cy="751477"/>
          </a:xfrm>
          <a:custGeom>
            <a:avLst/>
            <a:gdLst>
              <a:gd name="T0" fmla="*/ 0 w 1662"/>
              <a:gd name="T1" fmla="*/ 2147483647 h 550"/>
              <a:gd name="T2" fmla="*/ 2147483647 w 1662"/>
              <a:gd name="T3" fmla="*/ 2147483647 h 550"/>
              <a:gd name="T4" fmla="*/ 2147483647 w 1662"/>
              <a:gd name="T5" fmla="*/ 2147483647 h 550"/>
              <a:gd name="T6" fmla="*/ 2147483647 w 1662"/>
              <a:gd name="T7" fmla="*/ 2147483647 h 550"/>
              <a:gd name="T8" fmla="*/ 2147483647 w 1662"/>
              <a:gd name="T9" fmla="*/ 2147483647 h 550"/>
              <a:gd name="T10" fmla="*/ 0 60000 65536"/>
              <a:gd name="T11" fmla="*/ 0 60000 65536"/>
              <a:gd name="T12" fmla="*/ 0 60000 65536"/>
              <a:gd name="T13" fmla="*/ 0 60000 65536"/>
              <a:gd name="T14" fmla="*/ 0 60000 65536"/>
              <a:gd name="T15" fmla="*/ 0 w 1662"/>
              <a:gd name="T16" fmla="*/ 0 h 550"/>
              <a:gd name="T17" fmla="*/ 1662 w 1662"/>
              <a:gd name="T18" fmla="*/ 550 h 550"/>
              <a:gd name="connsiteX0" fmla="*/ 0 w 9512"/>
              <a:gd name="connsiteY0" fmla="*/ 9672 h 9672"/>
              <a:gd name="connsiteX1" fmla="*/ 2070 w 9512"/>
              <a:gd name="connsiteY1" fmla="*/ 7272 h 9672"/>
              <a:gd name="connsiteX2" fmla="*/ 4597 w 9512"/>
              <a:gd name="connsiteY2" fmla="*/ 7054 h 9672"/>
              <a:gd name="connsiteX3" fmla="*/ 9332 w 9512"/>
              <a:gd name="connsiteY3" fmla="*/ 17 h 9672"/>
              <a:gd name="connsiteX4" fmla="*/ 8454 w 9512"/>
              <a:gd name="connsiteY4" fmla="*/ 5927 h 9672"/>
              <a:gd name="connsiteX0" fmla="*/ 0 w 9944"/>
              <a:gd name="connsiteY0" fmla="*/ 9982 h 9982"/>
              <a:gd name="connsiteX1" fmla="*/ 2176 w 9944"/>
              <a:gd name="connsiteY1" fmla="*/ 7501 h 9982"/>
              <a:gd name="connsiteX2" fmla="*/ 4833 w 9944"/>
              <a:gd name="connsiteY2" fmla="*/ 7275 h 9982"/>
              <a:gd name="connsiteX3" fmla="*/ 9811 w 9944"/>
              <a:gd name="connsiteY3" fmla="*/ 0 h 9982"/>
              <a:gd name="connsiteX4" fmla="*/ 8888 w 9944"/>
              <a:gd name="connsiteY4" fmla="*/ 6110 h 9982"/>
              <a:gd name="connsiteX0" fmla="*/ 0 w 9826"/>
              <a:gd name="connsiteY0" fmla="*/ 10056 h 10056"/>
              <a:gd name="connsiteX1" fmla="*/ 2188 w 9826"/>
              <a:gd name="connsiteY1" fmla="*/ 7571 h 10056"/>
              <a:gd name="connsiteX2" fmla="*/ 4860 w 9826"/>
              <a:gd name="connsiteY2" fmla="*/ 7344 h 10056"/>
              <a:gd name="connsiteX3" fmla="*/ 9675 w 9826"/>
              <a:gd name="connsiteY3" fmla="*/ 0 h 10056"/>
              <a:gd name="connsiteX4" fmla="*/ 8938 w 9826"/>
              <a:gd name="connsiteY4" fmla="*/ 6177 h 10056"/>
              <a:gd name="connsiteX0" fmla="*/ 0 w 10485"/>
              <a:gd name="connsiteY0" fmla="*/ 5337 h 8022"/>
              <a:gd name="connsiteX1" fmla="*/ 2713 w 10485"/>
              <a:gd name="connsiteY1" fmla="*/ 7529 h 8022"/>
              <a:gd name="connsiteX2" fmla="*/ 5432 w 10485"/>
              <a:gd name="connsiteY2" fmla="*/ 7303 h 8022"/>
              <a:gd name="connsiteX3" fmla="*/ 10332 w 10485"/>
              <a:gd name="connsiteY3" fmla="*/ 0 h 8022"/>
              <a:gd name="connsiteX4" fmla="*/ 9582 w 10485"/>
              <a:gd name="connsiteY4" fmla="*/ 6143 h 8022"/>
              <a:gd name="connsiteX0" fmla="*/ 0 w 10000"/>
              <a:gd name="connsiteY0" fmla="*/ 6653 h 10714"/>
              <a:gd name="connsiteX1" fmla="*/ 2236 w 10000"/>
              <a:gd name="connsiteY1" fmla="*/ 10506 h 10714"/>
              <a:gd name="connsiteX2" fmla="*/ 5181 w 10000"/>
              <a:gd name="connsiteY2" fmla="*/ 9104 h 10714"/>
              <a:gd name="connsiteX3" fmla="*/ 9854 w 10000"/>
              <a:gd name="connsiteY3" fmla="*/ 0 h 10714"/>
              <a:gd name="connsiteX4" fmla="*/ 9139 w 10000"/>
              <a:gd name="connsiteY4" fmla="*/ 7658 h 10714"/>
              <a:gd name="connsiteX0" fmla="*/ 0 w 10000"/>
              <a:gd name="connsiteY0" fmla="*/ 6653 h 10401"/>
              <a:gd name="connsiteX1" fmla="*/ 2273 w 10000"/>
              <a:gd name="connsiteY1" fmla="*/ 10086 h 10401"/>
              <a:gd name="connsiteX2" fmla="*/ 5181 w 10000"/>
              <a:gd name="connsiteY2" fmla="*/ 9104 h 10401"/>
              <a:gd name="connsiteX3" fmla="*/ 9854 w 10000"/>
              <a:gd name="connsiteY3" fmla="*/ 0 h 10401"/>
              <a:gd name="connsiteX4" fmla="*/ 9139 w 10000"/>
              <a:gd name="connsiteY4" fmla="*/ 7658 h 10401"/>
              <a:gd name="connsiteX0" fmla="*/ 0 w 10130"/>
              <a:gd name="connsiteY0" fmla="*/ 7143 h 10366"/>
              <a:gd name="connsiteX1" fmla="*/ 2403 w 10130"/>
              <a:gd name="connsiteY1" fmla="*/ 10086 h 10366"/>
              <a:gd name="connsiteX2" fmla="*/ 5311 w 10130"/>
              <a:gd name="connsiteY2" fmla="*/ 9104 h 10366"/>
              <a:gd name="connsiteX3" fmla="*/ 9984 w 10130"/>
              <a:gd name="connsiteY3" fmla="*/ 0 h 10366"/>
              <a:gd name="connsiteX4" fmla="*/ 9269 w 10130"/>
              <a:gd name="connsiteY4" fmla="*/ 7658 h 10366"/>
              <a:gd name="connsiteX0" fmla="*/ 0 w 10130"/>
              <a:gd name="connsiteY0" fmla="*/ 7143 h 10366"/>
              <a:gd name="connsiteX1" fmla="*/ 2403 w 10130"/>
              <a:gd name="connsiteY1" fmla="*/ 10086 h 10366"/>
              <a:gd name="connsiteX2" fmla="*/ 5311 w 10130"/>
              <a:gd name="connsiteY2" fmla="*/ 9104 h 10366"/>
              <a:gd name="connsiteX3" fmla="*/ 9984 w 10130"/>
              <a:gd name="connsiteY3" fmla="*/ 0 h 10366"/>
              <a:gd name="connsiteX4" fmla="*/ 9269 w 10130"/>
              <a:gd name="connsiteY4" fmla="*/ 7658 h 10366"/>
              <a:gd name="connsiteX0" fmla="*/ 0 w 9630"/>
              <a:gd name="connsiteY0" fmla="*/ 12746 h 12746"/>
              <a:gd name="connsiteX1" fmla="*/ 1903 w 9630"/>
              <a:gd name="connsiteY1" fmla="*/ 10086 h 12746"/>
              <a:gd name="connsiteX2" fmla="*/ 4811 w 9630"/>
              <a:gd name="connsiteY2" fmla="*/ 9104 h 12746"/>
              <a:gd name="connsiteX3" fmla="*/ 9484 w 9630"/>
              <a:gd name="connsiteY3" fmla="*/ 0 h 12746"/>
              <a:gd name="connsiteX4" fmla="*/ 8769 w 9630"/>
              <a:gd name="connsiteY4" fmla="*/ 7658 h 12746"/>
              <a:gd name="connsiteX0" fmla="*/ 739 w 10739"/>
              <a:gd name="connsiteY0" fmla="*/ 10000 h 10000"/>
              <a:gd name="connsiteX1" fmla="*/ 59 w 10739"/>
              <a:gd name="connsiteY1" fmla="*/ 5686 h 10000"/>
              <a:gd name="connsiteX2" fmla="*/ 2715 w 10739"/>
              <a:gd name="connsiteY2" fmla="*/ 7913 h 10000"/>
              <a:gd name="connsiteX3" fmla="*/ 5735 w 10739"/>
              <a:gd name="connsiteY3" fmla="*/ 7143 h 10000"/>
              <a:gd name="connsiteX4" fmla="*/ 10587 w 10739"/>
              <a:gd name="connsiteY4" fmla="*/ 0 h 10000"/>
              <a:gd name="connsiteX5" fmla="*/ 9845 w 10739"/>
              <a:gd name="connsiteY5" fmla="*/ 6008 h 10000"/>
              <a:gd name="connsiteX0" fmla="*/ 739 w 10632"/>
              <a:gd name="connsiteY0" fmla="*/ 10000 h 10000"/>
              <a:gd name="connsiteX1" fmla="*/ 59 w 10632"/>
              <a:gd name="connsiteY1" fmla="*/ 5686 h 10000"/>
              <a:gd name="connsiteX2" fmla="*/ 2715 w 10632"/>
              <a:gd name="connsiteY2" fmla="*/ 7913 h 10000"/>
              <a:gd name="connsiteX3" fmla="*/ 5735 w 10632"/>
              <a:gd name="connsiteY3" fmla="*/ 7143 h 10000"/>
              <a:gd name="connsiteX4" fmla="*/ 10467 w 10632"/>
              <a:gd name="connsiteY4" fmla="*/ 0 h 10000"/>
              <a:gd name="connsiteX5" fmla="*/ 9845 w 10632"/>
              <a:gd name="connsiteY5" fmla="*/ 6008 h 10000"/>
              <a:gd name="connsiteX0" fmla="*/ 739 w 10548"/>
              <a:gd name="connsiteY0" fmla="*/ 9452 h 9452"/>
              <a:gd name="connsiteX1" fmla="*/ 59 w 10548"/>
              <a:gd name="connsiteY1" fmla="*/ 5138 h 9452"/>
              <a:gd name="connsiteX2" fmla="*/ 2715 w 10548"/>
              <a:gd name="connsiteY2" fmla="*/ 7365 h 9452"/>
              <a:gd name="connsiteX3" fmla="*/ 5735 w 10548"/>
              <a:gd name="connsiteY3" fmla="*/ 6595 h 9452"/>
              <a:gd name="connsiteX4" fmla="*/ 10371 w 10548"/>
              <a:gd name="connsiteY4" fmla="*/ 0 h 9452"/>
              <a:gd name="connsiteX5" fmla="*/ 9845 w 10548"/>
              <a:gd name="connsiteY5" fmla="*/ 5460 h 9452"/>
              <a:gd name="connsiteX0" fmla="*/ 0 w 9943"/>
              <a:gd name="connsiteY0" fmla="*/ 5436 h 7792"/>
              <a:gd name="connsiteX1" fmla="*/ 2518 w 9943"/>
              <a:gd name="connsiteY1" fmla="*/ 7792 h 7792"/>
              <a:gd name="connsiteX2" fmla="*/ 5381 w 9943"/>
              <a:gd name="connsiteY2" fmla="*/ 6977 h 7792"/>
              <a:gd name="connsiteX3" fmla="*/ 9776 w 9943"/>
              <a:gd name="connsiteY3" fmla="*/ 0 h 7792"/>
              <a:gd name="connsiteX4" fmla="*/ 9278 w 9943"/>
              <a:gd name="connsiteY4" fmla="*/ 5777 h 7792"/>
              <a:gd name="connsiteX0" fmla="*/ 0 w 8742"/>
              <a:gd name="connsiteY0" fmla="*/ 7147 h 10000"/>
              <a:gd name="connsiteX1" fmla="*/ 1274 w 8742"/>
              <a:gd name="connsiteY1" fmla="*/ 10000 h 10000"/>
              <a:gd name="connsiteX2" fmla="*/ 4154 w 8742"/>
              <a:gd name="connsiteY2" fmla="*/ 8954 h 10000"/>
              <a:gd name="connsiteX3" fmla="*/ 8574 w 8742"/>
              <a:gd name="connsiteY3" fmla="*/ 0 h 10000"/>
              <a:gd name="connsiteX4" fmla="*/ 8073 w 8742"/>
              <a:gd name="connsiteY4" fmla="*/ 7414 h 10000"/>
              <a:gd name="connsiteX0" fmla="*/ 0 w 10001"/>
              <a:gd name="connsiteY0" fmla="*/ 7147 h 10000"/>
              <a:gd name="connsiteX1" fmla="*/ 1457 w 10001"/>
              <a:gd name="connsiteY1" fmla="*/ 10000 h 10000"/>
              <a:gd name="connsiteX2" fmla="*/ 4752 w 10001"/>
              <a:gd name="connsiteY2" fmla="*/ 8954 h 10000"/>
              <a:gd name="connsiteX3" fmla="*/ 9808 w 10001"/>
              <a:gd name="connsiteY3" fmla="*/ 0 h 10000"/>
              <a:gd name="connsiteX4" fmla="*/ 9235 w 10001"/>
              <a:gd name="connsiteY4" fmla="*/ 7414 h 10000"/>
              <a:gd name="connsiteX0" fmla="*/ 0 w 10001"/>
              <a:gd name="connsiteY0" fmla="*/ 7147 h 10791"/>
              <a:gd name="connsiteX1" fmla="*/ 2223 w 10001"/>
              <a:gd name="connsiteY1" fmla="*/ 10791 h 10791"/>
              <a:gd name="connsiteX2" fmla="*/ 4752 w 10001"/>
              <a:gd name="connsiteY2" fmla="*/ 8954 h 10791"/>
              <a:gd name="connsiteX3" fmla="*/ 9808 w 10001"/>
              <a:gd name="connsiteY3" fmla="*/ 0 h 10791"/>
              <a:gd name="connsiteX4" fmla="*/ 9235 w 10001"/>
              <a:gd name="connsiteY4" fmla="*/ 7414 h 10791"/>
              <a:gd name="connsiteX0" fmla="*/ 0 w 10001"/>
              <a:gd name="connsiteY0" fmla="*/ 7147 h 10791"/>
              <a:gd name="connsiteX1" fmla="*/ 2223 w 10001"/>
              <a:gd name="connsiteY1" fmla="*/ 10791 h 10791"/>
              <a:gd name="connsiteX2" fmla="*/ 4011 w 10001"/>
              <a:gd name="connsiteY2" fmla="*/ 9393 h 10791"/>
              <a:gd name="connsiteX3" fmla="*/ 9808 w 10001"/>
              <a:gd name="connsiteY3" fmla="*/ 0 h 10791"/>
              <a:gd name="connsiteX4" fmla="*/ 9235 w 10001"/>
              <a:gd name="connsiteY4" fmla="*/ 7414 h 10791"/>
              <a:gd name="connsiteX0" fmla="*/ 0 w 10001"/>
              <a:gd name="connsiteY0" fmla="*/ 7147 h 11055"/>
              <a:gd name="connsiteX1" fmla="*/ 2223 w 10001"/>
              <a:gd name="connsiteY1" fmla="*/ 11055 h 11055"/>
              <a:gd name="connsiteX2" fmla="*/ 4011 w 10001"/>
              <a:gd name="connsiteY2" fmla="*/ 9393 h 11055"/>
              <a:gd name="connsiteX3" fmla="*/ 9808 w 10001"/>
              <a:gd name="connsiteY3" fmla="*/ 0 h 11055"/>
              <a:gd name="connsiteX4" fmla="*/ 9235 w 10001"/>
              <a:gd name="connsiteY4" fmla="*/ 7414 h 11055"/>
              <a:gd name="connsiteX0" fmla="*/ 0 w 10770"/>
              <a:gd name="connsiteY0" fmla="*/ 7215 h 11123"/>
              <a:gd name="connsiteX1" fmla="*/ 2223 w 10770"/>
              <a:gd name="connsiteY1" fmla="*/ 11123 h 11123"/>
              <a:gd name="connsiteX2" fmla="*/ 4011 w 10770"/>
              <a:gd name="connsiteY2" fmla="*/ 9461 h 11123"/>
              <a:gd name="connsiteX3" fmla="*/ 10648 w 10770"/>
              <a:gd name="connsiteY3" fmla="*/ 0 h 11123"/>
              <a:gd name="connsiteX4" fmla="*/ 9235 w 10770"/>
              <a:gd name="connsiteY4" fmla="*/ 7482 h 11123"/>
              <a:gd name="connsiteX0" fmla="*/ 0 w 10770"/>
              <a:gd name="connsiteY0" fmla="*/ 7215 h 12031"/>
              <a:gd name="connsiteX1" fmla="*/ 2203 w 10770"/>
              <a:gd name="connsiteY1" fmla="*/ 12031 h 12031"/>
              <a:gd name="connsiteX2" fmla="*/ 4011 w 10770"/>
              <a:gd name="connsiteY2" fmla="*/ 9461 h 12031"/>
              <a:gd name="connsiteX3" fmla="*/ 10648 w 10770"/>
              <a:gd name="connsiteY3" fmla="*/ 0 h 12031"/>
              <a:gd name="connsiteX4" fmla="*/ 9235 w 10770"/>
              <a:gd name="connsiteY4" fmla="*/ 7482 h 12031"/>
              <a:gd name="connsiteX0" fmla="*/ 0 w 10770"/>
              <a:gd name="connsiteY0" fmla="*/ 7215 h 12031"/>
              <a:gd name="connsiteX1" fmla="*/ 2203 w 10770"/>
              <a:gd name="connsiteY1" fmla="*/ 12031 h 12031"/>
              <a:gd name="connsiteX2" fmla="*/ 3913 w 10770"/>
              <a:gd name="connsiteY2" fmla="*/ 10719 h 12031"/>
              <a:gd name="connsiteX3" fmla="*/ 10648 w 10770"/>
              <a:gd name="connsiteY3" fmla="*/ 0 h 12031"/>
              <a:gd name="connsiteX4" fmla="*/ 9235 w 10770"/>
              <a:gd name="connsiteY4" fmla="*/ 7482 h 12031"/>
              <a:gd name="connsiteX0" fmla="*/ 0 w 10770"/>
              <a:gd name="connsiteY0" fmla="*/ 7215 h 11772"/>
              <a:gd name="connsiteX1" fmla="*/ 2203 w 10770"/>
              <a:gd name="connsiteY1" fmla="*/ 11772 h 11772"/>
              <a:gd name="connsiteX2" fmla="*/ 3913 w 10770"/>
              <a:gd name="connsiteY2" fmla="*/ 10719 h 11772"/>
              <a:gd name="connsiteX3" fmla="*/ 10648 w 10770"/>
              <a:gd name="connsiteY3" fmla="*/ 0 h 11772"/>
              <a:gd name="connsiteX4" fmla="*/ 9235 w 10770"/>
              <a:gd name="connsiteY4" fmla="*/ 7482 h 11772"/>
              <a:gd name="connsiteX0" fmla="*/ 0 w 10770"/>
              <a:gd name="connsiteY0" fmla="*/ 7215 h 11772"/>
              <a:gd name="connsiteX1" fmla="*/ 2203 w 10770"/>
              <a:gd name="connsiteY1" fmla="*/ 11772 h 11772"/>
              <a:gd name="connsiteX2" fmla="*/ 3913 w 10770"/>
              <a:gd name="connsiteY2" fmla="*/ 10460 h 11772"/>
              <a:gd name="connsiteX3" fmla="*/ 10648 w 10770"/>
              <a:gd name="connsiteY3" fmla="*/ 0 h 11772"/>
              <a:gd name="connsiteX4" fmla="*/ 9235 w 10770"/>
              <a:gd name="connsiteY4" fmla="*/ 7482 h 11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70" h="11772">
                <a:moveTo>
                  <a:pt x="0" y="7215"/>
                </a:moveTo>
                <a:cubicBezTo>
                  <a:pt x="743" y="7937"/>
                  <a:pt x="1172" y="11442"/>
                  <a:pt x="2203" y="11772"/>
                </a:cubicBezTo>
                <a:cubicBezTo>
                  <a:pt x="3301" y="11423"/>
                  <a:pt x="2815" y="10809"/>
                  <a:pt x="3913" y="10460"/>
                </a:cubicBezTo>
                <a:cubicBezTo>
                  <a:pt x="5305" y="8794"/>
                  <a:pt x="9871" y="472"/>
                  <a:pt x="10648" y="0"/>
                </a:cubicBezTo>
                <a:cubicBezTo>
                  <a:pt x="11256" y="1020"/>
                  <a:pt x="9409" y="6087"/>
                  <a:pt x="9235" y="7482"/>
                </a:cubicBezTo>
              </a:path>
            </a:pathLst>
          </a:custGeom>
          <a:noFill/>
          <a:ln w="63500">
            <a:solidFill>
              <a:srgbClr val="0000FF"/>
            </a:solidFill>
            <a:round/>
            <a:headEnd/>
            <a:tailEnd/>
          </a:ln>
        </p:spPr>
        <p:txBody>
          <a:bodyPr anchor="ctr"/>
          <a:lstStyle/>
          <a:p>
            <a:endParaRPr lang="en-US">
              <a:solidFill>
                <a:srgbClr val="000000"/>
              </a:solidFill>
            </a:endParaRPr>
          </a:p>
        </p:txBody>
      </p:sp>
      <p:sp>
        <p:nvSpPr>
          <p:cNvPr id="322" name="Oval 536"/>
          <p:cNvSpPr>
            <a:spLocks noChangeArrowheads="1"/>
          </p:cNvSpPr>
          <p:nvPr/>
        </p:nvSpPr>
        <p:spPr bwMode="auto">
          <a:xfrm>
            <a:off x="8148242" y="1570956"/>
            <a:ext cx="201168" cy="164592"/>
          </a:xfrm>
          <a:prstGeom prst="ellipse">
            <a:avLst/>
          </a:prstGeom>
          <a:solidFill>
            <a:srgbClr val="FF9933"/>
          </a:solidFill>
          <a:ln w="12700">
            <a:solidFill>
              <a:schemeClr val="tx1"/>
            </a:solidFill>
            <a:round/>
            <a:headEnd/>
            <a:tailEnd/>
          </a:ln>
        </p:spPr>
        <p:txBody>
          <a:bodyPr wrap="none" lIns="0" tIns="0" rIns="0" bIns="0" anchor="ctr"/>
          <a:lstStyle/>
          <a:p>
            <a:pPr algn="ctr" eaLnBrk="1" hangingPunct="1"/>
            <a:r>
              <a:rPr lang="en-US" sz="800" b="0">
                <a:solidFill>
                  <a:srgbClr val="000000"/>
                </a:solidFill>
              </a:rPr>
              <a:t>100</a:t>
            </a:r>
            <a:r>
              <a:rPr lang="en-US" sz="800" b="0">
                <a:solidFill>
                  <a:srgbClr val="000000"/>
                </a:solidFill>
                <a:latin typeface="Arial Unicode MS"/>
                <a:ea typeface="Arial Unicode MS"/>
                <a:cs typeface="Arial Unicode MS"/>
              </a:rPr>
              <a:t>  </a:t>
            </a:r>
            <a:endParaRPr lang="en-US" sz="800" b="0">
              <a:solidFill>
                <a:srgbClr val="000000"/>
              </a:solidFill>
            </a:endParaRPr>
          </a:p>
        </p:txBody>
      </p:sp>
      <p:sp>
        <p:nvSpPr>
          <p:cNvPr id="329" name="Oval 536"/>
          <p:cNvSpPr>
            <a:spLocks noChangeArrowheads="1"/>
          </p:cNvSpPr>
          <p:nvPr/>
        </p:nvSpPr>
        <p:spPr bwMode="auto">
          <a:xfrm>
            <a:off x="7950901" y="1747984"/>
            <a:ext cx="201168" cy="164592"/>
          </a:xfrm>
          <a:prstGeom prst="ellipse">
            <a:avLst/>
          </a:prstGeom>
          <a:solidFill>
            <a:srgbClr val="FF9933"/>
          </a:solidFill>
          <a:ln w="12700">
            <a:solidFill>
              <a:schemeClr val="tx1"/>
            </a:solidFill>
            <a:round/>
            <a:headEnd/>
            <a:tailEnd/>
          </a:ln>
        </p:spPr>
        <p:txBody>
          <a:bodyPr wrap="none" lIns="0" tIns="0" rIns="0" bIns="0" anchor="ctr"/>
          <a:lstStyle/>
          <a:p>
            <a:pPr algn="ctr" eaLnBrk="1" hangingPunct="1"/>
            <a:r>
              <a:rPr lang="en-US" sz="800" b="0">
                <a:solidFill>
                  <a:srgbClr val="000000"/>
                </a:solidFill>
              </a:rPr>
              <a:t>100</a:t>
            </a:r>
            <a:r>
              <a:rPr lang="en-US" sz="800" b="0">
                <a:solidFill>
                  <a:srgbClr val="000000"/>
                </a:solidFill>
                <a:latin typeface="Arial Unicode MS"/>
                <a:ea typeface="Arial Unicode MS"/>
                <a:cs typeface="Arial Unicode MS"/>
              </a:rPr>
              <a:t>  </a:t>
            </a:r>
            <a:endParaRPr lang="en-US" sz="800" b="0">
              <a:solidFill>
                <a:srgbClr val="000000"/>
              </a:solidFill>
            </a:endParaRPr>
          </a:p>
        </p:txBody>
      </p:sp>
      <p:sp>
        <p:nvSpPr>
          <p:cNvPr id="330" name="Oval 536"/>
          <p:cNvSpPr>
            <a:spLocks noChangeArrowheads="1"/>
          </p:cNvSpPr>
          <p:nvPr/>
        </p:nvSpPr>
        <p:spPr bwMode="auto">
          <a:xfrm>
            <a:off x="7858077" y="1936215"/>
            <a:ext cx="201168" cy="164592"/>
          </a:xfrm>
          <a:prstGeom prst="ellipse">
            <a:avLst/>
          </a:prstGeom>
          <a:solidFill>
            <a:srgbClr val="FF9933"/>
          </a:solidFill>
          <a:ln w="12700">
            <a:solidFill>
              <a:schemeClr val="tx1"/>
            </a:solidFill>
            <a:round/>
            <a:headEnd/>
            <a:tailEnd/>
          </a:ln>
        </p:spPr>
        <p:txBody>
          <a:bodyPr wrap="none" lIns="0" tIns="0" rIns="0" bIns="0" anchor="ctr"/>
          <a:lstStyle/>
          <a:p>
            <a:pPr algn="ctr" eaLnBrk="1" hangingPunct="1"/>
            <a:r>
              <a:rPr lang="en-US" sz="800" b="0">
                <a:solidFill>
                  <a:srgbClr val="000000"/>
                </a:solidFill>
              </a:rPr>
              <a:t>100</a:t>
            </a:r>
            <a:r>
              <a:rPr lang="en-US" sz="800" b="0">
                <a:solidFill>
                  <a:srgbClr val="000000"/>
                </a:solidFill>
                <a:latin typeface="Arial Unicode MS"/>
                <a:ea typeface="Arial Unicode MS"/>
                <a:cs typeface="Arial Unicode MS"/>
              </a:rPr>
              <a:t> </a:t>
            </a:r>
            <a:endParaRPr lang="en-US" sz="800" b="0">
              <a:solidFill>
                <a:srgbClr val="000000"/>
              </a:solidFill>
            </a:endParaRPr>
          </a:p>
        </p:txBody>
      </p:sp>
      <p:sp>
        <p:nvSpPr>
          <p:cNvPr id="320" name="Rectangle 527"/>
          <p:cNvSpPr>
            <a:spLocks noChangeArrowheads="1"/>
          </p:cNvSpPr>
          <p:nvPr/>
        </p:nvSpPr>
        <p:spPr bwMode="auto">
          <a:xfrm rot="2143063">
            <a:off x="7611999" y="1548156"/>
            <a:ext cx="368934" cy="153888"/>
          </a:xfrm>
          <a:prstGeom prst="rect">
            <a:avLst/>
          </a:prstGeom>
          <a:solidFill>
            <a:srgbClr val="FFC000"/>
          </a:solidFill>
          <a:ln w="9525">
            <a:noFill/>
            <a:miter lim="800000"/>
            <a:headEnd/>
            <a:tailEnd/>
          </a:ln>
        </p:spPr>
        <p:txBody>
          <a:bodyPr wrap="square" lIns="0" tIns="0" rIns="0" bIns="0">
            <a:spAutoFit/>
          </a:bodyPr>
          <a:lstStyle/>
          <a:p>
            <a:pPr algn="r"/>
            <a:r>
              <a:rPr lang="en-US" sz="1000">
                <a:solidFill>
                  <a:srgbClr val="000000"/>
                </a:solidFill>
              </a:rPr>
              <a:t> </a:t>
            </a:r>
            <a:r>
              <a:rPr lang="en-US" sz="1000" smtClean="0">
                <a:solidFill>
                  <a:srgbClr val="000000"/>
                </a:solidFill>
              </a:rPr>
              <a:t>NEWY</a:t>
            </a:r>
            <a:endParaRPr lang="en-US" sz="1000">
              <a:solidFill>
                <a:srgbClr val="000000"/>
              </a:solidFill>
            </a:endParaRPr>
          </a:p>
        </p:txBody>
      </p:sp>
      <p:sp>
        <p:nvSpPr>
          <p:cNvPr id="321" name="Rectangle 527"/>
          <p:cNvSpPr>
            <a:spLocks noChangeArrowheads="1"/>
          </p:cNvSpPr>
          <p:nvPr/>
        </p:nvSpPr>
        <p:spPr bwMode="auto">
          <a:xfrm rot="2143063">
            <a:off x="7536078" y="1716334"/>
            <a:ext cx="319936" cy="153888"/>
          </a:xfrm>
          <a:prstGeom prst="rect">
            <a:avLst/>
          </a:prstGeom>
          <a:solidFill>
            <a:srgbClr val="FFC000"/>
          </a:solidFill>
          <a:ln w="9525">
            <a:noFill/>
            <a:miter lim="800000"/>
            <a:headEnd/>
            <a:tailEnd/>
          </a:ln>
        </p:spPr>
        <p:txBody>
          <a:bodyPr wrap="square" lIns="0" tIns="0" rIns="0" bIns="0">
            <a:spAutoFit/>
          </a:bodyPr>
          <a:lstStyle/>
          <a:p>
            <a:pPr algn="r"/>
            <a:r>
              <a:rPr lang="en-US" sz="1000">
                <a:solidFill>
                  <a:srgbClr val="000000"/>
                </a:solidFill>
              </a:rPr>
              <a:t> </a:t>
            </a:r>
            <a:r>
              <a:rPr lang="en-US" sz="1000" smtClean="0">
                <a:solidFill>
                  <a:srgbClr val="000000"/>
                </a:solidFill>
              </a:rPr>
              <a:t>AOFA</a:t>
            </a:r>
            <a:endParaRPr lang="en-US" sz="1000">
              <a:solidFill>
                <a:srgbClr val="000000"/>
              </a:solidFill>
            </a:endParaRPr>
          </a:p>
        </p:txBody>
      </p:sp>
      <p:sp>
        <p:nvSpPr>
          <p:cNvPr id="502" name="Oval 501"/>
          <p:cNvSpPr>
            <a:spLocks noChangeAspect="1" noChangeArrowheads="1"/>
          </p:cNvSpPr>
          <p:nvPr/>
        </p:nvSpPr>
        <p:spPr bwMode="auto">
          <a:xfrm>
            <a:off x="6288750" y="2233771"/>
            <a:ext cx="101306" cy="91440"/>
          </a:xfrm>
          <a:prstGeom prst="ellipse">
            <a:avLst/>
          </a:prstGeom>
          <a:solidFill>
            <a:srgbClr val="FF9933"/>
          </a:solidFill>
          <a:ln w="12700">
            <a:solidFill>
              <a:schemeClr val="tx1"/>
            </a:solidFill>
            <a:round/>
            <a:headEnd/>
            <a:tailEnd/>
          </a:ln>
        </p:spPr>
        <p:txBody>
          <a:bodyPr wrap="none" anchor="ctr"/>
          <a:lstStyle/>
          <a:p>
            <a:pPr eaLnBrk="1" hangingPunct="1"/>
            <a:endParaRPr lang="en-US" sz="1400" b="0">
              <a:solidFill>
                <a:srgbClr val="000000"/>
              </a:solidFill>
            </a:endParaRPr>
          </a:p>
        </p:txBody>
      </p:sp>
      <p:sp>
        <p:nvSpPr>
          <p:cNvPr id="503" name="Oval 501"/>
          <p:cNvSpPr>
            <a:spLocks noChangeAspect="1" noChangeArrowheads="1"/>
          </p:cNvSpPr>
          <p:nvPr/>
        </p:nvSpPr>
        <p:spPr bwMode="auto">
          <a:xfrm>
            <a:off x="6796190" y="2141440"/>
            <a:ext cx="101306" cy="91440"/>
          </a:xfrm>
          <a:prstGeom prst="ellipse">
            <a:avLst/>
          </a:prstGeom>
          <a:solidFill>
            <a:srgbClr val="FF9933"/>
          </a:solidFill>
          <a:ln w="12700">
            <a:solidFill>
              <a:schemeClr val="tx1"/>
            </a:solidFill>
            <a:round/>
            <a:headEnd/>
            <a:tailEnd/>
          </a:ln>
        </p:spPr>
        <p:txBody>
          <a:bodyPr wrap="none" anchor="ctr"/>
          <a:lstStyle/>
          <a:p>
            <a:pPr eaLnBrk="1" hangingPunct="1"/>
            <a:endParaRPr lang="en-US" sz="1400" b="0">
              <a:solidFill>
                <a:srgbClr val="000000"/>
              </a:solidFill>
            </a:endParaRPr>
          </a:p>
        </p:txBody>
      </p:sp>
      <p:sp>
        <p:nvSpPr>
          <p:cNvPr id="17" name="Freeform 16"/>
          <p:cNvSpPr/>
          <p:nvPr/>
        </p:nvSpPr>
        <p:spPr>
          <a:xfrm>
            <a:off x="5180221" y="3814827"/>
            <a:ext cx="2147394" cy="1030252"/>
          </a:xfrm>
          <a:custGeom>
            <a:avLst/>
            <a:gdLst>
              <a:gd name="connsiteX0" fmla="*/ 1634335 w 2189257"/>
              <a:gd name="connsiteY0" fmla="*/ 0 h 1030252"/>
              <a:gd name="connsiteX1" fmla="*/ 2147392 w 2189257"/>
              <a:gd name="connsiteY1" fmla="*/ 599946 h 1030252"/>
              <a:gd name="connsiteX2" fmla="*/ 662009 w 2189257"/>
              <a:gd name="connsiteY2" fmla="*/ 736485 h 1030252"/>
              <a:gd name="connsiteX3" fmla="*/ 16550 w 2189257"/>
              <a:gd name="connsiteY3" fmla="*/ 1030252 h 1030252"/>
              <a:gd name="connsiteX4" fmla="*/ 16550 w 2189257"/>
              <a:gd name="connsiteY4" fmla="*/ 1030252 h 1030252"/>
              <a:gd name="connsiteX5" fmla="*/ 16550 w 2189257"/>
              <a:gd name="connsiteY5" fmla="*/ 1030252 h 1030252"/>
              <a:gd name="connsiteX6" fmla="*/ 0 w 2189257"/>
              <a:gd name="connsiteY6" fmla="*/ 1021977 h 1030252"/>
              <a:gd name="connsiteX0" fmla="*/ 1634335 w 2189257"/>
              <a:gd name="connsiteY0" fmla="*/ 0 h 1030252"/>
              <a:gd name="connsiteX1" fmla="*/ 2147392 w 2189257"/>
              <a:gd name="connsiteY1" fmla="*/ 599946 h 1030252"/>
              <a:gd name="connsiteX2" fmla="*/ 662009 w 2189257"/>
              <a:gd name="connsiteY2" fmla="*/ 736485 h 1030252"/>
              <a:gd name="connsiteX3" fmla="*/ 16550 w 2189257"/>
              <a:gd name="connsiteY3" fmla="*/ 1030252 h 1030252"/>
              <a:gd name="connsiteX4" fmla="*/ 16550 w 2189257"/>
              <a:gd name="connsiteY4" fmla="*/ 1030252 h 1030252"/>
              <a:gd name="connsiteX5" fmla="*/ 16550 w 2189257"/>
              <a:gd name="connsiteY5" fmla="*/ 1030252 h 1030252"/>
              <a:gd name="connsiteX6" fmla="*/ 0 w 2189257"/>
              <a:gd name="connsiteY6" fmla="*/ 1021977 h 1030252"/>
              <a:gd name="connsiteX0" fmla="*/ 1634335 w 2147394"/>
              <a:gd name="connsiteY0" fmla="*/ 0 h 1030252"/>
              <a:gd name="connsiteX1" fmla="*/ 2147392 w 2147394"/>
              <a:gd name="connsiteY1" fmla="*/ 599946 h 1030252"/>
              <a:gd name="connsiteX2" fmla="*/ 662009 w 2147394"/>
              <a:gd name="connsiteY2" fmla="*/ 736485 h 1030252"/>
              <a:gd name="connsiteX3" fmla="*/ 16550 w 2147394"/>
              <a:gd name="connsiteY3" fmla="*/ 1030252 h 1030252"/>
              <a:gd name="connsiteX4" fmla="*/ 16550 w 2147394"/>
              <a:gd name="connsiteY4" fmla="*/ 1030252 h 1030252"/>
              <a:gd name="connsiteX5" fmla="*/ 16550 w 2147394"/>
              <a:gd name="connsiteY5" fmla="*/ 1030252 h 1030252"/>
              <a:gd name="connsiteX6" fmla="*/ 0 w 2147394"/>
              <a:gd name="connsiteY6" fmla="*/ 1021977 h 1030252"/>
              <a:gd name="connsiteX0" fmla="*/ 1634335 w 2147394"/>
              <a:gd name="connsiteY0" fmla="*/ 0 h 1030252"/>
              <a:gd name="connsiteX1" fmla="*/ 2147392 w 2147394"/>
              <a:gd name="connsiteY1" fmla="*/ 599946 h 1030252"/>
              <a:gd name="connsiteX2" fmla="*/ 662009 w 2147394"/>
              <a:gd name="connsiteY2" fmla="*/ 736485 h 1030252"/>
              <a:gd name="connsiteX3" fmla="*/ 16550 w 2147394"/>
              <a:gd name="connsiteY3" fmla="*/ 1030252 h 1030252"/>
              <a:gd name="connsiteX4" fmla="*/ 16550 w 2147394"/>
              <a:gd name="connsiteY4" fmla="*/ 1030252 h 1030252"/>
              <a:gd name="connsiteX5" fmla="*/ 16550 w 2147394"/>
              <a:gd name="connsiteY5" fmla="*/ 1030252 h 1030252"/>
              <a:gd name="connsiteX6" fmla="*/ 0 w 2147394"/>
              <a:gd name="connsiteY6" fmla="*/ 1021977 h 1030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7394" h="1030252">
                <a:moveTo>
                  <a:pt x="1634335" y="0"/>
                </a:moveTo>
                <a:cubicBezTo>
                  <a:pt x="1971890" y="238599"/>
                  <a:pt x="2148081" y="386173"/>
                  <a:pt x="2147392" y="599946"/>
                </a:cubicBezTo>
                <a:cubicBezTo>
                  <a:pt x="1919137" y="627530"/>
                  <a:pt x="1017149" y="664767"/>
                  <a:pt x="662009" y="736485"/>
                </a:cubicBezTo>
                <a:cubicBezTo>
                  <a:pt x="306869" y="808203"/>
                  <a:pt x="16550" y="1030252"/>
                  <a:pt x="16550" y="1030252"/>
                </a:cubicBezTo>
                <a:lnTo>
                  <a:pt x="16550" y="1030252"/>
                </a:lnTo>
                <a:lnTo>
                  <a:pt x="16550" y="1030252"/>
                </a:lnTo>
                <a:lnTo>
                  <a:pt x="0" y="1021977"/>
                </a:lnTo>
              </a:path>
            </a:pathLst>
          </a:custGeom>
          <a:noFill/>
          <a:ln w="63500">
            <a:solidFill>
              <a:schemeClr val="tx1">
                <a:lumMod val="40000"/>
                <a:lumOff val="60000"/>
              </a:schemeClr>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1" name="Oval 400"/>
          <p:cNvSpPr>
            <a:spLocks noChangeAspect="1" noChangeArrowheads="1"/>
          </p:cNvSpPr>
          <p:nvPr/>
        </p:nvSpPr>
        <p:spPr bwMode="auto">
          <a:xfrm>
            <a:off x="7280302" y="4362995"/>
            <a:ext cx="101306" cy="91440"/>
          </a:xfrm>
          <a:prstGeom prst="ellipse">
            <a:avLst/>
          </a:prstGeom>
          <a:solidFill>
            <a:srgbClr val="FF9933"/>
          </a:solidFill>
          <a:ln w="12700">
            <a:solidFill>
              <a:schemeClr val="tx1"/>
            </a:solidFill>
            <a:round/>
            <a:headEnd/>
            <a:tailEnd/>
          </a:ln>
        </p:spPr>
        <p:txBody>
          <a:bodyPr wrap="none" anchor="ctr"/>
          <a:lstStyle/>
          <a:p>
            <a:pPr eaLnBrk="1" hangingPunct="1"/>
            <a:endParaRPr lang="en-US" sz="1400" b="0">
              <a:solidFill>
                <a:srgbClr val="000000"/>
              </a:solidFill>
            </a:endParaRPr>
          </a:p>
        </p:txBody>
      </p:sp>
      <p:sp>
        <p:nvSpPr>
          <p:cNvPr id="402" name="Oval 401"/>
          <p:cNvSpPr>
            <a:spLocks noChangeAspect="1" noChangeArrowheads="1"/>
          </p:cNvSpPr>
          <p:nvPr/>
        </p:nvSpPr>
        <p:spPr bwMode="auto">
          <a:xfrm>
            <a:off x="5776052" y="4515395"/>
            <a:ext cx="101306" cy="91440"/>
          </a:xfrm>
          <a:prstGeom prst="ellipse">
            <a:avLst/>
          </a:prstGeom>
          <a:solidFill>
            <a:srgbClr val="FF9933"/>
          </a:solidFill>
          <a:ln w="12700">
            <a:solidFill>
              <a:schemeClr val="tx1"/>
            </a:solidFill>
            <a:round/>
            <a:headEnd/>
            <a:tailEnd/>
          </a:ln>
        </p:spPr>
        <p:txBody>
          <a:bodyPr wrap="none" anchor="ctr"/>
          <a:lstStyle/>
          <a:p>
            <a:pPr eaLnBrk="1" hangingPunct="1"/>
            <a:endParaRPr lang="en-US" sz="1400" b="0">
              <a:solidFill>
                <a:srgbClr val="000000"/>
              </a:solidFill>
            </a:endParaRPr>
          </a:p>
        </p:txBody>
      </p:sp>
      <p:sp>
        <p:nvSpPr>
          <p:cNvPr id="427" name="Oval 426"/>
          <p:cNvSpPr>
            <a:spLocks noChangeAspect="1" noChangeArrowheads="1"/>
          </p:cNvSpPr>
          <p:nvPr/>
        </p:nvSpPr>
        <p:spPr bwMode="auto">
          <a:xfrm>
            <a:off x="5145775" y="4781453"/>
            <a:ext cx="101306" cy="91440"/>
          </a:xfrm>
          <a:prstGeom prst="ellipse">
            <a:avLst/>
          </a:prstGeom>
          <a:solidFill>
            <a:srgbClr val="FF9933"/>
          </a:solidFill>
          <a:ln w="12700">
            <a:solidFill>
              <a:schemeClr val="tx1"/>
            </a:solidFill>
            <a:round/>
            <a:headEnd/>
            <a:tailEnd/>
          </a:ln>
        </p:spPr>
        <p:txBody>
          <a:bodyPr wrap="none" anchor="ctr"/>
          <a:lstStyle/>
          <a:p>
            <a:pPr eaLnBrk="1" hangingPunct="1"/>
            <a:endParaRPr lang="en-US" sz="1400" b="0">
              <a:solidFill>
                <a:srgbClr val="000000"/>
              </a:solidFill>
            </a:endParaRPr>
          </a:p>
        </p:txBody>
      </p:sp>
      <p:sp>
        <p:nvSpPr>
          <p:cNvPr id="18" name="Oval 17"/>
          <p:cNvSpPr/>
          <p:nvPr/>
        </p:nvSpPr>
        <p:spPr>
          <a:xfrm rot="19162261">
            <a:off x="5058014" y="4703557"/>
            <a:ext cx="189002" cy="151666"/>
          </a:xfrm>
          <a:prstGeom prst="ellipse">
            <a:avLst/>
          </a:prstGeom>
          <a:noFill/>
          <a:ln w="63500">
            <a:solidFill>
              <a:schemeClr val="tx2">
                <a:lumMod val="20000"/>
                <a:lumOff val="80000"/>
              </a:schemeClr>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7" name="Oval 536"/>
          <p:cNvSpPr>
            <a:spLocks noChangeArrowheads="1"/>
          </p:cNvSpPr>
          <p:nvPr/>
        </p:nvSpPr>
        <p:spPr bwMode="auto">
          <a:xfrm>
            <a:off x="4996889" y="4630487"/>
            <a:ext cx="201168" cy="164592"/>
          </a:xfrm>
          <a:prstGeom prst="ellipse">
            <a:avLst/>
          </a:prstGeom>
          <a:solidFill>
            <a:srgbClr val="FF9933"/>
          </a:solidFill>
          <a:ln w="12700">
            <a:solidFill>
              <a:schemeClr val="tx1"/>
            </a:solidFill>
            <a:round/>
            <a:headEnd/>
            <a:tailEnd/>
          </a:ln>
        </p:spPr>
        <p:txBody>
          <a:bodyPr wrap="none" lIns="0" tIns="0" rIns="0" bIns="0" anchor="ctr"/>
          <a:lstStyle/>
          <a:p>
            <a:pPr algn="ctr" eaLnBrk="1" hangingPunct="1"/>
            <a:r>
              <a:rPr lang="en-US" sz="800" b="0">
                <a:solidFill>
                  <a:srgbClr val="000000"/>
                </a:solidFill>
              </a:rPr>
              <a:t>100</a:t>
            </a:r>
            <a:r>
              <a:rPr lang="en-US" sz="800" b="0">
                <a:solidFill>
                  <a:srgbClr val="000000"/>
                </a:solidFill>
                <a:latin typeface="Arial Unicode MS"/>
                <a:ea typeface="Arial Unicode MS"/>
                <a:cs typeface="Arial Unicode MS"/>
              </a:rPr>
              <a:t> </a:t>
            </a:r>
            <a:endParaRPr lang="en-US" sz="800" b="0">
              <a:solidFill>
                <a:srgbClr val="000000"/>
              </a:solidFill>
            </a:endParaRPr>
          </a:p>
        </p:txBody>
      </p:sp>
      <p:sp>
        <p:nvSpPr>
          <p:cNvPr id="425" name="Rectangle 527"/>
          <p:cNvSpPr>
            <a:spLocks noChangeArrowheads="1"/>
          </p:cNvSpPr>
          <p:nvPr/>
        </p:nvSpPr>
        <p:spPr bwMode="auto">
          <a:xfrm rot="1305811">
            <a:off x="6939515" y="3811461"/>
            <a:ext cx="321088" cy="153888"/>
          </a:xfrm>
          <a:prstGeom prst="rect">
            <a:avLst/>
          </a:prstGeom>
          <a:solidFill>
            <a:srgbClr val="FFC000"/>
          </a:solidFill>
          <a:ln w="9525">
            <a:noFill/>
            <a:miter lim="800000"/>
            <a:headEnd/>
            <a:tailEnd/>
          </a:ln>
        </p:spPr>
        <p:txBody>
          <a:bodyPr wrap="square" lIns="0" tIns="0" rIns="0" bIns="0">
            <a:spAutoFit/>
          </a:bodyPr>
          <a:lstStyle/>
          <a:p>
            <a:r>
              <a:rPr lang="en-US" sz="1000">
                <a:solidFill>
                  <a:srgbClr val="000000"/>
                </a:solidFill>
              </a:rPr>
              <a:t> </a:t>
            </a:r>
            <a:r>
              <a:rPr lang="en-US" sz="1000" smtClean="0">
                <a:solidFill>
                  <a:srgbClr val="000000"/>
                </a:solidFill>
              </a:rPr>
              <a:t>ATLA</a:t>
            </a:r>
            <a:endParaRPr lang="en-US" sz="1000">
              <a:solidFill>
                <a:srgbClr val="000000"/>
              </a:solidFill>
            </a:endParaRPr>
          </a:p>
        </p:txBody>
      </p:sp>
      <p:sp>
        <p:nvSpPr>
          <p:cNvPr id="428" name="Freeform 427"/>
          <p:cNvSpPr/>
          <p:nvPr/>
        </p:nvSpPr>
        <p:spPr>
          <a:xfrm>
            <a:off x="5887658" y="2048000"/>
            <a:ext cx="1668842" cy="707576"/>
          </a:xfrm>
          <a:custGeom>
            <a:avLst/>
            <a:gdLst>
              <a:gd name="connsiteX0" fmla="*/ 0 w 1651000"/>
              <a:gd name="connsiteY0" fmla="*/ 0 h 654050"/>
              <a:gd name="connsiteX1" fmla="*/ 247650 w 1651000"/>
              <a:gd name="connsiteY1" fmla="*/ 254000 h 654050"/>
              <a:gd name="connsiteX2" fmla="*/ 482600 w 1651000"/>
              <a:gd name="connsiteY2" fmla="*/ 292100 h 654050"/>
              <a:gd name="connsiteX3" fmla="*/ 755650 w 1651000"/>
              <a:gd name="connsiteY3" fmla="*/ 304800 h 654050"/>
              <a:gd name="connsiteX4" fmla="*/ 1060450 w 1651000"/>
              <a:gd name="connsiteY4" fmla="*/ 355600 h 654050"/>
              <a:gd name="connsiteX5" fmla="*/ 1301750 w 1651000"/>
              <a:gd name="connsiteY5" fmla="*/ 558800 h 654050"/>
              <a:gd name="connsiteX6" fmla="*/ 1651000 w 1651000"/>
              <a:gd name="connsiteY6" fmla="*/ 654050 h 654050"/>
              <a:gd name="connsiteX0" fmla="*/ 0 w 1668842"/>
              <a:gd name="connsiteY0" fmla="*/ 0 h 707576"/>
              <a:gd name="connsiteX1" fmla="*/ 265492 w 1668842"/>
              <a:gd name="connsiteY1" fmla="*/ 307526 h 707576"/>
              <a:gd name="connsiteX2" fmla="*/ 500442 w 1668842"/>
              <a:gd name="connsiteY2" fmla="*/ 345626 h 707576"/>
              <a:gd name="connsiteX3" fmla="*/ 773492 w 1668842"/>
              <a:gd name="connsiteY3" fmla="*/ 358326 h 707576"/>
              <a:gd name="connsiteX4" fmla="*/ 1078292 w 1668842"/>
              <a:gd name="connsiteY4" fmla="*/ 409126 h 707576"/>
              <a:gd name="connsiteX5" fmla="*/ 1319592 w 1668842"/>
              <a:gd name="connsiteY5" fmla="*/ 612326 h 707576"/>
              <a:gd name="connsiteX6" fmla="*/ 1668842 w 1668842"/>
              <a:gd name="connsiteY6" fmla="*/ 707576 h 707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8842" h="707576">
                <a:moveTo>
                  <a:pt x="0" y="0"/>
                </a:moveTo>
                <a:cubicBezTo>
                  <a:pt x="83608" y="102658"/>
                  <a:pt x="182085" y="249922"/>
                  <a:pt x="265492" y="307526"/>
                </a:cubicBezTo>
                <a:cubicBezTo>
                  <a:pt x="348899" y="365130"/>
                  <a:pt x="415775" y="337159"/>
                  <a:pt x="500442" y="345626"/>
                </a:cubicBezTo>
                <a:cubicBezTo>
                  <a:pt x="585109" y="354093"/>
                  <a:pt x="677184" y="347743"/>
                  <a:pt x="773492" y="358326"/>
                </a:cubicBezTo>
                <a:cubicBezTo>
                  <a:pt x="869800" y="368909"/>
                  <a:pt x="987275" y="366793"/>
                  <a:pt x="1078292" y="409126"/>
                </a:cubicBezTo>
                <a:cubicBezTo>
                  <a:pt x="1169309" y="451459"/>
                  <a:pt x="1221167" y="562584"/>
                  <a:pt x="1319592" y="612326"/>
                </a:cubicBezTo>
                <a:cubicBezTo>
                  <a:pt x="1418017" y="662068"/>
                  <a:pt x="1668842" y="707576"/>
                  <a:pt x="1668842" y="707576"/>
                </a:cubicBezTo>
              </a:path>
            </a:pathLst>
          </a:custGeom>
          <a:ln w="508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3" name="Line 326"/>
          <p:cNvSpPr>
            <a:spLocks noChangeShapeType="1"/>
          </p:cNvSpPr>
          <p:nvPr/>
        </p:nvSpPr>
        <p:spPr bwMode="auto">
          <a:xfrm>
            <a:off x="8245714" y="4976553"/>
            <a:ext cx="768350" cy="0"/>
          </a:xfrm>
          <a:prstGeom prst="line">
            <a:avLst/>
          </a:prstGeom>
          <a:noFill/>
          <a:ln w="50800">
            <a:solidFill>
              <a:srgbClr val="3333FF"/>
            </a:solidFill>
            <a:round/>
            <a:headEnd type="none" w="sm" len="sm"/>
            <a:tailEnd type="none" w="sm" len="sm"/>
          </a:ln>
        </p:spPr>
        <p:txBody>
          <a:bodyPr wrap="none" anchor="ctr"/>
          <a:lstStyle/>
          <a:p>
            <a:endParaRPr lang="en-US"/>
          </a:p>
        </p:txBody>
      </p:sp>
      <p:sp>
        <p:nvSpPr>
          <p:cNvPr id="407" name="Freeform 607"/>
          <p:cNvSpPr>
            <a:spLocks/>
          </p:cNvSpPr>
          <p:nvPr/>
        </p:nvSpPr>
        <p:spPr bwMode="auto">
          <a:xfrm>
            <a:off x="7443508" y="2599594"/>
            <a:ext cx="502188" cy="311390"/>
          </a:xfrm>
          <a:custGeom>
            <a:avLst/>
            <a:gdLst>
              <a:gd name="T0" fmla="*/ 2147483647 w 245"/>
              <a:gd name="T1" fmla="*/ 2147483647 h 357"/>
              <a:gd name="T2" fmla="*/ 2147483647 w 245"/>
              <a:gd name="T3" fmla="*/ 2147483647 h 357"/>
              <a:gd name="T4" fmla="*/ 0 w 245"/>
              <a:gd name="T5" fmla="*/ 0 h 357"/>
              <a:gd name="T6" fmla="*/ 0 60000 65536"/>
              <a:gd name="T7" fmla="*/ 0 60000 65536"/>
              <a:gd name="T8" fmla="*/ 0 60000 65536"/>
              <a:gd name="T9" fmla="*/ 0 w 245"/>
              <a:gd name="T10" fmla="*/ 0 h 357"/>
              <a:gd name="T11" fmla="*/ 245 w 245"/>
              <a:gd name="T12" fmla="*/ 357 h 357"/>
              <a:gd name="connsiteX0" fmla="*/ 7169 w 7714"/>
              <a:gd name="connsiteY0" fmla="*/ 16960 h 16960"/>
              <a:gd name="connsiteX1" fmla="*/ 7046 w 7714"/>
              <a:gd name="connsiteY1" fmla="*/ 10321 h 16960"/>
              <a:gd name="connsiteX2" fmla="*/ 0 w 7714"/>
              <a:gd name="connsiteY2" fmla="*/ 0 h 16960"/>
              <a:gd name="connsiteX0" fmla="*/ 9293 w 9396"/>
              <a:gd name="connsiteY0" fmla="*/ 10000 h 10000"/>
              <a:gd name="connsiteX1" fmla="*/ 8070 w 9396"/>
              <a:gd name="connsiteY1" fmla="*/ 4522 h 10000"/>
              <a:gd name="connsiteX2" fmla="*/ 0 w 9396"/>
              <a:gd name="connsiteY2" fmla="*/ 0 h 10000"/>
              <a:gd name="connsiteX0" fmla="*/ 16547 w 16657"/>
              <a:gd name="connsiteY0" fmla="*/ 9513 h 9513"/>
              <a:gd name="connsiteX1" fmla="*/ 15246 w 16657"/>
              <a:gd name="connsiteY1" fmla="*/ 4035 h 9513"/>
              <a:gd name="connsiteX2" fmla="*/ 0 w 16657"/>
              <a:gd name="connsiteY2" fmla="*/ 0 h 9513"/>
              <a:gd name="connsiteX0" fmla="*/ 9934 w 10000"/>
              <a:gd name="connsiteY0" fmla="*/ 16373 h 16373"/>
              <a:gd name="connsiteX1" fmla="*/ 9153 w 10000"/>
              <a:gd name="connsiteY1" fmla="*/ 10615 h 16373"/>
              <a:gd name="connsiteX2" fmla="*/ 5255 w 10000"/>
              <a:gd name="connsiteY2" fmla="*/ 48 h 16373"/>
              <a:gd name="connsiteX3" fmla="*/ 0 w 10000"/>
              <a:gd name="connsiteY3" fmla="*/ 6373 h 16373"/>
              <a:gd name="connsiteX0" fmla="*/ 9153 w 9153"/>
              <a:gd name="connsiteY0" fmla="*/ 10615 h 10615"/>
              <a:gd name="connsiteX1" fmla="*/ 5255 w 9153"/>
              <a:gd name="connsiteY1" fmla="*/ 48 h 10615"/>
              <a:gd name="connsiteX2" fmla="*/ 0 w 9153"/>
              <a:gd name="connsiteY2" fmla="*/ 6373 h 10615"/>
              <a:gd name="connsiteX0" fmla="*/ 11191 w 11191"/>
              <a:gd name="connsiteY0" fmla="*/ 12654 h 12654"/>
              <a:gd name="connsiteX1" fmla="*/ 5741 w 11191"/>
              <a:gd name="connsiteY1" fmla="*/ 45 h 12654"/>
              <a:gd name="connsiteX2" fmla="*/ 0 w 11191"/>
              <a:gd name="connsiteY2" fmla="*/ 6004 h 12654"/>
            </a:gdLst>
            <a:ahLst/>
            <a:cxnLst>
              <a:cxn ang="0">
                <a:pos x="connsiteX0" y="connsiteY0"/>
              </a:cxn>
              <a:cxn ang="0">
                <a:pos x="connsiteX1" y="connsiteY1"/>
              </a:cxn>
              <a:cxn ang="0">
                <a:pos x="connsiteX2" y="connsiteY2"/>
              </a:cxn>
            </a:cxnLst>
            <a:rect l="l" t="t" r="r" b="b"/>
            <a:pathLst>
              <a:path w="11191" h="12654">
                <a:moveTo>
                  <a:pt x="11191" y="12654"/>
                </a:moveTo>
                <a:cubicBezTo>
                  <a:pt x="10185" y="11257"/>
                  <a:pt x="7407" y="711"/>
                  <a:pt x="5741" y="45"/>
                </a:cubicBezTo>
                <a:cubicBezTo>
                  <a:pt x="4075" y="-621"/>
                  <a:pt x="803" y="6177"/>
                  <a:pt x="0" y="6004"/>
                </a:cubicBezTo>
              </a:path>
            </a:pathLst>
          </a:custGeom>
          <a:noFill/>
          <a:ln w="38100">
            <a:solidFill>
              <a:srgbClr val="FF9933"/>
            </a:solidFill>
            <a:round/>
            <a:headEnd/>
            <a:tailEnd/>
          </a:ln>
        </p:spPr>
        <p:txBody>
          <a:bodyPr/>
          <a:lstStyle/>
          <a:p>
            <a:endParaRPr lang="en-US">
              <a:solidFill>
                <a:srgbClr val="000000"/>
              </a:solidFill>
            </a:endParaRPr>
          </a:p>
        </p:txBody>
      </p:sp>
      <p:sp>
        <p:nvSpPr>
          <p:cNvPr id="335" name="Freeform 607"/>
          <p:cNvSpPr>
            <a:spLocks/>
          </p:cNvSpPr>
          <p:nvPr/>
        </p:nvSpPr>
        <p:spPr bwMode="auto">
          <a:xfrm rot="9290106">
            <a:off x="6796965" y="3182468"/>
            <a:ext cx="1339476" cy="486698"/>
          </a:xfrm>
          <a:custGeom>
            <a:avLst/>
            <a:gdLst>
              <a:gd name="T0" fmla="*/ 2147483647 w 245"/>
              <a:gd name="T1" fmla="*/ 2147483647 h 357"/>
              <a:gd name="T2" fmla="*/ 2147483647 w 245"/>
              <a:gd name="T3" fmla="*/ 2147483647 h 357"/>
              <a:gd name="T4" fmla="*/ 0 w 245"/>
              <a:gd name="T5" fmla="*/ 0 h 357"/>
              <a:gd name="T6" fmla="*/ 0 60000 65536"/>
              <a:gd name="T7" fmla="*/ 0 60000 65536"/>
              <a:gd name="T8" fmla="*/ 0 60000 65536"/>
              <a:gd name="T9" fmla="*/ 0 w 245"/>
              <a:gd name="T10" fmla="*/ 0 h 357"/>
              <a:gd name="T11" fmla="*/ 245 w 245"/>
              <a:gd name="T12" fmla="*/ 357 h 357"/>
              <a:gd name="connsiteX0" fmla="*/ 7169 w 7714"/>
              <a:gd name="connsiteY0" fmla="*/ 16960 h 16960"/>
              <a:gd name="connsiteX1" fmla="*/ 7046 w 7714"/>
              <a:gd name="connsiteY1" fmla="*/ 10321 h 16960"/>
              <a:gd name="connsiteX2" fmla="*/ 0 w 7714"/>
              <a:gd name="connsiteY2" fmla="*/ 0 h 16960"/>
              <a:gd name="connsiteX0" fmla="*/ 9293 w 9396"/>
              <a:gd name="connsiteY0" fmla="*/ 10000 h 10000"/>
              <a:gd name="connsiteX1" fmla="*/ 8070 w 9396"/>
              <a:gd name="connsiteY1" fmla="*/ 4522 h 10000"/>
              <a:gd name="connsiteX2" fmla="*/ 0 w 9396"/>
              <a:gd name="connsiteY2" fmla="*/ 0 h 10000"/>
              <a:gd name="connsiteX0" fmla="*/ 16547 w 16657"/>
              <a:gd name="connsiteY0" fmla="*/ 9513 h 9513"/>
              <a:gd name="connsiteX1" fmla="*/ 15246 w 16657"/>
              <a:gd name="connsiteY1" fmla="*/ 4035 h 9513"/>
              <a:gd name="connsiteX2" fmla="*/ 0 w 16657"/>
              <a:gd name="connsiteY2" fmla="*/ 0 h 9513"/>
              <a:gd name="connsiteX0" fmla="*/ 9934 w 10000"/>
              <a:gd name="connsiteY0" fmla="*/ 16373 h 16373"/>
              <a:gd name="connsiteX1" fmla="*/ 9153 w 10000"/>
              <a:gd name="connsiteY1" fmla="*/ 10615 h 16373"/>
              <a:gd name="connsiteX2" fmla="*/ 5255 w 10000"/>
              <a:gd name="connsiteY2" fmla="*/ 48 h 16373"/>
              <a:gd name="connsiteX3" fmla="*/ 0 w 10000"/>
              <a:gd name="connsiteY3" fmla="*/ 6373 h 16373"/>
              <a:gd name="connsiteX0" fmla="*/ 9153 w 9153"/>
              <a:gd name="connsiteY0" fmla="*/ 10615 h 10615"/>
              <a:gd name="connsiteX1" fmla="*/ 5255 w 9153"/>
              <a:gd name="connsiteY1" fmla="*/ 48 h 10615"/>
              <a:gd name="connsiteX2" fmla="*/ 0 w 9153"/>
              <a:gd name="connsiteY2" fmla="*/ 6373 h 10615"/>
              <a:gd name="connsiteX0" fmla="*/ 11191 w 11191"/>
              <a:gd name="connsiteY0" fmla="*/ 12654 h 12654"/>
              <a:gd name="connsiteX1" fmla="*/ 5741 w 11191"/>
              <a:gd name="connsiteY1" fmla="*/ 45 h 12654"/>
              <a:gd name="connsiteX2" fmla="*/ 0 w 11191"/>
              <a:gd name="connsiteY2" fmla="*/ 6004 h 12654"/>
              <a:gd name="connsiteX0" fmla="*/ 11568 w 11568"/>
              <a:gd name="connsiteY0" fmla="*/ 12622 h 26200"/>
              <a:gd name="connsiteX1" fmla="*/ 6118 w 11568"/>
              <a:gd name="connsiteY1" fmla="*/ 13 h 26200"/>
              <a:gd name="connsiteX2" fmla="*/ 0 w 11568"/>
              <a:gd name="connsiteY2" fmla="*/ 26200 h 26200"/>
              <a:gd name="connsiteX0" fmla="*/ 11568 w 11568"/>
              <a:gd name="connsiteY0" fmla="*/ 12623 h 26201"/>
              <a:gd name="connsiteX1" fmla="*/ 6118 w 11568"/>
              <a:gd name="connsiteY1" fmla="*/ 14 h 26201"/>
              <a:gd name="connsiteX2" fmla="*/ 0 w 11568"/>
              <a:gd name="connsiteY2" fmla="*/ 26201 h 26201"/>
              <a:gd name="connsiteX0" fmla="*/ 11568 w 11568"/>
              <a:gd name="connsiteY0" fmla="*/ 4323 h 17901"/>
              <a:gd name="connsiteX1" fmla="*/ 6138 w 11568"/>
              <a:gd name="connsiteY1" fmla="*/ 23 h 17901"/>
              <a:gd name="connsiteX2" fmla="*/ 0 w 11568"/>
              <a:gd name="connsiteY2" fmla="*/ 17901 h 17901"/>
              <a:gd name="connsiteX0" fmla="*/ 11568 w 11568"/>
              <a:gd name="connsiteY0" fmla="*/ 6200 h 19778"/>
              <a:gd name="connsiteX1" fmla="*/ 6138 w 11568"/>
              <a:gd name="connsiteY1" fmla="*/ 1900 h 19778"/>
              <a:gd name="connsiteX2" fmla="*/ 0 w 11568"/>
              <a:gd name="connsiteY2" fmla="*/ 19778 h 19778"/>
              <a:gd name="connsiteX0" fmla="*/ 11568 w 11568"/>
              <a:gd name="connsiteY0" fmla="*/ 6200 h 19778"/>
              <a:gd name="connsiteX1" fmla="*/ 6138 w 11568"/>
              <a:gd name="connsiteY1" fmla="*/ 1900 h 19778"/>
              <a:gd name="connsiteX2" fmla="*/ 0 w 11568"/>
              <a:gd name="connsiteY2" fmla="*/ 19778 h 19778"/>
              <a:gd name="connsiteX0" fmla="*/ 11568 w 11568"/>
              <a:gd name="connsiteY0" fmla="*/ 4323 h 17901"/>
              <a:gd name="connsiteX1" fmla="*/ 6138 w 11568"/>
              <a:gd name="connsiteY1" fmla="*/ 23 h 17901"/>
              <a:gd name="connsiteX2" fmla="*/ 0 w 11568"/>
              <a:gd name="connsiteY2" fmla="*/ 17901 h 17901"/>
              <a:gd name="connsiteX0" fmla="*/ 11568 w 11568"/>
              <a:gd name="connsiteY0" fmla="*/ 4975 h 18553"/>
              <a:gd name="connsiteX1" fmla="*/ 6138 w 11568"/>
              <a:gd name="connsiteY1" fmla="*/ 675 h 18553"/>
              <a:gd name="connsiteX2" fmla="*/ 0 w 11568"/>
              <a:gd name="connsiteY2" fmla="*/ 18553 h 18553"/>
              <a:gd name="connsiteX0" fmla="*/ 11568 w 11568"/>
              <a:gd name="connsiteY0" fmla="*/ 6200 h 19778"/>
              <a:gd name="connsiteX1" fmla="*/ 6138 w 11568"/>
              <a:gd name="connsiteY1" fmla="*/ 1900 h 19778"/>
              <a:gd name="connsiteX2" fmla="*/ 0 w 11568"/>
              <a:gd name="connsiteY2" fmla="*/ 19778 h 19778"/>
            </a:gdLst>
            <a:ahLst/>
            <a:cxnLst>
              <a:cxn ang="0">
                <a:pos x="connsiteX0" y="connsiteY0"/>
              </a:cxn>
              <a:cxn ang="0">
                <a:pos x="connsiteX1" y="connsiteY1"/>
              </a:cxn>
              <a:cxn ang="0">
                <a:pos x="connsiteX2" y="connsiteY2"/>
              </a:cxn>
            </a:cxnLst>
            <a:rect l="l" t="t" r="r" b="b"/>
            <a:pathLst>
              <a:path w="11568" h="19778">
                <a:moveTo>
                  <a:pt x="11568" y="6200"/>
                </a:moveTo>
                <a:cubicBezTo>
                  <a:pt x="10562" y="4803"/>
                  <a:pt x="8318" y="-3728"/>
                  <a:pt x="6138" y="1900"/>
                </a:cubicBezTo>
                <a:cubicBezTo>
                  <a:pt x="5490" y="3573"/>
                  <a:pt x="1032" y="15391"/>
                  <a:pt x="0" y="19778"/>
                </a:cubicBezTo>
              </a:path>
            </a:pathLst>
          </a:custGeom>
          <a:noFill/>
          <a:ln w="38100">
            <a:solidFill>
              <a:srgbClr val="FF9933"/>
            </a:solidFill>
            <a:round/>
            <a:headEnd/>
            <a:tailEnd/>
          </a:ln>
        </p:spPr>
        <p:txBody>
          <a:bodyPr/>
          <a:lstStyle/>
          <a:p>
            <a:endParaRPr lang="en-US">
              <a:solidFill>
                <a:srgbClr val="000000"/>
              </a:solidFill>
            </a:endParaRPr>
          </a:p>
        </p:txBody>
      </p:sp>
      <p:sp>
        <p:nvSpPr>
          <p:cNvPr id="509" name="Oval 536"/>
          <p:cNvSpPr>
            <a:spLocks noChangeAspect="1" noChangeArrowheads="1"/>
          </p:cNvSpPr>
          <p:nvPr/>
        </p:nvSpPr>
        <p:spPr bwMode="auto">
          <a:xfrm>
            <a:off x="7890410" y="2869829"/>
            <a:ext cx="101306" cy="91440"/>
          </a:xfrm>
          <a:prstGeom prst="ellipse">
            <a:avLst/>
          </a:prstGeom>
          <a:solidFill>
            <a:srgbClr val="FF9933"/>
          </a:solidFill>
          <a:ln w="12700">
            <a:solidFill>
              <a:schemeClr val="tx1"/>
            </a:solidFill>
            <a:round/>
            <a:headEnd/>
            <a:tailEnd/>
          </a:ln>
        </p:spPr>
        <p:txBody>
          <a:bodyPr wrap="none" lIns="0" tIns="0" rIns="0" bIns="0" anchor="ctr"/>
          <a:lstStyle/>
          <a:p>
            <a:pPr algn="ctr" eaLnBrk="1" hangingPunct="1"/>
            <a:r>
              <a:rPr lang="en-US" sz="600" b="0">
                <a:solidFill>
                  <a:srgbClr val="000000"/>
                </a:solidFill>
              </a:rPr>
              <a:t>1</a:t>
            </a:r>
            <a:r>
              <a:rPr lang="en-US" sz="600" b="0" smtClean="0">
                <a:solidFill>
                  <a:srgbClr val="000000"/>
                </a:solidFill>
              </a:rPr>
              <a:t>0</a:t>
            </a:r>
            <a:endParaRPr lang="en-US" sz="600" b="0">
              <a:solidFill>
                <a:srgbClr val="000000"/>
              </a:solidFill>
            </a:endParaRPr>
          </a:p>
        </p:txBody>
      </p:sp>
      <p:sp>
        <p:nvSpPr>
          <p:cNvPr id="429" name="Oval 536"/>
          <p:cNvSpPr>
            <a:spLocks noChangeAspect="1" noChangeArrowheads="1"/>
          </p:cNvSpPr>
          <p:nvPr/>
        </p:nvSpPr>
        <p:spPr bwMode="auto">
          <a:xfrm>
            <a:off x="7407444" y="2701577"/>
            <a:ext cx="101306" cy="91440"/>
          </a:xfrm>
          <a:prstGeom prst="ellipse">
            <a:avLst/>
          </a:prstGeom>
          <a:solidFill>
            <a:srgbClr val="FF9933"/>
          </a:solidFill>
          <a:ln w="12700">
            <a:solidFill>
              <a:schemeClr val="tx1"/>
            </a:solidFill>
            <a:round/>
            <a:headEnd/>
            <a:tailEnd/>
          </a:ln>
        </p:spPr>
        <p:txBody>
          <a:bodyPr wrap="none" lIns="0" tIns="0" rIns="0" bIns="0" anchor="ctr"/>
          <a:lstStyle/>
          <a:p>
            <a:pPr algn="ctr" eaLnBrk="1" hangingPunct="1"/>
            <a:r>
              <a:rPr lang="en-US" sz="600" b="0">
                <a:solidFill>
                  <a:srgbClr val="000000"/>
                </a:solidFill>
              </a:rPr>
              <a:t>1</a:t>
            </a:r>
            <a:r>
              <a:rPr lang="en-US" sz="600" b="0" smtClean="0">
                <a:solidFill>
                  <a:srgbClr val="000000"/>
                </a:solidFill>
              </a:rPr>
              <a:t>0</a:t>
            </a:r>
            <a:endParaRPr lang="en-US" sz="600" b="0">
              <a:solidFill>
                <a:srgbClr val="000000"/>
              </a:solidFill>
            </a:endParaRPr>
          </a:p>
        </p:txBody>
      </p:sp>
      <p:sp>
        <p:nvSpPr>
          <p:cNvPr id="510" name="Oval 536"/>
          <p:cNvSpPr>
            <a:spLocks noChangeArrowheads="1"/>
          </p:cNvSpPr>
          <p:nvPr/>
        </p:nvSpPr>
        <p:spPr bwMode="auto">
          <a:xfrm>
            <a:off x="6730567" y="3718997"/>
            <a:ext cx="201168" cy="164592"/>
          </a:xfrm>
          <a:prstGeom prst="ellipse">
            <a:avLst/>
          </a:prstGeom>
          <a:solidFill>
            <a:srgbClr val="FF9933"/>
          </a:solidFill>
          <a:ln w="12700">
            <a:solidFill>
              <a:schemeClr val="tx1"/>
            </a:solidFill>
            <a:round/>
            <a:headEnd/>
            <a:tailEnd/>
          </a:ln>
        </p:spPr>
        <p:txBody>
          <a:bodyPr wrap="none" lIns="0" tIns="0" rIns="0" bIns="0" anchor="ctr"/>
          <a:lstStyle/>
          <a:p>
            <a:pPr algn="ctr" eaLnBrk="1" hangingPunct="1"/>
            <a:r>
              <a:rPr lang="en-US" sz="800" b="0">
                <a:solidFill>
                  <a:srgbClr val="000000"/>
                </a:solidFill>
              </a:rPr>
              <a:t>100</a:t>
            </a:r>
            <a:r>
              <a:rPr lang="en-US" sz="800" b="0">
                <a:solidFill>
                  <a:srgbClr val="000000"/>
                </a:solidFill>
                <a:latin typeface="Arial Unicode MS"/>
                <a:ea typeface="Arial Unicode MS"/>
                <a:cs typeface="Arial Unicode MS"/>
              </a:rPr>
              <a:t>  </a:t>
            </a:r>
            <a:endParaRPr lang="en-US" sz="800" b="0">
              <a:solidFill>
                <a:srgbClr val="000000"/>
              </a:solidFill>
            </a:endParaRPr>
          </a:p>
        </p:txBody>
      </p:sp>
      <p:sp>
        <p:nvSpPr>
          <p:cNvPr id="345" name="Freeform 68"/>
          <p:cNvSpPr>
            <a:spLocks/>
          </p:cNvSpPr>
          <p:nvPr/>
        </p:nvSpPr>
        <p:spPr bwMode="auto">
          <a:xfrm>
            <a:off x="3158612" y="3573724"/>
            <a:ext cx="153341" cy="142788"/>
          </a:xfrm>
          <a:custGeom>
            <a:avLst/>
            <a:gdLst>
              <a:gd name="T0" fmla="*/ 0 w 2558"/>
              <a:gd name="T1" fmla="*/ 2147483647 h 1233"/>
              <a:gd name="T2" fmla="*/ 2147483647 w 2558"/>
              <a:gd name="T3" fmla="*/ 2147483647 h 1233"/>
              <a:gd name="T4" fmla="*/ 2147483647 w 2558"/>
              <a:gd name="T5" fmla="*/ 2147483647 h 1233"/>
              <a:gd name="T6" fmla="*/ 2147483647 w 2558"/>
              <a:gd name="T7" fmla="*/ 2147483647 h 1233"/>
              <a:gd name="T8" fmla="*/ 2147483647 w 2558"/>
              <a:gd name="T9" fmla="*/ 2147483647 h 1233"/>
              <a:gd name="T10" fmla="*/ 2147483647 w 2558"/>
              <a:gd name="T11" fmla="*/ 0 h 1233"/>
              <a:gd name="T12" fmla="*/ 0 60000 65536"/>
              <a:gd name="T13" fmla="*/ 0 60000 65536"/>
              <a:gd name="T14" fmla="*/ 0 60000 65536"/>
              <a:gd name="T15" fmla="*/ 0 60000 65536"/>
              <a:gd name="T16" fmla="*/ 0 60000 65536"/>
              <a:gd name="T17" fmla="*/ 0 60000 65536"/>
              <a:gd name="T18" fmla="*/ 0 w 2558"/>
              <a:gd name="T19" fmla="*/ 0 h 1233"/>
              <a:gd name="T20" fmla="*/ 2558 w 2558"/>
              <a:gd name="T21" fmla="*/ 1233 h 1233"/>
              <a:gd name="connsiteX0" fmla="*/ 0 w 10000"/>
              <a:gd name="connsiteY0" fmla="*/ 8313 h 9991"/>
              <a:gd name="connsiteX1" fmla="*/ 3808 w 10000"/>
              <a:gd name="connsiteY1" fmla="*/ 9903 h 9991"/>
              <a:gd name="connsiteX2" fmla="*/ 5596 w 10000"/>
              <a:gd name="connsiteY2" fmla="*/ 5267 h 9991"/>
              <a:gd name="connsiteX3" fmla="*/ 8311 w 10000"/>
              <a:gd name="connsiteY3" fmla="*/ 4801 h 9991"/>
              <a:gd name="connsiteX4" fmla="*/ 9562 w 10000"/>
              <a:gd name="connsiteY4" fmla="*/ 3593 h 9991"/>
              <a:gd name="connsiteX5" fmla="*/ 10000 w 10000"/>
              <a:gd name="connsiteY5" fmla="*/ 0 h 9991"/>
              <a:gd name="connsiteX0" fmla="*/ 0 w 10000"/>
              <a:gd name="connsiteY0" fmla="*/ 8320 h 10000"/>
              <a:gd name="connsiteX1" fmla="*/ 3808 w 10000"/>
              <a:gd name="connsiteY1" fmla="*/ 9912 h 10000"/>
              <a:gd name="connsiteX2" fmla="*/ 5596 w 10000"/>
              <a:gd name="connsiteY2" fmla="*/ 5272 h 10000"/>
              <a:gd name="connsiteX3" fmla="*/ 8311 w 10000"/>
              <a:gd name="connsiteY3" fmla="*/ 4805 h 10000"/>
              <a:gd name="connsiteX4" fmla="*/ 10000 w 10000"/>
              <a:gd name="connsiteY4" fmla="*/ 0 h 10000"/>
              <a:gd name="connsiteX0" fmla="*/ 0 w 8311"/>
              <a:gd name="connsiteY0" fmla="*/ 3515 h 5195"/>
              <a:gd name="connsiteX1" fmla="*/ 3808 w 8311"/>
              <a:gd name="connsiteY1" fmla="*/ 5107 h 5195"/>
              <a:gd name="connsiteX2" fmla="*/ 5596 w 8311"/>
              <a:gd name="connsiteY2" fmla="*/ 467 h 5195"/>
              <a:gd name="connsiteX3" fmla="*/ 8311 w 8311"/>
              <a:gd name="connsiteY3" fmla="*/ 0 h 5195"/>
              <a:gd name="connsiteX0" fmla="*/ 0 w 10000"/>
              <a:gd name="connsiteY0" fmla="*/ 6766 h 10001"/>
              <a:gd name="connsiteX1" fmla="*/ 4582 w 10000"/>
              <a:gd name="connsiteY1" fmla="*/ 9831 h 10001"/>
              <a:gd name="connsiteX2" fmla="*/ 6733 w 10000"/>
              <a:gd name="connsiteY2" fmla="*/ 899 h 10001"/>
              <a:gd name="connsiteX3" fmla="*/ 7716 w 10000"/>
              <a:gd name="connsiteY3" fmla="*/ 254 h 10001"/>
              <a:gd name="connsiteX4" fmla="*/ 10000 w 10000"/>
              <a:gd name="connsiteY4" fmla="*/ 0 h 10001"/>
              <a:gd name="connsiteX0" fmla="*/ 0 w 10000"/>
              <a:gd name="connsiteY0" fmla="*/ 9101 h 12336"/>
              <a:gd name="connsiteX1" fmla="*/ 4582 w 10000"/>
              <a:gd name="connsiteY1" fmla="*/ 12166 h 12336"/>
              <a:gd name="connsiteX2" fmla="*/ 6733 w 10000"/>
              <a:gd name="connsiteY2" fmla="*/ 3234 h 12336"/>
              <a:gd name="connsiteX3" fmla="*/ 7857 w 10000"/>
              <a:gd name="connsiteY3" fmla="*/ 6 h 12336"/>
              <a:gd name="connsiteX4" fmla="*/ 10000 w 10000"/>
              <a:gd name="connsiteY4" fmla="*/ 2335 h 12336"/>
              <a:gd name="connsiteX0" fmla="*/ 0 w 10000"/>
              <a:gd name="connsiteY0" fmla="*/ 9101 h 12287"/>
              <a:gd name="connsiteX1" fmla="*/ 4582 w 10000"/>
              <a:gd name="connsiteY1" fmla="*/ 12166 h 12287"/>
              <a:gd name="connsiteX2" fmla="*/ 7228 w 10000"/>
              <a:gd name="connsiteY2" fmla="*/ 4330 h 12287"/>
              <a:gd name="connsiteX3" fmla="*/ 7857 w 10000"/>
              <a:gd name="connsiteY3" fmla="*/ 6 h 12287"/>
              <a:gd name="connsiteX4" fmla="*/ 10000 w 10000"/>
              <a:gd name="connsiteY4" fmla="*/ 2335 h 12287"/>
              <a:gd name="connsiteX0" fmla="*/ 0 w 7857"/>
              <a:gd name="connsiteY0" fmla="*/ 9095 h 12281"/>
              <a:gd name="connsiteX1" fmla="*/ 4582 w 7857"/>
              <a:gd name="connsiteY1" fmla="*/ 12160 h 12281"/>
              <a:gd name="connsiteX2" fmla="*/ 7228 w 7857"/>
              <a:gd name="connsiteY2" fmla="*/ 4324 h 12281"/>
              <a:gd name="connsiteX3" fmla="*/ 7857 w 7857"/>
              <a:gd name="connsiteY3" fmla="*/ 0 h 12281"/>
              <a:gd name="connsiteX0" fmla="*/ 0 w 9892"/>
              <a:gd name="connsiteY0" fmla="*/ 6986 h 9580"/>
              <a:gd name="connsiteX1" fmla="*/ 5832 w 9892"/>
              <a:gd name="connsiteY1" fmla="*/ 9481 h 9580"/>
              <a:gd name="connsiteX2" fmla="*/ 9199 w 9892"/>
              <a:gd name="connsiteY2" fmla="*/ 3101 h 9580"/>
              <a:gd name="connsiteX3" fmla="*/ 9892 w 9892"/>
              <a:gd name="connsiteY3" fmla="*/ 0 h 9580"/>
              <a:gd name="connsiteX0" fmla="*/ 0 w 10000"/>
              <a:gd name="connsiteY0" fmla="*/ 7292 h 10016"/>
              <a:gd name="connsiteX1" fmla="*/ 5896 w 10000"/>
              <a:gd name="connsiteY1" fmla="*/ 9897 h 10016"/>
              <a:gd name="connsiteX2" fmla="*/ 9226 w 10000"/>
              <a:gd name="connsiteY2" fmla="*/ 2878 h 10016"/>
              <a:gd name="connsiteX3" fmla="*/ 10000 w 10000"/>
              <a:gd name="connsiteY3" fmla="*/ 0 h 10016"/>
              <a:gd name="connsiteX0" fmla="*/ 0 w 10000"/>
              <a:gd name="connsiteY0" fmla="*/ 7292 h 9917"/>
              <a:gd name="connsiteX1" fmla="*/ 5896 w 10000"/>
              <a:gd name="connsiteY1" fmla="*/ 9897 h 9917"/>
              <a:gd name="connsiteX2" fmla="*/ 8409 w 10000"/>
              <a:gd name="connsiteY2" fmla="*/ 5667 h 9917"/>
              <a:gd name="connsiteX3" fmla="*/ 10000 w 10000"/>
              <a:gd name="connsiteY3" fmla="*/ 0 h 9917"/>
              <a:gd name="connsiteX0" fmla="*/ 0 w 12415"/>
              <a:gd name="connsiteY0" fmla="*/ 6148 h 8796"/>
              <a:gd name="connsiteX1" fmla="*/ 5896 w 12415"/>
              <a:gd name="connsiteY1" fmla="*/ 8775 h 8796"/>
              <a:gd name="connsiteX2" fmla="*/ 8409 w 12415"/>
              <a:gd name="connsiteY2" fmla="*/ 4509 h 8796"/>
              <a:gd name="connsiteX3" fmla="*/ 12415 w 12415"/>
              <a:gd name="connsiteY3" fmla="*/ 0 h 8796"/>
              <a:gd name="connsiteX0" fmla="*/ 0 w 10000"/>
              <a:gd name="connsiteY0" fmla="*/ 8242 h 11251"/>
              <a:gd name="connsiteX1" fmla="*/ 4749 w 10000"/>
              <a:gd name="connsiteY1" fmla="*/ 11228 h 11251"/>
              <a:gd name="connsiteX2" fmla="*/ 6773 w 10000"/>
              <a:gd name="connsiteY2" fmla="*/ 6378 h 11251"/>
              <a:gd name="connsiteX3" fmla="*/ 8008 w 10000"/>
              <a:gd name="connsiteY3" fmla="*/ 196 h 11251"/>
              <a:gd name="connsiteX4" fmla="*/ 10000 w 10000"/>
              <a:gd name="connsiteY4" fmla="*/ 1252 h 11251"/>
              <a:gd name="connsiteX0" fmla="*/ 0 w 10000"/>
              <a:gd name="connsiteY0" fmla="*/ 8381 h 11390"/>
              <a:gd name="connsiteX1" fmla="*/ 4749 w 10000"/>
              <a:gd name="connsiteY1" fmla="*/ 11367 h 11390"/>
              <a:gd name="connsiteX2" fmla="*/ 6773 w 10000"/>
              <a:gd name="connsiteY2" fmla="*/ 6517 h 11390"/>
              <a:gd name="connsiteX3" fmla="*/ 8008 w 10000"/>
              <a:gd name="connsiteY3" fmla="*/ 335 h 11390"/>
              <a:gd name="connsiteX4" fmla="*/ 8886 w 10000"/>
              <a:gd name="connsiteY4" fmla="*/ 1111 h 11390"/>
              <a:gd name="connsiteX5" fmla="*/ 10000 w 10000"/>
              <a:gd name="connsiteY5" fmla="*/ 1391 h 11390"/>
              <a:gd name="connsiteX0" fmla="*/ 0 w 10000"/>
              <a:gd name="connsiteY0" fmla="*/ 8381 h 11164"/>
              <a:gd name="connsiteX1" fmla="*/ 4764 w 10000"/>
              <a:gd name="connsiteY1" fmla="*/ 11139 h 11164"/>
              <a:gd name="connsiteX2" fmla="*/ 6773 w 10000"/>
              <a:gd name="connsiteY2" fmla="*/ 6517 h 11164"/>
              <a:gd name="connsiteX3" fmla="*/ 8008 w 10000"/>
              <a:gd name="connsiteY3" fmla="*/ 335 h 11164"/>
              <a:gd name="connsiteX4" fmla="*/ 8886 w 10000"/>
              <a:gd name="connsiteY4" fmla="*/ 1111 h 11164"/>
              <a:gd name="connsiteX5" fmla="*/ 10000 w 10000"/>
              <a:gd name="connsiteY5" fmla="*/ 1391 h 11164"/>
              <a:gd name="connsiteX0" fmla="*/ 0 w 9945"/>
              <a:gd name="connsiteY0" fmla="*/ 8096 h 11156"/>
              <a:gd name="connsiteX1" fmla="*/ 4709 w 9945"/>
              <a:gd name="connsiteY1" fmla="*/ 11139 h 11156"/>
              <a:gd name="connsiteX2" fmla="*/ 6718 w 9945"/>
              <a:gd name="connsiteY2" fmla="*/ 6517 h 11156"/>
              <a:gd name="connsiteX3" fmla="*/ 7953 w 9945"/>
              <a:gd name="connsiteY3" fmla="*/ 335 h 11156"/>
              <a:gd name="connsiteX4" fmla="*/ 8831 w 9945"/>
              <a:gd name="connsiteY4" fmla="*/ 1111 h 11156"/>
              <a:gd name="connsiteX5" fmla="*/ 9945 w 9945"/>
              <a:gd name="connsiteY5" fmla="*/ 1391 h 11156"/>
              <a:gd name="connsiteX0" fmla="*/ 0 w 10000"/>
              <a:gd name="connsiteY0" fmla="*/ 7258 h 9900"/>
              <a:gd name="connsiteX1" fmla="*/ 4918 w 10000"/>
              <a:gd name="connsiteY1" fmla="*/ 9884 h 9900"/>
              <a:gd name="connsiteX2" fmla="*/ 6755 w 10000"/>
              <a:gd name="connsiteY2" fmla="*/ 5843 h 9900"/>
              <a:gd name="connsiteX3" fmla="*/ 7997 w 10000"/>
              <a:gd name="connsiteY3" fmla="*/ 301 h 9900"/>
              <a:gd name="connsiteX4" fmla="*/ 8880 w 10000"/>
              <a:gd name="connsiteY4" fmla="*/ 997 h 9900"/>
              <a:gd name="connsiteX5" fmla="*/ 10000 w 10000"/>
              <a:gd name="connsiteY5" fmla="*/ 1248 h 9900"/>
              <a:gd name="connsiteX0" fmla="*/ 0 w 10000"/>
              <a:gd name="connsiteY0" fmla="*/ 7331 h 10073"/>
              <a:gd name="connsiteX1" fmla="*/ 4918 w 10000"/>
              <a:gd name="connsiteY1" fmla="*/ 9984 h 10073"/>
              <a:gd name="connsiteX2" fmla="*/ 6590 w 10000"/>
              <a:gd name="connsiteY2" fmla="*/ 3582 h 10073"/>
              <a:gd name="connsiteX3" fmla="*/ 7997 w 10000"/>
              <a:gd name="connsiteY3" fmla="*/ 304 h 10073"/>
              <a:gd name="connsiteX4" fmla="*/ 8880 w 10000"/>
              <a:gd name="connsiteY4" fmla="*/ 1007 h 10073"/>
              <a:gd name="connsiteX5" fmla="*/ 10000 w 10000"/>
              <a:gd name="connsiteY5" fmla="*/ 1261 h 10073"/>
              <a:gd name="connsiteX0" fmla="*/ 0 w 10000"/>
              <a:gd name="connsiteY0" fmla="*/ 7255 h 9997"/>
              <a:gd name="connsiteX1" fmla="*/ 4918 w 10000"/>
              <a:gd name="connsiteY1" fmla="*/ 9908 h 9997"/>
              <a:gd name="connsiteX2" fmla="*/ 6590 w 10000"/>
              <a:gd name="connsiteY2" fmla="*/ 3506 h 9997"/>
              <a:gd name="connsiteX3" fmla="*/ 7997 w 10000"/>
              <a:gd name="connsiteY3" fmla="*/ 228 h 9997"/>
              <a:gd name="connsiteX4" fmla="*/ 8898 w 10000"/>
              <a:gd name="connsiteY4" fmla="*/ 1653 h 9997"/>
              <a:gd name="connsiteX5" fmla="*/ 10000 w 10000"/>
              <a:gd name="connsiteY5" fmla="*/ 1185 h 9997"/>
              <a:gd name="connsiteX0" fmla="*/ 0 w 10000"/>
              <a:gd name="connsiteY0" fmla="*/ 7231 h 9974"/>
              <a:gd name="connsiteX1" fmla="*/ 4918 w 10000"/>
              <a:gd name="connsiteY1" fmla="*/ 9885 h 9974"/>
              <a:gd name="connsiteX2" fmla="*/ 6590 w 10000"/>
              <a:gd name="connsiteY2" fmla="*/ 3481 h 9974"/>
              <a:gd name="connsiteX3" fmla="*/ 7997 w 10000"/>
              <a:gd name="connsiteY3" fmla="*/ 202 h 9974"/>
              <a:gd name="connsiteX4" fmla="*/ 8971 w 10000"/>
              <a:gd name="connsiteY4" fmla="*/ 1988 h 9974"/>
              <a:gd name="connsiteX5" fmla="*/ 10000 w 10000"/>
              <a:gd name="connsiteY5" fmla="*/ 1159 h 9974"/>
              <a:gd name="connsiteX0" fmla="*/ 0 w 9087"/>
              <a:gd name="connsiteY0" fmla="*/ 7250 h 10001"/>
              <a:gd name="connsiteX1" fmla="*/ 4918 w 9087"/>
              <a:gd name="connsiteY1" fmla="*/ 9911 h 10001"/>
              <a:gd name="connsiteX2" fmla="*/ 6590 w 9087"/>
              <a:gd name="connsiteY2" fmla="*/ 3490 h 10001"/>
              <a:gd name="connsiteX3" fmla="*/ 7997 w 9087"/>
              <a:gd name="connsiteY3" fmla="*/ 203 h 10001"/>
              <a:gd name="connsiteX4" fmla="*/ 8971 w 9087"/>
              <a:gd name="connsiteY4" fmla="*/ 1993 h 10001"/>
              <a:gd name="connsiteX5" fmla="*/ 8973 w 9087"/>
              <a:gd name="connsiteY5" fmla="*/ 1059 h 10001"/>
              <a:gd name="connsiteX0" fmla="*/ 0 w 11382"/>
              <a:gd name="connsiteY0" fmla="*/ 7252 h 10003"/>
              <a:gd name="connsiteX1" fmla="*/ 5412 w 11382"/>
              <a:gd name="connsiteY1" fmla="*/ 9913 h 10003"/>
              <a:gd name="connsiteX2" fmla="*/ 7252 w 11382"/>
              <a:gd name="connsiteY2" fmla="*/ 3493 h 10003"/>
              <a:gd name="connsiteX3" fmla="*/ 8800 w 11382"/>
              <a:gd name="connsiteY3" fmla="*/ 206 h 10003"/>
              <a:gd name="connsiteX4" fmla="*/ 9872 w 11382"/>
              <a:gd name="connsiteY4" fmla="*/ 1996 h 10003"/>
              <a:gd name="connsiteX5" fmla="*/ 11382 w 11382"/>
              <a:gd name="connsiteY5" fmla="*/ 1209 h 10003"/>
              <a:gd name="connsiteX6" fmla="*/ 9875 w 11382"/>
              <a:gd name="connsiteY6" fmla="*/ 1062 h 10003"/>
              <a:gd name="connsiteX0" fmla="*/ 0 w 11281"/>
              <a:gd name="connsiteY0" fmla="*/ 7252 h 10003"/>
              <a:gd name="connsiteX1" fmla="*/ 5412 w 11281"/>
              <a:gd name="connsiteY1" fmla="*/ 9913 h 10003"/>
              <a:gd name="connsiteX2" fmla="*/ 7252 w 11281"/>
              <a:gd name="connsiteY2" fmla="*/ 3493 h 10003"/>
              <a:gd name="connsiteX3" fmla="*/ 8800 w 11281"/>
              <a:gd name="connsiteY3" fmla="*/ 206 h 10003"/>
              <a:gd name="connsiteX4" fmla="*/ 9872 w 11281"/>
              <a:gd name="connsiteY4" fmla="*/ 1996 h 10003"/>
              <a:gd name="connsiteX5" fmla="*/ 11281 w 11281"/>
              <a:gd name="connsiteY5" fmla="*/ 1364 h 10003"/>
              <a:gd name="connsiteX6" fmla="*/ 9875 w 11281"/>
              <a:gd name="connsiteY6" fmla="*/ 1062 h 10003"/>
              <a:gd name="connsiteX0" fmla="*/ 0 w 11281"/>
              <a:gd name="connsiteY0" fmla="*/ 7252 h 10003"/>
              <a:gd name="connsiteX1" fmla="*/ 5412 w 11281"/>
              <a:gd name="connsiteY1" fmla="*/ 9913 h 10003"/>
              <a:gd name="connsiteX2" fmla="*/ 7252 w 11281"/>
              <a:gd name="connsiteY2" fmla="*/ 3493 h 10003"/>
              <a:gd name="connsiteX3" fmla="*/ 8800 w 11281"/>
              <a:gd name="connsiteY3" fmla="*/ 206 h 10003"/>
              <a:gd name="connsiteX4" fmla="*/ 9872 w 11281"/>
              <a:gd name="connsiteY4" fmla="*/ 1996 h 10003"/>
              <a:gd name="connsiteX5" fmla="*/ 11281 w 11281"/>
              <a:gd name="connsiteY5" fmla="*/ 1364 h 10003"/>
              <a:gd name="connsiteX6" fmla="*/ 9936 w 11281"/>
              <a:gd name="connsiteY6" fmla="*/ 1269 h 10003"/>
              <a:gd name="connsiteX0" fmla="*/ 0 w 11281"/>
              <a:gd name="connsiteY0" fmla="*/ 7252 h 10003"/>
              <a:gd name="connsiteX1" fmla="*/ 5412 w 11281"/>
              <a:gd name="connsiteY1" fmla="*/ 9913 h 10003"/>
              <a:gd name="connsiteX2" fmla="*/ 7252 w 11281"/>
              <a:gd name="connsiteY2" fmla="*/ 3493 h 10003"/>
              <a:gd name="connsiteX3" fmla="*/ 8800 w 11281"/>
              <a:gd name="connsiteY3" fmla="*/ 206 h 10003"/>
              <a:gd name="connsiteX4" fmla="*/ 9872 w 11281"/>
              <a:gd name="connsiteY4" fmla="*/ 1996 h 10003"/>
              <a:gd name="connsiteX5" fmla="*/ 11281 w 11281"/>
              <a:gd name="connsiteY5" fmla="*/ 1364 h 10003"/>
              <a:gd name="connsiteX6" fmla="*/ 9936 w 11281"/>
              <a:gd name="connsiteY6" fmla="*/ 1269 h 10003"/>
              <a:gd name="connsiteX0" fmla="*/ 0 w 11281"/>
              <a:gd name="connsiteY0" fmla="*/ 7142 h 9893"/>
              <a:gd name="connsiteX1" fmla="*/ 5412 w 11281"/>
              <a:gd name="connsiteY1" fmla="*/ 9803 h 9893"/>
              <a:gd name="connsiteX2" fmla="*/ 7252 w 11281"/>
              <a:gd name="connsiteY2" fmla="*/ 3383 h 9893"/>
              <a:gd name="connsiteX3" fmla="*/ 8800 w 11281"/>
              <a:gd name="connsiteY3" fmla="*/ 96 h 9893"/>
              <a:gd name="connsiteX4" fmla="*/ 9872 w 11281"/>
              <a:gd name="connsiteY4" fmla="*/ 1886 h 9893"/>
              <a:gd name="connsiteX5" fmla="*/ 11281 w 11281"/>
              <a:gd name="connsiteY5" fmla="*/ 1254 h 9893"/>
              <a:gd name="connsiteX6" fmla="*/ 9936 w 11281"/>
              <a:gd name="connsiteY6" fmla="*/ 1159 h 9893"/>
              <a:gd name="connsiteX0" fmla="*/ 0 w 10000"/>
              <a:gd name="connsiteY0" fmla="*/ 7219 h 10000"/>
              <a:gd name="connsiteX1" fmla="*/ 4797 w 10000"/>
              <a:gd name="connsiteY1" fmla="*/ 9909 h 10000"/>
              <a:gd name="connsiteX2" fmla="*/ 6429 w 10000"/>
              <a:gd name="connsiteY2" fmla="*/ 3420 h 10000"/>
              <a:gd name="connsiteX3" fmla="*/ 7801 w 10000"/>
              <a:gd name="connsiteY3" fmla="*/ 97 h 10000"/>
              <a:gd name="connsiteX4" fmla="*/ 8751 w 10000"/>
              <a:gd name="connsiteY4" fmla="*/ 1906 h 10000"/>
              <a:gd name="connsiteX5" fmla="*/ 10000 w 10000"/>
              <a:gd name="connsiteY5" fmla="*/ 1268 h 10000"/>
              <a:gd name="connsiteX6" fmla="*/ 8897 w 10000"/>
              <a:gd name="connsiteY6" fmla="*/ 806 h 10000"/>
              <a:gd name="connsiteX0" fmla="*/ 0 w 5203"/>
              <a:gd name="connsiteY0" fmla="*/ 9909 h 9909"/>
              <a:gd name="connsiteX1" fmla="*/ 1632 w 5203"/>
              <a:gd name="connsiteY1" fmla="*/ 3420 h 9909"/>
              <a:gd name="connsiteX2" fmla="*/ 3004 w 5203"/>
              <a:gd name="connsiteY2" fmla="*/ 97 h 9909"/>
              <a:gd name="connsiteX3" fmla="*/ 3954 w 5203"/>
              <a:gd name="connsiteY3" fmla="*/ 1906 h 9909"/>
              <a:gd name="connsiteX4" fmla="*/ 5203 w 5203"/>
              <a:gd name="connsiteY4" fmla="*/ 1268 h 9909"/>
              <a:gd name="connsiteX5" fmla="*/ 4100 w 5203"/>
              <a:gd name="connsiteY5" fmla="*/ 806 h 9909"/>
              <a:gd name="connsiteX0" fmla="*/ 0 w 10000"/>
              <a:gd name="connsiteY0" fmla="*/ 10000 h 10000"/>
              <a:gd name="connsiteX1" fmla="*/ 3137 w 10000"/>
              <a:gd name="connsiteY1" fmla="*/ 3451 h 10000"/>
              <a:gd name="connsiteX2" fmla="*/ 5774 w 10000"/>
              <a:gd name="connsiteY2" fmla="*/ 98 h 10000"/>
              <a:gd name="connsiteX3" fmla="*/ 7599 w 10000"/>
              <a:gd name="connsiteY3" fmla="*/ 1924 h 10000"/>
              <a:gd name="connsiteX4" fmla="*/ 10000 w 10000"/>
              <a:gd name="connsiteY4" fmla="*/ 1280 h 10000"/>
              <a:gd name="connsiteX0" fmla="*/ 0 w 10000"/>
              <a:gd name="connsiteY0" fmla="*/ 10059 h 10059"/>
              <a:gd name="connsiteX1" fmla="*/ 3137 w 10000"/>
              <a:gd name="connsiteY1" fmla="*/ 3510 h 10059"/>
              <a:gd name="connsiteX2" fmla="*/ 5774 w 10000"/>
              <a:gd name="connsiteY2" fmla="*/ 157 h 10059"/>
              <a:gd name="connsiteX3" fmla="*/ 7771 w 10000"/>
              <a:gd name="connsiteY3" fmla="*/ 981 h 10059"/>
              <a:gd name="connsiteX4" fmla="*/ 10000 w 10000"/>
              <a:gd name="connsiteY4" fmla="*/ 1339 h 10059"/>
              <a:gd name="connsiteX0" fmla="*/ 0 w 10000"/>
              <a:gd name="connsiteY0" fmla="*/ 11982 h 11982"/>
              <a:gd name="connsiteX1" fmla="*/ 3137 w 10000"/>
              <a:gd name="connsiteY1" fmla="*/ 5433 h 11982"/>
              <a:gd name="connsiteX2" fmla="*/ 7802 w 10000"/>
              <a:gd name="connsiteY2" fmla="*/ 76 h 11982"/>
              <a:gd name="connsiteX3" fmla="*/ 7771 w 10000"/>
              <a:gd name="connsiteY3" fmla="*/ 2904 h 11982"/>
              <a:gd name="connsiteX4" fmla="*/ 10000 w 10000"/>
              <a:gd name="connsiteY4" fmla="*/ 3262 h 11982"/>
              <a:gd name="connsiteX0" fmla="*/ 0 w 10000"/>
              <a:gd name="connsiteY0" fmla="*/ 12158 h 12158"/>
              <a:gd name="connsiteX1" fmla="*/ 5921 w 10000"/>
              <a:gd name="connsiteY1" fmla="*/ 1073 h 12158"/>
              <a:gd name="connsiteX2" fmla="*/ 7802 w 10000"/>
              <a:gd name="connsiteY2" fmla="*/ 252 h 12158"/>
              <a:gd name="connsiteX3" fmla="*/ 7771 w 10000"/>
              <a:gd name="connsiteY3" fmla="*/ 3080 h 12158"/>
              <a:gd name="connsiteX4" fmla="*/ 10000 w 10000"/>
              <a:gd name="connsiteY4" fmla="*/ 3438 h 12158"/>
              <a:gd name="connsiteX0" fmla="*/ 0 w 6494"/>
              <a:gd name="connsiteY0" fmla="*/ 32 h 12454"/>
              <a:gd name="connsiteX1" fmla="*/ 2415 w 6494"/>
              <a:gd name="connsiteY1" fmla="*/ 9993 h 12454"/>
              <a:gd name="connsiteX2" fmla="*/ 4296 w 6494"/>
              <a:gd name="connsiteY2" fmla="*/ 9172 h 12454"/>
              <a:gd name="connsiteX3" fmla="*/ 4265 w 6494"/>
              <a:gd name="connsiteY3" fmla="*/ 12000 h 12454"/>
              <a:gd name="connsiteX4" fmla="*/ 6494 w 6494"/>
              <a:gd name="connsiteY4" fmla="*/ 12358 h 12454"/>
              <a:gd name="connsiteX0" fmla="*/ 0 w 10000"/>
              <a:gd name="connsiteY0" fmla="*/ 0 h 9974"/>
              <a:gd name="connsiteX1" fmla="*/ 3719 w 10000"/>
              <a:gd name="connsiteY1" fmla="*/ 7998 h 9974"/>
              <a:gd name="connsiteX2" fmla="*/ 6615 w 10000"/>
              <a:gd name="connsiteY2" fmla="*/ 7339 h 9974"/>
              <a:gd name="connsiteX3" fmla="*/ 6568 w 10000"/>
              <a:gd name="connsiteY3" fmla="*/ 9609 h 9974"/>
              <a:gd name="connsiteX4" fmla="*/ 10000 w 10000"/>
              <a:gd name="connsiteY4" fmla="*/ 9897 h 9974"/>
              <a:gd name="connsiteX0" fmla="*/ 0 w 10000"/>
              <a:gd name="connsiteY0" fmla="*/ 0 h 10000"/>
              <a:gd name="connsiteX1" fmla="*/ 3719 w 10000"/>
              <a:gd name="connsiteY1" fmla="*/ 8019 h 10000"/>
              <a:gd name="connsiteX2" fmla="*/ 6615 w 10000"/>
              <a:gd name="connsiteY2" fmla="*/ 7358 h 10000"/>
              <a:gd name="connsiteX3" fmla="*/ 6568 w 10000"/>
              <a:gd name="connsiteY3" fmla="*/ 9634 h 10000"/>
              <a:gd name="connsiteX4" fmla="*/ 10000 w 10000"/>
              <a:gd name="connsiteY4" fmla="*/ 9923 h 10000"/>
              <a:gd name="connsiteX0" fmla="*/ 0 w 10000"/>
              <a:gd name="connsiteY0" fmla="*/ 0 h 10000"/>
              <a:gd name="connsiteX1" fmla="*/ 3719 w 10000"/>
              <a:gd name="connsiteY1" fmla="*/ 8019 h 10000"/>
              <a:gd name="connsiteX2" fmla="*/ 6615 w 10000"/>
              <a:gd name="connsiteY2" fmla="*/ 7358 h 10000"/>
              <a:gd name="connsiteX3" fmla="*/ 6568 w 10000"/>
              <a:gd name="connsiteY3" fmla="*/ 9634 h 10000"/>
              <a:gd name="connsiteX4" fmla="*/ 10000 w 10000"/>
              <a:gd name="connsiteY4" fmla="*/ 9923 h 10000"/>
              <a:gd name="connsiteX0" fmla="*/ 0 w 7089"/>
              <a:gd name="connsiteY0" fmla="*/ 0 h 8417"/>
              <a:gd name="connsiteX1" fmla="*/ 808 w 7089"/>
              <a:gd name="connsiteY1" fmla="*/ 6436 h 8417"/>
              <a:gd name="connsiteX2" fmla="*/ 3704 w 7089"/>
              <a:gd name="connsiteY2" fmla="*/ 5775 h 8417"/>
              <a:gd name="connsiteX3" fmla="*/ 3657 w 7089"/>
              <a:gd name="connsiteY3" fmla="*/ 8051 h 8417"/>
              <a:gd name="connsiteX4" fmla="*/ 7089 w 7089"/>
              <a:gd name="connsiteY4" fmla="*/ 8340 h 8417"/>
              <a:gd name="connsiteX0" fmla="*/ 40 w 10040"/>
              <a:gd name="connsiteY0" fmla="*/ 0 h 10000"/>
              <a:gd name="connsiteX1" fmla="*/ 1180 w 10040"/>
              <a:gd name="connsiteY1" fmla="*/ 7646 h 10000"/>
              <a:gd name="connsiteX2" fmla="*/ 5265 w 10040"/>
              <a:gd name="connsiteY2" fmla="*/ 6861 h 10000"/>
              <a:gd name="connsiteX3" fmla="*/ 5199 w 10040"/>
              <a:gd name="connsiteY3" fmla="*/ 9565 h 10000"/>
              <a:gd name="connsiteX4" fmla="*/ 10040 w 10040"/>
              <a:gd name="connsiteY4" fmla="*/ 9909 h 10000"/>
              <a:gd name="connsiteX0" fmla="*/ 43 w 10043"/>
              <a:gd name="connsiteY0" fmla="*/ 0 h 10000"/>
              <a:gd name="connsiteX1" fmla="*/ 1135 w 10043"/>
              <a:gd name="connsiteY1" fmla="*/ 7937 h 10000"/>
              <a:gd name="connsiteX2" fmla="*/ 5268 w 10043"/>
              <a:gd name="connsiteY2" fmla="*/ 6861 h 10000"/>
              <a:gd name="connsiteX3" fmla="*/ 5202 w 10043"/>
              <a:gd name="connsiteY3" fmla="*/ 9565 h 10000"/>
              <a:gd name="connsiteX4" fmla="*/ 10043 w 10043"/>
              <a:gd name="connsiteY4" fmla="*/ 9909 h 10000"/>
              <a:gd name="connsiteX0" fmla="*/ 43 w 10043"/>
              <a:gd name="connsiteY0" fmla="*/ 0 h 9930"/>
              <a:gd name="connsiteX1" fmla="*/ 1135 w 10043"/>
              <a:gd name="connsiteY1" fmla="*/ 7937 h 9930"/>
              <a:gd name="connsiteX2" fmla="*/ 5268 w 10043"/>
              <a:gd name="connsiteY2" fmla="*/ 6861 h 9930"/>
              <a:gd name="connsiteX3" fmla="*/ 7214 w 10043"/>
              <a:gd name="connsiteY3" fmla="*/ 8885 h 9930"/>
              <a:gd name="connsiteX4" fmla="*/ 10043 w 10043"/>
              <a:gd name="connsiteY4" fmla="*/ 9909 h 9930"/>
              <a:gd name="connsiteX0" fmla="*/ 43 w 10000"/>
              <a:gd name="connsiteY0" fmla="*/ 0 h 10000"/>
              <a:gd name="connsiteX1" fmla="*/ 1130 w 10000"/>
              <a:gd name="connsiteY1" fmla="*/ 7993 h 10000"/>
              <a:gd name="connsiteX2" fmla="*/ 5245 w 10000"/>
              <a:gd name="connsiteY2" fmla="*/ 6909 h 10000"/>
              <a:gd name="connsiteX3" fmla="*/ 7183 w 10000"/>
              <a:gd name="connsiteY3" fmla="*/ 8948 h 10000"/>
              <a:gd name="connsiteX4" fmla="*/ 10000 w 10000"/>
              <a:gd name="connsiteY4" fmla="*/ 9979 h 10000"/>
              <a:gd name="connsiteX0" fmla="*/ 43 w 10000"/>
              <a:gd name="connsiteY0" fmla="*/ 0 h 10000"/>
              <a:gd name="connsiteX1" fmla="*/ 1130 w 10000"/>
              <a:gd name="connsiteY1" fmla="*/ 7993 h 10000"/>
              <a:gd name="connsiteX2" fmla="*/ 5245 w 10000"/>
              <a:gd name="connsiteY2" fmla="*/ 6909 h 10000"/>
              <a:gd name="connsiteX3" fmla="*/ 7183 w 10000"/>
              <a:gd name="connsiteY3" fmla="*/ 8948 h 10000"/>
              <a:gd name="connsiteX4" fmla="*/ 10000 w 10000"/>
              <a:gd name="connsiteY4" fmla="*/ 9979 h 10000"/>
              <a:gd name="connsiteX0" fmla="*/ 40 w 9997"/>
              <a:gd name="connsiteY0" fmla="*/ 0 h 10000"/>
              <a:gd name="connsiteX1" fmla="*/ 1127 w 9997"/>
              <a:gd name="connsiteY1" fmla="*/ 7993 h 10000"/>
              <a:gd name="connsiteX2" fmla="*/ 4860 w 9997"/>
              <a:gd name="connsiteY2" fmla="*/ 7007 h 10000"/>
              <a:gd name="connsiteX3" fmla="*/ 7180 w 9997"/>
              <a:gd name="connsiteY3" fmla="*/ 8948 h 10000"/>
              <a:gd name="connsiteX4" fmla="*/ 9997 w 9997"/>
              <a:gd name="connsiteY4" fmla="*/ 9979 h 10000"/>
              <a:gd name="connsiteX0" fmla="*/ 40 w 10000"/>
              <a:gd name="connsiteY0" fmla="*/ 0 h 10384"/>
              <a:gd name="connsiteX1" fmla="*/ 1127 w 10000"/>
              <a:gd name="connsiteY1" fmla="*/ 7993 h 10384"/>
              <a:gd name="connsiteX2" fmla="*/ 4861 w 10000"/>
              <a:gd name="connsiteY2" fmla="*/ 7007 h 10384"/>
              <a:gd name="connsiteX3" fmla="*/ 7182 w 10000"/>
              <a:gd name="connsiteY3" fmla="*/ 8948 h 10384"/>
              <a:gd name="connsiteX4" fmla="*/ 10000 w 10000"/>
              <a:gd name="connsiteY4" fmla="*/ 10370 h 10384"/>
              <a:gd name="connsiteX0" fmla="*/ 87 w 10047"/>
              <a:gd name="connsiteY0" fmla="*/ 0 h 10384"/>
              <a:gd name="connsiteX1" fmla="*/ 1174 w 10047"/>
              <a:gd name="connsiteY1" fmla="*/ 7993 h 10384"/>
              <a:gd name="connsiteX2" fmla="*/ 7724 w 10047"/>
              <a:gd name="connsiteY2" fmla="*/ 7040 h 10384"/>
              <a:gd name="connsiteX3" fmla="*/ 7229 w 10047"/>
              <a:gd name="connsiteY3" fmla="*/ 8948 h 10384"/>
              <a:gd name="connsiteX4" fmla="*/ 10047 w 10047"/>
              <a:gd name="connsiteY4" fmla="*/ 10370 h 10384"/>
              <a:gd name="connsiteX0" fmla="*/ 87 w 10047"/>
              <a:gd name="connsiteY0" fmla="*/ 0 h 10384"/>
              <a:gd name="connsiteX1" fmla="*/ 1174 w 10047"/>
              <a:gd name="connsiteY1" fmla="*/ 7993 h 10384"/>
              <a:gd name="connsiteX2" fmla="*/ 7724 w 10047"/>
              <a:gd name="connsiteY2" fmla="*/ 7040 h 10384"/>
              <a:gd name="connsiteX3" fmla="*/ 7229 w 10047"/>
              <a:gd name="connsiteY3" fmla="*/ 8948 h 10384"/>
              <a:gd name="connsiteX4" fmla="*/ 10047 w 10047"/>
              <a:gd name="connsiteY4" fmla="*/ 10370 h 10384"/>
              <a:gd name="connsiteX0" fmla="*/ 87 w 10047"/>
              <a:gd name="connsiteY0" fmla="*/ 0 h 10384"/>
              <a:gd name="connsiteX1" fmla="*/ 1174 w 10047"/>
              <a:gd name="connsiteY1" fmla="*/ 7993 h 10384"/>
              <a:gd name="connsiteX2" fmla="*/ 7724 w 10047"/>
              <a:gd name="connsiteY2" fmla="*/ 7040 h 10384"/>
              <a:gd name="connsiteX3" fmla="*/ 7229 w 10047"/>
              <a:gd name="connsiteY3" fmla="*/ 8948 h 10384"/>
              <a:gd name="connsiteX4" fmla="*/ 10047 w 10047"/>
              <a:gd name="connsiteY4" fmla="*/ 10370 h 10384"/>
              <a:gd name="connsiteX0" fmla="*/ 0 w 8873"/>
              <a:gd name="connsiteY0" fmla="*/ 997 h 3388"/>
              <a:gd name="connsiteX1" fmla="*/ 6550 w 8873"/>
              <a:gd name="connsiteY1" fmla="*/ 44 h 3388"/>
              <a:gd name="connsiteX2" fmla="*/ 6055 w 8873"/>
              <a:gd name="connsiteY2" fmla="*/ 1952 h 3388"/>
              <a:gd name="connsiteX3" fmla="*/ 8873 w 8873"/>
              <a:gd name="connsiteY3" fmla="*/ 3374 h 3388"/>
              <a:gd name="connsiteX0" fmla="*/ 0 w 7836"/>
              <a:gd name="connsiteY0" fmla="*/ 3468 h 9992"/>
              <a:gd name="connsiteX1" fmla="*/ 5218 w 7836"/>
              <a:gd name="connsiteY1" fmla="*/ 121 h 9992"/>
              <a:gd name="connsiteX2" fmla="*/ 4660 w 7836"/>
              <a:gd name="connsiteY2" fmla="*/ 5753 h 9992"/>
              <a:gd name="connsiteX3" fmla="*/ 7836 w 7836"/>
              <a:gd name="connsiteY3" fmla="*/ 9950 h 9992"/>
              <a:gd name="connsiteX0" fmla="*/ 0 w 10000"/>
              <a:gd name="connsiteY0" fmla="*/ 4643 h 11172"/>
              <a:gd name="connsiteX1" fmla="*/ 6659 w 10000"/>
              <a:gd name="connsiteY1" fmla="*/ 1293 h 11172"/>
              <a:gd name="connsiteX2" fmla="*/ 5947 w 10000"/>
              <a:gd name="connsiteY2" fmla="*/ 6930 h 11172"/>
              <a:gd name="connsiteX3" fmla="*/ 10000 w 10000"/>
              <a:gd name="connsiteY3" fmla="*/ 11130 h 11172"/>
              <a:gd name="connsiteX0" fmla="*/ 0 w 10000"/>
              <a:gd name="connsiteY0" fmla="*/ 8213 h 14742"/>
              <a:gd name="connsiteX1" fmla="*/ 6659 w 10000"/>
              <a:gd name="connsiteY1" fmla="*/ 4863 h 14742"/>
              <a:gd name="connsiteX2" fmla="*/ 5947 w 10000"/>
              <a:gd name="connsiteY2" fmla="*/ 10500 h 14742"/>
              <a:gd name="connsiteX3" fmla="*/ 10000 w 10000"/>
              <a:gd name="connsiteY3" fmla="*/ 14700 h 14742"/>
              <a:gd name="connsiteX0" fmla="*/ 0 w 7200"/>
              <a:gd name="connsiteY0" fmla="*/ 8213 h 10500"/>
              <a:gd name="connsiteX1" fmla="*/ 6659 w 7200"/>
              <a:gd name="connsiteY1" fmla="*/ 4863 h 10500"/>
              <a:gd name="connsiteX2" fmla="*/ 5947 w 7200"/>
              <a:gd name="connsiteY2" fmla="*/ 10500 h 10500"/>
              <a:gd name="connsiteX0" fmla="*/ 0 w 9249"/>
              <a:gd name="connsiteY0" fmla="*/ 7823 h 7823"/>
              <a:gd name="connsiteX1" fmla="*/ 9249 w 9249"/>
              <a:gd name="connsiteY1" fmla="*/ 4632 h 7823"/>
              <a:gd name="connsiteX0" fmla="*/ 0 w 15004"/>
              <a:gd name="connsiteY0" fmla="*/ 10687 h 10687"/>
              <a:gd name="connsiteX1" fmla="*/ 15004 w 15004"/>
              <a:gd name="connsiteY1" fmla="*/ 5632 h 10687"/>
              <a:gd name="connsiteX0" fmla="*/ 0 w 15664"/>
              <a:gd name="connsiteY0" fmla="*/ 9102 h 9102"/>
              <a:gd name="connsiteX1" fmla="*/ 15004 w 15664"/>
              <a:gd name="connsiteY1" fmla="*/ 4047 h 9102"/>
              <a:gd name="connsiteX0" fmla="*/ 0 w 9208"/>
              <a:gd name="connsiteY0" fmla="*/ 8559 h 8559"/>
              <a:gd name="connsiteX1" fmla="*/ 8757 w 9208"/>
              <a:gd name="connsiteY1" fmla="*/ 5149 h 8559"/>
              <a:gd name="connsiteX0" fmla="*/ 0 w 9510"/>
              <a:gd name="connsiteY0" fmla="*/ 4965 h 4965"/>
              <a:gd name="connsiteX1" fmla="*/ 9510 w 9510"/>
              <a:gd name="connsiteY1" fmla="*/ 981 h 4965"/>
              <a:gd name="connsiteX0" fmla="*/ 0 w 10000"/>
              <a:gd name="connsiteY0" fmla="*/ 8024 h 8024"/>
              <a:gd name="connsiteX1" fmla="*/ 10000 w 10000"/>
              <a:gd name="connsiteY1" fmla="*/ 0 h 8024"/>
              <a:gd name="connsiteX0" fmla="*/ 0 w 10244"/>
              <a:gd name="connsiteY0" fmla="*/ 14914 h 14914"/>
              <a:gd name="connsiteX1" fmla="*/ 10244 w 10244"/>
              <a:gd name="connsiteY1" fmla="*/ 0 h 14914"/>
              <a:gd name="connsiteX0" fmla="*/ 0 w 10068"/>
              <a:gd name="connsiteY0" fmla="*/ 5185 h 5797"/>
              <a:gd name="connsiteX1" fmla="*/ 10068 w 10068"/>
              <a:gd name="connsiteY1" fmla="*/ 0 h 5797"/>
              <a:gd name="connsiteX0" fmla="*/ 0 w 4403"/>
              <a:gd name="connsiteY0" fmla="*/ 21976 h 21976"/>
              <a:gd name="connsiteX1" fmla="*/ 4403 w 4403"/>
              <a:gd name="connsiteY1" fmla="*/ 0 h 21976"/>
              <a:gd name="connsiteX0" fmla="*/ 0 w 10291"/>
              <a:gd name="connsiteY0" fmla="*/ 10000 h 10000"/>
              <a:gd name="connsiteX1" fmla="*/ 10000 w 10291"/>
              <a:gd name="connsiteY1" fmla="*/ 0 h 10000"/>
              <a:gd name="connsiteX0" fmla="*/ 0 w 8157"/>
              <a:gd name="connsiteY0" fmla="*/ 12965 h 12965"/>
              <a:gd name="connsiteX1" fmla="*/ 6186 w 8157"/>
              <a:gd name="connsiteY1" fmla="*/ 0 h 12965"/>
              <a:gd name="connsiteX0" fmla="*/ 0 w 10361"/>
              <a:gd name="connsiteY0" fmla="*/ 8571 h 8571"/>
              <a:gd name="connsiteX1" fmla="*/ 8363 w 10361"/>
              <a:gd name="connsiteY1" fmla="*/ 0 h 8571"/>
              <a:gd name="connsiteX0" fmla="*/ 0 w 8072"/>
              <a:gd name="connsiteY0" fmla="*/ 10000 h 10000"/>
              <a:gd name="connsiteX1" fmla="*/ 8072 w 8072"/>
              <a:gd name="connsiteY1" fmla="*/ 0 h 10000"/>
            </a:gdLst>
            <a:ahLst/>
            <a:cxnLst>
              <a:cxn ang="0">
                <a:pos x="connsiteX0" y="connsiteY0"/>
              </a:cxn>
              <a:cxn ang="0">
                <a:pos x="connsiteX1" y="connsiteY1"/>
              </a:cxn>
            </a:cxnLst>
            <a:rect l="l" t="t" r="r" b="b"/>
            <a:pathLst>
              <a:path w="8072" h="10000">
                <a:moveTo>
                  <a:pt x="0" y="10000"/>
                </a:moveTo>
                <a:cubicBezTo>
                  <a:pt x="3443" y="7642"/>
                  <a:pt x="7485" y="6315"/>
                  <a:pt x="8072" y="0"/>
                </a:cubicBezTo>
              </a:path>
            </a:pathLst>
          </a:custGeom>
          <a:noFill/>
          <a:ln w="63500">
            <a:solidFill>
              <a:srgbClr val="FF9933"/>
            </a:solidFill>
            <a:round/>
            <a:headEnd/>
            <a:tailEnd/>
          </a:ln>
        </p:spPr>
        <p:txBody>
          <a:bodyPr anchor="ctr"/>
          <a:lstStyle/>
          <a:p>
            <a:endParaRPr lang="en-US">
              <a:solidFill>
                <a:srgbClr val="000000"/>
              </a:solidFill>
            </a:endParaRPr>
          </a:p>
        </p:txBody>
      </p:sp>
      <p:sp>
        <p:nvSpPr>
          <p:cNvPr id="547" name="Oval 536"/>
          <p:cNvSpPr>
            <a:spLocks noChangeArrowheads="1"/>
          </p:cNvSpPr>
          <p:nvPr/>
        </p:nvSpPr>
        <p:spPr bwMode="auto">
          <a:xfrm>
            <a:off x="3045946" y="3676071"/>
            <a:ext cx="201168" cy="164592"/>
          </a:xfrm>
          <a:prstGeom prst="ellipse">
            <a:avLst/>
          </a:prstGeom>
          <a:solidFill>
            <a:srgbClr val="FF9933"/>
          </a:solidFill>
          <a:ln w="12700">
            <a:solidFill>
              <a:schemeClr val="tx1"/>
            </a:solidFill>
            <a:round/>
            <a:headEnd/>
            <a:tailEnd/>
          </a:ln>
        </p:spPr>
        <p:txBody>
          <a:bodyPr wrap="none" lIns="0" tIns="0" rIns="0" bIns="0" anchor="ctr"/>
          <a:lstStyle/>
          <a:p>
            <a:pPr algn="ctr" eaLnBrk="1" hangingPunct="1"/>
            <a:r>
              <a:rPr lang="en-US" sz="800" b="0">
                <a:solidFill>
                  <a:srgbClr val="000000"/>
                </a:solidFill>
              </a:rPr>
              <a:t>100</a:t>
            </a:r>
            <a:r>
              <a:rPr lang="en-US" sz="800" b="0">
                <a:solidFill>
                  <a:srgbClr val="000000"/>
                </a:solidFill>
                <a:latin typeface="Arial Unicode MS"/>
                <a:ea typeface="Arial Unicode MS"/>
                <a:cs typeface="Arial Unicode MS"/>
              </a:rPr>
              <a:t>  </a:t>
            </a:r>
            <a:endParaRPr lang="en-US" sz="800" b="0">
              <a:solidFill>
                <a:srgbClr val="000000"/>
              </a:solidFill>
            </a:endParaRPr>
          </a:p>
        </p:txBody>
      </p:sp>
      <p:sp>
        <p:nvSpPr>
          <p:cNvPr id="368" name="Oval 536"/>
          <p:cNvSpPr>
            <a:spLocks noChangeAspect="1" noChangeArrowheads="1"/>
          </p:cNvSpPr>
          <p:nvPr/>
        </p:nvSpPr>
        <p:spPr bwMode="auto">
          <a:xfrm>
            <a:off x="3257735" y="3488124"/>
            <a:ext cx="164592" cy="102870"/>
          </a:xfrm>
          <a:prstGeom prst="ellipse">
            <a:avLst/>
          </a:prstGeom>
          <a:solidFill>
            <a:schemeClr val="bg1"/>
          </a:solidFill>
          <a:ln w="12700">
            <a:solidFill>
              <a:schemeClr val="tx1"/>
            </a:solidFill>
            <a:round/>
            <a:headEnd/>
            <a:tailEnd/>
          </a:ln>
        </p:spPr>
        <p:txBody>
          <a:bodyPr wrap="none" lIns="0" tIns="0" rIns="0" bIns="0" anchor="ctr"/>
          <a:lstStyle/>
          <a:p>
            <a:pPr algn="ctr" eaLnBrk="1" hangingPunct="1"/>
            <a:r>
              <a:rPr lang="en-US" sz="700" b="0">
                <a:solidFill>
                  <a:srgbClr val="000000"/>
                </a:solidFill>
              </a:rPr>
              <a:t>100</a:t>
            </a:r>
            <a:r>
              <a:rPr lang="en-US" sz="700" b="0">
                <a:solidFill>
                  <a:srgbClr val="000000"/>
                </a:solidFill>
                <a:latin typeface="Arial Unicode MS"/>
                <a:ea typeface="Arial Unicode MS"/>
                <a:cs typeface="Arial Unicode MS"/>
              </a:rPr>
              <a:t> </a:t>
            </a:r>
            <a:endParaRPr lang="en-US" sz="700" b="0">
              <a:solidFill>
                <a:srgbClr val="000000"/>
              </a:solidFill>
            </a:endParaRPr>
          </a:p>
        </p:txBody>
      </p:sp>
      <p:sp>
        <p:nvSpPr>
          <p:cNvPr id="529" name="Oval 536"/>
          <p:cNvSpPr>
            <a:spLocks noChangeArrowheads="1"/>
          </p:cNvSpPr>
          <p:nvPr/>
        </p:nvSpPr>
        <p:spPr bwMode="auto">
          <a:xfrm>
            <a:off x="5776052" y="1925830"/>
            <a:ext cx="201168" cy="164592"/>
          </a:xfrm>
          <a:prstGeom prst="ellipse">
            <a:avLst/>
          </a:prstGeom>
          <a:solidFill>
            <a:srgbClr val="FF9933"/>
          </a:solidFill>
          <a:ln w="12700">
            <a:solidFill>
              <a:schemeClr val="tx1"/>
            </a:solidFill>
            <a:round/>
            <a:headEnd/>
            <a:tailEnd/>
          </a:ln>
        </p:spPr>
        <p:txBody>
          <a:bodyPr wrap="none" lIns="0" tIns="0" rIns="0" bIns="0" anchor="ctr"/>
          <a:lstStyle/>
          <a:p>
            <a:pPr algn="ctr" eaLnBrk="1" hangingPunct="1"/>
            <a:r>
              <a:rPr lang="en-US" sz="800" b="0">
                <a:solidFill>
                  <a:srgbClr val="000000"/>
                </a:solidFill>
              </a:rPr>
              <a:t>100</a:t>
            </a:r>
            <a:r>
              <a:rPr lang="en-US" sz="800" b="0">
                <a:solidFill>
                  <a:srgbClr val="000000"/>
                </a:solidFill>
                <a:latin typeface="Arial Unicode MS"/>
                <a:ea typeface="Arial Unicode MS"/>
                <a:cs typeface="Arial Unicode MS"/>
              </a:rPr>
              <a:t> </a:t>
            </a:r>
            <a:endParaRPr lang="en-US" sz="800" b="0">
              <a:solidFill>
                <a:srgbClr val="000000"/>
              </a:solidFill>
            </a:endParaRPr>
          </a:p>
        </p:txBody>
      </p:sp>
      <p:sp>
        <p:nvSpPr>
          <p:cNvPr id="468" name="Rectangle 527"/>
          <p:cNvSpPr>
            <a:spLocks noChangeArrowheads="1"/>
          </p:cNvSpPr>
          <p:nvPr/>
        </p:nvSpPr>
        <p:spPr bwMode="auto">
          <a:xfrm rot="19980000">
            <a:off x="8750362" y="2235040"/>
            <a:ext cx="307301" cy="153888"/>
          </a:xfrm>
          <a:prstGeom prst="rect">
            <a:avLst/>
          </a:prstGeom>
          <a:solidFill>
            <a:srgbClr val="FFC000"/>
          </a:solidFill>
          <a:ln w="9525">
            <a:noFill/>
            <a:miter lim="800000"/>
            <a:headEnd/>
            <a:tailEnd/>
          </a:ln>
        </p:spPr>
        <p:txBody>
          <a:bodyPr wrap="square" lIns="0" tIns="0" rIns="0" bIns="0">
            <a:spAutoFit/>
          </a:bodyPr>
          <a:lstStyle/>
          <a:p>
            <a:r>
              <a:rPr lang="en-US" sz="1000" smtClean="0">
                <a:solidFill>
                  <a:srgbClr val="000000"/>
                </a:solidFill>
              </a:rPr>
              <a:t>LOND</a:t>
            </a:r>
            <a:endParaRPr lang="en-US" sz="1000">
              <a:solidFill>
                <a:srgbClr val="000000"/>
              </a:solidFill>
            </a:endParaRPr>
          </a:p>
        </p:txBody>
      </p:sp>
      <p:sp>
        <p:nvSpPr>
          <p:cNvPr id="469" name="Rectangle 527"/>
          <p:cNvSpPr>
            <a:spLocks noChangeArrowheads="1"/>
          </p:cNvSpPr>
          <p:nvPr/>
        </p:nvSpPr>
        <p:spPr bwMode="auto">
          <a:xfrm rot="19140000">
            <a:off x="8744850" y="1857705"/>
            <a:ext cx="307301" cy="153888"/>
          </a:xfrm>
          <a:prstGeom prst="rect">
            <a:avLst/>
          </a:prstGeom>
          <a:solidFill>
            <a:srgbClr val="FFC000"/>
          </a:solidFill>
          <a:ln w="9525">
            <a:noFill/>
            <a:miter lim="800000"/>
            <a:headEnd/>
            <a:tailEnd/>
          </a:ln>
        </p:spPr>
        <p:txBody>
          <a:bodyPr wrap="square" lIns="0" tIns="0" rIns="0" bIns="0">
            <a:spAutoFit/>
          </a:bodyPr>
          <a:lstStyle/>
          <a:p>
            <a:r>
              <a:rPr lang="en-US" sz="1000" smtClean="0">
                <a:solidFill>
                  <a:srgbClr val="000000"/>
                </a:solidFill>
              </a:rPr>
              <a:t>LOND</a:t>
            </a:r>
            <a:endParaRPr lang="en-US" sz="1000">
              <a:solidFill>
                <a:srgbClr val="000000"/>
              </a:solidFill>
            </a:endParaRPr>
          </a:p>
        </p:txBody>
      </p:sp>
      <p:sp>
        <p:nvSpPr>
          <p:cNvPr id="471" name="Rectangle 527"/>
          <p:cNvSpPr>
            <a:spLocks noChangeArrowheads="1"/>
          </p:cNvSpPr>
          <p:nvPr/>
        </p:nvSpPr>
        <p:spPr bwMode="auto">
          <a:xfrm rot="20340000">
            <a:off x="8700995" y="2666118"/>
            <a:ext cx="307301" cy="153888"/>
          </a:xfrm>
          <a:prstGeom prst="rect">
            <a:avLst/>
          </a:prstGeom>
          <a:solidFill>
            <a:srgbClr val="FFC000"/>
          </a:solidFill>
          <a:ln w="9525">
            <a:noFill/>
            <a:miter lim="800000"/>
            <a:headEnd/>
            <a:tailEnd/>
          </a:ln>
        </p:spPr>
        <p:txBody>
          <a:bodyPr wrap="square" lIns="0" tIns="0" rIns="0" bIns="0">
            <a:spAutoFit/>
          </a:bodyPr>
          <a:lstStyle/>
          <a:p>
            <a:r>
              <a:rPr lang="en-US" sz="1000" smtClean="0">
                <a:solidFill>
                  <a:srgbClr val="000000"/>
                </a:solidFill>
              </a:rPr>
              <a:t>CERN</a:t>
            </a:r>
            <a:endParaRPr lang="en-US" sz="1000">
              <a:solidFill>
                <a:srgbClr val="000000"/>
              </a:solidFill>
            </a:endParaRPr>
          </a:p>
        </p:txBody>
      </p:sp>
      <p:sp>
        <p:nvSpPr>
          <p:cNvPr id="473" name="Rectangle 527"/>
          <p:cNvSpPr>
            <a:spLocks noChangeArrowheads="1"/>
          </p:cNvSpPr>
          <p:nvPr/>
        </p:nvSpPr>
        <p:spPr bwMode="auto">
          <a:xfrm rot="20040000">
            <a:off x="8719243" y="622273"/>
            <a:ext cx="307301" cy="153888"/>
          </a:xfrm>
          <a:prstGeom prst="rect">
            <a:avLst/>
          </a:prstGeom>
          <a:solidFill>
            <a:srgbClr val="FFC000"/>
          </a:solidFill>
          <a:ln w="9525">
            <a:noFill/>
            <a:miter lim="800000"/>
            <a:headEnd/>
            <a:tailEnd/>
          </a:ln>
        </p:spPr>
        <p:txBody>
          <a:bodyPr wrap="square" lIns="0" tIns="0" rIns="0" bIns="0">
            <a:spAutoFit/>
          </a:bodyPr>
          <a:lstStyle/>
          <a:p>
            <a:r>
              <a:rPr lang="en-US" sz="1000" smtClean="0">
                <a:solidFill>
                  <a:srgbClr val="000000"/>
                </a:solidFill>
              </a:rPr>
              <a:t>AMST</a:t>
            </a:r>
            <a:endParaRPr lang="en-US" sz="1000">
              <a:solidFill>
                <a:srgbClr val="000000"/>
              </a:solidFill>
            </a:endParaRPr>
          </a:p>
        </p:txBody>
      </p:sp>
      <p:sp>
        <p:nvSpPr>
          <p:cNvPr id="3" name="Slide Number Placeholder 2"/>
          <p:cNvSpPr>
            <a:spLocks noGrp="1"/>
          </p:cNvSpPr>
          <p:nvPr>
            <p:ph type="sldNum" sz="quarter" idx="11"/>
          </p:nvPr>
        </p:nvSpPr>
        <p:spPr>
          <a:xfrm>
            <a:off x="8413750" y="6444188"/>
            <a:ext cx="381000" cy="365125"/>
          </a:xfrm>
        </p:spPr>
        <p:txBody>
          <a:bodyPr/>
          <a:lstStyle/>
          <a:p>
            <a:pPr>
              <a:defRPr/>
            </a:pPr>
            <a:fld id="{C0A2BE09-5C53-429F-9B0D-04D6F428253C}" type="slidenum">
              <a:rPr lang="en-US" smtClean="0"/>
              <a:pPr>
                <a:defRPr/>
              </a:pPr>
              <a:t>6</a:t>
            </a:fld>
            <a:endParaRPr lang="en-US" dirty="0"/>
          </a:p>
        </p:txBody>
      </p:sp>
    </p:spTree>
    <p:extLst>
      <p:ext uri="{BB962C8B-B14F-4D97-AF65-F5344CB8AC3E}">
        <p14:creationId xmlns:p14="http://schemas.microsoft.com/office/powerpoint/2010/main" val="310850107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127"/>
            <a:ext cx="9144000" cy="605914"/>
          </a:xfrm>
        </p:spPr>
        <p:txBody>
          <a:bodyPr>
            <a:noAutofit/>
          </a:bodyPr>
          <a:lstStyle/>
          <a:p>
            <a:r>
              <a:rPr lang="en-US" sz="2800" dirty="0" smtClean="0">
                <a:latin typeface="Calibri" charset="0"/>
                <a:cs typeface="Calibri" charset="0"/>
                <a:sym typeface="Calibri" charset="0"/>
              </a:rPr>
              <a:t>Exascale Computing Initiative (ECI)</a:t>
            </a:r>
            <a:r>
              <a:rPr lang="en-US" sz="2800" dirty="0" smtClean="0"/>
              <a:t> </a:t>
            </a:r>
            <a:br>
              <a:rPr lang="en-US" sz="2800" dirty="0" smtClean="0"/>
            </a:br>
            <a:r>
              <a:rPr lang="en-US" sz="2800" dirty="0" smtClean="0">
                <a:latin typeface="+mn-lt"/>
              </a:rPr>
              <a:t>Key Performance Goals</a:t>
            </a:r>
            <a:endParaRPr lang="en-US" sz="2800" dirty="0">
              <a:latin typeface="+mn-lt"/>
            </a:endParaRPr>
          </a:p>
        </p:txBody>
      </p:sp>
      <p:graphicFrame>
        <p:nvGraphicFramePr>
          <p:cNvPr id="7" name="Table 6"/>
          <p:cNvGraphicFramePr>
            <a:graphicFrameLocks noGrp="1"/>
          </p:cNvGraphicFramePr>
          <p:nvPr>
            <p:extLst>
              <p:ext uri="{D42A27DB-BD31-4B8C-83A1-F6EECF244321}">
                <p14:modId xmlns:p14="http://schemas.microsoft.com/office/powerpoint/2010/main" val="491166809"/>
              </p:ext>
            </p:extLst>
          </p:nvPr>
        </p:nvGraphicFramePr>
        <p:xfrm>
          <a:off x="788706" y="1315342"/>
          <a:ext cx="7542525" cy="4137981"/>
        </p:xfrm>
        <a:graphic>
          <a:graphicData uri="http://schemas.openxmlformats.org/drawingml/2006/table">
            <a:tbl>
              <a:tblPr firstRow="1" bandRow="1">
                <a:tableStyleId>{5C22544A-7EE6-4342-B048-85BDC9FD1C3A}</a:tableStyleId>
              </a:tblPr>
              <a:tblGrid>
                <a:gridCol w="3184264"/>
                <a:gridCol w="4358261"/>
              </a:tblGrid>
              <a:tr h="362245">
                <a:tc>
                  <a:txBody>
                    <a:bodyPr/>
                    <a:lstStyle/>
                    <a:p>
                      <a:pPr>
                        <a:lnSpc>
                          <a:spcPct val="85000"/>
                        </a:lnSpc>
                      </a:pPr>
                      <a:r>
                        <a:rPr lang="en-US" sz="2000" dirty="0" smtClean="0"/>
                        <a:t>Parameter</a:t>
                      </a:r>
                      <a:endParaRPr lang="en-US" sz="2000" dirty="0"/>
                    </a:p>
                  </a:txBody>
                  <a:tcPr/>
                </a:tc>
                <a:tc>
                  <a:txBody>
                    <a:bodyPr/>
                    <a:lstStyle/>
                    <a:p>
                      <a:pPr>
                        <a:lnSpc>
                          <a:spcPct val="85000"/>
                        </a:lnSpc>
                      </a:pPr>
                      <a:endParaRPr lang="en-US" sz="2000" dirty="0"/>
                    </a:p>
                  </a:txBody>
                  <a:tcPr/>
                </a:tc>
              </a:tr>
              <a:tr h="199406">
                <a:tc>
                  <a:txBody>
                    <a:bodyPr/>
                    <a:lstStyle/>
                    <a:p>
                      <a:pPr>
                        <a:lnSpc>
                          <a:spcPct val="85000"/>
                        </a:lnSpc>
                      </a:pPr>
                      <a:r>
                        <a:rPr lang="en-US" sz="2000" dirty="0" smtClean="0"/>
                        <a:t>Performance</a:t>
                      </a:r>
                      <a:endParaRPr lang="en-US" sz="2000" dirty="0"/>
                    </a:p>
                  </a:txBody>
                  <a:tcPr anchor="ctr"/>
                </a:tc>
                <a:tc>
                  <a:txBody>
                    <a:bodyPr/>
                    <a:lstStyle/>
                    <a:p>
                      <a:pPr>
                        <a:lnSpc>
                          <a:spcPct val="85000"/>
                        </a:lnSpc>
                      </a:pPr>
                      <a:r>
                        <a:rPr lang="en-US" sz="2000" dirty="0" smtClean="0"/>
                        <a:t>Sustained  1 – 10 ExaOPS</a:t>
                      </a:r>
                      <a:endParaRPr lang="en-US" sz="2000" dirty="0"/>
                    </a:p>
                  </a:txBody>
                  <a:tcPr anchor="ctr"/>
                </a:tc>
              </a:tr>
              <a:tr h="168772">
                <a:tc>
                  <a:txBody>
                    <a:bodyPr/>
                    <a:lstStyle/>
                    <a:p>
                      <a:pPr>
                        <a:lnSpc>
                          <a:spcPct val="85000"/>
                        </a:lnSpc>
                      </a:pPr>
                      <a:r>
                        <a:rPr lang="en-US" sz="2000" dirty="0" smtClean="0"/>
                        <a:t>Power</a:t>
                      </a:r>
                      <a:endParaRPr lang="en-US" sz="2000" dirty="0"/>
                    </a:p>
                  </a:txBody>
                  <a:tcPr anchor="ctr"/>
                </a:tc>
                <a:tc>
                  <a:txBody>
                    <a:bodyPr/>
                    <a:lstStyle/>
                    <a:p>
                      <a:pPr>
                        <a:lnSpc>
                          <a:spcPct val="85000"/>
                        </a:lnSpc>
                      </a:pPr>
                      <a:r>
                        <a:rPr lang="en-US" sz="2000" dirty="0" smtClean="0"/>
                        <a:t>20 MW</a:t>
                      </a:r>
                      <a:endParaRPr lang="en-US" sz="2000" dirty="0"/>
                    </a:p>
                  </a:txBody>
                  <a:tcPr anchor="ctr"/>
                </a:tc>
              </a:tr>
              <a:tr h="208694">
                <a:tc>
                  <a:txBody>
                    <a:bodyPr/>
                    <a:lstStyle/>
                    <a:p>
                      <a:pPr>
                        <a:lnSpc>
                          <a:spcPct val="85000"/>
                        </a:lnSpc>
                      </a:pPr>
                      <a:r>
                        <a:rPr lang="en-US" sz="2000" dirty="0" smtClean="0"/>
                        <a:t>Cabinets</a:t>
                      </a:r>
                      <a:endParaRPr lang="en-US" sz="2000" dirty="0"/>
                    </a:p>
                  </a:txBody>
                  <a:tcPr anchor="ctr"/>
                </a:tc>
                <a:tc>
                  <a:txBody>
                    <a:bodyPr/>
                    <a:lstStyle/>
                    <a:p>
                      <a:pPr>
                        <a:lnSpc>
                          <a:spcPct val="85000"/>
                        </a:lnSpc>
                      </a:pPr>
                      <a:r>
                        <a:rPr lang="en-US" sz="2000" dirty="0" smtClean="0"/>
                        <a:t>200 - 300</a:t>
                      </a:r>
                      <a:endParaRPr lang="en-US" sz="2000" dirty="0"/>
                    </a:p>
                  </a:txBody>
                  <a:tcPr anchor="ctr"/>
                </a:tc>
              </a:tr>
              <a:tr h="171004">
                <a:tc>
                  <a:txBody>
                    <a:bodyPr/>
                    <a:lstStyle/>
                    <a:p>
                      <a:pPr>
                        <a:lnSpc>
                          <a:spcPct val="85000"/>
                        </a:lnSpc>
                      </a:pPr>
                      <a:r>
                        <a:rPr lang="en-US" sz="2000" dirty="0" smtClean="0"/>
                        <a:t>System Memory</a:t>
                      </a:r>
                      <a:endParaRPr lang="en-US" sz="2000" dirty="0"/>
                    </a:p>
                  </a:txBody>
                  <a:tcPr anchor="ctr"/>
                </a:tc>
                <a:tc>
                  <a:txBody>
                    <a:bodyPr/>
                    <a:lstStyle/>
                    <a:p>
                      <a:pPr>
                        <a:lnSpc>
                          <a:spcPct val="85000"/>
                        </a:lnSpc>
                      </a:pPr>
                      <a:r>
                        <a:rPr lang="en-US" sz="2000" dirty="0" smtClean="0"/>
                        <a:t>128 PB – 256 PB</a:t>
                      </a:r>
                      <a:endParaRPr lang="en-US" sz="2000" dirty="0"/>
                    </a:p>
                  </a:txBody>
                  <a:tcPr anchor="ctr"/>
                </a:tc>
              </a:tr>
              <a:tr h="544856">
                <a:tc>
                  <a:txBody>
                    <a:bodyPr/>
                    <a:lstStyle/>
                    <a:p>
                      <a:pPr>
                        <a:lnSpc>
                          <a:spcPct val="85000"/>
                        </a:lnSpc>
                      </a:pPr>
                      <a:r>
                        <a:rPr lang="en-US" sz="2000" dirty="0" smtClean="0"/>
                        <a:t>Reliability</a:t>
                      </a:r>
                      <a:endParaRPr lang="en-US" sz="2000" dirty="0"/>
                    </a:p>
                  </a:txBody>
                  <a:tcPr anchor="ctr"/>
                </a:tc>
                <a:tc>
                  <a:txBody>
                    <a:bodyPr/>
                    <a:lstStyle/>
                    <a:p>
                      <a:pPr>
                        <a:lnSpc>
                          <a:spcPct val="85000"/>
                        </a:lnSpc>
                      </a:pPr>
                      <a:r>
                        <a:rPr lang="en-US" sz="2000" dirty="0" smtClean="0"/>
                        <a:t>Consistent</a:t>
                      </a:r>
                      <a:r>
                        <a:rPr lang="en-US" sz="2000" baseline="0" dirty="0" smtClean="0"/>
                        <a:t> with current platforms</a:t>
                      </a:r>
                      <a:endParaRPr lang="en-US" sz="2000" dirty="0"/>
                    </a:p>
                  </a:txBody>
                  <a:tcPr anchor="ctr"/>
                </a:tc>
              </a:tr>
              <a:tr h="386920">
                <a:tc>
                  <a:txBody>
                    <a:bodyPr/>
                    <a:lstStyle/>
                    <a:p>
                      <a:pPr>
                        <a:lnSpc>
                          <a:spcPct val="85000"/>
                        </a:lnSpc>
                      </a:pPr>
                      <a:r>
                        <a:rPr lang="en-US" sz="2000" dirty="0" smtClean="0"/>
                        <a:t>Productivity</a:t>
                      </a:r>
                      <a:endParaRPr lang="en-US" sz="2000" dirty="0"/>
                    </a:p>
                  </a:txBody>
                  <a:tcPr anchor="ctr"/>
                </a:tc>
                <a:tc>
                  <a:txBody>
                    <a:bodyPr/>
                    <a:lstStyle/>
                    <a:p>
                      <a:pPr>
                        <a:lnSpc>
                          <a:spcPct val="85000"/>
                        </a:lnSpc>
                      </a:pPr>
                      <a:r>
                        <a:rPr lang="en-US" sz="2000" dirty="0" smtClean="0"/>
                        <a:t>Better</a:t>
                      </a:r>
                      <a:r>
                        <a:rPr lang="en-US" sz="2000" baseline="0" dirty="0" smtClean="0"/>
                        <a:t> than or c</a:t>
                      </a:r>
                      <a:r>
                        <a:rPr lang="en-US" sz="2000" dirty="0" smtClean="0"/>
                        <a:t>onsistent</a:t>
                      </a:r>
                      <a:r>
                        <a:rPr lang="en-US" sz="2000" baseline="0" dirty="0" smtClean="0"/>
                        <a:t> with current platforms</a:t>
                      </a:r>
                      <a:endParaRPr lang="en-US" sz="2000" dirty="0"/>
                    </a:p>
                  </a:txBody>
                  <a:tcPr anchor="ctr"/>
                </a:tc>
              </a:tr>
              <a:tr h="372414">
                <a:tc>
                  <a:txBody>
                    <a:bodyPr/>
                    <a:lstStyle/>
                    <a:p>
                      <a:pPr marL="0" marR="0" lvl="3" indent="0" algn="l" defTabSz="457200" rtl="0" eaLnBrk="1" fontAlgn="auto" latinLnBrk="0" hangingPunct="1">
                        <a:lnSpc>
                          <a:spcPct val="85000"/>
                        </a:lnSpc>
                        <a:spcBef>
                          <a:spcPts val="0"/>
                        </a:spcBef>
                        <a:spcAft>
                          <a:spcPts val="0"/>
                        </a:spcAft>
                        <a:buClrTx/>
                        <a:buSzTx/>
                        <a:buFontTx/>
                        <a:buNone/>
                        <a:tabLst/>
                        <a:defRPr/>
                      </a:pPr>
                      <a:r>
                        <a:rPr lang="en-US" sz="2000" i="1" dirty="0" smtClean="0"/>
                        <a:t>Scalable benchmarks</a:t>
                      </a:r>
                      <a:endParaRPr lang="en-US" sz="2000" i="1" dirty="0"/>
                    </a:p>
                  </a:txBody>
                  <a:tcPr anchor="ctr"/>
                </a:tc>
                <a:tc>
                  <a:txBody>
                    <a:bodyPr/>
                    <a:lstStyle/>
                    <a:p>
                      <a:pPr marL="0" marR="0" lvl="3" indent="0" algn="l" defTabSz="457200" rtl="0" eaLnBrk="1" fontAlgn="auto" latinLnBrk="0" hangingPunct="1">
                        <a:lnSpc>
                          <a:spcPct val="85000"/>
                        </a:lnSpc>
                        <a:spcBef>
                          <a:spcPts val="0"/>
                        </a:spcBef>
                        <a:spcAft>
                          <a:spcPts val="0"/>
                        </a:spcAft>
                        <a:buClrTx/>
                        <a:buSzTx/>
                        <a:buFontTx/>
                        <a:buNone/>
                        <a:tabLst/>
                        <a:defRPr/>
                      </a:pPr>
                      <a:r>
                        <a:rPr lang="en-US" sz="2000" i="1" dirty="0" smtClean="0"/>
                        <a:t>Target speedup over “current” systems …</a:t>
                      </a:r>
                    </a:p>
                  </a:txBody>
                  <a:tcPr anchor="ctr"/>
                </a:tc>
              </a:tr>
              <a:tr h="544856">
                <a:tc>
                  <a:txBody>
                    <a:bodyPr/>
                    <a:lstStyle/>
                    <a:p>
                      <a:pPr marL="0" marR="0" lvl="3" indent="0" algn="l" defTabSz="457200" rtl="0" eaLnBrk="1" fontAlgn="auto" latinLnBrk="0" hangingPunct="1">
                        <a:lnSpc>
                          <a:spcPct val="85000"/>
                        </a:lnSpc>
                        <a:spcBef>
                          <a:spcPts val="0"/>
                        </a:spcBef>
                        <a:spcAft>
                          <a:spcPts val="0"/>
                        </a:spcAft>
                        <a:buClrTx/>
                        <a:buSzTx/>
                        <a:buFontTx/>
                        <a:buNone/>
                        <a:tabLst/>
                        <a:defRPr/>
                      </a:pPr>
                      <a:r>
                        <a:rPr lang="en-US" sz="2000" i="1" dirty="0" smtClean="0"/>
                        <a:t>Throughput benchmarks</a:t>
                      </a:r>
                    </a:p>
                    <a:p>
                      <a:pPr>
                        <a:lnSpc>
                          <a:spcPct val="85000"/>
                        </a:lnSpc>
                      </a:pPr>
                      <a:endParaRPr lang="en-US" sz="2000" i="1" dirty="0"/>
                    </a:p>
                  </a:txBody>
                  <a:tcPr anchor="ctr"/>
                </a:tc>
                <a:tc>
                  <a:txBody>
                    <a:bodyPr/>
                    <a:lstStyle/>
                    <a:p>
                      <a:pPr marL="0" marR="0" lvl="3" indent="0" algn="l" defTabSz="457200" rtl="0" eaLnBrk="1" fontAlgn="auto" latinLnBrk="0" hangingPunct="1">
                        <a:lnSpc>
                          <a:spcPct val="85000"/>
                        </a:lnSpc>
                        <a:spcBef>
                          <a:spcPts val="0"/>
                        </a:spcBef>
                        <a:spcAft>
                          <a:spcPts val="0"/>
                        </a:spcAft>
                        <a:buClrTx/>
                        <a:buSzTx/>
                        <a:buFontTx/>
                        <a:buNone/>
                        <a:tabLst/>
                        <a:defRPr/>
                      </a:pPr>
                      <a:r>
                        <a:rPr lang="en-US" sz="2000" i="1" dirty="0" smtClean="0"/>
                        <a:t>Target speedup over “current” systems …</a:t>
                      </a:r>
                    </a:p>
                  </a:txBody>
                  <a:tcPr anchor="ctr"/>
                </a:tc>
              </a:tr>
            </a:tbl>
          </a:graphicData>
        </a:graphic>
      </p:graphicFrame>
      <p:sp>
        <p:nvSpPr>
          <p:cNvPr id="6" name="TextBox 5"/>
          <p:cNvSpPr txBox="1"/>
          <p:nvPr/>
        </p:nvSpPr>
        <p:spPr>
          <a:xfrm>
            <a:off x="3025797" y="5528235"/>
            <a:ext cx="3068343" cy="369332"/>
          </a:xfrm>
          <a:prstGeom prst="rect">
            <a:avLst/>
          </a:prstGeom>
          <a:noFill/>
        </p:spPr>
        <p:txBody>
          <a:bodyPr wrap="none" rtlCol="0">
            <a:spAutoFit/>
          </a:bodyPr>
          <a:lstStyle/>
          <a:p>
            <a:r>
              <a:rPr lang="en-US" dirty="0" smtClean="0"/>
              <a:t>ExaOPS = 10</a:t>
            </a:r>
            <a:r>
              <a:rPr lang="en-US" baseline="30000" dirty="0" smtClean="0"/>
              <a:t>18 </a:t>
            </a:r>
            <a:r>
              <a:rPr lang="en-US" dirty="0" smtClean="0"/>
              <a:t>Operations / sec</a:t>
            </a:r>
            <a:endParaRPr lang="en-US" dirty="0"/>
          </a:p>
        </p:txBody>
      </p:sp>
      <p:sp>
        <p:nvSpPr>
          <p:cNvPr id="9" name="Slide Number Placeholder 3"/>
          <p:cNvSpPr txBox="1">
            <a:spLocks/>
          </p:cNvSpPr>
          <p:nvPr/>
        </p:nvSpPr>
        <p:spPr>
          <a:xfrm>
            <a:off x="8414464" y="6351654"/>
            <a:ext cx="381000" cy="365125"/>
          </a:xfrm>
          <a:prstGeom prst="rect">
            <a:avLst/>
          </a:prstGeom>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fld id="{8F7F0FD8-C4D8-4FC8-ACE5-C8022F3C3BAB}" type="slidenum">
              <a:rPr lang="en-US" sz="1200" smtClean="0">
                <a:solidFill>
                  <a:srgbClr val="106636"/>
                </a:solidFill>
                <a:latin typeface="Arial" pitchFamily="34" charset="0"/>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lang="en-US" sz="1200" dirty="0">
              <a:solidFill>
                <a:srgbClr val="106636"/>
              </a:solidFill>
              <a:latin typeface="Arial" pitchFamily="34" charset="0"/>
              <a:cs typeface="Arial" pitchFamily="34" charset="0"/>
            </a:endParaRPr>
          </a:p>
        </p:txBody>
      </p:sp>
      <p:sp>
        <p:nvSpPr>
          <p:cNvPr id="8" name="Footer Placeholder 7"/>
          <p:cNvSpPr>
            <a:spLocks noGrp="1"/>
          </p:cNvSpPr>
          <p:nvPr>
            <p:ph type="ftr" sz="quarter" idx="13"/>
          </p:nvPr>
        </p:nvSpPr>
        <p:spPr>
          <a:xfrm>
            <a:off x="2979821" y="6357067"/>
            <a:ext cx="5334000" cy="365125"/>
          </a:xfrm>
        </p:spPr>
        <p:txBody>
          <a:bodyPr/>
          <a:lstStyle/>
          <a:p>
            <a:r>
              <a:rPr lang="en-US" smtClean="0"/>
              <a:t>BESAC Briefing February 11, 2016</a:t>
            </a:r>
            <a:endParaRPr lang="nl-NL" dirty="0"/>
          </a:p>
        </p:txBody>
      </p:sp>
      <p:sp>
        <p:nvSpPr>
          <p:cNvPr id="3" name="Slide Number Placeholder 2"/>
          <p:cNvSpPr>
            <a:spLocks noGrp="1"/>
          </p:cNvSpPr>
          <p:nvPr>
            <p:ph type="sldNum" sz="quarter" idx="12"/>
          </p:nvPr>
        </p:nvSpPr>
        <p:spPr/>
        <p:txBody>
          <a:bodyPr/>
          <a:lstStyle/>
          <a:p>
            <a:fld id="{7DF4C97D-2F8B-46B3-9CB6-6C3C0F52BCC4}" type="slidenum">
              <a:rPr lang="en-US" smtClean="0"/>
              <a:pPr/>
              <a:t>60</a:t>
            </a:fld>
            <a:endParaRPr lang="en-US" dirty="0"/>
          </a:p>
        </p:txBody>
      </p:sp>
    </p:spTree>
    <p:extLst>
      <p:ext uri="{BB962C8B-B14F-4D97-AF65-F5344CB8AC3E}">
        <p14:creationId xmlns:p14="http://schemas.microsoft.com/office/powerpoint/2010/main" val="1319718739"/>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4141"/>
            <a:ext cx="9144000" cy="667060"/>
          </a:xfrm>
        </p:spPr>
        <p:txBody>
          <a:bodyPr>
            <a:normAutofit/>
          </a:bodyPr>
          <a:lstStyle/>
          <a:p>
            <a:r>
              <a:rPr lang="en-US" sz="2800" dirty="0" smtClean="0">
                <a:effectLst/>
              </a:rPr>
              <a:t>International </a:t>
            </a:r>
            <a:r>
              <a:rPr lang="en-US" sz="2800" dirty="0">
                <a:effectLst/>
              </a:rPr>
              <a:t>Competitors </a:t>
            </a:r>
            <a:r>
              <a:rPr lang="en-US" sz="2800" dirty="0" smtClean="0">
                <a:effectLst/>
              </a:rPr>
              <a:t>Have Ambitious </a:t>
            </a:r>
            <a:r>
              <a:rPr lang="en-US" sz="2800" dirty="0">
                <a:effectLst/>
              </a:rPr>
              <a:t>Plans</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353" t="19048" r="-1087" b="7347"/>
          <a:stretch/>
        </p:blipFill>
        <p:spPr>
          <a:xfrm>
            <a:off x="9326" y="881302"/>
            <a:ext cx="4565850" cy="280429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12925" r="2653"/>
          <a:stretch/>
        </p:blipFill>
        <p:spPr>
          <a:xfrm>
            <a:off x="4693024" y="1190215"/>
            <a:ext cx="4316506" cy="2985796"/>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940" t="22857" r="815" b="9116"/>
          <a:stretch/>
        </p:blipFill>
        <p:spPr>
          <a:xfrm>
            <a:off x="229432" y="3785473"/>
            <a:ext cx="4618653" cy="2423219"/>
          </a:xfrm>
          <a:prstGeom prst="rect">
            <a:avLst/>
          </a:prstGeom>
        </p:spPr>
      </p:pic>
      <p:sp>
        <p:nvSpPr>
          <p:cNvPr id="8" name="TextBox 7"/>
          <p:cNvSpPr txBox="1"/>
          <p:nvPr/>
        </p:nvSpPr>
        <p:spPr>
          <a:xfrm>
            <a:off x="4742454" y="832216"/>
            <a:ext cx="2560320" cy="307777"/>
          </a:xfrm>
          <a:prstGeom prst="rect">
            <a:avLst/>
          </a:prstGeom>
          <a:solidFill>
            <a:srgbClr val="FFFF00"/>
          </a:solidFill>
          <a:ln w="12700">
            <a:solidFill>
              <a:schemeClr val="tx1"/>
            </a:solidFill>
          </a:ln>
        </p:spPr>
        <p:txBody>
          <a:bodyPr wrap="square" lIns="0" rIns="0" rtlCol="0" anchor="ctr" anchorCtr="0">
            <a:spAutoFit/>
          </a:bodyPr>
          <a:lstStyle/>
          <a:p>
            <a:pPr algn="ctr"/>
            <a:r>
              <a:rPr lang="en-US" sz="1400" dirty="0" smtClean="0"/>
              <a:t>European Union (goal: 2020)</a:t>
            </a:r>
          </a:p>
        </p:txBody>
      </p:sp>
      <p:sp>
        <p:nvSpPr>
          <p:cNvPr id="9" name="TextBox 8"/>
          <p:cNvSpPr txBox="1"/>
          <p:nvPr/>
        </p:nvSpPr>
        <p:spPr>
          <a:xfrm>
            <a:off x="26894" y="832216"/>
            <a:ext cx="1828800" cy="307777"/>
          </a:xfrm>
          <a:prstGeom prst="rect">
            <a:avLst/>
          </a:prstGeom>
          <a:solidFill>
            <a:srgbClr val="FFFF00"/>
          </a:solidFill>
          <a:ln w="12700">
            <a:solidFill>
              <a:schemeClr val="tx1"/>
            </a:solidFill>
          </a:ln>
        </p:spPr>
        <p:txBody>
          <a:bodyPr wrap="square" lIns="0" rIns="0" rtlCol="0" anchor="ctr" anchorCtr="0">
            <a:spAutoFit/>
          </a:bodyPr>
          <a:lstStyle/>
          <a:p>
            <a:pPr algn="ctr"/>
            <a:r>
              <a:rPr lang="en-US" sz="1400" dirty="0" smtClean="0"/>
              <a:t>China (goal: 2020)</a:t>
            </a:r>
          </a:p>
        </p:txBody>
      </p:sp>
      <p:sp>
        <p:nvSpPr>
          <p:cNvPr id="10" name="TextBox 9"/>
          <p:cNvSpPr txBox="1"/>
          <p:nvPr/>
        </p:nvSpPr>
        <p:spPr>
          <a:xfrm>
            <a:off x="26894" y="3788990"/>
            <a:ext cx="1828800" cy="307777"/>
          </a:xfrm>
          <a:prstGeom prst="rect">
            <a:avLst/>
          </a:prstGeom>
          <a:solidFill>
            <a:srgbClr val="FFFF00"/>
          </a:solidFill>
          <a:ln w="12700">
            <a:solidFill>
              <a:schemeClr val="tx1"/>
            </a:solidFill>
          </a:ln>
        </p:spPr>
        <p:txBody>
          <a:bodyPr wrap="square" lIns="0" rIns="0" rtlCol="0" anchor="ctr" anchorCtr="0">
            <a:spAutoFit/>
          </a:bodyPr>
          <a:lstStyle/>
          <a:p>
            <a:pPr algn="ctr"/>
            <a:r>
              <a:rPr lang="en-US" sz="1400" dirty="0" smtClean="0"/>
              <a:t>Japan (goal: 2020)</a:t>
            </a:r>
          </a:p>
        </p:txBody>
      </p:sp>
      <p:sp>
        <p:nvSpPr>
          <p:cNvPr id="11" name="TextBox 10"/>
          <p:cNvSpPr txBox="1"/>
          <p:nvPr/>
        </p:nvSpPr>
        <p:spPr>
          <a:xfrm>
            <a:off x="6126118" y="4339824"/>
            <a:ext cx="1310106" cy="1200329"/>
          </a:xfrm>
          <a:prstGeom prst="rect">
            <a:avLst/>
          </a:prstGeom>
          <a:noFill/>
          <a:ln>
            <a:solidFill>
              <a:schemeClr val="tx1"/>
            </a:solidFill>
          </a:ln>
        </p:spPr>
        <p:txBody>
          <a:bodyPr wrap="square" rtlCol="0">
            <a:spAutoFit/>
          </a:bodyPr>
          <a:lstStyle/>
          <a:p>
            <a:r>
              <a:rPr lang="en-US" sz="1200" u="sng" dirty="0" smtClean="0"/>
              <a:t>Other countries:</a:t>
            </a:r>
          </a:p>
          <a:p>
            <a:r>
              <a:rPr lang="en-US" sz="1200" dirty="0" smtClean="0"/>
              <a:t>Russia</a:t>
            </a:r>
          </a:p>
          <a:p>
            <a:r>
              <a:rPr lang="en-US" sz="1200" dirty="0" smtClean="0"/>
              <a:t>South Korea</a:t>
            </a:r>
          </a:p>
          <a:p>
            <a:r>
              <a:rPr lang="en-US" sz="1200" dirty="0" smtClean="0">
                <a:solidFill>
                  <a:schemeClr val="bg1">
                    <a:lumMod val="65000"/>
                  </a:schemeClr>
                </a:solidFill>
              </a:rPr>
              <a:t>India</a:t>
            </a:r>
          </a:p>
          <a:p>
            <a:r>
              <a:rPr lang="en-US" sz="1200" dirty="0" smtClean="0">
                <a:solidFill>
                  <a:schemeClr val="bg1">
                    <a:lumMod val="65000"/>
                  </a:schemeClr>
                </a:solidFill>
              </a:rPr>
              <a:t>Singapore</a:t>
            </a:r>
          </a:p>
          <a:p>
            <a:r>
              <a:rPr lang="en-US" sz="1200" dirty="0" smtClean="0">
                <a:solidFill>
                  <a:schemeClr val="bg1">
                    <a:lumMod val="65000"/>
                  </a:schemeClr>
                </a:solidFill>
              </a:rPr>
              <a:t>Australia</a:t>
            </a:r>
            <a:endParaRPr lang="en-US" sz="1200" dirty="0">
              <a:solidFill>
                <a:schemeClr val="bg1">
                  <a:lumMod val="65000"/>
                </a:schemeClr>
              </a:solidFill>
            </a:endParaRPr>
          </a:p>
        </p:txBody>
      </p:sp>
      <p:sp>
        <p:nvSpPr>
          <p:cNvPr id="12" name="TextBox 11"/>
          <p:cNvSpPr txBox="1"/>
          <p:nvPr/>
        </p:nvSpPr>
        <p:spPr>
          <a:xfrm>
            <a:off x="5003185" y="5636240"/>
            <a:ext cx="3769113" cy="553998"/>
          </a:xfrm>
          <a:prstGeom prst="rect">
            <a:avLst/>
          </a:prstGeom>
          <a:noFill/>
        </p:spPr>
        <p:txBody>
          <a:bodyPr wrap="square" rtlCol="0">
            <a:spAutoFit/>
          </a:bodyPr>
          <a:lstStyle/>
          <a:p>
            <a:r>
              <a:rPr lang="en-US" sz="1000" dirty="0" smtClean="0"/>
              <a:t>EU: J-Y. </a:t>
            </a:r>
            <a:r>
              <a:rPr lang="en-US" sz="1000" dirty="0" err="1" smtClean="0"/>
              <a:t>Berthou</a:t>
            </a:r>
            <a:r>
              <a:rPr lang="en-US" sz="1000" dirty="0" smtClean="0"/>
              <a:t>, IESP Workshop, Kobe, Japan, April 2012</a:t>
            </a:r>
          </a:p>
          <a:p>
            <a:r>
              <a:rPr lang="en-US" sz="1000" dirty="0" smtClean="0"/>
              <a:t>China: Y. Lu, IESP Workshop, Kobe, Japan, April 2012</a:t>
            </a:r>
          </a:p>
          <a:p>
            <a:r>
              <a:rPr lang="en-US" sz="1000" dirty="0" smtClean="0"/>
              <a:t>Japan: M. Kondo, IESP Workshop, Kobe, Japan, April 2012</a:t>
            </a:r>
            <a:endParaRPr lang="en-US" sz="1000" dirty="0"/>
          </a:p>
        </p:txBody>
      </p:sp>
      <p:sp>
        <p:nvSpPr>
          <p:cNvPr id="14" name="Footer Placeholder 13"/>
          <p:cNvSpPr>
            <a:spLocks noGrp="1"/>
          </p:cNvSpPr>
          <p:nvPr>
            <p:ph type="ftr" sz="quarter" idx="11"/>
          </p:nvPr>
        </p:nvSpPr>
        <p:spPr>
          <a:xfrm>
            <a:off x="3100136" y="6356352"/>
            <a:ext cx="5334000" cy="365125"/>
          </a:xfrm>
        </p:spPr>
        <p:txBody>
          <a:bodyPr/>
          <a:lstStyle/>
          <a:p>
            <a:r>
              <a:rPr lang="en-US" smtClean="0"/>
              <a:t>BESAC Briefing February 11, 2016</a:t>
            </a:r>
            <a:endParaRPr lang="en-US" dirty="0"/>
          </a:p>
        </p:txBody>
      </p:sp>
      <p:sp>
        <p:nvSpPr>
          <p:cNvPr id="15" name="Slide Number Placeholder 3"/>
          <p:cNvSpPr>
            <a:spLocks noGrp="1"/>
          </p:cNvSpPr>
          <p:nvPr>
            <p:ph type="sldNum" sz="quarter" idx="4294967295"/>
          </p:nvPr>
        </p:nvSpPr>
        <p:spPr>
          <a:xfrm>
            <a:off x="8413750" y="6351588"/>
            <a:ext cx="381000" cy="365125"/>
          </a:xfrm>
          <a:prstGeom prst="rect">
            <a:avLst/>
          </a:prstGeom>
        </p:spPr>
        <p:txBody>
          <a:bodyPr/>
          <a:lstStyle/>
          <a:p>
            <a:pPr>
              <a:defRPr/>
            </a:pPr>
            <a:fld id="{6EEA275D-5A49-48A8-817D-44C3EA0A3A2F}" type="slidenum">
              <a:rPr lang="en-US" smtClean="0"/>
              <a:pPr>
                <a:defRPr/>
              </a:pPr>
              <a:t>61</a:t>
            </a:fld>
            <a:endParaRPr lang="en-US" dirty="0"/>
          </a:p>
        </p:txBody>
      </p:sp>
    </p:spTree>
    <p:extLst>
      <p:ext uri="{BB962C8B-B14F-4D97-AF65-F5344CB8AC3E}">
        <p14:creationId xmlns:p14="http://schemas.microsoft.com/office/powerpoint/2010/main" val="258192997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hromatophore_courtesy_Sener_Singharoy[1][1].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58469" y="781236"/>
            <a:ext cx="1685531" cy="1389356"/>
          </a:xfrm>
          <a:prstGeom prst="rect">
            <a:avLst/>
          </a:prstGeom>
          <a:ln>
            <a:noFill/>
          </a:ln>
          <a:effectLst/>
        </p:spPr>
      </p:pic>
      <p:sp>
        <p:nvSpPr>
          <p:cNvPr id="3" name="Title 2"/>
          <p:cNvSpPr>
            <a:spLocks noGrp="1"/>
          </p:cNvSpPr>
          <p:nvPr>
            <p:ph type="title"/>
          </p:nvPr>
        </p:nvSpPr>
        <p:spPr/>
        <p:txBody>
          <a:bodyPr/>
          <a:lstStyle/>
          <a:p>
            <a:r>
              <a:rPr lang="en-US" dirty="0" smtClean="0"/>
              <a:t>HPC Advancing Clean Energy</a:t>
            </a:r>
            <a:endParaRPr lang="en-US" dirty="0"/>
          </a:p>
        </p:txBody>
      </p:sp>
      <p:sp>
        <p:nvSpPr>
          <p:cNvPr id="5" name="Slide Number Placeholder 4"/>
          <p:cNvSpPr>
            <a:spLocks noGrp="1"/>
          </p:cNvSpPr>
          <p:nvPr>
            <p:ph type="sldNum" sz="quarter" idx="11"/>
          </p:nvPr>
        </p:nvSpPr>
        <p:spPr/>
        <p:txBody>
          <a:bodyPr/>
          <a:lstStyle/>
          <a:p>
            <a:pPr>
              <a:defRPr/>
            </a:pPr>
            <a:fld id="{C0A2BE09-5C53-429F-9B0D-04D6F428253C}" type="slidenum">
              <a:rPr lang="en-US" smtClean="0"/>
              <a:pPr>
                <a:defRPr/>
              </a:pPr>
              <a:t>7</a:t>
            </a:fld>
            <a:endParaRPr lang="en-US" dirty="0"/>
          </a:p>
        </p:txBody>
      </p:sp>
      <p:sp>
        <p:nvSpPr>
          <p:cNvPr id="6" name="TextBox 19"/>
          <p:cNvSpPr txBox="1">
            <a:spLocks noChangeArrowheads="1"/>
          </p:cNvSpPr>
          <p:nvPr/>
        </p:nvSpPr>
        <p:spPr bwMode="auto">
          <a:xfrm>
            <a:off x="1313895" y="743504"/>
            <a:ext cx="2778710" cy="1092607"/>
          </a:xfrm>
          <a:prstGeom prst="rect">
            <a:avLst/>
          </a:prstGeom>
          <a:noFill/>
          <a:ln w="9525">
            <a:noFill/>
            <a:miter lim="800000"/>
            <a:headEnd/>
            <a:tailEnd/>
          </a:ln>
        </p:spPr>
        <p:txBody>
          <a:bodyPr wrap="square">
            <a:prstTxWarp prst="textNoShape">
              <a:avLst/>
            </a:prstTxWarp>
            <a:spAutoFit/>
          </a:bodyPr>
          <a:lstStyle/>
          <a:p>
            <a:pPr>
              <a:lnSpc>
                <a:spcPts val="1300"/>
              </a:lnSpc>
            </a:pPr>
            <a:r>
              <a:rPr lang="en-US" sz="1300" b="1" dirty="0" smtClean="0">
                <a:solidFill>
                  <a:prstClr val="black"/>
                </a:solidFill>
              </a:rPr>
              <a:t>Materials for Nuclear Energy</a:t>
            </a:r>
            <a:r>
              <a:rPr lang="en-US" dirty="0">
                <a:solidFill>
                  <a:srgbClr val="000000"/>
                </a:solidFill>
                <a:latin typeface="Arial Narrow" pitchFamily="1" charset="0"/>
              </a:rPr>
              <a:t/>
            </a:r>
            <a:br>
              <a:rPr lang="en-US" dirty="0">
                <a:solidFill>
                  <a:srgbClr val="000000"/>
                </a:solidFill>
                <a:latin typeface="Arial Narrow" pitchFamily="1" charset="0"/>
              </a:rPr>
            </a:br>
            <a:r>
              <a:rPr lang="en-US" sz="1150" dirty="0">
                <a:solidFill>
                  <a:prstClr val="black"/>
                </a:solidFill>
              </a:rPr>
              <a:t>Simulations </a:t>
            </a:r>
            <a:r>
              <a:rPr lang="en-US" sz="1150" dirty="0" smtClean="0">
                <a:solidFill>
                  <a:prstClr val="black"/>
                </a:solidFill>
              </a:rPr>
              <a:t>at NERSC reveal </a:t>
            </a:r>
            <a:r>
              <a:rPr lang="en-US" sz="1150" dirty="0">
                <a:solidFill>
                  <a:prstClr val="black"/>
                </a:solidFill>
              </a:rPr>
              <a:t>structural defects from irradiation in nuclear power plants that can’t be seen in experiments.</a:t>
            </a:r>
          </a:p>
          <a:p>
            <a:pPr fontAlgn="base">
              <a:lnSpc>
                <a:spcPts val="1300"/>
              </a:lnSpc>
              <a:spcBef>
                <a:spcPct val="0"/>
              </a:spcBef>
              <a:spcAft>
                <a:spcPct val="0"/>
              </a:spcAft>
            </a:pPr>
            <a:r>
              <a:rPr lang="en-US" sz="1400" b="1" dirty="0">
                <a:solidFill>
                  <a:srgbClr val="000000"/>
                </a:solidFill>
                <a:latin typeface="Arial Narrow" pitchFamily="1" charset="0"/>
              </a:rPr>
              <a:t>(R. </a:t>
            </a:r>
            <a:r>
              <a:rPr lang="en-US" sz="1400" b="1" dirty="0" err="1">
                <a:solidFill>
                  <a:srgbClr val="000000"/>
                </a:solidFill>
                <a:latin typeface="Arial Narrow" pitchFamily="1" charset="0"/>
              </a:rPr>
              <a:t>Devanathan</a:t>
            </a:r>
            <a:r>
              <a:rPr lang="en-US" sz="1400" b="1" dirty="0">
                <a:solidFill>
                  <a:srgbClr val="000000"/>
                </a:solidFill>
                <a:latin typeface="Arial Narrow" pitchFamily="1" charset="0"/>
              </a:rPr>
              <a:t>, PNNL)</a:t>
            </a:r>
          </a:p>
        </p:txBody>
      </p:sp>
      <p:pic>
        <p:nvPicPr>
          <p:cNvPr id="7" name="Picture 6" descr="JMRCover.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61" y="786413"/>
            <a:ext cx="1195552" cy="1600200"/>
          </a:xfrm>
          <a:prstGeom prst="rect">
            <a:avLst/>
          </a:prstGeom>
          <a:effectLst>
            <a:outerShdw blurRad="50800" dist="38100" dir="2700000">
              <a:srgbClr val="000000">
                <a:alpha val="43000"/>
              </a:srgbClr>
            </a:outerShdw>
          </a:effectLst>
        </p:spPr>
      </p:pic>
      <p:sp>
        <p:nvSpPr>
          <p:cNvPr id="9" name="Text Box 15"/>
          <p:cNvSpPr txBox="1">
            <a:spLocks noChangeArrowheads="1"/>
          </p:cNvSpPr>
          <p:nvPr/>
        </p:nvSpPr>
        <p:spPr bwMode="auto">
          <a:xfrm>
            <a:off x="4305670" y="782685"/>
            <a:ext cx="3364637" cy="928687"/>
          </a:xfrm>
          <a:prstGeom prst="rect">
            <a:avLst/>
          </a:prstGeom>
          <a:noFill/>
          <a:ln w="9525">
            <a:noFill/>
            <a:miter lim="800000"/>
            <a:headEnd/>
            <a:tailEnd/>
          </a:ln>
        </p:spPr>
        <p:txBody>
          <a:bodyPr/>
          <a:lstStyle/>
          <a:p>
            <a:pPr fontAlgn="base">
              <a:lnSpc>
                <a:spcPts val="1300"/>
              </a:lnSpc>
              <a:spcBef>
                <a:spcPct val="0"/>
              </a:spcBef>
              <a:spcAft>
                <a:spcPct val="0"/>
              </a:spcAft>
            </a:pPr>
            <a:r>
              <a:rPr lang="en-US" sz="1300" b="1" dirty="0">
                <a:solidFill>
                  <a:prstClr val="black"/>
                </a:solidFill>
              </a:rPr>
              <a:t>Photosynthesis</a:t>
            </a:r>
          </a:p>
          <a:p>
            <a:pPr>
              <a:lnSpc>
                <a:spcPts val="1300"/>
              </a:lnSpc>
            </a:pPr>
            <a:r>
              <a:rPr lang="en-US" sz="1150" dirty="0">
                <a:solidFill>
                  <a:prstClr val="black"/>
                </a:solidFill>
                <a:latin typeface="Arial" charset="0"/>
              </a:rPr>
              <a:t>A team from the University of Illinois at Urbana-Champaign </a:t>
            </a:r>
            <a:r>
              <a:rPr lang="en-US" sz="1150" dirty="0" smtClean="0">
                <a:solidFill>
                  <a:prstClr val="black"/>
                </a:solidFill>
                <a:latin typeface="Arial" charset="0"/>
              </a:rPr>
              <a:t>(UI-UC) used </a:t>
            </a:r>
            <a:r>
              <a:rPr lang="en-US" sz="1150" dirty="0">
                <a:solidFill>
                  <a:prstClr val="black"/>
                </a:solidFill>
              </a:rPr>
              <a:t> the OLCF </a:t>
            </a:r>
            <a:r>
              <a:rPr lang="en-US" sz="1150" dirty="0" smtClean="0">
                <a:solidFill>
                  <a:prstClr val="black"/>
                </a:solidFill>
                <a:latin typeface="Arial" charset="0"/>
              </a:rPr>
              <a:t>to </a:t>
            </a:r>
            <a:r>
              <a:rPr lang="en-US" sz="1150" dirty="0">
                <a:solidFill>
                  <a:prstClr val="black"/>
                </a:solidFill>
                <a:latin typeface="Arial" charset="0"/>
              </a:rPr>
              <a:t>achieve a milestone in the field of biomolecular simulation, modeling a complete photosynthetic organelle of the bacteria </a:t>
            </a:r>
            <a:r>
              <a:rPr lang="en-US" sz="1150" dirty="0" err="1">
                <a:solidFill>
                  <a:prstClr val="black"/>
                </a:solidFill>
                <a:latin typeface="Arial" charset="0"/>
              </a:rPr>
              <a:t>Rhodobacter</a:t>
            </a:r>
            <a:r>
              <a:rPr lang="en-US" sz="1150" dirty="0">
                <a:solidFill>
                  <a:prstClr val="black"/>
                </a:solidFill>
                <a:latin typeface="Arial" charset="0"/>
              </a:rPr>
              <a:t> </a:t>
            </a:r>
            <a:r>
              <a:rPr lang="en-US" sz="1150" dirty="0" err="1">
                <a:solidFill>
                  <a:prstClr val="black"/>
                </a:solidFill>
                <a:latin typeface="Arial" charset="0"/>
              </a:rPr>
              <a:t>sphaeroides</a:t>
            </a:r>
            <a:r>
              <a:rPr lang="en-US" sz="1150" dirty="0">
                <a:solidFill>
                  <a:prstClr val="black"/>
                </a:solidFill>
                <a:latin typeface="Arial" charset="0"/>
              </a:rPr>
              <a:t> in atomic detail. The project is the first of its kind</a:t>
            </a:r>
            <a:r>
              <a:rPr lang="en-US" sz="1150" b="1" dirty="0">
                <a:solidFill>
                  <a:prstClr val="black"/>
                </a:solidFill>
                <a:latin typeface="Arial" charset="0"/>
              </a:rPr>
              <a:t>. </a:t>
            </a:r>
            <a:r>
              <a:rPr lang="en-US" sz="1200" b="1" dirty="0">
                <a:solidFill>
                  <a:prstClr val="black"/>
                </a:solidFill>
              </a:rPr>
              <a:t>(C. </a:t>
            </a:r>
            <a:r>
              <a:rPr lang="en-US" sz="1200" b="1" dirty="0" err="1">
                <a:solidFill>
                  <a:prstClr val="black"/>
                </a:solidFill>
              </a:rPr>
              <a:t>Shulten</a:t>
            </a:r>
            <a:r>
              <a:rPr lang="en-US" sz="1200" b="1" dirty="0">
                <a:solidFill>
                  <a:prstClr val="black"/>
                </a:solidFill>
              </a:rPr>
              <a:t>, UI-UC)</a:t>
            </a:r>
          </a:p>
        </p:txBody>
      </p:sp>
      <p:sp>
        <p:nvSpPr>
          <p:cNvPr id="10" name="Rectangle 11"/>
          <p:cNvSpPr>
            <a:spLocks noChangeArrowheads="1"/>
          </p:cNvSpPr>
          <p:nvPr/>
        </p:nvSpPr>
        <p:spPr bwMode="auto">
          <a:xfrm>
            <a:off x="5823752" y="2303324"/>
            <a:ext cx="3346886" cy="1345396"/>
          </a:xfrm>
          <a:prstGeom prst="rect">
            <a:avLst/>
          </a:prstGeom>
          <a:noFill/>
          <a:ln w="9525">
            <a:noFill/>
            <a:miter lim="800000"/>
            <a:headEnd/>
            <a:tailEnd/>
          </a:ln>
        </p:spPr>
        <p:txBody>
          <a:bodyPr/>
          <a:lstStyle/>
          <a:p>
            <a:pPr fontAlgn="base">
              <a:lnSpc>
                <a:spcPts val="1300"/>
              </a:lnSpc>
              <a:spcBef>
                <a:spcPct val="0"/>
              </a:spcBef>
              <a:spcAft>
                <a:spcPct val="0"/>
              </a:spcAft>
            </a:pPr>
            <a:r>
              <a:rPr lang="en-US" sz="1300" b="1" dirty="0">
                <a:solidFill>
                  <a:prstClr val="black"/>
                </a:solidFill>
              </a:rPr>
              <a:t>Clean Coal Combustion</a:t>
            </a:r>
          </a:p>
          <a:p>
            <a:pPr>
              <a:lnSpc>
                <a:spcPts val="1300"/>
              </a:lnSpc>
            </a:pPr>
            <a:r>
              <a:rPr lang="en-US" sz="1150" dirty="0">
                <a:solidFill>
                  <a:prstClr val="black"/>
                </a:solidFill>
              </a:rPr>
              <a:t>Researchers at the University of Utah and its Carbon Capture Multi-Disciplinary Simulation Center (CCMSC) are using </a:t>
            </a:r>
            <a:r>
              <a:rPr lang="en-US" sz="1150" dirty="0" smtClean="0">
                <a:solidFill>
                  <a:prstClr val="black"/>
                </a:solidFill>
              </a:rPr>
              <a:t>the OLCF to </a:t>
            </a:r>
            <a:r>
              <a:rPr lang="en-US" sz="1150" dirty="0">
                <a:solidFill>
                  <a:prstClr val="black"/>
                </a:solidFill>
              </a:rPr>
              <a:t>enable petascale simulations to guide the design of next-generation oxy-coal boilers for clean electric energy</a:t>
            </a:r>
            <a:r>
              <a:rPr lang="en-US" sz="1150" dirty="0" smtClean="0">
                <a:solidFill>
                  <a:prstClr val="black"/>
                </a:solidFill>
              </a:rPr>
              <a:t>.</a:t>
            </a:r>
            <a:r>
              <a:rPr lang="en-US" sz="1150" b="1" dirty="0" smtClean="0">
                <a:solidFill>
                  <a:prstClr val="black"/>
                </a:solidFill>
              </a:rPr>
              <a:t> </a:t>
            </a:r>
            <a:r>
              <a:rPr lang="en-US" sz="1200" b="1" dirty="0">
                <a:solidFill>
                  <a:prstClr val="black"/>
                </a:solidFill>
              </a:rPr>
              <a:t>(M. Berzins, Utah)</a:t>
            </a:r>
          </a:p>
        </p:txBody>
      </p:sp>
      <p:sp>
        <p:nvSpPr>
          <p:cNvPr id="11" name="Text Box 15"/>
          <p:cNvSpPr txBox="1">
            <a:spLocks noChangeArrowheads="1"/>
          </p:cNvSpPr>
          <p:nvPr/>
        </p:nvSpPr>
        <p:spPr bwMode="auto">
          <a:xfrm>
            <a:off x="1498846" y="3996400"/>
            <a:ext cx="2966621" cy="1503316"/>
          </a:xfrm>
          <a:prstGeom prst="rect">
            <a:avLst/>
          </a:prstGeom>
          <a:noFill/>
          <a:ln w="9525">
            <a:noFill/>
            <a:miter lim="800000"/>
            <a:headEnd/>
            <a:tailEnd/>
          </a:ln>
        </p:spPr>
        <p:txBody>
          <a:bodyPr/>
          <a:lstStyle/>
          <a:p>
            <a:pPr>
              <a:lnSpc>
                <a:spcPts val="1300"/>
              </a:lnSpc>
            </a:pPr>
            <a:r>
              <a:rPr lang="en-US" sz="1300" b="1" dirty="0" smtClean="0">
                <a:solidFill>
                  <a:prstClr val="black"/>
                </a:solidFill>
              </a:rPr>
              <a:t>Materials for Fusion </a:t>
            </a:r>
            <a:r>
              <a:rPr lang="en-US" sz="1300" b="1" dirty="0">
                <a:solidFill>
                  <a:prstClr val="black"/>
                </a:solidFill>
              </a:rPr>
              <a:t>Energy</a:t>
            </a:r>
          </a:p>
          <a:p>
            <a:pPr>
              <a:lnSpc>
                <a:spcPts val="1300"/>
              </a:lnSpc>
            </a:pPr>
            <a:r>
              <a:rPr lang="en-US" sz="1150" dirty="0" smtClean="0">
                <a:solidFill>
                  <a:prstClr val="black"/>
                </a:solidFill>
              </a:rPr>
              <a:t>Researchers used the OLCF to </a:t>
            </a:r>
            <a:r>
              <a:rPr lang="en-US" sz="1150" dirty="0">
                <a:solidFill>
                  <a:prstClr val="black"/>
                </a:solidFill>
              </a:rPr>
              <a:t>obtain fundamental understanding of the plasma heat-load impinging on the Tokomak divertor and its dependence on the plasma current in present-day tokamak devices and in ITER. </a:t>
            </a:r>
            <a:r>
              <a:rPr lang="en-US" sz="1200" b="1" dirty="0">
                <a:solidFill>
                  <a:prstClr val="black"/>
                </a:solidFill>
              </a:rPr>
              <a:t>(C.S. Chang, PPPL)</a:t>
            </a:r>
            <a:endParaRPr lang="en-US" sz="1300" b="1" dirty="0">
              <a:solidFill>
                <a:prstClr val="black"/>
              </a:solidFill>
            </a:endParaRPr>
          </a:p>
        </p:txBody>
      </p:sp>
      <p:pic>
        <p:nvPicPr>
          <p:cNvPr id="13" name="Picture 12" descr="divertor_4.jpg"/>
          <p:cNvPicPr>
            <a:picLocks noChangeAspect="1"/>
          </p:cNvPicPr>
          <p:nvPr/>
        </p:nvPicPr>
        <p:blipFill rotWithShape="1">
          <a:blip r:embed="rId5" cstate="print">
            <a:extLst>
              <a:ext uri="{28A0092B-C50C-407E-A947-70E740481C1C}">
                <a14:useLocalDpi xmlns:a14="http://schemas.microsoft.com/office/drawing/2010/main" val="0"/>
              </a:ext>
            </a:extLst>
          </a:blip>
          <a:srcRect l="5962" r="19383"/>
          <a:stretch/>
        </p:blipFill>
        <p:spPr>
          <a:xfrm>
            <a:off x="0" y="3973497"/>
            <a:ext cx="1438183" cy="1294329"/>
          </a:xfrm>
          <a:prstGeom prst="rect">
            <a:avLst/>
          </a:prstGeom>
          <a:ln>
            <a:solidFill>
              <a:schemeClr val="bg1">
                <a:lumMod val="75000"/>
              </a:schemeClr>
            </a:solidFill>
          </a:ln>
          <a:effectLst>
            <a:outerShdw blurRad="50800" dist="38100" dir="2700000" algn="tl" rotWithShape="0">
              <a:srgbClr val="000000">
                <a:alpha val="43000"/>
              </a:srgbClr>
            </a:outerShdw>
          </a:effectLst>
        </p:spPr>
      </p:pic>
      <p:pic>
        <p:nvPicPr>
          <p:cNvPr id="14" name="Picture 13"/>
          <p:cNvPicPr>
            <a:picLocks noChangeAspect="1"/>
          </p:cNvPicPr>
          <p:nvPr/>
        </p:nvPicPr>
        <p:blipFill rotWithShape="1">
          <a:blip r:embed="rId6" cstate="print"/>
          <a:srcRect l="10179" t="11628" r="13541" b="5556"/>
          <a:stretch/>
        </p:blipFill>
        <p:spPr>
          <a:xfrm>
            <a:off x="4394447" y="2318344"/>
            <a:ext cx="1373083" cy="1259353"/>
          </a:xfrm>
          <a:prstGeom prst="rect">
            <a:avLst/>
          </a:prstGeom>
          <a:ln>
            <a:noFill/>
          </a:ln>
          <a:effectLst/>
        </p:spPr>
      </p:pic>
      <p:pic>
        <p:nvPicPr>
          <p:cNvPr id="15" name="Picture 14" descr="pbe0x125flip_spin.png"/>
          <p:cNvPicPr>
            <a:picLocks noChangeAspect="1"/>
          </p:cNvPicPr>
          <p:nvPr/>
        </p:nvPicPr>
        <p:blipFill rotWithShape="1">
          <a:blip r:embed="rId7" cstate="print">
            <a:extLst>
              <a:ext uri="{28A0092B-C50C-407E-A947-70E740481C1C}">
                <a14:useLocalDpi xmlns:a14="http://schemas.microsoft.com/office/drawing/2010/main"/>
              </a:ext>
            </a:extLst>
          </a:blip>
          <a:srcRect l="6232" t="5300" r="7203" b="3643"/>
          <a:stretch/>
        </p:blipFill>
        <p:spPr>
          <a:xfrm>
            <a:off x="3293615" y="5291090"/>
            <a:ext cx="949911" cy="949911"/>
          </a:xfrm>
          <a:prstGeom prst="rect">
            <a:avLst/>
          </a:prstGeom>
        </p:spPr>
      </p:pic>
      <p:pic>
        <p:nvPicPr>
          <p:cNvPr id="16" name="Picture 15" descr="verifi_gci_timing_effects_v01.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94447" y="4952191"/>
            <a:ext cx="2251336" cy="1259953"/>
          </a:xfrm>
          <a:prstGeom prst="rect">
            <a:avLst/>
          </a:prstGeom>
        </p:spPr>
      </p:pic>
      <p:pic>
        <p:nvPicPr>
          <p:cNvPr id="17" name="Picture 16" descr="nano_cover_image_02K.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636669" y="1908693"/>
            <a:ext cx="1468358" cy="1807302"/>
          </a:xfrm>
          <a:prstGeom prst="rect">
            <a:avLst/>
          </a:prstGeom>
        </p:spPr>
      </p:pic>
      <p:sp>
        <p:nvSpPr>
          <p:cNvPr id="18" name="TextBox 17"/>
          <p:cNvSpPr txBox="1"/>
          <p:nvPr/>
        </p:nvSpPr>
        <p:spPr>
          <a:xfrm>
            <a:off x="-1" y="2452596"/>
            <a:ext cx="2618913" cy="1426031"/>
          </a:xfrm>
          <a:prstGeom prst="rect">
            <a:avLst/>
          </a:prstGeom>
          <a:noFill/>
        </p:spPr>
        <p:txBody>
          <a:bodyPr wrap="square" rtlCol="0">
            <a:spAutoFit/>
          </a:bodyPr>
          <a:lstStyle/>
          <a:p>
            <a:pPr algn="r">
              <a:lnSpc>
                <a:spcPts val="1300"/>
              </a:lnSpc>
            </a:pPr>
            <a:r>
              <a:rPr lang="en-US" sz="1300" b="1" dirty="0">
                <a:solidFill>
                  <a:prstClr val="black"/>
                </a:solidFill>
              </a:rPr>
              <a:t>Reducing </a:t>
            </a:r>
            <a:r>
              <a:rPr lang="en-US" sz="1300" b="1" dirty="0" smtClean="0">
                <a:solidFill>
                  <a:prstClr val="black"/>
                </a:solidFill>
              </a:rPr>
              <a:t>Friction </a:t>
            </a:r>
          </a:p>
          <a:p>
            <a:pPr algn="r">
              <a:lnSpc>
                <a:spcPts val="1300"/>
              </a:lnSpc>
            </a:pPr>
            <a:r>
              <a:rPr lang="en-US" sz="1150" dirty="0" smtClean="0">
                <a:solidFill>
                  <a:prstClr val="black"/>
                </a:solidFill>
              </a:rPr>
              <a:t>A team of researchers used the ALCF to observe </a:t>
            </a:r>
            <a:r>
              <a:rPr lang="en-US" sz="1150" dirty="0">
                <a:solidFill>
                  <a:prstClr val="black"/>
                </a:solidFill>
              </a:rPr>
              <a:t>a mechanism for eliminating friction at the macroscale with potential to achieve superlubricity for a wide range of mechanical applications.</a:t>
            </a:r>
          </a:p>
          <a:p>
            <a:pPr algn="r" fontAlgn="base">
              <a:lnSpc>
                <a:spcPts val="1300"/>
              </a:lnSpc>
              <a:spcBef>
                <a:spcPct val="0"/>
              </a:spcBef>
              <a:spcAft>
                <a:spcPct val="0"/>
              </a:spcAft>
            </a:pPr>
            <a:r>
              <a:rPr lang="en-US" sz="1200" b="1" dirty="0">
                <a:solidFill>
                  <a:prstClr val="black"/>
                </a:solidFill>
              </a:rPr>
              <a:t>(S. </a:t>
            </a:r>
            <a:r>
              <a:rPr lang="en-US" sz="1200" b="1" dirty="0" err="1">
                <a:solidFill>
                  <a:prstClr val="black"/>
                </a:solidFill>
              </a:rPr>
              <a:t>Sankaranarayanan</a:t>
            </a:r>
            <a:r>
              <a:rPr lang="en-US" sz="1200" b="1" dirty="0">
                <a:solidFill>
                  <a:prstClr val="black"/>
                </a:solidFill>
              </a:rPr>
              <a:t>, ANL)</a:t>
            </a:r>
          </a:p>
        </p:txBody>
      </p:sp>
      <p:sp>
        <p:nvSpPr>
          <p:cNvPr id="19" name="TextBox 18"/>
          <p:cNvSpPr txBox="1"/>
          <p:nvPr/>
        </p:nvSpPr>
        <p:spPr>
          <a:xfrm>
            <a:off x="6622748" y="5189398"/>
            <a:ext cx="2654422" cy="1092607"/>
          </a:xfrm>
          <a:prstGeom prst="rect">
            <a:avLst/>
          </a:prstGeom>
          <a:noFill/>
        </p:spPr>
        <p:txBody>
          <a:bodyPr wrap="square" rtlCol="0">
            <a:spAutoFit/>
          </a:bodyPr>
          <a:lstStyle/>
          <a:p>
            <a:pPr fontAlgn="base">
              <a:lnSpc>
                <a:spcPts val="1300"/>
              </a:lnSpc>
              <a:spcBef>
                <a:spcPct val="0"/>
              </a:spcBef>
              <a:spcAft>
                <a:spcPct val="0"/>
              </a:spcAft>
            </a:pPr>
            <a:r>
              <a:rPr lang="en-US" sz="1300" b="1" dirty="0">
                <a:solidFill>
                  <a:prstClr val="black"/>
                </a:solidFill>
              </a:rPr>
              <a:t>Better Engines</a:t>
            </a:r>
          </a:p>
          <a:p>
            <a:pPr>
              <a:lnSpc>
                <a:spcPts val="1300"/>
              </a:lnSpc>
            </a:pPr>
            <a:r>
              <a:rPr lang="en-US" sz="1150" dirty="0" smtClean="0">
                <a:solidFill>
                  <a:prstClr val="black"/>
                </a:solidFill>
              </a:rPr>
              <a:t>The ALCF is partnering </a:t>
            </a:r>
            <a:r>
              <a:rPr lang="en-US" sz="1150" dirty="0">
                <a:solidFill>
                  <a:prstClr val="black"/>
                </a:solidFill>
              </a:rPr>
              <a:t>with industry to develop simulation capabilities that can improve the fuel economy of vehicles. </a:t>
            </a:r>
          </a:p>
          <a:p>
            <a:pPr fontAlgn="base">
              <a:lnSpc>
                <a:spcPts val="1300"/>
              </a:lnSpc>
              <a:spcBef>
                <a:spcPct val="0"/>
              </a:spcBef>
              <a:spcAft>
                <a:spcPct val="0"/>
              </a:spcAft>
            </a:pPr>
            <a:r>
              <a:rPr lang="en-US" sz="1200" b="1" dirty="0">
                <a:solidFill>
                  <a:prstClr val="black"/>
                </a:solidFill>
              </a:rPr>
              <a:t>(S. </a:t>
            </a:r>
            <a:r>
              <a:rPr lang="en-US" sz="1200" b="1" dirty="0" err="1">
                <a:solidFill>
                  <a:prstClr val="black"/>
                </a:solidFill>
              </a:rPr>
              <a:t>Som</a:t>
            </a:r>
            <a:r>
              <a:rPr lang="en-US" sz="1200" b="1" dirty="0">
                <a:solidFill>
                  <a:prstClr val="black"/>
                </a:solidFill>
              </a:rPr>
              <a:t>, ANL)</a:t>
            </a:r>
          </a:p>
        </p:txBody>
      </p:sp>
      <p:sp>
        <p:nvSpPr>
          <p:cNvPr id="20" name="TextBox 19"/>
          <p:cNvSpPr txBox="1"/>
          <p:nvPr/>
        </p:nvSpPr>
        <p:spPr>
          <a:xfrm>
            <a:off x="-159808" y="5317722"/>
            <a:ext cx="3506683" cy="925894"/>
          </a:xfrm>
          <a:prstGeom prst="rect">
            <a:avLst/>
          </a:prstGeom>
          <a:noFill/>
        </p:spPr>
        <p:txBody>
          <a:bodyPr wrap="square" rtlCol="0">
            <a:spAutoFit/>
          </a:bodyPr>
          <a:lstStyle/>
          <a:p>
            <a:pPr algn="r">
              <a:lnSpc>
                <a:spcPts val="1300"/>
              </a:lnSpc>
            </a:pPr>
            <a:r>
              <a:rPr lang="en-US" sz="1300" b="1" dirty="0">
                <a:solidFill>
                  <a:prstClr val="black"/>
                </a:solidFill>
              </a:rPr>
              <a:t>Superconductivity</a:t>
            </a:r>
          </a:p>
          <a:p>
            <a:pPr algn="r">
              <a:lnSpc>
                <a:spcPts val="1300"/>
              </a:lnSpc>
            </a:pPr>
            <a:r>
              <a:rPr lang="en-US" sz="1150" dirty="0" smtClean="0">
                <a:solidFill>
                  <a:prstClr val="black"/>
                </a:solidFill>
              </a:rPr>
              <a:t>ALCF research is providing </a:t>
            </a:r>
            <a:r>
              <a:rPr lang="en-US" sz="1150" dirty="0">
                <a:solidFill>
                  <a:prstClr val="black"/>
                </a:solidFill>
              </a:rPr>
              <a:t>advanced </a:t>
            </a:r>
            <a:r>
              <a:rPr lang="en-US" sz="1150" dirty="0" smtClean="0">
                <a:solidFill>
                  <a:prstClr val="black"/>
                </a:solidFill>
              </a:rPr>
              <a:t>calculations </a:t>
            </a:r>
            <a:r>
              <a:rPr lang="en-US" sz="1150" dirty="0">
                <a:solidFill>
                  <a:prstClr val="black"/>
                </a:solidFill>
              </a:rPr>
              <a:t>to identify the electronic mechanisms for high-temperature </a:t>
            </a:r>
            <a:r>
              <a:rPr lang="en-US" sz="1150" dirty="0" smtClean="0">
                <a:solidFill>
                  <a:prstClr val="black"/>
                </a:solidFill>
              </a:rPr>
              <a:t>superconductivity in </a:t>
            </a:r>
            <a:r>
              <a:rPr lang="en-US" sz="1150" dirty="0" err="1" smtClean="0">
                <a:solidFill>
                  <a:prstClr val="black"/>
                </a:solidFill>
              </a:rPr>
              <a:t>cuprates</a:t>
            </a:r>
            <a:r>
              <a:rPr lang="en-US" sz="1150" dirty="0">
                <a:solidFill>
                  <a:prstClr val="black"/>
                </a:solidFill>
              </a:rPr>
              <a:t>. </a:t>
            </a:r>
          </a:p>
          <a:p>
            <a:pPr algn="r" fontAlgn="base">
              <a:lnSpc>
                <a:spcPts val="1300"/>
              </a:lnSpc>
              <a:spcBef>
                <a:spcPct val="0"/>
              </a:spcBef>
              <a:spcAft>
                <a:spcPct val="0"/>
              </a:spcAft>
            </a:pPr>
            <a:r>
              <a:rPr lang="en-US" sz="1200" b="1" dirty="0">
                <a:solidFill>
                  <a:prstClr val="black"/>
                </a:solidFill>
              </a:rPr>
              <a:t>(L. Wagner, UI-UC)</a:t>
            </a:r>
          </a:p>
        </p:txBody>
      </p:sp>
      <p:pic>
        <p:nvPicPr>
          <p:cNvPr id="21" name="Picture 20" descr="lignocellulose+cellulase_thomas.jpg"/>
          <p:cNvPicPr>
            <a:picLocks noChangeAspect="1"/>
          </p:cNvPicPr>
          <p:nvPr/>
        </p:nvPicPr>
        <p:blipFill rotWithShape="1">
          <a:blip r:embed="rId10" cstate="print">
            <a:extLst>
              <a:ext uri="{28A0092B-C50C-407E-A947-70E740481C1C}">
                <a14:useLocalDpi xmlns:a14="http://schemas.microsoft.com/office/drawing/2010/main" val="0"/>
              </a:ext>
            </a:extLst>
          </a:blip>
          <a:srcRect r="34368"/>
          <a:stretch/>
        </p:blipFill>
        <p:spPr>
          <a:xfrm>
            <a:off x="7634796" y="3676620"/>
            <a:ext cx="1509203" cy="1149743"/>
          </a:xfrm>
          <a:prstGeom prst="rect">
            <a:avLst/>
          </a:prstGeom>
        </p:spPr>
      </p:pic>
      <p:sp>
        <p:nvSpPr>
          <p:cNvPr id="22" name="Rectangle 11"/>
          <p:cNvSpPr>
            <a:spLocks noChangeArrowheads="1"/>
          </p:cNvSpPr>
          <p:nvPr/>
        </p:nvSpPr>
        <p:spPr bwMode="auto">
          <a:xfrm>
            <a:off x="4332303" y="3636456"/>
            <a:ext cx="3293615" cy="1345396"/>
          </a:xfrm>
          <a:prstGeom prst="rect">
            <a:avLst/>
          </a:prstGeom>
          <a:noFill/>
          <a:ln w="9525">
            <a:noFill/>
            <a:miter lim="800000"/>
            <a:headEnd/>
            <a:tailEnd/>
          </a:ln>
        </p:spPr>
        <p:txBody>
          <a:bodyPr/>
          <a:lstStyle/>
          <a:p>
            <a:pPr algn="r">
              <a:lnSpc>
                <a:spcPts val="1300"/>
              </a:lnSpc>
            </a:pPr>
            <a:r>
              <a:rPr lang="en-US" sz="1300" b="1" dirty="0" smtClean="0">
                <a:solidFill>
                  <a:prstClr val="black"/>
                </a:solidFill>
              </a:rPr>
              <a:t>Cellulosic Ethanol</a:t>
            </a:r>
            <a:endParaRPr lang="en-US" sz="1300" b="1" dirty="0">
              <a:solidFill>
                <a:prstClr val="black"/>
              </a:solidFill>
            </a:endParaRPr>
          </a:p>
          <a:p>
            <a:pPr algn="r">
              <a:lnSpc>
                <a:spcPts val="1300"/>
              </a:lnSpc>
            </a:pPr>
            <a:r>
              <a:rPr lang="en-US" sz="1200" dirty="0" smtClean="0"/>
              <a:t>To understand barriers to biofuel production, researchers used the OLCF to develop detailed </a:t>
            </a:r>
            <a:r>
              <a:rPr lang="en-US" sz="1200" dirty="0"/>
              <a:t>knowledge of lignin behavior </a:t>
            </a:r>
            <a:r>
              <a:rPr lang="en-US" sz="1200" dirty="0" smtClean="0"/>
              <a:t>that can </a:t>
            </a:r>
            <a:r>
              <a:rPr lang="en-US" sz="1200" dirty="0"/>
              <a:t>guide genetic engineering of enzymes that </a:t>
            </a:r>
            <a:r>
              <a:rPr lang="en-US" sz="1200" dirty="0" smtClean="0"/>
              <a:t>produce </a:t>
            </a:r>
            <a:r>
              <a:rPr lang="en-US" sz="1200" dirty="0"/>
              <a:t>bioethanol more efficiently.</a:t>
            </a:r>
          </a:p>
          <a:p>
            <a:pPr algn="r">
              <a:lnSpc>
                <a:spcPts val="1300"/>
              </a:lnSpc>
            </a:pPr>
            <a:r>
              <a:rPr lang="en-US" sz="1200" b="1" dirty="0" smtClean="0">
                <a:solidFill>
                  <a:prstClr val="black"/>
                </a:solidFill>
              </a:rPr>
              <a:t>(J. Smith, ORNL)</a:t>
            </a:r>
            <a:endParaRPr lang="en-US" sz="1200" b="1" dirty="0">
              <a:solidFill>
                <a:prstClr val="black"/>
              </a:solidFill>
            </a:endParaRPr>
          </a:p>
        </p:txBody>
      </p:sp>
      <p:sp>
        <p:nvSpPr>
          <p:cNvPr id="2" name="Footer Placeholder 1"/>
          <p:cNvSpPr>
            <a:spLocks noGrp="1"/>
          </p:cNvSpPr>
          <p:nvPr>
            <p:ph type="ftr" sz="quarter" idx="10"/>
          </p:nvPr>
        </p:nvSpPr>
        <p:spPr/>
        <p:txBody>
          <a:bodyPr/>
          <a:lstStyle/>
          <a:p>
            <a:pPr>
              <a:defRPr/>
            </a:pPr>
            <a:r>
              <a:rPr lang="en-US" smtClean="0"/>
              <a:t>BESAC Briefing February 11, 2016</a:t>
            </a:r>
            <a:endParaRPr lang="en-US"/>
          </a:p>
        </p:txBody>
      </p:sp>
    </p:spTree>
    <p:extLst>
      <p:ext uri="{BB962C8B-B14F-4D97-AF65-F5344CB8AC3E}">
        <p14:creationId xmlns:p14="http://schemas.microsoft.com/office/powerpoint/2010/main" val="3820524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3330769" y="1110242"/>
            <a:ext cx="4572000" cy="846386"/>
          </a:xfrm>
          <a:prstGeom prst="rect">
            <a:avLst/>
          </a:prstGeom>
        </p:spPr>
        <p:txBody>
          <a:bodyPr wrap="square">
            <a:spAutoFit/>
          </a:bodyPr>
          <a:lstStyle/>
          <a:p>
            <a:r>
              <a:rPr lang="en-US" sz="700" dirty="0" err="1"/>
              <a:t>Ramgen</a:t>
            </a:r>
            <a:r>
              <a:rPr lang="en-US" sz="700" dirty="0"/>
              <a:t> Power Systems, a </a:t>
            </a:r>
            <a:r>
              <a:rPr lang="en-US" sz="700" dirty="0" smtClean="0"/>
              <a:t>small firm </a:t>
            </a:r>
            <a:r>
              <a:rPr lang="en-US" sz="700" dirty="0"/>
              <a:t>in </a:t>
            </a:r>
          </a:p>
          <a:p>
            <a:r>
              <a:rPr lang="en-US" sz="700" dirty="0" smtClean="0"/>
              <a:t>Bellevue</a:t>
            </a:r>
            <a:r>
              <a:rPr lang="en-US" sz="700" dirty="0"/>
              <a:t>, </a:t>
            </a:r>
            <a:r>
              <a:rPr lang="en-US" sz="700" dirty="0" smtClean="0"/>
              <a:t>WA used </a:t>
            </a:r>
            <a:r>
              <a:rPr lang="en-US" sz="700" dirty="0"/>
              <a:t>the OLCF </a:t>
            </a:r>
            <a:r>
              <a:rPr lang="en-US" sz="700" dirty="0" smtClean="0"/>
              <a:t>to accelerate </a:t>
            </a:r>
            <a:endParaRPr lang="en-US" sz="700" dirty="0"/>
          </a:p>
          <a:p>
            <a:r>
              <a:rPr lang="en-US" sz="700" dirty="0" smtClean="0"/>
              <a:t>the </a:t>
            </a:r>
            <a:r>
              <a:rPr lang="en-US" sz="700" dirty="0"/>
              <a:t>design of shock wave turbo compressors </a:t>
            </a:r>
          </a:p>
          <a:p>
            <a:r>
              <a:rPr lang="en-US" sz="700" dirty="0" smtClean="0"/>
              <a:t>for </a:t>
            </a:r>
            <a:r>
              <a:rPr lang="en-US" sz="700" dirty="0"/>
              <a:t>carbon capture and sequestration and </a:t>
            </a:r>
            <a:endParaRPr lang="en-US" sz="700" dirty="0" smtClean="0"/>
          </a:p>
          <a:p>
            <a:r>
              <a:rPr lang="en-US" sz="700" dirty="0" smtClean="0"/>
              <a:t>for energy production</a:t>
            </a:r>
            <a:r>
              <a:rPr lang="en-US" sz="700" dirty="0"/>
              <a:t>. Very high resolution </a:t>
            </a:r>
          </a:p>
          <a:p>
            <a:r>
              <a:rPr lang="en-US" sz="700" dirty="0"/>
              <a:t>computer models enabled the company </a:t>
            </a:r>
            <a:r>
              <a:rPr lang="en-US" sz="700" dirty="0" smtClean="0"/>
              <a:t>to</a:t>
            </a:r>
          </a:p>
          <a:p>
            <a:r>
              <a:rPr lang="en-US" sz="700" dirty="0"/>
              <a:t>go from computer testing to </a:t>
            </a:r>
            <a:r>
              <a:rPr lang="en-US" sz="700" dirty="0" smtClean="0"/>
              <a:t>cutting </a:t>
            </a:r>
            <a:r>
              <a:rPr lang="en-US" sz="700" dirty="0"/>
              <a:t>a titanium prototype in two months.</a:t>
            </a:r>
          </a:p>
        </p:txBody>
      </p:sp>
      <p:pic>
        <p:nvPicPr>
          <p:cNvPr id="54" name="Picture 53"/>
          <p:cNvPicPr>
            <a:picLocks noChangeAspect="1"/>
          </p:cNvPicPr>
          <p:nvPr/>
        </p:nvPicPr>
        <p:blipFill>
          <a:blip r:embed="rId3"/>
          <a:stretch>
            <a:fillRect/>
          </a:stretch>
        </p:blipFill>
        <p:spPr>
          <a:xfrm>
            <a:off x="6491874" y="1825054"/>
            <a:ext cx="754358" cy="478831"/>
          </a:xfrm>
          <a:prstGeom prst="rect">
            <a:avLst/>
          </a:prstGeom>
        </p:spPr>
      </p:pic>
      <p:pic>
        <p:nvPicPr>
          <p:cNvPr id="57" name="Picture 56"/>
          <p:cNvPicPr>
            <a:picLocks noChangeAspect="1"/>
          </p:cNvPicPr>
          <p:nvPr/>
        </p:nvPicPr>
        <p:blipFill>
          <a:blip r:embed="rId4"/>
          <a:stretch>
            <a:fillRect/>
          </a:stretch>
        </p:blipFill>
        <p:spPr>
          <a:xfrm>
            <a:off x="8072250" y="2290442"/>
            <a:ext cx="1071750" cy="819573"/>
          </a:xfrm>
          <a:prstGeom prst="rect">
            <a:avLst/>
          </a:prstGeom>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3991" y="4721805"/>
            <a:ext cx="1552575"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p:txBody>
          <a:bodyPr/>
          <a:lstStyle/>
          <a:p>
            <a:r>
              <a:rPr lang="en-US" dirty="0" smtClean="0"/>
              <a:t>HPC Accelerating Energy Technology Development </a:t>
            </a:r>
            <a:endParaRPr lang="en-US" dirty="0"/>
          </a:p>
        </p:txBody>
      </p:sp>
      <p:sp>
        <p:nvSpPr>
          <p:cNvPr id="5" name="Slide Number Placeholder 4"/>
          <p:cNvSpPr>
            <a:spLocks noGrp="1"/>
          </p:cNvSpPr>
          <p:nvPr>
            <p:ph type="sldNum" sz="quarter" idx="11"/>
          </p:nvPr>
        </p:nvSpPr>
        <p:spPr/>
        <p:txBody>
          <a:bodyPr/>
          <a:lstStyle/>
          <a:p>
            <a:pPr>
              <a:defRPr/>
            </a:pPr>
            <a:fld id="{C0A2BE09-5C53-429F-9B0D-04D6F428253C}" type="slidenum">
              <a:rPr lang="en-US" smtClean="0"/>
              <a:pPr>
                <a:defRPr/>
              </a:pPr>
              <a:t>8</a:t>
            </a:fld>
            <a:endParaRPr lang="en-US" dirty="0"/>
          </a:p>
        </p:txBody>
      </p:sp>
      <p:sp>
        <p:nvSpPr>
          <p:cNvPr id="23" name="Rectangle 22"/>
          <p:cNvSpPr/>
          <p:nvPr/>
        </p:nvSpPr>
        <p:spPr>
          <a:xfrm>
            <a:off x="75869" y="1117639"/>
            <a:ext cx="4572000" cy="1600438"/>
          </a:xfrm>
          <a:prstGeom prst="rect">
            <a:avLst/>
          </a:prstGeom>
        </p:spPr>
        <p:txBody>
          <a:bodyPr wrap="square">
            <a:spAutoFit/>
          </a:bodyPr>
          <a:lstStyle/>
          <a:p>
            <a:r>
              <a:rPr lang="en-US" sz="700" dirty="0"/>
              <a:t>GM used the OLCF to accelerate, by at least a year, research to develop </a:t>
            </a:r>
          </a:p>
          <a:p>
            <a:r>
              <a:rPr lang="en-US" sz="700" dirty="0"/>
              <a:t>new thermoelectric materials that </a:t>
            </a:r>
          </a:p>
          <a:p>
            <a:r>
              <a:rPr lang="en-US" sz="700" dirty="0"/>
              <a:t>increase the fuel efficiency of cars.</a:t>
            </a:r>
          </a:p>
          <a:p>
            <a:r>
              <a:rPr lang="en-US" sz="700" dirty="0"/>
              <a:t>Typical car engines lose about 60 </a:t>
            </a:r>
          </a:p>
          <a:p>
            <a:r>
              <a:rPr lang="en-US" sz="700" dirty="0"/>
              <a:t>percent of fuel energy to waste </a:t>
            </a:r>
          </a:p>
          <a:p>
            <a:r>
              <a:rPr lang="en-US" sz="700" dirty="0"/>
              <a:t>heat. Access to DOE computers </a:t>
            </a:r>
          </a:p>
          <a:p>
            <a:r>
              <a:rPr lang="en-US" sz="700" dirty="0"/>
              <a:t>allowed GM to develop unique </a:t>
            </a:r>
          </a:p>
          <a:p>
            <a:r>
              <a:rPr lang="en-US" sz="700" dirty="0"/>
              <a:t>materials that convert some waste </a:t>
            </a:r>
          </a:p>
          <a:p>
            <a:r>
              <a:rPr lang="en-US" sz="700" dirty="0"/>
              <a:t>heat into electricity that can power </a:t>
            </a:r>
          </a:p>
          <a:p>
            <a:r>
              <a:rPr lang="en-US" sz="700" dirty="0"/>
              <a:t>various subsystems, removing a major burden from the car’s main </a:t>
            </a:r>
          </a:p>
          <a:p>
            <a:r>
              <a:rPr lang="en-US" sz="700" dirty="0"/>
              <a:t>generator and lowering fuel consumption. GM also used the </a:t>
            </a:r>
            <a:r>
              <a:rPr lang="en-US" sz="700" dirty="0" smtClean="0"/>
              <a:t>OLCF </a:t>
            </a:r>
            <a:r>
              <a:rPr lang="en-US" sz="700" dirty="0"/>
              <a:t>to optimize </a:t>
            </a:r>
          </a:p>
          <a:p>
            <a:r>
              <a:rPr lang="en-US" sz="700" dirty="0"/>
              <a:t>injector hole pattern design for desired in-cylinder fuel-air mixture distributions </a:t>
            </a:r>
          </a:p>
          <a:p>
            <a:r>
              <a:rPr lang="en-US" sz="700" dirty="0"/>
              <a:t>w</a:t>
            </a:r>
            <a:r>
              <a:rPr lang="en-US" sz="700" dirty="0" smtClean="0"/>
              <a:t>ith </a:t>
            </a:r>
            <a:r>
              <a:rPr lang="en-US" sz="700" dirty="0"/>
              <a:t>a 4 - 40x improvement in workflow throughput via 100s of ensembles.</a:t>
            </a:r>
          </a:p>
          <a:p>
            <a:endParaRPr lang="en-US" sz="700" dirty="0"/>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957" y="1321602"/>
            <a:ext cx="1488325" cy="723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491479" y="744229"/>
            <a:ext cx="2658122" cy="430887"/>
          </a:xfrm>
          <a:prstGeom prst="rect">
            <a:avLst/>
          </a:prstGeom>
        </p:spPr>
        <p:txBody>
          <a:bodyPr wrap="square">
            <a:spAutoFit/>
          </a:bodyPr>
          <a:lstStyle/>
          <a:p>
            <a:r>
              <a:rPr lang="en-US" sz="1100" b="1" dirty="0"/>
              <a:t>General Motors</a:t>
            </a:r>
          </a:p>
          <a:p>
            <a:r>
              <a:rPr lang="en-US" sz="1100" dirty="0"/>
              <a:t>Increasing Fuel Efficiency of Cars</a:t>
            </a:r>
          </a:p>
        </p:txBody>
      </p:sp>
      <p:sp>
        <p:nvSpPr>
          <p:cNvPr id="25" name="Rectangle 24"/>
          <p:cNvSpPr/>
          <p:nvPr/>
        </p:nvSpPr>
        <p:spPr>
          <a:xfrm>
            <a:off x="72664" y="2627923"/>
            <a:ext cx="4638583" cy="430887"/>
          </a:xfrm>
          <a:prstGeom prst="rect">
            <a:avLst/>
          </a:prstGeom>
        </p:spPr>
        <p:txBody>
          <a:bodyPr wrap="square">
            <a:spAutoFit/>
          </a:bodyPr>
          <a:lstStyle/>
          <a:p>
            <a:pPr>
              <a:spcAft>
                <a:spcPts val="0"/>
              </a:spcAft>
            </a:pPr>
            <a:r>
              <a:rPr lang="en-US" sz="1100" b="1" dirty="0" smtClean="0"/>
              <a:t>	     Pratt </a:t>
            </a:r>
            <a:r>
              <a:rPr lang="en-US" sz="1100" b="1" dirty="0"/>
              <a:t>&amp; Whitney</a:t>
            </a:r>
          </a:p>
          <a:p>
            <a:pPr>
              <a:spcAft>
                <a:spcPts val="0"/>
              </a:spcAft>
            </a:pPr>
            <a:r>
              <a:rPr lang="en-US" sz="1100" dirty="0" smtClean="0"/>
              <a:t>Accelerating Energy Efficient Jet </a:t>
            </a:r>
            <a:r>
              <a:rPr lang="en-US" sz="1100" dirty="0"/>
              <a:t>Engine Design</a:t>
            </a:r>
          </a:p>
        </p:txBody>
      </p:sp>
      <p:sp>
        <p:nvSpPr>
          <p:cNvPr id="26" name="Rectangle 25"/>
          <p:cNvSpPr/>
          <p:nvPr/>
        </p:nvSpPr>
        <p:spPr>
          <a:xfrm>
            <a:off x="59757" y="3020705"/>
            <a:ext cx="3253666" cy="1277273"/>
          </a:xfrm>
          <a:prstGeom prst="rect">
            <a:avLst/>
          </a:prstGeom>
        </p:spPr>
        <p:txBody>
          <a:bodyPr wrap="square">
            <a:spAutoFit/>
          </a:bodyPr>
          <a:lstStyle/>
          <a:p>
            <a:r>
              <a:rPr lang="en-US" sz="700" dirty="0"/>
              <a:t>Airlines are constantly seeking better fuel efficiency and </a:t>
            </a:r>
            <a:r>
              <a:rPr lang="en-US" sz="700" dirty="0" smtClean="0"/>
              <a:t>lower emissions, but</a:t>
            </a:r>
            <a:endParaRPr lang="en-US" sz="700" dirty="0"/>
          </a:p>
          <a:p>
            <a:r>
              <a:rPr lang="en-US" sz="700" dirty="0" smtClean="0"/>
              <a:t>redesigning </a:t>
            </a:r>
            <a:r>
              <a:rPr lang="en-US" sz="700" dirty="0"/>
              <a:t>jet engines has traditionally </a:t>
            </a:r>
            <a:r>
              <a:rPr lang="en-US" sz="700" dirty="0" smtClean="0"/>
              <a:t>involved many </a:t>
            </a:r>
            <a:r>
              <a:rPr lang="en-US" sz="700" dirty="0"/>
              <a:t>time-consuming, repetitive experiments. Pratt &amp; Whitney has dramatically decreased problem-</a:t>
            </a:r>
          </a:p>
          <a:p>
            <a:r>
              <a:rPr lang="en-US" sz="700" dirty="0"/>
              <a:t>to-solution turnaround times by adding </a:t>
            </a:r>
          </a:p>
          <a:p>
            <a:r>
              <a:rPr lang="en-US" sz="700" dirty="0" smtClean="0"/>
              <a:t>computer </a:t>
            </a:r>
            <a:r>
              <a:rPr lang="en-US" sz="700" dirty="0"/>
              <a:t>based virtual testing to the </a:t>
            </a:r>
          </a:p>
          <a:p>
            <a:r>
              <a:rPr lang="en-US" sz="700" dirty="0" smtClean="0"/>
              <a:t>design </a:t>
            </a:r>
            <a:r>
              <a:rPr lang="en-US" sz="700" dirty="0"/>
              <a:t>process. Using </a:t>
            </a:r>
            <a:r>
              <a:rPr lang="en-US" sz="700" dirty="0" smtClean="0"/>
              <a:t>the ALCF</a:t>
            </a:r>
            <a:r>
              <a:rPr lang="en-US" sz="700" dirty="0"/>
              <a:t>, Pratt </a:t>
            </a:r>
            <a:endParaRPr lang="en-US" sz="700" dirty="0" smtClean="0"/>
          </a:p>
          <a:p>
            <a:r>
              <a:rPr lang="en-US" sz="700" dirty="0" smtClean="0"/>
              <a:t>&amp; </a:t>
            </a:r>
            <a:r>
              <a:rPr lang="en-US" sz="700" dirty="0"/>
              <a:t>Whitney </a:t>
            </a:r>
            <a:r>
              <a:rPr lang="en-US" sz="700" dirty="0" smtClean="0"/>
              <a:t>improved </a:t>
            </a:r>
            <a:r>
              <a:rPr lang="en-US" sz="700" dirty="0"/>
              <a:t>the fuel efficiency </a:t>
            </a:r>
          </a:p>
          <a:p>
            <a:r>
              <a:rPr lang="en-US" sz="700" dirty="0" smtClean="0"/>
              <a:t>in </a:t>
            </a:r>
            <a:r>
              <a:rPr lang="en-US" sz="700" dirty="0"/>
              <a:t>its </a:t>
            </a:r>
            <a:r>
              <a:rPr lang="en-US" sz="700" dirty="0" smtClean="0"/>
              <a:t>Pure </a:t>
            </a:r>
            <a:r>
              <a:rPr lang="en-US" sz="700" dirty="0"/>
              <a:t>Power engines by </a:t>
            </a:r>
            <a:r>
              <a:rPr lang="en-US" sz="700" dirty="0" smtClean="0"/>
              <a:t>12–15%</a:t>
            </a:r>
            <a:endParaRPr lang="en-US" sz="700" dirty="0"/>
          </a:p>
          <a:p>
            <a:r>
              <a:rPr lang="en-US" sz="700" dirty="0" smtClean="0"/>
              <a:t>with </a:t>
            </a:r>
            <a:r>
              <a:rPr lang="en-US" sz="700" dirty="0"/>
              <a:t>potential savings to </a:t>
            </a:r>
            <a:r>
              <a:rPr lang="en-US" sz="700" dirty="0" smtClean="0"/>
              <a:t>airlines </a:t>
            </a:r>
            <a:r>
              <a:rPr lang="en-US" sz="700" dirty="0"/>
              <a:t>of </a:t>
            </a:r>
            <a:endParaRPr lang="en-US" sz="700" dirty="0" smtClean="0"/>
          </a:p>
          <a:p>
            <a:r>
              <a:rPr lang="en-US" sz="700" dirty="0" smtClean="0"/>
              <a:t>nearly </a:t>
            </a:r>
            <a:r>
              <a:rPr lang="en-US" sz="700" dirty="0"/>
              <a:t>$1M per aircraft per </a:t>
            </a:r>
            <a:r>
              <a:rPr lang="en-US" sz="700" dirty="0" smtClean="0"/>
              <a:t>year</a:t>
            </a:r>
            <a:r>
              <a:rPr lang="en-US" sz="700" dirty="0"/>
              <a:t>. The </a:t>
            </a:r>
            <a:endParaRPr lang="en-US" sz="700" dirty="0" smtClean="0"/>
          </a:p>
          <a:p>
            <a:r>
              <a:rPr lang="en-US" sz="700" dirty="0" smtClean="0"/>
              <a:t>new </a:t>
            </a:r>
            <a:r>
              <a:rPr lang="en-US" sz="700" dirty="0"/>
              <a:t>design is also 75 percent quieter.</a:t>
            </a:r>
          </a:p>
        </p:txBody>
      </p:sp>
      <p:pic>
        <p:nvPicPr>
          <p:cNvPr id="1029"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b="4766"/>
          <a:stretch/>
        </p:blipFill>
        <p:spPr bwMode="auto">
          <a:xfrm>
            <a:off x="1819156" y="3423907"/>
            <a:ext cx="1361103" cy="783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905924" y="4313858"/>
            <a:ext cx="3519993" cy="430887"/>
          </a:xfrm>
          <a:prstGeom prst="rect">
            <a:avLst/>
          </a:prstGeom>
        </p:spPr>
        <p:txBody>
          <a:bodyPr wrap="square">
            <a:spAutoFit/>
          </a:bodyPr>
          <a:lstStyle/>
          <a:p>
            <a:r>
              <a:rPr lang="en-US" sz="1100" b="1" dirty="0" err="1" smtClean="0"/>
              <a:t>SmartTruck</a:t>
            </a:r>
            <a:r>
              <a:rPr lang="en-US" sz="1100" b="1" dirty="0" smtClean="0"/>
              <a:t> Systems</a:t>
            </a:r>
            <a:endParaRPr lang="en-US" sz="1100" b="1" dirty="0"/>
          </a:p>
          <a:p>
            <a:r>
              <a:rPr lang="en-US" sz="1100" dirty="0" smtClean="0"/>
              <a:t>Reducing Truck Fuel Consumption</a:t>
            </a:r>
            <a:endParaRPr lang="en-US" sz="1100" dirty="0"/>
          </a:p>
        </p:txBody>
      </p:sp>
      <p:sp>
        <p:nvSpPr>
          <p:cNvPr id="28" name="Rectangle 27"/>
          <p:cNvSpPr/>
          <p:nvPr/>
        </p:nvSpPr>
        <p:spPr>
          <a:xfrm>
            <a:off x="50877" y="4689365"/>
            <a:ext cx="1769456" cy="1061829"/>
          </a:xfrm>
          <a:prstGeom prst="rect">
            <a:avLst/>
          </a:prstGeom>
        </p:spPr>
        <p:txBody>
          <a:bodyPr wrap="square">
            <a:spAutoFit/>
          </a:bodyPr>
          <a:lstStyle/>
          <a:p>
            <a:r>
              <a:rPr lang="en-US" sz="700" dirty="0" err="1" smtClean="0"/>
              <a:t>SmartTruck</a:t>
            </a:r>
            <a:r>
              <a:rPr lang="en-US" sz="700" dirty="0" smtClean="0"/>
              <a:t> Systems of </a:t>
            </a:r>
            <a:r>
              <a:rPr lang="en-US" sz="700" dirty="0"/>
              <a:t>South </a:t>
            </a:r>
            <a:r>
              <a:rPr lang="en-US" sz="700" dirty="0" smtClean="0"/>
              <a:t>Carolina used </a:t>
            </a:r>
            <a:r>
              <a:rPr lang="en-US" sz="700" dirty="0"/>
              <a:t>the OLCF to </a:t>
            </a:r>
            <a:r>
              <a:rPr lang="en-US" sz="700" dirty="0" smtClean="0"/>
              <a:t>reduce by 50% the time to develop  </a:t>
            </a:r>
            <a:r>
              <a:rPr lang="en-US" sz="700" dirty="0"/>
              <a:t>add-on parts that </a:t>
            </a:r>
            <a:r>
              <a:rPr lang="en-US" sz="700" dirty="0" smtClean="0"/>
              <a:t> substantially </a:t>
            </a:r>
            <a:r>
              <a:rPr lang="en-US" sz="700" dirty="0"/>
              <a:t>improve the fuel efficiency </a:t>
            </a:r>
            <a:r>
              <a:rPr lang="en-US" sz="700" dirty="0" smtClean="0"/>
              <a:t>- up </a:t>
            </a:r>
            <a:r>
              <a:rPr lang="en-US" sz="700" dirty="0"/>
              <a:t>to </a:t>
            </a:r>
            <a:r>
              <a:rPr lang="en-US" sz="700" dirty="0" smtClean="0"/>
              <a:t>12% </a:t>
            </a:r>
            <a:r>
              <a:rPr lang="en-US" sz="700" dirty="0"/>
              <a:t>- </a:t>
            </a:r>
            <a:r>
              <a:rPr lang="en-US" sz="700" dirty="0" smtClean="0"/>
              <a:t> exceeding the EPA </a:t>
            </a:r>
            <a:r>
              <a:rPr lang="en-US" sz="700" dirty="0" err="1" smtClean="0"/>
              <a:t>SmartWay</a:t>
            </a:r>
            <a:r>
              <a:rPr lang="en-US" sz="700" dirty="0" smtClean="0"/>
              <a:t> requirements for long-haul Trucks. Add-on </a:t>
            </a:r>
            <a:r>
              <a:rPr lang="en-US" sz="700" dirty="0"/>
              <a:t>parts </a:t>
            </a:r>
            <a:r>
              <a:rPr lang="en-US" sz="700" dirty="0" smtClean="0"/>
              <a:t>from </a:t>
            </a:r>
            <a:r>
              <a:rPr lang="en-US" sz="700" dirty="0" err="1" smtClean="0"/>
              <a:t>SmartTruck</a:t>
            </a:r>
            <a:r>
              <a:rPr lang="en-US" sz="700" dirty="0" smtClean="0"/>
              <a:t> can save </a:t>
            </a:r>
            <a:r>
              <a:rPr lang="en-US" sz="700" dirty="0"/>
              <a:t>each outfitted truck up to </a:t>
            </a:r>
            <a:r>
              <a:rPr lang="en-US" sz="700" dirty="0" smtClean="0"/>
              <a:t>3,700 gallons </a:t>
            </a:r>
            <a:r>
              <a:rPr lang="en-US" sz="700" dirty="0"/>
              <a:t>of fuel each year.</a:t>
            </a:r>
          </a:p>
        </p:txBody>
      </p:sp>
      <p:sp>
        <p:nvSpPr>
          <p:cNvPr id="29" name="Rectangle 28"/>
          <p:cNvSpPr/>
          <p:nvPr/>
        </p:nvSpPr>
        <p:spPr>
          <a:xfrm>
            <a:off x="6367343" y="2237048"/>
            <a:ext cx="1804619" cy="954107"/>
          </a:xfrm>
          <a:prstGeom prst="rect">
            <a:avLst/>
          </a:prstGeom>
        </p:spPr>
        <p:txBody>
          <a:bodyPr wrap="square">
            <a:spAutoFit/>
          </a:bodyPr>
          <a:lstStyle/>
          <a:p>
            <a:r>
              <a:rPr lang="en-US" sz="700" dirty="0"/>
              <a:t>Convergent Science is an Independent Software Vendor specializing in Computational Fluid Dynamics tools. They used the </a:t>
            </a:r>
            <a:r>
              <a:rPr lang="en-US" sz="700" dirty="0" smtClean="0"/>
              <a:t>ALCF </a:t>
            </a:r>
            <a:r>
              <a:rPr lang="en-US" sz="700" dirty="0"/>
              <a:t>to improve scaling of combustion simulations to allow unprecedented number of simultaneous jobs, providing a valuable design tool  </a:t>
            </a:r>
          </a:p>
          <a:p>
            <a:r>
              <a:rPr lang="en-US" sz="700" dirty="0"/>
              <a:t>for engine manufacturers jobs,</a:t>
            </a:r>
          </a:p>
        </p:txBody>
      </p:sp>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3246" y="1178299"/>
            <a:ext cx="985421" cy="60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29"/>
          <p:cNvSpPr/>
          <p:nvPr/>
        </p:nvSpPr>
        <p:spPr>
          <a:xfrm>
            <a:off x="4170749" y="752696"/>
            <a:ext cx="4572000" cy="430887"/>
          </a:xfrm>
          <a:prstGeom prst="rect">
            <a:avLst/>
          </a:prstGeom>
        </p:spPr>
        <p:txBody>
          <a:bodyPr>
            <a:spAutoFit/>
          </a:bodyPr>
          <a:lstStyle/>
          <a:p>
            <a:r>
              <a:rPr lang="en-US" sz="1100" b="1" dirty="0" err="1"/>
              <a:t>Ramgen</a:t>
            </a:r>
            <a:r>
              <a:rPr lang="en-US" sz="1100" b="1" dirty="0"/>
              <a:t> Power Systems</a:t>
            </a:r>
          </a:p>
          <a:p>
            <a:r>
              <a:rPr lang="en-US" sz="1100" dirty="0" smtClean="0"/>
              <a:t>Compressor Design Innovation</a:t>
            </a:r>
            <a:endParaRPr lang="en-US" sz="1100" dirty="0"/>
          </a:p>
        </p:txBody>
      </p:sp>
      <p:sp>
        <p:nvSpPr>
          <p:cNvPr id="31" name="Rectangle 30"/>
          <p:cNvSpPr/>
          <p:nvPr/>
        </p:nvSpPr>
        <p:spPr>
          <a:xfrm>
            <a:off x="3322302" y="4127274"/>
            <a:ext cx="3011673" cy="954107"/>
          </a:xfrm>
          <a:prstGeom prst="rect">
            <a:avLst/>
          </a:prstGeom>
        </p:spPr>
        <p:txBody>
          <a:bodyPr wrap="square">
            <a:spAutoFit/>
          </a:bodyPr>
          <a:lstStyle/>
          <a:p>
            <a:r>
              <a:rPr lang="en-US" sz="700" dirty="0"/>
              <a:t>Increasingly, aircraft manufacturers use</a:t>
            </a:r>
          </a:p>
          <a:p>
            <a:r>
              <a:rPr lang="en-US" sz="700" dirty="0"/>
              <a:t>predictive  computational tools to take the</a:t>
            </a:r>
          </a:p>
          <a:p>
            <a:r>
              <a:rPr lang="en-US" sz="700" dirty="0"/>
              <a:t>place of expensive wind tunnel tests. Boeing </a:t>
            </a:r>
          </a:p>
          <a:p>
            <a:r>
              <a:rPr lang="en-US" sz="700" dirty="0"/>
              <a:t>used the OLCF to discover multiple solutions </a:t>
            </a:r>
          </a:p>
          <a:p>
            <a:r>
              <a:rPr lang="en-US" sz="700" dirty="0"/>
              <a:t>for steady RANS equations with separated </a:t>
            </a:r>
          </a:p>
          <a:p>
            <a:r>
              <a:rPr lang="en-US" sz="700" dirty="0"/>
              <a:t>flow to explain why numerical models </a:t>
            </a:r>
          </a:p>
          <a:p>
            <a:r>
              <a:rPr lang="en-US" sz="700" dirty="0"/>
              <a:t>sometimes fail to capture </a:t>
            </a:r>
            <a:r>
              <a:rPr lang="en-US" sz="700" dirty="0" smtClean="0"/>
              <a:t>maximum </a:t>
            </a:r>
            <a:r>
              <a:rPr lang="en-US" sz="700" dirty="0" err="1" smtClean="0"/>
              <a:t>Iift</a:t>
            </a:r>
            <a:r>
              <a:rPr lang="en-US" sz="700" dirty="0"/>
              <a:t>.</a:t>
            </a:r>
          </a:p>
          <a:p>
            <a:endParaRPr lang="en-US" sz="700" dirty="0"/>
          </a:p>
        </p:txBody>
      </p:sp>
      <p:pic>
        <p:nvPicPr>
          <p:cNvPr id="1034"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62517" y="4222492"/>
            <a:ext cx="1025373" cy="68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 name="Rectangle 1023"/>
          <p:cNvSpPr/>
          <p:nvPr/>
        </p:nvSpPr>
        <p:spPr>
          <a:xfrm>
            <a:off x="4284678" y="3781652"/>
            <a:ext cx="2038260" cy="430887"/>
          </a:xfrm>
          <a:prstGeom prst="rect">
            <a:avLst/>
          </a:prstGeom>
        </p:spPr>
        <p:txBody>
          <a:bodyPr wrap="square">
            <a:spAutoFit/>
          </a:bodyPr>
          <a:lstStyle/>
          <a:p>
            <a:r>
              <a:rPr lang="en-US" sz="1100" b="1" dirty="0" smtClean="0"/>
              <a:t>The </a:t>
            </a:r>
            <a:r>
              <a:rPr lang="en-US" sz="1100" b="1" dirty="0"/>
              <a:t>Boeing Company</a:t>
            </a:r>
          </a:p>
          <a:p>
            <a:r>
              <a:rPr lang="en-US" sz="1100" dirty="0" smtClean="0"/>
              <a:t>Aircraft Efficiency and Safety</a:t>
            </a:r>
            <a:endParaRPr lang="en-US" sz="1100" dirty="0"/>
          </a:p>
        </p:txBody>
      </p:sp>
      <p:pic>
        <p:nvPicPr>
          <p:cNvPr id="1036"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0665" y="786634"/>
            <a:ext cx="333375" cy="322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13" descr="Boeing_RGBblue_standard"/>
          <p:cNvPicPr preferRelativeResize="0">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402530" y="3849435"/>
            <a:ext cx="887027" cy="296636"/>
          </a:xfrm>
          <a:prstGeom prst="rect">
            <a:avLst/>
          </a:prstGeom>
          <a:noFill/>
          <a:ln w="9525">
            <a:noFill/>
            <a:miter lim="800000"/>
            <a:headEnd/>
            <a:tailEnd/>
          </a:ln>
        </p:spPr>
      </p:pic>
      <p:pic>
        <p:nvPicPr>
          <p:cNvPr id="48" name="Picture 47"/>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553201" y="4789911"/>
            <a:ext cx="354036" cy="354383"/>
          </a:xfrm>
          <a:prstGeom prst="rect">
            <a:avLst/>
          </a:prstGeom>
        </p:spPr>
      </p:pic>
      <p:pic>
        <p:nvPicPr>
          <p:cNvPr id="51" name="Picture 50"/>
          <p:cNvPicPr>
            <a:picLocks noChangeAspect="1"/>
          </p:cNvPicPr>
          <p:nvPr/>
        </p:nvPicPr>
        <p:blipFill rotWithShape="1">
          <a:blip r:embed="rId13"/>
          <a:srcRect l="23621" t="29397" r="25400" b="28456"/>
          <a:stretch/>
        </p:blipFill>
        <p:spPr>
          <a:xfrm>
            <a:off x="6428253" y="772357"/>
            <a:ext cx="585927" cy="363985"/>
          </a:xfrm>
          <a:prstGeom prst="rect">
            <a:avLst/>
          </a:prstGeom>
        </p:spPr>
      </p:pic>
      <p:sp>
        <p:nvSpPr>
          <p:cNvPr id="1039" name="Rectangle 1038"/>
          <p:cNvSpPr/>
          <p:nvPr/>
        </p:nvSpPr>
        <p:spPr>
          <a:xfrm>
            <a:off x="6367342" y="5110391"/>
            <a:ext cx="1793290" cy="954107"/>
          </a:xfrm>
          <a:prstGeom prst="rect">
            <a:avLst/>
          </a:prstGeom>
        </p:spPr>
        <p:txBody>
          <a:bodyPr wrap="square">
            <a:spAutoFit/>
          </a:bodyPr>
          <a:lstStyle/>
          <a:p>
            <a:r>
              <a:rPr lang="en-US" sz="700" dirty="0" smtClean="0"/>
              <a:t>GE used ALCF resources to enable </a:t>
            </a:r>
            <a:r>
              <a:rPr lang="en-US" sz="700" dirty="0"/>
              <a:t>the design of quieter, more efficient wind turbines by accurate simulations of the complex behavior of air flows around wind turbine </a:t>
            </a:r>
            <a:r>
              <a:rPr lang="en-US" sz="700" dirty="0" smtClean="0"/>
              <a:t>blades. </a:t>
            </a:r>
            <a:r>
              <a:rPr lang="en-US" sz="700" dirty="0"/>
              <a:t>GE also used the </a:t>
            </a:r>
            <a:r>
              <a:rPr lang="en-US" sz="700" dirty="0" smtClean="0"/>
              <a:t>OLCF </a:t>
            </a:r>
            <a:r>
              <a:rPr lang="en-US" sz="700" dirty="0"/>
              <a:t>to </a:t>
            </a:r>
            <a:r>
              <a:rPr lang="en-US" sz="700" dirty="0" smtClean="0"/>
              <a:t>conduct first </a:t>
            </a:r>
            <a:r>
              <a:rPr lang="en-US" sz="700" dirty="0"/>
              <a:t>time </a:t>
            </a:r>
            <a:r>
              <a:rPr lang="en-US" sz="700" dirty="0" smtClean="0"/>
              <a:t>simulations </a:t>
            </a:r>
            <a:r>
              <a:rPr lang="en-US" sz="700" dirty="0"/>
              <a:t>of ice formation within million-molecule water droplets </a:t>
            </a:r>
            <a:r>
              <a:rPr lang="en-US" sz="700" dirty="0" smtClean="0"/>
              <a:t>. This is expanding</a:t>
            </a:r>
            <a:endParaRPr lang="en-US" sz="700" dirty="0"/>
          </a:p>
        </p:txBody>
      </p:sp>
      <p:sp>
        <p:nvSpPr>
          <p:cNvPr id="2" name="Rectangle 1"/>
          <p:cNvSpPr/>
          <p:nvPr/>
        </p:nvSpPr>
        <p:spPr>
          <a:xfrm>
            <a:off x="6367342" y="1106155"/>
            <a:ext cx="2776657" cy="738664"/>
          </a:xfrm>
          <a:prstGeom prst="rect">
            <a:avLst/>
          </a:prstGeom>
        </p:spPr>
        <p:txBody>
          <a:bodyPr wrap="square">
            <a:spAutoFit/>
          </a:bodyPr>
          <a:lstStyle/>
          <a:p>
            <a:r>
              <a:rPr lang="en-US" sz="700" dirty="0"/>
              <a:t>Caterpillar used </a:t>
            </a:r>
            <a:r>
              <a:rPr lang="en-US" sz="700" dirty="0" smtClean="0"/>
              <a:t>ALCF </a:t>
            </a:r>
            <a:r>
              <a:rPr lang="en-US" sz="700" dirty="0"/>
              <a:t>resources to develop more powerful combustion engine simulation capabilities to allow shorter development times and reduce need for multi-cylinder test programs. CAT also used the OLCF for evaluating large-scale HPC and GPU capability of critical welding simulation software and further developing &amp; testing weld optimization </a:t>
            </a:r>
            <a:r>
              <a:rPr lang="en-US" sz="700" dirty="0" smtClean="0"/>
              <a:t>algorithm.</a:t>
            </a:r>
            <a:endParaRPr lang="en-US" sz="700" dirty="0"/>
          </a:p>
        </p:txBody>
      </p:sp>
      <p:sp>
        <p:nvSpPr>
          <p:cNvPr id="6" name="Rectangle 5"/>
          <p:cNvSpPr/>
          <p:nvPr/>
        </p:nvSpPr>
        <p:spPr>
          <a:xfrm>
            <a:off x="6986719" y="744229"/>
            <a:ext cx="2250488" cy="430887"/>
          </a:xfrm>
          <a:prstGeom prst="rect">
            <a:avLst/>
          </a:prstGeom>
        </p:spPr>
        <p:txBody>
          <a:bodyPr wrap="square">
            <a:spAutoFit/>
          </a:bodyPr>
          <a:lstStyle/>
          <a:p>
            <a:r>
              <a:rPr lang="en-US" sz="1100" b="1" dirty="0" smtClean="0"/>
              <a:t>Caterpillar</a:t>
            </a:r>
            <a:endParaRPr lang="en-US" sz="1100" b="1" dirty="0"/>
          </a:p>
          <a:p>
            <a:r>
              <a:rPr lang="en-US" sz="1100" dirty="0" smtClean="0"/>
              <a:t>Heavy Equipment Efficiency </a:t>
            </a:r>
            <a:endParaRPr lang="en-US" sz="1100" dirty="0"/>
          </a:p>
        </p:txBody>
      </p:sp>
      <p:sp>
        <p:nvSpPr>
          <p:cNvPr id="7" name="Rectangle 6"/>
          <p:cNvSpPr/>
          <p:nvPr/>
        </p:nvSpPr>
        <p:spPr>
          <a:xfrm>
            <a:off x="6943151" y="4747790"/>
            <a:ext cx="2250489" cy="430887"/>
          </a:xfrm>
          <a:prstGeom prst="rect">
            <a:avLst/>
          </a:prstGeom>
        </p:spPr>
        <p:txBody>
          <a:bodyPr>
            <a:spAutoFit/>
          </a:bodyPr>
          <a:lstStyle/>
          <a:p>
            <a:r>
              <a:rPr lang="en-US" sz="1100" b="1" dirty="0"/>
              <a:t>General Electric</a:t>
            </a:r>
          </a:p>
          <a:p>
            <a:r>
              <a:rPr lang="en-US" sz="1100" dirty="0" smtClean="0"/>
              <a:t>Advancing Wind </a:t>
            </a:r>
            <a:r>
              <a:rPr lang="en-US" sz="1100" dirty="0"/>
              <a:t>Energy</a:t>
            </a:r>
          </a:p>
        </p:txBody>
      </p:sp>
      <p:sp>
        <p:nvSpPr>
          <p:cNvPr id="35" name="TextBox 34"/>
          <p:cNvSpPr txBox="1"/>
          <p:nvPr/>
        </p:nvSpPr>
        <p:spPr>
          <a:xfrm>
            <a:off x="3322302" y="5323762"/>
            <a:ext cx="2070963" cy="1061829"/>
          </a:xfrm>
          <a:prstGeom prst="rect">
            <a:avLst/>
          </a:prstGeom>
        </p:spPr>
        <p:txBody>
          <a:bodyPr wrap="square">
            <a:spAutoFit/>
          </a:bodyPr>
          <a:lstStyle>
            <a:defPPr>
              <a:defRPr lang="en-US"/>
            </a:defPPr>
            <a:lvl1pPr>
              <a:defRPr sz="700"/>
            </a:lvl1pPr>
          </a:lstStyle>
          <a:p>
            <a:r>
              <a:rPr lang="en-US" dirty="0"/>
              <a:t>Ford used </a:t>
            </a:r>
            <a:r>
              <a:rPr lang="en-US" dirty="0" smtClean="0"/>
              <a:t>OLCF </a:t>
            </a:r>
            <a:r>
              <a:rPr lang="en-US" dirty="0"/>
              <a:t>resources to develop a </a:t>
            </a:r>
            <a:r>
              <a:rPr lang="en-US" dirty="0" smtClean="0"/>
              <a:t>new, efficient </a:t>
            </a:r>
            <a:r>
              <a:rPr lang="en-US" dirty="0"/>
              <a:t>and automatic analytical cooling  </a:t>
            </a:r>
            <a:r>
              <a:rPr lang="en-US" dirty="0" smtClean="0"/>
              <a:t>package </a:t>
            </a:r>
            <a:r>
              <a:rPr lang="en-US" dirty="0"/>
              <a:t>optimization process leading to </a:t>
            </a:r>
            <a:r>
              <a:rPr lang="en-US" dirty="0" smtClean="0"/>
              <a:t>one- of-a-kind </a:t>
            </a:r>
            <a:r>
              <a:rPr lang="en-US" dirty="0"/>
              <a:t>design optimization of cooling systems. Ford also used the </a:t>
            </a:r>
            <a:r>
              <a:rPr lang="en-US" dirty="0" smtClean="0"/>
              <a:t>OLCF </a:t>
            </a:r>
            <a:r>
              <a:rPr lang="en-US" dirty="0"/>
              <a:t>to develop a high-performance computational strategy for modeling </a:t>
            </a:r>
            <a:r>
              <a:rPr lang="en-US" dirty="0" smtClean="0"/>
              <a:t>engine Cycle-to-Cycle Variation (CCV) - the </a:t>
            </a:r>
            <a:r>
              <a:rPr lang="en-US" dirty="0"/>
              <a:t>first </a:t>
            </a:r>
            <a:r>
              <a:rPr lang="en-US" dirty="0" smtClean="0"/>
              <a:t>such simulation at scale.</a:t>
            </a:r>
          </a:p>
          <a:p>
            <a:endParaRPr lang="en-US" dirty="0"/>
          </a:p>
        </p:txBody>
      </p:sp>
      <p:pic>
        <p:nvPicPr>
          <p:cNvPr id="36" name="Picture 2" descr="Ford Motor Company">
            <a:hlinkClick r:id="rId14" tooltip="Ford Motor Company"/>
          </p:cNvPr>
          <p:cNvPicPr>
            <a:picLocks noChangeAspect="1" noChangeArrowheads="1"/>
          </p:cNvPicPr>
          <p:nvPr/>
        </p:nvPicPr>
        <p:blipFill>
          <a:blip r:embed="rId15" cstate="print"/>
          <a:srcRect r="73961" b="-8135"/>
          <a:stretch>
            <a:fillRect/>
          </a:stretch>
        </p:blipFill>
        <p:spPr bwMode="auto">
          <a:xfrm>
            <a:off x="3448035" y="5025623"/>
            <a:ext cx="870619" cy="320827"/>
          </a:xfrm>
          <a:prstGeom prst="rect">
            <a:avLst/>
          </a:prstGeom>
          <a:noFill/>
        </p:spPr>
      </p:pic>
      <p:pic>
        <p:nvPicPr>
          <p:cNvPr id="38" name="Picture 37"/>
          <p:cNvPicPr>
            <a:picLocks noChangeAspect="1"/>
          </p:cNvPicPr>
          <p:nvPr/>
        </p:nvPicPr>
        <p:blipFill rotWithShape="1">
          <a:blip r:embed="rId16" cstate="screen">
            <a:extLst>
              <a:ext uri="{28A0092B-C50C-407E-A947-70E740481C1C}">
                <a14:useLocalDpi xmlns:a14="http://schemas.microsoft.com/office/drawing/2010/main"/>
              </a:ext>
            </a:extLst>
          </a:blip>
          <a:srcRect b="3251"/>
          <a:stretch/>
        </p:blipFill>
        <p:spPr>
          <a:xfrm>
            <a:off x="5339773" y="5308598"/>
            <a:ext cx="967893" cy="905935"/>
          </a:xfrm>
          <a:prstGeom prst="rect">
            <a:avLst/>
          </a:prstGeom>
          <a:ln>
            <a:noFill/>
          </a:ln>
          <a:effectLst/>
        </p:spPr>
      </p:pic>
      <p:pic>
        <p:nvPicPr>
          <p:cNvPr id="39" name="Picture 38"/>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449449" y="808385"/>
            <a:ext cx="631484" cy="300749"/>
          </a:xfrm>
          <a:prstGeom prst="rect">
            <a:avLst/>
          </a:prstGeom>
        </p:spPr>
      </p:pic>
      <p:sp>
        <p:nvSpPr>
          <p:cNvPr id="40" name="TextBox 39"/>
          <p:cNvSpPr txBox="1"/>
          <p:nvPr/>
        </p:nvSpPr>
        <p:spPr>
          <a:xfrm>
            <a:off x="3322302" y="2287974"/>
            <a:ext cx="2272683" cy="523220"/>
          </a:xfrm>
          <a:prstGeom prst="rect">
            <a:avLst/>
          </a:prstGeom>
        </p:spPr>
        <p:txBody>
          <a:bodyPr wrap="square">
            <a:spAutoFit/>
          </a:bodyPr>
          <a:lstStyle>
            <a:defPPr>
              <a:defRPr lang="en-US"/>
            </a:defPPr>
            <a:lvl1pPr>
              <a:defRPr sz="700"/>
            </a:lvl1pPr>
          </a:lstStyle>
          <a:p>
            <a:r>
              <a:rPr lang="en-US" dirty="0" smtClean="0"/>
              <a:t>Bosch used OLCF resources </a:t>
            </a:r>
            <a:r>
              <a:rPr lang="en-US" dirty="0"/>
              <a:t>to discover  </a:t>
            </a:r>
            <a:r>
              <a:rPr lang="en-US" dirty="0" smtClean="0"/>
              <a:t>and </a:t>
            </a:r>
            <a:r>
              <a:rPr lang="en-US" dirty="0"/>
              <a:t>optimize new classes of solid  </a:t>
            </a:r>
            <a:r>
              <a:rPr lang="en-US" dirty="0" smtClean="0"/>
              <a:t>inorganic </a:t>
            </a:r>
            <a:r>
              <a:rPr lang="en-US" dirty="0"/>
              <a:t>Li-ion electrolytes  </a:t>
            </a:r>
            <a:r>
              <a:rPr lang="en-US" dirty="0" smtClean="0"/>
              <a:t>with </a:t>
            </a:r>
            <a:r>
              <a:rPr lang="en-US" dirty="0"/>
              <a:t>high ionic and low electronic </a:t>
            </a:r>
            <a:r>
              <a:rPr lang="en-US" dirty="0" smtClean="0"/>
              <a:t>conductivity</a:t>
            </a:r>
            <a:r>
              <a:rPr lang="en-US" dirty="0"/>
              <a:t>, and good electrochemical stability.</a:t>
            </a:r>
          </a:p>
        </p:txBody>
      </p:sp>
      <p:pic>
        <p:nvPicPr>
          <p:cNvPr id="41" name="Picture 4" descr="https://encrypted-tbn0.gstatic.com/images?q=tbn:ANd9GcRnNeHpQEwf7uG8VbOtmxxhwZdCW3NJRCfBt1LSNKj5UNOPvs2g"/>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3421464" y="2001316"/>
            <a:ext cx="1019416" cy="29195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5465944" y="2067030"/>
            <a:ext cx="745707" cy="738761"/>
          </a:xfrm>
          <a:prstGeom prst="rect">
            <a:avLst/>
          </a:prstGeom>
        </p:spPr>
      </p:pic>
      <p:sp>
        <p:nvSpPr>
          <p:cNvPr id="9" name="Rectangle 8"/>
          <p:cNvSpPr/>
          <p:nvPr/>
        </p:nvSpPr>
        <p:spPr>
          <a:xfrm>
            <a:off x="4467356" y="1936855"/>
            <a:ext cx="1125629" cy="430887"/>
          </a:xfrm>
          <a:prstGeom prst="rect">
            <a:avLst/>
          </a:prstGeom>
        </p:spPr>
        <p:txBody>
          <a:bodyPr wrap="none">
            <a:spAutoFit/>
          </a:bodyPr>
          <a:lstStyle/>
          <a:p>
            <a:r>
              <a:rPr lang="en-US" sz="1100" b="1" dirty="0" smtClean="0"/>
              <a:t>Bosch</a:t>
            </a:r>
          </a:p>
          <a:p>
            <a:r>
              <a:rPr lang="en-US" sz="1100" dirty="0" smtClean="0"/>
              <a:t>Li-ion </a:t>
            </a:r>
            <a:r>
              <a:rPr lang="en-US" sz="1100" dirty="0"/>
              <a:t>Batteries</a:t>
            </a:r>
          </a:p>
        </p:txBody>
      </p:sp>
      <p:pic>
        <p:nvPicPr>
          <p:cNvPr id="44" name="Picture 3"/>
          <p:cNvPicPr>
            <a:picLocks noChangeAspect="1" noChangeArrowheads="1"/>
          </p:cNvPicPr>
          <p:nvPr/>
        </p:nvPicPr>
        <p:blipFill rotWithShape="1">
          <a:blip r:embed="rId20" cstate="screen">
            <a:extLst>
              <a:ext uri="{28A0092B-C50C-407E-A947-70E740481C1C}">
                <a14:useLocalDpi xmlns:a14="http://schemas.microsoft.com/office/drawing/2010/main"/>
              </a:ext>
            </a:extLst>
          </a:blip>
          <a:srcRect l="16151" t="910" r="9711" b="-910"/>
          <a:stretch/>
        </p:blipFill>
        <p:spPr bwMode="auto">
          <a:xfrm>
            <a:off x="8138907" y="5179705"/>
            <a:ext cx="942947" cy="800316"/>
          </a:xfrm>
          <a:prstGeom prst="rect">
            <a:avLst/>
          </a:prstGeom>
          <a:ln w="9525">
            <a:noFill/>
            <a:miter lim="800000"/>
            <a:headEnd/>
            <a:tailEnd/>
          </a:ln>
          <a:effectLst/>
          <a:extLst>
            <a:ext uri="{909E8E84-426E-40DD-AFC4-6F175D3DCCD1}">
              <a14:hiddenFill xmlns:a14="http://schemas.microsoft.com/office/drawing/2010/main">
                <a:solidFill>
                  <a:schemeClr val="accent1"/>
                </a:solidFill>
              </a14:hiddenFill>
            </a:ext>
          </a:extLst>
        </p:spPr>
      </p:pic>
      <p:sp>
        <p:nvSpPr>
          <p:cNvPr id="10" name="Rectangle 9"/>
          <p:cNvSpPr/>
          <p:nvPr/>
        </p:nvSpPr>
        <p:spPr>
          <a:xfrm>
            <a:off x="6367342" y="5959358"/>
            <a:ext cx="2776657" cy="307777"/>
          </a:xfrm>
          <a:prstGeom prst="rect">
            <a:avLst/>
          </a:prstGeom>
        </p:spPr>
        <p:txBody>
          <a:bodyPr wrap="square">
            <a:spAutoFit/>
          </a:bodyPr>
          <a:lstStyle/>
          <a:p>
            <a:r>
              <a:rPr lang="en-US" sz="700" dirty="0"/>
              <a:t>understanding of </a:t>
            </a:r>
            <a:r>
              <a:rPr lang="en-US" sz="700" dirty="0" smtClean="0"/>
              <a:t>freezing </a:t>
            </a:r>
            <a:r>
              <a:rPr lang="en-US" sz="700" dirty="0"/>
              <a:t>at the molecular level to enhance wind turbine resilience in cold climates.</a:t>
            </a:r>
          </a:p>
        </p:txBody>
      </p:sp>
      <p:sp>
        <p:nvSpPr>
          <p:cNvPr id="11" name="Rectangle 10"/>
          <p:cNvSpPr/>
          <p:nvPr/>
        </p:nvSpPr>
        <p:spPr>
          <a:xfrm>
            <a:off x="6376222" y="3675633"/>
            <a:ext cx="1864309" cy="1169551"/>
          </a:xfrm>
          <a:prstGeom prst="rect">
            <a:avLst/>
          </a:prstGeom>
        </p:spPr>
        <p:txBody>
          <a:bodyPr wrap="square">
            <a:spAutoFit/>
          </a:bodyPr>
          <a:lstStyle/>
          <a:p>
            <a:r>
              <a:rPr lang="en-US" sz="700" dirty="0"/>
              <a:t>UTRC used the </a:t>
            </a:r>
            <a:r>
              <a:rPr lang="en-US" sz="700" dirty="0" smtClean="0"/>
              <a:t>OLCF </a:t>
            </a:r>
            <a:r>
              <a:rPr lang="en-US" sz="700" dirty="0"/>
              <a:t>to conduct first-of-a-kind high-fidelity LES computations of flow in turbomachinery components for more fuel efficient, next-generation jet engines. They also used the </a:t>
            </a:r>
            <a:r>
              <a:rPr lang="en-US" sz="700" dirty="0" smtClean="0"/>
              <a:t>OLCFs </a:t>
            </a:r>
            <a:r>
              <a:rPr lang="en-US" sz="700" dirty="0"/>
              <a:t>to Demonstrate biomass as a viable, sustainable feedstock for fuel </a:t>
            </a:r>
            <a:r>
              <a:rPr lang="en-US" sz="700" dirty="0" smtClean="0"/>
              <a:t>cell </a:t>
            </a:r>
            <a:r>
              <a:rPr lang="en-US" sz="700" dirty="0"/>
              <a:t>hydrogen production; showed that nickel is a feasible catalytic alternative to platinum</a:t>
            </a:r>
          </a:p>
          <a:p>
            <a:endParaRPr lang="en-US" sz="700" dirty="0"/>
          </a:p>
        </p:txBody>
      </p:sp>
      <p:sp>
        <p:nvSpPr>
          <p:cNvPr id="12" name="Rectangle 11"/>
          <p:cNvSpPr/>
          <p:nvPr/>
        </p:nvSpPr>
        <p:spPr>
          <a:xfrm>
            <a:off x="7386222" y="3303357"/>
            <a:ext cx="1766656" cy="430887"/>
          </a:xfrm>
          <a:prstGeom prst="rect">
            <a:avLst/>
          </a:prstGeom>
        </p:spPr>
        <p:txBody>
          <a:bodyPr wrap="square">
            <a:spAutoFit/>
          </a:bodyPr>
          <a:lstStyle/>
          <a:p>
            <a:r>
              <a:rPr lang="en-US" sz="1100" b="1" dirty="0" smtClean="0"/>
              <a:t>United Technologies</a:t>
            </a:r>
          </a:p>
          <a:p>
            <a:r>
              <a:rPr lang="en-US" sz="1100" dirty="0" smtClean="0"/>
              <a:t>Jet Efficiency &amp; Catalysis</a:t>
            </a:r>
            <a:endParaRPr lang="en-US" sz="1100" dirty="0"/>
          </a:p>
        </p:txBody>
      </p:sp>
      <p:sp>
        <p:nvSpPr>
          <p:cNvPr id="14" name="Rectangle 13"/>
          <p:cNvSpPr/>
          <p:nvPr/>
        </p:nvSpPr>
        <p:spPr>
          <a:xfrm>
            <a:off x="1691274" y="5772267"/>
            <a:ext cx="1627656" cy="502702"/>
          </a:xfrm>
          <a:prstGeom prst="rect">
            <a:avLst/>
          </a:prstGeom>
        </p:spPr>
        <p:txBody>
          <a:bodyPr wrap="square">
            <a:spAutoFit/>
          </a:bodyPr>
          <a:lstStyle/>
          <a:p>
            <a:pPr>
              <a:lnSpc>
                <a:spcPts val="800"/>
              </a:lnSpc>
            </a:pPr>
            <a:r>
              <a:rPr lang="en-US" sz="700" dirty="0" smtClean="0"/>
              <a:t>Shell used the ALCF to improve </a:t>
            </a:r>
            <a:r>
              <a:rPr lang="en-US" sz="700" dirty="0"/>
              <a:t>the production of synthetic gas products by simulating the catalytic properties of cluster-based </a:t>
            </a:r>
            <a:r>
              <a:rPr lang="en-US" sz="700" dirty="0" smtClean="0"/>
              <a:t>materials.</a:t>
            </a:r>
            <a:endParaRPr lang="en-US" sz="700" dirty="0"/>
          </a:p>
        </p:txBody>
      </p:sp>
      <p:pic>
        <p:nvPicPr>
          <p:cNvPr id="53" name="Picture 52"/>
          <p:cNvPicPr>
            <a:picLocks noChangeAspect="1"/>
          </p:cNvPicPr>
          <p:nvPr/>
        </p:nvPicPr>
        <p:blipFill>
          <a:blip r:embed="rId21"/>
          <a:stretch>
            <a:fillRect/>
          </a:stretch>
        </p:blipFill>
        <p:spPr>
          <a:xfrm>
            <a:off x="139246" y="5806655"/>
            <a:ext cx="288525" cy="353296"/>
          </a:xfrm>
          <a:prstGeom prst="rect">
            <a:avLst/>
          </a:prstGeom>
        </p:spPr>
      </p:pic>
      <p:sp>
        <p:nvSpPr>
          <p:cNvPr id="15" name="Rectangle 14"/>
          <p:cNvSpPr/>
          <p:nvPr/>
        </p:nvSpPr>
        <p:spPr>
          <a:xfrm>
            <a:off x="425744" y="5783762"/>
            <a:ext cx="1383712" cy="430887"/>
          </a:xfrm>
          <a:prstGeom prst="rect">
            <a:avLst/>
          </a:prstGeom>
        </p:spPr>
        <p:txBody>
          <a:bodyPr wrap="none">
            <a:spAutoFit/>
          </a:bodyPr>
          <a:lstStyle/>
          <a:p>
            <a:r>
              <a:rPr lang="en-US" sz="1100" b="1" dirty="0" smtClean="0">
                <a:latin typeface="Arial"/>
                <a:cs typeface="Arial"/>
              </a:rPr>
              <a:t>Royal Dutch Shell</a:t>
            </a:r>
          </a:p>
          <a:p>
            <a:r>
              <a:rPr lang="en-US" sz="1100" dirty="0" smtClean="0">
                <a:latin typeface="Arial"/>
                <a:cs typeface="Arial"/>
              </a:rPr>
              <a:t>Catalysis</a:t>
            </a:r>
            <a:endParaRPr lang="en-US" sz="1100" dirty="0"/>
          </a:p>
        </p:txBody>
      </p:sp>
      <p:sp>
        <p:nvSpPr>
          <p:cNvPr id="56" name="Rectangle 55"/>
          <p:cNvSpPr/>
          <p:nvPr/>
        </p:nvSpPr>
        <p:spPr>
          <a:xfrm>
            <a:off x="7253059" y="1876929"/>
            <a:ext cx="1761572" cy="430887"/>
          </a:xfrm>
          <a:prstGeom prst="rect">
            <a:avLst/>
          </a:prstGeom>
        </p:spPr>
        <p:txBody>
          <a:bodyPr wrap="square">
            <a:spAutoFit/>
          </a:bodyPr>
          <a:lstStyle/>
          <a:p>
            <a:r>
              <a:rPr lang="en-US" sz="1100" b="1" dirty="0" smtClean="0"/>
              <a:t>Convergent Science</a:t>
            </a:r>
            <a:endParaRPr lang="en-US" sz="1100" b="1" dirty="0"/>
          </a:p>
          <a:p>
            <a:r>
              <a:rPr lang="en-US" sz="1100" dirty="0" smtClean="0"/>
              <a:t>Engine Design</a:t>
            </a:r>
            <a:endParaRPr lang="en-US" sz="1100" dirty="0"/>
          </a:p>
        </p:txBody>
      </p:sp>
      <p:sp>
        <p:nvSpPr>
          <p:cNvPr id="13" name="Rectangle 12"/>
          <p:cNvSpPr/>
          <p:nvPr/>
        </p:nvSpPr>
        <p:spPr>
          <a:xfrm>
            <a:off x="6375810" y="3090459"/>
            <a:ext cx="2678938" cy="200055"/>
          </a:xfrm>
          <a:prstGeom prst="rect">
            <a:avLst/>
          </a:prstGeom>
        </p:spPr>
        <p:txBody>
          <a:bodyPr wrap="square">
            <a:spAutoFit/>
          </a:bodyPr>
          <a:lstStyle/>
          <a:p>
            <a:r>
              <a:rPr lang="en-US" sz="700" dirty="0" smtClean="0"/>
              <a:t>providing </a:t>
            </a:r>
            <a:r>
              <a:rPr lang="en-US" sz="700" dirty="0"/>
              <a:t>a valuable design tool for engine </a:t>
            </a:r>
            <a:r>
              <a:rPr lang="en-US" sz="700" dirty="0" smtClean="0"/>
              <a:t>manufacturers.</a:t>
            </a:r>
            <a:endParaRPr lang="en-US" sz="700" dirty="0"/>
          </a:p>
        </p:txBody>
      </p:sp>
      <p:pic>
        <p:nvPicPr>
          <p:cNvPr id="16" name="Picture 2" descr="https://blogs.dal.ca/formulaSAE/files/2014/02/Pratt-and-Whitney.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70317" y="2644726"/>
            <a:ext cx="976546" cy="19791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2" descr="Smart Truck Logo">
            <a:hlinkClick r:id="rId23"/>
          </p:cNvPr>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81952" y="4357144"/>
            <a:ext cx="852145" cy="300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2"/>
          <p:cNvPicPr>
            <a:picLocks noChangeAspect="1" noChangeArrowheads="1"/>
          </p:cNvPicPr>
          <p:nvPr/>
        </p:nvPicPr>
        <p:blipFill rotWithShape="1">
          <a:blip r:embed="rId25" cstate="print"/>
          <a:srcRect t="4006" r="2303" b="2668"/>
          <a:stretch/>
        </p:blipFill>
        <p:spPr bwMode="auto">
          <a:xfrm>
            <a:off x="8200313" y="3748668"/>
            <a:ext cx="952566" cy="903642"/>
          </a:xfrm>
          <a:prstGeom prst="rect">
            <a:avLst/>
          </a:prstGeom>
          <a:noFill/>
          <a:ln w="9525">
            <a:noFill/>
            <a:miter lim="800000"/>
            <a:headEnd/>
            <a:tailEnd/>
          </a:ln>
          <a:effectLst/>
        </p:spPr>
      </p:pic>
      <p:pic>
        <p:nvPicPr>
          <p:cNvPr id="59" name="Picture 58" descr="utrc_blue.bmp"/>
          <p:cNvPicPr>
            <a:picLocks noChangeAspect="1"/>
          </p:cNvPicPr>
          <p:nvPr/>
        </p:nvPicPr>
        <p:blipFill>
          <a:blip r:embed="rId26" cstate="print"/>
          <a:stretch>
            <a:fillRect/>
          </a:stretch>
        </p:blipFill>
        <p:spPr>
          <a:xfrm>
            <a:off x="6455661" y="3428012"/>
            <a:ext cx="956372" cy="173741"/>
          </a:xfrm>
          <a:prstGeom prst="rect">
            <a:avLst/>
          </a:prstGeom>
        </p:spPr>
      </p:pic>
      <p:sp>
        <p:nvSpPr>
          <p:cNvPr id="60" name="Rectangle 59"/>
          <p:cNvSpPr/>
          <p:nvPr/>
        </p:nvSpPr>
        <p:spPr>
          <a:xfrm>
            <a:off x="4199463" y="2821169"/>
            <a:ext cx="3736267" cy="430887"/>
          </a:xfrm>
          <a:prstGeom prst="rect">
            <a:avLst/>
          </a:prstGeom>
        </p:spPr>
        <p:txBody>
          <a:bodyPr wrap="square">
            <a:spAutoFit/>
          </a:bodyPr>
          <a:lstStyle/>
          <a:p>
            <a:r>
              <a:rPr lang="en-US" sz="1100" b="1" dirty="0" smtClean="0"/>
              <a:t>Fiat </a:t>
            </a:r>
            <a:r>
              <a:rPr lang="en-US" sz="1100" b="1" dirty="0"/>
              <a:t>Chrysler </a:t>
            </a:r>
            <a:r>
              <a:rPr lang="en-US" sz="1100" b="1" dirty="0" smtClean="0"/>
              <a:t>Automobiles</a:t>
            </a:r>
            <a:r>
              <a:rPr lang="en-US" sz="1100" dirty="0" smtClean="0"/>
              <a:t>       </a:t>
            </a:r>
          </a:p>
          <a:p>
            <a:r>
              <a:rPr lang="en-US" sz="1100" dirty="0" smtClean="0"/>
              <a:t>Improving Pickup Aerodynamics</a:t>
            </a:r>
            <a:endParaRPr lang="en-US" sz="1100" dirty="0"/>
          </a:p>
        </p:txBody>
      </p:sp>
      <p:sp>
        <p:nvSpPr>
          <p:cNvPr id="17" name="Rectangle 16"/>
          <p:cNvSpPr/>
          <p:nvPr/>
        </p:nvSpPr>
        <p:spPr>
          <a:xfrm>
            <a:off x="3322303" y="3191282"/>
            <a:ext cx="3071673" cy="630942"/>
          </a:xfrm>
          <a:prstGeom prst="rect">
            <a:avLst/>
          </a:prstGeom>
        </p:spPr>
        <p:txBody>
          <a:bodyPr wrap="square">
            <a:spAutoFit/>
          </a:bodyPr>
          <a:lstStyle/>
          <a:p>
            <a:r>
              <a:rPr lang="en-US" sz="700" dirty="0" smtClean="0"/>
              <a:t>FCA has begun working with the OLCF to better </a:t>
            </a:r>
            <a:r>
              <a:rPr lang="en-US" sz="700" dirty="0"/>
              <a:t>understand </a:t>
            </a:r>
            <a:r>
              <a:rPr lang="en-US" sz="700" dirty="0" smtClean="0"/>
              <a:t>the aerodynamics of a pickup truck. </a:t>
            </a:r>
            <a:r>
              <a:rPr lang="en-US" sz="700" dirty="0"/>
              <a:t>They will be doing large scale design of </a:t>
            </a:r>
            <a:r>
              <a:rPr lang="en-US" sz="700" dirty="0" smtClean="0"/>
              <a:t>experiment studies to </a:t>
            </a:r>
            <a:r>
              <a:rPr lang="en-US" sz="700" dirty="0"/>
              <a:t>understand the influence of about 40 different geometric parameters on the aerodynamic behavior, specifically the </a:t>
            </a:r>
            <a:r>
              <a:rPr lang="en-US" sz="700" dirty="0" smtClean="0"/>
              <a:t> drag coefficient, of pickup truck designs.</a:t>
            </a:r>
            <a:endParaRPr lang="en-US" sz="700" dirty="0"/>
          </a:p>
        </p:txBody>
      </p:sp>
      <p:pic>
        <p:nvPicPr>
          <p:cNvPr id="1028" name="Picture 4" descr="Fiat, Chrysler Reorganizing, Unveil New Logo and 2013 Earnings Photo ..."/>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l="6982" t="22062" r="7892" b="25013"/>
          <a:stretch/>
        </p:blipFill>
        <p:spPr bwMode="auto">
          <a:xfrm>
            <a:off x="3373926" y="2839212"/>
            <a:ext cx="852569" cy="3516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277971" y="4953627"/>
            <a:ext cx="1611339" cy="438646"/>
          </a:xfrm>
          <a:prstGeom prst="rect">
            <a:avLst/>
          </a:prstGeom>
        </p:spPr>
        <p:txBody>
          <a:bodyPr wrap="none">
            <a:spAutoFit/>
          </a:bodyPr>
          <a:lstStyle/>
          <a:p>
            <a:pPr>
              <a:lnSpc>
                <a:spcPts val="1300"/>
              </a:lnSpc>
            </a:pPr>
            <a:r>
              <a:rPr lang="en-US" sz="1100" b="1" dirty="0" smtClean="0"/>
              <a:t>Ford Motor Company</a:t>
            </a:r>
          </a:p>
          <a:p>
            <a:pPr>
              <a:lnSpc>
                <a:spcPts val="1300"/>
              </a:lnSpc>
            </a:pPr>
            <a:r>
              <a:rPr lang="en-US" sz="1100" dirty="0" err="1" smtClean="0"/>
              <a:t>Underhood</a:t>
            </a:r>
            <a:r>
              <a:rPr lang="en-US" sz="1100" dirty="0" smtClean="0"/>
              <a:t> </a:t>
            </a:r>
            <a:r>
              <a:rPr lang="en-US" sz="1100" dirty="0"/>
              <a:t>Cooling</a:t>
            </a:r>
          </a:p>
        </p:txBody>
      </p:sp>
      <p:sp>
        <p:nvSpPr>
          <p:cNvPr id="4" name="Footer Placeholder 3"/>
          <p:cNvSpPr>
            <a:spLocks noGrp="1"/>
          </p:cNvSpPr>
          <p:nvPr>
            <p:ph type="ftr" sz="quarter" idx="10"/>
          </p:nvPr>
        </p:nvSpPr>
        <p:spPr/>
        <p:txBody>
          <a:bodyPr/>
          <a:lstStyle/>
          <a:p>
            <a:pPr>
              <a:defRPr/>
            </a:pPr>
            <a:r>
              <a:rPr lang="en-US" smtClean="0"/>
              <a:t>BESAC Briefing February 11, 2016</a:t>
            </a:r>
            <a:endParaRPr lang="en-US"/>
          </a:p>
        </p:txBody>
      </p:sp>
    </p:spTree>
    <p:extLst>
      <p:ext uri="{BB962C8B-B14F-4D97-AF65-F5344CB8AC3E}">
        <p14:creationId xmlns:p14="http://schemas.microsoft.com/office/powerpoint/2010/main" val="3004594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ellaba\AppData\Local\Microsoft\Windows\Temporary Internet Files\Content.Outlook\9S1VNRBG\Pie_codes_2015_top_20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205" y="759592"/>
            <a:ext cx="6727832" cy="45680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704850"/>
          </a:xfrm>
        </p:spPr>
        <p:txBody>
          <a:bodyPr>
            <a:normAutofit fontScale="90000"/>
          </a:bodyPr>
          <a:lstStyle/>
          <a:p>
            <a:r>
              <a:rPr lang="en-US" sz="2800" dirty="0" smtClean="0">
                <a:effectLst/>
              </a:rPr>
              <a:t>Computational Capacity is Based on Requirements</a:t>
            </a:r>
            <a:br>
              <a:rPr lang="en-US" sz="2800" dirty="0" smtClean="0">
                <a:effectLst/>
              </a:rPr>
            </a:br>
            <a:r>
              <a:rPr lang="en-US" sz="2800" i="1" dirty="0" smtClean="0">
                <a:effectLst/>
              </a:rPr>
              <a:t>“Lead with the Science”</a:t>
            </a:r>
            <a:endParaRPr lang="en-US" sz="2800" i="1" dirty="0">
              <a:effectLst/>
            </a:endParaRPr>
          </a:p>
        </p:txBody>
      </p:sp>
      <p:pic>
        <p:nvPicPr>
          <p:cNvPr id="17" name="Picture 4"/>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787427" y="4465489"/>
            <a:ext cx="1327727" cy="172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ASCRFrontcov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0107" y="4465489"/>
            <a:ext cx="1327727" cy="1720272"/>
          </a:xfrm>
          <a:prstGeom prst="rect">
            <a:avLst/>
          </a:prstGeom>
        </p:spPr>
      </p:pic>
      <p:pic>
        <p:nvPicPr>
          <p:cNvPr id="19" name="Picture 5"/>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6885512" y="2514026"/>
            <a:ext cx="1327727" cy="172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SampleBESCoverV8.pn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829537" y="2520360"/>
            <a:ext cx="1327727" cy="171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rough-fes-cover.pdf"/>
          <p:cNvPicPr>
            <a:picLocks noChangeAspect="1"/>
          </p:cNvPicPr>
          <p:nvPr/>
        </p:nvPicPr>
        <p:blipFill>
          <a:blip r:embed="rId8" cstate="email">
            <a:extLst>
              <a:ext uri="{28A0092B-C50C-407E-A947-70E740481C1C}">
                <a14:useLocalDpi xmlns:a14="http://schemas.microsoft.com/office/drawing/2010/main"/>
              </a:ext>
            </a:extLst>
          </a:blip>
          <a:srcRect b="6464"/>
          <a:stretch>
            <a:fillRect/>
          </a:stretch>
        </p:blipFill>
        <p:spPr bwMode="auto">
          <a:xfrm>
            <a:off x="5883270" y="4465489"/>
            <a:ext cx="1327727" cy="1724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NP-ReportCover.pdf"/>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367114" y="4465489"/>
            <a:ext cx="1327726" cy="1718234"/>
          </a:xfrm>
          <a:prstGeom prst="rect">
            <a:avLst/>
          </a:prstGeom>
        </p:spPr>
      </p:pic>
      <p:sp>
        <p:nvSpPr>
          <p:cNvPr id="14" name="TextBox 13"/>
          <p:cNvSpPr txBox="1"/>
          <p:nvPr/>
        </p:nvSpPr>
        <p:spPr>
          <a:xfrm>
            <a:off x="3455565" y="5433219"/>
            <a:ext cx="2156360" cy="584775"/>
          </a:xfrm>
          <a:prstGeom prst="rect">
            <a:avLst/>
          </a:prstGeom>
          <a:solidFill>
            <a:schemeClr val="bg1"/>
          </a:solidFill>
          <a:ln>
            <a:solidFill>
              <a:schemeClr val="accent1"/>
            </a:solidFill>
          </a:ln>
        </p:spPr>
        <p:txBody>
          <a:bodyPr wrap="none" rtlCol="0">
            <a:spAutoFit/>
          </a:bodyPr>
          <a:lstStyle/>
          <a:p>
            <a:pPr algn="ctr"/>
            <a:r>
              <a:rPr lang="en-US" sz="1600" dirty="0" smtClean="0"/>
              <a:t>Formal Requirements</a:t>
            </a:r>
          </a:p>
          <a:p>
            <a:pPr algn="ctr"/>
            <a:r>
              <a:rPr lang="en-US" sz="1600" dirty="0" smtClean="0"/>
              <a:t>Gathering Process</a:t>
            </a:r>
            <a:endParaRPr lang="en-US" sz="1600" dirty="0"/>
          </a:p>
        </p:txBody>
      </p:sp>
      <p:sp>
        <p:nvSpPr>
          <p:cNvPr id="15" name="Footer Placeholder 2"/>
          <p:cNvSpPr>
            <a:spLocks noGrp="1"/>
          </p:cNvSpPr>
          <p:nvPr>
            <p:ph type="ftr" sz="quarter" idx="4294967295"/>
          </p:nvPr>
        </p:nvSpPr>
        <p:spPr>
          <a:xfrm>
            <a:off x="3124200" y="6356350"/>
            <a:ext cx="5334000" cy="365125"/>
          </a:xfrm>
          <a:prstGeom prst="rect">
            <a:avLst/>
          </a:prstGeom>
        </p:spPr>
        <p:txBody>
          <a:bodyPr anchor="ctr"/>
          <a:lstStyle/>
          <a:p>
            <a:pPr algn="r" fontAlgn="auto">
              <a:spcBef>
                <a:spcPts val="0"/>
              </a:spcBef>
              <a:spcAft>
                <a:spcPts val="0"/>
              </a:spcAft>
              <a:defRPr/>
            </a:pPr>
            <a:r>
              <a:rPr lang="en-US" sz="1200" smtClean="0">
                <a:solidFill>
                  <a:srgbClr val="106636"/>
                </a:solidFill>
                <a:latin typeface="Arial" pitchFamily="34" charset="0"/>
                <a:cs typeface="Arial" pitchFamily="34" charset="0"/>
              </a:rPr>
              <a:t>BESAC Briefing February 11, 2016</a:t>
            </a:r>
            <a:endParaRPr lang="en-US" sz="1200" dirty="0">
              <a:solidFill>
                <a:srgbClr val="106636"/>
              </a:solidFill>
              <a:latin typeface="Arial" pitchFamily="34" charset="0"/>
              <a:cs typeface="Arial" pitchFamily="34" charset="0"/>
            </a:endParaRPr>
          </a:p>
        </p:txBody>
      </p:sp>
      <p:sp>
        <p:nvSpPr>
          <p:cNvPr id="16" name="Slide Number Placeholder 3"/>
          <p:cNvSpPr>
            <a:spLocks noGrp="1"/>
          </p:cNvSpPr>
          <p:nvPr>
            <p:ph type="sldNum" sz="quarter" idx="4294967295"/>
          </p:nvPr>
        </p:nvSpPr>
        <p:spPr>
          <a:xfrm>
            <a:off x="8413750" y="6351588"/>
            <a:ext cx="381000" cy="365125"/>
          </a:xfrm>
          <a:prstGeom prst="rect">
            <a:avLst/>
          </a:prstGeom>
        </p:spPr>
        <p:txBody>
          <a:bodyPr/>
          <a:lstStyle/>
          <a:p>
            <a:pPr>
              <a:defRPr/>
            </a:pPr>
            <a:fld id="{6EEA275D-5A49-48A8-817D-44C3EA0A3A2F}" type="slidenum">
              <a:rPr lang="en-US" smtClean="0"/>
              <a:pPr>
                <a:defRPr/>
              </a:pPr>
              <a:t>9</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18432</TotalTime>
  <Words>7375</Words>
  <Application>Microsoft Office PowerPoint</Application>
  <PresentationFormat>On-screen Show (4:3)</PresentationFormat>
  <Paragraphs>1307</Paragraphs>
  <Slides>61</Slides>
  <Notes>61</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Office Theme</vt:lpstr>
      <vt:lpstr>DOE Office of Advanced Scientific Computing Research</vt:lpstr>
      <vt:lpstr>Advanced Scientific Computing Research Computational and networking capabilities to extend the frontiers of science and technology</vt:lpstr>
      <vt:lpstr>ASCR FY 2017 Budget Request to Congress (Dollars in thousands)</vt:lpstr>
      <vt:lpstr> ASCR  Computing Upgrades At a Glance</vt:lpstr>
      <vt:lpstr>Leadership and Production Computing Facilities</vt:lpstr>
      <vt:lpstr>PowerPoint Presentation</vt:lpstr>
      <vt:lpstr>HPC Advancing Clean Energy</vt:lpstr>
      <vt:lpstr>HPC Accelerating Energy Technology Development </vt:lpstr>
      <vt:lpstr>Computational Capacity is Based on Requirements “Lead with the Science”</vt:lpstr>
      <vt:lpstr>Objectives of Current “Exascale” Requirements Review (RR)</vt:lpstr>
      <vt:lpstr>Implementation of Exascale Requirements Review (RR)</vt:lpstr>
      <vt:lpstr>Requirements Reviews Meet Multiple Needs</vt:lpstr>
      <vt:lpstr>ASCR Partnerships Across the Office of Science</vt:lpstr>
      <vt:lpstr>PowerPoint Presentation</vt:lpstr>
      <vt:lpstr>Progress in CMOS CPU Technology</vt:lpstr>
      <vt:lpstr>DOE’s Exascale Computing Initiative: Next Generation of Scientific Innovation</vt:lpstr>
      <vt:lpstr>Components of the Exascale Program</vt:lpstr>
      <vt:lpstr>Exascale Target System Characteristics</vt:lpstr>
      <vt:lpstr>From Giga to Exa, via Tera &amp; Peta*</vt:lpstr>
      <vt:lpstr>Top Ten Technical Challenges for Exascale  (Advanced  Scientific Computing Advisory Committee Findings)</vt:lpstr>
      <vt:lpstr>Computational Materials and Chemical Sciences </vt:lpstr>
      <vt:lpstr>Computational Materials Sciences</vt:lpstr>
      <vt:lpstr>Computational Materials Sciences – FY 2015 Award</vt:lpstr>
      <vt:lpstr>Computational Chemical Sciences</vt:lpstr>
      <vt:lpstr>Broadening the Reach of  Exascale Science Applications </vt:lpstr>
      <vt:lpstr>Summary of RFI responses</vt:lpstr>
      <vt:lpstr>PowerPoint Presentation</vt:lpstr>
      <vt:lpstr>“Projectizing” the Exascale Initiative</vt:lpstr>
      <vt:lpstr>ECP WBS</vt:lpstr>
      <vt:lpstr>ECP Timeline</vt:lpstr>
      <vt:lpstr>PowerPoint Presentation</vt:lpstr>
      <vt:lpstr>Extreme-Scale Science Data Explosion</vt:lpstr>
      <vt:lpstr>Leadership and Production Computing Facilities</vt:lpstr>
      <vt:lpstr>NERSC Systems Today</vt:lpstr>
      <vt:lpstr>PowerPoint Presentation</vt:lpstr>
      <vt:lpstr>LCLS &amp; LCLS-II:  The Ultimate High Speed, Atomic Resolution Cameras</vt:lpstr>
      <vt:lpstr>Linac Coherent Light Source (LCLS) Partnership Taking Snapshots of the Catalytic Reaction in Photosystem II </vt:lpstr>
      <vt:lpstr>Photosystem II Data Transfer (SLAC → NERSC)</vt:lpstr>
      <vt:lpstr>ASCR-BES Partnership to Address Data Issues  ASCR/BES Data Pilot Projects</vt:lpstr>
      <vt:lpstr>Growing BES and ASCR Collaborations</vt:lpstr>
      <vt:lpstr>Computing, experiments, networking and  expertise in a “Superfacility” for Science</vt:lpstr>
      <vt:lpstr>PowerPoint Presentation</vt:lpstr>
      <vt:lpstr>Post-Moore’s Law Computing: What comes after exascale?</vt:lpstr>
      <vt:lpstr>PowerPoint Presentation</vt:lpstr>
      <vt:lpstr>Neuromorphic Computing  Community Engagement</vt:lpstr>
      <vt:lpstr>ASCR at a Glance</vt:lpstr>
      <vt:lpstr>Questions?</vt:lpstr>
      <vt:lpstr>PowerPoint Presentation</vt:lpstr>
      <vt:lpstr>PowerPoint Presentation</vt:lpstr>
      <vt:lpstr>National Strategic Computing Initiative Executive Order 13702 Signed July 29, 2015</vt:lpstr>
      <vt:lpstr>National Strategic Computing Initiative – NSCI </vt:lpstr>
      <vt:lpstr>National Strategic Computing Initiative (NSCI)</vt:lpstr>
      <vt:lpstr>NSCI Objectives</vt:lpstr>
      <vt:lpstr>NSCI Agency Responsibilities “whole-of government” approach</vt:lpstr>
      <vt:lpstr>NSCI Governance: Executive Council</vt:lpstr>
      <vt:lpstr>NSCI Implementation</vt:lpstr>
      <vt:lpstr>CORAL Node/Rack Layout  – ORNL Summit Computer</vt:lpstr>
      <vt:lpstr>CORAL Node/Rack Layout  – ORNL Summit Computer</vt:lpstr>
      <vt:lpstr>Trends Across the HPC Landscape</vt:lpstr>
      <vt:lpstr>Exascale Computing Initiative (ECI)  Key Performance Goals</vt:lpstr>
      <vt:lpstr>International Competitors Have Ambitious Plans</vt:lpstr>
    </vt:vector>
  </TitlesOfParts>
  <Company>US Department of Energy (SC)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Joseph Groves</dc:creator>
  <cp:lastModifiedBy>Windows User</cp:lastModifiedBy>
  <cp:revision>2456</cp:revision>
  <cp:lastPrinted>2015-01-06T16:34:07Z</cp:lastPrinted>
  <dcterms:created xsi:type="dcterms:W3CDTF">2009-10-19T15:58:14Z</dcterms:created>
  <dcterms:modified xsi:type="dcterms:W3CDTF">2016-02-12T16:54:13Z</dcterms:modified>
</cp:coreProperties>
</file>