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3" r:id="rId1"/>
    <p:sldMasterId id="2147484585" r:id="rId2"/>
    <p:sldMasterId id="2147484587" r:id="rId3"/>
    <p:sldMasterId id="2147484589" r:id="rId4"/>
    <p:sldMasterId id="2147484594" r:id="rId5"/>
    <p:sldMasterId id="2147484623" r:id="rId6"/>
    <p:sldMasterId id="2147484626" r:id="rId7"/>
    <p:sldMasterId id="2147484628" r:id="rId8"/>
    <p:sldMasterId id="2147484636" r:id="rId9"/>
  </p:sldMasterIdLst>
  <p:notesMasterIdLst>
    <p:notesMasterId r:id="rId45"/>
  </p:notesMasterIdLst>
  <p:handoutMasterIdLst>
    <p:handoutMasterId r:id="rId46"/>
  </p:handoutMasterIdLst>
  <p:sldIdLst>
    <p:sldId id="256" r:id="rId10"/>
    <p:sldId id="759" r:id="rId11"/>
    <p:sldId id="764" r:id="rId12"/>
    <p:sldId id="761" r:id="rId13"/>
    <p:sldId id="763" r:id="rId14"/>
    <p:sldId id="844" r:id="rId15"/>
    <p:sldId id="767" r:id="rId16"/>
    <p:sldId id="649" r:id="rId17"/>
    <p:sldId id="742" r:id="rId18"/>
    <p:sldId id="846" r:id="rId19"/>
    <p:sldId id="861" r:id="rId20"/>
    <p:sldId id="857" r:id="rId21"/>
    <p:sldId id="856" r:id="rId22"/>
    <p:sldId id="855" r:id="rId23"/>
    <p:sldId id="852" r:id="rId24"/>
    <p:sldId id="733" r:id="rId25"/>
    <p:sldId id="860" r:id="rId26"/>
    <p:sldId id="859" r:id="rId27"/>
    <p:sldId id="858" r:id="rId28"/>
    <p:sldId id="851" r:id="rId29"/>
    <p:sldId id="850" r:id="rId30"/>
    <p:sldId id="847" r:id="rId31"/>
    <p:sldId id="853" r:id="rId32"/>
    <p:sldId id="863" r:id="rId33"/>
    <p:sldId id="849" r:id="rId34"/>
    <p:sldId id="845" r:id="rId35"/>
    <p:sldId id="854" r:id="rId36"/>
    <p:sldId id="826" r:id="rId37"/>
    <p:sldId id="862" r:id="rId38"/>
    <p:sldId id="843" r:id="rId39"/>
    <p:sldId id="769" r:id="rId40"/>
    <p:sldId id="772" r:id="rId41"/>
    <p:sldId id="803" r:id="rId42"/>
    <p:sldId id="775" r:id="rId43"/>
    <p:sldId id="779"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4446" indent="1588" algn="l" rtl="0" fontAlgn="base">
      <a:spcBef>
        <a:spcPct val="0"/>
      </a:spcBef>
      <a:spcAft>
        <a:spcPct val="0"/>
      </a:spcAft>
      <a:defRPr kern="1200">
        <a:solidFill>
          <a:schemeClr val="tx1"/>
        </a:solidFill>
        <a:latin typeface="Arial" pitchFamily="34" charset="0"/>
        <a:ea typeface="+mn-ea"/>
        <a:cs typeface="+mn-cs"/>
      </a:defRPr>
    </a:lvl2pPr>
    <a:lvl3pPr marL="910470" indent="1588" algn="l" rtl="0" fontAlgn="base">
      <a:spcBef>
        <a:spcPct val="0"/>
      </a:spcBef>
      <a:spcAft>
        <a:spcPct val="0"/>
      </a:spcAft>
      <a:defRPr kern="1200">
        <a:solidFill>
          <a:schemeClr val="tx1"/>
        </a:solidFill>
        <a:latin typeface="Arial" pitchFamily="34" charset="0"/>
        <a:ea typeface="+mn-ea"/>
        <a:cs typeface="+mn-cs"/>
      </a:defRPr>
    </a:lvl3pPr>
    <a:lvl4pPr marL="1366493" indent="1588" algn="l" rtl="0" fontAlgn="base">
      <a:spcBef>
        <a:spcPct val="0"/>
      </a:spcBef>
      <a:spcAft>
        <a:spcPct val="0"/>
      </a:spcAft>
      <a:defRPr kern="1200">
        <a:solidFill>
          <a:schemeClr val="tx1"/>
        </a:solidFill>
        <a:latin typeface="Arial" pitchFamily="34" charset="0"/>
        <a:ea typeface="+mn-ea"/>
        <a:cs typeface="+mn-cs"/>
      </a:defRPr>
    </a:lvl4pPr>
    <a:lvl5pPr marL="1822519" indent="1588" algn="l" rtl="0" fontAlgn="base">
      <a:spcBef>
        <a:spcPct val="0"/>
      </a:spcBef>
      <a:spcAft>
        <a:spcPct val="0"/>
      </a:spcAft>
      <a:defRPr kern="1200">
        <a:solidFill>
          <a:schemeClr val="tx1"/>
        </a:solidFill>
        <a:latin typeface="Arial" pitchFamily="34" charset="0"/>
        <a:ea typeface="+mn-ea"/>
        <a:cs typeface="+mn-cs"/>
      </a:defRPr>
    </a:lvl5pPr>
    <a:lvl6pPr marL="2280126" algn="l" defTabSz="912051" rtl="0" eaLnBrk="1" latinLnBrk="0" hangingPunct="1">
      <a:defRPr kern="1200">
        <a:solidFill>
          <a:schemeClr val="tx1"/>
        </a:solidFill>
        <a:latin typeface="Arial" pitchFamily="34" charset="0"/>
        <a:ea typeface="+mn-ea"/>
        <a:cs typeface="+mn-cs"/>
      </a:defRPr>
    </a:lvl6pPr>
    <a:lvl7pPr marL="2736151" algn="l" defTabSz="912051" rtl="0" eaLnBrk="1" latinLnBrk="0" hangingPunct="1">
      <a:defRPr kern="1200">
        <a:solidFill>
          <a:schemeClr val="tx1"/>
        </a:solidFill>
        <a:latin typeface="Arial" pitchFamily="34" charset="0"/>
        <a:ea typeface="+mn-ea"/>
        <a:cs typeface="+mn-cs"/>
      </a:defRPr>
    </a:lvl7pPr>
    <a:lvl8pPr marL="3192178" algn="l" defTabSz="912051" rtl="0" eaLnBrk="1" latinLnBrk="0" hangingPunct="1">
      <a:defRPr kern="1200">
        <a:solidFill>
          <a:schemeClr val="tx1"/>
        </a:solidFill>
        <a:latin typeface="Arial" pitchFamily="34" charset="0"/>
        <a:ea typeface="+mn-ea"/>
        <a:cs typeface="+mn-cs"/>
      </a:defRPr>
    </a:lvl8pPr>
    <a:lvl9pPr marL="3648201" algn="l" defTabSz="912051"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06636"/>
    <a:srgbClr val="3333CC"/>
    <a:srgbClr val="5200F6"/>
    <a:srgbClr val="FF0066"/>
    <a:srgbClr val="9966FF"/>
    <a:srgbClr val="C5ECFF"/>
    <a:srgbClr val="EFEFFF"/>
    <a:srgbClr val="006600"/>
    <a:srgbClr val="ABE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90012" autoAdjust="0"/>
  </p:normalViewPr>
  <p:slideViewPr>
    <p:cSldViewPr snapToGrid="0">
      <p:cViewPr>
        <p:scale>
          <a:sx n="100" d="100"/>
          <a:sy n="100" d="100"/>
        </p:scale>
        <p:origin x="-126" y="1440"/>
      </p:cViewPr>
      <p:guideLst>
        <p:guide orient="horz" pos="374"/>
        <p:guide pos="2872"/>
      </p:guideLst>
    </p:cSldViewPr>
  </p:slideViewPr>
  <p:notesTextViewPr>
    <p:cViewPr>
      <p:scale>
        <a:sx n="100" d="100"/>
        <a:sy n="100" d="100"/>
      </p:scale>
      <p:origin x="0" y="0"/>
    </p:cViewPr>
  </p:notesTextViewPr>
  <p:sorterViewPr>
    <p:cViewPr>
      <p:scale>
        <a:sx n="80" d="100"/>
        <a:sy n="80" d="100"/>
      </p:scale>
      <p:origin x="0" y="295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037840" cy="4651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3790">
              <a:defRPr sz="1200">
                <a:latin typeface="Arial" pitchFamily="34" charset="0"/>
              </a:defRPr>
            </a:lvl1pPr>
          </a:lstStyle>
          <a:p>
            <a:pPr>
              <a:defRPr/>
            </a:pPr>
            <a:endParaRPr lang="en-US"/>
          </a:p>
        </p:txBody>
      </p:sp>
      <p:sp>
        <p:nvSpPr>
          <p:cNvPr id="3" name="Date Placeholder 2"/>
          <p:cNvSpPr>
            <a:spLocks noGrp="1"/>
          </p:cNvSpPr>
          <p:nvPr>
            <p:ph type="dt" sz="quarter" idx="1"/>
          </p:nvPr>
        </p:nvSpPr>
        <p:spPr bwMode="auto">
          <a:xfrm>
            <a:off x="3970940" y="0"/>
            <a:ext cx="3037840" cy="4651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3790">
              <a:defRPr sz="1200">
                <a:latin typeface="Arial" pitchFamily="34" charset="0"/>
              </a:defRPr>
            </a:lvl1pPr>
          </a:lstStyle>
          <a:p>
            <a:pPr>
              <a:defRPr/>
            </a:pPr>
            <a:fld id="{B5E92CC0-7EEB-4637-98BE-458B65DB179E}" type="datetimeFigureOut">
              <a:rPr lang="en-US"/>
              <a:pPr>
                <a:defRPr/>
              </a:pPr>
              <a:t>7/8/2015</a:t>
            </a:fld>
            <a:endParaRPr lang="en-US"/>
          </a:p>
        </p:txBody>
      </p:sp>
      <p:sp>
        <p:nvSpPr>
          <p:cNvPr id="4" name="Footer Placeholder 3"/>
          <p:cNvSpPr>
            <a:spLocks noGrp="1"/>
          </p:cNvSpPr>
          <p:nvPr>
            <p:ph type="ftr" sz="quarter" idx="2"/>
          </p:nvPr>
        </p:nvSpPr>
        <p:spPr bwMode="auto">
          <a:xfrm>
            <a:off x="2" y="8829675"/>
            <a:ext cx="3037840" cy="465138"/>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defTabSz="913790">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bwMode="auto">
          <a:xfrm>
            <a:off x="3970940" y="8829675"/>
            <a:ext cx="3037840" cy="465138"/>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algn="r" defTabSz="913790">
              <a:defRPr sz="1200">
                <a:latin typeface="Arial" pitchFamily="34" charset="0"/>
              </a:defRPr>
            </a:lvl1pPr>
          </a:lstStyle>
          <a:p>
            <a:pPr>
              <a:defRPr/>
            </a:pPr>
            <a:fld id="{E845D280-9505-4A73-8946-7E20F6B1AFFB}" type="slidenum">
              <a:rPr lang="en-US"/>
              <a:pPr>
                <a:defRPr/>
              </a:pPr>
              <a:t>‹#›</a:t>
            </a:fld>
            <a:endParaRPr lang="en-US"/>
          </a:p>
        </p:txBody>
      </p:sp>
    </p:spTree>
    <p:extLst>
      <p:ext uri="{BB962C8B-B14F-4D97-AF65-F5344CB8AC3E}">
        <p14:creationId xmlns:p14="http://schemas.microsoft.com/office/powerpoint/2010/main" val="2056051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037840" cy="4651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defTabSz="913790">
              <a:defRPr sz="1200">
                <a:latin typeface="Calibri" pitchFamily="34" charset="0"/>
              </a:defRPr>
            </a:lvl1pPr>
          </a:lstStyle>
          <a:p>
            <a:pPr>
              <a:defRPr/>
            </a:pPr>
            <a:endParaRPr lang="en-US"/>
          </a:p>
        </p:txBody>
      </p:sp>
      <p:sp>
        <p:nvSpPr>
          <p:cNvPr id="3" name="Date Placeholder 2"/>
          <p:cNvSpPr>
            <a:spLocks noGrp="1"/>
          </p:cNvSpPr>
          <p:nvPr>
            <p:ph type="dt" idx="1"/>
          </p:nvPr>
        </p:nvSpPr>
        <p:spPr bwMode="auto">
          <a:xfrm>
            <a:off x="3970940" y="0"/>
            <a:ext cx="3037840" cy="4651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r" defTabSz="913790">
              <a:defRPr sz="1200">
                <a:latin typeface="Calibri" pitchFamily="34" charset="0"/>
              </a:defRPr>
            </a:lvl1pPr>
          </a:lstStyle>
          <a:p>
            <a:pPr>
              <a:defRPr/>
            </a:pPr>
            <a:fld id="{3C8E3571-5C10-4204-A5DF-A05BDB85709E}" type="datetimeFigureOut">
              <a:rPr lang="en-US"/>
              <a:pPr>
                <a:defRPr/>
              </a:pPr>
              <a:t>7/8/2015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221" tIns="45610" rIns="91221" bIns="45610" rtlCol="0" anchor="ctr"/>
          <a:lstStyle/>
          <a:p>
            <a:pPr lvl="0"/>
            <a:endParaRPr lang="en-US" noProof="0" smtClean="0"/>
          </a:p>
        </p:txBody>
      </p:sp>
      <p:sp>
        <p:nvSpPr>
          <p:cNvPr id="5" name="Notes Placeholder 4"/>
          <p:cNvSpPr>
            <a:spLocks noGrp="1"/>
          </p:cNvSpPr>
          <p:nvPr>
            <p:ph type="body" sz="quarter" idx="3"/>
          </p:nvPr>
        </p:nvSpPr>
        <p:spPr bwMode="auto">
          <a:xfrm>
            <a:off x="701041" y="4416430"/>
            <a:ext cx="5608320" cy="41830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2" y="8829675"/>
            <a:ext cx="3037840" cy="465138"/>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defTabSz="913790">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70940" y="8829675"/>
            <a:ext cx="3037840" cy="465138"/>
          </a:xfrm>
          <a:prstGeom prst="rect">
            <a:avLst/>
          </a:prstGeom>
          <a:noFill/>
          <a:ln w="9525">
            <a:noFill/>
            <a:miter lim="800000"/>
            <a:headEnd/>
            <a:tailEnd/>
          </a:ln>
        </p:spPr>
        <p:txBody>
          <a:bodyPr vert="horz" wrap="square" lIns="91430" tIns="45715" rIns="91430" bIns="45715" numCol="1" anchor="b" anchorCtr="0" compatLnSpc="1">
            <a:prstTxWarp prst="textNoShape">
              <a:avLst/>
            </a:prstTxWarp>
          </a:bodyPr>
          <a:lstStyle>
            <a:lvl1pPr algn="r" defTabSz="913790">
              <a:defRPr sz="1200">
                <a:latin typeface="Calibri" pitchFamily="34" charset="0"/>
              </a:defRPr>
            </a:lvl1pPr>
          </a:lstStyle>
          <a:p>
            <a:pPr>
              <a:defRPr/>
            </a:pPr>
            <a:fld id="{4CA8E953-53F6-4647-B9BD-517574821598}" type="slidenum">
              <a:rPr lang="en-US"/>
              <a:pPr>
                <a:defRPr/>
              </a:pPr>
              <a:t>‹#›</a:t>
            </a:fld>
            <a:endParaRPr lang="en-US"/>
          </a:p>
        </p:txBody>
      </p:sp>
    </p:spTree>
    <p:extLst>
      <p:ext uri="{BB962C8B-B14F-4D97-AF65-F5344CB8AC3E}">
        <p14:creationId xmlns:p14="http://schemas.microsoft.com/office/powerpoint/2010/main" val="1609830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4446" algn="l" rtl="0" eaLnBrk="0" fontAlgn="base" hangingPunct="0">
      <a:spcBef>
        <a:spcPct val="30000"/>
      </a:spcBef>
      <a:spcAft>
        <a:spcPct val="0"/>
      </a:spcAft>
      <a:defRPr sz="1200" kern="1200">
        <a:solidFill>
          <a:schemeClr val="tx1"/>
        </a:solidFill>
        <a:latin typeface="+mn-lt"/>
        <a:ea typeface="+mn-ea"/>
        <a:cs typeface="+mn-cs"/>
      </a:defRPr>
    </a:lvl2pPr>
    <a:lvl3pPr marL="910470" algn="l" rtl="0" eaLnBrk="0" fontAlgn="base" hangingPunct="0">
      <a:spcBef>
        <a:spcPct val="30000"/>
      </a:spcBef>
      <a:spcAft>
        <a:spcPct val="0"/>
      </a:spcAft>
      <a:defRPr sz="1200" kern="1200">
        <a:solidFill>
          <a:schemeClr val="tx1"/>
        </a:solidFill>
        <a:latin typeface="+mn-lt"/>
        <a:ea typeface="+mn-ea"/>
        <a:cs typeface="+mn-cs"/>
      </a:defRPr>
    </a:lvl3pPr>
    <a:lvl4pPr marL="1366493" algn="l" rtl="0" eaLnBrk="0" fontAlgn="base" hangingPunct="0">
      <a:spcBef>
        <a:spcPct val="30000"/>
      </a:spcBef>
      <a:spcAft>
        <a:spcPct val="0"/>
      </a:spcAft>
      <a:defRPr sz="1200" kern="1200">
        <a:solidFill>
          <a:schemeClr val="tx1"/>
        </a:solidFill>
        <a:latin typeface="+mn-lt"/>
        <a:ea typeface="+mn-ea"/>
        <a:cs typeface="+mn-cs"/>
      </a:defRPr>
    </a:lvl4pPr>
    <a:lvl5pPr marL="1822519" algn="l" rtl="0" eaLnBrk="0" fontAlgn="base" hangingPunct="0">
      <a:spcBef>
        <a:spcPct val="30000"/>
      </a:spcBef>
      <a:spcAft>
        <a:spcPct val="0"/>
      </a:spcAft>
      <a:defRPr sz="1200" kern="1200">
        <a:solidFill>
          <a:schemeClr val="tx1"/>
        </a:solidFill>
        <a:latin typeface="+mn-lt"/>
        <a:ea typeface="+mn-ea"/>
        <a:cs typeface="+mn-cs"/>
      </a:defRPr>
    </a:lvl5pPr>
    <a:lvl6pPr marL="2279060" algn="l" defTabSz="911625" rtl="0" eaLnBrk="1" latinLnBrk="0" hangingPunct="1">
      <a:defRPr sz="1200" kern="1200">
        <a:solidFill>
          <a:schemeClr val="tx1"/>
        </a:solidFill>
        <a:latin typeface="+mn-lt"/>
        <a:ea typeface="+mn-ea"/>
        <a:cs typeface="+mn-cs"/>
      </a:defRPr>
    </a:lvl6pPr>
    <a:lvl7pPr marL="2734871" algn="l" defTabSz="911625" rtl="0" eaLnBrk="1" latinLnBrk="0" hangingPunct="1">
      <a:defRPr sz="1200" kern="1200">
        <a:solidFill>
          <a:schemeClr val="tx1"/>
        </a:solidFill>
        <a:latin typeface="+mn-lt"/>
        <a:ea typeface="+mn-ea"/>
        <a:cs typeface="+mn-cs"/>
      </a:defRPr>
    </a:lvl7pPr>
    <a:lvl8pPr marL="3190686" algn="l" defTabSz="911625" rtl="0" eaLnBrk="1" latinLnBrk="0" hangingPunct="1">
      <a:defRPr sz="1200" kern="1200">
        <a:solidFill>
          <a:schemeClr val="tx1"/>
        </a:solidFill>
        <a:latin typeface="+mn-lt"/>
        <a:ea typeface="+mn-ea"/>
        <a:cs typeface="+mn-cs"/>
      </a:defRPr>
    </a:lvl8pPr>
    <a:lvl9pPr marL="3646495" algn="l" defTabSz="9116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9875" name="Notes Placeholder 2"/>
          <p:cNvSpPr>
            <a:spLocks noGrp="1"/>
          </p:cNvSpPr>
          <p:nvPr>
            <p:ph type="body" idx="1"/>
          </p:nvPr>
        </p:nvSpPr>
        <p:spPr>
          <a:noFill/>
          <a:ln/>
        </p:spPr>
        <p:txBody>
          <a:bodyPr/>
          <a:lstStyle/>
          <a:p>
            <a:endParaRPr lang="en-US" dirty="0" smtClean="0"/>
          </a:p>
        </p:txBody>
      </p:sp>
      <p:sp>
        <p:nvSpPr>
          <p:cNvPr id="79876" name="Slide Number Placeholder 3"/>
          <p:cNvSpPr>
            <a:spLocks noGrp="1"/>
          </p:cNvSpPr>
          <p:nvPr>
            <p:ph type="sldNum" sz="quarter" idx="5"/>
          </p:nvPr>
        </p:nvSpPr>
        <p:spPr>
          <a:noFill/>
        </p:spPr>
        <p:txBody>
          <a:bodyPr/>
          <a:lstStyle/>
          <a:p>
            <a:pPr defTabSz="912813"/>
            <a:fld id="{BF041056-F9C1-4575-93A6-D76D73212612}" type="slidenum">
              <a:rPr lang="en-US" smtClean="0"/>
              <a:pPr defTabSz="912813"/>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5401" lvl="1">
              <a:spcAft>
                <a:spcPts val="300"/>
              </a:spcAft>
            </a:pPr>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83268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566312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solidFill>
                  <a:prstClr val="black"/>
                </a:solidFill>
              </a:rPr>
              <a:pPr/>
              <a:t>26</a:t>
            </a:fld>
            <a:endParaRPr lang="en-US">
              <a:solidFill>
                <a:prstClr val="black"/>
              </a:solidFill>
            </a:endParaRPr>
          </a:p>
        </p:txBody>
      </p:sp>
      <p:sp>
        <p:nvSpPr>
          <p:cNvPr id="171010" name="Rectangle 2"/>
          <p:cNvSpPr>
            <a:spLocks noGrp="1" noRot="1" noChangeAspect="1" noChangeArrowheads="1" noTextEdit="1"/>
          </p:cNvSpPr>
          <p:nvPr>
            <p:ph type="sldImg"/>
          </p:nvPr>
        </p:nvSpPr>
        <p:spPr>
          <a:xfrm>
            <a:off x="1189038" y="693738"/>
            <a:ext cx="4632325" cy="3473450"/>
          </a:xfrm>
          <a:ln/>
        </p:spPr>
      </p:sp>
      <p:sp>
        <p:nvSpPr>
          <p:cNvPr id="171011" name="Rectangle 3"/>
          <p:cNvSpPr>
            <a:spLocks noGrp="1" noChangeArrowheads="1"/>
          </p:cNvSpPr>
          <p:nvPr>
            <p:ph type="body" idx="1"/>
          </p:nvPr>
        </p:nvSpPr>
        <p:spPr>
          <a:xfrm>
            <a:off x="924019" y="4396689"/>
            <a:ext cx="5162377" cy="4165870"/>
          </a:xfrm>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31</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4713" y="465138"/>
            <a:ext cx="5267325" cy="3951287"/>
          </a:xfrm>
          <a:ln/>
        </p:spPr>
      </p:sp>
      <p:sp>
        <p:nvSpPr>
          <p:cNvPr id="87044" name="Rectangle 3"/>
          <p:cNvSpPr>
            <a:spLocks noGrp="1" noChangeArrowheads="1"/>
          </p:cNvSpPr>
          <p:nvPr>
            <p:ph type="body" idx="1"/>
          </p:nvPr>
        </p:nvSpPr>
        <p:spPr>
          <a:xfrm>
            <a:off x="933568" y="4415790"/>
            <a:ext cx="5143293" cy="4184972"/>
          </a:xfrm>
          <a:noFill/>
          <a:ln/>
        </p:spPr>
        <p:txBody>
          <a:bodyPr>
            <a:normAutofit fontScale="40000" lnSpcReduction="20000"/>
          </a:bodyPr>
          <a:lstStyle/>
          <a:p>
            <a:pPr defTabSz="933729">
              <a:defRPr/>
            </a:pPr>
            <a:r>
              <a:rPr lang="en-US" dirty="0">
                <a:solidFill>
                  <a:prstClr val="black"/>
                </a:solidFill>
                <a:latin typeface="Arial"/>
                <a:cs typeface="Arial"/>
              </a:rPr>
              <a:t>An isosurface of the charge density difference between pristine Mo</a:t>
            </a:r>
            <a:r>
              <a:rPr lang="en-US" baseline="-25000" dirty="0">
                <a:solidFill>
                  <a:prstClr val="black"/>
                </a:solidFill>
                <a:latin typeface="Arial"/>
                <a:cs typeface="Arial"/>
              </a:rPr>
              <a:t>6</a:t>
            </a:r>
            <a:r>
              <a:rPr lang="en-US" dirty="0">
                <a:solidFill>
                  <a:prstClr val="black"/>
                </a:solidFill>
                <a:latin typeface="Arial"/>
                <a:cs typeface="Arial"/>
              </a:rPr>
              <a:t>S</a:t>
            </a:r>
            <a:r>
              <a:rPr lang="en-US" baseline="-25000" dirty="0">
                <a:solidFill>
                  <a:prstClr val="black"/>
                </a:solidFill>
                <a:latin typeface="Arial"/>
                <a:cs typeface="Arial"/>
              </a:rPr>
              <a:t>8</a:t>
            </a:r>
            <a:r>
              <a:rPr lang="en-US" dirty="0">
                <a:solidFill>
                  <a:prstClr val="black"/>
                </a:solidFill>
                <a:latin typeface="Arial"/>
                <a:cs typeface="Arial"/>
              </a:rPr>
              <a:t> and the inclusion of a single Mg</a:t>
            </a:r>
            <a:r>
              <a:rPr lang="en-US" baseline="30000" dirty="0">
                <a:solidFill>
                  <a:prstClr val="black"/>
                </a:solidFill>
                <a:latin typeface="Arial"/>
                <a:cs typeface="Arial"/>
              </a:rPr>
              <a:t>2+</a:t>
            </a:r>
            <a:r>
              <a:rPr lang="en-US" dirty="0">
                <a:solidFill>
                  <a:prstClr val="black"/>
                </a:solidFill>
                <a:latin typeface="Arial"/>
                <a:cs typeface="Arial"/>
              </a:rPr>
              <a:t> intercalant (and accompanying 2 electrons). Colors: Yellow (cyan) indicates an increase (decrease) in electron density, the Mg atom is shown in orange, S yellow, Mo purple.</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lnSpcReduction="10000"/>
          </a:bodyPr>
          <a:lstStyle/>
          <a:p>
            <a:pPr marL="2053585" lvl="5" indent="0">
              <a:spcBef>
                <a:spcPts val="0"/>
              </a:spcBef>
              <a:spcAft>
                <a:spcPts val="300"/>
              </a:spcAft>
              <a:buNone/>
            </a:pPr>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83268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33</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3550"/>
            <a:ext cx="5272088" cy="3952875"/>
          </a:xfrm>
          <a:ln/>
        </p:spPr>
      </p:sp>
      <p:sp>
        <p:nvSpPr>
          <p:cNvPr id="87044" name="Rectangle 3"/>
          <p:cNvSpPr>
            <a:spLocks noGrp="1" noChangeArrowheads="1"/>
          </p:cNvSpPr>
          <p:nvPr>
            <p:ph type="body" idx="1"/>
          </p:nvPr>
        </p:nvSpPr>
        <p:spPr>
          <a:xfrm>
            <a:off x="933559" y="4415793"/>
            <a:ext cx="5143293" cy="4184973"/>
          </a:xfrm>
          <a:noFill/>
          <a:ln/>
        </p:spPr>
        <p:txBody>
          <a:bodyPr>
            <a:normAutofit fontScale="40000" lnSpcReduction="20000"/>
          </a:bodyPr>
          <a:lstStyle/>
          <a:p>
            <a:pPr eaLnBrk="1" hangingPunct="1"/>
            <a:r>
              <a:rPr lang="en-US" b="1" dirty="0" smtClean="0"/>
              <a:t>EFRC Members</a:t>
            </a:r>
          </a:p>
          <a:p>
            <a:pPr eaLnBrk="1" hangingPunct="1"/>
            <a:r>
              <a:rPr lang="en-US" b="0" dirty="0" smtClean="0"/>
              <a:t>Last updated April 30, 2013.  Senior investigators in</a:t>
            </a:r>
            <a:r>
              <a:rPr lang="en-US" b="0" baseline="0" dirty="0" smtClean="0"/>
              <a:t> more than one EFRC have only been counted once.  Students only refer to graduate students.  If undergrads were included, the number would increase to ~2250.</a:t>
            </a:r>
            <a:endParaRPr lang="en-US" b="0" dirty="0" smtClean="0"/>
          </a:p>
          <a:p>
            <a:pPr eaLnBrk="1" hangingPunct="1"/>
            <a:endParaRPr lang="en-US" b="1" dirty="0" smtClean="0"/>
          </a:p>
          <a:p>
            <a:pPr eaLnBrk="1" hangingPunct="1"/>
            <a:r>
              <a:rPr lang="en-US" b="1" dirty="0" smtClean="0"/>
              <a:t>Scientific Advisory Board </a:t>
            </a:r>
          </a:p>
          <a:p>
            <a:pPr eaLnBrk="1" hangingPunct="1"/>
            <a:r>
              <a:rPr lang="en-US" b="0" dirty="0" smtClean="0"/>
              <a:t>Last</a:t>
            </a:r>
            <a:r>
              <a:rPr lang="en-US" b="0" baseline="0" dirty="0" smtClean="0"/>
              <a:t> updated April 30, 2013.  </a:t>
            </a:r>
            <a:r>
              <a:rPr lang="en-US" b="0" dirty="0" smtClean="0"/>
              <a:t>Countries </a:t>
            </a:r>
            <a:r>
              <a:rPr lang="en-US" b="0" baseline="0" dirty="0" smtClean="0"/>
              <a:t>includes USA; 266 unique advisors, 300 EFRC advisors (236 serve on 1 board, 26 serve on 2 boards, and 4 serve on 3 boards); 33 states + DC; Institution Type – Total unique board members (unique institutions): University – 143 (85); National Lab – 49 (13); Government – 6 (6); Non-Profit – 5 (5); Industry – 63 (41)</a:t>
            </a:r>
            <a:endParaRPr lang="en-US" b="0" dirty="0" smtClean="0"/>
          </a:p>
          <a:p>
            <a:pPr eaLnBrk="1" hangingPunct="1"/>
            <a:endParaRPr lang="en-US" b="1" baseline="0" dirty="0" smtClean="0"/>
          </a:p>
          <a:p>
            <a:pPr eaLnBrk="1" hangingPunct="1"/>
            <a:r>
              <a:rPr lang="en-US" b="1" baseline="0" dirty="0" smtClean="0"/>
              <a:t>Publications</a:t>
            </a:r>
          </a:p>
          <a:p>
            <a:pPr eaLnBrk="1" hangingPunct="1"/>
            <a:r>
              <a:rPr lang="en-US" b="0" baseline="0" dirty="0" smtClean="0"/>
              <a:t>Last updated 8/19/2013.  Each publication is only counted once, even if more than one EFRC is on the paper.</a:t>
            </a:r>
          </a:p>
          <a:p>
            <a:pPr eaLnBrk="1" hangingPunct="1"/>
            <a:endParaRPr lang="en-US" b="1" baseline="0" dirty="0" smtClean="0"/>
          </a:p>
          <a:p>
            <a:pPr eaLnBrk="1" hangingPunct="1"/>
            <a:r>
              <a:rPr lang="en-US" b="1" baseline="0" dirty="0" smtClean="0"/>
              <a:t>PECASE and DOE EC Awards</a:t>
            </a:r>
          </a:p>
          <a:p>
            <a:pPr eaLnBrk="1" hangingPunct="1"/>
            <a:r>
              <a:rPr lang="en-US" b="0" baseline="0" dirty="0" smtClean="0"/>
              <a:t>Last updated January 2014.  If a PI who has a PECASE or EC award leaves the EFRC program, their award is removed from the total count of awards.</a:t>
            </a:r>
          </a:p>
          <a:p>
            <a:pPr eaLnBrk="1" hangingPunct="1"/>
            <a:endParaRPr lang="en-US" b="1" baseline="0" dirty="0" smtClean="0"/>
          </a:p>
          <a:p>
            <a:pPr eaLnBrk="1" hangingPunct="1"/>
            <a:r>
              <a:rPr lang="en-US" b="1" baseline="0" dirty="0" smtClean="0"/>
              <a:t>Patents </a:t>
            </a:r>
          </a:p>
          <a:p>
            <a:pPr eaLnBrk="1" hangingPunct="1"/>
            <a:r>
              <a:rPr lang="en-US" b="0" baseline="0" dirty="0" smtClean="0"/>
              <a:t>Last updated April 30, 2013.  Once an invention/patent disclosure is used in a patent application, we no longer count it as a disclosure.  Starting in April 2013, PCT or other foreign patent applications are reported separately, even if there is a related U.S. patent.  The large increase in patent activity in the last six months is due in part to more complete reporting by the EFRCs and the counting of foreign patents separately.  </a:t>
            </a:r>
          </a:p>
          <a:p>
            <a:pPr eaLnBrk="1" hangingPunct="1"/>
            <a:endParaRPr lang="en-US" baseline="0" dirty="0" smtClean="0"/>
          </a:p>
          <a:p>
            <a:pPr eaLnBrk="1" hangingPunct="1"/>
            <a:r>
              <a:rPr lang="en-US" b="1" baseline="0" dirty="0" smtClean="0"/>
              <a:t>Companies</a:t>
            </a:r>
          </a:p>
          <a:p>
            <a:pPr eaLnBrk="1" hangingPunct="1"/>
            <a:r>
              <a:rPr lang="en-US" b="0" baseline="0" dirty="0" smtClean="0"/>
              <a:t>Last updated April 2013</a:t>
            </a:r>
          </a:p>
          <a:p>
            <a:pPr eaLnBrk="1" hangingPunct="1"/>
            <a:r>
              <a:rPr lang="en-US" b="0" baseline="0" dirty="0" smtClean="0"/>
              <a:t>When to count a company:</a:t>
            </a:r>
          </a:p>
          <a:p>
            <a:pPr eaLnBrk="1" hangingPunct="1"/>
            <a:r>
              <a:rPr lang="en-US" b="0" baseline="0" dirty="0" smtClean="0"/>
              <a:t>-  They have licensed EFRC IP</a:t>
            </a:r>
          </a:p>
          <a:p>
            <a:pPr eaLnBrk="1" hangingPunct="1"/>
            <a:r>
              <a:rPr lang="en-US" b="0" baseline="0" dirty="0" smtClean="0"/>
              <a:t>-  There is a CRADA</a:t>
            </a:r>
          </a:p>
          <a:p>
            <a:pPr eaLnBrk="1" hangingPunct="1"/>
            <a:r>
              <a:rPr lang="en-US" b="0" baseline="0" dirty="0" smtClean="0"/>
              <a:t>-  The company is using the ideas in their business</a:t>
            </a:r>
          </a:p>
          <a:p>
            <a:pPr eaLnBrk="1" hangingPunct="1"/>
            <a:r>
              <a:rPr lang="en-US" b="0" baseline="0" dirty="0" smtClean="0"/>
              <a:t>When not to count a company:</a:t>
            </a:r>
          </a:p>
          <a:p>
            <a:pPr eaLnBrk="1" hangingPunct="1"/>
            <a:r>
              <a:rPr lang="en-US" b="0" baseline="0" dirty="0" smtClean="0"/>
              <a:t>-  The only interaction is with an advisory board member</a:t>
            </a:r>
          </a:p>
          <a:p>
            <a:pPr eaLnBrk="1" hangingPunct="1"/>
            <a:r>
              <a:rPr lang="en-US" b="0" baseline="0" dirty="0" smtClean="0"/>
              <a:t>-  There have only been talks</a:t>
            </a:r>
          </a:p>
          <a:p>
            <a:pPr eaLnBrk="1" hangingPunct="1"/>
            <a:r>
              <a:rPr lang="en-US" b="0" baseline="0" dirty="0" smtClean="0"/>
              <a:t>Guiding Principal - If the company is asked, would they say the EFRC contribution is significant to their business or are they simply helping out the EFRC.  If the former, count the company.  Providing a few materials or measuring a couple properties is a grey area that is decided on a case by case basis.</a:t>
            </a:r>
            <a:endParaRPr lang="en-US" baseline="0" dirty="0" smtClean="0"/>
          </a:p>
          <a:p>
            <a:pPr eaLnBrk="1" hangingPunct="1"/>
            <a:endParaRPr lang="en-US" baseline="0" dirty="0" smtClean="0"/>
          </a:p>
          <a:p>
            <a:pPr eaLnBrk="1" hangingPunct="1"/>
            <a:r>
              <a:rPr lang="en-US" b="1" baseline="0" dirty="0" smtClean="0"/>
              <a:t>EFRC Alumni </a:t>
            </a:r>
          </a:p>
          <a:p>
            <a:pPr eaLnBrk="1" hangingPunct="1"/>
            <a:r>
              <a:rPr lang="en-US" b="0" baseline="0" dirty="0" smtClean="0"/>
              <a:t>Last updated April 30, 2013.  Interesting fact:  39 EFRC Alumni from 16 different EFRCs have been hired by Intel.  That’s more than 3% of all EFRC Alumni from over 1/3 of the EFRCs.</a:t>
            </a:r>
            <a:endParaRPr lang="en-US" baseline="0" dirty="0" smtClean="0"/>
          </a:p>
          <a:p>
            <a:endParaRPr lang="en-US" dirty="0" smtClean="0"/>
          </a:p>
          <a:p>
            <a:r>
              <a:rPr lang="en-US" dirty="0" smtClean="0"/>
              <a:t> </a:t>
            </a:r>
          </a:p>
          <a:p>
            <a:pPr eaLnBrk="1" hangingPunct="1"/>
            <a:endParaRPr lang="en-US" baseline="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34</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3550"/>
            <a:ext cx="5272088" cy="3952875"/>
          </a:xfrm>
          <a:ln/>
        </p:spPr>
      </p:sp>
      <p:sp>
        <p:nvSpPr>
          <p:cNvPr id="87044" name="Rectangle 3"/>
          <p:cNvSpPr>
            <a:spLocks noGrp="1" noChangeArrowheads="1"/>
          </p:cNvSpPr>
          <p:nvPr>
            <p:ph type="body" idx="1"/>
          </p:nvPr>
        </p:nvSpPr>
        <p:spPr>
          <a:xfrm>
            <a:off x="933561" y="4415793"/>
            <a:ext cx="5143293" cy="4184973"/>
          </a:xfrm>
          <a:noFill/>
          <a:ln/>
        </p:spPr>
        <p:txBody>
          <a:bodyPr>
            <a:normAutofit fontScale="40000" lnSpcReduction="20000"/>
          </a:bodyPr>
          <a:lstStyle/>
          <a:p>
            <a:pPr eaLnBrk="1" hangingPunct="1"/>
            <a:endParaRPr lang="en-US" baseline="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053585" lvl="5" indent="0">
              <a:spcBef>
                <a:spcPts val="0"/>
              </a:spcBef>
              <a:spcAft>
                <a:spcPts val="300"/>
              </a:spcAft>
              <a:buNone/>
            </a:pPr>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83268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a:noFill/>
          <a:ln/>
        </p:spPr>
        <p:txBody>
          <a:bodyPr/>
          <a:lstStyle/>
          <a:p>
            <a:endParaRPr lang="en-US" dirty="0" smtClean="0"/>
          </a:p>
        </p:txBody>
      </p:sp>
      <p:sp>
        <p:nvSpPr>
          <p:cNvPr id="61444" name="Slide Number Placeholder 3"/>
          <p:cNvSpPr>
            <a:spLocks noGrp="1"/>
          </p:cNvSpPr>
          <p:nvPr>
            <p:ph type="sldNum" sz="quarter" idx="5"/>
          </p:nvPr>
        </p:nvSpPr>
        <p:spPr>
          <a:noFill/>
        </p:spPr>
        <p:txBody>
          <a:bodyPr/>
          <a:lstStyle/>
          <a:p>
            <a:pPr defTabSz="911225"/>
            <a:fld id="{7087C16B-5F61-44C8-8768-720955515613}" type="slidenum">
              <a:rPr lang="en-US" smtClean="0">
                <a:solidFill>
                  <a:srgbClr val="000000"/>
                </a:solidFill>
              </a:rPr>
              <a:pPr defTabSz="911225"/>
              <a:t>2</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12794"/>
            <a:fld id="{BD385DA1-D8E0-455E-BA90-2B48F8B22765}" type="slidenum">
              <a:rPr lang="en-US" smtClean="0">
                <a:solidFill>
                  <a:prstClr val="black"/>
                </a:solidFill>
              </a:rPr>
              <a:pPr defTabSz="912794"/>
              <a:t>3</a:t>
            </a:fld>
            <a:endParaRPr lang="en-US" smtClean="0">
              <a:solidFill>
                <a:prstClr val="black"/>
              </a:solidFill>
            </a:endParaRPr>
          </a:p>
        </p:txBody>
      </p:sp>
      <p:sp>
        <p:nvSpPr>
          <p:cNvPr id="84995"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p:spPr>
      </p:sp>
      <p:sp>
        <p:nvSpPr>
          <p:cNvPr id="84996" name="Rectangle 3"/>
          <p:cNvSpPr>
            <a:spLocks noGrp="1" noChangeArrowheads="1"/>
          </p:cNvSpPr>
          <p:nvPr>
            <p:ph type="body" idx="1"/>
          </p:nvPr>
        </p:nvSpPr>
        <p:spPr>
          <a:xfrm>
            <a:off x="304800" y="4572000"/>
            <a:ext cx="6477000" cy="4183380"/>
          </a:xfrm>
          <a:noFill/>
          <a:ln/>
        </p:spPr>
        <p:txBody>
          <a:bodyPr/>
          <a:lstStyle/>
          <a:p>
            <a:pPr marL="0" lvl="1"/>
            <a:r>
              <a:rPr lang="en-US" sz="1800" dirty="0">
                <a:solidFill>
                  <a:prstClr val="black"/>
                </a:solidFill>
                <a:latin typeface="Arial" pitchFamily="34" charset="0"/>
                <a:cs typeface="Arial" pitchFamily="34" charset="0"/>
              </a:rPr>
              <a:t>From the Top: </a:t>
            </a:r>
          </a:p>
          <a:p>
            <a:pPr marL="168522" indent="-168522"/>
            <a:r>
              <a:rPr lang="en-US" sz="1800" b="1" dirty="0">
                <a:solidFill>
                  <a:srgbClr val="106636"/>
                </a:solidFill>
              </a:rPr>
              <a:t>Science Underpinning Lifetime Extension Evaluation  </a:t>
            </a:r>
            <a:r>
              <a:rPr lang="en-US" sz="1600" dirty="0">
                <a:solidFill>
                  <a:srgbClr val="1E1C11"/>
                </a:solidFill>
              </a:rPr>
              <a:t>Stress measurements for ion irradiation doses up to 190 displacements per atom show that strengthening measured at low doses continues to increase at the high doses expected under end-of-life conditions for nuclear reactors.  </a:t>
            </a:r>
            <a:r>
              <a:rPr lang="en-US" sz="1100" dirty="0">
                <a:solidFill>
                  <a:srgbClr val="106636"/>
                </a:solidFill>
              </a:rPr>
              <a:t>Sharon et al, </a:t>
            </a:r>
            <a:r>
              <a:rPr lang="en-US" sz="1100" b="1" dirty="0">
                <a:solidFill>
                  <a:srgbClr val="106636"/>
                </a:solidFill>
              </a:rPr>
              <a:t>SNL,</a:t>
            </a:r>
            <a:r>
              <a:rPr lang="en-US" sz="1100" dirty="0">
                <a:solidFill>
                  <a:srgbClr val="106636"/>
                </a:solidFill>
              </a:rPr>
              <a:t> Mat Res Letters 2014 DOI:  10.1080/21663831.2013.859179</a:t>
            </a:r>
            <a:endParaRPr lang="en-US" sz="1800" dirty="0">
              <a:solidFill>
                <a:srgbClr val="106636"/>
              </a:solidFill>
            </a:endParaRPr>
          </a:p>
          <a:p>
            <a:pPr indent="-462229"/>
            <a:endParaRPr lang="en-US" sz="1800" b="1" dirty="0">
              <a:solidFill>
                <a:srgbClr val="106636"/>
              </a:solidFill>
            </a:endParaRPr>
          </a:p>
          <a:p>
            <a:pPr indent="-462229"/>
            <a:r>
              <a:rPr lang="en-US" sz="1800" b="1" dirty="0">
                <a:solidFill>
                  <a:srgbClr val="106636"/>
                </a:solidFill>
              </a:rPr>
              <a:t>First Observation of Theoretical Predicted novel electronic structure – the Hofstadter Butterfly </a:t>
            </a:r>
          </a:p>
          <a:p>
            <a:pPr marL="0" lvl="1" indent="-224695"/>
            <a:r>
              <a:rPr lang="en-US" altLang="ja-JP" sz="1600" dirty="0">
                <a:solidFill>
                  <a:srgbClr val="1E1C11"/>
                </a:solidFill>
              </a:rPr>
              <a:t>Predicted in 1977, this novel energy structure emerges when electrons are confined in two dimensions and subjected to both a periodic potential energy and a strong magnetic field. </a:t>
            </a:r>
            <a:r>
              <a:rPr lang="en-US" sz="1600" dirty="0"/>
              <a:t>Electronic conductivity and capacitance </a:t>
            </a:r>
            <a:r>
              <a:rPr lang="en-US" altLang="ja-JP" sz="1600" dirty="0">
                <a:solidFill>
                  <a:srgbClr val="1E1C11"/>
                </a:solidFill>
              </a:rPr>
              <a:t>measurements of </a:t>
            </a:r>
            <a:r>
              <a:rPr lang="en-US" sz="1600" dirty="0"/>
              <a:t>atomically thin graphene on an atomically flat BN substrate at low temperatures and </a:t>
            </a:r>
            <a:r>
              <a:rPr lang="en-US" altLang="ja-JP" sz="1600" dirty="0">
                <a:solidFill>
                  <a:srgbClr val="1E1C11"/>
                </a:solidFill>
              </a:rPr>
              <a:t>high magnetic fields </a:t>
            </a:r>
            <a:r>
              <a:rPr lang="en-US" sz="1600" dirty="0"/>
              <a:t>show the predicted self-similar patterns. </a:t>
            </a:r>
            <a:r>
              <a:rPr lang="en-US" altLang="ja-JP" sz="1600" dirty="0">
                <a:solidFill>
                  <a:srgbClr val="1E1C11"/>
                </a:solidFill>
              </a:rPr>
              <a:t>(</a:t>
            </a:r>
            <a:r>
              <a:rPr lang="en-US" altLang="ja-JP" sz="1600" b="1" dirty="0">
                <a:solidFill>
                  <a:srgbClr val="1E1C11"/>
                </a:solidFill>
              </a:rPr>
              <a:t>Kim, Columbia, and </a:t>
            </a:r>
            <a:r>
              <a:rPr lang="en-US" altLang="ja-JP" sz="1600" b="1" dirty="0" err="1">
                <a:solidFill>
                  <a:srgbClr val="1E1C11"/>
                </a:solidFill>
              </a:rPr>
              <a:t>Ashorri</a:t>
            </a:r>
            <a:r>
              <a:rPr lang="en-US" altLang="ja-JP" sz="1600" b="1" dirty="0">
                <a:solidFill>
                  <a:srgbClr val="1E1C11"/>
                </a:solidFill>
              </a:rPr>
              <a:t>, Jarillo-Herrero at MIT</a:t>
            </a:r>
            <a:r>
              <a:rPr lang="en-US" altLang="ja-JP" sz="1600" dirty="0">
                <a:solidFill>
                  <a:srgbClr val="1E1C11"/>
                </a:solidFill>
              </a:rPr>
              <a:t>).</a:t>
            </a:r>
          </a:p>
          <a:p>
            <a:pPr>
              <a:spcBef>
                <a:spcPts val="404"/>
              </a:spcBef>
            </a:pPr>
            <a:endParaRPr lang="en-US" sz="2000" dirty="0"/>
          </a:p>
          <a:p>
            <a:pPr marL="0" marR="0" indent="0" algn="l" defTabSz="914400" rtl="0" eaLnBrk="1" fontAlgn="auto" latinLnBrk="0" hangingPunct="1">
              <a:lnSpc>
                <a:spcPct val="100000"/>
              </a:lnSpc>
              <a:spcBef>
                <a:spcPts val="404"/>
              </a:spcBef>
              <a:spcAft>
                <a:spcPts val="0"/>
              </a:spcAft>
              <a:buClrTx/>
              <a:buSzTx/>
              <a:buFontTx/>
              <a:buNone/>
              <a:tabLst/>
              <a:defRPr/>
            </a:pPr>
            <a:r>
              <a:rPr lang="en-US" sz="1800" b="1" dirty="0">
                <a:solidFill>
                  <a:srgbClr val="106636"/>
                </a:solidFill>
              </a:rPr>
              <a:t>Visualization of 3D Sculpted Cobalt </a:t>
            </a:r>
            <a:r>
              <a:rPr lang="en-US" sz="1800" b="1" dirty="0" err="1">
                <a:solidFill>
                  <a:srgbClr val="106636"/>
                </a:solidFill>
              </a:rPr>
              <a:t>Nanospirals</a:t>
            </a:r>
            <a:r>
              <a:rPr lang="en-US" sz="1800" b="1" dirty="0">
                <a:solidFill>
                  <a:srgbClr val="106636"/>
                </a:solidFill>
              </a:rPr>
              <a:t>  </a:t>
            </a:r>
            <a:r>
              <a:rPr lang="en-US" sz="2000" dirty="0" smtClean="0">
                <a:solidFill>
                  <a:prstClr val="black"/>
                </a:solidFill>
              </a:rPr>
              <a:t>Advanced microscopy and simulations reveal interactions between </a:t>
            </a:r>
            <a:r>
              <a:rPr lang="en-US" sz="2000" dirty="0" err="1" smtClean="0">
                <a:solidFill>
                  <a:prstClr val="black"/>
                </a:solidFill>
              </a:rPr>
              <a:t>nanoscale</a:t>
            </a:r>
            <a:r>
              <a:rPr lang="en-US" sz="2000" dirty="0" smtClean="0">
                <a:solidFill>
                  <a:prstClr val="black"/>
                </a:solidFill>
              </a:rPr>
              <a:t> building blocks control the properties of </a:t>
            </a:r>
            <a:r>
              <a:rPr lang="en-US" sz="2000" dirty="0" err="1" smtClean="0">
                <a:solidFill>
                  <a:prstClr val="black"/>
                </a:solidFill>
              </a:rPr>
              <a:t>mesoscopic</a:t>
            </a:r>
            <a:r>
              <a:rPr lang="en-US" sz="2000" dirty="0" smtClean="0">
                <a:solidFill>
                  <a:prstClr val="black"/>
                </a:solidFill>
              </a:rPr>
              <a:t> systems; the magnetic domain structure was shown to be controlled by the shape anisotropy energy (Petford-Long, ANL)</a:t>
            </a:r>
          </a:p>
          <a:p>
            <a:pPr>
              <a:spcBef>
                <a:spcPts val="404"/>
              </a:spcBef>
            </a:pPr>
            <a:endParaRPr lang="en-US" sz="2000" b="1" dirty="0" smtClean="0"/>
          </a:p>
          <a:p>
            <a:pPr>
              <a:spcBef>
                <a:spcPts val="404"/>
              </a:spcBef>
            </a:pPr>
            <a:r>
              <a:rPr lang="en-US" sz="1800" b="1" dirty="0">
                <a:solidFill>
                  <a:srgbClr val="106636"/>
                </a:solidFill>
              </a:rPr>
              <a:t>Discovery of New Class of Magnetic Materials:  </a:t>
            </a:r>
            <a:r>
              <a:rPr lang="en-US" sz="1700" dirty="0">
                <a:solidFill>
                  <a:prstClr val="black"/>
                </a:solidFill>
              </a:rPr>
              <a:t>The first binary magnetic </a:t>
            </a:r>
            <a:r>
              <a:rPr lang="en-US" sz="1700" dirty="0" err="1">
                <a:solidFill>
                  <a:prstClr val="black"/>
                </a:solidFill>
              </a:rPr>
              <a:t>quasicrystals</a:t>
            </a:r>
            <a:r>
              <a:rPr lang="en-US" sz="1700" dirty="0">
                <a:solidFill>
                  <a:prstClr val="black"/>
                </a:solidFill>
              </a:rPr>
              <a:t> could enable understanding of structure, dynamics, and magnetism in aperiodic materials (</a:t>
            </a:r>
            <a:r>
              <a:rPr lang="en-US" sz="1700" b="1" dirty="0">
                <a:solidFill>
                  <a:prstClr val="black"/>
                </a:solidFill>
              </a:rPr>
              <a:t>Goldman, Ames Lab</a:t>
            </a:r>
            <a:r>
              <a:rPr lang="en-US" sz="1700" dirty="0" smtClean="0">
                <a:solidFill>
                  <a:prstClr val="black"/>
                </a:solidFill>
              </a:rPr>
              <a:t>)</a:t>
            </a:r>
          </a:p>
          <a:p>
            <a:pPr>
              <a:spcBef>
                <a:spcPts val="404"/>
              </a:spcBef>
            </a:pPr>
            <a:endParaRPr lang="en-US" sz="1700" dirty="0" smtClean="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106636"/>
                </a:solidFill>
              </a:rPr>
              <a:t>Cell-like Decoration of “Gooey” Surface;  </a:t>
            </a:r>
            <a:r>
              <a:rPr lang="en-US" sz="1200" kern="1200" dirty="0" smtClean="0">
                <a:solidFill>
                  <a:schemeClr val="tx1"/>
                </a:solidFill>
                <a:effectLst/>
                <a:latin typeface="+mn-lt"/>
                <a:ea typeface="+mn-ea"/>
                <a:cs typeface="+mn-cs"/>
              </a:rPr>
              <a:t>Precise, predictable positioning of nanoparticles on a liquid crystal droplet.</a:t>
            </a:r>
            <a:r>
              <a:rPr lang="en-US" sz="1200" kern="1200" baseline="0" dirty="0" smtClean="0">
                <a:solidFill>
                  <a:schemeClr val="tx1"/>
                </a:solidFill>
                <a:effectLst/>
                <a:latin typeface="+mn-lt"/>
                <a:ea typeface="+mn-ea"/>
                <a:cs typeface="+mn-cs"/>
              </a:rPr>
              <a:t>  Image shows s</a:t>
            </a:r>
            <a:r>
              <a:rPr lang="en-US" sz="1200" kern="1200" dirty="0" smtClean="0">
                <a:solidFill>
                  <a:schemeClr val="tx1"/>
                </a:solidFill>
                <a:effectLst/>
                <a:latin typeface="+mn-lt"/>
                <a:ea typeface="+mn-ea"/>
                <a:cs typeface="+mn-cs"/>
              </a:rPr>
              <a:t>imulation of particle adsorption; region of disorder within droplets coincides exactly with the particle positions at the poles. For the first time, the ability of liquid crystals to control the organization of particles at the surfaces of micrometer-sized droplets has been demonstrated.  This is similar to how specific features on membrane surfaces control the orientation of fatty molecules (lipids) or proteins within a cell. U Chicago  </a:t>
            </a:r>
            <a:r>
              <a:rPr lang="en-US" sz="1200" kern="1200" dirty="0" err="1" smtClean="0">
                <a:solidFill>
                  <a:schemeClr val="tx1"/>
                </a:solidFill>
                <a:effectLst/>
                <a:latin typeface="+mn-lt"/>
                <a:ea typeface="+mn-ea"/>
                <a:cs typeface="+mn-cs"/>
              </a:rPr>
              <a:t>J.Whitmer</a:t>
            </a:r>
            <a:r>
              <a:rPr lang="en-US" sz="1200" kern="1200" dirty="0" smtClean="0">
                <a:solidFill>
                  <a:schemeClr val="tx1"/>
                </a:solidFill>
                <a:effectLst/>
                <a:latin typeface="+mn-lt"/>
                <a:ea typeface="+mn-ea"/>
                <a:cs typeface="+mn-cs"/>
              </a:rPr>
              <a:t>, X. Wang, D. Miller, F. </a:t>
            </a:r>
            <a:r>
              <a:rPr lang="en-US" sz="1200" kern="1200" dirty="0" err="1" smtClean="0">
                <a:solidFill>
                  <a:schemeClr val="tx1"/>
                </a:solidFill>
                <a:effectLst/>
                <a:latin typeface="+mn-lt"/>
                <a:ea typeface="+mn-ea"/>
                <a:cs typeface="+mn-cs"/>
              </a:rPr>
              <a:t>Mondiot</a:t>
            </a:r>
            <a:r>
              <a:rPr lang="en-US" sz="1200" kern="1200" dirty="0" smtClean="0">
                <a:solidFill>
                  <a:schemeClr val="tx1"/>
                </a:solidFill>
                <a:effectLst/>
                <a:latin typeface="+mn-lt"/>
                <a:ea typeface="+mn-ea"/>
                <a:cs typeface="+mn-cs"/>
              </a:rPr>
              <a:t>, N.L. Abbott, and </a:t>
            </a:r>
            <a:r>
              <a:rPr lang="en-US" sz="1200" b="1" kern="1200" dirty="0" smtClean="0">
                <a:solidFill>
                  <a:schemeClr val="tx1"/>
                </a:solidFill>
                <a:effectLst/>
                <a:latin typeface="+mn-lt"/>
                <a:ea typeface="+mn-ea"/>
                <a:cs typeface="+mn-cs"/>
              </a:rPr>
              <a:t>J.J. de Pablo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Nematic</a:t>
            </a:r>
            <a:r>
              <a:rPr lang="en-US" sz="1200" kern="1200" dirty="0" smtClean="0">
                <a:solidFill>
                  <a:schemeClr val="tx1"/>
                </a:solidFill>
                <a:effectLst/>
                <a:latin typeface="+mn-lt"/>
                <a:ea typeface="+mn-ea"/>
                <a:cs typeface="+mn-cs"/>
              </a:rPr>
              <a:t>-Field-Driven Positioning of Particles in Liquid Crystal Droplets,”  Physical Review Letters, 111, 227801, 2013); DOI: http://dx.doi.org/10.1103/PhysRevLett.111.227801</a:t>
            </a:r>
          </a:p>
          <a:p>
            <a:pPr defTabSz="924458"/>
            <a:endParaRPr lang="en-US" sz="1000" dirty="0">
              <a:solidFill>
                <a:srgbClr val="106636"/>
              </a:solidFill>
              <a:latin typeface="Arial" pitchFamily="34" charset="0"/>
            </a:endParaRPr>
          </a:p>
          <a:p>
            <a:r>
              <a:rPr lang="en-US" sz="1100" b="1" dirty="0">
                <a:solidFill>
                  <a:srgbClr val="106636"/>
                </a:solidFill>
                <a:cs typeface="Arial" panose="020B0604020202020204" pitchFamily="34" charset="0"/>
              </a:rPr>
              <a:t>Mechanism of CO</a:t>
            </a:r>
            <a:r>
              <a:rPr lang="en-US" sz="1100" b="1" baseline="-25000" dirty="0">
                <a:solidFill>
                  <a:srgbClr val="106636"/>
                </a:solidFill>
                <a:cs typeface="Arial" panose="020B0604020202020204" pitchFamily="34" charset="0"/>
              </a:rPr>
              <a:t>2</a:t>
            </a:r>
            <a:r>
              <a:rPr lang="en-US" sz="1100" b="1" dirty="0">
                <a:solidFill>
                  <a:srgbClr val="106636"/>
                </a:solidFill>
                <a:cs typeface="Arial" panose="020B0604020202020204" pitchFamily="34" charset="0"/>
              </a:rPr>
              <a:t> adsorption from direct structural </a:t>
            </a:r>
            <a:r>
              <a:rPr lang="en-US" sz="1100" b="1" dirty="0" smtClean="0">
                <a:solidFill>
                  <a:srgbClr val="106636"/>
                </a:solidFill>
                <a:cs typeface="Arial" panose="020B0604020202020204" pitchFamily="34" charset="0"/>
              </a:rPr>
              <a:t>evidence:</a:t>
            </a:r>
            <a:r>
              <a:rPr lang="en-US" sz="1100" dirty="0" smtClean="0">
                <a:solidFill>
                  <a:srgbClr val="106636"/>
                </a:solidFill>
                <a:cs typeface="Arial" panose="020B0604020202020204" pitchFamily="34" charset="0"/>
              </a:rPr>
              <a:t>  </a:t>
            </a:r>
            <a:r>
              <a:rPr lang="en-US" sz="1000" dirty="0">
                <a:solidFill>
                  <a:srgbClr val="404040"/>
                </a:solidFill>
                <a:cs typeface="Arial" panose="020B0604020202020204" pitchFamily="34" charset="0"/>
              </a:rPr>
              <a:t>A combination of multiple experimental probes and theoretical calculations have revealed the mechanism of CO</a:t>
            </a:r>
            <a:r>
              <a:rPr lang="en-US" sz="1000" baseline="-25000" dirty="0">
                <a:solidFill>
                  <a:srgbClr val="404040"/>
                </a:solidFill>
                <a:cs typeface="Arial" panose="020B0604020202020204" pitchFamily="34" charset="0"/>
              </a:rPr>
              <a:t>2</a:t>
            </a:r>
            <a:r>
              <a:rPr lang="en-US" sz="1000" dirty="0">
                <a:solidFill>
                  <a:srgbClr val="404040"/>
                </a:solidFill>
                <a:cs typeface="Arial" panose="020B0604020202020204" pitchFamily="34" charset="0"/>
              </a:rPr>
              <a:t> adsorption in MOFs. The adsorbed CO</a:t>
            </a:r>
            <a:r>
              <a:rPr lang="en-US" sz="1000" baseline="-25000" dirty="0">
                <a:solidFill>
                  <a:srgbClr val="404040"/>
                </a:solidFill>
                <a:cs typeface="Arial" panose="020B0604020202020204" pitchFamily="34" charset="0"/>
              </a:rPr>
              <a:t>2</a:t>
            </a:r>
            <a:r>
              <a:rPr lang="en-US" sz="1000" dirty="0">
                <a:solidFill>
                  <a:srgbClr val="404040"/>
                </a:solidFill>
                <a:cs typeface="Arial" panose="020B0604020202020204" pitchFamily="34" charset="0"/>
              </a:rPr>
              <a:t> stays in a “pocket” between two phenyl rings, interacting with the aromatic </a:t>
            </a:r>
            <a:r>
              <a:rPr lang="en-US" sz="1000" dirty="0">
                <a:solidFill>
                  <a:srgbClr val="404040"/>
                </a:solidFill>
                <a:latin typeface="Symbol" panose="05050102010706020507" pitchFamily="18" charset="2"/>
                <a:cs typeface="Arial" panose="020B0604020202020204" pitchFamily="34" charset="0"/>
              </a:rPr>
              <a:t>p</a:t>
            </a:r>
            <a:r>
              <a:rPr lang="en-US" sz="1000" dirty="0">
                <a:solidFill>
                  <a:srgbClr val="404040"/>
                </a:solidFill>
                <a:cs typeface="Arial" panose="020B0604020202020204" pitchFamily="34" charset="0"/>
              </a:rPr>
              <a:t>-electron density, a key design principle for further optimizing CO</a:t>
            </a:r>
            <a:r>
              <a:rPr lang="en-US" sz="1000" baseline="-25000" dirty="0">
                <a:solidFill>
                  <a:srgbClr val="404040"/>
                </a:solidFill>
                <a:cs typeface="Arial" panose="020B0604020202020204" pitchFamily="34" charset="0"/>
              </a:rPr>
              <a:t>2</a:t>
            </a:r>
            <a:r>
              <a:rPr lang="en-US" sz="1000" dirty="0">
                <a:solidFill>
                  <a:srgbClr val="404040"/>
                </a:solidFill>
                <a:cs typeface="Arial" panose="020B0604020202020204" pitchFamily="34" charset="0"/>
              </a:rPr>
              <a:t> adsorption. (</a:t>
            </a:r>
            <a:r>
              <a:rPr lang="en-US" sz="1000" b="1" dirty="0" err="1">
                <a:solidFill>
                  <a:srgbClr val="404040"/>
                </a:solidFill>
                <a:cs typeface="Arial" panose="020B0604020202020204" pitchFamily="34" charset="0"/>
              </a:rPr>
              <a:t>Parise</a:t>
            </a:r>
            <a:r>
              <a:rPr lang="en-US" sz="1000" b="1" dirty="0">
                <a:solidFill>
                  <a:srgbClr val="404040"/>
                </a:solidFill>
                <a:cs typeface="Arial" panose="020B0604020202020204" pitchFamily="34" charset="0"/>
              </a:rPr>
              <a:t>, Stony Brook U; Chabal, UT-Dallas; Li, Rutgers</a:t>
            </a:r>
            <a:r>
              <a:rPr lang="en-US" sz="1000" dirty="0">
                <a:solidFill>
                  <a:srgbClr val="404040"/>
                </a:solidFill>
                <a:cs typeface="Arial" panose="020B0604020202020204" pitchFamily="34" charset="0"/>
              </a:rPr>
              <a:t>)</a:t>
            </a:r>
          </a:p>
          <a:p>
            <a:pPr defTabSz="924458"/>
            <a:endParaRPr lang="en-US" sz="1000" dirty="0">
              <a:solidFill>
                <a:srgbClr val="106636"/>
              </a:solidFill>
              <a:latin typeface="Arial" pitchFamily="34" charset="0"/>
            </a:endParaRPr>
          </a:p>
          <a:p>
            <a:pPr defTabSz="924458"/>
            <a:endParaRPr lang="en-US" sz="1000" dirty="0">
              <a:solidFill>
                <a:srgbClr val="106636"/>
              </a:solidFill>
              <a:latin typeface="Arial" pitchFamily="34" charset="0"/>
            </a:endParaRPr>
          </a:p>
          <a:p>
            <a:pPr marL="0" marR="0" indent="0" algn="l" defTabSz="924458" rtl="0" eaLnBrk="1" fontAlgn="auto" latinLnBrk="0" hangingPunct="1">
              <a:lnSpc>
                <a:spcPct val="100000"/>
              </a:lnSpc>
              <a:spcBef>
                <a:spcPts val="0"/>
              </a:spcBef>
              <a:spcAft>
                <a:spcPts val="0"/>
              </a:spcAft>
              <a:buClrTx/>
              <a:buSzTx/>
              <a:buFontTx/>
              <a:buNone/>
              <a:tabLst/>
              <a:defRPr/>
            </a:pPr>
            <a:r>
              <a:rPr lang="en-US" sz="1200" b="1" dirty="0" smtClean="0">
                <a:solidFill>
                  <a:srgbClr val="FF3300"/>
                </a:solidFill>
                <a:latin typeface="Arial Narrow" pitchFamily="34" charset="0"/>
              </a:rPr>
              <a:t>Division-wide themes:  </a:t>
            </a:r>
            <a:r>
              <a:rPr lang="en-US" sz="1200" b="0" dirty="0" smtClean="0">
                <a:solidFill>
                  <a:srgbClr val="FF3300"/>
                </a:solidFill>
                <a:latin typeface="Arial Narrow" pitchFamily="34" charset="0"/>
              </a:rPr>
              <a:t>strongly correlated electron systems; materials synthesis; </a:t>
            </a:r>
            <a:r>
              <a:rPr lang="en-US" sz="1200" b="0" dirty="0" err="1" smtClean="0">
                <a:solidFill>
                  <a:srgbClr val="FF3300"/>
                </a:solidFill>
                <a:latin typeface="Arial Narrow" pitchFamily="34" charset="0"/>
              </a:rPr>
              <a:t>nano</a:t>
            </a:r>
            <a:r>
              <a:rPr lang="en-US" sz="1200" b="0" dirty="0" smtClean="0">
                <a:solidFill>
                  <a:srgbClr val="FF3300"/>
                </a:solidFill>
                <a:latin typeface="Arial Narrow" pitchFamily="34" charset="0"/>
              </a:rPr>
              <a:t>- and </a:t>
            </a:r>
            <a:r>
              <a:rPr lang="en-US" sz="1200" b="0" dirty="0" err="1" smtClean="0">
                <a:solidFill>
                  <a:srgbClr val="FF3300"/>
                </a:solidFill>
                <a:latin typeface="Arial Narrow" pitchFamily="34" charset="0"/>
              </a:rPr>
              <a:t>meso</a:t>
            </a:r>
            <a:r>
              <a:rPr lang="en-US" sz="1200" b="0" dirty="0" smtClean="0">
                <a:solidFill>
                  <a:srgbClr val="FF3300"/>
                </a:solidFill>
                <a:latin typeface="Arial Narrow" pitchFamily="34" charset="0"/>
              </a:rPr>
              <a:t>-scale science; theory, modeling, &amp; simulation; advanced instrumentation</a:t>
            </a:r>
          </a:p>
          <a:p>
            <a:pPr defTabSz="924458"/>
            <a:endParaRPr lang="en-US" b="0" dirty="0">
              <a:solidFill>
                <a:srgbClr val="106636"/>
              </a:solidFill>
              <a:latin typeface="Arial" pitchFamily="34" charset="0"/>
              <a:cs typeface="Arial" pitchFamily="34" charset="0"/>
            </a:endParaRPr>
          </a:p>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14132"/>
            <a:fld id="{6E0AE276-D214-4DC1-AC0F-47C40AC36157}" type="slidenum">
              <a:rPr lang="en-US" smtClean="0">
                <a:solidFill>
                  <a:prstClr val="black"/>
                </a:solidFill>
              </a:rPr>
              <a:pPr defTabSz="914132"/>
              <a:t>7</a:t>
            </a:fld>
            <a:endParaRPr lang="en-US" smtClean="0">
              <a:solidFill>
                <a:prstClr val="black"/>
              </a:solidFill>
            </a:endParaRPr>
          </a:p>
        </p:txBody>
      </p:sp>
      <p:sp>
        <p:nvSpPr>
          <p:cNvPr id="92163" name="Rectangle 7"/>
          <p:cNvSpPr txBox="1">
            <a:spLocks noGrp="1" noChangeArrowheads="1"/>
          </p:cNvSpPr>
          <p:nvPr/>
        </p:nvSpPr>
        <p:spPr bwMode="auto">
          <a:xfrm>
            <a:off x="4005268" y="8794750"/>
            <a:ext cx="3005137" cy="465138"/>
          </a:xfrm>
          <a:prstGeom prst="rect">
            <a:avLst/>
          </a:prstGeom>
          <a:noFill/>
          <a:ln w="9525">
            <a:noFill/>
            <a:miter lim="800000"/>
            <a:headEnd/>
            <a:tailEnd/>
          </a:ln>
        </p:spPr>
        <p:txBody>
          <a:bodyPr lIns="91748" tIns="45868" rIns="91748" bIns="45868" anchor="b"/>
          <a:lstStyle/>
          <a:p>
            <a:pPr algn="r"/>
            <a:fld id="{A2570CB6-EEC5-45CB-A879-330CB0354E95}" type="slidenum">
              <a:rPr lang="en-US">
                <a:solidFill>
                  <a:prstClr val="black"/>
                </a:solidFill>
                <a:latin typeface="Arial" charset="0"/>
              </a:rPr>
              <a:pPr algn="r"/>
              <a:t>7</a:t>
            </a:fld>
            <a:endParaRPr lang="en-US">
              <a:solidFill>
                <a:prstClr val="black"/>
              </a:solidFill>
              <a:latin typeface="Arial" charset="0"/>
            </a:endParaRPr>
          </a:p>
        </p:txBody>
      </p:sp>
      <p:sp>
        <p:nvSpPr>
          <p:cNvPr id="92164" name="Rectangle 2"/>
          <p:cNvSpPr>
            <a:spLocks noGrp="1" noRot="1" noChangeAspect="1" noChangeArrowheads="1" noTextEdit="1"/>
          </p:cNvSpPr>
          <p:nvPr>
            <p:ph type="sldImg"/>
          </p:nvPr>
        </p:nvSpPr>
        <p:spPr>
          <a:xfrm>
            <a:off x="1187450" y="693738"/>
            <a:ext cx="4630738" cy="3471862"/>
          </a:xfrm>
          <a:ln/>
        </p:spPr>
      </p:sp>
      <p:sp>
        <p:nvSpPr>
          <p:cNvPr id="92165" name="Rectangle 3"/>
          <p:cNvSpPr>
            <a:spLocks noGrp="1" noChangeArrowheads="1"/>
          </p:cNvSpPr>
          <p:nvPr>
            <p:ph type="body" idx="1"/>
          </p:nvPr>
        </p:nvSpPr>
        <p:spPr>
          <a:xfrm>
            <a:off x="923930" y="4397375"/>
            <a:ext cx="5162550" cy="4167188"/>
          </a:xfrm>
          <a:noFill/>
          <a:ln/>
        </p:spPr>
        <p:txBody>
          <a:bodyPr lIns="91748" tIns="45868" rIns="91748" bIns="45868"/>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98563" y="695325"/>
            <a:ext cx="4627562" cy="3470275"/>
          </a:xfrm>
          <a:noFill/>
          <a:ln>
            <a:solidFill>
              <a:srgbClr val="000000"/>
            </a:solidFill>
            <a:miter lim="800000"/>
            <a:headEnd/>
            <a:tailEnd/>
          </a:ln>
        </p:spPr>
      </p:sp>
      <p:sp>
        <p:nvSpPr>
          <p:cNvPr id="91139" name="Rectangle 3"/>
          <p:cNvSpPr>
            <a:spLocks noGrp="1" noChangeArrowheads="1"/>
          </p:cNvSpPr>
          <p:nvPr>
            <p:ph type="body" idx="1"/>
          </p:nvPr>
        </p:nvSpPr>
        <p:spPr>
          <a:xfrm>
            <a:off x="924987" y="4397375"/>
            <a:ext cx="5160433" cy="4165600"/>
          </a:xfrm>
          <a:noFill/>
          <a:ln/>
        </p:spPr>
        <p:txBody>
          <a:bodyPr lIns="92494" tIns="46244" rIns="92494" bIns="46244"/>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52B8C7-DA07-423C-A8A5-1EC2BA72A58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4566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52B8C7-DA07-423C-A8A5-1EC2BA72A58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45662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60B4F2-E066-4AA7-8357-FB703FC891A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88156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4756D-DDE2-4D38-BB37-5499A83BC11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57132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270467"/>
            <a:ext cx="4045238" cy="519812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321" y="1270467"/>
            <a:ext cx="4045239" cy="519812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b="0"/>
            </a:lvl1pPr>
          </a:lstStyle>
          <a:p>
            <a:pPr>
              <a:defRPr/>
            </a:pPr>
            <a:fld id="{8884D2D1-63DE-4C11-A6E6-F2431C5BBD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dirty="0"/>
          </a:p>
        </p:txBody>
      </p:sp>
    </p:spTree>
    <p:extLst>
      <p:ext uri="{BB962C8B-B14F-4D97-AF65-F5344CB8AC3E}">
        <p14:creationId xmlns:p14="http://schemas.microsoft.com/office/powerpoint/2010/main" val="321849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Office of Science FY 2011 Budget</a:t>
            </a:r>
            <a:endParaRPr lang="en-US"/>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3217669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Office of Science FY 2011 Budget</a:t>
            </a:r>
            <a:endParaRPr lang="en-US"/>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155904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8124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vl1pPr>
            <a:lvl2pPr>
              <a:defRPr sz="2000">
                <a:solidFill>
                  <a:srgbClr val="106636"/>
                </a:solidFill>
              </a:defRPr>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lvl1pPr>
              <a:defRPr sz="2400"/>
            </a:lvl1pPr>
          </a:lstStyle>
          <a:p>
            <a:pPr lvl="0"/>
            <a:r>
              <a:rPr lang="en-US" dirty="0" smtClean="0"/>
              <a:t>Click to edit Master title style</a:t>
            </a:r>
          </a:p>
        </p:txBody>
      </p:sp>
      <p:sp>
        <p:nvSpPr>
          <p:cNvPr id="4" name="Footer Placeholder 10"/>
          <p:cNvSpPr>
            <a:spLocks noGrp="1"/>
          </p:cNvSpPr>
          <p:nvPr>
            <p:ph type="ftr" sz="quarter" idx="10"/>
          </p:nvPr>
        </p:nvSpPr>
        <p:spPr/>
        <p:txBody>
          <a:bodyPr/>
          <a:lstStyle>
            <a:lvl1pPr algn="r">
              <a:defRPr sz="1600"/>
            </a:lvl1pPr>
          </a:lstStyle>
          <a:p>
            <a:pPr>
              <a:defRPr/>
            </a:pPr>
            <a:endParaRPr lang="en-US"/>
          </a:p>
        </p:txBody>
      </p:sp>
      <p:sp>
        <p:nvSpPr>
          <p:cNvPr id="5" name="Slide Number Placeholder 11"/>
          <p:cNvSpPr>
            <a:spLocks noGrp="1"/>
          </p:cNvSpPr>
          <p:nvPr>
            <p:ph type="sldNum" sz="quarter" idx="11"/>
          </p:nvPr>
        </p:nvSpPr>
        <p:spPr/>
        <p:txBody>
          <a:bodyPr/>
          <a:lstStyle>
            <a:lvl1pPr algn="ctr">
              <a:defRPr/>
            </a:lvl1pPr>
          </a:lstStyle>
          <a:p>
            <a:pPr>
              <a:defRPr/>
            </a:pPr>
            <a:fld id="{131A6107-235E-4B03-A991-2115DACCE3C1}" type="slidenum">
              <a:rPr lang="en-US"/>
              <a:pPr>
                <a:defRPr/>
              </a:pPr>
              <a:t>‹#›</a:t>
            </a:fld>
            <a:endParaRPr lang="en-US" dirty="0"/>
          </a:p>
        </p:txBody>
      </p:sp>
    </p:spTree>
    <p:extLst>
      <p:ext uri="{BB962C8B-B14F-4D97-AF65-F5344CB8AC3E}">
        <p14:creationId xmlns:p14="http://schemas.microsoft.com/office/powerpoint/2010/main" val="4272708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640"/>
            <a:ext cx="4045238" cy="452717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73" y="1599640"/>
            <a:ext cx="4045239" cy="219635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73" y="3930463"/>
            <a:ext cx="4045239" cy="219635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08579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482"/>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322729" y="793376"/>
            <a:ext cx="8337177" cy="4525963"/>
          </a:xfrm>
          <a:prstGeom prst="rect">
            <a:avLst/>
          </a:prstGeom>
        </p:spPr>
        <p:txBody>
          <a:bodyPr/>
          <a:lstStyle>
            <a:lvl1pPr>
              <a:defRPr b="0">
                <a:solidFill>
                  <a:schemeClr val="tx1"/>
                </a:solidFill>
              </a:defRPr>
            </a:lvl1pPr>
            <a:lvl2pPr>
              <a:defRPr>
                <a:solidFill>
                  <a:srgbClr val="00660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5E34EC7-0E8B-43C5-841F-AD1978D28932}" type="slidenum">
              <a:rPr lang="en-US"/>
              <a:pPr/>
              <a:t>‹#›</a:t>
            </a:fld>
            <a:endParaRPr lang="en-US" dirty="0"/>
          </a:p>
        </p:txBody>
      </p:sp>
    </p:spTree>
    <p:extLst>
      <p:ext uri="{BB962C8B-B14F-4D97-AF65-F5344CB8AC3E}">
        <p14:creationId xmlns:p14="http://schemas.microsoft.com/office/powerpoint/2010/main" val="308789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55C84D2F-ADE4-4388-8B29-BAA891F37E7C}"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defTabSz="457200"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extLst>
      <p:ext uri="{BB962C8B-B14F-4D97-AF65-F5344CB8AC3E}">
        <p14:creationId xmlns:p14="http://schemas.microsoft.com/office/powerpoint/2010/main" val="2255262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8150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Office of Science FY 2011 Budget</a:t>
            </a:r>
            <a:endParaRPr lang="en-US"/>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134947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187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89" y="274545"/>
            <a:ext cx="8229023" cy="58522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858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0"/>
            <a:ext cx="2133600" cy="381000"/>
          </a:xfrm>
          <a:prstGeom prst="rect">
            <a:avLst/>
          </a:prstGeom>
        </p:spPr>
        <p:txBody>
          <a:bodyPr/>
          <a:lstStyle>
            <a:lvl1pPr>
              <a:defRPr smtClean="0">
                <a:latin typeface="Arial" charset="0"/>
              </a:defRPr>
            </a:lvl1pPr>
          </a:lstStyle>
          <a:p>
            <a:endParaRPr lang="en-US">
              <a:solidFill>
                <a:prstClr val="black"/>
              </a:solidFill>
            </a:endParaRPr>
          </a:p>
        </p:txBody>
      </p:sp>
      <p:sp>
        <p:nvSpPr>
          <p:cNvPr id="4" name="Footer Placeholder 3"/>
          <p:cNvSpPr>
            <a:spLocks noGrp="1"/>
          </p:cNvSpPr>
          <p:nvPr>
            <p:ph type="ftr" sz="quarter" idx="11"/>
          </p:nvPr>
        </p:nvSpPr>
        <p:spPr>
          <a:xfrm>
            <a:off x="3124200" y="6457950"/>
            <a:ext cx="2895600" cy="381000"/>
          </a:xfrm>
        </p:spPr>
        <p:txBody>
          <a:bodyPr/>
          <a:lstStyle>
            <a:lvl1pPr>
              <a:defRPr smtClean="0">
                <a:latin typeface="Arial" charset="0"/>
              </a:defRPr>
            </a:lvl1pPr>
          </a:lstStyle>
          <a:p>
            <a:endParaRPr lang="en-US"/>
          </a:p>
        </p:txBody>
      </p:sp>
    </p:spTree>
    <p:extLst>
      <p:ext uri="{BB962C8B-B14F-4D97-AF65-F5344CB8AC3E}">
        <p14:creationId xmlns:p14="http://schemas.microsoft.com/office/powerpoint/2010/main" val="1220341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0"/>
            <a:ext cx="2133600" cy="381000"/>
          </a:xfrm>
          <a:prstGeom prst="rect">
            <a:avLst/>
          </a:prstGeom>
        </p:spPr>
        <p:txBody>
          <a:bodyPr/>
          <a:lstStyle>
            <a:lvl1pPr>
              <a:defRPr smtClean="0">
                <a:latin typeface="Arial" charset="0"/>
              </a:defRPr>
            </a:lvl1pPr>
          </a:lstStyle>
          <a:p>
            <a:endParaRPr lang="en-US">
              <a:solidFill>
                <a:prstClr val="black"/>
              </a:solidFill>
            </a:endParaRPr>
          </a:p>
        </p:txBody>
      </p:sp>
      <p:sp>
        <p:nvSpPr>
          <p:cNvPr id="4" name="Footer Placeholder 3"/>
          <p:cNvSpPr>
            <a:spLocks noGrp="1"/>
          </p:cNvSpPr>
          <p:nvPr>
            <p:ph type="ftr" sz="quarter" idx="11"/>
          </p:nvPr>
        </p:nvSpPr>
        <p:spPr>
          <a:xfrm>
            <a:off x="3124200" y="6457950"/>
            <a:ext cx="2895600" cy="381000"/>
          </a:xfrm>
        </p:spPr>
        <p:txBody>
          <a:bodyPr/>
          <a:lstStyle>
            <a:lvl1pPr>
              <a:defRPr smtClean="0">
                <a:latin typeface="Arial" charset="0"/>
              </a:defRPr>
            </a:lvl1pPr>
          </a:lstStyle>
          <a:p>
            <a:endParaRPr lang="en-US"/>
          </a:p>
        </p:txBody>
      </p:sp>
    </p:spTree>
    <p:extLst>
      <p:ext uri="{BB962C8B-B14F-4D97-AF65-F5344CB8AC3E}">
        <p14:creationId xmlns:p14="http://schemas.microsoft.com/office/powerpoint/2010/main" val="33902521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9" tIns="45587" rIns="91169" bIns="45587" anchor="ctr"/>
          <a:lstStyle/>
          <a:p>
            <a:pPr algn="ctr" fontAlgn="auto">
              <a:spcBef>
                <a:spcPts val="0"/>
              </a:spcBef>
              <a:spcAft>
                <a:spcPts val="0"/>
              </a:spcAft>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2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5855" indent="0" algn="ctr">
              <a:buNone/>
              <a:defRPr>
                <a:solidFill>
                  <a:schemeClr val="tx1">
                    <a:tint val="75000"/>
                  </a:schemeClr>
                </a:solidFill>
              </a:defRPr>
            </a:lvl2pPr>
            <a:lvl3pPr marL="911711" indent="0" algn="ctr">
              <a:buNone/>
              <a:defRPr>
                <a:solidFill>
                  <a:schemeClr val="tx1">
                    <a:tint val="75000"/>
                  </a:schemeClr>
                </a:solidFill>
              </a:defRPr>
            </a:lvl3pPr>
            <a:lvl4pPr marL="1367560" indent="0" algn="ctr">
              <a:buNone/>
              <a:defRPr>
                <a:solidFill>
                  <a:schemeClr val="tx1">
                    <a:tint val="75000"/>
                  </a:schemeClr>
                </a:solidFill>
              </a:defRPr>
            </a:lvl4pPr>
            <a:lvl5pPr marL="1823420" indent="0" algn="ctr">
              <a:buNone/>
              <a:defRPr>
                <a:solidFill>
                  <a:schemeClr val="tx1">
                    <a:tint val="75000"/>
                  </a:schemeClr>
                </a:solidFill>
              </a:defRPr>
            </a:lvl5pPr>
            <a:lvl6pPr marL="2279273" indent="0" algn="ctr">
              <a:buNone/>
              <a:defRPr>
                <a:solidFill>
                  <a:schemeClr val="tx1">
                    <a:tint val="75000"/>
                  </a:schemeClr>
                </a:solidFill>
              </a:defRPr>
            </a:lvl6pPr>
            <a:lvl7pPr marL="2735129" indent="0" algn="ctr">
              <a:buNone/>
              <a:defRPr>
                <a:solidFill>
                  <a:schemeClr val="tx1">
                    <a:tint val="75000"/>
                  </a:schemeClr>
                </a:solidFill>
              </a:defRPr>
            </a:lvl7pPr>
            <a:lvl8pPr marL="3190987" indent="0" algn="ctr">
              <a:buNone/>
              <a:defRPr>
                <a:solidFill>
                  <a:schemeClr val="tx1">
                    <a:tint val="75000"/>
                  </a:schemeClr>
                </a:solidFill>
              </a:defRPr>
            </a:lvl8pPr>
            <a:lvl9pPr marL="3646842" indent="0" algn="ctr">
              <a:buNone/>
              <a:defRPr>
                <a:solidFill>
                  <a:schemeClr val="tx1">
                    <a:tint val="75000"/>
                  </a:schemeClr>
                </a:solidFill>
              </a:defRPr>
            </a:lvl9pPr>
          </a:lstStyle>
          <a:p>
            <a:r>
              <a:rPr lang="en-US"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smtClean="0"/>
              <a:t>Click to edit Master title style</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5CD1E85B-7BF8-4BD7-AC1E-4E995D3832E0}" type="slidenum">
              <a:rPr lang="en-US"/>
              <a:pPr>
                <a:defRPr/>
              </a:pPr>
              <a:t>‹#›</a:t>
            </a:fld>
            <a:endParaRPr lang="en-US"/>
          </a:p>
        </p:txBody>
      </p:sp>
    </p:spTree>
    <p:extLst>
      <p:ext uri="{BB962C8B-B14F-4D97-AF65-F5344CB8AC3E}">
        <p14:creationId xmlns:p14="http://schemas.microsoft.com/office/powerpoint/2010/main" val="285130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0"/>
            <a:ext cx="5334000" cy="365125"/>
          </a:xfrm>
          <a:prstGeom prst="rect">
            <a:avLst/>
          </a:prstGeom>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Placeholder 1"/>
          <p:cNvSpPr>
            <a:spLocks noGrp="1"/>
          </p:cNvSpPr>
          <p:nvPr>
            <p:ph type="title"/>
          </p:nvPr>
        </p:nvSpPr>
        <p:spPr bwMode="auto">
          <a:xfrm>
            <a:off x="380999" y="-228600"/>
            <a:ext cx="8380863" cy="1143000"/>
          </a:xfrm>
          <a:prstGeom prst="rect">
            <a:avLst/>
          </a:prstGeom>
          <a:noFill/>
          <a:ln w="9525">
            <a:noFill/>
            <a:miter lim="800000"/>
            <a:headEnd/>
            <a:tailEnd/>
          </a:ln>
        </p:spPr>
        <p:txBody>
          <a:bodyPr/>
          <a:lstStyle/>
          <a:p>
            <a:pPr lvl="0"/>
            <a:r>
              <a:rPr lang="en-US" dirty="0" smtClean="0"/>
              <a:t>Click to edit Master title style</a:t>
            </a:r>
          </a:p>
        </p:txBody>
      </p:sp>
      <p:sp>
        <p:nvSpPr>
          <p:cNvPr id="5" name="Slide Number Placeholder 11"/>
          <p:cNvSpPr>
            <a:spLocks noGrp="1"/>
          </p:cNvSpPr>
          <p:nvPr>
            <p:ph type="sldNum" sz="quarter" idx="11"/>
          </p:nvPr>
        </p:nvSpPr>
        <p:spPr/>
        <p:txBody>
          <a:bodyPr/>
          <a:lstStyle>
            <a:lvl1pPr algn="ctr">
              <a:defRPr/>
            </a:lvl1pPr>
          </a:lstStyle>
          <a:p>
            <a:pPr>
              <a:defRPr/>
            </a:pPr>
            <a:fld id="{ABAD8B02-06D6-4445-A96C-7B2CD416F54C}" type="slidenum">
              <a:rPr lang="en-US"/>
              <a:pPr>
                <a:defRPr/>
              </a:pPr>
              <a:t>‹#›</a:t>
            </a:fld>
            <a:endParaRPr lang="en-US" dirty="0"/>
          </a:p>
        </p:txBody>
      </p:sp>
    </p:spTree>
    <p:extLst>
      <p:ext uri="{BB962C8B-B14F-4D97-AF65-F5344CB8AC3E}">
        <p14:creationId xmlns:p14="http://schemas.microsoft.com/office/powerpoint/2010/main" val="329050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45880270-0FA1-4B6B-97AF-0ABD011A4F5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7792A6EF-FBB4-41AA-B574-AC1C8B429AB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4038600" cy="50292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0"/>
            <a:ext cx="4038600" cy="5029200"/>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5" name="Footer Placeholder 10"/>
          <p:cNvSpPr>
            <a:spLocks noGrp="1"/>
          </p:cNvSpPr>
          <p:nvPr>
            <p:ph type="ftr" sz="quarter" idx="10"/>
          </p:nvPr>
        </p:nvSpPr>
        <p:spPr>
          <a:xfrm>
            <a:off x="3200704" y="6356450"/>
            <a:ext cx="5256892" cy="364628"/>
          </a:xfrm>
          <a:prstGeom prst="rect">
            <a:avLst/>
          </a:prstGeom>
        </p:spPr>
        <p:txBody>
          <a:bodyPr lIns="86493" tIns="43247" rIns="86493" bIns="43247"/>
          <a:lstStyle>
            <a:lvl1pPr algn="r" fontAlgn="auto">
              <a:spcBef>
                <a:spcPts val="0"/>
              </a:spcBef>
              <a:spcAft>
                <a:spcPts val="0"/>
              </a:spcAft>
              <a:defRPr b="0">
                <a:solidFill>
                  <a:srgbClr val="146737"/>
                </a:solidFill>
                <a:latin typeface="Arial" pitchFamily="34" charset="0"/>
                <a:ea typeface="+mn-ea"/>
                <a:cs typeface="Arial" pitchFamily="34" charset="0"/>
              </a:defRPr>
            </a:lvl1pPr>
          </a:lstStyle>
          <a:p>
            <a:pPr>
              <a:defRPr/>
            </a:pPr>
            <a:endParaRPr lang="en-US"/>
          </a:p>
        </p:txBody>
      </p:sp>
      <p:sp>
        <p:nvSpPr>
          <p:cNvPr id="6" name="Slide Number Placeholder 11"/>
          <p:cNvSpPr>
            <a:spLocks noGrp="1"/>
          </p:cNvSpPr>
          <p:nvPr>
            <p:ph type="sldNum" sz="quarter" idx="11"/>
          </p:nvPr>
        </p:nvSpPr>
        <p:spPr>
          <a:xfrm>
            <a:off x="8382001" y="6351985"/>
            <a:ext cx="456595" cy="364629"/>
          </a:xfrm>
        </p:spPr>
        <p:txBody>
          <a:bodyPr/>
          <a:lstStyle>
            <a:lvl1pPr>
              <a:defRPr/>
            </a:lvl1pPr>
          </a:lstStyle>
          <a:p>
            <a:pPr>
              <a:defRPr/>
            </a:pPr>
            <a:fld id="{A09D2A22-6F36-43A4-8F3D-0312E4B90F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Slide Number Placeholder 4"/>
          <p:cNvSpPr txBox="1">
            <a:spLocks/>
          </p:cNvSpPr>
          <p:nvPr userDrawn="1"/>
        </p:nvSpPr>
        <p:spPr>
          <a:xfrm>
            <a:off x="8578993" y="6456584"/>
            <a:ext cx="346364" cy="322169"/>
          </a:xfrm>
          <a:prstGeom prst="rect">
            <a:avLst/>
          </a:prstGeom>
        </p:spPr>
        <p:txBody>
          <a:bodyPr lIns="82039" tIns="41020" rIns="82039" bIns="4102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71BFFFE-0D05-4D66-940B-5D906D67495C}" type="slidenum">
              <a:rPr lang="en-US" sz="1100" b="0" u="none" smtClean="0">
                <a:solidFill>
                  <a:srgbClr val="106636"/>
                </a:solidFill>
                <a:latin typeface="Arial" pitchFamily="34" charset="0"/>
                <a:cs typeface="Arial" pitchFamily="34" charset="0"/>
              </a:rPr>
              <a:pPr algn="r">
                <a:defRPr/>
              </a:pPr>
              <a:t>‹#›</a:t>
            </a:fld>
            <a:endParaRPr lang="en-US" sz="1100" b="0" u="none"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4190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Placeholder 1"/>
          <p:cNvSpPr>
            <a:spLocks noGrp="1"/>
          </p:cNvSpPr>
          <p:nvPr>
            <p:ph type="title"/>
          </p:nvPr>
        </p:nvSpPr>
        <p:spPr bwMode="auto">
          <a:xfrm>
            <a:off x="380999" y="-228600"/>
            <a:ext cx="8380863" cy="1143000"/>
          </a:xfrm>
          <a:prstGeom prst="rect">
            <a:avLst/>
          </a:prstGeom>
          <a:noFill/>
          <a:ln w="9525">
            <a:noFill/>
            <a:miter lim="800000"/>
            <a:headEnd/>
            <a:tailEnd/>
          </a:ln>
        </p:spPr>
        <p:txBody>
          <a:bodyPr/>
          <a:lstStyle/>
          <a:p>
            <a:pPr lvl="0"/>
            <a:r>
              <a:rPr lang="en-US" dirty="0" smtClean="0"/>
              <a:t>Click to edit Master title style</a:t>
            </a:r>
          </a:p>
        </p:txBody>
      </p:sp>
      <p:sp>
        <p:nvSpPr>
          <p:cNvPr id="5" name="Slide Number Placeholder 11"/>
          <p:cNvSpPr>
            <a:spLocks noGrp="1"/>
          </p:cNvSpPr>
          <p:nvPr>
            <p:ph type="sldNum" sz="quarter" idx="11"/>
          </p:nvPr>
        </p:nvSpPr>
        <p:spPr/>
        <p:txBody>
          <a:bodyPr/>
          <a:lstStyle>
            <a:lvl1pPr algn="ctr">
              <a:defRPr/>
            </a:lvl1pPr>
          </a:lstStyle>
          <a:p>
            <a:pPr>
              <a:defRPr/>
            </a:pPr>
            <a:fld id="{ABAD8B02-06D6-4445-A96C-7B2CD416F54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3.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5.jpeg"/><Relationship Id="rId4" Type="http://schemas.openxmlformats.org/officeDocument/2006/relationships/slideLayout" Target="../slideLayouts/slideLayout2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170" name="Rectangle 2"/>
          <p:cNvSpPr>
            <a:spLocks noGrp="1" noChangeArrowheads="1"/>
          </p:cNvSpPr>
          <p:nvPr>
            <p:ph type="title"/>
          </p:nvPr>
        </p:nvSpPr>
        <p:spPr bwMode="auto">
          <a:xfrm>
            <a:off x="3041650" y="161925"/>
            <a:ext cx="5165725" cy="723900"/>
          </a:xfrm>
          <a:prstGeom prst="rect">
            <a:avLst/>
          </a:prstGeom>
          <a:noFill/>
          <a:ln w="9525">
            <a:noFill/>
            <a:miter lim="800000"/>
            <a:headEnd/>
            <a:tailEnd/>
          </a:ln>
          <a:effectLst/>
        </p:spPr>
        <p:txBody>
          <a:bodyPr vert="horz" wrap="square" lIns="90917" tIns="45462" rIns="90917" bIns="45462"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70021"/>
            <a:ext cx="8229600" cy="5199063"/>
          </a:xfrm>
          <a:prstGeom prst="rect">
            <a:avLst/>
          </a:prstGeom>
          <a:noFill/>
          <a:ln w="9525">
            <a:noFill/>
            <a:miter lim="800000"/>
            <a:headEnd/>
            <a:tailEnd/>
          </a:ln>
        </p:spPr>
        <p:txBody>
          <a:bodyPr vert="horz" wrap="square" lIns="90917" tIns="45462" rIns="90917" bIns="454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9172" name="Rectangle 4"/>
          <p:cNvSpPr>
            <a:spLocks noGrp="1" noChangeArrowheads="1"/>
          </p:cNvSpPr>
          <p:nvPr>
            <p:ph type="sldNum" sz="quarter" idx="4"/>
          </p:nvPr>
        </p:nvSpPr>
        <p:spPr bwMode="auto">
          <a:xfrm>
            <a:off x="8766178" y="6619897"/>
            <a:ext cx="377825" cy="238125"/>
          </a:xfrm>
          <a:prstGeom prst="rect">
            <a:avLst/>
          </a:prstGeom>
          <a:noFill/>
          <a:ln w="9525">
            <a:noFill/>
            <a:miter lim="800000"/>
            <a:headEnd/>
            <a:tailEnd/>
          </a:ln>
          <a:effectLst/>
        </p:spPr>
        <p:txBody>
          <a:bodyPr vert="horz" wrap="square" lIns="90917" tIns="45462" rIns="90917" bIns="45462" numCol="1" anchor="t" anchorCtr="0" compatLnSpc="1">
            <a:prstTxWarp prst="textNoShape">
              <a:avLst/>
            </a:prstTxWarp>
          </a:bodyPr>
          <a:lstStyle>
            <a:lvl1pPr algn="r">
              <a:defRPr sz="1000" b="1" u="none">
                <a:solidFill>
                  <a:srgbClr val="000000"/>
                </a:solidFill>
                <a:latin typeface="Arial" pitchFamily="34" charset="0"/>
              </a:defRPr>
            </a:lvl1pPr>
          </a:lstStyle>
          <a:p>
            <a:pPr>
              <a:defRPr/>
            </a:pPr>
            <a:fld id="{9490E8EA-8CD1-457C-8E9D-22B989215FF6}" type="slidenum">
              <a:rPr lang="en-US"/>
              <a:pPr>
                <a:defRPr/>
              </a:pPr>
              <a:t>‹#›</a:t>
            </a:fld>
            <a:endParaRPr lang="en-US"/>
          </a:p>
        </p:txBody>
      </p:sp>
      <p:sp>
        <p:nvSpPr>
          <p:cNvPr id="3079174" name="Rectangle 6"/>
          <p:cNvSpPr>
            <a:spLocks noChangeArrowheads="1"/>
          </p:cNvSpPr>
          <p:nvPr userDrawn="1"/>
        </p:nvSpPr>
        <p:spPr bwMode="auto">
          <a:xfrm>
            <a:off x="0" y="782641"/>
            <a:ext cx="9144000" cy="44450"/>
          </a:xfrm>
          <a:prstGeom prst="rect">
            <a:avLst/>
          </a:prstGeom>
          <a:gradFill rotWithShape="1">
            <a:gsLst>
              <a:gs pos="0">
                <a:srgbClr val="DDEBCF"/>
              </a:gs>
              <a:gs pos="50000">
                <a:srgbClr val="9CB86E"/>
              </a:gs>
              <a:gs pos="100000">
                <a:srgbClr val="156B13"/>
              </a:gs>
            </a:gsLst>
            <a:lin ang="5400000" scaled="1"/>
          </a:gradFill>
          <a:ln w="6350">
            <a:solidFill>
              <a:schemeClr val="tx1"/>
            </a:solidFill>
            <a:miter lim="800000"/>
            <a:headEnd/>
            <a:tailEnd/>
          </a:ln>
          <a:effectLst/>
        </p:spPr>
        <p:txBody>
          <a:bodyPr lIns="85068" tIns="41783" rIns="85068" bIns="41783"/>
          <a:lstStyle/>
          <a:p>
            <a:pPr algn="ctr" defTabSz="861425" eaLnBrk="0" hangingPunct="0">
              <a:lnSpc>
                <a:spcPct val="85000"/>
              </a:lnSpc>
              <a:defRPr/>
            </a:pPr>
            <a:endParaRPr lang="en-US" sz="2200" b="1" i="1" dirty="0">
              <a:solidFill>
                <a:srgbClr val="000000"/>
              </a:solidFill>
              <a:effectLst>
                <a:outerShdw blurRad="38100" dist="38100" dir="2700000" algn="tl">
                  <a:srgbClr val="FFFFFF"/>
                </a:outerShdw>
              </a:effectLst>
              <a:latin typeface="Book Antiqua" pitchFamily="18" charset="0"/>
            </a:endParaRPr>
          </a:p>
        </p:txBody>
      </p:sp>
      <p:pic>
        <p:nvPicPr>
          <p:cNvPr id="2054" name="Picture 7" descr="New_DOE_Logo_Color_042808"/>
          <p:cNvPicPr>
            <a:picLocks noChangeAspect="1" noChangeArrowheads="1"/>
          </p:cNvPicPr>
          <p:nvPr userDrawn="1"/>
        </p:nvPicPr>
        <p:blipFill>
          <a:blip r:embed="rId5" cstate="screen"/>
          <a:srcRect/>
          <a:stretch>
            <a:fillRect/>
          </a:stretch>
        </p:blipFill>
        <p:spPr bwMode="auto">
          <a:xfrm>
            <a:off x="266700" y="190522"/>
            <a:ext cx="1925638" cy="485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57" r:id="rId1"/>
    <p:sldLayoutId id="2147484571" r:id="rId2"/>
    <p:sldLayoutId id="2147484574" r:id="rId3"/>
  </p:sldLayoutIdLst>
  <p:hf hdr="0" ftr="0" dt="0"/>
  <p:txStyles>
    <p:titleStyle>
      <a:lvl1pPr algn="ctr" defTabSz="908888" rtl="0" eaLnBrk="0" fontAlgn="base" hangingPunct="0">
        <a:spcBef>
          <a:spcPct val="0"/>
        </a:spcBef>
        <a:spcAft>
          <a:spcPct val="0"/>
        </a:spcAft>
        <a:defRPr sz="2800">
          <a:solidFill>
            <a:schemeClr val="tx1"/>
          </a:solidFill>
          <a:effectLst>
            <a:outerShdw blurRad="38100" dist="38100" dir="2700000" algn="tl">
              <a:srgbClr val="C0C0C0"/>
            </a:outerShdw>
          </a:effectLst>
          <a:latin typeface="+mj-lt"/>
          <a:ea typeface="+mj-ea"/>
          <a:cs typeface="+mj-cs"/>
        </a:defRPr>
      </a:lvl1pPr>
      <a:lvl2pPr algn="ctr" defTabSz="908888"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pitchFamily="34" charset="0"/>
        </a:defRPr>
      </a:lvl2pPr>
      <a:lvl3pPr algn="ctr" defTabSz="908888"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pitchFamily="34" charset="0"/>
        </a:defRPr>
      </a:lvl3pPr>
      <a:lvl4pPr algn="ctr" defTabSz="908888"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pitchFamily="34" charset="0"/>
        </a:defRPr>
      </a:lvl4pPr>
      <a:lvl5pPr algn="ctr" defTabSz="908888"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pitchFamily="34" charset="0"/>
        </a:defRPr>
      </a:lvl5pPr>
      <a:lvl6pPr marL="408038" algn="ctr" defTabSz="909597" rtl="0" fontAlgn="base">
        <a:spcBef>
          <a:spcPct val="0"/>
        </a:spcBef>
        <a:spcAft>
          <a:spcPct val="0"/>
        </a:spcAft>
        <a:defRPr sz="2800">
          <a:solidFill>
            <a:schemeClr val="tx1"/>
          </a:solidFill>
          <a:effectLst>
            <a:outerShdw blurRad="38100" dist="38100" dir="2700000" algn="tl">
              <a:srgbClr val="C0C0C0"/>
            </a:outerShdw>
          </a:effectLst>
          <a:latin typeface="Arial" pitchFamily="34" charset="0"/>
        </a:defRPr>
      </a:lvl6pPr>
      <a:lvl7pPr marL="816078" algn="ctr" defTabSz="909597" rtl="0" fontAlgn="base">
        <a:spcBef>
          <a:spcPct val="0"/>
        </a:spcBef>
        <a:spcAft>
          <a:spcPct val="0"/>
        </a:spcAft>
        <a:defRPr sz="2800">
          <a:solidFill>
            <a:schemeClr val="tx1"/>
          </a:solidFill>
          <a:effectLst>
            <a:outerShdw blurRad="38100" dist="38100" dir="2700000" algn="tl">
              <a:srgbClr val="C0C0C0"/>
            </a:outerShdw>
          </a:effectLst>
          <a:latin typeface="Arial" pitchFamily="34" charset="0"/>
        </a:defRPr>
      </a:lvl7pPr>
      <a:lvl8pPr marL="1224127" algn="ctr" defTabSz="909597" rtl="0" fontAlgn="base">
        <a:spcBef>
          <a:spcPct val="0"/>
        </a:spcBef>
        <a:spcAft>
          <a:spcPct val="0"/>
        </a:spcAft>
        <a:defRPr sz="2800">
          <a:solidFill>
            <a:schemeClr val="tx1"/>
          </a:solidFill>
          <a:effectLst>
            <a:outerShdw blurRad="38100" dist="38100" dir="2700000" algn="tl">
              <a:srgbClr val="C0C0C0"/>
            </a:outerShdw>
          </a:effectLst>
          <a:latin typeface="Arial" pitchFamily="34" charset="0"/>
        </a:defRPr>
      </a:lvl8pPr>
      <a:lvl9pPr marL="1632166" algn="ctr" defTabSz="909597" rtl="0" fontAlgn="base">
        <a:spcBef>
          <a:spcPct val="0"/>
        </a:spcBef>
        <a:spcAft>
          <a:spcPct val="0"/>
        </a:spcAft>
        <a:defRPr sz="2800">
          <a:solidFill>
            <a:schemeClr val="tx1"/>
          </a:solidFill>
          <a:effectLst>
            <a:outerShdw blurRad="38100" dist="38100" dir="2700000" algn="tl">
              <a:srgbClr val="C0C0C0"/>
            </a:outerShdw>
          </a:effectLst>
          <a:latin typeface="Arial" pitchFamily="34" charset="0"/>
        </a:defRPr>
      </a:lvl9pPr>
    </p:titleStyle>
    <p:bodyStyle>
      <a:lvl1pPr marL="226436" indent="-226436" algn="l" defTabSz="908888" rtl="0" eaLnBrk="0" fontAlgn="base" hangingPunct="0">
        <a:spcBef>
          <a:spcPct val="20000"/>
        </a:spcBef>
        <a:spcAft>
          <a:spcPct val="0"/>
        </a:spcAft>
        <a:buFont typeface="Wingdings" pitchFamily="2" charset="2"/>
        <a:buChar char="§"/>
        <a:defRPr sz="2000" b="1">
          <a:solidFill>
            <a:schemeClr val="tx1"/>
          </a:solidFill>
          <a:latin typeface="+mn-lt"/>
          <a:ea typeface="+mn-ea"/>
          <a:cs typeface="+mn-cs"/>
        </a:defRPr>
      </a:lvl1pPr>
      <a:lvl2pPr marL="680880" indent="-226436" algn="l" defTabSz="908888" rtl="0" eaLnBrk="0" fontAlgn="base" hangingPunct="0">
        <a:spcBef>
          <a:spcPct val="20000"/>
        </a:spcBef>
        <a:spcAft>
          <a:spcPct val="0"/>
        </a:spcAft>
        <a:buChar char="–"/>
        <a:defRPr>
          <a:solidFill>
            <a:schemeClr val="tx1"/>
          </a:solidFill>
          <a:latin typeface="+mn-lt"/>
        </a:defRPr>
      </a:lvl2pPr>
      <a:lvl3pPr marL="1135313" indent="-226436" algn="l" defTabSz="908888" rtl="0" eaLnBrk="0" fontAlgn="base" hangingPunct="0">
        <a:spcBef>
          <a:spcPct val="20000"/>
        </a:spcBef>
        <a:spcAft>
          <a:spcPct val="0"/>
        </a:spcAft>
        <a:buChar char="•"/>
        <a:defRPr>
          <a:solidFill>
            <a:schemeClr val="tx1"/>
          </a:solidFill>
          <a:latin typeface="+mn-lt"/>
        </a:defRPr>
      </a:lvl3pPr>
      <a:lvl4pPr marL="1589756" indent="-226436" algn="l" defTabSz="908888" rtl="0" eaLnBrk="0" fontAlgn="base" hangingPunct="0">
        <a:spcBef>
          <a:spcPct val="20000"/>
        </a:spcBef>
        <a:spcAft>
          <a:spcPct val="0"/>
        </a:spcAft>
        <a:buChar char="–"/>
        <a:defRPr>
          <a:solidFill>
            <a:schemeClr val="tx1"/>
          </a:solidFill>
          <a:latin typeface="+mn-lt"/>
        </a:defRPr>
      </a:lvl4pPr>
      <a:lvl5pPr marL="2045782" indent="-226436" algn="l" defTabSz="908888" rtl="0" eaLnBrk="0" fontAlgn="base" hangingPunct="0">
        <a:spcBef>
          <a:spcPct val="20000"/>
        </a:spcBef>
        <a:spcAft>
          <a:spcPct val="0"/>
        </a:spcAft>
        <a:buChar char="»"/>
        <a:defRPr>
          <a:solidFill>
            <a:schemeClr val="tx1"/>
          </a:solidFill>
          <a:latin typeface="+mn-lt"/>
        </a:defRPr>
      </a:lvl5pPr>
      <a:lvl6pPr marL="2453915" indent="-226707" algn="l" defTabSz="909597" rtl="0" fontAlgn="base">
        <a:spcBef>
          <a:spcPct val="20000"/>
        </a:spcBef>
        <a:spcAft>
          <a:spcPct val="0"/>
        </a:spcAft>
        <a:buChar char="»"/>
        <a:defRPr sz="1800">
          <a:solidFill>
            <a:schemeClr val="tx1"/>
          </a:solidFill>
          <a:latin typeface="+mn-lt"/>
        </a:defRPr>
      </a:lvl6pPr>
      <a:lvl7pPr marL="2861966" indent="-226707" algn="l" defTabSz="909597" rtl="0" fontAlgn="base">
        <a:spcBef>
          <a:spcPct val="20000"/>
        </a:spcBef>
        <a:spcAft>
          <a:spcPct val="0"/>
        </a:spcAft>
        <a:buChar char="»"/>
        <a:defRPr sz="1800">
          <a:solidFill>
            <a:schemeClr val="tx1"/>
          </a:solidFill>
          <a:latin typeface="+mn-lt"/>
        </a:defRPr>
      </a:lvl7pPr>
      <a:lvl8pPr marL="3270005" indent="-226707" algn="l" defTabSz="909597" rtl="0" fontAlgn="base">
        <a:spcBef>
          <a:spcPct val="20000"/>
        </a:spcBef>
        <a:spcAft>
          <a:spcPct val="0"/>
        </a:spcAft>
        <a:buChar char="»"/>
        <a:defRPr sz="1800">
          <a:solidFill>
            <a:schemeClr val="tx1"/>
          </a:solidFill>
          <a:latin typeface="+mn-lt"/>
        </a:defRPr>
      </a:lvl8pPr>
      <a:lvl9pPr marL="3678053" indent="-226707" algn="l" defTabSz="909597" rtl="0" fontAlgn="base">
        <a:spcBef>
          <a:spcPct val="20000"/>
        </a:spcBef>
        <a:spcAft>
          <a:spcPct val="0"/>
        </a:spcAft>
        <a:buChar char="»"/>
        <a:defRPr sz="1800">
          <a:solidFill>
            <a:schemeClr val="tx1"/>
          </a:solidFill>
          <a:latin typeface="+mn-lt"/>
        </a:defRPr>
      </a:lvl9pPr>
    </p:bodyStyle>
    <p:otherStyle>
      <a:defPPr>
        <a:defRPr lang="en-US"/>
      </a:defPPr>
      <a:lvl1pPr marL="0" algn="l" defTabSz="816078" rtl="0" eaLnBrk="1" latinLnBrk="0" hangingPunct="1">
        <a:defRPr sz="1600" kern="1200">
          <a:solidFill>
            <a:schemeClr val="tx1"/>
          </a:solidFill>
          <a:latin typeface="+mn-lt"/>
          <a:ea typeface="+mn-ea"/>
          <a:cs typeface="+mn-cs"/>
        </a:defRPr>
      </a:lvl1pPr>
      <a:lvl2pPr marL="408038" algn="l" defTabSz="816078" rtl="0" eaLnBrk="1" latinLnBrk="0" hangingPunct="1">
        <a:defRPr sz="1600" kern="1200">
          <a:solidFill>
            <a:schemeClr val="tx1"/>
          </a:solidFill>
          <a:latin typeface="+mn-lt"/>
          <a:ea typeface="+mn-ea"/>
          <a:cs typeface="+mn-cs"/>
        </a:defRPr>
      </a:lvl2pPr>
      <a:lvl3pPr marL="816078" algn="l" defTabSz="816078" rtl="0" eaLnBrk="1" latinLnBrk="0" hangingPunct="1">
        <a:defRPr sz="1600" kern="1200">
          <a:solidFill>
            <a:schemeClr val="tx1"/>
          </a:solidFill>
          <a:latin typeface="+mn-lt"/>
          <a:ea typeface="+mn-ea"/>
          <a:cs typeface="+mn-cs"/>
        </a:defRPr>
      </a:lvl3pPr>
      <a:lvl4pPr marL="1224127" algn="l" defTabSz="816078" rtl="0" eaLnBrk="1" latinLnBrk="0" hangingPunct="1">
        <a:defRPr sz="1600" kern="1200">
          <a:solidFill>
            <a:schemeClr val="tx1"/>
          </a:solidFill>
          <a:latin typeface="+mn-lt"/>
          <a:ea typeface="+mn-ea"/>
          <a:cs typeface="+mn-cs"/>
        </a:defRPr>
      </a:lvl4pPr>
      <a:lvl5pPr marL="1632166" algn="l" defTabSz="816078" rtl="0" eaLnBrk="1" latinLnBrk="0" hangingPunct="1">
        <a:defRPr sz="1600" kern="1200">
          <a:solidFill>
            <a:schemeClr val="tx1"/>
          </a:solidFill>
          <a:latin typeface="+mn-lt"/>
          <a:ea typeface="+mn-ea"/>
          <a:cs typeface="+mn-cs"/>
        </a:defRPr>
      </a:lvl5pPr>
      <a:lvl6pPr marL="2040216" algn="l" defTabSz="816078" rtl="0" eaLnBrk="1" latinLnBrk="0" hangingPunct="1">
        <a:defRPr sz="1600" kern="1200">
          <a:solidFill>
            <a:schemeClr val="tx1"/>
          </a:solidFill>
          <a:latin typeface="+mn-lt"/>
          <a:ea typeface="+mn-ea"/>
          <a:cs typeface="+mn-cs"/>
        </a:defRPr>
      </a:lvl6pPr>
      <a:lvl7pPr marL="2448255" algn="l" defTabSz="816078" rtl="0" eaLnBrk="1" latinLnBrk="0" hangingPunct="1">
        <a:defRPr sz="1600" kern="1200">
          <a:solidFill>
            <a:schemeClr val="tx1"/>
          </a:solidFill>
          <a:latin typeface="+mn-lt"/>
          <a:ea typeface="+mn-ea"/>
          <a:cs typeface="+mn-cs"/>
        </a:defRPr>
      </a:lvl7pPr>
      <a:lvl8pPr marL="2856298" algn="l" defTabSz="816078" rtl="0" eaLnBrk="1" latinLnBrk="0" hangingPunct="1">
        <a:defRPr sz="1600" kern="1200">
          <a:solidFill>
            <a:schemeClr val="tx1"/>
          </a:solidFill>
          <a:latin typeface="+mn-lt"/>
          <a:ea typeface="+mn-ea"/>
          <a:cs typeface="+mn-cs"/>
        </a:defRPr>
      </a:lvl8pPr>
      <a:lvl9pPr marL="3264339" algn="l" defTabSz="81607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0934" tIns="45471" rIns="90934" bIns="45471"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352447" y="866775"/>
            <a:ext cx="8410575" cy="5259388"/>
          </a:xfrm>
          <a:prstGeom prst="rect">
            <a:avLst/>
          </a:prstGeom>
          <a:noFill/>
          <a:ln w="9525">
            <a:noFill/>
            <a:miter lim="800000"/>
            <a:headEnd/>
            <a:tailEnd/>
          </a:ln>
        </p:spPr>
        <p:txBody>
          <a:bodyPr vert="horz" wrap="square" lIns="90934" tIns="45471" rIns="90934" bIns="454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0934" tIns="45471" rIns="90934" bIns="45471"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B4E3DD82-B7FC-471F-8979-521F5A359568}" type="slidenum">
              <a:rPr lang="en-US"/>
              <a:pPr>
                <a:defRPr/>
              </a:pPr>
              <a:t>‹#›</a:t>
            </a:fld>
            <a:endParaRPr lang="en-US" dirty="0"/>
          </a:p>
        </p:txBody>
      </p:sp>
      <p:pic>
        <p:nvPicPr>
          <p:cNvPr id="8197" name="Picture 9" descr="horizontal-logo-green-text.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7200" y="6354785"/>
            <a:ext cx="2438400" cy="407987"/>
          </a:xfrm>
          <a:prstGeom prst="rect">
            <a:avLst/>
          </a:prstGeom>
          <a:noFill/>
          <a:ln w="9525">
            <a:noFill/>
            <a:miter lim="800000"/>
            <a:headEnd/>
            <a:tailEnd/>
          </a:ln>
        </p:spPr>
      </p:pic>
    </p:spTree>
    <p:extLst>
      <p:ext uri="{BB962C8B-B14F-4D97-AF65-F5344CB8AC3E}">
        <p14:creationId xmlns:p14="http://schemas.microsoft.com/office/powerpoint/2010/main" val="957152828"/>
      </p:ext>
    </p:extLst>
  </p:cSld>
  <p:clrMap bg1="lt1" tx1="dk1" bg2="lt2" tx2="dk2" accent1="accent1" accent2="accent2" accent3="accent3" accent4="accent4" accent5="accent5" accent6="accent6" hlink="hlink" folHlink="folHlink"/>
  <p:sldLayoutIdLst>
    <p:sldLayoutId id="2147484586" r:id="rId1"/>
    <p:sldLayoutId id="2147484632" r:id="rId2"/>
    <p:sldLayoutId id="2147484633" r:id="rId3"/>
    <p:sldLayoutId id="2147484634" r:id="rId4"/>
    <p:sldLayoutId id="2147484635" r:id="rId5"/>
    <p:sldLayoutId id="2147484460" r:id="rId6"/>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4686" algn="ctr" rtl="0" eaLnBrk="1" fontAlgn="base" hangingPunct="1">
        <a:spcBef>
          <a:spcPct val="0"/>
        </a:spcBef>
        <a:spcAft>
          <a:spcPct val="0"/>
        </a:spcAft>
        <a:defRPr sz="2400">
          <a:solidFill>
            <a:srgbClr val="106636"/>
          </a:solidFill>
          <a:latin typeface="Arial" charset="0"/>
          <a:cs typeface="Arial" charset="0"/>
        </a:defRPr>
      </a:lvl6pPr>
      <a:lvl7pPr marL="909370" algn="ctr" rtl="0" eaLnBrk="1" fontAlgn="base" hangingPunct="1">
        <a:spcBef>
          <a:spcPct val="0"/>
        </a:spcBef>
        <a:spcAft>
          <a:spcPct val="0"/>
        </a:spcAft>
        <a:defRPr sz="2400">
          <a:solidFill>
            <a:srgbClr val="106636"/>
          </a:solidFill>
          <a:latin typeface="Arial" charset="0"/>
          <a:cs typeface="Arial" charset="0"/>
        </a:defRPr>
      </a:lvl7pPr>
      <a:lvl8pPr marL="1364047" algn="ctr" rtl="0" eaLnBrk="1" fontAlgn="base" hangingPunct="1">
        <a:spcBef>
          <a:spcPct val="0"/>
        </a:spcBef>
        <a:spcAft>
          <a:spcPct val="0"/>
        </a:spcAft>
        <a:defRPr sz="2400">
          <a:solidFill>
            <a:srgbClr val="106636"/>
          </a:solidFill>
          <a:latin typeface="Arial" charset="0"/>
          <a:cs typeface="Arial" charset="0"/>
        </a:defRPr>
      </a:lvl8pPr>
      <a:lvl9pPr marL="1818736" algn="ctr" rtl="0" eaLnBrk="1" fontAlgn="base" hangingPunct="1">
        <a:spcBef>
          <a:spcPct val="0"/>
        </a:spcBef>
        <a:spcAft>
          <a:spcPct val="0"/>
        </a:spcAft>
        <a:defRPr sz="2400">
          <a:solidFill>
            <a:srgbClr val="106636"/>
          </a:solidFill>
          <a:latin typeface="Arial" charset="0"/>
          <a:cs typeface="Arial" charset="0"/>
        </a:defRPr>
      </a:lvl9pPr>
    </p:titleStyle>
    <p:bodyStyle>
      <a:lvl1pPr marL="340436" indent="-340436"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7868" indent="-283433"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5313" indent="-22643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1338" indent="-22643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45782" indent="-22643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0761" indent="-227354" algn="l" defTabSz="909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5450" indent="-227354" algn="l" defTabSz="909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0132" indent="-227354" algn="l" defTabSz="909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4813" indent="-227354" algn="l" defTabSz="909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370" rtl="0" eaLnBrk="1" latinLnBrk="0" hangingPunct="1">
        <a:defRPr sz="1800" kern="1200">
          <a:solidFill>
            <a:schemeClr val="tx1"/>
          </a:solidFill>
          <a:latin typeface="+mn-lt"/>
          <a:ea typeface="+mn-ea"/>
          <a:cs typeface="+mn-cs"/>
        </a:defRPr>
      </a:lvl1pPr>
      <a:lvl2pPr marL="454686" algn="l" defTabSz="909370" rtl="0" eaLnBrk="1" latinLnBrk="0" hangingPunct="1">
        <a:defRPr sz="1800" kern="1200">
          <a:solidFill>
            <a:schemeClr val="tx1"/>
          </a:solidFill>
          <a:latin typeface="+mn-lt"/>
          <a:ea typeface="+mn-ea"/>
          <a:cs typeface="+mn-cs"/>
        </a:defRPr>
      </a:lvl2pPr>
      <a:lvl3pPr marL="909370" algn="l" defTabSz="909370" rtl="0" eaLnBrk="1" latinLnBrk="0" hangingPunct="1">
        <a:defRPr sz="1800" kern="1200">
          <a:solidFill>
            <a:schemeClr val="tx1"/>
          </a:solidFill>
          <a:latin typeface="+mn-lt"/>
          <a:ea typeface="+mn-ea"/>
          <a:cs typeface="+mn-cs"/>
        </a:defRPr>
      </a:lvl3pPr>
      <a:lvl4pPr marL="1364047" algn="l" defTabSz="909370" rtl="0" eaLnBrk="1" latinLnBrk="0" hangingPunct="1">
        <a:defRPr sz="1800" kern="1200">
          <a:solidFill>
            <a:schemeClr val="tx1"/>
          </a:solidFill>
          <a:latin typeface="+mn-lt"/>
          <a:ea typeface="+mn-ea"/>
          <a:cs typeface="+mn-cs"/>
        </a:defRPr>
      </a:lvl4pPr>
      <a:lvl5pPr marL="1818736" algn="l" defTabSz="909370" rtl="0" eaLnBrk="1" latinLnBrk="0" hangingPunct="1">
        <a:defRPr sz="1800" kern="1200">
          <a:solidFill>
            <a:schemeClr val="tx1"/>
          </a:solidFill>
          <a:latin typeface="+mn-lt"/>
          <a:ea typeface="+mn-ea"/>
          <a:cs typeface="+mn-cs"/>
        </a:defRPr>
      </a:lvl5pPr>
      <a:lvl6pPr marL="2273418" algn="l" defTabSz="909370" rtl="0" eaLnBrk="1" latinLnBrk="0" hangingPunct="1">
        <a:defRPr sz="1800" kern="1200">
          <a:solidFill>
            <a:schemeClr val="tx1"/>
          </a:solidFill>
          <a:latin typeface="+mn-lt"/>
          <a:ea typeface="+mn-ea"/>
          <a:cs typeface="+mn-cs"/>
        </a:defRPr>
      </a:lvl6pPr>
      <a:lvl7pPr marL="2728101" algn="l" defTabSz="909370" rtl="0" eaLnBrk="1" latinLnBrk="0" hangingPunct="1">
        <a:defRPr sz="1800" kern="1200">
          <a:solidFill>
            <a:schemeClr val="tx1"/>
          </a:solidFill>
          <a:latin typeface="+mn-lt"/>
          <a:ea typeface="+mn-ea"/>
          <a:cs typeface="+mn-cs"/>
        </a:defRPr>
      </a:lvl7pPr>
      <a:lvl8pPr marL="3182790" algn="l" defTabSz="909370" rtl="0" eaLnBrk="1" latinLnBrk="0" hangingPunct="1">
        <a:defRPr sz="1800" kern="1200">
          <a:solidFill>
            <a:schemeClr val="tx1"/>
          </a:solidFill>
          <a:latin typeface="+mn-lt"/>
          <a:ea typeface="+mn-ea"/>
          <a:cs typeface="+mn-cs"/>
        </a:defRPr>
      </a:lvl8pPr>
      <a:lvl9pPr marL="3637472" algn="l" defTabSz="90937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6" y="866775"/>
            <a:ext cx="8410575" cy="525938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a:defRPr/>
            </a:pPr>
            <a:r>
              <a:rPr lang="en-US" dirty="0"/>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a:defRPr/>
            </a:pPr>
            <a:fld id="{1F8A97BA-DB9B-4291-87AE-AF89EA7F18B7}" type="slidenum">
              <a:rPr lang="en-US"/>
              <a:pPr defTabSz="914293">
                <a:defRPr/>
              </a:pPr>
              <a:t>‹#›</a:t>
            </a:fld>
            <a:endParaRPr lang="en-US" dirty="0"/>
          </a:p>
        </p:txBody>
      </p:sp>
      <p:pic>
        <p:nvPicPr>
          <p:cNvPr id="1030" name="Picture 9" descr="horizontal-logo-green-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6354764"/>
            <a:ext cx="2438400" cy="407987"/>
          </a:xfrm>
          <a:prstGeom prst="rect">
            <a:avLst/>
          </a:prstGeom>
          <a:noFill/>
          <a:ln w="9525">
            <a:noFill/>
            <a:miter lim="800000"/>
            <a:headEnd/>
            <a:tailEnd/>
          </a:ln>
        </p:spPr>
      </p:pic>
    </p:spTree>
    <p:extLst>
      <p:ext uri="{BB962C8B-B14F-4D97-AF65-F5344CB8AC3E}">
        <p14:creationId xmlns:p14="http://schemas.microsoft.com/office/powerpoint/2010/main" val="2451964876"/>
      </p:ext>
    </p:extLst>
  </p:cSld>
  <p:clrMap bg1="lt1" tx1="dk1" bg2="lt2" tx2="dk2" accent1="accent1" accent2="accent2" accent3="accent3" accent4="accent4" accent5="accent5" accent6="accent6" hlink="hlink" folHlink="folHlink"/>
  <p:sldLayoutIdLst>
    <p:sldLayoutId id="2147484588" r:id="rId1"/>
  </p:sldLayoutIdLst>
  <p:hf hdr="0" dt="0"/>
  <p:txStyles>
    <p:titleStyle>
      <a:lvl1pPr algn="ctr" rtl="0" eaLnBrk="0" fontAlgn="base" hangingPunct="0">
        <a:spcBef>
          <a:spcPct val="0"/>
        </a:spcBef>
        <a:spcAft>
          <a:spcPct val="0"/>
        </a:spcAft>
        <a:defRPr sz="32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146" algn="ctr" rtl="0" fontAlgn="base">
        <a:spcBef>
          <a:spcPct val="0"/>
        </a:spcBef>
        <a:spcAft>
          <a:spcPct val="0"/>
        </a:spcAft>
        <a:defRPr sz="2400">
          <a:solidFill>
            <a:srgbClr val="106636"/>
          </a:solidFill>
          <a:latin typeface="Arial" charset="0"/>
          <a:cs typeface="Arial" charset="0"/>
        </a:defRPr>
      </a:lvl6pPr>
      <a:lvl7pPr marL="914293" algn="ctr" rtl="0" fontAlgn="base">
        <a:spcBef>
          <a:spcPct val="0"/>
        </a:spcBef>
        <a:spcAft>
          <a:spcPct val="0"/>
        </a:spcAft>
        <a:defRPr sz="2400">
          <a:solidFill>
            <a:srgbClr val="106636"/>
          </a:solidFill>
          <a:latin typeface="Arial" charset="0"/>
          <a:cs typeface="Arial" charset="0"/>
        </a:defRPr>
      </a:lvl7pPr>
      <a:lvl8pPr marL="1371440" algn="ctr" rtl="0" fontAlgn="base">
        <a:spcBef>
          <a:spcPct val="0"/>
        </a:spcBef>
        <a:spcAft>
          <a:spcPct val="0"/>
        </a:spcAft>
        <a:defRPr sz="2400">
          <a:solidFill>
            <a:srgbClr val="106636"/>
          </a:solidFill>
          <a:latin typeface="Arial" charset="0"/>
          <a:cs typeface="Arial" charset="0"/>
        </a:defRPr>
      </a:lvl8pPr>
      <a:lvl9pPr marL="1828586" algn="ctr" rtl="0" fontAlgn="base">
        <a:spcBef>
          <a:spcPct val="0"/>
        </a:spcBef>
        <a:spcAft>
          <a:spcPct val="0"/>
        </a:spcAft>
        <a:defRPr sz="2400">
          <a:solidFill>
            <a:srgbClr val="106636"/>
          </a:solidFill>
          <a:latin typeface="Arial" charset="0"/>
          <a:cs typeface="Arial" charset="0"/>
        </a:defRPr>
      </a:lvl9pPr>
    </p:titleStyle>
    <p:bodyStyle>
      <a:lvl1pPr marL="342860" indent="-34286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863" indent="-285717"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013"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159"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9" y="866775"/>
            <a:ext cx="8410575" cy="5259388"/>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76" tIns="45688" rIns="91376" bIns="4568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76" tIns="45688" rIns="91376" bIns="4568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5" cstate="print"/>
          <a:srcRect/>
          <a:stretch>
            <a:fillRect/>
          </a:stretch>
        </p:blipFill>
        <p:spPr bwMode="auto">
          <a:xfrm>
            <a:off x="457200" y="6354767"/>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90" r:id="rId1"/>
    <p:sldLayoutId id="2147484599" r:id="rId2"/>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80" algn="ctr" rtl="0" fontAlgn="base">
        <a:spcBef>
          <a:spcPct val="0"/>
        </a:spcBef>
        <a:spcAft>
          <a:spcPct val="0"/>
        </a:spcAft>
        <a:defRPr sz="2400">
          <a:solidFill>
            <a:srgbClr val="106636"/>
          </a:solidFill>
          <a:latin typeface="Arial" charset="0"/>
          <a:cs typeface="Arial" charset="0"/>
        </a:defRPr>
      </a:lvl6pPr>
      <a:lvl7pPr marL="913758" algn="ctr" rtl="0" fontAlgn="base">
        <a:spcBef>
          <a:spcPct val="0"/>
        </a:spcBef>
        <a:spcAft>
          <a:spcPct val="0"/>
        </a:spcAft>
        <a:defRPr sz="2400">
          <a:solidFill>
            <a:srgbClr val="106636"/>
          </a:solidFill>
          <a:latin typeface="Arial" charset="0"/>
          <a:cs typeface="Arial" charset="0"/>
        </a:defRPr>
      </a:lvl7pPr>
      <a:lvl8pPr marL="1370639" algn="ctr" rtl="0" fontAlgn="base">
        <a:spcBef>
          <a:spcPct val="0"/>
        </a:spcBef>
        <a:spcAft>
          <a:spcPct val="0"/>
        </a:spcAft>
        <a:defRPr sz="2400">
          <a:solidFill>
            <a:srgbClr val="106636"/>
          </a:solidFill>
          <a:latin typeface="Arial" charset="0"/>
          <a:cs typeface="Arial" charset="0"/>
        </a:defRPr>
      </a:lvl8pPr>
      <a:lvl9pPr marL="1827517" algn="ctr" rtl="0" fontAlgn="base">
        <a:spcBef>
          <a:spcPct val="0"/>
        </a:spcBef>
        <a:spcAft>
          <a:spcPct val="0"/>
        </a:spcAft>
        <a:defRPr sz="2400">
          <a:solidFill>
            <a:srgbClr val="106636"/>
          </a:solidFill>
          <a:latin typeface="Arial" charset="0"/>
          <a:cs typeface="Arial" charset="0"/>
        </a:defRPr>
      </a:lvl9pPr>
    </p:titleStyle>
    <p:bodyStyle>
      <a:lvl1pPr marL="341153" indent="-34115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016" indent="-28403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880"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866"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852"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8" y="866775"/>
            <a:ext cx="8410575" cy="5259388"/>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07" tIns="45704" rIns="91407" bIns="4570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07" tIns="45704" rIns="91407" bIns="4570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BAAD86A7-DF98-4833-9A9E-353DA9F97E65}" type="slidenum">
              <a:rPr lang="en-US"/>
              <a:pPr>
                <a:defRPr/>
              </a:pPr>
              <a:t>‹#›</a:t>
            </a:fld>
            <a:endParaRPr lang="en-US" dirty="0"/>
          </a:p>
        </p:txBody>
      </p:sp>
      <p:pic>
        <p:nvPicPr>
          <p:cNvPr id="1030" name="Picture 9" descr="horizontal-logo-green-text.jpg"/>
          <p:cNvPicPr>
            <a:picLocks noChangeAspect="1"/>
          </p:cNvPicPr>
          <p:nvPr/>
        </p:nvPicPr>
        <p:blipFill>
          <a:blip r:embed="rId4" cstate="print"/>
          <a:srcRect/>
          <a:stretch>
            <a:fillRect/>
          </a:stretch>
        </p:blipFill>
        <p:spPr bwMode="auto">
          <a:xfrm>
            <a:off x="457200" y="6354766"/>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95" r:id="rId1"/>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039" algn="ctr" rtl="0" fontAlgn="base">
        <a:spcBef>
          <a:spcPct val="0"/>
        </a:spcBef>
        <a:spcAft>
          <a:spcPct val="0"/>
        </a:spcAft>
        <a:defRPr sz="2400">
          <a:solidFill>
            <a:srgbClr val="106636"/>
          </a:solidFill>
          <a:latin typeface="Arial" charset="0"/>
          <a:cs typeface="Arial" charset="0"/>
        </a:defRPr>
      </a:lvl6pPr>
      <a:lvl7pPr marL="914079" algn="ctr" rtl="0" fontAlgn="base">
        <a:spcBef>
          <a:spcPct val="0"/>
        </a:spcBef>
        <a:spcAft>
          <a:spcPct val="0"/>
        </a:spcAft>
        <a:defRPr sz="2400">
          <a:solidFill>
            <a:srgbClr val="106636"/>
          </a:solidFill>
          <a:latin typeface="Arial" charset="0"/>
          <a:cs typeface="Arial" charset="0"/>
        </a:defRPr>
      </a:lvl7pPr>
      <a:lvl8pPr marL="1371119" algn="ctr" rtl="0" fontAlgn="base">
        <a:spcBef>
          <a:spcPct val="0"/>
        </a:spcBef>
        <a:spcAft>
          <a:spcPct val="0"/>
        </a:spcAft>
        <a:defRPr sz="2400">
          <a:solidFill>
            <a:srgbClr val="106636"/>
          </a:solidFill>
          <a:latin typeface="Arial" charset="0"/>
          <a:cs typeface="Arial" charset="0"/>
        </a:defRPr>
      </a:lvl8pPr>
      <a:lvl9pPr marL="1828159" algn="ctr" rtl="0" fontAlgn="base">
        <a:spcBef>
          <a:spcPct val="0"/>
        </a:spcBef>
        <a:spcAft>
          <a:spcPct val="0"/>
        </a:spcAft>
        <a:defRPr sz="2400">
          <a:solidFill>
            <a:srgbClr val="106636"/>
          </a:solidFill>
          <a:latin typeface="Arial" charset="0"/>
          <a:cs typeface="Arial" charset="0"/>
        </a:defRPr>
      </a:lvl9pPr>
    </p:titleStyle>
    <p:body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6" cstate="print"/>
          <a:srcRect/>
          <a:stretch>
            <a:fillRect/>
          </a:stretch>
        </p:blipFill>
        <p:spPr bwMode="auto">
          <a:xfrm>
            <a:off x="457200" y="6354765"/>
            <a:ext cx="2438400" cy="407987"/>
          </a:xfrm>
          <a:prstGeom prst="rect">
            <a:avLst/>
          </a:prstGeom>
          <a:noFill/>
          <a:ln w="9525">
            <a:noFill/>
            <a:miter lim="800000"/>
            <a:headEnd/>
            <a:tailEnd/>
          </a:ln>
        </p:spPr>
      </p:pic>
    </p:spTree>
    <p:extLst>
      <p:ext uri="{BB962C8B-B14F-4D97-AF65-F5344CB8AC3E}">
        <p14:creationId xmlns:p14="http://schemas.microsoft.com/office/powerpoint/2010/main" val="3864027799"/>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44" r:id="rId3"/>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195" tIns="45599" rIns="91195" bIns="455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195" tIns="45599" rIns="91195" bIns="45599"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195" tIns="45599" rIns="91195" bIns="45599"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8E19CD28-BC99-485A-96DA-CE53FCCADF81}" type="slidenum">
              <a:rPr lang="en-US"/>
              <a:pPr>
                <a:defRPr/>
              </a:pPr>
              <a:t>‹#›</a:t>
            </a:fld>
            <a:endParaRPr lang="en-US" dirty="0"/>
          </a:p>
        </p:txBody>
      </p:sp>
      <p:pic>
        <p:nvPicPr>
          <p:cNvPr id="2054" name="Picture 9" descr="horizontal-logo-green-text.jpg"/>
          <p:cNvPicPr>
            <a:picLocks noChangeAspect="1"/>
          </p:cNvPicPr>
          <p:nvPr/>
        </p:nvPicPr>
        <p:blipFill>
          <a:blip r:embed="rId4"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3379245026"/>
      </p:ext>
    </p:extLst>
  </p:cSld>
  <p:clrMap bg1="lt1" tx1="dk1" bg2="lt2" tx2="dk2" accent1="accent1" accent2="accent2" accent3="accent3" accent4="accent4" accent5="accent5" accent6="accent6" hlink="hlink" folHlink="folHlink"/>
  <p:sldLayoutIdLst>
    <p:sldLayoutId id="2147484627" r:id="rId1"/>
  </p:sldLayoutIdLst>
  <p:hf hdr="0" dt="0"/>
  <p:txStyles>
    <p:titleStyle>
      <a:lvl1pPr algn="ctr" rtl="0" eaLnBrk="0" fontAlgn="base" hangingPunct="0">
        <a:spcBef>
          <a:spcPct val="0"/>
        </a:spcBef>
        <a:spcAft>
          <a:spcPct val="0"/>
        </a:spcAft>
        <a:tabLst>
          <a:tab pos="3482975" algn="l"/>
        </a:tabLs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tabLst>
          <a:tab pos="3482975" algn="l"/>
        </a:tabLst>
        <a:defRPr sz="2400" b="1">
          <a:solidFill>
            <a:srgbClr val="106636"/>
          </a:solidFill>
          <a:latin typeface="Arial" charset="0"/>
          <a:cs typeface="Arial" charset="0"/>
        </a:defRPr>
      </a:lvl2pPr>
      <a:lvl3pPr algn="ctr" rtl="0" eaLnBrk="0" fontAlgn="base" hangingPunct="0">
        <a:spcBef>
          <a:spcPct val="0"/>
        </a:spcBef>
        <a:spcAft>
          <a:spcPct val="0"/>
        </a:spcAft>
        <a:tabLst>
          <a:tab pos="3482975" algn="l"/>
        </a:tabLst>
        <a:defRPr sz="2400" b="1">
          <a:solidFill>
            <a:srgbClr val="106636"/>
          </a:solidFill>
          <a:latin typeface="Arial" charset="0"/>
          <a:cs typeface="Arial" charset="0"/>
        </a:defRPr>
      </a:lvl3pPr>
      <a:lvl4pPr algn="ctr" rtl="0" eaLnBrk="0" fontAlgn="base" hangingPunct="0">
        <a:spcBef>
          <a:spcPct val="0"/>
        </a:spcBef>
        <a:spcAft>
          <a:spcPct val="0"/>
        </a:spcAft>
        <a:tabLst>
          <a:tab pos="3482975" algn="l"/>
        </a:tabLst>
        <a:defRPr sz="2400" b="1">
          <a:solidFill>
            <a:srgbClr val="106636"/>
          </a:solidFill>
          <a:latin typeface="Arial" charset="0"/>
          <a:cs typeface="Arial" charset="0"/>
        </a:defRPr>
      </a:lvl4pPr>
      <a:lvl5pPr algn="ctr" rtl="0" eaLnBrk="0" fontAlgn="base" hangingPunct="0">
        <a:spcBef>
          <a:spcPct val="0"/>
        </a:spcBef>
        <a:spcAft>
          <a:spcPct val="0"/>
        </a:spcAft>
        <a:tabLst>
          <a:tab pos="3482975" algn="l"/>
        </a:tabLst>
        <a:defRPr sz="2400" b="1">
          <a:solidFill>
            <a:srgbClr val="106636"/>
          </a:solidFill>
          <a:latin typeface="Arial" charset="0"/>
          <a:cs typeface="Arial" charset="0"/>
        </a:defRPr>
      </a:lvl5pPr>
      <a:lvl6pPr marL="455976" algn="ctr" rtl="0" fontAlgn="base">
        <a:spcBef>
          <a:spcPct val="0"/>
        </a:spcBef>
        <a:spcAft>
          <a:spcPct val="0"/>
        </a:spcAft>
        <a:defRPr sz="2400">
          <a:solidFill>
            <a:srgbClr val="106636"/>
          </a:solidFill>
          <a:latin typeface="Arial" charset="0"/>
          <a:cs typeface="Arial" charset="0"/>
        </a:defRPr>
      </a:lvl6pPr>
      <a:lvl7pPr marL="911944" algn="ctr" rtl="0" fontAlgn="base">
        <a:spcBef>
          <a:spcPct val="0"/>
        </a:spcBef>
        <a:spcAft>
          <a:spcPct val="0"/>
        </a:spcAft>
        <a:defRPr sz="2400">
          <a:solidFill>
            <a:srgbClr val="106636"/>
          </a:solidFill>
          <a:latin typeface="Arial" charset="0"/>
          <a:cs typeface="Arial" charset="0"/>
        </a:defRPr>
      </a:lvl7pPr>
      <a:lvl8pPr marL="1367917" algn="ctr" rtl="0" fontAlgn="base">
        <a:spcBef>
          <a:spcPct val="0"/>
        </a:spcBef>
        <a:spcAft>
          <a:spcPct val="0"/>
        </a:spcAft>
        <a:defRPr sz="2400">
          <a:solidFill>
            <a:srgbClr val="106636"/>
          </a:solidFill>
          <a:latin typeface="Arial" charset="0"/>
          <a:cs typeface="Arial" charset="0"/>
        </a:defRPr>
      </a:lvl8pPr>
      <a:lvl9pPr marL="1823887" algn="ctr" rtl="0" fontAlgn="base">
        <a:spcBef>
          <a:spcPct val="0"/>
        </a:spcBef>
        <a:spcAft>
          <a:spcPct val="0"/>
        </a:spcAft>
        <a:defRPr sz="2400">
          <a:solidFill>
            <a:srgbClr val="106636"/>
          </a:solidFill>
          <a:latin typeface="Arial" charset="0"/>
          <a:cs typeface="Arial" charset="0"/>
        </a:defRPr>
      </a:lvl9pPr>
    </p:titleStyle>
    <p:bodyStyle>
      <a:lvl1pPr marL="341313" indent="-341313"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1pPr>
      <a:lvl2pPr marL="739775" indent="-284163" algn="l" rtl="0" eaLnBrk="0" fontAlgn="base" hangingPunct="0">
        <a:spcBef>
          <a:spcPct val="20000"/>
        </a:spcBef>
        <a:spcAft>
          <a:spcPct val="0"/>
        </a:spcAft>
        <a:buFont typeface="Arial" charset="0"/>
        <a:buChar char="–"/>
        <a:defRPr sz="2000" kern="1200">
          <a:solidFill>
            <a:srgbClr val="106636"/>
          </a:solidFill>
          <a:latin typeface="Arial" pitchFamily="34" charset="0"/>
          <a:ea typeface="+mn-ea"/>
          <a:cs typeface="Arial" pitchFamily="34" charset="0"/>
        </a:defRPr>
      </a:lvl2pPr>
      <a:lvl3pPr marL="1139825" indent="-227013"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3pPr>
      <a:lvl4pPr marL="1595438" indent="-227013" algn="l" rtl="0" eaLnBrk="0" fontAlgn="base" hangingPunct="0">
        <a:spcBef>
          <a:spcPct val="20000"/>
        </a:spcBef>
        <a:spcAft>
          <a:spcPct val="0"/>
        </a:spcAft>
        <a:buFont typeface="Arial" charset="0"/>
        <a:buChar char="–"/>
        <a:defRPr kern="1200">
          <a:solidFill>
            <a:srgbClr val="106636"/>
          </a:solidFill>
          <a:latin typeface="Arial" pitchFamily="34" charset="0"/>
          <a:ea typeface="+mn-ea"/>
          <a:cs typeface="Arial" pitchFamily="34" charset="0"/>
        </a:defRPr>
      </a:lvl4pPr>
      <a:lvl5pPr marL="2051050" indent="-227013"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5pPr>
      <a:lvl6pPr marL="2507848"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820"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91"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760" indent="-227993" algn="l" defTabSz="9119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44" rtl="0" eaLnBrk="1" latinLnBrk="0" hangingPunct="1">
        <a:defRPr sz="1800" kern="1200">
          <a:solidFill>
            <a:schemeClr val="tx1"/>
          </a:solidFill>
          <a:latin typeface="+mn-lt"/>
          <a:ea typeface="+mn-ea"/>
          <a:cs typeface="+mn-cs"/>
        </a:defRPr>
      </a:lvl1pPr>
      <a:lvl2pPr marL="455976" algn="l" defTabSz="911944" rtl="0" eaLnBrk="1" latinLnBrk="0" hangingPunct="1">
        <a:defRPr sz="1800" kern="1200">
          <a:solidFill>
            <a:schemeClr val="tx1"/>
          </a:solidFill>
          <a:latin typeface="+mn-lt"/>
          <a:ea typeface="+mn-ea"/>
          <a:cs typeface="+mn-cs"/>
        </a:defRPr>
      </a:lvl2pPr>
      <a:lvl3pPr marL="911944" algn="l" defTabSz="911944" rtl="0" eaLnBrk="1" latinLnBrk="0" hangingPunct="1">
        <a:defRPr sz="1800" kern="1200">
          <a:solidFill>
            <a:schemeClr val="tx1"/>
          </a:solidFill>
          <a:latin typeface="+mn-lt"/>
          <a:ea typeface="+mn-ea"/>
          <a:cs typeface="+mn-cs"/>
        </a:defRPr>
      </a:lvl3pPr>
      <a:lvl4pPr marL="1367917" algn="l" defTabSz="911944" rtl="0" eaLnBrk="1" latinLnBrk="0" hangingPunct="1">
        <a:defRPr sz="1800" kern="1200">
          <a:solidFill>
            <a:schemeClr val="tx1"/>
          </a:solidFill>
          <a:latin typeface="+mn-lt"/>
          <a:ea typeface="+mn-ea"/>
          <a:cs typeface="+mn-cs"/>
        </a:defRPr>
      </a:lvl4pPr>
      <a:lvl5pPr marL="1823887" algn="l" defTabSz="911944" rtl="0" eaLnBrk="1" latinLnBrk="0" hangingPunct="1">
        <a:defRPr sz="1800" kern="1200">
          <a:solidFill>
            <a:schemeClr val="tx1"/>
          </a:solidFill>
          <a:latin typeface="+mn-lt"/>
          <a:ea typeface="+mn-ea"/>
          <a:cs typeface="+mn-cs"/>
        </a:defRPr>
      </a:lvl5pPr>
      <a:lvl6pPr marL="2279859" algn="l" defTabSz="911944" rtl="0" eaLnBrk="1" latinLnBrk="0" hangingPunct="1">
        <a:defRPr sz="1800" kern="1200">
          <a:solidFill>
            <a:schemeClr val="tx1"/>
          </a:solidFill>
          <a:latin typeface="+mn-lt"/>
          <a:ea typeface="+mn-ea"/>
          <a:cs typeface="+mn-cs"/>
        </a:defRPr>
      </a:lvl6pPr>
      <a:lvl7pPr marL="2735831" algn="l" defTabSz="911944" rtl="0" eaLnBrk="1" latinLnBrk="0" hangingPunct="1">
        <a:defRPr sz="1800" kern="1200">
          <a:solidFill>
            <a:schemeClr val="tx1"/>
          </a:solidFill>
          <a:latin typeface="+mn-lt"/>
          <a:ea typeface="+mn-ea"/>
          <a:cs typeface="+mn-cs"/>
        </a:defRPr>
      </a:lvl7pPr>
      <a:lvl8pPr marL="3191805" algn="l" defTabSz="911944" rtl="0" eaLnBrk="1" latinLnBrk="0" hangingPunct="1">
        <a:defRPr sz="1800" kern="1200">
          <a:solidFill>
            <a:schemeClr val="tx1"/>
          </a:solidFill>
          <a:latin typeface="+mn-lt"/>
          <a:ea typeface="+mn-ea"/>
          <a:cs typeface="+mn-cs"/>
        </a:defRPr>
      </a:lvl8pPr>
      <a:lvl9pPr marL="3647775" algn="l" defTabSz="91194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6" y="866775"/>
            <a:ext cx="8410575" cy="525938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BAAD86A7-DF98-4833-9A9E-353DA9F97E65}" type="slidenum">
              <a:rPr lang="en-US"/>
              <a:pPr>
                <a:defRPr/>
              </a:pPr>
              <a:t>‹#›</a:t>
            </a:fld>
            <a:endParaRPr lang="en-US" dirty="0"/>
          </a:p>
        </p:txBody>
      </p:sp>
      <p:pic>
        <p:nvPicPr>
          <p:cNvPr id="1030" name="Picture 9" descr="horizontal-logo-green-text.jpg"/>
          <p:cNvPicPr>
            <a:picLocks noChangeAspect="1"/>
          </p:cNvPicPr>
          <p:nvPr/>
        </p:nvPicPr>
        <p:blipFill>
          <a:blip r:embed="rId6" cstate="print"/>
          <a:srcRect/>
          <a:stretch>
            <a:fillRect/>
          </a:stretch>
        </p:blipFill>
        <p:spPr bwMode="auto">
          <a:xfrm>
            <a:off x="457200" y="6354764"/>
            <a:ext cx="2438400" cy="407987"/>
          </a:xfrm>
          <a:prstGeom prst="rect">
            <a:avLst/>
          </a:prstGeom>
          <a:noFill/>
          <a:ln w="9525">
            <a:noFill/>
            <a:miter lim="800000"/>
            <a:headEnd/>
            <a:tailEnd/>
          </a:ln>
        </p:spPr>
      </p:pic>
    </p:spTree>
    <p:extLst>
      <p:ext uri="{BB962C8B-B14F-4D97-AF65-F5344CB8AC3E}">
        <p14:creationId xmlns:p14="http://schemas.microsoft.com/office/powerpoint/2010/main" val="1308912233"/>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146" algn="ctr" rtl="0" fontAlgn="base">
        <a:spcBef>
          <a:spcPct val="0"/>
        </a:spcBef>
        <a:spcAft>
          <a:spcPct val="0"/>
        </a:spcAft>
        <a:defRPr sz="2400">
          <a:solidFill>
            <a:srgbClr val="106636"/>
          </a:solidFill>
          <a:latin typeface="Arial" charset="0"/>
          <a:cs typeface="Arial" charset="0"/>
        </a:defRPr>
      </a:lvl6pPr>
      <a:lvl7pPr marL="914293" algn="ctr" rtl="0" fontAlgn="base">
        <a:spcBef>
          <a:spcPct val="0"/>
        </a:spcBef>
        <a:spcAft>
          <a:spcPct val="0"/>
        </a:spcAft>
        <a:defRPr sz="2400">
          <a:solidFill>
            <a:srgbClr val="106636"/>
          </a:solidFill>
          <a:latin typeface="Arial" charset="0"/>
          <a:cs typeface="Arial" charset="0"/>
        </a:defRPr>
      </a:lvl7pPr>
      <a:lvl8pPr marL="1371440" algn="ctr" rtl="0" fontAlgn="base">
        <a:spcBef>
          <a:spcPct val="0"/>
        </a:spcBef>
        <a:spcAft>
          <a:spcPct val="0"/>
        </a:spcAft>
        <a:defRPr sz="2400">
          <a:solidFill>
            <a:srgbClr val="106636"/>
          </a:solidFill>
          <a:latin typeface="Arial" charset="0"/>
          <a:cs typeface="Arial" charset="0"/>
        </a:defRPr>
      </a:lvl8pPr>
      <a:lvl9pPr marL="1828586" algn="ctr" rtl="0" fontAlgn="base">
        <a:spcBef>
          <a:spcPct val="0"/>
        </a:spcBef>
        <a:spcAft>
          <a:spcPct val="0"/>
        </a:spcAft>
        <a:defRPr sz="2400">
          <a:solidFill>
            <a:srgbClr val="106636"/>
          </a:solidFill>
          <a:latin typeface="Arial" charset="0"/>
          <a:cs typeface="Arial" charset="0"/>
        </a:defRPr>
      </a:lvl9pPr>
    </p:titleStyle>
    <p:bodyStyle>
      <a:lvl1pPr marL="342860" indent="-34286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863" indent="-28571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013"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159"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10" cstate="print"/>
          <a:srcRect/>
          <a:stretch>
            <a:fillRect/>
          </a:stretch>
        </p:blipFill>
        <p:spPr bwMode="auto">
          <a:xfrm>
            <a:off x="457200" y="6354765"/>
            <a:ext cx="2438400" cy="407987"/>
          </a:xfrm>
          <a:prstGeom prst="rect">
            <a:avLst/>
          </a:prstGeom>
          <a:noFill/>
          <a:ln w="9525">
            <a:noFill/>
            <a:miter lim="800000"/>
            <a:headEnd/>
            <a:tailEnd/>
          </a:ln>
        </p:spPr>
      </p:pic>
    </p:spTree>
    <p:extLst>
      <p:ext uri="{BB962C8B-B14F-4D97-AF65-F5344CB8AC3E}">
        <p14:creationId xmlns:p14="http://schemas.microsoft.com/office/powerpoint/2010/main" val="3927479679"/>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gif"/><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png"/></Relationships>
</file>

<file path=ppt/slides/_rels/slide1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17.png"/><Relationship Id="rId4" Type="http://schemas.openxmlformats.org/officeDocument/2006/relationships/image" Target="../media/image1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journals.cambridge.org.proxy.osti.gov/action/displayJournal?jid=JMR" TargetMode="External"/><Relationship Id="rId7"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9.jpeg"/><Relationship Id="rId5" Type="http://schemas.openxmlformats.org/officeDocument/2006/relationships/hyperlink" Target="http://rmp.aps.org.proxy.osti.gov/" TargetMode="External"/><Relationship Id="rId10" Type="http://schemas.openxmlformats.org/officeDocument/2006/relationships/image" Target="../media/image123.gif"/><Relationship Id="rId4" Type="http://schemas.openxmlformats.org/officeDocument/2006/relationships/image" Target="../media/image118.jpeg"/><Relationship Id="rId9" Type="http://schemas.openxmlformats.org/officeDocument/2006/relationships/image" Target="../media/image122.gif"/></Relationships>
</file>

<file path=ppt/slides/_rels/slide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28.png"/><Relationship Id="rId4" Type="http://schemas.openxmlformats.org/officeDocument/2006/relationships/image" Target="../media/image127.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18" Type="http://schemas.openxmlformats.org/officeDocument/2006/relationships/image" Target="../media/image19.jpeg"/><Relationship Id="rId26" Type="http://schemas.openxmlformats.org/officeDocument/2006/relationships/image" Target="../media/image25.jpeg"/><Relationship Id="rId3" Type="http://schemas.openxmlformats.org/officeDocument/2006/relationships/notesSlide" Target="../notesSlides/notesSlide2.xml"/><Relationship Id="rId21" Type="http://schemas.microsoft.com/office/2007/relationships/hdphoto" Target="../media/hdphoto3.wdp"/><Relationship Id="rId7" Type="http://schemas.openxmlformats.org/officeDocument/2006/relationships/oleObject" Target="../embeddings/oleObject2.bin"/><Relationship Id="rId12" Type="http://schemas.openxmlformats.org/officeDocument/2006/relationships/image" Target="../media/image15.jpeg"/><Relationship Id="rId17" Type="http://schemas.openxmlformats.org/officeDocument/2006/relationships/image" Target="../media/image18.jpeg"/><Relationship Id="rId25" Type="http://schemas.openxmlformats.org/officeDocument/2006/relationships/image" Target="../media/image24.jpeg"/><Relationship Id="rId2" Type="http://schemas.openxmlformats.org/officeDocument/2006/relationships/slideLayout" Target="../slideLayouts/slideLayout10.xml"/><Relationship Id="rId16" Type="http://schemas.openxmlformats.org/officeDocument/2006/relationships/image" Target="../media/image17.jpeg"/><Relationship Id="rId20" Type="http://schemas.openxmlformats.org/officeDocument/2006/relationships/image" Target="../media/image20.jpeg"/><Relationship Id="rId1" Type="http://schemas.openxmlformats.org/officeDocument/2006/relationships/vmlDrawing" Target="../drawings/vmlDrawing1.vml"/><Relationship Id="rId6" Type="http://schemas.openxmlformats.org/officeDocument/2006/relationships/image" Target="../media/image12.png"/><Relationship Id="rId11" Type="http://schemas.microsoft.com/office/2007/relationships/hdphoto" Target="../media/hdphoto1.wdp"/><Relationship Id="rId24" Type="http://schemas.openxmlformats.org/officeDocument/2006/relationships/image" Target="../media/image23.jpeg"/><Relationship Id="rId5" Type="http://schemas.openxmlformats.org/officeDocument/2006/relationships/image" Target="../media/image9.png"/><Relationship Id="rId15" Type="http://schemas.openxmlformats.org/officeDocument/2006/relationships/image" Target="../media/image11.png"/><Relationship Id="rId23" Type="http://schemas.openxmlformats.org/officeDocument/2006/relationships/image" Target="../media/image22.jpeg"/><Relationship Id="rId10" Type="http://schemas.openxmlformats.org/officeDocument/2006/relationships/image" Target="../media/image14.png"/><Relationship Id="rId19" Type="http://schemas.microsoft.com/office/2007/relationships/hdphoto" Target="../media/hdphoto2.wdp"/><Relationship Id="rId4" Type="http://schemas.openxmlformats.org/officeDocument/2006/relationships/oleObject" Target="../embeddings/oleObject1.bin"/><Relationship Id="rId9" Type="http://schemas.openxmlformats.org/officeDocument/2006/relationships/image" Target="../media/image13.jpeg"/><Relationship Id="rId14" Type="http://schemas.openxmlformats.org/officeDocument/2006/relationships/oleObject" Target="../embeddings/oleObject3.bin"/><Relationship Id="rId22" Type="http://schemas.openxmlformats.org/officeDocument/2006/relationships/image" Target="../media/image21.jpeg"/><Relationship Id="rId27"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8.xml"/><Relationship Id="rId4" Type="http://schemas.openxmlformats.org/officeDocument/2006/relationships/image" Target="../media/image1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www.whitehouse.gov/mg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6.xml"/><Relationship Id="rId5" Type="http://schemas.openxmlformats.org/officeDocument/2006/relationships/image" Target="../media/image137.png"/><Relationship Id="rId4" Type="http://schemas.openxmlformats.org/officeDocument/2006/relationships/image" Target="../media/image136.tif"/></Relationships>
</file>

<file path=ppt/slides/_rels/slide25.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hyperlink" Target="http://science.energy.gov/bes/highlights/2013/bes-2013-03-c/"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png"/><Relationship Id="rId18" Type="http://schemas.openxmlformats.org/officeDocument/2006/relationships/image" Target="../media/image157.jpeg"/><Relationship Id="rId26" Type="http://schemas.openxmlformats.org/officeDocument/2006/relationships/image" Target="../media/image165.png"/><Relationship Id="rId3" Type="http://schemas.openxmlformats.org/officeDocument/2006/relationships/image" Target="../media/image142.png"/><Relationship Id="rId21" Type="http://schemas.openxmlformats.org/officeDocument/2006/relationships/image" Target="../media/image160.jpe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jpeg"/><Relationship Id="rId25" Type="http://schemas.openxmlformats.org/officeDocument/2006/relationships/image" Target="../media/image164.jpeg"/><Relationship Id="rId2" Type="http://schemas.openxmlformats.org/officeDocument/2006/relationships/notesSlide" Target="../notesSlides/notesSlide13.xml"/><Relationship Id="rId16" Type="http://schemas.openxmlformats.org/officeDocument/2006/relationships/image" Target="../media/image155.jpeg"/><Relationship Id="rId20" Type="http://schemas.openxmlformats.org/officeDocument/2006/relationships/image" Target="../media/image159.jpeg"/><Relationship Id="rId1" Type="http://schemas.openxmlformats.org/officeDocument/2006/relationships/slideLayout" Target="../slideLayouts/slideLayout15.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3.png"/><Relationship Id="rId5" Type="http://schemas.openxmlformats.org/officeDocument/2006/relationships/image" Target="../media/image144.jpeg"/><Relationship Id="rId15" Type="http://schemas.openxmlformats.org/officeDocument/2006/relationships/image" Target="../media/image154.jpeg"/><Relationship Id="rId23" Type="http://schemas.openxmlformats.org/officeDocument/2006/relationships/image" Target="../media/image162.jpeg"/><Relationship Id="rId10" Type="http://schemas.openxmlformats.org/officeDocument/2006/relationships/image" Target="../media/image149.png"/><Relationship Id="rId19" Type="http://schemas.openxmlformats.org/officeDocument/2006/relationships/image" Target="../media/image158.jpeg"/><Relationship Id="rId4" Type="http://schemas.openxmlformats.org/officeDocument/2006/relationships/image" Target="../media/image143.jpeg"/><Relationship Id="rId9" Type="http://schemas.openxmlformats.org/officeDocument/2006/relationships/image" Target="../media/image148.jpeg"/><Relationship Id="rId14" Type="http://schemas.openxmlformats.org/officeDocument/2006/relationships/image" Target="../media/image153.jpeg"/><Relationship Id="rId22" Type="http://schemas.openxmlformats.org/officeDocument/2006/relationships/image" Target="../media/image16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cience.energy.gov/bes/efrc/"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69.jpg"/><Relationship Id="rId4" Type="http://schemas.openxmlformats.org/officeDocument/2006/relationships/image" Target="../media/image16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jpe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jpeg"/><Relationship Id="rId3" Type="http://schemas.openxmlformats.org/officeDocument/2006/relationships/image" Target="../media/image51.png"/><Relationship Id="rId21" Type="http://schemas.openxmlformats.org/officeDocument/2006/relationships/image" Target="../media/image69.jpeg"/><Relationship Id="rId34" Type="http://schemas.openxmlformats.org/officeDocument/2006/relationships/image" Target="../media/image82.jpeg"/><Relationship Id="rId42" Type="http://schemas.openxmlformats.org/officeDocument/2006/relationships/image" Target="../media/image8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jpeg"/><Relationship Id="rId38" Type="http://schemas.openxmlformats.org/officeDocument/2006/relationships/image" Target="../media/image86.jpeg"/><Relationship Id="rId2" Type="http://schemas.openxmlformats.org/officeDocument/2006/relationships/notesSlide" Target="../notesSlides/notesSlide4.xml"/><Relationship Id="rId16" Type="http://schemas.openxmlformats.org/officeDocument/2006/relationships/image" Target="../media/image64.png"/><Relationship Id="rId20" Type="http://schemas.openxmlformats.org/officeDocument/2006/relationships/image" Target="../media/image68.jpeg"/><Relationship Id="rId29" Type="http://schemas.openxmlformats.org/officeDocument/2006/relationships/image" Target="../media/image77.png"/><Relationship Id="rId41" Type="http://schemas.openxmlformats.org/officeDocument/2006/relationships/image" Target="../media/image88.jp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jpeg"/><Relationship Id="rId32" Type="http://schemas.openxmlformats.org/officeDocument/2006/relationships/image" Target="../media/image80.jpeg"/><Relationship Id="rId37" Type="http://schemas.openxmlformats.org/officeDocument/2006/relationships/image" Target="../media/image85.jpeg"/><Relationship Id="rId40" Type="http://schemas.microsoft.com/office/2007/relationships/hdphoto" Target="../media/hdphoto4.wdp"/><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jpeg"/><Relationship Id="rId10" Type="http://schemas.openxmlformats.org/officeDocument/2006/relationships/image" Target="../media/image58.png"/><Relationship Id="rId19" Type="http://schemas.openxmlformats.org/officeDocument/2006/relationships/image" Target="../media/image67.jpeg"/><Relationship Id="rId31" Type="http://schemas.openxmlformats.org/officeDocument/2006/relationships/image" Target="../media/image79.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png"/><Relationship Id="rId30" Type="http://schemas.openxmlformats.org/officeDocument/2006/relationships/image" Target="../media/image78.jpeg"/><Relationship Id="rId35"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hyperlink" Target="http://sites.nationalacademies.org/BPA/BPA_048457" TargetMode="Externa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gif"/><Relationship Id="rId9" Type="http://schemas.openxmlformats.org/officeDocument/2006/relationships/image" Target="../media/image9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0" y="1173720"/>
            <a:ext cx="9144000" cy="3562065"/>
          </a:xfrm>
        </p:spPr>
        <p:txBody>
          <a:bodyPr>
            <a:normAutofit/>
          </a:bodyPr>
          <a:lstStyle/>
          <a:p>
            <a:pPr defTabSz="1010227">
              <a:defRPr/>
            </a:pPr>
            <a:r>
              <a:rPr lang="en-US" sz="3200" dirty="0">
                <a:solidFill>
                  <a:srgbClr val="106636"/>
                </a:solidFill>
                <a:effectLst/>
              </a:rPr>
              <a:t>Materials Sciences and Engineering </a:t>
            </a:r>
            <a:r>
              <a:rPr lang="en-US" sz="3200" dirty="0" smtClean="0">
                <a:solidFill>
                  <a:srgbClr val="106636"/>
                </a:solidFill>
                <a:effectLst/>
              </a:rPr>
              <a:t>Division </a:t>
            </a:r>
            <a:br>
              <a:rPr lang="en-US" sz="3200" dirty="0" smtClean="0">
                <a:solidFill>
                  <a:srgbClr val="106636"/>
                </a:solidFill>
                <a:effectLst/>
              </a:rPr>
            </a:br>
            <a:r>
              <a:rPr lang="en-US" sz="3200" dirty="0" smtClean="0">
                <a:solidFill>
                  <a:srgbClr val="106636"/>
                </a:solidFill>
                <a:effectLst/>
              </a:rPr>
              <a:t>Strategic </a:t>
            </a:r>
            <a:r>
              <a:rPr lang="en-US" sz="3200" dirty="0">
                <a:solidFill>
                  <a:srgbClr val="106636"/>
                </a:solidFill>
                <a:effectLst/>
              </a:rPr>
              <a:t>Planning Process</a:t>
            </a:r>
            <a:r>
              <a:rPr lang="en-US" sz="3200" i="1" dirty="0" smtClean="0">
                <a:solidFill>
                  <a:srgbClr val="106636"/>
                </a:solidFill>
              </a:rPr>
              <a:t/>
            </a:r>
            <a:br>
              <a:rPr lang="en-US" sz="3200" i="1" dirty="0" smtClean="0">
                <a:solidFill>
                  <a:srgbClr val="106636"/>
                </a:solidFill>
              </a:rPr>
            </a:br>
            <a:r>
              <a:rPr lang="en-US" sz="2500" dirty="0" smtClean="0">
                <a:effectLst/>
              </a:rPr>
              <a:t/>
            </a:r>
            <a:br>
              <a:rPr lang="en-US" sz="2500" dirty="0" smtClean="0">
                <a:effectLst/>
              </a:rPr>
            </a:br>
            <a:r>
              <a:rPr lang="en-US" dirty="0" smtClean="0">
                <a:effectLst/>
              </a:rPr>
              <a:t>BESAC</a:t>
            </a:r>
            <a:r>
              <a:rPr lang="en-US" sz="2000" dirty="0" smtClean="0">
                <a:effectLst/>
              </a:rPr>
              <a:t/>
            </a:r>
            <a:br>
              <a:rPr lang="en-US" sz="2000" dirty="0" smtClean="0">
                <a:effectLst/>
              </a:rPr>
            </a:br>
            <a:r>
              <a:rPr lang="en-US" sz="2000" dirty="0" smtClean="0">
                <a:effectLst/>
              </a:rPr>
              <a:t/>
            </a:r>
            <a:br>
              <a:rPr lang="en-US" sz="2000" dirty="0" smtClean="0">
                <a:effectLst/>
              </a:rPr>
            </a:br>
            <a:r>
              <a:rPr lang="en-US" sz="2200" dirty="0" smtClean="0"/>
              <a:t/>
            </a:r>
            <a:br>
              <a:rPr lang="en-US" sz="2200" dirty="0" smtClean="0"/>
            </a:br>
            <a:r>
              <a:rPr lang="en-US" sz="2400" dirty="0" smtClean="0">
                <a:effectLst/>
              </a:rPr>
              <a:t>July 8, 2015</a:t>
            </a:r>
            <a:endParaRPr lang="en-US" sz="2500" dirty="0" smtClean="0">
              <a:latin typeface="Arial Narrow" pitchFamily="34" charset="0"/>
            </a:endParaRPr>
          </a:p>
        </p:txBody>
      </p:sp>
      <p:sp>
        <p:nvSpPr>
          <p:cNvPr id="11268" name="Rectangle 4"/>
          <p:cNvSpPr>
            <a:spLocks noChangeArrowheads="1"/>
          </p:cNvSpPr>
          <p:nvPr/>
        </p:nvSpPr>
        <p:spPr bwMode="auto">
          <a:xfrm>
            <a:off x="762000" y="4813863"/>
            <a:ext cx="7620000" cy="1686339"/>
          </a:xfrm>
          <a:prstGeom prst="rect">
            <a:avLst/>
          </a:prstGeom>
          <a:noFill/>
          <a:ln w="9525">
            <a:noFill/>
            <a:miter lim="800000"/>
            <a:headEnd/>
            <a:tailEnd/>
          </a:ln>
        </p:spPr>
        <p:txBody>
          <a:bodyPr lIns="91162" tIns="45583" rIns="91162" bIns="45583">
            <a:spAutoFit/>
          </a:bodyPr>
          <a:lstStyle/>
          <a:p>
            <a:pPr algn="ctr">
              <a:spcBef>
                <a:spcPct val="10000"/>
              </a:spcBef>
              <a:defRPr/>
            </a:pPr>
            <a:r>
              <a:rPr lang="en-US" sz="2000" dirty="0">
                <a:latin typeface="+mj-lt"/>
                <a:cs typeface="Arial" pitchFamily="34" charset="0"/>
              </a:rPr>
              <a:t>Linda L. Horton</a:t>
            </a:r>
          </a:p>
          <a:p>
            <a:pPr algn="ctr">
              <a:spcBef>
                <a:spcPct val="10000"/>
              </a:spcBef>
              <a:defRPr/>
            </a:pPr>
            <a:r>
              <a:rPr lang="en-US" dirty="0" smtClean="0">
                <a:latin typeface="+mj-lt"/>
                <a:cs typeface="Arial" pitchFamily="34" charset="0"/>
              </a:rPr>
              <a:t>Division Director</a:t>
            </a:r>
            <a:endParaRPr lang="en-US" dirty="0">
              <a:latin typeface="+mj-lt"/>
              <a:cs typeface="Arial" pitchFamily="34" charset="0"/>
            </a:endParaRPr>
          </a:p>
          <a:p>
            <a:pPr algn="ctr">
              <a:spcBef>
                <a:spcPct val="10000"/>
              </a:spcBef>
              <a:defRPr/>
            </a:pPr>
            <a:endParaRPr lang="en-US" sz="2000" dirty="0" smtClean="0">
              <a:latin typeface="+mj-lt"/>
              <a:cs typeface="Arial" pitchFamily="34" charset="0"/>
            </a:endParaRPr>
          </a:p>
          <a:p>
            <a:pPr algn="ctr">
              <a:spcBef>
                <a:spcPct val="10000"/>
              </a:spcBef>
              <a:defRPr/>
            </a:pPr>
            <a:r>
              <a:rPr lang="en-US" sz="2000" dirty="0" smtClean="0">
                <a:latin typeface="+mj-lt"/>
                <a:cs typeface="Arial" pitchFamily="34" charset="0"/>
              </a:rPr>
              <a:t>Office of Science - Basic </a:t>
            </a:r>
            <a:r>
              <a:rPr lang="en-US" sz="2000" dirty="0">
                <a:latin typeface="+mj-lt"/>
                <a:cs typeface="Arial" pitchFamily="34" charset="0"/>
              </a:rPr>
              <a:t>Energy Sciences</a:t>
            </a:r>
          </a:p>
          <a:p>
            <a:pPr algn="ctr">
              <a:spcBef>
                <a:spcPct val="10000"/>
              </a:spcBef>
              <a:defRPr/>
            </a:pPr>
            <a:r>
              <a:rPr lang="en-US" dirty="0" smtClean="0">
                <a:latin typeface="+mj-lt"/>
                <a:cs typeface="Arial" pitchFamily="34" charset="0"/>
              </a:rPr>
              <a:t>U.S</a:t>
            </a:r>
            <a:r>
              <a:rPr lang="en-US" dirty="0">
                <a:latin typeface="+mj-lt"/>
                <a:cs typeface="Arial" pitchFamily="34" charset="0"/>
              </a:rPr>
              <a:t>. Department of Energy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9158485"/>
              </p:ext>
            </p:extLst>
          </p:nvPr>
        </p:nvGraphicFramePr>
        <p:xfrm>
          <a:off x="114300" y="824049"/>
          <a:ext cx="8940800" cy="5852728"/>
        </p:xfrm>
        <a:graphic>
          <a:graphicData uri="http://schemas.openxmlformats.org/drawingml/2006/table">
            <a:tbl>
              <a:tblPr>
                <a:tableStyleId>{5C22544A-7EE6-4342-B048-85BDC9FD1C3A}</a:tableStyleId>
              </a:tblPr>
              <a:tblGrid>
                <a:gridCol w="5714263"/>
                <a:gridCol w="1076406"/>
                <a:gridCol w="2150131"/>
              </a:tblGrid>
              <a:tr h="190500">
                <a:tc>
                  <a:txBody>
                    <a:bodyPr/>
                    <a:lstStyle/>
                    <a:p>
                      <a:pPr algn="l" fontAlgn="b"/>
                      <a:r>
                        <a:rPr lang="en-US" sz="1400" u="none" strike="noStrike" dirty="0">
                          <a:effectLst/>
                        </a:rPr>
                        <a:t>Report Title</a:t>
                      </a:r>
                      <a:endParaRPr lang="en-US" sz="1400" b="1" i="0" u="none" strike="noStrike" dirty="0">
                        <a:solidFill>
                          <a:srgbClr val="000000"/>
                        </a:solidFill>
                        <a:effectLst/>
                        <a:latin typeface="Calibri"/>
                      </a:endParaRPr>
                    </a:p>
                  </a:txBody>
                  <a:tcPr marL="7620" marR="7620" marT="7620" marB="0"/>
                </a:tc>
                <a:tc>
                  <a:txBody>
                    <a:bodyPr/>
                    <a:lstStyle/>
                    <a:p>
                      <a:pPr algn="ctr" fontAlgn="b"/>
                      <a:r>
                        <a:rPr lang="en-US" sz="1400" u="none" strike="noStrike" dirty="0">
                          <a:effectLst/>
                        </a:rPr>
                        <a:t>Year </a:t>
                      </a:r>
                      <a:endParaRPr lang="en-US" sz="1400" b="1" i="0" u="none" strike="noStrike" dirty="0">
                        <a:solidFill>
                          <a:srgbClr val="000000"/>
                        </a:solidFill>
                        <a:effectLst/>
                        <a:latin typeface="Calibri"/>
                      </a:endParaRPr>
                    </a:p>
                  </a:txBody>
                  <a:tcPr marL="7620" marR="7620" marT="7620" marB="0"/>
                </a:tc>
                <a:tc>
                  <a:txBody>
                    <a:bodyPr/>
                    <a:lstStyle/>
                    <a:p>
                      <a:pPr algn="l" fontAlgn="b"/>
                      <a:r>
                        <a:rPr lang="en-US" sz="1400" u="none" strike="noStrike" dirty="0" smtClean="0">
                          <a:effectLst/>
                        </a:rPr>
                        <a:t>MSE Program</a:t>
                      </a:r>
                      <a:endParaRPr lang="en-US" sz="1400" b="1"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effectLst/>
                        </a:rPr>
                        <a:t>Harvesting The Fruits of Inquiry How Materials Discoveries Improve Our Lives</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2014</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mn-lt"/>
                      </a:endParaRPr>
                    </a:p>
                  </a:txBody>
                  <a:tcPr marL="7620" marR="7620" marT="7620" marB="0"/>
                </a:tc>
              </a:tr>
              <a:tr h="190500">
                <a:tc>
                  <a:txBody>
                    <a:bodyPr/>
                    <a:lstStyle/>
                    <a:p>
                      <a:pPr algn="l" fontAlgn="b"/>
                      <a:r>
                        <a:rPr lang="en-US" sz="1400" u="none" strike="noStrike" dirty="0">
                          <a:solidFill>
                            <a:srgbClr val="FF0000"/>
                          </a:solidFill>
                          <a:effectLst/>
                        </a:rPr>
                        <a:t>High Magnetic Field Science and Its Application in the United States</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dirty="0">
                          <a:effectLst/>
                        </a:rPr>
                        <a:t>2013</a:t>
                      </a:r>
                      <a:endParaRPr lang="en-US" sz="1400" b="0" i="0" u="none" strike="noStrike" dirty="0">
                        <a:solidFill>
                          <a:srgbClr val="000000"/>
                        </a:solidFill>
                        <a:effectLst/>
                        <a:latin typeface="Calibri"/>
                      </a:endParaRPr>
                    </a:p>
                  </a:txBody>
                  <a:tcPr marL="7620" marR="7620" marT="7620" marB="0"/>
                </a:tc>
                <a:tc>
                  <a:txBody>
                    <a:bodyPr/>
                    <a:lstStyle/>
                    <a:p>
                      <a:pPr algn="l" fontAlgn="b"/>
                      <a:r>
                        <a:rPr lang="en-US" sz="1400" u="none" strike="noStrike" dirty="0" smtClean="0">
                          <a:effectLst/>
                        </a:rPr>
                        <a:t>Condensed Matter Physics, Scattering Programs</a:t>
                      </a:r>
                      <a:endParaRPr lang="en-US" sz="1400" b="0" i="0" u="none" strike="noStrike" dirty="0">
                        <a:solidFill>
                          <a:srgbClr val="000000"/>
                        </a:solidFill>
                        <a:effectLst/>
                        <a:latin typeface="+mn-lt"/>
                      </a:endParaRPr>
                    </a:p>
                  </a:txBody>
                  <a:tcPr marL="7620" marR="7620" marT="7620" marB="0"/>
                </a:tc>
              </a:tr>
              <a:tr h="190500">
                <a:tc>
                  <a:txBody>
                    <a:bodyPr/>
                    <a:lstStyle/>
                    <a:p>
                      <a:pPr algn="l" fontAlgn="b"/>
                      <a:r>
                        <a:rPr lang="en-US" sz="1400" u="none" strike="noStrike" dirty="0">
                          <a:solidFill>
                            <a:srgbClr val="FF0000"/>
                          </a:solidFill>
                          <a:effectLst/>
                        </a:rPr>
                        <a:t>Optics and Photonics: Essential Technologies for Our </a:t>
                      </a:r>
                      <a:r>
                        <a:rPr lang="en-US" sz="1400" u="none" strike="noStrike" dirty="0" smtClean="0">
                          <a:solidFill>
                            <a:srgbClr val="FF0000"/>
                          </a:solidFill>
                          <a:effectLst/>
                        </a:rPr>
                        <a:t>Nation</a:t>
                      </a:r>
                      <a:r>
                        <a:rPr lang="en-US" sz="1400" u="none" strike="noStrike" dirty="0" smtClean="0">
                          <a:effectLst/>
                        </a:rPr>
                        <a:t>*</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2013</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smtClean="0">
                          <a:effectLst/>
                        </a:rPr>
                        <a:t>Condensed Matter</a:t>
                      </a:r>
                      <a:r>
                        <a:rPr lang="en-US" sz="1400" u="none" strike="noStrike" baseline="0" dirty="0" smtClean="0">
                          <a:effectLst/>
                        </a:rPr>
                        <a:t> Physics</a:t>
                      </a:r>
                      <a:r>
                        <a:rPr lang="en-US" sz="1400" u="none" strike="noStrike" dirty="0" smtClean="0">
                          <a:effectLst/>
                        </a:rPr>
                        <a:t>, Microscopy and X-Ray,</a:t>
                      </a:r>
                      <a:r>
                        <a:rPr lang="en-US" sz="1400" u="none" strike="noStrike" baseline="0" dirty="0" smtClean="0">
                          <a:effectLst/>
                        </a:rPr>
                        <a:t> Physical Behavior</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solidFill>
                            <a:srgbClr val="FF0000"/>
                          </a:solidFill>
                          <a:effectLst/>
                        </a:rPr>
                        <a:t>Research at the Intersection of Physical and Life Sciences</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a:effectLst/>
                        </a:rPr>
                        <a:t>2010</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err="1" smtClean="0">
                          <a:effectLst/>
                        </a:rPr>
                        <a:t>Biomolecular</a:t>
                      </a:r>
                      <a:r>
                        <a:rPr lang="en-US" sz="1400" u="none" strike="noStrike" dirty="0" smtClean="0">
                          <a:effectLst/>
                        </a:rPr>
                        <a:t> Materials</a:t>
                      </a:r>
                      <a:endParaRPr lang="en-US" sz="1400" b="0" i="0" u="none" strike="noStrike" dirty="0">
                        <a:solidFill>
                          <a:srgbClr val="000000"/>
                        </a:solidFill>
                        <a:effectLst/>
                        <a:latin typeface="+mn-lt"/>
                      </a:endParaRPr>
                    </a:p>
                  </a:txBody>
                  <a:tcPr marL="7620" marR="7620" marT="7620" marB="0"/>
                </a:tc>
              </a:tr>
              <a:tr h="190500">
                <a:tc>
                  <a:txBody>
                    <a:bodyPr/>
                    <a:lstStyle/>
                    <a:p>
                      <a:pPr algn="l" fontAlgn="b"/>
                      <a:r>
                        <a:rPr lang="en-US" sz="1400" u="none" strike="noStrike" dirty="0">
                          <a:solidFill>
                            <a:srgbClr val="FF0000"/>
                          </a:solidFill>
                          <a:effectLst/>
                        </a:rPr>
                        <a:t>Frontiers in Crystalline Matter: From Discovery to Technology</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a:effectLst/>
                        </a:rPr>
                        <a:t>2009</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smtClean="0">
                          <a:effectLst/>
                        </a:rPr>
                        <a:t>Synthesis and Processing Science + much of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solidFill>
                            <a:srgbClr val="FF0000"/>
                          </a:solidFill>
                          <a:effectLst/>
                        </a:rPr>
                        <a:t>Inspired by Biology: From Molecules to Materials to Machines</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a:effectLst/>
                        </a:rPr>
                        <a:t>2008</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err="1" smtClean="0">
                          <a:effectLst/>
                        </a:rPr>
                        <a:t>Biomolecular</a:t>
                      </a:r>
                      <a:r>
                        <a:rPr lang="en-US" sz="1400" u="none" strike="noStrike" dirty="0" smtClean="0">
                          <a:effectLst/>
                        </a:rPr>
                        <a:t> Materials</a:t>
                      </a:r>
                      <a:endParaRPr lang="en-US" sz="1400" b="0" i="0" u="none" strike="noStrike" dirty="0">
                        <a:solidFill>
                          <a:srgbClr val="000000"/>
                        </a:solidFill>
                        <a:effectLst/>
                        <a:latin typeface="+mn-lt"/>
                      </a:endParaRPr>
                    </a:p>
                  </a:txBody>
                  <a:tcPr marL="7620" marR="7620" marT="7620" marB="0"/>
                </a:tc>
              </a:tr>
              <a:tr h="190500">
                <a:tc>
                  <a:txBody>
                    <a:bodyPr/>
                    <a:lstStyle/>
                    <a:p>
                      <a:pPr algn="l" fontAlgn="b"/>
                      <a:r>
                        <a:rPr lang="en-US" sz="1400" u="none" strike="noStrike" dirty="0">
                          <a:effectLst/>
                        </a:rPr>
                        <a:t>CMMP 2010: An Assessment of and Outlook for Condensed Matter and Materials Physics</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2007</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effectLst/>
                        </a:rPr>
                        <a:t>Condensed-Matter and Materials Physics: The Science of the World Around Us: An Interim Report</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2006</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effectLst/>
                        </a:rPr>
                        <a:t>Midsize Facilities: Infrastructure for Materials Research</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2005</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solidFill>
                            <a:srgbClr val="FF0000"/>
                          </a:solidFill>
                          <a:effectLst/>
                        </a:rPr>
                        <a:t>Opportunities in High Magnetic Field Science</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a:effectLst/>
                        </a:rPr>
                        <a:t>2005</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smtClean="0">
                          <a:effectLst/>
                        </a:rPr>
                        <a:t>Condensed Matter Physics</a:t>
                      </a:r>
                      <a:endParaRPr lang="en-US" sz="1400" b="0" i="0" u="none" strike="noStrike" dirty="0">
                        <a:solidFill>
                          <a:srgbClr val="000000"/>
                        </a:solidFill>
                        <a:effectLst/>
                        <a:latin typeface="Calibri"/>
                      </a:endParaRPr>
                    </a:p>
                  </a:txBody>
                  <a:tcPr marL="7620" marR="7620" marT="7620" marB="0"/>
                </a:tc>
              </a:tr>
              <a:tr h="182880">
                <a:tc>
                  <a:txBody>
                    <a:bodyPr/>
                    <a:lstStyle/>
                    <a:p>
                      <a:pPr algn="l" fontAlgn="b"/>
                      <a:r>
                        <a:rPr lang="en-US" sz="1400" u="none" strike="noStrike" dirty="0">
                          <a:effectLst/>
                        </a:rPr>
                        <a:t>Materials and Society: From Research to Manufacturing – Report from a Workshop</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2003</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solidFill>
                            <a:srgbClr val="FF0000"/>
                          </a:solidFill>
                          <a:effectLst/>
                        </a:rPr>
                        <a:t>Letter report on the Spallation Neutron Source</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a:effectLst/>
                        </a:rPr>
                        <a:t>2000</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dirty="0" smtClean="0">
                          <a:effectLst/>
                        </a:rPr>
                        <a:t>Neutron Scattering</a:t>
                      </a:r>
                      <a:endParaRPr lang="en-US" sz="1400" b="0" i="0" u="none" strike="noStrike" dirty="0">
                        <a:solidFill>
                          <a:srgbClr val="000000"/>
                        </a:solidFill>
                        <a:effectLst/>
                        <a:latin typeface="Calibri"/>
                      </a:endParaRPr>
                    </a:p>
                  </a:txBody>
                  <a:tcPr marL="7620" marR="7620" marT="7620" marB="0"/>
                </a:tc>
              </a:tr>
              <a:tr h="182880">
                <a:tc>
                  <a:txBody>
                    <a:bodyPr/>
                    <a:lstStyle/>
                    <a:p>
                      <a:pPr algn="l" fontAlgn="b"/>
                      <a:r>
                        <a:rPr lang="en-US" sz="1400" u="none" strike="noStrike" dirty="0">
                          <a:effectLst/>
                        </a:rPr>
                        <a:t>Condensed Matter and Materials Physics: From Basic Research to Tomorrow’s Technology</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1999</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effectLst/>
                        </a:rPr>
                        <a:t>Materials in a New Era: Proceedings of the 1999 Solid State Sciences Committee Forum</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1999</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190500">
                <a:tc>
                  <a:txBody>
                    <a:bodyPr/>
                    <a:lstStyle/>
                    <a:p>
                      <a:pPr algn="l" fontAlgn="b"/>
                      <a:r>
                        <a:rPr lang="en-US" sz="1400" u="none" strike="noStrike" dirty="0">
                          <a:effectLst/>
                        </a:rPr>
                        <a:t>The Physics of Materials: How Science Improves Our Lives</a:t>
                      </a:r>
                      <a:endParaRPr lang="en-US" sz="1400" b="0" i="0" u="none" strike="noStrike" dirty="0">
                        <a:solidFill>
                          <a:srgbClr val="000000"/>
                        </a:solidFill>
                        <a:effectLst/>
                        <a:latin typeface="Calibri"/>
                      </a:endParaRPr>
                    </a:p>
                  </a:txBody>
                  <a:tcPr marL="7620" marR="7620" marT="7620" marB="0"/>
                </a:tc>
                <a:tc>
                  <a:txBody>
                    <a:bodyPr/>
                    <a:lstStyle/>
                    <a:p>
                      <a:pPr algn="ctr" fontAlgn="b"/>
                      <a:r>
                        <a:rPr lang="en-US" sz="1400" u="none" strike="noStrike">
                          <a:effectLst/>
                        </a:rPr>
                        <a:t>1997</a:t>
                      </a:r>
                      <a:endParaRPr lang="en-US" sz="1400" b="0" i="0" u="none" strike="noStrike">
                        <a:solidFill>
                          <a:srgbClr val="000000"/>
                        </a:solidFill>
                        <a:effectLst/>
                        <a:latin typeface="Calibri"/>
                      </a:endParaRPr>
                    </a:p>
                  </a:txBody>
                  <a:tcPr marL="7620" marR="7620" marT="7620" marB="0"/>
                </a:tc>
                <a:tc>
                  <a:txBody>
                    <a:bodyPr/>
                    <a:lstStyle/>
                    <a:p>
                      <a:pPr algn="l" fontAlgn="b"/>
                      <a:r>
                        <a:rPr lang="en-US" sz="1400" u="none" strike="noStrike" baseline="0" dirty="0" smtClean="0">
                          <a:effectLst/>
                        </a:rPr>
                        <a:t>Entire Division</a:t>
                      </a:r>
                      <a:endParaRPr lang="en-US" sz="1400" b="0" i="0" u="none" strike="noStrike" dirty="0">
                        <a:solidFill>
                          <a:srgbClr val="000000"/>
                        </a:solidFill>
                        <a:effectLst/>
                        <a:latin typeface="Calibri"/>
                      </a:endParaRPr>
                    </a:p>
                  </a:txBody>
                  <a:tcPr marL="7620" marR="7620" marT="7620" marB="0"/>
                </a:tc>
              </a:tr>
              <a:tr h="396808">
                <a:tc>
                  <a:txBody>
                    <a:bodyPr/>
                    <a:lstStyle/>
                    <a:p>
                      <a:pPr algn="l" fontAlgn="b"/>
                      <a:r>
                        <a:rPr lang="en-US" sz="1400" u="none" strike="noStrike" dirty="0" err="1">
                          <a:solidFill>
                            <a:srgbClr val="FF0000"/>
                          </a:solidFill>
                          <a:effectLst/>
                        </a:rPr>
                        <a:t>Biomolecular</a:t>
                      </a:r>
                      <a:r>
                        <a:rPr lang="en-US" sz="1400" u="none" strike="noStrike" dirty="0">
                          <a:solidFill>
                            <a:srgbClr val="FF0000"/>
                          </a:solidFill>
                          <a:effectLst/>
                        </a:rPr>
                        <a:t> Self-Assembling Materials: Scientific and Technological Frontiers</a:t>
                      </a:r>
                      <a:endParaRPr lang="en-US" sz="1400" b="0" i="0" u="none" strike="noStrike" dirty="0">
                        <a:solidFill>
                          <a:srgbClr val="FF0000"/>
                        </a:solidFill>
                        <a:effectLst/>
                        <a:latin typeface="Calibri"/>
                      </a:endParaRPr>
                    </a:p>
                  </a:txBody>
                  <a:tcPr marL="7620" marR="7620" marT="7620" marB="0"/>
                </a:tc>
                <a:tc>
                  <a:txBody>
                    <a:bodyPr/>
                    <a:lstStyle/>
                    <a:p>
                      <a:pPr algn="ctr" fontAlgn="b"/>
                      <a:r>
                        <a:rPr lang="en-US" sz="1400" u="none" strike="noStrike" dirty="0">
                          <a:effectLst/>
                        </a:rPr>
                        <a:t>1996</a:t>
                      </a:r>
                      <a:endParaRPr lang="en-US" sz="1400" b="0" i="0" u="none" strike="noStrike" dirty="0">
                        <a:solidFill>
                          <a:srgbClr val="000000"/>
                        </a:solidFill>
                        <a:effectLst/>
                        <a:latin typeface="Calibri"/>
                      </a:endParaRPr>
                    </a:p>
                  </a:txBody>
                  <a:tcPr marL="7620" marR="7620" marT="7620" marB="0"/>
                </a:tc>
                <a:tc>
                  <a:txBody>
                    <a:bodyPr/>
                    <a:lstStyle/>
                    <a:p>
                      <a:pPr algn="l" fontAlgn="b"/>
                      <a:r>
                        <a:rPr lang="en-US" sz="1400" u="none" strike="noStrike" dirty="0" err="1" smtClean="0">
                          <a:effectLst/>
                        </a:rPr>
                        <a:t>Biomolecular</a:t>
                      </a:r>
                      <a:r>
                        <a:rPr lang="en-US" sz="1400" u="none" strike="noStrike" dirty="0" smtClean="0">
                          <a:effectLst/>
                        </a:rPr>
                        <a:t> Materials</a:t>
                      </a:r>
                      <a:endParaRPr lang="en-US" sz="1400" b="0" i="0" u="none" strike="noStrike" dirty="0">
                        <a:solidFill>
                          <a:srgbClr val="000000"/>
                        </a:solidFill>
                        <a:effectLst/>
                        <a:latin typeface="Calibri"/>
                      </a:endParaRPr>
                    </a:p>
                  </a:txBody>
                  <a:tcPr marL="7620" marR="7620" marT="7620" marB="0"/>
                </a:tc>
              </a:tr>
            </a:tbl>
          </a:graphicData>
        </a:graphic>
      </p:graphicFrame>
      <p:sp>
        <p:nvSpPr>
          <p:cNvPr id="3" name="Title 2"/>
          <p:cNvSpPr>
            <a:spLocks noGrp="1"/>
          </p:cNvSpPr>
          <p:nvPr>
            <p:ph type="title"/>
          </p:nvPr>
        </p:nvSpPr>
        <p:spPr/>
        <p:txBody>
          <a:bodyPr/>
          <a:lstStyle/>
          <a:p>
            <a:r>
              <a:rPr lang="en-US" b="0" dirty="0" smtClean="0"/>
              <a:t>National Academy Reports and Related MSE Programs</a:t>
            </a:r>
            <a:endParaRPr lang="en-US" b="0" dirty="0"/>
          </a:p>
        </p:txBody>
      </p:sp>
    </p:spTree>
    <p:extLst>
      <p:ext uri="{BB962C8B-B14F-4D97-AF65-F5344CB8AC3E}">
        <p14:creationId xmlns:p14="http://schemas.microsoft.com/office/powerpoint/2010/main" val="2440001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29803" y="1375410"/>
            <a:ext cx="1566808" cy="219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National Academy, BES and BESAC Reports</a:t>
            </a:r>
            <a:br>
              <a:rPr lang="en-US" dirty="0" smtClean="0"/>
            </a:br>
            <a:r>
              <a:rPr lang="en-US" dirty="0" smtClean="0"/>
              <a:t>Focus:  Strategic Directions for Synthesis Science</a:t>
            </a:r>
            <a:endParaRPr lang="en-US" dirty="0"/>
          </a:p>
        </p:txBody>
      </p:sp>
      <p:pic>
        <p:nvPicPr>
          <p:cNvPr id="6" name="Picture 5" descr="GC_xlg"/>
          <p:cNvPicPr preferRelativeResize="0">
            <a:picLocks noChangeArrowheads="1"/>
          </p:cNvPicPr>
          <p:nvPr/>
        </p:nvPicPr>
        <p:blipFill>
          <a:blip r:embed="rId3" cstate="print"/>
          <a:srcRect/>
          <a:stretch>
            <a:fillRect/>
          </a:stretch>
        </p:blipFill>
        <p:spPr bwMode="auto">
          <a:xfrm>
            <a:off x="662664" y="3995617"/>
            <a:ext cx="1600200" cy="2075688"/>
          </a:xfrm>
          <a:prstGeom prst="rect">
            <a:avLst/>
          </a:prstGeom>
          <a:noFill/>
          <a:ln w="9525">
            <a:noFill/>
            <a:miter lim="800000"/>
            <a:headEnd/>
            <a:tailEnd/>
          </a:ln>
        </p:spPr>
      </p:pic>
      <p:pic>
        <p:nvPicPr>
          <p:cNvPr id="7" name="Picture 2" descr="http://science.energy.gov/~/media/bes/images/reports/OFMS_l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107" y="4000189"/>
            <a:ext cx="1600200" cy="2071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cience.energy.gov/~/media/bes/images/reports/cmsc-xlg.jpg"/>
          <p:cNvPicPr>
            <a:picLocks noChangeAspect="1" noChangeArrowheads="1"/>
          </p:cNvPicPr>
          <p:nvPr/>
        </p:nvPicPr>
        <p:blipFill>
          <a:blip r:embed="rId5" cstate="print"/>
          <a:srcRect/>
          <a:stretch>
            <a:fillRect/>
          </a:stretch>
        </p:blipFill>
        <p:spPr bwMode="auto">
          <a:xfrm>
            <a:off x="2587811" y="4001046"/>
            <a:ext cx="1600200" cy="2070259"/>
          </a:xfrm>
          <a:prstGeom prst="rect">
            <a:avLst/>
          </a:prstGeom>
          <a:noFill/>
        </p:spPr>
      </p:pic>
      <p:pic>
        <p:nvPicPr>
          <p:cNvPr id="6912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023430"/>
            <a:ext cx="1600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0400" y="1375410"/>
            <a:ext cx="1600200" cy="2288286"/>
          </a:xfrm>
          <a:prstGeom prst="rect">
            <a:avLst/>
          </a:prstGeom>
        </p:spPr>
      </p:pic>
      <p:sp>
        <p:nvSpPr>
          <p:cNvPr id="9" name="TextBox 8"/>
          <p:cNvSpPr txBox="1"/>
          <p:nvPr/>
        </p:nvSpPr>
        <p:spPr>
          <a:xfrm>
            <a:off x="236214" y="913745"/>
            <a:ext cx="4476893" cy="2585323"/>
          </a:xfrm>
          <a:prstGeom prst="rect">
            <a:avLst/>
          </a:prstGeom>
          <a:noFill/>
        </p:spPr>
        <p:txBody>
          <a:bodyPr wrap="square" rtlCol="0">
            <a:spAutoFit/>
          </a:bodyPr>
          <a:lstStyle/>
          <a:p>
            <a:pPr marL="228600" indent="-228600">
              <a:buFont typeface="Arial" panose="020B0604020202020204" pitchFamily="34" charset="0"/>
              <a:buChar char="•"/>
            </a:pPr>
            <a:r>
              <a:rPr lang="en-US" dirty="0" smtClean="0"/>
              <a:t>Control of Synthesis  -- a “grand challenge” for  materials science </a:t>
            </a:r>
          </a:p>
          <a:p>
            <a:pPr marL="228600" indent="-228600">
              <a:buFont typeface="Arial" panose="020B0604020202020204" pitchFamily="34" charset="0"/>
              <a:buChar char="•"/>
            </a:pPr>
            <a:r>
              <a:rPr lang="en-US" dirty="0" smtClean="0"/>
              <a:t>BESAC 2007:  “How do we design and perfect atom and energy efficient synthesis of revolutionary new forms of matter with tailored properties?”</a:t>
            </a:r>
          </a:p>
          <a:p>
            <a:pPr marL="228600" indent="-228600">
              <a:buFont typeface="Arial" panose="020B0604020202020204" pitchFamily="34" charset="0"/>
              <a:buChar char="•"/>
            </a:pPr>
            <a:r>
              <a:rPr lang="en-US" dirty="0" smtClean="0"/>
              <a:t>BESAC 2015:  “Mastering hierarchical architecture and beyond equilibrium matter”</a:t>
            </a:r>
            <a:endParaRPr lang="en-US" dirty="0"/>
          </a:p>
        </p:txBody>
      </p:sp>
    </p:spTree>
    <p:extLst>
      <p:ext uri="{BB962C8B-B14F-4D97-AF65-F5344CB8AC3E}">
        <p14:creationId xmlns:p14="http://schemas.microsoft.com/office/powerpoint/2010/main" val="159549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t>Materials </a:t>
            </a:r>
            <a:r>
              <a:rPr lang="en-US" dirty="0" smtClean="0"/>
              <a:t>Sciences </a:t>
            </a:r>
            <a:r>
              <a:rPr lang="en-US" dirty="0"/>
              <a:t>and Engineering </a:t>
            </a:r>
            <a:r>
              <a:rPr lang="en-US" dirty="0" smtClean="0"/>
              <a:t>Research</a:t>
            </a:r>
            <a:r>
              <a:rPr lang="en-US" sz="1800" dirty="0" smtClean="0"/>
              <a:t/>
            </a:r>
            <a:br>
              <a:rPr lang="en-US" sz="1800" dirty="0" smtClean="0"/>
            </a:br>
            <a:r>
              <a:rPr lang="en-US" sz="1800" dirty="0" smtClean="0"/>
              <a:t>Capabilities in Material Synthesis Enable New Science at DOE Laboratories</a:t>
            </a:r>
            <a:endParaRPr lang="en-US" sz="1800" dirty="0"/>
          </a:p>
        </p:txBody>
      </p:sp>
      <p:sp>
        <p:nvSpPr>
          <p:cNvPr id="9"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12</a:t>
            </a:fld>
            <a:endParaRPr lang="en-US" dirty="0"/>
          </a:p>
        </p:txBody>
      </p:sp>
      <p:sp>
        <p:nvSpPr>
          <p:cNvPr id="18" name="TextBox 17"/>
          <p:cNvSpPr txBox="1"/>
          <p:nvPr/>
        </p:nvSpPr>
        <p:spPr>
          <a:xfrm>
            <a:off x="2341417" y="849906"/>
            <a:ext cx="6802583" cy="1231106"/>
          </a:xfrm>
          <a:prstGeom prst="rect">
            <a:avLst/>
          </a:prstGeom>
          <a:noFill/>
        </p:spPr>
        <p:txBody>
          <a:bodyPr wrap="square" rtlCol="0">
            <a:spAutoFit/>
          </a:bodyPr>
          <a:lstStyle/>
          <a:p>
            <a:pPr marL="196850" indent="-196850">
              <a:buFont typeface="Wingdings" panose="05000000000000000000" pitchFamily="2" charset="2"/>
              <a:buChar char="§"/>
            </a:pPr>
            <a:r>
              <a:rPr lang="en-US" dirty="0">
                <a:solidFill>
                  <a:srgbClr val="106636"/>
                </a:solidFill>
                <a:cs typeface="Arial" panose="020B0604020202020204" pitchFamily="34" charset="0"/>
              </a:rPr>
              <a:t>Tricking Iron into Acting like a Rare-earth Element</a:t>
            </a:r>
            <a:endParaRPr lang="en-US" dirty="0" smtClean="0">
              <a:solidFill>
                <a:prstClr val="black"/>
              </a:solidFill>
              <a:cs typeface="Arial" panose="020B0604020202020204" pitchFamily="34" charset="0"/>
            </a:endParaRPr>
          </a:p>
          <a:p>
            <a:pPr marL="228600" lvl="1" indent="0"/>
            <a:r>
              <a:rPr lang="en-US" sz="1400" dirty="0">
                <a:solidFill>
                  <a:prstClr val="black"/>
                </a:solidFill>
                <a:cs typeface="Arial" panose="020B0604020202020204" pitchFamily="34" charset="0"/>
              </a:rPr>
              <a:t>Researchers are able to </a:t>
            </a:r>
            <a:r>
              <a:rPr lang="en-US" sz="1400" dirty="0" smtClean="0">
                <a:solidFill>
                  <a:prstClr val="black"/>
                </a:solidFill>
                <a:cs typeface="Arial" panose="020B0604020202020204" pitchFamily="34" charset="0"/>
              </a:rPr>
              <a:t>induce magnetic properties in iron so that it behaves like rare-earth </a:t>
            </a:r>
            <a:r>
              <a:rPr lang="en-US" sz="1400" dirty="0">
                <a:solidFill>
                  <a:prstClr val="black"/>
                </a:solidFill>
                <a:cs typeface="Arial" panose="020B0604020202020204" pitchFamily="34" charset="0"/>
              </a:rPr>
              <a:t>elements by slipping </a:t>
            </a:r>
            <a:r>
              <a:rPr lang="en-US" sz="1400" dirty="0" smtClean="0">
                <a:solidFill>
                  <a:prstClr val="black"/>
                </a:solidFill>
                <a:cs typeface="Arial" panose="020B0604020202020204" pitchFamily="34" charset="0"/>
              </a:rPr>
              <a:t>it between </a:t>
            </a:r>
            <a:r>
              <a:rPr lang="en-US" sz="1400" dirty="0">
                <a:solidFill>
                  <a:prstClr val="black"/>
                </a:solidFill>
                <a:cs typeface="Arial" panose="020B0604020202020204" pitchFamily="34" charset="0"/>
              </a:rPr>
              <a:t>two nitrogen atoms in a lithium matrix. This research points the way toward new, less expensive magnetic materials. </a:t>
            </a:r>
          </a:p>
          <a:p>
            <a:pPr marL="228600" lvl="1" indent="0"/>
            <a:r>
              <a:rPr lang="en-US" sz="1400" dirty="0" smtClean="0">
                <a:solidFill>
                  <a:prstClr val="black"/>
                </a:solidFill>
                <a:cs typeface="Arial" panose="020B0604020202020204" pitchFamily="34" charset="0"/>
              </a:rPr>
              <a:t>(Canfield et al. Ames Laboratory)</a:t>
            </a:r>
            <a:endParaRPr lang="en-US" sz="1400" dirty="0">
              <a:solidFill>
                <a:prstClr val="black"/>
              </a:solidFill>
              <a:cs typeface="Arial" panose="020B0604020202020204" pitchFamily="34" charset="0"/>
            </a:endParaRPr>
          </a:p>
        </p:txBody>
      </p:sp>
      <p:sp>
        <p:nvSpPr>
          <p:cNvPr id="24" name="TextBox 23"/>
          <p:cNvSpPr txBox="1"/>
          <p:nvPr/>
        </p:nvSpPr>
        <p:spPr>
          <a:xfrm>
            <a:off x="2281202" y="4799928"/>
            <a:ext cx="6646795" cy="1508105"/>
          </a:xfrm>
          <a:prstGeom prst="rect">
            <a:avLst/>
          </a:prstGeom>
          <a:noFill/>
        </p:spPr>
        <p:txBody>
          <a:bodyPr wrap="square" rtlCol="0">
            <a:spAutoFit/>
          </a:bodyPr>
          <a:lstStyle/>
          <a:p>
            <a:pPr marL="196850" indent="-196850">
              <a:buFont typeface="Wingdings" panose="05000000000000000000" pitchFamily="2" charset="2"/>
              <a:buChar char="§"/>
            </a:pPr>
            <a:r>
              <a:rPr lang="en-US" dirty="0" smtClean="0">
                <a:solidFill>
                  <a:srgbClr val="106636"/>
                </a:solidFill>
                <a:cs typeface="Arial" panose="020B0604020202020204" pitchFamily="34" charset="0"/>
              </a:rPr>
              <a:t>Synthesis &amp; Scattering Reveal the Rich Physics of Superconductors</a:t>
            </a:r>
            <a:endParaRPr lang="en-US" dirty="0" smtClean="0">
              <a:solidFill>
                <a:prstClr val="black"/>
              </a:solidFill>
              <a:cs typeface="Arial" panose="020B0604020202020204" pitchFamily="34" charset="0"/>
            </a:endParaRPr>
          </a:p>
          <a:p>
            <a:pPr marL="228600" lvl="1" indent="0"/>
            <a:r>
              <a:rPr lang="en-US" sz="1400" dirty="0">
                <a:solidFill>
                  <a:prstClr val="black"/>
                </a:solidFill>
                <a:cs typeface="Arial" panose="020B0604020202020204" pitchFamily="34" charset="0"/>
              </a:rPr>
              <a:t>Local probes of Cu dopants in </a:t>
            </a:r>
            <a:r>
              <a:rPr lang="en-US" sz="1400" dirty="0" err="1">
                <a:solidFill>
                  <a:prstClr val="black"/>
                </a:solidFill>
                <a:cs typeface="Arial" panose="020B0604020202020204" pitchFamily="34" charset="0"/>
              </a:rPr>
              <a:t>FeAs</a:t>
            </a:r>
            <a:r>
              <a:rPr lang="en-US" sz="1400" dirty="0">
                <a:solidFill>
                  <a:prstClr val="black"/>
                </a:solidFill>
                <a:cs typeface="Arial" panose="020B0604020202020204" pitchFamily="34" charset="0"/>
              </a:rPr>
              <a:t> planes of BaFe</a:t>
            </a:r>
            <a:r>
              <a:rPr lang="en-US" sz="1400" baseline="-25000" dirty="0">
                <a:solidFill>
                  <a:prstClr val="black"/>
                </a:solidFill>
                <a:cs typeface="Arial" panose="020B0604020202020204" pitchFamily="34" charset="0"/>
              </a:rPr>
              <a:t>2</a:t>
            </a:r>
            <a:r>
              <a:rPr lang="en-US" sz="1400" dirty="0">
                <a:solidFill>
                  <a:prstClr val="black"/>
                </a:solidFill>
                <a:cs typeface="Arial" panose="020B0604020202020204" pitchFamily="34" charset="0"/>
              </a:rPr>
              <a:t>As</a:t>
            </a:r>
            <a:r>
              <a:rPr lang="en-US" sz="1400" baseline="-25000" dirty="0">
                <a:solidFill>
                  <a:prstClr val="black"/>
                </a:solidFill>
                <a:cs typeface="Arial" panose="020B0604020202020204" pitchFamily="34" charset="0"/>
              </a:rPr>
              <a:t>2</a:t>
            </a:r>
            <a:r>
              <a:rPr lang="en-US" sz="1400" dirty="0">
                <a:solidFill>
                  <a:prstClr val="black"/>
                </a:solidFill>
                <a:cs typeface="Arial" panose="020B0604020202020204" pitchFamily="34" charset="0"/>
              </a:rPr>
              <a:t> shows that local lattice distortions and spin fluctuations prevent superconductivity. The results provide new information about the interplay between local composition, magnetism and superconductivity</a:t>
            </a:r>
            <a:r>
              <a:rPr lang="en-US" sz="1400" dirty="0" smtClean="0">
                <a:solidFill>
                  <a:prstClr val="black"/>
                </a:solidFill>
                <a:cs typeface="Arial" panose="020B0604020202020204" pitchFamily="34" charset="0"/>
              </a:rPr>
              <a:t>.  (</a:t>
            </a:r>
            <a:r>
              <a:rPr lang="en-US" sz="1400" dirty="0" err="1" smtClean="0">
                <a:solidFill>
                  <a:prstClr val="black"/>
                </a:solidFill>
                <a:cs typeface="Arial" panose="020B0604020202020204" pitchFamily="34" charset="0"/>
              </a:rPr>
              <a:t>Sefat</a:t>
            </a:r>
            <a:r>
              <a:rPr lang="en-US" sz="1400" dirty="0" smtClean="0">
                <a:solidFill>
                  <a:prstClr val="black"/>
                </a:solidFill>
                <a:cs typeface="Arial" panose="020B0604020202020204" pitchFamily="34" charset="0"/>
              </a:rPr>
              <a:t> et al. Oak Ridge National Laboratory)</a:t>
            </a:r>
            <a:endParaRPr lang="en-US" sz="1400" dirty="0">
              <a:solidFill>
                <a:prstClr val="black"/>
              </a:solidFill>
              <a:cs typeface="Arial" panose="020B0604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18" y="794657"/>
            <a:ext cx="2015880" cy="14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283358" y="3283353"/>
            <a:ext cx="6802583" cy="1446550"/>
          </a:xfrm>
          <a:prstGeom prst="rect">
            <a:avLst/>
          </a:prstGeom>
          <a:noFill/>
        </p:spPr>
        <p:txBody>
          <a:bodyPr wrap="square" rtlCol="0">
            <a:spAutoFit/>
          </a:bodyPr>
          <a:lstStyle/>
          <a:p>
            <a:pPr marL="196850" indent="-196850">
              <a:buFont typeface="Wingdings" panose="05000000000000000000" pitchFamily="2" charset="2"/>
              <a:buChar char="§"/>
            </a:pPr>
            <a:r>
              <a:rPr lang="en-US" dirty="0">
                <a:solidFill>
                  <a:srgbClr val="106636"/>
                </a:solidFill>
                <a:cs typeface="Arial" panose="020B0604020202020204" pitchFamily="34" charset="0"/>
              </a:rPr>
              <a:t>Mining New </a:t>
            </a:r>
            <a:r>
              <a:rPr lang="en-US" dirty="0" smtClean="0">
                <a:solidFill>
                  <a:srgbClr val="106636"/>
                </a:solidFill>
                <a:cs typeface="Arial" panose="020B0604020202020204" pitchFamily="34" charset="0"/>
              </a:rPr>
              <a:t>Materials </a:t>
            </a:r>
            <a:r>
              <a:rPr lang="en-US" dirty="0">
                <a:solidFill>
                  <a:srgbClr val="106636"/>
                </a:solidFill>
                <a:cs typeface="Arial" panose="020B0604020202020204" pitchFamily="34" charset="0"/>
              </a:rPr>
              <a:t>at High Pressure</a:t>
            </a:r>
            <a:endParaRPr lang="en-US" dirty="0" smtClean="0">
              <a:solidFill>
                <a:prstClr val="black"/>
              </a:solidFill>
              <a:cs typeface="Arial" panose="020B0604020202020204" pitchFamily="34" charset="0"/>
            </a:endParaRPr>
          </a:p>
          <a:p>
            <a:pPr marL="228600" lvl="1" indent="0"/>
            <a:r>
              <a:rPr lang="en-US" sz="1400" dirty="0">
                <a:solidFill>
                  <a:prstClr val="black"/>
                </a:solidFill>
                <a:cs typeface="Arial" panose="020B0604020202020204" pitchFamily="34" charset="0"/>
              </a:rPr>
              <a:t>H</a:t>
            </a:r>
            <a:r>
              <a:rPr lang="en-US" sz="1400" dirty="0" smtClean="0">
                <a:solidFill>
                  <a:prstClr val="black"/>
                </a:solidFill>
                <a:cs typeface="Arial" panose="020B0604020202020204" pitchFamily="34" charset="0"/>
              </a:rPr>
              <a:t>igh </a:t>
            </a:r>
            <a:r>
              <a:rPr lang="en-US" sz="1400" dirty="0">
                <a:solidFill>
                  <a:prstClr val="black"/>
                </a:solidFill>
                <a:cs typeface="Arial" panose="020B0604020202020204" pitchFamily="34" charset="0"/>
              </a:rPr>
              <a:t>pressure zone growth offers a unique and powerful new materials discovery </a:t>
            </a:r>
            <a:r>
              <a:rPr lang="en-US" sz="1400" dirty="0" smtClean="0">
                <a:solidFill>
                  <a:prstClr val="black"/>
                </a:solidFill>
                <a:cs typeface="Arial" panose="020B0604020202020204" pitchFamily="34" charset="0"/>
              </a:rPr>
              <a:t>tool as it stabilizes </a:t>
            </a:r>
            <a:r>
              <a:rPr lang="en-US" sz="1400" dirty="0">
                <a:solidFill>
                  <a:prstClr val="black"/>
                </a:solidFill>
                <a:cs typeface="Arial" panose="020B0604020202020204" pitchFamily="34" charset="0"/>
              </a:rPr>
              <a:t>phases not  found under ambient </a:t>
            </a:r>
            <a:r>
              <a:rPr lang="en-US" sz="1400" dirty="0" smtClean="0">
                <a:solidFill>
                  <a:prstClr val="black"/>
                </a:solidFill>
                <a:cs typeface="Arial" panose="020B0604020202020204" pitchFamily="34" charset="0"/>
              </a:rPr>
              <a:t>conditions.  By opening a </a:t>
            </a:r>
            <a:r>
              <a:rPr lang="en-US" sz="1400" dirty="0">
                <a:solidFill>
                  <a:prstClr val="black"/>
                </a:solidFill>
                <a:cs typeface="Arial" panose="020B0604020202020204" pitchFamily="34" charset="0"/>
              </a:rPr>
              <a:t>new window on </a:t>
            </a:r>
            <a:r>
              <a:rPr lang="en-US" sz="1400" dirty="0" smtClean="0">
                <a:solidFill>
                  <a:prstClr val="black"/>
                </a:solidFill>
                <a:cs typeface="Arial" panose="020B0604020202020204" pitchFamily="34" charset="0"/>
              </a:rPr>
              <a:t>perovskites, this research challenges existing </a:t>
            </a:r>
            <a:r>
              <a:rPr lang="en-US" sz="1400" dirty="0">
                <a:solidFill>
                  <a:prstClr val="black"/>
                </a:solidFill>
                <a:cs typeface="Arial" panose="020B0604020202020204" pitchFamily="34" charset="0"/>
              </a:rPr>
              <a:t>models of structural stability, </a:t>
            </a:r>
            <a:r>
              <a:rPr lang="en-US" sz="1400" dirty="0" smtClean="0">
                <a:solidFill>
                  <a:prstClr val="black"/>
                </a:solidFill>
                <a:cs typeface="Arial" panose="020B0604020202020204" pitchFamily="34" charset="0"/>
              </a:rPr>
              <a:t>exposes </a:t>
            </a:r>
            <a:r>
              <a:rPr lang="en-US" sz="1400" dirty="0">
                <a:solidFill>
                  <a:prstClr val="black"/>
                </a:solidFill>
                <a:cs typeface="Arial" panose="020B0604020202020204" pitchFamily="34" charset="0"/>
              </a:rPr>
              <a:t>a rare re-entrant phase transition, and </a:t>
            </a:r>
            <a:r>
              <a:rPr lang="en-US" sz="1400" dirty="0" smtClean="0">
                <a:solidFill>
                  <a:prstClr val="black"/>
                </a:solidFill>
                <a:cs typeface="Arial" panose="020B0604020202020204" pitchFamily="34" charset="0"/>
              </a:rPr>
              <a:t>reveals </a:t>
            </a:r>
            <a:r>
              <a:rPr lang="en-US" sz="1400" dirty="0">
                <a:solidFill>
                  <a:prstClr val="black"/>
                </a:solidFill>
                <a:cs typeface="Arial" panose="020B0604020202020204" pitchFamily="34" charset="0"/>
              </a:rPr>
              <a:t>two novel antiferromagnetic structures. </a:t>
            </a:r>
            <a:r>
              <a:rPr lang="en-US" sz="1400" dirty="0" smtClean="0">
                <a:solidFill>
                  <a:prstClr val="black"/>
                </a:solidFill>
                <a:cs typeface="Arial" panose="020B0604020202020204" pitchFamily="34" charset="0"/>
              </a:rPr>
              <a:t>(Mitchell et al. Argonne National Laboratory)</a:t>
            </a:r>
            <a:endParaRPr lang="en-US" sz="1400" dirty="0">
              <a:solidFill>
                <a:prstClr val="black"/>
              </a:solidFill>
              <a:cs typeface="Arial" panose="020B0604020202020204" pitchFamily="34" charset="0"/>
            </a:endParaRPr>
          </a:p>
        </p:txBody>
      </p:sp>
      <p:grpSp>
        <p:nvGrpSpPr>
          <p:cNvPr id="4" name="Group 3"/>
          <p:cNvGrpSpPr/>
          <p:nvPr/>
        </p:nvGrpSpPr>
        <p:grpSpPr>
          <a:xfrm>
            <a:off x="236124" y="3590498"/>
            <a:ext cx="2045078" cy="1308652"/>
            <a:chOff x="163452" y="3590498"/>
            <a:chExt cx="2127163" cy="1452437"/>
          </a:xfrm>
        </p:grpSpPr>
        <p:pic>
          <p:nvPicPr>
            <p:cNvPr id="14" name="Picture 13"/>
            <p:cNvPicPr>
              <a:picLocks noChangeAspect="1"/>
            </p:cNvPicPr>
            <p:nvPr/>
          </p:nvPicPr>
          <p:blipFill rotWithShape="1">
            <a:blip r:embed="rId4"/>
            <a:srcRect l="2916" t="4142" r="13889" b="1771"/>
            <a:stretch/>
          </p:blipFill>
          <p:spPr>
            <a:xfrm>
              <a:off x="163452" y="3590498"/>
              <a:ext cx="2127163" cy="1452437"/>
            </a:xfrm>
            <a:prstGeom prst="rect">
              <a:avLst/>
            </a:prstGeom>
          </p:spPr>
        </p:pic>
        <p:pic>
          <p:nvPicPr>
            <p:cNvPr id="22" name="Picture 21"/>
            <p:cNvPicPr>
              <a:picLocks noChangeAspect="1"/>
            </p:cNvPicPr>
            <p:nvPr/>
          </p:nvPicPr>
          <p:blipFill>
            <a:blip r:embed="rId5"/>
            <a:stretch>
              <a:fillRect/>
            </a:stretch>
          </p:blipFill>
          <p:spPr>
            <a:xfrm>
              <a:off x="1840007" y="4304756"/>
              <a:ext cx="311577" cy="594394"/>
            </a:xfrm>
            <a:prstGeom prst="rect">
              <a:avLst/>
            </a:prstGeom>
            <a:effectLst>
              <a:outerShdw blurRad="123825" dist="114300" sx="102000" sy="102000" algn="tl" rotWithShape="0">
                <a:schemeClr val="bg1">
                  <a:lumMod val="75000"/>
                  <a:alpha val="40000"/>
                </a:schemeClr>
              </a:outerShdw>
            </a:effectLst>
          </p:spPr>
        </p:pic>
      </p:grpSp>
      <p:pic>
        <p:nvPicPr>
          <p:cNvPr id="25" name="Picture 2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8" y="4967296"/>
            <a:ext cx="2011224" cy="1312127"/>
          </a:xfrm>
          <a:prstGeom prst="rect">
            <a:avLst/>
          </a:prstGeom>
          <a:noFill/>
          <a:ln>
            <a:noFill/>
          </a:ln>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647" y="2094112"/>
            <a:ext cx="1911555" cy="137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335060" y="2062331"/>
            <a:ext cx="6866095" cy="1231106"/>
          </a:xfrm>
          <a:prstGeom prst="rect">
            <a:avLst/>
          </a:prstGeom>
          <a:noFill/>
        </p:spPr>
        <p:txBody>
          <a:bodyPr wrap="square" rtlCol="0">
            <a:spAutoFit/>
          </a:bodyPr>
          <a:lstStyle/>
          <a:p>
            <a:pPr marL="196850" indent="-196850">
              <a:buFont typeface="Wingdings" panose="05000000000000000000" pitchFamily="2" charset="2"/>
              <a:buChar char="§"/>
            </a:pPr>
            <a:r>
              <a:rPr lang="en-US" dirty="0">
                <a:solidFill>
                  <a:srgbClr val="106636"/>
                </a:solidFill>
                <a:cs typeface="Arial" panose="020B0604020202020204" pitchFamily="34" charset="0"/>
              </a:rPr>
              <a:t>Putting the “Insulator” into Topological Insulators</a:t>
            </a:r>
            <a:endParaRPr lang="en-US" dirty="0" smtClean="0">
              <a:solidFill>
                <a:prstClr val="black"/>
              </a:solidFill>
              <a:cs typeface="Arial" panose="020B0604020202020204" pitchFamily="34" charset="0"/>
            </a:endParaRPr>
          </a:p>
          <a:p>
            <a:pPr marL="228600" lvl="1" indent="0"/>
            <a:r>
              <a:rPr lang="en-US" sz="1400" dirty="0" smtClean="0">
                <a:solidFill>
                  <a:prstClr val="black"/>
                </a:solidFill>
                <a:cs typeface="Arial" panose="020B0604020202020204" pitchFamily="34" charset="0"/>
              </a:rPr>
              <a:t>Pb</a:t>
            </a:r>
            <a:r>
              <a:rPr lang="en-US" sz="1400" baseline="-25000" dirty="0" smtClean="0">
                <a:solidFill>
                  <a:prstClr val="black"/>
                </a:solidFill>
                <a:cs typeface="Arial" panose="020B0604020202020204" pitchFamily="34" charset="0"/>
              </a:rPr>
              <a:t>1-x</a:t>
            </a:r>
            <a:r>
              <a:rPr lang="en-US" sz="1400" dirty="0" smtClean="0">
                <a:solidFill>
                  <a:prstClr val="black"/>
                </a:solidFill>
                <a:cs typeface="Arial" panose="020B0604020202020204" pitchFamily="34" charset="0"/>
              </a:rPr>
              <a:t>Sn</a:t>
            </a:r>
            <a:r>
              <a:rPr lang="en-US" sz="1400" baseline="-25000" dirty="0" smtClean="0">
                <a:solidFill>
                  <a:prstClr val="black"/>
                </a:solidFill>
                <a:cs typeface="Arial" panose="020B0604020202020204" pitchFamily="34" charset="0"/>
              </a:rPr>
              <a:t>x</a:t>
            </a:r>
            <a:r>
              <a:rPr lang="en-US" sz="1400" dirty="0" smtClean="0">
                <a:solidFill>
                  <a:prstClr val="black"/>
                </a:solidFill>
                <a:cs typeface="Arial" panose="020B0604020202020204" pitchFamily="34" charset="0"/>
              </a:rPr>
              <a:t>Te crystals </a:t>
            </a:r>
            <a:r>
              <a:rPr lang="en-US" sz="1400" dirty="0">
                <a:solidFill>
                  <a:prstClr val="black"/>
                </a:solidFill>
                <a:cs typeface="Arial" panose="020B0604020202020204" pitchFamily="34" charset="0"/>
              </a:rPr>
              <a:t>doped with increasing amounts of </a:t>
            </a:r>
            <a:r>
              <a:rPr lang="en-US" sz="1400" dirty="0" smtClean="0">
                <a:solidFill>
                  <a:prstClr val="black"/>
                </a:solidFill>
                <a:cs typeface="Arial" panose="020B0604020202020204" pitchFamily="34" charset="0"/>
              </a:rPr>
              <a:t>In exhibit </a:t>
            </a:r>
            <a:r>
              <a:rPr lang="en-US" sz="1400" dirty="0">
                <a:solidFill>
                  <a:prstClr val="black"/>
                </a:solidFill>
                <a:cs typeface="Arial" panose="020B0604020202020204" pitchFamily="34" charset="0"/>
              </a:rPr>
              <a:t>the </a:t>
            </a:r>
            <a:r>
              <a:rPr lang="en-US" sz="1400" dirty="0" smtClean="0">
                <a:solidFill>
                  <a:prstClr val="black"/>
                </a:solidFill>
                <a:cs typeface="Arial" panose="020B0604020202020204" pitchFamily="34" charset="0"/>
              </a:rPr>
              <a:t>properties </a:t>
            </a:r>
            <a:r>
              <a:rPr lang="en-US" sz="1400" dirty="0">
                <a:solidFill>
                  <a:prstClr val="black"/>
                </a:solidFill>
                <a:cs typeface="Arial" panose="020B0604020202020204" pitchFamily="34" charset="0"/>
              </a:rPr>
              <a:t>of a topological crystalline insulator, with unusual electronic conduction at the surface but no conduction within the bulk. </a:t>
            </a:r>
            <a:r>
              <a:rPr lang="en-US" sz="1400" dirty="0" smtClean="0">
                <a:solidFill>
                  <a:prstClr val="black"/>
                </a:solidFill>
                <a:cs typeface="Arial" panose="020B0604020202020204" pitchFamily="34" charset="0"/>
              </a:rPr>
              <a:t> Such materials offer promise for applications in </a:t>
            </a:r>
            <a:r>
              <a:rPr lang="en-US" sz="1400" dirty="0" err="1" smtClean="0">
                <a:solidFill>
                  <a:prstClr val="black"/>
                </a:solidFill>
                <a:cs typeface="Arial" panose="020B0604020202020204" pitchFamily="34" charset="0"/>
              </a:rPr>
              <a:t>spintronics</a:t>
            </a:r>
            <a:r>
              <a:rPr lang="en-US" sz="1400" dirty="0" smtClean="0">
                <a:solidFill>
                  <a:prstClr val="black"/>
                </a:solidFill>
                <a:cs typeface="Arial" panose="020B0604020202020204" pitchFamily="34" charset="0"/>
              </a:rPr>
              <a:t>.  (Tranquada et al. Brookhaven National Laboratory)</a:t>
            </a:r>
            <a:endParaRPr lang="en-US"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377083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C:\Users\SW Cheong\Documents\OLD\My old documents\Scan\YMnO3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9" y="867231"/>
            <a:ext cx="1668154" cy="113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62000"/>
          </a:xfrm>
        </p:spPr>
        <p:txBody>
          <a:bodyPr/>
          <a:lstStyle/>
          <a:p>
            <a:r>
              <a:rPr lang="en-US" dirty="0"/>
              <a:t>Materials </a:t>
            </a:r>
            <a:r>
              <a:rPr lang="en-US" dirty="0" smtClean="0"/>
              <a:t>Sciences </a:t>
            </a:r>
            <a:r>
              <a:rPr lang="en-US" dirty="0"/>
              <a:t>and Engineering </a:t>
            </a:r>
            <a:r>
              <a:rPr lang="en-US" dirty="0" smtClean="0"/>
              <a:t>Research</a:t>
            </a:r>
            <a:r>
              <a:rPr lang="en-US" sz="1800" dirty="0" smtClean="0"/>
              <a:t/>
            </a:r>
            <a:br>
              <a:rPr lang="en-US" sz="1800" dirty="0" smtClean="0"/>
            </a:br>
            <a:r>
              <a:rPr lang="en-US" sz="1800" dirty="0" smtClean="0"/>
              <a:t>Capabilities in Material Synthesis Enable New Science at our Nation’s Universities </a:t>
            </a:r>
            <a:endParaRPr lang="en-US" sz="1800" dirty="0"/>
          </a:p>
        </p:txBody>
      </p:sp>
      <p:sp>
        <p:nvSpPr>
          <p:cNvPr id="23" name="TextBox 22"/>
          <p:cNvSpPr txBox="1"/>
          <p:nvPr/>
        </p:nvSpPr>
        <p:spPr>
          <a:xfrm>
            <a:off x="2341417" y="838200"/>
            <a:ext cx="6802583" cy="1508105"/>
          </a:xfrm>
          <a:prstGeom prst="rect">
            <a:avLst/>
          </a:prstGeom>
          <a:noFill/>
        </p:spPr>
        <p:txBody>
          <a:bodyPr wrap="square" rtlCol="0">
            <a:spAutoFit/>
          </a:bodyPr>
          <a:lstStyle/>
          <a:p>
            <a:pPr marL="196850" indent="-196850">
              <a:buFont typeface="Wingdings" panose="05000000000000000000" pitchFamily="2" charset="2"/>
              <a:buChar char="§"/>
            </a:pPr>
            <a:r>
              <a:rPr lang="en-US" dirty="0" smtClean="0">
                <a:solidFill>
                  <a:srgbClr val="106636"/>
                </a:solidFill>
                <a:cs typeface="Arial" panose="020B0604020202020204" pitchFamily="34" charset="0"/>
              </a:rPr>
              <a:t>Emergence in Manganite Yields Observation of Universal Behavior</a:t>
            </a:r>
          </a:p>
          <a:p>
            <a:pPr marL="228600" lvl="1" indent="0"/>
            <a:r>
              <a:rPr lang="en-US" sz="1400" dirty="0">
                <a:solidFill>
                  <a:prstClr val="black"/>
                </a:solidFill>
                <a:cs typeface="Arial" panose="020B0604020202020204" pitchFamily="34" charset="0"/>
              </a:rPr>
              <a:t>Visualization of numerous topological </a:t>
            </a:r>
            <a:r>
              <a:rPr lang="en-US" sz="1400" dirty="0" smtClean="0">
                <a:solidFill>
                  <a:prstClr val="black"/>
                </a:solidFill>
                <a:cs typeface="Arial" panose="020B0604020202020204" pitchFamily="34" charset="0"/>
              </a:rPr>
              <a:t>vortices </a:t>
            </a:r>
            <a:r>
              <a:rPr lang="en-US" sz="1400" dirty="0">
                <a:solidFill>
                  <a:prstClr val="black"/>
                </a:solidFill>
                <a:cs typeface="Arial" panose="020B0604020202020204" pitchFamily="34" charset="0"/>
              </a:rPr>
              <a:t>in </a:t>
            </a:r>
            <a:r>
              <a:rPr lang="en-US" sz="1400" dirty="0" smtClean="0">
                <a:solidFill>
                  <a:prstClr val="black"/>
                </a:solidFill>
                <a:cs typeface="Arial" panose="020B0604020202020204" pitchFamily="34" charset="0"/>
              </a:rPr>
              <a:t>hexagonal </a:t>
            </a:r>
            <a:r>
              <a:rPr lang="en-US" sz="1400" dirty="0">
                <a:solidFill>
                  <a:prstClr val="black"/>
                </a:solidFill>
                <a:cs typeface="Arial" panose="020B0604020202020204" pitchFamily="34" charset="0"/>
              </a:rPr>
              <a:t>RMnO</a:t>
            </a:r>
            <a:r>
              <a:rPr lang="en-US" sz="1400" baseline="-25000" dirty="0">
                <a:solidFill>
                  <a:prstClr val="black"/>
                </a:solidFill>
                <a:cs typeface="Arial" panose="020B0604020202020204" pitchFamily="34" charset="0"/>
              </a:rPr>
              <a:t>3</a:t>
            </a: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enable statistical </a:t>
            </a:r>
            <a:r>
              <a:rPr lang="en-US" sz="1400" dirty="0">
                <a:solidFill>
                  <a:prstClr val="black"/>
                </a:solidFill>
                <a:cs typeface="Arial" panose="020B0604020202020204" pitchFamily="34" charset="0"/>
              </a:rPr>
              <a:t>analysis, the results of which are closely relevant for understanding </a:t>
            </a:r>
            <a:r>
              <a:rPr lang="en-US" sz="1400" dirty="0" smtClean="0">
                <a:solidFill>
                  <a:prstClr val="black"/>
                </a:solidFill>
                <a:cs typeface="Arial" panose="020B0604020202020204" pitchFamily="34" charset="0"/>
              </a:rPr>
              <a:t> unconventional superconductivity, </a:t>
            </a:r>
            <a:r>
              <a:rPr lang="en-US" sz="1400" dirty="0" err="1" smtClean="0">
                <a:solidFill>
                  <a:prstClr val="black"/>
                </a:solidFill>
                <a:cs typeface="Arial" panose="020B0604020202020204" pitchFamily="34" charset="0"/>
              </a:rPr>
              <a:t>superfluidity</a:t>
            </a:r>
            <a:r>
              <a:rPr lang="en-US" sz="1400" dirty="0" smtClean="0">
                <a:solidFill>
                  <a:prstClr val="black"/>
                </a:solidFill>
                <a:cs typeface="Arial" panose="020B0604020202020204" pitchFamily="34" charset="0"/>
              </a:rPr>
              <a:t>, and the formation </a:t>
            </a:r>
            <a:r>
              <a:rPr lang="en-US" sz="1400" dirty="0">
                <a:solidFill>
                  <a:prstClr val="black"/>
                </a:solidFill>
                <a:cs typeface="Arial" panose="020B0604020202020204" pitchFamily="34" charset="0"/>
              </a:rPr>
              <a:t>of our </a:t>
            </a:r>
            <a:r>
              <a:rPr lang="en-US" sz="1400" dirty="0" smtClean="0">
                <a:solidFill>
                  <a:prstClr val="black"/>
                </a:solidFill>
                <a:cs typeface="Arial" panose="020B0604020202020204" pitchFamily="34" charset="0"/>
              </a:rPr>
              <a:t>cosmos.</a:t>
            </a:r>
            <a:endParaRPr lang="en-US" sz="1400" dirty="0">
              <a:solidFill>
                <a:prstClr val="black"/>
              </a:solidFill>
              <a:cs typeface="Arial" panose="020B0604020202020204" pitchFamily="34" charset="0"/>
            </a:endParaRPr>
          </a:p>
          <a:p>
            <a:pPr marL="228600" lvl="1" indent="0"/>
            <a:r>
              <a:rPr lang="en-US" sz="1400" dirty="0" smtClean="0">
                <a:solidFill>
                  <a:prstClr val="black"/>
                </a:solidFill>
                <a:cs typeface="Arial" panose="020B0604020202020204" pitchFamily="34" charset="0"/>
              </a:rPr>
              <a:t>(Cheong et al. Rutgers)</a:t>
            </a:r>
            <a:endParaRPr lang="en-US" sz="1400" dirty="0">
              <a:solidFill>
                <a:prstClr val="black"/>
              </a:solidFill>
              <a:cs typeface="Arial" panose="020B0604020202020204" pitchFamily="34" charset="0"/>
            </a:endParaRPr>
          </a:p>
        </p:txBody>
      </p:sp>
      <p:sp>
        <p:nvSpPr>
          <p:cNvPr id="9" name="Slide Number Placeholder 3"/>
          <p:cNvSpPr txBox="1">
            <a:spLocks/>
          </p:cNvSpPr>
          <p:nvPr/>
        </p:nvSpPr>
        <p:spPr>
          <a:xfrm>
            <a:off x="8318500" y="6351588"/>
            <a:ext cx="476250" cy="365125"/>
          </a:xfrm>
          <a:prstGeom prst="rect">
            <a:avLst/>
          </a:prstGeom>
        </p:spPr>
        <p:txBody>
          <a:bodyPr vert="horz" lIns="91407" tIns="45704" rIns="91407" bIns="45704"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a:defRPr/>
            </a:pPr>
            <a:fld id="{6EEA275D-5A49-48A8-817D-44C3EA0A3A2F}" type="slidenum">
              <a:rPr lang="en-US" smtClean="0"/>
              <a:pPr>
                <a:defRPr/>
              </a:pPr>
              <a:t>13</a:t>
            </a:fld>
            <a:endParaRPr lang="en-US" dirty="0"/>
          </a:p>
        </p:txBody>
      </p:sp>
      <p:pic>
        <p:nvPicPr>
          <p:cNvPr id="13" name="Picture 12" descr="C:\Users\SW Cheong\Desktop\largecove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1440" y="1015273"/>
            <a:ext cx="82634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57" y="2105116"/>
            <a:ext cx="1434523" cy="1400783"/>
          </a:xfrm>
          <a:prstGeom prst="rect">
            <a:avLst/>
          </a:prstGeom>
        </p:spPr>
      </p:pic>
      <p:sp>
        <p:nvSpPr>
          <p:cNvPr id="18" name="TextBox 17"/>
          <p:cNvSpPr txBox="1"/>
          <p:nvPr/>
        </p:nvSpPr>
        <p:spPr>
          <a:xfrm>
            <a:off x="2341416" y="2240369"/>
            <a:ext cx="6802583" cy="1446550"/>
          </a:xfrm>
          <a:prstGeom prst="rect">
            <a:avLst/>
          </a:prstGeom>
          <a:noFill/>
        </p:spPr>
        <p:txBody>
          <a:bodyPr wrap="square" rtlCol="0">
            <a:spAutoFit/>
          </a:bodyPr>
          <a:lstStyle/>
          <a:p>
            <a:pPr marL="196850" indent="-196850">
              <a:buFont typeface="Wingdings" panose="05000000000000000000" pitchFamily="2" charset="2"/>
              <a:buChar char="§"/>
            </a:pPr>
            <a:r>
              <a:rPr lang="en-US" dirty="0" smtClean="0">
                <a:solidFill>
                  <a:srgbClr val="106636"/>
                </a:solidFill>
                <a:cs typeface="Arial" panose="020B0604020202020204" pitchFamily="34" charset="0"/>
              </a:rPr>
              <a:t>Improved </a:t>
            </a:r>
            <a:r>
              <a:rPr lang="en-US" dirty="0" err="1" smtClean="0">
                <a:solidFill>
                  <a:srgbClr val="106636"/>
                </a:solidFill>
                <a:cs typeface="Arial" panose="020B0604020202020204" pitchFamily="34" charset="0"/>
              </a:rPr>
              <a:t>Thermoelectrics</a:t>
            </a:r>
            <a:r>
              <a:rPr lang="en-US" dirty="0" smtClean="0">
                <a:solidFill>
                  <a:srgbClr val="106636"/>
                </a:solidFill>
                <a:cs typeface="Arial" panose="020B0604020202020204" pitchFamily="34" charset="0"/>
              </a:rPr>
              <a:t> via </a:t>
            </a:r>
            <a:r>
              <a:rPr lang="en-US" dirty="0" err="1" smtClean="0">
                <a:solidFill>
                  <a:srgbClr val="106636"/>
                </a:solidFill>
                <a:cs typeface="Arial" panose="020B0604020202020204" pitchFamily="34" charset="0"/>
              </a:rPr>
              <a:t>Nanodomains</a:t>
            </a:r>
            <a:endParaRPr lang="en-US" dirty="0" smtClean="0">
              <a:solidFill>
                <a:srgbClr val="106636"/>
              </a:solidFill>
              <a:cs typeface="Arial" panose="020B0604020202020204" pitchFamily="34" charset="0"/>
            </a:endParaRPr>
          </a:p>
          <a:p>
            <a:pPr marL="228600" lvl="1" indent="0"/>
            <a:r>
              <a:rPr lang="en-US" sz="1400" dirty="0">
                <a:solidFill>
                  <a:prstClr val="black"/>
                </a:solidFill>
                <a:cs typeface="Arial" panose="020B0604020202020204" pitchFamily="34" charset="0"/>
              </a:rPr>
              <a:t>A combination of non-traditional characterization techniques were used to probe the local ordering of Li/Sn atoms in </a:t>
            </a:r>
            <a:r>
              <a:rPr lang="en-US" sz="1400" dirty="0" smtClean="0">
                <a:solidFill>
                  <a:prstClr val="black"/>
                </a:solidFill>
                <a:cs typeface="Arial" panose="020B0604020202020204" pitchFamily="34" charset="0"/>
              </a:rPr>
              <a:t> Li</a:t>
            </a:r>
            <a:r>
              <a:rPr lang="en-US" sz="1400" baseline="-25000" dirty="0" smtClean="0">
                <a:solidFill>
                  <a:prstClr val="black"/>
                </a:solidFill>
                <a:cs typeface="Arial" panose="020B0604020202020204" pitchFamily="34" charset="0"/>
              </a:rPr>
              <a:t>1</a:t>
            </a:r>
            <a:r>
              <a:rPr lang="en-US" sz="1400" dirty="0" smtClean="0">
                <a:solidFill>
                  <a:prstClr val="black"/>
                </a:solidFill>
                <a:cs typeface="Arial" panose="020B0604020202020204" pitchFamily="34" charset="0"/>
              </a:rPr>
              <a:t>-xSn</a:t>
            </a:r>
            <a:r>
              <a:rPr lang="en-US" sz="1400" baseline="-25000" dirty="0" smtClean="0">
                <a:solidFill>
                  <a:prstClr val="black"/>
                </a:solidFill>
                <a:cs typeface="Arial" panose="020B0604020202020204" pitchFamily="34" charset="0"/>
              </a:rPr>
              <a:t>2</a:t>
            </a:r>
            <a:r>
              <a:rPr lang="en-US" sz="1400" dirty="0" smtClean="0">
                <a:solidFill>
                  <a:prstClr val="black"/>
                </a:solidFill>
                <a:cs typeface="Arial" panose="020B0604020202020204" pitchFamily="34" charset="0"/>
              </a:rPr>
              <a:t>+xAs</a:t>
            </a:r>
            <a:r>
              <a:rPr lang="en-US" sz="1400" baseline="-25000" dirty="0" smtClean="0">
                <a:solidFill>
                  <a:prstClr val="black"/>
                </a:solidFill>
                <a:cs typeface="Arial" panose="020B0604020202020204" pitchFamily="34" charset="0"/>
              </a:rPr>
              <a:t>2</a:t>
            </a:r>
            <a:r>
              <a:rPr lang="en-US" sz="1400" dirty="0" smtClean="0">
                <a:solidFill>
                  <a:prstClr val="black"/>
                </a:solidFill>
                <a:cs typeface="Arial" panose="020B0604020202020204" pitchFamily="34" charset="0"/>
              </a:rPr>
              <a:t> </a:t>
            </a:r>
            <a:r>
              <a:rPr lang="en-US" sz="1400" dirty="0">
                <a:solidFill>
                  <a:prstClr val="black"/>
                </a:solidFill>
                <a:cs typeface="Arial" panose="020B0604020202020204" pitchFamily="34" charset="0"/>
              </a:rPr>
              <a:t>that resulted in low thermal </a:t>
            </a:r>
            <a:r>
              <a:rPr lang="en-US" sz="1400" dirty="0" smtClean="0">
                <a:solidFill>
                  <a:prstClr val="black"/>
                </a:solidFill>
                <a:cs typeface="Arial" panose="020B0604020202020204" pitchFamily="34" charset="0"/>
              </a:rPr>
              <a:t>conductivity.  This research demonstrated that local </a:t>
            </a:r>
            <a:r>
              <a:rPr lang="en-US" sz="1400" dirty="0" err="1" smtClean="0">
                <a:solidFill>
                  <a:prstClr val="black"/>
                </a:solidFill>
                <a:cs typeface="Arial" panose="020B0604020202020204" pitchFamily="34" charset="0"/>
              </a:rPr>
              <a:t>inhomogeneities</a:t>
            </a:r>
            <a:r>
              <a:rPr lang="en-US" sz="1400" dirty="0" smtClean="0">
                <a:solidFill>
                  <a:prstClr val="black"/>
                </a:solidFill>
                <a:cs typeface="Arial" panose="020B0604020202020204" pitchFamily="34" charset="0"/>
              </a:rPr>
              <a:t> caused by mixing two cations of differing chemical nature may be used to develop novel thermoelectric materials.  (</a:t>
            </a:r>
            <a:r>
              <a:rPr lang="en-US" sz="1400" dirty="0" err="1" smtClean="0">
                <a:solidFill>
                  <a:prstClr val="black"/>
                </a:solidFill>
                <a:cs typeface="Arial" panose="020B0604020202020204" pitchFamily="34" charset="0"/>
              </a:rPr>
              <a:t>Kovnir</a:t>
            </a:r>
            <a:r>
              <a:rPr lang="en-US" sz="1400" dirty="0" smtClean="0">
                <a:solidFill>
                  <a:prstClr val="black"/>
                </a:solidFill>
                <a:cs typeface="Arial" panose="020B0604020202020204" pitchFamily="34" charset="0"/>
              </a:rPr>
              <a:t> et al. UC Davis)</a:t>
            </a:r>
            <a:endParaRPr lang="en-US" sz="1400" dirty="0">
              <a:solidFill>
                <a:prstClr val="black"/>
              </a:solidFill>
              <a:cs typeface="Arial" panose="020B0604020202020204" pitchFamily="34" charset="0"/>
            </a:endParaRPr>
          </a:p>
        </p:txBody>
      </p:sp>
      <p:grpSp>
        <p:nvGrpSpPr>
          <p:cNvPr id="19" name="Group 18"/>
          <p:cNvGrpSpPr>
            <a:grpSpLocks noChangeAspect="1"/>
          </p:cNvGrpSpPr>
          <p:nvPr/>
        </p:nvGrpSpPr>
        <p:grpSpPr>
          <a:xfrm>
            <a:off x="492173" y="3457930"/>
            <a:ext cx="1316207" cy="1507156"/>
            <a:chOff x="761603" y="831949"/>
            <a:chExt cx="1848644" cy="3657600"/>
          </a:xfrm>
        </p:grpSpPr>
        <p:pic>
          <p:nvPicPr>
            <p:cNvPr id="20" name="Picture 1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761603" y="831949"/>
              <a:ext cx="1848644"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a:stretch/>
          </p:blipFill>
          <p:spPr bwMode="auto">
            <a:xfrm>
              <a:off x="761603" y="2660749"/>
              <a:ext cx="1848644"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 name="TextBox 23"/>
          <p:cNvSpPr txBox="1"/>
          <p:nvPr/>
        </p:nvSpPr>
        <p:spPr>
          <a:xfrm>
            <a:off x="2374074" y="3650498"/>
            <a:ext cx="6802583" cy="1231106"/>
          </a:xfrm>
          <a:prstGeom prst="rect">
            <a:avLst/>
          </a:prstGeom>
          <a:noFill/>
        </p:spPr>
        <p:txBody>
          <a:bodyPr wrap="square" rtlCol="0">
            <a:spAutoFit/>
          </a:bodyPr>
          <a:lstStyle/>
          <a:p>
            <a:pPr marL="196850" indent="-196850">
              <a:buFont typeface="Wingdings" panose="05000000000000000000" pitchFamily="2" charset="2"/>
              <a:buChar char="§"/>
            </a:pPr>
            <a:r>
              <a:rPr lang="en-US" dirty="0">
                <a:solidFill>
                  <a:srgbClr val="106636"/>
                </a:solidFill>
                <a:cs typeface="Arial" panose="020B0604020202020204" pitchFamily="34" charset="0"/>
              </a:rPr>
              <a:t>Crystal Modification Directed by Bricklayer Proteins</a:t>
            </a:r>
            <a:endParaRPr lang="en-US" dirty="0" smtClean="0">
              <a:solidFill>
                <a:prstClr val="black"/>
              </a:solidFill>
              <a:cs typeface="Arial" panose="020B0604020202020204" pitchFamily="34" charset="0"/>
            </a:endParaRPr>
          </a:p>
          <a:p>
            <a:pPr marL="228600" lvl="1" indent="0"/>
            <a:r>
              <a:rPr lang="en-US" sz="1400" dirty="0">
                <a:solidFill>
                  <a:prstClr val="black"/>
                </a:solidFill>
                <a:cs typeface="Arial" panose="020B0604020202020204" pitchFamily="34" charset="0"/>
              </a:rPr>
              <a:t>Mollusk nacre protein phases </a:t>
            </a:r>
            <a:r>
              <a:rPr lang="en-US" sz="1400" dirty="0" smtClean="0">
                <a:solidFill>
                  <a:prstClr val="black"/>
                </a:solidFill>
                <a:cs typeface="Arial" panose="020B0604020202020204" pitchFamily="34" charset="0"/>
              </a:rPr>
              <a:t>were shown to direct the 3-D </a:t>
            </a:r>
            <a:r>
              <a:rPr lang="en-US" sz="1400" dirty="0">
                <a:solidFill>
                  <a:prstClr val="black"/>
                </a:solidFill>
                <a:cs typeface="Arial" panose="020B0604020202020204" pitchFamily="34" charset="0"/>
              </a:rPr>
              <a:t>patterning of </a:t>
            </a:r>
            <a:r>
              <a:rPr lang="en-US" sz="1400" dirty="0" err="1">
                <a:solidFill>
                  <a:prstClr val="black"/>
                </a:solidFill>
                <a:cs typeface="Arial" panose="020B0604020202020204" pitchFamily="34" charset="0"/>
              </a:rPr>
              <a:t>nanocrystalline</a:t>
            </a:r>
            <a:r>
              <a:rPr lang="en-US" sz="1400" dirty="0">
                <a:solidFill>
                  <a:prstClr val="black"/>
                </a:solidFill>
                <a:cs typeface="Arial" panose="020B0604020202020204" pitchFamily="34" charset="0"/>
              </a:rPr>
              <a:t> assembly onto </a:t>
            </a:r>
            <a:r>
              <a:rPr lang="en-US" sz="1400" dirty="0" smtClean="0">
                <a:solidFill>
                  <a:prstClr val="black"/>
                </a:solidFill>
                <a:cs typeface="Arial" panose="020B0604020202020204" pitchFamily="34" charset="0"/>
              </a:rPr>
              <a:t>an existing </a:t>
            </a:r>
            <a:r>
              <a:rPr lang="en-US" sz="1400" dirty="0">
                <a:solidFill>
                  <a:prstClr val="black"/>
                </a:solidFill>
                <a:cs typeface="Arial" panose="020B0604020202020204" pitchFamily="34" charset="0"/>
              </a:rPr>
              <a:t>calcite crystal </a:t>
            </a:r>
            <a:r>
              <a:rPr lang="en-US" sz="1400" dirty="0" smtClean="0">
                <a:solidFill>
                  <a:prstClr val="black"/>
                </a:solidFill>
                <a:cs typeface="Arial" panose="020B0604020202020204" pitchFamily="34" charset="0"/>
              </a:rPr>
              <a:t>thus demonstrating the potential </a:t>
            </a:r>
            <a:r>
              <a:rPr lang="en-US" sz="1400" dirty="0">
                <a:solidFill>
                  <a:prstClr val="black"/>
                </a:solidFill>
                <a:cs typeface="Arial" panose="020B0604020202020204" pitchFamily="34" charset="0"/>
              </a:rPr>
              <a:t>for using proteins to generate single-crystal nanoparticle coatings or </a:t>
            </a:r>
            <a:r>
              <a:rPr lang="en-US" sz="1400" dirty="0" smtClean="0">
                <a:solidFill>
                  <a:prstClr val="black"/>
                </a:solidFill>
                <a:cs typeface="Arial" panose="020B0604020202020204" pitchFamily="34" charset="0"/>
              </a:rPr>
              <a:t>too modify </a:t>
            </a:r>
            <a:r>
              <a:rPr lang="en-US" sz="1400" dirty="0">
                <a:solidFill>
                  <a:prstClr val="black"/>
                </a:solidFill>
                <a:cs typeface="Arial" panose="020B0604020202020204" pitchFamily="34" charset="0"/>
              </a:rPr>
              <a:t>crystal </a:t>
            </a:r>
            <a:r>
              <a:rPr lang="en-US" sz="1400" dirty="0" smtClean="0">
                <a:solidFill>
                  <a:prstClr val="black"/>
                </a:solidFill>
                <a:cs typeface="Arial" panose="020B0604020202020204" pitchFamily="34" charset="0"/>
              </a:rPr>
              <a:t>architectures. (Evans et al. NYU)</a:t>
            </a:r>
            <a:endParaRPr lang="en-US" sz="1400" dirty="0">
              <a:solidFill>
                <a:prstClr val="black"/>
              </a:solidFill>
              <a:cs typeface="Arial" panose="020B0604020202020204" pitchFamily="34" charset="0"/>
            </a:endParaRPr>
          </a:p>
        </p:txBody>
      </p:sp>
      <p:sp>
        <p:nvSpPr>
          <p:cNvPr id="14" name="TextBox 13"/>
          <p:cNvSpPr txBox="1"/>
          <p:nvPr/>
        </p:nvSpPr>
        <p:spPr>
          <a:xfrm>
            <a:off x="2341417" y="4828720"/>
            <a:ext cx="6802583" cy="1446550"/>
          </a:xfrm>
          <a:prstGeom prst="rect">
            <a:avLst/>
          </a:prstGeom>
          <a:noFill/>
        </p:spPr>
        <p:txBody>
          <a:bodyPr wrap="square" rtlCol="0">
            <a:spAutoFit/>
          </a:bodyPr>
          <a:lstStyle/>
          <a:p>
            <a:pPr marL="196850" indent="-196850">
              <a:buFont typeface="Wingdings" panose="05000000000000000000" pitchFamily="2" charset="2"/>
              <a:buChar char="§"/>
            </a:pPr>
            <a:r>
              <a:rPr lang="en-US" dirty="0">
                <a:solidFill>
                  <a:srgbClr val="106636"/>
                </a:solidFill>
                <a:cs typeface="Arial" panose="020B0604020202020204" pitchFamily="34" charset="0"/>
              </a:rPr>
              <a:t>“Mesons” and “quarks” in the 1D ferromagnetic </a:t>
            </a:r>
            <a:r>
              <a:rPr lang="en-US" dirty="0" err="1">
                <a:solidFill>
                  <a:srgbClr val="106636"/>
                </a:solidFill>
                <a:cs typeface="Arial" panose="020B0604020202020204" pitchFamily="34" charset="0"/>
              </a:rPr>
              <a:t>Ising</a:t>
            </a:r>
            <a:r>
              <a:rPr lang="en-US" dirty="0">
                <a:solidFill>
                  <a:srgbClr val="106636"/>
                </a:solidFill>
                <a:cs typeface="Arial" panose="020B0604020202020204" pitchFamily="34" charset="0"/>
              </a:rPr>
              <a:t> chain</a:t>
            </a:r>
            <a:endParaRPr lang="en-US" dirty="0" smtClean="0">
              <a:solidFill>
                <a:prstClr val="black"/>
              </a:solidFill>
              <a:cs typeface="Arial" panose="020B0604020202020204" pitchFamily="34" charset="0"/>
            </a:endParaRPr>
          </a:p>
          <a:p>
            <a:pPr marL="228600" lvl="1" indent="0"/>
            <a:r>
              <a:rPr lang="en-US" sz="1400" dirty="0">
                <a:solidFill>
                  <a:prstClr val="black"/>
                </a:solidFill>
                <a:cs typeface="Arial" panose="020B0604020202020204" pitchFamily="34" charset="0"/>
              </a:rPr>
              <a:t>Time-domain THz spectroscopy </a:t>
            </a:r>
            <a:r>
              <a:rPr lang="en-US" sz="1400" dirty="0" smtClean="0">
                <a:solidFill>
                  <a:prstClr val="black"/>
                </a:solidFill>
                <a:cs typeface="Arial" panose="020B0604020202020204" pitchFamily="34" charset="0"/>
              </a:rPr>
              <a:t>and large crystals grown via a floating zone furnace allows measurements </a:t>
            </a:r>
            <a:r>
              <a:rPr lang="en-US" sz="1400" dirty="0">
                <a:solidFill>
                  <a:prstClr val="black"/>
                </a:solidFill>
                <a:cs typeface="Arial" panose="020B0604020202020204" pitchFamily="34" charset="0"/>
              </a:rPr>
              <a:t>of a remarkably rich low frequency susceptibility spectrum of CoNb</a:t>
            </a:r>
            <a:r>
              <a:rPr lang="en-US" sz="1400" baseline="-25000" dirty="0">
                <a:solidFill>
                  <a:prstClr val="black"/>
                </a:solidFill>
                <a:cs typeface="Arial" panose="020B0604020202020204" pitchFamily="34" charset="0"/>
              </a:rPr>
              <a:t>2</a:t>
            </a:r>
            <a:r>
              <a:rPr lang="en-US" sz="1400" dirty="0">
                <a:solidFill>
                  <a:prstClr val="black"/>
                </a:solidFill>
                <a:cs typeface="Arial" panose="020B0604020202020204" pitchFamily="34" charset="0"/>
              </a:rPr>
              <a:t>O</a:t>
            </a:r>
            <a:r>
              <a:rPr lang="en-US" sz="1400" baseline="-25000" dirty="0">
                <a:solidFill>
                  <a:prstClr val="black"/>
                </a:solidFill>
                <a:cs typeface="Arial" panose="020B0604020202020204" pitchFamily="34" charset="0"/>
              </a:rPr>
              <a:t>6</a:t>
            </a:r>
            <a:r>
              <a:rPr lang="en-US" sz="1400" dirty="0">
                <a:solidFill>
                  <a:prstClr val="black"/>
                </a:solidFill>
                <a:cs typeface="Arial" panose="020B0604020202020204" pitchFamily="34" charset="0"/>
              </a:rPr>
              <a:t> may be the most ideal realization of a 1D ferromagnetic </a:t>
            </a:r>
            <a:r>
              <a:rPr lang="en-US" sz="1400" dirty="0" err="1">
                <a:solidFill>
                  <a:prstClr val="black"/>
                </a:solidFill>
                <a:cs typeface="Arial" panose="020B0604020202020204" pitchFamily="34" charset="0"/>
              </a:rPr>
              <a:t>Ising</a:t>
            </a:r>
            <a:r>
              <a:rPr lang="en-US" sz="1400" dirty="0">
                <a:solidFill>
                  <a:prstClr val="black"/>
                </a:solidFill>
                <a:cs typeface="Arial" panose="020B0604020202020204" pitchFamily="34" charset="0"/>
              </a:rPr>
              <a:t> spin chain, a model system for modern physics . </a:t>
            </a:r>
            <a:r>
              <a:rPr lang="en-US" sz="1400" dirty="0" smtClean="0">
                <a:solidFill>
                  <a:prstClr val="black"/>
                </a:solidFill>
                <a:cs typeface="Arial" panose="020B0604020202020204" pitchFamily="34" charset="0"/>
              </a:rPr>
              <a:t>(Armitage et al. </a:t>
            </a:r>
          </a:p>
          <a:p>
            <a:pPr marL="228600" lvl="1" indent="0"/>
            <a:r>
              <a:rPr lang="en-US" sz="1400" dirty="0" smtClean="0">
                <a:solidFill>
                  <a:prstClr val="black"/>
                </a:solidFill>
                <a:cs typeface="Arial" panose="020B0604020202020204" pitchFamily="34" charset="0"/>
              </a:rPr>
              <a:t>Johns Hopkins U )</a:t>
            </a:r>
            <a:endParaRPr lang="en-US" sz="1400" dirty="0">
              <a:solidFill>
                <a:prstClr val="black"/>
              </a:solidFill>
              <a:cs typeface="Arial" panose="020B0604020202020204" pitchFamily="34" charset="0"/>
            </a:endParaRPr>
          </a:p>
        </p:txBody>
      </p:sp>
      <p:grpSp>
        <p:nvGrpSpPr>
          <p:cNvPr id="22" name="Group 21"/>
          <p:cNvGrpSpPr/>
          <p:nvPr/>
        </p:nvGrpSpPr>
        <p:grpSpPr>
          <a:xfrm>
            <a:off x="50779" y="4828720"/>
            <a:ext cx="2368860" cy="1366915"/>
            <a:chOff x="419100" y="1524000"/>
            <a:chExt cx="3251200" cy="2648422"/>
          </a:xfrm>
        </p:grpSpPr>
        <p:pic>
          <p:nvPicPr>
            <p:cNvPr id="25" name="Picture 24"/>
            <p:cNvPicPr>
              <a:picLocks noChangeAspect="1"/>
            </p:cNvPicPr>
            <p:nvPr/>
          </p:nvPicPr>
          <p:blipFill>
            <a:blip r:embed="rId7"/>
            <a:stretch>
              <a:fillRect/>
            </a:stretch>
          </p:blipFill>
          <p:spPr>
            <a:xfrm>
              <a:off x="1600200" y="3505200"/>
              <a:ext cx="2070100" cy="667222"/>
            </a:xfrm>
            <a:prstGeom prst="rect">
              <a:avLst/>
            </a:prstGeom>
          </p:spPr>
        </p:pic>
        <p:pic>
          <p:nvPicPr>
            <p:cNvPr id="26" name="Picture 25"/>
            <p:cNvPicPr>
              <a:picLocks noChangeAspect="1"/>
            </p:cNvPicPr>
            <p:nvPr/>
          </p:nvPicPr>
          <p:blipFill rotWithShape="1">
            <a:blip r:embed="rId8"/>
            <a:srcRect b="48889"/>
            <a:stretch/>
          </p:blipFill>
          <p:spPr>
            <a:xfrm>
              <a:off x="419100" y="1524000"/>
              <a:ext cx="2855681" cy="2103120"/>
            </a:xfrm>
            <a:prstGeom prst="rect">
              <a:avLst/>
            </a:prstGeom>
          </p:spPr>
        </p:pic>
      </p:grpSp>
    </p:spTree>
    <p:extLst>
      <p:ext uri="{BB962C8B-B14F-4D97-AF65-F5344CB8AC3E}">
        <p14:creationId xmlns:p14="http://schemas.microsoft.com/office/powerpoint/2010/main" val="3419162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787945"/>
            <a:ext cx="9143999" cy="5259388"/>
          </a:xfrm>
        </p:spPr>
        <p:txBody>
          <a:bodyPr/>
          <a:lstStyle/>
          <a:p>
            <a:r>
              <a:rPr lang="en-US" b="0" dirty="0" smtClean="0"/>
              <a:t>Materials Council and Council workshops</a:t>
            </a:r>
          </a:p>
          <a:p>
            <a:r>
              <a:rPr lang="en-US" b="0" dirty="0" smtClean="0"/>
              <a:t>National Academy studies</a:t>
            </a:r>
          </a:p>
          <a:p>
            <a:r>
              <a:rPr lang="en-US" b="0" dirty="0" smtClean="0"/>
              <a:t>Interactions with DOE technology offices</a:t>
            </a:r>
          </a:p>
          <a:p>
            <a:pPr lvl="1"/>
            <a:r>
              <a:rPr lang="en-US" dirty="0" smtClean="0"/>
              <a:t>Technology teams, proposal reviews, etc.</a:t>
            </a:r>
            <a:endParaRPr lang="en-US" b="0" dirty="0" smtClean="0"/>
          </a:p>
          <a:p>
            <a:r>
              <a:rPr lang="en-US" b="0" dirty="0" smtClean="0"/>
              <a:t>Since 2011, annual assessments of strategic directions by the program managers</a:t>
            </a:r>
          </a:p>
          <a:p>
            <a:pPr lvl="1"/>
            <a:r>
              <a:rPr lang="en-US" dirty="0" smtClean="0"/>
              <a:t>Identification of topical areas for expansion and reduction</a:t>
            </a:r>
          </a:p>
          <a:p>
            <a:pPr lvl="1"/>
            <a:r>
              <a:rPr lang="en-US" b="0" dirty="0" smtClean="0"/>
              <a:t>Discussion of “hot” topics in the field</a:t>
            </a:r>
          </a:p>
          <a:p>
            <a:pPr lvl="1"/>
            <a:r>
              <a:rPr lang="en-US" dirty="0" smtClean="0"/>
              <a:t>Based on literature, BES/BESAC and other community reports, assessment of incoming proposals, discussions at PI meetings, lab management reviews, and attendance at conferences and workshops</a:t>
            </a:r>
          </a:p>
          <a:p>
            <a:r>
              <a:rPr lang="en-US" b="0" dirty="0" smtClean="0"/>
              <a:t>BES strategic planning sessions and </a:t>
            </a:r>
            <a:r>
              <a:rPr lang="en-US" b="0" dirty="0"/>
              <a:t>international </a:t>
            </a:r>
            <a:r>
              <a:rPr lang="en-US" b="0" dirty="0" smtClean="0"/>
              <a:t>benchmarking</a:t>
            </a:r>
            <a:endParaRPr lang="en-US" b="0" dirty="0"/>
          </a:p>
        </p:txBody>
      </p:sp>
      <p:sp>
        <p:nvSpPr>
          <p:cNvPr id="8" name="Title 7"/>
          <p:cNvSpPr>
            <a:spLocks noGrp="1"/>
          </p:cNvSpPr>
          <p:nvPr>
            <p:ph type="title"/>
          </p:nvPr>
        </p:nvSpPr>
        <p:spPr>
          <a:xfrm>
            <a:off x="0" y="-1"/>
            <a:ext cx="9144000" cy="723901"/>
          </a:xfrm>
        </p:spPr>
        <p:txBody>
          <a:bodyPr/>
          <a:lstStyle/>
          <a:p>
            <a:r>
              <a:rPr lang="en-US" dirty="0" smtClean="0"/>
              <a:t>Division Strategic Planning</a:t>
            </a:r>
            <a:endParaRPr lang="en-US" dirty="0"/>
          </a:p>
        </p:txBody>
      </p:sp>
      <p:sp>
        <p:nvSpPr>
          <p:cNvPr id="5" name="Slide Number Placeholder 4"/>
          <p:cNvSpPr>
            <a:spLocks noGrp="1"/>
          </p:cNvSpPr>
          <p:nvPr>
            <p:ph type="sldNum" sz="quarter" idx="10"/>
          </p:nvPr>
        </p:nvSpPr>
        <p:spPr/>
        <p:txBody>
          <a:bodyPr/>
          <a:lstStyle/>
          <a:p>
            <a:pPr>
              <a:defRPr/>
            </a:pPr>
            <a:fld id="{C0A2BE09-5C53-429F-9B0D-04D6F428253C}" type="slidenum">
              <a:rPr lang="en-US" smtClean="0"/>
              <a:pPr>
                <a:defRPr/>
              </a:pPr>
              <a:t>14</a:t>
            </a:fld>
            <a:endParaRPr lang="en-US" dirty="0"/>
          </a:p>
        </p:txBody>
      </p:sp>
    </p:spTree>
    <p:extLst>
      <p:ext uri="{BB962C8B-B14F-4D97-AF65-F5344CB8AC3E}">
        <p14:creationId xmlns:p14="http://schemas.microsoft.com/office/powerpoint/2010/main" val="170609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652" y="763867"/>
            <a:ext cx="8410575" cy="5437236"/>
          </a:xfrm>
        </p:spPr>
        <p:txBody>
          <a:bodyPr/>
          <a:lstStyle/>
          <a:p>
            <a:pPr marL="0" indent="0">
              <a:buNone/>
            </a:pPr>
            <a:r>
              <a:rPr lang="en-US" dirty="0" smtClean="0">
                <a:solidFill>
                  <a:srgbClr val="FF0000"/>
                </a:solidFill>
              </a:rPr>
              <a:t>Prior Program Core Research Activities</a:t>
            </a:r>
          </a:p>
          <a:p>
            <a:pPr lvl="1">
              <a:buFont typeface="Arial" panose="020B0604020202020204" pitchFamily="34" charset="0"/>
              <a:buChar char="•"/>
            </a:pPr>
            <a:r>
              <a:rPr lang="en-US" dirty="0" smtClean="0">
                <a:solidFill>
                  <a:schemeClr val="tx1"/>
                </a:solidFill>
              </a:rPr>
              <a:t>Quantum Physics</a:t>
            </a:r>
          </a:p>
          <a:p>
            <a:pPr lvl="1">
              <a:buFont typeface="Arial" panose="020B0604020202020204" pitchFamily="34" charset="0"/>
              <a:buChar char="•"/>
            </a:pPr>
            <a:r>
              <a:rPr lang="en-US" dirty="0" smtClean="0">
                <a:solidFill>
                  <a:schemeClr val="tx1"/>
                </a:solidFill>
              </a:rPr>
              <a:t>Transport</a:t>
            </a:r>
          </a:p>
          <a:p>
            <a:pPr lvl="1">
              <a:buFont typeface="Arial" panose="020B0604020202020204" pitchFamily="34" charset="0"/>
              <a:buChar char="•"/>
            </a:pPr>
            <a:r>
              <a:rPr lang="en-US" dirty="0" smtClean="0">
                <a:solidFill>
                  <a:schemeClr val="tx1"/>
                </a:solidFill>
              </a:rPr>
              <a:t>Energy Related</a:t>
            </a:r>
          </a:p>
          <a:p>
            <a:pPr lvl="1">
              <a:buFont typeface="Arial" panose="020B0604020202020204" pitchFamily="34" charset="0"/>
              <a:buChar char="•"/>
            </a:pPr>
            <a:r>
              <a:rPr lang="en-US" dirty="0" smtClean="0">
                <a:solidFill>
                  <a:schemeClr val="tx1"/>
                </a:solidFill>
              </a:rPr>
              <a:t>Facilities Related</a:t>
            </a:r>
          </a:p>
          <a:p>
            <a:pPr marL="0" indent="0">
              <a:buNone/>
            </a:pPr>
            <a:r>
              <a:rPr lang="en-US" dirty="0" smtClean="0">
                <a:solidFill>
                  <a:srgbClr val="FF0000"/>
                </a:solidFill>
              </a:rPr>
              <a:t>Current Program Core Research Activities</a:t>
            </a:r>
          </a:p>
          <a:p>
            <a:r>
              <a:rPr lang="en-US" dirty="0" smtClean="0"/>
              <a:t>Quantum Materials</a:t>
            </a:r>
          </a:p>
          <a:p>
            <a:pPr lvl="1"/>
            <a:r>
              <a:rPr lang="en-US" dirty="0" smtClean="0"/>
              <a:t>High-</a:t>
            </a:r>
            <a:r>
              <a:rPr lang="en-US" dirty="0" err="1" smtClean="0"/>
              <a:t>T</a:t>
            </a:r>
            <a:r>
              <a:rPr lang="en-US" baseline="-25000" dirty="0" err="1" smtClean="0"/>
              <a:t>c</a:t>
            </a:r>
            <a:r>
              <a:rPr lang="en-US" dirty="0" smtClean="0"/>
              <a:t> superconductivity, exotic &amp; topological </a:t>
            </a:r>
          </a:p>
          <a:p>
            <a:pPr marL="455612" lvl="1" indent="0">
              <a:buNone/>
            </a:pPr>
            <a:r>
              <a:rPr lang="en-US" dirty="0" smtClean="0"/>
              <a:t>states, magnetism, quantum Hall</a:t>
            </a:r>
          </a:p>
          <a:p>
            <a:r>
              <a:rPr lang="en-US" dirty="0" smtClean="0"/>
              <a:t>Materials Discovery</a:t>
            </a:r>
          </a:p>
          <a:p>
            <a:pPr lvl="1"/>
            <a:r>
              <a:rPr lang="en-US" dirty="0" smtClean="0"/>
              <a:t>Materials Genome, </a:t>
            </a:r>
            <a:r>
              <a:rPr lang="en-US" dirty="0"/>
              <a:t>n</a:t>
            </a:r>
            <a:r>
              <a:rPr lang="en-US" dirty="0" smtClean="0"/>
              <a:t>ew algorithms, </a:t>
            </a:r>
            <a:r>
              <a:rPr lang="en-US" dirty="0"/>
              <a:t>d</a:t>
            </a:r>
            <a:r>
              <a:rPr lang="en-US" dirty="0" smtClean="0"/>
              <a:t>esigner materials</a:t>
            </a:r>
          </a:p>
          <a:p>
            <a:r>
              <a:rPr lang="en-US" dirty="0" smtClean="0"/>
              <a:t>Non-Equilibrium, Ultra-Fast Physics</a:t>
            </a:r>
          </a:p>
          <a:p>
            <a:pPr lvl="1"/>
            <a:r>
              <a:rPr lang="en-US" dirty="0" smtClean="0"/>
              <a:t>Time dependent, e</a:t>
            </a:r>
            <a:r>
              <a:rPr lang="en-US" baseline="30000" dirty="0" smtClean="0"/>
              <a:t>-</a:t>
            </a:r>
            <a:r>
              <a:rPr lang="en-US" dirty="0" smtClean="0"/>
              <a:t> transport, pump-probe, thermal conductivity</a:t>
            </a:r>
          </a:p>
          <a:p>
            <a:r>
              <a:rPr lang="en-US" dirty="0" smtClean="0"/>
              <a:t>Energy Related Physics</a:t>
            </a:r>
          </a:p>
          <a:p>
            <a:pPr lvl="1"/>
            <a:r>
              <a:rPr lang="en-US" dirty="0" err="1" smtClean="0"/>
              <a:t>Thermoelectrics</a:t>
            </a:r>
            <a:r>
              <a:rPr lang="en-US" dirty="0" smtClean="0"/>
              <a:t>, phonon transport, solid-state </a:t>
            </a:r>
            <a:r>
              <a:rPr lang="en-US" dirty="0" err="1" smtClean="0"/>
              <a:t>photovoltaics</a:t>
            </a:r>
            <a:endParaRPr lang="en-US" dirty="0" smtClean="0"/>
          </a:p>
          <a:p>
            <a:pPr lvl="1"/>
            <a:endParaRPr lang="en-US" dirty="0"/>
          </a:p>
        </p:txBody>
      </p:sp>
      <p:sp>
        <p:nvSpPr>
          <p:cNvPr id="3" name="Title 2"/>
          <p:cNvSpPr>
            <a:spLocks noGrp="1"/>
          </p:cNvSpPr>
          <p:nvPr>
            <p:ph type="title"/>
          </p:nvPr>
        </p:nvSpPr>
        <p:spPr/>
        <p:txBody>
          <a:bodyPr/>
          <a:lstStyle/>
          <a:p>
            <a:r>
              <a:rPr lang="en-US" b="0" dirty="0" smtClean="0"/>
              <a:t>Example:  Theoretical Condensed Matter Physics</a:t>
            </a:r>
            <a:br>
              <a:rPr lang="en-US" b="0" dirty="0" smtClean="0"/>
            </a:br>
            <a:r>
              <a:rPr lang="en-US" b="0" dirty="0" smtClean="0"/>
              <a:t>Program Evolution</a:t>
            </a:r>
            <a:endParaRPr lang="en-US" b="0" dirty="0"/>
          </a:p>
        </p:txBody>
      </p:sp>
      <p:pic>
        <p:nvPicPr>
          <p:cNvPr id="4" name="Picture 2"/>
          <p:cNvPicPr>
            <a:picLocks noChangeAspect="1" noChangeArrowheads="1"/>
          </p:cNvPicPr>
          <p:nvPr/>
        </p:nvPicPr>
        <p:blipFill>
          <a:blip r:embed="rId3" cstate="print"/>
          <a:srcRect/>
          <a:stretch>
            <a:fillRect/>
          </a:stretch>
        </p:blipFill>
        <p:spPr bwMode="auto">
          <a:xfrm>
            <a:off x="5234153" y="1065864"/>
            <a:ext cx="1608083" cy="1622271"/>
          </a:xfrm>
          <a:prstGeom prst="rect">
            <a:avLst/>
          </a:prstGeom>
          <a:noFill/>
          <a:ln w="9525">
            <a:noFill/>
            <a:miter lim="800000"/>
            <a:headEnd/>
            <a:tailEnd/>
          </a:ln>
        </p:spPr>
      </p:pic>
      <p:sp>
        <p:nvSpPr>
          <p:cNvPr id="5" name="TextBox 4"/>
          <p:cNvSpPr txBox="1"/>
          <p:nvPr/>
        </p:nvSpPr>
        <p:spPr>
          <a:xfrm>
            <a:off x="7357241" y="1289051"/>
            <a:ext cx="1715614" cy="461665"/>
          </a:xfrm>
          <a:prstGeom prst="rect">
            <a:avLst/>
          </a:prstGeom>
          <a:noFill/>
        </p:spPr>
        <p:txBody>
          <a:bodyPr wrap="square" rtlCol="0">
            <a:spAutoFit/>
          </a:bodyPr>
          <a:lstStyle/>
          <a:p>
            <a:r>
              <a:rPr lang="en-US" sz="1200" dirty="0" err="1" smtClean="0">
                <a:solidFill>
                  <a:prstClr val="black"/>
                </a:solidFill>
                <a:latin typeface="Arial" charset="0"/>
              </a:rPr>
              <a:t>Balents</a:t>
            </a:r>
            <a:r>
              <a:rPr lang="en-US" sz="1200" dirty="0" smtClean="0">
                <a:solidFill>
                  <a:prstClr val="black"/>
                </a:solidFill>
                <a:latin typeface="Arial" charset="0"/>
              </a:rPr>
              <a:t>: QCP in 3D </a:t>
            </a:r>
            <a:r>
              <a:rPr lang="en-US" sz="1200" dirty="0" err="1">
                <a:solidFill>
                  <a:prstClr val="black"/>
                </a:solidFill>
                <a:latin typeface="Arial" charset="0"/>
              </a:rPr>
              <a:t>p</a:t>
            </a:r>
            <a:r>
              <a:rPr lang="en-US" sz="1200" dirty="0" err="1" smtClean="0">
                <a:solidFill>
                  <a:prstClr val="black"/>
                </a:solidFill>
                <a:latin typeface="Arial" charset="0"/>
              </a:rPr>
              <a:t>yrochlore</a:t>
            </a:r>
            <a:r>
              <a:rPr lang="en-US" sz="1200" dirty="0" smtClean="0">
                <a:solidFill>
                  <a:prstClr val="black"/>
                </a:solidFill>
                <a:latin typeface="Arial" charset="0"/>
              </a:rPr>
              <a:t> </a:t>
            </a:r>
            <a:r>
              <a:rPr lang="en-US" sz="1200" dirty="0" err="1">
                <a:solidFill>
                  <a:prstClr val="black"/>
                </a:solidFill>
                <a:latin typeface="Arial" charset="0"/>
              </a:rPr>
              <a:t>i</a:t>
            </a:r>
            <a:r>
              <a:rPr lang="en-US" sz="1200" dirty="0" err="1" smtClean="0">
                <a:solidFill>
                  <a:prstClr val="black"/>
                </a:solidFill>
                <a:latin typeface="Arial" charset="0"/>
              </a:rPr>
              <a:t>ridates</a:t>
            </a:r>
            <a:r>
              <a:rPr lang="en-US" sz="1200" dirty="0" smtClean="0">
                <a:solidFill>
                  <a:prstClr val="black"/>
                </a:solidFill>
                <a:latin typeface="Arial" charset="0"/>
              </a:rPr>
              <a:t>.</a:t>
            </a:r>
            <a:endParaRPr lang="en-US" sz="1200" dirty="0">
              <a:solidFill>
                <a:prstClr val="black"/>
              </a:solidFill>
              <a:latin typeface="Arial" charset="0"/>
            </a:endParaRPr>
          </a:p>
        </p:txBody>
      </p:sp>
      <p:pic>
        <p:nvPicPr>
          <p:cNvPr id="6" name="Picture 5" descr="fig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464" y="1786760"/>
            <a:ext cx="2390390" cy="973077"/>
          </a:xfrm>
          <a:prstGeom prst="rect">
            <a:avLst/>
          </a:prstGeom>
        </p:spPr>
      </p:pic>
      <p:sp>
        <p:nvSpPr>
          <p:cNvPr id="7" name="TextBox 6"/>
          <p:cNvSpPr txBox="1"/>
          <p:nvPr/>
        </p:nvSpPr>
        <p:spPr>
          <a:xfrm>
            <a:off x="5317729" y="746825"/>
            <a:ext cx="1839818" cy="461665"/>
          </a:xfrm>
          <a:prstGeom prst="rect">
            <a:avLst/>
          </a:prstGeom>
          <a:noFill/>
        </p:spPr>
        <p:txBody>
          <a:bodyPr wrap="square" rtlCol="0">
            <a:spAutoFit/>
          </a:bodyPr>
          <a:lstStyle/>
          <a:p>
            <a:r>
              <a:rPr lang="en-US" sz="1200" dirty="0" smtClean="0">
                <a:solidFill>
                  <a:prstClr val="black"/>
                </a:solidFill>
                <a:latin typeface="Arial" charset="0"/>
              </a:rPr>
              <a:t>Chubukov: Iron-</a:t>
            </a:r>
            <a:r>
              <a:rPr lang="en-US" sz="1200" dirty="0" err="1">
                <a:solidFill>
                  <a:prstClr val="black"/>
                </a:solidFill>
                <a:latin typeface="Arial" charset="0"/>
              </a:rPr>
              <a:t>p</a:t>
            </a:r>
            <a:r>
              <a:rPr lang="en-US" sz="1200" dirty="0" err="1" smtClean="0">
                <a:solidFill>
                  <a:prstClr val="black"/>
                </a:solidFill>
                <a:latin typeface="Arial" charset="0"/>
              </a:rPr>
              <a:t>nictide</a:t>
            </a:r>
            <a:r>
              <a:rPr lang="en-US" sz="1200" dirty="0" smtClean="0">
                <a:solidFill>
                  <a:prstClr val="black"/>
                </a:solidFill>
                <a:latin typeface="Arial" charset="0"/>
              </a:rPr>
              <a:t> </a:t>
            </a:r>
            <a:r>
              <a:rPr lang="en-US" sz="1200" dirty="0">
                <a:solidFill>
                  <a:prstClr val="black"/>
                </a:solidFill>
                <a:latin typeface="Arial" charset="0"/>
              </a:rPr>
              <a:t>p</a:t>
            </a:r>
            <a:r>
              <a:rPr lang="en-US" sz="1200" dirty="0" smtClean="0">
                <a:solidFill>
                  <a:prstClr val="black"/>
                </a:solidFill>
                <a:latin typeface="Arial" charset="0"/>
              </a:rPr>
              <a:t>hase </a:t>
            </a:r>
            <a:r>
              <a:rPr lang="en-US" sz="1200" dirty="0">
                <a:solidFill>
                  <a:prstClr val="black"/>
                </a:solidFill>
                <a:latin typeface="Arial" charset="0"/>
              </a:rPr>
              <a:t>d</a:t>
            </a:r>
            <a:r>
              <a:rPr lang="en-US" sz="1200" dirty="0" smtClean="0">
                <a:solidFill>
                  <a:prstClr val="black"/>
                </a:solidFill>
                <a:latin typeface="Arial" charset="0"/>
              </a:rPr>
              <a:t>iagram</a:t>
            </a:r>
            <a:r>
              <a:rPr lang="en-US" sz="1200" dirty="0">
                <a:solidFill>
                  <a:prstClr val="black"/>
                </a:solidFill>
                <a:latin typeface="Arial" charset="0"/>
              </a:rPr>
              <a:t>.</a:t>
            </a:r>
          </a:p>
        </p:txBody>
      </p:sp>
      <p:sp>
        <p:nvSpPr>
          <p:cNvPr id="8" name="Slide Number Placeholder 3"/>
          <p:cNvSpPr>
            <a:spLocks noGrp="1"/>
          </p:cNvSpPr>
          <p:nvPr>
            <p:ph type="sldNum" sz="quarter" idx="11"/>
          </p:nvPr>
        </p:nvSpPr>
        <p:spPr>
          <a:xfrm>
            <a:off x="8413750" y="6354763"/>
            <a:ext cx="381000" cy="365125"/>
          </a:xfrm>
        </p:spPr>
        <p:txBody>
          <a:bodyPr/>
          <a:lstStyle/>
          <a:p>
            <a:pPr>
              <a:defRPr/>
            </a:pPr>
            <a:fld id="{0F694597-FA93-4D94-9419-3FB62BD407AB}" type="slidenum">
              <a:rPr lang="en-US" smtClean="0"/>
              <a:pPr>
                <a:defRPr/>
              </a:pPr>
              <a:t>15</a:t>
            </a:fld>
            <a:endParaRPr lang="en-US" dirty="0"/>
          </a:p>
        </p:txBody>
      </p:sp>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2464" y="2812388"/>
            <a:ext cx="2390390" cy="1593554"/>
          </a:xfrm>
          <a:prstGeom prst="rect">
            <a:avLst/>
          </a:prstGeom>
          <a:noFill/>
          <a:ln>
            <a:noFill/>
          </a:ln>
          <a:extLst/>
        </p:spPr>
      </p:pic>
      <p:sp>
        <p:nvSpPr>
          <p:cNvPr id="10" name="TextBox 9"/>
          <p:cNvSpPr txBox="1"/>
          <p:nvPr/>
        </p:nvSpPr>
        <p:spPr>
          <a:xfrm>
            <a:off x="7577958" y="4359405"/>
            <a:ext cx="1515917" cy="830997"/>
          </a:xfrm>
          <a:prstGeom prst="rect">
            <a:avLst/>
          </a:prstGeom>
          <a:noFill/>
        </p:spPr>
        <p:txBody>
          <a:bodyPr wrap="square" rtlCol="0">
            <a:spAutoFit/>
          </a:bodyPr>
          <a:lstStyle/>
          <a:p>
            <a:r>
              <a:rPr lang="en-US" sz="1200" dirty="0" err="1" smtClean="0">
                <a:solidFill>
                  <a:prstClr val="black"/>
                </a:solidFill>
                <a:latin typeface="Arial" charset="0"/>
              </a:rPr>
              <a:t>Knezevic</a:t>
            </a:r>
            <a:r>
              <a:rPr lang="en-US" sz="1200" dirty="0" smtClean="0">
                <a:solidFill>
                  <a:prstClr val="black"/>
                </a:solidFill>
                <a:latin typeface="Arial" charset="0"/>
              </a:rPr>
              <a:t>: Non-equilibrium phonon distribution in </a:t>
            </a:r>
            <a:r>
              <a:rPr lang="en-US" sz="1200" dirty="0" err="1" smtClean="0">
                <a:solidFill>
                  <a:prstClr val="black"/>
                </a:solidFill>
                <a:latin typeface="Arial" charset="0"/>
              </a:rPr>
              <a:t>GaAs</a:t>
            </a:r>
            <a:r>
              <a:rPr lang="en-US" sz="1200" dirty="0" smtClean="0">
                <a:solidFill>
                  <a:prstClr val="black"/>
                </a:solidFill>
                <a:latin typeface="Arial" charset="0"/>
              </a:rPr>
              <a:t> laser.</a:t>
            </a:r>
            <a:endParaRPr lang="en-US" sz="1200" dirty="0">
              <a:solidFill>
                <a:prstClr val="black"/>
              </a:solidFill>
              <a:latin typeface="Arial" charset="0"/>
            </a:endParaRPr>
          </a:p>
        </p:txBody>
      </p:sp>
    </p:spTree>
    <p:extLst>
      <p:ext uri="{BB962C8B-B14F-4D97-AF65-F5344CB8AC3E}">
        <p14:creationId xmlns:p14="http://schemas.microsoft.com/office/powerpoint/2010/main" val="3820481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21" y="842743"/>
            <a:ext cx="5450722" cy="3879381"/>
          </a:xfrm>
        </p:spPr>
        <p:txBody>
          <a:bodyPr/>
          <a:lstStyle/>
          <a:p>
            <a:pPr lvl="0"/>
            <a:r>
              <a:rPr lang="en-US" sz="1800" b="0" dirty="0" smtClean="0">
                <a:solidFill>
                  <a:srgbClr val="106636"/>
                </a:solidFill>
              </a:rPr>
              <a:t>Established in 1969 – name has evolved but focus remains the same</a:t>
            </a:r>
          </a:p>
          <a:p>
            <a:pPr lvl="0"/>
            <a:r>
              <a:rPr lang="en-US" sz="1800" b="0" dirty="0" smtClean="0">
                <a:solidFill>
                  <a:srgbClr val="106636"/>
                </a:solidFill>
              </a:rPr>
              <a:t>Identifies emerging research needs and opportunities through focused workshops/panel studies that result in peer-reviewed publications in archival journals</a:t>
            </a:r>
          </a:p>
          <a:p>
            <a:r>
              <a:rPr lang="en-US" sz="1800" b="0" dirty="0" smtClean="0">
                <a:solidFill>
                  <a:srgbClr val="106636"/>
                </a:solidFill>
              </a:rPr>
              <a:t>Recent workshops</a:t>
            </a:r>
          </a:p>
          <a:p>
            <a:pPr marL="454435" lvl="1" indent="0">
              <a:buNone/>
            </a:pPr>
            <a:r>
              <a:rPr lang="en-US" sz="1400" dirty="0">
                <a:solidFill>
                  <a:schemeClr val="tx1"/>
                </a:solidFill>
              </a:rPr>
              <a:t>“Dissipative Self-Assembly as a Foundation for Biomimetic Systems” </a:t>
            </a:r>
            <a:r>
              <a:rPr lang="en-US" sz="1400" dirty="0" smtClean="0">
                <a:solidFill>
                  <a:schemeClr val="tx1"/>
                </a:solidFill>
              </a:rPr>
              <a:t>(Markowitz/Kini)</a:t>
            </a:r>
            <a:endParaRPr lang="en-US" sz="1400" dirty="0">
              <a:solidFill>
                <a:schemeClr val="tx1"/>
              </a:solidFill>
            </a:endParaRPr>
          </a:p>
          <a:p>
            <a:pPr lvl="1"/>
            <a:r>
              <a:rPr lang="en-US" sz="1400" dirty="0">
                <a:solidFill>
                  <a:schemeClr val="tx1"/>
                </a:solidFill>
              </a:rPr>
              <a:t>Co-chairs: Anna Balazs and Jeff </a:t>
            </a:r>
            <a:r>
              <a:rPr lang="en-US" sz="1400" dirty="0" smtClean="0">
                <a:solidFill>
                  <a:schemeClr val="tx1"/>
                </a:solidFill>
              </a:rPr>
              <a:t>Brinker;  August </a:t>
            </a:r>
            <a:r>
              <a:rPr lang="en-US" sz="1400" dirty="0">
                <a:solidFill>
                  <a:schemeClr val="tx1"/>
                </a:solidFill>
              </a:rPr>
              <a:t>14-15, </a:t>
            </a:r>
            <a:r>
              <a:rPr lang="en-US" sz="1400" dirty="0" smtClean="0">
                <a:solidFill>
                  <a:schemeClr val="tx1"/>
                </a:solidFill>
              </a:rPr>
              <a:t>2014</a:t>
            </a:r>
          </a:p>
          <a:p>
            <a:pPr marL="454435" lvl="1" indent="0">
              <a:buNone/>
            </a:pPr>
            <a:r>
              <a:rPr lang="en-US" sz="1400" dirty="0">
                <a:solidFill>
                  <a:schemeClr val="tx1"/>
                </a:solidFill>
              </a:rPr>
              <a:t>Static and Dynamic Interfacial Effects in Magnetism” (Pechan/Horwitz)</a:t>
            </a:r>
          </a:p>
          <a:p>
            <a:pPr lvl="1"/>
            <a:r>
              <a:rPr lang="en-US" sz="1400" dirty="0">
                <a:solidFill>
                  <a:schemeClr val="tx1"/>
                </a:solidFill>
              </a:rPr>
              <a:t>Co-chairs:  Frances Hellman, LBNL; Axel Hoffman, ANL; and </a:t>
            </a:r>
            <a:r>
              <a:rPr lang="en-US" sz="1400" dirty="0" err="1">
                <a:solidFill>
                  <a:schemeClr val="tx1"/>
                </a:solidFill>
              </a:rPr>
              <a:t>Yaroslav</a:t>
            </a:r>
            <a:r>
              <a:rPr lang="en-US" sz="1400" dirty="0">
                <a:solidFill>
                  <a:schemeClr val="tx1"/>
                </a:solidFill>
              </a:rPr>
              <a:t> </a:t>
            </a:r>
            <a:r>
              <a:rPr lang="en-US" sz="1400" dirty="0" err="1">
                <a:solidFill>
                  <a:schemeClr val="tx1"/>
                </a:solidFill>
              </a:rPr>
              <a:t>Tserkovnyak</a:t>
            </a:r>
            <a:r>
              <a:rPr lang="en-US" sz="1400" dirty="0">
                <a:solidFill>
                  <a:schemeClr val="tx1"/>
                </a:solidFill>
              </a:rPr>
              <a:t> (</a:t>
            </a:r>
            <a:r>
              <a:rPr lang="en-US" sz="1400" dirty="0" smtClean="0">
                <a:solidFill>
                  <a:schemeClr val="tx1"/>
                </a:solidFill>
              </a:rPr>
              <a:t>UCLA); Planned for April </a:t>
            </a:r>
            <a:r>
              <a:rPr lang="en-US" sz="1400" dirty="0">
                <a:solidFill>
                  <a:schemeClr val="tx1"/>
                </a:solidFill>
              </a:rPr>
              <a:t>13 - </a:t>
            </a:r>
            <a:r>
              <a:rPr lang="en-US" sz="1400" dirty="0" smtClean="0">
                <a:solidFill>
                  <a:schemeClr val="tx1"/>
                </a:solidFill>
              </a:rPr>
              <a:t>15</a:t>
            </a:r>
            <a:endParaRPr lang="en-US" sz="1400" b="0" dirty="0" smtClean="0">
              <a:solidFill>
                <a:schemeClr val="tx1"/>
              </a:solidFill>
            </a:endParaRPr>
          </a:p>
          <a:p>
            <a:endParaRPr lang="en-US" sz="1800" b="0" dirty="0" smtClean="0"/>
          </a:p>
          <a:p>
            <a:endParaRPr lang="en-US" sz="1800" b="0" dirty="0"/>
          </a:p>
        </p:txBody>
      </p:sp>
      <p:sp>
        <p:nvSpPr>
          <p:cNvPr id="3" name="Title 2"/>
          <p:cNvSpPr>
            <a:spLocks noGrp="1"/>
          </p:cNvSpPr>
          <p:nvPr>
            <p:ph type="title"/>
          </p:nvPr>
        </p:nvSpPr>
        <p:spPr>
          <a:xfrm>
            <a:off x="3019" y="0"/>
            <a:ext cx="9140979" cy="740229"/>
          </a:xfrm>
        </p:spPr>
        <p:txBody>
          <a:bodyPr/>
          <a:lstStyle/>
          <a:p>
            <a:r>
              <a:rPr lang="en-US" b="0" dirty="0" smtClean="0"/>
              <a:t>The Materials Council Contributes to MSE Strategic Planning </a:t>
            </a:r>
            <a:endParaRPr lang="en-US" b="0" dirty="0"/>
          </a:p>
        </p:txBody>
      </p:sp>
      <p:sp>
        <p:nvSpPr>
          <p:cNvPr id="4" name="Slide Number Placeholder 3"/>
          <p:cNvSpPr>
            <a:spLocks noGrp="1"/>
          </p:cNvSpPr>
          <p:nvPr>
            <p:ph type="sldNum" sz="quarter" idx="11"/>
          </p:nvPr>
        </p:nvSpPr>
        <p:spPr/>
        <p:txBody>
          <a:bodyPr/>
          <a:lstStyle/>
          <a:p>
            <a:pPr>
              <a:defRPr/>
            </a:pPr>
            <a:fld id="{ABAD8B02-06D6-4445-A96C-7B2CD416F54C}" type="slidenum">
              <a:rPr lang="en-US" smtClean="0"/>
              <a:pPr>
                <a:defRPr/>
              </a:pPr>
              <a:t>16</a:t>
            </a:fld>
            <a:endParaRPr lang="en-US" dirty="0"/>
          </a:p>
        </p:txBody>
      </p:sp>
      <p:sp>
        <p:nvSpPr>
          <p:cNvPr id="7" name="TextBox 6"/>
          <p:cNvSpPr txBox="1"/>
          <p:nvPr/>
        </p:nvSpPr>
        <p:spPr>
          <a:xfrm>
            <a:off x="3020" y="4969706"/>
            <a:ext cx="9140979" cy="1615827"/>
          </a:xfrm>
          <a:prstGeom prst="rect">
            <a:avLst/>
          </a:prstGeom>
          <a:noFill/>
        </p:spPr>
        <p:txBody>
          <a:bodyPr wrap="square" rtlCol="0">
            <a:spAutoFit/>
          </a:bodyPr>
          <a:lstStyle/>
          <a:p>
            <a:pPr marL="340436" indent="-340436" eaLnBrk="0" hangingPunct="0">
              <a:spcBef>
                <a:spcPct val="20000"/>
              </a:spcBef>
              <a:buFont typeface="Arial" pitchFamily="34" charset="0"/>
              <a:buChar char="•"/>
            </a:pPr>
            <a:r>
              <a:rPr lang="en-US" dirty="0">
                <a:solidFill>
                  <a:srgbClr val="106636"/>
                </a:solidFill>
                <a:cs typeface="Arial" pitchFamily="34" charset="0"/>
              </a:rPr>
              <a:t>Published workshop papers: </a:t>
            </a:r>
          </a:p>
          <a:p>
            <a:pPr marL="457200" lvl="1" indent="-3175">
              <a:spcAft>
                <a:spcPts val="300"/>
              </a:spcAft>
            </a:pPr>
            <a:r>
              <a:rPr lang="en-US" sz="1400" dirty="0" smtClean="0"/>
              <a:t>"</a:t>
            </a:r>
            <a:r>
              <a:rPr lang="en-US" sz="1400" dirty="0"/>
              <a:t>Imaging physical phenomena with local probes: From electrons to </a:t>
            </a:r>
            <a:r>
              <a:rPr lang="en-US" sz="1400" dirty="0" smtClean="0"/>
              <a:t>photons," Dawn A</a:t>
            </a:r>
            <a:r>
              <a:rPr lang="en-US" sz="1400" dirty="0"/>
              <a:t>. Bonnell, D. N. Basov, </a:t>
            </a:r>
            <a:r>
              <a:rPr lang="en-US" sz="1400" dirty="0" smtClean="0"/>
              <a:t>Matthias </a:t>
            </a:r>
            <a:r>
              <a:rPr lang="en-US" sz="1400" dirty="0"/>
              <a:t>Bode, </a:t>
            </a:r>
            <a:r>
              <a:rPr lang="en-US" sz="1400" dirty="0" smtClean="0"/>
              <a:t>Ulrike </a:t>
            </a:r>
            <a:r>
              <a:rPr lang="en-US" sz="1400" dirty="0"/>
              <a:t>Diebold, </a:t>
            </a:r>
            <a:r>
              <a:rPr lang="en-US" sz="1400" dirty="0" smtClean="0"/>
              <a:t>Sergei V</a:t>
            </a:r>
            <a:r>
              <a:rPr lang="en-US" sz="1400" dirty="0"/>
              <a:t>. Kalinin, </a:t>
            </a:r>
            <a:r>
              <a:rPr lang="en-US" sz="1400" dirty="0" err="1" smtClean="0"/>
              <a:t>Vidya</a:t>
            </a:r>
            <a:r>
              <a:rPr lang="en-US" sz="1400" dirty="0" smtClean="0"/>
              <a:t> </a:t>
            </a:r>
            <a:r>
              <a:rPr lang="en-US" sz="1400" dirty="0" err="1"/>
              <a:t>Madhavan</a:t>
            </a:r>
            <a:r>
              <a:rPr lang="en-US" sz="1400" dirty="0"/>
              <a:t>, </a:t>
            </a:r>
            <a:r>
              <a:rPr lang="en-US" sz="1400" dirty="0" smtClean="0"/>
              <a:t>Lukas </a:t>
            </a:r>
            <a:r>
              <a:rPr lang="en-US" sz="1400" dirty="0"/>
              <a:t>Novotny, </a:t>
            </a:r>
            <a:r>
              <a:rPr lang="en-US" sz="1400" dirty="0" smtClean="0"/>
              <a:t>Miquel </a:t>
            </a:r>
            <a:r>
              <a:rPr lang="en-US" sz="1400" dirty="0"/>
              <a:t>Salmeron, </a:t>
            </a:r>
            <a:r>
              <a:rPr lang="en-US" sz="1400" dirty="0" err="1" smtClean="0"/>
              <a:t>Udo</a:t>
            </a:r>
            <a:r>
              <a:rPr lang="en-US" sz="1400" dirty="0" smtClean="0"/>
              <a:t> D</a:t>
            </a:r>
            <a:r>
              <a:rPr lang="en-US" sz="1400" dirty="0"/>
              <a:t>. Schwarz, </a:t>
            </a:r>
            <a:r>
              <a:rPr lang="en-US" sz="1400" dirty="0" smtClean="0"/>
              <a:t>Paul S</a:t>
            </a:r>
            <a:r>
              <a:rPr lang="en-US" sz="1400" dirty="0"/>
              <a:t>. Weiss, </a:t>
            </a:r>
            <a:r>
              <a:rPr lang="en-US" sz="1400" i="1" dirty="0"/>
              <a:t>Rev. Mod. </a:t>
            </a:r>
            <a:r>
              <a:rPr lang="en-US" sz="1400" i="1" dirty="0" smtClean="0"/>
              <a:t>Phys</a:t>
            </a:r>
            <a:r>
              <a:rPr lang="en-US" sz="1400" dirty="0" smtClean="0"/>
              <a:t>. </a:t>
            </a:r>
            <a:r>
              <a:rPr lang="en-US" sz="1400" b="1" dirty="0" smtClean="0"/>
              <a:t>84</a:t>
            </a:r>
            <a:r>
              <a:rPr lang="en-US" sz="1400" dirty="0" smtClean="0"/>
              <a:t> </a:t>
            </a:r>
            <a:r>
              <a:rPr lang="en-US" sz="1400" dirty="0"/>
              <a:t>(2012</a:t>
            </a:r>
            <a:r>
              <a:rPr lang="en-US" sz="1400" dirty="0" smtClean="0"/>
              <a:t>) 1343. </a:t>
            </a:r>
          </a:p>
          <a:p>
            <a:pPr marL="231775" indent="-231775" algn="ctr">
              <a:spcAft>
                <a:spcPts val="300"/>
              </a:spcAft>
            </a:pPr>
            <a:r>
              <a:rPr lang="en-US" sz="1600" dirty="0" smtClean="0">
                <a:solidFill>
                  <a:srgbClr val="106636"/>
                </a:solidFill>
              </a:rPr>
              <a:t>Information on all Council workshops are on the MSE website</a:t>
            </a: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820277381"/>
              </p:ext>
            </p:extLst>
          </p:nvPr>
        </p:nvGraphicFramePr>
        <p:xfrm>
          <a:off x="5595257" y="1140391"/>
          <a:ext cx="3189514" cy="3771900"/>
        </p:xfrm>
        <a:graphic>
          <a:graphicData uri="http://schemas.openxmlformats.org/drawingml/2006/table">
            <a:tbl>
              <a:tblPr/>
              <a:tblGrid>
                <a:gridCol w="1736865"/>
                <a:gridCol w="1452649"/>
              </a:tblGrid>
              <a:tr h="190500">
                <a:tc>
                  <a:txBody>
                    <a:bodyPr/>
                    <a:lstStyle/>
                    <a:p>
                      <a:pPr algn="l" fontAlgn="b"/>
                      <a:r>
                        <a:rPr lang="en-US" sz="1600" b="0" i="0" u="none" strike="noStrike">
                          <a:solidFill>
                            <a:srgbClr val="000000"/>
                          </a:solidFill>
                          <a:effectLst/>
                          <a:latin typeface="Calibri"/>
                        </a:rPr>
                        <a:t>Frances Hellman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UC-Berkeley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Joanna Aizenberg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Harvard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David Awschalom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U Chicago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Anna Balazs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U Pittsburgh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Collin Broholm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Johns Hopkins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Paul Canfield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Ames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Bob Cava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Princeton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025">
                <a:tc>
                  <a:txBody>
                    <a:bodyPr/>
                    <a:lstStyle/>
                    <a:p>
                      <a:pPr algn="l" fontAlgn="b"/>
                      <a:r>
                        <a:rPr lang="en-US" sz="1600" b="0" i="0" u="none" strike="noStrike">
                          <a:solidFill>
                            <a:srgbClr val="000000"/>
                          </a:solidFill>
                          <a:effectLst/>
                          <a:latin typeface="Calibri"/>
                        </a:rPr>
                        <a:t>Yet Ming Chiang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MIT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algn="l" fontAlgn="b"/>
                      <a:r>
                        <a:rPr lang="en-US" sz="1600" b="0" i="0" u="none" strike="noStrike">
                          <a:solidFill>
                            <a:srgbClr val="000000"/>
                          </a:solidFill>
                          <a:effectLst/>
                          <a:latin typeface="Calibri"/>
                        </a:rPr>
                        <a:t>Diana Farkas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Virginia Tech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algn="l" fontAlgn="b"/>
                      <a:r>
                        <a:rPr lang="en-US" sz="1600" b="0" i="0" u="none" strike="noStrike">
                          <a:solidFill>
                            <a:srgbClr val="000000"/>
                          </a:solidFill>
                          <a:effectLst/>
                          <a:latin typeface="Calibri"/>
                        </a:rPr>
                        <a:t>Cherie Kagan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U Pennsylvania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Jennifer Lewis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Harvard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Peter Littlewood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ANL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Margaret Murnane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U Colorado</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ZX Shen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a:rPr>
                        <a:t>SLAC</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Sunil Sinha</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a:rPr>
                        <a:t>UC-SD</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Impact:  The Materials Council Contributes to the Division’s Strategic Planning and Provides a Valuable Service to Community</a:t>
            </a:r>
            <a:endParaRPr lang="en-US" sz="2400" dirty="0"/>
          </a:p>
        </p:txBody>
      </p:sp>
      <p:sp>
        <p:nvSpPr>
          <p:cNvPr id="5" name="Slide Number Placeholder 4"/>
          <p:cNvSpPr>
            <a:spLocks noGrp="1"/>
          </p:cNvSpPr>
          <p:nvPr>
            <p:ph type="sldNum" sz="quarter" idx="10"/>
          </p:nvPr>
        </p:nvSpPr>
        <p:spPr/>
        <p:txBody>
          <a:bodyPr/>
          <a:lstStyle/>
          <a:p>
            <a:pPr>
              <a:defRPr/>
            </a:pPr>
            <a:fld id="{ABAD8B02-06D6-4445-A96C-7B2CD416F54C}" type="slidenum">
              <a:rPr lang="en-US" smtClean="0">
                <a:solidFill>
                  <a:prstClr val="black">
                    <a:tint val="75000"/>
                  </a:prstClr>
                </a:solidFill>
              </a:rPr>
              <a:pPr>
                <a:defRPr/>
              </a:pPr>
              <a:t>17</a:t>
            </a:fld>
            <a:endParaRPr lang="en-US" dirty="0">
              <a:solidFill>
                <a:prstClr val="black">
                  <a:tint val="75000"/>
                </a:prstClr>
              </a:solidFill>
            </a:endParaRPr>
          </a:p>
        </p:txBody>
      </p:sp>
      <p:grpSp>
        <p:nvGrpSpPr>
          <p:cNvPr id="7" name="Group 6"/>
          <p:cNvGrpSpPr/>
          <p:nvPr/>
        </p:nvGrpSpPr>
        <p:grpSpPr>
          <a:xfrm>
            <a:off x="43871" y="1219200"/>
            <a:ext cx="6518565" cy="5401681"/>
            <a:chOff x="43871" y="1219200"/>
            <a:chExt cx="6518565" cy="5401681"/>
          </a:xfrm>
        </p:grpSpPr>
        <p:pic>
          <p:nvPicPr>
            <p:cNvPr id="1028" name="Picture 4" descr="Journal of Materials Resear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7" y="5950539"/>
              <a:ext cx="5913114" cy="6703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views of Modern Physic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71" y="1219200"/>
              <a:ext cx="3172972" cy="9606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nlinelibrary.wiley.com.proxy.osti.gov/store/10.1002/(ISSN)1099-0488/asset/olbannerleft.jpg?v=1&amp;s=a96d11b7617a61804e3ad92688329bda73fbfe9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7" y="5122995"/>
              <a:ext cx="6509329" cy="6703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p ban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35" y="3148596"/>
              <a:ext cx="6281001" cy="8371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mistry of Materia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35" y="2347450"/>
              <a:ext cx="2928202" cy="6192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ngmui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691" y="4141291"/>
              <a:ext cx="2956557" cy="83475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7358478" y="6436215"/>
            <a:ext cx="166584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As of 6-17-2015</a:t>
            </a:r>
            <a:endParaRPr lang="en-US" dirty="0">
              <a:solidFill>
                <a:prstClr val="black"/>
              </a:solidFill>
              <a:latin typeface="Calibri"/>
            </a:endParaRPr>
          </a:p>
        </p:txBody>
      </p:sp>
      <p:sp>
        <p:nvSpPr>
          <p:cNvPr id="2" name="Content Placeholder 1"/>
          <p:cNvSpPr>
            <a:spLocks noGrp="1"/>
          </p:cNvSpPr>
          <p:nvPr>
            <p:ph idx="4294967295"/>
          </p:nvPr>
        </p:nvSpPr>
        <p:spPr>
          <a:xfrm>
            <a:off x="3307771" y="798513"/>
            <a:ext cx="5836229" cy="6007034"/>
          </a:xfrm>
          <a:solidFill>
            <a:schemeClr val="bg1"/>
          </a:solidFill>
        </p:spPr>
        <p:txBody>
          <a:bodyPr>
            <a:noAutofit/>
          </a:bodyPr>
          <a:lstStyle/>
          <a:p>
            <a:pPr marL="0" indent="0">
              <a:buNone/>
            </a:pPr>
            <a:r>
              <a:rPr lang="en-US" sz="1800" b="0" dirty="0" smtClean="0"/>
              <a:t>Council sponsored workshops have produced </a:t>
            </a:r>
            <a:r>
              <a:rPr lang="en-US" sz="1800" b="0" dirty="0" smtClean="0">
                <a:solidFill>
                  <a:srgbClr val="FF0000"/>
                </a:solidFill>
              </a:rPr>
              <a:t>highly cited </a:t>
            </a:r>
            <a:r>
              <a:rPr lang="en-US" sz="1800" b="0" dirty="0" smtClean="0"/>
              <a:t>archival reports and defined strategic directions of the MSE programs</a:t>
            </a:r>
          </a:p>
          <a:p>
            <a:pPr marL="0" indent="0">
              <a:buNone/>
            </a:pPr>
            <a:endParaRPr lang="en-US" sz="1200" b="0" dirty="0" smtClean="0">
              <a:latin typeface="Arial Narrow" pitchFamily="34" charset="0"/>
            </a:endParaRPr>
          </a:p>
          <a:p>
            <a:pPr marL="457200" lvl="1" indent="-228600">
              <a:spcAft>
                <a:spcPts val="600"/>
              </a:spcAft>
            </a:pPr>
            <a:r>
              <a:rPr lang="en-US" sz="1400" dirty="0" smtClean="0"/>
              <a:t>Towards an Integrated </a:t>
            </a:r>
            <a:r>
              <a:rPr lang="en-US" sz="1400" dirty="0"/>
              <a:t>M</a:t>
            </a:r>
            <a:r>
              <a:rPr lang="en-US" sz="1400" dirty="0" smtClean="0"/>
              <a:t>aterials </a:t>
            </a:r>
            <a:r>
              <a:rPr lang="en-US" sz="1400" dirty="0"/>
              <a:t>C</a:t>
            </a:r>
            <a:r>
              <a:rPr lang="en-US" sz="1400" dirty="0" smtClean="0"/>
              <a:t>haracterization </a:t>
            </a:r>
            <a:r>
              <a:rPr lang="en-US" sz="1400" dirty="0"/>
              <a:t>T</a:t>
            </a:r>
            <a:r>
              <a:rPr lang="en-US" sz="1400" dirty="0" smtClean="0"/>
              <a:t>oolbox, I. M. Robertson, et al.  </a:t>
            </a:r>
            <a:r>
              <a:rPr lang="en-US" sz="1400" i="1" dirty="0" smtClean="0"/>
              <a:t>J. Mater. Res</a:t>
            </a:r>
            <a:r>
              <a:rPr lang="en-US" sz="1400" dirty="0" smtClean="0"/>
              <a:t>., </a:t>
            </a:r>
            <a:r>
              <a:rPr lang="en-US" sz="1400" i="1" dirty="0" smtClean="0"/>
              <a:t>26</a:t>
            </a:r>
            <a:r>
              <a:rPr lang="en-US" sz="1400" dirty="0" smtClean="0"/>
              <a:t>, </a:t>
            </a:r>
            <a:r>
              <a:rPr lang="en-US" sz="1400" b="1" dirty="0" smtClean="0"/>
              <a:t>2011</a:t>
            </a:r>
            <a:r>
              <a:rPr lang="en-US" sz="1400" dirty="0" smtClean="0"/>
              <a:t>, 1341 (</a:t>
            </a:r>
            <a:r>
              <a:rPr lang="en-US" sz="1400" dirty="0" smtClean="0">
                <a:solidFill>
                  <a:srgbClr val="FF0000"/>
                </a:solidFill>
              </a:rPr>
              <a:t>Times Cited: 26</a:t>
            </a:r>
            <a:r>
              <a:rPr lang="en-US" sz="1400" dirty="0" smtClean="0"/>
              <a:t>)</a:t>
            </a:r>
          </a:p>
          <a:p>
            <a:pPr marL="457200" lvl="1" indent="-228600">
              <a:spcAft>
                <a:spcPts val="600"/>
              </a:spcAft>
            </a:pPr>
            <a:r>
              <a:rPr lang="en-US" sz="1400" dirty="0" smtClean="0"/>
              <a:t>Long-range </a:t>
            </a:r>
            <a:r>
              <a:rPr lang="en-US" sz="1400" dirty="0"/>
              <a:t>I</a:t>
            </a:r>
            <a:r>
              <a:rPr lang="en-US" sz="1400" dirty="0" smtClean="0"/>
              <a:t>nteractions in </a:t>
            </a:r>
            <a:r>
              <a:rPr lang="en-US" sz="1400" dirty="0" err="1"/>
              <a:t>N</a:t>
            </a:r>
            <a:r>
              <a:rPr lang="en-US" sz="1400" dirty="0" err="1" smtClean="0"/>
              <a:t>anoscale</a:t>
            </a:r>
            <a:r>
              <a:rPr lang="en-US" sz="1400" dirty="0" smtClean="0"/>
              <a:t> </a:t>
            </a:r>
            <a:r>
              <a:rPr lang="en-US" sz="1400" dirty="0"/>
              <a:t>S</a:t>
            </a:r>
            <a:r>
              <a:rPr lang="en-US" sz="1400" dirty="0" smtClean="0"/>
              <a:t>cience, R. H. French, et al. </a:t>
            </a:r>
            <a:r>
              <a:rPr lang="en-US" sz="1400" i="1" dirty="0" smtClean="0"/>
              <a:t>Rev. Mod. Phys.</a:t>
            </a:r>
            <a:r>
              <a:rPr lang="en-US" sz="1400" dirty="0" smtClean="0"/>
              <a:t>, </a:t>
            </a:r>
            <a:r>
              <a:rPr lang="en-US" sz="1400" i="1" dirty="0" smtClean="0"/>
              <a:t>82</a:t>
            </a:r>
            <a:r>
              <a:rPr lang="en-US" sz="1400" dirty="0" smtClean="0"/>
              <a:t>, </a:t>
            </a:r>
            <a:r>
              <a:rPr lang="en-US" sz="1400" b="1" dirty="0" smtClean="0"/>
              <a:t>2010</a:t>
            </a:r>
            <a:r>
              <a:rPr lang="en-US" sz="1400" dirty="0" smtClean="0"/>
              <a:t>, 1887 (</a:t>
            </a:r>
            <a:r>
              <a:rPr lang="en-US" sz="1400" dirty="0" smtClean="0">
                <a:solidFill>
                  <a:srgbClr val="FF0000"/>
                </a:solidFill>
              </a:rPr>
              <a:t>Times Cited: 123</a:t>
            </a:r>
            <a:r>
              <a:rPr lang="en-US" sz="1400" dirty="0" smtClean="0"/>
              <a:t>)</a:t>
            </a:r>
          </a:p>
          <a:p>
            <a:pPr marL="457200" lvl="1" indent="-228600">
              <a:spcAft>
                <a:spcPts val="600"/>
              </a:spcAft>
            </a:pPr>
            <a:r>
              <a:rPr lang="en-US" sz="1400" dirty="0" smtClean="0"/>
              <a:t>Electrostatic Modifications of Novel Materials, C. H. </a:t>
            </a:r>
            <a:r>
              <a:rPr lang="en-US" sz="1400" dirty="0" err="1" smtClean="0"/>
              <a:t>Ahn</a:t>
            </a:r>
            <a:r>
              <a:rPr lang="en-US" sz="1400" dirty="0" smtClean="0"/>
              <a:t>, et al.    </a:t>
            </a:r>
            <a:r>
              <a:rPr lang="en-US" sz="1400" i="1" dirty="0" smtClean="0"/>
              <a:t>Rev</a:t>
            </a:r>
            <a:r>
              <a:rPr lang="en-US" sz="1400" i="1" dirty="0"/>
              <a:t>. </a:t>
            </a:r>
            <a:r>
              <a:rPr lang="en-US" sz="1400" i="1" dirty="0" smtClean="0"/>
              <a:t>Mod. Phys.</a:t>
            </a:r>
            <a:r>
              <a:rPr lang="en-US" sz="1400" dirty="0" smtClean="0"/>
              <a:t>, </a:t>
            </a:r>
            <a:r>
              <a:rPr lang="en-US" sz="1400" i="1" dirty="0" smtClean="0"/>
              <a:t>78</a:t>
            </a:r>
            <a:r>
              <a:rPr lang="en-US" sz="1400" dirty="0" smtClean="0"/>
              <a:t>, </a:t>
            </a:r>
            <a:r>
              <a:rPr lang="en-US" sz="1400" b="1" dirty="0" smtClean="0"/>
              <a:t>2006</a:t>
            </a:r>
            <a:r>
              <a:rPr lang="en-US" sz="1400" dirty="0" smtClean="0"/>
              <a:t>, 1185 </a:t>
            </a:r>
            <a:r>
              <a:rPr lang="en-US" sz="1400" dirty="0"/>
              <a:t>(</a:t>
            </a:r>
            <a:r>
              <a:rPr lang="en-US" sz="1400" dirty="0">
                <a:solidFill>
                  <a:srgbClr val="FF0000"/>
                </a:solidFill>
              </a:rPr>
              <a:t>Times Cited: </a:t>
            </a:r>
            <a:r>
              <a:rPr lang="en-US" sz="1400" dirty="0" smtClean="0">
                <a:solidFill>
                  <a:srgbClr val="FF0000"/>
                </a:solidFill>
              </a:rPr>
              <a:t>220</a:t>
            </a:r>
            <a:r>
              <a:rPr lang="en-US" sz="1400" dirty="0" smtClean="0"/>
              <a:t>)</a:t>
            </a:r>
          </a:p>
          <a:p>
            <a:pPr marL="457200" lvl="1" indent="-228600">
              <a:spcAft>
                <a:spcPts val="600"/>
              </a:spcAft>
            </a:pPr>
            <a:r>
              <a:rPr lang="en-US" sz="1400" dirty="0" smtClean="0"/>
              <a:t>Macromolecules </a:t>
            </a:r>
            <a:r>
              <a:rPr lang="en-US" sz="1400" dirty="0"/>
              <a:t>at Surfaces: Research Challenges </a:t>
            </a:r>
            <a:r>
              <a:rPr lang="en-US" sz="1400" dirty="0" smtClean="0"/>
              <a:t>and Opportunities </a:t>
            </a:r>
            <a:r>
              <a:rPr lang="en-US" sz="1400" dirty="0"/>
              <a:t>from Tribology to </a:t>
            </a:r>
            <a:r>
              <a:rPr lang="en-US" sz="1400" dirty="0" smtClean="0"/>
              <a:t>Biology, S. Granick, et al</a:t>
            </a:r>
            <a:r>
              <a:rPr lang="en-US" sz="1400" i="1" dirty="0" smtClean="0"/>
              <a:t>. </a:t>
            </a:r>
            <a:r>
              <a:rPr lang="en-US" sz="1400" i="1" dirty="0"/>
              <a:t>J. </a:t>
            </a:r>
            <a:r>
              <a:rPr lang="en-US" sz="1400" i="1" dirty="0" smtClean="0"/>
              <a:t>Poly. Sci. Part </a:t>
            </a:r>
            <a:r>
              <a:rPr lang="en-US" sz="1400" i="1" dirty="0"/>
              <a:t>B: </a:t>
            </a:r>
            <a:r>
              <a:rPr lang="en-US" sz="1400" i="1" dirty="0" smtClean="0"/>
              <a:t>Polymer Phys</a:t>
            </a:r>
            <a:r>
              <a:rPr lang="en-US" sz="1400" dirty="0" smtClean="0"/>
              <a:t>., </a:t>
            </a:r>
            <a:r>
              <a:rPr lang="en-US" sz="1400" i="1" dirty="0" smtClean="0"/>
              <a:t>41</a:t>
            </a:r>
            <a:r>
              <a:rPr lang="en-US" sz="1400" dirty="0" smtClean="0"/>
              <a:t>, </a:t>
            </a:r>
            <a:r>
              <a:rPr lang="en-US" sz="1400" b="1" dirty="0" smtClean="0"/>
              <a:t>2003</a:t>
            </a:r>
            <a:r>
              <a:rPr lang="en-US" sz="1400" dirty="0"/>
              <a:t>,</a:t>
            </a:r>
            <a:r>
              <a:rPr lang="en-US" sz="1400" dirty="0" smtClean="0"/>
              <a:t> 2755 (</a:t>
            </a:r>
            <a:r>
              <a:rPr lang="en-US" sz="1400" dirty="0" smtClean="0">
                <a:solidFill>
                  <a:srgbClr val="FF0000"/>
                </a:solidFill>
              </a:rPr>
              <a:t>Times Cited: 129</a:t>
            </a:r>
            <a:r>
              <a:rPr lang="en-US" sz="1400" dirty="0" smtClean="0"/>
              <a:t>)</a:t>
            </a:r>
          </a:p>
          <a:p>
            <a:pPr marL="457200" lvl="1" indent="-228600">
              <a:spcAft>
                <a:spcPts val="600"/>
              </a:spcAft>
            </a:pPr>
            <a:r>
              <a:rPr lang="en-US" sz="1400" dirty="0" smtClean="0"/>
              <a:t>Nanoscale Thermal Transport, D. G. Cahill, et al. </a:t>
            </a:r>
            <a:r>
              <a:rPr lang="en-US" sz="1400" dirty="0"/>
              <a:t>J. Appl. Phys</a:t>
            </a:r>
            <a:r>
              <a:rPr lang="en-US" sz="1400" dirty="0" smtClean="0"/>
              <a:t>., </a:t>
            </a:r>
            <a:r>
              <a:rPr lang="en-US" sz="1400" i="1" dirty="0"/>
              <a:t>93</a:t>
            </a:r>
            <a:r>
              <a:rPr lang="en-US" sz="1400" dirty="0"/>
              <a:t>, </a:t>
            </a:r>
            <a:r>
              <a:rPr lang="en-US" sz="1400" b="1" dirty="0" smtClean="0"/>
              <a:t>2003</a:t>
            </a:r>
            <a:r>
              <a:rPr lang="en-US" sz="1400" dirty="0" smtClean="0"/>
              <a:t>, 793 (</a:t>
            </a:r>
            <a:r>
              <a:rPr lang="en-US" sz="1400" dirty="0" smtClean="0">
                <a:solidFill>
                  <a:srgbClr val="FF0000"/>
                </a:solidFill>
              </a:rPr>
              <a:t>Times cited: 1270</a:t>
            </a:r>
            <a:r>
              <a:rPr lang="en-US" sz="1400" dirty="0" smtClean="0"/>
              <a:t>)</a:t>
            </a:r>
          </a:p>
          <a:p>
            <a:pPr marL="457200" lvl="1" indent="-228600">
              <a:spcAft>
                <a:spcPts val="600"/>
              </a:spcAft>
            </a:pPr>
            <a:r>
              <a:rPr lang="en-US" sz="1400" dirty="0" smtClean="0"/>
              <a:t>Relaxation in </a:t>
            </a:r>
            <a:r>
              <a:rPr lang="en-US" sz="1400" dirty="0" err="1" smtClean="0"/>
              <a:t>Glassforming</a:t>
            </a:r>
            <a:r>
              <a:rPr lang="en-US" sz="1400" dirty="0" smtClean="0"/>
              <a:t> Liquids and Amorphous Solids,               C. A. Angell, et al. </a:t>
            </a:r>
            <a:r>
              <a:rPr lang="en-US" sz="1400" i="1" dirty="0" smtClean="0"/>
              <a:t>J</a:t>
            </a:r>
            <a:r>
              <a:rPr lang="en-US" sz="1400" i="1" dirty="0"/>
              <a:t>. Appl. Phys</a:t>
            </a:r>
            <a:r>
              <a:rPr lang="en-US" sz="1400" dirty="0" smtClean="0"/>
              <a:t>., </a:t>
            </a:r>
            <a:r>
              <a:rPr lang="en-US" sz="1400" i="1" dirty="0"/>
              <a:t>88</a:t>
            </a:r>
            <a:r>
              <a:rPr lang="en-US" sz="1400" dirty="0"/>
              <a:t>, </a:t>
            </a:r>
            <a:r>
              <a:rPr lang="en-US" sz="1400" b="1" dirty="0" smtClean="0"/>
              <a:t>2000</a:t>
            </a:r>
            <a:r>
              <a:rPr lang="en-US" sz="1400" dirty="0" smtClean="0"/>
              <a:t>, 3113 (</a:t>
            </a:r>
            <a:r>
              <a:rPr lang="en-US" sz="1400" dirty="0" smtClean="0">
                <a:solidFill>
                  <a:srgbClr val="FF0000"/>
                </a:solidFill>
              </a:rPr>
              <a:t>Times Cited: 1121</a:t>
            </a:r>
            <a:r>
              <a:rPr lang="en-US" sz="1400" dirty="0" smtClean="0"/>
              <a:t>)</a:t>
            </a:r>
          </a:p>
          <a:p>
            <a:pPr marL="457200" lvl="1" indent="-228600">
              <a:spcAft>
                <a:spcPts val="600"/>
              </a:spcAft>
            </a:pPr>
            <a:r>
              <a:rPr lang="en-US" sz="1400" dirty="0" smtClean="0"/>
              <a:t>Tailored Porous Materials, T. J. Barton, et al. </a:t>
            </a:r>
            <a:r>
              <a:rPr lang="en-US" sz="1400" i="1" dirty="0" smtClean="0"/>
              <a:t>Chem</a:t>
            </a:r>
            <a:r>
              <a:rPr lang="en-US" sz="1400" i="1" dirty="0"/>
              <a:t>. Mater</a:t>
            </a:r>
            <a:r>
              <a:rPr lang="en-US" sz="1400" i="1" dirty="0" smtClean="0"/>
              <a:t>., 11, </a:t>
            </a:r>
            <a:r>
              <a:rPr lang="en-US" sz="1400" b="1" dirty="0" smtClean="0"/>
              <a:t>1999, </a:t>
            </a:r>
            <a:r>
              <a:rPr lang="en-US" sz="1400" dirty="0" smtClean="0"/>
              <a:t>2633 (</a:t>
            </a:r>
            <a:r>
              <a:rPr lang="en-US" sz="1400" dirty="0" smtClean="0">
                <a:solidFill>
                  <a:srgbClr val="FF0000"/>
                </a:solidFill>
              </a:rPr>
              <a:t>Times Cited: 494</a:t>
            </a:r>
            <a:r>
              <a:rPr lang="en-US" sz="1400" dirty="0" smtClean="0"/>
              <a:t>)</a:t>
            </a:r>
          </a:p>
          <a:p>
            <a:pPr marL="457200" lvl="1" indent="-228600">
              <a:spcAft>
                <a:spcPts val="600"/>
              </a:spcAft>
            </a:pPr>
            <a:r>
              <a:rPr lang="en-US" sz="1400" dirty="0" smtClean="0"/>
              <a:t>Molecular Monolayers and Films, J. D. </a:t>
            </a:r>
            <a:r>
              <a:rPr lang="en-US" sz="1400" dirty="0" err="1" smtClean="0"/>
              <a:t>Swalen</a:t>
            </a:r>
            <a:r>
              <a:rPr lang="en-US" sz="1400" dirty="0" smtClean="0"/>
              <a:t>, et al. </a:t>
            </a:r>
            <a:r>
              <a:rPr lang="en-US" sz="1400" i="1" dirty="0" smtClean="0"/>
              <a:t>Langmuir</a:t>
            </a:r>
            <a:r>
              <a:rPr lang="en-US" sz="1400" dirty="0" smtClean="0"/>
              <a:t>, </a:t>
            </a:r>
            <a:r>
              <a:rPr lang="en-US" sz="1400" i="1" dirty="0" smtClean="0"/>
              <a:t>3</a:t>
            </a:r>
            <a:r>
              <a:rPr lang="en-US" sz="1400" dirty="0" smtClean="0"/>
              <a:t>, </a:t>
            </a:r>
            <a:r>
              <a:rPr lang="en-US" sz="1400" b="1" dirty="0" smtClean="0"/>
              <a:t>1987</a:t>
            </a:r>
            <a:r>
              <a:rPr lang="en-US" sz="1400" dirty="0" smtClean="0"/>
              <a:t>, 932. (</a:t>
            </a:r>
            <a:r>
              <a:rPr lang="en-US" sz="1400" dirty="0" smtClean="0">
                <a:solidFill>
                  <a:srgbClr val="FF0000"/>
                </a:solidFill>
              </a:rPr>
              <a:t>Times Cited: 896</a:t>
            </a:r>
            <a:r>
              <a:rPr lang="en-US" sz="1400" dirty="0" smtClean="0"/>
              <a:t>)</a:t>
            </a:r>
          </a:p>
          <a:p>
            <a:pPr lvl="1"/>
            <a:endParaRPr lang="en-US" sz="1400" dirty="0"/>
          </a:p>
        </p:txBody>
      </p:sp>
    </p:spTree>
    <p:extLst>
      <p:ext uri="{BB962C8B-B14F-4D97-AF65-F5344CB8AC3E}">
        <p14:creationId xmlns:p14="http://schemas.microsoft.com/office/powerpoint/2010/main" val="1904322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325" y="866775"/>
            <a:ext cx="6937375" cy="5259388"/>
          </a:xfrm>
        </p:spPr>
        <p:txBody>
          <a:bodyPr/>
          <a:lstStyle/>
          <a:p>
            <a:r>
              <a:rPr lang="en-US" b="0" dirty="0" smtClean="0"/>
              <a:t>New program in MSE was formed in 2002</a:t>
            </a:r>
          </a:p>
          <a:p>
            <a:pPr lvl="1"/>
            <a:r>
              <a:rPr lang="en-US" b="0" dirty="0" smtClean="0"/>
              <a:t>Based </a:t>
            </a:r>
            <a:r>
              <a:rPr lang="en-US" b="0" dirty="0"/>
              <a:t>on </a:t>
            </a:r>
            <a:r>
              <a:rPr lang="en-US" b="0" dirty="0" smtClean="0"/>
              <a:t>strategic directions identified </a:t>
            </a:r>
            <a:r>
              <a:rPr lang="en-US" b="0" dirty="0"/>
              <a:t>in </a:t>
            </a:r>
            <a:r>
              <a:rPr lang="en-US" b="0" dirty="0" smtClean="0"/>
              <a:t>multiple workshops and reports</a:t>
            </a:r>
          </a:p>
          <a:p>
            <a:pPr lvl="1"/>
            <a:r>
              <a:rPr lang="en-US" dirty="0"/>
              <a:t>1988 Materials Council workshop on “Enzymatic Synthesis of Materials”</a:t>
            </a:r>
          </a:p>
          <a:p>
            <a:pPr lvl="1"/>
            <a:r>
              <a:rPr lang="en-US" dirty="0" smtClean="0"/>
              <a:t>1996 National Academy Report on </a:t>
            </a:r>
            <a:r>
              <a:rPr lang="en-US" dirty="0" err="1" smtClean="0"/>
              <a:t>Biomolecular</a:t>
            </a:r>
            <a:r>
              <a:rPr lang="en-US" dirty="0" smtClean="0"/>
              <a:t> Self-Assembling Materials</a:t>
            </a:r>
          </a:p>
          <a:p>
            <a:pPr lvl="1"/>
            <a:r>
              <a:rPr lang="en-US" dirty="0" smtClean="0"/>
              <a:t>2002  BESAC workshop and report on “</a:t>
            </a:r>
            <a:r>
              <a:rPr lang="en-US" dirty="0" err="1" smtClean="0"/>
              <a:t>Biomolecular</a:t>
            </a:r>
            <a:r>
              <a:rPr lang="en-US" dirty="0" smtClean="0"/>
              <a:t> Materials</a:t>
            </a:r>
          </a:p>
          <a:p>
            <a:r>
              <a:rPr lang="en-US" b="0" dirty="0" smtClean="0"/>
              <a:t> Program focused on fundamental </a:t>
            </a:r>
            <a:r>
              <a:rPr lang="en-US" b="0" dirty="0"/>
              <a:t>research on the discovery, design and synthesis of functional materials, structures and materials aspects of energy conversion processes, based on principles and concepts of biology</a:t>
            </a:r>
            <a:r>
              <a:rPr lang="en-US" b="0" dirty="0" smtClean="0"/>
              <a:t>.</a:t>
            </a:r>
          </a:p>
          <a:p>
            <a:pPr lvl="1"/>
            <a:r>
              <a:rPr lang="en-US" dirty="0" smtClean="0"/>
              <a:t>Programmatic evolution driven by subsequent BESAC, BES and National Academy Reports</a:t>
            </a:r>
            <a:endParaRPr lang="en-US" dirty="0"/>
          </a:p>
        </p:txBody>
      </p:sp>
      <p:sp>
        <p:nvSpPr>
          <p:cNvPr id="3" name="Title 2"/>
          <p:cNvSpPr>
            <a:spLocks noGrp="1"/>
          </p:cNvSpPr>
          <p:nvPr>
            <p:ph type="title"/>
          </p:nvPr>
        </p:nvSpPr>
        <p:spPr/>
        <p:txBody>
          <a:bodyPr/>
          <a:lstStyle/>
          <a:p>
            <a:r>
              <a:rPr lang="en-US" b="0" dirty="0" smtClean="0"/>
              <a:t>Impact of Strategic Planning</a:t>
            </a:r>
            <a:br>
              <a:rPr lang="en-US" b="0" dirty="0" smtClean="0"/>
            </a:br>
            <a:r>
              <a:rPr lang="en-US" b="0" dirty="0" smtClean="0"/>
              <a:t>Birth </a:t>
            </a:r>
            <a:r>
              <a:rPr lang="en-US" b="0" dirty="0"/>
              <a:t>of a New Programmatic Area – </a:t>
            </a:r>
            <a:r>
              <a:rPr lang="en-US" b="0" dirty="0" err="1" smtClean="0"/>
              <a:t>Biomolecular</a:t>
            </a:r>
            <a:r>
              <a:rPr lang="en-US" b="0" dirty="0" smtClean="0"/>
              <a:t> Materials</a:t>
            </a:r>
            <a:endParaRPr lang="en-US"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634" y="818896"/>
            <a:ext cx="1933125" cy="2560320"/>
          </a:xfrm>
          <a:prstGeom prst="rect">
            <a:avLst/>
          </a:prstGeom>
          <a:ln>
            <a:solidFill>
              <a:schemeClr val="tx1"/>
            </a:solidFill>
          </a:ln>
        </p:spPr>
      </p:pic>
      <p:pic>
        <p:nvPicPr>
          <p:cNvPr id="690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634" y="3435350"/>
            <a:ext cx="1978172"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358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162800" y="2520851"/>
            <a:ext cx="1773602" cy="1593949"/>
            <a:chOff x="2599944" y="1170432"/>
            <a:chExt cx="1644510" cy="1736541"/>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r="58305" b="61556"/>
            <a:stretch/>
          </p:blipFill>
          <p:spPr>
            <a:xfrm>
              <a:off x="2599944" y="1170432"/>
              <a:ext cx="1644510" cy="1736541"/>
            </a:xfrm>
            <a:prstGeom prst="rect">
              <a:avLst/>
            </a:prstGeom>
          </p:spPr>
        </p:pic>
        <p:sp>
          <p:nvSpPr>
            <p:cNvPr id="20" name="Rectangle 19"/>
            <p:cNvSpPr/>
            <p:nvPr/>
          </p:nvSpPr>
          <p:spPr>
            <a:xfrm>
              <a:off x="4038600" y="1371600"/>
              <a:ext cx="205854"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5" name="Content Placeholder 4"/>
          <p:cNvSpPr>
            <a:spLocks noGrp="1"/>
          </p:cNvSpPr>
          <p:nvPr>
            <p:ph idx="1"/>
          </p:nvPr>
        </p:nvSpPr>
        <p:spPr>
          <a:xfrm>
            <a:off x="76200" y="762000"/>
            <a:ext cx="6629400" cy="5562600"/>
          </a:xfrm>
        </p:spPr>
        <p:txBody>
          <a:bodyPr/>
          <a:lstStyle/>
          <a:p>
            <a:pPr>
              <a:buFont typeface="Wingdings" pitchFamily="2" charset="2"/>
              <a:buChar char="§"/>
            </a:pPr>
            <a:r>
              <a:rPr lang="en-US" sz="2000" b="0" dirty="0" smtClean="0"/>
              <a:t>Design principles for functional biomaterials</a:t>
            </a:r>
          </a:p>
          <a:p>
            <a:pPr marL="457200" lvl="1" indent="-228600"/>
            <a:r>
              <a:rPr lang="en-US" sz="1700" dirty="0" smtClean="0"/>
              <a:t>Enhanced control of self-assembly of polymers based on understanding the role of water – and its concentration during synthesis via neutron scattering (Olsen, MIT)</a:t>
            </a:r>
          </a:p>
          <a:p>
            <a:pPr marL="457200" lvl="1" indent="-228600"/>
            <a:endParaRPr lang="en-US" sz="1700" b="0" dirty="0" smtClean="0"/>
          </a:p>
          <a:p>
            <a:pPr>
              <a:buFont typeface="Wingdings" pitchFamily="2" charset="2"/>
              <a:buChar char="§"/>
            </a:pPr>
            <a:r>
              <a:rPr lang="en-US" sz="2000" b="0" dirty="0"/>
              <a:t>Biomimetic motors by integrating MOFs with peptides</a:t>
            </a:r>
          </a:p>
          <a:p>
            <a:pPr marL="457200" lvl="1" indent="-228600"/>
            <a:r>
              <a:rPr lang="en-US" sz="1700" dirty="0"/>
              <a:t>A hybrid MOF-peptide system has been created that functions as an autonomous motor powered by the release of peptides from within the pores of MOF, thus mimicking chemotaxis (motion induced by chemical gradients) </a:t>
            </a:r>
            <a:r>
              <a:rPr lang="en-US" sz="1700" dirty="0" smtClean="0"/>
              <a:t>seen </a:t>
            </a:r>
            <a:r>
              <a:rPr lang="en-US" sz="1700" dirty="0"/>
              <a:t>in biological motors and swimming bacteria. (Matsui, CUNY</a:t>
            </a:r>
            <a:r>
              <a:rPr lang="en-US" sz="1700" dirty="0" smtClean="0"/>
              <a:t>)</a:t>
            </a:r>
          </a:p>
          <a:p>
            <a:pPr marL="457200" lvl="1" indent="-228600"/>
            <a:endParaRPr lang="en-US" sz="1700" dirty="0"/>
          </a:p>
          <a:p>
            <a:pPr>
              <a:buFont typeface="Wingdings" pitchFamily="2" charset="2"/>
              <a:buChar char="§"/>
            </a:pPr>
            <a:r>
              <a:rPr lang="en-US" sz="2000" b="0" dirty="0"/>
              <a:t>Complex Inorganic Structures Built From </a:t>
            </a:r>
            <a:r>
              <a:rPr lang="en-US" sz="2000" b="0" dirty="0" smtClean="0"/>
              <a:t>Cells</a:t>
            </a:r>
          </a:p>
          <a:p>
            <a:pPr marL="452438" lvl="1" indent="-228600"/>
            <a:r>
              <a:rPr lang="en-US" sz="1600" dirty="0"/>
              <a:t>Rapid ‘fossilization’ of delicate mammalian cells enabling them to withstand dehydration and extreme temperatures (up to 500oC).  This simple procedure combined with cell structural and behavioral malleability provides opportunities to develop robust </a:t>
            </a:r>
            <a:r>
              <a:rPr lang="en-US" sz="1600" dirty="0" err="1"/>
              <a:t>biocomposites</a:t>
            </a:r>
            <a:r>
              <a:rPr lang="en-US" sz="1600" dirty="0"/>
              <a:t> with programmed structures and functions via chemical and genetic </a:t>
            </a:r>
            <a:r>
              <a:rPr lang="en-US" sz="1600" dirty="0" smtClean="0"/>
              <a:t>engineering (Brinker, SNL)</a:t>
            </a:r>
            <a:endParaRPr lang="en-US" sz="1600" dirty="0"/>
          </a:p>
          <a:p>
            <a:endParaRPr lang="en-US" sz="2000" b="0" dirty="0" smtClean="0"/>
          </a:p>
          <a:p>
            <a:pPr lvl="1"/>
            <a:endParaRPr lang="en-US" sz="1800" dirty="0" smtClean="0"/>
          </a:p>
          <a:p>
            <a:endParaRPr lang="en-US" dirty="0"/>
          </a:p>
        </p:txBody>
      </p:sp>
      <p:sp>
        <p:nvSpPr>
          <p:cNvPr id="4" name="Title 3"/>
          <p:cNvSpPr>
            <a:spLocks noGrp="1"/>
          </p:cNvSpPr>
          <p:nvPr>
            <p:ph type="title"/>
          </p:nvPr>
        </p:nvSpPr>
        <p:spPr/>
        <p:txBody>
          <a:bodyPr/>
          <a:lstStyle/>
          <a:p>
            <a:r>
              <a:rPr lang="en-US" dirty="0" smtClean="0"/>
              <a:t>Materials Science and Engineering Research</a:t>
            </a:r>
            <a:br>
              <a:rPr lang="en-US" dirty="0" smtClean="0"/>
            </a:br>
            <a:r>
              <a:rPr lang="en-US" sz="2200" dirty="0" smtClean="0"/>
              <a:t>Learning from Biology to Improve Materials</a:t>
            </a:r>
            <a:endParaRPr lang="en-US" dirty="0"/>
          </a:p>
        </p:txBody>
      </p:sp>
      <p:pic>
        <p:nvPicPr>
          <p:cNvPr id="1026" name="Picture 2" descr="Q:\SC-22.2\0. MSE web highlights\SIS\zzz-posted\Olsen - MIT- Thiyaga\Olsen_Protein-polymer copolymer_Softmatter 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762000"/>
            <a:ext cx="1828800" cy="1510316"/>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fontAlgn="auto">
              <a:spcBef>
                <a:spcPts val="0"/>
              </a:spcBef>
              <a:spcAft>
                <a:spcPts val="0"/>
              </a:spcAft>
              <a:defRPr/>
            </a:pPr>
            <a:fld id="{6EEA275D-5A49-48A8-817D-44C3EA0A3A2F}" type="slidenum">
              <a:rPr lang="en-US" sz="1200">
                <a:solidFill>
                  <a:srgbClr val="106636"/>
                </a:solidFill>
                <a:cs typeface="Arial" pitchFamily="34" charset="0"/>
              </a:rPr>
              <a:pPr algn="r" fontAlgn="auto">
                <a:spcBef>
                  <a:spcPts val="0"/>
                </a:spcBef>
                <a:spcAft>
                  <a:spcPts val="0"/>
                </a:spcAft>
                <a:defRPr/>
              </a:pPr>
              <a:t>19</a:t>
            </a:fld>
            <a:endParaRPr lang="en-US" sz="1200" dirty="0">
              <a:solidFill>
                <a:srgbClr val="106636"/>
              </a:solidFill>
              <a:cs typeface="Arial" pitchFamily="34"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418" y="4395787"/>
            <a:ext cx="190817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38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4" name="Straight Connector 93"/>
          <p:cNvCxnSpPr/>
          <p:nvPr/>
        </p:nvCxnSpPr>
        <p:spPr>
          <a:xfrm>
            <a:off x="7601802" y="1197084"/>
            <a:ext cx="0" cy="300251"/>
          </a:xfrm>
          <a:prstGeom prst="line">
            <a:avLst/>
          </a:prstGeom>
          <a:ln w="19050">
            <a:solidFill>
              <a:srgbClr val="10663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601571" y="1121390"/>
            <a:ext cx="0" cy="300251"/>
          </a:xfrm>
          <a:prstGeom prst="line">
            <a:avLst/>
          </a:prstGeom>
          <a:ln w="19050">
            <a:solidFill>
              <a:srgbClr val="10663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382974" y="1191905"/>
            <a:ext cx="0" cy="300251"/>
          </a:xfrm>
          <a:prstGeom prst="line">
            <a:avLst/>
          </a:prstGeom>
          <a:ln w="19050">
            <a:solidFill>
              <a:srgbClr val="106636"/>
            </a:solidFill>
          </a:ln>
        </p:spPr>
        <p:style>
          <a:lnRef idx="1">
            <a:schemeClr val="accent1"/>
          </a:lnRef>
          <a:fillRef idx="0">
            <a:schemeClr val="accent1"/>
          </a:fillRef>
          <a:effectRef idx="0">
            <a:schemeClr val="accent1"/>
          </a:effectRef>
          <a:fontRef idx="minor">
            <a:schemeClr val="tx1"/>
          </a:fontRef>
        </p:style>
      </p:cxnSp>
      <p:grpSp>
        <p:nvGrpSpPr>
          <p:cNvPr id="2" name="Group 92"/>
          <p:cNvGrpSpPr/>
          <p:nvPr/>
        </p:nvGrpSpPr>
        <p:grpSpPr>
          <a:xfrm>
            <a:off x="79375" y="101600"/>
            <a:ext cx="9009063" cy="6723063"/>
            <a:chOff x="79375" y="101600"/>
            <a:chExt cx="9009063" cy="6723063"/>
          </a:xfrm>
        </p:grpSpPr>
        <p:sp>
          <p:nvSpPr>
            <p:cNvPr id="1030" name="Line 55"/>
            <p:cNvSpPr>
              <a:spLocks noChangeShapeType="1"/>
            </p:cNvSpPr>
            <p:nvPr/>
          </p:nvSpPr>
          <p:spPr bwMode="auto">
            <a:xfrm>
              <a:off x="6340475" y="6283325"/>
              <a:ext cx="381000" cy="0"/>
            </a:xfrm>
            <a:prstGeom prst="line">
              <a:avLst/>
            </a:prstGeom>
            <a:noFill/>
            <a:ln w="28575">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1" name="Line 4"/>
            <p:cNvSpPr>
              <a:spLocks noChangeShapeType="1"/>
            </p:cNvSpPr>
            <p:nvPr/>
          </p:nvSpPr>
          <p:spPr bwMode="auto">
            <a:xfrm>
              <a:off x="3243263" y="3195638"/>
              <a:ext cx="306387"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2" name="Line 5"/>
            <p:cNvSpPr>
              <a:spLocks noChangeShapeType="1"/>
            </p:cNvSpPr>
            <p:nvPr/>
          </p:nvSpPr>
          <p:spPr bwMode="auto">
            <a:xfrm>
              <a:off x="3244850" y="6437313"/>
              <a:ext cx="381000" cy="0"/>
            </a:xfrm>
            <a:prstGeom prst="line">
              <a:avLst/>
            </a:prstGeom>
            <a:noFill/>
            <a:ln w="28575">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3" name="Line 6"/>
            <p:cNvSpPr>
              <a:spLocks noChangeShapeType="1"/>
            </p:cNvSpPr>
            <p:nvPr/>
          </p:nvSpPr>
          <p:spPr bwMode="auto">
            <a:xfrm>
              <a:off x="3246438" y="1770063"/>
              <a:ext cx="0" cy="4675187"/>
            </a:xfrm>
            <a:prstGeom prst="line">
              <a:avLst/>
            </a:prstGeom>
            <a:noFill/>
            <a:ln w="28575">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4" name="Line 7"/>
            <p:cNvSpPr>
              <a:spLocks noChangeShapeType="1"/>
            </p:cNvSpPr>
            <p:nvPr/>
          </p:nvSpPr>
          <p:spPr bwMode="auto">
            <a:xfrm>
              <a:off x="3263900" y="4254500"/>
              <a:ext cx="306388"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5" name="Line 8"/>
            <p:cNvSpPr>
              <a:spLocks noChangeShapeType="1"/>
            </p:cNvSpPr>
            <p:nvPr/>
          </p:nvSpPr>
          <p:spPr bwMode="auto">
            <a:xfrm>
              <a:off x="3255963" y="5318125"/>
              <a:ext cx="304800"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36" name="Rectangle 10"/>
            <p:cNvSpPr>
              <a:spLocks noChangeArrowheads="1"/>
            </p:cNvSpPr>
            <p:nvPr/>
          </p:nvSpPr>
          <p:spPr bwMode="auto">
            <a:xfrm>
              <a:off x="3438525" y="2590800"/>
              <a:ext cx="2535238" cy="992188"/>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37" name="Rectangle 14"/>
            <p:cNvSpPr>
              <a:spLocks noChangeArrowheads="1"/>
            </p:cNvSpPr>
            <p:nvPr/>
          </p:nvSpPr>
          <p:spPr bwMode="auto">
            <a:xfrm>
              <a:off x="3446463" y="4743450"/>
              <a:ext cx="2535237" cy="915988"/>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38" name="Text Box 15"/>
            <p:cNvSpPr txBox="1">
              <a:spLocks noChangeArrowheads="1"/>
            </p:cNvSpPr>
            <p:nvPr/>
          </p:nvSpPr>
          <p:spPr bwMode="auto">
            <a:xfrm>
              <a:off x="3429000" y="4762500"/>
              <a:ext cx="1385888" cy="820738"/>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smtClean="0">
                  <a:solidFill>
                    <a:srgbClr val="000000"/>
                  </a:solidFill>
                  <a:latin typeface="Calibri" pitchFamily="34" charset="0"/>
                </a:rPr>
                <a:t>Physical Behavior of Materials</a:t>
              </a:r>
            </a:p>
          </p:txBody>
        </p:sp>
        <p:sp>
          <p:nvSpPr>
            <p:cNvPr id="1039" name="Text Box 16"/>
            <p:cNvSpPr txBox="1">
              <a:spLocks noChangeArrowheads="1"/>
            </p:cNvSpPr>
            <p:nvPr/>
          </p:nvSpPr>
          <p:spPr bwMode="auto">
            <a:xfrm>
              <a:off x="5126038" y="5429250"/>
              <a:ext cx="868362" cy="250825"/>
            </a:xfrm>
            <a:prstGeom prst="rect">
              <a:avLst/>
            </a:prstGeom>
            <a:noFill/>
            <a:ln w="9525">
              <a:noFill/>
              <a:miter lim="800000"/>
              <a:headEnd/>
              <a:tailEnd/>
            </a:ln>
          </p:spPr>
          <p:txBody>
            <a:bodyPr wrap="none" lIns="81414" tIns="40705" rIns="81414" bIns="40705">
              <a:spAutoFit/>
            </a:bodyPr>
            <a:lstStyle/>
            <a:p>
              <a:pPr algn="r" defTabSz="904875" fontAlgn="auto">
                <a:spcBef>
                  <a:spcPts val="0"/>
                </a:spcBef>
                <a:spcAft>
                  <a:spcPts val="0"/>
                </a:spcAft>
              </a:pPr>
              <a:r>
                <a:rPr lang="en-US" sz="1100" smtClean="0">
                  <a:solidFill>
                    <a:srgbClr val="000000"/>
                  </a:solidFill>
                  <a:latin typeface="Calibri" pitchFamily="34" charset="0"/>
                </a:rPr>
                <a:t>Refik Kortan</a:t>
              </a:r>
            </a:p>
          </p:txBody>
        </p:sp>
        <p:sp>
          <p:nvSpPr>
            <p:cNvPr id="1040" name="Rectangle 21"/>
            <p:cNvSpPr>
              <a:spLocks noChangeArrowheads="1"/>
            </p:cNvSpPr>
            <p:nvPr/>
          </p:nvSpPr>
          <p:spPr bwMode="auto">
            <a:xfrm>
              <a:off x="3440113" y="3689350"/>
              <a:ext cx="2535237" cy="955675"/>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graphicFrame>
          <p:nvGraphicFramePr>
            <p:cNvPr id="1026" name="Object 13"/>
            <p:cNvGraphicFramePr>
              <a:graphicFrameLocks noChangeAspect="1"/>
            </p:cNvGraphicFramePr>
            <p:nvPr>
              <p:extLst>
                <p:ext uri="{D42A27DB-BD31-4B8C-83A1-F6EECF244321}">
                  <p14:modId xmlns:p14="http://schemas.microsoft.com/office/powerpoint/2010/main" val="2797687728"/>
                </p:ext>
              </p:extLst>
            </p:nvPr>
          </p:nvGraphicFramePr>
          <p:xfrm>
            <a:off x="5327650" y="4768056"/>
            <a:ext cx="552450" cy="687388"/>
          </p:xfrm>
          <a:graphic>
            <a:graphicData uri="http://schemas.openxmlformats.org/presentationml/2006/ole">
              <mc:AlternateContent xmlns:mc="http://schemas.openxmlformats.org/markup-compatibility/2006">
                <mc:Choice xmlns:v="urn:schemas-microsoft-com:vml" Requires="v">
                  <p:oleObj spid="_x0000_s690009" name="Image" r:id="rId4" imgW="1980952" imgH="2463492" progId="">
                    <p:embed/>
                  </p:oleObj>
                </mc:Choice>
                <mc:Fallback>
                  <p:oleObj name="Image" r:id="rId4" imgW="1980952" imgH="246349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4768056"/>
                          <a:ext cx="55245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 name="Rectangle 96"/>
            <p:cNvSpPr>
              <a:spLocks noChangeArrowheads="1"/>
            </p:cNvSpPr>
            <p:nvPr/>
          </p:nvSpPr>
          <p:spPr bwMode="auto">
            <a:xfrm>
              <a:off x="227013" y="152400"/>
              <a:ext cx="1882364" cy="927100"/>
            </a:xfrm>
            <a:prstGeom prst="rect">
              <a:avLst/>
            </a:prstGeom>
            <a:solidFill>
              <a:srgbClr val="FFFFD5"/>
            </a:solidFill>
            <a:ln w="12700">
              <a:solidFill>
                <a:srgbClr val="106636"/>
              </a:solidFill>
              <a:miter lim="800000"/>
              <a:headEnd/>
              <a:tailEnd/>
            </a:ln>
            <a:effectLst>
              <a:outerShdw dist="45791" dir="12821404" algn="ctr" rotWithShape="0">
                <a:schemeClr val="bg2">
                  <a:alpha val="50000"/>
                </a:schemeClr>
              </a:outerShdw>
            </a:effectLst>
          </p:spPr>
          <p:txBody>
            <a:bodyPr wrap="none" lIns="90573" tIns="45291" rIns="90573" bIns="45291" anchor="ctr"/>
            <a:lstStyle/>
            <a:p>
              <a:pPr defTabSz="907475" fontAlgn="auto">
                <a:spcBef>
                  <a:spcPts val="0"/>
                </a:spcBef>
                <a:spcAft>
                  <a:spcPts val="0"/>
                </a:spcAft>
                <a:defRPr/>
              </a:pPr>
              <a:r>
                <a:rPr lang="en-US" sz="1400" b="1" dirty="0">
                  <a:solidFill>
                    <a:srgbClr val="000000"/>
                  </a:solidFill>
                  <a:latin typeface="Calibri" pitchFamily="34" charset="0"/>
                </a:rPr>
                <a:t>Administrative Staff</a:t>
              </a:r>
            </a:p>
            <a:p>
              <a:pPr defTabSz="907475" fontAlgn="auto">
                <a:spcBef>
                  <a:spcPts val="0"/>
                </a:spcBef>
                <a:spcAft>
                  <a:spcPts val="0"/>
                </a:spcAft>
                <a:defRPr/>
              </a:pPr>
              <a:r>
                <a:rPr lang="en-US" sz="1100" dirty="0">
                  <a:solidFill>
                    <a:srgbClr val="000000"/>
                  </a:solidFill>
                  <a:latin typeface="Calibri" pitchFamily="34" charset="0"/>
                </a:rPr>
                <a:t>Marsophia Agnant, Cheryl </a:t>
              </a:r>
              <a:endParaRPr lang="en-US" sz="1100" dirty="0" smtClean="0">
                <a:solidFill>
                  <a:srgbClr val="000000"/>
                </a:solidFill>
                <a:latin typeface="Calibri" pitchFamily="34" charset="0"/>
              </a:endParaRPr>
            </a:p>
            <a:p>
              <a:pPr defTabSz="907475" fontAlgn="auto">
                <a:spcBef>
                  <a:spcPts val="0"/>
                </a:spcBef>
                <a:spcAft>
                  <a:spcPts val="0"/>
                </a:spcAft>
                <a:defRPr/>
              </a:pPr>
              <a:r>
                <a:rPr lang="en-US" sz="1100" dirty="0" smtClean="0">
                  <a:solidFill>
                    <a:srgbClr val="000000"/>
                  </a:solidFill>
                  <a:latin typeface="Calibri" pitchFamily="34" charset="0"/>
                </a:rPr>
                <a:t>Howard</a:t>
              </a:r>
              <a:r>
                <a:rPr lang="en-US" sz="1100" dirty="0">
                  <a:solidFill>
                    <a:srgbClr val="000000"/>
                  </a:solidFill>
                  <a:latin typeface="Calibri" pitchFamily="34" charset="0"/>
                </a:rPr>
                <a:t>, </a:t>
              </a:r>
              <a:r>
                <a:rPr lang="en-US" sz="1100" dirty="0" err="1" smtClean="0">
                  <a:solidFill>
                    <a:srgbClr val="000000"/>
                  </a:solidFill>
                  <a:latin typeface="Calibri" pitchFamily="34" charset="0"/>
                </a:rPr>
                <a:t>MaryBeth</a:t>
              </a:r>
              <a:r>
                <a:rPr lang="en-US" sz="1100" dirty="0" smtClean="0">
                  <a:solidFill>
                    <a:srgbClr val="000000"/>
                  </a:solidFill>
                  <a:latin typeface="Calibri" pitchFamily="34" charset="0"/>
                </a:rPr>
                <a:t> Luther, </a:t>
              </a:r>
            </a:p>
            <a:p>
              <a:pPr defTabSz="907475" fontAlgn="auto">
                <a:spcBef>
                  <a:spcPts val="0"/>
                </a:spcBef>
                <a:spcAft>
                  <a:spcPts val="0"/>
                </a:spcAft>
                <a:defRPr/>
              </a:pPr>
              <a:r>
                <a:rPr lang="en-US" sz="1100" dirty="0" smtClean="0">
                  <a:solidFill>
                    <a:srgbClr val="000000"/>
                  </a:solidFill>
                  <a:latin typeface="Calibri" pitchFamily="34" charset="0"/>
                </a:rPr>
                <a:t>Teresa </a:t>
              </a:r>
              <a:r>
                <a:rPr lang="en-US" sz="1100" dirty="0">
                  <a:solidFill>
                    <a:srgbClr val="000000"/>
                  </a:solidFill>
                  <a:latin typeface="Calibri" pitchFamily="34" charset="0"/>
                </a:rPr>
                <a:t>Crockett </a:t>
              </a:r>
            </a:p>
          </p:txBody>
        </p:sp>
        <p:sp>
          <p:nvSpPr>
            <p:cNvPr id="48" name="Rectangle 97"/>
            <p:cNvSpPr>
              <a:spLocks noChangeArrowheads="1"/>
            </p:cNvSpPr>
            <p:nvPr/>
          </p:nvSpPr>
          <p:spPr bwMode="auto">
            <a:xfrm>
              <a:off x="2479675" y="101600"/>
              <a:ext cx="6116368" cy="987425"/>
            </a:xfrm>
            <a:prstGeom prst="rect">
              <a:avLst/>
            </a:prstGeom>
            <a:solidFill>
              <a:srgbClr val="FFFFD5"/>
            </a:solidFill>
            <a:ln w="38100">
              <a:solidFill>
                <a:srgbClr val="106636"/>
              </a:solidFill>
              <a:miter lim="800000"/>
              <a:headEnd/>
              <a:tailEnd/>
            </a:ln>
            <a:effectLst>
              <a:outerShdw dist="45791" dir="19578596" algn="ctr" rotWithShape="0">
                <a:schemeClr val="bg2">
                  <a:alpha val="50000"/>
                </a:schemeClr>
              </a:outerShdw>
            </a:effectLst>
          </p:spPr>
          <p:txBody>
            <a:bodyPr wrap="none" lIns="90573" tIns="45291" rIns="90573" bIns="45291" anchor="ctr"/>
            <a:lstStyle/>
            <a:p>
              <a:pPr defTabSz="907475" fontAlgn="auto">
                <a:spcBef>
                  <a:spcPts val="0"/>
                </a:spcBef>
                <a:spcAft>
                  <a:spcPts val="0"/>
                </a:spcAft>
                <a:defRPr/>
              </a:pPr>
              <a:r>
                <a:rPr lang="en-US" sz="2000" b="1" i="1" dirty="0">
                  <a:solidFill>
                    <a:srgbClr val="000000"/>
                  </a:solidFill>
                  <a:effectLst>
                    <a:outerShdw blurRad="38100" dist="38100" dir="2700000" algn="tl">
                      <a:srgbClr val="FFFFFF"/>
                    </a:outerShdw>
                  </a:effectLst>
                  <a:latin typeface="Calibri" pitchFamily="34" charset="0"/>
                </a:rPr>
                <a:t> </a:t>
              </a:r>
              <a:r>
                <a:rPr lang="en-US" sz="2200" b="1" dirty="0">
                  <a:solidFill>
                    <a:srgbClr val="000000"/>
                  </a:solidFill>
                  <a:latin typeface="Calibri" pitchFamily="34" charset="0"/>
                </a:rPr>
                <a:t>Materials Sciences and Engineering Division</a:t>
              </a:r>
            </a:p>
            <a:p>
              <a:pPr defTabSz="907475" fontAlgn="auto">
                <a:spcBef>
                  <a:spcPts val="0"/>
                </a:spcBef>
                <a:spcAft>
                  <a:spcPts val="0"/>
                </a:spcAft>
                <a:defRPr/>
              </a:pPr>
              <a:endParaRPr lang="en-US" sz="900" dirty="0">
                <a:solidFill>
                  <a:srgbClr val="000000"/>
                </a:solidFill>
                <a:latin typeface="Calibri" pitchFamily="34" charset="0"/>
              </a:endParaRPr>
            </a:p>
            <a:p>
              <a:pPr defTabSz="907475" fontAlgn="auto">
                <a:spcBef>
                  <a:spcPts val="0"/>
                </a:spcBef>
                <a:spcAft>
                  <a:spcPts val="0"/>
                </a:spcAft>
                <a:defRPr/>
              </a:pPr>
              <a:r>
                <a:rPr lang="en-US" dirty="0">
                  <a:solidFill>
                    <a:srgbClr val="000000"/>
                  </a:solidFill>
                  <a:latin typeface="Calibri" pitchFamily="34" charset="0"/>
                </a:rPr>
                <a:t>                            </a:t>
              </a:r>
              <a:r>
                <a:rPr lang="en-US" dirty="0" smtClean="0">
                  <a:solidFill>
                    <a:srgbClr val="000000"/>
                  </a:solidFill>
                  <a:latin typeface="Calibri" pitchFamily="34" charset="0"/>
                </a:rPr>
                <a:t>Linda Horton, Division Director      </a:t>
              </a:r>
              <a:endParaRPr lang="en-US" dirty="0">
                <a:solidFill>
                  <a:srgbClr val="000000"/>
                </a:solidFill>
                <a:latin typeface="Calibri" pitchFamily="34" charset="0"/>
              </a:endParaRPr>
            </a:p>
          </p:txBody>
        </p:sp>
        <p:sp>
          <p:nvSpPr>
            <p:cNvPr id="1107" name="Line 80"/>
            <p:cNvSpPr>
              <a:spLocks noChangeShapeType="1"/>
            </p:cNvSpPr>
            <p:nvPr/>
          </p:nvSpPr>
          <p:spPr bwMode="auto">
            <a:xfrm>
              <a:off x="1379538" y="1209720"/>
              <a:ext cx="6218237" cy="0"/>
            </a:xfrm>
            <a:prstGeom prst="line">
              <a:avLst/>
            </a:prstGeom>
            <a:noFill/>
            <a:ln w="28575">
              <a:solidFill>
                <a:srgbClr val="106636"/>
              </a:solidFill>
              <a:round/>
              <a:headEnd/>
              <a:tailEnd/>
            </a:ln>
          </p:spPr>
          <p:txBody>
            <a:bodyPr/>
            <a:lstStyle/>
            <a:p>
              <a:pPr fontAlgn="auto">
                <a:spcBef>
                  <a:spcPts val="0"/>
                </a:spcBef>
                <a:spcAft>
                  <a:spcPts val="0"/>
                </a:spcAft>
              </a:pPr>
              <a:endParaRPr lang="en-US" smtClean="0">
                <a:solidFill>
                  <a:srgbClr val="000000"/>
                </a:solidFill>
                <a:latin typeface="Calibri"/>
              </a:endParaRPr>
            </a:p>
          </p:txBody>
        </p:sp>
        <p:sp>
          <p:nvSpPr>
            <p:cNvPr id="70" name="Rectangle 84"/>
            <p:cNvSpPr>
              <a:spLocks noChangeArrowheads="1"/>
            </p:cNvSpPr>
            <p:nvPr/>
          </p:nvSpPr>
          <p:spPr bwMode="auto">
            <a:xfrm>
              <a:off x="3117850" y="1360488"/>
              <a:ext cx="2825750" cy="1031875"/>
            </a:xfrm>
            <a:prstGeom prst="rect">
              <a:avLst/>
            </a:prstGeom>
            <a:solidFill>
              <a:srgbClr val="FFFFD5"/>
            </a:solidFill>
            <a:ln w="28575">
              <a:solidFill>
                <a:srgbClr val="106636"/>
              </a:solidFill>
              <a:miter lim="800000"/>
              <a:headEnd/>
              <a:tailEnd/>
            </a:ln>
            <a:effectLst>
              <a:outerShdw dist="63500" dir="7612194" algn="ctr" rotWithShape="0">
                <a:schemeClr val="bg2">
                  <a:alpha val="50000"/>
                </a:schemeClr>
              </a:outerShdw>
            </a:effectLst>
          </p:spPr>
          <p:txBody>
            <a:bodyPr wrap="none" lIns="90573" tIns="45291" rIns="90573" bIns="45291" anchor="ctr"/>
            <a:lstStyle/>
            <a:p>
              <a:pPr defTabSz="907475" fontAlgn="auto">
                <a:lnSpc>
                  <a:spcPct val="75000"/>
                </a:lnSpc>
                <a:spcBef>
                  <a:spcPct val="50000"/>
                </a:spcBef>
                <a:spcAft>
                  <a:spcPts val="0"/>
                </a:spcAft>
                <a:defRPr/>
              </a:pPr>
              <a:endParaRPr lang="en-US" b="1" dirty="0">
                <a:solidFill>
                  <a:srgbClr val="000000"/>
                </a:solidFill>
                <a:latin typeface="Calibri" pitchFamily="34" charset="0"/>
              </a:endParaRPr>
            </a:p>
          </p:txBody>
        </p:sp>
        <p:sp>
          <p:nvSpPr>
            <p:cNvPr id="1045" name="Text Box 85"/>
            <p:cNvSpPr txBox="1">
              <a:spLocks noChangeArrowheads="1"/>
            </p:cNvSpPr>
            <p:nvPr/>
          </p:nvSpPr>
          <p:spPr bwMode="auto">
            <a:xfrm>
              <a:off x="3140075" y="2098675"/>
              <a:ext cx="2732088" cy="358775"/>
            </a:xfrm>
            <a:prstGeom prst="rect">
              <a:avLst/>
            </a:prstGeom>
            <a:noFill/>
            <a:ln w="9525">
              <a:noFill/>
              <a:miter lim="800000"/>
              <a:headEnd/>
              <a:tailEnd/>
            </a:ln>
          </p:spPr>
          <p:txBody>
            <a:bodyPr lIns="81404" tIns="40701" rIns="81404" bIns="40701">
              <a:spAutoFit/>
            </a:bodyPr>
            <a:lstStyle/>
            <a:p>
              <a:pPr defTabSz="904875" fontAlgn="auto">
                <a:spcBef>
                  <a:spcPts val="0"/>
                </a:spcBef>
                <a:spcAft>
                  <a:spcPts val="0"/>
                </a:spcAft>
              </a:pPr>
              <a:r>
                <a:rPr lang="en-US" dirty="0" smtClean="0">
                  <a:solidFill>
                    <a:prstClr val="black"/>
                  </a:solidFill>
                  <a:latin typeface="Calibri" pitchFamily="34" charset="0"/>
                </a:rPr>
                <a:t>Team Lead  -  Jim Horwitz </a:t>
              </a:r>
            </a:p>
          </p:txBody>
        </p:sp>
        <p:sp>
          <p:nvSpPr>
            <p:cNvPr id="1046" name="Text Box 86"/>
            <p:cNvSpPr txBox="1">
              <a:spLocks noChangeArrowheads="1"/>
            </p:cNvSpPr>
            <p:nvPr/>
          </p:nvSpPr>
          <p:spPr bwMode="auto">
            <a:xfrm>
              <a:off x="3155950" y="1320800"/>
              <a:ext cx="1985963" cy="1128645"/>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srgbClr val="000000"/>
                  </a:solidFill>
                  <a:latin typeface="Calibri" pitchFamily="34" charset="0"/>
                </a:rPr>
                <a:t>Condensed Matter </a:t>
              </a:r>
            </a:p>
            <a:p>
              <a:pPr defTabSz="904875" fontAlgn="auto">
                <a:spcBef>
                  <a:spcPts val="0"/>
                </a:spcBef>
                <a:spcAft>
                  <a:spcPts val="0"/>
                </a:spcAft>
              </a:pPr>
              <a:r>
                <a:rPr lang="en-US" sz="1600" b="1" dirty="0" smtClean="0">
                  <a:solidFill>
                    <a:srgbClr val="000000"/>
                  </a:solidFill>
                  <a:latin typeface="Calibri" pitchFamily="34" charset="0"/>
                </a:rPr>
                <a:t>and Materials </a:t>
              </a:r>
            </a:p>
            <a:p>
              <a:pPr defTabSz="904875" fontAlgn="auto">
                <a:spcBef>
                  <a:spcPts val="0"/>
                </a:spcBef>
                <a:spcAft>
                  <a:spcPts val="0"/>
                </a:spcAft>
              </a:pPr>
              <a:r>
                <a:rPr lang="en-US" sz="1600" b="1" dirty="0" smtClean="0">
                  <a:solidFill>
                    <a:srgbClr val="000000"/>
                  </a:solidFill>
                  <a:latin typeface="Calibri" pitchFamily="34" charset="0"/>
                </a:rPr>
                <a:t>Physics Team</a:t>
              </a:r>
            </a:p>
            <a:p>
              <a:pPr defTabSz="904875" fontAlgn="auto">
                <a:spcBef>
                  <a:spcPts val="0"/>
                </a:spcBef>
                <a:spcAft>
                  <a:spcPts val="0"/>
                </a:spcAft>
              </a:pPr>
              <a:endParaRPr lang="en-US" b="1" dirty="0" smtClean="0">
                <a:solidFill>
                  <a:srgbClr val="000000"/>
                </a:solidFill>
                <a:latin typeface="Calibri" pitchFamily="34" charset="0"/>
              </a:endParaRPr>
            </a:p>
          </p:txBody>
        </p:sp>
        <p:pic>
          <p:nvPicPr>
            <p:cNvPr id="1047" name="Picture 9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7638" y="1397000"/>
              <a:ext cx="641350" cy="781050"/>
            </a:xfrm>
            <a:prstGeom prst="rect">
              <a:avLst/>
            </a:prstGeom>
            <a:noFill/>
            <a:ln w="9525">
              <a:noFill/>
              <a:miter lim="800000"/>
              <a:headEnd/>
              <a:tailEnd/>
            </a:ln>
          </p:spPr>
        </p:pic>
        <p:sp>
          <p:nvSpPr>
            <p:cNvPr id="1048" name="Line 56"/>
            <p:cNvSpPr>
              <a:spLocks noChangeShapeType="1"/>
            </p:cNvSpPr>
            <p:nvPr/>
          </p:nvSpPr>
          <p:spPr bwMode="auto">
            <a:xfrm>
              <a:off x="6342063" y="1600200"/>
              <a:ext cx="0" cy="4675188"/>
            </a:xfrm>
            <a:prstGeom prst="line">
              <a:avLst/>
            </a:prstGeom>
            <a:noFill/>
            <a:ln w="28575">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49" name="Rectangle 64"/>
            <p:cNvSpPr>
              <a:spLocks noChangeArrowheads="1"/>
            </p:cNvSpPr>
            <p:nvPr/>
          </p:nvSpPr>
          <p:spPr bwMode="auto">
            <a:xfrm>
              <a:off x="6523038" y="5786438"/>
              <a:ext cx="2535237" cy="992187"/>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graphicFrame>
          <p:nvGraphicFramePr>
            <p:cNvPr id="1027" name="Object 28"/>
            <p:cNvGraphicFramePr>
              <a:graphicFrameLocks noChangeAspect="1"/>
            </p:cNvGraphicFramePr>
            <p:nvPr>
              <p:extLst>
                <p:ext uri="{D42A27DB-BD31-4B8C-83A1-F6EECF244321}">
                  <p14:modId xmlns:p14="http://schemas.microsoft.com/office/powerpoint/2010/main" val="3152941454"/>
                </p:ext>
              </p:extLst>
            </p:nvPr>
          </p:nvGraphicFramePr>
          <p:xfrm>
            <a:off x="8393923" y="5846763"/>
            <a:ext cx="544512" cy="685800"/>
          </p:xfrm>
          <a:graphic>
            <a:graphicData uri="http://schemas.openxmlformats.org/presentationml/2006/ole">
              <mc:AlternateContent xmlns:mc="http://schemas.openxmlformats.org/markup-compatibility/2006">
                <mc:Choice xmlns:v="urn:schemas-microsoft-com:vml" Requires="v">
                  <p:oleObj spid="_x0000_s690010" name="Image" r:id="rId7" imgW="1713681" imgH="2158730" progId="">
                    <p:embed/>
                  </p:oleObj>
                </mc:Choice>
                <mc:Fallback>
                  <p:oleObj name="Image" r:id="rId7" imgW="1713681" imgH="215873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3923" y="5846763"/>
                          <a:ext cx="54451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0" name="Line 54"/>
            <p:cNvSpPr>
              <a:spLocks noChangeShapeType="1"/>
            </p:cNvSpPr>
            <p:nvPr/>
          </p:nvSpPr>
          <p:spPr bwMode="auto">
            <a:xfrm>
              <a:off x="6338888" y="3187700"/>
              <a:ext cx="306387"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51" name="Line 57"/>
            <p:cNvSpPr>
              <a:spLocks noChangeShapeType="1"/>
            </p:cNvSpPr>
            <p:nvPr/>
          </p:nvSpPr>
          <p:spPr bwMode="auto">
            <a:xfrm>
              <a:off x="6359525" y="4219575"/>
              <a:ext cx="306388"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52" name="Line 58"/>
            <p:cNvSpPr>
              <a:spLocks noChangeShapeType="1"/>
            </p:cNvSpPr>
            <p:nvPr/>
          </p:nvSpPr>
          <p:spPr bwMode="auto">
            <a:xfrm>
              <a:off x="6351588" y="5310188"/>
              <a:ext cx="304800"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53" name="Rectangle 60"/>
            <p:cNvSpPr>
              <a:spLocks noChangeArrowheads="1"/>
            </p:cNvSpPr>
            <p:nvPr/>
          </p:nvSpPr>
          <p:spPr bwMode="auto">
            <a:xfrm>
              <a:off x="6518275" y="3648075"/>
              <a:ext cx="2535238" cy="966788"/>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54" name="Text Box 61"/>
            <p:cNvSpPr txBox="1">
              <a:spLocks noChangeArrowheads="1"/>
            </p:cNvSpPr>
            <p:nvPr/>
          </p:nvSpPr>
          <p:spPr bwMode="auto">
            <a:xfrm>
              <a:off x="6539392" y="3695700"/>
              <a:ext cx="1158875" cy="574675"/>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srgbClr val="000000"/>
                  </a:solidFill>
                  <a:latin typeface="Calibri" pitchFamily="34" charset="0"/>
                </a:rPr>
                <a:t>Neutron Scattering</a:t>
              </a:r>
            </a:p>
          </p:txBody>
        </p:sp>
        <p:sp>
          <p:nvSpPr>
            <p:cNvPr id="1055" name="Text Box 62"/>
            <p:cNvSpPr txBox="1">
              <a:spLocks noChangeArrowheads="1"/>
            </p:cNvSpPr>
            <p:nvPr/>
          </p:nvSpPr>
          <p:spPr bwMode="auto">
            <a:xfrm>
              <a:off x="7031038" y="4178300"/>
              <a:ext cx="2041525" cy="682625"/>
            </a:xfrm>
            <a:prstGeom prst="rect">
              <a:avLst/>
            </a:prstGeom>
            <a:noFill/>
            <a:ln w="9525">
              <a:noFill/>
              <a:miter lim="800000"/>
              <a:headEnd/>
              <a:tailEnd/>
            </a:ln>
          </p:spPr>
          <p:txBody>
            <a:bodyPr lIns="81414" tIns="40705" rIns="81414" bIns="40705">
              <a:spAutoFit/>
            </a:bodyPr>
            <a:lstStyle/>
            <a:p>
              <a:pPr algn="r" defTabSz="904875" fontAlgn="auto">
                <a:spcBef>
                  <a:spcPts val="0"/>
                </a:spcBef>
                <a:spcAft>
                  <a:spcPts val="0"/>
                </a:spcAft>
              </a:pPr>
              <a:endParaRPr lang="en-US" sz="1400" smtClean="0">
                <a:solidFill>
                  <a:srgbClr val="FF0000"/>
                </a:solidFill>
                <a:latin typeface="Calibri" pitchFamily="34" charset="0"/>
              </a:endParaRPr>
            </a:p>
            <a:p>
              <a:pPr algn="r" defTabSz="904875" fontAlgn="auto">
                <a:spcBef>
                  <a:spcPts val="0"/>
                </a:spcBef>
                <a:spcAft>
                  <a:spcPts val="0"/>
                </a:spcAft>
              </a:pPr>
              <a:r>
                <a:rPr lang="en-US" sz="1100" smtClean="0">
                  <a:solidFill>
                    <a:srgbClr val="000000"/>
                  </a:solidFill>
                  <a:latin typeface="Calibri" pitchFamily="34" charset="0"/>
                </a:rPr>
                <a:t>Thiyaga P. Thiyagarajan</a:t>
              </a:r>
            </a:p>
            <a:p>
              <a:pPr algn="r" defTabSz="904875" fontAlgn="auto">
                <a:spcBef>
                  <a:spcPts val="0"/>
                </a:spcBef>
                <a:spcAft>
                  <a:spcPts val="0"/>
                </a:spcAft>
              </a:pPr>
              <a:endParaRPr lang="en-US" sz="1400" smtClean="0">
                <a:solidFill>
                  <a:srgbClr val="000000"/>
                </a:solidFill>
                <a:latin typeface="Calibri" pitchFamily="34" charset="0"/>
              </a:endParaRPr>
            </a:p>
          </p:txBody>
        </p:sp>
        <p:sp>
          <p:nvSpPr>
            <p:cNvPr id="1056" name="Text Box 65"/>
            <p:cNvSpPr txBox="1">
              <a:spLocks noChangeArrowheads="1"/>
            </p:cNvSpPr>
            <p:nvPr/>
          </p:nvSpPr>
          <p:spPr bwMode="auto">
            <a:xfrm>
              <a:off x="6537176" y="5786929"/>
              <a:ext cx="1816100" cy="943979"/>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400" b="1" dirty="0" smtClean="0">
                  <a:solidFill>
                    <a:srgbClr val="000000"/>
                  </a:solidFill>
                  <a:latin typeface="Calibri" pitchFamily="34" charset="0"/>
                </a:rPr>
                <a:t>Experimental Program to Stimulate Competitive Research (</a:t>
              </a:r>
              <a:r>
                <a:rPr lang="en-US" sz="1400" b="1" dirty="0" err="1" smtClean="0">
                  <a:solidFill>
                    <a:srgbClr val="000000"/>
                  </a:solidFill>
                  <a:latin typeface="Calibri" pitchFamily="34" charset="0"/>
                </a:rPr>
                <a:t>EPSCoR</a:t>
              </a:r>
              <a:r>
                <a:rPr lang="en-US" sz="1400" b="1" dirty="0" smtClean="0">
                  <a:solidFill>
                    <a:srgbClr val="000000"/>
                  </a:solidFill>
                  <a:latin typeface="Calibri" pitchFamily="34" charset="0"/>
                </a:rPr>
                <a:t>)</a:t>
              </a:r>
              <a:endParaRPr lang="en-US" sz="1400" dirty="0" smtClean="0">
                <a:solidFill>
                  <a:srgbClr val="000000"/>
                </a:solidFill>
                <a:latin typeface="Calibri" pitchFamily="34" charset="0"/>
              </a:endParaRPr>
            </a:p>
          </p:txBody>
        </p:sp>
        <p:sp>
          <p:nvSpPr>
            <p:cNvPr id="1057" name="Text Box 67"/>
            <p:cNvSpPr txBox="1">
              <a:spLocks noChangeArrowheads="1"/>
            </p:cNvSpPr>
            <p:nvPr/>
          </p:nvSpPr>
          <p:spPr bwMode="auto">
            <a:xfrm>
              <a:off x="7945438" y="6505575"/>
              <a:ext cx="1123950" cy="250825"/>
            </a:xfrm>
            <a:prstGeom prst="rect">
              <a:avLst/>
            </a:prstGeom>
            <a:noFill/>
            <a:ln w="9525">
              <a:noFill/>
              <a:miter lim="800000"/>
              <a:headEnd/>
              <a:tailEnd/>
            </a:ln>
          </p:spPr>
          <p:txBody>
            <a:bodyPr wrap="none" lIns="81414" tIns="40705" rIns="81414" bIns="40705">
              <a:spAutoFit/>
            </a:bodyPr>
            <a:lstStyle/>
            <a:p>
              <a:pPr defTabSz="904875" fontAlgn="auto">
                <a:spcBef>
                  <a:spcPts val="0"/>
                </a:spcBef>
                <a:spcAft>
                  <a:spcPts val="0"/>
                </a:spcAft>
              </a:pPr>
              <a:r>
                <a:rPr lang="en-US" sz="1100" dirty="0" smtClean="0">
                  <a:solidFill>
                    <a:srgbClr val="000000"/>
                  </a:solidFill>
                  <a:latin typeface="Calibri" pitchFamily="34" charset="0"/>
                </a:rPr>
                <a:t>Tim Fitzsimmons</a:t>
              </a:r>
            </a:p>
          </p:txBody>
        </p:sp>
        <p:sp>
          <p:nvSpPr>
            <p:cNvPr id="1058" name="Rectangle 69"/>
            <p:cNvSpPr>
              <a:spLocks noChangeArrowheads="1"/>
            </p:cNvSpPr>
            <p:nvPr/>
          </p:nvSpPr>
          <p:spPr bwMode="auto">
            <a:xfrm>
              <a:off x="6521450" y="4686300"/>
              <a:ext cx="2535238" cy="992188"/>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59" name="Text Box 70"/>
            <p:cNvSpPr txBox="1">
              <a:spLocks noChangeArrowheads="1"/>
            </p:cNvSpPr>
            <p:nvPr/>
          </p:nvSpPr>
          <p:spPr bwMode="auto">
            <a:xfrm>
              <a:off x="6522079" y="4714875"/>
              <a:ext cx="1500187" cy="820738"/>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srgbClr val="000000"/>
                  </a:solidFill>
                  <a:latin typeface="Calibri" pitchFamily="34" charset="0"/>
                </a:rPr>
                <a:t>Electron and Scanning Probe Microscopies</a:t>
              </a:r>
            </a:p>
          </p:txBody>
        </p:sp>
        <p:pic>
          <p:nvPicPr>
            <p:cNvPr id="1060" name="Picture 71" descr="Zhu1"/>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346297" y="4727575"/>
              <a:ext cx="592138" cy="768350"/>
            </a:xfrm>
            <a:prstGeom prst="rect">
              <a:avLst/>
            </a:prstGeom>
            <a:noFill/>
            <a:ln w="9525">
              <a:noFill/>
              <a:miter lim="800000"/>
              <a:headEnd/>
              <a:tailEnd/>
            </a:ln>
          </p:spPr>
        </p:pic>
        <p:sp>
          <p:nvSpPr>
            <p:cNvPr id="1061" name="Text Box 72"/>
            <p:cNvSpPr txBox="1">
              <a:spLocks noChangeArrowheads="1"/>
            </p:cNvSpPr>
            <p:nvPr/>
          </p:nvSpPr>
          <p:spPr bwMode="auto">
            <a:xfrm>
              <a:off x="8394700" y="5449888"/>
              <a:ext cx="693738" cy="250825"/>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100" smtClean="0">
                  <a:solidFill>
                    <a:srgbClr val="000000"/>
                  </a:solidFill>
                  <a:latin typeface="Calibri" pitchFamily="34" charset="0"/>
                </a:rPr>
                <a:t>Jane Zhu</a:t>
              </a:r>
            </a:p>
          </p:txBody>
        </p:sp>
        <p:sp>
          <p:nvSpPr>
            <p:cNvPr id="1062" name="Rectangle 74"/>
            <p:cNvSpPr>
              <a:spLocks noChangeArrowheads="1"/>
            </p:cNvSpPr>
            <p:nvPr/>
          </p:nvSpPr>
          <p:spPr bwMode="auto">
            <a:xfrm>
              <a:off x="6519863" y="2628900"/>
              <a:ext cx="2535237" cy="966788"/>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63" name="Text Box 75"/>
            <p:cNvSpPr txBox="1">
              <a:spLocks noChangeArrowheads="1"/>
            </p:cNvSpPr>
            <p:nvPr/>
          </p:nvSpPr>
          <p:spPr bwMode="auto">
            <a:xfrm>
              <a:off x="6535887" y="2667000"/>
              <a:ext cx="1192212" cy="574675"/>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prstClr val="black"/>
                  </a:solidFill>
                  <a:latin typeface="Calibri" pitchFamily="34" charset="0"/>
                </a:rPr>
                <a:t>X-ray  Scattering</a:t>
              </a:r>
            </a:p>
          </p:txBody>
        </p:sp>
        <p:sp>
          <p:nvSpPr>
            <p:cNvPr id="1064" name="Text Box 76"/>
            <p:cNvSpPr txBox="1">
              <a:spLocks noChangeArrowheads="1"/>
            </p:cNvSpPr>
            <p:nvPr/>
          </p:nvSpPr>
          <p:spPr bwMode="auto">
            <a:xfrm>
              <a:off x="7864475" y="3151188"/>
              <a:ext cx="1187450" cy="482600"/>
            </a:xfrm>
            <a:prstGeom prst="rect">
              <a:avLst/>
            </a:prstGeom>
            <a:noFill/>
            <a:ln w="9525">
              <a:noFill/>
              <a:miter lim="800000"/>
              <a:headEnd/>
              <a:tailEnd/>
            </a:ln>
          </p:spPr>
          <p:txBody>
            <a:bodyPr lIns="81414" tIns="40705" rIns="81414" bIns="40705">
              <a:spAutoFit/>
            </a:bodyPr>
            <a:lstStyle/>
            <a:p>
              <a:pPr algn="r" defTabSz="904875" fontAlgn="auto">
                <a:spcBef>
                  <a:spcPts val="0"/>
                </a:spcBef>
                <a:spcAft>
                  <a:spcPts val="0"/>
                </a:spcAft>
              </a:pPr>
              <a:endParaRPr lang="en-US" sz="1400" smtClean="0">
                <a:solidFill>
                  <a:srgbClr val="FF0000"/>
                </a:solidFill>
                <a:latin typeface="Calibri" pitchFamily="34" charset="0"/>
              </a:endParaRPr>
            </a:p>
            <a:p>
              <a:pPr algn="r" defTabSz="904875" fontAlgn="auto">
                <a:spcBef>
                  <a:spcPts val="0"/>
                </a:spcBef>
                <a:spcAft>
                  <a:spcPts val="0"/>
                </a:spcAft>
              </a:pPr>
              <a:r>
                <a:rPr lang="en-US" sz="1100" smtClean="0">
                  <a:solidFill>
                    <a:srgbClr val="000000"/>
                  </a:solidFill>
                  <a:latin typeface="Calibri" pitchFamily="34" charset="0"/>
                </a:rPr>
                <a:t>Lane Wilson</a:t>
              </a:r>
            </a:p>
          </p:txBody>
        </p:sp>
        <p:pic>
          <p:nvPicPr>
            <p:cNvPr id="1065" name="Picture 102" descr="Wilson"/>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349473" y="2670175"/>
              <a:ext cx="588962" cy="736600"/>
            </a:xfrm>
            <a:prstGeom prst="rect">
              <a:avLst/>
            </a:prstGeom>
            <a:noFill/>
            <a:ln w="9525">
              <a:noFill/>
              <a:miter lim="800000"/>
              <a:headEnd/>
              <a:tailEnd/>
            </a:ln>
          </p:spPr>
        </p:pic>
        <p:sp>
          <p:nvSpPr>
            <p:cNvPr id="108" name="Rectangle 87"/>
            <p:cNvSpPr>
              <a:spLocks noChangeArrowheads="1"/>
            </p:cNvSpPr>
            <p:nvPr/>
          </p:nvSpPr>
          <p:spPr bwMode="auto">
            <a:xfrm>
              <a:off x="6275388" y="1357313"/>
              <a:ext cx="2713037" cy="1052512"/>
            </a:xfrm>
            <a:prstGeom prst="rect">
              <a:avLst/>
            </a:prstGeom>
            <a:solidFill>
              <a:srgbClr val="FFFFD5"/>
            </a:solidFill>
            <a:ln w="28575">
              <a:solidFill>
                <a:srgbClr val="106636"/>
              </a:solidFill>
              <a:miter lim="800000"/>
              <a:headEnd/>
              <a:tailEnd/>
            </a:ln>
            <a:effectLst>
              <a:outerShdw dist="63500" dir="7612194" algn="ctr" rotWithShape="0">
                <a:schemeClr val="bg2">
                  <a:alpha val="50000"/>
                </a:schemeClr>
              </a:outerShdw>
            </a:effectLst>
          </p:spPr>
          <p:txBody>
            <a:bodyPr wrap="none" lIns="90573" tIns="45291" rIns="90573" bIns="45291" anchor="ctr"/>
            <a:lstStyle/>
            <a:p>
              <a:pPr algn="r" defTabSz="907475" fontAlgn="auto">
                <a:spcBef>
                  <a:spcPts val="0"/>
                </a:spcBef>
                <a:spcAft>
                  <a:spcPts val="0"/>
                </a:spcAft>
                <a:defRPr/>
              </a:pPr>
              <a:endParaRPr lang="en-US" sz="1300" dirty="0">
                <a:solidFill>
                  <a:srgbClr val="000000"/>
                </a:solidFill>
                <a:latin typeface="Calibri" pitchFamily="34" charset="0"/>
              </a:endParaRPr>
            </a:p>
          </p:txBody>
        </p:sp>
        <p:sp>
          <p:nvSpPr>
            <p:cNvPr id="1067" name="Text Box 88"/>
            <p:cNvSpPr txBox="1">
              <a:spLocks noChangeArrowheads="1"/>
            </p:cNvSpPr>
            <p:nvPr/>
          </p:nvSpPr>
          <p:spPr bwMode="auto">
            <a:xfrm>
              <a:off x="6283325" y="1341438"/>
              <a:ext cx="1952625" cy="820861"/>
            </a:xfrm>
            <a:prstGeom prst="rect">
              <a:avLst/>
            </a:prstGeom>
            <a:noFill/>
            <a:ln w="9525">
              <a:noFill/>
              <a:miter lim="800000"/>
              <a:headEnd/>
              <a:tailEnd/>
            </a:ln>
          </p:spPr>
          <p:txBody>
            <a:bodyPr lIns="81404" tIns="40701" rIns="81404" bIns="40701">
              <a:spAutoFit/>
            </a:bodyPr>
            <a:lstStyle/>
            <a:p>
              <a:pPr defTabSz="904875" fontAlgn="auto">
                <a:spcBef>
                  <a:spcPts val="0"/>
                </a:spcBef>
                <a:spcAft>
                  <a:spcPts val="0"/>
                </a:spcAft>
              </a:pPr>
              <a:r>
                <a:rPr lang="en-US" sz="1600" b="1" dirty="0" smtClean="0">
                  <a:solidFill>
                    <a:prstClr val="black"/>
                  </a:solidFill>
                  <a:latin typeface="Calibri" pitchFamily="34" charset="0"/>
                </a:rPr>
                <a:t>Scattering and Instrumentation Sciences Team</a:t>
              </a:r>
            </a:p>
          </p:txBody>
        </p:sp>
        <p:pic>
          <p:nvPicPr>
            <p:cNvPr id="1068" name="Picture 89" descr="Kerch1"/>
            <p:cNvPicPr>
              <a:picLocks noChangeAspect="1" noChangeArrowheads="1"/>
            </p:cNvPicPr>
            <p:nvPr/>
          </p:nvPicPr>
          <p:blipFill rotWithShape="1">
            <a:blip r:embed="rId12" cstate="screen">
              <a:lum bright="-4000" contrast="6000"/>
              <a:extLst>
                <a:ext uri="{28A0092B-C50C-407E-A947-70E740481C1C}">
                  <a14:useLocalDpi xmlns:a14="http://schemas.microsoft.com/office/drawing/2010/main"/>
                </a:ext>
              </a:extLst>
            </a:blip>
            <a:srcRect/>
            <a:stretch/>
          </p:blipFill>
          <p:spPr bwMode="auto">
            <a:xfrm>
              <a:off x="8303435" y="1403350"/>
              <a:ext cx="585216" cy="774700"/>
            </a:xfrm>
            <a:prstGeom prst="rect">
              <a:avLst/>
            </a:prstGeom>
            <a:noFill/>
            <a:ln w="28575">
              <a:noFill/>
              <a:miter lim="800000"/>
              <a:headEnd/>
              <a:tailEnd/>
            </a:ln>
          </p:spPr>
        </p:pic>
        <p:sp>
          <p:nvSpPr>
            <p:cNvPr id="1069" name="Text Box 90"/>
            <p:cNvSpPr txBox="1">
              <a:spLocks noChangeArrowheads="1"/>
            </p:cNvSpPr>
            <p:nvPr/>
          </p:nvSpPr>
          <p:spPr bwMode="auto">
            <a:xfrm>
              <a:off x="6284913" y="2087563"/>
              <a:ext cx="2687637" cy="358775"/>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dirty="0" smtClean="0">
                  <a:solidFill>
                    <a:prstClr val="black"/>
                  </a:solidFill>
                  <a:latin typeface="Calibri" pitchFamily="34" charset="0"/>
                </a:rPr>
                <a:t>Team Lead - </a:t>
              </a:r>
              <a:r>
                <a:rPr lang="en-US" b="1" dirty="0" smtClean="0">
                  <a:solidFill>
                    <a:prstClr val="black"/>
                  </a:solidFill>
                  <a:latin typeface="Calibri" pitchFamily="34" charset="0"/>
                </a:rPr>
                <a:t> </a:t>
              </a:r>
              <a:r>
                <a:rPr lang="en-US" dirty="0" smtClean="0">
                  <a:solidFill>
                    <a:prstClr val="black"/>
                  </a:solidFill>
                  <a:latin typeface="Calibri" pitchFamily="34" charset="0"/>
                </a:rPr>
                <a:t>Helen Kerch</a:t>
              </a:r>
            </a:p>
          </p:txBody>
        </p:sp>
        <p:sp>
          <p:nvSpPr>
            <p:cNvPr id="1070" name="Line 28"/>
            <p:cNvSpPr>
              <a:spLocks noChangeShapeType="1"/>
            </p:cNvSpPr>
            <p:nvPr/>
          </p:nvSpPr>
          <p:spPr bwMode="auto">
            <a:xfrm>
              <a:off x="122238" y="3189288"/>
              <a:ext cx="306387"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71" name="Line 29"/>
            <p:cNvSpPr>
              <a:spLocks noChangeShapeType="1"/>
            </p:cNvSpPr>
            <p:nvPr/>
          </p:nvSpPr>
          <p:spPr bwMode="auto">
            <a:xfrm>
              <a:off x="104775" y="6429375"/>
              <a:ext cx="381000" cy="0"/>
            </a:xfrm>
            <a:prstGeom prst="line">
              <a:avLst/>
            </a:prstGeom>
            <a:noFill/>
            <a:ln w="28575">
              <a:solidFill>
                <a:schemeClr val="tx1"/>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72" name="Line 30"/>
            <p:cNvSpPr>
              <a:spLocks noChangeShapeType="1"/>
            </p:cNvSpPr>
            <p:nvPr/>
          </p:nvSpPr>
          <p:spPr bwMode="auto">
            <a:xfrm>
              <a:off x="115888" y="1763713"/>
              <a:ext cx="0" cy="4673600"/>
            </a:xfrm>
            <a:prstGeom prst="line">
              <a:avLst/>
            </a:prstGeom>
            <a:noFill/>
            <a:ln w="28575">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73" name="Line 31"/>
            <p:cNvSpPr>
              <a:spLocks noChangeShapeType="1"/>
            </p:cNvSpPr>
            <p:nvPr/>
          </p:nvSpPr>
          <p:spPr bwMode="auto">
            <a:xfrm>
              <a:off x="133350" y="4219575"/>
              <a:ext cx="306388"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074" name="Line 32"/>
            <p:cNvSpPr>
              <a:spLocks noChangeShapeType="1"/>
            </p:cNvSpPr>
            <p:nvPr/>
          </p:nvSpPr>
          <p:spPr bwMode="auto">
            <a:xfrm>
              <a:off x="134938" y="5311775"/>
              <a:ext cx="304800" cy="0"/>
            </a:xfrm>
            <a:prstGeom prst="line">
              <a:avLst/>
            </a:prstGeom>
            <a:noFill/>
            <a:ln w="19050">
              <a:solidFill>
                <a:srgbClr val="106636"/>
              </a:solidFill>
              <a:round/>
              <a:headEnd/>
              <a:tailEnd/>
            </a:ln>
          </p:spPr>
          <p:txBody>
            <a:bodyPr lIns="81441" tIns="40716" rIns="81441" bIns="40716"/>
            <a:lstStyle/>
            <a:p>
              <a:pPr fontAlgn="auto">
                <a:spcBef>
                  <a:spcPts val="0"/>
                </a:spcBef>
                <a:spcAft>
                  <a:spcPts val="0"/>
                </a:spcAft>
              </a:pPr>
              <a:endParaRPr lang="en-US" smtClean="0">
                <a:solidFill>
                  <a:srgbClr val="000000"/>
                </a:solidFill>
                <a:latin typeface="Calibri"/>
              </a:endParaRPr>
            </a:p>
          </p:txBody>
        </p:sp>
        <p:sp>
          <p:nvSpPr>
            <p:cNvPr id="133" name="Rectangle 91"/>
            <p:cNvSpPr>
              <a:spLocks noChangeArrowheads="1"/>
            </p:cNvSpPr>
            <p:nvPr/>
          </p:nvSpPr>
          <p:spPr bwMode="auto">
            <a:xfrm>
              <a:off x="79375" y="1352550"/>
              <a:ext cx="2825750" cy="1049338"/>
            </a:xfrm>
            <a:prstGeom prst="rect">
              <a:avLst/>
            </a:prstGeom>
            <a:solidFill>
              <a:srgbClr val="FFFFD5"/>
            </a:solidFill>
            <a:ln w="28575">
              <a:solidFill>
                <a:srgbClr val="106636"/>
              </a:solidFill>
              <a:miter lim="800000"/>
              <a:headEnd/>
              <a:tailEnd/>
            </a:ln>
            <a:effectLst>
              <a:outerShdw dist="63500" dir="7612194" algn="ctr" rotWithShape="0">
                <a:schemeClr val="bg2">
                  <a:alpha val="50000"/>
                </a:schemeClr>
              </a:outerShdw>
            </a:effectLst>
          </p:spPr>
          <p:txBody>
            <a:bodyPr wrap="none" lIns="90573" tIns="45291" rIns="90573" bIns="45291" anchor="ctr"/>
            <a:lstStyle/>
            <a:p>
              <a:pPr defTabSz="907475" fontAlgn="auto">
                <a:lnSpc>
                  <a:spcPct val="75000"/>
                </a:lnSpc>
                <a:spcBef>
                  <a:spcPct val="50000"/>
                </a:spcBef>
                <a:spcAft>
                  <a:spcPts val="0"/>
                </a:spcAft>
                <a:defRPr/>
              </a:pPr>
              <a:endParaRPr lang="en-US" b="1" dirty="0">
                <a:solidFill>
                  <a:srgbClr val="000000"/>
                </a:solidFill>
                <a:latin typeface="Calibri" pitchFamily="34" charset="0"/>
              </a:endParaRPr>
            </a:p>
          </p:txBody>
        </p:sp>
        <p:sp>
          <p:nvSpPr>
            <p:cNvPr id="1076" name="Text Box 92"/>
            <p:cNvSpPr txBox="1">
              <a:spLocks noChangeArrowheads="1"/>
            </p:cNvSpPr>
            <p:nvPr/>
          </p:nvSpPr>
          <p:spPr bwMode="auto">
            <a:xfrm>
              <a:off x="101600" y="2135188"/>
              <a:ext cx="2749550" cy="331787"/>
            </a:xfrm>
            <a:prstGeom prst="rect">
              <a:avLst/>
            </a:prstGeom>
            <a:noFill/>
            <a:ln w="9525">
              <a:noFill/>
              <a:miter lim="800000"/>
              <a:headEnd/>
              <a:tailEnd/>
            </a:ln>
          </p:spPr>
          <p:txBody>
            <a:bodyPr lIns="81404" tIns="40701" rIns="81404" bIns="40701">
              <a:spAutoFit/>
            </a:bodyPr>
            <a:lstStyle/>
            <a:p>
              <a:pPr defTabSz="904875" fontAlgn="auto">
                <a:lnSpc>
                  <a:spcPct val="90000"/>
                </a:lnSpc>
                <a:spcBef>
                  <a:spcPts val="0"/>
                </a:spcBef>
                <a:spcAft>
                  <a:spcPts val="0"/>
                </a:spcAft>
              </a:pPr>
              <a:r>
                <a:rPr lang="en-US" dirty="0" smtClean="0">
                  <a:solidFill>
                    <a:prstClr val="black"/>
                  </a:solidFill>
                  <a:latin typeface="Calibri" pitchFamily="34" charset="0"/>
                </a:rPr>
                <a:t>Team Lead - Arvind Kini</a:t>
              </a:r>
            </a:p>
          </p:txBody>
        </p:sp>
        <p:sp>
          <p:nvSpPr>
            <p:cNvPr id="1077" name="Text Box 93"/>
            <p:cNvSpPr txBox="1">
              <a:spLocks noChangeArrowheads="1"/>
            </p:cNvSpPr>
            <p:nvPr/>
          </p:nvSpPr>
          <p:spPr bwMode="auto">
            <a:xfrm>
              <a:off x="117475" y="1336675"/>
              <a:ext cx="2020888" cy="820869"/>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srgbClr val="000000"/>
                  </a:solidFill>
                  <a:latin typeface="Calibri" pitchFamily="34" charset="0"/>
                </a:rPr>
                <a:t>Materials Discovery, Design, and Synthesis Team</a:t>
              </a:r>
            </a:p>
          </p:txBody>
        </p:sp>
        <p:sp>
          <p:nvSpPr>
            <p:cNvPr id="1093" name="Rectangle 33"/>
            <p:cNvSpPr>
              <a:spLocks noChangeArrowheads="1"/>
            </p:cNvSpPr>
            <p:nvPr/>
          </p:nvSpPr>
          <p:spPr bwMode="auto">
            <a:xfrm>
              <a:off x="269874" y="2590800"/>
              <a:ext cx="2535194" cy="992187"/>
            </a:xfrm>
            <a:prstGeom prst="rect">
              <a:avLst/>
            </a:prstGeom>
            <a:solidFill>
              <a:srgbClr val="FFFFD5"/>
            </a:solidFill>
            <a:ln w="12700">
              <a:solidFill>
                <a:schemeClr val="tx1"/>
              </a:solidFill>
              <a:miter lim="800000"/>
              <a:headEnd/>
              <a:tailEnd/>
            </a:ln>
          </p:spPr>
          <p:txBody>
            <a:bodyPr wrap="none" lIns="101719" tIns="50861" rIns="101719" bIns="5086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94" name="Text Box 34"/>
            <p:cNvSpPr txBox="1">
              <a:spLocks noChangeArrowheads="1"/>
            </p:cNvSpPr>
            <p:nvPr/>
          </p:nvSpPr>
          <p:spPr bwMode="auto">
            <a:xfrm>
              <a:off x="228600" y="2617788"/>
              <a:ext cx="1138218" cy="584747"/>
            </a:xfrm>
            <a:prstGeom prst="rect">
              <a:avLst/>
            </a:prstGeom>
            <a:noFill/>
            <a:ln w="9525">
              <a:noFill/>
              <a:miter lim="800000"/>
              <a:headEnd/>
              <a:tailEnd/>
            </a:ln>
          </p:spPr>
          <p:txBody>
            <a:bodyPr lIns="91410" tIns="45706" rIns="91410" bIns="45706">
              <a:spAutoFit/>
            </a:bodyPr>
            <a:lstStyle/>
            <a:p>
              <a:pPr defTabSz="904875" fontAlgn="auto">
                <a:spcBef>
                  <a:spcPts val="0"/>
                </a:spcBef>
                <a:spcAft>
                  <a:spcPts val="0"/>
                </a:spcAft>
              </a:pPr>
              <a:r>
                <a:rPr lang="en-US" sz="1600" b="1" dirty="0" smtClean="0">
                  <a:solidFill>
                    <a:prstClr val="black"/>
                  </a:solidFill>
                  <a:latin typeface="Calibri" pitchFamily="34" charset="0"/>
                </a:rPr>
                <a:t>Materials </a:t>
              </a:r>
            </a:p>
            <a:p>
              <a:pPr defTabSz="904875" fontAlgn="auto">
                <a:spcBef>
                  <a:spcPts val="0"/>
                </a:spcBef>
                <a:spcAft>
                  <a:spcPts val="0"/>
                </a:spcAft>
              </a:pPr>
              <a:r>
                <a:rPr lang="en-US" sz="1600" b="1" dirty="0" smtClean="0">
                  <a:solidFill>
                    <a:prstClr val="black"/>
                  </a:solidFill>
                  <a:latin typeface="Calibri" pitchFamily="34" charset="0"/>
                </a:rPr>
                <a:t>Chemistry </a:t>
              </a:r>
            </a:p>
          </p:txBody>
        </p:sp>
        <p:sp>
          <p:nvSpPr>
            <p:cNvPr id="1095" name="Rectangle 36"/>
            <p:cNvSpPr>
              <a:spLocks noChangeArrowheads="1"/>
            </p:cNvSpPr>
            <p:nvPr/>
          </p:nvSpPr>
          <p:spPr bwMode="auto">
            <a:xfrm>
              <a:off x="276224" y="4710112"/>
              <a:ext cx="2536782" cy="992188"/>
            </a:xfrm>
            <a:prstGeom prst="rect">
              <a:avLst/>
            </a:prstGeom>
            <a:solidFill>
              <a:srgbClr val="FFFFD5"/>
            </a:solidFill>
            <a:ln w="12700">
              <a:solidFill>
                <a:schemeClr val="tx1"/>
              </a:solidFill>
              <a:miter lim="800000"/>
              <a:headEnd/>
              <a:tailEnd/>
            </a:ln>
          </p:spPr>
          <p:txBody>
            <a:bodyPr wrap="none" lIns="101719" tIns="50861" rIns="101719" bIns="5086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96" name="Text Box 37"/>
            <p:cNvSpPr txBox="1">
              <a:spLocks noChangeArrowheads="1"/>
            </p:cNvSpPr>
            <p:nvPr/>
          </p:nvSpPr>
          <p:spPr bwMode="auto">
            <a:xfrm>
              <a:off x="261936" y="4697413"/>
              <a:ext cx="1609698" cy="830968"/>
            </a:xfrm>
            <a:prstGeom prst="rect">
              <a:avLst/>
            </a:prstGeom>
            <a:noFill/>
            <a:ln w="9525">
              <a:noFill/>
              <a:miter lim="800000"/>
              <a:headEnd/>
              <a:tailEnd/>
            </a:ln>
          </p:spPr>
          <p:txBody>
            <a:bodyPr lIns="91410" tIns="45706" rIns="91410" bIns="45706">
              <a:spAutoFit/>
            </a:bodyPr>
            <a:lstStyle/>
            <a:p>
              <a:pPr defTabSz="904875" fontAlgn="auto">
                <a:spcBef>
                  <a:spcPts val="0"/>
                </a:spcBef>
                <a:spcAft>
                  <a:spcPts val="0"/>
                </a:spcAft>
              </a:pPr>
              <a:r>
                <a:rPr lang="en-US" sz="1600" b="1" dirty="0" smtClean="0">
                  <a:solidFill>
                    <a:srgbClr val="000000"/>
                  </a:solidFill>
                  <a:latin typeface="Calibri" pitchFamily="34" charset="0"/>
                </a:rPr>
                <a:t>Synthesis and Processing Science</a:t>
              </a:r>
              <a:endParaRPr lang="en-US" sz="2000" b="1" dirty="0" smtClean="0">
                <a:solidFill>
                  <a:srgbClr val="000000"/>
                </a:solidFill>
                <a:latin typeface="Calibri" pitchFamily="34" charset="0"/>
              </a:endParaRPr>
            </a:p>
          </p:txBody>
        </p:sp>
        <p:sp>
          <p:nvSpPr>
            <p:cNvPr id="1097" name="Text Box 38"/>
            <p:cNvSpPr txBox="1">
              <a:spLocks noChangeArrowheads="1"/>
            </p:cNvSpPr>
            <p:nvPr/>
          </p:nvSpPr>
          <p:spPr bwMode="auto">
            <a:xfrm>
              <a:off x="1751484" y="5426075"/>
              <a:ext cx="1072669" cy="261582"/>
            </a:xfrm>
            <a:prstGeom prst="rect">
              <a:avLst/>
            </a:prstGeom>
            <a:noFill/>
            <a:ln w="9525">
              <a:noFill/>
              <a:miter lim="800000"/>
              <a:headEnd/>
              <a:tailEnd/>
            </a:ln>
          </p:spPr>
          <p:txBody>
            <a:bodyPr wrap="none" lIns="91410" tIns="45706" rIns="91410" bIns="45706">
              <a:spAutoFit/>
            </a:bodyPr>
            <a:lstStyle/>
            <a:p>
              <a:pPr algn="r" defTabSz="904875" fontAlgn="auto">
                <a:spcBef>
                  <a:spcPts val="0"/>
                </a:spcBef>
                <a:spcAft>
                  <a:spcPts val="0"/>
                </a:spcAft>
              </a:pPr>
              <a:r>
                <a:rPr lang="en-US" sz="1100" smtClean="0">
                  <a:solidFill>
                    <a:srgbClr val="000000"/>
                  </a:solidFill>
                  <a:latin typeface="Calibri" pitchFamily="34" charset="0"/>
                </a:rPr>
                <a:t>Bonnie Gersten</a:t>
              </a:r>
            </a:p>
          </p:txBody>
        </p:sp>
        <p:sp>
          <p:nvSpPr>
            <p:cNvPr id="1098" name="Rectangle 40"/>
            <p:cNvSpPr>
              <a:spLocks noChangeArrowheads="1"/>
            </p:cNvSpPr>
            <p:nvPr/>
          </p:nvSpPr>
          <p:spPr bwMode="auto">
            <a:xfrm>
              <a:off x="276224" y="3671887"/>
              <a:ext cx="2536782" cy="927100"/>
            </a:xfrm>
            <a:prstGeom prst="rect">
              <a:avLst/>
            </a:prstGeom>
            <a:solidFill>
              <a:srgbClr val="FFFFD5"/>
            </a:solidFill>
            <a:ln w="12700">
              <a:solidFill>
                <a:schemeClr val="tx1"/>
              </a:solidFill>
              <a:miter lim="800000"/>
              <a:headEnd/>
              <a:tailEnd/>
            </a:ln>
          </p:spPr>
          <p:txBody>
            <a:bodyPr wrap="none" lIns="101719" tIns="50861" rIns="101719" bIns="5086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99" name="Text Box 41"/>
            <p:cNvSpPr txBox="1">
              <a:spLocks noChangeArrowheads="1"/>
            </p:cNvSpPr>
            <p:nvPr/>
          </p:nvSpPr>
          <p:spPr bwMode="auto">
            <a:xfrm>
              <a:off x="228600" y="3697288"/>
              <a:ext cx="1522386" cy="584747"/>
            </a:xfrm>
            <a:prstGeom prst="rect">
              <a:avLst/>
            </a:prstGeom>
            <a:noFill/>
            <a:ln w="9525">
              <a:noFill/>
              <a:miter lim="800000"/>
              <a:headEnd/>
              <a:tailEnd/>
            </a:ln>
          </p:spPr>
          <p:txBody>
            <a:bodyPr lIns="91410" tIns="45706" rIns="91410" bIns="45706">
              <a:spAutoFit/>
            </a:bodyPr>
            <a:lstStyle/>
            <a:p>
              <a:pPr defTabSz="904875" fontAlgn="auto">
                <a:spcBef>
                  <a:spcPts val="0"/>
                </a:spcBef>
                <a:spcAft>
                  <a:spcPts val="0"/>
                </a:spcAft>
              </a:pPr>
              <a:r>
                <a:rPr lang="en-US" sz="1600" b="1" dirty="0" err="1" smtClean="0">
                  <a:solidFill>
                    <a:srgbClr val="000000"/>
                  </a:solidFill>
                  <a:latin typeface="Calibri" pitchFamily="34" charset="0"/>
                </a:rPr>
                <a:t>Biomolecular</a:t>
              </a:r>
              <a:r>
                <a:rPr lang="en-US" sz="1600" b="1" dirty="0" smtClean="0">
                  <a:solidFill>
                    <a:srgbClr val="000000"/>
                  </a:solidFill>
                  <a:latin typeface="Calibri" pitchFamily="34" charset="0"/>
                </a:rPr>
                <a:t> Materials </a:t>
              </a:r>
            </a:p>
          </p:txBody>
        </p:sp>
        <p:sp>
          <p:nvSpPr>
            <p:cNvPr id="1100" name="Text Box 42"/>
            <p:cNvSpPr txBox="1">
              <a:spLocks noChangeArrowheads="1"/>
            </p:cNvSpPr>
            <p:nvPr/>
          </p:nvSpPr>
          <p:spPr bwMode="auto">
            <a:xfrm>
              <a:off x="1101710" y="4397375"/>
              <a:ext cx="1693833" cy="261582"/>
            </a:xfrm>
            <a:prstGeom prst="rect">
              <a:avLst/>
            </a:prstGeom>
            <a:noFill/>
            <a:ln w="9525">
              <a:noFill/>
              <a:miter lim="800000"/>
              <a:headEnd/>
              <a:tailEnd/>
            </a:ln>
          </p:spPr>
          <p:txBody>
            <a:bodyPr lIns="91410" tIns="45706" rIns="91410" bIns="45706">
              <a:spAutoFit/>
            </a:bodyPr>
            <a:lstStyle/>
            <a:p>
              <a:pPr algn="r" defTabSz="904875" fontAlgn="auto">
                <a:spcBef>
                  <a:spcPts val="0"/>
                </a:spcBef>
                <a:spcAft>
                  <a:spcPts val="0"/>
                </a:spcAft>
              </a:pPr>
              <a:r>
                <a:rPr lang="en-US" sz="1100" dirty="0" smtClean="0">
                  <a:solidFill>
                    <a:srgbClr val="000000"/>
                  </a:solidFill>
                  <a:latin typeface="Calibri" pitchFamily="34" charset="0"/>
                </a:rPr>
                <a:t>Mike Markowitz</a:t>
              </a:r>
            </a:p>
          </p:txBody>
        </p:sp>
        <p:sp>
          <p:nvSpPr>
            <p:cNvPr id="1101" name="Rectangle 44"/>
            <p:cNvSpPr>
              <a:spLocks noChangeArrowheads="1"/>
            </p:cNvSpPr>
            <p:nvPr/>
          </p:nvSpPr>
          <p:spPr bwMode="auto">
            <a:xfrm>
              <a:off x="261936" y="5773737"/>
              <a:ext cx="2536782" cy="947738"/>
            </a:xfrm>
            <a:prstGeom prst="rect">
              <a:avLst/>
            </a:prstGeom>
            <a:solidFill>
              <a:srgbClr val="FFFFD5"/>
            </a:solidFill>
            <a:ln w="12700">
              <a:solidFill>
                <a:schemeClr val="tx1"/>
              </a:solidFill>
              <a:miter lim="800000"/>
              <a:headEnd/>
              <a:tailEnd/>
            </a:ln>
          </p:spPr>
          <p:txBody>
            <a:bodyPr wrap="none" lIns="101719" tIns="50861" rIns="101719" bIns="5086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102" name="Text Box 45"/>
            <p:cNvSpPr txBox="1">
              <a:spLocks noChangeArrowheads="1"/>
            </p:cNvSpPr>
            <p:nvPr/>
          </p:nvSpPr>
          <p:spPr bwMode="auto">
            <a:xfrm>
              <a:off x="265111" y="5825944"/>
              <a:ext cx="1381102" cy="861746"/>
            </a:xfrm>
            <a:prstGeom prst="rect">
              <a:avLst/>
            </a:prstGeom>
            <a:noFill/>
            <a:ln w="9525">
              <a:noFill/>
              <a:miter lim="800000"/>
              <a:headEnd/>
              <a:tailEnd/>
            </a:ln>
          </p:spPr>
          <p:txBody>
            <a:bodyPr lIns="91410" tIns="45706" rIns="91410" bIns="45706">
              <a:spAutoFit/>
            </a:bodyPr>
            <a:lstStyle/>
            <a:p>
              <a:pPr defTabSz="904875" fontAlgn="auto">
                <a:spcBef>
                  <a:spcPts val="0"/>
                </a:spcBef>
                <a:spcAft>
                  <a:spcPts val="0"/>
                </a:spcAft>
              </a:pPr>
              <a:r>
                <a:rPr lang="en-US" sz="1250" b="1" dirty="0" smtClean="0">
                  <a:solidFill>
                    <a:srgbClr val="000000"/>
                  </a:solidFill>
                  <a:latin typeface="Calibri" pitchFamily="34" charset="0"/>
                </a:rPr>
                <a:t>Batteries and Energy Storage Hub &amp; Integrated Energy Research </a:t>
              </a:r>
            </a:p>
          </p:txBody>
        </p:sp>
        <p:sp>
          <p:nvSpPr>
            <p:cNvPr id="1103" name="Text Box 46"/>
            <p:cNvSpPr txBox="1">
              <a:spLocks noChangeArrowheads="1"/>
            </p:cNvSpPr>
            <p:nvPr/>
          </p:nvSpPr>
          <p:spPr bwMode="auto">
            <a:xfrm>
              <a:off x="1550704" y="6450013"/>
              <a:ext cx="604592" cy="341604"/>
            </a:xfrm>
            <a:prstGeom prst="rect">
              <a:avLst/>
            </a:prstGeom>
            <a:noFill/>
            <a:ln w="9525">
              <a:noFill/>
              <a:miter lim="800000"/>
              <a:headEnd/>
              <a:tailEnd/>
            </a:ln>
          </p:spPr>
          <p:txBody>
            <a:bodyPr wrap="none" lIns="91410" tIns="45706" rIns="91410" bIns="45706">
              <a:spAutoFit/>
            </a:bodyPr>
            <a:lstStyle/>
            <a:p>
              <a:pPr algn="ctr" defTabSz="904875" fontAlgn="auto">
                <a:lnSpc>
                  <a:spcPct val="80000"/>
                </a:lnSpc>
                <a:spcBef>
                  <a:spcPts val="0"/>
                </a:spcBef>
                <a:spcAft>
                  <a:spcPts val="0"/>
                </a:spcAft>
              </a:pPr>
              <a:r>
                <a:rPr lang="en-US" sz="1000" dirty="0" smtClean="0">
                  <a:solidFill>
                    <a:srgbClr val="000000"/>
                  </a:solidFill>
                  <a:latin typeface="Calibri" pitchFamily="34" charset="0"/>
                </a:rPr>
                <a:t>John </a:t>
              </a:r>
            </a:p>
            <a:p>
              <a:pPr algn="ctr" defTabSz="904875" fontAlgn="auto">
                <a:lnSpc>
                  <a:spcPct val="80000"/>
                </a:lnSpc>
                <a:spcBef>
                  <a:spcPts val="0"/>
                </a:spcBef>
                <a:spcAft>
                  <a:spcPts val="0"/>
                </a:spcAft>
              </a:pPr>
              <a:r>
                <a:rPr lang="en-US" sz="1000" dirty="0" smtClean="0">
                  <a:solidFill>
                    <a:srgbClr val="000000"/>
                  </a:solidFill>
                  <a:latin typeface="Calibri" pitchFamily="34" charset="0"/>
                </a:rPr>
                <a:t>Vetrano</a:t>
              </a:r>
            </a:p>
          </p:txBody>
        </p:sp>
        <p:pic>
          <p:nvPicPr>
            <p:cNvPr id="1104" name="Picture 47"/>
            <p:cNvPicPr>
              <a:picLocks noChangeAspect="1" noChangeArrowheads="1"/>
            </p:cNvPicPr>
            <p:nvPr/>
          </p:nvPicPr>
          <p:blipFill>
            <a:blip r:embed="rId13" cstate="screen"/>
            <a:srcRect/>
            <a:stretch>
              <a:fillRect/>
            </a:stretch>
          </p:blipFill>
          <p:spPr bwMode="auto">
            <a:xfrm>
              <a:off x="1596624" y="5852558"/>
              <a:ext cx="512753" cy="641350"/>
            </a:xfrm>
            <a:prstGeom prst="rect">
              <a:avLst/>
            </a:prstGeom>
            <a:noFill/>
            <a:ln w="28575">
              <a:noFill/>
              <a:miter lim="800000"/>
              <a:headEnd/>
              <a:tailEnd/>
            </a:ln>
          </p:spPr>
        </p:pic>
        <p:graphicFrame>
          <p:nvGraphicFramePr>
            <p:cNvPr id="1029" name="Object 73"/>
            <p:cNvGraphicFramePr>
              <a:graphicFrameLocks noChangeAspect="1"/>
            </p:cNvGraphicFramePr>
            <p:nvPr>
              <p:extLst>
                <p:ext uri="{D42A27DB-BD31-4B8C-83A1-F6EECF244321}">
                  <p14:modId xmlns:p14="http://schemas.microsoft.com/office/powerpoint/2010/main" val="1084434062"/>
                </p:ext>
              </p:extLst>
            </p:nvPr>
          </p:nvGraphicFramePr>
          <p:xfrm>
            <a:off x="2160554" y="4764882"/>
            <a:ext cx="579428" cy="693737"/>
          </p:xfrm>
          <a:graphic>
            <a:graphicData uri="http://schemas.openxmlformats.org/presentationml/2006/ole">
              <mc:AlternateContent xmlns:mc="http://schemas.openxmlformats.org/markup-compatibility/2006">
                <mc:Choice xmlns:v="urn:schemas-microsoft-com:vml" Requires="v">
                  <p:oleObj spid="_x0000_s690011" name="Image" r:id="rId14" imgW="8063492" imgH="9980952" progId="">
                    <p:embed/>
                  </p:oleObj>
                </mc:Choice>
                <mc:Fallback>
                  <p:oleObj name="Image" r:id="rId14" imgW="8063492" imgH="99809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0554" y="4764882"/>
                          <a:ext cx="579428" cy="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05" name="Picture 10" descr="Dr. Michael Markowitz"/>
            <p:cNvPicPr>
              <a:picLocks noChangeAspect="1" noChangeArrowheads="1"/>
            </p:cNvPicPr>
            <p:nvPr/>
          </p:nvPicPr>
          <p:blipFill>
            <a:blip r:embed="rId16" cstate="screen"/>
            <a:srcRect/>
            <a:stretch>
              <a:fillRect/>
            </a:stretch>
          </p:blipFill>
          <p:spPr bwMode="auto">
            <a:xfrm>
              <a:off x="2185193" y="3730748"/>
              <a:ext cx="525389" cy="701430"/>
            </a:xfrm>
            <a:prstGeom prst="rect">
              <a:avLst/>
            </a:prstGeom>
            <a:noFill/>
            <a:ln w="9525">
              <a:noFill/>
              <a:miter lim="800000"/>
              <a:headEnd/>
              <a:tailEnd/>
            </a:ln>
          </p:spPr>
        </p:pic>
        <p:sp>
          <p:nvSpPr>
            <p:cNvPr id="1079" name="Text Box 22"/>
            <p:cNvSpPr txBox="1">
              <a:spLocks noChangeArrowheads="1"/>
            </p:cNvSpPr>
            <p:nvPr/>
          </p:nvSpPr>
          <p:spPr bwMode="auto">
            <a:xfrm>
              <a:off x="3441700" y="2597150"/>
              <a:ext cx="1485900" cy="820738"/>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dirty="0" smtClean="0">
                  <a:solidFill>
                    <a:prstClr val="black"/>
                  </a:solidFill>
                  <a:latin typeface="Calibri" pitchFamily="34" charset="0"/>
                </a:rPr>
                <a:t>Experimental Condensed Matter  Physics </a:t>
              </a:r>
            </a:p>
          </p:txBody>
        </p:sp>
        <p:sp>
          <p:nvSpPr>
            <p:cNvPr id="1082" name="TextBox 143"/>
            <p:cNvSpPr txBox="1">
              <a:spLocks noChangeArrowheads="1"/>
            </p:cNvSpPr>
            <p:nvPr/>
          </p:nvSpPr>
          <p:spPr bwMode="auto">
            <a:xfrm>
              <a:off x="3429000" y="3668564"/>
              <a:ext cx="1498600" cy="1076485"/>
            </a:xfrm>
            <a:prstGeom prst="rect">
              <a:avLst/>
            </a:prstGeom>
            <a:noFill/>
            <a:ln w="9525">
              <a:noFill/>
              <a:miter lim="800000"/>
              <a:headEnd/>
              <a:tailEnd/>
            </a:ln>
          </p:spPr>
          <p:txBody>
            <a:bodyPr lIns="90705" tIns="45357" rIns="90705" bIns="45357">
              <a:spAutoFit/>
            </a:bodyPr>
            <a:lstStyle/>
            <a:p>
              <a:pPr defTabSz="904875" fontAlgn="auto">
                <a:spcBef>
                  <a:spcPts val="0"/>
                </a:spcBef>
                <a:spcAft>
                  <a:spcPts val="0"/>
                </a:spcAft>
              </a:pPr>
              <a:r>
                <a:rPr lang="en-US" sz="1600" b="1" dirty="0" smtClean="0">
                  <a:solidFill>
                    <a:srgbClr val="000000"/>
                  </a:solidFill>
                  <a:latin typeface="Calibri" pitchFamily="34" charset="0"/>
                </a:rPr>
                <a:t>Theoretical Condensed Matter </a:t>
              </a:r>
            </a:p>
            <a:p>
              <a:pPr defTabSz="904875" fontAlgn="auto">
                <a:spcBef>
                  <a:spcPts val="0"/>
                </a:spcBef>
                <a:spcAft>
                  <a:spcPts val="0"/>
                </a:spcAft>
              </a:pPr>
              <a:r>
                <a:rPr lang="en-US" sz="1600" b="1" dirty="0" smtClean="0">
                  <a:solidFill>
                    <a:srgbClr val="000000"/>
                  </a:solidFill>
                  <a:latin typeface="Calibri" pitchFamily="34" charset="0"/>
                </a:rPr>
                <a:t>Physics</a:t>
              </a:r>
            </a:p>
          </p:txBody>
        </p:sp>
        <p:sp>
          <p:nvSpPr>
            <p:cNvPr id="1083" name="Text Box 23"/>
            <p:cNvSpPr txBox="1">
              <a:spLocks noChangeArrowheads="1"/>
            </p:cNvSpPr>
            <p:nvPr/>
          </p:nvSpPr>
          <p:spPr bwMode="auto">
            <a:xfrm>
              <a:off x="4036054" y="4411812"/>
              <a:ext cx="2003425" cy="250825"/>
            </a:xfrm>
            <a:prstGeom prst="rect">
              <a:avLst/>
            </a:prstGeom>
            <a:noFill/>
            <a:ln w="9525">
              <a:noFill/>
              <a:miter lim="800000"/>
              <a:headEnd/>
              <a:tailEnd/>
            </a:ln>
          </p:spPr>
          <p:txBody>
            <a:bodyPr lIns="81414" tIns="40705" rIns="81414" bIns="40705">
              <a:spAutoFit/>
            </a:bodyPr>
            <a:lstStyle/>
            <a:p>
              <a:pPr algn="r" defTabSz="904875" fontAlgn="auto">
                <a:spcBef>
                  <a:spcPts val="0"/>
                </a:spcBef>
                <a:spcAft>
                  <a:spcPts val="0"/>
                </a:spcAft>
              </a:pPr>
              <a:r>
                <a:rPr lang="en-US" sz="1100" dirty="0" smtClean="0">
                  <a:solidFill>
                    <a:srgbClr val="000000"/>
                  </a:solidFill>
                  <a:latin typeface="Calibri" pitchFamily="34" charset="0"/>
                </a:rPr>
                <a:t>Matthias Graf   Jim Davenport </a:t>
              </a:r>
            </a:p>
          </p:txBody>
        </p:sp>
        <p:sp>
          <p:nvSpPr>
            <p:cNvPr id="1084" name="Rectangle 17"/>
            <p:cNvSpPr>
              <a:spLocks noChangeArrowheads="1"/>
            </p:cNvSpPr>
            <p:nvPr/>
          </p:nvSpPr>
          <p:spPr bwMode="auto">
            <a:xfrm>
              <a:off x="3443288" y="5754688"/>
              <a:ext cx="2536825" cy="990600"/>
            </a:xfrm>
            <a:prstGeom prst="rect">
              <a:avLst/>
            </a:prstGeom>
            <a:solidFill>
              <a:srgbClr val="FFFFD5"/>
            </a:solidFill>
            <a:ln w="12700">
              <a:solidFill>
                <a:schemeClr val="tx1"/>
              </a:solidFill>
              <a:miter lim="800000"/>
              <a:headEnd/>
              <a:tailEnd/>
            </a:ln>
          </p:spPr>
          <p:txBody>
            <a:bodyPr wrap="none" lIns="90573" tIns="45291" rIns="90573" bIns="45291" anchor="ctr"/>
            <a:lstStyle/>
            <a:p>
              <a:pPr defTabSz="904875" fontAlgn="auto">
                <a:lnSpc>
                  <a:spcPct val="90000"/>
                </a:lnSpc>
                <a:spcBef>
                  <a:spcPts val="0"/>
                </a:spcBef>
                <a:spcAft>
                  <a:spcPts val="0"/>
                </a:spcAft>
              </a:pPr>
              <a:endParaRPr lang="en-US" sz="1300" smtClean="0">
                <a:solidFill>
                  <a:srgbClr val="000000"/>
                </a:solidFill>
                <a:latin typeface="Calibri" pitchFamily="34" charset="0"/>
              </a:endParaRPr>
            </a:p>
          </p:txBody>
        </p:sp>
        <p:sp>
          <p:nvSpPr>
            <p:cNvPr id="1085" name="Text Box 18"/>
            <p:cNvSpPr txBox="1">
              <a:spLocks noChangeArrowheads="1"/>
            </p:cNvSpPr>
            <p:nvPr/>
          </p:nvSpPr>
          <p:spPr bwMode="auto">
            <a:xfrm>
              <a:off x="3429000" y="5757863"/>
              <a:ext cx="1238250" cy="1066800"/>
            </a:xfrm>
            <a:prstGeom prst="rect">
              <a:avLst/>
            </a:prstGeom>
            <a:noFill/>
            <a:ln w="9525">
              <a:noFill/>
              <a:miter lim="800000"/>
              <a:headEnd/>
              <a:tailEnd/>
            </a:ln>
          </p:spPr>
          <p:txBody>
            <a:bodyPr lIns="81414" tIns="40705" rIns="81414" bIns="40705">
              <a:spAutoFit/>
            </a:bodyPr>
            <a:lstStyle/>
            <a:p>
              <a:pPr defTabSz="904875" fontAlgn="auto">
                <a:spcBef>
                  <a:spcPts val="0"/>
                </a:spcBef>
                <a:spcAft>
                  <a:spcPts val="0"/>
                </a:spcAft>
              </a:pPr>
              <a:r>
                <a:rPr lang="en-US" sz="1600" b="1" smtClean="0">
                  <a:solidFill>
                    <a:srgbClr val="000000"/>
                  </a:solidFill>
                  <a:latin typeface="Calibri" pitchFamily="34" charset="0"/>
                </a:rPr>
                <a:t>Mechanical Behavior &amp; Radiation Effects</a:t>
              </a:r>
            </a:p>
          </p:txBody>
        </p:sp>
        <p:sp>
          <p:nvSpPr>
            <p:cNvPr id="1086" name="Text Box 19"/>
            <p:cNvSpPr txBox="1">
              <a:spLocks noChangeArrowheads="1"/>
            </p:cNvSpPr>
            <p:nvPr/>
          </p:nvSpPr>
          <p:spPr bwMode="auto">
            <a:xfrm>
              <a:off x="5067300" y="6470650"/>
              <a:ext cx="923925" cy="250825"/>
            </a:xfrm>
            <a:prstGeom prst="rect">
              <a:avLst/>
            </a:prstGeom>
            <a:noFill/>
            <a:ln w="9525">
              <a:noFill/>
              <a:miter lim="800000"/>
              <a:headEnd/>
              <a:tailEnd/>
            </a:ln>
          </p:spPr>
          <p:txBody>
            <a:bodyPr wrap="none" lIns="81414" tIns="40705" rIns="81414" bIns="40705">
              <a:spAutoFit/>
            </a:bodyPr>
            <a:lstStyle/>
            <a:p>
              <a:pPr algn="r" defTabSz="904875" fontAlgn="auto">
                <a:spcBef>
                  <a:spcPts val="0"/>
                </a:spcBef>
                <a:spcAft>
                  <a:spcPts val="0"/>
                </a:spcAft>
              </a:pPr>
              <a:r>
                <a:rPr lang="en-US" sz="1100" smtClean="0">
                  <a:solidFill>
                    <a:srgbClr val="000000"/>
                  </a:solidFill>
                  <a:latin typeface="Calibri" pitchFamily="34" charset="0"/>
                </a:rPr>
                <a:t>John Vetrano</a:t>
              </a:r>
            </a:p>
          </p:txBody>
        </p:sp>
        <p:pic>
          <p:nvPicPr>
            <p:cNvPr id="1087" name="Picture 14" descr="Dr. P. Thiyagarajan (Thiyaga) "/>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351060" y="3700463"/>
              <a:ext cx="587375" cy="762000"/>
            </a:xfrm>
            <a:prstGeom prst="rect">
              <a:avLst/>
            </a:prstGeom>
            <a:noFill/>
            <a:ln w="9525">
              <a:noFill/>
              <a:miter lim="800000"/>
              <a:headEnd/>
              <a:tailEnd/>
            </a:ln>
          </p:spPr>
        </p:pic>
        <p:pic>
          <p:nvPicPr>
            <p:cNvPr id="1088" name="Picture 47"/>
            <p:cNvPicPr>
              <a:picLocks noChangeAspect="1" noChangeArrowheads="1"/>
            </p:cNvPicPr>
            <p:nvPr/>
          </p:nvPicPr>
          <p:blipFill>
            <a:blip r:embed="rId13" cstate="screen"/>
            <a:srcRect/>
            <a:stretch>
              <a:fillRect/>
            </a:stretch>
          </p:blipFill>
          <p:spPr bwMode="auto">
            <a:xfrm>
              <a:off x="5341938" y="5832475"/>
              <a:ext cx="512762" cy="641350"/>
            </a:xfrm>
            <a:prstGeom prst="rect">
              <a:avLst/>
            </a:prstGeom>
            <a:noFill/>
            <a:ln w="28575">
              <a:noFill/>
              <a:miter lim="800000"/>
              <a:headEnd/>
              <a:tailEnd/>
            </a:ln>
          </p:spPr>
        </p:pic>
        <p:pic>
          <p:nvPicPr>
            <p:cNvPr id="1089" name="Picture 8" descr="Dr. James W. Davenport "/>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356225" y="3738563"/>
              <a:ext cx="525463" cy="685800"/>
            </a:xfrm>
            <a:prstGeom prst="rect">
              <a:avLst/>
            </a:prstGeom>
            <a:noFill/>
            <a:ln w="9525">
              <a:noFill/>
              <a:miter lim="800000"/>
              <a:headEnd/>
              <a:tailEnd/>
            </a:ln>
          </p:spPr>
        </p:pic>
        <p:sp>
          <p:nvSpPr>
            <p:cNvPr id="1091" name="Text Box 42"/>
            <p:cNvSpPr txBox="1">
              <a:spLocks noChangeArrowheads="1"/>
            </p:cNvSpPr>
            <p:nvPr/>
          </p:nvSpPr>
          <p:spPr bwMode="auto">
            <a:xfrm>
              <a:off x="655076" y="3367088"/>
              <a:ext cx="1271825" cy="261582"/>
            </a:xfrm>
            <a:prstGeom prst="rect">
              <a:avLst/>
            </a:prstGeom>
            <a:noFill/>
            <a:ln w="9525">
              <a:noFill/>
              <a:miter lim="800000"/>
              <a:headEnd/>
              <a:tailEnd/>
            </a:ln>
          </p:spPr>
          <p:txBody>
            <a:bodyPr wrap="square" lIns="91410" tIns="45706" rIns="91410" bIns="45706">
              <a:spAutoFit/>
            </a:bodyPr>
            <a:lstStyle/>
            <a:p>
              <a:pPr algn="r" defTabSz="904875" fontAlgn="auto">
                <a:spcBef>
                  <a:spcPts val="0"/>
                </a:spcBef>
                <a:spcAft>
                  <a:spcPts val="0"/>
                </a:spcAft>
              </a:pPr>
              <a:r>
                <a:rPr lang="en-US" sz="1100" dirty="0" smtClean="0">
                  <a:solidFill>
                    <a:srgbClr val="000000"/>
                  </a:solidFill>
                  <a:latin typeface="Calibri" pitchFamily="34" charset="0"/>
                </a:rPr>
                <a:t>Michael Sennett</a:t>
              </a:r>
            </a:p>
          </p:txBody>
        </p:sp>
        <p:pic>
          <p:nvPicPr>
            <p:cNvPr id="1092" name="Picture 86" descr="MSennett picsmall.jpg"/>
            <p:cNvPicPr>
              <a:picLocks noChangeAspect="1"/>
            </p:cNvPicPr>
            <p:nvPr/>
          </p:nvPicPr>
          <p:blipFill rotWithShape="1">
            <a:blip r:embed="rId20" cstate="screen">
              <a:extLst>
                <a:ext uri="{BEBA8EAE-BF5A-486C-A8C5-ECC9F3942E4B}">
                  <a14:imgProps xmlns:a14="http://schemas.microsoft.com/office/drawing/2010/main">
                    <a14:imgLayer r:embed="rId21">
                      <a14:imgEffect>
                        <a14:brightnessContrast contrast="-20000"/>
                      </a14:imgEffect>
                    </a14:imgLayer>
                  </a14:imgProps>
                </a:ext>
                <a:ext uri="{28A0092B-C50C-407E-A947-70E740481C1C}">
                  <a14:useLocalDpi xmlns:a14="http://schemas.microsoft.com/office/drawing/2010/main"/>
                </a:ext>
              </a:extLst>
            </a:blip>
            <a:srcRect/>
            <a:stretch/>
          </p:blipFill>
          <p:spPr bwMode="auto">
            <a:xfrm>
              <a:off x="1366818" y="2718435"/>
              <a:ext cx="530352" cy="640080"/>
            </a:xfrm>
            <a:prstGeom prst="rect">
              <a:avLst/>
            </a:prstGeom>
            <a:noFill/>
            <a:ln w="9525">
              <a:noFill/>
              <a:miter lim="800000"/>
              <a:headEnd/>
              <a:tailEnd/>
            </a:ln>
          </p:spPr>
        </p:pic>
        <p:pic>
          <p:nvPicPr>
            <p:cNvPr id="89" name="Picture 88" descr="Henderson_EFRC.jp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124407" y="2718435"/>
              <a:ext cx="534377" cy="640080"/>
            </a:xfrm>
            <a:prstGeom prst="rect">
              <a:avLst/>
            </a:prstGeom>
          </p:spPr>
        </p:pic>
        <p:pic>
          <p:nvPicPr>
            <p:cNvPr id="90" name="Picture 89" descr="Henderson_EFRC.jpg"/>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2189053" y="5853828"/>
              <a:ext cx="512064" cy="640080"/>
            </a:xfrm>
            <a:prstGeom prst="rect">
              <a:avLst/>
            </a:prstGeom>
          </p:spPr>
        </p:pic>
        <p:sp>
          <p:nvSpPr>
            <p:cNvPr id="91" name="Text Box 42"/>
            <p:cNvSpPr txBox="1">
              <a:spLocks noChangeArrowheads="1"/>
            </p:cNvSpPr>
            <p:nvPr/>
          </p:nvSpPr>
          <p:spPr bwMode="auto">
            <a:xfrm>
              <a:off x="1705967" y="3367088"/>
              <a:ext cx="1192198" cy="261582"/>
            </a:xfrm>
            <a:prstGeom prst="rect">
              <a:avLst/>
            </a:prstGeom>
            <a:noFill/>
            <a:ln w="9525">
              <a:noFill/>
              <a:miter lim="800000"/>
              <a:headEnd/>
              <a:tailEnd/>
            </a:ln>
          </p:spPr>
          <p:txBody>
            <a:bodyPr wrap="square" lIns="91410" tIns="45706" rIns="91410" bIns="45706">
              <a:spAutoFit/>
            </a:bodyPr>
            <a:lstStyle/>
            <a:p>
              <a:pPr algn="r" defTabSz="904875" fontAlgn="auto">
                <a:spcBef>
                  <a:spcPts val="0"/>
                </a:spcBef>
                <a:spcAft>
                  <a:spcPts val="0"/>
                </a:spcAft>
              </a:pPr>
              <a:r>
                <a:rPr lang="en-US" sz="1100" dirty="0" smtClean="0">
                  <a:solidFill>
                    <a:srgbClr val="000000"/>
                  </a:solidFill>
                  <a:latin typeface="Calibri" pitchFamily="34" charset="0"/>
                </a:rPr>
                <a:t>Craig Henderson</a:t>
              </a:r>
            </a:p>
          </p:txBody>
        </p:sp>
        <p:sp>
          <p:nvSpPr>
            <p:cNvPr id="92" name="Text Box 42"/>
            <p:cNvSpPr txBox="1">
              <a:spLocks noChangeArrowheads="1"/>
            </p:cNvSpPr>
            <p:nvPr/>
          </p:nvSpPr>
          <p:spPr bwMode="auto">
            <a:xfrm>
              <a:off x="1811560" y="6445399"/>
              <a:ext cx="1192198" cy="341604"/>
            </a:xfrm>
            <a:prstGeom prst="rect">
              <a:avLst/>
            </a:prstGeom>
            <a:noFill/>
            <a:ln w="9525">
              <a:noFill/>
              <a:miter lim="800000"/>
              <a:headEnd/>
              <a:tailEnd/>
            </a:ln>
          </p:spPr>
          <p:txBody>
            <a:bodyPr wrap="square" lIns="91410" tIns="45706" rIns="91410" bIns="45706">
              <a:spAutoFit/>
            </a:bodyPr>
            <a:lstStyle/>
            <a:p>
              <a:pPr algn="ctr" defTabSz="904875" fontAlgn="auto">
                <a:lnSpc>
                  <a:spcPct val="80000"/>
                </a:lnSpc>
                <a:spcBef>
                  <a:spcPts val="0"/>
                </a:spcBef>
                <a:spcAft>
                  <a:spcPts val="0"/>
                </a:spcAft>
              </a:pPr>
              <a:r>
                <a:rPr lang="en-US" sz="1000" dirty="0" smtClean="0">
                  <a:solidFill>
                    <a:srgbClr val="000000"/>
                  </a:solidFill>
                  <a:latin typeface="Calibri" pitchFamily="34" charset="0"/>
                </a:rPr>
                <a:t>Craig</a:t>
              </a:r>
            </a:p>
            <a:p>
              <a:pPr algn="ctr" defTabSz="904875" fontAlgn="auto">
                <a:lnSpc>
                  <a:spcPct val="80000"/>
                </a:lnSpc>
                <a:spcBef>
                  <a:spcPts val="0"/>
                </a:spcBef>
                <a:spcAft>
                  <a:spcPts val="0"/>
                </a:spcAft>
              </a:pPr>
              <a:r>
                <a:rPr lang="en-US" sz="1000" dirty="0" smtClean="0">
                  <a:solidFill>
                    <a:srgbClr val="000000"/>
                  </a:solidFill>
                  <a:latin typeface="Calibri" pitchFamily="34" charset="0"/>
                </a:rPr>
                <a:t> Henderson</a:t>
              </a:r>
            </a:p>
          </p:txBody>
        </p:sp>
      </p:grpSp>
      <p:sp>
        <p:nvSpPr>
          <p:cNvPr id="98" name="Text Box 85"/>
          <p:cNvSpPr txBox="1">
            <a:spLocks noChangeArrowheads="1"/>
          </p:cNvSpPr>
          <p:nvPr/>
        </p:nvSpPr>
        <p:spPr bwMode="auto">
          <a:xfrm>
            <a:off x="4846787" y="3358515"/>
            <a:ext cx="1319571" cy="266863"/>
          </a:xfrm>
          <a:prstGeom prst="rect">
            <a:avLst/>
          </a:prstGeom>
          <a:noFill/>
          <a:ln w="9525">
            <a:noFill/>
            <a:miter lim="800000"/>
            <a:headEnd/>
            <a:tailEnd/>
          </a:ln>
        </p:spPr>
        <p:txBody>
          <a:bodyPr wrap="square" lIns="81404" tIns="40701" rIns="81404" bIns="40701">
            <a:spAutoFit/>
          </a:bodyPr>
          <a:lstStyle/>
          <a:p>
            <a:pPr defTabSz="904875" fontAlgn="auto">
              <a:spcBef>
                <a:spcPts val="0"/>
              </a:spcBef>
              <a:spcAft>
                <a:spcPts val="0"/>
              </a:spcAft>
            </a:pPr>
            <a:r>
              <a:rPr lang="en-US" sz="1100" dirty="0" smtClean="0">
                <a:solidFill>
                  <a:prstClr val="black"/>
                </a:solidFill>
                <a:latin typeface="Calibri" pitchFamily="34" charset="0"/>
              </a:rPr>
              <a:t>Michael</a:t>
            </a:r>
            <a:r>
              <a:rPr lang="en-US" sz="1200" dirty="0" smtClean="0">
                <a:solidFill>
                  <a:prstClr val="black"/>
                </a:solidFill>
                <a:latin typeface="Calibri" pitchFamily="34" charset="0"/>
              </a:rPr>
              <a:t> </a:t>
            </a:r>
            <a:r>
              <a:rPr lang="en-US" sz="1200" dirty="0" err="1" smtClean="0">
                <a:solidFill>
                  <a:prstClr val="black"/>
                </a:solidFill>
                <a:latin typeface="Calibri" pitchFamily="34" charset="0"/>
              </a:rPr>
              <a:t>Pechan</a:t>
            </a:r>
            <a:endParaRPr lang="en-US" sz="1200" dirty="0" smtClean="0">
              <a:solidFill>
                <a:prstClr val="black"/>
              </a:solidFill>
              <a:latin typeface="Calibri" pitchFamily="34" charset="0"/>
            </a:endParaRPr>
          </a:p>
        </p:txBody>
      </p:sp>
      <p:pic>
        <p:nvPicPr>
          <p:cNvPr id="3" name="Picture 2"/>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7781272" y="165832"/>
            <a:ext cx="731520" cy="863564"/>
          </a:xfrm>
          <a:prstGeom prst="rect">
            <a:avLst/>
          </a:prstGeom>
        </p:spPr>
      </p:pic>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56225" y="2628900"/>
            <a:ext cx="503551" cy="755327"/>
          </a:xfrm>
          <a:prstGeom prst="rect">
            <a:avLst/>
          </a:prstGeom>
        </p:spPr>
      </p:pic>
      <p:pic>
        <p:nvPicPr>
          <p:cNvPr id="6" name="Picture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614086" y="3766490"/>
            <a:ext cx="529939" cy="685800"/>
          </a:xfrm>
          <a:prstGeom prst="rect">
            <a:avLst/>
          </a:prstGeom>
        </p:spPr>
      </p:pic>
      <p:pic>
        <p:nvPicPr>
          <p:cNvPr id="689594" name="Picture 146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87818" y="1412116"/>
            <a:ext cx="5492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7662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154823" y="3691481"/>
            <a:ext cx="2200119" cy="646331"/>
          </a:xfrm>
          <a:prstGeom prst="rect">
            <a:avLst/>
          </a:prstGeom>
          <a:noFill/>
          <a:ln w="6350">
            <a:solidFill>
              <a:srgbClr val="008000"/>
            </a:solidFill>
          </a:ln>
        </p:spPr>
        <p:txBody>
          <a:bodyPr wrap="square" rtlCol="0">
            <a:spAutoFit/>
          </a:bodyPr>
          <a:lstStyle/>
          <a:p>
            <a:pPr algn="ctr" defTabSz="457200" fontAlgn="auto">
              <a:spcBef>
                <a:spcPts val="0"/>
              </a:spcBef>
              <a:spcAft>
                <a:spcPts val="0"/>
              </a:spcAft>
            </a:pPr>
            <a:r>
              <a:rPr lang="en-US" b="1" dirty="0" smtClean="0">
                <a:solidFill>
                  <a:prstClr val="black"/>
                </a:solidFill>
                <a:cs typeface="Arial" pitchFamily="34" charset="0"/>
              </a:rPr>
              <a:t>DOE BES-ASCR Workshop 2009</a:t>
            </a:r>
            <a:endParaRPr lang="en-US" b="1" dirty="0">
              <a:solidFill>
                <a:prstClr val="black"/>
              </a:solidFill>
              <a:cs typeface="Arial" pitchFamily="34" charset="0"/>
            </a:endParaRPr>
          </a:p>
        </p:txBody>
      </p:sp>
      <p:sp>
        <p:nvSpPr>
          <p:cNvPr id="18" name="TextBox 17"/>
          <p:cNvSpPr txBox="1"/>
          <p:nvPr/>
        </p:nvSpPr>
        <p:spPr>
          <a:xfrm>
            <a:off x="2300140" y="433633"/>
            <a:ext cx="184731" cy="369332"/>
          </a:xfrm>
          <a:prstGeom prst="rect">
            <a:avLst/>
          </a:prstGeom>
          <a:noFill/>
        </p:spPr>
        <p:txBody>
          <a:bodyPr wrap="none" rtlCol="0">
            <a:spAutoFit/>
          </a:bodyPr>
          <a:lstStyle/>
          <a:p>
            <a:pPr defTabSz="457200" fontAlgn="auto">
              <a:spcBef>
                <a:spcPts val="0"/>
              </a:spcBef>
              <a:spcAft>
                <a:spcPts val="0"/>
              </a:spcAft>
            </a:pPr>
            <a:endParaRPr lang="en-US" dirty="0">
              <a:solidFill>
                <a:prstClr val="black"/>
              </a:solidFill>
              <a:latin typeface="Calibri"/>
            </a:endParaRPr>
          </a:p>
        </p:txBody>
      </p:sp>
      <p:sp>
        <p:nvSpPr>
          <p:cNvPr id="19" name="Rectangle 15"/>
          <p:cNvSpPr>
            <a:spLocks noGrp="1" noChangeArrowheads="1"/>
          </p:cNvSpPr>
          <p:nvPr>
            <p:ph type="title"/>
          </p:nvPr>
        </p:nvSpPr>
        <p:spPr>
          <a:xfrm>
            <a:off x="125919" y="13558"/>
            <a:ext cx="9018081" cy="789407"/>
          </a:xfrm>
        </p:spPr>
        <p:txBody>
          <a:bodyPr lIns="91162" tIns="45583" rIns="91162" bIns="45583" anchor="t">
            <a:noAutofit/>
          </a:bodyPr>
          <a:lstStyle/>
          <a:p>
            <a:pPr>
              <a:lnSpc>
                <a:spcPct val="95000"/>
              </a:lnSpc>
              <a:tabLst>
                <a:tab pos="1884363" algn="l"/>
              </a:tabLst>
            </a:pPr>
            <a:r>
              <a:rPr lang="en-US" sz="2400" dirty="0" smtClean="0"/>
              <a:t>Strategic Planning for Materials Genome Initiative:</a:t>
            </a:r>
            <a:br>
              <a:rPr lang="en-US" sz="2400" dirty="0" smtClean="0"/>
            </a:br>
            <a:r>
              <a:rPr lang="en-US" sz="2400" dirty="0" smtClean="0"/>
              <a:t>Initial </a:t>
            </a:r>
            <a:r>
              <a:rPr lang="en-US" dirty="0" smtClean="0"/>
              <a:t>Definition of </a:t>
            </a:r>
            <a:r>
              <a:rPr lang="en-US" dirty="0"/>
              <a:t>the Scientific </a:t>
            </a:r>
            <a:r>
              <a:rPr lang="en-US" dirty="0" smtClean="0"/>
              <a:t>Opportunities and Challenges </a:t>
            </a:r>
            <a:r>
              <a:rPr lang="en-US" b="1" dirty="0"/>
              <a:t/>
            </a:r>
            <a:br>
              <a:rPr lang="en-US" b="1" dirty="0"/>
            </a:br>
            <a:endParaRPr lang="en-US" sz="2400" dirty="0" smtClean="0"/>
          </a:p>
        </p:txBody>
      </p:sp>
      <p:pic>
        <p:nvPicPr>
          <p:cNvPr id="16" name="Picture 2"/>
          <p:cNvPicPr>
            <a:picLocks noGrp="1" noChangeAspect="1" noChangeArrowheads="1"/>
          </p:cNvPicPr>
          <p:nvPr>
            <p:ph sz="half" idx="1"/>
          </p:nvPr>
        </p:nvPicPr>
        <p:blipFill>
          <a:blip r:embed="rId2" cstate="print"/>
          <a:stretch>
            <a:fillRect/>
          </a:stretch>
        </p:blipFill>
        <p:spPr bwMode="auto">
          <a:xfrm>
            <a:off x="608938" y="845558"/>
            <a:ext cx="2090752" cy="2639418"/>
          </a:xfrm>
          <a:prstGeom prst="rect">
            <a:avLst/>
          </a:prstGeom>
          <a:noFill/>
          <a:ln w="9525">
            <a:solidFill>
              <a:schemeClr val="bg1"/>
            </a:solidFill>
            <a:miter lim="800000"/>
            <a:headEnd/>
            <a:tailEnd/>
          </a:ln>
        </p:spPr>
      </p:pic>
      <p:pic>
        <p:nvPicPr>
          <p:cNvPr id="7" name="Picture 6" descr="CMSC_xlg.jpg"/>
          <p:cNvPicPr>
            <a:picLocks noChangeAspect="1"/>
          </p:cNvPicPr>
          <p:nvPr/>
        </p:nvPicPr>
        <p:blipFill>
          <a:blip r:embed="rId3" cstate="screen"/>
          <a:srcRect/>
          <a:stretch>
            <a:fillRect/>
          </a:stretch>
        </p:blipFill>
        <p:spPr bwMode="auto">
          <a:xfrm>
            <a:off x="3349198" y="845559"/>
            <a:ext cx="2071406" cy="2682009"/>
          </a:xfrm>
          <a:prstGeom prst="rect">
            <a:avLst/>
          </a:prstGeom>
          <a:noFill/>
          <a:ln w="76200">
            <a:solidFill>
              <a:schemeClr val="bg1"/>
            </a:solidFill>
            <a:miter lim="800000"/>
            <a:headEnd/>
            <a:tailEnd/>
          </a:ln>
        </p:spPr>
      </p:pic>
      <p:pic>
        <p:nvPicPr>
          <p:cNvPr id="21" name="Picture 20" descr="PNNL-19902_Page_0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699" y="845558"/>
            <a:ext cx="2072243" cy="2682010"/>
          </a:xfrm>
          <a:prstGeom prst="rect">
            <a:avLst/>
          </a:prstGeom>
          <a:ln w="76200">
            <a:solidFill>
              <a:schemeClr val="bg1"/>
            </a:solidFill>
          </a:ln>
        </p:spPr>
      </p:pic>
      <p:sp>
        <p:nvSpPr>
          <p:cNvPr id="22" name="TextBox 21"/>
          <p:cNvSpPr txBox="1"/>
          <p:nvPr/>
        </p:nvSpPr>
        <p:spPr>
          <a:xfrm>
            <a:off x="426646" y="3691481"/>
            <a:ext cx="2200119" cy="646331"/>
          </a:xfrm>
          <a:prstGeom prst="rect">
            <a:avLst/>
          </a:prstGeom>
          <a:noFill/>
          <a:ln w="6350">
            <a:solidFill>
              <a:srgbClr val="008000"/>
            </a:solidFill>
          </a:ln>
        </p:spPr>
        <p:txBody>
          <a:bodyPr wrap="square" rtlCol="0">
            <a:spAutoFit/>
          </a:bodyPr>
          <a:lstStyle/>
          <a:p>
            <a:pPr algn="ctr" defTabSz="457200" fontAlgn="auto">
              <a:spcBef>
                <a:spcPts val="0"/>
              </a:spcBef>
              <a:spcAft>
                <a:spcPts val="0"/>
              </a:spcAft>
            </a:pPr>
            <a:r>
              <a:rPr lang="en-US" b="1" dirty="0" smtClean="0">
                <a:solidFill>
                  <a:prstClr val="black"/>
                </a:solidFill>
                <a:cs typeface="Arial" pitchFamily="34" charset="0"/>
              </a:rPr>
              <a:t>Multi-agency Workshop 2009</a:t>
            </a:r>
            <a:endParaRPr lang="en-US" b="1" dirty="0">
              <a:solidFill>
                <a:prstClr val="black"/>
              </a:solidFill>
              <a:cs typeface="Arial" pitchFamily="34" charset="0"/>
            </a:endParaRPr>
          </a:p>
        </p:txBody>
      </p:sp>
      <p:sp>
        <p:nvSpPr>
          <p:cNvPr id="23" name="Rectangle 22"/>
          <p:cNvSpPr/>
          <p:nvPr/>
        </p:nvSpPr>
        <p:spPr>
          <a:xfrm>
            <a:off x="345147" y="4509795"/>
            <a:ext cx="2783159" cy="1754326"/>
          </a:xfrm>
          <a:prstGeom prst="rect">
            <a:avLst/>
          </a:prstGeom>
        </p:spPr>
        <p:txBody>
          <a:bodyPr wrap="square">
            <a:spAutoFit/>
          </a:bodyPr>
          <a:lstStyle/>
          <a:p>
            <a:pPr marL="0" lvl="4" indent="0" defTabSz="457200" fontAlgn="auto">
              <a:lnSpc>
                <a:spcPts val="1200"/>
              </a:lnSpc>
              <a:spcBef>
                <a:spcPts val="0"/>
              </a:spcBef>
              <a:spcAft>
                <a:spcPts val="0"/>
              </a:spcAft>
            </a:pPr>
            <a:r>
              <a:rPr lang="en-US" sz="1200" dirty="0" smtClean="0">
                <a:solidFill>
                  <a:prstClr val="black"/>
                </a:solidFill>
                <a:cs typeface="Arial" pitchFamily="34" charset="0"/>
              </a:rPr>
              <a:t>Inventing a New America through Discovery and Innovation in Science, Engineering, and Medicine: </a:t>
            </a:r>
            <a:r>
              <a:rPr lang="en-US" sz="1200" i="1" dirty="0" smtClean="0">
                <a:solidFill>
                  <a:prstClr val="black"/>
                </a:solidFill>
                <a:cs typeface="Arial" pitchFamily="34" charset="0"/>
              </a:rPr>
              <a:t>A Vision for Research and Development in Simulation-Based Engineering and Science in the Next Decade</a:t>
            </a:r>
          </a:p>
          <a:p>
            <a:pPr defTabSz="457200" fontAlgn="auto">
              <a:spcBef>
                <a:spcPts val="0"/>
              </a:spcBef>
              <a:spcAft>
                <a:spcPts val="0"/>
              </a:spcAft>
            </a:pPr>
            <a:endParaRPr lang="en-US" sz="1200" i="1" dirty="0" smtClean="0">
              <a:solidFill>
                <a:prstClr val="black"/>
              </a:solidFill>
              <a:cs typeface="Arial" pitchFamily="34" charset="0"/>
            </a:endParaRPr>
          </a:p>
          <a:p>
            <a:pPr marL="0" lvl="4" indent="0" defTabSz="457200" fontAlgn="auto">
              <a:spcBef>
                <a:spcPts val="0"/>
              </a:spcBef>
              <a:spcAft>
                <a:spcPts val="0"/>
              </a:spcAft>
            </a:pPr>
            <a:r>
              <a:rPr lang="en-US" sz="1200" i="1" dirty="0" smtClean="0">
                <a:solidFill>
                  <a:prstClr val="black"/>
                </a:solidFill>
                <a:cs typeface="Arial" pitchFamily="34" charset="0"/>
              </a:rPr>
              <a:t>Chairs: Peter Cummings, Vanderbilt University and Sharon </a:t>
            </a:r>
            <a:r>
              <a:rPr lang="en-US" sz="1200" i="1" dirty="0" err="1" smtClean="0">
                <a:solidFill>
                  <a:prstClr val="black"/>
                </a:solidFill>
                <a:cs typeface="Arial" pitchFamily="34" charset="0"/>
              </a:rPr>
              <a:t>Glotzer</a:t>
            </a:r>
            <a:r>
              <a:rPr lang="en-US" sz="1200" i="1" dirty="0" smtClean="0">
                <a:solidFill>
                  <a:prstClr val="black"/>
                </a:solidFill>
                <a:cs typeface="Arial" pitchFamily="34" charset="0"/>
              </a:rPr>
              <a:t>, University of Michigan</a:t>
            </a:r>
          </a:p>
        </p:txBody>
      </p:sp>
      <p:sp>
        <p:nvSpPr>
          <p:cNvPr id="24" name="Rectangle 23"/>
          <p:cNvSpPr/>
          <p:nvPr/>
        </p:nvSpPr>
        <p:spPr>
          <a:xfrm>
            <a:off x="3128306" y="4509795"/>
            <a:ext cx="2740260" cy="1631216"/>
          </a:xfrm>
          <a:prstGeom prst="rect">
            <a:avLst/>
          </a:prstGeom>
        </p:spPr>
        <p:txBody>
          <a:bodyPr wrap="square">
            <a:spAutoFit/>
          </a:bodyPr>
          <a:lstStyle/>
          <a:p>
            <a:pPr marL="0" lvl="4" indent="0" defTabSz="457200" fontAlgn="auto">
              <a:lnSpc>
                <a:spcPts val="1200"/>
              </a:lnSpc>
              <a:spcBef>
                <a:spcPts val="0"/>
              </a:spcBef>
              <a:spcAft>
                <a:spcPts val="0"/>
              </a:spcAft>
            </a:pPr>
            <a:r>
              <a:rPr lang="en-US" sz="1200" dirty="0" smtClean="0">
                <a:solidFill>
                  <a:prstClr val="black"/>
                </a:solidFill>
                <a:cs typeface="Arial" pitchFamily="34" charset="0"/>
              </a:rPr>
              <a:t>Computational Materials Science and Chemistry:  Accelerating Discovery and Innovation through Simulation-based Engineering and Science</a:t>
            </a:r>
            <a:endParaRPr lang="en-US" sz="1200" i="1" dirty="0" smtClean="0">
              <a:solidFill>
                <a:prstClr val="black"/>
              </a:solidFill>
              <a:cs typeface="Arial" pitchFamily="34" charset="0"/>
            </a:endParaRPr>
          </a:p>
          <a:p>
            <a:pPr defTabSz="457200" fontAlgn="auto">
              <a:spcBef>
                <a:spcPts val="0"/>
              </a:spcBef>
              <a:spcAft>
                <a:spcPts val="0"/>
              </a:spcAft>
            </a:pPr>
            <a:endParaRPr lang="en-US" sz="1200" i="1" dirty="0" smtClean="0">
              <a:solidFill>
                <a:prstClr val="black"/>
              </a:solidFill>
              <a:cs typeface="Arial" pitchFamily="34" charset="0"/>
            </a:endParaRPr>
          </a:p>
          <a:p>
            <a:pPr marL="0" lvl="4" indent="0" defTabSz="457200" fontAlgn="auto">
              <a:spcBef>
                <a:spcPts val="0"/>
              </a:spcBef>
              <a:spcAft>
                <a:spcPts val="0"/>
              </a:spcAft>
            </a:pPr>
            <a:r>
              <a:rPr lang="en-US" sz="1200" i="1" dirty="0" smtClean="0">
                <a:solidFill>
                  <a:prstClr val="black"/>
                </a:solidFill>
                <a:cs typeface="Arial" pitchFamily="34" charset="0"/>
              </a:rPr>
              <a:t>Chairs: Jim Roberto, ORNL, George Crabtree, ANL, Sharon </a:t>
            </a:r>
            <a:r>
              <a:rPr lang="en-US" sz="1200" i="1" dirty="0" err="1" smtClean="0">
                <a:solidFill>
                  <a:prstClr val="black"/>
                </a:solidFill>
                <a:cs typeface="Arial" pitchFamily="34" charset="0"/>
              </a:rPr>
              <a:t>Glotzer</a:t>
            </a:r>
            <a:r>
              <a:rPr lang="en-US" sz="1200" i="1" dirty="0" smtClean="0">
                <a:solidFill>
                  <a:prstClr val="black"/>
                </a:solidFill>
                <a:cs typeface="Arial" pitchFamily="34" charset="0"/>
              </a:rPr>
              <a:t>, U of Michigan, Bill McCurdy, LBNL/UC, Davis</a:t>
            </a:r>
          </a:p>
        </p:txBody>
      </p:sp>
      <p:sp>
        <p:nvSpPr>
          <p:cNvPr id="25" name="Rectangle 24"/>
          <p:cNvSpPr/>
          <p:nvPr/>
        </p:nvSpPr>
        <p:spPr>
          <a:xfrm>
            <a:off x="6154823" y="4509795"/>
            <a:ext cx="2633577" cy="1261884"/>
          </a:xfrm>
          <a:prstGeom prst="rect">
            <a:avLst/>
          </a:prstGeom>
        </p:spPr>
        <p:txBody>
          <a:bodyPr wrap="square">
            <a:spAutoFit/>
          </a:bodyPr>
          <a:lstStyle/>
          <a:p>
            <a:pPr marL="0" lvl="4" indent="0" defTabSz="457200" fontAlgn="auto">
              <a:lnSpc>
                <a:spcPts val="1200"/>
              </a:lnSpc>
              <a:spcBef>
                <a:spcPts val="0"/>
              </a:spcBef>
              <a:spcAft>
                <a:spcPts val="0"/>
              </a:spcAft>
            </a:pPr>
            <a:r>
              <a:rPr lang="en-US" sz="1200" dirty="0" smtClean="0">
                <a:solidFill>
                  <a:prstClr val="black"/>
                </a:solidFill>
                <a:cs typeface="Arial" pitchFamily="34" charset="0"/>
              </a:rPr>
              <a:t>Scientific Grand Challenges  Discovery in Basic Energy Sciences: The Role of Computing at the Extreme Scale  </a:t>
            </a:r>
            <a:endParaRPr lang="en-US" sz="1200" i="1" dirty="0" smtClean="0">
              <a:solidFill>
                <a:prstClr val="black"/>
              </a:solidFill>
              <a:cs typeface="Arial" pitchFamily="34" charset="0"/>
            </a:endParaRPr>
          </a:p>
          <a:p>
            <a:pPr defTabSz="457200" fontAlgn="auto">
              <a:spcBef>
                <a:spcPts val="0"/>
              </a:spcBef>
              <a:spcAft>
                <a:spcPts val="0"/>
              </a:spcAft>
            </a:pPr>
            <a:endParaRPr lang="en-US" sz="1200" i="1" dirty="0" smtClean="0">
              <a:solidFill>
                <a:prstClr val="black"/>
              </a:solidFill>
              <a:cs typeface="Arial" pitchFamily="34" charset="0"/>
            </a:endParaRPr>
          </a:p>
          <a:p>
            <a:pPr marL="0" lvl="4" indent="0" defTabSz="457200" fontAlgn="auto">
              <a:spcBef>
                <a:spcPts val="0"/>
              </a:spcBef>
              <a:spcAft>
                <a:spcPts val="0"/>
              </a:spcAft>
            </a:pPr>
            <a:r>
              <a:rPr lang="en-US" sz="1200" i="1" dirty="0" smtClean="0">
                <a:solidFill>
                  <a:prstClr val="black"/>
                </a:solidFill>
                <a:cs typeface="Arial" pitchFamily="34" charset="0"/>
              </a:rPr>
              <a:t>Chairs: Giulia Galli, UC, Davis, Thom Dunning, U. of Illinois</a:t>
            </a:r>
          </a:p>
        </p:txBody>
      </p:sp>
      <p:sp>
        <p:nvSpPr>
          <p:cNvPr id="26" name="TextBox 25"/>
          <p:cNvSpPr txBox="1"/>
          <p:nvPr/>
        </p:nvSpPr>
        <p:spPr>
          <a:xfrm>
            <a:off x="3272008" y="3691481"/>
            <a:ext cx="2200119" cy="646331"/>
          </a:xfrm>
          <a:prstGeom prst="rect">
            <a:avLst/>
          </a:prstGeom>
          <a:noFill/>
          <a:ln w="6350">
            <a:solidFill>
              <a:srgbClr val="008000"/>
            </a:solidFill>
          </a:ln>
        </p:spPr>
        <p:txBody>
          <a:bodyPr wrap="square" rtlCol="0">
            <a:spAutoFit/>
          </a:bodyPr>
          <a:lstStyle/>
          <a:p>
            <a:pPr algn="ctr" defTabSz="457200" fontAlgn="auto">
              <a:spcBef>
                <a:spcPts val="0"/>
              </a:spcBef>
              <a:spcAft>
                <a:spcPts val="0"/>
              </a:spcAft>
            </a:pPr>
            <a:r>
              <a:rPr lang="en-US" b="1" dirty="0" smtClean="0">
                <a:solidFill>
                  <a:prstClr val="black"/>
                </a:solidFill>
                <a:cs typeface="Arial" pitchFamily="34" charset="0"/>
              </a:rPr>
              <a:t>DOE BES-ASCR Workshop 2010</a:t>
            </a:r>
            <a:endParaRPr lang="en-US" b="1" dirty="0">
              <a:solidFill>
                <a:prstClr val="black"/>
              </a:solidFill>
              <a:cs typeface="Arial" pitchFamily="34" charset="0"/>
            </a:endParaRPr>
          </a:p>
        </p:txBody>
      </p:sp>
      <p:sp>
        <p:nvSpPr>
          <p:cNvPr id="14" name="Slide Number Placeholder 3"/>
          <p:cNvSpPr txBox="1">
            <a:spLocks/>
          </p:cNvSpPr>
          <p:nvPr/>
        </p:nvSpPr>
        <p:spPr>
          <a:xfrm>
            <a:off x="8413750" y="6351588"/>
            <a:ext cx="381000" cy="365125"/>
          </a:xfrm>
          <a:prstGeom prst="rect">
            <a:avLst/>
          </a:prstGeom>
        </p:spPr>
        <p:txBody>
          <a:bodyPr/>
          <a:lstStyle/>
          <a:p>
            <a:pPr algn="r" defTabSz="457200" fontAlgn="auto">
              <a:spcBef>
                <a:spcPts val="0"/>
              </a:spcBef>
              <a:spcAft>
                <a:spcPts val="0"/>
              </a:spcAft>
              <a:defRPr/>
            </a:pPr>
            <a:fld id="{6EEA275D-5A49-48A8-817D-44C3EA0A3A2F}" type="slidenum">
              <a:rPr lang="en-US" sz="1200" smtClean="0">
                <a:solidFill>
                  <a:srgbClr val="006600"/>
                </a:solidFill>
                <a:cs typeface="Arial" pitchFamily="34" charset="0"/>
              </a:rPr>
              <a:pPr algn="r" defTabSz="457200" fontAlgn="auto">
                <a:spcBef>
                  <a:spcPts val="0"/>
                </a:spcBef>
                <a:spcAft>
                  <a:spcPts val="0"/>
                </a:spcAft>
                <a:defRPr/>
              </a:pPr>
              <a:t>20</a:t>
            </a:fld>
            <a:endParaRPr lang="en-US" sz="1200" dirty="0">
              <a:solidFill>
                <a:srgbClr val="006600"/>
              </a:solidFill>
              <a:cs typeface="Arial" pitchFamily="34" charset="0"/>
            </a:endParaRPr>
          </a:p>
        </p:txBody>
      </p:sp>
    </p:spTree>
    <p:extLst>
      <p:ext uri="{BB962C8B-B14F-4D97-AF65-F5344CB8AC3E}">
        <p14:creationId xmlns:p14="http://schemas.microsoft.com/office/powerpoint/2010/main" val="4254710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5900" y="805792"/>
            <a:ext cx="8813800" cy="5060732"/>
          </a:xfrm>
        </p:spPr>
        <p:txBody>
          <a:bodyPr/>
          <a:lstStyle/>
          <a:p>
            <a:r>
              <a:rPr lang="en-US" b="0" dirty="0" smtClean="0"/>
              <a:t>Related to the Materials </a:t>
            </a:r>
            <a:r>
              <a:rPr lang="en-US" b="0" dirty="0"/>
              <a:t>Genome </a:t>
            </a:r>
            <a:r>
              <a:rPr lang="en-US" b="0" dirty="0" smtClean="0"/>
              <a:t>Initiative, driven by </a:t>
            </a:r>
            <a:r>
              <a:rPr lang="en-US" b="0" dirty="0"/>
              <a:t>BES Computational Materials Science and </a:t>
            </a:r>
            <a:r>
              <a:rPr lang="en-US" b="0" dirty="0" smtClean="0"/>
              <a:t>Chemistry workshop and report</a:t>
            </a:r>
          </a:p>
          <a:p>
            <a:r>
              <a:rPr lang="en-US" b="0" dirty="0" smtClean="0"/>
              <a:t>Predictive Theory and Modeling, FY2012</a:t>
            </a:r>
          </a:p>
          <a:p>
            <a:pPr lvl="1"/>
            <a:r>
              <a:rPr lang="en-US" dirty="0" smtClean="0"/>
              <a:t>19 Awards, $13 million/year (</a:t>
            </a:r>
            <a:r>
              <a:rPr lang="en-US" dirty="0" smtClean="0">
                <a:solidFill>
                  <a:srgbClr val="0000FF"/>
                </a:solidFill>
              </a:rPr>
              <a:t>10 Materials</a:t>
            </a:r>
            <a:r>
              <a:rPr lang="en-US" dirty="0" smtClean="0"/>
              <a:t> + Chemistry)</a:t>
            </a:r>
          </a:p>
          <a:p>
            <a:pPr lvl="1"/>
            <a:r>
              <a:rPr lang="en-US" dirty="0" smtClean="0"/>
              <a:t>5-year awards:  </a:t>
            </a:r>
            <a:r>
              <a:rPr lang="en-US" dirty="0" smtClean="0">
                <a:solidFill>
                  <a:srgbClr val="0000FF"/>
                </a:solidFill>
              </a:rPr>
              <a:t>Materials Project (LBNL)</a:t>
            </a:r>
            <a:r>
              <a:rPr lang="en-US" dirty="0" smtClean="0"/>
              <a:t>, MOFs( U </a:t>
            </a:r>
            <a:r>
              <a:rPr lang="en-US" dirty="0" err="1" smtClean="0"/>
              <a:t>Minn</a:t>
            </a:r>
            <a:r>
              <a:rPr lang="en-US" dirty="0" smtClean="0"/>
              <a:t>), Oxide Catalysts (SLAC), </a:t>
            </a:r>
            <a:r>
              <a:rPr lang="en-US" dirty="0" smtClean="0">
                <a:solidFill>
                  <a:srgbClr val="0000FF"/>
                </a:solidFill>
              </a:rPr>
              <a:t>Quantum Monte Carlo (ORNL), </a:t>
            </a:r>
            <a:r>
              <a:rPr lang="en-US" dirty="0">
                <a:solidFill>
                  <a:srgbClr val="0000FF"/>
                </a:solidFill>
              </a:rPr>
              <a:t>Light </a:t>
            </a:r>
            <a:r>
              <a:rPr lang="en-US" dirty="0" smtClean="0">
                <a:solidFill>
                  <a:srgbClr val="0000FF"/>
                </a:solidFill>
              </a:rPr>
              <a:t>Weight Alloys (U Michigan); Center for Accelerating Materials Modeling (ORNL)</a:t>
            </a:r>
          </a:p>
          <a:p>
            <a:pPr lvl="1"/>
            <a:r>
              <a:rPr lang="en-US" dirty="0" smtClean="0"/>
              <a:t>3 &amp; 5 Year awards; for 5 year awards – mid-term review in 2015; 3-year awards ended in 2015 (2 renewals, 4 no cost extensions)</a:t>
            </a:r>
            <a:endParaRPr lang="en-US" dirty="0"/>
          </a:p>
          <a:p>
            <a:r>
              <a:rPr lang="en-US" b="0" dirty="0"/>
              <a:t>Scientific Discovery through Advanced Computing (</a:t>
            </a:r>
            <a:r>
              <a:rPr lang="en-US" b="0" dirty="0" err="1"/>
              <a:t>SciDAC</a:t>
            </a:r>
            <a:r>
              <a:rPr lang="en-US" b="0" dirty="0"/>
              <a:t>):  development of new algorithms </a:t>
            </a:r>
            <a:r>
              <a:rPr lang="en-US" b="0" dirty="0" smtClean="0"/>
              <a:t>and computational </a:t>
            </a:r>
            <a:r>
              <a:rPr lang="en-US" b="0" dirty="0"/>
              <a:t>approaches which could dramatically accelerate the discovery of new </a:t>
            </a:r>
            <a:r>
              <a:rPr lang="en-US" b="0" dirty="0" smtClean="0"/>
              <a:t>materials </a:t>
            </a:r>
          </a:p>
          <a:p>
            <a:pPr lvl="1"/>
            <a:r>
              <a:rPr lang="en-US" dirty="0" smtClean="0"/>
              <a:t>7 Awards, $6 million/year [BES (</a:t>
            </a:r>
            <a:r>
              <a:rPr lang="en-US" dirty="0" smtClean="0">
                <a:solidFill>
                  <a:srgbClr val="0000FF"/>
                </a:solidFill>
              </a:rPr>
              <a:t>3.5 MSE awards</a:t>
            </a:r>
            <a:r>
              <a:rPr lang="en-US" dirty="0" smtClean="0"/>
              <a:t>) + ASCR]</a:t>
            </a:r>
          </a:p>
          <a:p>
            <a:pPr lvl="1"/>
            <a:r>
              <a:rPr lang="en-US" dirty="0" smtClean="0"/>
              <a:t>5 year awards, not renewable</a:t>
            </a:r>
            <a:r>
              <a:rPr lang="en-US" dirty="0"/>
              <a:t/>
            </a:r>
            <a:br>
              <a:rPr lang="en-US" dirty="0"/>
            </a:br>
            <a:endParaRPr lang="en-US" dirty="0" smtClean="0"/>
          </a:p>
          <a:p>
            <a:endParaRPr lang="en-US" dirty="0"/>
          </a:p>
        </p:txBody>
      </p:sp>
      <p:sp>
        <p:nvSpPr>
          <p:cNvPr id="3" name="Title 2"/>
          <p:cNvSpPr>
            <a:spLocks noGrp="1"/>
          </p:cNvSpPr>
          <p:nvPr>
            <p:ph type="title"/>
          </p:nvPr>
        </p:nvSpPr>
        <p:spPr/>
        <p:txBody>
          <a:bodyPr/>
          <a:lstStyle/>
          <a:p>
            <a:r>
              <a:rPr lang="en-US" b="0" dirty="0"/>
              <a:t>Impact of Strategic Planning</a:t>
            </a:r>
            <a:br>
              <a:rPr lang="en-US" b="0" dirty="0"/>
            </a:br>
            <a:r>
              <a:rPr lang="en-US" b="0" dirty="0"/>
              <a:t>Predictive Theory and Modeling &amp; </a:t>
            </a:r>
            <a:r>
              <a:rPr lang="en-US" b="0" dirty="0" err="1"/>
              <a:t>SciDAC</a:t>
            </a:r>
            <a:r>
              <a:rPr lang="en-US" b="0" dirty="0"/>
              <a:t> 2012</a:t>
            </a:r>
          </a:p>
        </p:txBody>
      </p:sp>
    </p:spTree>
    <p:extLst>
      <p:ext uri="{BB962C8B-B14F-4D97-AF65-F5344CB8AC3E}">
        <p14:creationId xmlns:p14="http://schemas.microsoft.com/office/powerpoint/2010/main" val="1979157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6852352" cy="3700818"/>
          </a:xfrm>
        </p:spPr>
        <p:txBody>
          <a:bodyPr>
            <a:noAutofit/>
          </a:bodyPr>
          <a:lstStyle/>
          <a:p>
            <a:pPr>
              <a:buFont typeface="Wingdings" pitchFamily="2" charset="2"/>
              <a:buChar char="§"/>
            </a:pPr>
            <a:r>
              <a:rPr lang="en-US" sz="1800" b="0" dirty="0" smtClean="0">
                <a:solidFill>
                  <a:srgbClr val="106636"/>
                </a:solidFill>
              </a:rPr>
              <a:t>MGI was announced by the President in 2011</a:t>
            </a:r>
          </a:p>
          <a:p>
            <a:pPr>
              <a:buFont typeface="Wingdings" pitchFamily="2" charset="2"/>
              <a:buChar char="§"/>
            </a:pPr>
            <a:r>
              <a:rPr lang="en-US" sz="1800" b="0" dirty="0">
                <a:solidFill>
                  <a:srgbClr val="106636"/>
                </a:solidFill>
              </a:rPr>
              <a:t>The Vision: </a:t>
            </a:r>
          </a:p>
          <a:p>
            <a:pPr marL="457200" indent="0">
              <a:spcBef>
                <a:spcPts val="480"/>
              </a:spcBef>
              <a:buNone/>
            </a:pPr>
            <a:r>
              <a:rPr lang="en-US" sz="1600" b="0" dirty="0" smtClean="0">
                <a:solidFill>
                  <a:schemeClr val="tx1"/>
                </a:solidFill>
              </a:rPr>
              <a:t>MGI will enable discovery</a:t>
            </a:r>
            <a:r>
              <a:rPr lang="en-US" sz="1600" b="0" dirty="0">
                <a:solidFill>
                  <a:schemeClr val="tx1"/>
                </a:solidFill>
              </a:rPr>
              <a:t>, development, manufacturing, </a:t>
            </a:r>
            <a:r>
              <a:rPr lang="en-US" sz="1600" b="0" dirty="0" smtClean="0">
                <a:solidFill>
                  <a:schemeClr val="tx1"/>
                </a:solidFill>
              </a:rPr>
              <a:t>and deployment </a:t>
            </a:r>
            <a:r>
              <a:rPr lang="en-US" sz="1600" b="0" dirty="0">
                <a:solidFill>
                  <a:schemeClr val="tx1"/>
                </a:solidFill>
              </a:rPr>
              <a:t>of advanced materials at least </a:t>
            </a:r>
            <a:r>
              <a:rPr lang="en-US" sz="1600" b="0" dirty="0" smtClean="0">
                <a:solidFill>
                  <a:schemeClr val="tx1"/>
                </a:solidFill>
              </a:rPr>
              <a:t>twice </a:t>
            </a:r>
            <a:r>
              <a:rPr lang="en-US" sz="1600" b="0" dirty="0">
                <a:solidFill>
                  <a:schemeClr val="tx1"/>
                </a:solidFill>
              </a:rPr>
              <a:t>as fast as possible today, at a fraction of the </a:t>
            </a:r>
            <a:r>
              <a:rPr lang="en-US" sz="1600" b="0" dirty="0" smtClean="0">
                <a:solidFill>
                  <a:schemeClr val="tx1"/>
                </a:solidFill>
              </a:rPr>
              <a:t>cost.</a:t>
            </a:r>
          </a:p>
          <a:p>
            <a:pPr>
              <a:lnSpc>
                <a:spcPct val="110000"/>
              </a:lnSpc>
              <a:buFont typeface="Wingdings" pitchFamily="2" charset="2"/>
              <a:buChar char="§"/>
            </a:pPr>
            <a:r>
              <a:rPr lang="en-US" sz="1800" b="0" dirty="0">
                <a:solidFill>
                  <a:srgbClr val="106636"/>
                </a:solidFill>
              </a:rPr>
              <a:t>Key Challenges:  </a:t>
            </a:r>
          </a:p>
          <a:p>
            <a:pPr lvl="1">
              <a:spcBef>
                <a:spcPts val="0"/>
              </a:spcBef>
            </a:pPr>
            <a:r>
              <a:rPr lang="en-US" sz="1600" dirty="0">
                <a:solidFill>
                  <a:prstClr val="black"/>
                </a:solidFill>
              </a:rPr>
              <a:t>Leading a culture shift in materials </a:t>
            </a:r>
            <a:r>
              <a:rPr lang="en-US" sz="1600" dirty="0" smtClean="0">
                <a:solidFill>
                  <a:prstClr val="black"/>
                </a:solidFill>
              </a:rPr>
              <a:t>research:  Integrated </a:t>
            </a:r>
            <a:r>
              <a:rPr lang="en-US" sz="1600" dirty="0">
                <a:solidFill>
                  <a:prstClr val="black"/>
                </a:solidFill>
              </a:rPr>
              <a:t>team approach that links computation, data, and experiment and crosses boundaries from academia to federal laboratories to industry</a:t>
            </a:r>
          </a:p>
          <a:p>
            <a:pPr lvl="1">
              <a:spcBef>
                <a:spcPts val="0"/>
              </a:spcBef>
            </a:pPr>
            <a:r>
              <a:rPr lang="en-US" sz="1600" dirty="0">
                <a:solidFill>
                  <a:prstClr val="black"/>
                </a:solidFill>
              </a:rPr>
              <a:t>Integrating experiment, computation, and theory: </a:t>
            </a:r>
            <a:r>
              <a:rPr lang="en-US" sz="1600" dirty="0" smtClean="0">
                <a:solidFill>
                  <a:prstClr val="black"/>
                </a:solidFill>
              </a:rPr>
              <a:t>advanced </a:t>
            </a:r>
            <a:r>
              <a:rPr lang="en-US" sz="1600" dirty="0">
                <a:solidFill>
                  <a:prstClr val="black"/>
                </a:solidFill>
              </a:rPr>
              <a:t>tools and techniques</a:t>
            </a:r>
          </a:p>
          <a:p>
            <a:pPr lvl="1">
              <a:spcBef>
                <a:spcPts val="0"/>
              </a:spcBef>
            </a:pPr>
            <a:r>
              <a:rPr lang="en-US" sz="1600" dirty="0">
                <a:solidFill>
                  <a:prstClr val="black"/>
                </a:solidFill>
              </a:rPr>
              <a:t>Making digital data accessible: Combining data from experiment and </a:t>
            </a:r>
            <a:r>
              <a:rPr lang="en-US" sz="1600" dirty="0" smtClean="0">
                <a:solidFill>
                  <a:prstClr val="black"/>
                </a:solidFill>
              </a:rPr>
              <a:t>computation</a:t>
            </a:r>
          </a:p>
          <a:p>
            <a:pPr lvl="1">
              <a:spcBef>
                <a:spcPts val="0"/>
              </a:spcBef>
            </a:pPr>
            <a:r>
              <a:rPr lang="en-US" sz="1600" dirty="0" smtClean="0">
                <a:solidFill>
                  <a:prstClr val="black"/>
                </a:solidFill>
              </a:rPr>
              <a:t>Creating </a:t>
            </a:r>
            <a:r>
              <a:rPr lang="en-US" sz="1600" dirty="0">
                <a:solidFill>
                  <a:prstClr val="black"/>
                </a:solidFill>
              </a:rPr>
              <a:t>a world-class materials workforce</a:t>
            </a:r>
          </a:p>
          <a:p>
            <a:pPr>
              <a:buFont typeface="Wingdings" pitchFamily="2" charset="2"/>
              <a:buChar char="§"/>
            </a:pPr>
            <a:r>
              <a:rPr lang="en-US" sz="1800" b="0" dirty="0" smtClean="0">
                <a:solidFill>
                  <a:srgbClr val="106636"/>
                </a:solidFill>
              </a:rPr>
              <a:t>Multiagency </a:t>
            </a:r>
            <a:r>
              <a:rPr lang="en-US" sz="1800" b="0" dirty="0">
                <a:solidFill>
                  <a:srgbClr val="106636"/>
                </a:solidFill>
              </a:rPr>
              <a:t>initiative coordinated by the MGI Subcommittee of the OSTP Committee on Technology</a:t>
            </a:r>
            <a:endParaRPr lang="en-US" sz="1800" b="0" dirty="0" smtClean="0">
              <a:solidFill>
                <a:srgbClr val="106636"/>
              </a:solidFill>
            </a:endParaRPr>
          </a:p>
        </p:txBody>
      </p:sp>
      <p:sp>
        <p:nvSpPr>
          <p:cNvPr id="6" name="Title 5"/>
          <p:cNvSpPr>
            <a:spLocks noGrp="1"/>
          </p:cNvSpPr>
          <p:nvPr>
            <p:ph type="title"/>
          </p:nvPr>
        </p:nvSpPr>
        <p:spPr>
          <a:xfrm>
            <a:off x="0" y="0"/>
            <a:ext cx="9140687" cy="758536"/>
          </a:xfrm>
        </p:spPr>
        <p:txBody>
          <a:bodyPr>
            <a:normAutofit/>
          </a:bodyPr>
          <a:lstStyle/>
          <a:p>
            <a:r>
              <a:rPr lang="en-US" dirty="0" smtClean="0"/>
              <a:t>Materials Genome Initiative (MGI) – An Update</a:t>
            </a:r>
            <a:endParaRPr lang="en-US" dirty="0"/>
          </a:p>
        </p:txBody>
      </p:sp>
      <p:sp>
        <p:nvSpPr>
          <p:cNvPr id="5" name="Slide Number Placeholder 4"/>
          <p:cNvSpPr>
            <a:spLocks noGrp="1"/>
          </p:cNvSpPr>
          <p:nvPr>
            <p:ph type="sldNum" sz="quarter" idx="11"/>
          </p:nvPr>
        </p:nvSpPr>
        <p:spPr/>
        <p:txBody>
          <a:bodyPr/>
          <a:lstStyle/>
          <a:p>
            <a:pPr>
              <a:defRPr/>
            </a:pPr>
            <a:fld id="{DCEE50CC-E570-4C4C-A87C-24787CB3ADAC}" type="slidenum">
              <a:rPr lang="en-US" smtClean="0">
                <a:solidFill>
                  <a:prstClr val="black">
                    <a:tint val="75000"/>
                  </a:prstClr>
                </a:solidFill>
              </a:rPr>
              <a:pPr>
                <a:defRPr/>
              </a:pPr>
              <a:t>22</a:t>
            </a:fld>
            <a:endParaRPr lang="en-US">
              <a:solidFill>
                <a:prstClr val="black">
                  <a:tint val="75000"/>
                </a:prstClr>
              </a:solidFill>
            </a:endParaRPr>
          </a:p>
        </p:txBody>
      </p:sp>
      <p:sp>
        <p:nvSpPr>
          <p:cNvPr id="9" name="Content Placeholder 6"/>
          <p:cNvSpPr txBox="1">
            <a:spLocks/>
          </p:cNvSpPr>
          <p:nvPr/>
        </p:nvSpPr>
        <p:spPr bwMode="auto">
          <a:xfrm>
            <a:off x="0" y="5278159"/>
            <a:ext cx="9144000" cy="1579841"/>
          </a:xfrm>
          <a:prstGeom prst="rect">
            <a:avLst/>
          </a:prstGeom>
          <a:noFill/>
          <a:ln w="9525">
            <a:noFill/>
            <a:miter lim="800000"/>
            <a:headEnd/>
            <a:tailEnd/>
          </a:ln>
        </p:spPr>
        <p:txBody>
          <a:bodyPr vert="horz" wrap="square" lIns="91376" tIns="45688" rIns="91376" bIns="45688" numCol="1" anchor="t" anchorCtr="0" compatLnSpc="1">
            <a:prstTxWarp prst="textNoShape">
              <a:avLst/>
            </a:prstTxWarp>
            <a:normAutofit/>
          </a:bodyPr>
          <a:lstStyle>
            <a:lvl1pPr marL="341153" indent="-34115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016" indent="-28403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880"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866"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852"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10000"/>
              </a:lnSpc>
            </a:pPr>
            <a:r>
              <a:rPr lang="en-US" sz="1600" dirty="0" smtClean="0">
                <a:solidFill>
                  <a:prstClr val="black"/>
                </a:solidFill>
              </a:rPr>
              <a:t>Cross-agency </a:t>
            </a:r>
            <a:r>
              <a:rPr lang="en-US" sz="1600" dirty="0">
                <a:solidFill>
                  <a:prstClr val="black"/>
                </a:solidFill>
              </a:rPr>
              <a:t>coordination, including workshops and PI </a:t>
            </a:r>
            <a:r>
              <a:rPr lang="en-US" sz="1600" dirty="0" smtClean="0">
                <a:solidFill>
                  <a:prstClr val="black"/>
                </a:solidFill>
              </a:rPr>
              <a:t>meetings</a:t>
            </a:r>
            <a:endParaRPr lang="en-US" sz="1600" dirty="0" smtClean="0">
              <a:solidFill>
                <a:srgbClr val="106636"/>
              </a:solidFill>
            </a:endParaRPr>
          </a:p>
          <a:p>
            <a:pPr>
              <a:lnSpc>
                <a:spcPct val="110000"/>
              </a:lnSpc>
              <a:buFont typeface="Wingdings" pitchFamily="2" charset="2"/>
              <a:buChar char="§"/>
            </a:pPr>
            <a:r>
              <a:rPr lang="en-US" sz="1800" b="0" dirty="0" smtClean="0">
                <a:solidFill>
                  <a:srgbClr val="106636"/>
                </a:solidFill>
              </a:rPr>
              <a:t>Strategic </a:t>
            </a:r>
            <a:r>
              <a:rPr lang="en-US" sz="1800" b="0" dirty="0">
                <a:solidFill>
                  <a:srgbClr val="106636"/>
                </a:solidFill>
              </a:rPr>
              <a:t>Plan was released in December </a:t>
            </a:r>
            <a:r>
              <a:rPr lang="en-US" sz="1800" b="0" dirty="0" smtClean="0">
                <a:solidFill>
                  <a:srgbClr val="106636"/>
                </a:solidFill>
              </a:rPr>
              <a:t>2014</a:t>
            </a:r>
          </a:p>
          <a:p>
            <a:pPr marL="0" indent="0">
              <a:lnSpc>
                <a:spcPct val="110000"/>
              </a:lnSpc>
              <a:buNone/>
            </a:pPr>
            <a:endParaRPr lang="en-US" sz="1800" b="0" dirty="0">
              <a:solidFill>
                <a:srgbClr val="106636"/>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351" y="903514"/>
            <a:ext cx="2112473" cy="2732314"/>
          </a:xfrm>
          <a:prstGeom prst="rect">
            <a:avLst/>
          </a:prstGeom>
          <a:ln w="28575">
            <a:solidFill>
              <a:srgbClr val="106636"/>
            </a:solidFill>
          </a:ln>
        </p:spPr>
      </p:pic>
      <p:sp>
        <p:nvSpPr>
          <p:cNvPr id="3" name="Rectangle 2"/>
          <p:cNvSpPr/>
          <p:nvPr/>
        </p:nvSpPr>
        <p:spPr>
          <a:xfrm>
            <a:off x="6762504" y="3654581"/>
            <a:ext cx="2292166" cy="276999"/>
          </a:xfrm>
          <a:prstGeom prst="rect">
            <a:avLst/>
          </a:prstGeom>
        </p:spPr>
        <p:txBody>
          <a:bodyPr wrap="none">
            <a:spAutoFit/>
          </a:bodyPr>
          <a:lstStyle/>
          <a:p>
            <a:r>
              <a:rPr lang="en-US" sz="1200" u="sng" dirty="0" smtClean="0">
                <a:solidFill>
                  <a:prstClr val="black"/>
                </a:solidFill>
                <a:latin typeface="Arial" charset="0"/>
                <a:hlinkClick r:id="rId4"/>
              </a:rPr>
              <a:t>http</a:t>
            </a:r>
            <a:r>
              <a:rPr lang="en-US" sz="1200" u="sng" dirty="0">
                <a:solidFill>
                  <a:prstClr val="black"/>
                </a:solidFill>
                <a:latin typeface="Arial" charset="0"/>
                <a:hlinkClick r:id="rId4"/>
              </a:rPr>
              <a:t>://www.whitehouse.gov/mgi</a:t>
            </a:r>
            <a:endParaRPr lang="en-US" sz="1200" dirty="0">
              <a:solidFill>
                <a:prstClr val="black"/>
              </a:solidFill>
              <a:latin typeface="Arial" charset="0"/>
            </a:endParaRPr>
          </a:p>
        </p:txBody>
      </p:sp>
    </p:spTree>
    <p:extLst>
      <p:ext uri="{BB962C8B-B14F-4D97-AF65-F5344CB8AC3E}">
        <p14:creationId xmlns:p14="http://schemas.microsoft.com/office/powerpoint/2010/main" val="2906672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024255" cy="766482"/>
          </a:xfrm>
        </p:spPr>
        <p:txBody>
          <a:bodyPr/>
          <a:lstStyle/>
          <a:p>
            <a:r>
              <a:rPr lang="en-US" b="0" dirty="0" smtClean="0"/>
              <a:t>2013 </a:t>
            </a:r>
            <a:r>
              <a:rPr lang="en-US" b="0" dirty="0"/>
              <a:t>“Grand Challenges” Workshops Informed the </a:t>
            </a:r>
            <a:r>
              <a:rPr lang="en-US" b="0" dirty="0" smtClean="0"/>
              <a:t>MGI </a:t>
            </a:r>
            <a:r>
              <a:rPr lang="en-US" b="0" dirty="0"/>
              <a:t>Strategic Plan</a:t>
            </a:r>
          </a:p>
        </p:txBody>
      </p:sp>
      <p:sp>
        <p:nvSpPr>
          <p:cNvPr id="5" name="Content Placeholder 4"/>
          <p:cNvSpPr>
            <a:spLocks noGrp="1"/>
          </p:cNvSpPr>
          <p:nvPr>
            <p:ph idx="1"/>
          </p:nvPr>
        </p:nvSpPr>
        <p:spPr>
          <a:xfrm>
            <a:off x="264424" y="766483"/>
            <a:ext cx="7271494" cy="2244732"/>
          </a:xfrm>
        </p:spPr>
        <p:txBody>
          <a:bodyPr/>
          <a:lstStyle/>
          <a:p>
            <a:r>
              <a:rPr lang="en-US" dirty="0" smtClean="0"/>
              <a:t>Focused identifying grand challenges for MGI related to hard and soft materials</a:t>
            </a:r>
          </a:p>
          <a:p>
            <a:r>
              <a:rPr lang="en-US" dirty="0" smtClean="0"/>
              <a:t>Academic, federal lab and industry participants </a:t>
            </a:r>
          </a:p>
          <a:p>
            <a:r>
              <a:rPr lang="en-US" dirty="0" smtClean="0"/>
              <a:t>Cross-cutting grand challenges included: </a:t>
            </a:r>
          </a:p>
          <a:p>
            <a:pPr lvl="1"/>
            <a:r>
              <a:rPr lang="en-US" dirty="0">
                <a:solidFill>
                  <a:srgbClr val="106636"/>
                </a:solidFill>
              </a:rPr>
              <a:t>Building </a:t>
            </a:r>
            <a:r>
              <a:rPr lang="en-US" dirty="0" err="1" smtClean="0">
                <a:solidFill>
                  <a:srgbClr val="106636"/>
                </a:solidFill>
              </a:rPr>
              <a:t>multiscale</a:t>
            </a:r>
            <a:r>
              <a:rPr lang="en-US" dirty="0" smtClean="0">
                <a:solidFill>
                  <a:srgbClr val="106636"/>
                </a:solidFill>
              </a:rPr>
              <a:t> (time and space)</a:t>
            </a:r>
            <a:endParaRPr lang="en-US" dirty="0"/>
          </a:p>
          <a:p>
            <a:endParaRPr lang="en-US" sz="2800" dirty="0"/>
          </a:p>
        </p:txBody>
      </p:sp>
      <p:sp>
        <p:nvSpPr>
          <p:cNvPr id="3" name="Slide Number Placeholder 2"/>
          <p:cNvSpPr>
            <a:spLocks noGrp="1"/>
          </p:cNvSpPr>
          <p:nvPr>
            <p:ph type="sldNum" sz="quarter" idx="12"/>
          </p:nvPr>
        </p:nvSpPr>
        <p:spPr/>
        <p:txBody>
          <a:bodyPr/>
          <a:lstStyle/>
          <a:p>
            <a:fld id="{68F455FD-F83C-4433-AE11-4D89943CC4D6}" type="slidenum">
              <a:rPr lang="en-US" smtClean="0"/>
              <a:pPr/>
              <a:t>23</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3918" y="50800"/>
            <a:ext cx="1978439" cy="2560320"/>
          </a:xfrm>
          <a:prstGeom prst="rect">
            <a:avLst/>
          </a:prstGeom>
          <a:ln w="28575">
            <a:solidFill>
              <a:srgbClr val="106636"/>
            </a:solidFill>
          </a:ln>
        </p:spPr>
      </p:pic>
      <p:sp>
        <p:nvSpPr>
          <p:cNvPr id="6" name="TextBox 5"/>
          <p:cNvSpPr txBox="1"/>
          <p:nvPr/>
        </p:nvSpPr>
        <p:spPr>
          <a:xfrm>
            <a:off x="264423" y="2837795"/>
            <a:ext cx="9207062" cy="3207032"/>
          </a:xfrm>
          <a:prstGeom prst="rect">
            <a:avLst/>
          </a:prstGeom>
          <a:noFill/>
        </p:spPr>
        <p:txBody>
          <a:bodyPr wrap="square" rtlCol="0">
            <a:spAutoFit/>
          </a:bodyPr>
          <a:lstStyle/>
          <a:p>
            <a:pPr marL="457146" lvl="1" indent="0" eaLnBrk="0" hangingPunct="0">
              <a:spcBef>
                <a:spcPct val="20000"/>
              </a:spcBef>
            </a:pPr>
            <a:r>
              <a:rPr lang="en-US" sz="2200" dirty="0" smtClean="0">
                <a:solidFill>
                  <a:srgbClr val="106636"/>
                </a:solidFill>
                <a:latin typeface="Calibri"/>
              </a:rPr>
              <a:t>	</a:t>
            </a:r>
            <a:r>
              <a:rPr lang="en-US" sz="2200" dirty="0" smtClean="0">
                <a:solidFill>
                  <a:srgbClr val="106636"/>
                </a:solidFill>
                <a:cs typeface="Arial" panose="020B0604020202020204" pitchFamily="34" charset="0"/>
              </a:rPr>
              <a:t>theory/models </a:t>
            </a:r>
            <a:r>
              <a:rPr lang="en-US" sz="2200" dirty="0">
                <a:solidFill>
                  <a:srgbClr val="106636"/>
                </a:solidFill>
                <a:cs typeface="Arial" panose="020B0604020202020204" pitchFamily="34" charset="0"/>
              </a:rPr>
              <a:t>including use of data "genomics</a:t>
            </a:r>
            <a:r>
              <a:rPr lang="en-US" sz="2200" dirty="0" smtClean="0">
                <a:solidFill>
                  <a:srgbClr val="106636"/>
                </a:solidFill>
                <a:cs typeface="Arial" panose="020B0604020202020204" pitchFamily="34" charset="0"/>
              </a:rPr>
              <a:t>"</a:t>
            </a:r>
          </a:p>
          <a:p>
            <a:pPr marL="742863" lvl="1" indent="-285717" eaLnBrk="0" hangingPunct="0">
              <a:spcBef>
                <a:spcPct val="20000"/>
              </a:spcBef>
              <a:buFont typeface="Arial" charset="0"/>
              <a:buChar char="–"/>
            </a:pPr>
            <a:r>
              <a:rPr lang="en-US" sz="2200" dirty="0" smtClean="0">
                <a:solidFill>
                  <a:srgbClr val="106636"/>
                </a:solidFill>
                <a:cs typeface="Arial" panose="020B0604020202020204" pitchFamily="34" charset="0"/>
              </a:rPr>
              <a:t>Intelligent </a:t>
            </a:r>
            <a:r>
              <a:rPr lang="en-US" sz="2200" dirty="0">
                <a:solidFill>
                  <a:srgbClr val="106636"/>
                </a:solidFill>
                <a:cs typeface="Arial" pitchFamily="34" charset="0"/>
              </a:rPr>
              <a:t>extrapolation of materials data to new systems</a:t>
            </a:r>
          </a:p>
          <a:p>
            <a:pPr marL="742863" lvl="1" indent="-285717" eaLnBrk="0" hangingPunct="0">
              <a:spcBef>
                <a:spcPct val="20000"/>
              </a:spcBef>
              <a:buFont typeface="Arial" charset="0"/>
              <a:buChar char="–"/>
            </a:pPr>
            <a:r>
              <a:rPr lang="en-US" sz="2200" dirty="0">
                <a:solidFill>
                  <a:srgbClr val="106636"/>
                </a:solidFill>
                <a:cs typeface="Arial" pitchFamily="34" charset="0"/>
              </a:rPr>
              <a:t>Developing accurate models of interfaces</a:t>
            </a:r>
          </a:p>
          <a:p>
            <a:pPr marL="742863" lvl="1" indent="-285717" eaLnBrk="0" hangingPunct="0">
              <a:spcBef>
                <a:spcPct val="20000"/>
              </a:spcBef>
              <a:buFont typeface="Arial" charset="0"/>
              <a:buChar char="–"/>
            </a:pPr>
            <a:r>
              <a:rPr lang="en-US" sz="2200" dirty="0">
                <a:solidFill>
                  <a:srgbClr val="106636"/>
                </a:solidFill>
                <a:cs typeface="Arial" pitchFamily="34" charset="0"/>
              </a:rPr>
              <a:t>Evolution of materials characterization from 3D to 4D</a:t>
            </a:r>
          </a:p>
          <a:p>
            <a:pPr marL="742863" lvl="1" indent="-285717" eaLnBrk="0" hangingPunct="0">
              <a:spcBef>
                <a:spcPct val="20000"/>
              </a:spcBef>
              <a:buFont typeface="Arial" charset="0"/>
              <a:buChar char="–"/>
            </a:pPr>
            <a:r>
              <a:rPr lang="en-US" sz="2200" dirty="0">
                <a:solidFill>
                  <a:srgbClr val="106636"/>
                </a:solidFill>
                <a:cs typeface="Arial" pitchFamily="34" charset="0"/>
              </a:rPr>
              <a:t>Developing new methodology for operando experimentation</a:t>
            </a:r>
          </a:p>
          <a:p>
            <a:pPr marL="742863" lvl="1" indent="-285717" eaLnBrk="0" hangingPunct="0">
              <a:spcBef>
                <a:spcPct val="20000"/>
              </a:spcBef>
              <a:buFont typeface="Arial" charset="0"/>
              <a:buChar char="–"/>
            </a:pPr>
            <a:r>
              <a:rPr lang="en-US" sz="2200" dirty="0">
                <a:solidFill>
                  <a:srgbClr val="106636"/>
                </a:solidFill>
                <a:cs typeface="Arial" pitchFamily="34" charset="0"/>
              </a:rPr>
              <a:t>Real time theory/simulation/experiment interactions</a:t>
            </a:r>
          </a:p>
          <a:p>
            <a:pPr marL="742863" lvl="1" indent="-285717" eaLnBrk="0" hangingPunct="0">
              <a:spcBef>
                <a:spcPct val="20000"/>
              </a:spcBef>
              <a:buFont typeface="Arial" charset="0"/>
              <a:buChar char="–"/>
            </a:pPr>
            <a:r>
              <a:rPr lang="en-US" sz="2200" dirty="0">
                <a:solidFill>
                  <a:srgbClr val="106636"/>
                </a:solidFill>
                <a:cs typeface="Arial" pitchFamily="34" charset="0"/>
              </a:rPr>
              <a:t>Harnessing the complexity of materials systems for new functionality</a:t>
            </a:r>
          </a:p>
        </p:txBody>
      </p:sp>
    </p:spTree>
    <p:extLst>
      <p:ext uri="{BB962C8B-B14F-4D97-AF65-F5344CB8AC3E}">
        <p14:creationId xmlns:p14="http://schemas.microsoft.com/office/powerpoint/2010/main" val="3908411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Science and Engineering Research</a:t>
            </a:r>
            <a:br>
              <a:rPr lang="en-US" dirty="0"/>
            </a:br>
            <a:r>
              <a:rPr lang="en-US" sz="2200" dirty="0" smtClean="0"/>
              <a:t>Materials Genome Initiative</a:t>
            </a:r>
            <a:endParaRPr lang="en-US" dirty="0"/>
          </a:p>
        </p:txBody>
      </p:sp>
      <p:sp>
        <p:nvSpPr>
          <p:cNvPr id="5" name="Content Placeholder 4"/>
          <p:cNvSpPr txBox="1">
            <a:spLocks/>
          </p:cNvSpPr>
          <p:nvPr/>
        </p:nvSpPr>
        <p:spPr>
          <a:xfrm>
            <a:off x="-76201" y="730797"/>
            <a:ext cx="7239001" cy="5010897"/>
          </a:xfrm>
          <a:prstGeom prst="rect">
            <a:avLst/>
          </a:prstGeom>
        </p:spPr>
        <p:txBody>
          <a:bodyPr/>
          <a:lst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000" b="0" dirty="0" smtClean="0"/>
              <a:t>Materials Project Clears 12,000 Users</a:t>
            </a:r>
            <a:endParaRPr lang="en-US" sz="2000" b="0" dirty="0"/>
          </a:p>
          <a:p>
            <a:pPr marL="457200" lvl="1" indent="-228600"/>
            <a:r>
              <a:rPr lang="en-US" sz="1600" dirty="0" smtClean="0"/>
              <a:t>New tool provides access to data base with properties of over 60,000 compounds, 70,000 electrochemical phase diagrams, 28,000 electronic band structures and 1,300 full elastic tensors on line. The data has been used to identify many new materials including </a:t>
            </a:r>
            <a:r>
              <a:rPr lang="en-US" sz="1600" dirty="0" err="1" smtClean="0"/>
              <a:t>thermoelectrics</a:t>
            </a:r>
            <a:r>
              <a:rPr lang="en-US" sz="1600" dirty="0" smtClean="0"/>
              <a:t> and </a:t>
            </a:r>
            <a:r>
              <a:rPr lang="en-US" sz="1600" dirty="0" err="1" smtClean="0"/>
              <a:t>photocatalysts</a:t>
            </a:r>
            <a:r>
              <a:rPr lang="en-US" sz="1600" dirty="0" smtClean="0"/>
              <a:t>. (</a:t>
            </a:r>
            <a:r>
              <a:rPr lang="en-US" sz="1600" dirty="0" err="1" smtClean="0"/>
              <a:t>Persson</a:t>
            </a:r>
            <a:r>
              <a:rPr lang="en-US" sz="1600" dirty="0" smtClean="0"/>
              <a:t>, LBNL)</a:t>
            </a:r>
          </a:p>
          <a:p>
            <a:pPr>
              <a:buFont typeface="Wingdings" pitchFamily="2" charset="2"/>
              <a:buChar char="§"/>
            </a:pPr>
            <a:r>
              <a:rPr lang="en-US" sz="2000" b="0" dirty="0" smtClean="0"/>
              <a:t>New, Light Magnesium Alloys with Increased Strength</a:t>
            </a:r>
            <a:endParaRPr lang="en-US" sz="2000" b="0" dirty="0"/>
          </a:p>
          <a:p>
            <a:pPr marL="457200" lvl="1" indent="-228600"/>
            <a:r>
              <a:rPr lang="en-US" sz="1600" dirty="0" smtClean="0"/>
              <a:t>Combination of theory and experiment reveals precipitate structure and provides new mechanism for light-weight alloy strengthening. (Allison,</a:t>
            </a:r>
            <a:r>
              <a:rPr lang="en-US" sz="1600" smtClean="0"/>
              <a:t> U Michigan</a:t>
            </a:r>
            <a:r>
              <a:rPr lang="en-US" sz="1600" dirty="0" smtClean="0"/>
              <a:t>)</a:t>
            </a:r>
            <a:endParaRPr lang="en-US" sz="2000" dirty="0" smtClean="0"/>
          </a:p>
          <a:p>
            <a:pPr>
              <a:buFont typeface="Wingdings" pitchFamily="2" charset="2"/>
              <a:buChar char="§"/>
            </a:pPr>
            <a:r>
              <a:rPr lang="en-US" sz="2000" b="0" dirty="0" smtClean="0"/>
              <a:t>Quantum Theory of Exotic Phases</a:t>
            </a:r>
            <a:endParaRPr lang="en-US" sz="2000" b="0" dirty="0"/>
          </a:p>
          <a:p>
            <a:pPr marL="457200" lvl="1" indent="-228600"/>
            <a:r>
              <a:rPr lang="en-US" sz="1600" dirty="0"/>
              <a:t>New </a:t>
            </a:r>
            <a:r>
              <a:rPr lang="en-US" sz="1600" dirty="0" smtClean="0"/>
              <a:t>community quantum Monte Carlo code, provides unprecedented accuracy for correlated materials and molecular crystals. (Kent, ORNL)</a:t>
            </a:r>
            <a:endParaRPr lang="en-US" sz="2000" dirty="0"/>
          </a:p>
          <a:p>
            <a:pPr>
              <a:buFont typeface="Wingdings" pitchFamily="2" charset="2"/>
              <a:buChar char="§"/>
            </a:pPr>
            <a:r>
              <a:rPr lang="en-US" sz="2000" b="0" dirty="0" smtClean="0"/>
              <a:t>Filling the Frequency Gap in Solid State Lasers</a:t>
            </a:r>
          </a:p>
          <a:p>
            <a:pPr marL="457200" lvl="1" indent="-228600"/>
            <a:r>
              <a:rPr lang="en-US" sz="1600" dirty="0" smtClean="0"/>
              <a:t>New approach to non-equilibrium calculations couples electrons with vibrational modes to explain solid state lasing in the </a:t>
            </a:r>
            <a:r>
              <a:rPr lang="en-US" sz="1600" dirty="0" err="1" smtClean="0"/>
              <a:t>teraherz</a:t>
            </a:r>
            <a:r>
              <a:rPr lang="en-US" sz="1600" dirty="0" smtClean="0"/>
              <a:t> to mid-infrared frequencies. </a:t>
            </a:r>
            <a:r>
              <a:rPr lang="en-US" sz="1600" dirty="0"/>
              <a:t>(</a:t>
            </a:r>
            <a:r>
              <a:rPr lang="en-US" sz="1600" dirty="0" smtClean="0"/>
              <a:t>Knezevic, U Wisconsin)</a:t>
            </a:r>
          </a:p>
          <a:p>
            <a:pPr marL="228600" lvl="1" indent="0">
              <a:buFont typeface="Arial" charset="0"/>
              <a:buNone/>
            </a:pPr>
            <a:endParaRPr lang="en-US" sz="1800" dirty="0"/>
          </a:p>
          <a:p>
            <a:pPr marL="457094" lvl="1" indent="0">
              <a:buFont typeface="Arial" charset="0"/>
              <a:buNone/>
            </a:pPr>
            <a:endParaRPr lang="en-US" sz="1800" dirty="0" smtClean="0"/>
          </a:p>
          <a:p>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17" t="5045" b="7111"/>
          <a:stretch/>
        </p:blipFill>
        <p:spPr bwMode="auto">
          <a:xfrm>
            <a:off x="7307942" y="762000"/>
            <a:ext cx="1769837" cy="155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 t="46384" r="45550"/>
          <a:stretch/>
        </p:blipFill>
        <p:spPr bwMode="auto">
          <a:xfrm>
            <a:off x="7331883" y="4876800"/>
            <a:ext cx="1784622" cy="172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Mg-RE tensile stress-strain.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1880" y="2347241"/>
            <a:ext cx="1645920" cy="1234159"/>
          </a:xfrm>
          <a:prstGeom prst="rect">
            <a:avLst/>
          </a:prstGeom>
          <a:ln w="19050">
            <a:solidFill>
              <a:schemeClr val="tx1"/>
            </a:solidFill>
          </a:ln>
        </p:spPr>
      </p:pic>
      <p:pic>
        <p:nvPicPr>
          <p:cNvPr id="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6280" y="3771687"/>
            <a:ext cx="2050225" cy="119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239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36980" y="2101545"/>
            <a:ext cx="7676390" cy="2236382"/>
          </a:xfrm>
        </p:spPr>
        <p:txBody>
          <a:bodyPr/>
          <a:lstStyle/>
          <a:p>
            <a:pPr marL="169823" lvl="1" indent="-169823">
              <a:lnSpc>
                <a:spcPts val="1800"/>
              </a:lnSpc>
              <a:spcBef>
                <a:spcPts val="0"/>
              </a:spcBef>
              <a:spcAft>
                <a:spcPts val="1200"/>
              </a:spcAft>
              <a:buFont typeface="Wingdings" pitchFamily="2" charset="2"/>
              <a:buChar char="§"/>
            </a:pPr>
            <a:r>
              <a:rPr lang="en-US" sz="1600" dirty="0">
                <a:solidFill>
                  <a:schemeClr val="tx1"/>
                </a:solidFill>
              </a:rPr>
              <a:t>Deliver research codes and data for design of functional materials to the materials sciences communities in academia, labs, and industry</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integrated teams combining expertise in materials theory, modeling, computation, synthesis, characterization, and processing/fabrication</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Use facilities and tools for materials synthesis, characterization, simulation, and computation, relying especially on the SC scientific user facilities</a:t>
            </a:r>
          </a:p>
          <a:p>
            <a:pPr marL="169823" lvl="1" indent="-169823">
              <a:lnSpc>
                <a:spcPts val="1800"/>
              </a:lnSpc>
              <a:spcBef>
                <a:spcPts val="0"/>
              </a:spcBef>
              <a:spcAft>
                <a:spcPts val="1200"/>
              </a:spcAft>
              <a:buFont typeface="Wingdings" pitchFamily="2" charset="2"/>
              <a:buChar char="§"/>
            </a:pPr>
            <a:r>
              <a:rPr lang="en-US" sz="1600" dirty="0">
                <a:solidFill>
                  <a:schemeClr val="tx1"/>
                </a:solidFill>
              </a:rPr>
              <a:t>Support will begin in FY 2015 for up to 4 teams for multi-year awards</a:t>
            </a:r>
            <a:endParaRPr lang="en-US" sz="2400" dirty="0"/>
          </a:p>
        </p:txBody>
      </p:sp>
      <p:sp>
        <p:nvSpPr>
          <p:cNvPr id="3" name="Title 2"/>
          <p:cNvSpPr>
            <a:spLocks noGrp="1"/>
          </p:cNvSpPr>
          <p:nvPr>
            <p:ph type="title"/>
          </p:nvPr>
        </p:nvSpPr>
        <p:spPr/>
        <p:txBody>
          <a:bodyPr/>
          <a:lstStyle/>
          <a:p>
            <a:pPr>
              <a:lnSpc>
                <a:spcPct val="90000"/>
              </a:lnSpc>
            </a:pPr>
            <a:r>
              <a:rPr lang="en-US" dirty="0" smtClean="0"/>
              <a:t>Computational Materials Sciences</a:t>
            </a:r>
            <a:br>
              <a:rPr lang="en-US" dirty="0" smtClean="0"/>
            </a:br>
            <a:r>
              <a:rPr lang="en-US" sz="1800" dirty="0"/>
              <a:t>Accelerating Materials Discovery and Development</a:t>
            </a:r>
            <a:endParaRPr lang="en-US" sz="2000" dirty="0"/>
          </a:p>
        </p:txBody>
      </p:sp>
      <p:grpSp>
        <p:nvGrpSpPr>
          <p:cNvPr id="2" name="Group 15"/>
          <p:cNvGrpSpPr/>
          <p:nvPr/>
        </p:nvGrpSpPr>
        <p:grpSpPr>
          <a:xfrm>
            <a:off x="304800" y="4600583"/>
            <a:ext cx="8651632" cy="1543110"/>
            <a:chOff x="304800" y="4495800"/>
            <a:chExt cx="8651632" cy="1543110"/>
          </a:xfrm>
        </p:grpSpPr>
        <p:sp>
          <p:nvSpPr>
            <p:cNvPr id="6" name="TextBox 5"/>
            <p:cNvSpPr txBox="1"/>
            <p:nvPr/>
          </p:nvSpPr>
          <p:spPr>
            <a:xfrm>
              <a:off x="2590800" y="5638800"/>
              <a:ext cx="2252531" cy="276999"/>
            </a:xfrm>
            <a:prstGeom prst="rect">
              <a:avLst/>
            </a:prstGeom>
            <a:noFill/>
          </p:spPr>
          <p:txBody>
            <a:bodyPr wrap="square" lIns="0" rtlCol="0">
              <a:spAutoFit/>
            </a:bodyPr>
            <a:lstStyle/>
            <a:p>
              <a:pPr algn="ctr"/>
              <a:r>
                <a:rPr lang="en-US" sz="1200" dirty="0">
                  <a:solidFill>
                    <a:prstClr val="black"/>
                  </a:solidFill>
                </a:rPr>
                <a:t>Novel Thermal Transport</a:t>
              </a:r>
            </a:p>
          </p:txBody>
        </p:sp>
        <p:sp>
          <p:nvSpPr>
            <p:cNvPr id="7" name="TextBox 6"/>
            <p:cNvSpPr txBox="1"/>
            <p:nvPr/>
          </p:nvSpPr>
          <p:spPr>
            <a:xfrm>
              <a:off x="4513385" y="5638800"/>
              <a:ext cx="2284863" cy="276999"/>
            </a:xfrm>
            <a:prstGeom prst="rect">
              <a:avLst/>
            </a:prstGeom>
            <a:noFill/>
          </p:spPr>
          <p:txBody>
            <a:bodyPr wrap="square" rIns="0" rtlCol="0">
              <a:spAutoFit/>
            </a:bodyPr>
            <a:lstStyle/>
            <a:p>
              <a:pPr algn="ctr"/>
              <a:r>
                <a:rPr lang="en-US" sz="1200" dirty="0">
                  <a:solidFill>
                    <a:prstClr val="black"/>
                  </a:solidFill>
                </a:rPr>
                <a:t>Next Generation Magnets</a:t>
              </a:r>
            </a:p>
          </p:txBody>
        </p:sp>
        <p:sp>
          <p:nvSpPr>
            <p:cNvPr id="8" name="TextBox 7"/>
            <p:cNvSpPr txBox="1"/>
            <p:nvPr/>
          </p:nvSpPr>
          <p:spPr>
            <a:xfrm>
              <a:off x="304800" y="5638800"/>
              <a:ext cx="2438400" cy="400110"/>
            </a:xfrm>
            <a:prstGeom prst="rect">
              <a:avLst/>
            </a:prstGeom>
            <a:noFill/>
          </p:spPr>
          <p:txBody>
            <a:bodyPr wrap="square" lIns="0" rtlCol="0">
              <a:spAutoFit/>
            </a:bodyPr>
            <a:lstStyle/>
            <a:p>
              <a:pPr algn="ctr">
                <a:lnSpc>
                  <a:spcPts val="1200"/>
                </a:lnSpc>
              </a:pPr>
              <a:r>
                <a:rPr lang="en-US" sz="1200" dirty="0">
                  <a:solidFill>
                    <a:prstClr val="black"/>
                  </a:solidFill>
                </a:rPr>
                <a:t>Tailored Surfaces for Advanced Electronics</a:t>
              </a:r>
            </a:p>
          </p:txBody>
        </p:sp>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91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6365632" y="5638800"/>
              <a:ext cx="2590800" cy="276999"/>
            </a:xfrm>
            <a:prstGeom prst="rect">
              <a:avLst/>
            </a:prstGeom>
            <a:noFill/>
          </p:spPr>
          <p:txBody>
            <a:bodyPr wrap="square" rIns="0" rtlCol="0">
              <a:spAutoFit/>
            </a:bodyPr>
            <a:lstStyle/>
            <a:p>
              <a:pPr algn="ctr"/>
              <a:r>
                <a:rPr lang="en-US" sz="1200" dirty="0">
                  <a:solidFill>
                    <a:prstClr val="black"/>
                  </a:solidFill>
                </a:rPr>
                <a:t>Enhanced Light Absorption</a:t>
              </a:r>
            </a:p>
          </p:txBody>
        </p:sp>
        <p:pic>
          <p:nvPicPr>
            <p:cNvPr id="3085" name="Picture 13" descr="The density of bonding electrons (red and yellow) in silicon (upper left) is rather evenly distributed, whereas in zinc oxide (upper right), it is concentrated around the oxygen atom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495800"/>
              <a:ext cx="2057400" cy="114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495800"/>
              <a:ext cx="2057400"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3087" name="Picture 1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976" t="22709" r="18214" b="44298"/>
            <a:stretch/>
          </p:blipFill>
          <p:spPr bwMode="auto">
            <a:xfrm>
              <a:off x="4770420" y="4495800"/>
              <a:ext cx="1874069" cy="1143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grpSp>
      <p:sp>
        <p:nvSpPr>
          <p:cNvPr id="15" name="Rectangle 14"/>
          <p:cNvSpPr/>
          <p:nvPr/>
        </p:nvSpPr>
        <p:spPr>
          <a:xfrm>
            <a:off x="732057" y="1021071"/>
            <a:ext cx="7686236" cy="923307"/>
          </a:xfrm>
          <a:prstGeom prst="rect">
            <a:avLst/>
          </a:prstGeom>
          <a:solidFill>
            <a:srgbClr val="FFFF99"/>
          </a:solidFill>
          <a:ln>
            <a:solidFill>
              <a:schemeClr val="tx1"/>
            </a:solidFill>
          </a:ln>
        </p:spPr>
        <p:txBody>
          <a:bodyPr wrap="square" lIns="91418" tIns="45709" rIns="91418" bIns="45709">
            <a:spAutoFit/>
          </a:bodyPr>
          <a:lstStyle/>
          <a:p>
            <a:pPr marL="117448" lvl="1" indent="0"/>
            <a:r>
              <a:rPr lang="en-US" dirty="0">
                <a:solidFill>
                  <a:prstClr val="black"/>
                </a:solidFill>
                <a:cs typeface="Arial" pitchFamily="34" charset="0"/>
              </a:rPr>
              <a:t>Deliverable: Open-source community codes and software packages that incorporate multiple length and time scales for discovery and prediction of materials functionality</a:t>
            </a:r>
            <a:endParaRPr lang="en-US" dirty="0">
              <a:solidFill>
                <a:srgbClr val="106636"/>
              </a:solidFill>
              <a:cs typeface="Arial" pitchFamily="34" charset="0"/>
            </a:endParaRPr>
          </a:p>
        </p:txBody>
      </p:sp>
      <p:sp>
        <p:nvSpPr>
          <p:cNvPr id="14" name="Slide Number Placeholder 2"/>
          <p:cNvSpPr>
            <a:spLocks noGrp="1"/>
          </p:cNvSpPr>
          <p:nvPr>
            <p:ph type="sldNum" sz="quarter" idx="11"/>
          </p:nvPr>
        </p:nvSpPr>
        <p:spPr>
          <a:xfrm>
            <a:off x="8413750" y="6351588"/>
            <a:ext cx="381000" cy="365125"/>
          </a:xfrm>
        </p:spPr>
        <p:txBody>
          <a:bodyPr/>
          <a:lstStyle/>
          <a:p>
            <a:pPr>
              <a:defRPr/>
            </a:pPr>
            <a:fld id="{D1C3E240-9EB6-4604-A43D-9910B3F588EA}" type="slidenum">
              <a:rPr lang="en-US" smtClean="0"/>
              <a:pPr>
                <a:defRPr/>
              </a:pPr>
              <a:t>25</a:t>
            </a:fld>
            <a:endParaRPr lang="en-US" dirty="0"/>
          </a:p>
        </p:txBody>
      </p:sp>
    </p:spTree>
    <p:extLst>
      <p:ext uri="{BB962C8B-B14F-4D97-AF65-F5344CB8AC3E}">
        <p14:creationId xmlns:p14="http://schemas.microsoft.com/office/powerpoint/2010/main" val="1839032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Line 32"/>
          <p:cNvSpPr>
            <a:spLocks noChangeShapeType="1"/>
          </p:cNvSpPr>
          <p:nvPr/>
        </p:nvSpPr>
        <p:spPr bwMode="auto">
          <a:xfrm>
            <a:off x="8814618" y="1636395"/>
            <a:ext cx="20623" cy="3125610"/>
          </a:xfrm>
          <a:prstGeom prst="line">
            <a:avLst/>
          </a:prstGeom>
          <a:noFill/>
          <a:ln w="19050">
            <a:solidFill>
              <a:srgbClr val="106636"/>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11" name="Line 26"/>
          <p:cNvSpPr>
            <a:spLocks noChangeShapeType="1"/>
          </p:cNvSpPr>
          <p:nvPr/>
        </p:nvSpPr>
        <p:spPr bwMode="auto">
          <a:xfrm flipH="1">
            <a:off x="8275070" y="1634073"/>
            <a:ext cx="24056" cy="2064997"/>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05" name="Line 15"/>
          <p:cNvSpPr>
            <a:spLocks noChangeShapeType="1"/>
          </p:cNvSpPr>
          <p:nvPr/>
        </p:nvSpPr>
        <p:spPr bwMode="auto">
          <a:xfrm flipH="1">
            <a:off x="8680720" y="1177280"/>
            <a:ext cx="4302" cy="412981"/>
          </a:xfrm>
          <a:prstGeom prst="line">
            <a:avLst/>
          </a:prstGeom>
          <a:noFill/>
          <a:ln w="28575">
            <a:solidFill>
              <a:schemeClr val="tx1"/>
            </a:solidFill>
            <a:round/>
            <a:headEnd/>
            <a:tailEnd/>
          </a:ln>
          <a:effectLst/>
        </p:spPr>
        <p:txBody>
          <a:bodyPr lIns="91429" tIns="45714" rIns="91429" bIns="45714"/>
          <a:lstStyle/>
          <a:p>
            <a:endParaRPr lang="en-US">
              <a:solidFill>
                <a:prstClr val="black"/>
              </a:solidFill>
              <a:latin typeface="Arial" charset="0"/>
            </a:endParaRPr>
          </a:p>
        </p:txBody>
      </p:sp>
      <p:sp>
        <p:nvSpPr>
          <p:cNvPr id="99" name="Rectangle 98"/>
          <p:cNvSpPr/>
          <p:nvPr/>
        </p:nvSpPr>
        <p:spPr>
          <a:xfrm>
            <a:off x="0" y="5674426"/>
            <a:ext cx="1369868" cy="47699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Line 15"/>
          <p:cNvSpPr>
            <a:spLocks noChangeShapeType="1"/>
          </p:cNvSpPr>
          <p:nvPr/>
        </p:nvSpPr>
        <p:spPr bwMode="auto">
          <a:xfrm flipH="1">
            <a:off x="7083534" y="1143633"/>
            <a:ext cx="4302" cy="412981"/>
          </a:xfrm>
          <a:prstGeom prst="line">
            <a:avLst/>
          </a:prstGeom>
          <a:noFill/>
          <a:ln w="28575">
            <a:solidFill>
              <a:schemeClr val="tx1"/>
            </a:solidFill>
            <a:round/>
            <a:headEnd/>
            <a:tailEnd/>
          </a:ln>
          <a:effectLst/>
        </p:spPr>
        <p:txBody>
          <a:bodyPr lIns="91429" tIns="45714" rIns="91429" bIns="45714"/>
          <a:lstStyle/>
          <a:p>
            <a:endParaRPr lang="en-US">
              <a:solidFill>
                <a:prstClr val="black"/>
              </a:solidFill>
              <a:latin typeface="Arial" charset="0"/>
            </a:endParaRPr>
          </a:p>
        </p:txBody>
      </p:sp>
      <p:sp>
        <p:nvSpPr>
          <p:cNvPr id="58" name="Line 15"/>
          <p:cNvSpPr>
            <a:spLocks noChangeShapeType="1"/>
          </p:cNvSpPr>
          <p:nvPr/>
        </p:nvSpPr>
        <p:spPr bwMode="auto">
          <a:xfrm flipH="1">
            <a:off x="7851426" y="1143633"/>
            <a:ext cx="4302" cy="412981"/>
          </a:xfrm>
          <a:prstGeom prst="line">
            <a:avLst/>
          </a:prstGeom>
          <a:noFill/>
          <a:ln w="28575">
            <a:solidFill>
              <a:schemeClr val="tx1"/>
            </a:solidFill>
            <a:round/>
            <a:headEnd/>
            <a:tailEnd/>
          </a:ln>
          <a:effectLst/>
        </p:spPr>
        <p:txBody>
          <a:bodyPr lIns="91429" tIns="45714" rIns="91429" bIns="45714"/>
          <a:lstStyle/>
          <a:p>
            <a:endParaRPr lang="en-US">
              <a:solidFill>
                <a:prstClr val="black"/>
              </a:solidFill>
              <a:latin typeface="Arial" charset="0"/>
            </a:endParaRPr>
          </a:p>
        </p:txBody>
      </p:sp>
      <p:cxnSp>
        <p:nvCxnSpPr>
          <p:cNvPr id="39" name="Straight Connector 38"/>
          <p:cNvCxnSpPr/>
          <p:nvPr/>
        </p:nvCxnSpPr>
        <p:spPr>
          <a:xfrm>
            <a:off x="1045535"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5104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32223"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295388"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43633"/>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idx="4294967295"/>
          </p:nvPr>
        </p:nvSpPr>
        <p:spPr>
          <a:xfrm>
            <a:off x="0" y="166255"/>
            <a:ext cx="8959850" cy="439387"/>
          </a:xfrm>
          <a:noFill/>
          <a:ln/>
        </p:spPr>
        <p:txBody>
          <a:bodyPr lIns="91418" tIns="45709" rIns="91418" bIns="45709" anchor="t"/>
          <a:lstStyle/>
          <a:p>
            <a:pPr>
              <a:lnSpc>
                <a:spcPct val="95000"/>
              </a:lnSpc>
              <a:tabLst>
                <a:tab pos="1890492" algn="l"/>
              </a:tabLst>
            </a:pPr>
            <a:r>
              <a:rPr lang="en-US" sz="2300" dirty="0" smtClean="0">
                <a:solidFill>
                  <a:srgbClr val="106636"/>
                </a:solidFill>
                <a:effectLst/>
              </a:rPr>
              <a:t>Impact:  BES Strategic Planning and Program Development</a:t>
            </a:r>
            <a:endParaRPr lang="en-US" sz="2300" dirty="0">
              <a:solidFill>
                <a:srgbClr val="106636"/>
              </a:solidFill>
              <a:effectLst/>
            </a:endParaRPr>
          </a:p>
        </p:txBody>
      </p:sp>
      <p:pic>
        <p:nvPicPr>
          <p:cNvPr id="73" name="Picture 14"/>
          <p:cNvPicPr preferRelativeResize="0">
            <a:picLocks noGrp="1" noChangeAspect="1" noChangeArrowheads="1"/>
          </p:cNvPicPr>
          <p:nvPr>
            <p:ph sz="half" idx="4294967295"/>
          </p:nvPr>
        </p:nvPicPr>
        <p:blipFill>
          <a:blip r:embed="rId3" cstate="print"/>
          <a:srcRect/>
          <a:stretch>
            <a:fillRect/>
          </a:stretch>
        </p:blipFill>
        <p:spPr bwMode="auto">
          <a:xfrm>
            <a:off x="1325912" y="4675941"/>
            <a:ext cx="741363" cy="938212"/>
          </a:xfrm>
          <a:noFill/>
          <a:ln w="28575">
            <a:solidFill>
              <a:schemeClr val="tx1"/>
            </a:solidFill>
            <a:miter lim="800000"/>
            <a:headEnd/>
            <a:tailEnd/>
          </a:ln>
        </p:spPr>
      </p:pic>
      <p:sp>
        <p:nvSpPr>
          <p:cNvPr id="169997" name="Line 13"/>
          <p:cNvSpPr>
            <a:spLocks noChangeShapeType="1"/>
          </p:cNvSpPr>
          <p:nvPr/>
        </p:nvSpPr>
        <p:spPr bwMode="auto">
          <a:xfrm flipH="1">
            <a:off x="5723156" y="1143633"/>
            <a:ext cx="5857" cy="490440"/>
          </a:xfrm>
          <a:prstGeom prst="line">
            <a:avLst/>
          </a:prstGeom>
          <a:noFill/>
          <a:ln w="28575">
            <a:solidFill>
              <a:schemeClr val="tx1"/>
            </a:solidFill>
            <a:round/>
            <a:headEnd/>
            <a:tailEnd/>
          </a:ln>
          <a:effectLst/>
        </p:spPr>
        <p:txBody>
          <a:bodyPr lIns="91429" tIns="45714" rIns="91429" bIns="45714"/>
          <a:lstStyle/>
          <a:p>
            <a:endParaRPr lang="en-US">
              <a:solidFill>
                <a:prstClr val="black"/>
              </a:solidFill>
              <a:latin typeface="Arial" charset="0"/>
            </a:endParaRPr>
          </a:p>
        </p:txBody>
      </p:sp>
      <p:sp>
        <p:nvSpPr>
          <p:cNvPr id="170000" name="Text Box 16"/>
          <p:cNvSpPr txBox="1">
            <a:spLocks noChangeArrowheads="1"/>
          </p:cNvSpPr>
          <p:nvPr/>
        </p:nvSpPr>
        <p:spPr bwMode="auto">
          <a:xfrm>
            <a:off x="201385"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1999</a:t>
            </a:r>
          </a:p>
        </p:txBody>
      </p:sp>
      <p:sp>
        <p:nvSpPr>
          <p:cNvPr id="170002" name="Text Box 18"/>
          <p:cNvSpPr txBox="1">
            <a:spLocks noChangeArrowheads="1"/>
          </p:cNvSpPr>
          <p:nvPr/>
        </p:nvSpPr>
        <p:spPr bwMode="auto">
          <a:xfrm>
            <a:off x="4048302"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2006</a:t>
            </a:r>
          </a:p>
        </p:txBody>
      </p:sp>
      <p:sp>
        <p:nvSpPr>
          <p:cNvPr id="170004" name="Text Box 20"/>
          <p:cNvSpPr txBox="1">
            <a:spLocks noChangeArrowheads="1"/>
          </p:cNvSpPr>
          <p:nvPr/>
        </p:nvSpPr>
        <p:spPr bwMode="auto">
          <a:xfrm>
            <a:off x="7583586" y="879823"/>
            <a:ext cx="563225" cy="298285"/>
          </a:xfrm>
          <a:prstGeom prst="rect">
            <a:avLst/>
          </a:prstGeom>
          <a:solidFill>
            <a:schemeClr val="bg1"/>
          </a:solid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2012</a:t>
            </a:r>
          </a:p>
        </p:txBody>
      </p:sp>
      <p:sp>
        <p:nvSpPr>
          <p:cNvPr id="170006" name="AutoShape 22"/>
          <p:cNvSpPr>
            <a:spLocks noChangeArrowheads="1"/>
          </p:cNvSpPr>
          <p:nvPr/>
        </p:nvSpPr>
        <p:spPr bwMode="auto">
          <a:xfrm>
            <a:off x="357188" y="1147878"/>
            <a:ext cx="8786812" cy="649392"/>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429" tIns="45714" rIns="91429" bIns="45714" anchor="ctr"/>
          <a:lstStyle/>
          <a:p>
            <a:endParaRPr lang="en-US">
              <a:solidFill>
                <a:prstClr val="black"/>
              </a:solidFill>
              <a:latin typeface="Arial" charset="0"/>
            </a:endParaRPr>
          </a:p>
        </p:txBody>
      </p:sp>
      <p:sp>
        <p:nvSpPr>
          <p:cNvPr id="34" name="Slide Number Placeholder 2"/>
          <p:cNvSpPr txBox="1">
            <a:spLocks/>
          </p:cNvSpPr>
          <p:nvPr/>
        </p:nvSpPr>
        <p:spPr>
          <a:xfrm>
            <a:off x="8372186" y="6311247"/>
            <a:ext cx="381000" cy="365125"/>
          </a:xfrm>
          <a:prstGeom prst="rect">
            <a:avLst/>
          </a:prstGeom>
        </p:spPr>
        <p:txBody>
          <a:bodyPr vert="horz" lIns="90758" tIns="45383" rIns="90758" bIns="45383" rtlCol="0" anchor="ctr"/>
          <a:lstStyle/>
          <a:p>
            <a:pPr algn="r" defTabSz="820295">
              <a:defRPr/>
            </a:pPr>
            <a:fld id="{894C652A-1437-4DEE-BE20-1D8E4CBD3D73}" type="slidenum">
              <a:rPr lang="en-US" sz="1200">
                <a:solidFill>
                  <a:srgbClr val="106636"/>
                </a:solidFill>
                <a:latin typeface="Arial" charset="0"/>
                <a:cs typeface="Arial" pitchFamily="34" charset="0"/>
              </a:rPr>
              <a:pPr algn="r" defTabSz="820295">
                <a:defRPr/>
              </a:pPr>
              <a:t>26</a:t>
            </a:fld>
            <a:endParaRPr lang="en-US" sz="1200" dirty="0">
              <a:solidFill>
                <a:srgbClr val="106636"/>
              </a:solidFill>
              <a:latin typeface="Arial" charset="0"/>
              <a:cs typeface="Arial" pitchFamily="34" charset="0"/>
            </a:endParaRPr>
          </a:p>
        </p:txBody>
      </p:sp>
      <p:sp>
        <p:nvSpPr>
          <p:cNvPr id="44" name="Text Box 21"/>
          <p:cNvSpPr txBox="1">
            <a:spLocks noChangeArrowheads="1"/>
          </p:cNvSpPr>
          <p:nvPr/>
        </p:nvSpPr>
        <p:spPr bwMode="auto">
          <a:xfrm>
            <a:off x="1728938"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2002</a:t>
            </a:r>
          </a:p>
        </p:txBody>
      </p:sp>
      <p:sp>
        <p:nvSpPr>
          <p:cNvPr id="46" name="Text Box 21"/>
          <p:cNvSpPr txBox="1">
            <a:spLocks noChangeArrowheads="1"/>
          </p:cNvSpPr>
          <p:nvPr/>
        </p:nvSpPr>
        <p:spPr bwMode="auto">
          <a:xfrm>
            <a:off x="2795241"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2004</a:t>
            </a:r>
          </a:p>
        </p:txBody>
      </p:sp>
      <p:sp>
        <p:nvSpPr>
          <p:cNvPr id="54" name="Text Box 18"/>
          <p:cNvSpPr txBox="1">
            <a:spLocks noChangeArrowheads="1"/>
          </p:cNvSpPr>
          <p:nvPr/>
        </p:nvSpPr>
        <p:spPr bwMode="auto">
          <a:xfrm>
            <a:off x="6785668"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2010</a:t>
            </a:r>
          </a:p>
        </p:txBody>
      </p:sp>
      <p:sp>
        <p:nvSpPr>
          <p:cNvPr id="52" name="Text Box 21"/>
          <p:cNvSpPr txBox="1">
            <a:spLocks noChangeArrowheads="1"/>
          </p:cNvSpPr>
          <p:nvPr/>
        </p:nvSpPr>
        <p:spPr bwMode="auto">
          <a:xfrm>
            <a:off x="813565"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2000</a:t>
            </a:r>
          </a:p>
        </p:txBody>
      </p:sp>
      <p:sp>
        <p:nvSpPr>
          <p:cNvPr id="64" name="Text Box 18"/>
          <p:cNvSpPr txBox="1">
            <a:spLocks noChangeArrowheads="1"/>
          </p:cNvSpPr>
          <p:nvPr/>
        </p:nvSpPr>
        <p:spPr bwMode="auto">
          <a:xfrm>
            <a:off x="5477933" y="879823"/>
            <a:ext cx="563225" cy="298285"/>
          </a:xfrm>
          <a:prstGeom prst="rect">
            <a:avLst/>
          </a:prstGeom>
          <a:noFill/>
          <a:ln w="9525">
            <a:noFill/>
            <a:miter lim="800000"/>
            <a:headEnd/>
            <a:tailEnd/>
          </a:ln>
          <a:effectLst/>
        </p:spPr>
        <p:txBody>
          <a:bodyPr wrap="none" lIns="82039" tIns="41020" rIns="82039" bIns="41020">
            <a:spAutoFit/>
          </a:bodyPr>
          <a:lstStyle/>
          <a:p>
            <a:r>
              <a:rPr lang="en-US" sz="1400" dirty="0">
                <a:solidFill>
                  <a:prstClr val="black"/>
                </a:solidFill>
                <a:latin typeface="Arial" charset="0"/>
              </a:rPr>
              <a:t>2008</a:t>
            </a:r>
          </a:p>
        </p:txBody>
      </p:sp>
      <p:grpSp>
        <p:nvGrpSpPr>
          <p:cNvPr id="4" name="Group 91"/>
          <p:cNvGrpSpPr/>
          <p:nvPr/>
        </p:nvGrpSpPr>
        <p:grpSpPr>
          <a:xfrm>
            <a:off x="154471" y="1626499"/>
            <a:ext cx="1906850" cy="3078679"/>
            <a:chOff x="316396" y="1626499"/>
            <a:chExt cx="1906850" cy="3078679"/>
          </a:xfrm>
        </p:grpSpPr>
        <p:sp>
          <p:nvSpPr>
            <p:cNvPr id="169988" name="Line 4"/>
            <p:cNvSpPr>
              <a:spLocks noChangeShapeType="1"/>
            </p:cNvSpPr>
            <p:nvPr/>
          </p:nvSpPr>
          <p:spPr bwMode="auto">
            <a:xfrm flipH="1">
              <a:off x="620335" y="1626499"/>
              <a:ext cx="0" cy="2141537"/>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70009" name="Line 25"/>
            <p:cNvSpPr>
              <a:spLocks noChangeShapeType="1"/>
            </p:cNvSpPr>
            <p:nvPr/>
          </p:nvSpPr>
          <p:spPr bwMode="auto">
            <a:xfrm>
              <a:off x="2141185" y="1626499"/>
              <a:ext cx="17753" cy="1952329"/>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pic>
          <p:nvPicPr>
            <p:cNvPr id="66" name="Picture 6" descr="nes_fc"/>
            <p:cNvPicPr>
              <a:picLocks noChangeAspect="1" noChangeArrowheads="1"/>
            </p:cNvPicPr>
            <p:nvPr/>
          </p:nvPicPr>
          <p:blipFill>
            <a:blip r:embed="rId4" cstate="print"/>
            <a:srcRect/>
            <a:stretch>
              <a:fillRect/>
            </a:stretch>
          </p:blipFill>
          <p:spPr bwMode="auto">
            <a:xfrm>
              <a:off x="317189" y="2762250"/>
              <a:ext cx="730561" cy="941788"/>
            </a:xfrm>
            <a:prstGeom prst="rect">
              <a:avLst/>
            </a:prstGeom>
            <a:noFill/>
            <a:ln w="28575">
              <a:solidFill>
                <a:srgbClr val="FF0000"/>
              </a:solidFill>
              <a:miter lim="800000"/>
              <a:headEnd/>
              <a:tailEnd/>
            </a:ln>
          </p:spPr>
        </p:pic>
        <p:pic>
          <p:nvPicPr>
            <p:cNvPr id="11268" name="Picture 4" descr="http://science.energy.gov/~/media/bes/images/reports/cs-xlg.jpg"/>
            <p:cNvPicPr>
              <a:picLocks noChangeAspect="1" noChangeArrowheads="1"/>
            </p:cNvPicPr>
            <p:nvPr/>
          </p:nvPicPr>
          <p:blipFill>
            <a:blip r:embed="rId5" cstate="print"/>
            <a:srcRect/>
            <a:stretch>
              <a:fillRect/>
            </a:stretch>
          </p:blipFill>
          <p:spPr bwMode="auto">
            <a:xfrm>
              <a:off x="316396" y="3746891"/>
              <a:ext cx="747982" cy="958287"/>
            </a:xfrm>
            <a:prstGeom prst="rect">
              <a:avLst/>
            </a:prstGeom>
            <a:noFill/>
            <a:ln w="19050">
              <a:solidFill>
                <a:srgbClr val="FF0000"/>
              </a:solidFill>
            </a:ln>
          </p:spPr>
        </p:pic>
        <p:pic>
          <p:nvPicPr>
            <p:cNvPr id="69" name="Picture 3"/>
            <p:cNvPicPr preferRelativeResize="0">
              <a:picLocks noChangeArrowheads="1"/>
            </p:cNvPicPr>
            <p:nvPr/>
          </p:nvPicPr>
          <p:blipFill>
            <a:blip r:embed="rId6" cstate="print"/>
            <a:srcRect/>
            <a:stretch>
              <a:fillRect/>
            </a:stretch>
          </p:blipFill>
          <p:spPr bwMode="auto">
            <a:xfrm>
              <a:off x="1485395" y="2816718"/>
              <a:ext cx="736518" cy="901699"/>
            </a:xfrm>
            <a:prstGeom prst="rect">
              <a:avLst/>
            </a:prstGeom>
            <a:noFill/>
            <a:ln w="28575">
              <a:solidFill>
                <a:schemeClr val="tx1"/>
              </a:solidFill>
              <a:miter lim="800000"/>
              <a:headEnd/>
              <a:tailEnd/>
            </a:ln>
          </p:spPr>
        </p:pic>
        <p:pic>
          <p:nvPicPr>
            <p:cNvPr id="70" name="Picture 4"/>
            <p:cNvPicPr preferRelativeResize="0">
              <a:picLocks noChangeArrowheads="1"/>
            </p:cNvPicPr>
            <p:nvPr/>
          </p:nvPicPr>
          <p:blipFill>
            <a:blip r:embed="rId7" cstate="print"/>
            <a:srcRect/>
            <a:stretch>
              <a:fillRect/>
            </a:stretch>
          </p:blipFill>
          <p:spPr bwMode="auto">
            <a:xfrm>
              <a:off x="1494240" y="3746891"/>
              <a:ext cx="729006" cy="911122"/>
            </a:xfrm>
            <a:prstGeom prst="rect">
              <a:avLst/>
            </a:prstGeom>
            <a:noFill/>
            <a:ln w="28575">
              <a:solidFill>
                <a:schemeClr val="tx1"/>
              </a:solidFill>
              <a:miter lim="800000"/>
              <a:headEnd/>
              <a:tailEnd/>
            </a:ln>
          </p:spPr>
        </p:pic>
      </p:grpSp>
      <p:grpSp>
        <p:nvGrpSpPr>
          <p:cNvPr id="5" name="Group 102"/>
          <p:cNvGrpSpPr/>
          <p:nvPr/>
        </p:nvGrpSpPr>
        <p:grpSpPr>
          <a:xfrm>
            <a:off x="2112975" y="1638373"/>
            <a:ext cx="4070608" cy="4891618"/>
            <a:chOff x="2486677" y="1721748"/>
            <a:chExt cx="4070608" cy="4891618"/>
          </a:xfrm>
        </p:grpSpPr>
        <p:sp>
          <p:nvSpPr>
            <p:cNvPr id="85" name="Line 2"/>
            <p:cNvSpPr>
              <a:spLocks noChangeShapeType="1"/>
            </p:cNvSpPr>
            <p:nvPr/>
          </p:nvSpPr>
          <p:spPr bwMode="auto">
            <a:xfrm>
              <a:off x="5192048" y="1721748"/>
              <a:ext cx="15237" cy="2228258"/>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70016" name="Line 32"/>
            <p:cNvSpPr>
              <a:spLocks noChangeShapeType="1"/>
            </p:cNvSpPr>
            <p:nvPr/>
          </p:nvSpPr>
          <p:spPr bwMode="auto">
            <a:xfrm>
              <a:off x="5853768" y="1721748"/>
              <a:ext cx="0" cy="1933815"/>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80" name="Line 2"/>
            <p:cNvSpPr>
              <a:spLocks noChangeShapeType="1"/>
            </p:cNvSpPr>
            <p:nvPr/>
          </p:nvSpPr>
          <p:spPr bwMode="auto">
            <a:xfrm>
              <a:off x="4587585" y="1721748"/>
              <a:ext cx="15237" cy="2228258"/>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49" name="Line 26"/>
            <p:cNvSpPr>
              <a:spLocks noChangeShapeType="1"/>
            </p:cNvSpPr>
            <p:nvPr/>
          </p:nvSpPr>
          <p:spPr bwMode="auto">
            <a:xfrm flipH="1">
              <a:off x="3848099" y="1721748"/>
              <a:ext cx="5348" cy="2878827"/>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70010" name="Line 26"/>
            <p:cNvSpPr>
              <a:spLocks noChangeShapeType="1"/>
            </p:cNvSpPr>
            <p:nvPr/>
          </p:nvSpPr>
          <p:spPr bwMode="auto">
            <a:xfrm flipH="1">
              <a:off x="2714625" y="1721748"/>
              <a:ext cx="12430" cy="2878827"/>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53" name="Line 2"/>
            <p:cNvSpPr>
              <a:spLocks noChangeShapeType="1"/>
            </p:cNvSpPr>
            <p:nvPr/>
          </p:nvSpPr>
          <p:spPr bwMode="auto">
            <a:xfrm>
              <a:off x="3335853" y="1721748"/>
              <a:ext cx="13524" cy="1845309"/>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pic>
          <p:nvPicPr>
            <p:cNvPr id="72" name="Picture 42" descr="OD_xlg"/>
            <p:cNvPicPr>
              <a:picLocks noChangeArrowheads="1"/>
            </p:cNvPicPr>
            <p:nvPr/>
          </p:nvPicPr>
          <p:blipFill>
            <a:blip r:embed="rId8" cstate="print"/>
            <a:srcRect/>
            <a:stretch>
              <a:fillRect/>
            </a:stretch>
          </p:blipFill>
          <p:spPr bwMode="auto">
            <a:xfrm>
              <a:off x="2895690" y="3397743"/>
              <a:ext cx="751637" cy="911122"/>
            </a:xfrm>
            <a:prstGeom prst="rect">
              <a:avLst/>
            </a:prstGeom>
            <a:noFill/>
            <a:ln w="28575">
              <a:solidFill>
                <a:schemeClr val="tx1"/>
              </a:solidFill>
              <a:miter lim="800000"/>
              <a:headEnd/>
              <a:tailEnd/>
            </a:ln>
          </p:spPr>
        </p:pic>
        <p:pic>
          <p:nvPicPr>
            <p:cNvPr id="74" name="Picture 3" descr="BES_H_Cover8-03"/>
            <p:cNvPicPr preferRelativeResize="0">
              <a:picLocks noChangeAspect="1" noChangeArrowheads="1"/>
            </p:cNvPicPr>
            <p:nvPr/>
          </p:nvPicPr>
          <p:blipFill>
            <a:blip r:embed="rId9" cstate="print"/>
            <a:srcRect/>
            <a:stretch>
              <a:fillRect/>
            </a:stretch>
          </p:blipFill>
          <p:spPr bwMode="auto">
            <a:xfrm>
              <a:off x="2486677" y="4489664"/>
              <a:ext cx="736475" cy="951923"/>
            </a:xfrm>
            <a:prstGeom prst="rect">
              <a:avLst/>
            </a:prstGeom>
            <a:noFill/>
            <a:ln w="28575">
              <a:solidFill>
                <a:srgbClr val="FF0000"/>
              </a:solidFill>
              <a:miter lim="800000"/>
              <a:headEnd/>
              <a:tailEnd/>
            </a:ln>
          </p:spPr>
        </p:pic>
        <p:pic>
          <p:nvPicPr>
            <p:cNvPr id="75" name="Picture 4"/>
            <p:cNvPicPr preferRelativeResize="0">
              <a:picLocks noChangeAspect="1" noChangeArrowheads="1"/>
            </p:cNvPicPr>
            <p:nvPr/>
          </p:nvPicPr>
          <p:blipFill>
            <a:blip r:embed="rId10" cstate="print"/>
            <a:srcRect/>
            <a:stretch>
              <a:fillRect/>
            </a:stretch>
          </p:blipFill>
          <p:spPr bwMode="auto">
            <a:xfrm>
              <a:off x="3270886" y="4485292"/>
              <a:ext cx="736042" cy="951364"/>
            </a:xfrm>
            <a:prstGeom prst="rect">
              <a:avLst/>
            </a:prstGeom>
            <a:noFill/>
            <a:ln w="28575">
              <a:solidFill>
                <a:srgbClr val="FF0000"/>
              </a:solidFill>
              <a:miter lim="800000"/>
              <a:headEnd/>
              <a:tailEnd/>
            </a:ln>
          </p:spPr>
        </p:pic>
        <p:pic>
          <p:nvPicPr>
            <p:cNvPr id="76" name="Picture 5"/>
            <p:cNvPicPr preferRelativeResize="0">
              <a:picLocks noChangeAspect="1" noChangeArrowheads="1"/>
            </p:cNvPicPr>
            <p:nvPr/>
          </p:nvPicPr>
          <p:blipFill>
            <a:blip r:embed="rId11" cstate="print">
              <a:lum bright="-10000" contrast="20000"/>
            </a:blip>
            <a:srcRect/>
            <a:stretch>
              <a:fillRect/>
            </a:stretch>
          </p:blipFill>
          <p:spPr bwMode="auto">
            <a:xfrm>
              <a:off x="4154939" y="5673280"/>
              <a:ext cx="727318" cy="940086"/>
            </a:xfrm>
            <a:prstGeom prst="rect">
              <a:avLst/>
            </a:prstGeom>
            <a:noFill/>
            <a:ln w="28575">
              <a:solidFill>
                <a:srgbClr val="FF0000"/>
              </a:solidFill>
              <a:miter lim="800000"/>
              <a:headEnd/>
              <a:tailEnd/>
            </a:ln>
          </p:spPr>
        </p:pic>
        <p:pic>
          <p:nvPicPr>
            <p:cNvPr id="77" name="Picture 6"/>
            <p:cNvPicPr preferRelativeResize="0">
              <a:picLocks noChangeAspect="1" noChangeArrowheads="1"/>
            </p:cNvPicPr>
            <p:nvPr/>
          </p:nvPicPr>
          <p:blipFill>
            <a:blip r:embed="rId12" cstate="print"/>
            <a:srcRect/>
            <a:stretch>
              <a:fillRect/>
            </a:stretch>
          </p:blipFill>
          <p:spPr bwMode="auto">
            <a:xfrm>
              <a:off x="4154971" y="4707509"/>
              <a:ext cx="728138" cy="941150"/>
            </a:xfrm>
            <a:prstGeom prst="rect">
              <a:avLst/>
            </a:prstGeom>
            <a:noFill/>
            <a:ln w="28575">
              <a:solidFill>
                <a:srgbClr val="FF0000"/>
              </a:solidFill>
              <a:miter lim="800000"/>
              <a:headEnd/>
              <a:tailEnd/>
            </a:ln>
          </p:spPr>
        </p:pic>
        <p:pic>
          <p:nvPicPr>
            <p:cNvPr id="78" name="Picture 7"/>
            <p:cNvPicPr preferRelativeResize="0">
              <a:picLocks noChangeAspect="1" noChangeArrowheads="1"/>
            </p:cNvPicPr>
            <p:nvPr/>
          </p:nvPicPr>
          <p:blipFill>
            <a:blip r:embed="rId13" cstate="print"/>
            <a:srcRect/>
            <a:stretch>
              <a:fillRect/>
            </a:stretch>
          </p:blipFill>
          <p:spPr bwMode="auto">
            <a:xfrm>
              <a:off x="4153235" y="2816718"/>
              <a:ext cx="729048" cy="942323"/>
            </a:xfrm>
            <a:prstGeom prst="rect">
              <a:avLst/>
            </a:prstGeom>
            <a:noFill/>
            <a:ln w="28575">
              <a:solidFill>
                <a:srgbClr val="FF0000"/>
              </a:solidFill>
              <a:miter lim="800000"/>
              <a:headEnd/>
              <a:tailEnd/>
            </a:ln>
          </p:spPr>
        </p:pic>
        <p:pic>
          <p:nvPicPr>
            <p:cNvPr id="79" name="Picture 12" descr="Cover_921"/>
            <p:cNvPicPr preferRelativeResize="0">
              <a:picLocks noChangeAspect="1" noChangeArrowheads="1"/>
            </p:cNvPicPr>
            <p:nvPr/>
          </p:nvPicPr>
          <p:blipFill>
            <a:blip r:embed="rId14" cstate="print"/>
            <a:srcRect/>
            <a:stretch>
              <a:fillRect/>
            </a:stretch>
          </p:blipFill>
          <p:spPr bwMode="auto">
            <a:xfrm>
              <a:off x="4154101" y="3746891"/>
              <a:ext cx="729048" cy="942323"/>
            </a:xfrm>
            <a:prstGeom prst="rect">
              <a:avLst/>
            </a:prstGeom>
            <a:noFill/>
            <a:ln w="28575">
              <a:solidFill>
                <a:srgbClr val="FF0000"/>
              </a:solidFill>
              <a:miter lim="800000"/>
              <a:headEnd/>
              <a:tailEnd/>
            </a:ln>
          </p:spPr>
        </p:pic>
        <p:pic>
          <p:nvPicPr>
            <p:cNvPr id="81" name="Picture 8" descr="EES_xlg"/>
            <p:cNvPicPr preferRelativeResize="0">
              <a:picLocks noChangeAspect="1" noChangeArrowheads="1"/>
            </p:cNvPicPr>
            <p:nvPr/>
          </p:nvPicPr>
          <p:blipFill>
            <a:blip r:embed="rId15" cstate="print"/>
            <a:srcRect/>
            <a:stretch>
              <a:fillRect/>
            </a:stretch>
          </p:blipFill>
          <p:spPr bwMode="auto">
            <a:xfrm>
              <a:off x="5009301" y="3746891"/>
              <a:ext cx="723679" cy="935385"/>
            </a:xfrm>
            <a:prstGeom prst="rect">
              <a:avLst/>
            </a:prstGeom>
            <a:noFill/>
            <a:ln w="28575">
              <a:solidFill>
                <a:srgbClr val="FF0000"/>
              </a:solidFill>
              <a:miter lim="800000"/>
              <a:headEnd/>
              <a:tailEnd/>
            </a:ln>
          </p:spPr>
        </p:pic>
        <p:pic>
          <p:nvPicPr>
            <p:cNvPr id="82" name="Picture 9" descr="CAT_lg"/>
            <p:cNvPicPr preferRelativeResize="0">
              <a:picLocks noChangeAspect="1" noChangeArrowheads="1"/>
            </p:cNvPicPr>
            <p:nvPr/>
          </p:nvPicPr>
          <p:blipFill>
            <a:blip r:embed="rId16" cstate="print"/>
            <a:srcRect/>
            <a:stretch>
              <a:fillRect/>
            </a:stretch>
          </p:blipFill>
          <p:spPr bwMode="auto">
            <a:xfrm>
              <a:off x="5015872" y="4707509"/>
              <a:ext cx="714496" cy="925019"/>
            </a:xfrm>
            <a:prstGeom prst="rect">
              <a:avLst/>
            </a:prstGeom>
            <a:noFill/>
            <a:ln w="28575">
              <a:solidFill>
                <a:srgbClr val="FF0000"/>
              </a:solidFill>
              <a:miter lim="800000"/>
              <a:headEnd/>
              <a:tailEnd/>
            </a:ln>
          </p:spPr>
        </p:pic>
        <p:pic>
          <p:nvPicPr>
            <p:cNvPr id="83" name="Picture 10" descr="GEO_lg"/>
            <p:cNvPicPr preferRelativeResize="0">
              <a:picLocks noChangeAspect="1" noChangeArrowheads="1"/>
            </p:cNvPicPr>
            <p:nvPr/>
          </p:nvPicPr>
          <p:blipFill>
            <a:blip r:embed="rId17" cstate="print"/>
            <a:srcRect/>
            <a:stretch>
              <a:fillRect/>
            </a:stretch>
          </p:blipFill>
          <p:spPr bwMode="auto">
            <a:xfrm>
              <a:off x="5013001" y="2816718"/>
              <a:ext cx="715661" cy="925020"/>
            </a:xfrm>
            <a:prstGeom prst="rect">
              <a:avLst/>
            </a:prstGeom>
            <a:noFill/>
            <a:ln w="28575">
              <a:solidFill>
                <a:srgbClr val="FF0000"/>
              </a:solidFill>
              <a:miter lim="800000"/>
              <a:headEnd/>
              <a:tailEnd/>
            </a:ln>
          </p:spPr>
        </p:pic>
        <p:pic>
          <p:nvPicPr>
            <p:cNvPr id="84" name="Picture 11" descr="MuEE"/>
            <p:cNvPicPr preferRelativeResize="0">
              <a:picLocks noChangeAspect="1" noChangeArrowheads="1"/>
            </p:cNvPicPr>
            <p:nvPr/>
          </p:nvPicPr>
          <p:blipFill>
            <a:blip r:embed="rId18" cstate="print"/>
            <a:srcRect/>
            <a:stretch>
              <a:fillRect/>
            </a:stretch>
          </p:blipFill>
          <p:spPr bwMode="auto">
            <a:xfrm>
              <a:off x="5011938" y="5673280"/>
              <a:ext cx="721042" cy="931975"/>
            </a:xfrm>
            <a:prstGeom prst="rect">
              <a:avLst/>
            </a:prstGeom>
            <a:noFill/>
            <a:ln w="28575">
              <a:solidFill>
                <a:srgbClr val="FF0000"/>
              </a:solidFill>
              <a:miter lim="800000"/>
              <a:headEnd/>
              <a:tailEnd/>
            </a:ln>
          </p:spPr>
        </p:pic>
        <p:pic>
          <p:nvPicPr>
            <p:cNvPr id="86" name="Picture 4" descr="GC_xlg"/>
            <p:cNvPicPr>
              <a:picLocks noChangeAspect="1" noChangeArrowheads="1"/>
            </p:cNvPicPr>
            <p:nvPr/>
          </p:nvPicPr>
          <p:blipFill>
            <a:blip r:embed="rId19" cstate="print"/>
            <a:srcRect/>
            <a:stretch>
              <a:fillRect/>
            </a:stretch>
          </p:blipFill>
          <p:spPr bwMode="auto">
            <a:xfrm>
              <a:off x="5805372" y="3423238"/>
              <a:ext cx="751913" cy="972836"/>
            </a:xfrm>
            <a:prstGeom prst="rect">
              <a:avLst/>
            </a:prstGeom>
            <a:noFill/>
            <a:ln w="19050">
              <a:solidFill>
                <a:schemeClr val="tx1"/>
              </a:solidFill>
            </a:ln>
          </p:spPr>
        </p:pic>
        <p:pic>
          <p:nvPicPr>
            <p:cNvPr id="87" name="Picture 41"/>
            <p:cNvPicPr preferRelativeResize="0">
              <a:picLocks noChangeAspect="1" noChangeArrowheads="1"/>
            </p:cNvPicPr>
            <p:nvPr/>
          </p:nvPicPr>
          <p:blipFill>
            <a:blip r:embed="rId20" cstate="print"/>
            <a:srcRect/>
            <a:stretch>
              <a:fillRect/>
            </a:stretch>
          </p:blipFill>
          <p:spPr bwMode="auto">
            <a:xfrm>
              <a:off x="5796536" y="4421245"/>
              <a:ext cx="743383" cy="960380"/>
            </a:xfrm>
            <a:prstGeom prst="rect">
              <a:avLst/>
            </a:prstGeom>
            <a:noFill/>
            <a:ln w="28575">
              <a:solidFill>
                <a:schemeClr val="tx1"/>
              </a:solidFill>
              <a:miter lim="800000"/>
              <a:headEnd/>
              <a:tailEnd/>
            </a:ln>
          </p:spPr>
        </p:pic>
      </p:grpSp>
      <p:grpSp>
        <p:nvGrpSpPr>
          <p:cNvPr id="6" name="Group 100"/>
          <p:cNvGrpSpPr/>
          <p:nvPr/>
        </p:nvGrpSpPr>
        <p:grpSpPr>
          <a:xfrm>
            <a:off x="6649664" y="1626499"/>
            <a:ext cx="754354" cy="4765970"/>
            <a:chOff x="6849564" y="1626499"/>
            <a:chExt cx="754354" cy="4765970"/>
          </a:xfrm>
        </p:grpSpPr>
        <p:sp>
          <p:nvSpPr>
            <p:cNvPr id="95" name="Line 32"/>
            <p:cNvSpPr>
              <a:spLocks noChangeShapeType="1"/>
            </p:cNvSpPr>
            <p:nvPr/>
          </p:nvSpPr>
          <p:spPr bwMode="auto">
            <a:xfrm>
              <a:off x="7338867" y="1626499"/>
              <a:ext cx="2" cy="1933815"/>
            </a:xfrm>
            <a:prstGeom prst="line">
              <a:avLst/>
            </a:prstGeom>
            <a:noFill/>
            <a:ln w="19050">
              <a:solidFill>
                <a:srgbClr val="003399"/>
              </a:solidFill>
              <a:round/>
              <a:headEnd type="stealth" w="med" len="lg"/>
              <a:tailEnd/>
            </a:ln>
            <a:effectLst/>
          </p:spPr>
          <p:txBody>
            <a:bodyPr lIns="91429" tIns="45714" rIns="91429" bIns="45714"/>
            <a:lstStyle/>
            <a:p>
              <a:endParaRPr lang="en-US">
                <a:solidFill>
                  <a:prstClr val="black"/>
                </a:solidFill>
                <a:latin typeface="Arial" charset="0"/>
              </a:endParaRPr>
            </a:p>
          </p:txBody>
        </p:sp>
        <p:pic>
          <p:nvPicPr>
            <p:cNvPr id="88" name="Picture 87" descr="SETF_xlg.jpg"/>
            <p:cNvPicPr>
              <a:picLocks noChangeAspect="1"/>
            </p:cNvPicPr>
            <p:nvPr/>
          </p:nvPicPr>
          <p:blipFill>
            <a:blip r:embed="rId21" cstate="print"/>
            <a:stretch>
              <a:fillRect/>
            </a:stretch>
          </p:blipFill>
          <p:spPr>
            <a:xfrm>
              <a:off x="6853158" y="3423238"/>
              <a:ext cx="739444" cy="957052"/>
            </a:xfrm>
            <a:prstGeom prst="rect">
              <a:avLst/>
            </a:prstGeom>
            <a:ln w="28575">
              <a:solidFill>
                <a:schemeClr val="tx1"/>
              </a:solidFill>
            </a:ln>
          </p:spPr>
        </p:pic>
        <p:pic>
          <p:nvPicPr>
            <p:cNvPr id="90" name="Picture 89" descr="CCB2020_xlg.jpg"/>
            <p:cNvPicPr>
              <a:picLocks noChangeAspect="1"/>
            </p:cNvPicPr>
            <p:nvPr/>
          </p:nvPicPr>
          <p:blipFill>
            <a:blip r:embed="rId22" cstate="print"/>
            <a:stretch>
              <a:fillRect/>
            </a:stretch>
          </p:blipFill>
          <p:spPr>
            <a:xfrm>
              <a:off x="6849564" y="5417838"/>
              <a:ext cx="753027" cy="974631"/>
            </a:xfrm>
            <a:prstGeom prst="rect">
              <a:avLst/>
            </a:prstGeom>
            <a:ln w="28575">
              <a:solidFill>
                <a:srgbClr val="FF0000"/>
              </a:solidFill>
            </a:ln>
          </p:spPr>
        </p:pic>
        <p:pic>
          <p:nvPicPr>
            <p:cNvPr id="91" name="Picture 90" descr="CMSC_xlg.jpg"/>
            <p:cNvPicPr>
              <a:picLocks noChangeAspect="1"/>
            </p:cNvPicPr>
            <p:nvPr/>
          </p:nvPicPr>
          <p:blipFill>
            <a:blip r:embed="rId23" cstate="print"/>
            <a:stretch>
              <a:fillRect/>
            </a:stretch>
          </p:blipFill>
          <p:spPr>
            <a:xfrm>
              <a:off x="6850893" y="4421245"/>
              <a:ext cx="753025" cy="974631"/>
            </a:xfrm>
            <a:prstGeom prst="rect">
              <a:avLst/>
            </a:prstGeom>
            <a:ln w="28575">
              <a:solidFill>
                <a:srgbClr val="FF0000"/>
              </a:solidFill>
            </a:ln>
          </p:spPr>
        </p:pic>
      </p:grpSp>
      <p:sp>
        <p:nvSpPr>
          <p:cNvPr id="94" name="Line 32"/>
          <p:cNvSpPr>
            <a:spLocks noChangeShapeType="1"/>
          </p:cNvSpPr>
          <p:nvPr/>
        </p:nvSpPr>
        <p:spPr bwMode="auto">
          <a:xfrm>
            <a:off x="7830946" y="1626499"/>
            <a:ext cx="2" cy="1933815"/>
          </a:xfrm>
          <a:prstGeom prst="line">
            <a:avLst/>
          </a:prstGeom>
          <a:noFill/>
          <a:ln w="19050">
            <a:solidFill>
              <a:srgbClr val="003399"/>
            </a:solidFill>
            <a:round/>
            <a:headEnd type="stealth" w="med" len="lg"/>
            <a:tailEnd/>
          </a:ln>
          <a:effectLst/>
        </p:spPr>
        <p:txBody>
          <a:bodyPr lIns="91429" tIns="45714" rIns="91429" bIns="45714"/>
          <a:lstStyle/>
          <a:p>
            <a:endParaRPr lang="en-US" dirty="0">
              <a:solidFill>
                <a:prstClr val="black"/>
              </a:solidFill>
              <a:latin typeface="Arial" charset="0"/>
            </a:endParaRPr>
          </a:p>
        </p:txBody>
      </p:sp>
      <p:pic>
        <p:nvPicPr>
          <p:cNvPr id="1026" name="Picture 2"/>
          <p:cNvPicPr>
            <a:picLocks noChangeAspect="1" noChangeArrowheads="1"/>
          </p:cNvPicPr>
          <p:nvPr/>
        </p:nvPicPr>
        <p:blipFill>
          <a:blip r:embed="rId24" cstate="print"/>
          <a:srcRect/>
          <a:stretch>
            <a:fillRect/>
          </a:stretch>
        </p:blipFill>
        <p:spPr bwMode="auto">
          <a:xfrm>
            <a:off x="7462136" y="3490176"/>
            <a:ext cx="812934" cy="1050155"/>
          </a:xfrm>
          <a:prstGeom prst="rect">
            <a:avLst/>
          </a:prstGeom>
          <a:noFill/>
          <a:ln w="9525">
            <a:solidFill>
              <a:schemeClr val="tx1"/>
            </a:solidFill>
            <a:miter lim="800000"/>
            <a:headEnd/>
            <a:tailEnd/>
          </a:ln>
        </p:spPr>
      </p:pic>
      <p:pic>
        <p:nvPicPr>
          <p:cNvPr id="71" name="Picture 70" descr="nren-xlg.jpg"/>
          <p:cNvPicPr>
            <a:picLocks noChangeAspect="1"/>
          </p:cNvPicPr>
          <p:nvPr/>
        </p:nvPicPr>
        <p:blipFill>
          <a:blip r:embed="rId25" cstate="print"/>
          <a:stretch>
            <a:fillRect/>
          </a:stretch>
        </p:blipFill>
        <p:spPr>
          <a:xfrm>
            <a:off x="2522349" y="2290825"/>
            <a:ext cx="761054" cy="971550"/>
          </a:xfrm>
          <a:prstGeom prst="rect">
            <a:avLst/>
          </a:prstGeom>
          <a:ln w="19050">
            <a:solidFill>
              <a:srgbClr val="FF0000"/>
            </a:solidFill>
          </a:ln>
        </p:spPr>
      </p:pic>
      <p:cxnSp>
        <p:nvCxnSpPr>
          <p:cNvPr id="93" name="Straight Connector 92"/>
          <p:cNvCxnSpPr/>
          <p:nvPr/>
        </p:nvCxnSpPr>
        <p:spPr>
          <a:xfrm>
            <a:off x="83875" y="5857875"/>
            <a:ext cx="3714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3875" y="6096000"/>
            <a:ext cx="371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69650" y="5629275"/>
            <a:ext cx="795411" cy="307777"/>
          </a:xfrm>
          <a:prstGeom prst="rect">
            <a:avLst/>
          </a:prstGeom>
          <a:noFill/>
        </p:spPr>
        <p:txBody>
          <a:bodyPr wrap="none" rtlCol="0">
            <a:spAutoFit/>
          </a:bodyPr>
          <a:lstStyle/>
          <a:p>
            <a:r>
              <a:rPr lang="en-US" sz="1400" dirty="0">
                <a:solidFill>
                  <a:prstClr val="black"/>
                </a:solidFill>
                <a:latin typeface="Arial" charset="0"/>
              </a:rPr>
              <a:t>BESAC</a:t>
            </a:r>
          </a:p>
        </p:txBody>
      </p:sp>
      <p:sp>
        <p:nvSpPr>
          <p:cNvPr id="98" name="TextBox 97"/>
          <p:cNvSpPr txBox="1"/>
          <p:nvPr/>
        </p:nvSpPr>
        <p:spPr>
          <a:xfrm>
            <a:off x="626800" y="5915025"/>
            <a:ext cx="545342" cy="307777"/>
          </a:xfrm>
          <a:prstGeom prst="rect">
            <a:avLst/>
          </a:prstGeom>
          <a:noFill/>
        </p:spPr>
        <p:txBody>
          <a:bodyPr wrap="none" rtlCol="0">
            <a:spAutoFit/>
          </a:bodyPr>
          <a:lstStyle/>
          <a:p>
            <a:r>
              <a:rPr lang="en-US" sz="1400" dirty="0">
                <a:solidFill>
                  <a:prstClr val="black"/>
                </a:solidFill>
                <a:latin typeface="Arial" charset="0"/>
              </a:rPr>
              <a:t>BES</a:t>
            </a:r>
          </a:p>
        </p:txBody>
      </p:sp>
      <p:sp>
        <p:nvSpPr>
          <p:cNvPr id="100" name="Rectangle 99"/>
          <p:cNvSpPr/>
          <p:nvPr/>
        </p:nvSpPr>
        <p:spPr>
          <a:xfrm>
            <a:off x="3114675" y="6596390"/>
            <a:ext cx="6029325" cy="261610"/>
          </a:xfrm>
          <a:prstGeom prst="rect">
            <a:avLst/>
          </a:prstGeom>
        </p:spPr>
        <p:txBody>
          <a:bodyPr wrap="square">
            <a:spAutoFit/>
          </a:bodyPr>
          <a:lstStyle/>
          <a:p>
            <a:r>
              <a:rPr lang="en-US" sz="1100" u="sng" dirty="0">
                <a:solidFill>
                  <a:srgbClr val="0000FF"/>
                </a:solidFill>
                <a:latin typeface="Arial" charset="0"/>
              </a:rPr>
              <a:t>http://science.energy.gov/bes/news-and-resources/reports/</a:t>
            </a:r>
          </a:p>
        </p:txBody>
      </p:sp>
      <p:sp>
        <p:nvSpPr>
          <p:cNvPr id="106" name="Text Box 20"/>
          <p:cNvSpPr txBox="1">
            <a:spLocks noChangeArrowheads="1"/>
          </p:cNvSpPr>
          <p:nvPr/>
        </p:nvSpPr>
        <p:spPr bwMode="auto">
          <a:xfrm>
            <a:off x="8401005" y="877844"/>
            <a:ext cx="563225" cy="298285"/>
          </a:xfrm>
          <a:prstGeom prst="rect">
            <a:avLst/>
          </a:prstGeom>
          <a:solidFill>
            <a:schemeClr val="bg1"/>
          </a:solidFill>
          <a:ln w="9525">
            <a:noFill/>
            <a:miter lim="800000"/>
            <a:headEnd/>
            <a:tailEnd/>
          </a:ln>
          <a:effectLst/>
        </p:spPr>
        <p:txBody>
          <a:bodyPr wrap="none" lIns="82039" tIns="41020" rIns="82039" bIns="41020">
            <a:spAutoFit/>
          </a:bodyPr>
          <a:lstStyle/>
          <a:p>
            <a:r>
              <a:rPr lang="en-US" sz="1400" dirty="0" smtClean="0">
                <a:solidFill>
                  <a:prstClr val="black"/>
                </a:solidFill>
                <a:latin typeface="Arial" charset="0"/>
              </a:rPr>
              <a:t>2015</a:t>
            </a:r>
            <a:endParaRPr lang="en-US" sz="1400" dirty="0">
              <a:solidFill>
                <a:prstClr val="black"/>
              </a:solidFill>
              <a:latin typeface="Arial" charset="0"/>
            </a:endParaRPr>
          </a:p>
        </p:txBody>
      </p:sp>
      <p:grpSp>
        <p:nvGrpSpPr>
          <p:cNvPr id="8" name="Group 7"/>
          <p:cNvGrpSpPr/>
          <p:nvPr/>
        </p:nvGrpSpPr>
        <p:grpSpPr>
          <a:xfrm>
            <a:off x="1438386" y="1592075"/>
            <a:ext cx="7668480" cy="1986753"/>
            <a:chOff x="1438386" y="1592075"/>
            <a:chExt cx="7668480" cy="1986753"/>
          </a:xfrm>
        </p:grpSpPr>
        <p:grpSp>
          <p:nvGrpSpPr>
            <p:cNvPr id="3" name="Group 99"/>
            <p:cNvGrpSpPr/>
            <p:nvPr/>
          </p:nvGrpSpPr>
          <p:grpSpPr>
            <a:xfrm>
              <a:off x="5794525" y="1592075"/>
              <a:ext cx="1265533" cy="1757242"/>
              <a:chOff x="6084601" y="1639576"/>
              <a:chExt cx="1265533" cy="1757242"/>
            </a:xfrm>
          </p:grpSpPr>
          <p:sp>
            <p:nvSpPr>
              <p:cNvPr id="89" name="Line 26"/>
              <p:cNvSpPr>
                <a:spLocks noChangeShapeType="1"/>
              </p:cNvSpPr>
              <p:nvPr/>
            </p:nvSpPr>
            <p:spPr bwMode="auto">
              <a:xfrm flipH="1">
                <a:off x="7212631" y="1639576"/>
                <a:ext cx="18123" cy="1416598"/>
              </a:xfrm>
              <a:prstGeom prst="line">
                <a:avLst/>
              </a:prstGeom>
              <a:noFill/>
              <a:ln w="38100">
                <a:solidFill>
                  <a:srgbClr val="106636"/>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56" name="Line 26"/>
              <p:cNvSpPr>
                <a:spLocks noChangeShapeType="1"/>
              </p:cNvSpPr>
              <p:nvPr/>
            </p:nvSpPr>
            <p:spPr bwMode="auto">
              <a:xfrm>
                <a:off x="6665828" y="1645549"/>
                <a:ext cx="0" cy="702326"/>
              </a:xfrm>
              <a:prstGeom prst="line">
                <a:avLst/>
              </a:prstGeom>
              <a:noFill/>
              <a:ln w="38100">
                <a:solidFill>
                  <a:srgbClr val="106636"/>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55" name="Text Box 8"/>
              <p:cNvSpPr txBox="1">
                <a:spLocks noChangeArrowheads="1"/>
              </p:cNvSpPr>
              <p:nvPr/>
            </p:nvSpPr>
            <p:spPr bwMode="auto">
              <a:xfrm>
                <a:off x="6369983" y="1895921"/>
                <a:ext cx="770563"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a:r>
                  <a:rPr lang="en-US" sz="1400" dirty="0">
                    <a:solidFill>
                      <a:srgbClr val="106636"/>
                    </a:solidFill>
                    <a:latin typeface="Arial" charset="0"/>
                  </a:rPr>
                  <a:t>EFRCs</a:t>
                </a:r>
              </a:p>
            </p:txBody>
          </p:sp>
          <p:sp>
            <p:nvSpPr>
              <p:cNvPr id="50" name="Text Box 8"/>
              <p:cNvSpPr txBox="1">
                <a:spLocks noChangeArrowheads="1"/>
              </p:cNvSpPr>
              <p:nvPr/>
            </p:nvSpPr>
            <p:spPr bwMode="auto">
              <a:xfrm>
                <a:off x="6529346" y="2754153"/>
                <a:ext cx="820788" cy="642665"/>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436"/>
                  </a:lnSpc>
                </a:pPr>
                <a:r>
                  <a:rPr lang="en-US" sz="1400" dirty="0">
                    <a:solidFill>
                      <a:srgbClr val="106636"/>
                    </a:solidFill>
                    <a:latin typeface="Arial" charset="0"/>
                  </a:rPr>
                  <a:t>Solar Fuels Hub</a:t>
                </a:r>
              </a:p>
            </p:txBody>
          </p:sp>
          <p:sp>
            <p:nvSpPr>
              <p:cNvPr id="103" name="Text Box 8"/>
              <p:cNvSpPr txBox="1">
                <a:spLocks noChangeArrowheads="1"/>
              </p:cNvSpPr>
              <p:nvPr/>
            </p:nvSpPr>
            <p:spPr bwMode="auto">
              <a:xfrm>
                <a:off x="6084601" y="2318017"/>
                <a:ext cx="1094447" cy="334764"/>
              </a:xfrm>
              <a:prstGeom prst="rect">
                <a:avLst/>
              </a:prstGeom>
              <a:solidFill>
                <a:schemeClr val="bg1"/>
              </a:solidFill>
              <a:ln w="19050">
                <a:solidFill>
                  <a:srgbClr val="106636"/>
                </a:solidFill>
                <a:miter lim="800000"/>
                <a:headEnd/>
                <a:tailEnd/>
              </a:ln>
              <a:effectLst/>
            </p:spPr>
            <p:txBody>
              <a:bodyPr lIns="82039" tIns="41020" rIns="82039" bIns="41020"/>
              <a:lstStyle/>
              <a:p>
                <a:pPr algn="ctr">
                  <a:lnSpc>
                    <a:spcPts val="1200"/>
                  </a:lnSpc>
                </a:pPr>
                <a:r>
                  <a:rPr lang="en-US" sz="1100" b="1" dirty="0" smtClean="0">
                    <a:solidFill>
                      <a:srgbClr val="106636"/>
                    </a:solidFill>
                    <a:latin typeface="Arial" charset="0"/>
                  </a:rPr>
                  <a:t>Early Career Awards</a:t>
                </a:r>
                <a:endParaRPr lang="en-US" sz="1100" b="1" dirty="0">
                  <a:solidFill>
                    <a:srgbClr val="106636"/>
                  </a:solidFill>
                  <a:latin typeface="Arial" charset="0"/>
                </a:endParaRPr>
              </a:p>
            </p:txBody>
          </p:sp>
        </p:grpSp>
        <p:sp>
          <p:nvSpPr>
            <p:cNvPr id="67" name="Line 26"/>
            <p:cNvSpPr>
              <a:spLocks noChangeShapeType="1"/>
            </p:cNvSpPr>
            <p:nvPr/>
          </p:nvSpPr>
          <p:spPr bwMode="auto">
            <a:xfrm>
              <a:off x="7933871" y="1618104"/>
              <a:ext cx="16486" cy="877866"/>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grpSp>
          <p:nvGrpSpPr>
            <p:cNvPr id="2" name="Group 70"/>
            <p:cNvGrpSpPr/>
            <p:nvPr/>
          </p:nvGrpSpPr>
          <p:grpSpPr>
            <a:xfrm>
              <a:off x="1438386" y="1626499"/>
              <a:ext cx="616449" cy="615302"/>
              <a:chOff x="1438386" y="1626499"/>
              <a:chExt cx="616449" cy="615302"/>
            </a:xfrm>
          </p:grpSpPr>
          <p:sp>
            <p:nvSpPr>
              <p:cNvPr id="63"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6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a:endParaRPr lang="en-US" sz="400" dirty="0">
                  <a:solidFill>
                    <a:srgbClr val="FF0000"/>
                  </a:solidFill>
                  <a:latin typeface="Arial" charset="0"/>
                </a:endParaRPr>
              </a:p>
              <a:p>
                <a:pPr algn="ctr">
                  <a:lnSpc>
                    <a:spcPts val="1436"/>
                  </a:lnSpc>
                </a:pPr>
                <a:r>
                  <a:rPr lang="en-US" sz="1400" dirty="0">
                    <a:solidFill>
                      <a:srgbClr val="106636"/>
                    </a:solidFill>
                    <a:latin typeface="Arial" charset="0"/>
                  </a:rPr>
                  <a:t>NNI</a:t>
                </a:r>
              </a:p>
            </p:txBody>
          </p:sp>
        </p:grpSp>
        <p:grpSp>
          <p:nvGrpSpPr>
            <p:cNvPr id="92" name="Group 70"/>
            <p:cNvGrpSpPr/>
            <p:nvPr/>
          </p:nvGrpSpPr>
          <p:grpSpPr>
            <a:xfrm>
              <a:off x="3326947" y="1626919"/>
              <a:ext cx="616449" cy="615302"/>
              <a:chOff x="1438386" y="1626499"/>
              <a:chExt cx="616449" cy="615302"/>
            </a:xfrm>
          </p:grpSpPr>
          <p:sp>
            <p:nvSpPr>
              <p:cNvPr id="101" name="Line 26"/>
              <p:cNvSpPr>
                <a:spLocks noChangeShapeType="1"/>
              </p:cNvSpPr>
              <p:nvPr/>
            </p:nvSpPr>
            <p:spPr bwMode="auto">
              <a:xfrm>
                <a:off x="1917148" y="1626499"/>
                <a:ext cx="1113" cy="529465"/>
              </a:xfrm>
              <a:prstGeom prst="line">
                <a:avLst/>
              </a:prstGeom>
              <a:noFill/>
              <a:ln w="38100">
                <a:solidFill>
                  <a:srgbClr val="106636"/>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02" name="Text Box 8"/>
              <p:cNvSpPr txBox="1">
                <a:spLocks noChangeArrowheads="1"/>
              </p:cNvSpPr>
              <p:nvPr/>
            </p:nvSpPr>
            <p:spPr bwMode="auto">
              <a:xfrm>
                <a:off x="1438386" y="1895921"/>
                <a:ext cx="616449" cy="345880"/>
              </a:xfrm>
              <a:prstGeom prst="rect">
                <a:avLst/>
              </a:prstGeom>
              <a:solidFill>
                <a:schemeClr val="bg1"/>
              </a:solidFill>
              <a:ln w="19050">
                <a:solidFill>
                  <a:srgbClr val="106636"/>
                </a:solidFill>
                <a:miter lim="800000"/>
                <a:headEnd/>
                <a:tailEnd/>
              </a:ln>
              <a:effectLst/>
            </p:spPr>
            <p:txBody>
              <a:bodyPr lIns="82039" tIns="41020" rIns="82039" bIns="41020"/>
              <a:lstStyle/>
              <a:p>
                <a:pPr algn="ctr"/>
                <a:endParaRPr lang="en-US" sz="400" dirty="0">
                  <a:solidFill>
                    <a:srgbClr val="FF0000"/>
                  </a:solidFill>
                  <a:latin typeface="Arial" charset="0"/>
                </a:endParaRPr>
              </a:p>
              <a:p>
                <a:pPr algn="ctr">
                  <a:lnSpc>
                    <a:spcPts val="1436"/>
                  </a:lnSpc>
                </a:pPr>
                <a:r>
                  <a:rPr lang="en-US" sz="1400" dirty="0">
                    <a:solidFill>
                      <a:srgbClr val="106636"/>
                    </a:solidFill>
                    <a:latin typeface="Arial" charset="0"/>
                  </a:rPr>
                  <a:t>HFI</a:t>
                </a:r>
              </a:p>
            </p:txBody>
          </p:sp>
        </p:grpSp>
        <p:sp>
          <p:nvSpPr>
            <p:cNvPr id="104" name="Line 26"/>
            <p:cNvSpPr>
              <a:spLocks noChangeShapeType="1"/>
            </p:cNvSpPr>
            <p:nvPr/>
          </p:nvSpPr>
          <p:spPr bwMode="auto">
            <a:xfrm>
              <a:off x="8718226" y="1634073"/>
              <a:ext cx="0" cy="1375915"/>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07" name="Text Box 8"/>
            <p:cNvSpPr txBox="1">
              <a:spLocks noChangeArrowheads="1"/>
            </p:cNvSpPr>
            <p:nvPr/>
          </p:nvSpPr>
          <p:spPr bwMode="auto">
            <a:xfrm>
              <a:off x="8076049" y="3000570"/>
              <a:ext cx="1030817" cy="578258"/>
            </a:xfrm>
            <a:prstGeom prst="rect">
              <a:avLst/>
            </a:prstGeom>
            <a:solidFill>
              <a:schemeClr val="bg1">
                <a:lumMod val="95000"/>
              </a:schemeClr>
            </a:solidFill>
            <a:ln w="19050">
              <a:solidFill>
                <a:srgbClr val="0000FF"/>
              </a:solidFill>
              <a:miter lim="800000"/>
              <a:headEnd/>
              <a:tailEnd/>
            </a:ln>
            <a:effectLst/>
          </p:spPr>
          <p:txBody>
            <a:bodyPr lIns="18288" tIns="41020" rIns="18288" bIns="41020"/>
            <a:lstStyle/>
            <a:p>
              <a:pPr algn="ctr">
                <a:lnSpc>
                  <a:spcPts val="1436"/>
                </a:lnSpc>
              </a:pPr>
              <a:r>
                <a:rPr lang="en-US" sz="1100" dirty="0" smtClean="0">
                  <a:solidFill>
                    <a:srgbClr val="0000FF"/>
                  </a:solidFill>
                  <a:latin typeface="Arial" charset="0"/>
                </a:rPr>
                <a:t>Computational Materials Sciences</a:t>
              </a:r>
              <a:endParaRPr lang="en-US" sz="1100" dirty="0">
                <a:solidFill>
                  <a:srgbClr val="0000FF"/>
                </a:solidFill>
                <a:latin typeface="Arial" charset="0"/>
              </a:endParaRPr>
            </a:p>
          </p:txBody>
        </p:sp>
        <p:sp>
          <p:nvSpPr>
            <p:cNvPr id="68" name="Text Box 8"/>
            <p:cNvSpPr txBox="1">
              <a:spLocks noChangeArrowheads="1"/>
            </p:cNvSpPr>
            <p:nvPr/>
          </p:nvSpPr>
          <p:spPr bwMode="auto">
            <a:xfrm>
              <a:off x="7552954" y="2477610"/>
              <a:ext cx="927017" cy="408449"/>
            </a:xfrm>
            <a:prstGeom prst="rect">
              <a:avLst/>
            </a:prstGeom>
            <a:solidFill>
              <a:schemeClr val="bg1"/>
            </a:solidFill>
            <a:ln w="19050">
              <a:solidFill>
                <a:srgbClr val="0000FF"/>
              </a:solidFill>
              <a:miter lim="800000"/>
              <a:headEnd/>
              <a:tailEnd/>
            </a:ln>
            <a:effectLst/>
          </p:spPr>
          <p:txBody>
            <a:bodyPr lIns="82039" tIns="41020" rIns="82039" bIns="41020"/>
            <a:lstStyle/>
            <a:p>
              <a:pPr algn="ctr">
                <a:lnSpc>
                  <a:spcPts val="1436"/>
                </a:lnSpc>
              </a:pPr>
              <a:r>
                <a:rPr lang="en-US" sz="1400" dirty="0">
                  <a:solidFill>
                    <a:srgbClr val="0000FF"/>
                  </a:solidFill>
                  <a:latin typeface="Arial" charset="0"/>
                </a:rPr>
                <a:t>Batteries Hub</a:t>
              </a:r>
            </a:p>
          </p:txBody>
        </p:sp>
      </p:grpSp>
      <p:pic>
        <p:nvPicPr>
          <p:cNvPr id="7"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76049" y="4739855"/>
            <a:ext cx="1030817" cy="13333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9" name="Line 26"/>
          <p:cNvSpPr>
            <a:spLocks noChangeShapeType="1"/>
          </p:cNvSpPr>
          <p:nvPr/>
        </p:nvSpPr>
        <p:spPr bwMode="auto">
          <a:xfrm>
            <a:off x="7616371" y="1592704"/>
            <a:ext cx="16486" cy="3225356"/>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12" name="Text Box 8"/>
          <p:cNvSpPr txBox="1">
            <a:spLocks noChangeArrowheads="1"/>
          </p:cNvSpPr>
          <p:nvPr/>
        </p:nvSpPr>
        <p:spPr bwMode="auto">
          <a:xfrm>
            <a:off x="7809349" y="3699070"/>
            <a:ext cx="1030817" cy="578258"/>
          </a:xfrm>
          <a:prstGeom prst="rect">
            <a:avLst/>
          </a:prstGeom>
          <a:solidFill>
            <a:schemeClr val="bg1"/>
          </a:solidFill>
          <a:ln w="19050">
            <a:solidFill>
              <a:srgbClr val="0000FF"/>
            </a:solidFill>
            <a:miter lim="800000"/>
            <a:headEnd/>
            <a:tailEnd/>
          </a:ln>
          <a:effectLst/>
        </p:spPr>
        <p:txBody>
          <a:bodyPr lIns="18288" tIns="41020" rIns="18288" bIns="41020"/>
          <a:lstStyle/>
          <a:p>
            <a:pPr algn="ctr">
              <a:lnSpc>
                <a:spcPts val="1436"/>
              </a:lnSpc>
            </a:pPr>
            <a:r>
              <a:rPr lang="en-US" sz="1200" dirty="0" smtClean="0">
                <a:solidFill>
                  <a:srgbClr val="0000FF"/>
                </a:solidFill>
                <a:latin typeface="Arial" charset="0"/>
              </a:rPr>
              <a:t>Ultrafast Materials Sciences</a:t>
            </a:r>
            <a:endParaRPr lang="en-US" sz="1200" dirty="0">
              <a:solidFill>
                <a:srgbClr val="0000FF"/>
              </a:solidFill>
              <a:latin typeface="Arial" charset="0"/>
            </a:endParaRPr>
          </a:p>
        </p:txBody>
      </p:sp>
      <p:sp>
        <p:nvSpPr>
          <p:cNvPr id="113" name="Line 26"/>
          <p:cNvSpPr>
            <a:spLocks noChangeShapeType="1"/>
          </p:cNvSpPr>
          <p:nvPr/>
        </p:nvSpPr>
        <p:spPr bwMode="auto">
          <a:xfrm>
            <a:off x="2105636" y="1638373"/>
            <a:ext cx="15826" cy="3910780"/>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14" name="Text Box 8"/>
          <p:cNvSpPr txBox="1">
            <a:spLocks noChangeArrowheads="1"/>
          </p:cNvSpPr>
          <p:nvPr/>
        </p:nvSpPr>
        <p:spPr bwMode="auto">
          <a:xfrm>
            <a:off x="1612698" y="5486283"/>
            <a:ext cx="1063514" cy="837739"/>
          </a:xfrm>
          <a:prstGeom prst="rect">
            <a:avLst/>
          </a:prstGeom>
          <a:solidFill>
            <a:schemeClr val="bg1"/>
          </a:solidFill>
          <a:ln w="19050">
            <a:solidFill>
              <a:srgbClr val="0000FF"/>
            </a:solidFill>
            <a:miter lim="800000"/>
            <a:headEnd/>
            <a:tailEnd/>
          </a:ln>
          <a:effectLst/>
        </p:spPr>
        <p:txBody>
          <a:bodyPr lIns="82039" tIns="41020" rIns="82039" bIns="41020"/>
          <a:lstStyle/>
          <a:p>
            <a:pPr algn="ctr"/>
            <a:endParaRPr lang="en-US" sz="400" dirty="0">
              <a:solidFill>
                <a:srgbClr val="FF0000"/>
              </a:solidFill>
              <a:latin typeface="Arial" charset="0"/>
            </a:endParaRPr>
          </a:p>
          <a:p>
            <a:pPr algn="ctr">
              <a:lnSpc>
                <a:spcPts val="1436"/>
              </a:lnSpc>
            </a:pPr>
            <a:r>
              <a:rPr lang="en-US" sz="1200" dirty="0" err="1" smtClean="0">
                <a:solidFill>
                  <a:srgbClr val="0000FF"/>
                </a:solidFill>
                <a:latin typeface="Arial" charset="0"/>
              </a:rPr>
              <a:t>Biomolcular</a:t>
            </a:r>
            <a:r>
              <a:rPr lang="en-US" sz="1200" dirty="0" smtClean="0">
                <a:solidFill>
                  <a:srgbClr val="0000FF"/>
                </a:solidFill>
                <a:latin typeface="Arial" charset="0"/>
              </a:rPr>
              <a:t> Materials program formed</a:t>
            </a:r>
            <a:endParaRPr lang="en-US" sz="1200" dirty="0">
              <a:solidFill>
                <a:srgbClr val="0000FF"/>
              </a:solidFill>
              <a:latin typeface="Arial" charset="0"/>
            </a:endParaRPr>
          </a:p>
        </p:txBody>
      </p:sp>
      <p:sp>
        <p:nvSpPr>
          <p:cNvPr id="115" name="Line 26"/>
          <p:cNvSpPr>
            <a:spLocks noChangeShapeType="1"/>
          </p:cNvSpPr>
          <p:nvPr/>
        </p:nvSpPr>
        <p:spPr bwMode="auto">
          <a:xfrm flipH="1">
            <a:off x="7488561" y="1556614"/>
            <a:ext cx="13509" cy="4499278"/>
          </a:xfrm>
          <a:prstGeom prst="line">
            <a:avLst/>
          </a:prstGeom>
          <a:noFill/>
          <a:ln w="38100">
            <a:solidFill>
              <a:srgbClr val="0000FF"/>
            </a:solidFill>
            <a:round/>
            <a:headEnd type="stealth" w="med" len="lg"/>
            <a:tailEnd/>
          </a:ln>
          <a:effectLst/>
        </p:spPr>
        <p:txBody>
          <a:bodyPr lIns="91429" tIns="45714" rIns="91429" bIns="45714"/>
          <a:lstStyle/>
          <a:p>
            <a:endParaRPr lang="en-US">
              <a:solidFill>
                <a:prstClr val="black"/>
              </a:solidFill>
              <a:latin typeface="Arial" charset="0"/>
            </a:endParaRPr>
          </a:p>
        </p:txBody>
      </p:sp>
      <p:sp>
        <p:nvSpPr>
          <p:cNvPr id="116" name="Text Box 8"/>
          <p:cNvSpPr txBox="1">
            <a:spLocks noChangeArrowheads="1"/>
          </p:cNvSpPr>
          <p:nvPr/>
        </p:nvSpPr>
        <p:spPr bwMode="auto">
          <a:xfrm>
            <a:off x="7147229" y="6028018"/>
            <a:ext cx="1039616" cy="771116"/>
          </a:xfrm>
          <a:prstGeom prst="rect">
            <a:avLst/>
          </a:prstGeom>
          <a:solidFill>
            <a:schemeClr val="bg1"/>
          </a:solidFill>
          <a:ln w="19050">
            <a:solidFill>
              <a:srgbClr val="0000FF"/>
            </a:solidFill>
            <a:miter lim="800000"/>
            <a:headEnd/>
            <a:tailEnd/>
          </a:ln>
          <a:effectLst/>
        </p:spPr>
        <p:txBody>
          <a:bodyPr lIns="82039" tIns="41020" rIns="82039" bIns="41020"/>
          <a:lstStyle/>
          <a:p>
            <a:pPr algn="ctr">
              <a:lnSpc>
                <a:spcPts val="1436"/>
              </a:lnSpc>
            </a:pPr>
            <a:r>
              <a:rPr lang="en-US" sz="1200" dirty="0" smtClean="0">
                <a:solidFill>
                  <a:srgbClr val="0000FF"/>
                </a:solidFill>
                <a:latin typeface="Arial" charset="0"/>
              </a:rPr>
              <a:t>Materials Genome</a:t>
            </a:r>
          </a:p>
          <a:p>
            <a:pPr algn="ctr">
              <a:lnSpc>
                <a:spcPts val="1436"/>
              </a:lnSpc>
            </a:pPr>
            <a:r>
              <a:rPr lang="en-US" sz="1200" dirty="0" smtClean="0">
                <a:solidFill>
                  <a:srgbClr val="0000FF"/>
                </a:solidFill>
                <a:latin typeface="Arial" charset="0"/>
              </a:rPr>
              <a:t>Initiative Announced</a:t>
            </a:r>
            <a:endParaRPr lang="en-US" sz="1200" dirty="0">
              <a:solidFill>
                <a:srgbClr val="0000FF"/>
              </a:solidFill>
              <a:latin typeface="Arial" charset="0"/>
            </a:endParaRPr>
          </a:p>
        </p:txBody>
      </p:sp>
      <p:sp>
        <p:nvSpPr>
          <p:cNvPr id="110" name="Text Box 8"/>
          <p:cNvSpPr txBox="1">
            <a:spLocks noChangeArrowheads="1"/>
          </p:cNvSpPr>
          <p:nvPr/>
        </p:nvSpPr>
        <p:spPr bwMode="auto">
          <a:xfrm>
            <a:off x="7235454" y="4750910"/>
            <a:ext cx="1039616" cy="923516"/>
          </a:xfrm>
          <a:prstGeom prst="rect">
            <a:avLst/>
          </a:prstGeom>
          <a:solidFill>
            <a:schemeClr val="bg1"/>
          </a:solidFill>
          <a:ln w="19050">
            <a:solidFill>
              <a:srgbClr val="0000FF"/>
            </a:solidFill>
            <a:miter lim="800000"/>
            <a:headEnd/>
            <a:tailEnd/>
          </a:ln>
          <a:effectLst/>
        </p:spPr>
        <p:txBody>
          <a:bodyPr lIns="82039" tIns="41020" rIns="82039" bIns="41020"/>
          <a:lstStyle/>
          <a:p>
            <a:pPr algn="ctr">
              <a:lnSpc>
                <a:spcPts val="1436"/>
              </a:lnSpc>
            </a:pPr>
            <a:r>
              <a:rPr lang="en-US" sz="1200" dirty="0" smtClean="0">
                <a:solidFill>
                  <a:srgbClr val="0000FF"/>
                </a:solidFill>
                <a:latin typeface="Arial" charset="0"/>
              </a:rPr>
              <a:t>Predictive Materials Sciences and </a:t>
            </a:r>
            <a:r>
              <a:rPr lang="en-US" sz="1200" dirty="0" err="1" smtClean="0">
                <a:solidFill>
                  <a:srgbClr val="0000FF"/>
                </a:solidFill>
                <a:latin typeface="Arial" charset="0"/>
              </a:rPr>
              <a:t>SciDAC</a:t>
            </a:r>
            <a:r>
              <a:rPr lang="en-US" sz="1200" dirty="0" smtClean="0">
                <a:solidFill>
                  <a:srgbClr val="0000FF"/>
                </a:solidFill>
                <a:latin typeface="Arial" charset="0"/>
              </a:rPr>
              <a:t> FOA</a:t>
            </a:r>
            <a:endParaRPr lang="en-US" sz="1200" dirty="0">
              <a:solidFill>
                <a:srgbClr val="0000FF"/>
              </a:solidFill>
              <a:latin typeface="Arial" charset="0"/>
            </a:endParaRPr>
          </a:p>
        </p:txBody>
      </p:sp>
    </p:spTree>
    <p:extLst>
      <p:ext uri="{BB962C8B-B14F-4D97-AF65-F5344CB8AC3E}">
        <p14:creationId xmlns:p14="http://schemas.microsoft.com/office/powerpoint/2010/main" val="190168506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b="0" dirty="0" smtClean="0"/>
              <a:t>BES webpages</a:t>
            </a:r>
          </a:p>
          <a:p>
            <a:pPr lvl="1"/>
            <a:r>
              <a:rPr lang="en-US" dirty="0" smtClean="0"/>
              <a:t>Links to reports</a:t>
            </a:r>
          </a:p>
          <a:p>
            <a:pPr lvl="1"/>
            <a:r>
              <a:rPr lang="en-US" b="0" dirty="0" smtClean="0"/>
              <a:t>Cited in the descriptions of the individual programs</a:t>
            </a:r>
          </a:p>
          <a:p>
            <a:r>
              <a:rPr lang="en-US" b="0" dirty="0" smtClean="0"/>
              <a:t>Presentations at professional society meetings and other forums</a:t>
            </a:r>
          </a:p>
          <a:p>
            <a:pPr lvl="1"/>
            <a:r>
              <a:rPr lang="en-US" dirty="0" smtClean="0"/>
              <a:t>Use of video conferences to reach broader audiences</a:t>
            </a:r>
          </a:p>
          <a:p>
            <a:r>
              <a:rPr lang="en-US" b="0" dirty="0"/>
              <a:t>Annual Funding Opportunity Announcements</a:t>
            </a:r>
          </a:p>
          <a:p>
            <a:pPr lvl="1"/>
            <a:r>
              <a:rPr lang="en-US" dirty="0"/>
              <a:t>Increasing use of the FOAs to communicate areas of enhanced and decreasing emphasis</a:t>
            </a:r>
          </a:p>
          <a:p>
            <a:pPr lvl="1"/>
            <a:r>
              <a:rPr lang="en-US" dirty="0"/>
              <a:t>Extensively used for the Early Career program</a:t>
            </a:r>
            <a:r>
              <a:rPr lang="en-US" dirty="0" smtClean="0"/>
              <a:t> </a:t>
            </a:r>
            <a:endParaRPr lang="en-US" b="0" dirty="0" smtClean="0"/>
          </a:p>
          <a:p>
            <a:endParaRPr lang="en-US" dirty="0"/>
          </a:p>
        </p:txBody>
      </p:sp>
      <p:sp>
        <p:nvSpPr>
          <p:cNvPr id="6" name="Title 5"/>
          <p:cNvSpPr>
            <a:spLocks noGrp="1"/>
          </p:cNvSpPr>
          <p:nvPr>
            <p:ph type="title"/>
          </p:nvPr>
        </p:nvSpPr>
        <p:spPr>
          <a:xfrm>
            <a:off x="380999" y="0"/>
            <a:ext cx="8380863" cy="711200"/>
          </a:xfrm>
        </p:spPr>
        <p:txBody>
          <a:bodyPr/>
          <a:lstStyle/>
          <a:p>
            <a:r>
              <a:rPr lang="en-US" dirty="0" smtClean="0"/>
              <a:t>Communication of Strategic Directions</a:t>
            </a:r>
            <a:endParaRPr lang="en-US" dirty="0"/>
          </a:p>
        </p:txBody>
      </p:sp>
      <p:sp>
        <p:nvSpPr>
          <p:cNvPr id="3" name="Slide Number Placeholder 2"/>
          <p:cNvSpPr>
            <a:spLocks noGrp="1"/>
          </p:cNvSpPr>
          <p:nvPr>
            <p:ph type="sldNum" sz="quarter" idx="11"/>
          </p:nvPr>
        </p:nvSpPr>
        <p:spPr/>
        <p:txBody>
          <a:bodyPr/>
          <a:lstStyle/>
          <a:p>
            <a:pPr>
              <a:defRPr/>
            </a:pPr>
            <a:fld id="{D1C3E240-9EB6-4604-A43D-9910B3F588EA}" type="slidenum">
              <a:rPr lang="en-US" smtClean="0"/>
              <a:pPr>
                <a:defRPr/>
              </a:pPr>
              <a:t>27</a:t>
            </a:fld>
            <a:endParaRPr lang="en-US" dirty="0"/>
          </a:p>
        </p:txBody>
      </p:sp>
    </p:spTree>
    <p:extLst>
      <p:ext uri="{BB962C8B-B14F-4D97-AF65-F5344CB8AC3E}">
        <p14:creationId xmlns:p14="http://schemas.microsoft.com/office/powerpoint/2010/main" val="384130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866775"/>
            <a:ext cx="9029699" cy="5259388"/>
          </a:xfrm>
        </p:spPr>
        <p:txBody>
          <a:bodyPr/>
          <a:lstStyle/>
          <a:p>
            <a:r>
              <a:rPr lang="en-US" sz="2000" b="0" dirty="0" smtClean="0">
                <a:solidFill>
                  <a:srgbClr val="106636"/>
                </a:solidFill>
              </a:rPr>
              <a:t>Annual funding opportunity announcement (FOA) is updated to reflect programmatic emphasis and topical areas that will not be supported or that are being de-emphasized</a:t>
            </a:r>
          </a:p>
          <a:p>
            <a:r>
              <a:rPr lang="en-US" sz="2000" b="0" dirty="0" smtClean="0">
                <a:solidFill>
                  <a:srgbClr val="106636"/>
                </a:solidFill>
              </a:rPr>
              <a:t>Additional information on each subprogram (or core research area) is found on the BES web page</a:t>
            </a:r>
          </a:p>
          <a:p>
            <a:r>
              <a:rPr lang="en-US" sz="2000" b="0" dirty="0" smtClean="0">
                <a:solidFill>
                  <a:srgbClr val="106636"/>
                </a:solidFill>
              </a:rPr>
              <a:t>This information is presented at conferences during overviews of the MSE division</a:t>
            </a:r>
          </a:p>
          <a:p>
            <a:pPr lvl="1"/>
            <a:r>
              <a:rPr lang="en-US" sz="1800" dirty="0" smtClean="0">
                <a:solidFill>
                  <a:schemeClr val="tx1"/>
                </a:solidFill>
              </a:rPr>
              <a:t>Synthesis </a:t>
            </a:r>
            <a:r>
              <a:rPr lang="en-US" sz="1800" dirty="0">
                <a:solidFill>
                  <a:schemeClr val="tx1"/>
                </a:solidFill>
              </a:rPr>
              <a:t>and Processing Science: </a:t>
            </a:r>
            <a:r>
              <a:rPr lang="en-US" sz="1800" dirty="0">
                <a:solidFill>
                  <a:srgbClr val="0000FF"/>
                </a:solidFill>
              </a:rPr>
              <a:t>The program has an increasing focus on </a:t>
            </a:r>
            <a:r>
              <a:rPr lang="en-US" sz="1800" dirty="0">
                <a:solidFill>
                  <a:schemeClr val="tx1"/>
                </a:solidFill>
              </a:rPr>
              <a:t>understanding of kinetics and mechanisms of materials growth </a:t>
            </a:r>
            <a:r>
              <a:rPr lang="en-US" sz="1800" dirty="0" smtClean="0">
                <a:solidFill>
                  <a:schemeClr val="tx1"/>
                </a:solidFill>
              </a:rPr>
              <a:t>....</a:t>
            </a:r>
            <a:endParaRPr lang="en-US" sz="1800" dirty="0">
              <a:solidFill>
                <a:schemeClr val="tx1"/>
              </a:solidFill>
            </a:endParaRPr>
          </a:p>
          <a:p>
            <a:pPr lvl="1"/>
            <a:r>
              <a:rPr lang="en-US" sz="1800" dirty="0">
                <a:solidFill>
                  <a:schemeClr val="tx1"/>
                </a:solidFill>
              </a:rPr>
              <a:t>Experimental Condensed Matter Physics: </a:t>
            </a:r>
            <a:r>
              <a:rPr lang="en-US" sz="1800" dirty="0">
                <a:solidFill>
                  <a:srgbClr val="0000FF"/>
                </a:solidFill>
              </a:rPr>
              <a:t>Growth in research support is expected </a:t>
            </a:r>
            <a:r>
              <a:rPr lang="en-US" sz="1800" dirty="0">
                <a:solidFill>
                  <a:schemeClr val="tx1"/>
                </a:solidFill>
              </a:rPr>
              <a:t>in the areas of spin physics, </a:t>
            </a:r>
            <a:r>
              <a:rPr lang="en-US" sz="1800" dirty="0" err="1">
                <a:solidFill>
                  <a:schemeClr val="tx1"/>
                </a:solidFill>
              </a:rPr>
              <a:t>magnonics</a:t>
            </a:r>
            <a:r>
              <a:rPr lang="en-US" sz="1800" dirty="0">
                <a:solidFill>
                  <a:schemeClr val="tx1"/>
                </a:solidFill>
              </a:rPr>
              <a:t>, and topological states of matter</a:t>
            </a:r>
            <a:r>
              <a:rPr lang="en-US" sz="1800" dirty="0" smtClean="0">
                <a:solidFill>
                  <a:schemeClr val="tx1"/>
                </a:solidFill>
              </a:rPr>
              <a:t>.</a:t>
            </a:r>
          </a:p>
          <a:p>
            <a:pPr lvl="1"/>
            <a:r>
              <a:rPr lang="en-US" sz="1800" dirty="0">
                <a:solidFill>
                  <a:schemeClr val="tx1"/>
                </a:solidFill>
              </a:rPr>
              <a:t>Materials Chemistry: Research primarily aimed at the optimization of synthetic methods or properties of materials for applications, and research with a primary goal of device fabrication and testing </a:t>
            </a:r>
            <a:r>
              <a:rPr lang="en-US" sz="1800" dirty="0">
                <a:solidFill>
                  <a:srgbClr val="0000FF"/>
                </a:solidFill>
              </a:rPr>
              <a:t>will be discouraged</a:t>
            </a:r>
            <a:r>
              <a:rPr lang="en-US" sz="1800" dirty="0" smtClean="0">
                <a:solidFill>
                  <a:schemeClr val="tx1"/>
                </a:solidFill>
              </a:rPr>
              <a:t>.</a:t>
            </a:r>
          </a:p>
          <a:p>
            <a:pPr lvl="1"/>
            <a:r>
              <a:rPr lang="en-US" sz="1800" dirty="0">
                <a:solidFill>
                  <a:schemeClr val="tx1"/>
                </a:solidFill>
              </a:rPr>
              <a:t>Mechanical Behavior: Proposals emphasizing mechanics of materials, rather than materials science, </a:t>
            </a:r>
            <a:r>
              <a:rPr lang="en-US" sz="1800" dirty="0">
                <a:solidFill>
                  <a:srgbClr val="0000FF"/>
                </a:solidFill>
              </a:rPr>
              <a:t>will not be considered responsive</a:t>
            </a:r>
            <a:r>
              <a:rPr lang="en-US" sz="1800" dirty="0">
                <a:solidFill>
                  <a:schemeClr val="tx1"/>
                </a:solidFill>
              </a:rPr>
              <a:t>.</a:t>
            </a:r>
          </a:p>
          <a:p>
            <a:pPr lvl="1"/>
            <a:endParaRPr lang="en-US" sz="1800" dirty="0"/>
          </a:p>
          <a:p>
            <a:endParaRPr lang="en-US" sz="2000" b="0" dirty="0">
              <a:solidFill>
                <a:srgbClr val="106636"/>
              </a:solidFill>
            </a:endParaRPr>
          </a:p>
        </p:txBody>
      </p:sp>
      <p:sp>
        <p:nvSpPr>
          <p:cNvPr id="7" name="Title 6"/>
          <p:cNvSpPr>
            <a:spLocks noGrp="1"/>
          </p:cNvSpPr>
          <p:nvPr>
            <p:ph type="title"/>
          </p:nvPr>
        </p:nvSpPr>
        <p:spPr>
          <a:xfrm>
            <a:off x="0" y="0"/>
            <a:ext cx="9143999" cy="774700"/>
          </a:xfrm>
        </p:spPr>
        <p:txBody>
          <a:bodyPr/>
          <a:lstStyle/>
          <a:p>
            <a:r>
              <a:rPr lang="en-US" b="0" dirty="0" smtClean="0"/>
              <a:t>Strategic Directions are Reflected in Funding Opportunity Announcements and Program Descriptions</a:t>
            </a:r>
            <a:endParaRPr lang="en-US" b="0" dirty="0"/>
          </a:p>
        </p:txBody>
      </p:sp>
      <p:sp>
        <p:nvSpPr>
          <p:cNvPr id="6" name="Slide Number Placeholder 5"/>
          <p:cNvSpPr>
            <a:spLocks noGrp="1"/>
          </p:cNvSpPr>
          <p:nvPr>
            <p:ph type="sldNum" sz="quarter" idx="11"/>
          </p:nvPr>
        </p:nvSpPr>
        <p:spPr/>
        <p:txBody>
          <a:bodyPr/>
          <a:lstStyle/>
          <a:p>
            <a:pPr>
              <a:defRPr/>
            </a:pPr>
            <a:fld id="{A09D2A22-6F36-43A4-8F3D-0312E4B90F8B}" type="slidenum">
              <a:rPr lang="en-US" smtClean="0"/>
              <a:pPr>
                <a:defRPr/>
              </a:pPr>
              <a:t>28</a:t>
            </a:fld>
            <a:endParaRPr lang="en-US"/>
          </a:p>
        </p:txBody>
      </p:sp>
    </p:spTree>
    <p:extLst>
      <p:ext uri="{BB962C8B-B14F-4D97-AF65-F5344CB8AC3E}">
        <p14:creationId xmlns:p14="http://schemas.microsoft.com/office/powerpoint/2010/main" val="3517760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b="0" dirty="0" smtClean="0"/>
              <a:t>Continued support of workshops</a:t>
            </a:r>
          </a:p>
          <a:p>
            <a:r>
              <a:rPr lang="en-US" b="0" dirty="0" smtClean="0"/>
              <a:t>Next decadal National Academy Study</a:t>
            </a:r>
          </a:p>
          <a:p>
            <a:r>
              <a:rPr lang="en-US" b="0" dirty="0" smtClean="0"/>
              <a:t>Incorporation of ideas from the latest BESAC report</a:t>
            </a:r>
          </a:p>
          <a:p>
            <a:r>
              <a:rPr lang="en-US" b="0" dirty="0" smtClean="0"/>
              <a:t>Enhanced communication of program directions</a:t>
            </a:r>
          </a:p>
          <a:p>
            <a:pPr lvl="1"/>
            <a:r>
              <a:rPr lang="en-US" dirty="0" smtClean="0"/>
              <a:t>Per the COV recommendation</a:t>
            </a:r>
            <a:endParaRPr lang="en-US" b="0" dirty="0" smtClean="0"/>
          </a:p>
          <a:p>
            <a:pPr lvl="1"/>
            <a:r>
              <a:rPr lang="en-US" dirty="0" smtClean="0"/>
              <a:t>Improve website content</a:t>
            </a:r>
          </a:p>
          <a:p>
            <a:pPr lvl="1"/>
            <a:r>
              <a:rPr lang="en-US" b="0" dirty="0" smtClean="0"/>
              <a:t>Expanded outreach to the community (including video presentations)</a:t>
            </a:r>
          </a:p>
          <a:p>
            <a:endParaRPr lang="en-US" b="0" dirty="0" smtClean="0"/>
          </a:p>
          <a:p>
            <a:endParaRPr lang="en-US" b="0" dirty="0"/>
          </a:p>
        </p:txBody>
      </p:sp>
      <p:sp>
        <p:nvSpPr>
          <p:cNvPr id="2" name="Title 1"/>
          <p:cNvSpPr>
            <a:spLocks noGrp="1"/>
          </p:cNvSpPr>
          <p:nvPr>
            <p:ph type="title"/>
          </p:nvPr>
        </p:nvSpPr>
        <p:spPr/>
        <p:txBody>
          <a:bodyPr/>
          <a:lstStyle/>
          <a:p>
            <a:r>
              <a:rPr lang="en-US" dirty="0" smtClean="0"/>
              <a:t>Future Steps</a:t>
            </a:r>
            <a:endParaRPr lang="en-US" dirty="0"/>
          </a:p>
        </p:txBody>
      </p:sp>
      <p:sp>
        <p:nvSpPr>
          <p:cNvPr id="3" name="Slide Number Placeholder 2"/>
          <p:cNvSpPr>
            <a:spLocks noGrp="1"/>
          </p:cNvSpPr>
          <p:nvPr>
            <p:ph type="sldNum" sz="quarter" idx="11"/>
          </p:nvPr>
        </p:nvSpPr>
        <p:spPr/>
        <p:txBody>
          <a:bodyPr/>
          <a:lstStyle/>
          <a:p>
            <a:pPr>
              <a:defRPr/>
            </a:pPr>
            <a:fld id="{45880270-0FA1-4B6B-97AF-0ABD011A4F5D}" type="slidenum">
              <a:rPr lang="en-US" smtClean="0"/>
              <a:pPr>
                <a:defRPr/>
              </a:pPr>
              <a:t>29</a:t>
            </a:fld>
            <a:endParaRPr lang="en-US"/>
          </a:p>
        </p:txBody>
      </p:sp>
    </p:spTree>
    <p:extLst>
      <p:ext uri="{BB962C8B-B14F-4D97-AF65-F5344CB8AC3E}">
        <p14:creationId xmlns:p14="http://schemas.microsoft.com/office/powerpoint/2010/main" val="888081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7463"/>
            <a:ext cx="9144000" cy="723900"/>
          </a:xfrm>
        </p:spPr>
        <p:txBody>
          <a:bodyPr/>
          <a:lstStyle/>
          <a:p>
            <a:pPr eaLnBrk="1" hangingPunct="1"/>
            <a:r>
              <a:rPr lang="en-US" dirty="0" smtClean="0"/>
              <a:t>Materials Sciences and Engineering Research</a:t>
            </a:r>
            <a:br>
              <a:rPr lang="en-US" dirty="0" smtClean="0"/>
            </a:br>
            <a:r>
              <a:rPr lang="en-US" sz="2000" dirty="0" smtClean="0"/>
              <a:t>Broad Portfolio of Grand Challenge and Use-Inspired Fundamental Research</a:t>
            </a:r>
          </a:p>
        </p:txBody>
      </p:sp>
      <p:sp>
        <p:nvSpPr>
          <p:cNvPr id="41987" name="Text Box 3"/>
          <p:cNvSpPr txBox="1">
            <a:spLocks noChangeArrowheads="1"/>
          </p:cNvSpPr>
          <p:nvPr/>
        </p:nvSpPr>
        <p:spPr bwMode="auto">
          <a:xfrm>
            <a:off x="3029804" y="1029279"/>
            <a:ext cx="5885596" cy="1635901"/>
          </a:xfrm>
          <a:prstGeom prst="rect">
            <a:avLst/>
          </a:prstGeom>
          <a:noFill/>
          <a:ln w="28575">
            <a:noFill/>
            <a:miter lim="800000"/>
            <a:headEnd/>
            <a:tailEnd/>
          </a:ln>
        </p:spPr>
        <p:txBody>
          <a:bodyPr wrap="square" lIns="96082" tIns="48040" rIns="96082" bIns="48040">
            <a:spAutoFit/>
          </a:bodyPr>
          <a:lstStyle/>
          <a:p>
            <a:pPr defTabSz="959551">
              <a:tabLst>
                <a:tab pos="463550" algn="l"/>
              </a:tabLst>
            </a:pPr>
            <a:r>
              <a:rPr lang="en-US" sz="2000" b="1" dirty="0" smtClean="0">
                <a:solidFill>
                  <a:srgbClr val="106636"/>
                </a:solidFill>
                <a:cs typeface="Arial" panose="020B0604020202020204" pitchFamily="34" charset="0"/>
              </a:rPr>
              <a:t>Condensed </a:t>
            </a:r>
            <a:r>
              <a:rPr lang="en-US" sz="2000" b="1" dirty="0">
                <a:solidFill>
                  <a:srgbClr val="106636"/>
                </a:solidFill>
                <a:cs typeface="Arial" panose="020B0604020202020204" pitchFamily="34" charset="0"/>
              </a:rPr>
              <a:t>Matter and Materials Physics: </a:t>
            </a:r>
          </a:p>
          <a:p>
            <a:pPr marL="455613" lvl="1" defTabSz="959551"/>
            <a:r>
              <a:rPr lang="en-US" sz="2000" dirty="0">
                <a:cs typeface="Arial" panose="020B0604020202020204" pitchFamily="34" charset="0"/>
              </a:rPr>
              <a:t>Control and understanding of materials behavior and discovery of new </a:t>
            </a:r>
            <a:r>
              <a:rPr lang="en-US" sz="2000" dirty="0" smtClean="0">
                <a:cs typeface="Arial" panose="020B0604020202020204" pitchFamily="34" charset="0"/>
              </a:rPr>
              <a:t>phenomena (correlation effects, exotic states of matter), physical behavior, and radiation effects</a:t>
            </a:r>
            <a:endParaRPr lang="en-US" sz="2000" dirty="0">
              <a:cs typeface="Arial" panose="020B0604020202020204" pitchFamily="34" charset="0"/>
            </a:endParaRPr>
          </a:p>
        </p:txBody>
      </p:sp>
      <p:sp>
        <p:nvSpPr>
          <p:cNvPr id="10" name="Text Box 3"/>
          <p:cNvSpPr txBox="1">
            <a:spLocks noChangeArrowheads="1"/>
          </p:cNvSpPr>
          <p:nvPr/>
        </p:nvSpPr>
        <p:spPr bwMode="auto">
          <a:xfrm>
            <a:off x="3029804" y="4572000"/>
            <a:ext cx="5885596" cy="1328125"/>
          </a:xfrm>
          <a:prstGeom prst="rect">
            <a:avLst/>
          </a:prstGeom>
          <a:noFill/>
          <a:ln w="28575">
            <a:noFill/>
            <a:miter lim="800000"/>
            <a:headEnd/>
            <a:tailEnd/>
          </a:ln>
        </p:spPr>
        <p:txBody>
          <a:bodyPr wrap="square" lIns="96082" tIns="48040" rIns="96082" bIns="48040">
            <a:spAutoFit/>
          </a:bodyPr>
          <a:lstStyle/>
          <a:p>
            <a:pPr defTabSz="959551">
              <a:tabLst>
                <a:tab pos="463550" algn="l"/>
              </a:tabLst>
            </a:pPr>
            <a:r>
              <a:rPr lang="en-US" sz="2000" b="1" dirty="0" smtClean="0">
                <a:solidFill>
                  <a:srgbClr val="106636"/>
                </a:solidFill>
                <a:cs typeface="Arial" panose="020B0604020202020204" pitchFamily="34" charset="0"/>
              </a:rPr>
              <a:t>Materials </a:t>
            </a:r>
            <a:r>
              <a:rPr lang="en-US" sz="2000" b="1" dirty="0">
                <a:solidFill>
                  <a:srgbClr val="106636"/>
                </a:solidFill>
                <a:cs typeface="Arial" panose="020B0604020202020204" pitchFamily="34" charset="0"/>
              </a:rPr>
              <a:t>Discovery Design and Synthesis: </a:t>
            </a:r>
          </a:p>
          <a:p>
            <a:pPr marL="455613" lvl="1" defTabSz="959551"/>
            <a:r>
              <a:rPr lang="en-US" sz="2000" dirty="0" smtClean="0">
                <a:cs typeface="Arial" panose="020B0604020202020204" pitchFamily="34" charset="0"/>
              </a:rPr>
              <a:t>Understanding design </a:t>
            </a:r>
            <a:r>
              <a:rPr lang="en-US" sz="2000" dirty="0">
                <a:cs typeface="Arial" panose="020B0604020202020204" pitchFamily="34" charset="0"/>
              </a:rPr>
              <a:t>and synthesis </a:t>
            </a:r>
            <a:r>
              <a:rPr lang="en-US" sz="2000" dirty="0" smtClean="0">
                <a:cs typeface="Arial" panose="020B0604020202020204" pitchFamily="34" charset="0"/>
              </a:rPr>
              <a:t>to discover new </a:t>
            </a:r>
            <a:r>
              <a:rPr lang="en-US" sz="2000" dirty="0">
                <a:cs typeface="Arial" panose="020B0604020202020204" pitchFamily="34" charset="0"/>
              </a:rPr>
              <a:t>materials via physical, chemical, and bio-molecular </a:t>
            </a:r>
            <a:r>
              <a:rPr lang="en-US" sz="2000" dirty="0" smtClean="0">
                <a:cs typeface="Arial" panose="020B0604020202020204" pitchFamily="34" charset="0"/>
              </a:rPr>
              <a:t>routes</a:t>
            </a:r>
            <a:endParaRPr lang="en-US" sz="2000" dirty="0">
              <a:cs typeface="Arial" panose="020B0604020202020204" pitchFamily="34" charset="0"/>
            </a:endParaRPr>
          </a:p>
        </p:txBody>
      </p:sp>
      <p:sp>
        <p:nvSpPr>
          <p:cNvPr id="11" name="Text Box 3"/>
          <p:cNvSpPr txBox="1">
            <a:spLocks noChangeArrowheads="1"/>
          </p:cNvSpPr>
          <p:nvPr/>
        </p:nvSpPr>
        <p:spPr bwMode="auto">
          <a:xfrm>
            <a:off x="3029804" y="2792087"/>
            <a:ext cx="5885596" cy="1697456"/>
          </a:xfrm>
          <a:prstGeom prst="rect">
            <a:avLst/>
          </a:prstGeom>
          <a:noFill/>
          <a:ln w="28575">
            <a:noFill/>
            <a:miter lim="800000"/>
            <a:headEnd/>
            <a:tailEnd/>
          </a:ln>
        </p:spPr>
        <p:txBody>
          <a:bodyPr wrap="square" lIns="96082" tIns="48040" rIns="96082" bIns="48040">
            <a:spAutoFit/>
          </a:bodyPr>
          <a:lstStyle/>
          <a:p>
            <a:pPr defTabSz="959551">
              <a:tabLst>
                <a:tab pos="463550" algn="l"/>
              </a:tabLst>
            </a:pPr>
            <a:r>
              <a:rPr lang="en-US" sz="2000" b="1" dirty="0">
                <a:solidFill>
                  <a:srgbClr val="106636"/>
                </a:solidFill>
                <a:cs typeface="Arial" panose="020B0604020202020204" pitchFamily="34" charset="0"/>
              </a:rPr>
              <a:t>Scattering and Instrumentation Sciences: </a:t>
            </a:r>
          </a:p>
          <a:p>
            <a:pPr marL="455613" lvl="1" defTabSz="959551"/>
            <a:r>
              <a:rPr lang="en-US" sz="2000" dirty="0" smtClean="0">
                <a:cs typeface="Arial" panose="020B0604020202020204" pitchFamily="34" charset="0"/>
              </a:rPr>
              <a:t>Investigation </a:t>
            </a:r>
            <a:r>
              <a:rPr lang="en-US" sz="2000" dirty="0">
                <a:cs typeface="Arial" panose="020B0604020202020204" pitchFamily="34" charset="0"/>
              </a:rPr>
              <a:t>of photon, neutron, and electron interactions with matter </a:t>
            </a:r>
            <a:r>
              <a:rPr lang="en-US" sz="2000" dirty="0" smtClean="0">
                <a:cs typeface="Arial" panose="020B0604020202020204" pitchFamily="34" charset="0"/>
              </a:rPr>
              <a:t>to characterize material structures, dynamics, and functionality</a:t>
            </a:r>
            <a:endParaRPr lang="en-US" sz="2000" dirty="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4651"/>
            <a:ext cx="1554480" cy="109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82" y="2819692"/>
            <a:ext cx="1737360" cy="136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7566" r="50000" b="13981"/>
          <a:stretch/>
        </p:blipFill>
        <p:spPr bwMode="auto">
          <a:xfrm>
            <a:off x="228600" y="795338"/>
            <a:ext cx="1228725"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rcRect l="20314" t="68350"/>
          <a:stretch>
            <a:fillRect/>
          </a:stretch>
        </p:blipFill>
        <p:spPr>
          <a:xfrm>
            <a:off x="990600" y="1752600"/>
            <a:ext cx="1920240" cy="987553"/>
          </a:xfrm>
          <a:prstGeom prst="rect">
            <a:avLst/>
          </a:prstGeom>
        </p:spPr>
      </p:pic>
      <p:pic>
        <p:nvPicPr>
          <p:cNvPr id="25" name="Picture 24"/>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l="52605" r="-1"/>
          <a:stretch/>
        </p:blipFill>
        <p:spPr bwMode="auto">
          <a:xfrm>
            <a:off x="150607" y="4267200"/>
            <a:ext cx="1300162" cy="1743643"/>
          </a:xfrm>
          <a:prstGeom prst="rect">
            <a:avLst/>
          </a:prstGeom>
          <a:noFill/>
          <a:ln>
            <a:noFill/>
          </a:ln>
          <a:effectLst/>
          <a:extLst/>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600" y="5030465"/>
            <a:ext cx="1377203" cy="11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91" name="Text Box 13"/>
          <p:cNvSpPr txBox="1">
            <a:spLocks noChangeArrowheads="1"/>
          </p:cNvSpPr>
          <p:nvPr/>
        </p:nvSpPr>
        <p:spPr bwMode="auto">
          <a:xfrm>
            <a:off x="1710296" y="999604"/>
            <a:ext cx="5723408" cy="2303069"/>
          </a:xfrm>
          <a:prstGeom prst="rect">
            <a:avLst/>
          </a:prstGeom>
          <a:solidFill>
            <a:srgbClr val="FFFFCC"/>
          </a:solidFill>
          <a:ln w="9525">
            <a:solidFill>
              <a:schemeClr val="tx1"/>
            </a:solidFill>
            <a:miter lim="800000"/>
            <a:headEnd/>
            <a:tailEnd/>
          </a:ln>
        </p:spPr>
        <p:txBody>
          <a:bodyPr wrap="square" lIns="45720" tIns="43118" rIns="45720" bIns="43118" anchor="ctr" anchorCtr="1">
            <a:spAutoFit/>
          </a:bodyPr>
          <a:lstStyle/>
          <a:p>
            <a:pPr algn="ctr" defTabSz="861381"/>
            <a:r>
              <a:rPr lang="en-US" sz="2400" b="1" dirty="0">
                <a:solidFill>
                  <a:srgbClr val="FF3300"/>
                </a:solidFill>
                <a:latin typeface="Arial Narrow" pitchFamily="34" charset="0"/>
              </a:rPr>
              <a:t>Division-wide </a:t>
            </a:r>
            <a:r>
              <a:rPr lang="en-US" sz="2400" b="1" dirty="0" smtClean="0">
                <a:solidFill>
                  <a:srgbClr val="FF3300"/>
                </a:solidFill>
                <a:latin typeface="Arial Narrow" pitchFamily="34" charset="0"/>
              </a:rPr>
              <a:t>themes</a:t>
            </a:r>
          </a:p>
          <a:p>
            <a:pPr algn="ctr" defTabSz="861381"/>
            <a:r>
              <a:rPr lang="en-US" sz="2400" b="1" dirty="0" smtClean="0">
                <a:solidFill>
                  <a:srgbClr val="FF3300"/>
                </a:solidFill>
                <a:latin typeface="Arial Narrow" pitchFamily="34" charset="0"/>
              </a:rPr>
              <a:t>strongly </a:t>
            </a:r>
            <a:r>
              <a:rPr lang="en-US" sz="2400" b="1" dirty="0">
                <a:solidFill>
                  <a:srgbClr val="FF3300"/>
                </a:solidFill>
                <a:latin typeface="Arial Narrow" pitchFamily="34" charset="0"/>
              </a:rPr>
              <a:t>correlated electron </a:t>
            </a:r>
            <a:r>
              <a:rPr lang="en-US" sz="2400" b="1" dirty="0" smtClean="0">
                <a:solidFill>
                  <a:srgbClr val="FF3300"/>
                </a:solidFill>
                <a:latin typeface="Arial Narrow" pitchFamily="34" charset="0"/>
              </a:rPr>
              <a:t>systems</a:t>
            </a:r>
          </a:p>
          <a:p>
            <a:pPr algn="ctr" defTabSz="861381"/>
            <a:r>
              <a:rPr lang="en-US" sz="2400" b="1" dirty="0" smtClean="0">
                <a:solidFill>
                  <a:srgbClr val="FF3300"/>
                </a:solidFill>
                <a:latin typeface="Arial Narrow" pitchFamily="34" charset="0"/>
              </a:rPr>
              <a:t>theory</a:t>
            </a:r>
            <a:r>
              <a:rPr lang="en-US" sz="2400" b="1" dirty="0">
                <a:solidFill>
                  <a:srgbClr val="FF3300"/>
                </a:solidFill>
                <a:latin typeface="Arial Narrow" pitchFamily="34" charset="0"/>
              </a:rPr>
              <a:t>, </a:t>
            </a:r>
            <a:r>
              <a:rPr lang="en-US" sz="2400" b="1" dirty="0" smtClean="0">
                <a:solidFill>
                  <a:srgbClr val="FF3300"/>
                </a:solidFill>
                <a:latin typeface="Arial Narrow" pitchFamily="34" charset="0"/>
              </a:rPr>
              <a:t>modeling </a:t>
            </a:r>
            <a:r>
              <a:rPr lang="en-US" sz="2400" b="1" dirty="0">
                <a:solidFill>
                  <a:srgbClr val="FF3300"/>
                </a:solidFill>
                <a:latin typeface="Arial Narrow" pitchFamily="34" charset="0"/>
              </a:rPr>
              <a:t>&amp; </a:t>
            </a:r>
            <a:r>
              <a:rPr lang="en-US" sz="2400" b="1" dirty="0" smtClean="0">
                <a:solidFill>
                  <a:srgbClr val="FF3300"/>
                </a:solidFill>
                <a:latin typeface="Arial Narrow" pitchFamily="34" charset="0"/>
              </a:rPr>
              <a:t>simulation</a:t>
            </a:r>
          </a:p>
          <a:p>
            <a:pPr algn="ctr" defTabSz="861381"/>
            <a:r>
              <a:rPr lang="en-US" sz="2400" b="1" dirty="0" err="1" smtClean="0">
                <a:solidFill>
                  <a:srgbClr val="FF3300"/>
                </a:solidFill>
                <a:latin typeface="Arial Narrow" pitchFamily="34" charset="0"/>
              </a:rPr>
              <a:t>nano</a:t>
            </a:r>
            <a:r>
              <a:rPr lang="en-US" sz="2400" b="1" dirty="0" smtClean="0">
                <a:solidFill>
                  <a:srgbClr val="FF3300"/>
                </a:solidFill>
                <a:latin typeface="Arial Narrow" pitchFamily="34" charset="0"/>
              </a:rPr>
              <a:t>- </a:t>
            </a:r>
            <a:r>
              <a:rPr lang="en-US" sz="2400" b="1" dirty="0">
                <a:solidFill>
                  <a:srgbClr val="FF3300"/>
                </a:solidFill>
                <a:latin typeface="Arial Narrow" pitchFamily="34" charset="0"/>
              </a:rPr>
              <a:t>and </a:t>
            </a:r>
            <a:r>
              <a:rPr lang="en-US" sz="2400" b="1" dirty="0" err="1">
                <a:solidFill>
                  <a:srgbClr val="FF3300"/>
                </a:solidFill>
                <a:latin typeface="Arial Narrow" pitchFamily="34" charset="0"/>
              </a:rPr>
              <a:t>meso</a:t>
            </a:r>
            <a:r>
              <a:rPr lang="en-US" sz="2400" b="1" dirty="0">
                <a:solidFill>
                  <a:srgbClr val="FF3300"/>
                </a:solidFill>
                <a:latin typeface="Arial Narrow" pitchFamily="34" charset="0"/>
              </a:rPr>
              <a:t>-scale </a:t>
            </a:r>
            <a:r>
              <a:rPr lang="en-US" sz="2400" b="1" dirty="0" smtClean="0">
                <a:solidFill>
                  <a:srgbClr val="FF3300"/>
                </a:solidFill>
                <a:latin typeface="Arial Narrow" pitchFamily="34" charset="0"/>
              </a:rPr>
              <a:t>science</a:t>
            </a:r>
          </a:p>
          <a:p>
            <a:pPr algn="ctr" defTabSz="861381"/>
            <a:r>
              <a:rPr lang="en-US" sz="2400" b="1" dirty="0" smtClean="0">
                <a:solidFill>
                  <a:srgbClr val="FF3300"/>
                </a:solidFill>
                <a:latin typeface="Arial Narrow" pitchFamily="34" charset="0"/>
              </a:rPr>
              <a:t>advanced instrumentation</a:t>
            </a:r>
          </a:p>
          <a:p>
            <a:pPr algn="ctr" defTabSz="861381"/>
            <a:r>
              <a:rPr lang="en-US" sz="2400" b="1" dirty="0" smtClean="0">
                <a:solidFill>
                  <a:srgbClr val="FF3300"/>
                </a:solidFill>
                <a:latin typeface="Arial Narrow" pitchFamily="34" charset="0"/>
              </a:rPr>
              <a:t>materials synthesis</a:t>
            </a:r>
            <a:endParaRPr lang="en-US" sz="2400" b="1" dirty="0">
              <a:solidFill>
                <a:srgbClr val="FF3300"/>
              </a:solidFill>
              <a:latin typeface="Arial Narrow" pitchFamily="34" charset="0"/>
            </a:endParaRPr>
          </a:p>
        </p:txBody>
      </p:sp>
    </p:spTree>
    <p:extLst>
      <p:ext uri="{BB962C8B-B14F-4D97-AF65-F5344CB8AC3E}">
        <p14:creationId xmlns:p14="http://schemas.microsoft.com/office/powerpoint/2010/main" val="4239818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 calcmode="lin" valueType="num">
                                      <p:cBhvr additive="base">
                                        <p:cTn id="7" dur="500" fill="hold"/>
                                        <p:tgtEl>
                                          <p:spTgt spid="41991"/>
                                        </p:tgtEl>
                                        <p:attrNameLst>
                                          <p:attrName>ppt_x</p:attrName>
                                        </p:attrNameLst>
                                      </p:cBhvr>
                                      <p:tavLst>
                                        <p:tav tm="0">
                                          <p:val>
                                            <p:strVal val="#ppt_x"/>
                                          </p:val>
                                        </p:tav>
                                        <p:tav tm="100000">
                                          <p:val>
                                            <p:strVal val="#ppt_x"/>
                                          </p:val>
                                        </p:tav>
                                      </p:tavLst>
                                    </p:anim>
                                    <p:anim calcmode="lin" valueType="num">
                                      <p:cBhvr additive="base">
                                        <p:cTn id="8" dur="500" fill="hold"/>
                                        <p:tgtEl>
                                          <p:spTgt spid="419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1"/>
          </p:nvPr>
        </p:nvSpPr>
        <p:spPr/>
        <p:txBody>
          <a:bodyPr/>
          <a:lstStyle/>
          <a:p>
            <a:pPr>
              <a:defRPr/>
            </a:pPr>
            <a:fld id="{ABAD8B02-06D6-4445-A96C-7B2CD416F54C}" type="slidenum">
              <a:rPr lang="en-US" smtClean="0"/>
              <a:pPr>
                <a:defRPr/>
              </a:pPr>
              <a:t>30</a:t>
            </a:fld>
            <a:endParaRPr lang="en-US" dirty="0"/>
          </a:p>
        </p:txBody>
      </p:sp>
    </p:spTree>
    <p:extLst>
      <p:ext uri="{BB962C8B-B14F-4D97-AF65-F5344CB8AC3E}">
        <p14:creationId xmlns:p14="http://schemas.microsoft.com/office/powerpoint/2010/main" val="1069203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6328" y="3429000"/>
            <a:ext cx="6268272" cy="2954655"/>
          </a:xfrm>
          <a:prstGeom prst="rect">
            <a:avLst/>
          </a:prstGeom>
          <a:noFill/>
        </p:spPr>
        <p:txBody>
          <a:bodyPr wrap="square" rtlCol="0">
            <a:spAutoFit/>
          </a:bodyPr>
          <a:lstStyle/>
          <a:p>
            <a:r>
              <a:rPr lang="en-US" sz="1600" dirty="0">
                <a:solidFill>
                  <a:srgbClr val="106636"/>
                </a:solidFill>
                <a:cs typeface="Arial" pitchFamily="34" charset="0"/>
              </a:rPr>
              <a:t>FY </a:t>
            </a:r>
            <a:r>
              <a:rPr lang="en-US" sz="1600" dirty="0" smtClean="0">
                <a:solidFill>
                  <a:srgbClr val="106636"/>
                </a:solidFill>
                <a:cs typeface="Arial" pitchFamily="34" charset="0"/>
              </a:rPr>
              <a:t>2015 - </a:t>
            </a:r>
            <a:r>
              <a:rPr lang="en-US" sz="1600" dirty="0">
                <a:solidFill>
                  <a:srgbClr val="106636"/>
                </a:solidFill>
                <a:cs typeface="Arial" pitchFamily="34" charset="0"/>
              </a:rPr>
              <a:t>2016 Milestones:</a:t>
            </a:r>
          </a:p>
          <a:p>
            <a:pPr marL="285750" indent="-166688">
              <a:buFont typeface="Wingdings" pitchFamily="2" charset="2"/>
              <a:buChar char="§"/>
            </a:pPr>
            <a:r>
              <a:rPr lang="en-US" sz="1400" dirty="0">
                <a:solidFill>
                  <a:prstClr val="black"/>
                </a:solidFill>
                <a:cs typeface="Arial" pitchFamily="34" charset="0"/>
              </a:rPr>
              <a:t>For the “electrolyte genome,” calculate data for &gt;10,000 molecular systems. </a:t>
            </a:r>
          </a:p>
          <a:p>
            <a:pPr marL="285750" indent="-166688">
              <a:buFont typeface="Wingdings" pitchFamily="2" charset="2"/>
              <a:buChar char="§"/>
            </a:pPr>
            <a:r>
              <a:rPr lang="en-US" sz="1400" dirty="0">
                <a:solidFill>
                  <a:prstClr val="black"/>
                </a:solidFill>
                <a:cs typeface="Arial" pitchFamily="34" charset="0"/>
              </a:rPr>
              <a:t>Complete techno-economic modeling for electrolyte systems identified by the electrolyte genome, that have the potential to meet the “5-5-5” goals</a:t>
            </a:r>
          </a:p>
          <a:p>
            <a:r>
              <a:rPr lang="en-US" sz="1600" dirty="0">
                <a:solidFill>
                  <a:srgbClr val="106636"/>
                </a:solidFill>
                <a:cs typeface="Arial" pitchFamily="34" charset="0"/>
              </a:rPr>
              <a:t>Research Accomplishments:</a:t>
            </a:r>
          </a:p>
          <a:p>
            <a:pPr marL="285750" indent="-166688">
              <a:buFont typeface="Wingdings" pitchFamily="2" charset="2"/>
              <a:buChar char="§"/>
            </a:pPr>
            <a:r>
              <a:rPr lang="en-US" sz="1400" dirty="0">
                <a:solidFill>
                  <a:prstClr val="black"/>
                </a:solidFill>
                <a:cs typeface="Arial" pitchFamily="34" charset="0"/>
              </a:rPr>
              <a:t>Rational design of high-performance Li</a:t>
            </a:r>
            <a:r>
              <a:rPr lang="en-US" sz="1400" baseline="-25000" dirty="0">
                <a:solidFill>
                  <a:prstClr val="black"/>
                </a:solidFill>
                <a:cs typeface="Arial" pitchFamily="34" charset="0"/>
              </a:rPr>
              <a:t>2</a:t>
            </a:r>
            <a:r>
              <a:rPr lang="en-US" sz="1400" dirty="0">
                <a:solidFill>
                  <a:prstClr val="black"/>
                </a:solidFill>
                <a:cs typeface="Arial" pitchFamily="34" charset="0"/>
              </a:rPr>
              <a:t>S cathodes; </a:t>
            </a:r>
          </a:p>
          <a:p>
            <a:pPr marL="285750" indent="-166688">
              <a:buFont typeface="Wingdings" pitchFamily="2" charset="2"/>
              <a:buChar char="§"/>
            </a:pPr>
            <a:r>
              <a:rPr lang="en-US" sz="1400" dirty="0">
                <a:solidFill>
                  <a:prstClr val="black"/>
                </a:solidFill>
                <a:cs typeface="Arial" pitchFamily="34" charset="0"/>
              </a:rPr>
              <a:t>Discovery that incorporation of percolating networks of nanoscale conductors improves charge transfer kinetics in liquid electrodes; </a:t>
            </a:r>
          </a:p>
          <a:p>
            <a:pPr marL="285750" indent="-166688">
              <a:buFont typeface="Wingdings" pitchFamily="2" charset="2"/>
              <a:buChar char="§"/>
            </a:pPr>
            <a:r>
              <a:rPr lang="en-US" sz="1400" dirty="0">
                <a:solidFill>
                  <a:prstClr val="black"/>
                </a:solidFill>
                <a:cs typeface="Arial" pitchFamily="34" charset="0"/>
              </a:rPr>
              <a:t>Techno-economic modeling of alternate designs for lithium-air batteries; Fabrication/testing of the first research prototype Mg-ion battery to establish baseline capability.</a:t>
            </a:r>
          </a:p>
          <a:p>
            <a:pPr marL="285750" indent="-168275">
              <a:buFont typeface="Wingdings" pitchFamily="2" charset="2"/>
              <a:buChar char="§"/>
            </a:pPr>
            <a:endParaRPr lang="en-US" sz="1400" dirty="0">
              <a:solidFill>
                <a:prstClr val="black"/>
              </a:solidFill>
              <a:cs typeface="Arial" pitchFamily="34" charset="0"/>
            </a:endParaRPr>
          </a:p>
        </p:txBody>
      </p:sp>
      <p:sp>
        <p:nvSpPr>
          <p:cNvPr id="15" name="Title 14"/>
          <p:cNvSpPr>
            <a:spLocks noGrp="1"/>
          </p:cNvSpPr>
          <p:nvPr>
            <p:ph type="title"/>
          </p:nvPr>
        </p:nvSpPr>
        <p:spPr>
          <a:xfrm>
            <a:off x="0" y="0"/>
            <a:ext cx="9144000" cy="725215"/>
          </a:xfrm>
        </p:spPr>
        <p:txBody>
          <a:bodyPr>
            <a:normAutofit fontScale="90000"/>
          </a:bodyPr>
          <a:lstStyle/>
          <a:p>
            <a:pPr>
              <a:lnSpc>
                <a:spcPct val="90000"/>
              </a:lnSpc>
            </a:pPr>
            <a:r>
              <a:rPr lang="en-US" sz="2700" dirty="0"/>
              <a:t>Batteries and Energy Storage Hub</a:t>
            </a:r>
            <a:r>
              <a:rPr lang="en-US" dirty="0"/>
              <a:t/>
            </a:r>
            <a:br>
              <a:rPr lang="en-US" dirty="0"/>
            </a:br>
            <a:r>
              <a:rPr lang="en-US" sz="2200" dirty="0"/>
              <a:t>Joint Center for Energy Storage Research (JCESR</a:t>
            </a:r>
            <a:r>
              <a:rPr lang="en-US" sz="2200" dirty="0" smtClean="0"/>
              <a:t>)</a:t>
            </a:r>
            <a:endParaRPr lang="en-US" sz="2200" dirty="0">
              <a:latin typeface="Arial" pitchFamily="34" charset="0"/>
            </a:endParaRPr>
          </a:p>
        </p:txBody>
      </p:sp>
      <p:cxnSp>
        <p:nvCxnSpPr>
          <p:cNvPr id="7" name="Straight Connector 6"/>
          <p:cNvCxnSpPr/>
          <p:nvPr/>
        </p:nvCxnSpPr>
        <p:spPr>
          <a:xfrm flipV="1">
            <a:off x="152400" y="3429000"/>
            <a:ext cx="8686800" cy="28616"/>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048000" y="827924"/>
            <a:ext cx="9937" cy="2560320"/>
          </a:xfrm>
          <a:prstGeom prst="line">
            <a:avLst/>
          </a:prstGeom>
          <a:ln w="63500" cmpd="dbl"/>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48400" y="3505200"/>
            <a:ext cx="0" cy="274320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57937" y="762000"/>
            <a:ext cx="6086063" cy="2739211"/>
          </a:xfrm>
          <a:prstGeom prst="rect">
            <a:avLst/>
          </a:prstGeom>
          <a:noFill/>
        </p:spPr>
        <p:txBody>
          <a:bodyPr wrap="square" rtlCol="0">
            <a:spAutoFit/>
          </a:bodyPr>
          <a:lstStyle/>
          <a:p>
            <a:r>
              <a:rPr lang="en-US" sz="1600" dirty="0">
                <a:solidFill>
                  <a:srgbClr val="106636"/>
                </a:solidFill>
                <a:cs typeface="Arial" pitchFamily="34" charset="0"/>
              </a:rPr>
              <a:t>Overview:</a:t>
            </a:r>
          </a:p>
          <a:p>
            <a:pPr marL="225425" indent="-166688">
              <a:buFont typeface="Wingdings" pitchFamily="2" charset="2"/>
              <a:buChar char="§"/>
            </a:pPr>
            <a:r>
              <a:rPr lang="en-US" sz="1400" dirty="0" smtClean="0">
                <a:solidFill>
                  <a:prstClr val="black"/>
                </a:solidFill>
                <a:cs typeface="Arial" pitchFamily="34" charset="0"/>
              </a:rPr>
              <a:t>Mission</a:t>
            </a:r>
            <a:r>
              <a:rPr lang="en-US" sz="1400" dirty="0">
                <a:solidFill>
                  <a:prstClr val="black"/>
                </a:solidFill>
                <a:cs typeface="Arial" pitchFamily="34" charset="0"/>
              </a:rPr>
              <a:t>: Discovery Science to enable next generation batteries—beyond lithium ion—and energy storage for transportation and the grid </a:t>
            </a:r>
          </a:p>
          <a:p>
            <a:pPr marL="225425" indent="-166688">
              <a:buFont typeface="Wingdings" pitchFamily="2" charset="2"/>
              <a:buChar char="§"/>
            </a:pPr>
            <a:r>
              <a:rPr lang="en-US" sz="1400" dirty="0">
                <a:solidFill>
                  <a:prstClr val="black"/>
                </a:solidFill>
                <a:cs typeface="Arial" pitchFamily="34" charset="0"/>
              </a:rPr>
              <a:t>Launched in December 2012; Led by George Crabtree (ANL) with national laboratory, university and industrial partners:  LBNL, SNL, SLAC, PNNL,UI-UC, NWU, UCh, UI-C, UMich, Dow, AMAT, JCI, CET. </a:t>
            </a:r>
          </a:p>
          <a:p>
            <a:r>
              <a:rPr lang="en-US" sz="1600" dirty="0">
                <a:solidFill>
                  <a:srgbClr val="106636"/>
                </a:solidFill>
                <a:cs typeface="Arial" pitchFamily="34" charset="0"/>
              </a:rPr>
              <a:t>Goals and Legacies:</a:t>
            </a:r>
          </a:p>
          <a:p>
            <a:pPr marL="285750" indent="-173038" defTabSz="820583">
              <a:buFont typeface="Wingdings" pitchFamily="2" charset="2"/>
              <a:buChar char="§"/>
            </a:pPr>
            <a:r>
              <a:rPr lang="en-US" sz="1400" dirty="0">
                <a:solidFill>
                  <a:prstClr val="black"/>
                </a:solidFill>
                <a:cs typeface="Arial" pitchFamily="34" charset="0"/>
              </a:rPr>
              <a:t>5x Energy Density, 1/5 Cost, Within </a:t>
            </a:r>
            <a:r>
              <a:rPr lang="en-US" sz="1400" dirty="0" smtClean="0">
                <a:solidFill>
                  <a:prstClr val="black"/>
                </a:solidFill>
                <a:cs typeface="Arial" pitchFamily="34" charset="0"/>
              </a:rPr>
              <a:t>5 years</a:t>
            </a:r>
            <a:endParaRPr lang="en-US" sz="1600" dirty="0">
              <a:solidFill>
                <a:srgbClr val="106636"/>
              </a:solidFill>
              <a:cs typeface="Arial" pitchFamily="34" charset="0"/>
            </a:endParaRPr>
          </a:p>
          <a:p>
            <a:pPr marL="285750" indent="-173038" defTabSz="820583">
              <a:buFont typeface="Wingdings" pitchFamily="2" charset="2"/>
              <a:buChar char="§"/>
            </a:pPr>
            <a:r>
              <a:rPr lang="en-US" sz="1400" dirty="0">
                <a:solidFill>
                  <a:prstClr val="black"/>
                </a:solidFill>
                <a:cs typeface="Arial" pitchFamily="34" charset="0"/>
              </a:rPr>
              <a:t>Library of fundamental knowledge</a:t>
            </a:r>
          </a:p>
          <a:p>
            <a:pPr marL="285750" indent="-173038" defTabSz="820583">
              <a:buFont typeface="Wingdings" pitchFamily="2" charset="2"/>
              <a:buChar char="§"/>
            </a:pPr>
            <a:r>
              <a:rPr lang="en-US" sz="1400" dirty="0">
                <a:solidFill>
                  <a:prstClr val="black"/>
                </a:solidFill>
                <a:cs typeface="Arial" pitchFamily="34" charset="0"/>
              </a:rPr>
              <a:t>Research prototype batteries for grid and transportation</a:t>
            </a:r>
          </a:p>
          <a:p>
            <a:pPr marL="285750" indent="-173038" defTabSz="820583">
              <a:buFont typeface="Wingdings" pitchFamily="2" charset="2"/>
              <a:buChar char="§"/>
            </a:pPr>
            <a:r>
              <a:rPr lang="en-US" sz="1400" dirty="0">
                <a:solidFill>
                  <a:prstClr val="black"/>
                </a:solidFill>
                <a:cs typeface="Arial" pitchFamily="34" charset="0"/>
              </a:rPr>
              <a:t>New paradigm for battery development</a:t>
            </a:r>
          </a:p>
          <a:p>
            <a:pPr marL="225425" indent="-166688">
              <a:buFont typeface="Wingdings" pitchFamily="2" charset="2"/>
              <a:buChar char="§"/>
            </a:pPr>
            <a:endParaRPr lang="en-US" sz="1400" dirty="0">
              <a:solidFill>
                <a:prstClr val="black"/>
              </a:solidFill>
              <a:cs typeface="Arial" pitchFamily="34" charset="0"/>
            </a:endParaRPr>
          </a:p>
        </p:txBody>
      </p:sp>
      <p:pic>
        <p:nvPicPr>
          <p:cNvPr id="22" name="Picture 21" descr="Macintosh HD:Users:thoelef:temp:lbl:fig2.png"/>
          <p:cNvPicPr>
            <a:picLocks noChangeAspect="1"/>
          </p:cNvPicPr>
          <p:nvPr/>
        </p:nvPicPr>
        <p:blipFill rotWithShape="1">
          <a:blip r:embed="rId3">
            <a:extLst>
              <a:ext uri="{28A0092B-C50C-407E-A947-70E740481C1C}">
                <a14:useLocalDpi xmlns:a14="http://schemas.microsoft.com/office/drawing/2010/main" val="0"/>
              </a:ext>
            </a:extLst>
          </a:blip>
          <a:srcRect r="45263"/>
          <a:stretch/>
        </p:blipFill>
        <p:spPr bwMode="auto">
          <a:xfrm rot="16200000">
            <a:off x="484599" y="697959"/>
            <a:ext cx="2194560" cy="2627442"/>
          </a:xfrm>
          <a:prstGeom prst="rect">
            <a:avLst/>
          </a:prstGeom>
          <a:noFill/>
          <a:ln>
            <a:noFill/>
          </a:ln>
          <a:extLst>
            <a:ext uri="{FAA26D3D-D897-4be2-8F04-BA451C77F1D7}">
              <ma14:placeholderFlag xmlns:lc="http://schemas.openxmlformats.org/drawingml/2006/lockedCanvas" xmlns:ma14="http://schemas.microsoft.com/office/mac/drawingml/2011/main" xmln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13" y="3581400"/>
            <a:ext cx="1896887"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6845" y="5715372"/>
            <a:ext cx="2412355" cy="246221"/>
          </a:xfrm>
          <a:prstGeom prst="rect">
            <a:avLst/>
          </a:prstGeom>
          <a:noFill/>
        </p:spPr>
        <p:txBody>
          <a:bodyPr wrap="square" rtlCol="0">
            <a:spAutoFit/>
          </a:bodyPr>
          <a:lstStyle/>
          <a:p>
            <a:pPr>
              <a:lnSpc>
                <a:spcPts val="1200"/>
              </a:lnSpc>
            </a:pPr>
            <a:r>
              <a:rPr lang="en-US" sz="1200" dirty="0" smtClean="0">
                <a:solidFill>
                  <a:prstClr val="black"/>
                </a:solidFill>
                <a:cs typeface="Arial" pitchFamily="34" charset="0"/>
              </a:rPr>
              <a:t>Bench-top </a:t>
            </a:r>
            <a:r>
              <a:rPr lang="en-US" sz="1200" dirty="0">
                <a:solidFill>
                  <a:prstClr val="black"/>
                </a:solidFill>
                <a:cs typeface="Arial" pitchFamily="34" charset="0"/>
              </a:rPr>
              <a:t>prototype </a:t>
            </a:r>
            <a:r>
              <a:rPr lang="en-US" sz="1200" dirty="0" smtClean="0">
                <a:solidFill>
                  <a:prstClr val="black"/>
                </a:solidFill>
                <a:cs typeface="Arial" pitchFamily="34" charset="0"/>
              </a:rPr>
              <a:t>flow </a:t>
            </a:r>
            <a:r>
              <a:rPr lang="en-US" sz="1200" dirty="0">
                <a:solidFill>
                  <a:prstClr val="black"/>
                </a:solidFill>
                <a:cs typeface="Arial" pitchFamily="34" charset="0"/>
              </a:rPr>
              <a:t>battery</a:t>
            </a:r>
          </a:p>
        </p:txBody>
      </p:sp>
      <p:sp>
        <p:nvSpPr>
          <p:cNvPr id="14"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cs typeface="Arial" pitchFamily="34" charset="0"/>
              </a:rPr>
              <a:pPr algn="r">
                <a:defRPr/>
              </a:pPr>
              <a:t>31</a:t>
            </a:fld>
            <a:endParaRPr lang="en-US" sz="1200" dirty="0">
              <a:solidFill>
                <a:srgbClr val="106636"/>
              </a:solidFill>
              <a:cs typeface="Arial" pitchFamily="34" charset="0"/>
            </a:endParaRPr>
          </a:p>
        </p:txBody>
      </p:sp>
    </p:spTree>
    <p:extLst>
      <p:ext uri="{BB962C8B-B14F-4D97-AF65-F5344CB8AC3E}">
        <p14:creationId xmlns:p14="http://schemas.microsoft.com/office/powerpoint/2010/main" val="35291888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501"/>
            <a:ext cx="9144000" cy="850901"/>
          </a:xfrm>
        </p:spPr>
        <p:txBody>
          <a:bodyPr/>
          <a:lstStyle/>
          <a:p>
            <a:r>
              <a:rPr lang="en-US" dirty="0" smtClean="0"/>
              <a:t>Ultrafast Materials and Chemical Sciences </a:t>
            </a:r>
            <a:br>
              <a:rPr lang="en-US" dirty="0" smtClean="0"/>
            </a:br>
            <a:r>
              <a:rPr lang="en-US" sz="2000" dirty="0"/>
              <a:t>FY 2014 Funding Opportunity Announcement</a:t>
            </a:r>
            <a:endParaRPr lang="en-US" dirty="0"/>
          </a:p>
        </p:txBody>
      </p:sp>
      <p:sp>
        <p:nvSpPr>
          <p:cNvPr id="17"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p>
            <a:pPr algn="r" defTabSz="914186" fontAlgn="auto">
              <a:spcBef>
                <a:spcPts val="0"/>
              </a:spcBef>
              <a:spcAft>
                <a:spcPts val="0"/>
              </a:spcAft>
              <a:defRPr/>
            </a:pPr>
            <a:fld id="{6EEA275D-5A49-48A8-817D-44C3EA0A3A2F}" type="slidenum">
              <a:rPr lang="en-US" sz="1200">
                <a:solidFill>
                  <a:srgbClr val="106636"/>
                </a:solidFill>
                <a:cs typeface="Arial" pitchFamily="34" charset="0"/>
              </a:rPr>
              <a:pPr algn="r" defTabSz="914186" fontAlgn="auto">
                <a:spcBef>
                  <a:spcPts val="0"/>
                </a:spcBef>
                <a:spcAft>
                  <a:spcPts val="0"/>
                </a:spcAft>
                <a:defRPr/>
              </a:pPr>
              <a:t>32</a:t>
            </a:fld>
            <a:endParaRPr lang="en-US" sz="1200" dirty="0">
              <a:solidFill>
                <a:srgbClr val="106636"/>
              </a:solidFill>
              <a:cs typeface="Arial" pitchFamily="34" charset="0"/>
            </a:endParaRPr>
          </a:p>
        </p:txBody>
      </p:sp>
      <p:sp>
        <p:nvSpPr>
          <p:cNvPr id="18" name="Content Placeholder 4"/>
          <p:cNvSpPr>
            <a:spLocks noGrp="1"/>
          </p:cNvSpPr>
          <p:nvPr>
            <p:ph idx="1"/>
          </p:nvPr>
        </p:nvSpPr>
        <p:spPr>
          <a:xfrm>
            <a:off x="0" y="837376"/>
            <a:ext cx="9144000" cy="2644588"/>
          </a:xfrm>
        </p:spPr>
        <p:txBody>
          <a:bodyPr/>
          <a:lstStyle/>
          <a:p>
            <a:pPr>
              <a:buFont typeface="Wingdings" pitchFamily="2" charset="2"/>
              <a:buChar char="§"/>
            </a:pPr>
            <a:r>
              <a:rPr lang="en-US" sz="2000" b="0" dirty="0">
                <a:solidFill>
                  <a:srgbClr val="106636"/>
                </a:solidFill>
              </a:rPr>
              <a:t>Funding Opportunity for Scientific Discovery through Ultrafast Materials and Chemical Sciences</a:t>
            </a:r>
          </a:p>
          <a:p>
            <a:pPr marL="630091" lvl="1" indent="-236484"/>
            <a:r>
              <a:rPr lang="en-US" sz="1800" dirty="0"/>
              <a:t>Support for hypothesis-driven research by collaborative investigator teams that combine experimental and theoretical efforts</a:t>
            </a:r>
          </a:p>
          <a:p>
            <a:pPr marL="630091" lvl="1" indent="-236484"/>
            <a:r>
              <a:rPr lang="en-US" sz="1800" dirty="0"/>
              <a:t>Addresses the grand challenge to characterize and control chemical and materials processes at the level of the electrons</a:t>
            </a:r>
          </a:p>
          <a:p>
            <a:pPr marL="630091" lvl="1" indent="-236484"/>
            <a:r>
              <a:rPr lang="en-US" sz="1800" dirty="0"/>
              <a:t>Focus on application of the new ultrafast capabilities in areas critical to the BES mission, utilizing x-rays, VUV, and lower energy photons; not source </a:t>
            </a:r>
            <a:r>
              <a:rPr lang="en-US" sz="1800" dirty="0" smtClean="0"/>
              <a:t>development</a:t>
            </a:r>
          </a:p>
          <a:p>
            <a:pPr marL="630091" lvl="1" indent="-236484"/>
            <a:r>
              <a:rPr lang="en-US" sz="1800" b="1" dirty="0" smtClean="0"/>
              <a:t>A total of 9 projects with ~$6M/year was funded starting in FY 2014</a:t>
            </a:r>
            <a:r>
              <a:rPr lang="en-US" sz="1800" dirty="0" smtClean="0"/>
              <a:t>.</a:t>
            </a:r>
            <a:endParaRPr lang="en-US" sz="1800" dirty="0"/>
          </a:p>
          <a:p>
            <a:pPr marL="628503" lvl="1" indent="-228546"/>
            <a:endParaRPr lang="en-US" sz="1700" dirty="0"/>
          </a:p>
        </p:txBody>
      </p:sp>
      <p:grpSp>
        <p:nvGrpSpPr>
          <p:cNvPr id="77" name="Group 76"/>
          <p:cNvGrpSpPr/>
          <p:nvPr/>
        </p:nvGrpSpPr>
        <p:grpSpPr>
          <a:xfrm>
            <a:off x="184151" y="3617342"/>
            <a:ext cx="8674557" cy="2064766"/>
            <a:chOff x="184149" y="3617342"/>
            <a:chExt cx="8674557" cy="2064766"/>
          </a:xfrm>
        </p:grpSpPr>
        <p:sp>
          <p:nvSpPr>
            <p:cNvPr id="5" name="AutoShape 12"/>
            <p:cNvSpPr>
              <a:spLocks noChangeArrowheads="1"/>
            </p:cNvSpPr>
            <p:nvPr/>
          </p:nvSpPr>
          <p:spPr bwMode="auto">
            <a:xfrm>
              <a:off x="184149" y="3617342"/>
              <a:ext cx="8674557" cy="992293"/>
            </a:xfrm>
            <a:prstGeom prst="rightArrow">
              <a:avLst>
                <a:gd name="adj1" fmla="val 33618"/>
                <a:gd name="adj2" fmla="val 52711"/>
              </a:avLst>
            </a:prstGeom>
            <a:gradFill rotWithShape="1">
              <a:gsLst>
                <a:gs pos="0">
                  <a:srgbClr val="FF3399"/>
                </a:gs>
                <a:gs pos="25000">
                  <a:srgbClr val="FF6633"/>
                </a:gs>
                <a:gs pos="50000">
                  <a:srgbClr val="FFFF00"/>
                </a:gs>
                <a:gs pos="75000">
                  <a:srgbClr val="01A78F"/>
                </a:gs>
                <a:gs pos="100000">
                  <a:srgbClr val="3366FF"/>
                </a:gs>
              </a:gsLst>
              <a:lin ang="0" scaled="1"/>
            </a:gradFill>
            <a:ln w="9525">
              <a:solidFill>
                <a:schemeClr val="tx1"/>
              </a:solidFill>
              <a:miter lim="800000"/>
              <a:headEnd/>
              <a:tailEnd/>
            </a:ln>
          </p:spPr>
          <p:txBody>
            <a:bodyPr wrap="none" lIns="82012" tIns="41005" rIns="82012" bIns="41005"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defTabSz="820067">
                <a:defRPr/>
              </a:pPr>
              <a:endParaRPr lang="en-US" dirty="0">
                <a:solidFill>
                  <a:prstClr val="black"/>
                </a:solidFill>
                <a:effectLst>
                  <a:outerShdw blurRad="38100" dist="38100" dir="2700000" algn="tl">
                    <a:srgbClr val="FFFFFF"/>
                  </a:outerShdw>
                </a:effectLst>
              </a:endParaRPr>
            </a:p>
          </p:txBody>
        </p:sp>
        <p:sp>
          <p:nvSpPr>
            <p:cNvPr id="6" name="TextBox 8"/>
            <p:cNvSpPr txBox="1"/>
            <p:nvPr/>
          </p:nvSpPr>
          <p:spPr>
            <a:xfrm>
              <a:off x="1337134" y="4644932"/>
              <a:ext cx="1005840" cy="1037176"/>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3/17/2014</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71 Letters of Intent</a:t>
              </a:r>
            </a:p>
            <a:p>
              <a:pPr algn="ctr"/>
              <a:r>
                <a:rPr lang="en-US" sz="1400" dirty="0">
                  <a:solidFill>
                    <a:prstClr val="black"/>
                  </a:solidFill>
                </a:rPr>
                <a:t>Received</a:t>
              </a:r>
            </a:p>
          </p:txBody>
        </p:sp>
        <p:cxnSp>
          <p:nvCxnSpPr>
            <p:cNvPr id="7" name="Straight Arrow Connector 6"/>
            <p:cNvCxnSpPr/>
            <p:nvPr/>
          </p:nvCxnSpPr>
          <p:spPr>
            <a:xfrm flipV="1">
              <a:off x="903810"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8"/>
            <p:cNvSpPr txBox="1"/>
            <p:nvPr/>
          </p:nvSpPr>
          <p:spPr>
            <a:xfrm>
              <a:off x="236946" y="4644932"/>
              <a:ext cx="983400" cy="602668"/>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2/21/2014</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FOA issued</a:t>
              </a:r>
            </a:p>
          </p:txBody>
        </p:sp>
        <p:sp>
          <p:nvSpPr>
            <p:cNvPr id="2" name="Rectangle 1"/>
            <p:cNvSpPr/>
            <p:nvPr/>
          </p:nvSpPr>
          <p:spPr>
            <a:xfrm>
              <a:off x="184150"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Feb 14</a:t>
              </a:r>
            </a:p>
          </p:txBody>
        </p:sp>
        <p:sp>
          <p:nvSpPr>
            <p:cNvPr id="37" name="Rectangle 36"/>
            <p:cNvSpPr/>
            <p:nvPr/>
          </p:nvSpPr>
          <p:spPr>
            <a:xfrm>
              <a:off x="1202447"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Mar 14</a:t>
              </a:r>
            </a:p>
          </p:txBody>
        </p:sp>
        <p:sp>
          <p:nvSpPr>
            <p:cNvPr id="38" name="Rectangle 37"/>
            <p:cNvSpPr/>
            <p:nvPr/>
          </p:nvSpPr>
          <p:spPr>
            <a:xfrm>
              <a:off x="2219840"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Apr 14</a:t>
              </a:r>
            </a:p>
          </p:txBody>
        </p:sp>
        <p:sp>
          <p:nvSpPr>
            <p:cNvPr id="39" name="Rectangle 38"/>
            <p:cNvSpPr/>
            <p:nvPr/>
          </p:nvSpPr>
          <p:spPr>
            <a:xfrm>
              <a:off x="3237233"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May 14</a:t>
              </a:r>
            </a:p>
          </p:txBody>
        </p:sp>
        <p:sp>
          <p:nvSpPr>
            <p:cNvPr id="40" name="Rectangle 39"/>
            <p:cNvSpPr/>
            <p:nvPr/>
          </p:nvSpPr>
          <p:spPr>
            <a:xfrm>
              <a:off x="4251436"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Jun 14</a:t>
              </a:r>
            </a:p>
          </p:txBody>
        </p:sp>
        <p:sp>
          <p:nvSpPr>
            <p:cNvPr id="41" name="Rectangle 40"/>
            <p:cNvSpPr/>
            <p:nvPr/>
          </p:nvSpPr>
          <p:spPr>
            <a:xfrm>
              <a:off x="5268829"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Jul 14</a:t>
              </a:r>
            </a:p>
          </p:txBody>
        </p:sp>
        <p:sp>
          <p:nvSpPr>
            <p:cNvPr id="42" name="Rectangle 41"/>
            <p:cNvSpPr/>
            <p:nvPr/>
          </p:nvSpPr>
          <p:spPr>
            <a:xfrm>
              <a:off x="6286222"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Aug 14</a:t>
              </a:r>
            </a:p>
          </p:txBody>
        </p:sp>
        <p:sp>
          <p:nvSpPr>
            <p:cNvPr id="43" name="Rectangle 42"/>
            <p:cNvSpPr/>
            <p:nvPr/>
          </p:nvSpPr>
          <p:spPr>
            <a:xfrm>
              <a:off x="7301107"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Sep 14</a:t>
              </a:r>
            </a:p>
          </p:txBody>
        </p:sp>
        <p:cxnSp>
          <p:nvCxnSpPr>
            <p:cNvPr id="48" name="Straight Arrow Connector 47"/>
            <p:cNvCxnSpPr/>
            <p:nvPr/>
          </p:nvCxnSpPr>
          <p:spPr>
            <a:xfrm flipV="1">
              <a:off x="295260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8"/>
            <p:cNvSpPr txBox="1"/>
            <p:nvPr/>
          </p:nvSpPr>
          <p:spPr>
            <a:xfrm>
              <a:off x="2461793" y="4644931"/>
              <a:ext cx="974015" cy="1037176"/>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4/21/2014</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58 Full </a:t>
              </a:r>
            </a:p>
            <a:p>
              <a:pPr algn="ctr"/>
              <a:r>
                <a:rPr lang="en-US" sz="1400" dirty="0">
                  <a:solidFill>
                    <a:prstClr val="black"/>
                  </a:solidFill>
                </a:rPr>
                <a:t>Proposals</a:t>
              </a:r>
            </a:p>
            <a:p>
              <a:pPr algn="ctr"/>
              <a:r>
                <a:rPr lang="en-US" sz="1400" dirty="0">
                  <a:solidFill>
                    <a:prstClr val="black"/>
                  </a:solidFill>
                </a:rPr>
                <a:t>Received</a:t>
              </a:r>
            </a:p>
          </p:txBody>
        </p:sp>
        <p:cxnSp>
          <p:nvCxnSpPr>
            <p:cNvPr id="54" name="Straight Arrow Connector 53"/>
            <p:cNvCxnSpPr/>
            <p:nvPr/>
          </p:nvCxnSpPr>
          <p:spPr>
            <a:xfrm flipV="1">
              <a:off x="3773418" y="4419412"/>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759703"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8"/>
            <p:cNvSpPr txBox="1"/>
            <p:nvPr/>
          </p:nvSpPr>
          <p:spPr>
            <a:xfrm>
              <a:off x="6672897" y="4644349"/>
              <a:ext cx="1272450" cy="1037176"/>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August/ September 2014</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Awards Start</a:t>
              </a:r>
            </a:p>
          </p:txBody>
        </p:sp>
        <p:cxnSp>
          <p:nvCxnSpPr>
            <p:cNvPr id="57" name="Straight Arrow Connector 56"/>
            <p:cNvCxnSpPr/>
            <p:nvPr/>
          </p:nvCxnSpPr>
          <p:spPr>
            <a:xfrm flipV="1">
              <a:off x="730072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17"/>
            <p:cNvSpPr txBox="1"/>
            <p:nvPr/>
          </p:nvSpPr>
          <p:spPr>
            <a:xfrm>
              <a:off x="4653929" y="4644930"/>
              <a:ext cx="1371600" cy="1037176"/>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June 2014</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9 Proposals Recommended for Funding</a:t>
              </a:r>
            </a:p>
          </p:txBody>
        </p:sp>
        <p:grpSp>
          <p:nvGrpSpPr>
            <p:cNvPr id="74" name="Group 73"/>
            <p:cNvGrpSpPr/>
            <p:nvPr/>
          </p:nvGrpSpPr>
          <p:grpSpPr>
            <a:xfrm>
              <a:off x="3098470" y="4314224"/>
              <a:ext cx="1156156" cy="90383"/>
              <a:chOff x="3098470" y="4341878"/>
              <a:chExt cx="1156156" cy="90383"/>
            </a:xfrm>
          </p:grpSpPr>
          <p:cxnSp>
            <p:nvCxnSpPr>
              <p:cNvPr id="65" name="Straight Connector 64"/>
              <p:cNvCxnSpPr/>
              <p:nvPr/>
            </p:nvCxnSpPr>
            <p:spPr>
              <a:xfrm>
                <a:off x="3111170" y="4341878"/>
                <a:ext cx="0" cy="90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41926" y="4341878"/>
                <a:ext cx="0" cy="90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098470" y="4432261"/>
                <a:ext cx="11561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TextBox 8"/>
            <p:cNvSpPr txBox="1"/>
            <p:nvPr/>
          </p:nvSpPr>
          <p:spPr>
            <a:xfrm>
              <a:off x="3551909" y="4644932"/>
              <a:ext cx="1004151" cy="819922"/>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April - May</a:t>
              </a:r>
              <a:endParaRPr lang="en-US" sz="500" dirty="0">
                <a:solidFill>
                  <a:prstClr val="black"/>
                </a:solidFill>
              </a:endParaRPr>
            </a:p>
            <a:p>
              <a:pPr algn="ctr"/>
              <a:endParaRPr lang="en-US" sz="600" dirty="0">
                <a:solidFill>
                  <a:prstClr val="black"/>
                </a:solidFill>
              </a:endParaRPr>
            </a:p>
            <a:p>
              <a:pPr algn="ctr"/>
              <a:r>
                <a:rPr lang="en-US" sz="1400" dirty="0">
                  <a:solidFill>
                    <a:prstClr val="black"/>
                  </a:solidFill>
                </a:rPr>
                <a:t>Merit</a:t>
              </a:r>
            </a:p>
            <a:p>
              <a:pPr algn="ctr"/>
              <a:r>
                <a:rPr lang="en-US" sz="1400" dirty="0">
                  <a:solidFill>
                    <a:prstClr val="black"/>
                  </a:solidFill>
                </a:rPr>
                <a:t>Review</a:t>
              </a:r>
            </a:p>
          </p:txBody>
        </p:sp>
        <p:cxnSp>
          <p:nvCxnSpPr>
            <p:cNvPr id="75" name="Straight Arrow Connector 74"/>
            <p:cNvCxnSpPr/>
            <p:nvPr/>
          </p:nvCxnSpPr>
          <p:spPr>
            <a:xfrm flipV="1">
              <a:off x="483239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42089" y="6368143"/>
            <a:ext cx="3467616" cy="369332"/>
          </a:xfrm>
          <a:prstGeom prst="rect">
            <a:avLst/>
          </a:prstGeom>
          <a:noFill/>
        </p:spPr>
        <p:txBody>
          <a:bodyPr wrap="none" rtlCol="0">
            <a:spAutoFit/>
          </a:bodyPr>
          <a:lstStyle/>
          <a:p>
            <a:pPr marL="0" lvl="1" indent="0"/>
            <a:r>
              <a:rPr lang="en-US" dirty="0" smtClean="0"/>
              <a:t>Adapted from BESAC </a:t>
            </a:r>
            <a:r>
              <a:rPr lang="en-US" dirty="0"/>
              <a:t>July </a:t>
            </a:r>
            <a:r>
              <a:rPr lang="en-US" dirty="0" smtClean="0"/>
              <a:t>2014</a:t>
            </a:r>
            <a:endParaRPr lang="en-US" dirty="0"/>
          </a:p>
        </p:txBody>
      </p:sp>
    </p:spTree>
    <p:extLst>
      <p:ext uri="{BB962C8B-B14F-4D97-AF65-F5344CB8AC3E}">
        <p14:creationId xmlns:p14="http://schemas.microsoft.com/office/powerpoint/2010/main" val="908168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7"/>
            <a:ext cx="9144000" cy="754743"/>
          </a:xfrm>
          <a:prstGeom prst="rect">
            <a:avLst/>
          </a:prstGeom>
          <a:noFill/>
          <a:ln w="9525" cap="flat" cmpd="sng">
            <a:noFill/>
            <a:prstDash val="solid"/>
            <a:miter lim="800000"/>
            <a:headEnd/>
            <a:tailEnd/>
          </a:ln>
          <a:effectLst/>
        </p:spPr>
        <p:txBody>
          <a:bodyPr lIns="90886" tIns="45447" rIns="90886" bIns="45447" anchor="ctr" anchorCtr="0"/>
          <a:lstStyle/>
          <a:p>
            <a:pPr algn="ctr" defTabSz="909385">
              <a:defRPr/>
            </a:pPr>
            <a:r>
              <a:rPr lang="en-US" sz="2400" dirty="0" smtClean="0">
                <a:solidFill>
                  <a:srgbClr val="106636"/>
                </a:solidFill>
                <a:cs typeface="Arial" pitchFamily="34" charset="0"/>
              </a:rPr>
              <a:t>Energy </a:t>
            </a:r>
            <a:r>
              <a:rPr lang="en-US" sz="2400" dirty="0">
                <a:solidFill>
                  <a:srgbClr val="106636"/>
                </a:solidFill>
                <a:cs typeface="Arial" pitchFamily="34" charset="0"/>
              </a:rPr>
              <a:t>Frontier Research </a:t>
            </a:r>
            <a:r>
              <a:rPr lang="en-US" sz="2400" dirty="0" smtClean="0">
                <a:solidFill>
                  <a:srgbClr val="106636"/>
                </a:solidFill>
                <a:cs typeface="Arial" pitchFamily="34" charset="0"/>
              </a:rPr>
              <a:t>Centers</a:t>
            </a:r>
          </a:p>
        </p:txBody>
      </p:sp>
      <p:sp>
        <p:nvSpPr>
          <p:cNvPr id="12" name="TextBox 11"/>
          <p:cNvSpPr txBox="1"/>
          <p:nvPr/>
        </p:nvSpPr>
        <p:spPr>
          <a:xfrm>
            <a:off x="5651500" y="6413508"/>
            <a:ext cx="2921000" cy="338469"/>
          </a:xfrm>
          <a:prstGeom prst="rect">
            <a:avLst/>
          </a:prstGeom>
          <a:noFill/>
        </p:spPr>
        <p:txBody>
          <a:bodyPr wrap="square" lIns="91354" tIns="45678" rIns="91354" bIns="45678" rtlCol="0" anchor="ctr" anchorCtr="0">
            <a:spAutoFit/>
          </a:bodyPr>
          <a:lstStyle/>
          <a:p>
            <a:r>
              <a:rPr lang="en-US" sz="1600" b="1" u="sng" dirty="0">
                <a:solidFill>
                  <a:prstClr val="black"/>
                </a:solidFill>
                <a:latin typeface="Arial Narrow" pitchFamily="34" charset="0"/>
                <a:hlinkClick r:id="rId3"/>
              </a:rPr>
              <a:t>http://science.energy.gov/bes/efrc/</a:t>
            </a:r>
            <a:endParaRPr lang="en-US" sz="1600" b="1" u="sng" dirty="0">
              <a:solidFill>
                <a:prstClr val="black"/>
              </a:solidFill>
              <a:latin typeface="Arial Narrow" pitchFamily="34" charset="0"/>
            </a:endParaRPr>
          </a:p>
        </p:txBody>
      </p:sp>
      <p:sp>
        <p:nvSpPr>
          <p:cNvPr id="5" name="Rectangle 4"/>
          <p:cNvSpPr/>
          <p:nvPr/>
        </p:nvSpPr>
        <p:spPr>
          <a:xfrm>
            <a:off x="113542" y="742050"/>
            <a:ext cx="5283958" cy="2431435"/>
          </a:xfrm>
          <a:prstGeom prst="rect">
            <a:avLst/>
          </a:prstGeom>
        </p:spPr>
        <p:txBody>
          <a:bodyPr wrap="square">
            <a:spAutoFit/>
          </a:bodyPr>
          <a:lstStyle/>
          <a:p>
            <a:pPr>
              <a:spcAft>
                <a:spcPts val="334"/>
              </a:spcAft>
            </a:pPr>
            <a:r>
              <a:rPr lang="en-US" sz="2000" dirty="0">
                <a:solidFill>
                  <a:srgbClr val="106636"/>
                </a:solidFill>
                <a:cs typeface="Arial" pitchFamily="34" charset="0"/>
              </a:rPr>
              <a:t>2014 Competition had &gt;200 </a:t>
            </a:r>
            <a:r>
              <a:rPr lang="en-US" sz="2000" dirty="0" smtClean="0">
                <a:solidFill>
                  <a:srgbClr val="106636"/>
                </a:solidFill>
                <a:cs typeface="Arial" pitchFamily="34" charset="0"/>
              </a:rPr>
              <a:t>applications resulting in 32 Awards:</a:t>
            </a:r>
            <a:endParaRPr lang="en-US" sz="2000" dirty="0">
              <a:solidFill>
                <a:srgbClr val="106636"/>
              </a:solidFill>
              <a:cs typeface="Arial" pitchFamily="34" charset="0"/>
            </a:endParaRPr>
          </a:p>
          <a:p>
            <a:pPr marL="184150" lvl="2" indent="-184150">
              <a:spcAft>
                <a:spcPts val="334"/>
              </a:spcAft>
              <a:buFont typeface="Wingdings" pitchFamily="2" charset="2"/>
              <a:buChar char="§"/>
            </a:pPr>
            <a:r>
              <a:rPr lang="en-US" sz="1700" dirty="0" smtClean="0">
                <a:solidFill>
                  <a:prstClr val="black"/>
                </a:solidFill>
                <a:cs typeface="Arial" pitchFamily="34" charset="0"/>
              </a:rPr>
              <a:t>32 </a:t>
            </a:r>
            <a:r>
              <a:rPr lang="en-US" sz="1700" dirty="0">
                <a:solidFill>
                  <a:prstClr val="black"/>
                </a:solidFill>
                <a:cs typeface="Arial" pitchFamily="34" charset="0"/>
              </a:rPr>
              <a:t>EFRCs in </a:t>
            </a:r>
            <a:r>
              <a:rPr lang="en-US" sz="1700" dirty="0" smtClean="0">
                <a:solidFill>
                  <a:prstClr val="black"/>
                </a:solidFill>
                <a:cs typeface="Arial" pitchFamily="34" charset="0"/>
              </a:rPr>
              <a:t>33 </a:t>
            </a:r>
            <a:r>
              <a:rPr lang="en-US" sz="1700" dirty="0">
                <a:solidFill>
                  <a:prstClr val="black"/>
                </a:solidFill>
                <a:cs typeface="Arial" pitchFamily="34" charset="0"/>
              </a:rPr>
              <a:t>States + Washington D.C</a:t>
            </a:r>
            <a:r>
              <a:rPr lang="en-US" sz="1700" dirty="0" smtClean="0">
                <a:solidFill>
                  <a:prstClr val="black"/>
                </a:solidFill>
                <a:cs typeface="Arial" pitchFamily="34" charset="0"/>
              </a:rPr>
              <a:t>.</a:t>
            </a:r>
          </a:p>
          <a:p>
            <a:pPr marL="184150" lvl="2" indent="-184150">
              <a:spcAft>
                <a:spcPts val="334"/>
              </a:spcAft>
              <a:buFont typeface="Wingdings" pitchFamily="2" charset="2"/>
              <a:buChar char="§"/>
            </a:pPr>
            <a:r>
              <a:rPr lang="en-US" sz="1700" dirty="0" smtClean="0">
                <a:solidFill>
                  <a:prstClr val="black"/>
                </a:solidFill>
                <a:cs typeface="Arial" pitchFamily="34" charset="0"/>
              </a:rPr>
              <a:t>Led by 23 universities, 8 DOE National Laboratories and 1 not-for-profit </a:t>
            </a:r>
            <a:endParaRPr lang="en-US" sz="1700" dirty="0">
              <a:solidFill>
                <a:prstClr val="black"/>
              </a:solidFill>
              <a:cs typeface="Arial" pitchFamily="34" charset="0"/>
            </a:endParaRPr>
          </a:p>
          <a:p>
            <a:pPr marL="184150" lvl="2" indent="-184150">
              <a:spcAft>
                <a:spcPts val="334"/>
              </a:spcAft>
              <a:buFont typeface="Wingdings" pitchFamily="2" charset="2"/>
              <a:buChar char="§"/>
            </a:pPr>
            <a:r>
              <a:rPr lang="en-US" sz="1700" dirty="0" smtClean="0">
                <a:solidFill>
                  <a:prstClr val="black"/>
                </a:solidFill>
                <a:cs typeface="Arial" pitchFamily="34" charset="0"/>
              </a:rPr>
              <a:t>~525 </a:t>
            </a:r>
            <a:r>
              <a:rPr lang="en-US" sz="1700" dirty="0">
                <a:solidFill>
                  <a:prstClr val="black"/>
                </a:solidFill>
                <a:cs typeface="Arial" pitchFamily="34" charset="0"/>
              </a:rPr>
              <a:t>senior </a:t>
            </a:r>
            <a:r>
              <a:rPr lang="en-US" sz="1700" dirty="0" smtClean="0">
                <a:solidFill>
                  <a:prstClr val="black"/>
                </a:solidFill>
                <a:cs typeface="Arial" pitchFamily="34" charset="0"/>
              </a:rPr>
              <a:t>investigators and </a:t>
            </a:r>
            <a:r>
              <a:rPr lang="en-US" sz="1700" dirty="0">
                <a:solidFill>
                  <a:prstClr val="black"/>
                </a:solidFill>
                <a:cs typeface="Arial" pitchFamily="34" charset="0"/>
              </a:rPr>
              <a:t/>
            </a:r>
            <a:br>
              <a:rPr lang="en-US" sz="1700" dirty="0">
                <a:solidFill>
                  <a:prstClr val="black"/>
                </a:solidFill>
                <a:cs typeface="Arial" pitchFamily="34" charset="0"/>
              </a:rPr>
            </a:br>
            <a:r>
              <a:rPr lang="en-US" sz="1700" dirty="0" smtClean="0">
                <a:solidFill>
                  <a:prstClr val="black"/>
                </a:solidFill>
                <a:cs typeface="Arial" pitchFamily="34" charset="0"/>
              </a:rPr>
              <a:t>~900 </a:t>
            </a:r>
            <a:r>
              <a:rPr lang="en-US" sz="1700" dirty="0">
                <a:solidFill>
                  <a:prstClr val="black"/>
                </a:solidFill>
                <a:cs typeface="Arial" pitchFamily="34" charset="0"/>
              </a:rPr>
              <a:t>students, postdoctoral fellows, </a:t>
            </a:r>
            <a:r>
              <a:rPr lang="en-US" sz="1700" dirty="0" smtClean="0">
                <a:solidFill>
                  <a:prstClr val="black"/>
                </a:solidFill>
                <a:cs typeface="Arial" pitchFamily="34" charset="0"/>
              </a:rPr>
              <a:t>and </a:t>
            </a:r>
          </a:p>
          <a:p>
            <a:pPr marL="0" lvl="2" indent="0">
              <a:spcAft>
                <a:spcPts val="334"/>
              </a:spcAft>
              <a:tabLst>
                <a:tab pos="177800" algn="l"/>
              </a:tabLst>
            </a:pPr>
            <a:r>
              <a:rPr lang="en-US" sz="1700" dirty="0" smtClean="0">
                <a:solidFill>
                  <a:prstClr val="black"/>
                </a:solidFill>
                <a:cs typeface="Arial" pitchFamily="34" charset="0"/>
              </a:rPr>
              <a:t>	   technical </a:t>
            </a:r>
            <a:r>
              <a:rPr lang="en-US" sz="1700" dirty="0">
                <a:solidFill>
                  <a:prstClr val="black"/>
                </a:solidFill>
                <a:cs typeface="Arial" pitchFamily="34" charset="0"/>
              </a:rPr>
              <a:t>staff at ~</a:t>
            </a:r>
            <a:r>
              <a:rPr lang="en-US" sz="1700" dirty="0" smtClean="0">
                <a:solidFill>
                  <a:prstClr val="black"/>
                </a:solidFill>
                <a:cs typeface="Arial" pitchFamily="34" charset="0"/>
              </a:rPr>
              <a:t>100 institutions</a:t>
            </a:r>
          </a:p>
        </p:txBody>
      </p:sp>
      <p:sp>
        <p:nvSpPr>
          <p:cNvPr id="6" name="Rectangle 5"/>
          <p:cNvSpPr/>
          <p:nvPr/>
        </p:nvSpPr>
        <p:spPr>
          <a:xfrm>
            <a:off x="113542" y="3119336"/>
            <a:ext cx="5283958" cy="3170099"/>
          </a:xfrm>
          <a:prstGeom prst="rect">
            <a:avLst/>
          </a:prstGeom>
        </p:spPr>
        <p:txBody>
          <a:bodyPr wrap="square">
            <a:spAutoFit/>
          </a:bodyPr>
          <a:lstStyle/>
          <a:p>
            <a:pPr lvl="0">
              <a:spcAft>
                <a:spcPts val="334"/>
              </a:spcAft>
            </a:pPr>
            <a:r>
              <a:rPr lang="en-US" sz="2000" dirty="0" smtClean="0">
                <a:solidFill>
                  <a:srgbClr val="106636"/>
                </a:solidFill>
                <a:cs typeface="Arial" pitchFamily="34" charset="0"/>
              </a:rPr>
              <a:t>EFRC Impact for 2009 Awards (46 EFRCs):</a:t>
            </a:r>
            <a:endParaRPr lang="en-US" sz="2000" dirty="0">
              <a:solidFill>
                <a:srgbClr val="106636"/>
              </a:solidFill>
              <a:cs typeface="Arial" pitchFamily="34" charset="0"/>
            </a:endParaRPr>
          </a:p>
          <a:p>
            <a:pPr marL="165100" lvl="2" indent="-165100">
              <a:spcAft>
                <a:spcPts val="334"/>
              </a:spcAft>
              <a:buFont typeface="Wingdings" pitchFamily="2" charset="2"/>
              <a:buChar char="§"/>
            </a:pPr>
            <a:r>
              <a:rPr lang="en-US" sz="1700" dirty="0" smtClean="0">
                <a:solidFill>
                  <a:prstClr val="black"/>
                </a:solidFill>
                <a:cs typeface="Arial" pitchFamily="34" charset="0"/>
              </a:rPr>
              <a:t>Nearly 6,000 peer-reviewed </a:t>
            </a:r>
            <a:r>
              <a:rPr lang="en-US" sz="1700" dirty="0">
                <a:solidFill>
                  <a:prstClr val="black"/>
                </a:solidFill>
                <a:cs typeface="Arial" pitchFamily="34" charset="0"/>
              </a:rPr>
              <a:t>papers including </a:t>
            </a:r>
            <a:br>
              <a:rPr lang="en-US" sz="1700" dirty="0">
                <a:solidFill>
                  <a:prstClr val="black"/>
                </a:solidFill>
                <a:cs typeface="Arial" pitchFamily="34" charset="0"/>
              </a:rPr>
            </a:br>
            <a:r>
              <a:rPr lang="en-US" sz="1700" dirty="0">
                <a:solidFill>
                  <a:prstClr val="black"/>
                </a:solidFill>
                <a:cs typeface="Arial" pitchFamily="34" charset="0"/>
              </a:rPr>
              <a:t>&gt;215 publications in </a:t>
            </a:r>
            <a:r>
              <a:rPr lang="en-US" sz="1700" i="1" dirty="0">
                <a:solidFill>
                  <a:prstClr val="black"/>
                </a:solidFill>
                <a:cs typeface="Arial" pitchFamily="34" charset="0"/>
              </a:rPr>
              <a:t>Science</a:t>
            </a:r>
            <a:r>
              <a:rPr lang="en-US" sz="1700" dirty="0">
                <a:solidFill>
                  <a:prstClr val="black"/>
                </a:solidFill>
                <a:cs typeface="Arial" pitchFamily="34" charset="0"/>
              </a:rPr>
              <a:t> and </a:t>
            </a:r>
            <a:r>
              <a:rPr lang="en-US" sz="1700" i="1" dirty="0">
                <a:solidFill>
                  <a:prstClr val="black"/>
                </a:solidFill>
                <a:cs typeface="Arial" pitchFamily="34" charset="0"/>
              </a:rPr>
              <a:t>Nature</a:t>
            </a:r>
            <a:endParaRPr lang="en-US" sz="1700" dirty="0">
              <a:solidFill>
                <a:prstClr val="black"/>
              </a:solidFill>
              <a:cs typeface="Arial" pitchFamily="34" charset="0"/>
            </a:endParaRPr>
          </a:p>
          <a:p>
            <a:pPr marL="165100" lvl="2" indent="-165100">
              <a:spcAft>
                <a:spcPts val="334"/>
              </a:spcAft>
              <a:buFont typeface="Wingdings" pitchFamily="2" charset="2"/>
              <a:buChar char="§"/>
            </a:pPr>
            <a:r>
              <a:rPr lang="en-US" sz="1700" dirty="0" smtClean="0">
                <a:solidFill>
                  <a:prstClr val="black"/>
                </a:solidFill>
                <a:cs typeface="Arial" pitchFamily="34" charset="0"/>
              </a:rPr>
              <a:t>&gt; </a:t>
            </a:r>
            <a:r>
              <a:rPr lang="en-US" sz="1700" dirty="0">
                <a:solidFill>
                  <a:prstClr val="black"/>
                </a:solidFill>
                <a:cs typeface="Arial" pitchFamily="34" charset="0"/>
              </a:rPr>
              <a:t>280 US and 180 foreign patent applications, </a:t>
            </a:r>
            <a:r>
              <a:rPr lang="en-US" sz="1700" dirty="0" smtClean="0">
                <a:solidFill>
                  <a:prstClr val="black"/>
                </a:solidFill>
                <a:cs typeface="Arial" pitchFamily="34" charset="0"/>
              </a:rPr>
              <a:t>~100 </a:t>
            </a:r>
            <a:r>
              <a:rPr lang="en-US" sz="1700" dirty="0">
                <a:solidFill>
                  <a:prstClr val="black"/>
                </a:solidFill>
                <a:cs typeface="Arial" pitchFamily="34" charset="0"/>
              </a:rPr>
              <a:t>patent/invention disclosures, </a:t>
            </a:r>
            <a:br>
              <a:rPr lang="en-US" sz="1700" dirty="0">
                <a:solidFill>
                  <a:prstClr val="black"/>
                </a:solidFill>
                <a:cs typeface="Arial" pitchFamily="34" charset="0"/>
              </a:rPr>
            </a:br>
            <a:r>
              <a:rPr lang="en-US" sz="1700" dirty="0">
                <a:solidFill>
                  <a:prstClr val="black"/>
                </a:solidFill>
                <a:cs typeface="Arial" pitchFamily="34" charset="0"/>
              </a:rPr>
              <a:t>and </a:t>
            </a:r>
            <a:r>
              <a:rPr lang="en-US" sz="1700" dirty="0" smtClean="0">
                <a:solidFill>
                  <a:prstClr val="black"/>
                </a:solidFill>
                <a:cs typeface="Arial" pitchFamily="34" charset="0"/>
              </a:rPr>
              <a:t>~70 </a:t>
            </a:r>
            <a:r>
              <a:rPr lang="en-US" sz="1700" dirty="0">
                <a:solidFill>
                  <a:prstClr val="black"/>
                </a:solidFill>
                <a:cs typeface="Arial" pitchFamily="34" charset="0"/>
              </a:rPr>
              <a:t>licenses</a:t>
            </a:r>
          </a:p>
          <a:p>
            <a:pPr marL="165100" lvl="2" indent="-165100">
              <a:spcAft>
                <a:spcPts val="334"/>
              </a:spcAft>
              <a:buFont typeface="Wingdings" pitchFamily="2" charset="2"/>
              <a:buChar char="§"/>
            </a:pPr>
            <a:r>
              <a:rPr lang="en-US" sz="1700" dirty="0" smtClean="0">
                <a:solidFill>
                  <a:prstClr val="black"/>
                </a:solidFill>
                <a:cs typeface="Arial" pitchFamily="34" charset="0"/>
              </a:rPr>
              <a:t>~70 </a:t>
            </a:r>
            <a:r>
              <a:rPr lang="en-US" sz="1700" dirty="0">
                <a:solidFill>
                  <a:prstClr val="black"/>
                </a:solidFill>
                <a:cs typeface="Arial" pitchFamily="34" charset="0"/>
              </a:rPr>
              <a:t>companies </a:t>
            </a:r>
            <a:r>
              <a:rPr lang="en-US" sz="1700" dirty="0" smtClean="0">
                <a:solidFill>
                  <a:prstClr val="black"/>
                </a:solidFill>
                <a:cs typeface="Arial" pitchFamily="34" charset="0"/>
              </a:rPr>
              <a:t>benefited </a:t>
            </a:r>
            <a:r>
              <a:rPr lang="en-US" sz="1700" dirty="0">
                <a:solidFill>
                  <a:prstClr val="black"/>
                </a:solidFill>
                <a:cs typeface="Arial" pitchFamily="34" charset="0"/>
              </a:rPr>
              <a:t>from EFRC research</a:t>
            </a:r>
          </a:p>
          <a:p>
            <a:pPr marL="165100" lvl="2" indent="-165100">
              <a:spcAft>
                <a:spcPts val="334"/>
              </a:spcAft>
              <a:buFont typeface="Wingdings" pitchFamily="2" charset="2"/>
              <a:buChar char="§"/>
            </a:pPr>
            <a:r>
              <a:rPr lang="en-US" sz="1700" dirty="0">
                <a:solidFill>
                  <a:prstClr val="black"/>
                </a:solidFill>
                <a:cs typeface="Arial" pitchFamily="34" charset="0"/>
              </a:rPr>
              <a:t>EFRC </a:t>
            </a:r>
            <a:r>
              <a:rPr lang="en-US" sz="1700" dirty="0" smtClean="0">
                <a:solidFill>
                  <a:prstClr val="black"/>
                </a:solidFill>
                <a:cs typeface="Arial" pitchFamily="34" charset="0"/>
              </a:rPr>
              <a:t>participants now </a:t>
            </a:r>
            <a:r>
              <a:rPr lang="en-US" sz="1700" dirty="0">
                <a:solidFill>
                  <a:prstClr val="black"/>
                </a:solidFill>
                <a:cs typeface="Arial" pitchFamily="34" charset="0"/>
              </a:rPr>
              <a:t>work in: </a:t>
            </a:r>
            <a:r>
              <a:rPr lang="en-US" sz="1700" dirty="0" smtClean="0">
                <a:solidFill>
                  <a:prstClr val="black"/>
                </a:solidFill>
                <a:cs typeface="Arial" pitchFamily="34" charset="0"/>
              </a:rPr>
              <a:t>&gt;300 </a:t>
            </a:r>
            <a:r>
              <a:rPr lang="en-US" sz="1700" dirty="0">
                <a:solidFill>
                  <a:prstClr val="black"/>
                </a:solidFill>
                <a:cs typeface="Arial" pitchFamily="34" charset="0"/>
              </a:rPr>
              <a:t>university faculty and staff positions; </a:t>
            </a:r>
            <a:r>
              <a:rPr lang="en-US" sz="1700" dirty="0" smtClean="0">
                <a:solidFill>
                  <a:prstClr val="black"/>
                </a:solidFill>
                <a:cs typeface="Arial" pitchFamily="34" charset="0"/>
              </a:rPr>
              <a:t>&gt;475 </a:t>
            </a:r>
            <a:r>
              <a:rPr lang="en-US" sz="1700" dirty="0">
                <a:solidFill>
                  <a:prstClr val="black"/>
                </a:solidFill>
                <a:cs typeface="Arial" pitchFamily="34" charset="0"/>
              </a:rPr>
              <a:t>industrial positions; </a:t>
            </a:r>
            <a:r>
              <a:rPr lang="en-US" sz="1700" dirty="0" smtClean="0">
                <a:solidFill>
                  <a:prstClr val="black"/>
                </a:solidFill>
                <a:cs typeface="Arial" pitchFamily="34" charset="0"/>
              </a:rPr>
              <a:t>&gt;200 </a:t>
            </a:r>
            <a:r>
              <a:rPr lang="en-US" sz="1700" dirty="0">
                <a:solidFill>
                  <a:prstClr val="black"/>
                </a:solidFill>
                <a:cs typeface="Arial" pitchFamily="34" charset="0"/>
              </a:rPr>
              <a:t>national labs, government, and </a:t>
            </a:r>
            <a:r>
              <a:rPr lang="en-US" sz="1700" dirty="0" smtClean="0">
                <a:solidFill>
                  <a:prstClr val="black"/>
                </a:solidFill>
                <a:cs typeface="Arial" pitchFamily="34" charset="0"/>
              </a:rPr>
              <a:t>not-for-profit </a:t>
            </a:r>
            <a:r>
              <a:rPr lang="en-US" sz="1700" dirty="0">
                <a:solidFill>
                  <a:prstClr val="black"/>
                </a:solidFill>
                <a:cs typeface="Arial" pitchFamily="34" charset="0"/>
              </a:rPr>
              <a:t>positions</a:t>
            </a:r>
          </a:p>
        </p:txBody>
      </p:sp>
      <p:pic>
        <p:nvPicPr>
          <p:cNvPr id="68608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178" r="2469"/>
          <a:stretch/>
        </p:blipFill>
        <p:spPr bwMode="auto">
          <a:xfrm>
            <a:off x="5067300" y="812800"/>
            <a:ext cx="4013200" cy="321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389" y="4132043"/>
            <a:ext cx="1771023" cy="2286000"/>
          </a:xfrm>
          <a:prstGeom prst="rect">
            <a:avLst/>
          </a:prstGeom>
          <a:ln>
            <a:solidFill>
              <a:schemeClr val="tx1"/>
            </a:solidFill>
          </a:ln>
        </p:spPr>
      </p:pic>
    </p:spTree>
    <p:extLst>
      <p:ext uri="{BB962C8B-B14F-4D97-AF65-F5344CB8AC3E}">
        <p14:creationId xmlns:p14="http://schemas.microsoft.com/office/powerpoint/2010/main" val="86008992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0" y="8"/>
            <a:ext cx="9144000" cy="754743"/>
          </a:xfrm>
          <a:prstGeom prst="rect">
            <a:avLst/>
          </a:prstGeom>
          <a:noFill/>
          <a:ln w="9525" cap="flat" cmpd="sng">
            <a:noFill/>
            <a:prstDash val="solid"/>
            <a:miter lim="800000"/>
            <a:headEnd/>
            <a:tailEnd/>
          </a:ln>
          <a:effectLst/>
        </p:spPr>
        <p:txBody>
          <a:bodyPr lIns="90875" tIns="45442" rIns="90875" bIns="45442" anchor="ctr"/>
          <a:lstStyle/>
          <a:p>
            <a:pPr algn="ctr" defTabSz="909279">
              <a:defRPr/>
            </a:pPr>
            <a:r>
              <a:rPr lang="en-US" sz="2500" dirty="0">
                <a:solidFill>
                  <a:srgbClr val="FF0000"/>
                </a:solidFill>
                <a:cs typeface="Arial" pitchFamily="34" charset="0"/>
              </a:rPr>
              <a:t>EFRC FY2014 </a:t>
            </a:r>
            <a:r>
              <a:rPr lang="en-US" sz="2500" dirty="0" err="1">
                <a:solidFill>
                  <a:srgbClr val="FF0000"/>
                </a:solidFill>
                <a:cs typeface="Arial" pitchFamily="34" charset="0"/>
              </a:rPr>
              <a:t>Recompetition</a:t>
            </a:r>
            <a:endParaRPr lang="en-US" sz="2500" dirty="0">
              <a:solidFill>
                <a:srgbClr val="FF0000"/>
              </a:solidFill>
              <a:cs typeface="Arial" pitchFamily="34" charset="0"/>
            </a:endParaRPr>
          </a:p>
        </p:txBody>
      </p:sp>
      <p:cxnSp>
        <p:nvCxnSpPr>
          <p:cNvPr id="5" name="Straight Arrow Connector 4"/>
          <p:cNvCxnSpPr/>
          <p:nvPr/>
        </p:nvCxnSpPr>
        <p:spPr>
          <a:xfrm flipV="1">
            <a:off x="612156"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1068" y="2014907"/>
            <a:ext cx="1000605" cy="597439"/>
          </a:xfrm>
          <a:prstGeom prst="rect">
            <a:avLst/>
          </a:prstGeom>
        </p:spPr>
        <p:style>
          <a:lnRef idx="2">
            <a:schemeClr val="dk1"/>
          </a:lnRef>
          <a:fillRef idx="1">
            <a:schemeClr val="lt1"/>
          </a:fillRef>
          <a:effectRef idx="0">
            <a:schemeClr val="dk1"/>
          </a:effectRef>
          <a:fontRef idx="minor">
            <a:schemeClr val="dk1"/>
          </a:fontRef>
        </p:style>
        <p:txBody>
          <a:bodyPr wrap="none" lIns="82039" tIns="41020" rIns="82039" bIns="41020" rtlCol="0">
            <a:spAutoFit/>
          </a:bodyPr>
          <a:lstStyle/>
          <a:p>
            <a:pPr algn="ctr"/>
            <a:r>
              <a:rPr lang="en-US" sz="1400" b="1" dirty="0">
                <a:solidFill>
                  <a:srgbClr val="0070C0"/>
                </a:solidFill>
              </a:rPr>
              <a:t>9/30/2013</a:t>
            </a:r>
          </a:p>
          <a:p>
            <a:pPr algn="ctr"/>
            <a:endParaRPr lang="en-US" sz="500" dirty="0">
              <a:solidFill>
                <a:prstClr val="black"/>
              </a:solidFill>
            </a:endParaRPr>
          </a:p>
          <a:p>
            <a:pPr algn="ctr"/>
            <a:r>
              <a:rPr lang="en-US" sz="1400" dirty="0">
                <a:solidFill>
                  <a:prstClr val="black"/>
                </a:solidFill>
              </a:rPr>
              <a:t>FOA issued</a:t>
            </a:r>
          </a:p>
        </p:txBody>
      </p:sp>
      <p:sp>
        <p:nvSpPr>
          <p:cNvPr id="14" name="TextBox 13"/>
          <p:cNvSpPr txBox="1"/>
          <p:nvPr/>
        </p:nvSpPr>
        <p:spPr>
          <a:xfrm>
            <a:off x="1294623" y="2014906"/>
            <a:ext cx="1080655" cy="1249211"/>
          </a:xfrm>
          <a:prstGeom prst="rect">
            <a:avLst/>
          </a:prstGeom>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11/13/2013</a:t>
            </a:r>
          </a:p>
          <a:p>
            <a:pPr algn="ctr"/>
            <a:endParaRPr lang="en-US" sz="500" dirty="0">
              <a:solidFill>
                <a:prstClr val="black"/>
              </a:solidFill>
            </a:endParaRPr>
          </a:p>
          <a:p>
            <a:pPr algn="ctr"/>
            <a:r>
              <a:rPr lang="en-US" sz="1400" dirty="0">
                <a:solidFill>
                  <a:prstClr val="black"/>
                </a:solidFill>
              </a:rPr>
              <a:t>Nearly 300 letters of intent received</a:t>
            </a:r>
          </a:p>
        </p:txBody>
      </p:sp>
      <p:sp>
        <p:nvSpPr>
          <p:cNvPr id="15" name="TextBox 14"/>
          <p:cNvSpPr txBox="1"/>
          <p:nvPr/>
        </p:nvSpPr>
        <p:spPr>
          <a:xfrm>
            <a:off x="2463108" y="2014906"/>
            <a:ext cx="1080655" cy="1249211"/>
          </a:xfrm>
          <a:prstGeom prst="rect">
            <a:avLst/>
          </a:prstGeom>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1/9/2014</a:t>
            </a:r>
          </a:p>
          <a:p>
            <a:pPr algn="ctr"/>
            <a:endParaRPr lang="en-US" sz="500" dirty="0">
              <a:solidFill>
                <a:prstClr val="black"/>
              </a:solidFill>
            </a:endParaRPr>
          </a:p>
          <a:p>
            <a:pPr algn="ctr"/>
            <a:r>
              <a:rPr lang="en-US" sz="1400" dirty="0">
                <a:solidFill>
                  <a:prstClr val="black"/>
                </a:solidFill>
              </a:rPr>
              <a:t>More than 200 proposals received</a:t>
            </a:r>
          </a:p>
        </p:txBody>
      </p:sp>
      <p:sp>
        <p:nvSpPr>
          <p:cNvPr id="16" name="TextBox 15"/>
          <p:cNvSpPr txBox="1"/>
          <p:nvPr/>
        </p:nvSpPr>
        <p:spPr>
          <a:xfrm>
            <a:off x="3666233" y="2014909"/>
            <a:ext cx="1080655" cy="1031957"/>
          </a:xfrm>
          <a:prstGeom prst="rect">
            <a:avLst/>
          </a:prstGeom>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Feb – April 2014</a:t>
            </a:r>
          </a:p>
          <a:p>
            <a:pPr algn="ctr"/>
            <a:endParaRPr lang="en-US" sz="500" dirty="0">
              <a:solidFill>
                <a:prstClr val="black"/>
              </a:solidFill>
            </a:endParaRPr>
          </a:p>
          <a:p>
            <a:pPr algn="ctr"/>
            <a:r>
              <a:rPr lang="en-US" sz="1400" dirty="0">
                <a:solidFill>
                  <a:prstClr val="black"/>
                </a:solidFill>
              </a:rPr>
              <a:t>Merit Review</a:t>
            </a:r>
          </a:p>
        </p:txBody>
      </p:sp>
      <p:sp>
        <p:nvSpPr>
          <p:cNvPr id="17" name="TextBox 16"/>
          <p:cNvSpPr txBox="1"/>
          <p:nvPr/>
        </p:nvSpPr>
        <p:spPr>
          <a:xfrm>
            <a:off x="4892175" y="2014906"/>
            <a:ext cx="1080655" cy="814703"/>
          </a:xfrm>
          <a:prstGeom prst="rect">
            <a:avLst/>
          </a:prstGeom>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May 2014</a:t>
            </a:r>
          </a:p>
          <a:p>
            <a:pPr algn="ctr"/>
            <a:endParaRPr lang="en-US" sz="500" dirty="0">
              <a:solidFill>
                <a:prstClr val="black"/>
              </a:solidFill>
            </a:endParaRPr>
          </a:p>
          <a:p>
            <a:pPr algn="ctr"/>
            <a:r>
              <a:rPr lang="en-US" sz="1400" dirty="0">
                <a:solidFill>
                  <a:prstClr val="black"/>
                </a:solidFill>
              </a:rPr>
              <a:t>Awards Selected</a:t>
            </a:r>
          </a:p>
        </p:txBody>
      </p:sp>
      <p:sp>
        <p:nvSpPr>
          <p:cNvPr id="18" name="TextBox 17"/>
          <p:cNvSpPr txBox="1"/>
          <p:nvPr/>
        </p:nvSpPr>
        <p:spPr>
          <a:xfrm>
            <a:off x="6046318" y="2014906"/>
            <a:ext cx="1080655" cy="814703"/>
          </a:xfrm>
          <a:prstGeom prst="rect">
            <a:avLst/>
          </a:prstGeom>
          <a:solidFill>
            <a:srgbClr val="FFFFE1"/>
          </a:solidFill>
          <a:ln>
            <a:solidFill>
              <a:srgbClr val="FF0000"/>
            </a:solidFill>
          </a:ln>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June 2014</a:t>
            </a:r>
          </a:p>
          <a:p>
            <a:pPr algn="ctr"/>
            <a:endParaRPr lang="en-US" sz="500" dirty="0">
              <a:solidFill>
                <a:prstClr val="black"/>
              </a:solidFill>
            </a:endParaRPr>
          </a:p>
          <a:p>
            <a:pPr algn="ctr"/>
            <a:r>
              <a:rPr lang="en-US" sz="1400" dirty="0" smtClean="0">
                <a:solidFill>
                  <a:prstClr val="black"/>
                </a:solidFill>
              </a:rPr>
              <a:t>32 Awards </a:t>
            </a:r>
            <a:r>
              <a:rPr lang="en-US" sz="1400" dirty="0">
                <a:solidFill>
                  <a:prstClr val="black"/>
                </a:solidFill>
              </a:rPr>
              <a:t>Announced</a:t>
            </a:r>
          </a:p>
        </p:txBody>
      </p:sp>
      <p:sp>
        <p:nvSpPr>
          <p:cNvPr id="19" name="TextBox 18"/>
          <p:cNvSpPr txBox="1"/>
          <p:nvPr/>
        </p:nvSpPr>
        <p:spPr>
          <a:xfrm>
            <a:off x="7557645" y="2014906"/>
            <a:ext cx="1080655" cy="1249211"/>
          </a:xfrm>
          <a:prstGeom prst="rect">
            <a:avLst/>
          </a:prstGeom>
          <a:solidFill>
            <a:srgbClr val="FFFFE1"/>
          </a:solidFill>
          <a:ln>
            <a:solidFill>
              <a:srgbClr val="FF0000"/>
            </a:solidFill>
          </a:ln>
        </p:spPr>
        <p:style>
          <a:lnRef idx="2">
            <a:schemeClr val="dk1"/>
          </a:lnRef>
          <a:fillRef idx="1">
            <a:schemeClr val="lt1"/>
          </a:fillRef>
          <a:effectRef idx="0">
            <a:schemeClr val="dk1"/>
          </a:effectRef>
          <a:fontRef idx="minor">
            <a:schemeClr val="dk1"/>
          </a:fontRef>
        </p:style>
        <p:txBody>
          <a:bodyPr wrap="square" lIns="82039" tIns="41020" rIns="82039" bIns="41020" rtlCol="0">
            <a:spAutoFit/>
          </a:bodyPr>
          <a:lstStyle/>
          <a:p>
            <a:pPr algn="ctr"/>
            <a:r>
              <a:rPr lang="en-US" sz="1400" b="1" dirty="0">
                <a:solidFill>
                  <a:srgbClr val="0070C0"/>
                </a:solidFill>
              </a:rPr>
              <a:t>August/ September 2014</a:t>
            </a:r>
          </a:p>
          <a:p>
            <a:pPr algn="ctr"/>
            <a:endParaRPr lang="en-US" sz="500" dirty="0">
              <a:solidFill>
                <a:prstClr val="black"/>
              </a:solidFill>
            </a:endParaRPr>
          </a:p>
          <a:p>
            <a:pPr algn="ctr"/>
            <a:r>
              <a:rPr lang="en-US" sz="1400" dirty="0" smtClean="0">
                <a:solidFill>
                  <a:prstClr val="black"/>
                </a:solidFill>
              </a:rPr>
              <a:t>32 Awards </a:t>
            </a:r>
            <a:r>
              <a:rPr lang="en-US" sz="1400" dirty="0">
                <a:solidFill>
                  <a:prstClr val="black"/>
                </a:solidFill>
              </a:rPr>
              <a:t>Start</a:t>
            </a:r>
          </a:p>
        </p:txBody>
      </p:sp>
      <p:cxnSp>
        <p:nvCxnSpPr>
          <p:cNvPr id="20" name="Straight Arrow Connector 19"/>
          <p:cNvCxnSpPr/>
          <p:nvPr/>
        </p:nvCxnSpPr>
        <p:spPr>
          <a:xfrm flipV="1">
            <a:off x="1665473"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992515"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209883"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646194"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363608"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089830" y="1498923"/>
            <a:ext cx="0" cy="5057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12156"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048007"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83858"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919709"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355560"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791411" y="1006340"/>
            <a:ext cx="0" cy="2144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8899" y="779574"/>
            <a:ext cx="677039"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Oct 13</a:t>
            </a:r>
          </a:p>
        </p:txBody>
      </p:sp>
      <p:sp>
        <p:nvSpPr>
          <p:cNvPr id="40" name="TextBox 39"/>
          <p:cNvSpPr txBox="1"/>
          <p:nvPr/>
        </p:nvSpPr>
        <p:spPr>
          <a:xfrm>
            <a:off x="1755411" y="779574"/>
            <a:ext cx="704289"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Dec 13</a:t>
            </a:r>
          </a:p>
        </p:txBody>
      </p:sp>
      <p:sp>
        <p:nvSpPr>
          <p:cNvPr id="42" name="TextBox 41"/>
          <p:cNvSpPr txBox="1"/>
          <p:nvPr/>
        </p:nvSpPr>
        <p:spPr>
          <a:xfrm>
            <a:off x="3168872" y="779574"/>
            <a:ext cx="696275"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Feb 14</a:t>
            </a:r>
          </a:p>
        </p:txBody>
      </p:sp>
      <p:sp>
        <p:nvSpPr>
          <p:cNvPr id="43" name="TextBox 42"/>
          <p:cNvSpPr txBox="1"/>
          <p:nvPr/>
        </p:nvSpPr>
        <p:spPr>
          <a:xfrm>
            <a:off x="4629493" y="779574"/>
            <a:ext cx="685053"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Apr 14</a:t>
            </a:r>
          </a:p>
        </p:txBody>
      </p:sp>
      <p:sp>
        <p:nvSpPr>
          <p:cNvPr id="44" name="TextBox 43"/>
          <p:cNvSpPr txBox="1"/>
          <p:nvPr/>
        </p:nvSpPr>
        <p:spPr>
          <a:xfrm>
            <a:off x="6109929" y="779574"/>
            <a:ext cx="696275"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Jun 14</a:t>
            </a:r>
          </a:p>
        </p:txBody>
      </p:sp>
      <p:sp>
        <p:nvSpPr>
          <p:cNvPr id="46" name="TextBox 45"/>
          <p:cNvSpPr txBox="1"/>
          <p:nvPr/>
        </p:nvSpPr>
        <p:spPr>
          <a:xfrm>
            <a:off x="7459273" y="779574"/>
            <a:ext cx="723525" cy="282896"/>
          </a:xfrm>
          <a:prstGeom prst="rect">
            <a:avLst/>
          </a:prstGeom>
          <a:noFill/>
        </p:spPr>
        <p:txBody>
          <a:bodyPr wrap="none" lIns="82039" tIns="41020" rIns="82039" bIns="41020" rtlCol="0">
            <a:spAutoFit/>
          </a:bodyPr>
          <a:lstStyle/>
          <a:p>
            <a:r>
              <a:rPr lang="en-US" sz="1300" b="1" dirty="0">
                <a:solidFill>
                  <a:prstClr val="black"/>
                </a:solidFill>
                <a:cs typeface="Arial" panose="020B0604020202020204" pitchFamily="34" charset="0"/>
              </a:rPr>
              <a:t>Aug 14</a:t>
            </a:r>
          </a:p>
        </p:txBody>
      </p:sp>
      <p:sp>
        <p:nvSpPr>
          <p:cNvPr id="53" name="AutoShape 12"/>
          <p:cNvSpPr>
            <a:spLocks noChangeArrowheads="1"/>
          </p:cNvSpPr>
          <p:nvPr/>
        </p:nvSpPr>
        <p:spPr bwMode="auto">
          <a:xfrm>
            <a:off x="361950" y="1019307"/>
            <a:ext cx="8610600" cy="676274"/>
          </a:xfrm>
          <a:prstGeom prst="rightArrow">
            <a:avLst>
              <a:gd name="adj1" fmla="val 33618"/>
              <a:gd name="adj2" fmla="val 52711"/>
            </a:avLst>
          </a:prstGeom>
          <a:gradFill rotWithShape="1">
            <a:gsLst>
              <a:gs pos="0">
                <a:srgbClr val="FF3399"/>
              </a:gs>
              <a:gs pos="25000">
                <a:srgbClr val="FF6633"/>
              </a:gs>
              <a:gs pos="50000">
                <a:srgbClr val="FFFF00"/>
              </a:gs>
              <a:gs pos="75000">
                <a:srgbClr val="01A78F"/>
              </a:gs>
              <a:gs pos="100000">
                <a:srgbClr val="3366FF"/>
              </a:gs>
            </a:gsLst>
            <a:lin ang="0" scaled="1"/>
          </a:gradFill>
          <a:ln w="9525">
            <a:solidFill>
              <a:schemeClr val="tx1"/>
            </a:solidFill>
            <a:miter lim="800000"/>
            <a:headEnd/>
            <a:tailEnd/>
          </a:ln>
        </p:spPr>
        <p:txBody>
          <a:bodyPr wrap="none" lIns="81994" tIns="40995" rIns="81994" bIns="40995" anchor="ctr"/>
          <a:lstStyle/>
          <a:p>
            <a:pPr defTabSz="820067">
              <a:defRPr/>
            </a:pPr>
            <a:endParaRPr lang="en-US" dirty="0">
              <a:solidFill>
                <a:prstClr val="black"/>
              </a:solidFill>
              <a:effectLst>
                <a:outerShdw blurRad="38100" dist="38100" dir="2700000" algn="tl">
                  <a:srgbClr val="FFFFFF"/>
                </a:outerShdw>
              </a:effectLst>
              <a:latin typeface="Arial" charset="0"/>
            </a:endParaRPr>
          </a:p>
        </p:txBody>
      </p:sp>
      <p:sp>
        <p:nvSpPr>
          <p:cNvPr id="55" name="Slide Number Placeholder 3"/>
          <p:cNvSpPr txBox="1">
            <a:spLocks/>
          </p:cNvSpPr>
          <p:nvPr/>
        </p:nvSpPr>
        <p:spPr>
          <a:xfrm>
            <a:off x="8318500" y="6351588"/>
            <a:ext cx="476250" cy="365125"/>
          </a:xfrm>
          <a:prstGeom prst="rect">
            <a:avLst/>
          </a:prstGeom>
        </p:spPr>
        <p:txBody>
          <a:bodyPr vert="horz" lIns="91376" tIns="45688" rIns="91376" bIns="45688" rtlCol="0" anchor="ctr"/>
          <a:lstStyle/>
          <a:p>
            <a:pPr algn="r" defTabSz="914186" fontAlgn="auto">
              <a:spcBef>
                <a:spcPts val="0"/>
              </a:spcBef>
              <a:spcAft>
                <a:spcPts val="0"/>
              </a:spcAft>
              <a:defRPr/>
            </a:pPr>
            <a:fld id="{6EEA275D-5A49-48A8-817D-44C3EA0A3A2F}" type="slidenum">
              <a:rPr lang="en-US" sz="1200">
                <a:solidFill>
                  <a:srgbClr val="106636"/>
                </a:solidFill>
                <a:cs typeface="Arial" pitchFamily="34" charset="0"/>
              </a:rPr>
              <a:pPr algn="r" defTabSz="914186" fontAlgn="auto">
                <a:spcBef>
                  <a:spcPts val="0"/>
                </a:spcBef>
                <a:spcAft>
                  <a:spcPts val="0"/>
                </a:spcAft>
                <a:defRPr/>
              </a:pPr>
              <a:t>34</a:t>
            </a:fld>
            <a:endParaRPr lang="en-US" sz="1200" dirty="0">
              <a:solidFill>
                <a:srgbClr val="106636"/>
              </a:solidFill>
              <a:cs typeface="Arial" pitchFamily="34" charset="0"/>
            </a:endParaRPr>
          </a:p>
        </p:txBody>
      </p:sp>
      <p:sp>
        <p:nvSpPr>
          <p:cNvPr id="54" name="TextBox 5"/>
          <p:cNvSpPr txBox="1">
            <a:spLocks noChangeArrowheads="1"/>
          </p:cNvSpPr>
          <p:nvPr/>
        </p:nvSpPr>
        <p:spPr bwMode="auto">
          <a:xfrm>
            <a:off x="161068" y="3384199"/>
            <a:ext cx="8862261" cy="4223967"/>
          </a:xfrm>
          <a:prstGeom prst="rect">
            <a:avLst/>
          </a:prstGeom>
          <a:noFill/>
          <a:ln w="9525">
            <a:noFill/>
            <a:miter lim="800000"/>
            <a:headEnd/>
            <a:tailEnd/>
          </a:ln>
        </p:spPr>
        <p:txBody>
          <a:bodyPr wrap="square" lIns="91173" tIns="45588" rIns="91173" bIns="45588">
            <a:spAutoFit/>
          </a:bodyPr>
          <a:lstStyle/>
          <a:p>
            <a:pPr marL="350756" indent="-350756">
              <a:buFont typeface="Wingdings" pitchFamily="2" charset="2"/>
              <a:buChar char="§"/>
            </a:pPr>
            <a:r>
              <a:rPr lang="en-US" dirty="0">
                <a:solidFill>
                  <a:prstClr val="black"/>
                </a:solidFill>
                <a:latin typeface="Arial" charset="0"/>
              </a:rPr>
              <a:t>Solicitation requested both renewal and new EFRC applications including:</a:t>
            </a:r>
          </a:p>
          <a:p>
            <a:pPr marL="456933" lvl="1" indent="0"/>
            <a:r>
              <a:rPr lang="en-US" sz="1400" dirty="0">
                <a:solidFill>
                  <a:srgbClr val="106636"/>
                </a:solidFill>
                <a:latin typeface="Arial" charset="0"/>
              </a:rPr>
              <a:t>Areas of energy-relevant research identified by recent BES and BESAC workshops</a:t>
            </a:r>
          </a:p>
          <a:p>
            <a:pPr marL="456933" lvl="1" indent="0"/>
            <a:r>
              <a:rPr lang="en-US" sz="1400" dirty="0">
                <a:solidFill>
                  <a:srgbClr val="106636"/>
                </a:solidFill>
                <a:latin typeface="Arial" charset="0"/>
              </a:rPr>
              <a:t>Research to advance the rate of materials and chemical discovery </a:t>
            </a:r>
          </a:p>
          <a:p>
            <a:pPr marL="456933" lvl="1" indent="0">
              <a:spcAft>
                <a:spcPts val="600"/>
              </a:spcAft>
            </a:pPr>
            <a:r>
              <a:rPr lang="en-US" sz="1400" dirty="0" err="1">
                <a:solidFill>
                  <a:srgbClr val="106636"/>
                </a:solidFill>
                <a:latin typeface="Arial" charset="0"/>
              </a:rPr>
              <a:t>Mesoscale</a:t>
            </a:r>
            <a:r>
              <a:rPr lang="en-US" sz="1400" dirty="0">
                <a:solidFill>
                  <a:srgbClr val="106636"/>
                </a:solidFill>
                <a:latin typeface="Arial" charset="0"/>
              </a:rPr>
              <a:t> science</a:t>
            </a:r>
          </a:p>
          <a:p>
            <a:pPr marL="341313" indent="-341313">
              <a:buFont typeface="Wingdings" pitchFamily="2" charset="2"/>
              <a:buChar char="§"/>
            </a:pPr>
            <a:r>
              <a:rPr lang="en-US" dirty="0">
                <a:solidFill>
                  <a:prstClr val="black"/>
                </a:solidFill>
                <a:latin typeface="Arial" charset="0"/>
              </a:rPr>
              <a:t>Selection of awards will be based on rigorous peer review of applications of the proposed research</a:t>
            </a:r>
          </a:p>
          <a:p>
            <a:pPr marL="456933" lvl="1" indent="0">
              <a:spcAft>
                <a:spcPts val="600"/>
              </a:spcAft>
            </a:pPr>
            <a:r>
              <a:rPr lang="en-US" sz="1400" dirty="0">
                <a:solidFill>
                  <a:srgbClr val="106636"/>
                </a:solidFill>
                <a:latin typeface="Arial" charset="0"/>
              </a:rPr>
              <a:t>Renewal awards will include assessment of the progress during the first 5-year award</a:t>
            </a:r>
          </a:p>
          <a:p>
            <a:pPr marL="285750" indent="-285750">
              <a:spcAft>
                <a:spcPts val="600"/>
              </a:spcAft>
              <a:buSzPct val="100000"/>
              <a:buFont typeface="Wingdings" panose="05000000000000000000" pitchFamily="2" charset="2"/>
              <a:buChar char="§"/>
            </a:pPr>
            <a:r>
              <a:rPr lang="en-US" dirty="0" smtClean="0">
                <a:solidFill>
                  <a:prstClr val="black"/>
                </a:solidFill>
                <a:latin typeface="Arial" charset="0"/>
              </a:rPr>
              <a:t>32 EFRCs were selected for funding in FY 2014</a:t>
            </a:r>
          </a:p>
          <a:p>
            <a:pPr marL="285750" indent="-285750">
              <a:buSzPct val="100000"/>
              <a:buFont typeface="Wingdings" panose="05000000000000000000" pitchFamily="2" charset="2"/>
              <a:buChar char="§"/>
            </a:pPr>
            <a:r>
              <a:rPr lang="en-US" b="1" dirty="0">
                <a:solidFill>
                  <a:prstClr val="black"/>
                </a:solidFill>
                <a:latin typeface="Arial" charset="0"/>
              </a:rPr>
              <a:t>Starting in FY2016 DOE plans to open the EFRC program to new applications every two years.</a:t>
            </a:r>
          </a:p>
          <a:p>
            <a:pPr marL="285750" indent="-285750">
              <a:buSzPct val="100000"/>
              <a:buFont typeface="Wingdings" panose="05000000000000000000" pitchFamily="2" charset="2"/>
              <a:buChar char="§"/>
            </a:pPr>
            <a:endParaRPr lang="en-US" dirty="0">
              <a:solidFill>
                <a:prstClr val="black"/>
              </a:solidFill>
              <a:latin typeface="Arial" charset="0"/>
            </a:endParaRPr>
          </a:p>
          <a:p>
            <a:pPr marL="285750" indent="-285750">
              <a:spcAft>
                <a:spcPts val="300"/>
              </a:spcAft>
              <a:buFont typeface="Wingdings" panose="05000000000000000000" pitchFamily="2" charset="2"/>
              <a:buChar char="§"/>
            </a:pPr>
            <a:endParaRPr lang="en-US" sz="1600" dirty="0">
              <a:solidFill>
                <a:prstClr val="black"/>
              </a:solidFill>
              <a:cs typeface="Arial" pitchFamily="34" charset="0"/>
            </a:endParaRPr>
          </a:p>
          <a:p>
            <a:pPr marL="285750" indent="-285750">
              <a:spcAft>
                <a:spcPts val="300"/>
              </a:spcAft>
              <a:buFont typeface="Wingdings" panose="05000000000000000000" pitchFamily="2" charset="2"/>
              <a:buChar char="§"/>
            </a:pPr>
            <a:endParaRPr lang="en-US" sz="1600" dirty="0">
              <a:solidFill>
                <a:prstClr val="black"/>
              </a:solidFill>
              <a:cs typeface="Arial" pitchFamily="34" charset="0"/>
            </a:endParaRPr>
          </a:p>
          <a:p>
            <a:pPr marL="285750" indent="-285750">
              <a:spcAft>
                <a:spcPts val="300"/>
              </a:spcAft>
              <a:buFont typeface="Wingdings" panose="05000000000000000000" pitchFamily="2" charset="2"/>
              <a:buChar char="§"/>
            </a:pPr>
            <a:endParaRPr lang="en-US" sz="1600" dirty="0">
              <a:solidFill>
                <a:prstClr val="black"/>
              </a:solidFill>
              <a:cs typeface="Arial" pitchFamily="34" charset="0"/>
            </a:endParaRPr>
          </a:p>
          <a:p>
            <a:pPr marL="285750" indent="-285750">
              <a:spcAft>
                <a:spcPts val="300"/>
              </a:spcAft>
              <a:buFont typeface="Wingdings" panose="05000000000000000000" pitchFamily="2" charset="2"/>
              <a:buChar char="§"/>
            </a:pPr>
            <a:endParaRPr lang="en-US" sz="1600" dirty="0">
              <a:solidFill>
                <a:prstClr val="black"/>
              </a:solidFill>
              <a:cs typeface="Arial" pitchFamily="34" charset="0"/>
            </a:endParaRPr>
          </a:p>
        </p:txBody>
      </p:sp>
    </p:spTree>
    <p:extLst>
      <p:ext uri="{BB962C8B-B14F-4D97-AF65-F5344CB8AC3E}">
        <p14:creationId xmlns:p14="http://schemas.microsoft.com/office/powerpoint/2010/main" val="4683172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501"/>
            <a:ext cx="9144000" cy="850901"/>
          </a:xfrm>
        </p:spPr>
        <p:txBody>
          <a:bodyPr/>
          <a:lstStyle/>
          <a:p>
            <a:r>
              <a:rPr lang="en-US" dirty="0" smtClean="0"/>
              <a:t>EPSCoR Implementation Grant Awards</a:t>
            </a:r>
            <a:br>
              <a:rPr lang="en-US" dirty="0" smtClean="0"/>
            </a:br>
            <a:r>
              <a:rPr lang="en-US" sz="2000" dirty="0" smtClean="0"/>
              <a:t>FY 2014 Funding Opportunity Announcement</a:t>
            </a:r>
            <a:endParaRPr lang="en-US" dirty="0"/>
          </a:p>
        </p:txBody>
      </p:sp>
      <p:sp>
        <p:nvSpPr>
          <p:cNvPr id="17"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fontAlgn="auto">
              <a:spcBef>
                <a:spcPts val="0"/>
              </a:spcBef>
              <a:spcAft>
                <a:spcPts val="0"/>
              </a:spcAft>
              <a:defRPr/>
            </a:pPr>
            <a:fld id="{6EEA275D-5A49-48A8-817D-44C3EA0A3A2F}" type="slidenum">
              <a:rPr lang="en-US" sz="1200" smtClean="0">
                <a:solidFill>
                  <a:srgbClr val="106636"/>
                </a:solidFill>
                <a:cs typeface="Arial" pitchFamily="34" charset="0"/>
              </a:rPr>
              <a:pPr algn="r" fontAlgn="auto">
                <a:spcBef>
                  <a:spcPts val="0"/>
                </a:spcBef>
                <a:spcAft>
                  <a:spcPts val="0"/>
                </a:spcAft>
                <a:defRPr/>
              </a:pPr>
              <a:t>35</a:t>
            </a:fld>
            <a:endParaRPr lang="en-US" sz="1200" dirty="0">
              <a:solidFill>
                <a:srgbClr val="106636"/>
              </a:solidFill>
              <a:cs typeface="Arial" pitchFamily="34" charset="0"/>
            </a:endParaRPr>
          </a:p>
        </p:txBody>
      </p:sp>
      <p:sp>
        <p:nvSpPr>
          <p:cNvPr id="18" name="Content Placeholder 4"/>
          <p:cNvSpPr>
            <a:spLocks noGrp="1"/>
          </p:cNvSpPr>
          <p:nvPr>
            <p:ph idx="1"/>
          </p:nvPr>
        </p:nvSpPr>
        <p:spPr>
          <a:xfrm>
            <a:off x="0" y="824676"/>
            <a:ext cx="9144000" cy="2794824"/>
          </a:xfrm>
        </p:spPr>
        <p:txBody>
          <a:bodyPr/>
          <a:lstStyle/>
          <a:p>
            <a:pPr>
              <a:buFont typeface="Wingdings" pitchFamily="2" charset="2"/>
              <a:buChar char="§"/>
            </a:pPr>
            <a:r>
              <a:rPr lang="en-US" sz="2000" b="0" dirty="0" smtClean="0">
                <a:solidFill>
                  <a:srgbClr val="106636"/>
                </a:solidFill>
              </a:rPr>
              <a:t>Experimental Program to Stimulate Competitive Research (DOE EPSCoR) Implementation Grant Awards</a:t>
            </a:r>
          </a:p>
          <a:p>
            <a:pPr marL="630238" lvl="1" indent="-236538"/>
            <a:r>
              <a:rPr lang="en-US" sz="1800" dirty="0" smtClean="0"/>
              <a:t>Enhance capabilities of designated jurisdictions to conduct sustainable and nationally competitive energy-related research</a:t>
            </a:r>
            <a:endParaRPr lang="en-US" sz="1800" dirty="0"/>
          </a:p>
          <a:p>
            <a:pPr marL="630238" lvl="1" indent="-236538"/>
            <a:r>
              <a:rPr lang="en-US" sz="1800" dirty="0" smtClean="0"/>
              <a:t>Jumpstart infrastructure development in the jurisdiction(s) through increased human and technical resources</a:t>
            </a:r>
          </a:p>
          <a:p>
            <a:pPr marL="630238" lvl="1" indent="-236538"/>
            <a:r>
              <a:rPr lang="en-US" sz="1800" dirty="0" smtClean="0"/>
              <a:t>Support a group of scientists working on a common theme, with mutually supporting goals and objectives</a:t>
            </a:r>
          </a:p>
          <a:p>
            <a:pPr marL="630238" lvl="1" indent="-236538"/>
            <a:r>
              <a:rPr lang="en-US" sz="1800" b="1" dirty="0" smtClean="0"/>
              <a:t>3 3-yr Awards: First year funding: </a:t>
            </a:r>
            <a:r>
              <a:rPr lang="en-US" sz="1800" b="1" dirty="0"/>
              <a:t>$4,823k </a:t>
            </a:r>
            <a:r>
              <a:rPr lang="en-US" sz="1800" b="1" dirty="0" err="1"/>
              <a:t>EPSCoR</a:t>
            </a:r>
            <a:r>
              <a:rPr lang="en-US" sz="1800" b="1" dirty="0"/>
              <a:t> funds, $514k partnering programs</a:t>
            </a:r>
            <a:endParaRPr lang="en-US" sz="1800" b="1" dirty="0" smtClean="0"/>
          </a:p>
        </p:txBody>
      </p:sp>
      <p:grpSp>
        <p:nvGrpSpPr>
          <p:cNvPr id="77" name="Group 76"/>
          <p:cNvGrpSpPr/>
          <p:nvPr/>
        </p:nvGrpSpPr>
        <p:grpSpPr>
          <a:xfrm>
            <a:off x="237856" y="3680226"/>
            <a:ext cx="8674557" cy="2495442"/>
            <a:chOff x="184149" y="3617342"/>
            <a:chExt cx="8674557" cy="2495442"/>
          </a:xfrm>
        </p:grpSpPr>
        <p:sp>
          <p:nvSpPr>
            <p:cNvPr id="5" name="AutoShape 12"/>
            <p:cNvSpPr>
              <a:spLocks noChangeArrowheads="1"/>
            </p:cNvSpPr>
            <p:nvPr/>
          </p:nvSpPr>
          <p:spPr bwMode="auto">
            <a:xfrm>
              <a:off x="184149" y="3617342"/>
              <a:ext cx="8674557" cy="992293"/>
            </a:xfrm>
            <a:prstGeom prst="rightArrow">
              <a:avLst>
                <a:gd name="adj1" fmla="val 33618"/>
                <a:gd name="adj2" fmla="val 52711"/>
              </a:avLst>
            </a:prstGeom>
            <a:gradFill rotWithShape="1">
              <a:gsLst>
                <a:gs pos="0">
                  <a:srgbClr val="FF3399"/>
                </a:gs>
                <a:gs pos="25000">
                  <a:srgbClr val="FF6633"/>
                </a:gs>
                <a:gs pos="50000">
                  <a:srgbClr val="FFFF00"/>
                </a:gs>
                <a:gs pos="75000">
                  <a:srgbClr val="01A78F"/>
                </a:gs>
                <a:gs pos="100000">
                  <a:srgbClr val="3366FF"/>
                </a:gs>
              </a:gsLst>
              <a:lin ang="0" scaled="1"/>
            </a:gradFill>
            <a:ln w="9525">
              <a:solidFill>
                <a:schemeClr val="tx1"/>
              </a:solidFill>
              <a:miter lim="800000"/>
              <a:headEnd/>
              <a:tailEnd/>
            </a:ln>
          </p:spPr>
          <p:txBody>
            <a:bodyPr wrap="none" lIns="82012" tIns="41005" rIns="82012" bIns="41005"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a:lstStyle>
            <a:p>
              <a:pPr defTabSz="820258">
                <a:defRPr/>
              </a:pPr>
              <a:endParaRPr lang="en-US" dirty="0">
                <a:solidFill>
                  <a:prstClr val="black"/>
                </a:solidFill>
                <a:effectLst>
                  <a:outerShdw blurRad="38100" dist="38100" dir="2700000" algn="tl">
                    <a:srgbClr val="FFFFFF"/>
                  </a:outerShdw>
                </a:effectLst>
              </a:endParaRPr>
            </a:p>
          </p:txBody>
        </p:sp>
        <p:sp>
          <p:nvSpPr>
            <p:cNvPr id="6" name="TextBox 8"/>
            <p:cNvSpPr txBox="1"/>
            <p:nvPr/>
          </p:nvSpPr>
          <p:spPr>
            <a:xfrm>
              <a:off x="1337134" y="4644930"/>
              <a:ext cx="1005840" cy="1036967"/>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smtClean="0">
                  <a:solidFill>
                    <a:srgbClr val="0070C0"/>
                  </a:solidFill>
                </a:rPr>
                <a:t>3/25/2014</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25 Letters of Intent</a:t>
              </a:r>
            </a:p>
            <a:p>
              <a:pPr algn="ctr"/>
              <a:r>
                <a:rPr lang="en-US" sz="1400" dirty="0" smtClean="0">
                  <a:solidFill>
                    <a:prstClr val="black"/>
                  </a:solidFill>
                </a:rPr>
                <a:t>Received</a:t>
              </a:r>
              <a:endParaRPr lang="en-US" sz="1400" dirty="0">
                <a:solidFill>
                  <a:prstClr val="black"/>
                </a:solidFill>
              </a:endParaRPr>
            </a:p>
          </p:txBody>
        </p:sp>
        <p:cxnSp>
          <p:nvCxnSpPr>
            <p:cNvPr id="7" name="Straight Arrow Connector 6"/>
            <p:cNvCxnSpPr/>
            <p:nvPr/>
          </p:nvCxnSpPr>
          <p:spPr>
            <a:xfrm flipV="1">
              <a:off x="903810"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8"/>
            <p:cNvSpPr txBox="1"/>
            <p:nvPr/>
          </p:nvSpPr>
          <p:spPr>
            <a:xfrm>
              <a:off x="244428" y="4644930"/>
              <a:ext cx="968438" cy="606080"/>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smtClean="0">
                  <a:solidFill>
                    <a:srgbClr val="0070C0"/>
                  </a:solidFill>
                </a:rPr>
                <a:t>2/14/2014</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FOA </a:t>
              </a:r>
              <a:r>
                <a:rPr lang="en-US" sz="1400" dirty="0">
                  <a:solidFill>
                    <a:prstClr val="black"/>
                  </a:solidFill>
                </a:rPr>
                <a:t>issued</a:t>
              </a:r>
            </a:p>
          </p:txBody>
        </p:sp>
        <p:sp>
          <p:nvSpPr>
            <p:cNvPr id="2" name="Rectangle 1"/>
            <p:cNvSpPr/>
            <p:nvPr/>
          </p:nvSpPr>
          <p:spPr>
            <a:xfrm>
              <a:off x="184150"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Feb </a:t>
              </a:r>
              <a:r>
                <a:rPr lang="en-US" sz="1600" b="1" dirty="0">
                  <a:solidFill>
                    <a:prstClr val="black"/>
                  </a:solidFill>
                </a:rPr>
                <a:t>14</a:t>
              </a:r>
            </a:p>
          </p:txBody>
        </p:sp>
        <p:sp>
          <p:nvSpPr>
            <p:cNvPr id="37" name="Rectangle 36"/>
            <p:cNvSpPr/>
            <p:nvPr/>
          </p:nvSpPr>
          <p:spPr>
            <a:xfrm>
              <a:off x="1202447"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Mar </a:t>
              </a:r>
              <a:r>
                <a:rPr lang="en-US" sz="1600" b="1" dirty="0">
                  <a:solidFill>
                    <a:prstClr val="black"/>
                  </a:solidFill>
                </a:rPr>
                <a:t>14</a:t>
              </a:r>
            </a:p>
          </p:txBody>
        </p:sp>
        <p:sp>
          <p:nvSpPr>
            <p:cNvPr id="38" name="Rectangle 37"/>
            <p:cNvSpPr/>
            <p:nvPr/>
          </p:nvSpPr>
          <p:spPr>
            <a:xfrm>
              <a:off x="2219840"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Apr </a:t>
              </a:r>
              <a:r>
                <a:rPr lang="en-US" sz="1600" b="1" dirty="0">
                  <a:solidFill>
                    <a:prstClr val="black"/>
                  </a:solidFill>
                </a:rPr>
                <a:t>14</a:t>
              </a:r>
            </a:p>
          </p:txBody>
        </p:sp>
        <p:sp>
          <p:nvSpPr>
            <p:cNvPr id="39" name="Rectangle 38"/>
            <p:cNvSpPr/>
            <p:nvPr/>
          </p:nvSpPr>
          <p:spPr>
            <a:xfrm>
              <a:off x="3237233"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May 14</a:t>
              </a:r>
              <a:endParaRPr lang="en-US" sz="1600" b="1" dirty="0">
                <a:solidFill>
                  <a:prstClr val="black"/>
                </a:solidFill>
              </a:endParaRPr>
            </a:p>
          </p:txBody>
        </p:sp>
        <p:sp>
          <p:nvSpPr>
            <p:cNvPr id="40" name="Rectangle 39"/>
            <p:cNvSpPr/>
            <p:nvPr/>
          </p:nvSpPr>
          <p:spPr>
            <a:xfrm>
              <a:off x="4251436"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Jun 14</a:t>
              </a:r>
              <a:endParaRPr lang="en-US" sz="1600" b="1" dirty="0">
                <a:solidFill>
                  <a:prstClr val="black"/>
                </a:solidFill>
              </a:endParaRPr>
            </a:p>
          </p:txBody>
        </p:sp>
        <p:sp>
          <p:nvSpPr>
            <p:cNvPr id="41" name="Rectangle 40"/>
            <p:cNvSpPr/>
            <p:nvPr/>
          </p:nvSpPr>
          <p:spPr>
            <a:xfrm>
              <a:off x="5268829"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Jul 14</a:t>
              </a:r>
              <a:endParaRPr lang="en-US" sz="1600" b="1" dirty="0">
                <a:solidFill>
                  <a:prstClr val="black"/>
                </a:solidFill>
              </a:endParaRPr>
            </a:p>
          </p:txBody>
        </p:sp>
        <p:sp>
          <p:nvSpPr>
            <p:cNvPr id="42" name="Rectangle 41"/>
            <p:cNvSpPr/>
            <p:nvPr/>
          </p:nvSpPr>
          <p:spPr>
            <a:xfrm>
              <a:off x="6286222"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Aug 14</a:t>
              </a:r>
              <a:endParaRPr lang="en-US" sz="1600" b="1" dirty="0">
                <a:solidFill>
                  <a:prstClr val="black"/>
                </a:solidFill>
              </a:endParaRPr>
            </a:p>
          </p:txBody>
        </p:sp>
        <p:sp>
          <p:nvSpPr>
            <p:cNvPr id="43" name="Rectangle 42"/>
            <p:cNvSpPr/>
            <p:nvPr/>
          </p:nvSpPr>
          <p:spPr>
            <a:xfrm>
              <a:off x="7301107" y="3943575"/>
              <a:ext cx="1017393" cy="339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Sep 14</a:t>
              </a:r>
              <a:endParaRPr lang="en-US" sz="1600" b="1" dirty="0">
                <a:solidFill>
                  <a:prstClr val="black"/>
                </a:solidFill>
              </a:endParaRPr>
            </a:p>
          </p:txBody>
        </p:sp>
        <p:cxnSp>
          <p:nvCxnSpPr>
            <p:cNvPr id="48" name="Straight Arrow Connector 47"/>
            <p:cNvCxnSpPr/>
            <p:nvPr/>
          </p:nvCxnSpPr>
          <p:spPr>
            <a:xfrm flipV="1">
              <a:off x="295260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8"/>
            <p:cNvSpPr txBox="1"/>
            <p:nvPr/>
          </p:nvSpPr>
          <p:spPr>
            <a:xfrm>
              <a:off x="2469196" y="4644930"/>
              <a:ext cx="959205" cy="1036967"/>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smtClean="0">
                  <a:solidFill>
                    <a:srgbClr val="0070C0"/>
                  </a:solidFill>
                </a:rPr>
                <a:t>4/15/2014</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25 Full </a:t>
              </a:r>
            </a:p>
            <a:p>
              <a:pPr algn="ctr"/>
              <a:r>
                <a:rPr lang="en-US" sz="1400" dirty="0" smtClean="0">
                  <a:solidFill>
                    <a:prstClr val="black"/>
                  </a:solidFill>
                </a:rPr>
                <a:t>Proposals</a:t>
              </a:r>
            </a:p>
            <a:p>
              <a:pPr algn="ctr"/>
              <a:r>
                <a:rPr lang="en-US" sz="1400" dirty="0" smtClean="0">
                  <a:solidFill>
                    <a:prstClr val="black"/>
                  </a:solidFill>
                </a:rPr>
                <a:t>Received</a:t>
              </a:r>
              <a:endParaRPr lang="en-US" sz="1400" dirty="0">
                <a:solidFill>
                  <a:prstClr val="black"/>
                </a:solidFill>
              </a:endParaRPr>
            </a:p>
          </p:txBody>
        </p:sp>
        <p:cxnSp>
          <p:nvCxnSpPr>
            <p:cNvPr id="54" name="Straight Arrow Connector 53"/>
            <p:cNvCxnSpPr/>
            <p:nvPr/>
          </p:nvCxnSpPr>
          <p:spPr>
            <a:xfrm flipV="1">
              <a:off x="3773418" y="4419412"/>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759703"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18"/>
            <p:cNvSpPr txBox="1"/>
            <p:nvPr/>
          </p:nvSpPr>
          <p:spPr>
            <a:xfrm>
              <a:off x="7173578" y="4644930"/>
              <a:ext cx="1272450" cy="1036967"/>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smtClean="0">
                  <a:solidFill>
                    <a:srgbClr val="0070C0"/>
                  </a:solidFill>
                </a:rPr>
                <a:t>August/</a:t>
              </a:r>
            </a:p>
            <a:p>
              <a:pPr algn="ctr"/>
              <a:r>
                <a:rPr lang="en-US" sz="1400" b="1" dirty="0" smtClean="0">
                  <a:solidFill>
                    <a:srgbClr val="0070C0"/>
                  </a:solidFill>
                </a:rPr>
                <a:t>September 2014</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Awards Start</a:t>
              </a:r>
              <a:endParaRPr lang="en-US" sz="1400" dirty="0">
                <a:solidFill>
                  <a:prstClr val="black"/>
                </a:solidFill>
              </a:endParaRPr>
            </a:p>
          </p:txBody>
        </p:sp>
        <p:cxnSp>
          <p:nvCxnSpPr>
            <p:cNvPr id="57" name="Straight Arrow Connector 56"/>
            <p:cNvCxnSpPr/>
            <p:nvPr/>
          </p:nvCxnSpPr>
          <p:spPr>
            <a:xfrm flipV="1">
              <a:off x="730072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17"/>
            <p:cNvSpPr txBox="1"/>
            <p:nvPr/>
          </p:nvSpPr>
          <p:spPr>
            <a:xfrm>
              <a:off x="4653928" y="4644930"/>
              <a:ext cx="2366804" cy="1467854"/>
            </a:xfrm>
            <a:prstGeom prst="rect">
              <a:avLst/>
            </a:prstGeom>
          </p:spPr>
          <p:style>
            <a:lnRef idx="2">
              <a:schemeClr val="dk1"/>
            </a:lnRef>
            <a:fillRef idx="1">
              <a:schemeClr val="lt1"/>
            </a:fillRef>
            <a:effectRef idx="0">
              <a:schemeClr val="dk1"/>
            </a:effectRef>
            <a:fontRef idx="minor">
              <a:schemeClr val="dk1"/>
            </a:fontRef>
          </p:style>
          <p:txBody>
            <a:bodyPr wrap="squar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a:solidFill>
                    <a:srgbClr val="0070C0"/>
                  </a:solidFill>
                </a:rPr>
                <a:t>June </a:t>
              </a:r>
              <a:r>
                <a:rPr lang="en-US" sz="1400" b="1" dirty="0" smtClean="0">
                  <a:solidFill>
                    <a:srgbClr val="0070C0"/>
                  </a:solidFill>
                </a:rPr>
                <a:t>2014</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3 Proposals Recommended for Funding; 3 Proposals held for Possible FY 2015 Funding; Based on appropriation, 2 declined in FY 2015.  </a:t>
              </a:r>
              <a:endParaRPr lang="en-US" sz="1400" dirty="0">
                <a:solidFill>
                  <a:prstClr val="black"/>
                </a:solidFill>
              </a:endParaRPr>
            </a:p>
          </p:txBody>
        </p:sp>
        <p:grpSp>
          <p:nvGrpSpPr>
            <p:cNvPr id="74" name="Group 73"/>
            <p:cNvGrpSpPr/>
            <p:nvPr/>
          </p:nvGrpSpPr>
          <p:grpSpPr>
            <a:xfrm>
              <a:off x="3098470" y="4314224"/>
              <a:ext cx="1156156" cy="90383"/>
              <a:chOff x="3098470" y="4341878"/>
              <a:chExt cx="1156156" cy="90383"/>
            </a:xfrm>
          </p:grpSpPr>
          <p:cxnSp>
            <p:nvCxnSpPr>
              <p:cNvPr id="65" name="Straight Connector 64"/>
              <p:cNvCxnSpPr/>
              <p:nvPr/>
            </p:nvCxnSpPr>
            <p:spPr>
              <a:xfrm>
                <a:off x="3111170" y="4341878"/>
                <a:ext cx="0" cy="90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41926" y="4341878"/>
                <a:ext cx="0" cy="90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098470" y="4432261"/>
                <a:ext cx="11561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TextBox 8"/>
            <p:cNvSpPr txBox="1"/>
            <p:nvPr/>
          </p:nvSpPr>
          <p:spPr>
            <a:xfrm>
              <a:off x="3560788" y="4644930"/>
              <a:ext cx="986393" cy="1097280"/>
            </a:xfrm>
            <a:prstGeom prst="rect">
              <a:avLst/>
            </a:prstGeom>
          </p:spPr>
          <p:style>
            <a:lnRef idx="2">
              <a:schemeClr val="dk1"/>
            </a:lnRef>
            <a:fillRef idx="1">
              <a:schemeClr val="lt1"/>
            </a:fillRef>
            <a:effectRef idx="0">
              <a:schemeClr val="dk1"/>
            </a:effectRef>
            <a:fontRef idx="minor">
              <a:schemeClr val="dk1"/>
            </a:fontRef>
          </p:style>
          <p:txBody>
            <a:bodyPr wrap="none" lIns="82058" tIns="41029" rIns="82058" bIns="41029" rtlCol="0">
              <a:sp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039" algn="l" rtl="0" fontAlgn="base">
                <a:spcBef>
                  <a:spcPct val="0"/>
                </a:spcBef>
                <a:spcAft>
                  <a:spcPct val="0"/>
                </a:spcAft>
                <a:defRPr kern="1200">
                  <a:solidFill>
                    <a:schemeClr val="dk1"/>
                  </a:solidFill>
                  <a:latin typeface="+mn-lt"/>
                  <a:ea typeface="+mn-ea"/>
                  <a:cs typeface="+mn-cs"/>
                </a:defRPr>
              </a:lvl2pPr>
              <a:lvl3pPr marL="914079" algn="l" rtl="0" fontAlgn="base">
                <a:spcBef>
                  <a:spcPct val="0"/>
                </a:spcBef>
                <a:spcAft>
                  <a:spcPct val="0"/>
                </a:spcAft>
                <a:defRPr kern="1200">
                  <a:solidFill>
                    <a:schemeClr val="dk1"/>
                  </a:solidFill>
                  <a:latin typeface="+mn-lt"/>
                  <a:ea typeface="+mn-ea"/>
                  <a:cs typeface="+mn-cs"/>
                </a:defRPr>
              </a:lvl3pPr>
              <a:lvl4pPr marL="1371119" algn="l" rtl="0" fontAlgn="base">
                <a:spcBef>
                  <a:spcPct val="0"/>
                </a:spcBef>
                <a:spcAft>
                  <a:spcPct val="0"/>
                </a:spcAft>
                <a:defRPr kern="1200">
                  <a:solidFill>
                    <a:schemeClr val="dk1"/>
                  </a:solidFill>
                  <a:latin typeface="+mn-lt"/>
                  <a:ea typeface="+mn-ea"/>
                  <a:cs typeface="+mn-cs"/>
                </a:defRPr>
              </a:lvl4pPr>
              <a:lvl5pPr marL="1828159" algn="l" rtl="0" fontAlgn="base">
                <a:spcBef>
                  <a:spcPct val="0"/>
                </a:spcBef>
                <a:spcAft>
                  <a:spcPct val="0"/>
                </a:spcAft>
                <a:defRPr kern="1200">
                  <a:solidFill>
                    <a:schemeClr val="dk1"/>
                  </a:solidFill>
                  <a:latin typeface="+mn-lt"/>
                  <a:ea typeface="+mn-ea"/>
                  <a:cs typeface="+mn-cs"/>
                </a:defRPr>
              </a:lvl5pPr>
              <a:lvl6pPr marL="2285199" algn="l" defTabSz="914079" rtl="0" eaLnBrk="1" latinLnBrk="0" hangingPunct="1">
                <a:defRPr kern="1200">
                  <a:solidFill>
                    <a:schemeClr val="dk1"/>
                  </a:solidFill>
                  <a:latin typeface="+mn-lt"/>
                  <a:ea typeface="+mn-ea"/>
                  <a:cs typeface="+mn-cs"/>
                </a:defRPr>
              </a:lvl6pPr>
              <a:lvl7pPr marL="2742237" algn="l" defTabSz="914079" rtl="0" eaLnBrk="1" latinLnBrk="0" hangingPunct="1">
                <a:defRPr kern="1200">
                  <a:solidFill>
                    <a:schemeClr val="dk1"/>
                  </a:solidFill>
                  <a:latin typeface="+mn-lt"/>
                  <a:ea typeface="+mn-ea"/>
                  <a:cs typeface="+mn-cs"/>
                </a:defRPr>
              </a:lvl7pPr>
              <a:lvl8pPr marL="3199278" algn="l" defTabSz="914079" rtl="0" eaLnBrk="1" latinLnBrk="0" hangingPunct="1">
                <a:defRPr kern="1200">
                  <a:solidFill>
                    <a:schemeClr val="dk1"/>
                  </a:solidFill>
                  <a:latin typeface="+mn-lt"/>
                  <a:ea typeface="+mn-ea"/>
                  <a:cs typeface="+mn-cs"/>
                </a:defRPr>
              </a:lvl8pPr>
              <a:lvl9pPr marL="3656316" algn="l" defTabSz="914079" rtl="0" eaLnBrk="1" latinLnBrk="0" hangingPunct="1">
                <a:defRPr kern="1200">
                  <a:solidFill>
                    <a:schemeClr val="dk1"/>
                  </a:solidFill>
                  <a:latin typeface="+mn-lt"/>
                  <a:ea typeface="+mn-ea"/>
                  <a:cs typeface="+mn-cs"/>
                </a:defRPr>
              </a:lvl9pPr>
            </a:lstStyle>
            <a:p>
              <a:pPr algn="ctr"/>
              <a:r>
                <a:rPr lang="en-US" sz="1400" b="1" dirty="0" smtClean="0">
                  <a:solidFill>
                    <a:srgbClr val="0070C0"/>
                  </a:solidFill>
                </a:rPr>
                <a:t>April - May</a:t>
              </a:r>
              <a:endParaRPr lang="en-US" sz="500" dirty="0">
                <a:solidFill>
                  <a:prstClr val="black"/>
                </a:solidFill>
              </a:endParaRPr>
            </a:p>
            <a:p>
              <a:pPr algn="ctr"/>
              <a:endParaRPr lang="en-US" sz="600" dirty="0" smtClean="0">
                <a:solidFill>
                  <a:prstClr val="black"/>
                </a:solidFill>
              </a:endParaRPr>
            </a:p>
            <a:p>
              <a:pPr algn="ctr"/>
              <a:r>
                <a:rPr lang="en-US" sz="1400" dirty="0" smtClean="0">
                  <a:solidFill>
                    <a:prstClr val="black"/>
                  </a:solidFill>
                </a:rPr>
                <a:t>Merit</a:t>
              </a:r>
            </a:p>
            <a:p>
              <a:pPr algn="ctr"/>
              <a:r>
                <a:rPr lang="en-US" sz="1400" dirty="0" smtClean="0">
                  <a:solidFill>
                    <a:prstClr val="black"/>
                  </a:solidFill>
                </a:rPr>
                <a:t>Review</a:t>
              </a:r>
              <a:endParaRPr lang="en-US" sz="1400" dirty="0">
                <a:solidFill>
                  <a:prstClr val="black"/>
                </a:solidFill>
              </a:endParaRPr>
            </a:p>
          </p:txBody>
        </p:sp>
        <p:cxnSp>
          <p:nvCxnSpPr>
            <p:cNvPr id="75" name="Straight Arrow Connector 74"/>
            <p:cNvCxnSpPr/>
            <p:nvPr/>
          </p:nvCxnSpPr>
          <p:spPr>
            <a:xfrm flipV="1">
              <a:off x="4832394" y="4292348"/>
              <a:ext cx="0" cy="3615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942089" y="6368143"/>
            <a:ext cx="3467616" cy="369332"/>
          </a:xfrm>
          <a:prstGeom prst="rect">
            <a:avLst/>
          </a:prstGeom>
          <a:noFill/>
        </p:spPr>
        <p:txBody>
          <a:bodyPr wrap="none" rtlCol="0">
            <a:spAutoFit/>
          </a:bodyPr>
          <a:lstStyle/>
          <a:p>
            <a:pPr marL="0" lvl="1" indent="0"/>
            <a:r>
              <a:rPr lang="en-US" dirty="0" smtClean="0"/>
              <a:t>Adapted from BESAC </a:t>
            </a:r>
            <a:r>
              <a:rPr lang="en-US" dirty="0"/>
              <a:t>July </a:t>
            </a:r>
            <a:r>
              <a:rPr lang="en-US" dirty="0" smtClean="0"/>
              <a:t>2014</a:t>
            </a:r>
            <a:endParaRPr lang="en-US" dirty="0"/>
          </a:p>
        </p:txBody>
      </p:sp>
    </p:spTree>
    <p:extLst>
      <p:ext uri="{BB962C8B-B14F-4D97-AF65-F5344CB8AC3E}">
        <p14:creationId xmlns:p14="http://schemas.microsoft.com/office/powerpoint/2010/main" val="196755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0" dirty="0"/>
              <a:t>Materials Sciences and Engineering </a:t>
            </a:r>
            <a:r>
              <a:rPr lang="en-US" b="0" dirty="0" smtClean="0"/>
              <a:t/>
            </a:r>
            <a:br>
              <a:rPr lang="en-US" b="0" dirty="0" smtClean="0"/>
            </a:br>
            <a:r>
              <a:rPr lang="en-US" b="0" dirty="0" smtClean="0"/>
              <a:t>Research Addresses Grand Challenge Science</a:t>
            </a:r>
            <a:endParaRPr lang="en-US" b="0" dirty="0"/>
          </a:p>
        </p:txBody>
      </p:sp>
      <p:sp>
        <p:nvSpPr>
          <p:cNvPr id="3" name="Slide Number Placeholder 2"/>
          <p:cNvSpPr>
            <a:spLocks noGrp="1"/>
          </p:cNvSpPr>
          <p:nvPr>
            <p:ph type="sldNum" sz="quarter" idx="10"/>
          </p:nvPr>
        </p:nvSpPr>
        <p:spPr/>
        <p:txBody>
          <a:bodyPr/>
          <a:lstStyle/>
          <a:p>
            <a:pPr>
              <a:defRPr/>
            </a:pPr>
            <a:fld id="{45880270-0FA1-4B6B-97AF-0ABD011A4F5D}" type="slidenum">
              <a:rPr lang="en-US" smtClean="0"/>
              <a:pPr>
                <a:defRPr/>
              </a:pPr>
              <a:t>4</a:t>
            </a:fld>
            <a:endParaRPr lang="en-US"/>
          </a:p>
        </p:txBody>
      </p:sp>
      <p:sp>
        <p:nvSpPr>
          <p:cNvPr id="4" name="Rectangle 3"/>
          <p:cNvSpPr/>
          <p:nvPr/>
        </p:nvSpPr>
        <p:spPr>
          <a:xfrm>
            <a:off x="4953021" y="795827"/>
            <a:ext cx="4332506" cy="954107"/>
          </a:xfrm>
          <a:prstGeom prst="rect">
            <a:avLst/>
          </a:prstGeom>
        </p:spPr>
        <p:txBody>
          <a:bodyPr wrap="square">
            <a:spAutoFit/>
          </a:bodyPr>
          <a:lstStyle/>
          <a:p>
            <a:r>
              <a:rPr lang="en-US" sz="2000" dirty="0">
                <a:solidFill>
                  <a:srgbClr val="106636"/>
                </a:solidFill>
                <a:ea typeface="+mj-ea"/>
                <a:cs typeface="Arial" pitchFamily="34" charset="0"/>
              </a:rPr>
              <a:t>Control the quantum behavior of electrons in </a:t>
            </a:r>
            <a:r>
              <a:rPr lang="en-US" sz="2000" dirty="0" smtClean="0">
                <a:solidFill>
                  <a:srgbClr val="106636"/>
                </a:solidFill>
                <a:ea typeface="+mj-ea"/>
                <a:cs typeface="Arial" pitchFamily="34" charset="0"/>
              </a:rPr>
              <a:t>materials</a:t>
            </a:r>
          </a:p>
          <a:p>
            <a:endParaRPr lang="en-US" sz="1600" dirty="0"/>
          </a:p>
        </p:txBody>
      </p:sp>
      <p:sp>
        <p:nvSpPr>
          <p:cNvPr id="5" name="Rectangle 4"/>
          <p:cNvSpPr/>
          <p:nvPr/>
        </p:nvSpPr>
        <p:spPr>
          <a:xfrm>
            <a:off x="4953021" y="1893688"/>
            <a:ext cx="4332506" cy="1015663"/>
          </a:xfrm>
          <a:prstGeom prst="rect">
            <a:avLst/>
          </a:prstGeom>
        </p:spPr>
        <p:txBody>
          <a:bodyPr wrap="square">
            <a:spAutoFit/>
          </a:bodyPr>
          <a:lstStyle/>
          <a:p>
            <a:r>
              <a:rPr lang="en-US" sz="2000" dirty="0">
                <a:solidFill>
                  <a:srgbClr val="106636"/>
                </a:solidFill>
                <a:ea typeface="+mj-ea"/>
                <a:cs typeface="Arial" pitchFamily="34" charset="0"/>
              </a:rPr>
              <a:t>Synthesize, atom by atom, new forms of matter with tailored </a:t>
            </a:r>
            <a:r>
              <a:rPr lang="en-US" sz="2000" dirty="0" smtClean="0">
                <a:solidFill>
                  <a:srgbClr val="106636"/>
                </a:solidFill>
                <a:ea typeface="+mj-ea"/>
                <a:cs typeface="Arial" pitchFamily="34" charset="0"/>
              </a:rPr>
              <a:t>properties</a:t>
            </a:r>
            <a:endParaRPr lang="en-US" sz="1600" dirty="0"/>
          </a:p>
        </p:txBody>
      </p:sp>
      <p:sp>
        <p:nvSpPr>
          <p:cNvPr id="6" name="Rectangle 5"/>
          <p:cNvSpPr/>
          <p:nvPr/>
        </p:nvSpPr>
        <p:spPr>
          <a:xfrm>
            <a:off x="4953021" y="2991549"/>
            <a:ext cx="4332506" cy="1015663"/>
          </a:xfrm>
          <a:prstGeom prst="rect">
            <a:avLst/>
          </a:prstGeom>
        </p:spPr>
        <p:txBody>
          <a:bodyPr wrap="square">
            <a:spAutoFit/>
          </a:bodyPr>
          <a:lstStyle/>
          <a:p>
            <a:r>
              <a:rPr lang="en-US" sz="2000" dirty="0">
                <a:solidFill>
                  <a:srgbClr val="106636"/>
                </a:solidFill>
                <a:ea typeface="+mj-ea"/>
                <a:cs typeface="Arial" pitchFamily="34" charset="0"/>
              </a:rPr>
              <a:t>Control emergent properties that arise from the complex correlations of atomic and electronic constituents</a:t>
            </a:r>
            <a:endParaRPr lang="en-US" sz="1600" dirty="0"/>
          </a:p>
        </p:txBody>
      </p:sp>
      <p:sp>
        <p:nvSpPr>
          <p:cNvPr id="7" name="Rectangle 6"/>
          <p:cNvSpPr/>
          <p:nvPr/>
        </p:nvSpPr>
        <p:spPr>
          <a:xfrm>
            <a:off x="4953021" y="4150966"/>
            <a:ext cx="4332506"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Synthesize man-made nanoscale objects with capabilities rivaling those of living things</a:t>
            </a:r>
            <a:endParaRPr kumimoji="0" lang="en-US" sz="1600" b="0" i="0" u="none" strike="noStrike" kern="0" cap="none" spc="0" normalizeH="0" baseline="0" noProof="0" dirty="0" smtClean="0">
              <a:ln>
                <a:noFill/>
              </a:ln>
              <a:solidFill>
                <a:sysClr val="windowText" lastClr="000000"/>
              </a:solidFill>
              <a:effectLst/>
              <a:uLnTx/>
              <a:uFillTx/>
            </a:endParaRPr>
          </a:p>
        </p:txBody>
      </p:sp>
      <p:sp>
        <p:nvSpPr>
          <p:cNvPr id="8" name="Rectangle 7"/>
          <p:cNvSpPr/>
          <p:nvPr/>
        </p:nvSpPr>
        <p:spPr>
          <a:xfrm>
            <a:off x="4953021" y="5310384"/>
            <a:ext cx="433250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Characterize and control matter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very far away from equilibrium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endParaRPr>
          </a:p>
        </p:txBody>
      </p:sp>
      <p:pic>
        <p:nvPicPr>
          <p:cNvPr id="68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52091" y="-1140110"/>
            <a:ext cx="95091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161390" y="799020"/>
            <a:ext cx="2732314" cy="215444"/>
          </a:xfrm>
          <a:prstGeom prst="rect">
            <a:avLst/>
          </a:prstGeom>
          <a:solidFill>
            <a:schemeClr val="bg1"/>
          </a:solidFill>
        </p:spPr>
        <p:txBody>
          <a:bodyPr wrap="square" lIns="0" tIns="0" rIns="0" bIns="0">
            <a:spAutoFit/>
          </a:bodyPr>
          <a:lstStyle/>
          <a:p>
            <a:pPr algn="ctr"/>
            <a:r>
              <a:rPr lang="en-US" sz="1400" b="1" dirty="0">
                <a:solidFill>
                  <a:srgbClr val="106636"/>
                </a:solidFill>
                <a:latin typeface="Arial"/>
                <a:ea typeface="+mj-ea"/>
                <a:cs typeface="Arial"/>
              </a:rPr>
              <a:t>Atomic Collapse </a:t>
            </a:r>
            <a:r>
              <a:rPr lang="en-US" sz="1400" b="1" dirty="0" smtClean="0">
                <a:solidFill>
                  <a:srgbClr val="106636"/>
                </a:solidFill>
                <a:latin typeface="Arial"/>
                <a:ea typeface="+mj-ea"/>
                <a:cs typeface="Arial"/>
              </a:rPr>
              <a:t>in </a:t>
            </a:r>
            <a:r>
              <a:rPr lang="en-US" sz="1400" b="1" dirty="0">
                <a:solidFill>
                  <a:srgbClr val="106636"/>
                </a:solidFill>
                <a:latin typeface="Arial"/>
                <a:ea typeface="+mj-ea"/>
                <a:cs typeface="Arial"/>
              </a:rPr>
              <a:t>Graphene</a:t>
            </a:r>
            <a:endParaRPr lang="en-US" sz="1400" dirty="0">
              <a:solidFill>
                <a:srgbClr val="106636"/>
              </a:solidFill>
            </a:endParaRPr>
          </a:p>
        </p:txBody>
      </p:sp>
      <p:pic>
        <p:nvPicPr>
          <p:cNvPr id="6830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54" y="1803140"/>
            <a:ext cx="1737360" cy="132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68194" y="3110190"/>
            <a:ext cx="1891680" cy="430887"/>
          </a:xfrm>
          <a:prstGeom prst="rect">
            <a:avLst/>
          </a:prstGeom>
          <a:solidFill>
            <a:schemeClr val="bg1"/>
          </a:solidFill>
        </p:spPr>
        <p:txBody>
          <a:bodyPr wrap="square" lIns="0" tIns="0" rIns="0" bIns="0">
            <a:spAutoFit/>
          </a:bodyPr>
          <a:lstStyle/>
          <a:p>
            <a:pPr algn="ctr"/>
            <a:r>
              <a:rPr lang="en-US" sz="1400" b="1" dirty="0">
                <a:solidFill>
                  <a:srgbClr val="106636"/>
                </a:solidFill>
                <a:latin typeface="Arial"/>
                <a:ea typeface="+mj-ea"/>
                <a:cs typeface="Arial"/>
              </a:rPr>
              <a:t>Computational Route to Better Glass</a:t>
            </a:r>
          </a:p>
        </p:txBody>
      </p:sp>
      <p:pic>
        <p:nvPicPr>
          <p:cNvPr id="14" name="Picture 13" descr="PNAS cover.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639" y="4116215"/>
            <a:ext cx="1365472" cy="1463040"/>
          </a:xfrm>
          <a:prstGeom prst="rect">
            <a:avLst/>
          </a:prstGeom>
        </p:spPr>
      </p:pic>
      <p:sp>
        <p:nvSpPr>
          <p:cNvPr id="11" name="Rectangle 10"/>
          <p:cNvSpPr/>
          <p:nvPr/>
        </p:nvSpPr>
        <p:spPr>
          <a:xfrm>
            <a:off x="2699648" y="5587902"/>
            <a:ext cx="2024743" cy="646331"/>
          </a:xfrm>
          <a:prstGeom prst="rect">
            <a:avLst/>
          </a:prstGeom>
          <a:solidFill>
            <a:schemeClr val="bg1"/>
          </a:solidFill>
        </p:spPr>
        <p:txBody>
          <a:bodyPr wrap="square" lIns="0" tIns="0" rIns="0" bIns="0">
            <a:spAutoFit/>
          </a:bodyPr>
          <a:lstStyle/>
          <a:p>
            <a:pPr marL="0" marR="0" lvl="0" indent="0" algn="ctr" defTabSz="914400" eaLnBrk="1" latinLnBrk="0" hangingPunct="1">
              <a:lnSpc>
                <a:spcPct val="100000"/>
              </a:lnSpc>
              <a:buClrTx/>
              <a:buSzTx/>
              <a:buFontTx/>
              <a:buNone/>
              <a:tabLst/>
              <a:defRPr/>
            </a:pPr>
            <a:r>
              <a:rPr lang="en-US" sz="1400" b="1" dirty="0">
                <a:solidFill>
                  <a:srgbClr val="106636"/>
                </a:solidFill>
                <a:latin typeface="Arial"/>
                <a:ea typeface="+mj-ea"/>
                <a:cs typeface="Arial"/>
              </a:rPr>
              <a:t>New mechanism for emergent charge orders</a:t>
            </a:r>
          </a:p>
        </p:txBody>
      </p:sp>
      <p:pic>
        <p:nvPicPr>
          <p:cNvPr id="683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28" y="3591713"/>
            <a:ext cx="2103120" cy="25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6628" y="5637441"/>
            <a:ext cx="2094434" cy="523220"/>
          </a:xfrm>
          <a:prstGeom prst="rect">
            <a:avLst/>
          </a:prstGeom>
          <a:solidFill>
            <a:schemeClr val="bg1"/>
          </a:solidFill>
        </p:spPr>
        <p:txBody>
          <a:bodyPr wrap="square">
            <a:spAutoFit/>
          </a:bodyPr>
          <a:lstStyle/>
          <a:p>
            <a:r>
              <a:rPr lang="en-US" sz="1400" b="1" dirty="0" smtClean="0">
                <a:solidFill>
                  <a:srgbClr val="106636"/>
                </a:solidFill>
                <a:ea typeface="+mj-ea"/>
                <a:cs typeface="Arial" pitchFamily="34" charset="0"/>
              </a:rPr>
              <a:t>Controlled </a:t>
            </a:r>
            <a:r>
              <a:rPr lang="en-US" sz="1400" b="1" dirty="0">
                <a:solidFill>
                  <a:srgbClr val="106636"/>
                </a:solidFill>
                <a:ea typeface="+mj-ea"/>
                <a:cs typeface="Arial" pitchFamily="34" charset="0"/>
              </a:rPr>
              <a:t>Rotation of Molecular Machines</a:t>
            </a:r>
            <a:endParaRPr lang="en-US" sz="1400" dirty="0"/>
          </a:p>
        </p:txBody>
      </p: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699658" y="1807713"/>
            <a:ext cx="1737360"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447116" y="3408136"/>
            <a:ext cx="2242443" cy="523220"/>
          </a:xfrm>
          <a:prstGeom prst="rect">
            <a:avLst/>
          </a:prstGeom>
          <a:solidFill>
            <a:schemeClr val="bg1"/>
          </a:solidFill>
        </p:spPr>
        <p:txBody>
          <a:bodyPr wrap="square">
            <a:spAutoFit/>
          </a:bodyPr>
          <a:lstStyle/>
          <a:p>
            <a:r>
              <a:rPr lang="en-US" sz="1400" b="1" dirty="0">
                <a:solidFill>
                  <a:srgbClr val="106636"/>
                </a:solidFill>
              </a:rPr>
              <a:t>Laser Crystallization of Phase Change Material</a:t>
            </a:r>
          </a:p>
        </p:txBody>
      </p:sp>
    </p:spTree>
    <p:extLst>
      <p:ext uri="{BB962C8B-B14F-4D97-AF65-F5344CB8AC3E}">
        <p14:creationId xmlns:p14="http://schemas.microsoft.com/office/powerpoint/2010/main" val="3600223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b="0" dirty="0"/>
              <a:t>Materials Sciences and Engineering </a:t>
            </a:r>
            <a:r>
              <a:rPr lang="en-US" b="0" dirty="0" smtClean="0"/>
              <a:t/>
            </a:r>
            <a:br>
              <a:rPr lang="en-US" b="0" dirty="0" smtClean="0"/>
            </a:br>
            <a:r>
              <a:rPr lang="en-US" b="0" dirty="0" smtClean="0"/>
              <a:t>Research </a:t>
            </a:r>
            <a:r>
              <a:rPr lang="en-US" b="0" dirty="0"/>
              <a:t>A</a:t>
            </a:r>
            <a:r>
              <a:rPr lang="en-US" b="0" dirty="0" smtClean="0"/>
              <a:t>ddresses Use-Inspired </a:t>
            </a:r>
            <a:r>
              <a:rPr lang="en-US" b="0" dirty="0"/>
              <a:t>science</a:t>
            </a:r>
          </a:p>
        </p:txBody>
      </p:sp>
      <p:sp>
        <p:nvSpPr>
          <p:cNvPr id="3" name="Slide Number Placeholder 2"/>
          <p:cNvSpPr>
            <a:spLocks noGrp="1"/>
          </p:cNvSpPr>
          <p:nvPr>
            <p:ph type="sldNum" sz="quarter" idx="10"/>
          </p:nvPr>
        </p:nvSpPr>
        <p:spPr/>
        <p:txBody>
          <a:bodyPr/>
          <a:lstStyle/>
          <a:p>
            <a:pPr>
              <a:defRPr/>
            </a:pPr>
            <a:fld id="{45880270-0FA1-4B6B-97AF-0ABD011A4F5D}" type="slidenum">
              <a:rPr lang="en-US" smtClean="0"/>
              <a:pPr>
                <a:defRPr/>
              </a:pPr>
              <a:t>5</a:t>
            </a:fld>
            <a:endParaRPr lang="en-US"/>
          </a:p>
        </p:txBody>
      </p:sp>
      <p:sp>
        <p:nvSpPr>
          <p:cNvPr id="4" name="Rectangle 3"/>
          <p:cNvSpPr/>
          <p:nvPr/>
        </p:nvSpPr>
        <p:spPr>
          <a:xfrm>
            <a:off x="6248455" y="829653"/>
            <a:ext cx="3017520" cy="484133"/>
          </a:xfrm>
          <a:prstGeom prst="rect">
            <a:avLst/>
          </a:prstGeom>
          <a:ln>
            <a:noFill/>
          </a:ln>
        </p:spPr>
        <p:txBody>
          <a:bodyPr wrap="square">
            <a:spAutoFit/>
          </a:bodyPr>
          <a:lstStyle/>
          <a:p>
            <a:r>
              <a:rPr lang="en-US" sz="2000" dirty="0" smtClean="0">
                <a:solidFill>
                  <a:srgbClr val="106636"/>
                </a:solidFill>
                <a:ea typeface="+mj-ea"/>
                <a:cs typeface="Arial" pitchFamily="34" charset="0"/>
              </a:rPr>
              <a:t>Solar Energy</a:t>
            </a:r>
            <a:endParaRPr lang="en-US" sz="1600" dirty="0"/>
          </a:p>
        </p:txBody>
      </p:sp>
      <p:sp>
        <p:nvSpPr>
          <p:cNvPr id="5" name="Rectangle 4"/>
          <p:cNvSpPr/>
          <p:nvPr/>
        </p:nvSpPr>
        <p:spPr>
          <a:xfrm>
            <a:off x="6248455" y="1253580"/>
            <a:ext cx="3017520" cy="484133"/>
          </a:xfrm>
          <a:prstGeom prst="rect">
            <a:avLst/>
          </a:prstGeom>
          <a:ln>
            <a:noFill/>
          </a:ln>
        </p:spPr>
        <p:txBody>
          <a:bodyPr wrap="square">
            <a:spAutoFit/>
          </a:bodyPr>
          <a:lstStyle/>
          <a:p>
            <a:r>
              <a:rPr lang="en-US" sz="2000" dirty="0" smtClean="0">
                <a:solidFill>
                  <a:srgbClr val="106636"/>
                </a:solidFill>
                <a:ea typeface="+mj-ea"/>
                <a:cs typeface="Arial" pitchFamily="34" charset="0"/>
              </a:rPr>
              <a:t>Energy Storage</a:t>
            </a:r>
            <a:endParaRPr lang="en-US" sz="1600" dirty="0"/>
          </a:p>
        </p:txBody>
      </p:sp>
      <p:sp>
        <p:nvSpPr>
          <p:cNvPr id="6" name="Rectangle 5"/>
          <p:cNvSpPr/>
          <p:nvPr/>
        </p:nvSpPr>
        <p:spPr>
          <a:xfrm>
            <a:off x="6248455" y="1677507"/>
            <a:ext cx="3017520" cy="484133"/>
          </a:xfrm>
          <a:prstGeom prst="rect">
            <a:avLst/>
          </a:prstGeom>
          <a:ln>
            <a:noFill/>
          </a:ln>
        </p:spPr>
        <p:txBody>
          <a:bodyPr wrap="square">
            <a:spAutoFit/>
          </a:bodyPr>
          <a:lstStyle/>
          <a:p>
            <a:r>
              <a:rPr lang="en-US" sz="2000" dirty="0" smtClean="0">
                <a:solidFill>
                  <a:srgbClr val="106636"/>
                </a:solidFill>
                <a:ea typeface="+mj-ea"/>
                <a:cs typeface="Arial" pitchFamily="34" charset="0"/>
              </a:rPr>
              <a:t>Thermoelectric Materials</a:t>
            </a:r>
            <a:endParaRPr lang="en-US" sz="1600" dirty="0"/>
          </a:p>
        </p:txBody>
      </p:sp>
      <p:sp>
        <p:nvSpPr>
          <p:cNvPr id="7" name="Rectangle 6"/>
          <p:cNvSpPr/>
          <p:nvPr/>
        </p:nvSpPr>
        <p:spPr>
          <a:xfrm>
            <a:off x="6248455" y="2077617"/>
            <a:ext cx="3017520" cy="484133"/>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Radiation Effects</a:t>
            </a:r>
            <a:endParaRPr kumimoji="0" lang="en-US" sz="1600" b="0" i="0" u="none" strike="noStrike" kern="0" cap="none" spc="0" normalizeH="0" baseline="0" noProof="0" dirty="0" smtClean="0">
              <a:ln>
                <a:noFill/>
              </a:ln>
              <a:solidFill>
                <a:sysClr val="windowText" lastClr="000000"/>
              </a:solidFill>
              <a:effectLst/>
              <a:uLnTx/>
              <a:uFillTx/>
            </a:endParaRPr>
          </a:p>
        </p:txBody>
      </p:sp>
      <p:sp>
        <p:nvSpPr>
          <p:cNvPr id="8" name="Rectangle 7"/>
          <p:cNvSpPr/>
          <p:nvPr/>
        </p:nvSpPr>
        <p:spPr>
          <a:xfrm>
            <a:off x="6248455" y="2894850"/>
            <a:ext cx="3017520" cy="484133"/>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Carbon Capture</a:t>
            </a:r>
          </a:p>
        </p:txBody>
      </p:sp>
      <p:sp>
        <p:nvSpPr>
          <p:cNvPr id="9" name="Rectangle 8"/>
          <p:cNvSpPr/>
          <p:nvPr/>
        </p:nvSpPr>
        <p:spPr>
          <a:xfrm>
            <a:off x="5908255" y="5792467"/>
            <a:ext cx="2732314" cy="430887"/>
          </a:xfrm>
          <a:prstGeom prst="rect">
            <a:avLst/>
          </a:prstGeom>
          <a:solidFill>
            <a:schemeClr val="bg1"/>
          </a:solidFill>
        </p:spPr>
        <p:txBody>
          <a:bodyPr wrap="square" lIns="0" tIns="0" rIns="0" bIns="0">
            <a:spAutoFit/>
          </a:bodyPr>
          <a:lstStyle/>
          <a:p>
            <a:pPr algn="ctr"/>
            <a:r>
              <a:rPr lang="en-US" sz="1400" b="1" dirty="0">
                <a:solidFill>
                  <a:srgbClr val="106636"/>
                </a:solidFill>
                <a:latin typeface="Arial"/>
                <a:ea typeface="+mj-ea"/>
                <a:cs typeface="Arial"/>
              </a:rPr>
              <a:t>Reducing the Deleterious Impact of Helium </a:t>
            </a:r>
          </a:p>
        </p:txBody>
      </p:sp>
      <p:sp>
        <p:nvSpPr>
          <p:cNvPr id="21" name="Rectangle 20"/>
          <p:cNvSpPr/>
          <p:nvPr/>
        </p:nvSpPr>
        <p:spPr>
          <a:xfrm>
            <a:off x="6248455" y="2477727"/>
            <a:ext cx="3017520" cy="484133"/>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Magnet Materials</a:t>
            </a:r>
            <a:endParaRPr kumimoji="0" lang="en-US" sz="1600" b="0" i="0" u="none" strike="noStrike" kern="0" cap="none" spc="0" normalizeH="0" baseline="0" noProof="0" dirty="0" smtClean="0">
              <a:ln>
                <a:noFill/>
              </a:ln>
              <a:solidFill>
                <a:sysClr val="windowText" lastClr="000000"/>
              </a:solidFill>
              <a:effectLst/>
              <a:uLnTx/>
              <a:uFillTx/>
            </a:endParaRPr>
          </a:p>
        </p:txBody>
      </p:sp>
      <p:pic>
        <p:nvPicPr>
          <p:cNvPr id="68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525" y="4222301"/>
            <a:ext cx="32797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3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3" t="6319" r="10714" b="8557"/>
          <a:stretch/>
        </p:blipFill>
        <p:spPr bwMode="auto">
          <a:xfrm>
            <a:off x="4578005" y="824219"/>
            <a:ext cx="1463040" cy="206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248455" y="3286807"/>
            <a:ext cx="3017520" cy="40011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106636"/>
                </a:solidFill>
                <a:effectLst/>
                <a:uLnTx/>
                <a:uFillTx/>
                <a:ea typeface="+mj-ea"/>
                <a:cs typeface="Arial" pitchFamily="34" charset="0"/>
              </a:rPr>
              <a:t>Solid State Lighting</a:t>
            </a:r>
          </a:p>
        </p:txBody>
      </p:sp>
      <p:grpSp>
        <p:nvGrpSpPr>
          <p:cNvPr id="17" name="Group 16"/>
          <p:cNvGrpSpPr/>
          <p:nvPr/>
        </p:nvGrpSpPr>
        <p:grpSpPr>
          <a:xfrm>
            <a:off x="3206156" y="4273762"/>
            <a:ext cx="2303420" cy="1357211"/>
            <a:chOff x="2029116" y="1435099"/>
            <a:chExt cx="2303420" cy="1357211"/>
          </a:xfrm>
        </p:grpSpPr>
        <p:pic>
          <p:nvPicPr>
            <p:cNvPr id="684038" name="Picture 6" descr="O:\SC-22.2\0. MSE Highlights\00. MSE Web Highlights\CMMP\zzz-posted\Wu, Zhigang - Davenport\fig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371" b="48695"/>
            <a:stretch/>
          </p:blipFill>
          <p:spPr bwMode="auto">
            <a:xfrm>
              <a:off x="2137976" y="1554846"/>
              <a:ext cx="2194560" cy="12374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029116" y="1435099"/>
              <a:ext cx="365741" cy="306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4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55" y="4096849"/>
            <a:ext cx="194310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1052" y="824219"/>
            <a:ext cx="1828800" cy="143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450166" y="2184861"/>
            <a:ext cx="1828800" cy="430887"/>
          </a:xfrm>
          <a:prstGeom prst="rect">
            <a:avLst/>
          </a:prstGeom>
          <a:solidFill>
            <a:schemeClr val="bg1"/>
          </a:solidFill>
        </p:spPr>
        <p:txBody>
          <a:bodyPr wrap="square" lIns="0" tIns="0" rIns="0" bIns="0">
            <a:spAutoFit/>
          </a:bodyPr>
          <a:lstStyle/>
          <a:p>
            <a:pPr algn="ctr"/>
            <a:r>
              <a:rPr lang="en-US" sz="1400" b="1" dirty="0">
                <a:solidFill>
                  <a:srgbClr val="106636"/>
                </a:solidFill>
                <a:ea typeface="+mj-ea"/>
                <a:cs typeface="Arial" pitchFamily="34" charset="0"/>
              </a:rPr>
              <a:t>Visualization of 3D Sculpted </a:t>
            </a:r>
            <a:r>
              <a:rPr lang="en-US" sz="1400" b="1" dirty="0" err="1">
                <a:solidFill>
                  <a:srgbClr val="106636"/>
                </a:solidFill>
                <a:ea typeface="+mj-ea"/>
                <a:cs typeface="Arial" pitchFamily="34" charset="0"/>
              </a:rPr>
              <a:t>Nanospirals</a:t>
            </a:r>
            <a:endParaRPr lang="en-US" sz="1400" b="1" dirty="0">
              <a:solidFill>
                <a:srgbClr val="106636"/>
              </a:solidFill>
              <a:ea typeface="+mj-ea"/>
              <a:cs typeface="Arial" pitchFamily="34" charset="0"/>
            </a:endParaRPr>
          </a:p>
        </p:txBody>
      </p:sp>
      <p:sp>
        <p:nvSpPr>
          <p:cNvPr id="31" name="Rectangle 30"/>
          <p:cNvSpPr/>
          <p:nvPr/>
        </p:nvSpPr>
        <p:spPr>
          <a:xfrm>
            <a:off x="194981" y="2971855"/>
            <a:ext cx="2098508" cy="646331"/>
          </a:xfrm>
          <a:prstGeom prst="rect">
            <a:avLst/>
          </a:prstGeom>
          <a:solidFill>
            <a:schemeClr val="bg1"/>
          </a:solidFill>
        </p:spPr>
        <p:txBody>
          <a:bodyPr wrap="square" lIns="0" tIns="0" rIns="0" bIns="0">
            <a:spAutoFit/>
          </a:bodyPr>
          <a:lstStyle/>
          <a:p>
            <a:pPr algn="ctr"/>
            <a:r>
              <a:rPr lang="en-US" sz="1400" b="1" dirty="0">
                <a:solidFill>
                  <a:srgbClr val="106636"/>
                </a:solidFill>
                <a:latin typeface="Arial"/>
                <a:ea typeface="+mj-ea"/>
                <a:cs typeface="Arial"/>
              </a:rPr>
              <a:t>Rare Earth Atoms </a:t>
            </a:r>
            <a:endParaRPr lang="en-US" sz="1400" b="1" dirty="0" smtClean="0">
              <a:solidFill>
                <a:srgbClr val="106636"/>
              </a:solidFill>
              <a:latin typeface="Arial"/>
              <a:ea typeface="+mj-ea"/>
              <a:cs typeface="Arial"/>
            </a:endParaRPr>
          </a:p>
          <a:p>
            <a:pPr algn="ctr"/>
            <a:r>
              <a:rPr lang="en-US" sz="1400" b="1" dirty="0" smtClean="0">
                <a:solidFill>
                  <a:srgbClr val="106636"/>
                </a:solidFill>
                <a:latin typeface="Arial"/>
                <a:ea typeface="+mj-ea"/>
                <a:cs typeface="Arial"/>
              </a:rPr>
              <a:t>Make </a:t>
            </a:r>
            <a:r>
              <a:rPr lang="en-US" sz="1400" b="1" dirty="0">
                <a:solidFill>
                  <a:srgbClr val="106636"/>
                </a:solidFill>
                <a:latin typeface="Arial"/>
                <a:ea typeface="+mj-ea"/>
                <a:cs typeface="Arial"/>
              </a:rPr>
              <a:t>the Best </a:t>
            </a:r>
            <a:r>
              <a:rPr lang="en-US" sz="1400" b="1" dirty="0" err="1">
                <a:solidFill>
                  <a:srgbClr val="106636"/>
                </a:solidFill>
                <a:latin typeface="Arial"/>
                <a:ea typeface="+mj-ea"/>
                <a:cs typeface="Arial"/>
              </a:rPr>
              <a:t>Thermoelectrics</a:t>
            </a:r>
            <a:r>
              <a:rPr lang="en-US" sz="1400" b="1" dirty="0">
                <a:solidFill>
                  <a:srgbClr val="106636"/>
                </a:solidFill>
                <a:latin typeface="Arial"/>
                <a:ea typeface="+mj-ea"/>
                <a:cs typeface="Arial"/>
              </a:rPr>
              <a:t> Better</a:t>
            </a:r>
          </a:p>
        </p:txBody>
      </p:sp>
      <p:grpSp>
        <p:nvGrpSpPr>
          <p:cNvPr id="18" name="Group 17"/>
          <p:cNvGrpSpPr/>
          <p:nvPr/>
        </p:nvGrpSpPr>
        <p:grpSpPr>
          <a:xfrm>
            <a:off x="173982" y="900113"/>
            <a:ext cx="2146277" cy="2000260"/>
            <a:chOff x="28694" y="3441292"/>
            <a:chExt cx="2146277" cy="2000260"/>
          </a:xfrm>
        </p:grpSpPr>
        <p:pic>
          <p:nvPicPr>
            <p:cNvPr id="684040" name="Picture 8" descr="O:\SC-22.2\0. MSE Highlights\00. MSE Web Highlights\MDDS\zzz-Posted\Levin - AMES_MC\Graphic_LevinAtomImage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631" r="34524"/>
            <a:stretch/>
          </p:blipFill>
          <p:spPr bwMode="auto">
            <a:xfrm>
              <a:off x="95800" y="3441292"/>
              <a:ext cx="2079171" cy="20002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O:\SC-22.2\0. MSE Highlights\00. MSE Web Highlights\MDDS\zzz-Posted\Levin - AMES_MC\Graphic_LevinAtomImage0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008" t="41419" r="13971" b="11397"/>
            <a:stretch/>
          </p:blipFill>
          <p:spPr bwMode="auto">
            <a:xfrm>
              <a:off x="28694" y="4650143"/>
              <a:ext cx="548640" cy="785589"/>
            </a:xfrm>
            <a:prstGeom prst="rect">
              <a:avLst/>
            </a:prstGeom>
            <a:noFill/>
            <a:extLst>
              <a:ext uri="{909E8E84-426E-40DD-AFC4-6F175D3DCCD1}">
                <a14:hiddenFill xmlns:a14="http://schemas.microsoft.com/office/drawing/2010/main">
                  <a:solidFill>
                    <a:srgbClr val="FFFFFF"/>
                  </a:solidFill>
                </a14:hiddenFill>
              </a:ext>
            </a:extLst>
          </p:spPr>
        </p:pic>
      </p:grpSp>
      <p:pic>
        <p:nvPicPr>
          <p:cNvPr id="6840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7252" y="2691770"/>
            <a:ext cx="1676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097541" y="3909156"/>
            <a:ext cx="2496225" cy="646331"/>
          </a:xfrm>
          <a:prstGeom prst="rect">
            <a:avLst/>
          </a:prstGeom>
          <a:noFill/>
        </p:spPr>
        <p:txBody>
          <a:bodyPr wrap="square" lIns="0" tIns="0" rIns="0" bIns="0">
            <a:spAutoFit/>
          </a:bodyPr>
          <a:lstStyle/>
          <a:p>
            <a:pPr marL="0" marR="0" lvl="0" indent="0" algn="ctr" defTabSz="914400" eaLnBrk="1" latinLnBrk="0" hangingPunct="1">
              <a:lnSpc>
                <a:spcPct val="100000"/>
              </a:lnSpc>
              <a:buClrTx/>
              <a:buSzTx/>
              <a:buFontTx/>
              <a:buNone/>
              <a:tabLst/>
              <a:defRPr/>
            </a:pPr>
            <a:r>
              <a:rPr lang="en-US" sz="1400" b="1" dirty="0">
                <a:solidFill>
                  <a:srgbClr val="106636"/>
                </a:solidFill>
                <a:latin typeface="Arial"/>
                <a:ea typeface="+mj-ea"/>
                <a:cs typeface="Arial"/>
              </a:rPr>
              <a:t>Designer MOF-like porous materials for selective CO</a:t>
            </a:r>
            <a:r>
              <a:rPr lang="en-US" sz="1400" b="1" baseline="-25000" dirty="0">
                <a:solidFill>
                  <a:srgbClr val="106636"/>
                </a:solidFill>
                <a:latin typeface="Arial"/>
                <a:ea typeface="+mj-ea"/>
                <a:cs typeface="Arial"/>
              </a:rPr>
              <a:t>2</a:t>
            </a:r>
            <a:r>
              <a:rPr lang="en-US" sz="1400" b="1" dirty="0">
                <a:solidFill>
                  <a:srgbClr val="106636"/>
                </a:solidFill>
                <a:latin typeface="Arial"/>
                <a:ea typeface="+mj-ea"/>
                <a:cs typeface="Arial"/>
              </a:rPr>
              <a:t> removal</a:t>
            </a:r>
          </a:p>
        </p:txBody>
      </p:sp>
      <p:sp>
        <p:nvSpPr>
          <p:cNvPr id="10" name="Rectangle 9"/>
          <p:cNvSpPr/>
          <p:nvPr/>
        </p:nvSpPr>
        <p:spPr>
          <a:xfrm>
            <a:off x="119552" y="5575884"/>
            <a:ext cx="2146277" cy="646331"/>
          </a:xfrm>
          <a:prstGeom prst="rect">
            <a:avLst/>
          </a:prstGeom>
          <a:solidFill>
            <a:schemeClr val="bg1"/>
          </a:solidFill>
        </p:spPr>
        <p:txBody>
          <a:bodyPr wrap="square" lIns="0" tIns="0" rIns="0" bIns="0">
            <a:spAutoFit/>
          </a:bodyPr>
          <a:lstStyle/>
          <a:p>
            <a:pPr algn="ctr"/>
            <a:r>
              <a:rPr lang="en-US" sz="1400" b="1" dirty="0">
                <a:solidFill>
                  <a:srgbClr val="106636"/>
                </a:solidFill>
                <a:latin typeface="Arial"/>
                <a:ea typeface="+mj-ea"/>
                <a:cs typeface="Arial"/>
              </a:rPr>
              <a:t>Watching Ions Hop in Next Generation Battery </a:t>
            </a:r>
            <a:r>
              <a:rPr lang="en-US" sz="1400" b="1" dirty="0" smtClean="0">
                <a:solidFill>
                  <a:srgbClr val="106636"/>
                </a:solidFill>
                <a:latin typeface="Arial"/>
                <a:ea typeface="+mj-ea"/>
                <a:cs typeface="Arial"/>
              </a:rPr>
              <a:t>Materials</a:t>
            </a:r>
            <a:endParaRPr lang="en-US" sz="1400" b="1" dirty="0">
              <a:solidFill>
                <a:srgbClr val="106636"/>
              </a:solidFill>
              <a:latin typeface="Arial"/>
              <a:ea typeface="+mj-ea"/>
              <a:cs typeface="Arial"/>
            </a:endParaRPr>
          </a:p>
        </p:txBody>
      </p:sp>
      <p:sp>
        <p:nvSpPr>
          <p:cNvPr id="25" name="Rectangle 24"/>
          <p:cNvSpPr/>
          <p:nvPr/>
        </p:nvSpPr>
        <p:spPr>
          <a:xfrm>
            <a:off x="4313231" y="2883856"/>
            <a:ext cx="1891680" cy="646331"/>
          </a:xfrm>
          <a:prstGeom prst="rect">
            <a:avLst/>
          </a:prstGeom>
          <a:noFill/>
        </p:spPr>
        <p:txBody>
          <a:bodyPr wrap="square" lIns="0" tIns="0" rIns="0" bIns="0">
            <a:spAutoFit/>
          </a:bodyPr>
          <a:lstStyle/>
          <a:p>
            <a:pPr algn="ctr"/>
            <a:r>
              <a:rPr lang="en-US" sz="1400" b="1" dirty="0" smtClean="0">
                <a:solidFill>
                  <a:srgbClr val="106636"/>
                </a:solidFill>
                <a:latin typeface="Arial"/>
                <a:ea typeface="+mj-ea"/>
                <a:cs typeface="Arial"/>
              </a:rPr>
              <a:t>New </a:t>
            </a:r>
            <a:r>
              <a:rPr lang="en-US" sz="1400" b="1" dirty="0">
                <a:solidFill>
                  <a:srgbClr val="106636"/>
                </a:solidFill>
                <a:latin typeface="Arial"/>
                <a:ea typeface="+mj-ea"/>
                <a:cs typeface="Arial"/>
              </a:rPr>
              <a:t>Approach to Highly Efficient Solid State Lighting</a:t>
            </a:r>
          </a:p>
        </p:txBody>
      </p:sp>
      <p:sp>
        <p:nvSpPr>
          <p:cNvPr id="16" name="Rectangle 15"/>
          <p:cNvSpPr/>
          <p:nvPr/>
        </p:nvSpPr>
        <p:spPr>
          <a:xfrm>
            <a:off x="3173428" y="5563753"/>
            <a:ext cx="2450568" cy="738664"/>
          </a:xfrm>
          <a:prstGeom prst="rect">
            <a:avLst/>
          </a:prstGeom>
          <a:noFill/>
        </p:spPr>
        <p:txBody>
          <a:bodyPr wrap="square">
            <a:spAutoFit/>
          </a:bodyPr>
          <a:lstStyle/>
          <a:p>
            <a:pPr algn="ctr"/>
            <a:r>
              <a:rPr lang="en-US" sz="1400" b="1" dirty="0">
                <a:solidFill>
                  <a:srgbClr val="106636"/>
                </a:solidFill>
              </a:rPr>
              <a:t>Understanding How Semiconductors Absorb Light</a:t>
            </a:r>
          </a:p>
        </p:txBody>
      </p:sp>
      <p:sp>
        <p:nvSpPr>
          <p:cNvPr id="20" name="Rectangle 19"/>
          <p:cNvSpPr/>
          <p:nvPr/>
        </p:nvSpPr>
        <p:spPr>
          <a:xfrm>
            <a:off x="3345653" y="4550179"/>
            <a:ext cx="409918"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94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PI-1\Strategic Metals\Summary briefings\10 Critical Materials Strategy cover_101213.jpg"/>
          <p:cNvPicPr>
            <a:picLocks noChangeAspect="1" noChangeArrowheads="1"/>
          </p:cNvPicPr>
          <p:nvPr/>
        </p:nvPicPr>
        <p:blipFill>
          <a:blip r:embed="rId2" cstate="print"/>
          <a:srcRect/>
          <a:stretch>
            <a:fillRect/>
          </a:stretch>
        </p:blipFill>
        <p:spPr bwMode="auto">
          <a:xfrm>
            <a:off x="7594387" y="813583"/>
            <a:ext cx="1413172" cy="1828800"/>
          </a:xfrm>
          <a:prstGeom prst="rect">
            <a:avLst/>
          </a:prstGeom>
          <a:noFill/>
        </p:spPr>
      </p:pic>
      <p:sp>
        <p:nvSpPr>
          <p:cNvPr id="3" name="Title 2"/>
          <p:cNvSpPr>
            <a:spLocks noGrp="1"/>
          </p:cNvSpPr>
          <p:nvPr>
            <p:ph type="title"/>
          </p:nvPr>
        </p:nvSpPr>
        <p:spPr>
          <a:xfrm>
            <a:off x="0" y="0"/>
            <a:ext cx="9143999" cy="757591"/>
          </a:xfrm>
        </p:spPr>
        <p:txBody>
          <a:bodyPr/>
          <a:lstStyle/>
          <a:p>
            <a:r>
              <a:rPr lang="en-US" b="0" dirty="0" smtClean="0"/>
              <a:t>Extensive Strategic Planning Provides Research Direction</a:t>
            </a:r>
            <a:endParaRPr lang="en-US" b="0" dirty="0"/>
          </a:p>
        </p:txBody>
      </p:sp>
      <p:sp>
        <p:nvSpPr>
          <p:cNvPr id="4" name="Slide Number Placeholder 3"/>
          <p:cNvSpPr>
            <a:spLocks noGrp="1"/>
          </p:cNvSpPr>
          <p:nvPr>
            <p:ph type="sldNum" sz="quarter" idx="11"/>
          </p:nvPr>
        </p:nvSpPr>
        <p:spPr/>
        <p:txBody>
          <a:bodyPr/>
          <a:lstStyle/>
          <a:p>
            <a:pPr>
              <a:defRPr/>
            </a:pPr>
            <a:fld id="{ABAD8B02-06D6-4445-A96C-7B2CD416F54C}" type="slidenum">
              <a:rPr lang="en-US" smtClean="0"/>
              <a:pPr>
                <a:defRPr/>
              </a:pPr>
              <a:t>6</a:t>
            </a:fld>
            <a:endParaRPr lang="en-US" dirty="0"/>
          </a:p>
        </p:txBody>
      </p:sp>
      <p:pic>
        <p:nvPicPr>
          <p:cNvPr id="6" name="Picture 5" descr="QTR_report-Cover.jpg"/>
          <p:cNvPicPr>
            <a:picLocks noChangeAspect="1"/>
          </p:cNvPicPr>
          <p:nvPr/>
        </p:nvPicPr>
        <p:blipFill>
          <a:blip r:embed="rId3" cstate="print"/>
          <a:stretch>
            <a:fillRect/>
          </a:stretch>
        </p:blipFill>
        <p:spPr>
          <a:xfrm>
            <a:off x="6808213" y="1528547"/>
            <a:ext cx="1413167" cy="1828800"/>
          </a:xfrm>
          <a:prstGeom prst="rect">
            <a:avLst/>
          </a:prstGeom>
          <a:ln>
            <a:solidFill>
              <a:schemeClr val="tx1"/>
            </a:solidFill>
          </a:ln>
        </p:spPr>
      </p:pic>
      <p:sp>
        <p:nvSpPr>
          <p:cNvPr id="8" name="Content Placeholder 4"/>
          <p:cNvSpPr txBox="1">
            <a:spLocks/>
          </p:cNvSpPr>
          <p:nvPr/>
        </p:nvSpPr>
        <p:spPr bwMode="auto">
          <a:xfrm>
            <a:off x="0" y="732191"/>
            <a:ext cx="7230011" cy="4878934"/>
          </a:xfrm>
          <a:prstGeom prst="rect">
            <a:avLst/>
          </a:prstGeom>
          <a:noFill/>
          <a:ln w="9525">
            <a:noFill/>
            <a:miter lim="800000"/>
            <a:headEnd/>
            <a:tailEnd/>
          </a:ln>
        </p:spPr>
        <p:txBody>
          <a:bodyPr vert="horz" wrap="square" lIns="90960" tIns="45483" rIns="90960" bIns="45483" numCol="1" anchor="t" anchorCtr="0" compatLnSpc="1">
            <a:prstTxWarp prst="textNoShape">
              <a:avLst/>
            </a:prstTxWarp>
          </a:bodyPr>
          <a:lstStyle/>
          <a:p>
            <a:pPr marL="340436" indent="-340436" eaLnBrk="0" hangingPunct="0">
              <a:spcBef>
                <a:spcPct val="20000"/>
              </a:spcBef>
              <a:buFont typeface="Arial" pitchFamily="34" charset="0"/>
              <a:buChar char="•"/>
              <a:defRPr/>
            </a:pPr>
            <a:r>
              <a:rPr lang="en-US" sz="2000" dirty="0" smtClean="0">
                <a:solidFill>
                  <a:srgbClr val="106636"/>
                </a:solidFill>
                <a:cs typeface="Arial" pitchFamily="34" charset="0"/>
              </a:rPr>
              <a:t>DOE strategic planning </a:t>
            </a:r>
          </a:p>
          <a:p>
            <a:pPr marL="737868" lvl="1" indent="-283433" eaLnBrk="0" hangingPunct="0">
              <a:spcBef>
                <a:spcPct val="20000"/>
              </a:spcBef>
              <a:buFont typeface="Arial" pitchFamily="34" charset="0"/>
              <a:buChar char="–"/>
              <a:defRPr/>
            </a:pPr>
            <a:r>
              <a:rPr lang="en-US" sz="2000" dirty="0" smtClean="0">
                <a:solidFill>
                  <a:prstClr val="black"/>
                </a:solidFill>
                <a:cs typeface="Arial" pitchFamily="34" charset="0"/>
              </a:rPr>
              <a:t>2014 Strategic Plan</a:t>
            </a:r>
          </a:p>
          <a:p>
            <a:pPr marL="737868" lvl="1" indent="-283433" eaLnBrk="0" hangingPunct="0">
              <a:spcBef>
                <a:spcPct val="20000"/>
              </a:spcBef>
              <a:buFont typeface="Arial" pitchFamily="34" charset="0"/>
              <a:buChar char="–"/>
              <a:defRPr/>
            </a:pPr>
            <a:r>
              <a:rPr lang="en-US" sz="2000" dirty="0" smtClean="0">
                <a:solidFill>
                  <a:prstClr val="black"/>
                </a:solidFill>
                <a:cs typeface="Arial" pitchFamily="34" charset="0"/>
              </a:rPr>
              <a:t>Quadrennial Technology Review (under revision in 2015) and Quadrennial Energy Review</a:t>
            </a:r>
          </a:p>
          <a:p>
            <a:pPr marL="737868" lvl="1" indent="-283433" eaLnBrk="0" hangingPunct="0">
              <a:spcBef>
                <a:spcPct val="20000"/>
              </a:spcBef>
              <a:buFont typeface="Arial" pitchFamily="34" charset="0"/>
              <a:buChar char="–"/>
              <a:defRPr/>
            </a:pPr>
            <a:r>
              <a:rPr lang="en-US" sz="2000" dirty="0" smtClean="0">
                <a:solidFill>
                  <a:prstClr val="black"/>
                </a:solidFill>
                <a:cs typeface="Arial" pitchFamily="34" charset="0"/>
              </a:rPr>
              <a:t>2011 Critical Materials Strategy</a:t>
            </a:r>
          </a:p>
          <a:p>
            <a:pPr marL="737868" lvl="1" indent="-283433" eaLnBrk="0" hangingPunct="0">
              <a:spcBef>
                <a:spcPts val="0"/>
              </a:spcBef>
              <a:defRPr/>
            </a:pPr>
            <a:endParaRPr lang="en-US" sz="800" dirty="0" smtClean="0">
              <a:solidFill>
                <a:srgbClr val="106636"/>
              </a:solidFill>
              <a:cs typeface="Arial" pitchFamily="34" charset="0"/>
            </a:endParaRPr>
          </a:p>
          <a:p>
            <a:pPr marL="340436" indent="-340436" eaLnBrk="0" hangingPunct="0">
              <a:spcBef>
                <a:spcPts val="0"/>
              </a:spcBef>
              <a:buFont typeface="Arial" pitchFamily="34" charset="0"/>
              <a:buChar char="•"/>
            </a:pPr>
            <a:r>
              <a:rPr lang="en-US" sz="2000" dirty="0" smtClean="0">
                <a:solidFill>
                  <a:srgbClr val="106636"/>
                </a:solidFill>
                <a:cs typeface="Arial" pitchFamily="34" charset="0"/>
              </a:rPr>
              <a:t>BES strategic planning</a:t>
            </a:r>
          </a:p>
          <a:p>
            <a:pPr marL="737868" lvl="1" indent="-283433" eaLnBrk="0" hangingPunct="0">
              <a:spcBef>
                <a:spcPct val="20000"/>
              </a:spcBef>
              <a:buFont typeface="Arial" pitchFamily="34" charset="0"/>
              <a:buChar char="–"/>
            </a:pPr>
            <a:r>
              <a:rPr lang="en-US" sz="2000" dirty="0" smtClean="0">
                <a:solidFill>
                  <a:prstClr val="black"/>
                </a:solidFill>
                <a:cs typeface="Arial" pitchFamily="34" charset="0"/>
              </a:rPr>
              <a:t>Basic Research Needs and Grand Challenges workshops and reports  </a:t>
            </a:r>
          </a:p>
          <a:p>
            <a:pPr marL="737868" lvl="1" indent="-283433" eaLnBrk="0" hangingPunct="0">
              <a:spcBef>
                <a:spcPct val="20000"/>
              </a:spcBef>
              <a:buFont typeface="Arial" pitchFamily="34" charset="0"/>
              <a:buChar char="–"/>
            </a:pPr>
            <a:r>
              <a:rPr lang="en-US" sz="2000" dirty="0" smtClean="0">
                <a:solidFill>
                  <a:prstClr val="black"/>
                </a:solidFill>
                <a:cs typeface="Arial" pitchFamily="34" charset="0"/>
              </a:rPr>
              <a:t>Other BES and BESAC workshops</a:t>
            </a:r>
          </a:p>
          <a:p>
            <a:pPr marL="737868" lvl="1" indent="-283433" eaLnBrk="0" hangingPunct="0">
              <a:spcBef>
                <a:spcPct val="20000"/>
              </a:spcBef>
              <a:buFont typeface="Arial" pitchFamily="34" charset="0"/>
              <a:buChar char="–"/>
            </a:pPr>
            <a:r>
              <a:rPr lang="en-US" sz="2000" dirty="0" smtClean="0">
                <a:solidFill>
                  <a:prstClr val="black"/>
                </a:solidFill>
                <a:cs typeface="Arial" pitchFamily="34" charset="0"/>
              </a:rPr>
              <a:t>Annual planning at the program and division level</a:t>
            </a:r>
          </a:p>
          <a:p>
            <a:pPr marL="1193892" lvl="2" indent="-283433" eaLnBrk="0" hangingPunct="0">
              <a:spcBef>
                <a:spcPct val="20000"/>
              </a:spcBef>
              <a:buFont typeface="Arial" pitchFamily="34" charset="0"/>
              <a:buChar char="–"/>
            </a:pPr>
            <a:r>
              <a:rPr lang="en-US" sz="2000" dirty="0">
                <a:solidFill>
                  <a:prstClr val="black"/>
                </a:solidFill>
                <a:cs typeface="Arial" pitchFamily="34" charset="0"/>
              </a:rPr>
              <a:t>Materials Council </a:t>
            </a:r>
            <a:r>
              <a:rPr lang="en-US" sz="2000" dirty="0" smtClean="0">
                <a:solidFill>
                  <a:prstClr val="black"/>
                </a:solidFill>
                <a:cs typeface="Arial" pitchFamily="34" charset="0"/>
              </a:rPr>
              <a:t>Workshops</a:t>
            </a:r>
          </a:p>
          <a:p>
            <a:pPr marL="1193892" lvl="2" indent="-283433" eaLnBrk="0" hangingPunct="0">
              <a:spcBef>
                <a:spcPct val="20000"/>
              </a:spcBef>
              <a:buFont typeface="Arial" pitchFamily="34" charset="0"/>
              <a:buChar char="–"/>
            </a:pPr>
            <a:endParaRPr lang="en-US" sz="600" dirty="0" smtClean="0">
              <a:solidFill>
                <a:prstClr val="black"/>
              </a:solidFill>
              <a:cs typeface="Arial" pitchFamily="34" charset="0"/>
            </a:endParaRPr>
          </a:p>
          <a:p>
            <a:pPr marL="340436" indent="-340436" eaLnBrk="0" hangingPunct="0">
              <a:spcBef>
                <a:spcPts val="0"/>
              </a:spcBef>
              <a:buFont typeface="Arial" pitchFamily="34" charset="0"/>
              <a:buChar char="•"/>
              <a:defRPr/>
            </a:pPr>
            <a:r>
              <a:rPr lang="en-US" sz="2000" dirty="0">
                <a:solidFill>
                  <a:srgbClr val="106636"/>
                </a:solidFill>
                <a:cs typeface="Arial" pitchFamily="34" charset="0"/>
              </a:rPr>
              <a:t>Joint planning with other agencies</a:t>
            </a:r>
          </a:p>
          <a:p>
            <a:pPr marL="737868" lvl="1" indent="-283433" eaLnBrk="0" hangingPunct="0">
              <a:spcBef>
                <a:spcPct val="20000"/>
              </a:spcBef>
              <a:buFont typeface="Arial" pitchFamily="34" charset="0"/>
              <a:buChar char="–"/>
              <a:defRPr/>
            </a:pPr>
            <a:r>
              <a:rPr lang="en-US" sz="2000" dirty="0">
                <a:solidFill>
                  <a:prstClr val="black"/>
                </a:solidFill>
                <a:cs typeface="Arial" pitchFamily="34" charset="0"/>
              </a:rPr>
              <a:t>Office of Science and Technology Policy</a:t>
            </a:r>
          </a:p>
          <a:p>
            <a:pPr marL="737868" lvl="1" indent="-283433" eaLnBrk="0" hangingPunct="0">
              <a:spcBef>
                <a:spcPct val="20000"/>
              </a:spcBef>
              <a:buFont typeface="Arial" pitchFamily="34" charset="0"/>
              <a:buChar char="–"/>
              <a:defRPr/>
            </a:pPr>
            <a:r>
              <a:rPr lang="en-US" sz="2000" dirty="0">
                <a:solidFill>
                  <a:prstClr val="black"/>
                </a:solidFill>
                <a:cs typeface="Arial" pitchFamily="34" charset="0"/>
              </a:rPr>
              <a:t>2014 Materials Genome Initiative Strategic Plan</a:t>
            </a:r>
          </a:p>
          <a:p>
            <a:pPr marL="737868" lvl="1" indent="-283433" eaLnBrk="0" hangingPunct="0">
              <a:spcBef>
                <a:spcPct val="20000"/>
              </a:spcBef>
              <a:buFont typeface="Arial" pitchFamily="34" charset="0"/>
              <a:buChar char="–"/>
              <a:defRPr/>
            </a:pPr>
            <a:r>
              <a:rPr lang="en-US" sz="2000" dirty="0">
                <a:solidFill>
                  <a:prstClr val="black"/>
                </a:solidFill>
                <a:cs typeface="Arial" pitchFamily="34" charset="0"/>
              </a:rPr>
              <a:t>2014 National Nanotechnology Initiative </a:t>
            </a:r>
            <a:r>
              <a:rPr lang="en-US" sz="2000" dirty="0" smtClean="0">
                <a:solidFill>
                  <a:prstClr val="black"/>
                </a:solidFill>
                <a:cs typeface="Arial" pitchFamily="34" charset="0"/>
              </a:rPr>
              <a:t>Strategic Plan</a:t>
            </a:r>
            <a:endParaRPr lang="en-US" sz="2000" dirty="0">
              <a:solidFill>
                <a:prstClr val="black"/>
              </a:solidFill>
              <a:cs typeface="Arial" pitchFamily="34" charset="0"/>
            </a:endParaRPr>
          </a:p>
          <a:p>
            <a:pPr marL="283422" indent="-283433" eaLnBrk="0" hangingPunct="0">
              <a:spcBef>
                <a:spcPct val="20000"/>
              </a:spcBef>
              <a:buFont typeface="Arial" pitchFamily="34" charset="0"/>
              <a:buChar char="–"/>
            </a:pPr>
            <a:endParaRPr lang="en-US" sz="2000" dirty="0" smtClean="0">
              <a:solidFill>
                <a:prstClr val="black"/>
              </a:solidFill>
              <a:cs typeface="Arial" pitchFamily="34" charset="0"/>
            </a:endParaRPr>
          </a:p>
          <a:p>
            <a:pPr marL="794882" lvl="1" indent="-340436" eaLnBrk="0" hangingPunct="0">
              <a:spcBef>
                <a:spcPct val="20000"/>
              </a:spcBef>
              <a:buFont typeface="Arial" pitchFamily="34" charset="0"/>
              <a:buChar char="•"/>
            </a:pPr>
            <a:endParaRPr lang="en-US" sz="2000" b="1" dirty="0" smtClean="0">
              <a:solidFill>
                <a:srgbClr val="146737"/>
              </a:solidFill>
              <a:cs typeface="Arial" pitchFamily="34" charset="0"/>
            </a:endParaRPr>
          </a:p>
          <a:p>
            <a:pPr marL="737868" lvl="1" indent="-283433" eaLnBrk="0" hangingPunct="0">
              <a:spcBef>
                <a:spcPct val="20000"/>
              </a:spcBef>
              <a:buFont typeface="Arial" pitchFamily="34" charset="0"/>
              <a:buChar char="–"/>
              <a:defRPr/>
            </a:pPr>
            <a:endParaRPr lang="en-US" sz="2000" dirty="0" smtClean="0">
              <a:solidFill>
                <a:srgbClr val="404040"/>
              </a:solidFill>
              <a:cs typeface="Arial" pitchFamily="34" charset="0"/>
            </a:endParaRPr>
          </a:p>
          <a:p>
            <a:pPr marL="283422" indent="-283433" eaLnBrk="0" hangingPunct="0">
              <a:spcBef>
                <a:spcPct val="20000"/>
              </a:spcBef>
            </a:pPr>
            <a:endParaRPr lang="en-US" sz="2000" dirty="0" smtClean="0">
              <a:solidFill>
                <a:srgbClr val="404040"/>
              </a:solidFill>
              <a:cs typeface="Arial" pitchFamily="34" charset="0"/>
            </a:endParaRPr>
          </a:p>
          <a:p>
            <a:pPr marL="1193892" lvl="2" indent="-283433" eaLnBrk="0" hangingPunct="0">
              <a:spcBef>
                <a:spcPct val="20000"/>
              </a:spcBef>
            </a:pPr>
            <a:endParaRPr lang="en-US" sz="2000" dirty="0" smtClean="0">
              <a:solidFill>
                <a:srgbClr val="404040"/>
              </a:solidFill>
              <a:cs typeface="Arial" pitchFamily="34" charset="0"/>
            </a:endParaRPr>
          </a:p>
          <a:p>
            <a:pPr marL="340436" indent="-340436" eaLnBrk="0" hangingPunct="0">
              <a:spcBef>
                <a:spcPct val="20000"/>
              </a:spcBef>
              <a:buFont typeface="Arial" pitchFamily="34" charset="0"/>
              <a:buChar char="•"/>
              <a:defRPr/>
            </a:pPr>
            <a:endParaRPr lang="en-US" sz="2000" b="1" dirty="0" smtClean="0">
              <a:solidFill>
                <a:srgbClr val="146737"/>
              </a:solidFill>
              <a:cs typeface="Arial" pitchFamily="34" charset="0"/>
            </a:endParaRPr>
          </a:p>
          <a:p>
            <a:pPr marL="340436" indent="-340436" eaLnBrk="0" hangingPunct="0">
              <a:spcBef>
                <a:spcPct val="20000"/>
              </a:spcBef>
              <a:buFont typeface="Arial" pitchFamily="34" charset="0"/>
              <a:buChar char="•"/>
              <a:defRPr/>
            </a:pPr>
            <a:endParaRPr lang="en-US" sz="2000" b="1" dirty="0">
              <a:solidFill>
                <a:srgbClr val="146737"/>
              </a:solidFill>
              <a:cs typeface="Arial"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8846" y="2442947"/>
            <a:ext cx="1413164" cy="18288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080" y="3357347"/>
            <a:ext cx="1413862" cy="1828800"/>
          </a:xfrm>
          <a:prstGeom prst="rect">
            <a:avLst/>
          </a:prstGeom>
          <a:ln>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833" y="4408714"/>
            <a:ext cx="1413164" cy="1828800"/>
          </a:xfrm>
          <a:prstGeom prst="rect">
            <a:avLst/>
          </a:prstGeom>
          <a:ln>
            <a:solidFill>
              <a:schemeClr val="tx1"/>
            </a:solidFill>
          </a:ln>
        </p:spPr>
      </p:pic>
    </p:spTree>
    <p:extLst>
      <p:ext uri="{BB962C8B-B14F-4D97-AF65-F5344CB8AC3E}">
        <p14:creationId xmlns:p14="http://schemas.microsoft.com/office/powerpoint/2010/main" val="414324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44"/>
          <p:cNvSpPr txBox="1">
            <a:spLocks noChangeArrowheads="1"/>
          </p:cNvSpPr>
          <p:nvPr/>
        </p:nvSpPr>
        <p:spPr bwMode="auto">
          <a:xfrm>
            <a:off x="2" y="2486307"/>
            <a:ext cx="3389536"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latin typeface="Arial" charset="0"/>
                <a:cs typeface="Arial" pitchFamily="34" charset="0"/>
              </a:rPr>
              <a:t>Science for National Needs</a:t>
            </a:r>
          </a:p>
        </p:txBody>
      </p:sp>
      <p:sp>
        <p:nvSpPr>
          <p:cNvPr id="60419" name="Text Box 45"/>
          <p:cNvSpPr txBox="1">
            <a:spLocks noChangeArrowheads="1"/>
          </p:cNvSpPr>
          <p:nvPr/>
        </p:nvSpPr>
        <p:spPr bwMode="auto">
          <a:xfrm>
            <a:off x="2" y="790017"/>
            <a:ext cx="2825279"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latin typeface="Arial" charset="0"/>
                <a:cs typeface="Arial" pitchFamily="34" charset="0"/>
              </a:rPr>
              <a:t>Science for Discovery</a:t>
            </a:r>
          </a:p>
        </p:txBody>
      </p:sp>
      <p:sp>
        <p:nvSpPr>
          <p:cNvPr id="60420" name="Rectangle 2"/>
          <p:cNvSpPr>
            <a:spLocks noGrp="1" noChangeArrowheads="1"/>
          </p:cNvSpPr>
          <p:nvPr>
            <p:ph type="title"/>
          </p:nvPr>
        </p:nvSpPr>
        <p:spPr>
          <a:xfrm>
            <a:off x="0" y="2"/>
            <a:ext cx="9144000" cy="724181"/>
          </a:xfrm>
        </p:spPr>
        <p:txBody>
          <a:bodyPr lIns="91184" tIns="45593" rIns="91184" bIns="45593"/>
          <a:lstStyle/>
          <a:p>
            <a:pPr defTabSz="1015399">
              <a:tabLst>
                <a:tab pos="1885539" algn="l"/>
              </a:tabLst>
            </a:pPr>
            <a:r>
              <a:rPr lang="en-US" dirty="0" smtClean="0"/>
              <a:t>BES Strategic Planning Activities</a:t>
            </a:r>
            <a:br>
              <a:rPr lang="en-US" dirty="0" smtClean="0"/>
            </a:br>
            <a:r>
              <a:rPr lang="en-US" dirty="0" smtClean="0"/>
              <a:t>Include Materials Sciences Emphasis</a:t>
            </a:r>
          </a:p>
        </p:txBody>
      </p:sp>
      <p:pic>
        <p:nvPicPr>
          <p:cNvPr id="60421" name="Picture 26"/>
          <p:cNvPicPr preferRelativeResize="0">
            <a:picLocks noGrp="1" noChangeArrowheads="1"/>
          </p:cNvPicPr>
          <p:nvPr>
            <p:ph sz="quarter" idx="4294967295"/>
          </p:nvPr>
        </p:nvPicPr>
        <p:blipFill>
          <a:blip r:embed="rId3" cstate="screen"/>
          <a:srcRect/>
          <a:stretch>
            <a:fillRect/>
          </a:stretch>
        </p:blipFill>
        <p:spPr>
          <a:xfrm>
            <a:off x="60004" y="2873815"/>
            <a:ext cx="777240" cy="1042416"/>
          </a:xfrm>
          <a:ln w="28575">
            <a:solidFill>
              <a:schemeClr val="tx1"/>
            </a:solidFill>
          </a:ln>
        </p:spPr>
      </p:pic>
      <p:grpSp>
        <p:nvGrpSpPr>
          <p:cNvPr id="2" name="Group 10"/>
          <p:cNvGrpSpPr>
            <a:grpSpLocks/>
          </p:cNvGrpSpPr>
          <p:nvPr/>
        </p:nvGrpSpPr>
        <p:grpSpPr bwMode="auto">
          <a:xfrm>
            <a:off x="4" y="5376024"/>
            <a:ext cx="6937375" cy="1151404"/>
            <a:chOff x="198" y="3680"/>
            <a:chExt cx="5892" cy="1069"/>
          </a:xfrm>
        </p:grpSpPr>
        <p:grpSp>
          <p:nvGrpSpPr>
            <p:cNvPr id="3" name="Group 11"/>
            <p:cNvGrpSpPr>
              <a:grpSpLocks noChangeAspect="1"/>
            </p:cNvGrpSpPr>
            <p:nvPr/>
          </p:nvGrpSpPr>
          <p:grpSpPr bwMode="auto">
            <a:xfrm>
              <a:off x="3438" y="3694"/>
              <a:ext cx="766" cy="984"/>
              <a:chOff x="1746" y="1535"/>
              <a:chExt cx="806" cy="1036"/>
            </a:xfrm>
          </p:grpSpPr>
          <p:pic>
            <p:nvPicPr>
              <p:cNvPr id="60474" name="Picture 12"/>
              <p:cNvPicPr preferRelativeResize="0">
                <a:picLocks noChangeAspect="1" noChangeArrowheads="1"/>
              </p:cNvPicPr>
              <p:nvPr/>
            </p:nvPicPr>
            <p:blipFill>
              <a:blip r:embed="rId4" cstate="screen"/>
              <a:srcRect l="8398" r="11044" b="23692"/>
              <a:stretch>
                <a:fillRect/>
              </a:stretch>
            </p:blipFill>
            <p:spPr bwMode="auto">
              <a:xfrm>
                <a:off x="1809" y="1577"/>
                <a:ext cx="671" cy="845"/>
              </a:xfrm>
              <a:prstGeom prst="rect">
                <a:avLst/>
              </a:prstGeom>
              <a:solidFill>
                <a:schemeClr val="bg1"/>
              </a:solidFill>
              <a:ln w="9525">
                <a:noFill/>
                <a:miter lim="800000"/>
                <a:headEnd/>
                <a:tailEnd/>
              </a:ln>
            </p:spPr>
          </p:pic>
          <p:sp>
            <p:nvSpPr>
              <p:cNvPr id="3097613" name="Rectangle 13"/>
              <p:cNvSpPr>
                <a:spLocks noChangeAspect="1" noChangeArrowheads="1"/>
              </p:cNvSpPr>
              <p:nvPr/>
            </p:nvSpPr>
            <p:spPr bwMode="auto">
              <a:xfrm>
                <a:off x="1746" y="1534"/>
                <a:ext cx="805" cy="1035"/>
              </a:xfrm>
              <a:prstGeom prst="rect">
                <a:avLst/>
              </a:prstGeom>
              <a:no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latin typeface="Arial" charset="0"/>
                </a:endParaRPr>
              </a:p>
            </p:txBody>
          </p:sp>
        </p:grpSp>
        <p:grpSp>
          <p:nvGrpSpPr>
            <p:cNvPr id="4" name="Group 14"/>
            <p:cNvGrpSpPr>
              <a:grpSpLocks noChangeAspect="1"/>
            </p:cNvGrpSpPr>
            <p:nvPr/>
          </p:nvGrpSpPr>
          <p:grpSpPr bwMode="auto">
            <a:xfrm>
              <a:off x="4044" y="3740"/>
              <a:ext cx="766" cy="984"/>
              <a:chOff x="2673" y="1553"/>
              <a:chExt cx="806" cy="1036"/>
            </a:xfrm>
          </p:grpSpPr>
          <p:sp>
            <p:nvSpPr>
              <p:cNvPr id="3097615" name="Rectangle 15"/>
              <p:cNvSpPr>
                <a:spLocks noChangeAspect="1" noChangeArrowheads="1"/>
              </p:cNvSpPr>
              <p:nvPr/>
            </p:nvSpPr>
            <p:spPr bwMode="auto">
              <a:xfrm>
                <a:off x="2671" y="1553"/>
                <a:ext cx="810" cy="1035"/>
              </a:xfrm>
              <a:prstGeom prst="rect">
                <a:avLst/>
              </a:prstGeom>
              <a:solidFill>
                <a:schemeClr val="bg1"/>
              </a:solid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latin typeface="Arial" charset="0"/>
                </a:endParaRPr>
              </a:p>
            </p:txBody>
          </p:sp>
          <p:pic>
            <p:nvPicPr>
              <p:cNvPr id="60473" name="Picture 16"/>
              <p:cNvPicPr preferRelativeResize="0">
                <a:picLocks noChangeAspect="1" noChangeArrowheads="1"/>
              </p:cNvPicPr>
              <p:nvPr/>
            </p:nvPicPr>
            <p:blipFill>
              <a:blip r:embed="rId5" cstate="screen"/>
              <a:srcRect/>
              <a:stretch>
                <a:fillRect/>
              </a:stretch>
            </p:blipFill>
            <p:spPr bwMode="auto">
              <a:xfrm>
                <a:off x="2697" y="1622"/>
                <a:ext cx="750" cy="561"/>
              </a:xfrm>
              <a:prstGeom prst="rect">
                <a:avLst/>
              </a:prstGeom>
              <a:solidFill>
                <a:schemeClr val="bg1"/>
              </a:solidFill>
              <a:ln w="9525">
                <a:noFill/>
                <a:miter lim="800000"/>
                <a:headEnd/>
                <a:tailEnd/>
              </a:ln>
            </p:spPr>
          </p:pic>
        </p:grpSp>
        <p:pic>
          <p:nvPicPr>
            <p:cNvPr id="60463" name="Picture 17"/>
            <p:cNvPicPr>
              <a:picLocks noChangeArrowheads="1"/>
            </p:cNvPicPr>
            <p:nvPr/>
          </p:nvPicPr>
          <p:blipFill>
            <a:blip r:embed="rId6" cstate="screen"/>
            <a:srcRect/>
            <a:stretch>
              <a:fillRect/>
            </a:stretch>
          </p:blipFill>
          <p:spPr bwMode="auto">
            <a:xfrm>
              <a:off x="4659" y="3680"/>
              <a:ext cx="782" cy="986"/>
            </a:xfrm>
            <a:prstGeom prst="rect">
              <a:avLst/>
            </a:prstGeom>
            <a:noFill/>
            <a:ln w="12700">
              <a:noFill/>
              <a:miter lim="800000"/>
              <a:headEnd/>
              <a:tailEnd/>
            </a:ln>
          </p:spPr>
        </p:pic>
        <p:pic>
          <p:nvPicPr>
            <p:cNvPr id="60464" name="Picture 18" descr="covers_0001"/>
            <p:cNvPicPr preferRelativeResize="0">
              <a:picLocks noChangeAspect="1" noChangeArrowheads="1"/>
            </p:cNvPicPr>
            <p:nvPr/>
          </p:nvPicPr>
          <p:blipFill>
            <a:blip r:embed="rId7" cstate="screen"/>
            <a:srcRect/>
            <a:stretch>
              <a:fillRect/>
            </a:stretch>
          </p:blipFill>
          <p:spPr bwMode="auto">
            <a:xfrm>
              <a:off x="198" y="3738"/>
              <a:ext cx="766" cy="984"/>
            </a:xfrm>
            <a:prstGeom prst="rect">
              <a:avLst/>
            </a:prstGeom>
            <a:noFill/>
            <a:ln w="9525">
              <a:noFill/>
              <a:miter lim="800000"/>
              <a:headEnd/>
              <a:tailEnd/>
            </a:ln>
          </p:spPr>
        </p:pic>
        <p:pic>
          <p:nvPicPr>
            <p:cNvPr id="60465" name="Picture 19" descr="covers_0002"/>
            <p:cNvPicPr preferRelativeResize="0">
              <a:picLocks noChangeAspect="1" noChangeArrowheads="1"/>
            </p:cNvPicPr>
            <p:nvPr/>
          </p:nvPicPr>
          <p:blipFill>
            <a:blip r:embed="rId8" cstate="screen"/>
            <a:srcRect/>
            <a:stretch>
              <a:fillRect/>
            </a:stretch>
          </p:blipFill>
          <p:spPr bwMode="auto">
            <a:xfrm>
              <a:off x="786" y="3758"/>
              <a:ext cx="766" cy="984"/>
            </a:xfrm>
            <a:prstGeom prst="rect">
              <a:avLst/>
            </a:prstGeom>
            <a:noFill/>
            <a:ln w="9525">
              <a:noFill/>
              <a:miter lim="800000"/>
              <a:headEnd/>
              <a:tailEnd/>
            </a:ln>
          </p:spPr>
        </p:pic>
        <p:grpSp>
          <p:nvGrpSpPr>
            <p:cNvPr id="5" name="Group 20"/>
            <p:cNvGrpSpPr>
              <a:grpSpLocks noChangeAspect="1"/>
            </p:cNvGrpSpPr>
            <p:nvPr/>
          </p:nvGrpSpPr>
          <p:grpSpPr bwMode="auto">
            <a:xfrm>
              <a:off x="2088" y="3692"/>
              <a:ext cx="797" cy="984"/>
              <a:chOff x="1293" y="1171"/>
              <a:chExt cx="839" cy="1036"/>
            </a:xfrm>
          </p:grpSpPr>
          <p:pic>
            <p:nvPicPr>
              <p:cNvPr id="60470" name="Picture 21"/>
              <p:cNvPicPr preferRelativeResize="0">
                <a:picLocks noChangeAspect="1" noChangeArrowheads="1"/>
              </p:cNvPicPr>
              <p:nvPr/>
            </p:nvPicPr>
            <p:blipFill>
              <a:blip r:embed="rId9" cstate="screen"/>
              <a:srcRect/>
              <a:stretch>
                <a:fillRect/>
              </a:stretch>
            </p:blipFill>
            <p:spPr bwMode="auto">
              <a:xfrm>
                <a:off x="1293" y="1284"/>
                <a:ext cx="839" cy="848"/>
              </a:xfrm>
              <a:prstGeom prst="rect">
                <a:avLst/>
              </a:prstGeom>
              <a:noFill/>
              <a:ln w="9525">
                <a:noFill/>
                <a:miter lim="800000"/>
                <a:headEnd/>
                <a:tailEnd/>
              </a:ln>
            </p:spPr>
          </p:pic>
          <p:sp>
            <p:nvSpPr>
              <p:cNvPr id="3097622" name="Rectangle 22"/>
              <p:cNvSpPr>
                <a:spLocks noChangeAspect="1" noChangeArrowheads="1"/>
              </p:cNvSpPr>
              <p:nvPr/>
            </p:nvSpPr>
            <p:spPr bwMode="auto">
              <a:xfrm>
                <a:off x="1311" y="1171"/>
                <a:ext cx="801" cy="1035"/>
              </a:xfrm>
              <a:prstGeom prst="rect">
                <a:avLst/>
              </a:prstGeom>
              <a:noFill/>
              <a:ln w="9525">
                <a:solidFill>
                  <a:schemeClr val="tx1"/>
                </a:solidFill>
                <a:miter lim="800000"/>
                <a:headEnd/>
                <a:tailEnd/>
              </a:ln>
            </p:spPr>
            <p:txBody>
              <a:bodyPr wrap="none" lIns="82058" tIns="41029" rIns="82058" bIns="41029" anchor="ctr"/>
              <a:lstStyle/>
              <a:p>
                <a:pPr defTabSz="818723">
                  <a:defRPr/>
                </a:pPr>
                <a:endParaRPr lang="en-US" dirty="0">
                  <a:solidFill>
                    <a:prstClr val="black"/>
                  </a:solidFill>
                  <a:effectLst>
                    <a:outerShdw blurRad="38100" dist="38100" dir="2700000" algn="tl">
                      <a:srgbClr val="C0C0C0"/>
                    </a:outerShdw>
                  </a:effectLst>
                  <a:latin typeface="Arial" charset="0"/>
                </a:endParaRPr>
              </a:p>
            </p:txBody>
          </p:sp>
        </p:grpSp>
        <p:pic>
          <p:nvPicPr>
            <p:cNvPr id="60467" name="Picture 23"/>
            <p:cNvPicPr preferRelativeResize="0">
              <a:picLocks noChangeAspect="1" noChangeArrowheads="1"/>
            </p:cNvPicPr>
            <p:nvPr/>
          </p:nvPicPr>
          <p:blipFill>
            <a:blip r:embed="rId10" cstate="screen"/>
            <a:srcRect/>
            <a:stretch>
              <a:fillRect/>
            </a:stretch>
          </p:blipFill>
          <p:spPr bwMode="auto">
            <a:xfrm>
              <a:off x="2769" y="3740"/>
              <a:ext cx="766" cy="984"/>
            </a:xfrm>
            <a:prstGeom prst="rect">
              <a:avLst/>
            </a:prstGeom>
            <a:noFill/>
            <a:ln w="9525">
              <a:solidFill>
                <a:schemeClr val="tx1"/>
              </a:solidFill>
              <a:miter lim="800000"/>
              <a:headEnd/>
              <a:tailEnd/>
            </a:ln>
          </p:spPr>
        </p:pic>
        <p:pic>
          <p:nvPicPr>
            <p:cNvPr id="60468" name="Picture 24"/>
            <p:cNvPicPr preferRelativeResize="0">
              <a:picLocks noChangeAspect="1" noChangeArrowheads="1"/>
            </p:cNvPicPr>
            <p:nvPr/>
          </p:nvPicPr>
          <p:blipFill>
            <a:blip r:embed="rId11" cstate="screen"/>
            <a:srcRect/>
            <a:stretch>
              <a:fillRect/>
            </a:stretch>
          </p:blipFill>
          <p:spPr bwMode="auto">
            <a:xfrm>
              <a:off x="1419" y="3765"/>
              <a:ext cx="766" cy="984"/>
            </a:xfrm>
            <a:prstGeom prst="rect">
              <a:avLst/>
            </a:prstGeom>
            <a:noFill/>
            <a:ln w="12700">
              <a:solidFill>
                <a:schemeClr val="tx1"/>
              </a:solidFill>
              <a:miter lim="800000"/>
              <a:headEnd/>
              <a:tailEnd/>
            </a:ln>
          </p:spPr>
        </p:pic>
        <p:pic>
          <p:nvPicPr>
            <p:cNvPr id="60469" name="Picture 25"/>
            <p:cNvPicPr>
              <a:picLocks noChangeAspect="1" noChangeArrowheads="1"/>
            </p:cNvPicPr>
            <p:nvPr/>
          </p:nvPicPr>
          <p:blipFill>
            <a:blip r:embed="rId12" cstate="screen"/>
            <a:srcRect/>
            <a:stretch>
              <a:fillRect/>
            </a:stretch>
          </p:blipFill>
          <p:spPr bwMode="auto">
            <a:xfrm>
              <a:off x="5343" y="3750"/>
              <a:ext cx="747" cy="966"/>
            </a:xfrm>
            <a:prstGeom prst="rect">
              <a:avLst/>
            </a:prstGeom>
            <a:noFill/>
            <a:ln w="57150">
              <a:noFill/>
              <a:miter lim="800000"/>
              <a:headEnd/>
              <a:tailEnd/>
            </a:ln>
          </p:spPr>
        </p:pic>
      </p:grpSp>
      <p:pic>
        <p:nvPicPr>
          <p:cNvPr id="60423" name="Picture 27"/>
          <p:cNvPicPr>
            <a:picLocks noChangeAspect="1" noChangeArrowheads="1"/>
          </p:cNvPicPr>
          <p:nvPr/>
        </p:nvPicPr>
        <p:blipFill>
          <a:blip r:embed="rId13" cstate="screen"/>
          <a:srcRect/>
          <a:stretch>
            <a:fillRect/>
          </a:stretch>
        </p:blipFill>
        <p:spPr bwMode="auto">
          <a:xfrm>
            <a:off x="6572250" y="5425049"/>
            <a:ext cx="837045" cy="1112184"/>
          </a:xfrm>
          <a:prstGeom prst="rect">
            <a:avLst/>
          </a:prstGeom>
          <a:noFill/>
          <a:ln w="9525" algn="ctr">
            <a:noFill/>
            <a:miter lim="800000"/>
            <a:headEnd/>
            <a:tailEnd/>
          </a:ln>
        </p:spPr>
      </p:pic>
      <p:pic>
        <p:nvPicPr>
          <p:cNvPr id="60424" name="Picture 41"/>
          <p:cNvPicPr preferRelativeResize="0">
            <a:picLocks noChangeArrowheads="1"/>
          </p:cNvPicPr>
          <p:nvPr/>
        </p:nvPicPr>
        <p:blipFill>
          <a:blip r:embed="rId14" cstate="screen"/>
          <a:srcRect/>
          <a:stretch>
            <a:fillRect/>
          </a:stretch>
        </p:blipFill>
        <p:spPr bwMode="auto">
          <a:xfrm>
            <a:off x="4782705" y="2872912"/>
            <a:ext cx="777240" cy="1042416"/>
          </a:xfrm>
          <a:prstGeom prst="rect">
            <a:avLst/>
          </a:prstGeom>
          <a:noFill/>
          <a:ln w="28575">
            <a:solidFill>
              <a:schemeClr val="tx1"/>
            </a:solidFill>
            <a:miter lim="800000"/>
            <a:headEnd/>
            <a:tailEnd/>
          </a:ln>
        </p:spPr>
      </p:pic>
      <p:sp>
        <p:nvSpPr>
          <p:cNvPr id="60425" name="Text Box 46"/>
          <p:cNvSpPr txBox="1">
            <a:spLocks noChangeArrowheads="1"/>
          </p:cNvSpPr>
          <p:nvPr/>
        </p:nvSpPr>
        <p:spPr bwMode="auto">
          <a:xfrm>
            <a:off x="-69272" y="5039847"/>
            <a:ext cx="7680775" cy="369088"/>
          </a:xfrm>
          <a:prstGeom prst="rect">
            <a:avLst/>
          </a:prstGeom>
          <a:noFill/>
          <a:ln w="9525">
            <a:noFill/>
            <a:miter lim="800000"/>
            <a:headEnd/>
            <a:tailEnd/>
          </a:ln>
        </p:spPr>
        <p:txBody>
          <a:bodyPr wrap="none" lIns="91195" tIns="45599" rIns="91195" bIns="45599">
            <a:spAutoFit/>
          </a:bodyPr>
          <a:lstStyle/>
          <a:p>
            <a:pPr marL="227862" indent="-227862">
              <a:buFont typeface="Wingdings" pitchFamily="2" charset="2"/>
              <a:buChar char="§"/>
            </a:pPr>
            <a:r>
              <a:rPr lang="en-US" b="1" dirty="0">
                <a:solidFill>
                  <a:srgbClr val="106636"/>
                </a:solidFill>
                <a:latin typeface="Arial" charset="0"/>
                <a:cs typeface="Arial" pitchFamily="34" charset="0"/>
              </a:rPr>
              <a:t>National Scientific User Facilities, the 21</a:t>
            </a:r>
            <a:r>
              <a:rPr lang="en-US" b="1" baseline="30000" dirty="0">
                <a:solidFill>
                  <a:srgbClr val="106636"/>
                </a:solidFill>
                <a:latin typeface="Arial" charset="0"/>
                <a:cs typeface="Arial" pitchFamily="34" charset="0"/>
              </a:rPr>
              <a:t>st</a:t>
            </a:r>
            <a:r>
              <a:rPr lang="en-US" b="1" dirty="0">
                <a:solidFill>
                  <a:srgbClr val="106636"/>
                </a:solidFill>
                <a:latin typeface="Arial" charset="0"/>
                <a:cs typeface="Arial" pitchFamily="34" charset="0"/>
              </a:rPr>
              <a:t> century tools of science</a:t>
            </a:r>
          </a:p>
        </p:txBody>
      </p:sp>
      <p:pic>
        <p:nvPicPr>
          <p:cNvPr id="60426" name="Picture 3"/>
          <p:cNvPicPr preferRelativeResize="0">
            <a:picLocks noChangeArrowheads="1"/>
          </p:cNvPicPr>
          <p:nvPr/>
        </p:nvPicPr>
        <p:blipFill>
          <a:blip r:embed="rId15" cstate="screen"/>
          <a:srcRect/>
          <a:stretch>
            <a:fillRect/>
          </a:stretch>
        </p:blipFill>
        <p:spPr bwMode="auto">
          <a:xfrm>
            <a:off x="2103161" y="1244988"/>
            <a:ext cx="878161" cy="1042416"/>
          </a:xfrm>
          <a:prstGeom prst="rect">
            <a:avLst/>
          </a:prstGeom>
          <a:noFill/>
          <a:ln w="28575">
            <a:solidFill>
              <a:schemeClr val="tx1"/>
            </a:solidFill>
            <a:miter lim="800000"/>
            <a:headEnd/>
            <a:tailEnd/>
          </a:ln>
        </p:spPr>
      </p:pic>
      <p:pic>
        <p:nvPicPr>
          <p:cNvPr id="60427" name="Picture 4"/>
          <p:cNvPicPr preferRelativeResize="0">
            <a:picLocks noChangeAspect="1" noChangeArrowheads="1"/>
          </p:cNvPicPr>
          <p:nvPr/>
        </p:nvPicPr>
        <p:blipFill>
          <a:blip r:embed="rId16" cstate="screen"/>
          <a:srcRect/>
          <a:stretch>
            <a:fillRect/>
          </a:stretch>
        </p:blipFill>
        <p:spPr bwMode="auto">
          <a:xfrm>
            <a:off x="3020342" y="1244833"/>
            <a:ext cx="865008" cy="1042416"/>
          </a:xfrm>
          <a:prstGeom prst="rect">
            <a:avLst/>
          </a:prstGeom>
          <a:noFill/>
          <a:ln w="28575">
            <a:solidFill>
              <a:schemeClr val="tx1"/>
            </a:solidFill>
            <a:miter lim="800000"/>
            <a:headEnd/>
            <a:tailEnd/>
          </a:ln>
        </p:spPr>
      </p:pic>
      <p:pic>
        <p:nvPicPr>
          <p:cNvPr id="60459" name="Picture 6" descr="nes_fc"/>
          <p:cNvPicPr preferRelativeResize="0">
            <a:picLocks noChangeArrowheads="1"/>
          </p:cNvPicPr>
          <p:nvPr/>
        </p:nvPicPr>
        <p:blipFill>
          <a:blip r:embed="rId17" cstate="screen"/>
          <a:srcRect/>
          <a:stretch>
            <a:fillRect/>
          </a:stretch>
        </p:blipFill>
        <p:spPr bwMode="auto">
          <a:xfrm>
            <a:off x="1143282" y="1244843"/>
            <a:ext cx="914506" cy="1042561"/>
          </a:xfrm>
          <a:prstGeom prst="rect">
            <a:avLst/>
          </a:prstGeom>
          <a:noFill/>
          <a:ln w="28575">
            <a:solidFill>
              <a:schemeClr val="tx1"/>
            </a:solidFill>
            <a:miter lim="800000"/>
            <a:headEnd/>
            <a:tailEnd/>
          </a:ln>
        </p:spPr>
      </p:pic>
      <p:sp>
        <p:nvSpPr>
          <p:cNvPr id="67" name="Rectangle 8"/>
          <p:cNvSpPr>
            <a:spLocks noChangeArrowheads="1"/>
          </p:cNvSpPr>
          <p:nvPr/>
        </p:nvSpPr>
        <p:spPr bwMode="auto">
          <a:xfrm>
            <a:off x="201939" y="1243549"/>
            <a:ext cx="914400" cy="1042416"/>
          </a:xfrm>
          <a:prstGeom prst="rect">
            <a:avLst/>
          </a:prstGeom>
          <a:solidFill>
            <a:srgbClr val="000000"/>
          </a:solidFill>
          <a:ln w="57150">
            <a:solidFill>
              <a:schemeClr val="tx1"/>
            </a:solidFill>
            <a:miter lim="800000"/>
            <a:headEnd/>
            <a:tailEnd/>
          </a:ln>
        </p:spPr>
        <p:txBody>
          <a:bodyPr lIns="91227" tIns="45614" rIns="91227" bIns="45614"/>
          <a:lstStyle/>
          <a:p>
            <a:pPr eaLnBrk="0" hangingPunct="0">
              <a:defRPr/>
            </a:pPr>
            <a:endParaRPr lang="en-US" dirty="0">
              <a:solidFill>
                <a:prstClr val="black"/>
              </a:solidFill>
              <a:effectLst>
                <a:outerShdw blurRad="38100" dist="38100" dir="2700000" algn="tl">
                  <a:srgbClr val="000000">
                    <a:alpha val="43137"/>
                  </a:srgbClr>
                </a:outerShdw>
              </a:effectLst>
              <a:latin typeface="Arial" charset="0"/>
            </a:endParaRPr>
          </a:p>
        </p:txBody>
      </p:sp>
      <p:pic>
        <p:nvPicPr>
          <p:cNvPr id="60430" name="Picture 9"/>
          <p:cNvPicPr>
            <a:picLocks noChangeAspect="1" noChangeArrowheads="1"/>
          </p:cNvPicPr>
          <p:nvPr/>
        </p:nvPicPr>
        <p:blipFill>
          <a:blip r:embed="rId18" cstate="screen"/>
          <a:srcRect/>
          <a:stretch>
            <a:fillRect/>
          </a:stretch>
        </p:blipFill>
        <p:spPr bwMode="auto">
          <a:xfrm>
            <a:off x="291526" y="1483379"/>
            <a:ext cx="773545" cy="682158"/>
          </a:xfrm>
          <a:prstGeom prst="rect">
            <a:avLst/>
          </a:prstGeom>
          <a:noFill/>
          <a:ln w="28575">
            <a:solidFill>
              <a:schemeClr val="tx1"/>
            </a:solidFill>
            <a:miter lim="800000"/>
            <a:headEnd/>
            <a:tailEnd/>
          </a:ln>
        </p:spPr>
      </p:pic>
      <p:pic>
        <p:nvPicPr>
          <p:cNvPr id="60431" name="Picture 42" descr="OD_xlg"/>
          <p:cNvPicPr preferRelativeResize="0">
            <a:picLocks noChangeArrowheads="1"/>
          </p:cNvPicPr>
          <p:nvPr/>
        </p:nvPicPr>
        <p:blipFill>
          <a:blip r:embed="rId19" cstate="screen"/>
          <a:srcRect/>
          <a:stretch>
            <a:fillRect/>
          </a:stretch>
        </p:blipFill>
        <p:spPr bwMode="auto">
          <a:xfrm>
            <a:off x="3917996" y="1244988"/>
            <a:ext cx="914400" cy="1042416"/>
          </a:xfrm>
          <a:prstGeom prst="rect">
            <a:avLst/>
          </a:prstGeom>
          <a:noFill/>
          <a:ln w="28575">
            <a:solidFill>
              <a:schemeClr val="tx1"/>
            </a:solidFill>
            <a:miter lim="800000"/>
            <a:headEnd/>
            <a:tailEnd/>
          </a:ln>
        </p:spPr>
      </p:pic>
      <p:pic>
        <p:nvPicPr>
          <p:cNvPr id="60432" name="Picture 43" descr="GC_xlg"/>
          <p:cNvPicPr>
            <a:picLocks noChangeArrowheads="1"/>
          </p:cNvPicPr>
          <p:nvPr/>
        </p:nvPicPr>
        <p:blipFill>
          <a:blip r:embed="rId20" cstate="screen"/>
          <a:srcRect/>
          <a:stretch>
            <a:fillRect/>
          </a:stretch>
        </p:blipFill>
        <p:spPr bwMode="auto">
          <a:xfrm>
            <a:off x="4835219" y="1244988"/>
            <a:ext cx="914400" cy="1042416"/>
          </a:xfrm>
          <a:prstGeom prst="rect">
            <a:avLst/>
          </a:prstGeom>
          <a:noFill/>
          <a:ln w="28575">
            <a:solidFill>
              <a:schemeClr val="tx1"/>
            </a:solidFill>
            <a:miter lim="800000"/>
            <a:headEnd/>
            <a:tailEnd/>
          </a:ln>
        </p:spPr>
      </p:pic>
      <p:sp>
        <p:nvSpPr>
          <p:cNvPr id="71" name="Rectangle 47"/>
          <p:cNvSpPr>
            <a:spLocks noChangeArrowheads="1"/>
          </p:cNvSpPr>
          <p:nvPr/>
        </p:nvSpPr>
        <p:spPr bwMode="auto">
          <a:xfrm>
            <a:off x="305301" y="1397741"/>
            <a:ext cx="570058" cy="153888"/>
          </a:xfrm>
          <a:prstGeom prst="rect">
            <a:avLst/>
          </a:prstGeom>
          <a:noFill/>
          <a:ln w="28575">
            <a:solidFill>
              <a:schemeClr val="tx1"/>
            </a:solidFill>
            <a:miter lim="800000"/>
            <a:headEnd/>
            <a:tailEnd/>
          </a:ln>
        </p:spPr>
        <p:txBody>
          <a:bodyPr wrap="square" lIns="0" tIns="0" rIns="0" bIns="0">
            <a:spAutoFit/>
          </a:bodyPr>
          <a:lstStyle/>
          <a:p>
            <a:pPr eaLnBrk="0" hangingPunct="0">
              <a:defRPr/>
            </a:pPr>
            <a:r>
              <a:rPr lang="en-US" sz="1000" dirty="0">
                <a:solidFill>
                  <a:srgbClr val="FFFFFF"/>
                </a:solidFill>
                <a:latin typeface="Arial" charset="0"/>
              </a:rPr>
              <a:t>Systems</a:t>
            </a:r>
            <a:endParaRPr lang="en-US" sz="1000" dirty="0">
              <a:solidFill>
                <a:prstClr val="black"/>
              </a:solidFill>
              <a:effectLst>
                <a:outerShdw blurRad="38100" dist="38100" dir="2700000" algn="tl">
                  <a:srgbClr val="C0C0C0"/>
                </a:outerShdw>
              </a:effectLst>
              <a:latin typeface="Arial" charset="0"/>
            </a:endParaRPr>
          </a:p>
        </p:txBody>
      </p:sp>
      <p:sp>
        <p:nvSpPr>
          <p:cNvPr id="72" name="Rectangle 48"/>
          <p:cNvSpPr>
            <a:spLocks noChangeArrowheads="1"/>
          </p:cNvSpPr>
          <p:nvPr/>
        </p:nvSpPr>
        <p:spPr bwMode="auto">
          <a:xfrm>
            <a:off x="295840" y="1243853"/>
            <a:ext cx="504946" cy="153888"/>
          </a:xfrm>
          <a:prstGeom prst="rect">
            <a:avLst/>
          </a:prstGeom>
          <a:noFill/>
          <a:ln w="28575">
            <a:solidFill>
              <a:schemeClr val="tx1"/>
            </a:solidFill>
            <a:miter lim="800000"/>
            <a:headEnd/>
            <a:tailEnd/>
          </a:ln>
        </p:spPr>
        <p:txBody>
          <a:bodyPr wrap="none" lIns="0" tIns="0" rIns="0" bIns="0">
            <a:spAutoFit/>
          </a:bodyPr>
          <a:lstStyle/>
          <a:p>
            <a:pPr eaLnBrk="0" hangingPunct="0">
              <a:defRPr/>
            </a:pPr>
            <a:r>
              <a:rPr lang="en-US" sz="1000" dirty="0">
                <a:solidFill>
                  <a:srgbClr val="FFFFFF"/>
                </a:solidFill>
                <a:latin typeface="Arial" charset="0"/>
              </a:rPr>
              <a:t>Complex</a:t>
            </a:r>
            <a:endParaRPr lang="en-US" sz="1000" dirty="0">
              <a:solidFill>
                <a:prstClr val="black"/>
              </a:solidFill>
              <a:effectLst>
                <a:outerShdw blurRad="38100" dist="38100" dir="2700000" algn="tl">
                  <a:srgbClr val="C0C0C0"/>
                </a:outerShdw>
              </a:effectLst>
              <a:latin typeface="Arial" charset="0"/>
            </a:endParaRPr>
          </a:p>
        </p:txBody>
      </p:sp>
      <p:pic>
        <p:nvPicPr>
          <p:cNvPr id="60435" name="Picture 50" descr="SET_xlg.jpg"/>
          <p:cNvPicPr>
            <a:picLocks/>
          </p:cNvPicPr>
          <p:nvPr/>
        </p:nvPicPr>
        <p:blipFill>
          <a:blip r:embed="rId21" cstate="screen"/>
          <a:srcRect/>
          <a:stretch>
            <a:fillRect/>
          </a:stretch>
        </p:blipFill>
        <p:spPr bwMode="auto">
          <a:xfrm>
            <a:off x="5591519" y="2872379"/>
            <a:ext cx="777240" cy="1042416"/>
          </a:xfrm>
          <a:prstGeom prst="rect">
            <a:avLst/>
          </a:prstGeom>
          <a:noFill/>
          <a:ln w="28575">
            <a:solidFill>
              <a:schemeClr val="tx1"/>
            </a:solidFill>
            <a:miter lim="800000"/>
            <a:headEnd/>
            <a:tailEnd/>
          </a:ln>
        </p:spPr>
      </p:pic>
      <p:pic>
        <p:nvPicPr>
          <p:cNvPr id="60436" name="Picture 28" descr="NGPS_xlg"/>
          <p:cNvPicPr>
            <a:picLocks noChangeAspect="1" noChangeArrowheads="1"/>
          </p:cNvPicPr>
          <p:nvPr/>
        </p:nvPicPr>
        <p:blipFill>
          <a:blip r:embed="rId22" cstate="screen"/>
          <a:srcRect/>
          <a:stretch>
            <a:fillRect/>
          </a:stretch>
        </p:blipFill>
        <p:spPr bwMode="auto">
          <a:xfrm>
            <a:off x="7058606" y="5384428"/>
            <a:ext cx="850034" cy="1103779"/>
          </a:xfrm>
          <a:prstGeom prst="rect">
            <a:avLst/>
          </a:prstGeom>
          <a:noFill/>
          <a:ln w="38100">
            <a:noFill/>
            <a:miter lim="800000"/>
            <a:headEnd/>
            <a:tailEnd/>
          </a:ln>
        </p:spPr>
      </p:pic>
      <p:pic>
        <p:nvPicPr>
          <p:cNvPr id="60437" name="Picture 2"/>
          <p:cNvPicPr>
            <a:picLocks noChangeAspect="1"/>
          </p:cNvPicPr>
          <p:nvPr/>
        </p:nvPicPr>
        <p:blipFill>
          <a:blip r:embed="rId23" cstate="screen"/>
          <a:srcRect/>
          <a:stretch>
            <a:fillRect/>
          </a:stretch>
        </p:blipFill>
        <p:spPr bwMode="auto">
          <a:xfrm>
            <a:off x="7523311" y="5413846"/>
            <a:ext cx="828386" cy="1099577"/>
          </a:xfrm>
          <a:prstGeom prst="rect">
            <a:avLst/>
          </a:prstGeom>
          <a:noFill/>
          <a:ln w="38100">
            <a:noFill/>
            <a:miter lim="800000"/>
            <a:headEnd/>
            <a:tailEnd/>
          </a:ln>
        </p:spPr>
      </p:pic>
      <p:grpSp>
        <p:nvGrpSpPr>
          <p:cNvPr id="7" name="Group 57"/>
          <p:cNvGrpSpPr>
            <a:grpSpLocks/>
          </p:cNvGrpSpPr>
          <p:nvPr/>
        </p:nvGrpSpPr>
        <p:grpSpPr bwMode="auto">
          <a:xfrm>
            <a:off x="855808" y="2861703"/>
            <a:ext cx="3951433" cy="2137522"/>
            <a:chOff x="855518" y="2861953"/>
            <a:chExt cx="3951433" cy="2137559"/>
          </a:xfrm>
        </p:grpSpPr>
        <p:grpSp>
          <p:nvGrpSpPr>
            <p:cNvPr id="8" name="Group 29"/>
            <p:cNvGrpSpPr>
              <a:grpSpLocks/>
            </p:cNvGrpSpPr>
            <p:nvPr/>
          </p:nvGrpSpPr>
          <p:grpSpPr bwMode="auto">
            <a:xfrm>
              <a:off x="855663" y="2881314"/>
              <a:ext cx="3951288" cy="2117725"/>
              <a:chOff x="713" y="1964"/>
              <a:chExt cx="2489" cy="1334"/>
            </a:xfrm>
          </p:grpSpPr>
          <p:pic>
            <p:nvPicPr>
              <p:cNvPr id="60448" name="Picture 30" descr="CAT_lg"/>
              <p:cNvPicPr preferRelativeResize="0">
                <a:picLocks noChangeAspect="1" noChangeArrowheads="1"/>
              </p:cNvPicPr>
              <p:nvPr/>
            </p:nvPicPr>
            <p:blipFill>
              <a:blip r:embed="rId24" cstate="screen"/>
              <a:srcRect/>
              <a:stretch>
                <a:fillRect/>
              </a:stretch>
            </p:blipFill>
            <p:spPr bwMode="auto">
              <a:xfrm>
                <a:off x="2211" y="2644"/>
                <a:ext cx="488" cy="654"/>
              </a:xfrm>
              <a:prstGeom prst="rect">
                <a:avLst/>
              </a:prstGeom>
              <a:noFill/>
              <a:ln w="28575">
                <a:solidFill>
                  <a:schemeClr val="tx1"/>
                </a:solidFill>
                <a:miter lim="800000"/>
                <a:headEnd/>
                <a:tailEnd/>
              </a:ln>
            </p:spPr>
          </p:pic>
          <p:grpSp>
            <p:nvGrpSpPr>
              <p:cNvPr id="9" name="Group 31"/>
              <p:cNvGrpSpPr>
                <a:grpSpLocks/>
              </p:cNvGrpSpPr>
              <p:nvPr/>
            </p:nvGrpSpPr>
            <p:grpSpPr bwMode="auto">
              <a:xfrm>
                <a:off x="713" y="1964"/>
                <a:ext cx="2489" cy="1334"/>
                <a:chOff x="769" y="2004"/>
                <a:chExt cx="2489" cy="1334"/>
              </a:xfrm>
            </p:grpSpPr>
            <p:pic>
              <p:nvPicPr>
                <p:cNvPr id="60450" name="Picture 32" descr="BES_H_Cover8-03"/>
                <p:cNvPicPr preferRelativeResize="0">
                  <a:picLocks noChangeAspect="1" noChangeArrowheads="1"/>
                </p:cNvPicPr>
                <p:nvPr/>
              </p:nvPicPr>
              <p:blipFill>
                <a:blip r:embed="rId25" cstate="screen"/>
                <a:srcRect/>
                <a:stretch>
                  <a:fillRect/>
                </a:stretch>
              </p:blipFill>
              <p:spPr bwMode="auto">
                <a:xfrm>
                  <a:off x="769" y="2004"/>
                  <a:ext cx="488" cy="654"/>
                </a:xfrm>
                <a:prstGeom prst="rect">
                  <a:avLst/>
                </a:prstGeom>
                <a:noFill/>
                <a:ln w="28575">
                  <a:solidFill>
                    <a:schemeClr val="tx1"/>
                  </a:solidFill>
                  <a:miter lim="800000"/>
                  <a:headEnd/>
                  <a:tailEnd/>
                </a:ln>
              </p:spPr>
            </p:pic>
            <p:pic>
              <p:nvPicPr>
                <p:cNvPr id="60451" name="Picture 33"/>
                <p:cNvPicPr preferRelativeResize="0">
                  <a:picLocks noChangeAspect="1" noChangeArrowheads="1"/>
                </p:cNvPicPr>
                <p:nvPr/>
              </p:nvPicPr>
              <p:blipFill>
                <a:blip r:embed="rId26" cstate="screen"/>
                <a:srcRect/>
                <a:stretch>
                  <a:fillRect/>
                </a:stretch>
              </p:blipFill>
              <p:spPr bwMode="auto">
                <a:xfrm>
                  <a:off x="1269" y="2004"/>
                  <a:ext cx="488" cy="654"/>
                </a:xfrm>
                <a:prstGeom prst="rect">
                  <a:avLst/>
                </a:prstGeom>
                <a:noFill/>
                <a:ln w="28575">
                  <a:solidFill>
                    <a:schemeClr val="tx1"/>
                  </a:solidFill>
                  <a:miter lim="800000"/>
                  <a:headEnd/>
                  <a:tailEnd/>
                </a:ln>
              </p:spPr>
            </p:pic>
            <p:pic>
              <p:nvPicPr>
                <p:cNvPr id="60452" name="Picture 34"/>
                <p:cNvPicPr preferRelativeResize="0">
                  <a:picLocks noChangeAspect="1" noChangeArrowheads="1"/>
                </p:cNvPicPr>
                <p:nvPr/>
              </p:nvPicPr>
              <p:blipFill>
                <a:blip r:embed="rId27" cstate="screen">
                  <a:lum bright="-10000" contrast="20000"/>
                </a:blip>
                <a:srcRect/>
                <a:stretch>
                  <a:fillRect/>
                </a:stretch>
              </p:blipFill>
              <p:spPr bwMode="auto">
                <a:xfrm>
                  <a:off x="2270" y="2004"/>
                  <a:ext cx="488" cy="654"/>
                </a:xfrm>
                <a:prstGeom prst="rect">
                  <a:avLst/>
                </a:prstGeom>
                <a:noFill/>
                <a:ln w="28575">
                  <a:solidFill>
                    <a:schemeClr val="tx1"/>
                  </a:solidFill>
                  <a:miter lim="800000"/>
                  <a:headEnd/>
                  <a:tailEnd/>
                </a:ln>
              </p:spPr>
            </p:pic>
            <p:pic>
              <p:nvPicPr>
                <p:cNvPr id="60453" name="Picture 35"/>
                <p:cNvPicPr preferRelativeResize="0">
                  <a:picLocks noChangeAspect="1" noChangeArrowheads="1"/>
                </p:cNvPicPr>
                <p:nvPr/>
              </p:nvPicPr>
              <p:blipFill>
                <a:blip r:embed="rId28" cstate="screen"/>
                <a:srcRect/>
                <a:stretch>
                  <a:fillRect/>
                </a:stretch>
              </p:blipFill>
              <p:spPr bwMode="auto">
                <a:xfrm>
                  <a:off x="2770" y="2004"/>
                  <a:ext cx="488" cy="654"/>
                </a:xfrm>
                <a:prstGeom prst="rect">
                  <a:avLst/>
                </a:prstGeom>
                <a:noFill/>
                <a:ln w="28575">
                  <a:solidFill>
                    <a:schemeClr val="tx1"/>
                  </a:solidFill>
                  <a:miter lim="800000"/>
                  <a:headEnd/>
                  <a:tailEnd/>
                </a:ln>
              </p:spPr>
            </p:pic>
            <p:pic>
              <p:nvPicPr>
                <p:cNvPr id="60454" name="Picture 36"/>
                <p:cNvPicPr preferRelativeResize="0">
                  <a:picLocks noChangeAspect="1" noChangeArrowheads="1"/>
                </p:cNvPicPr>
                <p:nvPr/>
              </p:nvPicPr>
              <p:blipFill>
                <a:blip r:embed="rId29" cstate="screen"/>
                <a:srcRect/>
                <a:stretch>
                  <a:fillRect/>
                </a:stretch>
              </p:blipFill>
              <p:spPr bwMode="auto">
                <a:xfrm>
                  <a:off x="773" y="2684"/>
                  <a:ext cx="489" cy="654"/>
                </a:xfrm>
                <a:prstGeom prst="rect">
                  <a:avLst/>
                </a:prstGeom>
                <a:noFill/>
                <a:ln w="28575">
                  <a:solidFill>
                    <a:schemeClr val="tx1"/>
                  </a:solidFill>
                  <a:miter lim="800000"/>
                  <a:headEnd/>
                  <a:tailEnd/>
                </a:ln>
              </p:spPr>
            </p:pic>
            <p:pic>
              <p:nvPicPr>
                <p:cNvPr id="60455" name="Picture 37" descr="EES_xlg"/>
                <p:cNvPicPr preferRelativeResize="0">
                  <a:picLocks noChangeAspect="1" noChangeArrowheads="1"/>
                </p:cNvPicPr>
                <p:nvPr/>
              </p:nvPicPr>
              <p:blipFill>
                <a:blip r:embed="rId30" cstate="screen"/>
                <a:srcRect/>
                <a:stretch>
                  <a:fillRect/>
                </a:stretch>
              </p:blipFill>
              <p:spPr bwMode="auto">
                <a:xfrm>
                  <a:off x="1758" y="2684"/>
                  <a:ext cx="489" cy="654"/>
                </a:xfrm>
                <a:prstGeom prst="rect">
                  <a:avLst/>
                </a:prstGeom>
                <a:noFill/>
                <a:ln w="28575">
                  <a:solidFill>
                    <a:schemeClr val="tx1"/>
                  </a:solidFill>
                  <a:miter lim="800000"/>
                  <a:headEnd/>
                  <a:tailEnd/>
                </a:ln>
              </p:spPr>
            </p:pic>
            <p:pic>
              <p:nvPicPr>
                <p:cNvPr id="60456" name="Picture 38" descr="GEO_lg"/>
                <p:cNvPicPr preferRelativeResize="0">
                  <a:picLocks noChangeAspect="1" noChangeArrowheads="1"/>
                </p:cNvPicPr>
                <p:nvPr/>
              </p:nvPicPr>
              <p:blipFill>
                <a:blip r:embed="rId31" cstate="screen"/>
                <a:srcRect/>
                <a:stretch>
                  <a:fillRect/>
                </a:stretch>
              </p:blipFill>
              <p:spPr bwMode="auto">
                <a:xfrm>
                  <a:off x="1259" y="2684"/>
                  <a:ext cx="488" cy="654"/>
                </a:xfrm>
                <a:prstGeom prst="rect">
                  <a:avLst/>
                </a:prstGeom>
                <a:noFill/>
                <a:ln w="28575">
                  <a:solidFill>
                    <a:schemeClr val="tx1"/>
                  </a:solidFill>
                  <a:miter lim="800000"/>
                  <a:headEnd/>
                  <a:tailEnd/>
                </a:ln>
              </p:spPr>
            </p:pic>
            <p:pic>
              <p:nvPicPr>
                <p:cNvPr id="60457" name="Picture 39" descr="MuEE"/>
                <p:cNvPicPr preferRelativeResize="0">
                  <a:picLocks noChangeAspect="1" noChangeArrowheads="1"/>
                </p:cNvPicPr>
                <p:nvPr/>
              </p:nvPicPr>
              <p:blipFill>
                <a:blip r:embed="rId32" cstate="screen"/>
                <a:srcRect/>
                <a:stretch>
                  <a:fillRect/>
                </a:stretch>
              </p:blipFill>
              <p:spPr bwMode="auto">
                <a:xfrm>
                  <a:off x="2760" y="2684"/>
                  <a:ext cx="488" cy="654"/>
                </a:xfrm>
                <a:prstGeom prst="rect">
                  <a:avLst/>
                </a:prstGeom>
                <a:noFill/>
                <a:ln w="28575">
                  <a:solidFill>
                    <a:schemeClr val="tx1"/>
                  </a:solidFill>
                  <a:miter lim="800000"/>
                  <a:headEnd/>
                  <a:tailEnd/>
                </a:ln>
              </p:spPr>
            </p:pic>
            <p:pic>
              <p:nvPicPr>
                <p:cNvPr id="60458" name="Picture 40" descr="Cover_921"/>
                <p:cNvPicPr preferRelativeResize="0">
                  <a:picLocks noChangeAspect="1" noChangeArrowheads="1"/>
                </p:cNvPicPr>
                <p:nvPr/>
              </p:nvPicPr>
              <p:blipFill>
                <a:blip r:embed="rId33" cstate="screen"/>
                <a:srcRect/>
                <a:stretch>
                  <a:fillRect/>
                </a:stretch>
              </p:blipFill>
              <p:spPr bwMode="auto">
                <a:xfrm>
                  <a:off x="1769" y="2004"/>
                  <a:ext cx="489" cy="654"/>
                </a:xfrm>
                <a:prstGeom prst="rect">
                  <a:avLst/>
                </a:prstGeom>
                <a:noFill/>
                <a:ln w="28575">
                  <a:solidFill>
                    <a:schemeClr val="tx1"/>
                  </a:solidFill>
                  <a:miter lim="800000"/>
                  <a:headEnd/>
                  <a:tailEnd/>
                </a:ln>
              </p:spPr>
            </p:pic>
          </p:grpSp>
        </p:grpSp>
        <p:sp>
          <p:nvSpPr>
            <p:cNvPr id="57" name="Rectangle 56"/>
            <p:cNvSpPr/>
            <p:nvPr/>
          </p:nvSpPr>
          <p:spPr>
            <a:xfrm>
              <a:off x="855518" y="2861953"/>
              <a:ext cx="3942773" cy="21375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60443" name="Picture 61" descr="SETF_xlg.jpg"/>
          <p:cNvPicPr preferRelativeResize="0">
            <a:picLocks/>
          </p:cNvPicPr>
          <p:nvPr/>
        </p:nvPicPr>
        <p:blipFill>
          <a:blip r:embed="rId34" cstate="screen"/>
          <a:srcRect/>
          <a:stretch>
            <a:fillRect/>
          </a:stretch>
        </p:blipFill>
        <p:spPr bwMode="auto">
          <a:xfrm>
            <a:off x="6406863" y="2871887"/>
            <a:ext cx="777240" cy="1042416"/>
          </a:xfrm>
          <a:prstGeom prst="rect">
            <a:avLst/>
          </a:prstGeom>
          <a:noFill/>
          <a:ln w="28575">
            <a:solidFill>
              <a:schemeClr val="tx1"/>
            </a:solidFill>
            <a:miter lim="800000"/>
            <a:headEnd/>
            <a:tailEnd/>
          </a:ln>
        </p:spPr>
      </p:pic>
      <p:pic>
        <p:nvPicPr>
          <p:cNvPr id="60444" name="Picture 63" descr="CCB2020_xlg.jpg"/>
          <p:cNvPicPr preferRelativeResize="0">
            <a:picLocks/>
          </p:cNvPicPr>
          <p:nvPr/>
        </p:nvPicPr>
        <p:blipFill>
          <a:blip r:embed="rId35" cstate="screen"/>
          <a:srcRect/>
          <a:stretch>
            <a:fillRect/>
          </a:stretch>
        </p:blipFill>
        <p:spPr bwMode="auto">
          <a:xfrm>
            <a:off x="4767528" y="3954201"/>
            <a:ext cx="777240" cy="1042416"/>
          </a:xfrm>
          <a:prstGeom prst="rect">
            <a:avLst/>
          </a:prstGeom>
          <a:noFill/>
          <a:ln w="28575">
            <a:solidFill>
              <a:schemeClr val="tx1"/>
            </a:solidFill>
            <a:miter lim="800000"/>
            <a:headEnd/>
            <a:tailEnd/>
          </a:ln>
        </p:spPr>
      </p:pic>
      <p:pic>
        <p:nvPicPr>
          <p:cNvPr id="60445" name="Picture 64" descr="CMSC_xlg.jpg"/>
          <p:cNvPicPr>
            <a:picLocks/>
          </p:cNvPicPr>
          <p:nvPr/>
        </p:nvPicPr>
        <p:blipFill>
          <a:blip r:embed="rId36" cstate="screen"/>
          <a:srcRect/>
          <a:stretch>
            <a:fillRect/>
          </a:stretch>
        </p:blipFill>
        <p:spPr bwMode="auto">
          <a:xfrm>
            <a:off x="5592330" y="3956986"/>
            <a:ext cx="777240" cy="1042416"/>
          </a:xfrm>
          <a:prstGeom prst="rect">
            <a:avLst/>
          </a:prstGeom>
          <a:noFill/>
          <a:ln w="28575">
            <a:solidFill>
              <a:schemeClr val="tx1"/>
            </a:solidFill>
            <a:miter lim="800000"/>
            <a:headEnd/>
            <a:tailEnd/>
          </a:ln>
        </p:spPr>
      </p:pic>
      <p:sp>
        <p:nvSpPr>
          <p:cNvPr id="60441" name="Slide Number Placeholder 39"/>
          <p:cNvSpPr>
            <a:spLocks noGrp="1"/>
          </p:cNvSpPr>
          <p:nvPr>
            <p:ph type="sldNum" sz="quarter" idx="4294967295"/>
          </p:nvPr>
        </p:nvSpPr>
        <p:spPr bwMode="auto">
          <a:xfrm>
            <a:off x="8413750" y="6321520"/>
            <a:ext cx="381000" cy="365591"/>
          </a:xfrm>
          <a:noFill/>
          <a:ln>
            <a:miter lim="800000"/>
            <a:headEnd/>
            <a:tailEnd/>
          </a:ln>
        </p:spPr>
        <p:txBody>
          <a:bodyPr wrap="square" lIns="91280" tIns="45641" rIns="91280" bIns="45641" numCol="1" anchorCtr="0" compatLnSpc="1">
            <a:prstTxWarp prst="textNoShape">
              <a:avLst/>
            </a:prstTxWarp>
          </a:bodyPr>
          <a:lstStyle/>
          <a:p>
            <a:pPr fontAlgn="base">
              <a:spcBef>
                <a:spcPct val="0"/>
              </a:spcBef>
              <a:spcAft>
                <a:spcPct val="0"/>
              </a:spcAft>
            </a:pPr>
            <a:fld id="{E47BE503-47A1-43EE-8B7D-2D249B245C67}" type="slidenum">
              <a:rPr lang="en-US" smtClean="0"/>
              <a:pPr fontAlgn="base">
                <a:spcBef>
                  <a:spcPct val="0"/>
                </a:spcBef>
                <a:spcAft>
                  <a:spcPct val="0"/>
                </a:spcAft>
              </a:pPr>
              <a:t>7</a:t>
            </a:fld>
            <a:endParaRPr lang="en-US" smtClean="0"/>
          </a:p>
        </p:txBody>
      </p:sp>
      <p:pic>
        <p:nvPicPr>
          <p:cNvPr id="62" name="Picture 61" descr="User_Data_Report_coverjpg.jpg"/>
          <p:cNvPicPr>
            <a:picLocks noChangeAspect="1"/>
          </p:cNvPicPr>
          <p:nvPr/>
        </p:nvPicPr>
        <p:blipFill>
          <a:blip r:embed="rId37" cstate="screen"/>
          <a:stretch>
            <a:fillRect/>
          </a:stretch>
        </p:blipFill>
        <p:spPr>
          <a:xfrm>
            <a:off x="8153090" y="5390079"/>
            <a:ext cx="848552" cy="1098127"/>
          </a:xfrm>
          <a:prstGeom prst="rect">
            <a:avLst/>
          </a:prstGeom>
          <a:ln w="12700">
            <a:solidFill>
              <a:schemeClr val="tx1"/>
            </a:solidFill>
          </a:ln>
        </p:spPr>
      </p:pic>
      <p:pic>
        <p:nvPicPr>
          <p:cNvPr id="61" name="Picture 60" descr="OFMS_lg.jpg"/>
          <p:cNvPicPr preferRelativeResize="0">
            <a:picLocks/>
          </p:cNvPicPr>
          <p:nvPr/>
        </p:nvPicPr>
        <p:blipFill>
          <a:blip r:embed="rId38" cstate="screen">
            <a:lum bright="20000"/>
          </a:blip>
          <a:stretch>
            <a:fillRect/>
          </a:stretch>
        </p:blipFill>
        <p:spPr>
          <a:xfrm>
            <a:off x="5749619" y="1244700"/>
            <a:ext cx="914400" cy="1042416"/>
          </a:xfrm>
          <a:prstGeom prst="rect">
            <a:avLst/>
          </a:prstGeom>
          <a:ln w="28575">
            <a:solidFill>
              <a:schemeClr val="tx1"/>
            </a:solidFill>
          </a:ln>
        </p:spPr>
      </p:pic>
      <p:sp>
        <p:nvSpPr>
          <p:cNvPr id="10" name="Rectangle 9"/>
          <p:cNvSpPr/>
          <p:nvPr/>
        </p:nvSpPr>
        <p:spPr>
          <a:xfrm>
            <a:off x="3317880" y="6560135"/>
            <a:ext cx="4572000" cy="261610"/>
          </a:xfrm>
          <a:prstGeom prst="rect">
            <a:avLst/>
          </a:prstGeom>
        </p:spPr>
        <p:txBody>
          <a:bodyPr>
            <a:spAutoFit/>
          </a:bodyPr>
          <a:lstStyle/>
          <a:p>
            <a:r>
              <a:rPr lang="en-US" sz="1100" b="1" u="sng" dirty="0">
                <a:solidFill>
                  <a:srgbClr val="3333FF"/>
                </a:solidFill>
                <a:latin typeface="Arial Narrow" pitchFamily="34" charset="0"/>
              </a:rPr>
              <a:t>http://science.energy.gov/bes/news-and-resources/reports/</a:t>
            </a:r>
          </a:p>
        </p:txBody>
      </p:sp>
      <p:pic>
        <p:nvPicPr>
          <p:cNvPr id="58" name="Picture 43" descr="GC_xlg"/>
          <p:cNvPicPr>
            <a:picLocks noChangeArrowheads="1"/>
          </p:cNvPicPr>
          <p:nvPr/>
        </p:nvPicPr>
        <p:blipFill>
          <a:blip r:embed="rId39" cstate="screen">
            <a:extLst>
              <a:ext uri="{BEBA8EAE-BF5A-486C-A8C5-ECC9F3942E4B}">
                <a14:imgProps xmlns:a14="http://schemas.microsoft.com/office/drawing/2010/main">
                  <a14:imgLayer r:embed="rId40">
                    <a14:imgEffect>
                      <a14:sharpenSoften amount="-46000"/>
                    </a14:imgEffect>
                    <a14:imgEffect>
                      <a14:brightnessContrast bright="40000" contrast="-40000"/>
                    </a14:imgEffect>
                  </a14:imgLayer>
                </a14:imgProps>
              </a:ext>
            </a:extLst>
          </a:blip>
          <a:srcRect/>
          <a:stretch>
            <a:fillRect/>
          </a:stretch>
        </p:blipFill>
        <p:spPr bwMode="auto">
          <a:xfrm>
            <a:off x="6697103" y="1244988"/>
            <a:ext cx="914400" cy="1042416"/>
          </a:xfrm>
          <a:prstGeom prst="rect">
            <a:avLst/>
          </a:prstGeom>
          <a:blipFill dpi="0" rotWithShape="1">
            <a:blip r:embed="rId41">
              <a:extLst>
                <a:ext uri="{28A0092B-C50C-407E-A947-70E740481C1C}">
                  <a14:useLocalDpi xmlns:a14="http://schemas.microsoft.com/office/drawing/2010/main" val="0"/>
                </a:ext>
              </a:extLst>
            </a:blip>
            <a:srcRect/>
            <a:stretch>
              <a:fillRect/>
            </a:stretch>
          </a:blipFill>
          <a:ln w="28575">
            <a:solidFill>
              <a:schemeClr val="tx1"/>
            </a:solidFill>
            <a:miter lim="800000"/>
            <a:headEnd/>
            <a:tailEnd/>
          </a:ln>
        </p:spPr>
      </p:pic>
      <p:sp>
        <p:nvSpPr>
          <p:cNvPr id="60" name="Oval 59"/>
          <p:cNvSpPr/>
          <p:nvPr/>
        </p:nvSpPr>
        <p:spPr bwMode="auto">
          <a:xfrm>
            <a:off x="7702943" y="2985932"/>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63" name="TextBox 62"/>
          <p:cNvSpPr txBox="1"/>
          <p:nvPr/>
        </p:nvSpPr>
        <p:spPr>
          <a:xfrm>
            <a:off x="7717830" y="3243470"/>
            <a:ext cx="1175312" cy="1077218"/>
          </a:xfrm>
          <a:prstGeom prst="rect">
            <a:avLst/>
          </a:prstGeom>
          <a:noFill/>
        </p:spPr>
        <p:txBody>
          <a:bodyPr wrap="square" rtlCol="0">
            <a:spAutoFit/>
          </a:bodyPr>
          <a:lstStyle/>
          <a:p>
            <a:pPr algn="ctr"/>
            <a:r>
              <a:rPr lang="en-US" sz="1600" dirty="0" smtClean="0">
                <a:solidFill>
                  <a:srgbClr val="FF0000"/>
                </a:solidFill>
              </a:rPr>
              <a:t>MSE PM on organizing team</a:t>
            </a:r>
            <a:endParaRPr lang="en-US" sz="1600" dirty="0">
              <a:solidFill>
                <a:srgbClr val="FF0000"/>
              </a:solidFill>
            </a:endParaRPr>
          </a:p>
        </p:txBody>
      </p:sp>
      <p:sp>
        <p:nvSpPr>
          <p:cNvPr id="64" name="Oval 63"/>
          <p:cNvSpPr/>
          <p:nvPr/>
        </p:nvSpPr>
        <p:spPr bwMode="auto">
          <a:xfrm>
            <a:off x="4521320" y="3613955"/>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65" name="Oval 64"/>
          <p:cNvSpPr/>
          <p:nvPr/>
        </p:nvSpPr>
        <p:spPr bwMode="auto">
          <a:xfrm>
            <a:off x="5365989" y="3585709"/>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66" name="Oval 65"/>
          <p:cNvSpPr/>
          <p:nvPr/>
        </p:nvSpPr>
        <p:spPr bwMode="auto">
          <a:xfrm>
            <a:off x="2981322" y="2545146"/>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68" name="Oval 67"/>
          <p:cNvSpPr/>
          <p:nvPr/>
        </p:nvSpPr>
        <p:spPr bwMode="auto">
          <a:xfrm>
            <a:off x="2211131" y="2503732"/>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69" name="Oval 68"/>
          <p:cNvSpPr/>
          <p:nvPr/>
        </p:nvSpPr>
        <p:spPr bwMode="auto">
          <a:xfrm>
            <a:off x="590330" y="2512489"/>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70" name="Oval 69"/>
          <p:cNvSpPr/>
          <p:nvPr/>
        </p:nvSpPr>
        <p:spPr bwMode="auto">
          <a:xfrm>
            <a:off x="-267572" y="2503732"/>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74" name="Oval 73"/>
          <p:cNvSpPr/>
          <p:nvPr/>
        </p:nvSpPr>
        <p:spPr bwMode="auto">
          <a:xfrm>
            <a:off x="3751026" y="3674430"/>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75" name="Oval 74"/>
          <p:cNvSpPr/>
          <p:nvPr/>
        </p:nvSpPr>
        <p:spPr bwMode="auto">
          <a:xfrm>
            <a:off x="1482343" y="2505546"/>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sp>
        <p:nvSpPr>
          <p:cNvPr id="76" name="Oval 75"/>
          <p:cNvSpPr/>
          <p:nvPr/>
        </p:nvSpPr>
        <p:spPr bwMode="auto">
          <a:xfrm>
            <a:off x="2160256" y="3618468"/>
            <a:ext cx="1228299" cy="1610436"/>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Narrow" pitchFamily="34" charset="0"/>
            </a:endParaRPr>
          </a:p>
        </p:txBody>
      </p:sp>
      <p:pic>
        <p:nvPicPr>
          <p:cNvPr id="73" name="Picture 2"/>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697103" y="1244987"/>
            <a:ext cx="1005840" cy="130099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ppt_x"/>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500" fill="hold"/>
                                        <p:tgtEl>
                                          <p:spTgt spid="76"/>
                                        </p:tgtEl>
                                        <p:attrNameLst>
                                          <p:attrName>ppt_x</p:attrName>
                                        </p:attrNameLst>
                                      </p:cBhvr>
                                      <p:tavLst>
                                        <p:tav tm="0">
                                          <p:val>
                                            <p:strVal val="#ppt_x"/>
                                          </p:val>
                                        </p:tav>
                                        <p:tav tm="100000">
                                          <p:val>
                                            <p:strVal val="#ppt_x"/>
                                          </p:val>
                                        </p:tav>
                                      </p:tavLst>
                                    </p:anim>
                                    <p:anim calcmode="lin" valueType="num">
                                      <p:cBhvr additive="base">
                                        <p:cTn id="28" dur="500" fill="hold"/>
                                        <p:tgtEl>
                                          <p:spTgt spid="7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ppt_x"/>
                                          </p:val>
                                        </p:tav>
                                        <p:tav tm="100000">
                                          <p:val>
                                            <p:strVal val="#ppt_x"/>
                                          </p:val>
                                        </p:tav>
                                      </p:tavLst>
                                    </p:anim>
                                    <p:anim calcmode="lin" valueType="num">
                                      <p:cBhvr additive="base">
                                        <p:cTn id="36" dur="500" fill="hold"/>
                                        <p:tgtEl>
                                          <p:spTgt spid="6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animBg="1"/>
      <p:bldP spid="65" grpId="0" animBg="1"/>
      <p:bldP spid="66" grpId="0" animBg="1"/>
      <p:bldP spid="68" grpId="0" animBg="1"/>
      <p:bldP spid="69" grpId="0" animBg="1"/>
      <p:bldP spid="70" grpId="0" animBg="1"/>
      <p:bldP spid="74" grpId="0" animBg="1"/>
      <p:bldP spid="75" grpId="0" animBg="1"/>
      <p:bldP spid="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799007" y="1436622"/>
            <a:ext cx="5344999" cy="4773829"/>
          </a:xfrm>
          <a:prstGeom prst="rect">
            <a:avLst/>
          </a:prstGeom>
          <a:noFill/>
          <a:ln w="12700">
            <a:noFill/>
            <a:miter lim="800000"/>
            <a:headEnd/>
            <a:tailEnd/>
          </a:ln>
        </p:spPr>
        <p:txBody>
          <a:bodyPr wrap="square" lIns="80881" tIns="39730" rIns="80881" bIns="39730">
            <a:spAutoFit/>
          </a:bodyPr>
          <a:lstStyle/>
          <a:p>
            <a:pPr marL="207428" indent="-207428">
              <a:spcAft>
                <a:spcPts val="600"/>
              </a:spcAft>
              <a:buFont typeface="Wingdings" pitchFamily="2" charset="2"/>
              <a:buChar char="§"/>
            </a:pPr>
            <a:r>
              <a:rPr lang="en-US" dirty="0">
                <a:solidFill>
                  <a:prstClr val="black"/>
                </a:solidFill>
                <a:cs typeface="Arial" panose="020B0604020202020204" pitchFamily="34" charset="0"/>
              </a:rPr>
              <a:t>New materials discovery, design, development, and fabrication, especially materials that perform well under extreme conditions</a:t>
            </a:r>
          </a:p>
          <a:p>
            <a:pPr marL="207428" indent="-207428">
              <a:spcAft>
                <a:spcPts val="600"/>
              </a:spcAft>
              <a:buFont typeface="Wingdings" pitchFamily="2" charset="2"/>
              <a:buChar char="§"/>
            </a:pPr>
            <a:r>
              <a:rPr lang="en-US" dirty="0">
                <a:solidFill>
                  <a:prstClr val="black"/>
                </a:solidFill>
                <a:cs typeface="Arial" panose="020B0604020202020204" pitchFamily="34" charset="0"/>
              </a:rPr>
              <a:t>“Control” of photon, electron, spin, phonon, and ion transport in materials</a:t>
            </a:r>
          </a:p>
          <a:p>
            <a:pPr marL="207428" indent="-207428">
              <a:spcAft>
                <a:spcPts val="600"/>
              </a:spcAft>
              <a:buFont typeface="Wingdings" pitchFamily="2" charset="2"/>
              <a:buChar char="§"/>
            </a:pPr>
            <a:r>
              <a:rPr lang="en-US" dirty="0">
                <a:solidFill>
                  <a:prstClr val="black"/>
                </a:solidFill>
                <a:cs typeface="Arial" panose="020B0604020202020204" pitchFamily="34" charset="0"/>
              </a:rPr>
              <a:t>Science at the </a:t>
            </a:r>
            <a:r>
              <a:rPr lang="en-US" dirty="0" err="1">
                <a:solidFill>
                  <a:prstClr val="black"/>
                </a:solidFill>
                <a:cs typeface="Arial" panose="020B0604020202020204" pitchFamily="34" charset="0"/>
              </a:rPr>
              <a:t>nanoscale</a:t>
            </a:r>
            <a:r>
              <a:rPr lang="en-US" dirty="0">
                <a:solidFill>
                  <a:prstClr val="black"/>
                </a:solidFill>
                <a:cs typeface="Arial" panose="020B0604020202020204" pitchFamily="34" charset="0"/>
              </a:rPr>
              <a:t>, especially low-dimensional systems</a:t>
            </a:r>
          </a:p>
          <a:p>
            <a:pPr marL="207428" indent="-207428">
              <a:spcAft>
                <a:spcPts val="600"/>
              </a:spcAft>
              <a:buFont typeface="Wingdings" pitchFamily="2" charset="2"/>
              <a:buChar char="§"/>
            </a:pPr>
            <a:r>
              <a:rPr lang="en-US" dirty="0">
                <a:solidFill>
                  <a:prstClr val="black"/>
                </a:solidFill>
                <a:cs typeface="Arial" panose="020B0604020202020204" pitchFamily="34" charset="0"/>
              </a:rPr>
              <a:t>Designed catalysts</a:t>
            </a:r>
          </a:p>
          <a:p>
            <a:pPr marL="207428" indent="-207428">
              <a:spcAft>
                <a:spcPts val="600"/>
              </a:spcAft>
              <a:buFont typeface="Wingdings" pitchFamily="2" charset="2"/>
              <a:buChar char="§"/>
            </a:pPr>
            <a:r>
              <a:rPr lang="en-US" dirty="0">
                <a:solidFill>
                  <a:prstClr val="black"/>
                </a:solidFill>
                <a:cs typeface="Arial" panose="020B0604020202020204" pitchFamily="34" charset="0"/>
              </a:rPr>
              <a:t>Designed interfaces and membranes</a:t>
            </a:r>
          </a:p>
          <a:p>
            <a:pPr marL="207428" indent="-207428">
              <a:spcAft>
                <a:spcPts val="600"/>
              </a:spcAft>
              <a:buFont typeface="Wingdings" pitchFamily="2" charset="2"/>
              <a:buChar char="§"/>
            </a:pPr>
            <a:r>
              <a:rPr lang="en-US" dirty="0">
                <a:solidFill>
                  <a:prstClr val="black"/>
                </a:solidFill>
                <a:cs typeface="Arial" panose="020B0604020202020204" pitchFamily="34" charset="0"/>
              </a:rPr>
              <a:t>Structure-function relationships</a:t>
            </a:r>
          </a:p>
          <a:p>
            <a:pPr marL="207428" indent="-207428">
              <a:spcAft>
                <a:spcPts val="600"/>
              </a:spcAft>
              <a:buFont typeface="Wingdings" pitchFamily="2" charset="2"/>
              <a:buChar char="§"/>
            </a:pPr>
            <a:r>
              <a:rPr lang="en-US" dirty="0">
                <a:solidFill>
                  <a:prstClr val="black"/>
                </a:solidFill>
                <a:cs typeface="Arial" panose="020B0604020202020204" pitchFamily="34" charset="0"/>
              </a:rPr>
              <a:t>Bio-materials and bio-interfaces, especially at the </a:t>
            </a:r>
            <a:r>
              <a:rPr lang="en-US" dirty="0" err="1">
                <a:solidFill>
                  <a:prstClr val="black"/>
                </a:solidFill>
                <a:cs typeface="Arial" panose="020B0604020202020204" pitchFamily="34" charset="0"/>
              </a:rPr>
              <a:t>nanoscale</a:t>
            </a:r>
            <a:endParaRPr lang="en-US" dirty="0">
              <a:solidFill>
                <a:prstClr val="black"/>
              </a:solidFill>
              <a:cs typeface="Arial" panose="020B0604020202020204" pitchFamily="34" charset="0"/>
            </a:endParaRPr>
          </a:p>
          <a:p>
            <a:pPr marL="207428" indent="-207428">
              <a:spcAft>
                <a:spcPts val="600"/>
              </a:spcAft>
              <a:buFont typeface="Wingdings" pitchFamily="2" charset="2"/>
              <a:buChar char="§"/>
            </a:pPr>
            <a:r>
              <a:rPr lang="en-US" dirty="0">
                <a:solidFill>
                  <a:prstClr val="black"/>
                </a:solidFill>
                <a:cs typeface="Arial" panose="020B0604020202020204" pitchFamily="34" charset="0"/>
              </a:rPr>
              <a:t>New tools for spatial characterization, temporal characterization, and for theory/modeling/computation</a:t>
            </a:r>
          </a:p>
        </p:txBody>
      </p:sp>
      <p:sp>
        <p:nvSpPr>
          <p:cNvPr id="47117" name="Text Box 13"/>
          <p:cNvSpPr txBox="1">
            <a:spLocks noChangeArrowheads="1"/>
          </p:cNvSpPr>
          <p:nvPr/>
        </p:nvSpPr>
        <p:spPr bwMode="auto">
          <a:xfrm>
            <a:off x="3717979" y="6399632"/>
            <a:ext cx="5105881" cy="313645"/>
          </a:xfrm>
          <a:prstGeom prst="rect">
            <a:avLst/>
          </a:prstGeom>
          <a:solidFill>
            <a:srgbClr val="92D050"/>
          </a:solidFill>
          <a:ln w="3175" algn="ctr">
            <a:solidFill>
              <a:schemeClr val="tx1"/>
            </a:solidFill>
            <a:miter lim="800000"/>
            <a:headEnd/>
            <a:tailEnd/>
          </a:ln>
        </p:spPr>
        <p:txBody>
          <a:bodyPr wrap="none" lIns="91152" tIns="45578" rIns="91152" bIns="45578">
            <a:spAutoFit/>
          </a:bodyPr>
          <a:lstStyle/>
          <a:p>
            <a:pPr algn="ctr" defTabSz="910470">
              <a:lnSpc>
                <a:spcPct val="80000"/>
              </a:lnSpc>
              <a:spcBef>
                <a:spcPct val="20000"/>
              </a:spcBef>
            </a:pPr>
            <a:r>
              <a:rPr lang="en-US" dirty="0" smtClean="0">
                <a:solidFill>
                  <a:prstClr val="black"/>
                </a:solidFill>
                <a:latin typeface="Arial Narrow" pitchFamily="34" charset="0"/>
              </a:rPr>
              <a:t>http://science.energy.gov/bes/news-and-resources/reports/</a:t>
            </a:r>
            <a:endParaRPr lang="en-US" dirty="0">
              <a:solidFill>
                <a:prstClr val="black"/>
              </a:solidFill>
              <a:latin typeface="Arial Narrow" pitchFamily="34" charset="0"/>
            </a:endParaRPr>
          </a:p>
        </p:txBody>
      </p:sp>
      <p:sp>
        <p:nvSpPr>
          <p:cNvPr id="47118" name="Rectangle 14"/>
          <p:cNvSpPr>
            <a:spLocks noChangeArrowheads="1"/>
          </p:cNvSpPr>
          <p:nvPr/>
        </p:nvSpPr>
        <p:spPr bwMode="auto">
          <a:xfrm>
            <a:off x="1" y="810309"/>
            <a:ext cx="9144018" cy="733425"/>
          </a:xfrm>
          <a:prstGeom prst="rect">
            <a:avLst/>
          </a:prstGeom>
          <a:noFill/>
          <a:ln w="9525" algn="ctr">
            <a:noFill/>
            <a:miter lim="800000"/>
            <a:headEnd/>
            <a:tailEnd/>
          </a:ln>
        </p:spPr>
        <p:txBody>
          <a:bodyPr lIns="93186" tIns="46591" rIns="93186" bIns="46591"/>
          <a:lstStyle/>
          <a:p>
            <a:pPr algn="ctr">
              <a:lnSpc>
                <a:spcPct val="95000"/>
              </a:lnSpc>
            </a:pPr>
            <a:r>
              <a:rPr lang="en-US" sz="2000" dirty="0">
                <a:solidFill>
                  <a:prstClr val="black"/>
                </a:solidFill>
                <a:cs typeface="Arial" panose="020B0604020202020204" pitchFamily="34" charset="0"/>
              </a:rPr>
              <a:t>Disruptive, Transformational Advances Require “Control” </a:t>
            </a:r>
            <a:r>
              <a:rPr lang="en-US" sz="2000" dirty="0">
                <a:solidFill>
                  <a:srgbClr val="C0504D"/>
                </a:solidFill>
                <a:cs typeface="Arial" panose="020B0604020202020204" pitchFamily="34" charset="0"/>
              </a:rPr>
              <a:t/>
            </a:r>
            <a:br>
              <a:rPr lang="en-US" sz="2000" dirty="0">
                <a:solidFill>
                  <a:srgbClr val="C0504D"/>
                </a:solidFill>
                <a:cs typeface="Arial" panose="020B0604020202020204" pitchFamily="34" charset="0"/>
              </a:rPr>
            </a:br>
            <a:r>
              <a:rPr lang="en-US" dirty="0">
                <a:solidFill>
                  <a:srgbClr val="FF0000"/>
                </a:solidFill>
                <a:cs typeface="Arial" panose="020B0604020202020204" pitchFamily="34" charset="0"/>
              </a:rPr>
              <a:t>Control of materials properties and functionalities through electronic and atomic design</a:t>
            </a:r>
          </a:p>
        </p:txBody>
      </p:sp>
      <p:sp>
        <p:nvSpPr>
          <p:cNvPr id="47119" name="Title 17"/>
          <p:cNvSpPr>
            <a:spLocks noGrp="1"/>
          </p:cNvSpPr>
          <p:nvPr>
            <p:ph type="title"/>
          </p:nvPr>
        </p:nvSpPr>
        <p:spPr/>
        <p:txBody>
          <a:bodyPr/>
          <a:lstStyle/>
          <a:p>
            <a:r>
              <a:rPr lang="en-US" sz="2200" b="0" dirty="0" smtClean="0"/>
              <a:t>Recurring Themes from the Basic Research Needs Workshops</a:t>
            </a:r>
            <a:r>
              <a:rPr lang="en-US" b="0" dirty="0" smtClean="0"/>
              <a:t/>
            </a:r>
            <a:br>
              <a:rPr lang="en-US" b="0" dirty="0" smtClean="0"/>
            </a:br>
            <a:r>
              <a:rPr lang="en-US" sz="1600" b="0" dirty="0" smtClean="0"/>
              <a:t>&gt;&gt;1,500 participants from academia, industry, and federal labs </a:t>
            </a:r>
            <a:endParaRPr lang="en-US" b="0" dirty="0" smtClean="0"/>
          </a:p>
        </p:txBody>
      </p:sp>
      <p:pic>
        <p:nvPicPr>
          <p:cNvPr id="268290" name="Picture 2"/>
          <p:cNvPicPr>
            <a:picLocks noChangeAspect="1" noChangeArrowheads="1"/>
          </p:cNvPicPr>
          <p:nvPr/>
        </p:nvPicPr>
        <p:blipFill>
          <a:blip r:embed="rId3" cstate="screen"/>
          <a:srcRect/>
          <a:stretch>
            <a:fillRect/>
          </a:stretch>
        </p:blipFill>
        <p:spPr bwMode="auto">
          <a:xfrm>
            <a:off x="122549" y="1597124"/>
            <a:ext cx="3525624" cy="4559098"/>
          </a:xfrm>
          <a:prstGeom prst="rect">
            <a:avLst/>
          </a:prstGeom>
          <a:noFill/>
          <a:ln w="31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39" y="716647"/>
            <a:ext cx="9016687" cy="5259388"/>
          </a:xfrm>
        </p:spPr>
        <p:txBody>
          <a:bodyPr/>
          <a:lstStyle/>
          <a:p>
            <a:r>
              <a:rPr lang="en-US" sz="2200" b="0" dirty="0" smtClean="0">
                <a:solidFill>
                  <a:srgbClr val="106636"/>
                </a:solidFill>
              </a:rPr>
              <a:t>BES-MSE provides support for the Condensed Matter and Materials Research Committee </a:t>
            </a:r>
            <a:r>
              <a:rPr lang="en-US" sz="2000" b="0" dirty="0"/>
              <a:t>(</a:t>
            </a:r>
            <a:r>
              <a:rPr lang="en-US" sz="2000" b="0" dirty="0">
                <a:hlinkClick r:id="rId2"/>
              </a:rPr>
              <a:t>http://</a:t>
            </a:r>
            <a:r>
              <a:rPr lang="en-US" sz="2000" b="0" dirty="0" smtClean="0">
                <a:hlinkClick r:id="rId2"/>
              </a:rPr>
              <a:t>sites.nationalacademies.org/BPA/BPA_048457</a:t>
            </a:r>
            <a:r>
              <a:rPr lang="en-US" sz="2000" b="0" dirty="0" smtClean="0"/>
              <a:t>)</a:t>
            </a:r>
          </a:p>
          <a:p>
            <a:r>
              <a:rPr lang="en-US" sz="2200" b="0" dirty="0" smtClean="0">
                <a:solidFill>
                  <a:srgbClr val="106636"/>
                </a:solidFill>
              </a:rPr>
              <a:t>Additional support is provided for specific studies and assessments</a:t>
            </a:r>
          </a:p>
          <a:p>
            <a:r>
              <a:rPr lang="en-US" sz="2200" b="0" dirty="0" smtClean="0">
                <a:solidFill>
                  <a:srgbClr val="106636"/>
                </a:solidFill>
              </a:rPr>
              <a:t>Current ongoing assessments: </a:t>
            </a:r>
          </a:p>
          <a:p>
            <a:pPr lvl="1"/>
            <a:r>
              <a:rPr lang="en-US" dirty="0" smtClean="0">
                <a:solidFill>
                  <a:schemeClr val="tx1"/>
                </a:solidFill>
              </a:rPr>
              <a:t>Responsible Science: Ensuring the Integrity of the Research Process</a:t>
            </a:r>
          </a:p>
          <a:p>
            <a:r>
              <a:rPr lang="en-US" sz="2200" b="0" dirty="0" smtClean="0">
                <a:solidFill>
                  <a:srgbClr val="106636"/>
                </a:solidFill>
              </a:rPr>
              <a:t>Recent  National Academy studies have influenced our program directions</a:t>
            </a:r>
          </a:p>
          <a:p>
            <a:pPr lvl="1"/>
            <a:endParaRPr lang="en-US" sz="1800" dirty="0" smtClean="0">
              <a:solidFill>
                <a:srgbClr val="106636"/>
              </a:solidFill>
            </a:endParaRPr>
          </a:p>
          <a:p>
            <a:pPr lvl="1"/>
            <a:endParaRPr lang="en-US" dirty="0"/>
          </a:p>
        </p:txBody>
      </p:sp>
      <p:sp>
        <p:nvSpPr>
          <p:cNvPr id="3" name="Title 2"/>
          <p:cNvSpPr>
            <a:spLocks noGrp="1"/>
          </p:cNvSpPr>
          <p:nvPr>
            <p:ph type="title"/>
          </p:nvPr>
        </p:nvSpPr>
        <p:spPr>
          <a:xfrm>
            <a:off x="0" y="0"/>
            <a:ext cx="9143999" cy="750627"/>
          </a:xfrm>
        </p:spPr>
        <p:txBody>
          <a:bodyPr/>
          <a:lstStyle/>
          <a:p>
            <a:r>
              <a:rPr lang="en-US" b="0" dirty="0" smtClean="0"/>
              <a:t>National Academy Assessments</a:t>
            </a:r>
            <a:endParaRPr lang="en-US" b="0" dirty="0"/>
          </a:p>
        </p:txBody>
      </p:sp>
      <p:sp>
        <p:nvSpPr>
          <p:cNvPr id="4" name="Slide Number Placeholder 3"/>
          <p:cNvSpPr>
            <a:spLocks noGrp="1"/>
          </p:cNvSpPr>
          <p:nvPr>
            <p:ph type="sldNum" sz="quarter" idx="11"/>
          </p:nvPr>
        </p:nvSpPr>
        <p:spPr/>
        <p:txBody>
          <a:bodyPr/>
          <a:lstStyle/>
          <a:p>
            <a:pPr>
              <a:defRPr/>
            </a:pPr>
            <a:fld id="{ABAD8B02-06D6-4445-A96C-7B2CD416F54C}" type="slidenum">
              <a:rPr lang="en-US" smtClean="0"/>
              <a:pPr>
                <a:defRPr/>
              </a:pPr>
              <a:t>9</a:t>
            </a:fld>
            <a:endParaRPr lang="en-US" dirty="0"/>
          </a:p>
        </p:txBody>
      </p:sp>
      <p:pic>
        <p:nvPicPr>
          <p:cNvPr id="5" name="Picture 3"/>
          <p:cNvPicPr>
            <a:picLocks noChangeAspect="1" noChangeArrowheads="1"/>
          </p:cNvPicPr>
          <p:nvPr/>
        </p:nvPicPr>
        <p:blipFill>
          <a:blip r:embed="rId3" cstate="print"/>
          <a:srcRect/>
          <a:stretch>
            <a:fillRect/>
          </a:stretch>
        </p:blipFill>
        <p:spPr bwMode="auto">
          <a:xfrm>
            <a:off x="50239" y="4105921"/>
            <a:ext cx="1309253" cy="1828800"/>
          </a:xfrm>
          <a:prstGeom prst="rect">
            <a:avLst/>
          </a:prstGeom>
          <a:noFill/>
          <a:ln w="9525">
            <a:noFill/>
            <a:miter lim="800000"/>
            <a:headEnd/>
            <a:tailEnd/>
          </a:ln>
          <a:effectLst/>
        </p:spPr>
      </p:pic>
      <p:pic>
        <p:nvPicPr>
          <p:cNvPr id="8" name="Picture 7" descr="0309147514.gif"/>
          <p:cNvPicPr>
            <a:picLocks noChangeAspect="1"/>
          </p:cNvPicPr>
          <p:nvPr/>
        </p:nvPicPr>
        <p:blipFill>
          <a:blip r:embed="rId4" cstate="print"/>
          <a:stretch>
            <a:fillRect/>
          </a:stretch>
        </p:blipFill>
        <p:spPr>
          <a:xfrm>
            <a:off x="2670924" y="4105921"/>
            <a:ext cx="1270001" cy="1828800"/>
          </a:xfrm>
          <a:prstGeom prst="rect">
            <a:avLst/>
          </a:prstGeom>
        </p:spPr>
      </p:pic>
      <p:pic>
        <p:nvPicPr>
          <p:cNvPr id="9" name="Picture 8" descr="ROCSE 2011 cover.jpg"/>
          <p:cNvPicPr>
            <a:picLocks noChangeAspect="1"/>
          </p:cNvPicPr>
          <p:nvPr/>
        </p:nvPicPr>
        <p:blipFill>
          <a:blip r:embed="rId5" cstate="print"/>
          <a:srcRect r="17873" b="8458"/>
          <a:stretch>
            <a:fillRect/>
          </a:stretch>
        </p:blipFill>
        <p:spPr>
          <a:xfrm>
            <a:off x="1374933" y="4105921"/>
            <a:ext cx="1280550" cy="1828800"/>
          </a:xfrm>
          <a:prstGeom prst="rect">
            <a:avLst/>
          </a:prstGeom>
        </p:spPr>
      </p:pic>
      <p:pic>
        <p:nvPicPr>
          <p:cNvPr id="68608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9214"/>
          <a:stretch/>
        </p:blipFill>
        <p:spPr bwMode="auto">
          <a:xfrm>
            <a:off x="5250688" y="4105921"/>
            <a:ext cx="125199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08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8253" r="-1101"/>
          <a:stretch/>
        </p:blipFill>
        <p:spPr bwMode="auto">
          <a:xfrm>
            <a:off x="6518126" y="4105921"/>
            <a:ext cx="131416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7726" y="4105921"/>
            <a:ext cx="1219200" cy="18288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6366" y="4105921"/>
            <a:ext cx="1278881" cy="1828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14831</TotalTime>
  <Words>5005</Words>
  <Application>Microsoft Office PowerPoint</Application>
  <PresentationFormat>On-screen Show (4:3)</PresentationFormat>
  <Paragraphs>671</Paragraphs>
  <Slides>35</Slides>
  <Notes>18</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35</vt:i4>
      </vt:variant>
    </vt:vector>
  </HeadingPairs>
  <TitlesOfParts>
    <vt:vector size="45" baseType="lpstr">
      <vt:lpstr>2_Default Design</vt:lpstr>
      <vt:lpstr>2_Theme3</vt:lpstr>
      <vt:lpstr>37_Office Theme</vt:lpstr>
      <vt:lpstr>1_Office Theme</vt:lpstr>
      <vt:lpstr>Office Theme</vt:lpstr>
      <vt:lpstr>14_Office Theme</vt:lpstr>
      <vt:lpstr>10_Office Theme</vt:lpstr>
      <vt:lpstr>2_Office Theme</vt:lpstr>
      <vt:lpstr>3_Office Theme</vt:lpstr>
      <vt:lpstr>Image</vt:lpstr>
      <vt:lpstr>Materials Sciences and Engineering Division  Strategic Planning Process  BESAC   July 8, 2015</vt:lpstr>
      <vt:lpstr>PowerPoint Presentation</vt:lpstr>
      <vt:lpstr>Materials Sciences and Engineering Research Broad Portfolio of Grand Challenge and Use-Inspired Fundamental Research</vt:lpstr>
      <vt:lpstr>Materials Sciences and Engineering  Research Addresses Grand Challenge Science</vt:lpstr>
      <vt:lpstr>Materials Sciences and Engineering  Research Addresses Use-Inspired science</vt:lpstr>
      <vt:lpstr>Extensive Strategic Planning Provides Research Direction</vt:lpstr>
      <vt:lpstr>BES Strategic Planning Activities Include Materials Sciences Emphasis</vt:lpstr>
      <vt:lpstr>Recurring Themes from the Basic Research Needs Workshops &gt;&gt;1,500 participants from academia, industry, and federal labs </vt:lpstr>
      <vt:lpstr>National Academy Assessments</vt:lpstr>
      <vt:lpstr>National Academy Reports and Related MSE Programs</vt:lpstr>
      <vt:lpstr>National Academy, BES and BESAC Reports Focus:  Strategic Directions for Synthesis Science</vt:lpstr>
      <vt:lpstr>Materials Sciences and Engineering Research Capabilities in Material Synthesis Enable New Science at DOE Laboratories</vt:lpstr>
      <vt:lpstr>Materials Sciences and Engineering Research Capabilities in Material Synthesis Enable New Science at our Nation’s Universities </vt:lpstr>
      <vt:lpstr>Division Strategic Planning</vt:lpstr>
      <vt:lpstr>Example:  Theoretical Condensed Matter Physics Program Evolution</vt:lpstr>
      <vt:lpstr>The Materials Council Contributes to MSE Strategic Planning </vt:lpstr>
      <vt:lpstr>Impact:  The Materials Council Contributes to the Division’s Strategic Planning and Provides a Valuable Service to Community</vt:lpstr>
      <vt:lpstr>Impact of Strategic Planning Birth of a New Programmatic Area – Biomolecular Materials</vt:lpstr>
      <vt:lpstr>Materials Science and Engineering Research Learning from Biology to Improve Materials</vt:lpstr>
      <vt:lpstr>Strategic Planning for Materials Genome Initiative: Initial Definition of the Scientific Opportunities and Challenges  </vt:lpstr>
      <vt:lpstr>Impact of Strategic Planning Predictive Theory and Modeling &amp; SciDAC 2012</vt:lpstr>
      <vt:lpstr>Materials Genome Initiative (MGI) – An Update</vt:lpstr>
      <vt:lpstr>2013 “Grand Challenges” Workshops Informed the MGI Strategic Plan</vt:lpstr>
      <vt:lpstr>Materials Science and Engineering Research Materials Genome Initiative</vt:lpstr>
      <vt:lpstr>Computational Materials Sciences Accelerating Materials Discovery and Development</vt:lpstr>
      <vt:lpstr>Impact:  BES Strategic Planning and Program Development</vt:lpstr>
      <vt:lpstr>Communication of Strategic Directions</vt:lpstr>
      <vt:lpstr>Strategic Directions are Reflected in Funding Opportunity Announcements and Program Descriptions</vt:lpstr>
      <vt:lpstr>Future Steps</vt:lpstr>
      <vt:lpstr>Questions?</vt:lpstr>
      <vt:lpstr>Batteries and Energy Storage Hub Joint Center for Energy Storage Research (JCESR)</vt:lpstr>
      <vt:lpstr>Ultrafast Materials and Chemical Sciences  FY 2014 Funding Opportunity Announcement</vt:lpstr>
      <vt:lpstr>PowerPoint Presentation</vt:lpstr>
      <vt:lpstr>PowerPoint Presentation</vt:lpstr>
      <vt:lpstr>EPSCoR Implementation Grant Awards FY 2014 Funding Opportunity Announcement</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helpdesk</dc:creator>
  <cp:lastModifiedBy>Linda Horton</cp:lastModifiedBy>
  <cp:revision>1467</cp:revision>
  <cp:lastPrinted>2015-07-06T22:32:19Z</cp:lastPrinted>
  <dcterms:created xsi:type="dcterms:W3CDTF">2009-07-03T00:03:58Z</dcterms:created>
  <dcterms:modified xsi:type="dcterms:W3CDTF">2015-07-08T12:20:15Z</dcterms:modified>
</cp:coreProperties>
</file>