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1349" r:id="rId3"/>
    <p:sldId id="1339" r:id="rId4"/>
    <p:sldId id="1333" r:id="rId5"/>
    <p:sldId id="1352" r:id="rId6"/>
    <p:sldId id="1348" r:id="rId7"/>
    <p:sldId id="1342" r:id="rId8"/>
    <p:sldId id="1344" r:id="rId9"/>
    <p:sldId id="1343" r:id="rId10"/>
    <p:sldId id="1345" r:id="rId11"/>
    <p:sldId id="1346" r:id="rId12"/>
    <p:sldId id="1347" r:id="rId13"/>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3">
          <p15:clr>
            <a:srgbClr val="A4A3A4"/>
          </p15:clr>
        </p15:guide>
        <p15:guide id="2" pos="2882">
          <p15:clr>
            <a:srgbClr val="A4A3A4"/>
          </p15:clr>
        </p15:guide>
      </p15:sldGuideLst>
    </p:ext>
    <p:ext uri="{2D200454-40CA-4A62-9FC3-DE9A4176ACB9}">
      <p15:notesGuideLst xmlns:p15="http://schemas.microsoft.com/office/powerpoint/2012/main">
        <p15:guide id="1" orient="horz" pos="2209">
          <p15:clr>
            <a:srgbClr val="A4A3A4"/>
          </p15:clr>
        </p15:guide>
        <p15:guide id="2" pos="29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1" name="OMB28" initials="OMB28"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7FD"/>
    <a:srgbClr val="5B37BF"/>
    <a:srgbClr val="FF81B4"/>
    <a:srgbClr val="8C33AF"/>
    <a:srgbClr val="FF438F"/>
    <a:srgbClr val="FF7C80"/>
    <a:srgbClr val="9B38C2"/>
    <a:srgbClr val="006600"/>
    <a:srgbClr val="2FFF25"/>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608" autoAdjust="0"/>
    <p:restoredTop sz="99812" autoAdjust="0"/>
  </p:normalViewPr>
  <p:slideViewPr>
    <p:cSldViewPr snapToGrid="0">
      <p:cViewPr varScale="1">
        <p:scale>
          <a:sx n="92" d="100"/>
          <a:sy n="92" d="100"/>
        </p:scale>
        <p:origin x="816" y="90"/>
      </p:cViewPr>
      <p:guideLst>
        <p:guide orient="horz" pos="313"/>
        <p:guide pos="2882"/>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howGuides="1">
      <p:cViewPr>
        <p:scale>
          <a:sx n="110" d="100"/>
          <a:sy n="110" d="100"/>
        </p:scale>
        <p:origin x="-846" y="-6"/>
      </p:cViewPr>
      <p:guideLst>
        <p:guide orient="horz" pos="2209"/>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vdihome.osc.doe.gov\dehmer\!GRAPHICS\!Presentations%20by%20Year\2015\SC%20Historical%20Appropriations%20by%20Program,%20non-comp%20and%20comp,%20since%20FY%201978.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'Pat''s Comp Chart'!$A$70</c:f>
              <c:strCache>
                <c:ptCount val="1"/>
                <c:pt idx="0">
                  <c:v>Comp, constant dollars</c:v>
                </c:pt>
              </c:strCache>
            </c:strRef>
          </c:tx>
          <c:spPr>
            <a:solidFill>
              <a:srgbClr val="FF81B4"/>
            </a:solidFill>
            <a:ln>
              <a:solidFill>
                <a:sysClr val="windowText" lastClr="000000"/>
              </a:solidFill>
            </a:ln>
          </c:spPr>
          <c:invertIfNegative val="0"/>
          <c:cat>
            <c:strRef>
              <c:f>'Pat''s Comp Chart'!$B$1:$AM$1</c:f>
              <c:strCache>
                <c:ptCount val="38"/>
                <c:pt idx="0">
                  <c:v>FY 1978</c:v>
                </c:pt>
                <c:pt idx="1">
                  <c:v>FY 1979</c:v>
                </c:pt>
                <c:pt idx="2">
                  <c:v>FY 1980</c:v>
                </c:pt>
                <c:pt idx="3">
                  <c:v>FY 1981</c:v>
                </c:pt>
                <c:pt idx="4">
                  <c:v>FY 1982</c:v>
                </c:pt>
                <c:pt idx="5">
                  <c:v>FY 1983</c:v>
                </c:pt>
                <c:pt idx="6">
                  <c:v>FY 1984</c:v>
                </c:pt>
                <c:pt idx="7">
                  <c:v>FY 1985</c:v>
                </c:pt>
                <c:pt idx="8">
                  <c:v>FY 1986</c:v>
                </c:pt>
                <c:pt idx="9">
                  <c:v>FY 1987</c:v>
                </c:pt>
                <c:pt idx="10">
                  <c:v>FY 1988</c:v>
                </c:pt>
                <c:pt idx="11">
                  <c:v>FY 1989</c:v>
                </c:pt>
                <c:pt idx="12">
                  <c:v>FY 1990</c:v>
                </c:pt>
                <c:pt idx="13">
                  <c:v>FY 1991</c:v>
                </c:pt>
                <c:pt idx="14">
                  <c:v>FY 1992</c:v>
                </c:pt>
                <c:pt idx="15">
                  <c:v>FY 1993</c:v>
                </c:pt>
                <c:pt idx="16">
                  <c:v>FY 1994</c:v>
                </c:pt>
                <c:pt idx="17">
                  <c:v>FY 1995</c:v>
                </c:pt>
                <c:pt idx="18">
                  <c:v>FY 1996</c:v>
                </c:pt>
                <c:pt idx="19">
                  <c:v>FY 1997</c:v>
                </c:pt>
                <c:pt idx="20">
                  <c:v>FY 1998</c:v>
                </c:pt>
                <c:pt idx="21">
                  <c:v>FY 1999</c:v>
                </c:pt>
                <c:pt idx="22">
                  <c:v>FY 2000</c:v>
                </c:pt>
                <c:pt idx="23">
                  <c:v>FY 2001</c:v>
                </c:pt>
                <c:pt idx="24">
                  <c:v>FY 2002</c:v>
                </c:pt>
                <c:pt idx="25">
                  <c:v>FY 2003</c:v>
                </c:pt>
                <c:pt idx="26">
                  <c:v>FY 2004</c:v>
                </c:pt>
                <c:pt idx="27">
                  <c:v>FY 2005</c:v>
                </c:pt>
                <c:pt idx="28">
                  <c:v>FY 2006</c:v>
                </c:pt>
                <c:pt idx="29">
                  <c:v>FY 2007</c:v>
                </c:pt>
                <c:pt idx="30">
                  <c:v>FY 2008</c:v>
                </c:pt>
                <c:pt idx="31">
                  <c:v>FY 2009</c:v>
                </c:pt>
                <c:pt idx="32">
                  <c:v>FY 2010</c:v>
                </c:pt>
                <c:pt idx="33">
                  <c:v>FY 2011</c:v>
                </c:pt>
                <c:pt idx="34">
                  <c:v>FY 2012</c:v>
                </c:pt>
                <c:pt idx="35">
                  <c:v>FY 2013</c:v>
                </c:pt>
                <c:pt idx="36">
                  <c:v>FY 2014</c:v>
                </c:pt>
                <c:pt idx="37">
                  <c:v>FY 2015</c:v>
                </c:pt>
              </c:strCache>
            </c:strRef>
          </c:cat>
          <c:val>
            <c:numRef>
              <c:f>'Pat''s Comp Chart'!$B$70:$AM$70</c:f>
              <c:numCache>
                <c:formatCode>#,##0_);\-#,##0_);\…_)</c:formatCode>
                <c:ptCount val="38"/>
                <c:pt idx="0">
                  <c:v>121133.13624965172</c:v>
                </c:pt>
                <c:pt idx="1">
                  <c:v>150402.26844262294</c:v>
                </c:pt>
                <c:pt idx="2">
                  <c:v>146943.24936327853</c:v>
                </c:pt>
                <c:pt idx="3">
                  <c:v>106332.54112734865</c:v>
                </c:pt>
                <c:pt idx="4">
                  <c:v>111755.80221919408</c:v>
                </c:pt>
                <c:pt idx="5">
                  <c:v>117655.80941787173</c:v>
                </c:pt>
                <c:pt idx="6">
                  <c:v>120098.89448652459</c:v>
                </c:pt>
                <c:pt idx="7">
                  <c:v>129631.11413969335</c:v>
                </c:pt>
                <c:pt idx="8">
                  <c:v>119579.83626702093</c:v>
                </c:pt>
                <c:pt idx="9">
                  <c:v>124768.48414614519</c:v>
                </c:pt>
                <c:pt idx="10">
                  <c:v>130949.1525</c:v>
                </c:pt>
                <c:pt idx="11">
                  <c:v>127198.48877504897</c:v>
                </c:pt>
                <c:pt idx="12">
                  <c:v>121919.7927506577</c:v>
                </c:pt>
                <c:pt idx="13">
                  <c:v>113652.08234473133</c:v>
                </c:pt>
                <c:pt idx="14">
                  <c:v>183451.962898239</c:v>
                </c:pt>
                <c:pt idx="15">
                  <c:v>183571.23900523558</c:v>
                </c:pt>
                <c:pt idx="16">
                  <c:v>244184.48419429455</c:v>
                </c:pt>
                <c:pt idx="17">
                  <c:v>265072.5823639775</c:v>
                </c:pt>
                <c:pt idx="18">
                  <c:v>216536.68718700379</c:v>
                </c:pt>
                <c:pt idx="19">
                  <c:v>202096.77559808615</c:v>
                </c:pt>
                <c:pt idx="20">
                  <c:v>209497.82604574002</c:v>
                </c:pt>
                <c:pt idx="21">
                  <c:v>216061.43187660669</c:v>
                </c:pt>
                <c:pt idx="22">
                  <c:v>170239.91949828962</c:v>
                </c:pt>
                <c:pt idx="23">
                  <c:v>218994.51579181495</c:v>
                </c:pt>
                <c:pt idx="24">
                  <c:v>204777.18209673889</c:v>
                </c:pt>
                <c:pt idx="25">
                  <c:v>212755.75261249737</c:v>
                </c:pt>
                <c:pt idx="26">
                  <c:v>254190.99118714361</c:v>
                </c:pt>
                <c:pt idx="27">
                  <c:v>280783.3872</c:v>
                </c:pt>
                <c:pt idx="28">
                  <c:v>279603.53061618697</c:v>
                </c:pt>
                <c:pt idx="29">
                  <c:v>322786.52245818457</c:v>
                </c:pt>
                <c:pt idx="30">
                  <c:v>385986.80917414563</c:v>
                </c:pt>
                <c:pt idx="31">
                  <c:v>585679.01074686181</c:v>
                </c:pt>
                <c:pt idx="32">
                  <c:v>425822.24083489436</c:v>
                </c:pt>
                <c:pt idx="33">
                  <c:v>446868.53623568499</c:v>
                </c:pt>
                <c:pt idx="34">
                  <c:v>455896.38004101161</c:v>
                </c:pt>
                <c:pt idx="35">
                  <c:v>422570.35175879404</c:v>
                </c:pt>
                <c:pt idx="36">
                  <c:v>460376.01279107906</c:v>
                </c:pt>
                <c:pt idx="37">
                  <c:v>537916</c:v>
                </c:pt>
              </c:numCache>
            </c:numRef>
          </c:val>
        </c:ser>
        <c:ser>
          <c:idx val="1"/>
          <c:order val="1"/>
          <c:tx>
            <c:strRef>
              <c:f>'Pat''s Comp Chart'!$A$118</c:f>
              <c:strCache>
                <c:ptCount val="1"/>
                <c:pt idx="0">
                  <c:v>Comp, constant dollars</c:v>
                </c:pt>
              </c:strCache>
            </c:strRef>
          </c:tx>
          <c:spPr>
            <a:solidFill>
              <a:srgbClr val="5B37BF"/>
            </a:solidFill>
            <a:ln>
              <a:solidFill>
                <a:sysClr val="windowText" lastClr="000000"/>
              </a:solidFill>
            </a:ln>
          </c:spPr>
          <c:invertIfNegative val="0"/>
          <c:cat>
            <c:strRef>
              <c:f>'Pat''s Comp Chart'!$B$1:$AM$1</c:f>
              <c:strCache>
                <c:ptCount val="38"/>
                <c:pt idx="0">
                  <c:v>FY 1978</c:v>
                </c:pt>
                <c:pt idx="1">
                  <c:v>FY 1979</c:v>
                </c:pt>
                <c:pt idx="2">
                  <c:v>FY 1980</c:v>
                </c:pt>
                <c:pt idx="3">
                  <c:v>FY 1981</c:v>
                </c:pt>
                <c:pt idx="4">
                  <c:v>FY 1982</c:v>
                </c:pt>
                <c:pt idx="5">
                  <c:v>FY 1983</c:v>
                </c:pt>
                <c:pt idx="6">
                  <c:v>FY 1984</c:v>
                </c:pt>
                <c:pt idx="7">
                  <c:v>FY 1985</c:v>
                </c:pt>
                <c:pt idx="8">
                  <c:v>FY 1986</c:v>
                </c:pt>
                <c:pt idx="9">
                  <c:v>FY 1987</c:v>
                </c:pt>
                <c:pt idx="10">
                  <c:v>FY 1988</c:v>
                </c:pt>
                <c:pt idx="11">
                  <c:v>FY 1989</c:v>
                </c:pt>
                <c:pt idx="12">
                  <c:v>FY 1990</c:v>
                </c:pt>
                <c:pt idx="13">
                  <c:v>FY 1991</c:v>
                </c:pt>
                <c:pt idx="14">
                  <c:v>FY 1992</c:v>
                </c:pt>
                <c:pt idx="15">
                  <c:v>FY 1993</c:v>
                </c:pt>
                <c:pt idx="16">
                  <c:v>FY 1994</c:v>
                </c:pt>
                <c:pt idx="17">
                  <c:v>FY 1995</c:v>
                </c:pt>
                <c:pt idx="18">
                  <c:v>FY 1996</c:v>
                </c:pt>
                <c:pt idx="19">
                  <c:v>FY 1997</c:v>
                </c:pt>
                <c:pt idx="20">
                  <c:v>FY 1998</c:v>
                </c:pt>
                <c:pt idx="21">
                  <c:v>FY 1999</c:v>
                </c:pt>
                <c:pt idx="22">
                  <c:v>FY 2000</c:v>
                </c:pt>
                <c:pt idx="23">
                  <c:v>FY 2001</c:v>
                </c:pt>
                <c:pt idx="24">
                  <c:v>FY 2002</c:v>
                </c:pt>
                <c:pt idx="25">
                  <c:v>FY 2003</c:v>
                </c:pt>
                <c:pt idx="26">
                  <c:v>FY 2004</c:v>
                </c:pt>
                <c:pt idx="27">
                  <c:v>FY 2005</c:v>
                </c:pt>
                <c:pt idx="28">
                  <c:v>FY 2006</c:v>
                </c:pt>
                <c:pt idx="29">
                  <c:v>FY 2007</c:v>
                </c:pt>
                <c:pt idx="30">
                  <c:v>FY 2008</c:v>
                </c:pt>
                <c:pt idx="31">
                  <c:v>FY 2009</c:v>
                </c:pt>
                <c:pt idx="32">
                  <c:v>FY 2010</c:v>
                </c:pt>
                <c:pt idx="33">
                  <c:v>FY 2011</c:v>
                </c:pt>
                <c:pt idx="34">
                  <c:v>FY 2012</c:v>
                </c:pt>
                <c:pt idx="35">
                  <c:v>FY 2013</c:v>
                </c:pt>
                <c:pt idx="36">
                  <c:v>FY 2014</c:v>
                </c:pt>
                <c:pt idx="37">
                  <c:v>FY 2015</c:v>
                </c:pt>
              </c:strCache>
            </c:strRef>
          </c:cat>
          <c:val>
            <c:numRef>
              <c:f>'Pat''s Comp Chart'!$B$118:$AM$118</c:f>
              <c:numCache>
                <c:formatCode>#,##0_);\-#,##0_);\…_)</c:formatCode>
                <c:ptCount val="38"/>
                <c:pt idx="0">
                  <c:v>541115.95486207865</c:v>
                </c:pt>
                <c:pt idx="1">
                  <c:v>564493.5517418033</c:v>
                </c:pt>
                <c:pt idx="2">
                  <c:v>560382.1273442927</c:v>
                </c:pt>
                <c:pt idx="3">
                  <c:v>511227.94446764095</c:v>
                </c:pt>
                <c:pt idx="4">
                  <c:v>532124.17792485887</c:v>
                </c:pt>
                <c:pt idx="5">
                  <c:v>588844.89988876542</c:v>
                </c:pt>
                <c:pt idx="6">
                  <c:v>617227.29786859266</c:v>
                </c:pt>
                <c:pt idx="7">
                  <c:v>726889.28177172062</c:v>
                </c:pt>
                <c:pt idx="8">
                  <c:v>699067.16107605456</c:v>
                </c:pt>
                <c:pt idx="9">
                  <c:v>758616.60582649289</c:v>
                </c:pt>
                <c:pt idx="10">
                  <c:v>818860.44687500002</c:v>
                </c:pt>
                <c:pt idx="11">
                  <c:v>824024.33961127023</c:v>
                </c:pt>
                <c:pt idx="12">
                  <c:v>895042.29698918446</c:v>
                </c:pt>
                <c:pt idx="13">
                  <c:v>998413.50453593861</c:v>
                </c:pt>
                <c:pt idx="14">
                  <c:v>1020720.3309584621</c:v>
                </c:pt>
                <c:pt idx="15">
                  <c:v>1068025.6445026177</c:v>
                </c:pt>
                <c:pt idx="16">
                  <c:v>1034936.1033153431</c:v>
                </c:pt>
                <c:pt idx="17">
                  <c:v>919233.67004377744</c:v>
                </c:pt>
                <c:pt idx="18">
                  <c:v>964050.16416269692</c:v>
                </c:pt>
                <c:pt idx="19">
                  <c:v>921096.23779904319</c:v>
                </c:pt>
                <c:pt idx="20">
                  <c:v>949465.23426946322</c:v>
                </c:pt>
                <c:pt idx="21">
                  <c:v>1124961.1848562749</c:v>
                </c:pt>
                <c:pt idx="22">
                  <c:v>1056159.9771949828</c:v>
                </c:pt>
                <c:pt idx="23">
                  <c:v>1348521.6963967972</c:v>
                </c:pt>
                <c:pt idx="24">
                  <c:v>1335451.7925147736</c:v>
                </c:pt>
                <c:pt idx="25">
                  <c:v>1331006.715504372</c:v>
                </c:pt>
                <c:pt idx="26">
                  <c:v>1279791.1589424573</c:v>
                </c:pt>
                <c:pt idx="27">
                  <c:v>1345334.4368</c:v>
                </c:pt>
                <c:pt idx="28">
                  <c:v>1335737.2787328567</c:v>
                </c:pt>
                <c:pt idx="29">
                  <c:v>1429801.9206915994</c:v>
                </c:pt>
                <c:pt idx="30">
                  <c:v>1414815.9049950142</c:v>
                </c:pt>
                <c:pt idx="31">
                  <c:v>2352732.6215117858</c:v>
                </c:pt>
                <c:pt idx="32">
                  <c:v>1776821.2776737136</c:v>
                </c:pt>
                <c:pt idx="33">
                  <c:v>1784471.5480374161</c:v>
                </c:pt>
                <c:pt idx="34">
                  <c:v>1750726.8699589884</c:v>
                </c:pt>
                <c:pt idx="35">
                  <c:v>1618555.0458961476</c:v>
                </c:pt>
                <c:pt idx="36">
                  <c:v>1848337.7687766482</c:v>
                </c:pt>
                <c:pt idx="37">
                  <c:v>1772753</c:v>
                </c:pt>
              </c:numCache>
            </c:numRef>
          </c:val>
        </c:ser>
        <c:ser>
          <c:idx val="2"/>
          <c:order val="2"/>
          <c:tx>
            <c:strRef>
              <c:f>'Pat''s Comp Chart'!$A$166</c:f>
              <c:strCache>
                <c:ptCount val="1"/>
                <c:pt idx="0">
                  <c:v>Comp, constant dollars</c:v>
                </c:pt>
              </c:strCache>
            </c:strRef>
          </c:tx>
          <c:spPr>
            <a:solidFill>
              <a:srgbClr val="21C5FF"/>
            </a:solidFill>
            <a:ln>
              <a:solidFill>
                <a:sysClr val="windowText" lastClr="000000"/>
              </a:solidFill>
            </a:ln>
          </c:spPr>
          <c:invertIfNegative val="0"/>
          <c:cat>
            <c:strRef>
              <c:f>'Pat''s Comp Chart'!$B$1:$AM$1</c:f>
              <c:strCache>
                <c:ptCount val="38"/>
                <c:pt idx="0">
                  <c:v>FY 1978</c:v>
                </c:pt>
                <c:pt idx="1">
                  <c:v>FY 1979</c:v>
                </c:pt>
                <c:pt idx="2">
                  <c:v>FY 1980</c:v>
                </c:pt>
                <c:pt idx="3">
                  <c:v>FY 1981</c:v>
                </c:pt>
                <c:pt idx="4">
                  <c:v>FY 1982</c:v>
                </c:pt>
                <c:pt idx="5">
                  <c:v>FY 1983</c:v>
                </c:pt>
                <c:pt idx="6">
                  <c:v>FY 1984</c:v>
                </c:pt>
                <c:pt idx="7">
                  <c:v>FY 1985</c:v>
                </c:pt>
                <c:pt idx="8">
                  <c:v>FY 1986</c:v>
                </c:pt>
                <c:pt idx="9">
                  <c:v>FY 1987</c:v>
                </c:pt>
                <c:pt idx="10">
                  <c:v>FY 1988</c:v>
                </c:pt>
                <c:pt idx="11">
                  <c:v>FY 1989</c:v>
                </c:pt>
                <c:pt idx="12">
                  <c:v>FY 1990</c:v>
                </c:pt>
                <c:pt idx="13">
                  <c:v>FY 1991</c:v>
                </c:pt>
                <c:pt idx="14">
                  <c:v>FY 1992</c:v>
                </c:pt>
                <c:pt idx="15">
                  <c:v>FY 1993</c:v>
                </c:pt>
                <c:pt idx="16">
                  <c:v>FY 1994</c:v>
                </c:pt>
                <c:pt idx="17">
                  <c:v>FY 1995</c:v>
                </c:pt>
                <c:pt idx="18">
                  <c:v>FY 1996</c:v>
                </c:pt>
                <c:pt idx="19">
                  <c:v>FY 1997</c:v>
                </c:pt>
                <c:pt idx="20">
                  <c:v>FY 1998</c:v>
                </c:pt>
                <c:pt idx="21">
                  <c:v>FY 1999</c:v>
                </c:pt>
                <c:pt idx="22">
                  <c:v>FY 2000</c:v>
                </c:pt>
                <c:pt idx="23">
                  <c:v>FY 2001</c:v>
                </c:pt>
                <c:pt idx="24">
                  <c:v>FY 2002</c:v>
                </c:pt>
                <c:pt idx="25">
                  <c:v>FY 2003</c:v>
                </c:pt>
                <c:pt idx="26">
                  <c:v>FY 2004</c:v>
                </c:pt>
                <c:pt idx="27">
                  <c:v>FY 2005</c:v>
                </c:pt>
                <c:pt idx="28">
                  <c:v>FY 2006</c:v>
                </c:pt>
                <c:pt idx="29">
                  <c:v>FY 2007</c:v>
                </c:pt>
                <c:pt idx="30">
                  <c:v>FY 2008</c:v>
                </c:pt>
                <c:pt idx="31">
                  <c:v>FY 2009</c:v>
                </c:pt>
                <c:pt idx="32">
                  <c:v>FY 2010</c:v>
                </c:pt>
                <c:pt idx="33">
                  <c:v>FY 2011</c:v>
                </c:pt>
                <c:pt idx="34">
                  <c:v>FY 2012</c:v>
                </c:pt>
                <c:pt idx="35">
                  <c:v>FY 2013</c:v>
                </c:pt>
                <c:pt idx="36">
                  <c:v>FY 2014</c:v>
                </c:pt>
                <c:pt idx="37">
                  <c:v>FY 2015</c:v>
                </c:pt>
              </c:strCache>
            </c:strRef>
          </c:cat>
          <c:val>
            <c:numRef>
              <c:f>'Pat''s Comp Chart'!$B$166:$AM$166</c:f>
              <c:numCache>
                <c:formatCode>#,##0_);\-#,##0_);\…_)</c:formatCode>
                <c:ptCount val="38"/>
                <c:pt idx="0">
                  <c:v>663877.06603510736</c:v>
                </c:pt>
                <c:pt idx="1">
                  <c:v>600785.77356557373</c:v>
                </c:pt>
                <c:pt idx="2">
                  <c:v>575640.94188469555</c:v>
                </c:pt>
                <c:pt idx="3">
                  <c:v>512866.47056367435</c:v>
                </c:pt>
                <c:pt idx="4">
                  <c:v>505078.89546427876</c:v>
                </c:pt>
                <c:pt idx="5">
                  <c:v>396808.3173896923</c:v>
                </c:pt>
                <c:pt idx="6">
                  <c:v>379300.78421701607</c:v>
                </c:pt>
                <c:pt idx="7">
                  <c:v>375826.2374787053</c:v>
                </c:pt>
                <c:pt idx="8">
                  <c:v>347322.08900697448</c:v>
                </c:pt>
                <c:pt idx="9">
                  <c:v>357410.05440206022</c:v>
                </c:pt>
                <c:pt idx="10">
                  <c:v>394005.66218749998</c:v>
                </c:pt>
                <c:pt idx="11">
                  <c:v>418376.31761337956</c:v>
                </c:pt>
                <c:pt idx="12">
                  <c:v>492296.75182695116</c:v>
                </c:pt>
                <c:pt idx="13">
                  <c:v>526876.9004884857</c:v>
                </c:pt>
                <c:pt idx="14">
                  <c:v>493121.77013039385</c:v>
                </c:pt>
                <c:pt idx="15">
                  <c:v>544593.96910994756</c:v>
                </c:pt>
                <c:pt idx="16">
                  <c:v>590850.50629658194</c:v>
                </c:pt>
                <c:pt idx="17">
                  <c:v>608173.22601626022</c:v>
                </c:pt>
                <c:pt idx="18">
                  <c:v>595511.26884084521</c:v>
                </c:pt>
                <c:pt idx="19">
                  <c:v>549579.60334928229</c:v>
                </c:pt>
                <c:pt idx="20">
                  <c:v>527509.71845005336</c:v>
                </c:pt>
                <c:pt idx="21">
                  <c:v>547019.45454545459</c:v>
                </c:pt>
                <c:pt idx="22">
                  <c:v>538904.38540478901</c:v>
                </c:pt>
                <c:pt idx="23">
                  <c:v>586286.61410142353</c:v>
                </c:pt>
                <c:pt idx="24">
                  <c:v>600541.58459181443</c:v>
                </c:pt>
                <c:pt idx="25">
                  <c:v>565793.52697803371</c:v>
                </c:pt>
                <c:pt idx="26">
                  <c:v>629358.26853291865</c:v>
                </c:pt>
                <c:pt idx="27">
                  <c:v>605113.71340000001</c:v>
                </c:pt>
                <c:pt idx="28">
                  <c:v>523967.54954606912</c:v>
                </c:pt>
                <c:pt idx="29">
                  <c:v>562031.16256342793</c:v>
                </c:pt>
                <c:pt idx="30">
                  <c:v>599762.74626053846</c:v>
                </c:pt>
                <c:pt idx="31">
                  <c:v>844741.95629007509</c:v>
                </c:pt>
                <c:pt idx="32">
                  <c:v>653437.71278208913</c:v>
                </c:pt>
                <c:pt idx="33">
                  <c:v>648271.23594719823</c:v>
                </c:pt>
                <c:pt idx="34">
                  <c:v>630598.96736158582</c:v>
                </c:pt>
                <c:pt idx="35">
                  <c:v>584980.31038525968</c:v>
                </c:pt>
                <c:pt idx="36">
                  <c:v>618600.58035421453</c:v>
                </c:pt>
                <c:pt idx="37">
                  <c:v>607430</c:v>
                </c:pt>
              </c:numCache>
            </c:numRef>
          </c:val>
        </c:ser>
        <c:ser>
          <c:idx val="3"/>
          <c:order val="3"/>
          <c:tx>
            <c:strRef>
              <c:f>'Pat''s Comp Chart'!$A$214</c:f>
              <c:strCache>
                <c:ptCount val="1"/>
                <c:pt idx="0">
                  <c:v>Comp, constant dollars</c:v>
                </c:pt>
              </c:strCache>
            </c:strRef>
          </c:tx>
          <c:spPr>
            <a:solidFill>
              <a:srgbClr val="FF1D1D"/>
            </a:solidFill>
            <a:ln>
              <a:solidFill>
                <a:sysClr val="windowText" lastClr="000000"/>
              </a:solidFill>
            </a:ln>
          </c:spPr>
          <c:invertIfNegative val="0"/>
          <c:cat>
            <c:strRef>
              <c:f>'Pat''s Comp Chart'!$B$1:$AM$1</c:f>
              <c:strCache>
                <c:ptCount val="38"/>
                <c:pt idx="0">
                  <c:v>FY 1978</c:v>
                </c:pt>
                <c:pt idx="1">
                  <c:v>FY 1979</c:v>
                </c:pt>
                <c:pt idx="2">
                  <c:v>FY 1980</c:v>
                </c:pt>
                <c:pt idx="3">
                  <c:v>FY 1981</c:v>
                </c:pt>
                <c:pt idx="4">
                  <c:v>FY 1982</c:v>
                </c:pt>
                <c:pt idx="5">
                  <c:v>FY 1983</c:v>
                </c:pt>
                <c:pt idx="6">
                  <c:v>FY 1984</c:v>
                </c:pt>
                <c:pt idx="7">
                  <c:v>FY 1985</c:v>
                </c:pt>
                <c:pt idx="8">
                  <c:v>FY 1986</c:v>
                </c:pt>
                <c:pt idx="9">
                  <c:v>FY 1987</c:v>
                </c:pt>
                <c:pt idx="10">
                  <c:v>FY 1988</c:v>
                </c:pt>
                <c:pt idx="11">
                  <c:v>FY 1989</c:v>
                </c:pt>
                <c:pt idx="12">
                  <c:v>FY 1990</c:v>
                </c:pt>
                <c:pt idx="13">
                  <c:v>FY 1991</c:v>
                </c:pt>
                <c:pt idx="14">
                  <c:v>FY 1992</c:v>
                </c:pt>
                <c:pt idx="15">
                  <c:v>FY 1993</c:v>
                </c:pt>
                <c:pt idx="16">
                  <c:v>FY 1994</c:v>
                </c:pt>
                <c:pt idx="17">
                  <c:v>FY 1995</c:v>
                </c:pt>
                <c:pt idx="18">
                  <c:v>FY 1996</c:v>
                </c:pt>
                <c:pt idx="19">
                  <c:v>FY 1997</c:v>
                </c:pt>
                <c:pt idx="20">
                  <c:v>FY 1998</c:v>
                </c:pt>
                <c:pt idx="21">
                  <c:v>FY 1999</c:v>
                </c:pt>
                <c:pt idx="22">
                  <c:v>FY 2000</c:v>
                </c:pt>
                <c:pt idx="23">
                  <c:v>FY 2001</c:v>
                </c:pt>
                <c:pt idx="24">
                  <c:v>FY 2002</c:v>
                </c:pt>
                <c:pt idx="25">
                  <c:v>FY 2003</c:v>
                </c:pt>
                <c:pt idx="26">
                  <c:v>FY 2004</c:v>
                </c:pt>
                <c:pt idx="27">
                  <c:v>FY 2005</c:v>
                </c:pt>
                <c:pt idx="28">
                  <c:v>FY 2006</c:v>
                </c:pt>
                <c:pt idx="29">
                  <c:v>FY 2007</c:v>
                </c:pt>
                <c:pt idx="30">
                  <c:v>FY 2008</c:v>
                </c:pt>
                <c:pt idx="31">
                  <c:v>FY 2009</c:v>
                </c:pt>
                <c:pt idx="32">
                  <c:v>FY 2010</c:v>
                </c:pt>
                <c:pt idx="33">
                  <c:v>FY 2011</c:v>
                </c:pt>
                <c:pt idx="34">
                  <c:v>FY 2012</c:v>
                </c:pt>
                <c:pt idx="35">
                  <c:v>FY 2013</c:v>
                </c:pt>
                <c:pt idx="36">
                  <c:v>FY 2014</c:v>
                </c:pt>
                <c:pt idx="37">
                  <c:v>FY 2015</c:v>
                </c:pt>
              </c:strCache>
            </c:strRef>
          </c:cat>
          <c:val>
            <c:numRef>
              <c:f>'Pat''s Comp Chart'!$B$214:$AM$214</c:f>
              <c:numCache>
                <c:formatCode>#,##0_);\-#,##0_);\…_)</c:formatCode>
                <c:ptCount val="38"/>
                <c:pt idx="0">
                  <c:v>1076657.2237392033</c:v>
                </c:pt>
                <c:pt idx="1">
                  <c:v>1057388.7054303279</c:v>
                </c:pt>
                <c:pt idx="2">
                  <c:v>942789.94165316049</c:v>
                </c:pt>
                <c:pt idx="3">
                  <c:v>956386.87557411275</c:v>
                </c:pt>
                <c:pt idx="4">
                  <c:v>1021020.0416585556</c:v>
                </c:pt>
                <c:pt idx="5">
                  <c:v>987775.74267704866</c:v>
                </c:pt>
                <c:pt idx="6">
                  <c:v>959077.27567377151</c:v>
                </c:pt>
                <c:pt idx="7">
                  <c:v>850597.00954003411</c:v>
                </c:pt>
                <c:pt idx="8">
                  <c:v>697730.7499169712</c:v>
                </c:pt>
                <c:pt idx="9">
                  <c:v>639049.48205375823</c:v>
                </c:pt>
                <c:pt idx="10">
                  <c:v>601797.31593749998</c:v>
                </c:pt>
                <c:pt idx="11">
                  <c:v>608838.99683591991</c:v>
                </c:pt>
                <c:pt idx="12">
                  <c:v>539353.83338205202</c:v>
                </c:pt>
                <c:pt idx="13">
                  <c:v>466085.68569434754</c:v>
                </c:pt>
                <c:pt idx="14">
                  <c:v>516728.16453824437</c:v>
                </c:pt>
                <c:pt idx="15">
                  <c:v>506541.62774869107</c:v>
                </c:pt>
                <c:pt idx="16">
                  <c:v>488434.60421485483</c:v>
                </c:pt>
                <c:pt idx="17">
                  <c:v>512616.70419011888</c:v>
                </c:pt>
                <c:pt idx="18">
                  <c:v>333722.84060095274</c:v>
                </c:pt>
                <c:pt idx="19">
                  <c:v>333625.53803827753</c:v>
                </c:pt>
                <c:pt idx="20">
                  <c:v>326671.52364024176</c:v>
                </c:pt>
                <c:pt idx="21">
                  <c:v>312154.5655526992</c:v>
                </c:pt>
                <c:pt idx="22">
                  <c:v>334215.3258836944</c:v>
                </c:pt>
                <c:pt idx="23">
                  <c:v>335220.22975978651</c:v>
                </c:pt>
                <c:pt idx="24">
                  <c:v>328695.97286058223</c:v>
                </c:pt>
                <c:pt idx="25">
                  <c:v>319746.03433567932</c:v>
                </c:pt>
                <c:pt idx="26">
                  <c:v>330481.22571280459</c:v>
                </c:pt>
                <c:pt idx="27">
                  <c:v>331184.71779999998</c:v>
                </c:pt>
                <c:pt idx="28">
                  <c:v>336528.43287618307</c:v>
                </c:pt>
                <c:pt idx="29">
                  <c:v>364847.78349934221</c:v>
                </c:pt>
                <c:pt idx="30">
                  <c:v>333086.3307043786</c:v>
                </c:pt>
                <c:pt idx="31">
                  <c:v>546271.99295583856</c:v>
                </c:pt>
                <c:pt idx="32">
                  <c:v>464105.22700918745</c:v>
                </c:pt>
                <c:pt idx="33">
                  <c:v>399972.6991869919</c:v>
                </c:pt>
                <c:pt idx="34">
                  <c:v>418272.2407723855</c:v>
                </c:pt>
                <c:pt idx="35">
                  <c:v>394165.27705192636</c:v>
                </c:pt>
                <c:pt idx="36">
                  <c:v>461354.59298130538</c:v>
                </c:pt>
                <c:pt idx="37">
                  <c:v>465080</c:v>
                </c:pt>
              </c:numCache>
            </c:numRef>
          </c:val>
        </c:ser>
        <c:ser>
          <c:idx val="4"/>
          <c:order val="4"/>
          <c:tx>
            <c:strRef>
              <c:f>'Pat''s Comp Chart'!$A$268</c:f>
              <c:strCache>
                <c:ptCount val="1"/>
                <c:pt idx="0">
                  <c:v>Comp, constant dollars</c:v>
                </c:pt>
              </c:strCache>
            </c:strRef>
          </c:tx>
          <c:spPr>
            <a:solidFill>
              <a:srgbClr val="FFFF00"/>
            </a:solidFill>
            <a:ln>
              <a:solidFill>
                <a:sysClr val="windowText" lastClr="000000"/>
              </a:solidFill>
            </a:ln>
          </c:spPr>
          <c:invertIfNegative val="0"/>
          <c:cat>
            <c:strRef>
              <c:f>'Pat''s Comp Chart'!$B$1:$AM$1</c:f>
              <c:strCache>
                <c:ptCount val="38"/>
                <c:pt idx="0">
                  <c:v>FY 1978</c:v>
                </c:pt>
                <c:pt idx="1">
                  <c:v>FY 1979</c:v>
                </c:pt>
                <c:pt idx="2">
                  <c:v>FY 1980</c:v>
                </c:pt>
                <c:pt idx="3">
                  <c:v>FY 1981</c:v>
                </c:pt>
                <c:pt idx="4">
                  <c:v>FY 1982</c:v>
                </c:pt>
                <c:pt idx="5">
                  <c:v>FY 1983</c:v>
                </c:pt>
                <c:pt idx="6">
                  <c:v>FY 1984</c:v>
                </c:pt>
                <c:pt idx="7">
                  <c:v>FY 1985</c:v>
                </c:pt>
                <c:pt idx="8">
                  <c:v>FY 1986</c:v>
                </c:pt>
                <c:pt idx="9">
                  <c:v>FY 1987</c:v>
                </c:pt>
                <c:pt idx="10">
                  <c:v>FY 1988</c:v>
                </c:pt>
                <c:pt idx="11">
                  <c:v>FY 1989</c:v>
                </c:pt>
                <c:pt idx="12">
                  <c:v>FY 1990</c:v>
                </c:pt>
                <c:pt idx="13">
                  <c:v>FY 1991</c:v>
                </c:pt>
                <c:pt idx="14">
                  <c:v>FY 1992</c:v>
                </c:pt>
                <c:pt idx="15">
                  <c:v>FY 1993</c:v>
                </c:pt>
                <c:pt idx="16">
                  <c:v>FY 1994</c:v>
                </c:pt>
                <c:pt idx="17">
                  <c:v>FY 1995</c:v>
                </c:pt>
                <c:pt idx="18">
                  <c:v>FY 1996</c:v>
                </c:pt>
                <c:pt idx="19">
                  <c:v>FY 1997</c:v>
                </c:pt>
                <c:pt idx="20">
                  <c:v>FY 1998</c:v>
                </c:pt>
                <c:pt idx="21">
                  <c:v>FY 1999</c:v>
                </c:pt>
                <c:pt idx="22">
                  <c:v>FY 2000</c:v>
                </c:pt>
                <c:pt idx="23">
                  <c:v>FY 2001</c:v>
                </c:pt>
                <c:pt idx="24">
                  <c:v>FY 2002</c:v>
                </c:pt>
                <c:pt idx="25">
                  <c:v>FY 2003</c:v>
                </c:pt>
                <c:pt idx="26">
                  <c:v>FY 2004</c:v>
                </c:pt>
                <c:pt idx="27">
                  <c:v>FY 2005</c:v>
                </c:pt>
                <c:pt idx="28">
                  <c:v>FY 2006</c:v>
                </c:pt>
                <c:pt idx="29">
                  <c:v>FY 2007</c:v>
                </c:pt>
                <c:pt idx="30">
                  <c:v>FY 2008</c:v>
                </c:pt>
                <c:pt idx="31">
                  <c:v>FY 2009</c:v>
                </c:pt>
                <c:pt idx="32">
                  <c:v>FY 2010</c:v>
                </c:pt>
                <c:pt idx="33">
                  <c:v>FY 2011</c:v>
                </c:pt>
                <c:pt idx="34">
                  <c:v>FY 2012</c:v>
                </c:pt>
                <c:pt idx="35">
                  <c:v>FY 2013</c:v>
                </c:pt>
                <c:pt idx="36">
                  <c:v>FY 2014</c:v>
                </c:pt>
                <c:pt idx="37">
                  <c:v>FY 2015</c:v>
                </c:pt>
              </c:strCache>
            </c:strRef>
          </c:cat>
          <c:val>
            <c:numRef>
              <c:f>'Pat''s Comp Chart'!$B$268:$AM$268</c:f>
              <c:numCache>
                <c:formatCode>#,##0_);\-#,##0_);\…_)</c:formatCode>
                <c:ptCount val="38"/>
                <c:pt idx="0">
                  <c:v>966281.21816662035</c:v>
                </c:pt>
                <c:pt idx="1">
                  <c:v>938479.26536885242</c:v>
                </c:pt>
                <c:pt idx="2">
                  <c:v>924710.12132438063</c:v>
                </c:pt>
                <c:pt idx="3">
                  <c:v>908071.16242171195</c:v>
                </c:pt>
                <c:pt idx="4">
                  <c:v>876350.09188242164</c:v>
                </c:pt>
                <c:pt idx="5">
                  <c:v>986828.80533926596</c:v>
                </c:pt>
                <c:pt idx="6">
                  <c:v>1039803.0089836182</c:v>
                </c:pt>
                <c:pt idx="7">
                  <c:v>1140206.2466780238</c:v>
                </c:pt>
                <c:pt idx="8">
                  <c:v>1005854.2032547328</c:v>
                </c:pt>
                <c:pt idx="9">
                  <c:v>984783.54514727194</c:v>
                </c:pt>
                <c:pt idx="10">
                  <c:v>1079553.8296874999</c:v>
                </c:pt>
                <c:pt idx="11">
                  <c:v>1214034.6340213954</c:v>
                </c:pt>
                <c:pt idx="12">
                  <c:v>1435197.2879275065</c:v>
                </c:pt>
                <c:pt idx="13">
                  <c:v>1424423.2039078856</c:v>
                </c:pt>
                <c:pt idx="14">
                  <c:v>1834878.0120984004</c:v>
                </c:pt>
                <c:pt idx="15">
                  <c:v>1820286.6465968585</c:v>
                </c:pt>
                <c:pt idx="16">
                  <c:v>1992990.2418401439</c:v>
                </c:pt>
                <c:pt idx="17">
                  <c:v>976563.84340212634</c:v>
                </c:pt>
                <c:pt idx="18">
                  <c:v>990229.15915475751</c:v>
                </c:pt>
                <c:pt idx="19">
                  <c:v>972348.39019138762</c:v>
                </c:pt>
                <c:pt idx="20">
                  <c:v>978495.51866334875</c:v>
                </c:pt>
                <c:pt idx="21">
                  <c:v>982390.01612526295</c:v>
                </c:pt>
                <c:pt idx="22">
                  <c:v>962930.95324971492</c:v>
                </c:pt>
                <c:pt idx="23">
                  <c:v>964174.66258896806</c:v>
                </c:pt>
                <c:pt idx="24">
                  <c:v>950754.80564674991</c:v>
                </c:pt>
                <c:pt idx="25">
                  <c:v>932607.1021539775</c:v>
                </c:pt>
                <c:pt idx="26">
                  <c:v>925043.63504406426</c:v>
                </c:pt>
                <c:pt idx="27">
                  <c:v>897179.06539999996</c:v>
                </c:pt>
                <c:pt idx="28">
                  <c:v>840124.49333590874</c:v>
                </c:pt>
                <c:pt idx="29">
                  <c:v>857419.91843638418</c:v>
                </c:pt>
                <c:pt idx="30">
                  <c:v>793766.93046867917</c:v>
                </c:pt>
                <c:pt idx="31">
                  <c:v>1134369.9235979412</c:v>
                </c:pt>
                <c:pt idx="32">
                  <c:v>878772.94068325765</c:v>
                </c:pt>
                <c:pt idx="33">
                  <c:v>844667.42932074494</c:v>
                </c:pt>
                <c:pt idx="34">
                  <c:v>820172.60030758718</c:v>
                </c:pt>
                <c:pt idx="35">
                  <c:v>759085.55561139039</c:v>
                </c:pt>
                <c:pt idx="36">
                  <c:v>771284.62709084945</c:v>
                </c:pt>
                <c:pt idx="37">
                  <c:v>737483</c:v>
                </c:pt>
              </c:numCache>
            </c:numRef>
          </c:val>
        </c:ser>
        <c:ser>
          <c:idx val="5"/>
          <c:order val="5"/>
          <c:tx>
            <c:strRef>
              <c:f>'Pat''s Comp Chart'!$A$315</c:f>
              <c:strCache>
                <c:ptCount val="1"/>
                <c:pt idx="0">
                  <c:v>Comp, constant dollars</c:v>
                </c:pt>
              </c:strCache>
            </c:strRef>
          </c:tx>
          <c:spPr>
            <a:solidFill>
              <a:srgbClr val="2FFF25"/>
            </a:solidFill>
            <a:ln>
              <a:solidFill>
                <a:sysClr val="windowText" lastClr="000000"/>
              </a:solidFill>
            </a:ln>
          </c:spPr>
          <c:invertIfNegative val="0"/>
          <c:cat>
            <c:strRef>
              <c:f>'Pat''s Comp Chart'!$B$1:$AM$1</c:f>
              <c:strCache>
                <c:ptCount val="38"/>
                <c:pt idx="0">
                  <c:v>FY 1978</c:v>
                </c:pt>
                <c:pt idx="1">
                  <c:v>FY 1979</c:v>
                </c:pt>
                <c:pt idx="2">
                  <c:v>FY 1980</c:v>
                </c:pt>
                <c:pt idx="3">
                  <c:v>FY 1981</c:v>
                </c:pt>
                <c:pt idx="4">
                  <c:v>FY 1982</c:v>
                </c:pt>
                <c:pt idx="5">
                  <c:v>FY 1983</c:v>
                </c:pt>
                <c:pt idx="6">
                  <c:v>FY 1984</c:v>
                </c:pt>
                <c:pt idx="7">
                  <c:v>FY 1985</c:v>
                </c:pt>
                <c:pt idx="8">
                  <c:v>FY 1986</c:v>
                </c:pt>
                <c:pt idx="9">
                  <c:v>FY 1987</c:v>
                </c:pt>
                <c:pt idx="10">
                  <c:v>FY 1988</c:v>
                </c:pt>
                <c:pt idx="11">
                  <c:v>FY 1989</c:v>
                </c:pt>
                <c:pt idx="12">
                  <c:v>FY 1990</c:v>
                </c:pt>
                <c:pt idx="13">
                  <c:v>FY 1991</c:v>
                </c:pt>
                <c:pt idx="14">
                  <c:v>FY 1992</c:v>
                </c:pt>
                <c:pt idx="15">
                  <c:v>FY 1993</c:v>
                </c:pt>
                <c:pt idx="16">
                  <c:v>FY 1994</c:v>
                </c:pt>
                <c:pt idx="17">
                  <c:v>FY 1995</c:v>
                </c:pt>
                <c:pt idx="18">
                  <c:v>FY 1996</c:v>
                </c:pt>
                <c:pt idx="19">
                  <c:v>FY 1997</c:v>
                </c:pt>
                <c:pt idx="20">
                  <c:v>FY 1998</c:v>
                </c:pt>
                <c:pt idx="21">
                  <c:v>FY 1999</c:v>
                </c:pt>
                <c:pt idx="22">
                  <c:v>FY 2000</c:v>
                </c:pt>
                <c:pt idx="23">
                  <c:v>FY 2001</c:v>
                </c:pt>
                <c:pt idx="24">
                  <c:v>FY 2002</c:v>
                </c:pt>
                <c:pt idx="25">
                  <c:v>FY 2003</c:v>
                </c:pt>
                <c:pt idx="26">
                  <c:v>FY 2004</c:v>
                </c:pt>
                <c:pt idx="27">
                  <c:v>FY 2005</c:v>
                </c:pt>
                <c:pt idx="28">
                  <c:v>FY 2006</c:v>
                </c:pt>
                <c:pt idx="29">
                  <c:v>FY 2007</c:v>
                </c:pt>
                <c:pt idx="30">
                  <c:v>FY 2008</c:v>
                </c:pt>
                <c:pt idx="31">
                  <c:v>FY 2009</c:v>
                </c:pt>
                <c:pt idx="32">
                  <c:v>FY 2010</c:v>
                </c:pt>
                <c:pt idx="33">
                  <c:v>FY 2011</c:v>
                </c:pt>
                <c:pt idx="34">
                  <c:v>FY 2012</c:v>
                </c:pt>
                <c:pt idx="35">
                  <c:v>FY 2013</c:v>
                </c:pt>
                <c:pt idx="36">
                  <c:v>FY 2014</c:v>
                </c:pt>
                <c:pt idx="37">
                  <c:v>FY 2015</c:v>
                </c:pt>
              </c:strCache>
            </c:strRef>
          </c:cat>
          <c:val>
            <c:numRef>
              <c:f>'Pat''s Comp Chart'!$B$315:$AM$315</c:f>
              <c:numCache>
                <c:formatCode>#,##0_);\-#,##0_);\…_)</c:formatCode>
                <c:ptCount val="38"/>
                <c:pt idx="0">
                  <c:v>277689.47952075792</c:v>
                </c:pt>
                <c:pt idx="1">
                  <c:v>292523.66854508192</c:v>
                </c:pt>
                <c:pt idx="2">
                  <c:v>295671.98194026394</c:v>
                </c:pt>
                <c:pt idx="3">
                  <c:v>321803.92442588729</c:v>
                </c:pt>
                <c:pt idx="4">
                  <c:v>284652.08292777883</c:v>
                </c:pt>
                <c:pt idx="5">
                  <c:v>277519.61846496112</c:v>
                </c:pt>
                <c:pt idx="6">
                  <c:v>337676.09793905239</c:v>
                </c:pt>
                <c:pt idx="7">
                  <c:v>375217.13253833051</c:v>
                </c:pt>
                <c:pt idx="8">
                  <c:v>333829.71504483564</c:v>
                </c:pt>
                <c:pt idx="9">
                  <c:v>405359.21809109935</c:v>
                </c:pt>
                <c:pt idx="10">
                  <c:v>468504.50218750001</c:v>
                </c:pt>
                <c:pt idx="11">
                  <c:v>481103.67093566374</c:v>
                </c:pt>
                <c:pt idx="12">
                  <c:v>547301.68050277699</c:v>
                </c:pt>
                <c:pt idx="13">
                  <c:v>535568.811444522</c:v>
                </c:pt>
                <c:pt idx="14">
                  <c:v>597561.97876058612</c:v>
                </c:pt>
                <c:pt idx="15">
                  <c:v>503740.20837696333</c:v>
                </c:pt>
                <c:pt idx="16">
                  <c:v>555767.35672063741</c:v>
                </c:pt>
                <c:pt idx="17">
                  <c:v>534863.46666666667</c:v>
                </c:pt>
                <c:pt idx="18">
                  <c:v>572858.00806156103</c:v>
                </c:pt>
                <c:pt idx="19">
                  <c:v>457959.65645933017</c:v>
                </c:pt>
                <c:pt idx="20">
                  <c:v>489103.82580874511</c:v>
                </c:pt>
                <c:pt idx="21">
                  <c:v>503166.07174573501</c:v>
                </c:pt>
                <c:pt idx="22">
                  <c:v>502909.71470923605</c:v>
                </c:pt>
                <c:pt idx="23">
                  <c:v>513990.86721530248</c:v>
                </c:pt>
                <c:pt idx="24">
                  <c:v>501382.01225651131</c:v>
                </c:pt>
                <c:pt idx="25">
                  <c:v>492388.56792493077</c:v>
                </c:pt>
                <c:pt idx="26">
                  <c:v>490559.74453084503</c:v>
                </c:pt>
                <c:pt idx="27">
                  <c:v>489763.8456</c:v>
                </c:pt>
                <c:pt idx="28">
                  <c:v>430454.34112420317</c:v>
                </c:pt>
                <c:pt idx="29">
                  <c:v>482691.89438075549</c:v>
                </c:pt>
                <c:pt idx="30">
                  <c:v>478478.22663403139</c:v>
                </c:pt>
                <c:pt idx="31">
                  <c:v>737047.14223787608</c:v>
                </c:pt>
                <c:pt idx="32">
                  <c:v>580573.24770314875</c:v>
                </c:pt>
                <c:pt idx="33">
                  <c:v>574690.73100795527</c:v>
                </c:pt>
                <c:pt idx="34">
                  <c:v>569084.93130553653</c:v>
                </c:pt>
                <c:pt idx="35">
                  <c:v>529254.23651591293</c:v>
                </c:pt>
                <c:pt idx="36">
                  <c:v>567557.10216464417</c:v>
                </c:pt>
                <c:pt idx="37">
                  <c:v>582339</c:v>
                </c:pt>
              </c:numCache>
            </c:numRef>
          </c:val>
        </c:ser>
        <c:dLbls>
          <c:showLegendKey val="0"/>
          <c:showVal val="0"/>
          <c:showCatName val="0"/>
          <c:showSerName val="0"/>
          <c:showPercent val="0"/>
          <c:showBubbleSize val="0"/>
        </c:dLbls>
        <c:gapWidth val="150"/>
        <c:overlap val="100"/>
        <c:axId val="285610864"/>
        <c:axId val="285615568"/>
      </c:barChart>
      <c:catAx>
        <c:axId val="285610864"/>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285615568"/>
        <c:crosses val="autoZero"/>
        <c:auto val="1"/>
        <c:lblAlgn val="ctr"/>
        <c:lblOffset val="100"/>
        <c:noMultiLvlLbl val="0"/>
      </c:catAx>
      <c:valAx>
        <c:axId val="285615568"/>
        <c:scaling>
          <c:orientation val="minMax"/>
        </c:scaling>
        <c:delete val="0"/>
        <c:axPos val="l"/>
        <c:majorGridlines/>
        <c:numFmt formatCode="0%" sourceLinked="1"/>
        <c:majorTickMark val="out"/>
        <c:minorTickMark val="none"/>
        <c:tickLblPos val="nextTo"/>
        <c:crossAx val="28561086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8"/>
            <a:ext cx="4028792" cy="350580"/>
          </a:xfrm>
          <a:prstGeom prst="rect">
            <a:avLst/>
          </a:prstGeom>
        </p:spPr>
        <p:txBody>
          <a:bodyPr vert="horz" lIns="91614" tIns="45807" rIns="91614" bIns="45807" rtlCol="0"/>
          <a:lstStyle>
            <a:lvl1pPr algn="l">
              <a:defRPr sz="1200"/>
            </a:lvl1pPr>
          </a:lstStyle>
          <a:p>
            <a:endParaRPr lang="en-US"/>
          </a:p>
        </p:txBody>
      </p:sp>
      <p:sp>
        <p:nvSpPr>
          <p:cNvPr id="3" name="Date Placeholder 2"/>
          <p:cNvSpPr>
            <a:spLocks noGrp="1"/>
          </p:cNvSpPr>
          <p:nvPr>
            <p:ph type="dt" sz="quarter" idx="1"/>
          </p:nvPr>
        </p:nvSpPr>
        <p:spPr>
          <a:xfrm>
            <a:off x="5265505" y="8"/>
            <a:ext cx="4028791" cy="350580"/>
          </a:xfrm>
          <a:prstGeom prst="rect">
            <a:avLst/>
          </a:prstGeom>
        </p:spPr>
        <p:txBody>
          <a:bodyPr vert="horz" lIns="91614" tIns="45807" rIns="91614" bIns="45807" rtlCol="0"/>
          <a:lstStyle>
            <a:lvl1pPr algn="r">
              <a:defRPr sz="1200"/>
            </a:lvl1pPr>
          </a:lstStyle>
          <a:p>
            <a:fld id="{B17554D1-967C-4C6D-9F2D-48B3C2720170}" type="datetimeFigureOut">
              <a:rPr lang="en-US" smtClean="0"/>
              <a:t>7/6/2015</a:t>
            </a:fld>
            <a:endParaRPr lang="en-US"/>
          </a:p>
        </p:txBody>
      </p:sp>
      <p:sp>
        <p:nvSpPr>
          <p:cNvPr id="4" name="Footer Placeholder 3"/>
          <p:cNvSpPr>
            <a:spLocks noGrp="1"/>
          </p:cNvSpPr>
          <p:nvPr>
            <p:ph type="ftr" sz="quarter" idx="2"/>
          </p:nvPr>
        </p:nvSpPr>
        <p:spPr>
          <a:xfrm>
            <a:off x="5" y="6658625"/>
            <a:ext cx="4028792" cy="350580"/>
          </a:xfrm>
          <a:prstGeom prst="rect">
            <a:avLst/>
          </a:prstGeom>
        </p:spPr>
        <p:txBody>
          <a:bodyPr vert="horz" lIns="91614" tIns="45807" rIns="91614" bIns="45807" rtlCol="0" anchor="b"/>
          <a:lstStyle>
            <a:lvl1pPr algn="l">
              <a:defRPr sz="1200"/>
            </a:lvl1pPr>
          </a:lstStyle>
          <a:p>
            <a:endParaRPr lang="en-US"/>
          </a:p>
        </p:txBody>
      </p:sp>
      <p:sp>
        <p:nvSpPr>
          <p:cNvPr id="5" name="Slide Number Placeholder 4"/>
          <p:cNvSpPr>
            <a:spLocks noGrp="1"/>
          </p:cNvSpPr>
          <p:nvPr>
            <p:ph type="sldNum" sz="quarter" idx="3"/>
          </p:nvPr>
        </p:nvSpPr>
        <p:spPr>
          <a:xfrm>
            <a:off x="5265505" y="6658625"/>
            <a:ext cx="4028791" cy="350580"/>
          </a:xfrm>
          <a:prstGeom prst="rect">
            <a:avLst/>
          </a:prstGeom>
        </p:spPr>
        <p:txBody>
          <a:bodyPr vert="horz" lIns="91614" tIns="45807" rIns="91614" bIns="45807"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7"/>
            <a:ext cx="4028159" cy="350520"/>
          </a:xfrm>
          <a:prstGeom prst="rect">
            <a:avLst/>
          </a:prstGeom>
        </p:spPr>
        <p:txBody>
          <a:bodyPr vert="horz" lIns="92392" tIns="46197" rIns="92392" bIns="4619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6141" y="7"/>
            <a:ext cx="4028159" cy="350520"/>
          </a:xfrm>
          <a:prstGeom prst="rect">
            <a:avLst/>
          </a:prstGeom>
        </p:spPr>
        <p:txBody>
          <a:bodyPr vert="horz" lIns="92392" tIns="46197" rIns="92392" bIns="46197"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7/6/2015</a:t>
            </a:fld>
            <a:endParaRPr lang="en-US"/>
          </a:p>
        </p:txBody>
      </p:sp>
      <p:sp>
        <p:nvSpPr>
          <p:cNvPr id="4" name="Slide Image Placeholder 3"/>
          <p:cNvSpPr>
            <a:spLocks noGrp="1" noRot="1" noChangeAspect="1"/>
          </p:cNvSpPr>
          <p:nvPr>
            <p:ph type="sldImg" idx="2"/>
          </p:nvPr>
        </p:nvSpPr>
        <p:spPr>
          <a:xfrm>
            <a:off x="2897188" y="527050"/>
            <a:ext cx="3502025" cy="2627313"/>
          </a:xfrm>
          <a:prstGeom prst="rect">
            <a:avLst/>
          </a:prstGeom>
          <a:noFill/>
          <a:ln w="12700">
            <a:solidFill>
              <a:prstClr val="black"/>
            </a:solidFill>
          </a:ln>
        </p:spPr>
        <p:txBody>
          <a:bodyPr vert="horz" lIns="92392" tIns="46197" rIns="92392" bIns="46197" rtlCol="0" anchor="ctr"/>
          <a:lstStyle/>
          <a:p>
            <a:pPr lvl="0"/>
            <a:endParaRPr lang="en-US" noProof="0"/>
          </a:p>
        </p:txBody>
      </p:sp>
      <p:sp>
        <p:nvSpPr>
          <p:cNvPr id="5" name="Notes Placeholder 4"/>
          <p:cNvSpPr>
            <a:spLocks noGrp="1"/>
          </p:cNvSpPr>
          <p:nvPr>
            <p:ph type="body" sz="quarter" idx="3"/>
          </p:nvPr>
        </p:nvSpPr>
        <p:spPr>
          <a:xfrm>
            <a:off x="930065" y="3329940"/>
            <a:ext cx="7436278" cy="3154680"/>
          </a:xfrm>
          <a:prstGeom prst="rect">
            <a:avLst/>
          </a:prstGeom>
        </p:spPr>
        <p:txBody>
          <a:bodyPr vert="horz" lIns="92392" tIns="46197" rIns="92392" bIns="4619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6658684"/>
            <a:ext cx="4028159" cy="350520"/>
          </a:xfrm>
          <a:prstGeom prst="rect">
            <a:avLst/>
          </a:prstGeom>
        </p:spPr>
        <p:txBody>
          <a:bodyPr vert="horz" lIns="92392" tIns="46197" rIns="92392" bIns="4619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6141" y="6658684"/>
            <a:ext cx="4028159" cy="350520"/>
          </a:xfrm>
          <a:prstGeom prst="rect">
            <a:avLst/>
          </a:prstGeom>
        </p:spPr>
        <p:txBody>
          <a:bodyPr vert="horz" lIns="92392" tIns="46197" rIns="92392" bIns="46197"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1</a:t>
            </a:fld>
            <a:endParaRPr lang="en-US" dirty="0"/>
          </a:p>
        </p:txBody>
      </p:sp>
    </p:spTree>
    <p:extLst>
      <p:ext uri="{BB962C8B-B14F-4D97-AF65-F5344CB8AC3E}">
        <p14:creationId xmlns:p14="http://schemas.microsoft.com/office/powerpoint/2010/main" val="2366578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r>
              <a:rPr lang="en-US" sz="800" b="1" dirty="0"/>
              <a:t>Research</a:t>
            </a:r>
            <a:endParaRPr lang="en-US" sz="800" dirty="0"/>
          </a:p>
          <a:p>
            <a:pPr lvl="0"/>
            <a:r>
              <a:rPr lang="en-US" sz="800" dirty="0"/>
              <a:t>Continue on the path to </a:t>
            </a:r>
            <a:r>
              <a:rPr lang="en-US" sz="800" dirty="0" err="1"/>
              <a:t>exascale</a:t>
            </a:r>
            <a:r>
              <a:rPr lang="en-US" sz="800" dirty="0"/>
              <a:t> computers by </a:t>
            </a:r>
          </a:p>
          <a:p>
            <a:pPr marL="233144" lvl="1" indent="-120538">
              <a:buFont typeface="Wingdings" pitchFamily="2" charset="2"/>
              <a:buChar char="§"/>
            </a:pPr>
            <a:r>
              <a:rPr lang="en-US" sz="800" dirty="0"/>
              <a:t>initiating a research program in the area programming models and runtime systems that address the challenges of energy efficient, data intensive applications, which are characterized by asynchronous, fine grain parallelism;</a:t>
            </a:r>
          </a:p>
          <a:p>
            <a:pPr marL="233144" lvl="1" indent="-120538">
              <a:buFont typeface="Wingdings" pitchFamily="2" charset="2"/>
              <a:buChar char="§"/>
            </a:pPr>
            <a:r>
              <a:rPr lang="en-US" sz="800" dirty="0"/>
              <a:t>funding HPC vendors to perform research efforts in critical technologies and system interconnects, with the goal of migrating these technologies into their future </a:t>
            </a:r>
            <a:r>
              <a:rPr lang="en-US" sz="800" dirty="0" err="1"/>
              <a:t>exascale</a:t>
            </a:r>
            <a:r>
              <a:rPr lang="en-US" sz="800" dirty="0"/>
              <a:t> products;</a:t>
            </a:r>
          </a:p>
          <a:p>
            <a:pPr marL="233144" lvl="1" indent="-120538">
              <a:buFont typeface="Wingdings" pitchFamily="2" charset="2"/>
              <a:buChar char="§"/>
            </a:pPr>
            <a:r>
              <a:rPr lang="en-US" sz="800" dirty="0"/>
              <a:t>initiating system engineering efforts with high performance computer vendors that address system level challenges to ensure resulting </a:t>
            </a:r>
            <a:r>
              <a:rPr lang="en-US" sz="800" dirty="0" err="1"/>
              <a:t>exascale</a:t>
            </a:r>
            <a:r>
              <a:rPr lang="en-US" sz="800" dirty="0"/>
              <a:t> computer systems will achieve DOE goals.</a:t>
            </a:r>
          </a:p>
          <a:p>
            <a:pPr marL="233144" lvl="1" indent="-120538">
              <a:buFont typeface="Wingdings" pitchFamily="2" charset="2"/>
              <a:buChar char="§"/>
            </a:pPr>
            <a:r>
              <a:rPr lang="en-US" sz="800" dirty="0"/>
              <a:t>expanding </a:t>
            </a:r>
            <a:r>
              <a:rPr lang="en-US" sz="800" dirty="0" err="1"/>
              <a:t>exascale</a:t>
            </a:r>
            <a:r>
              <a:rPr lang="en-US" sz="800" dirty="0"/>
              <a:t> system studies to model system performance, from hardware architecture to application workflow, with system software management.  These studies are necessary to understand the properties determining ultimate operational and performance characteristics, within the projected range of </a:t>
            </a:r>
            <a:r>
              <a:rPr lang="en-US" sz="800" dirty="0" err="1"/>
              <a:t>exascale</a:t>
            </a:r>
            <a:r>
              <a:rPr lang="en-US" sz="800" dirty="0"/>
              <a:t> size and capability.</a:t>
            </a:r>
          </a:p>
          <a:p>
            <a:pPr lvl="0"/>
            <a:r>
              <a:rPr lang="en-US" sz="800" dirty="0"/>
              <a:t>Initiate exploratory </a:t>
            </a:r>
            <a:r>
              <a:rPr lang="en-US" sz="800" dirty="0" err="1"/>
              <a:t>SciDAC</a:t>
            </a:r>
            <a:r>
              <a:rPr lang="en-US" sz="800" dirty="0"/>
              <a:t> partnership efforts to establish for future partnership programs for data intensive scientific problems.</a:t>
            </a:r>
          </a:p>
          <a:p>
            <a:pPr lvl="0"/>
            <a:r>
              <a:rPr lang="en-US" sz="800" dirty="0"/>
              <a:t>Initiate a computer science research program to support development of scientific data management and analysis and visualization techniques, including knowledge representation.</a:t>
            </a:r>
          </a:p>
          <a:p>
            <a:pPr lvl="0"/>
            <a:r>
              <a:rPr lang="en-US" sz="800" dirty="0"/>
              <a:t>Conduct innovative mathematics research to improve the fidelity and predictability of continuous and/or distributed complex systems that accurately capture the physics and/or subcomponent interactions across vastly different time and length scales. </a:t>
            </a:r>
          </a:p>
          <a:p>
            <a:r>
              <a:rPr lang="en-US" sz="800" dirty="0"/>
              <a:t> </a:t>
            </a:r>
          </a:p>
          <a:p>
            <a:pPr lvl="0"/>
            <a:r>
              <a:rPr lang="en-US" sz="800" b="1" dirty="0"/>
              <a:t>Facility Operations</a:t>
            </a:r>
            <a:endParaRPr lang="en-US" sz="800" dirty="0"/>
          </a:p>
          <a:p>
            <a:pPr lvl="0"/>
            <a:r>
              <a:rPr lang="en-US" sz="800" dirty="0"/>
              <a:t>Operate NERSC and the LCFs at a level to achieve 90% availability.</a:t>
            </a:r>
          </a:p>
          <a:p>
            <a:pPr lvl="0"/>
            <a:r>
              <a:rPr lang="en-US" sz="800" dirty="0"/>
              <a:t>Begin deployment of   planned 20-30 </a:t>
            </a:r>
            <a:r>
              <a:rPr lang="en-US" sz="800" dirty="0" err="1"/>
              <a:t>petaflop</a:t>
            </a:r>
            <a:r>
              <a:rPr lang="en-US" sz="800" dirty="0"/>
              <a:t> upgrade at NERSC (NERSC-8); Relocate NERSC from the Oakland Scientific Facility into the new Computational Research and Theory building, located on the LBNL campus. </a:t>
            </a:r>
          </a:p>
          <a:p>
            <a:pPr lvl="0"/>
            <a:r>
              <a:rPr lang="en-US" sz="800" dirty="0"/>
              <a:t>Begin preparations for the 75-200 </a:t>
            </a:r>
            <a:r>
              <a:rPr lang="en-US" sz="800" dirty="0" err="1"/>
              <a:t>petaflop</a:t>
            </a:r>
            <a:r>
              <a:rPr lang="en-US" sz="800" dirty="0"/>
              <a:t> upgrades at each Leadership Computing Facility, which are planned to be operational in the 2017-2018 timeframe. </a:t>
            </a:r>
          </a:p>
          <a:p>
            <a:pPr lvl="0"/>
            <a:r>
              <a:rPr lang="en-US" sz="800" dirty="0"/>
              <a:t>Extend </a:t>
            </a:r>
            <a:r>
              <a:rPr lang="en-US" sz="800" dirty="0" err="1"/>
              <a:t>ESnet</a:t>
            </a:r>
            <a:r>
              <a:rPr lang="en-US" sz="800" dirty="0"/>
              <a:t> to further support SC facilities and large experiments in the U.S. and Europe.</a:t>
            </a:r>
          </a:p>
          <a:p>
            <a:pPr lvl="0"/>
            <a:r>
              <a:rPr lang="en-US" sz="800" dirty="0"/>
              <a:t>Initiate a Postdoctoral Computational Scientists for Energy, Environment and National Security (CSEENS) program at ASCR facilities to ensure an adequate supply of computational science and engineering trained to meet the national workforce need. </a:t>
            </a:r>
          </a:p>
          <a:p>
            <a:endParaRPr lang="en-US" sz="800"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581866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r>
              <a:rPr lang="en-US" sz="800" b="1" dirty="0"/>
              <a:t>Research</a:t>
            </a:r>
            <a:endParaRPr lang="en-US" sz="800" dirty="0"/>
          </a:p>
          <a:p>
            <a:pPr lvl="0"/>
            <a:r>
              <a:rPr lang="en-US" sz="800" dirty="0"/>
              <a:t>Continue on the path to </a:t>
            </a:r>
            <a:r>
              <a:rPr lang="en-US" sz="800" dirty="0" err="1"/>
              <a:t>exascale</a:t>
            </a:r>
            <a:r>
              <a:rPr lang="en-US" sz="800" dirty="0"/>
              <a:t> computers by </a:t>
            </a:r>
          </a:p>
          <a:p>
            <a:pPr marL="233144" lvl="1" indent="-120538">
              <a:buFont typeface="Wingdings" pitchFamily="2" charset="2"/>
              <a:buChar char="§"/>
            </a:pPr>
            <a:r>
              <a:rPr lang="en-US" sz="800" dirty="0"/>
              <a:t>initiating a research program in the area programming models and runtime systems that address the challenges of energy efficient, data intensive applications, which are characterized by asynchronous, fine grain parallelism;</a:t>
            </a:r>
          </a:p>
          <a:p>
            <a:pPr marL="233144" lvl="1" indent="-120538">
              <a:buFont typeface="Wingdings" pitchFamily="2" charset="2"/>
              <a:buChar char="§"/>
            </a:pPr>
            <a:r>
              <a:rPr lang="en-US" sz="800" dirty="0"/>
              <a:t>funding HPC vendors to perform research efforts in critical technologies and system interconnects, with the goal of migrating these technologies into their future </a:t>
            </a:r>
            <a:r>
              <a:rPr lang="en-US" sz="800" dirty="0" err="1"/>
              <a:t>exascale</a:t>
            </a:r>
            <a:r>
              <a:rPr lang="en-US" sz="800" dirty="0"/>
              <a:t> products;</a:t>
            </a:r>
          </a:p>
          <a:p>
            <a:pPr marL="233144" lvl="1" indent="-120538">
              <a:buFont typeface="Wingdings" pitchFamily="2" charset="2"/>
              <a:buChar char="§"/>
            </a:pPr>
            <a:r>
              <a:rPr lang="en-US" sz="800" dirty="0"/>
              <a:t>initiating system engineering efforts with high performance computer vendors that address system level challenges to ensure resulting </a:t>
            </a:r>
            <a:r>
              <a:rPr lang="en-US" sz="800" dirty="0" err="1"/>
              <a:t>exascale</a:t>
            </a:r>
            <a:r>
              <a:rPr lang="en-US" sz="800" dirty="0"/>
              <a:t> computer systems will achieve DOE goals.</a:t>
            </a:r>
          </a:p>
          <a:p>
            <a:pPr marL="233144" lvl="1" indent="-120538">
              <a:buFont typeface="Wingdings" pitchFamily="2" charset="2"/>
              <a:buChar char="§"/>
            </a:pPr>
            <a:r>
              <a:rPr lang="en-US" sz="800" dirty="0"/>
              <a:t>expanding </a:t>
            </a:r>
            <a:r>
              <a:rPr lang="en-US" sz="800" dirty="0" err="1"/>
              <a:t>exascale</a:t>
            </a:r>
            <a:r>
              <a:rPr lang="en-US" sz="800" dirty="0"/>
              <a:t> system studies to model system performance, from hardware architecture to application workflow, with system software management.  These studies are necessary to understand the properties determining ultimate operational and performance characteristics, within the projected range of </a:t>
            </a:r>
            <a:r>
              <a:rPr lang="en-US" sz="800" dirty="0" err="1"/>
              <a:t>exascale</a:t>
            </a:r>
            <a:r>
              <a:rPr lang="en-US" sz="800" dirty="0"/>
              <a:t> size and capability.</a:t>
            </a:r>
          </a:p>
          <a:p>
            <a:pPr lvl="0"/>
            <a:r>
              <a:rPr lang="en-US" sz="800" dirty="0"/>
              <a:t>Initiate exploratory </a:t>
            </a:r>
            <a:r>
              <a:rPr lang="en-US" sz="800" dirty="0" err="1"/>
              <a:t>SciDAC</a:t>
            </a:r>
            <a:r>
              <a:rPr lang="en-US" sz="800" dirty="0"/>
              <a:t> partnership efforts to establish for future partnership programs for data intensive scientific problems.</a:t>
            </a:r>
          </a:p>
          <a:p>
            <a:pPr lvl="0"/>
            <a:r>
              <a:rPr lang="en-US" sz="800" dirty="0"/>
              <a:t>Initiate a computer science research program to support development of scientific data management and analysis and visualization techniques, including knowledge representation.</a:t>
            </a:r>
          </a:p>
          <a:p>
            <a:pPr lvl="0"/>
            <a:r>
              <a:rPr lang="en-US" sz="800" dirty="0"/>
              <a:t>Conduct innovative mathematics research to improve the fidelity and predictability of continuous and/or distributed complex systems that accurately capture the physics and/or subcomponent interactions across vastly different time and length scales. </a:t>
            </a:r>
          </a:p>
          <a:p>
            <a:r>
              <a:rPr lang="en-US" sz="800" dirty="0"/>
              <a:t> </a:t>
            </a:r>
          </a:p>
          <a:p>
            <a:pPr lvl="0"/>
            <a:r>
              <a:rPr lang="en-US" sz="800" b="1" dirty="0"/>
              <a:t>Facility Operations</a:t>
            </a:r>
            <a:endParaRPr lang="en-US" sz="800" dirty="0"/>
          </a:p>
          <a:p>
            <a:pPr lvl="0"/>
            <a:r>
              <a:rPr lang="en-US" sz="800" dirty="0"/>
              <a:t>Operate NERSC and the LCFs at a level to achieve 90% availability.</a:t>
            </a:r>
          </a:p>
          <a:p>
            <a:pPr lvl="0"/>
            <a:r>
              <a:rPr lang="en-US" sz="800" dirty="0"/>
              <a:t>Begin deployment of   planned 20-30 </a:t>
            </a:r>
            <a:r>
              <a:rPr lang="en-US" sz="800" dirty="0" err="1"/>
              <a:t>petaflop</a:t>
            </a:r>
            <a:r>
              <a:rPr lang="en-US" sz="800" dirty="0"/>
              <a:t> upgrade at NERSC (NERSC-8); Relocate NERSC from the Oakland Scientific Facility into the new Computational Research and Theory building, located on the LBNL campus. </a:t>
            </a:r>
          </a:p>
          <a:p>
            <a:pPr lvl="0"/>
            <a:r>
              <a:rPr lang="en-US" sz="800" dirty="0"/>
              <a:t>Begin preparations for the 75-200 </a:t>
            </a:r>
            <a:r>
              <a:rPr lang="en-US" sz="800" dirty="0" err="1"/>
              <a:t>petaflop</a:t>
            </a:r>
            <a:r>
              <a:rPr lang="en-US" sz="800" dirty="0"/>
              <a:t> upgrades at each Leadership Computing Facility, which are planned to be operational in the 2017-2018 timeframe. </a:t>
            </a:r>
          </a:p>
          <a:p>
            <a:pPr lvl="0"/>
            <a:r>
              <a:rPr lang="en-US" sz="800" dirty="0"/>
              <a:t>Extend </a:t>
            </a:r>
            <a:r>
              <a:rPr lang="en-US" sz="800" dirty="0" err="1"/>
              <a:t>ESnet</a:t>
            </a:r>
            <a:r>
              <a:rPr lang="en-US" sz="800" dirty="0"/>
              <a:t> to further support SC facilities and large experiments in the U.S. and Europe.</a:t>
            </a:r>
          </a:p>
          <a:p>
            <a:pPr lvl="0"/>
            <a:r>
              <a:rPr lang="en-US" sz="800" dirty="0"/>
              <a:t>Initiate a Postdoctoral Computational Scientists for Energy, Environment and National Security (CSEENS) program at ASCR facilities to ensure an adequate supply of computational science and engineering trained to meet the national workforce need. </a:t>
            </a:r>
          </a:p>
          <a:p>
            <a:endParaRPr lang="en-US" sz="800"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78815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a:t>
            </a:fld>
            <a:endParaRPr lang="en-US" dirty="0"/>
          </a:p>
        </p:txBody>
      </p:sp>
    </p:spTree>
    <p:extLst>
      <p:ext uri="{BB962C8B-B14F-4D97-AF65-F5344CB8AC3E}">
        <p14:creationId xmlns:p14="http://schemas.microsoft.com/office/powerpoint/2010/main" val="248454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BA068B-7A98-4E0F-9459-9A33DEEB05D9}" type="slidenum">
              <a:rPr lang="en-US" smtClean="0"/>
              <a:pPr/>
              <a:t>3</a:t>
            </a:fld>
            <a:endParaRPr lang="en-US" dirty="0"/>
          </a:p>
        </p:txBody>
      </p:sp>
    </p:spTree>
    <p:extLst>
      <p:ext uri="{BB962C8B-B14F-4D97-AF65-F5344CB8AC3E}">
        <p14:creationId xmlns:p14="http://schemas.microsoft.com/office/powerpoint/2010/main" val="1490142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4</a:t>
            </a:fld>
            <a:endParaRPr lang="en-US"/>
          </a:p>
        </p:txBody>
      </p:sp>
    </p:spTree>
    <p:extLst>
      <p:ext uri="{BB962C8B-B14F-4D97-AF65-F5344CB8AC3E}">
        <p14:creationId xmlns:p14="http://schemas.microsoft.com/office/powerpoint/2010/main" val="349784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6</a:t>
            </a:fld>
            <a:endParaRPr lang="en-US"/>
          </a:p>
        </p:txBody>
      </p:sp>
    </p:spTree>
    <p:extLst>
      <p:ext uri="{BB962C8B-B14F-4D97-AF65-F5344CB8AC3E}">
        <p14:creationId xmlns:p14="http://schemas.microsoft.com/office/powerpoint/2010/main" val="133880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r>
              <a:rPr lang="en-US" sz="800" b="1" dirty="0"/>
              <a:t>Research</a:t>
            </a:r>
            <a:endParaRPr lang="en-US" sz="800" dirty="0"/>
          </a:p>
          <a:p>
            <a:pPr lvl="0"/>
            <a:r>
              <a:rPr lang="en-US" sz="800" dirty="0"/>
              <a:t>Continue on the path to </a:t>
            </a:r>
            <a:r>
              <a:rPr lang="en-US" sz="800" dirty="0" err="1"/>
              <a:t>exascale</a:t>
            </a:r>
            <a:r>
              <a:rPr lang="en-US" sz="800" dirty="0"/>
              <a:t> computers by </a:t>
            </a:r>
          </a:p>
          <a:p>
            <a:pPr marL="233144" lvl="1" indent="-120538">
              <a:buFont typeface="Wingdings" pitchFamily="2" charset="2"/>
              <a:buChar char="§"/>
            </a:pPr>
            <a:r>
              <a:rPr lang="en-US" sz="800" dirty="0"/>
              <a:t>initiating a research program in the area programming models and runtime systems that address the challenges of energy efficient, data intensive applications, which are characterized by asynchronous, fine grain parallelism;</a:t>
            </a:r>
          </a:p>
          <a:p>
            <a:pPr marL="233144" lvl="1" indent="-120538">
              <a:buFont typeface="Wingdings" pitchFamily="2" charset="2"/>
              <a:buChar char="§"/>
            </a:pPr>
            <a:r>
              <a:rPr lang="en-US" sz="800" dirty="0"/>
              <a:t>funding HPC vendors to perform research efforts in critical technologies and system interconnects, with the goal of migrating these technologies into their future </a:t>
            </a:r>
            <a:r>
              <a:rPr lang="en-US" sz="800" dirty="0" err="1"/>
              <a:t>exascale</a:t>
            </a:r>
            <a:r>
              <a:rPr lang="en-US" sz="800" dirty="0"/>
              <a:t> products;</a:t>
            </a:r>
          </a:p>
          <a:p>
            <a:pPr marL="233144" lvl="1" indent="-120538">
              <a:buFont typeface="Wingdings" pitchFamily="2" charset="2"/>
              <a:buChar char="§"/>
            </a:pPr>
            <a:r>
              <a:rPr lang="en-US" sz="800" dirty="0"/>
              <a:t>initiating system engineering efforts with high performance computer vendors that address system level challenges to ensure resulting </a:t>
            </a:r>
            <a:r>
              <a:rPr lang="en-US" sz="800" dirty="0" err="1"/>
              <a:t>exascale</a:t>
            </a:r>
            <a:r>
              <a:rPr lang="en-US" sz="800" dirty="0"/>
              <a:t> computer systems will achieve DOE goals.</a:t>
            </a:r>
          </a:p>
          <a:p>
            <a:pPr marL="233144" lvl="1" indent="-120538">
              <a:buFont typeface="Wingdings" pitchFamily="2" charset="2"/>
              <a:buChar char="§"/>
            </a:pPr>
            <a:r>
              <a:rPr lang="en-US" sz="800" dirty="0"/>
              <a:t>expanding </a:t>
            </a:r>
            <a:r>
              <a:rPr lang="en-US" sz="800" dirty="0" err="1"/>
              <a:t>exascale</a:t>
            </a:r>
            <a:r>
              <a:rPr lang="en-US" sz="800" dirty="0"/>
              <a:t> system studies to model system performance, from hardware architecture to application workflow, with system software management.  These studies are necessary to understand the properties determining ultimate operational and performance characteristics, within the projected range of </a:t>
            </a:r>
            <a:r>
              <a:rPr lang="en-US" sz="800" dirty="0" err="1"/>
              <a:t>exascale</a:t>
            </a:r>
            <a:r>
              <a:rPr lang="en-US" sz="800" dirty="0"/>
              <a:t> size and capability.</a:t>
            </a:r>
          </a:p>
          <a:p>
            <a:pPr lvl="0"/>
            <a:r>
              <a:rPr lang="en-US" sz="800" dirty="0"/>
              <a:t>Initiate exploratory </a:t>
            </a:r>
            <a:r>
              <a:rPr lang="en-US" sz="800" dirty="0" err="1"/>
              <a:t>SciDAC</a:t>
            </a:r>
            <a:r>
              <a:rPr lang="en-US" sz="800" dirty="0"/>
              <a:t> partnership efforts to establish for future partnership programs for data intensive scientific problems.</a:t>
            </a:r>
          </a:p>
          <a:p>
            <a:pPr lvl="0"/>
            <a:r>
              <a:rPr lang="en-US" sz="800" dirty="0"/>
              <a:t>Initiate a computer science research program to support development of scientific data management and analysis and visualization techniques, including knowledge representation.</a:t>
            </a:r>
          </a:p>
          <a:p>
            <a:pPr lvl="0"/>
            <a:r>
              <a:rPr lang="en-US" sz="800" dirty="0"/>
              <a:t>Conduct innovative mathematics research to improve the fidelity and predictability of continuous and/or distributed complex systems that accurately capture the physics and/or subcomponent interactions across vastly different time and length scales. </a:t>
            </a:r>
          </a:p>
          <a:p>
            <a:r>
              <a:rPr lang="en-US" sz="800" dirty="0"/>
              <a:t> </a:t>
            </a:r>
          </a:p>
          <a:p>
            <a:pPr lvl="0"/>
            <a:r>
              <a:rPr lang="en-US" sz="800" b="1" dirty="0"/>
              <a:t>Facility Operations</a:t>
            </a:r>
            <a:endParaRPr lang="en-US" sz="800" dirty="0"/>
          </a:p>
          <a:p>
            <a:pPr lvl="0"/>
            <a:r>
              <a:rPr lang="en-US" sz="800" dirty="0"/>
              <a:t>Operate NERSC and the LCFs at a level to achieve 90% availability.</a:t>
            </a:r>
          </a:p>
          <a:p>
            <a:pPr lvl="0"/>
            <a:r>
              <a:rPr lang="en-US" sz="800" dirty="0"/>
              <a:t>Begin deployment of   planned 20-30 </a:t>
            </a:r>
            <a:r>
              <a:rPr lang="en-US" sz="800" dirty="0" err="1"/>
              <a:t>petaflop</a:t>
            </a:r>
            <a:r>
              <a:rPr lang="en-US" sz="800" dirty="0"/>
              <a:t> upgrade at NERSC (NERSC-8); Relocate NERSC from the Oakland Scientific Facility into the new Computational Research and Theory building, located on the LBNL campus. </a:t>
            </a:r>
          </a:p>
          <a:p>
            <a:pPr lvl="0"/>
            <a:r>
              <a:rPr lang="en-US" sz="800" dirty="0"/>
              <a:t>Begin preparations for the 75-200 </a:t>
            </a:r>
            <a:r>
              <a:rPr lang="en-US" sz="800" dirty="0" err="1"/>
              <a:t>petaflop</a:t>
            </a:r>
            <a:r>
              <a:rPr lang="en-US" sz="800" dirty="0"/>
              <a:t> upgrades at each Leadership Computing Facility, which are planned to be operational in the 2017-2018 timeframe. </a:t>
            </a:r>
          </a:p>
          <a:p>
            <a:pPr lvl="0"/>
            <a:r>
              <a:rPr lang="en-US" sz="800" dirty="0"/>
              <a:t>Extend </a:t>
            </a:r>
            <a:r>
              <a:rPr lang="en-US" sz="800" dirty="0" err="1"/>
              <a:t>ESnet</a:t>
            </a:r>
            <a:r>
              <a:rPr lang="en-US" sz="800" dirty="0"/>
              <a:t> to further support SC facilities and large experiments in the U.S. and Europe.</a:t>
            </a:r>
          </a:p>
          <a:p>
            <a:pPr lvl="0"/>
            <a:r>
              <a:rPr lang="en-US" sz="800" dirty="0"/>
              <a:t>Initiate a Postdoctoral Computational Scientists for Energy, Environment and National Security (CSEENS) program at ASCR facilities to ensure an adequate supply of computational science and engineering trained to meet the national workforce need. </a:t>
            </a:r>
          </a:p>
          <a:p>
            <a:endParaRPr lang="en-US" sz="800"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180423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r>
              <a:rPr lang="en-US" sz="800" b="1" dirty="0"/>
              <a:t>Research</a:t>
            </a:r>
            <a:endParaRPr lang="en-US" sz="800" dirty="0"/>
          </a:p>
          <a:p>
            <a:pPr lvl="0"/>
            <a:r>
              <a:rPr lang="en-US" sz="800" dirty="0"/>
              <a:t>Continue on the path to </a:t>
            </a:r>
            <a:r>
              <a:rPr lang="en-US" sz="800" dirty="0" err="1"/>
              <a:t>exascale</a:t>
            </a:r>
            <a:r>
              <a:rPr lang="en-US" sz="800" dirty="0"/>
              <a:t> computers by </a:t>
            </a:r>
          </a:p>
          <a:p>
            <a:pPr marL="233144" lvl="1" indent="-120538">
              <a:buFont typeface="Wingdings" pitchFamily="2" charset="2"/>
              <a:buChar char="§"/>
            </a:pPr>
            <a:r>
              <a:rPr lang="en-US" sz="800" dirty="0"/>
              <a:t>initiating a research program in the area programming models and runtime systems that address the challenges of energy efficient, data intensive applications, which are characterized by asynchronous, fine grain parallelism;</a:t>
            </a:r>
          </a:p>
          <a:p>
            <a:pPr marL="233144" lvl="1" indent="-120538">
              <a:buFont typeface="Wingdings" pitchFamily="2" charset="2"/>
              <a:buChar char="§"/>
            </a:pPr>
            <a:r>
              <a:rPr lang="en-US" sz="800" dirty="0"/>
              <a:t>funding HPC vendors to perform research efforts in critical technologies and system interconnects, with the goal of migrating these technologies into their future </a:t>
            </a:r>
            <a:r>
              <a:rPr lang="en-US" sz="800" dirty="0" err="1"/>
              <a:t>exascale</a:t>
            </a:r>
            <a:r>
              <a:rPr lang="en-US" sz="800" dirty="0"/>
              <a:t> products;</a:t>
            </a:r>
          </a:p>
          <a:p>
            <a:pPr marL="233144" lvl="1" indent="-120538">
              <a:buFont typeface="Wingdings" pitchFamily="2" charset="2"/>
              <a:buChar char="§"/>
            </a:pPr>
            <a:r>
              <a:rPr lang="en-US" sz="800" dirty="0"/>
              <a:t>initiating system engineering efforts with high performance computer vendors that address system level challenges to ensure resulting </a:t>
            </a:r>
            <a:r>
              <a:rPr lang="en-US" sz="800" dirty="0" err="1"/>
              <a:t>exascale</a:t>
            </a:r>
            <a:r>
              <a:rPr lang="en-US" sz="800" dirty="0"/>
              <a:t> computer systems will achieve DOE goals.</a:t>
            </a:r>
          </a:p>
          <a:p>
            <a:pPr marL="233144" lvl="1" indent="-120538">
              <a:buFont typeface="Wingdings" pitchFamily="2" charset="2"/>
              <a:buChar char="§"/>
            </a:pPr>
            <a:r>
              <a:rPr lang="en-US" sz="800" dirty="0"/>
              <a:t>expanding </a:t>
            </a:r>
            <a:r>
              <a:rPr lang="en-US" sz="800" dirty="0" err="1"/>
              <a:t>exascale</a:t>
            </a:r>
            <a:r>
              <a:rPr lang="en-US" sz="800" dirty="0"/>
              <a:t> system studies to model system performance, from hardware architecture to application workflow, with system software management.  These studies are necessary to understand the properties determining ultimate operational and performance characteristics, within the projected range of </a:t>
            </a:r>
            <a:r>
              <a:rPr lang="en-US" sz="800" dirty="0" err="1"/>
              <a:t>exascale</a:t>
            </a:r>
            <a:r>
              <a:rPr lang="en-US" sz="800" dirty="0"/>
              <a:t> size and capability.</a:t>
            </a:r>
          </a:p>
          <a:p>
            <a:pPr lvl="0"/>
            <a:r>
              <a:rPr lang="en-US" sz="800" dirty="0"/>
              <a:t>Initiate exploratory </a:t>
            </a:r>
            <a:r>
              <a:rPr lang="en-US" sz="800" dirty="0" err="1"/>
              <a:t>SciDAC</a:t>
            </a:r>
            <a:r>
              <a:rPr lang="en-US" sz="800" dirty="0"/>
              <a:t> partnership efforts to establish for future partnership programs for data intensive scientific problems.</a:t>
            </a:r>
          </a:p>
          <a:p>
            <a:pPr lvl="0"/>
            <a:r>
              <a:rPr lang="en-US" sz="800" dirty="0"/>
              <a:t>Initiate a computer science research program to support development of scientific data management and analysis and visualization techniques, including knowledge representation.</a:t>
            </a:r>
          </a:p>
          <a:p>
            <a:pPr lvl="0"/>
            <a:r>
              <a:rPr lang="en-US" sz="800" dirty="0"/>
              <a:t>Conduct innovative mathematics research to improve the fidelity and predictability of continuous and/or distributed complex systems that accurately capture the physics and/or subcomponent interactions across vastly different time and length scales. </a:t>
            </a:r>
          </a:p>
          <a:p>
            <a:r>
              <a:rPr lang="en-US" sz="800" dirty="0"/>
              <a:t> </a:t>
            </a:r>
          </a:p>
          <a:p>
            <a:pPr lvl="0"/>
            <a:r>
              <a:rPr lang="en-US" sz="800" b="1" dirty="0"/>
              <a:t>Facility Operations</a:t>
            </a:r>
            <a:endParaRPr lang="en-US" sz="800" dirty="0"/>
          </a:p>
          <a:p>
            <a:pPr lvl="0"/>
            <a:r>
              <a:rPr lang="en-US" sz="800" dirty="0"/>
              <a:t>Operate NERSC and the LCFs at a level to achieve 90% availability.</a:t>
            </a:r>
          </a:p>
          <a:p>
            <a:pPr lvl="0"/>
            <a:r>
              <a:rPr lang="en-US" sz="800" dirty="0"/>
              <a:t>Begin deployment of   planned 20-30 </a:t>
            </a:r>
            <a:r>
              <a:rPr lang="en-US" sz="800" dirty="0" err="1"/>
              <a:t>petaflop</a:t>
            </a:r>
            <a:r>
              <a:rPr lang="en-US" sz="800" dirty="0"/>
              <a:t> upgrade at NERSC (NERSC-8); Relocate NERSC from the Oakland Scientific Facility into the new Computational Research and Theory building, located on the LBNL campus. </a:t>
            </a:r>
          </a:p>
          <a:p>
            <a:pPr lvl="0"/>
            <a:r>
              <a:rPr lang="en-US" sz="800" dirty="0"/>
              <a:t>Begin preparations for the 75-200 </a:t>
            </a:r>
            <a:r>
              <a:rPr lang="en-US" sz="800" dirty="0" err="1"/>
              <a:t>petaflop</a:t>
            </a:r>
            <a:r>
              <a:rPr lang="en-US" sz="800" dirty="0"/>
              <a:t> upgrades at each Leadership Computing Facility, which are planned to be operational in the 2017-2018 timeframe. </a:t>
            </a:r>
          </a:p>
          <a:p>
            <a:pPr lvl="0"/>
            <a:r>
              <a:rPr lang="en-US" sz="800" dirty="0"/>
              <a:t>Extend </a:t>
            </a:r>
            <a:r>
              <a:rPr lang="en-US" sz="800" dirty="0" err="1"/>
              <a:t>ESnet</a:t>
            </a:r>
            <a:r>
              <a:rPr lang="en-US" sz="800" dirty="0"/>
              <a:t> to further support SC facilities and large experiments in the U.S. and Europe.</a:t>
            </a:r>
          </a:p>
          <a:p>
            <a:pPr lvl="0"/>
            <a:r>
              <a:rPr lang="en-US" sz="800" dirty="0"/>
              <a:t>Initiate a Postdoctoral Computational Scientists for Energy, Environment and National Security (CSEENS) program at ASCR facilities to ensure an adequate supply of computational science and engineering trained to meet the national workforce need. </a:t>
            </a:r>
          </a:p>
          <a:p>
            <a:endParaRPr lang="en-US" sz="800"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831933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r>
              <a:rPr lang="en-US" sz="800" b="1" dirty="0"/>
              <a:t>Research</a:t>
            </a:r>
            <a:endParaRPr lang="en-US" sz="800" dirty="0"/>
          </a:p>
          <a:p>
            <a:pPr lvl="0"/>
            <a:r>
              <a:rPr lang="en-US" sz="800" dirty="0"/>
              <a:t>Continue on the path to </a:t>
            </a:r>
            <a:r>
              <a:rPr lang="en-US" sz="800" dirty="0" err="1"/>
              <a:t>exascale</a:t>
            </a:r>
            <a:r>
              <a:rPr lang="en-US" sz="800" dirty="0"/>
              <a:t> computers by </a:t>
            </a:r>
          </a:p>
          <a:p>
            <a:pPr marL="233144" lvl="1" indent="-120538">
              <a:buFont typeface="Wingdings" pitchFamily="2" charset="2"/>
              <a:buChar char="§"/>
            </a:pPr>
            <a:r>
              <a:rPr lang="en-US" sz="800" dirty="0"/>
              <a:t>initiating a research program in the area programming models and runtime systems that address the challenges of energy efficient, data intensive applications, which are characterized by asynchronous, fine grain parallelism;</a:t>
            </a:r>
          </a:p>
          <a:p>
            <a:pPr marL="233144" lvl="1" indent="-120538">
              <a:buFont typeface="Wingdings" pitchFamily="2" charset="2"/>
              <a:buChar char="§"/>
            </a:pPr>
            <a:r>
              <a:rPr lang="en-US" sz="800" dirty="0"/>
              <a:t>funding HPC vendors to perform research efforts in critical technologies and system interconnects, with the goal of migrating these technologies into their future </a:t>
            </a:r>
            <a:r>
              <a:rPr lang="en-US" sz="800" dirty="0" err="1"/>
              <a:t>exascale</a:t>
            </a:r>
            <a:r>
              <a:rPr lang="en-US" sz="800" dirty="0"/>
              <a:t> products;</a:t>
            </a:r>
          </a:p>
          <a:p>
            <a:pPr marL="233144" lvl="1" indent="-120538">
              <a:buFont typeface="Wingdings" pitchFamily="2" charset="2"/>
              <a:buChar char="§"/>
            </a:pPr>
            <a:r>
              <a:rPr lang="en-US" sz="800" dirty="0"/>
              <a:t>initiating system engineering efforts with high performance computer vendors that address system level challenges to ensure resulting </a:t>
            </a:r>
            <a:r>
              <a:rPr lang="en-US" sz="800" dirty="0" err="1"/>
              <a:t>exascale</a:t>
            </a:r>
            <a:r>
              <a:rPr lang="en-US" sz="800" dirty="0"/>
              <a:t> computer systems will achieve DOE goals.</a:t>
            </a:r>
          </a:p>
          <a:p>
            <a:pPr marL="233144" lvl="1" indent="-120538">
              <a:buFont typeface="Wingdings" pitchFamily="2" charset="2"/>
              <a:buChar char="§"/>
            </a:pPr>
            <a:r>
              <a:rPr lang="en-US" sz="800" dirty="0"/>
              <a:t>expanding </a:t>
            </a:r>
            <a:r>
              <a:rPr lang="en-US" sz="800" dirty="0" err="1"/>
              <a:t>exascale</a:t>
            </a:r>
            <a:r>
              <a:rPr lang="en-US" sz="800" dirty="0"/>
              <a:t> system studies to model system performance, from hardware architecture to application workflow, with system software management.  These studies are necessary to understand the properties determining ultimate operational and performance characteristics, within the projected range of </a:t>
            </a:r>
            <a:r>
              <a:rPr lang="en-US" sz="800" dirty="0" err="1"/>
              <a:t>exascale</a:t>
            </a:r>
            <a:r>
              <a:rPr lang="en-US" sz="800" dirty="0"/>
              <a:t> size and capability.</a:t>
            </a:r>
          </a:p>
          <a:p>
            <a:pPr lvl="0"/>
            <a:r>
              <a:rPr lang="en-US" sz="800" dirty="0"/>
              <a:t>Initiate exploratory </a:t>
            </a:r>
            <a:r>
              <a:rPr lang="en-US" sz="800" dirty="0" err="1"/>
              <a:t>SciDAC</a:t>
            </a:r>
            <a:r>
              <a:rPr lang="en-US" sz="800" dirty="0"/>
              <a:t> partnership efforts to establish for future partnership programs for data intensive scientific problems.</a:t>
            </a:r>
          </a:p>
          <a:p>
            <a:pPr lvl="0"/>
            <a:r>
              <a:rPr lang="en-US" sz="800" dirty="0"/>
              <a:t>Initiate a computer science research program to support development of scientific data management and analysis and visualization techniques, including knowledge representation.</a:t>
            </a:r>
          </a:p>
          <a:p>
            <a:pPr lvl="0"/>
            <a:r>
              <a:rPr lang="en-US" sz="800" dirty="0"/>
              <a:t>Conduct innovative mathematics research to improve the fidelity and predictability of continuous and/or distributed complex systems that accurately capture the physics and/or subcomponent interactions across vastly different time and length scales. </a:t>
            </a:r>
          </a:p>
          <a:p>
            <a:r>
              <a:rPr lang="en-US" sz="800" dirty="0"/>
              <a:t> </a:t>
            </a:r>
          </a:p>
          <a:p>
            <a:pPr lvl="0"/>
            <a:r>
              <a:rPr lang="en-US" sz="800" b="1" dirty="0"/>
              <a:t>Facility Operations</a:t>
            </a:r>
            <a:endParaRPr lang="en-US" sz="800" dirty="0"/>
          </a:p>
          <a:p>
            <a:pPr lvl="0"/>
            <a:r>
              <a:rPr lang="en-US" sz="800" dirty="0"/>
              <a:t>Operate NERSC and the LCFs at a level to achieve 90% availability.</a:t>
            </a:r>
          </a:p>
          <a:p>
            <a:pPr lvl="0"/>
            <a:r>
              <a:rPr lang="en-US" sz="800" dirty="0"/>
              <a:t>Begin deployment of   planned 20-30 </a:t>
            </a:r>
            <a:r>
              <a:rPr lang="en-US" sz="800" dirty="0" err="1"/>
              <a:t>petaflop</a:t>
            </a:r>
            <a:r>
              <a:rPr lang="en-US" sz="800" dirty="0"/>
              <a:t> upgrade at NERSC (NERSC-8); Relocate NERSC from the Oakland Scientific Facility into the new Computational Research and Theory building, located on the LBNL campus. </a:t>
            </a:r>
          </a:p>
          <a:p>
            <a:pPr lvl="0"/>
            <a:r>
              <a:rPr lang="en-US" sz="800" dirty="0"/>
              <a:t>Begin preparations for the 75-200 </a:t>
            </a:r>
            <a:r>
              <a:rPr lang="en-US" sz="800" dirty="0" err="1"/>
              <a:t>petaflop</a:t>
            </a:r>
            <a:r>
              <a:rPr lang="en-US" sz="800" dirty="0"/>
              <a:t> upgrades at each Leadership Computing Facility, which are planned to be operational in the 2017-2018 timeframe. </a:t>
            </a:r>
          </a:p>
          <a:p>
            <a:pPr lvl="0"/>
            <a:r>
              <a:rPr lang="en-US" sz="800" dirty="0"/>
              <a:t>Extend </a:t>
            </a:r>
            <a:r>
              <a:rPr lang="en-US" sz="800" dirty="0" err="1"/>
              <a:t>ESnet</a:t>
            </a:r>
            <a:r>
              <a:rPr lang="en-US" sz="800" dirty="0"/>
              <a:t> to further support SC facilities and large experiments in the U.S. and Europe.</a:t>
            </a:r>
          </a:p>
          <a:p>
            <a:pPr lvl="0"/>
            <a:r>
              <a:rPr lang="en-US" sz="800" dirty="0"/>
              <a:t>Initiate a Postdoctoral Computational Scientists for Energy, Environment and National Security (CSEENS) program at ASCR facilities to ensure an adequate supply of computational science and engineering trained to meet the national workforce need. </a:t>
            </a:r>
          </a:p>
          <a:p>
            <a:endParaRPr lang="en-US" sz="800"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503647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r>
              <a:rPr lang="en-US" sz="800" b="1" dirty="0"/>
              <a:t>Research</a:t>
            </a:r>
            <a:endParaRPr lang="en-US" sz="800" dirty="0"/>
          </a:p>
          <a:p>
            <a:pPr lvl="0"/>
            <a:r>
              <a:rPr lang="en-US" sz="800" dirty="0"/>
              <a:t>Continue on the path to </a:t>
            </a:r>
            <a:r>
              <a:rPr lang="en-US" sz="800" dirty="0" err="1"/>
              <a:t>exascale</a:t>
            </a:r>
            <a:r>
              <a:rPr lang="en-US" sz="800" dirty="0"/>
              <a:t> computers by </a:t>
            </a:r>
          </a:p>
          <a:p>
            <a:pPr marL="233144" lvl="1" indent="-120538">
              <a:buFont typeface="Wingdings" pitchFamily="2" charset="2"/>
              <a:buChar char="§"/>
            </a:pPr>
            <a:r>
              <a:rPr lang="en-US" sz="800" dirty="0"/>
              <a:t>initiating a research program in the area programming models and runtime systems that address the challenges of energy efficient, data intensive applications, which are characterized by asynchronous, fine grain parallelism;</a:t>
            </a:r>
          </a:p>
          <a:p>
            <a:pPr marL="233144" lvl="1" indent="-120538">
              <a:buFont typeface="Wingdings" pitchFamily="2" charset="2"/>
              <a:buChar char="§"/>
            </a:pPr>
            <a:r>
              <a:rPr lang="en-US" sz="800" dirty="0"/>
              <a:t>funding HPC vendors to perform research efforts in critical technologies and system interconnects, with the goal of migrating these technologies into their future </a:t>
            </a:r>
            <a:r>
              <a:rPr lang="en-US" sz="800" dirty="0" err="1"/>
              <a:t>exascale</a:t>
            </a:r>
            <a:r>
              <a:rPr lang="en-US" sz="800" dirty="0"/>
              <a:t> products;</a:t>
            </a:r>
          </a:p>
          <a:p>
            <a:pPr marL="233144" lvl="1" indent="-120538">
              <a:buFont typeface="Wingdings" pitchFamily="2" charset="2"/>
              <a:buChar char="§"/>
            </a:pPr>
            <a:r>
              <a:rPr lang="en-US" sz="800" dirty="0"/>
              <a:t>initiating system engineering efforts with high performance computer vendors that address system level challenges to ensure resulting </a:t>
            </a:r>
            <a:r>
              <a:rPr lang="en-US" sz="800" dirty="0" err="1"/>
              <a:t>exascale</a:t>
            </a:r>
            <a:r>
              <a:rPr lang="en-US" sz="800" dirty="0"/>
              <a:t> computer systems will achieve DOE goals.</a:t>
            </a:r>
          </a:p>
          <a:p>
            <a:pPr marL="233144" lvl="1" indent="-120538">
              <a:buFont typeface="Wingdings" pitchFamily="2" charset="2"/>
              <a:buChar char="§"/>
            </a:pPr>
            <a:r>
              <a:rPr lang="en-US" sz="800" dirty="0"/>
              <a:t>expanding </a:t>
            </a:r>
            <a:r>
              <a:rPr lang="en-US" sz="800" dirty="0" err="1"/>
              <a:t>exascale</a:t>
            </a:r>
            <a:r>
              <a:rPr lang="en-US" sz="800" dirty="0"/>
              <a:t> system studies to model system performance, from hardware architecture to application workflow, with system software management.  These studies are necessary to understand the properties determining ultimate operational and performance characteristics, within the projected range of </a:t>
            </a:r>
            <a:r>
              <a:rPr lang="en-US" sz="800" dirty="0" err="1"/>
              <a:t>exascale</a:t>
            </a:r>
            <a:r>
              <a:rPr lang="en-US" sz="800" dirty="0"/>
              <a:t> size and capability.</a:t>
            </a:r>
          </a:p>
          <a:p>
            <a:pPr lvl="0"/>
            <a:r>
              <a:rPr lang="en-US" sz="800" dirty="0"/>
              <a:t>Initiate exploratory </a:t>
            </a:r>
            <a:r>
              <a:rPr lang="en-US" sz="800" dirty="0" err="1"/>
              <a:t>SciDAC</a:t>
            </a:r>
            <a:r>
              <a:rPr lang="en-US" sz="800" dirty="0"/>
              <a:t> partnership efforts to establish for future partnership programs for data intensive scientific problems.</a:t>
            </a:r>
          </a:p>
          <a:p>
            <a:pPr lvl="0"/>
            <a:r>
              <a:rPr lang="en-US" sz="800" dirty="0"/>
              <a:t>Initiate a computer science research program to support development of scientific data management and analysis and visualization techniques, including knowledge representation.</a:t>
            </a:r>
          </a:p>
          <a:p>
            <a:pPr lvl="0"/>
            <a:r>
              <a:rPr lang="en-US" sz="800" dirty="0"/>
              <a:t>Conduct innovative mathematics research to improve the fidelity and predictability of continuous and/or distributed complex systems that accurately capture the physics and/or subcomponent interactions across vastly different time and length scales. </a:t>
            </a:r>
          </a:p>
          <a:p>
            <a:r>
              <a:rPr lang="en-US" sz="800" dirty="0"/>
              <a:t> </a:t>
            </a:r>
          </a:p>
          <a:p>
            <a:pPr lvl="0"/>
            <a:r>
              <a:rPr lang="en-US" sz="800" b="1" dirty="0"/>
              <a:t>Facility Operations</a:t>
            </a:r>
            <a:endParaRPr lang="en-US" sz="800" dirty="0"/>
          </a:p>
          <a:p>
            <a:pPr lvl="0"/>
            <a:r>
              <a:rPr lang="en-US" sz="800" dirty="0"/>
              <a:t>Operate NERSC and the LCFs at a level to achieve 90% availability.</a:t>
            </a:r>
          </a:p>
          <a:p>
            <a:pPr lvl="0"/>
            <a:r>
              <a:rPr lang="en-US" sz="800" dirty="0"/>
              <a:t>Begin deployment of   planned 20-30 </a:t>
            </a:r>
            <a:r>
              <a:rPr lang="en-US" sz="800" dirty="0" err="1"/>
              <a:t>petaflop</a:t>
            </a:r>
            <a:r>
              <a:rPr lang="en-US" sz="800" dirty="0"/>
              <a:t> upgrade at NERSC (NERSC-8); Relocate NERSC from the Oakland Scientific Facility into the new Computational Research and Theory building, located on the LBNL campus. </a:t>
            </a:r>
          </a:p>
          <a:p>
            <a:pPr lvl="0"/>
            <a:r>
              <a:rPr lang="en-US" sz="800" dirty="0"/>
              <a:t>Begin preparations for the 75-200 </a:t>
            </a:r>
            <a:r>
              <a:rPr lang="en-US" sz="800" dirty="0" err="1"/>
              <a:t>petaflop</a:t>
            </a:r>
            <a:r>
              <a:rPr lang="en-US" sz="800" dirty="0"/>
              <a:t> upgrades at each Leadership Computing Facility, which are planned to be operational in the 2017-2018 timeframe. </a:t>
            </a:r>
          </a:p>
          <a:p>
            <a:pPr lvl="0"/>
            <a:r>
              <a:rPr lang="en-US" sz="800" dirty="0"/>
              <a:t>Extend </a:t>
            </a:r>
            <a:r>
              <a:rPr lang="en-US" sz="800" dirty="0" err="1"/>
              <a:t>ESnet</a:t>
            </a:r>
            <a:r>
              <a:rPr lang="en-US" sz="800" dirty="0"/>
              <a:t> to further support SC facilities and large experiments in the U.S. and Europe.</a:t>
            </a:r>
          </a:p>
          <a:p>
            <a:pPr lvl="0"/>
            <a:r>
              <a:rPr lang="en-US" sz="800" dirty="0"/>
              <a:t>Initiate a Postdoctoral Computational Scientists for Energy, Environment and National Security (CSEENS) program at ASCR facilities to ensure an adequate supply of computational science and engineering trained to meet the national workforce need. </a:t>
            </a:r>
          </a:p>
          <a:p>
            <a:endParaRPr lang="en-US" sz="800"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070907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F455FD-F83C-4433-AE11-4D89943CC4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7"/>
          <p:cNvSpPr/>
          <p:nvPr userDrawn="1"/>
        </p:nvSpPr>
        <p:spPr bwMode="auto">
          <a:xfrm>
            <a:off x="23860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4" name="Rectangle 8"/>
          <p:cNvSpPr/>
          <p:nvPr userDrawn="1"/>
        </p:nvSpPr>
        <p:spPr bwMode="auto">
          <a:xfrm>
            <a:off x="-4510" y="6629147"/>
            <a:ext cx="2363173" cy="231775"/>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5" name="Rectangle 235"/>
          <p:cNvSpPr>
            <a:spLocks noChangeArrowheads="1"/>
          </p:cNvSpPr>
          <p:nvPr/>
        </p:nvSpPr>
        <p:spPr bwMode="auto">
          <a:xfrm>
            <a:off x="2386013" y="6635750"/>
            <a:ext cx="6600825" cy="211138"/>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Content Placeholder 1"/>
          <p:cNvSpPr>
            <a:spLocks noGrp="1"/>
          </p:cNvSpPr>
          <p:nvPr>
            <p:ph/>
          </p:nvPr>
        </p:nvSpPr>
        <p:spPr>
          <a:xfrm>
            <a:off x="498143" y="397681"/>
            <a:ext cx="8229600" cy="5745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bwMode="auto">
          <a:xfrm>
            <a:off x="2378241"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11" name="Rectangle 10"/>
          <p:cNvSpPr/>
          <p:nvPr userDrawn="1"/>
        </p:nvSpPr>
        <p:spPr bwMode="auto">
          <a:xfrm>
            <a:off x="2366347" y="6629147"/>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marL="171450" indent="-171450" algn="r" eaLnBrk="0" hangingPunct="0">
              <a:lnSpc>
                <a:spcPct val="90000"/>
              </a:lnSpc>
              <a:defRPr/>
            </a:pPr>
            <a:r>
              <a:rPr lang="en-US" sz="1200" b="1" dirty="0" smtClean="0">
                <a:solidFill>
                  <a:schemeClr val="bg1"/>
                </a:solidFill>
                <a:ea typeface="Rod"/>
                <a:cs typeface="Rod"/>
              </a:rPr>
              <a:t>Department of Energy  •  Office of Science  •  Biological and Environmental Research</a:t>
            </a:r>
            <a:endParaRPr lang="en-US" sz="1200" b="1" dirty="0">
              <a:solidFill>
                <a:schemeClr val="bg1"/>
              </a:solidFill>
              <a:ea typeface="Rod"/>
              <a:cs typeface="Rod"/>
            </a:endParaRPr>
          </a:p>
        </p:txBody>
      </p:sp>
      <p:sp>
        <p:nvSpPr>
          <p:cNvPr id="13" name="Rectangle 235"/>
          <p:cNvSpPr>
            <a:spLocks noChangeArrowheads="1"/>
          </p:cNvSpPr>
          <p:nvPr userDrawn="1"/>
        </p:nvSpPr>
        <p:spPr bwMode="auto">
          <a:xfrm>
            <a:off x="38100" y="6634163"/>
            <a:ext cx="3111689" cy="212725"/>
          </a:xfrm>
          <a:prstGeom prst="rect">
            <a:avLst/>
          </a:prstGeom>
          <a:noFill/>
          <a:ln w="9525" algn="ctr">
            <a:noFill/>
            <a:miter lim="800000"/>
            <a:headEnd/>
            <a:tailEnd/>
          </a:ln>
          <a:effectLst/>
        </p:spPr>
        <p:txBody>
          <a:bodyPr/>
          <a:lstStyle/>
          <a:p>
            <a:pPr marL="171450" indent="-171450" eaLnBrk="0" hangingPunct="0">
              <a:lnSpc>
                <a:spcPct val="90000"/>
              </a:lnSpc>
              <a:defRPr/>
            </a:pPr>
            <a:fld id="{C73A21A1-59FF-456D-9D40-99E243DEE999}"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smtClean="0">
                <a:solidFill>
                  <a:schemeClr val="bg1"/>
                </a:solidFill>
                <a:ea typeface="Rod"/>
                <a:cs typeface="Rod"/>
              </a:rPr>
              <a:t>Orr</a:t>
            </a:r>
            <a:r>
              <a:rPr lang="en-US" sz="1200" b="1" baseline="0" dirty="0" smtClean="0">
                <a:solidFill>
                  <a:schemeClr val="bg1"/>
                </a:solidFill>
                <a:ea typeface="Rod"/>
                <a:cs typeface="Rod"/>
              </a:rPr>
              <a:t> </a:t>
            </a:r>
            <a:r>
              <a:rPr lang="en-US" sz="1200" b="1" dirty="0" smtClean="0">
                <a:solidFill>
                  <a:schemeClr val="bg1"/>
                </a:solidFill>
                <a:ea typeface="Rod"/>
                <a:cs typeface="Rod"/>
              </a:rPr>
              <a:t>Briefing Jan </a:t>
            </a:r>
            <a:r>
              <a:rPr lang="en-US" sz="1200" b="1" baseline="0" dirty="0" smtClean="0">
                <a:solidFill>
                  <a:schemeClr val="bg1"/>
                </a:solidFill>
                <a:ea typeface="Rod"/>
                <a:cs typeface="Rod"/>
              </a:rPr>
              <a:t>2015</a:t>
            </a:r>
            <a:endParaRPr lang="en-US" sz="1200" b="1" dirty="0">
              <a:solidFill>
                <a:schemeClr val="bg1"/>
              </a:solidFill>
              <a:ea typeface="Rod"/>
              <a:cs typeface="Rod"/>
            </a:endParaRPr>
          </a:p>
        </p:txBody>
      </p:sp>
    </p:spTree>
    <p:extLst>
      <p:ext uri="{BB962C8B-B14F-4D97-AF65-F5344CB8AC3E}">
        <p14:creationId xmlns:p14="http://schemas.microsoft.com/office/powerpoint/2010/main" val="21503721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2057400" y="6223000"/>
            <a:ext cx="1143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Rep. Delaney, July 22, 2014</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D3B7DF-5C43-46C5-879B-C788A22C855B}" type="slidenum">
              <a:rPr lang="en-US"/>
              <a:pPr>
                <a:defRPr/>
              </a:pPr>
              <a:t>‹#›</a:t>
            </a:fld>
            <a:endParaRPr lang="en-US"/>
          </a:p>
        </p:txBody>
      </p:sp>
    </p:spTree>
    <p:extLst>
      <p:ext uri="{BB962C8B-B14F-4D97-AF65-F5344CB8AC3E}">
        <p14:creationId xmlns:p14="http://schemas.microsoft.com/office/powerpoint/2010/main" val="3165473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64" r:id="rId2"/>
    <p:sldLayoutId id="2147483676" r:id="rId3"/>
    <p:sldLayoutId id="2147483677" r:id="rId4"/>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a:spLocks noGrp="1"/>
          </p:cNvSpPr>
          <p:nvPr>
            <p:ph type="subTitle" idx="1"/>
          </p:nvPr>
        </p:nvSpPr>
        <p:spPr>
          <a:xfrm>
            <a:off x="1374775" y="3795713"/>
            <a:ext cx="6400800" cy="769441"/>
          </a:xfrm>
        </p:spPr>
        <p:txBody>
          <a:bodyPr rtlCol="0">
            <a:spAutoFit/>
          </a:bodyPr>
          <a:lstStyle/>
          <a:p>
            <a:pPr eaLnBrk="1" fontAlgn="auto" hangingPunct="1">
              <a:spcAft>
                <a:spcPts val="0"/>
              </a:spcAft>
              <a:defRPr/>
            </a:pPr>
            <a:r>
              <a:rPr lang="en-US" sz="2000" dirty="0" smtClean="0">
                <a:solidFill>
                  <a:srgbClr val="1C1C1C"/>
                </a:solidFill>
              </a:rPr>
              <a:t>BESAC Meeting</a:t>
            </a:r>
          </a:p>
          <a:p>
            <a:pPr eaLnBrk="1" fontAlgn="auto" hangingPunct="1">
              <a:spcAft>
                <a:spcPts val="0"/>
              </a:spcAft>
              <a:defRPr/>
            </a:pPr>
            <a:r>
              <a:rPr lang="en-US" sz="2000" dirty="0" smtClean="0">
                <a:solidFill>
                  <a:srgbClr val="1C1C1C"/>
                </a:solidFill>
              </a:rPr>
              <a:t>7 July 2015</a:t>
            </a:r>
          </a:p>
        </p:txBody>
      </p:sp>
      <p:sp>
        <p:nvSpPr>
          <p:cNvPr id="3075" name="Title 3"/>
          <p:cNvSpPr>
            <a:spLocks noGrp="1"/>
          </p:cNvSpPr>
          <p:nvPr>
            <p:ph type="title"/>
          </p:nvPr>
        </p:nvSpPr>
        <p:spPr>
          <a:xfrm>
            <a:off x="457200" y="2166938"/>
            <a:ext cx="8229600" cy="1143000"/>
          </a:xfrm>
        </p:spPr>
        <p:txBody>
          <a:bodyPr>
            <a:noAutofit/>
          </a:bodyPr>
          <a:lstStyle/>
          <a:p>
            <a:pPr eaLnBrk="1" hangingPunct="1">
              <a:defRPr/>
            </a:pPr>
            <a:r>
              <a:rPr lang="en-US" b="0" dirty="0" smtClean="0"/>
              <a:t>Perspectives from the Office of Science</a:t>
            </a:r>
          </a:p>
        </p:txBody>
      </p:sp>
      <p:sp>
        <p:nvSpPr>
          <p:cNvPr id="7" name="Rectangle 4"/>
          <p:cNvSpPr>
            <a:spLocks noChangeArrowheads="1"/>
          </p:cNvSpPr>
          <p:nvPr/>
        </p:nvSpPr>
        <p:spPr bwMode="auto">
          <a:xfrm>
            <a:off x="2286000" y="5643104"/>
            <a:ext cx="4572000" cy="738664"/>
          </a:xfrm>
          <a:prstGeom prst="rect">
            <a:avLst/>
          </a:prstGeom>
          <a:noFill/>
          <a:ln w="9525">
            <a:noFill/>
            <a:miter lim="800000"/>
            <a:headEnd/>
            <a:tailEnd/>
          </a:ln>
        </p:spPr>
        <p:txBody>
          <a:bodyPr>
            <a:spAutoFit/>
          </a:bodyPr>
          <a:lstStyle/>
          <a:p>
            <a:pPr algn="ctr">
              <a:spcBef>
                <a:spcPct val="10000"/>
              </a:spcBef>
            </a:pPr>
            <a:r>
              <a:rPr lang="en-US" sz="2000" dirty="0" smtClean="0">
                <a:solidFill>
                  <a:srgbClr val="1C1C1C"/>
                </a:solidFill>
                <a:cs typeface="Arial" charset="0"/>
              </a:rPr>
              <a:t>Dr. Patricia M. Dehmer</a:t>
            </a:r>
          </a:p>
          <a:p>
            <a:pPr algn="ctr">
              <a:spcBef>
                <a:spcPct val="10000"/>
              </a:spcBef>
            </a:pPr>
            <a:r>
              <a:rPr lang="en-US" sz="2000" dirty="0" smtClean="0">
                <a:solidFill>
                  <a:srgbClr val="1C1C1C"/>
                </a:solidFill>
                <a:cs typeface="Arial" charset="0"/>
              </a:rPr>
              <a:t>Acting Director, Office of Science</a:t>
            </a:r>
            <a:endParaRPr lang="en-US" sz="2000" dirty="0">
              <a:solidFill>
                <a:srgbClr val="1C1C1C"/>
              </a:solidFill>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39"/>
            <a:ext cx="9144000" cy="618631"/>
          </a:xfrm>
        </p:spPr>
        <p:txBody>
          <a:bodyPr>
            <a:spAutoFit/>
          </a:bodyPr>
          <a:lstStyle/>
          <a:p>
            <a:pPr>
              <a:lnSpc>
                <a:spcPct val="90000"/>
              </a:lnSpc>
            </a:pPr>
            <a:r>
              <a:rPr lang="en-US" dirty="0" smtClean="0"/>
              <a:t>Charges/Reports: FESAC, 2013-present</a:t>
            </a:r>
            <a:br>
              <a:rPr lang="en-US" dirty="0" smtClean="0"/>
            </a:br>
            <a:r>
              <a:rPr lang="en-US" sz="1400" dirty="0" smtClean="0">
                <a:solidFill>
                  <a:prstClr val="black"/>
                </a:solidFill>
              </a:rPr>
              <a:t>Excludes COVs and special topics, e.g., workforce development</a:t>
            </a:r>
            <a:endParaRPr lang="en-US" sz="2000" dirty="0"/>
          </a:p>
        </p:txBody>
      </p:sp>
      <p:sp>
        <p:nvSpPr>
          <p:cNvPr id="12" name="Rectangle 11"/>
          <p:cNvSpPr/>
          <p:nvPr/>
        </p:nvSpPr>
        <p:spPr>
          <a:xfrm>
            <a:off x="437889" y="1142764"/>
            <a:ext cx="8274571" cy="4555093"/>
          </a:xfrm>
          <a:prstGeom prst="rect">
            <a:avLst/>
          </a:prstGeom>
        </p:spPr>
        <p:txBody>
          <a:bodyPr wrap="square">
            <a:spAutoFit/>
          </a:bodyPr>
          <a:lstStyle/>
          <a:p>
            <a:pPr marL="457200" lvl="0" indent="-457200">
              <a:spcAft>
                <a:spcPts val="1200"/>
              </a:spcAft>
              <a:buFont typeface="+mj-lt"/>
              <a:buAutoNum type="arabicPeriod"/>
            </a:pPr>
            <a:r>
              <a:rPr lang="en-US" b="1" dirty="0">
                <a:latin typeface="+mn-lt"/>
              </a:rPr>
              <a:t>Assess priorities among and within the elements of the magnetic fusion energy science program.  </a:t>
            </a:r>
            <a:r>
              <a:rPr lang="en-US" dirty="0">
                <a:latin typeface="+mn-lt"/>
              </a:rPr>
              <a:t>(Charge given April 13, 2012; “Report of the FESAC Subcommittee on the Priorities of the Magnetic Fusion Energy Science Program” delivered March 2013</a:t>
            </a:r>
            <a:r>
              <a:rPr lang="en-US" dirty="0" smtClean="0">
                <a:latin typeface="+mn-lt"/>
              </a:rPr>
              <a:t>).</a:t>
            </a:r>
            <a:endParaRPr lang="en-US" dirty="0">
              <a:latin typeface="+mn-lt"/>
            </a:endParaRPr>
          </a:p>
          <a:p>
            <a:pPr marL="457200" lvl="0" indent="-457200">
              <a:spcAft>
                <a:spcPts val="1200"/>
              </a:spcAft>
              <a:buFont typeface="+mj-lt"/>
              <a:buAutoNum type="arabicPeriod"/>
            </a:pPr>
            <a:r>
              <a:rPr lang="en-US" b="1" dirty="0">
                <a:latin typeface="+mn-lt"/>
              </a:rPr>
              <a:t>Develop a strategic plan for the Fusion Energy Sciences program </a:t>
            </a:r>
            <a:r>
              <a:rPr lang="en-US" dirty="0">
                <a:latin typeface="+mn-lt"/>
              </a:rPr>
              <a:t>assuming several different funding scenarios that will ensure long-term U.S. leadership in the foundations of burning plasma science (the science of prediction and control of burning plasmas); long-pulse burning plasma science (the science of fusion plasmas and materials approaching and beyond ITER); and discovery plasma science (the science of laboratory plasmas and the high energy density state).  (Charge given April 8, 2014; </a:t>
            </a:r>
            <a:r>
              <a:rPr lang="en-US" i="1" dirty="0">
                <a:latin typeface="+mn-lt"/>
              </a:rPr>
              <a:t>“Report on Strategic Planning: Priorities Assessment and Budget Scenarios”</a:t>
            </a:r>
            <a:r>
              <a:rPr lang="en-US" dirty="0">
                <a:latin typeface="+mn-lt"/>
              </a:rPr>
              <a:t> delivered December 2014</a:t>
            </a:r>
            <a:r>
              <a:rPr lang="en-US" dirty="0" smtClean="0">
                <a:latin typeface="+mn-lt"/>
              </a:rPr>
              <a:t>).</a:t>
            </a:r>
            <a:endParaRPr lang="en-US" dirty="0">
              <a:latin typeface="+mn-lt"/>
            </a:endParaRPr>
          </a:p>
          <a:p>
            <a:pPr marL="457200" lvl="0" indent="-457200">
              <a:spcAft>
                <a:spcPts val="1200"/>
              </a:spcAft>
              <a:buFont typeface="+mj-lt"/>
              <a:buAutoNum type="arabicPeriod"/>
            </a:pPr>
            <a:r>
              <a:rPr lang="en-US" b="1" dirty="0">
                <a:latin typeface="+mn-lt"/>
              </a:rPr>
              <a:t>Assess connections between research supported by the Fusion Energy Sciences program and other scientific disciplines and technological applications.</a:t>
            </a:r>
            <a:r>
              <a:rPr lang="en-US" dirty="0">
                <a:latin typeface="+mn-lt"/>
              </a:rPr>
              <a:t>  (Charge given February 4, 2015; report requested in 2015</a:t>
            </a:r>
            <a:r>
              <a:rPr lang="en-US" dirty="0" smtClean="0">
                <a:latin typeface="+mn-lt"/>
              </a:rPr>
              <a:t>.)</a:t>
            </a:r>
            <a:endParaRPr lang="en-US" dirty="0">
              <a:latin typeface="+mn-lt"/>
            </a:endParaRPr>
          </a:p>
        </p:txBody>
      </p:sp>
      <p:sp>
        <p:nvSpPr>
          <p:cNvPr id="5" name="Slide Number Placeholder 2"/>
          <p:cNvSpPr>
            <a:spLocks noGrp="1"/>
          </p:cNvSpPr>
          <p:nvPr>
            <p:ph type="sldNum" sz="quarter" idx="12"/>
          </p:nvPr>
        </p:nvSpPr>
        <p:spPr>
          <a:xfrm>
            <a:off x="8413750" y="6351588"/>
            <a:ext cx="381000" cy="365125"/>
          </a:xfrm>
        </p:spPr>
        <p:txBody>
          <a:bodyPr/>
          <a:lstStyle/>
          <a:p>
            <a:fld id="{68F455FD-F83C-4433-AE11-4D89943CC4D6}" type="slidenum">
              <a:rPr lang="en-US" smtClean="0"/>
              <a:pPr/>
              <a:t>10</a:t>
            </a:fld>
            <a:endParaRPr lang="en-US" dirty="0"/>
          </a:p>
        </p:txBody>
      </p:sp>
    </p:spTree>
    <p:extLst>
      <p:ext uri="{BB962C8B-B14F-4D97-AF65-F5344CB8AC3E}">
        <p14:creationId xmlns:p14="http://schemas.microsoft.com/office/powerpoint/2010/main" val="55857749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39"/>
            <a:ext cx="9144000" cy="618631"/>
          </a:xfrm>
        </p:spPr>
        <p:txBody>
          <a:bodyPr>
            <a:spAutoFit/>
          </a:bodyPr>
          <a:lstStyle/>
          <a:p>
            <a:pPr>
              <a:lnSpc>
                <a:spcPct val="90000"/>
              </a:lnSpc>
            </a:pPr>
            <a:r>
              <a:rPr lang="en-US" dirty="0" smtClean="0"/>
              <a:t>Charges/Reports: HEPAP, 2013-present</a:t>
            </a:r>
            <a:br>
              <a:rPr lang="en-US" dirty="0" smtClean="0"/>
            </a:br>
            <a:r>
              <a:rPr lang="en-US" sz="1400" dirty="0" smtClean="0">
                <a:solidFill>
                  <a:prstClr val="black"/>
                </a:solidFill>
              </a:rPr>
              <a:t>Excludes COVs and special topics, e.g., workforce development</a:t>
            </a:r>
            <a:endParaRPr lang="en-US" sz="2000" dirty="0"/>
          </a:p>
        </p:txBody>
      </p:sp>
      <p:sp>
        <p:nvSpPr>
          <p:cNvPr id="12" name="Rectangle 11"/>
          <p:cNvSpPr/>
          <p:nvPr/>
        </p:nvSpPr>
        <p:spPr>
          <a:xfrm>
            <a:off x="437889" y="1382607"/>
            <a:ext cx="8274571" cy="3416320"/>
          </a:xfrm>
          <a:prstGeom prst="rect">
            <a:avLst/>
          </a:prstGeom>
        </p:spPr>
        <p:txBody>
          <a:bodyPr wrap="square">
            <a:spAutoFit/>
          </a:bodyPr>
          <a:lstStyle/>
          <a:p>
            <a:pPr marL="342900" lvl="0" indent="-342900">
              <a:buFont typeface="+mj-lt"/>
              <a:buAutoNum type="arabicPeriod"/>
            </a:pPr>
            <a:r>
              <a:rPr lang="en-US" b="1" dirty="0">
                <a:latin typeface="+mn-lt"/>
              </a:rPr>
              <a:t>HEPAP via the P5 panel (</a:t>
            </a:r>
            <a:r>
              <a:rPr lang="en-US" b="1" dirty="0" err="1">
                <a:latin typeface="+mn-lt"/>
              </a:rPr>
              <a:t>i.e</a:t>
            </a:r>
            <a:r>
              <a:rPr lang="en-US" b="1" dirty="0">
                <a:latin typeface="+mn-lt"/>
              </a:rPr>
              <a:t>, the Particle Physics Project Prioritization Panel) should develop an updated strategic plan for U.S. high energy physics that can be executed over a 10-year timescale in the context of a 20-year global vision for the field.</a:t>
            </a:r>
            <a:r>
              <a:rPr lang="en-US" dirty="0">
                <a:latin typeface="+mn-lt"/>
              </a:rPr>
              <a:t>  Consider the recent discovery of the long-sought Higgs boson, the observation of missing among all three known neutrino types at unexpectedly large rates, and budgets that are more stringent than those considered by the previous P5 panel (2008).  (Charge given September  2013; </a:t>
            </a:r>
            <a:r>
              <a:rPr lang="en-US" i="1" dirty="0">
                <a:latin typeface="+mn-lt"/>
              </a:rPr>
              <a:t>“Building for Discovery: Strategic Plan for U.S. Particle Physics in the Global Context”</a:t>
            </a:r>
            <a:r>
              <a:rPr lang="en-US" dirty="0">
                <a:latin typeface="+mn-lt"/>
              </a:rPr>
              <a:t> delivered May 22, 2014.)</a:t>
            </a:r>
          </a:p>
          <a:p>
            <a:pPr marL="342900" indent="-342900">
              <a:buFont typeface="+mj-lt"/>
              <a:buAutoNum type="arabicPeriod"/>
            </a:pPr>
            <a:endParaRPr lang="en-US" dirty="0">
              <a:latin typeface="+mn-lt"/>
            </a:endParaRPr>
          </a:p>
          <a:p>
            <a:pPr marL="342900" lvl="0" indent="-342900">
              <a:buFont typeface="+mj-lt"/>
              <a:buAutoNum type="arabicPeriod"/>
            </a:pPr>
            <a:r>
              <a:rPr lang="en-US" b="1" dirty="0">
                <a:latin typeface="+mn-lt"/>
              </a:rPr>
              <a:t>Assess the accelerator R&amp;D effort supported by the High Energy Physics program.  </a:t>
            </a:r>
            <a:r>
              <a:rPr lang="en-US" dirty="0">
                <a:latin typeface="+mn-lt"/>
              </a:rPr>
              <a:t>(Charge given June 10, 2014; </a:t>
            </a:r>
            <a:r>
              <a:rPr lang="en-US" i="1" dirty="0">
                <a:latin typeface="+mn-lt"/>
              </a:rPr>
              <a:t>“Accelerating Discovery:  A Strategic Plan for Accelerator R&amp;D in the U.S.”</a:t>
            </a:r>
            <a:r>
              <a:rPr lang="en-US" dirty="0">
                <a:latin typeface="+mn-lt"/>
              </a:rPr>
              <a:t> delivered May 18, 2015.)</a:t>
            </a:r>
          </a:p>
        </p:txBody>
      </p:sp>
      <p:sp>
        <p:nvSpPr>
          <p:cNvPr id="5" name="Slide Number Placeholder 2"/>
          <p:cNvSpPr>
            <a:spLocks noGrp="1"/>
          </p:cNvSpPr>
          <p:nvPr>
            <p:ph type="sldNum" sz="quarter" idx="12"/>
          </p:nvPr>
        </p:nvSpPr>
        <p:spPr>
          <a:xfrm>
            <a:off x="8413750" y="6351588"/>
            <a:ext cx="381000" cy="365125"/>
          </a:xfrm>
        </p:spPr>
        <p:txBody>
          <a:bodyPr/>
          <a:lstStyle/>
          <a:p>
            <a:fld id="{68F455FD-F83C-4433-AE11-4D89943CC4D6}" type="slidenum">
              <a:rPr lang="en-US" smtClean="0"/>
              <a:pPr/>
              <a:t>11</a:t>
            </a:fld>
            <a:endParaRPr lang="en-US" dirty="0"/>
          </a:p>
        </p:txBody>
      </p:sp>
    </p:spTree>
    <p:extLst>
      <p:ext uri="{BB962C8B-B14F-4D97-AF65-F5344CB8AC3E}">
        <p14:creationId xmlns:p14="http://schemas.microsoft.com/office/powerpoint/2010/main" val="20959583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39"/>
            <a:ext cx="9144000" cy="618631"/>
          </a:xfrm>
        </p:spPr>
        <p:txBody>
          <a:bodyPr>
            <a:spAutoFit/>
          </a:bodyPr>
          <a:lstStyle/>
          <a:p>
            <a:pPr>
              <a:lnSpc>
                <a:spcPct val="90000"/>
              </a:lnSpc>
            </a:pPr>
            <a:r>
              <a:rPr lang="en-US" dirty="0" smtClean="0"/>
              <a:t>Charges/Reports: NSAC, 2013-present</a:t>
            </a:r>
            <a:br>
              <a:rPr lang="en-US" dirty="0" smtClean="0"/>
            </a:br>
            <a:r>
              <a:rPr lang="en-US" sz="1400" dirty="0" smtClean="0">
                <a:solidFill>
                  <a:prstClr val="black"/>
                </a:solidFill>
              </a:rPr>
              <a:t>Excludes COVs and special topics, e.g., workforce development</a:t>
            </a:r>
            <a:endParaRPr lang="en-US" sz="2000" dirty="0"/>
          </a:p>
        </p:txBody>
      </p:sp>
      <p:sp>
        <p:nvSpPr>
          <p:cNvPr id="12" name="Rectangle 11"/>
          <p:cNvSpPr/>
          <p:nvPr/>
        </p:nvSpPr>
        <p:spPr>
          <a:xfrm>
            <a:off x="437888" y="872941"/>
            <a:ext cx="8274571" cy="5232202"/>
          </a:xfrm>
          <a:prstGeom prst="rect">
            <a:avLst/>
          </a:prstGeom>
        </p:spPr>
        <p:txBody>
          <a:bodyPr wrap="square">
            <a:spAutoFit/>
          </a:bodyPr>
          <a:lstStyle/>
          <a:p>
            <a:pPr marL="342900" lvl="0" indent="-342900">
              <a:spcAft>
                <a:spcPts val="1200"/>
              </a:spcAft>
              <a:buFont typeface="+mj-lt"/>
              <a:buAutoNum type="arabicPeriod"/>
            </a:pPr>
            <a:r>
              <a:rPr lang="en-US" sz="1600" b="1" dirty="0">
                <a:latin typeface="+mn-lt"/>
              </a:rPr>
              <a:t>Provide advice for an effective strategy for implementing a possible 2</a:t>
            </a:r>
            <a:r>
              <a:rPr lang="en-US" sz="1600" b="1" baseline="30000" dirty="0">
                <a:latin typeface="+mn-lt"/>
              </a:rPr>
              <a:t>nd</a:t>
            </a:r>
            <a:r>
              <a:rPr lang="en-US" sz="1600" b="1" dirty="0">
                <a:latin typeface="+mn-lt"/>
              </a:rPr>
              <a:t> generation U.S. experiment on </a:t>
            </a:r>
            <a:r>
              <a:rPr lang="en-US" sz="1600" b="1" dirty="0" err="1">
                <a:latin typeface="+mn-lt"/>
              </a:rPr>
              <a:t>Neutrinoless</a:t>
            </a:r>
            <a:r>
              <a:rPr lang="en-US" sz="1600" b="1" dirty="0">
                <a:latin typeface="+mn-lt"/>
              </a:rPr>
              <a:t> Double Beta Decay (NLDBD) capable of reaching the sensitivity necessary to determine whether the neutrino is a </a:t>
            </a:r>
            <a:r>
              <a:rPr lang="en-US" sz="1600" b="1" dirty="0" err="1">
                <a:latin typeface="+mn-lt"/>
              </a:rPr>
              <a:t>Majorana</a:t>
            </a:r>
            <a:r>
              <a:rPr lang="en-US" sz="1600" b="1" dirty="0">
                <a:latin typeface="+mn-lt"/>
              </a:rPr>
              <a:t> or Dirac particle.  </a:t>
            </a:r>
            <a:r>
              <a:rPr lang="en-US" sz="1600" dirty="0">
                <a:latin typeface="+mn-lt"/>
              </a:rPr>
              <a:t>(Charge given December 2013; </a:t>
            </a:r>
            <a:r>
              <a:rPr lang="en-US" sz="1600" i="1" dirty="0">
                <a:latin typeface="+mn-lt"/>
              </a:rPr>
              <a:t>“Report to </a:t>
            </a:r>
            <a:r>
              <a:rPr lang="en-US" sz="1600" dirty="0">
                <a:latin typeface="+mn-lt"/>
              </a:rPr>
              <a:t>NSAC on </a:t>
            </a:r>
            <a:r>
              <a:rPr lang="en-US" sz="1600" dirty="0" err="1">
                <a:latin typeface="+mn-lt"/>
              </a:rPr>
              <a:t>Neutrinoless</a:t>
            </a:r>
            <a:r>
              <a:rPr lang="en-US" sz="1600" dirty="0">
                <a:latin typeface="+mn-lt"/>
              </a:rPr>
              <a:t> Double Beta Decay</a:t>
            </a:r>
            <a:r>
              <a:rPr lang="en-US" sz="1600" i="1" dirty="0">
                <a:latin typeface="+mn-lt"/>
              </a:rPr>
              <a:t>”</a:t>
            </a:r>
            <a:r>
              <a:rPr lang="en-US" sz="1600" dirty="0">
                <a:latin typeface="+mn-lt"/>
              </a:rPr>
              <a:t> delivered April 24, 2014</a:t>
            </a:r>
            <a:r>
              <a:rPr lang="en-US" sz="1600" dirty="0" smtClean="0">
                <a:latin typeface="+mn-lt"/>
              </a:rPr>
              <a:t>.)</a:t>
            </a:r>
            <a:endParaRPr lang="en-US" sz="1600" dirty="0">
              <a:latin typeface="+mn-lt"/>
            </a:endParaRPr>
          </a:p>
          <a:p>
            <a:pPr marL="342900" lvl="0" indent="-342900">
              <a:spcAft>
                <a:spcPts val="1200"/>
              </a:spcAft>
              <a:buFont typeface="+mj-lt"/>
              <a:buAutoNum type="arabicPeriod"/>
            </a:pPr>
            <a:r>
              <a:rPr lang="en-US" sz="1600" b="1" dirty="0">
                <a:latin typeface="+mn-lt"/>
              </a:rPr>
              <a:t>Conduct a new study of the opportunities and priorities for U.S. nuclear physics research, and recommend a long-range plan that will provide a framework for coordinated advancement for the nation’s nuclear science research programs over the next decade.  </a:t>
            </a:r>
            <a:r>
              <a:rPr lang="en-US" sz="1600" dirty="0">
                <a:latin typeface="+mn-lt"/>
              </a:rPr>
              <a:t>(Charge given April 23, 2014; report requested October 2015</a:t>
            </a:r>
            <a:r>
              <a:rPr lang="en-US" sz="1600" dirty="0" smtClean="0">
                <a:latin typeface="+mn-lt"/>
              </a:rPr>
              <a:t>.)</a:t>
            </a:r>
            <a:endParaRPr lang="en-US" sz="1600" dirty="0">
              <a:latin typeface="+mn-lt"/>
            </a:endParaRPr>
          </a:p>
          <a:p>
            <a:pPr marL="342900" lvl="0" indent="-342900">
              <a:spcAft>
                <a:spcPts val="1200"/>
              </a:spcAft>
              <a:buFont typeface="+mj-lt"/>
              <a:buAutoNum type="arabicPeriod"/>
            </a:pPr>
            <a:r>
              <a:rPr lang="en-US" sz="1600" b="1" dirty="0">
                <a:latin typeface="+mn-lt"/>
              </a:rPr>
              <a:t>Establish an NSAC Isotope (NSACI) subcommittee for an initial period of two years to conduct a new study of the opportunities and priorities for isotope research and production, an effort that should result in a long-range strategic plan for the DOE Isotope Program managed by the Nuclear Physics program.  </a:t>
            </a:r>
            <a:r>
              <a:rPr lang="en-US" sz="1600" dirty="0">
                <a:latin typeface="+mn-lt"/>
              </a:rPr>
              <a:t>(Charge given April 23, 2014; report requested March 2015</a:t>
            </a:r>
            <a:r>
              <a:rPr lang="en-US" sz="1600" dirty="0" smtClean="0">
                <a:latin typeface="+mn-lt"/>
              </a:rPr>
              <a:t>.)</a:t>
            </a:r>
            <a:endParaRPr lang="en-US" sz="1600" dirty="0">
              <a:latin typeface="+mn-lt"/>
            </a:endParaRPr>
          </a:p>
          <a:p>
            <a:pPr marL="342900" lvl="0" indent="-342900">
              <a:spcAft>
                <a:spcPts val="1200"/>
              </a:spcAft>
              <a:buFont typeface="+mj-lt"/>
              <a:buAutoNum type="arabicPeriod"/>
            </a:pPr>
            <a:r>
              <a:rPr lang="en-US" sz="1600" b="1" dirty="0">
                <a:latin typeface="+mn-lt"/>
              </a:rPr>
              <a:t>Provide additional advice for an effective strategy for implementing a possible 2</a:t>
            </a:r>
            <a:r>
              <a:rPr lang="en-US" sz="1600" b="1" baseline="30000" dirty="0">
                <a:latin typeface="+mn-lt"/>
              </a:rPr>
              <a:t>nd</a:t>
            </a:r>
            <a:r>
              <a:rPr lang="en-US" sz="1600" b="1" dirty="0">
                <a:latin typeface="+mn-lt"/>
              </a:rPr>
              <a:t> generation U.S. experiment on </a:t>
            </a:r>
            <a:r>
              <a:rPr lang="en-US" sz="1600" b="1" dirty="0" err="1">
                <a:latin typeface="+mn-lt"/>
              </a:rPr>
              <a:t>Neutrinoless</a:t>
            </a:r>
            <a:r>
              <a:rPr lang="en-US" sz="1600" b="1" dirty="0">
                <a:latin typeface="+mn-lt"/>
              </a:rPr>
              <a:t> Double Beta Decay (NLDBD) capable of reaching the sensitivity necessary to determine whether the neutrino is a </a:t>
            </a:r>
            <a:r>
              <a:rPr lang="en-US" sz="1600" b="1" dirty="0" err="1">
                <a:latin typeface="+mn-lt"/>
              </a:rPr>
              <a:t>Majorana</a:t>
            </a:r>
            <a:r>
              <a:rPr lang="en-US" sz="1600" b="1" dirty="0">
                <a:latin typeface="+mn-lt"/>
              </a:rPr>
              <a:t> or Dirac particle under the inverted-hierarchy mass scenario.</a:t>
            </a:r>
            <a:r>
              <a:rPr lang="en-US" sz="1600" dirty="0">
                <a:latin typeface="+mn-lt"/>
              </a:rPr>
              <a:t> (Charge given March 30, 2015; report requested November 2015.)</a:t>
            </a:r>
          </a:p>
        </p:txBody>
      </p:sp>
      <p:sp>
        <p:nvSpPr>
          <p:cNvPr id="5" name="Slide Number Placeholder 2"/>
          <p:cNvSpPr>
            <a:spLocks noGrp="1"/>
          </p:cNvSpPr>
          <p:nvPr>
            <p:ph type="sldNum" sz="quarter" idx="12"/>
          </p:nvPr>
        </p:nvSpPr>
        <p:spPr>
          <a:xfrm>
            <a:off x="8413750" y="6351588"/>
            <a:ext cx="381000" cy="365125"/>
          </a:xfrm>
        </p:spPr>
        <p:txBody>
          <a:bodyPr/>
          <a:lstStyle/>
          <a:p>
            <a:fld id="{68F455FD-F83C-4433-AE11-4D89943CC4D6}" type="slidenum">
              <a:rPr lang="en-US" smtClean="0"/>
              <a:pPr/>
              <a:t>12</a:t>
            </a:fld>
            <a:endParaRPr lang="en-US" dirty="0"/>
          </a:p>
        </p:txBody>
      </p:sp>
    </p:spTree>
    <p:extLst>
      <p:ext uri="{BB962C8B-B14F-4D97-AF65-F5344CB8AC3E}">
        <p14:creationId xmlns:p14="http://schemas.microsoft.com/office/powerpoint/2010/main" val="37395684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2</a:t>
            </a:fld>
            <a:endParaRPr lang="en-US" dirty="0" smtClean="0">
              <a:latin typeface="Arial" charset="0"/>
              <a:cs typeface="Arial" charset="0"/>
            </a:endParaRPr>
          </a:p>
        </p:txBody>
      </p:sp>
      <p:sp>
        <p:nvSpPr>
          <p:cNvPr id="6146" name="Title 2"/>
          <p:cNvSpPr>
            <a:spLocks noGrp="1"/>
          </p:cNvSpPr>
          <p:nvPr>
            <p:ph type="title" idx="4294967295"/>
          </p:nvPr>
        </p:nvSpPr>
        <p:spPr>
          <a:xfrm>
            <a:off x="0" y="-174625"/>
            <a:ext cx="9144000" cy="1143000"/>
          </a:xfrm>
        </p:spPr>
        <p:txBody>
          <a:bodyPr/>
          <a:lstStyle/>
          <a:p>
            <a:pPr>
              <a:lnSpc>
                <a:spcPct val="90000"/>
              </a:lnSpc>
            </a:pPr>
            <a:r>
              <a:rPr lang="en-US" dirty="0" smtClean="0">
                <a:latin typeface="Arial" charset="0"/>
                <a:cs typeface="Arial" charset="0"/>
              </a:rPr>
              <a:t>Office of Science FY 2016 Budget Request to Congress</a:t>
            </a:r>
            <a:br>
              <a:rPr lang="en-US" dirty="0" smtClean="0">
                <a:latin typeface="Arial" charset="0"/>
                <a:cs typeface="Arial" charset="0"/>
              </a:rPr>
            </a:br>
            <a:r>
              <a:rPr lang="en-US" sz="1600" dirty="0" smtClean="0">
                <a:latin typeface="Arial" charset="0"/>
                <a:cs typeface="Arial" charset="0"/>
              </a:rPr>
              <a:t>(Dollars in thousands)</a:t>
            </a:r>
            <a:endParaRPr lang="en-US" dirty="0" smtClean="0">
              <a:latin typeface="Arial" charset="0"/>
              <a:cs typeface="Arial"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784" y="1466567"/>
            <a:ext cx="8404383" cy="398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97811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Y:\CPD\Projects - Active\15-CM-0178 DOE SEP meeting-planning\SEP Graphics\Bo Graphics 5-21\DOE Org Chart\DOE ORg Chart-no-logo_.jpg"/>
          <p:cNvPicPr/>
          <p:nvPr/>
        </p:nvPicPr>
        <p:blipFill rotWithShape="1">
          <a:blip r:embed="rId3" cstate="print">
            <a:extLst>
              <a:ext uri="{28A0092B-C50C-407E-A947-70E740481C1C}">
                <a14:useLocalDpi xmlns:a14="http://schemas.microsoft.com/office/drawing/2010/main" val="0"/>
              </a:ext>
            </a:extLst>
          </a:blip>
          <a:srcRect t="11572" b="33565"/>
          <a:stretch/>
        </p:blipFill>
        <p:spPr bwMode="auto">
          <a:xfrm>
            <a:off x="-1" y="0"/>
            <a:ext cx="9303429" cy="6858000"/>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4289265" y="2627039"/>
            <a:ext cx="3568858" cy="584775"/>
          </a:xfrm>
          <a:prstGeom prst="rect">
            <a:avLst/>
          </a:prstGeom>
          <a:solidFill>
            <a:schemeClr val="bg1"/>
          </a:solidFill>
          <a:ln w="28575">
            <a:solidFill>
              <a:srgbClr val="FF0000"/>
            </a:solidFill>
          </a:ln>
        </p:spPr>
        <p:txBody>
          <a:bodyPr wrap="square" rtlCol="0">
            <a:spAutoFit/>
          </a:bodyPr>
          <a:lstStyle/>
          <a:p>
            <a:r>
              <a:rPr lang="en-US" sz="1600" b="1" dirty="0" smtClean="0">
                <a:solidFill>
                  <a:srgbClr val="FF0000"/>
                </a:solidFill>
                <a:latin typeface="Arial" pitchFamily="34" charset="0"/>
                <a:cs typeface="Arial" pitchFamily="34" charset="0"/>
              </a:rPr>
              <a:t>AMES, ANL, BNL, FNAL, LBNL, ORNL, PNNL, PPPL, SLAC, TJNAF</a:t>
            </a:r>
            <a:endParaRPr lang="en-US" sz="1600" b="1" dirty="0">
              <a:solidFill>
                <a:srgbClr val="FF0000"/>
              </a:solidFill>
              <a:latin typeface="Arial" pitchFamily="34" charset="0"/>
              <a:cs typeface="Arial" pitchFamily="34" charset="0"/>
            </a:endParaRPr>
          </a:p>
        </p:txBody>
      </p:sp>
      <p:sp>
        <p:nvSpPr>
          <p:cNvPr id="6" name="TextBox 5"/>
          <p:cNvSpPr txBox="1"/>
          <p:nvPr/>
        </p:nvSpPr>
        <p:spPr>
          <a:xfrm>
            <a:off x="4289266" y="3316655"/>
            <a:ext cx="754682" cy="338554"/>
          </a:xfrm>
          <a:prstGeom prst="rect">
            <a:avLst/>
          </a:prstGeom>
          <a:solidFill>
            <a:schemeClr val="bg1"/>
          </a:solidFill>
          <a:ln w="28575">
            <a:solidFill>
              <a:srgbClr val="FF0000"/>
            </a:solidFill>
          </a:ln>
        </p:spPr>
        <p:txBody>
          <a:bodyPr wrap="square" rtlCol="0">
            <a:spAutoFit/>
          </a:bodyPr>
          <a:lstStyle/>
          <a:p>
            <a:r>
              <a:rPr lang="en-US" sz="1600" b="1" dirty="0" smtClean="0">
                <a:solidFill>
                  <a:srgbClr val="FF0000"/>
                </a:solidFill>
                <a:latin typeface="Arial" pitchFamily="34" charset="0"/>
                <a:cs typeface="Arial" pitchFamily="34" charset="0"/>
              </a:rPr>
              <a:t>NETL</a:t>
            </a:r>
            <a:endParaRPr lang="en-US" sz="1600" b="1" dirty="0">
              <a:solidFill>
                <a:srgbClr val="FF0000"/>
              </a:solidFill>
              <a:latin typeface="Arial" pitchFamily="34" charset="0"/>
              <a:cs typeface="Arial" pitchFamily="34" charset="0"/>
            </a:endParaRPr>
          </a:p>
        </p:txBody>
      </p:sp>
      <p:sp>
        <p:nvSpPr>
          <p:cNvPr id="7" name="TextBox 6"/>
          <p:cNvSpPr txBox="1"/>
          <p:nvPr/>
        </p:nvSpPr>
        <p:spPr>
          <a:xfrm>
            <a:off x="4289265" y="3761860"/>
            <a:ext cx="754683" cy="338554"/>
          </a:xfrm>
          <a:prstGeom prst="rect">
            <a:avLst/>
          </a:prstGeom>
          <a:solidFill>
            <a:schemeClr val="bg1"/>
          </a:solidFill>
          <a:ln w="28575">
            <a:solidFill>
              <a:srgbClr val="FF0000"/>
            </a:solidFill>
          </a:ln>
        </p:spPr>
        <p:txBody>
          <a:bodyPr wrap="square" rtlCol="0">
            <a:spAutoFit/>
          </a:bodyPr>
          <a:lstStyle/>
          <a:p>
            <a:r>
              <a:rPr lang="en-US" sz="1600" b="1" dirty="0" smtClean="0">
                <a:solidFill>
                  <a:srgbClr val="FF0000"/>
                </a:solidFill>
                <a:latin typeface="Arial" pitchFamily="34" charset="0"/>
                <a:cs typeface="Arial" pitchFamily="34" charset="0"/>
              </a:rPr>
              <a:t>NREL</a:t>
            </a:r>
            <a:endParaRPr lang="en-US" sz="1600" b="1" dirty="0">
              <a:solidFill>
                <a:srgbClr val="FF0000"/>
              </a:solidFill>
              <a:latin typeface="Arial" pitchFamily="34" charset="0"/>
              <a:cs typeface="Arial" pitchFamily="34" charset="0"/>
            </a:endParaRPr>
          </a:p>
        </p:txBody>
      </p:sp>
      <p:sp>
        <p:nvSpPr>
          <p:cNvPr id="8" name="TextBox 7"/>
          <p:cNvSpPr txBox="1"/>
          <p:nvPr/>
        </p:nvSpPr>
        <p:spPr>
          <a:xfrm>
            <a:off x="4289265" y="4217231"/>
            <a:ext cx="754683" cy="338554"/>
          </a:xfrm>
          <a:prstGeom prst="rect">
            <a:avLst/>
          </a:prstGeom>
          <a:solidFill>
            <a:schemeClr val="bg1"/>
          </a:solidFill>
          <a:ln w="28575">
            <a:solidFill>
              <a:srgbClr val="FF0000"/>
            </a:solidFill>
          </a:ln>
        </p:spPr>
        <p:txBody>
          <a:bodyPr wrap="square" rtlCol="0">
            <a:spAutoFit/>
          </a:bodyPr>
          <a:lstStyle/>
          <a:p>
            <a:r>
              <a:rPr lang="en-US" sz="1600" b="1" dirty="0" smtClean="0">
                <a:solidFill>
                  <a:srgbClr val="FF0000"/>
                </a:solidFill>
                <a:latin typeface="Arial" pitchFamily="34" charset="0"/>
                <a:cs typeface="Arial" pitchFamily="34" charset="0"/>
              </a:rPr>
              <a:t>INL</a:t>
            </a:r>
            <a:endParaRPr lang="en-US" sz="1600" b="1" dirty="0">
              <a:solidFill>
                <a:srgbClr val="FF0000"/>
              </a:solidFill>
              <a:latin typeface="Arial" pitchFamily="34" charset="0"/>
              <a:cs typeface="Arial" pitchFamily="34" charset="0"/>
            </a:endParaRPr>
          </a:p>
        </p:txBody>
      </p:sp>
      <p:sp>
        <p:nvSpPr>
          <p:cNvPr id="2" name="Rectangle 1"/>
          <p:cNvSpPr/>
          <p:nvPr/>
        </p:nvSpPr>
        <p:spPr>
          <a:xfrm>
            <a:off x="3062287" y="2800351"/>
            <a:ext cx="1116807" cy="4186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62286" y="3257552"/>
            <a:ext cx="1116807" cy="4174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62285" y="3712371"/>
            <a:ext cx="1116807" cy="4174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62284" y="4164532"/>
            <a:ext cx="1116807" cy="4122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89265" y="2211338"/>
            <a:ext cx="3568858" cy="338554"/>
          </a:xfrm>
          <a:prstGeom prst="rect">
            <a:avLst/>
          </a:prstGeom>
          <a:solidFill>
            <a:schemeClr val="bg1"/>
          </a:solidFill>
          <a:ln w="28575">
            <a:solidFill>
              <a:srgbClr val="FF0000"/>
            </a:solidFill>
          </a:ln>
        </p:spPr>
        <p:txBody>
          <a:bodyPr wrap="square" rtlCol="0">
            <a:spAutoFit/>
          </a:bodyPr>
          <a:lstStyle/>
          <a:p>
            <a:pPr algn="ctr"/>
            <a:r>
              <a:rPr lang="en-US" sz="1600" b="1" dirty="0" smtClean="0">
                <a:solidFill>
                  <a:srgbClr val="FF0000"/>
                </a:solidFill>
                <a:latin typeface="Arial" pitchFamily="34" charset="0"/>
                <a:cs typeface="Arial" pitchFamily="34" charset="0"/>
              </a:rPr>
              <a:t>17 DOE Laboratories </a:t>
            </a:r>
            <a:endParaRPr lang="en-US" sz="1600" b="1" dirty="0">
              <a:solidFill>
                <a:srgbClr val="FF0000"/>
              </a:solidFill>
              <a:latin typeface="Arial" pitchFamily="34" charset="0"/>
              <a:cs typeface="Arial" pitchFamily="34" charset="0"/>
            </a:endParaRPr>
          </a:p>
        </p:txBody>
      </p:sp>
      <p:sp>
        <p:nvSpPr>
          <p:cNvPr id="15" name="TextBox 14"/>
          <p:cNvSpPr txBox="1"/>
          <p:nvPr/>
        </p:nvSpPr>
        <p:spPr>
          <a:xfrm>
            <a:off x="6088686" y="6099102"/>
            <a:ext cx="2200876" cy="577081"/>
          </a:xfrm>
          <a:prstGeom prst="rect">
            <a:avLst/>
          </a:prstGeom>
          <a:solidFill>
            <a:schemeClr val="bg1"/>
          </a:solidFill>
          <a:ln>
            <a:solidFill>
              <a:schemeClr val="tx1"/>
            </a:solidFill>
          </a:ln>
        </p:spPr>
        <p:txBody>
          <a:bodyPr wrap="square" rtlCol="0">
            <a:spAutoFit/>
          </a:bodyPr>
          <a:lstStyle/>
          <a:p>
            <a:r>
              <a:rPr lang="en-US" sz="1050" b="1" dirty="0" smtClean="0">
                <a:latin typeface="Arial" pitchFamily="34" charset="0"/>
                <a:cs typeface="Arial" pitchFamily="34" charset="0"/>
              </a:rPr>
              <a:t>The remaining 4 DOE labs are:</a:t>
            </a:r>
          </a:p>
          <a:p>
            <a:r>
              <a:rPr lang="en-US" sz="1050" b="1" dirty="0" smtClean="0">
                <a:latin typeface="Arial" pitchFamily="34" charset="0"/>
                <a:cs typeface="Arial" pitchFamily="34" charset="0"/>
              </a:rPr>
              <a:t>NNSA—LANL, LLNL, SNL</a:t>
            </a:r>
          </a:p>
          <a:p>
            <a:r>
              <a:rPr lang="en-US" sz="1050" b="1" dirty="0" smtClean="0">
                <a:latin typeface="Arial" pitchFamily="34" charset="0"/>
                <a:cs typeface="Arial" pitchFamily="34" charset="0"/>
              </a:rPr>
              <a:t>EM—SRNL</a:t>
            </a:r>
            <a:endParaRPr lang="en-US" sz="1050" b="1" dirty="0">
              <a:latin typeface="Arial" pitchFamily="34" charset="0"/>
              <a:cs typeface="Arial" pitchFamily="34" charset="0"/>
            </a:endParaRPr>
          </a:p>
        </p:txBody>
      </p:sp>
      <p:sp>
        <p:nvSpPr>
          <p:cNvPr id="4" name="Slide Number Placeholder 5"/>
          <p:cNvSpPr>
            <a:spLocks noGrp="1"/>
          </p:cNvSpPr>
          <p:nvPr>
            <p:ph type="sldNum" sz="quarter" idx="12"/>
          </p:nvPr>
        </p:nvSpPr>
        <p:spPr>
          <a:xfrm>
            <a:off x="8413750" y="6351588"/>
            <a:ext cx="381000" cy="365125"/>
          </a:xfrm>
        </p:spPr>
        <p:txBody>
          <a:bodyPr/>
          <a:lstStyle/>
          <a:p>
            <a:pPr>
              <a:defRPr/>
            </a:pPr>
            <a:fld id="{FCD3B7DF-5C43-46C5-879B-C788A22C855B}" type="slidenum">
              <a:rPr lang="en-US" smtClean="0"/>
              <a:pPr>
                <a:defRPr/>
              </a:pPr>
              <a:t>3</a:t>
            </a:fld>
            <a:endParaRPr lang="en-US" dirty="0"/>
          </a:p>
        </p:txBody>
      </p:sp>
    </p:spTree>
    <p:extLst>
      <p:ext uri="{BB962C8B-B14F-4D97-AF65-F5344CB8AC3E}">
        <p14:creationId xmlns:p14="http://schemas.microsoft.com/office/powerpoint/2010/main" val="3299708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 grpId="0" animBg="1"/>
      <p:bldP spid="9" grpId="0" animBg="1"/>
      <p:bldP spid="10" grpId="0" animBg="1"/>
      <p:bldP spid="11"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94" y="3529"/>
            <a:ext cx="9144000" cy="6858000"/>
            <a:chOff x="0" y="0"/>
            <a:chExt cx="9144000" cy="685800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40" t="11933" r="6666"/>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1690976" y="5843096"/>
              <a:ext cx="1061749" cy="7362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688873" y="5825602"/>
              <a:ext cx="501740" cy="123111"/>
            </a:xfrm>
            <a:prstGeom prst="rect">
              <a:avLst/>
            </a:prstGeom>
            <a:solidFill>
              <a:schemeClr val="bg1"/>
            </a:solidFill>
            <a:ln w="3175">
              <a:solidFill>
                <a:srgbClr val="FF0000"/>
              </a:solidFill>
            </a:ln>
          </p:spPr>
          <p:txBody>
            <a:bodyPr wrap="none" lIns="0" tIns="0" rIns="0" bIns="0" rtlCol="0">
              <a:spAutoFit/>
            </a:bodyPr>
            <a:lstStyle/>
            <a:p>
              <a:r>
                <a:rPr lang="en-US" sz="800" dirty="0" smtClean="0">
                  <a:solidFill>
                    <a:srgbClr val="FF0000"/>
                  </a:solidFill>
                </a:rPr>
                <a:t>$113,600K</a:t>
              </a:r>
              <a:endParaRPr lang="en-US" sz="800" dirty="0">
                <a:solidFill>
                  <a:srgbClr val="FF0000"/>
                </a:solidFill>
              </a:endParaRPr>
            </a:p>
          </p:txBody>
        </p:sp>
        <p:sp>
          <p:nvSpPr>
            <p:cNvPr id="4" name="Rectangle 3"/>
            <p:cNvSpPr/>
            <p:nvPr/>
          </p:nvSpPr>
          <p:spPr>
            <a:xfrm>
              <a:off x="4168588" y="6087035"/>
              <a:ext cx="1311430" cy="492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3513499" y="2029907"/>
            <a:ext cx="1110888" cy="5204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13499" y="2633663"/>
            <a:ext cx="1110888" cy="4394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13499" y="3237419"/>
            <a:ext cx="1110888" cy="4394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13499" y="3845937"/>
            <a:ext cx="1110888" cy="4394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13499" y="4452073"/>
            <a:ext cx="1110888" cy="4723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513499" y="5067733"/>
            <a:ext cx="1110888" cy="4723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77930" y="2029907"/>
            <a:ext cx="1234714" cy="5204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394811" y="3414599"/>
            <a:ext cx="1179945" cy="5525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698119" y="4392916"/>
            <a:ext cx="1033175" cy="6243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295287" y="4705105"/>
            <a:ext cx="184731" cy="369332"/>
          </a:xfrm>
          <a:prstGeom prst="rect">
            <a:avLst/>
          </a:prstGeom>
          <a:noFill/>
        </p:spPr>
        <p:txBody>
          <a:bodyPr wrap="none" rtlCol="0">
            <a:spAutoFit/>
          </a:bodyPr>
          <a:lstStyle/>
          <a:p>
            <a:endParaRPr lang="en-US" dirty="0"/>
          </a:p>
        </p:txBody>
      </p:sp>
      <p:sp>
        <p:nvSpPr>
          <p:cNvPr id="27" name="TextBox 26"/>
          <p:cNvSpPr txBox="1"/>
          <p:nvPr/>
        </p:nvSpPr>
        <p:spPr>
          <a:xfrm>
            <a:off x="3499840" y="1975898"/>
            <a:ext cx="501740" cy="123111"/>
          </a:xfrm>
          <a:prstGeom prst="rect">
            <a:avLst/>
          </a:prstGeom>
          <a:solidFill>
            <a:schemeClr val="bg1"/>
          </a:solidFill>
          <a:ln w="3175">
            <a:solidFill>
              <a:srgbClr val="FF0000"/>
            </a:solidFill>
          </a:ln>
        </p:spPr>
        <p:txBody>
          <a:bodyPr wrap="none" lIns="0" tIns="0" rIns="0" bIns="0" rtlCol="0">
            <a:spAutoFit/>
          </a:bodyPr>
          <a:lstStyle/>
          <a:p>
            <a:r>
              <a:rPr lang="en-US" sz="800" dirty="0" smtClean="0">
                <a:solidFill>
                  <a:srgbClr val="FF0000"/>
                </a:solidFill>
              </a:rPr>
              <a:t>$620,994K</a:t>
            </a:r>
            <a:endParaRPr lang="en-US" sz="800" dirty="0">
              <a:solidFill>
                <a:srgbClr val="FF0000"/>
              </a:solidFill>
            </a:endParaRPr>
          </a:p>
        </p:txBody>
      </p:sp>
      <p:sp>
        <p:nvSpPr>
          <p:cNvPr id="29" name="TextBox 28"/>
          <p:cNvSpPr txBox="1"/>
          <p:nvPr/>
        </p:nvSpPr>
        <p:spPr>
          <a:xfrm>
            <a:off x="3500589" y="2545796"/>
            <a:ext cx="588303" cy="123111"/>
          </a:xfrm>
          <a:prstGeom prst="rect">
            <a:avLst/>
          </a:prstGeom>
          <a:solidFill>
            <a:schemeClr val="bg1"/>
          </a:solidFill>
          <a:ln w="3175">
            <a:solidFill>
              <a:srgbClr val="FF0000"/>
            </a:solidFill>
          </a:ln>
        </p:spPr>
        <p:txBody>
          <a:bodyPr wrap="none" lIns="0" tIns="0" rIns="0" bIns="0" rtlCol="0">
            <a:spAutoFit/>
          </a:bodyPr>
          <a:lstStyle/>
          <a:p>
            <a:r>
              <a:rPr lang="en-US" sz="800" dirty="0" smtClean="0">
                <a:solidFill>
                  <a:srgbClr val="FF0000"/>
                </a:solidFill>
              </a:rPr>
              <a:t>$1,849,300K</a:t>
            </a:r>
            <a:endParaRPr lang="en-US" sz="800" dirty="0">
              <a:solidFill>
                <a:srgbClr val="FF0000"/>
              </a:solidFill>
            </a:endParaRPr>
          </a:p>
        </p:txBody>
      </p:sp>
      <p:sp>
        <p:nvSpPr>
          <p:cNvPr id="30" name="TextBox 29"/>
          <p:cNvSpPr txBox="1"/>
          <p:nvPr/>
        </p:nvSpPr>
        <p:spPr>
          <a:xfrm>
            <a:off x="3502196" y="3143860"/>
            <a:ext cx="501740" cy="123111"/>
          </a:xfrm>
          <a:prstGeom prst="rect">
            <a:avLst/>
          </a:prstGeom>
          <a:solidFill>
            <a:schemeClr val="bg1"/>
          </a:solidFill>
          <a:ln w="3175">
            <a:solidFill>
              <a:srgbClr val="FF0000"/>
            </a:solidFill>
          </a:ln>
        </p:spPr>
        <p:txBody>
          <a:bodyPr wrap="none" lIns="0" tIns="0" rIns="0" bIns="0" rtlCol="0">
            <a:spAutoFit/>
          </a:bodyPr>
          <a:lstStyle/>
          <a:p>
            <a:r>
              <a:rPr lang="en-US" sz="800" dirty="0" smtClean="0">
                <a:solidFill>
                  <a:srgbClr val="FF0000"/>
                </a:solidFill>
              </a:rPr>
              <a:t>$612,400K</a:t>
            </a:r>
            <a:endParaRPr lang="en-US" sz="800" dirty="0">
              <a:solidFill>
                <a:srgbClr val="FF0000"/>
              </a:solidFill>
            </a:endParaRPr>
          </a:p>
        </p:txBody>
      </p:sp>
      <p:sp>
        <p:nvSpPr>
          <p:cNvPr id="31" name="TextBox 30"/>
          <p:cNvSpPr txBox="1"/>
          <p:nvPr/>
        </p:nvSpPr>
        <p:spPr>
          <a:xfrm>
            <a:off x="3503055" y="3744837"/>
            <a:ext cx="501740" cy="123111"/>
          </a:xfrm>
          <a:prstGeom prst="rect">
            <a:avLst/>
          </a:prstGeom>
          <a:solidFill>
            <a:schemeClr val="bg1"/>
          </a:solidFill>
          <a:ln w="3175">
            <a:solidFill>
              <a:srgbClr val="FF0000"/>
            </a:solidFill>
          </a:ln>
        </p:spPr>
        <p:txBody>
          <a:bodyPr wrap="none" lIns="0" tIns="0" rIns="0" bIns="0" rtlCol="0">
            <a:spAutoFit/>
          </a:bodyPr>
          <a:lstStyle/>
          <a:p>
            <a:r>
              <a:rPr lang="en-US" sz="800" dirty="0" smtClean="0">
                <a:solidFill>
                  <a:srgbClr val="FF0000"/>
                </a:solidFill>
              </a:rPr>
              <a:t>$420,000K</a:t>
            </a:r>
            <a:endParaRPr lang="en-US" sz="800" dirty="0">
              <a:solidFill>
                <a:srgbClr val="FF0000"/>
              </a:solidFill>
            </a:endParaRPr>
          </a:p>
        </p:txBody>
      </p:sp>
      <p:sp>
        <p:nvSpPr>
          <p:cNvPr id="32" name="TextBox 31"/>
          <p:cNvSpPr txBox="1"/>
          <p:nvPr/>
        </p:nvSpPr>
        <p:spPr>
          <a:xfrm>
            <a:off x="3503914" y="4371692"/>
            <a:ext cx="501740" cy="123111"/>
          </a:xfrm>
          <a:prstGeom prst="rect">
            <a:avLst/>
          </a:prstGeom>
          <a:solidFill>
            <a:schemeClr val="bg1"/>
          </a:solidFill>
          <a:ln w="3175">
            <a:solidFill>
              <a:srgbClr val="FF0000"/>
            </a:solidFill>
          </a:ln>
        </p:spPr>
        <p:txBody>
          <a:bodyPr wrap="none" lIns="0" tIns="0" rIns="0" bIns="0" rtlCol="0">
            <a:spAutoFit/>
          </a:bodyPr>
          <a:lstStyle/>
          <a:p>
            <a:r>
              <a:rPr lang="en-US" sz="800" dirty="0" smtClean="0">
                <a:solidFill>
                  <a:srgbClr val="FF0000"/>
                </a:solidFill>
              </a:rPr>
              <a:t>$788,000K</a:t>
            </a:r>
            <a:endParaRPr lang="en-US" sz="800" dirty="0">
              <a:solidFill>
                <a:srgbClr val="FF0000"/>
              </a:solidFill>
            </a:endParaRPr>
          </a:p>
        </p:txBody>
      </p:sp>
      <p:sp>
        <p:nvSpPr>
          <p:cNvPr id="33" name="TextBox 32"/>
          <p:cNvSpPr txBox="1"/>
          <p:nvPr/>
        </p:nvSpPr>
        <p:spPr>
          <a:xfrm>
            <a:off x="3506252" y="5000475"/>
            <a:ext cx="501740" cy="123111"/>
          </a:xfrm>
          <a:prstGeom prst="rect">
            <a:avLst/>
          </a:prstGeom>
          <a:solidFill>
            <a:schemeClr val="bg1"/>
          </a:solidFill>
          <a:ln w="3175">
            <a:solidFill>
              <a:srgbClr val="FF0000"/>
            </a:solidFill>
          </a:ln>
        </p:spPr>
        <p:txBody>
          <a:bodyPr wrap="none" lIns="0" tIns="0" rIns="0" bIns="0" rtlCol="0">
            <a:spAutoFit/>
          </a:bodyPr>
          <a:lstStyle/>
          <a:p>
            <a:r>
              <a:rPr lang="en-US" sz="800" dirty="0" smtClean="0">
                <a:solidFill>
                  <a:srgbClr val="FF0000"/>
                </a:solidFill>
              </a:rPr>
              <a:t>$624,600K</a:t>
            </a:r>
            <a:endParaRPr lang="en-US" sz="800" dirty="0">
              <a:solidFill>
                <a:srgbClr val="FF0000"/>
              </a:solidFill>
            </a:endParaRPr>
          </a:p>
        </p:txBody>
      </p:sp>
      <p:sp>
        <p:nvSpPr>
          <p:cNvPr id="34" name="TextBox 33"/>
          <p:cNvSpPr txBox="1"/>
          <p:nvPr/>
        </p:nvSpPr>
        <p:spPr>
          <a:xfrm>
            <a:off x="4671100" y="1975897"/>
            <a:ext cx="444032" cy="123111"/>
          </a:xfrm>
          <a:prstGeom prst="rect">
            <a:avLst/>
          </a:prstGeom>
          <a:solidFill>
            <a:schemeClr val="bg1"/>
          </a:solidFill>
          <a:ln w="3175">
            <a:solidFill>
              <a:srgbClr val="FF0000"/>
            </a:solidFill>
          </a:ln>
        </p:spPr>
        <p:txBody>
          <a:bodyPr wrap="none" lIns="0" tIns="0" rIns="0" bIns="0" rtlCol="0">
            <a:spAutoFit/>
          </a:bodyPr>
          <a:lstStyle/>
          <a:p>
            <a:r>
              <a:rPr lang="en-US" sz="800" dirty="0" smtClean="0">
                <a:solidFill>
                  <a:srgbClr val="FF0000"/>
                </a:solidFill>
              </a:rPr>
              <a:t>$20,500K</a:t>
            </a:r>
            <a:endParaRPr lang="en-US" sz="800" dirty="0">
              <a:solidFill>
                <a:srgbClr val="FF0000"/>
              </a:solidFill>
            </a:endParaRPr>
          </a:p>
        </p:txBody>
      </p:sp>
      <p:sp>
        <p:nvSpPr>
          <p:cNvPr id="35" name="TextBox 34"/>
          <p:cNvSpPr txBox="1"/>
          <p:nvPr/>
        </p:nvSpPr>
        <p:spPr>
          <a:xfrm>
            <a:off x="6380892" y="3360031"/>
            <a:ext cx="501740" cy="123111"/>
          </a:xfrm>
          <a:prstGeom prst="rect">
            <a:avLst/>
          </a:prstGeom>
          <a:solidFill>
            <a:schemeClr val="bg1"/>
          </a:solidFill>
          <a:ln w="3175">
            <a:solidFill>
              <a:srgbClr val="FF0000"/>
            </a:solidFill>
          </a:ln>
        </p:spPr>
        <p:txBody>
          <a:bodyPr wrap="none" lIns="0" tIns="0" rIns="0" bIns="0" rtlCol="0">
            <a:spAutoFit/>
          </a:bodyPr>
          <a:lstStyle/>
          <a:p>
            <a:r>
              <a:rPr lang="en-US" sz="800" dirty="0" smtClean="0">
                <a:solidFill>
                  <a:srgbClr val="FF0000"/>
                </a:solidFill>
              </a:rPr>
              <a:t>$187,400K</a:t>
            </a:r>
            <a:endParaRPr lang="en-US" sz="800" dirty="0">
              <a:solidFill>
                <a:srgbClr val="FF0000"/>
              </a:solidFill>
            </a:endParaRPr>
          </a:p>
        </p:txBody>
      </p:sp>
      <p:sp>
        <p:nvSpPr>
          <p:cNvPr id="36" name="TextBox 35"/>
          <p:cNvSpPr txBox="1"/>
          <p:nvPr/>
        </p:nvSpPr>
        <p:spPr>
          <a:xfrm>
            <a:off x="1692459" y="4369895"/>
            <a:ext cx="501740" cy="123111"/>
          </a:xfrm>
          <a:prstGeom prst="rect">
            <a:avLst/>
          </a:prstGeom>
          <a:solidFill>
            <a:schemeClr val="bg1"/>
          </a:solidFill>
          <a:ln w="3175">
            <a:solidFill>
              <a:srgbClr val="FF0000"/>
            </a:solidFill>
          </a:ln>
        </p:spPr>
        <p:txBody>
          <a:bodyPr wrap="none" lIns="0" tIns="0" rIns="0" bIns="0" rtlCol="0">
            <a:spAutoFit/>
          </a:bodyPr>
          <a:lstStyle/>
          <a:p>
            <a:r>
              <a:rPr lang="en-US" sz="800" dirty="0" smtClean="0">
                <a:solidFill>
                  <a:srgbClr val="FF0000"/>
                </a:solidFill>
              </a:rPr>
              <a:t>$103,000K</a:t>
            </a:r>
            <a:endParaRPr lang="en-US" sz="800" dirty="0">
              <a:solidFill>
                <a:srgbClr val="FF0000"/>
              </a:solidFill>
            </a:endParaRPr>
          </a:p>
        </p:txBody>
      </p:sp>
      <p:sp>
        <p:nvSpPr>
          <p:cNvPr id="39" name="TextBox 38"/>
          <p:cNvSpPr txBox="1"/>
          <p:nvPr/>
        </p:nvSpPr>
        <p:spPr>
          <a:xfrm>
            <a:off x="3012264" y="783460"/>
            <a:ext cx="3257751" cy="184666"/>
          </a:xfrm>
          <a:prstGeom prst="rect">
            <a:avLst/>
          </a:prstGeom>
          <a:noFill/>
          <a:ln w="3175">
            <a:noFill/>
          </a:ln>
        </p:spPr>
        <p:txBody>
          <a:bodyPr wrap="none" lIns="0" tIns="0" rIns="0" bIns="0" rtlCol="0">
            <a:spAutoFit/>
          </a:bodyPr>
          <a:lstStyle/>
          <a:p>
            <a:r>
              <a:rPr lang="en-US" sz="1200" dirty="0" smtClean="0">
                <a:solidFill>
                  <a:srgbClr val="FF0000"/>
                </a:solidFill>
              </a:rPr>
              <a:t>FY 2016 Congressional Request = $5,339,794K</a:t>
            </a:r>
            <a:endParaRPr lang="en-US" sz="1200" dirty="0">
              <a:solidFill>
                <a:srgbClr val="FF0000"/>
              </a:solidFill>
            </a:endParaRPr>
          </a:p>
        </p:txBody>
      </p:sp>
      <p:sp>
        <p:nvSpPr>
          <p:cNvPr id="3" name="Rectangle 2"/>
          <p:cNvSpPr/>
          <p:nvPr/>
        </p:nvSpPr>
        <p:spPr>
          <a:xfrm>
            <a:off x="197222" y="1909482"/>
            <a:ext cx="1455791" cy="4177553"/>
          </a:xfrm>
          <a:prstGeom prst="rect">
            <a:avLst/>
          </a:prstGeom>
          <a:noFill/>
          <a:ln w="38100">
            <a:solidFill>
              <a:srgbClr val="2717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dehmer\Desktop\Ya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8192" y="4688248"/>
            <a:ext cx="1696427" cy="1026962"/>
          </a:xfrm>
          <a:prstGeom prst="rect">
            <a:avLst/>
          </a:prstGeom>
          <a:noFill/>
          <a:ln w="28575">
            <a:solidFill>
              <a:srgbClr val="2717FD"/>
            </a:solidFill>
          </a:ln>
          <a:extLst>
            <a:ext uri="{909E8E84-426E-40DD-AFC4-6F175D3DCCD1}">
              <a14:hiddenFill xmlns:a14="http://schemas.microsoft.com/office/drawing/2010/main">
                <a:solidFill>
                  <a:srgbClr val="FFFFFF"/>
                </a:solidFill>
              </a14:hiddenFill>
            </a:ext>
          </a:extLst>
        </p:spPr>
      </p:pic>
      <p:pic>
        <p:nvPicPr>
          <p:cNvPr id="2051" name="Picture 3" descr="C:\Users\dehmer\Desktop\untit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8193" y="5808745"/>
            <a:ext cx="1696427" cy="896683"/>
          </a:xfrm>
          <a:prstGeom prst="rect">
            <a:avLst/>
          </a:prstGeom>
          <a:noFill/>
          <a:ln w="28575">
            <a:solidFill>
              <a:srgbClr val="2717FD"/>
            </a:solidFill>
          </a:ln>
          <a:extLst>
            <a:ext uri="{909E8E84-426E-40DD-AFC4-6F175D3DCCD1}">
              <a14:hiddenFill xmlns:a14="http://schemas.microsoft.com/office/drawing/2010/main">
                <a:solidFill>
                  <a:srgbClr val="FFFFFF"/>
                </a:solidFill>
              </a14:hiddenFill>
            </a:ext>
          </a:extLst>
        </p:spPr>
      </p:pic>
      <p:pic>
        <p:nvPicPr>
          <p:cNvPr id="2053" name="Picture 5" descr="C:\Users\dehmer\Desktop\money-bags-saco-dinheiro4.jpg"/>
          <p:cNvPicPr>
            <a:picLocks noChangeAspect="1" noChangeArrowheads="1"/>
          </p:cNvPicPr>
          <p:nvPr/>
        </p:nvPicPr>
        <p:blipFill rotWithShape="1">
          <a:blip r:embed="rId6">
            <a:extLst>
              <a:ext uri="{28A0092B-C50C-407E-A947-70E740481C1C}">
                <a14:useLocalDpi xmlns:a14="http://schemas.microsoft.com/office/drawing/2010/main" val="0"/>
              </a:ext>
            </a:extLst>
          </a:blip>
          <a:srcRect l="16107" r="13421"/>
          <a:stretch/>
        </p:blipFill>
        <p:spPr bwMode="auto">
          <a:xfrm>
            <a:off x="4733873" y="4623515"/>
            <a:ext cx="1583022" cy="224634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V="1">
            <a:off x="6153912" y="5303908"/>
            <a:ext cx="1026817" cy="783127"/>
          </a:xfrm>
          <a:prstGeom prst="straightConnector1">
            <a:avLst/>
          </a:prstGeom>
          <a:ln w="28575">
            <a:solidFill>
              <a:srgbClr val="2717F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153912" y="6087035"/>
            <a:ext cx="1026817" cy="258672"/>
          </a:xfrm>
          <a:prstGeom prst="straightConnector1">
            <a:avLst/>
          </a:prstGeom>
          <a:ln w="28575">
            <a:solidFill>
              <a:srgbClr val="2717F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1653014" y="3266973"/>
            <a:ext cx="3174464" cy="2820062"/>
          </a:xfrm>
          <a:prstGeom prst="straightConnector1">
            <a:avLst/>
          </a:prstGeom>
          <a:ln w="28575">
            <a:solidFill>
              <a:srgbClr val="2717FD"/>
            </a:solidFill>
            <a:tailEnd type="stealth" w="lg"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307572" y="6087035"/>
            <a:ext cx="543739" cy="307777"/>
          </a:xfrm>
          <a:prstGeom prst="rect">
            <a:avLst/>
          </a:prstGeom>
          <a:noFill/>
        </p:spPr>
        <p:txBody>
          <a:bodyPr wrap="none" rtlCol="0">
            <a:spAutoFit/>
          </a:bodyPr>
          <a:lstStyle/>
          <a:p>
            <a:r>
              <a:rPr lang="en-US" sz="1400" b="1" dirty="0" smtClean="0">
                <a:solidFill>
                  <a:srgbClr val="2717FD"/>
                </a:solidFill>
              </a:rPr>
              <a:t>73%</a:t>
            </a:r>
            <a:endParaRPr lang="en-US" sz="1400" b="1" dirty="0">
              <a:solidFill>
                <a:srgbClr val="2717FD"/>
              </a:solidFill>
            </a:endParaRPr>
          </a:p>
        </p:txBody>
      </p:sp>
      <p:sp>
        <p:nvSpPr>
          <p:cNvPr id="60" name="TextBox 59"/>
          <p:cNvSpPr txBox="1"/>
          <p:nvPr/>
        </p:nvSpPr>
        <p:spPr>
          <a:xfrm>
            <a:off x="6217508" y="5438502"/>
            <a:ext cx="543739" cy="307777"/>
          </a:xfrm>
          <a:prstGeom prst="rect">
            <a:avLst/>
          </a:prstGeom>
          <a:noFill/>
        </p:spPr>
        <p:txBody>
          <a:bodyPr wrap="none" rtlCol="0">
            <a:spAutoFit/>
          </a:bodyPr>
          <a:lstStyle/>
          <a:p>
            <a:r>
              <a:rPr lang="en-US" sz="1400" b="1" dirty="0" smtClean="0">
                <a:solidFill>
                  <a:srgbClr val="2717FD"/>
                </a:solidFill>
              </a:rPr>
              <a:t>16%</a:t>
            </a:r>
            <a:endParaRPr lang="en-US" sz="1400" b="1" dirty="0">
              <a:solidFill>
                <a:srgbClr val="2717FD"/>
              </a:solidFill>
            </a:endParaRPr>
          </a:p>
        </p:txBody>
      </p:sp>
      <p:sp>
        <p:nvSpPr>
          <p:cNvPr id="61" name="TextBox 60"/>
          <p:cNvSpPr txBox="1"/>
          <p:nvPr/>
        </p:nvSpPr>
        <p:spPr>
          <a:xfrm>
            <a:off x="6316895" y="6212261"/>
            <a:ext cx="444352" cy="307777"/>
          </a:xfrm>
          <a:prstGeom prst="rect">
            <a:avLst/>
          </a:prstGeom>
          <a:noFill/>
        </p:spPr>
        <p:txBody>
          <a:bodyPr wrap="none" rtlCol="0">
            <a:spAutoFit/>
          </a:bodyPr>
          <a:lstStyle/>
          <a:p>
            <a:r>
              <a:rPr lang="en-US" sz="1400" b="1" dirty="0" smtClean="0">
                <a:solidFill>
                  <a:srgbClr val="2717FD"/>
                </a:solidFill>
              </a:rPr>
              <a:t>6%</a:t>
            </a:r>
            <a:endParaRPr lang="en-US" sz="1400" b="1" dirty="0">
              <a:solidFill>
                <a:srgbClr val="2717FD"/>
              </a:solidFill>
            </a:endParaRPr>
          </a:p>
        </p:txBody>
      </p:sp>
      <p:sp>
        <p:nvSpPr>
          <p:cNvPr id="62" name="TextBox 61"/>
          <p:cNvSpPr txBox="1"/>
          <p:nvPr/>
        </p:nvSpPr>
        <p:spPr>
          <a:xfrm>
            <a:off x="5210865" y="6656970"/>
            <a:ext cx="665567" cy="246221"/>
          </a:xfrm>
          <a:prstGeom prst="rect">
            <a:avLst/>
          </a:prstGeom>
          <a:noFill/>
        </p:spPr>
        <p:txBody>
          <a:bodyPr wrap="none" rtlCol="0">
            <a:spAutoFit/>
          </a:bodyPr>
          <a:lstStyle/>
          <a:p>
            <a:r>
              <a:rPr lang="en-US" sz="1000" b="1" dirty="0" smtClean="0">
                <a:solidFill>
                  <a:srgbClr val="2717FD"/>
                </a:solidFill>
              </a:rPr>
              <a:t>FY 2014</a:t>
            </a:r>
            <a:endParaRPr lang="en-US" sz="1000" b="1" dirty="0">
              <a:solidFill>
                <a:srgbClr val="2717FD"/>
              </a:solidFill>
            </a:endParaRPr>
          </a:p>
        </p:txBody>
      </p:sp>
      <p:graphicFrame>
        <p:nvGraphicFramePr>
          <p:cNvPr id="64" name="Table 63"/>
          <p:cNvGraphicFramePr>
            <a:graphicFrameLocks noGrp="1"/>
          </p:cNvGraphicFramePr>
          <p:nvPr>
            <p:extLst>
              <p:ext uri="{D42A27DB-BD31-4B8C-83A1-F6EECF244321}">
                <p14:modId xmlns:p14="http://schemas.microsoft.com/office/powerpoint/2010/main" val="46018871"/>
              </p:ext>
            </p:extLst>
          </p:nvPr>
        </p:nvGraphicFramePr>
        <p:xfrm>
          <a:off x="3224986" y="6099528"/>
          <a:ext cx="1018927" cy="733425"/>
        </p:xfrm>
        <a:graphic>
          <a:graphicData uri="http://schemas.openxmlformats.org/drawingml/2006/table">
            <a:tbl>
              <a:tblPr>
                <a:tableStyleId>{5C22544A-7EE6-4342-B048-85BDC9FD1C3A}</a:tableStyleId>
              </a:tblPr>
              <a:tblGrid>
                <a:gridCol w="704369"/>
                <a:gridCol w="314558"/>
              </a:tblGrid>
              <a:tr h="114355">
                <a:tc>
                  <a:txBody>
                    <a:bodyPr/>
                    <a:lstStyle/>
                    <a:p>
                      <a:pPr algn="l" fontAlgn="b"/>
                      <a:r>
                        <a:rPr lang="en-US" sz="900" u="none" strike="noStrike" dirty="0" smtClean="0">
                          <a:effectLst/>
                          <a:latin typeface="+mj-lt"/>
                        </a:rPr>
                        <a:t>FY 2015</a:t>
                      </a:r>
                      <a:endParaRPr lang="en-US" sz="900" b="1" i="0" u="none" strike="noStrike" dirty="0">
                        <a:solidFill>
                          <a:srgbClr val="000000"/>
                        </a:solidFill>
                        <a:effectLst/>
                        <a:latin typeface="+mj-lt"/>
                      </a:endParaRPr>
                    </a:p>
                  </a:txBody>
                  <a:tcPr marL="9525" marR="9525" marT="9525" marB="0" anchor="b"/>
                </a:tc>
                <a:tc>
                  <a:txBody>
                    <a:bodyPr/>
                    <a:lstStyle/>
                    <a:p>
                      <a:pPr algn="l" fontAlgn="b"/>
                      <a:endParaRPr lang="en-US" sz="900" b="0" i="0" u="none" strike="noStrike" dirty="0">
                        <a:solidFill>
                          <a:srgbClr val="000000"/>
                        </a:solidFill>
                        <a:effectLst/>
                        <a:latin typeface="+mj-lt"/>
                      </a:endParaRPr>
                    </a:p>
                  </a:txBody>
                  <a:tcPr marL="9525" marR="9525" marT="9525" marB="0" anchor="b"/>
                </a:tc>
              </a:tr>
              <a:tr h="129148">
                <a:tc>
                  <a:txBody>
                    <a:bodyPr/>
                    <a:lstStyle/>
                    <a:p>
                      <a:pPr algn="l" fontAlgn="b"/>
                      <a:r>
                        <a:rPr lang="en-US" sz="900" u="none" strike="noStrike" dirty="0">
                          <a:effectLst/>
                          <a:latin typeface="+mj-lt"/>
                        </a:rPr>
                        <a:t>Research</a:t>
                      </a:r>
                      <a:endParaRPr lang="en-US" sz="900" b="0" i="0" u="none" strike="noStrike" dirty="0">
                        <a:solidFill>
                          <a:srgbClr val="000000"/>
                        </a:solidFill>
                        <a:effectLst/>
                        <a:latin typeface="+mj-lt"/>
                      </a:endParaRPr>
                    </a:p>
                  </a:txBody>
                  <a:tcPr marL="85725" marR="9525" marT="9525" marB="0" anchor="b"/>
                </a:tc>
                <a:tc>
                  <a:txBody>
                    <a:bodyPr/>
                    <a:lstStyle/>
                    <a:p>
                      <a:pPr algn="r" fontAlgn="b"/>
                      <a:r>
                        <a:rPr lang="en-US" sz="900" u="none" strike="noStrike" dirty="0" smtClean="0">
                          <a:effectLst/>
                          <a:latin typeface="+mj-lt"/>
                        </a:rPr>
                        <a:t>42%</a:t>
                      </a:r>
                      <a:endParaRPr lang="en-US" sz="900" b="0" i="0" u="none" strike="noStrike" dirty="0">
                        <a:solidFill>
                          <a:srgbClr val="000000"/>
                        </a:solidFill>
                        <a:effectLst/>
                        <a:latin typeface="+mj-lt"/>
                      </a:endParaRPr>
                    </a:p>
                  </a:txBody>
                  <a:tcPr marL="9525" marR="9525" marT="9525" marB="0" anchor="b"/>
                </a:tc>
              </a:tr>
              <a:tr h="129148">
                <a:tc>
                  <a:txBody>
                    <a:bodyPr/>
                    <a:lstStyle/>
                    <a:p>
                      <a:pPr algn="l" fontAlgn="b"/>
                      <a:r>
                        <a:rPr lang="en-US" sz="900" u="none" strike="noStrike" dirty="0">
                          <a:effectLst/>
                          <a:latin typeface="+mj-lt"/>
                        </a:rPr>
                        <a:t>Facility </a:t>
                      </a:r>
                      <a:r>
                        <a:rPr lang="en-US" sz="900" u="none" strike="noStrike" dirty="0" smtClean="0">
                          <a:effectLst/>
                          <a:latin typeface="+mj-lt"/>
                        </a:rPr>
                        <a:t>Ops</a:t>
                      </a:r>
                      <a:endParaRPr lang="en-US" sz="900" b="0" i="0" u="none" strike="noStrike" dirty="0">
                        <a:solidFill>
                          <a:srgbClr val="000000"/>
                        </a:solidFill>
                        <a:effectLst/>
                        <a:latin typeface="+mj-lt"/>
                      </a:endParaRPr>
                    </a:p>
                  </a:txBody>
                  <a:tcPr marL="85725" marR="9525" marT="9525" marB="0" anchor="b"/>
                </a:tc>
                <a:tc>
                  <a:txBody>
                    <a:bodyPr/>
                    <a:lstStyle/>
                    <a:p>
                      <a:pPr algn="r" fontAlgn="b"/>
                      <a:r>
                        <a:rPr lang="en-US" sz="900" u="none" strike="noStrike" dirty="0" smtClean="0">
                          <a:effectLst/>
                          <a:latin typeface="+mj-lt"/>
                        </a:rPr>
                        <a:t>39%</a:t>
                      </a:r>
                      <a:endParaRPr lang="en-US" sz="900" b="0" i="0" u="none" strike="noStrike" dirty="0">
                        <a:solidFill>
                          <a:srgbClr val="000000"/>
                        </a:solidFill>
                        <a:effectLst/>
                        <a:latin typeface="+mj-lt"/>
                      </a:endParaRPr>
                    </a:p>
                  </a:txBody>
                  <a:tcPr marL="9525" marR="9525" marT="9525" marB="0" anchor="b"/>
                </a:tc>
              </a:tr>
              <a:tr h="129148">
                <a:tc>
                  <a:txBody>
                    <a:bodyPr/>
                    <a:lstStyle/>
                    <a:p>
                      <a:pPr algn="l" fontAlgn="b"/>
                      <a:r>
                        <a:rPr lang="en-US" sz="900" u="none" strike="noStrike">
                          <a:effectLst/>
                          <a:latin typeface="+mj-lt"/>
                        </a:rPr>
                        <a:t>Projects</a:t>
                      </a:r>
                      <a:endParaRPr lang="en-US" sz="900" b="0" i="0" u="none" strike="noStrike">
                        <a:solidFill>
                          <a:srgbClr val="000000"/>
                        </a:solidFill>
                        <a:effectLst/>
                        <a:latin typeface="+mj-lt"/>
                      </a:endParaRPr>
                    </a:p>
                  </a:txBody>
                  <a:tcPr marL="85725" marR="9525" marT="9525" marB="0" anchor="b"/>
                </a:tc>
                <a:tc>
                  <a:txBody>
                    <a:bodyPr/>
                    <a:lstStyle/>
                    <a:p>
                      <a:pPr algn="r" fontAlgn="b"/>
                      <a:r>
                        <a:rPr lang="en-US" sz="900" u="none" strike="noStrike" dirty="0" smtClean="0">
                          <a:effectLst/>
                          <a:latin typeface="+mj-lt"/>
                        </a:rPr>
                        <a:t>13%</a:t>
                      </a:r>
                      <a:endParaRPr lang="en-US" sz="900" b="0" i="0" u="none" strike="noStrike" dirty="0">
                        <a:solidFill>
                          <a:srgbClr val="000000"/>
                        </a:solidFill>
                        <a:effectLst/>
                        <a:latin typeface="+mj-lt"/>
                      </a:endParaRPr>
                    </a:p>
                  </a:txBody>
                  <a:tcPr marL="9525" marR="9525" marT="9525" marB="0" anchor="b"/>
                </a:tc>
              </a:tr>
              <a:tr h="129148">
                <a:tc>
                  <a:txBody>
                    <a:bodyPr/>
                    <a:lstStyle/>
                    <a:p>
                      <a:pPr algn="l" fontAlgn="b"/>
                      <a:r>
                        <a:rPr lang="en-US" sz="900" u="none" strike="noStrike">
                          <a:effectLst/>
                          <a:latin typeface="+mj-lt"/>
                        </a:rPr>
                        <a:t>Other</a:t>
                      </a:r>
                      <a:endParaRPr lang="en-US" sz="900" b="0" i="0" u="none" strike="noStrike">
                        <a:solidFill>
                          <a:srgbClr val="000000"/>
                        </a:solidFill>
                        <a:effectLst/>
                        <a:latin typeface="+mj-lt"/>
                      </a:endParaRPr>
                    </a:p>
                  </a:txBody>
                  <a:tcPr marL="85725" marR="9525" marT="9525" marB="0" anchor="b"/>
                </a:tc>
                <a:tc>
                  <a:txBody>
                    <a:bodyPr/>
                    <a:lstStyle/>
                    <a:p>
                      <a:pPr algn="r" fontAlgn="b"/>
                      <a:r>
                        <a:rPr lang="en-US" sz="900" u="none" strike="noStrike" dirty="0" smtClean="0">
                          <a:effectLst/>
                          <a:latin typeface="+mj-lt"/>
                        </a:rPr>
                        <a:t>6%</a:t>
                      </a:r>
                      <a:endParaRPr lang="en-US" sz="900" b="0" i="0" u="none" strike="noStrike" dirty="0">
                        <a:solidFill>
                          <a:srgbClr val="000000"/>
                        </a:solidFill>
                        <a:effectLst/>
                        <a:latin typeface="+mj-lt"/>
                      </a:endParaRPr>
                    </a:p>
                  </a:txBody>
                  <a:tcPr marL="9525" marR="9525" marT="9525" marB="0" anchor="b"/>
                </a:tc>
              </a:tr>
            </a:tbl>
          </a:graphicData>
        </a:graphic>
      </p:graphicFrame>
      <p:sp>
        <p:nvSpPr>
          <p:cNvPr id="2" name="TextBox 1"/>
          <p:cNvSpPr txBox="1"/>
          <p:nvPr/>
        </p:nvSpPr>
        <p:spPr>
          <a:xfrm rot="19424510">
            <a:off x="6310749" y="5613605"/>
            <a:ext cx="824265" cy="246221"/>
          </a:xfrm>
          <a:prstGeom prst="rect">
            <a:avLst/>
          </a:prstGeom>
          <a:noFill/>
        </p:spPr>
        <p:txBody>
          <a:bodyPr wrap="none" rtlCol="0">
            <a:spAutoFit/>
          </a:bodyPr>
          <a:lstStyle/>
          <a:p>
            <a:r>
              <a:rPr lang="en-US" sz="1000" dirty="0" smtClean="0">
                <a:solidFill>
                  <a:srgbClr val="2717FD"/>
                </a:solidFill>
              </a:rPr>
              <a:t>universities</a:t>
            </a:r>
            <a:endParaRPr lang="en-US" dirty="0">
              <a:solidFill>
                <a:srgbClr val="2717FD"/>
              </a:solidFill>
            </a:endParaRPr>
          </a:p>
        </p:txBody>
      </p:sp>
      <p:sp>
        <p:nvSpPr>
          <p:cNvPr id="41" name="TextBox 40"/>
          <p:cNvSpPr txBox="1"/>
          <p:nvPr/>
        </p:nvSpPr>
        <p:spPr>
          <a:xfrm rot="840000">
            <a:off x="6312531" y="6024862"/>
            <a:ext cx="731290" cy="246221"/>
          </a:xfrm>
          <a:prstGeom prst="rect">
            <a:avLst/>
          </a:prstGeom>
          <a:noFill/>
        </p:spPr>
        <p:txBody>
          <a:bodyPr wrap="none" rtlCol="0">
            <a:spAutoFit/>
          </a:bodyPr>
          <a:lstStyle/>
          <a:p>
            <a:r>
              <a:rPr lang="en-US" sz="1000" dirty="0" smtClean="0">
                <a:solidFill>
                  <a:srgbClr val="2717FD"/>
                </a:solidFill>
              </a:rPr>
              <a:t>industries</a:t>
            </a:r>
            <a:endParaRPr lang="en-US" dirty="0">
              <a:solidFill>
                <a:srgbClr val="2717FD"/>
              </a:solidFill>
            </a:endParaRPr>
          </a:p>
        </p:txBody>
      </p:sp>
      <p:sp>
        <p:nvSpPr>
          <p:cNvPr id="6" name="Slide Number Placeholder 5"/>
          <p:cNvSpPr>
            <a:spLocks noGrp="1"/>
          </p:cNvSpPr>
          <p:nvPr>
            <p:ph type="sldNum" sz="quarter" idx="12"/>
          </p:nvPr>
        </p:nvSpPr>
        <p:spPr>
          <a:xfrm>
            <a:off x="8776600" y="6511242"/>
            <a:ext cx="381000" cy="365125"/>
          </a:xfrm>
        </p:spPr>
        <p:txBody>
          <a:bodyPr/>
          <a:lstStyle/>
          <a:p>
            <a:pPr>
              <a:defRPr/>
            </a:pPr>
            <a:fld id="{FCD3B7DF-5C43-46C5-879B-C788A22C855B}" type="slidenum">
              <a:rPr lang="en-US" smtClean="0"/>
              <a:pPr>
                <a:defRPr/>
              </a:pPr>
              <a:t>4</a:t>
            </a:fld>
            <a:endParaRPr lang="en-US" dirty="0"/>
          </a:p>
        </p:txBody>
      </p:sp>
    </p:spTree>
    <p:extLst>
      <p:ext uri="{BB962C8B-B14F-4D97-AF65-F5344CB8AC3E}">
        <p14:creationId xmlns:p14="http://schemas.microsoft.com/office/powerpoint/2010/main" val="3906163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p:bldP spid="60" grpId="0"/>
      <p:bldP spid="61" grpId="0"/>
      <p:bldP spid="62" grpId="0"/>
      <p:bldP spid="2"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0A2BE09-5C53-429F-9B0D-04D6F428253C}" type="slidenum">
              <a:rPr lang="en-US" smtClean="0"/>
              <a:pPr>
                <a:defRPr/>
              </a:pPr>
              <a:t>5</a:t>
            </a:fld>
            <a:endParaRPr lang="en-US" dirty="0"/>
          </a:p>
        </p:txBody>
      </p:sp>
      <p:sp>
        <p:nvSpPr>
          <p:cNvPr id="2" name="Rectangle 1"/>
          <p:cNvSpPr/>
          <p:nvPr/>
        </p:nvSpPr>
        <p:spPr>
          <a:xfrm>
            <a:off x="1642140" y="918080"/>
            <a:ext cx="6702261" cy="5487656"/>
          </a:xfrm>
          <a:prstGeom prst="rect">
            <a:avLst/>
          </a:prstGeom>
        </p:spPr>
        <p:txBody>
          <a:bodyPr wrap="square">
            <a:spAutoFit/>
          </a:bodyPr>
          <a:lstStyle/>
          <a:p>
            <a:pPr marL="171450" lvl="2" indent="-171450">
              <a:buFont typeface="Wingdings" pitchFamily="2" charset="2"/>
              <a:buChar char="§"/>
            </a:pPr>
            <a:r>
              <a:rPr lang="en-US" sz="1600" dirty="0" smtClean="0">
                <a:latin typeface="+mn-lt"/>
              </a:rPr>
              <a:t>Executive branch priorities</a:t>
            </a:r>
          </a:p>
          <a:p>
            <a:pPr marL="625475" lvl="3" indent="-168275">
              <a:buFont typeface="Wingdings" pitchFamily="2" charset="2"/>
              <a:buChar char="§"/>
            </a:pPr>
            <a:r>
              <a:rPr lang="en-US" sz="1600" dirty="0" smtClean="0">
                <a:latin typeface="+mn-lt"/>
              </a:rPr>
              <a:t>Administration priorities</a:t>
            </a:r>
          </a:p>
          <a:p>
            <a:pPr marL="1031875" marR="0" lvl="4" indent="-117475">
              <a:spcBef>
                <a:spcPts val="0"/>
              </a:spcBef>
              <a:spcAft>
                <a:spcPts val="0"/>
              </a:spcAft>
              <a:buFont typeface="Wingdings" pitchFamily="2" charset="2"/>
              <a:buChar char="§"/>
            </a:pPr>
            <a:r>
              <a:rPr lang="en-US" sz="1400" dirty="0">
                <a:latin typeface="+mn-lt"/>
                <a:ea typeface="Calibri"/>
                <a:cs typeface="Times New Roman"/>
              </a:rPr>
              <a:t>National Science and Technology </a:t>
            </a:r>
            <a:r>
              <a:rPr lang="en-US" sz="1400" dirty="0" smtClean="0">
                <a:latin typeface="+mn-lt"/>
                <a:ea typeface="Calibri"/>
                <a:cs typeface="Times New Roman"/>
              </a:rPr>
              <a:t>Council (and WGs)</a:t>
            </a:r>
          </a:p>
          <a:p>
            <a:pPr marL="1031875" marR="0" lvl="4" indent="-117475">
              <a:spcBef>
                <a:spcPts val="0"/>
              </a:spcBef>
              <a:spcAft>
                <a:spcPts val="0"/>
              </a:spcAft>
              <a:buFont typeface="Wingdings" pitchFamily="2" charset="2"/>
              <a:buChar char="§"/>
            </a:pPr>
            <a:r>
              <a:rPr lang="en-US" sz="1400" dirty="0" smtClean="0">
                <a:latin typeface="+mn-lt"/>
                <a:ea typeface="Calibri"/>
                <a:cs typeface="Times New Roman"/>
              </a:rPr>
              <a:t>Office of Science and Technology Policy (and WGs)</a:t>
            </a:r>
            <a:endParaRPr lang="en-US" sz="1400" dirty="0">
              <a:latin typeface="+mn-lt"/>
              <a:ea typeface="Calibri"/>
              <a:cs typeface="Times New Roman"/>
            </a:endParaRPr>
          </a:p>
          <a:p>
            <a:pPr marL="1031875" marR="0" lvl="4" indent="-117475">
              <a:spcBef>
                <a:spcPts val="0"/>
              </a:spcBef>
              <a:spcAft>
                <a:spcPts val="0"/>
              </a:spcAft>
              <a:buFont typeface="Wingdings" pitchFamily="2" charset="2"/>
              <a:buChar char="§"/>
            </a:pPr>
            <a:r>
              <a:rPr lang="en-US" sz="1400" dirty="0" smtClean="0">
                <a:latin typeface="+mn-lt"/>
                <a:ea typeface="Calibri"/>
                <a:cs typeface="Times New Roman"/>
              </a:rPr>
              <a:t>Other Administration convened ad </a:t>
            </a:r>
            <a:r>
              <a:rPr lang="en-US" sz="1400" dirty="0">
                <a:latin typeface="+mn-lt"/>
                <a:ea typeface="Calibri"/>
                <a:cs typeface="Times New Roman"/>
              </a:rPr>
              <a:t>hoc </a:t>
            </a:r>
            <a:r>
              <a:rPr lang="en-US" sz="1400" dirty="0" smtClean="0">
                <a:latin typeface="+mn-lt"/>
                <a:ea typeface="Calibri"/>
                <a:cs typeface="Times New Roman"/>
              </a:rPr>
              <a:t>WGs</a:t>
            </a:r>
          </a:p>
          <a:p>
            <a:pPr marL="1031875" marR="0" lvl="4" indent="-117475">
              <a:spcBef>
                <a:spcPts val="0"/>
              </a:spcBef>
              <a:spcAft>
                <a:spcPts val="0"/>
              </a:spcAft>
              <a:buFont typeface="Wingdings" pitchFamily="2" charset="2"/>
              <a:buChar char="§"/>
            </a:pPr>
            <a:r>
              <a:rPr lang="en-US" sz="1400" dirty="0" smtClean="0">
                <a:latin typeface="+mn-lt"/>
                <a:cs typeface="Times New Roman"/>
              </a:rPr>
              <a:t>Interagency coordination</a:t>
            </a:r>
          </a:p>
          <a:p>
            <a:pPr marL="1200150" marR="0" lvl="4" indent="-285750">
              <a:spcBef>
                <a:spcPts val="0"/>
              </a:spcBef>
              <a:spcAft>
                <a:spcPts val="0"/>
              </a:spcAft>
              <a:buFont typeface="Wingdings" pitchFamily="2" charset="2"/>
              <a:buChar char="§"/>
            </a:pPr>
            <a:endParaRPr lang="en-US" sz="700" dirty="0">
              <a:latin typeface="+mn-lt"/>
            </a:endParaRPr>
          </a:p>
          <a:p>
            <a:pPr marL="625475" lvl="3" indent="-168275">
              <a:buFont typeface="Wingdings" pitchFamily="2" charset="2"/>
              <a:buChar char="§"/>
            </a:pPr>
            <a:r>
              <a:rPr lang="en-US" sz="1600" dirty="0">
                <a:latin typeface="+mn-lt"/>
              </a:rPr>
              <a:t>Departmental </a:t>
            </a:r>
            <a:r>
              <a:rPr lang="en-US" sz="1600" dirty="0" smtClean="0">
                <a:latin typeface="+mn-lt"/>
              </a:rPr>
              <a:t>priorities</a:t>
            </a:r>
          </a:p>
          <a:p>
            <a:pPr marL="1031875" lvl="3" indent="-117475">
              <a:buFont typeface="Wingdings" pitchFamily="2" charset="2"/>
              <a:buChar char="§"/>
            </a:pPr>
            <a:r>
              <a:rPr lang="en-US" sz="1400" dirty="0">
                <a:latin typeface="+mn-lt"/>
              </a:rPr>
              <a:t>DOE </a:t>
            </a:r>
            <a:r>
              <a:rPr lang="en-US" sz="1400" dirty="0" smtClean="0">
                <a:latin typeface="+mn-lt"/>
              </a:rPr>
              <a:t>and program strategic plans</a:t>
            </a:r>
          </a:p>
          <a:p>
            <a:pPr marL="1031875" lvl="3" indent="-117475">
              <a:spcAft>
                <a:spcPts val="1200"/>
              </a:spcAft>
              <a:buFont typeface="Wingdings" pitchFamily="2" charset="2"/>
              <a:buChar char="§"/>
            </a:pPr>
            <a:r>
              <a:rPr lang="en-US" sz="1400" dirty="0" smtClean="0">
                <a:latin typeface="+mn-lt"/>
              </a:rPr>
              <a:t>Quadrennial </a:t>
            </a:r>
            <a:r>
              <a:rPr lang="en-US" sz="1400" dirty="0">
                <a:latin typeface="+mn-lt"/>
              </a:rPr>
              <a:t>Technology </a:t>
            </a:r>
            <a:r>
              <a:rPr lang="en-US" sz="1400" dirty="0" smtClean="0">
                <a:latin typeface="+mn-lt"/>
              </a:rPr>
              <a:t>Review/Quadrennial Energy Review</a:t>
            </a:r>
            <a:endParaRPr lang="en-US" sz="2800" dirty="0" smtClean="0">
              <a:latin typeface="+mn-lt"/>
            </a:endParaRPr>
          </a:p>
          <a:p>
            <a:pPr marL="171450" lvl="2" indent="-171450">
              <a:buFont typeface="Wingdings" pitchFamily="2" charset="2"/>
              <a:buChar char="§"/>
            </a:pPr>
            <a:r>
              <a:rPr lang="en-US" sz="1600" dirty="0" smtClean="0">
                <a:latin typeface="+mn-lt"/>
              </a:rPr>
              <a:t>Congressional branch priorities</a:t>
            </a:r>
          </a:p>
          <a:p>
            <a:pPr marL="625475" lvl="3" indent="-168275">
              <a:buFont typeface="Wingdings" pitchFamily="2" charset="2"/>
              <a:buChar char="§"/>
            </a:pPr>
            <a:r>
              <a:rPr lang="en-US" sz="1600" dirty="0" smtClean="0">
                <a:latin typeface="+mn-lt"/>
              </a:rPr>
              <a:t>Legislative </a:t>
            </a:r>
            <a:r>
              <a:rPr lang="en-US" sz="1600" dirty="0">
                <a:latin typeface="+mn-lt"/>
              </a:rPr>
              <a:t>a</a:t>
            </a:r>
            <a:r>
              <a:rPr lang="en-US" sz="1600" dirty="0" smtClean="0">
                <a:latin typeface="+mn-lt"/>
              </a:rPr>
              <a:t>uthorities and annual appropriations</a:t>
            </a:r>
            <a:endParaRPr lang="en-US" sz="1600" dirty="0">
              <a:latin typeface="+mn-lt"/>
            </a:endParaRPr>
          </a:p>
          <a:p>
            <a:pPr marL="1200150" lvl="2" indent="-285750">
              <a:buFont typeface="Wingdings" pitchFamily="2" charset="2"/>
              <a:buChar char="§"/>
            </a:pPr>
            <a:endParaRPr lang="en-US" sz="1600" dirty="0" smtClean="0">
              <a:latin typeface="+mn-lt"/>
            </a:endParaRPr>
          </a:p>
          <a:p>
            <a:pPr marL="1200150" lvl="2" indent="-285750">
              <a:buFont typeface="Wingdings" pitchFamily="2" charset="2"/>
              <a:buChar char="§"/>
            </a:pPr>
            <a:endParaRPr lang="en-US" sz="1600" dirty="0" smtClean="0">
              <a:latin typeface="+mn-lt"/>
            </a:endParaRPr>
          </a:p>
          <a:p>
            <a:pPr marL="1200150" lvl="2" indent="-285750">
              <a:buFont typeface="Wingdings" pitchFamily="2" charset="2"/>
              <a:buChar char="§"/>
            </a:pPr>
            <a:endParaRPr lang="en-US" sz="900" dirty="0">
              <a:latin typeface="+mn-lt"/>
            </a:endParaRPr>
          </a:p>
          <a:p>
            <a:pPr marL="171450" marR="0" lvl="1" indent="-171450">
              <a:spcBef>
                <a:spcPts val="0"/>
              </a:spcBef>
              <a:spcAft>
                <a:spcPts val="0"/>
              </a:spcAft>
              <a:buFont typeface="Wingdings" pitchFamily="2" charset="2"/>
              <a:buChar char="§"/>
            </a:pPr>
            <a:r>
              <a:rPr lang="en-US" sz="1600" dirty="0" smtClean="0">
                <a:latin typeface="+mn-lt"/>
                <a:ea typeface="Calibri"/>
                <a:cs typeface="Times New Roman"/>
              </a:rPr>
              <a:t>Program priorities, via engagement of community experts and stakeholders</a:t>
            </a:r>
            <a:endParaRPr lang="en-US" sz="1600" dirty="0">
              <a:latin typeface="+mn-lt"/>
              <a:ea typeface="Calibri"/>
              <a:cs typeface="Times New Roman"/>
            </a:endParaRPr>
          </a:p>
          <a:p>
            <a:pPr marL="625475" lvl="3" indent="-163513">
              <a:spcBef>
                <a:spcPts val="0"/>
              </a:spcBef>
              <a:spcAft>
                <a:spcPts val="0"/>
              </a:spcAft>
              <a:buFont typeface="Wingdings" pitchFamily="2" charset="2"/>
              <a:buChar char="§"/>
            </a:pPr>
            <a:r>
              <a:rPr lang="en-US" sz="1600" dirty="0" smtClean="0">
                <a:solidFill>
                  <a:srgbClr val="FF0000"/>
                </a:solidFill>
                <a:latin typeface="+mn-lt"/>
                <a:ea typeface="Calibri"/>
                <a:cs typeface="Times New Roman"/>
              </a:rPr>
              <a:t>Federal </a:t>
            </a:r>
            <a:r>
              <a:rPr lang="en-US" sz="1600" dirty="0">
                <a:solidFill>
                  <a:srgbClr val="FF0000"/>
                </a:solidFill>
                <a:latin typeface="+mn-lt"/>
                <a:ea typeface="Calibri"/>
                <a:cs typeface="Times New Roman"/>
              </a:rPr>
              <a:t>Advisory </a:t>
            </a:r>
            <a:r>
              <a:rPr lang="en-US" sz="1600" dirty="0" smtClean="0">
                <a:solidFill>
                  <a:srgbClr val="FF0000"/>
                </a:solidFill>
                <a:latin typeface="+mn-lt"/>
                <a:ea typeface="Calibri"/>
                <a:cs typeface="Times New Roman"/>
              </a:rPr>
              <a:t>Committees*</a:t>
            </a:r>
            <a:endParaRPr lang="en-US" sz="1600" dirty="0">
              <a:solidFill>
                <a:srgbClr val="FF0000"/>
              </a:solidFill>
              <a:latin typeface="+mn-lt"/>
              <a:ea typeface="Calibri"/>
              <a:cs typeface="Times New Roman"/>
            </a:endParaRPr>
          </a:p>
          <a:p>
            <a:pPr marL="625475" lvl="3" indent="-163513">
              <a:spcBef>
                <a:spcPts val="0"/>
              </a:spcBef>
              <a:spcAft>
                <a:spcPts val="0"/>
              </a:spcAft>
              <a:buFont typeface="Wingdings" pitchFamily="2" charset="2"/>
              <a:buChar char="§"/>
            </a:pPr>
            <a:r>
              <a:rPr lang="en-US" sz="1600" dirty="0" smtClean="0">
                <a:latin typeface="+mn-lt"/>
                <a:ea typeface="Calibri"/>
                <a:cs typeface="Times New Roman"/>
              </a:rPr>
              <a:t>DOE sponsored scientific </a:t>
            </a:r>
            <a:r>
              <a:rPr lang="en-US" sz="1600" dirty="0">
                <a:latin typeface="+mn-lt"/>
                <a:ea typeface="Calibri"/>
                <a:cs typeface="Times New Roman"/>
              </a:rPr>
              <a:t>and technical </a:t>
            </a:r>
            <a:r>
              <a:rPr lang="en-US" sz="1600" dirty="0" smtClean="0">
                <a:latin typeface="+mn-lt"/>
                <a:ea typeface="Calibri"/>
                <a:cs typeface="Times New Roman"/>
              </a:rPr>
              <a:t>workshops/reports</a:t>
            </a:r>
            <a:endParaRPr lang="en-US" sz="1600" dirty="0">
              <a:latin typeface="+mn-lt"/>
              <a:ea typeface="Calibri"/>
              <a:cs typeface="Times New Roman"/>
            </a:endParaRPr>
          </a:p>
          <a:p>
            <a:pPr marL="625475" lvl="3" indent="-163513">
              <a:spcBef>
                <a:spcPts val="0"/>
              </a:spcBef>
              <a:spcAft>
                <a:spcPts val="0"/>
              </a:spcAft>
              <a:buFont typeface="Wingdings" pitchFamily="2" charset="2"/>
              <a:buChar char="§"/>
            </a:pPr>
            <a:r>
              <a:rPr lang="en-US" sz="1600" dirty="0" smtClean="0">
                <a:latin typeface="+mn-lt"/>
                <a:ea typeface="Calibri"/>
                <a:cs typeface="Times New Roman"/>
              </a:rPr>
              <a:t>Non-DOE (NRC, JASONS, …)</a:t>
            </a:r>
            <a:r>
              <a:rPr lang="en-US" sz="1600" dirty="0">
                <a:latin typeface="+mn-lt"/>
                <a:ea typeface="Calibri"/>
                <a:cs typeface="Times New Roman"/>
              </a:rPr>
              <a:t> sponsored scientific and technical </a:t>
            </a:r>
            <a:r>
              <a:rPr lang="en-US" sz="1600" dirty="0" smtClean="0">
                <a:latin typeface="+mn-lt"/>
                <a:ea typeface="Calibri"/>
                <a:cs typeface="Times New Roman"/>
              </a:rPr>
              <a:t>workshops/reports</a:t>
            </a:r>
            <a:endParaRPr lang="en-US" sz="3200" dirty="0">
              <a:latin typeface="+mn-lt"/>
              <a:ea typeface="Calibri"/>
              <a:cs typeface="Times New Roman"/>
            </a:endParaRPr>
          </a:p>
          <a:p>
            <a:pPr marL="165100" lvl="3" indent="-165100">
              <a:lnSpc>
                <a:spcPct val="80000"/>
              </a:lnSpc>
              <a:spcBef>
                <a:spcPts val="1800"/>
              </a:spcBef>
              <a:spcAft>
                <a:spcPts val="0"/>
              </a:spcAft>
            </a:pPr>
            <a:r>
              <a:rPr lang="en-US" sz="1100" i="1" dirty="0" smtClean="0">
                <a:solidFill>
                  <a:srgbClr val="FF0000"/>
                </a:solidFill>
                <a:latin typeface="+mn-lt"/>
                <a:ea typeface="Calibri"/>
                <a:cs typeface="Times New Roman"/>
              </a:rPr>
              <a:t>*  Virtually all major facilities and research programs in SC have roots in Federal Advisory Committee reports and recommendations.</a:t>
            </a:r>
          </a:p>
          <a:p>
            <a:pPr marL="1200150" lvl="3" indent="-285750">
              <a:spcBef>
                <a:spcPts val="0"/>
              </a:spcBef>
              <a:spcAft>
                <a:spcPts val="0"/>
              </a:spcAft>
              <a:buFont typeface="Wingdings" pitchFamily="2" charset="2"/>
              <a:buChar char="§"/>
            </a:pPr>
            <a:endParaRPr lang="en-US" sz="1600" dirty="0">
              <a:latin typeface="+mn-lt"/>
              <a:ea typeface="Calibri"/>
              <a:cs typeface="Times New Roman"/>
            </a:endParaRPr>
          </a:p>
        </p:txBody>
      </p:sp>
      <p:sp>
        <p:nvSpPr>
          <p:cNvPr id="6" name="Title 10"/>
          <p:cNvSpPr txBox="1">
            <a:spLocks/>
          </p:cNvSpPr>
          <p:nvPr/>
        </p:nvSpPr>
        <p:spPr>
          <a:xfrm>
            <a:off x="0" y="197070"/>
            <a:ext cx="9144000" cy="598714"/>
          </a:xfrm>
          <a:prstGeom prst="rect">
            <a:avLst/>
          </a:prstGeom>
        </p:spPr>
        <p:txBody>
          <a:bodyPr/>
          <a:lst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a:lstStyle>
          <a:p>
            <a:pPr>
              <a:lnSpc>
                <a:spcPct val="90000"/>
              </a:lnSpc>
            </a:pPr>
            <a:r>
              <a:rPr lang="en-US" dirty="0" smtClean="0">
                <a:solidFill>
                  <a:srgbClr val="014B32"/>
                </a:solidFill>
              </a:rPr>
              <a:t>Program Planning in SC</a:t>
            </a:r>
            <a:endParaRPr lang="en-US" dirty="0">
              <a:solidFill>
                <a:srgbClr val="014B32"/>
              </a:solidFill>
            </a:endParaRPr>
          </a:p>
        </p:txBody>
      </p:sp>
      <p:sp>
        <p:nvSpPr>
          <p:cNvPr id="10" name="TextBox 9"/>
          <p:cNvSpPr txBox="1"/>
          <p:nvPr/>
        </p:nvSpPr>
        <p:spPr>
          <a:xfrm>
            <a:off x="328769" y="1536403"/>
            <a:ext cx="792204" cy="523220"/>
          </a:xfrm>
          <a:prstGeom prst="rect">
            <a:avLst/>
          </a:prstGeom>
          <a:noFill/>
        </p:spPr>
        <p:txBody>
          <a:bodyPr wrap="none" rtlCol="0">
            <a:spAutoFit/>
          </a:bodyPr>
          <a:lstStyle/>
          <a:p>
            <a:pPr algn="ctr"/>
            <a:r>
              <a:rPr lang="en-US" sz="1400" dirty="0" smtClean="0"/>
              <a:t>Mission</a:t>
            </a:r>
          </a:p>
          <a:p>
            <a:pPr algn="ctr"/>
            <a:r>
              <a:rPr lang="en-US" sz="1400" dirty="0" smtClean="0"/>
              <a:t>Need</a:t>
            </a:r>
            <a:endParaRPr lang="en-US" sz="1400" dirty="0"/>
          </a:p>
        </p:txBody>
      </p:sp>
      <p:sp>
        <p:nvSpPr>
          <p:cNvPr id="12" name="TextBox 11"/>
          <p:cNvSpPr txBox="1"/>
          <p:nvPr/>
        </p:nvSpPr>
        <p:spPr>
          <a:xfrm>
            <a:off x="41858" y="4611243"/>
            <a:ext cx="1366027" cy="523220"/>
          </a:xfrm>
          <a:prstGeom prst="rect">
            <a:avLst/>
          </a:prstGeom>
          <a:noFill/>
        </p:spPr>
        <p:txBody>
          <a:bodyPr wrap="square" rtlCol="0">
            <a:spAutoFit/>
          </a:bodyPr>
          <a:lstStyle/>
          <a:p>
            <a:pPr algn="ctr"/>
            <a:r>
              <a:rPr lang="en-US" sz="1400" dirty="0" smtClean="0"/>
              <a:t>Scientific Opportunity</a:t>
            </a:r>
            <a:endParaRPr lang="en-US" sz="1400" dirty="0"/>
          </a:p>
        </p:txBody>
      </p:sp>
      <p:cxnSp>
        <p:nvCxnSpPr>
          <p:cNvPr id="13" name="Straight Connector 12"/>
          <p:cNvCxnSpPr/>
          <p:nvPr/>
        </p:nvCxnSpPr>
        <p:spPr>
          <a:xfrm>
            <a:off x="680487" y="4064000"/>
            <a:ext cx="7578142" cy="0"/>
          </a:xfrm>
          <a:prstGeom prst="line">
            <a:avLst/>
          </a:prstGeom>
          <a:ln w="28575">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850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F455FD-F83C-4433-AE11-4D89943CC4D6}" type="slidenum">
              <a:rPr lang="en-US" smtClean="0"/>
              <a:pPr/>
              <a:t>6</a:t>
            </a:fld>
            <a:endParaRPr lang="en-US" dirty="0"/>
          </a:p>
        </p:txBody>
      </p:sp>
      <p:sp>
        <p:nvSpPr>
          <p:cNvPr id="15" name="TextBox 14"/>
          <p:cNvSpPr txBox="1"/>
          <p:nvPr/>
        </p:nvSpPr>
        <p:spPr>
          <a:xfrm>
            <a:off x="8269110" y="1742047"/>
            <a:ext cx="659155" cy="369332"/>
          </a:xfrm>
          <a:prstGeom prst="rect">
            <a:avLst/>
          </a:prstGeom>
          <a:noFill/>
          <a:ln>
            <a:noFill/>
          </a:ln>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FFFF00"/>
                </a:solidFill>
                <a:effectLst>
                  <a:outerShdw blurRad="80000" dist="40000" dir="5040000" algn="tl">
                    <a:srgbClr val="000000">
                      <a:alpha val="30000"/>
                    </a:srgbClr>
                  </a:outerShdw>
                </a:effectLst>
              </a:rPr>
              <a:t>HEP</a:t>
            </a:r>
            <a:endParaRPr lang="en-US" b="1" dirty="0">
              <a:ln w="11430"/>
              <a:solidFill>
                <a:srgbClr val="FFFF00"/>
              </a:solidFill>
              <a:effectLst>
                <a:outerShdw blurRad="80000" dist="40000" dir="5040000" algn="tl">
                  <a:srgbClr val="000000">
                    <a:alpha val="30000"/>
                  </a:srgbClr>
                </a:outerShdw>
              </a:effectLst>
            </a:endParaRPr>
          </a:p>
        </p:txBody>
      </p:sp>
      <p:sp>
        <p:nvSpPr>
          <p:cNvPr id="16" name="TextBox 15"/>
          <p:cNvSpPr txBox="1"/>
          <p:nvPr/>
        </p:nvSpPr>
        <p:spPr>
          <a:xfrm>
            <a:off x="8346054" y="1117762"/>
            <a:ext cx="505267" cy="369332"/>
          </a:xfrm>
          <a:prstGeom prst="rect">
            <a:avLst/>
          </a:prstGeom>
          <a:noFill/>
          <a:ln>
            <a:noFill/>
          </a:ln>
        </p:spPr>
        <p:txBody>
          <a:bodyPr wrap="none" rtlCol="0">
            <a:spAutoFit/>
          </a:bodyPr>
          <a:lstStyle/>
          <a:p>
            <a:r>
              <a:rPr lang="en-US" b="1" dirty="0" smtClean="0">
                <a:ln>
                  <a:solidFill>
                    <a:schemeClr val="tx1"/>
                  </a:solidFill>
                </a:ln>
                <a:solidFill>
                  <a:srgbClr val="3BFF3B"/>
                </a:solidFill>
              </a:rPr>
              <a:t>NP</a:t>
            </a:r>
            <a:endParaRPr lang="en-US" b="1" dirty="0">
              <a:ln>
                <a:solidFill>
                  <a:schemeClr val="tx1"/>
                </a:solidFill>
              </a:ln>
              <a:solidFill>
                <a:srgbClr val="3BFF3B"/>
              </a:solidFill>
            </a:endParaRPr>
          </a:p>
        </p:txBody>
      </p:sp>
      <p:sp>
        <p:nvSpPr>
          <p:cNvPr id="17" name="TextBox 16"/>
          <p:cNvSpPr txBox="1"/>
          <p:nvPr/>
        </p:nvSpPr>
        <p:spPr>
          <a:xfrm>
            <a:off x="8281934" y="2369848"/>
            <a:ext cx="633507" cy="369332"/>
          </a:xfrm>
          <a:prstGeom prst="rect">
            <a:avLst/>
          </a:prstGeom>
          <a:noFill/>
        </p:spPr>
        <p:txBody>
          <a:bodyPr wrap="none" rtlCol="0">
            <a:spAutoFit/>
          </a:bodyPr>
          <a:lstStyle/>
          <a:p>
            <a:r>
              <a:rPr lang="en-US" b="1" dirty="0" smtClean="0">
                <a:ln>
                  <a:solidFill>
                    <a:schemeClr val="tx1"/>
                  </a:solidFill>
                </a:ln>
                <a:solidFill>
                  <a:srgbClr val="FF0000"/>
                </a:solidFill>
              </a:rPr>
              <a:t>FES</a:t>
            </a:r>
            <a:endParaRPr lang="en-US" b="1" dirty="0">
              <a:ln>
                <a:solidFill>
                  <a:schemeClr val="tx1"/>
                </a:solidFill>
              </a:ln>
              <a:solidFill>
                <a:srgbClr val="FF0000"/>
              </a:solidFill>
            </a:endParaRPr>
          </a:p>
        </p:txBody>
      </p:sp>
      <p:sp>
        <p:nvSpPr>
          <p:cNvPr id="18" name="TextBox 17"/>
          <p:cNvSpPr txBox="1"/>
          <p:nvPr/>
        </p:nvSpPr>
        <p:spPr>
          <a:xfrm>
            <a:off x="8269110" y="4029487"/>
            <a:ext cx="659155" cy="369332"/>
          </a:xfrm>
          <a:prstGeom prst="rect">
            <a:avLst/>
          </a:prstGeom>
          <a:noFill/>
        </p:spPr>
        <p:txBody>
          <a:bodyPr wrap="none" rtlCol="0">
            <a:spAutoFit/>
          </a:bodyPr>
          <a:lstStyle/>
          <a:p>
            <a:r>
              <a:rPr lang="en-US" b="1" dirty="0" smtClean="0">
                <a:ln>
                  <a:solidFill>
                    <a:schemeClr val="tx1"/>
                  </a:solidFill>
                </a:ln>
                <a:solidFill>
                  <a:srgbClr val="5B37BF"/>
                </a:solidFill>
              </a:rPr>
              <a:t>BES</a:t>
            </a:r>
            <a:endParaRPr lang="en-US" b="1" dirty="0">
              <a:ln>
                <a:solidFill>
                  <a:schemeClr val="tx1"/>
                </a:solidFill>
              </a:ln>
              <a:solidFill>
                <a:srgbClr val="5B37BF"/>
              </a:solidFill>
            </a:endParaRPr>
          </a:p>
        </p:txBody>
      </p:sp>
      <p:sp>
        <p:nvSpPr>
          <p:cNvPr id="19" name="TextBox 18"/>
          <p:cNvSpPr txBox="1"/>
          <p:nvPr/>
        </p:nvSpPr>
        <p:spPr>
          <a:xfrm>
            <a:off x="8262698" y="2922132"/>
            <a:ext cx="671979" cy="369332"/>
          </a:xfrm>
          <a:prstGeom prst="rect">
            <a:avLst/>
          </a:prstGeom>
          <a:noFill/>
        </p:spPr>
        <p:txBody>
          <a:bodyPr wrap="none" rtlCol="0">
            <a:spAutoFit/>
          </a:bodyPr>
          <a:lstStyle/>
          <a:p>
            <a:r>
              <a:rPr lang="en-US" b="1" dirty="0" smtClean="0">
                <a:ln>
                  <a:solidFill>
                    <a:schemeClr val="tx1"/>
                  </a:solidFill>
                </a:ln>
                <a:solidFill>
                  <a:srgbClr val="21C5FF"/>
                </a:solidFill>
              </a:rPr>
              <a:t>BER</a:t>
            </a:r>
            <a:endParaRPr lang="en-US" b="1" dirty="0">
              <a:ln>
                <a:solidFill>
                  <a:schemeClr val="tx1"/>
                </a:solidFill>
              </a:ln>
              <a:solidFill>
                <a:srgbClr val="21C5FF"/>
              </a:solidFill>
            </a:endParaRPr>
          </a:p>
        </p:txBody>
      </p:sp>
      <p:sp>
        <p:nvSpPr>
          <p:cNvPr id="20" name="TextBox 19"/>
          <p:cNvSpPr txBox="1"/>
          <p:nvPr/>
        </p:nvSpPr>
        <p:spPr>
          <a:xfrm>
            <a:off x="8179342" y="5363028"/>
            <a:ext cx="838691" cy="369332"/>
          </a:xfrm>
          <a:prstGeom prst="rect">
            <a:avLst/>
          </a:prstGeom>
          <a:noFill/>
        </p:spPr>
        <p:txBody>
          <a:bodyPr wrap="none" rtlCol="0">
            <a:spAutoFit/>
          </a:bodyPr>
          <a:lstStyle/>
          <a:p>
            <a:r>
              <a:rPr lang="en-US" b="1" dirty="0" smtClean="0">
                <a:ln>
                  <a:solidFill>
                    <a:schemeClr val="tx1"/>
                  </a:solidFill>
                </a:ln>
                <a:solidFill>
                  <a:srgbClr val="FF438F"/>
                </a:solidFill>
              </a:rPr>
              <a:t>ASCR</a:t>
            </a:r>
            <a:endParaRPr lang="en-US" b="1" dirty="0">
              <a:ln>
                <a:solidFill>
                  <a:schemeClr val="tx1"/>
                </a:solidFill>
              </a:ln>
              <a:solidFill>
                <a:srgbClr val="FF438F"/>
              </a:solidFill>
            </a:endParaRPr>
          </a:p>
        </p:txBody>
      </p:sp>
      <p:sp>
        <p:nvSpPr>
          <p:cNvPr id="10" name="TextBox 1"/>
          <p:cNvSpPr txBox="1">
            <a:spLocks noChangeArrowheads="1"/>
          </p:cNvSpPr>
          <p:nvPr/>
        </p:nvSpPr>
        <p:spPr bwMode="auto">
          <a:xfrm>
            <a:off x="0" y="-120232"/>
            <a:ext cx="9144000" cy="1046691"/>
          </a:xfrm>
          <a:prstGeom prst="rect">
            <a:avLst/>
          </a:prstGeom>
        </p:spPr>
        <p:txBody>
          <a:bodyPr vert="horz" wrap="square" lIns="91440" tIns="45720" rIns="91440" bIns="45720" numCol="1" anchor="ctr" anchorCtr="0" compatLnSpc="1">
            <a:prstTxWarp prst="textNoShape">
              <a:avLst/>
            </a:prstTxWarp>
          </a:bodyPr>
          <a:lstStyle/>
          <a:p>
            <a:pPr algn="ctr" eaLnBrk="0" hangingPunct="0">
              <a:lnSpc>
                <a:spcPct val="80000"/>
              </a:lnSpc>
              <a:buSzPct val="100000"/>
            </a:pPr>
            <a:r>
              <a:rPr lang="en-US" sz="2400" dirty="0" smtClean="0">
                <a:solidFill>
                  <a:srgbClr val="086836"/>
                </a:solidFill>
                <a:latin typeface="Arial" pitchFamily="34" charset="0"/>
                <a:ea typeface="+mj-ea"/>
                <a:cs typeface="Arial" pitchFamily="34" charset="0"/>
              </a:rPr>
              <a:t>Major SC Program Funding (% of total) FY 1978-2015</a:t>
            </a:r>
            <a:endParaRPr lang="en-US" sz="2400" dirty="0">
              <a:solidFill>
                <a:srgbClr val="086836"/>
              </a:solidFill>
              <a:latin typeface="Arial" pitchFamily="34" charset="0"/>
              <a:ea typeface="+mj-ea"/>
              <a:cs typeface="Arial"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3807749644"/>
              </p:ext>
            </p:extLst>
          </p:nvPr>
        </p:nvGraphicFramePr>
        <p:xfrm>
          <a:off x="210275" y="926459"/>
          <a:ext cx="8112982" cy="5323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4315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39"/>
            <a:ext cx="9144000" cy="618631"/>
          </a:xfrm>
        </p:spPr>
        <p:txBody>
          <a:bodyPr>
            <a:spAutoFit/>
          </a:bodyPr>
          <a:lstStyle/>
          <a:p>
            <a:pPr>
              <a:lnSpc>
                <a:spcPct val="90000"/>
              </a:lnSpc>
            </a:pPr>
            <a:r>
              <a:rPr lang="en-US" dirty="0" smtClean="0"/>
              <a:t>Charges/Reports: ASCAC, 2013-present</a:t>
            </a:r>
            <a:br>
              <a:rPr lang="en-US" dirty="0" smtClean="0"/>
            </a:br>
            <a:r>
              <a:rPr lang="en-US" sz="1400" dirty="0" smtClean="0">
                <a:solidFill>
                  <a:prstClr val="black"/>
                </a:solidFill>
              </a:rPr>
              <a:t>Excludes COVs and special topics, e.g., workforce development</a:t>
            </a:r>
            <a:endParaRPr lang="en-US" sz="2000" dirty="0"/>
          </a:p>
        </p:txBody>
      </p:sp>
      <p:sp>
        <p:nvSpPr>
          <p:cNvPr id="12" name="Rectangle 11"/>
          <p:cNvSpPr/>
          <p:nvPr/>
        </p:nvSpPr>
        <p:spPr>
          <a:xfrm>
            <a:off x="434714" y="1404036"/>
            <a:ext cx="8274571" cy="3970318"/>
          </a:xfrm>
          <a:prstGeom prst="rect">
            <a:avLst/>
          </a:prstGeom>
        </p:spPr>
        <p:txBody>
          <a:bodyPr wrap="square">
            <a:spAutoFit/>
          </a:bodyPr>
          <a:lstStyle/>
          <a:p>
            <a:pPr marL="342900" marR="0" lvl="0" indent="-342900">
              <a:spcBef>
                <a:spcPts val="0"/>
              </a:spcBef>
              <a:spcAft>
                <a:spcPts val="0"/>
              </a:spcAft>
              <a:buFont typeface="+mj-lt"/>
              <a:buAutoNum type="arabicPeriod"/>
            </a:pPr>
            <a:r>
              <a:rPr lang="en-US" b="1" dirty="0">
                <a:latin typeface="Calibri"/>
                <a:ea typeface="Calibri"/>
                <a:cs typeface="Times New Roman"/>
              </a:rPr>
              <a:t>Determine potential synergies between the challenges of data-intensive science and </a:t>
            </a:r>
            <a:r>
              <a:rPr lang="en-US" b="1" dirty="0" err="1">
                <a:latin typeface="Calibri"/>
                <a:ea typeface="Calibri"/>
                <a:cs typeface="Times New Roman"/>
              </a:rPr>
              <a:t>exascale</a:t>
            </a:r>
            <a:r>
              <a:rPr lang="en-US" b="1" dirty="0">
                <a:latin typeface="Calibri"/>
                <a:ea typeface="Calibri"/>
                <a:cs typeface="Times New Roman"/>
              </a:rPr>
              <a:t> computing. </a:t>
            </a:r>
            <a:r>
              <a:rPr lang="en-US" dirty="0">
                <a:latin typeface="Calibri"/>
                <a:ea typeface="Calibri"/>
                <a:cs typeface="Times New Roman"/>
              </a:rPr>
              <a:t>(Charge given July 25, 2012; </a:t>
            </a:r>
            <a:r>
              <a:rPr lang="en-US" i="1" dirty="0">
                <a:latin typeface="Calibri"/>
                <a:ea typeface="Calibri"/>
                <a:cs typeface="Times New Roman"/>
              </a:rPr>
              <a:t>“</a:t>
            </a:r>
            <a:r>
              <a:rPr lang="en-US" i="1" dirty="0">
                <a:latin typeface="Calibri"/>
                <a:ea typeface="Calibri"/>
                <a:cs typeface="CenturyOldStyle-Regular"/>
              </a:rPr>
              <a:t>Synergistic Challenges in Data-Intensive Science and </a:t>
            </a:r>
            <a:r>
              <a:rPr lang="en-US" i="1" dirty="0" err="1">
                <a:latin typeface="Calibri"/>
                <a:ea typeface="Calibri"/>
                <a:cs typeface="CenturyOldStyle-Regular"/>
              </a:rPr>
              <a:t>Exascale</a:t>
            </a:r>
            <a:r>
              <a:rPr lang="en-US" i="1" dirty="0">
                <a:latin typeface="Calibri"/>
                <a:ea typeface="Calibri"/>
                <a:cs typeface="CenturyOldStyle-Regular"/>
              </a:rPr>
              <a:t> Computing” </a:t>
            </a:r>
            <a:r>
              <a:rPr lang="en-US" dirty="0">
                <a:latin typeface="Calibri"/>
                <a:ea typeface="Calibri"/>
                <a:cs typeface="CenturyOldStyle-Regular"/>
              </a:rPr>
              <a:t>delivered March 2013).</a:t>
            </a:r>
            <a:endParaRPr lang="en-US" dirty="0">
              <a:latin typeface="Calibri"/>
              <a:ea typeface="Calibri"/>
              <a:cs typeface="Times New Roman"/>
            </a:endParaRPr>
          </a:p>
          <a:p>
            <a:pPr marL="342900" marR="0" indent="-342900">
              <a:spcBef>
                <a:spcPts val="0"/>
              </a:spcBef>
              <a:spcAft>
                <a:spcPts val="0"/>
              </a:spcAft>
              <a:buFont typeface="+mj-lt"/>
              <a:buAutoNum type="arabicPeriod"/>
            </a:pPr>
            <a:endParaRPr lang="en-US" dirty="0">
              <a:latin typeface="Calibri"/>
              <a:ea typeface="Calibri"/>
              <a:cs typeface="Times New Roman"/>
            </a:endParaRPr>
          </a:p>
          <a:p>
            <a:pPr marL="342900" marR="0" lvl="0" indent="-342900">
              <a:spcBef>
                <a:spcPts val="0"/>
              </a:spcBef>
              <a:spcAft>
                <a:spcPts val="0"/>
              </a:spcAft>
              <a:buFont typeface="+mj-lt"/>
              <a:buAutoNum type="arabicPeriod"/>
            </a:pPr>
            <a:r>
              <a:rPr lang="en-US" b="1" dirty="0">
                <a:latin typeface="Calibri"/>
                <a:ea typeface="Calibri"/>
                <a:cs typeface="Times New Roman"/>
              </a:rPr>
              <a:t>Determine the 10 principal research challenges and the technical approaches (hardware and software) required to develop a practical </a:t>
            </a:r>
            <a:r>
              <a:rPr lang="en-US" b="1" dirty="0" err="1">
                <a:latin typeface="Calibri"/>
                <a:ea typeface="Calibri"/>
                <a:cs typeface="Times New Roman"/>
              </a:rPr>
              <a:t>exascale</a:t>
            </a:r>
            <a:r>
              <a:rPr lang="en-US" b="1" dirty="0">
                <a:latin typeface="Calibri"/>
                <a:ea typeface="Calibri"/>
                <a:cs typeface="Times New Roman"/>
              </a:rPr>
              <a:t> computing system.  </a:t>
            </a:r>
            <a:r>
              <a:rPr lang="en-US" dirty="0">
                <a:latin typeface="Calibri"/>
                <a:ea typeface="Calibri"/>
                <a:cs typeface="Times New Roman"/>
              </a:rPr>
              <a:t>(Charge given July 29, 2013; </a:t>
            </a:r>
            <a:r>
              <a:rPr lang="en-US" i="1" dirty="0">
                <a:latin typeface="Calibri"/>
                <a:ea typeface="Calibri"/>
                <a:cs typeface="Times New Roman"/>
              </a:rPr>
              <a:t>“</a:t>
            </a:r>
            <a:r>
              <a:rPr lang="en-US" i="1" dirty="0">
                <a:latin typeface="Calibri"/>
                <a:ea typeface="Calibri"/>
                <a:cs typeface="CMBX12"/>
              </a:rPr>
              <a:t>The Top Ten </a:t>
            </a:r>
            <a:r>
              <a:rPr lang="en-US" i="1" dirty="0" err="1">
                <a:latin typeface="Calibri"/>
                <a:ea typeface="Calibri"/>
                <a:cs typeface="CMBX12"/>
              </a:rPr>
              <a:t>Exascale</a:t>
            </a:r>
            <a:r>
              <a:rPr lang="en-US" i="1" dirty="0">
                <a:latin typeface="Calibri"/>
                <a:ea typeface="Calibri"/>
                <a:cs typeface="CMBX12"/>
              </a:rPr>
              <a:t> Research Challenges” </a:t>
            </a:r>
            <a:r>
              <a:rPr lang="en-US" dirty="0">
                <a:latin typeface="Calibri"/>
                <a:ea typeface="Calibri"/>
                <a:cs typeface="CMBX12"/>
              </a:rPr>
              <a:t>delivered February 10, 2014).</a:t>
            </a:r>
            <a:endParaRPr lang="en-US" dirty="0">
              <a:latin typeface="Calibri"/>
              <a:ea typeface="Calibri"/>
              <a:cs typeface="Times New Roman"/>
            </a:endParaRPr>
          </a:p>
          <a:p>
            <a:pPr marL="342900" marR="0" indent="-342900">
              <a:spcBef>
                <a:spcPts val="0"/>
              </a:spcBef>
              <a:spcAft>
                <a:spcPts val="0"/>
              </a:spcAft>
              <a:buFont typeface="+mj-lt"/>
              <a:buAutoNum type="arabicPeriod"/>
            </a:pPr>
            <a:endParaRPr lang="en-US" dirty="0">
              <a:latin typeface="Calibri"/>
              <a:ea typeface="Calibri"/>
              <a:cs typeface="Times New Roman"/>
            </a:endParaRPr>
          </a:p>
          <a:p>
            <a:pPr marL="342900" marR="0" lvl="0" indent="-342900">
              <a:spcBef>
                <a:spcPts val="0"/>
              </a:spcBef>
              <a:spcAft>
                <a:spcPts val="0"/>
              </a:spcAft>
              <a:buFont typeface="+mj-lt"/>
              <a:buAutoNum type="arabicPeriod"/>
            </a:pPr>
            <a:r>
              <a:rPr lang="en-US" b="1" dirty="0">
                <a:latin typeface="Calibri"/>
                <a:ea typeface="Calibri"/>
                <a:cs typeface="Times New Roman"/>
              </a:rPr>
              <a:t>Review the Department's draft preliminary conceptual design for the </a:t>
            </a:r>
            <a:r>
              <a:rPr lang="en-US" b="1" dirty="0" err="1">
                <a:latin typeface="Calibri"/>
                <a:ea typeface="Calibri"/>
                <a:cs typeface="Times New Roman"/>
              </a:rPr>
              <a:t>Exascale</a:t>
            </a:r>
            <a:r>
              <a:rPr lang="en-US" b="1" dirty="0">
                <a:latin typeface="Calibri"/>
                <a:ea typeface="Calibri"/>
                <a:cs typeface="Times New Roman"/>
              </a:rPr>
              <a:t> Computing Initiative. </a:t>
            </a:r>
            <a:r>
              <a:rPr lang="en-US" dirty="0">
                <a:latin typeface="Calibri"/>
                <a:ea typeface="Calibri"/>
                <a:cs typeface="Times New Roman"/>
              </a:rPr>
              <a:t> Specifically, determine whether there are gaps in DOE’s plans or areas that need to be given priority or extra management attention. (Charge given November 19, 2014; preliminary report due March 30, 2015; final report due September 30, 2015).</a:t>
            </a:r>
            <a:endParaRPr lang="en-US" dirty="0">
              <a:effectLst/>
              <a:latin typeface="Calibri"/>
              <a:ea typeface="Calibri"/>
              <a:cs typeface="Times New Roman"/>
            </a:endParaRPr>
          </a:p>
        </p:txBody>
      </p:sp>
      <p:sp>
        <p:nvSpPr>
          <p:cNvPr id="5" name="Slide Number Placeholder 2"/>
          <p:cNvSpPr>
            <a:spLocks noGrp="1"/>
          </p:cNvSpPr>
          <p:nvPr>
            <p:ph type="sldNum" sz="quarter" idx="12"/>
          </p:nvPr>
        </p:nvSpPr>
        <p:spPr>
          <a:xfrm>
            <a:off x="8413750" y="6351588"/>
            <a:ext cx="381000" cy="365125"/>
          </a:xfrm>
        </p:spPr>
        <p:txBody>
          <a:bodyPr/>
          <a:lstStyle/>
          <a:p>
            <a:fld id="{68F455FD-F83C-4433-AE11-4D89943CC4D6}" type="slidenum">
              <a:rPr lang="en-US" smtClean="0"/>
              <a:pPr/>
              <a:t>7</a:t>
            </a:fld>
            <a:endParaRPr lang="en-US" dirty="0"/>
          </a:p>
        </p:txBody>
      </p:sp>
    </p:spTree>
    <p:extLst>
      <p:ext uri="{BB962C8B-B14F-4D97-AF65-F5344CB8AC3E}">
        <p14:creationId xmlns:p14="http://schemas.microsoft.com/office/powerpoint/2010/main" val="205445973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39"/>
            <a:ext cx="9144000" cy="618631"/>
          </a:xfrm>
        </p:spPr>
        <p:txBody>
          <a:bodyPr>
            <a:spAutoFit/>
          </a:bodyPr>
          <a:lstStyle/>
          <a:p>
            <a:pPr>
              <a:lnSpc>
                <a:spcPct val="90000"/>
              </a:lnSpc>
            </a:pPr>
            <a:r>
              <a:rPr lang="en-US" dirty="0" smtClean="0"/>
              <a:t>Charges/Reports: BESAC, 2013-present</a:t>
            </a:r>
            <a:br>
              <a:rPr lang="en-US" dirty="0" smtClean="0"/>
            </a:br>
            <a:r>
              <a:rPr lang="en-US" sz="1400" dirty="0" smtClean="0">
                <a:solidFill>
                  <a:prstClr val="black"/>
                </a:solidFill>
              </a:rPr>
              <a:t>Excludes COVs and special topics, e.g., workforce development</a:t>
            </a:r>
            <a:endParaRPr lang="en-US" sz="2000" dirty="0"/>
          </a:p>
        </p:txBody>
      </p:sp>
      <p:sp>
        <p:nvSpPr>
          <p:cNvPr id="12" name="Rectangle 11"/>
          <p:cNvSpPr/>
          <p:nvPr/>
        </p:nvSpPr>
        <p:spPr>
          <a:xfrm>
            <a:off x="434713" y="1164196"/>
            <a:ext cx="8274571" cy="4785926"/>
          </a:xfrm>
          <a:prstGeom prst="rect">
            <a:avLst/>
          </a:prstGeom>
          <a:noFill/>
        </p:spPr>
        <p:txBody>
          <a:bodyPr wrap="square">
            <a:spAutoFit/>
          </a:bodyPr>
          <a:lstStyle/>
          <a:p>
            <a:pPr marL="342900" marR="0" lvl="0" indent="-342900">
              <a:spcBef>
                <a:spcPts val="0"/>
              </a:spcBef>
              <a:spcAft>
                <a:spcPts val="1200"/>
              </a:spcAft>
              <a:buFont typeface="+mj-lt"/>
              <a:buAutoNum type="arabicPeriod"/>
            </a:pPr>
            <a:r>
              <a:rPr lang="en-US" b="1" dirty="0" smtClean="0">
                <a:latin typeface="Calibri"/>
                <a:ea typeface="Calibri"/>
                <a:cs typeface="Times New Roman"/>
              </a:rPr>
              <a:t>Provide </a:t>
            </a:r>
            <a:r>
              <a:rPr lang="en-US" b="1" dirty="0">
                <a:latin typeface="Calibri"/>
                <a:ea typeface="Calibri"/>
                <a:cs typeface="Times New Roman"/>
              </a:rPr>
              <a:t>advice on the future of photon sources and science, considering both new science opportunities and new photon source technologies in parallel. </a:t>
            </a:r>
            <a:endParaRPr lang="en-US" dirty="0">
              <a:latin typeface="Calibri"/>
              <a:ea typeface="Calibri"/>
              <a:cs typeface="Times New Roman"/>
            </a:endParaRPr>
          </a:p>
          <a:p>
            <a:pPr marL="687388" marR="0" lvl="0" indent="-223838">
              <a:spcBef>
                <a:spcPts val="0"/>
              </a:spcBef>
              <a:spcAft>
                <a:spcPts val="0"/>
              </a:spcAft>
              <a:buFont typeface="Wingdings"/>
              <a:buChar char=""/>
            </a:pPr>
            <a:r>
              <a:rPr lang="en-US" sz="1100" dirty="0">
                <a:latin typeface="Calibri"/>
                <a:ea typeface="Calibri"/>
                <a:cs typeface="Times-Roman"/>
              </a:rPr>
              <a:t>Assessment of the grand science challenges that could best be explored with current and possible future SC light sources. The assessment should cover the disciplines supported by Basic Energy Sciences (BES) and other fields that benefit from intense light sources.</a:t>
            </a:r>
            <a:endParaRPr lang="en-US" sz="1100" dirty="0">
              <a:latin typeface="Calibri"/>
              <a:ea typeface="Calibri"/>
              <a:cs typeface="Times New Roman"/>
            </a:endParaRPr>
          </a:p>
          <a:p>
            <a:pPr marL="687388" marR="0" lvl="0" indent="-223838">
              <a:spcBef>
                <a:spcPts val="0"/>
              </a:spcBef>
              <a:spcAft>
                <a:spcPts val="0"/>
              </a:spcAft>
              <a:buFont typeface="Wingdings"/>
              <a:buChar char=""/>
            </a:pPr>
            <a:r>
              <a:rPr lang="en-US" sz="1100" dirty="0">
                <a:latin typeface="Calibri"/>
                <a:ea typeface="Calibri"/>
                <a:cs typeface="Times-Roman"/>
              </a:rPr>
              <a:t>Evaluation of the effectiveness of the present SC light source portfolio to meet these grand science challenges.</a:t>
            </a:r>
            <a:endParaRPr lang="en-US" sz="1100" dirty="0">
              <a:latin typeface="Calibri"/>
              <a:ea typeface="Calibri"/>
              <a:cs typeface="Times New Roman"/>
            </a:endParaRPr>
          </a:p>
          <a:p>
            <a:pPr marL="687388" marR="0" lvl="0" indent="-223838">
              <a:spcBef>
                <a:spcPts val="0"/>
              </a:spcBef>
              <a:spcAft>
                <a:spcPts val="0"/>
              </a:spcAft>
              <a:buFont typeface="Wingdings"/>
              <a:buChar char=""/>
            </a:pPr>
            <a:r>
              <a:rPr lang="en-US" sz="1100" dirty="0">
                <a:latin typeface="Calibri"/>
                <a:ea typeface="Calibri"/>
                <a:cs typeface="Times-Roman"/>
              </a:rPr>
              <a:t>Enumeration of future light source performance specifications that would maximize the impact on grand science challenges.</a:t>
            </a:r>
            <a:endParaRPr lang="en-US" sz="1100" dirty="0">
              <a:latin typeface="Calibri"/>
              <a:ea typeface="Calibri"/>
              <a:cs typeface="Times New Roman"/>
            </a:endParaRPr>
          </a:p>
          <a:p>
            <a:pPr marL="687388" marR="0" lvl="0" indent="-223838">
              <a:spcBef>
                <a:spcPts val="0"/>
              </a:spcBef>
              <a:spcAft>
                <a:spcPts val="0"/>
              </a:spcAft>
              <a:buFont typeface="Wingdings"/>
              <a:buChar char=""/>
            </a:pPr>
            <a:r>
              <a:rPr lang="en-US" sz="1100" dirty="0">
                <a:latin typeface="Calibri"/>
                <a:ea typeface="Calibri"/>
                <a:cs typeface="Times-Roman"/>
              </a:rPr>
              <a:t>Prioritized recommendations on which future light source concepts and the technology behind them are best suited to achieve these performance specifications.</a:t>
            </a:r>
            <a:endParaRPr lang="en-US" sz="1100" dirty="0">
              <a:latin typeface="Calibri"/>
              <a:ea typeface="Calibri"/>
              <a:cs typeface="Times New Roman"/>
            </a:endParaRPr>
          </a:p>
          <a:p>
            <a:pPr marL="687388" marR="0" lvl="0" indent="-223838">
              <a:spcBef>
                <a:spcPts val="0"/>
              </a:spcBef>
              <a:spcAft>
                <a:spcPts val="0"/>
              </a:spcAft>
              <a:buFont typeface="Wingdings"/>
              <a:buChar char=""/>
            </a:pPr>
            <a:r>
              <a:rPr lang="en-US" sz="1100" dirty="0">
                <a:latin typeface="Calibri"/>
                <a:ea typeface="Calibri"/>
                <a:cs typeface="Times-Roman"/>
              </a:rPr>
              <a:t>Identification of prioritized research and development initiatives to accelerate the realization of these future light source facilities in a cost effective manner</a:t>
            </a:r>
            <a:r>
              <a:rPr lang="en-US" sz="1100" dirty="0" smtClean="0">
                <a:latin typeface="Calibri"/>
                <a:ea typeface="Calibri"/>
                <a:cs typeface="Times-Roman"/>
              </a:rPr>
              <a:t>.</a:t>
            </a:r>
            <a:endParaRPr lang="en-US" sz="1100" dirty="0">
              <a:latin typeface="Calibri"/>
              <a:ea typeface="Calibri"/>
              <a:cs typeface="Times New Roman"/>
            </a:endParaRPr>
          </a:p>
          <a:p>
            <a:pPr marL="228600" marR="0">
              <a:spcBef>
                <a:spcPts val="0"/>
              </a:spcBef>
              <a:spcAft>
                <a:spcPts val="0"/>
              </a:spcAft>
            </a:pPr>
            <a:r>
              <a:rPr lang="en-US" dirty="0">
                <a:latin typeface="Calibri"/>
                <a:ea typeface="Calibri"/>
                <a:cs typeface="Times New Roman"/>
              </a:rPr>
              <a:t>(Charge given January 2, 2013; </a:t>
            </a:r>
            <a:r>
              <a:rPr lang="en-US" i="1" dirty="0">
                <a:latin typeface="Calibri"/>
                <a:ea typeface="Calibri"/>
                <a:cs typeface="Times New Roman"/>
              </a:rPr>
              <a:t>“</a:t>
            </a:r>
            <a:r>
              <a:rPr lang="en-US" i="1" dirty="0">
                <a:latin typeface="Calibri"/>
                <a:ea typeface="Calibri"/>
                <a:cs typeface="Times-Bold"/>
              </a:rPr>
              <a:t>Report of the BESAC Subcommittee on Future X-ray Light Sources</a:t>
            </a:r>
            <a:r>
              <a:rPr lang="en-US" i="1" dirty="0">
                <a:latin typeface="Calibri"/>
                <a:ea typeface="Calibri"/>
                <a:cs typeface="CenturyOldStyle-Regular"/>
              </a:rPr>
              <a:t>” </a:t>
            </a:r>
            <a:r>
              <a:rPr lang="en-US" dirty="0">
                <a:latin typeface="Calibri"/>
                <a:ea typeface="Calibri"/>
                <a:cs typeface="CenturyOldStyle-Regular"/>
              </a:rPr>
              <a:t>delivered July 25, 2013).</a:t>
            </a:r>
            <a:endParaRPr lang="en-US" dirty="0">
              <a:latin typeface="Calibri"/>
              <a:ea typeface="Calibri"/>
              <a:cs typeface="Times New Roman"/>
            </a:endParaRPr>
          </a:p>
          <a:p>
            <a:pPr marL="0" marR="0">
              <a:spcBef>
                <a:spcPts val="0"/>
              </a:spcBef>
              <a:spcAft>
                <a:spcPts val="0"/>
              </a:spcAft>
            </a:pPr>
            <a:r>
              <a:rPr lang="en-US" dirty="0">
                <a:latin typeface="Calibri"/>
                <a:ea typeface="Calibri"/>
                <a:cs typeface="CenturyOldStyle-Regular"/>
              </a:rPr>
              <a:t> </a:t>
            </a:r>
            <a:endParaRPr lang="en-US" dirty="0">
              <a:latin typeface="Calibri"/>
              <a:ea typeface="Calibri"/>
              <a:cs typeface="Times New Roman"/>
            </a:endParaRPr>
          </a:p>
          <a:p>
            <a:pPr marL="457200" marR="0" lvl="0" indent="-457200">
              <a:spcBef>
                <a:spcPts val="0"/>
              </a:spcBef>
              <a:spcAft>
                <a:spcPts val="0"/>
              </a:spcAft>
              <a:buFont typeface="+mj-lt"/>
              <a:buAutoNum type="arabicPeriod" startAt="2"/>
            </a:pPr>
            <a:r>
              <a:rPr lang="en-US" b="1" dirty="0">
                <a:latin typeface="Calibri"/>
                <a:ea typeface="Calibri"/>
                <a:cs typeface="CenturyOldStyle-Regular"/>
              </a:rPr>
              <a:t>Revisit the BESAC 2007 “Challenges” Report (</a:t>
            </a:r>
            <a:r>
              <a:rPr lang="en-US" b="1" i="1" dirty="0">
                <a:latin typeface="Calibri"/>
                <a:ea typeface="Calibri"/>
                <a:cs typeface="CenturyOldStyle-Regular"/>
              </a:rPr>
              <a:t>“Five Challenges for Science and the Imagination”</a:t>
            </a:r>
            <a:r>
              <a:rPr lang="en-US" b="1" dirty="0">
                <a:latin typeface="Calibri"/>
                <a:ea typeface="Calibri"/>
                <a:cs typeface="CenturyOldStyle-Regular"/>
              </a:rPr>
              <a:t>) considering progress achieved, impact of the challenges on energy sciences, funding modalities, and new areas of basic research not described in the original </a:t>
            </a:r>
            <a:r>
              <a:rPr lang="en-US" b="1" dirty="0" smtClean="0">
                <a:latin typeface="Calibri"/>
                <a:ea typeface="Calibri"/>
                <a:cs typeface="CenturyOldStyle-Regular"/>
              </a:rPr>
              <a:t>report. </a:t>
            </a:r>
            <a:r>
              <a:rPr lang="en-US" dirty="0">
                <a:latin typeface="Calibri"/>
                <a:ea typeface="Calibri"/>
                <a:cs typeface="CenturyOldStyle-Regular"/>
              </a:rPr>
              <a:t>(Charge given February 11, 2014; report requested in 2015</a:t>
            </a:r>
            <a:r>
              <a:rPr lang="en-US" dirty="0" smtClean="0">
                <a:latin typeface="Calibri"/>
                <a:ea typeface="Calibri"/>
                <a:cs typeface="CenturyOldStyle-Regular"/>
              </a:rPr>
              <a:t>.)</a:t>
            </a:r>
            <a:endParaRPr lang="en-US" dirty="0">
              <a:latin typeface="Calibri"/>
              <a:ea typeface="Calibri"/>
              <a:cs typeface="Times New Roman"/>
            </a:endParaRPr>
          </a:p>
          <a:p>
            <a:pPr marL="342900" marR="0" lvl="0" indent="-342900">
              <a:spcBef>
                <a:spcPts val="0"/>
              </a:spcBef>
              <a:spcAft>
                <a:spcPts val="0"/>
              </a:spcAft>
              <a:buFont typeface="+mj-lt"/>
              <a:buAutoNum type="arabicPeriod" startAt="2"/>
            </a:pPr>
            <a:endParaRPr lang="en-US" sz="1600" dirty="0">
              <a:effectLst/>
              <a:latin typeface="Calibri"/>
              <a:ea typeface="Calibri"/>
              <a:cs typeface="Times New Roman"/>
            </a:endParaRPr>
          </a:p>
        </p:txBody>
      </p:sp>
      <p:sp>
        <p:nvSpPr>
          <p:cNvPr id="5" name="Slide Number Placeholder 2"/>
          <p:cNvSpPr>
            <a:spLocks noGrp="1"/>
          </p:cNvSpPr>
          <p:nvPr>
            <p:ph type="sldNum" sz="quarter" idx="12"/>
          </p:nvPr>
        </p:nvSpPr>
        <p:spPr>
          <a:xfrm>
            <a:off x="8413750" y="6351588"/>
            <a:ext cx="381000" cy="365125"/>
          </a:xfrm>
        </p:spPr>
        <p:txBody>
          <a:bodyPr/>
          <a:lstStyle/>
          <a:p>
            <a:fld id="{68F455FD-F83C-4433-AE11-4D89943CC4D6}" type="slidenum">
              <a:rPr lang="en-US" smtClean="0"/>
              <a:pPr/>
              <a:t>8</a:t>
            </a:fld>
            <a:endParaRPr lang="en-US" dirty="0"/>
          </a:p>
        </p:txBody>
      </p:sp>
    </p:spTree>
    <p:extLst>
      <p:ext uri="{BB962C8B-B14F-4D97-AF65-F5344CB8AC3E}">
        <p14:creationId xmlns:p14="http://schemas.microsoft.com/office/powerpoint/2010/main" val="359401442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39"/>
            <a:ext cx="9144000" cy="618631"/>
          </a:xfrm>
        </p:spPr>
        <p:txBody>
          <a:bodyPr>
            <a:spAutoFit/>
          </a:bodyPr>
          <a:lstStyle/>
          <a:p>
            <a:pPr>
              <a:lnSpc>
                <a:spcPct val="90000"/>
              </a:lnSpc>
            </a:pPr>
            <a:r>
              <a:rPr lang="en-US" dirty="0" smtClean="0"/>
              <a:t>Charges/Reports: BERAC, 2013-present</a:t>
            </a:r>
            <a:br>
              <a:rPr lang="en-US" dirty="0" smtClean="0"/>
            </a:br>
            <a:r>
              <a:rPr lang="en-US" sz="1400" dirty="0" smtClean="0">
                <a:solidFill>
                  <a:prstClr val="black"/>
                </a:solidFill>
              </a:rPr>
              <a:t>Excludes COVs and special topics, e.g., workforce development</a:t>
            </a:r>
            <a:endParaRPr lang="en-US" sz="2000" dirty="0"/>
          </a:p>
        </p:txBody>
      </p:sp>
      <p:sp>
        <p:nvSpPr>
          <p:cNvPr id="12" name="Rectangle 11"/>
          <p:cNvSpPr/>
          <p:nvPr/>
        </p:nvSpPr>
        <p:spPr>
          <a:xfrm>
            <a:off x="434713" y="1224157"/>
            <a:ext cx="8274571" cy="3770263"/>
          </a:xfrm>
          <a:prstGeom prst="rect">
            <a:avLst/>
          </a:prstGeom>
        </p:spPr>
        <p:txBody>
          <a:bodyPr wrap="square">
            <a:spAutoFit/>
          </a:bodyPr>
          <a:lstStyle/>
          <a:p>
            <a:pPr marL="342900" marR="0" lvl="0" indent="-342900">
              <a:spcBef>
                <a:spcPts val="0"/>
              </a:spcBef>
              <a:spcAft>
                <a:spcPts val="600"/>
              </a:spcAft>
              <a:buFont typeface="+mj-lt"/>
              <a:buAutoNum type="arabicPeriod"/>
            </a:pPr>
            <a:r>
              <a:rPr lang="en-US" b="1" dirty="0">
                <a:latin typeface="Calibri"/>
                <a:ea typeface="Calibri"/>
                <a:cs typeface="Times New Roman"/>
              </a:rPr>
              <a:t>Recommend initiatives for field-based research (the so-called Integrated Field Laboratory) that capture a multi-disciplinary approach and build on observations and modeling:  (1) define the criteria for selecting sites for future BER field-based research and (2) prioritize the sites identified or described. </a:t>
            </a:r>
            <a:r>
              <a:rPr lang="en-US" dirty="0">
                <a:latin typeface="Calibri"/>
                <a:ea typeface="Calibri"/>
                <a:cs typeface="TimesNewRomanPSMT"/>
              </a:rPr>
              <a:t>As described by BERAC in 2013, the IFLs are highly instrumented laboratories that build on existing BER observational and modeling capabilities that serve to integrate and expand vertically (from the bedrock to the atmosphere) and geographically (across key geographic regions</a:t>
            </a:r>
            <a:r>
              <a:rPr lang="en-US" dirty="0" smtClean="0">
                <a:latin typeface="Calibri"/>
                <a:ea typeface="Calibri"/>
                <a:cs typeface="TimesNewRomanPSMT"/>
              </a:rPr>
              <a:t>).</a:t>
            </a:r>
            <a:endParaRPr lang="en-US" dirty="0">
              <a:latin typeface="Calibri"/>
              <a:ea typeface="Calibri"/>
              <a:cs typeface="Times New Roman"/>
            </a:endParaRPr>
          </a:p>
          <a:p>
            <a:pPr marL="344488" marR="0">
              <a:spcBef>
                <a:spcPts val="0"/>
              </a:spcBef>
              <a:spcAft>
                <a:spcPts val="0"/>
              </a:spcAft>
            </a:pPr>
            <a:r>
              <a:rPr lang="en-US" dirty="0">
                <a:latin typeface="Calibri"/>
                <a:ea typeface="Calibri"/>
                <a:cs typeface="Times New Roman"/>
              </a:rPr>
              <a:t>(Charge given September 23, 2014; draft report presented February 19, 2015; final report due fall 2015.  This charge continues earlier BERAC charges that resulted in: </a:t>
            </a:r>
            <a:r>
              <a:rPr lang="en-US" i="1" dirty="0">
                <a:latin typeface="Calibri"/>
                <a:ea typeface="Calibri"/>
                <a:cs typeface="MyriadPro-BoldCond"/>
              </a:rPr>
              <a:t>“Grand Challenges for Biological and Environmental Research: A Long-Term Vision</a:t>
            </a:r>
            <a:r>
              <a:rPr lang="en-US" dirty="0">
                <a:latin typeface="Calibri"/>
                <a:ea typeface="Calibri"/>
                <a:cs typeface="MyriadPro-BoldCond"/>
              </a:rPr>
              <a:t>” December 2010; </a:t>
            </a:r>
            <a:r>
              <a:rPr lang="en-US" i="1" dirty="0">
                <a:latin typeface="Calibri"/>
                <a:ea typeface="Calibri"/>
                <a:cs typeface="Times New Roman"/>
              </a:rPr>
              <a:t>"BER Virtual Laboratory: Innovative Framework for Biological and Environmental Grand Challenges”</a:t>
            </a:r>
            <a:r>
              <a:rPr lang="en-US" dirty="0">
                <a:latin typeface="Calibri"/>
                <a:ea typeface="Calibri"/>
                <a:cs typeface="Times New Roman"/>
              </a:rPr>
              <a:t> February 2013)</a:t>
            </a:r>
            <a:endParaRPr lang="en-US" dirty="0">
              <a:effectLst/>
              <a:latin typeface="Calibri"/>
              <a:ea typeface="Calibri"/>
              <a:cs typeface="Times New Roman"/>
            </a:endParaRPr>
          </a:p>
        </p:txBody>
      </p:sp>
      <p:sp>
        <p:nvSpPr>
          <p:cNvPr id="5" name="Slide Number Placeholder 2"/>
          <p:cNvSpPr>
            <a:spLocks noGrp="1"/>
          </p:cNvSpPr>
          <p:nvPr>
            <p:ph type="sldNum" sz="quarter" idx="12"/>
          </p:nvPr>
        </p:nvSpPr>
        <p:spPr>
          <a:xfrm>
            <a:off x="8413750" y="6351588"/>
            <a:ext cx="381000" cy="365125"/>
          </a:xfrm>
        </p:spPr>
        <p:txBody>
          <a:bodyPr/>
          <a:lstStyle/>
          <a:p>
            <a:fld id="{68F455FD-F83C-4433-AE11-4D89943CC4D6}" type="slidenum">
              <a:rPr lang="en-US" smtClean="0"/>
              <a:pPr/>
              <a:t>9</a:t>
            </a:fld>
            <a:endParaRPr lang="en-US" dirty="0"/>
          </a:p>
        </p:txBody>
      </p:sp>
    </p:spTree>
    <p:extLst>
      <p:ext uri="{BB962C8B-B14F-4D97-AF65-F5344CB8AC3E}">
        <p14:creationId xmlns:p14="http://schemas.microsoft.com/office/powerpoint/2010/main" val="137269804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19351</TotalTime>
  <Words>2630</Words>
  <Application>Microsoft Office PowerPoint</Application>
  <PresentationFormat>On-screen Show (4:3)</PresentationFormat>
  <Paragraphs>221</Paragraphs>
  <Slides>12</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Calibri</vt:lpstr>
      <vt:lpstr>CenturyOldStyle-Regular</vt:lpstr>
      <vt:lpstr>CMBX12</vt:lpstr>
      <vt:lpstr>MyriadPro-BoldCond</vt:lpstr>
      <vt:lpstr>Rod</vt:lpstr>
      <vt:lpstr>Times New Roman</vt:lpstr>
      <vt:lpstr>Times-Bold</vt:lpstr>
      <vt:lpstr>TimesNewRomanPSMT</vt:lpstr>
      <vt:lpstr>Times-Roman</vt:lpstr>
      <vt:lpstr>Wingdings</vt:lpstr>
      <vt:lpstr>Office Theme</vt:lpstr>
      <vt:lpstr>Perspectives from the Office of Science</vt:lpstr>
      <vt:lpstr>Office of Science FY 2016 Budget Request to Congress (Dollars in thousands)</vt:lpstr>
      <vt:lpstr>PowerPoint Presentation</vt:lpstr>
      <vt:lpstr>PowerPoint Presentation</vt:lpstr>
      <vt:lpstr>PowerPoint Presentation</vt:lpstr>
      <vt:lpstr>PowerPoint Presentation</vt:lpstr>
      <vt:lpstr>Charges/Reports: ASCAC, 2013-present Excludes COVs and special topics, e.g., workforce development</vt:lpstr>
      <vt:lpstr>Charges/Reports: BESAC, 2013-present Excludes COVs and special topics, e.g., workforce development</vt:lpstr>
      <vt:lpstr>Charges/Reports: BERAC, 2013-present Excludes COVs and special topics, e.g., workforce development</vt:lpstr>
      <vt:lpstr>Charges/Reports: FESAC, 2013-present Excludes COVs and special topics, e.g., workforce development</vt:lpstr>
      <vt:lpstr>Charges/Reports: HEPAP, 2013-present Excludes COVs and special topics, e.g., workforce development</vt:lpstr>
      <vt:lpstr>Charges/Reports: NSAC, 2013-present Excludes COVs and special topics, e.g., workforce development</vt:lpstr>
    </vt:vector>
  </TitlesOfParts>
  <Company>US Department of Energy (SC)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Groves</dc:creator>
  <cp:lastModifiedBy>Katie</cp:lastModifiedBy>
  <cp:revision>2472</cp:revision>
  <cp:lastPrinted>2015-07-06T16:27:27Z</cp:lastPrinted>
  <dcterms:created xsi:type="dcterms:W3CDTF">2009-10-19T15:58:14Z</dcterms:created>
  <dcterms:modified xsi:type="dcterms:W3CDTF">2015-07-07T00:36:56Z</dcterms:modified>
</cp:coreProperties>
</file>