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4"/>
  </p:notesMasterIdLst>
  <p:handoutMasterIdLst>
    <p:handoutMasterId r:id="rId35"/>
  </p:handoutMasterIdLst>
  <p:sldIdLst>
    <p:sldId id="438" r:id="rId2"/>
    <p:sldId id="322" r:id="rId3"/>
    <p:sldId id="424" r:id="rId4"/>
    <p:sldId id="435" r:id="rId5"/>
    <p:sldId id="426" r:id="rId6"/>
    <p:sldId id="427" r:id="rId7"/>
    <p:sldId id="425" r:id="rId8"/>
    <p:sldId id="385" r:id="rId9"/>
    <p:sldId id="400" r:id="rId10"/>
    <p:sldId id="399" r:id="rId11"/>
    <p:sldId id="372" r:id="rId12"/>
    <p:sldId id="394" r:id="rId13"/>
    <p:sldId id="393" r:id="rId14"/>
    <p:sldId id="436" r:id="rId15"/>
    <p:sldId id="428" r:id="rId16"/>
    <p:sldId id="439" r:id="rId17"/>
    <p:sldId id="374" r:id="rId18"/>
    <p:sldId id="373" r:id="rId19"/>
    <p:sldId id="440" r:id="rId20"/>
    <p:sldId id="441" r:id="rId21"/>
    <p:sldId id="442" r:id="rId22"/>
    <p:sldId id="443" r:id="rId23"/>
    <p:sldId id="444" r:id="rId24"/>
    <p:sldId id="445" r:id="rId25"/>
    <p:sldId id="459" r:id="rId26"/>
    <p:sldId id="448" r:id="rId27"/>
    <p:sldId id="449" r:id="rId28"/>
    <p:sldId id="458" r:id="rId29"/>
    <p:sldId id="456" r:id="rId30"/>
    <p:sldId id="452" r:id="rId31"/>
    <p:sldId id="457" r:id="rId32"/>
    <p:sldId id="453" r:id="rId33"/>
  </p:sldIdLst>
  <p:sldSz cx="9144000" cy="6858000" type="screen4x3"/>
  <p:notesSz cx="7315200" cy="9601200"/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24">
          <p15:clr>
            <a:srgbClr val="A4A3A4"/>
          </p15:clr>
        </p15:guide>
        <p15:guide id="2" pos="2304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frameSlides="1"/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00"/>
    <a:srgbClr val="ED5613"/>
    <a:srgbClr val="0000FF"/>
    <a:srgbClr val="FFFFFF"/>
    <a:srgbClr val="FFFF66"/>
    <a:srgbClr val="88C335"/>
    <a:srgbClr val="78AE2E"/>
    <a:srgbClr val="F1B7A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3201" autoAdjust="0"/>
  </p:normalViewPr>
  <p:slideViewPr>
    <p:cSldViewPr snapToGrid="0" snapToObjects="1">
      <p:cViewPr varScale="1">
        <p:scale>
          <a:sx n="83" d="100"/>
          <a:sy n="83" d="100"/>
        </p:scale>
        <p:origin x="1450" y="6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481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-2006"/>
    </p:cViewPr>
  </p:sorterViewPr>
  <p:notesViewPr>
    <p:cSldViewPr snapToGrid="0" snapToObjects="1">
      <p:cViewPr varScale="1">
        <p:scale>
          <a:sx n="100" d="100"/>
          <a:sy n="100" d="100"/>
        </p:scale>
        <p:origin x="-4176" y="-90"/>
      </p:cViewPr>
      <p:guideLst>
        <p:guide orient="horz" pos="3024"/>
        <p:guide pos="230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handoutMaster" Target="handoutMasters/handout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7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9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238" cy="481013"/>
          </a:xfrm>
          <a:prstGeom prst="rect">
            <a:avLst/>
          </a:prstGeom>
        </p:spPr>
        <p:txBody>
          <a:bodyPr vert="horz" lIns="93938" tIns="46969" rIns="93938" bIns="46969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375" y="0"/>
            <a:ext cx="3170238" cy="481013"/>
          </a:xfrm>
          <a:prstGeom prst="rect">
            <a:avLst/>
          </a:prstGeom>
        </p:spPr>
        <p:txBody>
          <a:bodyPr vert="horz" wrap="square" lIns="93938" tIns="46969" rIns="93938" bIns="46969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3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5DB3EC19-5264-4657-965E-DE248D52D2FC}" type="datetimeFigureOut">
              <a:rPr lang="en-US" altLang="en-US"/>
              <a:pPr>
                <a:defRPr/>
              </a:pPr>
              <a:t>2/26/2015</a:t>
            </a:fld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18600"/>
            <a:ext cx="3170238" cy="481013"/>
          </a:xfrm>
          <a:prstGeom prst="rect">
            <a:avLst/>
          </a:prstGeom>
        </p:spPr>
        <p:txBody>
          <a:bodyPr vert="horz" lIns="93938" tIns="46969" rIns="93938" bIns="46969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375" y="9118600"/>
            <a:ext cx="3170238" cy="481013"/>
          </a:xfrm>
          <a:prstGeom prst="rect">
            <a:avLst/>
          </a:prstGeom>
        </p:spPr>
        <p:txBody>
          <a:bodyPr vert="horz" wrap="square" lIns="93938" tIns="46969" rIns="93938" bIns="46969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300" smtClean="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9D1B7610-2F9A-45CE-941B-313C26DE6F5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7359954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238" cy="481013"/>
          </a:xfrm>
          <a:prstGeom prst="rect">
            <a:avLst/>
          </a:prstGeom>
        </p:spPr>
        <p:txBody>
          <a:bodyPr vert="horz" lIns="95724" tIns="47863" rIns="95724" bIns="47863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00">
                <a:latin typeface="Arial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375" y="0"/>
            <a:ext cx="3170238" cy="481013"/>
          </a:xfrm>
          <a:prstGeom prst="rect">
            <a:avLst/>
          </a:prstGeom>
        </p:spPr>
        <p:txBody>
          <a:bodyPr vert="horz" wrap="square" lIns="95724" tIns="47863" rIns="95724" bIns="47863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300"/>
            </a:lvl1pPr>
          </a:lstStyle>
          <a:p>
            <a:pPr>
              <a:defRPr/>
            </a:pPr>
            <a:fld id="{DE2AB354-E01A-4F43-8C1C-24A93BE78004}" type="datetimeFigureOut">
              <a:rPr lang="en-US" altLang="en-US"/>
              <a:pPr>
                <a:defRPr/>
              </a:pPr>
              <a:t>2/26/2015</a:t>
            </a:fld>
            <a:endParaRPr lang="en-US" alt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19138"/>
            <a:ext cx="4802188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5724" tIns="47863" rIns="95724" bIns="47863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838" y="4560888"/>
            <a:ext cx="5851525" cy="4321175"/>
          </a:xfrm>
          <a:prstGeom prst="rect">
            <a:avLst/>
          </a:prstGeom>
        </p:spPr>
        <p:txBody>
          <a:bodyPr vert="horz" lIns="95724" tIns="47863" rIns="95724" bIns="47863" rtlCol="0"/>
          <a:lstStyle/>
          <a:p>
            <a:pPr lvl="0"/>
            <a:r>
              <a:rPr lang="en-US" noProof="0" dirty="0" smtClean="0"/>
              <a:t>Click to edit Master text styles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noProof="0" dirty="0" smtClean="0"/>
              <a:t>Fourth level</a:t>
            </a:r>
          </a:p>
          <a:p>
            <a:pPr lvl="4"/>
            <a:r>
              <a:rPr lang="en-US" noProof="0" dirty="0" smtClean="0"/>
              <a:t>Fifth level</a:t>
            </a:r>
            <a:endParaRPr lang="en-US" noProof="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8600"/>
            <a:ext cx="3170238" cy="481013"/>
          </a:xfrm>
          <a:prstGeom prst="rect">
            <a:avLst/>
          </a:prstGeom>
        </p:spPr>
        <p:txBody>
          <a:bodyPr vert="horz" lIns="95724" tIns="47863" rIns="95724" bIns="47863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00">
                <a:latin typeface="Arial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375" y="9118600"/>
            <a:ext cx="3170238" cy="481013"/>
          </a:xfrm>
          <a:prstGeom prst="rect">
            <a:avLst/>
          </a:prstGeom>
        </p:spPr>
        <p:txBody>
          <a:bodyPr vert="horz" wrap="square" lIns="95724" tIns="47863" rIns="95724" bIns="47863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300" smtClean="0"/>
            </a:lvl1pPr>
          </a:lstStyle>
          <a:p>
            <a:pPr>
              <a:defRPr/>
            </a:pPr>
            <a:fld id="{A6CA2543-D404-4F72-A76E-1629764D08A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4373266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/>
        <a:ea typeface="MS PGothic" panose="020B0600070205080204" pitchFamily="34" charset="-128"/>
        <a:cs typeface="MS PGothic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/>
        <a:ea typeface="MS PGothic" panose="020B0600070205080204" pitchFamily="34" charset="-128"/>
        <a:cs typeface="MS PGothic" charset="0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/>
        <a:ea typeface="MS PGothic" panose="020B0600070205080204" pitchFamily="34" charset="-128"/>
        <a:cs typeface="MS PGothic" charset="0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/>
        <a:ea typeface="MS PGothic" panose="020B0600070205080204" pitchFamily="34" charset="-128"/>
        <a:cs typeface="MS PGothic" charset="0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/>
        <a:ea typeface="MS PGothic" panose="020B0600070205080204" pitchFamily="34" charset="-128"/>
        <a:cs typeface="MS PGothic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>
              <a:latin typeface="Arial" panose="020B0604020202020204" pitchFamily="34" charset="0"/>
              <a:ea typeface="Osaka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7734146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01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 smtClean="0">
              <a:latin typeface="Arial" panose="020B0604020202020204" pitchFamily="34" charset="0"/>
              <a:ea typeface="Osaka" pitchFamily="1" charset="-128"/>
            </a:endParaRPr>
          </a:p>
        </p:txBody>
      </p:sp>
      <p:sp>
        <p:nvSpPr>
          <p:cNvPr id="50180" name="Slide Number Placeholder 3"/>
          <p:cNvSpPr>
            <a:spLocks noGrp="1"/>
          </p:cNvSpPr>
          <p:nvPr>
            <p:ph type="sldNum" sz="quarter" idx="5"/>
          </p:nvPr>
        </p:nvSpPr>
        <p:spPr bwMode="auto">
          <a:xfrm>
            <a:off x="3886200" y="8829675"/>
            <a:ext cx="2970213" cy="4651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375" tIns="46187" rIns="92375" bIns="46187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B88DCA18-0B50-4632-84F4-DA4EF02128EB}" type="slidenum">
              <a:rPr lang="en-US" altLang="en-US" sz="1200">
                <a:solidFill>
                  <a:srgbClr val="322F31"/>
                </a:solidFill>
                <a:ea typeface="ヒラギノ角ゴ ProN W3"/>
                <a:cs typeface="ヒラギノ角ゴ ProN W3"/>
                <a:sym typeface="Arial" panose="020B0604020202020204" pitchFamily="34" charset="0"/>
              </a:rPr>
              <a:pPr/>
              <a:t>23</a:t>
            </a:fld>
            <a:endParaRPr lang="en-US" altLang="en-US" sz="1200">
              <a:solidFill>
                <a:srgbClr val="322F31"/>
              </a:solidFill>
              <a:ea typeface="ヒラギノ角ゴ ProN W3"/>
              <a:cs typeface="ヒラギノ角ゴ ProN W3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948025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222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 smtClean="0">
              <a:latin typeface="Arial" panose="020B0604020202020204" pitchFamily="34" charset="0"/>
            </a:endParaRPr>
          </a:p>
        </p:txBody>
      </p:sp>
      <p:sp>
        <p:nvSpPr>
          <p:cNvPr id="522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BAB9F146-B3A6-4A65-A92B-8FAC278AF6E6}" type="slidenum">
              <a:rPr lang="en-US" altLang="en-US"/>
              <a:pPr/>
              <a:t>24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0038718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73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315775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53F318-5F79-4788-B3CC-4F714BF49570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20007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86553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1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 smtClean="0">
              <a:latin typeface="Arial" panose="020B0604020202020204" pitchFamily="34" charset="0"/>
            </a:endParaRPr>
          </a:p>
        </p:txBody>
      </p:sp>
      <p:sp>
        <p:nvSpPr>
          <p:cNvPr id="348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2CE4DEC4-3D32-455F-9784-CEB3C7E526F4}" type="slidenum">
              <a:rPr lang="en-US" altLang="en-US"/>
              <a:pPr/>
              <a:t>15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024786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89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 smtClean="0">
              <a:latin typeface="Arial" panose="020B0604020202020204" pitchFamily="34" charset="0"/>
            </a:endParaRPr>
          </a:p>
        </p:txBody>
      </p:sp>
      <p:sp>
        <p:nvSpPr>
          <p:cNvPr id="3789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3A6F54D7-80F0-4A2E-ACF9-C3075BFB7EEE}" type="slidenum">
              <a:rPr lang="en-US" altLang="en-US"/>
              <a:pPr/>
              <a:t>17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501426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993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 smtClean="0">
              <a:latin typeface="Arial" panose="020B0604020202020204" pitchFamily="34" charset="0"/>
            </a:endParaRPr>
          </a:p>
        </p:txBody>
      </p:sp>
      <p:sp>
        <p:nvSpPr>
          <p:cNvPr id="399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B9549BFC-44F2-44B6-B028-D89449512B62}" type="slidenum">
              <a:rPr lang="en-US" altLang="en-US"/>
              <a:pPr/>
              <a:t>18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629958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>
              <a:latin typeface="Arial" panose="020B0604020202020204" pitchFamily="34" charset="0"/>
              <a:ea typeface="Osaka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312127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03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smtClean="0">
                <a:latin typeface="Arial" panose="020B0604020202020204" pitchFamily="34" charset="0"/>
                <a:ea typeface="Osaka" pitchFamily="1" charset="-128"/>
              </a:rPr>
              <a:t>Bit wordy</a:t>
            </a:r>
          </a:p>
        </p:txBody>
      </p:sp>
      <p:sp>
        <p:nvSpPr>
          <p:cNvPr id="44036" name="Slide Number Placeholder 3"/>
          <p:cNvSpPr>
            <a:spLocks noGrp="1"/>
          </p:cNvSpPr>
          <p:nvPr>
            <p:ph type="sldNum" sz="quarter" idx="5"/>
          </p:nvPr>
        </p:nvSpPr>
        <p:spPr bwMode="auto">
          <a:xfrm>
            <a:off x="3927475" y="8770938"/>
            <a:ext cx="3005138" cy="4603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7389" tIns="43695" rIns="87389" bIns="43695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9794B835-724E-41F3-AC19-97080B3214F1}" type="slidenum">
              <a:rPr lang="en-US" altLang="en-US"/>
              <a:pPr/>
              <a:t>20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814107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608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 smtClean="0">
              <a:latin typeface="Arial" panose="020B0604020202020204" pitchFamily="34" charset="0"/>
              <a:ea typeface="Osaka" pitchFamily="1" charset="-128"/>
            </a:endParaRPr>
          </a:p>
        </p:txBody>
      </p:sp>
      <p:sp>
        <p:nvSpPr>
          <p:cNvPr id="46084" name="Slide Number Placeholder 3"/>
          <p:cNvSpPr>
            <a:spLocks noGrp="1"/>
          </p:cNvSpPr>
          <p:nvPr>
            <p:ph type="sldNum" sz="quarter" idx="5"/>
          </p:nvPr>
        </p:nvSpPr>
        <p:spPr bwMode="auto">
          <a:xfrm>
            <a:off x="3886200" y="8829675"/>
            <a:ext cx="2970213" cy="4651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375" tIns="46187" rIns="92375" bIns="46187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CFAB473D-731D-42FB-B8FC-E1DCDE8BB16C}" type="slidenum">
              <a:rPr lang="en-US" altLang="en-US" sz="1200">
                <a:solidFill>
                  <a:srgbClr val="322F31"/>
                </a:solidFill>
                <a:ea typeface="ヒラギノ角ゴ ProN W3"/>
                <a:cs typeface="ヒラギノ角ゴ ProN W3"/>
                <a:sym typeface="Arial" panose="020B0604020202020204" pitchFamily="34" charset="0"/>
              </a:rPr>
              <a:pPr/>
              <a:t>21</a:t>
            </a:fld>
            <a:endParaRPr lang="en-US" altLang="en-US" sz="1200">
              <a:solidFill>
                <a:srgbClr val="322F31"/>
              </a:solidFill>
              <a:ea typeface="ヒラギノ角ゴ ProN W3"/>
              <a:cs typeface="ヒラギノ角ゴ ProN W3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938756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8DD4D159-230B-4843-9ED8-18AEDD07F238}" type="slidenum">
              <a:rPr lang="en-US" altLang="en-US" sz="1200"/>
              <a:pPr/>
              <a:t>22</a:t>
            </a:fld>
            <a:endParaRPr lang="en-US" altLang="en-US" sz="1200"/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 dirty="0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20138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8" descr="Color-Seal_Green-Mark_SC_Horizontal"/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04"/>
          <a:stretch/>
        </p:blipFill>
        <p:spPr bwMode="auto">
          <a:xfrm>
            <a:off x="1419366" y="6352320"/>
            <a:ext cx="545913" cy="2896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079137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2pPr>
              <a:defRPr>
                <a:latin typeface="Arial"/>
              </a:defRPr>
            </a:lvl2pPr>
            <a:lvl3pPr>
              <a:defRPr>
                <a:latin typeface="Arial"/>
              </a:defRPr>
            </a:lvl3pPr>
            <a:lvl4pPr>
              <a:defRPr>
                <a:latin typeface="Arial"/>
              </a:defRPr>
            </a:lvl4pPr>
            <a:lvl5pPr>
              <a:defRPr>
                <a:latin typeface="Arial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Arial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Arial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/>
            </a:lvl1pPr>
          </a:lstStyle>
          <a:p>
            <a:pPr>
              <a:defRPr/>
            </a:pPr>
            <a:fld id="{D0117001-DA6B-40BA-B15B-F36D71DB307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005816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>
            <a:lvl2pPr>
              <a:defRPr>
                <a:latin typeface="Arial"/>
              </a:defRPr>
            </a:lvl2pPr>
            <a:lvl3pPr>
              <a:defRPr>
                <a:latin typeface="Arial"/>
              </a:defRPr>
            </a:lvl3pPr>
            <a:lvl4pPr>
              <a:defRPr>
                <a:latin typeface="Arial"/>
              </a:defRPr>
            </a:lvl4pPr>
            <a:lvl5pPr>
              <a:defRPr>
                <a:latin typeface="Arial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Arial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Arial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/>
            </a:lvl1pPr>
          </a:lstStyle>
          <a:p>
            <a:pPr>
              <a:defRPr/>
            </a:pPr>
            <a:fld id="{50E213A8-68B4-4AB9-A44E-1DC9EFC914D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785415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6520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234950" y="1274763"/>
            <a:ext cx="4238625" cy="47355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5975" y="1274763"/>
            <a:ext cx="4238625" cy="47355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133883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Arial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Arial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/>
            </a:lvl1pPr>
          </a:lstStyle>
          <a:p>
            <a:pPr>
              <a:defRPr/>
            </a:pPr>
            <a:fld id="{079F580A-39EF-46E4-997F-2B6C2F1D1E0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344981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1600">
                <a:latin typeface="+mj-lt"/>
              </a:defRPr>
            </a:lvl1pPr>
            <a:lvl2pPr>
              <a:defRPr sz="1600">
                <a:latin typeface="+mj-lt"/>
              </a:defRPr>
            </a:lvl2pPr>
            <a:lvl3pPr>
              <a:defRPr sz="1600">
                <a:latin typeface="+mj-lt"/>
              </a:defRPr>
            </a:lvl3pPr>
            <a:lvl4pPr>
              <a:defRPr sz="1600">
                <a:latin typeface="+mj-lt"/>
              </a:defRPr>
            </a:lvl4pPr>
            <a:lvl5pPr>
              <a:defRPr sz="1600">
                <a:latin typeface="+mj-lt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Arial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675438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Arial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3360738" y="6429375"/>
            <a:ext cx="2133600" cy="365125"/>
          </a:xfrm>
          <a:prstGeom prst="rect">
            <a:avLst/>
          </a:prstGeom>
          <a:effectLst>
            <a:outerShdw blurRad="50800" dist="38100" dir="2700000" algn="tl" rotWithShape="0">
              <a:srgbClr val="80808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mtClean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3E7386CB-23BF-423F-8827-A1C080ACAE3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865128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Arial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Arial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/>
            </a:lvl1pPr>
          </a:lstStyle>
          <a:p>
            <a:pPr>
              <a:defRPr/>
            </a:pPr>
            <a:fld id="{13CFC77B-3526-4595-95A6-640A5645999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690090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>
                <a:latin typeface="Arial"/>
              </a:defRPr>
            </a:lvl2pPr>
            <a:lvl3pPr>
              <a:defRPr sz="2000">
                <a:latin typeface="Arial"/>
              </a:defRPr>
            </a:lvl3pPr>
            <a:lvl4pPr>
              <a:defRPr sz="1800">
                <a:latin typeface="Arial"/>
              </a:defRPr>
            </a:lvl4pPr>
            <a:lvl5pPr>
              <a:defRPr sz="1800">
                <a:latin typeface="Arial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>
                <a:latin typeface="Arial"/>
              </a:defRPr>
            </a:lvl2pPr>
            <a:lvl3pPr>
              <a:defRPr sz="2000">
                <a:latin typeface="Arial"/>
              </a:defRPr>
            </a:lvl3pPr>
            <a:lvl4pPr>
              <a:defRPr sz="1800">
                <a:latin typeface="Arial"/>
              </a:defRPr>
            </a:lvl4pPr>
            <a:lvl5pPr>
              <a:defRPr sz="1800">
                <a:latin typeface="Arial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Arial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Arial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/>
            </a:lvl1pPr>
          </a:lstStyle>
          <a:p>
            <a:pPr>
              <a:defRPr/>
            </a:pPr>
            <a:fld id="{DA98C732-17B1-4F21-B4E7-2C112DE5A2D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50034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>
                <a:latin typeface="Arial"/>
              </a:defRPr>
            </a:lvl2pPr>
            <a:lvl3pPr>
              <a:defRPr sz="1800">
                <a:latin typeface="Arial"/>
              </a:defRPr>
            </a:lvl3pPr>
            <a:lvl4pPr>
              <a:defRPr sz="1600">
                <a:latin typeface="Arial"/>
              </a:defRPr>
            </a:lvl4pPr>
            <a:lvl5pPr>
              <a:defRPr sz="1600">
                <a:latin typeface="Arial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>
                <a:latin typeface="Arial"/>
              </a:defRPr>
            </a:lvl2pPr>
            <a:lvl3pPr>
              <a:defRPr sz="1800">
                <a:latin typeface="Arial"/>
              </a:defRPr>
            </a:lvl3pPr>
            <a:lvl4pPr>
              <a:defRPr sz="1600">
                <a:latin typeface="Arial"/>
              </a:defRPr>
            </a:lvl4pPr>
            <a:lvl5pPr>
              <a:defRPr sz="1600">
                <a:latin typeface="Arial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Arial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Arial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/>
            </a:lvl1pPr>
          </a:lstStyle>
          <a:p>
            <a:pPr>
              <a:defRPr/>
            </a:pPr>
            <a:fld id="{F9538434-6892-461D-AD7B-917A296CAE0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970255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Arial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Arial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/>
            </a:lvl1pPr>
          </a:lstStyle>
          <a:p>
            <a:pPr>
              <a:defRPr/>
            </a:pPr>
            <a:fld id="{C1CA34C4-6797-45F8-B00F-61A84C36A46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13084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Arial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Arial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/>
            </a:lvl1pPr>
          </a:lstStyle>
          <a:p>
            <a:pPr>
              <a:defRPr/>
            </a:pPr>
            <a:fld id="{F60788AC-4502-4495-B640-82EE840EF40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02156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>
                <a:latin typeface="Arial"/>
              </a:defRPr>
            </a:lvl2pPr>
            <a:lvl3pPr>
              <a:defRPr sz="2400">
                <a:latin typeface="Arial"/>
              </a:defRPr>
            </a:lvl3pPr>
            <a:lvl4pPr>
              <a:defRPr sz="2000">
                <a:latin typeface="Arial"/>
              </a:defRPr>
            </a:lvl4pPr>
            <a:lvl5pPr>
              <a:defRPr sz="2000">
                <a:latin typeface="Arial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Arial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Arial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/>
            </a:lvl1pPr>
          </a:lstStyle>
          <a:p>
            <a:pPr>
              <a:defRPr/>
            </a:pPr>
            <a:fld id="{B0E00C4E-884C-49CB-9EF6-AFF3FDEC080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311099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Arial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Arial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/>
            </a:lvl1pPr>
          </a:lstStyle>
          <a:p>
            <a:pPr>
              <a:defRPr/>
            </a:pPr>
            <a:fld id="{F35EED53-21C5-4BB0-8756-B2123C62967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402336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0" y="-68263"/>
            <a:ext cx="9144000" cy="682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757451" y="747666"/>
            <a:ext cx="8229600" cy="4710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</a:t>
            </a:r>
          </a:p>
        </p:txBody>
      </p:sp>
      <p:sp>
        <p:nvSpPr>
          <p:cNvPr id="3" name="TextBox 2"/>
          <p:cNvSpPr txBox="1"/>
          <p:nvPr userDrawn="1"/>
        </p:nvSpPr>
        <p:spPr>
          <a:xfrm>
            <a:off x="1331766" y="6448392"/>
            <a:ext cx="91885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>
                <a:solidFill>
                  <a:schemeClr val="bg1"/>
                </a:solidFill>
              </a:rPr>
              <a:t>Office of Science</a:t>
            </a:r>
            <a:endParaRPr lang="en-US" sz="800" dirty="0">
              <a:solidFill>
                <a:schemeClr val="bg1"/>
              </a:solidFill>
            </a:endParaRPr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1333494" y="6487888"/>
            <a:ext cx="0" cy="250372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5881" r:id="rId1"/>
    <p:sldLayoutId id="2147485882" r:id="rId2"/>
    <p:sldLayoutId id="2147485883" r:id="rId3"/>
    <p:sldLayoutId id="2147485884" r:id="rId4"/>
    <p:sldLayoutId id="2147485885" r:id="rId5"/>
    <p:sldLayoutId id="2147485886" r:id="rId6"/>
    <p:sldLayoutId id="2147485887" r:id="rId7"/>
    <p:sldLayoutId id="2147485888" r:id="rId8"/>
    <p:sldLayoutId id="2147485889" r:id="rId9"/>
    <p:sldLayoutId id="2147485890" r:id="rId10"/>
    <p:sldLayoutId id="2147485891" r:id="rId11"/>
    <p:sldLayoutId id="2147485892" r:id="rId12"/>
    <p:sldLayoutId id="2147485893" r:id="rId13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3000" kern="1200">
          <a:solidFill>
            <a:schemeClr val="tx1"/>
          </a:solidFill>
          <a:latin typeface="Arial"/>
          <a:ea typeface="MS PGothic" panose="020B0600070205080204" pitchFamily="34" charset="-128"/>
          <a:cs typeface="Arial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Arial" charset="0"/>
          <a:ea typeface="MS PGothic" panose="020B0600070205080204" pitchFamily="34" charset="-128"/>
          <a:cs typeface="Arial" pitchFamily="34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Arial" charset="0"/>
          <a:ea typeface="MS PGothic" panose="020B0600070205080204" pitchFamily="34" charset="-128"/>
          <a:cs typeface="Arial" pitchFamily="34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Arial" charset="0"/>
          <a:ea typeface="MS PGothic" panose="020B0600070205080204" pitchFamily="34" charset="-128"/>
          <a:cs typeface="Arial" pitchFamily="34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Arial" charset="0"/>
          <a:ea typeface="MS PGothic" panose="020B0600070205080204" pitchFamily="34" charset="-128"/>
          <a:cs typeface="Arial" pitchFamily="34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2500">
          <a:solidFill>
            <a:schemeClr val="tx1"/>
          </a:solidFill>
          <a:latin typeface="Arial" pitchFamily="34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2500">
          <a:solidFill>
            <a:schemeClr val="tx1"/>
          </a:solidFill>
          <a:latin typeface="Arial" pitchFamily="34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2500">
          <a:solidFill>
            <a:schemeClr val="tx1"/>
          </a:solidFill>
          <a:latin typeface="Arial" pitchFamily="34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2500">
          <a:solidFill>
            <a:schemeClr val="tx1"/>
          </a:solidFill>
          <a:latin typeface="Arial" pitchFamily="34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Arial"/>
          <a:ea typeface="MS PGothic" panose="020B0600070205080204" pitchFamily="34" charset="-128"/>
          <a:cs typeface="MS PGothic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MS PGothic" panose="020B0600070205080204" pitchFamily="34" charset="-128"/>
          <a:cs typeface="MS PGothic" charset="0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MS PGothic" panose="020B0600070205080204" pitchFamily="34" charset="-128"/>
          <a:cs typeface="MS PGothic" charset="0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MS PGothic" charset="0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MS PGothic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emf"/><Relationship Id="rId4" Type="http://schemas.openxmlformats.org/officeDocument/2006/relationships/image" Target="../media/image45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47.emf"/><Relationship Id="rId4" Type="http://schemas.openxmlformats.org/officeDocument/2006/relationships/package" Target="../embeddings/Microsoft_Excel_Worksheet1.xlsx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5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7" Type="http://schemas.openxmlformats.org/officeDocument/2006/relationships/image" Target="../media/image59.e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jpeg"/><Relationship Id="rId5" Type="http://schemas.openxmlformats.org/officeDocument/2006/relationships/image" Target="../media/image69.jpeg"/><Relationship Id="rId4" Type="http://schemas.openxmlformats.org/officeDocument/2006/relationships/image" Target="../media/image6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3" Type="http://schemas.openxmlformats.org/officeDocument/2006/relationships/image" Target="../media/image11.png"/><Relationship Id="rId7" Type="http://schemas.openxmlformats.org/officeDocument/2006/relationships/image" Target="../media/image15.jpeg"/><Relationship Id="rId12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emf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/>
          <p:cNvSpPr txBox="1">
            <a:spLocks noChangeArrowheads="1"/>
          </p:cNvSpPr>
          <p:nvPr/>
        </p:nvSpPr>
        <p:spPr bwMode="auto">
          <a:xfrm>
            <a:off x="3170238" y="1300163"/>
            <a:ext cx="4362450" cy="1116012"/>
          </a:xfrm>
          <a:prstGeom prst="rect">
            <a:avLst/>
          </a:prstGeom>
          <a:noFill/>
          <a:ln>
            <a:noFill/>
          </a:ln>
          <a:extLst/>
        </p:spPr>
        <p:txBody>
          <a:bodyPr lIns="90488" tIns="44450" rIns="90488" bIns="44450">
            <a:spAutoFit/>
          </a:bodyPr>
          <a:lstStyle>
            <a:lvl1pPr>
              <a:tabLst>
                <a:tab pos="2286000" algn="l"/>
              </a:tabLst>
              <a:defRPr sz="16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>
              <a:tabLst>
                <a:tab pos="2286000" algn="l"/>
              </a:tabLst>
              <a:defRPr sz="28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>
              <a:tabLst>
                <a:tab pos="2286000" algn="l"/>
              </a:tabLs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>
              <a:tabLst>
                <a:tab pos="2286000" algn="l"/>
              </a:tabLst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>
              <a:tabLst>
                <a:tab pos="2286000" algn="l"/>
              </a:tabLst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tabLst>
                <a:tab pos="2286000" algn="l"/>
              </a:tabLst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tabLst>
                <a:tab pos="2286000" algn="l"/>
              </a:tabLst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tabLst>
                <a:tab pos="2286000" algn="l"/>
              </a:tabLst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tabLst>
                <a:tab pos="2286000" algn="l"/>
              </a:tabLst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eaLnBrk="1" hangingPunct="1">
              <a:lnSpc>
                <a:spcPct val="70000"/>
              </a:lnSpc>
              <a:spcBef>
                <a:spcPct val="50000"/>
              </a:spcBef>
              <a:buClr>
                <a:schemeClr val="folHlink"/>
              </a:buClr>
              <a:buSzPct val="135000"/>
              <a:defRPr/>
            </a:pPr>
            <a:r>
              <a:rPr lang="en-US" sz="1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Osaka" charset="0"/>
                <a:cs typeface="Arial"/>
              </a:rPr>
              <a:t>J. P. Hill</a:t>
            </a:r>
          </a:p>
          <a:p>
            <a:pPr eaLnBrk="1" hangingPunct="1">
              <a:lnSpc>
                <a:spcPct val="70000"/>
              </a:lnSpc>
              <a:spcBef>
                <a:spcPct val="50000"/>
              </a:spcBef>
              <a:buClr>
                <a:schemeClr val="folHlink"/>
              </a:buClr>
              <a:buSzPct val="135000"/>
              <a:defRPr/>
            </a:pPr>
            <a:r>
              <a:rPr lang="en-US" sz="1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Osaka" charset="0"/>
                <a:cs typeface="Arial"/>
              </a:rPr>
              <a:t>NSLS-II Director, </a:t>
            </a:r>
          </a:p>
          <a:p>
            <a:pPr eaLnBrk="1" hangingPunct="1">
              <a:lnSpc>
                <a:spcPct val="200000"/>
              </a:lnSpc>
              <a:spcBef>
                <a:spcPts val="600"/>
              </a:spcBef>
              <a:buClr>
                <a:schemeClr val="folHlink"/>
              </a:buClr>
              <a:buSzPct val="135000"/>
              <a:defRPr/>
            </a:pPr>
            <a:r>
              <a:rPr lang="en-US" sz="1500" i="1" dirty="0" smtClean="0">
                <a:solidFill>
                  <a:srgbClr val="376092"/>
                </a:solidFill>
                <a:latin typeface="Arial"/>
                <a:ea typeface="Osaka" charset="0"/>
                <a:cs typeface="Arial"/>
              </a:rPr>
              <a:t>BESAC February 26</a:t>
            </a:r>
            <a:r>
              <a:rPr lang="en-US" sz="1500" i="1" baseline="30000" dirty="0" smtClean="0">
                <a:solidFill>
                  <a:srgbClr val="376092"/>
                </a:solidFill>
                <a:latin typeface="Arial"/>
                <a:ea typeface="Osaka" charset="0"/>
                <a:cs typeface="Arial"/>
              </a:rPr>
              <a:t>th</a:t>
            </a:r>
            <a:r>
              <a:rPr lang="en-US" sz="1500" i="1" dirty="0" smtClean="0">
                <a:solidFill>
                  <a:srgbClr val="376092"/>
                </a:solidFill>
                <a:latin typeface="Arial"/>
                <a:ea typeface="Osaka" charset="0"/>
                <a:cs typeface="Arial"/>
              </a:rPr>
              <a:t> , 2015</a:t>
            </a: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3106738" y="225425"/>
            <a:ext cx="5867400" cy="70802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80808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sz="4000" i="1" dirty="0">
                <a:solidFill>
                  <a:schemeClr val="accent1">
                    <a:lumMod val="75000"/>
                  </a:schemeClr>
                </a:solidFill>
                <a:latin typeface="Arial"/>
                <a:ea typeface="MS PGothic" charset="0"/>
                <a:cs typeface="Arial"/>
              </a:rPr>
              <a:t>NSLS-II Update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Title 1"/>
          <p:cNvSpPr>
            <a:spLocks noGrp="1"/>
          </p:cNvSpPr>
          <p:nvPr>
            <p:ph type="title"/>
          </p:nvPr>
        </p:nvSpPr>
        <p:spPr>
          <a:xfrm>
            <a:off x="0" y="74613"/>
            <a:ext cx="9144000" cy="682625"/>
          </a:xfrm>
          <a:effectLst>
            <a:outerShdw blurRad="50800" dist="38100" dir="2700000" algn="tl" rotWithShape="0">
              <a:srgbClr val="000000">
                <a:alpha val="39999"/>
              </a:srgbClr>
            </a:outerShdw>
          </a:effectLst>
        </p:spPr>
        <p:txBody>
          <a:bodyPr/>
          <a:lstStyle/>
          <a:p>
            <a:pPr>
              <a:defRPr/>
            </a:pPr>
            <a:r>
              <a:rPr lang="en-US" i="1" dirty="0">
                <a:solidFill>
                  <a:srgbClr val="376092"/>
                </a:solidFill>
                <a:ea typeface="MS PGothic" charset="0"/>
              </a:rPr>
              <a:t>NSLS-II Dedication February 6</a:t>
            </a:r>
            <a:r>
              <a:rPr lang="en-US" i="1" baseline="30000" dirty="0">
                <a:solidFill>
                  <a:srgbClr val="376092"/>
                </a:solidFill>
                <a:ea typeface="MS PGothic" charset="0"/>
              </a:rPr>
              <a:t>th</a:t>
            </a:r>
            <a:r>
              <a:rPr lang="en-US" i="1" dirty="0">
                <a:solidFill>
                  <a:srgbClr val="376092"/>
                </a:solidFill>
                <a:ea typeface="MS PGothic" charset="0"/>
              </a:rPr>
              <a:t> 2015</a:t>
            </a:r>
          </a:p>
        </p:txBody>
      </p:sp>
      <p:sp>
        <p:nvSpPr>
          <p:cNvPr id="2662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fld id="{A2E6D761-3C5B-4893-B8AD-415FC0F383C3}" type="slidenum">
              <a:rPr lang="en-US" altLang="en-US" sz="1800" smtClean="0">
                <a:solidFill>
                  <a:srgbClr val="FFFFFF"/>
                </a:solidFill>
              </a:rPr>
              <a:pPr>
                <a:spcBef>
                  <a:spcPct val="0"/>
                </a:spcBef>
                <a:buFontTx/>
                <a:buNone/>
                <a:defRPr/>
              </a:pPr>
              <a:t>10</a:t>
            </a:fld>
            <a:endParaRPr lang="en-US" altLang="en-US" sz="1800" smtClean="0">
              <a:solidFill>
                <a:srgbClr val="FFFFFF"/>
              </a:solidFill>
            </a:endParaRPr>
          </a:p>
        </p:txBody>
      </p:sp>
      <p:pic>
        <p:nvPicPr>
          <p:cNvPr id="26627" name="Picture 6" descr="D:\5305-PODIUM SPEAKERS AND TOURS\DOE-final quick\D2240215.jpg"/>
          <p:cNvPicPr>
            <a:picLocks noChangeAspect="1" noChangeArrowheads="1"/>
          </p:cNvPicPr>
          <p:nvPr/>
        </p:nvPicPr>
        <p:blipFill>
          <a:blip r:embed="rId2"/>
          <a:srcRect l="14990" b="33911"/>
          <a:stretch>
            <a:fillRect/>
          </a:stretch>
        </p:blipFill>
        <p:spPr bwMode="auto">
          <a:xfrm>
            <a:off x="479425" y="909638"/>
            <a:ext cx="6470650" cy="335756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80808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9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26038" y="3733800"/>
            <a:ext cx="3446462" cy="2449513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80808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hape 65"/>
          <p:cNvSpPr>
            <a:spLocks noGrp="1"/>
          </p:cNvSpPr>
          <p:nvPr>
            <p:ph type="sldNum" sz="quarter" idx="12"/>
          </p:nvPr>
        </p:nvSpPr>
        <p:spPr bwMode="auto">
          <a:xfrm>
            <a:off x="8755063" y="6553200"/>
            <a:ext cx="388937" cy="2809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9535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defTabSz="8953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defTabSz="89535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defTabSz="8953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defTabSz="89535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8953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8953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8953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8953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0" hangingPunct="0">
              <a:lnSpc>
                <a:spcPct val="90000"/>
              </a:lnSpc>
              <a:spcBef>
                <a:spcPts val="1100"/>
              </a:spcBef>
              <a:buClr>
                <a:schemeClr val="folHlink"/>
              </a:buClr>
              <a:buSzPct val="135000"/>
              <a:buFontTx/>
              <a:buNone/>
            </a:pPr>
            <a:fld id="{BB697412-EDC3-4349-9CB9-BBF796340918}" type="slidenum">
              <a:rPr lang="en-US" altLang="en-US" sz="1900">
                <a:solidFill>
                  <a:srgbClr val="000000"/>
                </a:solidFill>
                <a:latin typeface="Times New Roman" panose="02020603050405020304" pitchFamily="18" charset="0"/>
                <a:ea typeface="Osaka" pitchFamily="1" charset="-128"/>
              </a:rPr>
              <a:pPr eaLnBrk="0" hangingPunct="0">
                <a:lnSpc>
                  <a:spcPct val="90000"/>
                </a:lnSpc>
                <a:spcBef>
                  <a:spcPts val="1100"/>
                </a:spcBef>
                <a:buClr>
                  <a:schemeClr val="folHlink"/>
                </a:buClr>
                <a:buSzPct val="135000"/>
                <a:buFontTx/>
                <a:buNone/>
              </a:pPr>
              <a:t>11</a:t>
            </a:fld>
            <a:endParaRPr lang="en-US" altLang="en-US" sz="1900">
              <a:solidFill>
                <a:srgbClr val="000000"/>
              </a:solidFill>
              <a:latin typeface="Times New Roman" panose="02020603050405020304" pitchFamily="18" charset="0"/>
              <a:ea typeface="Osaka" pitchFamily="1" charset="-128"/>
            </a:endParaRPr>
          </a:p>
        </p:txBody>
      </p:sp>
      <p:sp>
        <p:nvSpPr>
          <p:cNvPr id="27650" name="Shape 67"/>
          <p:cNvSpPr>
            <a:spLocks noGrp="1"/>
          </p:cNvSpPr>
          <p:nvPr>
            <p:ph type="title" idx="4294967295"/>
          </p:nvPr>
        </p:nvSpPr>
        <p:spPr>
          <a:xfrm>
            <a:off x="0" y="-95250"/>
            <a:ext cx="9182100" cy="963613"/>
          </a:xfrm>
          <a:effectLst>
            <a:outerShdw blurRad="50800" dist="38100" dir="2700000" algn="tl" rotWithShape="0">
              <a:srgbClr val="000000">
                <a:alpha val="39999"/>
              </a:srgbClr>
            </a:outerShdw>
          </a:effectLst>
        </p:spPr>
        <p:txBody>
          <a:bodyPr lIns="0" tIns="0" rIns="0" bIns="0"/>
          <a:lstStyle/>
          <a:p>
            <a:pPr defTabSz="849313">
              <a:spcBef>
                <a:spcPts val="1200"/>
              </a:spcBef>
              <a:spcAft>
                <a:spcPts val="1200"/>
              </a:spcAft>
              <a:defRPr/>
            </a:pPr>
            <a:r>
              <a:rPr lang="en-US" i="1" dirty="0">
                <a:solidFill>
                  <a:srgbClr val="376092"/>
                </a:solidFill>
                <a:ea typeface="MS PGothic" charset="0"/>
                <a:sym typeface="Arial Narrow Bold" charset="0"/>
              </a:rPr>
              <a:t>NSLS-II </a:t>
            </a:r>
            <a:r>
              <a:rPr lang="en-US" i="1" dirty="0" smtClean="0">
                <a:solidFill>
                  <a:srgbClr val="376092"/>
                </a:solidFill>
                <a:ea typeface="MS PGothic" charset="0"/>
                <a:sym typeface="Arial Narrow Bold" charset="0"/>
              </a:rPr>
              <a:t>Accelerator </a:t>
            </a:r>
            <a:r>
              <a:rPr lang="en-US" i="1" dirty="0">
                <a:solidFill>
                  <a:srgbClr val="376092"/>
                </a:solidFill>
                <a:ea typeface="MS PGothic" charset="0"/>
                <a:sym typeface="Arial Narrow Bold" charset="0"/>
              </a:rPr>
              <a:t>Commissioning</a:t>
            </a:r>
          </a:p>
        </p:txBody>
      </p:sp>
      <p:sp>
        <p:nvSpPr>
          <p:cNvPr id="27651" name="Shape 68"/>
          <p:cNvSpPr>
            <a:spLocks noChangeArrowheads="1"/>
          </p:cNvSpPr>
          <p:nvPr/>
        </p:nvSpPr>
        <p:spPr bwMode="auto">
          <a:xfrm>
            <a:off x="387350" y="1000125"/>
            <a:ext cx="8197850" cy="966418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>
            <a:spAutoFit/>
          </a:bodyPr>
          <a:lstStyle/>
          <a:p>
            <a:pPr marL="285750" indent="-285750">
              <a:lnSpc>
                <a:spcPct val="110000"/>
              </a:lnSpc>
              <a:spcBef>
                <a:spcPts val="600"/>
              </a:spcBef>
              <a:buClr>
                <a:schemeClr val="accent1">
                  <a:lumMod val="75000"/>
                </a:schemeClr>
              </a:buClr>
              <a:buFont typeface="Arial"/>
              <a:buChar char="•"/>
              <a:defRPr/>
            </a:pPr>
            <a:r>
              <a:rPr lang="en-US" sz="1600" dirty="0">
                <a:latin typeface="Arial"/>
                <a:ea typeface="MS PGothic" charset="0"/>
                <a:cs typeface="Arial"/>
                <a:sym typeface="Arial Narrow" charset="0"/>
              </a:rPr>
              <a:t>NSLS-II Accelerator Systems have provided &gt;1300 hours of SR operations to date</a:t>
            </a:r>
            <a:r>
              <a:rPr lang="en-US" sz="1600" dirty="0" smtClean="0">
                <a:latin typeface="Arial"/>
                <a:ea typeface="MS PGothic" charset="0"/>
                <a:cs typeface="Arial"/>
                <a:sym typeface="Arial Narrow" charset="0"/>
              </a:rPr>
              <a:t>.</a:t>
            </a:r>
          </a:p>
          <a:p>
            <a:pPr marL="285750" indent="-285750">
              <a:lnSpc>
                <a:spcPct val="110000"/>
              </a:lnSpc>
              <a:spcBef>
                <a:spcPts val="600"/>
              </a:spcBef>
              <a:buClr>
                <a:schemeClr val="accent1">
                  <a:lumMod val="75000"/>
                </a:schemeClr>
              </a:buClr>
              <a:buFont typeface="Arial"/>
              <a:buChar char="•"/>
              <a:defRPr/>
            </a:pPr>
            <a:endParaRPr lang="en-US" sz="1600" dirty="0">
              <a:latin typeface="Arial"/>
              <a:ea typeface="MS PGothic" charset="0"/>
              <a:cs typeface="Arial"/>
              <a:sym typeface="Arial Narrow" charset="0"/>
            </a:endParaRPr>
          </a:p>
          <a:p>
            <a:pPr marL="285750" indent="-285750">
              <a:lnSpc>
                <a:spcPct val="110000"/>
              </a:lnSpc>
              <a:spcBef>
                <a:spcPts val="600"/>
              </a:spcBef>
              <a:buClr>
                <a:schemeClr val="accent1">
                  <a:lumMod val="75000"/>
                </a:schemeClr>
              </a:buClr>
              <a:buFont typeface="Arial"/>
              <a:buChar char="•"/>
              <a:defRPr/>
            </a:pPr>
            <a:r>
              <a:rPr lang="en-US" sz="1600" dirty="0" smtClean="0">
                <a:latin typeface="Arial"/>
                <a:ea typeface="MS PGothic" charset="0"/>
                <a:cs typeface="Arial"/>
                <a:sym typeface="Arial Narrow" charset="0"/>
              </a:rPr>
              <a:t>All </a:t>
            </a:r>
            <a:r>
              <a:rPr lang="en-US" sz="1600" dirty="0">
                <a:latin typeface="Arial"/>
                <a:ea typeface="MS PGothic" charset="0"/>
                <a:cs typeface="Arial"/>
                <a:sym typeface="Arial Narrow" charset="0"/>
              </a:rPr>
              <a:t>project BL IDs commissioned and front-ends are conditioned for 50 mA operations</a:t>
            </a:r>
          </a:p>
        </p:txBody>
      </p:sp>
      <p:pic>
        <p:nvPicPr>
          <p:cNvPr id="27652" name="Picture 2" descr="image00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92150" y="2176463"/>
            <a:ext cx="7670800" cy="32924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80808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8" name="TextBox 1"/>
          <p:cNvSpPr txBox="1">
            <a:spLocks noChangeArrowheads="1"/>
          </p:cNvSpPr>
          <p:nvPr/>
        </p:nvSpPr>
        <p:spPr bwMode="auto">
          <a:xfrm>
            <a:off x="3475038" y="4611688"/>
            <a:ext cx="227806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 i="1">
                <a:solidFill>
                  <a:srgbClr val="376092"/>
                </a:solidFill>
              </a:rPr>
              <a:t>Lifetime &gt; 15 hrs at 25 mA</a:t>
            </a:r>
          </a:p>
        </p:txBody>
      </p:sp>
      <p:sp>
        <p:nvSpPr>
          <p:cNvPr id="28679" name="Slide Number Placeholder 3"/>
          <p:cNvSpPr txBox="1">
            <a:spLocks/>
          </p:cNvSpPr>
          <p:nvPr/>
        </p:nvSpPr>
        <p:spPr bwMode="auto">
          <a:xfrm>
            <a:off x="3360738" y="6429375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fld id="{375AAD61-153D-46C3-9693-BA0C44A6BBA5}" type="slidenum">
              <a:rPr lang="en-US" altLang="en-US" sz="1800">
                <a:solidFill>
                  <a:srgbClr val="FFFFFF"/>
                </a:solidFill>
              </a:rPr>
              <a:pPr algn="ctr" eaLnBrk="1" hangingPunct="1">
                <a:spcBef>
                  <a:spcPct val="0"/>
                </a:spcBef>
                <a:buFontTx/>
                <a:buNone/>
              </a:pPr>
              <a:t>11</a:t>
            </a:fld>
            <a:endParaRPr lang="en-US" altLang="en-US" sz="180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extBox 3"/>
          <p:cNvSpPr txBox="1">
            <a:spLocks noChangeArrowheads="1"/>
          </p:cNvSpPr>
          <p:nvPr/>
        </p:nvSpPr>
        <p:spPr bwMode="auto">
          <a:xfrm>
            <a:off x="0" y="127000"/>
            <a:ext cx="9129713" cy="55403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80808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3000" i="1" dirty="0" smtClean="0">
                <a:solidFill>
                  <a:srgbClr val="376092"/>
                </a:solidFill>
                <a:latin typeface="Arial"/>
                <a:ea typeface="Osaka" pitchFamily="1" charset="-128"/>
                <a:cs typeface="Arial"/>
              </a:rPr>
              <a:t>Horizontal Beam Emittance with 3 DW</a:t>
            </a:r>
          </a:p>
        </p:txBody>
      </p:sp>
      <p:sp>
        <p:nvSpPr>
          <p:cNvPr id="29699" name="Rectangle 4"/>
          <p:cNvSpPr>
            <a:spLocks noChangeArrowheads="1"/>
          </p:cNvSpPr>
          <p:nvPr/>
        </p:nvSpPr>
        <p:spPr bwMode="auto">
          <a:xfrm>
            <a:off x="425450" y="4389438"/>
            <a:ext cx="6483350" cy="218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000" u="sng">
                <a:solidFill>
                  <a:srgbClr val="376092"/>
                </a:solidFill>
                <a:ea typeface="Osaka" pitchFamily="1" charset="-128"/>
              </a:rPr>
              <a:t>Horizontal Design Emittance Achieved 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US" altLang="en-US" sz="1800">
                <a:latin typeface="Symbol" panose="05050102010706020507" pitchFamily="18" charset="2"/>
                <a:ea typeface="Osaka" pitchFamily="1" charset="-128"/>
              </a:rPr>
              <a:t> </a:t>
            </a:r>
            <a:r>
              <a:rPr lang="en-US" altLang="en-US">
                <a:latin typeface="Symbol" panose="05050102010706020507" pitchFamily="18" charset="2"/>
                <a:ea typeface="Osaka" pitchFamily="1" charset="-128"/>
              </a:rPr>
              <a:t>e</a:t>
            </a:r>
            <a:r>
              <a:rPr lang="en-US" altLang="en-US" baseline="-25000">
                <a:ea typeface="Osaka" pitchFamily="1" charset="-128"/>
              </a:rPr>
              <a:t>x</a:t>
            </a:r>
            <a:r>
              <a:rPr lang="en-US" altLang="en-US" baseline="30000">
                <a:ea typeface="Osaka" pitchFamily="1" charset="-128"/>
              </a:rPr>
              <a:t>dw </a:t>
            </a:r>
            <a:r>
              <a:rPr lang="en-US" altLang="en-US">
                <a:ea typeface="Osaka" pitchFamily="1" charset="-128"/>
              </a:rPr>
              <a:t>= 1 nm∙rad, requires good control of lattice and beam optics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US" altLang="en-US" sz="2000" u="sng">
                <a:solidFill>
                  <a:srgbClr val="376092"/>
                </a:solidFill>
                <a:ea typeface="Osaka" pitchFamily="1" charset="-128"/>
              </a:rPr>
              <a:t>Excellent Stability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US" altLang="en-US" sz="1800">
                <a:ea typeface="Osaka" pitchFamily="1" charset="-128"/>
              </a:rPr>
              <a:t>Currently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US" altLang="en-US" sz="1800">
                <a:latin typeface="Arial Narrow" panose="020B0606020202030204" pitchFamily="34" charset="0"/>
                <a:ea typeface="Osaka" pitchFamily="1" charset="-128"/>
              </a:rPr>
              <a:t> </a:t>
            </a:r>
          </a:p>
        </p:txBody>
      </p:sp>
      <p:pic>
        <p:nvPicPr>
          <p:cNvPr id="28675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9238" y="898525"/>
            <a:ext cx="4641850" cy="3490913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80808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1" name="Rectangle 1"/>
          <p:cNvSpPr>
            <a:spLocks noChangeArrowheads="1"/>
          </p:cNvSpPr>
          <p:nvPr/>
        </p:nvSpPr>
        <p:spPr bwMode="auto">
          <a:xfrm>
            <a:off x="1473200" y="5726113"/>
            <a:ext cx="235267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>
                <a:ea typeface="Osaka" pitchFamily="1" charset="-128"/>
              </a:rPr>
              <a:t>X: &lt;10% </a:t>
            </a:r>
            <a:r>
              <a:rPr lang="el-GR" altLang="en-US">
                <a:ea typeface="Osaka" pitchFamily="1" charset="-128"/>
              </a:rPr>
              <a:t>σ</a:t>
            </a:r>
            <a:r>
              <a:rPr lang="en-US" altLang="en-US" baseline="-25000">
                <a:ea typeface="Osaka" pitchFamily="1" charset="-128"/>
              </a:rPr>
              <a:t>x</a:t>
            </a:r>
            <a:r>
              <a:rPr lang="en-US" altLang="en-US">
                <a:ea typeface="Osaka" pitchFamily="1" charset="-128"/>
              </a:rPr>
              <a:t>, Y: ~20% </a:t>
            </a:r>
            <a:r>
              <a:rPr lang="el-GR" altLang="en-US">
                <a:ea typeface="Osaka" pitchFamily="1" charset="-128"/>
              </a:rPr>
              <a:t>σ</a:t>
            </a:r>
            <a:r>
              <a:rPr lang="en-US" altLang="en-US" baseline="-25000">
                <a:ea typeface="Osaka" pitchFamily="1" charset="-128"/>
              </a:rPr>
              <a:t>y</a:t>
            </a:r>
            <a:endParaRPr lang="en-US" altLang="en-US">
              <a:ea typeface="Osaka" pitchFamily="1" charset="-128"/>
            </a:endParaRPr>
          </a:p>
        </p:txBody>
      </p:sp>
      <p:pic>
        <p:nvPicPr>
          <p:cNvPr id="28677" name="Picture 6" descr="DW_close_beam_size.eps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35525" y="2951163"/>
            <a:ext cx="3948113" cy="108585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80808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3" name="TextBox 9"/>
          <p:cNvSpPr txBox="1">
            <a:spLocks noChangeArrowheads="1"/>
          </p:cNvSpPr>
          <p:nvPr/>
        </p:nvSpPr>
        <p:spPr bwMode="auto">
          <a:xfrm>
            <a:off x="7075488" y="3475038"/>
            <a:ext cx="17351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chemeClr val="bg1"/>
                </a:solidFill>
              </a:rPr>
              <a:t>3 DWs  closed </a:t>
            </a:r>
          </a:p>
        </p:txBody>
      </p:sp>
      <p:sp>
        <p:nvSpPr>
          <p:cNvPr id="29704" name="Slide Number Placeholder 3"/>
          <p:cNvSpPr>
            <a:spLocks noGrp="1"/>
          </p:cNvSpPr>
          <p:nvPr>
            <p:ph type="sldNum" sz="quarter" idx="12"/>
          </p:nvPr>
        </p:nvSpPr>
        <p:spPr bwMode="auto">
          <a:xfrm>
            <a:off x="3360738" y="6429375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fld id="{BD5F8625-5016-40C9-AFBE-9CEAF3D4892E}" type="slidenum">
              <a:rPr lang="en-US" altLang="en-US" sz="1800">
                <a:solidFill>
                  <a:srgbClr val="FFFFFF"/>
                </a:solidFill>
              </a:rPr>
              <a:pPr algn="ctr">
                <a:spcBef>
                  <a:spcPct val="0"/>
                </a:spcBef>
                <a:buFontTx/>
                <a:buNone/>
              </a:pPr>
              <a:t>12</a:t>
            </a:fld>
            <a:endParaRPr lang="en-US" altLang="en-US" sz="180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/>
          <p:cNvSpPr>
            <a:spLocks noGrp="1"/>
          </p:cNvSpPr>
          <p:nvPr>
            <p:ph type="title"/>
          </p:nvPr>
        </p:nvSpPr>
        <p:spPr>
          <a:xfrm>
            <a:off x="0" y="23813"/>
            <a:ext cx="9144000" cy="682625"/>
          </a:xfrm>
          <a:effectLst>
            <a:outerShdw blurRad="50800" dist="38100" dir="2700000" algn="tl" rotWithShape="0">
              <a:srgbClr val="000000">
                <a:alpha val="39999"/>
              </a:srgbClr>
            </a:outerShdw>
          </a:effectLst>
        </p:spPr>
        <p:txBody>
          <a:bodyPr/>
          <a:lstStyle/>
          <a:p>
            <a:pPr>
              <a:defRPr/>
            </a:pPr>
            <a:r>
              <a:rPr lang="en-US" altLang="en-US" i="1" dirty="0">
                <a:solidFill>
                  <a:srgbClr val="376092"/>
                </a:solidFill>
                <a:ea typeface="Osaka" pitchFamily="1" charset="-128"/>
              </a:rPr>
              <a:t>Early Storage Ring Operations</a:t>
            </a:r>
          </a:p>
        </p:txBody>
      </p:sp>
      <p:sp>
        <p:nvSpPr>
          <p:cNvPr id="29698" name="TextBox 1"/>
          <p:cNvSpPr txBox="1">
            <a:spLocks noChangeArrowheads="1"/>
          </p:cNvSpPr>
          <p:nvPr/>
        </p:nvSpPr>
        <p:spPr bwMode="auto">
          <a:xfrm>
            <a:off x="511175" y="5770563"/>
            <a:ext cx="9144000" cy="339725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marL="171450" indent="-1714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marL="285750" indent="-285750">
              <a:buClr>
                <a:schemeClr val="accent1">
                  <a:lumMod val="75000"/>
                </a:schemeClr>
              </a:buClr>
              <a:buFont typeface="Arial"/>
              <a:buChar char="•"/>
              <a:defRPr/>
            </a:pPr>
            <a:r>
              <a:rPr lang="en-US" sz="1600" dirty="0" smtClean="0">
                <a:latin typeface="Arial"/>
                <a:ea typeface="Osaka" charset="0"/>
                <a:cs typeface="Arial"/>
              </a:rPr>
              <a:t>Top off operation is being implemented for user operations starting FY16</a:t>
            </a:r>
          </a:p>
        </p:txBody>
      </p:sp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1549400" y="1023938"/>
          <a:ext cx="5605463" cy="2252664"/>
        </p:xfrm>
        <a:graphic>
          <a:graphicData uri="http://schemas.openxmlformats.org/drawingml/2006/table">
            <a:tbl>
              <a:tblPr/>
              <a:tblGrid>
                <a:gridCol w="2835322"/>
                <a:gridCol w="922294"/>
                <a:gridCol w="923923"/>
                <a:gridCol w="923924"/>
              </a:tblGrid>
              <a:tr h="281583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135000"/>
                        <a:defRPr sz="280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Osaka" charset="0"/>
                          <a:cs typeface="Osaka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100000"/>
                        <a:defRPr sz="240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Osaka" charset="0"/>
                          <a:cs typeface="Osaka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ct val="20000"/>
                        </a:spcBef>
                        <a:buSzPct val="100000"/>
                        <a:defRPr sz="200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Osaka" charset="0"/>
                          <a:cs typeface="Osaka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ct val="20000"/>
                        </a:spcBef>
                        <a:buSzPct val="100000"/>
                        <a:defRPr sz="200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Osaka" charset="0"/>
                          <a:cs typeface="Osaka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ct val="20000"/>
                        </a:spcBef>
                        <a:buSzPct val="100000"/>
                        <a:defRPr sz="200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Osaka" charset="0"/>
                          <a:cs typeface="Osaka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 sz="200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Osaka" charset="0"/>
                          <a:cs typeface="Osaka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 sz="200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Osaka" charset="0"/>
                          <a:cs typeface="Osaka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 sz="200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Osaka" charset="0"/>
                          <a:cs typeface="Osaka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 sz="200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Osaka" charset="0"/>
                          <a:cs typeface="Osaka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0394" marR="7039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135000"/>
                        <a:defRPr sz="280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Osaka" charset="0"/>
                          <a:cs typeface="Osaka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100000"/>
                        <a:defRPr sz="240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Osaka" charset="0"/>
                          <a:cs typeface="Osaka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ct val="20000"/>
                        </a:spcBef>
                        <a:buSzPct val="100000"/>
                        <a:defRPr sz="200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Osaka" charset="0"/>
                          <a:cs typeface="Osaka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ct val="20000"/>
                        </a:spcBef>
                        <a:buSzPct val="100000"/>
                        <a:defRPr sz="200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Osaka" charset="0"/>
                          <a:cs typeface="Osaka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ct val="20000"/>
                        </a:spcBef>
                        <a:buSzPct val="100000"/>
                        <a:defRPr sz="200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Osaka" charset="0"/>
                          <a:cs typeface="Osaka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 sz="200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Osaka" charset="0"/>
                          <a:cs typeface="Osaka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 sz="200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Osaka" charset="0"/>
                          <a:cs typeface="Osaka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 sz="200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Osaka" charset="0"/>
                          <a:cs typeface="Osaka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 sz="200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Osaka" charset="0"/>
                          <a:cs typeface="Osaka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FY15</a:t>
                      </a:r>
                    </a:p>
                  </a:txBody>
                  <a:tcPr marL="70394" marR="7039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135000"/>
                        <a:defRPr sz="280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Osaka" charset="0"/>
                          <a:cs typeface="Osaka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100000"/>
                        <a:defRPr sz="240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Osaka" charset="0"/>
                          <a:cs typeface="Osaka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ct val="20000"/>
                        </a:spcBef>
                        <a:buSzPct val="100000"/>
                        <a:defRPr sz="200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Osaka" charset="0"/>
                          <a:cs typeface="Osaka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ct val="20000"/>
                        </a:spcBef>
                        <a:buSzPct val="100000"/>
                        <a:defRPr sz="200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Osaka" charset="0"/>
                          <a:cs typeface="Osaka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ct val="20000"/>
                        </a:spcBef>
                        <a:buSzPct val="100000"/>
                        <a:defRPr sz="200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Osaka" charset="0"/>
                          <a:cs typeface="Osaka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 sz="200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Osaka" charset="0"/>
                          <a:cs typeface="Osaka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 sz="200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Osaka" charset="0"/>
                          <a:cs typeface="Osaka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 sz="200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Osaka" charset="0"/>
                          <a:cs typeface="Osaka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 sz="200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Osaka" charset="0"/>
                          <a:cs typeface="Osaka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FY16</a:t>
                      </a:r>
                    </a:p>
                  </a:txBody>
                  <a:tcPr marL="70394" marR="7039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135000"/>
                        <a:defRPr sz="280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Osaka" charset="0"/>
                          <a:cs typeface="Osaka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100000"/>
                        <a:defRPr sz="240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Osaka" charset="0"/>
                          <a:cs typeface="Osaka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ct val="20000"/>
                        </a:spcBef>
                        <a:buSzPct val="100000"/>
                        <a:defRPr sz="200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Osaka" charset="0"/>
                          <a:cs typeface="Osaka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ct val="20000"/>
                        </a:spcBef>
                        <a:buSzPct val="100000"/>
                        <a:defRPr sz="200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Osaka" charset="0"/>
                          <a:cs typeface="Osaka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ct val="20000"/>
                        </a:spcBef>
                        <a:buSzPct val="100000"/>
                        <a:defRPr sz="200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Osaka" charset="0"/>
                          <a:cs typeface="Osaka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 sz="200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Osaka" charset="0"/>
                          <a:cs typeface="Osaka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 sz="200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Osaka" charset="0"/>
                          <a:cs typeface="Osaka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 sz="200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Osaka" charset="0"/>
                          <a:cs typeface="Osaka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 sz="200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Osaka" charset="0"/>
                          <a:cs typeface="Osaka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FY17</a:t>
                      </a:r>
                    </a:p>
                  </a:txBody>
                  <a:tcPr marL="70394" marR="7039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1583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135000"/>
                        <a:defRPr sz="280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Osaka" charset="0"/>
                          <a:cs typeface="Osaka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100000"/>
                        <a:defRPr sz="240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Osaka" charset="0"/>
                          <a:cs typeface="Osaka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ct val="20000"/>
                        </a:spcBef>
                        <a:buSzPct val="100000"/>
                        <a:defRPr sz="200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Osaka" charset="0"/>
                          <a:cs typeface="Osaka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ct val="20000"/>
                        </a:spcBef>
                        <a:buSzPct val="100000"/>
                        <a:defRPr sz="200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Osaka" charset="0"/>
                          <a:cs typeface="Osaka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ct val="20000"/>
                        </a:spcBef>
                        <a:buSzPct val="100000"/>
                        <a:defRPr sz="200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Osaka" charset="0"/>
                          <a:cs typeface="Osaka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 sz="200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Osaka" charset="0"/>
                          <a:cs typeface="Osaka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 sz="200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Osaka" charset="0"/>
                          <a:cs typeface="Osaka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 sz="200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Osaka" charset="0"/>
                          <a:cs typeface="Osaka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 sz="200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Osaka" charset="0"/>
                          <a:cs typeface="Osaka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cs typeface="Times New Roman" panose="02020603050405020304" pitchFamily="18" charset="0"/>
                        </a:rPr>
                        <a:t>Current (mA)</a:t>
                      </a:r>
                    </a:p>
                  </a:txBody>
                  <a:tcPr marL="70394" marR="7039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135000"/>
                        <a:defRPr sz="280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Osaka" charset="0"/>
                          <a:cs typeface="Osaka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100000"/>
                        <a:defRPr sz="240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Osaka" charset="0"/>
                          <a:cs typeface="Osaka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ct val="20000"/>
                        </a:spcBef>
                        <a:buSzPct val="100000"/>
                        <a:defRPr sz="200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Osaka" charset="0"/>
                          <a:cs typeface="Osaka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ct val="20000"/>
                        </a:spcBef>
                        <a:buSzPct val="100000"/>
                        <a:defRPr sz="200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Osaka" charset="0"/>
                          <a:cs typeface="Osaka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ct val="20000"/>
                        </a:spcBef>
                        <a:buSzPct val="100000"/>
                        <a:defRPr sz="200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Osaka" charset="0"/>
                          <a:cs typeface="Osaka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 sz="200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Osaka" charset="0"/>
                          <a:cs typeface="Osaka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 sz="200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Osaka" charset="0"/>
                          <a:cs typeface="Osaka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 sz="200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Osaka" charset="0"/>
                          <a:cs typeface="Osaka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 sz="200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Osaka" charset="0"/>
                          <a:cs typeface="Osaka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cs typeface="Times New Roman" panose="02020603050405020304" pitchFamily="18" charset="0"/>
                        </a:rPr>
                        <a:t>50-300</a:t>
                      </a:r>
                    </a:p>
                  </a:txBody>
                  <a:tcPr marL="70394" marR="7039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135000"/>
                        <a:defRPr sz="280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Osaka" charset="0"/>
                          <a:cs typeface="Osaka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100000"/>
                        <a:defRPr sz="240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Osaka" charset="0"/>
                          <a:cs typeface="Osaka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ct val="20000"/>
                        </a:spcBef>
                        <a:buSzPct val="100000"/>
                        <a:defRPr sz="200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Osaka" charset="0"/>
                          <a:cs typeface="Osaka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ct val="20000"/>
                        </a:spcBef>
                        <a:buSzPct val="100000"/>
                        <a:defRPr sz="200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Osaka" charset="0"/>
                          <a:cs typeface="Osaka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ct val="20000"/>
                        </a:spcBef>
                        <a:buSzPct val="100000"/>
                        <a:defRPr sz="200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Osaka" charset="0"/>
                          <a:cs typeface="Osaka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 sz="200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Osaka" charset="0"/>
                          <a:cs typeface="Osaka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 sz="200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Osaka" charset="0"/>
                          <a:cs typeface="Osaka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 sz="200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Osaka" charset="0"/>
                          <a:cs typeface="Osaka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 sz="200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Osaka" charset="0"/>
                          <a:cs typeface="Osaka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cs typeface="Times New Roman" panose="02020603050405020304" pitchFamily="18" charset="0"/>
                        </a:rPr>
                        <a:t>300-400</a:t>
                      </a:r>
                    </a:p>
                  </a:txBody>
                  <a:tcPr marL="70394" marR="7039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135000"/>
                        <a:defRPr sz="280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Osaka" charset="0"/>
                          <a:cs typeface="Osaka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100000"/>
                        <a:defRPr sz="240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Osaka" charset="0"/>
                          <a:cs typeface="Osaka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ct val="20000"/>
                        </a:spcBef>
                        <a:buSzPct val="100000"/>
                        <a:defRPr sz="200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Osaka" charset="0"/>
                          <a:cs typeface="Osaka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ct val="20000"/>
                        </a:spcBef>
                        <a:buSzPct val="100000"/>
                        <a:defRPr sz="200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Osaka" charset="0"/>
                          <a:cs typeface="Osaka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ct val="20000"/>
                        </a:spcBef>
                        <a:buSzPct val="100000"/>
                        <a:defRPr sz="200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Osaka" charset="0"/>
                          <a:cs typeface="Osaka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 sz="200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Osaka" charset="0"/>
                          <a:cs typeface="Osaka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 sz="200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Osaka" charset="0"/>
                          <a:cs typeface="Osaka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 sz="200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Osaka" charset="0"/>
                          <a:cs typeface="Osaka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 sz="200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Osaka" charset="0"/>
                          <a:cs typeface="Osaka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cs typeface="Times New Roman" panose="02020603050405020304" pitchFamily="18" charset="0"/>
                        </a:rPr>
                        <a:t>400-500</a:t>
                      </a:r>
                    </a:p>
                  </a:txBody>
                  <a:tcPr marL="70394" marR="7039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1583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135000"/>
                        <a:defRPr sz="280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Osaka" charset="0"/>
                          <a:cs typeface="Osaka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100000"/>
                        <a:defRPr sz="240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Osaka" charset="0"/>
                          <a:cs typeface="Osaka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ct val="20000"/>
                        </a:spcBef>
                        <a:buSzPct val="100000"/>
                        <a:defRPr sz="200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Osaka" charset="0"/>
                          <a:cs typeface="Osaka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ct val="20000"/>
                        </a:spcBef>
                        <a:buSzPct val="100000"/>
                        <a:defRPr sz="200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Osaka" charset="0"/>
                          <a:cs typeface="Osaka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ct val="20000"/>
                        </a:spcBef>
                        <a:buSzPct val="100000"/>
                        <a:defRPr sz="200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Osaka" charset="0"/>
                          <a:cs typeface="Osaka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 sz="200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Osaka" charset="0"/>
                          <a:cs typeface="Osaka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 sz="200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Osaka" charset="0"/>
                          <a:cs typeface="Osaka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 sz="200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Osaka" charset="0"/>
                          <a:cs typeface="Osaka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 sz="200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Osaka" charset="0"/>
                          <a:cs typeface="Osaka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cs typeface="Times New Roman" panose="02020603050405020304" pitchFamily="18" charset="0"/>
                        </a:rPr>
                        <a:t>Reliability (%)</a:t>
                      </a:r>
                    </a:p>
                  </a:txBody>
                  <a:tcPr marL="70394" marR="7039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135000"/>
                        <a:defRPr sz="280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Osaka" charset="0"/>
                          <a:cs typeface="Osaka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100000"/>
                        <a:defRPr sz="240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Osaka" charset="0"/>
                          <a:cs typeface="Osaka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ct val="20000"/>
                        </a:spcBef>
                        <a:buSzPct val="100000"/>
                        <a:defRPr sz="200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Osaka" charset="0"/>
                          <a:cs typeface="Osaka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ct val="20000"/>
                        </a:spcBef>
                        <a:buSzPct val="100000"/>
                        <a:defRPr sz="200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Osaka" charset="0"/>
                          <a:cs typeface="Osaka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ct val="20000"/>
                        </a:spcBef>
                        <a:buSzPct val="100000"/>
                        <a:defRPr sz="200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Osaka" charset="0"/>
                          <a:cs typeface="Osaka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 sz="200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Osaka" charset="0"/>
                          <a:cs typeface="Osaka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 sz="200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Osaka" charset="0"/>
                          <a:cs typeface="Osaka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 sz="200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Osaka" charset="0"/>
                          <a:cs typeface="Osaka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 sz="200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Osaka" charset="0"/>
                          <a:cs typeface="Osaka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cs typeface="Times New Roman" panose="02020603050405020304" pitchFamily="18" charset="0"/>
                        </a:rPr>
                        <a:t>85</a:t>
                      </a:r>
                    </a:p>
                  </a:txBody>
                  <a:tcPr marL="70394" marR="7039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135000"/>
                        <a:defRPr sz="280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Osaka" charset="0"/>
                          <a:cs typeface="Osaka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100000"/>
                        <a:defRPr sz="240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Osaka" charset="0"/>
                          <a:cs typeface="Osaka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ct val="20000"/>
                        </a:spcBef>
                        <a:buSzPct val="100000"/>
                        <a:defRPr sz="200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Osaka" charset="0"/>
                          <a:cs typeface="Osaka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ct val="20000"/>
                        </a:spcBef>
                        <a:buSzPct val="100000"/>
                        <a:defRPr sz="200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Osaka" charset="0"/>
                          <a:cs typeface="Osaka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ct val="20000"/>
                        </a:spcBef>
                        <a:buSzPct val="100000"/>
                        <a:defRPr sz="200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Osaka" charset="0"/>
                          <a:cs typeface="Osaka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 sz="200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Osaka" charset="0"/>
                          <a:cs typeface="Osaka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 sz="200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Osaka" charset="0"/>
                          <a:cs typeface="Osaka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 sz="200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Osaka" charset="0"/>
                          <a:cs typeface="Osaka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 sz="200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Osaka" charset="0"/>
                          <a:cs typeface="Osaka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cs typeface="Times New Roman" panose="02020603050405020304" pitchFamily="18" charset="0"/>
                        </a:rPr>
                        <a:t>90</a:t>
                      </a:r>
                    </a:p>
                  </a:txBody>
                  <a:tcPr marL="70394" marR="7039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135000"/>
                        <a:defRPr sz="280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Osaka" charset="0"/>
                          <a:cs typeface="Osaka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100000"/>
                        <a:defRPr sz="240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Osaka" charset="0"/>
                          <a:cs typeface="Osaka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ct val="20000"/>
                        </a:spcBef>
                        <a:buSzPct val="100000"/>
                        <a:defRPr sz="200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Osaka" charset="0"/>
                          <a:cs typeface="Osaka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ct val="20000"/>
                        </a:spcBef>
                        <a:buSzPct val="100000"/>
                        <a:defRPr sz="200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Osaka" charset="0"/>
                          <a:cs typeface="Osaka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ct val="20000"/>
                        </a:spcBef>
                        <a:buSzPct val="100000"/>
                        <a:defRPr sz="200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Osaka" charset="0"/>
                          <a:cs typeface="Osaka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 sz="200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Osaka" charset="0"/>
                          <a:cs typeface="Osaka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 sz="200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Osaka" charset="0"/>
                          <a:cs typeface="Osaka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 sz="200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Osaka" charset="0"/>
                          <a:cs typeface="Osaka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 sz="200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Osaka" charset="0"/>
                          <a:cs typeface="Osaka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cs typeface="Times New Roman" panose="02020603050405020304" pitchFamily="18" charset="0"/>
                        </a:rPr>
                        <a:t>95</a:t>
                      </a:r>
                    </a:p>
                  </a:txBody>
                  <a:tcPr marL="70394" marR="7039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1583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135000"/>
                        <a:defRPr sz="280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Osaka" charset="0"/>
                          <a:cs typeface="Osaka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100000"/>
                        <a:defRPr sz="240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Osaka" charset="0"/>
                          <a:cs typeface="Osaka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ct val="20000"/>
                        </a:spcBef>
                        <a:buSzPct val="100000"/>
                        <a:defRPr sz="200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Osaka" charset="0"/>
                          <a:cs typeface="Osaka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ct val="20000"/>
                        </a:spcBef>
                        <a:buSzPct val="100000"/>
                        <a:defRPr sz="200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Osaka" charset="0"/>
                          <a:cs typeface="Osaka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ct val="20000"/>
                        </a:spcBef>
                        <a:buSzPct val="100000"/>
                        <a:defRPr sz="200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Osaka" charset="0"/>
                          <a:cs typeface="Osaka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 sz="200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Osaka" charset="0"/>
                          <a:cs typeface="Osaka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 sz="200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Osaka" charset="0"/>
                          <a:cs typeface="Osaka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 sz="200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Osaka" charset="0"/>
                          <a:cs typeface="Osaka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 sz="200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Osaka" charset="0"/>
                          <a:cs typeface="Osaka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Schedule (hrs)</a:t>
                      </a:r>
                    </a:p>
                  </a:txBody>
                  <a:tcPr marL="70394" marR="7039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135000"/>
                        <a:defRPr sz="280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Osaka" charset="0"/>
                          <a:cs typeface="Osaka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100000"/>
                        <a:defRPr sz="240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Osaka" charset="0"/>
                          <a:cs typeface="Osaka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ct val="20000"/>
                        </a:spcBef>
                        <a:buSzPct val="100000"/>
                        <a:defRPr sz="200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Osaka" charset="0"/>
                          <a:cs typeface="Osaka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ct val="20000"/>
                        </a:spcBef>
                        <a:buSzPct val="100000"/>
                        <a:defRPr sz="200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Osaka" charset="0"/>
                          <a:cs typeface="Osaka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ct val="20000"/>
                        </a:spcBef>
                        <a:buSzPct val="100000"/>
                        <a:defRPr sz="200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Osaka" charset="0"/>
                          <a:cs typeface="Osaka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 sz="200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Osaka" charset="0"/>
                          <a:cs typeface="Osaka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 sz="200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Osaka" charset="0"/>
                          <a:cs typeface="Osaka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 sz="200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Osaka" charset="0"/>
                          <a:cs typeface="Osaka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 sz="200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Osaka" charset="0"/>
                          <a:cs typeface="Osaka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0394" marR="7039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135000"/>
                        <a:defRPr sz="280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Osaka" charset="0"/>
                          <a:cs typeface="Osaka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100000"/>
                        <a:defRPr sz="240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Osaka" charset="0"/>
                          <a:cs typeface="Osaka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ct val="20000"/>
                        </a:spcBef>
                        <a:buSzPct val="100000"/>
                        <a:defRPr sz="200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Osaka" charset="0"/>
                          <a:cs typeface="Osaka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ct val="20000"/>
                        </a:spcBef>
                        <a:buSzPct val="100000"/>
                        <a:defRPr sz="200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Osaka" charset="0"/>
                          <a:cs typeface="Osaka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ct val="20000"/>
                        </a:spcBef>
                        <a:buSzPct val="100000"/>
                        <a:defRPr sz="200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Osaka" charset="0"/>
                          <a:cs typeface="Osaka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 sz="200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Osaka" charset="0"/>
                          <a:cs typeface="Osaka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 sz="200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Osaka" charset="0"/>
                          <a:cs typeface="Osaka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 sz="200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Osaka" charset="0"/>
                          <a:cs typeface="Osaka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 sz="200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Osaka" charset="0"/>
                          <a:cs typeface="Osaka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0394" marR="7039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135000"/>
                        <a:defRPr sz="280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Osaka" charset="0"/>
                          <a:cs typeface="Osaka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100000"/>
                        <a:defRPr sz="240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Osaka" charset="0"/>
                          <a:cs typeface="Osaka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ct val="20000"/>
                        </a:spcBef>
                        <a:buSzPct val="100000"/>
                        <a:defRPr sz="200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Osaka" charset="0"/>
                          <a:cs typeface="Osaka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ct val="20000"/>
                        </a:spcBef>
                        <a:buSzPct val="100000"/>
                        <a:defRPr sz="200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Osaka" charset="0"/>
                          <a:cs typeface="Osaka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ct val="20000"/>
                        </a:spcBef>
                        <a:buSzPct val="100000"/>
                        <a:defRPr sz="200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Osaka" charset="0"/>
                          <a:cs typeface="Osaka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 sz="200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Osaka" charset="0"/>
                          <a:cs typeface="Osaka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 sz="200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Osaka" charset="0"/>
                          <a:cs typeface="Osaka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 sz="200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Osaka" charset="0"/>
                          <a:cs typeface="Osaka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 sz="200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Osaka" charset="0"/>
                          <a:cs typeface="Osaka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0394" marR="7039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1583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135000"/>
                        <a:defRPr sz="280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Osaka" charset="0"/>
                          <a:cs typeface="Osaka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100000"/>
                        <a:defRPr sz="240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Osaka" charset="0"/>
                          <a:cs typeface="Osaka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ct val="20000"/>
                        </a:spcBef>
                        <a:buSzPct val="100000"/>
                        <a:defRPr sz="200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Osaka" charset="0"/>
                          <a:cs typeface="Osaka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ct val="20000"/>
                        </a:spcBef>
                        <a:buSzPct val="100000"/>
                        <a:defRPr sz="200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Osaka" charset="0"/>
                          <a:cs typeface="Osaka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ct val="20000"/>
                        </a:spcBef>
                        <a:buSzPct val="100000"/>
                        <a:defRPr sz="200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Osaka" charset="0"/>
                          <a:cs typeface="Osaka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 sz="200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Osaka" charset="0"/>
                          <a:cs typeface="Osaka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 sz="200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Osaka" charset="0"/>
                          <a:cs typeface="Osaka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 sz="200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Osaka" charset="0"/>
                          <a:cs typeface="Osaka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 sz="200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Osaka" charset="0"/>
                          <a:cs typeface="Osaka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 User Operations</a:t>
                      </a:r>
                    </a:p>
                  </a:txBody>
                  <a:tcPr marL="70394" marR="7039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135000"/>
                        <a:defRPr sz="280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Osaka" charset="0"/>
                          <a:cs typeface="Osaka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100000"/>
                        <a:defRPr sz="240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Osaka" charset="0"/>
                          <a:cs typeface="Osaka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ct val="20000"/>
                        </a:spcBef>
                        <a:buSzPct val="100000"/>
                        <a:defRPr sz="200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Osaka" charset="0"/>
                          <a:cs typeface="Osaka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ct val="20000"/>
                        </a:spcBef>
                        <a:buSzPct val="100000"/>
                        <a:defRPr sz="200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Osaka" charset="0"/>
                          <a:cs typeface="Osaka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ct val="20000"/>
                        </a:spcBef>
                        <a:buSzPct val="100000"/>
                        <a:defRPr sz="200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Osaka" charset="0"/>
                          <a:cs typeface="Osaka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 sz="200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Osaka" charset="0"/>
                          <a:cs typeface="Osaka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 sz="200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Osaka" charset="0"/>
                          <a:cs typeface="Osaka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 sz="200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Osaka" charset="0"/>
                          <a:cs typeface="Osaka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 sz="200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Osaka" charset="0"/>
                          <a:cs typeface="Osaka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2087</a:t>
                      </a:r>
                    </a:p>
                  </a:txBody>
                  <a:tcPr marL="70394" marR="7039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135000"/>
                        <a:defRPr sz="280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Osaka" charset="0"/>
                          <a:cs typeface="Osaka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100000"/>
                        <a:defRPr sz="240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Osaka" charset="0"/>
                          <a:cs typeface="Osaka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ct val="20000"/>
                        </a:spcBef>
                        <a:buSzPct val="100000"/>
                        <a:defRPr sz="200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Osaka" charset="0"/>
                          <a:cs typeface="Osaka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ct val="20000"/>
                        </a:spcBef>
                        <a:buSzPct val="100000"/>
                        <a:defRPr sz="200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Osaka" charset="0"/>
                          <a:cs typeface="Osaka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ct val="20000"/>
                        </a:spcBef>
                        <a:buSzPct val="100000"/>
                        <a:defRPr sz="200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Osaka" charset="0"/>
                          <a:cs typeface="Osaka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 sz="200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Osaka" charset="0"/>
                          <a:cs typeface="Osaka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 sz="200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Osaka" charset="0"/>
                          <a:cs typeface="Osaka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 sz="200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Osaka" charset="0"/>
                          <a:cs typeface="Osaka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 sz="200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Osaka" charset="0"/>
                          <a:cs typeface="Osaka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3357</a:t>
                      </a:r>
                    </a:p>
                  </a:txBody>
                  <a:tcPr marL="70394" marR="7039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135000"/>
                        <a:defRPr sz="280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Osaka" charset="0"/>
                          <a:cs typeface="Osaka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100000"/>
                        <a:defRPr sz="240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Osaka" charset="0"/>
                          <a:cs typeface="Osaka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ct val="20000"/>
                        </a:spcBef>
                        <a:buSzPct val="100000"/>
                        <a:defRPr sz="200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Osaka" charset="0"/>
                          <a:cs typeface="Osaka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ct val="20000"/>
                        </a:spcBef>
                        <a:buSzPct val="100000"/>
                        <a:defRPr sz="200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Osaka" charset="0"/>
                          <a:cs typeface="Osaka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ct val="20000"/>
                        </a:spcBef>
                        <a:buSzPct val="100000"/>
                        <a:defRPr sz="200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Osaka" charset="0"/>
                          <a:cs typeface="Osaka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 sz="200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Osaka" charset="0"/>
                          <a:cs typeface="Osaka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 sz="200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Osaka" charset="0"/>
                          <a:cs typeface="Osaka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 sz="200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Osaka" charset="0"/>
                          <a:cs typeface="Osaka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 sz="200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Osaka" charset="0"/>
                          <a:cs typeface="Osaka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3517</a:t>
                      </a:r>
                    </a:p>
                  </a:txBody>
                  <a:tcPr marL="70394" marR="7039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1583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135000"/>
                        <a:defRPr sz="280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Osaka" charset="0"/>
                          <a:cs typeface="Osaka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100000"/>
                        <a:defRPr sz="240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Osaka" charset="0"/>
                          <a:cs typeface="Osaka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ct val="20000"/>
                        </a:spcBef>
                        <a:buSzPct val="100000"/>
                        <a:defRPr sz="200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Osaka" charset="0"/>
                          <a:cs typeface="Osaka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ct val="20000"/>
                        </a:spcBef>
                        <a:buSzPct val="100000"/>
                        <a:defRPr sz="200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Osaka" charset="0"/>
                          <a:cs typeface="Osaka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ct val="20000"/>
                        </a:spcBef>
                        <a:buSzPct val="100000"/>
                        <a:defRPr sz="200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Osaka" charset="0"/>
                          <a:cs typeface="Osaka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 sz="200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Osaka" charset="0"/>
                          <a:cs typeface="Osaka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 sz="200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Osaka" charset="0"/>
                          <a:cs typeface="Osaka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 sz="200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Osaka" charset="0"/>
                          <a:cs typeface="Osaka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 sz="200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Osaka" charset="0"/>
                          <a:cs typeface="Osaka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 Installation/Commissioning</a:t>
                      </a:r>
                    </a:p>
                  </a:txBody>
                  <a:tcPr marL="70394" marR="7039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135000"/>
                        <a:defRPr sz="280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Osaka" charset="0"/>
                          <a:cs typeface="Osaka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100000"/>
                        <a:defRPr sz="240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Osaka" charset="0"/>
                          <a:cs typeface="Osaka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ct val="20000"/>
                        </a:spcBef>
                        <a:buSzPct val="100000"/>
                        <a:defRPr sz="200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Osaka" charset="0"/>
                          <a:cs typeface="Osaka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ct val="20000"/>
                        </a:spcBef>
                        <a:buSzPct val="100000"/>
                        <a:defRPr sz="200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Osaka" charset="0"/>
                          <a:cs typeface="Osaka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ct val="20000"/>
                        </a:spcBef>
                        <a:buSzPct val="100000"/>
                        <a:defRPr sz="200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Osaka" charset="0"/>
                          <a:cs typeface="Osaka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 sz="200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Osaka" charset="0"/>
                          <a:cs typeface="Osaka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 sz="200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Osaka" charset="0"/>
                          <a:cs typeface="Osaka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 sz="200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Osaka" charset="0"/>
                          <a:cs typeface="Osaka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 sz="200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Osaka" charset="0"/>
                          <a:cs typeface="Osaka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3260</a:t>
                      </a:r>
                    </a:p>
                  </a:txBody>
                  <a:tcPr marL="70394" marR="7039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135000"/>
                        <a:defRPr sz="280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Osaka" charset="0"/>
                          <a:cs typeface="Osaka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100000"/>
                        <a:defRPr sz="240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Osaka" charset="0"/>
                          <a:cs typeface="Osaka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ct val="20000"/>
                        </a:spcBef>
                        <a:buSzPct val="100000"/>
                        <a:defRPr sz="200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Osaka" charset="0"/>
                          <a:cs typeface="Osaka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ct val="20000"/>
                        </a:spcBef>
                        <a:buSzPct val="100000"/>
                        <a:defRPr sz="200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Osaka" charset="0"/>
                          <a:cs typeface="Osaka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ct val="20000"/>
                        </a:spcBef>
                        <a:buSzPct val="100000"/>
                        <a:defRPr sz="200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Osaka" charset="0"/>
                          <a:cs typeface="Osaka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 sz="200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Osaka" charset="0"/>
                          <a:cs typeface="Osaka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 sz="200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Osaka" charset="0"/>
                          <a:cs typeface="Osaka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 sz="200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Osaka" charset="0"/>
                          <a:cs typeface="Osaka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 sz="200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Osaka" charset="0"/>
                          <a:cs typeface="Osaka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1986</a:t>
                      </a:r>
                    </a:p>
                  </a:txBody>
                  <a:tcPr marL="70394" marR="7039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135000"/>
                        <a:defRPr sz="280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Osaka" charset="0"/>
                          <a:cs typeface="Osaka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100000"/>
                        <a:defRPr sz="240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Osaka" charset="0"/>
                          <a:cs typeface="Osaka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ct val="20000"/>
                        </a:spcBef>
                        <a:buSzPct val="100000"/>
                        <a:defRPr sz="200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Osaka" charset="0"/>
                          <a:cs typeface="Osaka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ct val="20000"/>
                        </a:spcBef>
                        <a:buSzPct val="100000"/>
                        <a:defRPr sz="200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Osaka" charset="0"/>
                          <a:cs typeface="Osaka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ct val="20000"/>
                        </a:spcBef>
                        <a:buSzPct val="100000"/>
                        <a:defRPr sz="200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Osaka" charset="0"/>
                          <a:cs typeface="Osaka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 sz="200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Osaka" charset="0"/>
                          <a:cs typeface="Osaka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 sz="200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Osaka" charset="0"/>
                          <a:cs typeface="Osaka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 sz="200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Osaka" charset="0"/>
                          <a:cs typeface="Osaka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 sz="200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Osaka" charset="0"/>
                          <a:cs typeface="Osaka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2240</a:t>
                      </a:r>
                    </a:p>
                  </a:txBody>
                  <a:tcPr marL="70394" marR="7039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1583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135000"/>
                        <a:defRPr sz="280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Osaka" charset="0"/>
                          <a:cs typeface="Osaka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100000"/>
                        <a:defRPr sz="240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Osaka" charset="0"/>
                          <a:cs typeface="Osaka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ct val="20000"/>
                        </a:spcBef>
                        <a:buSzPct val="100000"/>
                        <a:defRPr sz="200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Osaka" charset="0"/>
                          <a:cs typeface="Osaka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ct val="20000"/>
                        </a:spcBef>
                        <a:buSzPct val="100000"/>
                        <a:defRPr sz="200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Osaka" charset="0"/>
                          <a:cs typeface="Osaka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ct val="20000"/>
                        </a:spcBef>
                        <a:buSzPct val="100000"/>
                        <a:defRPr sz="200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Osaka" charset="0"/>
                          <a:cs typeface="Osaka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 sz="200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Osaka" charset="0"/>
                          <a:cs typeface="Osaka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 sz="200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Osaka" charset="0"/>
                          <a:cs typeface="Osaka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 sz="200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Osaka" charset="0"/>
                          <a:cs typeface="Osaka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 sz="200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Osaka" charset="0"/>
                          <a:cs typeface="Osaka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 Studies</a:t>
                      </a:r>
                    </a:p>
                  </a:txBody>
                  <a:tcPr marL="70394" marR="7039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135000"/>
                        <a:defRPr sz="280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Osaka" charset="0"/>
                          <a:cs typeface="Osaka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100000"/>
                        <a:defRPr sz="240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Osaka" charset="0"/>
                          <a:cs typeface="Osaka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ct val="20000"/>
                        </a:spcBef>
                        <a:buSzPct val="100000"/>
                        <a:defRPr sz="200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Osaka" charset="0"/>
                          <a:cs typeface="Osaka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ct val="20000"/>
                        </a:spcBef>
                        <a:buSzPct val="100000"/>
                        <a:defRPr sz="200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Osaka" charset="0"/>
                          <a:cs typeface="Osaka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ct val="20000"/>
                        </a:spcBef>
                        <a:buSzPct val="100000"/>
                        <a:defRPr sz="200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Osaka" charset="0"/>
                          <a:cs typeface="Osaka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 sz="200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Osaka" charset="0"/>
                          <a:cs typeface="Osaka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 sz="200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Osaka" charset="0"/>
                          <a:cs typeface="Osaka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 sz="200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Osaka" charset="0"/>
                          <a:cs typeface="Osaka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 sz="200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Osaka" charset="0"/>
                          <a:cs typeface="Osaka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783</a:t>
                      </a:r>
                    </a:p>
                  </a:txBody>
                  <a:tcPr marL="70394" marR="7039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135000"/>
                        <a:defRPr sz="280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Osaka" charset="0"/>
                          <a:cs typeface="Osaka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100000"/>
                        <a:defRPr sz="240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Osaka" charset="0"/>
                          <a:cs typeface="Osaka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ct val="20000"/>
                        </a:spcBef>
                        <a:buSzPct val="100000"/>
                        <a:defRPr sz="200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Osaka" charset="0"/>
                          <a:cs typeface="Osaka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ct val="20000"/>
                        </a:spcBef>
                        <a:buSzPct val="100000"/>
                        <a:defRPr sz="200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Osaka" charset="0"/>
                          <a:cs typeface="Osaka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ct val="20000"/>
                        </a:spcBef>
                        <a:buSzPct val="100000"/>
                        <a:defRPr sz="200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Osaka" charset="0"/>
                          <a:cs typeface="Osaka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 sz="200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Osaka" charset="0"/>
                          <a:cs typeface="Osaka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 sz="200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Osaka" charset="0"/>
                          <a:cs typeface="Osaka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 sz="200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Osaka" charset="0"/>
                          <a:cs typeface="Osaka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 sz="200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Osaka" charset="0"/>
                          <a:cs typeface="Osaka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786</a:t>
                      </a:r>
                    </a:p>
                  </a:txBody>
                  <a:tcPr marL="70394" marR="7039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135000"/>
                        <a:defRPr sz="280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Osaka" charset="0"/>
                          <a:cs typeface="Osaka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100000"/>
                        <a:defRPr sz="240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Osaka" charset="0"/>
                          <a:cs typeface="Osaka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ct val="20000"/>
                        </a:spcBef>
                        <a:buSzPct val="100000"/>
                        <a:defRPr sz="200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Osaka" charset="0"/>
                          <a:cs typeface="Osaka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ct val="20000"/>
                        </a:spcBef>
                        <a:buSzPct val="100000"/>
                        <a:defRPr sz="200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Osaka" charset="0"/>
                          <a:cs typeface="Osaka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ct val="20000"/>
                        </a:spcBef>
                        <a:buSzPct val="100000"/>
                        <a:defRPr sz="200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Osaka" charset="0"/>
                          <a:cs typeface="Osaka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 sz="200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Osaka" charset="0"/>
                          <a:cs typeface="Osaka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 sz="200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Osaka" charset="0"/>
                          <a:cs typeface="Osaka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 sz="200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Osaka" charset="0"/>
                          <a:cs typeface="Osaka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 sz="200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Osaka" charset="0"/>
                          <a:cs typeface="Osaka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1042</a:t>
                      </a:r>
                    </a:p>
                  </a:txBody>
                  <a:tcPr marL="70394" marR="7039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1583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135000"/>
                        <a:defRPr sz="280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Osaka" charset="0"/>
                          <a:cs typeface="Osaka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100000"/>
                        <a:defRPr sz="240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Osaka" charset="0"/>
                          <a:cs typeface="Osaka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ct val="20000"/>
                        </a:spcBef>
                        <a:buSzPct val="100000"/>
                        <a:defRPr sz="200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Osaka" charset="0"/>
                          <a:cs typeface="Osaka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ct val="20000"/>
                        </a:spcBef>
                        <a:buSzPct val="100000"/>
                        <a:defRPr sz="200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Osaka" charset="0"/>
                          <a:cs typeface="Osaka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ct val="20000"/>
                        </a:spcBef>
                        <a:buSzPct val="100000"/>
                        <a:defRPr sz="200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Osaka" charset="0"/>
                          <a:cs typeface="Osaka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 sz="200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Osaka" charset="0"/>
                          <a:cs typeface="Osaka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 sz="200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Osaka" charset="0"/>
                          <a:cs typeface="Osaka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 sz="200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Osaka" charset="0"/>
                          <a:cs typeface="Osaka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 sz="200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Osaka" charset="0"/>
                          <a:cs typeface="Osaka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 Maintenance</a:t>
                      </a:r>
                    </a:p>
                  </a:txBody>
                  <a:tcPr marL="70394" marR="7039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135000"/>
                        <a:defRPr sz="280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Osaka" charset="0"/>
                          <a:cs typeface="Osaka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100000"/>
                        <a:defRPr sz="240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Osaka" charset="0"/>
                          <a:cs typeface="Osaka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ct val="20000"/>
                        </a:spcBef>
                        <a:buSzPct val="100000"/>
                        <a:defRPr sz="200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Osaka" charset="0"/>
                          <a:cs typeface="Osaka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ct val="20000"/>
                        </a:spcBef>
                        <a:buSzPct val="100000"/>
                        <a:defRPr sz="200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Osaka" charset="0"/>
                          <a:cs typeface="Osaka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ct val="20000"/>
                        </a:spcBef>
                        <a:buSzPct val="100000"/>
                        <a:defRPr sz="200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Osaka" charset="0"/>
                          <a:cs typeface="Osaka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 sz="200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Osaka" charset="0"/>
                          <a:cs typeface="Osaka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 sz="200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Osaka" charset="0"/>
                          <a:cs typeface="Osaka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 sz="200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Osaka" charset="0"/>
                          <a:cs typeface="Osaka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 sz="200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Osaka" charset="0"/>
                          <a:cs typeface="Osaka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2630</a:t>
                      </a:r>
                    </a:p>
                  </a:txBody>
                  <a:tcPr marL="70394" marR="7039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135000"/>
                        <a:defRPr sz="280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Osaka" charset="0"/>
                          <a:cs typeface="Osaka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100000"/>
                        <a:defRPr sz="240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Osaka" charset="0"/>
                          <a:cs typeface="Osaka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ct val="20000"/>
                        </a:spcBef>
                        <a:buSzPct val="100000"/>
                        <a:defRPr sz="200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Osaka" charset="0"/>
                          <a:cs typeface="Osaka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ct val="20000"/>
                        </a:spcBef>
                        <a:buSzPct val="100000"/>
                        <a:defRPr sz="200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Osaka" charset="0"/>
                          <a:cs typeface="Osaka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ct val="20000"/>
                        </a:spcBef>
                        <a:buSzPct val="100000"/>
                        <a:defRPr sz="200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Osaka" charset="0"/>
                          <a:cs typeface="Osaka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 sz="200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Osaka" charset="0"/>
                          <a:cs typeface="Osaka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 sz="200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Osaka" charset="0"/>
                          <a:cs typeface="Osaka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 sz="200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Osaka" charset="0"/>
                          <a:cs typeface="Osaka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 sz="200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Osaka" charset="0"/>
                          <a:cs typeface="Osaka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2631</a:t>
                      </a:r>
                    </a:p>
                  </a:txBody>
                  <a:tcPr marL="70394" marR="7039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135000"/>
                        <a:defRPr sz="280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Osaka" charset="0"/>
                          <a:cs typeface="Osaka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100000"/>
                        <a:defRPr sz="240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Osaka" charset="0"/>
                          <a:cs typeface="Osaka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ct val="20000"/>
                        </a:spcBef>
                        <a:buSzPct val="100000"/>
                        <a:defRPr sz="200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Osaka" charset="0"/>
                          <a:cs typeface="Osaka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ct val="20000"/>
                        </a:spcBef>
                        <a:buSzPct val="100000"/>
                        <a:defRPr sz="200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Osaka" charset="0"/>
                          <a:cs typeface="Osaka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ct val="20000"/>
                        </a:spcBef>
                        <a:buSzPct val="100000"/>
                        <a:defRPr sz="200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Osaka" charset="0"/>
                          <a:cs typeface="Osaka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 sz="200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Osaka" charset="0"/>
                          <a:cs typeface="Osaka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 sz="200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Osaka" charset="0"/>
                          <a:cs typeface="Osaka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 sz="200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Osaka" charset="0"/>
                          <a:cs typeface="Osaka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 sz="200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Osaka" charset="0"/>
                          <a:cs typeface="Osaka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1961</a:t>
                      </a:r>
                    </a:p>
                  </a:txBody>
                  <a:tcPr marL="70394" marR="7039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9746" name="Picture 6"/>
          <p:cNvPicPr>
            <a:picLocks noChangeAspect="1"/>
          </p:cNvPicPr>
          <p:nvPr/>
        </p:nvPicPr>
        <p:blipFill>
          <a:blip r:embed="rId2"/>
          <a:srcRect l="1125" t="1923" r="35501" b="12604"/>
          <a:stretch>
            <a:fillRect/>
          </a:stretch>
        </p:blipFill>
        <p:spPr bwMode="auto">
          <a:xfrm>
            <a:off x="3657600" y="3384550"/>
            <a:ext cx="3465513" cy="2182813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80808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47" name="Picture 6"/>
          <p:cNvPicPr>
            <a:picLocks noChangeAspect="1"/>
          </p:cNvPicPr>
          <p:nvPr/>
        </p:nvPicPr>
        <p:blipFill>
          <a:blip r:embed="rId2"/>
          <a:srcRect l="64810" t="24290" b="37863"/>
          <a:stretch>
            <a:fillRect/>
          </a:stretch>
        </p:blipFill>
        <p:spPr bwMode="auto">
          <a:xfrm>
            <a:off x="1549400" y="3805238"/>
            <a:ext cx="1955800" cy="98266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80808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fld id="{AD3B8792-8161-4BF0-BC09-EFF25B047C2F}" type="slidenum">
              <a:rPr lang="en-US" altLang="en-US" sz="1800" smtClean="0">
                <a:solidFill>
                  <a:srgbClr val="FFFFFF"/>
                </a:solidFill>
              </a:rPr>
              <a:pPr>
                <a:spcBef>
                  <a:spcPct val="0"/>
                </a:spcBef>
                <a:buFontTx/>
                <a:buNone/>
                <a:defRPr/>
              </a:pPr>
              <a:t>13</a:t>
            </a:fld>
            <a:endParaRPr lang="en-US" altLang="en-US" sz="1800" smtClean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26988" y="-93663"/>
            <a:ext cx="9144000" cy="946151"/>
          </a:xfrm>
          <a:effectLst>
            <a:outerShdw blurRad="50800" dist="38100" dir="2700000" algn="tl" rotWithShape="0">
              <a:srgbClr val="000000">
                <a:alpha val="39999"/>
              </a:srgbClr>
            </a:outerShdw>
          </a:effectLst>
        </p:spPr>
        <p:txBody>
          <a:bodyPr/>
          <a:lstStyle/>
          <a:p>
            <a:pPr eaLnBrk="1" hangingPunct="1">
              <a:lnSpc>
                <a:spcPct val="95000"/>
              </a:lnSpc>
              <a:defRPr/>
            </a:pPr>
            <a:r>
              <a:rPr lang="en-US" i="1" dirty="0" smtClean="0">
                <a:solidFill>
                  <a:srgbClr val="376092"/>
                </a:solidFill>
              </a:rPr>
              <a:t>NSLS-II 7 Project Beamlines</a:t>
            </a:r>
            <a:endParaRPr lang="en-US" sz="2400" i="1" dirty="0" smtClean="0">
              <a:solidFill>
                <a:srgbClr val="376092"/>
              </a:solidFill>
            </a:endParaRPr>
          </a:p>
        </p:txBody>
      </p:sp>
      <p:pic>
        <p:nvPicPr>
          <p:cNvPr id="30724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4350" y="1147763"/>
            <a:ext cx="1208088" cy="101758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80808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31748" name="TextBox 2"/>
          <p:cNvSpPr txBox="1">
            <a:spLocks noChangeArrowheads="1"/>
          </p:cNvSpPr>
          <p:nvPr/>
        </p:nvSpPr>
        <p:spPr bwMode="auto">
          <a:xfrm>
            <a:off x="398463" y="847725"/>
            <a:ext cx="3228975" cy="29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912813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defTabSz="912813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defTabSz="91281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defTabSz="91281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defTabSz="91281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lnSpc>
                <a:spcPct val="85000"/>
              </a:lnSpc>
              <a:spcBef>
                <a:spcPct val="0"/>
              </a:spcBef>
              <a:buFontTx/>
              <a:buNone/>
            </a:pPr>
            <a:r>
              <a:rPr lang="en-US" altLang="en-US" sz="1500" u="sng">
                <a:solidFill>
                  <a:srgbClr val="376092"/>
                </a:solidFill>
                <a:latin typeface="Arial Narrow" panose="020B0606020202030204" pitchFamily="34" charset="0"/>
                <a:ea typeface="Osaka" pitchFamily="1" charset="-128"/>
              </a:rPr>
              <a:t>Coherent Soft  X-ray Scattering (CSX-1)</a:t>
            </a:r>
          </a:p>
        </p:txBody>
      </p:sp>
      <p:sp>
        <p:nvSpPr>
          <p:cNvPr id="31749" name="TextBox 23"/>
          <p:cNvSpPr txBox="1">
            <a:spLocks noChangeArrowheads="1"/>
          </p:cNvSpPr>
          <p:nvPr/>
        </p:nvSpPr>
        <p:spPr bwMode="auto">
          <a:xfrm>
            <a:off x="503238" y="2835275"/>
            <a:ext cx="3184525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912813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defTabSz="912813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defTabSz="91281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defTabSz="91281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defTabSz="91281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en-US" altLang="en-US" sz="1500" u="sng">
                <a:solidFill>
                  <a:srgbClr val="376092"/>
                </a:solidFill>
                <a:latin typeface="Arial Narrow" panose="020B0606020202030204" pitchFamily="34" charset="0"/>
                <a:ea typeface="Osaka" pitchFamily="1" charset="-128"/>
              </a:rPr>
              <a:t>Coherent Hard X-ray Scattering (CHX)</a:t>
            </a:r>
          </a:p>
        </p:txBody>
      </p:sp>
      <p:sp>
        <p:nvSpPr>
          <p:cNvPr id="31750" name="TextBox 24"/>
          <p:cNvSpPr txBox="1">
            <a:spLocks noChangeArrowheads="1"/>
          </p:cNvSpPr>
          <p:nvPr/>
        </p:nvSpPr>
        <p:spPr bwMode="auto">
          <a:xfrm>
            <a:off x="5603875" y="841375"/>
            <a:ext cx="3070225" cy="29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912813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defTabSz="912813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defTabSz="91281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defTabSz="91281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defTabSz="91281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lnSpc>
                <a:spcPct val="85000"/>
              </a:lnSpc>
              <a:spcBef>
                <a:spcPct val="0"/>
              </a:spcBef>
              <a:buFontTx/>
              <a:buNone/>
            </a:pPr>
            <a:r>
              <a:rPr lang="en-US" altLang="en-US" sz="1500" u="sng">
                <a:solidFill>
                  <a:srgbClr val="376092"/>
                </a:solidFill>
                <a:latin typeface="Arial Narrow" panose="020B0606020202030204" pitchFamily="34" charset="0"/>
                <a:ea typeface="Osaka" pitchFamily="1" charset="-128"/>
              </a:rPr>
              <a:t>X-ray Powder Diffraction (XPD-1)</a:t>
            </a:r>
          </a:p>
        </p:txBody>
      </p:sp>
      <p:sp>
        <p:nvSpPr>
          <p:cNvPr id="31751" name="TextBox 25"/>
          <p:cNvSpPr txBox="1">
            <a:spLocks noChangeArrowheads="1"/>
          </p:cNvSpPr>
          <p:nvPr/>
        </p:nvSpPr>
        <p:spPr bwMode="auto">
          <a:xfrm>
            <a:off x="5011738" y="2835275"/>
            <a:ext cx="3816350" cy="29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912813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defTabSz="912813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defTabSz="91281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defTabSz="91281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defTabSz="91281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lnSpc>
                <a:spcPct val="85000"/>
              </a:lnSpc>
              <a:spcBef>
                <a:spcPct val="0"/>
              </a:spcBef>
              <a:buFontTx/>
              <a:buNone/>
            </a:pPr>
            <a:r>
              <a:rPr lang="en-US" altLang="en-US" sz="1500" u="sng">
                <a:solidFill>
                  <a:srgbClr val="376092"/>
                </a:solidFill>
                <a:latin typeface="Arial Narrow" panose="020B0606020202030204" pitchFamily="34" charset="0"/>
                <a:ea typeface="Osaka" pitchFamily="1" charset="-128"/>
              </a:rPr>
              <a:t>Sub-um Resolution X-ray Spectroscopy (SRX)</a:t>
            </a:r>
          </a:p>
        </p:txBody>
      </p:sp>
      <p:sp>
        <p:nvSpPr>
          <p:cNvPr id="31752" name="TextBox 26"/>
          <p:cNvSpPr txBox="1">
            <a:spLocks noChangeArrowheads="1"/>
          </p:cNvSpPr>
          <p:nvPr/>
        </p:nvSpPr>
        <p:spPr bwMode="auto">
          <a:xfrm>
            <a:off x="5011738" y="4789488"/>
            <a:ext cx="2795587" cy="293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912813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defTabSz="912813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defTabSz="91281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defTabSz="91281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defTabSz="91281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lnSpc>
                <a:spcPct val="85000"/>
              </a:lnSpc>
              <a:spcBef>
                <a:spcPct val="0"/>
              </a:spcBef>
              <a:buFontTx/>
              <a:buNone/>
            </a:pPr>
            <a:r>
              <a:rPr lang="en-US" altLang="en-US" sz="1500" u="sng">
                <a:solidFill>
                  <a:srgbClr val="376092"/>
                </a:solidFill>
                <a:latin typeface="Arial Narrow" panose="020B0606020202030204" pitchFamily="34" charset="0"/>
                <a:ea typeface="Osaka" pitchFamily="1" charset="-128"/>
              </a:rPr>
              <a:t>Hard X-ray Nanoprobe (HXN)</a:t>
            </a:r>
          </a:p>
        </p:txBody>
      </p:sp>
      <p:sp>
        <p:nvSpPr>
          <p:cNvPr id="31753" name="TextBox 59"/>
          <p:cNvSpPr txBox="1">
            <a:spLocks noChangeArrowheads="1"/>
          </p:cNvSpPr>
          <p:nvPr/>
        </p:nvSpPr>
        <p:spPr bwMode="auto">
          <a:xfrm>
            <a:off x="3435350" y="841375"/>
            <a:ext cx="2033588" cy="490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912813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defTabSz="912813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defTabSz="91281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defTabSz="91281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defTabSz="91281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lnSpc>
                <a:spcPct val="85000"/>
              </a:lnSpc>
              <a:spcBef>
                <a:spcPct val="0"/>
              </a:spcBef>
              <a:buFontTx/>
              <a:buNone/>
            </a:pPr>
            <a:r>
              <a:rPr lang="en-US" altLang="en-US" sz="1500" u="sng">
                <a:solidFill>
                  <a:srgbClr val="376092"/>
                </a:solidFill>
                <a:latin typeface="Arial Narrow" panose="020B0606020202030204" pitchFamily="34" charset="0"/>
                <a:ea typeface="Osaka" pitchFamily="1" charset="-128"/>
              </a:rPr>
              <a:t>Fast Switching Polarization (CSX-2)</a:t>
            </a:r>
          </a:p>
        </p:txBody>
      </p:sp>
      <p:sp>
        <p:nvSpPr>
          <p:cNvPr id="31754" name="TextBox 61"/>
          <p:cNvSpPr txBox="1">
            <a:spLocks noChangeArrowheads="1"/>
          </p:cNvSpPr>
          <p:nvPr/>
        </p:nvSpPr>
        <p:spPr bwMode="auto">
          <a:xfrm>
            <a:off x="7304088" y="1303338"/>
            <a:ext cx="1473200" cy="693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912813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defTabSz="912813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defTabSz="91281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defTabSz="91281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defTabSz="91281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500">
                <a:latin typeface="Arial Narrow" panose="020B0606020202030204" pitchFamily="34" charset="0"/>
                <a:ea typeface="Osaka" pitchFamily="1" charset="-128"/>
              </a:rPr>
              <a:t>High energy </a:t>
            </a:r>
            <a:br>
              <a:rPr lang="en-US" altLang="en-US" sz="1500">
                <a:latin typeface="Arial Narrow" panose="020B0606020202030204" pitchFamily="34" charset="0"/>
                <a:ea typeface="Osaka" pitchFamily="1" charset="-128"/>
              </a:rPr>
            </a:br>
            <a:r>
              <a:rPr lang="en-US" altLang="en-US" sz="1500">
                <a:latin typeface="Arial Narrow" panose="020B0606020202030204" pitchFamily="34" charset="0"/>
                <a:ea typeface="Osaka" pitchFamily="1" charset="-128"/>
              </a:rPr>
              <a:t>Powder diffraction, scattering</a:t>
            </a:r>
          </a:p>
        </p:txBody>
      </p:sp>
      <p:sp>
        <p:nvSpPr>
          <p:cNvPr id="31755" name="TextBox 27"/>
          <p:cNvSpPr txBox="1">
            <a:spLocks noChangeArrowheads="1"/>
          </p:cNvSpPr>
          <p:nvPr/>
        </p:nvSpPr>
        <p:spPr bwMode="auto">
          <a:xfrm>
            <a:off x="561975" y="4789488"/>
            <a:ext cx="2613025" cy="293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912813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defTabSz="912813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defTabSz="91281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defTabSz="91281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defTabSz="91281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lnSpc>
                <a:spcPct val="85000"/>
              </a:lnSpc>
              <a:spcBef>
                <a:spcPct val="0"/>
              </a:spcBef>
              <a:buFontTx/>
              <a:buNone/>
            </a:pPr>
            <a:r>
              <a:rPr lang="en-US" altLang="en-US" sz="1500" u="sng">
                <a:solidFill>
                  <a:srgbClr val="376092"/>
                </a:solidFill>
                <a:latin typeface="Arial Narrow" panose="020B0606020202030204" pitchFamily="34" charset="0"/>
                <a:ea typeface="Osaka" pitchFamily="1" charset="-128"/>
              </a:rPr>
              <a:t>Inelastic X-ray Scattering (IXS)</a:t>
            </a:r>
          </a:p>
        </p:txBody>
      </p:sp>
      <p:pic>
        <p:nvPicPr>
          <p:cNvPr id="30733" name="Picture 10" descr="membranelipid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17538" y="5127625"/>
            <a:ext cx="973137" cy="88741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srgbClr val="808080">
                <a:alpha val="39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34" name="Picture 29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129213" y="5129213"/>
            <a:ext cx="1670050" cy="88265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80808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35" name="Picture 7" descr="G:\LDRD-PX\blurred_speckle2.jpe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61975" y="3175000"/>
            <a:ext cx="935038" cy="88423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80808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36" name="Picture 13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684838" y="1141413"/>
            <a:ext cx="1504950" cy="87471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80808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60" name="TextBox 54"/>
          <p:cNvSpPr txBox="1">
            <a:spLocks noChangeArrowheads="1"/>
          </p:cNvSpPr>
          <p:nvPr/>
        </p:nvSpPr>
        <p:spPr bwMode="auto">
          <a:xfrm>
            <a:off x="6819900" y="5659438"/>
            <a:ext cx="1957388" cy="288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lnSpc>
                <a:spcPct val="85000"/>
              </a:lnSpc>
              <a:spcBef>
                <a:spcPct val="0"/>
              </a:spcBef>
              <a:buFontTx/>
              <a:buNone/>
            </a:pPr>
            <a:r>
              <a:rPr lang="en-US" altLang="en-US" sz="1500" dirty="0">
                <a:solidFill>
                  <a:srgbClr val="C00000"/>
                </a:solidFill>
                <a:latin typeface="Arial Narrow" panose="020B0606020202030204" pitchFamily="34" charset="0"/>
                <a:ea typeface="Osaka" pitchFamily="1" charset="-128"/>
              </a:rPr>
              <a:t>100m long </a:t>
            </a:r>
            <a:r>
              <a:rPr lang="en-US" altLang="en-US" sz="1500" dirty="0" smtClean="0">
                <a:solidFill>
                  <a:srgbClr val="C00000"/>
                </a:solidFill>
                <a:latin typeface="Arial Narrow" panose="020B0606020202030204" pitchFamily="34" charset="0"/>
                <a:ea typeface="Osaka" pitchFamily="1" charset="-128"/>
              </a:rPr>
              <a:t>beamline</a:t>
            </a:r>
            <a:endParaRPr lang="en-US" altLang="en-US" sz="1500" dirty="0">
              <a:solidFill>
                <a:srgbClr val="C00000"/>
              </a:solidFill>
              <a:latin typeface="Arial Narrow" panose="020B0606020202030204" pitchFamily="34" charset="0"/>
              <a:ea typeface="Osaka" pitchFamily="1" charset="-128"/>
            </a:endParaRPr>
          </a:p>
        </p:txBody>
      </p:sp>
      <p:sp>
        <p:nvSpPr>
          <p:cNvPr id="31761" name="TextBox 55"/>
          <p:cNvSpPr txBox="1">
            <a:spLocks noChangeArrowheads="1"/>
          </p:cNvSpPr>
          <p:nvPr/>
        </p:nvSpPr>
        <p:spPr bwMode="auto">
          <a:xfrm>
            <a:off x="7088188" y="3187700"/>
            <a:ext cx="1417637" cy="59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lnSpc>
                <a:spcPct val="85000"/>
              </a:lnSpc>
              <a:spcBef>
                <a:spcPct val="0"/>
              </a:spcBef>
              <a:buFontTx/>
              <a:buNone/>
            </a:pPr>
            <a:r>
              <a:rPr lang="en-US" altLang="en-US" sz="1500">
                <a:solidFill>
                  <a:srgbClr val="C00000"/>
                </a:solidFill>
                <a:latin typeface="Arial Narrow" panose="020B0606020202030204" pitchFamily="34" charset="0"/>
                <a:ea typeface="Osaka" pitchFamily="1" charset="-128"/>
              </a:rPr>
              <a:t>World-leading spectroscopy in sub-100 nm spot</a:t>
            </a:r>
          </a:p>
        </p:txBody>
      </p:sp>
      <p:sp>
        <p:nvSpPr>
          <p:cNvPr id="31763" name="TextBox 57"/>
          <p:cNvSpPr txBox="1">
            <a:spLocks noChangeArrowheads="1"/>
          </p:cNvSpPr>
          <p:nvPr/>
        </p:nvSpPr>
        <p:spPr bwMode="auto">
          <a:xfrm>
            <a:off x="555625" y="4170363"/>
            <a:ext cx="3929063" cy="490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lnSpc>
                <a:spcPct val="85000"/>
              </a:lnSpc>
              <a:spcBef>
                <a:spcPct val="0"/>
              </a:spcBef>
              <a:buFontTx/>
              <a:buNone/>
            </a:pPr>
            <a:r>
              <a:rPr lang="en-US" altLang="en-US" sz="1500">
                <a:solidFill>
                  <a:srgbClr val="C00000"/>
                </a:solidFill>
                <a:latin typeface="Arial Narrow" panose="020B0606020202030204" pitchFamily="34" charset="0"/>
                <a:ea typeface="Osaka" pitchFamily="1" charset="-128"/>
              </a:rPr>
              <a:t>100x greater time resolution in XPCS studies </a:t>
            </a:r>
            <a:br>
              <a:rPr lang="en-US" altLang="en-US" sz="1500">
                <a:solidFill>
                  <a:srgbClr val="C00000"/>
                </a:solidFill>
                <a:latin typeface="Arial Narrow" panose="020B0606020202030204" pitchFamily="34" charset="0"/>
                <a:ea typeface="Osaka" pitchFamily="1" charset="-128"/>
              </a:rPr>
            </a:br>
            <a:r>
              <a:rPr lang="en-US" altLang="en-US" sz="1500">
                <a:solidFill>
                  <a:srgbClr val="C00000"/>
                </a:solidFill>
                <a:latin typeface="Arial Narrow" panose="020B0606020202030204" pitchFamily="34" charset="0"/>
                <a:ea typeface="Osaka" pitchFamily="1" charset="-128"/>
              </a:rPr>
              <a:t>of dynamics</a:t>
            </a:r>
          </a:p>
        </p:txBody>
      </p:sp>
      <p:sp>
        <p:nvSpPr>
          <p:cNvPr id="31764" name="TextBox 58"/>
          <p:cNvSpPr txBox="1">
            <a:spLocks noChangeArrowheads="1"/>
          </p:cNvSpPr>
          <p:nvPr/>
        </p:nvSpPr>
        <p:spPr bwMode="auto">
          <a:xfrm>
            <a:off x="1701800" y="1479550"/>
            <a:ext cx="12192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lnSpc>
                <a:spcPct val="85000"/>
              </a:lnSpc>
              <a:spcBef>
                <a:spcPct val="0"/>
              </a:spcBef>
              <a:buFontTx/>
              <a:buNone/>
            </a:pPr>
            <a:r>
              <a:rPr lang="en-US" altLang="en-US" sz="1500">
                <a:solidFill>
                  <a:srgbClr val="C00000"/>
                </a:solidFill>
                <a:latin typeface="Arial Narrow" panose="020B0606020202030204" pitchFamily="34" charset="0"/>
                <a:ea typeface="Osaka" pitchFamily="1" charset="-128"/>
              </a:rPr>
              <a:t>World-leading coherent flux</a:t>
            </a:r>
          </a:p>
          <a:p>
            <a:pPr eaLnBrk="1" hangingPunct="1">
              <a:lnSpc>
                <a:spcPct val="85000"/>
              </a:lnSpc>
              <a:spcBef>
                <a:spcPct val="0"/>
              </a:spcBef>
              <a:buFontTx/>
              <a:buNone/>
            </a:pPr>
            <a:r>
              <a:rPr lang="en-US" altLang="en-US" sz="1500">
                <a:solidFill>
                  <a:srgbClr val="C00000"/>
                </a:solidFill>
                <a:latin typeface="Arial Narrow" panose="020B0606020202030204" pitchFamily="34" charset="0"/>
                <a:ea typeface="Osaka" pitchFamily="1" charset="-128"/>
              </a:rPr>
              <a:t>XPCS, CDI</a:t>
            </a:r>
          </a:p>
        </p:txBody>
      </p:sp>
      <p:sp>
        <p:nvSpPr>
          <p:cNvPr id="31765" name="TextBox 60"/>
          <p:cNvSpPr txBox="1">
            <a:spLocks noChangeArrowheads="1"/>
          </p:cNvSpPr>
          <p:nvPr/>
        </p:nvSpPr>
        <p:spPr bwMode="auto">
          <a:xfrm>
            <a:off x="4948238" y="2046288"/>
            <a:ext cx="4170362" cy="490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lnSpc>
                <a:spcPct val="85000"/>
              </a:lnSpc>
              <a:spcBef>
                <a:spcPct val="0"/>
              </a:spcBef>
              <a:buFontTx/>
              <a:buNone/>
            </a:pPr>
            <a:r>
              <a:rPr lang="en-US" altLang="en-US" sz="1500">
                <a:solidFill>
                  <a:srgbClr val="C00000"/>
                </a:solidFill>
                <a:latin typeface="Arial Narrow" panose="020B0606020202030204" pitchFamily="34" charset="0"/>
                <a:ea typeface="Osaka" pitchFamily="1" charset="-128"/>
              </a:rPr>
              <a:t>Time-resolved in-situ in-operando extreme conditions Understanding complex nanostructured materials</a:t>
            </a:r>
          </a:p>
        </p:txBody>
      </p:sp>
      <p:sp>
        <p:nvSpPr>
          <p:cNvPr id="31766" name="Rectangle 1"/>
          <p:cNvSpPr>
            <a:spLocks noChangeArrowheads="1"/>
          </p:cNvSpPr>
          <p:nvPr/>
        </p:nvSpPr>
        <p:spPr bwMode="auto">
          <a:xfrm>
            <a:off x="1651000" y="5127625"/>
            <a:ext cx="2582863" cy="693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500">
                <a:latin typeface="Arial Narrow" panose="020B0606020202030204" pitchFamily="34" charset="0"/>
              </a:rPr>
              <a:t>THz dynamics in liquid, glassy, and crystalline materials with nanoscale inhomogeneities</a:t>
            </a:r>
          </a:p>
        </p:txBody>
      </p:sp>
      <p:sp>
        <p:nvSpPr>
          <p:cNvPr id="31767" name="Rectangle 40"/>
          <p:cNvSpPr>
            <a:spLocks noChangeArrowheads="1"/>
          </p:cNvSpPr>
          <p:nvPr/>
        </p:nvSpPr>
        <p:spPr bwMode="auto">
          <a:xfrm>
            <a:off x="6904038" y="5130800"/>
            <a:ext cx="2214562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500">
                <a:latin typeface="Arial Narrow" panose="020B0606020202030204" pitchFamily="34" charset="0"/>
              </a:rPr>
              <a:t>Nanoscale imaging with fluorescence and  diffraction</a:t>
            </a:r>
          </a:p>
        </p:txBody>
      </p:sp>
      <p:sp>
        <p:nvSpPr>
          <p:cNvPr id="31768" name="Rectangle 3"/>
          <p:cNvSpPr>
            <a:spLocks noChangeArrowheads="1"/>
          </p:cNvSpPr>
          <p:nvPr/>
        </p:nvSpPr>
        <p:spPr bwMode="auto">
          <a:xfrm>
            <a:off x="1493838" y="3155950"/>
            <a:ext cx="3119437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500">
                <a:latin typeface="Arial Narrow" panose="020B0606020202030204" pitchFamily="34" charset="0"/>
              </a:rPr>
              <a:t>Non-equilibrium and heterogeneous dynamics in soft matter, at buried interfaces, biomaterials, glasses, </a:t>
            </a:r>
            <a:br>
              <a:rPr lang="en-US" altLang="en-US" sz="1500">
                <a:latin typeface="Arial Narrow" panose="020B0606020202030204" pitchFamily="34" charset="0"/>
              </a:rPr>
            </a:br>
            <a:r>
              <a:rPr lang="en-US" altLang="en-US" sz="1500">
                <a:latin typeface="Arial Narrow" panose="020B0606020202030204" pitchFamily="34" charset="0"/>
              </a:rPr>
              <a:t>driven systems</a:t>
            </a:r>
          </a:p>
        </p:txBody>
      </p:sp>
      <p:sp>
        <p:nvSpPr>
          <p:cNvPr id="31769" name="TextBox 58"/>
          <p:cNvSpPr txBox="1">
            <a:spLocks noChangeArrowheads="1"/>
          </p:cNvSpPr>
          <p:nvPr/>
        </p:nvSpPr>
        <p:spPr bwMode="auto">
          <a:xfrm>
            <a:off x="3455988" y="1338263"/>
            <a:ext cx="1951037" cy="687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lnSpc>
                <a:spcPct val="85000"/>
              </a:lnSpc>
              <a:spcBef>
                <a:spcPct val="0"/>
              </a:spcBef>
              <a:buFontTx/>
              <a:buNone/>
            </a:pPr>
            <a:r>
              <a:rPr lang="en-US" altLang="en-US" sz="1500">
                <a:solidFill>
                  <a:srgbClr val="C00000"/>
                </a:solidFill>
                <a:latin typeface="Arial Narrow" panose="020B0606020202030204" pitchFamily="34" charset="0"/>
                <a:ea typeface="Osaka" pitchFamily="1" charset="-128"/>
              </a:rPr>
              <a:t>Resonant magnetic scattering, spectroscopy, XMCD</a:t>
            </a:r>
          </a:p>
        </p:txBody>
      </p:sp>
      <p:sp>
        <p:nvSpPr>
          <p:cNvPr id="31770" name="Rectangle 47"/>
          <p:cNvSpPr>
            <a:spLocks noChangeArrowheads="1"/>
          </p:cNvSpPr>
          <p:nvPr/>
        </p:nvSpPr>
        <p:spPr bwMode="auto">
          <a:xfrm>
            <a:off x="463550" y="2206625"/>
            <a:ext cx="4913313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500">
                <a:latin typeface="Arial Narrow" panose="020B0606020202030204" pitchFamily="34" charset="0"/>
              </a:rPr>
              <a:t>Imaging &amp; dynamics in strongly correlated and </a:t>
            </a:r>
            <a:br>
              <a:rPr lang="en-US" altLang="en-US" sz="1500">
                <a:latin typeface="Arial Narrow" panose="020B0606020202030204" pitchFamily="34" charset="0"/>
              </a:rPr>
            </a:br>
            <a:r>
              <a:rPr lang="en-US" altLang="en-US" sz="1500">
                <a:latin typeface="Arial Narrow" panose="020B0606020202030204" pitchFamily="34" charset="0"/>
              </a:rPr>
              <a:t>magnetic materials </a:t>
            </a:r>
          </a:p>
        </p:txBody>
      </p:sp>
      <p:sp>
        <p:nvSpPr>
          <p:cNvPr id="31771" name="Rectangle 48"/>
          <p:cNvSpPr>
            <a:spLocks noChangeArrowheads="1"/>
          </p:cNvSpPr>
          <p:nvPr/>
        </p:nvSpPr>
        <p:spPr bwMode="auto">
          <a:xfrm>
            <a:off x="7019925" y="3783013"/>
            <a:ext cx="2197100" cy="55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500">
                <a:latin typeface="Arial Narrow" panose="020B0606020202030204" pitchFamily="34" charset="0"/>
              </a:rPr>
              <a:t>3D chemical imaging and speciation at the nanoscale</a:t>
            </a:r>
          </a:p>
        </p:txBody>
      </p:sp>
      <p:pic>
        <p:nvPicPr>
          <p:cNvPr id="30749" name="Picture 31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097463" y="3165475"/>
            <a:ext cx="1884362" cy="115252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80808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fld id="{14F582E0-6CE5-4473-B9D2-10CCD5598B19}" type="slidenum">
              <a:rPr lang="en-US" altLang="en-US" sz="1800" smtClean="0">
                <a:solidFill>
                  <a:srgbClr val="FFFFFF"/>
                </a:solidFill>
              </a:rPr>
              <a:pPr>
                <a:spcBef>
                  <a:spcPct val="0"/>
                </a:spcBef>
                <a:buFontTx/>
                <a:buNone/>
                <a:defRPr/>
              </a:pPr>
              <a:t>14</a:t>
            </a:fld>
            <a:endParaRPr lang="en-US" altLang="en-US" sz="1800" smtClean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Title 1"/>
          <p:cNvSpPr>
            <a:spLocks noGrp="1"/>
          </p:cNvSpPr>
          <p:nvPr>
            <p:ph type="title"/>
          </p:nvPr>
        </p:nvSpPr>
        <p:spPr>
          <a:xfrm>
            <a:off x="0" y="14288"/>
            <a:ext cx="9144000" cy="682625"/>
          </a:xfrm>
          <a:effectLst>
            <a:outerShdw blurRad="50800" dist="38100" dir="2700000" algn="tl" rotWithShape="0">
              <a:srgbClr val="000000">
                <a:alpha val="39999"/>
              </a:srgbClr>
            </a:outerShdw>
          </a:effectLst>
        </p:spPr>
        <p:txBody>
          <a:bodyPr/>
          <a:lstStyle/>
          <a:p>
            <a:pPr>
              <a:defRPr/>
            </a:pPr>
            <a:r>
              <a:rPr lang="en-US" i="1" dirty="0">
                <a:solidFill>
                  <a:srgbClr val="376092"/>
                </a:solidFill>
                <a:ea typeface="Osaka" charset="0"/>
                <a:sym typeface="Arial Narrow" charset="0"/>
              </a:rPr>
              <a:t>NSLS-II </a:t>
            </a:r>
            <a:r>
              <a:rPr lang="en-US" i="1" dirty="0" err="1">
                <a:solidFill>
                  <a:srgbClr val="376092"/>
                </a:solidFill>
                <a:ea typeface="Osaka" charset="0"/>
                <a:sym typeface="Arial Narrow" charset="0"/>
              </a:rPr>
              <a:t>Beamline</a:t>
            </a:r>
            <a:r>
              <a:rPr lang="en-US" i="1" dirty="0">
                <a:solidFill>
                  <a:srgbClr val="376092"/>
                </a:solidFill>
                <a:ea typeface="Osaka" charset="0"/>
                <a:sym typeface="Arial Narrow" charset="0"/>
              </a:rPr>
              <a:t> Commissioning Going Well</a:t>
            </a:r>
            <a:endParaRPr lang="en-US" i="1" dirty="0">
              <a:solidFill>
                <a:srgbClr val="376092"/>
              </a:solidFill>
              <a:ea typeface="Osaka" charset="0"/>
            </a:endParaRPr>
          </a:p>
        </p:txBody>
      </p:sp>
      <p:sp>
        <p:nvSpPr>
          <p:cNvPr id="32770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fld id="{3F5C12C7-7C1F-4469-8869-E31C843A5BE7}" type="slidenum">
              <a:rPr lang="en-US" altLang="en-US" sz="1800" smtClean="0">
                <a:solidFill>
                  <a:srgbClr val="FFFFFF"/>
                </a:solidFill>
              </a:rPr>
              <a:pPr>
                <a:spcBef>
                  <a:spcPct val="0"/>
                </a:spcBef>
                <a:buFontTx/>
                <a:buNone/>
                <a:defRPr/>
              </a:pPr>
              <a:t>15</a:t>
            </a:fld>
            <a:endParaRPr lang="en-US" altLang="en-US" sz="1800" smtClean="0">
              <a:solidFill>
                <a:srgbClr val="FFFFFF"/>
              </a:solidFill>
            </a:endParaRPr>
          </a:p>
        </p:txBody>
      </p:sp>
      <p:sp>
        <p:nvSpPr>
          <p:cNvPr id="32771" name="Rectangle 1"/>
          <p:cNvSpPr>
            <a:spLocks noChangeArrowheads="1"/>
          </p:cNvSpPr>
          <p:nvPr/>
        </p:nvSpPr>
        <p:spPr bwMode="auto">
          <a:xfrm>
            <a:off x="479425" y="1198563"/>
            <a:ext cx="8207375" cy="1868487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/>
          <a:p>
            <a:pPr marL="285750" indent="-285750">
              <a:lnSpc>
                <a:spcPct val="12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Font typeface="Arial"/>
              <a:buChar char="•"/>
              <a:defRPr/>
            </a:pPr>
            <a:r>
              <a:rPr lang="en-US" sz="1600" dirty="0">
                <a:latin typeface="Arial"/>
                <a:ea typeface="Osaka" charset="0"/>
                <a:cs typeface="Arial"/>
                <a:sym typeface="Arial Narrow" charset="0"/>
              </a:rPr>
              <a:t>Monochromatic X-ray beams obtained at all NSLS-II project </a:t>
            </a:r>
            <a:r>
              <a:rPr lang="en-US" sz="1600" dirty="0" err="1">
                <a:latin typeface="Arial"/>
                <a:ea typeface="Osaka" charset="0"/>
                <a:cs typeface="Arial"/>
                <a:sym typeface="Arial Narrow" charset="0"/>
              </a:rPr>
              <a:t>beamlines</a:t>
            </a:r>
            <a:r>
              <a:rPr lang="en-US" sz="1600" dirty="0">
                <a:latin typeface="Arial"/>
                <a:ea typeface="Osaka" charset="0"/>
                <a:cs typeface="Arial"/>
                <a:sym typeface="Arial Narrow" charset="0"/>
              </a:rPr>
              <a:t>. </a:t>
            </a:r>
          </a:p>
          <a:p>
            <a:pPr marL="285750" indent="-285750">
              <a:lnSpc>
                <a:spcPct val="12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Font typeface="Arial"/>
              <a:buChar char="•"/>
              <a:defRPr/>
            </a:pPr>
            <a:r>
              <a:rPr lang="en-US" sz="1600" dirty="0">
                <a:latin typeface="Arial"/>
                <a:ea typeface="Osaka" charset="0"/>
                <a:cs typeface="Arial"/>
                <a:sym typeface="Arial Narrow" charset="0"/>
              </a:rPr>
              <a:t>All project </a:t>
            </a:r>
            <a:r>
              <a:rPr lang="en-US" sz="1600" dirty="0" err="1">
                <a:latin typeface="Arial"/>
                <a:ea typeface="Osaka" charset="0"/>
                <a:cs typeface="Arial"/>
                <a:sym typeface="Arial Narrow" charset="0"/>
              </a:rPr>
              <a:t>beamline</a:t>
            </a:r>
            <a:r>
              <a:rPr lang="en-US" sz="1600" dirty="0">
                <a:latin typeface="Arial"/>
                <a:ea typeface="Osaka" charset="0"/>
                <a:cs typeface="Arial"/>
                <a:sym typeface="Arial Narrow" charset="0"/>
              </a:rPr>
              <a:t> radiation safety systems and FOE optics are commissioned for 25 mA operations.  High current vacuum conditioning underway.</a:t>
            </a:r>
          </a:p>
          <a:p>
            <a:pPr marL="285750" indent="-285750">
              <a:lnSpc>
                <a:spcPct val="12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Font typeface="Arial"/>
              <a:buChar char="•"/>
              <a:defRPr/>
            </a:pPr>
            <a:r>
              <a:rPr lang="en-US" sz="1600" dirty="0">
                <a:latin typeface="Arial"/>
                <a:ea typeface="Osaka" charset="0"/>
                <a:cs typeface="Arial"/>
                <a:sym typeface="Arial Narrow" charset="0"/>
              </a:rPr>
              <a:t>Technical commissioning progressing well</a:t>
            </a:r>
            <a:r>
              <a:rPr lang="en-US" sz="1600" dirty="0" smtClean="0">
                <a:latin typeface="Arial"/>
                <a:ea typeface="Osaka" charset="0"/>
                <a:cs typeface="Arial"/>
                <a:sym typeface="Arial Narrow" charset="0"/>
              </a:rPr>
              <a:t>. </a:t>
            </a:r>
            <a:r>
              <a:rPr lang="en-US" sz="1600" dirty="0">
                <a:latin typeface="Arial"/>
                <a:ea typeface="Osaka" charset="0"/>
                <a:cs typeface="Arial"/>
                <a:sym typeface="Arial Narrow" charset="0"/>
              </a:rPr>
              <a:t>XPD-1 </a:t>
            </a:r>
            <a:r>
              <a:rPr lang="en-US" sz="1600" dirty="0" smtClean="0">
                <a:latin typeface="Arial"/>
                <a:ea typeface="Osaka" charset="0"/>
                <a:cs typeface="Arial"/>
                <a:sym typeface="Arial Narrow" charset="0"/>
              </a:rPr>
              <a:t>starts </a:t>
            </a:r>
            <a:r>
              <a:rPr lang="en-US" sz="1600" dirty="0">
                <a:latin typeface="Arial"/>
                <a:ea typeface="Osaka" charset="0"/>
                <a:cs typeface="Arial"/>
                <a:sym typeface="Arial Narrow" charset="0"/>
              </a:rPr>
              <a:t>science commissioning with early users this week.</a:t>
            </a:r>
            <a:endParaRPr lang="en-US" sz="1600" dirty="0">
              <a:latin typeface="Arial"/>
              <a:ea typeface="Osaka" charset="0"/>
              <a:cs typeface="Arial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rcRect l="-232" t="31737" r="-929" b="25493"/>
          <a:stretch>
            <a:fillRect/>
          </a:stretch>
        </p:blipFill>
        <p:spPr bwMode="auto">
          <a:xfrm>
            <a:off x="744538" y="3787775"/>
            <a:ext cx="7677150" cy="15621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4613"/>
            <a:ext cx="9144000" cy="682625"/>
          </a:xfrm>
          <a:effectLst>
            <a:outerShdw blurRad="50800" dist="38100" dir="2700000" algn="tl" rotWithShape="0">
              <a:srgbClr val="000000">
                <a:alpha val="39999"/>
              </a:srgbClr>
            </a:outerShdw>
          </a:effectLst>
        </p:spPr>
        <p:txBody>
          <a:bodyPr/>
          <a:lstStyle/>
          <a:p>
            <a:pPr>
              <a:defRPr/>
            </a:pPr>
            <a:r>
              <a:rPr lang="en-US" altLang="en-US" i="1" dirty="0">
                <a:solidFill>
                  <a:srgbClr val="376092"/>
                </a:solidFill>
                <a:ea typeface="Osaka" pitchFamily="1" charset="-128"/>
                <a:sym typeface="Arial Narrow Bold" panose="020B0706020202030204" pitchFamily="34" charset="0"/>
              </a:rPr>
              <a:t>First Spectroscopy &amp; Coherent Diffraction at CSX</a:t>
            </a:r>
            <a:endParaRPr lang="en-US" i="1" dirty="0">
              <a:solidFill>
                <a:srgbClr val="376092"/>
              </a:solidFill>
            </a:endParaRPr>
          </a:p>
        </p:txBody>
      </p:sp>
      <p:sp>
        <p:nvSpPr>
          <p:cNvPr id="35842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fld id="{B5EB94DF-879A-4A4F-BD32-3D713A73B05D}" type="slidenum">
              <a:rPr lang="en-US" altLang="en-US" sz="1800" smtClean="0">
                <a:solidFill>
                  <a:srgbClr val="FFFFFF"/>
                </a:solidFill>
              </a:rPr>
              <a:pPr>
                <a:spcBef>
                  <a:spcPct val="0"/>
                </a:spcBef>
                <a:buFontTx/>
                <a:buNone/>
                <a:defRPr/>
              </a:pPr>
              <a:t>16</a:t>
            </a:fld>
            <a:endParaRPr lang="en-US" altLang="en-US" sz="1800" smtClean="0">
              <a:solidFill>
                <a:srgbClr val="FFFFFF"/>
              </a:solidFill>
            </a:endParaRP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/>
          <a:srcRect l="30531" t="15456" r="29297" b="525"/>
          <a:stretch>
            <a:fillRect/>
          </a:stretch>
        </p:blipFill>
        <p:spPr bwMode="auto">
          <a:xfrm>
            <a:off x="438150" y="1274763"/>
            <a:ext cx="4173538" cy="490855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80808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/>
          <a:srcRect l="27718" t="18092" r="34073" b="15932"/>
          <a:stretch>
            <a:fillRect/>
          </a:stretch>
        </p:blipFill>
        <p:spPr bwMode="auto">
          <a:xfrm>
            <a:off x="4675188" y="1293813"/>
            <a:ext cx="4011612" cy="389572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80808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6" name="Shape 68"/>
          <p:cNvSpPr>
            <a:spLocks noChangeArrowheads="1"/>
          </p:cNvSpPr>
          <p:nvPr/>
        </p:nvSpPr>
        <p:spPr bwMode="auto">
          <a:xfrm>
            <a:off x="4702175" y="5256213"/>
            <a:ext cx="3984625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ts val="600"/>
              </a:spcBef>
              <a:buClr>
                <a:srgbClr val="FF0000"/>
              </a:buClr>
              <a:buFontTx/>
              <a:buNone/>
            </a:pPr>
            <a:r>
              <a:rPr lang="en-US" altLang="en-US">
                <a:ea typeface="Osaka" pitchFamily="1" charset="-128"/>
                <a:sym typeface="Arial Narrow" panose="020B0606020202030204" pitchFamily="34" charset="0"/>
              </a:rPr>
              <a:t>Excellent coherence and beam stability</a:t>
            </a:r>
          </a:p>
        </p:txBody>
      </p:sp>
      <p:sp>
        <p:nvSpPr>
          <p:cNvPr id="10" name="Shape 67"/>
          <p:cNvSpPr txBox="1">
            <a:spLocks/>
          </p:cNvSpPr>
          <p:nvPr/>
        </p:nvSpPr>
        <p:spPr bwMode="auto">
          <a:xfrm>
            <a:off x="4781550" y="855663"/>
            <a:ext cx="3905250" cy="388937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 anchor="ctr" anchorCtr="1"/>
          <a:lstStyle>
            <a:lvl1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+mj-lt"/>
                <a:ea typeface="+mj-ea"/>
                <a:cs typeface="Osaka"/>
              </a:defRPr>
            </a:lvl1pPr>
            <a:lvl2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 Narrow" pitchFamily="34" charset="0"/>
                <a:ea typeface="Osaka" charset="-128"/>
                <a:cs typeface="Osaka"/>
              </a:defRPr>
            </a:lvl2pPr>
            <a:lvl3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 Narrow" pitchFamily="34" charset="0"/>
                <a:ea typeface="Osaka" charset="-128"/>
                <a:cs typeface="Osaka"/>
              </a:defRPr>
            </a:lvl3pPr>
            <a:lvl4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 Narrow" pitchFamily="34" charset="0"/>
                <a:ea typeface="Osaka" charset="-128"/>
                <a:cs typeface="Osaka"/>
              </a:defRPr>
            </a:lvl4pPr>
            <a:lvl5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 Narrow" pitchFamily="34" charset="0"/>
                <a:ea typeface="Osaka" charset="-128"/>
                <a:cs typeface="Osaka"/>
              </a:defRPr>
            </a:lvl5pPr>
            <a:lvl6pPr marL="457200"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 Narrow" pitchFamily="34" charset="0"/>
                <a:ea typeface="Osaka" charset="-128"/>
              </a:defRPr>
            </a:lvl6pPr>
            <a:lvl7pPr marL="914400"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 Narrow" pitchFamily="34" charset="0"/>
                <a:ea typeface="Osaka" charset="-128"/>
              </a:defRPr>
            </a:lvl7pPr>
            <a:lvl8pPr marL="1371600"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 Narrow" pitchFamily="34" charset="0"/>
                <a:ea typeface="Osaka" charset="-128"/>
              </a:defRPr>
            </a:lvl8pPr>
            <a:lvl9pPr marL="1828800"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 Narrow" pitchFamily="34" charset="0"/>
                <a:ea typeface="Osaka" charset="-128"/>
              </a:defRPr>
            </a:lvl9pPr>
          </a:lstStyle>
          <a:p>
            <a:pPr defTabSz="849313">
              <a:lnSpc>
                <a:spcPct val="80000"/>
              </a:lnSpc>
              <a:defRPr/>
            </a:pPr>
            <a:r>
              <a:rPr lang="en-US" altLang="en-US" sz="2000" b="0" i="1" u="sng" kern="0" dirty="0" smtClean="0">
                <a:solidFill>
                  <a:srgbClr val="376092"/>
                </a:solidFill>
                <a:latin typeface="Arial"/>
                <a:cs typeface="Arial"/>
                <a:sym typeface="Arial Narrow Bold" panose="020B0706020202030204" pitchFamily="34" charset="0"/>
              </a:rPr>
              <a:t>Dec 3, 2014 </a:t>
            </a:r>
          </a:p>
        </p:txBody>
      </p:sp>
      <p:sp>
        <p:nvSpPr>
          <p:cNvPr id="11" name="Shape 67"/>
          <p:cNvSpPr txBox="1">
            <a:spLocks/>
          </p:cNvSpPr>
          <p:nvPr/>
        </p:nvSpPr>
        <p:spPr bwMode="auto">
          <a:xfrm>
            <a:off x="438150" y="863600"/>
            <a:ext cx="4173538" cy="388938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 anchor="ctr" anchorCtr="1"/>
          <a:lstStyle>
            <a:lvl1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+mj-lt"/>
                <a:ea typeface="+mj-ea"/>
                <a:cs typeface="Osaka"/>
              </a:defRPr>
            </a:lvl1pPr>
            <a:lvl2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 Narrow" pitchFamily="34" charset="0"/>
                <a:ea typeface="Osaka" charset="-128"/>
                <a:cs typeface="Osaka"/>
              </a:defRPr>
            </a:lvl2pPr>
            <a:lvl3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 Narrow" pitchFamily="34" charset="0"/>
                <a:ea typeface="Osaka" charset="-128"/>
                <a:cs typeface="Osaka"/>
              </a:defRPr>
            </a:lvl3pPr>
            <a:lvl4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 Narrow" pitchFamily="34" charset="0"/>
                <a:ea typeface="Osaka" charset="-128"/>
                <a:cs typeface="Osaka"/>
              </a:defRPr>
            </a:lvl4pPr>
            <a:lvl5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 Narrow" pitchFamily="34" charset="0"/>
                <a:ea typeface="Osaka" charset="-128"/>
                <a:cs typeface="Osaka"/>
              </a:defRPr>
            </a:lvl5pPr>
            <a:lvl6pPr marL="457200"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 Narrow" pitchFamily="34" charset="0"/>
                <a:ea typeface="Osaka" charset="-128"/>
              </a:defRPr>
            </a:lvl6pPr>
            <a:lvl7pPr marL="914400"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 Narrow" pitchFamily="34" charset="0"/>
                <a:ea typeface="Osaka" charset="-128"/>
              </a:defRPr>
            </a:lvl7pPr>
            <a:lvl8pPr marL="1371600"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 Narrow" pitchFamily="34" charset="0"/>
                <a:ea typeface="Osaka" charset="-128"/>
              </a:defRPr>
            </a:lvl8pPr>
            <a:lvl9pPr marL="1828800"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 Narrow" pitchFamily="34" charset="0"/>
                <a:ea typeface="Osaka" charset="-128"/>
              </a:defRPr>
            </a:lvl9pPr>
          </a:lstStyle>
          <a:p>
            <a:pPr defTabSz="849313">
              <a:lnSpc>
                <a:spcPct val="80000"/>
              </a:lnSpc>
              <a:defRPr/>
            </a:pPr>
            <a:r>
              <a:rPr lang="en-US" altLang="en-US" sz="2000" b="0" i="1" u="sng" kern="0" dirty="0" smtClean="0">
                <a:solidFill>
                  <a:srgbClr val="376092"/>
                </a:solidFill>
                <a:latin typeface="Arial"/>
                <a:cs typeface="Arial"/>
                <a:sym typeface="Arial Narrow Bold" panose="020B0706020202030204" pitchFamily="34" charset="0"/>
              </a:rPr>
              <a:t>Nov 21, 2014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1"/>
          <p:cNvSpPr>
            <a:spLocks noGrp="1"/>
          </p:cNvSpPr>
          <p:nvPr>
            <p:ph type="title"/>
          </p:nvPr>
        </p:nvSpPr>
        <p:spPr>
          <a:xfrm>
            <a:off x="0" y="31750"/>
            <a:ext cx="9144000" cy="682625"/>
          </a:xfrm>
          <a:effectLst>
            <a:outerShdw blurRad="50800" dist="38100" dir="2700000" algn="tl" rotWithShape="0">
              <a:srgbClr val="000000">
                <a:alpha val="39999"/>
              </a:srgbClr>
            </a:outerShdw>
          </a:effectLst>
        </p:spPr>
        <p:txBody>
          <a:bodyPr/>
          <a:lstStyle/>
          <a:p>
            <a:pPr>
              <a:defRPr/>
            </a:pPr>
            <a:r>
              <a:rPr lang="en-US" altLang="en-US" i="1" dirty="0">
                <a:solidFill>
                  <a:srgbClr val="376092"/>
                </a:solidFill>
                <a:ea typeface="Osaka" pitchFamily="1" charset="-128"/>
                <a:cs typeface="+mn-cs"/>
              </a:rPr>
              <a:t>Benchmarking Measurements at XPD</a:t>
            </a:r>
          </a:p>
        </p:txBody>
      </p:sp>
      <p:grpSp>
        <p:nvGrpSpPr>
          <p:cNvPr id="35842" name="Group 3"/>
          <p:cNvGrpSpPr>
            <a:grpSpLocks/>
          </p:cNvGrpSpPr>
          <p:nvPr/>
        </p:nvGrpSpPr>
        <p:grpSpPr bwMode="auto">
          <a:xfrm>
            <a:off x="721813" y="2163308"/>
            <a:ext cx="4280400" cy="2633662"/>
            <a:chOff x="0" y="1171512"/>
            <a:chExt cx="4861208" cy="299141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35848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920" t="13333" r="13499" b="2888"/>
            <a:stretch>
              <a:fillRect/>
            </a:stretch>
          </p:blipFill>
          <p:spPr bwMode="auto">
            <a:xfrm>
              <a:off x="0" y="1171512"/>
              <a:ext cx="4861208" cy="2991414"/>
            </a:xfrm>
            <a:prstGeom prst="rect">
              <a:avLst/>
            </a:prstGeom>
            <a:noFill/>
            <a:ln>
              <a:noFill/>
            </a:ln>
            <a:extLst/>
          </p:spPr>
        </p:pic>
        <p:sp>
          <p:nvSpPr>
            <p:cNvPr id="35849" name="TextBox 4"/>
            <p:cNvSpPr txBox="1">
              <a:spLocks noChangeArrowheads="1"/>
            </p:cNvSpPr>
            <p:nvPr/>
          </p:nvSpPr>
          <p:spPr bwMode="auto">
            <a:xfrm>
              <a:off x="1242035" y="1305288"/>
              <a:ext cx="1777187" cy="608277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9pPr>
            </a:lstStyle>
            <a:p>
              <a:pPr>
                <a:lnSpc>
                  <a:spcPct val="90000"/>
                </a:lnSpc>
                <a:spcBef>
                  <a:spcPct val="50000"/>
                </a:spcBef>
                <a:buClr>
                  <a:schemeClr val="folHlink"/>
                </a:buClr>
                <a:buSzPct val="135000"/>
                <a:defRPr/>
              </a:pPr>
              <a:r>
                <a:rPr lang="en-US" sz="1600" i="1" dirty="0" smtClean="0">
                  <a:solidFill>
                    <a:schemeClr val="accent1">
                      <a:lumMod val="75000"/>
                    </a:schemeClr>
                  </a:solidFill>
                  <a:latin typeface="Arial Narrow" charset="0"/>
                  <a:ea typeface="Osaka" charset="0"/>
                </a:rPr>
                <a:t>Comparisons with </a:t>
              </a:r>
              <a:br>
                <a:rPr lang="en-US" sz="1600" i="1" dirty="0" smtClean="0">
                  <a:solidFill>
                    <a:schemeClr val="accent1">
                      <a:lumMod val="75000"/>
                    </a:schemeClr>
                  </a:solidFill>
                  <a:latin typeface="Arial Narrow" charset="0"/>
                  <a:ea typeface="Osaka" charset="0"/>
                </a:rPr>
              </a:br>
              <a:r>
                <a:rPr lang="en-US" sz="1600" i="1" dirty="0" smtClean="0">
                  <a:solidFill>
                    <a:schemeClr val="accent1">
                      <a:lumMod val="75000"/>
                    </a:schemeClr>
                  </a:solidFill>
                  <a:latin typeface="Arial Narrow" charset="0"/>
                  <a:ea typeface="Osaka" charset="0"/>
                </a:rPr>
                <a:t>NSLS</a:t>
              </a:r>
            </a:p>
          </p:txBody>
        </p:sp>
        <p:sp>
          <p:nvSpPr>
            <p:cNvPr id="35850" name="TextBox 5"/>
            <p:cNvSpPr txBox="1">
              <a:spLocks noChangeArrowheads="1"/>
            </p:cNvSpPr>
            <p:nvPr/>
          </p:nvSpPr>
          <p:spPr bwMode="auto">
            <a:xfrm>
              <a:off x="1844628" y="1534746"/>
              <a:ext cx="673955" cy="356576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9pPr>
            </a:lstStyle>
            <a:p>
              <a:pPr>
                <a:lnSpc>
                  <a:spcPct val="90000"/>
                </a:lnSpc>
                <a:spcBef>
                  <a:spcPct val="50000"/>
                </a:spcBef>
                <a:buClr>
                  <a:schemeClr val="folHlink"/>
                </a:buClr>
                <a:buSzPct val="135000"/>
                <a:defRPr/>
              </a:pPr>
              <a:r>
                <a:rPr lang="en-US" sz="1600" i="1" dirty="0" smtClean="0">
                  <a:solidFill>
                    <a:schemeClr val="accent1">
                      <a:lumMod val="75000"/>
                    </a:schemeClr>
                  </a:solidFill>
                  <a:latin typeface="Arial Narrow" charset="0"/>
                  <a:ea typeface="Osaka" charset="0"/>
                </a:rPr>
                <a:t>CeO</a:t>
              </a:r>
              <a:r>
                <a:rPr lang="en-US" sz="1600" i="1" baseline="-25000" dirty="0" smtClean="0">
                  <a:solidFill>
                    <a:schemeClr val="accent1">
                      <a:lumMod val="75000"/>
                    </a:schemeClr>
                  </a:solidFill>
                  <a:latin typeface="Arial Narrow" charset="0"/>
                  <a:ea typeface="Osaka" charset="0"/>
                </a:rPr>
                <a:t>2</a:t>
              </a:r>
            </a:p>
          </p:txBody>
        </p:sp>
      </p:grpSp>
      <p:sp>
        <p:nvSpPr>
          <p:cNvPr id="35844" name="Shape 68"/>
          <p:cNvSpPr>
            <a:spLocks noChangeArrowheads="1"/>
          </p:cNvSpPr>
          <p:nvPr/>
        </p:nvSpPr>
        <p:spPr bwMode="auto">
          <a:xfrm>
            <a:off x="398463" y="1014413"/>
            <a:ext cx="4486275" cy="738187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spAutoFit/>
          </a:bodyPr>
          <a:lstStyle/>
          <a:p>
            <a:pPr marL="285750" indent="-285750">
              <a:spcBef>
                <a:spcPts val="600"/>
              </a:spcBef>
              <a:buClr>
                <a:schemeClr val="accent1">
                  <a:lumMod val="75000"/>
                </a:schemeClr>
              </a:buClr>
              <a:buFont typeface="Arial"/>
              <a:buChar char="•"/>
              <a:defRPr/>
            </a:pPr>
            <a:r>
              <a:rPr lang="en-US" sz="1600" dirty="0">
                <a:latin typeface="Arial"/>
                <a:ea typeface="Osaka" charset="0"/>
                <a:cs typeface="Arial"/>
                <a:sym typeface="Arial Narrow" charset="0"/>
              </a:rPr>
              <a:t>Several benchmarking measurements have been conducted at XPD on reference samples at 0.5 mA</a:t>
            </a:r>
          </a:p>
        </p:txBody>
      </p:sp>
      <p:sp>
        <p:nvSpPr>
          <p:cNvPr id="36869" name="TextBox 6"/>
          <p:cNvSpPr txBox="1">
            <a:spLocks noChangeArrowheads="1"/>
          </p:cNvSpPr>
          <p:nvPr/>
        </p:nvSpPr>
        <p:spPr bwMode="auto">
          <a:xfrm>
            <a:off x="5367338" y="4527550"/>
            <a:ext cx="3148012" cy="175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ct val="90000"/>
              </a:lnSpc>
              <a:spcBef>
                <a:spcPct val="50000"/>
              </a:spcBef>
              <a:buClr>
                <a:schemeClr val="folHlink"/>
              </a:buClr>
              <a:buSzPct val="135000"/>
              <a:buFontTx/>
              <a:buNone/>
            </a:pPr>
            <a:r>
              <a:rPr lang="en-US" altLang="en-US">
                <a:ea typeface="Osaka" pitchFamily="1" charset="-128"/>
              </a:rPr>
              <a:t>Manuscript submitted to APL Materials on Dec (2014)</a:t>
            </a:r>
          </a:p>
          <a:p>
            <a:pPr>
              <a:lnSpc>
                <a:spcPct val="90000"/>
              </a:lnSpc>
              <a:spcBef>
                <a:spcPct val="50000"/>
              </a:spcBef>
              <a:buClr>
                <a:schemeClr val="folHlink"/>
              </a:buClr>
              <a:buSzPct val="135000"/>
              <a:buFontTx/>
              <a:buNone/>
            </a:pPr>
            <a:r>
              <a:rPr lang="en-US" altLang="en-US">
                <a:ea typeface="Osaka" pitchFamily="1" charset="-128"/>
              </a:rPr>
              <a:t>Title: "Enhanced Thermoelectric Power and Electronic Correlations in RuSe2“.</a:t>
            </a:r>
          </a:p>
          <a:p>
            <a:pPr>
              <a:lnSpc>
                <a:spcPct val="90000"/>
              </a:lnSpc>
              <a:spcBef>
                <a:spcPct val="50000"/>
              </a:spcBef>
              <a:buClr>
                <a:schemeClr val="folHlink"/>
              </a:buClr>
              <a:buSzPct val="135000"/>
              <a:buFontTx/>
              <a:buNone/>
            </a:pPr>
            <a:r>
              <a:rPr lang="en-US" altLang="en-US" sz="2000" i="1">
                <a:solidFill>
                  <a:srgbClr val="FF0000"/>
                </a:solidFill>
                <a:ea typeface="Osaka" pitchFamily="1" charset="-128"/>
              </a:rPr>
              <a:t>In press Feb. (2015)</a:t>
            </a:r>
          </a:p>
        </p:txBody>
      </p:sp>
      <p:pic>
        <p:nvPicPr>
          <p:cNvPr id="35846" name="Picture 2" descr="444ee7e7-36e3-48de-ba16-17cd92034f4c@exchange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67338" y="1027113"/>
            <a:ext cx="3148012" cy="315595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80808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71" name="Rectangle 2"/>
          <p:cNvSpPr>
            <a:spLocks noChangeArrowheads="1"/>
          </p:cNvSpPr>
          <p:nvPr/>
        </p:nvSpPr>
        <p:spPr bwMode="auto">
          <a:xfrm>
            <a:off x="6235700" y="1363663"/>
            <a:ext cx="1414463" cy="3683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ea typeface="Osaka" pitchFamily="1" charset="-128"/>
              </a:rPr>
              <a:t>Ru</a:t>
            </a:r>
            <a:r>
              <a:rPr lang="en-US" altLang="en-US" sz="1800" baseline="-25000">
                <a:ea typeface="Osaka" pitchFamily="1" charset="-128"/>
              </a:rPr>
              <a:t>0.8</a:t>
            </a:r>
            <a:r>
              <a:rPr lang="en-US" altLang="en-US" sz="1800">
                <a:ea typeface="Osaka" pitchFamily="1" charset="-128"/>
              </a:rPr>
              <a:t>Ir</a:t>
            </a:r>
            <a:r>
              <a:rPr lang="en-US" altLang="en-US" sz="1800" baseline="-25000">
                <a:ea typeface="Osaka" pitchFamily="1" charset="-128"/>
              </a:rPr>
              <a:t>0.2</a:t>
            </a:r>
            <a:r>
              <a:rPr lang="en-US" altLang="en-US" sz="1800">
                <a:ea typeface="Osaka" pitchFamily="1" charset="-128"/>
              </a:rPr>
              <a:t>Se</a:t>
            </a:r>
            <a:r>
              <a:rPr lang="en-US" altLang="en-US" sz="1800" baseline="-25000">
                <a:ea typeface="Osaka" pitchFamily="1" charset="-128"/>
              </a:rPr>
              <a:t>2</a:t>
            </a:r>
            <a:endParaRPr lang="en-US" altLang="en-US" sz="1800">
              <a:ea typeface="Osaka" pitchFamily="1" charset="-128"/>
            </a:endParaRPr>
          </a:p>
        </p:txBody>
      </p:sp>
      <p:sp>
        <p:nvSpPr>
          <p:cNvPr id="11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fld id="{83BE2862-443F-4821-828D-C852470E1A5C}" type="slidenum">
              <a:rPr lang="en-US" altLang="en-US" sz="1800" smtClean="0">
                <a:solidFill>
                  <a:srgbClr val="FFFFFF"/>
                </a:solidFill>
              </a:rPr>
              <a:pPr>
                <a:spcBef>
                  <a:spcPct val="0"/>
                </a:spcBef>
                <a:buFontTx/>
                <a:buNone/>
                <a:defRPr/>
              </a:pPr>
              <a:t>17</a:t>
            </a:fld>
            <a:endParaRPr lang="en-US" altLang="en-US" sz="1800" smtClean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Shape 67"/>
          <p:cNvSpPr>
            <a:spLocks noGrp="1"/>
          </p:cNvSpPr>
          <p:nvPr>
            <p:ph type="title" idx="4294967295"/>
          </p:nvPr>
        </p:nvSpPr>
        <p:spPr>
          <a:xfrm>
            <a:off x="0" y="-101600"/>
            <a:ext cx="9182100" cy="963613"/>
          </a:xfrm>
          <a:effectLst>
            <a:outerShdw blurRad="50800" dist="38100" dir="2700000" algn="tl" rotWithShape="0">
              <a:srgbClr val="000000">
                <a:alpha val="39999"/>
              </a:srgbClr>
            </a:outerShdw>
          </a:effectLst>
        </p:spPr>
        <p:txBody>
          <a:bodyPr lIns="0" tIns="0" rIns="0" bIns="0"/>
          <a:lstStyle/>
          <a:p>
            <a:pPr defTabSz="849313">
              <a:spcBef>
                <a:spcPts val="1200"/>
              </a:spcBef>
              <a:spcAft>
                <a:spcPts val="1200"/>
              </a:spcAft>
              <a:defRPr/>
            </a:pPr>
            <a:r>
              <a:rPr lang="en-US" altLang="en-US" i="1" dirty="0">
                <a:solidFill>
                  <a:srgbClr val="376092"/>
                </a:solidFill>
                <a:ea typeface="Osaka" pitchFamily="1" charset="-128"/>
                <a:sym typeface="Arial Narrow Bold" panose="020B0706020202030204" pitchFamily="34" charset="0"/>
              </a:rPr>
              <a:t>Coherence and stability</a:t>
            </a:r>
          </a:p>
        </p:txBody>
      </p:sp>
      <p:sp>
        <p:nvSpPr>
          <p:cNvPr id="2" name="Shape 68"/>
          <p:cNvSpPr>
            <a:spLocks noChangeArrowheads="1"/>
          </p:cNvSpPr>
          <p:nvPr/>
        </p:nvSpPr>
        <p:spPr bwMode="auto">
          <a:xfrm>
            <a:off x="422275" y="968375"/>
            <a:ext cx="8804275" cy="225425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spAutoFit/>
          </a:bodyPr>
          <a:lstStyle/>
          <a:p>
            <a:pPr marL="285750" indent="-285750">
              <a:lnSpc>
                <a:spcPct val="90000"/>
              </a:lnSpc>
              <a:spcBef>
                <a:spcPts val="600"/>
              </a:spcBef>
              <a:buClr>
                <a:schemeClr val="accent1">
                  <a:lumMod val="75000"/>
                </a:schemeClr>
              </a:buClr>
              <a:buFont typeface="Arial"/>
              <a:buChar char="•"/>
              <a:defRPr/>
            </a:pPr>
            <a:r>
              <a:rPr lang="en-US" sz="1600" dirty="0">
                <a:latin typeface="Arial"/>
                <a:ea typeface="Osaka" charset="0"/>
                <a:cs typeface="Arial"/>
                <a:sym typeface="Arial Narrow" charset="0"/>
              </a:rPr>
              <a:t>Benchmarking measurements and tests conducted at HXN, CSX-1</a:t>
            </a:r>
          </a:p>
        </p:txBody>
      </p:sp>
      <p:pic>
        <p:nvPicPr>
          <p:cNvPr id="37891" name="Picture 17" descr="antenna_n.png"/>
          <p:cNvPicPr>
            <a:picLocks noChangeAspect="1"/>
          </p:cNvPicPr>
          <p:nvPr/>
        </p:nvPicPr>
        <p:blipFill>
          <a:blip r:embed="rId3"/>
          <a:srcRect l="30553" t="57375" r="4887" b="3323"/>
          <a:stretch>
            <a:fillRect/>
          </a:stretch>
        </p:blipFill>
        <p:spPr bwMode="auto">
          <a:xfrm>
            <a:off x="615950" y="3182938"/>
            <a:ext cx="3751263" cy="245586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80808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422275" y="1331913"/>
            <a:ext cx="4402138" cy="12795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  <a:spcBef>
                <a:spcPct val="50000"/>
              </a:spcBef>
              <a:buClr>
                <a:schemeClr val="folHlink"/>
              </a:buClr>
              <a:buSzPct val="135000"/>
              <a:defRPr/>
            </a:pPr>
            <a:r>
              <a:rPr lang="en-US" sz="2000" u="sng" dirty="0">
                <a:solidFill>
                  <a:srgbClr val="37609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Osaka" charset="-128"/>
                <a:cs typeface="Arial"/>
              </a:rPr>
              <a:t> </a:t>
            </a:r>
            <a:r>
              <a:rPr lang="en-US" sz="2000" u="sng" dirty="0">
                <a:solidFill>
                  <a:srgbClr val="376092"/>
                </a:solidFill>
                <a:latin typeface="Arial"/>
                <a:ea typeface="Osaka" charset="-128"/>
                <a:cs typeface="Arial"/>
              </a:rPr>
              <a:t>First X-ray Imaging at NSLS-II</a:t>
            </a:r>
          </a:p>
          <a:p>
            <a:pPr algn="ctr">
              <a:lnSpc>
                <a:spcPct val="90000"/>
              </a:lnSpc>
              <a:spcBef>
                <a:spcPct val="50000"/>
              </a:spcBef>
              <a:buClr>
                <a:schemeClr val="folHlink"/>
              </a:buClr>
              <a:buSzPct val="135000"/>
              <a:defRPr/>
            </a:pPr>
            <a:r>
              <a:rPr lang="en-US" sz="1600" dirty="0">
                <a:latin typeface="Arial"/>
                <a:ea typeface="Osaka" charset="-128"/>
                <a:cs typeface="Arial"/>
              </a:rPr>
              <a:t>Hard X-ray Nanoprobe Beamline, 3-ID, </a:t>
            </a:r>
          </a:p>
          <a:p>
            <a:pPr algn="ctr">
              <a:lnSpc>
                <a:spcPct val="90000"/>
              </a:lnSpc>
              <a:spcBef>
                <a:spcPct val="50000"/>
              </a:spcBef>
              <a:buClr>
                <a:schemeClr val="folHlink"/>
              </a:buClr>
              <a:buSzPct val="135000"/>
              <a:defRPr/>
            </a:pPr>
            <a:r>
              <a:rPr lang="en-US" sz="1600" dirty="0">
                <a:latin typeface="Arial"/>
                <a:ea typeface="Osaka" charset="-128"/>
                <a:cs typeface="Arial"/>
              </a:rPr>
              <a:t>Dec. 16</a:t>
            </a:r>
            <a:r>
              <a:rPr lang="en-US" sz="1600" baseline="30000" dirty="0">
                <a:latin typeface="Arial"/>
                <a:ea typeface="Osaka" charset="-128"/>
                <a:cs typeface="Arial"/>
              </a:rPr>
              <a:t>th</a:t>
            </a:r>
            <a:r>
              <a:rPr lang="en-US" sz="1600" dirty="0">
                <a:latin typeface="Arial"/>
                <a:ea typeface="Osaka" charset="-128"/>
                <a:cs typeface="Arial"/>
              </a:rPr>
              <a:t>, 2014 </a:t>
            </a:r>
            <a:br>
              <a:rPr lang="en-US" sz="1600" dirty="0">
                <a:latin typeface="Arial"/>
                <a:ea typeface="Osaka" charset="-128"/>
                <a:cs typeface="Arial"/>
              </a:rPr>
            </a:br>
            <a:endParaRPr lang="en-US" sz="1600" dirty="0">
              <a:latin typeface="Arial"/>
              <a:ea typeface="Osaka" charset="-128"/>
              <a:cs typeface="Arial"/>
            </a:endParaRPr>
          </a:p>
        </p:txBody>
      </p:sp>
      <p:sp>
        <p:nvSpPr>
          <p:cNvPr id="38919" name="TextBox 2"/>
          <p:cNvSpPr txBox="1">
            <a:spLocks noChangeArrowheads="1"/>
          </p:cNvSpPr>
          <p:nvPr/>
        </p:nvSpPr>
        <p:spPr bwMode="auto">
          <a:xfrm>
            <a:off x="1657350" y="2760663"/>
            <a:ext cx="2103438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ct val="90000"/>
              </a:lnSpc>
              <a:spcBef>
                <a:spcPct val="50000"/>
              </a:spcBef>
              <a:buClr>
                <a:schemeClr val="folHlink"/>
              </a:buClr>
              <a:buSzPct val="135000"/>
              <a:buFontTx/>
              <a:buNone/>
            </a:pPr>
            <a:r>
              <a:rPr lang="en-US" altLang="en-US" sz="1400" b="1">
                <a:solidFill>
                  <a:srgbClr val="376092"/>
                </a:solidFill>
                <a:ea typeface="Osaka" pitchFamily="1" charset="-128"/>
              </a:rPr>
              <a:t>Image: 5 sec at 0.5 mA</a:t>
            </a:r>
          </a:p>
        </p:txBody>
      </p:sp>
      <p:sp>
        <p:nvSpPr>
          <p:cNvPr id="38920" name="TextBox 24"/>
          <p:cNvSpPr txBox="1">
            <a:spLocks noChangeArrowheads="1"/>
          </p:cNvSpPr>
          <p:nvPr/>
        </p:nvSpPr>
        <p:spPr bwMode="auto">
          <a:xfrm>
            <a:off x="5653047" y="2763838"/>
            <a:ext cx="2881313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ct val="90000"/>
              </a:lnSpc>
              <a:spcBef>
                <a:spcPct val="50000"/>
              </a:spcBef>
              <a:buClr>
                <a:schemeClr val="folHlink"/>
              </a:buClr>
              <a:buSzPct val="135000"/>
              <a:buFontTx/>
              <a:buNone/>
            </a:pPr>
            <a:r>
              <a:rPr lang="en-US" altLang="en-US" sz="1400" b="1" dirty="0">
                <a:solidFill>
                  <a:srgbClr val="376092"/>
                </a:solidFill>
                <a:ea typeface="Osaka" pitchFamily="1" charset="-128"/>
              </a:rPr>
              <a:t>Speckle Image: 120 sec at 5 mA</a:t>
            </a:r>
          </a:p>
        </p:txBody>
      </p:sp>
      <p:sp>
        <p:nvSpPr>
          <p:cNvPr id="38921" name="TextBox 3"/>
          <p:cNvSpPr txBox="1">
            <a:spLocks noChangeArrowheads="1"/>
          </p:cNvSpPr>
          <p:nvPr/>
        </p:nvSpPr>
        <p:spPr bwMode="auto">
          <a:xfrm>
            <a:off x="5073007" y="1722438"/>
            <a:ext cx="3570208" cy="6586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ct val="90000"/>
              </a:lnSpc>
              <a:spcBef>
                <a:spcPct val="50000"/>
              </a:spcBef>
              <a:buClr>
                <a:schemeClr val="folHlink"/>
              </a:buClr>
              <a:buSzPct val="135000"/>
              <a:buFontTx/>
              <a:buNone/>
            </a:pPr>
            <a:r>
              <a:rPr lang="en-US" altLang="en-US" dirty="0">
                <a:ea typeface="Osaka" pitchFamily="1" charset="-128"/>
              </a:rPr>
              <a:t>Pr</a:t>
            </a:r>
            <a:r>
              <a:rPr lang="en-US" altLang="en-US" baseline="-25000" dirty="0">
                <a:ea typeface="Osaka" pitchFamily="1" charset="-128"/>
              </a:rPr>
              <a:t>0.5</a:t>
            </a:r>
            <a:r>
              <a:rPr lang="en-US" altLang="en-US" dirty="0">
                <a:ea typeface="Osaka" pitchFamily="1" charset="-128"/>
              </a:rPr>
              <a:t>Ca</a:t>
            </a:r>
            <a:r>
              <a:rPr lang="en-US" altLang="en-US" baseline="-25000" dirty="0">
                <a:ea typeface="Osaka" pitchFamily="1" charset="-128"/>
              </a:rPr>
              <a:t>0.5</a:t>
            </a:r>
            <a:r>
              <a:rPr lang="en-US" altLang="en-US" dirty="0">
                <a:ea typeface="Osaka" pitchFamily="1" charset="-128"/>
              </a:rPr>
              <a:t>MnO</a:t>
            </a:r>
            <a:r>
              <a:rPr lang="en-US" altLang="en-US" baseline="-25000" dirty="0">
                <a:ea typeface="Osaka" pitchFamily="1" charset="-128"/>
              </a:rPr>
              <a:t>3 </a:t>
            </a:r>
            <a:r>
              <a:rPr lang="en-US" altLang="en-US" dirty="0">
                <a:ea typeface="Osaka" pitchFamily="1" charset="-128"/>
              </a:rPr>
              <a:t> orbital order at  ~</a:t>
            </a:r>
            <a:r>
              <a:rPr lang="en-US" altLang="en-US" dirty="0" smtClean="0">
                <a:ea typeface="Osaka" pitchFamily="1" charset="-128"/>
              </a:rPr>
              <a:t>80K</a:t>
            </a:r>
          </a:p>
          <a:p>
            <a:pPr algn="ctr">
              <a:lnSpc>
                <a:spcPct val="90000"/>
              </a:lnSpc>
              <a:spcBef>
                <a:spcPct val="50000"/>
              </a:spcBef>
              <a:buClr>
                <a:schemeClr val="folHlink"/>
              </a:buClr>
              <a:buSzPct val="135000"/>
              <a:buFontTx/>
              <a:buNone/>
            </a:pPr>
            <a:r>
              <a:rPr lang="en-US" dirty="0">
                <a:latin typeface="Arial"/>
                <a:ea typeface="Osaka" charset="-128"/>
                <a:cs typeface="Arial"/>
              </a:rPr>
              <a:t>Dec. </a:t>
            </a:r>
            <a:r>
              <a:rPr lang="en-US" dirty="0" smtClean="0">
                <a:latin typeface="Arial"/>
                <a:ea typeface="Osaka" charset="-128"/>
                <a:cs typeface="Arial"/>
              </a:rPr>
              <a:t>20</a:t>
            </a:r>
            <a:r>
              <a:rPr lang="en-US" baseline="30000" dirty="0" smtClean="0">
                <a:latin typeface="Arial"/>
                <a:ea typeface="Osaka" charset="-128"/>
                <a:cs typeface="Arial"/>
              </a:rPr>
              <a:t>th</a:t>
            </a:r>
            <a:r>
              <a:rPr lang="en-US" dirty="0">
                <a:latin typeface="Arial"/>
                <a:ea typeface="Osaka" charset="-128"/>
                <a:cs typeface="Arial"/>
              </a:rPr>
              <a:t>, 2014</a:t>
            </a:r>
            <a:endParaRPr lang="en-US" altLang="en-US" baseline="-25000" dirty="0">
              <a:ea typeface="Osaka" pitchFamily="1" charset="-128"/>
            </a:endParaRPr>
          </a:p>
        </p:txBody>
      </p:sp>
      <p:sp>
        <p:nvSpPr>
          <p:cNvPr id="38922" name="Shape 68"/>
          <p:cNvSpPr>
            <a:spLocks noChangeArrowheads="1"/>
          </p:cNvSpPr>
          <p:nvPr/>
        </p:nvSpPr>
        <p:spPr bwMode="auto">
          <a:xfrm>
            <a:off x="4933268" y="1379538"/>
            <a:ext cx="3849687" cy="28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lnSpc>
                <a:spcPct val="90000"/>
              </a:lnSpc>
              <a:spcBef>
                <a:spcPts val="600"/>
              </a:spcBef>
              <a:buClr>
                <a:srgbClr val="FF0000"/>
              </a:buClr>
              <a:buFontTx/>
              <a:buNone/>
            </a:pPr>
            <a:r>
              <a:rPr lang="en-US" altLang="en-US" sz="2000" u="sng" dirty="0">
                <a:solidFill>
                  <a:srgbClr val="376092"/>
                </a:solidFill>
                <a:latin typeface="Arial Narrow" panose="020B0606020202030204" pitchFamily="34" charset="0"/>
                <a:ea typeface="Osaka" pitchFamily="1" charset="-128"/>
                <a:sym typeface="Arial Narrow" panose="020B0606020202030204" pitchFamily="34" charset="0"/>
              </a:rPr>
              <a:t>First Speckle Pattern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5710537" y="3186113"/>
            <a:ext cx="2680493" cy="2198687"/>
            <a:chOff x="5405438" y="3049588"/>
            <a:chExt cx="2680493" cy="2198687"/>
          </a:xfrm>
        </p:grpSpPr>
        <p:pic>
          <p:nvPicPr>
            <p:cNvPr id="37893" name="Picture 1"/>
            <p:cNvPicPr>
              <a:picLocks noChangeAspect="1"/>
            </p:cNvPicPr>
            <p:nvPr/>
          </p:nvPicPr>
          <p:blipFill rotWithShape="1">
            <a:blip r:embed="rId4"/>
            <a:srcRect l="31220" t="26632" r="38185" b="35651"/>
            <a:stretch/>
          </p:blipFill>
          <p:spPr bwMode="auto">
            <a:xfrm>
              <a:off x="5412581" y="3049588"/>
              <a:ext cx="2673350" cy="2198687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srgbClr val="808080">
                  <a:alpha val="39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8923" name="TextBox 27"/>
            <p:cNvSpPr txBox="1">
              <a:spLocks noChangeArrowheads="1"/>
            </p:cNvSpPr>
            <p:nvPr/>
          </p:nvSpPr>
          <p:spPr bwMode="auto">
            <a:xfrm>
              <a:off x="5405438" y="4847319"/>
              <a:ext cx="838200" cy="317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lnSpc>
                  <a:spcPct val="90000"/>
                </a:lnSpc>
                <a:spcBef>
                  <a:spcPct val="50000"/>
                </a:spcBef>
                <a:buClr>
                  <a:schemeClr val="folHlink"/>
                </a:buClr>
                <a:buSzPct val="135000"/>
                <a:buFontTx/>
                <a:buNone/>
              </a:pPr>
              <a:r>
                <a:rPr lang="en-US" altLang="en-US" i="1" dirty="0">
                  <a:solidFill>
                    <a:schemeClr val="bg1"/>
                  </a:solidFill>
                  <a:ea typeface="Osaka" pitchFamily="1" charset="-128"/>
                </a:rPr>
                <a:t>CSX-1</a:t>
              </a:r>
            </a:p>
          </p:txBody>
        </p:sp>
      </p:grpSp>
      <p:sp>
        <p:nvSpPr>
          <p:cNvPr id="38924" name="TextBox 28"/>
          <p:cNvSpPr txBox="1">
            <a:spLocks noChangeArrowheads="1"/>
          </p:cNvSpPr>
          <p:nvPr/>
        </p:nvSpPr>
        <p:spPr bwMode="auto">
          <a:xfrm>
            <a:off x="615950" y="3429000"/>
            <a:ext cx="666750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ct val="90000"/>
              </a:lnSpc>
              <a:spcBef>
                <a:spcPct val="50000"/>
              </a:spcBef>
              <a:buClr>
                <a:schemeClr val="folHlink"/>
              </a:buClr>
              <a:buSzPct val="135000"/>
              <a:buFontTx/>
              <a:buNone/>
            </a:pPr>
            <a:r>
              <a:rPr lang="en-US" altLang="en-US" i="1">
                <a:solidFill>
                  <a:srgbClr val="376092"/>
                </a:solidFill>
                <a:ea typeface="Osaka" pitchFamily="1" charset="-128"/>
              </a:rPr>
              <a:t>HXN</a:t>
            </a:r>
          </a:p>
        </p:txBody>
      </p:sp>
      <p:sp>
        <p:nvSpPr>
          <p:cNvPr id="38925" name="Slide Number Placeholder 3"/>
          <p:cNvSpPr>
            <a:spLocks noGrp="1"/>
          </p:cNvSpPr>
          <p:nvPr>
            <p:ph type="sldNum" sz="quarter" idx="12"/>
          </p:nvPr>
        </p:nvSpPr>
        <p:spPr bwMode="auto">
          <a:xfrm>
            <a:off x="3360738" y="6429375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fld id="{E8DBF212-791F-427D-8769-1A79FB9FB5C1}" type="slidenum">
              <a:rPr lang="en-US" altLang="en-US" sz="1800">
                <a:solidFill>
                  <a:srgbClr val="FFFFFF"/>
                </a:solidFill>
              </a:rPr>
              <a:pPr algn="ctr">
                <a:spcBef>
                  <a:spcPct val="0"/>
                </a:spcBef>
                <a:buFontTx/>
                <a:buNone/>
              </a:pPr>
              <a:t>18</a:t>
            </a:fld>
            <a:endParaRPr lang="en-US" altLang="en-US" sz="180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711200"/>
          </a:xfrm>
          <a:effectLst>
            <a:outerShdw blurRad="50800" dist="38100" dir="2700000" algn="tl" rotWithShape="0">
              <a:srgbClr val="000000">
                <a:alpha val="39999"/>
              </a:srgb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en-US" i="1" dirty="0">
                <a:solidFill>
                  <a:schemeClr val="accent1">
                    <a:lumMod val="75000"/>
                  </a:schemeClr>
                </a:solidFill>
                <a:ea typeface="MS PGothic" charset="0"/>
              </a:rPr>
              <a:t>Project </a:t>
            </a:r>
            <a:r>
              <a:rPr lang="en-US" i="1" dirty="0" err="1">
                <a:solidFill>
                  <a:schemeClr val="accent1">
                    <a:lumMod val="75000"/>
                  </a:schemeClr>
                </a:solidFill>
                <a:ea typeface="MS PGothic" charset="0"/>
              </a:rPr>
              <a:t>Beamline</a:t>
            </a:r>
            <a:r>
              <a:rPr lang="en-US" i="1" dirty="0">
                <a:solidFill>
                  <a:schemeClr val="accent1">
                    <a:lumMod val="75000"/>
                  </a:schemeClr>
                </a:solidFill>
                <a:ea typeface="MS PGothic" charset="0"/>
              </a:rPr>
              <a:t> Commissioning &amp; Ramp-up </a:t>
            </a:r>
          </a:p>
        </p:txBody>
      </p:sp>
      <p:pic>
        <p:nvPicPr>
          <p:cNvPr id="4096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2313" y="1550988"/>
            <a:ext cx="7937" cy="17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2313" y="1550988"/>
            <a:ext cx="7937" cy="17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5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1538" y="1704975"/>
            <a:ext cx="12700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6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2313" y="1550988"/>
            <a:ext cx="7937" cy="17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7" name="Content Placeholder 2"/>
          <p:cNvSpPr txBox="1">
            <a:spLocks/>
          </p:cNvSpPr>
          <p:nvPr/>
        </p:nvSpPr>
        <p:spPr bwMode="auto">
          <a:xfrm>
            <a:off x="523875" y="3881438"/>
            <a:ext cx="8093075" cy="208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/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ct val="90000"/>
              </a:lnSpc>
              <a:spcBef>
                <a:spcPts val="300"/>
              </a:spcBef>
              <a:buClr>
                <a:srgbClr val="376092"/>
              </a:buClr>
            </a:pPr>
            <a:r>
              <a:rPr lang="en-US" altLang="en-US">
                <a:ea typeface="Osaka" pitchFamily="1" charset="-128"/>
              </a:rPr>
              <a:t>User science program will begin once a scientific capability is commissioned, alternating with additional commissioning </a:t>
            </a:r>
          </a:p>
          <a:p>
            <a:pPr>
              <a:lnSpc>
                <a:spcPct val="90000"/>
              </a:lnSpc>
              <a:spcBef>
                <a:spcPts val="300"/>
              </a:spcBef>
              <a:buClr>
                <a:srgbClr val="376092"/>
              </a:buClr>
            </a:pPr>
            <a:r>
              <a:rPr lang="en-US" altLang="en-US">
                <a:ea typeface="Osaka" pitchFamily="1" charset="-128"/>
              </a:rPr>
              <a:t>This “Phased Commissioning” approach will permit technical commissioning of all science capabilities and will achieve early, high impact scientific productivity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1879600" y="2846388"/>
          <a:ext cx="2801938" cy="571500"/>
        </p:xfrm>
        <a:graphic>
          <a:graphicData uri="http://schemas.openxmlformats.org/drawingml/2006/table">
            <a:tbl>
              <a:tblPr/>
              <a:tblGrid>
                <a:gridCol w="1401763"/>
                <a:gridCol w="1400175"/>
              </a:tblGrid>
              <a:tr h="1905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S PGothic" panose="020B0600070205080204" pitchFamily="34" charset="-128"/>
                        </a:rPr>
                        <a:t> </a:t>
                      </a:r>
                    </a:p>
                  </a:txBody>
                  <a:tcPr marL="9525" marR="9525" marT="9525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969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S PGothic" panose="020B0600070205080204" pitchFamily="34" charset="-128"/>
                        </a:rPr>
                        <a:t>  accelerator studies</a:t>
                      </a:r>
                    </a:p>
                  </a:txBody>
                  <a:tcPr marL="9525" marR="9525" marT="9525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905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S PGothic" panose="020B0600070205080204" pitchFamily="34" charset="-128"/>
                        </a:rPr>
                        <a:t> </a:t>
                      </a:r>
                    </a:p>
                  </a:txBody>
                  <a:tcPr marL="9525" marR="9525" marT="9525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504D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S PGothic" panose="020B0600070205080204" pitchFamily="34" charset="-128"/>
                        </a:rPr>
                        <a:t>  shutdown</a:t>
                      </a:r>
                    </a:p>
                  </a:txBody>
                  <a:tcPr marL="9525" marR="9525" marT="9525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905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S PGothic" panose="020B0600070205080204" pitchFamily="34" charset="-128"/>
                        </a:rPr>
                        <a:t> </a:t>
                      </a:r>
                    </a:p>
                  </a:txBody>
                  <a:tcPr marL="9525" marR="9525" marT="9525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S PGothic" panose="020B0600070205080204" pitchFamily="34" charset="-128"/>
                        </a:rPr>
                        <a:t>  BL construction</a:t>
                      </a:r>
                    </a:p>
                  </a:txBody>
                  <a:tcPr marL="9525" marR="9525" marT="9525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5105400" y="2892425"/>
          <a:ext cx="3416300" cy="557214"/>
        </p:xfrm>
        <a:graphic>
          <a:graphicData uri="http://schemas.openxmlformats.org/drawingml/2006/table">
            <a:tbl>
              <a:tblPr/>
              <a:tblGrid>
                <a:gridCol w="1708150"/>
                <a:gridCol w="1708150"/>
              </a:tblGrid>
              <a:tr h="18573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S PGothic" panose="020B0600070205080204" pitchFamily="34" charset="-128"/>
                        </a:rPr>
                        <a:t> </a:t>
                      </a:r>
                    </a:p>
                  </a:txBody>
                  <a:tcPr marL="8918" marR="8918" marT="8918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S PGothic" panose="020B0600070205080204" pitchFamily="34" charset="-128"/>
                        </a:rPr>
                        <a:t>  BL technical commissioning</a:t>
                      </a:r>
                    </a:p>
                  </a:txBody>
                  <a:tcPr marL="8918" marR="8918" marT="8918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573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S PGothic" panose="020B0600070205080204" pitchFamily="34" charset="-128"/>
                        </a:rPr>
                        <a:t> </a:t>
                      </a:r>
                    </a:p>
                  </a:txBody>
                  <a:tcPr marL="8918" marR="8918" marT="8918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S PGothic" panose="020B0600070205080204" pitchFamily="34" charset="-128"/>
                        </a:rPr>
                        <a:t>  BL science commissioning</a:t>
                      </a:r>
                    </a:p>
                  </a:txBody>
                  <a:tcPr marL="8918" marR="8918" marT="8918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573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S PGothic" panose="020B0600070205080204" pitchFamily="34" charset="-128"/>
                        </a:rPr>
                        <a:t> </a:t>
                      </a:r>
                    </a:p>
                  </a:txBody>
                  <a:tcPr marL="8918" marR="8918" marT="8918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S PGothic" panose="020B0600070205080204" pitchFamily="34" charset="-128"/>
                        </a:rPr>
                        <a:t>  BL user operations</a:t>
                      </a:r>
                    </a:p>
                  </a:txBody>
                  <a:tcPr marL="8918" marR="8918" marT="8918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" name="Rectangle 1"/>
          <p:cNvSpPr/>
          <p:nvPr/>
        </p:nvSpPr>
        <p:spPr>
          <a:xfrm>
            <a:off x="715963" y="5365750"/>
            <a:ext cx="7707312" cy="561975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40000"/>
                  <a:lumOff val="60000"/>
                </a:schemeClr>
              </a:gs>
              <a:gs pos="100000">
                <a:schemeClr val="bg1">
                  <a:alpha val="0"/>
                </a:schemeClr>
              </a:gs>
            </a:gsLst>
            <a:lin ang="16200000" scaled="0"/>
            <a:tileRect/>
          </a:gradFill>
          <a:ln>
            <a:solidFill>
              <a:schemeClr val="accent1"/>
            </a:solidFill>
          </a:ln>
        </p:spPr>
        <p:txBody>
          <a:bodyPr>
            <a:spAutoFit/>
          </a:bodyPr>
          <a:lstStyle/>
          <a:p>
            <a:pPr marL="274320" indent="-274320" algn="ctr">
              <a:lnSpc>
                <a:spcPct val="95000"/>
              </a:lnSpc>
              <a:spcBef>
                <a:spcPts val="1200"/>
              </a:spcBef>
              <a:defRPr/>
            </a:pPr>
            <a:r>
              <a:rPr lang="en-US" altLang="en-US" sz="1600" kern="0" dirty="0"/>
              <a:t>CSX-1, XPD-1, SRX beamlines will start </a:t>
            </a:r>
            <a:br>
              <a:rPr lang="en-US" altLang="en-US" sz="1600" kern="0" dirty="0"/>
            </a:br>
            <a:r>
              <a:rPr lang="en-US" altLang="en-US" sz="1600" kern="0" dirty="0"/>
              <a:t>conducting 1</a:t>
            </a:r>
            <a:r>
              <a:rPr lang="en-US" altLang="en-US" sz="1600" kern="0" baseline="30000" dirty="0"/>
              <a:t>st</a:t>
            </a:r>
            <a:r>
              <a:rPr lang="en-US" altLang="en-US" sz="1600" kern="0" dirty="0"/>
              <a:t> science commissioning experiments in Feb-Apr cycle  </a:t>
            </a:r>
          </a:p>
        </p:txBody>
      </p:sp>
      <p:grpSp>
        <p:nvGrpSpPr>
          <p:cNvPr id="40995" name="Group 15"/>
          <p:cNvGrpSpPr>
            <a:grpSpLocks/>
          </p:cNvGrpSpPr>
          <p:nvPr/>
        </p:nvGrpSpPr>
        <p:grpSpPr bwMode="auto">
          <a:xfrm>
            <a:off x="554831" y="921543"/>
            <a:ext cx="8029575" cy="1736725"/>
            <a:chOff x="0" y="854793"/>
            <a:chExt cx="9947979" cy="2151932"/>
          </a:xfrm>
        </p:grpSpPr>
        <p:pic>
          <p:nvPicPr>
            <p:cNvPr id="40997" name="Picture 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854793"/>
              <a:ext cx="9947979" cy="21519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" name="Rectangle 17"/>
            <p:cNvSpPr/>
            <p:nvPr/>
          </p:nvSpPr>
          <p:spPr>
            <a:xfrm>
              <a:off x="0" y="959046"/>
              <a:ext cx="9947979" cy="67075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40999" name="TextBox 4"/>
            <p:cNvSpPr txBox="1">
              <a:spLocks noChangeArrowheads="1"/>
            </p:cNvSpPr>
            <p:nvPr/>
          </p:nvSpPr>
          <p:spPr bwMode="auto">
            <a:xfrm>
              <a:off x="3836988" y="1260475"/>
              <a:ext cx="1390650" cy="369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800"/>
                <a:t>Run 2015-1</a:t>
              </a:r>
            </a:p>
          </p:txBody>
        </p:sp>
        <p:sp>
          <p:nvSpPr>
            <p:cNvPr id="41000" name="TextBox 13"/>
            <p:cNvSpPr txBox="1">
              <a:spLocks noChangeArrowheads="1"/>
            </p:cNvSpPr>
            <p:nvPr/>
          </p:nvSpPr>
          <p:spPr bwMode="auto">
            <a:xfrm>
              <a:off x="6764338" y="1265238"/>
              <a:ext cx="1390650" cy="369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800"/>
                <a:t>Run 2015-2</a:t>
              </a:r>
            </a:p>
          </p:txBody>
        </p:sp>
        <p:sp>
          <p:nvSpPr>
            <p:cNvPr id="41001" name="TextBox 14"/>
            <p:cNvSpPr txBox="1">
              <a:spLocks noChangeArrowheads="1"/>
            </p:cNvSpPr>
            <p:nvPr/>
          </p:nvSpPr>
          <p:spPr bwMode="auto">
            <a:xfrm>
              <a:off x="795338" y="1265238"/>
              <a:ext cx="1390650" cy="369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800"/>
                <a:t>Run 2014-3</a:t>
              </a:r>
            </a:p>
          </p:txBody>
        </p:sp>
      </p:grpSp>
      <p:sp>
        <p:nvSpPr>
          <p:cNvPr id="19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fld id="{D07DFE62-0EB9-4ED7-BA5B-3216A2E8AFFC}" type="slidenum">
              <a:rPr lang="en-US" altLang="en-US" sz="1800" smtClean="0">
                <a:solidFill>
                  <a:srgbClr val="FFFFFF"/>
                </a:solidFill>
              </a:rPr>
              <a:pPr>
                <a:spcBef>
                  <a:spcPct val="0"/>
                </a:spcBef>
                <a:buFontTx/>
                <a:buNone/>
                <a:defRPr/>
              </a:pPr>
              <a:t>19</a:t>
            </a:fld>
            <a:endParaRPr lang="en-US" altLang="en-US" sz="1800" smtClean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624513" y="1087438"/>
            <a:ext cx="1682750" cy="203835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80808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0" name="Title 1"/>
          <p:cNvSpPr>
            <a:spLocks noGrp="1"/>
          </p:cNvSpPr>
          <p:nvPr>
            <p:ph type="title"/>
          </p:nvPr>
        </p:nvSpPr>
        <p:spPr>
          <a:xfrm>
            <a:off x="0" y="84138"/>
            <a:ext cx="9144000" cy="682625"/>
          </a:xfrm>
          <a:effectLst>
            <a:outerShdw blurRad="50800" dist="38100" dir="2700000" algn="tl" rotWithShape="0">
              <a:srgbClr val="000000">
                <a:alpha val="39999"/>
              </a:srgbClr>
            </a:outerShdw>
          </a:effectLst>
        </p:spPr>
        <p:txBody>
          <a:bodyPr/>
          <a:lstStyle/>
          <a:p>
            <a:pPr>
              <a:defRPr/>
            </a:pPr>
            <a:r>
              <a:rPr lang="en-US" i="1" dirty="0">
                <a:solidFill>
                  <a:schemeClr val="accent1">
                    <a:lumMod val="75000"/>
                  </a:schemeClr>
                </a:solidFill>
                <a:ea typeface="MS PGothic" charset="0"/>
              </a:rPr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36625" y="1087438"/>
            <a:ext cx="5399088" cy="5095875"/>
          </a:xfrm>
        </p:spPr>
        <p:txBody>
          <a:bodyPr>
            <a:noAutofit/>
          </a:bodyPr>
          <a:lstStyle/>
          <a:p>
            <a:pPr>
              <a:lnSpc>
                <a:spcPct val="140000"/>
              </a:lnSpc>
              <a:buClr>
                <a:schemeClr val="accent1">
                  <a:lumMod val="75000"/>
                </a:schemeClr>
              </a:buClr>
              <a:buFont typeface="+mj-lt"/>
              <a:buAutoNum type="arabicPeriod"/>
              <a:defRPr/>
            </a:pPr>
            <a:r>
              <a:rPr lang="en-US" dirty="0" smtClean="0">
                <a:latin typeface="Arial"/>
                <a:ea typeface="ＭＳ Ｐゴシック" charset="0"/>
                <a:cs typeface="Arial"/>
              </a:rPr>
              <a:t>NSLS-II  - Vision</a:t>
            </a:r>
          </a:p>
          <a:p>
            <a:pPr>
              <a:lnSpc>
                <a:spcPct val="140000"/>
              </a:lnSpc>
              <a:buClr>
                <a:schemeClr val="accent1">
                  <a:lumMod val="75000"/>
                </a:schemeClr>
              </a:buClr>
              <a:buFont typeface="+mj-lt"/>
              <a:buAutoNum type="arabicPeriod"/>
              <a:defRPr/>
            </a:pPr>
            <a:r>
              <a:rPr lang="en-US" dirty="0" smtClean="0">
                <a:latin typeface="Arial"/>
                <a:ea typeface="ＭＳ Ｐゴシック" charset="0"/>
                <a:cs typeface="Arial"/>
              </a:rPr>
              <a:t>NSLS-II project Update</a:t>
            </a:r>
          </a:p>
          <a:p>
            <a:pPr lvl="1">
              <a:buClr>
                <a:schemeClr val="accent1">
                  <a:lumMod val="75000"/>
                </a:schemeClr>
              </a:buClr>
              <a:buFont typeface="+mj-lt"/>
              <a:buAutoNum type="arabicPeriod"/>
              <a:defRPr/>
            </a:pPr>
            <a:r>
              <a:rPr lang="en-US" dirty="0">
                <a:latin typeface="Arial"/>
                <a:ea typeface="ＭＳ Ｐゴシック" charset="0"/>
                <a:cs typeface="Arial"/>
              </a:rPr>
              <a:t> </a:t>
            </a:r>
            <a:r>
              <a:rPr lang="en-US" dirty="0" smtClean="0">
                <a:latin typeface="Arial"/>
                <a:ea typeface="ＭＳ Ｐゴシック" charset="0"/>
                <a:cs typeface="Arial"/>
              </a:rPr>
              <a:t>CD-4</a:t>
            </a:r>
          </a:p>
          <a:p>
            <a:pPr lvl="1">
              <a:buClr>
                <a:schemeClr val="accent1">
                  <a:lumMod val="75000"/>
                </a:schemeClr>
              </a:buClr>
              <a:buFont typeface="+mj-lt"/>
              <a:buAutoNum type="arabicPeriod"/>
              <a:defRPr/>
            </a:pPr>
            <a:r>
              <a:rPr lang="en-US" dirty="0">
                <a:latin typeface="Arial"/>
                <a:ea typeface="ＭＳ Ｐゴシック" charset="0"/>
                <a:cs typeface="Arial"/>
              </a:rPr>
              <a:t> </a:t>
            </a:r>
            <a:r>
              <a:rPr lang="en-US" dirty="0" smtClean="0">
                <a:latin typeface="Arial"/>
                <a:ea typeface="ＭＳ Ｐゴシック" charset="0"/>
                <a:cs typeface="Arial"/>
              </a:rPr>
              <a:t>Machine </a:t>
            </a:r>
            <a:r>
              <a:rPr lang="en-US" dirty="0">
                <a:latin typeface="Arial"/>
                <a:ea typeface="ＭＳ Ｐゴシック" charset="0"/>
                <a:cs typeface="Arial"/>
              </a:rPr>
              <a:t>ramp-up</a:t>
            </a:r>
          </a:p>
          <a:p>
            <a:pPr lvl="1">
              <a:buClr>
                <a:schemeClr val="accent1">
                  <a:lumMod val="75000"/>
                </a:schemeClr>
              </a:buClr>
              <a:buFont typeface="+mj-lt"/>
              <a:buAutoNum type="arabicPeriod"/>
              <a:defRPr/>
            </a:pPr>
            <a:r>
              <a:rPr lang="en-US" dirty="0">
                <a:latin typeface="Arial"/>
                <a:ea typeface="ＭＳ Ｐゴシック" charset="0"/>
                <a:cs typeface="Arial"/>
              </a:rPr>
              <a:t> Beamline commissioning</a:t>
            </a:r>
          </a:p>
          <a:p>
            <a:pPr>
              <a:lnSpc>
                <a:spcPct val="140000"/>
              </a:lnSpc>
              <a:buClr>
                <a:schemeClr val="accent1">
                  <a:lumMod val="75000"/>
                </a:schemeClr>
              </a:buClr>
              <a:buFont typeface="+mj-lt"/>
              <a:buAutoNum type="arabicPeriod"/>
              <a:defRPr/>
            </a:pPr>
            <a:r>
              <a:rPr lang="en-US" dirty="0">
                <a:latin typeface="Arial"/>
                <a:ea typeface="ＭＳ Ｐゴシック" charset="0"/>
                <a:cs typeface="Arial"/>
              </a:rPr>
              <a:t>First science at </a:t>
            </a:r>
            <a:r>
              <a:rPr lang="en-US" dirty="0" smtClean="0">
                <a:latin typeface="Arial"/>
                <a:ea typeface="ＭＳ Ｐゴシック" charset="0"/>
                <a:cs typeface="Arial"/>
              </a:rPr>
              <a:t>NSLS-II</a:t>
            </a:r>
            <a:endParaRPr lang="en-US" dirty="0">
              <a:latin typeface="Arial"/>
              <a:ea typeface="ＭＳ Ｐゴシック" charset="0"/>
              <a:cs typeface="Arial"/>
            </a:endParaRPr>
          </a:p>
          <a:p>
            <a:pPr>
              <a:lnSpc>
                <a:spcPct val="140000"/>
              </a:lnSpc>
              <a:buClr>
                <a:schemeClr val="accent1">
                  <a:lumMod val="75000"/>
                </a:schemeClr>
              </a:buClr>
              <a:buFont typeface="+mj-lt"/>
              <a:buAutoNum type="arabicPeriod"/>
              <a:defRPr/>
            </a:pPr>
            <a:r>
              <a:rPr lang="en-US" dirty="0" smtClean="0">
                <a:latin typeface="Arial"/>
                <a:ea typeface="ＭＳ Ｐゴシック" charset="0"/>
                <a:cs typeface="Arial"/>
              </a:rPr>
              <a:t>Next 5 years</a:t>
            </a:r>
          </a:p>
          <a:p>
            <a:pPr>
              <a:lnSpc>
                <a:spcPct val="140000"/>
              </a:lnSpc>
              <a:buClr>
                <a:schemeClr val="accent1">
                  <a:lumMod val="75000"/>
                </a:schemeClr>
              </a:buClr>
              <a:buFont typeface="+mj-lt"/>
              <a:buAutoNum type="arabicPeriod"/>
              <a:defRPr/>
            </a:pPr>
            <a:r>
              <a:rPr lang="en-US" dirty="0" smtClean="0">
                <a:latin typeface="Arial"/>
                <a:ea typeface="ＭＳ Ｐゴシック" charset="0"/>
                <a:cs typeface="Arial"/>
              </a:rPr>
              <a:t>Summary</a:t>
            </a:r>
            <a:endParaRPr lang="en-US" dirty="0">
              <a:latin typeface="Arial"/>
              <a:ea typeface="ＭＳ Ｐゴシック" charset="0"/>
              <a:cs typeface="Arial"/>
            </a:endParaRPr>
          </a:p>
          <a:p>
            <a:pPr lvl="1">
              <a:buFont typeface="+mj-lt"/>
              <a:buAutoNum type="arabicPeriod"/>
              <a:defRPr/>
            </a:pPr>
            <a:endParaRPr lang="en-US" sz="2800" dirty="0" smtClean="0">
              <a:ea typeface="ＭＳ Ｐゴシック" charset="0"/>
              <a:cs typeface="+mn-cs"/>
            </a:endParaRPr>
          </a:p>
          <a:p>
            <a:pPr marL="0" indent="0">
              <a:buFont typeface="Arial" panose="020B0604020202020204" pitchFamily="34" charset="0"/>
              <a:buNone/>
              <a:defRPr/>
            </a:pPr>
            <a:endParaRPr lang="en-US" sz="2800" dirty="0" smtClean="0">
              <a:ea typeface="ＭＳ Ｐゴシック" charset="0"/>
              <a:cs typeface="+mn-cs"/>
            </a:endParaRPr>
          </a:p>
          <a:p>
            <a:pPr lvl="1">
              <a:buFont typeface="+mj-lt"/>
              <a:buAutoNum type="arabicPeriod"/>
              <a:defRPr/>
            </a:pPr>
            <a:endParaRPr lang="en-US" sz="2800" dirty="0" smtClean="0">
              <a:ea typeface="ＭＳ Ｐゴシック" charset="0"/>
              <a:cs typeface="+mn-cs"/>
            </a:endParaRPr>
          </a:p>
          <a:p>
            <a:pPr marL="57150">
              <a:buFont typeface="+mj-lt"/>
              <a:buAutoNum type="arabicPeriod"/>
              <a:defRPr/>
            </a:pPr>
            <a:endParaRPr lang="en-US" sz="2000" dirty="0" smtClean="0">
              <a:ea typeface="ＭＳ Ｐゴシック" charset="0"/>
              <a:cs typeface="+mn-cs"/>
            </a:endParaRPr>
          </a:p>
          <a:p>
            <a:pPr marL="457200" lvl="1" indent="-342900">
              <a:buFont typeface="Arial" panose="020B0604020202020204" pitchFamily="34" charset="0"/>
              <a:buChar char="•"/>
              <a:defRPr/>
            </a:pPr>
            <a:endParaRPr lang="en-US" sz="2000" dirty="0">
              <a:ea typeface="ＭＳ Ｐゴシック" charset="0"/>
              <a:cs typeface="+mn-cs"/>
            </a:endParaRPr>
          </a:p>
        </p:txBody>
      </p:sp>
      <p:sp>
        <p:nvSpPr>
          <p:cNvPr id="17412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fld id="{6A3376CC-0020-4802-9905-59E9B6950F9C}" type="slidenum">
              <a:rPr lang="en-US" altLang="en-US" sz="1800" smtClean="0">
                <a:solidFill>
                  <a:srgbClr val="FFFFFF"/>
                </a:solidFill>
              </a:rPr>
              <a:pPr>
                <a:spcBef>
                  <a:spcPct val="0"/>
                </a:spcBef>
                <a:buFontTx/>
                <a:buNone/>
                <a:defRPr/>
              </a:pPr>
              <a:t>2</a:t>
            </a:fld>
            <a:endParaRPr lang="en-US" altLang="en-US" sz="1800" smtClean="0">
              <a:solidFill>
                <a:srgbClr val="FFFFFF"/>
              </a:solidFill>
            </a:endParaRPr>
          </a:p>
        </p:txBody>
      </p:sp>
      <p:pic>
        <p:nvPicPr>
          <p:cNvPr id="17413" name="Picture 17" descr="antenna_n.png"/>
          <p:cNvPicPr>
            <a:picLocks noChangeAspect="1"/>
          </p:cNvPicPr>
          <p:nvPr/>
        </p:nvPicPr>
        <p:blipFill>
          <a:blip r:embed="rId3"/>
          <a:srcRect l="30553" t="57375" r="4887" b="3323"/>
          <a:stretch>
            <a:fillRect/>
          </a:stretch>
        </p:blipFill>
        <p:spPr bwMode="auto">
          <a:xfrm>
            <a:off x="5624513" y="3363913"/>
            <a:ext cx="2424112" cy="15875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80808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5" name="Rectangle 3"/>
          <p:cNvSpPr>
            <a:spLocks noChangeArrowheads="1"/>
          </p:cNvSpPr>
          <p:nvPr/>
        </p:nvSpPr>
        <p:spPr bwMode="auto">
          <a:xfrm>
            <a:off x="0" y="90488"/>
            <a:ext cx="9144000" cy="6350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80808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1"/>
          <a:lstStyle>
            <a:lvl1pPr>
              <a:spcBef>
                <a:spcPct val="20000"/>
              </a:spcBef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3000" i="1" dirty="0">
                <a:solidFill>
                  <a:srgbClr val="376092"/>
                </a:solidFill>
                <a:latin typeface="Arial"/>
                <a:cs typeface="Arial"/>
              </a:rPr>
              <a:t>NSLS-II User Program</a:t>
            </a:r>
          </a:p>
        </p:txBody>
      </p:sp>
      <p:sp>
        <p:nvSpPr>
          <p:cNvPr id="43011" name="TextBox 4"/>
          <p:cNvSpPr txBox="1">
            <a:spLocks noChangeArrowheads="1"/>
          </p:cNvSpPr>
          <p:nvPr/>
        </p:nvSpPr>
        <p:spPr bwMode="auto">
          <a:xfrm>
            <a:off x="287338" y="1009650"/>
            <a:ext cx="8974137" cy="33813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marL="182563" indent="-182563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>
                <a:schemeClr val="accent1">
                  <a:lumMod val="75000"/>
                </a:schemeClr>
              </a:buClr>
              <a:defRPr/>
            </a:pPr>
            <a:r>
              <a:rPr lang="en-US" altLang="en-US" dirty="0" smtClean="0">
                <a:latin typeface="Arial"/>
                <a:cs typeface="Arial"/>
              </a:rPr>
              <a:t>Accepting proposals. Tremendous interest from the community</a:t>
            </a:r>
          </a:p>
        </p:txBody>
      </p:sp>
      <p:graphicFrame>
        <p:nvGraphicFramePr>
          <p:cNvPr id="43012" name="Object 1"/>
          <p:cNvGraphicFramePr>
            <a:graphicFrameLocks noChangeAspect="1"/>
          </p:cNvGraphicFramePr>
          <p:nvPr/>
        </p:nvGraphicFramePr>
        <p:xfrm>
          <a:off x="428625" y="1766888"/>
          <a:ext cx="3698875" cy="2720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050" name="Worksheet" r:id="rId4" imgW="2486155" imgH="1828800" progId="Excel.Sheet.12">
                  <p:embed/>
                </p:oleObj>
              </mc:Choice>
              <mc:Fallback>
                <p:oleObj name="Worksheet" r:id="rId4" imgW="2486155" imgH="1828800" progId="Excel.Sheet.12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8625" y="1766888"/>
                        <a:ext cx="3698875" cy="2720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3013" name="TextBox 5"/>
          <p:cNvSpPr txBox="1">
            <a:spLocks noChangeArrowheads="1"/>
          </p:cNvSpPr>
          <p:nvPr/>
        </p:nvSpPr>
        <p:spPr bwMode="auto">
          <a:xfrm>
            <a:off x="4271963" y="2376488"/>
            <a:ext cx="4346575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spcBef>
                <a:spcPct val="20000"/>
              </a:spcBef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434975" indent="-34290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marL="0" indent="0" eaLnBrk="1" hangingPunct="1">
              <a:lnSpc>
                <a:spcPct val="120000"/>
              </a:lnSpc>
              <a:spcBef>
                <a:spcPct val="0"/>
              </a:spcBef>
              <a:buClr>
                <a:srgbClr val="376092"/>
              </a:buClr>
              <a:buFont typeface="Arial" pitchFamily="34" charset="0"/>
              <a:buNone/>
              <a:defRPr/>
            </a:pPr>
            <a:r>
              <a:rPr lang="en-US" altLang="en-US" dirty="0" smtClean="0">
                <a:ea typeface="Osaka" pitchFamily="1" charset="-128"/>
              </a:rPr>
              <a:t>Expectation management: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Clr>
                <a:srgbClr val="FF0000"/>
              </a:buClr>
              <a:defRPr/>
            </a:pPr>
            <a:endParaRPr lang="en-US" altLang="en-US" dirty="0" smtClean="0">
              <a:ea typeface="Osaka" pitchFamily="1" charset="-128"/>
            </a:endParaRPr>
          </a:p>
          <a:p>
            <a:pPr marL="92075" lvl="1" indent="0" eaLnBrk="1" hangingPunct="1">
              <a:lnSpc>
                <a:spcPct val="120000"/>
              </a:lnSpc>
              <a:spcBef>
                <a:spcPct val="0"/>
              </a:spcBef>
              <a:buClr>
                <a:srgbClr val="376092"/>
              </a:buClr>
              <a:buFont typeface="Arial" pitchFamily="34" charset="0"/>
              <a:buNone/>
              <a:defRPr/>
            </a:pPr>
            <a:r>
              <a:rPr lang="en-US" altLang="en-US" sz="1600" dirty="0" smtClean="0">
                <a:latin typeface="Arial" panose="020B0604020202020204" pitchFamily="34" charset="0"/>
                <a:ea typeface="Osaka" pitchFamily="1" charset="-128"/>
              </a:rPr>
              <a:t>Early days for </a:t>
            </a:r>
            <a:r>
              <a:rPr lang="en-US" altLang="en-US" sz="1600" dirty="0" err="1" smtClean="0">
                <a:latin typeface="Arial" pitchFamily="34" charset="0"/>
                <a:ea typeface="Osaka" pitchFamily="1" charset="-128"/>
              </a:rPr>
              <a:t>beamline’s</a:t>
            </a:r>
            <a:r>
              <a:rPr lang="en-US" altLang="en-US" sz="1600" dirty="0" smtClean="0">
                <a:latin typeface="Arial" pitchFamily="34" charset="0"/>
                <a:ea typeface="Osaka" pitchFamily="1" charset="-128"/>
              </a:rPr>
              <a:t> </a:t>
            </a:r>
            <a:br>
              <a:rPr lang="en-US" altLang="en-US" sz="1600" dirty="0" smtClean="0">
                <a:latin typeface="Arial" pitchFamily="34" charset="0"/>
                <a:ea typeface="Osaka" pitchFamily="1" charset="-128"/>
              </a:rPr>
            </a:br>
            <a:r>
              <a:rPr lang="en-US" altLang="en-US" sz="1600" dirty="0" smtClean="0">
                <a:latin typeface="Arial" pitchFamily="34" charset="0"/>
                <a:ea typeface="Osaka" pitchFamily="1" charset="-128"/>
              </a:rPr>
              <a:t>user-friendliness and limited time for users with commissioning still underway.</a:t>
            </a:r>
          </a:p>
        </p:txBody>
      </p:sp>
      <p:sp>
        <p:nvSpPr>
          <p:cNvPr id="43014" name="Slide Number Placeholder 3"/>
          <p:cNvSpPr>
            <a:spLocks noGrp="1"/>
          </p:cNvSpPr>
          <p:nvPr>
            <p:ph type="sldNum" sz="quarter" idx="12"/>
          </p:nvPr>
        </p:nvSpPr>
        <p:spPr bwMode="auto">
          <a:xfrm>
            <a:off x="3360738" y="6429375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fld id="{08905BB1-9777-4C0C-A5CD-6B051547BE0B}" type="slidenum">
              <a:rPr lang="en-US" altLang="en-US" sz="1800">
                <a:solidFill>
                  <a:srgbClr val="FFFFFF"/>
                </a:solidFill>
              </a:rPr>
              <a:pPr algn="ctr">
                <a:spcBef>
                  <a:spcPct val="0"/>
                </a:spcBef>
                <a:buFontTx/>
                <a:buNone/>
              </a:pPr>
              <a:t>20</a:t>
            </a:fld>
            <a:endParaRPr lang="en-US" altLang="en-US" sz="1800">
              <a:solidFill>
                <a:srgbClr val="FFFFFF"/>
              </a:solidFill>
            </a:endParaRPr>
          </a:p>
        </p:txBody>
      </p:sp>
      <p:sp>
        <p:nvSpPr>
          <p:cNvPr id="7" name="TextBox 5"/>
          <p:cNvSpPr txBox="1">
            <a:spLocks noChangeArrowheads="1"/>
          </p:cNvSpPr>
          <p:nvPr/>
        </p:nvSpPr>
        <p:spPr bwMode="auto">
          <a:xfrm>
            <a:off x="427831" y="5061631"/>
            <a:ext cx="4346575" cy="683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spcBef>
                <a:spcPct val="20000"/>
              </a:spcBef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434975" indent="-34290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marL="0" indent="0" eaLnBrk="1" hangingPunct="1">
              <a:lnSpc>
                <a:spcPct val="120000"/>
              </a:lnSpc>
              <a:spcBef>
                <a:spcPct val="0"/>
              </a:spcBef>
              <a:buClr>
                <a:srgbClr val="376092"/>
              </a:buClr>
              <a:buFont typeface="Arial" pitchFamily="34" charset="0"/>
              <a:buNone/>
              <a:defRPr/>
            </a:pPr>
            <a:r>
              <a:rPr lang="en-US" altLang="en-US" dirty="0" smtClean="0">
                <a:ea typeface="Osaka" pitchFamily="1" charset="-128"/>
              </a:rPr>
              <a:t>Plus 18 proposals for </a:t>
            </a:r>
            <a:r>
              <a:rPr lang="en-US" altLang="en-US" dirty="0" err="1" smtClean="0">
                <a:ea typeface="Osaka" pitchFamily="1" charset="-128"/>
              </a:rPr>
              <a:t>beamtime</a:t>
            </a:r>
            <a:r>
              <a:rPr lang="en-US" altLang="en-US" dirty="0" smtClean="0">
                <a:ea typeface="Osaka" pitchFamily="1" charset="-128"/>
              </a:rPr>
              <a:t> supported by us at ALS, SSRL</a:t>
            </a:r>
            <a:r>
              <a:rPr lang="en-US" altLang="en-US" sz="1600" dirty="0" smtClean="0">
                <a:latin typeface="Arial" pitchFamily="34" charset="0"/>
                <a:ea typeface="Osaka" pitchFamily="1" charset="-128"/>
              </a:rPr>
              <a:t>.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/>
          <p:cNvSpPr>
            <a:spLocks noGrp="1"/>
          </p:cNvSpPr>
          <p:nvPr>
            <p:ph type="title"/>
          </p:nvPr>
        </p:nvSpPr>
        <p:spPr>
          <a:xfrm>
            <a:off x="0" y="60325"/>
            <a:ext cx="9144000" cy="682625"/>
          </a:xfrm>
          <a:effectLst>
            <a:outerShdw blurRad="50800" dist="38100" dir="2700000" algn="tl" rotWithShape="0">
              <a:srgbClr val="000000">
                <a:alpha val="39999"/>
              </a:srgbClr>
            </a:outerShdw>
          </a:effectLst>
        </p:spPr>
        <p:txBody>
          <a:bodyPr/>
          <a:lstStyle/>
          <a:p>
            <a:pPr>
              <a:defRPr/>
            </a:pPr>
            <a:r>
              <a:rPr lang="en-US" i="1" dirty="0">
                <a:solidFill>
                  <a:srgbClr val="376092"/>
                </a:solidFill>
                <a:ea typeface="MS PGothic" charset="0"/>
              </a:rPr>
              <a:t>Dynamics of </a:t>
            </a:r>
            <a:r>
              <a:rPr lang="en-US" i="1" dirty="0" err="1">
                <a:solidFill>
                  <a:srgbClr val="376092"/>
                </a:solidFill>
                <a:ea typeface="MS PGothic" charset="0"/>
              </a:rPr>
              <a:t>Mesoscopic</a:t>
            </a:r>
            <a:r>
              <a:rPr lang="en-US" i="1" dirty="0">
                <a:solidFill>
                  <a:srgbClr val="376092"/>
                </a:solidFill>
                <a:ea typeface="MS PGothic" charset="0"/>
              </a:rPr>
              <a:t> Electronic Phases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8463" y="1323975"/>
            <a:ext cx="4681537" cy="4945063"/>
          </a:xfrm>
        </p:spPr>
        <p:txBody>
          <a:bodyPr/>
          <a:lstStyle/>
          <a:p>
            <a:pPr marL="0" indent="0" eaLnBrk="1" hangingPunct="1">
              <a:buFont typeface="Wingdings" charset="0"/>
              <a:buNone/>
              <a:defRPr/>
            </a:pPr>
            <a:r>
              <a:rPr lang="en-US" u="sng" dirty="0">
                <a:solidFill>
                  <a:srgbClr val="376092"/>
                </a:solidFill>
                <a:latin typeface="Arial"/>
                <a:cs typeface="Arial"/>
                <a:sym typeface="Arial" charset="0"/>
              </a:rPr>
              <a:t>Proposed Experiment:</a:t>
            </a:r>
          </a:p>
          <a:p>
            <a:pPr eaLnBrk="1" hangingPunct="1">
              <a:spcBef>
                <a:spcPct val="0"/>
              </a:spcBef>
              <a:buClr>
                <a:schemeClr val="accent1">
                  <a:lumMod val="75000"/>
                </a:schemeClr>
              </a:buClr>
              <a:buSzPct val="100000"/>
              <a:buFont typeface="Arial" charset="0"/>
              <a:buChar char="•"/>
              <a:defRPr/>
            </a:pPr>
            <a:r>
              <a:rPr lang="en-US" dirty="0" smtClean="0">
                <a:latin typeface="Arial"/>
                <a:cs typeface="Arial"/>
                <a:sym typeface="Arial" charset="0"/>
              </a:rPr>
              <a:t>Measuring Mesoscopic time scales in complex oxides with XPCS.</a:t>
            </a:r>
            <a:endParaRPr lang="en-US" dirty="0">
              <a:latin typeface="Arial"/>
              <a:cs typeface="Arial"/>
              <a:sym typeface="Arial" charset="0"/>
            </a:endParaRPr>
          </a:p>
          <a:p>
            <a:pPr marL="0" indent="0" eaLnBrk="1" hangingPunct="1">
              <a:lnSpc>
                <a:spcPct val="140000"/>
              </a:lnSpc>
              <a:buFont typeface="Wingdings" charset="0"/>
              <a:buNone/>
              <a:defRPr/>
            </a:pPr>
            <a:r>
              <a:rPr lang="en-US" u="sng" dirty="0">
                <a:solidFill>
                  <a:srgbClr val="376092"/>
                </a:solidFill>
                <a:latin typeface="Arial"/>
                <a:cs typeface="Arial"/>
                <a:sym typeface="Arial" charset="0"/>
              </a:rPr>
              <a:t>Scientific Significance/Impact:</a:t>
            </a:r>
          </a:p>
          <a:p>
            <a:pPr eaLnBrk="1" hangingPunct="1">
              <a:spcBef>
                <a:spcPct val="0"/>
              </a:spcBef>
              <a:buClr>
                <a:schemeClr val="accent1">
                  <a:lumMod val="75000"/>
                </a:schemeClr>
              </a:buClr>
              <a:buSzPct val="100000"/>
              <a:buFont typeface="Arial" charset="0"/>
              <a:buChar char="•"/>
              <a:defRPr/>
            </a:pPr>
            <a:r>
              <a:rPr lang="en-US" dirty="0" smtClean="0">
                <a:latin typeface="Arial"/>
                <a:cs typeface="Arial"/>
                <a:sym typeface="Arial" charset="0"/>
              </a:rPr>
              <a:t>Studying processes in complex oxides at the mesoscale is an emerging new field looking to understand collective domain dynamics. </a:t>
            </a:r>
          </a:p>
          <a:p>
            <a:pPr eaLnBrk="1" hangingPunct="1">
              <a:spcBef>
                <a:spcPct val="0"/>
              </a:spcBef>
              <a:buClr>
                <a:schemeClr val="accent1">
                  <a:lumMod val="75000"/>
                </a:schemeClr>
              </a:buClr>
              <a:buSzPct val="100000"/>
              <a:buFont typeface="Arial" charset="0"/>
              <a:buChar char="•"/>
              <a:defRPr/>
            </a:pPr>
            <a:endParaRPr lang="en-US" dirty="0">
              <a:latin typeface="Arial"/>
              <a:cs typeface="Arial"/>
              <a:sym typeface="Arial" charset="0"/>
            </a:endParaRPr>
          </a:p>
          <a:p>
            <a:pPr eaLnBrk="1" hangingPunct="1">
              <a:spcBef>
                <a:spcPct val="0"/>
              </a:spcBef>
              <a:buClr>
                <a:schemeClr val="accent1">
                  <a:lumMod val="75000"/>
                </a:schemeClr>
              </a:buClr>
              <a:buSzPct val="100000"/>
              <a:buFont typeface="Arial" charset="0"/>
              <a:buChar char="•"/>
              <a:defRPr/>
            </a:pPr>
            <a:r>
              <a:rPr lang="en-US" dirty="0" smtClean="0">
                <a:latin typeface="Arial"/>
                <a:cs typeface="Arial"/>
                <a:sym typeface="Arial" charset="0"/>
              </a:rPr>
              <a:t>Domain dynamics are important as they define the behavior of many real-world devices, for example HDD. </a:t>
            </a:r>
            <a:endParaRPr lang="en-US" dirty="0">
              <a:latin typeface="Arial"/>
              <a:cs typeface="Arial"/>
              <a:sym typeface="Arial" charset="0"/>
            </a:endParaRPr>
          </a:p>
          <a:p>
            <a:pPr marL="0" indent="0" eaLnBrk="1" hangingPunct="1">
              <a:lnSpc>
                <a:spcPct val="140000"/>
              </a:lnSpc>
              <a:buFont typeface="Wingdings" charset="0"/>
              <a:buNone/>
              <a:defRPr/>
            </a:pPr>
            <a:r>
              <a:rPr lang="en-US" u="sng" dirty="0">
                <a:solidFill>
                  <a:srgbClr val="376092"/>
                </a:solidFill>
                <a:latin typeface="Arial"/>
                <a:cs typeface="Arial"/>
                <a:sym typeface="Arial" charset="0"/>
              </a:rPr>
              <a:t>First Experiment Plan at </a:t>
            </a:r>
            <a:r>
              <a:rPr lang="en-US" u="sng" dirty="0" smtClean="0">
                <a:solidFill>
                  <a:srgbClr val="376092"/>
                </a:solidFill>
                <a:latin typeface="Arial"/>
                <a:cs typeface="Arial"/>
                <a:sym typeface="Arial" charset="0"/>
              </a:rPr>
              <a:t>CSX-1:</a:t>
            </a:r>
            <a:endParaRPr lang="en-US" u="sng" dirty="0">
              <a:solidFill>
                <a:srgbClr val="376092"/>
              </a:solidFill>
              <a:latin typeface="Arial"/>
              <a:cs typeface="Arial"/>
              <a:sym typeface="Arial" charset="0"/>
            </a:endParaRPr>
          </a:p>
          <a:p>
            <a:pPr eaLnBrk="1" hangingPunct="1">
              <a:spcBef>
                <a:spcPct val="0"/>
              </a:spcBef>
              <a:buClr>
                <a:schemeClr val="accent1">
                  <a:lumMod val="75000"/>
                </a:schemeClr>
              </a:buClr>
              <a:buSzPct val="100000"/>
              <a:buFont typeface="Arial" charset="0"/>
              <a:buChar char="•"/>
              <a:defRPr/>
            </a:pPr>
            <a:r>
              <a:rPr lang="en-US" dirty="0" err="1" smtClean="0">
                <a:latin typeface="Arial"/>
                <a:cs typeface="Arial"/>
                <a:sym typeface="Arial" charset="0"/>
              </a:rPr>
              <a:t>Nickelates</a:t>
            </a:r>
            <a:r>
              <a:rPr lang="en-US" dirty="0" smtClean="0">
                <a:latin typeface="Arial"/>
                <a:cs typeface="Arial"/>
                <a:sym typeface="Arial" charset="0"/>
              </a:rPr>
              <a:t> will be studied using XPCS analysis to gain insight into the timescales of domain motion of charge stripes.</a:t>
            </a:r>
            <a:endParaRPr lang="en-US" dirty="0">
              <a:latin typeface="Arial"/>
              <a:cs typeface="Arial"/>
              <a:sym typeface="Arial" charset="0"/>
            </a:endParaRPr>
          </a:p>
        </p:txBody>
      </p:sp>
      <p:sp>
        <p:nvSpPr>
          <p:cNvPr id="45060" name="Rectangle 4"/>
          <p:cNvSpPr>
            <a:spLocks noChangeArrowheads="1"/>
          </p:cNvSpPr>
          <p:nvPr/>
        </p:nvSpPr>
        <p:spPr bwMode="auto">
          <a:xfrm>
            <a:off x="398463" y="817563"/>
            <a:ext cx="815657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i="1">
                <a:ea typeface="Osaka" pitchFamily="1" charset="-128"/>
              </a:rPr>
              <a:t>S.D. Kevan, J.C.T. Lee, X. Shi, Sujoy Roy, ALS, LBNL, Berkeley CA USA</a:t>
            </a:r>
          </a:p>
        </p:txBody>
      </p:sp>
      <p:pic>
        <p:nvPicPr>
          <p:cNvPr id="35845" name="Picture 1"/>
          <p:cNvPicPr>
            <a:picLocks noChangeAspect="1"/>
          </p:cNvPicPr>
          <p:nvPr/>
        </p:nvPicPr>
        <p:blipFill>
          <a:blip r:embed="rId3"/>
          <a:srcRect l="-2" t="2567" r="30818" b="4028"/>
          <a:stretch>
            <a:fillRect/>
          </a:stretch>
        </p:blipFill>
        <p:spPr bwMode="auto">
          <a:xfrm>
            <a:off x="5389563" y="1323975"/>
            <a:ext cx="3165475" cy="186372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80808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5846" name="Group 3"/>
          <p:cNvGrpSpPr>
            <a:grpSpLocks/>
          </p:cNvGrpSpPr>
          <p:nvPr/>
        </p:nvGrpSpPr>
        <p:grpSpPr bwMode="auto">
          <a:xfrm>
            <a:off x="5957888" y="3586163"/>
            <a:ext cx="2693988" cy="1520825"/>
            <a:chOff x="2840878" y="2057514"/>
            <a:chExt cx="3519461" cy="219080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35848" name="Picture 8" descr="C:\Users\hill\AppData\Local\Microsoft\Windows\Temporary Internet Files\Content.Outlook\4WJ4AMAI\nickelate 0.275 speckle (2)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1653" b="20129"/>
            <a:stretch>
              <a:fillRect/>
            </a:stretch>
          </p:blipFill>
          <p:spPr bwMode="auto">
            <a:xfrm>
              <a:off x="2840878" y="2057514"/>
              <a:ext cx="3519461" cy="2190806"/>
            </a:xfrm>
            <a:prstGeom prst="rect">
              <a:avLst/>
            </a:prstGeom>
            <a:noFill/>
            <a:ln>
              <a:noFill/>
            </a:ln>
            <a:extLst/>
          </p:spPr>
        </p:pic>
        <p:sp>
          <p:nvSpPr>
            <p:cNvPr id="2" name="Rectangle 1"/>
            <p:cNvSpPr/>
            <p:nvPr/>
          </p:nvSpPr>
          <p:spPr>
            <a:xfrm>
              <a:off x="3050346" y="2174144"/>
              <a:ext cx="1381238" cy="180661"/>
            </a:xfrm>
            <a:prstGeom prst="rect">
              <a:avLst/>
            </a:prstGeom>
            <a:solidFill>
              <a:srgbClr val="001E00"/>
            </a:solidFill>
            <a:ln>
              <a:solidFill>
                <a:srgbClr val="001E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sp>
        <p:nvSpPr>
          <p:cNvPr id="45063" name="TextBox 4"/>
          <p:cNvSpPr txBox="1">
            <a:spLocks noChangeArrowheads="1"/>
          </p:cNvSpPr>
          <p:nvPr/>
        </p:nvSpPr>
        <p:spPr bwMode="auto">
          <a:xfrm>
            <a:off x="5957888" y="5199063"/>
            <a:ext cx="269398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400" dirty="0">
                <a:cs typeface="Arial" panose="020B0604020202020204" pitchFamily="34" charset="0"/>
              </a:rPr>
              <a:t>Coherent scattering from a charge stripe</a:t>
            </a:r>
          </a:p>
        </p:txBody>
      </p:sp>
      <p:sp>
        <p:nvSpPr>
          <p:cNvPr id="10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fld id="{0A4469EB-CB18-49D5-9EF0-BF92FA281DAA}" type="slidenum">
              <a:rPr lang="en-US" altLang="en-US" sz="1800" smtClean="0">
                <a:solidFill>
                  <a:srgbClr val="FFFFFF"/>
                </a:solidFill>
              </a:rPr>
              <a:pPr>
                <a:spcBef>
                  <a:spcPct val="0"/>
                </a:spcBef>
                <a:buFontTx/>
                <a:buNone/>
                <a:defRPr/>
              </a:pPr>
              <a:t>21</a:t>
            </a:fld>
            <a:endParaRPr lang="en-US" altLang="en-US" sz="1800" smtClean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3" descr="Figure 2C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11650" y="2497138"/>
            <a:ext cx="2333625" cy="145573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80808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7" name="Picture 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31800" y="982663"/>
            <a:ext cx="2279650" cy="273526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80808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161925"/>
            <a:ext cx="9144000" cy="1090613"/>
          </a:xfrm>
          <a:effectLst>
            <a:outerShdw blurRad="50800" dist="38100" dir="2700000" algn="tl" rotWithShape="0">
              <a:srgbClr val="000000">
                <a:alpha val="39999"/>
              </a:srgb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en-US" i="1" dirty="0">
                <a:solidFill>
                  <a:srgbClr val="376092"/>
                </a:solidFill>
                <a:ea typeface="MS PGothic" charset="0"/>
              </a:rPr>
              <a:t>Correlative experiments with photons &amp; electrons</a:t>
            </a:r>
          </a:p>
        </p:txBody>
      </p:sp>
      <p:sp>
        <p:nvSpPr>
          <p:cNvPr id="47109" name="Content Placeholder 2"/>
          <p:cNvSpPr txBox="1">
            <a:spLocks/>
          </p:cNvSpPr>
          <p:nvPr/>
        </p:nvSpPr>
        <p:spPr bwMode="auto">
          <a:xfrm>
            <a:off x="309563" y="5541963"/>
            <a:ext cx="89154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85750" indent="-28575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230188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230188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230188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230188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230188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230188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230188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230188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230188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buClr>
                <a:srgbClr val="042B7F"/>
              </a:buClr>
              <a:buSzPct val="110000"/>
            </a:pPr>
            <a:r>
              <a:rPr lang="en-US" altLang="en-US">
                <a:cs typeface="Arial" panose="020B0604020202020204" pitchFamily="34" charset="0"/>
              </a:rPr>
              <a:t>Cells are compatible with XAS, XRD at NSLS-II, </a:t>
            </a:r>
            <a:br>
              <a:rPr lang="en-US" altLang="en-US">
                <a:cs typeface="Arial" panose="020B0604020202020204" pitchFamily="34" charset="0"/>
              </a:rPr>
            </a:br>
            <a:r>
              <a:rPr lang="en-US" altLang="en-US">
                <a:cs typeface="Arial" panose="020B0604020202020204" pitchFamily="34" charset="0"/>
              </a:rPr>
              <a:t>TEM at CFN, Infrared &amp; Raman spectroscopy</a:t>
            </a:r>
          </a:p>
        </p:txBody>
      </p:sp>
      <p:sp>
        <p:nvSpPr>
          <p:cNvPr id="7174" name="Content Placeholder 2"/>
          <p:cNvSpPr>
            <a:spLocks noGrp="1"/>
          </p:cNvSpPr>
          <p:nvPr>
            <p:ph idx="1"/>
          </p:nvPr>
        </p:nvSpPr>
        <p:spPr>
          <a:xfrm>
            <a:off x="304800" y="4000500"/>
            <a:ext cx="4886325" cy="1524000"/>
          </a:xfrm>
        </p:spPr>
        <p:txBody>
          <a:bodyPr/>
          <a:lstStyle/>
          <a:p>
            <a:pPr marL="230188" indent="-230188" eaLnBrk="1" hangingPunct="1">
              <a:buClr>
                <a:schemeClr val="accent1">
                  <a:lumMod val="75000"/>
                </a:schemeClr>
              </a:buClr>
              <a:defRPr/>
            </a:pPr>
            <a:r>
              <a:rPr lang="en-US" altLang="en-US" dirty="0" smtClean="0">
                <a:latin typeface="Arial"/>
                <a:cs typeface="Arial"/>
              </a:rPr>
              <a:t>Use of </a:t>
            </a:r>
            <a:r>
              <a:rPr lang="en-US" altLang="en-US" dirty="0" err="1" smtClean="0">
                <a:latin typeface="Arial"/>
                <a:cs typeface="Arial"/>
              </a:rPr>
              <a:t>microfabricated</a:t>
            </a:r>
            <a:r>
              <a:rPr lang="en-US" altLang="en-US" dirty="0" smtClean="0">
                <a:latin typeface="Arial"/>
                <a:cs typeface="Arial"/>
              </a:rPr>
              <a:t> reactor to confine </a:t>
            </a:r>
            <a:br>
              <a:rPr lang="en-US" altLang="en-US" dirty="0" smtClean="0">
                <a:latin typeface="Arial"/>
                <a:cs typeface="Arial"/>
              </a:rPr>
            </a:br>
            <a:r>
              <a:rPr lang="en-US" altLang="en-US" dirty="0" smtClean="0">
                <a:latin typeface="Arial"/>
                <a:cs typeface="Arial"/>
              </a:rPr>
              <a:t>liquids and gases (CFN developed)</a:t>
            </a:r>
          </a:p>
          <a:p>
            <a:pPr marL="230188" indent="-230188" eaLnBrk="1" hangingPunct="1">
              <a:buClr>
                <a:schemeClr val="accent1">
                  <a:lumMod val="75000"/>
                </a:schemeClr>
              </a:buClr>
              <a:defRPr/>
            </a:pPr>
            <a:r>
              <a:rPr lang="en-US" altLang="en-US" dirty="0" smtClean="0">
                <a:latin typeface="Arial"/>
                <a:cs typeface="Arial"/>
              </a:rPr>
              <a:t>Allows:</a:t>
            </a:r>
          </a:p>
          <a:p>
            <a:pPr marL="569913" lvl="1" indent="-222250" eaLnBrk="1" hangingPunct="1">
              <a:buClr>
                <a:schemeClr val="accent1">
                  <a:lumMod val="75000"/>
                </a:schemeClr>
              </a:buClr>
              <a:defRPr/>
            </a:pPr>
            <a:r>
              <a:rPr lang="en-US" altLang="en-US" dirty="0" smtClean="0">
                <a:latin typeface="Arial"/>
                <a:cs typeface="Arial"/>
              </a:rPr>
              <a:t>In-situ electrochemistry at the nanoscale</a:t>
            </a:r>
          </a:p>
          <a:p>
            <a:pPr marL="569913" lvl="1" indent="-222250" eaLnBrk="1" hangingPunct="1">
              <a:buClr>
                <a:schemeClr val="accent1">
                  <a:lumMod val="75000"/>
                </a:schemeClr>
              </a:buClr>
              <a:defRPr/>
            </a:pPr>
            <a:r>
              <a:rPr lang="en-US" altLang="en-US" dirty="0" smtClean="0">
                <a:latin typeface="Arial"/>
                <a:cs typeface="Arial"/>
              </a:rPr>
              <a:t>In-operando studies of nanoparticle catalysts</a:t>
            </a:r>
          </a:p>
        </p:txBody>
      </p:sp>
      <p:pic>
        <p:nvPicPr>
          <p:cNvPr id="36871" name="Picture 3" descr="figure 2b.tif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875213" y="779463"/>
            <a:ext cx="1982787" cy="173513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80808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12" name="Content Placeholder 2"/>
          <p:cNvSpPr txBox="1">
            <a:spLocks/>
          </p:cNvSpPr>
          <p:nvPr/>
        </p:nvSpPr>
        <p:spPr bwMode="auto">
          <a:xfrm>
            <a:off x="6724650" y="927100"/>
            <a:ext cx="2509838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buClr>
                <a:srgbClr val="042B7F"/>
              </a:buClr>
              <a:buSzPct val="110000"/>
              <a:buFont typeface="Wingdings" panose="05000000000000000000" pitchFamily="2" charset="2"/>
              <a:buNone/>
            </a:pPr>
            <a:r>
              <a:rPr lang="en-US" altLang="en-US" u="sng">
                <a:solidFill>
                  <a:srgbClr val="376092"/>
                </a:solidFill>
                <a:cs typeface="Arial" panose="020B0604020202020204" pitchFamily="34" charset="0"/>
              </a:rPr>
              <a:t>X-ray Absorption Spectroscopy</a:t>
            </a:r>
          </a:p>
          <a:p>
            <a:pPr eaLnBrk="1" hangingPunct="1">
              <a:buClr>
                <a:srgbClr val="042B7F"/>
              </a:buClr>
              <a:buSzPct val="110000"/>
              <a:buFont typeface="Wingdings" panose="05000000000000000000" pitchFamily="2" charset="2"/>
              <a:buNone/>
            </a:pPr>
            <a:r>
              <a:rPr lang="en-US" altLang="en-US">
                <a:cs typeface="Arial" panose="020B0604020202020204" pitchFamily="34" charset="0"/>
              </a:rPr>
              <a:t>Global average structure and electronic structure</a:t>
            </a:r>
          </a:p>
        </p:txBody>
      </p:sp>
      <p:pic>
        <p:nvPicPr>
          <p:cNvPr id="47113" name="Picture 2" descr="IR image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1575" y="3905250"/>
            <a:ext cx="1890713" cy="165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14" name="Content Placeholder 2"/>
          <p:cNvSpPr txBox="1">
            <a:spLocks/>
          </p:cNvSpPr>
          <p:nvPr/>
        </p:nvSpPr>
        <p:spPr bwMode="auto">
          <a:xfrm>
            <a:off x="6724650" y="4030663"/>
            <a:ext cx="2509838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buClr>
                <a:srgbClr val="042B7F"/>
              </a:buClr>
              <a:buSzPct val="110000"/>
              <a:buFont typeface="Wingdings" panose="05000000000000000000" pitchFamily="2" charset="2"/>
              <a:buNone/>
            </a:pPr>
            <a:r>
              <a:rPr lang="en-US" altLang="en-US" u="sng">
                <a:solidFill>
                  <a:srgbClr val="376092"/>
                </a:solidFill>
                <a:cs typeface="Arial" panose="020B0604020202020204" pitchFamily="34" charset="0"/>
              </a:rPr>
              <a:t>Infrared Spectroscopy</a:t>
            </a:r>
          </a:p>
          <a:p>
            <a:pPr eaLnBrk="1" hangingPunct="1">
              <a:buClr>
                <a:srgbClr val="042B7F"/>
              </a:buClr>
              <a:buSzPct val="110000"/>
              <a:buFont typeface="Wingdings" panose="05000000000000000000" pitchFamily="2" charset="2"/>
              <a:buNone/>
            </a:pPr>
            <a:r>
              <a:rPr lang="en-US" altLang="en-US">
                <a:cs typeface="Arial" panose="020B0604020202020204" pitchFamily="34" charset="0"/>
              </a:rPr>
              <a:t>Direct determination of surface adsorbates</a:t>
            </a:r>
          </a:p>
        </p:txBody>
      </p:sp>
      <p:sp>
        <p:nvSpPr>
          <p:cNvPr id="47115" name="Content Placeholder 2"/>
          <p:cNvSpPr txBox="1">
            <a:spLocks/>
          </p:cNvSpPr>
          <p:nvPr/>
        </p:nvSpPr>
        <p:spPr bwMode="auto">
          <a:xfrm>
            <a:off x="6724650" y="2416175"/>
            <a:ext cx="2509838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buClr>
                <a:srgbClr val="042B7F"/>
              </a:buClr>
              <a:buSzPct val="110000"/>
              <a:buFont typeface="Wingdings" panose="05000000000000000000" pitchFamily="2" charset="2"/>
              <a:buNone/>
            </a:pPr>
            <a:r>
              <a:rPr lang="en-US" altLang="en-US" u="sng">
                <a:solidFill>
                  <a:srgbClr val="376092"/>
                </a:solidFill>
                <a:cs typeface="Arial" panose="020B0604020202020204" pitchFamily="34" charset="0"/>
              </a:rPr>
              <a:t>Transmission Electron Microscopy</a:t>
            </a:r>
          </a:p>
          <a:p>
            <a:pPr eaLnBrk="1" hangingPunct="1">
              <a:buClr>
                <a:srgbClr val="042B7F"/>
              </a:buClr>
              <a:buSzPct val="110000"/>
              <a:buFont typeface="Wingdings" panose="05000000000000000000" pitchFamily="2" charset="2"/>
              <a:buNone/>
            </a:pPr>
            <a:r>
              <a:rPr lang="en-US" altLang="en-US">
                <a:cs typeface="Arial" panose="020B0604020202020204" pitchFamily="34" charset="0"/>
              </a:rPr>
              <a:t>Physical and electronic structure of individual catalysts</a:t>
            </a:r>
          </a:p>
        </p:txBody>
      </p:sp>
      <p:sp>
        <p:nvSpPr>
          <p:cNvPr id="47116" name="TextBox 1"/>
          <p:cNvSpPr txBox="1">
            <a:spLocks noChangeArrowheads="1"/>
          </p:cNvSpPr>
          <p:nvPr/>
        </p:nvSpPr>
        <p:spPr bwMode="auto">
          <a:xfrm>
            <a:off x="2838450" y="982663"/>
            <a:ext cx="187801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FF0000"/>
                </a:solidFill>
              </a:rPr>
              <a:t>E. Stach (CFN) A. Frenkel (Yeshiva U.)</a:t>
            </a:r>
          </a:p>
        </p:txBody>
      </p:sp>
      <p:sp>
        <p:nvSpPr>
          <p:cNvPr id="47117" name="AutoShape 15" descr="Image result for CFN log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7118" name="AutoShape 17" descr="Image result for CFN logo"/>
          <p:cNvSpPr>
            <a:spLocks noChangeAspect="1" noChangeArrowheads="1"/>
          </p:cNvSpPr>
          <p:nvPr/>
        </p:nvSpPr>
        <p:spPr bwMode="auto">
          <a:xfrm>
            <a:off x="307975" y="79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7119" name="AutoShape 19" descr="Image result for CFN logo"/>
          <p:cNvSpPr>
            <a:spLocks noChangeAspect="1" noChangeArrowheads="1"/>
          </p:cNvSpPr>
          <p:nvPr/>
        </p:nvSpPr>
        <p:spPr bwMode="auto">
          <a:xfrm>
            <a:off x="460375" y="1603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7120" name="AutoShape 21" descr="Image result for CFN logo"/>
          <p:cNvSpPr>
            <a:spLocks noChangeAspect="1" noChangeArrowheads="1"/>
          </p:cNvSpPr>
          <p:nvPr/>
        </p:nvSpPr>
        <p:spPr bwMode="auto">
          <a:xfrm>
            <a:off x="612775" y="3127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pic>
        <p:nvPicPr>
          <p:cNvPr id="47121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0263" y="5548313"/>
            <a:ext cx="1600200" cy="59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fld id="{C45AA2A5-F640-4D08-BB41-3FB8CE226E3C}" type="slidenum">
              <a:rPr lang="en-US" altLang="en-US" sz="1800" smtClean="0">
                <a:solidFill>
                  <a:srgbClr val="FFFFFF"/>
                </a:solidFill>
              </a:rPr>
              <a:pPr>
                <a:spcBef>
                  <a:spcPct val="0"/>
                </a:spcBef>
                <a:buFontTx/>
                <a:buNone/>
                <a:defRPr/>
              </a:pPr>
              <a:t>22</a:t>
            </a:fld>
            <a:endParaRPr lang="en-US" altLang="en-US" sz="1800" smtClean="0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le 1"/>
          <p:cNvSpPr>
            <a:spLocks noGrp="1"/>
          </p:cNvSpPr>
          <p:nvPr>
            <p:ph type="title"/>
          </p:nvPr>
        </p:nvSpPr>
        <p:spPr>
          <a:xfrm>
            <a:off x="-9525" y="41275"/>
            <a:ext cx="9144000" cy="682625"/>
          </a:xfrm>
          <a:effectLst>
            <a:outerShdw blurRad="50800" dist="38100" dir="2700000" algn="tl" rotWithShape="0">
              <a:srgbClr val="000000">
                <a:alpha val="39999"/>
              </a:srgbClr>
            </a:outerShdw>
          </a:effectLst>
        </p:spPr>
        <p:txBody>
          <a:bodyPr/>
          <a:lstStyle/>
          <a:p>
            <a:pPr indent="4763" eaLnBrk="1" hangingPunct="1">
              <a:defRPr/>
            </a:pPr>
            <a:r>
              <a:rPr lang="en-US" i="1" dirty="0">
                <a:solidFill>
                  <a:srgbClr val="376092"/>
                </a:solidFill>
                <a:ea typeface="MS PGothic" charset="0"/>
                <a:sym typeface="Arial" charset="0"/>
              </a:rPr>
              <a:t>Operando studies of catalytic mechanisms</a:t>
            </a:r>
          </a:p>
        </p:txBody>
      </p:sp>
      <p:sp>
        <p:nvSpPr>
          <p:cNvPr id="19458" name="Content Placeholder 2"/>
          <p:cNvSpPr>
            <a:spLocks noGrp="1"/>
          </p:cNvSpPr>
          <p:nvPr>
            <p:ph idx="1"/>
          </p:nvPr>
        </p:nvSpPr>
        <p:spPr>
          <a:xfrm>
            <a:off x="214312" y="1593850"/>
            <a:ext cx="5992813" cy="4605338"/>
          </a:xfrm>
        </p:spPr>
        <p:txBody>
          <a:bodyPr/>
          <a:lstStyle/>
          <a:p>
            <a:pPr marL="0" indent="0"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en-US" altLang="en-US" sz="2000" i="1" u="sng" dirty="0" smtClean="0">
                <a:solidFill>
                  <a:srgbClr val="376092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Proposed Experiment: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Clr>
                <a:srgbClr val="376092"/>
              </a:buClr>
              <a:defRPr/>
            </a:pPr>
            <a:r>
              <a:rPr lang="nl-NL" altLang="en-US" dirty="0" smtClean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Heterogeneity in catalytic mechanisms studied with spatially resolved XANES.</a:t>
            </a:r>
            <a:r>
              <a:rPr lang="en-US" altLang="en-US" dirty="0" smtClean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</a:p>
          <a:p>
            <a:pPr marL="0" indent="0" eaLnBrk="1" hangingPunct="1">
              <a:lnSpc>
                <a:spcPct val="140000"/>
              </a:lnSpc>
              <a:buFont typeface="Wingdings" panose="05000000000000000000" pitchFamily="2" charset="2"/>
              <a:buNone/>
              <a:defRPr/>
            </a:pPr>
            <a:r>
              <a:rPr lang="en-US" altLang="en-US" sz="2000" i="1" u="sng" dirty="0" smtClean="0">
                <a:solidFill>
                  <a:srgbClr val="376092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Scientific Significance/Impact: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Clr>
                <a:srgbClr val="376092"/>
              </a:buClr>
              <a:defRPr/>
            </a:pPr>
            <a:r>
              <a:rPr lang="en-US" altLang="en-US" dirty="0" smtClean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Overcome the ‘</a:t>
            </a:r>
            <a:r>
              <a:rPr lang="en-US" altLang="ja-JP" dirty="0" smtClean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materials,</a:t>
            </a:r>
            <a:r>
              <a:rPr lang="en-US" altLang="en-US" dirty="0" smtClean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’</a:t>
            </a:r>
            <a:r>
              <a:rPr lang="en-US" altLang="ja-JP" dirty="0" smtClean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en-US" dirty="0" smtClean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‘</a:t>
            </a:r>
            <a:r>
              <a:rPr lang="en-US" altLang="ja-JP" dirty="0" smtClean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pressure</a:t>
            </a:r>
            <a:r>
              <a:rPr lang="en-US" altLang="en-US" dirty="0" smtClean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’ and `complexity’</a:t>
            </a:r>
            <a:r>
              <a:rPr lang="en-US" altLang="ja-JP" dirty="0" smtClean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gaps by studying real catalysts in real working environments</a:t>
            </a:r>
            <a: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ja-JP" dirty="0" smtClean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utilizing spatially-resolved techniques 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Clr>
                <a:srgbClr val="376092"/>
              </a:buClr>
              <a:defRPr/>
            </a:pPr>
            <a:endParaRPr lang="en-US" altLang="en-US" sz="2000" i="1" u="sng" dirty="0">
              <a:solidFill>
                <a:srgbClr val="376092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  <a:p>
            <a:pPr marL="0" indent="0" eaLnBrk="1" hangingPunct="1">
              <a:lnSpc>
                <a:spcPct val="90000"/>
              </a:lnSpc>
              <a:spcBef>
                <a:spcPct val="0"/>
              </a:spcBef>
              <a:buClr>
                <a:srgbClr val="376092"/>
              </a:buClr>
              <a:buNone/>
              <a:defRPr/>
            </a:pPr>
            <a:r>
              <a:rPr lang="en-US" altLang="en-US" sz="2000" i="1" u="sng" dirty="0" smtClean="0">
                <a:solidFill>
                  <a:srgbClr val="376092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First Experiment Plan at SRX: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Clr>
                <a:srgbClr val="376092"/>
              </a:buClr>
              <a:defRPr/>
            </a:pPr>
            <a:r>
              <a:rPr lang="en-US" altLang="en-US" dirty="0" smtClean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Study of catalytic materials in the micro-cell using XRF imaging and XANES spectroscopy.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Clr>
                <a:srgbClr val="376092"/>
              </a:buClr>
              <a:defRPr/>
            </a:pPr>
            <a:endParaRPr lang="en-US" altLang="en-US" dirty="0" smtClean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Clr>
                <a:srgbClr val="376092"/>
              </a:buClr>
              <a:defRPr/>
            </a:pPr>
            <a:r>
              <a:rPr lang="en-US" altLang="en-US" dirty="0" smtClean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Prototype data exist from EXAFS at the NSLS: 1mm scale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Clr>
                <a:srgbClr val="376092"/>
              </a:buClr>
              <a:defRPr/>
            </a:pPr>
            <a:r>
              <a:rPr lang="en-US" altLang="en-US" dirty="0" smtClean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Extensive data exist from CFN (FEI Titan): 1-10nm scale.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Clr>
                <a:srgbClr val="376092"/>
              </a:buClr>
              <a:defRPr/>
            </a:pPr>
            <a:r>
              <a:rPr lang="en-US" altLang="en-US" dirty="0" smtClean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Sub-µm spatial resolution will probe the 1-10 </a:t>
            </a:r>
            <a:r>
              <a:rPr lang="en-US" altLang="en-US" dirty="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m scale</a:t>
            </a:r>
            <a:r>
              <a:rPr lang="en-US" altLang="en-US" dirty="0" smtClean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. </a:t>
            </a:r>
          </a:p>
        </p:txBody>
      </p:sp>
      <p:sp>
        <p:nvSpPr>
          <p:cNvPr id="49157" name="Rectangle 4"/>
          <p:cNvSpPr>
            <a:spLocks noChangeArrowheads="1"/>
          </p:cNvSpPr>
          <p:nvPr/>
        </p:nvSpPr>
        <p:spPr bwMode="auto">
          <a:xfrm>
            <a:off x="428625" y="825500"/>
            <a:ext cx="8278813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400" i="1">
                <a:solidFill>
                  <a:srgbClr val="000000"/>
                </a:solidFill>
                <a:ea typeface="Osaka" pitchFamily="1" charset="-128"/>
              </a:rPr>
              <a:t>A. Frenkel (Yeshiva U), E. Stach (CFN, BNL), R. Nuzzo (U Illinois), J. Chen (Columbia U, BNL), </a:t>
            </a:r>
            <a:br>
              <a:rPr lang="en-US" altLang="en-US" sz="1400" i="1">
                <a:solidFill>
                  <a:srgbClr val="000000"/>
                </a:solidFill>
                <a:ea typeface="Osaka" pitchFamily="1" charset="-128"/>
              </a:rPr>
            </a:br>
            <a:r>
              <a:rPr lang="en-US" altLang="en-US" sz="1400" i="1">
                <a:solidFill>
                  <a:srgbClr val="000000"/>
                </a:solidFill>
                <a:ea typeface="Osaka" pitchFamily="1" charset="-128"/>
              </a:rPr>
              <a:t>R. Crooks (U Texas), J. Rehr (U Washington)</a:t>
            </a:r>
          </a:p>
        </p:txBody>
      </p:sp>
      <p:sp>
        <p:nvSpPr>
          <p:cNvPr id="49158" name="TextBox 13"/>
          <p:cNvSpPr txBox="1">
            <a:spLocks noChangeArrowheads="1"/>
          </p:cNvSpPr>
          <p:nvPr/>
        </p:nvSpPr>
        <p:spPr bwMode="auto">
          <a:xfrm>
            <a:off x="6529388" y="5185369"/>
            <a:ext cx="2605087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en-US" altLang="en-US" sz="1400" i="1" dirty="0">
                <a:solidFill>
                  <a:srgbClr val="376092"/>
                </a:solidFill>
                <a:latin typeface="Arial Narrow" panose="020B060602020203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rPr>
              <a:t>TEM and X-ray study of </a:t>
            </a:r>
            <a:br>
              <a:rPr lang="en-US" altLang="en-US" sz="1400" i="1" dirty="0">
                <a:solidFill>
                  <a:srgbClr val="376092"/>
                </a:solidFill>
                <a:latin typeface="Arial Narrow" panose="020B060602020203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rPr>
            </a:br>
            <a:r>
              <a:rPr lang="en-US" altLang="en-US" sz="1400" i="1" dirty="0">
                <a:solidFill>
                  <a:srgbClr val="376092"/>
                </a:solidFill>
                <a:latin typeface="Arial Narrow" panose="020B060602020203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rPr>
              <a:t>catalytic Pt/SiO</a:t>
            </a:r>
            <a:r>
              <a:rPr lang="en-US" altLang="en-US" sz="1400" i="1" baseline="-25000" dirty="0">
                <a:solidFill>
                  <a:srgbClr val="376092"/>
                </a:solidFill>
                <a:latin typeface="Arial Narrow" panose="020B060602020203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rPr>
              <a:t>2</a:t>
            </a:r>
            <a:r>
              <a:rPr lang="en-US" altLang="en-US" sz="1400" i="1" dirty="0">
                <a:solidFill>
                  <a:srgbClr val="376092"/>
                </a:solidFill>
                <a:latin typeface="Arial Narrow" panose="020B060602020203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rPr>
              <a:t> nanoparticles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6230376" y="2259106"/>
            <a:ext cx="2530475" cy="2762157"/>
            <a:chOff x="6664325" y="3433763"/>
            <a:chExt cx="2073275" cy="2197100"/>
          </a:xfrm>
        </p:grpSpPr>
        <p:pic>
          <p:nvPicPr>
            <p:cNvPr id="37897" name="Picture 4" descr="Screen Shot 2014-04-07 at 7.00.17 AM.png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6683375" y="3433763"/>
              <a:ext cx="2054225" cy="1106487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srgbClr val="808080">
                  <a:alpha val="39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7898" name="Picture 5" descr="Screen Shot 2014-04-07 at 7.00.28 AM.png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6664325" y="4527550"/>
              <a:ext cx="2043113" cy="1103313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srgbClr val="808080">
                  <a:alpha val="39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2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fld id="{5ADA48A6-464C-4096-9CD8-00BE69877449}" type="slidenum">
              <a:rPr lang="en-US" altLang="en-US" sz="1800" smtClean="0">
                <a:solidFill>
                  <a:srgbClr val="FFFFFF"/>
                </a:solidFill>
              </a:rPr>
              <a:pPr>
                <a:spcBef>
                  <a:spcPct val="0"/>
                </a:spcBef>
                <a:buFontTx/>
                <a:buNone/>
                <a:defRPr/>
              </a:pPr>
              <a:t>23</a:t>
            </a:fld>
            <a:endParaRPr lang="en-US" altLang="en-US" sz="1800" smtClean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tle 1"/>
          <p:cNvSpPr>
            <a:spLocks noGrp="1"/>
          </p:cNvSpPr>
          <p:nvPr>
            <p:ph type="title"/>
          </p:nvPr>
        </p:nvSpPr>
        <p:spPr>
          <a:xfrm>
            <a:off x="0" y="17463"/>
            <a:ext cx="9144000" cy="682625"/>
          </a:xfrm>
          <a:effectLst>
            <a:outerShdw blurRad="50800" dist="38100" dir="2700000" algn="tl" rotWithShape="0">
              <a:srgbClr val="000000">
                <a:alpha val="39999"/>
              </a:srgbClr>
            </a:outerShdw>
          </a:effectLst>
        </p:spPr>
        <p:txBody>
          <a:bodyPr/>
          <a:lstStyle/>
          <a:p>
            <a:pPr>
              <a:defRPr/>
            </a:pPr>
            <a:r>
              <a:rPr lang="en-US" i="1" dirty="0">
                <a:solidFill>
                  <a:srgbClr val="376092"/>
                </a:solidFill>
                <a:ea typeface="MS PGothic" charset="0"/>
              </a:rPr>
              <a:t>Next Five Years</a:t>
            </a:r>
          </a:p>
        </p:txBody>
      </p:sp>
      <p:sp>
        <p:nvSpPr>
          <p:cNvPr id="51203" name="Content Placeholder 2"/>
          <p:cNvSpPr>
            <a:spLocks noGrp="1"/>
          </p:cNvSpPr>
          <p:nvPr>
            <p:ph idx="1"/>
          </p:nvPr>
        </p:nvSpPr>
        <p:spPr>
          <a:xfrm>
            <a:off x="457200" y="1236905"/>
            <a:ext cx="8229600" cy="4710112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  <a:buClr>
                <a:srgbClr val="376092"/>
              </a:buClr>
            </a:pPr>
            <a:r>
              <a:rPr lang="en-US" alt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Establish NSLS-II  as a world-class synchrotron with exceedingly bright, stable beams and a robust, diverse user program</a:t>
            </a:r>
          </a:p>
          <a:p>
            <a:pPr>
              <a:lnSpc>
                <a:spcPct val="120000"/>
              </a:lnSpc>
              <a:buClr>
                <a:srgbClr val="376092"/>
              </a:buClr>
            </a:pPr>
            <a:r>
              <a:rPr lang="en-US" alt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Strategic focus on becoming a center for imaging and dynamics with seminal impact in energy storage, catalysis, materials problems and life sciences</a:t>
            </a:r>
          </a:p>
          <a:p>
            <a:pPr>
              <a:lnSpc>
                <a:spcPct val="120000"/>
              </a:lnSpc>
              <a:buClr>
                <a:srgbClr val="376092"/>
              </a:buClr>
            </a:pPr>
            <a:r>
              <a:rPr lang="en-US" alt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Establish next generation data management and analysis. This is being developed now, drawing on experience of HEP and NP at BNL and that at other labs (e.g. CAMERA). BNL has a vision for 3 tiers of data analysis, housed in </a:t>
            </a:r>
            <a:r>
              <a:rPr lang="ja-JP" alt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US" altLang="ja-JP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C3D” </a:t>
            </a:r>
          </a:p>
          <a:p>
            <a:pPr>
              <a:lnSpc>
                <a:spcPct val="120000"/>
              </a:lnSpc>
              <a:buClr>
                <a:srgbClr val="376092"/>
              </a:buClr>
            </a:pPr>
            <a:r>
              <a:rPr lang="en-US" altLang="ja-JP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Complete beamline construction activities underway on the next 21 beamlines</a:t>
            </a:r>
          </a:p>
          <a:p>
            <a:pPr>
              <a:lnSpc>
                <a:spcPct val="120000"/>
              </a:lnSpc>
              <a:buClr>
                <a:srgbClr val="376092"/>
              </a:buClr>
            </a:pPr>
            <a:r>
              <a:rPr lang="en-US" alt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Begin next phase of beamline construction</a:t>
            </a:r>
          </a:p>
        </p:txBody>
      </p:sp>
      <p:sp>
        <p:nvSpPr>
          <p:cNvPr id="3891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fld id="{CB0F605F-6B6A-4002-A5D9-5274D01CD5D6}" type="slidenum">
              <a:rPr lang="en-US" altLang="en-US" sz="1800" smtClean="0">
                <a:solidFill>
                  <a:srgbClr val="FFFFFF"/>
                </a:solidFill>
              </a:rPr>
              <a:pPr>
                <a:spcBef>
                  <a:spcPct val="0"/>
                </a:spcBef>
                <a:buFontTx/>
                <a:buNone/>
                <a:defRPr/>
              </a:pPr>
              <a:t>24</a:t>
            </a:fld>
            <a:endParaRPr lang="en-US" altLang="en-US" sz="1800" smtClean="0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>
                <a:solidFill>
                  <a:srgbClr val="376092"/>
                </a:solidFill>
                <a:ea typeface="MS PGothic" charset="0"/>
              </a:rPr>
              <a:t>Additional Beamline Construction Underway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300153" y="923777"/>
            <a:ext cx="5393223" cy="4735512"/>
          </a:xfrm>
        </p:spPr>
        <p:txBody>
          <a:bodyPr/>
          <a:lstStyle/>
          <a:p>
            <a:r>
              <a:rPr lang="en-US" sz="2000" dirty="0"/>
              <a:t>To realize this vision, there is an </a:t>
            </a:r>
            <a:r>
              <a:rPr lang="en-US" sz="2000" dirty="0" smtClean="0"/>
              <a:t>aggressive  </a:t>
            </a:r>
            <a:r>
              <a:rPr lang="en-US" sz="2000" dirty="0"/>
              <a:t>beamline construction program underway to deliver </a:t>
            </a:r>
            <a:r>
              <a:rPr lang="en-US" sz="2000" dirty="0" smtClean="0"/>
              <a:t>21 </a:t>
            </a:r>
            <a:r>
              <a:rPr lang="en-US" sz="2000" dirty="0"/>
              <a:t>more beamlines </a:t>
            </a:r>
            <a:r>
              <a:rPr lang="en-US" sz="2000" dirty="0" smtClean="0"/>
              <a:t>in </a:t>
            </a:r>
            <a:r>
              <a:rPr lang="en-US" sz="2000" dirty="0"/>
              <a:t>addition to the 7 project beamlines.</a:t>
            </a:r>
          </a:p>
          <a:p>
            <a:endParaRPr lang="en-US" sz="2800" dirty="0"/>
          </a:p>
        </p:txBody>
      </p:sp>
      <p:pic>
        <p:nvPicPr>
          <p:cNvPr id="7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2159" y="923777"/>
            <a:ext cx="2670175" cy="526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2" name="Group 21"/>
          <p:cNvGrpSpPr/>
          <p:nvPr/>
        </p:nvGrpSpPr>
        <p:grpSpPr>
          <a:xfrm>
            <a:off x="1174375" y="2307345"/>
            <a:ext cx="4133539" cy="3764687"/>
            <a:chOff x="314617" y="2275009"/>
            <a:chExt cx="4511044" cy="4125302"/>
          </a:xfrm>
        </p:grpSpPr>
        <p:grpSp>
          <p:nvGrpSpPr>
            <p:cNvPr id="21" name="Group 20"/>
            <p:cNvGrpSpPr/>
            <p:nvPr/>
          </p:nvGrpSpPr>
          <p:grpSpPr>
            <a:xfrm>
              <a:off x="314617" y="2275009"/>
              <a:ext cx="4511044" cy="4125302"/>
              <a:chOff x="314617" y="2275009"/>
              <a:chExt cx="4511044" cy="4125302"/>
            </a:xfrm>
          </p:grpSpPr>
          <p:pic>
            <p:nvPicPr>
              <p:cNvPr id="19" name="Picture 3"/>
              <p:cNvPicPr>
                <a:picLocks noChangeAspect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314617" y="2275009"/>
                <a:ext cx="4511044" cy="4125302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0800" dist="38100" dir="2700000" algn="tl" rotWithShape="0">
                  <a:srgbClr val="808080">
                    <a:alpha val="39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0" name="Rectangle 19"/>
              <p:cNvSpPr/>
              <p:nvPr/>
            </p:nvSpPr>
            <p:spPr bwMode="auto">
              <a:xfrm>
                <a:off x="1539551" y="3853543"/>
                <a:ext cx="2034073" cy="1238116"/>
              </a:xfrm>
              <a:prstGeom prst="rect">
                <a:avLst/>
              </a:prstGeom>
              <a:solidFill>
                <a:schemeClr val="bg1"/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0488" tIns="44450" rIns="90488" bIns="4445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90000"/>
                  </a:lnSpc>
                  <a:spcBef>
                    <a:spcPct val="50000"/>
                  </a:spcBef>
                  <a:spcAft>
                    <a:spcPct val="0"/>
                  </a:spcAft>
                  <a:buClr>
                    <a:schemeClr val="folHlink"/>
                  </a:buClr>
                  <a:buSzPct val="135000"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 Narrow" pitchFamily="34" charset="0"/>
                  <a:ea typeface="Osaka" charset="-128"/>
                </a:endParaRPr>
              </a:p>
            </p:txBody>
          </p:sp>
        </p:grpSp>
        <p:grpSp>
          <p:nvGrpSpPr>
            <p:cNvPr id="8" name="Group 9"/>
            <p:cNvGrpSpPr>
              <a:grpSpLocks/>
            </p:cNvGrpSpPr>
            <p:nvPr/>
          </p:nvGrpSpPr>
          <p:grpSpPr bwMode="auto">
            <a:xfrm>
              <a:off x="1561884" y="3555852"/>
              <a:ext cx="1989406" cy="1635819"/>
              <a:chOff x="6305107" y="4513152"/>
              <a:chExt cx="2079382" cy="1709848"/>
            </a:xfrm>
          </p:grpSpPr>
          <p:sp>
            <p:nvSpPr>
              <p:cNvPr id="9" name="Rectangle 8"/>
              <p:cNvSpPr/>
              <p:nvPr/>
            </p:nvSpPr>
            <p:spPr>
              <a:xfrm>
                <a:off x="6305107" y="5000999"/>
                <a:ext cx="690268" cy="102879"/>
              </a:xfrm>
              <a:prstGeom prst="rect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0" name="Rectangle 9"/>
              <p:cNvSpPr/>
              <p:nvPr/>
            </p:nvSpPr>
            <p:spPr>
              <a:xfrm>
                <a:off x="6305107" y="4645899"/>
                <a:ext cx="690268" cy="104539"/>
              </a:xfrm>
              <a:prstGeom prst="rect">
                <a:avLst/>
              </a:prstGeom>
              <a:solidFill>
                <a:schemeClr val="accent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1" name="Rectangle 10"/>
              <p:cNvSpPr/>
              <p:nvPr/>
            </p:nvSpPr>
            <p:spPr>
              <a:xfrm>
                <a:off x="6305107" y="5319592"/>
                <a:ext cx="690268" cy="102879"/>
              </a:xfrm>
              <a:prstGeom prst="rect">
                <a:avLst/>
              </a:prstGeom>
              <a:solidFill>
                <a:srgbClr val="FFC000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2" name="Rectangle 11"/>
              <p:cNvSpPr/>
              <p:nvPr/>
            </p:nvSpPr>
            <p:spPr>
              <a:xfrm>
                <a:off x="6305107" y="5673033"/>
                <a:ext cx="690268" cy="104538"/>
              </a:xfrm>
              <a:prstGeom prst="rect">
                <a:avLst/>
              </a:prstGeom>
              <a:solidFill>
                <a:srgbClr val="C00000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3" name="Rectangle 12"/>
              <p:cNvSpPr/>
              <p:nvPr/>
            </p:nvSpPr>
            <p:spPr>
              <a:xfrm>
                <a:off x="6305107" y="6028132"/>
                <a:ext cx="690268" cy="102879"/>
              </a:xfrm>
              <a:prstGeom prst="rect">
                <a:avLst/>
              </a:prstGeom>
              <a:solidFill>
                <a:srgbClr val="92D050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4" name="TextBox 15"/>
              <p:cNvSpPr txBox="1">
                <a:spLocks noChangeArrowheads="1"/>
              </p:cNvSpPr>
              <p:nvPr/>
            </p:nvSpPr>
            <p:spPr bwMode="auto">
              <a:xfrm>
                <a:off x="7125851" y="4867571"/>
                <a:ext cx="979164" cy="32813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en-US" dirty="0">
                    <a:latin typeface="+mn-lt"/>
                  </a:rPr>
                  <a:t>Diffraction</a:t>
                </a:r>
              </a:p>
            </p:txBody>
          </p:sp>
          <p:sp>
            <p:nvSpPr>
              <p:cNvPr id="15" name="TextBox 16"/>
              <p:cNvSpPr txBox="1">
                <a:spLocks noChangeArrowheads="1"/>
              </p:cNvSpPr>
              <p:nvPr/>
            </p:nvSpPr>
            <p:spPr bwMode="auto">
              <a:xfrm>
                <a:off x="7125851" y="5186023"/>
                <a:ext cx="456073" cy="32813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en-US" dirty="0">
                    <a:latin typeface="+mn-lt"/>
                  </a:rPr>
                  <a:t>MX</a:t>
                </a:r>
              </a:p>
            </p:txBody>
          </p:sp>
          <p:sp>
            <p:nvSpPr>
              <p:cNvPr id="16" name="TextBox 17"/>
              <p:cNvSpPr txBox="1">
                <a:spLocks noChangeArrowheads="1"/>
              </p:cNvSpPr>
              <p:nvPr/>
            </p:nvSpPr>
            <p:spPr bwMode="auto">
              <a:xfrm>
                <a:off x="7114862" y="5540442"/>
                <a:ext cx="814631" cy="32813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en-US" dirty="0">
                    <a:latin typeface="+mn-lt"/>
                  </a:rPr>
                  <a:t>Imaging</a:t>
                </a:r>
              </a:p>
            </p:txBody>
          </p:sp>
          <p:sp>
            <p:nvSpPr>
              <p:cNvPr id="17" name="TextBox 18"/>
              <p:cNvSpPr txBox="1">
                <a:spLocks noChangeArrowheads="1"/>
              </p:cNvSpPr>
              <p:nvPr/>
            </p:nvSpPr>
            <p:spPr bwMode="auto">
              <a:xfrm>
                <a:off x="7119606" y="4513152"/>
                <a:ext cx="982180" cy="32813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en-US" dirty="0">
                    <a:latin typeface="+mn-lt"/>
                  </a:rPr>
                  <a:t>Scattering</a:t>
                </a:r>
              </a:p>
            </p:txBody>
          </p:sp>
          <p:sp>
            <p:nvSpPr>
              <p:cNvPr id="18" name="TextBox 19"/>
              <p:cNvSpPr txBox="1">
                <a:spLocks noChangeArrowheads="1"/>
              </p:cNvSpPr>
              <p:nvPr/>
            </p:nvSpPr>
            <p:spPr bwMode="auto">
              <a:xfrm>
                <a:off x="7125851" y="5894861"/>
                <a:ext cx="1258638" cy="32813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en-US" dirty="0">
                    <a:latin typeface="+mn-lt"/>
                  </a:rPr>
                  <a:t>Spectroscopy</a:t>
                </a:r>
              </a:p>
            </p:txBody>
          </p:sp>
        </p:grpSp>
      </p:grpSp>
      <p:sp>
        <p:nvSpPr>
          <p:cNvPr id="2" name="Rectangle 1"/>
          <p:cNvSpPr/>
          <p:nvPr/>
        </p:nvSpPr>
        <p:spPr>
          <a:xfrm rot="267865">
            <a:off x="3605478" y="2976175"/>
            <a:ext cx="547877" cy="58696"/>
          </a:xfrm>
          <a:prstGeom prst="rect">
            <a:avLst/>
          </a:prstGeom>
          <a:solidFill>
            <a:srgbClr val="FFFF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 rot="1009542">
            <a:off x="3816149" y="3143822"/>
            <a:ext cx="547877" cy="58696"/>
          </a:xfrm>
          <a:prstGeom prst="rect">
            <a:avLst/>
          </a:prstGeom>
          <a:solidFill>
            <a:srgbClr val="FFFF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 rot="4750778">
            <a:off x="4336195" y="4425532"/>
            <a:ext cx="547877" cy="58696"/>
          </a:xfrm>
          <a:prstGeom prst="rect">
            <a:avLst/>
          </a:prstGeom>
          <a:solidFill>
            <a:srgbClr val="C000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 rot="5786261">
            <a:off x="4215497" y="4889523"/>
            <a:ext cx="547877" cy="58696"/>
          </a:xfrm>
          <a:prstGeom prst="rect">
            <a:avLst/>
          </a:prstGeom>
          <a:solidFill>
            <a:srgbClr val="C000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 rot="5899424">
            <a:off x="4126338" y="5026594"/>
            <a:ext cx="547877" cy="58696"/>
          </a:xfrm>
          <a:prstGeom prst="rect">
            <a:avLst/>
          </a:prstGeom>
          <a:solidFill>
            <a:srgbClr val="C000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28" name="Rectangle 27"/>
          <p:cNvSpPr/>
          <p:nvPr/>
        </p:nvSpPr>
        <p:spPr>
          <a:xfrm rot="4698067">
            <a:off x="1552133" y="3991355"/>
            <a:ext cx="547877" cy="58696"/>
          </a:xfrm>
          <a:prstGeom prst="rect">
            <a:avLst/>
          </a:prstGeom>
          <a:solidFill>
            <a:srgbClr val="C000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 rot="6859840">
            <a:off x="1960725" y="3206905"/>
            <a:ext cx="547877" cy="58696"/>
          </a:xfrm>
          <a:prstGeom prst="rect">
            <a:avLst/>
          </a:prstGeom>
          <a:solidFill>
            <a:srgbClr val="92D05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 rot="7734314">
            <a:off x="2296416" y="2965991"/>
            <a:ext cx="547877" cy="58696"/>
          </a:xfrm>
          <a:prstGeom prst="rect">
            <a:avLst/>
          </a:prstGeom>
          <a:solidFill>
            <a:srgbClr val="92D05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1" name="Rectangle 30"/>
          <p:cNvSpPr/>
          <p:nvPr/>
        </p:nvSpPr>
        <p:spPr>
          <a:xfrm rot="7302412">
            <a:off x="3839711" y="5322095"/>
            <a:ext cx="547877" cy="58696"/>
          </a:xfrm>
          <a:prstGeom prst="rect">
            <a:avLst/>
          </a:prstGeom>
          <a:solidFill>
            <a:srgbClr val="92D05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2" name="Rectangle 31"/>
          <p:cNvSpPr/>
          <p:nvPr/>
        </p:nvSpPr>
        <p:spPr>
          <a:xfrm rot="7580816">
            <a:off x="3717325" y="5392937"/>
            <a:ext cx="547877" cy="58696"/>
          </a:xfrm>
          <a:prstGeom prst="rect">
            <a:avLst/>
          </a:prstGeom>
          <a:solidFill>
            <a:srgbClr val="92D05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3" name="Rectangle 32"/>
          <p:cNvSpPr/>
          <p:nvPr/>
        </p:nvSpPr>
        <p:spPr>
          <a:xfrm rot="7807423">
            <a:off x="3585304" y="5473661"/>
            <a:ext cx="547877" cy="58696"/>
          </a:xfrm>
          <a:prstGeom prst="rect">
            <a:avLst/>
          </a:prstGeom>
          <a:solidFill>
            <a:srgbClr val="92D05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4" name="Rectangle 33"/>
          <p:cNvSpPr/>
          <p:nvPr/>
        </p:nvSpPr>
        <p:spPr>
          <a:xfrm rot="8048497">
            <a:off x="3438993" y="5536873"/>
            <a:ext cx="547877" cy="58696"/>
          </a:xfrm>
          <a:prstGeom prst="rect">
            <a:avLst/>
          </a:prstGeom>
          <a:solidFill>
            <a:srgbClr val="92D05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5" name="Rectangle 34"/>
          <p:cNvSpPr/>
          <p:nvPr/>
        </p:nvSpPr>
        <p:spPr>
          <a:xfrm rot="8540595">
            <a:off x="3288031" y="5577682"/>
            <a:ext cx="547877" cy="58696"/>
          </a:xfrm>
          <a:prstGeom prst="rect">
            <a:avLst/>
          </a:prstGeom>
          <a:solidFill>
            <a:srgbClr val="92D05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6" name="Rectangle 35"/>
          <p:cNvSpPr/>
          <p:nvPr/>
        </p:nvSpPr>
        <p:spPr>
          <a:xfrm rot="9689660">
            <a:off x="2888837" y="5631176"/>
            <a:ext cx="547877" cy="58696"/>
          </a:xfrm>
          <a:prstGeom prst="rect">
            <a:avLst/>
          </a:prstGeom>
          <a:solidFill>
            <a:srgbClr val="0070C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7" name="Rectangle 36"/>
          <p:cNvSpPr/>
          <p:nvPr/>
        </p:nvSpPr>
        <p:spPr>
          <a:xfrm rot="10481360">
            <a:off x="2577291" y="5597182"/>
            <a:ext cx="547877" cy="58696"/>
          </a:xfrm>
          <a:prstGeom prst="rect">
            <a:avLst/>
          </a:prstGeom>
          <a:solidFill>
            <a:srgbClr val="0070C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8" name="Rectangle 37"/>
          <p:cNvSpPr/>
          <p:nvPr/>
        </p:nvSpPr>
        <p:spPr>
          <a:xfrm rot="10800000">
            <a:off x="2442302" y="5534789"/>
            <a:ext cx="547877" cy="58696"/>
          </a:xfrm>
          <a:prstGeom prst="rect">
            <a:avLst/>
          </a:prstGeom>
          <a:solidFill>
            <a:srgbClr val="0070C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9" name="Rectangle 38"/>
          <p:cNvSpPr/>
          <p:nvPr/>
        </p:nvSpPr>
        <p:spPr>
          <a:xfrm rot="11188055">
            <a:off x="2282838" y="5486609"/>
            <a:ext cx="547877" cy="58696"/>
          </a:xfrm>
          <a:prstGeom prst="rect">
            <a:avLst/>
          </a:prstGeom>
          <a:solidFill>
            <a:srgbClr val="0070C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40" name="Rectangle 39"/>
          <p:cNvSpPr/>
          <p:nvPr/>
        </p:nvSpPr>
        <p:spPr>
          <a:xfrm rot="13967864">
            <a:off x="1564219" y="4569131"/>
            <a:ext cx="547877" cy="58696"/>
          </a:xfrm>
          <a:prstGeom prst="rect">
            <a:avLst/>
          </a:prstGeom>
          <a:solidFill>
            <a:srgbClr val="0070C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41" name="Rectangle 40"/>
          <p:cNvSpPr/>
          <p:nvPr/>
        </p:nvSpPr>
        <p:spPr>
          <a:xfrm rot="15105669">
            <a:off x="1527854" y="4150955"/>
            <a:ext cx="547877" cy="58696"/>
          </a:xfrm>
          <a:prstGeom prst="rect">
            <a:avLst/>
          </a:prstGeom>
          <a:solidFill>
            <a:srgbClr val="0070C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42" name="Rectangle 41"/>
          <p:cNvSpPr/>
          <p:nvPr/>
        </p:nvSpPr>
        <p:spPr>
          <a:xfrm rot="16200000">
            <a:off x="1615953" y="3726885"/>
            <a:ext cx="547877" cy="58696"/>
          </a:xfrm>
          <a:prstGeom prst="rect">
            <a:avLst/>
          </a:prstGeom>
          <a:solidFill>
            <a:srgbClr val="FFC0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43" name="Rectangle 42"/>
          <p:cNvSpPr/>
          <p:nvPr/>
        </p:nvSpPr>
        <p:spPr>
          <a:xfrm rot="14743089">
            <a:off x="1541405" y="4310238"/>
            <a:ext cx="547877" cy="58696"/>
          </a:xfrm>
          <a:prstGeom prst="rect">
            <a:avLst/>
          </a:prstGeom>
          <a:solidFill>
            <a:srgbClr val="FFC0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44" name="Rectangle 43"/>
          <p:cNvSpPr/>
          <p:nvPr/>
        </p:nvSpPr>
        <p:spPr>
          <a:xfrm rot="14719959">
            <a:off x="4361226" y="4185746"/>
            <a:ext cx="547877" cy="58696"/>
          </a:xfrm>
          <a:prstGeom prst="rect">
            <a:avLst/>
          </a:prstGeom>
          <a:solidFill>
            <a:srgbClr val="0070C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45" name="Rectangle 44"/>
          <p:cNvSpPr/>
          <p:nvPr/>
        </p:nvSpPr>
        <p:spPr>
          <a:xfrm rot="16200000">
            <a:off x="4273370" y="4707556"/>
            <a:ext cx="547877" cy="58696"/>
          </a:xfrm>
          <a:prstGeom prst="rect">
            <a:avLst/>
          </a:prstGeom>
          <a:solidFill>
            <a:srgbClr val="0070C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46" name="Rectangle 45"/>
          <p:cNvSpPr/>
          <p:nvPr/>
        </p:nvSpPr>
        <p:spPr>
          <a:xfrm rot="8331784">
            <a:off x="2490619" y="2905761"/>
            <a:ext cx="547877" cy="58696"/>
          </a:xfrm>
          <a:prstGeom prst="rect">
            <a:avLst/>
          </a:prstGeom>
          <a:solidFill>
            <a:srgbClr val="0070C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7816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extBox 2"/>
          <p:cNvSpPr txBox="1">
            <a:spLocks noChangeArrowheads="1"/>
          </p:cNvSpPr>
          <p:nvPr/>
        </p:nvSpPr>
        <p:spPr bwMode="auto">
          <a:xfrm>
            <a:off x="0" y="117475"/>
            <a:ext cx="9144000" cy="55403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80808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algn="ctr">
              <a:defRPr/>
            </a:pPr>
            <a:r>
              <a:rPr lang="en-US" sz="3000" i="1" dirty="0" smtClean="0">
                <a:solidFill>
                  <a:srgbClr val="376092"/>
                </a:solidFill>
              </a:rPr>
              <a:t>Electronic Correlations in the </a:t>
            </a:r>
            <a:r>
              <a:rPr lang="en-US" sz="3000" i="1" dirty="0" err="1" smtClean="0">
                <a:solidFill>
                  <a:srgbClr val="376092"/>
                </a:solidFill>
              </a:rPr>
              <a:t>Cuprates</a:t>
            </a:r>
            <a:endParaRPr lang="en-US" sz="3000" i="1" dirty="0" smtClean="0">
              <a:solidFill>
                <a:srgbClr val="376092"/>
              </a:solidFill>
            </a:endParaRPr>
          </a:p>
        </p:txBody>
      </p:sp>
      <p:sp>
        <p:nvSpPr>
          <p:cNvPr id="55299" name="TextBox 4"/>
          <p:cNvSpPr txBox="1">
            <a:spLocks noChangeArrowheads="1"/>
          </p:cNvSpPr>
          <p:nvPr/>
        </p:nvSpPr>
        <p:spPr bwMode="auto">
          <a:xfrm>
            <a:off x="365125" y="904875"/>
            <a:ext cx="8839200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i="1" u="sng">
                <a:solidFill>
                  <a:srgbClr val="376092"/>
                </a:solidFill>
                <a:latin typeface="Arial " charset="0"/>
              </a:rPr>
              <a:t>1) Is there a “pair density wave state”?</a:t>
            </a:r>
          </a:p>
        </p:txBody>
      </p:sp>
      <p:sp>
        <p:nvSpPr>
          <p:cNvPr id="55300" name="TextBox 10"/>
          <p:cNvSpPr txBox="1">
            <a:spLocks noChangeArrowheads="1"/>
          </p:cNvSpPr>
          <p:nvPr/>
        </p:nvSpPr>
        <p:spPr bwMode="auto">
          <a:xfrm>
            <a:off x="304800" y="3252788"/>
            <a:ext cx="88392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i="1" u="sng">
                <a:solidFill>
                  <a:srgbClr val="376092"/>
                </a:solidFill>
                <a:latin typeface="Arial " charset="0"/>
              </a:rPr>
              <a:t>2) What are the dynamics of the charge correlations?</a:t>
            </a:r>
          </a:p>
        </p:txBody>
      </p:sp>
      <p:sp>
        <p:nvSpPr>
          <p:cNvPr id="55301" name="TextBox 16"/>
          <p:cNvSpPr txBox="1">
            <a:spLocks noChangeArrowheads="1"/>
          </p:cNvSpPr>
          <p:nvPr/>
        </p:nvSpPr>
        <p:spPr bwMode="auto">
          <a:xfrm>
            <a:off x="2552700" y="3763963"/>
            <a:ext cx="1579563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>
                <a:latin typeface="Arial " charset="0"/>
              </a:rPr>
              <a:t>La</a:t>
            </a:r>
            <a:r>
              <a:rPr lang="en-US" altLang="en-US" baseline="-25000">
                <a:latin typeface="Arial " charset="0"/>
              </a:rPr>
              <a:t>1.67</a:t>
            </a:r>
            <a:r>
              <a:rPr lang="en-US" altLang="en-US">
                <a:latin typeface="Arial " charset="0"/>
              </a:rPr>
              <a:t>Sr</a:t>
            </a:r>
            <a:r>
              <a:rPr lang="en-US" altLang="en-US" baseline="-25000">
                <a:latin typeface="Arial " charset="0"/>
              </a:rPr>
              <a:t>0.33</a:t>
            </a:r>
            <a:r>
              <a:rPr lang="en-US" altLang="en-US">
                <a:latin typeface="Arial " charset="0"/>
              </a:rPr>
              <a:t>NiO</a:t>
            </a:r>
            <a:r>
              <a:rPr lang="en-US" altLang="en-US" baseline="-25000">
                <a:latin typeface="Arial " charset="0"/>
              </a:rPr>
              <a:t>4</a:t>
            </a:r>
          </a:p>
        </p:txBody>
      </p:sp>
      <p:pic>
        <p:nvPicPr>
          <p:cNvPr id="41991" name="Picture 231"/>
          <p:cNvPicPr>
            <a:picLocks noChangeAspect="1"/>
          </p:cNvPicPr>
          <p:nvPr/>
        </p:nvPicPr>
        <p:blipFill>
          <a:blip r:embed="rId3"/>
          <a:srcRect t="38812" r="43684" b="6693"/>
          <a:stretch>
            <a:fillRect/>
          </a:stretch>
        </p:blipFill>
        <p:spPr bwMode="auto">
          <a:xfrm>
            <a:off x="4692650" y="3814763"/>
            <a:ext cx="2535238" cy="16891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80808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303" name="TextBox 19"/>
          <p:cNvSpPr txBox="1">
            <a:spLocks noChangeArrowheads="1"/>
          </p:cNvSpPr>
          <p:nvPr/>
        </p:nvSpPr>
        <p:spPr bwMode="auto">
          <a:xfrm>
            <a:off x="7356475" y="4322763"/>
            <a:ext cx="1506538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dirty="0">
                <a:latin typeface="Symbol" panose="05050102010706020507" pitchFamily="18" charset="2"/>
              </a:rPr>
              <a:t>D</a:t>
            </a:r>
            <a:r>
              <a:rPr lang="en-US" altLang="en-US" dirty="0">
                <a:latin typeface="Arial " charset="0"/>
              </a:rPr>
              <a:t>E=15 </a:t>
            </a:r>
            <a:r>
              <a:rPr lang="en-US" altLang="en-US" dirty="0" err="1">
                <a:latin typeface="Arial " charset="0"/>
              </a:rPr>
              <a:t>meV</a:t>
            </a:r>
            <a:endParaRPr lang="en-US" altLang="en-US" dirty="0">
              <a:latin typeface="Arial 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dirty="0">
                <a:solidFill>
                  <a:srgbClr val="376092"/>
                </a:solidFill>
                <a:latin typeface="Arial " charset="0"/>
              </a:rPr>
              <a:t>World-leading resolution</a:t>
            </a:r>
          </a:p>
        </p:txBody>
      </p:sp>
      <p:sp>
        <p:nvSpPr>
          <p:cNvPr id="55304" name="TextBox 23"/>
          <p:cNvSpPr txBox="1">
            <a:spLocks noChangeArrowheads="1"/>
          </p:cNvSpPr>
          <p:nvPr/>
        </p:nvSpPr>
        <p:spPr bwMode="auto">
          <a:xfrm>
            <a:off x="7356475" y="3840163"/>
            <a:ext cx="1404938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>
                <a:latin typeface="Arial " charset="0"/>
              </a:rPr>
              <a:t>SIX beamline</a:t>
            </a:r>
          </a:p>
        </p:txBody>
      </p:sp>
      <p:grpSp>
        <p:nvGrpSpPr>
          <p:cNvPr id="55305" name="Group 13"/>
          <p:cNvGrpSpPr>
            <a:grpSpLocks/>
          </p:cNvGrpSpPr>
          <p:nvPr/>
        </p:nvGrpSpPr>
        <p:grpSpPr bwMode="auto">
          <a:xfrm>
            <a:off x="514350" y="3763963"/>
            <a:ext cx="1911350" cy="2114550"/>
            <a:chOff x="273712" y="2222378"/>
            <a:chExt cx="3289238" cy="3296774"/>
          </a:xfrm>
        </p:grpSpPr>
        <p:pic>
          <p:nvPicPr>
            <p:cNvPr id="55314" name="Picture 1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167" r="90331"/>
            <a:stretch>
              <a:fillRect/>
            </a:stretch>
          </p:blipFill>
          <p:spPr bwMode="auto">
            <a:xfrm>
              <a:off x="273712" y="2300012"/>
              <a:ext cx="804590" cy="32191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5315" name="Picture 1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264" t="4761" r="35500" b="-2"/>
            <a:stretch>
              <a:fillRect/>
            </a:stretch>
          </p:blipFill>
          <p:spPr bwMode="auto">
            <a:xfrm>
              <a:off x="1035410" y="2222378"/>
              <a:ext cx="2527540" cy="32784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5306" name="TextBox 20"/>
          <p:cNvSpPr txBox="1">
            <a:spLocks noChangeArrowheads="1"/>
          </p:cNvSpPr>
          <p:nvPr/>
        </p:nvSpPr>
        <p:spPr bwMode="auto">
          <a:xfrm>
            <a:off x="595313" y="5938838"/>
            <a:ext cx="2386012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rgbClr val="376092"/>
                </a:solidFill>
                <a:latin typeface="Arial " charset="0"/>
              </a:rPr>
              <a:t>Anissimova </a:t>
            </a:r>
            <a:r>
              <a:rPr lang="en-US" altLang="en-US" i="1">
                <a:solidFill>
                  <a:srgbClr val="376092"/>
                </a:solidFill>
                <a:latin typeface="Arial " charset="0"/>
              </a:rPr>
              <a:t>et al. </a:t>
            </a:r>
            <a:r>
              <a:rPr lang="en-US" altLang="en-US">
                <a:solidFill>
                  <a:srgbClr val="376092"/>
                </a:solidFill>
                <a:latin typeface="Arial " charset="0"/>
              </a:rPr>
              <a:t>(2013)</a:t>
            </a:r>
          </a:p>
        </p:txBody>
      </p:sp>
      <p:sp>
        <p:nvSpPr>
          <p:cNvPr id="55307" name="TextBox 5"/>
          <p:cNvSpPr txBox="1">
            <a:spLocks noChangeArrowheads="1"/>
          </p:cNvSpPr>
          <p:nvPr/>
        </p:nvSpPr>
        <p:spPr bwMode="auto">
          <a:xfrm>
            <a:off x="2497138" y="4322763"/>
            <a:ext cx="1965325" cy="156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>
                <a:latin typeface="Arial " charset="0"/>
              </a:rPr>
              <a:t>Understanding charge dynamics is central to understanding the physics of the high-Tc cuprates</a:t>
            </a:r>
          </a:p>
        </p:txBody>
      </p:sp>
      <p:pic>
        <p:nvPicPr>
          <p:cNvPr id="41998" name="Picture 2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47675" y="1328738"/>
            <a:ext cx="2268538" cy="169703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80808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309" name="TextBox 25"/>
          <p:cNvSpPr txBox="1">
            <a:spLocks noChangeArrowheads="1"/>
          </p:cNvSpPr>
          <p:nvPr/>
        </p:nvSpPr>
        <p:spPr bwMode="auto">
          <a:xfrm>
            <a:off x="2768600" y="1381125"/>
            <a:ext cx="1376363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rgbClr val="00B050"/>
                </a:solidFill>
                <a:latin typeface="Arial " charset="0"/>
              </a:rPr>
              <a:t>SDW </a:t>
            </a:r>
            <a:r>
              <a:rPr lang="en-US" altLang="en-US">
                <a:latin typeface="Arial " charset="0"/>
              </a:rPr>
              <a:t>+ </a:t>
            </a:r>
            <a:r>
              <a:rPr lang="en-US" altLang="en-US">
                <a:solidFill>
                  <a:srgbClr val="0070C0"/>
                </a:solidFill>
                <a:latin typeface="Arial " charset="0"/>
              </a:rPr>
              <a:t>PDW</a:t>
            </a:r>
          </a:p>
        </p:txBody>
      </p:sp>
      <p:sp>
        <p:nvSpPr>
          <p:cNvPr id="55310" name="TextBox 26"/>
          <p:cNvSpPr txBox="1">
            <a:spLocks noChangeArrowheads="1"/>
          </p:cNvSpPr>
          <p:nvPr/>
        </p:nvSpPr>
        <p:spPr bwMode="auto">
          <a:xfrm>
            <a:off x="2768600" y="2719162"/>
            <a:ext cx="3503612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dirty="0" err="1">
                <a:solidFill>
                  <a:srgbClr val="376092"/>
                </a:solidFill>
                <a:latin typeface="Arial " charset="0"/>
              </a:rPr>
              <a:t>Fradkin</a:t>
            </a:r>
            <a:r>
              <a:rPr lang="en-US" altLang="en-US" dirty="0">
                <a:solidFill>
                  <a:srgbClr val="376092"/>
                </a:solidFill>
                <a:latin typeface="Arial " charset="0"/>
              </a:rPr>
              <a:t>, Kivelson, Tranquada (2014)</a:t>
            </a:r>
          </a:p>
        </p:txBody>
      </p:sp>
      <p:graphicFrame>
        <p:nvGraphicFramePr>
          <p:cNvPr id="55311" name="Object 7"/>
          <p:cNvGraphicFramePr>
            <a:graphicFrameLocks noChangeAspect="1"/>
          </p:cNvGraphicFramePr>
          <p:nvPr/>
        </p:nvGraphicFramePr>
        <p:xfrm>
          <a:off x="4357688" y="1244600"/>
          <a:ext cx="4505325" cy="4778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351" name="Equation" r:id="rId6" imgW="2514600" imgH="266700" progId="Equation.3">
                  <p:embed/>
                </p:oleObj>
              </mc:Choice>
              <mc:Fallback>
                <p:oleObj name="Equation" r:id="rId6" imgW="2514600" imgH="266700" progId="Equation.3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57688" y="1244600"/>
                        <a:ext cx="4505325" cy="4778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5312" name="TextBox 2"/>
          <p:cNvSpPr txBox="1">
            <a:spLocks noChangeArrowheads="1"/>
          </p:cNvSpPr>
          <p:nvPr/>
        </p:nvSpPr>
        <p:spPr bwMode="auto">
          <a:xfrm>
            <a:off x="4295775" y="1827213"/>
            <a:ext cx="4465638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dirty="0">
                <a:latin typeface="Arial " charset="0"/>
              </a:rPr>
              <a:t>CSX beamline. </a:t>
            </a:r>
            <a:endParaRPr lang="en-US" altLang="en-US" sz="1800" dirty="0" smtClean="0">
              <a:latin typeface="Arial 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dirty="0" smtClean="0">
                <a:latin typeface="Arial " charset="0"/>
              </a:rPr>
              <a:t>Search </a:t>
            </a:r>
            <a:r>
              <a:rPr lang="en-US" altLang="en-US" dirty="0">
                <a:latin typeface="Arial " charset="0"/>
              </a:rPr>
              <a:t>for </a:t>
            </a:r>
            <a:r>
              <a:rPr lang="ja-JP" altLang="en-US" dirty="0">
                <a:latin typeface="Arial " charset="0"/>
              </a:rPr>
              <a:t>“</a:t>
            </a:r>
            <a:r>
              <a:rPr lang="en-US" altLang="ja-JP" dirty="0">
                <a:latin typeface="Arial " charset="0"/>
              </a:rPr>
              <a:t>1Q</a:t>
            </a:r>
            <a:r>
              <a:rPr lang="ja-JP" altLang="en-US" dirty="0">
                <a:latin typeface="Arial " charset="0"/>
              </a:rPr>
              <a:t>”</a:t>
            </a:r>
            <a:r>
              <a:rPr lang="en-US" altLang="ja-JP" dirty="0">
                <a:latin typeface="Arial " charset="0"/>
              </a:rPr>
              <a:t> satellite using O K-edge resonant scattering and high coherent flux.</a:t>
            </a:r>
            <a:endParaRPr lang="en-US" altLang="en-US" dirty="0">
              <a:latin typeface="Arial " charset="0"/>
            </a:endParaRPr>
          </a:p>
        </p:txBody>
      </p:sp>
      <p:sp>
        <p:nvSpPr>
          <p:cNvPr id="55313" name="Slide Number Placeholder 3"/>
          <p:cNvSpPr>
            <a:spLocks noGrp="1"/>
          </p:cNvSpPr>
          <p:nvPr>
            <p:ph type="sldNum" sz="quarter" idx="12"/>
          </p:nvPr>
        </p:nvSpPr>
        <p:spPr bwMode="auto">
          <a:xfrm>
            <a:off x="3360738" y="6429375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fld id="{034CFA87-CE27-469F-9C51-C01A249AE70C}" type="slidenum">
              <a:rPr lang="en-US" altLang="en-US" sz="1800">
                <a:solidFill>
                  <a:srgbClr val="FFFFFF"/>
                </a:solidFill>
              </a:rPr>
              <a:pPr algn="ctr">
                <a:spcBef>
                  <a:spcPct val="0"/>
                </a:spcBef>
                <a:buFontTx/>
                <a:buNone/>
              </a:pPr>
              <a:t>26</a:t>
            </a:fld>
            <a:endParaRPr lang="en-US" altLang="en-US" sz="1800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itle 1"/>
          <p:cNvSpPr>
            <a:spLocks noGrp="1"/>
          </p:cNvSpPr>
          <p:nvPr>
            <p:ph type="title"/>
          </p:nvPr>
        </p:nvSpPr>
        <p:spPr>
          <a:xfrm>
            <a:off x="0" y="-90488"/>
            <a:ext cx="9144000" cy="965201"/>
          </a:xfrm>
          <a:effectLst>
            <a:outerShdw blurRad="50800" dist="38100" dir="2700000" algn="tl" rotWithShape="0">
              <a:srgbClr val="000000">
                <a:alpha val="39999"/>
              </a:srgbClr>
            </a:outerShdw>
          </a:effectLst>
        </p:spPr>
        <p:txBody>
          <a:bodyPr/>
          <a:lstStyle/>
          <a:p>
            <a:pPr>
              <a:defRPr/>
            </a:pPr>
            <a:r>
              <a:rPr lang="en-US" i="1" dirty="0">
                <a:solidFill>
                  <a:srgbClr val="376092"/>
                </a:solidFill>
                <a:ea typeface="MS PGothic" charset="0"/>
              </a:rPr>
              <a:t>In-situ X-ray Imaging on SEI at 5 nm </a:t>
            </a:r>
          </a:p>
        </p:txBody>
      </p:sp>
      <p:grpSp>
        <p:nvGrpSpPr>
          <p:cNvPr id="43011" name="Group 4"/>
          <p:cNvGrpSpPr>
            <a:grpSpLocks/>
          </p:cNvGrpSpPr>
          <p:nvPr/>
        </p:nvGrpSpPr>
        <p:grpSpPr bwMode="auto">
          <a:xfrm>
            <a:off x="545693" y="1046163"/>
            <a:ext cx="2096335" cy="2421924"/>
            <a:chOff x="350521" y="1219200"/>
            <a:chExt cx="2456819" cy="300228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43018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54" t="27827" r="80482" b="22343"/>
            <a:stretch>
              <a:fillRect/>
            </a:stretch>
          </p:blipFill>
          <p:spPr bwMode="auto">
            <a:xfrm>
              <a:off x="350521" y="1219200"/>
              <a:ext cx="2392679" cy="3002280"/>
            </a:xfrm>
            <a:prstGeom prst="rect">
              <a:avLst/>
            </a:prstGeom>
            <a:noFill/>
            <a:ln>
              <a:noFill/>
            </a:ln>
            <a:extLst/>
          </p:spPr>
        </p:pic>
        <p:sp>
          <p:nvSpPr>
            <p:cNvPr id="43019" name="Rectangle 3"/>
            <p:cNvSpPr>
              <a:spLocks noChangeArrowheads="1"/>
            </p:cNvSpPr>
            <p:nvPr/>
          </p:nvSpPr>
          <p:spPr bwMode="auto">
            <a:xfrm rot="541641">
              <a:off x="2628735" y="2497124"/>
              <a:ext cx="178605" cy="90058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/>
          </p:spPr>
          <p:txBody>
            <a:bodyPr lIns="90488" tIns="44450" rIns="90488" bIns="44450">
              <a:spAutoFit/>
            </a:bodyPr>
            <a:lstStyle/>
            <a:p>
              <a:pPr defTabSz="914400">
                <a:lnSpc>
                  <a:spcPct val="90000"/>
                </a:lnSpc>
                <a:spcBef>
                  <a:spcPct val="50000"/>
                </a:spcBef>
                <a:buClr>
                  <a:schemeClr val="folHlink"/>
                </a:buClr>
                <a:buSzPct val="135000"/>
                <a:defRPr/>
              </a:pPr>
              <a:endParaRPr lang="en-US">
                <a:latin typeface="Arial Narrow" charset="0"/>
                <a:ea typeface="Osaka" charset="0"/>
                <a:cs typeface="Osaka" charset="0"/>
              </a:endParaRPr>
            </a:p>
          </p:txBody>
        </p:sp>
      </p:grpSp>
      <p:cxnSp>
        <p:nvCxnSpPr>
          <p:cNvPr id="9" name="Straight Connector 8"/>
          <p:cNvCxnSpPr>
            <a:stCxn id="56329" idx="1"/>
          </p:cNvCxnSpPr>
          <p:nvPr/>
        </p:nvCxnSpPr>
        <p:spPr>
          <a:xfrm flipH="1">
            <a:off x="420688" y="3078163"/>
            <a:ext cx="838200" cy="86836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>
            <a:stCxn id="56329" idx="3"/>
          </p:cNvCxnSpPr>
          <p:nvPr/>
        </p:nvCxnSpPr>
        <p:spPr>
          <a:xfrm>
            <a:off x="1428750" y="3057525"/>
            <a:ext cx="1479550" cy="8890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6326" name="Picture 5" descr="D:\My Documents\Data\20130720 NiO 0.25 cycle Tecnai\20.37.58_adf_crop2.png_default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008"/>
          <a:stretch>
            <a:fillRect/>
          </a:stretch>
        </p:blipFill>
        <p:spPr bwMode="auto">
          <a:xfrm>
            <a:off x="420688" y="3946525"/>
            <a:ext cx="2487612" cy="1712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7" name="TextBox 22"/>
          <p:cNvSpPr txBox="1">
            <a:spLocks noChangeArrowheads="1"/>
          </p:cNvSpPr>
          <p:nvPr/>
        </p:nvSpPr>
        <p:spPr bwMode="auto">
          <a:xfrm>
            <a:off x="420688" y="5688013"/>
            <a:ext cx="2487612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/>
              <a:t>Li intercalation in NiO, TEM image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3236687" y="1046163"/>
            <a:ext cx="5791200" cy="52783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defRPr/>
            </a:pPr>
            <a:r>
              <a:rPr lang="en-US" sz="2000" i="1" u="sng" dirty="0">
                <a:solidFill>
                  <a:srgbClr val="376092"/>
                </a:solidFill>
              </a:rPr>
              <a:t>Grand Challenge of Nanoscale </a:t>
            </a:r>
            <a:r>
              <a:rPr lang="en-US" sz="2000" i="1" u="sng" dirty="0" smtClean="0">
                <a:solidFill>
                  <a:srgbClr val="376092"/>
                </a:solidFill>
              </a:rPr>
              <a:t>X-ray </a:t>
            </a:r>
            <a:r>
              <a:rPr lang="en-US" sz="2000" i="1" u="sng" dirty="0">
                <a:solidFill>
                  <a:srgbClr val="376092"/>
                </a:solidFill>
              </a:rPr>
              <a:t>Imaging</a:t>
            </a:r>
            <a:r>
              <a:rPr lang="en-US" sz="2000" i="1" u="sng" dirty="0" smtClean="0">
                <a:solidFill>
                  <a:srgbClr val="376092"/>
                </a:solidFill>
              </a:rPr>
              <a:t>:</a:t>
            </a:r>
          </a:p>
          <a:p>
            <a:pPr>
              <a:spcBef>
                <a:spcPts val="600"/>
              </a:spcBef>
              <a:defRPr/>
            </a:pPr>
            <a:endParaRPr lang="en-US" sz="900" i="1" u="sng" dirty="0" smtClean="0">
              <a:solidFill>
                <a:srgbClr val="376092"/>
              </a:solidFill>
            </a:endParaRPr>
          </a:p>
          <a:p>
            <a:pPr>
              <a:spcBef>
                <a:spcPts val="600"/>
              </a:spcBef>
              <a:defRPr/>
            </a:pPr>
            <a:r>
              <a:rPr lang="en-US" sz="2000" i="1" dirty="0" smtClean="0">
                <a:solidFill>
                  <a:srgbClr val="376092"/>
                </a:solidFill>
              </a:rPr>
              <a:t>Determine the reduction (</a:t>
            </a:r>
            <a:r>
              <a:rPr lang="en-US" sz="2000" i="1" dirty="0" err="1" smtClean="0">
                <a:solidFill>
                  <a:srgbClr val="376092"/>
                </a:solidFill>
              </a:rPr>
              <a:t>lithiation</a:t>
            </a:r>
            <a:r>
              <a:rPr lang="en-US" sz="2000" i="1" dirty="0" smtClean="0">
                <a:solidFill>
                  <a:srgbClr val="376092"/>
                </a:solidFill>
              </a:rPr>
              <a:t>) mechanism, its origin and propagation path</a:t>
            </a:r>
          </a:p>
          <a:p>
            <a:pPr>
              <a:spcBef>
                <a:spcPts val="600"/>
              </a:spcBef>
              <a:defRPr/>
            </a:pPr>
            <a:endParaRPr lang="en-US" sz="2000" i="1" dirty="0" smtClean="0">
              <a:solidFill>
                <a:srgbClr val="376092"/>
              </a:solidFill>
            </a:endParaRPr>
          </a:p>
          <a:p>
            <a:pPr>
              <a:spcBef>
                <a:spcPts val="600"/>
              </a:spcBef>
              <a:defRPr/>
            </a:pPr>
            <a:r>
              <a:rPr lang="en-US" i="1" dirty="0" smtClean="0"/>
              <a:t>HXN beamline</a:t>
            </a:r>
            <a:endParaRPr lang="en-US" i="1" dirty="0"/>
          </a:p>
          <a:p>
            <a:pPr marL="342900" indent="-342900">
              <a:spcBef>
                <a:spcPts val="600"/>
              </a:spcBef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  <a:defRPr/>
            </a:pPr>
            <a:r>
              <a:rPr lang="en-US" sz="1600" dirty="0"/>
              <a:t>Under in-situ or in-operando conditions</a:t>
            </a:r>
          </a:p>
          <a:p>
            <a:pPr marL="342900" indent="-342900">
              <a:spcBef>
                <a:spcPts val="600"/>
              </a:spcBef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  <a:defRPr/>
            </a:pPr>
            <a:r>
              <a:rPr lang="en-US" sz="1600" dirty="0"/>
              <a:t>~5 nm resolution</a:t>
            </a:r>
          </a:p>
          <a:p>
            <a:pPr marL="342900" indent="-342900">
              <a:spcBef>
                <a:spcPts val="600"/>
              </a:spcBef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  <a:defRPr/>
            </a:pPr>
            <a:r>
              <a:rPr lang="en-US" sz="1600" dirty="0"/>
              <a:t>Map out heterogeneous SEI structure/ chemistry</a:t>
            </a:r>
          </a:p>
          <a:p>
            <a:pPr>
              <a:spcBef>
                <a:spcPts val="600"/>
              </a:spcBef>
              <a:buClr>
                <a:schemeClr val="accent1">
                  <a:lumMod val="75000"/>
                </a:schemeClr>
              </a:buClr>
              <a:defRPr/>
            </a:pPr>
            <a:r>
              <a:rPr lang="en-US" sz="1600" dirty="0"/>
              <a:t>     -  fluorescence (composition)</a:t>
            </a:r>
          </a:p>
          <a:p>
            <a:pPr>
              <a:spcBef>
                <a:spcPts val="600"/>
              </a:spcBef>
              <a:buClr>
                <a:schemeClr val="accent1">
                  <a:lumMod val="75000"/>
                </a:schemeClr>
              </a:buClr>
              <a:defRPr/>
            </a:pPr>
            <a:r>
              <a:rPr lang="en-US" sz="1600" dirty="0"/>
              <a:t>     -  transmission/scattering (morphology)</a:t>
            </a:r>
          </a:p>
          <a:p>
            <a:pPr>
              <a:spcBef>
                <a:spcPts val="600"/>
              </a:spcBef>
              <a:buClr>
                <a:schemeClr val="accent1">
                  <a:lumMod val="75000"/>
                </a:schemeClr>
              </a:buClr>
              <a:defRPr/>
            </a:pPr>
            <a:r>
              <a:rPr lang="en-US" sz="1600" dirty="0"/>
              <a:t>     -  diffraction (crystalline phases)</a:t>
            </a:r>
          </a:p>
          <a:p>
            <a:pPr>
              <a:spcBef>
                <a:spcPts val="600"/>
              </a:spcBef>
              <a:buClr>
                <a:schemeClr val="accent1">
                  <a:lumMod val="75000"/>
                </a:schemeClr>
              </a:buClr>
              <a:defRPr/>
            </a:pPr>
            <a:r>
              <a:rPr lang="en-US" sz="1600" dirty="0"/>
              <a:t>     -  spectroscopy (oxidation state of metal species)</a:t>
            </a:r>
          </a:p>
          <a:p>
            <a:pPr marL="342900" indent="-342900">
              <a:spcBef>
                <a:spcPts val="600"/>
              </a:spcBef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  <a:defRPr/>
            </a:pPr>
            <a:r>
              <a:rPr lang="en-US" sz="1600" dirty="0"/>
              <a:t>Visualize Li intercalation </a:t>
            </a:r>
          </a:p>
          <a:p>
            <a:pPr>
              <a:spcBef>
                <a:spcPts val="600"/>
              </a:spcBef>
              <a:buClr>
                <a:schemeClr val="accent1">
                  <a:lumMod val="75000"/>
                </a:schemeClr>
              </a:buClr>
              <a:defRPr/>
            </a:pPr>
            <a:r>
              <a:rPr lang="en-US" sz="1600" dirty="0"/>
              <a:t>     -  by measuring lattice distortion using diffraction </a:t>
            </a:r>
          </a:p>
          <a:p>
            <a:pPr>
              <a:spcBef>
                <a:spcPts val="600"/>
              </a:spcBef>
              <a:defRPr/>
            </a:pPr>
            <a:r>
              <a:rPr lang="en-US" dirty="0"/>
              <a:t>      </a:t>
            </a:r>
          </a:p>
        </p:txBody>
      </p:sp>
      <p:sp>
        <p:nvSpPr>
          <p:cNvPr id="56329" name="Rectangle 57344"/>
          <p:cNvSpPr>
            <a:spLocks noChangeArrowheads="1"/>
          </p:cNvSpPr>
          <p:nvPr/>
        </p:nvSpPr>
        <p:spPr bwMode="auto">
          <a:xfrm rot="-394356">
            <a:off x="1257300" y="2990850"/>
            <a:ext cx="171450" cy="153988"/>
          </a:xfrm>
          <a:prstGeom prst="rect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0488" tIns="44450" rIns="90488" bIns="4445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defTabSz="914400">
              <a:lnSpc>
                <a:spcPct val="90000"/>
              </a:lnSpc>
              <a:spcBef>
                <a:spcPct val="50000"/>
              </a:spcBef>
              <a:buClr>
                <a:schemeClr val="folHlink"/>
              </a:buClr>
              <a:buSzPct val="135000"/>
              <a:buFontTx/>
              <a:buNone/>
            </a:pPr>
            <a:endParaRPr lang="en-US" altLang="en-US" sz="1800">
              <a:latin typeface="Arial Narrow" panose="020B0606020202030204" pitchFamily="34" charset="0"/>
              <a:ea typeface="Osaka" pitchFamily="1" charset="-128"/>
            </a:endParaRPr>
          </a:p>
        </p:txBody>
      </p:sp>
      <p:sp>
        <p:nvSpPr>
          <p:cNvPr id="56330" name="Slide Number Placeholder 3"/>
          <p:cNvSpPr txBox="1">
            <a:spLocks/>
          </p:cNvSpPr>
          <p:nvPr/>
        </p:nvSpPr>
        <p:spPr bwMode="auto">
          <a:xfrm>
            <a:off x="3360738" y="6429375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fld id="{5ABA8090-42C7-46D9-B7F1-4DAE8F54A212}" type="slidenum">
              <a:rPr lang="en-US" altLang="en-US" sz="1800">
                <a:solidFill>
                  <a:srgbClr val="FFFFFF"/>
                </a:solidFill>
              </a:rPr>
              <a:pPr algn="ctr">
                <a:spcBef>
                  <a:spcPct val="0"/>
                </a:spcBef>
                <a:buFontTx/>
                <a:buNone/>
              </a:pPr>
              <a:t>27</a:t>
            </a:fld>
            <a:endParaRPr lang="en-US" altLang="en-US" sz="180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Title 1"/>
          <p:cNvSpPr>
            <a:spLocks noGrp="1"/>
          </p:cNvSpPr>
          <p:nvPr>
            <p:ph type="title"/>
          </p:nvPr>
        </p:nvSpPr>
        <p:spPr>
          <a:xfrm>
            <a:off x="0" y="-151512"/>
            <a:ext cx="9144000" cy="908050"/>
          </a:xfrm>
        </p:spPr>
        <p:txBody>
          <a:bodyPr/>
          <a:lstStyle/>
          <a:p>
            <a:r>
              <a:rPr lang="en-US" i="1" dirty="0">
                <a:solidFill>
                  <a:srgbClr val="376092"/>
                </a:solidFill>
                <a:ea typeface="MS PGothic" charset="0"/>
              </a:rPr>
              <a:t>Proteins are mobile not </a:t>
            </a:r>
            <a:r>
              <a:rPr lang="en-US" i="1" dirty="0" smtClean="0">
                <a:solidFill>
                  <a:srgbClr val="376092"/>
                </a:solidFill>
                <a:ea typeface="MS PGothic" charset="0"/>
              </a:rPr>
              <a:t>static</a:t>
            </a:r>
            <a:endParaRPr lang="en-US" i="1" dirty="0">
              <a:solidFill>
                <a:srgbClr val="376092"/>
              </a:solidFill>
              <a:ea typeface="MS PGothic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97209" y="942572"/>
            <a:ext cx="75495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Protein function often requires dynamical rearrangement of the protein domains, but measuring the dynamics of functional states requires micro-second diffraction capacity.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4344107" y="4914900"/>
            <a:ext cx="466724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latin typeface="Arial Narrow" charset="0"/>
                <a:ea typeface="Osaka" charset="0"/>
                <a:cs typeface="Osaka" charset="0"/>
              </a:rPr>
              <a:t>Light perception is essential for the survival and adaptation of nearly all cellular organisms. Phytochromes (</a:t>
            </a:r>
            <a:r>
              <a:rPr lang="en-US" sz="1600" dirty="0" err="1">
                <a:latin typeface="Arial Narrow" charset="0"/>
                <a:ea typeface="Osaka" charset="0"/>
                <a:cs typeface="Osaka" charset="0"/>
              </a:rPr>
              <a:t>Phy</a:t>
            </a:r>
            <a:r>
              <a:rPr lang="en-US" sz="1600" dirty="0">
                <a:latin typeface="Arial Narrow" charset="0"/>
                <a:ea typeface="Osaka" charset="0"/>
                <a:cs typeface="Osaka" charset="0"/>
              </a:rPr>
              <a:t>) evolved to sense light and initiate signaling via a large conformational change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0303" y="1880158"/>
            <a:ext cx="6243393" cy="265837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4274" name="Content Placeholder 2"/>
          <p:cNvSpPr>
            <a:spLocks noGrp="1"/>
          </p:cNvSpPr>
          <p:nvPr>
            <p:ph idx="1"/>
          </p:nvPr>
        </p:nvSpPr>
        <p:spPr>
          <a:xfrm>
            <a:off x="176730" y="4914900"/>
            <a:ext cx="3976688" cy="1397000"/>
          </a:xfrm>
        </p:spPr>
        <p:txBody>
          <a:bodyPr/>
          <a:lstStyle/>
          <a:p>
            <a:r>
              <a:rPr lang="en-US" sz="1600" dirty="0" smtClean="0">
                <a:latin typeface="Arial Narrow" charset="0"/>
                <a:ea typeface="Osaka" charset="0"/>
                <a:cs typeface="Osaka" charset="0"/>
              </a:rPr>
              <a:t>NSLS-II will be the only synchrotron source capable of delivering sufficient flux (density) to make micro-second serial diffraction experiments possible from </a:t>
            </a:r>
            <a:r>
              <a:rPr lang="en-US" sz="1600" dirty="0" err="1" smtClean="0">
                <a:latin typeface="Arial Narrow" charset="0"/>
                <a:ea typeface="Osaka" charset="0"/>
                <a:cs typeface="Osaka" charset="0"/>
              </a:rPr>
              <a:t>nano</a:t>
            </a:r>
            <a:r>
              <a:rPr lang="en-US" sz="1600" dirty="0" smtClean="0">
                <a:latin typeface="Arial Narrow" charset="0"/>
                <a:ea typeface="Osaka" charset="0"/>
                <a:cs typeface="Osaka" charset="0"/>
              </a:rPr>
              <a:t>-crystals..</a:t>
            </a:r>
          </a:p>
        </p:txBody>
      </p:sp>
      <p:sp>
        <p:nvSpPr>
          <p:cNvPr id="3" name="Rectangle 2"/>
          <p:cNvSpPr/>
          <p:nvPr/>
        </p:nvSpPr>
        <p:spPr>
          <a:xfrm>
            <a:off x="100045" y="4531663"/>
            <a:ext cx="16722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600"/>
              </a:spcBef>
              <a:defRPr/>
            </a:pPr>
            <a:r>
              <a:rPr lang="en-US" i="1" dirty="0" smtClean="0"/>
              <a:t>FMX </a:t>
            </a:r>
            <a:r>
              <a:rPr lang="en-US" i="1" dirty="0"/>
              <a:t>beamline</a:t>
            </a:r>
          </a:p>
        </p:txBody>
      </p:sp>
    </p:spTree>
    <p:extLst>
      <p:ext uri="{BB962C8B-B14F-4D97-AF65-F5344CB8AC3E}">
        <p14:creationId xmlns:p14="http://schemas.microsoft.com/office/powerpoint/2010/main" val="2143678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fld id="{12CD1EB2-53DF-4D1D-B6CC-2A382C63BF75}" type="slidenum">
              <a:rPr lang="en-US" altLang="en-US" sz="1800" smtClean="0">
                <a:solidFill>
                  <a:schemeClr val="bg1"/>
                </a:solidFill>
              </a:rPr>
              <a:pPr>
                <a:spcBef>
                  <a:spcPct val="0"/>
                </a:spcBef>
                <a:buFontTx/>
                <a:buNone/>
                <a:defRPr/>
              </a:pPr>
              <a:t>29</a:t>
            </a:fld>
            <a:endParaRPr lang="en-US" altLang="en-US" sz="1800" smtClean="0">
              <a:solidFill>
                <a:schemeClr val="bg1"/>
              </a:solidFill>
            </a:endParaRPr>
          </a:p>
        </p:txBody>
      </p:sp>
      <p:sp>
        <p:nvSpPr>
          <p:cNvPr id="5" name="TextBox 2"/>
          <p:cNvSpPr txBox="1">
            <a:spLocks noChangeArrowheads="1"/>
          </p:cNvSpPr>
          <p:nvPr/>
        </p:nvSpPr>
        <p:spPr bwMode="auto">
          <a:xfrm>
            <a:off x="0" y="109538"/>
            <a:ext cx="9144000" cy="55403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80808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algn="ctr">
              <a:defRPr/>
            </a:pPr>
            <a:r>
              <a:rPr lang="en-US" sz="3000" i="1" dirty="0" smtClean="0">
                <a:solidFill>
                  <a:srgbClr val="376092"/>
                </a:solidFill>
              </a:rPr>
              <a:t>Center for Data Driven Discovery (C3D)</a:t>
            </a:r>
          </a:p>
        </p:txBody>
      </p:sp>
      <p:sp>
        <p:nvSpPr>
          <p:cNvPr id="59396" name="TextBox 3"/>
          <p:cNvSpPr txBox="1">
            <a:spLocks noChangeArrowheads="1"/>
          </p:cNvSpPr>
          <p:nvPr/>
        </p:nvSpPr>
        <p:spPr bwMode="auto">
          <a:xfrm>
            <a:off x="214313" y="887413"/>
            <a:ext cx="7104062" cy="3194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ct val="140000"/>
              </a:lnSpc>
              <a:spcBef>
                <a:spcPct val="0"/>
              </a:spcBef>
              <a:buClr>
                <a:srgbClr val="376092"/>
              </a:buClr>
            </a:pPr>
            <a:r>
              <a:rPr lang="en-US" altLang="en-US" dirty="0"/>
              <a:t>BNL initiative to create a new center for data storage and analysis</a:t>
            </a:r>
          </a:p>
          <a:p>
            <a:pPr>
              <a:lnSpc>
                <a:spcPct val="140000"/>
              </a:lnSpc>
              <a:spcBef>
                <a:spcPct val="0"/>
              </a:spcBef>
              <a:buClr>
                <a:srgbClr val="376092"/>
              </a:buClr>
            </a:pPr>
            <a:r>
              <a:rPr lang="en-US" altLang="en-US" dirty="0"/>
              <a:t>$15 M of seed money from NYS</a:t>
            </a:r>
          </a:p>
          <a:p>
            <a:pPr>
              <a:lnSpc>
                <a:spcPct val="140000"/>
              </a:lnSpc>
              <a:spcBef>
                <a:spcPct val="0"/>
              </a:spcBef>
              <a:buClr>
                <a:srgbClr val="376092"/>
              </a:buClr>
            </a:pPr>
            <a:r>
              <a:rPr lang="en-US" altLang="en-US" dirty="0"/>
              <a:t>Center will house analysis scientists, compute power and storage</a:t>
            </a:r>
          </a:p>
          <a:p>
            <a:pPr>
              <a:lnSpc>
                <a:spcPct val="140000"/>
              </a:lnSpc>
              <a:spcBef>
                <a:spcPct val="0"/>
              </a:spcBef>
              <a:buClr>
                <a:srgbClr val="376092"/>
              </a:buClr>
            </a:pPr>
            <a:r>
              <a:rPr lang="en-US" altLang="en-US" dirty="0"/>
              <a:t>Share and leverage infrastructure and expertise with HEP and NP (RHIC – Atlas Computing Facility) for large data sets and remote access</a:t>
            </a:r>
          </a:p>
          <a:p>
            <a:pPr>
              <a:lnSpc>
                <a:spcPct val="140000"/>
              </a:lnSpc>
              <a:spcBef>
                <a:spcPct val="0"/>
              </a:spcBef>
              <a:buClr>
                <a:srgbClr val="376092"/>
              </a:buClr>
            </a:pPr>
            <a:r>
              <a:rPr lang="en-US" altLang="en-US" dirty="0"/>
              <a:t>NSLS-II and CFN users will be able to spend time there to learn analysis software and begin their data analysis, working with analysis scientists</a:t>
            </a:r>
          </a:p>
          <a:p>
            <a:pPr>
              <a:lnSpc>
                <a:spcPct val="140000"/>
              </a:lnSpc>
              <a:spcBef>
                <a:spcPct val="0"/>
              </a:spcBef>
              <a:buClr>
                <a:srgbClr val="376092"/>
              </a:buClr>
            </a:pPr>
            <a:r>
              <a:rPr lang="en-US" altLang="en-US" dirty="0" smtClean="0"/>
              <a:t>Heterogeneous data sets. Combining data from multiple experiments (including photons and electrons) to obtain a complete picture </a:t>
            </a:r>
            <a:endParaRPr lang="en-US" altLang="en-US" sz="1600" dirty="0">
              <a:latin typeface="Arial" panose="020B0604020202020204" pitchFamily="34" charset="0"/>
            </a:endParaRP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318375" y="1066800"/>
            <a:ext cx="1517650" cy="113665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  <a:extLst/>
        </p:spPr>
      </p:pic>
      <p:pic>
        <p:nvPicPr>
          <p:cNvPr id="59398" name="Picture 2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4964113"/>
            <a:ext cx="2286000" cy="852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318375" y="2852738"/>
            <a:ext cx="1525588" cy="1227137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  <a:extLst/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318375" y="4886325"/>
            <a:ext cx="1525588" cy="995363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  <a:extLst/>
        </p:spPr>
      </p:pic>
      <p:pic>
        <p:nvPicPr>
          <p:cNvPr id="12" name="Picture 9" descr="li-solar-farm-355px.jp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19138" y="4886325"/>
            <a:ext cx="1430337" cy="1008063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80808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itle 1"/>
          <p:cNvSpPr>
            <a:spLocks noGrp="1"/>
          </p:cNvSpPr>
          <p:nvPr>
            <p:ph type="title"/>
          </p:nvPr>
        </p:nvSpPr>
        <p:spPr>
          <a:xfrm>
            <a:off x="0" y="34925"/>
            <a:ext cx="9144000" cy="682625"/>
          </a:xfrm>
          <a:effectLst>
            <a:outerShdw blurRad="50800" dist="38100" dir="2700000" algn="tl" rotWithShape="0">
              <a:srgbClr val="000000">
                <a:alpha val="39999"/>
              </a:srgbClr>
            </a:outerShdw>
          </a:effectLst>
        </p:spPr>
        <p:txBody>
          <a:bodyPr/>
          <a:lstStyle/>
          <a:p>
            <a:pPr>
              <a:defRPr/>
            </a:pPr>
            <a:r>
              <a:rPr lang="en-US" i="1" dirty="0">
                <a:solidFill>
                  <a:srgbClr val="376092"/>
                </a:solidFill>
                <a:ea typeface="MS PGothic" charset="0"/>
              </a:rPr>
              <a:t>NSLS-II Vision</a:t>
            </a:r>
          </a:p>
        </p:txBody>
      </p:sp>
      <p:sp>
        <p:nvSpPr>
          <p:cNvPr id="18434" name="Content Placeholder 2"/>
          <p:cNvSpPr>
            <a:spLocks noGrp="1"/>
          </p:cNvSpPr>
          <p:nvPr>
            <p:ph idx="1"/>
          </p:nvPr>
        </p:nvSpPr>
        <p:spPr>
          <a:xfrm>
            <a:off x="-85725" y="493713"/>
            <a:ext cx="8843963" cy="4689475"/>
          </a:xfrm>
        </p:spPr>
        <p:txBody>
          <a:bodyPr/>
          <a:lstStyle/>
          <a:p>
            <a:pPr>
              <a:defRPr/>
            </a:pPr>
            <a:endParaRPr lang="en-US" altLang="en-US" sz="1800" dirty="0" smtClean="0"/>
          </a:p>
          <a:p>
            <a:pPr marL="457200" lvl="1" indent="0">
              <a:lnSpc>
                <a:spcPct val="120000"/>
              </a:lnSpc>
              <a:buFont typeface="Arial" panose="020B0604020202020204" pitchFamily="34" charset="0"/>
              <a:buNone/>
              <a:defRPr/>
            </a:pPr>
            <a:r>
              <a:rPr lang="en-US" altLang="en-US" sz="2000" i="1" u="sng" dirty="0" smtClean="0">
                <a:solidFill>
                  <a:srgbClr val="3760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Vision:</a:t>
            </a:r>
            <a:br>
              <a:rPr lang="en-US" altLang="en-US" sz="2000" i="1" u="sng" dirty="0" smtClean="0">
                <a:solidFill>
                  <a:srgbClr val="37609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NSLS-II will be the brightest synchrotron in the world. This will enable world-leading programs in imaging and dynamics with unprecedented resolution, providing impact in  condensed matter physics, materials physics, chemistry and biology.</a:t>
            </a:r>
          </a:p>
          <a:p>
            <a:pPr marL="457200" lvl="1" indent="0">
              <a:buFont typeface="Arial" panose="020B0604020202020204" pitchFamily="34" charset="0"/>
              <a:buNone/>
              <a:defRPr/>
            </a:pPr>
            <a:endParaRPr lang="en-US" altLang="en-US" sz="2000" i="1" u="sng" dirty="0" smtClean="0">
              <a:solidFill>
                <a:srgbClr val="3760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Font typeface="Arial" panose="020B0604020202020204" pitchFamily="34" charset="0"/>
              <a:buNone/>
              <a:defRPr/>
            </a:pPr>
            <a:r>
              <a:rPr lang="en-US" altLang="en-US" sz="2000" i="1" u="sng" dirty="0" smtClean="0">
                <a:solidFill>
                  <a:srgbClr val="3760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Key strengths of NSLS-II :</a:t>
            </a:r>
          </a:p>
          <a:p>
            <a:pPr marL="457200" lvl="1" indent="0">
              <a:lnSpc>
                <a:spcPct val="11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en-US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IMAGING</a:t>
            </a:r>
            <a:r>
              <a:rPr lang="en-US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– multiple imaging modes including </a:t>
            </a:r>
            <a:r>
              <a:rPr lang="en-US" alt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lensless</a:t>
            </a:r>
            <a:r>
              <a:rPr lang="en-US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with unprecedented spatial resolution (nanoscale)</a:t>
            </a:r>
          </a:p>
          <a:p>
            <a:pPr marL="457200" lvl="1" indent="0">
              <a:lnSpc>
                <a:spcPct val="11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en-US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DYNAMICS</a:t>
            </a:r>
            <a:r>
              <a:rPr lang="en-US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– inelastic scattering in the energy domain and coherent scattering in the time domain (</a:t>
            </a:r>
            <a:r>
              <a:rPr lang="en-US" alt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meV</a:t>
            </a:r>
            <a:r>
              <a:rPr lang="en-US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n-US" altLang="en-US" dirty="0" err="1" smtClean="0">
                <a:latin typeface="Symbol" panose="05050102010706020507" pitchFamily="18" charset="2"/>
                <a:cs typeface="Arial" panose="020B0604020202020204" pitchFamily="34" charset="0"/>
              </a:rPr>
              <a:t>m</a:t>
            </a:r>
            <a:r>
              <a:rPr lang="en-US" alt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</a:p>
          <a:p>
            <a:pPr marL="457200" lvl="1" indent="0">
              <a:lnSpc>
                <a:spcPct val="11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en-US" dirty="0" smtClean="0">
                <a:solidFill>
                  <a:srgbClr val="3760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SYNERGY</a:t>
            </a:r>
            <a:r>
              <a:rPr lang="en-US" altLang="en-US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– colocation with the </a:t>
            </a:r>
            <a:r>
              <a:rPr lang="en-US" alt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nanocenter</a:t>
            </a:r>
            <a:r>
              <a:rPr lang="en-US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(CFN) and integrated suites of instruments will provide complex data sets across multiple techniques</a:t>
            </a:r>
          </a:p>
        </p:txBody>
      </p:sp>
      <p:sp>
        <p:nvSpPr>
          <p:cNvPr id="18435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fld id="{2036F085-77C9-405D-B3BA-AA72B2741445}" type="slidenum">
              <a:rPr lang="en-US" altLang="en-US" sz="1800" smtClean="0">
                <a:solidFill>
                  <a:srgbClr val="FFFFFF"/>
                </a:solidFill>
              </a:rPr>
              <a:pPr>
                <a:spcBef>
                  <a:spcPct val="0"/>
                </a:spcBef>
                <a:buFontTx/>
                <a:buNone/>
                <a:defRPr/>
              </a:pPr>
              <a:t>3</a:t>
            </a:fld>
            <a:endParaRPr lang="en-US" altLang="en-US" sz="1800" smtClean="0">
              <a:solidFill>
                <a:srgbClr val="FFFFFF"/>
              </a:solidFill>
            </a:endParaRPr>
          </a:p>
        </p:txBody>
      </p:sp>
      <p:pic>
        <p:nvPicPr>
          <p:cNvPr id="6" name="Picture 8" descr="D2790307_CFN-w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505450" y="5183188"/>
            <a:ext cx="2895600" cy="914400"/>
          </a:xfrm>
          <a:prstGeom prst="rect">
            <a:avLst/>
          </a:prstGeom>
          <a:noFill/>
          <a:ln w="6350">
            <a:solidFill>
              <a:schemeClr val="tx1"/>
            </a:solidFill>
            <a:miter lim="800000"/>
            <a:headEnd/>
            <a:tailEnd/>
          </a:ln>
          <a:effectLst>
            <a:outerShdw blurRad="25400" dist="25401" dir="2700000" algn="tl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7" name="Picture 8"/>
          <p:cNvPicPr>
            <a:picLocks noChangeAspect="1" noChangeArrowheads="1"/>
          </p:cNvPicPr>
          <p:nvPr/>
        </p:nvPicPr>
        <p:blipFill>
          <a:blip r:embed="rId3"/>
          <a:srcRect l="10286" t="37749" r="4051" b="38420"/>
          <a:stretch>
            <a:fillRect/>
          </a:stretch>
        </p:blipFill>
        <p:spPr bwMode="auto">
          <a:xfrm>
            <a:off x="471488" y="5183188"/>
            <a:ext cx="2895600" cy="914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80808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9463" name="TextBox 1"/>
          <p:cNvSpPr txBox="1">
            <a:spLocks noChangeArrowheads="1"/>
          </p:cNvSpPr>
          <p:nvPr/>
        </p:nvSpPr>
        <p:spPr bwMode="auto">
          <a:xfrm>
            <a:off x="3367088" y="5727700"/>
            <a:ext cx="99218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/>
              <a:t>NSLS-II</a:t>
            </a:r>
          </a:p>
        </p:txBody>
      </p:sp>
      <p:sp>
        <p:nvSpPr>
          <p:cNvPr id="19464" name="TextBox 8"/>
          <p:cNvSpPr txBox="1">
            <a:spLocks noChangeArrowheads="1"/>
          </p:cNvSpPr>
          <p:nvPr/>
        </p:nvSpPr>
        <p:spPr bwMode="auto">
          <a:xfrm>
            <a:off x="4794250" y="5727700"/>
            <a:ext cx="6604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/>
              <a:t>CFN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3" name="Title 1"/>
          <p:cNvSpPr txBox="1">
            <a:spLocks/>
          </p:cNvSpPr>
          <p:nvPr/>
        </p:nvSpPr>
        <p:spPr bwMode="auto">
          <a:xfrm>
            <a:off x="0" y="80963"/>
            <a:ext cx="9144000" cy="68262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80808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algn="ctr">
              <a:defRPr/>
            </a:pPr>
            <a:r>
              <a:rPr lang="en-US" sz="3000" i="1" dirty="0" smtClean="0">
                <a:solidFill>
                  <a:srgbClr val="376092"/>
                </a:solidFill>
              </a:rPr>
              <a:t>Conclusion</a:t>
            </a:r>
          </a:p>
        </p:txBody>
      </p:sp>
      <p:sp>
        <p:nvSpPr>
          <p:cNvPr id="46084" name="TextBox 3"/>
          <p:cNvSpPr txBox="1">
            <a:spLocks noChangeArrowheads="1"/>
          </p:cNvSpPr>
          <p:nvPr/>
        </p:nvSpPr>
        <p:spPr bwMode="auto">
          <a:xfrm>
            <a:off x="582613" y="1216025"/>
            <a:ext cx="8399462" cy="4352925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marL="285750" indent="-285750">
              <a:lnSpc>
                <a:spcPct val="140000"/>
              </a:lnSpc>
              <a:buClr>
                <a:schemeClr val="accent1">
                  <a:lumMod val="75000"/>
                </a:schemeClr>
              </a:buClr>
              <a:buFont typeface="Arial"/>
              <a:buChar char="•"/>
              <a:defRPr/>
            </a:pPr>
            <a:r>
              <a:rPr lang="en-US" sz="2000" dirty="0" smtClean="0"/>
              <a:t>We have a fabulous machine up and running - and its performing beautifully</a:t>
            </a:r>
          </a:p>
          <a:p>
            <a:pPr marL="285750" indent="-285750">
              <a:lnSpc>
                <a:spcPct val="140000"/>
              </a:lnSpc>
              <a:buClr>
                <a:schemeClr val="accent1">
                  <a:lumMod val="75000"/>
                </a:schemeClr>
              </a:buClr>
              <a:buFont typeface="Arial"/>
              <a:buChar char="•"/>
              <a:defRPr/>
            </a:pPr>
            <a:r>
              <a:rPr lang="en-US" sz="2000" dirty="0" smtClean="0"/>
              <a:t>Commissioning of project </a:t>
            </a:r>
            <a:r>
              <a:rPr lang="en-US" sz="2000" dirty="0" err="1" smtClean="0"/>
              <a:t>beamlines</a:t>
            </a:r>
            <a:r>
              <a:rPr lang="en-US" sz="2000" dirty="0" smtClean="0"/>
              <a:t> is proceeding well, early data looks extraordinary.</a:t>
            </a:r>
          </a:p>
          <a:p>
            <a:pPr marL="285750" indent="-285750">
              <a:lnSpc>
                <a:spcPct val="140000"/>
              </a:lnSpc>
              <a:buClr>
                <a:schemeClr val="accent1">
                  <a:lumMod val="75000"/>
                </a:schemeClr>
              </a:buClr>
              <a:buFont typeface="Arial"/>
              <a:buChar char="•"/>
              <a:defRPr/>
            </a:pPr>
            <a:r>
              <a:rPr lang="en-US" sz="2000" dirty="0" smtClean="0"/>
              <a:t>First users have arrived. First paper accepted!</a:t>
            </a:r>
          </a:p>
          <a:p>
            <a:pPr marL="285750" indent="-285750">
              <a:lnSpc>
                <a:spcPct val="140000"/>
              </a:lnSpc>
              <a:buClr>
                <a:schemeClr val="accent1">
                  <a:lumMod val="75000"/>
                </a:schemeClr>
              </a:buClr>
              <a:buFont typeface="Arial"/>
              <a:buChar char="•"/>
              <a:defRPr/>
            </a:pPr>
            <a:r>
              <a:rPr lang="en-US" sz="2000" dirty="0" err="1" smtClean="0"/>
              <a:t>Beamline</a:t>
            </a:r>
            <a:r>
              <a:rPr lang="en-US" sz="2000" dirty="0" smtClean="0"/>
              <a:t> construction continues apace.</a:t>
            </a:r>
          </a:p>
          <a:p>
            <a:pPr marL="285750" indent="-285750">
              <a:lnSpc>
                <a:spcPct val="140000"/>
              </a:lnSpc>
              <a:buClr>
                <a:schemeClr val="accent1">
                  <a:lumMod val="75000"/>
                </a:schemeClr>
              </a:buClr>
              <a:buFont typeface="Arial"/>
              <a:buChar char="•"/>
              <a:defRPr/>
            </a:pPr>
            <a:r>
              <a:rPr lang="en-US" sz="2000" dirty="0" smtClean="0"/>
              <a:t>Transition to operations has begun. Our challenge is to see it through and construct a thriving, robust user science program at the most advanced synchrotron in the world.</a:t>
            </a:r>
          </a:p>
          <a:p>
            <a:pPr marL="285750" indent="-285750">
              <a:lnSpc>
                <a:spcPct val="140000"/>
              </a:lnSpc>
              <a:buClr>
                <a:schemeClr val="accent1">
                  <a:lumMod val="75000"/>
                </a:schemeClr>
              </a:buClr>
              <a:buFont typeface="Arial"/>
              <a:buChar char="•"/>
              <a:defRPr/>
            </a:pPr>
            <a:r>
              <a:rPr lang="en-US" sz="2000" dirty="0" smtClean="0"/>
              <a:t>Its going to be an exciting decade ahead!</a:t>
            </a:r>
          </a:p>
        </p:txBody>
      </p:sp>
      <p:sp>
        <p:nvSpPr>
          <p:cNvPr id="60420" name="Slide Number Placeholder 3"/>
          <p:cNvSpPr>
            <a:spLocks noGrp="1"/>
          </p:cNvSpPr>
          <p:nvPr>
            <p:ph type="sldNum" sz="quarter" idx="12"/>
          </p:nvPr>
        </p:nvSpPr>
        <p:spPr bwMode="auto">
          <a:xfrm>
            <a:off x="3360738" y="6429375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fld id="{EB2FEC73-02AD-477C-8AC7-257F81E4DB62}" type="slidenum">
              <a:rPr lang="en-US" altLang="en-US" sz="1800">
                <a:solidFill>
                  <a:srgbClr val="FFFFFF"/>
                </a:solidFill>
              </a:rPr>
              <a:pPr algn="ctr">
                <a:spcBef>
                  <a:spcPct val="0"/>
                </a:spcBef>
                <a:buFontTx/>
                <a:buNone/>
              </a:pPr>
              <a:t>30</a:t>
            </a:fld>
            <a:endParaRPr lang="en-US" altLang="en-US" sz="1800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60788AC-4502-4495-B640-82EE840EF40E}" type="slidenum">
              <a:rPr lang="en-US" altLang="en-US" smtClean="0"/>
              <a:pPr>
                <a:defRPr/>
              </a:pPr>
              <a:t>31</a:t>
            </a:fld>
            <a:endParaRPr lang="en-US" altLang="en-US"/>
          </a:p>
        </p:txBody>
      </p:sp>
      <p:sp>
        <p:nvSpPr>
          <p:cNvPr id="3" name="TextBox 2"/>
          <p:cNvSpPr txBox="1"/>
          <p:nvPr/>
        </p:nvSpPr>
        <p:spPr>
          <a:xfrm>
            <a:off x="3780972" y="3092326"/>
            <a:ext cx="17491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Back Up Slides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9201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4813" y="901700"/>
            <a:ext cx="8281987" cy="375443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80808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7" name="TextBox 5"/>
          <p:cNvSpPr txBox="1">
            <a:spLocks noChangeArrowheads="1"/>
          </p:cNvSpPr>
          <p:nvPr/>
        </p:nvSpPr>
        <p:spPr bwMode="auto">
          <a:xfrm>
            <a:off x="0" y="185738"/>
            <a:ext cx="9144000" cy="47625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80808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algn="ctr">
              <a:defRPr/>
            </a:pPr>
            <a:r>
              <a:rPr lang="en-US" sz="2500" i="1" dirty="0" smtClean="0">
                <a:solidFill>
                  <a:srgbClr val="376092"/>
                </a:solidFill>
              </a:rPr>
              <a:t>Reduction of Beam </a:t>
            </a:r>
            <a:r>
              <a:rPr lang="en-US" sz="2500" i="1" dirty="0" err="1" smtClean="0">
                <a:solidFill>
                  <a:srgbClr val="376092"/>
                </a:solidFill>
              </a:rPr>
              <a:t>Emittance</a:t>
            </a:r>
            <a:r>
              <a:rPr lang="en-US" sz="2500" i="1" dirty="0" smtClean="0">
                <a:solidFill>
                  <a:srgbClr val="376092"/>
                </a:solidFill>
              </a:rPr>
              <a:t> by Adding Radiation Sources</a:t>
            </a:r>
          </a:p>
        </p:txBody>
      </p:sp>
      <p:sp>
        <p:nvSpPr>
          <p:cNvPr id="61444" name="TextBox 1"/>
          <p:cNvSpPr txBox="1">
            <a:spLocks noChangeArrowheads="1"/>
          </p:cNvSpPr>
          <p:nvPr/>
        </p:nvSpPr>
        <p:spPr bwMode="auto">
          <a:xfrm>
            <a:off x="404813" y="4789488"/>
            <a:ext cx="5278437" cy="1246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500"/>
              <a:t>DW                        : 6 DW100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500"/>
              <a:t>NSLS-II Project ID: 6 DW, 2 IVU20, IVU21,</a:t>
            </a:r>
            <a:br>
              <a:rPr lang="en-US" altLang="en-US" sz="1500"/>
            </a:br>
            <a:r>
              <a:rPr lang="en-US" altLang="en-US" sz="1500"/>
              <a:t>			      IVU22, EPU49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500"/>
              <a:t>ABBIX	              : 2 IVU21, IVU23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500"/>
              <a:t>NEXT                      : EPU57, 2 IVU23, EPU57/105</a:t>
            </a:r>
          </a:p>
        </p:txBody>
      </p:sp>
      <p:sp>
        <p:nvSpPr>
          <p:cNvPr id="61445" name="TextBox 1"/>
          <p:cNvSpPr txBox="1">
            <a:spLocks noChangeArrowheads="1"/>
          </p:cNvSpPr>
          <p:nvPr/>
        </p:nvSpPr>
        <p:spPr bwMode="auto">
          <a:xfrm>
            <a:off x="5487988" y="4789488"/>
            <a:ext cx="3836987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500">
                <a:solidFill>
                  <a:srgbClr val="000000"/>
                </a:solidFill>
              </a:rPr>
              <a:t>NxtGen             : 5 x 3PW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500">
                <a:solidFill>
                  <a:srgbClr val="000000"/>
                </a:solidFill>
              </a:rPr>
              <a:t>Partners            : X25, U24, EPU60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500">
                <a:solidFill>
                  <a:srgbClr val="000000"/>
                </a:solidFill>
              </a:rPr>
              <a:t>SCW	               	: 4.2 tesla peak, 1m 		      		           length (HEX)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500">
                <a:solidFill>
                  <a:srgbClr val="000000"/>
                </a:solidFill>
              </a:rPr>
              <a:t>Full built-out       : 10 IVU20 (add’l)                         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61446" name="Slide Number Placeholder 3"/>
          <p:cNvSpPr>
            <a:spLocks noGrp="1"/>
          </p:cNvSpPr>
          <p:nvPr>
            <p:ph type="sldNum" sz="quarter" idx="12"/>
          </p:nvPr>
        </p:nvSpPr>
        <p:spPr bwMode="auto">
          <a:xfrm>
            <a:off x="3360738" y="6429375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fld id="{375BA554-6F05-4149-B105-754CF2D76479}" type="slidenum">
              <a:rPr lang="en-US" altLang="en-US" sz="1800">
                <a:solidFill>
                  <a:srgbClr val="FFFFFF"/>
                </a:solidFill>
              </a:rPr>
              <a:pPr algn="ctr">
                <a:spcBef>
                  <a:spcPct val="0"/>
                </a:spcBef>
                <a:buFontTx/>
                <a:buNone/>
              </a:pPr>
              <a:t>32</a:t>
            </a:fld>
            <a:endParaRPr lang="en-US" altLang="en-US" sz="1800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42863"/>
            <a:ext cx="9144000" cy="682625"/>
          </a:xfrm>
          <a:effectLst>
            <a:outerShdw blurRad="50800" dist="38100" dir="2700000" algn="tl" rotWithShape="0">
              <a:srgbClr val="000000">
                <a:alpha val="39999"/>
              </a:srgbClr>
            </a:outerShdw>
          </a:effectLst>
        </p:spPr>
        <p:txBody>
          <a:bodyPr/>
          <a:lstStyle/>
          <a:p>
            <a:pPr>
              <a:defRPr/>
            </a:pPr>
            <a:r>
              <a:rPr lang="en-US" i="1" dirty="0">
                <a:solidFill>
                  <a:srgbClr val="376092"/>
                </a:solidFill>
                <a:ea typeface="MS PGothic" charset="0"/>
              </a:rPr>
              <a:t>NSLS-II Design Features</a:t>
            </a:r>
          </a:p>
        </p:txBody>
      </p:sp>
      <p:sp>
        <p:nvSpPr>
          <p:cNvPr id="20483" name="Text Box 4"/>
          <p:cNvSpPr txBox="1">
            <a:spLocks noChangeArrowheads="1"/>
          </p:cNvSpPr>
          <p:nvPr/>
        </p:nvSpPr>
        <p:spPr bwMode="auto">
          <a:xfrm>
            <a:off x="436563" y="773113"/>
            <a:ext cx="8631237" cy="50458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>
            <a:spAutoFit/>
          </a:bodyPr>
          <a:lstStyle>
            <a:lvl1pPr marL="114300" indent="-11430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1828800" algn="ctr"/>
                <a:tab pos="3313113" algn="ctr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285750" indent="-173038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1828800" algn="ctr"/>
                <a:tab pos="3313113" algn="ctr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1828800" algn="ctr"/>
                <a:tab pos="3313113" algn="ctr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684213" indent="-11430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1828800" algn="ctr"/>
                <a:tab pos="3313113" algn="ctr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1828800" algn="ctr"/>
                <a:tab pos="3313113" algn="ctr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1828800" algn="ctr"/>
                <a:tab pos="3313113" algn="ctr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1828800" algn="ctr"/>
                <a:tab pos="3313113" algn="ctr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1828800" algn="ctr"/>
                <a:tab pos="3313113" algn="ctr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1828800" algn="ctr"/>
                <a:tab pos="3313113" algn="ctr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lnSpc>
                <a:spcPct val="99000"/>
              </a:lnSpc>
              <a:spcBef>
                <a:spcPct val="0"/>
              </a:spcBef>
              <a:buClr>
                <a:schemeClr val="tx1"/>
              </a:buClr>
              <a:buSzPct val="120000"/>
              <a:buFontTx/>
              <a:buNone/>
            </a:pPr>
            <a:r>
              <a:rPr lang="en-US" altLang="en-US" sz="2000" u="sng" dirty="0">
                <a:solidFill>
                  <a:srgbClr val="376092"/>
                </a:solidFill>
                <a:ea typeface="Osaka" pitchFamily="1" charset="-128"/>
              </a:rPr>
              <a:t>Best-in-class brightness &amp; flux from far infrared to hard x-rays</a:t>
            </a:r>
          </a:p>
          <a:p>
            <a:pPr eaLnBrk="1" hangingPunct="1">
              <a:lnSpc>
                <a:spcPct val="99000"/>
              </a:lnSpc>
              <a:spcBef>
                <a:spcPct val="0"/>
              </a:spcBef>
              <a:buClr>
                <a:schemeClr val="tx1"/>
              </a:buClr>
              <a:buSzPct val="120000"/>
              <a:buFontTx/>
              <a:buNone/>
            </a:pPr>
            <a:endParaRPr lang="en-US" altLang="en-US" sz="2000" u="sng" dirty="0">
              <a:solidFill>
                <a:srgbClr val="376092"/>
              </a:solidFill>
              <a:ea typeface="Osaka" pitchFamily="1" charset="-128"/>
            </a:endParaRPr>
          </a:p>
          <a:p>
            <a:pPr eaLnBrk="1" hangingPunct="1">
              <a:lnSpc>
                <a:spcPct val="99000"/>
              </a:lnSpc>
              <a:spcBef>
                <a:spcPct val="0"/>
              </a:spcBef>
              <a:buClr>
                <a:schemeClr val="tx1"/>
              </a:buClr>
              <a:buSzPct val="120000"/>
              <a:buFontTx/>
              <a:buNone/>
            </a:pPr>
            <a:r>
              <a:rPr lang="en-US" altLang="en-US" sz="2000" u="sng" dirty="0">
                <a:solidFill>
                  <a:srgbClr val="376092"/>
                </a:solidFill>
                <a:ea typeface="Osaka" pitchFamily="1" charset="-128"/>
              </a:rPr>
              <a:t>Design Parameters</a:t>
            </a:r>
          </a:p>
          <a:p>
            <a:pPr lvl="1" eaLnBrk="1" hangingPunct="1">
              <a:lnSpc>
                <a:spcPct val="99000"/>
              </a:lnSpc>
              <a:spcBef>
                <a:spcPct val="0"/>
              </a:spcBef>
              <a:buClr>
                <a:srgbClr val="376092"/>
              </a:buClr>
              <a:buFontTx/>
              <a:buChar char="•"/>
            </a:pPr>
            <a:r>
              <a:rPr lang="en-US" altLang="en-US" sz="1600" dirty="0">
                <a:latin typeface="Arial" panose="020B0604020202020204" pitchFamily="34" charset="0"/>
                <a:ea typeface="Osaka" pitchFamily="1" charset="-128"/>
              </a:rPr>
              <a:t>3 GeV, 500 mA, top-off injection</a:t>
            </a:r>
          </a:p>
          <a:p>
            <a:pPr lvl="1" eaLnBrk="1" hangingPunct="1">
              <a:lnSpc>
                <a:spcPct val="99000"/>
              </a:lnSpc>
              <a:spcBef>
                <a:spcPct val="0"/>
              </a:spcBef>
              <a:buClr>
                <a:srgbClr val="376092"/>
              </a:buClr>
              <a:buFontTx/>
              <a:buChar char="•"/>
            </a:pPr>
            <a:r>
              <a:rPr lang="en-US" altLang="en-US" sz="1600" dirty="0">
                <a:latin typeface="Arial" panose="020B0604020202020204" pitchFamily="34" charset="0"/>
                <a:ea typeface="Osaka" pitchFamily="1" charset="-128"/>
              </a:rPr>
              <a:t>Circumference 791.5 m</a:t>
            </a:r>
          </a:p>
          <a:p>
            <a:pPr lvl="1" eaLnBrk="1" hangingPunct="1">
              <a:lnSpc>
                <a:spcPct val="99000"/>
              </a:lnSpc>
              <a:spcBef>
                <a:spcPct val="0"/>
              </a:spcBef>
              <a:buClr>
                <a:srgbClr val="376092"/>
              </a:buClr>
              <a:buFontTx/>
              <a:buChar char="•"/>
            </a:pPr>
            <a:r>
              <a:rPr lang="en-US" altLang="en-US" sz="1600" dirty="0">
                <a:latin typeface="Arial" panose="020B0604020202020204" pitchFamily="34" charset="0"/>
                <a:ea typeface="Osaka" pitchFamily="1" charset="-128"/>
              </a:rPr>
              <a:t>30 cell, Double Bend </a:t>
            </a:r>
            <a:r>
              <a:rPr lang="en-US" altLang="en-US" sz="1600" dirty="0" err="1">
                <a:latin typeface="Arial" panose="020B0604020202020204" pitchFamily="34" charset="0"/>
                <a:ea typeface="Osaka" pitchFamily="1" charset="-128"/>
              </a:rPr>
              <a:t>Achromat</a:t>
            </a:r>
            <a:endParaRPr lang="en-US" altLang="en-US" sz="1600" dirty="0">
              <a:latin typeface="Arial" panose="020B0604020202020204" pitchFamily="34" charset="0"/>
              <a:ea typeface="Osaka" pitchFamily="1" charset="-128"/>
            </a:endParaRPr>
          </a:p>
          <a:p>
            <a:pPr lvl="3" eaLnBrk="1" hangingPunct="1">
              <a:lnSpc>
                <a:spcPct val="99000"/>
              </a:lnSpc>
              <a:spcBef>
                <a:spcPct val="0"/>
              </a:spcBef>
              <a:buClr>
                <a:srgbClr val="376092"/>
              </a:buClr>
              <a:buFontTx/>
              <a:buChar char="•"/>
            </a:pPr>
            <a:r>
              <a:rPr lang="en-US" altLang="en-US" sz="1600" dirty="0">
                <a:latin typeface="Arial" panose="020B0604020202020204" pitchFamily="34" charset="0"/>
                <a:ea typeface="Osaka" pitchFamily="1" charset="-128"/>
              </a:rPr>
              <a:t>15 high-</a:t>
            </a:r>
            <a:r>
              <a:rPr lang="en-US" altLang="en-US" sz="1600" dirty="0">
                <a:latin typeface="Symbol" panose="05050102010706020507" pitchFamily="18" charset="2"/>
                <a:ea typeface="Osaka" pitchFamily="1" charset="-128"/>
              </a:rPr>
              <a:t>b</a:t>
            </a:r>
            <a:r>
              <a:rPr lang="en-US" altLang="en-US" sz="1600" dirty="0">
                <a:latin typeface="Arial" panose="020B0604020202020204" pitchFamily="34" charset="0"/>
                <a:ea typeface="Osaka" pitchFamily="1" charset="-128"/>
              </a:rPr>
              <a:t> straights (9.3 m)</a:t>
            </a:r>
          </a:p>
          <a:p>
            <a:pPr lvl="3" eaLnBrk="1" hangingPunct="1">
              <a:lnSpc>
                <a:spcPct val="99000"/>
              </a:lnSpc>
              <a:spcBef>
                <a:spcPct val="0"/>
              </a:spcBef>
              <a:buClr>
                <a:srgbClr val="376092"/>
              </a:buClr>
              <a:buFontTx/>
              <a:buChar char="•"/>
            </a:pPr>
            <a:r>
              <a:rPr lang="en-US" altLang="en-US" sz="1600" dirty="0">
                <a:latin typeface="Arial" panose="020B0604020202020204" pitchFamily="34" charset="0"/>
                <a:ea typeface="Osaka" pitchFamily="1" charset="-128"/>
              </a:rPr>
              <a:t>15 low-</a:t>
            </a:r>
            <a:r>
              <a:rPr lang="en-US" altLang="en-US" sz="1600" dirty="0">
                <a:latin typeface="Symbol" panose="05050102010706020507" pitchFamily="18" charset="2"/>
                <a:ea typeface="Osaka" pitchFamily="1" charset="-128"/>
              </a:rPr>
              <a:t>b</a:t>
            </a:r>
            <a:r>
              <a:rPr lang="en-US" altLang="en-US" sz="1600" dirty="0">
                <a:latin typeface="Arial" panose="020B0604020202020204" pitchFamily="34" charset="0"/>
                <a:ea typeface="Osaka" pitchFamily="1" charset="-128"/>
              </a:rPr>
              <a:t> straights (6.6 m)</a:t>
            </a:r>
          </a:p>
          <a:p>
            <a:pPr eaLnBrk="1" hangingPunct="1">
              <a:lnSpc>
                <a:spcPct val="140000"/>
              </a:lnSpc>
              <a:spcBef>
                <a:spcPct val="0"/>
              </a:spcBef>
              <a:buClr>
                <a:schemeClr val="tx1"/>
              </a:buClr>
              <a:buSzPct val="120000"/>
              <a:buFontTx/>
              <a:buNone/>
            </a:pPr>
            <a:endParaRPr lang="en-US" altLang="en-US" sz="1050" u="sng" dirty="0" smtClean="0">
              <a:solidFill>
                <a:srgbClr val="376092"/>
              </a:solidFill>
              <a:ea typeface="Osaka" pitchFamily="1" charset="-128"/>
            </a:endParaRPr>
          </a:p>
          <a:p>
            <a:pPr eaLnBrk="1" hangingPunct="1">
              <a:lnSpc>
                <a:spcPct val="140000"/>
              </a:lnSpc>
              <a:spcBef>
                <a:spcPct val="0"/>
              </a:spcBef>
              <a:buClr>
                <a:schemeClr val="tx1"/>
              </a:buClr>
              <a:buSzPct val="120000"/>
              <a:buFontTx/>
              <a:buNone/>
            </a:pPr>
            <a:r>
              <a:rPr lang="en-US" altLang="en-US" sz="2000" u="sng" dirty="0" smtClean="0">
                <a:solidFill>
                  <a:srgbClr val="376092"/>
                </a:solidFill>
                <a:ea typeface="Osaka" pitchFamily="1" charset="-128"/>
              </a:rPr>
              <a:t>Novel </a:t>
            </a:r>
            <a:r>
              <a:rPr lang="en-US" altLang="en-US" sz="2000" u="sng" dirty="0">
                <a:solidFill>
                  <a:srgbClr val="376092"/>
                </a:solidFill>
                <a:ea typeface="Osaka" pitchFamily="1" charset="-128"/>
              </a:rPr>
              <a:t>design features:</a:t>
            </a:r>
          </a:p>
          <a:p>
            <a:pPr lvl="1" eaLnBrk="1" hangingPunct="1">
              <a:lnSpc>
                <a:spcPct val="99000"/>
              </a:lnSpc>
              <a:spcBef>
                <a:spcPct val="0"/>
              </a:spcBef>
              <a:buClr>
                <a:srgbClr val="376092"/>
              </a:buClr>
              <a:buFontTx/>
              <a:buChar char="•"/>
            </a:pPr>
            <a:r>
              <a:rPr lang="en-US" altLang="en-US" sz="1600" dirty="0">
                <a:latin typeface="Arial" panose="020B0604020202020204" pitchFamily="34" charset="0"/>
                <a:ea typeface="Osaka" pitchFamily="1" charset="-128"/>
              </a:rPr>
              <a:t>Damping wigglers</a:t>
            </a:r>
          </a:p>
          <a:p>
            <a:pPr lvl="1" eaLnBrk="1" hangingPunct="1">
              <a:lnSpc>
                <a:spcPct val="99000"/>
              </a:lnSpc>
              <a:spcBef>
                <a:spcPct val="0"/>
              </a:spcBef>
              <a:buClr>
                <a:srgbClr val="376092"/>
              </a:buClr>
              <a:buFontTx/>
              <a:buChar char="•"/>
            </a:pPr>
            <a:r>
              <a:rPr lang="en-US" altLang="en-US" sz="1600" dirty="0">
                <a:latin typeface="Arial" panose="020B0604020202020204" pitchFamily="34" charset="0"/>
                <a:ea typeface="Osaka" pitchFamily="1" charset="-128"/>
              </a:rPr>
              <a:t>Soft bend magnets</a:t>
            </a:r>
          </a:p>
          <a:p>
            <a:pPr lvl="1" eaLnBrk="1" hangingPunct="1">
              <a:lnSpc>
                <a:spcPct val="99000"/>
              </a:lnSpc>
              <a:spcBef>
                <a:spcPct val="0"/>
              </a:spcBef>
              <a:buClr>
                <a:srgbClr val="376092"/>
              </a:buClr>
              <a:buFontTx/>
              <a:buChar char="•"/>
            </a:pPr>
            <a:r>
              <a:rPr lang="en-US" altLang="en-US" sz="1600" dirty="0">
                <a:latin typeface="Arial" panose="020B0604020202020204" pitchFamily="34" charset="0"/>
                <a:ea typeface="Osaka" pitchFamily="1" charset="-128"/>
              </a:rPr>
              <a:t>Three pole wigglers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Clr>
                <a:schemeClr val="tx1"/>
              </a:buClr>
              <a:buSzPct val="120000"/>
              <a:buFontTx/>
              <a:buNone/>
            </a:pPr>
            <a:endParaRPr lang="fr-FR" altLang="en-US" sz="1000" u="sng" dirty="0" smtClean="0">
              <a:solidFill>
                <a:srgbClr val="376092"/>
              </a:solidFill>
              <a:ea typeface="Osaka" pitchFamily="1" charset="-128"/>
            </a:endParaRP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Clr>
                <a:schemeClr val="tx1"/>
              </a:buClr>
              <a:buSzPct val="120000"/>
              <a:buFontTx/>
              <a:buNone/>
            </a:pPr>
            <a:r>
              <a:rPr lang="fr-FR" altLang="en-US" sz="2000" u="sng" dirty="0" smtClean="0">
                <a:solidFill>
                  <a:srgbClr val="376092"/>
                </a:solidFill>
                <a:ea typeface="Osaka" pitchFamily="1" charset="-128"/>
              </a:rPr>
              <a:t>Ultra-</a:t>
            </a:r>
            <a:r>
              <a:rPr lang="fr-FR" altLang="en-US" sz="2000" u="sng" dirty="0" err="1" smtClean="0">
                <a:solidFill>
                  <a:srgbClr val="376092"/>
                </a:solidFill>
                <a:ea typeface="Osaka" pitchFamily="1" charset="-128"/>
              </a:rPr>
              <a:t>low</a:t>
            </a:r>
            <a:r>
              <a:rPr lang="fr-FR" altLang="en-US" sz="2000" u="sng" dirty="0" smtClean="0">
                <a:solidFill>
                  <a:srgbClr val="376092"/>
                </a:solidFill>
                <a:ea typeface="Osaka" pitchFamily="1" charset="-128"/>
              </a:rPr>
              <a:t> </a:t>
            </a:r>
            <a:r>
              <a:rPr lang="fr-FR" altLang="en-US" sz="2000" u="sng" dirty="0" err="1">
                <a:solidFill>
                  <a:srgbClr val="376092"/>
                </a:solidFill>
                <a:ea typeface="Osaka" pitchFamily="1" charset="-128"/>
              </a:rPr>
              <a:t>emittance</a:t>
            </a:r>
            <a:r>
              <a:rPr lang="fr-FR" altLang="en-US" sz="2000" u="sng" dirty="0">
                <a:solidFill>
                  <a:srgbClr val="376092"/>
                </a:solidFill>
                <a:ea typeface="Osaka" pitchFamily="1" charset="-128"/>
              </a:rPr>
              <a:t> for high </a:t>
            </a:r>
            <a:r>
              <a:rPr lang="fr-FR" altLang="en-US" sz="2000" u="sng" dirty="0" err="1">
                <a:solidFill>
                  <a:srgbClr val="376092"/>
                </a:solidFill>
                <a:ea typeface="Osaka" pitchFamily="1" charset="-128"/>
              </a:rPr>
              <a:t>brightness</a:t>
            </a:r>
            <a:r>
              <a:rPr lang="fr-FR" altLang="en-US" sz="2000" u="sng" dirty="0">
                <a:solidFill>
                  <a:srgbClr val="376092"/>
                </a:solidFill>
                <a:ea typeface="Osaka" pitchFamily="1" charset="-128"/>
              </a:rPr>
              <a:t> and </a:t>
            </a:r>
            <a:r>
              <a:rPr lang="fr-FR" altLang="en-US" sz="2000" u="sng" dirty="0" err="1">
                <a:solidFill>
                  <a:srgbClr val="376092"/>
                </a:solidFill>
                <a:ea typeface="Osaka" pitchFamily="1" charset="-128"/>
              </a:rPr>
              <a:t>small</a:t>
            </a:r>
            <a:r>
              <a:rPr lang="fr-FR" altLang="en-US" sz="2000" u="sng" dirty="0">
                <a:solidFill>
                  <a:srgbClr val="376092"/>
                </a:solidFill>
                <a:ea typeface="Osaka" pitchFamily="1" charset="-128"/>
              </a:rPr>
              <a:t> source size</a:t>
            </a:r>
          </a:p>
          <a:p>
            <a:pPr lvl="1" eaLnBrk="1" hangingPunct="1">
              <a:lnSpc>
                <a:spcPct val="99000"/>
              </a:lnSpc>
              <a:spcBef>
                <a:spcPct val="0"/>
              </a:spcBef>
              <a:buClr>
                <a:srgbClr val="376092"/>
              </a:buClr>
              <a:buFontTx/>
              <a:buChar char="•"/>
            </a:pPr>
            <a:r>
              <a:rPr lang="en-US" altLang="en-US" sz="1600" dirty="0">
                <a:latin typeface="Arial " charset="0"/>
                <a:ea typeface="Osaka" pitchFamily="1" charset="-128"/>
              </a:rPr>
              <a:t> </a:t>
            </a:r>
            <a:r>
              <a:rPr lang="en-US" altLang="en-US" sz="1600" dirty="0">
                <a:latin typeface="Symbol" panose="05050102010706020507" pitchFamily="18" charset="2"/>
                <a:ea typeface="Osaka" pitchFamily="1" charset="-128"/>
              </a:rPr>
              <a:t>  e</a:t>
            </a:r>
            <a:r>
              <a:rPr lang="fr-FR" altLang="en-US" sz="1600" baseline="-25000" dirty="0">
                <a:latin typeface="Arial" panose="020B0604020202020204" pitchFamily="34" charset="0"/>
                <a:ea typeface="Osaka" pitchFamily="1" charset="-128"/>
              </a:rPr>
              <a:t>x</a:t>
            </a:r>
            <a:r>
              <a:rPr lang="fr-FR" altLang="en-US" sz="1600" dirty="0">
                <a:latin typeface="Arial" panose="020B0604020202020204" pitchFamily="34" charset="0"/>
                <a:ea typeface="Osaka" pitchFamily="1" charset="-128"/>
              </a:rPr>
              <a:t>, </a:t>
            </a:r>
            <a:r>
              <a:rPr lang="en-US" altLang="en-US" sz="1600" dirty="0">
                <a:latin typeface="Symbol" panose="05050102010706020507" pitchFamily="18" charset="2"/>
                <a:ea typeface="Osaka" pitchFamily="1" charset="-128"/>
              </a:rPr>
              <a:t>e</a:t>
            </a:r>
            <a:r>
              <a:rPr lang="fr-FR" altLang="en-US" sz="1600" baseline="-25000" dirty="0">
                <a:latin typeface="Arial" panose="020B0604020202020204" pitchFamily="34" charset="0"/>
                <a:ea typeface="Osaka" pitchFamily="1" charset="-128"/>
              </a:rPr>
              <a:t>y</a:t>
            </a:r>
            <a:r>
              <a:rPr lang="fr-FR" altLang="en-US" sz="1600" dirty="0">
                <a:latin typeface="Arial" panose="020B0604020202020204" pitchFamily="34" charset="0"/>
                <a:ea typeface="Osaka" pitchFamily="1" charset="-128"/>
              </a:rPr>
              <a:t> =  0.6, 0.008 nm-rad</a:t>
            </a:r>
          </a:p>
          <a:p>
            <a:pPr lvl="1" eaLnBrk="1" hangingPunct="1">
              <a:lnSpc>
                <a:spcPct val="99000"/>
              </a:lnSpc>
              <a:spcBef>
                <a:spcPct val="0"/>
              </a:spcBef>
              <a:buClr>
                <a:srgbClr val="376092"/>
              </a:buClr>
              <a:buFontTx/>
              <a:buChar char="•"/>
            </a:pPr>
            <a:r>
              <a:rPr lang="fr-FR" altLang="en-US" sz="1600" dirty="0">
                <a:latin typeface="Arial" panose="020B0604020202020204" pitchFamily="34" charset="0"/>
                <a:ea typeface="Osaka" pitchFamily="1" charset="-128"/>
              </a:rPr>
              <a:t>Diffraction </a:t>
            </a:r>
            <a:r>
              <a:rPr lang="fr-FR" altLang="en-US" sz="1600" dirty="0" err="1">
                <a:latin typeface="Arial" panose="020B0604020202020204" pitchFamily="34" charset="0"/>
                <a:ea typeface="Osaka" pitchFamily="1" charset="-128"/>
              </a:rPr>
              <a:t>limited</a:t>
            </a:r>
            <a:r>
              <a:rPr lang="fr-FR" altLang="en-US" sz="1600" dirty="0">
                <a:latin typeface="Arial" panose="020B0604020202020204" pitchFamily="34" charset="0"/>
                <a:ea typeface="Osaka" pitchFamily="1" charset="-128"/>
              </a:rPr>
              <a:t> in vertical at 12 </a:t>
            </a:r>
            <a:r>
              <a:rPr lang="fr-FR" altLang="en-US" sz="1600" dirty="0" err="1">
                <a:latin typeface="Arial" panose="020B0604020202020204" pitchFamily="34" charset="0"/>
                <a:ea typeface="Osaka" pitchFamily="1" charset="-128"/>
              </a:rPr>
              <a:t>keV</a:t>
            </a:r>
            <a:endParaRPr lang="fr-FR" altLang="en-US" sz="1600" dirty="0">
              <a:latin typeface="Arial" panose="020B0604020202020204" pitchFamily="34" charset="0"/>
              <a:ea typeface="Osaka" pitchFamily="1" charset="-128"/>
            </a:endParaRPr>
          </a:p>
          <a:p>
            <a:pPr lvl="1" eaLnBrk="1" hangingPunct="1">
              <a:lnSpc>
                <a:spcPct val="99000"/>
              </a:lnSpc>
              <a:spcBef>
                <a:spcPct val="0"/>
              </a:spcBef>
              <a:buClr>
                <a:srgbClr val="376092"/>
              </a:buClr>
              <a:buFontTx/>
              <a:buChar char="•"/>
            </a:pPr>
            <a:r>
              <a:rPr lang="en-US" altLang="en-US" sz="1600" dirty="0">
                <a:latin typeface="Arial" panose="020B0604020202020204" pitchFamily="34" charset="0"/>
                <a:ea typeface="Osaka" pitchFamily="1" charset="-128"/>
              </a:rPr>
              <a:t>Small beam size:	</a:t>
            </a:r>
            <a:r>
              <a:rPr lang="en-US" altLang="en-US" sz="1600" dirty="0" err="1">
                <a:latin typeface="Symbol" panose="05050102010706020507" pitchFamily="18" charset="2"/>
                <a:ea typeface="Osaka" pitchFamily="1" charset="-128"/>
              </a:rPr>
              <a:t>s</a:t>
            </a:r>
            <a:r>
              <a:rPr lang="en-US" altLang="en-US" sz="1600" baseline="-25000" dirty="0" err="1">
                <a:latin typeface="Arial" panose="020B0604020202020204" pitchFamily="34" charset="0"/>
                <a:ea typeface="Osaka" pitchFamily="1" charset="-128"/>
              </a:rPr>
              <a:t>y</a:t>
            </a:r>
            <a:r>
              <a:rPr lang="en-US" altLang="en-US" sz="1600" dirty="0">
                <a:latin typeface="Arial" panose="020B0604020202020204" pitchFamily="34" charset="0"/>
                <a:ea typeface="Osaka" pitchFamily="1" charset="-128"/>
              </a:rPr>
              <a:t> = 2.6 </a:t>
            </a:r>
            <a:r>
              <a:rPr lang="en-US" altLang="en-US" sz="1600" dirty="0">
                <a:latin typeface="Symbol" panose="05050102010706020507" pitchFamily="18" charset="2"/>
                <a:ea typeface="Osaka" pitchFamily="1" charset="-128"/>
              </a:rPr>
              <a:t>m</a:t>
            </a:r>
            <a:r>
              <a:rPr lang="en-US" altLang="en-US" sz="1600" dirty="0">
                <a:latin typeface="Arial" panose="020B0604020202020204" pitchFamily="34" charset="0"/>
                <a:ea typeface="Osaka" pitchFamily="1" charset="-128"/>
              </a:rPr>
              <a:t>m, </a:t>
            </a:r>
            <a:r>
              <a:rPr lang="en-US" altLang="en-US" sz="1600" dirty="0" err="1">
                <a:latin typeface="Symbol" panose="05050102010706020507" pitchFamily="18" charset="2"/>
                <a:ea typeface="Osaka" pitchFamily="1" charset="-128"/>
              </a:rPr>
              <a:t>s</a:t>
            </a:r>
            <a:r>
              <a:rPr lang="en-US" altLang="en-US" sz="1600" baseline="-25000" dirty="0" err="1">
                <a:latin typeface="Arial" panose="020B0604020202020204" pitchFamily="34" charset="0"/>
                <a:ea typeface="Osaka" pitchFamily="1" charset="-128"/>
              </a:rPr>
              <a:t>x</a:t>
            </a:r>
            <a:r>
              <a:rPr lang="en-US" altLang="en-US" sz="1600" dirty="0">
                <a:latin typeface="Arial" panose="020B0604020202020204" pitchFamily="34" charset="0"/>
                <a:ea typeface="Osaka" pitchFamily="1" charset="-128"/>
              </a:rPr>
              <a:t> = 28 </a:t>
            </a:r>
            <a:r>
              <a:rPr lang="en-US" altLang="en-US" sz="1600" dirty="0">
                <a:latin typeface="Symbol" panose="05050102010706020507" pitchFamily="18" charset="2"/>
                <a:ea typeface="Osaka" pitchFamily="1" charset="-128"/>
              </a:rPr>
              <a:t>m</a:t>
            </a:r>
            <a:r>
              <a:rPr lang="en-US" altLang="en-US" sz="1600" dirty="0">
                <a:latin typeface="Arial" panose="020B0604020202020204" pitchFamily="34" charset="0"/>
                <a:ea typeface="Osaka" pitchFamily="1" charset="-128"/>
              </a:rPr>
              <a:t>m, </a:t>
            </a:r>
            <a:r>
              <a:rPr lang="en-US" altLang="en-US" sz="1600" dirty="0" err="1">
                <a:latin typeface="Symbol" panose="05050102010706020507" pitchFamily="18" charset="2"/>
                <a:ea typeface="Osaka" pitchFamily="1" charset="-128"/>
              </a:rPr>
              <a:t>s</a:t>
            </a:r>
            <a:r>
              <a:rPr lang="en-US" altLang="en-US" sz="1600" dirty="0" err="1">
                <a:latin typeface="Arial" panose="020B0604020202020204" pitchFamily="34" charset="0"/>
                <a:ea typeface="Osaka" pitchFamily="1" charset="-128"/>
              </a:rPr>
              <a:t>’</a:t>
            </a:r>
            <a:r>
              <a:rPr lang="en-US" altLang="ja-JP" sz="1600" baseline="-25000" dirty="0" err="1">
                <a:latin typeface="Arial" panose="020B0604020202020204" pitchFamily="34" charset="0"/>
                <a:ea typeface="Osaka" pitchFamily="1" charset="-128"/>
                <a:cs typeface="Arial" panose="020B0604020202020204" pitchFamily="34" charset="0"/>
              </a:rPr>
              <a:t>y</a:t>
            </a:r>
            <a:r>
              <a:rPr lang="en-US" altLang="ja-JP" sz="1600" dirty="0">
                <a:latin typeface="Arial" panose="020B0604020202020204" pitchFamily="34" charset="0"/>
                <a:ea typeface="Osaka" pitchFamily="1" charset="-128"/>
                <a:cs typeface="Arial" panose="020B0604020202020204" pitchFamily="34" charset="0"/>
              </a:rPr>
              <a:t> = 3.2 </a:t>
            </a:r>
            <a:r>
              <a:rPr lang="en-US" altLang="ja-JP" sz="1600" dirty="0" err="1">
                <a:latin typeface="Symbol" panose="05050102010706020507" pitchFamily="18" charset="2"/>
                <a:ea typeface="Osaka" pitchFamily="1" charset="-128"/>
                <a:cs typeface="Arial" panose="020B0604020202020204" pitchFamily="34" charset="0"/>
              </a:rPr>
              <a:t>m</a:t>
            </a:r>
            <a:r>
              <a:rPr lang="en-US" altLang="ja-JP" sz="1600" dirty="0" err="1">
                <a:latin typeface="Arial" panose="020B0604020202020204" pitchFamily="34" charset="0"/>
                <a:ea typeface="Osaka" pitchFamily="1" charset="-128"/>
                <a:cs typeface="Arial" panose="020B0604020202020204" pitchFamily="34" charset="0"/>
              </a:rPr>
              <a:t>rad</a:t>
            </a:r>
            <a:r>
              <a:rPr lang="en-US" altLang="ja-JP" sz="1600" dirty="0">
                <a:latin typeface="Arial" panose="020B0604020202020204" pitchFamily="34" charset="0"/>
                <a:ea typeface="Osaka" pitchFamily="1" charset="-128"/>
                <a:cs typeface="Arial" panose="020B0604020202020204" pitchFamily="34" charset="0"/>
              </a:rPr>
              <a:t>, </a:t>
            </a:r>
            <a:r>
              <a:rPr lang="en-US" altLang="ja-JP" sz="1600" dirty="0" err="1">
                <a:latin typeface="Symbol" panose="05050102010706020507" pitchFamily="18" charset="2"/>
                <a:ea typeface="Osaka" pitchFamily="1" charset="-128"/>
                <a:cs typeface="Arial" panose="020B0604020202020204" pitchFamily="34" charset="0"/>
              </a:rPr>
              <a:t>s</a:t>
            </a:r>
            <a:r>
              <a:rPr lang="en-US" altLang="ja-JP" sz="1600" dirty="0" err="1">
                <a:latin typeface="Arial" panose="020B0604020202020204" pitchFamily="34" charset="0"/>
                <a:ea typeface="Osaka" pitchFamily="1" charset="-128"/>
              </a:rPr>
              <a:t>’</a:t>
            </a:r>
            <a:r>
              <a:rPr lang="en-US" altLang="ja-JP" sz="1600" baseline="-25000" dirty="0" err="1">
                <a:latin typeface="Arial" panose="020B0604020202020204" pitchFamily="34" charset="0"/>
                <a:ea typeface="Osaka" pitchFamily="1" charset="-128"/>
              </a:rPr>
              <a:t>x</a:t>
            </a:r>
            <a:r>
              <a:rPr lang="en-US" altLang="ja-JP" sz="1600" dirty="0">
                <a:latin typeface="Arial" panose="020B0604020202020204" pitchFamily="34" charset="0"/>
                <a:ea typeface="Osaka" pitchFamily="1" charset="-128"/>
              </a:rPr>
              <a:t> = 19 </a:t>
            </a:r>
            <a:r>
              <a:rPr lang="en-US" altLang="ja-JP" sz="1600" dirty="0" err="1">
                <a:latin typeface="Symbol" panose="05050102010706020507" pitchFamily="18" charset="2"/>
                <a:ea typeface="Osaka" pitchFamily="1" charset="-128"/>
              </a:rPr>
              <a:t>m</a:t>
            </a:r>
            <a:r>
              <a:rPr lang="en-US" altLang="ja-JP" sz="1600" dirty="0" err="1">
                <a:latin typeface="Arial" panose="020B0604020202020204" pitchFamily="34" charset="0"/>
                <a:ea typeface="Osaka" pitchFamily="1" charset="-128"/>
              </a:rPr>
              <a:t>rad</a:t>
            </a:r>
            <a:endParaRPr lang="fr-FR" altLang="ja-JP" sz="1600" dirty="0">
              <a:latin typeface="Arial" panose="020B0604020202020204" pitchFamily="34" charset="0"/>
              <a:ea typeface="Osaka" pitchFamily="1" charset="-128"/>
            </a:endParaRPr>
          </a:p>
        </p:txBody>
      </p:sp>
      <p:pic>
        <p:nvPicPr>
          <p:cNvPr id="19460" name="Picture 5" descr="Aerial_View_HXN_SatelliteBuildi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99063" y="1336675"/>
            <a:ext cx="3463925" cy="1744663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80808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238566" y="3527044"/>
            <a:ext cx="3159125" cy="11080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742950" lvl="1" indent="-285750" eaLnBrk="1" hangingPunct="1">
              <a:buClr>
                <a:schemeClr val="accent1">
                  <a:lumMod val="75000"/>
                </a:schemeClr>
              </a:buClr>
              <a:buFont typeface="Arial"/>
              <a:buChar char="•"/>
              <a:defRPr/>
            </a:pPr>
            <a:r>
              <a:rPr lang="en-US" sz="1600" dirty="0">
                <a:latin typeface="Arial"/>
                <a:ea typeface="Osaka" charset="0"/>
                <a:cs typeface="Arial"/>
              </a:rPr>
              <a:t>Large gap IR dipoles</a:t>
            </a:r>
          </a:p>
          <a:p>
            <a:pPr marL="742950" lvl="1" indent="-285750" eaLnBrk="1" hangingPunct="1">
              <a:buClr>
                <a:schemeClr val="accent1">
                  <a:lumMod val="75000"/>
                </a:schemeClr>
              </a:buClr>
              <a:buFont typeface="Arial"/>
              <a:buChar char="•"/>
              <a:defRPr/>
            </a:pPr>
            <a:r>
              <a:rPr lang="en-US" sz="1600" dirty="0">
                <a:latin typeface="Arial"/>
                <a:ea typeface="Osaka" charset="0"/>
                <a:cs typeface="Arial"/>
              </a:rPr>
              <a:t>Long </a:t>
            </a:r>
            <a:r>
              <a:rPr lang="en-US" sz="1600" dirty="0" err="1">
                <a:latin typeface="Arial"/>
                <a:ea typeface="Osaka" charset="0"/>
                <a:cs typeface="Arial"/>
              </a:rPr>
              <a:t>beamlines</a:t>
            </a:r>
            <a:endParaRPr lang="en-US" sz="1600" dirty="0">
              <a:latin typeface="Arial"/>
              <a:ea typeface="Osaka" charset="0"/>
              <a:cs typeface="Arial"/>
            </a:endParaRPr>
          </a:p>
          <a:p>
            <a:pPr marL="742950" lvl="1" indent="-285750" eaLnBrk="1" hangingPunct="1">
              <a:buClr>
                <a:schemeClr val="accent1">
                  <a:lumMod val="75000"/>
                </a:schemeClr>
              </a:buClr>
              <a:buFont typeface="Arial"/>
              <a:buChar char="•"/>
              <a:defRPr/>
            </a:pPr>
            <a:r>
              <a:rPr lang="en-US" sz="1600" dirty="0">
                <a:latin typeface="Arial"/>
                <a:ea typeface="Osaka" charset="0"/>
                <a:cs typeface="Arial"/>
              </a:rPr>
              <a:t>Ultra-high stability</a:t>
            </a:r>
          </a:p>
          <a:p>
            <a:pPr>
              <a:defRPr/>
            </a:pPr>
            <a:endParaRPr lang="en-US" dirty="0">
              <a:latin typeface="Arial" charset="0"/>
              <a:ea typeface="MS PGothic" charset="0"/>
              <a:cs typeface="MS PGothic" charset="0"/>
            </a:endParaRPr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>
              <a:defRPr/>
            </a:pPr>
            <a:r>
              <a:rPr lang="en-US" sz="1800" dirty="0" smtClean="0">
                <a:solidFill>
                  <a:srgbClr val="FFFFFF"/>
                </a:solidFill>
              </a:rPr>
              <a:t>5</a:t>
            </a:r>
            <a:endParaRPr lang="en-US" sz="1800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0" y="0"/>
            <a:ext cx="9144000" cy="936625"/>
          </a:xfrm>
          <a:prstGeom prst="rect">
            <a:avLst/>
          </a:prstGeom>
        </p:spPr>
        <p:txBody>
          <a:bodyPr anchor="ctr"/>
          <a:lstStyle>
            <a:lvl1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+mj-lt"/>
                <a:ea typeface="+mj-ea"/>
                <a:cs typeface="Osaka"/>
              </a:defRPr>
            </a:lvl1pPr>
            <a:lvl2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 Narrow" pitchFamily="34" charset="0"/>
                <a:ea typeface="Osaka" charset="-128"/>
                <a:cs typeface="Osaka"/>
              </a:defRPr>
            </a:lvl2pPr>
            <a:lvl3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 Narrow" pitchFamily="34" charset="0"/>
                <a:ea typeface="Osaka" charset="-128"/>
                <a:cs typeface="Osaka"/>
              </a:defRPr>
            </a:lvl3pPr>
            <a:lvl4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 Narrow" pitchFamily="34" charset="0"/>
                <a:ea typeface="Osaka" charset="-128"/>
                <a:cs typeface="Osaka"/>
              </a:defRPr>
            </a:lvl4pPr>
            <a:lvl5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 Narrow" pitchFamily="34" charset="0"/>
                <a:ea typeface="Osaka" charset="-128"/>
                <a:cs typeface="Osaka"/>
              </a:defRPr>
            </a:lvl5pPr>
            <a:lvl6pPr marL="457200"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 Narrow" pitchFamily="34" charset="0"/>
                <a:ea typeface="Osaka" charset="-128"/>
              </a:defRPr>
            </a:lvl6pPr>
            <a:lvl7pPr marL="914400"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 Narrow" pitchFamily="34" charset="0"/>
                <a:ea typeface="Osaka" charset="-128"/>
              </a:defRPr>
            </a:lvl7pPr>
            <a:lvl8pPr marL="1371600"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 Narrow" pitchFamily="34" charset="0"/>
                <a:ea typeface="Osaka" charset="-128"/>
              </a:defRPr>
            </a:lvl8pPr>
            <a:lvl9pPr marL="1828800"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 Narrow" pitchFamily="34" charset="0"/>
                <a:ea typeface="Osaka" charset="-128"/>
              </a:defRPr>
            </a:lvl9pPr>
          </a:lstStyle>
          <a:p>
            <a:pPr defTabSz="1174750" eaLnBrk="1" hangingPunct="1">
              <a:defRPr/>
            </a:pPr>
            <a:endParaRPr lang="en-US" altLang="en-US" sz="3600" kern="0" dirty="0" smtClean="0">
              <a:solidFill>
                <a:srgbClr val="000000"/>
              </a:solidFill>
            </a:endParaRPr>
          </a:p>
        </p:txBody>
      </p:sp>
      <p:sp>
        <p:nvSpPr>
          <p:cNvPr id="21507" name="Text Box 4"/>
          <p:cNvSpPr txBox="1">
            <a:spLocks noChangeArrowheads="1"/>
          </p:cNvSpPr>
          <p:nvPr/>
        </p:nvSpPr>
        <p:spPr bwMode="auto">
          <a:xfrm>
            <a:off x="142875" y="1492343"/>
            <a:ext cx="4611688" cy="1405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>
            <a:spAutoFit/>
          </a:bodyPr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1828800" algn="ctr"/>
                <a:tab pos="3313113" algn="ctr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182563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1828800" algn="ctr"/>
                <a:tab pos="3313113" algn="ctr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1828800" algn="ctr"/>
                <a:tab pos="3313113" algn="ctr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1828800" algn="ctr"/>
                <a:tab pos="3313113" algn="ctr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1828800" algn="ctr"/>
                <a:tab pos="3313113" algn="ctr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1828800" algn="ctr"/>
                <a:tab pos="3313113" algn="ctr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1828800" algn="ctr"/>
                <a:tab pos="3313113" algn="ctr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1828800" algn="ctr"/>
                <a:tab pos="3313113" algn="ctr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1828800" algn="ctr"/>
                <a:tab pos="3313113" algn="ctr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lvl="1">
              <a:lnSpc>
                <a:spcPct val="95000"/>
              </a:lnSpc>
              <a:spcBef>
                <a:spcPts val="600"/>
              </a:spcBef>
              <a:buClr>
                <a:srgbClr val="FF0000"/>
              </a:buClr>
              <a:buFontTx/>
              <a:buNone/>
            </a:pPr>
            <a:r>
              <a:rPr lang="en-US" altLang="en-US" sz="1800" dirty="0">
                <a:solidFill>
                  <a:srgbClr val="000000"/>
                </a:solidFill>
                <a:latin typeface="Arial" panose="020B0604020202020204" pitchFamily="34" charset="0"/>
                <a:ea typeface="Osaka" pitchFamily="1" charset="-128"/>
              </a:rPr>
              <a:t>From simple materials with self-organized </a:t>
            </a:r>
            <a:r>
              <a:rPr lang="en-US" altLang="en-US" sz="1800" dirty="0" smtClean="0">
                <a:solidFill>
                  <a:srgbClr val="000000"/>
                </a:solidFill>
                <a:latin typeface="Arial" panose="020B0604020202020204" pitchFamily="34" charset="0"/>
                <a:ea typeface="Osaka" pitchFamily="1" charset="-128"/>
              </a:rPr>
              <a:t>phases </a:t>
            </a:r>
            <a:r>
              <a:rPr lang="en-US" altLang="en-US" sz="1800" dirty="0">
                <a:solidFill>
                  <a:srgbClr val="000000"/>
                </a:solidFill>
                <a:latin typeface="Arial" panose="020B0604020202020204" pitchFamily="34" charset="0"/>
                <a:ea typeface="Osaka" pitchFamily="1" charset="-128"/>
              </a:rPr>
              <a:t>to intrinsically heterogeneous systems, complexity and its dynamics is </a:t>
            </a:r>
            <a:r>
              <a:rPr lang="en-US" altLang="en-US" sz="1800" dirty="0" smtClean="0">
                <a:solidFill>
                  <a:srgbClr val="000000"/>
                </a:solidFill>
                <a:latin typeface="Arial" panose="020B0604020202020204" pitchFamily="34" charset="0"/>
                <a:ea typeface="Osaka" pitchFamily="1" charset="-128"/>
              </a:rPr>
              <a:t>one </a:t>
            </a:r>
            <a:r>
              <a:rPr lang="en-US" altLang="en-US" sz="1800" dirty="0">
                <a:solidFill>
                  <a:srgbClr val="000000"/>
                </a:solidFill>
                <a:latin typeface="Arial" panose="020B0604020202020204" pitchFamily="34" charset="0"/>
                <a:ea typeface="Osaka" pitchFamily="1" charset="-128"/>
              </a:rPr>
              <a:t>of the key scientific questions </a:t>
            </a:r>
            <a:r>
              <a:rPr lang="en-US" altLang="en-US" sz="1800" dirty="0" smtClean="0">
                <a:solidFill>
                  <a:srgbClr val="000000"/>
                </a:solidFill>
                <a:latin typeface="Arial" panose="020B0604020202020204" pitchFamily="34" charset="0"/>
                <a:ea typeface="Osaka" pitchFamily="1" charset="-128"/>
              </a:rPr>
              <a:t>of today</a:t>
            </a:r>
            <a:endParaRPr lang="en-US" altLang="en-US" sz="1800" dirty="0">
              <a:solidFill>
                <a:srgbClr val="000000"/>
              </a:solidFill>
              <a:latin typeface="Arial" panose="020B0604020202020204" pitchFamily="34" charset="0"/>
              <a:ea typeface="Osaka" pitchFamily="1" charset="-128"/>
            </a:endParaRPr>
          </a:p>
        </p:txBody>
      </p:sp>
      <p:sp>
        <p:nvSpPr>
          <p:cNvPr id="21508" name="Text Box 4"/>
          <p:cNvSpPr txBox="1">
            <a:spLocks noChangeArrowheads="1"/>
          </p:cNvSpPr>
          <p:nvPr/>
        </p:nvSpPr>
        <p:spPr bwMode="auto">
          <a:xfrm>
            <a:off x="142875" y="3694852"/>
            <a:ext cx="8726488" cy="19318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>
            <a:spAutoFit/>
          </a:bodyPr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1828800" algn="ctr"/>
                <a:tab pos="3313113" algn="ctr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468313" indent="-28575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1828800" algn="ctr"/>
                <a:tab pos="3313113" algn="ctr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1828800" algn="ctr"/>
                <a:tab pos="3313113" algn="ctr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1828800" algn="ctr"/>
                <a:tab pos="3313113" algn="ctr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1828800" algn="ctr"/>
                <a:tab pos="3313113" algn="ctr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1828800" algn="ctr"/>
                <a:tab pos="3313113" algn="ctr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1828800" algn="ctr"/>
                <a:tab pos="3313113" algn="ctr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1828800" algn="ctr"/>
                <a:tab pos="3313113" algn="ctr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1828800" algn="ctr"/>
                <a:tab pos="3313113" algn="ctr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lvl="1">
              <a:lnSpc>
                <a:spcPct val="95000"/>
              </a:lnSpc>
              <a:spcBef>
                <a:spcPts val="1200"/>
              </a:spcBef>
              <a:buClr>
                <a:srgbClr val="376092"/>
              </a:buClr>
              <a:buFont typeface="Arial" panose="020B0604020202020204" pitchFamily="34" charset="0"/>
              <a:buChar char="•"/>
            </a:pPr>
            <a:r>
              <a:rPr lang="en-US" altLang="en-US" sz="1800" dirty="0" smtClean="0">
                <a:latin typeface="Arial" panose="020B0604020202020204" pitchFamily="34" charset="0"/>
                <a:ea typeface="Osaka" pitchFamily="1" charset="-128"/>
              </a:rPr>
              <a:t>NSLS-II </a:t>
            </a:r>
            <a:r>
              <a:rPr lang="en-US" altLang="en-US" sz="1800" dirty="0">
                <a:latin typeface="Arial" panose="020B0604020202020204" pitchFamily="34" charset="0"/>
                <a:ea typeface="Osaka" pitchFamily="1" charset="-128"/>
              </a:rPr>
              <a:t>will enable </a:t>
            </a:r>
            <a:r>
              <a:rPr lang="en-US" altLang="en-US" sz="1800" dirty="0" smtClean="0">
                <a:latin typeface="Arial" panose="020B0604020202020204" pitchFamily="34" charset="0"/>
                <a:ea typeface="Osaka" pitchFamily="1" charset="-128"/>
              </a:rPr>
              <a:t>world-leading                                                                          </a:t>
            </a:r>
            <a:r>
              <a:rPr lang="en-US" altLang="en-US" sz="1800" dirty="0">
                <a:latin typeface="Arial" panose="020B0604020202020204" pitchFamily="34" charset="0"/>
                <a:ea typeface="Osaka" pitchFamily="1" charset="-128"/>
              </a:rPr>
              <a:t>leading coherence, </a:t>
            </a:r>
            <a:r>
              <a:rPr lang="en-US" altLang="en-US" sz="1800" dirty="0" err="1">
                <a:latin typeface="Arial" panose="020B0604020202020204" pitchFamily="34" charset="0"/>
                <a:ea typeface="Osaka" pitchFamily="1" charset="-128"/>
              </a:rPr>
              <a:t>nanoimaging</a:t>
            </a:r>
            <a:r>
              <a:rPr lang="en-US" altLang="en-US" sz="1800" dirty="0">
                <a:latin typeface="Arial" panose="020B0604020202020204" pitchFamily="34" charset="0"/>
                <a:ea typeface="Osaka" pitchFamily="1" charset="-128"/>
              </a:rPr>
              <a:t>, and inelastic                                                              scattering capabilities that will be ideally suited                                                                                     for fundamental understanding and ultimately                                                                  control of intrinsic and emergent </a:t>
            </a:r>
            <a:br>
              <a:rPr lang="en-US" altLang="en-US" sz="1800" dirty="0">
                <a:latin typeface="Arial" panose="020B0604020202020204" pitchFamily="34" charset="0"/>
                <a:ea typeface="Osaka" pitchFamily="1" charset="-128"/>
              </a:rPr>
            </a:br>
            <a:r>
              <a:rPr lang="en-US" altLang="en-US" sz="1800" dirty="0">
                <a:latin typeface="Arial" panose="020B0604020202020204" pitchFamily="34" charset="0"/>
                <a:ea typeface="Osaka" pitchFamily="1" charset="-128"/>
              </a:rPr>
              <a:t>heterogeneities and associated naturally-</a:t>
            </a:r>
            <a:br>
              <a:rPr lang="en-US" altLang="en-US" sz="1800" dirty="0">
                <a:latin typeface="Arial" panose="020B0604020202020204" pitchFamily="34" charset="0"/>
                <a:ea typeface="Osaka" pitchFamily="1" charset="-128"/>
              </a:rPr>
            </a:br>
            <a:r>
              <a:rPr lang="en-US" altLang="en-US" sz="1800" dirty="0">
                <a:latin typeface="Arial" panose="020B0604020202020204" pitchFamily="34" charset="0"/>
                <a:ea typeface="Osaka" pitchFamily="1" charset="-128"/>
              </a:rPr>
              <a:t>occurring, </a:t>
            </a:r>
            <a:r>
              <a:rPr lang="en-US" altLang="en-US" sz="1800" dirty="0" err="1">
                <a:latin typeface="Arial" panose="020B0604020202020204" pitchFamily="34" charset="0"/>
                <a:ea typeface="Osaka" pitchFamily="1" charset="-128"/>
              </a:rPr>
              <a:t>unclocked</a:t>
            </a:r>
            <a:r>
              <a:rPr lang="en-US" altLang="en-US" sz="1800" dirty="0">
                <a:latin typeface="Arial" panose="020B0604020202020204" pitchFamily="34" charset="0"/>
                <a:ea typeface="Osaka" pitchFamily="1" charset="-128"/>
              </a:rPr>
              <a:t>, and irreversible </a:t>
            </a:r>
            <a:r>
              <a:rPr lang="en-US" altLang="en-US" sz="1800" dirty="0" smtClean="0">
                <a:latin typeface="Arial" panose="020B0604020202020204" pitchFamily="34" charset="0"/>
                <a:ea typeface="Osaka" pitchFamily="1" charset="-128"/>
              </a:rPr>
              <a:t>processes</a:t>
            </a:r>
            <a:endParaRPr lang="en-US" altLang="en-US" sz="1800" dirty="0">
              <a:latin typeface="Arial" panose="020B0604020202020204" pitchFamily="34" charset="0"/>
              <a:ea typeface="Osaka" pitchFamily="1" charset="-128"/>
            </a:endParaRPr>
          </a:p>
        </p:txBody>
      </p:sp>
      <p:sp>
        <p:nvSpPr>
          <p:cNvPr id="22535" name="Rectangle 2"/>
          <p:cNvSpPr>
            <a:spLocks noChangeArrowheads="1"/>
          </p:cNvSpPr>
          <p:nvPr/>
        </p:nvSpPr>
        <p:spPr bwMode="auto">
          <a:xfrm>
            <a:off x="0" y="80963"/>
            <a:ext cx="9144000" cy="55403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80808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0" lvl="1" algn="ctr">
              <a:spcBef>
                <a:spcPts val="600"/>
              </a:spcBef>
              <a:buClr>
                <a:srgbClr val="FF0000"/>
              </a:buClr>
              <a:buFontTx/>
              <a:buNone/>
              <a:defRPr/>
            </a:pPr>
            <a:r>
              <a:rPr lang="en-US" altLang="en-US" sz="3000" i="1" dirty="0">
                <a:solidFill>
                  <a:srgbClr val="376092"/>
                </a:solidFill>
                <a:latin typeface="Arial"/>
                <a:cs typeface="Arial"/>
              </a:rPr>
              <a:t>Complexity and Dynamics  </a:t>
            </a:r>
          </a:p>
        </p:txBody>
      </p:sp>
      <p:sp>
        <p:nvSpPr>
          <p:cNvPr id="21510" name="Slide Number Placeholder 3"/>
          <p:cNvSpPr>
            <a:spLocks noGrp="1"/>
          </p:cNvSpPr>
          <p:nvPr>
            <p:ph type="sldNum" sz="quarter" idx="12"/>
          </p:nvPr>
        </p:nvSpPr>
        <p:spPr bwMode="auto">
          <a:xfrm>
            <a:off x="3360738" y="6429375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FFFFFF"/>
                </a:solidFill>
              </a:rPr>
              <a:t>7</a:t>
            </a:r>
          </a:p>
        </p:txBody>
      </p:sp>
      <p:pic>
        <p:nvPicPr>
          <p:cNvPr id="9" name="Picture 1"/>
          <p:cNvPicPr>
            <a:picLocks noChangeAspect="1" noChangeArrowheads="1"/>
          </p:cNvPicPr>
          <p:nvPr/>
        </p:nvPicPr>
        <p:blipFill>
          <a:blip r:embed="rId2"/>
          <a:srcRect l="37717" t="34154" r="46263" b="45319"/>
          <a:stretch>
            <a:fillRect/>
          </a:stretch>
        </p:blipFill>
        <p:spPr bwMode="auto">
          <a:xfrm>
            <a:off x="5421313" y="884238"/>
            <a:ext cx="3175000" cy="299561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2" name="TextBox 1"/>
          <p:cNvSpPr txBox="1">
            <a:spLocks noChangeArrowheads="1"/>
          </p:cNvSpPr>
          <p:nvPr/>
        </p:nvSpPr>
        <p:spPr bwMode="auto">
          <a:xfrm>
            <a:off x="5421313" y="3140075"/>
            <a:ext cx="1511300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 i="1">
                <a:solidFill>
                  <a:srgbClr val="376092"/>
                </a:solidFill>
              </a:rPr>
              <a:t>Coherent Hard X-ray (CHX) beamline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 txBox="1">
            <a:spLocks noChangeArrowheads="1"/>
          </p:cNvSpPr>
          <p:nvPr/>
        </p:nvSpPr>
        <p:spPr bwMode="auto">
          <a:xfrm>
            <a:off x="0" y="-66675"/>
            <a:ext cx="9144000" cy="93662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80808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lvl="1" algn="ctr">
              <a:lnSpc>
                <a:spcPct val="90000"/>
              </a:lnSpc>
              <a:spcBef>
                <a:spcPts val="1200"/>
              </a:spcBef>
              <a:buClr>
                <a:srgbClr val="FF0000"/>
              </a:buClr>
              <a:buFontTx/>
              <a:buNone/>
              <a:defRPr/>
            </a:pPr>
            <a:r>
              <a:rPr lang="en-US" altLang="en-US" sz="3000" i="1" dirty="0" smtClean="0">
                <a:solidFill>
                  <a:srgbClr val="376092"/>
                </a:solidFill>
                <a:latin typeface="Arial"/>
                <a:cs typeface="Arial"/>
              </a:rPr>
              <a:t>In-operando Functional Systems  </a:t>
            </a:r>
          </a:p>
        </p:txBody>
      </p:sp>
      <p:sp>
        <p:nvSpPr>
          <p:cNvPr id="22531" name="Text Box 4"/>
          <p:cNvSpPr txBox="1">
            <a:spLocks noChangeArrowheads="1"/>
          </p:cNvSpPr>
          <p:nvPr/>
        </p:nvSpPr>
        <p:spPr bwMode="auto">
          <a:xfrm>
            <a:off x="173038" y="1482789"/>
            <a:ext cx="4225925" cy="2028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>
            <a:spAutoFit/>
          </a:bodyPr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1828800" algn="ctr"/>
                <a:tab pos="3313113" algn="ctr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182563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1828800" algn="ctr"/>
                <a:tab pos="3313113" algn="ctr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1828800" algn="ctr"/>
                <a:tab pos="3313113" algn="ctr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1828800" algn="ctr"/>
                <a:tab pos="3313113" algn="ctr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1828800" algn="ctr"/>
                <a:tab pos="3313113" algn="ctr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1828800" algn="ctr"/>
                <a:tab pos="3313113" algn="ctr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1828800" algn="ctr"/>
                <a:tab pos="3313113" algn="ctr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1828800" algn="ctr"/>
                <a:tab pos="3313113" algn="ctr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1828800" algn="ctr"/>
                <a:tab pos="3313113" algn="ctr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lvl="1">
              <a:spcBef>
                <a:spcPts val="600"/>
              </a:spcBef>
              <a:buClr>
                <a:srgbClr val="FF0000"/>
              </a:buClr>
              <a:buFontTx/>
              <a:buNone/>
            </a:pPr>
            <a:r>
              <a:rPr lang="en-US" altLang="en-US" sz="1800" dirty="0">
                <a:solidFill>
                  <a:srgbClr val="000000"/>
                </a:solidFill>
                <a:latin typeface="Arial" panose="020B0604020202020204" pitchFamily="34" charset="0"/>
                <a:ea typeface="Osaka" pitchFamily="1" charset="-128"/>
              </a:rPr>
              <a:t>There is demand for advanced characterization tools to allow </a:t>
            </a:r>
            <a:r>
              <a:rPr lang="en-US" altLang="en-US" sz="1800" i="1" dirty="0">
                <a:solidFill>
                  <a:srgbClr val="000000"/>
                </a:solidFill>
                <a:latin typeface="Arial" panose="020B0604020202020204" pitchFamily="34" charset="0"/>
                <a:ea typeface="Osaka" pitchFamily="1" charset="-128"/>
              </a:rPr>
              <a:t>in-operando</a:t>
            </a:r>
            <a:r>
              <a:rPr lang="en-US" altLang="en-US" sz="1800" dirty="0">
                <a:solidFill>
                  <a:srgbClr val="000000"/>
                </a:solidFill>
                <a:latin typeface="Arial" panose="020B0604020202020204" pitchFamily="34" charset="0"/>
                <a:ea typeface="Osaka" pitchFamily="1" charset="-128"/>
              </a:rPr>
              <a:t> studies of real functional materials under working conditions that are </a:t>
            </a:r>
            <a:br>
              <a:rPr lang="en-US" altLang="en-US" sz="1800" dirty="0">
                <a:solidFill>
                  <a:srgbClr val="000000"/>
                </a:solidFill>
                <a:latin typeface="Arial" panose="020B0604020202020204" pitchFamily="34" charset="0"/>
                <a:ea typeface="Osaka" pitchFamily="1" charset="-128"/>
              </a:rPr>
            </a:br>
            <a:r>
              <a:rPr lang="en-US" altLang="en-US" sz="1800" dirty="0">
                <a:solidFill>
                  <a:srgbClr val="000000"/>
                </a:solidFill>
                <a:latin typeface="Arial" panose="020B0604020202020204" pitchFamily="34" charset="0"/>
                <a:ea typeface="Osaka" pitchFamily="1" charset="-128"/>
              </a:rPr>
              <a:t>relevant to natural or industrial processes</a:t>
            </a:r>
          </a:p>
        </p:txBody>
      </p:sp>
      <p:pic>
        <p:nvPicPr>
          <p:cNvPr id="23557" name="Picture 3"/>
          <p:cNvPicPr>
            <a:picLocks noChangeAspect="1" noChangeArrowheads="1"/>
          </p:cNvPicPr>
          <p:nvPr/>
        </p:nvPicPr>
        <p:blipFill>
          <a:blip r:embed="rId2"/>
          <a:srcRect t="5391" b="4628"/>
          <a:stretch>
            <a:fillRect/>
          </a:stretch>
        </p:blipFill>
        <p:spPr bwMode="auto">
          <a:xfrm>
            <a:off x="4572000" y="1066800"/>
            <a:ext cx="4102100" cy="244475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srgbClr val="808080">
                <a:alpha val="39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3" name="TextBox 234"/>
          <p:cNvSpPr txBox="1">
            <a:spLocks noChangeArrowheads="1"/>
          </p:cNvSpPr>
          <p:nvPr/>
        </p:nvSpPr>
        <p:spPr bwMode="auto">
          <a:xfrm>
            <a:off x="6757988" y="3100388"/>
            <a:ext cx="191611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400" i="1" u="sng">
                <a:solidFill>
                  <a:srgbClr val="376092"/>
                </a:solidFill>
              </a:rPr>
              <a:t>FXI</a:t>
            </a:r>
            <a:r>
              <a:rPr lang="en-US" altLang="en-US" sz="1400" i="1">
                <a:solidFill>
                  <a:srgbClr val="376092"/>
                </a:solidFill>
              </a:rPr>
              <a:t>:  Operando TXM</a:t>
            </a:r>
          </a:p>
        </p:txBody>
      </p:sp>
      <p:sp>
        <p:nvSpPr>
          <p:cNvPr id="22534" name="Text Box 4"/>
          <p:cNvSpPr txBox="1">
            <a:spLocks noChangeArrowheads="1"/>
          </p:cNvSpPr>
          <p:nvPr/>
        </p:nvSpPr>
        <p:spPr bwMode="auto">
          <a:xfrm>
            <a:off x="173038" y="4250347"/>
            <a:ext cx="8631237" cy="11977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>
            <a:spAutoFit/>
          </a:bodyPr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1828800" algn="ctr"/>
                <a:tab pos="3313113" algn="ctr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468313" indent="-28575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1828800" algn="ctr"/>
                <a:tab pos="3313113" algn="ctr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1828800" algn="ctr"/>
                <a:tab pos="3313113" algn="ctr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1828800" algn="ctr"/>
                <a:tab pos="3313113" algn="ctr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1828800" algn="ctr"/>
                <a:tab pos="3313113" algn="ctr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1828800" algn="ctr"/>
                <a:tab pos="3313113" algn="ctr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1828800" algn="ctr"/>
                <a:tab pos="3313113" algn="ctr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1828800" algn="ctr"/>
                <a:tab pos="3313113" algn="ctr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1828800" algn="ctr"/>
                <a:tab pos="3313113" algn="ctr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lvl="1">
              <a:spcBef>
                <a:spcPts val="1200"/>
              </a:spcBef>
              <a:buClr>
                <a:srgbClr val="376092"/>
              </a:buClr>
              <a:buFont typeface="Arial" panose="020B0604020202020204" pitchFamily="34" charset="0"/>
              <a:buChar char="•"/>
            </a:pPr>
            <a:r>
              <a:rPr lang="en-US" altLang="en-US" sz="1800" dirty="0">
                <a:latin typeface="Arial" panose="020B0604020202020204" pitchFamily="34" charset="0"/>
                <a:ea typeface="Osaka" pitchFamily="1" charset="-128"/>
              </a:rPr>
              <a:t>NSLS-II high brightness and high flux in a broad range of the spectrum will enable correlated </a:t>
            </a:r>
            <a:r>
              <a:rPr lang="en-US" altLang="en-US" sz="1800" i="1" dirty="0">
                <a:latin typeface="Arial" panose="020B0604020202020204" pitchFamily="34" charset="0"/>
                <a:ea typeface="Osaka" pitchFamily="1" charset="-128"/>
              </a:rPr>
              <a:t>in-operando</a:t>
            </a:r>
            <a:r>
              <a:rPr lang="en-US" altLang="en-US" sz="1800" dirty="0">
                <a:latin typeface="Arial" panose="020B0604020202020204" pitchFamily="34" charset="0"/>
                <a:ea typeface="Osaka" pitchFamily="1" charset="-128"/>
              </a:rPr>
              <a:t> capabilities in scattering and diffraction, spectroscopy, and imaging for a variety of functional systems critical to future advances in energy, environment, and human </a:t>
            </a:r>
            <a:r>
              <a:rPr lang="en-US" altLang="en-US" sz="1800" dirty="0" smtClean="0">
                <a:latin typeface="Arial" panose="020B0604020202020204" pitchFamily="34" charset="0"/>
                <a:ea typeface="Osaka" pitchFamily="1" charset="-128"/>
              </a:rPr>
              <a:t>health</a:t>
            </a:r>
            <a:endParaRPr lang="en-US" altLang="en-US" sz="1800" dirty="0">
              <a:latin typeface="Arial" panose="020B0604020202020204" pitchFamily="34" charset="0"/>
              <a:ea typeface="Osaka" pitchFamily="1" charset="-128"/>
            </a:endParaRPr>
          </a:p>
        </p:txBody>
      </p:sp>
      <p:sp>
        <p:nvSpPr>
          <p:cNvPr id="22535" name="Slide Number Placeholder 3"/>
          <p:cNvSpPr>
            <a:spLocks noGrp="1"/>
          </p:cNvSpPr>
          <p:nvPr>
            <p:ph type="sldNum" sz="quarter" idx="12"/>
          </p:nvPr>
        </p:nvSpPr>
        <p:spPr bwMode="auto">
          <a:xfrm>
            <a:off x="3360738" y="6429375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FFFFFF"/>
                </a:solidFill>
              </a:rPr>
              <a:t>8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itle 7"/>
          <p:cNvSpPr>
            <a:spLocks noGrp="1"/>
          </p:cNvSpPr>
          <p:nvPr>
            <p:ph type="title"/>
          </p:nvPr>
        </p:nvSpPr>
        <p:spPr>
          <a:xfrm>
            <a:off x="-19050" y="-49213"/>
            <a:ext cx="9144000" cy="952501"/>
          </a:xfrm>
          <a:effectLst>
            <a:outerShdw blurRad="50800" dist="38100" dir="2700000" algn="tl" rotWithShape="0">
              <a:srgbClr val="000000">
                <a:alpha val="39999"/>
              </a:srgbClr>
            </a:outerShdw>
          </a:effectLst>
        </p:spPr>
        <p:txBody>
          <a:bodyPr/>
          <a:lstStyle/>
          <a:p>
            <a:pPr>
              <a:lnSpc>
                <a:spcPct val="85000"/>
              </a:lnSpc>
              <a:defRPr/>
            </a:pPr>
            <a:r>
              <a:rPr lang="en-US" i="1" dirty="0">
                <a:solidFill>
                  <a:srgbClr val="376092"/>
                </a:solidFill>
                <a:ea typeface="MS PGothic" charset="0"/>
              </a:rPr>
              <a:t>NSLS-II Impact</a:t>
            </a:r>
          </a:p>
        </p:txBody>
      </p:sp>
      <p:pic>
        <p:nvPicPr>
          <p:cNvPr id="15" name="Picture 1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8187" y="914972"/>
            <a:ext cx="966305" cy="92768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63500"/>
          </a:effectLst>
          <a:extLst/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65330" y="4056350"/>
            <a:ext cx="952019" cy="906396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63500"/>
          </a:effectLst>
          <a:extLst/>
        </p:spPr>
      </p:pic>
      <p:pic>
        <p:nvPicPr>
          <p:cNvPr id="17" name="Picture 16"/>
          <p:cNvPicPr/>
          <p:nvPr/>
        </p:nvPicPr>
        <p:blipFill rotWithShape="1">
          <a:blip r:embed="rId5" cstate="screen">
            <a:lum bright="-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909" t="14213" r="27040" b="4409"/>
          <a:stretch/>
        </p:blipFill>
        <p:spPr bwMode="auto">
          <a:xfrm>
            <a:off x="660989" y="1921520"/>
            <a:ext cx="960700" cy="902892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</p:spPr>
      </p:pic>
      <p:pic>
        <p:nvPicPr>
          <p:cNvPr id="1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2998" y="5062687"/>
            <a:ext cx="956684" cy="94003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63500"/>
          </a:effectLst>
          <a:extLst/>
        </p:spPr>
      </p:pic>
      <p:pic>
        <p:nvPicPr>
          <p:cNvPr id="19" name="Picture 1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84300" y="3016535"/>
            <a:ext cx="914081" cy="864026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>
            <a:softEdge rad="63500"/>
          </a:effectLst>
          <a:extLst/>
        </p:spPr>
      </p:pic>
      <p:sp>
        <p:nvSpPr>
          <p:cNvPr id="23560" name="TextBox 1"/>
          <p:cNvSpPr txBox="1">
            <a:spLocks noChangeArrowheads="1"/>
          </p:cNvSpPr>
          <p:nvPr/>
        </p:nvSpPr>
        <p:spPr bwMode="auto">
          <a:xfrm>
            <a:off x="1589088" y="873125"/>
            <a:ext cx="2393950" cy="5062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0" lvl="1">
              <a:lnSpc>
                <a:spcPct val="140000"/>
              </a:lnSpc>
              <a:spcBef>
                <a:spcPts val="3600"/>
              </a:spcBef>
              <a:buFontTx/>
              <a:buNone/>
            </a:pPr>
            <a:r>
              <a:rPr lang="en-US" altLang="en-US" sz="1600">
                <a:solidFill>
                  <a:srgbClr val="000000"/>
                </a:solidFill>
                <a:latin typeface="Arial" panose="020B0604020202020204" pitchFamily="34" charset="0"/>
                <a:ea typeface="Osaka" pitchFamily="1" charset="-128"/>
              </a:rPr>
              <a:t>Emergent Behavior from Complexity</a:t>
            </a:r>
          </a:p>
          <a:p>
            <a:pPr marL="0" lvl="1">
              <a:lnSpc>
                <a:spcPct val="140000"/>
              </a:lnSpc>
              <a:spcBef>
                <a:spcPts val="3000"/>
              </a:spcBef>
              <a:buFontTx/>
              <a:buNone/>
            </a:pPr>
            <a:r>
              <a:rPr lang="en-US" altLang="en-US" sz="1600">
                <a:solidFill>
                  <a:srgbClr val="000000"/>
                </a:solidFill>
                <a:latin typeface="Arial" panose="020B0604020202020204" pitchFamily="34" charset="0"/>
                <a:ea typeface="Osaka" pitchFamily="1" charset="-128"/>
              </a:rPr>
              <a:t>Mastering Materials Discovery &amp; Processing</a:t>
            </a:r>
          </a:p>
          <a:p>
            <a:pPr marL="0" lvl="1">
              <a:lnSpc>
                <a:spcPct val="140000"/>
              </a:lnSpc>
              <a:spcBef>
                <a:spcPts val="2400"/>
              </a:spcBef>
              <a:buFontTx/>
              <a:buNone/>
            </a:pPr>
            <a:r>
              <a:rPr lang="en-US" altLang="en-US" sz="1600">
                <a:solidFill>
                  <a:srgbClr val="000000"/>
                </a:solidFill>
                <a:latin typeface="Arial" panose="020B0604020202020204" pitchFamily="34" charset="0"/>
                <a:ea typeface="Osaka" pitchFamily="1" charset="-128"/>
              </a:rPr>
              <a:t>Catalysis and Energy Science  </a:t>
            </a:r>
          </a:p>
          <a:p>
            <a:pPr marL="0" lvl="1">
              <a:lnSpc>
                <a:spcPct val="140000"/>
              </a:lnSpc>
              <a:spcBef>
                <a:spcPts val="3000"/>
              </a:spcBef>
              <a:buFontTx/>
              <a:buNone/>
            </a:pPr>
            <a:r>
              <a:rPr lang="en-US" altLang="en-US" sz="1600">
                <a:solidFill>
                  <a:srgbClr val="000000"/>
                </a:solidFill>
                <a:latin typeface="Arial" panose="020B0604020202020204" pitchFamily="34" charset="0"/>
                <a:ea typeface="Osaka" pitchFamily="1" charset="-128"/>
              </a:rPr>
              <a:t>Environment and Climate Science </a:t>
            </a:r>
          </a:p>
          <a:p>
            <a:pPr marL="0" lvl="1">
              <a:lnSpc>
                <a:spcPct val="140000"/>
              </a:lnSpc>
              <a:spcBef>
                <a:spcPts val="3600"/>
              </a:spcBef>
              <a:buFontTx/>
              <a:buNone/>
            </a:pPr>
            <a:r>
              <a:rPr lang="en-US" altLang="en-US" sz="1600">
                <a:solidFill>
                  <a:srgbClr val="000000"/>
                </a:solidFill>
                <a:latin typeface="Arial" panose="020B0604020202020204" pitchFamily="34" charset="0"/>
                <a:ea typeface="Osaka" pitchFamily="1" charset="-128"/>
              </a:rPr>
              <a:t>Structures and Functions of Life</a:t>
            </a:r>
          </a:p>
        </p:txBody>
      </p:sp>
      <p:pic>
        <p:nvPicPr>
          <p:cNvPr id="18441" name="Picture 2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494213" y="1039813"/>
            <a:ext cx="1590675" cy="1300162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/>
        </p:spPr>
      </p:pic>
      <p:pic>
        <p:nvPicPr>
          <p:cNvPr id="18442" name="Picture 3"/>
          <p:cNvPicPr>
            <a:picLocks noChangeAspect="1" noChangeArrowheads="1"/>
          </p:cNvPicPr>
          <p:nvPr/>
        </p:nvPicPr>
        <p:blipFill>
          <a:blip r:embed="rId9"/>
          <a:srcRect r="51703"/>
          <a:stretch>
            <a:fillRect/>
          </a:stretch>
        </p:blipFill>
        <p:spPr bwMode="auto">
          <a:xfrm>
            <a:off x="6711950" y="1014413"/>
            <a:ext cx="1054100" cy="12858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80808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0" name="Picture 27"/>
          <p:cNvPicPr>
            <a:picLocks noChangeAspect="1" noChangeArrowheads="1"/>
          </p:cNvPicPr>
          <p:nvPr/>
        </p:nvPicPr>
        <p:blipFill>
          <a:blip r:embed="rId10"/>
          <a:srcRect l="5441" t="50882"/>
          <a:stretch>
            <a:fillRect/>
          </a:stretch>
        </p:blipFill>
        <p:spPr bwMode="auto">
          <a:xfrm>
            <a:off x="6670675" y="2741613"/>
            <a:ext cx="1747838" cy="12446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80808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1" name="Picture 29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6370638" y="4554538"/>
            <a:ext cx="2047875" cy="13208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80808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2" name="Picture 4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4500563" y="2846388"/>
            <a:ext cx="1639887" cy="12096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80808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3" name="Picture 5"/>
          <p:cNvPicPr>
            <a:picLocks noChangeAspect="1" noChangeArrowheads="1"/>
          </p:cNvPicPr>
          <p:nvPr/>
        </p:nvPicPr>
        <p:blipFill>
          <a:blip r:embed="rId13"/>
          <a:srcRect r="30037"/>
          <a:stretch>
            <a:fillRect/>
          </a:stretch>
        </p:blipFill>
        <p:spPr bwMode="auto">
          <a:xfrm>
            <a:off x="3638550" y="4478338"/>
            <a:ext cx="2501900" cy="14732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80808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>
              <a:defRPr/>
            </a:pPr>
            <a:r>
              <a:rPr lang="en-US" sz="1800" dirty="0" smtClean="0">
                <a:solidFill>
                  <a:srgbClr val="FFFFFF"/>
                </a:solidFill>
              </a:rPr>
              <a:t>6</a:t>
            </a:r>
            <a:endParaRPr lang="en-US" sz="1800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fld id="{C88378A2-BD02-4BEE-B990-AA001BE3B35C}" type="slidenum">
              <a:rPr lang="en-US" altLang="en-US" sz="1800" smtClean="0">
                <a:solidFill>
                  <a:srgbClr val="FFFFFF"/>
                </a:solidFill>
              </a:rPr>
              <a:pPr>
                <a:spcBef>
                  <a:spcPct val="0"/>
                </a:spcBef>
                <a:buFontTx/>
                <a:buNone/>
                <a:defRPr/>
              </a:pPr>
              <a:t>8</a:t>
            </a:fld>
            <a:endParaRPr lang="en-US" altLang="en-US" sz="1800" smtClean="0">
              <a:solidFill>
                <a:srgbClr val="FFFFFF"/>
              </a:solidFill>
            </a:endParaRPr>
          </a:p>
        </p:txBody>
      </p:sp>
      <p:sp>
        <p:nvSpPr>
          <p:cNvPr id="24578" name="Shape 67"/>
          <p:cNvSpPr>
            <a:spLocks noGrp="1"/>
          </p:cNvSpPr>
          <p:nvPr>
            <p:ph type="title"/>
          </p:nvPr>
        </p:nvSpPr>
        <p:spPr>
          <a:xfrm>
            <a:off x="0" y="25400"/>
            <a:ext cx="9144000" cy="682625"/>
          </a:xfrm>
          <a:effectLst>
            <a:outerShdw blurRad="50800" dist="38100" dir="2700000" algn="tl" rotWithShape="0">
              <a:srgbClr val="000000">
                <a:alpha val="39999"/>
              </a:srgbClr>
            </a:outerShdw>
          </a:effectLst>
        </p:spPr>
        <p:txBody>
          <a:bodyPr lIns="0" tIns="0" rIns="0" bIns="0"/>
          <a:lstStyle/>
          <a:p>
            <a:pPr defTabSz="849313">
              <a:spcBef>
                <a:spcPts val="1200"/>
              </a:spcBef>
              <a:spcAft>
                <a:spcPts val="1200"/>
              </a:spcAft>
              <a:defRPr/>
            </a:pPr>
            <a:r>
              <a:rPr lang="en-US" i="1" dirty="0">
                <a:solidFill>
                  <a:srgbClr val="376092"/>
                </a:solidFill>
                <a:ea typeface="MS PGothic" charset="0"/>
                <a:sym typeface="Arial Narrow Bold" charset="0"/>
              </a:rPr>
              <a:t>NSLS-II Project Update</a:t>
            </a:r>
          </a:p>
        </p:txBody>
      </p:sp>
      <p:sp>
        <p:nvSpPr>
          <p:cNvPr id="25604" name="TextBox 6"/>
          <p:cNvSpPr txBox="1">
            <a:spLocks noChangeArrowheads="1"/>
          </p:cNvSpPr>
          <p:nvPr/>
        </p:nvSpPr>
        <p:spPr bwMode="auto">
          <a:xfrm>
            <a:off x="446088" y="947738"/>
            <a:ext cx="1873250" cy="4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200">
                <a:solidFill>
                  <a:srgbClr val="376092"/>
                </a:solidFill>
              </a:rPr>
              <a:t>We are done!</a:t>
            </a:r>
          </a:p>
        </p:txBody>
      </p:sp>
      <p:sp>
        <p:nvSpPr>
          <p:cNvPr id="25605" name="TextBox 7"/>
          <p:cNvSpPr txBox="1">
            <a:spLocks noChangeArrowheads="1"/>
          </p:cNvSpPr>
          <p:nvPr/>
        </p:nvSpPr>
        <p:spPr bwMode="auto">
          <a:xfrm>
            <a:off x="4989513" y="1457325"/>
            <a:ext cx="3697287" cy="354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>
                <a:cs typeface="Arial" panose="020B0604020202020204" pitchFamily="34" charset="0"/>
              </a:rPr>
              <a:t>Independent scope review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>
                <a:cs typeface="Arial" panose="020B0604020202020204" pitchFamily="34" charset="0"/>
              </a:rPr>
              <a:t>Dec 12-14</a:t>
            </a:r>
            <a:r>
              <a:rPr lang="en-US" altLang="en-US" baseline="30000">
                <a:cs typeface="Arial" panose="020B0604020202020204" pitchFamily="34" charset="0"/>
              </a:rPr>
              <a:t>th</a:t>
            </a:r>
            <a:r>
              <a:rPr lang="en-US" altLang="en-US">
                <a:cs typeface="Arial" panose="020B0604020202020204" pitchFamily="34" charset="0"/>
              </a:rPr>
              <a:t> 2014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b="1" i="1">
                <a:solidFill>
                  <a:srgbClr val="376092"/>
                </a:solidFill>
                <a:cs typeface="Arial" panose="020B0604020202020204" pitchFamily="34" charset="0"/>
              </a:rPr>
              <a:t>KPPs all exceeded, on time and under budget.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>
                <a:cs typeface="Arial" panose="020B0604020202020204" pitchFamily="34" charset="0"/>
              </a:rPr>
              <a:t>Dedication Ceremony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>
                <a:cs typeface="Arial" panose="020B0604020202020204" pitchFamily="34" charset="0"/>
              </a:rPr>
              <a:t>Feb 6</a:t>
            </a:r>
            <a:r>
              <a:rPr lang="en-US" altLang="en-US" baseline="30000">
                <a:cs typeface="Arial" panose="020B0604020202020204" pitchFamily="34" charset="0"/>
              </a:rPr>
              <a:t>th</a:t>
            </a:r>
            <a:r>
              <a:rPr lang="en-US" altLang="en-US">
                <a:cs typeface="Arial" panose="020B0604020202020204" pitchFamily="34" charset="0"/>
              </a:rPr>
              <a:t> 2015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>
                <a:cs typeface="Arial" panose="020B0604020202020204" pitchFamily="34" charset="0"/>
              </a:rPr>
              <a:t>OPA CD-4 review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>
                <a:cs typeface="Arial" panose="020B0604020202020204" pitchFamily="34" charset="0"/>
              </a:rPr>
              <a:t>Feb 10-11</a:t>
            </a:r>
            <a:r>
              <a:rPr lang="en-US" altLang="en-US" baseline="30000">
                <a:cs typeface="Arial" panose="020B0604020202020204" pitchFamily="34" charset="0"/>
              </a:rPr>
              <a:t>th</a:t>
            </a:r>
            <a:r>
              <a:rPr lang="en-US" altLang="en-US">
                <a:cs typeface="Arial" panose="020B0604020202020204" pitchFamily="34" charset="0"/>
              </a:rPr>
              <a:t> 2015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>
                <a:cs typeface="Arial" panose="020B0604020202020204" pitchFamily="34" charset="0"/>
              </a:rPr>
              <a:t>Unanimous recommendation: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>
                <a:cs typeface="Arial" panose="020B0604020202020204" pitchFamily="34" charset="0"/>
              </a:rPr>
              <a:t>“Proceed to CD-4”</a:t>
            </a:r>
          </a:p>
        </p:txBody>
      </p:sp>
      <p:pic>
        <p:nvPicPr>
          <p:cNvPr id="25606" name="Pictur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3063" y="1530350"/>
            <a:ext cx="4419600" cy="33940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Box 2"/>
          <p:cNvSpPr txBox="1">
            <a:spLocks noChangeArrowheads="1"/>
          </p:cNvSpPr>
          <p:nvPr/>
        </p:nvSpPr>
        <p:spPr bwMode="auto">
          <a:xfrm>
            <a:off x="0" y="71438"/>
            <a:ext cx="9144000" cy="6731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80808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lnSpc>
                <a:spcPct val="8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en-US" sz="3000" i="1" dirty="0" smtClean="0">
                <a:solidFill>
                  <a:srgbClr val="376092"/>
                </a:solidFill>
                <a:latin typeface="Arial"/>
                <a:ea typeface="Osaka" pitchFamily="1" charset="-128"/>
                <a:cs typeface="Arial"/>
              </a:rPr>
              <a:t>NSLS-II First Light!</a:t>
            </a:r>
          </a:p>
        </p:txBody>
      </p:sp>
      <p:pic>
        <p:nvPicPr>
          <p:cNvPr id="2560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372225" y="898525"/>
            <a:ext cx="2298700" cy="17430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80808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8" name="Content Placeholder 4"/>
          <p:cNvSpPr txBox="1">
            <a:spLocks/>
          </p:cNvSpPr>
          <p:nvPr/>
        </p:nvSpPr>
        <p:spPr bwMode="auto">
          <a:xfrm>
            <a:off x="4578350" y="4379913"/>
            <a:ext cx="4092575" cy="166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buClr>
                <a:schemeClr val="folHlink"/>
              </a:buClr>
              <a:buSzPct val="135000"/>
              <a:buFontTx/>
              <a:buNone/>
            </a:pPr>
            <a:r>
              <a:rPr lang="ja-JP" altLang="en-US" sz="2000">
                <a:ea typeface="Osaka" pitchFamily="1" charset="-128"/>
              </a:rPr>
              <a:t>“</a:t>
            </a:r>
            <a:r>
              <a:rPr lang="en-US" altLang="ja-JP" sz="2000">
                <a:cs typeface="Arial" panose="020B0604020202020204" pitchFamily="34" charset="0"/>
              </a:rPr>
              <a:t>First light</a:t>
            </a:r>
            <a:r>
              <a:rPr lang="ja-JP" altLang="en-US" sz="2000">
                <a:ea typeface="Osaka" pitchFamily="1" charset="-128"/>
              </a:rPr>
              <a:t>”</a:t>
            </a:r>
            <a:r>
              <a:rPr lang="en-US" altLang="ja-JP" sz="2000">
                <a:cs typeface="Arial" panose="020B0604020202020204" pitchFamily="34" charset="0"/>
              </a:rPr>
              <a:t> was observed in the FOE at 23-ID on the morning </a:t>
            </a:r>
            <a:br>
              <a:rPr lang="en-US" altLang="ja-JP" sz="2000">
                <a:cs typeface="Arial" panose="020B0604020202020204" pitchFamily="34" charset="0"/>
              </a:rPr>
            </a:br>
            <a:r>
              <a:rPr lang="en-US" altLang="ja-JP" sz="2000">
                <a:cs typeface="Arial" panose="020B0604020202020204" pitchFamily="34" charset="0"/>
              </a:rPr>
              <a:t>of Thursday, </a:t>
            </a:r>
            <a:br>
              <a:rPr lang="en-US" altLang="ja-JP" sz="2000">
                <a:cs typeface="Arial" panose="020B0604020202020204" pitchFamily="34" charset="0"/>
              </a:rPr>
            </a:br>
            <a:r>
              <a:rPr lang="en-US" altLang="ja-JP" sz="2000">
                <a:cs typeface="Arial" panose="020B0604020202020204" pitchFamily="34" charset="0"/>
              </a:rPr>
              <a:t>October 23, 2014</a:t>
            </a:r>
            <a:endParaRPr lang="en-US" altLang="en-US" sz="2000">
              <a:cs typeface="Arial" panose="020B0604020202020204" pitchFamily="34" charset="0"/>
            </a:endParaRPr>
          </a:p>
        </p:txBody>
      </p:sp>
      <p:pic>
        <p:nvPicPr>
          <p:cNvPr id="25604" name="Picture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3550" y="898525"/>
            <a:ext cx="5684838" cy="28352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80808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5" name="Picture 3"/>
          <p:cNvPicPr>
            <a:picLocks noChangeAspect="1"/>
          </p:cNvPicPr>
          <p:nvPr/>
        </p:nvPicPr>
        <p:blipFill>
          <a:blip r:embed="rId4"/>
          <a:srcRect b="9254"/>
          <a:stretch>
            <a:fillRect/>
          </a:stretch>
        </p:blipFill>
        <p:spPr bwMode="auto">
          <a:xfrm>
            <a:off x="463550" y="3835400"/>
            <a:ext cx="3827463" cy="2316163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80808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31" name="Slide Number Placeholder 3"/>
          <p:cNvSpPr>
            <a:spLocks noGrp="1"/>
          </p:cNvSpPr>
          <p:nvPr>
            <p:ph type="sldNum" sz="quarter" idx="12"/>
          </p:nvPr>
        </p:nvSpPr>
        <p:spPr bwMode="auto">
          <a:xfrm>
            <a:off x="3360738" y="6429375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fld id="{5A01D9D2-727E-4464-925F-B4B1B5BF4F50}" type="slidenum">
              <a:rPr lang="en-US" altLang="en-US" sz="1800">
                <a:solidFill>
                  <a:srgbClr val="FFFFFF"/>
                </a:solidFill>
              </a:rPr>
              <a:pPr algn="ctr">
                <a:spcBef>
                  <a:spcPct val="0"/>
                </a:spcBef>
                <a:buFontTx/>
                <a:buNone/>
              </a:pPr>
              <a:t>9</a:t>
            </a:fld>
            <a:endParaRPr lang="en-US" altLang="en-US" sz="180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15293</TotalTime>
  <Words>1924</Words>
  <Application>Microsoft Office PowerPoint</Application>
  <PresentationFormat>On-screen Show (4:3)</PresentationFormat>
  <Paragraphs>347</Paragraphs>
  <Slides>32</Slides>
  <Notes>13</Notes>
  <HiddenSlides>0</HiddenSlides>
  <MMClips>0</MMClips>
  <ScaleCrop>false</ScaleCrop>
  <HeadingPairs>
    <vt:vector size="8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32</vt:i4>
      </vt:variant>
    </vt:vector>
  </HeadingPairs>
  <TitlesOfParts>
    <vt:vector size="47" baseType="lpstr">
      <vt:lpstr>MS PGothic</vt:lpstr>
      <vt:lpstr>MS PGothic</vt:lpstr>
      <vt:lpstr>Arial</vt:lpstr>
      <vt:lpstr>Arial </vt:lpstr>
      <vt:lpstr>Arial Narrow</vt:lpstr>
      <vt:lpstr>Arial Narrow Bold</vt:lpstr>
      <vt:lpstr>Calibri</vt:lpstr>
      <vt:lpstr>Osaka</vt:lpstr>
      <vt:lpstr>Symbol</vt:lpstr>
      <vt:lpstr>Times New Roman</vt:lpstr>
      <vt:lpstr>Wingdings</vt:lpstr>
      <vt:lpstr>ヒラギノ角ゴ ProN W3</vt:lpstr>
      <vt:lpstr>Office Theme</vt:lpstr>
      <vt:lpstr>Worksheet</vt:lpstr>
      <vt:lpstr>Equation</vt:lpstr>
      <vt:lpstr>PowerPoint Presentation</vt:lpstr>
      <vt:lpstr>Outline</vt:lpstr>
      <vt:lpstr>NSLS-II Vision</vt:lpstr>
      <vt:lpstr>NSLS-II Design Features</vt:lpstr>
      <vt:lpstr>PowerPoint Presentation</vt:lpstr>
      <vt:lpstr>PowerPoint Presentation</vt:lpstr>
      <vt:lpstr>NSLS-II Impact</vt:lpstr>
      <vt:lpstr>NSLS-II Project Update</vt:lpstr>
      <vt:lpstr>PowerPoint Presentation</vt:lpstr>
      <vt:lpstr>NSLS-II Dedication February 6th 2015</vt:lpstr>
      <vt:lpstr>NSLS-II Accelerator Commissioning</vt:lpstr>
      <vt:lpstr>PowerPoint Presentation</vt:lpstr>
      <vt:lpstr>Early Storage Ring Operations</vt:lpstr>
      <vt:lpstr>NSLS-II 7 Project Beamlines</vt:lpstr>
      <vt:lpstr>NSLS-II Beamline Commissioning Going Well</vt:lpstr>
      <vt:lpstr>First Spectroscopy &amp; Coherent Diffraction at CSX</vt:lpstr>
      <vt:lpstr>Benchmarking Measurements at XPD</vt:lpstr>
      <vt:lpstr>Coherence and stability</vt:lpstr>
      <vt:lpstr>Project Beamline Commissioning &amp; Ramp-up </vt:lpstr>
      <vt:lpstr>PowerPoint Presentation</vt:lpstr>
      <vt:lpstr>Dynamics of Mesoscopic Electronic Phases</vt:lpstr>
      <vt:lpstr>Correlative experiments with photons &amp; electrons</vt:lpstr>
      <vt:lpstr>Operando studies of catalytic mechanisms</vt:lpstr>
      <vt:lpstr>Next Five Years</vt:lpstr>
      <vt:lpstr>Additional Beamline Construction Underway</vt:lpstr>
      <vt:lpstr>PowerPoint Presentation</vt:lpstr>
      <vt:lpstr>In-situ X-ray Imaging on SEI at 5 nm </vt:lpstr>
      <vt:lpstr>Proteins are mobile not static</vt:lpstr>
      <vt:lpstr>PowerPoint Presentation</vt:lpstr>
      <vt:lpstr>PowerPoint Presentation</vt:lpstr>
      <vt:lpstr>PowerPoint Presentation</vt:lpstr>
      <vt:lpstr>PowerPoint Presentation</vt:lpstr>
    </vt:vector>
  </TitlesOfParts>
  <Company>Brookhaven National Laboratory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CFN, A User-oriented Nanoscience Research Center</dc:title>
  <dc:creator>Tiffany Bowman</dc:creator>
  <cp:lastModifiedBy>John Hill</cp:lastModifiedBy>
  <cp:revision>486</cp:revision>
  <cp:lastPrinted>2013-06-06T18:59:10Z</cp:lastPrinted>
  <dcterms:created xsi:type="dcterms:W3CDTF">2013-02-07T16:39:46Z</dcterms:created>
  <dcterms:modified xsi:type="dcterms:W3CDTF">2015-02-26T17:00:09Z</dcterms:modified>
</cp:coreProperties>
</file>