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776" r:id="rId3"/>
    <p:sldId id="817" r:id="rId4"/>
    <p:sldId id="816" r:id="rId5"/>
    <p:sldId id="772" r:id="rId6"/>
    <p:sldId id="840" r:id="rId7"/>
    <p:sldId id="830" r:id="rId8"/>
    <p:sldId id="829" r:id="rId9"/>
    <p:sldId id="831" r:id="rId10"/>
    <p:sldId id="832" r:id="rId11"/>
    <p:sldId id="833" r:id="rId12"/>
    <p:sldId id="834" r:id="rId13"/>
    <p:sldId id="845" r:id="rId14"/>
    <p:sldId id="846" r:id="rId15"/>
    <p:sldId id="847" r:id="rId16"/>
    <p:sldId id="848" r:id="rId17"/>
    <p:sldId id="839" r:id="rId18"/>
    <p:sldId id="774" r:id="rId19"/>
    <p:sldId id="766" r:id="rId20"/>
    <p:sldId id="795" r:id="rId21"/>
    <p:sldId id="796" r:id="rId22"/>
    <p:sldId id="825" r:id="rId23"/>
    <p:sldId id="747" r:id="rId24"/>
    <p:sldId id="762" r:id="rId25"/>
    <p:sldId id="775" r:id="rId26"/>
    <p:sldId id="818" r:id="rId27"/>
    <p:sldId id="819" r:id="rId28"/>
    <p:sldId id="820" r:id="rId29"/>
    <p:sldId id="821" r:id="rId30"/>
    <p:sldId id="826" r:id="rId31"/>
    <p:sldId id="841" r:id="rId32"/>
    <p:sldId id="842" r:id="rId33"/>
    <p:sldId id="844" r:id="rId34"/>
    <p:sldId id="843"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66"/>
    <a:srgbClr val="0033CC"/>
    <a:srgbClr val="3333FF"/>
    <a:srgbClr val="FF57D3"/>
    <a:srgbClr val="00CC00"/>
    <a:srgbClr val="2190FF"/>
    <a:srgbClr val="FF3300"/>
    <a:srgbClr val="FF19C3"/>
    <a:srgbClr val="FF4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477" autoAdjust="0"/>
    <p:restoredTop sz="96460" autoAdjust="0"/>
  </p:normalViewPr>
  <p:slideViewPr>
    <p:cSldViewPr snapToGrid="0">
      <p:cViewPr>
        <p:scale>
          <a:sx n="86" d="100"/>
          <a:sy n="86" d="100"/>
        </p:scale>
        <p:origin x="-414" y="-18"/>
      </p:cViewPr>
      <p:guideLst>
        <p:guide orient="horz" pos="315"/>
        <p:guide pos="2879"/>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howGuides="1">
      <p:cViewPr>
        <p:scale>
          <a:sx n="110" d="100"/>
          <a:sy n="110" d="100"/>
        </p:scale>
        <p:origin x="-1248" y="15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scnas5p\dehmer\!GRAPHICS\!Presentations%20by%20Year\2013\Dehmer%2012-03-2013%20Priority%20Goal%20to%20SEAB\User%20Statistics\FY%202015%20OMB%20SC%20User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scnas5p\leepet\My%20Documents\Facilities\Metrics\Master_Sync_Light_users_90_13%20Feb26_2014.xls"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scnas5p\leepet\My%20Documents\Facilities\Metrics\Master_Sync_Light_users_90_13%20Feb26_2014.xls"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scnas5p\leepet\My%20Documents\Facilities\Metrics\Master_Sync_Light_users_90_13%20Feb26_2014.xls"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scnas5p\dehmer\!GRAPHICS\!Presentations%20by%20Year\2013\Dehmer%2012-16-2013%20Priority%20Goal%20to%20NLDC\!ABSOLUTELY%20FINAL%20as%20presented%20to%20NLDC\FY%202015%20OMB%20SC%20Users%20with%20Prior%20Yea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cnas5p\nguyenv\BES%2013%20Stats\Lightsource_users_FY82-FY13.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scnas5p\leepet\My%20Documents\Facilities\Metrics\Master_Sync_Light_users_90_13%20Feb26_2014.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scnas5p\leepet\My%20Documents\Facilities\Metrics\Master_Sync_Light_users_90_13%20Feb26_2014.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scnas5p\nguyenv\BES%2010%20Stats\Q%20folder\Master_Sync_Light_users_90_10.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scnas5p\nguyenv\BES%2010%20Stats\Q%20folder\Master_Sync_Light_users_90_10.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SCNAS6P\SC-22\SUFD%20(SC-22.3)%20RVWS%20&amp;%20FILES\BES_User_Facilities_Annual_Reports\Summary_spreadsheets_all_years\Master_Sync_Light_users_90_11.xls"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SCNAS6P\SC-22\SUFD%20(SC-22.3)%20RVWS%20&amp;%20FILES\BES_User_Facilities_Annual_Reports\Summary_spreadsheets_all_years\Master_Sync_Light_users_90_11.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chemeClr val="tx1"/>
              </a:solidFill>
            </a:ln>
          </c:spPr>
          <c:dPt>
            <c:idx val="0"/>
            <c:bubble3D val="0"/>
            <c:spPr>
              <a:solidFill>
                <a:srgbClr val="3333FF"/>
              </a:solidFill>
              <a:ln>
                <a:solidFill>
                  <a:schemeClr val="tx1"/>
                </a:solidFill>
              </a:ln>
            </c:spPr>
          </c:dPt>
          <c:dPt>
            <c:idx val="1"/>
            <c:bubble3D val="0"/>
            <c:spPr>
              <a:solidFill>
                <a:srgbClr val="3333FF"/>
              </a:solidFill>
              <a:ln>
                <a:solidFill>
                  <a:schemeClr val="tx1"/>
                </a:solidFill>
              </a:ln>
            </c:spPr>
          </c:dPt>
          <c:dPt>
            <c:idx val="2"/>
            <c:bubble3D val="0"/>
            <c:spPr>
              <a:solidFill>
                <a:srgbClr val="3333FF"/>
              </a:solidFill>
              <a:ln>
                <a:solidFill>
                  <a:schemeClr val="tx1"/>
                </a:solidFill>
              </a:ln>
            </c:spPr>
          </c:dPt>
          <c:dPt>
            <c:idx val="3"/>
            <c:bubble3D val="0"/>
            <c:spPr>
              <a:solidFill>
                <a:srgbClr val="3333FF"/>
              </a:solidFill>
              <a:ln>
                <a:solidFill>
                  <a:schemeClr val="tx1"/>
                </a:solidFill>
              </a:ln>
            </c:spPr>
          </c:dPt>
          <c:dPt>
            <c:idx val="4"/>
            <c:bubble3D val="0"/>
            <c:spPr>
              <a:solidFill>
                <a:srgbClr val="3333FF"/>
              </a:solidFill>
              <a:ln>
                <a:solidFill>
                  <a:schemeClr val="tx1"/>
                </a:solidFill>
              </a:ln>
            </c:spPr>
          </c:dPt>
          <c:dPt>
            <c:idx val="5"/>
            <c:bubble3D val="0"/>
            <c:spPr>
              <a:solidFill>
                <a:srgbClr val="6969FF"/>
              </a:solidFill>
              <a:ln>
                <a:solidFill>
                  <a:schemeClr val="tx1"/>
                </a:solidFill>
              </a:ln>
            </c:spPr>
          </c:dPt>
          <c:dPt>
            <c:idx val="6"/>
            <c:bubble3D val="0"/>
            <c:spPr>
              <a:solidFill>
                <a:srgbClr val="6969FF"/>
              </a:solidFill>
              <a:ln>
                <a:solidFill>
                  <a:schemeClr val="tx1"/>
                </a:solidFill>
              </a:ln>
            </c:spPr>
          </c:dPt>
          <c:dPt>
            <c:idx val="7"/>
            <c:bubble3D val="0"/>
            <c:spPr>
              <a:solidFill>
                <a:srgbClr val="6969FF"/>
              </a:solidFill>
              <a:ln>
                <a:solidFill>
                  <a:schemeClr val="tx1"/>
                </a:solidFill>
              </a:ln>
            </c:spPr>
          </c:dPt>
          <c:dPt>
            <c:idx val="8"/>
            <c:bubble3D val="0"/>
            <c:spPr>
              <a:solidFill>
                <a:srgbClr val="A7A7FF"/>
              </a:solidFill>
              <a:ln>
                <a:solidFill>
                  <a:schemeClr val="tx1"/>
                </a:solidFill>
              </a:ln>
            </c:spPr>
          </c:dPt>
          <c:dPt>
            <c:idx val="9"/>
            <c:bubble3D val="0"/>
            <c:spPr>
              <a:solidFill>
                <a:srgbClr val="A7A7FF"/>
              </a:solidFill>
              <a:ln>
                <a:solidFill>
                  <a:schemeClr val="tx1"/>
                </a:solidFill>
              </a:ln>
            </c:spPr>
          </c:dPt>
          <c:dPt>
            <c:idx val="10"/>
            <c:bubble3D val="0"/>
            <c:spPr>
              <a:solidFill>
                <a:srgbClr val="A7A7FF"/>
              </a:solidFill>
              <a:ln>
                <a:solidFill>
                  <a:schemeClr val="tx1"/>
                </a:solidFill>
              </a:ln>
            </c:spPr>
          </c:dPt>
          <c:dPt>
            <c:idx val="11"/>
            <c:bubble3D val="0"/>
            <c:spPr>
              <a:solidFill>
                <a:srgbClr val="A7A7FF"/>
              </a:solidFill>
              <a:ln>
                <a:solidFill>
                  <a:schemeClr val="tx1"/>
                </a:solidFill>
              </a:ln>
            </c:spPr>
          </c:dPt>
          <c:dPt>
            <c:idx val="12"/>
            <c:bubble3D val="0"/>
            <c:spPr>
              <a:solidFill>
                <a:srgbClr val="A7A7FF"/>
              </a:solidFill>
              <a:ln>
                <a:solidFill>
                  <a:schemeClr val="tx1"/>
                </a:solidFill>
              </a:ln>
            </c:spPr>
          </c:dPt>
          <c:dPt>
            <c:idx val="13"/>
            <c:bubble3D val="0"/>
            <c:spPr>
              <a:solidFill>
                <a:srgbClr val="FA7D00"/>
              </a:solidFill>
              <a:ln>
                <a:solidFill>
                  <a:schemeClr val="tx1"/>
                </a:solidFill>
              </a:ln>
            </c:spPr>
          </c:dPt>
          <c:dPt>
            <c:idx val="14"/>
            <c:bubble3D val="0"/>
            <c:spPr>
              <a:solidFill>
                <a:srgbClr val="FA7D00"/>
              </a:solidFill>
              <a:ln>
                <a:solidFill>
                  <a:schemeClr val="tx1"/>
                </a:solidFill>
              </a:ln>
            </c:spPr>
          </c:dPt>
          <c:dPt>
            <c:idx val="15"/>
            <c:bubble3D val="0"/>
            <c:spPr>
              <a:solidFill>
                <a:srgbClr val="FA7D00"/>
              </a:solidFill>
              <a:ln>
                <a:solidFill>
                  <a:schemeClr val="tx1"/>
                </a:solidFill>
              </a:ln>
            </c:spPr>
          </c:dPt>
          <c:dPt>
            <c:idx val="16"/>
            <c:bubble3D val="0"/>
            <c:spPr>
              <a:solidFill>
                <a:srgbClr val="CC0099"/>
              </a:solidFill>
              <a:ln>
                <a:solidFill>
                  <a:schemeClr val="tx1"/>
                </a:solidFill>
              </a:ln>
            </c:spPr>
          </c:dPt>
          <c:dPt>
            <c:idx val="17"/>
            <c:bubble3D val="0"/>
            <c:spPr>
              <a:solidFill>
                <a:srgbClr val="CC0099"/>
              </a:solidFill>
              <a:ln>
                <a:solidFill>
                  <a:schemeClr val="tx1"/>
                </a:solidFill>
              </a:ln>
            </c:spPr>
          </c:dPt>
          <c:dPt>
            <c:idx val="19"/>
            <c:bubble3D val="0"/>
            <c:spPr>
              <a:solidFill>
                <a:srgbClr val="33CC33"/>
              </a:solidFill>
              <a:ln>
                <a:solidFill>
                  <a:schemeClr val="tx1"/>
                </a:solidFill>
              </a:ln>
            </c:spPr>
          </c:dPt>
          <c:dPt>
            <c:idx val="20"/>
            <c:bubble3D val="0"/>
            <c:spPr>
              <a:solidFill>
                <a:srgbClr val="33CC33"/>
              </a:solidFill>
              <a:ln>
                <a:solidFill>
                  <a:schemeClr val="tx1"/>
                </a:solidFill>
              </a:ln>
            </c:spPr>
          </c:dPt>
          <c:dPt>
            <c:idx val="21"/>
            <c:bubble3D val="0"/>
            <c:spPr>
              <a:solidFill>
                <a:srgbClr val="33CC33"/>
              </a:solidFill>
              <a:ln>
                <a:solidFill>
                  <a:schemeClr val="tx1"/>
                </a:solidFill>
              </a:ln>
            </c:spPr>
          </c:dPt>
          <c:dPt>
            <c:idx val="22"/>
            <c:bubble3D val="0"/>
            <c:spPr>
              <a:solidFill>
                <a:srgbClr val="FFFF00"/>
              </a:solidFill>
              <a:ln>
                <a:solidFill>
                  <a:schemeClr val="tx1"/>
                </a:solidFill>
              </a:ln>
            </c:spPr>
          </c:dPt>
          <c:dPt>
            <c:idx val="23"/>
            <c:bubble3D val="0"/>
            <c:spPr>
              <a:solidFill>
                <a:srgbClr val="FFFF00"/>
              </a:solidFill>
              <a:ln>
                <a:solidFill>
                  <a:schemeClr val="tx1"/>
                </a:solidFill>
              </a:ln>
            </c:spPr>
          </c:dPt>
          <c:dPt>
            <c:idx val="24"/>
            <c:bubble3D val="0"/>
            <c:spPr>
              <a:solidFill>
                <a:srgbClr val="FFFF00"/>
              </a:solidFill>
              <a:ln>
                <a:solidFill>
                  <a:schemeClr val="tx1"/>
                </a:solidFill>
              </a:ln>
            </c:spPr>
          </c:dPt>
          <c:dPt>
            <c:idx val="25"/>
            <c:bubble3D val="0"/>
            <c:spPr>
              <a:solidFill>
                <a:srgbClr val="FF0000"/>
              </a:solidFill>
              <a:ln>
                <a:solidFill>
                  <a:schemeClr val="tx1"/>
                </a:solidFill>
              </a:ln>
            </c:spPr>
          </c:dPt>
          <c:dPt>
            <c:idx val="26"/>
            <c:bubble3D val="0"/>
            <c:spPr>
              <a:solidFill>
                <a:srgbClr val="FF0000"/>
              </a:solidFill>
              <a:ln>
                <a:solidFill>
                  <a:schemeClr val="tx1"/>
                </a:solidFill>
              </a:ln>
            </c:spPr>
          </c:dPt>
          <c:dPt>
            <c:idx val="27"/>
            <c:bubble3D val="0"/>
            <c:spPr>
              <a:solidFill>
                <a:srgbClr val="FF0000"/>
              </a:solidFill>
              <a:ln>
                <a:solidFill>
                  <a:schemeClr val="tx1"/>
                </a:solidFill>
              </a:ln>
            </c:spPr>
          </c:dPt>
          <c:cat>
            <c:strRef>
              <c:f>'Pat''s Mods for Plot'!$A$7:$A$35</c:f>
              <c:strCache>
                <c:ptCount val="28"/>
                <c:pt idx="0">
                  <c:v>SSRL</c:v>
                </c:pt>
                <c:pt idx="1">
                  <c:v>ALS</c:v>
                </c:pt>
                <c:pt idx="2">
                  <c:v>APS</c:v>
                </c:pt>
                <c:pt idx="3">
                  <c:v>NSLS</c:v>
                </c:pt>
                <c:pt idx="4">
                  <c:v>LCLS</c:v>
                </c:pt>
                <c:pt idx="5">
                  <c:v>HFIR</c:v>
                </c:pt>
                <c:pt idx="6">
                  <c:v>Lujan</c:v>
                </c:pt>
                <c:pt idx="7">
                  <c:v>SNS</c:v>
                </c:pt>
                <c:pt idx="8">
                  <c:v>CNM</c:v>
                </c:pt>
                <c:pt idx="9">
                  <c:v>Foundry</c:v>
                </c:pt>
                <c:pt idx="10">
                  <c:v>CNMS</c:v>
                </c:pt>
                <c:pt idx="11">
                  <c:v>CINT</c:v>
                </c:pt>
                <c:pt idx="12">
                  <c:v>CFN</c:v>
                </c:pt>
                <c:pt idx="13">
                  <c:v>NERSC</c:v>
                </c:pt>
                <c:pt idx="14">
                  <c:v>OLCF</c:v>
                </c:pt>
                <c:pt idx="15">
                  <c:v>ACLF</c:v>
                </c:pt>
                <c:pt idx="16">
                  <c:v>Tevatron</c:v>
                </c:pt>
                <c:pt idx="17">
                  <c:v>FACET</c:v>
                </c:pt>
                <c:pt idx="18">
                  <c:v>B-Factory</c:v>
                </c:pt>
                <c:pt idx="19">
                  <c:v>RHIC</c:v>
                </c:pt>
                <c:pt idx="20">
                  <c:v>TJNAF </c:v>
                </c:pt>
                <c:pt idx="21">
                  <c:v>ATLAS</c:v>
                </c:pt>
                <c:pt idx="22">
                  <c:v>EMSL</c:v>
                </c:pt>
                <c:pt idx="23">
                  <c:v>JGI</c:v>
                </c:pt>
                <c:pt idx="24">
                  <c:v>ARM</c:v>
                </c:pt>
                <c:pt idx="25">
                  <c:v>DIII-D</c:v>
                </c:pt>
                <c:pt idx="26">
                  <c:v>C-Mod</c:v>
                </c:pt>
                <c:pt idx="27">
                  <c:v>NSTX</c:v>
                </c:pt>
              </c:strCache>
            </c:strRef>
          </c:cat>
          <c:val>
            <c:numRef>
              <c:f>'Pat''s Mods for Plot'!$B$7:$B$35</c:f>
              <c:numCache>
                <c:formatCode>#,##0_);\-#,##0_);\ ......_)</c:formatCode>
                <c:ptCount val="28"/>
                <c:pt idx="0">
                  <c:v>1600</c:v>
                </c:pt>
                <c:pt idx="1">
                  <c:v>1800</c:v>
                </c:pt>
                <c:pt idx="2">
                  <c:v>4000</c:v>
                </c:pt>
                <c:pt idx="3">
                  <c:v>2000</c:v>
                </c:pt>
                <c:pt idx="4">
                  <c:v>500</c:v>
                </c:pt>
                <c:pt idx="5">
                  <c:v>400</c:v>
                </c:pt>
                <c:pt idx="6">
                  <c:v>220</c:v>
                </c:pt>
                <c:pt idx="7">
                  <c:v>700</c:v>
                </c:pt>
                <c:pt idx="8">
                  <c:v>400</c:v>
                </c:pt>
                <c:pt idx="9">
                  <c:v>400</c:v>
                </c:pt>
                <c:pt idx="10">
                  <c:v>400</c:v>
                </c:pt>
                <c:pt idx="11">
                  <c:v>400</c:v>
                </c:pt>
                <c:pt idx="12">
                  <c:v>400</c:v>
                </c:pt>
                <c:pt idx="13">
                  <c:v>5000</c:v>
                </c:pt>
                <c:pt idx="14">
                  <c:v>1200</c:v>
                </c:pt>
                <c:pt idx="15">
                  <c:v>900</c:v>
                </c:pt>
                <c:pt idx="16">
                  <c:v>1400</c:v>
                </c:pt>
                <c:pt idx="17">
                  <c:v>50</c:v>
                </c:pt>
                <c:pt idx="18">
                  <c:v>0</c:v>
                </c:pt>
                <c:pt idx="19">
                  <c:v>1200</c:v>
                </c:pt>
                <c:pt idx="20">
                  <c:v>1340</c:v>
                </c:pt>
                <c:pt idx="21">
                  <c:v>410</c:v>
                </c:pt>
                <c:pt idx="22">
                  <c:v>750</c:v>
                </c:pt>
                <c:pt idx="23">
                  <c:v>940</c:v>
                </c:pt>
                <c:pt idx="24">
                  <c:v>850</c:v>
                </c:pt>
                <c:pt idx="25">
                  <c:v>230</c:v>
                </c:pt>
                <c:pt idx="26">
                  <c:v>100</c:v>
                </c:pt>
                <c:pt idx="27">
                  <c:v>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1836565755833035"/>
          <c:y val="6.5314455885322503E-2"/>
          <c:w val="0.14885577826036731"/>
          <c:h val="0.91744775893397945"/>
        </c:manualLayout>
      </c:layout>
      <c:overlay val="0"/>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8373983739837"/>
          <c:y val="5.3398058252427182E-2"/>
          <c:w val="0.86585365853658769"/>
          <c:h val="0.80097087378640774"/>
        </c:manualLayout>
      </c:layout>
      <c:barChart>
        <c:barDir val="col"/>
        <c:grouping val="clustered"/>
        <c:varyColors val="0"/>
        <c:ser>
          <c:idx val="0"/>
          <c:order val="0"/>
          <c:tx>
            <c:strRef>
              <c:f>'FY13 (2)'!$Z$22</c:f>
              <c:strCache>
                <c:ptCount val="1"/>
                <c:pt idx="0">
                  <c:v>Number of Users</c:v>
                </c:pt>
              </c:strCache>
            </c:strRef>
          </c:tx>
          <c:spPr>
            <a:solidFill>
              <a:srgbClr val="969696"/>
            </a:solidFill>
            <a:ln w="12700">
              <a:solidFill>
                <a:srgbClr val="000000"/>
              </a:solidFill>
              <a:prstDash val="solid"/>
            </a:ln>
          </c:spPr>
          <c:invertIfNegative val="0"/>
          <c:cat>
            <c:strRef>
              <c:f>'FY13 (2)'!$Y$23:$Y$30</c:f>
              <c:strCache>
                <c:ptCount val="8"/>
                <c:pt idx="0">
                  <c:v>&lt; 20</c:v>
                </c:pt>
                <c:pt idx="1">
                  <c:v>20–29</c:v>
                </c:pt>
                <c:pt idx="2">
                  <c:v>30–39</c:v>
                </c:pt>
                <c:pt idx="3">
                  <c:v>40–49</c:v>
                </c:pt>
                <c:pt idx="4">
                  <c:v>50–59</c:v>
                </c:pt>
                <c:pt idx="5">
                  <c:v>60–69</c:v>
                </c:pt>
                <c:pt idx="6">
                  <c:v>&gt; 69</c:v>
                </c:pt>
                <c:pt idx="7">
                  <c:v>N/A</c:v>
                </c:pt>
              </c:strCache>
            </c:strRef>
          </c:cat>
          <c:val>
            <c:numRef>
              <c:f>'FY13 (2)'!$Z$23:$Z$30</c:f>
              <c:numCache>
                <c:formatCode>_(* #,##0_);_(* \(#,##0\);_(* "-"??_);_(@_)</c:formatCode>
                <c:ptCount val="8"/>
                <c:pt idx="0">
                  <c:v>130</c:v>
                </c:pt>
                <c:pt idx="1">
                  <c:v>4084</c:v>
                </c:pt>
                <c:pt idx="2">
                  <c:v>3982</c:v>
                </c:pt>
                <c:pt idx="3">
                  <c:v>1727</c:v>
                </c:pt>
                <c:pt idx="4">
                  <c:v>957.5</c:v>
                </c:pt>
                <c:pt idx="5">
                  <c:v>309</c:v>
                </c:pt>
                <c:pt idx="6">
                  <c:v>88.5</c:v>
                </c:pt>
                <c:pt idx="7">
                  <c:v>122</c:v>
                </c:pt>
              </c:numCache>
            </c:numRef>
          </c:val>
        </c:ser>
        <c:dLbls>
          <c:showLegendKey val="0"/>
          <c:showVal val="0"/>
          <c:showCatName val="0"/>
          <c:showSerName val="0"/>
          <c:showPercent val="0"/>
          <c:showBubbleSize val="0"/>
        </c:dLbls>
        <c:gapWidth val="20"/>
        <c:axId val="107851776"/>
        <c:axId val="107853696"/>
      </c:barChart>
      <c:catAx>
        <c:axId val="107851776"/>
        <c:scaling>
          <c:orientation val="minMax"/>
        </c:scaling>
        <c:delete val="0"/>
        <c:axPos val="b"/>
        <c:title>
          <c:tx>
            <c:rich>
              <a:bodyPr/>
              <a:lstStyle/>
              <a:p>
                <a:pPr>
                  <a:defRPr sz="1475" b="1" i="0" u="none" strike="noStrike" baseline="0">
                    <a:solidFill>
                      <a:srgbClr val="000000"/>
                    </a:solidFill>
                    <a:latin typeface="Arial"/>
                    <a:ea typeface="Arial"/>
                    <a:cs typeface="Arial"/>
                  </a:defRPr>
                </a:pPr>
                <a:r>
                  <a:rPr lang="en-US"/>
                  <a:t>Age (years)</a:t>
                </a:r>
              </a:p>
            </c:rich>
          </c:tx>
          <c:layout>
            <c:manualLayout>
              <c:xMode val="edge"/>
              <c:yMode val="edge"/>
              <c:x val="0.44735052803438941"/>
              <c:y val="0.934562571570445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07853696"/>
        <c:crossesAt val="0"/>
        <c:auto val="1"/>
        <c:lblAlgn val="ctr"/>
        <c:lblOffset val="100"/>
        <c:tickLblSkip val="1"/>
        <c:tickMarkSkip val="1"/>
        <c:noMultiLvlLbl val="0"/>
      </c:catAx>
      <c:valAx>
        <c:axId val="107853696"/>
        <c:scaling>
          <c:orientation val="minMax"/>
          <c:max val="4500"/>
          <c:min val="0"/>
        </c:scaling>
        <c:delete val="0"/>
        <c:axPos val="l"/>
        <c:majorGridlines>
          <c:spPr>
            <a:ln w="3175">
              <a:solidFill>
                <a:srgbClr val="FFFFFF"/>
              </a:solidFill>
              <a:prstDash val="solid"/>
            </a:ln>
          </c:spPr>
        </c:majorGridlines>
        <c:title>
          <c:tx>
            <c:rich>
              <a:bodyPr/>
              <a:lstStyle/>
              <a:p>
                <a:pPr>
                  <a:defRPr sz="1325" b="1" i="0" u="none" strike="noStrike" baseline="0">
                    <a:solidFill>
                      <a:srgbClr val="000000"/>
                    </a:solidFill>
                    <a:latin typeface="Arial"/>
                    <a:ea typeface="Arial"/>
                    <a:cs typeface="Arial"/>
                  </a:defRPr>
                </a:pPr>
                <a:r>
                  <a:rPr lang="en-US"/>
                  <a:t>Number of Users</a:t>
                </a:r>
              </a:p>
            </c:rich>
          </c:tx>
          <c:layout>
            <c:manualLayout>
              <c:xMode val="edge"/>
              <c:yMode val="edge"/>
              <c:x val="0.14134726059851041"/>
              <c:y val="0.11014415126008945"/>
            </c:manualLayout>
          </c:layout>
          <c:overlay val="0"/>
          <c:spPr>
            <a:noFill/>
            <a:ln w="25400">
              <a:noFill/>
            </a:ln>
          </c:spPr>
        </c:title>
        <c:numFmt formatCode="_(* #,##0_);_(* \(#,##0\);_(* &quot;-&quot;??_);_(@_)" sourceLinked="1"/>
        <c:majorTickMark val="out"/>
        <c:minorTickMark val="none"/>
        <c:tickLblPos val="nextTo"/>
        <c:spPr>
          <a:ln w="9525">
            <a:noFill/>
          </a:ln>
        </c:spPr>
        <c:txPr>
          <a:bodyPr rot="0" vert="horz"/>
          <a:lstStyle/>
          <a:p>
            <a:pPr>
              <a:defRPr sz="1025" b="1" i="0" u="none" strike="noStrike" baseline="0">
                <a:solidFill>
                  <a:srgbClr val="000000"/>
                </a:solidFill>
                <a:latin typeface="Arial"/>
                <a:ea typeface="Arial"/>
                <a:cs typeface="Arial"/>
              </a:defRPr>
            </a:pPr>
            <a:endParaRPr lang="en-US"/>
          </a:p>
        </c:txPr>
        <c:crossAx val="107851776"/>
        <c:crosses val="autoZero"/>
        <c:crossBetween val="between"/>
      </c:valAx>
      <c:spPr>
        <a:solidFill>
          <a:srgbClr val="FFFFFF"/>
        </a:solidFill>
        <a:ln w="3175">
          <a:solidFill>
            <a:schemeClr val="tx1"/>
          </a:solid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700" b="1" i="0" u="none" strike="noStrike" baseline="0">
                <a:solidFill>
                  <a:srgbClr val="000000"/>
                </a:solidFill>
                <a:latin typeface="Arial"/>
                <a:ea typeface="Arial"/>
                <a:cs typeface="Arial"/>
              </a:defRPr>
            </a:pPr>
            <a:r>
              <a:rPr lang="en-US">
                <a:solidFill>
                  <a:srgbClr val="106636"/>
                </a:solidFill>
              </a:rPr>
              <a:t>User Employment Level</a:t>
            </a:r>
          </a:p>
        </c:rich>
      </c:tx>
      <c:layout>
        <c:manualLayout>
          <c:xMode val="edge"/>
          <c:yMode val="edge"/>
          <c:x val="0.27272818307350138"/>
          <c:y val="3.4482715726884876E-2"/>
        </c:manualLayout>
      </c:layout>
      <c:overlay val="0"/>
      <c:spPr>
        <a:noFill/>
        <a:ln w="25400">
          <a:noFill/>
        </a:ln>
      </c:spPr>
    </c:title>
    <c:autoTitleDeleted val="0"/>
    <c:plotArea>
      <c:layout>
        <c:manualLayout>
          <c:layoutTarget val="inner"/>
          <c:xMode val="edge"/>
          <c:yMode val="edge"/>
          <c:x val="8.9194123854671237E-2"/>
          <c:y val="0.15987558701255764"/>
          <c:w val="0.4099499154089683"/>
          <c:h val="0.74922088815688914"/>
        </c:manualLayout>
      </c:layout>
      <c:pieChart>
        <c:varyColors val="1"/>
        <c:ser>
          <c:idx val="0"/>
          <c:order val="0"/>
          <c:spPr>
            <a:solidFill>
              <a:srgbClr val="9999FF"/>
            </a:solidFill>
            <a:ln w="12700">
              <a:solidFill>
                <a:srgbClr val="000000"/>
              </a:solidFill>
              <a:prstDash val="solid"/>
            </a:ln>
          </c:spPr>
          <c:dPt>
            <c:idx val="1"/>
            <c:bubble3D val="0"/>
            <c:spPr>
              <a:solidFill>
                <a:srgbClr val="0000D4"/>
              </a:solidFill>
              <a:ln w="12700">
                <a:solidFill>
                  <a:srgbClr val="000000"/>
                </a:solidFill>
                <a:prstDash val="solid"/>
              </a:ln>
            </c:spPr>
          </c:dPt>
          <c:dPt>
            <c:idx val="2"/>
            <c:bubble3D val="0"/>
            <c:spPr>
              <a:solidFill>
                <a:srgbClr val="1FB714"/>
              </a:solidFill>
              <a:ln w="12700">
                <a:solidFill>
                  <a:srgbClr val="000000"/>
                </a:solidFill>
                <a:prstDash val="solid"/>
              </a:ln>
            </c:spPr>
          </c:dPt>
          <c:dPt>
            <c:idx val="3"/>
            <c:bubble3D val="0"/>
            <c:spPr>
              <a:solidFill>
                <a:srgbClr val="DD0806"/>
              </a:solidFill>
              <a:ln w="12700">
                <a:solidFill>
                  <a:srgbClr val="000000"/>
                </a:solidFill>
                <a:prstDash val="solid"/>
              </a:ln>
            </c:spPr>
          </c:dPt>
          <c:dPt>
            <c:idx val="4"/>
            <c:bubble3D val="0"/>
            <c:spPr>
              <a:solidFill>
                <a:srgbClr val="C0C0C0"/>
              </a:solidFill>
              <a:ln w="12700">
                <a:solidFill>
                  <a:srgbClr val="000000"/>
                </a:solidFill>
                <a:prstDash val="solid"/>
              </a:ln>
            </c:spPr>
          </c:dPt>
          <c:cat>
            <c:strRef>
              <c:f>'FY13 (2)'!$Y$40:$Y$44</c:f>
              <c:strCache>
                <c:ptCount val="5"/>
                <c:pt idx="0">
                  <c:v>Undergraduate Students</c:v>
                </c:pt>
                <c:pt idx="1">
                  <c:v>Graduate Students</c:v>
                </c:pt>
                <c:pt idx="2">
                  <c:v>Post Doctoral Associates</c:v>
                </c:pt>
                <c:pt idx="3">
                  <c:v>Professional</c:v>
                </c:pt>
                <c:pt idx="4">
                  <c:v>Other/NA</c:v>
                </c:pt>
              </c:strCache>
            </c:strRef>
          </c:cat>
          <c:val>
            <c:numRef>
              <c:f>'FY13 (2)'!$Z$40:$Z$44</c:f>
              <c:numCache>
                <c:formatCode>_(* #,##0_);_(* \(#,##0\);_(* "-"??_);_(@_)</c:formatCode>
                <c:ptCount val="5"/>
                <c:pt idx="0">
                  <c:v>617.66999999999996</c:v>
                </c:pt>
                <c:pt idx="1">
                  <c:v>3650.75</c:v>
                </c:pt>
                <c:pt idx="2">
                  <c:v>2613.75</c:v>
                </c:pt>
                <c:pt idx="3">
                  <c:v>4288.58</c:v>
                </c:pt>
                <c:pt idx="4">
                  <c:v>229.25</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3275906920045568"/>
          <c:y val="0.25146270634224932"/>
          <c:w val="0.4431038213091168"/>
          <c:h val="0.50292541268449886"/>
        </c:manualLayout>
      </c:layout>
      <c:overlay val="0"/>
      <c:spPr>
        <a:solidFill>
          <a:srgbClr val="FFFFFF"/>
        </a:solidFill>
        <a:ln w="3175">
          <a:solidFill>
            <a:srgbClr val="000000"/>
          </a:solidFill>
          <a:prstDash val="solid"/>
        </a:ln>
      </c:spPr>
      <c:txPr>
        <a:bodyPr/>
        <a:lstStyle/>
        <a:p>
          <a:pPr>
            <a:defRPr sz="1180"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75" b="1" i="0" u="none" strike="noStrike" baseline="0">
                <a:solidFill>
                  <a:srgbClr val="000000"/>
                </a:solidFill>
                <a:latin typeface="Arial"/>
                <a:ea typeface="Arial"/>
                <a:cs typeface="Arial"/>
              </a:defRPr>
            </a:pPr>
            <a:r>
              <a:rPr lang="en-US">
                <a:solidFill>
                  <a:srgbClr val="106636"/>
                </a:solidFill>
              </a:rPr>
              <a:t>Source of User Support</a:t>
            </a:r>
          </a:p>
        </c:rich>
      </c:tx>
      <c:layout>
        <c:manualLayout>
          <c:xMode val="edge"/>
          <c:yMode val="edge"/>
          <c:x val="0.23861097772924095"/>
          <c:y val="4.2569067011939014E-2"/>
        </c:manualLayout>
      </c:layout>
      <c:overlay val="0"/>
      <c:spPr>
        <a:noFill/>
        <a:ln w="25400">
          <a:noFill/>
        </a:ln>
      </c:spPr>
    </c:title>
    <c:autoTitleDeleted val="0"/>
    <c:plotArea>
      <c:layout>
        <c:manualLayout>
          <c:layoutTarget val="inner"/>
          <c:xMode val="edge"/>
          <c:yMode val="edge"/>
          <c:x val="7.0626003210272875E-2"/>
          <c:y val="0.19365319510410595"/>
          <c:w val="0.36115569823435056"/>
          <c:h val="0.71429457210531022"/>
        </c:manualLayout>
      </c:layout>
      <c:pieChart>
        <c:varyColors val="1"/>
        <c:ser>
          <c:idx val="0"/>
          <c:order val="0"/>
          <c:spPr>
            <a:solidFill>
              <a:srgbClr val="9999FF"/>
            </a:solidFill>
            <a:ln w="12700">
              <a:solidFill>
                <a:srgbClr val="000000"/>
              </a:solidFill>
              <a:prstDash val="solid"/>
            </a:ln>
          </c:spPr>
          <c:dPt>
            <c:idx val="1"/>
            <c:bubble3D val="0"/>
            <c:spPr>
              <a:solidFill>
                <a:srgbClr val="0000D4"/>
              </a:solidFill>
              <a:ln w="12700">
                <a:solidFill>
                  <a:srgbClr val="000000"/>
                </a:solidFill>
                <a:prstDash val="solid"/>
              </a:ln>
            </c:spPr>
          </c:dPt>
          <c:dPt>
            <c:idx val="2"/>
            <c:bubble3D val="0"/>
            <c:spPr>
              <a:solidFill>
                <a:srgbClr val="1FB714"/>
              </a:solidFill>
              <a:ln w="12700">
                <a:solidFill>
                  <a:srgbClr val="000000"/>
                </a:solidFill>
                <a:prstDash val="solid"/>
              </a:ln>
            </c:spPr>
          </c:dPt>
          <c:dPt>
            <c:idx val="3"/>
            <c:bubble3D val="0"/>
            <c:spPr>
              <a:solidFill>
                <a:srgbClr val="DD0806"/>
              </a:solidFill>
              <a:ln w="12700">
                <a:solidFill>
                  <a:srgbClr val="000000"/>
                </a:solidFill>
                <a:prstDash val="solid"/>
              </a:ln>
            </c:spPr>
          </c:dPt>
          <c:dPt>
            <c:idx val="4"/>
            <c:bubble3D val="0"/>
            <c:spPr>
              <a:solidFill>
                <a:srgbClr val="FF8080"/>
              </a:solidFill>
              <a:ln w="12700">
                <a:solidFill>
                  <a:srgbClr val="000000"/>
                </a:solidFill>
                <a:prstDash val="solid"/>
              </a:ln>
            </c:spPr>
          </c:dPt>
          <c:dPt>
            <c:idx val="5"/>
            <c:bubble3D val="0"/>
            <c:spPr>
              <a:solidFill>
                <a:srgbClr val="FCF305"/>
              </a:solidFill>
              <a:ln w="12700">
                <a:solidFill>
                  <a:srgbClr val="000000"/>
                </a:solidFill>
                <a:prstDash val="solid"/>
              </a:ln>
            </c:spPr>
          </c:dPt>
          <c:dPt>
            <c:idx val="6"/>
            <c:bubble3D val="0"/>
            <c:spPr>
              <a:solidFill>
                <a:srgbClr val="4600A5"/>
              </a:solidFill>
              <a:ln w="12700">
                <a:solidFill>
                  <a:srgbClr val="000000"/>
                </a:solidFill>
                <a:prstDash val="solid"/>
              </a:ln>
            </c:spPr>
          </c:dPt>
          <c:dPt>
            <c:idx val="7"/>
            <c:bubble3D val="0"/>
            <c:spPr>
              <a:solidFill>
                <a:srgbClr val="C0C0C0"/>
              </a:solidFill>
              <a:ln w="12700">
                <a:solidFill>
                  <a:srgbClr val="000000"/>
                </a:solidFill>
                <a:prstDash val="solid"/>
              </a:ln>
            </c:spPr>
          </c:dPt>
          <c:cat>
            <c:strRef>
              <c:f>'FY13 (2)'!$Y$46:$Y$53</c:f>
              <c:strCache>
                <c:ptCount val="8"/>
                <c:pt idx="0">
                  <c:v>BES</c:v>
                </c:pt>
                <c:pt idx="1">
                  <c:v>Other DOE</c:v>
                </c:pt>
                <c:pt idx="2">
                  <c:v>NIH</c:v>
                </c:pt>
                <c:pt idx="3">
                  <c:v>NSF</c:v>
                </c:pt>
                <c:pt idx="4">
                  <c:v>Other Gov.</c:v>
                </c:pt>
                <c:pt idx="5">
                  <c:v>Industry</c:v>
                </c:pt>
                <c:pt idx="6">
                  <c:v>Foreign</c:v>
                </c:pt>
                <c:pt idx="7">
                  <c:v>Other/NA</c:v>
                </c:pt>
              </c:strCache>
            </c:strRef>
          </c:cat>
          <c:val>
            <c:numRef>
              <c:f>'FY13 (2)'!$Z$46:$Z$53</c:f>
              <c:numCache>
                <c:formatCode>_(* #,##0_);_(* \(#,##0\);_(* "-"??_);_(@_)</c:formatCode>
                <c:ptCount val="8"/>
                <c:pt idx="0">
                  <c:v>2489</c:v>
                </c:pt>
                <c:pt idx="1">
                  <c:v>692</c:v>
                </c:pt>
                <c:pt idx="2">
                  <c:v>2315</c:v>
                </c:pt>
                <c:pt idx="3">
                  <c:v>1154.1499999999999</c:v>
                </c:pt>
                <c:pt idx="4">
                  <c:v>622.2900000000003</c:v>
                </c:pt>
                <c:pt idx="5">
                  <c:v>587.37</c:v>
                </c:pt>
                <c:pt idx="6">
                  <c:v>1226.74</c:v>
                </c:pt>
                <c:pt idx="7">
                  <c:v>2315.0500000000002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3182283677033659"/>
          <c:y val="0.24112163321840971"/>
          <c:w val="0.25665789887435142"/>
          <c:h val="0.61445055027777362"/>
        </c:manualLayout>
      </c:layout>
      <c:overlay val="0"/>
      <c:spPr>
        <a:solidFill>
          <a:srgbClr val="FFFFFF"/>
        </a:solidFill>
        <a:ln w="3175">
          <a:solidFill>
            <a:srgbClr val="000000"/>
          </a:solidFill>
          <a:prstDash val="solid"/>
        </a:ln>
      </c:spPr>
      <c:txPr>
        <a:bodyPr/>
        <a:lstStyle/>
        <a:p>
          <a:pPr>
            <a:defRPr sz="1180" b="1"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3087818696889"/>
          <c:y val="0.17411764705882354"/>
          <c:w val="0.86685552407932065"/>
          <c:h val="0.6164705882352941"/>
        </c:manualLayout>
      </c:layout>
      <c:barChart>
        <c:barDir val="col"/>
        <c:grouping val="stacked"/>
        <c:varyColors val="0"/>
        <c:ser>
          <c:idx val="1"/>
          <c:order val="0"/>
          <c:spPr>
            <a:solidFill>
              <a:srgbClr val="DD2D32"/>
            </a:solidFill>
            <a:ln w="10572">
              <a:solidFill>
                <a:srgbClr val="000000"/>
              </a:solidFill>
              <a:prstDash val="solid"/>
            </a:ln>
          </c:spPr>
          <c:invertIfNegative val="0"/>
          <c:dPt>
            <c:idx val="0"/>
            <c:invertIfNegative val="0"/>
            <c:bubble3D val="0"/>
            <c:spPr>
              <a:gradFill rotWithShape="0">
                <a:gsLst>
                  <a:gs pos="0">
                    <a:srgbClr val="FF99CC">
                      <a:gamma/>
                      <a:shade val="46275"/>
                      <a:invGamma/>
                    </a:srgbClr>
                  </a:gs>
                  <a:gs pos="100000">
                    <a:srgbClr val="FF99CC"/>
                  </a:gs>
                </a:gsLst>
                <a:lin ang="5400000" scaled="1"/>
              </a:gradFill>
              <a:ln w="10572">
                <a:solidFill>
                  <a:srgbClr val="000000"/>
                </a:solidFill>
                <a:prstDash val="solid"/>
              </a:ln>
            </c:spPr>
          </c:dPt>
          <c:dPt>
            <c:idx val="1"/>
            <c:invertIfNegative val="0"/>
            <c:bubble3D val="0"/>
            <c:spPr>
              <a:gradFill rotWithShape="0">
                <a:gsLst>
                  <a:gs pos="0">
                    <a:srgbClr val="99CCFF">
                      <a:gamma/>
                      <a:shade val="46275"/>
                      <a:invGamma/>
                    </a:srgbClr>
                  </a:gs>
                  <a:gs pos="100000">
                    <a:srgbClr val="99CCFF"/>
                  </a:gs>
                </a:gsLst>
                <a:lin ang="5400000" scaled="1"/>
              </a:gradFill>
              <a:ln w="10572">
                <a:solidFill>
                  <a:srgbClr val="000000"/>
                </a:solidFill>
                <a:prstDash val="solid"/>
              </a:ln>
            </c:spPr>
          </c:dPt>
          <c:dPt>
            <c:idx val="2"/>
            <c:invertIfNegative val="0"/>
            <c:bubble3D val="0"/>
            <c:spPr>
              <a:gradFill rotWithShape="0">
                <a:gsLst>
                  <a:gs pos="0">
                    <a:srgbClr val="CCFFCC">
                      <a:gamma/>
                      <a:shade val="46275"/>
                      <a:invGamma/>
                    </a:srgbClr>
                  </a:gs>
                  <a:gs pos="100000">
                    <a:srgbClr val="CCFFCC"/>
                  </a:gs>
                </a:gsLst>
                <a:lin ang="5400000" scaled="1"/>
              </a:gradFill>
              <a:ln w="10572">
                <a:solidFill>
                  <a:srgbClr val="000000"/>
                </a:solidFill>
                <a:prstDash val="solid"/>
              </a:ln>
            </c:spPr>
          </c:dPt>
          <c:cat>
            <c:numRef>
              <c:f>Graphs!$D$2:$D$6</c:f>
              <c:numCache>
                <c:formatCode>0.0</c:formatCode>
                <c:ptCount val="5"/>
                <c:pt idx="0">
                  <c:v>1</c:v>
                </c:pt>
                <c:pt idx="1">
                  <c:v>0.8</c:v>
                </c:pt>
                <c:pt idx="2">
                  <c:v>0.60000000000000064</c:v>
                </c:pt>
                <c:pt idx="3">
                  <c:v>0.4</c:v>
                </c:pt>
                <c:pt idx="4">
                  <c:v>0.2</c:v>
                </c:pt>
              </c:numCache>
            </c:numRef>
          </c:cat>
          <c:val>
            <c:numRef>
              <c:f>Graphs!$E$2:$E$6</c:f>
              <c:numCache>
                <c:formatCode>0</c:formatCode>
                <c:ptCount val="5"/>
                <c:pt idx="0">
                  <c:v>22</c:v>
                </c:pt>
                <c:pt idx="1">
                  <c:v>18</c:v>
                </c:pt>
                <c:pt idx="2">
                  <c:v>6</c:v>
                </c:pt>
              </c:numCache>
            </c:numRef>
          </c:val>
        </c:ser>
        <c:ser>
          <c:idx val="0"/>
          <c:order val="1"/>
          <c:spPr>
            <a:solidFill>
              <a:srgbClr val="63AAFE"/>
            </a:solidFill>
            <a:ln w="10572">
              <a:solidFill>
                <a:srgbClr val="000000"/>
              </a:solidFill>
              <a:prstDash val="solid"/>
            </a:ln>
          </c:spPr>
          <c:invertIfNegative val="0"/>
          <c:dPt>
            <c:idx val="0"/>
            <c:invertIfNegative val="0"/>
            <c:bubble3D val="0"/>
            <c:spPr>
              <a:solidFill>
                <a:srgbClr val="FF99CC"/>
              </a:solidFill>
              <a:ln w="10572">
                <a:solidFill>
                  <a:srgbClr val="000000"/>
                </a:solidFill>
                <a:prstDash val="solid"/>
              </a:ln>
            </c:spPr>
          </c:dPt>
          <c:dPt>
            <c:idx val="1"/>
            <c:invertIfNegative val="0"/>
            <c:bubble3D val="0"/>
            <c:spPr>
              <a:solidFill>
                <a:srgbClr val="99CCFF"/>
              </a:solidFill>
              <a:ln w="10572">
                <a:solidFill>
                  <a:srgbClr val="000000"/>
                </a:solidFill>
                <a:prstDash val="solid"/>
              </a:ln>
            </c:spPr>
          </c:dPt>
          <c:dPt>
            <c:idx val="2"/>
            <c:invertIfNegative val="0"/>
            <c:bubble3D val="0"/>
            <c:spPr>
              <a:solidFill>
                <a:srgbClr val="CCFFCC"/>
              </a:solidFill>
              <a:ln w="10572">
                <a:solidFill>
                  <a:srgbClr val="000000"/>
                </a:solidFill>
                <a:prstDash val="solid"/>
              </a:ln>
            </c:spPr>
          </c:dPt>
          <c:dPt>
            <c:idx val="3"/>
            <c:invertIfNegative val="0"/>
            <c:bubble3D val="0"/>
            <c:spPr>
              <a:solidFill>
                <a:srgbClr val="FFFF99"/>
              </a:solidFill>
              <a:ln w="10572">
                <a:solidFill>
                  <a:srgbClr val="000000"/>
                </a:solidFill>
                <a:prstDash val="solid"/>
              </a:ln>
            </c:spPr>
          </c:dPt>
          <c:dPt>
            <c:idx val="4"/>
            <c:invertIfNegative val="0"/>
            <c:bubble3D val="0"/>
            <c:spPr>
              <a:solidFill>
                <a:srgbClr val="CC99FF"/>
              </a:solidFill>
              <a:ln w="10572">
                <a:solidFill>
                  <a:srgbClr val="000000"/>
                </a:solidFill>
                <a:prstDash val="solid"/>
              </a:ln>
            </c:spPr>
          </c:dPt>
          <c:cat>
            <c:numRef>
              <c:f>Graphs!$D$2:$D$6</c:f>
              <c:numCache>
                <c:formatCode>0.0</c:formatCode>
                <c:ptCount val="5"/>
                <c:pt idx="0">
                  <c:v>1</c:v>
                </c:pt>
                <c:pt idx="1">
                  <c:v>0.8</c:v>
                </c:pt>
                <c:pt idx="2">
                  <c:v>0.60000000000000064</c:v>
                </c:pt>
                <c:pt idx="3">
                  <c:v>0.4</c:v>
                </c:pt>
                <c:pt idx="4">
                  <c:v>0.2</c:v>
                </c:pt>
              </c:numCache>
            </c:numRef>
          </c:cat>
          <c:val>
            <c:numRef>
              <c:f>Graphs!$F$2:$F$6</c:f>
              <c:numCache>
                <c:formatCode>0</c:formatCode>
                <c:ptCount val="5"/>
                <c:pt idx="0">
                  <c:v>8</c:v>
                </c:pt>
                <c:pt idx="1">
                  <c:v>47</c:v>
                </c:pt>
                <c:pt idx="2">
                  <c:v>39</c:v>
                </c:pt>
                <c:pt idx="3" formatCode="General">
                  <c:v>21</c:v>
                </c:pt>
                <c:pt idx="4" formatCode="General">
                  <c:v>10</c:v>
                </c:pt>
              </c:numCache>
            </c:numRef>
          </c:val>
        </c:ser>
        <c:dLbls>
          <c:showLegendKey val="0"/>
          <c:showVal val="0"/>
          <c:showCatName val="0"/>
          <c:showSerName val="0"/>
          <c:showPercent val="0"/>
          <c:showBubbleSize val="0"/>
        </c:dLbls>
        <c:gapWidth val="150"/>
        <c:overlap val="100"/>
        <c:axId val="107794816"/>
        <c:axId val="107796736"/>
      </c:barChart>
      <c:catAx>
        <c:axId val="107794816"/>
        <c:scaling>
          <c:orientation val="minMax"/>
        </c:scaling>
        <c:delete val="0"/>
        <c:axPos val="b"/>
        <c:title>
          <c:tx>
            <c:rich>
              <a:bodyPr/>
              <a:lstStyle/>
              <a:p>
                <a:pPr>
                  <a:defRPr sz="1353" b="1" i="0" u="none" strike="noStrike" baseline="0">
                    <a:solidFill>
                      <a:srgbClr val="000000"/>
                    </a:solidFill>
                    <a:latin typeface="Arial"/>
                    <a:ea typeface="Arial"/>
                    <a:cs typeface="Arial"/>
                  </a:defRPr>
                </a:pPr>
                <a:r>
                  <a:rPr lang="en-US"/>
                  <a:t>Beamline Technical Quality Factor</a:t>
                </a:r>
              </a:p>
            </c:rich>
          </c:tx>
          <c:layout>
            <c:manualLayout>
              <c:xMode val="edge"/>
              <c:yMode val="edge"/>
              <c:x val="0.29886685552408027"/>
              <c:y val="0.87294117647059155"/>
            </c:manualLayout>
          </c:layout>
          <c:overlay val="0"/>
          <c:spPr>
            <a:noFill/>
            <a:ln w="21143">
              <a:noFill/>
            </a:ln>
          </c:spPr>
        </c:title>
        <c:numFmt formatCode="0.0" sourceLinked="1"/>
        <c:majorTickMark val="out"/>
        <c:minorTickMark val="none"/>
        <c:tickLblPos val="nextTo"/>
        <c:spPr>
          <a:ln w="2643">
            <a:solidFill>
              <a:srgbClr val="000000"/>
            </a:solidFill>
            <a:prstDash val="solid"/>
          </a:ln>
        </c:spPr>
        <c:txPr>
          <a:bodyPr rot="0" vert="horz"/>
          <a:lstStyle/>
          <a:p>
            <a:pPr>
              <a:defRPr sz="1103" b="1" i="0" u="none" strike="noStrike" baseline="0">
                <a:solidFill>
                  <a:srgbClr val="000000"/>
                </a:solidFill>
                <a:latin typeface="Arial"/>
                <a:ea typeface="Arial"/>
                <a:cs typeface="Arial"/>
              </a:defRPr>
            </a:pPr>
            <a:endParaRPr lang="en-US"/>
          </a:p>
        </c:txPr>
        <c:crossAx val="107796736"/>
        <c:crosses val="autoZero"/>
        <c:auto val="1"/>
        <c:lblAlgn val="ctr"/>
        <c:lblOffset val="100"/>
        <c:tickLblSkip val="1"/>
        <c:tickMarkSkip val="1"/>
        <c:noMultiLvlLbl val="0"/>
      </c:catAx>
      <c:valAx>
        <c:axId val="107796736"/>
        <c:scaling>
          <c:orientation val="minMax"/>
        </c:scaling>
        <c:delete val="0"/>
        <c:axPos val="l"/>
        <c:majorGridlines>
          <c:spPr>
            <a:ln w="2643">
              <a:solidFill>
                <a:srgbClr val="000000"/>
              </a:solidFill>
              <a:prstDash val="sysDash"/>
            </a:ln>
          </c:spPr>
        </c:majorGridlines>
        <c:title>
          <c:tx>
            <c:rich>
              <a:bodyPr/>
              <a:lstStyle/>
              <a:p>
                <a:pPr>
                  <a:defRPr sz="1353" b="1" i="0" u="none" strike="noStrike" baseline="0">
                    <a:solidFill>
                      <a:srgbClr val="000000"/>
                    </a:solidFill>
                    <a:latin typeface="Arial"/>
                    <a:ea typeface="Arial"/>
                    <a:cs typeface="Arial"/>
                  </a:defRPr>
                </a:pPr>
                <a:r>
                  <a:rPr lang="en-US"/>
                  <a:t>Number of Beamlines</a:t>
                </a:r>
              </a:p>
            </c:rich>
          </c:tx>
          <c:layout>
            <c:manualLayout>
              <c:xMode val="edge"/>
              <c:yMode val="edge"/>
              <c:x val="8.4985835694051225E-3"/>
              <c:y val="0.20470588235294163"/>
            </c:manualLayout>
          </c:layout>
          <c:overlay val="0"/>
          <c:spPr>
            <a:noFill/>
            <a:ln w="21143">
              <a:noFill/>
            </a:ln>
          </c:spPr>
        </c:title>
        <c:numFmt formatCode="0" sourceLinked="1"/>
        <c:majorTickMark val="out"/>
        <c:minorTickMark val="none"/>
        <c:tickLblPos val="nextTo"/>
        <c:spPr>
          <a:ln w="2643">
            <a:solidFill>
              <a:srgbClr val="000000"/>
            </a:solidFill>
            <a:prstDash val="solid"/>
          </a:ln>
        </c:spPr>
        <c:txPr>
          <a:bodyPr rot="0" vert="horz"/>
          <a:lstStyle/>
          <a:p>
            <a:pPr>
              <a:defRPr sz="957" b="1" i="0" u="none" strike="noStrike" baseline="0">
                <a:solidFill>
                  <a:srgbClr val="000000"/>
                </a:solidFill>
                <a:latin typeface="Arial"/>
                <a:ea typeface="Arial"/>
                <a:cs typeface="Arial"/>
              </a:defRPr>
            </a:pPr>
            <a:endParaRPr lang="en-US"/>
          </a:p>
        </c:txPr>
        <c:crossAx val="107794816"/>
        <c:crosses val="autoZero"/>
        <c:crossBetween val="between"/>
      </c:valAx>
      <c:spPr>
        <a:noFill/>
        <a:ln w="10572">
          <a:solidFill>
            <a:srgbClr val="000000"/>
          </a:solidFill>
          <a:prstDash val="solid"/>
        </a:ln>
      </c:spPr>
    </c:plotArea>
    <c:plotVisOnly val="1"/>
    <c:dispBlanksAs val="gap"/>
    <c:showDLblsOverMax val="0"/>
  </c:chart>
  <c:spPr>
    <a:noFill/>
    <a:ln>
      <a:noFill/>
    </a:ln>
  </c:spPr>
  <c:txPr>
    <a:bodyPr/>
    <a:lstStyle/>
    <a:p>
      <a:pPr>
        <a:defRPr sz="74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solidFill>
            </a:ln>
          </c:spPr>
          <c:dPt>
            <c:idx val="0"/>
            <c:bubble3D val="0"/>
            <c:spPr>
              <a:solidFill>
                <a:srgbClr val="3333FF"/>
              </a:solidFill>
              <a:ln>
                <a:solidFill>
                  <a:schemeClr val="tx1"/>
                </a:solidFill>
              </a:ln>
            </c:spPr>
          </c:dPt>
          <c:dPt>
            <c:idx val="1"/>
            <c:bubble3D val="0"/>
            <c:spPr>
              <a:solidFill>
                <a:srgbClr val="3333FF"/>
              </a:solidFill>
              <a:ln>
                <a:solidFill>
                  <a:schemeClr val="tx1"/>
                </a:solidFill>
              </a:ln>
            </c:spPr>
          </c:dPt>
          <c:dPt>
            <c:idx val="2"/>
            <c:bubble3D val="0"/>
            <c:spPr>
              <a:solidFill>
                <a:srgbClr val="3333FF"/>
              </a:solidFill>
              <a:ln>
                <a:solidFill>
                  <a:schemeClr val="tx1"/>
                </a:solidFill>
              </a:ln>
            </c:spPr>
          </c:dPt>
          <c:dPt>
            <c:idx val="3"/>
            <c:bubble3D val="0"/>
            <c:spPr>
              <a:solidFill>
                <a:srgbClr val="3333FF"/>
              </a:solidFill>
              <a:ln>
                <a:solidFill>
                  <a:schemeClr val="tx1"/>
                </a:solidFill>
              </a:ln>
            </c:spPr>
          </c:dPt>
          <c:dPt>
            <c:idx val="4"/>
            <c:bubble3D val="0"/>
            <c:spPr>
              <a:solidFill>
                <a:srgbClr val="6969FF"/>
              </a:solidFill>
              <a:ln>
                <a:solidFill>
                  <a:schemeClr val="tx1"/>
                </a:solidFill>
              </a:ln>
            </c:spPr>
          </c:dPt>
          <c:dPt>
            <c:idx val="5"/>
            <c:bubble3D val="0"/>
            <c:spPr>
              <a:solidFill>
                <a:srgbClr val="6969FF"/>
              </a:solidFill>
              <a:ln>
                <a:solidFill>
                  <a:schemeClr val="tx1"/>
                </a:solidFill>
              </a:ln>
            </c:spPr>
          </c:dPt>
          <c:dPt>
            <c:idx val="6"/>
            <c:bubble3D val="0"/>
            <c:spPr>
              <a:solidFill>
                <a:srgbClr val="6969FF"/>
              </a:solidFill>
              <a:ln>
                <a:solidFill>
                  <a:schemeClr val="tx1"/>
                </a:solidFill>
              </a:ln>
            </c:spPr>
          </c:dPt>
          <c:dPt>
            <c:idx val="7"/>
            <c:bubble3D val="0"/>
            <c:spPr>
              <a:solidFill>
                <a:srgbClr val="6969FF"/>
              </a:solidFill>
              <a:ln>
                <a:solidFill>
                  <a:schemeClr val="tx1"/>
                </a:solidFill>
              </a:ln>
            </c:spPr>
          </c:dPt>
          <c:dPt>
            <c:idx val="8"/>
            <c:bubble3D val="0"/>
            <c:spPr>
              <a:solidFill>
                <a:srgbClr val="A7A7FF"/>
              </a:solidFill>
              <a:ln>
                <a:solidFill>
                  <a:schemeClr val="tx1"/>
                </a:solidFill>
              </a:ln>
            </c:spPr>
          </c:dPt>
          <c:dPt>
            <c:idx val="9"/>
            <c:bubble3D val="0"/>
            <c:spPr>
              <a:solidFill>
                <a:srgbClr val="FA7D00"/>
              </a:solidFill>
              <a:ln>
                <a:solidFill>
                  <a:schemeClr val="tx1"/>
                </a:solidFill>
              </a:ln>
            </c:spPr>
          </c:dPt>
          <c:dPt>
            <c:idx val="10"/>
            <c:bubble3D val="0"/>
            <c:spPr>
              <a:solidFill>
                <a:srgbClr val="FA7D00"/>
              </a:solidFill>
              <a:ln>
                <a:solidFill>
                  <a:schemeClr val="tx1"/>
                </a:solidFill>
              </a:ln>
            </c:spPr>
          </c:dPt>
          <c:dPt>
            <c:idx val="11"/>
            <c:bubble3D val="0"/>
            <c:spPr>
              <a:solidFill>
                <a:srgbClr val="FA7D00"/>
              </a:solidFill>
              <a:ln>
                <a:solidFill>
                  <a:schemeClr val="tx1"/>
                </a:solidFill>
              </a:ln>
            </c:spPr>
          </c:dPt>
          <c:dPt>
            <c:idx val="12"/>
            <c:bubble3D val="0"/>
            <c:spPr>
              <a:solidFill>
                <a:srgbClr val="CC0099"/>
              </a:solidFill>
              <a:ln>
                <a:solidFill>
                  <a:schemeClr val="tx1"/>
                </a:solidFill>
              </a:ln>
            </c:spPr>
          </c:dPt>
          <c:dPt>
            <c:idx val="13"/>
            <c:bubble3D val="0"/>
            <c:spPr>
              <a:solidFill>
                <a:srgbClr val="CC0099"/>
              </a:solidFill>
              <a:ln>
                <a:solidFill>
                  <a:schemeClr val="tx1"/>
                </a:solidFill>
              </a:ln>
            </c:spPr>
          </c:dPt>
          <c:dPt>
            <c:idx val="14"/>
            <c:bubble3D val="0"/>
            <c:spPr>
              <a:solidFill>
                <a:srgbClr val="33CC33"/>
              </a:solidFill>
              <a:ln>
                <a:solidFill>
                  <a:schemeClr val="tx1"/>
                </a:solidFill>
              </a:ln>
            </c:spPr>
          </c:dPt>
          <c:dPt>
            <c:idx val="15"/>
            <c:bubble3D val="0"/>
            <c:spPr>
              <a:solidFill>
                <a:srgbClr val="33CC33"/>
              </a:solidFill>
              <a:ln>
                <a:solidFill>
                  <a:schemeClr val="tx1"/>
                </a:solidFill>
              </a:ln>
            </c:spPr>
          </c:dPt>
          <c:dPt>
            <c:idx val="16"/>
            <c:bubble3D val="0"/>
            <c:spPr>
              <a:solidFill>
                <a:srgbClr val="33CC33"/>
              </a:solidFill>
              <a:ln>
                <a:solidFill>
                  <a:schemeClr val="tx1"/>
                </a:solidFill>
              </a:ln>
            </c:spPr>
          </c:dPt>
          <c:dPt>
            <c:idx val="17"/>
            <c:bubble3D val="0"/>
            <c:spPr>
              <a:solidFill>
                <a:srgbClr val="33CC33"/>
              </a:solidFill>
              <a:ln>
                <a:solidFill>
                  <a:schemeClr val="tx1"/>
                </a:solidFill>
              </a:ln>
            </c:spPr>
          </c:dPt>
          <c:dPt>
            <c:idx val="18"/>
            <c:bubble3D val="0"/>
            <c:spPr>
              <a:solidFill>
                <a:srgbClr val="FFFF00"/>
              </a:solidFill>
              <a:ln>
                <a:solidFill>
                  <a:schemeClr val="tx1"/>
                </a:solidFill>
              </a:ln>
            </c:spPr>
          </c:dPt>
          <c:dPt>
            <c:idx val="19"/>
            <c:bubble3D val="0"/>
            <c:spPr>
              <a:solidFill>
                <a:srgbClr val="FFFF00"/>
              </a:solidFill>
              <a:ln>
                <a:solidFill>
                  <a:schemeClr val="tx1"/>
                </a:solidFill>
              </a:ln>
            </c:spPr>
          </c:dPt>
          <c:dPt>
            <c:idx val="20"/>
            <c:bubble3D val="0"/>
            <c:spPr>
              <a:solidFill>
                <a:srgbClr val="FFFF00"/>
              </a:solidFill>
              <a:ln>
                <a:solidFill>
                  <a:schemeClr val="tx1"/>
                </a:solidFill>
              </a:ln>
            </c:spPr>
          </c:dPt>
          <c:dPt>
            <c:idx val="21"/>
            <c:bubble3D val="0"/>
            <c:spPr>
              <a:solidFill>
                <a:srgbClr val="FFFF00"/>
              </a:solidFill>
              <a:ln>
                <a:solidFill>
                  <a:schemeClr val="tx1"/>
                </a:solidFill>
              </a:ln>
            </c:spPr>
          </c:dPt>
          <c:dPt>
            <c:idx val="22"/>
            <c:bubble3D val="0"/>
            <c:spPr>
              <a:solidFill>
                <a:srgbClr val="FFFF00"/>
              </a:solidFill>
              <a:ln>
                <a:solidFill>
                  <a:schemeClr val="tx1"/>
                </a:solidFill>
              </a:ln>
            </c:spPr>
          </c:dPt>
          <c:dPt>
            <c:idx val="23"/>
            <c:bubble3D val="0"/>
            <c:spPr>
              <a:solidFill>
                <a:srgbClr val="FF0000"/>
              </a:solidFill>
              <a:ln>
                <a:solidFill>
                  <a:schemeClr val="tx1"/>
                </a:solidFill>
              </a:ln>
            </c:spPr>
          </c:dPt>
          <c:dPt>
            <c:idx val="24"/>
            <c:bubble3D val="0"/>
            <c:spPr>
              <a:solidFill>
                <a:srgbClr val="FF0000"/>
              </a:solidFill>
              <a:ln>
                <a:solidFill>
                  <a:schemeClr val="tx1"/>
                </a:solidFill>
              </a:ln>
            </c:spPr>
          </c:dPt>
          <c:dPt>
            <c:idx val="25"/>
            <c:bubble3D val="0"/>
            <c:spPr>
              <a:solidFill>
                <a:srgbClr val="FF0000"/>
              </a:solidFill>
              <a:ln>
                <a:solidFill>
                  <a:schemeClr val="tx1"/>
                </a:solidFill>
              </a:ln>
            </c:spPr>
          </c:dPt>
          <c:dPt>
            <c:idx val="26"/>
            <c:bubble3D val="0"/>
            <c:spPr>
              <a:solidFill>
                <a:srgbClr val="FF0000"/>
              </a:solidFill>
              <a:ln>
                <a:solidFill>
                  <a:schemeClr val="tx1"/>
                </a:solidFill>
              </a:ln>
            </c:spPr>
          </c:dPt>
          <c:dPt>
            <c:idx val="27"/>
            <c:bubble3D val="0"/>
            <c:spPr>
              <a:solidFill>
                <a:srgbClr val="FF0000"/>
              </a:solidFill>
              <a:ln>
                <a:solidFill>
                  <a:schemeClr val="tx1"/>
                </a:solidFill>
              </a:ln>
            </c:spPr>
          </c:dPt>
          <c:cat>
            <c:strRef>
              <c:f>'FY 2007'!$A$7:$A$32</c:f>
              <c:strCache>
                <c:ptCount val="26"/>
                <c:pt idx="0">
                  <c:v>SSRL</c:v>
                </c:pt>
                <c:pt idx="1">
                  <c:v>ALS</c:v>
                </c:pt>
                <c:pt idx="2">
                  <c:v>APS</c:v>
                </c:pt>
                <c:pt idx="3">
                  <c:v>NSLS</c:v>
                </c:pt>
                <c:pt idx="4">
                  <c:v>IPNS</c:v>
                </c:pt>
                <c:pt idx="5">
                  <c:v>HFIR</c:v>
                </c:pt>
                <c:pt idx="6">
                  <c:v>Lujan</c:v>
                </c:pt>
                <c:pt idx="7">
                  <c:v>SNS</c:v>
                </c:pt>
                <c:pt idx="8">
                  <c:v>CRF</c:v>
                </c:pt>
                <c:pt idx="9">
                  <c:v>NERSC</c:v>
                </c:pt>
                <c:pt idx="10">
                  <c:v>OLCF</c:v>
                </c:pt>
                <c:pt idx="11">
                  <c:v>ACLF</c:v>
                </c:pt>
                <c:pt idx="12">
                  <c:v>Tevatron</c:v>
                </c:pt>
                <c:pt idx="13">
                  <c:v>B-Factory</c:v>
                </c:pt>
                <c:pt idx="14">
                  <c:v>RHIC</c:v>
                </c:pt>
                <c:pt idx="15">
                  <c:v>TJNAF </c:v>
                </c:pt>
                <c:pt idx="16">
                  <c:v>HRIBF</c:v>
                </c:pt>
                <c:pt idx="17">
                  <c:v>ATLAS</c:v>
                </c:pt>
                <c:pt idx="18">
                  <c:v>EMSL</c:v>
                </c:pt>
                <c:pt idx="19">
                  <c:v>PGF</c:v>
                </c:pt>
                <c:pt idx="20">
                  <c:v>Mouse House</c:v>
                </c:pt>
                <c:pt idx="21">
                  <c:v>ARM</c:v>
                </c:pt>
                <c:pt idx="22">
                  <c:v>FACE</c:v>
                </c:pt>
                <c:pt idx="23">
                  <c:v>DIII-D</c:v>
                </c:pt>
                <c:pt idx="24">
                  <c:v>C-Mod</c:v>
                </c:pt>
                <c:pt idx="25">
                  <c:v>NSTX</c:v>
                </c:pt>
              </c:strCache>
            </c:strRef>
          </c:cat>
          <c:val>
            <c:numRef>
              <c:f>'FY 2007'!$B$7:$B$32</c:f>
              <c:numCache>
                <c:formatCode>#,##0_);\-#,##0_);\ ......_)</c:formatCode>
                <c:ptCount val="26"/>
                <c:pt idx="0">
                  <c:v>1151</c:v>
                </c:pt>
                <c:pt idx="1">
                  <c:v>1748</c:v>
                </c:pt>
                <c:pt idx="2">
                  <c:v>3420</c:v>
                </c:pt>
                <c:pt idx="3">
                  <c:v>2219</c:v>
                </c:pt>
                <c:pt idx="4">
                  <c:v>173</c:v>
                </c:pt>
                <c:pt idx="5">
                  <c:v>72</c:v>
                </c:pt>
                <c:pt idx="6">
                  <c:v>272</c:v>
                </c:pt>
                <c:pt idx="7">
                  <c:v>24</c:v>
                </c:pt>
                <c:pt idx="8">
                  <c:v>147</c:v>
                </c:pt>
                <c:pt idx="9">
                  <c:v>2000</c:v>
                </c:pt>
                <c:pt idx="10">
                  <c:v>400</c:v>
                </c:pt>
                <c:pt idx="11">
                  <c:v>15</c:v>
                </c:pt>
                <c:pt idx="12">
                  <c:v>2160</c:v>
                </c:pt>
                <c:pt idx="13">
                  <c:v>1100</c:v>
                </c:pt>
                <c:pt idx="14">
                  <c:v>900</c:v>
                </c:pt>
                <c:pt idx="15">
                  <c:v>800</c:v>
                </c:pt>
                <c:pt idx="16">
                  <c:v>90</c:v>
                </c:pt>
                <c:pt idx="17">
                  <c:v>200</c:v>
                </c:pt>
                <c:pt idx="18">
                  <c:v>1700</c:v>
                </c:pt>
                <c:pt idx="19">
                  <c:v>120</c:v>
                </c:pt>
                <c:pt idx="20">
                  <c:v>20</c:v>
                </c:pt>
                <c:pt idx="21">
                  <c:v>850</c:v>
                </c:pt>
                <c:pt idx="22">
                  <c:v>195</c:v>
                </c:pt>
                <c:pt idx="23">
                  <c:v>220</c:v>
                </c:pt>
                <c:pt idx="24">
                  <c:v>105</c:v>
                </c:pt>
                <c:pt idx="25">
                  <c:v>140</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81057325647404965"/>
          <c:y val="5.665423005064704E-3"/>
          <c:w val="0.14885577826036731"/>
          <c:h val="0.98237264333374641"/>
        </c:manualLayou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56331933494528E-2"/>
          <c:y val="2.265244410825655E-2"/>
          <c:w val="0.87386271351206513"/>
          <c:h val="0.77634961439588801"/>
        </c:manualLayout>
      </c:layout>
      <c:barChart>
        <c:barDir val="col"/>
        <c:grouping val="stacked"/>
        <c:varyColors val="0"/>
        <c:ser>
          <c:idx val="0"/>
          <c:order val="0"/>
          <c:tx>
            <c:strRef>
              <c:f>'FY82-FY12 Chart'!$A$4</c:f>
              <c:strCache>
                <c:ptCount val="1"/>
                <c:pt idx="0">
                  <c:v>NSLS</c:v>
                </c:pt>
              </c:strCache>
            </c:strRef>
          </c:tx>
          <c:spPr>
            <a:solidFill>
              <a:srgbClr val="3366FF"/>
            </a:solidFill>
            <a:ln w="12700">
              <a:solidFill>
                <a:srgbClr val="000000"/>
              </a:solidFill>
              <a:prstDash val="solid"/>
            </a:ln>
          </c:spPr>
          <c:invertIfNegative val="0"/>
          <c:cat>
            <c:strRef>
              <c:f>'FY82-FY12 Chart'!$B$3:$AG$3</c:f>
              <c:strCache>
                <c:ptCount val="32"/>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pt idx="30">
                  <c:v> '12 </c:v>
                </c:pt>
                <c:pt idx="31">
                  <c:v> '13</c:v>
                </c:pt>
              </c:strCache>
            </c:strRef>
          </c:cat>
          <c:val>
            <c:numRef>
              <c:f>'FY82-FY12 Chart'!$B$4:$AG$4</c:f>
              <c:numCache>
                <c:formatCode>_(* #,##0_);_(* \(#,##0\);_(* "-"??_);_(@_)</c:formatCode>
                <c:ptCount val="32"/>
                <c:pt idx="0">
                  <c:v>90</c:v>
                </c:pt>
                <c:pt idx="1">
                  <c:v>124</c:v>
                </c:pt>
                <c:pt idx="2">
                  <c:v>210</c:v>
                </c:pt>
                <c:pt idx="3">
                  <c:v>276</c:v>
                </c:pt>
                <c:pt idx="4">
                  <c:v>507</c:v>
                </c:pt>
                <c:pt idx="5">
                  <c:v>670</c:v>
                </c:pt>
                <c:pt idx="6">
                  <c:v>828</c:v>
                </c:pt>
                <c:pt idx="7">
                  <c:v>1215</c:v>
                </c:pt>
                <c:pt idx="8">
                  <c:v>1550</c:v>
                </c:pt>
                <c:pt idx="9">
                  <c:v>1725</c:v>
                </c:pt>
                <c:pt idx="10">
                  <c:v>1897</c:v>
                </c:pt>
                <c:pt idx="11">
                  <c:v>2193</c:v>
                </c:pt>
                <c:pt idx="12">
                  <c:v>2228</c:v>
                </c:pt>
                <c:pt idx="13">
                  <c:v>2206</c:v>
                </c:pt>
                <c:pt idx="14">
                  <c:v>2261</c:v>
                </c:pt>
                <c:pt idx="15">
                  <c:v>2320</c:v>
                </c:pt>
                <c:pt idx="16">
                  <c:v>2380</c:v>
                </c:pt>
                <c:pt idx="17">
                  <c:v>2416</c:v>
                </c:pt>
                <c:pt idx="18">
                  <c:v>2551</c:v>
                </c:pt>
                <c:pt idx="19">
                  <c:v>2523</c:v>
                </c:pt>
                <c:pt idx="20">
                  <c:v>2413</c:v>
                </c:pt>
                <c:pt idx="21">
                  <c:v>2206</c:v>
                </c:pt>
                <c:pt idx="22">
                  <c:v>2299</c:v>
                </c:pt>
                <c:pt idx="23">
                  <c:v>2256</c:v>
                </c:pt>
                <c:pt idx="24">
                  <c:v>2105</c:v>
                </c:pt>
                <c:pt idx="25">
                  <c:v>2219</c:v>
                </c:pt>
                <c:pt idx="26">
                  <c:v>2128</c:v>
                </c:pt>
                <c:pt idx="27">
                  <c:v>2214</c:v>
                </c:pt>
                <c:pt idx="28">
                  <c:v>2229</c:v>
                </c:pt>
                <c:pt idx="29">
                  <c:v>2313</c:v>
                </c:pt>
                <c:pt idx="30">
                  <c:v>2453</c:v>
                </c:pt>
                <c:pt idx="31">
                  <c:v>2367</c:v>
                </c:pt>
              </c:numCache>
            </c:numRef>
          </c:val>
        </c:ser>
        <c:ser>
          <c:idx val="1"/>
          <c:order val="1"/>
          <c:tx>
            <c:strRef>
              <c:f>'FY82-FY12 Chart'!$A$5</c:f>
              <c:strCache>
                <c:ptCount val="1"/>
                <c:pt idx="0">
                  <c:v>SSRL</c:v>
                </c:pt>
              </c:strCache>
            </c:strRef>
          </c:tx>
          <c:spPr>
            <a:solidFill>
              <a:srgbClr val="FFFF00"/>
            </a:solidFill>
            <a:ln w="12700">
              <a:solidFill>
                <a:srgbClr val="000000"/>
              </a:solidFill>
              <a:prstDash val="solid"/>
            </a:ln>
          </c:spPr>
          <c:invertIfNegative val="0"/>
          <c:cat>
            <c:strRef>
              <c:f>'FY82-FY12 Chart'!$B$3:$AG$3</c:f>
              <c:strCache>
                <c:ptCount val="32"/>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pt idx="30">
                  <c:v> '12 </c:v>
                </c:pt>
                <c:pt idx="31">
                  <c:v> '13</c:v>
                </c:pt>
              </c:strCache>
            </c:strRef>
          </c:cat>
          <c:val>
            <c:numRef>
              <c:f>'FY82-FY12 Chart'!$B$5:$AG$5</c:f>
              <c:numCache>
                <c:formatCode>_(* #,##0_);_(* \(#,##0\);_(* "-"??_);_(@_)</c:formatCode>
                <c:ptCount val="32"/>
                <c:pt idx="0">
                  <c:v>148</c:v>
                </c:pt>
                <c:pt idx="1">
                  <c:v>177</c:v>
                </c:pt>
                <c:pt idx="2">
                  <c:v>189</c:v>
                </c:pt>
                <c:pt idx="3">
                  <c:v>189</c:v>
                </c:pt>
                <c:pt idx="4">
                  <c:v>191</c:v>
                </c:pt>
                <c:pt idx="5">
                  <c:v>191</c:v>
                </c:pt>
                <c:pt idx="6">
                  <c:v>146</c:v>
                </c:pt>
                <c:pt idx="7">
                  <c:v>144</c:v>
                </c:pt>
                <c:pt idx="8">
                  <c:v>107</c:v>
                </c:pt>
                <c:pt idx="9">
                  <c:v>250</c:v>
                </c:pt>
                <c:pt idx="10">
                  <c:v>240</c:v>
                </c:pt>
                <c:pt idx="11">
                  <c:v>292</c:v>
                </c:pt>
                <c:pt idx="12">
                  <c:v>387</c:v>
                </c:pt>
                <c:pt idx="13">
                  <c:v>493</c:v>
                </c:pt>
                <c:pt idx="14">
                  <c:v>647</c:v>
                </c:pt>
                <c:pt idx="15">
                  <c:v>721</c:v>
                </c:pt>
                <c:pt idx="16">
                  <c:v>763</c:v>
                </c:pt>
                <c:pt idx="17">
                  <c:v>782</c:v>
                </c:pt>
                <c:pt idx="18">
                  <c:v>895</c:v>
                </c:pt>
                <c:pt idx="19">
                  <c:v>907</c:v>
                </c:pt>
                <c:pt idx="20">
                  <c:v>1023</c:v>
                </c:pt>
                <c:pt idx="21">
                  <c:v>867</c:v>
                </c:pt>
                <c:pt idx="22">
                  <c:v>741</c:v>
                </c:pt>
                <c:pt idx="23">
                  <c:v>1007</c:v>
                </c:pt>
                <c:pt idx="24">
                  <c:v>1124</c:v>
                </c:pt>
                <c:pt idx="25">
                  <c:v>1151</c:v>
                </c:pt>
                <c:pt idx="26">
                  <c:v>1147</c:v>
                </c:pt>
                <c:pt idx="27">
                  <c:v>1361</c:v>
                </c:pt>
                <c:pt idx="28">
                  <c:v>1436</c:v>
                </c:pt>
                <c:pt idx="29">
                  <c:v>1515</c:v>
                </c:pt>
                <c:pt idx="30">
                  <c:v>1597</c:v>
                </c:pt>
                <c:pt idx="31">
                  <c:v>1675</c:v>
                </c:pt>
              </c:numCache>
            </c:numRef>
          </c:val>
        </c:ser>
        <c:ser>
          <c:idx val="2"/>
          <c:order val="2"/>
          <c:tx>
            <c:strRef>
              <c:f>'FY82-FY12 Chart'!$A$6</c:f>
              <c:strCache>
                <c:ptCount val="1"/>
                <c:pt idx="0">
                  <c:v>ALS</c:v>
                </c:pt>
              </c:strCache>
            </c:strRef>
          </c:tx>
          <c:spPr>
            <a:solidFill>
              <a:srgbClr val="FF0000"/>
            </a:solidFill>
            <a:ln w="12700">
              <a:solidFill>
                <a:srgbClr val="000000"/>
              </a:solidFill>
              <a:prstDash val="solid"/>
            </a:ln>
          </c:spPr>
          <c:invertIfNegative val="0"/>
          <c:cat>
            <c:strRef>
              <c:f>'FY82-FY12 Chart'!$B$3:$AG$3</c:f>
              <c:strCache>
                <c:ptCount val="32"/>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pt idx="30">
                  <c:v> '12 </c:v>
                </c:pt>
                <c:pt idx="31">
                  <c:v> '13</c:v>
                </c:pt>
              </c:strCache>
            </c:strRef>
          </c:cat>
          <c:val>
            <c:numRef>
              <c:f>'FY82-FY12 Chart'!$B$6:$AG$6</c:f>
              <c:numCache>
                <c:formatCode>_(* #,##0_);_(* \(#,##0\);_(* "-"??_);_(@_)</c:formatCode>
                <c:ptCount val="32"/>
                <c:pt idx="0">
                  <c:v>0</c:v>
                </c:pt>
                <c:pt idx="1">
                  <c:v>0</c:v>
                </c:pt>
                <c:pt idx="2">
                  <c:v>0</c:v>
                </c:pt>
                <c:pt idx="3">
                  <c:v>0</c:v>
                </c:pt>
                <c:pt idx="4">
                  <c:v>0</c:v>
                </c:pt>
                <c:pt idx="5">
                  <c:v>0</c:v>
                </c:pt>
                <c:pt idx="6">
                  <c:v>0</c:v>
                </c:pt>
                <c:pt idx="7">
                  <c:v>0</c:v>
                </c:pt>
                <c:pt idx="8">
                  <c:v>0</c:v>
                </c:pt>
                <c:pt idx="9">
                  <c:v>0</c:v>
                </c:pt>
                <c:pt idx="10">
                  <c:v>0</c:v>
                </c:pt>
                <c:pt idx="11">
                  <c:v>0</c:v>
                </c:pt>
                <c:pt idx="12">
                  <c:v>91</c:v>
                </c:pt>
                <c:pt idx="13">
                  <c:v>182</c:v>
                </c:pt>
                <c:pt idx="14">
                  <c:v>184</c:v>
                </c:pt>
                <c:pt idx="15">
                  <c:v>295</c:v>
                </c:pt>
                <c:pt idx="16">
                  <c:v>659</c:v>
                </c:pt>
                <c:pt idx="17">
                  <c:v>805</c:v>
                </c:pt>
                <c:pt idx="18">
                  <c:v>1036</c:v>
                </c:pt>
                <c:pt idx="19">
                  <c:v>1163</c:v>
                </c:pt>
                <c:pt idx="20">
                  <c:v>1385</c:v>
                </c:pt>
                <c:pt idx="21">
                  <c:v>1662</c:v>
                </c:pt>
                <c:pt idx="22">
                  <c:v>1898</c:v>
                </c:pt>
                <c:pt idx="23">
                  <c:v>2003</c:v>
                </c:pt>
                <c:pt idx="24">
                  <c:v>2158</c:v>
                </c:pt>
                <c:pt idx="25">
                  <c:v>1748</c:v>
                </c:pt>
                <c:pt idx="26">
                  <c:v>1938</c:v>
                </c:pt>
                <c:pt idx="27">
                  <c:v>1918</c:v>
                </c:pt>
                <c:pt idx="28">
                  <c:v>2032</c:v>
                </c:pt>
                <c:pt idx="29">
                  <c:v>1931</c:v>
                </c:pt>
                <c:pt idx="30">
                  <c:v>1995</c:v>
                </c:pt>
                <c:pt idx="31">
                  <c:v>2222</c:v>
                </c:pt>
              </c:numCache>
            </c:numRef>
          </c:val>
        </c:ser>
        <c:ser>
          <c:idx val="3"/>
          <c:order val="3"/>
          <c:tx>
            <c:strRef>
              <c:f>'FY82-FY12 Chart'!$A$7</c:f>
              <c:strCache>
                <c:ptCount val="1"/>
                <c:pt idx="0">
                  <c:v>APS</c:v>
                </c:pt>
              </c:strCache>
            </c:strRef>
          </c:tx>
          <c:spPr>
            <a:solidFill>
              <a:srgbClr val="00FF00"/>
            </a:solidFill>
            <a:ln w="12700">
              <a:solidFill>
                <a:srgbClr val="000000"/>
              </a:solidFill>
              <a:prstDash val="solid"/>
            </a:ln>
          </c:spPr>
          <c:invertIfNegative val="0"/>
          <c:cat>
            <c:strRef>
              <c:f>'FY82-FY12 Chart'!$B$3:$AG$3</c:f>
              <c:strCache>
                <c:ptCount val="32"/>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pt idx="30">
                  <c:v> '12 </c:v>
                </c:pt>
                <c:pt idx="31">
                  <c:v> '13</c:v>
                </c:pt>
              </c:strCache>
            </c:strRef>
          </c:cat>
          <c:val>
            <c:numRef>
              <c:f>'FY82-FY12 Chart'!$B$7:$AG$7</c:f>
              <c:numCache>
                <c:formatCode>_(* #,##0_);_(* \(#,##0\);_(* "-"??_);_(@_)</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536</c:v>
                </c:pt>
                <c:pt idx="16">
                  <c:v>734</c:v>
                </c:pt>
                <c:pt idx="17">
                  <c:v>1222</c:v>
                </c:pt>
                <c:pt idx="18">
                  <c:v>1527</c:v>
                </c:pt>
                <c:pt idx="19">
                  <c:v>1989</c:v>
                </c:pt>
                <c:pt idx="20">
                  <c:v>2299</c:v>
                </c:pt>
                <c:pt idx="21">
                  <c:v>2767</c:v>
                </c:pt>
                <c:pt idx="22">
                  <c:v>2773</c:v>
                </c:pt>
                <c:pt idx="23">
                  <c:v>3215</c:v>
                </c:pt>
                <c:pt idx="24">
                  <c:v>3274</c:v>
                </c:pt>
                <c:pt idx="25">
                  <c:v>3420</c:v>
                </c:pt>
                <c:pt idx="26">
                  <c:v>3279</c:v>
                </c:pt>
                <c:pt idx="27">
                  <c:v>3537</c:v>
                </c:pt>
                <c:pt idx="28">
                  <c:v>3796</c:v>
                </c:pt>
                <c:pt idx="29">
                  <c:v>3986</c:v>
                </c:pt>
                <c:pt idx="30">
                  <c:v>4360</c:v>
                </c:pt>
                <c:pt idx="31">
                  <c:v>4542</c:v>
                </c:pt>
              </c:numCache>
            </c:numRef>
          </c:val>
        </c:ser>
        <c:ser>
          <c:idx val="4"/>
          <c:order val="4"/>
          <c:tx>
            <c:strRef>
              <c:f>'FY82-FY12 Chart'!$A$8</c:f>
              <c:strCache>
                <c:ptCount val="1"/>
                <c:pt idx="0">
                  <c:v>LCLS</c:v>
                </c:pt>
              </c:strCache>
            </c:strRef>
          </c:tx>
          <c:spPr>
            <a:solidFill>
              <a:srgbClr val="003366"/>
            </a:solidFill>
            <a:ln>
              <a:solidFill>
                <a:srgbClr val="000000"/>
              </a:solidFill>
            </a:ln>
          </c:spPr>
          <c:invertIfNegative val="0"/>
          <c:cat>
            <c:strRef>
              <c:f>'FY82-FY12 Chart'!$B$3:$AG$3</c:f>
              <c:strCache>
                <c:ptCount val="32"/>
                <c:pt idx="0">
                  <c:v> '82</c:v>
                </c:pt>
                <c:pt idx="1">
                  <c:v> '83</c:v>
                </c:pt>
                <c:pt idx="2">
                  <c:v> '84</c:v>
                </c:pt>
                <c:pt idx="3">
                  <c:v> '85</c:v>
                </c:pt>
                <c:pt idx="4">
                  <c:v> '86</c:v>
                </c:pt>
                <c:pt idx="5">
                  <c:v> '87</c:v>
                </c:pt>
                <c:pt idx="6">
                  <c:v> '88</c:v>
                </c:pt>
                <c:pt idx="7">
                  <c:v> '89</c:v>
                </c:pt>
                <c:pt idx="8">
                  <c:v> '90</c:v>
                </c:pt>
                <c:pt idx="9">
                  <c:v> '91</c:v>
                </c:pt>
                <c:pt idx="10">
                  <c:v> '92</c:v>
                </c:pt>
                <c:pt idx="11">
                  <c:v> '93</c:v>
                </c:pt>
                <c:pt idx="12">
                  <c:v> '94</c:v>
                </c:pt>
                <c:pt idx="13">
                  <c:v> '95</c:v>
                </c:pt>
                <c:pt idx="14">
                  <c:v> '96</c:v>
                </c:pt>
                <c:pt idx="15">
                  <c:v> '97</c:v>
                </c:pt>
                <c:pt idx="16">
                  <c:v> '98</c:v>
                </c:pt>
                <c:pt idx="17">
                  <c:v> '99</c:v>
                </c:pt>
                <c:pt idx="18">
                  <c:v> '00</c:v>
                </c:pt>
                <c:pt idx="19">
                  <c:v> '01</c:v>
                </c:pt>
                <c:pt idx="20">
                  <c:v> '02</c:v>
                </c:pt>
                <c:pt idx="21">
                  <c:v> '03</c:v>
                </c:pt>
                <c:pt idx="22">
                  <c:v> '04</c:v>
                </c:pt>
                <c:pt idx="23">
                  <c:v> '05</c:v>
                </c:pt>
                <c:pt idx="24">
                  <c:v> '06</c:v>
                </c:pt>
                <c:pt idx="25">
                  <c:v> '07</c:v>
                </c:pt>
                <c:pt idx="26">
                  <c:v> '08</c:v>
                </c:pt>
                <c:pt idx="27">
                  <c:v> '09</c:v>
                </c:pt>
                <c:pt idx="28">
                  <c:v> '10</c:v>
                </c:pt>
                <c:pt idx="29">
                  <c:v> '11 </c:v>
                </c:pt>
                <c:pt idx="30">
                  <c:v> '12 </c:v>
                </c:pt>
                <c:pt idx="31">
                  <c:v> '13</c:v>
                </c:pt>
              </c:strCache>
            </c:strRef>
          </c:cat>
          <c:val>
            <c:numRef>
              <c:f>'FY82-FY12 Chart'!$B$8:$AG$8</c:f>
              <c:numCache>
                <c:formatCode>General</c:formatCode>
                <c:ptCount val="32"/>
                <c:pt idx="28" formatCode="_(* #,##0_);_(* \(#,##0\);_(* &quot;-&quot;??_);_(@_)">
                  <c:v>359</c:v>
                </c:pt>
                <c:pt idx="29" formatCode="_(* #,##0_);_(* \(#,##0\);_(* &quot;-&quot;??_);_(@_)">
                  <c:v>516</c:v>
                </c:pt>
                <c:pt idx="30" formatCode="_(* #,##0_);_(* \(#,##0\);_(* &quot;-&quot;??_);_(@_)">
                  <c:v>571</c:v>
                </c:pt>
                <c:pt idx="31" formatCode="_(* #,##0_);_(* \(#,##0\);_(* &quot;-&quot;??_);_(@_)">
                  <c:v>594</c:v>
                </c:pt>
              </c:numCache>
            </c:numRef>
          </c:val>
        </c:ser>
        <c:dLbls>
          <c:showLegendKey val="0"/>
          <c:showVal val="0"/>
          <c:showCatName val="0"/>
          <c:showSerName val="0"/>
          <c:showPercent val="0"/>
          <c:showBubbleSize val="0"/>
        </c:dLbls>
        <c:gapWidth val="60"/>
        <c:overlap val="100"/>
        <c:axId val="94327552"/>
        <c:axId val="94329472"/>
      </c:barChart>
      <c:catAx>
        <c:axId val="94327552"/>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en-US"/>
                  <a:t>Fiscal Year</a:t>
                </a:r>
              </a:p>
            </c:rich>
          </c:tx>
          <c:layout>
            <c:manualLayout>
              <c:xMode val="edge"/>
              <c:yMode val="edge"/>
              <c:x val="0.50034216204955007"/>
              <c:y val="0.84997361296688845"/>
            </c:manualLayout>
          </c:layout>
          <c:overlay val="0"/>
          <c:spPr>
            <a:noFill/>
            <a:ln w="25400">
              <a:noFill/>
            </a:ln>
          </c:spPr>
        </c:title>
        <c:numFmt formatCode="@" sourceLinked="0"/>
        <c:majorTickMark val="none"/>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4329472"/>
        <c:crossesAt val="0"/>
        <c:auto val="0"/>
        <c:lblAlgn val="ctr"/>
        <c:lblOffset val="100"/>
        <c:tickLblSkip val="1"/>
        <c:tickMarkSkip val="1"/>
        <c:noMultiLvlLbl val="0"/>
      </c:catAx>
      <c:valAx>
        <c:axId val="94329472"/>
        <c:scaling>
          <c:orientation val="minMax"/>
          <c:max val="12000"/>
          <c:min val="0"/>
        </c:scaling>
        <c:delete val="0"/>
        <c:axPos val="l"/>
        <c:majorGridlines>
          <c:spPr>
            <a:ln w="12700">
              <a:solidFill>
                <a:srgbClr val="C0C0C0"/>
              </a:solidFill>
              <a:prstDash val="sysDash"/>
            </a:ln>
          </c:spPr>
        </c:majorGridlines>
        <c:title>
          <c:tx>
            <c:rich>
              <a:bodyPr/>
              <a:lstStyle/>
              <a:p>
                <a:pPr>
                  <a:defRPr sz="1200" b="1" i="0" u="none" strike="noStrike" baseline="0">
                    <a:solidFill>
                      <a:srgbClr val="000000"/>
                    </a:solidFill>
                    <a:latin typeface="Arial"/>
                    <a:ea typeface="Arial"/>
                    <a:cs typeface="Arial"/>
                  </a:defRPr>
                </a:pPr>
                <a:r>
                  <a:rPr lang="en-US"/>
                  <a:t>Number of Users</a:t>
                </a:r>
              </a:p>
            </c:rich>
          </c:tx>
          <c:layout>
            <c:manualLayout>
              <c:xMode val="edge"/>
              <c:yMode val="edge"/>
              <c:x val="7.1855748373971465E-3"/>
              <c:y val="0.2874500885998249"/>
            </c:manualLayout>
          </c:layout>
          <c:overlay val="0"/>
          <c:spPr>
            <a:noFill/>
            <a:ln w="25400">
              <a:noFill/>
            </a:ln>
          </c:spPr>
        </c:title>
        <c:numFmt formatCode="#,##0" sourceLinked="0"/>
        <c:majorTickMark val="in"/>
        <c:minorTickMark val="none"/>
        <c:tickLblPos val="nextTo"/>
        <c:spPr>
          <a:ln w="2540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4327552"/>
        <c:crosses val="autoZero"/>
        <c:crossBetween val="between"/>
        <c:majorUnit val="1000"/>
        <c:minorUnit val="200"/>
      </c:valAx>
      <c:spPr>
        <a:solidFill>
          <a:srgbClr val="FFFFFF"/>
        </a:solidFill>
        <a:ln w="25400">
          <a:noFill/>
        </a:ln>
      </c:spPr>
    </c:plotArea>
    <c:legend>
      <c:legendPos val="r"/>
      <c:layout>
        <c:manualLayout>
          <c:xMode val="edge"/>
          <c:yMode val="edge"/>
          <c:x val="0.13857374030249767"/>
          <c:y val="0.4556965084195711"/>
          <c:w val="7.5707319106798454E-2"/>
          <c:h val="0.25355147412111079"/>
        </c:manualLayout>
      </c:layout>
      <c:overlay val="0"/>
      <c:spPr>
        <a:solidFill>
          <a:srgbClr val="FFFFFF"/>
        </a:solidFill>
        <a:ln w="3175">
          <a:solidFill>
            <a:srgbClr val="000000"/>
          </a:solidFill>
          <a:prstDash val="solid"/>
        </a:ln>
        <a:effectLst>
          <a:outerShdw dist="35921" dir="2700000" algn="br">
            <a:srgbClr val="000000"/>
          </a:outerShdw>
        </a:effectLst>
      </c:spPr>
      <c:txPr>
        <a:bodyPr/>
        <a:lstStyle/>
        <a:p>
          <a:pPr>
            <a:defRPr sz="82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32866617538689"/>
          <c:y val="3.1141868512110753E-2"/>
          <c:w val="0.57406042741341223"/>
          <c:h val="0.77162629757785506"/>
        </c:manualLayout>
      </c:layout>
      <c:barChart>
        <c:barDir val="col"/>
        <c:grouping val="percentStacked"/>
        <c:varyColors val="0"/>
        <c:ser>
          <c:idx val="4"/>
          <c:order val="0"/>
          <c:tx>
            <c:strRef>
              <c:f>'5Total Charts (2)'!$B$27</c:f>
              <c:strCache>
                <c:ptCount val="1"/>
                <c:pt idx="0">
                  <c:v>Other</c:v>
                </c:pt>
              </c:strCache>
            </c:strRef>
          </c:tx>
          <c:spPr>
            <a:solidFill>
              <a:srgbClr val="C0C0C0"/>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(2)'!$C$27:$Z$27</c:f>
              <c:numCache>
                <c:formatCode>_(* #,##0_);_(* \(#,##0\);_(* "-"??_);_(@_)</c:formatCode>
                <c:ptCount val="24"/>
                <c:pt idx="0">
                  <c:v>0</c:v>
                </c:pt>
                <c:pt idx="1">
                  <c:v>2</c:v>
                </c:pt>
                <c:pt idx="2">
                  <c:v>2</c:v>
                </c:pt>
                <c:pt idx="3">
                  <c:v>0</c:v>
                </c:pt>
                <c:pt idx="4">
                  <c:v>61</c:v>
                </c:pt>
                <c:pt idx="5">
                  <c:v>69</c:v>
                </c:pt>
                <c:pt idx="6">
                  <c:v>79</c:v>
                </c:pt>
                <c:pt idx="7">
                  <c:v>92</c:v>
                </c:pt>
                <c:pt idx="8">
                  <c:v>90</c:v>
                </c:pt>
                <c:pt idx="9">
                  <c:v>68</c:v>
                </c:pt>
                <c:pt idx="10">
                  <c:v>86</c:v>
                </c:pt>
                <c:pt idx="11">
                  <c:v>62</c:v>
                </c:pt>
                <c:pt idx="12">
                  <c:v>68</c:v>
                </c:pt>
                <c:pt idx="13">
                  <c:v>85</c:v>
                </c:pt>
                <c:pt idx="14">
                  <c:v>196</c:v>
                </c:pt>
                <c:pt idx="15">
                  <c:v>239</c:v>
                </c:pt>
                <c:pt idx="16">
                  <c:v>168</c:v>
                </c:pt>
                <c:pt idx="17">
                  <c:v>155.22999999999999</c:v>
                </c:pt>
                <c:pt idx="18">
                  <c:v>158</c:v>
                </c:pt>
                <c:pt idx="19">
                  <c:v>187</c:v>
                </c:pt>
                <c:pt idx="20">
                  <c:v>168</c:v>
                </c:pt>
                <c:pt idx="21">
                  <c:v>170</c:v>
                </c:pt>
                <c:pt idx="22">
                  <c:v>247</c:v>
                </c:pt>
                <c:pt idx="23">
                  <c:v>156.03</c:v>
                </c:pt>
              </c:numCache>
            </c:numRef>
          </c:val>
        </c:ser>
        <c:ser>
          <c:idx val="0"/>
          <c:order val="1"/>
          <c:tx>
            <c:strRef>
              <c:f>'5Total Charts (2)'!$B$22</c:f>
              <c:strCache>
                <c:ptCount val="1"/>
                <c:pt idx="0">
                  <c:v>Materials Sciences</c:v>
                </c:pt>
              </c:strCache>
            </c:strRef>
          </c:tx>
          <c:spPr>
            <a:solidFill>
              <a:srgbClr val="4600A5"/>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(2)'!$C$22:$Z$22</c:f>
              <c:numCache>
                <c:formatCode>_(* #,##0_);_(* \(#,##0\);_(* "-"??_);_(@_)</c:formatCode>
                <c:ptCount val="24"/>
                <c:pt idx="0">
                  <c:v>881</c:v>
                </c:pt>
                <c:pt idx="1">
                  <c:v>1083</c:v>
                </c:pt>
                <c:pt idx="2">
                  <c:v>975</c:v>
                </c:pt>
                <c:pt idx="3">
                  <c:v>1212</c:v>
                </c:pt>
                <c:pt idx="4">
                  <c:v>1119</c:v>
                </c:pt>
                <c:pt idx="5">
                  <c:v>1233</c:v>
                </c:pt>
                <c:pt idx="6">
                  <c:v>1266</c:v>
                </c:pt>
                <c:pt idx="7">
                  <c:v>1303</c:v>
                </c:pt>
                <c:pt idx="8">
                  <c:v>1479</c:v>
                </c:pt>
                <c:pt idx="9">
                  <c:v>1633</c:v>
                </c:pt>
                <c:pt idx="10">
                  <c:v>1644</c:v>
                </c:pt>
                <c:pt idx="11">
                  <c:v>1765</c:v>
                </c:pt>
                <c:pt idx="12">
                  <c:v>1940</c:v>
                </c:pt>
                <c:pt idx="13">
                  <c:v>1789</c:v>
                </c:pt>
                <c:pt idx="14">
                  <c:v>1560</c:v>
                </c:pt>
                <c:pt idx="15">
                  <c:v>1696</c:v>
                </c:pt>
                <c:pt idx="16">
                  <c:v>1833</c:v>
                </c:pt>
                <c:pt idx="17">
                  <c:v>1856.6289999999999</c:v>
                </c:pt>
                <c:pt idx="18">
                  <c:v>1903</c:v>
                </c:pt>
                <c:pt idx="19">
                  <c:v>2011</c:v>
                </c:pt>
                <c:pt idx="20">
                  <c:v>2300</c:v>
                </c:pt>
                <c:pt idx="21">
                  <c:v>2405</c:v>
                </c:pt>
                <c:pt idx="22">
                  <c:v>2578</c:v>
                </c:pt>
                <c:pt idx="23">
                  <c:v>2791.14</c:v>
                </c:pt>
              </c:numCache>
            </c:numRef>
          </c:val>
        </c:ser>
        <c:ser>
          <c:idx val="3"/>
          <c:order val="2"/>
          <c:tx>
            <c:strRef>
              <c:f>'5Total Charts (2)'!$B$26</c:f>
              <c:strCache>
                <c:ptCount val="1"/>
                <c:pt idx="0">
                  <c:v>Optical/General Physics</c:v>
                </c:pt>
              </c:strCache>
            </c:strRef>
          </c:tx>
          <c:spPr>
            <a:solidFill>
              <a:srgbClr val="FF8080"/>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(2)'!$C$26:$Z$26</c:f>
              <c:numCache>
                <c:formatCode>_(* #,##0_);_(* \(#,##0\);_(* "-"??_);_(@_)</c:formatCode>
                <c:ptCount val="24"/>
                <c:pt idx="0">
                  <c:v>171</c:v>
                </c:pt>
                <c:pt idx="1">
                  <c:v>130</c:v>
                </c:pt>
                <c:pt idx="2">
                  <c:v>186</c:v>
                </c:pt>
                <c:pt idx="3">
                  <c:v>154</c:v>
                </c:pt>
                <c:pt idx="4">
                  <c:v>137</c:v>
                </c:pt>
                <c:pt idx="5">
                  <c:v>133</c:v>
                </c:pt>
                <c:pt idx="6">
                  <c:v>123</c:v>
                </c:pt>
                <c:pt idx="7">
                  <c:v>344</c:v>
                </c:pt>
                <c:pt idx="8">
                  <c:v>476</c:v>
                </c:pt>
                <c:pt idx="9">
                  <c:v>426</c:v>
                </c:pt>
                <c:pt idx="10">
                  <c:v>559</c:v>
                </c:pt>
                <c:pt idx="11">
                  <c:v>639</c:v>
                </c:pt>
                <c:pt idx="12">
                  <c:v>617</c:v>
                </c:pt>
                <c:pt idx="13">
                  <c:v>700</c:v>
                </c:pt>
                <c:pt idx="14">
                  <c:v>768</c:v>
                </c:pt>
                <c:pt idx="15">
                  <c:v>855</c:v>
                </c:pt>
                <c:pt idx="16">
                  <c:v>880</c:v>
                </c:pt>
                <c:pt idx="17">
                  <c:v>908.26400000000001</c:v>
                </c:pt>
                <c:pt idx="18">
                  <c:v>981</c:v>
                </c:pt>
                <c:pt idx="19">
                  <c:v>1076</c:v>
                </c:pt>
                <c:pt idx="20">
                  <c:v>1324</c:v>
                </c:pt>
                <c:pt idx="21">
                  <c:v>1449</c:v>
                </c:pt>
                <c:pt idx="22">
                  <c:v>1500</c:v>
                </c:pt>
                <c:pt idx="23">
                  <c:v>1555.21</c:v>
                </c:pt>
              </c:numCache>
            </c:numRef>
          </c:val>
        </c:ser>
        <c:ser>
          <c:idx val="2"/>
          <c:order val="3"/>
          <c:tx>
            <c:strRef>
              <c:f>'5Total Charts (2)'!$B$25</c:f>
              <c:strCache>
                <c:ptCount val="1"/>
                <c:pt idx="0">
                  <c:v>Applied Science/Engineering</c:v>
                </c:pt>
              </c:strCache>
            </c:strRef>
          </c:tx>
          <c:spPr>
            <a:solidFill>
              <a:srgbClr val="CC99FF"/>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(2)'!$C$25:$Z$25</c:f>
              <c:numCache>
                <c:formatCode>_(* #,##0_);_(* \(#,##0\);_(* "-"??_);_(@_)</c:formatCode>
                <c:ptCount val="24"/>
                <c:pt idx="0">
                  <c:v>163</c:v>
                </c:pt>
                <c:pt idx="1">
                  <c:v>117</c:v>
                </c:pt>
                <c:pt idx="2">
                  <c:v>186</c:v>
                </c:pt>
                <c:pt idx="3">
                  <c:v>198</c:v>
                </c:pt>
                <c:pt idx="4">
                  <c:v>203</c:v>
                </c:pt>
                <c:pt idx="5">
                  <c:v>205</c:v>
                </c:pt>
                <c:pt idx="6">
                  <c:v>195</c:v>
                </c:pt>
                <c:pt idx="7">
                  <c:v>199</c:v>
                </c:pt>
                <c:pt idx="8">
                  <c:v>246</c:v>
                </c:pt>
                <c:pt idx="9">
                  <c:v>295</c:v>
                </c:pt>
                <c:pt idx="10">
                  <c:v>415</c:v>
                </c:pt>
                <c:pt idx="11">
                  <c:v>466</c:v>
                </c:pt>
                <c:pt idx="12">
                  <c:v>466</c:v>
                </c:pt>
                <c:pt idx="13">
                  <c:v>559</c:v>
                </c:pt>
                <c:pt idx="14">
                  <c:v>623</c:v>
                </c:pt>
                <c:pt idx="15">
                  <c:v>528</c:v>
                </c:pt>
                <c:pt idx="16">
                  <c:v>502</c:v>
                </c:pt>
                <c:pt idx="17">
                  <c:v>383.21000000000004</c:v>
                </c:pt>
                <c:pt idx="18">
                  <c:v>396</c:v>
                </c:pt>
                <c:pt idx="19">
                  <c:v>448</c:v>
                </c:pt>
                <c:pt idx="20">
                  <c:v>444</c:v>
                </c:pt>
                <c:pt idx="21">
                  <c:v>466</c:v>
                </c:pt>
                <c:pt idx="22">
                  <c:v>506</c:v>
                </c:pt>
                <c:pt idx="23">
                  <c:v>529.58000000000004</c:v>
                </c:pt>
              </c:numCache>
            </c:numRef>
          </c:val>
        </c:ser>
        <c:ser>
          <c:idx val="7"/>
          <c:order val="4"/>
          <c:tx>
            <c:strRef>
              <c:f>'5Total Charts (2)'!$B$24</c:f>
              <c:strCache>
                <c:ptCount val="1"/>
                <c:pt idx="0">
                  <c:v>Geosciences &amp; Ecology</c:v>
                </c:pt>
              </c:strCache>
            </c:strRef>
          </c:tx>
          <c:spPr>
            <a:solidFill>
              <a:srgbClr val="99CCFF"/>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(2)'!$C$24:$Z$24</c:f>
              <c:numCache>
                <c:formatCode>_(* #,##0_);_(* \(#,##0\);_(* "-"??_);_(@_)</c:formatCode>
                <c:ptCount val="24"/>
                <c:pt idx="0">
                  <c:v>70</c:v>
                </c:pt>
                <c:pt idx="1">
                  <c:v>51</c:v>
                </c:pt>
                <c:pt idx="2">
                  <c:v>89</c:v>
                </c:pt>
                <c:pt idx="3">
                  <c:v>100</c:v>
                </c:pt>
                <c:pt idx="4">
                  <c:v>151</c:v>
                </c:pt>
                <c:pt idx="5">
                  <c:v>164</c:v>
                </c:pt>
                <c:pt idx="6">
                  <c:v>201</c:v>
                </c:pt>
                <c:pt idx="7">
                  <c:v>275</c:v>
                </c:pt>
                <c:pt idx="8">
                  <c:v>251</c:v>
                </c:pt>
                <c:pt idx="9">
                  <c:v>378</c:v>
                </c:pt>
                <c:pt idx="10">
                  <c:v>421</c:v>
                </c:pt>
                <c:pt idx="11">
                  <c:v>520</c:v>
                </c:pt>
                <c:pt idx="12">
                  <c:v>559</c:v>
                </c:pt>
                <c:pt idx="13">
                  <c:v>619</c:v>
                </c:pt>
                <c:pt idx="14">
                  <c:v>642</c:v>
                </c:pt>
                <c:pt idx="15">
                  <c:v>780</c:v>
                </c:pt>
                <c:pt idx="16">
                  <c:v>810</c:v>
                </c:pt>
                <c:pt idx="17">
                  <c:v>790.17000000000041</c:v>
                </c:pt>
                <c:pt idx="18">
                  <c:v>792</c:v>
                </c:pt>
                <c:pt idx="19">
                  <c:v>861</c:v>
                </c:pt>
                <c:pt idx="20">
                  <c:v>849</c:v>
                </c:pt>
                <c:pt idx="21">
                  <c:v>894</c:v>
                </c:pt>
                <c:pt idx="22">
                  <c:v>968</c:v>
                </c:pt>
                <c:pt idx="23">
                  <c:v>1049.57</c:v>
                </c:pt>
              </c:numCache>
            </c:numRef>
          </c:val>
        </c:ser>
        <c:ser>
          <c:idx val="1"/>
          <c:order val="5"/>
          <c:tx>
            <c:strRef>
              <c:f>'5Total Charts (2)'!$B$21</c:f>
              <c:strCache>
                <c:ptCount val="1"/>
                <c:pt idx="0">
                  <c:v>Chemical Sciences</c:v>
                </c:pt>
              </c:strCache>
            </c:strRef>
          </c:tx>
          <c:spPr>
            <a:solidFill>
              <a:srgbClr val="FCF305"/>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(2)'!$C$21:$Z$21</c:f>
              <c:numCache>
                <c:formatCode>_(* #,##0_);_(* \(#,##0\);_(* "-"??_);_(@_)</c:formatCode>
                <c:ptCount val="24"/>
                <c:pt idx="0">
                  <c:v>271</c:v>
                </c:pt>
                <c:pt idx="1">
                  <c:v>321</c:v>
                </c:pt>
                <c:pt idx="2">
                  <c:v>324</c:v>
                </c:pt>
                <c:pt idx="3">
                  <c:v>353</c:v>
                </c:pt>
                <c:pt idx="4">
                  <c:v>362</c:v>
                </c:pt>
                <c:pt idx="5">
                  <c:v>348</c:v>
                </c:pt>
                <c:pt idx="6">
                  <c:v>371</c:v>
                </c:pt>
                <c:pt idx="7">
                  <c:v>443</c:v>
                </c:pt>
                <c:pt idx="8">
                  <c:v>467</c:v>
                </c:pt>
                <c:pt idx="9">
                  <c:v>486</c:v>
                </c:pt>
                <c:pt idx="10">
                  <c:v>482</c:v>
                </c:pt>
                <c:pt idx="11">
                  <c:v>510</c:v>
                </c:pt>
                <c:pt idx="12">
                  <c:v>562</c:v>
                </c:pt>
                <c:pt idx="13">
                  <c:v>644</c:v>
                </c:pt>
                <c:pt idx="14">
                  <c:v>699</c:v>
                </c:pt>
                <c:pt idx="15">
                  <c:v>756</c:v>
                </c:pt>
                <c:pt idx="16">
                  <c:v>829</c:v>
                </c:pt>
                <c:pt idx="17">
                  <c:v>745.83999999999969</c:v>
                </c:pt>
                <c:pt idx="18">
                  <c:v>798</c:v>
                </c:pt>
                <c:pt idx="19">
                  <c:v>885</c:v>
                </c:pt>
                <c:pt idx="20">
                  <c:v>1067</c:v>
                </c:pt>
                <c:pt idx="21">
                  <c:v>1161</c:v>
                </c:pt>
                <c:pt idx="22">
                  <c:v>1311</c:v>
                </c:pt>
                <c:pt idx="23">
                  <c:v>1355.54</c:v>
                </c:pt>
              </c:numCache>
            </c:numRef>
          </c:val>
        </c:ser>
        <c:ser>
          <c:idx val="6"/>
          <c:order val="6"/>
          <c:tx>
            <c:strRef>
              <c:f>'5Total Charts (2)'!$B$23</c:f>
              <c:strCache>
                <c:ptCount val="1"/>
                <c:pt idx="0">
                  <c:v>Life Sciences</c:v>
                </c:pt>
              </c:strCache>
            </c:strRef>
          </c:tx>
          <c:spPr>
            <a:solidFill>
              <a:srgbClr val="1FB714"/>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(2)'!$C$23:$Z$23</c:f>
              <c:numCache>
                <c:formatCode>_(* #,##0_);_(* \(#,##0\);_(* "-"??_);_(@_)</c:formatCode>
                <c:ptCount val="24"/>
                <c:pt idx="0">
                  <c:v>101</c:v>
                </c:pt>
                <c:pt idx="1">
                  <c:v>271</c:v>
                </c:pt>
                <c:pt idx="2">
                  <c:v>375</c:v>
                </c:pt>
                <c:pt idx="3">
                  <c:v>468</c:v>
                </c:pt>
                <c:pt idx="4">
                  <c:v>673</c:v>
                </c:pt>
                <c:pt idx="5">
                  <c:v>729</c:v>
                </c:pt>
                <c:pt idx="6">
                  <c:v>857</c:v>
                </c:pt>
                <c:pt idx="7">
                  <c:v>1216</c:v>
                </c:pt>
                <c:pt idx="8">
                  <c:v>1527</c:v>
                </c:pt>
                <c:pt idx="9">
                  <c:v>1939</c:v>
                </c:pt>
                <c:pt idx="10">
                  <c:v>2402</c:v>
                </c:pt>
                <c:pt idx="11">
                  <c:v>2620</c:v>
                </c:pt>
                <c:pt idx="12">
                  <c:v>2908</c:v>
                </c:pt>
                <c:pt idx="13">
                  <c:v>3106</c:v>
                </c:pt>
                <c:pt idx="14">
                  <c:v>3223</c:v>
                </c:pt>
                <c:pt idx="15">
                  <c:v>3627</c:v>
                </c:pt>
                <c:pt idx="16">
                  <c:v>3639</c:v>
                </c:pt>
                <c:pt idx="17">
                  <c:v>3698.62</c:v>
                </c:pt>
                <c:pt idx="18">
                  <c:v>3464</c:v>
                </c:pt>
                <c:pt idx="19">
                  <c:v>3562</c:v>
                </c:pt>
                <c:pt idx="20">
                  <c:v>3699</c:v>
                </c:pt>
                <c:pt idx="21">
                  <c:v>3716</c:v>
                </c:pt>
                <c:pt idx="22">
                  <c:v>3867</c:v>
                </c:pt>
                <c:pt idx="23">
                  <c:v>3962.9300000000012</c:v>
                </c:pt>
              </c:numCache>
            </c:numRef>
          </c:val>
        </c:ser>
        <c:dLbls>
          <c:showLegendKey val="0"/>
          <c:showVal val="0"/>
          <c:showCatName val="0"/>
          <c:showSerName val="0"/>
          <c:showPercent val="0"/>
          <c:showBubbleSize val="0"/>
        </c:dLbls>
        <c:gapWidth val="150"/>
        <c:overlap val="100"/>
        <c:axId val="97781632"/>
        <c:axId val="97792384"/>
      </c:barChart>
      <c:lineChart>
        <c:grouping val="standard"/>
        <c:varyColors val="0"/>
        <c:ser>
          <c:idx val="5"/>
          <c:order val="7"/>
          <c:tx>
            <c:strRef>
              <c:f>'5Total Charts (2)'!$B$4</c:f>
              <c:strCache>
                <c:ptCount val="1"/>
                <c:pt idx="0">
                  <c:v>Total Number of Users</c:v>
                </c:pt>
              </c:strCache>
            </c:strRef>
          </c:tx>
          <c:spPr>
            <a:ln w="25400">
              <a:solidFill>
                <a:srgbClr val="3366FF"/>
              </a:solidFill>
              <a:prstDash val="solid"/>
            </a:ln>
          </c:spPr>
          <c:marker>
            <c:symbol val="diamond"/>
            <c:size val="12"/>
            <c:spPr>
              <a:solidFill>
                <a:srgbClr val="FFFFFF"/>
              </a:solidFill>
              <a:ln>
                <a:solidFill>
                  <a:srgbClr val="3366FF"/>
                </a:solidFill>
                <a:prstDash val="solid"/>
              </a:ln>
              <a:effectLst>
                <a:outerShdw dist="35921" dir="2700000" algn="br">
                  <a:srgbClr val="000000"/>
                </a:outerShdw>
              </a:effectLst>
            </c:spPr>
          </c:marker>
          <c:val>
            <c:numRef>
              <c:f>'5Total Charts (2)'!$C$4:$Z$4</c:f>
              <c:numCache>
                <c:formatCode>_(* #,##0_);_(* \(#,##0\);_(* "-"??_);_(@_)</c:formatCode>
                <c:ptCount val="24"/>
                <c:pt idx="0">
                  <c:v>1657</c:v>
                </c:pt>
                <c:pt idx="1">
                  <c:v>1975</c:v>
                </c:pt>
                <c:pt idx="2">
                  <c:v>2137</c:v>
                </c:pt>
                <c:pt idx="3">
                  <c:v>2485</c:v>
                </c:pt>
                <c:pt idx="4">
                  <c:v>2706</c:v>
                </c:pt>
                <c:pt idx="5">
                  <c:v>2881</c:v>
                </c:pt>
                <c:pt idx="6">
                  <c:v>3092</c:v>
                </c:pt>
                <c:pt idx="7">
                  <c:v>3872</c:v>
                </c:pt>
                <c:pt idx="8">
                  <c:v>4536</c:v>
                </c:pt>
                <c:pt idx="9">
                  <c:v>5225</c:v>
                </c:pt>
                <c:pt idx="10">
                  <c:v>6009</c:v>
                </c:pt>
                <c:pt idx="11">
                  <c:v>6582</c:v>
                </c:pt>
                <c:pt idx="12">
                  <c:v>7120</c:v>
                </c:pt>
                <c:pt idx="13">
                  <c:v>7502</c:v>
                </c:pt>
                <c:pt idx="14">
                  <c:v>7711</c:v>
                </c:pt>
                <c:pt idx="15">
                  <c:v>8481</c:v>
                </c:pt>
                <c:pt idx="16">
                  <c:v>8661</c:v>
                </c:pt>
                <c:pt idx="17">
                  <c:v>8538</c:v>
                </c:pt>
                <c:pt idx="18">
                  <c:v>8492</c:v>
                </c:pt>
                <c:pt idx="19">
                  <c:v>9030</c:v>
                </c:pt>
                <c:pt idx="20">
                  <c:v>9851</c:v>
                </c:pt>
                <c:pt idx="21">
                  <c:v>10261</c:v>
                </c:pt>
                <c:pt idx="22">
                  <c:v>10976</c:v>
                </c:pt>
                <c:pt idx="23">
                  <c:v>11400</c:v>
                </c:pt>
              </c:numCache>
            </c:numRef>
          </c:val>
          <c:smooth val="0"/>
        </c:ser>
        <c:dLbls>
          <c:showLegendKey val="0"/>
          <c:showVal val="0"/>
          <c:showCatName val="0"/>
          <c:showSerName val="0"/>
          <c:showPercent val="0"/>
          <c:showBubbleSize val="0"/>
        </c:dLbls>
        <c:marker val="1"/>
        <c:smooth val="0"/>
        <c:axId val="97794304"/>
        <c:axId val="97804288"/>
      </c:lineChart>
      <c:catAx>
        <c:axId val="97781632"/>
        <c:scaling>
          <c:orientation val="minMax"/>
        </c:scaling>
        <c:delete val="0"/>
        <c:axPos val="b"/>
        <c:title>
          <c:tx>
            <c:rich>
              <a:bodyPr/>
              <a:lstStyle/>
              <a:p>
                <a:pPr>
                  <a:defRPr sz="1600" b="1" i="0" u="none" strike="noStrike" baseline="0">
                    <a:solidFill>
                      <a:srgbClr val="000000"/>
                    </a:solidFill>
                    <a:latin typeface="Arial"/>
                    <a:ea typeface="Arial"/>
                    <a:cs typeface="Arial"/>
                  </a:defRPr>
                </a:pPr>
                <a:r>
                  <a:rPr lang="en-US" dirty="0"/>
                  <a:t>Fiscal Year</a:t>
                </a:r>
              </a:p>
            </c:rich>
          </c:tx>
          <c:layout>
            <c:manualLayout>
              <c:xMode val="edge"/>
              <c:yMode val="edge"/>
              <c:x val="0.35624333897336163"/>
              <c:y val="0.8935361106117119"/>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97792384"/>
        <c:crosses val="autoZero"/>
        <c:auto val="0"/>
        <c:lblAlgn val="ctr"/>
        <c:lblOffset val="100"/>
        <c:tickLblSkip val="1"/>
        <c:tickMarkSkip val="1"/>
        <c:noMultiLvlLbl val="0"/>
      </c:catAx>
      <c:valAx>
        <c:axId val="97792384"/>
        <c:scaling>
          <c:orientation val="minMax"/>
        </c:scaling>
        <c:delete val="0"/>
        <c:axPos val="l"/>
        <c:majorGridlines>
          <c:spPr>
            <a:ln w="3175">
              <a:solidFill>
                <a:srgbClr val="000000"/>
              </a:solidFill>
              <a:prstDash val="sysDash"/>
            </a:ln>
          </c:spPr>
        </c:majorGridlines>
        <c:title>
          <c:tx>
            <c:rich>
              <a:bodyPr/>
              <a:lstStyle/>
              <a:p>
                <a:pPr>
                  <a:defRPr sz="2000" b="1" i="0" u="none" strike="noStrike" baseline="0">
                    <a:solidFill>
                      <a:srgbClr val="000000"/>
                    </a:solidFill>
                    <a:latin typeface="Arial"/>
                    <a:ea typeface="Arial"/>
                    <a:cs typeface="Arial"/>
                  </a:defRPr>
                </a:pPr>
                <a:r>
                  <a:rPr lang="en-US"/>
                  <a:t>Percent of Users</a:t>
                </a:r>
              </a:p>
            </c:rich>
          </c:tx>
          <c:layout>
            <c:manualLayout>
              <c:xMode val="edge"/>
              <c:yMode val="edge"/>
              <c:x val="2.3571373169743805E-2"/>
              <c:y val="0.2272472416212021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97781632"/>
        <c:crosses val="autoZero"/>
        <c:crossBetween val="between"/>
        <c:majorUnit val="0.1"/>
        <c:minorUnit val="0.05"/>
      </c:valAx>
      <c:catAx>
        <c:axId val="97794304"/>
        <c:scaling>
          <c:orientation val="minMax"/>
        </c:scaling>
        <c:delete val="1"/>
        <c:axPos val="b"/>
        <c:majorTickMark val="out"/>
        <c:minorTickMark val="none"/>
        <c:tickLblPos val="none"/>
        <c:crossAx val="97804288"/>
        <c:crosses val="autoZero"/>
        <c:auto val="0"/>
        <c:lblAlgn val="ctr"/>
        <c:lblOffset val="100"/>
        <c:noMultiLvlLbl val="0"/>
      </c:catAx>
      <c:valAx>
        <c:axId val="97804288"/>
        <c:scaling>
          <c:orientation val="minMax"/>
          <c:min val="0"/>
        </c:scaling>
        <c:delete val="0"/>
        <c:axPos val="r"/>
        <c:numFmt formatCode="_(* #,##0_);_(* \(#,##0\);_(* &quot;-&quot;??_);_(@_)"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D4"/>
                </a:solidFill>
                <a:latin typeface="Arial"/>
                <a:ea typeface="Arial"/>
                <a:cs typeface="Arial"/>
              </a:defRPr>
            </a:pPr>
            <a:endParaRPr lang="en-US"/>
          </a:p>
        </c:txPr>
        <c:crossAx val="97794304"/>
        <c:crosses val="max"/>
        <c:crossBetween val="between"/>
        <c:majorUnit val="1000"/>
        <c:minorUnit val="100"/>
      </c:valAx>
      <c:spPr>
        <a:noFill/>
        <a:ln w="25400">
          <a:noFill/>
        </a:ln>
      </c:spPr>
    </c:plotArea>
    <c:legend>
      <c:legendPos val="r"/>
      <c:legendEntry>
        <c:idx val="7"/>
        <c:txPr>
          <a:bodyPr/>
          <a:lstStyle/>
          <a:p>
            <a:pPr>
              <a:defRPr sz="1000" b="0" i="0" u="none" strike="noStrike" baseline="0">
                <a:solidFill>
                  <a:srgbClr val="0000D4"/>
                </a:solidFill>
                <a:latin typeface="Arial"/>
                <a:ea typeface="Arial"/>
                <a:cs typeface="Arial"/>
              </a:defRPr>
            </a:pPr>
            <a:endParaRPr lang="en-US"/>
          </a:p>
        </c:txPr>
      </c:legendEntry>
      <c:layout>
        <c:manualLayout>
          <c:xMode val="edge"/>
          <c:yMode val="edge"/>
          <c:x val="0.78433833621982829"/>
          <c:y val="0.25208019643346652"/>
          <c:w val="0.18788636827182459"/>
          <c:h val="0.49186434843197652"/>
        </c:manualLayout>
      </c:layout>
      <c:overlay val="0"/>
      <c:spPr>
        <a:solidFill>
          <a:srgbClr val="FFFFFF"/>
        </a:solidFill>
        <a:ln w="12700">
          <a:solidFill>
            <a:srgbClr val="000000"/>
          </a:solidFill>
          <a:prstDash val="solid"/>
        </a:ln>
        <a:effectLst>
          <a:outerShdw dist="35921" dir="2700000" algn="br">
            <a:srgbClr val="000000"/>
          </a:outerShdw>
        </a:effectLst>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35336194563661"/>
          <c:y val="0.13480598879889336"/>
          <c:w val="0.51931330472102932"/>
          <c:h val="0.69916326394002259"/>
        </c:manualLayout>
      </c:layout>
      <c:barChart>
        <c:barDir val="col"/>
        <c:grouping val="percentStacked"/>
        <c:varyColors val="0"/>
        <c:ser>
          <c:idx val="0"/>
          <c:order val="0"/>
          <c:tx>
            <c:strRef>
              <c:f>'5Total Charts (2)'!$B$6</c:f>
              <c:strCache>
                <c:ptCount val="1"/>
                <c:pt idx="0">
                  <c:v>University</c:v>
                </c:pt>
              </c:strCache>
            </c:strRef>
          </c:tx>
          <c:spPr>
            <a:solidFill>
              <a:srgbClr val="9999FF"/>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(2)'!$C$6:$Z$6</c:f>
              <c:numCache>
                <c:formatCode>_(* #,##0_);_(* \(#,##0\);_(* "-"??_);_(@_)</c:formatCode>
                <c:ptCount val="24"/>
                <c:pt idx="0">
                  <c:v>913</c:v>
                </c:pt>
                <c:pt idx="1">
                  <c:v>962</c:v>
                </c:pt>
                <c:pt idx="2">
                  <c:v>1116</c:v>
                </c:pt>
                <c:pt idx="3">
                  <c:v>1272</c:v>
                </c:pt>
                <c:pt idx="4">
                  <c:v>1343</c:v>
                </c:pt>
                <c:pt idx="5">
                  <c:v>1424</c:v>
                </c:pt>
                <c:pt idx="6">
                  <c:v>1587</c:v>
                </c:pt>
                <c:pt idx="7">
                  <c:v>1888</c:v>
                </c:pt>
                <c:pt idx="8">
                  <c:v>2283</c:v>
                </c:pt>
                <c:pt idx="9">
                  <c:v>2583</c:v>
                </c:pt>
                <c:pt idx="10">
                  <c:v>3077</c:v>
                </c:pt>
                <c:pt idx="11">
                  <c:v>3352</c:v>
                </c:pt>
                <c:pt idx="12">
                  <c:v>3811</c:v>
                </c:pt>
                <c:pt idx="13">
                  <c:v>4077</c:v>
                </c:pt>
                <c:pt idx="14">
                  <c:v>4203</c:v>
                </c:pt>
                <c:pt idx="15">
                  <c:v>4635</c:v>
                </c:pt>
                <c:pt idx="16">
                  <c:v>4651</c:v>
                </c:pt>
                <c:pt idx="17">
                  <c:v>4788</c:v>
                </c:pt>
                <c:pt idx="18">
                  <c:v>4696</c:v>
                </c:pt>
                <c:pt idx="19">
                  <c:v>5205</c:v>
                </c:pt>
                <c:pt idx="20">
                  <c:v>5607</c:v>
                </c:pt>
                <c:pt idx="21">
                  <c:v>5781</c:v>
                </c:pt>
                <c:pt idx="22">
                  <c:v>6277</c:v>
                </c:pt>
                <c:pt idx="23" formatCode="#,##0_);\(#,##0\)">
                  <c:v>6533</c:v>
                </c:pt>
              </c:numCache>
            </c:numRef>
          </c:val>
        </c:ser>
        <c:ser>
          <c:idx val="1"/>
          <c:order val="1"/>
          <c:tx>
            <c:strRef>
              <c:f>'5Total Charts (2)'!$B$7</c:f>
              <c:strCache>
                <c:ptCount val="1"/>
                <c:pt idx="0">
                  <c:v>Industry</c:v>
                </c:pt>
              </c:strCache>
            </c:strRef>
          </c:tx>
          <c:spPr>
            <a:solidFill>
              <a:srgbClr val="FF00FF"/>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(2)'!$C$7:$Z$7</c:f>
              <c:numCache>
                <c:formatCode>_(* #,##0_);_(* \(#,##0\);_(* "-"??_);_(@_)</c:formatCode>
                <c:ptCount val="24"/>
                <c:pt idx="0">
                  <c:v>306</c:v>
                </c:pt>
                <c:pt idx="1">
                  <c:v>387</c:v>
                </c:pt>
                <c:pt idx="2">
                  <c:v>352</c:v>
                </c:pt>
                <c:pt idx="3">
                  <c:v>361</c:v>
                </c:pt>
                <c:pt idx="4">
                  <c:v>360</c:v>
                </c:pt>
                <c:pt idx="5">
                  <c:v>364</c:v>
                </c:pt>
                <c:pt idx="6">
                  <c:v>325</c:v>
                </c:pt>
                <c:pt idx="7">
                  <c:v>450</c:v>
                </c:pt>
                <c:pt idx="8">
                  <c:v>522</c:v>
                </c:pt>
                <c:pt idx="9">
                  <c:v>550</c:v>
                </c:pt>
                <c:pt idx="10">
                  <c:v>543</c:v>
                </c:pt>
                <c:pt idx="11">
                  <c:v>568</c:v>
                </c:pt>
                <c:pt idx="12">
                  <c:v>550</c:v>
                </c:pt>
                <c:pt idx="13">
                  <c:v>635</c:v>
                </c:pt>
                <c:pt idx="14">
                  <c:v>513</c:v>
                </c:pt>
                <c:pt idx="15">
                  <c:v>572</c:v>
                </c:pt>
                <c:pt idx="16">
                  <c:v>546</c:v>
                </c:pt>
                <c:pt idx="17">
                  <c:v>493</c:v>
                </c:pt>
                <c:pt idx="18">
                  <c:v>477</c:v>
                </c:pt>
                <c:pt idx="19">
                  <c:v>438</c:v>
                </c:pt>
                <c:pt idx="20">
                  <c:v>392</c:v>
                </c:pt>
                <c:pt idx="21">
                  <c:v>471</c:v>
                </c:pt>
                <c:pt idx="22">
                  <c:v>499</c:v>
                </c:pt>
                <c:pt idx="23">
                  <c:v>559</c:v>
                </c:pt>
              </c:numCache>
            </c:numRef>
          </c:val>
        </c:ser>
        <c:ser>
          <c:idx val="2"/>
          <c:order val="2"/>
          <c:tx>
            <c:strRef>
              <c:f>'5Total Charts (2)'!$B$8</c:f>
              <c:strCache>
                <c:ptCount val="1"/>
                <c:pt idx="0">
                  <c:v>Laboratory On Site</c:v>
                </c:pt>
              </c:strCache>
            </c:strRef>
          </c:tx>
          <c:spPr>
            <a:solidFill>
              <a:srgbClr val="FCF305"/>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(2)'!$C$8:$Z$8</c:f>
              <c:numCache>
                <c:formatCode>_(* #,##0_);_(* \(#,##0\);_(* "-"??_);_(@_)</c:formatCode>
                <c:ptCount val="24"/>
                <c:pt idx="0">
                  <c:v>97</c:v>
                </c:pt>
                <c:pt idx="1">
                  <c:v>20</c:v>
                </c:pt>
                <c:pt idx="2">
                  <c:v>58</c:v>
                </c:pt>
                <c:pt idx="3">
                  <c:v>103</c:v>
                </c:pt>
                <c:pt idx="4">
                  <c:v>205</c:v>
                </c:pt>
                <c:pt idx="5">
                  <c:v>246</c:v>
                </c:pt>
                <c:pt idx="6">
                  <c:v>304</c:v>
                </c:pt>
                <c:pt idx="7">
                  <c:v>504</c:v>
                </c:pt>
                <c:pt idx="8">
                  <c:v>580</c:v>
                </c:pt>
                <c:pt idx="9">
                  <c:v>667</c:v>
                </c:pt>
                <c:pt idx="10">
                  <c:v>957</c:v>
                </c:pt>
                <c:pt idx="11">
                  <c:v>905</c:v>
                </c:pt>
                <c:pt idx="12">
                  <c:v>982</c:v>
                </c:pt>
                <c:pt idx="13">
                  <c:v>823</c:v>
                </c:pt>
                <c:pt idx="14">
                  <c:v>1034</c:v>
                </c:pt>
                <c:pt idx="15">
                  <c:v>1088</c:v>
                </c:pt>
                <c:pt idx="16">
                  <c:v>1151</c:v>
                </c:pt>
                <c:pt idx="17">
                  <c:v>1087</c:v>
                </c:pt>
                <c:pt idx="18">
                  <c:v>1096</c:v>
                </c:pt>
                <c:pt idx="19">
                  <c:v>1144</c:v>
                </c:pt>
                <c:pt idx="20">
                  <c:v>1123</c:v>
                </c:pt>
                <c:pt idx="21">
                  <c:v>1123</c:v>
                </c:pt>
                <c:pt idx="22">
                  <c:v>1211</c:v>
                </c:pt>
                <c:pt idx="23">
                  <c:v>1279</c:v>
                </c:pt>
              </c:numCache>
            </c:numRef>
          </c:val>
        </c:ser>
        <c:ser>
          <c:idx val="3"/>
          <c:order val="3"/>
          <c:tx>
            <c:strRef>
              <c:f>'5Total Charts (2)'!$B$9</c:f>
              <c:strCache>
                <c:ptCount val="1"/>
                <c:pt idx="0">
                  <c:v>Other DOE Laboratories</c:v>
                </c:pt>
              </c:strCache>
            </c:strRef>
          </c:tx>
          <c:spPr>
            <a:solidFill>
              <a:srgbClr val="FFFFCC"/>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(2)'!$C$9:$Z$9</c:f>
              <c:numCache>
                <c:formatCode>_(* #,##0_);_(* \(#,##0\);_(* "-"??_);_(@_)</c:formatCode>
                <c:ptCount val="24"/>
                <c:pt idx="0">
                  <c:v>186</c:v>
                </c:pt>
                <c:pt idx="1">
                  <c:v>362</c:v>
                </c:pt>
                <c:pt idx="2">
                  <c:v>252</c:v>
                </c:pt>
                <c:pt idx="3">
                  <c:v>285</c:v>
                </c:pt>
                <c:pt idx="4">
                  <c:v>281</c:v>
                </c:pt>
                <c:pt idx="5">
                  <c:v>292</c:v>
                </c:pt>
                <c:pt idx="6">
                  <c:v>285</c:v>
                </c:pt>
                <c:pt idx="7">
                  <c:v>302</c:v>
                </c:pt>
                <c:pt idx="8">
                  <c:v>308</c:v>
                </c:pt>
                <c:pt idx="9">
                  <c:v>340</c:v>
                </c:pt>
                <c:pt idx="10">
                  <c:v>259</c:v>
                </c:pt>
                <c:pt idx="11">
                  <c:v>344</c:v>
                </c:pt>
                <c:pt idx="12">
                  <c:v>366</c:v>
                </c:pt>
                <c:pt idx="13">
                  <c:v>348</c:v>
                </c:pt>
                <c:pt idx="14">
                  <c:v>388</c:v>
                </c:pt>
                <c:pt idx="15">
                  <c:v>422</c:v>
                </c:pt>
                <c:pt idx="16">
                  <c:v>408</c:v>
                </c:pt>
                <c:pt idx="17">
                  <c:v>387</c:v>
                </c:pt>
                <c:pt idx="18">
                  <c:v>377</c:v>
                </c:pt>
                <c:pt idx="19">
                  <c:v>392</c:v>
                </c:pt>
                <c:pt idx="20">
                  <c:v>501</c:v>
                </c:pt>
                <c:pt idx="21">
                  <c:v>535</c:v>
                </c:pt>
                <c:pt idx="22">
                  <c:v>597</c:v>
                </c:pt>
                <c:pt idx="23">
                  <c:v>549.5</c:v>
                </c:pt>
              </c:numCache>
            </c:numRef>
          </c:val>
        </c:ser>
        <c:ser>
          <c:idx val="4"/>
          <c:order val="4"/>
          <c:tx>
            <c:strRef>
              <c:f>'5Total Charts (2)'!$B$10</c:f>
              <c:strCache>
                <c:ptCount val="1"/>
                <c:pt idx="0">
                  <c:v>Other Government Labs</c:v>
                </c:pt>
              </c:strCache>
            </c:strRef>
          </c:tx>
          <c:spPr>
            <a:solidFill>
              <a:srgbClr val="FF8080"/>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(2)'!$C$10:$Z$10</c:f>
              <c:numCache>
                <c:formatCode>_(* #,##0_);_(* \(#,##0\);_(* "-"??_);_(@_)</c:formatCode>
                <c:ptCount val="24"/>
                <c:pt idx="0">
                  <c:v>41</c:v>
                </c:pt>
                <c:pt idx="1">
                  <c:v>4</c:v>
                </c:pt>
                <c:pt idx="2">
                  <c:v>46</c:v>
                </c:pt>
                <c:pt idx="3">
                  <c:v>68</c:v>
                </c:pt>
                <c:pt idx="4">
                  <c:v>107</c:v>
                </c:pt>
                <c:pt idx="5">
                  <c:v>116</c:v>
                </c:pt>
                <c:pt idx="6">
                  <c:v>119</c:v>
                </c:pt>
                <c:pt idx="7">
                  <c:v>146</c:v>
                </c:pt>
                <c:pt idx="8">
                  <c:v>162</c:v>
                </c:pt>
                <c:pt idx="9">
                  <c:v>170</c:v>
                </c:pt>
                <c:pt idx="10">
                  <c:v>201</c:v>
                </c:pt>
                <c:pt idx="11">
                  <c:v>191</c:v>
                </c:pt>
                <c:pt idx="12">
                  <c:v>192</c:v>
                </c:pt>
                <c:pt idx="13">
                  <c:v>370</c:v>
                </c:pt>
                <c:pt idx="14">
                  <c:v>276</c:v>
                </c:pt>
                <c:pt idx="15">
                  <c:v>261</c:v>
                </c:pt>
                <c:pt idx="16">
                  <c:v>189</c:v>
                </c:pt>
                <c:pt idx="17">
                  <c:v>185</c:v>
                </c:pt>
                <c:pt idx="18">
                  <c:v>187</c:v>
                </c:pt>
                <c:pt idx="19">
                  <c:v>195</c:v>
                </c:pt>
                <c:pt idx="20">
                  <c:v>223</c:v>
                </c:pt>
                <c:pt idx="21">
                  <c:v>317</c:v>
                </c:pt>
                <c:pt idx="22">
                  <c:v>316</c:v>
                </c:pt>
                <c:pt idx="23">
                  <c:v>295.5</c:v>
                </c:pt>
              </c:numCache>
            </c:numRef>
          </c:val>
        </c:ser>
        <c:ser>
          <c:idx val="5"/>
          <c:order val="5"/>
          <c:tx>
            <c:strRef>
              <c:f>'5Total Charts (2)'!$B$11</c:f>
              <c:strCache>
                <c:ptCount val="1"/>
                <c:pt idx="0">
                  <c:v>Foreign</c:v>
                </c:pt>
              </c:strCache>
            </c:strRef>
          </c:tx>
          <c:spPr>
            <a:solidFill>
              <a:srgbClr val="33CCCC"/>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(2)'!$C$11:$Z$11</c:f>
              <c:numCache>
                <c:formatCode>_(* #,##0_);_(* \(#,##0\);_(* "-"??_);_(@_)</c:formatCode>
                <c:ptCount val="24"/>
                <c:pt idx="0">
                  <c:v>114</c:v>
                </c:pt>
                <c:pt idx="1">
                  <c:v>134</c:v>
                </c:pt>
                <c:pt idx="2">
                  <c:v>188</c:v>
                </c:pt>
                <c:pt idx="3">
                  <c:v>261</c:v>
                </c:pt>
                <c:pt idx="4">
                  <c:v>280</c:v>
                </c:pt>
                <c:pt idx="5">
                  <c:v>308</c:v>
                </c:pt>
                <c:pt idx="6">
                  <c:v>347</c:v>
                </c:pt>
                <c:pt idx="7">
                  <c:v>446</c:v>
                </c:pt>
                <c:pt idx="8">
                  <c:v>523</c:v>
                </c:pt>
                <c:pt idx="9">
                  <c:v>652</c:v>
                </c:pt>
                <c:pt idx="10">
                  <c:v>698</c:v>
                </c:pt>
                <c:pt idx="11">
                  <c:v>828</c:v>
                </c:pt>
                <c:pt idx="12">
                  <c:v>856</c:v>
                </c:pt>
                <c:pt idx="13">
                  <c:v>870</c:v>
                </c:pt>
                <c:pt idx="14">
                  <c:v>912</c:v>
                </c:pt>
                <c:pt idx="15">
                  <c:v>1081</c:v>
                </c:pt>
                <c:pt idx="16">
                  <c:v>1158</c:v>
                </c:pt>
                <c:pt idx="17">
                  <c:v>1089</c:v>
                </c:pt>
                <c:pt idx="18">
                  <c:v>1131</c:v>
                </c:pt>
                <c:pt idx="19">
                  <c:v>1122</c:v>
                </c:pt>
                <c:pt idx="20">
                  <c:v>1432</c:v>
                </c:pt>
                <c:pt idx="21">
                  <c:v>1530</c:v>
                </c:pt>
                <c:pt idx="22">
                  <c:v>1649</c:v>
                </c:pt>
                <c:pt idx="23">
                  <c:v>1728.5</c:v>
                </c:pt>
              </c:numCache>
            </c:numRef>
          </c:val>
        </c:ser>
        <c:ser>
          <c:idx val="6"/>
          <c:order val="6"/>
          <c:tx>
            <c:strRef>
              <c:f>'5Total Charts (2)'!$B$12</c:f>
              <c:strCache>
                <c:ptCount val="1"/>
                <c:pt idx="0">
                  <c:v>Other (US, Foreign)</c:v>
                </c:pt>
              </c:strCache>
            </c:strRef>
          </c:tx>
          <c:spPr>
            <a:solidFill>
              <a:srgbClr val="C0C0C0"/>
            </a:solidFill>
            <a:ln w="12700">
              <a:solidFill>
                <a:srgbClr val="000000"/>
              </a:solidFill>
              <a:prstDash val="solid"/>
            </a:ln>
          </c:spPr>
          <c:invertIfNegative val="0"/>
          <c:cat>
            <c:numRef>
              <c:f>'5Total Charts (2)'!$C$3:$Z$3</c:f>
              <c:numCache>
                <c:formatCode>General</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'5Total Charts (2)'!$C$12:$Z$12</c:f>
              <c:numCache>
                <c:formatCode>_(* #,##0_);_(* \(#,##0\);_(* "-"??_);_(@_)</c:formatCode>
                <c:ptCount val="24"/>
                <c:pt idx="0">
                  <c:v>0</c:v>
                </c:pt>
                <c:pt idx="1">
                  <c:v>106</c:v>
                </c:pt>
                <c:pt idx="2">
                  <c:v>125</c:v>
                </c:pt>
                <c:pt idx="3">
                  <c:v>135</c:v>
                </c:pt>
                <c:pt idx="4">
                  <c:v>130</c:v>
                </c:pt>
                <c:pt idx="5">
                  <c:v>131</c:v>
                </c:pt>
                <c:pt idx="6">
                  <c:v>125</c:v>
                </c:pt>
                <c:pt idx="7">
                  <c:v>136</c:v>
                </c:pt>
                <c:pt idx="8">
                  <c:v>158</c:v>
                </c:pt>
                <c:pt idx="9">
                  <c:v>263</c:v>
                </c:pt>
                <c:pt idx="10">
                  <c:v>274</c:v>
                </c:pt>
                <c:pt idx="11">
                  <c:v>394</c:v>
                </c:pt>
                <c:pt idx="12">
                  <c:v>363</c:v>
                </c:pt>
                <c:pt idx="13">
                  <c:v>379</c:v>
                </c:pt>
                <c:pt idx="14">
                  <c:v>385</c:v>
                </c:pt>
                <c:pt idx="15">
                  <c:v>422</c:v>
                </c:pt>
                <c:pt idx="16">
                  <c:v>558</c:v>
                </c:pt>
                <c:pt idx="17">
                  <c:v>509</c:v>
                </c:pt>
                <c:pt idx="18">
                  <c:v>528</c:v>
                </c:pt>
                <c:pt idx="19">
                  <c:v>534</c:v>
                </c:pt>
                <c:pt idx="20">
                  <c:v>573</c:v>
                </c:pt>
                <c:pt idx="21">
                  <c:v>504</c:v>
                </c:pt>
                <c:pt idx="22">
                  <c:v>428</c:v>
                </c:pt>
                <c:pt idx="23">
                  <c:v>455</c:v>
                </c:pt>
              </c:numCache>
            </c:numRef>
          </c:val>
        </c:ser>
        <c:dLbls>
          <c:showLegendKey val="0"/>
          <c:showVal val="0"/>
          <c:showCatName val="0"/>
          <c:showSerName val="0"/>
          <c:showPercent val="0"/>
          <c:showBubbleSize val="0"/>
        </c:dLbls>
        <c:gapWidth val="150"/>
        <c:overlap val="100"/>
        <c:axId val="97929088"/>
        <c:axId val="97935360"/>
      </c:barChart>
      <c:catAx>
        <c:axId val="97929088"/>
        <c:scaling>
          <c:orientation val="minMax"/>
        </c:scaling>
        <c:delete val="0"/>
        <c:axPos val="b"/>
        <c:title>
          <c:tx>
            <c:rich>
              <a:bodyPr/>
              <a:lstStyle/>
              <a:p>
                <a:pPr>
                  <a:defRPr sz="1325" b="1" i="0" u="none" strike="noStrike" baseline="0">
                    <a:solidFill>
                      <a:srgbClr val="000000"/>
                    </a:solidFill>
                    <a:latin typeface="Arial"/>
                    <a:ea typeface="Arial"/>
                    <a:cs typeface="Arial"/>
                  </a:defRPr>
                </a:pPr>
                <a:r>
                  <a:rPr lang="en-US"/>
                  <a:t>Fiscal Year</a:t>
                </a:r>
              </a:p>
            </c:rich>
          </c:tx>
          <c:layout>
            <c:manualLayout>
              <c:xMode val="edge"/>
              <c:yMode val="edge"/>
              <c:x val="0.33333333333333331"/>
              <c:y val="0.90479961072281745"/>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5400000" vert="horz"/>
          <a:lstStyle/>
          <a:p>
            <a:pPr>
              <a:defRPr sz="1000" b="1" i="0" u="none" strike="noStrike" baseline="0">
                <a:solidFill>
                  <a:srgbClr val="000000"/>
                </a:solidFill>
                <a:latin typeface="Arial"/>
                <a:ea typeface="Arial"/>
                <a:cs typeface="Arial"/>
              </a:defRPr>
            </a:pPr>
            <a:endParaRPr lang="en-US"/>
          </a:p>
        </c:txPr>
        <c:crossAx val="97935360"/>
        <c:crosses val="autoZero"/>
        <c:auto val="1"/>
        <c:lblAlgn val="ctr"/>
        <c:lblOffset val="100"/>
        <c:tickLblSkip val="1"/>
        <c:tickMarkSkip val="1"/>
        <c:noMultiLvlLbl val="0"/>
      </c:catAx>
      <c:valAx>
        <c:axId val="97935360"/>
        <c:scaling>
          <c:orientation val="minMax"/>
        </c:scaling>
        <c:delete val="0"/>
        <c:axPos val="l"/>
        <c:majorGridlines>
          <c:spPr>
            <a:ln w="3175">
              <a:solidFill>
                <a:srgbClr val="000000"/>
              </a:solidFill>
              <a:prstDash val="sysDash"/>
            </a:ln>
          </c:spPr>
        </c:majorGridlines>
        <c:title>
          <c:tx>
            <c:rich>
              <a:bodyPr/>
              <a:lstStyle/>
              <a:p>
                <a:pPr>
                  <a:defRPr sz="1500" b="1" i="0" u="none" strike="noStrike" baseline="0">
                    <a:solidFill>
                      <a:srgbClr val="000000"/>
                    </a:solidFill>
                    <a:latin typeface="Arial"/>
                    <a:ea typeface="Arial"/>
                    <a:cs typeface="Arial"/>
                  </a:defRPr>
                </a:pPr>
                <a:r>
                  <a:rPr lang="en-US"/>
                  <a:t>Percent of Users</a:t>
                </a:r>
              </a:p>
            </c:rich>
          </c:tx>
          <c:layout>
            <c:manualLayout>
              <c:xMode val="edge"/>
              <c:yMode val="edge"/>
              <c:x val="5.1502124454174174E-2"/>
              <c:y val="0.2878908745957318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950" b="1" i="0" u="none" strike="noStrike" baseline="0">
                <a:solidFill>
                  <a:srgbClr val="000000"/>
                </a:solidFill>
                <a:latin typeface="Arial"/>
                <a:ea typeface="Arial"/>
                <a:cs typeface="Arial"/>
              </a:defRPr>
            </a:pPr>
            <a:endParaRPr lang="en-US"/>
          </a:p>
        </c:txPr>
        <c:crossAx val="97929088"/>
        <c:crosses val="autoZero"/>
        <c:crossBetween val="between"/>
      </c:valAx>
      <c:spPr>
        <a:solidFill>
          <a:srgbClr val="FFFFFF"/>
        </a:solidFill>
        <a:ln w="12700">
          <a:solidFill>
            <a:srgbClr val="000000"/>
          </a:solidFill>
          <a:prstDash val="solid"/>
        </a:ln>
      </c:spPr>
    </c:plotArea>
    <c:legend>
      <c:legendPos val="r"/>
      <c:layout>
        <c:manualLayout>
          <c:xMode val="edge"/>
          <c:yMode val="edge"/>
          <c:x val="0.69447298775153088"/>
          <c:y val="0.2067255934825824"/>
          <c:w val="0.22264665354330709"/>
          <c:h val="0.47973501024042475"/>
        </c:manualLayout>
      </c:layout>
      <c:overlay val="0"/>
      <c:spPr>
        <a:solidFill>
          <a:srgbClr val="FFFFFF"/>
        </a:solidFill>
        <a:ln w="12700">
          <a:solidFill>
            <a:srgbClr val="000000"/>
          </a:solidFill>
          <a:prstDash val="solid"/>
        </a:ln>
        <a:effectLst>
          <a:outerShdw dist="35921" dir="2700000" algn="br">
            <a:srgbClr val="000000"/>
          </a:outerShdw>
        </a:effectLst>
      </c:spPr>
      <c:txPr>
        <a:bodyPr/>
        <a:lstStyle/>
        <a:p>
          <a:pPr>
            <a:defRPr sz="101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8373983739798"/>
          <c:y val="5.3398058252427334E-2"/>
          <c:w val="0.86585365853659624"/>
          <c:h val="0.80097087378640863"/>
        </c:manualLayout>
      </c:layout>
      <c:barChart>
        <c:barDir val="col"/>
        <c:grouping val="clustered"/>
        <c:varyColors val="0"/>
        <c:dLbls>
          <c:showLegendKey val="0"/>
          <c:showVal val="0"/>
          <c:showCatName val="0"/>
          <c:showSerName val="0"/>
          <c:showPercent val="0"/>
          <c:showBubbleSize val="0"/>
        </c:dLbls>
        <c:gapWidth val="20"/>
        <c:axId val="94364416"/>
        <c:axId val="94366336"/>
      </c:barChart>
      <c:catAx>
        <c:axId val="94364416"/>
        <c:scaling>
          <c:orientation val="minMax"/>
        </c:scaling>
        <c:delete val="0"/>
        <c:axPos val="b"/>
        <c:title>
          <c:tx>
            <c:rich>
              <a:bodyPr/>
              <a:lstStyle/>
              <a:p>
                <a:pPr>
                  <a:defRPr sz="1475" b="1" i="0" u="none" strike="noStrike" baseline="0">
                    <a:solidFill>
                      <a:srgbClr val="000000"/>
                    </a:solidFill>
                    <a:latin typeface="Arial"/>
                    <a:ea typeface="Arial"/>
                    <a:cs typeface="Arial"/>
                  </a:defRPr>
                </a:pPr>
                <a:r>
                  <a:rPr lang="en-US"/>
                  <a:t>Age (years)</a:t>
                </a:r>
              </a:p>
            </c:rich>
          </c:tx>
          <c:layout>
            <c:manualLayout>
              <c:xMode val="edge"/>
              <c:yMode val="edge"/>
              <c:x val="0.44735057205070661"/>
              <c:y val="0.934562597151083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94366336"/>
        <c:crossesAt val="0"/>
        <c:auto val="1"/>
        <c:lblAlgn val="ctr"/>
        <c:lblOffset val="100"/>
        <c:tickLblSkip val="1"/>
        <c:tickMarkSkip val="1"/>
        <c:noMultiLvlLbl val="0"/>
      </c:catAx>
      <c:valAx>
        <c:axId val="94366336"/>
        <c:scaling>
          <c:orientation val="minMax"/>
          <c:max val="3500"/>
          <c:min val="0"/>
        </c:scaling>
        <c:delete val="0"/>
        <c:axPos val="l"/>
        <c:majorGridlines>
          <c:spPr>
            <a:ln w="3175">
              <a:solidFill>
                <a:srgbClr val="FFFFFF"/>
              </a:solidFill>
              <a:prstDash val="solid"/>
            </a:ln>
          </c:spPr>
        </c:majorGridlines>
        <c:title>
          <c:tx>
            <c:rich>
              <a:bodyPr/>
              <a:lstStyle/>
              <a:p>
                <a:pPr>
                  <a:defRPr sz="1325" b="1" i="0" u="none" strike="noStrike" baseline="0">
                    <a:solidFill>
                      <a:srgbClr val="000000"/>
                    </a:solidFill>
                    <a:latin typeface="Arial"/>
                    <a:ea typeface="Arial"/>
                    <a:cs typeface="Arial"/>
                  </a:defRPr>
                </a:pPr>
                <a:r>
                  <a:rPr lang="en-US"/>
                  <a:t>Number of Users</a:t>
                </a:r>
              </a:p>
            </c:rich>
          </c:tx>
          <c:layout>
            <c:manualLayout>
              <c:xMode val="edge"/>
              <c:yMode val="edge"/>
              <c:x val="0.108892899543744"/>
              <c:y val="9.1335269984455847E-2"/>
            </c:manualLayout>
          </c:layout>
          <c:overlay val="0"/>
          <c:spPr>
            <a:noFill/>
            <a:ln w="25400">
              <a:noFill/>
            </a:ln>
          </c:spPr>
        </c:title>
        <c:numFmt formatCode="_(* #,##0_);_(* \(#,##0\);_(* &quot;-&quot;??_);_(@_)" sourceLinked="1"/>
        <c:majorTickMark val="out"/>
        <c:minorTickMark val="none"/>
        <c:tickLblPos val="nextTo"/>
        <c:spPr>
          <a:ln w="9525">
            <a:noFill/>
          </a:ln>
        </c:spPr>
        <c:txPr>
          <a:bodyPr rot="0" vert="horz"/>
          <a:lstStyle/>
          <a:p>
            <a:pPr>
              <a:defRPr sz="1025" b="1" i="0" u="none" strike="noStrike" baseline="0">
                <a:solidFill>
                  <a:srgbClr val="000000"/>
                </a:solidFill>
                <a:latin typeface="Arial"/>
                <a:ea typeface="Arial"/>
                <a:cs typeface="Arial"/>
              </a:defRPr>
            </a:pPr>
            <a:endParaRPr lang="en-US"/>
          </a:p>
        </c:txPr>
        <c:crossAx val="94364416"/>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75" b="1" i="0" u="none" strike="noStrike" baseline="0">
                <a:solidFill>
                  <a:srgbClr val="000000"/>
                </a:solidFill>
                <a:latin typeface="Arial"/>
                <a:ea typeface="Arial"/>
                <a:cs typeface="Arial"/>
              </a:defRPr>
            </a:pPr>
            <a:r>
              <a:rPr lang="en-US"/>
              <a:t>Source of User Support</a:t>
            </a:r>
          </a:p>
        </c:rich>
      </c:tx>
      <c:layout>
        <c:manualLayout>
          <c:xMode val="edge"/>
          <c:yMode val="edge"/>
          <c:x val="0.30337079224320762"/>
          <c:y val="3.4920939760578702E-2"/>
        </c:manualLayout>
      </c:layout>
      <c:overlay val="0"/>
      <c:spPr>
        <a:noFill/>
        <a:ln w="25400">
          <a:noFill/>
        </a:ln>
      </c:spPr>
    </c:title>
    <c:autoTitleDeleted val="0"/>
    <c:plotArea>
      <c:layout>
        <c:manualLayout>
          <c:layoutTarget val="inner"/>
          <c:xMode val="edge"/>
          <c:yMode val="edge"/>
          <c:x val="7.0626003210272903E-2"/>
          <c:y val="0.193653195104106"/>
          <c:w val="0.36115569823435284"/>
          <c:h val="0.71429457210531422"/>
        </c:manualLayout>
      </c:layout>
      <c:pieChart>
        <c:varyColors val="1"/>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4093095159221449"/>
          <c:y val="0.28254305102106075"/>
          <c:w val="0.41573036380161232"/>
          <c:h val="0.51111740605594957"/>
        </c:manualLayout>
      </c:layout>
      <c:overlay val="0"/>
      <c:spPr>
        <a:solidFill>
          <a:srgbClr val="FFFFFF"/>
        </a:solidFill>
        <a:ln w="3175">
          <a:solidFill>
            <a:srgbClr val="000000"/>
          </a:solidFill>
          <a:prstDash val="solid"/>
        </a:ln>
      </c:spPr>
      <c:txPr>
        <a:bodyPr/>
        <a:lstStyle/>
        <a:p>
          <a:pPr>
            <a:defRPr sz="1285" b="1" i="0" u="none" strike="noStrike" baseline="0">
              <a:solidFill>
                <a:srgbClr val="000000"/>
              </a:solidFill>
              <a:latin typeface="Arial"/>
              <a:ea typeface="Arial"/>
              <a:cs typeface="Arial"/>
            </a:defRPr>
          </a:pPr>
          <a:endParaRPr lang="en-US"/>
        </a:p>
      </c:txPr>
    </c:legend>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8373983739798"/>
          <c:y val="5.3398058252427334E-2"/>
          <c:w val="0.86585365853659624"/>
          <c:h val="0.80097087378640863"/>
        </c:manualLayout>
      </c:layout>
      <c:barChart>
        <c:barDir val="col"/>
        <c:grouping val="clustered"/>
        <c:varyColors val="0"/>
        <c:dLbls>
          <c:showLegendKey val="0"/>
          <c:showVal val="0"/>
          <c:showCatName val="0"/>
          <c:showSerName val="0"/>
          <c:showPercent val="0"/>
          <c:showBubbleSize val="0"/>
        </c:dLbls>
        <c:gapWidth val="20"/>
        <c:axId val="105678336"/>
        <c:axId val="105680256"/>
      </c:barChart>
      <c:catAx>
        <c:axId val="105678336"/>
        <c:scaling>
          <c:orientation val="minMax"/>
        </c:scaling>
        <c:delete val="0"/>
        <c:axPos val="b"/>
        <c:title>
          <c:tx>
            <c:rich>
              <a:bodyPr/>
              <a:lstStyle/>
              <a:p>
                <a:pPr>
                  <a:defRPr sz="1475" b="1" i="0" u="none" strike="noStrike" baseline="0">
                    <a:solidFill>
                      <a:srgbClr val="000000"/>
                    </a:solidFill>
                    <a:latin typeface="Arial"/>
                    <a:ea typeface="Arial"/>
                    <a:cs typeface="Arial"/>
                  </a:defRPr>
                </a:pPr>
                <a:r>
                  <a:rPr lang="en-US"/>
                  <a:t>Age (years)</a:t>
                </a:r>
              </a:p>
            </c:rich>
          </c:tx>
          <c:layout>
            <c:manualLayout>
              <c:xMode val="edge"/>
              <c:yMode val="edge"/>
              <c:x val="0.44735057205070661"/>
              <c:y val="0.9345625971510835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05680256"/>
        <c:crossesAt val="0"/>
        <c:auto val="1"/>
        <c:lblAlgn val="ctr"/>
        <c:lblOffset val="100"/>
        <c:tickLblSkip val="1"/>
        <c:tickMarkSkip val="1"/>
        <c:noMultiLvlLbl val="0"/>
      </c:catAx>
      <c:valAx>
        <c:axId val="105680256"/>
        <c:scaling>
          <c:orientation val="minMax"/>
          <c:max val="3500"/>
          <c:min val="0"/>
        </c:scaling>
        <c:delete val="0"/>
        <c:axPos val="l"/>
        <c:majorGridlines>
          <c:spPr>
            <a:ln w="3175">
              <a:solidFill>
                <a:srgbClr val="FFFFFF"/>
              </a:solidFill>
              <a:prstDash val="solid"/>
            </a:ln>
          </c:spPr>
        </c:majorGridlines>
        <c:title>
          <c:tx>
            <c:rich>
              <a:bodyPr/>
              <a:lstStyle/>
              <a:p>
                <a:pPr>
                  <a:defRPr sz="1325" b="1" i="0" u="none" strike="noStrike" baseline="0">
                    <a:solidFill>
                      <a:srgbClr val="000000"/>
                    </a:solidFill>
                    <a:latin typeface="Arial"/>
                    <a:ea typeface="Arial"/>
                    <a:cs typeface="Arial"/>
                  </a:defRPr>
                </a:pPr>
                <a:r>
                  <a:rPr lang="en-US"/>
                  <a:t>Number of Users</a:t>
                </a:r>
              </a:p>
            </c:rich>
          </c:tx>
          <c:layout>
            <c:manualLayout>
              <c:xMode val="edge"/>
              <c:yMode val="edge"/>
              <c:x val="0.108892899543744"/>
              <c:y val="9.1335269984455847E-2"/>
            </c:manualLayout>
          </c:layout>
          <c:overlay val="0"/>
          <c:spPr>
            <a:noFill/>
            <a:ln w="25400">
              <a:noFill/>
            </a:ln>
          </c:spPr>
        </c:title>
        <c:numFmt formatCode="_(* #,##0_);_(* \(#,##0\);_(* &quot;-&quot;??_);_(@_)" sourceLinked="1"/>
        <c:majorTickMark val="out"/>
        <c:minorTickMark val="none"/>
        <c:tickLblPos val="nextTo"/>
        <c:spPr>
          <a:ln w="9525">
            <a:noFill/>
          </a:ln>
        </c:spPr>
        <c:txPr>
          <a:bodyPr rot="0" vert="horz"/>
          <a:lstStyle/>
          <a:p>
            <a:pPr>
              <a:defRPr sz="1025" b="1" i="0" u="none" strike="noStrike" baseline="0">
                <a:solidFill>
                  <a:srgbClr val="000000"/>
                </a:solidFill>
                <a:latin typeface="Arial"/>
                <a:ea typeface="Arial"/>
                <a:cs typeface="Arial"/>
              </a:defRPr>
            </a:pPr>
            <a:endParaRPr lang="en-US"/>
          </a:p>
        </c:txPr>
        <c:crossAx val="105678336"/>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75" b="1" i="0" u="none" strike="noStrike" baseline="0">
                <a:solidFill>
                  <a:srgbClr val="000000"/>
                </a:solidFill>
                <a:latin typeface="Arial"/>
                <a:ea typeface="Arial"/>
                <a:cs typeface="Arial"/>
              </a:defRPr>
            </a:pPr>
            <a:r>
              <a:rPr lang="en-US" dirty="0"/>
              <a:t>Source of User Support</a:t>
            </a:r>
          </a:p>
        </c:rich>
      </c:tx>
      <c:layout>
        <c:manualLayout>
          <c:xMode val="edge"/>
          <c:yMode val="edge"/>
          <c:x val="0.30337079224320762"/>
          <c:y val="3.4920818383940497E-2"/>
        </c:manualLayout>
      </c:layout>
      <c:overlay val="0"/>
      <c:spPr>
        <a:noFill/>
        <a:ln w="25400">
          <a:noFill/>
        </a:ln>
      </c:spPr>
    </c:title>
    <c:autoTitleDeleted val="0"/>
    <c:plotArea>
      <c:layout>
        <c:manualLayout>
          <c:layoutTarget val="inner"/>
          <c:xMode val="edge"/>
          <c:yMode val="edge"/>
          <c:x val="7.0626003210272903E-2"/>
          <c:y val="0.193653195104106"/>
          <c:w val="0.36115569823435284"/>
          <c:h val="0.71429457210531422"/>
        </c:manualLayout>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0.24541</cdr:x>
      <cdr:y>0.60192</cdr:y>
    </cdr:from>
    <cdr:to>
      <cdr:x>0.3323</cdr:x>
      <cdr:y>0.77779</cdr:y>
    </cdr:to>
    <cdr:sp macro="" textlink="">
      <cdr:nvSpPr>
        <cdr:cNvPr id="75777" name="Text Box 1"/>
        <cdr:cNvSpPr txBox="1">
          <a:spLocks xmlns:a="http://schemas.openxmlformats.org/drawingml/2006/main" noChangeArrowheads="1"/>
        </cdr:cNvSpPr>
      </cdr:nvSpPr>
      <cdr:spPr bwMode="auto">
        <a:xfrm xmlns:a="http://schemas.openxmlformats.org/drawingml/2006/main">
          <a:off x="1397888" y="2314143"/>
          <a:ext cx="494929" cy="676166"/>
        </a:xfrm>
        <a:prstGeom xmlns:a="http://schemas.openxmlformats.org/drawingml/2006/main" prst="rect">
          <a:avLst/>
        </a:prstGeom>
        <a:solidFill xmlns:a="http://schemas.openxmlformats.org/drawingml/2006/main">
          <a:srgbClr val="FFFFFF">
            <a:alpha val="0"/>
          </a:srgbClr>
        </a:solidFill>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1075" b="1" i="0" u="none" strike="noStrike" baseline="0" dirty="0">
              <a:solidFill>
                <a:srgbClr val="000000"/>
              </a:solidFill>
              <a:latin typeface="Arial Narrow"/>
            </a:rPr>
            <a:t>"Best in Class"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608043D-903F-480A-9569-9F46BB6157FB}" type="datetimeFigureOut">
              <a:rPr lang="en-US" smtClean="0"/>
              <a:pPr/>
              <a:t>2/27/2014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54C6ED-22A2-4303-B6ED-E8B0FBD7E1C4}" type="slidenum">
              <a:rPr lang="en-US" smtClean="0"/>
              <a:pPr/>
              <a:t>‹#›</a:t>
            </a:fld>
            <a:endParaRPr lang="en-US"/>
          </a:p>
        </p:txBody>
      </p:sp>
    </p:spTree>
    <p:extLst>
      <p:ext uri="{BB962C8B-B14F-4D97-AF65-F5344CB8AC3E}">
        <p14:creationId xmlns:p14="http://schemas.microsoft.com/office/powerpoint/2010/main" val="354603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2489" tIns="46245" rIns="92489" bIns="46245"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184" y="0"/>
            <a:ext cx="3037628" cy="464820"/>
          </a:xfrm>
          <a:prstGeom prst="rect">
            <a:avLst/>
          </a:prstGeom>
        </p:spPr>
        <p:txBody>
          <a:bodyPr vert="horz" lIns="92489" tIns="46245" rIns="92489" bIns="46245"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2/27/2014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489" tIns="46245" rIns="92489" bIns="46245" rtlCol="0" anchor="ctr"/>
          <a:lstStyle/>
          <a:p>
            <a:pPr lvl="0"/>
            <a:endParaRPr lang="en-US" noProof="0" dirty="0"/>
          </a:p>
        </p:txBody>
      </p:sp>
      <p:sp>
        <p:nvSpPr>
          <p:cNvPr id="5" name="Notes Placeholder 4"/>
          <p:cNvSpPr>
            <a:spLocks noGrp="1"/>
          </p:cNvSpPr>
          <p:nvPr>
            <p:ph type="body" sz="quarter" idx="3"/>
          </p:nvPr>
        </p:nvSpPr>
        <p:spPr>
          <a:xfrm>
            <a:off x="701359" y="4415790"/>
            <a:ext cx="5607684" cy="4183380"/>
          </a:xfrm>
          <a:prstGeom prst="rect">
            <a:avLst/>
          </a:prstGeom>
        </p:spPr>
        <p:txBody>
          <a:bodyPr vert="horz" lIns="92489" tIns="46245" rIns="92489" bIns="4624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89"/>
            <a:ext cx="3037628" cy="464820"/>
          </a:xfrm>
          <a:prstGeom prst="rect">
            <a:avLst/>
          </a:prstGeom>
        </p:spPr>
        <p:txBody>
          <a:bodyPr vert="horz" lIns="92489" tIns="46245" rIns="92489" bIns="46245"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184" y="8829989"/>
            <a:ext cx="3037628" cy="464820"/>
          </a:xfrm>
          <a:prstGeom prst="rect">
            <a:avLst/>
          </a:prstGeom>
        </p:spPr>
        <p:txBody>
          <a:bodyPr vert="horz" lIns="92489" tIns="46245" rIns="92489" bIns="46245"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dirty="0"/>
          </a:p>
        </p:txBody>
      </p:sp>
    </p:spTree>
    <p:extLst>
      <p:ext uri="{BB962C8B-B14F-4D97-AF65-F5344CB8AC3E}">
        <p14:creationId xmlns:p14="http://schemas.microsoft.com/office/powerpoint/2010/main" val="115890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18</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22</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25</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31</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32</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33</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EEC0F6-727A-4D49-904D-7DE6288AB043}" type="slidenum">
              <a:rPr lang="en-US" smtClean="0"/>
              <a:pPr/>
              <a:t>34</a:t>
            </a:fld>
            <a:endParaRPr lang="en-US"/>
          </a:p>
        </p:txBody>
      </p:sp>
    </p:spTree>
    <p:extLst>
      <p:ext uri="{BB962C8B-B14F-4D97-AF65-F5344CB8AC3E}">
        <p14:creationId xmlns:p14="http://schemas.microsoft.com/office/powerpoint/2010/main" val="3384761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5</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84747-8541-447D-98DD-3BA65C3B6C3C}" type="slidenum">
              <a:rPr lang="en-US"/>
              <a:pPr/>
              <a:t>11</a:t>
            </a:fld>
            <a:endParaRPr lang="en-US"/>
          </a:p>
        </p:txBody>
      </p:sp>
      <p:sp>
        <p:nvSpPr>
          <p:cNvPr id="458754" name="Rectangle 2"/>
          <p:cNvSpPr>
            <a:spLocks noGrp="1" noRot="1" noChangeAspect="1" noChangeArrowheads="1" noTextEdit="1"/>
          </p:cNvSpPr>
          <p:nvPr>
            <p:ph type="sldImg"/>
          </p:nvPr>
        </p:nvSpPr>
        <p:spPr>
          <a:xfrm>
            <a:off x="1189038" y="692150"/>
            <a:ext cx="4632325" cy="3473450"/>
          </a:xfrm>
          <a:ln/>
        </p:spPr>
      </p:sp>
      <p:sp>
        <p:nvSpPr>
          <p:cNvPr id="458755" name="Rectangle 3"/>
          <p:cNvSpPr>
            <a:spLocks noGrp="1" noChangeArrowheads="1"/>
          </p:cNvSpPr>
          <p:nvPr>
            <p:ph type="body" idx="1"/>
          </p:nvPr>
        </p:nvSpPr>
        <p:spPr>
          <a:xfrm>
            <a:off x="923927" y="4397379"/>
            <a:ext cx="5162550" cy="4164013"/>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692150"/>
            <a:ext cx="4629150" cy="34718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C815CE-594B-44AB-BC3C-68E8EAF5333B}"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C8052-301C-4701-88B3-DE38613FC35C}" type="slidenum">
              <a:rPr lang="en-US"/>
              <a:pPr/>
              <a:t>17</a:t>
            </a:fld>
            <a:endParaRPr lang="en-US"/>
          </a:p>
        </p:txBody>
      </p:sp>
      <p:sp>
        <p:nvSpPr>
          <p:cNvPr id="2331650" name="Rectangle 2"/>
          <p:cNvSpPr>
            <a:spLocks noGrp="1" noRot="1" noChangeAspect="1" noChangeArrowheads="1" noTextEdit="1"/>
          </p:cNvSpPr>
          <p:nvPr>
            <p:ph type="sldImg"/>
          </p:nvPr>
        </p:nvSpPr>
        <p:spPr>
          <a:ln/>
        </p:spPr>
      </p:sp>
      <p:sp>
        <p:nvSpPr>
          <p:cNvPr id="2331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0" y="0"/>
            <a:ext cx="9144000" cy="6858000"/>
          </a:xfrm>
          <a:prstGeom prst="rect">
            <a:avLst/>
          </a:prstGeom>
          <a:gradFill rotWithShape="1">
            <a:gsLst>
              <a:gs pos="0">
                <a:srgbClr val="D9F0FF"/>
              </a:gs>
              <a:gs pos="100000">
                <a:srgbClr val="D6D6D8"/>
              </a:gs>
            </a:gsLst>
            <a:lin ang="5400000" scaled="1"/>
          </a:gradFill>
          <a:ln w="9525">
            <a:solidFill>
              <a:schemeClr val="tx1"/>
            </a:solidFill>
            <a:miter lim="800000"/>
            <a:headEnd/>
            <a:tailEnd/>
          </a:ln>
          <a:effectLst/>
        </p:spPr>
        <p:txBody>
          <a:bodyPr wrap="none" lIns="82048" tIns="41025" rIns="82048" bIns="41025" anchor="ctr"/>
          <a:lstStyle/>
          <a:p>
            <a:pPr defTabSz="914501"/>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p:cNvSpPr>
          <p:nvPr>
            <p:ph type="sldNum" sz="quarter" idx="11"/>
          </p:nvPr>
        </p:nvSpPr>
        <p:spPr/>
        <p:txBody>
          <a:bodyPr/>
          <a:lstStyle/>
          <a:p>
            <a:fld id="{26CA2777-A89F-4130-B308-73BB65955918}"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SC New Employee Orientation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3"/>
            <a:ext cx="5334000" cy="892175"/>
          </a:xfrm>
          <a:prstGeom prst="rect">
            <a:avLst/>
          </a:prstGeom>
          <a:noFill/>
          <a:ln w="9525">
            <a:noFill/>
            <a:miter lim="800000"/>
            <a:headEnd/>
            <a:tailEnd/>
          </a:ln>
        </p:spPr>
      </p:pic>
    </p:spTree>
    <p:extLst>
      <p:ext uri="{BB962C8B-B14F-4D97-AF65-F5344CB8AC3E}">
        <p14:creationId xmlns:p14="http://schemas.microsoft.com/office/powerpoint/2010/main" val="218007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smtClean="0"/>
              <a:t>SC New Employee Orientation</a:t>
            </a:r>
            <a:endParaRPr lang="en-US"/>
          </a:p>
        </p:txBody>
      </p:sp>
      <p:sp>
        <p:nvSpPr>
          <p:cNvPr id="4" name="Slide Number Placeholder 11"/>
          <p:cNvSpPr>
            <a:spLocks noGrp="1"/>
          </p:cNvSpPr>
          <p:nvPr>
            <p:ph type="sldNum" sz="quarter" idx="11"/>
          </p:nvPr>
        </p:nvSpPr>
        <p:spPr/>
        <p:txBody>
          <a:bodyPr/>
          <a:lstStyle>
            <a:lvl1pPr>
              <a:defRPr/>
            </a:lvl1pPr>
          </a:lstStyle>
          <a:p>
            <a:pPr>
              <a:defRPr/>
            </a:pPr>
            <a:fld id="{65B29B34-169A-448E-ADA3-90215CC0E92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615211"/>
            <a:ext cx="8229023" cy="46166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452717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21963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219635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59377"/>
            <a:ext cx="9144000"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1F8A97BA-DB9B-4291-87AE-AF89EA7F18B7}" type="slidenum">
              <a:rPr lang="en-US"/>
              <a:pPr>
                <a:defRPr/>
              </a:pPr>
              <a:t>‹#›</a:t>
            </a:fld>
            <a:endParaRPr lang="en-US" dirty="0"/>
          </a:p>
        </p:txBody>
      </p:sp>
      <p:pic>
        <p:nvPicPr>
          <p:cNvPr id="1030" name="Picture 9" descr="horizontal-logo-green-text.jpg"/>
          <p:cNvPicPr>
            <a:picLocks noChangeAspect="1"/>
          </p:cNvPicPr>
          <p:nvPr/>
        </p:nvPicPr>
        <p:blipFill>
          <a:blip r:embed="rId10"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67" r:id="rId5"/>
    <p:sldLayoutId id="2147483668" r:id="rId6"/>
    <p:sldLayoutId id="2147483669" r:id="rId7"/>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3.xml"/><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3"/>
          <p:cNvSpPr>
            <a:spLocks noGrp="1"/>
          </p:cNvSpPr>
          <p:nvPr>
            <p:ph type="title"/>
          </p:nvPr>
        </p:nvSpPr>
        <p:spPr>
          <a:xfrm>
            <a:off x="455613" y="1968645"/>
            <a:ext cx="8229600" cy="1477328"/>
          </a:xfr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125000"/>
              </a:lnSpc>
              <a:spcAft>
                <a:spcPts val="0"/>
              </a:spcAft>
              <a:defRPr/>
            </a:pP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Comments from the </a:t>
            </a:r>
            <a:b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Office of Science</a:t>
            </a:r>
            <a:endPar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ubtitle 4"/>
          <p:cNvSpPr>
            <a:spLocks noGrp="1"/>
          </p:cNvSpPr>
          <p:nvPr>
            <p:ph type="subTitle" idx="1"/>
          </p:nvPr>
        </p:nvSpPr>
        <p:spPr>
          <a:xfrm>
            <a:off x="1059770" y="4402298"/>
            <a:ext cx="7021286" cy="769441"/>
          </a:xfrm>
        </p:spPr>
        <p:txBody>
          <a:bodyPr wrap="square" rtlCol="0">
            <a:spAutoFit/>
          </a:bodyPr>
          <a:lstStyle/>
          <a:p>
            <a:pPr eaLnBrk="1" fontAlgn="auto" hangingPunct="1">
              <a:spcAft>
                <a:spcPts val="0"/>
              </a:spcAft>
              <a:defRPr/>
            </a:pPr>
            <a:r>
              <a:rPr lang="en-US" sz="2000" dirty="0" smtClean="0">
                <a:solidFill>
                  <a:schemeClr val="tx1"/>
                </a:solidFill>
              </a:rPr>
              <a:t>BESAC</a:t>
            </a:r>
          </a:p>
          <a:p>
            <a:pPr eaLnBrk="1" fontAlgn="auto" hangingPunct="1">
              <a:spcAft>
                <a:spcPts val="0"/>
              </a:spcAft>
              <a:defRPr/>
            </a:pPr>
            <a:r>
              <a:rPr lang="en-US" sz="2000" dirty="0" smtClean="0">
                <a:solidFill>
                  <a:schemeClr val="tx1"/>
                </a:solidFill>
              </a:rPr>
              <a:t>27 February 2014</a:t>
            </a:r>
          </a:p>
        </p:txBody>
      </p:sp>
      <p:sp>
        <p:nvSpPr>
          <p:cNvPr id="7" name="Rectangle 4"/>
          <p:cNvSpPr>
            <a:spLocks noChangeArrowheads="1"/>
          </p:cNvSpPr>
          <p:nvPr/>
        </p:nvSpPr>
        <p:spPr bwMode="auto">
          <a:xfrm>
            <a:off x="1600502" y="5734712"/>
            <a:ext cx="5939822" cy="1015663"/>
          </a:xfrm>
          <a:prstGeom prst="rect">
            <a:avLst/>
          </a:prstGeom>
          <a:noFill/>
          <a:ln w="9525">
            <a:noFill/>
            <a:miter lim="800000"/>
            <a:headEnd/>
            <a:tailEnd/>
          </a:ln>
        </p:spPr>
        <p:txBody>
          <a:bodyPr wrap="square">
            <a:spAutoFit/>
          </a:bodyPr>
          <a:lstStyle/>
          <a:p>
            <a:pPr algn="ctr">
              <a:spcBef>
                <a:spcPts val="0"/>
              </a:spcBef>
            </a:pPr>
            <a:r>
              <a:rPr lang="en-US" sz="2000" dirty="0" smtClean="0">
                <a:cs typeface="Arial" charset="0"/>
              </a:rPr>
              <a:t>Patricia M. Dehmer</a:t>
            </a:r>
            <a:r>
              <a:rPr lang="en-US" sz="2000" dirty="0">
                <a:cs typeface="Arial" charset="0"/>
              </a:rPr>
              <a:t/>
            </a:r>
            <a:br>
              <a:rPr lang="en-US" sz="2000" dirty="0">
                <a:cs typeface="Arial" charset="0"/>
              </a:rPr>
            </a:br>
            <a:r>
              <a:rPr lang="en-US" sz="2000" dirty="0" smtClean="0">
                <a:cs typeface="Arial" charset="0"/>
              </a:rPr>
              <a:t>Acting Director, Office of Science</a:t>
            </a:r>
          </a:p>
          <a:p>
            <a:pPr algn="ctr">
              <a:spcBef>
                <a:spcPts val="0"/>
              </a:spcBef>
            </a:pPr>
            <a:r>
              <a:rPr lang="en-US" sz="2000" dirty="0" smtClean="0">
                <a:cs typeface="Arial" charset="0"/>
              </a:rPr>
              <a:t>U.S</a:t>
            </a:r>
            <a:r>
              <a:rPr lang="en-US" sz="2000" dirty="0">
                <a:cs typeface="Arial" charset="0"/>
              </a:rPr>
              <a:t>. Department of </a:t>
            </a:r>
            <a:r>
              <a:rPr lang="en-US" sz="2000" dirty="0" smtClean="0">
                <a:cs typeface="Arial" charset="0"/>
              </a:rPr>
              <a:t>Energy</a:t>
            </a:r>
            <a:endParaRPr lang="en-US" sz="2000" dirty="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10</a:t>
            </a:fld>
            <a:endParaRPr lang="en-US" dirty="0"/>
          </a:p>
        </p:txBody>
      </p:sp>
      <p:sp>
        <p:nvSpPr>
          <p:cNvPr id="15" name="TextBox 14"/>
          <p:cNvSpPr txBox="1"/>
          <p:nvPr/>
        </p:nvSpPr>
        <p:spPr>
          <a:xfrm>
            <a:off x="8323257" y="1030519"/>
            <a:ext cx="505267" cy="369332"/>
          </a:xfrm>
          <a:prstGeom prst="rect">
            <a:avLst/>
          </a:prstGeom>
          <a:noFill/>
          <a:ln>
            <a:noFill/>
          </a:ln>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FF00"/>
                </a:solidFill>
                <a:effectLst>
                  <a:outerShdw blurRad="80000" dist="40000" dir="5040000" algn="tl">
                    <a:srgbClr val="000000">
                      <a:alpha val="30000"/>
                    </a:srgbClr>
                  </a:outerShdw>
                </a:effectLst>
              </a:rPr>
              <a:t>NP</a:t>
            </a:r>
            <a:endParaRPr lang="en-US" b="1" dirty="0">
              <a:ln w="11430"/>
              <a:solidFill>
                <a:srgbClr val="FFFF00"/>
              </a:solidFill>
              <a:effectLst>
                <a:outerShdw blurRad="80000" dist="40000" dir="5040000" algn="tl">
                  <a:srgbClr val="000000">
                    <a:alpha val="30000"/>
                  </a:srgbClr>
                </a:outerShdw>
              </a:effectLst>
            </a:endParaRPr>
          </a:p>
        </p:txBody>
      </p:sp>
      <p:sp>
        <p:nvSpPr>
          <p:cNvPr id="16" name="TextBox 15"/>
          <p:cNvSpPr txBox="1"/>
          <p:nvPr/>
        </p:nvSpPr>
        <p:spPr>
          <a:xfrm>
            <a:off x="8323257" y="1751271"/>
            <a:ext cx="659155" cy="369332"/>
          </a:xfrm>
          <a:prstGeom prst="rect">
            <a:avLst/>
          </a:prstGeom>
          <a:noFill/>
        </p:spPr>
        <p:txBody>
          <a:bodyPr wrap="none" rtlCol="0">
            <a:spAutoFit/>
          </a:bodyPr>
          <a:lstStyle/>
          <a:p>
            <a:r>
              <a:rPr lang="en-US" b="1" dirty="0" smtClean="0">
                <a:ln>
                  <a:solidFill>
                    <a:schemeClr val="tx1"/>
                  </a:solidFill>
                </a:ln>
                <a:solidFill>
                  <a:srgbClr val="FFC000"/>
                </a:solidFill>
              </a:rPr>
              <a:t>HEP</a:t>
            </a:r>
            <a:endParaRPr lang="en-US" b="1" dirty="0">
              <a:ln>
                <a:solidFill>
                  <a:schemeClr val="tx1"/>
                </a:solidFill>
              </a:ln>
              <a:solidFill>
                <a:srgbClr val="FFC000"/>
              </a:solidFill>
            </a:endParaRPr>
          </a:p>
        </p:txBody>
      </p:sp>
      <p:sp>
        <p:nvSpPr>
          <p:cNvPr id="17" name="TextBox 16"/>
          <p:cNvSpPr txBox="1"/>
          <p:nvPr/>
        </p:nvSpPr>
        <p:spPr>
          <a:xfrm>
            <a:off x="8323257" y="2369848"/>
            <a:ext cx="633507" cy="369332"/>
          </a:xfrm>
          <a:prstGeom prst="rect">
            <a:avLst/>
          </a:prstGeom>
          <a:noFill/>
        </p:spPr>
        <p:txBody>
          <a:bodyPr wrap="none" rtlCol="0">
            <a:spAutoFit/>
          </a:bodyPr>
          <a:lstStyle/>
          <a:p>
            <a:r>
              <a:rPr lang="en-US" b="1" dirty="0" smtClean="0">
                <a:ln>
                  <a:solidFill>
                    <a:schemeClr val="tx1"/>
                  </a:solidFill>
                </a:ln>
                <a:solidFill>
                  <a:srgbClr val="FF0000"/>
                </a:solidFill>
              </a:rPr>
              <a:t>FES</a:t>
            </a:r>
            <a:endParaRPr lang="en-US" b="1" dirty="0">
              <a:ln>
                <a:solidFill>
                  <a:schemeClr val="tx1"/>
                </a:solidFill>
              </a:ln>
              <a:solidFill>
                <a:srgbClr val="FF0000"/>
              </a:solidFill>
            </a:endParaRPr>
          </a:p>
        </p:txBody>
      </p:sp>
      <p:sp>
        <p:nvSpPr>
          <p:cNvPr id="18" name="TextBox 17"/>
          <p:cNvSpPr txBox="1"/>
          <p:nvPr/>
        </p:nvSpPr>
        <p:spPr>
          <a:xfrm>
            <a:off x="8323257" y="2905225"/>
            <a:ext cx="671979" cy="369332"/>
          </a:xfrm>
          <a:prstGeom prst="rect">
            <a:avLst/>
          </a:prstGeom>
          <a:noFill/>
        </p:spPr>
        <p:txBody>
          <a:bodyPr wrap="none" rtlCol="0">
            <a:spAutoFit/>
          </a:bodyPr>
          <a:lstStyle/>
          <a:p>
            <a:r>
              <a:rPr lang="en-US" b="1" dirty="0" smtClean="0">
                <a:ln>
                  <a:solidFill>
                    <a:schemeClr val="tx1"/>
                  </a:solidFill>
                </a:ln>
                <a:solidFill>
                  <a:srgbClr val="C82DFF"/>
                </a:solidFill>
              </a:rPr>
              <a:t>BER</a:t>
            </a:r>
            <a:endParaRPr lang="en-US" b="1" dirty="0">
              <a:ln>
                <a:solidFill>
                  <a:schemeClr val="tx1"/>
                </a:solidFill>
              </a:ln>
              <a:solidFill>
                <a:srgbClr val="C82DFF"/>
              </a:solidFill>
            </a:endParaRPr>
          </a:p>
        </p:txBody>
      </p:sp>
      <p:sp>
        <p:nvSpPr>
          <p:cNvPr id="19" name="TextBox 18"/>
          <p:cNvSpPr txBox="1"/>
          <p:nvPr/>
        </p:nvSpPr>
        <p:spPr>
          <a:xfrm>
            <a:off x="8323257" y="3866617"/>
            <a:ext cx="659155" cy="369332"/>
          </a:xfrm>
          <a:prstGeom prst="rect">
            <a:avLst/>
          </a:prstGeom>
          <a:noFill/>
        </p:spPr>
        <p:txBody>
          <a:bodyPr wrap="none" rtlCol="0">
            <a:spAutoFit/>
          </a:bodyPr>
          <a:lstStyle/>
          <a:p>
            <a:r>
              <a:rPr lang="en-US" b="1" dirty="0" smtClean="0">
                <a:ln>
                  <a:solidFill>
                    <a:schemeClr val="tx1"/>
                  </a:solidFill>
                </a:ln>
                <a:solidFill>
                  <a:srgbClr val="3399FF"/>
                </a:solidFill>
              </a:rPr>
              <a:t>BES</a:t>
            </a:r>
            <a:endParaRPr lang="en-US" b="1" dirty="0">
              <a:ln>
                <a:solidFill>
                  <a:schemeClr val="tx1"/>
                </a:solidFill>
              </a:ln>
              <a:solidFill>
                <a:srgbClr val="3399FF"/>
              </a:solidFill>
            </a:endParaRPr>
          </a:p>
        </p:txBody>
      </p:sp>
      <p:sp>
        <p:nvSpPr>
          <p:cNvPr id="20" name="TextBox 19"/>
          <p:cNvSpPr txBox="1"/>
          <p:nvPr/>
        </p:nvSpPr>
        <p:spPr>
          <a:xfrm>
            <a:off x="8323257" y="5363028"/>
            <a:ext cx="838691" cy="369332"/>
          </a:xfrm>
          <a:prstGeom prst="rect">
            <a:avLst/>
          </a:prstGeom>
          <a:noFill/>
        </p:spPr>
        <p:txBody>
          <a:bodyPr wrap="none" rtlCol="0">
            <a:spAutoFit/>
          </a:bodyPr>
          <a:lstStyle/>
          <a:p>
            <a:r>
              <a:rPr lang="en-US" b="1" dirty="0" smtClean="0">
                <a:ln>
                  <a:solidFill>
                    <a:schemeClr val="tx1"/>
                  </a:solidFill>
                </a:ln>
                <a:solidFill>
                  <a:srgbClr val="33CC33"/>
                </a:solidFill>
              </a:rPr>
              <a:t>ASCR</a:t>
            </a:r>
            <a:endParaRPr lang="en-US" b="1" dirty="0">
              <a:ln>
                <a:solidFill>
                  <a:schemeClr val="tx1"/>
                </a:solidFill>
              </a:ln>
              <a:solidFill>
                <a:srgbClr val="33CC33"/>
              </a:solidFill>
            </a:endParaRPr>
          </a:p>
        </p:txBody>
      </p:sp>
      <p:sp>
        <p:nvSpPr>
          <p:cNvPr id="10" name="TextBox 1"/>
          <p:cNvSpPr txBox="1">
            <a:spLocks noChangeArrowheads="1"/>
          </p:cNvSpPr>
          <p:nvPr/>
        </p:nvSpPr>
        <p:spPr bwMode="auto">
          <a:xfrm>
            <a:off x="0" y="-89752"/>
            <a:ext cx="9144000" cy="1046691"/>
          </a:xfrm>
          <a:prstGeom prst="rect">
            <a:avLst/>
          </a:prstGeom>
        </p:spPr>
        <p:txBody>
          <a:bodyPr vert="horz" wrap="square" lIns="91440" tIns="45720" rIns="91440" bIns="45720" numCol="1" anchor="ctr" anchorCtr="0" compatLnSpc="1">
            <a:prstTxWarp prst="textNoShape">
              <a:avLst/>
            </a:prstTxWarp>
          </a:bodyPr>
          <a:lstStyle/>
          <a:p>
            <a:pPr algn="ctr" eaLnBrk="0" hangingPunct="0">
              <a:lnSpc>
                <a:spcPct val="80000"/>
              </a:lnSpc>
              <a:buSzPct val="100000"/>
            </a:pPr>
            <a:r>
              <a:rPr lang="en-US" sz="2400" dirty="0" smtClean="0">
                <a:solidFill>
                  <a:srgbClr val="086836"/>
                </a:solidFill>
                <a:latin typeface="Arial" pitchFamily="34" charset="0"/>
                <a:ea typeface="+mj-ea"/>
                <a:cs typeface="Arial" pitchFamily="34" charset="0"/>
              </a:rPr>
              <a:t>Major SC Program Funding (% of total) FY 1978-2014</a:t>
            </a:r>
            <a:endParaRPr lang="en-US" sz="2400" dirty="0">
              <a:solidFill>
                <a:srgbClr val="086836"/>
              </a:solidFill>
              <a:latin typeface="Arial" pitchFamily="34" charset="0"/>
              <a:ea typeface="+mj-ea"/>
              <a:cs typeface="Arial" pitchFamily="34" charset="0"/>
            </a:endParaRPr>
          </a:p>
        </p:txBody>
      </p:sp>
      <p:pic>
        <p:nvPicPr>
          <p:cNvPr id="1026" name="Picture 2"/>
          <p:cNvPicPr>
            <a:picLocks noChangeAspect="1" noChangeArrowheads="1"/>
          </p:cNvPicPr>
          <p:nvPr/>
        </p:nvPicPr>
        <p:blipFill>
          <a:blip r:embed="rId2" cstate="print"/>
          <a:srcRect r="4392"/>
          <a:stretch>
            <a:fillRect/>
          </a:stretch>
        </p:blipFill>
        <p:spPr bwMode="auto">
          <a:xfrm>
            <a:off x="0" y="756647"/>
            <a:ext cx="8337176" cy="5441659"/>
          </a:xfrm>
          <a:prstGeom prst="rect">
            <a:avLst/>
          </a:prstGeom>
          <a:noFill/>
          <a:ln w="9525">
            <a:noFill/>
            <a:miter lim="800000"/>
            <a:headEnd/>
            <a:tailEnd/>
          </a:ln>
        </p:spPr>
      </p:pic>
    </p:spTree>
    <p:extLst>
      <p:ext uri="{BB962C8B-B14F-4D97-AF65-F5344CB8AC3E}">
        <p14:creationId xmlns:p14="http://schemas.microsoft.com/office/powerpoint/2010/main" val="1379399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271993"/>
            <a:ext cx="8151091" cy="1144907"/>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spcBef>
                <a:spcPct val="0"/>
              </a:spcBef>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t>Some User Demographics</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t>for the Light Sources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11</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p:cNvPicPr>
            <a:picLocks noChangeAspect="1" noChangeArrowheads="1"/>
          </p:cNvPicPr>
          <p:nvPr/>
        </p:nvPicPr>
        <p:blipFill>
          <a:blip r:embed="rId2" cstate="print"/>
          <a:srcRect/>
          <a:stretch>
            <a:fillRect/>
          </a:stretch>
        </p:blipFill>
        <p:spPr bwMode="auto">
          <a:xfrm>
            <a:off x="-12700" y="1029543"/>
            <a:ext cx="9144000" cy="5271249"/>
          </a:xfrm>
          <a:prstGeom prst="rect">
            <a:avLst/>
          </a:prstGeom>
          <a:noFill/>
          <a:ln w="9525">
            <a:noFill/>
            <a:miter lim="800000"/>
            <a:headEnd/>
            <a:tailEnd/>
          </a:ln>
        </p:spPr>
      </p:pic>
      <p:sp>
        <p:nvSpPr>
          <p:cNvPr id="31" name="5-Point Star 30"/>
          <p:cNvSpPr/>
          <p:nvPr/>
        </p:nvSpPr>
        <p:spPr>
          <a:xfrm>
            <a:off x="1726410" y="3519489"/>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1726410" y="3607595"/>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5389595" y="3399300"/>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6980550" y="3200665"/>
            <a:ext cx="182880" cy="1828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6688" y="3507582"/>
            <a:ext cx="1273969" cy="902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1"/>
          <p:cNvGrpSpPr/>
          <p:nvPr/>
        </p:nvGrpSpPr>
        <p:grpSpPr>
          <a:xfrm>
            <a:off x="53787" y="4370294"/>
            <a:ext cx="1828800" cy="1393120"/>
            <a:chOff x="1089447" y="4174781"/>
            <a:chExt cx="1727088" cy="1252457"/>
          </a:xfrm>
        </p:grpSpPr>
        <p:pic>
          <p:nvPicPr>
            <p:cNvPr id="8" name="Picture 434" descr="spear"/>
            <p:cNvPicPr>
              <a:picLocks noChangeAspect="1" noChangeArrowheads="1"/>
            </p:cNvPicPr>
            <p:nvPr/>
          </p:nvPicPr>
          <p:blipFill>
            <a:blip r:embed="rId3" cstate="print"/>
            <a:srcRect/>
            <a:stretch>
              <a:fillRect/>
            </a:stretch>
          </p:blipFill>
          <p:spPr bwMode="auto">
            <a:xfrm>
              <a:off x="1089447" y="4174781"/>
              <a:ext cx="1727088" cy="1252457"/>
            </a:xfrm>
            <a:prstGeom prst="rect">
              <a:avLst/>
            </a:prstGeom>
            <a:noFill/>
            <a:ln w="19050">
              <a:solidFill>
                <a:srgbClr val="FF0000"/>
              </a:solidFill>
              <a:miter lim="800000"/>
              <a:headEnd/>
              <a:tailEnd/>
            </a:ln>
          </p:spPr>
        </p:pic>
        <p:sp>
          <p:nvSpPr>
            <p:cNvPr id="19" name="Text Box 444"/>
            <p:cNvSpPr txBox="1">
              <a:spLocks noChangeArrowheads="1"/>
            </p:cNvSpPr>
            <p:nvPr/>
          </p:nvSpPr>
          <p:spPr bwMode="auto">
            <a:xfrm>
              <a:off x="1091313" y="4177809"/>
              <a:ext cx="1211614" cy="276999"/>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dirty="0" smtClean="0">
                  <a:solidFill>
                    <a:schemeClr val="bg1"/>
                  </a:solidFill>
                  <a:latin typeface="Arial Narrow" pitchFamily="34" charset="0"/>
                </a:rPr>
                <a:t>SSRL 1974&amp;2004</a:t>
              </a:r>
              <a:endParaRPr lang="en-US" sz="1200" b="1" u="none" dirty="0">
                <a:solidFill>
                  <a:schemeClr val="bg1"/>
                </a:solidFill>
                <a:latin typeface="Arial Narrow" pitchFamily="34" charset="0"/>
              </a:endParaRPr>
            </a:p>
          </p:txBody>
        </p:sp>
      </p:grpSp>
      <p:sp>
        <p:nvSpPr>
          <p:cNvPr id="37" name="Rectangle 36"/>
          <p:cNvSpPr/>
          <p:nvPr/>
        </p:nvSpPr>
        <p:spPr>
          <a:xfrm>
            <a:off x="47625" y="1976718"/>
            <a:ext cx="1531144" cy="1358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35795" y="1078705"/>
            <a:ext cx="1903179" cy="1190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27"/>
          <p:cNvGrpSpPr>
            <a:grpSpLocks/>
          </p:cNvGrpSpPr>
          <p:nvPr/>
        </p:nvGrpSpPr>
        <p:grpSpPr bwMode="auto">
          <a:xfrm>
            <a:off x="3186953" y="67236"/>
            <a:ext cx="2026720" cy="1353471"/>
            <a:chOff x="1872" y="1964"/>
            <a:chExt cx="1306" cy="930"/>
          </a:xfrm>
        </p:grpSpPr>
        <p:pic>
          <p:nvPicPr>
            <p:cNvPr id="17" name="Picture 428"/>
            <p:cNvPicPr>
              <a:picLocks noChangeAspect="1" noChangeArrowheads="1"/>
            </p:cNvPicPr>
            <p:nvPr/>
          </p:nvPicPr>
          <p:blipFill>
            <a:blip r:embed="rId4" cstate="print"/>
            <a:srcRect/>
            <a:stretch>
              <a:fillRect/>
            </a:stretch>
          </p:blipFill>
          <p:spPr bwMode="auto">
            <a:xfrm>
              <a:off x="1872" y="1964"/>
              <a:ext cx="1306" cy="930"/>
            </a:xfrm>
            <a:prstGeom prst="rect">
              <a:avLst/>
            </a:prstGeom>
            <a:noFill/>
            <a:ln w="19050">
              <a:solidFill>
                <a:srgbClr val="FF0000"/>
              </a:solidFill>
              <a:miter lim="800000"/>
              <a:headEnd/>
              <a:tailEnd/>
            </a:ln>
          </p:spPr>
        </p:pic>
        <p:sp>
          <p:nvSpPr>
            <p:cNvPr id="18" name="Text Box 429"/>
            <p:cNvSpPr txBox="1">
              <a:spLocks noChangeArrowheads="1"/>
            </p:cNvSpPr>
            <p:nvPr/>
          </p:nvSpPr>
          <p:spPr bwMode="auto">
            <a:xfrm>
              <a:off x="1874" y="1969"/>
              <a:ext cx="530" cy="214"/>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u="none" dirty="0">
                  <a:solidFill>
                    <a:schemeClr val="bg1"/>
                  </a:solidFill>
                  <a:latin typeface="Arial Narrow" pitchFamily="34" charset="0"/>
                </a:rPr>
                <a:t>APS 1996</a:t>
              </a:r>
            </a:p>
          </p:txBody>
        </p:sp>
      </p:grpSp>
      <p:grpSp>
        <p:nvGrpSpPr>
          <p:cNvPr id="4" name="Group 29"/>
          <p:cNvGrpSpPr/>
          <p:nvPr/>
        </p:nvGrpSpPr>
        <p:grpSpPr>
          <a:xfrm>
            <a:off x="5485559" y="68916"/>
            <a:ext cx="2232491" cy="1265902"/>
            <a:chOff x="7261132" y="3158016"/>
            <a:chExt cx="2232491" cy="1265902"/>
          </a:xfrm>
        </p:grpSpPr>
        <p:pic>
          <p:nvPicPr>
            <p:cNvPr id="1026" name="Picture 2" descr="M:\Documents and Settings\dehmer\Desktop\NSLS2-2013-620px.jpg"/>
            <p:cNvPicPr>
              <a:picLocks noChangeAspect="1" noChangeArrowheads="1"/>
            </p:cNvPicPr>
            <p:nvPr/>
          </p:nvPicPr>
          <p:blipFill>
            <a:blip r:embed="rId5" cstate="print"/>
            <a:srcRect/>
            <a:stretch>
              <a:fillRect/>
            </a:stretch>
          </p:blipFill>
          <p:spPr bwMode="auto">
            <a:xfrm>
              <a:off x="7263512" y="3158016"/>
              <a:ext cx="2230111" cy="1265902"/>
            </a:xfrm>
            <a:prstGeom prst="rect">
              <a:avLst/>
            </a:prstGeom>
            <a:noFill/>
            <a:ln w="19050">
              <a:solidFill>
                <a:srgbClr val="FF0000"/>
              </a:solidFill>
            </a:ln>
          </p:spPr>
        </p:pic>
        <p:sp>
          <p:nvSpPr>
            <p:cNvPr id="29" name="Text Box 444"/>
            <p:cNvSpPr txBox="1">
              <a:spLocks noChangeArrowheads="1"/>
            </p:cNvSpPr>
            <p:nvPr/>
          </p:nvSpPr>
          <p:spPr bwMode="auto">
            <a:xfrm>
              <a:off x="7261132" y="3158152"/>
              <a:ext cx="952505" cy="276999"/>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dirty="0" smtClean="0">
                  <a:solidFill>
                    <a:schemeClr val="bg1"/>
                  </a:solidFill>
                  <a:latin typeface="Arial Narrow" pitchFamily="34" charset="0"/>
                </a:rPr>
                <a:t>NSLS-II 2014</a:t>
              </a:r>
              <a:endParaRPr lang="en-US" sz="1200" b="1" u="none" dirty="0">
                <a:solidFill>
                  <a:schemeClr val="bg1"/>
                </a:solidFill>
                <a:latin typeface="Arial Narrow" pitchFamily="34" charset="0"/>
              </a:endParaRPr>
            </a:p>
          </p:txBody>
        </p:sp>
      </p:grpSp>
      <p:sp>
        <p:nvSpPr>
          <p:cNvPr id="39" name="Rectangle 38"/>
          <p:cNvSpPr/>
          <p:nvPr/>
        </p:nvSpPr>
        <p:spPr>
          <a:xfrm>
            <a:off x="7601090" y="1379022"/>
            <a:ext cx="1426230" cy="1202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30"/>
          <p:cNvGrpSpPr>
            <a:grpSpLocks/>
          </p:cNvGrpSpPr>
          <p:nvPr/>
        </p:nvGrpSpPr>
        <p:grpSpPr bwMode="auto">
          <a:xfrm>
            <a:off x="7015509" y="503718"/>
            <a:ext cx="2128491" cy="1322842"/>
            <a:chOff x="1233" y="918"/>
            <a:chExt cx="1537" cy="1007"/>
          </a:xfrm>
        </p:grpSpPr>
        <p:pic>
          <p:nvPicPr>
            <p:cNvPr id="26" name="Picture 431"/>
            <p:cNvPicPr>
              <a:picLocks noChangeAspect="1" noChangeArrowheads="1"/>
            </p:cNvPicPr>
            <p:nvPr/>
          </p:nvPicPr>
          <p:blipFill>
            <a:blip r:embed="rId6" cstate="print"/>
            <a:srcRect/>
            <a:stretch>
              <a:fillRect/>
            </a:stretch>
          </p:blipFill>
          <p:spPr bwMode="auto">
            <a:xfrm>
              <a:off x="1233" y="920"/>
              <a:ext cx="1537" cy="1005"/>
            </a:xfrm>
            <a:prstGeom prst="rect">
              <a:avLst/>
            </a:prstGeom>
            <a:noFill/>
            <a:ln w="19050">
              <a:solidFill>
                <a:srgbClr val="FF0000"/>
              </a:solidFill>
              <a:miter lim="800000"/>
              <a:headEnd/>
              <a:tailEnd/>
            </a:ln>
          </p:spPr>
        </p:pic>
        <p:sp>
          <p:nvSpPr>
            <p:cNvPr id="27" name="Text Box 432"/>
            <p:cNvSpPr txBox="1">
              <a:spLocks noChangeArrowheads="1"/>
            </p:cNvSpPr>
            <p:nvPr/>
          </p:nvSpPr>
          <p:spPr bwMode="auto">
            <a:xfrm>
              <a:off x="1235" y="918"/>
              <a:ext cx="607" cy="211"/>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u="none" dirty="0">
                  <a:solidFill>
                    <a:schemeClr val="bg1"/>
                  </a:solidFill>
                  <a:latin typeface="Arial Narrow" pitchFamily="34" charset="0"/>
                </a:rPr>
                <a:t>NSLS 1982</a:t>
              </a:r>
            </a:p>
          </p:txBody>
        </p:sp>
      </p:grpSp>
      <p:grpSp>
        <p:nvGrpSpPr>
          <p:cNvPr id="7" name="Group 39"/>
          <p:cNvGrpSpPr/>
          <p:nvPr/>
        </p:nvGrpSpPr>
        <p:grpSpPr>
          <a:xfrm>
            <a:off x="37960" y="631227"/>
            <a:ext cx="1934292" cy="1392051"/>
            <a:chOff x="-2381" y="631227"/>
            <a:chExt cx="1934292" cy="1392051"/>
          </a:xfrm>
        </p:grpSpPr>
        <p:pic>
          <p:nvPicPr>
            <p:cNvPr id="15" name="Picture 425" descr="XBD9904-00697"/>
            <p:cNvPicPr>
              <a:picLocks noChangeAspect="1" noChangeArrowheads="1"/>
            </p:cNvPicPr>
            <p:nvPr/>
          </p:nvPicPr>
          <p:blipFill>
            <a:blip r:embed="rId7" cstate="print"/>
            <a:srcRect/>
            <a:stretch>
              <a:fillRect/>
            </a:stretch>
          </p:blipFill>
          <p:spPr bwMode="auto">
            <a:xfrm>
              <a:off x="-2381" y="631227"/>
              <a:ext cx="1934292" cy="1392051"/>
            </a:xfrm>
            <a:prstGeom prst="rect">
              <a:avLst/>
            </a:prstGeom>
            <a:noFill/>
            <a:ln w="19050">
              <a:solidFill>
                <a:srgbClr val="FF0000"/>
              </a:solidFill>
              <a:miter lim="800000"/>
              <a:headEnd/>
              <a:tailEnd/>
            </a:ln>
          </p:spPr>
        </p:pic>
        <p:sp>
          <p:nvSpPr>
            <p:cNvPr id="21" name="Text Box 444"/>
            <p:cNvSpPr txBox="1">
              <a:spLocks noChangeArrowheads="1"/>
            </p:cNvSpPr>
            <p:nvPr/>
          </p:nvSpPr>
          <p:spPr bwMode="auto">
            <a:xfrm>
              <a:off x="-2381" y="631227"/>
              <a:ext cx="755335" cy="338143"/>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dirty="0" smtClean="0">
                  <a:solidFill>
                    <a:schemeClr val="bg1"/>
                  </a:solidFill>
                  <a:latin typeface="Arial Narrow" pitchFamily="34" charset="0"/>
                </a:rPr>
                <a:t>ALS 1993</a:t>
              </a:r>
              <a:endParaRPr lang="en-US" sz="1200" b="1" u="none" dirty="0">
                <a:solidFill>
                  <a:schemeClr val="bg1"/>
                </a:solidFill>
                <a:latin typeface="Arial Narrow" pitchFamily="34" charset="0"/>
              </a:endParaRPr>
            </a:p>
          </p:txBody>
        </p:sp>
      </p:grpSp>
      <p:grpSp>
        <p:nvGrpSpPr>
          <p:cNvPr id="9" name="Group 19"/>
          <p:cNvGrpSpPr/>
          <p:nvPr/>
        </p:nvGrpSpPr>
        <p:grpSpPr>
          <a:xfrm>
            <a:off x="53787" y="5580808"/>
            <a:ext cx="1828800" cy="1310517"/>
            <a:chOff x="21429" y="5298421"/>
            <a:chExt cx="1944699" cy="1310517"/>
          </a:xfrm>
        </p:grpSpPr>
        <p:pic>
          <p:nvPicPr>
            <p:cNvPr id="13" name="Picture 5" descr="DSC_0271"/>
            <p:cNvPicPr>
              <a:picLocks noChangeAspect="1" noChangeArrowheads="1"/>
            </p:cNvPicPr>
            <p:nvPr/>
          </p:nvPicPr>
          <p:blipFill>
            <a:blip r:embed="rId8" cstate="print">
              <a:lum bright="20000" contrast="40000"/>
            </a:blip>
            <a:srcRect/>
            <a:stretch>
              <a:fillRect/>
            </a:stretch>
          </p:blipFill>
          <p:spPr bwMode="auto">
            <a:xfrm>
              <a:off x="23546" y="5298421"/>
              <a:ext cx="1942582" cy="1310517"/>
            </a:xfrm>
            <a:prstGeom prst="rect">
              <a:avLst/>
            </a:prstGeom>
            <a:noFill/>
            <a:ln w="19050">
              <a:solidFill>
                <a:srgbClr val="FF0000"/>
              </a:solidFill>
              <a:miter lim="800000"/>
              <a:headEnd/>
              <a:tailEnd/>
            </a:ln>
          </p:spPr>
        </p:pic>
        <p:sp>
          <p:nvSpPr>
            <p:cNvPr id="14" name="Text Box 444"/>
            <p:cNvSpPr txBox="1">
              <a:spLocks noChangeArrowheads="1"/>
            </p:cNvSpPr>
            <p:nvPr/>
          </p:nvSpPr>
          <p:spPr bwMode="auto">
            <a:xfrm>
              <a:off x="21429" y="5305564"/>
              <a:ext cx="832955" cy="277225"/>
            </a:xfrm>
            <a:prstGeom prst="rect">
              <a:avLst/>
            </a:prstGeom>
            <a:ln w="190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sz="1200" b="1" u="none" dirty="0">
                  <a:solidFill>
                    <a:schemeClr val="bg1"/>
                  </a:solidFill>
                  <a:latin typeface="Arial Narrow" pitchFamily="34" charset="0"/>
                </a:rPr>
                <a:t>LCLS 2009</a:t>
              </a:r>
            </a:p>
          </p:txBody>
        </p:sp>
      </p:grpSp>
      <p:sp>
        <p:nvSpPr>
          <p:cNvPr id="41" name="Oval 40"/>
          <p:cNvSpPr/>
          <p:nvPr/>
        </p:nvSpPr>
        <p:spPr>
          <a:xfrm>
            <a:off x="145257" y="3974309"/>
            <a:ext cx="1195387" cy="3976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5720" y="2905126"/>
            <a:ext cx="916780" cy="152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31145" y="1694276"/>
            <a:ext cx="999198" cy="152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585859" y="2271014"/>
            <a:ext cx="1382988" cy="152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15"/>
          <p:cNvSpPr>
            <a:spLocks noGrp="1"/>
          </p:cNvSpPr>
          <p:nvPr>
            <p:ph type="sldNum" sz="quarter" idx="11"/>
          </p:nvPr>
        </p:nvSpPr>
        <p:spPr>
          <a:xfrm>
            <a:off x="8413750" y="6351588"/>
            <a:ext cx="381000" cy="365125"/>
          </a:xfrm>
        </p:spPr>
        <p:txBody>
          <a:bodyPr/>
          <a:lstStyle/>
          <a:p>
            <a:pPr>
              <a:defRPr/>
            </a:pPr>
            <a:fld id="{6EEA275D-5A49-48A8-817D-44C3EA0A3A2F}" type="slidenum">
              <a:rPr lang="en-US" smtClean="0"/>
              <a:pPr>
                <a:defRPr/>
              </a:pPr>
              <a:t>12</a:t>
            </a:fld>
            <a:endParaRPr lang="en-US" dirty="0"/>
          </a:p>
        </p:txBody>
      </p:sp>
    </p:spTree>
    <p:extLst>
      <p:ext uri="{BB962C8B-B14F-4D97-AF65-F5344CB8AC3E}">
        <p14:creationId xmlns:p14="http://schemas.microsoft.com/office/powerpoint/2010/main" val="1992931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97174711"/>
              </p:ext>
            </p:extLst>
          </p:nvPr>
        </p:nvGraphicFramePr>
        <p:xfrm>
          <a:off x="220421" y="733166"/>
          <a:ext cx="8731243" cy="6038951"/>
        </p:xfrm>
        <a:graphic>
          <a:graphicData uri="http://schemas.openxmlformats.org/drawingml/2006/chart">
            <c:chart xmlns:c="http://schemas.openxmlformats.org/drawingml/2006/chart" xmlns:r="http://schemas.openxmlformats.org/officeDocument/2006/relationships" r:id="rId3"/>
          </a:graphicData>
        </a:graphic>
      </p:graphicFrame>
      <p:sp>
        <p:nvSpPr>
          <p:cNvPr id="21506" name="Rectangle 2"/>
          <p:cNvSpPr>
            <a:spLocks noGrp="1" noChangeArrowheads="1"/>
          </p:cNvSpPr>
          <p:nvPr>
            <p:ph type="title"/>
          </p:nvPr>
        </p:nvSpPr>
        <p:spPr>
          <a:xfrm>
            <a:off x="-42805" y="230175"/>
            <a:ext cx="9186809" cy="387798"/>
          </a:xfrm>
        </p:spPr>
        <p:txBody>
          <a:bodyPr/>
          <a:lstStyle/>
          <a:p>
            <a:pPr eaLnBrk="1" hangingPunct="1">
              <a:lnSpc>
                <a:spcPct val="80000"/>
              </a:lnSpc>
            </a:pPr>
            <a:r>
              <a:rPr lang="en-US" dirty="0" smtClean="0">
                <a:solidFill>
                  <a:srgbClr val="006600"/>
                </a:solidFill>
              </a:rPr>
              <a:t>Users by Facility at the Light Sources</a:t>
            </a:r>
            <a:endParaRPr lang="en-US" dirty="0">
              <a:solidFill>
                <a:srgbClr val="006600"/>
              </a:solidFill>
            </a:endParaRPr>
          </a:p>
        </p:txBody>
      </p:sp>
      <p:grpSp>
        <p:nvGrpSpPr>
          <p:cNvPr id="2" name="Group 430"/>
          <p:cNvGrpSpPr>
            <a:grpSpLocks/>
          </p:cNvGrpSpPr>
          <p:nvPr/>
        </p:nvGrpSpPr>
        <p:grpSpPr bwMode="auto">
          <a:xfrm>
            <a:off x="2967332" y="812529"/>
            <a:ext cx="2128491" cy="1325469"/>
            <a:chOff x="1233" y="916"/>
            <a:chExt cx="1537" cy="1009"/>
          </a:xfrm>
        </p:grpSpPr>
        <p:pic>
          <p:nvPicPr>
            <p:cNvPr id="21529" name="Picture 431"/>
            <p:cNvPicPr>
              <a:picLocks noChangeAspect="1" noChangeArrowheads="1"/>
            </p:cNvPicPr>
            <p:nvPr/>
          </p:nvPicPr>
          <p:blipFill>
            <a:blip r:embed="rId4" cstate="print"/>
            <a:srcRect/>
            <a:stretch>
              <a:fillRect/>
            </a:stretch>
          </p:blipFill>
          <p:spPr bwMode="auto">
            <a:xfrm>
              <a:off x="1233" y="920"/>
              <a:ext cx="1537" cy="1005"/>
            </a:xfrm>
            <a:prstGeom prst="rect">
              <a:avLst/>
            </a:prstGeom>
            <a:noFill/>
            <a:ln w="22225">
              <a:solidFill>
                <a:srgbClr val="FF0000"/>
              </a:solidFill>
              <a:miter lim="800000"/>
              <a:headEnd/>
              <a:tailEnd/>
            </a:ln>
          </p:spPr>
        </p:pic>
        <p:sp>
          <p:nvSpPr>
            <p:cNvPr id="21530" name="Text Box 432"/>
            <p:cNvSpPr txBox="1">
              <a:spLocks noChangeArrowheads="1"/>
            </p:cNvSpPr>
            <p:nvPr/>
          </p:nvSpPr>
          <p:spPr bwMode="auto">
            <a:xfrm>
              <a:off x="1240" y="916"/>
              <a:ext cx="840" cy="281"/>
            </a:xfrm>
            <a:prstGeom prst="rect">
              <a:avLst/>
            </a:prstGeom>
            <a:noFill/>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b="1" u="none" dirty="0">
                  <a:solidFill>
                    <a:schemeClr val="bg1"/>
                  </a:solidFill>
                  <a:latin typeface="Arial Narrow" pitchFamily="34" charset="0"/>
                </a:rPr>
                <a:t>NSLS 1982</a:t>
              </a:r>
            </a:p>
          </p:txBody>
        </p:sp>
      </p:grpSp>
      <p:grpSp>
        <p:nvGrpSpPr>
          <p:cNvPr id="3" name="Group 5"/>
          <p:cNvGrpSpPr/>
          <p:nvPr/>
        </p:nvGrpSpPr>
        <p:grpSpPr>
          <a:xfrm>
            <a:off x="1038548" y="737357"/>
            <a:ext cx="1826024" cy="1339228"/>
            <a:chOff x="1038548" y="861182"/>
            <a:chExt cx="1826024" cy="1339228"/>
          </a:xfrm>
        </p:grpSpPr>
        <p:pic>
          <p:nvPicPr>
            <p:cNvPr id="21516" name="Picture 434" descr="spear"/>
            <p:cNvPicPr>
              <a:picLocks noChangeAspect="1" noChangeArrowheads="1"/>
            </p:cNvPicPr>
            <p:nvPr/>
          </p:nvPicPr>
          <p:blipFill>
            <a:blip r:embed="rId5" cstate="print"/>
            <a:srcRect/>
            <a:stretch>
              <a:fillRect/>
            </a:stretch>
          </p:blipFill>
          <p:spPr bwMode="auto">
            <a:xfrm>
              <a:off x="1110567" y="947953"/>
              <a:ext cx="1727088" cy="1252457"/>
            </a:xfrm>
            <a:prstGeom prst="rect">
              <a:avLst/>
            </a:prstGeom>
            <a:noFill/>
            <a:ln w="22225">
              <a:solidFill>
                <a:srgbClr val="FF0000"/>
              </a:solidFill>
              <a:miter lim="800000"/>
              <a:headEnd/>
              <a:tailEnd/>
            </a:ln>
          </p:spPr>
        </p:pic>
        <p:sp>
          <p:nvSpPr>
            <p:cNvPr id="21517" name="Text Box 435"/>
            <p:cNvSpPr txBox="1">
              <a:spLocks noChangeArrowheads="1"/>
            </p:cNvSpPr>
            <p:nvPr/>
          </p:nvSpPr>
          <p:spPr bwMode="auto">
            <a:xfrm>
              <a:off x="1038548" y="861182"/>
              <a:ext cx="1826024" cy="369273"/>
            </a:xfrm>
            <a:prstGeom prst="rect">
              <a:avLst/>
            </a:prstGeom>
            <a:noFill/>
            <a:ln>
              <a:headEnd/>
              <a:tailEnd/>
            </a:ln>
          </p:spPr>
          <p:style>
            <a:lnRef idx="0">
              <a:schemeClr val="accent6"/>
            </a:lnRef>
            <a:fillRef idx="3">
              <a:schemeClr val="accent6"/>
            </a:fillRef>
            <a:effectRef idx="3">
              <a:schemeClr val="accent6"/>
            </a:effectRef>
            <a:fontRef idx="minor">
              <a:schemeClr val="lt1"/>
            </a:fontRef>
          </p:style>
          <p:txBody>
            <a:bodyPr wrap="none" lIns="91382" tIns="45691" rIns="91382" bIns="45691">
              <a:spAutoFit/>
            </a:bodyPr>
            <a:lstStyle/>
            <a:p>
              <a:r>
                <a:rPr lang="en-US" b="1" u="none" dirty="0">
                  <a:solidFill>
                    <a:schemeClr val="bg1"/>
                  </a:solidFill>
                  <a:latin typeface="Arial Narrow" pitchFamily="34" charset="0"/>
                </a:rPr>
                <a:t>SSRL 1974 &amp; 2004</a:t>
              </a:r>
            </a:p>
          </p:txBody>
        </p:sp>
      </p:grpSp>
      <p:grpSp>
        <p:nvGrpSpPr>
          <p:cNvPr id="4" name="Group 454"/>
          <p:cNvGrpSpPr>
            <a:grpSpLocks/>
          </p:cNvGrpSpPr>
          <p:nvPr/>
        </p:nvGrpSpPr>
        <p:grpSpPr bwMode="auto">
          <a:xfrm>
            <a:off x="5188691" y="827181"/>
            <a:ext cx="1966128" cy="1310517"/>
            <a:chOff x="2923" y="738"/>
            <a:chExt cx="1336" cy="884"/>
          </a:xfrm>
        </p:grpSpPr>
        <p:pic>
          <p:nvPicPr>
            <p:cNvPr id="21525" name="Picture 5" descr="DSC_0271"/>
            <p:cNvPicPr>
              <a:picLocks noChangeAspect="1" noChangeArrowheads="1"/>
            </p:cNvPicPr>
            <p:nvPr/>
          </p:nvPicPr>
          <p:blipFill>
            <a:blip r:embed="rId6" cstate="print">
              <a:lum bright="20000" contrast="40000"/>
            </a:blip>
            <a:srcRect/>
            <a:stretch>
              <a:fillRect/>
            </a:stretch>
          </p:blipFill>
          <p:spPr bwMode="auto">
            <a:xfrm>
              <a:off x="2939" y="738"/>
              <a:ext cx="1320" cy="884"/>
            </a:xfrm>
            <a:prstGeom prst="rect">
              <a:avLst/>
            </a:prstGeom>
            <a:noFill/>
            <a:ln w="19050">
              <a:solidFill>
                <a:srgbClr val="FF0000"/>
              </a:solidFill>
              <a:miter lim="800000"/>
              <a:headEnd/>
              <a:tailEnd/>
            </a:ln>
          </p:spPr>
        </p:pic>
        <p:sp>
          <p:nvSpPr>
            <p:cNvPr id="21526" name="Text Box 444"/>
            <p:cNvSpPr txBox="1">
              <a:spLocks noChangeArrowheads="1"/>
            </p:cNvSpPr>
            <p:nvPr/>
          </p:nvSpPr>
          <p:spPr bwMode="auto">
            <a:xfrm>
              <a:off x="2923" y="738"/>
              <a:ext cx="783" cy="249"/>
            </a:xfrm>
            <a:prstGeom prst="rect">
              <a:avLst/>
            </a:prstGeom>
            <a:noFill/>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b="1" u="none" dirty="0">
                  <a:solidFill>
                    <a:schemeClr val="bg1"/>
                  </a:solidFill>
                  <a:latin typeface="Arial Narrow" pitchFamily="34" charset="0"/>
                </a:rPr>
                <a:t>LCLS 2009</a:t>
              </a:r>
            </a:p>
          </p:txBody>
        </p:sp>
      </p:grpSp>
      <p:grpSp>
        <p:nvGrpSpPr>
          <p:cNvPr id="5" name="Group 453"/>
          <p:cNvGrpSpPr>
            <a:grpSpLocks/>
          </p:cNvGrpSpPr>
          <p:nvPr/>
        </p:nvGrpSpPr>
        <p:grpSpPr bwMode="auto">
          <a:xfrm>
            <a:off x="1276651" y="2076585"/>
            <a:ext cx="1934292" cy="1209836"/>
            <a:chOff x="-49" y="1936"/>
            <a:chExt cx="1310" cy="940"/>
          </a:xfrm>
          <a:noFill/>
        </p:grpSpPr>
        <p:pic>
          <p:nvPicPr>
            <p:cNvPr id="21531" name="Picture 425" descr="XBD9904-00697"/>
            <p:cNvPicPr>
              <a:picLocks noChangeAspect="1" noChangeArrowheads="1"/>
            </p:cNvPicPr>
            <p:nvPr/>
          </p:nvPicPr>
          <p:blipFill>
            <a:blip r:embed="rId7" cstate="print"/>
            <a:srcRect/>
            <a:stretch>
              <a:fillRect/>
            </a:stretch>
          </p:blipFill>
          <p:spPr bwMode="auto">
            <a:xfrm>
              <a:off x="-49" y="1936"/>
              <a:ext cx="1310" cy="940"/>
            </a:xfrm>
            <a:prstGeom prst="rect">
              <a:avLst/>
            </a:prstGeom>
            <a:grpFill/>
            <a:ln w="19050">
              <a:solidFill>
                <a:srgbClr val="FF0000"/>
              </a:solidFill>
              <a:miter lim="800000"/>
              <a:headEnd/>
              <a:tailEnd/>
            </a:ln>
          </p:spPr>
        </p:pic>
        <p:sp>
          <p:nvSpPr>
            <p:cNvPr id="21532" name="Text Box 426"/>
            <p:cNvSpPr txBox="1">
              <a:spLocks noChangeArrowheads="1"/>
            </p:cNvSpPr>
            <p:nvPr/>
          </p:nvSpPr>
          <p:spPr bwMode="auto">
            <a:xfrm>
              <a:off x="-49" y="1984"/>
              <a:ext cx="730" cy="291"/>
            </a:xfrm>
            <a:prstGeom prst="rect">
              <a:avLst/>
            </a:prstGeom>
            <a:grpFill/>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b="1" u="none" dirty="0">
                  <a:solidFill>
                    <a:schemeClr val="bg1"/>
                  </a:solidFill>
                  <a:latin typeface="Arial Narrow" pitchFamily="34" charset="0"/>
                </a:rPr>
                <a:t>ALS 1993</a:t>
              </a:r>
            </a:p>
          </p:txBody>
        </p:sp>
      </p:grpSp>
      <p:grpSp>
        <p:nvGrpSpPr>
          <p:cNvPr id="6" name="Group 427"/>
          <p:cNvGrpSpPr>
            <a:grpSpLocks/>
          </p:cNvGrpSpPr>
          <p:nvPr/>
        </p:nvGrpSpPr>
        <p:grpSpPr bwMode="auto">
          <a:xfrm>
            <a:off x="3332339" y="2078913"/>
            <a:ext cx="1879898" cy="1205180"/>
            <a:chOff x="1872" y="1964"/>
            <a:chExt cx="1306" cy="930"/>
          </a:xfrm>
          <a:noFill/>
        </p:grpSpPr>
        <p:pic>
          <p:nvPicPr>
            <p:cNvPr id="21527" name="Picture 428"/>
            <p:cNvPicPr>
              <a:picLocks noChangeAspect="1" noChangeArrowheads="1"/>
            </p:cNvPicPr>
            <p:nvPr/>
          </p:nvPicPr>
          <p:blipFill>
            <a:blip r:embed="rId8" cstate="print"/>
            <a:srcRect/>
            <a:stretch>
              <a:fillRect/>
            </a:stretch>
          </p:blipFill>
          <p:spPr bwMode="auto">
            <a:xfrm>
              <a:off x="1872" y="1964"/>
              <a:ext cx="1306" cy="930"/>
            </a:xfrm>
            <a:prstGeom prst="rect">
              <a:avLst/>
            </a:prstGeom>
            <a:grpFill/>
            <a:ln w="22225">
              <a:solidFill>
                <a:srgbClr val="FF0000"/>
              </a:solidFill>
              <a:miter lim="800000"/>
              <a:headEnd/>
              <a:tailEnd/>
            </a:ln>
          </p:spPr>
        </p:pic>
        <p:sp>
          <p:nvSpPr>
            <p:cNvPr id="21528" name="Text Box 429"/>
            <p:cNvSpPr txBox="1">
              <a:spLocks noChangeArrowheads="1"/>
            </p:cNvSpPr>
            <p:nvPr/>
          </p:nvSpPr>
          <p:spPr bwMode="auto">
            <a:xfrm>
              <a:off x="1877" y="1987"/>
              <a:ext cx="728" cy="285"/>
            </a:xfrm>
            <a:prstGeom prst="rect">
              <a:avLst/>
            </a:prstGeom>
            <a:grpFill/>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r>
                <a:rPr lang="en-US" b="1" u="none" dirty="0">
                  <a:solidFill>
                    <a:schemeClr val="bg1"/>
                  </a:solidFill>
                  <a:latin typeface="Arial Narrow" pitchFamily="34" charset="0"/>
                </a:rPr>
                <a:t>APS 1996</a:t>
              </a:r>
            </a:p>
          </p:txBody>
        </p:sp>
      </p:grpSp>
      <p:sp>
        <p:nvSpPr>
          <p:cNvPr id="20" name="Slide Number Placeholder 15"/>
          <p:cNvSpPr>
            <a:spLocks noGrp="1"/>
          </p:cNvSpPr>
          <p:nvPr>
            <p:ph type="sldNum" sz="quarter" idx="11"/>
          </p:nvPr>
        </p:nvSpPr>
        <p:spPr>
          <a:xfrm>
            <a:off x="8413750" y="6351588"/>
            <a:ext cx="381000" cy="365125"/>
          </a:xfrm>
        </p:spPr>
        <p:txBody>
          <a:bodyPr/>
          <a:lstStyle/>
          <a:p>
            <a:pPr>
              <a:defRPr/>
            </a:pPr>
            <a:fld id="{6EEA275D-5A49-48A8-817D-44C3EA0A3A2F}" type="slidenum">
              <a:rPr lang="en-US" smtClean="0"/>
              <a:pPr>
                <a:defRPr/>
              </a:pPr>
              <a:t>13</a:t>
            </a:fld>
            <a:endParaRPr lang="en-US" dirty="0"/>
          </a:p>
        </p:txBody>
      </p:sp>
    </p:spTree>
    <p:extLst>
      <p:ext uri="{BB962C8B-B14F-4D97-AF65-F5344CB8AC3E}">
        <p14:creationId xmlns:p14="http://schemas.microsoft.com/office/powerpoint/2010/main" val="27687354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620"/>
            <a:ext cx="9144000" cy="461665"/>
          </a:xfrm>
        </p:spPr>
        <p:txBody>
          <a:bodyPr/>
          <a:lstStyle/>
          <a:p>
            <a:r>
              <a:rPr lang="en-US" altLang="en-US" dirty="0" smtClean="0"/>
              <a:t>Users </a:t>
            </a:r>
            <a:r>
              <a:rPr lang="en-US" altLang="en-US" dirty="0"/>
              <a:t>by Discipline at the </a:t>
            </a:r>
            <a:r>
              <a:rPr lang="en-US" altLang="en-US" dirty="0" smtClean="0"/>
              <a:t>Light Sources</a:t>
            </a:r>
            <a:endParaRPr lang="en-US" dirty="0"/>
          </a:p>
        </p:txBody>
      </p:sp>
      <p:sp>
        <p:nvSpPr>
          <p:cNvPr id="7" name="Slide Number Placeholder 2"/>
          <p:cNvSpPr txBox="1">
            <a:spLocks/>
          </p:cNvSpPr>
          <p:nvPr/>
        </p:nvSpPr>
        <p:spPr>
          <a:xfrm>
            <a:off x="8413750" y="6351588"/>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106636"/>
                </a:solidFill>
                <a:latin typeface="Arial Narrow"/>
                <a:ea typeface="+mn-ea"/>
                <a:cs typeface="Arial Narrow"/>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8F455FD-F83C-4433-AE11-4D89943CC4D6}" type="slidenum">
              <a:rPr lang="en-US" smtClean="0"/>
              <a:pPr/>
              <a:t>14</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2374977821"/>
              </p:ext>
            </p:extLst>
          </p:nvPr>
        </p:nvGraphicFramePr>
        <p:xfrm>
          <a:off x="-130629" y="850900"/>
          <a:ext cx="9365064" cy="56101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20267803">
            <a:off x="1568704" y="4613588"/>
            <a:ext cx="1027845" cy="246221"/>
          </a:xfrm>
          <a:prstGeom prst="rect">
            <a:avLst/>
          </a:prstGeom>
          <a:solidFill>
            <a:schemeClr val="bg1">
              <a:lumMod val="65000"/>
            </a:schemeClr>
          </a:solidFill>
          <a:scene3d>
            <a:camera prst="orthographicFront">
              <a:rot lat="0" lon="0" rev="2148000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1000" b="1" dirty="0" smtClean="0">
                <a:solidFill>
                  <a:schemeClr val="tx1"/>
                </a:solidFill>
                <a:latin typeface="Arial Narrow" panose="020B0606020202030204" pitchFamily="34" charset="0"/>
              </a:rPr>
              <a:t>Number of Users</a:t>
            </a:r>
            <a:endParaRPr lang="en-US" sz="10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86107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0" y="186274"/>
            <a:ext cx="9144000" cy="784590"/>
          </a:xfrm>
        </p:spPr>
        <p:txBody>
          <a:bodyPr lIns="82058" tIns="41029" rIns="82058" bIns="41029">
            <a:spAutoFit/>
          </a:bodyPr>
          <a:lstStyle/>
          <a:p>
            <a:pPr defTabSz="914608">
              <a:lnSpc>
                <a:spcPct val="95000"/>
              </a:lnSpc>
              <a:tabLst>
                <a:tab pos="1696726" algn="l"/>
              </a:tabLst>
              <a:defRPr/>
            </a:pPr>
            <a:r>
              <a:rPr lang="en-US" dirty="0" smtClean="0">
                <a:solidFill>
                  <a:srgbClr val="0B6F0B"/>
                </a:solidFill>
                <a:ea typeface="+mn-ea"/>
              </a:rPr>
              <a:t>Users by Employer at the Light Sources</a:t>
            </a:r>
            <a:br>
              <a:rPr lang="en-US" dirty="0" smtClean="0">
                <a:solidFill>
                  <a:srgbClr val="0B6F0B"/>
                </a:solidFill>
                <a:ea typeface="+mn-ea"/>
              </a:rPr>
            </a:br>
            <a:endParaRPr lang="en-US" dirty="0" smtClean="0">
              <a:solidFill>
                <a:srgbClr val="0B6F0B"/>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4142330110"/>
              </p:ext>
            </p:extLst>
          </p:nvPr>
        </p:nvGraphicFramePr>
        <p:xfrm>
          <a:off x="-301451" y="110533"/>
          <a:ext cx="9957917" cy="63907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5"/>
          <p:cNvSpPr>
            <a:spLocks noGrp="1"/>
          </p:cNvSpPr>
          <p:nvPr>
            <p:ph type="sldNum" sz="quarter" idx="11"/>
          </p:nvPr>
        </p:nvSpPr>
        <p:spPr>
          <a:xfrm>
            <a:off x="8413750" y="6351588"/>
            <a:ext cx="381000" cy="365125"/>
          </a:xfrm>
        </p:spPr>
        <p:txBody>
          <a:bodyPr/>
          <a:lstStyle/>
          <a:p>
            <a:pPr>
              <a:defRPr/>
            </a:pPr>
            <a:fld id="{6EEA275D-5A49-48A8-817D-44C3EA0A3A2F}" type="slidenum">
              <a:rPr lang="en-US" smtClean="0"/>
              <a:pPr>
                <a:defRPr/>
              </a:pPr>
              <a:t>15</a:t>
            </a:fld>
            <a:endParaRPr lang="en-US" dirty="0"/>
          </a:p>
        </p:txBody>
      </p:sp>
    </p:spTree>
    <p:extLst>
      <p:ext uri="{BB962C8B-B14F-4D97-AF65-F5344CB8AC3E}">
        <p14:creationId xmlns:p14="http://schemas.microsoft.com/office/powerpoint/2010/main" val="32981727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0" y="164114"/>
            <a:ext cx="9144000" cy="4521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058" tIns="41029" rIns="82058" bIns="41029" numCol="1" anchor="ctr" anchorCtr="0" compatLnSpc="1">
            <a:prstTxWarp prst="textNoShape">
              <a:avLst/>
            </a:prstTxWarp>
          </a:bodyPr>
          <a:lstStyle/>
          <a:p>
            <a:r>
              <a:rPr lang="en-US" altLang="en-US" dirty="0" smtClean="0"/>
              <a:t>Other Demographics of Users at Light Sources for FY 2013</a:t>
            </a:r>
            <a:endParaRPr lang="en-US" altLang="en-US" dirty="0"/>
          </a:p>
        </p:txBody>
      </p:sp>
      <p:graphicFrame>
        <p:nvGraphicFramePr>
          <p:cNvPr id="10" name="Chart 9"/>
          <p:cNvGraphicFramePr>
            <a:graphicFrameLocks/>
          </p:cNvGraphicFramePr>
          <p:nvPr/>
        </p:nvGraphicFramePr>
        <p:xfrm>
          <a:off x="4473039" y="832438"/>
          <a:ext cx="4037610" cy="3035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nvGraphicFramePr>
        <p:xfrm>
          <a:off x="171533" y="4194201"/>
          <a:ext cx="4407065" cy="2663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01273314"/>
              </p:ext>
            </p:extLst>
          </p:nvPr>
        </p:nvGraphicFramePr>
        <p:xfrm>
          <a:off x="4050805" y="768403"/>
          <a:ext cx="4816104" cy="29327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938236318"/>
              </p:ext>
            </p:extLst>
          </p:nvPr>
        </p:nvGraphicFramePr>
        <p:xfrm>
          <a:off x="343064" y="3880438"/>
          <a:ext cx="4499428" cy="28302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84096230"/>
              </p:ext>
            </p:extLst>
          </p:nvPr>
        </p:nvGraphicFramePr>
        <p:xfrm>
          <a:off x="155864" y="853671"/>
          <a:ext cx="4449331" cy="2626510"/>
        </p:xfrm>
        <a:graphic>
          <a:graphicData uri="http://schemas.openxmlformats.org/drawingml/2006/table">
            <a:tbl>
              <a:tblPr/>
              <a:tblGrid>
                <a:gridCol w="795194"/>
                <a:gridCol w="730250"/>
                <a:gridCol w="731693"/>
                <a:gridCol w="730250"/>
                <a:gridCol w="731694"/>
                <a:gridCol w="730250"/>
              </a:tblGrid>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33%</a:t>
                      </a:r>
                    </a:p>
                  </a:txBody>
                  <a:tcPr marL="8659" marR="8659" marT="8404" marB="0" anchor="b" horzOverflow="overflow">
                    <a:lnL>
                      <a:noFill/>
                    </a:lnL>
                    <a:lnR>
                      <a:noFill/>
                    </a:lnR>
                    <a:lnT>
                      <a:noFill/>
                    </a:lnT>
                    <a:lnB>
                      <a:noFill/>
                    </a:lnB>
                    <a:lnTlToBr>
                      <a:noFill/>
                    </a:lnTlToBr>
                    <a:lnBlToTr>
                      <a:noFill/>
                    </a:lnBlToTr>
                    <a:noFill/>
                  </a:tcPr>
                </a:tc>
                <a:tc gridSpan="3">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First-Time Users</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28%</a:t>
                      </a: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Female</a:t>
                      </a: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gridSpan="2">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106636"/>
                          </a:solidFill>
                          <a:effectLst/>
                          <a:latin typeface="Arial" pitchFamily="34" charset="0"/>
                          <a:cs typeface="Arial" pitchFamily="34" charset="0"/>
                        </a:rPr>
                        <a:t>Citizenship</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50%</a:t>
                      </a:r>
                    </a:p>
                  </a:txBody>
                  <a:tcPr marL="8659" marR="8659" marT="8404" marB="0" anchor="b" horzOverflow="overflow">
                    <a:lnL>
                      <a:noFill/>
                    </a:lnL>
                    <a:lnR>
                      <a:noFill/>
                    </a:lnR>
                    <a:lnT>
                      <a:noFill/>
                    </a:lnT>
                    <a:lnB>
                      <a:noFill/>
                    </a:lnB>
                    <a:lnTlToBr>
                      <a:noFill/>
                    </a:lnTlToBr>
                    <a:lnBlToTr>
                      <a:noFill/>
                    </a:lnBlToTr>
                    <a:noFill/>
                  </a:tcPr>
                </a:tc>
                <a:tc gridSpan="2">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United States</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106636"/>
                          </a:solidFill>
                          <a:effectLst/>
                          <a:latin typeface="Arial" pitchFamily="34" charset="0"/>
                          <a:cs typeface="Arial" pitchFamily="34" charset="0"/>
                        </a:rPr>
                        <a:t>29%</a:t>
                      </a:r>
                    </a:p>
                  </a:txBody>
                  <a:tcPr marL="8659" marR="8659" marT="8404" marB="0" anchor="b" horzOverflow="overflow">
                    <a:lnL>
                      <a:noFill/>
                    </a:lnL>
                    <a:lnR>
                      <a:noFill/>
                    </a:lnR>
                    <a:lnT>
                      <a:noFill/>
                    </a:lnT>
                    <a:lnB>
                      <a:noFill/>
                    </a:lnB>
                    <a:lnTlToBr>
                      <a:noFill/>
                    </a:lnTlToBr>
                    <a:lnBlToTr>
                      <a:noFill/>
                    </a:lnBlToTr>
                    <a:noFill/>
                  </a:tcPr>
                </a:tc>
                <a:tc gridSpan="5">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Foreign, Non-Sensitive Countries</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106636"/>
                          </a:solidFill>
                          <a:effectLst/>
                          <a:latin typeface="Arial" pitchFamily="34" charset="0"/>
                          <a:cs typeface="Arial" pitchFamily="34" charset="0"/>
                        </a:rPr>
                        <a:t>21%</a:t>
                      </a:r>
                    </a:p>
                  </a:txBody>
                  <a:tcPr marL="8659" marR="8659" marT="8404" marB="0" anchor="b" horzOverflow="overflow">
                    <a:lnL>
                      <a:noFill/>
                    </a:lnL>
                    <a:lnR>
                      <a:noFill/>
                    </a:lnR>
                    <a:lnT>
                      <a:noFill/>
                    </a:lnT>
                    <a:lnB>
                      <a:noFill/>
                    </a:lnB>
                    <a:lnTlToBr>
                      <a:noFill/>
                    </a:lnTlToBr>
                    <a:lnBlToTr>
                      <a:noFill/>
                    </a:lnBlToTr>
                    <a:noFill/>
                  </a:tcPr>
                </a:tc>
                <a:tc gridSpan="4">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Foreign, Sensitive Countries</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gridSpan="3">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sng" strike="noStrike" cap="none" normalizeH="0" baseline="0" dirty="0" smtClean="0">
                          <a:ln>
                            <a:noFill/>
                          </a:ln>
                          <a:solidFill>
                            <a:srgbClr val="106636"/>
                          </a:solidFill>
                          <a:effectLst/>
                          <a:latin typeface="Arial" pitchFamily="34" charset="0"/>
                          <a:cs typeface="Arial" pitchFamily="34" charset="0"/>
                        </a:rPr>
                        <a:t>Nature of Research</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97%</a:t>
                      </a:r>
                    </a:p>
                  </a:txBody>
                  <a:tcPr marL="8659" marR="8659" marT="8404" marB="0" anchor="b" horzOverflow="overflow">
                    <a:lnL>
                      <a:noFill/>
                    </a:lnL>
                    <a:lnR>
                      <a:noFill/>
                    </a:lnR>
                    <a:lnT>
                      <a:noFill/>
                    </a:lnT>
                    <a:lnB>
                      <a:noFill/>
                    </a:lnB>
                    <a:lnTlToBr>
                      <a:noFill/>
                    </a:lnTlToBr>
                    <a:lnBlToTr>
                      <a:noFill/>
                    </a:lnBlToTr>
                    <a:noFill/>
                  </a:tcPr>
                </a:tc>
                <a:tc gridSpan="4">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Nonproprietary research only</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1%</a:t>
                      </a:r>
                    </a:p>
                  </a:txBody>
                  <a:tcPr marL="8659" marR="8659" marT="8404" marB="0" anchor="b" horzOverflow="overflow">
                    <a:lnL>
                      <a:noFill/>
                    </a:lnL>
                    <a:lnR>
                      <a:noFill/>
                    </a:lnR>
                    <a:lnT>
                      <a:noFill/>
                    </a:lnT>
                    <a:lnB>
                      <a:noFill/>
                    </a:lnB>
                    <a:lnTlToBr>
                      <a:noFill/>
                    </a:lnTlToBr>
                    <a:lnBlToTr>
                      <a:noFill/>
                    </a:lnBlToTr>
                    <a:noFill/>
                  </a:tcPr>
                </a:tc>
                <a:tc gridSpan="5">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Nonproprietary &amp; proprietary research</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2651">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2%</a:t>
                      </a:r>
                    </a:p>
                  </a:txBody>
                  <a:tcPr marL="8659" marR="8659" marT="8404" marB="0" anchor="b" horzOverflow="overflow">
                    <a:lnL>
                      <a:noFill/>
                    </a:lnL>
                    <a:lnR>
                      <a:noFill/>
                    </a:lnR>
                    <a:lnT>
                      <a:noFill/>
                    </a:lnT>
                    <a:lnB>
                      <a:noFill/>
                    </a:lnB>
                    <a:lnTlToBr>
                      <a:noFill/>
                    </a:lnTlToBr>
                    <a:lnBlToTr>
                      <a:noFill/>
                    </a:lnBlToTr>
                    <a:noFill/>
                  </a:tcPr>
                </a:tc>
                <a:tc gridSpan="4">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106636"/>
                          </a:solidFill>
                          <a:effectLst/>
                          <a:latin typeface="Arial" pitchFamily="34" charset="0"/>
                          <a:cs typeface="Arial" pitchFamily="34" charset="0"/>
                        </a:rPr>
                        <a:t>Proprietary research only</a:t>
                      </a:r>
                    </a:p>
                  </a:txBody>
                  <a:tcPr marL="8659" marR="8659" marT="8404" marB="0"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eaLnBrk="0" hangingPunct="0">
                        <a:spcBef>
                          <a:spcPct val="20000"/>
                        </a:spcBef>
                        <a:defRPr sz="3200">
                          <a:solidFill>
                            <a:schemeClr val="tx1"/>
                          </a:solidFill>
                          <a:latin typeface="Times New Roman" pitchFamily="18" charset="0"/>
                        </a:defRPr>
                      </a:lvl1pPr>
                      <a:lvl2pPr marL="742950" indent="-285750" eaLnBrk="0" hangingPunct="0">
                        <a:spcBef>
                          <a:spcPct val="20000"/>
                        </a:spcBef>
                        <a:defRPr sz="2800">
                          <a:solidFill>
                            <a:schemeClr val="tx1"/>
                          </a:solidFill>
                          <a:latin typeface="Times New Roman" pitchFamily="18" charset="0"/>
                        </a:defRPr>
                      </a:lvl2pPr>
                      <a:lvl3pPr marL="1143000" indent="-228600" eaLnBrk="0" hangingPunct="0">
                        <a:spcBef>
                          <a:spcPct val="20000"/>
                        </a:spcBef>
                        <a:defRPr sz="2200">
                          <a:solidFill>
                            <a:schemeClr val="tx1"/>
                          </a:solidFill>
                          <a:latin typeface="Times New Roman" pitchFamily="18" charset="0"/>
                        </a:defRPr>
                      </a:lvl3pPr>
                      <a:lvl4pPr marL="1600200" indent="-228600" eaLnBrk="0" hangingPunct="0">
                        <a:spcBef>
                          <a:spcPct val="20000"/>
                        </a:spcBef>
                        <a:defRPr sz="2000">
                          <a:solidFill>
                            <a:schemeClr val="tx1"/>
                          </a:solidFill>
                          <a:latin typeface="Times New Roman" pitchFamily="18" charset="0"/>
                        </a:defRPr>
                      </a:lvl4pPr>
                      <a:lvl5pPr marL="2057400" indent="-228600" eaLnBrk="0" hangingPunct="0">
                        <a:spcBef>
                          <a:spcPct val="20000"/>
                        </a:spcBef>
                        <a:defRPr sz="2000">
                          <a:solidFill>
                            <a:schemeClr val="tx1"/>
                          </a:solidFill>
                          <a:latin typeface="Times New Roman" pitchFamily="18" charset="0"/>
                        </a:defRPr>
                      </a:lvl5pPr>
                      <a:lvl6pPr marL="2514600" indent="-228600" eaLnBrk="0" fontAlgn="base" hangingPunct="0">
                        <a:spcBef>
                          <a:spcPct val="20000"/>
                        </a:spcBef>
                        <a:spcAft>
                          <a:spcPct val="0"/>
                        </a:spcAft>
                        <a:defRPr sz="2000">
                          <a:solidFill>
                            <a:schemeClr val="tx1"/>
                          </a:solidFill>
                          <a:latin typeface="Times New Roman" pitchFamily="18" charset="0"/>
                        </a:defRPr>
                      </a:lvl6pPr>
                      <a:lvl7pPr marL="2971800" indent="-228600" eaLnBrk="0" fontAlgn="base" hangingPunct="0">
                        <a:spcBef>
                          <a:spcPct val="20000"/>
                        </a:spcBef>
                        <a:spcAft>
                          <a:spcPct val="0"/>
                        </a:spcAft>
                        <a:defRPr sz="2000">
                          <a:solidFill>
                            <a:schemeClr val="tx1"/>
                          </a:solidFill>
                          <a:latin typeface="Times New Roman" pitchFamily="18" charset="0"/>
                        </a:defRPr>
                      </a:lvl7pPr>
                      <a:lvl8pPr marL="3429000" indent="-228600" eaLnBrk="0" fontAlgn="base" hangingPunct="0">
                        <a:spcBef>
                          <a:spcPct val="20000"/>
                        </a:spcBef>
                        <a:spcAft>
                          <a:spcPct val="0"/>
                        </a:spcAft>
                        <a:defRPr sz="2000">
                          <a:solidFill>
                            <a:schemeClr val="tx1"/>
                          </a:solidFill>
                          <a:latin typeface="Times New Roman" pitchFamily="18" charset="0"/>
                        </a:defRPr>
                      </a:lvl8pPr>
                      <a:lvl9pPr marL="3886200" indent="-228600" eaLnBrk="0" fontAlgn="base" hangingPunct="0">
                        <a:spcBef>
                          <a:spcPct val="20000"/>
                        </a:spcBef>
                        <a:spcAft>
                          <a:spcPct val="0"/>
                        </a:spcAft>
                        <a:defRPr sz="2000">
                          <a:solidFill>
                            <a:schemeClr val="tx1"/>
                          </a:solidFill>
                          <a:latin typeface="Times New Roman"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rgbClr val="106636"/>
                        </a:solidFill>
                        <a:effectLst/>
                        <a:latin typeface="Arial" pitchFamily="34" charset="0"/>
                        <a:cs typeface="Arial" pitchFamily="34" charset="0"/>
                      </a:endParaRPr>
                    </a:p>
                  </a:txBody>
                  <a:tcPr marL="8659" marR="8659" marT="8404" marB="0" anchor="b" horzOverflow="overflow">
                    <a:lnL>
                      <a:noFill/>
                    </a:lnL>
                    <a:lnR>
                      <a:noFill/>
                    </a:lnR>
                    <a:lnT>
                      <a:noFill/>
                    </a:lnT>
                    <a:lnB>
                      <a:noFill/>
                    </a:lnB>
                    <a:lnTlToBr>
                      <a:noFill/>
                    </a:lnTlToBr>
                    <a:lnBlToTr>
                      <a:noFill/>
                    </a:lnBlToTr>
                    <a:noFill/>
                  </a:tcPr>
                </a:tc>
              </a:tr>
            </a:tbl>
          </a:graphicData>
        </a:graphic>
      </p:graphicFrame>
      <p:sp>
        <p:nvSpPr>
          <p:cNvPr id="14" name="Slide Number Placeholder 2"/>
          <p:cNvSpPr txBox="1">
            <a:spLocks/>
          </p:cNvSpPr>
          <p:nvPr/>
        </p:nvSpPr>
        <p:spPr>
          <a:xfrm>
            <a:off x="8413750" y="6351588"/>
            <a:ext cx="3810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rgbClr val="106636"/>
                </a:solidFill>
                <a:latin typeface="Arial Narrow"/>
                <a:ea typeface="+mn-ea"/>
                <a:cs typeface="Arial Narrow"/>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68F455FD-F83C-4433-AE11-4D89943CC4D6}" type="slidenum">
              <a:rPr lang="en-US" smtClean="0"/>
              <a:pPr/>
              <a:t>16</a:t>
            </a:fld>
            <a:endParaRPr lang="en-US" dirty="0"/>
          </a:p>
        </p:txBody>
      </p:sp>
      <p:graphicFrame>
        <p:nvGraphicFramePr>
          <p:cNvPr id="21" name="Chart 20"/>
          <p:cNvGraphicFramePr>
            <a:graphicFrameLocks/>
          </p:cNvGraphicFramePr>
          <p:nvPr>
            <p:extLst>
              <p:ext uri="{D42A27DB-BD31-4B8C-83A1-F6EECF244321}">
                <p14:modId xmlns:p14="http://schemas.microsoft.com/office/powerpoint/2010/main" val="4012832630"/>
              </p:ext>
            </p:extLst>
          </p:nvPr>
        </p:nvGraphicFramePr>
        <p:xfrm>
          <a:off x="4629667" y="883585"/>
          <a:ext cx="4165083" cy="32360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4053371270"/>
              </p:ext>
            </p:extLst>
          </p:nvPr>
        </p:nvGraphicFramePr>
        <p:xfrm>
          <a:off x="4100363" y="4105794"/>
          <a:ext cx="4955222" cy="26109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3823525534"/>
              </p:ext>
            </p:extLst>
          </p:nvPr>
        </p:nvGraphicFramePr>
        <p:xfrm>
          <a:off x="80694" y="3849771"/>
          <a:ext cx="4837815" cy="3008229"/>
        </p:xfrm>
        <a:graphic>
          <a:graphicData uri="http://schemas.openxmlformats.org/drawingml/2006/chart">
            <c:chart xmlns:c="http://schemas.openxmlformats.org/drawingml/2006/chart" xmlns:r="http://schemas.openxmlformats.org/officeDocument/2006/relationships" r:id="rId8"/>
          </a:graphicData>
        </a:graphic>
      </p:graphicFrame>
      <p:sp>
        <p:nvSpPr>
          <p:cNvPr id="15" name="Slide Number Placeholder 15"/>
          <p:cNvSpPr>
            <a:spLocks noGrp="1"/>
          </p:cNvSpPr>
          <p:nvPr>
            <p:ph type="sldNum" sz="quarter" idx="11"/>
          </p:nvPr>
        </p:nvSpPr>
        <p:spPr>
          <a:xfrm>
            <a:off x="8566150" y="6503988"/>
            <a:ext cx="381000" cy="365125"/>
          </a:xfrm>
        </p:spPr>
        <p:txBody>
          <a:bodyPr/>
          <a:lstStyle/>
          <a:p>
            <a:pPr>
              <a:defRPr/>
            </a:pPr>
            <a:fld id="{6EEA275D-5A49-48A8-817D-44C3EA0A3A2F}" type="slidenum">
              <a:rPr lang="en-US" smtClean="0"/>
              <a:pPr>
                <a:defRPr/>
              </a:pPr>
              <a:t>16</a:t>
            </a:fld>
            <a:endParaRPr lang="en-US" dirty="0"/>
          </a:p>
        </p:txBody>
      </p:sp>
    </p:spTree>
    <p:extLst>
      <p:ext uri="{BB962C8B-B14F-4D97-AF65-F5344CB8AC3E}">
        <p14:creationId xmlns:p14="http://schemas.microsoft.com/office/powerpoint/2010/main" val="190675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0626" name="Text Box 2"/>
          <p:cNvSpPr txBox="1">
            <a:spLocks noChangeArrowheads="1"/>
          </p:cNvSpPr>
          <p:nvPr/>
        </p:nvSpPr>
        <p:spPr bwMode="auto">
          <a:xfrm>
            <a:off x="0" y="0"/>
            <a:ext cx="9138227" cy="794064"/>
          </a:xfrm>
          <a:prstGeom prst="rect">
            <a:avLst/>
          </a:prstGeom>
          <a:noFill/>
        </p:spPr>
        <p:txBody>
          <a:bodyPr wrap="square" rtlCol="0">
            <a:spAutoFit/>
          </a:bodyPr>
          <a:lstStyle/>
          <a:p>
            <a:pPr algn="ctr" defTabSz="914608">
              <a:lnSpc>
                <a:spcPct val="95000"/>
              </a:lnSpc>
              <a:tabLst>
                <a:tab pos="1696726" algn="l"/>
              </a:tabLst>
            </a:pPr>
            <a:r>
              <a:rPr lang="en-US" sz="2400" dirty="0" smtClean="0">
                <a:solidFill>
                  <a:srgbClr val="106636"/>
                </a:solidFill>
                <a:latin typeface="Arial" pitchFamily="34" charset="0"/>
                <a:cs typeface="Arial" pitchFamily="34" charset="0"/>
              </a:rPr>
              <a:t>Technical Quality of 171 Operating </a:t>
            </a:r>
            <a:r>
              <a:rPr lang="en-US" sz="2400" dirty="0" err="1" smtClean="0">
                <a:solidFill>
                  <a:srgbClr val="106636"/>
                </a:solidFill>
                <a:latin typeface="Arial" pitchFamily="34" charset="0"/>
                <a:cs typeface="Arial" pitchFamily="34" charset="0"/>
              </a:rPr>
              <a:t>Beamlines</a:t>
            </a:r>
            <a:r>
              <a:rPr lang="en-US" sz="2400" dirty="0" smtClean="0">
                <a:solidFill>
                  <a:srgbClr val="106636"/>
                </a:solidFill>
                <a:latin typeface="Arial" pitchFamily="34" charset="0"/>
                <a:cs typeface="Arial" pitchFamily="34" charset="0"/>
              </a:rPr>
              <a:t> at the </a:t>
            </a:r>
            <a:br>
              <a:rPr lang="en-US" sz="2400" dirty="0" smtClean="0">
                <a:solidFill>
                  <a:srgbClr val="106636"/>
                </a:solidFill>
                <a:latin typeface="Arial" pitchFamily="34" charset="0"/>
                <a:cs typeface="Arial" pitchFamily="34" charset="0"/>
              </a:rPr>
            </a:br>
            <a:r>
              <a:rPr lang="en-US" sz="2400" dirty="0" smtClean="0">
                <a:solidFill>
                  <a:srgbClr val="106636"/>
                </a:solidFill>
                <a:latin typeface="Arial" pitchFamily="34" charset="0"/>
                <a:cs typeface="Arial" pitchFamily="34" charset="0"/>
              </a:rPr>
              <a:t>4 BES Light Sources circa 2005</a:t>
            </a:r>
          </a:p>
        </p:txBody>
      </p:sp>
      <p:sp>
        <p:nvSpPr>
          <p:cNvPr id="2330627" name="Rectangle 3"/>
          <p:cNvSpPr>
            <a:spLocks noChangeArrowheads="1"/>
          </p:cNvSpPr>
          <p:nvPr/>
        </p:nvSpPr>
        <p:spPr bwMode="auto">
          <a:xfrm>
            <a:off x="0" y="2250347"/>
            <a:ext cx="165783" cy="359858"/>
          </a:xfrm>
          <a:prstGeom prst="rect">
            <a:avLst/>
          </a:prstGeom>
          <a:noFill/>
          <a:ln w="9525">
            <a:noFill/>
            <a:miter lim="800000"/>
            <a:headEnd/>
            <a:tailEnd/>
          </a:ln>
          <a:effectLst/>
        </p:spPr>
        <p:txBody>
          <a:bodyPr wrap="none" lIns="82058" tIns="41029" rIns="82058" bIns="41029" anchor="ctr">
            <a:spAutoFit/>
          </a:bodyPr>
          <a:lstStyle/>
          <a:p>
            <a:endParaRPr lang="en-US"/>
          </a:p>
        </p:txBody>
      </p:sp>
      <p:sp>
        <p:nvSpPr>
          <p:cNvPr id="2330628" name="Rectangle 4"/>
          <p:cNvSpPr>
            <a:spLocks noChangeArrowheads="1"/>
          </p:cNvSpPr>
          <p:nvPr/>
        </p:nvSpPr>
        <p:spPr bwMode="auto">
          <a:xfrm>
            <a:off x="252413" y="4739808"/>
            <a:ext cx="8636000" cy="1375521"/>
          </a:xfrm>
          <a:prstGeom prst="rect">
            <a:avLst/>
          </a:prstGeom>
          <a:noFill/>
          <a:ln w="9525" algn="ctr">
            <a:noFill/>
            <a:miter lim="800000"/>
            <a:headEnd/>
            <a:tailEnd/>
          </a:ln>
          <a:effectLst/>
        </p:spPr>
        <p:txBody>
          <a:bodyPr lIns="82058" tIns="41029" rIns="82058" bIns="41029" anchor="ctr">
            <a:spAutoFit/>
          </a:bodyPr>
          <a:lstStyle/>
          <a:p>
            <a:pPr>
              <a:tabLst>
                <a:tab pos="3282330" algn="l"/>
              </a:tabLst>
            </a:pPr>
            <a:r>
              <a:rPr lang="en-US" sz="1400" dirty="0" err="1" smtClean="0">
                <a:latin typeface="Arial" pitchFamily="34" charset="0"/>
                <a:cs typeface="Arial" pitchFamily="34" charset="0"/>
              </a:rPr>
              <a:t>B</a:t>
            </a:r>
            <a:r>
              <a:rPr lang="en-US" sz="1400" dirty="0" err="1" smtClean="0">
                <a:effectLst/>
                <a:latin typeface="Arial" pitchFamily="34" charset="0"/>
                <a:cs typeface="Arial" pitchFamily="34" charset="0"/>
              </a:rPr>
              <a:t>eamlines</a:t>
            </a:r>
            <a:r>
              <a:rPr lang="en-US" sz="1400" dirty="0" smtClean="0">
                <a:latin typeface="Arial" pitchFamily="34" charset="0"/>
                <a:cs typeface="Arial" pitchFamily="34" charset="0"/>
              </a:rPr>
              <a:t> </a:t>
            </a:r>
            <a:r>
              <a:rPr lang="en-US" sz="1400" dirty="0" smtClean="0">
                <a:effectLst/>
                <a:latin typeface="Arial" pitchFamily="34" charset="0"/>
                <a:cs typeface="Arial" pitchFamily="34" charset="0"/>
              </a:rPr>
              <a:t>were rated </a:t>
            </a:r>
            <a:r>
              <a:rPr lang="en-US" sz="1400" dirty="0">
                <a:effectLst/>
                <a:latin typeface="Arial" pitchFamily="34" charset="0"/>
                <a:cs typeface="Arial" pitchFamily="34" charset="0"/>
              </a:rPr>
              <a:t>according to a quality </a:t>
            </a:r>
            <a:r>
              <a:rPr lang="en-US" sz="1400" dirty="0" smtClean="0">
                <a:effectLst/>
                <a:latin typeface="Arial" pitchFamily="34" charset="0"/>
                <a:cs typeface="Arial" pitchFamily="34" charset="0"/>
              </a:rPr>
              <a:t>factor by light </a:t>
            </a:r>
            <a:r>
              <a:rPr lang="en-US" sz="1400" dirty="0">
                <a:effectLst/>
                <a:latin typeface="Arial" pitchFamily="34" charset="0"/>
                <a:cs typeface="Arial" pitchFamily="34" charset="0"/>
              </a:rPr>
              <a:t>source senior </a:t>
            </a:r>
            <a:r>
              <a:rPr lang="en-US" sz="1400" dirty="0" smtClean="0">
                <a:effectLst/>
                <a:latin typeface="Arial" pitchFamily="34" charset="0"/>
                <a:cs typeface="Arial" pitchFamily="34" charset="0"/>
              </a:rPr>
              <a:t>staff</a:t>
            </a:r>
            <a:r>
              <a:rPr lang="en-US" sz="1400" dirty="0" smtClean="0">
                <a:latin typeface="Arial" pitchFamily="34" charset="0"/>
                <a:cs typeface="Arial" pitchFamily="34" charset="0"/>
              </a:rPr>
              <a:t>; the </a:t>
            </a:r>
            <a:r>
              <a:rPr lang="en-US" sz="1400" dirty="0" smtClean="0">
                <a:effectLst/>
                <a:latin typeface="Arial" pitchFamily="34" charset="0"/>
                <a:cs typeface="Arial" pitchFamily="34" charset="0"/>
              </a:rPr>
              <a:t>assignments were </a:t>
            </a:r>
            <a:r>
              <a:rPr lang="en-US" sz="1400" dirty="0">
                <a:effectLst/>
                <a:latin typeface="Arial" pitchFamily="34" charset="0"/>
                <a:cs typeface="Arial" pitchFamily="34" charset="0"/>
              </a:rPr>
              <a:t>vetted by a “normalization” team </a:t>
            </a:r>
            <a:r>
              <a:rPr lang="en-US" sz="1400" dirty="0" smtClean="0">
                <a:effectLst/>
                <a:latin typeface="Arial" pitchFamily="34" charset="0"/>
                <a:cs typeface="Arial" pitchFamily="34" charset="0"/>
              </a:rPr>
              <a:t>of senior </a:t>
            </a:r>
            <a:r>
              <a:rPr lang="en-US" sz="1400" dirty="0">
                <a:effectLst/>
                <a:latin typeface="Arial" pitchFamily="34" charset="0"/>
                <a:cs typeface="Arial" pitchFamily="34" charset="0"/>
              </a:rPr>
              <a:t>technical staff </a:t>
            </a:r>
            <a:r>
              <a:rPr lang="en-US" sz="1400" dirty="0" smtClean="0">
                <a:effectLst/>
                <a:latin typeface="Arial" pitchFamily="34" charset="0"/>
                <a:cs typeface="Arial" pitchFamily="34" charset="0"/>
              </a:rPr>
              <a:t>from </a:t>
            </a:r>
            <a:r>
              <a:rPr lang="en-US" sz="1400" dirty="0">
                <a:effectLst/>
                <a:latin typeface="Arial" pitchFamily="34" charset="0"/>
                <a:cs typeface="Arial" pitchFamily="34" charset="0"/>
              </a:rPr>
              <a:t>each of the light </a:t>
            </a:r>
            <a:r>
              <a:rPr lang="en-US" sz="1400" dirty="0" smtClean="0">
                <a:effectLst/>
                <a:latin typeface="Arial" pitchFamily="34" charset="0"/>
                <a:cs typeface="Arial" pitchFamily="34" charset="0"/>
              </a:rPr>
              <a:t>sources. The data show that </a:t>
            </a:r>
            <a:r>
              <a:rPr lang="en-US" sz="1400" dirty="0">
                <a:effectLst/>
                <a:latin typeface="Arial" pitchFamily="34" charset="0"/>
                <a:cs typeface="Arial" pitchFamily="34" charset="0"/>
              </a:rPr>
              <a:t>only 18 percent of the </a:t>
            </a:r>
            <a:r>
              <a:rPr lang="en-US" sz="1400" dirty="0" err="1" smtClean="0">
                <a:effectLst/>
                <a:latin typeface="Arial" pitchFamily="34" charset="0"/>
                <a:cs typeface="Arial" pitchFamily="34" charset="0"/>
              </a:rPr>
              <a:t>beamlines</a:t>
            </a:r>
            <a:r>
              <a:rPr lang="en-US" sz="1400" dirty="0" smtClean="0">
                <a:latin typeface="Arial" pitchFamily="34" charset="0"/>
                <a:cs typeface="Arial" pitchFamily="34" charset="0"/>
              </a:rPr>
              <a:t> </a:t>
            </a:r>
            <a:r>
              <a:rPr lang="en-US" sz="1400" dirty="0" smtClean="0">
                <a:effectLst/>
                <a:latin typeface="Arial" pitchFamily="34" charset="0"/>
                <a:cs typeface="Arial" pitchFamily="34" charset="0"/>
              </a:rPr>
              <a:t>were operating </a:t>
            </a:r>
            <a:r>
              <a:rPr lang="en-US" sz="1400" dirty="0">
                <a:effectLst/>
                <a:latin typeface="Arial" pitchFamily="34" charset="0"/>
                <a:cs typeface="Arial" pitchFamily="34" charset="0"/>
              </a:rPr>
              <a:t>at optimal performance.  An equal number </a:t>
            </a:r>
            <a:r>
              <a:rPr lang="en-US" sz="1400" dirty="0" smtClean="0">
                <a:effectLst/>
                <a:latin typeface="Arial" pitchFamily="34" charset="0"/>
                <a:cs typeface="Arial" pitchFamily="34" charset="0"/>
              </a:rPr>
              <a:t>required </a:t>
            </a:r>
            <a:r>
              <a:rPr lang="en-US" sz="1400" dirty="0">
                <a:effectLst/>
                <a:latin typeface="Arial" pitchFamily="34" charset="0"/>
                <a:cs typeface="Arial" pitchFamily="34" charset="0"/>
              </a:rPr>
              <a:t>major upgrades or </a:t>
            </a:r>
            <a:r>
              <a:rPr lang="en-US" sz="1400" dirty="0" smtClean="0">
                <a:effectLst/>
                <a:latin typeface="Arial" pitchFamily="34" charset="0"/>
                <a:cs typeface="Arial" pitchFamily="34" charset="0"/>
              </a:rPr>
              <a:t>were marginally </a:t>
            </a:r>
            <a:r>
              <a:rPr lang="en-US" sz="1400" dirty="0">
                <a:effectLst/>
                <a:latin typeface="Arial" pitchFamily="34" charset="0"/>
                <a:cs typeface="Arial" pitchFamily="34" charset="0"/>
              </a:rPr>
              <a:t>useful.  The majority of </a:t>
            </a:r>
            <a:r>
              <a:rPr lang="en-US" sz="1400" dirty="0" err="1">
                <a:effectLst/>
                <a:latin typeface="Arial" pitchFamily="34" charset="0"/>
                <a:cs typeface="Arial" pitchFamily="34" charset="0"/>
              </a:rPr>
              <a:t>beamlines</a:t>
            </a:r>
            <a:r>
              <a:rPr lang="en-US" sz="1400" dirty="0">
                <a:effectLst/>
                <a:latin typeface="Arial" pitchFamily="34" charset="0"/>
                <a:cs typeface="Arial" pitchFamily="34" charset="0"/>
              </a:rPr>
              <a:t>, 64 percent, </a:t>
            </a:r>
            <a:r>
              <a:rPr lang="en-US" sz="1400" dirty="0" smtClean="0">
                <a:effectLst/>
                <a:latin typeface="Arial" pitchFamily="34" charset="0"/>
                <a:cs typeface="Arial" pitchFamily="34" charset="0"/>
              </a:rPr>
              <a:t>required </a:t>
            </a:r>
            <a:r>
              <a:rPr lang="en-US" sz="1400" dirty="0">
                <a:effectLst/>
                <a:latin typeface="Arial" pitchFamily="34" charset="0"/>
                <a:cs typeface="Arial" pitchFamily="34" charset="0"/>
              </a:rPr>
              <a:t>minor or moderate upgrades.  Across the four </a:t>
            </a:r>
            <a:r>
              <a:rPr lang="en-US" sz="1400" dirty="0" smtClean="0">
                <a:effectLst/>
                <a:latin typeface="Arial" pitchFamily="34" charset="0"/>
                <a:cs typeface="Arial" pitchFamily="34" charset="0"/>
              </a:rPr>
              <a:t>facilities</a:t>
            </a:r>
            <a:r>
              <a:rPr lang="en-US" sz="1400" dirty="0">
                <a:effectLst/>
                <a:latin typeface="Arial" pitchFamily="34" charset="0"/>
                <a:cs typeface="Arial" pitchFamily="34" charset="0"/>
              </a:rPr>
              <a:t>, 46 </a:t>
            </a:r>
            <a:r>
              <a:rPr lang="en-US" sz="1400" dirty="0" err="1">
                <a:effectLst/>
                <a:latin typeface="Arial" pitchFamily="34" charset="0"/>
                <a:cs typeface="Arial" pitchFamily="34" charset="0"/>
              </a:rPr>
              <a:t>beamlines</a:t>
            </a:r>
            <a:r>
              <a:rPr lang="en-US" sz="1400" dirty="0">
                <a:effectLst/>
                <a:latin typeface="Arial" pitchFamily="34" charset="0"/>
                <a:cs typeface="Arial" pitchFamily="34" charset="0"/>
              </a:rPr>
              <a:t> (27 percent) were rated as "Best in Class" as bench-marked against similar capabilities worldwide.</a:t>
            </a:r>
          </a:p>
        </p:txBody>
      </p:sp>
      <p:graphicFrame>
        <p:nvGraphicFramePr>
          <p:cNvPr id="35" name="Object 2"/>
          <p:cNvGraphicFramePr>
            <a:graphicFrameLocks noChangeAspect="1"/>
          </p:cNvGraphicFramePr>
          <p:nvPr/>
        </p:nvGraphicFramePr>
        <p:xfrm>
          <a:off x="406586" y="801407"/>
          <a:ext cx="5696170" cy="384461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33"/>
          <p:cNvGrpSpPr/>
          <p:nvPr/>
        </p:nvGrpSpPr>
        <p:grpSpPr>
          <a:xfrm>
            <a:off x="5837198" y="1048872"/>
            <a:ext cx="2392403" cy="2376428"/>
            <a:chOff x="5285868" y="1250578"/>
            <a:chExt cx="1601932" cy="1591235"/>
          </a:xfrm>
        </p:grpSpPr>
        <p:sp>
          <p:nvSpPr>
            <p:cNvPr id="2330630" name="Freeform 6"/>
            <p:cNvSpPr>
              <a:spLocks/>
            </p:cNvSpPr>
            <p:nvPr/>
          </p:nvSpPr>
          <p:spPr bwMode="auto">
            <a:xfrm>
              <a:off x="6092605" y="1261784"/>
              <a:ext cx="704273" cy="790015"/>
            </a:xfrm>
            <a:custGeom>
              <a:avLst/>
              <a:gdLst/>
              <a:ahLst/>
              <a:cxnLst>
                <a:cxn ang="0">
                  <a:pos x="117" y="72"/>
                </a:cxn>
                <a:cxn ang="0">
                  <a:pos x="0" y="1"/>
                </a:cxn>
                <a:cxn ang="0">
                  <a:pos x="0" y="1"/>
                </a:cxn>
                <a:cxn ang="0">
                  <a:pos x="0" y="132"/>
                </a:cxn>
                <a:cxn ang="0">
                  <a:pos x="117" y="72"/>
                </a:cxn>
              </a:cxnLst>
              <a:rect l="0" t="0" r="r" b="b"/>
              <a:pathLst>
                <a:path w="117" h="132">
                  <a:moveTo>
                    <a:pt x="117" y="72"/>
                  </a:moveTo>
                  <a:cubicBezTo>
                    <a:pt x="95" y="28"/>
                    <a:pt x="49" y="1"/>
                    <a:pt x="0" y="1"/>
                  </a:cubicBezTo>
                  <a:cubicBezTo>
                    <a:pt x="0" y="0"/>
                    <a:pt x="0" y="1"/>
                    <a:pt x="0" y="1"/>
                  </a:cubicBezTo>
                  <a:lnTo>
                    <a:pt x="0" y="132"/>
                  </a:lnTo>
                  <a:lnTo>
                    <a:pt x="117" y="72"/>
                  </a:lnTo>
                  <a:close/>
                </a:path>
              </a:pathLst>
            </a:custGeom>
            <a:solidFill>
              <a:srgbClr val="000000"/>
            </a:solidFill>
            <a:ln w="7938">
              <a:solidFill>
                <a:srgbClr val="000000"/>
              </a:solidFill>
              <a:prstDash val="solid"/>
              <a:round/>
              <a:headEnd/>
              <a:tailEnd/>
            </a:ln>
          </p:spPr>
          <p:txBody>
            <a:bodyPr lIns="82058" tIns="41029" rIns="82058" bIns="41029"/>
            <a:lstStyle/>
            <a:p>
              <a:endParaRPr lang="en-US"/>
            </a:p>
          </p:txBody>
        </p:sp>
        <p:sp>
          <p:nvSpPr>
            <p:cNvPr id="2330631" name="Freeform 7"/>
            <p:cNvSpPr>
              <a:spLocks/>
            </p:cNvSpPr>
            <p:nvPr/>
          </p:nvSpPr>
          <p:spPr bwMode="auto">
            <a:xfrm>
              <a:off x="5815515" y="1693210"/>
              <a:ext cx="1072285" cy="1148603"/>
            </a:xfrm>
            <a:custGeom>
              <a:avLst/>
              <a:gdLst/>
              <a:ahLst/>
              <a:cxnLst>
                <a:cxn ang="0">
                  <a:pos x="0" y="183"/>
                </a:cxn>
                <a:cxn ang="0">
                  <a:pos x="46" y="191"/>
                </a:cxn>
                <a:cxn ang="0">
                  <a:pos x="178" y="60"/>
                </a:cxn>
                <a:cxn ang="0">
                  <a:pos x="163" y="0"/>
                </a:cxn>
                <a:cxn ang="0">
                  <a:pos x="46" y="60"/>
                </a:cxn>
                <a:cxn ang="0">
                  <a:pos x="0" y="183"/>
                </a:cxn>
              </a:cxnLst>
              <a:rect l="0" t="0" r="r" b="b"/>
              <a:pathLst>
                <a:path w="178" h="192">
                  <a:moveTo>
                    <a:pt x="0" y="183"/>
                  </a:moveTo>
                  <a:cubicBezTo>
                    <a:pt x="15" y="189"/>
                    <a:pt x="30" y="191"/>
                    <a:pt x="46" y="191"/>
                  </a:cubicBezTo>
                  <a:cubicBezTo>
                    <a:pt x="119" y="192"/>
                    <a:pt x="178" y="133"/>
                    <a:pt x="178" y="60"/>
                  </a:cubicBezTo>
                  <a:cubicBezTo>
                    <a:pt x="178" y="39"/>
                    <a:pt x="173" y="19"/>
                    <a:pt x="163" y="0"/>
                  </a:cubicBezTo>
                  <a:lnTo>
                    <a:pt x="46" y="60"/>
                  </a:lnTo>
                  <a:lnTo>
                    <a:pt x="0" y="183"/>
                  </a:lnTo>
                  <a:close/>
                </a:path>
              </a:pathLst>
            </a:custGeom>
            <a:solidFill>
              <a:srgbClr val="000000"/>
            </a:solidFill>
            <a:ln w="7938">
              <a:solidFill>
                <a:srgbClr val="000000"/>
              </a:solidFill>
              <a:prstDash val="solid"/>
              <a:round/>
              <a:headEnd/>
              <a:tailEnd/>
            </a:ln>
          </p:spPr>
          <p:txBody>
            <a:bodyPr lIns="82058" tIns="41029" rIns="82058" bIns="41029"/>
            <a:lstStyle/>
            <a:p>
              <a:endParaRPr lang="en-US"/>
            </a:p>
          </p:txBody>
        </p:sp>
        <p:sp>
          <p:nvSpPr>
            <p:cNvPr id="2330632" name="Freeform 8"/>
            <p:cNvSpPr>
              <a:spLocks/>
            </p:cNvSpPr>
            <p:nvPr/>
          </p:nvSpPr>
          <p:spPr bwMode="auto">
            <a:xfrm>
              <a:off x="5297413" y="1724026"/>
              <a:ext cx="795193" cy="1064559"/>
            </a:xfrm>
            <a:custGeom>
              <a:avLst/>
              <a:gdLst/>
              <a:ahLst/>
              <a:cxnLst>
                <a:cxn ang="0">
                  <a:pos x="13" y="0"/>
                </a:cxn>
                <a:cxn ang="0">
                  <a:pos x="1" y="55"/>
                </a:cxn>
                <a:cxn ang="0">
                  <a:pos x="86" y="178"/>
                </a:cxn>
                <a:cxn ang="0">
                  <a:pos x="132" y="55"/>
                </a:cxn>
                <a:cxn ang="0">
                  <a:pos x="13" y="0"/>
                </a:cxn>
              </a:cxnLst>
              <a:rect l="0" t="0" r="r" b="b"/>
              <a:pathLst>
                <a:path w="132" h="178">
                  <a:moveTo>
                    <a:pt x="13" y="0"/>
                  </a:moveTo>
                  <a:cubicBezTo>
                    <a:pt x="5" y="17"/>
                    <a:pt x="1" y="36"/>
                    <a:pt x="1" y="55"/>
                  </a:cubicBezTo>
                  <a:cubicBezTo>
                    <a:pt x="0" y="110"/>
                    <a:pt x="35" y="159"/>
                    <a:pt x="86" y="178"/>
                  </a:cubicBezTo>
                  <a:lnTo>
                    <a:pt x="132" y="55"/>
                  </a:lnTo>
                  <a:lnTo>
                    <a:pt x="13" y="0"/>
                  </a:lnTo>
                  <a:close/>
                </a:path>
              </a:pathLst>
            </a:custGeom>
            <a:solidFill>
              <a:srgbClr val="000000"/>
            </a:solidFill>
            <a:ln w="7938">
              <a:solidFill>
                <a:srgbClr val="000000"/>
              </a:solidFill>
              <a:prstDash val="solid"/>
              <a:round/>
              <a:headEnd/>
              <a:tailEnd/>
            </a:ln>
          </p:spPr>
          <p:txBody>
            <a:bodyPr lIns="82058" tIns="41029" rIns="82058" bIns="41029"/>
            <a:lstStyle/>
            <a:p>
              <a:endParaRPr lang="en-US"/>
            </a:p>
          </p:txBody>
        </p:sp>
        <p:sp>
          <p:nvSpPr>
            <p:cNvPr id="2330633" name="Freeform 9"/>
            <p:cNvSpPr>
              <a:spLocks/>
            </p:cNvSpPr>
            <p:nvPr/>
          </p:nvSpPr>
          <p:spPr bwMode="auto">
            <a:xfrm>
              <a:off x="5376787" y="1316413"/>
              <a:ext cx="715818" cy="735386"/>
            </a:xfrm>
            <a:custGeom>
              <a:avLst/>
              <a:gdLst/>
              <a:ahLst/>
              <a:cxnLst>
                <a:cxn ang="0">
                  <a:pos x="71" y="0"/>
                </a:cxn>
                <a:cxn ang="0">
                  <a:pos x="0" y="68"/>
                </a:cxn>
                <a:cxn ang="0">
                  <a:pos x="119" y="123"/>
                </a:cxn>
                <a:cxn ang="0">
                  <a:pos x="71" y="0"/>
                </a:cxn>
              </a:cxnLst>
              <a:rect l="0" t="0" r="r" b="b"/>
              <a:pathLst>
                <a:path w="119" h="123">
                  <a:moveTo>
                    <a:pt x="71" y="0"/>
                  </a:moveTo>
                  <a:cubicBezTo>
                    <a:pt x="40" y="13"/>
                    <a:pt x="14" y="37"/>
                    <a:pt x="0" y="68"/>
                  </a:cubicBezTo>
                  <a:lnTo>
                    <a:pt x="119" y="123"/>
                  </a:lnTo>
                  <a:lnTo>
                    <a:pt x="71" y="0"/>
                  </a:lnTo>
                  <a:close/>
                </a:path>
              </a:pathLst>
            </a:custGeom>
            <a:solidFill>
              <a:srgbClr val="000000"/>
            </a:solidFill>
            <a:ln w="7938">
              <a:solidFill>
                <a:srgbClr val="000000"/>
              </a:solidFill>
              <a:prstDash val="solid"/>
              <a:round/>
              <a:headEnd/>
              <a:tailEnd/>
            </a:ln>
          </p:spPr>
          <p:txBody>
            <a:bodyPr lIns="82058" tIns="41029" rIns="82058" bIns="41029"/>
            <a:lstStyle/>
            <a:p>
              <a:endParaRPr lang="en-US"/>
            </a:p>
          </p:txBody>
        </p:sp>
        <p:sp>
          <p:nvSpPr>
            <p:cNvPr id="2330634" name="Freeform 10"/>
            <p:cNvSpPr>
              <a:spLocks/>
            </p:cNvSpPr>
            <p:nvPr/>
          </p:nvSpPr>
          <p:spPr bwMode="auto">
            <a:xfrm>
              <a:off x="5802527" y="1268788"/>
              <a:ext cx="290079" cy="783011"/>
            </a:xfrm>
            <a:custGeom>
              <a:avLst/>
              <a:gdLst/>
              <a:ahLst/>
              <a:cxnLst>
                <a:cxn ang="0">
                  <a:pos x="48" y="0"/>
                </a:cxn>
                <a:cxn ang="0">
                  <a:pos x="0" y="8"/>
                </a:cxn>
                <a:cxn ang="0">
                  <a:pos x="48" y="131"/>
                </a:cxn>
                <a:cxn ang="0">
                  <a:pos x="48" y="0"/>
                </a:cxn>
              </a:cxnLst>
              <a:rect l="0" t="0" r="r" b="b"/>
              <a:pathLst>
                <a:path w="48" h="131">
                  <a:moveTo>
                    <a:pt x="48" y="0"/>
                  </a:moveTo>
                  <a:cubicBezTo>
                    <a:pt x="31" y="0"/>
                    <a:pt x="15" y="3"/>
                    <a:pt x="0" y="8"/>
                  </a:cubicBezTo>
                  <a:lnTo>
                    <a:pt x="48" y="131"/>
                  </a:lnTo>
                  <a:lnTo>
                    <a:pt x="48" y="0"/>
                  </a:lnTo>
                  <a:close/>
                </a:path>
              </a:pathLst>
            </a:custGeom>
            <a:solidFill>
              <a:srgbClr val="000000"/>
            </a:solidFill>
            <a:ln w="7938">
              <a:solidFill>
                <a:srgbClr val="000000"/>
              </a:solidFill>
              <a:prstDash val="solid"/>
              <a:round/>
              <a:headEnd/>
              <a:tailEnd/>
            </a:ln>
          </p:spPr>
          <p:txBody>
            <a:bodyPr lIns="82058" tIns="41029" rIns="82058" bIns="41029"/>
            <a:lstStyle/>
            <a:p>
              <a:endParaRPr lang="en-US"/>
            </a:p>
          </p:txBody>
        </p:sp>
        <p:sp>
          <p:nvSpPr>
            <p:cNvPr id="2330635" name="Freeform 11"/>
            <p:cNvSpPr>
              <a:spLocks/>
            </p:cNvSpPr>
            <p:nvPr/>
          </p:nvSpPr>
          <p:spPr bwMode="auto">
            <a:xfrm>
              <a:off x="6079618" y="1250578"/>
              <a:ext cx="705715" cy="790015"/>
            </a:xfrm>
            <a:custGeom>
              <a:avLst/>
              <a:gdLst/>
              <a:ahLst/>
              <a:cxnLst>
                <a:cxn ang="0">
                  <a:pos x="117" y="72"/>
                </a:cxn>
                <a:cxn ang="0">
                  <a:pos x="0" y="1"/>
                </a:cxn>
                <a:cxn ang="0">
                  <a:pos x="0" y="1"/>
                </a:cxn>
                <a:cxn ang="0">
                  <a:pos x="0" y="132"/>
                </a:cxn>
                <a:cxn ang="0">
                  <a:pos x="117" y="72"/>
                </a:cxn>
              </a:cxnLst>
              <a:rect l="0" t="0" r="r" b="b"/>
              <a:pathLst>
                <a:path w="117" h="132">
                  <a:moveTo>
                    <a:pt x="117" y="72"/>
                  </a:moveTo>
                  <a:cubicBezTo>
                    <a:pt x="95" y="28"/>
                    <a:pt x="49" y="1"/>
                    <a:pt x="0" y="1"/>
                  </a:cubicBezTo>
                  <a:cubicBezTo>
                    <a:pt x="0" y="0"/>
                    <a:pt x="0" y="1"/>
                    <a:pt x="0" y="1"/>
                  </a:cubicBezTo>
                  <a:lnTo>
                    <a:pt x="0" y="132"/>
                  </a:lnTo>
                  <a:lnTo>
                    <a:pt x="117" y="72"/>
                  </a:lnTo>
                  <a:close/>
                </a:path>
              </a:pathLst>
            </a:custGeom>
            <a:solidFill>
              <a:srgbClr val="FF99CC"/>
            </a:solidFill>
            <a:ln w="7938">
              <a:solidFill>
                <a:srgbClr val="000000"/>
              </a:solidFill>
              <a:prstDash val="solid"/>
              <a:round/>
              <a:headEnd/>
              <a:tailEnd/>
            </a:ln>
          </p:spPr>
          <p:txBody>
            <a:bodyPr lIns="82058" tIns="41029" rIns="82058" bIns="41029"/>
            <a:lstStyle/>
            <a:p>
              <a:endParaRPr lang="en-US"/>
            </a:p>
          </p:txBody>
        </p:sp>
        <p:sp>
          <p:nvSpPr>
            <p:cNvPr id="2330636" name="Freeform 12"/>
            <p:cNvSpPr>
              <a:spLocks/>
            </p:cNvSpPr>
            <p:nvPr/>
          </p:nvSpPr>
          <p:spPr bwMode="auto">
            <a:xfrm>
              <a:off x="5802526" y="1682004"/>
              <a:ext cx="1072284" cy="1148603"/>
            </a:xfrm>
            <a:custGeom>
              <a:avLst/>
              <a:gdLst/>
              <a:ahLst/>
              <a:cxnLst>
                <a:cxn ang="0">
                  <a:pos x="0" y="183"/>
                </a:cxn>
                <a:cxn ang="0">
                  <a:pos x="46" y="191"/>
                </a:cxn>
                <a:cxn ang="0">
                  <a:pos x="178" y="60"/>
                </a:cxn>
                <a:cxn ang="0">
                  <a:pos x="163" y="0"/>
                </a:cxn>
                <a:cxn ang="0">
                  <a:pos x="46" y="60"/>
                </a:cxn>
                <a:cxn ang="0">
                  <a:pos x="0" y="183"/>
                </a:cxn>
              </a:cxnLst>
              <a:rect l="0" t="0" r="r" b="b"/>
              <a:pathLst>
                <a:path w="178" h="192">
                  <a:moveTo>
                    <a:pt x="0" y="183"/>
                  </a:moveTo>
                  <a:cubicBezTo>
                    <a:pt x="15" y="189"/>
                    <a:pt x="30" y="191"/>
                    <a:pt x="46" y="191"/>
                  </a:cubicBezTo>
                  <a:cubicBezTo>
                    <a:pt x="119" y="192"/>
                    <a:pt x="178" y="133"/>
                    <a:pt x="178" y="60"/>
                  </a:cubicBezTo>
                  <a:cubicBezTo>
                    <a:pt x="178" y="39"/>
                    <a:pt x="173" y="19"/>
                    <a:pt x="163" y="0"/>
                  </a:cubicBezTo>
                  <a:lnTo>
                    <a:pt x="46" y="60"/>
                  </a:lnTo>
                  <a:lnTo>
                    <a:pt x="0" y="183"/>
                  </a:lnTo>
                  <a:close/>
                </a:path>
              </a:pathLst>
            </a:custGeom>
            <a:solidFill>
              <a:srgbClr val="99CCFF"/>
            </a:solidFill>
            <a:ln w="7938">
              <a:solidFill>
                <a:srgbClr val="000000"/>
              </a:solidFill>
              <a:prstDash val="solid"/>
              <a:round/>
              <a:headEnd/>
              <a:tailEnd/>
            </a:ln>
          </p:spPr>
          <p:txBody>
            <a:bodyPr lIns="82058" tIns="41029" rIns="82058" bIns="41029"/>
            <a:lstStyle/>
            <a:p>
              <a:endParaRPr lang="en-US"/>
            </a:p>
          </p:txBody>
        </p:sp>
        <p:sp>
          <p:nvSpPr>
            <p:cNvPr id="2330637" name="Freeform 13"/>
            <p:cNvSpPr>
              <a:spLocks/>
            </p:cNvSpPr>
            <p:nvPr/>
          </p:nvSpPr>
          <p:spPr bwMode="auto">
            <a:xfrm>
              <a:off x="5285868" y="1711420"/>
              <a:ext cx="793750" cy="1064559"/>
            </a:xfrm>
            <a:custGeom>
              <a:avLst/>
              <a:gdLst/>
              <a:ahLst/>
              <a:cxnLst>
                <a:cxn ang="0">
                  <a:pos x="13" y="0"/>
                </a:cxn>
                <a:cxn ang="0">
                  <a:pos x="1" y="55"/>
                </a:cxn>
                <a:cxn ang="0">
                  <a:pos x="86" y="178"/>
                </a:cxn>
                <a:cxn ang="0">
                  <a:pos x="132" y="55"/>
                </a:cxn>
                <a:cxn ang="0">
                  <a:pos x="13" y="0"/>
                </a:cxn>
              </a:cxnLst>
              <a:rect l="0" t="0" r="r" b="b"/>
              <a:pathLst>
                <a:path w="132" h="178">
                  <a:moveTo>
                    <a:pt x="13" y="0"/>
                  </a:moveTo>
                  <a:cubicBezTo>
                    <a:pt x="5" y="17"/>
                    <a:pt x="1" y="36"/>
                    <a:pt x="1" y="55"/>
                  </a:cubicBezTo>
                  <a:cubicBezTo>
                    <a:pt x="0" y="110"/>
                    <a:pt x="35" y="159"/>
                    <a:pt x="86" y="178"/>
                  </a:cubicBezTo>
                  <a:lnTo>
                    <a:pt x="132" y="55"/>
                  </a:lnTo>
                  <a:lnTo>
                    <a:pt x="13" y="0"/>
                  </a:lnTo>
                  <a:close/>
                </a:path>
              </a:pathLst>
            </a:custGeom>
            <a:solidFill>
              <a:srgbClr val="CCFFCC"/>
            </a:solidFill>
            <a:ln w="7938">
              <a:solidFill>
                <a:srgbClr val="000000"/>
              </a:solidFill>
              <a:prstDash val="solid"/>
              <a:round/>
              <a:headEnd/>
              <a:tailEnd/>
            </a:ln>
          </p:spPr>
          <p:txBody>
            <a:bodyPr lIns="82058" tIns="41029" rIns="82058" bIns="41029"/>
            <a:lstStyle/>
            <a:p>
              <a:endParaRPr lang="en-US"/>
            </a:p>
          </p:txBody>
        </p:sp>
        <p:sp>
          <p:nvSpPr>
            <p:cNvPr id="2330638" name="Freeform 14"/>
            <p:cNvSpPr>
              <a:spLocks/>
            </p:cNvSpPr>
            <p:nvPr/>
          </p:nvSpPr>
          <p:spPr bwMode="auto">
            <a:xfrm>
              <a:off x="5363799" y="1305207"/>
              <a:ext cx="715818" cy="735386"/>
            </a:xfrm>
            <a:custGeom>
              <a:avLst/>
              <a:gdLst/>
              <a:ahLst/>
              <a:cxnLst>
                <a:cxn ang="0">
                  <a:pos x="71" y="0"/>
                </a:cxn>
                <a:cxn ang="0">
                  <a:pos x="0" y="68"/>
                </a:cxn>
                <a:cxn ang="0">
                  <a:pos x="119" y="123"/>
                </a:cxn>
                <a:cxn ang="0">
                  <a:pos x="71" y="0"/>
                </a:cxn>
              </a:cxnLst>
              <a:rect l="0" t="0" r="r" b="b"/>
              <a:pathLst>
                <a:path w="119" h="123">
                  <a:moveTo>
                    <a:pt x="71" y="0"/>
                  </a:moveTo>
                  <a:cubicBezTo>
                    <a:pt x="40" y="13"/>
                    <a:pt x="14" y="37"/>
                    <a:pt x="0" y="68"/>
                  </a:cubicBezTo>
                  <a:lnTo>
                    <a:pt x="119" y="123"/>
                  </a:lnTo>
                  <a:lnTo>
                    <a:pt x="71" y="0"/>
                  </a:lnTo>
                  <a:close/>
                </a:path>
              </a:pathLst>
            </a:custGeom>
            <a:solidFill>
              <a:srgbClr val="FFF58C"/>
            </a:solidFill>
            <a:ln w="7938">
              <a:solidFill>
                <a:srgbClr val="000000"/>
              </a:solidFill>
              <a:prstDash val="solid"/>
              <a:round/>
              <a:headEnd/>
              <a:tailEnd/>
            </a:ln>
          </p:spPr>
          <p:txBody>
            <a:bodyPr lIns="82058" tIns="41029" rIns="82058" bIns="41029"/>
            <a:lstStyle/>
            <a:p>
              <a:endParaRPr lang="en-US"/>
            </a:p>
          </p:txBody>
        </p:sp>
        <p:sp>
          <p:nvSpPr>
            <p:cNvPr id="2330639" name="Freeform 15"/>
            <p:cNvSpPr>
              <a:spLocks/>
            </p:cNvSpPr>
            <p:nvPr/>
          </p:nvSpPr>
          <p:spPr bwMode="auto">
            <a:xfrm>
              <a:off x="5790981" y="1256181"/>
              <a:ext cx="288636" cy="784412"/>
            </a:xfrm>
            <a:custGeom>
              <a:avLst/>
              <a:gdLst/>
              <a:ahLst/>
              <a:cxnLst>
                <a:cxn ang="0">
                  <a:pos x="48" y="0"/>
                </a:cxn>
                <a:cxn ang="0">
                  <a:pos x="0" y="8"/>
                </a:cxn>
                <a:cxn ang="0">
                  <a:pos x="48" y="131"/>
                </a:cxn>
                <a:cxn ang="0">
                  <a:pos x="48" y="0"/>
                </a:cxn>
              </a:cxnLst>
              <a:rect l="0" t="0" r="r" b="b"/>
              <a:pathLst>
                <a:path w="48" h="131">
                  <a:moveTo>
                    <a:pt x="48" y="0"/>
                  </a:moveTo>
                  <a:cubicBezTo>
                    <a:pt x="31" y="0"/>
                    <a:pt x="15" y="3"/>
                    <a:pt x="0" y="8"/>
                  </a:cubicBezTo>
                  <a:lnTo>
                    <a:pt x="48" y="131"/>
                  </a:lnTo>
                  <a:lnTo>
                    <a:pt x="48" y="0"/>
                  </a:lnTo>
                  <a:close/>
                </a:path>
              </a:pathLst>
            </a:custGeom>
            <a:solidFill>
              <a:srgbClr val="CC99FF"/>
            </a:solidFill>
            <a:ln w="7938">
              <a:solidFill>
                <a:srgbClr val="000000"/>
              </a:solidFill>
              <a:prstDash val="solid"/>
              <a:round/>
              <a:headEnd/>
              <a:tailEnd/>
            </a:ln>
          </p:spPr>
          <p:txBody>
            <a:bodyPr lIns="82058" tIns="41029" rIns="82058" bIns="41029"/>
            <a:lstStyle/>
            <a:p>
              <a:endParaRPr lang="en-US"/>
            </a:p>
          </p:txBody>
        </p:sp>
        <p:sp>
          <p:nvSpPr>
            <p:cNvPr id="2330640" name="Rectangle 16"/>
            <p:cNvSpPr>
              <a:spLocks noChangeArrowheads="1"/>
            </p:cNvSpPr>
            <p:nvPr/>
          </p:nvSpPr>
          <p:spPr bwMode="auto">
            <a:xfrm>
              <a:off x="5887674" y="1400458"/>
              <a:ext cx="169918"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rPr>
                <a:t>10</a:t>
              </a:r>
              <a:endParaRPr lang="en-US" sz="1100" dirty="0">
                <a:effectLst>
                  <a:outerShdw blurRad="38100" dist="38100" dir="2700000" algn="tl">
                    <a:srgbClr val="C0C0C0"/>
                  </a:outerShdw>
                </a:effectLst>
              </a:endParaRPr>
            </a:p>
          </p:txBody>
        </p:sp>
        <p:sp>
          <p:nvSpPr>
            <p:cNvPr id="2330641" name="Rectangle 17"/>
            <p:cNvSpPr>
              <a:spLocks noChangeArrowheads="1"/>
            </p:cNvSpPr>
            <p:nvPr/>
          </p:nvSpPr>
          <p:spPr bwMode="auto">
            <a:xfrm>
              <a:off x="5627901" y="1562943"/>
              <a:ext cx="169918"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rPr>
                <a:t>21</a:t>
              </a:r>
              <a:endParaRPr lang="en-US" sz="1100" dirty="0">
                <a:effectLst>
                  <a:outerShdw blurRad="38100" dist="38100" dir="2700000" algn="tl">
                    <a:srgbClr val="C0C0C0"/>
                  </a:outerShdw>
                </a:effectLst>
              </a:endParaRPr>
            </a:p>
          </p:txBody>
        </p:sp>
        <p:sp>
          <p:nvSpPr>
            <p:cNvPr id="2330642" name="Rectangle 18"/>
            <p:cNvSpPr>
              <a:spLocks noChangeArrowheads="1"/>
            </p:cNvSpPr>
            <p:nvPr/>
          </p:nvSpPr>
          <p:spPr bwMode="auto">
            <a:xfrm>
              <a:off x="6277333" y="1471894"/>
              <a:ext cx="169918"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rPr>
                <a:t>30</a:t>
              </a:r>
              <a:endParaRPr lang="en-US" sz="1100" dirty="0">
                <a:effectLst>
                  <a:outerShdw blurRad="38100" dist="38100" dir="2700000" algn="tl">
                    <a:srgbClr val="C0C0C0"/>
                  </a:outerShdw>
                </a:effectLst>
              </a:endParaRPr>
            </a:p>
          </p:txBody>
        </p:sp>
        <p:sp>
          <p:nvSpPr>
            <p:cNvPr id="2330643" name="Rectangle 19"/>
            <p:cNvSpPr>
              <a:spLocks noChangeArrowheads="1"/>
            </p:cNvSpPr>
            <p:nvPr/>
          </p:nvSpPr>
          <p:spPr bwMode="auto">
            <a:xfrm>
              <a:off x="5480696" y="2123237"/>
              <a:ext cx="169918"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rPr>
                <a:t>45</a:t>
              </a:r>
              <a:endParaRPr lang="en-US" sz="1100" dirty="0">
                <a:effectLst>
                  <a:outerShdw blurRad="38100" dist="38100" dir="2700000" algn="tl">
                    <a:srgbClr val="C0C0C0"/>
                  </a:outerShdw>
                </a:effectLst>
              </a:endParaRPr>
            </a:p>
          </p:txBody>
        </p:sp>
        <p:sp>
          <p:nvSpPr>
            <p:cNvPr id="2330644" name="Rectangle 20"/>
            <p:cNvSpPr>
              <a:spLocks noChangeArrowheads="1"/>
            </p:cNvSpPr>
            <p:nvPr/>
          </p:nvSpPr>
          <p:spPr bwMode="auto">
            <a:xfrm>
              <a:off x="6355265" y="2292725"/>
              <a:ext cx="169918"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rPr>
                <a:t>65</a:t>
              </a:r>
              <a:endParaRPr lang="en-US" sz="1100" dirty="0">
                <a:effectLst>
                  <a:outerShdw blurRad="38100" dist="38100" dir="2700000" algn="tl">
                    <a:srgbClr val="C0C0C0"/>
                  </a:outerShdw>
                </a:effectLst>
              </a:endParaRPr>
            </a:p>
          </p:txBody>
        </p:sp>
      </p:grpSp>
      <p:grpSp>
        <p:nvGrpSpPr>
          <p:cNvPr id="3" name="Group 31"/>
          <p:cNvGrpSpPr/>
          <p:nvPr/>
        </p:nvGrpSpPr>
        <p:grpSpPr>
          <a:xfrm>
            <a:off x="6965577" y="3454775"/>
            <a:ext cx="2178423" cy="1063436"/>
            <a:chOff x="7324997" y="1625975"/>
            <a:chExt cx="1806462" cy="852836"/>
          </a:xfrm>
        </p:grpSpPr>
        <p:sp>
          <p:nvSpPr>
            <p:cNvPr id="2330645" name="Rectangle 21"/>
            <p:cNvSpPr>
              <a:spLocks noChangeArrowheads="1"/>
            </p:cNvSpPr>
            <p:nvPr/>
          </p:nvSpPr>
          <p:spPr bwMode="auto">
            <a:xfrm>
              <a:off x="7324997" y="1669398"/>
              <a:ext cx="76488" cy="77040"/>
            </a:xfrm>
            <a:prstGeom prst="rect">
              <a:avLst/>
            </a:prstGeom>
            <a:solidFill>
              <a:srgbClr val="FF99CC"/>
            </a:solidFill>
            <a:ln w="7938">
              <a:solidFill>
                <a:srgbClr val="000000"/>
              </a:solidFill>
              <a:miter lim="800000"/>
              <a:headEnd/>
              <a:tailEnd/>
            </a:ln>
          </p:spPr>
          <p:txBody>
            <a:bodyPr lIns="82058" tIns="41029" rIns="82058" bIns="41029"/>
            <a:lstStyle/>
            <a:p>
              <a:endParaRPr lang="en-US"/>
            </a:p>
          </p:txBody>
        </p:sp>
        <p:sp>
          <p:nvSpPr>
            <p:cNvPr id="2330646" name="Rectangle 22"/>
            <p:cNvSpPr>
              <a:spLocks noChangeArrowheads="1"/>
            </p:cNvSpPr>
            <p:nvPr/>
          </p:nvSpPr>
          <p:spPr bwMode="auto">
            <a:xfrm>
              <a:off x="7441894" y="1625975"/>
              <a:ext cx="1343316" cy="169277"/>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Arial Narrow" pitchFamily="34" charset="0"/>
                </a:rPr>
                <a:t>1.0 = optimal performance</a:t>
              </a:r>
              <a:endParaRPr lang="en-US" dirty="0">
                <a:effectLst>
                  <a:outerShdw blurRad="38100" dist="38100" dir="2700000" algn="tl">
                    <a:srgbClr val="C0C0C0"/>
                  </a:outerShdw>
                </a:effectLst>
              </a:endParaRPr>
            </a:p>
          </p:txBody>
        </p:sp>
        <p:sp>
          <p:nvSpPr>
            <p:cNvPr id="2330647" name="Rectangle 23"/>
            <p:cNvSpPr>
              <a:spLocks noChangeArrowheads="1"/>
            </p:cNvSpPr>
            <p:nvPr/>
          </p:nvSpPr>
          <p:spPr bwMode="auto">
            <a:xfrm>
              <a:off x="7324997" y="1840288"/>
              <a:ext cx="76488" cy="77040"/>
            </a:xfrm>
            <a:prstGeom prst="rect">
              <a:avLst/>
            </a:prstGeom>
            <a:solidFill>
              <a:srgbClr val="99CCFF"/>
            </a:solidFill>
            <a:ln w="7938">
              <a:solidFill>
                <a:srgbClr val="000000"/>
              </a:solidFill>
              <a:miter lim="800000"/>
              <a:headEnd/>
              <a:tailEnd/>
            </a:ln>
          </p:spPr>
          <p:txBody>
            <a:bodyPr lIns="82058" tIns="41029" rIns="82058" bIns="41029"/>
            <a:lstStyle/>
            <a:p>
              <a:endParaRPr lang="en-US"/>
            </a:p>
          </p:txBody>
        </p:sp>
        <p:sp>
          <p:nvSpPr>
            <p:cNvPr id="2330648" name="Rectangle 24"/>
            <p:cNvSpPr>
              <a:spLocks noChangeArrowheads="1"/>
            </p:cNvSpPr>
            <p:nvPr/>
          </p:nvSpPr>
          <p:spPr bwMode="auto">
            <a:xfrm>
              <a:off x="7441894" y="1796865"/>
              <a:ext cx="1490793" cy="169277"/>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Arial Narrow" pitchFamily="34" charset="0"/>
                </a:rPr>
                <a:t>0.8 = minor upgrade required</a:t>
              </a:r>
              <a:endParaRPr lang="en-US" dirty="0">
                <a:effectLst>
                  <a:outerShdw blurRad="38100" dist="38100" dir="2700000" algn="tl">
                    <a:srgbClr val="C0C0C0"/>
                  </a:outerShdw>
                </a:effectLst>
              </a:endParaRPr>
            </a:p>
          </p:txBody>
        </p:sp>
        <p:sp>
          <p:nvSpPr>
            <p:cNvPr id="2330649" name="Rectangle 25"/>
            <p:cNvSpPr>
              <a:spLocks noChangeArrowheads="1"/>
            </p:cNvSpPr>
            <p:nvPr/>
          </p:nvSpPr>
          <p:spPr bwMode="auto">
            <a:xfrm>
              <a:off x="7324997" y="2011177"/>
              <a:ext cx="76488" cy="77040"/>
            </a:xfrm>
            <a:prstGeom prst="rect">
              <a:avLst/>
            </a:prstGeom>
            <a:solidFill>
              <a:srgbClr val="CCFFCC"/>
            </a:solidFill>
            <a:ln w="7938">
              <a:solidFill>
                <a:srgbClr val="000000"/>
              </a:solidFill>
              <a:miter lim="800000"/>
              <a:headEnd/>
              <a:tailEnd/>
            </a:ln>
          </p:spPr>
          <p:txBody>
            <a:bodyPr lIns="82058" tIns="41029" rIns="82058" bIns="41029"/>
            <a:lstStyle/>
            <a:p>
              <a:endParaRPr lang="en-US"/>
            </a:p>
          </p:txBody>
        </p:sp>
        <p:sp>
          <p:nvSpPr>
            <p:cNvPr id="2330650" name="Rectangle 26"/>
            <p:cNvSpPr>
              <a:spLocks noChangeArrowheads="1"/>
            </p:cNvSpPr>
            <p:nvPr/>
          </p:nvSpPr>
          <p:spPr bwMode="auto">
            <a:xfrm>
              <a:off x="7441894" y="1967755"/>
              <a:ext cx="1689565" cy="169277"/>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Arial Narrow" pitchFamily="34" charset="0"/>
                </a:rPr>
                <a:t>0.6 = moderate upgrade required</a:t>
              </a:r>
              <a:endParaRPr lang="en-US" dirty="0">
                <a:effectLst>
                  <a:outerShdw blurRad="38100" dist="38100" dir="2700000" algn="tl">
                    <a:srgbClr val="C0C0C0"/>
                  </a:outerShdw>
                </a:effectLst>
              </a:endParaRPr>
            </a:p>
          </p:txBody>
        </p:sp>
        <p:sp>
          <p:nvSpPr>
            <p:cNvPr id="2330651" name="Rectangle 27"/>
            <p:cNvSpPr>
              <a:spLocks noChangeArrowheads="1"/>
            </p:cNvSpPr>
            <p:nvPr/>
          </p:nvSpPr>
          <p:spPr bwMode="auto">
            <a:xfrm>
              <a:off x="7324997" y="2182067"/>
              <a:ext cx="76488" cy="77040"/>
            </a:xfrm>
            <a:prstGeom prst="rect">
              <a:avLst/>
            </a:prstGeom>
            <a:solidFill>
              <a:srgbClr val="FFF58C"/>
            </a:solidFill>
            <a:ln w="7938">
              <a:solidFill>
                <a:srgbClr val="000000"/>
              </a:solidFill>
              <a:miter lim="800000"/>
              <a:headEnd/>
              <a:tailEnd/>
            </a:ln>
          </p:spPr>
          <p:txBody>
            <a:bodyPr lIns="82058" tIns="41029" rIns="82058" bIns="41029"/>
            <a:lstStyle/>
            <a:p>
              <a:endParaRPr lang="en-US"/>
            </a:p>
          </p:txBody>
        </p:sp>
        <p:sp>
          <p:nvSpPr>
            <p:cNvPr id="2330652" name="Rectangle 28"/>
            <p:cNvSpPr>
              <a:spLocks noChangeArrowheads="1"/>
            </p:cNvSpPr>
            <p:nvPr/>
          </p:nvSpPr>
          <p:spPr bwMode="auto">
            <a:xfrm>
              <a:off x="7441894" y="2138644"/>
              <a:ext cx="1490793" cy="169277"/>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Arial Narrow" pitchFamily="34" charset="0"/>
                </a:rPr>
                <a:t>0.4 = major upgrade required</a:t>
              </a:r>
              <a:endParaRPr lang="en-US" dirty="0">
                <a:effectLst>
                  <a:outerShdw blurRad="38100" dist="38100" dir="2700000" algn="tl">
                    <a:srgbClr val="C0C0C0"/>
                  </a:outerShdw>
                </a:effectLst>
              </a:endParaRPr>
            </a:p>
          </p:txBody>
        </p:sp>
        <p:sp>
          <p:nvSpPr>
            <p:cNvPr id="2330653" name="Rectangle 29"/>
            <p:cNvSpPr>
              <a:spLocks noChangeArrowheads="1"/>
            </p:cNvSpPr>
            <p:nvPr/>
          </p:nvSpPr>
          <p:spPr bwMode="auto">
            <a:xfrm>
              <a:off x="7324997" y="2352957"/>
              <a:ext cx="76488" cy="78441"/>
            </a:xfrm>
            <a:prstGeom prst="rect">
              <a:avLst/>
            </a:prstGeom>
            <a:solidFill>
              <a:srgbClr val="CC99FF"/>
            </a:solidFill>
            <a:ln w="7938">
              <a:solidFill>
                <a:srgbClr val="000000"/>
              </a:solidFill>
              <a:miter lim="800000"/>
              <a:headEnd/>
              <a:tailEnd/>
            </a:ln>
          </p:spPr>
          <p:txBody>
            <a:bodyPr lIns="82058" tIns="41029" rIns="82058" bIns="41029"/>
            <a:lstStyle/>
            <a:p>
              <a:endParaRPr lang="en-US"/>
            </a:p>
          </p:txBody>
        </p:sp>
        <p:sp>
          <p:nvSpPr>
            <p:cNvPr id="2330654" name="Rectangle 30"/>
            <p:cNvSpPr>
              <a:spLocks noChangeArrowheads="1"/>
            </p:cNvSpPr>
            <p:nvPr/>
          </p:nvSpPr>
          <p:spPr bwMode="auto">
            <a:xfrm>
              <a:off x="7441894" y="2309534"/>
              <a:ext cx="1157368" cy="169277"/>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Arial Narrow" pitchFamily="34" charset="0"/>
                </a:rPr>
                <a:t>0.2 = marginally useful</a:t>
              </a:r>
              <a:endParaRPr lang="en-US" dirty="0">
                <a:effectLst>
                  <a:outerShdw blurRad="38100" dist="38100" dir="2700000" algn="tl">
                    <a:srgbClr val="C0C0C0"/>
                  </a:outerShdw>
                </a:effectLst>
              </a:endParaRPr>
            </a:p>
          </p:txBody>
        </p:sp>
      </p:grpSp>
      <p:sp>
        <p:nvSpPr>
          <p:cNvPr id="2330655" name="AutoShape 31">
            <a:hlinkClick r:id="rId4" action="ppaction://hlinksldjump" highlightClick="1"/>
          </p:cNvPr>
          <p:cNvSpPr>
            <a:spLocks noChangeArrowheads="1"/>
          </p:cNvSpPr>
          <p:nvPr/>
        </p:nvSpPr>
        <p:spPr bwMode="auto">
          <a:xfrm>
            <a:off x="4489739" y="6696916"/>
            <a:ext cx="165965" cy="161084"/>
          </a:xfrm>
          <a:prstGeom prst="actionButtonBackPrevious">
            <a:avLst/>
          </a:prstGeom>
          <a:solidFill>
            <a:srgbClr val="EAEAEA"/>
          </a:solidFill>
          <a:ln w="9525">
            <a:noFill/>
            <a:miter lim="800000"/>
            <a:headEnd/>
            <a:tailEnd/>
          </a:ln>
          <a:effectLst/>
        </p:spPr>
        <p:txBody>
          <a:bodyPr wrap="none" lIns="82058" tIns="41029" rIns="82058" bIns="41029" anchor="ctr"/>
          <a:lstStyle/>
          <a:p>
            <a:endParaRPr lang="en-US"/>
          </a:p>
        </p:txBody>
      </p:sp>
      <p:sp>
        <p:nvSpPr>
          <p:cNvPr id="34" name="Slide Number Placeholder 15"/>
          <p:cNvSpPr txBox="1">
            <a:spLocks/>
          </p:cNvSpPr>
          <p:nvPr/>
        </p:nvSpPr>
        <p:spPr>
          <a:xfrm>
            <a:off x="8413750" y="6351588"/>
            <a:ext cx="3810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EEA275D-5A49-48A8-817D-44C3EA0A3A2F}" type="slidenum">
              <a:rPr kumimoji="0" lang="en-US" sz="1200" b="0" i="0" u="none" strike="noStrike" kern="1200" cap="none" spc="0" normalizeH="0" baseline="0" noProof="0" smtClean="0">
                <a:ln>
                  <a:noFill/>
                </a:ln>
                <a:solidFill>
                  <a:srgbClr val="008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8000"/>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271993"/>
            <a:ext cx="8151091" cy="1671205"/>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spcBef>
                <a:spcPct val="0"/>
              </a:spcBef>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t>Facilities for the Future of Science:  A 20-year Outlook</a:t>
            </a:r>
          </a:p>
          <a:p>
            <a:pPr algn="ctr" defTabSz="914608" eaLnBrk="0" hangingPunct="0">
              <a:lnSpc>
                <a:spcPct val="95000"/>
              </a:lnSpc>
              <a:spcBef>
                <a:spcPct val="0"/>
              </a:spcBef>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t>(November 2003)</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18</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19</a:t>
            </a:fld>
            <a:endParaRPr lang="en-US" dirty="0"/>
          </a:p>
        </p:txBody>
      </p:sp>
      <p:pic>
        <p:nvPicPr>
          <p:cNvPr id="2" name="Picture 2"/>
          <p:cNvPicPr>
            <a:picLocks noChangeAspect="1" noChangeArrowheads="1"/>
          </p:cNvPicPr>
          <p:nvPr/>
        </p:nvPicPr>
        <p:blipFill>
          <a:blip r:embed="rId2" cstate="print"/>
          <a:srcRect/>
          <a:stretch>
            <a:fillRect/>
          </a:stretch>
        </p:blipFill>
        <p:spPr bwMode="auto">
          <a:xfrm>
            <a:off x="345605" y="1378423"/>
            <a:ext cx="3117056" cy="3980318"/>
          </a:xfrm>
          <a:prstGeom prst="rect">
            <a:avLst/>
          </a:prstGeom>
          <a:noFill/>
          <a:ln w="9525">
            <a:noFill/>
            <a:miter lim="800000"/>
            <a:headEnd/>
            <a:tailEnd/>
          </a:ln>
        </p:spPr>
      </p:pic>
      <p:sp>
        <p:nvSpPr>
          <p:cNvPr id="4" name="Rectangle 3"/>
          <p:cNvSpPr/>
          <p:nvPr/>
        </p:nvSpPr>
        <p:spPr>
          <a:xfrm>
            <a:off x="3739487" y="1152892"/>
            <a:ext cx="5135572" cy="5016758"/>
          </a:xfrm>
          <a:prstGeom prst="rect">
            <a:avLst/>
          </a:prstGeom>
        </p:spPr>
        <p:txBody>
          <a:bodyPr wrap="square">
            <a:spAutoFit/>
          </a:bodyPr>
          <a:lstStyle/>
          <a:p>
            <a:r>
              <a:rPr lang="en-US" sz="1600" dirty="0" smtClean="0"/>
              <a:t>Paraphrasing FFS, “Today, the Department of Energy is building the </a:t>
            </a:r>
            <a:r>
              <a:rPr lang="en-US" sz="1600" dirty="0" err="1" smtClean="0"/>
              <a:t>Spallation</a:t>
            </a:r>
            <a:r>
              <a:rPr lang="en-US" sz="1600" dirty="0" smtClean="0"/>
              <a:t> Neutron Source, the last large-scale SC user facility under construction. And that raises the question that </a:t>
            </a:r>
            <a:r>
              <a:rPr lang="en-US" sz="1600" i="1" dirty="0" smtClean="0"/>
              <a:t>Facilities for the Future of Science: A Twenty-Year Outlook </a:t>
            </a:r>
            <a:r>
              <a:rPr lang="en-US" sz="1600" dirty="0" smtClean="0"/>
              <a:t>addresses</a:t>
            </a:r>
            <a:r>
              <a:rPr lang="en-US" sz="1600" i="1" dirty="0" smtClean="0"/>
              <a:t>: </a:t>
            </a:r>
            <a:r>
              <a:rPr lang="en-US" sz="1600" dirty="0" smtClean="0"/>
              <a:t>What</a:t>
            </a:r>
            <a:r>
              <a:rPr lang="en-US" sz="1600" i="1" dirty="0" smtClean="0"/>
              <a:t> </a:t>
            </a:r>
            <a:r>
              <a:rPr lang="en-US" sz="1600" dirty="0" smtClean="0"/>
              <a:t>facilities are needed next for scientific discovery?” </a:t>
            </a:r>
          </a:p>
          <a:p>
            <a:endParaRPr lang="en-US" sz="1600" dirty="0" smtClean="0"/>
          </a:p>
          <a:p>
            <a:r>
              <a:rPr lang="en-US" sz="1600" dirty="0" smtClean="0"/>
              <a:t>Funding envelopes were constructed from the “Biggert Bill” authorization levels for SC for </a:t>
            </a:r>
            <a:br>
              <a:rPr lang="en-US" sz="1600" dirty="0" smtClean="0"/>
            </a:br>
            <a:r>
              <a:rPr lang="en-US" sz="1600" dirty="0" smtClean="0"/>
              <a:t>FY 2004 through FY 2008 (replaced later by H.R. 6 and S. 14) and then a four percent increase in authorization level each following year until 2023. </a:t>
            </a:r>
          </a:p>
          <a:p>
            <a:endParaRPr lang="en-US" sz="1600" dirty="0" smtClean="0"/>
          </a:p>
          <a:p>
            <a:r>
              <a:rPr lang="en-US" sz="1600" dirty="0" smtClean="0"/>
              <a:t>H.R. 34, the "Energy and Science Research Investment Act of 2003,” aka the Biggert Bill, authorized an increase in funding for SC of ~60% from FY 2004 through FY 2007. The bill called for an increase of ~8% for FY 2004  followed by increases of 11%, 15%, and 15% in the following three years. The FY 2007 authorization level would have been $5.31 B.</a:t>
            </a:r>
            <a:endParaRPr lang="en-US" sz="1600" dirty="0"/>
          </a:p>
        </p:txBody>
      </p:sp>
      <p:sp>
        <p:nvSpPr>
          <p:cNvPr id="5" name="TextBox 4"/>
          <p:cNvSpPr txBox="1"/>
          <p:nvPr/>
        </p:nvSpPr>
        <p:spPr>
          <a:xfrm>
            <a:off x="101600" y="157378"/>
            <a:ext cx="8890000" cy="461665"/>
          </a:xfrm>
          <a:prstGeom prst="rect">
            <a:avLst/>
          </a:prstGeom>
          <a:noFill/>
        </p:spPr>
        <p:txBody>
          <a:bodyPr wrap="square" rtlCol="0">
            <a:spAutoFit/>
          </a:bodyPr>
          <a:lstStyle/>
          <a:p>
            <a:pPr algn="ctr"/>
            <a:r>
              <a:rPr lang="en-US" sz="2400" dirty="0" smtClean="0">
                <a:solidFill>
                  <a:srgbClr val="014B32"/>
                </a:solidFill>
                <a:latin typeface="Arial" pitchFamily="34" charset="0"/>
                <a:cs typeface="Arial" pitchFamily="34" charset="0"/>
              </a:rPr>
              <a:t>Facilities for the Future of Science (2003)</a:t>
            </a:r>
            <a:endParaRPr lang="en-US" sz="2400" dirty="0">
              <a:solidFill>
                <a:srgbClr val="014B3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a:t>
            </a:fld>
            <a:endParaRPr lang="en-US" dirty="0"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7" name="Title 2"/>
          <p:cNvSpPr txBox="1">
            <a:spLocks/>
          </p:cNvSpPr>
          <p:nvPr/>
        </p:nvSpPr>
        <p:spPr bwMode="auto">
          <a:xfrm>
            <a:off x="3175" y="193782"/>
            <a:ext cx="91440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cs typeface="Arial" charset="0"/>
              </a:rPr>
              <a:t>Professor Marc </a:t>
            </a:r>
            <a:r>
              <a:rPr lang="en-US" sz="2400" dirty="0" err="1" smtClean="0">
                <a:solidFill>
                  <a:srgbClr val="106636"/>
                </a:solidFill>
                <a:cs typeface="Arial" charset="0"/>
              </a:rPr>
              <a:t>Kastner</a:t>
            </a:r>
            <a:r>
              <a:rPr lang="en-US" sz="2400" dirty="0" smtClean="0">
                <a:solidFill>
                  <a:srgbClr val="106636"/>
                </a:solidFill>
                <a:cs typeface="Arial" charset="0"/>
              </a:rPr>
              <a:t> – Nominee for SC-1</a:t>
            </a:r>
            <a:endParaRPr kumimoji="0" lang="en-US" sz="2400" b="0" i="0" u="none" strike="noStrike" kern="1200" cap="none" spc="0" normalizeH="0" noProof="0" dirty="0" smtClean="0">
              <a:ln>
                <a:noFill/>
              </a:ln>
              <a:solidFill>
                <a:srgbClr val="106636"/>
              </a:solidFill>
              <a:effectLst/>
              <a:uLnTx/>
              <a:uFillTx/>
              <a:latin typeface="Arial" charset="0"/>
              <a:ea typeface="+mj-ea"/>
              <a:cs typeface="Arial" charset="0"/>
            </a:endParaRPr>
          </a:p>
        </p:txBody>
      </p:sp>
      <p:pic>
        <p:nvPicPr>
          <p:cNvPr id="2050" name="Picture 2" descr="Marc Kast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465" y="1364777"/>
            <a:ext cx="3064321" cy="4121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4715" y="955343"/>
            <a:ext cx="5131559" cy="5047536"/>
          </a:xfrm>
          <a:prstGeom prst="rect">
            <a:avLst/>
          </a:prstGeom>
          <a:noFill/>
        </p:spPr>
        <p:txBody>
          <a:bodyPr wrap="square">
            <a:spAutoFit/>
          </a:bodyPr>
          <a:lstStyle/>
          <a:p>
            <a:r>
              <a:rPr lang="en-US" sz="1400" dirty="0" smtClean="0"/>
              <a:t>Professor Marc </a:t>
            </a:r>
            <a:r>
              <a:rPr lang="en-US" sz="1400" dirty="0" err="1"/>
              <a:t>Kastner</a:t>
            </a:r>
            <a:r>
              <a:rPr lang="en-US" sz="1400" dirty="0"/>
              <a:t> </a:t>
            </a:r>
            <a:r>
              <a:rPr lang="en-US" sz="1400" dirty="0" smtClean="0"/>
              <a:t>is </a:t>
            </a:r>
            <a:r>
              <a:rPr lang="en-US" sz="1400" dirty="0"/>
              <a:t>the dean of MIT’s School of </a:t>
            </a:r>
            <a:r>
              <a:rPr lang="en-US" sz="1400" dirty="0" smtClean="0"/>
              <a:t>Science and the </a:t>
            </a:r>
            <a:r>
              <a:rPr lang="en-US" sz="1400" dirty="0"/>
              <a:t>Donner Professor of Physics. He has been on the MIT faculty since 1973 and has led MIT’s Department of Physics and its Center for Materials Science and Engineering</a:t>
            </a:r>
            <a:r>
              <a:rPr lang="en-US" sz="1400" dirty="0" smtClean="0"/>
              <a:t>.</a:t>
            </a:r>
            <a:r>
              <a:rPr lang="en-US" sz="1400" dirty="0"/>
              <a:t/>
            </a:r>
            <a:br>
              <a:rPr lang="en-US" sz="1400" dirty="0"/>
            </a:br>
            <a:r>
              <a:rPr lang="en-US" sz="1400" dirty="0"/>
              <a:t/>
            </a:r>
            <a:br>
              <a:rPr lang="en-US" sz="1400" dirty="0"/>
            </a:br>
            <a:r>
              <a:rPr lang="en-US" sz="1400" dirty="0"/>
              <a:t>MIT’s School of Science, which </a:t>
            </a:r>
            <a:r>
              <a:rPr lang="en-US" sz="1400" dirty="0" err="1"/>
              <a:t>Kastner</a:t>
            </a:r>
            <a:r>
              <a:rPr lang="en-US" sz="1400" dirty="0"/>
              <a:t> has led since 2007, includes the departments of Biology; Brain and Cognitive Sciences; Chemistry; Earth, Atmospheric and Planetary Sciences; Mathematics; and Physics. The school is home to approximately 300 faculty, 1,200 graduate students, and 1,000 undergraduate majors. </a:t>
            </a:r>
            <a:br>
              <a:rPr lang="en-US" sz="1400" dirty="0"/>
            </a:br>
            <a:r>
              <a:rPr lang="en-US" sz="1400" dirty="0"/>
              <a:t/>
            </a:r>
            <a:br>
              <a:rPr lang="en-US" sz="1400" dirty="0"/>
            </a:br>
            <a:r>
              <a:rPr lang="en-US" sz="1400" dirty="0" err="1" smtClean="0"/>
              <a:t>Kastner’s</a:t>
            </a:r>
            <a:r>
              <a:rPr lang="en-US" sz="1400" dirty="0" smtClean="0"/>
              <a:t> early </a:t>
            </a:r>
            <a:r>
              <a:rPr lang="en-US" sz="1400" dirty="0"/>
              <a:t>research focused on the electronic and optical properties of amorphous semiconductors. </a:t>
            </a:r>
            <a:r>
              <a:rPr lang="en-US" sz="1400" dirty="0" smtClean="0"/>
              <a:t>In 1990, his research </a:t>
            </a:r>
            <a:r>
              <a:rPr lang="en-US" sz="1400" dirty="0"/>
              <a:t>group fabricated the first semiconductor single-electron transistor; his group continues to use these devices as tools to study the quantum mechanical behavior of electrons confined to nanometer dimensions.  </a:t>
            </a:r>
            <a:br>
              <a:rPr lang="en-US" sz="1400" dirty="0"/>
            </a:br>
            <a:r>
              <a:rPr lang="en-US" sz="1400" dirty="0"/>
              <a:t/>
            </a:r>
            <a:br>
              <a:rPr lang="en-US" sz="1400" dirty="0"/>
            </a:br>
            <a:r>
              <a:rPr lang="en-US" sz="1400" dirty="0" err="1" smtClean="0"/>
              <a:t>Kastner</a:t>
            </a:r>
            <a:r>
              <a:rPr lang="en-US" sz="1400" dirty="0" smtClean="0"/>
              <a:t> is a member of the NAS and American Academy of Arts and Sciences, and a fellow of the AAAS and the APS. He received </a:t>
            </a:r>
            <a:r>
              <a:rPr lang="en-US" sz="1400" dirty="0"/>
              <a:t>a B.S. in chemistry, an M.S. in physics, and a Ph.D. in physics from the University of Chicago. </a:t>
            </a:r>
          </a:p>
        </p:txBody>
      </p:sp>
      <p:sp>
        <p:nvSpPr>
          <p:cNvPr id="3" name="TextBox 2"/>
          <p:cNvSpPr txBox="1"/>
          <p:nvPr/>
        </p:nvSpPr>
        <p:spPr>
          <a:xfrm>
            <a:off x="5863422" y="5606251"/>
            <a:ext cx="2608406" cy="369332"/>
          </a:xfrm>
          <a:prstGeom prst="rect">
            <a:avLst/>
          </a:prstGeom>
          <a:noFill/>
        </p:spPr>
        <p:txBody>
          <a:bodyPr wrap="none" rtlCol="0">
            <a:spAutoFit/>
          </a:bodyPr>
          <a:lstStyle/>
          <a:p>
            <a:r>
              <a:rPr lang="en-US" dirty="0" smtClean="0"/>
              <a:t>Professor Marc </a:t>
            </a:r>
            <a:r>
              <a:rPr lang="en-US" dirty="0" err="1" smtClean="0"/>
              <a:t>Kastner</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20</a:t>
            </a:fld>
            <a:endParaRPr lang="en-US" dirty="0"/>
          </a:p>
        </p:txBody>
      </p:sp>
      <p:sp>
        <p:nvSpPr>
          <p:cNvPr id="7" name="Footer Placeholder 1"/>
          <p:cNvSpPr>
            <a:spLocks noGrp="1"/>
          </p:cNvSpPr>
          <p:nvPr>
            <p:ph type="ftr" sz="quarter" idx="11"/>
          </p:nvPr>
        </p:nvSpPr>
        <p:spPr>
          <a:xfrm>
            <a:off x="3124200" y="6356350"/>
            <a:ext cx="5334000" cy="365125"/>
          </a:xfrm>
        </p:spPr>
        <p:txBody>
          <a:bodyPr/>
          <a:lstStyle/>
          <a:p>
            <a:r>
              <a:rPr lang="en-US" sz="1400" b="1" dirty="0" smtClean="0">
                <a:solidFill>
                  <a:srgbClr val="FF0000"/>
                </a:solidFill>
              </a:rPr>
              <a:t>NOT FOR PUBLIC RELEASE</a:t>
            </a:r>
            <a:endParaRPr lang="en-US" sz="1400" b="1" dirty="0">
              <a:solidFill>
                <a:srgbClr val="FF0000"/>
              </a:solidFill>
            </a:endParaRPr>
          </a:p>
        </p:txBody>
      </p:sp>
      <p:pic>
        <p:nvPicPr>
          <p:cNvPr id="1026" name="Picture 2"/>
          <p:cNvPicPr>
            <a:picLocks noChangeAspect="1" noChangeArrowheads="1"/>
          </p:cNvPicPr>
          <p:nvPr/>
        </p:nvPicPr>
        <p:blipFill>
          <a:blip r:embed="rId2" cstate="print"/>
          <a:srcRect l="7235"/>
          <a:stretch>
            <a:fillRect/>
          </a:stretch>
        </p:blipFill>
        <p:spPr bwMode="auto">
          <a:xfrm rot="5400000">
            <a:off x="1125948" y="-1072662"/>
            <a:ext cx="6858000" cy="9144000"/>
          </a:xfrm>
          <a:prstGeom prst="rect">
            <a:avLst/>
          </a:prstGeom>
          <a:noFill/>
          <a:ln w="9525">
            <a:noFill/>
            <a:miter lim="800000"/>
            <a:headEnd/>
            <a:tailEnd/>
          </a:ln>
        </p:spPr>
      </p:pic>
      <p:sp>
        <p:nvSpPr>
          <p:cNvPr id="42" name="TextBox 41"/>
          <p:cNvSpPr txBox="1"/>
          <p:nvPr/>
        </p:nvSpPr>
        <p:spPr>
          <a:xfrm>
            <a:off x="5638389" y="6512805"/>
            <a:ext cx="2098651" cy="369332"/>
          </a:xfrm>
          <a:prstGeom prst="rect">
            <a:avLst/>
          </a:prstGeom>
          <a:solidFill>
            <a:srgbClr val="FFFFFF">
              <a:alpha val="72941"/>
            </a:srgbClr>
          </a:solidFill>
          <a:ln>
            <a:solidFill>
              <a:schemeClr val="tx1">
                <a:lumMod val="50000"/>
                <a:lumOff val="50000"/>
              </a:schemeClr>
            </a:solidFill>
          </a:ln>
        </p:spPr>
        <p:txBody>
          <a:bodyPr wrap="none" lIns="91440" tIns="91440" rIns="91440" bIns="91440" rtlCol="0">
            <a:spAutoFit/>
          </a:bodyPr>
          <a:lstStyle/>
          <a:p>
            <a:pPr algn="ctr"/>
            <a:r>
              <a:rPr lang="en-US" sz="1200" b="1" dirty="0" smtClean="0">
                <a:solidFill>
                  <a:schemeClr val="tx1">
                    <a:lumMod val="50000"/>
                    <a:lumOff val="50000"/>
                  </a:schemeClr>
                </a:solidFill>
                <a:latin typeface="Arial" pitchFamily="34" charset="0"/>
                <a:cs typeface="Arial" pitchFamily="34" charset="0"/>
              </a:rPr>
              <a:t>Published November 2003</a:t>
            </a:r>
            <a:endParaRPr lang="en-US" sz="1200" b="1" dirty="0">
              <a:solidFill>
                <a:schemeClr val="tx1">
                  <a:lumMod val="50000"/>
                  <a:lumOff val="50000"/>
                </a:schemeClr>
              </a:solidFill>
              <a:latin typeface="Arial" pitchFamily="34" charset="0"/>
              <a:cs typeface="Arial" pitchFamily="34" charset="0"/>
            </a:endParaRPr>
          </a:p>
        </p:txBody>
      </p:sp>
      <p:cxnSp>
        <p:nvCxnSpPr>
          <p:cNvPr id="44" name="Straight Connector 43"/>
          <p:cNvCxnSpPr/>
          <p:nvPr/>
        </p:nvCxnSpPr>
        <p:spPr>
          <a:xfrm>
            <a:off x="5962469" y="509588"/>
            <a:ext cx="0" cy="5383212"/>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266946" y="5655680"/>
            <a:ext cx="1398140" cy="615553"/>
          </a:xfrm>
          <a:prstGeom prst="rect">
            <a:avLst/>
          </a:prstGeom>
          <a:solidFill>
            <a:srgbClr val="FFFFFF"/>
          </a:solidFill>
          <a:ln>
            <a:solidFill>
              <a:srgbClr val="FF0000"/>
            </a:solidFill>
          </a:ln>
        </p:spPr>
        <p:txBody>
          <a:bodyPr wrap="none" lIns="91440" tIns="91440" rIns="91440" bIns="91440" rtlCol="0">
            <a:spAutoFit/>
          </a:bodyPr>
          <a:lstStyle/>
          <a:p>
            <a:pPr algn="ctr"/>
            <a:r>
              <a:rPr lang="en-US" sz="1400" b="1" dirty="0" smtClean="0">
                <a:solidFill>
                  <a:srgbClr val="FF0000"/>
                </a:solidFill>
                <a:latin typeface="Arial" pitchFamily="34" charset="0"/>
                <a:cs typeface="Arial" pitchFamily="34" charset="0"/>
              </a:rPr>
              <a:t>February 2014</a:t>
            </a:r>
          </a:p>
          <a:p>
            <a:pPr algn="ctr"/>
            <a:r>
              <a:rPr lang="en-US" sz="1400" b="1" dirty="0" smtClean="0">
                <a:solidFill>
                  <a:srgbClr val="FF0000"/>
                </a:solidFill>
                <a:latin typeface="Arial" pitchFamily="34" charset="0"/>
                <a:cs typeface="Arial" pitchFamily="34" charset="0"/>
              </a:rPr>
              <a:t>We are here.</a:t>
            </a:r>
            <a:endParaRPr lang="en-US" sz="1400" b="1" dirty="0">
              <a:solidFill>
                <a:srgbClr val="FF0000"/>
              </a:solidFill>
              <a:latin typeface="Arial" pitchFamily="34" charset="0"/>
              <a:cs typeface="Arial" pitchFamily="34" charset="0"/>
            </a:endParaRPr>
          </a:p>
        </p:txBody>
      </p:sp>
      <p:sp>
        <p:nvSpPr>
          <p:cNvPr id="8"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87" y="6452"/>
            <a:ext cx="9144000" cy="6863671"/>
            <a:chOff x="-1587" y="6452"/>
            <a:chExt cx="9144000" cy="6863671"/>
          </a:xfrm>
        </p:grpSpPr>
        <p:grpSp>
          <p:nvGrpSpPr>
            <p:cNvPr id="61" name="Group 60"/>
            <p:cNvGrpSpPr/>
            <p:nvPr/>
          </p:nvGrpSpPr>
          <p:grpSpPr>
            <a:xfrm>
              <a:off x="-1587" y="6452"/>
              <a:ext cx="9144000" cy="6863671"/>
              <a:chOff x="0" y="6452"/>
              <a:chExt cx="9144000" cy="6863671"/>
            </a:xfrm>
          </p:grpSpPr>
          <p:sp>
            <p:nvSpPr>
              <p:cNvPr id="45" name="Rectangle 44"/>
              <p:cNvSpPr/>
              <p:nvPr/>
            </p:nvSpPr>
            <p:spPr>
              <a:xfrm>
                <a:off x="0" y="6452"/>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rot="5400000">
                <a:off x="-794294" y="1572499"/>
                <a:ext cx="6858000" cy="3737248"/>
              </a:xfrm>
              <a:prstGeom prst="rect">
                <a:avLst/>
              </a:prstGeom>
              <a:noFill/>
              <a:ln w="9525">
                <a:noFill/>
                <a:miter lim="800000"/>
                <a:headEnd/>
                <a:tailEnd/>
              </a:ln>
            </p:spPr>
          </p:pic>
          <p:sp>
            <p:nvSpPr>
              <p:cNvPr id="46" name="Left Brace 45"/>
              <p:cNvSpPr/>
              <p:nvPr/>
            </p:nvSpPr>
            <p:spPr>
              <a:xfrm>
                <a:off x="1350546" y="835819"/>
                <a:ext cx="267702" cy="866649"/>
              </a:xfrm>
              <a:prstGeom prst="leftBrace">
                <a:avLst>
                  <a:gd name="adj1" fmla="val 8333"/>
                  <a:gd name="adj2" fmla="val 50687"/>
                </a:avLst>
              </a:prstGeom>
              <a:noFill/>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48" name="Left Brace 47"/>
              <p:cNvSpPr/>
              <p:nvPr/>
            </p:nvSpPr>
            <p:spPr>
              <a:xfrm>
                <a:off x="1398670" y="1793081"/>
                <a:ext cx="218575" cy="1033463"/>
              </a:xfrm>
              <a:prstGeom prst="leftBrace">
                <a:avLst>
                  <a:gd name="adj1" fmla="val 8333"/>
                  <a:gd name="adj2" fmla="val 50979"/>
                </a:avLst>
              </a:prstGeom>
              <a:noFill/>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49" name="Rectangle 48"/>
              <p:cNvSpPr/>
              <p:nvPr/>
            </p:nvSpPr>
            <p:spPr>
              <a:xfrm>
                <a:off x="1422734" y="2132597"/>
                <a:ext cx="66174" cy="382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Left Brace 49"/>
              <p:cNvSpPr/>
              <p:nvPr/>
            </p:nvSpPr>
            <p:spPr>
              <a:xfrm>
                <a:off x="1407695" y="3364706"/>
                <a:ext cx="187492" cy="831058"/>
              </a:xfrm>
              <a:prstGeom prst="leftBrace">
                <a:avLst>
                  <a:gd name="adj1" fmla="val 8333"/>
                  <a:gd name="adj2" fmla="val 50979"/>
                </a:avLst>
              </a:prstGeom>
              <a:noFill/>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1" name="Rectangle 50"/>
              <p:cNvSpPr/>
              <p:nvPr/>
            </p:nvSpPr>
            <p:spPr>
              <a:xfrm>
                <a:off x="1431758" y="3600450"/>
                <a:ext cx="45719" cy="357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2" name="Left Brace 51"/>
              <p:cNvSpPr/>
              <p:nvPr/>
            </p:nvSpPr>
            <p:spPr>
              <a:xfrm>
                <a:off x="1394232" y="4293394"/>
                <a:ext cx="187492" cy="635794"/>
              </a:xfrm>
              <a:prstGeom prst="leftBrace">
                <a:avLst>
                  <a:gd name="adj1" fmla="val 8333"/>
                  <a:gd name="adj2" fmla="val 50979"/>
                </a:avLst>
              </a:prstGeom>
              <a:noFill/>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3" name="Left Brace 52"/>
              <p:cNvSpPr/>
              <p:nvPr/>
            </p:nvSpPr>
            <p:spPr>
              <a:xfrm>
                <a:off x="1416009" y="5056908"/>
                <a:ext cx="187492" cy="404553"/>
              </a:xfrm>
              <a:prstGeom prst="leftBrace">
                <a:avLst>
                  <a:gd name="adj1" fmla="val 8333"/>
                  <a:gd name="adj2" fmla="val 50979"/>
                </a:avLst>
              </a:prstGeom>
              <a:noFill/>
              <a:ln w="920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Left Brace 53"/>
              <p:cNvSpPr/>
              <p:nvPr/>
            </p:nvSpPr>
            <p:spPr>
              <a:xfrm>
                <a:off x="1360517" y="5464233"/>
                <a:ext cx="216131" cy="1282931"/>
              </a:xfrm>
              <a:prstGeom prst="leftBrace">
                <a:avLst>
                  <a:gd name="adj1" fmla="val 8333"/>
                  <a:gd name="adj2" fmla="val 50979"/>
                </a:avLst>
              </a:prstGeom>
              <a:noFill/>
              <a:ln w="1079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Rectangle 54"/>
              <p:cNvSpPr/>
              <p:nvPr/>
            </p:nvSpPr>
            <p:spPr>
              <a:xfrm>
                <a:off x="1528763" y="4248150"/>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Rectangle 55"/>
              <p:cNvSpPr/>
              <p:nvPr/>
            </p:nvSpPr>
            <p:spPr>
              <a:xfrm>
                <a:off x="1533525" y="4931569"/>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7" name="Rectangle 56"/>
              <p:cNvSpPr/>
              <p:nvPr/>
            </p:nvSpPr>
            <p:spPr>
              <a:xfrm>
                <a:off x="1526381" y="5012532"/>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8" name="Rectangle 57"/>
              <p:cNvSpPr/>
              <p:nvPr/>
            </p:nvSpPr>
            <p:spPr>
              <a:xfrm>
                <a:off x="1552575" y="5426870"/>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9" name="Rectangle 58"/>
              <p:cNvSpPr/>
              <p:nvPr/>
            </p:nvSpPr>
            <p:spPr>
              <a:xfrm>
                <a:off x="1443038" y="5526883"/>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0" name="Rectangle 59"/>
              <p:cNvSpPr/>
              <p:nvPr/>
            </p:nvSpPr>
            <p:spPr>
              <a:xfrm>
                <a:off x="1464470" y="6622258"/>
                <a:ext cx="102393"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9" name="Group 78"/>
            <p:cNvGrpSpPr/>
            <p:nvPr/>
          </p:nvGrpSpPr>
          <p:grpSpPr>
            <a:xfrm>
              <a:off x="1369223" y="868948"/>
              <a:ext cx="172703" cy="5898999"/>
              <a:chOff x="1369223" y="868948"/>
              <a:chExt cx="172703" cy="5898999"/>
            </a:xfrm>
          </p:grpSpPr>
          <p:sp>
            <p:nvSpPr>
              <p:cNvPr id="65" name="Left Brace 64"/>
              <p:cNvSpPr/>
              <p:nvPr/>
            </p:nvSpPr>
            <p:spPr>
              <a:xfrm>
                <a:off x="1369223" y="868948"/>
                <a:ext cx="172703" cy="858252"/>
              </a:xfrm>
              <a:prstGeom prst="leftBrace">
                <a:avLst>
                  <a:gd name="adj1" fmla="val 3310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6" name="Left Brace 65"/>
              <p:cNvSpPr/>
              <p:nvPr/>
            </p:nvSpPr>
            <p:spPr>
              <a:xfrm>
                <a:off x="1369223" y="1835727"/>
                <a:ext cx="172703" cy="976746"/>
              </a:xfrm>
              <a:prstGeom prst="leftBrace">
                <a:avLst>
                  <a:gd name="adj1" fmla="val 3310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8" name="Left Brace 67"/>
              <p:cNvSpPr/>
              <p:nvPr/>
            </p:nvSpPr>
            <p:spPr>
              <a:xfrm>
                <a:off x="1369223" y="3349336"/>
                <a:ext cx="172703" cy="855519"/>
              </a:xfrm>
              <a:prstGeom prst="leftBrace">
                <a:avLst>
                  <a:gd name="adj1" fmla="val 33103"/>
                  <a:gd name="adj2" fmla="val 50000"/>
                </a:avLst>
              </a:prstGeom>
              <a:ln w="190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9" name="Left Brace 68"/>
              <p:cNvSpPr/>
              <p:nvPr/>
            </p:nvSpPr>
            <p:spPr>
              <a:xfrm>
                <a:off x="1369223" y="4319155"/>
                <a:ext cx="172703" cy="633845"/>
              </a:xfrm>
              <a:prstGeom prst="leftBrace">
                <a:avLst>
                  <a:gd name="adj1" fmla="val 33103"/>
                  <a:gd name="adj2" fmla="val 50000"/>
                </a:avLst>
              </a:prstGeom>
              <a:ln w="1905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0" name="Left Brace 69"/>
              <p:cNvSpPr/>
              <p:nvPr/>
            </p:nvSpPr>
            <p:spPr>
              <a:xfrm>
                <a:off x="1369223" y="5077693"/>
                <a:ext cx="172703" cy="367764"/>
              </a:xfrm>
              <a:prstGeom prst="leftBrace">
                <a:avLst>
                  <a:gd name="adj1" fmla="val 33103"/>
                  <a:gd name="adj2" fmla="val 50000"/>
                </a:avLst>
              </a:prstGeom>
              <a:ln w="1905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71" name="Left Brace 70"/>
              <p:cNvSpPr/>
              <p:nvPr/>
            </p:nvSpPr>
            <p:spPr>
              <a:xfrm>
                <a:off x="1369223" y="5506872"/>
                <a:ext cx="172703" cy="1261075"/>
              </a:xfrm>
              <a:prstGeom prst="leftBrace">
                <a:avLst>
                  <a:gd name="adj1" fmla="val 33103"/>
                  <a:gd name="adj2" fmla="val 50000"/>
                </a:avLst>
              </a:prstGeom>
              <a:ln w="1905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sp>
        <p:nvSpPr>
          <p:cNvPr id="72" name="TextBox 71"/>
          <p:cNvSpPr txBox="1"/>
          <p:nvPr/>
        </p:nvSpPr>
        <p:spPr>
          <a:xfrm>
            <a:off x="2246305" y="301876"/>
            <a:ext cx="6881033" cy="276999"/>
          </a:xfrm>
          <a:prstGeom prst="rect">
            <a:avLst/>
          </a:prstGeom>
          <a:noFill/>
        </p:spPr>
        <p:txBody>
          <a:bodyPr wrap="square" rtlCol="0">
            <a:spAutoFit/>
          </a:bodyPr>
          <a:lstStyle/>
          <a:p>
            <a:r>
              <a:rPr lang="en-US" sz="1200" b="1" dirty="0" smtClean="0">
                <a:solidFill>
                  <a:srgbClr val="FF0000"/>
                </a:solidFill>
              </a:rPr>
              <a:t>…..…………………………………Yes; ITER is underway</a:t>
            </a:r>
            <a:endParaRPr lang="en-US" sz="1200" b="1" dirty="0">
              <a:solidFill>
                <a:srgbClr val="FF0000"/>
              </a:solidFill>
            </a:endParaRPr>
          </a:p>
        </p:txBody>
      </p:sp>
      <p:sp>
        <p:nvSpPr>
          <p:cNvPr id="73" name="TextBox 72"/>
          <p:cNvSpPr txBox="1"/>
          <p:nvPr/>
        </p:nvSpPr>
        <p:spPr>
          <a:xfrm>
            <a:off x="4160819" y="521900"/>
            <a:ext cx="4976045" cy="276999"/>
          </a:xfrm>
          <a:prstGeom prst="rect">
            <a:avLst/>
          </a:prstGeom>
          <a:noFill/>
        </p:spPr>
        <p:txBody>
          <a:bodyPr wrap="square" rtlCol="0">
            <a:spAutoFit/>
          </a:bodyPr>
          <a:lstStyle/>
          <a:p>
            <a:r>
              <a:rPr lang="en-US" sz="1200" b="1" dirty="0" smtClean="0">
                <a:solidFill>
                  <a:srgbClr val="FF0000"/>
                </a:solidFill>
              </a:rPr>
              <a:t>……Yes; ANL and ORNL LCFs complete and are already upgraded</a:t>
            </a:r>
            <a:endParaRPr lang="en-US" sz="1200" b="1" dirty="0">
              <a:solidFill>
                <a:srgbClr val="FF0000"/>
              </a:solidFill>
            </a:endParaRPr>
          </a:p>
        </p:txBody>
      </p:sp>
      <p:sp>
        <p:nvSpPr>
          <p:cNvPr id="74" name="TextBox 73"/>
          <p:cNvSpPr txBox="1"/>
          <p:nvPr/>
        </p:nvSpPr>
        <p:spPr>
          <a:xfrm>
            <a:off x="3551208" y="807645"/>
            <a:ext cx="5585656" cy="276999"/>
          </a:xfrm>
          <a:prstGeom prst="rect">
            <a:avLst/>
          </a:prstGeom>
          <a:noFill/>
        </p:spPr>
        <p:txBody>
          <a:bodyPr wrap="square" rtlCol="0">
            <a:spAutoFit/>
          </a:bodyPr>
          <a:lstStyle/>
          <a:p>
            <a:r>
              <a:rPr lang="en-US" sz="1200" b="1" dirty="0" smtClean="0"/>
              <a:t>………………No; terminated</a:t>
            </a:r>
            <a:endParaRPr lang="en-US" sz="1200" b="1" dirty="0"/>
          </a:p>
        </p:txBody>
      </p:sp>
      <p:sp>
        <p:nvSpPr>
          <p:cNvPr id="75" name="TextBox 74"/>
          <p:cNvSpPr txBox="1"/>
          <p:nvPr/>
        </p:nvSpPr>
        <p:spPr>
          <a:xfrm>
            <a:off x="3537132" y="1035435"/>
            <a:ext cx="5540412" cy="276999"/>
          </a:xfrm>
          <a:prstGeom prst="rect">
            <a:avLst/>
          </a:prstGeom>
          <a:noFill/>
        </p:spPr>
        <p:txBody>
          <a:bodyPr wrap="square" rtlCol="0">
            <a:spAutoFit/>
          </a:bodyPr>
          <a:lstStyle/>
          <a:p>
            <a:r>
              <a:rPr lang="en-US" sz="1200" b="1" dirty="0" smtClean="0">
                <a:solidFill>
                  <a:srgbClr val="FF0000"/>
                </a:solidFill>
              </a:rPr>
              <a:t>…….…...……Yes; complete, in upgrade</a:t>
            </a:r>
            <a:endParaRPr lang="en-US" sz="1200" b="1" dirty="0">
              <a:solidFill>
                <a:srgbClr val="FF0000"/>
              </a:solidFill>
            </a:endParaRPr>
          </a:p>
        </p:txBody>
      </p:sp>
      <p:sp>
        <p:nvSpPr>
          <p:cNvPr id="76" name="TextBox 75"/>
          <p:cNvSpPr txBox="1"/>
          <p:nvPr/>
        </p:nvSpPr>
        <p:spPr>
          <a:xfrm>
            <a:off x="3551208" y="1263225"/>
            <a:ext cx="5585656" cy="276999"/>
          </a:xfrm>
          <a:prstGeom prst="rect">
            <a:avLst/>
          </a:prstGeom>
          <a:noFill/>
        </p:spPr>
        <p:txBody>
          <a:bodyPr wrap="square" rtlCol="0">
            <a:spAutoFit/>
          </a:bodyPr>
          <a:lstStyle/>
          <a:p>
            <a:r>
              <a:rPr lang="en-US" sz="1200" b="1" dirty="0" smtClean="0"/>
              <a:t>………………No; replaced with BRCs, which are not user facilities</a:t>
            </a:r>
            <a:endParaRPr lang="en-US" sz="1200" b="1" dirty="0"/>
          </a:p>
        </p:txBody>
      </p:sp>
      <p:sp>
        <p:nvSpPr>
          <p:cNvPr id="77" name="TextBox 76"/>
          <p:cNvSpPr txBox="1"/>
          <p:nvPr/>
        </p:nvSpPr>
        <p:spPr>
          <a:xfrm>
            <a:off x="3551207" y="1518302"/>
            <a:ext cx="5797509" cy="221599"/>
          </a:xfrm>
          <a:prstGeom prst="rect">
            <a:avLst/>
          </a:prstGeom>
          <a:noFill/>
        </p:spPr>
        <p:txBody>
          <a:bodyPr wrap="square" rtlCol="0">
            <a:spAutoFit/>
          </a:bodyPr>
          <a:lstStyle/>
          <a:p>
            <a:pPr>
              <a:lnSpc>
                <a:spcPct val="70000"/>
              </a:lnSpc>
            </a:pPr>
            <a:r>
              <a:rPr lang="en-US" sz="1200" b="1" dirty="0" smtClean="0">
                <a:solidFill>
                  <a:srgbClr val="FF0000"/>
                </a:solidFill>
              </a:rPr>
              <a:t>………………Yes; replaced with less expensive FRIB, in construction</a:t>
            </a:r>
            <a:endParaRPr lang="en-US" sz="1200" b="1" dirty="0">
              <a:solidFill>
                <a:srgbClr val="FF0000"/>
              </a:solidFill>
            </a:endParaRPr>
          </a:p>
        </p:txBody>
      </p:sp>
      <p:sp>
        <p:nvSpPr>
          <p:cNvPr id="80" name="TextBox 79"/>
          <p:cNvSpPr txBox="1"/>
          <p:nvPr/>
        </p:nvSpPr>
        <p:spPr>
          <a:xfrm>
            <a:off x="3558343" y="1752219"/>
            <a:ext cx="5585657" cy="276999"/>
          </a:xfrm>
          <a:prstGeom prst="rect">
            <a:avLst/>
          </a:prstGeom>
          <a:noFill/>
        </p:spPr>
        <p:txBody>
          <a:bodyPr wrap="square" rtlCol="0">
            <a:spAutoFit/>
          </a:bodyPr>
          <a:lstStyle/>
          <a:p>
            <a:r>
              <a:rPr lang="en-US" sz="1200" b="1" dirty="0" smtClean="0"/>
              <a:t>………………No; replaced with BRCs, which are not user facilities</a:t>
            </a:r>
            <a:endParaRPr lang="en-US" sz="1200" b="1" dirty="0"/>
          </a:p>
        </p:txBody>
      </p:sp>
      <p:sp>
        <p:nvSpPr>
          <p:cNvPr id="34" name="TextBox 33"/>
          <p:cNvSpPr txBox="1"/>
          <p:nvPr/>
        </p:nvSpPr>
        <p:spPr>
          <a:xfrm>
            <a:off x="3555970" y="1976129"/>
            <a:ext cx="5585657" cy="276999"/>
          </a:xfrm>
          <a:prstGeom prst="rect">
            <a:avLst/>
          </a:prstGeom>
          <a:noFill/>
        </p:spPr>
        <p:txBody>
          <a:bodyPr wrap="square" rtlCol="0">
            <a:spAutoFit/>
          </a:bodyPr>
          <a:lstStyle/>
          <a:p>
            <a:r>
              <a:rPr lang="en-US" sz="1200" b="1" dirty="0" smtClean="0">
                <a:solidFill>
                  <a:srgbClr val="FF0000"/>
                </a:solidFill>
              </a:rPr>
              <a:t>………………Yes; upgrade in progress</a:t>
            </a:r>
            <a:endParaRPr lang="en-US" sz="1200" b="1" dirty="0">
              <a:solidFill>
                <a:srgbClr val="FF0000"/>
              </a:solidFill>
            </a:endParaRPr>
          </a:p>
        </p:txBody>
      </p:sp>
      <p:sp>
        <p:nvSpPr>
          <p:cNvPr id="35" name="TextBox 34"/>
          <p:cNvSpPr txBox="1"/>
          <p:nvPr/>
        </p:nvSpPr>
        <p:spPr>
          <a:xfrm>
            <a:off x="3560733" y="2215279"/>
            <a:ext cx="5585657" cy="276999"/>
          </a:xfrm>
          <a:prstGeom prst="rect">
            <a:avLst/>
          </a:prstGeom>
          <a:noFill/>
        </p:spPr>
        <p:txBody>
          <a:bodyPr wrap="square" rtlCol="0">
            <a:spAutoFit/>
          </a:bodyPr>
          <a:lstStyle/>
          <a:p>
            <a:r>
              <a:rPr lang="en-US" sz="1200" b="1" dirty="0" smtClean="0">
                <a:solidFill>
                  <a:srgbClr val="FF0000"/>
                </a:solidFill>
              </a:rPr>
              <a:t>………………Yes; complete</a:t>
            </a:r>
            <a:endParaRPr lang="en-US" sz="1200" b="1" dirty="0">
              <a:solidFill>
                <a:srgbClr val="FF0000"/>
              </a:solidFill>
            </a:endParaRPr>
          </a:p>
        </p:txBody>
      </p:sp>
      <p:sp>
        <p:nvSpPr>
          <p:cNvPr id="36" name="TextBox 35"/>
          <p:cNvSpPr txBox="1"/>
          <p:nvPr/>
        </p:nvSpPr>
        <p:spPr>
          <a:xfrm>
            <a:off x="3560733" y="2393469"/>
            <a:ext cx="5585657" cy="276999"/>
          </a:xfrm>
          <a:prstGeom prst="rect">
            <a:avLst/>
          </a:prstGeom>
          <a:noFill/>
        </p:spPr>
        <p:txBody>
          <a:bodyPr wrap="square" rtlCol="0">
            <a:spAutoFit/>
          </a:bodyPr>
          <a:lstStyle/>
          <a:p>
            <a:r>
              <a:rPr lang="en-US" sz="1200" b="1" dirty="0" smtClean="0">
                <a:solidFill>
                  <a:srgbClr val="FF0000"/>
                </a:solidFill>
              </a:rPr>
              <a:t>………………Yes; complete</a:t>
            </a:r>
            <a:endParaRPr lang="en-US" sz="1200" b="1" dirty="0">
              <a:solidFill>
                <a:srgbClr val="FF0000"/>
              </a:solidFill>
            </a:endParaRPr>
          </a:p>
        </p:txBody>
      </p:sp>
      <p:sp>
        <p:nvSpPr>
          <p:cNvPr id="37" name="TextBox 36"/>
          <p:cNvSpPr txBox="1"/>
          <p:nvPr/>
        </p:nvSpPr>
        <p:spPr>
          <a:xfrm>
            <a:off x="4345593" y="2598329"/>
            <a:ext cx="5585657" cy="276999"/>
          </a:xfrm>
          <a:prstGeom prst="rect">
            <a:avLst/>
          </a:prstGeom>
          <a:noFill/>
        </p:spPr>
        <p:txBody>
          <a:bodyPr wrap="square" rtlCol="0">
            <a:spAutoFit/>
          </a:bodyPr>
          <a:lstStyle/>
          <a:p>
            <a:r>
              <a:rPr lang="en-US" sz="1200" b="1" dirty="0" smtClean="0">
                <a:solidFill>
                  <a:srgbClr val="FF0000"/>
                </a:solidFill>
              </a:rPr>
              <a:t>...Yes; complete</a:t>
            </a:r>
            <a:endParaRPr lang="en-US" sz="1200" b="1" dirty="0">
              <a:solidFill>
                <a:srgbClr val="FF0000"/>
              </a:solidFill>
            </a:endParaRPr>
          </a:p>
        </p:txBody>
      </p:sp>
      <p:sp>
        <p:nvSpPr>
          <p:cNvPr id="38" name="TextBox 37"/>
          <p:cNvSpPr txBox="1"/>
          <p:nvPr/>
        </p:nvSpPr>
        <p:spPr>
          <a:xfrm>
            <a:off x="3560733" y="2878511"/>
            <a:ext cx="5585657" cy="276999"/>
          </a:xfrm>
          <a:prstGeom prst="rect">
            <a:avLst/>
          </a:prstGeom>
          <a:noFill/>
        </p:spPr>
        <p:txBody>
          <a:bodyPr wrap="square" rtlCol="0">
            <a:spAutoFit/>
          </a:bodyPr>
          <a:lstStyle/>
          <a:p>
            <a:r>
              <a:rPr lang="en-US" sz="1200" b="1" dirty="0" smtClean="0"/>
              <a:t>………………No; terminated</a:t>
            </a:r>
            <a:endParaRPr lang="en-US" sz="1200" b="1" dirty="0"/>
          </a:p>
        </p:txBody>
      </p:sp>
      <p:sp>
        <p:nvSpPr>
          <p:cNvPr id="39" name="TextBox 38"/>
          <p:cNvSpPr txBox="1"/>
          <p:nvPr/>
        </p:nvSpPr>
        <p:spPr>
          <a:xfrm>
            <a:off x="3560733" y="3115317"/>
            <a:ext cx="5585657" cy="276999"/>
          </a:xfrm>
          <a:prstGeom prst="rect">
            <a:avLst/>
          </a:prstGeom>
          <a:noFill/>
        </p:spPr>
        <p:txBody>
          <a:bodyPr wrap="square" rtlCol="0">
            <a:spAutoFit/>
          </a:bodyPr>
          <a:lstStyle/>
          <a:p>
            <a:r>
              <a:rPr lang="en-US" sz="1200" b="1" dirty="0" smtClean="0"/>
              <a:t>………………No; terminated</a:t>
            </a:r>
            <a:endParaRPr lang="en-US" sz="1200" b="1" dirty="0"/>
          </a:p>
        </p:txBody>
      </p:sp>
      <p:sp>
        <p:nvSpPr>
          <p:cNvPr id="40" name="TextBox 39"/>
          <p:cNvSpPr txBox="1"/>
          <p:nvPr/>
        </p:nvSpPr>
        <p:spPr>
          <a:xfrm>
            <a:off x="4161760" y="3336883"/>
            <a:ext cx="5585657" cy="276999"/>
          </a:xfrm>
          <a:prstGeom prst="rect">
            <a:avLst/>
          </a:prstGeom>
          <a:noFill/>
        </p:spPr>
        <p:txBody>
          <a:bodyPr wrap="square" rtlCol="0">
            <a:spAutoFit/>
          </a:bodyPr>
          <a:lstStyle/>
          <a:p>
            <a:r>
              <a:rPr lang="en-US" sz="1200" b="1" dirty="0" smtClean="0"/>
              <a:t>……No</a:t>
            </a:r>
            <a:r>
              <a:rPr lang="en-US" sz="1200" b="1" dirty="0"/>
              <a:t>; replaced with </a:t>
            </a:r>
            <a:r>
              <a:rPr lang="en-US" sz="1200" b="1" dirty="0" smtClean="0"/>
              <a:t>BRCs, which are not user facilities</a:t>
            </a:r>
            <a:endParaRPr lang="en-US" sz="1200" b="1" dirty="0"/>
          </a:p>
        </p:txBody>
      </p:sp>
      <p:sp>
        <p:nvSpPr>
          <p:cNvPr id="41" name="TextBox 40"/>
          <p:cNvSpPr txBox="1"/>
          <p:nvPr/>
        </p:nvSpPr>
        <p:spPr>
          <a:xfrm>
            <a:off x="3551207" y="3554639"/>
            <a:ext cx="5585657" cy="276999"/>
          </a:xfrm>
          <a:prstGeom prst="rect">
            <a:avLst/>
          </a:prstGeom>
          <a:noFill/>
        </p:spPr>
        <p:txBody>
          <a:bodyPr wrap="square" rtlCol="0">
            <a:spAutoFit/>
          </a:bodyPr>
          <a:lstStyle/>
          <a:p>
            <a:r>
              <a:rPr lang="en-US" sz="1200" b="1" dirty="0" smtClean="0"/>
              <a:t>………………No; power upgrade will be included in 2</a:t>
            </a:r>
            <a:r>
              <a:rPr lang="en-US" sz="1200" b="1" baseline="30000" dirty="0" smtClean="0"/>
              <a:t>nd</a:t>
            </a:r>
            <a:r>
              <a:rPr lang="en-US" sz="1200" b="1" dirty="0" smtClean="0"/>
              <a:t> Target Station</a:t>
            </a:r>
            <a:endParaRPr lang="en-US" sz="1200" b="1" dirty="0"/>
          </a:p>
        </p:txBody>
      </p:sp>
      <p:sp>
        <p:nvSpPr>
          <p:cNvPr id="42" name="TextBox 41"/>
          <p:cNvSpPr txBox="1"/>
          <p:nvPr/>
        </p:nvSpPr>
        <p:spPr>
          <a:xfrm>
            <a:off x="3551207" y="3787635"/>
            <a:ext cx="5585657" cy="276999"/>
          </a:xfrm>
          <a:prstGeom prst="rect">
            <a:avLst/>
          </a:prstGeom>
          <a:noFill/>
        </p:spPr>
        <p:txBody>
          <a:bodyPr wrap="square" rtlCol="0">
            <a:spAutoFit/>
          </a:bodyPr>
          <a:lstStyle/>
          <a:p>
            <a:r>
              <a:rPr lang="en-US" sz="1200" b="1" dirty="0" smtClean="0"/>
              <a:t>………………No; past CD-0 but cost precludes near-term start</a:t>
            </a:r>
            <a:endParaRPr lang="en-US" sz="1200" b="1" dirty="0"/>
          </a:p>
        </p:txBody>
      </p:sp>
      <p:sp>
        <p:nvSpPr>
          <p:cNvPr id="43" name="TextBox 42"/>
          <p:cNvSpPr txBox="1"/>
          <p:nvPr/>
        </p:nvSpPr>
        <p:spPr>
          <a:xfrm>
            <a:off x="3551207" y="3973151"/>
            <a:ext cx="5585657" cy="276999"/>
          </a:xfrm>
          <a:prstGeom prst="rect">
            <a:avLst/>
          </a:prstGeom>
          <a:noFill/>
        </p:spPr>
        <p:txBody>
          <a:bodyPr wrap="square" rtlCol="0">
            <a:spAutoFit/>
          </a:bodyPr>
          <a:lstStyle/>
          <a:p>
            <a:r>
              <a:rPr lang="en-US" sz="1200" b="1" dirty="0" smtClean="0"/>
              <a:t>………………No; replaced with BRCs, which are not user facilities</a:t>
            </a:r>
            <a:endParaRPr lang="en-US" sz="1200" b="1" dirty="0"/>
          </a:p>
        </p:txBody>
      </p:sp>
      <p:sp>
        <p:nvSpPr>
          <p:cNvPr id="44" name="TextBox 43"/>
          <p:cNvSpPr txBox="1"/>
          <p:nvPr/>
        </p:nvSpPr>
        <p:spPr>
          <a:xfrm>
            <a:off x="4235103" y="4262419"/>
            <a:ext cx="5585657" cy="276999"/>
          </a:xfrm>
          <a:prstGeom prst="rect">
            <a:avLst/>
          </a:prstGeom>
          <a:noFill/>
        </p:spPr>
        <p:txBody>
          <a:bodyPr wrap="square" rtlCol="0">
            <a:spAutoFit/>
          </a:bodyPr>
          <a:lstStyle/>
          <a:p>
            <a:r>
              <a:rPr lang="en-US" sz="1200" b="1" dirty="0" smtClean="0"/>
              <a:t>..…</a:t>
            </a:r>
            <a:r>
              <a:rPr lang="en-US" sz="1200" b="1" dirty="0" smtClean="0">
                <a:solidFill>
                  <a:srgbClr val="0033CC"/>
                </a:solidFill>
              </a:rPr>
              <a:t>Partially; </a:t>
            </a:r>
            <a:r>
              <a:rPr lang="en-US" sz="1200" b="1" dirty="0" err="1" smtClean="0">
                <a:solidFill>
                  <a:srgbClr val="0033CC"/>
                </a:solidFill>
              </a:rPr>
              <a:t>Majorana</a:t>
            </a:r>
            <a:r>
              <a:rPr lang="en-US" sz="1200" b="1" dirty="0" smtClean="0">
                <a:solidFill>
                  <a:srgbClr val="0033CC"/>
                </a:solidFill>
              </a:rPr>
              <a:t> demonstrator operating, but not yet full exp</a:t>
            </a:r>
            <a:r>
              <a:rPr lang="en-US" sz="1200" b="1" dirty="0" smtClean="0"/>
              <a:t>.</a:t>
            </a:r>
            <a:endParaRPr lang="en-US" sz="1200" b="1" dirty="0"/>
          </a:p>
        </p:txBody>
      </p:sp>
      <p:sp>
        <p:nvSpPr>
          <p:cNvPr id="47" name="TextBox 46"/>
          <p:cNvSpPr txBox="1"/>
          <p:nvPr/>
        </p:nvSpPr>
        <p:spPr>
          <a:xfrm>
            <a:off x="3551207" y="4523780"/>
            <a:ext cx="5585657" cy="353623"/>
          </a:xfrm>
          <a:prstGeom prst="rect">
            <a:avLst/>
          </a:prstGeom>
          <a:noFill/>
        </p:spPr>
        <p:txBody>
          <a:bodyPr wrap="square" rtlCol="0">
            <a:spAutoFit/>
          </a:bodyPr>
          <a:lstStyle/>
          <a:p>
            <a:pPr>
              <a:lnSpc>
                <a:spcPct val="70000"/>
              </a:lnSpc>
            </a:pPr>
            <a:r>
              <a:rPr lang="en-US" sz="1200" b="1" dirty="0" smtClean="0"/>
              <a:t>………………No, NSTX upgrade was pursued following NCSX termination</a:t>
            </a:r>
            <a:br>
              <a:rPr lang="en-US" sz="1200" b="1" dirty="0" smtClean="0"/>
            </a:br>
            <a:r>
              <a:rPr lang="en-US" sz="1200" b="1" dirty="0" smtClean="0"/>
              <a:t>                     due to cost overruns </a:t>
            </a:r>
            <a:endParaRPr lang="en-US" sz="1200" b="1" dirty="0"/>
          </a:p>
        </p:txBody>
      </p:sp>
      <p:sp>
        <p:nvSpPr>
          <p:cNvPr id="62" name="TextBox 61"/>
          <p:cNvSpPr txBox="1"/>
          <p:nvPr/>
        </p:nvSpPr>
        <p:spPr>
          <a:xfrm>
            <a:off x="2550977" y="4775985"/>
            <a:ext cx="6526567" cy="369781"/>
          </a:xfrm>
          <a:prstGeom prst="rect">
            <a:avLst/>
          </a:prstGeom>
          <a:noFill/>
        </p:spPr>
        <p:txBody>
          <a:bodyPr wrap="square" rtlCol="0">
            <a:spAutoFit/>
          </a:bodyPr>
          <a:lstStyle/>
          <a:p>
            <a:pPr>
              <a:lnSpc>
                <a:spcPct val="75000"/>
              </a:lnSpc>
            </a:pPr>
            <a:r>
              <a:rPr lang="en-US" sz="1200" b="1" dirty="0">
                <a:solidFill>
                  <a:srgbClr val="FF0000"/>
                </a:solidFill>
              </a:rPr>
              <a:t>…….………………………… </a:t>
            </a:r>
            <a:r>
              <a:rPr lang="en-US" sz="1200" b="1" dirty="0" smtClean="0">
                <a:solidFill>
                  <a:srgbClr val="FF0000"/>
                </a:solidFill>
              </a:rPr>
              <a:t>Yes, luminosity upgrade complete at a fraction of </a:t>
            </a:r>
            <a:r>
              <a:rPr lang="en-US" sz="1200" b="1" smtClean="0">
                <a:solidFill>
                  <a:srgbClr val="FF0000"/>
                </a:solidFill>
              </a:rPr>
              <a:t>the cost &amp;</a:t>
            </a:r>
            <a:r>
              <a:rPr lang="en-US" sz="1200" b="1" dirty="0" smtClean="0">
                <a:solidFill>
                  <a:srgbClr val="FF0000"/>
                </a:solidFill>
              </a:rPr>
              <a:t/>
            </a:r>
            <a:br>
              <a:rPr lang="en-US" sz="1200" b="1" dirty="0" smtClean="0">
                <a:solidFill>
                  <a:srgbClr val="FF0000"/>
                </a:solidFill>
              </a:rPr>
            </a:br>
            <a:r>
              <a:rPr lang="en-US" sz="1200" b="1" dirty="0" smtClean="0">
                <a:solidFill>
                  <a:srgbClr val="FF0000"/>
                </a:solidFill>
              </a:rPr>
              <a:t>                                             within operating budget</a:t>
            </a:r>
            <a:endParaRPr lang="en-US" sz="1200" b="1" dirty="0">
              <a:solidFill>
                <a:srgbClr val="FF0000"/>
              </a:solidFill>
            </a:endParaRPr>
          </a:p>
        </p:txBody>
      </p:sp>
      <p:sp>
        <p:nvSpPr>
          <p:cNvPr id="63" name="TextBox 62"/>
          <p:cNvSpPr txBox="1"/>
          <p:nvPr/>
        </p:nvSpPr>
        <p:spPr>
          <a:xfrm>
            <a:off x="4315113" y="5025299"/>
            <a:ext cx="5585657" cy="276999"/>
          </a:xfrm>
          <a:prstGeom prst="rect">
            <a:avLst/>
          </a:prstGeom>
          <a:noFill/>
        </p:spPr>
        <p:txBody>
          <a:bodyPr wrap="square" rtlCol="0">
            <a:spAutoFit/>
          </a:bodyPr>
          <a:lstStyle/>
          <a:p>
            <a:r>
              <a:rPr lang="en-US" sz="1200" b="1" dirty="0" smtClean="0">
                <a:solidFill>
                  <a:srgbClr val="FF0000"/>
                </a:solidFill>
              </a:rPr>
              <a:t>…Yes, NSLS-II will commission in FY 2014</a:t>
            </a:r>
            <a:endParaRPr lang="en-US" sz="1200" b="1" dirty="0">
              <a:solidFill>
                <a:srgbClr val="FF0000"/>
              </a:solidFill>
            </a:endParaRPr>
          </a:p>
        </p:txBody>
      </p:sp>
      <p:sp>
        <p:nvSpPr>
          <p:cNvPr id="64" name="TextBox 63"/>
          <p:cNvSpPr txBox="1"/>
          <p:nvPr/>
        </p:nvSpPr>
        <p:spPr>
          <a:xfrm>
            <a:off x="3854499" y="5228287"/>
            <a:ext cx="5585657" cy="276999"/>
          </a:xfrm>
          <a:prstGeom prst="rect">
            <a:avLst/>
          </a:prstGeom>
          <a:noFill/>
        </p:spPr>
        <p:txBody>
          <a:bodyPr wrap="square" rtlCol="0">
            <a:spAutoFit/>
          </a:bodyPr>
          <a:lstStyle/>
          <a:p>
            <a:r>
              <a:rPr lang="en-US" sz="1200" b="1" dirty="0" smtClean="0">
                <a:solidFill>
                  <a:srgbClr val="0033CC"/>
                </a:solidFill>
              </a:rPr>
              <a:t>…………Partially; </a:t>
            </a:r>
            <a:r>
              <a:rPr lang="en-US" sz="1200" b="1" dirty="0" err="1" smtClean="0">
                <a:solidFill>
                  <a:srgbClr val="0033CC"/>
                </a:solidFill>
              </a:rPr>
              <a:t>NO</a:t>
            </a:r>
            <a:r>
              <a:rPr lang="en-US" sz="1200" b="1" dirty="0" err="1" smtClean="0">
                <a:solidFill>
                  <a:srgbClr val="0033CC"/>
                </a:solidFill>
                <a:latin typeface="Symbol" panose="05050102010706020507" pitchFamily="18" charset="2"/>
              </a:rPr>
              <a:t>n</a:t>
            </a:r>
            <a:r>
              <a:rPr lang="en-US" sz="1200" b="1" dirty="0" err="1" smtClean="0">
                <a:solidFill>
                  <a:srgbClr val="0033CC"/>
                </a:solidFill>
              </a:rPr>
              <a:t>A</a:t>
            </a:r>
            <a:r>
              <a:rPr lang="en-US" sz="1200" b="1" dirty="0" smtClean="0">
                <a:solidFill>
                  <a:srgbClr val="0033CC"/>
                </a:solidFill>
              </a:rPr>
              <a:t> is near complete, but not yet LBNE</a:t>
            </a:r>
            <a:endParaRPr lang="en-US" sz="1200" b="1" dirty="0">
              <a:solidFill>
                <a:srgbClr val="0033CC"/>
              </a:solidFill>
            </a:endParaRPr>
          </a:p>
        </p:txBody>
      </p:sp>
      <p:sp>
        <p:nvSpPr>
          <p:cNvPr id="67" name="TextBox 66"/>
          <p:cNvSpPr txBox="1"/>
          <p:nvPr/>
        </p:nvSpPr>
        <p:spPr>
          <a:xfrm>
            <a:off x="3857913" y="5440001"/>
            <a:ext cx="5585657" cy="276999"/>
          </a:xfrm>
          <a:prstGeom prst="rect">
            <a:avLst/>
          </a:prstGeom>
          <a:noFill/>
        </p:spPr>
        <p:txBody>
          <a:bodyPr wrap="square" rtlCol="0">
            <a:spAutoFit/>
          </a:bodyPr>
          <a:lstStyle/>
          <a:p>
            <a:r>
              <a:rPr lang="en-US" sz="1200" b="1" dirty="0" smtClean="0"/>
              <a:t>…………No</a:t>
            </a:r>
            <a:endParaRPr lang="en-US" sz="1200" b="1" dirty="0"/>
          </a:p>
        </p:txBody>
      </p:sp>
      <p:sp>
        <p:nvSpPr>
          <p:cNvPr id="78" name="TextBox 77"/>
          <p:cNvSpPr txBox="1"/>
          <p:nvPr/>
        </p:nvSpPr>
        <p:spPr>
          <a:xfrm>
            <a:off x="3857913" y="5668015"/>
            <a:ext cx="5585657" cy="276999"/>
          </a:xfrm>
          <a:prstGeom prst="rect">
            <a:avLst/>
          </a:prstGeom>
          <a:noFill/>
        </p:spPr>
        <p:txBody>
          <a:bodyPr wrap="square" rtlCol="0">
            <a:spAutoFit/>
          </a:bodyPr>
          <a:lstStyle/>
          <a:p>
            <a:r>
              <a:rPr lang="en-US" sz="1200" b="1" dirty="0" smtClean="0">
                <a:solidFill>
                  <a:srgbClr val="0033CC"/>
                </a:solidFill>
              </a:rPr>
              <a:t>…………Partially; APS-U has R&amp;D funding</a:t>
            </a:r>
            <a:endParaRPr lang="en-US" sz="1200" b="1" dirty="0">
              <a:solidFill>
                <a:srgbClr val="0033CC"/>
              </a:solidFill>
            </a:endParaRPr>
          </a:p>
        </p:txBody>
      </p:sp>
      <p:sp>
        <p:nvSpPr>
          <p:cNvPr id="81" name="TextBox 80"/>
          <p:cNvSpPr txBox="1"/>
          <p:nvPr/>
        </p:nvSpPr>
        <p:spPr>
          <a:xfrm>
            <a:off x="2593908" y="5912147"/>
            <a:ext cx="5585657" cy="276999"/>
          </a:xfrm>
          <a:prstGeom prst="rect">
            <a:avLst/>
          </a:prstGeom>
          <a:noFill/>
        </p:spPr>
        <p:txBody>
          <a:bodyPr wrap="square" rtlCol="0">
            <a:spAutoFit/>
          </a:bodyPr>
          <a:lstStyle/>
          <a:p>
            <a:r>
              <a:rPr lang="en-US" sz="1200" b="1" dirty="0" smtClean="0"/>
              <a:t>…….…………………………No</a:t>
            </a:r>
            <a:endParaRPr lang="en-US" sz="1200" b="1" dirty="0"/>
          </a:p>
        </p:txBody>
      </p:sp>
      <p:sp>
        <p:nvSpPr>
          <p:cNvPr id="82" name="TextBox 81"/>
          <p:cNvSpPr txBox="1"/>
          <p:nvPr/>
        </p:nvSpPr>
        <p:spPr>
          <a:xfrm>
            <a:off x="3551207" y="6117301"/>
            <a:ext cx="5585657" cy="276999"/>
          </a:xfrm>
          <a:prstGeom prst="rect">
            <a:avLst/>
          </a:prstGeom>
          <a:noFill/>
        </p:spPr>
        <p:txBody>
          <a:bodyPr wrap="square" rtlCol="0">
            <a:spAutoFit/>
          </a:bodyPr>
          <a:lstStyle/>
          <a:p>
            <a:r>
              <a:rPr lang="en-US" sz="1200" b="1" dirty="0" smtClean="0"/>
              <a:t>………………No</a:t>
            </a:r>
            <a:endParaRPr lang="en-US" sz="1200" b="1" dirty="0"/>
          </a:p>
        </p:txBody>
      </p:sp>
      <p:sp>
        <p:nvSpPr>
          <p:cNvPr id="85"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83" name="TextBox 82"/>
          <p:cNvSpPr txBox="1"/>
          <p:nvPr/>
        </p:nvSpPr>
        <p:spPr>
          <a:xfrm>
            <a:off x="4156363" y="6338498"/>
            <a:ext cx="5585657" cy="276999"/>
          </a:xfrm>
          <a:prstGeom prst="rect">
            <a:avLst/>
          </a:prstGeom>
          <a:noFill/>
        </p:spPr>
        <p:txBody>
          <a:bodyPr wrap="square" rtlCol="0">
            <a:spAutoFit/>
          </a:bodyPr>
          <a:lstStyle/>
          <a:p>
            <a:r>
              <a:rPr lang="en-US" sz="1200" b="1" dirty="0" smtClean="0"/>
              <a:t>……No</a:t>
            </a:r>
            <a:endParaRPr lang="en-US" sz="1200" b="1" dirty="0"/>
          </a:p>
        </p:txBody>
      </p:sp>
      <p:sp>
        <p:nvSpPr>
          <p:cNvPr id="84" name="TextBox 83"/>
          <p:cNvSpPr txBox="1"/>
          <p:nvPr/>
        </p:nvSpPr>
        <p:spPr>
          <a:xfrm>
            <a:off x="3851937" y="6560748"/>
            <a:ext cx="5585657" cy="276999"/>
          </a:xfrm>
          <a:prstGeom prst="rect">
            <a:avLst/>
          </a:prstGeom>
          <a:noFill/>
        </p:spPr>
        <p:txBody>
          <a:bodyPr wrap="square" rtlCol="0">
            <a:spAutoFit/>
          </a:bodyPr>
          <a:lstStyle/>
          <a:p>
            <a:r>
              <a:rPr lang="en-US" sz="1200" b="1" dirty="0" smtClean="0"/>
              <a:t>…………No</a:t>
            </a:r>
            <a:endParaRPr lang="en-US" sz="1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131947"/>
            <a:ext cx="8151091" cy="2197502"/>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Times New Roman" pitchFamily="18" charset="0"/>
              </a:rPr>
              <a:t>Prioritization of Scientific Facilities to Ensure Optimal Benefit from Federal Investments”</a:t>
            </a:r>
          </a:p>
          <a:p>
            <a:pPr algn="ctr" defTabSz="914608" eaLnBrk="0" hangingPunct="0">
              <a:lnSpc>
                <a:spcPct val="95000"/>
              </a:lnSpc>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Times New Roman" pitchFamily="18" charset="0"/>
              </a:rPr>
              <a:t>(October 2013)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22</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23</a:t>
            </a:fld>
            <a:endParaRPr lang="en-US" dirty="0"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4097" name="Rectangle 1"/>
          <p:cNvSpPr>
            <a:spLocks noChangeArrowheads="1"/>
          </p:cNvSpPr>
          <p:nvPr/>
        </p:nvSpPr>
        <p:spPr bwMode="auto">
          <a:xfrm flipH="1">
            <a:off x="926275" y="1629291"/>
            <a:ext cx="7297800" cy="3416320"/>
          </a:xfrm>
          <a:prstGeom prst="rect">
            <a:avLst/>
          </a:prstGeom>
          <a:noFill/>
          <a:ln w="19050">
            <a:noFill/>
            <a:miter lim="800000"/>
            <a:headEnd/>
            <a:tailEnd/>
          </a:ln>
          <a:effectLst/>
        </p:spPr>
        <p:txBody>
          <a:bodyPr vert="horz" wrap="square" lIns="182880" tIns="91440" rIns="182880" bIns="9144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Prioritization of scientific facilities to ensure optimal benefit from Federal investments.</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By September 30, 2013, formulate a 10-year prioritization of scientific facilities across the Office of Science based on (1) the ability of the facility to contribute to world-leading science, (2) the readiness of the facility for construction, and (3) an estimated construction and operations cost of the facility.</a:t>
            </a:r>
            <a:endParaRPr kumimoji="0" lang="en-US" sz="2000" b="0" i="0" u="none" strike="noStrike" cap="none" normalizeH="0" baseline="0" dirty="0" smtClean="0">
              <a:ln>
                <a:noFill/>
              </a:ln>
              <a:solidFill>
                <a:schemeClr val="tx1"/>
              </a:solidFill>
              <a:effectLst/>
              <a:latin typeface="Arial" pitchFamily="34" charset="0"/>
            </a:endParaRPr>
          </a:p>
        </p:txBody>
      </p:sp>
      <p:sp>
        <p:nvSpPr>
          <p:cNvPr id="7" name="Title 2"/>
          <p:cNvSpPr txBox="1">
            <a:spLocks/>
          </p:cNvSpPr>
          <p:nvPr/>
        </p:nvSpPr>
        <p:spPr bwMode="auto">
          <a:xfrm>
            <a:off x="3175" y="69132"/>
            <a:ext cx="9144000" cy="6740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cs typeface="Arial" charset="0"/>
              </a:rPr>
              <a:t>FY2012-2013 SC Priority Goal</a:t>
            </a:r>
          </a:p>
          <a:p>
            <a:pPr algn="ctr" eaLnBrk="0" hangingPunct="0">
              <a:lnSpc>
                <a:spcPct val="90000"/>
              </a:lnSpc>
              <a:defRPr/>
            </a:pPr>
            <a:r>
              <a:rPr kumimoji="0" lang="en-US" b="0" i="0" u="none" strike="noStrike" kern="1200" cap="none" spc="0" normalizeH="0" noProof="0" dirty="0" smtClean="0">
                <a:ln>
                  <a:noFill/>
                </a:ln>
                <a:solidFill>
                  <a:srgbClr val="106636"/>
                </a:solidFill>
                <a:effectLst/>
                <a:uLnTx/>
                <a:uFillTx/>
                <a:latin typeface="Arial" charset="0"/>
                <a:ea typeface="+mj-ea"/>
                <a:cs typeface="Arial" charset="0"/>
              </a:rPr>
              <a:t>From OMB to DOE/SC</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24</a:t>
            </a:fld>
            <a:endParaRPr lang="en-US" dirty="0"/>
          </a:p>
        </p:txBody>
      </p:sp>
      <p:sp>
        <p:nvSpPr>
          <p:cNvPr id="5" name="TextBox 4"/>
          <p:cNvSpPr txBox="1"/>
          <p:nvPr/>
        </p:nvSpPr>
        <p:spPr>
          <a:xfrm>
            <a:off x="583096" y="154947"/>
            <a:ext cx="8110330" cy="461665"/>
          </a:xfrm>
          <a:prstGeom prst="rect">
            <a:avLst/>
          </a:prstGeom>
          <a:noFill/>
        </p:spPr>
        <p:txBody>
          <a:bodyPr wrap="square" rtlCol="0">
            <a:spAutoFit/>
          </a:bodyPr>
          <a:lstStyle/>
          <a:p>
            <a:pPr algn="ctr"/>
            <a:r>
              <a:rPr lang="en-US" sz="2400" dirty="0" smtClean="0">
                <a:solidFill>
                  <a:srgbClr val="106636"/>
                </a:solidFill>
              </a:rPr>
              <a:t>Steps in Addressing the Priority Goal</a:t>
            </a:r>
            <a:endParaRPr lang="en-US" sz="2400" dirty="0">
              <a:solidFill>
                <a:srgbClr val="106636"/>
              </a:solidFill>
            </a:endParaRPr>
          </a:p>
        </p:txBody>
      </p:sp>
      <p:sp>
        <p:nvSpPr>
          <p:cNvPr id="1026" name="Rectangle 2"/>
          <p:cNvSpPr>
            <a:spLocks noChangeArrowheads="1"/>
          </p:cNvSpPr>
          <p:nvPr/>
        </p:nvSpPr>
        <p:spPr bwMode="auto">
          <a:xfrm rot="10800000" flipV="1">
            <a:off x="521980" y="1159432"/>
            <a:ext cx="8096865"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6538" lvl="0" indent="-236538">
              <a:spcBef>
                <a:spcPts val="0"/>
              </a:spcBef>
              <a:spcAft>
                <a:spcPts val="1800"/>
              </a:spcAft>
              <a:buFont typeface="Wingdings" pitchFamily="2" charset="2"/>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Funding levels allowed the</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lang="en-US" sz="1600" dirty="0" smtClean="0">
                <a:latin typeface="Arial" pitchFamily="34" charset="0"/>
                <a:ea typeface="Calibri" pitchFamily="34" charset="0"/>
                <a:cs typeface="Arial" pitchFamily="34" charset="0"/>
              </a:rPr>
              <a:t>SC Associate Directors </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some flexibility but did not permit the growth seen in the Biggert Bill.  It is recognized that even COL growth may be optimistic.</a:t>
            </a:r>
          </a:p>
          <a:p>
            <a:pPr marL="236538" lvl="0" indent="-236538">
              <a:spcBef>
                <a:spcPts val="0"/>
              </a:spcBef>
              <a:spcAft>
                <a:spcPts val="1800"/>
              </a:spcAft>
              <a:buFont typeface="Wingdings" pitchFamily="2" charset="2"/>
              <a:buChar char="§"/>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ADs </a:t>
            </a:r>
            <a:r>
              <a:rPr lang="en-US" sz="1600" dirty="0" smtClean="0">
                <a:latin typeface="Arial" pitchFamily="34" charset="0"/>
                <a:ea typeface="Calibri" pitchFamily="34" charset="0"/>
                <a:cs typeface="Arial" pitchFamily="34" charset="0"/>
              </a:rPr>
              <a:t>prepared draft lists of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facilities needed for scientific leadership in their programs to 2024.  In general, </a:t>
            </a:r>
            <a:r>
              <a:rPr lang="en-US" sz="1600" dirty="0" smtClean="0">
                <a:latin typeface="Arial" pitchFamily="34" charset="0"/>
                <a:ea typeface="Calibri" pitchFamily="34" charset="0"/>
                <a:cs typeface="Arial" pitchFamily="34" charset="0"/>
              </a:rPr>
              <a:t>upgrades or</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new facilities were &gt;$100M.</a:t>
            </a:r>
            <a:endParaRPr lang="en-US" sz="1600" dirty="0" smtClean="0">
              <a:latin typeface="Arial" pitchFamily="34" charset="0"/>
              <a:cs typeface="Arial" pitchFamily="34" charset="0"/>
            </a:endParaRPr>
          </a:p>
          <a:p>
            <a:pPr marL="236538" lvl="0" indent="-236538">
              <a:spcBef>
                <a:spcPts val="0"/>
              </a:spcBef>
              <a:spcAft>
                <a:spcPts val="600"/>
              </a:spcAft>
              <a:buFont typeface="Wingdings" pitchFamily="2" charset="2"/>
              <a:buChar char="§"/>
            </a:pPr>
            <a:r>
              <a:rPr lang="en-US" sz="1600" dirty="0" smtClean="0">
                <a:latin typeface="Arial" pitchFamily="34" charset="0"/>
                <a:ea typeface="Calibri" pitchFamily="34" charset="0"/>
                <a:cs typeface="Arial" pitchFamily="34" charset="0"/>
              </a:rPr>
              <a:t>Lists were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submitted to the respective</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Federal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Advisory Committees</a:t>
            </a:r>
            <a:r>
              <a:rPr lang="en-US" sz="1600" dirty="0" smtClean="0">
                <a:latin typeface="Arial" pitchFamily="34" charset="0"/>
                <a:ea typeface="Calibri" pitchFamily="34" charset="0"/>
                <a:cs typeface="Arial" pitchFamily="34" charset="0"/>
              </a:rPr>
              <a:t>, which could add facilities at their discretion.  They were asked to rate each facility on:</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855663" lvl="2" indent="-176213">
              <a:spcAft>
                <a:spcPts val="600"/>
              </a:spcAft>
              <a:buFont typeface="Wingdings" pitchFamily="2" charset="2"/>
              <a:buChar char="§"/>
            </a:pPr>
            <a:r>
              <a:rPr lang="en-US" sz="1200" dirty="0" smtClean="0">
                <a:latin typeface="Arial" pitchFamily="34" charset="0"/>
                <a:ea typeface="Calibri" pitchFamily="34" charset="0"/>
                <a:cs typeface="Times New Roman" pitchFamily="18" charset="0"/>
              </a:rPr>
              <a:t>The ability of the facility to contribute to world-leading science in one of these categories: </a:t>
            </a:r>
            <a:r>
              <a:rPr lang="en-US" sz="1200" i="1" u="sng" dirty="0" smtClean="0">
                <a:latin typeface="Arial" pitchFamily="34" charset="0"/>
                <a:ea typeface="Calibri" pitchFamily="34" charset="0"/>
                <a:cs typeface="Times New Roman" pitchFamily="18" charset="0"/>
              </a:rPr>
              <a:t>Absolutely Central</a:t>
            </a:r>
            <a:r>
              <a:rPr lang="en-US" sz="1200" dirty="0" smtClean="0">
                <a:latin typeface="Arial" pitchFamily="34" charset="0"/>
                <a:ea typeface="Calibri" pitchFamily="34" charset="0"/>
                <a:cs typeface="Times New Roman" pitchFamily="18" charset="0"/>
              </a:rPr>
              <a:t>; </a:t>
            </a:r>
            <a:r>
              <a:rPr lang="en-US" sz="1200" i="1" u="sng" dirty="0" smtClean="0">
                <a:latin typeface="Arial" pitchFamily="34" charset="0"/>
                <a:ea typeface="Calibri" pitchFamily="34" charset="0"/>
                <a:cs typeface="Times New Roman" pitchFamily="18" charset="0"/>
              </a:rPr>
              <a:t>Important</a:t>
            </a:r>
            <a:r>
              <a:rPr lang="en-US" sz="1200" dirty="0" smtClean="0">
                <a:latin typeface="Arial" pitchFamily="34" charset="0"/>
                <a:ea typeface="Calibri" pitchFamily="34" charset="0"/>
                <a:cs typeface="Times New Roman" pitchFamily="18" charset="0"/>
              </a:rPr>
              <a:t> ; </a:t>
            </a:r>
            <a:r>
              <a:rPr lang="en-US" sz="1200" i="1" u="sng" dirty="0" smtClean="0">
                <a:latin typeface="Arial" pitchFamily="34" charset="0"/>
                <a:ea typeface="Calibri" pitchFamily="34" charset="0"/>
                <a:cs typeface="Times New Roman" pitchFamily="18" charset="0"/>
              </a:rPr>
              <a:t>Lower priority</a:t>
            </a:r>
            <a:r>
              <a:rPr lang="en-US" sz="1200" dirty="0" smtClean="0">
                <a:latin typeface="Arial" pitchFamily="34" charset="0"/>
                <a:ea typeface="Calibri" pitchFamily="34" charset="0"/>
                <a:cs typeface="Times New Roman" pitchFamily="18" charset="0"/>
              </a:rPr>
              <a:t>; or </a:t>
            </a:r>
            <a:r>
              <a:rPr lang="en-US" sz="1200" i="1" u="sng" dirty="0" smtClean="0">
                <a:latin typeface="Arial" pitchFamily="34" charset="0"/>
                <a:ea typeface="Calibri" pitchFamily="34" charset="0"/>
                <a:cs typeface="Times New Roman" pitchFamily="18" charset="0"/>
              </a:rPr>
              <a:t>Don’t know enough yet</a:t>
            </a:r>
          </a:p>
          <a:p>
            <a:pPr marL="855663" lvl="2" indent="-176213">
              <a:spcAft>
                <a:spcPts val="1800"/>
              </a:spcAft>
              <a:buFont typeface="Wingdings" pitchFamily="2" charset="2"/>
              <a:buChar char="§"/>
            </a:pPr>
            <a:r>
              <a:rPr lang="en-US" sz="1200" dirty="0" smtClean="0"/>
              <a:t>The readiness of the facility for construction in one of these categories: </a:t>
            </a:r>
            <a:r>
              <a:rPr lang="en-US" sz="1200" i="1" u="sng" dirty="0" smtClean="0">
                <a:latin typeface="Arial" pitchFamily="34" charset="0"/>
                <a:ea typeface="Calibri" pitchFamily="34" charset="0"/>
                <a:cs typeface="Times New Roman" pitchFamily="18" charset="0"/>
              </a:rPr>
              <a:t>Ready to initiate construction</a:t>
            </a:r>
            <a:r>
              <a:rPr lang="en-US" sz="1200" dirty="0" smtClean="0">
                <a:latin typeface="Arial" pitchFamily="34" charset="0"/>
                <a:ea typeface="Calibri" pitchFamily="34" charset="0"/>
                <a:cs typeface="Times New Roman" pitchFamily="18" charset="0"/>
              </a:rPr>
              <a:t>; </a:t>
            </a:r>
            <a:r>
              <a:rPr lang="en-US" sz="1200" i="1" u="sng" dirty="0" smtClean="0">
                <a:latin typeface="Arial" pitchFamily="34" charset="0"/>
                <a:ea typeface="Calibri" pitchFamily="34" charset="0"/>
                <a:cs typeface="Times New Roman" pitchFamily="18" charset="0"/>
              </a:rPr>
              <a:t>Scientific/engineering challenges to resolve before initiating construction</a:t>
            </a:r>
            <a:r>
              <a:rPr lang="en-US" sz="1200" dirty="0" smtClean="0">
                <a:latin typeface="Arial" pitchFamily="34" charset="0"/>
                <a:ea typeface="Calibri" pitchFamily="34" charset="0"/>
                <a:cs typeface="Times New Roman" pitchFamily="18" charset="0"/>
              </a:rPr>
              <a:t>; or </a:t>
            </a:r>
            <a:r>
              <a:rPr lang="en-US" sz="1200" i="1" u="sng" dirty="0" smtClean="0">
                <a:latin typeface="Arial" pitchFamily="34" charset="0"/>
                <a:ea typeface="Calibri" pitchFamily="34" charset="0"/>
                <a:cs typeface="Times New Roman" pitchFamily="18" charset="0"/>
              </a:rPr>
              <a:t>Mission and technical requirements not yet fully defined </a:t>
            </a:r>
            <a:endParaRPr lang="en-US" sz="1600" i="1" u="sng" dirty="0" smtClean="0">
              <a:latin typeface="Arial" pitchFamily="34" charset="0"/>
              <a:cs typeface="Arial" pitchFamily="34" charset="0"/>
            </a:endParaRPr>
          </a:p>
          <a:p>
            <a:pPr marL="236538" indent="-236538" eaLnBrk="0" hangingPunct="0">
              <a:spcBef>
                <a:spcPts val="0"/>
              </a:spcBef>
              <a:spcAft>
                <a:spcPts val="1800"/>
              </a:spcAft>
              <a:buFont typeface="Wingdings" pitchFamily="2" charset="2"/>
              <a:buChar char="§"/>
            </a:pPr>
            <a:r>
              <a:rPr lang="en-US" sz="1600" dirty="0" smtClean="0">
                <a:latin typeface="Arial" pitchFamily="34" charset="0"/>
                <a:cs typeface="Arial" pitchFamily="34" charset="0"/>
              </a:rPr>
              <a:t>Facilities were grouped in bins, but they were not numerically ranked.  </a:t>
            </a:r>
          </a:p>
          <a:p>
            <a:pPr marL="236538" lvl="0" indent="-236538" eaLnBrk="0" hangingPunct="0">
              <a:spcBef>
                <a:spcPts val="0"/>
              </a:spcBef>
              <a:spcAft>
                <a:spcPts val="600"/>
              </a:spcAft>
              <a:buFont typeface="Wingdings" pitchFamily="2" charset="2"/>
              <a:buChar char="§"/>
            </a:pPr>
            <a:r>
              <a:rPr lang="en-US" sz="1600" dirty="0" smtClean="0">
                <a:latin typeface="Arial" pitchFamily="34" charset="0"/>
                <a:ea typeface="Calibri" pitchFamily="34" charset="0"/>
                <a:cs typeface="Arial" pitchFamily="34" charset="0"/>
              </a:rPr>
              <a:t>This activity provides </a:t>
            </a:r>
            <a:r>
              <a:rPr lang="en-US" sz="1600" i="1" dirty="0" smtClean="0">
                <a:latin typeface="Arial" pitchFamily="34" charset="0"/>
                <a:ea typeface="Calibri" pitchFamily="34" charset="0"/>
                <a:cs typeface="Arial" pitchFamily="34" charset="0"/>
              </a:rPr>
              <a:t>input to decisions </a:t>
            </a:r>
            <a:r>
              <a:rPr lang="en-US" sz="1600" dirty="0" smtClean="0">
                <a:latin typeface="Arial" pitchFamily="34" charset="0"/>
                <a:ea typeface="Calibri" pitchFamily="34" charset="0"/>
                <a:cs typeface="Arial" pitchFamily="34" charset="0"/>
              </a:rPr>
              <a:t>on scientific priorities, i.e., it provides the financial impacts resulting from facility needs for the disciplines supported by SC.</a:t>
            </a: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131947"/>
            <a:ext cx="8151091" cy="1144907"/>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Impacts of a Recent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FACA (BESAC) Study</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Times New Roman" pitchFamily="18" charset="0"/>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25</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5" name="Title 3"/>
          <p:cNvSpPr>
            <a:spLocks noGrp="1"/>
          </p:cNvSpPr>
          <p:nvPr>
            <p:ph type="title" idx="4294967295"/>
          </p:nvPr>
        </p:nvSpPr>
        <p:spPr>
          <a:xfrm>
            <a:off x="84138" y="2097146"/>
            <a:ext cx="8978900" cy="1865094"/>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120000"/>
              </a:lnSpc>
              <a:defRPr/>
            </a:pPr>
            <a:r>
              <a:rPr lang="en-US" sz="3200" b="1" spc="50" dirty="0" smtClean="0">
                <a:ln w="11430"/>
              </a:rPr>
              <a:t>BESAC Report on </a:t>
            </a:r>
            <a:br>
              <a:rPr lang="en-US" sz="3200" b="1" spc="50" dirty="0" smtClean="0">
                <a:ln w="11430"/>
              </a:rPr>
            </a:br>
            <a:r>
              <a:rPr lang="en-US" sz="3200" b="1" spc="50" dirty="0" smtClean="0">
                <a:ln w="11430"/>
              </a:rPr>
              <a:t>“Future X-Ray Light Sources”</a:t>
            </a:r>
            <a:br>
              <a:rPr lang="en-US" sz="3200" b="1" spc="50" dirty="0" smtClean="0">
                <a:ln w="11430"/>
              </a:rPr>
            </a:br>
            <a:r>
              <a:rPr lang="en-US" sz="3200" b="1" spc="50" dirty="0" smtClean="0">
                <a:ln w="11430"/>
              </a:rPr>
              <a:t>and the DOE Actions</a:t>
            </a:r>
            <a:endParaRPr lang="en-US" sz="3200" b="1" i="1" spc="50" dirty="0" smtClean="0">
              <a:ln w="11430"/>
            </a:endParaRPr>
          </a:p>
        </p:txBody>
      </p:sp>
      <p:sp>
        <p:nvSpPr>
          <p:cNvPr id="8196" name="Rectangle 4"/>
          <p:cNvSpPr>
            <a:spLocks noChangeArrowheads="1"/>
          </p:cNvSpPr>
          <p:nvPr/>
        </p:nvSpPr>
        <p:spPr bwMode="auto">
          <a:xfrm>
            <a:off x="663160" y="4971767"/>
            <a:ext cx="7792279" cy="1698894"/>
          </a:xfrm>
          <a:prstGeom prst="rect">
            <a:avLst/>
          </a:prstGeom>
          <a:noFill/>
          <a:ln w="9525">
            <a:noFill/>
            <a:miter lim="800000"/>
            <a:headEnd/>
            <a:tailEnd/>
          </a:ln>
        </p:spPr>
        <p:txBody>
          <a:bodyPr wrap="square" lIns="91407" tIns="45704" rIns="91407" bIns="45704">
            <a:spAutoFit/>
          </a:bodyPr>
          <a:lstStyle/>
          <a:p>
            <a:pPr algn="ctr">
              <a:lnSpc>
                <a:spcPct val="90000"/>
              </a:lnSpc>
              <a:spcBef>
                <a:spcPts val="0"/>
              </a:spcBef>
            </a:pPr>
            <a:r>
              <a:rPr lang="en-US" sz="1600" dirty="0" smtClean="0">
                <a:solidFill>
                  <a:srgbClr val="106636"/>
                </a:solidFill>
                <a:latin typeface="Arial" pitchFamily="34" charset="0"/>
                <a:cs typeface="Arial" pitchFamily="34" charset="0"/>
              </a:rPr>
              <a:t>Patricia Dehmer</a:t>
            </a:r>
            <a:r>
              <a:rPr lang="en-US" sz="1600" dirty="0">
                <a:solidFill>
                  <a:srgbClr val="106636"/>
                </a:solidFill>
                <a:latin typeface="Arial" pitchFamily="34" charset="0"/>
                <a:cs typeface="Arial" pitchFamily="34" charset="0"/>
              </a:rPr>
              <a:t/>
            </a:r>
            <a:br>
              <a:rPr lang="en-US" sz="1600" dirty="0">
                <a:solidFill>
                  <a:srgbClr val="106636"/>
                </a:solidFill>
                <a:latin typeface="Arial" pitchFamily="34" charset="0"/>
                <a:cs typeface="Arial" pitchFamily="34" charset="0"/>
              </a:rPr>
            </a:br>
            <a:r>
              <a:rPr lang="en-US" sz="1600" dirty="0" smtClean="0">
                <a:solidFill>
                  <a:srgbClr val="106636"/>
                </a:solidFill>
                <a:latin typeface="Arial" pitchFamily="34" charset="0"/>
                <a:cs typeface="Arial" pitchFamily="34" charset="0"/>
              </a:rPr>
              <a:t>Acting Director, Office of Science</a:t>
            </a:r>
          </a:p>
          <a:p>
            <a:pPr algn="ctr">
              <a:lnSpc>
                <a:spcPct val="90000"/>
              </a:lnSpc>
              <a:spcBef>
                <a:spcPts val="0"/>
              </a:spcBef>
            </a:pPr>
            <a:endParaRPr lang="en-US" sz="1000" dirty="0" smtClean="0">
              <a:solidFill>
                <a:srgbClr val="106636"/>
              </a:solidFill>
              <a:latin typeface="Arial" pitchFamily="34" charset="0"/>
              <a:cs typeface="Arial" pitchFamily="34" charset="0"/>
            </a:endParaRPr>
          </a:p>
          <a:p>
            <a:pPr algn="ctr">
              <a:lnSpc>
                <a:spcPct val="90000"/>
              </a:lnSpc>
              <a:spcBef>
                <a:spcPts val="0"/>
              </a:spcBef>
            </a:pPr>
            <a:r>
              <a:rPr lang="en-US" sz="1600" dirty="0" smtClean="0">
                <a:solidFill>
                  <a:srgbClr val="106636"/>
                </a:solidFill>
                <a:latin typeface="Arial" pitchFamily="34" charset="0"/>
                <a:cs typeface="Arial" pitchFamily="34" charset="0"/>
              </a:rPr>
              <a:t>Harriet Kung</a:t>
            </a:r>
          </a:p>
          <a:p>
            <a:pPr algn="ctr">
              <a:lnSpc>
                <a:spcPct val="90000"/>
              </a:lnSpc>
              <a:spcBef>
                <a:spcPts val="0"/>
              </a:spcBef>
            </a:pPr>
            <a:r>
              <a:rPr lang="en-US" sz="1600" dirty="0" smtClean="0">
                <a:solidFill>
                  <a:srgbClr val="106636"/>
                </a:solidFill>
                <a:latin typeface="Arial" pitchFamily="34" charset="0"/>
                <a:cs typeface="Arial" pitchFamily="34" charset="0"/>
              </a:rPr>
              <a:t>Director, Office of Basic Energy Sciences</a:t>
            </a:r>
          </a:p>
          <a:p>
            <a:pPr algn="ctr">
              <a:lnSpc>
                <a:spcPct val="90000"/>
              </a:lnSpc>
              <a:spcBef>
                <a:spcPts val="0"/>
              </a:spcBef>
            </a:pPr>
            <a:endParaRPr lang="en-US" sz="1000" dirty="0" smtClean="0">
              <a:solidFill>
                <a:srgbClr val="106636"/>
              </a:solidFill>
              <a:latin typeface="Arial" pitchFamily="34" charset="0"/>
              <a:cs typeface="Arial" pitchFamily="34" charset="0"/>
            </a:endParaRPr>
          </a:p>
          <a:p>
            <a:pPr algn="ctr">
              <a:lnSpc>
                <a:spcPct val="90000"/>
              </a:lnSpc>
              <a:spcBef>
                <a:spcPts val="0"/>
              </a:spcBef>
            </a:pPr>
            <a:r>
              <a:rPr lang="en-US" sz="1600" dirty="0" smtClean="0">
                <a:solidFill>
                  <a:srgbClr val="106636"/>
                </a:solidFill>
                <a:latin typeface="Arial" pitchFamily="34" charset="0"/>
                <a:cs typeface="Arial" pitchFamily="34" charset="0"/>
              </a:rPr>
              <a:t>Jim Murphy</a:t>
            </a:r>
          </a:p>
          <a:p>
            <a:pPr algn="ctr">
              <a:lnSpc>
                <a:spcPct val="90000"/>
              </a:lnSpc>
              <a:spcBef>
                <a:spcPts val="0"/>
              </a:spcBef>
            </a:pPr>
            <a:r>
              <a:rPr lang="en-US" sz="1600" dirty="0" smtClean="0">
                <a:solidFill>
                  <a:srgbClr val="106636"/>
                </a:solidFill>
                <a:latin typeface="Arial" pitchFamily="34" charset="0"/>
                <a:cs typeface="Arial" pitchFamily="34" charset="0"/>
              </a:rPr>
              <a:t>Director, BES Scientific User Facility Division</a:t>
            </a:r>
            <a:endParaRPr lang="en-US" sz="1600" dirty="0">
              <a:solidFill>
                <a:srgbClr val="106636"/>
              </a:solidFill>
              <a:latin typeface="Arial" pitchFamily="34" charset="0"/>
              <a:cs typeface="Arial" pitchFamily="34" charset="0"/>
            </a:endParaRPr>
          </a:p>
        </p:txBody>
      </p:sp>
      <p:sp>
        <p:nvSpPr>
          <p:cNvPr id="4" name="TextBox 3"/>
          <p:cNvSpPr txBox="1"/>
          <p:nvPr/>
        </p:nvSpPr>
        <p:spPr>
          <a:xfrm rot="20056204">
            <a:off x="392440" y="1806140"/>
            <a:ext cx="2826415" cy="584775"/>
          </a:xfrm>
          <a:prstGeom prst="rect">
            <a:avLst/>
          </a:prstGeom>
          <a:solidFill>
            <a:srgbClr val="FFFF00"/>
          </a:solidFill>
          <a:ln w="28575">
            <a:solidFill>
              <a:schemeClr val="tx2"/>
            </a:solidFill>
          </a:ln>
        </p:spPr>
        <p:txBody>
          <a:bodyPr wrap="none" rtlCol="0">
            <a:spAutoFit/>
          </a:bodyPr>
          <a:lstStyle/>
          <a:p>
            <a:r>
              <a:rPr lang="en-US" sz="3200" dirty="0" smtClean="0"/>
              <a:t>Snippets from:</a:t>
            </a:r>
            <a:endParaRPr lang="en-US" sz="3200" dirty="0"/>
          </a:p>
        </p:txBody>
      </p:sp>
    </p:spTree>
    <p:extLst>
      <p:ext uri="{BB962C8B-B14F-4D97-AF65-F5344CB8AC3E}">
        <p14:creationId xmlns:p14="http://schemas.microsoft.com/office/powerpoint/2010/main" val="113105710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 y="138642"/>
            <a:ext cx="9144000" cy="461665"/>
          </a:xfrm>
          <a:prstGeom prst="rect">
            <a:avLst/>
          </a:prstGeom>
          <a:noFill/>
        </p:spPr>
        <p:txBody>
          <a:bodyPr wrap="square" rtlCol="0">
            <a:spAutoFit/>
          </a:bodyPr>
          <a:lstStyle/>
          <a:p>
            <a:pPr algn="ctr"/>
            <a:r>
              <a:rPr lang="en-US" sz="2400" dirty="0" smtClean="0">
                <a:solidFill>
                  <a:srgbClr val="106636"/>
                </a:solidFill>
                <a:latin typeface="Arial" pitchFamily="34" charset="0"/>
                <a:cs typeface="Arial" pitchFamily="34" charset="0"/>
              </a:rPr>
              <a:t>Charge to BESAC on X-ray Light Sources</a:t>
            </a:r>
            <a:endParaRPr lang="en-US" sz="2400" dirty="0">
              <a:solidFill>
                <a:srgbClr val="106636"/>
              </a:solidFill>
              <a:latin typeface="Arial" pitchFamily="34" charset="0"/>
              <a:cs typeface="Arial" pitchFamily="34" charset="0"/>
            </a:endParaRPr>
          </a:p>
        </p:txBody>
      </p:sp>
      <p:sp>
        <p:nvSpPr>
          <p:cNvPr id="5" name="TextBox 4"/>
          <p:cNvSpPr txBox="1"/>
          <p:nvPr/>
        </p:nvSpPr>
        <p:spPr>
          <a:xfrm>
            <a:off x="551543" y="1176917"/>
            <a:ext cx="7968343" cy="4839786"/>
          </a:xfrm>
          <a:prstGeom prst="rect">
            <a:avLst/>
          </a:prstGeom>
          <a:noFill/>
        </p:spPr>
        <p:txBody>
          <a:bodyPr wrap="square" rtlCol="0">
            <a:spAutoFit/>
          </a:bodyPr>
          <a:lstStyle/>
          <a:p>
            <a:pPr marL="231775" indent="-231775">
              <a:spcAft>
                <a:spcPts val="1200"/>
              </a:spcAft>
              <a:buFont typeface="Wingdings" pitchFamily="2" charset="2"/>
              <a:buChar char="§"/>
            </a:pPr>
            <a:r>
              <a:rPr lang="en-US" dirty="0" smtClean="0">
                <a:latin typeface="Arial" pitchFamily="34" charset="0"/>
                <a:cs typeface="Arial" pitchFamily="34" charset="0"/>
              </a:rPr>
              <a:t>On January 2, 2013, Bill Brinkman, then the Director of the Office of Science, issued a charge to the Basic Energy Sciences Advisory Committee (BESAC).</a:t>
            </a:r>
          </a:p>
          <a:p>
            <a:pPr marL="231775" indent="-231775">
              <a:spcAft>
                <a:spcPts val="300"/>
              </a:spcAft>
              <a:buFont typeface="Wingdings" pitchFamily="2" charset="2"/>
              <a:buChar char="§"/>
            </a:pPr>
            <a:r>
              <a:rPr lang="en-US" dirty="0" smtClean="0">
                <a:latin typeface="Arial" pitchFamily="34" charset="0"/>
                <a:cs typeface="Arial" pitchFamily="34" charset="0"/>
              </a:rPr>
              <a:t>The charge requested:</a:t>
            </a:r>
            <a:endParaRPr lang="en-US" dirty="0">
              <a:latin typeface="Arial" pitchFamily="34" charset="0"/>
              <a:cs typeface="Arial" pitchFamily="34" charset="0"/>
            </a:endParaRPr>
          </a:p>
          <a:p>
            <a:pPr marL="920750" lvl="1" indent="-285750">
              <a:spcAft>
                <a:spcPts val="300"/>
              </a:spcAft>
              <a:buFont typeface="Wingdings" pitchFamily="2" charset="2"/>
              <a:buChar char="Ø"/>
            </a:pPr>
            <a:r>
              <a:rPr lang="en-US" sz="1200" dirty="0" smtClean="0">
                <a:latin typeface="Arial" pitchFamily="34" charset="0"/>
                <a:cs typeface="Arial" pitchFamily="34" charset="0"/>
              </a:rPr>
              <a:t>An </a:t>
            </a:r>
            <a:r>
              <a:rPr lang="en-US" sz="1200" b="1" dirty="0" smtClean="0">
                <a:latin typeface="Arial" pitchFamily="34" charset="0"/>
                <a:cs typeface="Arial" pitchFamily="34" charset="0"/>
              </a:rPr>
              <a:t>assessment of the grand science challenges </a:t>
            </a:r>
            <a:r>
              <a:rPr lang="en-US" sz="1200" dirty="0" smtClean="0">
                <a:latin typeface="Arial" pitchFamily="34" charset="0"/>
                <a:cs typeface="Arial" pitchFamily="34" charset="0"/>
              </a:rPr>
              <a:t>that could best be explored with current and possible future SC light sources. </a:t>
            </a:r>
          </a:p>
          <a:p>
            <a:pPr marL="920750" lvl="1" indent="-285750">
              <a:spcAft>
                <a:spcPts val="300"/>
              </a:spcAft>
              <a:buFont typeface="Wingdings" pitchFamily="2" charset="2"/>
              <a:buChar char="Ø"/>
            </a:pPr>
            <a:r>
              <a:rPr lang="en-US" sz="1200" dirty="0" smtClean="0">
                <a:latin typeface="Arial" pitchFamily="34" charset="0"/>
                <a:cs typeface="Arial" pitchFamily="34" charset="0"/>
              </a:rPr>
              <a:t>An </a:t>
            </a:r>
            <a:r>
              <a:rPr lang="en-US" sz="1200" b="1" dirty="0" smtClean="0">
                <a:latin typeface="Arial" pitchFamily="34" charset="0"/>
                <a:cs typeface="Arial" pitchFamily="34" charset="0"/>
              </a:rPr>
              <a:t>evaluation of the effectiveness of the present SC light source portfolio </a:t>
            </a:r>
            <a:r>
              <a:rPr lang="en-US" sz="1200" dirty="0" smtClean="0">
                <a:latin typeface="Arial" pitchFamily="34" charset="0"/>
                <a:cs typeface="Arial" pitchFamily="34" charset="0"/>
              </a:rPr>
              <a:t>to meet these grand science challenges.</a:t>
            </a:r>
          </a:p>
          <a:p>
            <a:pPr marL="920750" lvl="1" indent="-285750">
              <a:spcAft>
                <a:spcPts val="300"/>
              </a:spcAft>
              <a:buFont typeface="Wingdings" pitchFamily="2" charset="2"/>
              <a:buChar char="Ø"/>
            </a:pPr>
            <a:r>
              <a:rPr lang="en-US" sz="1200" dirty="0" smtClean="0">
                <a:latin typeface="Arial" pitchFamily="34" charset="0"/>
                <a:cs typeface="Arial" pitchFamily="34" charset="0"/>
              </a:rPr>
              <a:t>An </a:t>
            </a:r>
            <a:r>
              <a:rPr lang="en-US" sz="1200" b="1" dirty="0" smtClean="0">
                <a:latin typeface="Arial" pitchFamily="34" charset="0"/>
                <a:cs typeface="Arial" pitchFamily="34" charset="0"/>
              </a:rPr>
              <a:t>enumeration of future light source performance specifications </a:t>
            </a:r>
            <a:r>
              <a:rPr lang="en-US" sz="1200" dirty="0" smtClean="0">
                <a:latin typeface="Arial" pitchFamily="34" charset="0"/>
                <a:cs typeface="Arial" pitchFamily="34" charset="0"/>
              </a:rPr>
              <a:t>that would maximize the impact on grand science challenges.</a:t>
            </a:r>
          </a:p>
          <a:p>
            <a:pPr marL="920750" lvl="1" indent="-285750">
              <a:spcAft>
                <a:spcPts val="300"/>
              </a:spcAft>
              <a:buFont typeface="Wingdings" pitchFamily="2" charset="2"/>
              <a:buChar char="Ø"/>
            </a:pPr>
            <a:r>
              <a:rPr lang="en-US" sz="1200" b="1" dirty="0">
                <a:latin typeface="Arial" pitchFamily="34" charset="0"/>
                <a:cs typeface="Arial" pitchFamily="34" charset="0"/>
              </a:rPr>
              <a:t>P</a:t>
            </a:r>
            <a:r>
              <a:rPr lang="en-US" sz="1200" b="1" dirty="0" smtClean="0">
                <a:latin typeface="Arial" pitchFamily="34" charset="0"/>
                <a:cs typeface="Arial" pitchFamily="34" charset="0"/>
              </a:rPr>
              <a:t>rioritized recommendations </a:t>
            </a:r>
            <a:r>
              <a:rPr lang="en-US" sz="1200" dirty="0" smtClean="0">
                <a:latin typeface="Arial" pitchFamily="34" charset="0"/>
                <a:cs typeface="Arial" pitchFamily="34" charset="0"/>
              </a:rPr>
              <a:t>on which future light source concepts and the technology behind them are best suited to achieve these performance specifications.</a:t>
            </a:r>
          </a:p>
          <a:p>
            <a:pPr marL="920750" lvl="1" indent="-285750">
              <a:spcAft>
                <a:spcPts val="2400"/>
              </a:spcAft>
              <a:buFont typeface="Wingdings" pitchFamily="2" charset="2"/>
              <a:buChar char="Ø"/>
            </a:pPr>
            <a:r>
              <a:rPr lang="en-US" sz="1200" dirty="0" smtClean="0">
                <a:latin typeface="Arial" pitchFamily="34" charset="0"/>
                <a:cs typeface="Arial" pitchFamily="34" charset="0"/>
              </a:rPr>
              <a:t>Identification of </a:t>
            </a:r>
            <a:r>
              <a:rPr lang="en-US" sz="1200" b="1" dirty="0" smtClean="0">
                <a:latin typeface="Arial" pitchFamily="34" charset="0"/>
                <a:cs typeface="Arial" pitchFamily="34" charset="0"/>
              </a:rPr>
              <a:t>prioritized research and development initiatives </a:t>
            </a:r>
            <a:r>
              <a:rPr lang="en-US" sz="1200" dirty="0" smtClean="0">
                <a:latin typeface="Arial" pitchFamily="34" charset="0"/>
                <a:cs typeface="Arial" pitchFamily="34" charset="0"/>
              </a:rPr>
              <a:t>to accelerate the realization of these future light source facilities in a cost effective manner. </a:t>
            </a:r>
            <a:endParaRPr lang="en-US" sz="1200" dirty="0">
              <a:latin typeface="Arial" pitchFamily="34" charset="0"/>
              <a:cs typeface="Arial" pitchFamily="34" charset="0"/>
            </a:endParaRPr>
          </a:p>
          <a:p>
            <a:pPr marL="231775" lvl="1" indent="-231775">
              <a:spcAft>
                <a:spcPts val="1200"/>
              </a:spcAft>
              <a:buFont typeface="Wingdings" pitchFamily="2" charset="2"/>
              <a:buChar char="§"/>
            </a:pPr>
            <a:r>
              <a:rPr lang="en-US" sz="1600" dirty="0">
                <a:latin typeface="Arial" pitchFamily="34" charset="0"/>
                <a:cs typeface="Arial" pitchFamily="34" charset="0"/>
              </a:rPr>
              <a:t>John Hemminger, the Chair of BESAC, served as Chair of </a:t>
            </a:r>
            <a:r>
              <a:rPr lang="en-US" sz="1600" dirty="0" smtClean="0">
                <a:latin typeface="Arial" pitchFamily="34" charset="0"/>
                <a:cs typeface="Arial" pitchFamily="34" charset="0"/>
              </a:rPr>
              <a:t>a 22 </a:t>
            </a:r>
            <a:r>
              <a:rPr lang="en-US" sz="1600" dirty="0">
                <a:latin typeface="Arial" pitchFamily="34" charset="0"/>
                <a:cs typeface="Arial" pitchFamily="34" charset="0"/>
              </a:rPr>
              <a:t>member Subcommittee, which used previous BESAC and BES reports and new </a:t>
            </a:r>
            <a:r>
              <a:rPr lang="en-US" sz="1600" dirty="0" smtClean="0">
                <a:latin typeface="Arial" pitchFamily="34" charset="0"/>
                <a:cs typeface="Arial" pitchFamily="34" charset="0"/>
              </a:rPr>
              <a:t>input from </a:t>
            </a:r>
            <a:r>
              <a:rPr lang="en-US" sz="1600" dirty="0">
                <a:latin typeface="Arial" pitchFamily="34" charset="0"/>
                <a:cs typeface="Arial" pitchFamily="34" charset="0"/>
              </a:rPr>
              <a:t>the x-ray sciences communities to formulate </a:t>
            </a:r>
            <a:r>
              <a:rPr lang="en-US" sz="1600" dirty="0" smtClean="0">
                <a:latin typeface="Arial" pitchFamily="34" charset="0"/>
                <a:cs typeface="Arial" pitchFamily="34" charset="0"/>
              </a:rPr>
              <a:t>findings </a:t>
            </a:r>
            <a:r>
              <a:rPr lang="en-US" sz="1600" dirty="0">
                <a:latin typeface="Arial" pitchFamily="34" charset="0"/>
                <a:cs typeface="Arial" pitchFamily="34" charset="0"/>
              </a:rPr>
              <a:t>and recommendations</a:t>
            </a:r>
            <a:r>
              <a:rPr lang="en-US" sz="1600" dirty="0" smtClean="0">
                <a:latin typeface="Arial" pitchFamily="34" charset="0"/>
                <a:cs typeface="Arial" pitchFamily="34" charset="0"/>
              </a:rPr>
              <a:t>.</a:t>
            </a:r>
          </a:p>
          <a:p>
            <a:pPr marL="231775" lvl="1" indent="-231775">
              <a:spcAft>
                <a:spcPts val="1200"/>
              </a:spcAft>
              <a:buFont typeface="Wingdings" pitchFamily="2" charset="2"/>
              <a:buChar char="§"/>
            </a:pPr>
            <a:r>
              <a:rPr lang="en-US" sz="1600" dirty="0" smtClean="0">
                <a:latin typeface="Arial" pitchFamily="34" charset="0"/>
                <a:cs typeface="Arial" pitchFamily="34" charset="0"/>
              </a:rPr>
              <a:t>The final report was accepted by BESAC on July 25, 2013.</a:t>
            </a:r>
            <a:endParaRPr lang="en-US" sz="1600" dirty="0">
              <a:latin typeface="Arial" pitchFamily="34" charset="0"/>
              <a:cs typeface="Arial" pitchFamily="34" charset="0"/>
            </a:endParaRPr>
          </a:p>
        </p:txBody>
      </p:sp>
      <p:sp>
        <p:nvSpPr>
          <p:cNvPr id="6" name="Slide Number Placeholder 1"/>
          <p:cNvSpPr>
            <a:spLocks noGrp="1"/>
          </p:cNvSpPr>
          <p:nvPr>
            <p:ph type="sldNum" sz="quarter" idx="12"/>
          </p:nvPr>
        </p:nvSpPr>
        <p:spPr>
          <a:xfrm>
            <a:off x="8413750" y="6351588"/>
            <a:ext cx="381000" cy="365125"/>
          </a:xfrm>
        </p:spPr>
        <p:txBody>
          <a:bodyPr/>
          <a:lstStyle/>
          <a:p>
            <a:pPr algn="ctr"/>
            <a:fld id="{5BD36294-2849-48A8-8531-5354CF3095D2}" type="slidenum">
              <a:rPr lang="en-US" sz="1400" smtClean="0"/>
              <a:pPr algn="ctr"/>
              <a:t>27</a:t>
            </a:fld>
            <a:endParaRPr lang="en-US" sz="1400" dirty="0"/>
          </a:p>
        </p:txBody>
      </p:sp>
    </p:spTree>
    <p:extLst>
      <p:ext uri="{BB962C8B-B14F-4D97-AF65-F5344CB8AC3E}">
        <p14:creationId xmlns:p14="http://schemas.microsoft.com/office/powerpoint/2010/main" val="1800663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 y="138642"/>
            <a:ext cx="9144000" cy="461665"/>
          </a:xfrm>
          <a:prstGeom prst="rect">
            <a:avLst/>
          </a:prstGeom>
          <a:noFill/>
        </p:spPr>
        <p:txBody>
          <a:bodyPr wrap="square" rtlCol="0">
            <a:spAutoFit/>
          </a:bodyPr>
          <a:lstStyle/>
          <a:p>
            <a:pPr algn="ctr"/>
            <a:r>
              <a:rPr lang="en-US" sz="2400" dirty="0" smtClean="0">
                <a:solidFill>
                  <a:srgbClr val="106636"/>
                </a:solidFill>
                <a:latin typeface="Arial" pitchFamily="34" charset="0"/>
                <a:cs typeface="Arial" pitchFamily="34" charset="0"/>
              </a:rPr>
              <a:t>BESAC – Findings </a:t>
            </a:r>
            <a:endParaRPr lang="en-US" sz="2400" dirty="0">
              <a:solidFill>
                <a:srgbClr val="106636"/>
              </a:solidFill>
              <a:latin typeface="Arial" pitchFamily="34" charset="0"/>
              <a:cs typeface="Arial" pitchFamily="34" charset="0"/>
            </a:endParaRPr>
          </a:p>
        </p:txBody>
      </p:sp>
      <p:sp>
        <p:nvSpPr>
          <p:cNvPr id="5" name="TextBox 4"/>
          <p:cNvSpPr txBox="1"/>
          <p:nvPr/>
        </p:nvSpPr>
        <p:spPr>
          <a:xfrm>
            <a:off x="362845" y="1183767"/>
            <a:ext cx="8418298" cy="4662815"/>
          </a:xfrm>
          <a:prstGeom prst="rect">
            <a:avLst/>
          </a:prstGeom>
          <a:noFill/>
        </p:spPr>
        <p:txBody>
          <a:bodyPr wrap="square" rtlCol="0">
            <a:spAutoFit/>
          </a:bodyPr>
          <a:lstStyle/>
          <a:p>
            <a:pPr marL="231775" indent="-231775">
              <a:lnSpc>
                <a:spcPct val="110000"/>
              </a:lnSpc>
              <a:spcAft>
                <a:spcPts val="0"/>
              </a:spcAft>
              <a:buFont typeface="Wingdings" pitchFamily="2" charset="2"/>
              <a:buChar char="§"/>
            </a:pPr>
            <a:r>
              <a:rPr lang="en-US" dirty="0" smtClean="0"/>
              <a:t>At </a:t>
            </a:r>
            <a:r>
              <a:rPr lang="en-US" dirty="0"/>
              <a:t>the present time, the U.S. enjoys a significant leadership role in the x-ray light source </a:t>
            </a:r>
            <a:r>
              <a:rPr lang="en-US" dirty="0" smtClean="0"/>
              <a:t>community.  This </a:t>
            </a:r>
            <a:r>
              <a:rPr lang="en-US" dirty="0"/>
              <a:t>is a direct result of the successes of the major facilities managed by BES for the </a:t>
            </a:r>
            <a:r>
              <a:rPr lang="en-US" dirty="0" smtClean="0"/>
              <a:t>U.S.  This </a:t>
            </a:r>
            <a:r>
              <a:rPr lang="en-US" dirty="0"/>
              <a:t>leadership position is due to the science successes of the storage ring facilities and the particularly stunning success of the first hard x-ray free electron laser, the </a:t>
            </a:r>
            <a:r>
              <a:rPr lang="en-US" dirty="0" err="1" smtClean="0"/>
              <a:t>Linac</a:t>
            </a:r>
            <a:r>
              <a:rPr lang="en-US" dirty="0" smtClean="0"/>
              <a:t> </a:t>
            </a:r>
            <a:r>
              <a:rPr lang="en-US" dirty="0"/>
              <a:t>Coherent Light Source (LCLS).  </a:t>
            </a:r>
            <a:r>
              <a:rPr lang="en-US" b="1" dirty="0"/>
              <a:t>However, it is abundantly clear that </a:t>
            </a:r>
            <a:r>
              <a:rPr lang="en-US" b="1" dirty="0" smtClean="0"/>
              <a:t>international </a:t>
            </a:r>
            <a:r>
              <a:rPr lang="en-US" b="1" dirty="0"/>
              <a:t>activity in the construction of new diffraction </a:t>
            </a:r>
            <a:r>
              <a:rPr lang="en-US" b="1" dirty="0" smtClean="0"/>
              <a:t>limited* </a:t>
            </a:r>
            <a:r>
              <a:rPr lang="en-US" b="1" dirty="0"/>
              <a:t>storage </a:t>
            </a:r>
            <a:r>
              <a:rPr lang="en-US" b="1" dirty="0" smtClean="0"/>
              <a:t>rings </a:t>
            </a:r>
            <a:r>
              <a:rPr lang="en-US" b="1" dirty="0"/>
              <a:t>and new free electron laser facilities will seriously challenge U.S. leadership in the decades to come. </a:t>
            </a:r>
          </a:p>
          <a:p>
            <a:pPr marL="231775" indent="-231775">
              <a:lnSpc>
                <a:spcPct val="110000"/>
              </a:lnSpc>
              <a:spcAft>
                <a:spcPts val="0"/>
              </a:spcAft>
            </a:pPr>
            <a:endParaRPr lang="en-US" dirty="0"/>
          </a:p>
          <a:p>
            <a:pPr marL="231775" indent="-231775">
              <a:lnSpc>
                <a:spcPct val="110000"/>
              </a:lnSpc>
              <a:spcAft>
                <a:spcPts val="0"/>
              </a:spcAft>
              <a:buFont typeface="Wingdings" pitchFamily="2" charset="2"/>
              <a:buChar char="§"/>
            </a:pPr>
            <a:r>
              <a:rPr lang="en-US" b="1" dirty="0"/>
              <a:t>The U.S. will no longer hold a leadership role in such facilities unless new unique facilities are developed </a:t>
            </a:r>
            <a:r>
              <a:rPr lang="en-US" dirty="0"/>
              <a:t>as recommended by the BESAC facilities prioritization report.</a:t>
            </a:r>
          </a:p>
          <a:p>
            <a:pPr marL="171450" indent="-171450">
              <a:lnSpc>
                <a:spcPct val="110000"/>
              </a:lnSpc>
              <a:spcAft>
                <a:spcPts val="0"/>
              </a:spcAft>
              <a:buFont typeface="Wingdings" pitchFamily="2" charset="2"/>
              <a:buChar char="§"/>
            </a:pPr>
            <a:endParaRPr lang="en-US" dirty="0" smtClean="0">
              <a:latin typeface="Arial" pitchFamily="34" charset="0"/>
              <a:cs typeface="Arial" pitchFamily="34" charset="0"/>
            </a:endParaRPr>
          </a:p>
          <a:p>
            <a:pPr marL="171450" indent="-171450">
              <a:lnSpc>
                <a:spcPct val="110000"/>
              </a:lnSpc>
              <a:spcAft>
                <a:spcPts val="0"/>
              </a:spcAft>
              <a:buFont typeface="Wingdings" pitchFamily="2" charset="2"/>
              <a:buChar char="§"/>
            </a:pPr>
            <a:endParaRPr lang="en-US" dirty="0" smtClean="0">
              <a:latin typeface="Arial" pitchFamily="34" charset="0"/>
              <a:cs typeface="Arial" pitchFamily="34" charset="0"/>
            </a:endParaRPr>
          </a:p>
        </p:txBody>
      </p:sp>
      <p:sp>
        <p:nvSpPr>
          <p:cNvPr id="7" name="Slide Number Placeholder 1"/>
          <p:cNvSpPr>
            <a:spLocks noGrp="1"/>
          </p:cNvSpPr>
          <p:nvPr>
            <p:ph type="sldNum" sz="quarter" idx="12"/>
          </p:nvPr>
        </p:nvSpPr>
        <p:spPr>
          <a:xfrm>
            <a:off x="8413750" y="6351588"/>
            <a:ext cx="381000" cy="365125"/>
          </a:xfrm>
        </p:spPr>
        <p:txBody>
          <a:bodyPr/>
          <a:lstStyle/>
          <a:p>
            <a:pPr algn="ctr"/>
            <a:fld id="{5BD36294-2849-48A8-8531-5354CF3095D2}" type="slidenum">
              <a:rPr lang="en-US" sz="1400" smtClean="0"/>
              <a:pPr algn="ctr"/>
              <a:t>28</a:t>
            </a:fld>
            <a:endParaRPr lang="en-US" sz="1400" dirty="0"/>
          </a:p>
        </p:txBody>
      </p:sp>
      <p:sp>
        <p:nvSpPr>
          <p:cNvPr id="8" name="TextBox 7"/>
          <p:cNvSpPr txBox="1"/>
          <p:nvPr/>
        </p:nvSpPr>
        <p:spPr>
          <a:xfrm>
            <a:off x="1059539" y="5571565"/>
            <a:ext cx="7006145" cy="646331"/>
          </a:xfrm>
          <a:prstGeom prst="rect">
            <a:avLst/>
          </a:prstGeom>
          <a:noFill/>
        </p:spPr>
        <p:txBody>
          <a:bodyPr wrap="square" rtlCol="0">
            <a:spAutoFit/>
          </a:bodyPr>
          <a:lstStyle/>
          <a:p>
            <a:pPr marL="120650" indent="-120650"/>
            <a:r>
              <a:rPr lang="en-US" sz="1200" i="1" dirty="0" smtClean="0"/>
              <a:t>*  To upgrade an existing storage ring to one that is diffraction limited will require the replacement of the entire lattice to greatly reduce the electron source size and angular divergence in order to maximize the x-ray beam brightness.</a:t>
            </a:r>
            <a:endParaRPr lang="en-US" sz="1200" i="1" dirty="0"/>
          </a:p>
        </p:txBody>
      </p:sp>
    </p:spTree>
    <p:extLst>
      <p:ext uri="{BB962C8B-B14F-4D97-AF65-F5344CB8AC3E}">
        <p14:creationId xmlns:p14="http://schemas.microsoft.com/office/powerpoint/2010/main" val="4006907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 y="138642"/>
            <a:ext cx="9144000" cy="461665"/>
          </a:xfrm>
          <a:prstGeom prst="rect">
            <a:avLst/>
          </a:prstGeom>
          <a:noFill/>
        </p:spPr>
        <p:txBody>
          <a:bodyPr wrap="square" rtlCol="0">
            <a:spAutoFit/>
          </a:bodyPr>
          <a:lstStyle/>
          <a:p>
            <a:pPr algn="ctr"/>
            <a:r>
              <a:rPr lang="en-US" sz="2400" dirty="0" smtClean="0">
                <a:solidFill>
                  <a:srgbClr val="106636"/>
                </a:solidFill>
                <a:latin typeface="Arial" pitchFamily="34" charset="0"/>
                <a:cs typeface="Arial" pitchFamily="34" charset="0"/>
              </a:rPr>
              <a:t>BESAC – Recommendations</a:t>
            </a:r>
            <a:endParaRPr lang="en-US" sz="2400" dirty="0">
              <a:solidFill>
                <a:srgbClr val="106636"/>
              </a:solidFill>
              <a:latin typeface="Arial" pitchFamily="34" charset="0"/>
              <a:cs typeface="Arial" pitchFamily="34" charset="0"/>
            </a:endParaRPr>
          </a:p>
        </p:txBody>
      </p:sp>
      <p:sp>
        <p:nvSpPr>
          <p:cNvPr id="5" name="TextBox 4"/>
          <p:cNvSpPr txBox="1"/>
          <p:nvPr/>
        </p:nvSpPr>
        <p:spPr>
          <a:xfrm>
            <a:off x="420914" y="868932"/>
            <a:ext cx="8360229" cy="5247590"/>
          </a:xfrm>
          <a:prstGeom prst="rect">
            <a:avLst/>
          </a:prstGeom>
          <a:noFill/>
        </p:spPr>
        <p:txBody>
          <a:bodyPr wrap="square" rtlCol="0">
            <a:spAutoFit/>
          </a:bodyPr>
          <a:lstStyle/>
          <a:p>
            <a:pPr marL="231775" indent="-231775">
              <a:lnSpc>
                <a:spcPts val="2000"/>
              </a:lnSpc>
              <a:spcAft>
                <a:spcPts val="600"/>
              </a:spcAft>
              <a:buFont typeface="Wingdings" pitchFamily="2" charset="2"/>
              <a:buChar char="§"/>
            </a:pPr>
            <a:r>
              <a:rPr lang="en-US" b="1" dirty="0" smtClean="0">
                <a:solidFill>
                  <a:srgbClr val="FF0000"/>
                </a:solidFill>
              </a:rPr>
              <a:t>For free electron lasers:  </a:t>
            </a:r>
            <a:r>
              <a:rPr lang="en-US" dirty="0" smtClean="0"/>
              <a:t>In </a:t>
            </a:r>
            <a:r>
              <a:rPr lang="en-US" dirty="0"/>
              <a:t>spite of the present intensely competitive environment, an exciting window of opportunity exists for the U.S. to provide a revolutionary advance in x-ray science by developing and constructing an unprecedented x-ray light source.  This new light source should provide </a:t>
            </a:r>
            <a:r>
              <a:rPr lang="en-US" b="1" dirty="0"/>
              <a:t>high repetition rate</a:t>
            </a:r>
            <a:r>
              <a:rPr lang="en-US" dirty="0"/>
              <a:t>, </a:t>
            </a:r>
            <a:r>
              <a:rPr lang="en-US" b="1" dirty="0"/>
              <a:t>ultra-bright, transform limited</a:t>
            </a:r>
            <a:r>
              <a:rPr lang="en-US" dirty="0"/>
              <a:t>, </a:t>
            </a:r>
            <a:r>
              <a:rPr lang="en-US" b="1" dirty="0"/>
              <a:t>femtosecond x-ray pulses </a:t>
            </a:r>
            <a:r>
              <a:rPr lang="en-US" dirty="0"/>
              <a:t>over a </a:t>
            </a:r>
            <a:r>
              <a:rPr lang="en-US" b="1" dirty="0"/>
              <a:t>broad photon energy range </a:t>
            </a:r>
            <a:r>
              <a:rPr lang="en-US" dirty="0"/>
              <a:t>with </a:t>
            </a:r>
            <a:r>
              <a:rPr lang="en-US" b="1" dirty="0"/>
              <a:t>full spatial and temporal coherence</a:t>
            </a:r>
            <a:r>
              <a:rPr lang="en-US" dirty="0"/>
              <a:t>.  </a:t>
            </a:r>
            <a:r>
              <a:rPr lang="en-US" b="1" dirty="0"/>
              <a:t>Stability</a:t>
            </a:r>
            <a:r>
              <a:rPr lang="en-US" dirty="0"/>
              <a:t> and </a:t>
            </a:r>
            <a:r>
              <a:rPr lang="en-US" b="1" dirty="0"/>
              <a:t>precision timing</a:t>
            </a:r>
            <a:r>
              <a:rPr lang="en-US" dirty="0"/>
              <a:t> will be critical characteristics of the new light source</a:t>
            </a:r>
            <a:r>
              <a:rPr lang="en-US" dirty="0" smtClean="0"/>
              <a:t>.</a:t>
            </a:r>
          </a:p>
          <a:p>
            <a:pPr marL="741363" lvl="1" indent="-174625">
              <a:spcAft>
                <a:spcPts val="600"/>
              </a:spcAft>
              <a:buFont typeface="Wingdings" pitchFamily="2" charset="2"/>
              <a:buChar char="Ø"/>
            </a:pPr>
            <a:r>
              <a:rPr lang="en-US" sz="1100" dirty="0"/>
              <a:t>The best approach for a light source </a:t>
            </a:r>
            <a:r>
              <a:rPr lang="en-US" sz="1100" dirty="0" smtClean="0"/>
              <a:t>would </a:t>
            </a:r>
            <a:r>
              <a:rPr lang="en-US" sz="1100" dirty="0"/>
              <a:t>be a </a:t>
            </a:r>
            <a:r>
              <a:rPr lang="en-US" sz="1100" dirty="0" err="1"/>
              <a:t>linac</a:t>
            </a:r>
            <a:r>
              <a:rPr lang="en-US" sz="1100" dirty="0"/>
              <a:t>-based, seeded, free electron </a:t>
            </a:r>
            <a:r>
              <a:rPr lang="en-US" sz="1100" dirty="0" smtClean="0"/>
              <a:t>laser. </a:t>
            </a:r>
            <a:endParaRPr lang="en-US" sz="1100" dirty="0"/>
          </a:p>
          <a:p>
            <a:pPr marL="741363" lvl="1" indent="-174625">
              <a:spcAft>
                <a:spcPts val="600"/>
              </a:spcAft>
              <a:buFont typeface="Wingdings" pitchFamily="2" charset="2"/>
              <a:buChar char="Ø"/>
            </a:pPr>
            <a:r>
              <a:rPr lang="en-US" sz="1100" dirty="0" smtClean="0"/>
              <a:t>The </a:t>
            </a:r>
            <a:r>
              <a:rPr lang="en-US" sz="1100" dirty="0" err="1"/>
              <a:t>linac</a:t>
            </a:r>
            <a:r>
              <a:rPr lang="en-US" sz="1100" dirty="0"/>
              <a:t> should feed multiple, independently tunable </a:t>
            </a:r>
            <a:r>
              <a:rPr lang="en-US" sz="1100" dirty="0" err="1"/>
              <a:t>undulators</a:t>
            </a:r>
            <a:r>
              <a:rPr lang="en-US" sz="1100" dirty="0"/>
              <a:t> each of which could service multiple </a:t>
            </a:r>
            <a:r>
              <a:rPr lang="en-US" sz="1100" dirty="0" err="1"/>
              <a:t>endstations</a:t>
            </a:r>
            <a:r>
              <a:rPr lang="en-US" sz="1100" dirty="0"/>
              <a:t>. </a:t>
            </a:r>
          </a:p>
          <a:p>
            <a:pPr marL="741363" lvl="1" indent="-174625">
              <a:buFont typeface="Wingdings" pitchFamily="2" charset="2"/>
              <a:buChar char="Ø"/>
            </a:pPr>
            <a:r>
              <a:rPr lang="en-US" sz="1100" dirty="0" smtClean="0"/>
              <a:t>The new </a:t>
            </a:r>
            <a:r>
              <a:rPr lang="en-US" sz="1100" dirty="0"/>
              <a:t>light source </a:t>
            </a:r>
            <a:r>
              <a:rPr lang="en-US" sz="1100" dirty="0" smtClean="0"/>
              <a:t>must have pulse </a:t>
            </a:r>
            <a:r>
              <a:rPr lang="en-US" sz="1100" dirty="0"/>
              <a:t>characteristics and high repetition rate </a:t>
            </a:r>
            <a:r>
              <a:rPr lang="en-US" sz="1100" dirty="0" smtClean="0"/>
              <a:t>to </a:t>
            </a:r>
            <a:r>
              <a:rPr lang="en-US" sz="1100" dirty="0"/>
              <a:t>carry out a broad range of </a:t>
            </a:r>
            <a:r>
              <a:rPr lang="en-US" sz="1100" dirty="0" smtClean="0"/>
              <a:t>“</a:t>
            </a:r>
            <a:r>
              <a:rPr lang="en-US" sz="1100" dirty="0"/>
              <a:t>pump probe” experiments, in addition to a sufficiently broad photon energy range </a:t>
            </a:r>
            <a:r>
              <a:rPr lang="en-US" sz="1100" dirty="0" smtClean="0"/>
              <a:t>(~</a:t>
            </a:r>
            <a:r>
              <a:rPr lang="en-US" sz="1100" dirty="0"/>
              <a:t>0.2 </a:t>
            </a:r>
            <a:r>
              <a:rPr lang="en-US" sz="1100" dirty="0" err="1"/>
              <a:t>keV</a:t>
            </a:r>
            <a:r>
              <a:rPr lang="en-US" sz="1100" dirty="0"/>
              <a:t> to ~5.0 </a:t>
            </a:r>
            <a:r>
              <a:rPr lang="en-US" sz="1100" dirty="0" err="1"/>
              <a:t>keV</a:t>
            </a:r>
            <a:r>
              <a:rPr lang="en-US" sz="1100" dirty="0"/>
              <a:t>). </a:t>
            </a:r>
            <a:endParaRPr lang="en-US" sz="1100" dirty="0" smtClean="0"/>
          </a:p>
          <a:p>
            <a:pPr marL="741363" lvl="1" indent="-174625">
              <a:buFont typeface="Wingdings" pitchFamily="2" charset="2"/>
              <a:buChar char="Ø"/>
            </a:pPr>
            <a:endParaRPr lang="en-US" sz="1200" dirty="0"/>
          </a:p>
          <a:p>
            <a:pPr marL="171450" indent="-171450">
              <a:spcAft>
                <a:spcPts val="0"/>
              </a:spcAft>
              <a:buFont typeface="Wingdings" pitchFamily="2" charset="2"/>
              <a:buChar char="§"/>
            </a:pPr>
            <a:endParaRPr lang="en-US" sz="1400" dirty="0" smtClean="0"/>
          </a:p>
          <a:p>
            <a:pPr marL="231775" indent="-231775">
              <a:lnSpc>
                <a:spcPts val="2000"/>
              </a:lnSpc>
              <a:spcAft>
                <a:spcPts val="0"/>
              </a:spcAft>
              <a:buFont typeface="Wingdings" pitchFamily="2" charset="2"/>
              <a:buChar char="§"/>
            </a:pPr>
            <a:r>
              <a:rPr lang="en-US" b="1" dirty="0" smtClean="0">
                <a:solidFill>
                  <a:srgbClr val="FF0000"/>
                </a:solidFill>
              </a:rPr>
              <a:t>For storage rings:  </a:t>
            </a:r>
            <a:r>
              <a:rPr lang="en-US" dirty="0" smtClean="0"/>
              <a:t>At </a:t>
            </a:r>
            <a:r>
              <a:rPr lang="en-US" dirty="0"/>
              <a:t>best the present plans for upgrades of U.S. storage rings will leave the U.S. behind the international community in this area of x-ray science.  </a:t>
            </a:r>
            <a:r>
              <a:rPr lang="en-US" dirty="0" smtClean="0"/>
              <a:t>BES </a:t>
            </a:r>
            <a:r>
              <a:rPr lang="en-US" dirty="0"/>
              <a:t>should ensure that U.S. storage ring x-ray sources reclaim their world leadership position.  </a:t>
            </a:r>
            <a:r>
              <a:rPr lang="en-US" b="1" dirty="0"/>
              <a:t>This will require a careful evaluation of present upgrade plans to determine paths forward that will guarantee that U.S. facilities remain at the cutting edge of x-ray storage ring science. </a:t>
            </a:r>
            <a:endParaRPr lang="en-US" dirty="0" smtClean="0">
              <a:latin typeface="Arial" pitchFamily="34" charset="0"/>
              <a:cs typeface="Arial" pitchFamily="34" charset="0"/>
            </a:endParaRPr>
          </a:p>
        </p:txBody>
      </p:sp>
      <p:sp>
        <p:nvSpPr>
          <p:cNvPr id="6" name="Slide Number Placeholder 1"/>
          <p:cNvSpPr>
            <a:spLocks noGrp="1"/>
          </p:cNvSpPr>
          <p:nvPr>
            <p:ph type="sldNum" sz="quarter" idx="12"/>
          </p:nvPr>
        </p:nvSpPr>
        <p:spPr>
          <a:xfrm>
            <a:off x="8413750" y="6351588"/>
            <a:ext cx="381000" cy="365125"/>
          </a:xfrm>
        </p:spPr>
        <p:txBody>
          <a:bodyPr/>
          <a:lstStyle/>
          <a:p>
            <a:pPr algn="ctr"/>
            <a:fld id="{5BD36294-2849-48A8-8531-5354CF3095D2}" type="slidenum">
              <a:rPr lang="en-US" sz="1400" smtClean="0"/>
              <a:pPr algn="ctr"/>
              <a:t>29</a:t>
            </a:fld>
            <a:endParaRPr lang="en-US" sz="1400" dirty="0"/>
          </a:p>
        </p:txBody>
      </p:sp>
    </p:spTree>
    <p:extLst>
      <p:ext uri="{BB962C8B-B14F-4D97-AF65-F5344CB8AC3E}">
        <p14:creationId xmlns:p14="http://schemas.microsoft.com/office/powerpoint/2010/main" val="771296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7" name="Title 2"/>
          <p:cNvSpPr txBox="1">
            <a:spLocks/>
          </p:cNvSpPr>
          <p:nvPr/>
        </p:nvSpPr>
        <p:spPr bwMode="auto">
          <a:xfrm>
            <a:off x="3175" y="193782"/>
            <a:ext cx="91440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cs typeface="Arial" charset="0"/>
              </a:rPr>
              <a:t>Professor Lynn Orr – Nominee for S-4</a:t>
            </a:r>
            <a:endParaRPr kumimoji="0" lang="en-US" sz="2400" b="0" i="0" u="none" strike="noStrike" kern="1200" cap="none" spc="0" normalizeH="0" noProof="0" dirty="0" smtClean="0">
              <a:ln>
                <a:noFill/>
              </a:ln>
              <a:solidFill>
                <a:srgbClr val="106636"/>
              </a:solidFill>
              <a:effectLst/>
              <a:uLnTx/>
              <a:uFillTx/>
              <a:latin typeface="Arial" charset="0"/>
              <a:ea typeface="+mj-ea"/>
              <a:cs typeface="Arial" charset="0"/>
            </a:endParaRPr>
          </a:p>
        </p:txBody>
      </p:sp>
      <p:pic>
        <p:nvPicPr>
          <p:cNvPr id="1026" name="Picture 2" descr="http://news.stanford.edu/news/2013/november/images/13245-Orr_ff400_ne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758" y="1725909"/>
            <a:ext cx="3244992" cy="32449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955" y="842665"/>
            <a:ext cx="5090615" cy="5693866"/>
          </a:xfrm>
          <a:prstGeom prst="rect">
            <a:avLst/>
          </a:prstGeom>
          <a:noFill/>
        </p:spPr>
        <p:txBody>
          <a:bodyPr wrap="square" rtlCol="0">
            <a:spAutoFit/>
          </a:bodyPr>
          <a:lstStyle/>
          <a:p>
            <a:r>
              <a:rPr lang="en-US" sz="1400" dirty="0"/>
              <a:t>Professor Franklin "Lynn" </a:t>
            </a:r>
            <a:r>
              <a:rPr lang="en-US" sz="1400" dirty="0" smtClean="0"/>
              <a:t>Orr has </a:t>
            </a:r>
            <a:r>
              <a:rPr lang="en-US" sz="1400" dirty="0"/>
              <a:t>served as director of the </a:t>
            </a:r>
            <a:r>
              <a:rPr lang="en-US" sz="1400" dirty="0" err="1" smtClean="0"/>
              <a:t>Precourt</a:t>
            </a:r>
            <a:r>
              <a:rPr lang="en-US" sz="1400" dirty="0" smtClean="0"/>
              <a:t> Institute </a:t>
            </a:r>
            <a:r>
              <a:rPr lang="en-US" sz="1400" dirty="0"/>
              <a:t>for Energy at Stanford University since </a:t>
            </a:r>
            <a:r>
              <a:rPr lang="en-US" sz="1400" dirty="0" smtClean="0"/>
              <a:t>2009. </a:t>
            </a:r>
            <a:endParaRPr lang="en-US" sz="1400" dirty="0"/>
          </a:p>
          <a:p>
            <a:r>
              <a:rPr lang="en-US" sz="1400" dirty="0" smtClean="0"/>
              <a:t>The </a:t>
            </a:r>
            <a:r>
              <a:rPr lang="en-US" sz="1400" dirty="0"/>
              <a:t>$100 million </a:t>
            </a:r>
            <a:r>
              <a:rPr lang="en-US" sz="1400" dirty="0" err="1"/>
              <a:t>Precourt</a:t>
            </a:r>
            <a:r>
              <a:rPr lang="en-US" sz="1400" dirty="0"/>
              <a:t> Institute, founded by primary donors Jay </a:t>
            </a:r>
            <a:r>
              <a:rPr lang="en-US" sz="1400" dirty="0" err="1"/>
              <a:t>Precourt</a:t>
            </a:r>
            <a:r>
              <a:rPr lang="en-US" sz="1400" dirty="0"/>
              <a:t> and the husband-and-wife team of Thomas </a:t>
            </a:r>
            <a:r>
              <a:rPr lang="en-US" sz="1400" dirty="0" err="1"/>
              <a:t>Steyer</a:t>
            </a:r>
            <a:r>
              <a:rPr lang="en-US" sz="1400" dirty="0"/>
              <a:t> and Kat Taylor, </a:t>
            </a:r>
            <a:r>
              <a:rPr lang="en-US" sz="1400" dirty="0" smtClean="0"/>
              <a:t>draws talent from </a:t>
            </a:r>
            <a:r>
              <a:rPr lang="en-US" sz="1400" dirty="0"/>
              <a:t>across the campus and around the world to develop sustainable energy solutions and search for ways to reduce atmospheric levels of carbon. The </a:t>
            </a:r>
            <a:r>
              <a:rPr lang="en-US" sz="1400" dirty="0" err="1"/>
              <a:t>Precourt</a:t>
            </a:r>
            <a:r>
              <a:rPr lang="en-US" sz="1400" dirty="0"/>
              <a:t> Institute and the </a:t>
            </a:r>
            <a:r>
              <a:rPr lang="en-US" sz="1400" dirty="0" err="1"/>
              <a:t>TomKat</a:t>
            </a:r>
            <a:r>
              <a:rPr lang="en-US" sz="1400" dirty="0"/>
              <a:t> Center for Sustainable Energy </a:t>
            </a:r>
            <a:r>
              <a:rPr lang="en-US" sz="1400" dirty="0" smtClean="0"/>
              <a:t>foster  Stanford-wide, </a:t>
            </a:r>
            <a:r>
              <a:rPr lang="en-US" sz="1400" dirty="0"/>
              <a:t>interdisciplinary research </a:t>
            </a:r>
            <a:r>
              <a:rPr lang="en-US" sz="1400" dirty="0" smtClean="0"/>
              <a:t>combining science </a:t>
            </a:r>
            <a:r>
              <a:rPr lang="en-US" sz="1400" dirty="0"/>
              <a:t>and technology research with </a:t>
            </a:r>
            <a:r>
              <a:rPr lang="en-US" sz="1400" dirty="0" smtClean="0"/>
              <a:t>research </a:t>
            </a:r>
            <a:r>
              <a:rPr lang="en-US" sz="1400" dirty="0"/>
              <a:t>on energy economics, policy, finance and the behavior of energy consumers</a:t>
            </a:r>
            <a:r>
              <a:rPr lang="en-US" sz="1400" dirty="0" smtClean="0"/>
              <a:t>. Prior </a:t>
            </a:r>
            <a:r>
              <a:rPr lang="en-US" sz="1400" dirty="0"/>
              <a:t>to leading the </a:t>
            </a:r>
            <a:r>
              <a:rPr lang="en-US" sz="1400" dirty="0" err="1"/>
              <a:t>Precourt</a:t>
            </a:r>
            <a:r>
              <a:rPr lang="en-US" sz="1400" dirty="0"/>
              <a:t> Institute, Orr served as the founding director of the Global Climate and Energy Project at Stanford from 2002 to 2008</a:t>
            </a:r>
            <a:r>
              <a:rPr lang="en-US" sz="1400" dirty="0" smtClean="0"/>
              <a:t>. </a:t>
            </a:r>
          </a:p>
          <a:p>
            <a:endParaRPr lang="en-US" sz="1400" dirty="0"/>
          </a:p>
          <a:p>
            <a:r>
              <a:rPr lang="en-US" sz="1400" dirty="0"/>
              <a:t>Since 1985, Orr has been an associate professor and professor in Stanford's Department of Energy Resources Engineering (formerly the Department of Petroleum Engineering). He was dean of the School of Earth Sciences at Stanford from 1994 to 2002 and chairman of the Department of Petroleum Engineering from 1991 to 1994. Orr held several other research positions from 1970 to 1985 in New Mexico, Texas and Washington, D.C. He received his BS degree from Stanford University and PhD from the University of Minnesota.</a:t>
            </a:r>
          </a:p>
          <a:p>
            <a:endParaRPr lang="en-US" sz="1400" dirty="0"/>
          </a:p>
          <a:p>
            <a:endParaRPr lang="en-US" sz="1400" dirty="0"/>
          </a:p>
        </p:txBody>
      </p:sp>
      <p:sp>
        <p:nvSpPr>
          <p:cNvPr id="10" name="TextBox 9"/>
          <p:cNvSpPr txBox="1"/>
          <p:nvPr/>
        </p:nvSpPr>
        <p:spPr>
          <a:xfrm>
            <a:off x="6109591" y="5022513"/>
            <a:ext cx="2125325" cy="369332"/>
          </a:xfrm>
          <a:prstGeom prst="rect">
            <a:avLst/>
          </a:prstGeom>
          <a:noFill/>
        </p:spPr>
        <p:txBody>
          <a:bodyPr wrap="none" rtlCol="0">
            <a:spAutoFit/>
          </a:bodyPr>
          <a:lstStyle/>
          <a:p>
            <a:r>
              <a:rPr lang="en-US" dirty="0" smtClean="0"/>
              <a:t>Professor Lynn Orr</a:t>
            </a:r>
            <a:endParaRPr lang="en-US" dirty="0"/>
          </a:p>
        </p:txBody>
      </p:sp>
    </p:spTree>
    <p:extLst>
      <p:ext uri="{BB962C8B-B14F-4D97-AF65-F5344CB8AC3E}">
        <p14:creationId xmlns:p14="http://schemas.microsoft.com/office/powerpoint/2010/main" val="16872983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 y="138642"/>
            <a:ext cx="9144000" cy="461665"/>
          </a:xfrm>
          <a:prstGeom prst="rect">
            <a:avLst/>
          </a:prstGeom>
          <a:noFill/>
        </p:spPr>
        <p:txBody>
          <a:bodyPr wrap="square" rtlCol="0">
            <a:spAutoFit/>
          </a:bodyPr>
          <a:lstStyle/>
          <a:p>
            <a:pPr algn="ctr"/>
            <a:r>
              <a:rPr lang="en-US" sz="2400" dirty="0" smtClean="0">
                <a:solidFill>
                  <a:srgbClr val="106636"/>
                </a:solidFill>
                <a:latin typeface="Arial" pitchFamily="34" charset="0"/>
                <a:cs typeface="Arial" pitchFamily="34" charset="0"/>
              </a:rPr>
              <a:t>SC/BES Response to BESAC Recommendations  </a:t>
            </a:r>
            <a:endParaRPr lang="en-US" sz="2400" dirty="0">
              <a:solidFill>
                <a:srgbClr val="106636"/>
              </a:solidFill>
              <a:latin typeface="Arial" pitchFamily="34" charset="0"/>
              <a:cs typeface="Arial" pitchFamily="34" charset="0"/>
            </a:endParaRPr>
          </a:p>
        </p:txBody>
      </p:sp>
      <p:sp>
        <p:nvSpPr>
          <p:cNvPr id="13" name="Slide Number Placeholder 1"/>
          <p:cNvSpPr>
            <a:spLocks noGrp="1"/>
          </p:cNvSpPr>
          <p:nvPr>
            <p:ph type="sldNum" sz="quarter" idx="12"/>
          </p:nvPr>
        </p:nvSpPr>
        <p:spPr>
          <a:xfrm>
            <a:off x="8413750" y="6351588"/>
            <a:ext cx="381000" cy="365125"/>
          </a:xfrm>
        </p:spPr>
        <p:txBody>
          <a:bodyPr/>
          <a:lstStyle/>
          <a:p>
            <a:pPr algn="ctr"/>
            <a:fld id="{5BD36294-2849-48A8-8531-5354CF3095D2}" type="slidenum">
              <a:rPr lang="en-US" sz="1400" smtClean="0"/>
              <a:pPr algn="ctr"/>
              <a:t>30</a:t>
            </a:fld>
            <a:endParaRPr lang="en-US" sz="1400" dirty="0"/>
          </a:p>
        </p:txBody>
      </p:sp>
      <p:graphicFrame>
        <p:nvGraphicFramePr>
          <p:cNvPr id="14" name="Table 13"/>
          <p:cNvGraphicFramePr>
            <a:graphicFrameLocks noGrp="1"/>
          </p:cNvGraphicFramePr>
          <p:nvPr>
            <p:extLst>
              <p:ext uri="{D42A27DB-BD31-4B8C-83A1-F6EECF244321}">
                <p14:modId xmlns:p14="http://schemas.microsoft.com/office/powerpoint/2010/main" val="772424755"/>
              </p:ext>
            </p:extLst>
          </p:nvPr>
        </p:nvGraphicFramePr>
        <p:xfrm>
          <a:off x="268664" y="905329"/>
          <a:ext cx="8603499" cy="5171440"/>
        </p:xfrm>
        <a:graphic>
          <a:graphicData uri="http://schemas.openxmlformats.org/drawingml/2006/table">
            <a:tbl>
              <a:tblPr firstRow="1" bandRow="1">
                <a:tableStyleId>{5C22544A-7EE6-4342-B048-85BDC9FD1C3A}</a:tableStyleId>
              </a:tblPr>
              <a:tblGrid>
                <a:gridCol w="1237407"/>
                <a:gridCol w="3683046"/>
                <a:gridCol w="3683046"/>
              </a:tblGrid>
              <a:tr h="370840">
                <a:tc>
                  <a:txBody>
                    <a:bodyPr/>
                    <a:lstStyle/>
                    <a:p>
                      <a:pPr algn="ctr"/>
                      <a:r>
                        <a:rPr lang="en-US" sz="1200" b="1" dirty="0" smtClean="0">
                          <a:latin typeface="+mn-lt"/>
                        </a:rPr>
                        <a:t>Project</a:t>
                      </a:r>
                      <a:endParaRPr lang="en-US" sz="1200" b="1" dirty="0">
                        <a:latin typeface="+mn-lt"/>
                      </a:endParaRPr>
                    </a:p>
                  </a:txBody>
                  <a:tcPr anchor="ctr"/>
                </a:tc>
                <a:tc>
                  <a:txBody>
                    <a:bodyPr/>
                    <a:lstStyle/>
                    <a:p>
                      <a:pPr algn="ctr"/>
                      <a:r>
                        <a:rPr lang="en-US" sz="1200" b="1" dirty="0" smtClean="0">
                          <a:latin typeface="+mn-lt"/>
                        </a:rPr>
                        <a:t>Project</a:t>
                      </a:r>
                      <a:r>
                        <a:rPr lang="en-US" sz="1200" b="1" baseline="0" dirty="0" smtClean="0">
                          <a:latin typeface="+mn-lt"/>
                        </a:rPr>
                        <a:t> </a:t>
                      </a:r>
                      <a:r>
                        <a:rPr lang="en-US" sz="1200" b="1" dirty="0" smtClean="0">
                          <a:latin typeface="+mn-lt"/>
                        </a:rPr>
                        <a:t>prior</a:t>
                      </a:r>
                      <a:r>
                        <a:rPr lang="en-US" sz="1200" b="1" baseline="0" dirty="0" smtClean="0">
                          <a:latin typeface="+mn-lt"/>
                        </a:rPr>
                        <a:t> to BESAC report</a:t>
                      </a:r>
                      <a:endParaRPr lang="en-US" sz="1200" b="1" dirty="0">
                        <a:latin typeface="+mn-lt"/>
                      </a:endParaRPr>
                    </a:p>
                  </a:txBody>
                  <a:tcPr anchor="ctr"/>
                </a:tc>
                <a:tc>
                  <a:txBody>
                    <a:bodyPr/>
                    <a:lstStyle/>
                    <a:p>
                      <a:pPr algn="ctr"/>
                      <a:r>
                        <a:rPr lang="en-US" sz="1200" b="1" dirty="0" smtClean="0">
                          <a:latin typeface="+mn-lt"/>
                        </a:rPr>
                        <a:t>Project</a:t>
                      </a:r>
                      <a:r>
                        <a:rPr lang="en-US" sz="1200" b="1" baseline="0" dirty="0" smtClean="0">
                          <a:latin typeface="+mn-lt"/>
                        </a:rPr>
                        <a:t> after </a:t>
                      </a:r>
                      <a:r>
                        <a:rPr lang="en-US" sz="1200" b="1" dirty="0" smtClean="0">
                          <a:latin typeface="+mn-lt"/>
                        </a:rPr>
                        <a:t>BESAC</a:t>
                      </a:r>
                      <a:r>
                        <a:rPr lang="en-US" sz="1200" b="1" baseline="0" dirty="0" smtClean="0">
                          <a:latin typeface="+mn-lt"/>
                        </a:rPr>
                        <a:t> report</a:t>
                      </a:r>
                      <a:endParaRPr lang="en-US" sz="1200" b="1" dirty="0">
                        <a:latin typeface="+mn-lt"/>
                      </a:endParaRPr>
                    </a:p>
                  </a:txBody>
                  <a:tcPr anchor="ctr"/>
                </a:tc>
              </a:tr>
              <a:tr h="370840">
                <a:tc>
                  <a:txBody>
                    <a:bodyPr/>
                    <a:lstStyle/>
                    <a:p>
                      <a:r>
                        <a:rPr lang="en-US" sz="1200" b="1" dirty="0" err="1" smtClean="0"/>
                        <a:t>Linac</a:t>
                      </a:r>
                      <a:r>
                        <a:rPr lang="en-US" sz="1200" b="1" baseline="0" dirty="0" smtClean="0"/>
                        <a:t> Coherent Light Source II (LCLS-II)</a:t>
                      </a:r>
                    </a:p>
                    <a:p>
                      <a:r>
                        <a:rPr lang="en-US" sz="1200" b="1" baseline="0" dirty="0" smtClean="0"/>
                        <a:t>SLAC</a:t>
                      </a:r>
                    </a:p>
                  </a:txBody>
                  <a:tcPr anchor="ctr">
                    <a:solidFill>
                      <a:schemeClr val="bg1">
                        <a:lumMod val="85000"/>
                      </a:schemeClr>
                    </a:solidFill>
                  </a:tcPr>
                </a:tc>
                <a:tc>
                  <a:txBody>
                    <a:bodyPr/>
                    <a:lstStyle/>
                    <a:p>
                      <a:r>
                        <a:rPr lang="en-US" sz="1200" b="1" baseline="0" dirty="0" smtClean="0"/>
                        <a:t>Incorporate an additional 1 km of the existing 3 km </a:t>
                      </a:r>
                      <a:r>
                        <a:rPr lang="en-US" sz="1200" b="1" baseline="0" dirty="0" err="1" smtClean="0"/>
                        <a:t>linac</a:t>
                      </a:r>
                      <a:r>
                        <a:rPr lang="en-US" sz="1200" b="1" baseline="0" dirty="0" smtClean="0"/>
                        <a:t>; add a new electron injector and 2 new </a:t>
                      </a:r>
                      <a:r>
                        <a:rPr lang="en-US" sz="1200" b="1" baseline="0" dirty="0" err="1" smtClean="0"/>
                        <a:t>undulators</a:t>
                      </a:r>
                      <a:r>
                        <a:rPr lang="en-US" sz="1200" b="1" baseline="0" dirty="0" smtClean="0"/>
                        <a:t>. Major construction required for a new tunnel  and experimental hall.</a:t>
                      </a:r>
                    </a:p>
                    <a:p>
                      <a:endParaRPr lang="en-US" sz="900" b="1" dirty="0" smtClean="0"/>
                    </a:p>
                    <a:p>
                      <a:pPr marL="0" marR="0" indent="0" algn="l" defTabSz="913972" rtl="0" eaLnBrk="1" fontAlgn="auto" latinLnBrk="0" hangingPunct="1">
                        <a:lnSpc>
                          <a:spcPct val="100000"/>
                        </a:lnSpc>
                        <a:spcBef>
                          <a:spcPts val="0"/>
                        </a:spcBef>
                        <a:spcAft>
                          <a:spcPts val="0"/>
                        </a:spcAft>
                        <a:buClrTx/>
                        <a:buSzTx/>
                        <a:buFontTx/>
                        <a:buNone/>
                        <a:tabLst/>
                        <a:defRPr/>
                      </a:pPr>
                      <a:r>
                        <a:rPr lang="en-US" sz="1200" b="1" baseline="0" dirty="0" smtClean="0"/>
                        <a:t>Status:  Completed CD-0 and CD-1.  CD-2 on hold pending BESAC recommendations.  </a:t>
                      </a:r>
                      <a:br>
                        <a:rPr lang="en-US" sz="1200" b="1" baseline="0" dirty="0" smtClean="0"/>
                      </a:br>
                      <a:r>
                        <a:rPr lang="en-US" sz="1200" b="1" baseline="0" dirty="0" smtClean="0"/>
                        <a:t>TPC = approx. $400M + instruments.</a:t>
                      </a:r>
                      <a:endParaRPr lang="en-US" sz="1200" b="1" dirty="0" smtClean="0"/>
                    </a:p>
                  </a:txBody>
                  <a:tcPr anchor="ctr">
                    <a:solidFill>
                      <a:schemeClr val="bg1">
                        <a:lumMod val="85000"/>
                      </a:schemeClr>
                    </a:solidFill>
                  </a:tcPr>
                </a:tc>
                <a:tc>
                  <a:txBody>
                    <a:bodyPr/>
                    <a:lstStyle/>
                    <a:p>
                      <a:pPr marL="0" marR="0" indent="0" algn="l" defTabSz="913972" rtl="0" eaLnBrk="1" fontAlgn="auto" latinLnBrk="0" hangingPunct="1">
                        <a:lnSpc>
                          <a:spcPct val="100000"/>
                        </a:lnSpc>
                        <a:spcBef>
                          <a:spcPts val="0"/>
                        </a:spcBef>
                        <a:spcAft>
                          <a:spcPts val="0"/>
                        </a:spcAft>
                        <a:buClrTx/>
                        <a:buSzTx/>
                        <a:buFontTx/>
                        <a:buNone/>
                        <a:tabLst/>
                        <a:defRPr/>
                      </a:pPr>
                      <a:r>
                        <a:rPr lang="en-US" sz="1200" b="1" dirty="0" smtClean="0"/>
                        <a:t>SC directed SLAC to consider incorporating the BESAC recommendations into the LCLS-II project. </a:t>
                      </a:r>
                    </a:p>
                    <a:p>
                      <a:pPr marL="0" marR="0" indent="0" algn="l" defTabSz="913972"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3972" rtl="0" eaLnBrk="1" fontAlgn="auto" latinLnBrk="0" hangingPunct="1">
                        <a:lnSpc>
                          <a:spcPct val="100000"/>
                        </a:lnSpc>
                        <a:spcBef>
                          <a:spcPts val="0"/>
                        </a:spcBef>
                        <a:spcAft>
                          <a:spcPts val="0"/>
                        </a:spcAft>
                        <a:buClrTx/>
                        <a:buSzTx/>
                        <a:buFontTx/>
                        <a:buNone/>
                        <a:tabLst/>
                        <a:defRPr/>
                      </a:pPr>
                      <a:r>
                        <a:rPr lang="en-US" sz="1200" b="1" dirty="0" smtClean="0"/>
                        <a:t>SLAC proposed</a:t>
                      </a:r>
                      <a:r>
                        <a:rPr lang="en-US" sz="1200" b="1" baseline="0" dirty="0" smtClean="0"/>
                        <a:t> a modified LCLS-II: use 1 km of the existing 3 km </a:t>
                      </a:r>
                      <a:r>
                        <a:rPr lang="en-US" sz="1200" b="1" baseline="0" dirty="0" err="1" smtClean="0"/>
                        <a:t>linac</a:t>
                      </a:r>
                      <a:r>
                        <a:rPr lang="en-US" sz="1200" b="1" baseline="0" dirty="0" smtClean="0"/>
                        <a:t> tunnel to add a new 4 </a:t>
                      </a:r>
                      <a:r>
                        <a:rPr lang="en-US" sz="1200" b="1" baseline="0" dirty="0" err="1" smtClean="0"/>
                        <a:t>GeV</a:t>
                      </a:r>
                      <a:r>
                        <a:rPr lang="en-US" sz="1200" b="1" baseline="0" dirty="0" smtClean="0"/>
                        <a:t> superconducting </a:t>
                      </a:r>
                      <a:r>
                        <a:rPr lang="en-US" sz="1200" b="1" baseline="0" dirty="0" err="1" smtClean="0"/>
                        <a:t>linac</a:t>
                      </a:r>
                      <a:r>
                        <a:rPr lang="en-US" sz="1200" b="1" baseline="0" dirty="0" smtClean="0"/>
                        <a:t>; add a new electron injector; and 2 new </a:t>
                      </a:r>
                      <a:r>
                        <a:rPr lang="en-US" sz="1200" b="1" baseline="0" dirty="0" err="1" smtClean="0"/>
                        <a:t>undulators</a:t>
                      </a:r>
                      <a:r>
                        <a:rPr lang="en-US" sz="1200" b="1" baseline="0" dirty="0" smtClean="0"/>
                        <a:t> to </a:t>
                      </a:r>
                      <a:r>
                        <a:rPr lang="en-US" sz="1200" b="1" i="0" u="none" baseline="0" dirty="0" smtClean="0"/>
                        <a:t>produce the world </a:t>
                      </a:r>
                      <a:r>
                        <a:rPr lang="en-US" sz="1200" b="1" baseline="0" dirty="0" smtClean="0"/>
                        <a:t>leading high rep rate FEL in the 0.2-5 </a:t>
                      </a:r>
                      <a:r>
                        <a:rPr lang="en-US" sz="1200" b="1" baseline="0" dirty="0" err="1" smtClean="0"/>
                        <a:t>keV</a:t>
                      </a:r>
                      <a:r>
                        <a:rPr lang="en-US" sz="1200" b="1" baseline="0" dirty="0" smtClean="0"/>
                        <a:t> photon energy range. No construction required; no new instruments required. Cost = very approx. $900M.</a:t>
                      </a:r>
                      <a:endParaRPr lang="en-US" sz="1200" b="1" dirty="0" smtClean="0"/>
                    </a:p>
                  </a:txBody>
                  <a:tcPr anchor="ctr">
                    <a:solidFill>
                      <a:schemeClr val="bg1">
                        <a:lumMod val="85000"/>
                      </a:schemeClr>
                    </a:solidFill>
                  </a:tcPr>
                </a:tc>
              </a:tr>
              <a:tr h="370840">
                <a:tc>
                  <a:txBody>
                    <a:bodyPr/>
                    <a:lstStyle/>
                    <a:p>
                      <a:r>
                        <a:rPr lang="en-US" sz="1200" b="1" dirty="0" smtClean="0"/>
                        <a:t>Advanced Photon Source Upgrade</a:t>
                      </a:r>
                      <a:br>
                        <a:rPr lang="en-US" sz="1200" b="1" dirty="0" smtClean="0"/>
                      </a:br>
                      <a:r>
                        <a:rPr lang="en-US" sz="1200" b="1" dirty="0" smtClean="0"/>
                        <a:t>(APS-U) </a:t>
                      </a:r>
                    </a:p>
                    <a:p>
                      <a:r>
                        <a:rPr lang="en-US" sz="1200" b="1" dirty="0" smtClean="0"/>
                        <a:t>ANL</a:t>
                      </a:r>
                      <a:endParaRPr lang="en-US" sz="1200" b="1" dirty="0"/>
                    </a:p>
                  </a:txBody>
                  <a:tcPr anchor="ctr">
                    <a:solidFill>
                      <a:schemeClr val="bg1">
                        <a:lumMod val="85000"/>
                      </a:schemeClr>
                    </a:solidFill>
                  </a:tcPr>
                </a:tc>
                <a:tc>
                  <a:txBody>
                    <a:bodyPr/>
                    <a:lstStyle/>
                    <a:p>
                      <a:r>
                        <a:rPr lang="en-US" sz="1200" b="1" dirty="0" smtClean="0"/>
                        <a:t>Upgrade of</a:t>
                      </a:r>
                      <a:r>
                        <a:rPr lang="en-US" sz="1200" b="1" baseline="0" dirty="0" smtClean="0"/>
                        <a:t> &gt;20 </a:t>
                      </a:r>
                      <a:r>
                        <a:rPr lang="en-US" sz="1200" b="1" baseline="0" dirty="0" err="1" smtClean="0"/>
                        <a:t>beamlines</a:t>
                      </a:r>
                      <a:r>
                        <a:rPr lang="en-US" sz="1200" b="1" baseline="0" dirty="0" smtClean="0"/>
                        <a:t>; addition of new insertion devices; generation of 2 </a:t>
                      </a:r>
                      <a:r>
                        <a:rPr lang="en-US" sz="1200" b="1" baseline="0" dirty="0" err="1" smtClean="0"/>
                        <a:t>picosecond</a:t>
                      </a:r>
                      <a:r>
                        <a:rPr lang="en-US" sz="1200" b="1" baseline="0" dirty="0" smtClean="0"/>
                        <a:t> x-ray pulses; 50% increase in ring current.</a:t>
                      </a:r>
                    </a:p>
                    <a:p>
                      <a:endParaRPr lang="en-US" sz="900" b="1" baseline="0" dirty="0" smtClean="0"/>
                    </a:p>
                    <a:p>
                      <a:r>
                        <a:rPr lang="en-US" sz="1200" b="1" baseline="0" dirty="0" smtClean="0"/>
                        <a:t>Status:  Completed CD-0 and CD-1.  CD-2 on hold pending BESAC recommendations.  </a:t>
                      </a:r>
                      <a:br>
                        <a:rPr lang="en-US" sz="1200" b="1" baseline="0" dirty="0" smtClean="0"/>
                      </a:br>
                      <a:r>
                        <a:rPr lang="en-US" sz="1200" b="1" baseline="0" dirty="0" smtClean="0"/>
                        <a:t>TPC = approx. $400M.</a:t>
                      </a:r>
                      <a:endParaRPr lang="en-US" sz="1200" b="1" dirty="0"/>
                    </a:p>
                  </a:txBody>
                  <a:tcPr anchor="ctr">
                    <a:solidFill>
                      <a:schemeClr val="bg1">
                        <a:lumMod val="85000"/>
                      </a:schemeClr>
                    </a:solidFill>
                  </a:tcPr>
                </a:tc>
                <a:tc>
                  <a:txBody>
                    <a:bodyPr/>
                    <a:lstStyle/>
                    <a:p>
                      <a:pPr marL="0" marR="0" indent="0" algn="l" defTabSz="913972" rtl="0" eaLnBrk="1" fontAlgn="auto" latinLnBrk="0" hangingPunct="1">
                        <a:lnSpc>
                          <a:spcPct val="100000"/>
                        </a:lnSpc>
                        <a:spcBef>
                          <a:spcPts val="0"/>
                        </a:spcBef>
                        <a:spcAft>
                          <a:spcPts val="0"/>
                        </a:spcAft>
                        <a:buClrTx/>
                        <a:buSzTx/>
                        <a:buFontTx/>
                        <a:buNone/>
                        <a:tabLst/>
                        <a:defRPr/>
                      </a:pPr>
                      <a:r>
                        <a:rPr lang="en-US" sz="1200" b="1" dirty="0" smtClean="0"/>
                        <a:t>SC directed ANL to consider incorporating</a:t>
                      </a:r>
                      <a:r>
                        <a:rPr lang="en-US" sz="1200" b="1" baseline="0" dirty="0" smtClean="0"/>
                        <a:t> diffraction limited storage ring technology into APS-U. </a:t>
                      </a:r>
                    </a:p>
                    <a:p>
                      <a:pPr marL="0" marR="0" indent="0" algn="l" defTabSz="913972" rtl="0" eaLnBrk="1" fontAlgn="auto" latinLnBrk="0" hangingPunct="1">
                        <a:lnSpc>
                          <a:spcPct val="100000"/>
                        </a:lnSpc>
                        <a:spcBef>
                          <a:spcPts val="0"/>
                        </a:spcBef>
                        <a:spcAft>
                          <a:spcPts val="0"/>
                        </a:spcAft>
                        <a:buClrTx/>
                        <a:buSzTx/>
                        <a:buFontTx/>
                        <a:buNone/>
                        <a:tabLst/>
                        <a:defRPr/>
                      </a:pPr>
                      <a:endParaRPr lang="en-US" sz="1200" b="1" baseline="0" dirty="0" smtClean="0"/>
                    </a:p>
                    <a:p>
                      <a:pPr marL="0" marR="0" indent="0" algn="l" defTabSz="913972" rtl="0" eaLnBrk="1" fontAlgn="auto" latinLnBrk="0" hangingPunct="1">
                        <a:lnSpc>
                          <a:spcPct val="100000"/>
                        </a:lnSpc>
                        <a:spcBef>
                          <a:spcPts val="0"/>
                        </a:spcBef>
                        <a:spcAft>
                          <a:spcPts val="0"/>
                        </a:spcAft>
                        <a:buClrTx/>
                        <a:buSzTx/>
                        <a:buFontTx/>
                        <a:buNone/>
                        <a:tabLst/>
                        <a:defRPr/>
                      </a:pPr>
                      <a:r>
                        <a:rPr lang="en-US" sz="1200" b="1" baseline="0" dirty="0" smtClean="0"/>
                        <a:t>ANL proposed a multi-bend </a:t>
                      </a:r>
                      <a:r>
                        <a:rPr lang="en-US" sz="1200" b="1" baseline="0" dirty="0" err="1" smtClean="0"/>
                        <a:t>achromat</a:t>
                      </a:r>
                      <a:r>
                        <a:rPr lang="en-US" sz="1200" b="1" baseline="0" dirty="0" smtClean="0"/>
                        <a:t> lattice in the existing tunnel; a doubling of the ring current; new insertion devices &amp; </a:t>
                      </a:r>
                      <a:r>
                        <a:rPr lang="en-US" sz="1200" b="1" baseline="0" dirty="0" err="1" smtClean="0"/>
                        <a:t>beamlines</a:t>
                      </a:r>
                      <a:r>
                        <a:rPr lang="en-US" sz="1200" b="1" baseline="0" dirty="0" smtClean="0"/>
                        <a:t> that will boost the ring brightness by 10</a:t>
                      </a:r>
                      <a:r>
                        <a:rPr lang="en-US" sz="1200" b="1" baseline="30000" dirty="0" smtClean="0"/>
                        <a:t>2</a:t>
                      </a:r>
                      <a:r>
                        <a:rPr lang="en-US" sz="1200" b="1" baseline="0" dirty="0" smtClean="0"/>
                        <a:t>-10</a:t>
                      </a:r>
                      <a:r>
                        <a:rPr lang="en-US" sz="1200" b="1" baseline="30000" dirty="0" smtClean="0"/>
                        <a:t>3</a:t>
                      </a:r>
                      <a:r>
                        <a:rPr lang="en-US" sz="1200" b="1" baseline="0" dirty="0" smtClean="0"/>
                        <a:t> to position APS as the world’s brightest hard x-ray storage ring.  Cost = very approx. $550M.</a:t>
                      </a:r>
                      <a:endParaRPr lang="en-US" sz="1200" b="1" baseline="30000" dirty="0" smtClean="0"/>
                    </a:p>
                  </a:txBody>
                  <a:tcPr anchor="ctr">
                    <a:solidFill>
                      <a:schemeClr val="bg1">
                        <a:lumMod val="85000"/>
                      </a:schemeClr>
                    </a:solidFill>
                  </a:tcPr>
                </a:tc>
              </a:tr>
              <a:tr h="370840">
                <a:tc>
                  <a:txBody>
                    <a:bodyPr/>
                    <a:lstStyle/>
                    <a:p>
                      <a:r>
                        <a:rPr lang="en-US" sz="1200" b="1" dirty="0" smtClean="0"/>
                        <a:t>Next Generation Light Source</a:t>
                      </a:r>
                      <a:r>
                        <a:rPr lang="en-US" sz="1200" b="1" baseline="0" dirty="0" smtClean="0"/>
                        <a:t> (NGLS)</a:t>
                      </a:r>
                    </a:p>
                    <a:p>
                      <a:r>
                        <a:rPr lang="en-US" sz="1200" b="1" baseline="0" dirty="0" smtClean="0"/>
                        <a:t>LBNL</a:t>
                      </a:r>
                      <a:endParaRPr lang="en-US" sz="1200" b="1" dirty="0"/>
                    </a:p>
                  </a:txBody>
                  <a:tcPr anchor="ctr">
                    <a:solidFill>
                      <a:schemeClr val="bg1">
                        <a:lumMod val="85000"/>
                      </a:schemeClr>
                    </a:solidFill>
                  </a:tcPr>
                </a:tc>
                <a:tc>
                  <a:txBody>
                    <a:bodyPr/>
                    <a:lstStyle/>
                    <a:p>
                      <a:r>
                        <a:rPr lang="en-US" sz="1200" b="1" dirty="0" smtClean="0"/>
                        <a:t>High rep rate soft x-ray free electron laser facility based</a:t>
                      </a:r>
                      <a:r>
                        <a:rPr lang="en-US" sz="1200" b="1" baseline="0" dirty="0" smtClean="0"/>
                        <a:t> </a:t>
                      </a:r>
                      <a:r>
                        <a:rPr lang="en-US" sz="1200" b="1" dirty="0" smtClean="0"/>
                        <a:t>on a </a:t>
                      </a:r>
                      <a:r>
                        <a:rPr lang="en-US" sz="1200" b="1" baseline="0" dirty="0" smtClean="0"/>
                        <a:t>superconducting </a:t>
                      </a:r>
                      <a:r>
                        <a:rPr lang="en-US" sz="1200" b="1" baseline="0" dirty="0" err="1" smtClean="0"/>
                        <a:t>linac</a:t>
                      </a:r>
                      <a:r>
                        <a:rPr lang="en-US" sz="1200" b="1" baseline="0" dirty="0" smtClean="0"/>
                        <a:t> and 3 </a:t>
                      </a:r>
                      <a:r>
                        <a:rPr lang="en-US" sz="1200" b="1" baseline="0" dirty="0" err="1" smtClean="0"/>
                        <a:t>undulators</a:t>
                      </a:r>
                      <a:r>
                        <a:rPr lang="en-US" sz="1200" b="1" baseline="0" dirty="0" smtClean="0"/>
                        <a:t>.</a:t>
                      </a:r>
                    </a:p>
                    <a:p>
                      <a:endParaRPr lang="en-US" sz="900" b="1" baseline="0" dirty="0" smtClean="0"/>
                    </a:p>
                    <a:p>
                      <a:pPr marL="0" marR="0" indent="0" algn="l" defTabSz="913972" rtl="0" eaLnBrk="1" fontAlgn="auto" latinLnBrk="0" hangingPunct="1">
                        <a:lnSpc>
                          <a:spcPct val="100000"/>
                        </a:lnSpc>
                        <a:spcBef>
                          <a:spcPts val="0"/>
                        </a:spcBef>
                        <a:spcAft>
                          <a:spcPts val="0"/>
                        </a:spcAft>
                        <a:buClrTx/>
                        <a:buSzTx/>
                        <a:buFontTx/>
                        <a:buNone/>
                        <a:tabLst/>
                        <a:defRPr/>
                      </a:pPr>
                      <a:r>
                        <a:rPr lang="en-US" sz="1200" b="1" baseline="0" dirty="0" smtClean="0"/>
                        <a:t>Status:  Completed CD-0.  Further CDs on hold pending BESAC recommendations.  </a:t>
                      </a:r>
                      <a:br>
                        <a:rPr lang="en-US" sz="1200" b="1" baseline="0" dirty="0" smtClean="0"/>
                      </a:br>
                      <a:r>
                        <a:rPr lang="en-US" sz="1200" b="1" baseline="0" dirty="0" smtClean="0"/>
                        <a:t>TPC  range = $0.9-1.5B.</a:t>
                      </a:r>
                      <a:endParaRPr lang="en-US" sz="1200" b="1" dirty="0" smtClean="0"/>
                    </a:p>
                  </a:txBody>
                  <a:tcPr anchor="ctr">
                    <a:solidFill>
                      <a:schemeClr val="bg1">
                        <a:lumMod val="85000"/>
                      </a:schemeClr>
                    </a:solidFill>
                  </a:tcPr>
                </a:tc>
                <a:tc>
                  <a:txBody>
                    <a:bodyPr/>
                    <a:lstStyle/>
                    <a:p>
                      <a:r>
                        <a:rPr lang="en-US" sz="1200" b="1" dirty="0" smtClean="0"/>
                        <a:t>SC directed LBNL to consider whether NGLS</a:t>
                      </a:r>
                      <a:r>
                        <a:rPr lang="en-US" sz="1200" b="1" baseline="0" dirty="0" smtClean="0"/>
                        <a:t> could be modified at reasonable cost to include an expanded energy range.  </a:t>
                      </a:r>
                    </a:p>
                    <a:p>
                      <a:endParaRPr lang="en-US" sz="1200" b="1" baseline="0" dirty="0" smtClean="0"/>
                    </a:p>
                    <a:p>
                      <a:r>
                        <a:rPr lang="en-US" sz="1200" b="1" baseline="0" dirty="0" smtClean="0"/>
                        <a:t>After consideration, LBNL terminated the NGLS project.</a:t>
                      </a:r>
                      <a:endParaRPr lang="en-US" sz="1200" b="1" dirty="0"/>
                    </a:p>
                  </a:txBody>
                  <a:tcPr>
                    <a:solidFill>
                      <a:schemeClr val="bg1">
                        <a:lumMod val="85000"/>
                      </a:schemeClr>
                    </a:solidFill>
                  </a:tcPr>
                </a:tc>
              </a:tr>
            </a:tbl>
          </a:graphicData>
        </a:graphic>
      </p:graphicFrame>
    </p:spTree>
    <p:extLst>
      <p:ext uri="{BB962C8B-B14F-4D97-AF65-F5344CB8AC3E}">
        <p14:creationId xmlns:p14="http://schemas.microsoft.com/office/powerpoint/2010/main" val="1988472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131947"/>
            <a:ext cx="8151091" cy="1144907"/>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Full Funding of Financial Assistance Awards &lt;$1Million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Times New Roman" pitchFamily="18" charset="0"/>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31</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pPr>
              <a:defRPr/>
            </a:pPr>
            <a:fld id="{6EEA275D-5A49-48A8-817D-44C3EA0A3A2F}" type="slidenum">
              <a:rPr lang="en-US" smtClean="0"/>
              <a:pPr>
                <a:defRPr/>
              </a:pPr>
              <a:t>32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41965" y="-532268"/>
            <a:ext cx="8229600" cy="9063165"/>
          </a:xfrm>
          <a:prstGeom prst="rect">
            <a:avLst/>
          </a:prstGeom>
          <a:noFill/>
          <a:ln w="9525">
            <a:noFill/>
            <a:miter lim="800000"/>
            <a:headEnd/>
            <a:tailEnd/>
          </a:ln>
        </p:spPr>
      </p:pic>
      <p:sp>
        <p:nvSpPr>
          <p:cNvPr id="4" name="Rectangle 3"/>
          <p:cNvSpPr/>
          <p:nvPr/>
        </p:nvSpPr>
        <p:spPr>
          <a:xfrm>
            <a:off x="2115366" y="721308"/>
            <a:ext cx="4899546" cy="276999"/>
          </a:xfrm>
          <a:prstGeom prst="rect">
            <a:avLst/>
          </a:prstGeom>
        </p:spPr>
        <p:txBody>
          <a:bodyPr wrap="square">
            <a:spAutoFit/>
          </a:bodyPr>
          <a:lstStyle/>
          <a:p>
            <a:pPr algn="ctr"/>
            <a:r>
              <a:rPr lang="en-US" sz="1200" b="1" dirty="0" smtClean="0">
                <a:latin typeface="+mn-lt"/>
              </a:rPr>
              <a:t>http://science.energy.gov/~/media/grants/pdf/FullFundingMemo.pdf</a:t>
            </a:r>
            <a:endParaRPr lang="en-US" sz="1200" b="1" dirty="0">
              <a:latin typeface="+mn-lt"/>
            </a:endParaRPr>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131947"/>
            <a:ext cx="8151091" cy="2197502"/>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Administration consolidation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STEM activities across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federal agencies</a:t>
            </a:r>
          </a:p>
          <a:p>
            <a:pPr algn="ctr" defTabSz="914608" eaLnBrk="0" hangingPunct="0">
              <a:lnSpc>
                <a:spcPct val="95000"/>
              </a:lnSpc>
              <a:tabLst>
                <a:tab pos="1696726" algn="l"/>
              </a:tabLst>
            </a:pP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33</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F455FD-F83C-4433-AE11-4D89943CC4D6}" type="slidenum">
              <a:rPr lang="en-US" smtClean="0"/>
              <a:pPr/>
              <a:t>34</a:t>
            </a:fld>
            <a:endParaRPr lang="en-US"/>
          </a:p>
        </p:txBody>
      </p:sp>
      <p:sp>
        <p:nvSpPr>
          <p:cNvPr id="4" name="Title 1"/>
          <p:cNvSpPr txBox="1">
            <a:spLocks/>
          </p:cNvSpPr>
          <p:nvPr/>
        </p:nvSpPr>
        <p:spPr>
          <a:xfrm>
            <a:off x="0" y="27296"/>
            <a:ext cx="9144000" cy="6096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336600"/>
                </a:solidFill>
                <a:uLnTx/>
                <a:uFillTx/>
                <a:latin typeface="Arial" pitchFamily="34" charset="0"/>
                <a:ea typeface="+mj-ea"/>
                <a:cs typeface="Arial" pitchFamily="34" charset="0"/>
              </a:rPr>
              <a:t>DOE Programs Terminated</a:t>
            </a:r>
            <a:r>
              <a:rPr kumimoji="0" lang="en-US" sz="2400" b="0" i="0" u="none" strike="noStrike" kern="1200" cap="none" spc="0" normalizeH="0" noProof="0" dirty="0" smtClean="0">
                <a:ln>
                  <a:noFill/>
                </a:ln>
                <a:solidFill>
                  <a:srgbClr val="336600"/>
                </a:solidFill>
                <a:uLnTx/>
                <a:uFillTx/>
                <a:latin typeface="Arial" pitchFamily="34" charset="0"/>
                <a:ea typeface="+mj-ea"/>
                <a:cs typeface="Arial" pitchFamily="34" charset="0"/>
              </a:rPr>
              <a:t> in the </a:t>
            </a:r>
            <a:r>
              <a:rPr kumimoji="0" lang="en-US" sz="2400" b="0" i="0" u="none" strike="noStrike" kern="1200" cap="none" spc="0" normalizeH="0" baseline="0" noProof="0" dirty="0" smtClean="0">
                <a:ln>
                  <a:noFill/>
                </a:ln>
                <a:solidFill>
                  <a:srgbClr val="336600"/>
                </a:solidFill>
                <a:uLnTx/>
                <a:uFillTx/>
                <a:latin typeface="Arial" pitchFamily="34" charset="0"/>
                <a:ea typeface="+mj-ea"/>
                <a:cs typeface="Arial" pitchFamily="34" charset="0"/>
              </a:rPr>
              <a:t/>
            </a:r>
            <a:br>
              <a:rPr kumimoji="0" lang="en-US" sz="2400" b="0" i="0" u="none" strike="noStrike" kern="1200" cap="none" spc="0" normalizeH="0" baseline="0" noProof="0" dirty="0" smtClean="0">
                <a:ln>
                  <a:noFill/>
                </a:ln>
                <a:solidFill>
                  <a:srgbClr val="336600"/>
                </a:solidFill>
                <a:uLnTx/>
                <a:uFillTx/>
                <a:latin typeface="Arial" pitchFamily="34" charset="0"/>
                <a:ea typeface="+mj-ea"/>
                <a:cs typeface="Arial" pitchFamily="34" charset="0"/>
              </a:rPr>
            </a:br>
            <a:r>
              <a:rPr kumimoji="0" lang="en-US" sz="2400" b="0" i="0" u="none" strike="noStrike" kern="1200" cap="none" spc="0" normalizeH="0" baseline="0" noProof="0" dirty="0" smtClean="0">
                <a:ln>
                  <a:noFill/>
                </a:ln>
                <a:solidFill>
                  <a:srgbClr val="336600"/>
                </a:solidFill>
                <a:uLnTx/>
                <a:uFillTx/>
                <a:latin typeface="Arial" pitchFamily="34" charset="0"/>
                <a:ea typeface="+mj-ea"/>
                <a:cs typeface="Arial" pitchFamily="34" charset="0"/>
              </a:rPr>
              <a:t>FY</a:t>
            </a:r>
            <a:r>
              <a:rPr kumimoji="0" lang="en-US" sz="2400" b="0" i="0" u="none" strike="noStrike" kern="1200" cap="none" spc="0" normalizeH="0" noProof="0" dirty="0" smtClean="0">
                <a:ln>
                  <a:noFill/>
                </a:ln>
                <a:solidFill>
                  <a:srgbClr val="336600"/>
                </a:solidFill>
                <a:uLnTx/>
                <a:uFillTx/>
                <a:latin typeface="Arial" pitchFamily="34" charset="0"/>
                <a:ea typeface="+mj-ea"/>
                <a:cs typeface="Arial" pitchFamily="34" charset="0"/>
              </a:rPr>
              <a:t> 2014 President’s Budget Request</a:t>
            </a:r>
            <a:endParaRPr kumimoji="0" lang="en-US" sz="2400" b="0" i="0" u="none" strike="noStrike" kern="1200" cap="none" spc="0" normalizeH="0" baseline="0" noProof="0" dirty="0">
              <a:ln>
                <a:noFill/>
              </a:ln>
              <a:solidFill>
                <a:srgbClr val="336600"/>
              </a:solidFill>
              <a:uLnTx/>
              <a:uFillTx/>
              <a:latin typeface="Arial" pitchFamily="34" charset="0"/>
              <a:ea typeface="+mj-ea"/>
              <a:cs typeface="Arial" pitchFamily="34" charset="0"/>
            </a:endParaRPr>
          </a:p>
        </p:txBody>
      </p:sp>
      <p:sp>
        <p:nvSpPr>
          <p:cNvPr id="5" name="Rectangle 4"/>
          <p:cNvSpPr/>
          <p:nvPr/>
        </p:nvSpPr>
        <p:spPr>
          <a:xfrm>
            <a:off x="952500" y="1273790"/>
            <a:ext cx="7239000" cy="4385816"/>
          </a:xfrm>
          <a:prstGeom prst="rect">
            <a:avLst/>
          </a:prstGeom>
        </p:spPr>
        <p:txBody>
          <a:bodyPr wrap="square">
            <a:spAutoFit/>
          </a:bodyPr>
          <a:lstStyle/>
          <a:p>
            <a:pPr marL="280988" indent="-280988">
              <a:spcAft>
                <a:spcPts val="600"/>
              </a:spcAft>
              <a:buFont typeface="Wingdings" pitchFamily="2" charset="2"/>
              <a:buChar char="§"/>
            </a:pPr>
            <a:r>
              <a:rPr lang="en-US" dirty="0" smtClean="0">
                <a:solidFill>
                  <a:srgbClr val="FF0000"/>
                </a:solidFill>
                <a:latin typeface="Arial" pitchFamily="34" charset="0"/>
                <a:cs typeface="Arial" pitchFamily="34" charset="0"/>
              </a:rPr>
              <a:t>Computational Sciences Graduate Fellowship (SC/ASCR)</a:t>
            </a:r>
          </a:p>
          <a:p>
            <a:pPr marL="280988" indent="-280988">
              <a:spcAft>
                <a:spcPts val="600"/>
              </a:spcAft>
              <a:buFont typeface="Wingdings" pitchFamily="2" charset="2"/>
              <a:buChar char="§"/>
            </a:pPr>
            <a:r>
              <a:rPr lang="en-US" dirty="0" smtClean="0">
                <a:solidFill>
                  <a:srgbClr val="FF0000"/>
                </a:solidFill>
                <a:latin typeface="Arial" pitchFamily="34" charset="0"/>
                <a:cs typeface="Arial" pitchFamily="34" charset="0"/>
              </a:rPr>
              <a:t>Summer School in Nuclear Chemistry and Radiochemistry (SC/BES-NP)</a:t>
            </a:r>
          </a:p>
          <a:p>
            <a:pPr marL="280988" indent="-280988">
              <a:spcAft>
                <a:spcPts val="600"/>
              </a:spcAft>
              <a:buFont typeface="Wingdings" pitchFamily="2" charset="2"/>
              <a:buChar char="§"/>
            </a:pPr>
            <a:r>
              <a:rPr lang="en-US" dirty="0" smtClean="0">
                <a:latin typeface="Arial" pitchFamily="34" charset="0"/>
                <a:cs typeface="Arial" pitchFamily="34" charset="0"/>
              </a:rPr>
              <a:t>Global Change Education Program (SC-BER)  (phasing out)</a:t>
            </a:r>
          </a:p>
          <a:p>
            <a:pPr marL="280988" indent="-280988">
              <a:spcAft>
                <a:spcPts val="600"/>
              </a:spcAft>
              <a:buFont typeface="Wingdings" pitchFamily="2" charset="2"/>
              <a:buChar char="§"/>
            </a:pPr>
            <a:r>
              <a:rPr lang="en-US" dirty="0" err="1" smtClean="0">
                <a:solidFill>
                  <a:srgbClr val="FF0000"/>
                </a:solidFill>
                <a:latin typeface="Arial" pitchFamily="34" charset="0"/>
                <a:cs typeface="Arial" pitchFamily="34" charset="0"/>
              </a:rPr>
              <a:t>QuarkNet</a:t>
            </a:r>
            <a:r>
              <a:rPr lang="en-US" dirty="0" smtClean="0">
                <a:solidFill>
                  <a:srgbClr val="FF0000"/>
                </a:solidFill>
                <a:latin typeface="Arial" pitchFamily="34" charset="0"/>
                <a:cs typeface="Arial" pitchFamily="34" charset="0"/>
              </a:rPr>
              <a:t> (SC-HEP)</a:t>
            </a:r>
          </a:p>
          <a:p>
            <a:pPr marL="280988" indent="-280988">
              <a:spcAft>
                <a:spcPts val="600"/>
              </a:spcAft>
              <a:buFont typeface="Wingdings" pitchFamily="2" charset="2"/>
              <a:buChar char="§"/>
            </a:pPr>
            <a:r>
              <a:rPr lang="en-US" dirty="0" smtClean="0">
                <a:latin typeface="Arial" pitchFamily="34" charset="0"/>
                <a:cs typeface="Arial" pitchFamily="34" charset="0"/>
              </a:rPr>
              <a:t>National Undergraduate Fellowship Program in Plasma Physics and Fusion Energy Sciences (SC-FES) (phasing out)</a:t>
            </a:r>
          </a:p>
          <a:p>
            <a:pPr marL="280988" indent="-280988">
              <a:spcAft>
                <a:spcPts val="600"/>
              </a:spcAft>
              <a:buFont typeface="Wingdings" pitchFamily="2" charset="2"/>
              <a:buChar char="§"/>
            </a:pPr>
            <a:r>
              <a:rPr lang="en-US" dirty="0" smtClean="0">
                <a:latin typeface="Arial" pitchFamily="34" charset="0"/>
                <a:cs typeface="Arial" pitchFamily="34" charset="0"/>
              </a:rPr>
              <a:t>Plasma/Fusion Science Educator Programs (SC-FES) (phasing out)</a:t>
            </a:r>
          </a:p>
          <a:p>
            <a:pPr marL="280988" indent="-280988">
              <a:spcAft>
                <a:spcPts val="600"/>
              </a:spcAft>
            </a:pPr>
            <a:endParaRPr lang="en-US" dirty="0" smtClean="0">
              <a:latin typeface="Arial" pitchFamily="34" charset="0"/>
              <a:cs typeface="Arial" pitchFamily="34" charset="0"/>
            </a:endParaRPr>
          </a:p>
          <a:p>
            <a:pPr marL="280988" indent="-280988">
              <a:spcAft>
                <a:spcPts val="600"/>
              </a:spcAft>
              <a:buFont typeface="Wingdings" pitchFamily="2" charset="2"/>
              <a:buChar char="§"/>
            </a:pPr>
            <a:r>
              <a:rPr lang="en-US" dirty="0" smtClean="0">
                <a:latin typeface="Arial" pitchFamily="34" charset="0"/>
                <a:cs typeface="Arial" pitchFamily="34" charset="0"/>
              </a:rPr>
              <a:t>Graduate Automotive Technology Education (EERE)</a:t>
            </a:r>
          </a:p>
          <a:p>
            <a:pPr marL="280988" indent="-280988">
              <a:spcAft>
                <a:spcPts val="600"/>
              </a:spcAft>
              <a:buFont typeface="Wingdings" pitchFamily="2" charset="2"/>
              <a:buChar char="§"/>
            </a:pPr>
            <a:r>
              <a:rPr lang="en-US" dirty="0" smtClean="0">
                <a:latin typeface="Arial" pitchFamily="34" charset="0"/>
                <a:cs typeface="Arial" pitchFamily="34" charset="0"/>
              </a:rPr>
              <a:t>Wind for Schools (EERE)</a:t>
            </a:r>
          </a:p>
          <a:p>
            <a:pPr marL="280988" indent="-280988">
              <a:spcAft>
                <a:spcPts val="600"/>
              </a:spcAft>
              <a:buFont typeface="Wingdings" pitchFamily="2" charset="2"/>
              <a:buChar char="§"/>
            </a:pPr>
            <a:r>
              <a:rPr lang="en-US" dirty="0" smtClean="0">
                <a:latin typeface="Arial" pitchFamily="34" charset="0"/>
                <a:cs typeface="Arial" pitchFamily="34" charset="0"/>
              </a:rPr>
              <a:t>Nuclear Scholarships/Integrated University Partnerships (NE)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32F972-5378-4979-A1EC-1F5193911C7C}" type="slidenum">
              <a:rPr lang="en-US" smtClean="0">
                <a:latin typeface="Arial" charset="0"/>
                <a:cs typeface="Arial" charset="0"/>
              </a:rPr>
              <a:pPr fontAlgn="base">
                <a:spcBef>
                  <a:spcPct val="0"/>
                </a:spcBef>
                <a:spcAft>
                  <a:spcPct val="0"/>
                </a:spcAft>
              </a:pPr>
              <a:t>4</a:t>
            </a:fld>
            <a:endParaRPr lang="en-US" dirty="0" smtClean="0">
              <a:latin typeface="Arial" charset="0"/>
              <a:cs typeface="Arial" charset="0"/>
            </a:endParaRPr>
          </a:p>
        </p:txBody>
      </p:sp>
      <p:sp>
        <p:nvSpPr>
          <p:cNvPr id="6" name="Slide Number Placeholder 5"/>
          <p:cNvSpPr txBox="1">
            <a:spLocks/>
          </p:cNvSpPr>
          <p:nvPr/>
        </p:nvSpPr>
        <p:spPr>
          <a:xfrm>
            <a:off x="8413750" y="6353969"/>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6E81CA-F8E5-4B70-B8DA-5021BD20F57A}" type="slidenum">
              <a:rPr kumimoji="0" lang="en-US" sz="1200" b="0" i="0" u="none" strike="noStrike" kern="1200" cap="none" spc="0" normalizeH="0" baseline="0" noProof="0" smtClean="0">
                <a:ln>
                  <a:noFill/>
                </a:ln>
                <a:solidFill>
                  <a:srgbClr val="106636"/>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06636"/>
              </a:solidFill>
              <a:effectLst/>
              <a:uLnTx/>
              <a:uFillTx/>
              <a:latin typeface="Arial" pitchFamily="34" charset="0"/>
              <a:ea typeface="+mn-ea"/>
              <a:cs typeface="Arial" pitchFamily="34" charset="0"/>
            </a:endParaRPr>
          </a:p>
        </p:txBody>
      </p:sp>
      <p:sp>
        <p:nvSpPr>
          <p:cNvPr id="7" name="Title 2"/>
          <p:cNvSpPr txBox="1">
            <a:spLocks/>
          </p:cNvSpPr>
          <p:nvPr/>
        </p:nvSpPr>
        <p:spPr bwMode="auto">
          <a:xfrm>
            <a:off x="3175" y="193782"/>
            <a:ext cx="9144000" cy="4247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eaLnBrk="0" hangingPunct="0">
              <a:lnSpc>
                <a:spcPct val="90000"/>
              </a:lnSpc>
              <a:defRPr/>
            </a:pPr>
            <a:r>
              <a:rPr lang="en-US" sz="2400" dirty="0" smtClean="0">
                <a:solidFill>
                  <a:srgbClr val="106636"/>
                </a:solidFill>
                <a:cs typeface="Arial" charset="0"/>
              </a:rPr>
              <a:t>Outline</a:t>
            </a:r>
            <a:endParaRPr kumimoji="0" lang="en-US" sz="2400" b="0" i="0" u="none" strike="noStrike" kern="1200" cap="none" spc="0" normalizeH="0" noProof="0" dirty="0" smtClean="0">
              <a:ln>
                <a:noFill/>
              </a:ln>
              <a:solidFill>
                <a:srgbClr val="106636"/>
              </a:solidFill>
              <a:effectLst/>
              <a:uLnTx/>
              <a:uFillTx/>
              <a:latin typeface="Arial" charset="0"/>
              <a:ea typeface="+mj-ea"/>
              <a:cs typeface="Arial" charset="0"/>
            </a:endParaRPr>
          </a:p>
        </p:txBody>
      </p:sp>
      <p:sp>
        <p:nvSpPr>
          <p:cNvPr id="10" name="TextBox 9"/>
          <p:cNvSpPr txBox="1"/>
          <p:nvPr/>
        </p:nvSpPr>
        <p:spPr>
          <a:xfrm>
            <a:off x="1000730" y="1278407"/>
            <a:ext cx="7139366" cy="3831818"/>
          </a:xfrm>
          <a:prstGeom prst="rect">
            <a:avLst/>
          </a:prstGeom>
          <a:noFill/>
        </p:spPr>
        <p:txBody>
          <a:bodyPr wrap="square" rtlCol="0">
            <a:spAutoFit/>
          </a:bodyPr>
          <a:lstStyle/>
          <a:p>
            <a:pPr marL="290513" indent="-290513">
              <a:spcAft>
                <a:spcPts val="3000"/>
              </a:spcAft>
              <a:buFont typeface="Wingdings" pitchFamily="2" charset="2"/>
              <a:buChar char="§"/>
            </a:pPr>
            <a:r>
              <a:rPr lang="en-US" sz="2400" dirty="0" smtClean="0"/>
              <a:t>Reflections on prioritization of science and scientific facilities</a:t>
            </a:r>
          </a:p>
          <a:p>
            <a:pPr marL="290513" indent="-290513">
              <a:spcAft>
                <a:spcPts val="3000"/>
              </a:spcAft>
              <a:buFont typeface="Wingdings" pitchFamily="2" charset="2"/>
              <a:buChar char="§"/>
            </a:pPr>
            <a:r>
              <a:rPr lang="en-US" sz="2400" spc="50" dirty="0" smtClean="0">
                <a:ln w="11430"/>
              </a:rPr>
              <a:t>Reflections on the impact of the BESAC Report on “Future X-Ray Light Sources”</a:t>
            </a:r>
          </a:p>
          <a:p>
            <a:pPr marL="290513" indent="-290513">
              <a:spcAft>
                <a:spcPts val="3000"/>
              </a:spcAft>
              <a:buFont typeface="Wingdings" pitchFamily="2" charset="2"/>
              <a:buChar char="§"/>
            </a:pPr>
            <a:r>
              <a:rPr lang="en-US" sz="2400" dirty="0" smtClean="0"/>
              <a:t>Full funding of financial assistance awards &lt;$1M</a:t>
            </a:r>
          </a:p>
          <a:p>
            <a:pPr marL="290513" indent="-290513">
              <a:spcAft>
                <a:spcPts val="3000"/>
              </a:spcAft>
              <a:buFont typeface="Wingdings" pitchFamily="2" charset="2"/>
              <a:buChar char="§"/>
            </a:pPr>
            <a:r>
              <a:rPr lang="en-US" sz="2400" dirty="0" smtClean="0"/>
              <a:t>Administration consolidation of STEM activities across federal agencies</a:t>
            </a:r>
            <a:endParaRPr lang="en-US" sz="2000" dirty="0" smtClean="0"/>
          </a:p>
        </p:txBody>
      </p:sp>
    </p:spTree>
    <p:extLst>
      <p:ext uri="{BB962C8B-B14F-4D97-AF65-F5344CB8AC3E}">
        <p14:creationId xmlns:p14="http://schemas.microsoft.com/office/powerpoint/2010/main" val="28778730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Text Box 3"/>
          <p:cNvSpPr txBox="1">
            <a:spLocks noChangeArrowheads="1"/>
          </p:cNvSpPr>
          <p:nvPr/>
        </p:nvSpPr>
        <p:spPr bwMode="auto">
          <a:xfrm>
            <a:off x="492125" y="2271993"/>
            <a:ext cx="8151091" cy="618609"/>
          </a:xfrm>
          <a:prstGeom prst="rect">
            <a:avLst/>
          </a:prstGeom>
          <a:noFill/>
          <a:ln w="9525" algn="ctr">
            <a:noFill/>
            <a:miter lim="800000"/>
            <a:headEnd/>
            <a:tailEnd/>
          </a:ln>
          <a:effectLst/>
        </p:spPr>
        <p:txBody>
          <a:bodyPr lIns="91418" tIns="45709" rIns="91418" bIns="457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608" eaLnBrk="0" hangingPunct="0">
              <a:lnSpc>
                <a:spcPct val="95000"/>
              </a:lnSpc>
              <a:spcBef>
                <a:spcPct val="0"/>
              </a:spcBef>
              <a:tabLst>
                <a:tab pos="1696726" algn="l"/>
              </a:tabLst>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rPr>
              <a:t>SC’s Scientific User Facilities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
        <p:nvSpPr>
          <p:cNvPr id="16" name="Slide Number Placeholder 15"/>
          <p:cNvSpPr>
            <a:spLocks noGrp="1"/>
          </p:cNvSpPr>
          <p:nvPr>
            <p:ph type="sldNum" sz="quarter" idx="11"/>
          </p:nvPr>
        </p:nvSpPr>
        <p:spPr/>
        <p:txBody>
          <a:bodyPr/>
          <a:lstStyle/>
          <a:p>
            <a:pPr>
              <a:defRPr/>
            </a:pPr>
            <a:fld id="{6EEA275D-5A49-48A8-817D-44C3EA0A3A2F}" type="slidenum">
              <a:rPr lang="en-US" smtClean="0"/>
              <a:pPr>
                <a:defRPr/>
              </a:pPr>
              <a:t>5</a:t>
            </a:fld>
            <a:endParaRPr lang="en-US" dirty="0"/>
          </a:p>
        </p:txBody>
      </p:sp>
    </p:spTree>
    <p:extLst>
      <p:ext uri="{BB962C8B-B14F-4D97-AF65-F5344CB8AC3E}">
        <p14:creationId xmlns:p14="http://schemas.microsoft.com/office/powerpoint/2010/main" val="2085397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oday.slac.stanford.edu/images/2009/lcls-21-undulators.jpg"/>
          <p:cNvPicPr>
            <a:picLocks noChangeAspect="1" noChangeArrowheads="1"/>
          </p:cNvPicPr>
          <p:nvPr/>
        </p:nvPicPr>
        <p:blipFill>
          <a:blip r:embed="rId3" cstate="print"/>
          <a:srcRect/>
          <a:stretch>
            <a:fillRect/>
          </a:stretch>
        </p:blipFill>
        <p:spPr bwMode="auto">
          <a:xfrm>
            <a:off x="-7815" y="773723"/>
            <a:ext cx="6515493" cy="6084277"/>
          </a:xfrm>
          <a:prstGeom prst="rect">
            <a:avLst/>
          </a:prstGeom>
          <a:noFill/>
        </p:spPr>
      </p:pic>
      <p:sp>
        <p:nvSpPr>
          <p:cNvPr id="11" name="Rectangle 10"/>
          <p:cNvSpPr/>
          <p:nvPr/>
        </p:nvSpPr>
        <p:spPr>
          <a:xfrm>
            <a:off x="-7815" y="-18854"/>
            <a:ext cx="9147176" cy="850900"/>
          </a:xfrm>
          <a:prstGeom prst="rect">
            <a:avLst/>
          </a:prstGeom>
          <a:noFill/>
          <a:ln w="9525">
            <a:noFill/>
            <a:miter lim="800000"/>
            <a:headEnd/>
            <a:tailEnd/>
          </a:ln>
        </p:spPr>
        <p:txBody>
          <a:bodyPr anchor="ctr"/>
          <a:lstStyle/>
          <a:p>
            <a:pPr algn="ctr" eaLnBrk="0" hangingPunct="0">
              <a:lnSpc>
                <a:spcPct val="80000"/>
              </a:lnSpc>
              <a:defRPr/>
            </a:pPr>
            <a:r>
              <a:rPr lang="en-US" sz="2400" dirty="0" smtClean="0">
                <a:solidFill>
                  <a:srgbClr val="106636"/>
                </a:solidFill>
                <a:cs typeface="Arial" charset="0"/>
              </a:rPr>
              <a:t>Office of Science</a:t>
            </a:r>
            <a:endParaRPr lang="en-US" sz="2300" dirty="0" smtClean="0">
              <a:solidFill>
                <a:srgbClr val="106636"/>
              </a:solidFill>
              <a:cs typeface="Arial" charset="0"/>
            </a:endParaRPr>
          </a:p>
        </p:txBody>
      </p:sp>
      <p:sp>
        <p:nvSpPr>
          <p:cNvPr id="8" name="Rectangle 7"/>
          <p:cNvSpPr/>
          <p:nvPr/>
        </p:nvSpPr>
        <p:spPr>
          <a:xfrm>
            <a:off x="6507678" y="772732"/>
            <a:ext cx="2640257" cy="6085268"/>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0" y="772732"/>
            <a:ext cx="9144000" cy="6085268"/>
          </a:xfrm>
          <a:prstGeom prst="rect">
            <a:avLst/>
          </a:prstGeom>
          <a:gradFill flip="none" rotWithShape="1">
            <a:gsLst>
              <a:gs pos="41000">
                <a:schemeClr val="bg1">
                  <a:lumMod val="95000"/>
                  <a:alpha val="0"/>
                </a:schemeClr>
              </a:gs>
              <a:gs pos="52000">
                <a:schemeClr val="accent1">
                  <a:tint val="44500"/>
                  <a:satMod val="160000"/>
                  <a:alpha val="43000"/>
                </a:schemeClr>
              </a:gs>
              <a:gs pos="61000">
                <a:schemeClr val="accent1">
                  <a:tint val="23500"/>
                  <a:satMod val="160000"/>
                  <a:alpha val="9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3"/>
          <p:cNvSpPr txBox="1">
            <a:spLocks noChangeArrowheads="1"/>
          </p:cNvSpPr>
          <p:nvPr/>
        </p:nvSpPr>
        <p:spPr bwMode="auto">
          <a:xfrm>
            <a:off x="5069727" y="1149864"/>
            <a:ext cx="3992385" cy="4955980"/>
          </a:xfrm>
          <a:prstGeom prst="rect">
            <a:avLst/>
          </a:prstGeom>
          <a:noFill/>
          <a:ln w="9525">
            <a:noFill/>
            <a:miter lim="800000"/>
            <a:headEnd/>
            <a:tailEnd/>
          </a:ln>
          <a:effectLst/>
        </p:spPr>
        <p:txBody>
          <a:bodyPr wrap="square" lIns="82048" tIns="41025" rIns="82048" bIns="41025">
            <a:spAutoFit/>
          </a:bodyPr>
          <a:lstStyle/>
          <a:p>
            <a:pPr defTabSz="914608">
              <a:lnSpc>
                <a:spcPts val="2000"/>
              </a:lnSpc>
              <a:spcAft>
                <a:spcPts val="1200"/>
              </a:spcAft>
            </a:pPr>
            <a:r>
              <a:rPr lang="en-US" u="sng" dirty="0" smtClean="0">
                <a:latin typeface="Arial" pitchFamily="34" charset="0"/>
                <a:cs typeface="Arial" pitchFamily="34" charset="0"/>
              </a:rPr>
              <a:t>Support for Researchers</a:t>
            </a:r>
          </a:p>
          <a:p>
            <a:pPr marL="509588" lvl="1" indent="-177800">
              <a:lnSpc>
                <a:spcPts val="2000"/>
              </a:lnSpc>
              <a:spcAft>
                <a:spcPts val="1200"/>
              </a:spcAft>
              <a:buFont typeface="Wingdings" pitchFamily="2" charset="2"/>
              <a:buChar char="§"/>
            </a:pPr>
            <a:r>
              <a:rPr lang="en-US" sz="1400" dirty="0" smtClean="0">
                <a:latin typeface="Arial" pitchFamily="34" charset="0"/>
                <a:cs typeface="Arial" pitchFamily="34" charset="0"/>
              </a:rPr>
              <a:t>Supports about 22,000 Ph.D. scientists, graduate students, undergraduates, engineers, and support staff at more than 300 institutions.</a:t>
            </a:r>
            <a:endParaRPr lang="en-US" sz="700" dirty="0" smtClean="0">
              <a:latin typeface="Arial" pitchFamily="34" charset="0"/>
              <a:cs typeface="Arial" pitchFamily="34" charset="0"/>
            </a:endParaRPr>
          </a:p>
          <a:p>
            <a:pPr marL="509588" lvl="1" indent="-177800">
              <a:lnSpc>
                <a:spcPts val="2000"/>
              </a:lnSpc>
              <a:spcAft>
                <a:spcPts val="1200"/>
              </a:spcAft>
              <a:buFont typeface="Wingdings" pitchFamily="2" charset="2"/>
              <a:buChar char="§"/>
            </a:pPr>
            <a:r>
              <a:rPr lang="en-US" sz="1400" dirty="0" smtClean="0">
                <a:latin typeface="Arial" pitchFamily="34" charset="0"/>
                <a:cs typeface="Arial" pitchFamily="34" charset="0"/>
              </a:rPr>
              <a:t>Provides 47% of Federal support of basic research in the physical sciences and key components of the Nation’s basic research in biology and computing.</a:t>
            </a:r>
          </a:p>
          <a:p>
            <a:pPr marL="509588" lvl="1" indent="-177800">
              <a:lnSpc>
                <a:spcPts val="2000"/>
              </a:lnSpc>
              <a:spcAft>
                <a:spcPts val="1200"/>
              </a:spcAft>
              <a:buFont typeface="Wingdings" pitchFamily="2" charset="2"/>
              <a:buChar char="§"/>
            </a:pPr>
            <a:r>
              <a:rPr lang="en-US" sz="1400" dirty="0" smtClean="0">
                <a:latin typeface="Arial" pitchFamily="34" charset="0"/>
                <a:cs typeface="Arial" pitchFamily="34" charset="0"/>
              </a:rPr>
              <a:t>Supports research that led </a:t>
            </a:r>
            <a:r>
              <a:rPr lang="en-US" sz="1400" smtClean="0">
                <a:latin typeface="Arial" pitchFamily="34" charset="0"/>
                <a:cs typeface="Arial" pitchFamily="34" charset="0"/>
              </a:rPr>
              <a:t>to over </a:t>
            </a:r>
            <a:r>
              <a:rPr lang="en-US" smtClean="0">
                <a:latin typeface="Arial" pitchFamily="34" charset="0"/>
                <a:cs typeface="Arial" pitchFamily="34" charset="0"/>
              </a:rPr>
              <a:t>100</a:t>
            </a:r>
            <a:r>
              <a:rPr lang="en-US" sz="1400" smtClean="0">
                <a:latin typeface="Arial" pitchFamily="34" charset="0"/>
                <a:cs typeface="Arial" pitchFamily="34" charset="0"/>
              </a:rPr>
              <a:t> </a:t>
            </a:r>
            <a:r>
              <a:rPr lang="en-US" sz="1400" dirty="0" smtClean="0">
                <a:latin typeface="Arial" pitchFamily="34" charset="0"/>
                <a:cs typeface="Arial" pitchFamily="34" charset="0"/>
              </a:rPr>
              <a:t>Nobel Prizes during the past </a:t>
            </a:r>
            <a:r>
              <a:rPr lang="en-US" dirty="0" smtClean="0">
                <a:latin typeface="Arial" pitchFamily="34" charset="0"/>
                <a:cs typeface="Arial" pitchFamily="34" charset="0"/>
              </a:rPr>
              <a:t>6</a:t>
            </a:r>
            <a:r>
              <a:rPr lang="en-US" sz="1400" dirty="0" smtClean="0">
                <a:latin typeface="Arial" pitchFamily="34" charset="0"/>
                <a:cs typeface="Arial" pitchFamily="34" charset="0"/>
              </a:rPr>
              <a:t> decades—more than </a:t>
            </a:r>
            <a:r>
              <a:rPr lang="en-US" dirty="0" smtClean="0">
                <a:latin typeface="Arial" pitchFamily="34" charset="0"/>
                <a:cs typeface="Arial" pitchFamily="34" charset="0"/>
              </a:rPr>
              <a:t>20</a:t>
            </a:r>
            <a:r>
              <a:rPr lang="en-US" sz="1400" dirty="0" smtClean="0">
                <a:latin typeface="Arial" pitchFamily="34" charset="0"/>
                <a:cs typeface="Arial" pitchFamily="34" charset="0"/>
              </a:rPr>
              <a:t> in the past </a:t>
            </a:r>
            <a:r>
              <a:rPr lang="en-US" dirty="0" smtClean="0">
                <a:latin typeface="Arial" pitchFamily="34" charset="0"/>
                <a:cs typeface="Arial" pitchFamily="34" charset="0"/>
              </a:rPr>
              <a:t>10</a:t>
            </a:r>
            <a:r>
              <a:rPr lang="en-US" sz="1400" dirty="0" smtClean="0">
                <a:latin typeface="Arial" pitchFamily="34" charset="0"/>
                <a:cs typeface="Arial" pitchFamily="34" charset="0"/>
              </a:rPr>
              <a:t> years.</a:t>
            </a:r>
          </a:p>
          <a:p>
            <a:pPr marL="228600" indent="-228600" defTabSz="914608">
              <a:lnSpc>
                <a:spcPts val="2000"/>
              </a:lnSpc>
              <a:spcAft>
                <a:spcPts val="1200"/>
              </a:spcAft>
            </a:pPr>
            <a:r>
              <a:rPr lang="en-US" u="sng" dirty="0" smtClean="0">
                <a:latin typeface="Arial" pitchFamily="34" charset="0"/>
                <a:cs typeface="Arial" pitchFamily="34" charset="0"/>
              </a:rPr>
              <a:t>Support for Scientific User </a:t>
            </a:r>
            <a:r>
              <a:rPr lang="en-US" u="sng" dirty="0" err="1" smtClean="0">
                <a:latin typeface="Arial" pitchFamily="34" charset="0"/>
                <a:cs typeface="Arial" pitchFamily="34" charset="0"/>
              </a:rPr>
              <a:t>Facillities</a:t>
            </a:r>
            <a:endParaRPr lang="en-US" u="sng" dirty="0" smtClean="0">
              <a:latin typeface="Arial" pitchFamily="34" charset="0"/>
              <a:cs typeface="Arial" pitchFamily="34" charset="0"/>
            </a:endParaRPr>
          </a:p>
          <a:p>
            <a:pPr marL="509588" lvl="1" indent="-177800" defTabSz="914608">
              <a:lnSpc>
                <a:spcPts val="2000"/>
              </a:lnSpc>
              <a:spcAft>
                <a:spcPts val="1200"/>
              </a:spcAft>
              <a:buFont typeface="Wingdings" pitchFamily="2" charset="2"/>
              <a:buChar char="§"/>
            </a:pPr>
            <a:r>
              <a:rPr lang="en-US" sz="1400" dirty="0" smtClean="0">
                <a:latin typeface="Arial" pitchFamily="34" charset="0"/>
                <a:cs typeface="Arial" pitchFamily="34" charset="0"/>
              </a:rPr>
              <a:t>Provides the world’s largest collection of scientific user facilities to nearly </a:t>
            </a:r>
            <a:r>
              <a:rPr lang="en-US" dirty="0" smtClean="0">
                <a:latin typeface="Arial" pitchFamily="34" charset="0"/>
                <a:cs typeface="Arial" pitchFamily="34" charset="0"/>
              </a:rPr>
              <a:t>28,000</a:t>
            </a:r>
            <a:r>
              <a:rPr lang="en-US" sz="1400" dirty="0" smtClean="0">
                <a:latin typeface="Arial" pitchFamily="34" charset="0"/>
                <a:cs typeface="Arial" pitchFamily="34" charset="0"/>
              </a:rPr>
              <a:t> users each year.</a:t>
            </a:r>
            <a:endParaRPr lang="en-US" sz="1400" dirty="0">
              <a:latin typeface="Arial" pitchFamily="34" charset="0"/>
              <a:cs typeface="Arial" pitchFamily="34" charset="0"/>
            </a:endParaRPr>
          </a:p>
        </p:txBody>
      </p:sp>
      <p:sp>
        <p:nvSpPr>
          <p:cNvPr id="12" name="Slide Number Placeholder 4"/>
          <p:cNvSpPr>
            <a:spLocks noGrp="1"/>
          </p:cNvSpPr>
          <p:nvPr>
            <p:ph type="sldNum" sz="quarter" idx="4294967295"/>
          </p:nvPr>
        </p:nvSpPr>
        <p:spPr>
          <a:xfrm>
            <a:off x="8413750" y="6351588"/>
            <a:ext cx="381000" cy="365125"/>
          </a:xfrm>
          <a:prstGeom prst="rect">
            <a:avLst/>
          </a:prstGeom>
        </p:spPr>
        <p:txBody>
          <a:bodyPr/>
          <a:lstStyle/>
          <a:p>
            <a:pPr>
              <a:defRPr/>
            </a:pPr>
            <a:fld id="{0E35970C-66DA-42B4-8591-6E363A3B576E}"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CB904C-C2CC-4D36-954D-0F92051401C7}" type="slidenum">
              <a:rPr lang="en-US" smtClean="0">
                <a:latin typeface="Arial" charset="0"/>
                <a:cs typeface="Arial" charset="0"/>
              </a:rPr>
              <a:pPr fontAlgn="base">
                <a:spcBef>
                  <a:spcPct val="0"/>
                </a:spcBef>
                <a:spcAft>
                  <a:spcPct val="0"/>
                </a:spcAft>
              </a:pPr>
              <a:t>7</a:t>
            </a:fld>
            <a:endParaRPr lang="en-US" dirty="0" smtClean="0">
              <a:latin typeface="Arial" charset="0"/>
              <a:cs typeface="Arial" charset="0"/>
            </a:endParaRPr>
          </a:p>
        </p:txBody>
      </p:sp>
      <p:sp>
        <p:nvSpPr>
          <p:cNvPr id="9218" name="Title 2"/>
          <p:cNvSpPr>
            <a:spLocks noGrp="1"/>
          </p:cNvSpPr>
          <p:nvPr>
            <p:ph type="title"/>
          </p:nvPr>
        </p:nvSpPr>
        <p:spPr>
          <a:xfrm>
            <a:off x="0" y="35079"/>
            <a:ext cx="9144000" cy="674031"/>
          </a:xfrm>
        </p:spPr>
        <p:txBody>
          <a:bodyPr/>
          <a:lstStyle/>
          <a:p>
            <a:pPr eaLnBrk="1" hangingPunct="1">
              <a:lnSpc>
                <a:spcPct val="90000"/>
              </a:lnSpc>
            </a:pPr>
            <a:r>
              <a:rPr lang="en-US" dirty="0" smtClean="0">
                <a:latin typeface="Arial" charset="0"/>
                <a:cs typeface="Arial" charset="0"/>
              </a:rPr>
              <a:t>Distribution of Users at the ~30 SC Facilities 2013</a:t>
            </a:r>
            <a:br>
              <a:rPr lang="en-US" dirty="0" smtClean="0">
                <a:latin typeface="Arial" charset="0"/>
                <a:cs typeface="Arial" charset="0"/>
              </a:rPr>
            </a:br>
            <a:r>
              <a:rPr lang="en-US" sz="1800" dirty="0" smtClean="0">
                <a:latin typeface="Arial" charset="0"/>
                <a:cs typeface="Arial" charset="0"/>
              </a:rPr>
              <a:t>Nearly ¾ of users do their work at ASCR or BES facilities</a:t>
            </a:r>
            <a:endParaRPr lang="en-US" sz="1800" i="1" dirty="0" smtClean="0">
              <a:latin typeface="Arial" charset="0"/>
              <a:cs typeface="Arial" charset="0"/>
            </a:endParaRPr>
          </a:p>
        </p:txBody>
      </p:sp>
      <p:graphicFrame>
        <p:nvGraphicFramePr>
          <p:cNvPr id="36" name="Chart 35"/>
          <p:cNvGraphicFramePr/>
          <p:nvPr>
            <p:extLst>
              <p:ext uri="{D42A27DB-BD31-4B8C-83A1-F6EECF244321}">
                <p14:modId xmlns:p14="http://schemas.microsoft.com/office/powerpoint/2010/main" val="3821896665"/>
              </p:ext>
            </p:extLst>
          </p:nvPr>
        </p:nvGraphicFramePr>
        <p:xfrm>
          <a:off x="1588958" y="1124262"/>
          <a:ext cx="6580680" cy="5006714"/>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 Box 99"/>
          <p:cNvSpPr txBox="1">
            <a:spLocks noChangeArrowheads="1"/>
          </p:cNvSpPr>
          <p:nvPr/>
        </p:nvSpPr>
        <p:spPr bwMode="auto">
          <a:xfrm>
            <a:off x="3615260" y="1475208"/>
            <a:ext cx="1581413" cy="2879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FES</a:t>
            </a:r>
          </a:p>
        </p:txBody>
      </p:sp>
      <p:sp>
        <p:nvSpPr>
          <p:cNvPr id="39" name="Rectangle 36"/>
          <p:cNvSpPr>
            <a:spLocks noChangeArrowheads="1"/>
          </p:cNvSpPr>
          <p:nvPr/>
        </p:nvSpPr>
        <p:spPr bwMode="auto">
          <a:xfrm>
            <a:off x="4825995" y="1088897"/>
            <a:ext cx="385491" cy="176756"/>
          </a:xfrm>
          <a:prstGeom prst="rect">
            <a:avLst/>
          </a:prstGeom>
          <a:noFill/>
          <a:ln w="9525">
            <a:noFill/>
            <a:miter lim="800000"/>
            <a:headEnd/>
            <a:tailEnd/>
          </a:ln>
        </p:spPr>
        <p:txBody>
          <a:bodyPr wrap="none" lIns="0" tIns="0" rIns="0" bIns="0">
            <a:spAutoFit/>
          </a:bodyPr>
          <a:lstStyle/>
          <a:p>
            <a:r>
              <a:rPr lang="en-US" sz="1000" b="1">
                <a:solidFill>
                  <a:srgbClr val="000000"/>
                </a:solidFill>
              </a:rPr>
              <a:t>SSRL</a:t>
            </a:r>
            <a:endParaRPr lang="en-US" sz="2800" b="1"/>
          </a:p>
        </p:txBody>
      </p:sp>
      <p:sp>
        <p:nvSpPr>
          <p:cNvPr id="40" name="Rectangle 38"/>
          <p:cNvSpPr>
            <a:spLocks noChangeArrowheads="1"/>
          </p:cNvSpPr>
          <p:nvPr/>
        </p:nvSpPr>
        <p:spPr bwMode="auto">
          <a:xfrm>
            <a:off x="5839032" y="1482497"/>
            <a:ext cx="286878" cy="174933"/>
          </a:xfrm>
          <a:prstGeom prst="rect">
            <a:avLst/>
          </a:prstGeom>
          <a:noFill/>
          <a:ln w="9525">
            <a:noFill/>
            <a:miter lim="800000"/>
            <a:headEnd/>
            <a:tailEnd/>
          </a:ln>
        </p:spPr>
        <p:txBody>
          <a:bodyPr wrap="none" lIns="0" tIns="0" rIns="0" bIns="0">
            <a:spAutoFit/>
          </a:bodyPr>
          <a:lstStyle/>
          <a:p>
            <a:r>
              <a:rPr lang="en-US" sz="1000" b="1">
                <a:solidFill>
                  <a:srgbClr val="000000"/>
                </a:solidFill>
              </a:rPr>
              <a:t>ALS</a:t>
            </a:r>
            <a:endParaRPr lang="en-US" sz="2800" b="1"/>
          </a:p>
        </p:txBody>
      </p:sp>
      <p:sp>
        <p:nvSpPr>
          <p:cNvPr id="41" name="Rectangle 40"/>
          <p:cNvSpPr>
            <a:spLocks noChangeArrowheads="1"/>
          </p:cNvSpPr>
          <p:nvPr/>
        </p:nvSpPr>
        <p:spPr bwMode="auto">
          <a:xfrm>
            <a:off x="6837725" y="2927520"/>
            <a:ext cx="294050" cy="174933"/>
          </a:xfrm>
          <a:prstGeom prst="rect">
            <a:avLst/>
          </a:prstGeom>
          <a:noFill/>
          <a:ln w="9525">
            <a:noFill/>
            <a:miter lim="800000"/>
            <a:headEnd/>
            <a:tailEnd/>
          </a:ln>
        </p:spPr>
        <p:txBody>
          <a:bodyPr wrap="none" lIns="0" tIns="0" rIns="0" bIns="0">
            <a:spAutoFit/>
          </a:bodyPr>
          <a:lstStyle/>
          <a:p>
            <a:r>
              <a:rPr lang="en-US" sz="1000" b="1">
                <a:solidFill>
                  <a:srgbClr val="000000"/>
                </a:solidFill>
              </a:rPr>
              <a:t>APS</a:t>
            </a:r>
            <a:endParaRPr lang="en-US" sz="2800" b="1"/>
          </a:p>
        </p:txBody>
      </p:sp>
      <p:sp>
        <p:nvSpPr>
          <p:cNvPr id="42" name="Rectangle 42"/>
          <p:cNvSpPr>
            <a:spLocks noChangeArrowheads="1"/>
          </p:cNvSpPr>
          <p:nvPr/>
        </p:nvSpPr>
        <p:spPr bwMode="auto">
          <a:xfrm>
            <a:off x="6741603" y="4494974"/>
            <a:ext cx="381907"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NSLS</a:t>
            </a:r>
            <a:endParaRPr lang="en-US" sz="2800" b="1" dirty="0"/>
          </a:p>
        </p:txBody>
      </p:sp>
      <p:sp>
        <p:nvSpPr>
          <p:cNvPr id="43" name="Rectangle 44"/>
          <p:cNvSpPr>
            <a:spLocks noChangeArrowheads="1"/>
          </p:cNvSpPr>
          <p:nvPr/>
        </p:nvSpPr>
        <p:spPr bwMode="auto">
          <a:xfrm>
            <a:off x="6316037" y="5233799"/>
            <a:ext cx="338874" cy="176755"/>
          </a:xfrm>
          <a:prstGeom prst="rect">
            <a:avLst/>
          </a:prstGeom>
          <a:noFill/>
          <a:ln w="9525">
            <a:noFill/>
            <a:miter lim="800000"/>
            <a:headEnd/>
            <a:tailEnd/>
          </a:ln>
        </p:spPr>
        <p:txBody>
          <a:bodyPr wrap="none" lIns="0" tIns="0" rIns="0" bIns="0">
            <a:spAutoFit/>
          </a:bodyPr>
          <a:lstStyle/>
          <a:p>
            <a:r>
              <a:rPr lang="en-US" sz="1000" b="1" dirty="0">
                <a:solidFill>
                  <a:srgbClr val="000000"/>
                </a:solidFill>
              </a:rPr>
              <a:t>HFIR</a:t>
            </a:r>
            <a:endParaRPr lang="en-US" sz="2800" b="1" dirty="0"/>
          </a:p>
        </p:txBody>
      </p:sp>
      <p:sp>
        <p:nvSpPr>
          <p:cNvPr id="44" name="Rectangle 46"/>
          <p:cNvSpPr>
            <a:spLocks noChangeArrowheads="1"/>
          </p:cNvSpPr>
          <p:nvPr/>
        </p:nvSpPr>
        <p:spPr bwMode="auto">
          <a:xfrm>
            <a:off x="6184834" y="5375767"/>
            <a:ext cx="381907"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Lujan</a:t>
            </a:r>
            <a:endParaRPr lang="en-US" sz="2800" b="1" dirty="0"/>
          </a:p>
        </p:txBody>
      </p:sp>
      <p:sp>
        <p:nvSpPr>
          <p:cNvPr id="45" name="Rectangle 48"/>
          <p:cNvSpPr>
            <a:spLocks noChangeArrowheads="1"/>
          </p:cNvSpPr>
          <p:nvPr/>
        </p:nvSpPr>
        <p:spPr bwMode="auto">
          <a:xfrm>
            <a:off x="5961410" y="5547390"/>
            <a:ext cx="294050"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SNS</a:t>
            </a:r>
            <a:endParaRPr lang="en-US" sz="2800" b="1" dirty="0"/>
          </a:p>
        </p:txBody>
      </p:sp>
      <p:sp>
        <p:nvSpPr>
          <p:cNvPr id="46" name="Rectangle 50"/>
          <p:cNvSpPr>
            <a:spLocks noChangeArrowheads="1"/>
          </p:cNvSpPr>
          <p:nvPr/>
        </p:nvSpPr>
        <p:spPr bwMode="auto">
          <a:xfrm>
            <a:off x="5231272" y="5912326"/>
            <a:ext cx="485900"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NSRCs</a:t>
            </a:r>
            <a:endParaRPr lang="en-US" sz="2800" b="1" dirty="0"/>
          </a:p>
        </p:txBody>
      </p:sp>
      <p:sp>
        <p:nvSpPr>
          <p:cNvPr id="47" name="Rectangle 52"/>
          <p:cNvSpPr>
            <a:spLocks noChangeArrowheads="1"/>
          </p:cNvSpPr>
          <p:nvPr/>
        </p:nvSpPr>
        <p:spPr bwMode="auto">
          <a:xfrm>
            <a:off x="2954118" y="5790232"/>
            <a:ext cx="502036" cy="176756"/>
          </a:xfrm>
          <a:prstGeom prst="rect">
            <a:avLst/>
          </a:prstGeom>
          <a:noFill/>
          <a:ln w="9525">
            <a:noFill/>
            <a:miter lim="800000"/>
            <a:headEnd/>
            <a:tailEnd/>
          </a:ln>
        </p:spPr>
        <p:txBody>
          <a:bodyPr wrap="none" lIns="0" tIns="0" rIns="0" bIns="0">
            <a:spAutoFit/>
          </a:bodyPr>
          <a:lstStyle/>
          <a:p>
            <a:r>
              <a:rPr lang="en-US" sz="1000" b="1">
                <a:solidFill>
                  <a:srgbClr val="000000"/>
                </a:solidFill>
              </a:rPr>
              <a:t>NERSC</a:t>
            </a:r>
            <a:endParaRPr lang="en-US" sz="2800" b="1"/>
          </a:p>
        </p:txBody>
      </p:sp>
      <p:sp>
        <p:nvSpPr>
          <p:cNvPr id="48" name="Rectangle 54"/>
          <p:cNvSpPr>
            <a:spLocks noChangeArrowheads="1"/>
          </p:cNvSpPr>
          <p:nvPr/>
        </p:nvSpPr>
        <p:spPr bwMode="auto">
          <a:xfrm>
            <a:off x="1863213" y="4591554"/>
            <a:ext cx="390871"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OLCF</a:t>
            </a:r>
            <a:endParaRPr lang="en-US" sz="2800" b="1" dirty="0"/>
          </a:p>
        </p:txBody>
      </p:sp>
      <p:sp>
        <p:nvSpPr>
          <p:cNvPr id="49" name="Rectangle 56"/>
          <p:cNvSpPr>
            <a:spLocks noChangeArrowheads="1"/>
          </p:cNvSpPr>
          <p:nvPr/>
        </p:nvSpPr>
        <p:spPr bwMode="auto">
          <a:xfrm>
            <a:off x="1699271" y="4042412"/>
            <a:ext cx="383699"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ALCF</a:t>
            </a:r>
            <a:endParaRPr lang="en-US" sz="2800" b="1" dirty="0"/>
          </a:p>
        </p:txBody>
      </p:sp>
      <p:sp>
        <p:nvSpPr>
          <p:cNvPr id="50" name="Rectangle 58"/>
          <p:cNvSpPr>
            <a:spLocks noChangeArrowheads="1"/>
          </p:cNvSpPr>
          <p:nvPr/>
        </p:nvSpPr>
        <p:spPr bwMode="auto">
          <a:xfrm>
            <a:off x="1442091" y="3409109"/>
            <a:ext cx="609615" cy="176756"/>
          </a:xfrm>
          <a:prstGeom prst="rect">
            <a:avLst/>
          </a:prstGeom>
          <a:noFill/>
          <a:ln w="9525">
            <a:noFill/>
            <a:miter lim="800000"/>
            <a:headEnd/>
            <a:tailEnd/>
          </a:ln>
        </p:spPr>
        <p:txBody>
          <a:bodyPr wrap="none" lIns="0" tIns="0" rIns="0" bIns="0">
            <a:spAutoFit/>
          </a:bodyPr>
          <a:lstStyle/>
          <a:p>
            <a:r>
              <a:rPr lang="en-US" sz="1000" b="1" dirty="0" err="1">
                <a:solidFill>
                  <a:srgbClr val="000000"/>
                </a:solidFill>
              </a:rPr>
              <a:t>Tevatron</a:t>
            </a:r>
            <a:endParaRPr lang="en-US" sz="2800" b="1" dirty="0"/>
          </a:p>
        </p:txBody>
      </p:sp>
      <p:sp>
        <p:nvSpPr>
          <p:cNvPr id="51" name="Rectangle 60"/>
          <p:cNvSpPr>
            <a:spLocks noChangeArrowheads="1"/>
          </p:cNvSpPr>
          <p:nvPr/>
        </p:nvSpPr>
        <p:spPr bwMode="auto">
          <a:xfrm>
            <a:off x="1460560" y="2962326"/>
            <a:ext cx="668784" cy="176755"/>
          </a:xfrm>
          <a:prstGeom prst="rect">
            <a:avLst/>
          </a:prstGeom>
          <a:noFill/>
          <a:ln w="9525">
            <a:noFill/>
            <a:miter lim="800000"/>
            <a:headEnd/>
            <a:tailEnd/>
          </a:ln>
        </p:spPr>
        <p:txBody>
          <a:bodyPr wrap="none" lIns="0" tIns="0" rIns="0" bIns="0">
            <a:spAutoFit/>
          </a:bodyPr>
          <a:lstStyle/>
          <a:p>
            <a:r>
              <a:rPr lang="en-US" sz="1000" b="1" dirty="0">
                <a:solidFill>
                  <a:srgbClr val="000000"/>
                </a:solidFill>
              </a:rPr>
              <a:t>B-Factory</a:t>
            </a:r>
            <a:endParaRPr lang="en-US" sz="2800" b="1" dirty="0"/>
          </a:p>
        </p:txBody>
      </p:sp>
      <p:sp>
        <p:nvSpPr>
          <p:cNvPr id="52" name="Rectangle 62"/>
          <p:cNvSpPr>
            <a:spLocks noChangeArrowheads="1"/>
          </p:cNvSpPr>
          <p:nvPr/>
        </p:nvSpPr>
        <p:spPr bwMode="auto">
          <a:xfrm>
            <a:off x="1853067" y="2554147"/>
            <a:ext cx="351425"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RHIC</a:t>
            </a:r>
            <a:endParaRPr lang="en-US" sz="2800" b="1" dirty="0"/>
          </a:p>
        </p:txBody>
      </p:sp>
      <p:sp>
        <p:nvSpPr>
          <p:cNvPr id="53" name="Rectangle 64"/>
          <p:cNvSpPr>
            <a:spLocks noChangeArrowheads="1"/>
          </p:cNvSpPr>
          <p:nvPr/>
        </p:nvSpPr>
        <p:spPr bwMode="auto">
          <a:xfrm>
            <a:off x="2095273" y="2001345"/>
            <a:ext cx="467970"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TJNAF</a:t>
            </a:r>
            <a:endParaRPr lang="en-US" sz="2800" b="1" dirty="0"/>
          </a:p>
        </p:txBody>
      </p:sp>
      <p:sp>
        <p:nvSpPr>
          <p:cNvPr id="55" name="Rectangle 68"/>
          <p:cNvSpPr>
            <a:spLocks noChangeArrowheads="1"/>
          </p:cNvSpPr>
          <p:nvPr/>
        </p:nvSpPr>
        <p:spPr bwMode="auto">
          <a:xfrm>
            <a:off x="2377087" y="1626292"/>
            <a:ext cx="484106"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ATLAS</a:t>
            </a:r>
            <a:endParaRPr lang="en-US" sz="2800" b="1" dirty="0"/>
          </a:p>
        </p:txBody>
      </p:sp>
      <p:sp>
        <p:nvSpPr>
          <p:cNvPr id="56" name="Rectangle 70"/>
          <p:cNvSpPr>
            <a:spLocks noChangeArrowheads="1"/>
          </p:cNvSpPr>
          <p:nvPr/>
        </p:nvSpPr>
        <p:spPr bwMode="auto">
          <a:xfrm>
            <a:off x="2859320" y="1401163"/>
            <a:ext cx="398043"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EMSL</a:t>
            </a:r>
            <a:endParaRPr lang="en-US" sz="2800" b="1" dirty="0"/>
          </a:p>
        </p:txBody>
      </p:sp>
      <p:sp>
        <p:nvSpPr>
          <p:cNvPr id="57" name="Rectangle 72"/>
          <p:cNvSpPr>
            <a:spLocks noChangeArrowheads="1"/>
          </p:cNvSpPr>
          <p:nvPr/>
        </p:nvSpPr>
        <p:spPr bwMode="auto">
          <a:xfrm>
            <a:off x="3435957" y="1216550"/>
            <a:ext cx="213692" cy="153889"/>
          </a:xfrm>
          <a:prstGeom prst="rect">
            <a:avLst/>
          </a:prstGeom>
          <a:noFill/>
          <a:ln w="9525">
            <a:noFill/>
            <a:miter lim="800000"/>
            <a:headEnd/>
            <a:tailEnd/>
          </a:ln>
        </p:spPr>
        <p:txBody>
          <a:bodyPr wrap="square" lIns="0" tIns="0" rIns="0" bIns="0">
            <a:spAutoFit/>
          </a:bodyPr>
          <a:lstStyle/>
          <a:p>
            <a:r>
              <a:rPr lang="en-US" sz="1000" b="1" dirty="0">
                <a:solidFill>
                  <a:srgbClr val="000000"/>
                </a:solidFill>
              </a:rPr>
              <a:t>JGI</a:t>
            </a:r>
            <a:endParaRPr lang="en-US" sz="2800" b="1" dirty="0"/>
          </a:p>
        </p:txBody>
      </p:sp>
      <p:sp>
        <p:nvSpPr>
          <p:cNvPr id="58" name="Rectangle 74"/>
          <p:cNvSpPr>
            <a:spLocks noChangeArrowheads="1"/>
          </p:cNvSpPr>
          <p:nvPr/>
        </p:nvSpPr>
        <p:spPr bwMode="auto">
          <a:xfrm>
            <a:off x="3829091" y="1081941"/>
            <a:ext cx="331702"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ARM</a:t>
            </a:r>
            <a:endParaRPr lang="en-US" sz="2800" b="1" dirty="0"/>
          </a:p>
        </p:txBody>
      </p:sp>
      <p:sp>
        <p:nvSpPr>
          <p:cNvPr id="59" name="Rectangle 76"/>
          <p:cNvSpPr>
            <a:spLocks noChangeArrowheads="1"/>
          </p:cNvSpPr>
          <p:nvPr/>
        </p:nvSpPr>
        <p:spPr bwMode="auto">
          <a:xfrm rot="16200000">
            <a:off x="4108553" y="945932"/>
            <a:ext cx="384490" cy="17212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DIII-D</a:t>
            </a:r>
            <a:endParaRPr lang="en-US" sz="2800" b="1" dirty="0"/>
          </a:p>
        </p:txBody>
      </p:sp>
      <p:sp>
        <p:nvSpPr>
          <p:cNvPr id="60" name="Rectangle 78"/>
          <p:cNvSpPr>
            <a:spLocks noChangeArrowheads="1"/>
          </p:cNvSpPr>
          <p:nvPr/>
        </p:nvSpPr>
        <p:spPr bwMode="auto">
          <a:xfrm rot="16200000">
            <a:off x="4221429" y="886710"/>
            <a:ext cx="506578" cy="172127"/>
          </a:xfrm>
          <a:prstGeom prst="rect">
            <a:avLst/>
          </a:prstGeom>
          <a:noFill/>
          <a:ln w="9525">
            <a:noFill/>
            <a:miter lim="800000"/>
            <a:headEnd/>
            <a:tailEnd/>
          </a:ln>
        </p:spPr>
        <p:txBody>
          <a:bodyPr wrap="none" lIns="0" tIns="0" rIns="0" bIns="0">
            <a:spAutoFit/>
          </a:bodyPr>
          <a:lstStyle/>
          <a:p>
            <a:r>
              <a:rPr lang="en-US" sz="1000" b="1" dirty="0" err="1">
                <a:solidFill>
                  <a:srgbClr val="000000"/>
                </a:solidFill>
              </a:rPr>
              <a:t>Alcator</a:t>
            </a:r>
            <a:endParaRPr lang="en-US" sz="2800" b="1" dirty="0"/>
          </a:p>
        </p:txBody>
      </p:sp>
      <p:sp>
        <p:nvSpPr>
          <p:cNvPr id="62" name="Text Box 92"/>
          <p:cNvSpPr txBox="1">
            <a:spLocks noChangeArrowheads="1"/>
          </p:cNvSpPr>
          <p:nvPr/>
        </p:nvSpPr>
        <p:spPr bwMode="auto">
          <a:xfrm>
            <a:off x="5261690" y="3128550"/>
            <a:ext cx="1158269" cy="287911"/>
          </a:xfrm>
          <a:prstGeom prst="rect">
            <a:avLst/>
          </a:prstGeom>
          <a:noFill/>
          <a:ln w="9525">
            <a:noFill/>
            <a:miter lim="800000"/>
            <a:headEnd/>
            <a:tailEnd/>
          </a:ln>
        </p:spPr>
        <p:txBody>
          <a:bodyPr wrap="none">
            <a:spAutoFit/>
          </a:bodyPr>
          <a:lstStyle/>
          <a:p>
            <a:pPr>
              <a:lnSpc>
                <a:spcPct val="85000"/>
              </a:lnSpc>
            </a:pPr>
            <a:r>
              <a:rPr lang="en-US" sz="1200" b="1" dirty="0">
                <a:solidFill>
                  <a:schemeClr val="bg1"/>
                </a:solidFill>
                <a:latin typeface="Calibri" pitchFamily="34" charset="0"/>
              </a:rPr>
              <a:t>Light Sources</a:t>
            </a:r>
          </a:p>
        </p:txBody>
      </p:sp>
      <p:sp>
        <p:nvSpPr>
          <p:cNvPr id="63" name="Text Box 93"/>
          <p:cNvSpPr txBox="1">
            <a:spLocks noChangeArrowheads="1"/>
          </p:cNvSpPr>
          <p:nvPr/>
        </p:nvSpPr>
        <p:spPr bwMode="auto">
          <a:xfrm>
            <a:off x="5278039" y="4733185"/>
            <a:ext cx="937732" cy="4683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Neutron Sources</a:t>
            </a:r>
          </a:p>
        </p:txBody>
      </p:sp>
      <p:sp>
        <p:nvSpPr>
          <p:cNvPr id="64" name="Text Box 94"/>
          <p:cNvSpPr txBox="1">
            <a:spLocks noChangeArrowheads="1"/>
          </p:cNvSpPr>
          <p:nvPr/>
        </p:nvSpPr>
        <p:spPr bwMode="auto">
          <a:xfrm>
            <a:off x="4614325" y="5098954"/>
            <a:ext cx="937732" cy="468311"/>
          </a:xfrm>
          <a:prstGeom prst="rect">
            <a:avLst/>
          </a:prstGeom>
          <a:noFill/>
          <a:ln w="9525">
            <a:noFill/>
            <a:miter lim="800000"/>
            <a:headEnd/>
            <a:tailEnd/>
          </a:ln>
        </p:spPr>
        <p:txBody>
          <a:bodyPr>
            <a:spAutoFit/>
          </a:bodyPr>
          <a:lstStyle/>
          <a:p>
            <a:pPr algn="ctr">
              <a:lnSpc>
                <a:spcPct val="85000"/>
              </a:lnSpc>
            </a:pPr>
            <a:r>
              <a:rPr lang="en-US" sz="1200" b="1" dirty="0" err="1">
                <a:latin typeface="Calibri" pitchFamily="34" charset="0"/>
              </a:rPr>
              <a:t>Nano</a:t>
            </a:r>
            <a:endParaRPr lang="en-US" sz="1200" b="1" dirty="0">
              <a:latin typeface="Calibri" pitchFamily="34" charset="0"/>
            </a:endParaRPr>
          </a:p>
          <a:p>
            <a:pPr algn="ctr">
              <a:lnSpc>
                <a:spcPct val="85000"/>
              </a:lnSpc>
            </a:pPr>
            <a:r>
              <a:rPr lang="en-US" sz="1200" b="1" dirty="0">
                <a:latin typeface="Calibri" pitchFamily="34" charset="0"/>
              </a:rPr>
              <a:t>Centers</a:t>
            </a:r>
          </a:p>
        </p:txBody>
      </p:sp>
      <p:sp>
        <p:nvSpPr>
          <p:cNvPr id="65" name="Text Box 95"/>
          <p:cNvSpPr txBox="1">
            <a:spLocks noChangeArrowheads="1"/>
          </p:cNvSpPr>
          <p:nvPr/>
        </p:nvSpPr>
        <p:spPr bwMode="auto">
          <a:xfrm>
            <a:off x="3060905" y="4638696"/>
            <a:ext cx="1280192" cy="4683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Computing</a:t>
            </a:r>
          </a:p>
          <a:p>
            <a:pPr algn="ctr">
              <a:lnSpc>
                <a:spcPct val="85000"/>
              </a:lnSpc>
            </a:pPr>
            <a:r>
              <a:rPr lang="en-US" sz="1200" b="1" dirty="0">
                <a:latin typeface="Calibri" pitchFamily="34" charset="0"/>
              </a:rPr>
              <a:t>Facilities</a:t>
            </a:r>
          </a:p>
        </p:txBody>
      </p:sp>
      <p:sp>
        <p:nvSpPr>
          <p:cNvPr id="66" name="Text Box 96"/>
          <p:cNvSpPr txBox="1">
            <a:spLocks noChangeArrowheads="1"/>
          </p:cNvSpPr>
          <p:nvPr/>
        </p:nvSpPr>
        <p:spPr bwMode="auto">
          <a:xfrm>
            <a:off x="2191950" y="3371503"/>
            <a:ext cx="1581413" cy="4683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High energy physics facilities</a:t>
            </a:r>
          </a:p>
        </p:txBody>
      </p:sp>
      <p:sp>
        <p:nvSpPr>
          <p:cNvPr id="67" name="Text Box 97"/>
          <p:cNvSpPr txBox="1">
            <a:spLocks noChangeArrowheads="1"/>
          </p:cNvSpPr>
          <p:nvPr/>
        </p:nvSpPr>
        <p:spPr bwMode="auto">
          <a:xfrm>
            <a:off x="2270990" y="2712498"/>
            <a:ext cx="1581413" cy="466489"/>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Nuclear physics</a:t>
            </a:r>
          </a:p>
          <a:p>
            <a:pPr algn="ctr">
              <a:lnSpc>
                <a:spcPct val="85000"/>
              </a:lnSpc>
            </a:pPr>
            <a:r>
              <a:rPr lang="en-US" sz="1200" b="1">
                <a:latin typeface="Calibri" pitchFamily="34" charset="0"/>
              </a:rPr>
              <a:t>facilities</a:t>
            </a:r>
          </a:p>
        </p:txBody>
      </p:sp>
      <p:sp>
        <p:nvSpPr>
          <p:cNvPr id="68" name="Text Box 98"/>
          <p:cNvSpPr txBox="1">
            <a:spLocks noChangeArrowheads="1"/>
          </p:cNvSpPr>
          <p:nvPr/>
        </p:nvSpPr>
        <p:spPr bwMode="auto">
          <a:xfrm>
            <a:off x="2927223" y="1803208"/>
            <a:ext cx="1581413" cy="468312"/>
          </a:xfrm>
          <a:prstGeom prst="rect">
            <a:avLst/>
          </a:prstGeom>
          <a:noFill/>
          <a:ln w="9525">
            <a:noFill/>
            <a:miter lim="800000"/>
            <a:headEnd/>
            <a:tailEnd/>
          </a:ln>
        </p:spPr>
        <p:txBody>
          <a:bodyPr>
            <a:spAutoFit/>
          </a:bodyPr>
          <a:lstStyle/>
          <a:p>
            <a:pPr algn="ctr">
              <a:lnSpc>
                <a:spcPct val="85000"/>
              </a:lnSpc>
            </a:pPr>
            <a:r>
              <a:rPr lang="en-US" sz="1200" b="1">
                <a:latin typeface="Calibri" pitchFamily="34" charset="0"/>
              </a:rPr>
              <a:t>Bio &amp; Enviro</a:t>
            </a:r>
          </a:p>
          <a:p>
            <a:pPr algn="ctr">
              <a:lnSpc>
                <a:spcPct val="85000"/>
              </a:lnSpc>
            </a:pPr>
            <a:r>
              <a:rPr lang="en-US" sz="1200" b="1">
                <a:latin typeface="Calibri" pitchFamily="34" charset="0"/>
              </a:rPr>
              <a:t>Facilities</a:t>
            </a:r>
          </a:p>
        </p:txBody>
      </p:sp>
      <p:sp>
        <p:nvSpPr>
          <p:cNvPr id="69" name="Rectangle 42"/>
          <p:cNvSpPr>
            <a:spLocks noChangeArrowheads="1"/>
          </p:cNvSpPr>
          <p:nvPr/>
        </p:nvSpPr>
        <p:spPr bwMode="auto">
          <a:xfrm>
            <a:off x="6484812" y="5003869"/>
            <a:ext cx="378321" cy="176755"/>
          </a:xfrm>
          <a:prstGeom prst="rect">
            <a:avLst/>
          </a:prstGeom>
          <a:noFill/>
          <a:ln w="9525">
            <a:noFill/>
            <a:miter lim="800000"/>
            <a:headEnd/>
            <a:tailEnd/>
          </a:ln>
        </p:spPr>
        <p:txBody>
          <a:bodyPr wrap="none" lIns="0" tIns="0" rIns="0" bIns="0">
            <a:spAutoFit/>
          </a:bodyPr>
          <a:lstStyle/>
          <a:p>
            <a:r>
              <a:rPr lang="en-US" sz="1000" b="1" dirty="0">
                <a:solidFill>
                  <a:srgbClr val="000000"/>
                </a:solidFill>
              </a:rPr>
              <a:t>LCLS</a:t>
            </a:r>
            <a:endParaRPr lang="en-US" sz="2800" b="1" dirty="0"/>
          </a:p>
        </p:txBody>
      </p:sp>
      <p:sp>
        <p:nvSpPr>
          <p:cNvPr id="70" name="Rectangle 69"/>
          <p:cNvSpPr/>
          <p:nvPr/>
        </p:nvSpPr>
        <p:spPr>
          <a:xfrm>
            <a:off x="7150307" y="929389"/>
            <a:ext cx="1094283" cy="5156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0" y="5677475"/>
            <a:ext cx="2634018" cy="553998"/>
          </a:xfrm>
          <a:prstGeom prst="rect">
            <a:avLst/>
          </a:prstGeom>
          <a:noFill/>
        </p:spPr>
        <p:txBody>
          <a:bodyPr wrap="square" rtlCol="0">
            <a:spAutoFit/>
          </a:bodyPr>
          <a:lstStyle/>
          <a:p>
            <a:r>
              <a:rPr lang="en-US" sz="1000" b="1" dirty="0" smtClean="0"/>
              <a:t>Does not include LHC; HEP supports about 1,700 scientists, technicians, and engineers at the LHC.</a:t>
            </a:r>
            <a:endParaRPr lang="en-US" sz="1000" b="1" dirty="0"/>
          </a:p>
        </p:txBody>
      </p:sp>
      <p:sp>
        <p:nvSpPr>
          <p:cNvPr id="37" name="TextBox 36"/>
          <p:cNvSpPr txBox="1"/>
          <p:nvPr/>
        </p:nvSpPr>
        <p:spPr>
          <a:xfrm>
            <a:off x="6932556" y="825731"/>
            <a:ext cx="2231701" cy="1749197"/>
          </a:xfrm>
          <a:prstGeom prst="rect">
            <a:avLst/>
          </a:prstGeom>
          <a:noFill/>
        </p:spPr>
        <p:txBody>
          <a:bodyPr wrap="none" rtlCol="0">
            <a:spAutoFit/>
          </a:bodyPr>
          <a:lstStyle/>
          <a:p>
            <a:pPr>
              <a:spcAft>
                <a:spcPts val="200"/>
              </a:spcAft>
            </a:pPr>
            <a:r>
              <a:rPr lang="en-US" sz="1200" b="1" dirty="0" smtClean="0">
                <a:solidFill>
                  <a:srgbClr val="3333FF"/>
                </a:solidFill>
              </a:rPr>
              <a:t>Basic Energy Sciences</a:t>
            </a:r>
          </a:p>
          <a:p>
            <a:pPr>
              <a:spcAft>
                <a:spcPts val="200"/>
              </a:spcAft>
            </a:pPr>
            <a:r>
              <a:rPr lang="en-US" sz="1200" b="1" dirty="0" smtClean="0">
                <a:solidFill>
                  <a:schemeClr val="accent6"/>
                </a:solidFill>
              </a:rPr>
              <a:t>Advanced Scientific </a:t>
            </a:r>
          </a:p>
          <a:p>
            <a:pPr>
              <a:spcAft>
                <a:spcPts val="200"/>
              </a:spcAft>
              <a:tabLst>
                <a:tab pos="230188" algn="l"/>
              </a:tabLst>
            </a:pPr>
            <a:r>
              <a:rPr lang="en-US" sz="1200" b="1" dirty="0" smtClean="0">
                <a:solidFill>
                  <a:schemeClr val="accent6"/>
                </a:solidFill>
              </a:rPr>
              <a:t>Research Computing</a:t>
            </a:r>
          </a:p>
          <a:p>
            <a:pPr>
              <a:spcAft>
                <a:spcPts val="200"/>
              </a:spcAft>
            </a:pPr>
            <a:r>
              <a:rPr lang="en-US" sz="1200" b="1" dirty="0" smtClean="0">
                <a:solidFill>
                  <a:srgbClr val="CC0066"/>
                </a:solidFill>
              </a:rPr>
              <a:t>High Energy Physics</a:t>
            </a:r>
          </a:p>
          <a:p>
            <a:pPr>
              <a:spcAft>
                <a:spcPts val="200"/>
              </a:spcAft>
            </a:pPr>
            <a:r>
              <a:rPr lang="en-US" sz="1200" b="1" dirty="0" smtClean="0">
                <a:solidFill>
                  <a:srgbClr val="008000"/>
                </a:solidFill>
              </a:rPr>
              <a:t>Nuclear Physics</a:t>
            </a:r>
          </a:p>
          <a:p>
            <a:pPr marL="284163" indent="-284163">
              <a:spcAft>
                <a:spcPts val="200"/>
              </a:spcAft>
            </a:pPr>
            <a:r>
              <a:rPr lang="en-US" sz="1200" b="1" dirty="0" smtClean="0"/>
              <a:t>Biological &amp; Environmental </a:t>
            </a:r>
          </a:p>
          <a:p>
            <a:pPr marL="284163" indent="-284163">
              <a:spcAft>
                <a:spcPts val="200"/>
              </a:spcAft>
              <a:tabLst>
                <a:tab pos="230188" algn="l"/>
              </a:tabLst>
            </a:pPr>
            <a:r>
              <a:rPr lang="en-US" sz="1200" b="1" dirty="0" smtClean="0"/>
              <a:t>Research</a:t>
            </a:r>
          </a:p>
          <a:p>
            <a:pPr>
              <a:spcAft>
                <a:spcPts val="200"/>
              </a:spcAft>
            </a:pPr>
            <a:r>
              <a:rPr lang="en-US" sz="1200" b="1" dirty="0" smtClean="0">
                <a:solidFill>
                  <a:srgbClr val="FF0000"/>
                </a:solidFill>
              </a:rPr>
              <a:t>Fusion Energy Sciences</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p:cNvGraphicFramePr>
            <a:graphicFrameLocks/>
          </p:cNvGraphicFramePr>
          <p:nvPr/>
        </p:nvGraphicFramePr>
        <p:xfrm>
          <a:off x="1143000" y="1116105"/>
          <a:ext cx="7745506" cy="5029201"/>
        </p:xfrm>
        <a:graphic>
          <a:graphicData uri="http://schemas.openxmlformats.org/drawingml/2006/chart">
            <c:chart xmlns:c="http://schemas.openxmlformats.org/drawingml/2006/chart" xmlns:r="http://schemas.openxmlformats.org/officeDocument/2006/relationships" r:id="rId2"/>
          </a:graphicData>
        </a:graphic>
      </p:graphicFrame>
      <p:sp>
        <p:nvSpPr>
          <p:cNvPr id="921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CB904C-C2CC-4D36-954D-0F92051401C7}" type="slidenum">
              <a:rPr lang="en-US" smtClean="0">
                <a:latin typeface="Arial" charset="0"/>
                <a:cs typeface="Arial" charset="0"/>
              </a:rPr>
              <a:pPr fontAlgn="base">
                <a:spcBef>
                  <a:spcPct val="0"/>
                </a:spcBef>
                <a:spcAft>
                  <a:spcPct val="0"/>
                </a:spcAft>
              </a:pPr>
              <a:t>8</a:t>
            </a:fld>
            <a:endParaRPr lang="en-US" dirty="0" smtClean="0">
              <a:latin typeface="Arial" charset="0"/>
              <a:cs typeface="Arial" charset="0"/>
            </a:endParaRPr>
          </a:p>
        </p:txBody>
      </p:sp>
      <p:sp>
        <p:nvSpPr>
          <p:cNvPr id="9218" name="Title 2"/>
          <p:cNvSpPr>
            <a:spLocks noGrp="1"/>
          </p:cNvSpPr>
          <p:nvPr>
            <p:ph type="title"/>
          </p:nvPr>
        </p:nvSpPr>
        <p:spPr>
          <a:xfrm>
            <a:off x="0" y="209890"/>
            <a:ext cx="9144000" cy="674031"/>
          </a:xfrm>
        </p:spPr>
        <p:txBody>
          <a:bodyPr/>
          <a:lstStyle/>
          <a:p>
            <a:pPr eaLnBrk="1" hangingPunct="1">
              <a:lnSpc>
                <a:spcPct val="90000"/>
              </a:lnSpc>
            </a:pPr>
            <a:r>
              <a:rPr lang="en-US" dirty="0" smtClean="0">
                <a:latin typeface="Arial" charset="0"/>
                <a:cs typeface="Arial" charset="0"/>
              </a:rPr>
              <a:t>Distribution of Users at the SC Facilities 2007</a:t>
            </a:r>
            <a:br>
              <a:rPr lang="en-US" dirty="0" smtClean="0">
                <a:latin typeface="Arial" charset="0"/>
                <a:cs typeface="Arial" charset="0"/>
              </a:rPr>
            </a:br>
            <a:endParaRPr lang="en-US" sz="1800" i="1" dirty="0" smtClean="0">
              <a:latin typeface="Arial" charset="0"/>
              <a:cs typeface="Arial" charset="0"/>
            </a:endParaRPr>
          </a:p>
        </p:txBody>
      </p:sp>
      <p:sp>
        <p:nvSpPr>
          <p:cNvPr id="38" name="Text Box 99"/>
          <p:cNvSpPr txBox="1">
            <a:spLocks noChangeArrowheads="1"/>
          </p:cNvSpPr>
          <p:nvPr/>
        </p:nvSpPr>
        <p:spPr bwMode="auto">
          <a:xfrm>
            <a:off x="3615260" y="1475208"/>
            <a:ext cx="1581413" cy="2879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FES</a:t>
            </a:r>
          </a:p>
        </p:txBody>
      </p:sp>
      <p:sp>
        <p:nvSpPr>
          <p:cNvPr id="39" name="Rectangle 36"/>
          <p:cNvSpPr>
            <a:spLocks noChangeArrowheads="1"/>
          </p:cNvSpPr>
          <p:nvPr/>
        </p:nvSpPr>
        <p:spPr bwMode="auto">
          <a:xfrm>
            <a:off x="4745313" y="1062003"/>
            <a:ext cx="385491"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SSRL</a:t>
            </a:r>
            <a:endParaRPr lang="en-US" sz="2800" b="1" dirty="0"/>
          </a:p>
        </p:txBody>
      </p:sp>
      <p:sp>
        <p:nvSpPr>
          <p:cNvPr id="40" name="Rectangle 38"/>
          <p:cNvSpPr>
            <a:spLocks noChangeArrowheads="1"/>
          </p:cNvSpPr>
          <p:nvPr/>
        </p:nvSpPr>
        <p:spPr bwMode="auto">
          <a:xfrm>
            <a:off x="5839032" y="1482497"/>
            <a:ext cx="286878" cy="174933"/>
          </a:xfrm>
          <a:prstGeom prst="rect">
            <a:avLst/>
          </a:prstGeom>
          <a:noFill/>
          <a:ln w="9525">
            <a:noFill/>
            <a:miter lim="800000"/>
            <a:headEnd/>
            <a:tailEnd/>
          </a:ln>
        </p:spPr>
        <p:txBody>
          <a:bodyPr wrap="none" lIns="0" tIns="0" rIns="0" bIns="0">
            <a:spAutoFit/>
          </a:bodyPr>
          <a:lstStyle/>
          <a:p>
            <a:r>
              <a:rPr lang="en-US" sz="1000" b="1">
                <a:solidFill>
                  <a:srgbClr val="000000"/>
                </a:solidFill>
              </a:rPr>
              <a:t>ALS</a:t>
            </a:r>
            <a:endParaRPr lang="en-US" sz="2800" b="1"/>
          </a:p>
        </p:txBody>
      </p:sp>
      <p:sp>
        <p:nvSpPr>
          <p:cNvPr id="41" name="Rectangle 40"/>
          <p:cNvSpPr>
            <a:spLocks noChangeArrowheads="1"/>
          </p:cNvSpPr>
          <p:nvPr/>
        </p:nvSpPr>
        <p:spPr bwMode="auto">
          <a:xfrm>
            <a:off x="6958748" y="3169567"/>
            <a:ext cx="294050" cy="174933"/>
          </a:xfrm>
          <a:prstGeom prst="rect">
            <a:avLst/>
          </a:prstGeom>
          <a:noFill/>
          <a:ln w="9525">
            <a:noFill/>
            <a:miter lim="800000"/>
            <a:headEnd/>
            <a:tailEnd/>
          </a:ln>
        </p:spPr>
        <p:txBody>
          <a:bodyPr wrap="none" lIns="0" tIns="0" rIns="0" bIns="0">
            <a:spAutoFit/>
          </a:bodyPr>
          <a:lstStyle/>
          <a:p>
            <a:r>
              <a:rPr lang="en-US" sz="1000" b="1">
                <a:solidFill>
                  <a:srgbClr val="000000"/>
                </a:solidFill>
              </a:rPr>
              <a:t>APS</a:t>
            </a:r>
            <a:endParaRPr lang="en-US" sz="2800" b="1"/>
          </a:p>
        </p:txBody>
      </p:sp>
      <p:sp>
        <p:nvSpPr>
          <p:cNvPr id="42" name="Rectangle 42"/>
          <p:cNvSpPr>
            <a:spLocks noChangeArrowheads="1"/>
          </p:cNvSpPr>
          <p:nvPr/>
        </p:nvSpPr>
        <p:spPr bwMode="auto">
          <a:xfrm>
            <a:off x="6338191" y="5194222"/>
            <a:ext cx="381907"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NSLS</a:t>
            </a:r>
            <a:endParaRPr lang="en-US" sz="2800" b="1" dirty="0"/>
          </a:p>
        </p:txBody>
      </p:sp>
      <p:sp>
        <p:nvSpPr>
          <p:cNvPr id="43" name="Rectangle 44"/>
          <p:cNvSpPr>
            <a:spLocks noChangeArrowheads="1"/>
          </p:cNvSpPr>
          <p:nvPr/>
        </p:nvSpPr>
        <p:spPr bwMode="auto">
          <a:xfrm rot="3764764">
            <a:off x="5410499" y="5905532"/>
            <a:ext cx="338874" cy="176755"/>
          </a:xfrm>
          <a:prstGeom prst="rect">
            <a:avLst/>
          </a:prstGeom>
          <a:noFill/>
          <a:ln w="9525">
            <a:noFill/>
            <a:miter lim="800000"/>
            <a:headEnd/>
            <a:tailEnd/>
          </a:ln>
        </p:spPr>
        <p:txBody>
          <a:bodyPr wrap="none" lIns="0" tIns="0" rIns="0" bIns="0">
            <a:spAutoFit/>
          </a:bodyPr>
          <a:lstStyle/>
          <a:p>
            <a:r>
              <a:rPr lang="en-US" sz="1000" b="1" dirty="0">
                <a:solidFill>
                  <a:srgbClr val="000000"/>
                </a:solidFill>
              </a:rPr>
              <a:t>HFIR</a:t>
            </a:r>
            <a:endParaRPr lang="en-US" sz="2800" b="1" dirty="0"/>
          </a:p>
        </p:txBody>
      </p:sp>
      <p:sp>
        <p:nvSpPr>
          <p:cNvPr id="44" name="Rectangle 46"/>
          <p:cNvSpPr>
            <a:spLocks noChangeArrowheads="1"/>
          </p:cNvSpPr>
          <p:nvPr/>
        </p:nvSpPr>
        <p:spPr bwMode="auto">
          <a:xfrm rot="3970721">
            <a:off x="5271488" y="5976201"/>
            <a:ext cx="381907"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Lujan</a:t>
            </a:r>
            <a:endParaRPr lang="en-US" sz="2800" b="1" dirty="0"/>
          </a:p>
        </p:txBody>
      </p:sp>
      <p:sp>
        <p:nvSpPr>
          <p:cNvPr id="45" name="Rectangle 48"/>
          <p:cNvSpPr>
            <a:spLocks noChangeArrowheads="1"/>
          </p:cNvSpPr>
          <p:nvPr/>
        </p:nvSpPr>
        <p:spPr bwMode="auto">
          <a:xfrm rot="4099298">
            <a:off x="5175281" y="5992136"/>
            <a:ext cx="294050"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SNS</a:t>
            </a:r>
            <a:endParaRPr lang="en-US" sz="2800" b="1" dirty="0"/>
          </a:p>
        </p:txBody>
      </p:sp>
      <p:sp>
        <p:nvSpPr>
          <p:cNvPr id="47" name="Rectangle 52"/>
          <p:cNvSpPr>
            <a:spLocks noChangeArrowheads="1"/>
          </p:cNvSpPr>
          <p:nvPr/>
        </p:nvSpPr>
        <p:spPr bwMode="auto">
          <a:xfrm>
            <a:off x="4319395" y="6072620"/>
            <a:ext cx="502036"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NERSC</a:t>
            </a:r>
            <a:endParaRPr lang="en-US" sz="2800" b="1" dirty="0"/>
          </a:p>
        </p:txBody>
      </p:sp>
      <p:sp>
        <p:nvSpPr>
          <p:cNvPr id="48" name="Rectangle 54"/>
          <p:cNvSpPr>
            <a:spLocks noChangeArrowheads="1"/>
          </p:cNvSpPr>
          <p:nvPr/>
        </p:nvSpPr>
        <p:spPr bwMode="auto">
          <a:xfrm>
            <a:off x="3315496" y="5909365"/>
            <a:ext cx="390871"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OLCF</a:t>
            </a:r>
            <a:endParaRPr lang="en-US" sz="2800" b="1" dirty="0"/>
          </a:p>
        </p:txBody>
      </p:sp>
      <p:sp>
        <p:nvSpPr>
          <p:cNvPr id="49" name="Rectangle 56"/>
          <p:cNvSpPr>
            <a:spLocks noChangeArrowheads="1"/>
          </p:cNvSpPr>
          <p:nvPr/>
        </p:nvSpPr>
        <p:spPr bwMode="auto">
          <a:xfrm>
            <a:off x="2976742" y="5777083"/>
            <a:ext cx="383699"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ALCF</a:t>
            </a:r>
            <a:endParaRPr lang="en-US" sz="2800" b="1" dirty="0"/>
          </a:p>
        </p:txBody>
      </p:sp>
      <p:sp>
        <p:nvSpPr>
          <p:cNvPr id="50" name="Rectangle 58"/>
          <p:cNvSpPr>
            <a:spLocks noChangeArrowheads="1"/>
          </p:cNvSpPr>
          <p:nvPr/>
        </p:nvSpPr>
        <p:spPr bwMode="auto">
          <a:xfrm>
            <a:off x="2087549" y="5211015"/>
            <a:ext cx="540212" cy="153888"/>
          </a:xfrm>
          <a:prstGeom prst="rect">
            <a:avLst/>
          </a:prstGeom>
          <a:noFill/>
          <a:ln w="9525">
            <a:noFill/>
            <a:miter lim="800000"/>
            <a:headEnd/>
            <a:tailEnd/>
          </a:ln>
        </p:spPr>
        <p:txBody>
          <a:bodyPr wrap="none" lIns="0" tIns="0" rIns="0" bIns="0">
            <a:spAutoFit/>
          </a:bodyPr>
          <a:lstStyle/>
          <a:p>
            <a:r>
              <a:rPr lang="en-US" sz="1000" b="1" dirty="0" err="1" smtClean="0">
                <a:solidFill>
                  <a:srgbClr val="000000"/>
                </a:solidFill>
              </a:rPr>
              <a:t>Tevatron</a:t>
            </a:r>
            <a:endParaRPr lang="en-US" sz="2800" b="1" dirty="0"/>
          </a:p>
        </p:txBody>
      </p:sp>
      <p:sp>
        <p:nvSpPr>
          <p:cNvPr id="52" name="Rectangle 62"/>
          <p:cNvSpPr>
            <a:spLocks noChangeArrowheads="1"/>
          </p:cNvSpPr>
          <p:nvPr/>
        </p:nvSpPr>
        <p:spPr bwMode="auto">
          <a:xfrm>
            <a:off x="1678255" y="3414759"/>
            <a:ext cx="351425"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RHIC</a:t>
            </a:r>
            <a:endParaRPr lang="en-US" sz="2800" b="1" dirty="0"/>
          </a:p>
        </p:txBody>
      </p:sp>
      <p:sp>
        <p:nvSpPr>
          <p:cNvPr id="53" name="Rectangle 64"/>
          <p:cNvSpPr>
            <a:spLocks noChangeArrowheads="1"/>
          </p:cNvSpPr>
          <p:nvPr/>
        </p:nvSpPr>
        <p:spPr bwMode="auto">
          <a:xfrm>
            <a:off x="1732202" y="2754380"/>
            <a:ext cx="467970"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TJNAF</a:t>
            </a:r>
            <a:endParaRPr lang="en-US" sz="2800" b="1" dirty="0"/>
          </a:p>
        </p:txBody>
      </p:sp>
      <p:sp>
        <p:nvSpPr>
          <p:cNvPr id="55" name="Rectangle 68"/>
          <p:cNvSpPr>
            <a:spLocks noChangeArrowheads="1"/>
          </p:cNvSpPr>
          <p:nvPr/>
        </p:nvSpPr>
        <p:spPr bwMode="auto">
          <a:xfrm>
            <a:off x="1973674" y="2258304"/>
            <a:ext cx="484106" cy="176756"/>
          </a:xfrm>
          <a:prstGeom prst="rect">
            <a:avLst/>
          </a:prstGeom>
          <a:noFill/>
          <a:ln w="9525">
            <a:noFill/>
            <a:miter lim="800000"/>
            <a:headEnd/>
            <a:tailEnd/>
          </a:ln>
        </p:spPr>
        <p:txBody>
          <a:bodyPr wrap="none" lIns="0" tIns="0" rIns="0" bIns="0">
            <a:spAutoFit/>
          </a:bodyPr>
          <a:lstStyle/>
          <a:p>
            <a:r>
              <a:rPr lang="en-US" sz="1000" b="1" dirty="0">
                <a:solidFill>
                  <a:srgbClr val="000000"/>
                </a:solidFill>
              </a:rPr>
              <a:t>ATLAS</a:t>
            </a:r>
            <a:endParaRPr lang="en-US" sz="2800" b="1" dirty="0"/>
          </a:p>
        </p:txBody>
      </p:sp>
      <p:sp>
        <p:nvSpPr>
          <p:cNvPr id="56" name="Rectangle 70"/>
          <p:cNvSpPr>
            <a:spLocks noChangeArrowheads="1"/>
          </p:cNvSpPr>
          <p:nvPr/>
        </p:nvSpPr>
        <p:spPr bwMode="auto">
          <a:xfrm>
            <a:off x="2550036" y="1575975"/>
            <a:ext cx="398043" cy="174933"/>
          </a:xfrm>
          <a:prstGeom prst="rect">
            <a:avLst/>
          </a:prstGeom>
          <a:noFill/>
          <a:ln w="9525">
            <a:noFill/>
            <a:miter lim="800000"/>
            <a:headEnd/>
            <a:tailEnd/>
          </a:ln>
        </p:spPr>
        <p:txBody>
          <a:bodyPr wrap="none" lIns="0" tIns="0" rIns="0" bIns="0">
            <a:spAutoFit/>
          </a:bodyPr>
          <a:lstStyle/>
          <a:p>
            <a:r>
              <a:rPr lang="en-US" sz="1000" b="1" dirty="0">
                <a:solidFill>
                  <a:srgbClr val="000000"/>
                </a:solidFill>
              </a:rPr>
              <a:t>EMSL</a:t>
            </a:r>
            <a:endParaRPr lang="en-US" sz="2800" b="1" dirty="0"/>
          </a:p>
        </p:txBody>
      </p:sp>
      <p:sp>
        <p:nvSpPr>
          <p:cNvPr id="57" name="Rectangle 72"/>
          <p:cNvSpPr>
            <a:spLocks noChangeArrowheads="1"/>
          </p:cNvSpPr>
          <p:nvPr/>
        </p:nvSpPr>
        <p:spPr bwMode="auto">
          <a:xfrm>
            <a:off x="3489745" y="1183893"/>
            <a:ext cx="315772" cy="153888"/>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ARM</a:t>
            </a:r>
            <a:endParaRPr lang="en-US" sz="2800" b="1" dirty="0"/>
          </a:p>
        </p:txBody>
      </p:sp>
      <p:sp>
        <p:nvSpPr>
          <p:cNvPr id="58" name="Rectangle 74"/>
          <p:cNvSpPr>
            <a:spLocks noChangeArrowheads="1"/>
          </p:cNvSpPr>
          <p:nvPr/>
        </p:nvSpPr>
        <p:spPr bwMode="auto">
          <a:xfrm rot="15632056">
            <a:off x="3800908" y="1034968"/>
            <a:ext cx="349455" cy="153888"/>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FACE</a:t>
            </a:r>
            <a:endParaRPr lang="en-US" sz="2800" b="1" dirty="0"/>
          </a:p>
        </p:txBody>
      </p:sp>
      <p:sp>
        <p:nvSpPr>
          <p:cNvPr id="59" name="Rectangle 76"/>
          <p:cNvSpPr>
            <a:spLocks noChangeArrowheads="1"/>
          </p:cNvSpPr>
          <p:nvPr/>
        </p:nvSpPr>
        <p:spPr bwMode="auto">
          <a:xfrm rot="16200000">
            <a:off x="4322749" y="961313"/>
            <a:ext cx="341440" cy="153888"/>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NSTX</a:t>
            </a:r>
            <a:endParaRPr lang="en-US" sz="2800" b="1" dirty="0"/>
          </a:p>
        </p:txBody>
      </p:sp>
      <p:sp>
        <p:nvSpPr>
          <p:cNvPr id="60" name="Rectangle 78"/>
          <p:cNvSpPr>
            <a:spLocks noChangeArrowheads="1"/>
          </p:cNvSpPr>
          <p:nvPr/>
        </p:nvSpPr>
        <p:spPr bwMode="auto">
          <a:xfrm rot="16200000">
            <a:off x="4077379" y="892973"/>
            <a:ext cx="506578" cy="172127"/>
          </a:xfrm>
          <a:prstGeom prst="rect">
            <a:avLst/>
          </a:prstGeom>
          <a:noFill/>
          <a:ln w="9525">
            <a:noFill/>
            <a:miter lim="800000"/>
            <a:headEnd/>
            <a:tailEnd/>
          </a:ln>
        </p:spPr>
        <p:txBody>
          <a:bodyPr wrap="none" lIns="0" tIns="0" rIns="0" bIns="0">
            <a:spAutoFit/>
          </a:bodyPr>
          <a:lstStyle/>
          <a:p>
            <a:r>
              <a:rPr lang="en-US" sz="1000" b="1" dirty="0" err="1">
                <a:solidFill>
                  <a:srgbClr val="000000"/>
                </a:solidFill>
              </a:rPr>
              <a:t>Alcator</a:t>
            </a:r>
            <a:endParaRPr lang="en-US" sz="2800" b="1" dirty="0"/>
          </a:p>
        </p:txBody>
      </p:sp>
      <p:sp>
        <p:nvSpPr>
          <p:cNvPr id="62" name="Text Box 92"/>
          <p:cNvSpPr txBox="1">
            <a:spLocks noChangeArrowheads="1"/>
          </p:cNvSpPr>
          <p:nvPr/>
        </p:nvSpPr>
        <p:spPr bwMode="auto">
          <a:xfrm>
            <a:off x="5261690" y="3128550"/>
            <a:ext cx="1158269" cy="287911"/>
          </a:xfrm>
          <a:prstGeom prst="rect">
            <a:avLst/>
          </a:prstGeom>
          <a:noFill/>
          <a:ln w="9525">
            <a:noFill/>
            <a:miter lim="800000"/>
            <a:headEnd/>
            <a:tailEnd/>
          </a:ln>
        </p:spPr>
        <p:txBody>
          <a:bodyPr wrap="none">
            <a:spAutoFit/>
          </a:bodyPr>
          <a:lstStyle/>
          <a:p>
            <a:pPr>
              <a:lnSpc>
                <a:spcPct val="85000"/>
              </a:lnSpc>
            </a:pPr>
            <a:r>
              <a:rPr lang="en-US" sz="1200" b="1" dirty="0">
                <a:solidFill>
                  <a:schemeClr val="bg1"/>
                </a:solidFill>
                <a:latin typeface="Calibri" pitchFamily="34" charset="0"/>
              </a:rPr>
              <a:t>Light Sources</a:t>
            </a:r>
          </a:p>
        </p:txBody>
      </p:sp>
      <p:sp>
        <p:nvSpPr>
          <p:cNvPr id="64" name="Text Box 94"/>
          <p:cNvSpPr txBox="1">
            <a:spLocks noChangeArrowheads="1"/>
          </p:cNvSpPr>
          <p:nvPr/>
        </p:nvSpPr>
        <p:spPr bwMode="auto">
          <a:xfrm rot="4429923">
            <a:off x="4981142" y="5975382"/>
            <a:ext cx="437336" cy="249299"/>
          </a:xfrm>
          <a:prstGeom prst="rect">
            <a:avLst/>
          </a:prstGeom>
          <a:noFill/>
          <a:ln w="9525">
            <a:noFill/>
            <a:miter lim="800000"/>
            <a:headEnd/>
            <a:tailEnd/>
          </a:ln>
        </p:spPr>
        <p:txBody>
          <a:bodyPr wrap="square">
            <a:spAutoFit/>
          </a:bodyPr>
          <a:lstStyle/>
          <a:p>
            <a:pPr algn="ctr">
              <a:lnSpc>
                <a:spcPct val="85000"/>
              </a:lnSpc>
            </a:pPr>
            <a:r>
              <a:rPr lang="en-US" sz="1200" b="1" dirty="0" smtClean="0">
                <a:latin typeface="Calibri" pitchFamily="34" charset="0"/>
              </a:rPr>
              <a:t>CRF</a:t>
            </a:r>
            <a:endParaRPr lang="en-US" sz="1200" b="1" dirty="0">
              <a:latin typeface="Calibri" pitchFamily="34" charset="0"/>
            </a:endParaRPr>
          </a:p>
        </p:txBody>
      </p:sp>
      <p:sp>
        <p:nvSpPr>
          <p:cNvPr id="65" name="Text Box 95"/>
          <p:cNvSpPr txBox="1">
            <a:spLocks noChangeArrowheads="1"/>
          </p:cNvSpPr>
          <p:nvPr/>
        </p:nvSpPr>
        <p:spPr bwMode="auto">
          <a:xfrm>
            <a:off x="3760152" y="4907638"/>
            <a:ext cx="1280192" cy="4683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Computing</a:t>
            </a:r>
          </a:p>
          <a:p>
            <a:pPr algn="ctr">
              <a:lnSpc>
                <a:spcPct val="85000"/>
              </a:lnSpc>
            </a:pPr>
            <a:r>
              <a:rPr lang="en-US" sz="1200" b="1" dirty="0">
                <a:latin typeface="Calibri" pitchFamily="34" charset="0"/>
              </a:rPr>
              <a:t>Facilities</a:t>
            </a:r>
          </a:p>
        </p:txBody>
      </p:sp>
      <p:sp>
        <p:nvSpPr>
          <p:cNvPr id="66" name="Text Box 96"/>
          <p:cNvSpPr txBox="1">
            <a:spLocks noChangeArrowheads="1"/>
          </p:cNvSpPr>
          <p:nvPr/>
        </p:nvSpPr>
        <p:spPr bwMode="auto">
          <a:xfrm>
            <a:off x="2447445" y="4003677"/>
            <a:ext cx="1581413" cy="468311"/>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High energy physics facilities</a:t>
            </a:r>
          </a:p>
        </p:txBody>
      </p:sp>
      <p:sp>
        <p:nvSpPr>
          <p:cNvPr id="67" name="Text Box 97"/>
          <p:cNvSpPr txBox="1">
            <a:spLocks noChangeArrowheads="1"/>
          </p:cNvSpPr>
          <p:nvPr/>
        </p:nvSpPr>
        <p:spPr bwMode="auto">
          <a:xfrm>
            <a:off x="2217202" y="2994886"/>
            <a:ext cx="1581413" cy="466489"/>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Nuclear physics</a:t>
            </a:r>
          </a:p>
          <a:p>
            <a:pPr algn="ctr">
              <a:lnSpc>
                <a:spcPct val="85000"/>
              </a:lnSpc>
            </a:pPr>
            <a:r>
              <a:rPr lang="en-US" sz="1200" b="1" dirty="0">
                <a:latin typeface="Calibri" pitchFamily="34" charset="0"/>
              </a:rPr>
              <a:t>facilities</a:t>
            </a:r>
          </a:p>
        </p:txBody>
      </p:sp>
      <p:sp>
        <p:nvSpPr>
          <p:cNvPr id="68" name="Text Box 98"/>
          <p:cNvSpPr txBox="1">
            <a:spLocks noChangeArrowheads="1"/>
          </p:cNvSpPr>
          <p:nvPr/>
        </p:nvSpPr>
        <p:spPr bwMode="auto">
          <a:xfrm>
            <a:off x="2779305" y="2058702"/>
            <a:ext cx="1581413" cy="468312"/>
          </a:xfrm>
          <a:prstGeom prst="rect">
            <a:avLst/>
          </a:prstGeom>
          <a:noFill/>
          <a:ln w="9525">
            <a:noFill/>
            <a:miter lim="800000"/>
            <a:headEnd/>
            <a:tailEnd/>
          </a:ln>
        </p:spPr>
        <p:txBody>
          <a:bodyPr>
            <a:spAutoFit/>
          </a:bodyPr>
          <a:lstStyle/>
          <a:p>
            <a:pPr algn="ctr">
              <a:lnSpc>
                <a:spcPct val="85000"/>
              </a:lnSpc>
            </a:pPr>
            <a:r>
              <a:rPr lang="en-US" sz="1200" b="1" dirty="0">
                <a:latin typeface="Calibri" pitchFamily="34" charset="0"/>
              </a:rPr>
              <a:t>Bio &amp; </a:t>
            </a:r>
            <a:r>
              <a:rPr lang="en-US" sz="1200" b="1" dirty="0" err="1">
                <a:latin typeface="Calibri" pitchFamily="34" charset="0"/>
              </a:rPr>
              <a:t>Enviro</a:t>
            </a:r>
            <a:endParaRPr lang="en-US" sz="1200" b="1" dirty="0">
              <a:latin typeface="Calibri" pitchFamily="34" charset="0"/>
            </a:endParaRPr>
          </a:p>
          <a:p>
            <a:pPr algn="ctr">
              <a:lnSpc>
                <a:spcPct val="85000"/>
              </a:lnSpc>
            </a:pPr>
            <a:r>
              <a:rPr lang="en-US" sz="1200" b="1" dirty="0">
                <a:latin typeface="Calibri" pitchFamily="34" charset="0"/>
              </a:rPr>
              <a:t>Facilities</a:t>
            </a:r>
          </a:p>
        </p:txBody>
      </p:sp>
      <p:sp>
        <p:nvSpPr>
          <p:cNvPr id="72" name="Rectangle 58"/>
          <p:cNvSpPr>
            <a:spLocks noChangeArrowheads="1"/>
          </p:cNvSpPr>
          <p:nvPr/>
        </p:nvSpPr>
        <p:spPr bwMode="auto">
          <a:xfrm>
            <a:off x="1567596" y="4318100"/>
            <a:ext cx="597921" cy="153888"/>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B-Factory</a:t>
            </a:r>
            <a:endParaRPr lang="en-US" sz="2800" b="1" dirty="0"/>
          </a:p>
        </p:txBody>
      </p:sp>
      <p:sp>
        <p:nvSpPr>
          <p:cNvPr id="73" name="Rectangle 64"/>
          <p:cNvSpPr>
            <a:spLocks noChangeArrowheads="1"/>
          </p:cNvSpPr>
          <p:nvPr/>
        </p:nvSpPr>
        <p:spPr bwMode="auto">
          <a:xfrm>
            <a:off x="1830814" y="2463027"/>
            <a:ext cx="392736" cy="153888"/>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HRIBF</a:t>
            </a:r>
            <a:endParaRPr lang="en-US" sz="2800" b="1" dirty="0"/>
          </a:p>
        </p:txBody>
      </p:sp>
      <p:sp>
        <p:nvSpPr>
          <p:cNvPr id="74" name="Rectangle 70"/>
          <p:cNvSpPr>
            <a:spLocks noChangeArrowheads="1"/>
          </p:cNvSpPr>
          <p:nvPr/>
        </p:nvSpPr>
        <p:spPr bwMode="auto">
          <a:xfrm rot="14692271">
            <a:off x="3023509" y="1273233"/>
            <a:ext cx="363492" cy="153888"/>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PGF</a:t>
            </a:r>
            <a:endParaRPr lang="en-US" sz="2800" b="1" dirty="0"/>
          </a:p>
        </p:txBody>
      </p:sp>
      <p:sp>
        <p:nvSpPr>
          <p:cNvPr id="75" name="Rectangle 70"/>
          <p:cNvSpPr>
            <a:spLocks noChangeArrowheads="1"/>
          </p:cNvSpPr>
          <p:nvPr/>
        </p:nvSpPr>
        <p:spPr bwMode="auto">
          <a:xfrm rot="14613753">
            <a:off x="2645018" y="920354"/>
            <a:ext cx="1053353" cy="153888"/>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Mouse House</a:t>
            </a:r>
            <a:endParaRPr lang="en-US" sz="2800" b="1" dirty="0"/>
          </a:p>
        </p:txBody>
      </p:sp>
      <p:sp>
        <p:nvSpPr>
          <p:cNvPr id="76" name="Rectangle 76"/>
          <p:cNvSpPr>
            <a:spLocks noChangeArrowheads="1"/>
          </p:cNvSpPr>
          <p:nvPr/>
        </p:nvSpPr>
        <p:spPr bwMode="auto">
          <a:xfrm rot="16200000">
            <a:off x="3972854" y="960546"/>
            <a:ext cx="384490" cy="172127"/>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DIII-D</a:t>
            </a:r>
            <a:endParaRPr lang="en-US" sz="2800" b="1" dirty="0"/>
          </a:p>
        </p:txBody>
      </p:sp>
      <p:sp>
        <p:nvSpPr>
          <p:cNvPr id="77" name="Rectangle 44"/>
          <p:cNvSpPr>
            <a:spLocks noChangeArrowheads="1"/>
          </p:cNvSpPr>
          <p:nvPr/>
        </p:nvSpPr>
        <p:spPr bwMode="auto">
          <a:xfrm rot="3663463">
            <a:off x="5549546" y="5846032"/>
            <a:ext cx="298159" cy="153888"/>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IPNS</a:t>
            </a:r>
            <a:endParaRPr lang="en-US" sz="2800" b="1" dirty="0"/>
          </a:p>
        </p:txBody>
      </p:sp>
      <p:sp>
        <p:nvSpPr>
          <p:cNvPr id="78" name="Rectangle 77"/>
          <p:cNvSpPr/>
          <p:nvPr/>
        </p:nvSpPr>
        <p:spPr>
          <a:xfrm>
            <a:off x="7234518" y="860612"/>
            <a:ext cx="1546411" cy="532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6932556" y="825731"/>
            <a:ext cx="2231701" cy="1749197"/>
          </a:xfrm>
          <a:prstGeom prst="rect">
            <a:avLst/>
          </a:prstGeom>
          <a:noFill/>
        </p:spPr>
        <p:txBody>
          <a:bodyPr wrap="none" rtlCol="0">
            <a:spAutoFit/>
          </a:bodyPr>
          <a:lstStyle/>
          <a:p>
            <a:pPr>
              <a:spcAft>
                <a:spcPts val="200"/>
              </a:spcAft>
            </a:pPr>
            <a:r>
              <a:rPr lang="en-US" sz="1200" b="1" dirty="0" smtClean="0">
                <a:solidFill>
                  <a:srgbClr val="3333FF"/>
                </a:solidFill>
              </a:rPr>
              <a:t>Basic Energy Sciences</a:t>
            </a:r>
          </a:p>
          <a:p>
            <a:pPr>
              <a:spcAft>
                <a:spcPts val="200"/>
              </a:spcAft>
            </a:pPr>
            <a:r>
              <a:rPr lang="en-US" sz="1200" b="1" dirty="0" smtClean="0">
                <a:solidFill>
                  <a:schemeClr val="accent6"/>
                </a:solidFill>
              </a:rPr>
              <a:t>Advanced Scientific </a:t>
            </a:r>
          </a:p>
          <a:p>
            <a:pPr>
              <a:spcAft>
                <a:spcPts val="200"/>
              </a:spcAft>
              <a:tabLst>
                <a:tab pos="230188" algn="l"/>
              </a:tabLst>
            </a:pPr>
            <a:r>
              <a:rPr lang="en-US" sz="1200" b="1" dirty="0" smtClean="0">
                <a:solidFill>
                  <a:schemeClr val="accent6"/>
                </a:solidFill>
              </a:rPr>
              <a:t>Research Computing</a:t>
            </a:r>
          </a:p>
          <a:p>
            <a:pPr>
              <a:spcAft>
                <a:spcPts val="200"/>
              </a:spcAft>
            </a:pPr>
            <a:r>
              <a:rPr lang="en-US" sz="1200" b="1" dirty="0" smtClean="0">
                <a:solidFill>
                  <a:srgbClr val="CC0066"/>
                </a:solidFill>
              </a:rPr>
              <a:t>High Energy Physics</a:t>
            </a:r>
          </a:p>
          <a:p>
            <a:pPr>
              <a:spcAft>
                <a:spcPts val="200"/>
              </a:spcAft>
            </a:pPr>
            <a:r>
              <a:rPr lang="en-US" sz="1200" b="1" dirty="0" smtClean="0">
                <a:solidFill>
                  <a:srgbClr val="008000"/>
                </a:solidFill>
              </a:rPr>
              <a:t>Nuclear Physics</a:t>
            </a:r>
          </a:p>
          <a:p>
            <a:pPr marL="284163" indent="-284163">
              <a:spcAft>
                <a:spcPts val="200"/>
              </a:spcAft>
            </a:pPr>
            <a:r>
              <a:rPr lang="en-US" sz="1200" b="1" dirty="0" smtClean="0"/>
              <a:t>Biological &amp; Environmental </a:t>
            </a:r>
          </a:p>
          <a:p>
            <a:pPr marL="284163" indent="-284163">
              <a:spcAft>
                <a:spcPts val="200"/>
              </a:spcAft>
              <a:tabLst>
                <a:tab pos="230188" algn="l"/>
              </a:tabLst>
            </a:pPr>
            <a:r>
              <a:rPr lang="en-US" sz="1200" b="1" dirty="0" smtClean="0"/>
              <a:t>Research</a:t>
            </a:r>
          </a:p>
          <a:p>
            <a:pPr>
              <a:spcAft>
                <a:spcPts val="200"/>
              </a:spcAft>
            </a:pPr>
            <a:r>
              <a:rPr lang="en-US" sz="1200" b="1" dirty="0" smtClean="0">
                <a:solidFill>
                  <a:srgbClr val="FF0000"/>
                </a:solidFill>
              </a:rPr>
              <a:t>Fusion Energy Sciences</a:t>
            </a:r>
            <a:endParaRPr lang="en-US" sz="1200" b="1" dirty="0">
              <a:solidFill>
                <a:srgbClr val="FF0000"/>
              </a:solidFill>
            </a:endParaRPr>
          </a:p>
        </p:txBody>
      </p:sp>
    </p:spTree>
    <p:extLst>
      <p:ext uri="{BB962C8B-B14F-4D97-AF65-F5344CB8AC3E}">
        <p14:creationId xmlns:p14="http://schemas.microsoft.com/office/powerpoint/2010/main" val="154622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fld id="{68F455FD-F83C-4433-AE11-4D89943CC4D6}" type="slidenum">
              <a:rPr lang="en-US" smtClean="0"/>
              <a:pPr/>
              <a:t>9</a:t>
            </a:fld>
            <a:endParaRPr lang="en-US"/>
          </a:p>
        </p:txBody>
      </p:sp>
      <p:sp>
        <p:nvSpPr>
          <p:cNvPr id="7" name="TextBox 1"/>
          <p:cNvSpPr txBox="1">
            <a:spLocks noChangeArrowheads="1"/>
          </p:cNvSpPr>
          <p:nvPr/>
        </p:nvSpPr>
        <p:spPr bwMode="auto">
          <a:xfrm>
            <a:off x="0" y="-98298"/>
            <a:ext cx="9144000" cy="1046691"/>
          </a:xfrm>
          <a:prstGeom prst="rect">
            <a:avLst/>
          </a:prstGeom>
        </p:spPr>
        <p:txBody>
          <a:bodyPr vert="horz" wrap="square" lIns="91440" tIns="45720" rIns="91440" bIns="45720" numCol="1" anchor="ctr" anchorCtr="0" compatLnSpc="1">
            <a:prstTxWarp prst="textNoShape">
              <a:avLst/>
            </a:prstTxWarp>
          </a:bodyPr>
          <a:lstStyle/>
          <a:p>
            <a:pPr algn="ctr" eaLnBrk="0" hangingPunct="0">
              <a:lnSpc>
                <a:spcPct val="80000"/>
              </a:lnSpc>
              <a:buSzPct val="100000"/>
            </a:pPr>
            <a:r>
              <a:rPr lang="en-US" sz="2400" dirty="0" smtClean="0">
                <a:solidFill>
                  <a:srgbClr val="086836"/>
                </a:solidFill>
                <a:latin typeface="Arial" pitchFamily="34" charset="0"/>
                <a:ea typeface="+mj-ea"/>
                <a:cs typeface="Arial" pitchFamily="34" charset="0"/>
              </a:rPr>
              <a:t>A Summary of Terminated and New Major Facilities 1990-2015</a:t>
            </a:r>
            <a:endParaRPr lang="en-US" sz="2400" dirty="0">
              <a:solidFill>
                <a:srgbClr val="086836"/>
              </a:solidFill>
              <a:latin typeface="Arial" pitchFamily="34" charset="0"/>
              <a:ea typeface="+mj-ea"/>
              <a:cs typeface="Arial" pitchFamily="34" charset="0"/>
            </a:endParaRPr>
          </a:p>
        </p:txBody>
      </p:sp>
      <p:pic>
        <p:nvPicPr>
          <p:cNvPr id="1026" name="Picture 2"/>
          <p:cNvPicPr>
            <a:picLocks noChangeAspect="1" noChangeArrowheads="1"/>
          </p:cNvPicPr>
          <p:nvPr/>
        </p:nvPicPr>
        <p:blipFill>
          <a:blip r:embed="rId2" cstate="print"/>
          <a:srcRect t="41145" r="13912"/>
          <a:stretch>
            <a:fillRect/>
          </a:stretch>
        </p:blipFill>
        <p:spPr bwMode="auto">
          <a:xfrm>
            <a:off x="0" y="2036814"/>
            <a:ext cx="9144000" cy="2735671"/>
          </a:xfrm>
          <a:prstGeom prst="rect">
            <a:avLst/>
          </a:prstGeom>
          <a:solidFill>
            <a:srgbClr val="7DBEFF"/>
          </a:solidFill>
          <a:ln w="9525">
            <a:noFill/>
            <a:miter lim="800000"/>
            <a:headEnd/>
            <a:tailEnd/>
          </a:ln>
        </p:spPr>
      </p:pic>
      <p:sp>
        <p:nvSpPr>
          <p:cNvPr id="10" name="TextBox 9"/>
          <p:cNvSpPr txBox="1"/>
          <p:nvPr/>
        </p:nvSpPr>
        <p:spPr>
          <a:xfrm rot="16200000">
            <a:off x="2592398" y="5074518"/>
            <a:ext cx="1763032" cy="363176"/>
          </a:xfrm>
          <a:prstGeom prst="rect">
            <a:avLst/>
          </a:prstGeom>
          <a:noFill/>
        </p:spPr>
        <p:txBody>
          <a:bodyPr wrap="square" rtlCol="0">
            <a:spAutoFit/>
          </a:bodyPr>
          <a:lstStyle/>
          <a:p>
            <a:pPr algn="r">
              <a:lnSpc>
                <a:spcPct val="80000"/>
              </a:lnSpc>
            </a:pPr>
            <a:r>
              <a:rPr lang="en-US" sz="1100" b="1" dirty="0" smtClean="0">
                <a:solidFill>
                  <a:srgbClr val="0099FF"/>
                </a:solidFill>
              </a:rPr>
              <a:t>High Flux Beam Reactor (BNL)</a:t>
            </a:r>
            <a:endParaRPr lang="en-US" sz="1100" b="1" dirty="0">
              <a:solidFill>
                <a:srgbClr val="0099FF"/>
              </a:solidFill>
            </a:endParaRPr>
          </a:p>
        </p:txBody>
      </p:sp>
      <p:sp>
        <p:nvSpPr>
          <p:cNvPr id="11" name="TextBox 10"/>
          <p:cNvSpPr txBox="1"/>
          <p:nvPr/>
        </p:nvSpPr>
        <p:spPr>
          <a:xfrm rot="16200000">
            <a:off x="4908654" y="5118760"/>
            <a:ext cx="1927023" cy="397032"/>
          </a:xfrm>
          <a:prstGeom prst="rect">
            <a:avLst/>
          </a:prstGeom>
          <a:noFill/>
        </p:spPr>
        <p:txBody>
          <a:bodyPr wrap="square" rtlCol="0">
            <a:spAutoFit/>
          </a:bodyPr>
          <a:lstStyle/>
          <a:p>
            <a:pPr algn="r">
              <a:lnSpc>
                <a:spcPct val="90000"/>
              </a:lnSpc>
            </a:pPr>
            <a:r>
              <a:rPr lang="en-US" sz="1100" b="1" dirty="0" smtClean="0">
                <a:solidFill>
                  <a:srgbClr val="0099FF"/>
                </a:solidFill>
              </a:rPr>
              <a:t>Intense Pulsed Neutron Source (ANL)</a:t>
            </a:r>
            <a:endParaRPr lang="en-US" sz="1100" b="1" dirty="0">
              <a:solidFill>
                <a:srgbClr val="0099FF"/>
              </a:solidFill>
            </a:endParaRPr>
          </a:p>
        </p:txBody>
      </p:sp>
      <p:sp>
        <p:nvSpPr>
          <p:cNvPr id="12" name="TextBox 11"/>
          <p:cNvSpPr txBox="1"/>
          <p:nvPr/>
        </p:nvSpPr>
        <p:spPr>
          <a:xfrm rot="16200000">
            <a:off x="3940892" y="5194457"/>
            <a:ext cx="2054710" cy="363176"/>
          </a:xfrm>
          <a:prstGeom prst="rect">
            <a:avLst/>
          </a:prstGeom>
          <a:noFill/>
        </p:spPr>
        <p:txBody>
          <a:bodyPr wrap="square" rtlCol="0">
            <a:spAutoFit/>
          </a:bodyPr>
          <a:lstStyle/>
          <a:p>
            <a:pPr algn="r">
              <a:lnSpc>
                <a:spcPct val="80000"/>
              </a:lnSpc>
            </a:pPr>
            <a:r>
              <a:rPr lang="en-US" sz="1100" b="1" dirty="0" smtClean="0">
                <a:solidFill>
                  <a:srgbClr val="0099FF"/>
                </a:solidFill>
              </a:rPr>
              <a:t>Radiochemical </a:t>
            </a:r>
            <a:r>
              <a:rPr lang="en-US" sz="1100" b="1" dirty="0" err="1" smtClean="0">
                <a:solidFill>
                  <a:srgbClr val="0099FF"/>
                </a:solidFill>
              </a:rPr>
              <a:t>Eng&amp;Dev.Cntr</a:t>
            </a:r>
            <a:r>
              <a:rPr lang="en-US" sz="1100" b="1" dirty="0" smtClean="0">
                <a:solidFill>
                  <a:srgbClr val="0099FF"/>
                </a:solidFill>
              </a:rPr>
              <a:t> (ORNL)</a:t>
            </a:r>
            <a:endParaRPr lang="en-US" sz="1100" b="1" dirty="0">
              <a:solidFill>
                <a:srgbClr val="0099FF"/>
              </a:solidFill>
            </a:endParaRPr>
          </a:p>
        </p:txBody>
      </p:sp>
      <p:sp>
        <p:nvSpPr>
          <p:cNvPr id="13" name="TextBox 12"/>
          <p:cNvSpPr txBox="1"/>
          <p:nvPr/>
        </p:nvSpPr>
        <p:spPr>
          <a:xfrm rot="16200000">
            <a:off x="4642682" y="1569950"/>
            <a:ext cx="1972724" cy="363176"/>
          </a:xfrm>
          <a:prstGeom prst="rect">
            <a:avLst/>
          </a:prstGeom>
          <a:noFill/>
        </p:spPr>
        <p:txBody>
          <a:bodyPr wrap="square" rtlCol="0">
            <a:spAutoFit/>
          </a:bodyPr>
          <a:lstStyle/>
          <a:p>
            <a:pPr>
              <a:lnSpc>
                <a:spcPct val="80000"/>
              </a:lnSpc>
            </a:pPr>
            <a:r>
              <a:rPr lang="en-US" sz="1100" b="1" dirty="0" err="1" smtClean="0">
                <a:solidFill>
                  <a:srgbClr val="0099FF"/>
                </a:solidFill>
              </a:rPr>
              <a:t>Spallation</a:t>
            </a:r>
            <a:r>
              <a:rPr lang="en-US" sz="1100" b="1" dirty="0" smtClean="0">
                <a:solidFill>
                  <a:srgbClr val="0099FF"/>
                </a:solidFill>
              </a:rPr>
              <a:t> Neutron Source (ORNL)</a:t>
            </a:r>
            <a:endParaRPr lang="en-US" sz="1100" b="1" dirty="0">
              <a:solidFill>
                <a:srgbClr val="0099FF"/>
              </a:solidFill>
            </a:endParaRPr>
          </a:p>
        </p:txBody>
      </p:sp>
      <p:sp>
        <p:nvSpPr>
          <p:cNvPr id="14" name="TextBox 13"/>
          <p:cNvSpPr txBox="1"/>
          <p:nvPr/>
        </p:nvSpPr>
        <p:spPr>
          <a:xfrm rot="16200000">
            <a:off x="457602" y="1666997"/>
            <a:ext cx="1782186" cy="363176"/>
          </a:xfrm>
          <a:prstGeom prst="rect">
            <a:avLst/>
          </a:prstGeom>
          <a:noFill/>
        </p:spPr>
        <p:txBody>
          <a:bodyPr wrap="square" rtlCol="0">
            <a:spAutoFit/>
          </a:bodyPr>
          <a:lstStyle/>
          <a:p>
            <a:pPr>
              <a:lnSpc>
                <a:spcPct val="80000"/>
              </a:lnSpc>
            </a:pPr>
            <a:r>
              <a:rPr lang="en-US" sz="1100" b="1" dirty="0" smtClean="0">
                <a:solidFill>
                  <a:srgbClr val="0033CC"/>
                </a:solidFill>
              </a:rPr>
              <a:t>Advanced Light Source (LBNL)</a:t>
            </a:r>
            <a:endParaRPr lang="en-US" sz="1100" b="1" dirty="0">
              <a:solidFill>
                <a:srgbClr val="0033CC"/>
              </a:solidFill>
            </a:endParaRPr>
          </a:p>
        </p:txBody>
      </p:sp>
      <p:sp>
        <p:nvSpPr>
          <p:cNvPr id="15" name="TextBox 14"/>
          <p:cNvSpPr txBox="1"/>
          <p:nvPr/>
        </p:nvSpPr>
        <p:spPr>
          <a:xfrm rot="16200000">
            <a:off x="1411030" y="1639442"/>
            <a:ext cx="1834518" cy="363176"/>
          </a:xfrm>
          <a:prstGeom prst="rect">
            <a:avLst/>
          </a:prstGeom>
          <a:noFill/>
        </p:spPr>
        <p:txBody>
          <a:bodyPr wrap="square" rtlCol="0">
            <a:spAutoFit/>
          </a:bodyPr>
          <a:lstStyle/>
          <a:p>
            <a:pPr>
              <a:lnSpc>
                <a:spcPct val="80000"/>
              </a:lnSpc>
            </a:pPr>
            <a:r>
              <a:rPr lang="en-US" sz="1100" b="1" dirty="0" smtClean="0">
                <a:solidFill>
                  <a:srgbClr val="0033CC"/>
                </a:solidFill>
              </a:rPr>
              <a:t>Advanced Photon Source (ANL)</a:t>
            </a:r>
            <a:endParaRPr lang="en-US" sz="1100" b="1" dirty="0">
              <a:solidFill>
                <a:srgbClr val="0033CC"/>
              </a:solidFill>
            </a:endParaRPr>
          </a:p>
        </p:txBody>
      </p:sp>
      <p:sp>
        <p:nvSpPr>
          <p:cNvPr id="16" name="TextBox 15"/>
          <p:cNvSpPr txBox="1"/>
          <p:nvPr/>
        </p:nvSpPr>
        <p:spPr>
          <a:xfrm rot="16200000">
            <a:off x="3686638" y="1621908"/>
            <a:ext cx="1893547" cy="363176"/>
          </a:xfrm>
          <a:prstGeom prst="rect">
            <a:avLst/>
          </a:prstGeom>
          <a:noFill/>
        </p:spPr>
        <p:txBody>
          <a:bodyPr wrap="square" rtlCol="0">
            <a:spAutoFit/>
          </a:bodyPr>
          <a:lstStyle/>
          <a:p>
            <a:pPr>
              <a:lnSpc>
                <a:spcPct val="80000"/>
              </a:lnSpc>
            </a:pPr>
            <a:r>
              <a:rPr lang="en-US" sz="1100" b="1" dirty="0" smtClean="0">
                <a:solidFill>
                  <a:srgbClr val="0033CC"/>
                </a:solidFill>
              </a:rPr>
              <a:t>Stanford Synchrotron Rad. </a:t>
            </a:r>
            <a:r>
              <a:rPr lang="en-US" sz="1100" b="1" dirty="0" err="1" smtClean="0">
                <a:solidFill>
                  <a:srgbClr val="0033CC"/>
                </a:solidFill>
              </a:rPr>
              <a:t>Lightsource</a:t>
            </a:r>
            <a:r>
              <a:rPr lang="en-US" sz="1100" b="1" dirty="0" smtClean="0">
                <a:solidFill>
                  <a:srgbClr val="0033CC"/>
                </a:solidFill>
              </a:rPr>
              <a:t> (SLAC)</a:t>
            </a:r>
            <a:endParaRPr lang="en-US" sz="1100" b="1" dirty="0">
              <a:solidFill>
                <a:srgbClr val="0033CC"/>
              </a:solidFill>
            </a:endParaRPr>
          </a:p>
        </p:txBody>
      </p:sp>
      <p:sp>
        <p:nvSpPr>
          <p:cNvPr id="17" name="TextBox 16"/>
          <p:cNvSpPr txBox="1"/>
          <p:nvPr/>
        </p:nvSpPr>
        <p:spPr>
          <a:xfrm rot="16200000">
            <a:off x="5719949" y="1642056"/>
            <a:ext cx="1856231" cy="363176"/>
          </a:xfrm>
          <a:prstGeom prst="rect">
            <a:avLst/>
          </a:prstGeom>
          <a:noFill/>
        </p:spPr>
        <p:txBody>
          <a:bodyPr wrap="square" rtlCol="0">
            <a:spAutoFit/>
          </a:bodyPr>
          <a:lstStyle/>
          <a:p>
            <a:pPr>
              <a:lnSpc>
                <a:spcPct val="80000"/>
              </a:lnSpc>
            </a:pPr>
            <a:r>
              <a:rPr lang="en-US" sz="1100" b="1" dirty="0" smtClean="0">
                <a:solidFill>
                  <a:srgbClr val="0033CC"/>
                </a:solidFill>
              </a:rPr>
              <a:t>Linac Coherent Light Source (SLAC)</a:t>
            </a:r>
            <a:endParaRPr lang="en-US" sz="1100" b="1" dirty="0">
              <a:solidFill>
                <a:srgbClr val="0033CC"/>
              </a:solidFill>
            </a:endParaRPr>
          </a:p>
        </p:txBody>
      </p:sp>
      <p:sp>
        <p:nvSpPr>
          <p:cNvPr id="18" name="TextBox 17"/>
          <p:cNvSpPr txBox="1"/>
          <p:nvPr/>
        </p:nvSpPr>
        <p:spPr>
          <a:xfrm rot="16200000">
            <a:off x="7646990" y="1614213"/>
            <a:ext cx="1903482" cy="363176"/>
          </a:xfrm>
          <a:prstGeom prst="rect">
            <a:avLst/>
          </a:prstGeom>
          <a:noFill/>
        </p:spPr>
        <p:txBody>
          <a:bodyPr wrap="square" rtlCol="0">
            <a:spAutoFit/>
          </a:bodyPr>
          <a:lstStyle/>
          <a:p>
            <a:pPr>
              <a:lnSpc>
                <a:spcPct val="80000"/>
              </a:lnSpc>
            </a:pPr>
            <a:r>
              <a:rPr lang="en-US" sz="1100" b="1" dirty="0" smtClean="0">
                <a:solidFill>
                  <a:srgbClr val="0033CC"/>
                </a:solidFill>
              </a:rPr>
              <a:t>National Synchrotron Light Source-II (BNL)</a:t>
            </a:r>
            <a:endParaRPr lang="en-US" sz="1100" b="1" dirty="0">
              <a:solidFill>
                <a:srgbClr val="0033CC"/>
              </a:solidFill>
            </a:endParaRPr>
          </a:p>
        </p:txBody>
      </p:sp>
      <p:sp>
        <p:nvSpPr>
          <p:cNvPr id="19" name="TextBox 18"/>
          <p:cNvSpPr txBox="1"/>
          <p:nvPr/>
        </p:nvSpPr>
        <p:spPr>
          <a:xfrm rot="16200000">
            <a:off x="944913" y="5221740"/>
            <a:ext cx="2068436" cy="363176"/>
          </a:xfrm>
          <a:prstGeom prst="rect">
            <a:avLst/>
          </a:prstGeom>
          <a:noFill/>
        </p:spPr>
        <p:txBody>
          <a:bodyPr wrap="square" rtlCol="0">
            <a:spAutoFit/>
          </a:bodyPr>
          <a:lstStyle/>
          <a:p>
            <a:pPr algn="r">
              <a:lnSpc>
                <a:spcPct val="80000"/>
              </a:lnSpc>
            </a:pPr>
            <a:r>
              <a:rPr lang="en-US" sz="1100" b="1" dirty="0" smtClean="0">
                <a:solidFill>
                  <a:srgbClr val="0099FF"/>
                </a:solidFill>
              </a:rPr>
              <a:t>Advanced Neutron Source (ORNL)</a:t>
            </a:r>
            <a:endParaRPr lang="en-US" sz="1100" b="1" dirty="0">
              <a:solidFill>
                <a:srgbClr val="0099FF"/>
              </a:solidFill>
            </a:endParaRPr>
          </a:p>
        </p:txBody>
      </p:sp>
      <p:sp>
        <p:nvSpPr>
          <p:cNvPr id="20" name="TextBox 19"/>
          <p:cNvSpPr txBox="1"/>
          <p:nvPr/>
        </p:nvSpPr>
        <p:spPr>
          <a:xfrm rot="16200000">
            <a:off x="294459" y="5207016"/>
            <a:ext cx="2091672" cy="397032"/>
          </a:xfrm>
          <a:prstGeom prst="rect">
            <a:avLst/>
          </a:prstGeom>
          <a:noFill/>
        </p:spPr>
        <p:txBody>
          <a:bodyPr wrap="square" rtlCol="0">
            <a:spAutoFit/>
          </a:bodyPr>
          <a:lstStyle/>
          <a:p>
            <a:pPr algn="r">
              <a:lnSpc>
                <a:spcPct val="90000"/>
              </a:lnSpc>
            </a:pPr>
            <a:r>
              <a:rPr lang="en-US" sz="1100" b="1" dirty="0" smtClean="0">
                <a:solidFill>
                  <a:srgbClr val="CC3399"/>
                </a:solidFill>
              </a:rPr>
              <a:t>Superconducting Supercollider (Texas)</a:t>
            </a:r>
            <a:endParaRPr lang="en-US" sz="1100" b="1" dirty="0">
              <a:solidFill>
                <a:srgbClr val="CC3399"/>
              </a:solidFill>
            </a:endParaRPr>
          </a:p>
        </p:txBody>
      </p:sp>
      <p:sp>
        <p:nvSpPr>
          <p:cNvPr id="21" name="TextBox 20"/>
          <p:cNvSpPr txBox="1"/>
          <p:nvPr/>
        </p:nvSpPr>
        <p:spPr>
          <a:xfrm rot="16200000">
            <a:off x="3977227" y="1584826"/>
            <a:ext cx="1972299" cy="363176"/>
          </a:xfrm>
          <a:prstGeom prst="rect">
            <a:avLst/>
          </a:prstGeom>
          <a:noFill/>
        </p:spPr>
        <p:txBody>
          <a:bodyPr wrap="square" rtlCol="0">
            <a:spAutoFit/>
          </a:bodyPr>
          <a:lstStyle/>
          <a:p>
            <a:pPr>
              <a:lnSpc>
                <a:spcPct val="80000"/>
              </a:lnSpc>
            </a:pPr>
            <a:r>
              <a:rPr lang="en-US" sz="1100" b="1" dirty="0" smtClean="0">
                <a:solidFill>
                  <a:schemeClr val="accent6"/>
                </a:solidFill>
              </a:rPr>
              <a:t>Leadership  Computing Facility (ORNL)</a:t>
            </a:r>
            <a:endParaRPr lang="en-US" sz="1100" b="1" dirty="0">
              <a:solidFill>
                <a:schemeClr val="accent6"/>
              </a:solidFill>
            </a:endParaRPr>
          </a:p>
        </p:txBody>
      </p:sp>
      <p:sp>
        <p:nvSpPr>
          <p:cNvPr id="22" name="TextBox 21"/>
          <p:cNvSpPr txBox="1"/>
          <p:nvPr/>
        </p:nvSpPr>
        <p:spPr>
          <a:xfrm rot="16200000">
            <a:off x="5046569" y="1617957"/>
            <a:ext cx="1879988" cy="363176"/>
          </a:xfrm>
          <a:prstGeom prst="rect">
            <a:avLst/>
          </a:prstGeom>
          <a:noFill/>
        </p:spPr>
        <p:txBody>
          <a:bodyPr wrap="square" rtlCol="0">
            <a:spAutoFit/>
          </a:bodyPr>
          <a:lstStyle/>
          <a:p>
            <a:pPr>
              <a:lnSpc>
                <a:spcPct val="80000"/>
              </a:lnSpc>
            </a:pPr>
            <a:r>
              <a:rPr lang="en-US" sz="1100" b="1" dirty="0" smtClean="0">
                <a:solidFill>
                  <a:schemeClr val="accent6"/>
                </a:solidFill>
              </a:rPr>
              <a:t>Leadership Computing Facility (ANL)</a:t>
            </a:r>
            <a:endParaRPr lang="en-US" sz="1100" b="1" dirty="0">
              <a:solidFill>
                <a:schemeClr val="accent6"/>
              </a:solidFill>
            </a:endParaRPr>
          </a:p>
        </p:txBody>
      </p:sp>
      <p:sp>
        <p:nvSpPr>
          <p:cNvPr id="23" name="TextBox 22"/>
          <p:cNvSpPr txBox="1"/>
          <p:nvPr/>
        </p:nvSpPr>
        <p:spPr>
          <a:xfrm rot="16200000">
            <a:off x="5228777" y="5203174"/>
            <a:ext cx="1921725" cy="227755"/>
          </a:xfrm>
          <a:prstGeom prst="rect">
            <a:avLst/>
          </a:prstGeom>
          <a:noFill/>
        </p:spPr>
        <p:txBody>
          <a:bodyPr wrap="square" rtlCol="0">
            <a:spAutoFit/>
          </a:bodyPr>
          <a:lstStyle/>
          <a:p>
            <a:pPr algn="r">
              <a:lnSpc>
                <a:spcPct val="80000"/>
              </a:lnSpc>
            </a:pPr>
            <a:r>
              <a:rPr lang="en-US" sz="1100" b="1" dirty="0" smtClean="0">
                <a:solidFill>
                  <a:srgbClr val="002060"/>
                </a:solidFill>
              </a:rPr>
              <a:t>Mouse House (ORNL)</a:t>
            </a:r>
            <a:endParaRPr lang="en-US" sz="1100" b="1" dirty="0">
              <a:solidFill>
                <a:srgbClr val="002060"/>
              </a:solidFill>
            </a:endParaRPr>
          </a:p>
        </p:txBody>
      </p:sp>
      <p:sp>
        <p:nvSpPr>
          <p:cNvPr id="24" name="TextBox 23"/>
          <p:cNvSpPr txBox="1"/>
          <p:nvPr/>
        </p:nvSpPr>
        <p:spPr>
          <a:xfrm rot="16200000">
            <a:off x="5806249" y="5165248"/>
            <a:ext cx="1962131" cy="363176"/>
          </a:xfrm>
          <a:prstGeom prst="rect">
            <a:avLst/>
          </a:prstGeom>
          <a:noFill/>
        </p:spPr>
        <p:txBody>
          <a:bodyPr wrap="square" rtlCol="0">
            <a:spAutoFit/>
          </a:bodyPr>
          <a:lstStyle/>
          <a:p>
            <a:pPr algn="r">
              <a:lnSpc>
                <a:spcPct val="80000"/>
              </a:lnSpc>
            </a:pPr>
            <a:r>
              <a:rPr lang="en-US" sz="1100" b="1" dirty="0" smtClean="0">
                <a:solidFill>
                  <a:srgbClr val="FF0000"/>
                </a:solidFill>
              </a:rPr>
              <a:t>National Compact </a:t>
            </a:r>
            <a:r>
              <a:rPr lang="en-US" sz="1100" b="1" dirty="0" err="1" smtClean="0">
                <a:solidFill>
                  <a:srgbClr val="FF0000"/>
                </a:solidFill>
              </a:rPr>
              <a:t>Stellerator</a:t>
            </a:r>
            <a:r>
              <a:rPr lang="en-US" sz="1100" b="1" dirty="0" smtClean="0">
                <a:solidFill>
                  <a:srgbClr val="FF0000"/>
                </a:solidFill>
              </a:rPr>
              <a:t> Exp (PPPL)</a:t>
            </a:r>
            <a:endParaRPr lang="en-US" sz="1100" b="1" dirty="0">
              <a:solidFill>
                <a:srgbClr val="FF0000"/>
              </a:solidFill>
            </a:endParaRPr>
          </a:p>
        </p:txBody>
      </p:sp>
      <p:sp>
        <p:nvSpPr>
          <p:cNvPr id="25" name="TextBox 24"/>
          <p:cNvSpPr txBox="1"/>
          <p:nvPr/>
        </p:nvSpPr>
        <p:spPr>
          <a:xfrm rot="16200000">
            <a:off x="5664091" y="4928625"/>
            <a:ext cx="1353255" cy="227755"/>
          </a:xfrm>
          <a:prstGeom prst="rect">
            <a:avLst/>
          </a:prstGeom>
          <a:noFill/>
        </p:spPr>
        <p:txBody>
          <a:bodyPr wrap="none" rtlCol="0">
            <a:spAutoFit/>
          </a:bodyPr>
          <a:lstStyle/>
          <a:p>
            <a:pPr algn="r">
              <a:lnSpc>
                <a:spcPct val="80000"/>
              </a:lnSpc>
            </a:pPr>
            <a:r>
              <a:rPr lang="en-US" sz="1100" b="1" dirty="0" smtClean="0">
                <a:solidFill>
                  <a:srgbClr val="CC3399"/>
                </a:solidFill>
              </a:rPr>
              <a:t>B Factory (SLAC)</a:t>
            </a:r>
            <a:endParaRPr lang="en-US" sz="1100" b="1" dirty="0">
              <a:solidFill>
                <a:srgbClr val="CC3399"/>
              </a:solidFill>
            </a:endParaRPr>
          </a:p>
        </p:txBody>
      </p:sp>
      <p:sp>
        <p:nvSpPr>
          <p:cNvPr id="26" name="TextBox 25"/>
          <p:cNvSpPr txBox="1"/>
          <p:nvPr/>
        </p:nvSpPr>
        <p:spPr>
          <a:xfrm rot="16200000">
            <a:off x="6557429" y="5180392"/>
            <a:ext cx="1853391" cy="227755"/>
          </a:xfrm>
          <a:prstGeom prst="rect">
            <a:avLst/>
          </a:prstGeom>
          <a:noFill/>
        </p:spPr>
        <p:txBody>
          <a:bodyPr wrap="none" rtlCol="0">
            <a:spAutoFit/>
          </a:bodyPr>
          <a:lstStyle/>
          <a:p>
            <a:pPr algn="r">
              <a:lnSpc>
                <a:spcPct val="80000"/>
              </a:lnSpc>
            </a:pPr>
            <a:r>
              <a:rPr lang="en-US" sz="1100" b="1" dirty="0" err="1" smtClean="0">
                <a:solidFill>
                  <a:srgbClr val="CC3399"/>
                </a:solidFill>
              </a:rPr>
              <a:t>Tevatron</a:t>
            </a:r>
            <a:r>
              <a:rPr lang="en-US" sz="1100" b="1" dirty="0" smtClean="0">
                <a:solidFill>
                  <a:srgbClr val="CC3399"/>
                </a:solidFill>
              </a:rPr>
              <a:t> Collider (FNAL)</a:t>
            </a:r>
            <a:endParaRPr lang="en-US" sz="1100" b="1" dirty="0">
              <a:solidFill>
                <a:srgbClr val="CC3399"/>
              </a:solidFill>
            </a:endParaRPr>
          </a:p>
        </p:txBody>
      </p:sp>
      <p:sp>
        <p:nvSpPr>
          <p:cNvPr id="27" name="TextBox 26"/>
          <p:cNvSpPr txBox="1"/>
          <p:nvPr/>
        </p:nvSpPr>
        <p:spPr>
          <a:xfrm rot="16200000">
            <a:off x="2966775" y="4698834"/>
            <a:ext cx="1807844" cy="363176"/>
          </a:xfrm>
          <a:prstGeom prst="rect">
            <a:avLst/>
          </a:prstGeom>
          <a:noFill/>
        </p:spPr>
        <p:txBody>
          <a:bodyPr wrap="square" rtlCol="0">
            <a:spAutoFit/>
          </a:bodyPr>
          <a:lstStyle/>
          <a:p>
            <a:pPr>
              <a:lnSpc>
                <a:spcPct val="80000"/>
              </a:lnSpc>
            </a:pPr>
            <a:r>
              <a:rPr lang="en-US" sz="1100" b="1" dirty="0" smtClean="0">
                <a:solidFill>
                  <a:srgbClr val="CC3399"/>
                </a:solidFill>
              </a:rPr>
              <a:t>Alternate Gradient Synchrotron (BNL)</a:t>
            </a:r>
            <a:endParaRPr lang="en-US" sz="1100" b="1" dirty="0">
              <a:solidFill>
                <a:srgbClr val="CC3399"/>
              </a:solidFill>
            </a:endParaRPr>
          </a:p>
        </p:txBody>
      </p:sp>
      <p:sp>
        <p:nvSpPr>
          <p:cNvPr id="28" name="TextBox 27"/>
          <p:cNvSpPr txBox="1"/>
          <p:nvPr/>
        </p:nvSpPr>
        <p:spPr>
          <a:xfrm rot="16200000">
            <a:off x="1664663" y="4926258"/>
            <a:ext cx="1347892" cy="227755"/>
          </a:xfrm>
          <a:prstGeom prst="rect">
            <a:avLst/>
          </a:prstGeom>
          <a:noFill/>
        </p:spPr>
        <p:txBody>
          <a:bodyPr wrap="square" rtlCol="0">
            <a:spAutoFit/>
          </a:bodyPr>
          <a:lstStyle/>
          <a:p>
            <a:pPr algn="r">
              <a:lnSpc>
                <a:spcPct val="80000"/>
              </a:lnSpc>
            </a:pPr>
            <a:r>
              <a:rPr lang="en-US" sz="1100" b="1" dirty="0" smtClean="0">
                <a:solidFill>
                  <a:srgbClr val="00B050"/>
                </a:solidFill>
              </a:rPr>
              <a:t>LAMPF (LANL)</a:t>
            </a:r>
            <a:endParaRPr lang="en-US" sz="1100" b="1" dirty="0">
              <a:solidFill>
                <a:srgbClr val="00B050"/>
              </a:solidFill>
            </a:endParaRPr>
          </a:p>
        </p:txBody>
      </p:sp>
      <p:sp>
        <p:nvSpPr>
          <p:cNvPr id="29" name="TextBox 28"/>
          <p:cNvSpPr txBox="1"/>
          <p:nvPr/>
        </p:nvSpPr>
        <p:spPr>
          <a:xfrm rot="16200000">
            <a:off x="4696712" y="4898171"/>
            <a:ext cx="1233030" cy="227755"/>
          </a:xfrm>
          <a:prstGeom prst="rect">
            <a:avLst/>
          </a:prstGeom>
          <a:noFill/>
        </p:spPr>
        <p:txBody>
          <a:bodyPr wrap="none" rtlCol="0">
            <a:spAutoFit/>
          </a:bodyPr>
          <a:lstStyle/>
          <a:p>
            <a:pPr algn="r">
              <a:lnSpc>
                <a:spcPct val="80000"/>
              </a:lnSpc>
            </a:pPr>
            <a:r>
              <a:rPr lang="en-US" sz="1100" b="1" dirty="0" smtClean="0">
                <a:solidFill>
                  <a:srgbClr val="00B050"/>
                </a:solidFill>
              </a:rPr>
              <a:t>Bates Lab (MIT)</a:t>
            </a:r>
            <a:endParaRPr lang="en-US" sz="1100" b="1" dirty="0">
              <a:solidFill>
                <a:srgbClr val="00B050"/>
              </a:solidFill>
            </a:endParaRPr>
          </a:p>
        </p:txBody>
      </p:sp>
      <p:sp>
        <p:nvSpPr>
          <p:cNvPr id="30" name="TextBox 29"/>
          <p:cNvSpPr txBox="1"/>
          <p:nvPr/>
        </p:nvSpPr>
        <p:spPr>
          <a:xfrm rot="16200000">
            <a:off x="3711900" y="5191033"/>
            <a:ext cx="1885452" cy="227755"/>
          </a:xfrm>
          <a:prstGeom prst="rect">
            <a:avLst/>
          </a:prstGeom>
          <a:noFill/>
        </p:spPr>
        <p:txBody>
          <a:bodyPr wrap="none" rtlCol="0">
            <a:spAutoFit/>
          </a:bodyPr>
          <a:lstStyle/>
          <a:p>
            <a:pPr algn="r">
              <a:lnSpc>
                <a:spcPct val="80000"/>
              </a:lnSpc>
            </a:pPr>
            <a:r>
              <a:rPr lang="en-US" sz="1100" b="1" dirty="0" smtClean="0">
                <a:solidFill>
                  <a:srgbClr val="00B050"/>
                </a:solidFill>
              </a:rPr>
              <a:t>88-inch Cyclotron (LBNL)</a:t>
            </a:r>
            <a:endParaRPr lang="en-US" sz="1100" b="1" dirty="0">
              <a:solidFill>
                <a:srgbClr val="00B050"/>
              </a:solidFill>
            </a:endParaRPr>
          </a:p>
        </p:txBody>
      </p:sp>
      <p:sp>
        <p:nvSpPr>
          <p:cNvPr id="31" name="TextBox 30"/>
          <p:cNvSpPr txBox="1"/>
          <p:nvPr/>
        </p:nvSpPr>
        <p:spPr>
          <a:xfrm rot="16200000">
            <a:off x="6682025" y="5203406"/>
            <a:ext cx="2056333" cy="363176"/>
          </a:xfrm>
          <a:prstGeom prst="rect">
            <a:avLst/>
          </a:prstGeom>
          <a:noFill/>
        </p:spPr>
        <p:txBody>
          <a:bodyPr wrap="square" rtlCol="0">
            <a:spAutoFit/>
          </a:bodyPr>
          <a:lstStyle/>
          <a:p>
            <a:pPr algn="r">
              <a:lnSpc>
                <a:spcPct val="80000"/>
              </a:lnSpc>
            </a:pPr>
            <a:r>
              <a:rPr lang="en-US" sz="1100" b="1" dirty="0" err="1" smtClean="0">
                <a:solidFill>
                  <a:srgbClr val="00B050"/>
                </a:solidFill>
              </a:rPr>
              <a:t>Holifield</a:t>
            </a:r>
            <a:r>
              <a:rPr lang="en-US" sz="1100" b="1" dirty="0" smtClean="0">
                <a:solidFill>
                  <a:srgbClr val="00B050"/>
                </a:solidFill>
              </a:rPr>
              <a:t> Radioactive Ion Beam Facility (ORNL)</a:t>
            </a:r>
            <a:endParaRPr lang="en-US" sz="1100" b="1" dirty="0">
              <a:solidFill>
                <a:srgbClr val="00B050"/>
              </a:solidFill>
            </a:endParaRPr>
          </a:p>
        </p:txBody>
      </p:sp>
      <p:sp>
        <p:nvSpPr>
          <p:cNvPr id="32" name="TextBox 31"/>
          <p:cNvSpPr txBox="1"/>
          <p:nvPr/>
        </p:nvSpPr>
        <p:spPr>
          <a:xfrm rot="16200000">
            <a:off x="5297646" y="5424079"/>
            <a:ext cx="2381534" cy="244682"/>
          </a:xfrm>
          <a:prstGeom prst="rect">
            <a:avLst/>
          </a:prstGeom>
          <a:noFill/>
        </p:spPr>
        <p:txBody>
          <a:bodyPr wrap="square" rtlCol="0">
            <a:spAutoFit/>
          </a:bodyPr>
          <a:lstStyle/>
          <a:p>
            <a:pPr algn="r">
              <a:lnSpc>
                <a:spcPct val="90000"/>
              </a:lnSpc>
            </a:pPr>
            <a:r>
              <a:rPr lang="en-US" sz="1100" b="1" dirty="0" smtClean="0">
                <a:solidFill>
                  <a:srgbClr val="002060"/>
                </a:solidFill>
              </a:rPr>
              <a:t>Free Air CO</a:t>
            </a:r>
            <a:r>
              <a:rPr lang="en-US" sz="1100" b="1" baseline="-25000" dirty="0" smtClean="0">
                <a:solidFill>
                  <a:srgbClr val="002060"/>
                </a:solidFill>
              </a:rPr>
              <a:t>2</a:t>
            </a:r>
            <a:r>
              <a:rPr lang="en-US" sz="1100" b="1" dirty="0" smtClean="0">
                <a:solidFill>
                  <a:srgbClr val="002060"/>
                </a:solidFill>
              </a:rPr>
              <a:t> Exp (ORNL)</a:t>
            </a:r>
            <a:endParaRPr lang="en-US" sz="1100" b="1" dirty="0">
              <a:solidFill>
                <a:srgbClr val="002060"/>
              </a:solidFill>
            </a:endParaRPr>
          </a:p>
        </p:txBody>
      </p:sp>
      <p:cxnSp>
        <p:nvCxnSpPr>
          <p:cNvPr id="34" name="Straight Connector 33"/>
          <p:cNvCxnSpPr/>
          <p:nvPr/>
        </p:nvCxnSpPr>
        <p:spPr>
          <a:xfrm>
            <a:off x="5613620" y="2996707"/>
            <a:ext cx="1001865"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5949213" y="1421455"/>
            <a:ext cx="2232915" cy="415498"/>
          </a:xfrm>
          <a:prstGeom prst="rect">
            <a:avLst/>
          </a:prstGeom>
          <a:noFill/>
        </p:spPr>
        <p:txBody>
          <a:bodyPr wrap="square" rtlCol="0">
            <a:spAutoFit/>
          </a:bodyPr>
          <a:lstStyle/>
          <a:p>
            <a:pPr>
              <a:lnSpc>
                <a:spcPct val="70000"/>
              </a:lnSpc>
            </a:pPr>
            <a:r>
              <a:rPr lang="en-US" sz="1100" b="1" dirty="0" smtClean="0">
                <a:solidFill>
                  <a:srgbClr val="7DBEFF"/>
                </a:solidFill>
              </a:rPr>
              <a:t>5 Nanoscale Science Research Centers</a:t>
            </a:r>
            <a:r>
              <a:rPr lang="en-US" sz="700" b="1" dirty="0" smtClean="0">
                <a:solidFill>
                  <a:srgbClr val="7DBEFF"/>
                </a:solidFill>
              </a:rPr>
              <a:t> </a:t>
            </a:r>
            <a:br>
              <a:rPr lang="en-US" sz="700" b="1" dirty="0" smtClean="0">
                <a:solidFill>
                  <a:srgbClr val="7DBEFF"/>
                </a:solidFill>
              </a:rPr>
            </a:br>
            <a:r>
              <a:rPr lang="en-US" sz="800" b="1" dirty="0" smtClean="0">
                <a:solidFill>
                  <a:srgbClr val="7DBEFF"/>
                </a:solidFill>
              </a:rPr>
              <a:t>(ANL, BNL, LBNL, ORNL, SNL &amp; LANL)</a:t>
            </a:r>
            <a:endParaRPr lang="en-US" sz="800" b="1" dirty="0">
              <a:solidFill>
                <a:srgbClr val="7DBEFF"/>
              </a:solidFill>
            </a:endParaRPr>
          </a:p>
        </p:txBody>
      </p:sp>
      <p:cxnSp>
        <p:nvCxnSpPr>
          <p:cNvPr id="42" name="Straight Arrow Connector 41"/>
          <p:cNvCxnSpPr/>
          <p:nvPr/>
        </p:nvCxnSpPr>
        <p:spPr>
          <a:xfrm flipV="1">
            <a:off x="6690732" y="2713086"/>
            <a:ext cx="397455" cy="292257"/>
          </a:xfrm>
          <a:prstGeom prst="straightConnector1">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17485" y="3000561"/>
            <a:ext cx="10103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5591485" y="2960926"/>
            <a:ext cx="71562" cy="71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b="1"/>
          </a:p>
        </p:txBody>
      </p:sp>
      <p:sp>
        <p:nvSpPr>
          <p:cNvPr id="36" name="Oval 35"/>
          <p:cNvSpPr/>
          <p:nvPr/>
        </p:nvSpPr>
        <p:spPr>
          <a:xfrm>
            <a:off x="5839135" y="2960926"/>
            <a:ext cx="71562" cy="71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b="1"/>
          </a:p>
        </p:txBody>
      </p:sp>
      <p:sp>
        <p:nvSpPr>
          <p:cNvPr id="37" name="Oval 36"/>
          <p:cNvSpPr/>
          <p:nvPr/>
        </p:nvSpPr>
        <p:spPr>
          <a:xfrm>
            <a:off x="6086785" y="2960926"/>
            <a:ext cx="71562" cy="71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b="1"/>
          </a:p>
        </p:txBody>
      </p:sp>
      <p:sp>
        <p:nvSpPr>
          <p:cNvPr id="38" name="Oval 37"/>
          <p:cNvSpPr/>
          <p:nvPr/>
        </p:nvSpPr>
        <p:spPr>
          <a:xfrm>
            <a:off x="6334435" y="2960926"/>
            <a:ext cx="71562" cy="71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b="1"/>
          </a:p>
        </p:txBody>
      </p:sp>
      <p:sp>
        <p:nvSpPr>
          <p:cNvPr id="39" name="Oval 38"/>
          <p:cNvSpPr/>
          <p:nvPr/>
        </p:nvSpPr>
        <p:spPr>
          <a:xfrm>
            <a:off x="6582086" y="2960926"/>
            <a:ext cx="71562" cy="715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b="1"/>
          </a:p>
        </p:txBody>
      </p:sp>
      <p:sp>
        <p:nvSpPr>
          <p:cNvPr id="53" name="TextBox 1"/>
          <p:cNvSpPr txBox="1">
            <a:spLocks noChangeArrowheads="1"/>
          </p:cNvSpPr>
          <p:nvPr/>
        </p:nvSpPr>
        <p:spPr bwMode="auto">
          <a:xfrm>
            <a:off x="-18071" y="2552631"/>
            <a:ext cx="2815883" cy="1046691"/>
          </a:xfrm>
          <a:prstGeom prst="rect">
            <a:avLst/>
          </a:prstGeom>
        </p:spPr>
        <p:txBody>
          <a:bodyPr vert="horz" wrap="square" lIns="91440" tIns="45720" rIns="91440" bIns="45720" numCol="1" anchor="ctr" anchorCtr="0" compatLnSpc="1">
            <a:prstTxWarp prst="textNoShape">
              <a:avLst/>
            </a:prstTxWarp>
          </a:bodyPr>
          <a:lstStyle/>
          <a:p>
            <a:pPr eaLnBrk="0" hangingPunct="0">
              <a:lnSpc>
                <a:spcPct val="80000"/>
              </a:lnSpc>
              <a:buSzPct val="100000"/>
            </a:pPr>
            <a:r>
              <a:rPr lang="en-US" sz="1600" b="1" dirty="0" smtClean="0">
                <a:latin typeface="Arial" pitchFamily="34" charset="0"/>
                <a:ea typeface="+mj-ea"/>
                <a:cs typeface="Arial" pitchFamily="34" charset="0"/>
              </a:rPr>
              <a:t>New facilities</a:t>
            </a:r>
            <a:endParaRPr lang="en-US" sz="1600" b="1" dirty="0">
              <a:latin typeface="Arial" pitchFamily="34" charset="0"/>
              <a:ea typeface="+mj-ea"/>
              <a:cs typeface="Arial" pitchFamily="34" charset="0"/>
            </a:endParaRPr>
          </a:p>
        </p:txBody>
      </p:sp>
      <p:sp>
        <p:nvSpPr>
          <p:cNvPr id="54" name="TextBox 1"/>
          <p:cNvSpPr txBox="1">
            <a:spLocks noChangeArrowheads="1"/>
          </p:cNvSpPr>
          <p:nvPr/>
        </p:nvSpPr>
        <p:spPr bwMode="auto">
          <a:xfrm>
            <a:off x="-18070" y="3470406"/>
            <a:ext cx="2242801" cy="1046691"/>
          </a:xfrm>
          <a:prstGeom prst="rect">
            <a:avLst/>
          </a:prstGeom>
        </p:spPr>
        <p:txBody>
          <a:bodyPr vert="horz" wrap="square" lIns="91440" tIns="45720" rIns="91440" bIns="45720" numCol="1" anchor="ctr" anchorCtr="0" compatLnSpc="1">
            <a:prstTxWarp prst="textNoShape">
              <a:avLst/>
            </a:prstTxWarp>
          </a:bodyPr>
          <a:lstStyle/>
          <a:p>
            <a:pPr eaLnBrk="0" hangingPunct="0">
              <a:lnSpc>
                <a:spcPct val="80000"/>
              </a:lnSpc>
              <a:buSzPct val="100000"/>
            </a:pPr>
            <a:r>
              <a:rPr lang="en-US" sz="1400" b="1" dirty="0" smtClean="0">
                <a:latin typeface="Arial" pitchFamily="34" charset="0"/>
                <a:ea typeface="+mj-ea"/>
                <a:cs typeface="Arial" pitchFamily="34" charset="0"/>
              </a:rPr>
              <a:t>Terminated facilities</a:t>
            </a:r>
            <a:br>
              <a:rPr lang="en-US" sz="1400" b="1" dirty="0" smtClean="0">
                <a:latin typeface="Arial" pitchFamily="34" charset="0"/>
                <a:ea typeface="+mj-ea"/>
                <a:cs typeface="Arial" pitchFamily="34" charset="0"/>
              </a:rPr>
            </a:br>
            <a:r>
              <a:rPr lang="en-US" sz="800" i="1" dirty="0" smtClean="0">
                <a:latin typeface="Arial" pitchFamily="34" charset="0"/>
                <a:ea typeface="+mj-ea"/>
                <a:cs typeface="Arial" pitchFamily="34" charset="0"/>
              </a:rPr>
              <a:t>(Does not include facilities that were proposed but never started, e.g. </a:t>
            </a:r>
            <a:r>
              <a:rPr lang="en-US" sz="800" i="1" dirty="0" err="1" smtClean="0">
                <a:latin typeface="Arial" pitchFamily="34" charset="0"/>
                <a:ea typeface="+mj-ea"/>
                <a:cs typeface="Arial" pitchFamily="34" charset="0"/>
              </a:rPr>
              <a:t>BTeV</a:t>
            </a:r>
            <a:r>
              <a:rPr lang="en-US" sz="800" i="1" dirty="0" smtClean="0">
                <a:latin typeface="Arial" pitchFamily="34" charset="0"/>
                <a:ea typeface="+mj-ea"/>
                <a:cs typeface="Arial" pitchFamily="34" charset="0"/>
              </a:rPr>
              <a:t>, ILC, )</a:t>
            </a:r>
            <a:endParaRPr lang="en-US" sz="1000" i="1" dirty="0">
              <a:latin typeface="Arial" pitchFamily="34" charset="0"/>
              <a:ea typeface="+mj-ea"/>
              <a:cs typeface="Arial" pitchFamily="34" charset="0"/>
            </a:endParaRPr>
          </a:p>
        </p:txBody>
      </p:sp>
      <p:sp>
        <p:nvSpPr>
          <p:cNvPr id="56" name="Oval 55"/>
          <p:cNvSpPr/>
          <p:nvPr/>
        </p:nvSpPr>
        <p:spPr>
          <a:xfrm>
            <a:off x="3607275" y="2730341"/>
            <a:ext cx="92869" cy="9286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57" name="TextBox 56"/>
          <p:cNvSpPr txBox="1"/>
          <p:nvPr/>
        </p:nvSpPr>
        <p:spPr>
          <a:xfrm rot="16200000">
            <a:off x="2790508" y="1643271"/>
            <a:ext cx="1863775" cy="363176"/>
          </a:xfrm>
          <a:prstGeom prst="rect">
            <a:avLst/>
          </a:prstGeom>
          <a:noFill/>
        </p:spPr>
        <p:txBody>
          <a:bodyPr wrap="square" rtlCol="0">
            <a:spAutoFit/>
          </a:bodyPr>
          <a:lstStyle/>
          <a:p>
            <a:pPr>
              <a:lnSpc>
                <a:spcPct val="80000"/>
              </a:lnSpc>
            </a:pPr>
            <a:r>
              <a:rPr lang="en-US" sz="1100" b="1" dirty="0" smtClean="0">
                <a:solidFill>
                  <a:srgbClr val="00B050"/>
                </a:solidFill>
              </a:rPr>
              <a:t>Relativistic Heavy Ion Collider (BNL)</a:t>
            </a:r>
            <a:endParaRPr lang="en-US" sz="1100" b="1" dirty="0">
              <a:solidFill>
                <a:srgbClr val="00B050"/>
              </a:solidFill>
            </a:endParaRPr>
          </a:p>
        </p:txBody>
      </p:sp>
      <p:sp>
        <p:nvSpPr>
          <p:cNvPr id="58" name="Rectangle 57"/>
          <p:cNvSpPr/>
          <p:nvPr/>
        </p:nvSpPr>
        <p:spPr>
          <a:xfrm>
            <a:off x="2532185" y="2751985"/>
            <a:ext cx="379827" cy="45719"/>
          </a:xfrm>
          <a:prstGeom prst="rect">
            <a:avLst/>
          </a:prstGeom>
          <a:solidFill>
            <a:schemeClr val="tx2">
              <a:lumMod val="50000"/>
            </a:schemeClr>
          </a:solidFill>
          <a:ln>
            <a:solidFill>
              <a:srgbClr val="7DB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59" name="TextBox 58"/>
          <p:cNvSpPr txBox="1"/>
          <p:nvPr/>
        </p:nvSpPr>
        <p:spPr>
          <a:xfrm rot="16200000">
            <a:off x="1844110" y="1589429"/>
            <a:ext cx="2010955" cy="329321"/>
          </a:xfrm>
          <a:prstGeom prst="rect">
            <a:avLst/>
          </a:prstGeom>
          <a:noFill/>
        </p:spPr>
        <p:txBody>
          <a:bodyPr wrap="square" rtlCol="0">
            <a:spAutoFit/>
          </a:bodyPr>
          <a:lstStyle/>
          <a:p>
            <a:pPr>
              <a:lnSpc>
                <a:spcPct val="70000"/>
              </a:lnSpc>
            </a:pPr>
            <a:r>
              <a:rPr lang="en-US" sz="1100" b="1" dirty="0" smtClean="0">
                <a:solidFill>
                  <a:srgbClr val="00B050"/>
                </a:solidFill>
              </a:rPr>
              <a:t>Continuous Electron Beam Acc. Fac. (TJNAF)</a:t>
            </a:r>
            <a:endParaRPr lang="en-US" sz="1100" b="1" dirty="0">
              <a:solidFill>
                <a:srgbClr val="00B050"/>
              </a:solidFill>
            </a:endParaRPr>
          </a:p>
        </p:txBody>
      </p:sp>
      <p:sp>
        <p:nvSpPr>
          <p:cNvPr id="60" name="5-Point Star 59"/>
          <p:cNvSpPr/>
          <p:nvPr/>
        </p:nvSpPr>
        <p:spPr>
          <a:xfrm>
            <a:off x="2986443" y="2732139"/>
            <a:ext cx="97276" cy="9207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61" name="TextBox 60"/>
          <p:cNvSpPr txBox="1"/>
          <p:nvPr/>
        </p:nvSpPr>
        <p:spPr>
          <a:xfrm rot="16200000">
            <a:off x="1970698" y="1569294"/>
            <a:ext cx="2136775" cy="227755"/>
          </a:xfrm>
          <a:prstGeom prst="rect">
            <a:avLst/>
          </a:prstGeom>
          <a:noFill/>
        </p:spPr>
        <p:txBody>
          <a:bodyPr wrap="square" rtlCol="0">
            <a:spAutoFit/>
          </a:bodyPr>
          <a:lstStyle/>
          <a:p>
            <a:pPr>
              <a:lnSpc>
                <a:spcPct val="80000"/>
              </a:lnSpc>
            </a:pPr>
            <a:r>
              <a:rPr lang="en-US" sz="1100" b="1" dirty="0" smtClean="0">
                <a:solidFill>
                  <a:srgbClr val="002060"/>
                </a:solidFill>
              </a:rPr>
              <a:t>Joint Genome Inst. (LNBL)</a:t>
            </a:r>
            <a:endParaRPr lang="en-US" sz="1100" b="1" dirty="0">
              <a:solidFill>
                <a:srgbClr val="002060"/>
              </a:solidFill>
            </a:endParaRPr>
          </a:p>
        </p:txBody>
      </p:sp>
      <p:sp>
        <p:nvSpPr>
          <p:cNvPr id="62" name="5-Point Star 61"/>
          <p:cNvSpPr/>
          <p:nvPr/>
        </p:nvSpPr>
        <p:spPr>
          <a:xfrm>
            <a:off x="3045181" y="2732139"/>
            <a:ext cx="97276" cy="9207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64" name="TextBox 63"/>
          <p:cNvSpPr txBox="1"/>
          <p:nvPr/>
        </p:nvSpPr>
        <p:spPr>
          <a:xfrm rot="16200000">
            <a:off x="2100696" y="1569294"/>
            <a:ext cx="2136775" cy="227755"/>
          </a:xfrm>
          <a:prstGeom prst="rect">
            <a:avLst/>
          </a:prstGeom>
          <a:noFill/>
        </p:spPr>
        <p:txBody>
          <a:bodyPr wrap="square" rtlCol="0">
            <a:spAutoFit/>
          </a:bodyPr>
          <a:lstStyle/>
          <a:p>
            <a:pPr>
              <a:lnSpc>
                <a:spcPct val="80000"/>
              </a:lnSpc>
            </a:pPr>
            <a:r>
              <a:rPr lang="en-US" sz="1100" b="1" dirty="0" err="1" smtClean="0">
                <a:solidFill>
                  <a:srgbClr val="002060"/>
                </a:solidFill>
              </a:rPr>
              <a:t>Env</a:t>
            </a:r>
            <a:r>
              <a:rPr lang="en-US" sz="1100" b="1" dirty="0" smtClean="0">
                <a:solidFill>
                  <a:srgbClr val="002060"/>
                </a:solidFill>
              </a:rPr>
              <a:t>. Mol. Sci. Lab (PNNL)</a:t>
            </a:r>
            <a:endParaRPr lang="en-US" sz="1100" b="1" dirty="0">
              <a:solidFill>
                <a:srgbClr val="002060"/>
              </a:solidFill>
            </a:endParaRPr>
          </a:p>
        </p:txBody>
      </p:sp>
      <p:sp>
        <p:nvSpPr>
          <p:cNvPr id="65" name="Oval 64"/>
          <p:cNvSpPr/>
          <p:nvPr/>
        </p:nvSpPr>
        <p:spPr>
          <a:xfrm>
            <a:off x="2948057" y="4288521"/>
            <a:ext cx="92869" cy="92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100"/>
          </a:p>
        </p:txBody>
      </p:sp>
      <p:sp>
        <p:nvSpPr>
          <p:cNvPr id="66" name="TextBox 65"/>
          <p:cNvSpPr txBox="1"/>
          <p:nvPr/>
        </p:nvSpPr>
        <p:spPr>
          <a:xfrm rot="16200000">
            <a:off x="2031246" y="5166741"/>
            <a:ext cx="1962131" cy="363176"/>
          </a:xfrm>
          <a:prstGeom prst="rect">
            <a:avLst/>
          </a:prstGeom>
          <a:noFill/>
        </p:spPr>
        <p:txBody>
          <a:bodyPr wrap="square" rtlCol="0">
            <a:spAutoFit/>
          </a:bodyPr>
          <a:lstStyle/>
          <a:p>
            <a:pPr algn="r">
              <a:lnSpc>
                <a:spcPct val="80000"/>
              </a:lnSpc>
            </a:pPr>
            <a:r>
              <a:rPr lang="en-US" sz="1100" b="1" dirty="0" err="1" smtClean="0">
                <a:solidFill>
                  <a:srgbClr val="FF0000"/>
                </a:solidFill>
              </a:rPr>
              <a:t>Tokamak</a:t>
            </a:r>
            <a:r>
              <a:rPr lang="en-US" sz="1100" b="1" dirty="0" smtClean="0">
                <a:solidFill>
                  <a:srgbClr val="FF0000"/>
                </a:solidFill>
              </a:rPr>
              <a:t> Fusion Test Reactor (PPPL)</a:t>
            </a:r>
            <a:endParaRPr lang="en-US" sz="1100" b="1" dirty="0">
              <a:solidFill>
                <a:srgbClr val="FF0000"/>
              </a:solidFill>
            </a:endParaRPr>
          </a:p>
        </p:txBody>
      </p:sp>
      <p:sp>
        <p:nvSpPr>
          <p:cNvPr id="67" name="Oval 66"/>
          <p:cNvSpPr/>
          <p:nvPr/>
        </p:nvSpPr>
        <p:spPr>
          <a:xfrm>
            <a:off x="8166753" y="4285213"/>
            <a:ext cx="92869" cy="9286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100"/>
          </a:p>
        </p:txBody>
      </p:sp>
      <p:sp>
        <p:nvSpPr>
          <p:cNvPr id="68" name="TextBox 67"/>
          <p:cNvSpPr txBox="1"/>
          <p:nvPr/>
        </p:nvSpPr>
        <p:spPr>
          <a:xfrm rot="16200000">
            <a:off x="7265327" y="5221804"/>
            <a:ext cx="1962131" cy="227755"/>
          </a:xfrm>
          <a:prstGeom prst="rect">
            <a:avLst/>
          </a:prstGeom>
          <a:noFill/>
        </p:spPr>
        <p:txBody>
          <a:bodyPr wrap="square" rtlCol="0">
            <a:spAutoFit/>
          </a:bodyPr>
          <a:lstStyle/>
          <a:p>
            <a:pPr algn="r">
              <a:lnSpc>
                <a:spcPct val="80000"/>
              </a:lnSpc>
            </a:pPr>
            <a:r>
              <a:rPr lang="en-US" sz="1100" b="1" dirty="0" err="1" smtClean="0">
                <a:solidFill>
                  <a:srgbClr val="FF0000"/>
                </a:solidFill>
              </a:rPr>
              <a:t>Alcator</a:t>
            </a:r>
            <a:r>
              <a:rPr lang="en-US" sz="1100" b="1" dirty="0" smtClean="0">
                <a:solidFill>
                  <a:srgbClr val="FF0000"/>
                </a:solidFill>
              </a:rPr>
              <a:t> C-Mod (MIT)</a:t>
            </a:r>
            <a:endParaRPr lang="en-US" sz="1100" b="1" dirty="0">
              <a:solidFill>
                <a:srgbClr val="FF0000"/>
              </a:solidFill>
            </a:endParaRPr>
          </a:p>
        </p:txBody>
      </p:sp>
      <p:sp>
        <p:nvSpPr>
          <p:cNvPr id="69" name="Rectangle 68"/>
          <p:cNvSpPr/>
          <p:nvPr/>
        </p:nvSpPr>
        <p:spPr>
          <a:xfrm>
            <a:off x="3356808" y="2729365"/>
            <a:ext cx="100262" cy="100278"/>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TextBox 69"/>
          <p:cNvSpPr txBox="1"/>
          <p:nvPr/>
        </p:nvSpPr>
        <p:spPr>
          <a:xfrm rot="16200000">
            <a:off x="2349357" y="1556747"/>
            <a:ext cx="2136775" cy="227755"/>
          </a:xfrm>
          <a:prstGeom prst="rect">
            <a:avLst/>
          </a:prstGeom>
          <a:noFill/>
        </p:spPr>
        <p:txBody>
          <a:bodyPr wrap="square" rtlCol="0">
            <a:spAutoFit/>
          </a:bodyPr>
          <a:lstStyle/>
          <a:p>
            <a:pPr>
              <a:lnSpc>
                <a:spcPct val="80000"/>
              </a:lnSpc>
            </a:pPr>
            <a:r>
              <a:rPr lang="en-US" sz="1100" b="1" dirty="0" smtClean="0">
                <a:solidFill>
                  <a:srgbClr val="FF0000"/>
                </a:solidFill>
              </a:rPr>
              <a:t>Nat. </a:t>
            </a:r>
            <a:r>
              <a:rPr lang="en-US" sz="1100" b="1" dirty="0" err="1" smtClean="0">
                <a:solidFill>
                  <a:srgbClr val="FF0000"/>
                </a:solidFill>
              </a:rPr>
              <a:t>Sph</a:t>
            </a:r>
            <a:r>
              <a:rPr lang="en-US" sz="1100" b="1" dirty="0" smtClean="0">
                <a:solidFill>
                  <a:srgbClr val="FF0000"/>
                </a:solidFill>
              </a:rPr>
              <a:t>. </a:t>
            </a:r>
            <a:r>
              <a:rPr lang="en-US" sz="1100" b="1" dirty="0" err="1" smtClean="0">
                <a:solidFill>
                  <a:srgbClr val="FF0000"/>
                </a:solidFill>
              </a:rPr>
              <a:t>Tok</a:t>
            </a:r>
            <a:r>
              <a:rPr lang="en-US" sz="1100" b="1" dirty="0" smtClean="0">
                <a:solidFill>
                  <a:srgbClr val="FF0000"/>
                </a:solidFill>
              </a:rPr>
              <a:t>. Exp. (PPPL)</a:t>
            </a:r>
            <a:endParaRPr lang="en-US" sz="1100" b="1" dirty="0">
              <a:solidFill>
                <a:srgbClr val="FF0000"/>
              </a:solidFill>
            </a:endParaRPr>
          </a:p>
        </p:txBody>
      </p:sp>
      <p:sp>
        <p:nvSpPr>
          <p:cNvPr id="71" name="Oval 70"/>
          <p:cNvSpPr/>
          <p:nvPr/>
        </p:nvSpPr>
        <p:spPr>
          <a:xfrm>
            <a:off x="8262968" y="2713086"/>
            <a:ext cx="92869" cy="928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72" name="TextBox 71"/>
          <p:cNvSpPr txBox="1"/>
          <p:nvPr/>
        </p:nvSpPr>
        <p:spPr>
          <a:xfrm rot="16200000">
            <a:off x="7329209" y="1615344"/>
            <a:ext cx="1903482" cy="363176"/>
          </a:xfrm>
          <a:prstGeom prst="rect">
            <a:avLst/>
          </a:prstGeom>
          <a:noFill/>
        </p:spPr>
        <p:txBody>
          <a:bodyPr wrap="square" rtlCol="0">
            <a:spAutoFit/>
          </a:bodyPr>
          <a:lstStyle/>
          <a:p>
            <a:pPr>
              <a:lnSpc>
                <a:spcPct val="80000"/>
              </a:lnSpc>
            </a:pPr>
            <a:r>
              <a:rPr lang="en-US" sz="1100" b="1" dirty="0" smtClean="0">
                <a:solidFill>
                  <a:srgbClr val="CC3399"/>
                </a:solidFill>
              </a:rPr>
              <a:t>NUMI Off-Axis Neutrino Appearance (FNAL) </a:t>
            </a:r>
            <a:endParaRPr lang="en-US" sz="1100" b="1" dirty="0">
              <a:solidFill>
                <a:srgbClr val="CC3399"/>
              </a:solidFill>
            </a:endParaRPr>
          </a:p>
        </p:txBody>
      </p:sp>
      <p:sp>
        <p:nvSpPr>
          <p:cNvPr id="73" name="Rectangle 72"/>
          <p:cNvSpPr/>
          <p:nvPr/>
        </p:nvSpPr>
        <p:spPr>
          <a:xfrm>
            <a:off x="5135956" y="2753606"/>
            <a:ext cx="379827" cy="45719"/>
          </a:xfrm>
          <a:prstGeom prst="rect">
            <a:avLst/>
          </a:prstGeom>
          <a:solidFill>
            <a:schemeClr val="tx2">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74" name="TextBox 73"/>
          <p:cNvSpPr txBox="1"/>
          <p:nvPr/>
        </p:nvSpPr>
        <p:spPr>
          <a:xfrm rot="16200000">
            <a:off x="4198223" y="1485606"/>
            <a:ext cx="2311356" cy="227755"/>
          </a:xfrm>
          <a:prstGeom prst="rect">
            <a:avLst/>
          </a:prstGeom>
          <a:noFill/>
        </p:spPr>
        <p:txBody>
          <a:bodyPr wrap="square" rtlCol="0">
            <a:spAutoFit/>
          </a:bodyPr>
          <a:lstStyle/>
          <a:p>
            <a:pPr>
              <a:lnSpc>
                <a:spcPct val="80000"/>
              </a:lnSpc>
            </a:pPr>
            <a:r>
              <a:rPr lang="en-US" sz="1100" b="1" dirty="0" smtClean="0">
                <a:solidFill>
                  <a:srgbClr val="CC3399"/>
                </a:solidFill>
              </a:rPr>
              <a:t>Contributions LHC (CERN)</a:t>
            </a:r>
            <a:endParaRPr lang="en-US" sz="1100" b="1" dirty="0">
              <a:solidFill>
                <a:srgbClr val="CC3399"/>
              </a:solidFill>
            </a:endParaRPr>
          </a:p>
        </p:txBody>
      </p:sp>
      <p:sp>
        <p:nvSpPr>
          <p:cNvPr id="63" name="Oval 62"/>
          <p:cNvSpPr/>
          <p:nvPr/>
        </p:nvSpPr>
        <p:spPr>
          <a:xfrm>
            <a:off x="2640260" y="2739059"/>
            <a:ext cx="92869" cy="9286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75" name="TextBox 74"/>
          <p:cNvSpPr txBox="1"/>
          <p:nvPr/>
        </p:nvSpPr>
        <p:spPr>
          <a:xfrm rot="16200000">
            <a:off x="1663771" y="1691935"/>
            <a:ext cx="1903482" cy="227755"/>
          </a:xfrm>
          <a:prstGeom prst="rect">
            <a:avLst/>
          </a:prstGeom>
          <a:noFill/>
        </p:spPr>
        <p:txBody>
          <a:bodyPr wrap="square" rtlCol="0">
            <a:spAutoFit/>
          </a:bodyPr>
          <a:lstStyle/>
          <a:p>
            <a:pPr>
              <a:lnSpc>
                <a:spcPct val="80000"/>
              </a:lnSpc>
            </a:pPr>
            <a:r>
              <a:rPr lang="en-US" sz="1100" b="1" dirty="0" smtClean="0">
                <a:solidFill>
                  <a:srgbClr val="CC3399"/>
                </a:solidFill>
              </a:rPr>
              <a:t>B Factory (SLAC)</a:t>
            </a:r>
            <a:endParaRPr lang="en-US" sz="1100" b="1" dirty="0">
              <a:solidFill>
                <a:srgbClr val="CC3399"/>
              </a:solidFill>
            </a:endParaRPr>
          </a:p>
        </p:txBody>
      </p:sp>
      <p:sp>
        <p:nvSpPr>
          <p:cNvPr id="76" name="Oval 75"/>
          <p:cNvSpPr/>
          <p:nvPr/>
        </p:nvSpPr>
        <p:spPr>
          <a:xfrm>
            <a:off x="5040258" y="2720539"/>
            <a:ext cx="92869" cy="92869"/>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77" name="TextBox 76"/>
          <p:cNvSpPr txBox="1"/>
          <p:nvPr/>
        </p:nvSpPr>
        <p:spPr>
          <a:xfrm rot="16200000">
            <a:off x="4234689" y="1690507"/>
            <a:ext cx="1903482" cy="227755"/>
          </a:xfrm>
          <a:prstGeom prst="rect">
            <a:avLst/>
          </a:prstGeom>
          <a:noFill/>
        </p:spPr>
        <p:txBody>
          <a:bodyPr wrap="square" rtlCol="0">
            <a:spAutoFit/>
          </a:bodyPr>
          <a:lstStyle/>
          <a:p>
            <a:pPr>
              <a:lnSpc>
                <a:spcPct val="80000"/>
              </a:lnSpc>
            </a:pPr>
            <a:r>
              <a:rPr lang="en-US" sz="1100" b="1" dirty="0" smtClean="0">
                <a:solidFill>
                  <a:srgbClr val="CC3399"/>
                </a:solidFill>
              </a:rPr>
              <a:t>NUMI-MINOS (FNAL)</a:t>
            </a:r>
            <a:endParaRPr lang="en-US" sz="1100" b="1" dirty="0">
              <a:solidFill>
                <a:srgbClr val="CC3399"/>
              </a:solidFill>
            </a:endParaRPr>
          </a:p>
        </p:txBody>
      </p:sp>
      <p:sp>
        <p:nvSpPr>
          <p:cNvPr id="78" name="Oval 77"/>
          <p:cNvSpPr/>
          <p:nvPr/>
        </p:nvSpPr>
        <p:spPr>
          <a:xfrm>
            <a:off x="7550593" y="2701977"/>
            <a:ext cx="92869" cy="92869"/>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600"/>
          </a:p>
        </p:txBody>
      </p:sp>
      <p:sp>
        <p:nvSpPr>
          <p:cNvPr id="79" name="TextBox 78"/>
          <p:cNvSpPr txBox="1"/>
          <p:nvPr/>
        </p:nvSpPr>
        <p:spPr>
          <a:xfrm rot="16200000">
            <a:off x="6651018" y="1683933"/>
            <a:ext cx="1903482" cy="227755"/>
          </a:xfrm>
          <a:prstGeom prst="rect">
            <a:avLst/>
          </a:prstGeom>
          <a:noFill/>
        </p:spPr>
        <p:txBody>
          <a:bodyPr wrap="square" rtlCol="0">
            <a:spAutoFit/>
          </a:bodyPr>
          <a:lstStyle/>
          <a:p>
            <a:pPr>
              <a:lnSpc>
                <a:spcPct val="80000"/>
              </a:lnSpc>
            </a:pPr>
            <a:r>
              <a:rPr lang="en-US" sz="1100" b="1" dirty="0" err="1" smtClean="0">
                <a:solidFill>
                  <a:srgbClr val="CC3399"/>
                </a:solidFill>
              </a:rPr>
              <a:t>Daya</a:t>
            </a:r>
            <a:r>
              <a:rPr lang="en-US" sz="1100" b="1" dirty="0" smtClean="0">
                <a:solidFill>
                  <a:srgbClr val="CC3399"/>
                </a:solidFill>
              </a:rPr>
              <a:t> Bay (China)</a:t>
            </a:r>
            <a:endParaRPr lang="en-US" sz="1100" b="1" dirty="0">
              <a:solidFill>
                <a:srgbClr val="CC3399"/>
              </a:solidFill>
            </a:endParaRPr>
          </a:p>
        </p:txBody>
      </p:sp>
      <p:sp>
        <p:nvSpPr>
          <p:cNvPr id="80" name="Oval 79"/>
          <p:cNvSpPr/>
          <p:nvPr/>
        </p:nvSpPr>
        <p:spPr>
          <a:xfrm>
            <a:off x="1170947" y="4285212"/>
            <a:ext cx="92869" cy="9286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1100"/>
          </a:p>
        </p:txBody>
      </p:sp>
      <p:sp>
        <p:nvSpPr>
          <p:cNvPr id="81" name="TextBox 80"/>
          <p:cNvSpPr txBox="1"/>
          <p:nvPr/>
        </p:nvSpPr>
        <p:spPr>
          <a:xfrm rot="16200000">
            <a:off x="495214" y="4871979"/>
            <a:ext cx="1228221" cy="227755"/>
          </a:xfrm>
          <a:prstGeom prst="rect">
            <a:avLst/>
          </a:prstGeom>
          <a:noFill/>
        </p:spPr>
        <p:txBody>
          <a:bodyPr wrap="none" rtlCol="0">
            <a:spAutoFit/>
          </a:bodyPr>
          <a:lstStyle/>
          <a:p>
            <a:pPr algn="r">
              <a:lnSpc>
                <a:spcPct val="80000"/>
              </a:lnSpc>
            </a:pPr>
            <a:r>
              <a:rPr lang="en-US" sz="1100" b="1" dirty="0" err="1" smtClean="0">
                <a:solidFill>
                  <a:srgbClr val="00B050"/>
                </a:solidFill>
              </a:rPr>
              <a:t>Bevalac</a:t>
            </a:r>
            <a:r>
              <a:rPr lang="en-US" sz="1100" b="1" dirty="0" smtClean="0">
                <a:solidFill>
                  <a:srgbClr val="00B050"/>
                </a:solidFill>
              </a:rPr>
              <a:t> (LBNL)</a:t>
            </a:r>
            <a:endParaRPr lang="en-US" sz="1100" b="1" dirty="0">
              <a:solidFill>
                <a:srgbClr val="00B050"/>
              </a:solidFill>
            </a:endParaRPr>
          </a:p>
        </p:txBody>
      </p:sp>
      <p:sp>
        <p:nvSpPr>
          <p:cNvPr id="82" name="TextBox 81"/>
          <p:cNvSpPr txBox="1"/>
          <p:nvPr/>
        </p:nvSpPr>
        <p:spPr>
          <a:xfrm>
            <a:off x="0" y="702901"/>
            <a:ext cx="1552028" cy="1077218"/>
          </a:xfrm>
          <a:prstGeom prst="rect">
            <a:avLst/>
          </a:prstGeom>
          <a:noFill/>
        </p:spPr>
        <p:txBody>
          <a:bodyPr wrap="none" rtlCol="0">
            <a:spAutoFit/>
          </a:bodyPr>
          <a:lstStyle/>
          <a:p>
            <a:pPr>
              <a:spcAft>
                <a:spcPts val="0"/>
              </a:spcAft>
            </a:pPr>
            <a:r>
              <a:rPr lang="en-US" sz="800" b="1" dirty="0" smtClean="0">
                <a:solidFill>
                  <a:srgbClr val="3333FF"/>
                </a:solidFill>
              </a:rPr>
              <a:t>Basic Energy Sciences</a:t>
            </a:r>
          </a:p>
          <a:p>
            <a:pPr>
              <a:spcAft>
                <a:spcPts val="0"/>
              </a:spcAft>
            </a:pPr>
            <a:r>
              <a:rPr lang="en-US" sz="800" b="1" dirty="0" smtClean="0">
                <a:solidFill>
                  <a:schemeClr val="accent6"/>
                </a:solidFill>
              </a:rPr>
              <a:t>Advanced Scientific </a:t>
            </a:r>
          </a:p>
          <a:p>
            <a:pPr>
              <a:spcAft>
                <a:spcPts val="0"/>
              </a:spcAft>
              <a:tabLst>
                <a:tab pos="230188" algn="l"/>
              </a:tabLst>
            </a:pPr>
            <a:r>
              <a:rPr lang="en-US" sz="800" b="1" dirty="0" smtClean="0">
                <a:solidFill>
                  <a:schemeClr val="accent6"/>
                </a:solidFill>
              </a:rPr>
              <a:t>Research Computing</a:t>
            </a:r>
          </a:p>
          <a:p>
            <a:pPr>
              <a:spcAft>
                <a:spcPts val="0"/>
              </a:spcAft>
            </a:pPr>
            <a:r>
              <a:rPr lang="en-US" sz="800" b="1" dirty="0" smtClean="0">
                <a:solidFill>
                  <a:srgbClr val="CC0066"/>
                </a:solidFill>
              </a:rPr>
              <a:t>High Energy Physics</a:t>
            </a:r>
          </a:p>
          <a:p>
            <a:pPr>
              <a:spcAft>
                <a:spcPts val="0"/>
              </a:spcAft>
            </a:pPr>
            <a:r>
              <a:rPr lang="en-US" sz="800" b="1" dirty="0" smtClean="0">
                <a:solidFill>
                  <a:srgbClr val="008000"/>
                </a:solidFill>
              </a:rPr>
              <a:t>Nuclear Physics</a:t>
            </a:r>
          </a:p>
          <a:p>
            <a:pPr marL="284163" indent="-284163">
              <a:spcAft>
                <a:spcPts val="0"/>
              </a:spcAft>
            </a:pPr>
            <a:r>
              <a:rPr lang="en-US" sz="800" b="1" dirty="0" smtClean="0"/>
              <a:t>Biological &amp; Environmental </a:t>
            </a:r>
          </a:p>
          <a:p>
            <a:pPr marL="284163" indent="-284163">
              <a:spcAft>
                <a:spcPts val="0"/>
              </a:spcAft>
              <a:tabLst>
                <a:tab pos="230188" algn="l"/>
              </a:tabLst>
            </a:pPr>
            <a:r>
              <a:rPr lang="en-US" sz="800" b="1" dirty="0" smtClean="0"/>
              <a:t>Research</a:t>
            </a:r>
          </a:p>
          <a:p>
            <a:pPr>
              <a:spcAft>
                <a:spcPts val="0"/>
              </a:spcAft>
            </a:pPr>
            <a:r>
              <a:rPr lang="en-US" sz="800" b="1" dirty="0" smtClean="0">
                <a:solidFill>
                  <a:srgbClr val="FF0000"/>
                </a:solidFill>
              </a:rPr>
              <a:t>Fusion Energy Sciences</a:t>
            </a:r>
            <a:endParaRPr lang="en-US" sz="8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14463</TotalTime>
  <Words>2859</Words>
  <Application>Microsoft Office PowerPoint</Application>
  <PresentationFormat>On-screen Show (4:3)</PresentationFormat>
  <Paragraphs>419</Paragraphs>
  <Slides>34</Slides>
  <Notes>17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Comments from the  Office of Science</vt:lpstr>
      <vt:lpstr>PowerPoint Presentation</vt:lpstr>
      <vt:lpstr>PowerPoint Presentation</vt:lpstr>
      <vt:lpstr>PowerPoint Presentation</vt:lpstr>
      <vt:lpstr>PowerPoint Presentation</vt:lpstr>
      <vt:lpstr>PowerPoint Presentation</vt:lpstr>
      <vt:lpstr>Distribution of Users at the ~30 SC Facilities 2013 Nearly ¾ of users do their work at ASCR or BES facilities</vt:lpstr>
      <vt:lpstr>Distribution of Users at the SC Facilities 2007 </vt:lpstr>
      <vt:lpstr>PowerPoint Presentation</vt:lpstr>
      <vt:lpstr>PowerPoint Presentation</vt:lpstr>
      <vt:lpstr>PowerPoint Presentation</vt:lpstr>
      <vt:lpstr>PowerPoint Presentation</vt:lpstr>
      <vt:lpstr>Users by Facility at the Light Sources</vt:lpstr>
      <vt:lpstr>Users by Discipline at the Light Sources</vt:lpstr>
      <vt:lpstr>Users by Employer at the Light Sources </vt:lpstr>
      <vt:lpstr>Other Demographics of Users at Light Sources for FY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BESAC Report on  “Future X-Ray Light Sources” and the DOE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 (SC)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perine</cp:lastModifiedBy>
  <cp:revision>1928</cp:revision>
  <cp:lastPrinted>2013-11-29T15:08:29Z</cp:lastPrinted>
  <dcterms:created xsi:type="dcterms:W3CDTF">2009-10-19T15:58:14Z</dcterms:created>
  <dcterms:modified xsi:type="dcterms:W3CDTF">2014-02-27T12:41:36Z</dcterms:modified>
</cp:coreProperties>
</file>