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sldIdLst>
    <p:sldId id="259" r:id="rId3"/>
    <p:sldId id="257" r:id="rId4"/>
    <p:sldId id="321" r:id="rId5"/>
    <p:sldId id="322" r:id="rId6"/>
    <p:sldId id="323" r:id="rId7"/>
    <p:sldId id="324" r:id="rId8"/>
    <p:sldId id="308" r:id="rId9"/>
    <p:sldId id="309" r:id="rId10"/>
    <p:sldId id="319" r:id="rId11"/>
    <p:sldId id="304" r:id="rId12"/>
    <p:sldId id="32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CC00"/>
    <a:srgbClr val="009900"/>
    <a:srgbClr val="0000FF"/>
    <a:srgbClr val="0033CC"/>
    <a:srgbClr val="0000CC"/>
    <a:srgbClr val="CC0000"/>
    <a:srgbClr val="106636"/>
    <a:srgbClr val="D20000"/>
    <a:srgbClr val="D0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999" autoAdjust="0"/>
    <p:restoredTop sz="99649" autoAdjust="0"/>
  </p:normalViewPr>
  <p:slideViewPr>
    <p:cSldViewPr snapToGrid="0">
      <p:cViewPr varScale="1">
        <p:scale>
          <a:sx n="68" d="100"/>
          <a:sy n="68" d="100"/>
        </p:scale>
        <p:origin x="-162" y="-90"/>
      </p:cViewPr>
      <p:guideLst>
        <p:guide orient="horz" pos="310"/>
        <p:guide pos="287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48" d="100"/>
          <a:sy n="148" d="100"/>
        </p:scale>
        <p:origin x="-456" y="24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7A2B46-F93E-43B2-A655-52435A911EC5}" type="datetimeFigureOut">
              <a:rPr lang="en-US" smtClean="0"/>
              <a:pPr/>
              <a:t>7/29/2013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EEC0F6-727A-4D49-904D-7DE6288AB043}" type="slidenum">
              <a:rPr lang="en-US" smtClean="0"/>
              <a:pPr/>
              <a:t>‹#›</a:t>
            </a:fld>
            <a:endParaRPr lang="en-US" dirty="0"/>
          </a:p>
        </p:txBody>
      </p:sp>
    </p:spTree>
    <p:extLst>
      <p:ext uri="{BB962C8B-B14F-4D97-AF65-F5344CB8AC3E}">
        <p14:creationId xmlns="" xmlns:p14="http://schemas.microsoft.com/office/powerpoint/2010/main" val="360531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9EEC0F6-727A-4D49-904D-7DE6288AB043}" type="slidenum">
              <a:rPr lang="en-US" smtClean="0"/>
              <a:pPr/>
              <a:t>1</a:t>
            </a:fld>
            <a:endParaRPr lang="en-US" dirty="0"/>
          </a:p>
        </p:txBody>
      </p:sp>
      <p:sp>
        <p:nvSpPr>
          <p:cNvPr id="5" name="Notes Placeholder 2"/>
          <p:cNvSpPr>
            <a:spLocks noGrp="1"/>
          </p:cNvSpPr>
          <p:nvPr>
            <p:ph type="body" idx="1"/>
          </p:nvPr>
        </p:nvSpPr>
        <p:spPr/>
        <p:txBody>
          <a:bodyPr>
            <a:normAutofit/>
          </a:bodyPr>
          <a:lstStyle/>
          <a:p>
            <a:pPr marL="169863" indent="-169863">
              <a:buFont typeface="Wingdings" pitchFamily="2" charset="2"/>
              <a:buChar char="§"/>
            </a:pPr>
            <a:r>
              <a:rPr lang="en-US" dirty="0" smtClean="0"/>
              <a:t>WDTS dates from FY 2004.  </a:t>
            </a:r>
          </a:p>
          <a:p>
            <a:pPr marL="169863" indent="-169863">
              <a:buFont typeface="Wingdings" pitchFamily="2" charset="2"/>
              <a:buChar char="§"/>
            </a:pPr>
            <a:endParaRPr lang="en-US" dirty="0" smtClean="0"/>
          </a:p>
          <a:p>
            <a:pPr marL="169863" indent="-169863">
              <a:buFont typeface="Wingdings" pitchFamily="2" charset="2"/>
              <a:buChar char="§"/>
            </a:pPr>
            <a:r>
              <a:rPr lang="en-US" dirty="0" smtClean="0"/>
              <a:t>Prior to that time, the core activities (SULI, NSB, and Einstein Fellows) were budgeted in SCPD.  Prior to inclusion in SCPD, the workforce activities were  in ER except for a small period when DOE apparently attempted to create a new office.  But Congress objected in FY 1996. “In fiscal year 1996, these activities are to be managed by the Office of Energy Research as they were from 1977 to 1993.”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905496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82058" tIns="41029" rIns="82058" bIns="41029"/>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 xmlns:p14="http://schemas.microsoft.com/office/powerpoint/2010/main" val="5408379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a:prstGeom prst="rect">
            <a:avLst/>
          </a:prstGeom>
        </p:spPr>
        <p:txBody>
          <a:bodyPr lIns="82058" tIns="41029" rIns="82058" bIns="41029"/>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a:p>
        </p:txBody>
      </p:sp>
      <p:sp>
        <p:nvSpPr>
          <p:cNvPr id="4" name="Text Placeholder 3"/>
          <p:cNvSpPr>
            <a:spLocks noGrp="1"/>
          </p:cNvSpPr>
          <p:nvPr>
            <p:ph type="body" sz="half" idx="2"/>
          </p:nvPr>
        </p:nvSpPr>
        <p:spPr>
          <a:xfrm>
            <a:off x="1792432" y="5367618"/>
            <a:ext cx="5486977" cy="80402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 xmlns:p14="http://schemas.microsoft.com/office/powerpoint/2010/main" val="40831520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1599640"/>
            <a:ext cx="8229023" cy="4527176"/>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232713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a:prstGeom prst="rect">
            <a:avLst/>
          </a:prstGeom>
        </p:spPr>
        <p:txBody>
          <a:bodyPr vert="eaVert"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274545"/>
            <a:ext cx="6033943" cy="5852272"/>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084450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19468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5"/>
            <a:ext cx="8229023" cy="5852272"/>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926224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able Placeholder 2"/>
          <p:cNvSpPr>
            <a:spLocks noGrp="1"/>
          </p:cNvSpPr>
          <p:nvPr>
            <p:ph type="tbl" idx="1"/>
          </p:nvPr>
        </p:nvSpPr>
        <p:spPr>
          <a:xfrm>
            <a:off x="457489" y="1599640"/>
            <a:ext cx="8229023" cy="4527176"/>
          </a:xfrm>
          <a:prstGeom prst="rect">
            <a:avLst/>
          </a:prstGeom>
        </p:spPr>
        <p:txBody>
          <a:bodyPr lIns="82058" tIns="41029" rIns="82058" bIns="41029"/>
          <a:lstStyle/>
          <a:p>
            <a:endParaRPr lang="en-US"/>
          </a:p>
        </p:txBody>
      </p:sp>
    </p:spTree>
    <p:extLst>
      <p:ext uri="{BB962C8B-B14F-4D97-AF65-F5344CB8AC3E}">
        <p14:creationId xmlns="" xmlns:p14="http://schemas.microsoft.com/office/powerpoint/2010/main" val="20164311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587768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5217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0" y="87088"/>
            <a:ext cx="9144000" cy="598714"/>
          </a:xfrm>
          <a:prstGeom prst="rect">
            <a:avLst/>
          </a:prstGeo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8413750" y="6353969"/>
            <a:ext cx="381000" cy="365125"/>
          </a:xfrm>
          <a:prstGeom prst="rect">
            <a:avLst/>
          </a:prstGeom>
        </p:spPr>
        <p:txBody>
          <a:bodyPr/>
          <a:lstStyle/>
          <a:p>
            <a:pPr>
              <a:defRPr/>
            </a:pPr>
            <a:fld id="{6EEA275D-5A49-48A8-817D-44C3EA0A3A2F}" type="slidenum">
              <a:rPr lang="en-US" smtClean="0"/>
              <a:pPr>
                <a:defRPr/>
              </a:pPr>
              <a:t>‹#›</a:t>
            </a:fld>
            <a:endParaRPr lang="en-US" dirty="0"/>
          </a:p>
        </p:txBody>
      </p:sp>
      <p:sp>
        <p:nvSpPr>
          <p:cNvPr id="5" name="Footer Placeholder 4"/>
          <p:cNvSpPr>
            <a:spLocks noGrp="1"/>
          </p:cNvSpPr>
          <p:nvPr>
            <p:ph type="ftr" sz="quarter" idx="3"/>
          </p:nvPr>
        </p:nvSpPr>
        <p:spPr>
          <a:xfrm>
            <a:off x="3124200" y="6353969"/>
            <a:ext cx="5334000" cy="365125"/>
          </a:xfrm>
          <a:prstGeom prst="rect">
            <a:avLst/>
          </a:prstGeom>
        </p:spPr>
        <p:txBody>
          <a:bodyPr vert="horz" lIns="91440" tIns="45720" rIns="91440" bIns="45720" rtlCol="0" anchor="ctr"/>
          <a:lstStyle>
            <a:lvl1pPr algn="r" fontAlgn="auto">
              <a:spcBef>
                <a:spcPts val="0"/>
              </a:spcBef>
              <a:spcAft>
                <a:spcPts val="0"/>
              </a:spcAft>
              <a:defRPr sz="1100">
                <a:solidFill>
                  <a:srgbClr val="106636"/>
                </a:solidFill>
                <a:latin typeface="+mn-lt"/>
                <a:cs typeface="Arial" pitchFamily="34" charset="0"/>
              </a:defRPr>
            </a:lvl1pPr>
          </a:lstStyle>
          <a:p>
            <a:pPr>
              <a:defRPr/>
            </a:pPr>
            <a:r>
              <a:rPr lang="en-US" smtClean="0"/>
              <a:t>DOE Review of EM Program and Project Organization</a:t>
            </a:r>
            <a:endParaRPr lang="en-US" dirty="0"/>
          </a:p>
        </p:txBody>
      </p:sp>
    </p:spTree>
    <p:extLst>
      <p:ext uri="{BB962C8B-B14F-4D97-AF65-F5344CB8AC3E}">
        <p14:creationId xmlns="" xmlns:p14="http://schemas.microsoft.com/office/powerpoint/2010/main" val="779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a:prstGeom prst="rect">
            <a:avLst/>
          </a:prstGeom>
        </p:spPr>
        <p:txBody>
          <a:bodyPr lIns="82058" tIns="41029" rIns="82058" bIns="41029"/>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a:prstGeom prst="rect">
            <a:avLst/>
          </a:prstGeom>
        </p:spPr>
        <p:txBody>
          <a:bodyPr lIns="82058" tIns="41029" rIns="82058" bIns="41029"/>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4115130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idx="1"/>
          </p:nvPr>
        </p:nvSpPr>
        <p:spPr>
          <a:xfrm>
            <a:off x="457489" y="1599640"/>
            <a:ext cx="8229023"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720814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a:prstGeom prst="rect">
            <a:avLst/>
          </a:prstGeom>
        </p:spPr>
        <p:txBody>
          <a:bodyPr lIns="82058" tIns="41029" rIns="82058" bIns="41029"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a:prstGeom prst="rect">
            <a:avLst/>
          </a:prstGeom>
        </p:spPr>
        <p:txBody>
          <a:bodyPr lIns="82058" tIns="41029" rIns="82058" bIns="41029"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extLst>
      <p:ext uri="{BB962C8B-B14F-4D97-AF65-F5344CB8AC3E}">
        <p14:creationId xmlns="" xmlns:p14="http://schemas.microsoft.com/office/powerpoint/2010/main" val="31477233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7402180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687484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Tree>
    <p:extLst>
      <p:ext uri="{BB962C8B-B14F-4D97-AF65-F5344CB8AC3E}">
        <p14:creationId xmlns="" xmlns:p14="http://schemas.microsoft.com/office/powerpoint/2010/main" val="11328078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a:pPr defTabSz="914293">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dt="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8978" name="Rectangle 2"/>
          <p:cNvSpPr>
            <a:spLocks noChangeArrowheads="1"/>
          </p:cNvSpPr>
          <p:nvPr/>
        </p:nvSpPr>
        <p:spPr bwMode="auto">
          <a:xfrm>
            <a:off x="-31750" y="654144"/>
            <a:ext cx="9213273" cy="32216"/>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351" tIns="46839" rIns="95351" bIns="46839"/>
          <a:lstStyle/>
          <a:p>
            <a:pPr algn="ctr" defTabSz="964470" eaLnBrk="0" fontAlgn="base" hangingPunct="0">
              <a:lnSpc>
                <a:spcPct val="85000"/>
              </a:lnSpc>
              <a:spcBef>
                <a:spcPct val="0"/>
              </a:spcBef>
              <a:spcAft>
                <a:spcPct val="0"/>
              </a:spcAft>
            </a:pPr>
            <a:endParaRPr lang="en-US" sz="2500" b="1" i="1" smtClean="0">
              <a:solidFill>
                <a:srgbClr val="000000"/>
              </a:solidFill>
              <a:effectLst>
                <a:outerShdw blurRad="38100" dist="38100" dir="2700000" algn="tl">
                  <a:srgbClr val="FFFFFF"/>
                </a:outerShdw>
              </a:effectLst>
              <a:latin typeface="Book Antiqua" pitchFamily="18" charset="0"/>
            </a:endParaRPr>
          </a:p>
        </p:txBody>
      </p:sp>
      <p:sp>
        <p:nvSpPr>
          <p:cNvPr id="1278979" name="Text Box 3"/>
          <p:cNvSpPr txBox="1">
            <a:spLocks noChangeArrowheads="1"/>
          </p:cNvSpPr>
          <p:nvPr/>
        </p:nvSpPr>
        <p:spPr bwMode="auto">
          <a:xfrm>
            <a:off x="8840932" y="6642287"/>
            <a:ext cx="300351" cy="2213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048" tIns="41025" rIns="82048" bIns="41025">
            <a:spAutoFit/>
          </a:bodyPr>
          <a:lstStyle>
            <a:lvl1pPr>
              <a:defRPr sz="2400">
                <a:solidFill>
                  <a:schemeClr val="tx1"/>
                </a:solidFill>
                <a:latin typeface="Times New Roman" pitchFamily="18" charset="0"/>
              </a:defRPr>
            </a:lvl1pPr>
            <a:lvl2pPr marL="4556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fld id="{2A6FAC00-A7BF-4AE7-A839-2C975E0231BA}" type="slidenum">
              <a:rPr lang="en-US" sz="900" smtClean="0">
                <a:solidFill>
                  <a:srgbClr val="000000"/>
                </a:solidFill>
              </a:rPr>
              <a:pPr eaLnBrk="0" fontAlgn="base" hangingPunct="0">
                <a:spcBef>
                  <a:spcPct val="0"/>
                </a:spcBef>
                <a:spcAft>
                  <a:spcPct val="0"/>
                </a:spcAft>
              </a:pPr>
              <a:t>‹#›</a:t>
            </a:fld>
            <a:endParaRPr lang="en-US" sz="900" smtClean="0">
              <a:solidFill>
                <a:srgbClr val="000000"/>
              </a:solidFill>
            </a:endParaRPr>
          </a:p>
        </p:txBody>
      </p:sp>
    </p:spTree>
    <p:extLst>
      <p:ext uri="{BB962C8B-B14F-4D97-AF65-F5344CB8AC3E}">
        <p14:creationId xmlns="" xmlns:p14="http://schemas.microsoft.com/office/powerpoint/2010/main" val="42408409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9" r:id="rId17"/>
  </p:sldLayoutIdLst>
  <p:transition/>
  <p:timing>
    <p:tnLst>
      <p:par>
        <p:cTn id="1" dur="indefinite" restart="never" nodeType="tmRoot"/>
      </p:par>
    </p:tnLst>
  </p:timing>
  <p:txStyles>
    <p:titleStyle>
      <a:lvl1pPr algn="ctr" defTabSz="914608" rtl="0" eaLnBrk="0" fontAlgn="base" hangingPunct="0">
        <a:spcBef>
          <a:spcPct val="0"/>
        </a:spcBef>
        <a:spcAft>
          <a:spcPct val="0"/>
        </a:spcAft>
        <a:defRPr sz="4500">
          <a:solidFill>
            <a:schemeClr val="tx2"/>
          </a:solidFill>
          <a:latin typeface="+mj-lt"/>
          <a:ea typeface="+mj-ea"/>
          <a:cs typeface="+mj-cs"/>
        </a:defRPr>
      </a:lvl1pPr>
      <a:lvl2pPr algn="ctr" defTabSz="914608" rtl="0" eaLnBrk="0" fontAlgn="base" hangingPunct="0">
        <a:spcBef>
          <a:spcPct val="0"/>
        </a:spcBef>
        <a:spcAft>
          <a:spcPct val="0"/>
        </a:spcAft>
        <a:defRPr sz="4500">
          <a:solidFill>
            <a:schemeClr val="tx2"/>
          </a:solidFill>
          <a:latin typeface="Times New Roman" pitchFamily="18" charset="0"/>
        </a:defRPr>
      </a:lvl2pPr>
      <a:lvl3pPr algn="ctr" defTabSz="914608" rtl="0" eaLnBrk="0" fontAlgn="base" hangingPunct="0">
        <a:spcBef>
          <a:spcPct val="0"/>
        </a:spcBef>
        <a:spcAft>
          <a:spcPct val="0"/>
        </a:spcAft>
        <a:defRPr sz="4500">
          <a:solidFill>
            <a:schemeClr val="tx2"/>
          </a:solidFill>
          <a:latin typeface="Times New Roman" pitchFamily="18" charset="0"/>
        </a:defRPr>
      </a:lvl3pPr>
      <a:lvl4pPr algn="ctr" defTabSz="914608" rtl="0" eaLnBrk="0" fontAlgn="base" hangingPunct="0">
        <a:spcBef>
          <a:spcPct val="0"/>
        </a:spcBef>
        <a:spcAft>
          <a:spcPct val="0"/>
        </a:spcAft>
        <a:defRPr sz="4500">
          <a:solidFill>
            <a:schemeClr val="tx2"/>
          </a:solidFill>
          <a:latin typeface="Times New Roman" pitchFamily="18" charset="0"/>
        </a:defRPr>
      </a:lvl4pPr>
      <a:lvl5pPr algn="ctr" defTabSz="914608" rtl="0" eaLnBrk="0" fontAlgn="base" hangingPunct="0">
        <a:spcBef>
          <a:spcPct val="0"/>
        </a:spcBef>
        <a:spcAft>
          <a:spcPct val="0"/>
        </a:spcAft>
        <a:defRPr sz="4500">
          <a:solidFill>
            <a:schemeClr val="tx2"/>
          </a:solidFill>
          <a:latin typeface="Times New Roman" pitchFamily="18" charset="0"/>
        </a:defRPr>
      </a:lvl5pPr>
      <a:lvl6pPr marL="410291" algn="ctr" defTabSz="914608" rtl="0" eaLnBrk="0" fontAlgn="base" hangingPunct="0">
        <a:spcBef>
          <a:spcPct val="0"/>
        </a:spcBef>
        <a:spcAft>
          <a:spcPct val="0"/>
        </a:spcAft>
        <a:defRPr sz="4500">
          <a:solidFill>
            <a:schemeClr val="tx2"/>
          </a:solidFill>
          <a:latin typeface="Times New Roman" pitchFamily="18" charset="0"/>
        </a:defRPr>
      </a:lvl6pPr>
      <a:lvl7pPr marL="820583" algn="ctr" defTabSz="914608" rtl="0" eaLnBrk="0" fontAlgn="base" hangingPunct="0">
        <a:spcBef>
          <a:spcPct val="0"/>
        </a:spcBef>
        <a:spcAft>
          <a:spcPct val="0"/>
        </a:spcAft>
        <a:defRPr sz="4500">
          <a:solidFill>
            <a:schemeClr val="tx2"/>
          </a:solidFill>
          <a:latin typeface="Times New Roman" pitchFamily="18" charset="0"/>
        </a:defRPr>
      </a:lvl7pPr>
      <a:lvl8pPr marL="1230874" algn="ctr" defTabSz="914608" rtl="0" eaLnBrk="0" fontAlgn="base" hangingPunct="0">
        <a:spcBef>
          <a:spcPct val="0"/>
        </a:spcBef>
        <a:spcAft>
          <a:spcPct val="0"/>
        </a:spcAft>
        <a:defRPr sz="4500">
          <a:solidFill>
            <a:schemeClr val="tx2"/>
          </a:solidFill>
          <a:latin typeface="Times New Roman" pitchFamily="18" charset="0"/>
        </a:defRPr>
      </a:lvl8pPr>
      <a:lvl9pPr marL="1641165" algn="ctr" defTabSz="914608" rtl="0" eaLnBrk="0" fontAlgn="base" hangingPunct="0">
        <a:spcBef>
          <a:spcPct val="0"/>
        </a:spcBef>
        <a:spcAft>
          <a:spcPct val="0"/>
        </a:spcAft>
        <a:defRPr sz="4500">
          <a:solidFill>
            <a:schemeClr val="tx2"/>
          </a:solidFill>
          <a:latin typeface="Times New Roman" pitchFamily="18" charset="0"/>
        </a:defRPr>
      </a:lvl9pPr>
    </p:titleStyle>
    <p:bodyStyle>
      <a:lvl1pPr marL="341909" indent="-341909" algn="l" defTabSz="914608" rtl="0" eaLnBrk="0" fontAlgn="base" hangingPunct="0">
        <a:spcBef>
          <a:spcPct val="20000"/>
        </a:spcBef>
        <a:spcAft>
          <a:spcPct val="0"/>
        </a:spcAft>
        <a:buChar char="•"/>
        <a:defRPr sz="3200">
          <a:solidFill>
            <a:schemeClr val="tx1"/>
          </a:solidFill>
          <a:latin typeface="+mn-lt"/>
          <a:ea typeface="+mn-ea"/>
          <a:cs typeface="+mn-cs"/>
        </a:defRPr>
      </a:lvl1pPr>
      <a:lvl2pPr marL="742229" indent="-286350" algn="l" defTabSz="914608" rtl="0" eaLnBrk="0" fontAlgn="base" hangingPunct="0">
        <a:spcBef>
          <a:spcPct val="20000"/>
        </a:spcBef>
        <a:spcAft>
          <a:spcPct val="0"/>
        </a:spcAft>
        <a:buChar char="–"/>
        <a:defRPr sz="2900">
          <a:solidFill>
            <a:schemeClr val="tx1"/>
          </a:solidFill>
          <a:latin typeface="+mn-lt"/>
        </a:defRPr>
      </a:lvl2pPr>
      <a:lvl3pPr marL="1142547" indent="-227940" algn="l" defTabSz="914608" rtl="0" eaLnBrk="0" fontAlgn="base" hangingPunct="0">
        <a:spcBef>
          <a:spcPct val="20000"/>
        </a:spcBef>
        <a:spcAft>
          <a:spcPct val="0"/>
        </a:spcAft>
        <a:buChar char="•"/>
        <a:defRPr sz="2300">
          <a:solidFill>
            <a:schemeClr val="tx1"/>
          </a:solidFill>
          <a:latin typeface="+mn-lt"/>
        </a:defRPr>
      </a:lvl3pPr>
      <a:lvl4pPr marL="1601276" indent="-230789" algn="l" defTabSz="914608" rtl="0" eaLnBrk="0" fontAlgn="base" hangingPunct="0">
        <a:spcBef>
          <a:spcPct val="20000"/>
        </a:spcBef>
        <a:spcAft>
          <a:spcPct val="0"/>
        </a:spcAft>
        <a:buChar char="–"/>
        <a:defRPr sz="2000">
          <a:solidFill>
            <a:schemeClr val="tx1"/>
          </a:solidFill>
          <a:latin typeface="+mn-lt"/>
        </a:defRPr>
      </a:lvl4pPr>
      <a:lvl5pPr marL="2057155" indent="-227940" algn="l" defTabSz="914608" rtl="0" eaLnBrk="0" fontAlgn="base" hangingPunct="0">
        <a:spcBef>
          <a:spcPct val="20000"/>
        </a:spcBef>
        <a:spcAft>
          <a:spcPct val="0"/>
        </a:spcAft>
        <a:buChar char="»"/>
        <a:defRPr sz="2000">
          <a:solidFill>
            <a:schemeClr val="tx1"/>
          </a:solidFill>
          <a:latin typeface="+mn-lt"/>
        </a:defRPr>
      </a:lvl5pPr>
      <a:lvl6pPr marL="2467446" indent="-227940" algn="l" defTabSz="914608" rtl="0" eaLnBrk="0" fontAlgn="base" hangingPunct="0">
        <a:spcBef>
          <a:spcPct val="20000"/>
        </a:spcBef>
        <a:spcAft>
          <a:spcPct val="0"/>
        </a:spcAft>
        <a:buChar char="»"/>
        <a:defRPr sz="2000">
          <a:solidFill>
            <a:schemeClr val="tx1"/>
          </a:solidFill>
          <a:latin typeface="+mn-lt"/>
        </a:defRPr>
      </a:lvl6pPr>
      <a:lvl7pPr marL="2877737" indent="-227940" algn="l" defTabSz="914608" rtl="0" eaLnBrk="0" fontAlgn="base" hangingPunct="0">
        <a:spcBef>
          <a:spcPct val="20000"/>
        </a:spcBef>
        <a:spcAft>
          <a:spcPct val="0"/>
        </a:spcAft>
        <a:buChar char="»"/>
        <a:defRPr sz="2000">
          <a:solidFill>
            <a:schemeClr val="tx1"/>
          </a:solidFill>
          <a:latin typeface="+mn-lt"/>
        </a:defRPr>
      </a:lvl7pPr>
      <a:lvl8pPr marL="3288029" indent="-227940" algn="l" defTabSz="914608" rtl="0" eaLnBrk="0" fontAlgn="base" hangingPunct="0">
        <a:spcBef>
          <a:spcPct val="20000"/>
        </a:spcBef>
        <a:spcAft>
          <a:spcPct val="0"/>
        </a:spcAft>
        <a:buChar char="»"/>
        <a:defRPr sz="2000">
          <a:solidFill>
            <a:schemeClr val="tx1"/>
          </a:solidFill>
          <a:latin typeface="+mn-lt"/>
        </a:defRPr>
      </a:lvl8pPr>
      <a:lvl9pPr marL="3698320" indent="-227940" algn="l" defTabSz="914608"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energy.gov/sc-2/presentations-and-testimony/"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75861" y="5450673"/>
            <a:ext cx="7792278" cy="1089517"/>
          </a:xfrm>
          <a:prstGeom prst="rect">
            <a:avLst/>
          </a:prstGeom>
          <a:noFill/>
          <a:ln w="9525">
            <a:noFill/>
            <a:miter lim="800000"/>
            <a:headEnd/>
            <a:tailEnd/>
          </a:ln>
        </p:spPr>
        <p:txBody>
          <a:bodyPr wrap="square" lIns="91429" tIns="45714" rIns="91429" bIns="45714">
            <a:spAutoFit/>
          </a:bodyPr>
          <a:lstStyle/>
          <a:p>
            <a:pPr algn="ctr">
              <a:lnSpc>
                <a:spcPct val="90000"/>
              </a:lnSpc>
              <a:spcBef>
                <a:spcPts val="0"/>
              </a:spcBef>
            </a:pPr>
            <a:r>
              <a:rPr lang="en-US" dirty="0" smtClean="0">
                <a:latin typeface="Arial" pitchFamily="34" charset="0"/>
                <a:cs typeface="Arial" pitchFamily="34" charset="0"/>
              </a:rPr>
              <a:t>Patricia </a:t>
            </a:r>
            <a:r>
              <a:rPr lang="en-US" dirty="0">
                <a:latin typeface="Arial" pitchFamily="34" charset="0"/>
                <a:cs typeface="Arial" pitchFamily="34" charset="0"/>
              </a:rPr>
              <a:t>M. Dehmer</a:t>
            </a:r>
            <a:br>
              <a:rPr lang="en-US" dirty="0">
                <a:latin typeface="Arial" pitchFamily="34" charset="0"/>
                <a:cs typeface="Arial" pitchFamily="34" charset="0"/>
              </a:rPr>
            </a:br>
            <a:r>
              <a:rPr lang="en-US" dirty="0" smtClean="0">
                <a:latin typeface="Arial" pitchFamily="34" charset="0"/>
                <a:cs typeface="Arial" pitchFamily="34" charset="0"/>
              </a:rPr>
              <a:t>Acting Director</a:t>
            </a:r>
          </a:p>
          <a:p>
            <a:pPr algn="ctr">
              <a:lnSpc>
                <a:spcPct val="90000"/>
              </a:lnSpc>
              <a:spcBef>
                <a:spcPts val="0"/>
              </a:spcBef>
            </a:pPr>
            <a:r>
              <a:rPr lang="en-US" dirty="0" smtClean="0">
                <a:latin typeface="Arial" pitchFamily="34" charset="0"/>
                <a:cs typeface="Arial" pitchFamily="34" charset="0"/>
              </a:rPr>
              <a:t>Office </a:t>
            </a:r>
            <a:r>
              <a:rPr lang="en-US" dirty="0">
                <a:latin typeface="Arial" pitchFamily="34" charset="0"/>
                <a:cs typeface="Arial" pitchFamily="34" charset="0"/>
              </a:rPr>
              <a:t>of Science, U.S. Department of </a:t>
            </a:r>
            <a:r>
              <a:rPr lang="en-US" dirty="0" smtClean="0">
                <a:latin typeface="Arial" pitchFamily="34" charset="0"/>
                <a:cs typeface="Arial" pitchFamily="34" charset="0"/>
              </a:rPr>
              <a:t>Energy</a:t>
            </a:r>
          </a:p>
          <a:p>
            <a:pPr algn="ctr">
              <a:lnSpc>
                <a:spcPct val="90000"/>
              </a:lnSpc>
              <a:spcBef>
                <a:spcPts val="0"/>
              </a:spcBef>
            </a:pPr>
            <a:r>
              <a:rPr lang="en-US" sz="1400" dirty="0" smtClean="0">
                <a:latin typeface="Arial" pitchFamily="34" charset="0"/>
                <a:cs typeface="Arial" pitchFamily="34" charset="0"/>
                <a:hlinkClick r:id="rId3"/>
              </a:rPr>
              <a:t>http://science.energy.gov/sc-2/presentations-and-testimony</a:t>
            </a:r>
            <a:r>
              <a:rPr lang="en-US" dirty="0" smtClean="0">
                <a:latin typeface="Arial" pitchFamily="34" charset="0"/>
                <a:cs typeface="Arial" pitchFamily="34" charset="0"/>
                <a:hlinkClick r:id="rId3"/>
              </a:rPr>
              <a:t>/</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7" name="Title 3"/>
          <p:cNvSpPr txBox="1">
            <a:spLocks/>
          </p:cNvSpPr>
          <p:nvPr/>
        </p:nvSpPr>
        <p:spPr>
          <a:xfrm>
            <a:off x="1186663" y="2467116"/>
            <a:ext cx="6770674" cy="701731"/>
          </a:xfrm>
          <a:prstGeom prst="rect">
            <a:avLst/>
          </a:prstGeom>
          <a:blipFill dpi="0" rotWithShape="0">
            <a:blip r:embed="rId4" cstate="print"/>
            <a:srcRect/>
            <a:stretch>
              <a:fillRect l="-937" t="-178314" r="-902" b="-293029"/>
            </a:stretch>
          </a:blipFill>
          <a:ln w="9525">
            <a:noFill/>
            <a:miter lim="800000"/>
            <a:headEnd/>
            <a:tailEnd/>
          </a:ln>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ct val="0"/>
              </a:spcBef>
              <a:spcAft>
                <a:spcPts val="1200"/>
              </a:spcAft>
              <a:buClrTx/>
              <a:buSzTx/>
              <a:buFontTx/>
              <a:buNone/>
              <a:tabLst/>
              <a:defRPr/>
            </a:pPr>
            <a:r>
              <a:rPr lang="en-US" altLang="zh-CN" sz="4400" b="1" spc="50" dirty="0" smtClean="0">
                <a:ln w="11430"/>
                <a:solidFill>
                  <a:srgbClr val="FF0000"/>
                </a:solidFill>
                <a:effectLst>
                  <a:outerShdw blurRad="38100" dist="38100" dir="2700000" algn="tl">
                    <a:srgbClr val="000000">
                      <a:alpha val="43137"/>
                    </a:srgbClr>
                  </a:outerShdw>
                </a:effectLst>
                <a:ea typeface="+mj-ea"/>
                <a:cs typeface="Arial" pitchFamily="34" charset="0"/>
              </a:rPr>
              <a:t>Office of Science Update</a:t>
            </a:r>
            <a:endParaRPr kumimoji="0" lang="en-US" altLang="zh-CN" sz="4400" b="1" i="0" u="none" strike="noStrike" kern="1200" cap="none" spc="50" normalizeH="0" baseline="0" noProof="0" dirty="0" smtClean="0">
              <a:ln w="11430"/>
              <a:solidFill>
                <a:srgbClr val="FF0000"/>
              </a:solidFill>
              <a:effectLst>
                <a:outerShdw blurRad="38100" dist="38100" dir="2700000" algn="tl">
                  <a:srgbClr val="000000">
                    <a:alpha val="43137"/>
                  </a:srgbClr>
                </a:outerShdw>
              </a:effectLst>
              <a:uLnTx/>
              <a:uFillTx/>
              <a:ea typeface="+mj-ea"/>
              <a:cs typeface="Arial" pitchFamily="34" charset="0"/>
            </a:endParaRPr>
          </a:p>
        </p:txBody>
      </p:sp>
      <p:sp>
        <p:nvSpPr>
          <p:cNvPr id="8" name="Subtitle 4"/>
          <p:cNvSpPr txBox="1">
            <a:spLocks/>
          </p:cNvSpPr>
          <p:nvPr/>
        </p:nvSpPr>
        <p:spPr>
          <a:xfrm>
            <a:off x="1371600" y="4132992"/>
            <a:ext cx="6400800" cy="369332"/>
          </a:xfrm>
          <a:prstGeom prst="rect">
            <a:avLst/>
          </a:prstGeom>
        </p:spPr>
        <p:txBody>
          <a:bodyPr rtlCol="0">
            <a:spAutoFit/>
          </a:bodyPr>
          <a:lstStyle/>
          <a:p>
            <a:pPr marL="342900" marR="0" lvl="0" indent="-342900" algn="ctr" defTabSz="914400" rtl="0" eaLnBrk="0" fontAlgn="base" latinLnBrk="0" hangingPunct="0">
              <a:lnSpc>
                <a:spcPct val="100000"/>
              </a:lnSpc>
              <a:spcBef>
                <a:spcPts val="0"/>
              </a:spcBef>
              <a:spcAft>
                <a:spcPct val="0"/>
              </a:spcAft>
              <a:buClrTx/>
              <a:buSzTx/>
              <a:tabLst/>
              <a:defRPr/>
            </a:pPr>
            <a:r>
              <a:rPr lang="en-US" altLang="zh-CN" dirty="0" smtClean="0">
                <a:latin typeface="Arial" pitchFamily="34" charset="0"/>
                <a:cs typeface="Arial" pitchFamily="34" charset="0"/>
              </a:rPr>
              <a:t>25 </a:t>
            </a:r>
            <a:r>
              <a:rPr kumimoji="0" lang="en-US" altLang="zh-CN" u="none" strike="noStrike" kern="1200" cap="none" spc="0" normalizeH="0" baseline="0" noProof="0" dirty="0" smtClean="0">
                <a:ln>
                  <a:noFill/>
                </a:ln>
                <a:solidFill>
                  <a:schemeClr val="tx1"/>
                </a:solidFill>
                <a:effectLst/>
                <a:uLnTx/>
                <a:uFillTx/>
                <a:latin typeface="Arial" pitchFamily="34" charset="0"/>
                <a:cs typeface="Arial" pitchFamily="34" charset="0"/>
              </a:rPr>
              <a:t>July 2013</a:t>
            </a:r>
            <a:endParaRPr kumimoji="0" lang="zh-CN" altLang="en-US"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72832" y="909353"/>
            <a:ext cx="7730836" cy="5304004"/>
          </a:xfrm>
          <a:prstGeom prst="rect">
            <a:avLst/>
          </a:prstGeom>
          <a:noFill/>
        </p:spPr>
        <p:txBody>
          <a:bodyPr wrap="square" lIns="91429" tIns="45714" rIns="91429" bIns="45714" rtlCol="0">
            <a:spAutoFit/>
          </a:bodyPr>
          <a:lstStyle/>
          <a:p>
            <a:pPr>
              <a:spcAft>
                <a:spcPts val="400"/>
              </a:spcAft>
            </a:pPr>
            <a:r>
              <a:rPr lang="en-US" sz="2000" dirty="0" smtClean="0">
                <a:latin typeface="Arial" pitchFamily="34" charset="0"/>
                <a:cs typeface="Arial" pitchFamily="34" charset="0"/>
              </a:rPr>
              <a:t>All FACAs are addressing the SC Priority Goal.  In addition, </a:t>
            </a:r>
          </a:p>
          <a:p>
            <a:pPr marL="231775" indent="-231775">
              <a:spcAft>
                <a:spcPts val="400"/>
              </a:spcAft>
              <a:buFont typeface="Wingdings" pitchFamily="2" charset="2"/>
              <a:buChar char="§"/>
            </a:pPr>
            <a:endParaRPr lang="en-US" sz="1100" dirty="0" smtClean="0">
              <a:latin typeface="Arial" pitchFamily="34" charset="0"/>
              <a:cs typeface="Arial" pitchFamily="34" charset="0"/>
            </a:endParaRPr>
          </a:p>
          <a:p>
            <a:pPr marL="231775" indent="-231775">
              <a:spcAft>
                <a:spcPts val="400"/>
              </a:spcAft>
              <a:buFont typeface="Wingdings" pitchFamily="2" charset="2"/>
              <a:buChar char="§"/>
            </a:pPr>
            <a:r>
              <a:rPr lang="en-US" sz="2000" dirty="0" smtClean="0">
                <a:latin typeface="Arial" pitchFamily="34" charset="0"/>
                <a:cs typeface="Arial" pitchFamily="34" charset="0"/>
              </a:rPr>
              <a:t>ASCR</a:t>
            </a:r>
          </a:p>
          <a:p>
            <a:pPr marL="688975" lvl="1" indent="-231775">
              <a:spcAft>
                <a:spcPts val="400"/>
              </a:spcAft>
              <a:buFont typeface="Wingdings" pitchFamily="2" charset="2"/>
              <a:buChar char="§"/>
            </a:pPr>
            <a:r>
              <a:rPr lang="en-US" sz="1600" dirty="0" smtClean="0">
                <a:latin typeface="Arial" pitchFamily="34" charset="0"/>
                <a:cs typeface="Arial" pitchFamily="34" charset="0"/>
              </a:rPr>
              <a:t>ASCAC and non-ASCAC on data intensive science and HPC</a:t>
            </a:r>
          </a:p>
          <a:p>
            <a:pPr marL="231775" indent="-231775">
              <a:spcAft>
                <a:spcPts val="400"/>
              </a:spcAft>
              <a:buFont typeface="Wingdings" pitchFamily="2" charset="2"/>
              <a:buChar char="§"/>
            </a:pPr>
            <a:r>
              <a:rPr lang="en-US" sz="2000" dirty="0" smtClean="0">
                <a:latin typeface="Arial" pitchFamily="34" charset="0"/>
                <a:cs typeface="Arial" pitchFamily="34" charset="0"/>
              </a:rPr>
              <a:t>BES</a:t>
            </a:r>
          </a:p>
          <a:p>
            <a:pPr marL="688975" lvl="1" indent="-231775">
              <a:spcAft>
                <a:spcPts val="400"/>
              </a:spcAft>
              <a:buFont typeface="Wingdings" pitchFamily="2" charset="2"/>
              <a:buChar char="§"/>
            </a:pPr>
            <a:r>
              <a:rPr lang="en-US" sz="1600" dirty="0" smtClean="0">
                <a:latin typeface="Arial" pitchFamily="34" charset="0"/>
                <a:cs typeface="Arial" pitchFamily="34" charset="0"/>
              </a:rPr>
              <a:t>BESAC on next-gen photon sources</a:t>
            </a:r>
          </a:p>
          <a:p>
            <a:pPr marL="231775" indent="-231775">
              <a:spcAft>
                <a:spcPts val="400"/>
              </a:spcAft>
              <a:buFont typeface="Wingdings" pitchFamily="2" charset="2"/>
              <a:buChar char="§"/>
            </a:pPr>
            <a:r>
              <a:rPr lang="en-US" sz="2000" dirty="0" smtClean="0">
                <a:latin typeface="Arial" pitchFamily="34" charset="0"/>
                <a:cs typeface="Arial" pitchFamily="34" charset="0"/>
              </a:rPr>
              <a:t>BER</a:t>
            </a:r>
          </a:p>
          <a:p>
            <a:pPr marL="688975" lvl="1" indent="-231775">
              <a:spcAft>
                <a:spcPts val="400"/>
              </a:spcAft>
              <a:buFont typeface="Wingdings" pitchFamily="2" charset="2"/>
              <a:buChar char="§"/>
            </a:pPr>
            <a:r>
              <a:rPr lang="en-US" sz="1600" dirty="0" smtClean="0">
                <a:latin typeface="Arial" pitchFamily="34" charset="0"/>
                <a:cs typeface="Arial" pitchFamily="34" charset="0"/>
              </a:rPr>
              <a:t>BERAC on long-term vision and follow on studies</a:t>
            </a:r>
          </a:p>
          <a:p>
            <a:pPr marL="231775" indent="-231775">
              <a:spcAft>
                <a:spcPts val="400"/>
              </a:spcAft>
              <a:buFont typeface="Wingdings" pitchFamily="2" charset="2"/>
              <a:buChar char="§"/>
            </a:pPr>
            <a:r>
              <a:rPr lang="en-US" sz="2000" dirty="0" smtClean="0">
                <a:latin typeface="Arial" pitchFamily="34" charset="0"/>
                <a:cs typeface="Arial" pitchFamily="34" charset="0"/>
              </a:rPr>
              <a:t>FES</a:t>
            </a:r>
          </a:p>
          <a:p>
            <a:pPr marL="688975" lvl="1" indent="-231775">
              <a:spcAft>
                <a:spcPts val="400"/>
              </a:spcAft>
              <a:buFont typeface="Wingdings" pitchFamily="2" charset="2"/>
              <a:buChar char="§"/>
            </a:pPr>
            <a:r>
              <a:rPr lang="en-US" sz="1600" dirty="0" smtClean="0">
                <a:latin typeface="Arial" pitchFamily="34" charset="0"/>
                <a:cs typeface="Arial" pitchFamily="34" charset="0"/>
              </a:rPr>
              <a:t>FESAC on magnetic fusion energy priorities; opportunities for international collaborations </a:t>
            </a:r>
          </a:p>
          <a:p>
            <a:pPr marL="231775" indent="-231775">
              <a:spcAft>
                <a:spcPts val="400"/>
              </a:spcAft>
              <a:buFont typeface="Wingdings" pitchFamily="2" charset="2"/>
              <a:buChar char="§"/>
            </a:pPr>
            <a:r>
              <a:rPr lang="en-US" sz="2000" dirty="0" smtClean="0">
                <a:latin typeface="Arial" pitchFamily="34" charset="0"/>
                <a:cs typeface="Arial" pitchFamily="34" charset="0"/>
              </a:rPr>
              <a:t>HEP</a:t>
            </a:r>
          </a:p>
          <a:p>
            <a:pPr marL="688975" lvl="1" indent="-231775">
              <a:spcAft>
                <a:spcPts val="400"/>
              </a:spcAft>
              <a:buFont typeface="Wingdings" pitchFamily="2" charset="2"/>
              <a:buChar char="§"/>
            </a:pPr>
            <a:r>
              <a:rPr lang="en-US" sz="1600" dirty="0" smtClean="0">
                <a:latin typeface="Arial" pitchFamily="34" charset="0"/>
                <a:cs typeface="Arial" pitchFamily="34" charset="0"/>
              </a:rPr>
              <a:t>“Snowmass” and, after that, P5/HEPAP</a:t>
            </a:r>
            <a:r>
              <a:rPr lang="en-US" sz="1200" dirty="0" smtClean="0">
                <a:latin typeface="Arial" pitchFamily="34" charset="0"/>
                <a:cs typeface="Arial" pitchFamily="34" charset="0"/>
              </a:rPr>
              <a:t> (P5=Particle </a:t>
            </a:r>
            <a:r>
              <a:rPr lang="en-US" sz="1200" dirty="0">
                <a:latin typeface="Arial" pitchFamily="34" charset="0"/>
                <a:cs typeface="Arial" pitchFamily="34" charset="0"/>
              </a:rPr>
              <a:t>Physics Project Prioritization </a:t>
            </a:r>
            <a:r>
              <a:rPr lang="en-US" sz="1200" dirty="0" smtClean="0">
                <a:latin typeface="Arial" pitchFamily="34" charset="0"/>
                <a:cs typeface="Arial" pitchFamily="34" charset="0"/>
              </a:rPr>
              <a:t>Panel)</a:t>
            </a:r>
            <a:endParaRPr lang="en-US" sz="1600" dirty="0" smtClean="0">
              <a:latin typeface="Arial" pitchFamily="34" charset="0"/>
              <a:cs typeface="Arial" pitchFamily="34" charset="0"/>
            </a:endParaRPr>
          </a:p>
          <a:p>
            <a:pPr marL="231775" indent="-231775">
              <a:spcAft>
                <a:spcPts val="400"/>
              </a:spcAft>
              <a:buFont typeface="Wingdings" pitchFamily="2" charset="2"/>
              <a:buChar char="§"/>
            </a:pPr>
            <a:r>
              <a:rPr lang="en-US" sz="2000" dirty="0" smtClean="0">
                <a:latin typeface="Arial" pitchFamily="34" charset="0"/>
                <a:cs typeface="Arial" pitchFamily="34" charset="0"/>
              </a:rPr>
              <a:t>NP</a:t>
            </a:r>
          </a:p>
          <a:p>
            <a:pPr marL="688975" lvl="1" indent="-231775">
              <a:spcAft>
                <a:spcPts val="400"/>
              </a:spcAft>
              <a:buFont typeface="Wingdings" pitchFamily="2" charset="2"/>
              <a:buChar char="§"/>
            </a:pPr>
            <a:r>
              <a:rPr lang="en-US" sz="1600" dirty="0" smtClean="0">
                <a:latin typeface="Arial" pitchFamily="34" charset="0"/>
                <a:cs typeface="Arial" pitchFamily="34" charset="0"/>
              </a:rPr>
              <a:t>NSAC on implementation of the 2007 Long Range Plan</a:t>
            </a:r>
          </a:p>
          <a:p>
            <a:pPr marL="688975" lvl="1" indent="-231775">
              <a:spcAft>
                <a:spcPts val="400"/>
              </a:spcAft>
              <a:buFont typeface="Wingdings" pitchFamily="2" charset="2"/>
              <a:buChar char="§"/>
            </a:pPr>
            <a:endParaRPr lang="en-US" sz="2000" dirty="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10</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A Few of </a:t>
            </a:r>
            <a:r>
              <a:rPr lang="en-US" sz="2400" smtClean="0">
                <a:latin typeface="Arial" pitchFamily="34" charset="0"/>
              </a:rPr>
              <a:t>the Other </a:t>
            </a: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FACA and Non-FACA Charges/Workshops</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 xmlns:p14="http://schemas.microsoft.com/office/powerpoint/2010/main" val="218661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212" t="18800" r="32622" b="1964"/>
          <a:stretch>
            <a:fillRect/>
          </a:stretch>
        </p:blipFill>
        <p:spPr bwMode="auto">
          <a:xfrm>
            <a:off x="355600" y="1016000"/>
            <a:ext cx="7327900" cy="50546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85391" t="10184" r="5111"/>
          <a:stretch>
            <a:fillRect/>
          </a:stretch>
        </p:blipFill>
        <p:spPr bwMode="auto">
          <a:xfrm>
            <a:off x="7876931" y="865232"/>
            <a:ext cx="1076569" cy="5362978"/>
          </a:xfrm>
          <a:prstGeom prst="rect">
            <a:avLst/>
          </a:prstGeom>
          <a:noFill/>
          <a:ln w="9525">
            <a:noFill/>
            <a:miter lim="800000"/>
            <a:headEnd/>
            <a:tailEnd/>
          </a:ln>
        </p:spPr>
      </p:pic>
      <p:sp>
        <p:nvSpPr>
          <p:cNvPr id="7" name="Text Box 1980"/>
          <p:cNvSpPr txBox="1">
            <a:spLocks noChangeArrowheads="1"/>
          </p:cNvSpPr>
          <p:nvPr/>
        </p:nvSpPr>
        <p:spPr bwMode="auto">
          <a:xfrm>
            <a:off x="502227" y="177226"/>
            <a:ext cx="8151091" cy="484654"/>
          </a:xfrm>
          <a:prstGeom prst="rect">
            <a:avLst/>
          </a:prstGeom>
          <a:noFill/>
          <a:ln w="9525" algn="ctr">
            <a:noFill/>
            <a:miter lim="800000"/>
            <a:headEnd/>
            <a:tailEnd/>
          </a:ln>
          <a:effectLst/>
        </p:spPr>
        <p:txBody>
          <a:bodyPr lIns="91418" tIns="45709" rIns="91418" bIns="45709"/>
          <a:lstStyle/>
          <a:p>
            <a:pPr algn="ctr" defTabSz="914608" fontAlgn="base">
              <a:lnSpc>
                <a:spcPct val="95000"/>
              </a:lnSpc>
              <a:spcBef>
                <a:spcPct val="0"/>
              </a:spcBef>
              <a:spcAft>
                <a:spcPct val="0"/>
              </a:spcAft>
              <a:tabLst>
                <a:tab pos="1696726" algn="l"/>
              </a:tabLst>
            </a:pPr>
            <a:r>
              <a:rPr lang="en-US" sz="2400" dirty="0">
                <a:solidFill>
                  <a:srgbClr val="146737"/>
                </a:solidFill>
                <a:latin typeface="Arial" pitchFamily="34" charset="0"/>
                <a:cs typeface="Arial" pitchFamily="34" charset="0"/>
              </a:rPr>
              <a:t>BES </a:t>
            </a:r>
            <a:r>
              <a:rPr lang="en-US" sz="2400" dirty="0" smtClean="0">
                <a:solidFill>
                  <a:srgbClr val="146737"/>
                </a:solidFill>
                <a:latin typeface="Arial" pitchFamily="34" charset="0"/>
                <a:cs typeface="Arial" pitchFamily="34" charset="0"/>
              </a:rPr>
              <a:t>Facilities Construction ~30 Years</a:t>
            </a:r>
            <a:endParaRPr lang="en-US" dirty="0">
              <a:solidFill>
                <a:srgbClr val="146737"/>
              </a:solidFill>
              <a:latin typeface="Arial" pitchFamily="34" charset="0"/>
              <a:cs typeface="Arial" pitchFamily="34" charset="0"/>
            </a:endParaRPr>
          </a:p>
        </p:txBody>
      </p:sp>
    </p:spTree>
    <p:extLst>
      <p:ext uri="{BB962C8B-B14F-4D97-AF65-F5344CB8AC3E}">
        <p14:creationId xmlns="" xmlns:p14="http://schemas.microsoft.com/office/powerpoint/2010/main" val="370202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5419" y="1340215"/>
            <a:ext cx="6955743" cy="2769977"/>
          </a:xfrm>
          <a:prstGeom prst="rect">
            <a:avLst/>
          </a:prstGeom>
          <a:noFill/>
        </p:spPr>
        <p:txBody>
          <a:bodyPr wrap="square" lIns="91429" tIns="45714" rIns="91429" bIns="45714" rtlCol="0">
            <a:spAutoFit/>
          </a:bodyPr>
          <a:lstStyle/>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DOE Organization &amp; </a:t>
            </a:r>
          </a:p>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Who’s in Place/Who’s Not</a:t>
            </a:r>
          </a:p>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Priority Goal</a:t>
            </a:r>
          </a:p>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BESAC &amp; BES</a:t>
            </a: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Update on Office of Science</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8F455FD-F83C-4433-AE11-4D89943CC4D6}" type="slidenum">
              <a:rPr lang="en-US" smtClean="0"/>
              <a:pPr/>
              <a:t>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93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descr="http://ncmir.ucsd.edu/images/doe-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34" y="105096"/>
            <a:ext cx="1154326" cy="114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28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8F455FD-F83C-4433-AE11-4D89943CC4D6}" type="slidenum">
              <a:rPr lang="en-US" smtClean="0"/>
              <a:pPr/>
              <a:t>4</a:t>
            </a:fld>
            <a:endParaRPr lang="en-US" dirty="0"/>
          </a:p>
        </p:txBody>
      </p:sp>
      <p:sp>
        <p:nvSpPr>
          <p:cNvPr id="4" name="Rectangle 3"/>
          <p:cNvSpPr/>
          <p:nvPr/>
        </p:nvSpPr>
        <p:spPr>
          <a:xfrm>
            <a:off x="394203" y="1078173"/>
            <a:ext cx="8340371" cy="5139869"/>
          </a:xfrm>
          <a:prstGeom prst="rect">
            <a:avLst/>
          </a:prstGeom>
        </p:spPr>
        <p:txBody>
          <a:bodyPr wrap="square">
            <a:spAutoFit/>
          </a:bodyPr>
          <a:lstStyle/>
          <a:p>
            <a:pPr>
              <a:spcAft>
                <a:spcPts val="600"/>
              </a:spcAft>
            </a:pPr>
            <a:r>
              <a:rPr lang="en-US" dirty="0" smtClean="0">
                <a:latin typeface="Arial" pitchFamily="34" charset="0"/>
                <a:cs typeface="Arial" pitchFamily="34" charset="0"/>
              </a:rPr>
              <a:t>The current </a:t>
            </a:r>
            <a:r>
              <a:rPr lang="en-US" dirty="0">
                <a:latin typeface="Arial" pitchFamily="34" charset="0"/>
                <a:cs typeface="Arial" pitchFamily="34" charset="0"/>
              </a:rPr>
              <a:t>position of Under Secretary for Science is expanded to encompass both science and energy.  The resulting </a:t>
            </a:r>
            <a:r>
              <a:rPr lang="en-US" b="1" dirty="0">
                <a:solidFill>
                  <a:srgbClr val="FF0000"/>
                </a:solidFill>
                <a:latin typeface="Arial" pitchFamily="34" charset="0"/>
                <a:cs typeface="Arial" pitchFamily="34" charset="0"/>
              </a:rPr>
              <a:t>Office of the Under Secretary for Science and Energy </a:t>
            </a:r>
            <a:r>
              <a:rPr lang="en-US" dirty="0">
                <a:latin typeface="Arial" pitchFamily="34" charset="0"/>
                <a:cs typeface="Arial" pitchFamily="34" charset="0"/>
              </a:rPr>
              <a:t>will manage</a:t>
            </a:r>
            <a:r>
              <a:rPr lang="en-US" sz="1600" dirty="0">
                <a:latin typeface="Arial" pitchFamily="34" charset="0"/>
                <a:cs typeface="Arial" pitchFamily="34" charset="0"/>
              </a:rPr>
              <a:t>:</a:t>
            </a:r>
          </a:p>
          <a:p>
            <a:pPr marL="1092200" lvl="2" indent="-177800">
              <a:buFont typeface="Wingdings" pitchFamily="2" charset="2"/>
              <a:buChar char="§"/>
            </a:pPr>
            <a:r>
              <a:rPr lang="en-US" sz="1400" dirty="0" smtClean="0">
                <a:latin typeface="Arial" pitchFamily="34" charset="0"/>
                <a:cs typeface="Arial" pitchFamily="34" charset="0"/>
              </a:rPr>
              <a:t>Office </a:t>
            </a:r>
            <a:r>
              <a:rPr lang="en-US" sz="1400" dirty="0">
                <a:latin typeface="Arial" pitchFamily="34" charset="0"/>
                <a:cs typeface="Arial" pitchFamily="34" charset="0"/>
              </a:rPr>
              <a:t>of Science (SC)</a:t>
            </a:r>
          </a:p>
          <a:p>
            <a:pPr marL="1092200" lvl="2" indent="-177800">
              <a:buFont typeface="Wingdings" pitchFamily="2" charset="2"/>
              <a:buChar char="§"/>
            </a:pPr>
            <a:r>
              <a:rPr lang="en-US" sz="1400" dirty="0">
                <a:latin typeface="Arial" pitchFamily="34" charset="0"/>
                <a:cs typeface="Arial" pitchFamily="34" charset="0"/>
              </a:rPr>
              <a:t>Office of Fossil Energy (FE)</a:t>
            </a:r>
          </a:p>
          <a:p>
            <a:pPr marL="1092200" lvl="2" indent="-177800">
              <a:buFont typeface="Wingdings" pitchFamily="2" charset="2"/>
              <a:buChar char="§"/>
            </a:pPr>
            <a:r>
              <a:rPr lang="en-US" sz="1400" dirty="0">
                <a:latin typeface="Arial" pitchFamily="34" charset="0"/>
                <a:cs typeface="Arial" pitchFamily="34" charset="0"/>
              </a:rPr>
              <a:t>Office of Energy Efficiency and Renewable Energy (EERE)</a:t>
            </a:r>
          </a:p>
          <a:p>
            <a:pPr marL="1092200" lvl="2" indent="-177800">
              <a:buFont typeface="Wingdings" pitchFamily="2" charset="2"/>
              <a:buChar char="§"/>
            </a:pPr>
            <a:r>
              <a:rPr lang="en-US" sz="1400" dirty="0">
                <a:latin typeface="Arial" pitchFamily="34" charset="0"/>
                <a:cs typeface="Arial" pitchFamily="34" charset="0"/>
              </a:rPr>
              <a:t>Office of Nuclear Energy (NE)</a:t>
            </a:r>
          </a:p>
          <a:p>
            <a:pPr marL="1092200" lvl="2" indent="-177800">
              <a:buFont typeface="Wingdings" pitchFamily="2" charset="2"/>
              <a:buChar char="§"/>
            </a:pPr>
            <a:r>
              <a:rPr lang="en-US" sz="1400" dirty="0">
                <a:latin typeface="Arial" pitchFamily="34" charset="0"/>
                <a:cs typeface="Arial" pitchFamily="34" charset="0"/>
              </a:rPr>
              <a:t>Office of Electricity Delivery and Energy Reliability (OE)</a:t>
            </a:r>
          </a:p>
          <a:p>
            <a:pPr marL="1092200" lvl="2" indent="-177800">
              <a:buFont typeface="Wingdings" pitchFamily="2" charset="2"/>
              <a:buChar char="§"/>
            </a:pPr>
            <a:r>
              <a:rPr lang="en-US" sz="1400" dirty="0">
                <a:latin typeface="Arial" pitchFamily="34" charset="0"/>
                <a:cs typeface="Arial" pitchFamily="34" charset="0"/>
              </a:rPr>
              <a:t>Office of Indian Energy  (IE)</a:t>
            </a:r>
          </a:p>
          <a:p>
            <a:pPr marL="1092200" lvl="2" indent="-177800">
              <a:buFont typeface="Wingdings" pitchFamily="2" charset="2"/>
              <a:buChar char="§"/>
            </a:pPr>
            <a:r>
              <a:rPr lang="en-US" sz="1400" dirty="0">
                <a:latin typeface="Arial" pitchFamily="34" charset="0"/>
                <a:cs typeface="Arial" pitchFamily="34" charset="0"/>
              </a:rPr>
              <a:t>Office of  Technology Transfer </a:t>
            </a:r>
            <a:r>
              <a:rPr lang="en-US" sz="1400" dirty="0" smtClean="0">
                <a:latin typeface="Arial" pitchFamily="34" charset="0"/>
                <a:cs typeface="Arial" pitchFamily="34" charset="0"/>
              </a:rPr>
              <a:t>Coordinator</a:t>
            </a:r>
          </a:p>
          <a:p>
            <a:endParaRPr lang="en-US" sz="1600" dirty="0">
              <a:latin typeface="Arial" pitchFamily="34" charset="0"/>
              <a:cs typeface="Arial" pitchFamily="34" charset="0"/>
            </a:endParaRPr>
          </a:p>
          <a:p>
            <a:pPr>
              <a:spcAft>
                <a:spcPts val="600"/>
              </a:spcAft>
            </a:pPr>
            <a:r>
              <a:rPr lang="en-US" dirty="0" smtClean="0">
                <a:latin typeface="Arial" pitchFamily="34" charset="0"/>
                <a:cs typeface="Arial" pitchFamily="34" charset="0"/>
              </a:rPr>
              <a:t>A new Office </a:t>
            </a:r>
            <a:r>
              <a:rPr lang="en-US" dirty="0">
                <a:latin typeface="Arial" pitchFamily="34" charset="0"/>
                <a:cs typeface="Arial" pitchFamily="34" charset="0"/>
              </a:rPr>
              <a:t>of the </a:t>
            </a:r>
            <a:r>
              <a:rPr lang="en-US" b="1" dirty="0">
                <a:solidFill>
                  <a:srgbClr val="FF0000"/>
                </a:solidFill>
                <a:latin typeface="Arial" pitchFamily="34" charset="0"/>
                <a:cs typeface="Arial" pitchFamily="34" charset="0"/>
              </a:rPr>
              <a:t>Under Secretary for Management and Performance </a:t>
            </a:r>
            <a:r>
              <a:rPr lang="en-US" dirty="0" smtClean="0">
                <a:latin typeface="Arial" pitchFamily="34" charset="0"/>
                <a:cs typeface="Arial" pitchFamily="34" charset="0"/>
              </a:rPr>
              <a:t>will manage</a:t>
            </a:r>
            <a:r>
              <a:rPr lang="en-US" dirty="0">
                <a:latin typeface="Arial" pitchFamily="34" charset="0"/>
                <a:cs typeface="Arial" pitchFamily="34" charset="0"/>
              </a:rPr>
              <a:t>:</a:t>
            </a:r>
          </a:p>
          <a:p>
            <a:pPr marL="1092200" lvl="2" indent="-177800">
              <a:buFont typeface="Arial" pitchFamily="34" charset="0"/>
              <a:buChar char="•"/>
            </a:pPr>
            <a:r>
              <a:rPr lang="en-US" sz="1400" dirty="0" smtClean="0">
                <a:latin typeface="Arial" pitchFamily="34" charset="0"/>
                <a:cs typeface="Arial" pitchFamily="34" charset="0"/>
              </a:rPr>
              <a:t>Office </a:t>
            </a:r>
            <a:r>
              <a:rPr lang="en-US" sz="1400" dirty="0">
                <a:latin typeface="Arial" pitchFamily="34" charset="0"/>
                <a:cs typeface="Arial" pitchFamily="34" charset="0"/>
              </a:rPr>
              <a:t>of Management and Administration (MA)</a:t>
            </a:r>
          </a:p>
          <a:p>
            <a:pPr marL="1092200" lvl="2" indent="-177800">
              <a:buFont typeface="Arial" pitchFamily="34" charset="0"/>
              <a:buChar char="•"/>
            </a:pPr>
            <a:r>
              <a:rPr lang="en-US" sz="1400" dirty="0">
                <a:latin typeface="Arial" pitchFamily="34" charset="0"/>
                <a:cs typeface="Arial" pitchFamily="34" charset="0"/>
              </a:rPr>
              <a:t>Office of Chief Human Capital Officer (HC)</a:t>
            </a:r>
          </a:p>
          <a:p>
            <a:pPr marL="1092200" lvl="2" indent="-177800">
              <a:buFont typeface="Arial" pitchFamily="34" charset="0"/>
              <a:buChar char="•"/>
            </a:pPr>
            <a:r>
              <a:rPr lang="en-US" sz="1400" dirty="0">
                <a:latin typeface="Arial" pitchFamily="34" charset="0"/>
                <a:cs typeface="Arial" pitchFamily="34" charset="0"/>
              </a:rPr>
              <a:t>Office of Chief Information Officer (CIO)</a:t>
            </a:r>
          </a:p>
          <a:p>
            <a:pPr marL="1092200" lvl="2" indent="-177800">
              <a:buFont typeface="Arial" pitchFamily="34" charset="0"/>
              <a:buChar char="•"/>
            </a:pPr>
            <a:r>
              <a:rPr lang="en-US" sz="1400" dirty="0">
                <a:latin typeface="Arial" pitchFamily="34" charset="0"/>
                <a:cs typeface="Arial" pitchFamily="34" charset="0"/>
              </a:rPr>
              <a:t>Office of Economic Impact and Diversity (ED)</a:t>
            </a:r>
          </a:p>
          <a:p>
            <a:pPr marL="1092200" lvl="2" indent="-177800">
              <a:buFont typeface="Arial" pitchFamily="34" charset="0"/>
              <a:buChar char="•"/>
            </a:pPr>
            <a:r>
              <a:rPr lang="en-US" sz="1400" dirty="0">
                <a:latin typeface="Arial" pitchFamily="34" charset="0"/>
                <a:cs typeface="Arial" pitchFamily="34" charset="0"/>
              </a:rPr>
              <a:t>Office of Hearings and Appeals (OHA) </a:t>
            </a:r>
          </a:p>
          <a:p>
            <a:pPr marL="1092200" lvl="2" indent="-177800">
              <a:buFont typeface="Arial" pitchFamily="34" charset="0"/>
              <a:buChar char="•"/>
            </a:pPr>
            <a:r>
              <a:rPr lang="en-US" sz="1400" dirty="0">
                <a:latin typeface="Arial" pitchFamily="34" charset="0"/>
                <a:cs typeface="Arial" pitchFamily="34" charset="0"/>
              </a:rPr>
              <a:t>Office of Environmental Management (EM)</a:t>
            </a:r>
          </a:p>
          <a:p>
            <a:pPr marL="1092200" lvl="2" indent="-177800">
              <a:buFont typeface="Arial" pitchFamily="34" charset="0"/>
              <a:buChar char="•"/>
            </a:pPr>
            <a:r>
              <a:rPr lang="en-US" sz="1400" dirty="0">
                <a:latin typeface="Arial" pitchFamily="34" charset="0"/>
                <a:cs typeface="Arial" pitchFamily="34" charset="0"/>
              </a:rPr>
              <a:t>Office of Legacy Management (LM)</a:t>
            </a:r>
          </a:p>
          <a:p>
            <a:endParaRPr lang="en-US" sz="1600" dirty="0" smtClean="0">
              <a:latin typeface="Arial" pitchFamily="34" charset="0"/>
              <a:cs typeface="Arial" pitchFamily="34" charset="0"/>
            </a:endParaRPr>
          </a:p>
        </p:txBody>
      </p:sp>
      <p:sp>
        <p:nvSpPr>
          <p:cNvPr id="5" name="Title 2"/>
          <p:cNvSpPr txBox="1">
            <a:spLocks/>
          </p:cNvSpPr>
          <p:nvPr/>
        </p:nvSpPr>
        <p:spPr bwMode="auto">
          <a:xfrm>
            <a:off x="0" y="18317"/>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normAutofit/>
          </a:bodyPr>
          <a:lst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a:lstStyle>
          <a:p>
            <a:pPr>
              <a:lnSpc>
                <a:spcPct val="85000"/>
              </a:lnSpc>
            </a:pPr>
            <a:r>
              <a:rPr lang="en-US" sz="2400" dirty="0" smtClean="0">
                <a:latin typeface="Arial" pitchFamily="34" charset="0"/>
              </a:rPr>
              <a:t>Restructuring the Under Secretary Positions</a:t>
            </a:r>
            <a:endParaRPr lang="en-US" sz="1300" dirty="0" smtClean="0">
              <a:latin typeface="Arial" pitchFamily="34" charset="0"/>
            </a:endParaRPr>
          </a:p>
        </p:txBody>
      </p:sp>
    </p:spTree>
    <p:extLst>
      <p:ext uri="{BB962C8B-B14F-4D97-AF65-F5344CB8AC3E}">
        <p14:creationId xmlns="" xmlns:p14="http://schemas.microsoft.com/office/powerpoint/2010/main" val="2367674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8F455FD-F83C-4433-AE11-4D89943CC4D6}" type="slidenum">
              <a:rPr lang="en-US" smtClean="0"/>
              <a:pPr/>
              <a:t>5</a:t>
            </a:fld>
            <a:endParaRPr lang="en-US" dirty="0"/>
          </a:p>
        </p:txBody>
      </p:sp>
      <p:sp>
        <p:nvSpPr>
          <p:cNvPr id="4" name="Rectangle 3"/>
          <p:cNvSpPr/>
          <p:nvPr/>
        </p:nvSpPr>
        <p:spPr>
          <a:xfrm>
            <a:off x="545907" y="1338828"/>
            <a:ext cx="8038526" cy="3908762"/>
          </a:xfrm>
          <a:prstGeom prst="rect">
            <a:avLst/>
          </a:prstGeom>
        </p:spPr>
        <p:txBody>
          <a:bodyPr wrap="square">
            <a:spAutoFit/>
          </a:bodyPr>
          <a:lstStyle/>
          <a:p>
            <a:pPr marL="177800" indent="-177800">
              <a:buFont typeface="Wingdings" pitchFamily="2" charset="2"/>
              <a:buChar char="§"/>
            </a:pPr>
            <a:r>
              <a:rPr lang="en-US" dirty="0">
                <a:latin typeface="Arial" pitchFamily="34" charset="0"/>
                <a:cs typeface="Arial" pitchFamily="34" charset="0"/>
              </a:rPr>
              <a:t>Reactivating and restructuring the </a:t>
            </a:r>
            <a:r>
              <a:rPr lang="en-US" b="1" dirty="0">
                <a:solidFill>
                  <a:srgbClr val="FF0000"/>
                </a:solidFill>
                <a:latin typeface="Arial" pitchFamily="34" charset="0"/>
                <a:cs typeface="Arial" pitchFamily="34" charset="0"/>
              </a:rPr>
              <a:t>Secretary of Energy Advisory Board (SEAB)</a:t>
            </a:r>
            <a:r>
              <a:rPr lang="en-US" dirty="0">
                <a:latin typeface="Arial" pitchFamily="34" charset="0"/>
                <a:cs typeface="Arial" pitchFamily="34" charset="0"/>
              </a:rPr>
              <a:t>, with </a:t>
            </a:r>
            <a:r>
              <a:rPr lang="en-US" dirty="0" smtClean="0">
                <a:latin typeface="Arial" pitchFamily="34" charset="0"/>
                <a:cs typeface="Arial" pitchFamily="34" charset="0"/>
              </a:rPr>
              <a:t>SEAB </a:t>
            </a:r>
            <a:r>
              <a:rPr lang="en-US" dirty="0">
                <a:latin typeface="Arial" pitchFamily="34" charset="0"/>
                <a:cs typeface="Arial" pitchFamily="34" charset="0"/>
              </a:rPr>
              <a:t>having four standing sub-committees to address each of the major Departmental mission areas</a:t>
            </a:r>
            <a:r>
              <a:rPr lang="en-US" dirty="0" smtClean="0">
                <a:latin typeface="Arial" pitchFamily="34" charset="0"/>
                <a:cs typeface="Arial" pitchFamily="34" charset="0"/>
              </a:rPr>
              <a:t>.</a:t>
            </a:r>
          </a:p>
          <a:p>
            <a:pPr marL="177800" indent="-177800">
              <a:buFont typeface="Wingdings" pitchFamily="2" charset="2"/>
              <a:buChar char="§"/>
            </a:pPr>
            <a:endParaRPr lang="en-US" dirty="0">
              <a:latin typeface="Arial" pitchFamily="34" charset="0"/>
              <a:cs typeface="Arial" pitchFamily="34" charset="0"/>
            </a:endParaRPr>
          </a:p>
          <a:p>
            <a:pPr marL="177800" indent="-177800">
              <a:buFont typeface="Wingdings" pitchFamily="2" charset="2"/>
              <a:buChar char="§"/>
            </a:pPr>
            <a:r>
              <a:rPr lang="en-US" dirty="0" smtClean="0">
                <a:latin typeface="Arial" pitchFamily="34" charset="0"/>
                <a:cs typeface="Arial" pitchFamily="34" charset="0"/>
              </a:rPr>
              <a:t>A new </a:t>
            </a:r>
            <a:r>
              <a:rPr lang="en-US" dirty="0">
                <a:latin typeface="Arial" pitchFamily="34" charset="0"/>
                <a:cs typeface="Arial" pitchFamily="34" charset="0"/>
              </a:rPr>
              <a:t>organizational unit, the </a:t>
            </a:r>
            <a:r>
              <a:rPr lang="en-US" b="1" dirty="0">
                <a:solidFill>
                  <a:srgbClr val="FF0000"/>
                </a:solidFill>
                <a:latin typeface="Arial" pitchFamily="34" charset="0"/>
                <a:cs typeface="Arial" pitchFamily="34" charset="0"/>
              </a:rPr>
              <a:t>National Laboratory Operations Board </a:t>
            </a:r>
            <a:r>
              <a:rPr lang="en-US" dirty="0" smtClean="0">
                <a:latin typeface="Arial" pitchFamily="34" charset="0"/>
                <a:cs typeface="Arial" pitchFamily="34" charset="0"/>
              </a:rPr>
              <a:t>will </a:t>
            </a:r>
            <a:r>
              <a:rPr lang="en-US" dirty="0">
                <a:latin typeface="Arial" pitchFamily="34" charset="0"/>
                <a:cs typeface="Arial" pitchFamily="34" charset="0"/>
              </a:rPr>
              <a:t>report to the Office of the Under Secretary for Management and </a:t>
            </a:r>
            <a:r>
              <a:rPr lang="en-US" dirty="0" smtClean="0">
                <a:latin typeface="Arial" pitchFamily="34" charset="0"/>
                <a:cs typeface="Arial" pitchFamily="34" charset="0"/>
              </a:rPr>
              <a:t>Performance.</a:t>
            </a:r>
            <a:endParaRPr lang="en-US" dirty="0">
              <a:latin typeface="Arial" pitchFamily="34" charset="0"/>
              <a:cs typeface="Arial" pitchFamily="34" charset="0"/>
            </a:endParaRPr>
          </a:p>
          <a:p>
            <a:pPr marL="177800" indent="-177800">
              <a:buFont typeface="Wingdings" pitchFamily="2" charset="2"/>
              <a:buChar char="§"/>
            </a:pPr>
            <a:endParaRPr lang="en-US" dirty="0">
              <a:latin typeface="Arial" pitchFamily="34" charset="0"/>
              <a:cs typeface="Arial" pitchFamily="34" charset="0"/>
            </a:endParaRPr>
          </a:p>
          <a:p>
            <a:pPr marL="177800" indent="-177800">
              <a:buFont typeface="Wingdings" pitchFamily="2" charset="2"/>
              <a:buChar char="§"/>
            </a:pPr>
            <a:r>
              <a:rPr lang="en-US" b="1" dirty="0" smtClean="0">
                <a:solidFill>
                  <a:srgbClr val="FF0000"/>
                </a:solidFill>
                <a:latin typeface="Arial" pitchFamily="34" charset="0"/>
                <a:cs typeface="Arial" pitchFamily="34" charset="0"/>
              </a:rPr>
              <a:t>New Secretarial </a:t>
            </a:r>
            <a:r>
              <a:rPr lang="en-US" b="1" dirty="0">
                <a:solidFill>
                  <a:srgbClr val="FF0000"/>
                </a:solidFill>
                <a:latin typeface="Arial" pitchFamily="34" charset="0"/>
                <a:cs typeface="Arial" pitchFamily="34" charset="0"/>
              </a:rPr>
              <a:t>Councils</a:t>
            </a:r>
            <a:r>
              <a:rPr lang="en-US" dirty="0">
                <a:latin typeface="Arial" pitchFamily="34" charset="0"/>
                <a:cs typeface="Arial" pitchFamily="34" charset="0"/>
              </a:rPr>
              <a:t>: </a:t>
            </a:r>
            <a:endParaRPr lang="en-US" sz="1400" dirty="0">
              <a:latin typeface="Arial" pitchFamily="34" charset="0"/>
              <a:cs typeface="Arial" pitchFamily="34" charset="0"/>
            </a:endParaRPr>
          </a:p>
          <a:p>
            <a:pPr marL="1092200" lvl="2" indent="-177800">
              <a:buFont typeface="Wingdings" pitchFamily="2" charset="2"/>
              <a:buChar char="§"/>
            </a:pPr>
            <a:r>
              <a:rPr lang="en-US" dirty="0">
                <a:latin typeface="Arial" pitchFamily="34" charset="0"/>
                <a:cs typeface="Arial" pitchFamily="34" charset="0"/>
              </a:rPr>
              <a:t>An Energy Council </a:t>
            </a:r>
          </a:p>
          <a:p>
            <a:pPr marL="1092200" lvl="2" indent="-177800">
              <a:buFont typeface="Wingdings" pitchFamily="2" charset="2"/>
              <a:buChar char="§"/>
            </a:pPr>
            <a:r>
              <a:rPr lang="en-US" dirty="0">
                <a:latin typeface="Arial" pitchFamily="34" charset="0"/>
                <a:cs typeface="Arial" pitchFamily="34" charset="0"/>
              </a:rPr>
              <a:t>A National Laboratory Policy Council </a:t>
            </a:r>
          </a:p>
          <a:p>
            <a:pPr marL="1092200" lvl="2" indent="-177800">
              <a:buFont typeface="Wingdings" pitchFamily="2" charset="2"/>
              <a:buChar char="§"/>
            </a:pPr>
            <a:r>
              <a:rPr lang="en-US" dirty="0">
                <a:latin typeface="Arial" pitchFamily="34" charset="0"/>
                <a:cs typeface="Arial" pitchFamily="34" charset="0"/>
              </a:rPr>
              <a:t>A revised Credit Review Board</a:t>
            </a:r>
          </a:p>
          <a:p>
            <a:pPr marL="1092200" lvl="2" indent="-177800">
              <a:buFont typeface="Wingdings" pitchFamily="2" charset="2"/>
              <a:buChar char="§"/>
            </a:pPr>
            <a:r>
              <a:rPr lang="en-US" dirty="0">
                <a:latin typeface="Arial" pitchFamily="34" charset="0"/>
                <a:cs typeface="Arial" pitchFamily="34" charset="0"/>
              </a:rPr>
              <a:t>A Cyber Security </a:t>
            </a:r>
            <a:r>
              <a:rPr lang="en-US" dirty="0" smtClean="0">
                <a:latin typeface="Arial" pitchFamily="34" charset="0"/>
                <a:cs typeface="Arial" pitchFamily="34" charset="0"/>
              </a:rPr>
              <a:t>Council</a:t>
            </a:r>
          </a:p>
          <a:p>
            <a:pPr lvl="2"/>
            <a:endParaRPr lang="en-US" sz="1400" dirty="0">
              <a:latin typeface="Arial" pitchFamily="34" charset="0"/>
              <a:cs typeface="Arial" pitchFamily="34" charset="0"/>
            </a:endParaRPr>
          </a:p>
        </p:txBody>
      </p:sp>
      <p:sp>
        <p:nvSpPr>
          <p:cNvPr id="5" name="Title 2"/>
          <p:cNvSpPr txBox="1">
            <a:spLocks/>
          </p:cNvSpPr>
          <p:nvPr/>
        </p:nvSpPr>
        <p:spPr bwMode="auto">
          <a:xfrm>
            <a:off x="0" y="18317"/>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normAutofit/>
          </a:bodyPr>
          <a:lst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a:lstStyle>
          <a:p>
            <a:pPr>
              <a:lnSpc>
                <a:spcPct val="85000"/>
              </a:lnSpc>
            </a:pPr>
            <a:r>
              <a:rPr lang="en-US" sz="2400" dirty="0" smtClean="0">
                <a:latin typeface="Arial" pitchFamily="34" charset="0"/>
              </a:rPr>
              <a:t>More on DOE Restructuring</a:t>
            </a:r>
            <a:endParaRPr lang="en-US" sz="1300" dirty="0" smtClean="0">
              <a:latin typeface="Arial" pitchFamily="34" charset="0"/>
            </a:endParaRPr>
          </a:p>
        </p:txBody>
      </p:sp>
    </p:spTree>
    <p:extLst>
      <p:ext uri="{BB962C8B-B14F-4D97-AF65-F5344CB8AC3E}">
        <p14:creationId xmlns="" xmlns:p14="http://schemas.microsoft.com/office/powerpoint/2010/main" val="618150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8F455FD-F83C-4433-AE11-4D89943CC4D6}" type="slidenum">
              <a:rPr lang="en-US" smtClean="0"/>
              <a:pPr/>
              <a:t>6</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93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descr="http://ncmir.ucsd.edu/images/doe-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34" y="105096"/>
            <a:ext cx="1154326" cy="11481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103980" y="2145896"/>
            <a:ext cx="3343701" cy="1088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86850" y="1397479"/>
            <a:ext cx="1462261" cy="620629"/>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Times New Roman" pitchFamily="18" charset="0"/>
                <a:cs typeface="Times New Roman" pitchFamily="18" charset="0"/>
              </a:rPr>
              <a:t>Office of the </a:t>
            </a:r>
            <a:br>
              <a:rPr lang="en-US" sz="900" b="1" dirty="0" smtClean="0">
                <a:solidFill>
                  <a:schemeClr val="tx1"/>
                </a:solidFill>
                <a:latin typeface="Times New Roman" pitchFamily="18" charset="0"/>
                <a:cs typeface="Times New Roman" pitchFamily="18" charset="0"/>
              </a:rPr>
            </a:br>
            <a:r>
              <a:rPr lang="en-US" sz="900" b="1" dirty="0" smtClean="0">
                <a:solidFill>
                  <a:schemeClr val="tx1"/>
                </a:solidFill>
                <a:latin typeface="Times New Roman" pitchFamily="18" charset="0"/>
                <a:cs typeface="Times New Roman" pitchFamily="18" charset="0"/>
              </a:rPr>
              <a:t>Under Secretary for Management and Performance </a:t>
            </a:r>
            <a:endParaRPr lang="en-US" sz="900" b="1" dirty="0">
              <a:solidFill>
                <a:schemeClr val="tx1"/>
              </a:solidFill>
              <a:latin typeface="Times New Roman" pitchFamily="18" charset="0"/>
              <a:cs typeface="Times New Roman" pitchFamily="18" charset="0"/>
            </a:endParaRPr>
          </a:p>
        </p:txBody>
      </p:sp>
      <p:sp>
        <p:nvSpPr>
          <p:cNvPr id="5" name="Rectangle 4"/>
          <p:cNvSpPr/>
          <p:nvPr/>
        </p:nvSpPr>
        <p:spPr>
          <a:xfrm>
            <a:off x="4570413" y="2165471"/>
            <a:ext cx="467413" cy="105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436708" y="2025924"/>
            <a:ext cx="0" cy="147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77025" y="4822467"/>
            <a:ext cx="1029061"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2" name="Rectangle 11"/>
          <p:cNvSpPr/>
          <p:nvPr/>
        </p:nvSpPr>
        <p:spPr>
          <a:xfrm>
            <a:off x="6677025" y="5694755"/>
            <a:ext cx="1029061"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3" name="Rectangle 12"/>
          <p:cNvSpPr/>
          <p:nvPr/>
        </p:nvSpPr>
        <p:spPr>
          <a:xfrm>
            <a:off x="8020050" y="4822467"/>
            <a:ext cx="1004953"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4" name="Rectangle 13"/>
          <p:cNvSpPr/>
          <p:nvPr/>
        </p:nvSpPr>
        <p:spPr>
          <a:xfrm>
            <a:off x="8020050" y="4376064"/>
            <a:ext cx="1004953"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5" name="Rectangle 14"/>
          <p:cNvSpPr/>
          <p:nvPr/>
        </p:nvSpPr>
        <p:spPr>
          <a:xfrm>
            <a:off x="8020050" y="3929661"/>
            <a:ext cx="1004953"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6" name="Rectangle 15"/>
          <p:cNvSpPr/>
          <p:nvPr/>
        </p:nvSpPr>
        <p:spPr>
          <a:xfrm>
            <a:off x="2552698" y="3796773"/>
            <a:ext cx="1004953"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7" name="Rectangle 16"/>
          <p:cNvSpPr/>
          <p:nvPr/>
        </p:nvSpPr>
        <p:spPr>
          <a:xfrm>
            <a:off x="2552698" y="3344370"/>
            <a:ext cx="1004953" cy="38770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8" name="Rectangle 17"/>
          <p:cNvSpPr/>
          <p:nvPr/>
        </p:nvSpPr>
        <p:spPr>
          <a:xfrm>
            <a:off x="3943350" y="3819526"/>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19" name="Rectangle 18"/>
          <p:cNvSpPr/>
          <p:nvPr/>
        </p:nvSpPr>
        <p:spPr>
          <a:xfrm>
            <a:off x="3943350" y="4091612"/>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0" name="Rectangle 19"/>
          <p:cNvSpPr/>
          <p:nvPr/>
        </p:nvSpPr>
        <p:spPr>
          <a:xfrm>
            <a:off x="3943350" y="4349412"/>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1" name="Rectangle 20"/>
          <p:cNvSpPr/>
          <p:nvPr/>
        </p:nvSpPr>
        <p:spPr>
          <a:xfrm>
            <a:off x="3943350" y="4616736"/>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2" name="Rectangle 21"/>
          <p:cNvSpPr/>
          <p:nvPr/>
        </p:nvSpPr>
        <p:spPr>
          <a:xfrm>
            <a:off x="3943350" y="4893584"/>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3" name="Rectangle 22"/>
          <p:cNvSpPr/>
          <p:nvPr/>
        </p:nvSpPr>
        <p:spPr>
          <a:xfrm>
            <a:off x="3943350" y="5158527"/>
            <a:ext cx="671513" cy="200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4" name="Rectangle 23"/>
          <p:cNvSpPr/>
          <p:nvPr/>
        </p:nvSpPr>
        <p:spPr>
          <a:xfrm>
            <a:off x="3943350" y="5409183"/>
            <a:ext cx="671513" cy="227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5" name="Rectangle 24"/>
          <p:cNvSpPr/>
          <p:nvPr/>
        </p:nvSpPr>
        <p:spPr>
          <a:xfrm>
            <a:off x="3778303" y="3341908"/>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6" name="Rectangle 25"/>
          <p:cNvSpPr/>
          <p:nvPr/>
        </p:nvSpPr>
        <p:spPr>
          <a:xfrm>
            <a:off x="5450154" y="3351432"/>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7" name="Rectangle 26"/>
          <p:cNvSpPr/>
          <p:nvPr/>
        </p:nvSpPr>
        <p:spPr>
          <a:xfrm>
            <a:off x="5450154" y="3778015"/>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8" name="Rectangle 27"/>
          <p:cNvSpPr/>
          <p:nvPr/>
        </p:nvSpPr>
        <p:spPr>
          <a:xfrm>
            <a:off x="5450154" y="4204598"/>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29" name="Rectangle 28"/>
          <p:cNvSpPr/>
          <p:nvPr/>
        </p:nvSpPr>
        <p:spPr>
          <a:xfrm>
            <a:off x="5450154" y="4631181"/>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30" name="Rectangle 29"/>
          <p:cNvSpPr/>
          <p:nvPr/>
        </p:nvSpPr>
        <p:spPr>
          <a:xfrm>
            <a:off x="5450154" y="5057764"/>
            <a:ext cx="997527" cy="38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Times New Roman" pitchFamily="18" charset="0"/>
              <a:cs typeface="Times New Roman" pitchFamily="18" charset="0"/>
            </a:endParaRPr>
          </a:p>
        </p:txBody>
      </p:sp>
      <p:sp>
        <p:nvSpPr>
          <p:cNvPr id="32" name="Rectangle 31"/>
          <p:cNvSpPr/>
          <p:nvPr/>
        </p:nvSpPr>
        <p:spPr>
          <a:xfrm>
            <a:off x="1207630" y="2151185"/>
            <a:ext cx="1467332" cy="1088136"/>
          </a:xfrm>
          <a:prstGeom prst="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0936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4097" name="Rectangle 1"/>
          <p:cNvSpPr>
            <a:spLocks noChangeArrowheads="1"/>
          </p:cNvSpPr>
          <p:nvPr/>
        </p:nvSpPr>
        <p:spPr bwMode="auto">
          <a:xfrm flipH="1">
            <a:off x="568033" y="1351051"/>
            <a:ext cx="7994651" cy="2698175"/>
          </a:xfrm>
          <a:prstGeom prst="rect">
            <a:avLst/>
          </a:prstGeom>
          <a:noFill/>
          <a:ln w="19050">
            <a:solidFill>
              <a:schemeClr val="tx1"/>
            </a:solidFill>
            <a:miter lim="800000"/>
            <a:headEnd/>
            <a:tailEnd/>
          </a:ln>
          <a:effectLst/>
        </p:spPr>
        <p:txBody>
          <a:bodyPr vert="horz" wrap="square" lIns="182880" tIns="91440" rIns="182880" bIns="91440" numCol="1" anchor="ctr"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Arial" pitchFamily="34" charset="0"/>
              </a:rPr>
              <a:t>Prioritization of scientific facilities to ensure optimal benefit from Federal investments.</a:t>
            </a:r>
            <a:r>
              <a:rPr kumimoji="0" lang="en-US" sz="2400" b="0" i="0" u="none" strike="noStrike" cap="none" normalizeH="0" baseline="0" dirty="0" smtClean="0">
                <a:ln>
                  <a:noFill/>
                </a:ln>
                <a:solidFill>
                  <a:schemeClr val="tx1"/>
                </a:solidFill>
                <a:effectLst/>
                <a:ea typeface="Calibri" pitchFamily="34" charset="0"/>
                <a:cs typeface="Arial" pitchFamily="34" charset="0"/>
              </a:rPr>
              <a:t>  By September 30, 2013, formulate a 10-year prioritization of scientific facilities across the Office of Science based on (1) the ability of the facility to contribute to world-leading science, (2) the readiness of the facility for construction, and (3) an estimated construction and operations cost of the facility.</a:t>
            </a:r>
            <a:endParaRPr kumimoji="0" lang="en-US" sz="2400" b="0" i="0" u="none" strike="noStrike" cap="none" normalizeH="0" baseline="0" dirty="0" smtClean="0">
              <a:ln>
                <a:noFill/>
              </a:ln>
              <a:solidFill>
                <a:schemeClr val="tx1"/>
              </a:solidFill>
              <a:effectLst/>
              <a:cs typeface="Arial" pitchFamily="34" charset="0"/>
            </a:endParaRPr>
          </a:p>
        </p:txBody>
      </p:sp>
      <p:sp>
        <p:nvSpPr>
          <p:cNvPr id="7" name="Title 2"/>
          <p:cNvSpPr txBox="1">
            <a:spLocks/>
          </p:cNvSpPr>
          <p:nvPr/>
        </p:nvSpPr>
        <p:spPr bwMode="auto">
          <a:xfrm>
            <a:off x="3175" y="193569"/>
            <a:ext cx="91440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latin typeface="Arial" pitchFamily="34" charset="0"/>
                <a:cs typeface="Arial" pitchFamily="34" charset="0"/>
              </a:rPr>
              <a:t>FY 2012-2013 SC Priority Goal</a:t>
            </a:r>
            <a:endParaRPr kumimoji="0" lang="en-US" sz="2400" b="0" i="0" u="none" strike="noStrike" kern="1200" cap="none" spc="0" normalizeH="0" noProof="0" dirty="0" smtClean="0">
              <a:ln>
                <a:noFill/>
              </a:ln>
              <a:solidFill>
                <a:srgbClr val="106636"/>
              </a:solidFill>
              <a:effectLst/>
              <a:uLnTx/>
              <a:uFillTx/>
              <a:latin typeface="Arial" pitchFamily="34" charset="0"/>
              <a:ea typeface="+mj-ea"/>
              <a:cs typeface="Arial" pitchFamily="34" charset="0"/>
            </a:endParaRPr>
          </a:p>
        </p:txBody>
      </p:sp>
      <p:sp>
        <p:nvSpPr>
          <p:cNvPr id="2" name="Rectangle 1"/>
          <p:cNvSpPr/>
          <p:nvPr/>
        </p:nvSpPr>
        <p:spPr>
          <a:xfrm>
            <a:off x="609599" y="4998602"/>
            <a:ext cx="7994651" cy="523220"/>
          </a:xfrm>
          <a:prstGeom prst="rect">
            <a:avLst/>
          </a:prstGeom>
        </p:spPr>
        <p:txBody>
          <a:bodyPr wrap="square">
            <a:spAutoFit/>
          </a:bodyPr>
          <a:lstStyle/>
          <a:p>
            <a:r>
              <a:rPr lang="en-US" sz="1400" dirty="0" smtClean="0"/>
              <a:t>The charge letter from Bill Brinkman to all FACAs is on all Advisory Committee websites, e.g., http</a:t>
            </a:r>
            <a:r>
              <a:rPr lang="en-US" sz="1400" dirty="0"/>
              <a:t>://science.energy.gov/~/media/bes/besac/pdf/2012-1220-brinkman-to-advisorycommittees.pdf</a:t>
            </a:r>
          </a:p>
        </p:txBody>
      </p:sp>
      <p:sp>
        <p:nvSpPr>
          <p:cNvPr id="9"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 xmlns:p14="http://schemas.microsoft.com/office/powerpoint/2010/main" val="34374579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
        <p:nvSpPr>
          <p:cNvPr id="4" name="Title 2"/>
          <p:cNvSpPr txBox="1">
            <a:spLocks/>
          </p:cNvSpPr>
          <p:nvPr/>
        </p:nvSpPr>
        <p:spPr bwMode="auto">
          <a:xfrm>
            <a:off x="0" y="55082"/>
            <a:ext cx="9144000" cy="6740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charset="0"/>
                <a:ea typeface="+mj-ea"/>
                <a:cs typeface="Arial" charset="0"/>
              </a:rPr>
              <a:t>Recall: “Facilities</a:t>
            </a:r>
            <a:r>
              <a:rPr kumimoji="0" lang="en-US" sz="2400" b="0" i="0" u="none" strike="noStrike" kern="1200" cap="none" spc="0" normalizeH="0" noProof="0" dirty="0" smtClean="0">
                <a:ln>
                  <a:noFill/>
                </a:ln>
                <a:solidFill>
                  <a:srgbClr val="106636"/>
                </a:solidFill>
                <a:effectLst/>
                <a:uLnTx/>
                <a:uFillTx/>
                <a:latin typeface="Arial" charset="0"/>
                <a:ea typeface="+mj-ea"/>
                <a:cs typeface="Arial" charset="0"/>
              </a:rPr>
              <a:t> for the Future of Science”</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baseline="0" dirty="0" smtClean="0">
                <a:solidFill>
                  <a:srgbClr val="106636"/>
                </a:solidFill>
                <a:ea typeface="+mj-ea"/>
                <a:cs typeface="Arial" charset="0"/>
              </a:rPr>
              <a:t>Plan</a:t>
            </a:r>
            <a:r>
              <a:rPr lang="en-US" dirty="0" smtClean="0">
                <a:solidFill>
                  <a:srgbClr val="106636"/>
                </a:solidFill>
                <a:ea typeface="+mj-ea"/>
                <a:cs typeface="Arial" charset="0"/>
              </a:rPr>
              <a:t> 2003; Update 2007</a:t>
            </a:r>
            <a:r>
              <a:rPr kumimoji="0" lang="en-US" b="0" i="0" u="none" strike="noStrike" kern="1200" cap="none" spc="0" normalizeH="0" baseline="0" noProof="0" dirty="0" smtClean="0">
                <a:ln>
                  <a:noFill/>
                </a:ln>
                <a:solidFill>
                  <a:srgbClr val="106636"/>
                </a:solidFill>
                <a:effectLst/>
                <a:uLnTx/>
                <a:uFillTx/>
                <a:latin typeface="Arial" charset="0"/>
                <a:ea typeface="+mj-ea"/>
                <a:cs typeface="Arial" charset="0"/>
              </a:rPr>
              <a:t> </a:t>
            </a: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pic>
        <p:nvPicPr>
          <p:cNvPr id="12290" name="Picture 2"/>
          <p:cNvPicPr>
            <a:picLocks noChangeAspect="1" noChangeArrowheads="1"/>
          </p:cNvPicPr>
          <p:nvPr/>
        </p:nvPicPr>
        <p:blipFill>
          <a:blip r:embed="rId3" cstate="print"/>
          <a:srcRect l="11042" t="3056" r="16948" b="39553"/>
          <a:stretch>
            <a:fillRect/>
          </a:stretch>
        </p:blipFill>
        <p:spPr bwMode="auto">
          <a:xfrm>
            <a:off x="0" y="790980"/>
            <a:ext cx="9050337" cy="5409795"/>
          </a:xfrm>
          <a:prstGeom prst="rect">
            <a:avLst/>
          </a:prstGeom>
          <a:noFill/>
          <a:ln w="9525">
            <a:noFill/>
            <a:miter lim="800000"/>
            <a:headEnd/>
            <a:tailEnd/>
          </a:ln>
        </p:spPr>
      </p:pic>
      <p:sp>
        <p:nvSpPr>
          <p:cNvPr id="8" name="Oval 7"/>
          <p:cNvSpPr/>
          <p:nvPr/>
        </p:nvSpPr>
        <p:spPr>
          <a:xfrm>
            <a:off x="466724" y="781050"/>
            <a:ext cx="2905126"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7100" y="885825"/>
            <a:ext cx="1289135" cy="276999"/>
          </a:xfrm>
          <a:prstGeom prst="rect">
            <a:avLst/>
          </a:prstGeom>
          <a:solidFill>
            <a:schemeClr val="bg2"/>
          </a:solidFill>
          <a:ln>
            <a:solidFill>
              <a:srgbClr val="FF0000"/>
            </a:solidFill>
          </a:ln>
        </p:spPr>
        <p:txBody>
          <a:bodyPr wrap="none" rtlCol="0">
            <a:spAutoFit/>
          </a:bodyPr>
          <a:lstStyle/>
          <a:p>
            <a:r>
              <a:rPr lang="en-US" sz="1200" b="1" dirty="0" smtClean="0">
                <a:solidFill>
                  <a:srgbClr val="FF0000"/>
                </a:solidFill>
              </a:rPr>
              <a:t>Download here</a:t>
            </a:r>
            <a:endParaRPr lang="en-US" sz="1200" b="1" dirty="0">
              <a:solidFill>
                <a:srgbClr val="FF0000"/>
              </a:solidFill>
            </a:endParaRPr>
          </a:p>
        </p:txBody>
      </p:sp>
      <p:sp>
        <p:nvSpPr>
          <p:cNvPr id="10"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 xmlns:p14="http://schemas.microsoft.com/office/powerpoint/2010/main" val="27880856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9370" y="1220487"/>
            <a:ext cx="7928797" cy="3416308"/>
          </a:xfrm>
          <a:prstGeom prst="rect">
            <a:avLst/>
          </a:prstGeom>
          <a:noFill/>
        </p:spPr>
        <p:txBody>
          <a:bodyPr wrap="square" lIns="91429" tIns="45714" rIns="91429" bIns="45714" rtlCol="0">
            <a:spAutoFit/>
          </a:bodyPr>
          <a:lstStyle/>
          <a:p>
            <a:pPr marL="231775" indent="-231775" algn="ctr">
              <a:lnSpc>
                <a:spcPct val="120000"/>
              </a:lnSpc>
            </a:pPr>
            <a:endParaRPr lang="en-US" sz="3600" dirty="0" smtClean="0">
              <a:latin typeface="Arial" pitchFamily="34" charset="0"/>
              <a:cs typeface="Arial" pitchFamily="34" charset="0"/>
            </a:endParaRPr>
          </a:p>
          <a:p>
            <a:pPr marL="231775" indent="-231775" algn="ctr">
              <a:lnSpc>
                <a:spcPct val="120000"/>
              </a:lnSpc>
            </a:pPr>
            <a:r>
              <a:rPr lang="en-US" sz="3600" dirty="0" smtClean="0">
                <a:latin typeface="Arial" pitchFamily="34" charset="0"/>
                <a:cs typeface="Arial" pitchFamily="34" charset="0"/>
              </a:rPr>
              <a:t>What is the role of BESAC</a:t>
            </a:r>
            <a:br>
              <a:rPr lang="en-US" sz="3600" dirty="0" smtClean="0">
                <a:latin typeface="Arial" pitchFamily="34" charset="0"/>
                <a:cs typeface="Arial" pitchFamily="34" charset="0"/>
              </a:rPr>
            </a:br>
            <a:r>
              <a:rPr lang="en-US" sz="3600" dirty="0" smtClean="0">
                <a:latin typeface="Arial" pitchFamily="34" charset="0"/>
                <a:cs typeface="Arial" pitchFamily="34" charset="0"/>
              </a:rPr>
              <a:t>and the other </a:t>
            </a:r>
            <a:br>
              <a:rPr lang="en-US" sz="3600" dirty="0" smtClean="0">
                <a:latin typeface="Arial" pitchFamily="34" charset="0"/>
                <a:cs typeface="Arial" pitchFamily="34" charset="0"/>
              </a:rPr>
            </a:br>
            <a:r>
              <a:rPr lang="en-US" sz="3600" dirty="0" smtClean="0">
                <a:latin typeface="Arial" pitchFamily="34" charset="0"/>
                <a:cs typeface="Arial" pitchFamily="34" charset="0"/>
              </a:rPr>
              <a:t>Federal Advisory Committees?</a:t>
            </a:r>
          </a:p>
          <a:p>
            <a:pPr marL="231775" indent="-231775">
              <a:lnSpc>
                <a:spcPct val="120000"/>
              </a:lnSpc>
              <a:buFont typeface="Wingdings" pitchFamily="2" charset="2"/>
              <a:buChar char="§"/>
            </a:pPr>
            <a:endParaRPr lang="en-US" sz="3600" dirty="0" smtClean="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9</a:t>
            </a:fld>
            <a:endParaRPr lang="en-US" dirty="0" smtClean="0">
              <a:latin typeface="Arial" charset="0"/>
              <a:cs typeface="Arial"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 xmlns:p14="http://schemas.microsoft.com/office/powerpoint/2010/main" val="337303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5773</TotalTime>
  <Words>531</Words>
  <Application>Microsoft Office PowerPoint</Application>
  <PresentationFormat>On-screen Show (4:3)</PresentationFormat>
  <Paragraphs>88</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2_Office Theme</vt:lpstr>
      <vt:lpstr>Default Design</vt:lpstr>
      <vt:lpstr>Slide 1</vt:lpstr>
      <vt:lpstr>Update on Office of Science</vt:lpstr>
      <vt:lpstr>Slide 3</vt:lpstr>
      <vt:lpstr>Slide 4</vt:lpstr>
      <vt:lpstr>Slide 5</vt:lpstr>
      <vt:lpstr>Slide 6</vt:lpstr>
      <vt:lpstr>Slide 7</vt:lpstr>
      <vt:lpstr>Slide 8</vt:lpstr>
      <vt:lpstr>Slide 9</vt:lpstr>
      <vt:lpstr>A Few of the Other  FACA and Non-FACA Charges/Workshops</vt:lpstr>
      <vt:lpstr>Slide 11</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Brown</dc:creator>
  <cp:lastModifiedBy>barfield</cp:lastModifiedBy>
  <cp:revision>557</cp:revision>
  <dcterms:created xsi:type="dcterms:W3CDTF">2011-06-16T14:42:40Z</dcterms:created>
  <dcterms:modified xsi:type="dcterms:W3CDTF">2013-07-29T12:14:50Z</dcterms:modified>
</cp:coreProperties>
</file>