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7" r:id="rId2"/>
    <p:sldId id="337" r:id="rId3"/>
    <p:sldId id="344" r:id="rId4"/>
    <p:sldId id="338" r:id="rId5"/>
    <p:sldId id="346" r:id="rId6"/>
    <p:sldId id="341" r:id="rId7"/>
    <p:sldId id="34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99CC"/>
    <a:srgbClr val="FFFF99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89076" autoAdjust="0"/>
  </p:normalViewPr>
  <p:slideViewPr>
    <p:cSldViewPr>
      <p:cViewPr>
        <p:scale>
          <a:sx n="70" d="100"/>
          <a:sy n="70" d="100"/>
        </p:scale>
        <p:origin x="-128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26"/>
    </p:cViewPr>
  </p:sorterViewPr>
  <p:notesViewPr>
    <p:cSldViewPr>
      <p:cViewPr>
        <p:scale>
          <a:sx n="100" d="100"/>
          <a:sy n="100" d="100"/>
        </p:scale>
        <p:origin x="-1506" y="4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6FE357-7B1C-4BCD-B669-C23B6EA1BC52}" type="datetime7">
              <a:rPr lang="en-US" smtClean="0"/>
              <a:pPr/>
              <a:t>Feb-13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577AAAE-EFD1-46CE-9D9A-483923843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23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E999F8-6EC8-4AEC-8F87-8F228D511C06}" type="datetime7">
              <a:rPr lang="en-US" smtClean="0"/>
              <a:pPr/>
              <a:t>Feb-13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38FE3A6-A945-4FF6-AA32-24C96799F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4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E3A6-A945-4FF6-AA32-24C96799F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A68C524-5607-4E83-891F-1E2AC38EA2D6}" type="datetime7">
              <a:rPr lang="en-US" smtClean="0"/>
              <a:pPr/>
              <a:t>Feb-13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E3A6-A945-4FF6-AA32-24C96799F79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5863A54-8C77-4A5D-8382-1BB4DAE3F06F}" type="datetime7">
              <a:rPr lang="en-US" smtClean="0"/>
              <a:pPr/>
              <a:t>Feb-13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7E999F8-6EC8-4AEC-8F87-8F228D511C06}" type="datetime7">
              <a:rPr lang="en-US" smtClean="0"/>
              <a:pPr/>
              <a:t>Feb-13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8FE3A6-A945-4FF6-AA32-24C96799F7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FE3A6-A945-4FF6-AA32-24C96799F79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5863A54-8C77-4A5D-8382-1BB4DAE3F06F}" type="datetime7">
              <a:rPr lang="en-US" smtClean="0"/>
              <a:pPr/>
              <a:t>Feb-13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doe.gov/bes/archives/COV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28600" y="1752600"/>
            <a:ext cx="8763000" cy="38432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64041" tIns="123030" rIns="164041" bIns="123030">
            <a:spAutoFit/>
          </a:bodyPr>
          <a:lstStyle/>
          <a:p>
            <a:pPr marL="206522" indent="-206522" algn="ctr" eaLnBrk="0" hangingPunct="0">
              <a:spcAft>
                <a:spcPct val="25000"/>
              </a:spcAft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Committee of Visitors Review of EFRC/Hub</a:t>
            </a:r>
          </a:p>
          <a:p>
            <a:pPr marL="206522" indent="-206522" algn="ctr" eaLnBrk="0" hangingPunct="0">
              <a:spcAft>
                <a:spcPct val="25000"/>
              </a:spcAft>
              <a:defRPr/>
            </a:pPr>
            <a:endParaRPr lang="en-US" sz="32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206522" indent="-206522" algn="ctr" eaLnBrk="0" hangingPunct="0">
              <a:spcAft>
                <a:spcPct val="25000"/>
              </a:spcAft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Update for BESAC</a:t>
            </a:r>
          </a:p>
          <a:p>
            <a:pPr marL="206522" indent="-206522" algn="ctr" eaLnBrk="0" hangingPunct="0">
              <a:spcAft>
                <a:spcPct val="25000"/>
              </a:spcAft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March 1, 2013</a:t>
            </a:r>
          </a:p>
          <a:p>
            <a:pPr marL="206522" indent="-206522" algn="ctr" eaLnBrk="0" hangingPunct="0">
              <a:lnSpc>
                <a:spcPct val="110000"/>
              </a:lnSpc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06522" indent="-206522" algn="ctr" eaLnBrk="0" hangingPunct="0">
              <a:lnSpc>
                <a:spcPct val="110000"/>
              </a:lnSpc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Harriet Kung</a:t>
            </a:r>
          </a:p>
          <a:p>
            <a:pPr marL="206522" indent="-206522" algn="ctr" eaLnBrk="0" hangingPunct="0">
              <a:spcAft>
                <a:spcPct val="25000"/>
              </a:spcAft>
              <a:defRPr/>
            </a:pPr>
            <a:endParaRPr lang="en-US" sz="32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History of COVs in SC/BES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343400" y="64008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838201"/>
            <a:ext cx="7315200" cy="5327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very first COV in SC was the review of the chemical sciences portion of the CSGB division in 2002.</a:t>
            </a:r>
          </a:p>
          <a:p>
            <a:pPr marL="228600" indent="-228600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All previous COV reports and BES responses can be found at:  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3"/>
              </a:rPr>
              <a:t>http://www.science.doe.gov/bes/archives/COVs.html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COVs are now a standard part of BES practice.  COV recommendations are taken very seriously by BES and have resulted in substantive changes.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response to this recommendation, and similar recommendations for improved information management made by other COVs, has been the development of a new system for SC:  Portfolio Analysis and Management System (PAMS).</a:t>
            </a:r>
          </a:p>
          <a:p>
            <a:pPr marL="228600" indent="-228600">
              <a:buFont typeface="Wingdings" pitchFamily="2" charset="2"/>
              <a:buChar char="Ø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will be the first review of the EFRCs and the Hub (JCAP) in BES.</a:t>
            </a:r>
          </a:p>
          <a:p>
            <a:pPr marL="228600" indent="-228600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defTabSz="865188" eaLnBrk="0" hangingPunct="0">
              <a:spcAft>
                <a:spcPts val="500"/>
              </a:spcAft>
              <a:buClr>
                <a:schemeClr val="tx1"/>
              </a:buClr>
              <a:buSzPct val="75000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865188" eaLnBrk="0" hangingPunct="0">
              <a:spcAft>
                <a:spcPts val="500"/>
              </a:spcAft>
              <a:buClr>
                <a:schemeClr val="tx1"/>
              </a:buClr>
              <a:buSzPct val="75000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 Charge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838200"/>
            <a:ext cx="75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The Basic Energy Sciences Advisory Committee has given the panel the following charge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(1) For the EFRCs and JCAP, assess the efficacy and quality of the processes used to: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(a) solicit, review, recommend, and document proposal actions and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(b) monitor active projects.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(2) Within the boundaries defined by DOE missions and available funding, comment on how the award process has affected: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(a) the breadth and depth of portfolio elements, and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(b) the national and international standing of the portfolio elements.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531519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review will be structured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into the following groups: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1)  EFRC Procurement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(2)  EFRC Management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(3)  JCAP Procurement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COV Details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343400" y="64008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838201"/>
            <a:ext cx="8763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Persis Drell, SLAC National Accelerator Laboratory, Chair.</a:t>
            </a:r>
          </a:p>
          <a:p>
            <a:pPr lvl="1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EFRC Panel Co-Chairs:  </a:t>
            </a:r>
          </a:p>
          <a:p>
            <a:pPr lvl="2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Marc Kastner, Massachusetts Institute of Technology</a:t>
            </a:r>
          </a:p>
          <a:p>
            <a:pPr lvl="2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Cynthia Friend, Harvard University</a:t>
            </a:r>
          </a:p>
          <a:p>
            <a:pPr lvl="1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JCAP Panel Chair:</a:t>
            </a:r>
          </a:p>
          <a:p>
            <a:pPr lvl="2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Michelle Buchanan, Oak Ridge National Laboratory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May 29 - 31, 2013 at DOE Germantown.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28600" indent="-228600" defTabSz="865188" eaLnBrk="0" hangingPunct="0">
              <a:spcAft>
                <a:spcPts val="1200"/>
              </a:spcAft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Aiming for up to 10 members for the EFRC Panel and 5 members for the JCAP Panel. </a:t>
            </a:r>
          </a:p>
          <a:p>
            <a:pPr lvl="1" defTabSz="865188" eaLnBrk="0" hangingPunct="0">
              <a:buClr>
                <a:schemeClr val="tx1"/>
              </a:buClr>
              <a:buSzPct val="75000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65188" eaLnBrk="0" hangingPunct="0">
              <a:buClr>
                <a:schemeClr val="tx1"/>
              </a:buClr>
              <a:buSzPct val="75000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 Preparations</a:t>
            </a:r>
            <a:endParaRPr lang="en-US" dirty="0"/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16416" b="25137"/>
          <a:stretch/>
        </p:blipFill>
        <p:spPr bwMode="auto">
          <a:xfrm>
            <a:off x="2895600" y="3581399"/>
            <a:ext cx="5861706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9144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Chair will visit BES on during the week of March 11, 2013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Will meet with Linda Horton (interim EFRC Lead), John Miller (acting CSGB Director), and the EFRC/JCAP Program Managers.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Will inform chair of the EFRC and JCAP programs and agenda for COV.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Conference calls – chair, panel leads/members, BES management team.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After initial COV recruitment to explain roles and responsibilities of panel leads and members.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Prior to COV (May 29) to go over agenda, discuss process, and address concerns.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9624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COV Website: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(Under Construction)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provide read ahead materials for COV panelists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860800"/>
            <a:ext cx="56388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2013 Committee of Visitors Review of the EFRC and JCAP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9466" y="4255533"/>
            <a:ext cx="12573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336699"/>
                </a:solidFill>
                <a:latin typeface="+mj-lt"/>
              </a:rPr>
              <a:t>May 29-31, 2013</a:t>
            </a:r>
            <a:endParaRPr lang="en-US" sz="800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rot="900000">
            <a:off x="3810000" y="5005288"/>
            <a:ext cx="433285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COV Website Under Construction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 Agenda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3732"/>
              </p:ext>
            </p:extLst>
          </p:nvPr>
        </p:nvGraphicFramePr>
        <p:xfrm>
          <a:off x="1066802" y="762000"/>
          <a:ext cx="7010398" cy="5535566"/>
        </p:xfrm>
        <a:graphic>
          <a:graphicData uri="http://schemas.openxmlformats.org/drawingml/2006/table">
            <a:tbl>
              <a:tblPr/>
              <a:tblGrid>
                <a:gridCol w="475705"/>
                <a:gridCol w="525529"/>
                <a:gridCol w="2805672"/>
                <a:gridCol w="2502074"/>
                <a:gridCol w="701418"/>
              </a:tblGrid>
              <a:tr h="244055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Wednesday, May 29, 2013</a:t>
                      </a:r>
                    </a:p>
                  </a:txBody>
                  <a:tcPr marL="4881" marR="4881" marT="48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44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</a:p>
                  </a:txBody>
                  <a:tcPr marL="4881" marR="58573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Activity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Participants/Lead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Location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7:50am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Pick-up  via bus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Members/Kerry Gorey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Front of Hotel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8:00am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8:50am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Check-in Germantown Facility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Members/BES Staff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 Lobby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8:55 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9:15am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Welcome and Charge to the Committee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John Hemminger, BESAC Chair 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9:15 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9:45am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Welcome and SC-BES Overview, including EFRCs and Hubs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Harriet Kung, BES Associate Director 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9:45am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10:15am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Instructions, procedures, and schedule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Persis Drell, COV Chair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10:15am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10:30am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Refreshment Break  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10:30am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Overview of EFRCs:  Procurement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Eric Rohlfing, Division Director- Chemical Sciences, Geosciences and Biosciences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11:30am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Overview of EFRCs:  Management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Linda Horton, Materials Sciences Division Director and Interim Lead, EFRC Management Team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11:30am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12:00pm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Overview of Fuels from Sunlight Hub:  Procurement and Management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Eric Rohlfing, Division Director- Chemical Sciences, Geosciences and Biosciences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12:00pm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1:15PM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Working Lunch:  Discussion of initial questions from overviews and process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Move to panel rooms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BES/COV members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6101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Panel Breakouts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1:15pm - 5:00pm</a:t>
                      </a:r>
                    </a:p>
                  </a:txBody>
                  <a:tcPr marL="4881" marR="4881" marT="4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EFRC Panel:  Review EFRC folders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EFRC Panel Lead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 Rep: Linda Horton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 Staff: Dawn Adin, Robin Hayes, Craig Henderson, Jeff Krause, Gail McLean, Thiyaga Thiyagarajan, and John Vetrano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 Support: Kerry Gorey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516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1" marR="4881" marT="48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81" marR="4881" marT="488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Hub Panel:  Review Hub folders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Hub Panel Lead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 Rep:  Eric Rohlfing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 Staff:  Rich Greene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 Support: Diane Marceau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E-301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5:00pm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5:30pm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Executive Session - preliminary assessment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5:30pm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6:00pm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and BES Discussion - respond to questions and provide additional information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with BES Management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A-410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6:00pm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6:15pm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Check-out Germantown Facility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COV Members/Kerry Gorey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 Lobby</a:t>
                      </a: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6:30pm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8:00pm</a:t>
                      </a:r>
                    </a:p>
                  </a:txBody>
                  <a:tcPr marL="4881" marR="58573" marT="4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Dinner (optional)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BES/COV members</a:t>
                      </a:r>
                    </a:p>
                  </a:txBody>
                  <a:tcPr marL="58573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Carrabba's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81" marR="4881" marT="4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 Agenda, cont’d.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21437"/>
              </p:ext>
            </p:extLst>
          </p:nvPr>
        </p:nvGraphicFramePr>
        <p:xfrm>
          <a:off x="990600" y="762000"/>
          <a:ext cx="7086600" cy="5414213"/>
        </p:xfrm>
        <a:graphic>
          <a:graphicData uri="http://schemas.openxmlformats.org/drawingml/2006/table">
            <a:tbl>
              <a:tblPr/>
              <a:tblGrid>
                <a:gridCol w="548435"/>
                <a:gridCol w="78706"/>
                <a:gridCol w="30662"/>
                <a:gridCol w="48044"/>
                <a:gridCol w="399109"/>
                <a:gridCol w="114244"/>
                <a:gridCol w="2667000"/>
                <a:gridCol w="2438400"/>
                <a:gridCol w="762000"/>
              </a:tblGrid>
              <a:tr h="6187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Thursday, May 30, 2013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3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Participants/Lead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8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7:50am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Pick-up  via bus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Members/Kerry Gorey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Front of Hotel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8:00am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8:30am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Check-in Germantown Facility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Members/BES Staff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 Lobby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578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Panel Breakouts, cont'd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8:30am - 12:00pm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EFRC Panel:  Continued review of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folders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above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Hub Panel:  Continued review of folders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above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E-301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12:00pm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1:00pm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Lunch in DOE Cafeteria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99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Read Panels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1:00pm - 4:00pm</a:t>
                      </a:r>
                    </a:p>
                  </a:txBody>
                  <a:tcPr marL="4286" marR="4286" marT="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EFRC Panel:  Second read by Hub Panel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(Some members of EFRC panel continue reading 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EFRC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folders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above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4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Hub Panel:  Second read by selected members of EFRC panel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above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E-301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4:00pm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4:30pm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Break and opportunity for discussion with BES representatives in both panel rooms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above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4:30pm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5:30pm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Executive Session - preliminary assessment for panel assignments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5:30pm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6:00pm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and BES Discussion - respond to questions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with BES Management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6:00pm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6:15pm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Check-out Germantown Facility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Members/Kerry Gorey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 Lobby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Dinner on your own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4275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Friday, May 31, 2013</a:t>
                      </a:r>
                    </a:p>
                  </a:txBody>
                  <a:tcPr marL="4286" marR="4286" marT="42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1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Participants/Lead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42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7:50am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Pick-up  via bus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Members/Kerry Gorey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Front of Hotel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8:00am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8:30am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Check-in Germantown Facility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COV/BES Staff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 Lobby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142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8:30am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10:30am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Breakout Panels - Writing of Report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10:30am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11:15am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Executive Session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/ BES Management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641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11:15am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12:00pm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Closeout Session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COV  / BES Staff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A-410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1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12:00pm</a:t>
                      </a:r>
                    </a:p>
                  </a:txBody>
                  <a:tcPr marL="5142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286" marR="51426" marT="42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Adjourn - Thank You!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900</Words>
  <Application>Microsoft Office PowerPoint</Application>
  <PresentationFormat>On-screen Show (4:3)</PresentationFormat>
  <Paragraphs>253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History of COVs in SC/BES</vt:lpstr>
      <vt:lpstr>COV Charge</vt:lpstr>
      <vt:lpstr>COV Details</vt:lpstr>
      <vt:lpstr>COV Preparations</vt:lpstr>
      <vt:lpstr>COV Agenda</vt:lpstr>
      <vt:lpstr>COV Agenda, cont’d.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Multi-scale Simulation of Internal Combustion Engines A new initiative to develop the science base for computational design of advanced engines</dc:title>
  <dc:creator>Ben Brown</dc:creator>
  <cp:lastModifiedBy>kung</cp:lastModifiedBy>
  <cp:revision>481</cp:revision>
  <dcterms:created xsi:type="dcterms:W3CDTF">2010-02-05T18:57:20Z</dcterms:created>
  <dcterms:modified xsi:type="dcterms:W3CDTF">2013-02-26T20:09:12Z</dcterms:modified>
</cp:coreProperties>
</file>