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4" r:id="rId2"/>
    <p:sldMasterId id="2147483678" r:id="rId3"/>
  </p:sldMasterIdLst>
  <p:notesMasterIdLst>
    <p:notesMasterId r:id="rId23"/>
  </p:notesMasterIdLst>
  <p:handoutMasterIdLst>
    <p:handoutMasterId r:id="rId24"/>
  </p:handoutMasterIdLst>
  <p:sldIdLst>
    <p:sldId id="287" r:id="rId4"/>
    <p:sldId id="363" r:id="rId5"/>
    <p:sldId id="350" r:id="rId6"/>
    <p:sldId id="355" r:id="rId7"/>
    <p:sldId id="365" r:id="rId8"/>
    <p:sldId id="371" r:id="rId9"/>
    <p:sldId id="364" r:id="rId10"/>
    <p:sldId id="369" r:id="rId11"/>
    <p:sldId id="368" r:id="rId12"/>
    <p:sldId id="370" r:id="rId13"/>
    <p:sldId id="373" r:id="rId14"/>
    <p:sldId id="374" r:id="rId15"/>
    <p:sldId id="372" r:id="rId16"/>
    <p:sldId id="375" r:id="rId17"/>
    <p:sldId id="379" r:id="rId18"/>
    <p:sldId id="377" r:id="rId19"/>
    <p:sldId id="378" r:id="rId20"/>
    <p:sldId id="380" r:id="rId21"/>
    <p:sldId id="381" r:id="rId22"/>
  </p:sldIdLst>
  <p:sldSz cx="9144000" cy="6858000" type="screen4x3"/>
  <p:notesSz cx="7010400" cy="9296400"/>
  <p:defaultText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636"/>
    <a:srgbClr val="008000"/>
    <a:srgbClr val="006600"/>
    <a:srgbClr val="FFFF99"/>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95238" autoAdjust="0"/>
  </p:normalViewPr>
  <p:slideViewPr>
    <p:cSldViewPr>
      <p:cViewPr>
        <p:scale>
          <a:sx n="60" d="100"/>
          <a:sy n="60" d="100"/>
        </p:scale>
        <p:origin x="-726" y="-23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p:scale>
          <a:sx n="100" d="100"/>
          <a:sy n="100" d="100"/>
        </p:scale>
        <p:origin x="-1506" y="49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5" tIns="46583" rIns="93165" bIns="46583" rtlCol="0"/>
          <a:lstStyle>
            <a:lvl1pPr algn="r">
              <a:defRPr sz="1200"/>
            </a:lvl1pPr>
          </a:lstStyle>
          <a:p>
            <a:fld id="{276FE357-7B1C-4BCD-B669-C23B6EA1BC52}" type="datetime7">
              <a:rPr lang="en-US" smtClean="0"/>
              <a:pPr/>
              <a:t>Jul-12</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5" tIns="46583" rIns="93165" bIns="46583" rtlCol="0" anchor="b"/>
          <a:lstStyle>
            <a:lvl1pPr algn="r">
              <a:defRPr sz="1200"/>
            </a:lvl1pPr>
          </a:lstStyle>
          <a:p>
            <a:fld id="{0577AAAE-EFD1-46CE-9D9A-48392384399F}"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5" tIns="46583" rIns="93165" bIns="46583" rtlCol="0"/>
          <a:lstStyle>
            <a:lvl1pPr algn="r">
              <a:defRPr sz="1200"/>
            </a:lvl1pPr>
          </a:lstStyle>
          <a:p>
            <a:fld id="{27E999F8-6EC8-4AEC-8F87-8F228D511C06}" type="datetime7">
              <a:rPr lang="en-US" smtClean="0"/>
              <a:pPr/>
              <a:t>Jul-12</a:t>
            </a:fld>
            <a:endParaRPr lang="en-US"/>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65" tIns="46583" rIns="93165"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5" tIns="46583" rIns="93165" bIns="46583" rtlCol="0" anchor="b"/>
          <a:lstStyle>
            <a:lvl1pPr algn="r">
              <a:defRPr sz="1200"/>
            </a:lvl1pPr>
          </a:lstStyle>
          <a:p>
            <a:fld id="{038FE3A6-A945-4FF6-AA32-24C96799F79F}" type="slidenum">
              <a:rPr lang="en-US" smtClean="0"/>
              <a:pPr/>
              <a:t>‹#›</a:t>
            </a:fld>
            <a:endParaRPr lang="en-US"/>
          </a:p>
        </p:txBody>
      </p:sp>
    </p:spTree>
  </p:cSld>
  <p:clrMap bg1="lt1" tx1="dk1" bg2="lt2" tx2="dk2" accent1="accent1" accent2="accent2" accent3="accent3" accent4="accent4" accent5="accent5" accent6="accent6" hlink="hlink" folHlink="folHlink"/>
  <p:hf hdr="0" ftr="0"/>
  <p:notesStyle>
    <a:lvl1pPr marL="0" algn="l" defTabSz="914079" rtl="0" eaLnBrk="1" latinLnBrk="0" hangingPunct="1">
      <a:defRPr sz="1200" kern="1200">
        <a:solidFill>
          <a:schemeClr val="tx1"/>
        </a:solidFill>
        <a:latin typeface="+mn-lt"/>
        <a:ea typeface="+mn-ea"/>
        <a:cs typeface="+mn-cs"/>
      </a:defRPr>
    </a:lvl1pPr>
    <a:lvl2pPr marL="457039" algn="l" defTabSz="914079" rtl="0" eaLnBrk="1" latinLnBrk="0" hangingPunct="1">
      <a:defRPr sz="1200" kern="1200">
        <a:solidFill>
          <a:schemeClr val="tx1"/>
        </a:solidFill>
        <a:latin typeface="+mn-lt"/>
        <a:ea typeface="+mn-ea"/>
        <a:cs typeface="+mn-cs"/>
      </a:defRPr>
    </a:lvl2pPr>
    <a:lvl3pPr marL="914079" algn="l" defTabSz="914079" rtl="0" eaLnBrk="1" latinLnBrk="0" hangingPunct="1">
      <a:defRPr sz="1200" kern="1200">
        <a:solidFill>
          <a:schemeClr val="tx1"/>
        </a:solidFill>
        <a:latin typeface="+mn-lt"/>
        <a:ea typeface="+mn-ea"/>
        <a:cs typeface="+mn-cs"/>
      </a:defRPr>
    </a:lvl3pPr>
    <a:lvl4pPr marL="1371119" algn="l" defTabSz="914079" rtl="0" eaLnBrk="1" latinLnBrk="0" hangingPunct="1">
      <a:defRPr sz="1200" kern="1200">
        <a:solidFill>
          <a:schemeClr val="tx1"/>
        </a:solidFill>
        <a:latin typeface="+mn-lt"/>
        <a:ea typeface="+mn-ea"/>
        <a:cs typeface="+mn-cs"/>
      </a:defRPr>
    </a:lvl4pPr>
    <a:lvl5pPr marL="1828159" algn="l" defTabSz="914079" rtl="0" eaLnBrk="1" latinLnBrk="0" hangingPunct="1">
      <a:defRPr sz="1200" kern="1200">
        <a:solidFill>
          <a:schemeClr val="tx1"/>
        </a:solidFill>
        <a:latin typeface="+mn-lt"/>
        <a:ea typeface="+mn-ea"/>
        <a:cs typeface="+mn-cs"/>
      </a:defRPr>
    </a:lvl5pPr>
    <a:lvl6pPr marL="2285199" algn="l" defTabSz="914079" rtl="0" eaLnBrk="1" latinLnBrk="0" hangingPunct="1">
      <a:defRPr sz="1200" kern="1200">
        <a:solidFill>
          <a:schemeClr val="tx1"/>
        </a:solidFill>
        <a:latin typeface="+mn-lt"/>
        <a:ea typeface="+mn-ea"/>
        <a:cs typeface="+mn-cs"/>
      </a:defRPr>
    </a:lvl6pPr>
    <a:lvl7pPr marL="2742237" algn="l" defTabSz="914079" rtl="0" eaLnBrk="1" latinLnBrk="0" hangingPunct="1">
      <a:defRPr sz="1200" kern="1200">
        <a:solidFill>
          <a:schemeClr val="tx1"/>
        </a:solidFill>
        <a:latin typeface="+mn-lt"/>
        <a:ea typeface="+mn-ea"/>
        <a:cs typeface="+mn-cs"/>
      </a:defRPr>
    </a:lvl7pPr>
    <a:lvl8pPr marL="3199278" algn="l" defTabSz="914079" rtl="0" eaLnBrk="1" latinLnBrk="0" hangingPunct="1">
      <a:defRPr sz="1200" kern="1200">
        <a:solidFill>
          <a:schemeClr val="tx1"/>
        </a:solidFill>
        <a:latin typeface="+mn-lt"/>
        <a:ea typeface="+mn-ea"/>
        <a:cs typeface="+mn-cs"/>
      </a:defRPr>
    </a:lvl8pPr>
    <a:lvl9pPr marL="3656316" algn="l" defTabSz="91407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ience.energy.gov/stories-of-discovery-and-innovation/12701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1</a:t>
            </a:fld>
            <a:endParaRPr lang="en-US"/>
          </a:p>
        </p:txBody>
      </p:sp>
      <p:sp>
        <p:nvSpPr>
          <p:cNvPr id="5" name="Date Placeholder 4"/>
          <p:cNvSpPr>
            <a:spLocks noGrp="1"/>
          </p:cNvSpPr>
          <p:nvPr>
            <p:ph type="dt" idx="11"/>
          </p:nvPr>
        </p:nvSpPr>
        <p:spPr/>
        <p:txBody>
          <a:bodyPr/>
          <a:lstStyle/>
          <a:p>
            <a:fld id="{FA68C524-5607-4E83-891F-1E2AC38EA2D6}" type="datetime7">
              <a:rPr lang="en-US" smtClean="0"/>
              <a:pPr/>
              <a:t>Jul-12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0625" y="693738"/>
            <a:ext cx="4629150" cy="34718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solidFill>
                  <a:prstClr val="black"/>
                </a:solidFill>
              </a:rPr>
              <a:pPr/>
              <a:t>2</a:t>
            </a:fld>
            <a:endParaRPr lang="en-US">
              <a:solidFill>
                <a:prstClr val="black"/>
              </a:solidFill>
            </a:endParaRPr>
          </a:p>
        </p:txBody>
      </p:sp>
      <p:sp>
        <p:nvSpPr>
          <p:cNvPr id="5" name="Date Placeholder 4"/>
          <p:cNvSpPr>
            <a:spLocks noGrp="1"/>
          </p:cNvSpPr>
          <p:nvPr>
            <p:ph type="dt" idx="11"/>
          </p:nvPr>
        </p:nvSpPr>
        <p:spPr/>
        <p:txBody>
          <a:bodyPr/>
          <a:lstStyle/>
          <a:p>
            <a:fld id="{55863A54-8C77-4A5D-8382-1BB4DAE3F06F}" type="datetime7">
              <a:rPr lang="en-US" smtClean="0">
                <a:solidFill>
                  <a:prstClr val="black"/>
                </a:solidFill>
              </a:rPr>
              <a:pPr/>
              <a:t>Jul-12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8FE3A6-A945-4FF6-AA32-24C96799F79F}" type="slidenum">
              <a:rPr lang="en-US" smtClean="0"/>
              <a:pPr/>
              <a:t>3</a:t>
            </a:fld>
            <a:endParaRPr lang="en-US"/>
          </a:p>
        </p:txBody>
      </p:sp>
      <p:sp>
        <p:nvSpPr>
          <p:cNvPr id="5" name="Date Placeholder 4"/>
          <p:cNvSpPr>
            <a:spLocks noGrp="1"/>
          </p:cNvSpPr>
          <p:nvPr>
            <p:ph type="dt" idx="11"/>
          </p:nvPr>
        </p:nvSpPr>
        <p:spPr/>
        <p:txBody>
          <a:bodyPr/>
          <a:lstStyle/>
          <a:p>
            <a:fld id="{55863A54-8C77-4A5D-8382-1BB4DAE3F06F}" type="datetime7">
              <a:rPr lang="en-US" smtClean="0"/>
              <a:pPr/>
              <a:t>Jul-12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781FEC7E-347F-4941-9121-60CDECC6B55F}" type="slidenum">
              <a:rPr lang="en-US">
                <a:solidFill>
                  <a:prstClr val="black"/>
                </a:solidFill>
              </a:rPr>
              <a:pPr>
                <a:defRPr/>
              </a:pPr>
              <a:t>8</a:t>
            </a:fld>
            <a:endParaRPr lang="en-US">
              <a:solidFill>
                <a:prstClr val="black"/>
              </a:solidFill>
            </a:endParaRPr>
          </a:p>
        </p:txBody>
      </p:sp>
      <p:sp>
        <p:nvSpPr>
          <p:cNvPr id="12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1" name="Rectangle 3"/>
          <p:cNvSpPr>
            <a:spLocks noGrp="1" noChangeArrowheads="1"/>
          </p:cNvSpPr>
          <p:nvPr>
            <p:ph type="body" idx="1"/>
          </p:nvPr>
        </p:nvSpPr>
        <p:spPr bwMode="auto"/>
        <p:txBody>
          <a:bodyPr wrap="square" numCol="1" anchor="t" anchorCtr="0" compatLnSpc="1">
            <a:prstTxWarp prst="textNoShape">
              <a:avLst/>
            </a:prstTxWarp>
            <a:normAutofit fontScale="92500" lnSpcReduction="20000"/>
          </a:bodyPr>
          <a:lstStyle/>
          <a:p>
            <a:r>
              <a:rPr lang="en-US" b="1" dirty="0" smtClean="0">
                <a:latin typeface="Arial Narrow" pitchFamily="34" charset="0"/>
              </a:rPr>
              <a:t>Basic Science:  </a:t>
            </a:r>
            <a:r>
              <a:rPr lang="en-US" dirty="0" smtClean="0">
                <a:latin typeface="Arial Narrow" pitchFamily="34" charset="0"/>
              </a:rPr>
              <a:t>Professor Harry Atwater at the California Institute of Technology and his coworkers at the DOE Energy Frontier Research Center (EFRC) Light-Material Interactions for Energy Conversion  (LMI) have grow crystalline silicon </a:t>
            </a:r>
            <a:r>
              <a:rPr lang="en-US" dirty="0" err="1" smtClean="0">
                <a:latin typeface="Arial Narrow" pitchFamily="34" charset="0"/>
              </a:rPr>
              <a:t>nanowires</a:t>
            </a:r>
            <a:r>
              <a:rPr lang="en-US" dirty="0" smtClean="0">
                <a:latin typeface="Arial Narrow" pitchFamily="34" charset="0"/>
              </a:rPr>
              <a:t> using vapor-liquid-solid (VLS) processes (lower left).  These silicon </a:t>
            </a:r>
            <a:r>
              <a:rPr lang="en-US" dirty="0" err="1" smtClean="0">
                <a:latin typeface="Arial Narrow" pitchFamily="34" charset="0"/>
              </a:rPr>
              <a:t>nanowires</a:t>
            </a:r>
            <a:r>
              <a:rPr lang="en-US" dirty="0" smtClean="0">
                <a:latin typeface="Arial Narrow" pitchFamily="34" charset="0"/>
              </a:rPr>
              <a:t> are vertically aligned and embedded within a transparent polymer, with light-scattering (Al2O3) particles, and a transparent top contact (upper left).  The new silicon wire arrays are able to convert 90 -100% of the photons they absorb into electrons, with near-perfect internal quantum efficiency.  Since each silicon wire measures between 30 and 100 microns in length and only 1 micron in diameter, in terms of area or volume, just 2% of it is silicon, and remaining 98% is polymer, making the solar cells much cheaper to produce, possibly manufactured in a roll-to-roll process.  Findings were reported in the journal </a:t>
            </a:r>
            <a:r>
              <a:rPr lang="en-US" i="1" dirty="0" smtClean="0">
                <a:latin typeface="Arial Narrow" pitchFamily="34" charset="0"/>
              </a:rPr>
              <a:t>Nature Materials (see Cover, center)</a:t>
            </a:r>
            <a:r>
              <a:rPr lang="en-US" dirty="0" smtClean="0">
                <a:latin typeface="Arial Narrow" pitchFamily="34" charset="0"/>
              </a:rPr>
              <a:t>.  The work was supported by BES and by BP.</a:t>
            </a:r>
            <a:r>
              <a:rPr lang="en-US" i="1" dirty="0" smtClean="0">
                <a:solidFill>
                  <a:prstClr val="black"/>
                </a:solidFill>
                <a:latin typeface="Arial Narrow" pitchFamily="34" charset="0"/>
              </a:rPr>
              <a:t> </a:t>
            </a:r>
          </a:p>
          <a:p>
            <a:endParaRPr lang="en-US" i="1" dirty="0" smtClean="0">
              <a:solidFill>
                <a:prstClr val="black"/>
              </a:solidFill>
              <a:latin typeface="Arial Narrow" pitchFamily="34" charset="0"/>
            </a:endParaRPr>
          </a:p>
          <a:p>
            <a:pPr defTabSz="914350" eaLnBrk="0" fontAlgn="base" hangingPunct="0">
              <a:spcBef>
                <a:spcPct val="30000"/>
              </a:spcBef>
              <a:spcAft>
                <a:spcPct val="0"/>
              </a:spcAft>
              <a:defRPr/>
            </a:pPr>
            <a:r>
              <a:rPr lang="en-US" i="1" dirty="0" smtClean="0">
                <a:solidFill>
                  <a:prstClr val="black"/>
                </a:solidFill>
                <a:latin typeface="Arial Narrow" pitchFamily="34" charset="0"/>
                <a:cs typeface="Arial" pitchFamily="34" charset="0"/>
              </a:rPr>
              <a:t>The Light-Material Interactions in Energy Conversion EFRC led by Caltech was featured as an SC </a:t>
            </a:r>
            <a:r>
              <a:rPr lang="en-US" i="1" dirty="0" smtClean="0">
                <a:solidFill>
                  <a:prstClr val="black"/>
                </a:solidFill>
                <a:latin typeface="Arial Narrow" pitchFamily="34" charset="0"/>
                <a:cs typeface="Arial" pitchFamily="34" charset="0"/>
                <a:hlinkClick r:id="rId3"/>
              </a:rPr>
              <a:t>Story of Discovery  &amp; Innovation </a:t>
            </a:r>
            <a:r>
              <a:rPr lang="en-US" i="1" dirty="0" smtClean="0">
                <a:solidFill>
                  <a:prstClr val="black"/>
                </a:solidFill>
                <a:latin typeface="Arial Narrow" pitchFamily="34" charset="0"/>
                <a:cs typeface="Arial" pitchFamily="34" charset="0"/>
              </a:rPr>
              <a:t>on 7/7/2011.</a:t>
            </a:r>
            <a:endParaRPr lang="en-US" i="1" dirty="0" smtClean="0">
              <a:solidFill>
                <a:prstClr val="black"/>
              </a:solidFill>
              <a:latin typeface="Arial Narrow" pitchFamily="34" charset="0"/>
            </a:endParaRPr>
          </a:p>
          <a:p>
            <a:r>
              <a:rPr lang="en-US" b="1" dirty="0" smtClean="0">
                <a:latin typeface="Arial Narrow" pitchFamily="34" charset="0"/>
              </a:rPr>
              <a:t> </a:t>
            </a:r>
            <a:endParaRPr lang="en-US" i="1" dirty="0" smtClean="0">
              <a:solidFill>
                <a:prstClr val="black"/>
              </a:solidFill>
              <a:latin typeface="Arial Narrow" pitchFamily="34" charset="0"/>
            </a:endParaRPr>
          </a:p>
          <a:p>
            <a:r>
              <a:rPr lang="en-US" b="1" dirty="0" smtClean="0">
                <a:latin typeface="Arial Narrow" pitchFamily="34" charset="0"/>
              </a:rPr>
              <a:t>Manufacturing/Commercialization:  </a:t>
            </a:r>
            <a:r>
              <a:rPr lang="en-US" dirty="0" smtClean="0">
                <a:latin typeface="Arial Narrow" pitchFamily="34" charset="0"/>
              </a:rPr>
              <a:t>Under the PV Incubator program, DOE helps to develop and commercialize promising emerging solar technologies by shortening the timeline from pre-commercial and prototype stage PV technologies to pilot and full-scale manufacturing operations.  In the fourth installment of the PV Incubator Program (where companies benefit from close partnerships with DOE national laboratories), Professor Atwater’s start-up company, </a:t>
            </a:r>
            <a:r>
              <a:rPr lang="en-US" i="1" dirty="0" err="1" smtClean="0">
                <a:solidFill>
                  <a:prstClr val="black"/>
                </a:solidFill>
                <a:latin typeface="Arial Narrow" pitchFamily="34" charset="0"/>
              </a:rPr>
              <a:t>Caelux</a:t>
            </a:r>
            <a:r>
              <a:rPr lang="en-US" b="1" dirty="0" smtClean="0">
                <a:solidFill>
                  <a:prstClr val="black"/>
                </a:solidFill>
                <a:latin typeface="Arial Narrow" pitchFamily="34" charset="0"/>
              </a:rPr>
              <a:t> </a:t>
            </a:r>
            <a:r>
              <a:rPr lang="en-US" dirty="0" smtClean="0">
                <a:latin typeface="Arial Narrow" pitchFamily="34" charset="0"/>
              </a:rPr>
              <a:t>(Pasadena, California) develops a flexible solar cell designs and manufacturing processes that minimize the amount of semiconducting material used. His company’s work has the potential to significantly improve device efficiency while dramatically reducing production costs.  </a:t>
            </a:r>
            <a:r>
              <a:rPr lang="en-US" dirty="0" err="1" smtClean="0">
                <a:latin typeface="Arial Narrow" pitchFamily="34" charset="0"/>
              </a:rPr>
              <a:t>Caelux</a:t>
            </a:r>
            <a:r>
              <a:rPr lang="en-US" dirty="0" smtClean="0">
                <a:latin typeface="Arial Narrow" pitchFamily="34" charset="0"/>
              </a:rPr>
              <a:t> receives Tier I support for the development of commercially viable solar cell technology prototypes.  The project received $1 million over one year. </a:t>
            </a:r>
          </a:p>
          <a:p>
            <a:pPr marL="0" lvl="1" defTabSz="914350" eaLnBrk="0" fontAlgn="base" hangingPunct="0">
              <a:spcBef>
                <a:spcPct val="30000"/>
              </a:spcBef>
              <a:spcAft>
                <a:spcPct val="0"/>
              </a:spcAft>
              <a:defRPr/>
            </a:pPr>
            <a:endParaRPr lang="en-US" dirty="0" smtClean="0">
              <a:solidFill>
                <a:prstClr val="black"/>
              </a:solidFill>
              <a:latin typeface="Arial Narrow" pitchFamily="34" charset="0"/>
              <a:cs typeface="Times New Roman" pitchFamily="18" charset="0"/>
            </a:endParaRPr>
          </a:p>
          <a:p>
            <a:pPr defTabSz="914350" eaLnBrk="0" fontAlgn="base" hangingPunct="0">
              <a:spcBef>
                <a:spcPct val="30000"/>
              </a:spcBef>
              <a:spcAft>
                <a:spcPct val="0"/>
              </a:spcAft>
              <a:defRPr/>
            </a:pPr>
            <a:r>
              <a:rPr lang="en-US" b="1" dirty="0" smtClean="0">
                <a:latin typeface="Arial Narrow" pitchFamily="34" charset="0"/>
              </a:rPr>
              <a:t>References</a:t>
            </a:r>
            <a:r>
              <a:rPr lang="en-US" dirty="0" smtClean="0">
                <a:latin typeface="Arial Narrow" pitchFamily="34" charset="0"/>
              </a:rPr>
              <a:t>:  1)  M. D. </a:t>
            </a:r>
            <a:r>
              <a:rPr lang="en-US" dirty="0" err="1" smtClean="0">
                <a:latin typeface="Arial Narrow" pitchFamily="34" charset="0"/>
              </a:rPr>
              <a:t>Kelzenberg</a:t>
            </a:r>
            <a:r>
              <a:rPr lang="en-US" dirty="0" smtClean="0">
                <a:latin typeface="Arial Narrow" pitchFamily="34" charset="0"/>
              </a:rPr>
              <a:t> et al. "High-performance Si </a:t>
            </a:r>
            <a:r>
              <a:rPr lang="en-US" dirty="0" err="1" smtClean="0">
                <a:latin typeface="Arial Narrow" pitchFamily="34" charset="0"/>
              </a:rPr>
              <a:t>microwire</a:t>
            </a:r>
            <a:r>
              <a:rPr lang="en-US" dirty="0" smtClean="0">
                <a:latin typeface="Arial Narrow" pitchFamily="34" charset="0"/>
              </a:rPr>
              <a:t> </a:t>
            </a:r>
            <a:r>
              <a:rPr lang="en-US" dirty="0" err="1" smtClean="0">
                <a:latin typeface="Arial Narrow" pitchFamily="34" charset="0"/>
              </a:rPr>
              <a:t>photovoltaics</a:t>
            </a:r>
            <a:r>
              <a:rPr lang="en-US" dirty="0" smtClean="0">
                <a:latin typeface="Arial Narrow" pitchFamily="34" charset="0"/>
              </a:rPr>
              <a:t>," </a:t>
            </a:r>
            <a:r>
              <a:rPr lang="en-US" i="1" dirty="0" smtClean="0">
                <a:latin typeface="Arial Narrow" pitchFamily="34" charset="0"/>
              </a:rPr>
              <a:t>Energy &amp; Environmental Science</a:t>
            </a:r>
            <a:r>
              <a:rPr lang="en-US" dirty="0" smtClean="0">
                <a:latin typeface="Arial Narrow" pitchFamily="34" charset="0"/>
              </a:rPr>
              <a:t> </a:t>
            </a:r>
            <a:r>
              <a:rPr lang="en-US" b="1" dirty="0" smtClean="0">
                <a:latin typeface="Arial Narrow" pitchFamily="34" charset="0"/>
              </a:rPr>
              <a:t>4</a:t>
            </a:r>
            <a:r>
              <a:rPr lang="en-US" dirty="0" smtClean="0">
                <a:latin typeface="Arial Narrow" pitchFamily="34" charset="0"/>
              </a:rPr>
              <a:t> 866 (2011)  2)  M. D. </a:t>
            </a:r>
            <a:r>
              <a:rPr lang="en-US" dirty="0" err="1" smtClean="0">
                <a:latin typeface="Arial Narrow" pitchFamily="34" charset="0"/>
              </a:rPr>
              <a:t>Kelzenberg</a:t>
            </a:r>
            <a:r>
              <a:rPr lang="en-US" dirty="0" smtClean="0">
                <a:latin typeface="Arial Narrow" pitchFamily="34" charset="0"/>
              </a:rPr>
              <a:t>, "Enhanced absorption and carrier collection in Si wire arrays for photovoltaic applications," </a:t>
            </a:r>
            <a:r>
              <a:rPr lang="en-US" i="1" dirty="0" smtClean="0">
                <a:latin typeface="Arial Narrow" pitchFamily="34" charset="0"/>
              </a:rPr>
              <a:t>Nature Materials</a:t>
            </a:r>
            <a:r>
              <a:rPr lang="en-US" dirty="0" smtClean="0">
                <a:latin typeface="Arial Narrow" pitchFamily="34" charset="0"/>
              </a:rPr>
              <a:t> </a:t>
            </a:r>
            <a:r>
              <a:rPr lang="en-US" b="1" dirty="0" smtClean="0">
                <a:latin typeface="Arial Narrow" pitchFamily="34" charset="0"/>
              </a:rPr>
              <a:t>9</a:t>
            </a:r>
            <a:r>
              <a:rPr lang="en-US" dirty="0" smtClean="0">
                <a:latin typeface="Arial Narrow" pitchFamily="34" charset="0"/>
              </a:rPr>
              <a:t> 239 (2010)  3)  P. N. </a:t>
            </a:r>
            <a:r>
              <a:rPr lang="en-US" dirty="0" err="1" smtClean="0">
                <a:latin typeface="Arial Narrow" pitchFamily="34" charset="0"/>
              </a:rPr>
              <a:t>Saeta</a:t>
            </a:r>
            <a:r>
              <a:rPr lang="en-US" dirty="0" smtClean="0">
                <a:latin typeface="Arial Narrow" pitchFamily="34" charset="0"/>
              </a:rPr>
              <a:t> et al. "How much can guided modes enhance absorption in thin solar cells?" </a:t>
            </a:r>
            <a:r>
              <a:rPr lang="en-US" i="1" dirty="0" smtClean="0">
                <a:latin typeface="Arial Narrow" pitchFamily="34" charset="0"/>
              </a:rPr>
              <a:t>Optics Express</a:t>
            </a:r>
            <a:r>
              <a:rPr lang="en-US" dirty="0" smtClean="0">
                <a:latin typeface="Arial Narrow" pitchFamily="34" charset="0"/>
              </a:rPr>
              <a:t> </a:t>
            </a:r>
            <a:r>
              <a:rPr lang="en-US" b="1" dirty="0" smtClean="0">
                <a:latin typeface="Arial Narrow" pitchFamily="34" charset="0"/>
              </a:rPr>
              <a:t>17</a:t>
            </a:r>
            <a:r>
              <a:rPr lang="en-US" dirty="0" smtClean="0">
                <a:latin typeface="Arial Narrow" pitchFamily="34" charset="0"/>
              </a:rPr>
              <a:t> 20975 (2009)</a:t>
            </a:r>
          </a:p>
          <a:p>
            <a:pPr marL="0" lvl="1" defTabSz="914350" eaLnBrk="0" fontAlgn="base" hangingPunct="0">
              <a:spcBef>
                <a:spcPct val="30000"/>
              </a:spcBef>
              <a:spcAft>
                <a:spcPct val="0"/>
              </a:spcAft>
              <a:defRPr/>
            </a:pPr>
            <a:endParaRPr lang="en-US" dirty="0" smtClean="0">
              <a:solidFill>
                <a:prstClr val="black"/>
              </a:solidFill>
              <a:latin typeface="Arial Narrow" pitchFamily="34" charset="0"/>
              <a:cs typeface="Times New Roman" pitchFamily="18" charset="0"/>
            </a:endParaRPr>
          </a:p>
          <a:p>
            <a:pPr defTabSz="914350" eaLnBrk="0" fontAlgn="base" hangingPunct="0">
              <a:spcBef>
                <a:spcPct val="30000"/>
              </a:spcBef>
              <a:spcAft>
                <a:spcPct val="0"/>
              </a:spcAft>
              <a:defRPr/>
            </a:pPr>
            <a:endParaRPr lang="en-US" dirty="0" smtClean="0">
              <a:latin typeface="Arial Narrow" pitchFamily="34" charset="0"/>
            </a:endParaRPr>
          </a:p>
          <a:p>
            <a:pPr>
              <a:defRPr/>
            </a:pPr>
            <a:endParaRPr lang="en-US" dirty="0" smtClean="0">
              <a:latin typeface="Arial Narrow"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p:txBody>
          <a:bodyPr/>
          <a:lstStyle/>
          <a:p>
            <a:pPr>
              <a:defRPr/>
            </a:pPr>
            <a:fld id="{781FEC7E-347F-4941-9121-60CDECC6B55F}" type="slidenum">
              <a:rPr lang="en-US">
                <a:solidFill>
                  <a:prstClr val="black"/>
                </a:solidFill>
              </a:rPr>
              <a:pPr>
                <a:defRPr/>
              </a:pPr>
              <a:t>9</a:t>
            </a:fld>
            <a:endParaRPr lang="en-US">
              <a:solidFill>
                <a:prstClr val="black"/>
              </a:solidFill>
            </a:endParaRPr>
          </a:p>
        </p:txBody>
      </p:sp>
      <p:sp>
        <p:nvSpPr>
          <p:cNvPr id="12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1" name="Rectangle 3"/>
          <p:cNvSpPr>
            <a:spLocks noGrp="1" noChangeArrowheads="1"/>
          </p:cNvSpPr>
          <p:nvPr>
            <p:ph type="body" idx="1"/>
          </p:nvPr>
        </p:nvSpPr>
        <p:spPr bwMode="auto"/>
        <p:txBody>
          <a:bodyPr wrap="square" numCol="1" anchor="t" anchorCtr="0" compatLnSpc="1">
            <a:prstTxWarp prst="textNoShape">
              <a:avLst/>
            </a:prstTxWarp>
            <a:normAutofit fontScale="77500" lnSpcReduction="20000"/>
          </a:bodyPr>
          <a:lstStyle/>
          <a:p>
            <a:pPr>
              <a:defRPr/>
            </a:pPr>
            <a:r>
              <a:rPr lang="en-US" dirty="0" smtClean="0"/>
              <a:t>John Rogers and Ralph Nuzzo University of Illinois</a:t>
            </a:r>
          </a:p>
          <a:p>
            <a:pPr>
              <a:defRPr/>
            </a:pPr>
            <a:endParaRPr lang="en-US" dirty="0" smtClean="0"/>
          </a:p>
          <a:p>
            <a:pPr marL="458252" indent="-458252" defTabSz="510760"/>
            <a:r>
              <a:rPr lang="en-US" dirty="0" smtClean="0">
                <a:latin typeface="Arial Narrow" pitchFamily="34" charset="0"/>
                <a:ea typeface="ＭＳ Ｐゴシック" pitchFamily="1" charset="-128"/>
              </a:rPr>
              <a:t>BES-supported materials research at UIUC has resulted in an extensive intellectual property (IP) portfolio related to printable, flexible electronics.</a:t>
            </a:r>
          </a:p>
          <a:p>
            <a:pPr marL="458252" indent="-458252" defTabSz="510760"/>
            <a:r>
              <a:rPr lang="en-US" dirty="0" smtClean="0">
                <a:latin typeface="Arial Narrow" pitchFamily="34" charset="0"/>
                <a:ea typeface="ＭＳ Ｐゴシック" pitchFamily="1" charset="-128"/>
              </a:rPr>
              <a:t>The basic research knowledge base includes key materials-centric aspects of a micro-transfer printing process for single crystalline silicon and other semiconductors, dielectrics and metals.</a:t>
            </a:r>
          </a:p>
          <a:p>
            <a:pPr marL="458252" indent="-458252" defTabSz="510760"/>
            <a:endParaRPr lang="en-US" b="0" i="0" baseline="0" dirty="0" smtClean="0">
              <a:latin typeface="Arial Narrow" pitchFamily="34" charset="0"/>
              <a:ea typeface="ＭＳ Ｐゴシック" pitchFamily="1" charset="-128"/>
            </a:endParaRPr>
          </a:p>
          <a:p>
            <a:pPr>
              <a:spcBef>
                <a:spcPts val="601"/>
              </a:spcBef>
            </a:pPr>
            <a:r>
              <a:rPr lang="en-US" b="0" i="0" u="sng" baseline="0" dirty="0" smtClean="0">
                <a:latin typeface="Arial Narrow" pitchFamily="34" charset="0"/>
              </a:rPr>
              <a:t>Key Technology Outcomes/Benefits</a:t>
            </a:r>
            <a:r>
              <a:rPr lang="en-US" b="0" i="0" baseline="0" dirty="0" smtClean="0">
                <a:latin typeface="Arial Narrow" pitchFamily="34" charset="0"/>
              </a:rPr>
              <a:t>:</a:t>
            </a:r>
          </a:p>
          <a:p>
            <a:pPr>
              <a:spcBef>
                <a:spcPts val="601"/>
              </a:spcBef>
            </a:pPr>
            <a:r>
              <a:rPr lang="en-US" dirty="0" smtClean="0">
                <a:solidFill>
                  <a:srgbClr val="0000FF"/>
                </a:solidFill>
                <a:latin typeface="Arial Narrow" pitchFamily="34" charset="0"/>
              </a:rPr>
              <a:t>Efficiencies of ~12% at thicknesses of 15 microns (&gt; 10x thinner than conventional </a:t>
            </a:r>
            <a:r>
              <a:rPr lang="en-US" dirty="0" err="1" smtClean="0">
                <a:solidFill>
                  <a:srgbClr val="0000FF"/>
                </a:solidFill>
                <a:latin typeface="Arial Narrow" pitchFamily="34" charset="0"/>
              </a:rPr>
              <a:t>monocrystalline</a:t>
            </a:r>
            <a:r>
              <a:rPr lang="en-US" dirty="0" smtClean="0">
                <a:solidFill>
                  <a:srgbClr val="0000FF"/>
                </a:solidFill>
                <a:latin typeface="Arial Narrow" pitchFamily="34" charset="0"/>
              </a:rPr>
              <a:t> silicon photovoltaic devices)</a:t>
            </a:r>
          </a:p>
          <a:p>
            <a:pPr>
              <a:spcBef>
                <a:spcPts val="601"/>
              </a:spcBef>
            </a:pPr>
            <a:r>
              <a:rPr lang="en-US" dirty="0" smtClean="0">
                <a:solidFill>
                  <a:srgbClr val="0000FF"/>
                </a:solidFill>
                <a:latin typeface="Arial Narrow" pitchFamily="34" charset="0"/>
              </a:rPr>
              <a:t>Integration with flexible substrates (e.g., plastic)</a:t>
            </a:r>
          </a:p>
          <a:p>
            <a:pPr>
              <a:spcBef>
                <a:spcPts val="601"/>
              </a:spcBef>
            </a:pPr>
            <a:r>
              <a:rPr lang="en-US" dirty="0" smtClean="0">
                <a:solidFill>
                  <a:srgbClr val="0000FF"/>
                </a:solidFill>
                <a:latin typeface="Arial Narrow" pitchFamily="34" charset="0"/>
              </a:rPr>
              <a:t>Integration with optical over-layers for directing/focusing light</a:t>
            </a:r>
          </a:p>
          <a:p>
            <a:pPr>
              <a:spcBef>
                <a:spcPts val="601"/>
              </a:spcBef>
            </a:pPr>
            <a:r>
              <a:rPr lang="en-US" dirty="0" smtClean="0">
                <a:solidFill>
                  <a:srgbClr val="0000FF"/>
                </a:solidFill>
                <a:latin typeface="Arial Narrow" pitchFamily="34" charset="0"/>
              </a:rPr>
              <a:t>Controllable transparency  </a:t>
            </a:r>
          </a:p>
          <a:p>
            <a:pPr marL="458252" indent="-458252" defTabSz="510760"/>
            <a:endParaRPr lang="en-US" dirty="0" smtClean="0">
              <a:latin typeface="Arial Narrow" pitchFamily="34" charset="0"/>
              <a:ea typeface="ＭＳ Ｐゴシック" pitchFamily="1" charset="-128"/>
            </a:endParaRPr>
          </a:p>
          <a:p>
            <a:r>
              <a:rPr lang="en-US" dirty="0" smtClean="0">
                <a:latin typeface="Arial Narrow" pitchFamily="34" charset="0"/>
                <a:ea typeface="ＭＳ Ｐゴシック" pitchFamily="1" charset="-128"/>
              </a:rPr>
              <a:t>The goal of the EERE program was to e</a:t>
            </a:r>
            <a:r>
              <a:rPr lang="en-US" dirty="0" smtClean="0">
                <a:solidFill>
                  <a:srgbClr val="000000"/>
                </a:solidFill>
                <a:latin typeface="Arial" charset="0"/>
                <a:cs typeface="Arial" charset="0"/>
              </a:rPr>
              <a:t>stablish new materials strategies &amp; manufacturing methods for low-cost, high performance photovoltaic modules</a:t>
            </a:r>
          </a:p>
          <a:p>
            <a:endParaRPr lang="en-US" dirty="0" smtClean="0">
              <a:solidFill>
                <a:srgbClr val="000000"/>
              </a:solidFill>
              <a:latin typeface="Arial" charset="0"/>
              <a:cs typeface="Arial" charset="0"/>
            </a:endParaRPr>
          </a:p>
          <a:p>
            <a:r>
              <a:rPr lang="en-US" dirty="0" err="1" smtClean="0"/>
              <a:t>Semprius</a:t>
            </a:r>
            <a:r>
              <a:rPr lang="en-US" dirty="0" smtClean="0"/>
              <a:t> has 25 full-time employees; 2 researchers received PhD’s at UIUC under DOE BES support</a:t>
            </a:r>
          </a:p>
          <a:p>
            <a:pPr>
              <a:buFont typeface="Wingdings" pitchFamily="2" charset="2"/>
              <a:buNone/>
            </a:pPr>
            <a:endParaRPr lang="en-US" dirty="0" smtClean="0">
              <a:solidFill>
                <a:srgbClr val="0000FF"/>
              </a:solidFill>
              <a:latin typeface="Arial Narrow" pitchFamily="34" charset="0"/>
            </a:endParaRPr>
          </a:p>
          <a:p>
            <a:pPr>
              <a:buFont typeface="Wingdings" pitchFamily="2" charset="2"/>
              <a:buNone/>
            </a:pPr>
            <a:r>
              <a:rPr lang="en-US" dirty="0" smtClean="0">
                <a:solidFill>
                  <a:srgbClr val="0000FF"/>
                </a:solidFill>
                <a:latin typeface="Arial Narrow" pitchFamily="34" charset="0"/>
              </a:rPr>
              <a:t>Large joint development programs:  Siemens (solar), Cambridge Display Technology, Sumitomo, X-FAB</a:t>
            </a:r>
          </a:p>
          <a:p>
            <a:pPr>
              <a:buFont typeface="Wingdings" pitchFamily="2" charset="2"/>
              <a:buNone/>
            </a:pPr>
            <a:r>
              <a:rPr lang="en-US" dirty="0" smtClean="0">
                <a:solidFill>
                  <a:srgbClr val="0000FF"/>
                </a:solidFill>
                <a:latin typeface="Arial Narrow" pitchFamily="34" charset="0"/>
              </a:rPr>
              <a:t>First purchase order for 1 kW concentrator PV system from Tucson Electric Power</a:t>
            </a:r>
          </a:p>
          <a:p>
            <a:pPr>
              <a:buFont typeface="Wingdings" pitchFamily="2" charset="2"/>
              <a:buNone/>
            </a:pPr>
            <a:r>
              <a:rPr lang="en-US" dirty="0" smtClean="0">
                <a:solidFill>
                  <a:srgbClr val="0000FF"/>
                </a:solidFill>
                <a:latin typeface="Arial Narrow" pitchFamily="34" charset="0"/>
              </a:rPr>
              <a:t>Attracted over $10 M in venture capital funding from: Applied Materials, Arch, GVC, In-Q-Tel and </a:t>
            </a:r>
            <a:r>
              <a:rPr lang="en-US" dirty="0" err="1" smtClean="0">
                <a:solidFill>
                  <a:srgbClr val="0000FF"/>
                </a:solidFill>
                <a:latin typeface="Arial Narrow" pitchFamily="34" charset="0"/>
              </a:rPr>
              <a:t>Intersouth</a:t>
            </a:r>
            <a:r>
              <a:rPr lang="en-US" dirty="0" smtClean="0">
                <a:solidFill>
                  <a:srgbClr val="0000FF"/>
                </a:solidFill>
                <a:latin typeface="Arial Narrow" pitchFamily="34" charset="0"/>
              </a:rPr>
              <a:t> Partners, </a:t>
            </a:r>
          </a:p>
          <a:p>
            <a:pPr>
              <a:buFont typeface="Wingdings" pitchFamily="2" charset="2"/>
              <a:buNone/>
            </a:pPr>
            <a:endParaRPr lang="en-US" dirty="0" smtClean="0">
              <a:solidFill>
                <a:srgbClr val="0000FF"/>
              </a:solidFill>
              <a:latin typeface="Arial Narrow" pitchFamily="34" charset="0"/>
            </a:endParaRPr>
          </a:p>
          <a:p>
            <a:pPr>
              <a:buFont typeface="Wingdings" pitchFamily="2" charset="2"/>
              <a:buNone/>
            </a:pPr>
            <a:r>
              <a:rPr lang="en-US" dirty="0" smtClean="0">
                <a:solidFill>
                  <a:srgbClr val="0000FF"/>
                </a:solidFill>
                <a:latin typeface="Arial Narrow" pitchFamily="34" charset="0"/>
              </a:rPr>
              <a:t>In January 2012, set the world record for high concentration photovoltaic (HCPV) module efficiency of 33.9% .</a:t>
            </a:r>
          </a:p>
          <a:p>
            <a:pPr>
              <a:buFont typeface="Wingdings" pitchFamily="2" charset="2"/>
              <a:buNone/>
            </a:pPr>
            <a:r>
              <a:rPr lang="en-US" dirty="0" smtClean="0">
                <a:solidFill>
                  <a:srgbClr val="0000FF"/>
                </a:solidFill>
                <a:latin typeface="Arial Narrow" pitchFamily="34" charset="0"/>
              </a:rPr>
              <a:t>http://www.semprius.com/news/news-releases/semprius-sets-world-record-for-solar-module-efficiency.html</a:t>
            </a:r>
          </a:p>
          <a:p>
            <a:endParaRPr lang="en-US" dirty="0" smtClean="0"/>
          </a:p>
          <a:p>
            <a:pPr>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ln>
            <a:miter lim="800000"/>
            <a:headEnd/>
            <a:tailEnd/>
          </a:ln>
        </p:spPr>
        <p:txBody>
          <a:bodyPr/>
          <a:lstStyle/>
          <a:p>
            <a:fld id="{52C0372C-87D5-4A81-AA70-9E2F74EC4FF0}" type="slidenum">
              <a:rPr lang="en-US" altLang="ko-KR">
                <a:solidFill>
                  <a:srgbClr val="000000"/>
                </a:solidFill>
                <a:ea typeface="굴림" pitchFamily="80" charset="-127"/>
              </a:rPr>
              <a:pPr/>
              <a:t>10</a:t>
            </a:fld>
            <a:endParaRPr lang="en-US" altLang="ko-KR">
              <a:solidFill>
                <a:srgbClr val="000000"/>
              </a:solidFill>
              <a:ea typeface="굴림" pitchFamily="80" charset="-127"/>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9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Ames Laboratory:  BES-supported research on light-trapping textured organic photovoltaic structures, and metal-based transparent electrodes created the intellectual property (IP) portfolio related to the technology.</a:t>
            </a:r>
          </a:p>
          <a:p>
            <a:r>
              <a:rPr lang="en-US" sz="1200"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The background of this research and developments at Ames laboratory:</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Textured Organic Solar Cells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Organic photovoltaic cells consist of thin active layer sandwiched between electrodes. Out of all losses within a device, optical losses account for nearly 40% of the total loss.</a:t>
            </a:r>
          </a:p>
          <a:p>
            <a:pPr lvl="0"/>
            <a:r>
              <a:rPr lang="en-US" sz="1200" kern="1200" dirty="0" smtClean="0">
                <a:solidFill>
                  <a:schemeClr val="tx1"/>
                </a:solidFill>
                <a:latin typeface="+mn-lt"/>
                <a:ea typeface="+mn-ea"/>
                <a:cs typeface="+mn-cs"/>
              </a:rPr>
              <a:t>Textures substrates can increase the light absorption in the active layer of organic photovoltaic cells, but realizing conformal coatings from solution process is challenging. Ames lab discovered optimal dimensions of textured substrate for which solution flow is amenable to conformal coating of photovoltaic polymer layers.</a:t>
            </a:r>
          </a:p>
          <a:p>
            <a:r>
              <a:rPr lang="en-US" sz="1200" b="1" kern="1200" dirty="0" smtClean="0">
                <a:solidFill>
                  <a:schemeClr val="tx1"/>
                </a:solidFill>
                <a:latin typeface="+mn-lt"/>
                <a:ea typeface="+mn-ea"/>
                <a:cs typeface="+mn-cs"/>
              </a:rPr>
              <a:t>Transparent Electrodes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At least one electrode in solar cells should be transparent. Metal oxides (ITO, </a:t>
            </a:r>
            <a:r>
              <a:rPr lang="en-US" sz="1200" kern="1200" dirty="0" err="1" smtClean="0">
                <a:solidFill>
                  <a:schemeClr val="tx1"/>
                </a:solidFill>
                <a:latin typeface="+mn-lt"/>
                <a:ea typeface="+mn-ea"/>
                <a:cs typeface="+mn-cs"/>
              </a:rPr>
              <a:t>ZnO</a:t>
            </a:r>
            <a:r>
              <a:rPr lang="en-US" sz="1200" kern="1200" dirty="0" smtClean="0">
                <a:solidFill>
                  <a:schemeClr val="tx1"/>
                </a:solidFill>
                <a:latin typeface="+mn-lt"/>
                <a:ea typeface="+mn-ea"/>
                <a:cs typeface="+mn-cs"/>
              </a:rPr>
              <a:t>) have used as transparent electrodes. Alternative transparent electrodes are triggered by high demand and short supply of indium metal. </a:t>
            </a:r>
          </a:p>
          <a:p>
            <a:pPr lvl="0"/>
            <a:r>
              <a:rPr lang="en-US" sz="1200" kern="1200" dirty="0" smtClean="0">
                <a:solidFill>
                  <a:schemeClr val="tx1"/>
                </a:solidFill>
                <a:latin typeface="+mn-lt"/>
                <a:ea typeface="+mn-ea"/>
                <a:cs typeface="+mn-cs"/>
              </a:rPr>
              <a:t>Ames lab has developed highly transparent and conducting electrodes based on metal and free from indium. Conductivity is high due to high aspect ratio of metallic grating structures, and transparency is high due to </a:t>
            </a:r>
            <a:r>
              <a:rPr lang="en-US" sz="1200" kern="1200" dirty="0" err="1" smtClean="0">
                <a:solidFill>
                  <a:schemeClr val="tx1"/>
                </a:solidFill>
                <a:latin typeface="+mn-lt"/>
                <a:ea typeface="+mn-ea"/>
                <a:cs typeface="+mn-cs"/>
              </a:rPr>
              <a:t>nanoscale</a:t>
            </a:r>
            <a:r>
              <a:rPr lang="en-US" sz="1200" kern="1200" dirty="0" smtClean="0">
                <a:solidFill>
                  <a:schemeClr val="tx1"/>
                </a:solidFill>
                <a:latin typeface="+mn-lt"/>
                <a:ea typeface="+mn-ea"/>
                <a:cs typeface="+mn-cs"/>
              </a:rPr>
              <a:t> footprint of metal on a substrate.</a:t>
            </a:r>
          </a:p>
          <a:p>
            <a:pPr lvl="0"/>
            <a:r>
              <a:rPr lang="en-US" sz="1200" kern="1200" dirty="0" smtClean="0">
                <a:solidFill>
                  <a:schemeClr val="tx1"/>
                </a:solidFill>
                <a:latin typeface="+mn-lt"/>
                <a:ea typeface="+mn-ea"/>
                <a:cs typeface="+mn-cs"/>
              </a:rPr>
              <a:t>Our architecture relieves the classic trade-off between optical transparency and electrical conductivity.</a:t>
            </a:r>
          </a:p>
          <a:p>
            <a:endParaRPr lang="en-US" altLang="ko-KR" sz="1000" dirty="0" smtClean="0">
              <a:ea typeface="굴림" pitchFamily="80"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7" tIns="45704" rIns="91407" bIns="45704" anchor="ctr"/>
          <a:lstStyle/>
          <a:p>
            <a:pPr algn="ctr">
              <a:defRPr/>
            </a:pPr>
            <a:endParaRPr lang="en-US" dirty="0">
              <a:solidFill>
                <a:prstClr val="white"/>
              </a:solidFill>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894C652A-1437-4DEE-BE20-1D8E4CBD3D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292" tIns="45646" rIns="91292" bIns="45646" anchor="ctr"/>
          <a:lstStyle/>
          <a:p>
            <a:pPr algn="ctr" defTabSz="914400" fontAlgn="base">
              <a:spcBef>
                <a:spcPct val="0"/>
              </a:spcBef>
              <a:spcAft>
                <a:spcPct val="0"/>
              </a:spcAft>
              <a:defRPr/>
            </a:pPr>
            <a:endParaRPr lang="en-US" altLang="ko-KR">
              <a:solidFill>
                <a:srgbClr val="FFFFFF"/>
              </a:solidFill>
              <a:ea typeface="굴림" pitchFamily="50" charset="-127"/>
              <a:cs typeface="Arial" charset="0"/>
            </a:endParaRPr>
          </a:p>
        </p:txBody>
      </p:sp>
      <p:pic>
        <p:nvPicPr>
          <p:cNvPr id="5" name="Picture 8" descr="horizontal-logo-green-text.jpg"/>
          <p:cNvPicPr>
            <a:picLocks noChangeAspect="1"/>
          </p:cNvPicPr>
          <p:nvPr userDrawn="1"/>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6465" indent="0" algn="ctr">
              <a:buNone/>
              <a:defRPr>
                <a:solidFill>
                  <a:schemeClr val="tx1">
                    <a:tint val="75000"/>
                  </a:schemeClr>
                </a:solidFill>
              </a:defRPr>
            </a:lvl2pPr>
            <a:lvl3pPr marL="912933" indent="0" algn="ctr">
              <a:buNone/>
              <a:defRPr>
                <a:solidFill>
                  <a:schemeClr val="tx1">
                    <a:tint val="75000"/>
                  </a:schemeClr>
                </a:solidFill>
              </a:defRPr>
            </a:lvl3pPr>
            <a:lvl4pPr marL="1369396" indent="0" algn="ctr">
              <a:buNone/>
              <a:defRPr>
                <a:solidFill>
                  <a:schemeClr val="tx1">
                    <a:tint val="75000"/>
                  </a:schemeClr>
                </a:solidFill>
              </a:defRPr>
            </a:lvl4pPr>
            <a:lvl5pPr marL="1825867" indent="0" algn="ctr">
              <a:buNone/>
              <a:defRPr>
                <a:solidFill>
                  <a:schemeClr val="tx1">
                    <a:tint val="75000"/>
                  </a:schemeClr>
                </a:solidFill>
              </a:defRPr>
            </a:lvl5pPr>
            <a:lvl6pPr marL="2282336" indent="0" algn="ctr">
              <a:buNone/>
              <a:defRPr>
                <a:solidFill>
                  <a:schemeClr val="tx1">
                    <a:tint val="75000"/>
                  </a:schemeClr>
                </a:solidFill>
              </a:defRPr>
            </a:lvl6pPr>
            <a:lvl7pPr marL="2738800" indent="0" algn="ctr">
              <a:buNone/>
              <a:defRPr>
                <a:solidFill>
                  <a:schemeClr val="tx1">
                    <a:tint val="75000"/>
                  </a:schemeClr>
                </a:solidFill>
              </a:defRPr>
            </a:lvl7pPr>
            <a:lvl8pPr marL="3195270" indent="0" algn="ctr">
              <a:buNone/>
              <a:defRPr>
                <a:solidFill>
                  <a:schemeClr val="tx1">
                    <a:tint val="75000"/>
                  </a:schemeClr>
                </a:solidFill>
              </a:defRPr>
            </a:lvl8pPr>
            <a:lvl9pPr marL="3651738"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BADC81BF-EF8C-4A82-94CB-947D99AD6698}"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A3CAC362-E59B-4FFF-AE61-00E1C8A65FEA}"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6605" y="275334"/>
            <a:ext cx="8230810" cy="585043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5"/>
            <a:ext cx="4040188" cy="639762"/>
          </a:xfrm>
        </p:spPr>
        <p:txBody>
          <a:bodyPr anchor="b"/>
          <a:lstStyle>
            <a:lvl1pPr marL="0" indent="0">
              <a:buNone/>
              <a:defRPr sz="2400" b="1"/>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5"/>
            <a:ext cx="4041775" cy="639762"/>
          </a:xfrm>
        </p:spPr>
        <p:txBody>
          <a:bodyPr anchor="b"/>
          <a:lstStyle>
            <a:lvl1pPr marL="0" indent="0">
              <a:buNone/>
              <a:defRPr sz="2400" b="1"/>
            </a:lvl1pPr>
            <a:lvl2pPr marL="457118" indent="0">
              <a:buNone/>
              <a:defRPr sz="2000" b="1"/>
            </a:lvl2pPr>
            <a:lvl3pPr marL="914237" indent="0">
              <a:buNone/>
              <a:defRPr sz="1800" b="1"/>
            </a:lvl3pPr>
            <a:lvl4pPr marL="1371354" indent="0">
              <a:buNone/>
              <a:defRPr sz="1600" b="1"/>
            </a:lvl4pPr>
            <a:lvl5pPr marL="1828474" indent="0">
              <a:buNone/>
              <a:defRPr sz="1600" b="1"/>
            </a:lvl5pPr>
            <a:lvl6pPr marL="2285593" indent="0">
              <a:buNone/>
              <a:defRPr sz="1600" b="1"/>
            </a:lvl6pPr>
            <a:lvl7pPr marL="2742712" indent="0">
              <a:buNone/>
              <a:defRPr sz="1600" b="1"/>
            </a:lvl7pPr>
            <a:lvl8pPr marL="3199830" indent="0">
              <a:buNone/>
              <a:defRPr sz="1600" b="1"/>
            </a:lvl8pPr>
            <a:lvl9pPr marL="36569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24" tIns="45712" rIns="91424" bIns="45712" numCol="1" anchor="t" anchorCtr="0" compatLnSpc="1">
            <a:prstTxWarp prst="textNoShape">
              <a:avLst/>
            </a:prstTxWarp>
          </a:bodyPr>
          <a:lstStyle>
            <a:lvl1pPr>
              <a:defRPr>
                <a:latin typeface="Arial" charset="0"/>
                <a:ea typeface="굴림" pitchFamily="50" charset="-127"/>
                <a:cs typeface="Arial" charset="0"/>
              </a:defRPr>
            </a:lvl1pPr>
          </a:lstStyle>
          <a:p>
            <a:pPr defTabSz="914400" fontAlgn="base">
              <a:spcBef>
                <a:spcPct val="0"/>
              </a:spcBef>
              <a:spcAft>
                <a:spcPct val="0"/>
              </a:spcAft>
              <a:defRPr/>
            </a:pPr>
            <a:fld id="{31D22A23-52B2-48B3-AFA2-60C3ACA49684}" type="datetimeFigureOut">
              <a:rPr lang="en-US" altLang="ko-KR">
                <a:solidFill>
                  <a:prstClr val="black"/>
                </a:solidFill>
              </a:rPr>
              <a:pPr defTabSz="914400" fontAlgn="base">
                <a:spcBef>
                  <a:spcPct val="0"/>
                </a:spcBef>
                <a:spcAft>
                  <a:spcPct val="0"/>
                </a:spcAft>
                <a:defRPr/>
              </a:pPr>
              <a:t>7/25/2012</a:t>
            </a:fld>
            <a:endParaRPr lang="en-US" altLang="ko-KR">
              <a:solidFill>
                <a:prstClr val="black"/>
              </a:solidFill>
            </a:endParaRPr>
          </a:p>
        </p:txBody>
      </p:sp>
      <p:sp>
        <p:nvSpPr>
          <p:cNvPr id="8" name="Footer Placeholder 7"/>
          <p:cNvSpPr>
            <a:spLocks noGrp="1"/>
          </p:cNvSpPr>
          <p:nvPr>
            <p:ph type="ftr" sz="quarter" idx="11"/>
          </p:nvPr>
        </p:nvSpPr>
        <p:spPr>
          <a:xfrm>
            <a:off x="3124200" y="6356350"/>
            <a:ext cx="5334000" cy="365125"/>
          </a:xfrm>
          <a:prstGeom prst="rect">
            <a:avLst/>
          </a:prstGeom>
        </p:spPr>
        <p:txBody>
          <a:bodyPr vert="horz" wrap="square" lIns="91424" tIns="45712" rIns="91424" bIns="45712" numCol="1" anchor="t" anchorCtr="0" compatLnSpc="1">
            <a:prstTxWarp prst="textNoShape">
              <a:avLst/>
            </a:prstTxWarp>
          </a:bodyPr>
          <a:lstStyle>
            <a:lvl1pPr>
              <a:defRPr>
                <a:latin typeface="Arial" charset="0"/>
                <a:ea typeface="굴림" pitchFamily="50" charset="-127"/>
                <a:cs typeface="Arial" charset="0"/>
              </a:defRPr>
            </a:lvl1pPr>
          </a:lstStyle>
          <a:p>
            <a:pPr defTabSz="914400" fontAlgn="base">
              <a:spcBef>
                <a:spcPct val="0"/>
              </a:spcBef>
              <a:spcAft>
                <a:spcPct val="0"/>
              </a:spcAft>
              <a:defRPr/>
            </a:pPr>
            <a:endParaRPr lang="en-US" altLang="ko-KR">
              <a:solidFill>
                <a:prstClr val="black"/>
              </a:solidFill>
            </a:endParaRPr>
          </a:p>
        </p:txBody>
      </p:sp>
      <p:sp>
        <p:nvSpPr>
          <p:cNvPr id="9" name="Slide Number Placeholder 8"/>
          <p:cNvSpPr>
            <a:spLocks noGrp="1"/>
          </p:cNvSpPr>
          <p:nvPr>
            <p:ph type="sldNum" sz="quarter" idx="12"/>
          </p:nvPr>
        </p:nvSpPr>
        <p:spPr/>
        <p:txBody>
          <a:bodyPr/>
          <a:lstStyle>
            <a:lvl1pPr>
              <a:defRPr/>
            </a:lvl1pPr>
          </a:lstStyle>
          <a:p>
            <a:pPr>
              <a:defRPr/>
            </a:pPr>
            <a:fld id="{AFD4051C-6263-4940-BBCD-82A19E2810C8}"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3124200" y="6356350"/>
            <a:ext cx="53340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굴림" pitchFamily="50" charset="-127"/>
                <a:cs typeface="Arial" charset="0"/>
              </a:defRPr>
            </a:lvl1pPr>
          </a:lstStyle>
          <a:p>
            <a:pPr defTabSz="914400" fontAlgn="base">
              <a:spcBef>
                <a:spcPct val="0"/>
              </a:spcBef>
              <a:spcAft>
                <a:spcPct val="0"/>
              </a:spcAft>
              <a:defRPr/>
            </a:pPr>
            <a:endParaRPr lang="en-US" altLang="ko-KR">
              <a:solidFill>
                <a:prstClr val="black"/>
              </a:solidFill>
            </a:endParaRPr>
          </a:p>
        </p:txBody>
      </p:sp>
      <p:sp>
        <p:nvSpPr>
          <p:cNvPr id="3" name="Slide Number Placeholder 3"/>
          <p:cNvSpPr>
            <a:spLocks noGrp="1"/>
          </p:cNvSpPr>
          <p:nvPr>
            <p:ph type="sldNum" sz="quarter" idx="11"/>
          </p:nvPr>
        </p:nvSpPr>
        <p:spPr/>
        <p:txBody>
          <a:bodyPr/>
          <a:lstStyle>
            <a:lvl1pPr>
              <a:defRPr/>
            </a:lvl1pPr>
          </a:lstStyle>
          <a:p>
            <a:pPr>
              <a:defRPr/>
            </a:pPr>
            <a:fld id="{05A67692-78F2-4603-9139-3DEE8B8570D2}"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28" y="866775"/>
            <a:ext cx="8410575" cy="5259388"/>
          </a:xfrm>
          <a:prstGeom prst="rect">
            <a:avLst/>
          </a:prstGeom>
          <a:noFill/>
          <a:ln w="9525">
            <a:noFill/>
            <a:miter lim="800000"/>
            <a:headEnd/>
            <a:tailEnd/>
          </a:ln>
        </p:spPr>
        <p:txBody>
          <a:bodyPr vert="horz" wrap="square" lIns="91407" tIns="45704" rIns="91407" bIns="4570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407" tIns="45704" rIns="91407" bIns="4570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r>
              <a:rPr lang="en-US" dirty="0"/>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407" tIns="45704" rIns="91407" bIns="45704"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a:defRPr/>
            </a:pPr>
            <a:fld id="{BAAD86A7-DF98-4833-9A9E-353DA9F97E65}" type="slidenum">
              <a:rPr lang="en-US"/>
              <a:pPr>
                <a:defRPr/>
              </a:pPr>
              <a:t>‹#›</a:t>
            </a:fld>
            <a:endParaRPr lang="en-US" dirty="0"/>
          </a:p>
        </p:txBody>
      </p:sp>
      <p:pic>
        <p:nvPicPr>
          <p:cNvPr id="1030" name="Picture 9" descr="horizontal-logo-green-text.jpg"/>
          <p:cNvPicPr>
            <a:picLocks noChangeAspect="1"/>
          </p:cNvPicPr>
          <p:nvPr/>
        </p:nvPicPr>
        <p:blipFill>
          <a:blip r:embed="rId6" cstate="print"/>
          <a:srcRect/>
          <a:stretch>
            <a:fillRect/>
          </a:stretch>
        </p:blipFill>
        <p:spPr bwMode="auto">
          <a:xfrm>
            <a:off x="457200" y="6354766"/>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039" algn="ctr" rtl="0" fontAlgn="base">
        <a:spcBef>
          <a:spcPct val="0"/>
        </a:spcBef>
        <a:spcAft>
          <a:spcPct val="0"/>
        </a:spcAft>
        <a:defRPr sz="2400">
          <a:solidFill>
            <a:srgbClr val="106636"/>
          </a:solidFill>
          <a:latin typeface="Arial" charset="0"/>
          <a:cs typeface="Arial" charset="0"/>
        </a:defRPr>
      </a:lvl6pPr>
      <a:lvl7pPr marL="914079" algn="ctr" rtl="0" fontAlgn="base">
        <a:spcBef>
          <a:spcPct val="0"/>
        </a:spcBef>
        <a:spcAft>
          <a:spcPct val="0"/>
        </a:spcAft>
        <a:defRPr sz="2400">
          <a:solidFill>
            <a:srgbClr val="106636"/>
          </a:solidFill>
          <a:latin typeface="Arial" charset="0"/>
          <a:cs typeface="Arial" charset="0"/>
        </a:defRPr>
      </a:lvl7pPr>
      <a:lvl8pPr marL="1371119" algn="ctr" rtl="0" fontAlgn="base">
        <a:spcBef>
          <a:spcPct val="0"/>
        </a:spcBef>
        <a:spcAft>
          <a:spcPct val="0"/>
        </a:spcAft>
        <a:defRPr sz="2400">
          <a:solidFill>
            <a:srgbClr val="106636"/>
          </a:solidFill>
          <a:latin typeface="Arial" charset="0"/>
          <a:cs typeface="Arial" charset="0"/>
        </a:defRPr>
      </a:lvl8pPr>
      <a:lvl9pPr marL="1828159" algn="ctr" rtl="0" fontAlgn="base">
        <a:spcBef>
          <a:spcPct val="0"/>
        </a:spcBef>
        <a:spcAft>
          <a:spcPct val="0"/>
        </a:spcAft>
        <a:defRPr sz="2400">
          <a:solidFill>
            <a:srgbClr val="106636"/>
          </a:solidFill>
          <a:latin typeface="Arial" charset="0"/>
          <a:cs typeface="Arial" charset="0"/>
        </a:defRPr>
      </a:lvl9pPr>
    </p:titleStyle>
    <p:bodyStyle>
      <a:lvl1pPr marL="342780" indent="-34278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689" indent="-2856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2599" indent="-22851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9638" indent="-22851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6678" indent="-22851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035" tIns="45520" rIns="91035" bIns="455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52452" y="866775"/>
            <a:ext cx="8410575" cy="5259388"/>
          </a:xfrm>
          <a:prstGeom prst="rect">
            <a:avLst/>
          </a:prstGeom>
          <a:noFill/>
          <a:ln w="9525">
            <a:noFill/>
            <a:miter lim="800000"/>
            <a:headEnd/>
            <a:tailEnd/>
          </a:ln>
        </p:spPr>
        <p:txBody>
          <a:bodyPr vert="horz" wrap="square" lIns="91035" tIns="45520" rIns="91035" bIns="455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5334000" cy="365125"/>
          </a:xfrm>
          <a:prstGeom prst="rect">
            <a:avLst/>
          </a:prstGeom>
        </p:spPr>
        <p:txBody>
          <a:bodyPr vert="horz" lIns="91035" tIns="45520" rIns="91035" bIns="455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400">
              <a:defRPr/>
            </a:pPr>
            <a:r>
              <a:rPr lang="en-US"/>
              <a:t>Office of Science FY 2011 Budget</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lIns="91035" tIns="45520" rIns="91035" bIns="45520" rtlCol="0" anchor="ctr"/>
          <a:lstStyle>
            <a:lvl1pPr algn="r" fontAlgn="auto">
              <a:spcBef>
                <a:spcPts val="0"/>
              </a:spcBef>
              <a:spcAft>
                <a:spcPts val="0"/>
              </a:spcAft>
              <a:defRPr sz="1200">
                <a:solidFill>
                  <a:srgbClr val="106636"/>
                </a:solidFill>
                <a:latin typeface="Arial" pitchFamily="34" charset="0"/>
                <a:cs typeface="Arial" pitchFamily="34" charset="0"/>
              </a:defRPr>
            </a:lvl1pPr>
          </a:lstStyle>
          <a:p>
            <a:pPr defTabSz="914400">
              <a:defRPr/>
            </a:pPr>
            <a:fld id="{BAAD86A7-DF98-4833-9A9E-353DA9F97E65}" type="slidenum">
              <a:rPr lang="en-US"/>
              <a:pPr defTabSz="914400">
                <a:defRPr/>
              </a:pPr>
              <a:t>‹#›</a:t>
            </a:fld>
            <a:endParaRPr lang="en-US" dirty="0"/>
          </a:p>
        </p:txBody>
      </p:sp>
      <p:pic>
        <p:nvPicPr>
          <p:cNvPr id="1030" name="Picture 9" descr="horizontal-logo-green-text.jpg"/>
          <p:cNvPicPr>
            <a:picLocks noChangeAspect="1"/>
          </p:cNvPicPr>
          <p:nvPr/>
        </p:nvPicPr>
        <p:blipFill>
          <a:blip r:embed="rId4" cstate="print"/>
          <a:srcRect/>
          <a:stretch>
            <a:fillRect/>
          </a:stretch>
        </p:blipFill>
        <p:spPr bwMode="auto">
          <a:xfrm>
            <a:off x="457200" y="6354801"/>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5178" algn="ctr" rtl="0" fontAlgn="base">
        <a:spcBef>
          <a:spcPct val="0"/>
        </a:spcBef>
        <a:spcAft>
          <a:spcPct val="0"/>
        </a:spcAft>
        <a:defRPr sz="2400">
          <a:solidFill>
            <a:srgbClr val="106636"/>
          </a:solidFill>
          <a:latin typeface="Arial" charset="0"/>
          <a:cs typeface="Arial" charset="0"/>
        </a:defRPr>
      </a:lvl6pPr>
      <a:lvl7pPr marL="910347" algn="ctr" rtl="0" fontAlgn="base">
        <a:spcBef>
          <a:spcPct val="0"/>
        </a:spcBef>
        <a:spcAft>
          <a:spcPct val="0"/>
        </a:spcAft>
        <a:defRPr sz="2400">
          <a:solidFill>
            <a:srgbClr val="106636"/>
          </a:solidFill>
          <a:latin typeface="Arial" charset="0"/>
          <a:cs typeface="Arial" charset="0"/>
        </a:defRPr>
      </a:lvl7pPr>
      <a:lvl8pPr marL="1365520" algn="ctr" rtl="0" fontAlgn="base">
        <a:spcBef>
          <a:spcPct val="0"/>
        </a:spcBef>
        <a:spcAft>
          <a:spcPct val="0"/>
        </a:spcAft>
        <a:defRPr sz="2400">
          <a:solidFill>
            <a:srgbClr val="106636"/>
          </a:solidFill>
          <a:latin typeface="Arial" charset="0"/>
          <a:cs typeface="Arial" charset="0"/>
        </a:defRPr>
      </a:lvl8pPr>
      <a:lvl9pPr marL="1820692" algn="ctr" rtl="0" fontAlgn="base">
        <a:spcBef>
          <a:spcPct val="0"/>
        </a:spcBef>
        <a:spcAft>
          <a:spcPct val="0"/>
        </a:spcAft>
        <a:defRPr sz="2400">
          <a:solidFill>
            <a:srgbClr val="106636"/>
          </a:solidFill>
          <a:latin typeface="Arial" charset="0"/>
          <a:cs typeface="Arial" charset="0"/>
        </a:defRPr>
      </a:lvl9pPr>
    </p:titleStyle>
    <p:bodyStyle>
      <a:lvl1pPr marL="341379" indent="-341379"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39651" indent="-284479"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37934" indent="-22759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593106" indent="-22759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48277" indent="-227599"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03453" indent="-227599" algn="l" defTabSz="91034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8626" indent="-227599" algn="l" defTabSz="91034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3797" indent="-227599" algn="l" defTabSz="91034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8968" indent="-227599" algn="l" defTabSz="91034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0347" rtl="0" eaLnBrk="1" latinLnBrk="0" hangingPunct="1">
        <a:defRPr sz="1800" kern="1200">
          <a:solidFill>
            <a:schemeClr val="tx1"/>
          </a:solidFill>
          <a:latin typeface="+mn-lt"/>
          <a:ea typeface="+mn-ea"/>
          <a:cs typeface="+mn-cs"/>
        </a:defRPr>
      </a:lvl1pPr>
      <a:lvl2pPr marL="455178" algn="l" defTabSz="910347" rtl="0" eaLnBrk="1" latinLnBrk="0" hangingPunct="1">
        <a:defRPr sz="1800" kern="1200">
          <a:solidFill>
            <a:schemeClr val="tx1"/>
          </a:solidFill>
          <a:latin typeface="+mn-lt"/>
          <a:ea typeface="+mn-ea"/>
          <a:cs typeface="+mn-cs"/>
        </a:defRPr>
      </a:lvl2pPr>
      <a:lvl3pPr marL="910347" algn="l" defTabSz="910347" rtl="0" eaLnBrk="1" latinLnBrk="0" hangingPunct="1">
        <a:defRPr sz="1800" kern="1200">
          <a:solidFill>
            <a:schemeClr val="tx1"/>
          </a:solidFill>
          <a:latin typeface="+mn-lt"/>
          <a:ea typeface="+mn-ea"/>
          <a:cs typeface="+mn-cs"/>
        </a:defRPr>
      </a:lvl3pPr>
      <a:lvl4pPr marL="1365520" algn="l" defTabSz="910347" rtl="0" eaLnBrk="1" latinLnBrk="0" hangingPunct="1">
        <a:defRPr sz="1800" kern="1200">
          <a:solidFill>
            <a:schemeClr val="tx1"/>
          </a:solidFill>
          <a:latin typeface="+mn-lt"/>
          <a:ea typeface="+mn-ea"/>
          <a:cs typeface="+mn-cs"/>
        </a:defRPr>
      </a:lvl4pPr>
      <a:lvl5pPr marL="1820692" algn="l" defTabSz="910347" rtl="0" eaLnBrk="1" latinLnBrk="0" hangingPunct="1">
        <a:defRPr sz="1800" kern="1200">
          <a:solidFill>
            <a:schemeClr val="tx1"/>
          </a:solidFill>
          <a:latin typeface="+mn-lt"/>
          <a:ea typeface="+mn-ea"/>
          <a:cs typeface="+mn-cs"/>
        </a:defRPr>
      </a:lvl5pPr>
      <a:lvl6pPr marL="2275865" algn="l" defTabSz="910347" rtl="0" eaLnBrk="1" latinLnBrk="0" hangingPunct="1">
        <a:defRPr sz="1800" kern="1200">
          <a:solidFill>
            <a:schemeClr val="tx1"/>
          </a:solidFill>
          <a:latin typeface="+mn-lt"/>
          <a:ea typeface="+mn-ea"/>
          <a:cs typeface="+mn-cs"/>
        </a:defRPr>
      </a:lvl6pPr>
      <a:lvl7pPr marL="2731037" algn="l" defTabSz="910347" rtl="0" eaLnBrk="1" latinLnBrk="0" hangingPunct="1">
        <a:defRPr sz="1800" kern="1200">
          <a:solidFill>
            <a:schemeClr val="tx1"/>
          </a:solidFill>
          <a:latin typeface="+mn-lt"/>
          <a:ea typeface="+mn-ea"/>
          <a:cs typeface="+mn-cs"/>
        </a:defRPr>
      </a:lvl7pPr>
      <a:lvl8pPr marL="3186212" algn="l" defTabSz="910347" rtl="0" eaLnBrk="1" latinLnBrk="0" hangingPunct="1">
        <a:defRPr sz="1800" kern="1200">
          <a:solidFill>
            <a:schemeClr val="tx1"/>
          </a:solidFill>
          <a:latin typeface="+mn-lt"/>
          <a:ea typeface="+mn-ea"/>
          <a:cs typeface="+mn-cs"/>
        </a:defRPr>
      </a:lvl8pPr>
      <a:lvl9pPr marL="3641382" algn="l" defTabSz="91034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19075"/>
            <a:ext cx="9144000" cy="1143000"/>
          </a:xfrm>
          <a:prstGeom prst="rect">
            <a:avLst/>
          </a:prstGeom>
          <a:noFill/>
          <a:ln w="9525">
            <a:noFill/>
            <a:miter lim="800000"/>
            <a:headEnd/>
            <a:tailEnd/>
          </a:ln>
        </p:spPr>
        <p:txBody>
          <a:bodyPr vert="horz" wrap="square" lIns="91292" tIns="45646" rIns="91292" bIns="45646" numCol="1" anchor="ctr" anchorCtr="0" compatLnSpc="1">
            <a:prstTxWarp prst="textNoShape">
              <a:avLst/>
            </a:prstTxWarp>
          </a:bodyPr>
          <a:lstStyle/>
          <a:p>
            <a:pPr lvl="0"/>
            <a:r>
              <a:rPr lang="en-US" altLang="ko-KR" smtClean="0"/>
              <a:t>Click to edit Master title style</a:t>
            </a:r>
          </a:p>
        </p:txBody>
      </p:sp>
      <p:sp>
        <p:nvSpPr>
          <p:cNvPr id="1027" name="Text Placeholder 2"/>
          <p:cNvSpPr>
            <a:spLocks noGrp="1"/>
          </p:cNvSpPr>
          <p:nvPr>
            <p:ph type="body" idx="1"/>
          </p:nvPr>
        </p:nvSpPr>
        <p:spPr bwMode="auto">
          <a:xfrm>
            <a:off x="352425" y="866775"/>
            <a:ext cx="8410575" cy="5259388"/>
          </a:xfrm>
          <a:prstGeom prst="rect">
            <a:avLst/>
          </a:prstGeom>
          <a:noFill/>
          <a:ln w="9525">
            <a:noFill/>
            <a:miter lim="800000"/>
            <a:headEnd/>
            <a:tailEnd/>
          </a:ln>
        </p:spPr>
        <p:txBody>
          <a:bodyPr vert="horz" wrap="square" lIns="91292" tIns="45646" rIns="91292" bIns="45646"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6" name="Slide Number Placeholder 5"/>
          <p:cNvSpPr>
            <a:spLocks noGrp="1"/>
          </p:cNvSpPr>
          <p:nvPr>
            <p:ph type="sldNum" sz="quarter" idx="4"/>
          </p:nvPr>
        </p:nvSpPr>
        <p:spPr>
          <a:xfrm>
            <a:off x="8413750" y="6351588"/>
            <a:ext cx="381000" cy="365125"/>
          </a:xfrm>
          <a:prstGeom prst="rect">
            <a:avLst/>
          </a:prstGeom>
        </p:spPr>
        <p:txBody>
          <a:bodyPr vert="horz" wrap="square" lIns="91292" tIns="45646" rIns="91292" bIns="45646" numCol="1" anchor="ctr" anchorCtr="0" compatLnSpc="1">
            <a:prstTxWarp prst="textNoShape">
              <a:avLst/>
            </a:prstTxWarp>
          </a:bodyPr>
          <a:lstStyle>
            <a:lvl1pPr algn="r">
              <a:defRPr sz="1200">
                <a:solidFill>
                  <a:srgbClr val="106636"/>
                </a:solidFill>
                <a:latin typeface="Arial" charset="0"/>
                <a:ea typeface="굴림" pitchFamily="50" charset="-127"/>
                <a:cs typeface="Arial" charset="0"/>
              </a:defRPr>
            </a:lvl1pPr>
          </a:lstStyle>
          <a:p>
            <a:pPr defTabSz="914400" fontAlgn="base">
              <a:spcBef>
                <a:spcPct val="0"/>
              </a:spcBef>
              <a:spcAft>
                <a:spcPct val="0"/>
              </a:spcAft>
              <a:defRPr/>
            </a:pPr>
            <a:fld id="{ED3D0F0F-5B32-47FB-BB04-06429A97DCA1}" type="slidenum">
              <a:rPr lang="en-US" altLang="ko-KR"/>
              <a:pPr defTabSz="914400" fontAlgn="base">
                <a:spcBef>
                  <a:spcPct val="0"/>
                </a:spcBef>
                <a:spcAft>
                  <a:spcPct val="0"/>
                </a:spcAft>
                <a:defRPr/>
              </a:pPr>
              <a:t>‹#›</a:t>
            </a:fld>
            <a:endParaRPr lang="en-US" altLang="ko-KR"/>
          </a:p>
        </p:txBody>
      </p:sp>
      <p:pic>
        <p:nvPicPr>
          <p:cNvPr id="1029" name="Picture 9" descr="horizontal-logo-green-text.jpg"/>
          <p:cNvPicPr>
            <a:picLocks noChangeAspect="1"/>
          </p:cNvPicPr>
          <p:nvPr/>
        </p:nvPicPr>
        <p:blipFill>
          <a:blip r:embed="rId8"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240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6465" algn="ctr" rtl="0" fontAlgn="base">
        <a:spcBef>
          <a:spcPct val="0"/>
        </a:spcBef>
        <a:spcAft>
          <a:spcPct val="0"/>
        </a:spcAft>
        <a:defRPr sz="2400">
          <a:solidFill>
            <a:srgbClr val="106636"/>
          </a:solidFill>
          <a:latin typeface="Arial" charset="0"/>
          <a:cs typeface="Arial" charset="0"/>
        </a:defRPr>
      </a:lvl6pPr>
      <a:lvl7pPr marL="912933" algn="ctr" rtl="0" fontAlgn="base">
        <a:spcBef>
          <a:spcPct val="0"/>
        </a:spcBef>
        <a:spcAft>
          <a:spcPct val="0"/>
        </a:spcAft>
        <a:defRPr sz="2400">
          <a:solidFill>
            <a:srgbClr val="106636"/>
          </a:solidFill>
          <a:latin typeface="Arial" charset="0"/>
          <a:cs typeface="Arial" charset="0"/>
        </a:defRPr>
      </a:lvl7pPr>
      <a:lvl8pPr marL="1369396" algn="ctr" rtl="0" fontAlgn="base">
        <a:spcBef>
          <a:spcPct val="0"/>
        </a:spcBef>
        <a:spcAft>
          <a:spcPct val="0"/>
        </a:spcAft>
        <a:defRPr sz="2400">
          <a:solidFill>
            <a:srgbClr val="106636"/>
          </a:solidFill>
          <a:latin typeface="Arial" charset="0"/>
          <a:cs typeface="Arial" charset="0"/>
        </a:defRPr>
      </a:lvl8pPr>
      <a:lvl9pPr marL="1825867" algn="ctr" rtl="0" fontAlgn="base">
        <a:spcBef>
          <a:spcPct val="0"/>
        </a:spcBef>
        <a:spcAft>
          <a:spcPct val="0"/>
        </a:spcAft>
        <a:defRPr sz="2400">
          <a:solidFill>
            <a:srgbClr val="106636"/>
          </a:solidFill>
          <a:latin typeface="Arial" charset="0"/>
          <a:cs typeface="Arial" charset="0"/>
        </a:defRPr>
      </a:lvl9pPr>
    </p:titleStyle>
    <p:bodyStyle>
      <a:lvl1pPr marL="341313" indent="-341313" algn="l" rtl="0" eaLnBrk="0" fontAlgn="base" hangingPunct="0">
        <a:spcBef>
          <a:spcPct val="20000"/>
        </a:spcBef>
        <a:spcAft>
          <a:spcPct val="0"/>
        </a:spcAft>
        <a:buFont typeface="Arial" pitchFamily="34" charset="0"/>
        <a:buChar char="•"/>
        <a:defRPr sz="2400" b="1" kern="1200">
          <a:solidFill>
            <a:srgbClr val="146737"/>
          </a:solidFill>
          <a:latin typeface="Arial" pitchFamily="34" charset="0"/>
          <a:ea typeface="+mn-ea"/>
          <a:cs typeface="Arial" pitchFamily="34" charset="0"/>
        </a:defRPr>
      </a:lvl1pPr>
      <a:lvl2pPr marL="741363" indent="-284163" algn="l" rtl="0" eaLnBrk="0" fontAlgn="base" hangingPunct="0">
        <a:spcBef>
          <a:spcPct val="20000"/>
        </a:spcBef>
        <a:spcAft>
          <a:spcPct val="0"/>
        </a:spcAft>
        <a:buFont typeface="Arial" pitchFamily="34" charset="0"/>
        <a:buChar char="–"/>
        <a:defRPr sz="2200" kern="1200">
          <a:solidFill>
            <a:srgbClr val="404040"/>
          </a:solidFill>
          <a:latin typeface="Arial" pitchFamily="34" charset="0"/>
          <a:ea typeface="+mn-ea"/>
          <a:cs typeface="Arial" pitchFamily="34" charset="0"/>
        </a:defRPr>
      </a:lvl2pPr>
      <a:lvl3pPr marL="1139825" indent="-227013"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3pPr>
      <a:lvl4pPr marL="1597025" indent="-227013"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2638" indent="-227013"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0570" indent="-228235" algn="l" defTabSz="9129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038" indent="-228235" algn="l" defTabSz="9129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503" indent="-228235" algn="l" defTabSz="9129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9971" indent="-228235" algn="l" defTabSz="9129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933" rtl="0" eaLnBrk="1" latinLnBrk="0" hangingPunct="1">
        <a:defRPr sz="1800" kern="1200">
          <a:solidFill>
            <a:schemeClr val="tx1"/>
          </a:solidFill>
          <a:latin typeface="+mn-lt"/>
          <a:ea typeface="+mn-ea"/>
          <a:cs typeface="+mn-cs"/>
        </a:defRPr>
      </a:lvl1pPr>
      <a:lvl2pPr marL="456465" algn="l" defTabSz="912933" rtl="0" eaLnBrk="1" latinLnBrk="0" hangingPunct="1">
        <a:defRPr sz="1800" kern="1200">
          <a:solidFill>
            <a:schemeClr val="tx1"/>
          </a:solidFill>
          <a:latin typeface="+mn-lt"/>
          <a:ea typeface="+mn-ea"/>
          <a:cs typeface="+mn-cs"/>
        </a:defRPr>
      </a:lvl2pPr>
      <a:lvl3pPr marL="912933" algn="l" defTabSz="912933" rtl="0" eaLnBrk="1" latinLnBrk="0" hangingPunct="1">
        <a:defRPr sz="1800" kern="1200">
          <a:solidFill>
            <a:schemeClr val="tx1"/>
          </a:solidFill>
          <a:latin typeface="+mn-lt"/>
          <a:ea typeface="+mn-ea"/>
          <a:cs typeface="+mn-cs"/>
        </a:defRPr>
      </a:lvl3pPr>
      <a:lvl4pPr marL="1369396" algn="l" defTabSz="912933" rtl="0" eaLnBrk="1" latinLnBrk="0" hangingPunct="1">
        <a:defRPr sz="1800" kern="1200">
          <a:solidFill>
            <a:schemeClr val="tx1"/>
          </a:solidFill>
          <a:latin typeface="+mn-lt"/>
          <a:ea typeface="+mn-ea"/>
          <a:cs typeface="+mn-cs"/>
        </a:defRPr>
      </a:lvl4pPr>
      <a:lvl5pPr marL="1825867" algn="l" defTabSz="912933" rtl="0" eaLnBrk="1" latinLnBrk="0" hangingPunct="1">
        <a:defRPr sz="1800" kern="1200">
          <a:solidFill>
            <a:schemeClr val="tx1"/>
          </a:solidFill>
          <a:latin typeface="+mn-lt"/>
          <a:ea typeface="+mn-ea"/>
          <a:cs typeface="+mn-cs"/>
        </a:defRPr>
      </a:lvl5pPr>
      <a:lvl6pPr marL="2282336" algn="l" defTabSz="912933" rtl="0" eaLnBrk="1" latinLnBrk="0" hangingPunct="1">
        <a:defRPr sz="1800" kern="1200">
          <a:solidFill>
            <a:schemeClr val="tx1"/>
          </a:solidFill>
          <a:latin typeface="+mn-lt"/>
          <a:ea typeface="+mn-ea"/>
          <a:cs typeface="+mn-cs"/>
        </a:defRPr>
      </a:lvl6pPr>
      <a:lvl7pPr marL="2738800" algn="l" defTabSz="912933" rtl="0" eaLnBrk="1" latinLnBrk="0" hangingPunct="1">
        <a:defRPr sz="1800" kern="1200">
          <a:solidFill>
            <a:schemeClr val="tx1"/>
          </a:solidFill>
          <a:latin typeface="+mn-lt"/>
          <a:ea typeface="+mn-ea"/>
          <a:cs typeface="+mn-cs"/>
        </a:defRPr>
      </a:lvl7pPr>
      <a:lvl8pPr marL="3195270" algn="l" defTabSz="912933" rtl="0" eaLnBrk="1" latinLnBrk="0" hangingPunct="1">
        <a:defRPr sz="1800" kern="1200">
          <a:solidFill>
            <a:schemeClr val="tx1"/>
          </a:solidFill>
          <a:latin typeface="+mn-lt"/>
          <a:ea typeface="+mn-ea"/>
          <a:cs typeface="+mn-cs"/>
        </a:defRPr>
      </a:lvl8pPr>
      <a:lvl9pPr marL="3651738" algn="l" defTabSz="91293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wmf"/><Relationship Id="rId7"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wmf"/><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science.energy.gov/~/media/bes/pdf/brochures/files/BES_SSN.pdf" TargetMode="External"/><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hyperlink" Target="http://science.energy.gov/~/media/bes/pdf/reports/files/bes_fy2011_research_summaries.pdf" TargetMode="External"/><Relationship Id="rId4" Type="http://schemas.openxmlformats.org/officeDocument/2006/relationships/hyperlink" Target="http://science.energy.gov/~/media/bes/pdf/reports/files/BES2011SR_rp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gif"/><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hyperlink" Target="http://www.energy.siemens.com/entry/energy/hq/en/" TargetMode="External"/><Relationship Id="rId3" Type="http://schemas.openxmlformats.org/officeDocument/2006/relationships/image" Target="../media/image23.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4.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ChangeArrowheads="1"/>
          </p:cNvSpPr>
          <p:nvPr/>
        </p:nvSpPr>
        <p:spPr bwMode="auto">
          <a:xfrm>
            <a:off x="152400" y="2362201"/>
            <a:ext cx="8763000" cy="4120205"/>
          </a:xfrm>
          <a:prstGeom prst="rect">
            <a:avLst/>
          </a:prstGeom>
          <a:noFill/>
          <a:ln w="12700">
            <a:noFill/>
            <a:miter lim="800000"/>
            <a:headEnd/>
            <a:tailEnd/>
          </a:ln>
          <a:effectLst/>
        </p:spPr>
        <p:txBody>
          <a:bodyPr wrap="square" lIns="163983" tIns="122987" rIns="163983" bIns="122987">
            <a:spAutoFit/>
          </a:bodyPr>
          <a:lstStyle/>
          <a:p>
            <a:pPr algn="ctr"/>
            <a:r>
              <a:rPr lang="en-US" sz="2400" dirty="0" smtClean="0">
                <a:solidFill>
                  <a:srgbClr val="006600"/>
                </a:solidFill>
                <a:latin typeface="Arial" pitchFamily="34" charset="0"/>
                <a:cs typeface="Arial" pitchFamily="34" charset="0"/>
              </a:rPr>
              <a:t> </a:t>
            </a:r>
            <a:r>
              <a:rPr lang="en-US" sz="2400" b="1" dirty="0" smtClean="0">
                <a:solidFill>
                  <a:srgbClr val="106636"/>
                </a:solidFill>
                <a:latin typeface="Arial" pitchFamily="34" charset="0"/>
                <a:cs typeface="Arial" pitchFamily="34" charset="0"/>
              </a:rPr>
              <a:t>“Science Serving the Nation” </a:t>
            </a:r>
            <a:r>
              <a:rPr lang="en-US" sz="3200" b="1" dirty="0" smtClean="0">
                <a:solidFill>
                  <a:srgbClr val="106636"/>
                </a:solidFill>
              </a:rPr>
              <a:t>	</a:t>
            </a:r>
          </a:p>
          <a:p>
            <a:pPr marL="206450" indent="-206450" algn="ctr" eaLnBrk="0" hangingPunct="0">
              <a:spcAft>
                <a:spcPct val="25000"/>
              </a:spcAft>
              <a:defRPr/>
            </a:pPr>
            <a:r>
              <a:rPr lang="en-US" sz="2400" dirty="0" smtClean="0">
                <a:solidFill>
                  <a:srgbClr val="106636"/>
                </a:solidFill>
                <a:latin typeface="Arial" pitchFamily="34" charset="0"/>
                <a:cs typeface="Arial" pitchFamily="34" charset="0"/>
              </a:rPr>
              <a:t>Basic Energy Sciences Advisory Committee Meeting</a:t>
            </a:r>
          </a:p>
          <a:p>
            <a:pPr marL="206450" indent="-206450" algn="ctr" eaLnBrk="0" hangingPunct="0">
              <a:spcAft>
                <a:spcPct val="25000"/>
              </a:spcAft>
              <a:defRPr/>
            </a:pPr>
            <a:r>
              <a:rPr lang="en-US" sz="2400" dirty="0" smtClean="0">
                <a:solidFill>
                  <a:srgbClr val="106636"/>
                </a:solidFill>
                <a:latin typeface="Arial" pitchFamily="34" charset="0"/>
                <a:cs typeface="Arial" pitchFamily="34" charset="0"/>
              </a:rPr>
              <a:t>July 27, </a:t>
            </a:r>
            <a:r>
              <a:rPr lang="en-US" sz="2400" dirty="0" smtClean="0">
                <a:solidFill>
                  <a:srgbClr val="106636"/>
                </a:solidFill>
                <a:latin typeface="Arial" pitchFamily="34" charset="0"/>
                <a:cs typeface="Arial" pitchFamily="34" charset="0"/>
              </a:rPr>
              <a:t>2012</a:t>
            </a:r>
            <a:endParaRPr lang="en-US" sz="2400" dirty="0" smtClean="0">
              <a:solidFill>
                <a:srgbClr val="106636"/>
              </a:solidFill>
              <a:latin typeface="Arial" pitchFamily="34" charset="0"/>
              <a:cs typeface="Arial" pitchFamily="34" charset="0"/>
            </a:endParaRPr>
          </a:p>
          <a:p>
            <a:pPr marL="206450" indent="-206450" algn="ctr" eaLnBrk="0" hangingPunct="0">
              <a:lnSpc>
                <a:spcPct val="110000"/>
              </a:lnSpc>
              <a:defRPr/>
            </a:pPr>
            <a:endParaRPr lang="en-US" sz="2800" dirty="0" smtClean="0">
              <a:latin typeface="Arial" pitchFamily="34" charset="0"/>
              <a:cs typeface="Arial" pitchFamily="34" charset="0"/>
            </a:endParaRPr>
          </a:p>
          <a:p>
            <a:pPr marL="206450" indent="-206450" algn="ctr" eaLnBrk="0" hangingPunct="0">
              <a:lnSpc>
                <a:spcPct val="110000"/>
              </a:lnSpc>
              <a:defRPr/>
            </a:pPr>
            <a:endParaRPr lang="en-US" sz="2800" dirty="0" smtClean="0">
              <a:latin typeface="Arial" pitchFamily="34" charset="0"/>
              <a:cs typeface="Arial" pitchFamily="34" charset="0"/>
            </a:endParaRPr>
          </a:p>
          <a:p>
            <a:pPr marL="206450" indent="-206450" algn="ctr" eaLnBrk="0" hangingPunct="0">
              <a:lnSpc>
                <a:spcPct val="110000"/>
              </a:lnSpc>
              <a:defRPr/>
            </a:pPr>
            <a:r>
              <a:rPr lang="en-US" sz="2000" b="1" dirty="0" smtClean="0">
                <a:latin typeface="Arial" pitchFamily="34" charset="0"/>
                <a:cs typeface="Arial" pitchFamily="34" charset="0"/>
              </a:rPr>
              <a:t>Linda </a:t>
            </a:r>
            <a:r>
              <a:rPr lang="en-US" sz="2000" b="1" dirty="0" smtClean="0">
                <a:latin typeface="Arial" pitchFamily="34" charset="0"/>
                <a:cs typeface="Arial" pitchFamily="34" charset="0"/>
              </a:rPr>
              <a:t>L. </a:t>
            </a:r>
            <a:r>
              <a:rPr lang="en-US" sz="2000" b="1" dirty="0" smtClean="0">
                <a:latin typeface="Arial" pitchFamily="34" charset="0"/>
                <a:cs typeface="Arial" pitchFamily="34" charset="0"/>
              </a:rPr>
              <a:t>Horton</a:t>
            </a:r>
          </a:p>
          <a:p>
            <a:pPr marL="206450" indent="-206450" algn="ctr" eaLnBrk="0" hangingPunct="0">
              <a:lnSpc>
                <a:spcPct val="110000"/>
              </a:lnSpc>
              <a:defRPr/>
            </a:pPr>
            <a:r>
              <a:rPr lang="en-US" sz="2000" b="1" dirty="0" smtClean="0">
                <a:latin typeface="Arial" pitchFamily="34" charset="0"/>
                <a:cs typeface="Arial" pitchFamily="34" charset="0"/>
              </a:rPr>
              <a:t>Director; Materials Sciences and Engineering Division</a:t>
            </a:r>
          </a:p>
          <a:p>
            <a:pPr marL="206450" indent="-206450" algn="ctr" eaLnBrk="0" hangingPunct="0">
              <a:lnSpc>
                <a:spcPct val="110000"/>
              </a:lnSpc>
              <a:defRPr/>
            </a:pPr>
            <a:r>
              <a:rPr lang="en-US" sz="2000" b="1" dirty="0" smtClean="0">
                <a:latin typeface="Arial" pitchFamily="34" charset="0"/>
                <a:cs typeface="Arial" pitchFamily="34" charset="0"/>
              </a:rPr>
              <a:t>Office of Basic Energy Sciences</a:t>
            </a:r>
          </a:p>
          <a:p>
            <a:pPr marL="206450" indent="-206450" algn="ctr" eaLnBrk="0" hangingPunct="0">
              <a:spcAft>
                <a:spcPct val="25000"/>
              </a:spcAft>
              <a:defRPr/>
            </a:pPr>
            <a:endParaRPr lang="en-US" sz="3200" dirty="0" smtClean="0">
              <a:solidFill>
                <a:srgbClr val="0066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5314950" y="1508125"/>
            <a:ext cx="3829050" cy="5426075"/>
          </a:xfrm>
          <a:prstGeom prst="rect">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lgn="ctr" defTabSz="914400" fontAlgn="base">
              <a:spcBef>
                <a:spcPct val="0"/>
              </a:spcBef>
              <a:spcAft>
                <a:spcPct val="0"/>
              </a:spcAft>
            </a:pPr>
            <a:endParaRPr lang="en-US" altLang="ko-KR" smtClean="0">
              <a:solidFill>
                <a:srgbClr val="000000"/>
              </a:solidFill>
              <a:ea typeface="굴림" pitchFamily="80" charset="-127"/>
              <a:cs typeface="Arial" pitchFamily="34" charset="0"/>
            </a:endParaRPr>
          </a:p>
        </p:txBody>
      </p:sp>
      <p:sp>
        <p:nvSpPr>
          <p:cNvPr id="10243" name="AutoShape 5"/>
          <p:cNvSpPr>
            <a:spLocks noChangeArrowheads="1"/>
          </p:cNvSpPr>
          <p:nvPr/>
        </p:nvSpPr>
        <p:spPr bwMode="auto">
          <a:xfrm>
            <a:off x="2781300" y="1524000"/>
            <a:ext cx="3352800" cy="5410200"/>
          </a:xfrm>
          <a:prstGeom prst="homePlate">
            <a:avLst>
              <a:gd name="adj" fmla="val 16421"/>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defTabSz="914400" fontAlgn="base">
              <a:spcBef>
                <a:spcPct val="0"/>
              </a:spcBef>
              <a:spcAft>
                <a:spcPct val="0"/>
              </a:spcAft>
            </a:pPr>
            <a:r>
              <a:rPr lang="en-US" altLang="ko-KR" smtClean="0">
                <a:solidFill>
                  <a:srgbClr val="000000"/>
                </a:solidFill>
                <a:ea typeface="굴림" pitchFamily="80" charset="-127"/>
                <a:cs typeface="Arial" pitchFamily="34" charset="0"/>
              </a:rPr>
              <a:t> </a:t>
            </a:r>
          </a:p>
        </p:txBody>
      </p:sp>
      <p:sp>
        <p:nvSpPr>
          <p:cNvPr id="10244" name="AutoShape 8"/>
          <p:cNvSpPr>
            <a:spLocks noChangeArrowheads="1"/>
          </p:cNvSpPr>
          <p:nvPr/>
        </p:nvSpPr>
        <p:spPr bwMode="auto">
          <a:xfrm>
            <a:off x="0" y="1530350"/>
            <a:ext cx="3276600" cy="5403850"/>
          </a:xfrm>
          <a:prstGeom prst="homePlate">
            <a:avLst>
              <a:gd name="adj" fmla="val 16505"/>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defTabSz="914400" fontAlgn="base">
              <a:spcBef>
                <a:spcPct val="0"/>
              </a:spcBef>
              <a:spcAft>
                <a:spcPct val="0"/>
              </a:spcAft>
            </a:pPr>
            <a:endParaRPr lang="en-US" altLang="ko-KR" smtClean="0">
              <a:solidFill>
                <a:srgbClr val="000000"/>
              </a:solidFill>
              <a:ea typeface="굴림" pitchFamily="80" charset="-127"/>
              <a:cs typeface="Arial" pitchFamily="34" charset="0"/>
            </a:endParaRPr>
          </a:p>
        </p:txBody>
      </p:sp>
      <p:sp>
        <p:nvSpPr>
          <p:cNvPr id="10245" name="Text Box 25"/>
          <p:cNvSpPr txBox="1">
            <a:spLocks noChangeArrowheads="1"/>
          </p:cNvSpPr>
          <p:nvPr/>
        </p:nvSpPr>
        <p:spPr bwMode="auto">
          <a:xfrm>
            <a:off x="5181600" y="893762"/>
            <a:ext cx="4267200" cy="477838"/>
          </a:xfrm>
          <a:prstGeom prst="rect">
            <a:avLst/>
          </a:prstGeom>
          <a:noFill/>
          <a:ln w="9525">
            <a:noFill/>
            <a:miter lim="800000"/>
            <a:headEnd/>
            <a:tailEnd/>
          </a:ln>
        </p:spPr>
        <p:txBody>
          <a:bodyPr lIns="0" tIns="0" rIns="0" bIns="0">
            <a:spAutoFit/>
          </a:bodyPr>
          <a:lstStyle/>
          <a:p>
            <a:pPr algn="ctr" defTabSz="914400" fontAlgn="base">
              <a:lnSpc>
                <a:spcPct val="85000"/>
              </a:lnSpc>
              <a:spcBef>
                <a:spcPct val="0"/>
              </a:spcBef>
              <a:spcAft>
                <a:spcPct val="0"/>
              </a:spcAft>
            </a:pPr>
            <a:r>
              <a:rPr lang="en-US" altLang="ko-KR" b="1" dirty="0" smtClean="0">
                <a:solidFill>
                  <a:srgbClr val="106636"/>
                </a:solidFill>
                <a:latin typeface="Arial" pitchFamily="34" charset="0"/>
                <a:ea typeface="굴림" pitchFamily="80" charset="-127"/>
                <a:cs typeface="Arial" pitchFamily="34" charset="0"/>
              </a:rPr>
              <a:t>Manufacturing/</a:t>
            </a:r>
          </a:p>
          <a:p>
            <a:pPr algn="ctr" defTabSz="914400" fontAlgn="base">
              <a:lnSpc>
                <a:spcPct val="85000"/>
              </a:lnSpc>
              <a:spcBef>
                <a:spcPct val="0"/>
              </a:spcBef>
              <a:spcAft>
                <a:spcPct val="0"/>
              </a:spcAft>
            </a:pPr>
            <a:r>
              <a:rPr lang="en-US" altLang="ko-KR" b="1" dirty="0" smtClean="0">
                <a:solidFill>
                  <a:srgbClr val="106636"/>
                </a:solidFill>
                <a:latin typeface="Arial" pitchFamily="34" charset="0"/>
                <a:ea typeface="굴림" pitchFamily="80" charset="-127"/>
                <a:cs typeface="Arial" pitchFamily="34" charset="0"/>
              </a:rPr>
              <a:t>Commercialization</a:t>
            </a:r>
          </a:p>
        </p:txBody>
      </p:sp>
      <p:sp>
        <p:nvSpPr>
          <p:cNvPr id="10246" name="Text Box 9"/>
          <p:cNvSpPr txBox="1">
            <a:spLocks noChangeArrowheads="1"/>
          </p:cNvSpPr>
          <p:nvPr/>
        </p:nvSpPr>
        <p:spPr bwMode="auto">
          <a:xfrm>
            <a:off x="473251" y="969962"/>
            <a:ext cx="1736374" cy="327782"/>
          </a:xfrm>
          <a:prstGeom prst="rect">
            <a:avLst/>
          </a:prstGeom>
          <a:noFill/>
          <a:ln w="9525">
            <a:noFill/>
            <a:miter lim="800000"/>
            <a:headEnd/>
            <a:tailEnd/>
          </a:ln>
        </p:spPr>
        <p:txBody>
          <a:bodyPr wrap="none">
            <a:spAutoFit/>
          </a:bodyPr>
          <a:lstStyle/>
          <a:p>
            <a:pPr algn="ctr" defTabSz="914400" fontAlgn="base">
              <a:lnSpc>
                <a:spcPct val="85000"/>
              </a:lnSpc>
              <a:spcBef>
                <a:spcPct val="0"/>
              </a:spcBef>
              <a:spcAft>
                <a:spcPct val="0"/>
              </a:spcAft>
            </a:pPr>
            <a:r>
              <a:rPr lang="en-US" altLang="ko-KR" b="1" dirty="0" smtClean="0">
                <a:solidFill>
                  <a:srgbClr val="106636"/>
                </a:solidFill>
                <a:latin typeface="Arial" pitchFamily="34" charset="0"/>
                <a:ea typeface="굴림" pitchFamily="80" charset="-127"/>
                <a:cs typeface="Arial" pitchFamily="34" charset="0"/>
              </a:rPr>
              <a:t>Basic Science</a:t>
            </a:r>
          </a:p>
        </p:txBody>
      </p:sp>
      <p:sp>
        <p:nvSpPr>
          <p:cNvPr id="10247" name="Text Box 10"/>
          <p:cNvSpPr txBox="1">
            <a:spLocks noChangeArrowheads="1"/>
          </p:cNvSpPr>
          <p:nvPr/>
        </p:nvSpPr>
        <p:spPr bwMode="auto">
          <a:xfrm>
            <a:off x="2819400" y="969962"/>
            <a:ext cx="2600325" cy="327025"/>
          </a:xfrm>
          <a:prstGeom prst="rect">
            <a:avLst/>
          </a:prstGeom>
          <a:noFill/>
          <a:ln w="9525">
            <a:noFill/>
            <a:miter lim="800000"/>
            <a:headEnd/>
            <a:tailEnd/>
          </a:ln>
        </p:spPr>
        <p:txBody>
          <a:bodyPr>
            <a:spAutoFit/>
          </a:bodyPr>
          <a:lstStyle/>
          <a:p>
            <a:pPr algn="ctr" defTabSz="914400" fontAlgn="base">
              <a:lnSpc>
                <a:spcPct val="85000"/>
              </a:lnSpc>
              <a:spcBef>
                <a:spcPct val="0"/>
              </a:spcBef>
              <a:spcAft>
                <a:spcPct val="0"/>
              </a:spcAft>
            </a:pPr>
            <a:r>
              <a:rPr lang="en-US" altLang="ko-KR" b="1" dirty="0" smtClean="0">
                <a:solidFill>
                  <a:srgbClr val="106636"/>
                </a:solidFill>
                <a:latin typeface="Arial" pitchFamily="34" charset="0"/>
                <a:ea typeface="굴림" pitchFamily="80" charset="-127"/>
                <a:cs typeface="Arial" pitchFamily="34" charset="0"/>
              </a:rPr>
              <a:t>Applied R&amp;D</a:t>
            </a:r>
          </a:p>
        </p:txBody>
      </p:sp>
      <p:sp>
        <p:nvSpPr>
          <p:cNvPr id="10248" name="Title 1"/>
          <p:cNvSpPr txBox="1">
            <a:spLocks/>
          </p:cNvSpPr>
          <p:nvPr/>
        </p:nvSpPr>
        <p:spPr bwMode="auto">
          <a:xfrm>
            <a:off x="0" y="109538"/>
            <a:ext cx="9144000" cy="598487"/>
          </a:xfrm>
          <a:prstGeom prst="rect">
            <a:avLst/>
          </a:prstGeom>
          <a:noFill/>
          <a:ln w="9525">
            <a:noFill/>
            <a:miter lim="800000"/>
            <a:headEnd/>
            <a:tailEnd/>
          </a:ln>
        </p:spPr>
        <p:txBody>
          <a:bodyPr anchor="ctr"/>
          <a:lstStyle/>
          <a:p>
            <a:pPr algn="ctr" defTabSz="914400" eaLnBrk="0" fontAlgn="base" hangingPunct="0">
              <a:lnSpc>
                <a:spcPct val="80000"/>
              </a:lnSpc>
              <a:spcBef>
                <a:spcPct val="0"/>
              </a:spcBef>
              <a:spcAft>
                <a:spcPct val="0"/>
              </a:spcAft>
            </a:pPr>
            <a:r>
              <a:rPr lang="en-US" altLang="ko-KR" sz="2400" b="1" dirty="0" smtClean="0">
                <a:solidFill>
                  <a:srgbClr val="106636"/>
                </a:solidFill>
                <a:latin typeface="Arial" pitchFamily="34" charset="0"/>
                <a:ea typeface="굴림" pitchFamily="80" charset="-127"/>
                <a:cs typeface="Arial" pitchFamily="34" charset="0"/>
              </a:rPr>
              <a:t>Textured Organic Solar Cells and Transparent Electrodes</a:t>
            </a:r>
            <a:endParaRPr lang="en-US" altLang="ko-KR" sz="1400" b="1" dirty="0" smtClean="0">
              <a:solidFill>
                <a:srgbClr val="106636"/>
              </a:solidFill>
              <a:latin typeface="Arial" pitchFamily="34" charset="0"/>
              <a:ea typeface="굴림" pitchFamily="80" charset="-127"/>
              <a:cs typeface="Arial" pitchFamily="34" charset="0"/>
            </a:endParaRPr>
          </a:p>
        </p:txBody>
      </p:sp>
      <p:sp>
        <p:nvSpPr>
          <p:cNvPr id="10249" name="Text Box 23"/>
          <p:cNvSpPr txBox="1">
            <a:spLocks noChangeArrowheads="1"/>
          </p:cNvSpPr>
          <p:nvPr/>
        </p:nvSpPr>
        <p:spPr bwMode="auto">
          <a:xfrm>
            <a:off x="3070225" y="1720850"/>
            <a:ext cx="2470150" cy="1008063"/>
          </a:xfrm>
          <a:prstGeom prst="rect">
            <a:avLst/>
          </a:prstGeom>
          <a:noFill/>
          <a:ln w="9525">
            <a:noFill/>
            <a:miter lim="800000"/>
            <a:headEnd/>
            <a:tailEnd/>
          </a:ln>
        </p:spPr>
        <p:txBody>
          <a:bodyPr lIns="91308" tIns="45654" rIns="91308" bIns="45654">
            <a:spAutoFit/>
          </a:bodyPr>
          <a:lstStyle/>
          <a:p>
            <a:pPr defTabSz="914400" fontAlgn="base">
              <a:lnSpc>
                <a:spcPct val="85000"/>
              </a:lnSpc>
              <a:spcBef>
                <a:spcPct val="0"/>
              </a:spcBef>
              <a:spcAft>
                <a:spcPct val="0"/>
              </a:spcAft>
            </a:pPr>
            <a:r>
              <a:rPr lang="en-US" altLang="ko-KR" sz="1400" b="1" smtClean="0">
                <a:solidFill>
                  <a:srgbClr val="000000"/>
                </a:solidFill>
                <a:latin typeface="Arial Narrow" pitchFamily="34" charset="0"/>
                <a:ea typeface="굴림" pitchFamily="80" charset="-127"/>
                <a:cs typeface="Arial" pitchFamily="34" charset="0"/>
              </a:rPr>
              <a:t>Textured organic photovoltaic cells realized with enhanced red absorption and 20% improvement in power conversion effciency</a:t>
            </a:r>
          </a:p>
        </p:txBody>
      </p:sp>
      <p:sp>
        <p:nvSpPr>
          <p:cNvPr id="10250" name="Text Box 12"/>
          <p:cNvSpPr txBox="1">
            <a:spLocks noChangeArrowheads="1"/>
          </p:cNvSpPr>
          <p:nvPr/>
        </p:nvSpPr>
        <p:spPr bwMode="auto">
          <a:xfrm>
            <a:off x="228600" y="2205038"/>
            <a:ext cx="2644775" cy="825500"/>
          </a:xfrm>
          <a:prstGeom prst="rect">
            <a:avLst/>
          </a:prstGeom>
          <a:noFill/>
          <a:ln w="9525">
            <a:noFill/>
            <a:miter lim="800000"/>
            <a:headEnd/>
            <a:tailEnd/>
          </a:ln>
        </p:spPr>
        <p:txBody>
          <a:bodyPr lIns="91308" tIns="45654" rIns="91308" bIns="45654">
            <a:spAutoFit/>
          </a:bodyPr>
          <a:lstStyle/>
          <a:p>
            <a:pPr defTabSz="914400" fontAlgn="base">
              <a:lnSpc>
                <a:spcPct val="85000"/>
              </a:lnSpc>
              <a:spcBef>
                <a:spcPct val="0"/>
              </a:spcBef>
              <a:spcAft>
                <a:spcPct val="0"/>
              </a:spcAft>
            </a:pPr>
            <a:r>
              <a:rPr lang="en-US" altLang="ko-KR" sz="1400" b="1" smtClean="0">
                <a:solidFill>
                  <a:srgbClr val="000000"/>
                </a:solidFill>
                <a:latin typeface="Arial Narrow" pitchFamily="34" charset="0"/>
                <a:ea typeface="굴림" pitchFamily="80" charset="-127"/>
                <a:cs typeface="Arial" pitchFamily="34" charset="0"/>
              </a:rPr>
              <a:t>Investigation of textured substrates amenable to conformal coating of organic photovoltaic layers</a:t>
            </a:r>
          </a:p>
        </p:txBody>
      </p:sp>
      <p:sp>
        <p:nvSpPr>
          <p:cNvPr id="10251" name="Text Box 11"/>
          <p:cNvSpPr txBox="1">
            <a:spLocks noChangeArrowheads="1"/>
          </p:cNvSpPr>
          <p:nvPr/>
        </p:nvSpPr>
        <p:spPr bwMode="auto">
          <a:xfrm>
            <a:off x="309563" y="4430713"/>
            <a:ext cx="2455862" cy="635000"/>
          </a:xfrm>
          <a:prstGeom prst="rect">
            <a:avLst/>
          </a:prstGeom>
          <a:noFill/>
          <a:ln w="9525">
            <a:noFill/>
            <a:miter lim="800000"/>
            <a:headEnd/>
            <a:tailEnd/>
          </a:ln>
        </p:spPr>
        <p:txBody>
          <a:bodyPr lIns="91308" tIns="45654" rIns="91308" bIns="45654">
            <a:spAutoFit/>
          </a:bodyPr>
          <a:lstStyle/>
          <a:p>
            <a:pPr defTabSz="914400" fontAlgn="base">
              <a:lnSpc>
                <a:spcPct val="85000"/>
              </a:lnSpc>
              <a:spcBef>
                <a:spcPct val="0"/>
              </a:spcBef>
              <a:spcAft>
                <a:spcPct val="0"/>
              </a:spcAft>
            </a:pPr>
            <a:r>
              <a:rPr lang="en-US" altLang="ko-KR" sz="1400" b="1" smtClean="0">
                <a:solidFill>
                  <a:srgbClr val="000000"/>
                </a:solidFill>
                <a:latin typeface="Arial Narrow" pitchFamily="34" charset="0"/>
                <a:ea typeface="굴림" pitchFamily="80" charset="-127"/>
                <a:cs typeface="Arial" pitchFamily="34" charset="0"/>
              </a:rPr>
              <a:t>Modeling and theory for</a:t>
            </a:r>
            <a:r>
              <a:rPr lang="en-US" altLang="ko-KR" sz="1400" smtClean="0">
                <a:solidFill>
                  <a:prstClr val="black"/>
                </a:solidFill>
                <a:latin typeface="Arial Narrow" pitchFamily="34" charset="0"/>
                <a:ea typeface="굴림" pitchFamily="80" charset="-127"/>
                <a:cs typeface="Arial" pitchFamily="34" charset="0"/>
              </a:rPr>
              <a:t> </a:t>
            </a:r>
            <a:r>
              <a:rPr lang="en-US" altLang="ko-KR" sz="1400" b="1" smtClean="0">
                <a:solidFill>
                  <a:srgbClr val="000000"/>
                </a:solidFill>
                <a:latin typeface="Arial Narrow" pitchFamily="34" charset="0"/>
                <a:ea typeface="굴림" pitchFamily="80" charset="-127"/>
                <a:cs typeface="Arial" pitchFamily="34" charset="0"/>
              </a:rPr>
              <a:t>high optical transparency and electrical conductivity </a:t>
            </a:r>
          </a:p>
        </p:txBody>
      </p:sp>
      <p:sp>
        <p:nvSpPr>
          <p:cNvPr id="10252" name="TextBox 56"/>
          <p:cNvSpPr txBox="1">
            <a:spLocks noChangeArrowheads="1"/>
          </p:cNvSpPr>
          <p:nvPr/>
        </p:nvSpPr>
        <p:spPr bwMode="auto">
          <a:xfrm>
            <a:off x="5902325" y="1550988"/>
            <a:ext cx="3124200" cy="3754437"/>
          </a:xfrm>
          <a:prstGeom prst="rect">
            <a:avLst/>
          </a:prstGeom>
          <a:noFill/>
          <a:ln w="9525">
            <a:noFill/>
            <a:miter lim="800000"/>
            <a:headEnd/>
            <a:tailEnd/>
          </a:ln>
        </p:spPr>
        <p:txBody>
          <a:bodyPr>
            <a:spAutoFit/>
          </a:bodyPr>
          <a:lstStyle/>
          <a:p>
            <a:pPr marL="166688" indent="-166688" defTabSz="914400" fontAlgn="base">
              <a:spcBef>
                <a:spcPct val="0"/>
              </a:spcBef>
              <a:spcAft>
                <a:spcPct val="0"/>
              </a:spcAft>
              <a:buFont typeface="Arial" pitchFamily="34" charset="0"/>
              <a:buChar char="•"/>
            </a:pPr>
            <a:r>
              <a:rPr lang="en-US" altLang="ko-KR" sz="1400" b="1" smtClean="0">
                <a:solidFill>
                  <a:prstClr val="black"/>
                </a:solidFill>
                <a:latin typeface="Arial Narrow" pitchFamily="34" charset="0"/>
                <a:ea typeface="굴림" pitchFamily="80" charset="-127"/>
                <a:cs typeface="Arial" pitchFamily="34" charset="0"/>
              </a:rPr>
              <a:t>Option agreements pending under DOE/EERE “America’s Next Top Energy Innovator Program”.</a:t>
            </a:r>
          </a:p>
          <a:p>
            <a:pPr marL="166688" indent="-166688" defTabSz="914400" fontAlgn="base">
              <a:spcBef>
                <a:spcPct val="0"/>
              </a:spcBef>
              <a:spcAft>
                <a:spcPct val="0"/>
              </a:spcAft>
              <a:buFont typeface="Arial" pitchFamily="34" charset="0"/>
              <a:buChar char="•"/>
            </a:pPr>
            <a:endParaRPr lang="en-US" altLang="ko-KR" sz="1400" b="1" smtClean="0">
              <a:solidFill>
                <a:prstClr val="black"/>
              </a:solidFill>
              <a:latin typeface="Arial Narrow" pitchFamily="34" charset="0"/>
              <a:ea typeface="굴림" pitchFamily="80" charset="-127"/>
              <a:cs typeface="Arial" pitchFamily="34" charset="0"/>
            </a:endParaRPr>
          </a:p>
          <a:p>
            <a:pPr marL="166688" indent="-166688" defTabSz="914400" fontAlgn="base">
              <a:spcBef>
                <a:spcPct val="0"/>
              </a:spcBef>
              <a:spcAft>
                <a:spcPct val="0"/>
              </a:spcAft>
              <a:buFont typeface="Arial" pitchFamily="34" charset="0"/>
              <a:buChar char="•"/>
            </a:pPr>
            <a:r>
              <a:rPr lang="en-US" altLang="ko-KR" sz="1400" b="1" smtClean="0">
                <a:solidFill>
                  <a:prstClr val="black"/>
                </a:solidFill>
                <a:latin typeface="Arial Narrow" pitchFamily="34" charset="0"/>
                <a:ea typeface="굴림" pitchFamily="80" charset="-127"/>
                <a:cs typeface="Arial" pitchFamily="34" charset="0"/>
              </a:rPr>
              <a:t>Realizing textured cells and transparent electrodes on large area, flexible substrates</a:t>
            </a:r>
          </a:p>
          <a:p>
            <a:pPr marL="166688" indent="-166688" defTabSz="914400" fontAlgn="base">
              <a:spcBef>
                <a:spcPct val="0"/>
              </a:spcBef>
              <a:spcAft>
                <a:spcPct val="0"/>
              </a:spcAft>
              <a:buFont typeface="Arial" pitchFamily="34" charset="0"/>
              <a:buChar char="•"/>
            </a:pPr>
            <a:endParaRPr lang="en-US" altLang="ko-KR" sz="1400" b="1" smtClean="0">
              <a:solidFill>
                <a:prstClr val="black"/>
              </a:solidFill>
              <a:latin typeface="Arial Narrow" pitchFamily="34" charset="0"/>
              <a:ea typeface="굴림" pitchFamily="80" charset="-127"/>
              <a:cs typeface="Arial" pitchFamily="34" charset="0"/>
            </a:endParaRPr>
          </a:p>
          <a:p>
            <a:pPr marL="166688" indent="-166688" defTabSz="914400" fontAlgn="base">
              <a:spcBef>
                <a:spcPct val="0"/>
              </a:spcBef>
              <a:spcAft>
                <a:spcPct val="0"/>
              </a:spcAft>
              <a:buFont typeface="Arial" pitchFamily="34" charset="0"/>
              <a:buChar char="•"/>
            </a:pPr>
            <a:endParaRPr lang="en-US" altLang="ko-KR" sz="1400" b="1" smtClean="0">
              <a:solidFill>
                <a:prstClr val="black"/>
              </a:solidFill>
              <a:latin typeface="Arial Narrow" pitchFamily="34" charset="0"/>
              <a:ea typeface="굴림" pitchFamily="80" charset="-127"/>
              <a:cs typeface="Arial" pitchFamily="34" charset="0"/>
            </a:endParaRPr>
          </a:p>
          <a:p>
            <a:pPr marL="166688" indent="-166688" defTabSz="914400" fontAlgn="base">
              <a:spcBef>
                <a:spcPct val="0"/>
              </a:spcBef>
              <a:spcAft>
                <a:spcPct val="0"/>
              </a:spcAft>
              <a:buFont typeface="Arial" pitchFamily="34" charset="0"/>
              <a:buChar char="•"/>
            </a:pPr>
            <a:endParaRPr lang="en-US" altLang="ko-KR" sz="1400" b="1" smtClean="0">
              <a:solidFill>
                <a:prstClr val="black"/>
              </a:solidFill>
              <a:latin typeface="Arial Narrow" pitchFamily="34" charset="0"/>
              <a:ea typeface="굴림" pitchFamily="80" charset="-127"/>
              <a:cs typeface="Arial" pitchFamily="34" charset="0"/>
            </a:endParaRPr>
          </a:p>
          <a:p>
            <a:pPr marL="166688" indent="-166688" defTabSz="914400" fontAlgn="base">
              <a:spcBef>
                <a:spcPct val="0"/>
              </a:spcBef>
              <a:spcAft>
                <a:spcPct val="0"/>
              </a:spcAft>
              <a:buFont typeface="Arial" pitchFamily="34" charset="0"/>
              <a:buChar char="•"/>
            </a:pPr>
            <a:endParaRPr lang="en-US" altLang="ko-KR" sz="1400" b="1" smtClean="0">
              <a:solidFill>
                <a:prstClr val="black"/>
              </a:solidFill>
              <a:latin typeface="Arial Narrow" pitchFamily="34" charset="0"/>
              <a:ea typeface="굴림" pitchFamily="80" charset="-127"/>
              <a:cs typeface="Arial" pitchFamily="34" charset="0"/>
            </a:endParaRPr>
          </a:p>
          <a:p>
            <a:pPr marL="166688" indent="-166688" defTabSz="914400" fontAlgn="base">
              <a:spcBef>
                <a:spcPct val="0"/>
              </a:spcBef>
              <a:spcAft>
                <a:spcPct val="0"/>
              </a:spcAft>
              <a:buFont typeface="Arial" pitchFamily="34" charset="0"/>
              <a:buChar char="•"/>
            </a:pPr>
            <a:endParaRPr lang="en-US" altLang="ko-KR" sz="1400" b="1" smtClean="0">
              <a:solidFill>
                <a:prstClr val="black"/>
              </a:solidFill>
              <a:latin typeface="Arial Narrow" pitchFamily="34" charset="0"/>
              <a:ea typeface="굴림" pitchFamily="80" charset="-127"/>
              <a:cs typeface="Arial" pitchFamily="34" charset="0"/>
            </a:endParaRPr>
          </a:p>
          <a:p>
            <a:pPr marL="166688" indent="-166688" defTabSz="914400" fontAlgn="base">
              <a:spcBef>
                <a:spcPct val="0"/>
              </a:spcBef>
              <a:spcAft>
                <a:spcPct val="0"/>
              </a:spcAft>
              <a:buFont typeface="Arial" pitchFamily="34" charset="0"/>
              <a:buChar char="•"/>
            </a:pPr>
            <a:endParaRPr lang="en-US" altLang="ko-KR" sz="1400" b="1" smtClean="0">
              <a:solidFill>
                <a:prstClr val="black"/>
              </a:solidFill>
              <a:latin typeface="Arial Narrow" pitchFamily="34" charset="0"/>
              <a:ea typeface="굴림" pitchFamily="80" charset="-127"/>
              <a:cs typeface="Arial" pitchFamily="34" charset="0"/>
            </a:endParaRPr>
          </a:p>
          <a:p>
            <a:pPr marL="166688" indent="-166688" defTabSz="914400" fontAlgn="base">
              <a:spcBef>
                <a:spcPct val="0"/>
              </a:spcBef>
              <a:spcAft>
                <a:spcPct val="0"/>
              </a:spcAft>
              <a:buFont typeface="Arial" pitchFamily="34" charset="0"/>
              <a:buChar char="•"/>
            </a:pPr>
            <a:endParaRPr lang="en-US" altLang="ko-KR" sz="1400" b="1" smtClean="0">
              <a:solidFill>
                <a:prstClr val="black"/>
              </a:solidFill>
              <a:latin typeface="Arial Narrow" pitchFamily="34" charset="0"/>
              <a:ea typeface="굴림" pitchFamily="80" charset="-127"/>
              <a:cs typeface="Arial" pitchFamily="34" charset="0"/>
            </a:endParaRPr>
          </a:p>
          <a:p>
            <a:pPr marL="166688" indent="-166688" defTabSz="914400" fontAlgn="base">
              <a:spcBef>
                <a:spcPct val="0"/>
              </a:spcBef>
              <a:spcAft>
                <a:spcPct val="0"/>
              </a:spcAft>
              <a:buFont typeface="Arial" pitchFamily="34" charset="0"/>
              <a:buChar char="•"/>
            </a:pPr>
            <a:endParaRPr lang="en-US" altLang="ko-KR" sz="1400" b="1" smtClean="0">
              <a:solidFill>
                <a:prstClr val="black"/>
              </a:solidFill>
              <a:latin typeface="Arial Narrow" pitchFamily="34" charset="0"/>
              <a:ea typeface="굴림" pitchFamily="80" charset="-127"/>
              <a:cs typeface="Arial" pitchFamily="34" charset="0"/>
            </a:endParaRPr>
          </a:p>
          <a:p>
            <a:pPr marL="166688" indent="-166688" defTabSz="914400" fontAlgn="base">
              <a:spcBef>
                <a:spcPct val="0"/>
              </a:spcBef>
              <a:spcAft>
                <a:spcPct val="0"/>
              </a:spcAft>
              <a:buFont typeface="Arial" pitchFamily="34" charset="0"/>
              <a:buChar char="•"/>
            </a:pPr>
            <a:r>
              <a:rPr lang="en-US" altLang="ko-KR" sz="1400" b="1" smtClean="0">
                <a:solidFill>
                  <a:prstClr val="black"/>
                </a:solidFill>
                <a:latin typeface="Arial Narrow" pitchFamily="34" charset="0"/>
                <a:ea typeface="굴림" pitchFamily="80" charset="-127"/>
                <a:cs typeface="Arial" pitchFamily="34" charset="0"/>
              </a:rPr>
              <a:t>Thin film Si solar cell under development with PowerFilm Inc. </a:t>
            </a:r>
          </a:p>
        </p:txBody>
      </p:sp>
      <p:sp>
        <p:nvSpPr>
          <p:cNvPr id="760" name="Rectangle 759"/>
          <p:cNvSpPr>
            <a:spLocks noChangeArrowheads="1"/>
          </p:cNvSpPr>
          <p:nvPr/>
        </p:nvSpPr>
        <p:spPr bwMode="auto">
          <a:xfrm>
            <a:off x="153988" y="1765300"/>
            <a:ext cx="1936750" cy="341313"/>
          </a:xfrm>
          <a:prstGeom prst="rect">
            <a:avLst/>
          </a:prstGeom>
          <a:solidFill>
            <a:schemeClr val="bg1">
              <a:lumMod val="75000"/>
            </a:schemeClr>
          </a:solidFill>
          <a:ln w="3175">
            <a:solidFill>
              <a:schemeClr val="tx1"/>
            </a:solidFill>
            <a:round/>
            <a:headEnd/>
            <a:tailEnd/>
          </a:ln>
          <a:effectLst>
            <a:outerShdw dist="38100" dir="2700000" algn="tl" rotWithShape="0">
              <a:srgbClr val="808080">
                <a:alpha val="42999"/>
              </a:srgbClr>
            </a:outerShdw>
          </a:effectLst>
        </p:spPr>
        <p:txBody>
          <a:bodyPr/>
          <a:lstStyle/>
          <a:p>
            <a:pPr defTabSz="914400" fontAlgn="base">
              <a:spcBef>
                <a:spcPct val="0"/>
              </a:spcBef>
              <a:spcAft>
                <a:spcPct val="0"/>
              </a:spcAft>
              <a:defRPr/>
            </a:pPr>
            <a:r>
              <a:rPr lang="en-US" altLang="ko-KR" sz="1400" b="1" dirty="0">
                <a:solidFill>
                  <a:srgbClr val="006600"/>
                </a:solidFill>
                <a:latin typeface="Arial" charset="0"/>
                <a:ea typeface="굴림" pitchFamily="50" charset="-127"/>
                <a:cs typeface="Arial" charset="0"/>
              </a:rPr>
              <a:t>Textured substrate</a:t>
            </a:r>
          </a:p>
        </p:txBody>
      </p:sp>
      <p:sp>
        <p:nvSpPr>
          <p:cNvPr id="2" name="Rectangle 759"/>
          <p:cNvSpPr>
            <a:spLocks noChangeArrowheads="1"/>
          </p:cNvSpPr>
          <p:nvPr/>
        </p:nvSpPr>
        <p:spPr bwMode="auto">
          <a:xfrm>
            <a:off x="214313" y="4071938"/>
            <a:ext cx="2849562" cy="300037"/>
          </a:xfrm>
          <a:prstGeom prst="rect">
            <a:avLst/>
          </a:prstGeom>
          <a:solidFill>
            <a:schemeClr val="bg1">
              <a:lumMod val="75000"/>
            </a:schemeClr>
          </a:solidFill>
          <a:ln w="3175">
            <a:solidFill>
              <a:schemeClr val="tx1"/>
            </a:solidFill>
            <a:round/>
            <a:headEnd/>
            <a:tailEnd/>
          </a:ln>
          <a:effectLst>
            <a:outerShdw dist="38100" dir="2700000" algn="tl" rotWithShape="0">
              <a:srgbClr val="808080">
                <a:alpha val="42999"/>
              </a:srgbClr>
            </a:outerShdw>
          </a:effectLst>
        </p:spPr>
        <p:txBody>
          <a:bodyPr/>
          <a:lstStyle/>
          <a:p>
            <a:pPr algn="ctr" defTabSz="914400" fontAlgn="base">
              <a:spcBef>
                <a:spcPct val="0"/>
              </a:spcBef>
              <a:spcAft>
                <a:spcPct val="0"/>
              </a:spcAft>
              <a:defRPr/>
            </a:pPr>
            <a:r>
              <a:rPr lang="en-US" altLang="ko-KR" sz="1400" b="1">
                <a:solidFill>
                  <a:srgbClr val="006600"/>
                </a:solidFill>
                <a:latin typeface="Arial" charset="0"/>
                <a:ea typeface="굴림" pitchFamily="50" charset="-127"/>
                <a:cs typeface="Arial" charset="0"/>
              </a:rPr>
              <a:t>ITO free transparent electrode</a:t>
            </a:r>
          </a:p>
        </p:txBody>
      </p:sp>
      <p:sp>
        <p:nvSpPr>
          <p:cNvPr id="10255" name="Text Box 22"/>
          <p:cNvSpPr txBox="1">
            <a:spLocks noChangeArrowheads="1"/>
          </p:cNvSpPr>
          <p:nvPr/>
        </p:nvSpPr>
        <p:spPr bwMode="auto">
          <a:xfrm>
            <a:off x="3357563" y="4208463"/>
            <a:ext cx="2514600" cy="635000"/>
          </a:xfrm>
          <a:prstGeom prst="rect">
            <a:avLst/>
          </a:prstGeom>
          <a:noFill/>
          <a:ln w="9525">
            <a:noFill/>
            <a:miter lim="800000"/>
            <a:headEnd/>
            <a:tailEnd/>
          </a:ln>
        </p:spPr>
        <p:txBody>
          <a:bodyPr lIns="91308" tIns="45654" rIns="91308" bIns="45654">
            <a:spAutoFit/>
          </a:bodyPr>
          <a:lstStyle/>
          <a:p>
            <a:pPr defTabSz="914400" fontAlgn="base">
              <a:lnSpc>
                <a:spcPct val="85000"/>
              </a:lnSpc>
              <a:spcBef>
                <a:spcPct val="0"/>
              </a:spcBef>
              <a:spcAft>
                <a:spcPct val="0"/>
              </a:spcAft>
            </a:pPr>
            <a:r>
              <a:rPr lang="en-US" altLang="ko-KR" sz="1400" b="1" smtClean="0">
                <a:solidFill>
                  <a:srgbClr val="000000"/>
                </a:solidFill>
                <a:latin typeface="Arial Narrow" pitchFamily="34" charset="0"/>
                <a:ea typeface="굴림" pitchFamily="80" charset="-127"/>
                <a:cs typeface="Arial" pitchFamily="34" charset="0"/>
              </a:rPr>
              <a:t>Tall and thin metallic structures  gives high optical transmission </a:t>
            </a:r>
          </a:p>
          <a:p>
            <a:pPr defTabSz="914400" fontAlgn="base">
              <a:lnSpc>
                <a:spcPct val="85000"/>
              </a:lnSpc>
              <a:spcBef>
                <a:spcPct val="0"/>
              </a:spcBef>
              <a:spcAft>
                <a:spcPct val="0"/>
              </a:spcAft>
            </a:pPr>
            <a:r>
              <a:rPr lang="en-US" altLang="ko-KR" sz="1400" b="1" smtClean="0">
                <a:solidFill>
                  <a:srgbClr val="000000"/>
                </a:solidFill>
                <a:latin typeface="Arial Narrow" pitchFamily="34" charset="0"/>
                <a:ea typeface="굴림" pitchFamily="80" charset="-127"/>
                <a:cs typeface="Arial" pitchFamily="34" charset="0"/>
              </a:rPr>
              <a:t>without sacrificing conductivity</a:t>
            </a:r>
          </a:p>
        </p:txBody>
      </p:sp>
      <p:pic>
        <p:nvPicPr>
          <p:cNvPr id="10256" name="Picture 39"/>
          <p:cNvPicPr>
            <a:picLocks noChangeAspect="1" noChangeArrowheads="1"/>
          </p:cNvPicPr>
          <p:nvPr/>
        </p:nvPicPr>
        <p:blipFill>
          <a:blip r:embed="rId3" cstate="print"/>
          <a:srcRect/>
          <a:stretch>
            <a:fillRect/>
          </a:stretch>
        </p:blipFill>
        <p:spPr bwMode="auto">
          <a:xfrm>
            <a:off x="3481388" y="2752725"/>
            <a:ext cx="1676400" cy="1298575"/>
          </a:xfrm>
          <a:prstGeom prst="rect">
            <a:avLst/>
          </a:prstGeom>
          <a:noFill/>
          <a:ln w="9525">
            <a:noFill/>
            <a:miter lim="800000"/>
            <a:headEnd/>
            <a:tailEnd/>
          </a:ln>
          <a:effectLst/>
        </p:spPr>
      </p:pic>
      <p:pic>
        <p:nvPicPr>
          <p:cNvPr id="10257" name="Picture 42"/>
          <p:cNvPicPr>
            <a:picLocks noChangeAspect="1" noChangeArrowheads="1"/>
          </p:cNvPicPr>
          <p:nvPr/>
        </p:nvPicPr>
        <p:blipFill>
          <a:blip r:embed="rId4" cstate="print"/>
          <a:srcRect r="1338" b="294"/>
          <a:stretch>
            <a:fillRect/>
          </a:stretch>
        </p:blipFill>
        <p:spPr bwMode="auto">
          <a:xfrm>
            <a:off x="371475" y="5137150"/>
            <a:ext cx="1924050" cy="1476375"/>
          </a:xfrm>
          <a:prstGeom prst="rect">
            <a:avLst/>
          </a:prstGeom>
          <a:noFill/>
          <a:ln w="9525">
            <a:noFill/>
            <a:miter lim="800000"/>
            <a:headEnd/>
            <a:tailEnd/>
          </a:ln>
          <a:effectLst/>
        </p:spPr>
      </p:pic>
      <p:pic>
        <p:nvPicPr>
          <p:cNvPr id="10258" name="Picture 43"/>
          <p:cNvPicPr>
            <a:picLocks noChangeAspect="1" noChangeArrowheads="1"/>
          </p:cNvPicPr>
          <p:nvPr/>
        </p:nvPicPr>
        <p:blipFill>
          <a:blip r:embed="rId5" cstate="print"/>
          <a:srcRect/>
          <a:stretch>
            <a:fillRect/>
          </a:stretch>
        </p:blipFill>
        <p:spPr bwMode="auto">
          <a:xfrm>
            <a:off x="3409950" y="4924425"/>
            <a:ext cx="2130425" cy="1627188"/>
          </a:xfrm>
          <a:prstGeom prst="rect">
            <a:avLst/>
          </a:prstGeom>
          <a:noFill/>
          <a:ln w="9525">
            <a:noFill/>
            <a:miter lim="800000"/>
            <a:headEnd/>
            <a:tailEnd/>
          </a:ln>
          <a:effectLst/>
        </p:spPr>
      </p:pic>
      <p:pic>
        <p:nvPicPr>
          <p:cNvPr id="10259" name="Picture 46" descr="C:\Users\sumitc\Dropbox\Our papers\Grating experiment\Images-NanoLett\device schematic--withpattern.jpg"/>
          <p:cNvPicPr>
            <a:picLocks noChangeAspect="1" noChangeArrowheads="1"/>
          </p:cNvPicPr>
          <p:nvPr/>
        </p:nvPicPr>
        <p:blipFill>
          <a:blip r:embed="rId6" cstate="print"/>
          <a:srcRect/>
          <a:stretch>
            <a:fillRect/>
          </a:stretch>
        </p:blipFill>
        <p:spPr bwMode="auto">
          <a:xfrm>
            <a:off x="207963" y="2994025"/>
            <a:ext cx="2770187" cy="1050925"/>
          </a:xfrm>
          <a:prstGeom prst="rect">
            <a:avLst/>
          </a:prstGeom>
          <a:noFill/>
          <a:ln w="9525">
            <a:noFill/>
            <a:miter lim="800000"/>
            <a:headEnd/>
            <a:tailEnd/>
          </a:ln>
        </p:spPr>
      </p:pic>
      <p:pic>
        <p:nvPicPr>
          <p:cNvPr id="10260" name="Picture 23" descr="detectenergy"/>
          <p:cNvPicPr>
            <a:picLocks noChangeAspect="1" noChangeArrowheads="1"/>
          </p:cNvPicPr>
          <p:nvPr/>
        </p:nvPicPr>
        <p:blipFill>
          <a:blip r:embed="rId7" cstate="print"/>
          <a:srcRect/>
          <a:stretch>
            <a:fillRect/>
          </a:stretch>
        </p:blipFill>
        <p:spPr bwMode="auto">
          <a:xfrm>
            <a:off x="6302375" y="5305425"/>
            <a:ext cx="2503488" cy="1555750"/>
          </a:xfrm>
          <a:prstGeom prst="rect">
            <a:avLst/>
          </a:prstGeom>
          <a:noFill/>
          <a:ln w="9525">
            <a:noFill/>
            <a:miter lim="800000"/>
            <a:headEnd/>
            <a:tailEnd/>
          </a:ln>
        </p:spPr>
      </p:pic>
      <p:pic>
        <p:nvPicPr>
          <p:cNvPr id="10261" name="Picture 22" descr="C:\Documents and Settings\PingKuang\Desktop\20101005 Nikon\DSC_3502.JPG"/>
          <p:cNvPicPr>
            <a:picLocks noChangeAspect="1" noChangeArrowheads="1"/>
          </p:cNvPicPr>
          <p:nvPr/>
        </p:nvPicPr>
        <p:blipFill>
          <a:blip r:embed="rId8" cstate="print"/>
          <a:srcRect l="32997" t="34625" r="29787" b="29863"/>
          <a:stretch>
            <a:fillRect/>
          </a:stretch>
        </p:blipFill>
        <p:spPr bwMode="auto">
          <a:xfrm>
            <a:off x="6423025" y="3171825"/>
            <a:ext cx="2262188" cy="1435100"/>
          </a:xfrm>
          <a:prstGeom prst="rect">
            <a:avLst/>
          </a:prstGeom>
          <a:noFill/>
          <a:ln w="9525">
            <a:noFill/>
            <a:miter lim="800000"/>
            <a:headEnd/>
            <a:tailEnd/>
          </a:ln>
        </p:spPr>
      </p:pic>
      <p:pic>
        <p:nvPicPr>
          <p:cNvPr id="10262" name="Picture 22" descr="www"/>
          <p:cNvPicPr>
            <a:picLocks noChangeAspect="1" noChangeArrowheads="1"/>
          </p:cNvPicPr>
          <p:nvPr/>
        </p:nvPicPr>
        <p:blipFill>
          <a:blip r:embed="rId9" cstate="print"/>
          <a:srcRect/>
          <a:stretch>
            <a:fillRect/>
          </a:stretch>
        </p:blipFill>
        <p:spPr bwMode="auto">
          <a:xfrm>
            <a:off x="5767388" y="6443663"/>
            <a:ext cx="733425" cy="490537"/>
          </a:xfrm>
          <a:prstGeom prst="rect">
            <a:avLst/>
          </a:prstGeom>
          <a:noFill/>
          <a:ln w="9525">
            <a:noFill/>
            <a:miter lim="800000"/>
            <a:headEnd/>
            <a:tailEnd/>
          </a:ln>
        </p:spPr>
      </p:pic>
      <p:sp>
        <p:nvSpPr>
          <p:cNvPr id="24" name="TextBox 23"/>
          <p:cNvSpPr txBox="1"/>
          <p:nvPr/>
        </p:nvSpPr>
        <p:spPr>
          <a:xfrm>
            <a:off x="0" y="6595646"/>
            <a:ext cx="2917861" cy="338554"/>
          </a:xfrm>
          <a:prstGeom prst="rect">
            <a:avLst/>
          </a:prstGeom>
          <a:noFill/>
        </p:spPr>
        <p:txBody>
          <a:bodyPr wrap="square" rtlCol="0">
            <a:spAutoFit/>
          </a:bodyPr>
          <a:lstStyle/>
          <a:p>
            <a:r>
              <a:rPr lang="en-US" sz="1600" dirty="0" smtClean="0">
                <a:latin typeface="Arial Narrow" pitchFamily="34" charset="0"/>
              </a:rPr>
              <a:t>Ames Laboratory</a:t>
            </a:r>
            <a:endParaRPr lang="en-US" sz="1400" dirty="0">
              <a:latin typeface="Arial Narrow"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2425" y="866775"/>
            <a:ext cx="2924175" cy="5259388"/>
          </a:xfrm>
        </p:spPr>
        <p:txBody>
          <a:bodyPr/>
          <a:lstStyle/>
          <a:p>
            <a:r>
              <a:rPr lang="en-US" sz="2000" b="0" dirty="0" smtClean="0">
                <a:solidFill>
                  <a:srgbClr val="106636"/>
                </a:solidFill>
              </a:rPr>
              <a:t>Incorporated into the Office of Science (SC) communication strategy</a:t>
            </a:r>
          </a:p>
          <a:p>
            <a:r>
              <a:rPr lang="en-US" sz="2000" b="0" dirty="0" smtClean="0">
                <a:solidFill>
                  <a:srgbClr val="106636"/>
                </a:solidFill>
              </a:rPr>
              <a:t>Standard format has been developed for </a:t>
            </a:r>
            <a:r>
              <a:rPr lang="en-US" sz="2000" b="0" dirty="0" smtClean="0">
                <a:solidFill>
                  <a:srgbClr val="106636"/>
                </a:solidFill>
              </a:rPr>
              <a:t>SC </a:t>
            </a:r>
            <a:r>
              <a:rPr lang="en-US" sz="2000" b="0" dirty="0" smtClean="0">
                <a:solidFill>
                  <a:srgbClr val="106636"/>
                </a:solidFill>
              </a:rPr>
              <a:t>programmatic </a:t>
            </a:r>
            <a:r>
              <a:rPr lang="en-US" sz="2000" b="0" dirty="0" smtClean="0">
                <a:solidFill>
                  <a:srgbClr val="106636"/>
                </a:solidFill>
              </a:rPr>
              <a:t>Web </a:t>
            </a:r>
            <a:r>
              <a:rPr lang="en-US" sz="2000" b="0" dirty="0" smtClean="0">
                <a:solidFill>
                  <a:srgbClr val="106636"/>
                </a:solidFill>
              </a:rPr>
              <a:t>Highlights</a:t>
            </a:r>
          </a:p>
          <a:p>
            <a:r>
              <a:rPr lang="en-US" sz="2000" b="0" dirty="0" smtClean="0">
                <a:solidFill>
                  <a:srgbClr val="106636"/>
                </a:solidFill>
              </a:rPr>
              <a:t>Similar to the SC </a:t>
            </a:r>
            <a:r>
              <a:rPr lang="en-US" sz="2000" b="0" dirty="0" smtClean="0">
                <a:solidFill>
                  <a:srgbClr val="106636"/>
                </a:solidFill>
              </a:rPr>
              <a:t>“Discovery </a:t>
            </a:r>
            <a:r>
              <a:rPr lang="en-US" sz="2000" b="0" dirty="0" smtClean="0">
                <a:solidFill>
                  <a:srgbClr val="106636"/>
                </a:solidFill>
              </a:rPr>
              <a:t>and Innovation </a:t>
            </a:r>
            <a:r>
              <a:rPr lang="en-US" sz="2000" b="0" dirty="0" smtClean="0">
                <a:solidFill>
                  <a:srgbClr val="106636"/>
                </a:solidFill>
              </a:rPr>
              <a:t>Stories”</a:t>
            </a:r>
            <a:endParaRPr lang="en-US" sz="2000" b="0" dirty="0" smtClean="0">
              <a:solidFill>
                <a:srgbClr val="106636"/>
              </a:solidFill>
            </a:endParaRPr>
          </a:p>
          <a:p>
            <a:r>
              <a:rPr lang="en-US" sz="2000" b="0" dirty="0" smtClean="0">
                <a:solidFill>
                  <a:srgbClr val="106636"/>
                </a:solidFill>
              </a:rPr>
              <a:t>Web highlight drafts prepared by DOE staff, reviewed by original authors, plus others as needed</a:t>
            </a:r>
          </a:p>
        </p:txBody>
      </p:sp>
      <p:sp>
        <p:nvSpPr>
          <p:cNvPr id="4" name="Title 3"/>
          <p:cNvSpPr>
            <a:spLocks noGrp="1"/>
          </p:cNvSpPr>
          <p:nvPr>
            <p:ph type="title"/>
          </p:nvPr>
        </p:nvSpPr>
        <p:spPr/>
        <p:txBody>
          <a:bodyPr/>
          <a:lstStyle/>
          <a:p>
            <a:r>
              <a:rPr lang="en-US" b="1" dirty="0" smtClean="0"/>
              <a:t>Next Step – Add </a:t>
            </a:r>
            <a:r>
              <a:rPr lang="en-US" b="1" dirty="0" smtClean="0"/>
              <a:t>In-depth Highlights </a:t>
            </a:r>
            <a:r>
              <a:rPr lang="en-US" b="1" dirty="0" smtClean="0"/>
              <a:t>to the Web!</a:t>
            </a:r>
            <a:endParaRPr lang="en-US" dirty="0"/>
          </a:p>
        </p:txBody>
      </p:sp>
      <p:sp>
        <p:nvSpPr>
          <p:cNvPr id="3" name="Slide Number Placeholder 2"/>
          <p:cNvSpPr>
            <a:spLocks noGrp="1"/>
          </p:cNvSpPr>
          <p:nvPr>
            <p:ph type="sldNum" sz="quarter" idx="10"/>
          </p:nvPr>
        </p:nvSpPr>
        <p:spPr/>
        <p:txBody>
          <a:bodyPr/>
          <a:lstStyle/>
          <a:p>
            <a:pPr>
              <a:defRPr/>
            </a:pPr>
            <a:fld id="{05A67692-78F2-4603-9139-3DEE8B8570D2}" type="slidenum">
              <a:rPr lang="en-US" altLang="ko-KR" smtClean="0"/>
              <a:pPr>
                <a:defRPr/>
              </a:pPr>
              <a:t>11</a:t>
            </a:fld>
            <a:endParaRPr lang="en-US" altLang="ko-KR"/>
          </a:p>
        </p:txBody>
      </p:sp>
      <p:pic>
        <p:nvPicPr>
          <p:cNvPr id="1026" name="Picture 2"/>
          <p:cNvPicPr>
            <a:picLocks noChangeAspect="1" noChangeArrowheads="1"/>
          </p:cNvPicPr>
          <p:nvPr/>
        </p:nvPicPr>
        <p:blipFill>
          <a:blip r:embed="rId2" cstate="print"/>
          <a:srcRect l="13281" t="21875" r="15625" b="13542"/>
          <a:stretch>
            <a:fillRect/>
          </a:stretch>
        </p:blipFill>
        <p:spPr bwMode="auto">
          <a:xfrm>
            <a:off x="3200400" y="914400"/>
            <a:ext cx="5486400" cy="3737985"/>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l="13258" t="19740" r="16111" b="10715"/>
          <a:stretch>
            <a:fillRect/>
          </a:stretch>
        </p:blipFill>
        <p:spPr bwMode="auto">
          <a:xfrm>
            <a:off x="3286125" y="1447800"/>
            <a:ext cx="5324475" cy="39319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Future:  BES Home Page </a:t>
            </a:r>
            <a:r>
              <a:rPr lang="en-US" b="1" dirty="0" smtClean="0"/>
              <a:t>Will </a:t>
            </a:r>
            <a:r>
              <a:rPr lang="en-US" b="1" dirty="0" smtClean="0"/>
              <a:t>Have a Highlights Link</a:t>
            </a:r>
            <a:endParaRPr lang="en-US" b="1" dirty="0"/>
          </a:p>
        </p:txBody>
      </p:sp>
      <p:sp>
        <p:nvSpPr>
          <p:cNvPr id="4" name="Slide Number Placeholder 3"/>
          <p:cNvSpPr>
            <a:spLocks noGrp="1"/>
          </p:cNvSpPr>
          <p:nvPr>
            <p:ph type="sldNum" sz="quarter" idx="10"/>
          </p:nvPr>
        </p:nvSpPr>
        <p:spPr/>
        <p:txBody>
          <a:bodyPr/>
          <a:lstStyle/>
          <a:p>
            <a:pPr>
              <a:defRPr/>
            </a:pPr>
            <a:fld id="{A3CAC362-E59B-4FFF-AE61-00E1C8A65FEA}" type="slidenum">
              <a:rPr lang="en-US" altLang="ko-KR" smtClean="0"/>
              <a:pPr>
                <a:defRPr/>
              </a:pPr>
              <a:t>12</a:t>
            </a:fld>
            <a:endParaRPr lang="en-US" altLang="ko-KR"/>
          </a:p>
        </p:txBody>
      </p:sp>
      <p:pic>
        <p:nvPicPr>
          <p:cNvPr id="5" name="Content Placeholder 4" descr="BES_Highlights_Landing_Final.jpg"/>
          <p:cNvPicPr>
            <a:picLocks noGrp="1" noChangeAspect="1"/>
          </p:cNvPicPr>
          <p:nvPr>
            <p:ph idx="1"/>
          </p:nvPr>
        </p:nvPicPr>
        <p:blipFill>
          <a:blip r:embed="rId2" cstate="print"/>
          <a:srcRect b="45578"/>
          <a:stretch>
            <a:fillRect/>
          </a:stretch>
        </p:blipFill>
        <p:spPr>
          <a:xfrm>
            <a:off x="730893" y="838200"/>
            <a:ext cx="7422507" cy="4876800"/>
          </a:xfrm>
          <a:prstGeom prst="rect">
            <a:avLst/>
          </a:prstGeom>
        </p:spPr>
      </p:pic>
      <p:sp>
        <p:nvSpPr>
          <p:cNvPr id="7" name="Oval 6"/>
          <p:cNvSpPr/>
          <p:nvPr/>
        </p:nvSpPr>
        <p:spPr>
          <a:xfrm>
            <a:off x="533400" y="26670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Next Step – Add </a:t>
            </a:r>
            <a:r>
              <a:rPr lang="en-US" b="1" dirty="0" smtClean="0"/>
              <a:t>In-depth Highlights </a:t>
            </a:r>
            <a:r>
              <a:rPr lang="en-US" b="1" dirty="0" smtClean="0"/>
              <a:t>to the Web!</a:t>
            </a:r>
            <a:endParaRPr lang="en-US" b="1" dirty="0"/>
          </a:p>
        </p:txBody>
      </p:sp>
      <p:sp>
        <p:nvSpPr>
          <p:cNvPr id="3" name="Slide Number Placeholder 2"/>
          <p:cNvSpPr>
            <a:spLocks noGrp="1"/>
          </p:cNvSpPr>
          <p:nvPr>
            <p:ph type="sldNum" sz="quarter" idx="10"/>
          </p:nvPr>
        </p:nvSpPr>
        <p:spPr/>
        <p:txBody>
          <a:bodyPr/>
          <a:lstStyle/>
          <a:p>
            <a:pPr>
              <a:defRPr/>
            </a:pPr>
            <a:fld id="{05A67692-78F2-4603-9139-3DEE8B8570D2}" type="slidenum">
              <a:rPr lang="en-US" altLang="ko-KR" smtClean="0"/>
              <a:pPr>
                <a:defRPr/>
              </a:pPr>
              <a:t>13</a:t>
            </a:fld>
            <a:endParaRPr lang="en-US" altLang="ko-KR"/>
          </a:p>
        </p:txBody>
      </p:sp>
      <p:pic>
        <p:nvPicPr>
          <p:cNvPr id="6" name="Content Placeholder 5" descr="BES_Highlights_Landing_Final.jpg"/>
          <p:cNvPicPr>
            <a:picLocks noGrp="1" noChangeAspect="1"/>
          </p:cNvPicPr>
          <p:nvPr>
            <p:ph idx="1"/>
          </p:nvPr>
        </p:nvPicPr>
        <p:blipFill>
          <a:blip r:embed="rId2" cstate="print"/>
          <a:stretch>
            <a:fillRect/>
          </a:stretch>
        </p:blipFill>
        <p:spPr>
          <a:xfrm>
            <a:off x="2209800" y="838200"/>
            <a:ext cx="4356352" cy="5259388"/>
          </a:xfrm>
          <a:prstGeom prst="rect">
            <a:avLst/>
          </a:prstGeom>
          <a:ln>
            <a:solidFill>
              <a:schemeClr val="tx1"/>
            </a:solidFill>
          </a:ln>
        </p:spPr>
      </p:pic>
      <p:pic>
        <p:nvPicPr>
          <p:cNvPr id="8" name="Picture 7" descr="BES_Highlights_Landing_Final.jpg"/>
          <p:cNvPicPr>
            <a:picLocks noChangeAspect="1"/>
          </p:cNvPicPr>
          <p:nvPr/>
        </p:nvPicPr>
        <p:blipFill>
          <a:blip r:embed="rId2" cstate="print"/>
          <a:srcRect l="19147" t="64444"/>
          <a:stretch>
            <a:fillRect/>
          </a:stretch>
        </p:blipFill>
        <p:spPr>
          <a:xfrm>
            <a:off x="1066800" y="1920253"/>
            <a:ext cx="6858000" cy="3640988"/>
          </a:xfrm>
          <a:prstGeom prst="rect">
            <a:avLst/>
          </a:prstGeom>
        </p:spPr>
      </p:pic>
      <p:pic>
        <p:nvPicPr>
          <p:cNvPr id="7" name="Picture 6" descr="BES_Highlights_Landing_Final.jpg"/>
          <p:cNvPicPr>
            <a:picLocks noChangeAspect="1"/>
          </p:cNvPicPr>
          <p:nvPr/>
        </p:nvPicPr>
        <p:blipFill>
          <a:blip r:embed="rId2" cstate="print"/>
          <a:srcRect l="20122" t="6667" b="34444"/>
          <a:stretch>
            <a:fillRect/>
          </a:stretch>
        </p:blipFill>
        <p:spPr>
          <a:xfrm>
            <a:off x="1295400" y="685800"/>
            <a:ext cx="6677795" cy="5943600"/>
          </a:xfrm>
          <a:prstGeom prst="rect">
            <a:avLst/>
          </a:prstGeom>
        </p:spPr>
      </p:pic>
      <p:sp>
        <p:nvSpPr>
          <p:cNvPr id="9" name="Oval 8"/>
          <p:cNvSpPr/>
          <p:nvPr/>
        </p:nvSpPr>
        <p:spPr>
          <a:xfrm>
            <a:off x="1066800" y="19050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66800" y="27432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66800" y="40386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9"/>
                                        </p:tgtEl>
                                        <p:attrNameLst>
                                          <p:attrName>ppt_x</p:attrName>
                                        </p:attrNameLst>
                                      </p:cBhvr>
                                      <p:tavLst>
                                        <p:tav tm="0">
                                          <p:val>
                                            <p:strVal val="ppt_x"/>
                                          </p:val>
                                        </p:tav>
                                        <p:tav tm="100000">
                                          <p:val>
                                            <p:strVal val="ppt_x"/>
                                          </p:val>
                                        </p:tav>
                                      </p:tavLst>
                                    </p:anim>
                                    <p:anim calcmode="lin" valueType="num">
                                      <p:cBhvr additive="base">
                                        <p:cTn id="18" dur="500"/>
                                        <p:tgtEl>
                                          <p:spTgt spid="9"/>
                                        </p:tgtEl>
                                        <p:attrNameLst>
                                          <p:attrName>ppt_y</p:attrName>
                                        </p:attrNameLst>
                                      </p:cBhvr>
                                      <p:tavLst>
                                        <p:tav tm="0">
                                          <p:val>
                                            <p:strVal val="ppt_y"/>
                                          </p:val>
                                        </p:tav>
                                        <p:tav tm="100000">
                                          <p:val>
                                            <p:strVal val="1+ppt_h/2"/>
                                          </p:val>
                                        </p:tav>
                                      </p:tavLst>
                                    </p:anim>
                                    <p:set>
                                      <p:cBhvr>
                                        <p:cTn id="19" dur="1" fill="hold">
                                          <p:stCondLst>
                                            <p:cond delay="499"/>
                                          </p:stCondLst>
                                        </p:cTn>
                                        <p:tgtEl>
                                          <p:spTgt spid="9"/>
                                        </p:tgtEl>
                                        <p:attrNameLst>
                                          <p:attrName>style.visibility</p:attrName>
                                        </p:attrNameLst>
                                      </p:cBhvr>
                                      <p:to>
                                        <p:strVal val="hidden"/>
                                      </p:to>
                                    </p:set>
                                  </p:childTnLst>
                                </p:cTn>
                              </p:par>
                              <p:par>
                                <p:cTn id="20" presetID="2" presetClass="entr" presetSubtype="4"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10"/>
                                        </p:tgtEl>
                                        <p:attrNameLst>
                                          <p:attrName>ppt_x</p:attrName>
                                        </p:attrNameLst>
                                      </p:cBhvr>
                                      <p:tavLst>
                                        <p:tav tm="0">
                                          <p:val>
                                            <p:strVal val="ppt_x"/>
                                          </p:val>
                                        </p:tav>
                                        <p:tav tm="100000">
                                          <p:val>
                                            <p:strVal val="ppt_x"/>
                                          </p:val>
                                        </p:tav>
                                      </p:tavLst>
                                    </p:anim>
                                    <p:anim calcmode="lin" valueType="num">
                                      <p:cBhvr additive="base">
                                        <p:cTn id="28" dur="500"/>
                                        <p:tgtEl>
                                          <p:spTgt spid="10"/>
                                        </p:tgtEl>
                                        <p:attrNameLst>
                                          <p:attrName>ppt_y</p:attrName>
                                        </p:attrNameLst>
                                      </p:cBhvr>
                                      <p:tavLst>
                                        <p:tav tm="0">
                                          <p:val>
                                            <p:strVal val="ppt_y"/>
                                          </p:val>
                                        </p:tav>
                                        <p:tav tm="100000">
                                          <p:val>
                                            <p:strVal val="1+ppt_h/2"/>
                                          </p:val>
                                        </p:tav>
                                      </p:tavLst>
                                    </p:anim>
                                    <p:set>
                                      <p:cBhvr>
                                        <p:cTn id="29" dur="1" fill="hold">
                                          <p:stCondLst>
                                            <p:cond delay="499"/>
                                          </p:stCondLst>
                                        </p:cTn>
                                        <p:tgtEl>
                                          <p:spTgt spid="10"/>
                                        </p:tgtEl>
                                        <p:attrNameLst>
                                          <p:attrName>style.visibility</p:attrName>
                                        </p:attrNameLst>
                                      </p:cBhvr>
                                      <p:to>
                                        <p:strVal val="hidden"/>
                                      </p:to>
                                    </p:set>
                                  </p:childTnLst>
                                </p:cTn>
                              </p:par>
                              <p:par>
                                <p:cTn id="30" presetID="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11"/>
                                        </p:tgtEl>
                                        <p:attrNameLst>
                                          <p:attrName>ppt_x</p:attrName>
                                        </p:attrNameLst>
                                      </p:cBhvr>
                                      <p:tavLst>
                                        <p:tav tm="0">
                                          <p:val>
                                            <p:strVal val="ppt_x"/>
                                          </p:val>
                                        </p:tav>
                                        <p:tav tm="100000">
                                          <p:val>
                                            <p:strVal val="ppt_x"/>
                                          </p:val>
                                        </p:tav>
                                      </p:tavLst>
                                    </p:anim>
                                    <p:anim calcmode="lin" valueType="num">
                                      <p:cBhvr additive="base">
                                        <p:cTn id="38" dur="500"/>
                                        <p:tgtEl>
                                          <p:spTgt spid="11"/>
                                        </p:tgtEl>
                                        <p:attrNameLst>
                                          <p:attrName>ppt_y</p:attrName>
                                        </p:attrNameLst>
                                      </p:cBhvr>
                                      <p:tavLst>
                                        <p:tav tm="0">
                                          <p:val>
                                            <p:strVal val="ppt_y"/>
                                          </p:val>
                                        </p:tav>
                                        <p:tav tm="100000">
                                          <p:val>
                                            <p:strVal val="1+ppt_h/2"/>
                                          </p:val>
                                        </p:tav>
                                      </p:tavLst>
                                    </p:anim>
                                    <p:set>
                                      <p:cBhvr>
                                        <p:cTn id="39" dur="1" fill="hold">
                                          <p:stCondLst>
                                            <p:cond delay="499"/>
                                          </p:stCondLst>
                                        </p:cTn>
                                        <p:tgtEl>
                                          <p:spTgt spid="11"/>
                                        </p:tgtEl>
                                        <p:attrNameLst>
                                          <p:attrName>style.visibility</p:attrName>
                                        </p:attrNameLst>
                                      </p:cBhvr>
                                      <p:to>
                                        <p:strVal val="hidden"/>
                                      </p:to>
                                    </p:set>
                                  </p:childTnLst>
                                </p:cTn>
                              </p:par>
                              <p:par>
                                <p:cTn id="40" presetID="2" presetClass="exit" presetSubtype="4" fill="hold" nodeType="withEffect">
                                  <p:stCondLst>
                                    <p:cond delay="0"/>
                                  </p:stCondLst>
                                  <p:childTnLst>
                                    <p:anim calcmode="lin" valueType="num">
                                      <p:cBhvr additive="base">
                                        <p:cTn id="41" dur="500"/>
                                        <p:tgtEl>
                                          <p:spTgt spid="7"/>
                                        </p:tgtEl>
                                        <p:attrNameLst>
                                          <p:attrName>ppt_x</p:attrName>
                                        </p:attrNameLst>
                                      </p:cBhvr>
                                      <p:tavLst>
                                        <p:tav tm="0">
                                          <p:val>
                                            <p:strVal val="ppt_x"/>
                                          </p:val>
                                        </p:tav>
                                        <p:tav tm="100000">
                                          <p:val>
                                            <p:strVal val="ppt_x"/>
                                          </p:val>
                                        </p:tav>
                                      </p:tavLst>
                                    </p:anim>
                                    <p:anim calcmode="lin" valueType="num">
                                      <p:cBhvr additive="base">
                                        <p:cTn id="42" dur="500"/>
                                        <p:tgtEl>
                                          <p:spTgt spid="7"/>
                                        </p:tgtEl>
                                        <p:attrNameLst>
                                          <p:attrName>ppt_y</p:attrName>
                                        </p:attrNameLst>
                                      </p:cBhvr>
                                      <p:tavLst>
                                        <p:tav tm="0">
                                          <p:val>
                                            <p:strVal val="ppt_y"/>
                                          </p:val>
                                        </p:tav>
                                        <p:tav tm="100000">
                                          <p:val>
                                            <p:strVal val="1+ppt_h/2"/>
                                          </p:val>
                                        </p:tav>
                                      </p:tavLst>
                                    </p:anim>
                                    <p:set>
                                      <p:cBhvr>
                                        <p:cTn id="43" dur="1" fill="hold">
                                          <p:stCondLst>
                                            <p:cond delay="4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Final Step – Linking the Highlights to the Brochure</a:t>
            </a:r>
            <a:endParaRPr lang="en-US" b="1" dirty="0"/>
          </a:p>
        </p:txBody>
      </p:sp>
      <p:sp>
        <p:nvSpPr>
          <p:cNvPr id="4" name="Slide Number Placeholder 3"/>
          <p:cNvSpPr>
            <a:spLocks noGrp="1"/>
          </p:cNvSpPr>
          <p:nvPr>
            <p:ph type="sldNum" sz="quarter" idx="10"/>
          </p:nvPr>
        </p:nvSpPr>
        <p:spPr/>
        <p:txBody>
          <a:bodyPr/>
          <a:lstStyle/>
          <a:p>
            <a:pPr>
              <a:defRPr/>
            </a:pPr>
            <a:fld id="{A3CAC362-E59B-4FFF-AE61-00E1C8A65FEA}" type="slidenum">
              <a:rPr lang="en-US" altLang="ko-KR" smtClean="0"/>
              <a:pPr>
                <a:defRPr/>
              </a:pPr>
              <a:t>14</a:t>
            </a:fld>
            <a:endParaRPr lang="en-US" altLang="ko-KR"/>
          </a:p>
        </p:txBody>
      </p:sp>
      <p:sp>
        <p:nvSpPr>
          <p:cNvPr id="6" name="Content Placeholder 5"/>
          <p:cNvSpPr>
            <a:spLocks noGrp="1"/>
          </p:cNvSpPr>
          <p:nvPr>
            <p:ph idx="1"/>
          </p:nvPr>
        </p:nvSpPr>
        <p:spPr>
          <a:xfrm>
            <a:off x="352425" y="836612"/>
            <a:ext cx="8410575" cy="5259388"/>
          </a:xfrm>
        </p:spPr>
        <p:txBody>
          <a:bodyPr/>
          <a:lstStyle/>
          <a:p>
            <a:pPr marL="0" indent="0">
              <a:buNone/>
            </a:pPr>
            <a:r>
              <a:rPr lang="en-US" sz="2000" dirty="0" smtClean="0">
                <a:solidFill>
                  <a:srgbClr val="106636"/>
                </a:solidFill>
              </a:rPr>
              <a:t>Revise the “Benefits </a:t>
            </a:r>
            <a:r>
              <a:rPr lang="en-US" sz="2000" dirty="0" smtClean="0">
                <a:solidFill>
                  <a:srgbClr val="106636"/>
                </a:solidFill>
              </a:rPr>
              <a:t>of </a:t>
            </a:r>
            <a:r>
              <a:rPr lang="en-US" sz="2000" dirty="0" smtClean="0">
                <a:solidFill>
                  <a:srgbClr val="106636"/>
                </a:solidFill>
              </a:rPr>
              <a:t>BES” section of the current webpage, adding headings that link to additional information</a:t>
            </a:r>
          </a:p>
          <a:p>
            <a:r>
              <a:rPr lang="en-US" sz="2000" dirty="0" smtClean="0">
                <a:solidFill>
                  <a:schemeClr val="tx1"/>
                </a:solidFill>
              </a:rPr>
              <a:t>Excellence in Science:  </a:t>
            </a:r>
            <a:r>
              <a:rPr lang="en-US" sz="2000" b="0" dirty="0" smtClean="0">
                <a:solidFill>
                  <a:schemeClr val="tx1"/>
                </a:solidFill>
              </a:rPr>
              <a:t>Short summary text plus links to Nobel prizes, other information that is currently elsewhere on website </a:t>
            </a:r>
          </a:p>
          <a:p>
            <a:r>
              <a:rPr lang="en-US" sz="2000" dirty="0" smtClean="0">
                <a:solidFill>
                  <a:schemeClr val="tx1"/>
                </a:solidFill>
              </a:rPr>
              <a:t>User Facilities:  </a:t>
            </a:r>
            <a:r>
              <a:rPr lang="en-US" sz="2000" b="0" dirty="0" smtClean="0">
                <a:solidFill>
                  <a:schemeClr val="tx1"/>
                </a:solidFill>
              </a:rPr>
              <a:t>Short summary text plus links to other information on the website</a:t>
            </a:r>
          </a:p>
          <a:p>
            <a:r>
              <a:rPr lang="en-US" sz="2000" dirty="0" smtClean="0">
                <a:solidFill>
                  <a:schemeClr val="tx1"/>
                </a:solidFill>
              </a:rPr>
              <a:t>Impact on Energy Technologies: </a:t>
            </a:r>
            <a:r>
              <a:rPr lang="en-US" sz="2000" b="0" dirty="0" smtClean="0">
                <a:solidFill>
                  <a:schemeClr val="tx1"/>
                </a:solidFill>
              </a:rPr>
              <a:t>Short summary text then</a:t>
            </a:r>
          </a:p>
          <a:p>
            <a:pPr lvl="1"/>
            <a:r>
              <a:rPr lang="en-US" dirty="0" smtClean="0"/>
              <a:t>Better Ways to Tap the Sun’s Energy: opens to list of highlights</a:t>
            </a:r>
          </a:p>
          <a:p>
            <a:pPr lvl="1"/>
            <a:r>
              <a:rPr lang="en-US" dirty="0" smtClean="0"/>
              <a:t>Efficient Approaches to Power the Future:  ditto</a:t>
            </a:r>
          </a:p>
          <a:p>
            <a:pPr lvl="1"/>
            <a:r>
              <a:rPr lang="en-US" dirty="0" smtClean="0"/>
              <a:t>Science Driving Transportation Innovations (replaces brochure subheading on “Innovative Seeds for Clean Energy Technologies)</a:t>
            </a:r>
          </a:p>
          <a:p>
            <a:pPr lvl="1"/>
            <a:r>
              <a:rPr lang="en-US" dirty="0" smtClean="0"/>
              <a:t>Converting New Insights into New Technologies</a:t>
            </a:r>
          </a:p>
          <a:p>
            <a:endParaRPr lang="en-US" dirty="0" smtClean="0"/>
          </a:p>
          <a:p>
            <a:endParaRPr lang="en-US" dirty="0"/>
          </a:p>
        </p:txBody>
      </p:sp>
      <p:pic>
        <p:nvPicPr>
          <p:cNvPr id="8" name="Picture 2"/>
          <p:cNvPicPr>
            <a:picLocks noChangeAspect="1" noChangeArrowheads="1"/>
          </p:cNvPicPr>
          <p:nvPr/>
        </p:nvPicPr>
        <p:blipFill>
          <a:blip r:embed="rId2" cstate="print"/>
          <a:srcRect l="2392" t="15394" r="5244" b="9267"/>
          <a:stretch>
            <a:fillRect/>
          </a:stretch>
        </p:blipFill>
        <p:spPr bwMode="auto">
          <a:xfrm>
            <a:off x="228600" y="1557169"/>
            <a:ext cx="8664819" cy="5300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Final Step – Linking the Highlights to the Brochure</a:t>
            </a:r>
            <a:endParaRPr lang="en-US" b="1" dirty="0"/>
          </a:p>
        </p:txBody>
      </p:sp>
      <p:sp>
        <p:nvSpPr>
          <p:cNvPr id="4" name="Slide Number Placeholder 3"/>
          <p:cNvSpPr>
            <a:spLocks noGrp="1"/>
          </p:cNvSpPr>
          <p:nvPr>
            <p:ph type="sldNum" sz="quarter" idx="10"/>
          </p:nvPr>
        </p:nvSpPr>
        <p:spPr/>
        <p:txBody>
          <a:bodyPr/>
          <a:lstStyle/>
          <a:p>
            <a:pPr>
              <a:defRPr/>
            </a:pPr>
            <a:fld id="{A3CAC362-E59B-4FFF-AE61-00E1C8A65FEA}" type="slidenum">
              <a:rPr lang="en-US" altLang="ko-KR" smtClean="0"/>
              <a:pPr>
                <a:defRPr/>
              </a:pPr>
              <a:t>15</a:t>
            </a:fld>
            <a:endParaRPr lang="en-US" altLang="ko-KR"/>
          </a:p>
        </p:txBody>
      </p:sp>
      <p:sp>
        <p:nvSpPr>
          <p:cNvPr id="6" name="Content Placeholder 5"/>
          <p:cNvSpPr>
            <a:spLocks noGrp="1"/>
          </p:cNvSpPr>
          <p:nvPr>
            <p:ph idx="1"/>
          </p:nvPr>
        </p:nvSpPr>
        <p:spPr>
          <a:xfrm>
            <a:off x="152400" y="836612"/>
            <a:ext cx="8991600" cy="5259388"/>
          </a:xfrm>
        </p:spPr>
        <p:txBody>
          <a:bodyPr/>
          <a:lstStyle/>
          <a:p>
            <a:pPr marL="0" indent="0">
              <a:buNone/>
            </a:pPr>
            <a:r>
              <a:rPr lang="en-US" b="0" dirty="0" smtClean="0">
                <a:solidFill>
                  <a:srgbClr val="106636"/>
                </a:solidFill>
              </a:rPr>
              <a:t>Revise the “Benefits </a:t>
            </a:r>
            <a:r>
              <a:rPr lang="en-US" b="0" dirty="0" smtClean="0">
                <a:solidFill>
                  <a:srgbClr val="106636"/>
                </a:solidFill>
              </a:rPr>
              <a:t>of </a:t>
            </a:r>
            <a:r>
              <a:rPr lang="en-US" b="0" dirty="0" smtClean="0">
                <a:solidFill>
                  <a:srgbClr val="106636"/>
                </a:solidFill>
              </a:rPr>
              <a:t>BES” section of the current webpage, adding headings that link to additional information</a:t>
            </a:r>
          </a:p>
          <a:p>
            <a:r>
              <a:rPr lang="en-US" sz="2200" dirty="0" smtClean="0">
                <a:solidFill>
                  <a:schemeClr val="tx1"/>
                </a:solidFill>
              </a:rPr>
              <a:t>Excellence in Science:  </a:t>
            </a:r>
            <a:r>
              <a:rPr lang="en-US" sz="2200" b="0" dirty="0" smtClean="0">
                <a:solidFill>
                  <a:schemeClr val="tx1"/>
                </a:solidFill>
              </a:rPr>
              <a:t>Short summary text plus links to Nobel prizes, other information that is currently elsewhere on website </a:t>
            </a:r>
          </a:p>
          <a:p>
            <a:r>
              <a:rPr lang="en-US" sz="2200" dirty="0" smtClean="0">
                <a:solidFill>
                  <a:schemeClr val="tx1"/>
                </a:solidFill>
              </a:rPr>
              <a:t>User Facilities:  </a:t>
            </a:r>
            <a:r>
              <a:rPr lang="en-US" sz="2200" b="0" dirty="0" smtClean="0">
                <a:solidFill>
                  <a:schemeClr val="tx1"/>
                </a:solidFill>
              </a:rPr>
              <a:t>Short summary text plus links to other information on the website</a:t>
            </a:r>
          </a:p>
          <a:p>
            <a:r>
              <a:rPr lang="en-US" sz="2200" dirty="0" smtClean="0">
                <a:solidFill>
                  <a:schemeClr val="tx1"/>
                </a:solidFill>
              </a:rPr>
              <a:t>Impact on Energy Technologies: </a:t>
            </a:r>
            <a:r>
              <a:rPr lang="en-US" sz="2200" b="0" dirty="0" smtClean="0">
                <a:solidFill>
                  <a:schemeClr val="tx1"/>
                </a:solidFill>
              </a:rPr>
              <a:t>Short summary </a:t>
            </a:r>
            <a:r>
              <a:rPr lang="en-US" sz="2200" b="0" dirty="0" smtClean="0">
                <a:solidFill>
                  <a:schemeClr val="tx1"/>
                </a:solidFill>
              </a:rPr>
              <a:t>text</a:t>
            </a:r>
            <a:endParaRPr lang="en-US" sz="2200" b="0" dirty="0" smtClean="0">
              <a:solidFill>
                <a:schemeClr val="tx1"/>
              </a:solidFill>
            </a:endParaRPr>
          </a:p>
          <a:p>
            <a:pPr lvl="1"/>
            <a:r>
              <a:rPr lang="en-US" dirty="0" smtClean="0"/>
              <a:t>Better Ways to Tap the Sun’s Energy: opens to list of highlights</a:t>
            </a:r>
          </a:p>
          <a:p>
            <a:pPr lvl="1"/>
            <a:r>
              <a:rPr lang="en-US" dirty="0" smtClean="0"/>
              <a:t>Efficient Approaches to Power the </a:t>
            </a:r>
            <a:r>
              <a:rPr lang="en-US" dirty="0" smtClean="0"/>
              <a:t>Future</a:t>
            </a:r>
            <a:endParaRPr lang="en-US" dirty="0" smtClean="0"/>
          </a:p>
          <a:p>
            <a:pPr lvl="1"/>
            <a:r>
              <a:rPr lang="en-US" dirty="0" smtClean="0"/>
              <a:t>Science Driving Transportation Innovations (replaces brochure subheading on “Innovative Seeds for Clean Energy </a:t>
            </a:r>
            <a:r>
              <a:rPr lang="en-US" dirty="0" smtClean="0"/>
              <a:t>Technologies”)</a:t>
            </a:r>
            <a:endParaRPr lang="en-US" dirty="0" smtClean="0"/>
          </a:p>
          <a:p>
            <a:pPr lvl="1"/>
            <a:r>
              <a:rPr lang="en-US" dirty="0" smtClean="0"/>
              <a:t>Converting New Insights into New Technologies</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762000"/>
            <a:ext cx="8410575" cy="5259388"/>
          </a:xfrm>
        </p:spPr>
        <p:txBody>
          <a:bodyPr/>
          <a:lstStyle/>
          <a:p>
            <a:r>
              <a:rPr lang="en-US" sz="2000" dirty="0" smtClean="0">
                <a:solidFill>
                  <a:srgbClr val="106636"/>
                </a:solidFill>
              </a:rPr>
              <a:t>Better Ways to Tap the Sun’s Energy</a:t>
            </a:r>
          </a:p>
          <a:p>
            <a:endParaRPr lang="en-US" sz="2000" dirty="0" smtClean="0"/>
          </a:p>
          <a:p>
            <a:endParaRPr lang="en-US" sz="1100" dirty="0" smtClean="0"/>
          </a:p>
          <a:p>
            <a:endParaRPr lang="en-US" sz="600" dirty="0" smtClean="0"/>
          </a:p>
          <a:p>
            <a:endParaRPr lang="en-US" sz="2000" dirty="0" smtClean="0"/>
          </a:p>
          <a:p>
            <a:r>
              <a:rPr lang="en-US" sz="2000" dirty="0" smtClean="0">
                <a:solidFill>
                  <a:srgbClr val="106636"/>
                </a:solidFill>
              </a:rPr>
              <a:t>Efficient Approaches to Power the Future</a:t>
            </a:r>
          </a:p>
          <a:p>
            <a:endParaRPr lang="en-US" sz="2000" dirty="0" smtClean="0"/>
          </a:p>
          <a:p>
            <a:endParaRPr lang="en-US" sz="2000" dirty="0" smtClean="0"/>
          </a:p>
          <a:p>
            <a:endParaRPr lang="en-US" sz="9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3" name="Title 2"/>
          <p:cNvSpPr>
            <a:spLocks noGrp="1"/>
          </p:cNvSpPr>
          <p:nvPr>
            <p:ph type="title"/>
          </p:nvPr>
        </p:nvSpPr>
        <p:spPr>
          <a:xfrm>
            <a:off x="0" y="0"/>
            <a:ext cx="9144000" cy="762000"/>
          </a:xfrm>
        </p:spPr>
        <p:txBody>
          <a:bodyPr/>
          <a:lstStyle/>
          <a:p>
            <a:r>
              <a:rPr lang="en-US" b="1" dirty="0" smtClean="0"/>
              <a:t>Examples – the Highlight </a:t>
            </a:r>
            <a:r>
              <a:rPr lang="en-US" b="1" dirty="0" smtClean="0"/>
              <a:t>Links</a:t>
            </a:r>
            <a:r>
              <a:rPr lang="en-US" b="1" dirty="0" smtClean="0"/>
              <a:t>…</a:t>
            </a:r>
            <a:endParaRPr lang="en-US" b="1" dirty="0"/>
          </a:p>
        </p:txBody>
      </p:sp>
      <p:sp>
        <p:nvSpPr>
          <p:cNvPr id="4" name="Slide Number Placeholder 3"/>
          <p:cNvSpPr>
            <a:spLocks noGrp="1"/>
          </p:cNvSpPr>
          <p:nvPr>
            <p:ph type="sldNum" sz="quarter" idx="10"/>
          </p:nvPr>
        </p:nvSpPr>
        <p:spPr/>
        <p:txBody>
          <a:bodyPr/>
          <a:lstStyle/>
          <a:p>
            <a:pPr>
              <a:defRPr/>
            </a:pPr>
            <a:fld id="{A3CAC362-E59B-4FFF-AE61-00E1C8A65FEA}" type="slidenum">
              <a:rPr lang="en-US" altLang="ko-KR" smtClean="0"/>
              <a:pPr>
                <a:defRPr/>
              </a:pPr>
              <a:t>16</a:t>
            </a:fld>
            <a:endParaRPr lang="en-US" altLang="ko-KR"/>
          </a:p>
        </p:txBody>
      </p:sp>
      <p:pic>
        <p:nvPicPr>
          <p:cNvPr id="5" name="Picture 4" descr="BES_Highlights_Landing_Final.jpg"/>
          <p:cNvPicPr>
            <a:picLocks noChangeAspect="1"/>
          </p:cNvPicPr>
          <p:nvPr/>
        </p:nvPicPr>
        <p:blipFill>
          <a:blip r:embed="rId2" cstate="print"/>
          <a:srcRect l="20488" t="14166" r="7074" b="76667"/>
          <a:stretch>
            <a:fillRect/>
          </a:stretch>
        </p:blipFill>
        <p:spPr>
          <a:xfrm>
            <a:off x="990600" y="1219200"/>
            <a:ext cx="6400800" cy="977900"/>
          </a:xfrm>
          <a:prstGeom prst="rect">
            <a:avLst/>
          </a:prstGeom>
        </p:spPr>
      </p:pic>
      <p:pic>
        <p:nvPicPr>
          <p:cNvPr id="8" name="Picture 7" descr="BES_Highlights_Landing_Final.jpg"/>
          <p:cNvPicPr>
            <a:picLocks noChangeAspect="1"/>
          </p:cNvPicPr>
          <p:nvPr/>
        </p:nvPicPr>
        <p:blipFill>
          <a:blip r:embed="rId2" cstate="print"/>
          <a:srcRect l="20488" t="43333" r="7074" b="45556"/>
          <a:stretch>
            <a:fillRect/>
          </a:stretch>
        </p:blipFill>
        <p:spPr>
          <a:xfrm>
            <a:off x="838200" y="2641600"/>
            <a:ext cx="6400800" cy="1185333"/>
          </a:xfrm>
          <a:prstGeom prst="rect">
            <a:avLst/>
          </a:prstGeom>
        </p:spPr>
      </p:pic>
      <p:pic>
        <p:nvPicPr>
          <p:cNvPr id="10" name="Picture 9" descr="BES_Highlights_Landing_Final.jpg"/>
          <p:cNvPicPr>
            <a:picLocks noChangeAspect="1"/>
          </p:cNvPicPr>
          <p:nvPr/>
        </p:nvPicPr>
        <p:blipFill>
          <a:blip r:embed="rId2" cstate="print"/>
          <a:srcRect l="20488" t="73333" r="7074" b="14445"/>
          <a:stretch>
            <a:fillRect/>
          </a:stretch>
        </p:blipFill>
        <p:spPr>
          <a:xfrm>
            <a:off x="838200" y="3505200"/>
            <a:ext cx="6400800" cy="130386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2425" y="685800"/>
            <a:ext cx="8410575" cy="5259388"/>
          </a:xfrm>
        </p:spPr>
        <p:txBody>
          <a:bodyPr/>
          <a:lstStyle/>
          <a:p>
            <a:r>
              <a:rPr lang="en-US" dirty="0" smtClean="0">
                <a:solidFill>
                  <a:srgbClr val="106636"/>
                </a:solidFill>
              </a:rPr>
              <a:t>Science Driving Transportation Innovations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1100" dirty="0" smtClean="0"/>
          </a:p>
          <a:p>
            <a:endParaRPr lang="en-US" sz="1800" dirty="0" smtClean="0"/>
          </a:p>
          <a:p>
            <a:endParaRPr lang="en-US" sz="1050" dirty="0" smtClean="0"/>
          </a:p>
          <a:p>
            <a:r>
              <a:rPr lang="en-US" dirty="0" smtClean="0">
                <a:solidFill>
                  <a:srgbClr val="106636"/>
                </a:solidFill>
              </a:rPr>
              <a:t>Converting New Insights into New Technologies</a:t>
            </a:r>
          </a:p>
          <a:p>
            <a:endParaRPr lang="en-US" dirty="0"/>
          </a:p>
        </p:txBody>
      </p:sp>
      <p:sp>
        <p:nvSpPr>
          <p:cNvPr id="3" name="Title 2"/>
          <p:cNvSpPr>
            <a:spLocks noGrp="1"/>
          </p:cNvSpPr>
          <p:nvPr>
            <p:ph type="title"/>
          </p:nvPr>
        </p:nvSpPr>
        <p:spPr>
          <a:xfrm>
            <a:off x="0" y="0"/>
            <a:ext cx="9144000" cy="685800"/>
          </a:xfrm>
        </p:spPr>
        <p:txBody>
          <a:bodyPr/>
          <a:lstStyle/>
          <a:p>
            <a:r>
              <a:rPr lang="en-US" b="1" dirty="0" smtClean="0"/>
              <a:t>Examples – the Highlight </a:t>
            </a:r>
            <a:r>
              <a:rPr lang="en-US" b="1" dirty="0" smtClean="0"/>
              <a:t>Links</a:t>
            </a:r>
            <a:r>
              <a:rPr lang="en-US" b="1" dirty="0" smtClean="0"/>
              <a:t>…</a:t>
            </a:r>
            <a:endParaRPr lang="en-US" b="1" dirty="0"/>
          </a:p>
        </p:txBody>
      </p:sp>
      <p:sp>
        <p:nvSpPr>
          <p:cNvPr id="4" name="Slide Number Placeholder 3"/>
          <p:cNvSpPr>
            <a:spLocks noGrp="1"/>
          </p:cNvSpPr>
          <p:nvPr>
            <p:ph type="sldNum" sz="quarter" idx="10"/>
          </p:nvPr>
        </p:nvSpPr>
        <p:spPr/>
        <p:txBody>
          <a:bodyPr/>
          <a:lstStyle/>
          <a:p>
            <a:pPr>
              <a:defRPr/>
            </a:pPr>
            <a:fld id="{A3CAC362-E59B-4FFF-AE61-00E1C8A65FEA}" type="slidenum">
              <a:rPr lang="en-US" altLang="ko-KR" smtClean="0"/>
              <a:pPr>
                <a:defRPr/>
              </a:pPr>
              <a:t>17</a:t>
            </a:fld>
            <a:endParaRPr lang="en-US" altLang="ko-KR"/>
          </a:p>
        </p:txBody>
      </p:sp>
      <p:pic>
        <p:nvPicPr>
          <p:cNvPr id="5" name="Picture 4" descr="BES_Highlights_Landing_Final.jpg"/>
          <p:cNvPicPr>
            <a:picLocks noChangeAspect="1"/>
          </p:cNvPicPr>
          <p:nvPr/>
        </p:nvPicPr>
        <p:blipFill>
          <a:blip r:embed="rId2" cstate="print"/>
          <a:srcRect l="20488" t="24762" r="7074" b="66667"/>
          <a:stretch>
            <a:fillRect/>
          </a:stretch>
        </p:blipFill>
        <p:spPr>
          <a:xfrm>
            <a:off x="838200" y="5334000"/>
            <a:ext cx="6400800" cy="914400"/>
          </a:xfrm>
          <a:prstGeom prst="rect">
            <a:avLst/>
          </a:prstGeom>
        </p:spPr>
      </p:pic>
      <p:pic>
        <p:nvPicPr>
          <p:cNvPr id="6" name="Picture 5" descr="BES_Highlights_Landing_Final.jpg"/>
          <p:cNvPicPr>
            <a:picLocks noChangeAspect="1"/>
          </p:cNvPicPr>
          <p:nvPr/>
        </p:nvPicPr>
        <p:blipFill>
          <a:blip r:embed="rId2" cstate="print"/>
          <a:srcRect l="20488" t="54444" r="7074" b="25556"/>
          <a:stretch>
            <a:fillRect/>
          </a:stretch>
        </p:blipFill>
        <p:spPr>
          <a:xfrm>
            <a:off x="914400" y="1981200"/>
            <a:ext cx="6400800" cy="2133600"/>
          </a:xfrm>
          <a:prstGeom prst="rect">
            <a:avLst/>
          </a:prstGeom>
        </p:spPr>
      </p:pic>
      <p:pic>
        <p:nvPicPr>
          <p:cNvPr id="7" name="Picture 6" descr="BES_Highlights_Landing_Final.jpg"/>
          <p:cNvPicPr>
            <a:picLocks noChangeAspect="1"/>
          </p:cNvPicPr>
          <p:nvPr/>
        </p:nvPicPr>
        <p:blipFill>
          <a:blip r:embed="rId2" cstate="print"/>
          <a:srcRect l="20488" t="34166" r="7074" b="56667"/>
          <a:stretch>
            <a:fillRect/>
          </a:stretch>
        </p:blipFill>
        <p:spPr>
          <a:xfrm>
            <a:off x="914400" y="1155700"/>
            <a:ext cx="6400800" cy="977900"/>
          </a:xfrm>
          <a:prstGeom prst="rect">
            <a:avLst/>
          </a:prstGeom>
        </p:spPr>
      </p:pic>
      <p:pic>
        <p:nvPicPr>
          <p:cNvPr id="8" name="Picture 7" descr="BES_Highlights_Landing_Final.jpg"/>
          <p:cNvPicPr>
            <a:picLocks noChangeAspect="1"/>
          </p:cNvPicPr>
          <p:nvPr/>
        </p:nvPicPr>
        <p:blipFill>
          <a:blip r:embed="rId2" cstate="print"/>
          <a:srcRect l="20488" t="75555" r="7074" b="16588"/>
          <a:stretch>
            <a:fillRect/>
          </a:stretch>
        </p:blipFill>
        <p:spPr>
          <a:xfrm>
            <a:off x="914400" y="4191000"/>
            <a:ext cx="6400800" cy="8382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0" dirty="0" smtClean="0">
                <a:solidFill>
                  <a:srgbClr val="106636"/>
                </a:solidFill>
              </a:rPr>
              <a:t>The brochure is published!  </a:t>
            </a:r>
          </a:p>
          <a:p>
            <a:r>
              <a:rPr lang="en-US" b="0" dirty="0" smtClean="0">
                <a:solidFill>
                  <a:srgbClr val="106636"/>
                </a:solidFill>
              </a:rPr>
              <a:t>The highlights for the web supporting the brochure will follow a standard format and are nearing </a:t>
            </a:r>
            <a:r>
              <a:rPr lang="en-US" b="0" dirty="0" smtClean="0">
                <a:solidFill>
                  <a:srgbClr val="106636"/>
                </a:solidFill>
              </a:rPr>
              <a:t>completion.</a:t>
            </a:r>
            <a:endParaRPr lang="en-US" b="0" dirty="0" smtClean="0">
              <a:solidFill>
                <a:srgbClr val="106636"/>
              </a:solidFill>
            </a:endParaRPr>
          </a:p>
          <a:p>
            <a:pPr lvl="1"/>
            <a:r>
              <a:rPr lang="en-US" dirty="0" smtClean="0"/>
              <a:t>Reviews by many before they are posted…</a:t>
            </a:r>
          </a:p>
          <a:p>
            <a:r>
              <a:rPr lang="en-US" b="0" dirty="0" smtClean="0">
                <a:solidFill>
                  <a:srgbClr val="106636"/>
                </a:solidFill>
              </a:rPr>
              <a:t>The strategy is to maintain the web resource as a living document that is refreshed frequently to highlight the impact of BES research to many </a:t>
            </a:r>
            <a:r>
              <a:rPr lang="en-US" b="0" dirty="0" smtClean="0">
                <a:solidFill>
                  <a:srgbClr val="106636"/>
                </a:solidFill>
              </a:rPr>
              <a:t>audiences.</a:t>
            </a:r>
            <a:endParaRPr lang="en-US" b="0" dirty="0" smtClean="0">
              <a:solidFill>
                <a:srgbClr val="106636"/>
              </a:solidFill>
            </a:endParaRPr>
          </a:p>
          <a:p>
            <a:pPr lvl="1"/>
            <a:r>
              <a:rPr lang="en-US" dirty="0" smtClean="0"/>
              <a:t>The Science</a:t>
            </a:r>
          </a:p>
          <a:p>
            <a:pPr lvl="1"/>
            <a:r>
              <a:rPr lang="en-US" dirty="0" smtClean="0"/>
              <a:t>The Impact</a:t>
            </a:r>
          </a:p>
          <a:p>
            <a:pPr lvl="1"/>
            <a:r>
              <a:rPr lang="en-US" dirty="0" smtClean="0"/>
              <a:t>Summary of the details for a general audience…</a:t>
            </a:r>
          </a:p>
          <a:p>
            <a:r>
              <a:rPr lang="en-US" b="0" dirty="0" smtClean="0">
                <a:solidFill>
                  <a:srgbClr val="106636"/>
                </a:solidFill>
              </a:rPr>
              <a:t>Brochure and web highlights are integrated </a:t>
            </a:r>
            <a:r>
              <a:rPr lang="en-US" b="0" dirty="0" smtClean="0">
                <a:solidFill>
                  <a:srgbClr val="106636"/>
                </a:solidFill>
              </a:rPr>
              <a:t>into the broader SC communication </a:t>
            </a:r>
            <a:r>
              <a:rPr lang="en-US" b="0" dirty="0" smtClean="0">
                <a:solidFill>
                  <a:srgbClr val="106636"/>
                </a:solidFill>
              </a:rPr>
              <a:t>strategy.</a:t>
            </a:r>
            <a:endParaRPr lang="en-US" b="0" dirty="0">
              <a:solidFill>
                <a:srgbClr val="106636"/>
              </a:solidFill>
            </a:endParaRPr>
          </a:p>
        </p:txBody>
      </p:sp>
      <p:sp>
        <p:nvSpPr>
          <p:cNvPr id="3" name="Title 2"/>
          <p:cNvSpPr>
            <a:spLocks noGrp="1"/>
          </p:cNvSpPr>
          <p:nvPr>
            <p:ph type="title"/>
          </p:nvPr>
        </p:nvSpPr>
        <p:spPr/>
        <p:txBody>
          <a:bodyPr/>
          <a:lstStyle/>
          <a:p>
            <a:r>
              <a:rPr lang="en-US" b="1" dirty="0" smtClean="0"/>
              <a:t>Science Serving the Nation Communicates </a:t>
            </a:r>
            <a:r>
              <a:rPr lang="en-US" b="1" dirty="0" smtClean="0"/>
              <a:t/>
            </a:r>
            <a:br>
              <a:rPr lang="en-US" b="1" dirty="0" smtClean="0"/>
            </a:br>
            <a:r>
              <a:rPr lang="en-US" b="1" dirty="0" smtClean="0"/>
              <a:t>the </a:t>
            </a:r>
            <a:r>
              <a:rPr lang="en-US" b="1" dirty="0" smtClean="0"/>
              <a:t>Impact of </a:t>
            </a:r>
            <a:r>
              <a:rPr lang="en-US" b="1" dirty="0" smtClean="0"/>
              <a:t>BES </a:t>
            </a:r>
            <a:r>
              <a:rPr lang="en-US" b="1" dirty="0" smtClean="0"/>
              <a:t>Research</a:t>
            </a:r>
            <a:endParaRPr lang="en-US" b="1" dirty="0"/>
          </a:p>
        </p:txBody>
      </p:sp>
      <p:sp>
        <p:nvSpPr>
          <p:cNvPr id="4" name="Slide Number Placeholder 3"/>
          <p:cNvSpPr>
            <a:spLocks noGrp="1"/>
          </p:cNvSpPr>
          <p:nvPr>
            <p:ph type="sldNum" sz="quarter" idx="10"/>
          </p:nvPr>
        </p:nvSpPr>
        <p:spPr/>
        <p:txBody>
          <a:bodyPr/>
          <a:lstStyle/>
          <a:p>
            <a:pPr>
              <a:defRPr/>
            </a:pPr>
            <a:fld id="{A3CAC362-E59B-4FFF-AE61-00E1C8A65FEA}" type="slidenum">
              <a:rPr lang="en-US" altLang="ko-KR" smtClean="0"/>
              <a:pPr>
                <a:defRPr/>
              </a:pPr>
              <a:t>18</a:t>
            </a:fld>
            <a:endParaRPr lang="en-US" altLang="ko-K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b="1" dirty="0" smtClean="0"/>
              <a:t>Questions?</a:t>
            </a:r>
            <a:endParaRPr lang="en-US" b="1" dirty="0"/>
          </a:p>
        </p:txBody>
      </p:sp>
      <p:sp>
        <p:nvSpPr>
          <p:cNvPr id="4" name="Slide Number Placeholder 3"/>
          <p:cNvSpPr>
            <a:spLocks noGrp="1"/>
          </p:cNvSpPr>
          <p:nvPr>
            <p:ph type="sldNum" sz="quarter" idx="10"/>
          </p:nvPr>
        </p:nvSpPr>
        <p:spPr/>
        <p:txBody>
          <a:bodyPr/>
          <a:lstStyle/>
          <a:p>
            <a:pPr>
              <a:defRPr/>
            </a:pPr>
            <a:fld id="{A3CAC362-E59B-4FFF-AE61-00E1C8A65FEA}" type="slidenum">
              <a:rPr lang="en-US" altLang="ko-KR" smtClean="0"/>
              <a:pPr>
                <a:defRPr/>
              </a:pPr>
              <a:t>19</a:t>
            </a:fld>
            <a:endParaRPr lang="en-US" altLang="ko-K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
            <a:ext cx="9144000" cy="741681"/>
          </a:xfrm>
        </p:spPr>
        <p:txBody>
          <a:bodyPr/>
          <a:lstStyle/>
          <a:p>
            <a:r>
              <a:rPr lang="en-US" b="1" dirty="0" smtClean="0"/>
              <a:t>BES Publications for Improved Communication</a:t>
            </a:r>
            <a:endParaRPr lang="en-US" b="1" dirty="0"/>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vert="horz" wrap="square" lIns="91387" tIns="45693" rIns="91387" bIns="45693" numCol="1" anchor="ctr" anchorCtr="0" compatLnSpc="1">
            <a:prstTxWarp prst="textNoShape">
              <a:avLst/>
            </a:prstTxWarp>
          </a:bodyPr>
          <a:lstStyle/>
          <a:p>
            <a:pPr algn="ctr" defTabSz="913865" eaLnBrk="0" fontAlgn="base" hangingPunct="0">
              <a:spcBef>
                <a:spcPct val="0"/>
              </a:spcBef>
              <a:spcAft>
                <a:spcPct val="0"/>
              </a:spcAft>
              <a:defRPr/>
            </a:pPr>
            <a:endParaRPr lang="en-US" sz="1400" dirty="0">
              <a:solidFill>
                <a:srgbClr val="106636"/>
              </a:solidFill>
              <a:latin typeface="Arial" pitchFamily="34" charset="0"/>
              <a:cs typeface="Arial" pitchFamily="34" charset="0"/>
            </a:endParaRPr>
          </a:p>
        </p:txBody>
      </p:sp>
      <p:sp>
        <p:nvSpPr>
          <p:cNvPr id="7" name="TextBox 6"/>
          <p:cNvSpPr txBox="1"/>
          <p:nvPr/>
        </p:nvSpPr>
        <p:spPr>
          <a:xfrm>
            <a:off x="223982" y="844925"/>
            <a:ext cx="7167418" cy="6388874"/>
          </a:xfrm>
          <a:prstGeom prst="rect">
            <a:avLst/>
          </a:prstGeom>
          <a:noFill/>
        </p:spPr>
        <p:txBody>
          <a:bodyPr wrap="square" lIns="91387" tIns="45693" rIns="91387" bIns="45693" rtlCol="0">
            <a:spAutoFit/>
          </a:bodyPr>
          <a:lstStyle/>
          <a:p>
            <a:pPr defTabSz="963654" eaLnBrk="0" hangingPunct="0">
              <a:spcBef>
                <a:spcPts val="1200"/>
              </a:spcBef>
              <a:buClr>
                <a:schemeClr val="tx1"/>
              </a:buClr>
              <a:buSzPct val="75000"/>
            </a:pPr>
            <a:r>
              <a:rPr lang="en-US" sz="2200" b="1" dirty="0" smtClean="0">
                <a:solidFill>
                  <a:srgbClr val="106636"/>
                </a:solidFill>
                <a:latin typeface="Arial" pitchFamily="34" charset="0"/>
                <a:cs typeface="Arial" pitchFamily="34" charset="0"/>
              </a:rPr>
              <a:t>Science Serving the Nation (brochure)</a:t>
            </a:r>
          </a:p>
          <a:p>
            <a:pPr lvl="1" defTabSz="963654" eaLnBrk="0" hangingPunct="0">
              <a:spcBef>
                <a:spcPts val="600"/>
              </a:spcBef>
              <a:spcAft>
                <a:spcPts val="600"/>
              </a:spcAft>
              <a:buClr>
                <a:schemeClr val="tx1"/>
              </a:buClr>
              <a:buSzPct val="75000"/>
            </a:pPr>
            <a:r>
              <a:rPr lang="en-US" sz="1600" dirty="0" smtClean="0">
                <a:solidFill>
                  <a:srgbClr val="0000FF"/>
                </a:solidFill>
                <a:latin typeface="Arial" pitchFamily="34" charset="0"/>
                <a:cs typeface="Arial" pitchFamily="34" charset="0"/>
                <a:hlinkClick r:id="rId3"/>
              </a:rPr>
              <a:t>http://science.energy.gov/~/media/bes/pdf/brochures/files/BES_SSN.pdf</a:t>
            </a:r>
            <a:r>
              <a:rPr lang="en-US" sz="1600" dirty="0" smtClean="0">
                <a:solidFill>
                  <a:srgbClr val="0000FF"/>
                </a:solidFill>
                <a:latin typeface="Arial" pitchFamily="34" charset="0"/>
                <a:cs typeface="Arial" pitchFamily="34" charset="0"/>
              </a:rPr>
              <a:t> </a:t>
            </a:r>
          </a:p>
          <a:p>
            <a:pPr lvl="1" defTabSz="963654" eaLnBrk="0" hangingPunct="0">
              <a:spcAft>
                <a:spcPts val="669"/>
              </a:spcAft>
              <a:buClr>
                <a:schemeClr val="tx1"/>
              </a:buClr>
              <a:buSzPct val="75000"/>
            </a:pPr>
            <a:r>
              <a:rPr lang="en-US" dirty="0" smtClean="0">
                <a:latin typeface="Arial" pitchFamily="34" charset="0"/>
                <a:cs typeface="Arial" pitchFamily="34" charset="0"/>
              </a:rPr>
              <a:t>Brief vignettes describing the impact of BES funded research on scientific innovation and its impact on end-use technology</a:t>
            </a:r>
            <a:endParaRPr lang="en-US" sz="2700" i="1" dirty="0" smtClean="0">
              <a:solidFill>
                <a:srgbClr val="006600"/>
              </a:solidFill>
              <a:latin typeface="Arial" pitchFamily="34" charset="0"/>
              <a:cs typeface="Arial" pitchFamily="34" charset="0"/>
            </a:endParaRPr>
          </a:p>
          <a:p>
            <a:pPr defTabSz="963654" eaLnBrk="0" hangingPunct="0">
              <a:buClr>
                <a:schemeClr val="tx1"/>
              </a:buClr>
              <a:buSzPct val="75000"/>
            </a:pPr>
            <a:r>
              <a:rPr lang="en-US" sz="2200" b="1" dirty="0" smtClean="0">
                <a:solidFill>
                  <a:srgbClr val="106636"/>
                </a:solidFill>
                <a:latin typeface="Arial" pitchFamily="34" charset="0"/>
                <a:cs typeface="Arial" pitchFamily="34" charset="0"/>
              </a:rPr>
              <a:t>BES 2011 Summary Report</a:t>
            </a:r>
          </a:p>
          <a:p>
            <a:pPr lvl="1" defTabSz="963654" eaLnBrk="0" hangingPunct="0">
              <a:spcAft>
                <a:spcPts val="669"/>
              </a:spcAft>
              <a:buClr>
                <a:schemeClr val="tx1"/>
              </a:buClr>
              <a:buSzPct val="75000"/>
            </a:pPr>
            <a:r>
              <a:rPr lang="en-US" sz="1600" dirty="0" smtClean="0">
                <a:solidFill>
                  <a:srgbClr val="0000FF"/>
                </a:solidFill>
                <a:latin typeface="Arial" pitchFamily="34" charset="0"/>
                <a:cs typeface="Arial" pitchFamily="34" charset="0"/>
                <a:hlinkClick r:id="rId4"/>
              </a:rPr>
              <a:t>http://science.energy.gov/~/</a:t>
            </a:r>
            <a:r>
              <a:rPr lang="en-US" sz="1600" dirty="0" smtClean="0">
                <a:solidFill>
                  <a:srgbClr val="0000FF"/>
                </a:solidFill>
                <a:latin typeface="Arial" pitchFamily="34" charset="0"/>
                <a:cs typeface="Arial" pitchFamily="34" charset="0"/>
                <a:hlinkClick r:id="rId4"/>
              </a:rPr>
              <a:t>media/bes/pdf/reports/files/BES2011SR_rpt.pdf</a:t>
            </a:r>
            <a:r>
              <a:rPr lang="en-US" sz="1600" dirty="0" smtClean="0">
                <a:solidFill>
                  <a:srgbClr val="0000FF"/>
                </a:solidFill>
                <a:latin typeface="Arial" pitchFamily="34" charset="0"/>
                <a:cs typeface="Arial" pitchFamily="34" charset="0"/>
              </a:rPr>
              <a:t> </a:t>
            </a:r>
          </a:p>
          <a:p>
            <a:pPr lvl="1" defTabSz="963654" eaLnBrk="0" hangingPunct="0">
              <a:buClr>
                <a:schemeClr val="tx1"/>
              </a:buClr>
              <a:buSzPct val="75000"/>
            </a:pPr>
            <a:r>
              <a:rPr lang="en-US" dirty="0" smtClean="0">
                <a:latin typeface="Arial" pitchFamily="34" charset="0"/>
                <a:cs typeface="Arial" pitchFamily="34" charset="0"/>
              </a:rPr>
              <a:t>Overview </a:t>
            </a:r>
            <a:r>
              <a:rPr lang="en-US" dirty="0" smtClean="0">
                <a:latin typeface="Arial" pitchFamily="34" charset="0"/>
                <a:cs typeface="Arial" pitchFamily="34" charset="0"/>
              </a:rPr>
              <a:t>of BES</a:t>
            </a:r>
          </a:p>
          <a:p>
            <a:pPr marL="693738" lvl="1" indent="-238125" defTabSz="963654" eaLnBrk="0" hangingPunct="0">
              <a:buClr>
                <a:schemeClr val="tx1"/>
              </a:buClr>
              <a:buSzPct val="75000"/>
              <a:buFont typeface="Arial" pitchFamily="34" charset="0"/>
              <a:buChar char="–"/>
            </a:pPr>
            <a:r>
              <a:rPr lang="en-US" dirty="0" smtClean="0">
                <a:latin typeface="Arial" pitchFamily="34" charset="0"/>
                <a:cs typeface="Arial" pitchFamily="34" charset="0"/>
              </a:rPr>
              <a:t>How </a:t>
            </a:r>
            <a:r>
              <a:rPr lang="en-US" dirty="0" smtClean="0">
                <a:latin typeface="Arial" pitchFamily="34" charset="0"/>
                <a:cs typeface="Arial" pitchFamily="34" charset="0"/>
              </a:rPr>
              <a:t>BES does business</a:t>
            </a:r>
          </a:p>
          <a:p>
            <a:pPr marL="693738" lvl="1" indent="-238125" defTabSz="963654" eaLnBrk="0" hangingPunct="0">
              <a:buClr>
                <a:schemeClr val="tx1"/>
              </a:buClr>
              <a:buSzPct val="75000"/>
              <a:buFont typeface="Arial" pitchFamily="34" charset="0"/>
              <a:buChar char="–"/>
            </a:pPr>
            <a:r>
              <a:rPr lang="en-US" dirty="0" smtClean="0">
                <a:latin typeface="Arial" pitchFamily="34" charset="0"/>
                <a:cs typeface="Arial" pitchFamily="34" charset="0"/>
              </a:rPr>
              <a:t>Descriptions </a:t>
            </a:r>
            <a:r>
              <a:rPr lang="en-US" dirty="0" smtClean="0">
                <a:latin typeface="Arial" pitchFamily="34" charset="0"/>
                <a:cs typeface="Arial" pitchFamily="34" charset="0"/>
              </a:rPr>
              <a:t>and representative research highlights for 3 BES divisions, EFRCs, and Energy Innovation Hubs</a:t>
            </a:r>
            <a:endParaRPr lang="en-US" sz="2700" dirty="0" smtClean="0">
              <a:latin typeface="Arial" pitchFamily="34" charset="0"/>
              <a:cs typeface="Arial" pitchFamily="34" charset="0"/>
            </a:endParaRPr>
          </a:p>
          <a:p>
            <a:pPr defTabSz="963654" eaLnBrk="0" hangingPunct="0">
              <a:spcBef>
                <a:spcPts val="1200"/>
              </a:spcBef>
              <a:buClr>
                <a:schemeClr val="tx1"/>
              </a:buClr>
              <a:buSzPct val="75000"/>
            </a:pPr>
            <a:r>
              <a:rPr lang="en-US" sz="2200" b="1" dirty="0" smtClean="0">
                <a:solidFill>
                  <a:srgbClr val="106636"/>
                </a:solidFill>
                <a:latin typeface="Arial" pitchFamily="34" charset="0"/>
                <a:cs typeface="Arial" pitchFamily="34" charset="0"/>
              </a:rPr>
              <a:t>BES FY 2011 Research Summaries</a:t>
            </a:r>
          </a:p>
          <a:p>
            <a:pPr lvl="1" defTabSz="963654" eaLnBrk="0" hangingPunct="0">
              <a:spcAft>
                <a:spcPts val="669"/>
              </a:spcAft>
              <a:buClr>
                <a:schemeClr val="tx1"/>
              </a:buClr>
              <a:buSzPct val="75000"/>
            </a:pPr>
            <a:r>
              <a:rPr lang="en-US" sz="1600" dirty="0" smtClean="0">
                <a:solidFill>
                  <a:srgbClr val="0000FF"/>
                </a:solidFill>
                <a:latin typeface="Arial" pitchFamily="34" charset="0"/>
                <a:cs typeface="Arial" pitchFamily="34" charset="0"/>
                <a:hlinkClick r:id="rId5"/>
              </a:rPr>
              <a:t>http://science.energy.gov/~/</a:t>
            </a:r>
            <a:r>
              <a:rPr lang="en-US" sz="1600" dirty="0" smtClean="0">
                <a:solidFill>
                  <a:srgbClr val="0000FF"/>
                </a:solidFill>
                <a:latin typeface="Arial" pitchFamily="34" charset="0"/>
                <a:cs typeface="Arial" pitchFamily="34" charset="0"/>
                <a:hlinkClick r:id="rId5"/>
              </a:rPr>
              <a:t>media/bes/pdf/reports/files/bes_fy2011_research_summaries.pdf</a:t>
            </a:r>
            <a:r>
              <a:rPr lang="en-US" sz="1600" dirty="0" smtClean="0">
                <a:solidFill>
                  <a:srgbClr val="0000FF"/>
                </a:solidFill>
                <a:latin typeface="Arial" pitchFamily="34" charset="0"/>
                <a:cs typeface="Arial" pitchFamily="34" charset="0"/>
              </a:rPr>
              <a:t> </a:t>
            </a:r>
          </a:p>
          <a:p>
            <a:pPr lvl="1" defTabSz="963654" eaLnBrk="0" hangingPunct="0">
              <a:spcAft>
                <a:spcPts val="669"/>
              </a:spcAft>
              <a:buClr>
                <a:schemeClr val="tx1"/>
              </a:buClr>
              <a:buSzPct val="75000"/>
            </a:pPr>
            <a:r>
              <a:rPr lang="en-US" dirty="0" smtClean="0">
                <a:latin typeface="Arial" pitchFamily="34" charset="0"/>
                <a:cs typeface="Arial" pitchFamily="34" charset="0"/>
              </a:rPr>
              <a:t>Summaries </a:t>
            </a:r>
            <a:r>
              <a:rPr lang="en-US" dirty="0" smtClean="0">
                <a:latin typeface="Arial" pitchFamily="34" charset="0"/>
                <a:cs typeface="Arial" pitchFamily="34" charset="0"/>
              </a:rPr>
              <a:t>of more than 1300 research projects across 3 BES divisions, including senior investigators, postdocs, graduate and undergraduate students, and a brief project description</a:t>
            </a:r>
            <a:endParaRPr lang="en-US" sz="2700" i="1" dirty="0" smtClean="0">
              <a:solidFill>
                <a:srgbClr val="006600"/>
              </a:solidFill>
              <a:latin typeface="Arial" pitchFamily="34" charset="0"/>
              <a:cs typeface="Arial" pitchFamily="34" charset="0"/>
            </a:endParaRPr>
          </a:p>
          <a:p>
            <a:pPr defTabSz="864682" eaLnBrk="0" fontAlgn="base" hangingPunct="0">
              <a:spcBef>
                <a:spcPts val="1800"/>
              </a:spcBef>
              <a:spcAft>
                <a:spcPct val="0"/>
              </a:spcAft>
              <a:buClr>
                <a:prstClr val="black"/>
              </a:buClr>
              <a:buSzPct val="75000"/>
            </a:pPr>
            <a:endParaRPr lang="en-US" sz="2400" b="1" i="1" dirty="0" smtClean="0">
              <a:solidFill>
                <a:prstClr val="black"/>
              </a:solidFill>
              <a:latin typeface="Arial" pitchFamily="34" charset="0"/>
              <a:cs typeface="Arial" pitchFamily="34" charset="0"/>
            </a:endParaRPr>
          </a:p>
          <a:p>
            <a:pPr marL="407176" lvl="1" defTabSz="864682" eaLnBrk="0" fontAlgn="base" hangingPunct="0">
              <a:spcBef>
                <a:spcPct val="0"/>
              </a:spcBef>
              <a:spcAft>
                <a:spcPts val="1200"/>
              </a:spcAft>
              <a:buClr>
                <a:prstClr val="black"/>
              </a:buClr>
              <a:buSzPct val="75000"/>
            </a:pPr>
            <a:r>
              <a:rPr lang="en-US" sz="1100" b="1" dirty="0" smtClean="0">
                <a:solidFill>
                  <a:prstClr val="black"/>
                </a:solidFill>
                <a:latin typeface="Arial" pitchFamily="34" charset="0"/>
                <a:cs typeface="Arial" pitchFamily="34" charset="0"/>
              </a:rPr>
              <a:t> </a:t>
            </a:r>
            <a:r>
              <a:rPr lang="en-US" sz="1100" b="1" i="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endParaRPr lang="en-US" sz="2000" b="1" dirty="0" smtClean="0">
              <a:solidFill>
                <a:prstClr val="black"/>
              </a:solidFill>
              <a:latin typeface="Arial" pitchFamily="34" charset="0"/>
              <a:cs typeface="Arial" pitchFamily="34" charset="0"/>
            </a:endParaRPr>
          </a:p>
        </p:txBody>
      </p:sp>
      <p:pic>
        <p:nvPicPr>
          <p:cNvPr id="10" name="Picture 9" descr="BES_summaries_frontcover.jpg"/>
          <p:cNvPicPr>
            <a:picLocks noChangeAspect="1"/>
          </p:cNvPicPr>
          <p:nvPr/>
        </p:nvPicPr>
        <p:blipFill>
          <a:blip r:embed="rId6" cstate="print"/>
          <a:stretch>
            <a:fillRect/>
          </a:stretch>
        </p:blipFill>
        <p:spPr>
          <a:xfrm>
            <a:off x="7427638" y="4724400"/>
            <a:ext cx="1402608" cy="1828800"/>
          </a:xfrm>
          <a:prstGeom prst="rect">
            <a:avLst/>
          </a:prstGeom>
        </p:spPr>
      </p:pic>
      <p:pic>
        <p:nvPicPr>
          <p:cNvPr id="11" name="Picture 10" descr="BES FrontCover_FINAL.jpg"/>
          <p:cNvPicPr>
            <a:picLocks noChangeAspect="1"/>
          </p:cNvPicPr>
          <p:nvPr/>
        </p:nvPicPr>
        <p:blipFill>
          <a:blip r:embed="rId7" cstate="print"/>
          <a:stretch>
            <a:fillRect/>
          </a:stretch>
        </p:blipFill>
        <p:spPr>
          <a:xfrm>
            <a:off x="7427640" y="2847981"/>
            <a:ext cx="1411560" cy="1812790"/>
          </a:xfrm>
          <a:prstGeom prst="rect">
            <a:avLst/>
          </a:prstGeom>
        </p:spPr>
      </p:pic>
      <p:sp>
        <p:nvSpPr>
          <p:cNvPr id="13" name="Slide Number Placeholder 2"/>
          <p:cNvSpPr>
            <a:spLocks noGrp="1"/>
          </p:cNvSpPr>
          <p:nvPr>
            <p:ph type="sldNum" sz="quarter" idx="4294967295"/>
          </p:nvPr>
        </p:nvSpPr>
        <p:spPr>
          <a:xfrm>
            <a:off x="8458550" y="6353160"/>
            <a:ext cx="381000" cy="365125"/>
          </a:xfrm>
          <a:prstGeom prst="rect">
            <a:avLst/>
          </a:prstGeom>
        </p:spPr>
        <p:txBody>
          <a:bodyPr/>
          <a:lstStyle/>
          <a:p>
            <a:pPr>
              <a:defRPr/>
            </a:pPr>
            <a:fld id="{894C652A-1437-4DEE-BE20-1D8E4CBD3D73}" type="slidenum">
              <a:rPr lang="en-US" b="0" u="none" smtClean="0"/>
              <a:pPr>
                <a:defRPr/>
              </a:pPr>
              <a:t>2</a:t>
            </a:fld>
            <a:endParaRPr lang="en-US" b="0" u="none" dirty="0"/>
          </a:p>
        </p:txBody>
      </p:sp>
      <p:pic>
        <p:nvPicPr>
          <p:cNvPr id="14" name="Content Placeholder 5" descr="BES_SSN_2012_Cover.jpg"/>
          <p:cNvPicPr>
            <a:picLocks noChangeAspect="1"/>
          </p:cNvPicPr>
          <p:nvPr/>
        </p:nvPicPr>
        <p:blipFill>
          <a:blip r:embed="rId8" cstate="print"/>
          <a:stretch>
            <a:fillRect/>
          </a:stretch>
        </p:blipFill>
        <p:spPr>
          <a:xfrm>
            <a:off x="7376160" y="838200"/>
            <a:ext cx="1463040" cy="1892609"/>
          </a:xfrm>
          <a:prstGeom prst="rect">
            <a:avLst/>
          </a:prstGeom>
          <a:ln>
            <a:solidFill>
              <a:srgbClr val="C00000"/>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The Original Document…..</a:t>
            </a:r>
            <a:endParaRPr lang="en-US" b="1" dirty="0"/>
          </a:p>
        </p:txBody>
      </p:sp>
      <p:sp>
        <p:nvSpPr>
          <p:cNvPr id="9" name="Title 4"/>
          <p:cNvSpPr txBox="1">
            <a:spLocks/>
          </p:cNvSpPr>
          <p:nvPr/>
        </p:nvSpPr>
        <p:spPr bwMode="auto">
          <a:xfrm>
            <a:off x="4343400" y="6400800"/>
            <a:ext cx="3429000" cy="304800"/>
          </a:xfrm>
          <a:prstGeom prst="rect">
            <a:avLst/>
          </a:prstGeom>
          <a:noFill/>
          <a:ln w="9525">
            <a:noFill/>
            <a:miter lim="800000"/>
            <a:headEnd/>
            <a:tailEnd/>
          </a:ln>
        </p:spPr>
        <p:txBody>
          <a:bodyPr vert="horz" wrap="square" lIns="91407" tIns="45704" rIns="91407" bIns="45704" numCol="1" anchor="ctr" anchorCtr="0" compatLnSpc="1">
            <a:prstTxWarp prst="textNoShape">
              <a:avLst/>
            </a:prstTxWarp>
          </a:bodyPr>
          <a:lstStyle/>
          <a:p>
            <a:pPr algn="ctr" eaLnBrk="0" fontAlgn="base" hangingPunct="0">
              <a:spcBef>
                <a:spcPct val="0"/>
              </a:spcBef>
              <a:spcAft>
                <a:spcPct val="0"/>
              </a:spcAft>
              <a:defRPr/>
            </a:pPr>
            <a:endParaRPr lang="en-US" sz="1400" dirty="0">
              <a:solidFill>
                <a:srgbClr val="106636"/>
              </a:solidFill>
              <a:latin typeface="Arial" pitchFamily="34" charset="0"/>
              <a:ea typeface="+mj-ea"/>
              <a:cs typeface="Arial" pitchFamily="34" charset="0"/>
            </a:endParaRPr>
          </a:p>
        </p:txBody>
      </p:sp>
      <p:sp>
        <p:nvSpPr>
          <p:cNvPr id="7" name="TextBox 6"/>
          <p:cNvSpPr txBox="1"/>
          <p:nvPr/>
        </p:nvSpPr>
        <p:spPr>
          <a:xfrm>
            <a:off x="152400" y="1031778"/>
            <a:ext cx="5029200" cy="5509168"/>
          </a:xfrm>
          <a:prstGeom prst="rect">
            <a:avLst/>
          </a:prstGeom>
          <a:noFill/>
        </p:spPr>
        <p:txBody>
          <a:bodyPr wrap="square" lIns="91407" tIns="45704" rIns="91407" bIns="45704" rtlCol="0">
            <a:spAutoFit/>
          </a:bodyPr>
          <a:lstStyle/>
          <a:p>
            <a:pPr marL="284163" indent="-284163" defTabSz="864884" eaLnBrk="0" hangingPunct="0">
              <a:spcAft>
                <a:spcPts val="1200"/>
              </a:spcAft>
              <a:buClr>
                <a:srgbClr val="106636"/>
              </a:buClr>
              <a:buSzPct val="100000"/>
              <a:buFont typeface="Arial" pitchFamily="34" charset="0"/>
              <a:buChar char="•"/>
            </a:pPr>
            <a:r>
              <a:rPr lang="en-US" sz="2400" dirty="0" smtClean="0">
                <a:solidFill>
                  <a:srgbClr val="106636"/>
                </a:solidFill>
                <a:latin typeface="Arial" pitchFamily="34" charset="0"/>
                <a:cs typeface="Arial" pitchFamily="34" charset="0"/>
              </a:rPr>
              <a:t>1</a:t>
            </a:r>
            <a:r>
              <a:rPr lang="en-US" sz="2400" dirty="0" smtClean="0">
                <a:solidFill>
                  <a:srgbClr val="106636"/>
                </a:solidFill>
                <a:latin typeface="Arial" pitchFamily="34" charset="0"/>
                <a:cs typeface="Arial" pitchFamily="34" charset="0"/>
              </a:rPr>
              <a:t>996 </a:t>
            </a:r>
            <a:r>
              <a:rPr lang="en-US" sz="2400" dirty="0" smtClean="0">
                <a:solidFill>
                  <a:srgbClr val="106636"/>
                </a:solidFill>
                <a:latin typeface="Arial" pitchFamily="34" charset="0"/>
                <a:cs typeface="Arial" pitchFamily="34" charset="0"/>
              </a:rPr>
              <a:t>report highlighted the formal and informal interactions between BES researchers and industry and featured specific success stories that demonstrated the impact of BES research investments on energy technologies.</a:t>
            </a:r>
          </a:p>
          <a:p>
            <a:pPr marL="284163" indent="-284163" defTabSz="864884" eaLnBrk="0" hangingPunct="0">
              <a:spcAft>
                <a:spcPts val="1200"/>
              </a:spcAft>
              <a:buClr>
                <a:srgbClr val="106636"/>
              </a:buClr>
              <a:buSzPct val="100000"/>
              <a:buFont typeface="Arial" pitchFamily="34" charset="0"/>
              <a:buChar char="•"/>
            </a:pPr>
            <a:r>
              <a:rPr lang="en-US" sz="2400" dirty="0" smtClean="0">
                <a:solidFill>
                  <a:srgbClr val="106636"/>
                </a:solidFill>
                <a:latin typeface="Arial" pitchFamily="34" charset="0"/>
                <a:cs typeface="Arial" pitchFamily="34" charset="0"/>
              </a:rPr>
              <a:t> Congressional staffers have pointed to this document as a good example of what BES should be doing to better communicate research impact.</a:t>
            </a:r>
          </a:p>
          <a:p>
            <a:pPr defTabSz="864884" eaLnBrk="0" hangingPunct="0">
              <a:spcAft>
                <a:spcPts val="500"/>
              </a:spcAft>
              <a:buClr>
                <a:schemeClr val="tx1"/>
              </a:buClr>
              <a:buSzPct val="75000"/>
            </a:pPr>
            <a:endParaRPr lang="en-US" sz="2000" b="1" dirty="0" smtClean="0">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a:xfrm>
            <a:off x="5562601" y="1143000"/>
            <a:ext cx="3396408" cy="4419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a:xfrm>
            <a:off x="228600" y="838200"/>
            <a:ext cx="8534400" cy="5092700"/>
          </a:xfrm>
        </p:spPr>
        <p:txBody>
          <a:bodyPr/>
          <a:lstStyle/>
          <a:p>
            <a:pPr>
              <a:buClr>
                <a:srgbClr val="106636"/>
              </a:buClr>
              <a:buFont typeface="Arial" pitchFamily="34" charset="0"/>
              <a:buChar char="•"/>
            </a:pPr>
            <a:r>
              <a:rPr lang="en-US" sz="2000" b="0" dirty="0" smtClean="0">
                <a:solidFill>
                  <a:srgbClr val="106636"/>
                </a:solidFill>
                <a:latin typeface="Arial" charset="0"/>
                <a:cs typeface="Arial" charset="0"/>
              </a:rPr>
              <a:t>An update to the 1996 document to include impacts over the last 15 years, with emphasis on how BES basic research has translated into technological advances.</a:t>
            </a:r>
          </a:p>
          <a:p>
            <a:pPr>
              <a:buClr>
                <a:srgbClr val="106636"/>
              </a:buClr>
              <a:buFont typeface="Arial" pitchFamily="34" charset="0"/>
              <a:buChar char="•"/>
            </a:pPr>
            <a:r>
              <a:rPr lang="en-US" sz="2000" b="0" dirty="0" smtClean="0">
                <a:solidFill>
                  <a:srgbClr val="106636"/>
                </a:solidFill>
                <a:latin typeface="Arial" charset="0"/>
                <a:cs typeface="Arial" charset="0"/>
              </a:rPr>
              <a:t>Foundation for updating: </a:t>
            </a:r>
          </a:p>
          <a:p>
            <a:pPr lvl="1">
              <a:buFont typeface="Arial" pitchFamily="34" charset="0"/>
              <a:buChar char="–"/>
            </a:pPr>
            <a:r>
              <a:rPr lang="en-US" sz="1800" dirty="0" smtClean="0">
                <a:solidFill>
                  <a:schemeClr val="tx1"/>
                </a:solidFill>
                <a:latin typeface="Arial" charset="0"/>
                <a:cs typeface="Arial" charset="0"/>
              </a:rPr>
              <a:t>Recent “success stories” from labs and grants, which will include those recently featured on SC website.</a:t>
            </a:r>
          </a:p>
          <a:p>
            <a:pPr lvl="1">
              <a:buFont typeface="Arial" pitchFamily="34" charset="0"/>
              <a:buChar char="–"/>
            </a:pPr>
            <a:r>
              <a:rPr lang="en-US" sz="1800" dirty="0" smtClean="0">
                <a:solidFill>
                  <a:schemeClr val="tx1"/>
                </a:solidFill>
                <a:latin typeface="Arial" charset="0"/>
                <a:cs typeface="Arial" charset="0"/>
              </a:rPr>
              <a:t>BESAC Workshop - </a:t>
            </a:r>
            <a:r>
              <a:rPr lang="en-US" sz="1800" i="1" dirty="0" smtClean="0">
                <a:solidFill>
                  <a:schemeClr val="tx1"/>
                </a:solidFill>
                <a:latin typeface="Arial" charset="0"/>
                <a:cs typeface="Arial" charset="0"/>
              </a:rPr>
              <a:t>Science for Energy Technology:</a:t>
            </a:r>
            <a:br>
              <a:rPr lang="en-US" sz="1800" i="1" dirty="0" smtClean="0">
                <a:solidFill>
                  <a:schemeClr val="tx1"/>
                </a:solidFill>
                <a:latin typeface="Arial" charset="0"/>
                <a:cs typeface="Arial" charset="0"/>
              </a:rPr>
            </a:br>
            <a:r>
              <a:rPr lang="en-US" sz="1800" i="1" dirty="0" smtClean="0">
                <a:solidFill>
                  <a:schemeClr val="tx1"/>
                </a:solidFill>
                <a:latin typeface="Arial" charset="0"/>
                <a:cs typeface="Arial" charset="0"/>
              </a:rPr>
              <a:t>Strengthening the Link between Basic Research and Industry </a:t>
            </a:r>
          </a:p>
          <a:p>
            <a:pPr lvl="1">
              <a:buFont typeface="Arial" pitchFamily="34" charset="0"/>
              <a:buChar char="–"/>
            </a:pPr>
            <a:r>
              <a:rPr lang="en-US" sz="1800" dirty="0" smtClean="0">
                <a:solidFill>
                  <a:schemeClr val="tx1"/>
                </a:solidFill>
                <a:latin typeface="Arial" charset="0"/>
                <a:cs typeface="Arial" charset="0"/>
              </a:rPr>
              <a:t>BRNs</a:t>
            </a:r>
          </a:p>
          <a:p>
            <a:pPr>
              <a:buClr>
                <a:srgbClr val="106636"/>
              </a:buClr>
              <a:buFont typeface="Arial" pitchFamily="34" charset="0"/>
              <a:buChar char="•"/>
            </a:pPr>
            <a:r>
              <a:rPr lang="en-US" sz="2000" b="0" dirty="0" smtClean="0">
                <a:solidFill>
                  <a:srgbClr val="106636"/>
                </a:solidFill>
                <a:latin typeface="Arial" charset="0"/>
                <a:cs typeface="Arial" charset="0"/>
              </a:rPr>
              <a:t>Collection of additional input:</a:t>
            </a:r>
          </a:p>
          <a:p>
            <a:pPr lvl="1">
              <a:buFont typeface="Arial" pitchFamily="34" charset="0"/>
              <a:buChar char="–"/>
            </a:pPr>
            <a:r>
              <a:rPr lang="en-US" sz="1800" dirty="0" smtClean="0">
                <a:solidFill>
                  <a:schemeClr val="tx1"/>
                </a:solidFill>
                <a:latin typeface="Arial" charset="0"/>
                <a:cs typeface="Arial" charset="0"/>
              </a:rPr>
              <a:t>Broad email engagement of PIs requesting input </a:t>
            </a:r>
          </a:p>
          <a:p>
            <a:pPr lvl="1">
              <a:buFont typeface="Arial" pitchFamily="34" charset="0"/>
              <a:buChar char="–"/>
            </a:pPr>
            <a:r>
              <a:rPr lang="en-US" sz="1800" dirty="0" smtClean="0">
                <a:solidFill>
                  <a:schemeClr val="tx1"/>
                </a:solidFill>
                <a:latin typeface="Arial" charset="0"/>
                <a:cs typeface="Arial" charset="0"/>
              </a:rPr>
              <a:t>Formation of a “Working Group” to select highlights, consolidate input, and draft individual sections</a:t>
            </a:r>
          </a:p>
          <a:p>
            <a:pPr>
              <a:buClr>
                <a:srgbClr val="106636"/>
              </a:buClr>
              <a:buFont typeface="Arial" pitchFamily="34" charset="0"/>
              <a:buChar char="•"/>
            </a:pPr>
            <a:r>
              <a:rPr lang="en-US" sz="2000" b="0" dirty="0" smtClean="0">
                <a:solidFill>
                  <a:srgbClr val="106636"/>
                </a:solidFill>
                <a:latin typeface="Arial" charset="0"/>
                <a:cs typeface="Arial" charset="0"/>
              </a:rPr>
              <a:t>Complement hard copy brochure with more in-depth web-based highlights  </a:t>
            </a:r>
            <a:r>
              <a:rPr lang="en-US" sz="2000" b="0" dirty="0" smtClean="0">
                <a:solidFill>
                  <a:srgbClr val="106636"/>
                </a:solidFill>
                <a:latin typeface="Arial" charset="0"/>
                <a:cs typeface="Arial" charset="0"/>
              </a:rPr>
              <a:t>–  Goal</a:t>
            </a:r>
            <a:r>
              <a:rPr lang="en-US" sz="2000" b="0" dirty="0" smtClean="0">
                <a:solidFill>
                  <a:srgbClr val="106636"/>
                </a:solidFill>
                <a:latin typeface="Arial" charset="0"/>
                <a:cs typeface="Arial" charset="0"/>
              </a:rPr>
              <a:t>:  web highlights </a:t>
            </a:r>
            <a:r>
              <a:rPr lang="en-US" sz="2000" b="0" dirty="0" smtClean="0">
                <a:solidFill>
                  <a:srgbClr val="106636"/>
                </a:solidFill>
                <a:latin typeface="Arial" charset="0"/>
                <a:cs typeface="Arial" charset="0"/>
              </a:rPr>
              <a:t>become </a:t>
            </a:r>
            <a:r>
              <a:rPr lang="en-US" sz="2000" b="0" dirty="0" smtClean="0">
                <a:solidFill>
                  <a:srgbClr val="106636"/>
                </a:solidFill>
                <a:latin typeface="Arial" charset="0"/>
                <a:cs typeface="Arial" charset="0"/>
              </a:rPr>
              <a:t>a “living document” on the impacts of BES research</a:t>
            </a:r>
          </a:p>
          <a:p>
            <a:pPr>
              <a:buNone/>
            </a:pPr>
            <a:endParaRPr lang="en-US" sz="2000" dirty="0" smtClean="0">
              <a:solidFill>
                <a:srgbClr val="008000"/>
              </a:solidFill>
              <a:latin typeface="Arial" charset="0"/>
              <a:cs typeface="Arial" charset="0"/>
            </a:endParaRPr>
          </a:p>
          <a:p>
            <a:pPr lvl="1"/>
            <a:endParaRPr lang="en-US" dirty="0" smtClean="0">
              <a:latin typeface="Arial" charset="0"/>
              <a:cs typeface="Arial" charset="0"/>
            </a:endParaRPr>
          </a:p>
          <a:p>
            <a:pPr lvl="1"/>
            <a:endParaRPr lang="en-US" dirty="0" smtClean="0">
              <a:latin typeface="Arial" charset="0"/>
              <a:cs typeface="Arial" charset="0"/>
            </a:endParaRPr>
          </a:p>
        </p:txBody>
      </p:sp>
      <p:sp>
        <p:nvSpPr>
          <p:cNvPr id="11267" name="Title 2"/>
          <p:cNvSpPr>
            <a:spLocks noGrp="1"/>
          </p:cNvSpPr>
          <p:nvPr>
            <p:ph type="title"/>
          </p:nvPr>
        </p:nvSpPr>
        <p:spPr/>
        <p:txBody>
          <a:bodyPr/>
          <a:lstStyle/>
          <a:p>
            <a:r>
              <a:rPr lang="en-US" b="1" dirty="0" smtClean="0">
                <a:latin typeface="Arial" charset="0"/>
                <a:cs typeface="Arial" charset="0"/>
              </a:rPr>
              <a:t>Science Serving the </a:t>
            </a:r>
            <a:r>
              <a:rPr lang="en-US" b="1" dirty="0" smtClean="0">
                <a:latin typeface="Arial" charset="0"/>
                <a:cs typeface="Arial" charset="0"/>
              </a:rPr>
              <a:t>Nation – 2012</a:t>
            </a:r>
            <a:endParaRPr lang="en-US"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7115172" cy="5259388"/>
          </a:xfrm>
        </p:spPr>
        <p:txBody>
          <a:bodyPr/>
          <a:lstStyle/>
          <a:p>
            <a:r>
              <a:rPr lang="en-US" b="0" dirty="0" smtClean="0">
                <a:solidFill>
                  <a:srgbClr val="106636"/>
                </a:solidFill>
              </a:rPr>
              <a:t>Presents the Impact of BES broadly: </a:t>
            </a:r>
          </a:p>
          <a:p>
            <a:pPr lvl="1"/>
            <a:r>
              <a:rPr lang="en-US" dirty="0" smtClean="0"/>
              <a:t>Scientific impact: </a:t>
            </a:r>
          </a:p>
          <a:p>
            <a:pPr lvl="2"/>
            <a:r>
              <a:rPr lang="en-US" dirty="0" smtClean="0"/>
              <a:t>9 Nobel Prizes since 1986</a:t>
            </a:r>
          </a:p>
          <a:p>
            <a:pPr lvl="2"/>
            <a:r>
              <a:rPr lang="en-US" dirty="0" smtClean="0"/>
              <a:t>Over 175 members of the National Academies (now 183!)</a:t>
            </a:r>
          </a:p>
          <a:p>
            <a:pPr lvl="1"/>
            <a:r>
              <a:rPr lang="en-US" dirty="0" smtClean="0"/>
              <a:t>User Facilities</a:t>
            </a:r>
          </a:p>
          <a:p>
            <a:r>
              <a:rPr lang="en-US" b="0" dirty="0" smtClean="0">
                <a:solidFill>
                  <a:srgbClr val="106636"/>
                </a:solidFill>
              </a:rPr>
              <a:t>Primary Focus:  Fundamental Science to Energy Technology</a:t>
            </a:r>
          </a:p>
          <a:p>
            <a:pPr lvl="1"/>
            <a:r>
              <a:rPr lang="en-US" dirty="0" smtClean="0"/>
              <a:t>“Better Ways to Tap the Sun’s Energy”</a:t>
            </a:r>
          </a:p>
          <a:p>
            <a:pPr lvl="1"/>
            <a:r>
              <a:rPr lang="en-US" dirty="0" smtClean="0"/>
              <a:t>“Efficient Approaches to Power the Future”</a:t>
            </a:r>
          </a:p>
          <a:p>
            <a:pPr lvl="1"/>
            <a:r>
              <a:rPr lang="en-US" dirty="0" smtClean="0"/>
              <a:t>“Innovative Seeds for Clean Energy Technologies”</a:t>
            </a:r>
          </a:p>
          <a:p>
            <a:pPr lvl="1"/>
            <a:r>
              <a:rPr lang="en-US" dirty="0" smtClean="0"/>
              <a:t>“Converting New Insights into New </a:t>
            </a:r>
            <a:endParaRPr lang="en-US" dirty="0" smtClean="0"/>
          </a:p>
          <a:p>
            <a:pPr lvl="1">
              <a:buNone/>
            </a:pPr>
            <a:r>
              <a:rPr lang="en-US" dirty="0" smtClean="0"/>
              <a:t>	</a:t>
            </a:r>
            <a:r>
              <a:rPr lang="en-US" dirty="0" smtClean="0"/>
              <a:t>	</a:t>
            </a:r>
            <a:r>
              <a:rPr lang="en-US" dirty="0" smtClean="0"/>
              <a:t>Technologies</a:t>
            </a:r>
            <a:r>
              <a:rPr lang="en-US" dirty="0" smtClean="0"/>
              <a:t>”</a:t>
            </a:r>
          </a:p>
          <a:p>
            <a:pPr lvl="2">
              <a:buNone/>
            </a:pPr>
            <a:endParaRPr lang="en-US" dirty="0"/>
          </a:p>
        </p:txBody>
      </p:sp>
      <p:sp>
        <p:nvSpPr>
          <p:cNvPr id="3" name="Title 2"/>
          <p:cNvSpPr>
            <a:spLocks noGrp="1"/>
          </p:cNvSpPr>
          <p:nvPr>
            <p:ph type="title"/>
          </p:nvPr>
        </p:nvSpPr>
        <p:spPr/>
        <p:txBody>
          <a:bodyPr/>
          <a:lstStyle/>
          <a:p>
            <a:r>
              <a:rPr lang="en-US" b="1" dirty="0" smtClean="0"/>
              <a:t>Science Serving the Nation – the Update!</a:t>
            </a:r>
            <a:endParaRPr lang="en-US" b="1" dirty="0"/>
          </a:p>
        </p:txBody>
      </p:sp>
      <p:pic>
        <p:nvPicPr>
          <p:cNvPr id="5" name="Content Placeholder 3" descr="BES_SSN_2012_Page_12.jpg"/>
          <p:cNvPicPr>
            <a:picLocks noChangeAspect="1"/>
          </p:cNvPicPr>
          <p:nvPr/>
        </p:nvPicPr>
        <p:blipFill>
          <a:blip r:embed="rId2" cstate="print"/>
          <a:srcRect l="-283" t="29882" r="49648" b="29550"/>
          <a:stretch>
            <a:fillRect/>
          </a:stretch>
        </p:blipFill>
        <p:spPr bwMode="auto">
          <a:xfrm>
            <a:off x="6858000" y="3733800"/>
            <a:ext cx="2057400" cy="2133600"/>
          </a:xfrm>
          <a:prstGeom prst="rect">
            <a:avLst/>
          </a:prstGeom>
          <a:noFill/>
          <a:ln w="9525">
            <a:noFill/>
            <a:miter lim="800000"/>
            <a:headEnd/>
            <a:tailEnd/>
          </a:ln>
        </p:spPr>
      </p:pic>
      <p:pic>
        <p:nvPicPr>
          <p:cNvPr id="6" name="Content Placeholder 3" descr="BES_SSN_2012_Page_05.jpg"/>
          <p:cNvPicPr>
            <a:picLocks noChangeAspect="1"/>
          </p:cNvPicPr>
          <p:nvPr/>
        </p:nvPicPr>
        <p:blipFill>
          <a:blip r:embed="rId3" cstate="print"/>
          <a:srcRect l="33477" t="41473" b="7818"/>
          <a:stretch>
            <a:fillRect/>
          </a:stretch>
        </p:blipFill>
        <p:spPr bwMode="auto">
          <a:xfrm>
            <a:off x="6812280" y="1049513"/>
            <a:ext cx="2103120" cy="207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6353172" cy="5259388"/>
          </a:xfrm>
        </p:spPr>
        <p:txBody>
          <a:bodyPr/>
          <a:lstStyle/>
          <a:p>
            <a:r>
              <a:rPr lang="en-US" b="0" dirty="0" smtClean="0">
                <a:solidFill>
                  <a:srgbClr val="106636"/>
                </a:solidFill>
              </a:rPr>
              <a:t>Highlight information from BES programs was collected</a:t>
            </a:r>
          </a:p>
          <a:p>
            <a:pPr lvl="1"/>
            <a:r>
              <a:rPr lang="en-US" b="0" dirty="0" smtClean="0"/>
              <a:t>Many formats… </a:t>
            </a:r>
          </a:p>
          <a:p>
            <a:pPr lvl="1"/>
            <a:r>
              <a:rPr lang="en-US" b="0" dirty="0" smtClean="0"/>
              <a:t>Both national laboratory and university research</a:t>
            </a:r>
          </a:p>
          <a:p>
            <a:r>
              <a:rPr lang="en-US" b="0" dirty="0" smtClean="0">
                <a:solidFill>
                  <a:srgbClr val="106636"/>
                </a:solidFill>
              </a:rPr>
              <a:t>Many of these were made into “3-panel charts” highlighting the science supported by BES, the applied research funded by others, and the commercial applications</a:t>
            </a:r>
          </a:p>
          <a:p>
            <a:r>
              <a:rPr lang="en-US" b="0" dirty="0" smtClean="0">
                <a:solidFill>
                  <a:srgbClr val="106636"/>
                </a:solidFill>
              </a:rPr>
              <a:t>Some have longer </a:t>
            </a:r>
            <a:r>
              <a:rPr lang="en-US" b="0" dirty="0" smtClean="0">
                <a:solidFill>
                  <a:srgbClr val="106636"/>
                </a:solidFill>
              </a:rPr>
              <a:t>“Stories </a:t>
            </a:r>
            <a:r>
              <a:rPr lang="en-US" b="0" dirty="0" smtClean="0">
                <a:solidFill>
                  <a:srgbClr val="106636"/>
                </a:solidFill>
              </a:rPr>
              <a:t>of Discovery and </a:t>
            </a:r>
            <a:r>
              <a:rPr lang="en-US" b="0" dirty="0" smtClean="0">
                <a:solidFill>
                  <a:srgbClr val="106636"/>
                </a:solidFill>
              </a:rPr>
              <a:t>Innovation” </a:t>
            </a:r>
            <a:r>
              <a:rPr lang="en-US" b="0" dirty="0" smtClean="0">
                <a:solidFill>
                  <a:srgbClr val="106636"/>
                </a:solidFill>
              </a:rPr>
              <a:t>on the SC webpage</a:t>
            </a:r>
          </a:p>
          <a:p>
            <a:r>
              <a:rPr lang="en-US" b="0" dirty="0" smtClean="0">
                <a:solidFill>
                  <a:srgbClr val="106636"/>
                </a:solidFill>
              </a:rPr>
              <a:t>Science and impacts formed the basis for each of the vignettes in the brochure</a:t>
            </a:r>
          </a:p>
        </p:txBody>
      </p:sp>
      <p:sp>
        <p:nvSpPr>
          <p:cNvPr id="3" name="Title 2"/>
          <p:cNvSpPr>
            <a:spLocks noGrp="1"/>
          </p:cNvSpPr>
          <p:nvPr>
            <p:ph type="title"/>
          </p:nvPr>
        </p:nvSpPr>
        <p:spPr/>
        <p:txBody>
          <a:bodyPr/>
          <a:lstStyle/>
          <a:p>
            <a:r>
              <a:rPr lang="en-US" b="1" dirty="0" smtClean="0"/>
              <a:t>Evolution of the Brochure</a:t>
            </a:r>
            <a:endParaRPr lang="en-US" b="1" dirty="0"/>
          </a:p>
        </p:txBody>
      </p:sp>
      <p:pic>
        <p:nvPicPr>
          <p:cNvPr id="4" name="Picture 3"/>
          <p:cNvPicPr>
            <a:picLocks noChangeAspect="1" noChangeArrowheads="1"/>
          </p:cNvPicPr>
          <p:nvPr/>
        </p:nvPicPr>
        <p:blipFill>
          <a:blip r:embed="rId2" cstate="print"/>
          <a:srcRect l="29688" t="27083" r="13281" b="15625"/>
          <a:stretch>
            <a:fillRect/>
          </a:stretch>
        </p:blipFill>
        <p:spPr bwMode="auto">
          <a:xfrm>
            <a:off x="6400800" y="1066800"/>
            <a:ext cx="2651760" cy="199790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3281" t="19792" r="15625" b="9375"/>
          <a:stretch>
            <a:fillRect/>
          </a:stretch>
        </p:blipFill>
        <p:spPr bwMode="auto">
          <a:xfrm>
            <a:off x="6324600" y="3429000"/>
            <a:ext cx="2743200" cy="2049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817812"/>
            <a:ext cx="8534400" cy="5259388"/>
          </a:xfrm>
        </p:spPr>
        <p:txBody>
          <a:bodyPr/>
          <a:lstStyle/>
          <a:p>
            <a:pPr marL="0" indent="0">
              <a:buNone/>
            </a:pPr>
            <a:r>
              <a:rPr lang="en-US" sz="2200" b="0" dirty="0" smtClean="0">
                <a:solidFill>
                  <a:schemeClr val="tx1"/>
                </a:solidFill>
              </a:rPr>
              <a:t>For example, to capture more of the incident light, optical coatings on these cells now include microspheres to scatter and reflect sunlight through the cell many times, so that virtually all the light is used. Adding these tiny particles to an array of silicon </a:t>
            </a:r>
            <a:r>
              <a:rPr lang="en-US" sz="2200" b="0" dirty="0" err="1" smtClean="0">
                <a:solidFill>
                  <a:schemeClr val="tx1"/>
                </a:solidFill>
              </a:rPr>
              <a:t>nanowires</a:t>
            </a:r>
            <a:r>
              <a:rPr lang="en-US" sz="2200" b="0" dirty="0" smtClean="0">
                <a:solidFill>
                  <a:schemeClr val="tx1"/>
                </a:solidFill>
              </a:rPr>
              <a:t> increases absorption to 90% of the sunlight, while significantly reducing the amount of silicon far below that used for conventional photovoltaic cells. Other cost reductions are coming from basic research including how to make thin-film devices reproducibly and with high quality. Successfully combining these approaches has now yielded a new generation of flexible, organic-based solar cells.</a:t>
            </a:r>
          </a:p>
          <a:p>
            <a:endParaRPr lang="en-US" sz="2200" dirty="0">
              <a:solidFill>
                <a:srgbClr val="106636"/>
              </a:solidFill>
            </a:endParaRPr>
          </a:p>
        </p:txBody>
      </p:sp>
      <p:sp>
        <p:nvSpPr>
          <p:cNvPr id="3" name="Title 2"/>
          <p:cNvSpPr>
            <a:spLocks noGrp="1"/>
          </p:cNvSpPr>
          <p:nvPr>
            <p:ph type="title"/>
          </p:nvPr>
        </p:nvSpPr>
        <p:spPr/>
        <p:txBody>
          <a:bodyPr/>
          <a:lstStyle/>
          <a:p>
            <a:r>
              <a:rPr lang="en-US" b="1" dirty="0" smtClean="0"/>
              <a:t>From </a:t>
            </a:r>
            <a:r>
              <a:rPr lang="en-US" b="1" dirty="0" smtClean="0"/>
              <a:t>Science Serving the Nation:  </a:t>
            </a:r>
            <a:r>
              <a:rPr lang="en-US" b="1" dirty="0" smtClean="0"/>
              <a:t/>
            </a:r>
            <a:br>
              <a:rPr lang="en-US" b="1" dirty="0" smtClean="0"/>
            </a:br>
            <a:r>
              <a:rPr lang="en-US" b="1" dirty="0" smtClean="0"/>
              <a:t>Microspheres for Low-Cost Thin-Film Solar Cells</a:t>
            </a:r>
            <a:endParaRPr lang="en-US" b="1" dirty="0"/>
          </a:p>
        </p:txBody>
      </p:sp>
      <p:pic>
        <p:nvPicPr>
          <p:cNvPr id="4" name="Picture 3"/>
          <p:cNvPicPr/>
          <p:nvPr/>
        </p:nvPicPr>
        <p:blipFill>
          <a:blip r:embed="rId2" cstate="print"/>
          <a:srcRect/>
          <a:stretch>
            <a:fillRect/>
          </a:stretch>
        </p:blipFill>
        <p:spPr bwMode="auto">
          <a:xfrm>
            <a:off x="304800" y="1114425"/>
            <a:ext cx="1905000" cy="1095375"/>
          </a:xfrm>
          <a:prstGeom prst="rect">
            <a:avLst/>
          </a:prstGeom>
          <a:noFill/>
          <a:ln w="9525">
            <a:noFill/>
            <a:miter lim="800000"/>
            <a:headEnd/>
            <a:tailEnd/>
          </a:ln>
        </p:spPr>
      </p:pic>
      <p:sp>
        <p:nvSpPr>
          <p:cNvPr id="5" name="Rectangle 4"/>
          <p:cNvSpPr/>
          <p:nvPr/>
        </p:nvSpPr>
        <p:spPr>
          <a:xfrm>
            <a:off x="2209800" y="762000"/>
            <a:ext cx="6477000" cy="2123658"/>
          </a:xfrm>
          <a:prstGeom prst="rect">
            <a:avLst/>
          </a:prstGeom>
        </p:spPr>
        <p:txBody>
          <a:bodyPr wrap="square">
            <a:spAutoFit/>
          </a:bodyPr>
          <a:lstStyle/>
          <a:p>
            <a:r>
              <a:rPr lang="en-US" sz="2200" dirty="0" smtClean="0">
                <a:latin typeface="Arial" pitchFamily="34" charset="0"/>
                <a:cs typeface="Arial" pitchFamily="34" charset="0"/>
              </a:rPr>
              <a:t>One way to reduce the cost of solar cells is to use less material, but the penalty is less light absorbed. Fundamental research on light trapping and absorption is paying off with new strategies for production of cost effective and highly efficient solar cells made from thin films.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Rectangle 756"/>
          <p:cNvSpPr/>
          <p:nvPr/>
        </p:nvSpPr>
        <p:spPr>
          <a:xfrm>
            <a:off x="0" y="851338"/>
            <a:ext cx="9120188" cy="600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pPr>
            <a:r>
              <a:rPr lang="en-US" dirty="0" smtClean="0">
                <a:solidFill>
                  <a:prstClr val="white"/>
                </a:solidFill>
              </a:rPr>
              <a:t>Breakthrough Award from </a:t>
            </a:r>
            <a:r>
              <a:rPr lang="en-US" i="1" dirty="0" smtClean="0">
                <a:solidFill>
                  <a:prstClr val="white"/>
                </a:solidFill>
              </a:rPr>
              <a:t>Popular Mechanics</a:t>
            </a:r>
            <a:r>
              <a:rPr lang="en-US" dirty="0" smtClean="0">
                <a:solidFill>
                  <a:prstClr val="white"/>
                </a:solidFill>
              </a:rPr>
              <a:t> in 2010.</a:t>
            </a:r>
            <a:endParaRPr lang="en-US" dirty="0">
              <a:solidFill>
                <a:prstClr val="white"/>
              </a:solidFill>
            </a:endParaRPr>
          </a:p>
        </p:txBody>
      </p:sp>
      <p:sp>
        <p:nvSpPr>
          <p:cNvPr id="5" name="Rectangle 3"/>
          <p:cNvSpPr>
            <a:spLocks noChangeArrowheads="1"/>
          </p:cNvSpPr>
          <p:nvPr/>
        </p:nvSpPr>
        <p:spPr bwMode="auto">
          <a:xfrm>
            <a:off x="5013960" y="1452879"/>
            <a:ext cx="4130040" cy="5405121"/>
          </a:xfrm>
          <a:prstGeom prst="rect">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lgn="ctr">
              <a:defRPr/>
            </a:pPr>
            <a:endParaRPr lang="en-US" dirty="0">
              <a:solidFill>
                <a:prstClr val="black"/>
              </a:solidFill>
              <a:cs typeface="Arial" charset="0"/>
            </a:endParaRPr>
          </a:p>
        </p:txBody>
      </p:sp>
      <p:sp>
        <p:nvSpPr>
          <p:cNvPr id="11268" name="Text Box 25"/>
          <p:cNvSpPr txBox="1">
            <a:spLocks noChangeArrowheads="1"/>
          </p:cNvSpPr>
          <p:nvPr/>
        </p:nvSpPr>
        <p:spPr bwMode="auto">
          <a:xfrm>
            <a:off x="5181600" y="870181"/>
            <a:ext cx="3962400" cy="477838"/>
          </a:xfrm>
          <a:prstGeom prst="rect">
            <a:avLst/>
          </a:prstGeom>
          <a:noFill/>
          <a:ln w="9525">
            <a:noFill/>
            <a:miter lim="800000"/>
            <a:headEnd/>
            <a:tailEnd/>
          </a:ln>
        </p:spPr>
        <p:txBody>
          <a:bodyPr wrap="square" lIns="0" tIns="0" rIns="0" bIns="0">
            <a:spAutoFit/>
          </a:bodyPr>
          <a:lstStyle/>
          <a:p>
            <a:pPr algn="ctr" fontAlgn="base">
              <a:lnSpc>
                <a:spcPct val="85000"/>
              </a:lnSpc>
              <a:spcBef>
                <a:spcPct val="0"/>
              </a:spcBef>
              <a:spcAft>
                <a:spcPct val="0"/>
              </a:spcAft>
            </a:pPr>
            <a:r>
              <a:rPr lang="en-US" b="1" dirty="0">
                <a:solidFill>
                  <a:srgbClr val="106636"/>
                </a:solidFill>
                <a:latin typeface="Arial" charset="0"/>
                <a:cs typeface="Arial" charset="0"/>
              </a:rPr>
              <a:t>Manufacturing/</a:t>
            </a:r>
          </a:p>
          <a:p>
            <a:pPr algn="ctr" fontAlgn="base">
              <a:lnSpc>
                <a:spcPct val="85000"/>
              </a:lnSpc>
              <a:spcBef>
                <a:spcPct val="0"/>
              </a:spcBef>
              <a:spcAft>
                <a:spcPct val="0"/>
              </a:spcAft>
            </a:pPr>
            <a:r>
              <a:rPr lang="en-US" b="1" dirty="0">
                <a:solidFill>
                  <a:srgbClr val="106636"/>
                </a:solidFill>
                <a:latin typeface="Arial" charset="0"/>
                <a:cs typeface="Arial" charset="0"/>
              </a:rPr>
              <a:t>Commercialization</a:t>
            </a:r>
          </a:p>
        </p:txBody>
      </p:sp>
      <p:sp>
        <p:nvSpPr>
          <p:cNvPr id="8" name="AutoShape 8"/>
          <p:cNvSpPr>
            <a:spLocks noChangeArrowheads="1"/>
          </p:cNvSpPr>
          <p:nvPr/>
        </p:nvSpPr>
        <p:spPr bwMode="auto">
          <a:xfrm>
            <a:off x="0" y="1454150"/>
            <a:ext cx="5943599" cy="5403850"/>
          </a:xfrm>
          <a:prstGeom prst="homePlate">
            <a:avLst>
              <a:gd name="adj" fmla="val 16506"/>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defRPr/>
            </a:pPr>
            <a:endParaRPr lang="en-US" dirty="0">
              <a:solidFill>
                <a:prstClr val="black"/>
              </a:solidFill>
              <a:cs typeface="Arial" charset="0"/>
            </a:endParaRPr>
          </a:p>
        </p:txBody>
      </p:sp>
      <p:sp>
        <p:nvSpPr>
          <p:cNvPr id="11271" name="Text Box 12"/>
          <p:cNvSpPr txBox="1">
            <a:spLocks noChangeArrowheads="1"/>
          </p:cNvSpPr>
          <p:nvPr/>
        </p:nvSpPr>
        <p:spPr bwMode="auto">
          <a:xfrm>
            <a:off x="149288" y="3237041"/>
            <a:ext cx="2971800" cy="2548390"/>
          </a:xfrm>
          <a:prstGeom prst="rect">
            <a:avLst/>
          </a:prstGeom>
          <a:noFill/>
          <a:ln w="9525">
            <a:noFill/>
            <a:miter lim="800000"/>
            <a:headEnd/>
            <a:tailEnd/>
          </a:ln>
        </p:spPr>
        <p:txBody>
          <a:bodyPr>
            <a:spAutoFit/>
          </a:bodyPr>
          <a:lstStyle/>
          <a:p>
            <a:pPr marL="0" lvl="1" algn="ctr">
              <a:lnSpc>
                <a:spcPct val="90000"/>
              </a:lnSpc>
              <a:spcBef>
                <a:spcPts val="600"/>
              </a:spcBef>
              <a:defRPr/>
            </a:pPr>
            <a:r>
              <a:rPr lang="en-US" sz="1600" dirty="0" smtClean="0">
                <a:solidFill>
                  <a:prstClr val="black"/>
                </a:solidFill>
                <a:latin typeface="Arial Narrow" pitchFamily="34" charset="0"/>
                <a:ea typeface="Calibri" pitchFamily="34" charset="0"/>
                <a:cs typeface="Times New Roman" pitchFamily="18" charset="0"/>
              </a:rPr>
              <a:t>Light absorbing </a:t>
            </a:r>
            <a:r>
              <a:rPr lang="en-US" sz="1600" dirty="0" err="1" smtClean="0">
                <a:solidFill>
                  <a:prstClr val="black"/>
                </a:solidFill>
                <a:latin typeface="Arial Narrow" pitchFamily="34" charset="0"/>
                <a:ea typeface="Calibri" pitchFamily="34" charset="0"/>
                <a:cs typeface="Times New Roman" pitchFamily="18" charset="0"/>
              </a:rPr>
              <a:t>nanowires</a:t>
            </a:r>
            <a:r>
              <a:rPr lang="en-US" sz="1600" dirty="0" smtClean="0">
                <a:solidFill>
                  <a:prstClr val="black"/>
                </a:solidFill>
                <a:latin typeface="Arial Narrow" pitchFamily="34" charset="0"/>
                <a:ea typeface="Calibri" pitchFamily="34" charset="0"/>
                <a:cs typeface="Times New Roman" pitchFamily="18" charset="0"/>
              </a:rPr>
              <a:t> surrounded by polymer that contains Al</a:t>
            </a:r>
            <a:r>
              <a:rPr lang="en-US" sz="1600" baseline="-25000" dirty="0" smtClean="0">
                <a:solidFill>
                  <a:prstClr val="black"/>
                </a:solidFill>
                <a:latin typeface="Arial Narrow" pitchFamily="34" charset="0"/>
                <a:ea typeface="Calibri" pitchFamily="34" charset="0"/>
                <a:cs typeface="Times New Roman" pitchFamily="18" charset="0"/>
              </a:rPr>
              <a:t>2</a:t>
            </a:r>
            <a:r>
              <a:rPr lang="en-US" sz="1600" dirty="0" smtClean="0">
                <a:solidFill>
                  <a:prstClr val="black"/>
                </a:solidFill>
                <a:latin typeface="Arial Narrow" pitchFamily="34" charset="0"/>
                <a:ea typeface="Calibri" pitchFamily="34" charset="0"/>
                <a:cs typeface="Times New Roman" pitchFamily="18" charset="0"/>
              </a:rPr>
              <a:t>O</a:t>
            </a:r>
            <a:r>
              <a:rPr lang="en-US" sz="1600" baseline="-25000" dirty="0" smtClean="0">
                <a:solidFill>
                  <a:prstClr val="black"/>
                </a:solidFill>
                <a:latin typeface="Arial Narrow" pitchFamily="34" charset="0"/>
                <a:ea typeface="Calibri" pitchFamily="34" charset="0"/>
                <a:cs typeface="Times New Roman" pitchFamily="18" charset="0"/>
              </a:rPr>
              <a:t>3</a:t>
            </a:r>
            <a:r>
              <a:rPr lang="en-US" sz="1600" dirty="0" smtClean="0">
                <a:solidFill>
                  <a:prstClr val="black"/>
                </a:solidFill>
                <a:latin typeface="Arial Narrow" pitchFamily="34" charset="0"/>
                <a:ea typeface="Calibri" pitchFamily="34" charset="0"/>
                <a:cs typeface="Times New Roman" pitchFamily="18" charset="0"/>
              </a:rPr>
              <a:t> scattering  particles</a:t>
            </a:r>
          </a:p>
          <a:p>
            <a:pPr algn="ctr" fontAlgn="base">
              <a:lnSpc>
                <a:spcPct val="90000"/>
              </a:lnSpc>
              <a:spcBef>
                <a:spcPts val="600"/>
              </a:spcBef>
              <a:defRPr/>
            </a:pPr>
            <a:endParaRPr lang="en-US" sz="1600" dirty="0" smtClean="0">
              <a:solidFill>
                <a:prstClr val="black"/>
              </a:solidFill>
              <a:latin typeface="Arial Narrow" pitchFamily="34" charset="0"/>
              <a:ea typeface="Calibri" pitchFamily="34" charset="0"/>
              <a:cs typeface="Times New Roman" pitchFamily="18" charset="0"/>
            </a:endParaRPr>
          </a:p>
          <a:p>
            <a:pPr algn="ctr" fontAlgn="base">
              <a:lnSpc>
                <a:spcPct val="90000"/>
              </a:lnSpc>
              <a:spcBef>
                <a:spcPts val="600"/>
              </a:spcBef>
              <a:defRPr/>
            </a:pPr>
            <a:endParaRPr lang="en-US" sz="1600" dirty="0" smtClean="0">
              <a:solidFill>
                <a:prstClr val="black"/>
              </a:solidFill>
              <a:latin typeface="Arial Narrow" pitchFamily="34" charset="0"/>
              <a:ea typeface="Calibri" pitchFamily="34" charset="0"/>
              <a:cs typeface="Times New Roman" pitchFamily="18" charset="0"/>
            </a:endParaRPr>
          </a:p>
          <a:p>
            <a:pPr algn="ctr" fontAlgn="base">
              <a:lnSpc>
                <a:spcPct val="90000"/>
              </a:lnSpc>
              <a:spcBef>
                <a:spcPts val="600"/>
              </a:spcBef>
              <a:defRPr/>
            </a:pPr>
            <a:endParaRPr lang="en-US" sz="1600" dirty="0" smtClean="0">
              <a:solidFill>
                <a:prstClr val="black"/>
              </a:solidFill>
              <a:latin typeface="Arial Narrow" pitchFamily="34" charset="0"/>
              <a:ea typeface="Calibri" pitchFamily="34" charset="0"/>
              <a:cs typeface="Times New Roman" pitchFamily="18" charset="0"/>
            </a:endParaRPr>
          </a:p>
          <a:p>
            <a:pPr algn="ctr" fontAlgn="base">
              <a:lnSpc>
                <a:spcPct val="90000"/>
              </a:lnSpc>
              <a:spcBef>
                <a:spcPts val="600"/>
              </a:spcBef>
              <a:defRPr/>
            </a:pPr>
            <a:endParaRPr lang="en-US" sz="1600" dirty="0" smtClean="0">
              <a:solidFill>
                <a:prstClr val="black"/>
              </a:solidFill>
              <a:latin typeface="Arial Narrow" pitchFamily="34" charset="0"/>
              <a:ea typeface="Calibri" pitchFamily="34" charset="0"/>
              <a:cs typeface="Times New Roman" pitchFamily="18" charset="0"/>
            </a:endParaRPr>
          </a:p>
          <a:p>
            <a:pPr algn="ctr" fontAlgn="base">
              <a:lnSpc>
                <a:spcPct val="90000"/>
              </a:lnSpc>
              <a:spcBef>
                <a:spcPts val="600"/>
              </a:spcBef>
              <a:defRPr/>
            </a:pPr>
            <a:endParaRPr lang="en-US" sz="1600" dirty="0" smtClean="0">
              <a:solidFill>
                <a:prstClr val="black"/>
              </a:solidFill>
              <a:latin typeface="Arial Narrow" pitchFamily="34" charset="0"/>
              <a:ea typeface="Calibri" pitchFamily="34" charset="0"/>
              <a:cs typeface="Times New Roman" pitchFamily="18" charset="0"/>
            </a:endParaRPr>
          </a:p>
          <a:p>
            <a:pPr algn="ctr" fontAlgn="base">
              <a:lnSpc>
                <a:spcPct val="90000"/>
              </a:lnSpc>
              <a:spcBef>
                <a:spcPts val="600"/>
              </a:spcBef>
              <a:defRPr/>
            </a:pPr>
            <a:endParaRPr lang="en-US" sz="1600" dirty="0" smtClean="0">
              <a:solidFill>
                <a:prstClr val="black"/>
              </a:solidFill>
              <a:latin typeface="Arial Narrow" pitchFamily="34" charset="0"/>
              <a:ea typeface="Calibri" pitchFamily="34" charset="0"/>
              <a:cs typeface="Times New Roman" pitchFamily="18" charset="0"/>
            </a:endParaRPr>
          </a:p>
        </p:txBody>
      </p:sp>
      <p:sp>
        <p:nvSpPr>
          <p:cNvPr id="11275" name="Text Box 9"/>
          <p:cNvSpPr txBox="1">
            <a:spLocks noChangeArrowheads="1"/>
          </p:cNvSpPr>
          <p:nvPr/>
        </p:nvSpPr>
        <p:spPr bwMode="auto">
          <a:xfrm>
            <a:off x="660937" y="827485"/>
            <a:ext cx="3801041" cy="563231"/>
          </a:xfrm>
          <a:prstGeom prst="rect">
            <a:avLst/>
          </a:prstGeom>
          <a:noFill/>
          <a:ln w="9525">
            <a:noFill/>
            <a:miter lim="800000"/>
            <a:headEnd/>
            <a:tailEnd/>
          </a:ln>
        </p:spPr>
        <p:txBody>
          <a:bodyPr wrap="none">
            <a:spAutoFit/>
          </a:bodyPr>
          <a:lstStyle/>
          <a:p>
            <a:pPr algn="ctr" fontAlgn="base">
              <a:lnSpc>
                <a:spcPct val="85000"/>
              </a:lnSpc>
              <a:spcBef>
                <a:spcPct val="0"/>
              </a:spcBef>
              <a:spcAft>
                <a:spcPct val="0"/>
              </a:spcAft>
            </a:pPr>
            <a:r>
              <a:rPr lang="en-US" b="1" dirty="0">
                <a:solidFill>
                  <a:srgbClr val="106636"/>
                </a:solidFill>
                <a:latin typeface="Arial" charset="0"/>
                <a:cs typeface="Arial" charset="0"/>
              </a:rPr>
              <a:t>Basic </a:t>
            </a:r>
            <a:r>
              <a:rPr lang="en-US" b="1" dirty="0" smtClean="0">
                <a:solidFill>
                  <a:srgbClr val="106636"/>
                </a:solidFill>
                <a:latin typeface="Arial" charset="0"/>
                <a:cs typeface="Arial" charset="0"/>
              </a:rPr>
              <a:t>Science</a:t>
            </a:r>
          </a:p>
          <a:p>
            <a:pPr algn="ctr" fontAlgn="base">
              <a:lnSpc>
                <a:spcPct val="85000"/>
              </a:lnSpc>
              <a:spcBef>
                <a:spcPct val="0"/>
              </a:spcBef>
              <a:spcAft>
                <a:spcPct val="0"/>
              </a:spcAft>
            </a:pPr>
            <a:r>
              <a:rPr lang="en-US" b="1" dirty="0" smtClean="0">
                <a:solidFill>
                  <a:srgbClr val="106636"/>
                </a:solidFill>
                <a:latin typeface="Arial" charset="0"/>
                <a:cs typeface="Arial" charset="0"/>
              </a:rPr>
              <a:t>Energy Frontier Research Center</a:t>
            </a:r>
            <a:endParaRPr lang="en-US" b="1" dirty="0">
              <a:solidFill>
                <a:srgbClr val="106636"/>
              </a:solidFill>
              <a:latin typeface="Arial" charset="0"/>
              <a:cs typeface="Arial" charset="0"/>
            </a:endParaRPr>
          </a:p>
        </p:txBody>
      </p:sp>
      <p:sp>
        <p:nvSpPr>
          <p:cNvPr id="11289" name="Text Box 7"/>
          <p:cNvSpPr>
            <a:spLocks noGrp="1" noChangeArrowheads="1"/>
          </p:cNvSpPr>
          <p:nvPr>
            <p:ph type="title"/>
          </p:nvPr>
        </p:nvSpPr>
        <p:spPr>
          <a:xfrm>
            <a:off x="0" y="-33979"/>
            <a:ext cx="9144000" cy="830997"/>
          </a:xfrm>
        </p:spPr>
        <p:txBody>
          <a:bodyPr wrap="square">
            <a:spAutoFit/>
          </a:bodyPr>
          <a:lstStyle/>
          <a:p>
            <a:r>
              <a:rPr lang="en-US" b="1" dirty="0" smtClean="0">
                <a:latin typeface="Arial" charset="0"/>
                <a:cs typeface="Arial" charset="0"/>
              </a:rPr>
              <a:t>Inexpensive Solar Cell Absorbs Nearly All Available Light</a:t>
            </a:r>
            <a:br>
              <a:rPr lang="en-US" b="1" dirty="0" smtClean="0">
                <a:latin typeface="Arial" charset="0"/>
                <a:cs typeface="Arial" charset="0"/>
              </a:rPr>
            </a:br>
            <a:r>
              <a:rPr lang="en-US" dirty="0" smtClean="0">
                <a:latin typeface="Arial" charset="0"/>
                <a:cs typeface="Arial" charset="0"/>
              </a:rPr>
              <a:t> </a:t>
            </a:r>
            <a:r>
              <a:rPr lang="en-US" sz="2000" dirty="0" smtClean="0">
                <a:latin typeface="Arial" charset="0"/>
                <a:cs typeface="Arial" charset="0"/>
              </a:rPr>
              <a:t>From Fundamental Research to Rooftop Applications</a:t>
            </a:r>
            <a:endParaRPr lang="en-US" dirty="0" smtClean="0">
              <a:latin typeface="Arial" charset="0"/>
              <a:cs typeface="Arial" charset="0"/>
            </a:endParaRPr>
          </a:p>
        </p:txBody>
      </p:sp>
      <p:pic>
        <p:nvPicPr>
          <p:cNvPr id="755" name="Picture 2"/>
          <p:cNvPicPr>
            <a:picLocks noChangeAspect="1" noChangeArrowheads="1"/>
          </p:cNvPicPr>
          <p:nvPr/>
        </p:nvPicPr>
        <p:blipFill>
          <a:blip r:embed="rId3" cstate="print"/>
          <a:srcRect/>
          <a:stretch>
            <a:fillRect/>
          </a:stretch>
        </p:blipFill>
        <p:spPr bwMode="auto">
          <a:xfrm>
            <a:off x="3559003" y="1978090"/>
            <a:ext cx="1712526" cy="2202024"/>
          </a:xfrm>
          <a:prstGeom prst="rect">
            <a:avLst/>
          </a:prstGeom>
          <a:noFill/>
          <a:ln w="9525">
            <a:noFill/>
            <a:miter lim="800000"/>
            <a:headEnd/>
            <a:tailEnd/>
          </a:ln>
        </p:spPr>
      </p:pic>
      <p:pic>
        <p:nvPicPr>
          <p:cNvPr id="759" name="Picture 758" descr="solar-lede-201011-md.jpg"/>
          <p:cNvPicPr>
            <a:picLocks noChangeAspect="1"/>
          </p:cNvPicPr>
          <p:nvPr/>
        </p:nvPicPr>
        <p:blipFill>
          <a:blip r:embed="rId4" cstate="print"/>
          <a:stretch>
            <a:fillRect/>
          </a:stretch>
        </p:blipFill>
        <p:spPr>
          <a:xfrm>
            <a:off x="6018569" y="3715165"/>
            <a:ext cx="2831846" cy="2123885"/>
          </a:xfrm>
          <a:prstGeom prst="rect">
            <a:avLst/>
          </a:prstGeom>
        </p:spPr>
      </p:pic>
      <p:sp>
        <p:nvSpPr>
          <p:cNvPr id="760" name="TextBox 759"/>
          <p:cNvSpPr txBox="1"/>
          <p:nvPr/>
        </p:nvSpPr>
        <p:spPr>
          <a:xfrm>
            <a:off x="2911617" y="4202363"/>
            <a:ext cx="2804160" cy="1815882"/>
          </a:xfrm>
          <a:prstGeom prst="rect">
            <a:avLst/>
          </a:prstGeom>
          <a:noFill/>
        </p:spPr>
        <p:txBody>
          <a:bodyPr wrap="square" rtlCol="0">
            <a:spAutoFit/>
          </a:bodyPr>
          <a:lstStyle/>
          <a:p>
            <a:pPr algn="ctr" fontAlgn="base">
              <a:spcBef>
                <a:spcPct val="0"/>
              </a:spcBef>
              <a:spcAft>
                <a:spcPct val="0"/>
              </a:spcAft>
            </a:pPr>
            <a:r>
              <a:rPr lang="en-US" sz="1600" dirty="0" smtClean="0">
                <a:solidFill>
                  <a:prstClr val="black"/>
                </a:solidFill>
                <a:latin typeface="Arial Narrow" pitchFamily="34" charset="0"/>
              </a:rPr>
              <a:t>Sunlight can be efficiently collected and  redirected: Materials that occupy as little as 2% of the solar cell volume absorb up to 85% of the available sunlight</a:t>
            </a:r>
          </a:p>
          <a:p>
            <a:pPr fontAlgn="base">
              <a:spcBef>
                <a:spcPct val="0"/>
              </a:spcBef>
              <a:spcAft>
                <a:spcPct val="0"/>
              </a:spcAft>
            </a:pPr>
            <a:endParaRPr lang="en-US" sz="1600" dirty="0" smtClean="0">
              <a:solidFill>
                <a:prstClr val="black"/>
              </a:solidFill>
              <a:latin typeface="Arial Narrow" pitchFamily="34" charset="0"/>
            </a:endParaRPr>
          </a:p>
          <a:p>
            <a:pPr fontAlgn="base">
              <a:spcBef>
                <a:spcPct val="0"/>
              </a:spcBef>
              <a:spcAft>
                <a:spcPct val="0"/>
              </a:spcAft>
            </a:pPr>
            <a:endParaRPr lang="en-US" sz="1600" dirty="0">
              <a:solidFill>
                <a:prstClr val="black"/>
              </a:solidFill>
              <a:latin typeface="Arial Narrow" pitchFamily="34" charset="0"/>
            </a:endParaRPr>
          </a:p>
        </p:txBody>
      </p:sp>
      <p:pic>
        <p:nvPicPr>
          <p:cNvPr id="5124" name="Picture 4" descr="http://1.bp.blogspot.com/_18xktH6Eobk/TARQVPmWCGI/AAAAAAAAHj8/Xu0psJpuhgI/s1600/bp-logo.gif"/>
          <p:cNvPicPr>
            <a:picLocks noChangeAspect="1" noChangeArrowheads="1"/>
          </p:cNvPicPr>
          <p:nvPr/>
        </p:nvPicPr>
        <p:blipFill>
          <a:blip r:embed="rId5" cstate="print"/>
          <a:srcRect/>
          <a:stretch>
            <a:fillRect/>
          </a:stretch>
        </p:blipFill>
        <p:spPr bwMode="auto">
          <a:xfrm>
            <a:off x="6902970" y="5847118"/>
            <a:ext cx="1344215" cy="733045"/>
          </a:xfrm>
          <a:prstGeom prst="rect">
            <a:avLst/>
          </a:prstGeom>
          <a:noFill/>
        </p:spPr>
      </p:pic>
      <p:pic>
        <p:nvPicPr>
          <p:cNvPr id="761" name="Picture 760" descr="lmi-02.jpg"/>
          <p:cNvPicPr>
            <a:picLocks noChangeAspect="1"/>
          </p:cNvPicPr>
          <p:nvPr/>
        </p:nvPicPr>
        <p:blipFill>
          <a:blip r:embed="rId6" cstate="print"/>
          <a:stretch>
            <a:fillRect/>
          </a:stretch>
        </p:blipFill>
        <p:spPr>
          <a:xfrm>
            <a:off x="399923" y="4146868"/>
            <a:ext cx="2428875" cy="1619250"/>
          </a:xfrm>
          <a:prstGeom prst="rect">
            <a:avLst/>
          </a:prstGeom>
        </p:spPr>
      </p:pic>
      <p:sp>
        <p:nvSpPr>
          <p:cNvPr id="762" name="TextBox 761"/>
          <p:cNvSpPr txBox="1"/>
          <p:nvPr/>
        </p:nvSpPr>
        <p:spPr>
          <a:xfrm>
            <a:off x="3504965" y="6519446"/>
            <a:ext cx="3974871" cy="338554"/>
          </a:xfrm>
          <a:prstGeom prst="rect">
            <a:avLst/>
          </a:prstGeom>
          <a:noFill/>
        </p:spPr>
        <p:txBody>
          <a:bodyPr wrap="none" rtlCol="0">
            <a:spAutoFit/>
          </a:bodyPr>
          <a:lstStyle/>
          <a:p>
            <a:pPr fontAlgn="base">
              <a:spcBef>
                <a:spcPct val="0"/>
              </a:spcBef>
              <a:spcAft>
                <a:spcPct val="0"/>
              </a:spcAft>
            </a:pPr>
            <a:r>
              <a:rPr lang="en-US" sz="1600" dirty="0" smtClean="0">
                <a:solidFill>
                  <a:prstClr val="black"/>
                </a:solidFill>
                <a:latin typeface="Arial Narrow" pitchFamily="34" charset="0"/>
              </a:rPr>
              <a:t>Breakthrough Award from </a:t>
            </a:r>
            <a:r>
              <a:rPr lang="en-US" sz="1600" i="1" dirty="0" smtClean="0">
                <a:solidFill>
                  <a:prstClr val="black"/>
                </a:solidFill>
                <a:latin typeface="Arial Narrow" pitchFamily="34" charset="0"/>
              </a:rPr>
              <a:t>Popular Mechanics </a:t>
            </a:r>
            <a:r>
              <a:rPr lang="en-US" sz="1600" dirty="0" smtClean="0">
                <a:solidFill>
                  <a:prstClr val="black"/>
                </a:solidFill>
                <a:latin typeface="Arial Narrow" pitchFamily="34" charset="0"/>
              </a:rPr>
              <a:t>2010</a:t>
            </a:r>
            <a:endParaRPr lang="en-US" sz="1600" dirty="0">
              <a:solidFill>
                <a:prstClr val="black"/>
              </a:solidFill>
              <a:latin typeface="Arial Narrow" pitchFamily="34" charset="0"/>
            </a:endParaRPr>
          </a:p>
        </p:txBody>
      </p:sp>
      <p:pic>
        <p:nvPicPr>
          <p:cNvPr id="763" name="Picture 9" descr="citlogo"/>
          <p:cNvPicPr>
            <a:picLocks noChangeAspect="1" noChangeArrowheads="1"/>
          </p:cNvPicPr>
          <p:nvPr/>
        </p:nvPicPr>
        <p:blipFill>
          <a:blip r:embed="rId7" cstate="print"/>
          <a:srcRect/>
          <a:stretch>
            <a:fillRect/>
          </a:stretch>
        </p:blipFill>
        <p:spPr bwMode="auto">
          <a:xfrm>
            <a:off x="317241" y="5815660"/>
            <a:ext cx="605753" cy="640080"/>
          </a:xfrm>
          <a:prstGeom prst="rect">
            <a:avLst/>
          </a:prstGeom>
          <a:noFill/>
          <a:ln w="9525">
            <a:noFill/>
            <a:miter lim="800000"/>
            <a:headEnd/>
            <a:tailEnd/>
          </a:ln>
        </p:spPr>
      </p:pic>
      <p:pic>
        <p:nvPicPr>
          <p:cNvPr id="764" name="Picture 10" descr="The University of California, Berkeley"/>
          <p:cNvPicPr>
            <a:picLocks noChangeAspect="1" noChangeArrowheads="1"/>
          </p:cNvPicPr>
          <p:nvPr/>
        </p:nvPicPr>
        <p:blipFill>
          <a:blip r:embed="rId8" cstate="print"/>
          <a:srcRect/>
          <a:stretch>
            <a:fillRect/>
          </a:stretch>
        </p:blipFill>
        <p:spPr bwMode="auto">
          <a:xfrm>
            <a:off x="955817" y="5912521"/>
            <a:ext cx="1292225" cy="365125"/>
          </a:xfrm>
          <a:prstGeom prst="rect">
            <a:avLst/>
          </a:prstGeom>
          <a:noFill/>
          <a:ln w="9525">
            <a:noFill/>
            <a:miter lim="800000"/>
            <a:headEnd/>
            <a:tailEnd/>
          </a:ln>
        </p:spPr>
      </p:pic>
      <p:pic>
        <p:nvPicPr>
          <p:cNvPr id="765" name="Picture 11" descr="University of Illinois Identity Standards"/>
          <p:cNvPicPr>
            <a:picLocks noChangeAspect="1" noChangeArrowheads="1"/>
          </p:cNvPicPr>
          <p:nvPr/>
        </p:nvPicPr>
        <p:blipFill>
          <a:blip r:embed="rId9" cstate="print"/>
          <a:srcRect/>
          <a:stretch>
            <a:fillRect/>
          </a:stretch>
        </p:blipFill>
        <p:spPr bwMode="auto">
          <a:xfrm>
            <a:off x="2371169" y="5796998"/>
            <a:ext cx="387350" cy="503238"/>
          </a:xfrm>
          <a:prstGeom prst="rect">
            <a:avLst/>
          </a:prstGeom>
          <a:noFill/>
          <a:ln w="9525">
            <a:noFill/>
            <a:miter lim="800000"/>
            <a:headEnd/>
            <a:tailEnd/>
          </a:ln>
        </p:spPr>
      </p:pic>
      <p:sp>
        <p:nvSpPr>
          <p:cNvPr id="766" name="TextBox 765"/>
          <p:cNvSpPr txBox="1"/>
          <p:nvPr/>
        </p:nvSpPr>
        <p:spPr>
          <a:xfrm>
            <a:off x="5654040" y="1442330"/>
            <a:ext cx="3444240" cy="2431435"/>
          </a:xfrm>
          <a:prstGeom prst="rect">
            <a:avLst/>
          </a:prstGeom>
          <a:noFill/>
        </p:spPr>
        <p:txBody>
          <a:bodyPr wrap="square" rtlCol="0">
            <a:spAutoFit/>
          </a:bodyPr>
          <a:lstStyle/>
          <a:p>
            <a:pPr fontAlgn="base">
              <a:spcBef>
                <a:spcPct val="0"/>
              </a:spcBef>
              <a:spcAft>
                <a:spcPct val="0"/>
              </a:spcAft>
            </a:pPr>
            <a:r>
              <a:rPr lang="en-US" sz="1600" dirty="0" err="1" smtClean="0">
                <a:solidFill>
                  <a:prstClr val="black"/>
                </a:solidFill>
                <a:latin typeface="Arial Narrow" pitchFamily="34" charset="0"/>
              </a:rPr>
              <a:t>Caelux</a:t>
            </a:r>
            <a:r>
              <a:rPr lang="en-US" sz="1600" dirty="0" smtClean="0">
                <a:solidFill>
                  <a:prstClr val="black"/>
                </a:solidFill>
                <a:latin typeface="Arial Narrow" pitchFamily="34" charset="0"/>
              </a:rPr>
              <a:t>, a start-up company funded by the DOE PV Solar Incubator Program</a:t>
            </a:r>
            <a:r>
              <a:rPr lang="en-US" sz="1600" b="1" dirty="0" smtClean="0">
                <a:solidFill>
                  <a:prstClr val="black"/>
                </a:solidFill>
                <a:latin typeface="Arial Narrow" pitchFamily="34" charset="0"/>
              </a:rPr>
              <a:t>, </a:t>
            </a:r>
            <a:r>
              <a:rPr lang="en-US" sz="1600" dirty="0" smtClean="0">
                <a:solidFill>
                  <a:prstClr val="black"/>
                </a:solidFill>
                <a:latin typeface="Arial Narrow" pitchFamily="34" charset="0"/>
              </a:rPr>
              <a:t>develops solar cell designs and flexible manufacturing process that minimize the use of semiconducting material. </a:t>
            </a:r>
          </a:p>
          <a:p>
            <a:pPr fontAlgn="base">
              <a:spcBef>
                <a:spcPct val="0"/>
              </a:spcBef>
              <a:spcAft>
                <a:spcPct val="0"/>
              </a:spcAft>
            </a:pPr>
            <a:endParaRPr lang="en-US" sz="800" dirty="0" smtClean="0">
              <a:solidFill>
                <a:prstClr val="black"/>
              </a:solidFill>
              <a:latin typeface="Arial Narrow" pitchFamily="34" charset="0"/>
            </a:endParaRPr>
          </a:p>
          <a:p>
            <a:pPr fontAlgn="base">
              <a:spcBef>
                <a:spcPct val="0"/>
              </a:spcBef>
              <a:spcAft>
                <a:spcPct val="0"/>
              </a:spcAft>
            </a:pPr>
            <a:r>
              <a:rPr lang="en-US" sz="1600" dirty="0" smtClean="0">
                <a:solidFill>
                  <a:prstClr val="black"/>
                </a:solidFill>
                <a:latin typeface="Arial Narrow" pitchFamily="34" charset="0"/>
              </a:rPr>
              <a:t>This invention has the potential to significantly improve device efficiency while dramatically reducing production costs.  </a:t>
            </a:r>
          </a:p>
          <a:p>
            <a:pPr fontAlgn="base">
              <a:spcBef>
                <a:spcPct val="0"/>
              </a:spcBef>
              <a:spcAft>
                <a:spcPct val="0"/>
              </a:spcAft>
            </a:pPr>
            <a:endParaRPr lang="en-US" sz="1600" dirty="0">
              <a:solidFill>
                <a:prstClr val="black"/>
              </a:solidFill>
              <a:latin typeface="Arial" charset="0"/>
            </a:endParaRPr>
          </a:p>
        </p:txBody>
      </p:sp>
      <p:pic>
        <p:nvPicPr>
          <p:cNvPr id="1026" name="Picture 2"/>
          <p:cNvPicPr>
            <a:picLocks noChangeAspect="1" noChangeArrowheads="1"/>
          </p:cNvPicPr>
          <p:nvPr/>
        </p:nvPicPr>
        <p:blipFill>
          <a:blip r:embed="rId10" cstate="print"/>
          <a:srcRect/>
          <a:stretch>
            <a:fillRect/>
          </a:stretch>
        </p:blipFill>
        <p:spPr bwMode="auto">
          <a:xfrm>
            <a:off x="300687" y="1530219"/>
            <a:ext cx="3076994" cy="1691172"/>
          </a:xfrm>
          <a:prstGeom prst="rect">
            <a:avLst/>
          </a:prstGeom>
          <a:noFill/>
          <a:ln w="9525">
            <a:noFill/>
            <a:miter lim="800000"/>
            <a:headEnd/>
            <a:tailEnd/>
          </a:ln>
        </p:spPr>
      </p:pic>
      <p:pic>
        <p:nvPicPr>
          <p:cNvPr id="1028" name="Picture 4" descr="http://www.lmi.caltech.edu/graphics/body/top1.jpg"/>
          <p:cNvPicPr>
            <a:picLocks noChangeAspect="1" noChangeArrowheads="1"/>
          </p:cNvPicPr>
          <p:nvPr/>
        </p:nvPicPr>
        <p:blipFill>
          <a:blip r:embed="rId11" cstate="print"/>
          <a:srcRect/>
          <a:stretch>
            <a:fillRect/>
          </a:stretch>
        </p:blipFill>
        <p:spPr bwMode="auto">
          <a:xfrm flipV="1">
            <a:off x="925287" y="6341240"/>
            <a:ext cx="1866122" cy="50152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 name="Rectangle 756"/>
          <p:cNvSpPr/>
          <p:nvPr/>
        </p:nvSpPr>
        <p:spPr>
          <a:xfrm>
            <a:off x="-23813" y="838200"/>
            <a:ext cx="9144001" cy="601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5" name="Rectangle 3"/>
          <p:cNvSpPr>
            <a:spLocks noChangeArrowheads="1"/>
          </p:cNvSpPr>
          <p:nvPr/>
        </p:nvSpPr>
        <p:spPr bwMode="auto">
          <a:xfrm>
            <a:off x="5314950" y="1431925"/>
            <a:ext cx="3829050" cy="5426075"/>
          </a:xfrm>
          <a:prstGeom prst="rect">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algn="ctr" fontAlgn="auto">
              <a:spcBef>
                <a:spcPts val="0"/>
              </a:spcBef>
              <a:spcAft>
                <a:spcPts val="0"/>
              </a:spcAft>
              <a:defRPr/>
            </a:pPr>
            <a:endParaRPr lang="en-US" dirty="0">
              <a:solidFill>
                <a:prstClr val="black"/>
              </a:solidFill>
              <a:latin typeface="Calibri"/>
              <a:cs typeface="Arial" charset="0"/>
            </a:endParaRPr>
          </a:p>
        </p:txBody>
      </p:sp>
      <p:sp>
        <p:nvSpPr>
          <p:cNvPr id="1489" name="AutoShape 5"/>
          <p:cNvSpPr>
            <a:spLocks noChangeArrowheads="1"/>
          </p:cNvSpPr>
          <p:nvPr/>
        </p:nvSpPr>
        <p:spPr bwMode="auto">
          <a:xfrm>
            <a:off x="2743200" y="1447800"/>
            <a:ext cx="3352800" cy="5410200"/>
          </a:xfrm>
          <a:prstGeom prst="homePlate">
            <a:avLst>
              <a:gd name="adj" fmla="val 16421"/>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fontAlgn="auto">
              <a:spcBef>
                <a:spcPts val="0"/>
              </a:spcBef>
              <a:spcAft>
                <a:spcPts val="0"/>
              </a:spcAft>
              <a:defRPr/>
            </a:pPr>
            <a:r>
              <a:rPr lang="en-US" dirty="0">
                <a:solidFill>
                  <a:prstClr val="black"/>
                </a:solidFill>
                <a:latin typeface="Calibri"/>
                <a:cs typeface="Arial" charset="0"/>
              </a:rPr>
              <a:t> </a:t>
            </a:r>
          </a:p>
        </p:txBody>
      </p:sp>
      <p:sp>
        <p:nvSpPr>
          <p:cNvPr id="11268" name="Text Box 25"/>
          <p:cNvSpPr txBox="1">
            <a:spLocks noChangeArrowheads="1"/>
          </p:cNvSpPr>
          <p:nvPr/>
        </p:nvSpPr>
        <p:spPr bwMode="auto">
          <a:xfrm>
            <a:off x="5181600" y="914400"/>
            <a:ext cx="4267200" cy="477838"/>
          </a:xfrm>
          <a:prstGeom prst="rect">
            <a:avLst/>
          </a:prstGeom>
          <a:noFill/>
          <a:ln w="9525">
            <a:noFill/>
            <a:miter lim="800000"/>
            <a:headEnd/>
            <a:tailEnd/>
          </a:ln>
        </p:spPr>
        <p:txBody>
          <a:bodyPr lIns="0" tIns="0" rIns="0" bIns="0">
            <a:spAutoFit/>
          </a:bodyPr>
          <a:lstStyle/>
          <a:p>
            <a:pPr algn="ctr">
              <a:lnSpc>
                <a:spcPct val="85000"/>
              </a:lnSpc>
            </a:pPr>
            <a:r>
              <a:rPr lang="en-US" b="1">
                <a:solidFill>
                  <a:srgbClr val="4F8D69"/>
                </a:solidFill>
                <a:cs typeface="Arial" charset="0"/>
              </a:rPr>
              <a:t>Manufacturing/</a:t>
            </a:r>
          </a:p>
          <a:p>
            <a:pPr algn="ctr">
              <a:lnSpc>
                <a:spcPct val="85000"/>
              </a:lnSpc>
            </a:pPr>
            <a:r>
              <a:rPr lang="en-US" b="1">
                <a:solidFill>
                  <a:srgbClr val="4F8D69"/>
                </a:solidFill>
                <a:cs typeface="Arial" charset="0"/>
              </a:rPr>
              <a:t>Commercialization</a:t>
            </a:r>
          </a:p>
        </p:txBody>
      </p:sp>
      <p:sp>
        <p:nvSpPr>
          <p:cNvPr id="8" name="AutoShape 8"/>
          <p:cNvSpPr>
            <a:spLocks noChangeArrowheads="1"/>
          </p:cNvSpPr>
          <p:nvPr/>
        </p:nvSpPr>
        <p:spPr bwMode="auto">
          <a:xfrm>
            <a:off x="0" y="1447800"/>
            <a:ext cx="3276600" cy="5403850"/>
          </a:xfrm>
          <a:prstGeom prst="homePlate">
            <a:avLst>
              <a:gd name="adj" fmla="val 16506"/>
            </a:avLst>
          </a:prstGeom>
          <a:gradFill rotWithShape="1">
            <a:gsLst>
              <a:gs pos="0">
                <a:srgbClr val="E2EEE7"/>
              </a:gs>
              <a:gs pos="100000">
                <a:srgbClr val="87B99B"/>
              </a:gs>
            </a:gsLst>
            <a:lin ang="0" scaled="1"/>
          </a:gradFill>
          <a:ln w="9525">
            <a:noFill/>
            <a:miter lim="800000"/>
            <a:headEnd/>
            <a:tailEnd/>
          </a:ln>
          <a:effectLst>
            <a:outerShdw dist="35921" dir="2700000" algn="ctr" rotWithShape="0">
              <a:srgbClr val="777777"/>
            </a:outerShdw>
          </a:effectLst>
        </p:spPr>
        <p:txBody>
          <a:bodyPr wrap="none" anchor="ctr"/>
          <a:lstStyle/>
          <a:p>
            <a:pPr fontAlgn="auto">
              <a:spcBef>
                <a:spcPts val="0"/>
              </a:spcBef>
              <a:spcAft>
                <a:spcPts val="0"/>
              </a:spcAft>
              <a:defRPr/>
            </a:pPr>
            <a:endParaRPr lang="en-US" dirty="0">
              <a:solidFill>
                <a:prstClr val="black"/>
              </a:solidFill>
              <a:latin typeface="Calibri"/>
              <a:cs typeface="Arial" charset="0"/>
            </a:endParaRPr>
          </a:p>
        </p:txBody>
      </p:sp>
      <p:sp>
        <p:nvSpPr>
          <p:cNvPr id="11275" name="Text Box 9"/>
          <p:cNvSpPr txBox="1">
            <a:spLocks noChangeArrowheads="1"/>
          </p:cNvSpPr>
          <p:nvPr/>
        </p:nvSpPr>
        <p:spPr bwMode="auto">
          <a:xfrm>
            <a:off x="473075" y="990600"/>
            <a:ext cx="1736725" cy="334963"/>
          </a:xfrm>
          <a:prstGeom prst="rect">
            <a:avLst/>
          </a:prstGeom>
          <a:noFill/>
          <a:ln w="9525">
            <a:noFill/>
            <a:miter lim="800000"/>
            <a:headEnd/>
            <a:tailEnd/>
          </a:ln>
        </p:spPr>
        <p:txBody>
          <a:bodyPr wrap="none">
            <a:spAutoFit/>
          </a:bodyPr>
          <a:lstStyle/>
          <a:p>
            <a:pPr algn="ctr">
              <a:lnSpc>
                <a:spcPct val="85000"/>
              </a:lnSpc>
            </a:pPr>
            <a:r>
              <a:rPr lang="en-US" b="1">
                <a:solidFill>
                  <a:srgbClr val="4F8D69"/>
                </a:solidFill>
                <a:cs typeface="Arial" charset="0"/>
              </a:rPr>
              <a:t>Basic Science</a:t>
            </a:r>
          </a:p>
        </p:txBody>
      </p:sp>
      <p:sp>
        <p:nvSpPr>
          <p:cNvPr id="11277" name="Text Box 10"/>
          <p:cNvSpPr txBox="1">
            <a:spLocks noChangeArrowheads="1"/>
          </p:cNvSpPr>
          <p:nvPr/>
        </p:nvSpPr>
        <p:spPr bwMode="auto">
          <a:xfrm>
            <a:off x="2733675" y="990600"/>
            <a:ext cx="2600325" cy="334963"/>
          </a:xfrm>
          <a:prstGeom prst="rect">
            <a:avLst/>
          </a:prstGeom>
          <a:noFill/>
          <a:ln w="9525">
            <a:noFill/>
            <a:miter lim="800000"/>
            <a:headEnd/>
            <a:tailEnd/>
          </a:ln>
        </p:spPr>
        <p:txBody>
          <a:bodyPr>
            <a:spAutoFit/>
          </a:bodyPr>
          <a:lstStyle/>
          <a:p>
            <a:pPr algn="ctr">
              <a:lnSpc>
                <a:spcPct val="85000"/>
              </a:lnSpc>
            </a:pPr>
            <a:r>
              <a:rPr lang="en-US" b="1">
                <a:solidFill>
                  <a:srgbClr val="4F8D69"/>
                </a:solidFill>
                <a:cs typeface="Arial" charset="0"/>
              </a:rPr>
              <a:t>Applied R&amp;D</a:t>
            </a:r>
          </a:p>
        </p:txBody>
      </p:sp>
      <p:sp>
        <p:nvSpPr>
          <p:cNvPr id="11289" name="Text Box 7"/>
          <p:cNvSpPr>
            <a:spLocks noGrp="1" noChangeArrowheads="1"/>
          </p:cNvSpPr>
          <p:nvPr>
            <p:ph type="title"/>
          </p:nvPr>
        </p:nvSpPr>
        <p:spPr>
          <a:xfrm>
            <a:off x="0" y="-63068"/>
            <a:ext cx="9144000" cy="830985"/>
          </a:xfrm>
        </p:spPr>
        <p:txBody>
          <a:bodyPr>
            <a:spAutoFit/>
          </a:bodyPr>
          <a:lstStyle/>
          <a:p>
            <a:r>
              <a:rPr lang="en-US" b="1" dirty="0" smtClean="0"/>
              <a:t>Low-Cost, High Efficiency Solar </a:t>
            </a:r>
            <a:r>
              <a:rPr lang="en-US" b="1" dirty="0" smtClean="0"/>
              <a:t>Cells</a:t>
            </a:r>
            <a:r>
              <a:rPr lang="en-US" b="1" dirty="0" smtClean="0"/>
              <a:t/>
            </a:r>
            <a:br>
              <a:rPr lang="en-US" b="1" dirty="0" smtClean="0"/>
            </a:br>
            <a:r>
              <a:rPr lang="en-US" b="1" dirty="0" smtClean="0"/>
              <a:t> </a:t>
            </a:r>
            <a:r>
              <a:rPr lang="en-US" dirty="0" smtClean="0"/>
              <a:t>From Fundamental Research to Commercialization</a:t>
            </a:r>
          </a:p>
        </p:txBody>
      </p:sp>
      <p:pic>
        <p:nvPicPr>
          <p:cNvPr id="754" name="Picture 2" descr="http://rogers.matse.illinois.edu/images/research02.jpg"/>
          <p:cNvPicPr>
            <a:picLocks noChangeAspect="1" noChangeArrowheads="1"/>
          </p:cNvPicPr>
          <p:nvPr/>
        </p:nvPicPr>
        <p:blipFill>
          <a:blip r:embed="rId3" cstate="print"/>
          <a:srcRect/>
          <a:stretch>
            <a:fillRect/>
          </a:stretch>
        </p:blipFill>
        <p:spPr bwMode="auto">
          <a:xfrm>
            <a:off x="152400" y="1905000"/>
            <a:ext cx="2452908" cy="1905000"/>
          </a:xfrm>
          <a:prstGeom prst="rect">
            <a:avLst/>
          </a:prstGeom>
          <a:noFill/>
          <a:ln w="9525">
            <a:noFill/>
            <a:miter lim="800000"/>
            <a:headEnd/>
            <a:tailEnd/>
          </a:ln>
        </p:spPr>
      </p:pic>
      <p:sp>
        <p:nvSpPr>
          <p:cNvPr id="755" name="TextBox 4"/>
          <p:cNvSpPr txBox="1">
            <a:spLocks noChangeArrowheads="1"/>
          </p:cNvSpPr>
          <p:nvPr/>
        </p:nvSpPr>
        <p:spPr bwMode="auto">
          <a:xfrm>
            <a:off x="0" y="3886200"/>
            <a:ext cx="2819400" cy="2041869"/>
          </a:xfrm>
          <a:prstGeom prst="rect">
            <a:avLst/>
          </a:prstGeom>
          <a:noFill/>
          <a:ln w="3175">
            <a:noFill/>
            <a:round/>
            <a:headEnd/>
            <a:tailEnd/>
          </a:ln>
        </p:spPr>
        <p:txBody>
          <a:bodyPr wrap="square" lIns="101882" tIns="50941" rIns="101882" bIns="50941">
            <a:spAutoFit/>
          </a:bodyPr>
          <a:lstStyle/>
          <a:p>
            <a:pPr marL="168275" defTabSz="509588"/>
            <a:r>
              <a:rPr lang="en-US" dirty="0" smtClean="0">
                <a:latin typeface="Arial Narrow" pitchFamily="34" charset="0"/>
                <a:ea typeface="ＭＳ Ｐゴシック" pitchFamily="1" charset="-128"/>
              </a:rPr>
              <a:t>Basic </a:t>
            </a:r>
            <a:r>
              <a:rPr lang="en-US" dirty="0">
                <a:latin typeface="Arial Narrow" pitchFamily="34" charset="0"/>
                <a:ea typeface="ＭＳ Ｐゴシック" pitchFamily="1" charset="-128"/>
              </a:rPr>
              <a:t>research </a:t>
            </a:r>
            <a:r>
              <a:rPr lang="en-US" dirty="0" smtClean="0">
                <a:latin typeface="Arial Narrow" pitchFamily="34" charset="0"/>
                <a:ea typeface="ＭＳ Ｐゴシック" pitchFamily="1" charset="-128"/>
              </a:rPr>
              <a:t>focused on  </a:t>
            </a:r>
            <a:r>
              <a:rPr lang="en-US" dirty="0">
                <a:latin typeface="Arial Narrow" pitchFamily="34" charset="0"/>
                <a:ea typeface="ＭＳ Ｐゴシック" pitchFamily="1" charset="-128"/>
              </a:rPr>
              <a:t>materials-centric aspects of a micro-transfer printing process for single crystalline silicon and other semiconductors, dielectrics and metals.</a:t>
            </a:r>
          </a:p>
        </p:txBody>
      </p:sp>
      <p:grpSp>
        <p:nvGrpSpPr>
          <p:cNvPr id="2" name="Group 55"/>
          <p:cNvGrpSpPr>
            <a:grpSpLocks/>
          </p:cNvGrpSpPr>
          <p:nvPr/>
        </p:nvGrpSpPr>
        <p:grpSpPr bwMode="auto">
          <a:xfrm>
            <a:off x="3000054" y="3883631"/>
            <a:ext cx="3041150" cy="2599362"/>
            <a:chOff x="261" y="951"/>
            <a:chExt cx="2952" cy="2109"/>
          </a:xfrm>
        </p:grpSpPr>
        <p:pic>
          <p:nvPicPr>
            <p:cNvPr id="759" name="Picture 25" descr="7 layer MESFET.tif"/>
            <p:cNvPicPr>
              <a:picLocks noChangeAspect="1"/>
            </p:cNvPicPr>
            <p:nvPr/>
          </p:nvPicPr>
          <p:blipFill>
            <a:blip r:embed="rId4" cstate="print"/>
            <a:srcRect l="20471" r="21706"/>
            <a:stretch>
              <a:fillRect/>
            </a:stretch>
          </p:blipFill>
          <p:spPr bwMode="auto">
            <a:xfrm>
              <a:off x="313" y="1535"/>
              <a:ext cx="1289" cy="1525"/>
            </a:xfrm>
            <a:prstGeom prst="rect">
              <a:avLst/>
            </a:prstGeom>
            <a:noFill/>
            <a:ln w="9525">
              <a:noFill/>
              <a:miter lim="800000"/>
              <a:headEnd/>
              <a:tailEnd/>
            </a:ln>
          </p:spPr>
        </p:pic>
        <p:sp>
          <p:nvSpPr>
            <p:cNvPr id="760" name="Text Box 11"/>
            <p:cNvSpPr txBox="1">
              <a:spLocks noChangeAspect="1" noChangeArrowheads="1"/>
            </p:cNvSpPr>
            <p:nvPr/>
          </p:nvSpPr>
          <p:spPr bwMode="auto">
            <a:xfrm>
              <a:off x="261" y="2590"/>
              <a:ext cx="1561" cy="235"/>
            </a:xfrm>
            <a:prstGeom prst="rect">
              <a:avLst/>
            </a:prstGeom>
            <a:noFill/>
            <a:ln w="9525">
              <a:noFill/>
              <a:miter lim="800000"/>
              <a:headEnd/>
              <a:tailEnd/>
            </a:ln>
          </p:spPr>
          <p:txBody>
            <a:bodyPr wrap="square">
              <a:spAutoFit/>
            </a:bodyPr>
            <a:lstStyle/>
            <a:p>
              <a:pPr algn="ctr"/>
              <a:r>
                <a:rPr lang="en-US" altLang="ko-KR" sz="1400" dirty="0" err="1">
                  <a:latin typeface="Arial Narrow" pitchFamily="34" charset="0"/>
                  <a:ea typeface="굴림" charset="-127"/>
                </a:rPr>
                <a:t>GaAs</a:t>
              </a:r>
              <a:r>
                <a:rPr lang="en-US" altLang="ko-KR" sz="1400" dirty="0">
                  <a:latin typeface="Arial Narrow" pitchFamily="34" charset="0"/>
                  <a:ea typeface="굴림" charset="-127"/>
                </a:rPr>
                <a:t> wafer</a:t>
              </a:r>
            </a:p>
          </p:txBody>
        </p:sp>
        <p:sp>
          <p:nvSpPr>
            <p:cNvPr id="761" name="Text Box 10"/>
            <p:cNvSpPr txBox="1">
              <a:spLocks noChangeAspect="1" noChangeArrowheads="1"/>
            </p:cNvSpPr>
            <p:nvPr/>
          </p:nvSpPr>
          <p:spPr bwMode="auto">
            <a:xfrm>
              <a:off x="504" y="1480"/>
              <a:ext cx="966" cy="404"/>
            </a:xfrm>
            <a:prstGeom prst="rect">
              <a:avLst/>
            </a:prstGeom>
            <a:noFill/>
            <a:ln w="9525">
              <a:noFill/>
              <a:miter lim="800000"/>
              <a:headEnd/>
              <a:tailEnd/>
            </a:ln>
          </p:spPr>
          <p:txBody>
            <a:bodyPr wrap="none">
              <a:spAutoFit/>
            </a:bodyPr>
            <a:lstStyle/>
            <a:p>
              <a:pPr algn="ctr"/>
              <a:r>
                <a:rPr lang="en-US" altLang="ko-KR" sz="1400" b="1" dirty="0" err="1">
                  <a:latin typeface="Arial Narrow" pitchFamily="34" charset="0"/>
                  <a:ea typeface="굴림" charset="-127"/>
                </a:rPr>
                <a:t>AlAs</a:t>
              </a:r>
              <a:r>
                <a:rPr lang="en-US" altLang="ko-KR" sz="1400" b="1" dirty="0">
                  <a:latin typeface="Arial Narrow" pitchFamily="34" charset="0"/>
                  <a:ea typeface="굴림" charset="-127"/>
                </a:rPr>
                <a:t> release</a:t>
              </a:r>
            </a:p>
            <a:p>
              <a:pPr algn="ctr"/>
              <a:r>
                <a:rPr lang="en-US" altLang="ko-KR" sz="1400" b="1" dirty="0">
                  <a:latin typeface="Arial Narrow" pitchFamily="34" charset="0"/>
                  <a:ea typeface="굴림" charset="-127"/>
                </a:rPr>
                <a:t>layers</a:t>
              </a:r>
            </a:p>
          </p:txBody>
        </p:sp>
        <p:sp>
          <p:nvSpPr>
            <p:cNvPr id="762" name="Line 44"/>
            <p:cNvSpPr>
              <a:spLocks noChangeAspect="1" noChangeShapeType="1"/>
            </p:cNvSpPr>
            <p:nvPr/>
          </p:nvSpPr>
          <p:spPr bwMode="auto">
            <a:xfrm>
              <a:off x="421" y="1703"/>
              <a:ext cx="43" cy="192"/>
            </a:xfrm>
            <a:prstGeom prst="line">
              <a:avLst/>
            </a:prstGeom>
            <a:noFill/>
            <a:ln w="19050">
              <a:solidFill>
                <a:schemeClr val="tx1"/>
              </a:solidFill>
              <a:round/>
              <a:headEnd/>
              <a:tailEnd type="triangle" w="sm" len="sm"/>
            </a:ln>
          </p:spPr>
          <p:txBody>
            <a:bodyPr/>
            <a:lstStyle/>
            <a:p>
              <a:endParaRPr lang="en-US"/>
            </a:p>
          </p:txBody>
        </p:sp>
        <p:sp>
          <p:nvSpPr>
            <p:cNvPr id="763" name="Line 45"/>
            <p:cNvSpPr>
              <a:spLocks noChangeAspect="1" noChangeShapeType="1"/>
            </p:cNvSpPr>
            <p:nvPr/>
          </p:nvSpPr>
          <p:spPr bwMode="auto">
            <a:xfrm flipH="1">
              <a:off x="1360" y="1708"/>
              <a:ext cx="136" cy="184"/>
            </a:xfrm>
            <a:prstGeom prst="line">
              <a:avLst/>
            </a:prstGeom>
            <a:noFill/>
            <a:ln w="19050">
              <a:solidFill>
                <a:schemeClr val="tx1"/>
              </a:solidFill>
              <a:round/>
              <a:headEnd/>
              <a:tailEnd type="triangle" w="sm" len="sm"/>
            </a:ln>
          </p:spPr>
          <p:txBody>
            <a:bodyPr/>
            <a:lstStyle/>
            <a:p>
              <a:endParaRPr lang="en-US"/>
            </a:p>
          </p:txBody>
        </p:sp>
        <p:pic>
          <p:nvPicPr>
            <p:cNvPr id="764" name="Picture 56" descr="7 layer MESFET2.tif"/>
            <p:cNvPicPr>
              <a:picLocks noChangeAspect="1"/>
            </p:cNvPicPr>
            <p:nvPr/>
          </p:nvPicPr>
          <p:blipFill>
            <a:blip r:embed="rId5" cstate="print"/>
            <a:srcRect l="20886" r="21858"/>
            <a:stretch>
              <a:fillRect/>
            </a:stretch>
          </p:blipFill>
          <p:spPr bwMode="auto">
            <a:xfrm>
              <a:off x="1657" y="1511"/>
              <a:ext cx="1272" cy="1520"/>
            </a:xfrm>
            <a:prstGeom prst="rect">
              <a:avLst/>
            </a:prstGeom>
            <a:noFill/>
            <a:ln w="9525">
              <a:noFill/>
              <a:miter lim="800000"/>
              <a:headEnd/>
              <a:tailEnd/>
            </a:ln>
          </p:spPr>
        </p:pic>
        <p:sp>
          <p:nvSpPr>
            <p:cNvPr id="765" name="Arc 764"/>
            <p:cNvSpPr/>
            <p:nvPr/>
          </p:nvSpPr>
          <p:spPr>
            <a:xfrm>
              <a:off x="1945" y="1463"/>
              <a:ext cx="720" cy="865"/>
            </a:xfrm>
            <a:prstGeom prst="arc">
              <a:avLst>
                <a:gd name="adj1" fmla="val 17718086"/>
                <a:gd name="adj2" fmla="val 814228"/>
              </a:avLst>
            </a:pr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tLang="ko-KR">
                <a:ea typeface="굴림" pitchFamily="50" charset="-127"/>
              </a:endParaRPr>
            </a:p>
          </p:txBody>
        </p:sp>
        <p:sp>
          <p:nvSpPr>
            <p:cNvPr id="766" name="Line 45"/>
            <p:cNvSpPr>
              <a:spLocks noChangeAspect="1" noChangeShapeType="1"/>
            </p:cNvSpPr>
            <p:nvPr/>
          </p:nvSpPr>
          <p:spPr bwMode="auto">
            <a:xfrm>
              <a:off x="1698" y="1639"/>
              <a:ext cx="111" cy="216"/>
            </a:xfrm>
            <a:prstGeom prst="line">
              <a:avLst/>
            </a:prstGeom>
            <a:noFill/>
            <a:ln w="19050">
              <a:solidFill>
                <a:schemeClr val="tx1"/>
              </a:solidFill>
              <a:round/>
              <a:headEnd/>
              <a:tailEnd type="triangle" w="sm" len="sm"/>
            </a:ln>
          </p:spPr>
          <p:txBody>
            <a:bodyPr/>
            <a:lstStyle/>
            <a:p>
              <a:endParaRPr lang="en-US"/>
            </a:p>
          </p:txBody>
        </p:sp>
        <p:sp>
          <p:nvSpPr>
            <p:cNvPr id="767" name="Text Box 9"/>
            <p:cNvSpPr txBox="1">
              <a:spLocks noChangeAspect="1" noChangeArrowheads="1"/>
            </p:cNvSpPr>
            <p:nvPr/>
          </p:nvSpPr>
          <p:spPr bwMode="auto">
            <a:xfrm>
              <a:off x="917" y="951"/>
              <a:ext cx="1514" cy="404"/>
            </a:xfrm>
            <a:prstGeom prst="rect">
              <a:avLst/>
            </a:prstGeom>
            <a:noFill/>
            <a:ln w="9525">
              <a:noFill/>
              <a:miter lim="800000"/>
              <a:headEnd/>
              <a:tailEnd/>
            </a:ln>
          </p:spPr>
          <p:txBody>
            <a:bodyPr wrap="square">
              <a:spAutoFit/>
            </a:bodyPr>
            <a:lstStyle/>
            <a:p>
              <a:r>
                <a:rPr lang="en-US" altLang="ko-KR" sz="1400" b="1" dirty="0" err="1">
                  <a:latin typeface="Arial Narrow" pitchFamily="34" charset="0"/>
                  <a:ea typeface="굴림" charset="-127"/>
                </a:rPr>
                <a:t>GaAs</a:t>
              </a:r>
              <a:r>
                <a:rPr lang="en-US" altLang="ko-KR" sz="1400" b="1" dirty="0">
                  <a:latin typeface="Arial Narrow" pitchFamily="34" charset="0"/>
                  <a:ea typeface="굴림" charset="-127"/>
                </a:rPr>
                <a:t> </a:t>
              </a:r>
              <a:r>
                <a:rPr lang="en-US" altLang="ko-KR" sz="1400" b="1" dirty="0" err="1">
                  <a:latin typeface="Arial Narrow" pitchFamily="34" charset="0"/>
                  <a:ea typeface="굴림" charset="-127"/>
                </a:rPr>
                <a:t>epi</a:t>
              </a:r>
              <a:r>
                <a:rPr lang="en-US" altLang="ko-KR" sz="1400" b="1" dirty="0">
                  <a:latin typeface="Arial Narrow" pitchFamily="34" charset="0"/>
                  <a:ea typeface="굴림" charset="-127"/>
                </a:rPr>
                <a:t>-stacks for</a:t>
              </a:r>
            </a:p>
            <a:p>
              <a:r>
                <a:rPr lang="en-US" altLang="ko-KR" sz="1400" b="1" dirty="0">
                  <a:latin typeface="Arial Narrow" pitchFamily="34" charset="0"/>
                  <a:ea typeface="굴림" charset="-127"/>
                </a:rPr>
                <a:t>solar microcells</a:t>
              </a:r>
            </a:p>
          </p:txBody>
        </p:sp>
        <p:sp>
          <p:nvSpPr>
            <p:cNvPr id="768" name="Text Box 9"/>
            <p:cNvSpPr txBox="1">
              <a:spLocks noChangeAspect="1" noChangeArrowheads="1"/>
            </p:cNvSpPr>
            <p:nvPr/>
          </p:nvSpPr>
          <p:spPr bwMode="auto">
            <a:xfrm>
              <a:off x="1347" y="2795"/>
              <a:ext cx="572" cy="181"/>
            </a:xfrm>
            <a:prstGeom prst="rect">
              <a:avLst/>
            </a:prstGeom>
            <a:noFill/>
            <a:ln w="9525">
              <a:noFill/>
              <a:miter lim="800000"/>
              <a:headEnd/>
              <a:tailEnd/>
            </a:ln>
          </p:spPr>
          <p:txBody>
            <a:bodyPr wrap="none">
              <a:spAutoFit/>
            </a:bodyPr>
            <a:lstStyle/>
            <a:p>
              <a:r>
                <a:rPr lang="en-US" altLang="ko-KR" sz="1400">
                  <a:latin typeface="Arial Narrow" pitchFamily="34" charset="0"/>
                  <a:ea typeface="굴림" charset="-127"/>
                </a:rPr>
                <a:t>etch in HF</a:t>
              </a:r>
            </a:p>
          </p:txBody>
        </p:sp>
        <p:cxnSp>
          <p:nvCxnSpPr>
            <p:cNvPr id="769" name="Straight Arrow Connector 768"/>
            <p:cNvCxnSpPr/>
            <p:nvPr/>
          </p:nvCxnSpPr>
          <p:spPr>
            <a:xfrm>
              <a:off x="1369" y="2973"/>
              <a:ext cx="505"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0" name="Text Box 9"/>
            <p:cNvSpPr txBox="1">
              <a:spLocks noChangeAspect="1" noChangeArrowheads="1"/>
            </p:cNvSpPr>
            <p:nvPr/>
          </p:nvSpPr>
          <p:spPr bwMode="auto">
            <a:xfrm>
              <a:off x="1674" y="1296"/>
              <a:ext cx="1539" cy="237"/>
            </a:xfrm>
            <a:prstGeom prst="rect">
              <a:avLst/>
            </a:prstGeom>
            <a:noFill/>
            <a:ln w="9525">
              <a:noFill/>
              <a:miter lim="800000"/>
              <a:headEnd/>
              <a:tailEnd/>
            </a:ln>
          </p:spPr>
          <p:txBody>
            <a:bodyPr wrap="none">
              <a:spAutoFit/>
            </a:bodyPr>
            <a:lstStyle/>
            <a:p>
              <a:r>
                <a:rPr lang="en-US" altLang="ko-KR" sz="1400" b="1" dirty="0">
                  <a:latin typeface="Arial Narrow" pitchFamily="34" charset="0"/>
                  <a:ea typeface="굴림" charset="-127"/>
                </a:rPr>
                <a:t>release; transfer print</a:t>
              </a:r>
            </a:p>
          </p:txBody>
        </p:sp>
        <p:sp>
          <p:nvSpPr>
            <p:cNvPr id="771" name="Text Box 9"/>
            <p:cNvSpPr txBox="1">
              <a:spLocks noChangeAspect="1" noChangeArrowheads="1"/>
            </p:cNvSpPr>
            <p:nvPr/>
          </p:nvSpPr>
          <p:spPr bwMode="auto">
            <a:xfrm>
              <a:off x="2545" y="2787"/>
              <a:ext cx="425" cy="181"/>
            </a:xfrm>
            <a:prstGeom prst="rect">
              <a:avLst/>
            </a:prstGeom>
            <a:noFill/>
            <a:ln w="9525">
              <a:noFill/>
              <a:miter lim="800000"/>
              <a:headEnd/>
              <a:tailEnd/>
            </a:ln>
          </p:spPr>
          <p:txBody>
            <a:bodyPr wrap="none">
              <a:spAutoFit/>
            </a:bodyPr>
            <a:lstStyle/>
            <a:p>
              <a:r>
                <a:rPr lang="en-US" altLang="ko-KR" sz="1400">
                  <a:latin typeface="Arial Narrow" pitchFamily="34" charset="0"/>
                  <a:ea typeface="굴림" charset="-127"/>
                </a:rPr>
                <a:t>regrow</a:t>
              </a:r>
            </a:p>
          </p:txBody>
        </p:sp>
        <p:cxnSp>
          <p:nvCxnSpPr>
            <p:cNvPr id="772" name="Straight Arrow Connector 64"/>
            <p:cNvCxnSpPr/>
            <p:nvPr/>
          </p:nvCxnSpPr>
          <p:spPr>
            <a:xfrm>
              <a:off x="2566" y="2973"/>
              <a:ext cx="397"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73" name="Rectangle 772"/>
          <p:cNvSpPr/>
          <p:nvPr/>
        </p:nvSpPr>
        <p:spPr>
          <a:xfrm>
            <a:off x="2957245" y="1600200"/>
            <a:ext cx="2837380" cy="2031325"/>
          </a:xfrm>
          <a:prstGeom prst="rect">
            <a:avLst/>
          </a:prstGeom>
        </p:spPr>
        <p:txBody>
          <a:bodyPr wrap="square">
            <a:spAutoFit/>
          </a:bodyPr>
          <a:lstStyle/>
          <a:p>
            <a:pPr marL="168275" indent="-168275"/>
            <a:r>
              <a:rPr lang="en-US" u="sng" dirty="0" smtClean="0">
                <a:effectLst>
                  <a:outerShdw blurRad="38100" dist="38100" dir="2700000" algn="tl">
                    <a:srgbClr val="C0C0C0"/>
                  </a:outerShdw>
                </a:effectLst>
                <a:latin typeface="Arial Narrow" pitchFamily="34" charset="0"/>
              </a:rPr>
              <a:t>EERE Solar America Initiative</a:t>
            </a:r>
            <a:r>
              <a:rPr lang="en-US" dirty="0" smtClean="0">
                <a:effectLst>
                  <a:outerShdw blurRad="38100" dist="38100" dir="2700000" algn="tl">
                    <a:srgbClr val="C0C0C0"/>
                  </a:outerShdw>
                </a:effectLst>
                <a:latin typeface="Arial Narrow" pitchFamily="34" charset="0"/>
              </a:rPr>
              <a:t>:  </a:t>
            </a:r>
            <a:r>
              <a:rPr lang="en-US" dirty="0" smtClean="0">
                <a:solidFill>
                  <a:srgbClr val="000000"/>
                </a:solidFill>
                <a:effectLst>
                  <a:outerShdw blurRad="38100" dist="38100" dir="2700000" algn="tl">
                    <a:srgbClr val="C0C0C0"/>
                  </a:outerShdw>
                </a:effectLst>
                <a:latin typeface="Arial Narrow" pitchFamily="34" charset="0"/>
                <a:cs typeface="Arial" charset="0"/>
              </a:rPr>
              <a:t>E</a:t>
            </a:r>
            <a:r>
              <a:rPr lang="en-US" dirty="0" smtClean="0">
                <a:solidFill>
                  <a:srgbClr val="000000"/>
                </a:solidFill>
                <a:latin typeface="Arial Narrow" pitchFamily="34" charset="0"/>
                <a:cs typeface="Arial" charset="0"/>
              </a:rPr>
              <a:t>stablished new materials strategies &amp; micro-contact printing-based manufacturing methods for low-cost, high performance photovoltaic modules.</a:t>
            </a:r>
            <a:endParaRPr lang="en-US" dirty="0">
              <a:solidFill>
                <a:srgbClr val="000000"/>
              </a:solidFill>
              <a:latin typeface="Arial Narrow" pitchFamily="34" charset="0"/>
              <a:cs typeface="Arial" charset="0"/>
            </a:endParaRPr>
          </a:p>
        </p:txBody>
      </p:sp>
      <p:sp>
        <p:nvSpPr>
          <p:cNvPr id="774" name="Rectangle 773"/>
          <p:cNvSpPr/>
          <p:nvPr/>
        </p:nvSpPr>
        <p:spPr>
          <a:xfrm>
            <a:off x="6227180" y="3727852"/>
            <a:ext cx="2916820" cy="781752"/>
          </a:xfrm>
          <a:prstGeom prst="rect">
            <a:avLst/>
          </a:prstGeom>
        </p:spPr>
        <p:txBody>
          <a:bodyPr wrap="square">
            <a:spAutoFit/>
          </a:bodyPr>
          <a:lstStyle/>
          <a:p>
            <a:pPr algn="ctr">
              <a:spcBef>
                <a:spcPct val="20000"/>
              </a:spcBef>
            </a:pPr>
            <a:r>
              <a:rPr lang="en-US" sz="1400" b="1" i="1" dirty="0" smtClean="0">
                <a:latin typeface="Arial Narrow" pitchFamily="34" charset="0"/>
              </a:rPr>
              <a:t>Micro-Contact Printed Solar Cells</a:t>
            </a:r>
          </a:p>
          <a:p>
            <a:pPr algn="ctr">
              <a:spcBef>
                <a:spcPct val="20000"/>
              </a:spcBef>
            </a:pPr>
            <a:r>
              <a:rPr lang="en-US" sz="1400" b="1" i="1" dirty="0" smtClean="0">
                <a:latin typeface="Arial Narrow" pitchFamily="34" charset="0"/>
              </a:rPr>
              <a:t>World record for HCPV module efficiency (33.9%) set in January 2012.</a:t>
            </a:r>
            <a:endParaRPr lang="en-US" sz="1400" b="1" dirty="0" smtClean="0">
              <a:latin typeface="Arial Narrow" pitchFamily="34" charset="0"/>
            </a:endParaRPr>
          </a:p>
        </p:txBody>
      </p:sp>
      <p:pic>
        <p:nvPicPr>
          <p:cNvPr id="775" name="Picture 7"/>
          <p:cNvPicPr>
            <a:picLocks noChangeAspect="1"/>
          </p:cNvPicPr>
          <p:nvPr/>
        </p:nvPicPr>
        <p:blipFill>
          <a:blip r:embed="rId6" cstate="print"/>
          <a:srcRect/>
          <a:stretch>
            <a:fillRect/>
          </a:stretch>
        </p:blipFill>
        <p:spPr bwMode="auto">
          <a:xfrm>
            <a:off x="6504972" y="1447800"/>
            <a:ext cx="2222500" cy="644870"/>
          </a:xfrm>
          <a:prstGeom prst="rect">
            <a:avLst/>
          </a:prstGeom>
          <a:noFill/>
          <a:ln w="9525">
            <a:noFill/>
            <a:miter lim="800000"/>
            <a:headEnd/>
            <a:tailEnd/>
          </a:ln>
        </p:spPr>
      </p:pic>
      <p:sp>
        <p:nvSpPr>
          <p:cNvPr id="776" name="TextBox 775"/>
          <p:cNvSpPr txBox="1"/>
          <p:nvPr/>
        </p:nvSpPr>
        <p:spPr>
          <a:xfrm>
            <a:off x="6157732" y="2128777"/>
            <a:ext cx="2986268" cy="276999"/>
          </a:xfrm>
          <a:prstGeom prst="rect">
            <a:avLst/>
          </a:prstGeom>
          <a:noFill/>
          <a:effectLst>
            <a:outerShdw blurRad="50800" dist="38100" dir="2700000">
              <a:srgbClr val="000000">
                <a:alpha val="43000"/>
              </a:srgbClr>
            </a:outerShdw>
          </a:effectLst>
        </p:spPr>
        <p:txBody>
          <a:bodyPr wrap="square">
            <a:spAutoFit/>
          </a:bodyPr>
          <a:lstStyle/>
          <a:p>
            <a:r>
              <a:rPr lang="en-US" sz="1200" dirty="0">
                <a:latin typeface="Arial" pitchFamily="34" charset="0"/>
                <a:cs typeface="Arial" pitchFamily="34" charset="0"/>
              </a:rPr>
              <a:t>John Rogers, Ralph </a:t>
            </a:r>
            <a:r>
              <a:rPr lang="en-US" sz="1200" dirty="0" err="1">
                <a:latin typeface="Arial" pitchFamily="34" charset="0"/>
                <a:cs typeface="Arial" pitchFamily="34" charset="0"/>
              </a:rPr>
              <a:t>Nuzzo</a:t>
            </a:r>
            <a:r>
              <a:rPr lang="en-US" sz="1200" dirty="0">
                <a:latin typeface="Arial" pitchFamily="34" charset="0"/>
                <a:cs typeface="Arial" pitchFamily="34" charset="0"/>
              </a:rPr>
              <a:t> (co-founders)</a:t>
            </a:r>
          </a:p>
        </p:txBody>
      </p:sp>
      <p:grpSp>
        <p:nvGrpSpPr>
          <p:cNvPr id="3" name="Group 39"/>
          <p:cNvGrpSpPr/>
          <p:nvPr/>
        </p:nvGrpSpPr>
        <p:grpSpPr>
          <a:xfrm>
            <a:off x="6791217" y="5003514"/>
            <a:ext cx="2219219" cy="1715785"/>
            <a:chOff x="6172200" y="4703180"/>
            <a:chExt cx="2971800" cy="2154820"/>
          </a:xfrm>
        </p:grpSpPr>
        <p:pic>
          <p:nvPicPr>
            <p:cNvPr id="777" name="Picture 9"/>
            <p:cNvPicPr>
              <a:picLocks noChangeAspect="1"/>
            </p:cNvPicPr>
            <p:nvPr/>
          </p:nvPicPr>
          <p:blipFill>
            <a:blip r:embed="rId7" cstate="print"/>
            <a:srcRect/>
            <a:stretch>
              <a:fillRect/>
            </a:stretch>
          </p:blipFill>
          <p:spPr bwMode="auto">
            <a:xfrm>
              <a:off x="6172200" y="4703180"/>
              <a:ext cx="1282700" cy="484188"/>
            </a:xfrm>
            <a:prstGeom prst="rect">
              <a:avLst/>
            </a:prstGeom>
            <a:noFill/>
            <a:ln w="9525">
              <a:noFill/>
              <a:miter lim="800000"/>
              <a:headEnd/>
              <a:tailEnd/>
            </a:ln>
          </p:spPr>
        </p:pic>
        <p:pic>
          <p:nvPicPr>
            <p:cNvPr id="778" name="Picture 10"/>
            <p:cNvPicPr>
              <a:picLocks noChangeAspect="1"/>
            </p:cNvPicPr>
            <p:nvPr/>
          </p:nvPicPr>
          <p:blipFill>
            <a:blip r:embed="rId8" cstate="print"/>
            <a:srcRect/>
            <a:stretch>
              <a:fillRect/>
            </a:stretch>
          </p:blipFill>
          <p:spPr bwMode="auto">
            <a:xfrm>
              <a:off x="7493000" y="6388100"/>
              <a:ext cx="1651000" cy="469900"/>
            </a:xfrm>
            <a:prstGeom prst="rect">
              <a:avLst/>
            </a:prstGeom>
            <a:noFill/>
            <a:ln w="9525">
              <a:noFill/>
              <a:miter lim="800000"/>
              <a:headEnd/>
              <a:tailEnd/>
            </a:ln>
          </p:spPr>
        </p:pic>
        <p:pic>
          <p:nvPicPr>
            <p:cNvPr id="779" name="Picture 11"/>
            <p:cNvPicPr>
              <a:picLocks noChangeAspect="1"/>
            </p:cNvPicPr>
            <p:nvPr/>
          </p:nvPicPr>
          <p:blipFill>
            <a:blip r:embed="rId9" cstate="print"/>
            <a:srcRect/>
            <a:stretch>
              <a:fillRect/>
            </a:stretch>
          </p:blipFill>
          <p:spPr bwMode="auto">
            <a:xfrm>
              <a:off x="6232003" y="5261658"/>
              <a:ext cx="1222375" cy="742950"/>
            </a:xfrm>
            <a:prstGeom prst="rect">
              <a:avLst/>
            </a:prstGeom>
            <a:noFill/>
            <a:ln w="9525">
              <a:noFill/>
              <a:miter lim="800000"/>
              <a:headEnd/>
              <a:tailEnd/>
            </a:ln>
          </p:spPr>
        </p:pic>
        <p:pic>
          <p:nvPicPr>
            <p:cNvPr id="780" name="Picture 12"/>
            <p:cNvPicPr>
              <a:picLocks noChangeAspect="1"/>
            </p:cNvPicPr>
            <p:nvPr/>
          </p:nvPicPr>
          <p:blipFill>
            <a:blip r:embed="rId10" cstate="print"/>
            <a:srcRect/>
            <a:stretch>
              <a:fillRect/>
            </a:stretch>
          </p:blipFill>
          <p:spPr bwMode="auto">
            <a:xfrm>
              <a:off x="6183775" y="6076950"/>
              <a:ext cx="1254125" cy="781050"/>
            </a:xfrm>
            <a:prstGeom prst="rect">
              <a:avLst/>
            </a:prstGeom>
            <a:noFill/>
            <a:ln w="9525">
              <a:noFill/>
              <a:miter lim="800000"/>
              <a:headEnd/>
              <a:tailEnd/>
            </a:ln>
          </p:spPr>
        </p:pic>
        <p:pic>
          <p:nvPicPr>
            <p:cNvPr id="781" name="Picture 13"/>
            <p:cNvPicPr>
              <a:picLocks noChangeAspect="1"/>
            </p:cNvPicPr>
            <p:nvPr/>
          </p:nvPicPr>
          <p:blipFill>
            <a:blip r:embed="rId11" cstate="print"/>
            <a:srcRect/>
            <a:stretch>
              <a:fillRect/>
            </a:stretch>
          </p:blipFill>
          <p:spPr bwMode="auto">
            <a:xfrm>
              <a:off x="7520650" y="5121797"/>
              <a:ext cx="1435100" cy="508000"/>
            </a:xfrm>
            <a:prstGeom prst="rect">
              <a:avLst/>
            </a:prstGeom>
            <a:noFill/>
            <a:ln w="9525">
              <a:noFill/>
              <a:miter lim="800000"/>
              <a:headEnd/>
              <a:tailEnd/>
            </a:ln>
          </p:spPr>
        </p:pic>
        <p:pic>
          <p:nvPicPr>
            <p:cNvPr id="782" name="Picture 14"/>
            <p:cNvPicPr>
              <a:picLocks noChangeAspect="1"/>
            </p:cNvPicPr>
            <p:nvPr/>
          </p:nvPicPr>
          <p:blipFill>
            <a:blip r:embed="rId12" cstate="print"/>
            <a:srcRect/>
            <a:stretch>
              <a:fillRect/>
            </a:stretch>
          </p:blipFill>
          <p:spPr bwMode="auto">
            <a:xfrm>
              <a:off x="7901650" y="5698603"/>
              <a:ext cx="768350" cy="596900"/>
            </a:xfrm>
            <a:prstGeom prst="rect">
              <a:avLst/>
            </a:prstGeom>
            <a:noFill/>
            <a:ln w="9525">
              <a:noFill/>
              <a:miter lim="800000"/>
              <a:headEnd/>
              <a:tailEnd/>
            </a:ln>
          </p:spPr>
        </p:pic>
        <p:pic>
          <p:nvPicPr>
            <p:cNvPr id="48130" name="Picture 2" descr="http://www.semprius.com/images/graphics/sie_logo_petrol_rgb.jpg">
              <a:hlinkClick r:id="rId13"/>
            </p:cNvPr>
            <p:cNvPicPr>
              <a:picLocks noChangeAspect="1" noChangeArrowheads="1"/>
            </p:cNvPicPr>
            <p:nvPr/>
          </p:nvPicPr>
          <p:blipFill>
            <a:blip r:embed="rId14" cstate="print"/>
            <a:srcRect/>
            <a:stretch>
              <a:fillRect/>
            </a:stretch>
          </p:blipFill>
          <p:spPr bwMode="auto">
            <a:xfrm>
              <a:off x="7609671" y="4713267"/>
              <a:ext cx="1450320" cy="217548"/>
            </a:xfrm>
            <a:prstGeom prst="rect">
              <a:avLst/>
            </a:prstGeom>
            <a:noFill/>
          </p:spPr>
        </p:pic>
      </p:grpSp>
      <p:sp>
        <p:nvSpPr>
          <p:cNvPr id="38" name="TextBox 37"/>
          <p:cNvSpPr txBox="1"/>
          <p:nvPr/>
        </p:nvSpPr>
        <p:spPr>
          <a:xfrm>
            <a:off x="6595566" y="4525569"/>
            <a:ext cx="2239716" cy="369332"/>
          </a:xfrm>
          <a:prstGeom prst="rect">
            <a:avLst/>
          </a:prstGeom>
          <a:noFill/>
        </p:spPr>
        <p:txBody>
          <a:bodyPr wrap="none" rtlCol="0">
            <a:spAutoFit/>
          </a:bodyPr>
          <a:lstStyle/>
          <a:p>
            <a:r>
              <a:rPr lang="en-US" b="1" i="1" u="sng" dirty="0" smtClean="0">
                <a:solidFill>
                  <a:srgbClr val="006600"/>
                </a:solidFill>
                <a:latin typeface="Arial Narrow" pitchFamily="34" charset="0"/>
              </a:rPr>
              <a:t>Investors and Partners</a:t>
            </a:r>
            <a:endParaRPr lang="en-US" b="1" i="1" u="sng" dirty="0">
              <a:solidFill>
                <a:srgbClr val="006600"/>
              </a:solidFill>
              <a:latin typeface="Arial Narrow" pitchFamily="34" charset="0"/>
            </a:endParaRPr>
          </a:p>
        </p:txBody>
      </p:sp>
      <p:pic>
        <p:nvPicPr>
          <p:cNvPr id="39" name="Picture 10" descr="New HCPV efficiency record exceeds 33% for first time"/>
          <p:cNvPicPr>
            <a:picLocks noChangeAspect="1" noChangeArrowheads="1"/>
          </p:cNvPicPr>
          <p:nvPr/>
        </p:nvPicPr>
        <p:blipFill>
          <a:blip r:embed="rId15" cstate="print"/>
          <a:srcRect/>
          <a:stretch>
            <a:fillRect/>
          </a:stretch>
        </p:blipFill>
        <p:spPr bwMode="auto">
          <a:xfrm>
            <a:off x="6591535" y="2440003"/>
            <a:ext cx="2122045" cy="1326279"/>
          </a:xfrm>
          <a:prstGeom prst="rect">
            <a:avLst/>
          </a:prstGeom>
          <a:noFill/>
        </p:spPr>
      </p:pic>
      <p:sp>
        <p:nvSpPr>
          <p:cNvPr id="41" name="TextBox 40"/>
          <p:cNvSpPr txBox="1"/>
          <p:nvPr/>
        </p:nvSpPr>
        <p:spPr>
          <a:xfrm>
            <a:off x="0" y="6519446"/>
            <a:ext cx="2917861" cy="338554"/>
          </a:xfrm>
          <a:prstGeom prst="rect">
            <a:avLst/>
          </a:prstGeom>
          <a:noFill/>
        </p:spPr>
        <p:txBody>
          <a:bodyPr wrap="square" rtlCol="0">
            <a:spAutoFit/>
          </a:bodyPr>
          <a:lstStyle/>
          <a:p>
            <a:r>
              <a:rPr lang="en-US" sz="1600" dirty="0" smtClean="0">
                <a:latin typeface="Arial Narrow" pitchFamily="34" charset="0"/>
              </a:rPr>
              <a:t>University of Illinois - UC</a:t>
            </a:r>
            <a:endParaRPr lang="en-US" sz="1400" dirty="0">
              <a:latin typeface="Arial Narrow"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3302</TotalTime>
  <Words>1799</Words>
  <Application>Microsoft Office PowerPoint</Application>
  <PresentationFormat>On-screen Show (4:3)</PresentationFormat>
  <Paragraphs>241</Paragraphs>
  <Slides>19</Slides>
  <Notes>6</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1_Office Theme</vt:lpstr>
      <vt:lpstr>Office Theme</vt:lpstr>
      <vt:lpstr>3_Office Theme</vt:lpstr>
      <vt:lpstr>Slide 1</vt:lpstr>
      <vt:lpstr>BES Publications for Improved Communication</vt:lpstr>
      <vt:lpstr>The Original Document…..</vt:lpstr>
      <vt:lpstr>Science Serving the Nation – 2012</vt:lpstr>
      <vt:lpstr>Science Serving the Nation – the Update!</vt:lpstr>
      <vt:lpstr>Evolution of the Brochure</vt:lpstr>
      <vt:lpstr>From Science Serving the Nation:   Microspheres for Low-Cost Thin-Film Solar Cells</vt:lpstr>
      <vt:lpstr>Inexpensive Solar Cell Absorbs Nearly All Available Light  From Fundamental Research to Rooftop Applications</vt:lpstr>
      <vt:lpstr>Low-Cost, High Efficiency Solar Cells  From Fundamental Research to Commercialization</vt:lpstr>
      <vt:lpstr>Slide 10</vt:lpstr>
      <vt:lpstr>Next Step – Add In-depth Highlights to the Web!</vt:lpstr>
      <vt:lpstr>Future:  BES Home Page Will Have a Highlights Link</vt:lpstr>
      <vt:lpstr>Next Step – Add In-depth Highlights to the Web!</vt:lpstr>
      <vt:lpstr>Final Step – Linking the Highlights to the Brochure</vt:lpstr>
      <vt:lpstr>Final Step – Linking the Highlights to the Brochure</vt:lpstr>
      <vt:lpstr>Examples – the Highlight Links…</vt:lpstr>
      <vt:lpstr>Examples – the Highlight Links…</vt:lpstr>
      <vt:lpstr>Science Serving the Nation Communicates  the Impact of BES Research</vt:lpstr>
      <vt:lpstr>Questions?</vt:lpstr>
    </vt:vector>
  </TitlesOfParts>
  <Company>Office of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Multi-scale Simulation of Internal Combustion Engines A new initiative to develop the science base for computational design of advanced engines</dc:title>
  <dc:creator>Ben Brown</dc:creator>
  <cp:lastModifiedBy>hortlin</cp:lastModifiedBy>
  <cp:revision>581</cp:revision>
  <dcterms:created xsi:type="dcterms:W3CDTF">2010-02-05T18:57:20Z</dcterms:created>
  <dcterms:modified xsi:type="dcterms:W3CDTF">2012-07-25T20:08:23Z</dcterms:modified>
</cp:coreProperties>
</file>