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9" r:id="rId2"/>
    <p:sldId id="262" r:id="rId3"/>
    <p:sldId id="268" r:id="rId4"/>
    <p:sldId id="272" r:id="rId5"/>
    <p:sldId id="257" r:id="rId6"/>
    <p:sldId id="263" r:id="rId7"/>
    <p:sldId id="275" r:id="rId8"/>
    <p:sldId id="271" r:id="rId9"/>
    <p:sldId id="269" r:id="rId10"/>
    <p:sldId id="261" r:id="rId11"/>
    <p:sldId id="273" r:id="rId12"/>
    <p:sldId id="265" r:id="rId13"/>
    <p:sldId id="274" r:id="rId14"/>
    <p:sldId id="266" r:id="rId15"/>
    <p:sldId id="279" r:id="rId16"/>
    <p:sldId id="267" r:id="rId17"/>
    <p:sldId id="276" r:id="rId18"/>
    <p:sldId id="277" r:id="rId19"/>
    <p:sldId id="278" r:id="rId20"/>
    <p:sldId id="284" r:id="rId21"/>
    <p:sldId id="282" r:id="rId22"/>
    <p:sldId id="281" r:id="rId23"/>
    <p:sldId id="286" r:id="rId24"/>
    <p:sldId id="288" r:id="rId25"/>
    <p:sldId id="287" r:id="rId26"/>
    <p:sldId id="289" r:id="rId27"/>
    <p:sldId id="283" r:id="rId28"/>
    <p:sldId id="280" r:id="rId29"/>
    <p:sldId id="290" r:id="rId30"/>
    <p:sldId id="270" r:id="rId31"/>
    <p:sldId id="285"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00"/>
    <a:srgbClr val="237737"/>
    <a:srgbClr val="D0D8E8"/>
    <a:srgbClr val="106636"/>
    <a:srgbClr val="B2B2B2"/>
    <a:srgbClr val="000099"/>
    <a:srgbClr val="5E95D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9" autoAdjust="0"/>
    <p:restoredTop sz="94660"/>
  </p:normalViewPr>
  <p:slideViewPr>
    <p:cSldViewPr snapToGrid="0">
      <p:cViewPr varScale="1">
        <p:scale>
          <a:sx n="104" d="100"/>
          <a:sy n="104" d="100"/>
        </p:scale>
        <p:origin x="-198" y="-90"/>
      </p:cViewPr>
      <p:guideLst>
        <p:guide orient="horz" pos="313"/>
        <p:guide pos="2880"/>
      </p:guideLst>
    </p:cSldViewPr>
  </p:slideViewPr>
  <p:notesTextViewPr>
    <p:cViewPr>
      <p:scale>
        <a:sx n="100" d="100"/>
        <a:sy n="100" d="100"/>
      </p:scale>
      <p:origin x="0" y="0"/>
    </p:cViewPr>
  </p:notesTextViewPr>
  <p:sorterViewPr>
    <p:cViewPr>
      <p:scale>
        <a:sx n="100" d="100"/>
        <a:sy n="100" d="100"/>
      </p:scale>
      <p:origin x="0" y="5274"/>
    </p:cViewPr>
  </p:sorterViewPr>
  <p:notesViewPr>
    <p:cSldViewPr snapToGrid="0" showGuides="1">
      <p:cViewPr varScale="1">
        <p:scale>
          <a:sx n="56" d="100"/>
          <a:sy n="56" d="100"/>
        </p:scale>
        <p:origin x="-2274"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dehmer\Desktop\WDTS%20Presentations\WDTS%20budg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pieChart>
        <c:varyColors val="1"/>
        <c:ser>
          <c:idx val="0"/>
          <c:order val="0"/>
          <c:dPt>
            <c:idx val="0"/>
            <c:spPr>
              <a:solidFill>
                <a:srgbClr val="0000FF"/>
              </a:solidFill>
            </c:spPr>
          </c:dPt>
          <c:dPt>
            <c:idx val="1"/>
            <c:spPr>
              <a:solidFill>
                <a:srgbClr val="2C59BE"/>
              </a:solidFill>
            </c:spPr>
          </c:dPt>
          <c:dPt>
            <c:idx val="2"/>
            <c:spPr>
              <a:solidFill>
                <a:srgbClr val="5E95D8"/>
              </a:solidFill>
            </c:spPr>
          </c:dPt>
          <c:dPt>
            <c:idx val="3"/>
            <c:spPr>
              <a:solidFill>
                <a:srgbClr val="FF2D2D"/>
              </a:solidFill>
            </c:spPr>
          </c:dPt>
          <c:dPt>
            <c:idx val="4"/>
            <c:spPr>
              <a:solidFill>
                <a:srgbClr val="00B050"/>
              </a:solidFill>
            </c:spPr>
          </c:dPt>
          <c:dPt>
            <c:idx val="5"/>
            <c:spPr>
              <a:solidFill>
                <a:srgbClr val="FFFF00"/>
              </a:solidFill>
            </c:spPr>
          </c:dPt>
          <c:dPt>
            <c:idx val="6"/>
            <c:spPr>
              <a:solidFill>
                <a:schemeClr val="bg1">
                  <a:lumMod val="50000"/>
                </a:schemeClr>
              </a:solidFill>
            </c:spPr>
          </c:dPt>
          <c:cat>
            <c:strRef>
              <c:f>PLOT!$A$3:$A$9</c:f>
              <c:strCache>
                <c:ptCount val="7"/>
                <c:pt idx="0">
                  <c:v>Science Undergraduate Lab Internships</c:v>
                </c:pt>
                <c:pt idx="1">
                  <c:v>Community College Internships</c:v>
                </c:pt>
                <c:pt idx="2">
                  <c:v>Visting Faculty Program </c:v>
                </c:pt>
                <c:pt idx="3">
                  <c:v>SC Graduate Fellowship</c:v>
                </c:pt>
                <c:pt idx="4">
                  <c:v>Einstein Fellowship</c:v>
                </c:pt>
                <c:pt idx="5">
                  <c:v>National Science Bowl®</c:v>
                </c:pt>
                <c:pt idx="6">
                  <c:v>Other</c:v>
                </c:pt>
              </c:strCache>
            </c:strRef>
          </c:cat>
          <c:val>
            <c:numRef>
              <c:f>PLOT!$B$3:$B$9</c:f>
              <c:numCache>
                <c:formatCode>#,##0</c:formatCode>
                <c:ptCount val="7"/>
                <c:pt idx="0">
                  <c:v>6000</c:v>
                </c:pt>
                <c:pt idx="1">
                  <c:v>700</c:v>
                </c:pt>
                <c:pt idx="2">
                  <c:v>1000</c:v>
                </c:pt>
                <c:pt idx="3">
                  <c:v>5000</c:v>
                </c:pt>
                <c:pt idx="4">
                  <c:v>1200</c:v>
                </c:pt>
                <c:pt idx="5">
                  <c:v>2675</c:v>
                </c:pt>
                <c:pt idx="6">
                  <c:v>1274</c:v>
                </c:pt>
              </c:numCache>
            </c:numRef>
          </c:val>
        </c:ser>
        <c:firstSliceAng val="0"/>
      </c:pieChart>
    </c:plotArea>
    <c:legend>
      <c:legendPos val="r"/>
      <c:layout/>
      <c:txPr>
        <a:bodyPr/>
        <a:lstStyle/>
        <a:p>
          <a:pPr>
            <a:defRPr sz="1800"/>
          </a:pPr>
          <a:endParaRPr lang="en-U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17A2B46-F93E-43B2-A655-52435A911EC5}" type="datetimeFigureOut">
              <a:rPr lang="en-US" smtClean="0"/>
              <a:pPr/>
              <a:t>8/5/2011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EEC0F6-727A-4D49-904D-7DE6288AB043}"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2</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11</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12</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13</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14</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15</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16</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17</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18</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19</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3</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 name="Header Placeholder 3"/>
          <p:cNvSpPr>
            <a:spLocks noGrp="1"/>
          </p:cNvSpPr>
          <p:nvPr>
            <p:ph type="hdr" sz="quarter"/>
          </p:nvPr>
        </p:nvSpPr>
        <p:spPr/>
        <p:txBody>
          <a:bodyPr/>
          <a:lstStyle/>
          <a:p>
            <a:pPr>
              <a:defRPr/>
            </a:pPr>
            <a:r>
              <a:rPr lang="en-US" smtClean="0"/>
              <a:t>June 19 2009</a:t>
            </a:r>
            <a:endParaRPr lang="en-US"/>
          </a:p>
        </p:txBody>
      </p:sp>
      <p:sp>
        <p:nvSpPr>
          <p:cNvPr id="5" name="Slide Number Placeholder 4"/>
          <p:cNvSpPr>
            <a:spLocks noGrp="1"/>
          </p:cNvSpPr>
          <p:nvPr>
            <p:ph type="sldNum" sz="quarter" idx="5"/>
          </p:nvPr>
        </p:nvSpPr>
        <p:spPr/>
        <p:txBody>
          <a:bodyPr/>
          <a:lstStyle/>
          <a:p>
            <a:pPr>
              <a:defRPr/>
            </a:pPr>
            <a:fld id="{39B53572-2CC1-43DD-9367-372A07189D87}" type="slidenum">
              <a:rPr lang="en-US" smtClean="0"/>
              <a:pPr>
                <a:defRPr/>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 name="Header Placeholder 3"/>
          <p:cNvSpPr>
            <a:spLocks noGrp="1"/>
          </p:cNvSpPr>
          <p:nvPr>
            <p:ph type="hdr" sz="quarter"/>
          </p:nvPr>
        </p:nvSpPr>
        <p:spPr/>
        <p:txBody>
          <a:bodyPr/>
          <a:lstStyle/>
          <a:p>
            <a:pPr>
              <a:defRPr/>
            </a:pPr>
            <a:r>
              <a:rPr lang="en-US" smtClean="0"/>
              <a:t>June 19 2009</a:t>
            </a:r>
            <a:endParaRPr lang="en-US"/>
          </a:p>
        </p:txBody>
      </p:sp>
      <p:sp>
        <p:nvSpPr>
          <p:cNvPr id="5" name="Slide Number Placeholder 4"/>
          <p:cNvSpPr>
            <a:spLocks noGrp="1"/>
          </p:cNvSpPr>
          <p:nvPr>
            <p:ph type="sldNum" sz="quarter" idx="5"/>
          </p:nvPr>
        </p:nvSpPr>
        <p:spPr/>
        <p:txBody>
          <a:bodyPr/>
          <a:lstStyle/>
          <a:p>
            <a:pPr>
              <a:defRPr/>
            </a:pPr>
            <a:fld id="{39B53572-2CC1-43DD-9367-372A07189D87}" type="slidenum">
              <a:rPr lang="en-US" smtClean="0"/>
              <a:pPr>
                <a:defRPr/>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marL="226976" indent="-226976">
              <a:buFontTx/>
              <a:buAutoNum type="arabicPeriod"/>
            </a:pPr>
            <a:endParaRPr lang="en-US" dirty="0" smtClean="0">
              <a:ea typeface="ＭＳ Ｐゴシック"/>
              <a:cs typeface="ＭＳ Ｐゴシック"/>
            </a:endParaRPr>
          </a:p>
        </p:txBody>
      </p:sp>
      <p:sp>
        <p:nvSpPr>
          <p:cNvPr id="4" name="Header Placeholder 3"/>
          <p:cNvSpPr>
            <a:spLocks noGrp="1"/>
          </p:cNvSpPr>
          <p:nvPr>
            <p:ph type="hdr" sz="quarter"/>
          </p:nvPr>
        </p:nvSpPr>
        <p:spPr/>
        <p:txBody>
          <a:bodyPr/>
          <a:lstStyle/>
          <a:p>
            <a:pPr>
              <a:defRPr/>
            </a:pPr>
            <a:r>
              <a:rPr lang="en-US" dirty="0" smtClean="0"/>
              <a:t>June 19 2009</a:t>
            </a:r>
            <a:endParaRPr lang="en-US" dirty="0"/>
          </a:p>
        </p:txBody>
      </p:sp>
      <p:sp>
        <p:nvSpPr>
          <p:cNvPr id="39941" name="Slide Number Placeholder 4"/>
          <p:cNvSpPr>
            <a:spLocks noGrp="1"/>
          </p:cNvSpPr>
          <p:nvPr>
            <p:ph type="sldNum" sz="quarter" idx="5"/>
          </p:nvPr>
        </p:nvSpPr>
        <p:spPr>
          <a:noFill/>
        </p:spPr>
        <p:txBody>
          <a:bodyPr/>
          <a:lstStyle/>
          <a:p>
            <a:fld id="{75CA4953-0020-4828-BC09-36C4CBAD4FCA}" type="slidenum">
              <a:rPr lang="en-US" smtClean="0">
                <a:latin typeface="Times" pitchFamily="18" charset="0"/>
                <a:ea typeface="ＭＳ Ｐゴシック"/>
                <a:cs typeface="ＭＳ Ｐゴシック"/>
              </a:rPr>
              <a:pPr/>
              <a:t>27</a:t>
            </a:fld>
            <a:endParaRPr lang="en-US" dirty="0" smtClean="0">
              <a:latin typeface="Times" pitchFamily="18" charset="0"/>
              <a:ea typeface="ＭＳ Ｐゴシック"/>
              <a:cs typeface="ＭＳ Ｐゴシック"/>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28</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29</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30</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31</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179513" y="696913"/>
            <a:ext cx="4649787" cy="3487737"/>
          </a:xfrm>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lIns="94134" tIns="47068" rIns="94134" bIns="47068" numCol="1" anchor="t" anchorCtr="0" compatLnSpc="1">
            <a:prstTxWarp prst="textNoShape">
              <a:avLst/>
            </a:prstTxWarp>
          </a:bodyPr>
          <a:lstStyle/>
          <a:p>
            <a:pPr eaLnBrk="1" hangingPunct="1"/>
            <a:endParaRPr lang="en-US" dirty="0" smtClean="0"/>
          </a:p>
        </p:txBody>
      </p:sp>
      <p:sp>
        <p:nvSpPr>
          <p:cNvPr id="84996" name="Slide Number Placeholder 3"/>
          <p:cNvSpPr txBox="1">
            <a:spLocks noGrp="1"/>
          </p:cNvSpPr>
          <p:nvPr/>
        </p:nvSpPr>
        <p:spPr bwMode="auto">
          <a:xfrm>
            <a:off x="3968002" y="8829989"/>
            <a:ext cx="3040809" cy="464820"/>
          </a:xfrm>
          <a:prstGeom prst="rect">
            <a:avLst/>
          </a:prstGeom>
          <a:noFill/>
          <a:ln w="9525">
            <a:noFill/>
            <a:miter lim="800000"/>
            <a:headEnd/>
            <a:tailEnd/>
          </a:ln>
        </p:spPr>
        <p:txBody>
          <a:bodyPr lIns="94134" tIns="47068" rIns="94134" bIns="47068" anchor="b"/>
          <a:lstStyle/>
          <a:p>
            <a:pPr algn="r"/>
            <a:fld id="{755ECAD6-B92F-4837-BF76-A62FEF9A1DBE}" type="slidenum">
              <a:rPr lang="en-US" sz="1200"/>
              <a:pPr algn="r"/>
              <a:t>4</a:t>
            </a:fld>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5</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6</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7</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 labs employ ~22,000.  Maybe ½ are S&amp;T or about 10,000.</a:t>
            </a:r>
            <a:endParaRPr lang="en-US" dirty="0"/>
          </a:p>
        </p:txBody>
      </p:sp>
      <p:sp>
        <p:nvSpPr>
          <p:cNvPr id="4" name="Slide Number Placeholder 3"/>
          <p:cNvSpPr>
            <a:spLocks noGrp="1"/>
          </p:cNvSpPr>
          <p:nvPr>
            <p:ph type="sldNum" sz="quarter" idx="10"/>
          </p:nvPr>
        </p:nvSpPr>
        <p:spPr/>
        <p:txBody>
          <a:bodyPr/>
          <a:lstStyle/>
          <a:p>
            <a:fld id="{99EEC0F6-727A-4D49-904D-7DE6288AB043}"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9</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10</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defTabSz="914293">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Click to edit Master 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DCEE50CC-E570-4C4C-A87C-24787CB3ADA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F455FD-F83C-4433-AE11-4D89943CC4D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dirty="0" smtClean="0"/>
              <a:t>SCGF 2011 Annual Meeting</a:t>
            </a:r>
            <a:endParaRPr lang="en-US" dirty="0"/>
          </a:p>
        </p:txBody>
      </p:sp>
      <p:sp>
        <p:nvSpPr>
          <p:cNvPr id="4" name="Slide Number Placeholder 11"/>
          <p:cNvSpPr>
            <a:spLocks noGrp="1"/>
          </p:cNvSpPr>
          <p:nvPr>
            <p:ph type="sldNum" sz="quarter" idx="11"/>
          </p:nvPr>
        </p:nvSpPr>
        <p:spPr/>
        <p:txBody>
          <a:bodyPr/>
          <a:lstStyle>
            <a:lvl1pPr>
              <a:defRPr/>
            </a:lvl1pPr>
          </a:lstStyle>
          <a:p>
            <a:pPr>
              <a:defRPr/>
            </a:pPr>
            <a:fld id="{65B29B34-169A-448E-ADA3-90215CC0E92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dirty="0"/>
              <a:t>Office of </a:t>
            </a:r>
            <a:r>
              <a:rPr lang="en-US" dirty="0" smtClean="0"/>
              <a:t>Science</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762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352426" y="866775"/>
            <a:ext cx="8410575" cy="5259388"/>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429" tIns="45714" rIns="91429" bIns="45714"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defTabSz="914293">
              <a:defRPr/>
            </a:pPr>
            <a:r>
              <a:rPr lang="en-US" dirty="0"/>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429" tIns="45714" rIns="91429" bIns="45714"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defTabSz="914293">
              <a:defRPr/>
            </a:pPr>
            <a:fld id="{1F8A97BA-DB9B-4291-87AE-AF89EA7F18B7}" type="slidenum">
              <a:rPr lang="en-US"/>
              <a:pPr defTabSz="914293">
                <a:defRPr/>
              </a:pPr>
              <a:t>‹#›</a:t>
            </a:fld>
            <a:endParaRPr lang="en-US" dirty="0"/>
          </a:p>
        </p:txBody>
      </p:sp>
      <p:pic>
        <p:nvPicPr>
          <p:cNvPr id="1030" name="Picture 9" descr="horizontal-logo-green-text.jpg"/>
          <p:cNvPicPr>
            <a:picLocks noChangeAspect="1"/>
          </p:cNvPicPr>
          <p:nvPr/>
        </p:nvPicPr>
        <p:blipFill>
          <a:blip r:embed="rId8" cstate="print"/>
          <a:srcRect/>
          <a:stretch>
            <a:fillRect/>
          </a:stretch>
        </p:blipFill>
        <p:spPr bwMode="auto">
          <a:xfrm>
            <a:off x="457200" y="6354764"/>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Lst>
  <p:hf hdr="0" dt="0"/>
  <p:txStyles>
    <p:titleStyle>
      <a:lvl1pPr algn="ctr" rtl="0" eaLnBrk="0" fontAlgn="base" hangingPunct="0">
        <a:spcBef>
          <a:spcPct val="0"/>
        </a:spcBef>
        <a:spcAft>
          <a:spcPct val="0"/>
        </a:spcAft>
        <a:defRPr sz="3200" kern="1200">
          <a:solidFill>
            <a:srgbClr val="106636"/>
          </a:solidFill>
          <a:latin typeface="+mj-lt"/>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146" algn="ctr" rtl="0" fontAlgn="base">
        <a:spcBef>
          <a:spcPct val="0"/>
        </a:spcBef>
        <a:spcAft>
          <a:spcPct val="0"/>
        </a:spcAft>
        <a:defRPr sz="2400">
          <a:solidFill>
            <a:srgbClr val="106636"/>
          </a:solidFill>
          <a:latin typeface="Arial" charset="0"/>
          <a:cs typeface="Arial" charset="0"/>
        </a:defRPr>
      </a:lvl6pPr>
      <a:lvl7pPr marL="914293" algn="ctr" rtl="0" fontAlgn="base">
        <a:spcBef>
          <a:spcPct val="0"/>
        </a:spcBef>
        <a:spcAft>
          <a:spcPct val="0"/>
        </a:spcAft>
        <a:defRPr sz="2400">
          <a:solidFill>
            <a:srgbClr val="106636"/>
          </a:solidFill>
          <a:latin typeface="Arial" charset="0"/>
          <a:cs typeface="Arial" charset="0"/>
        </a:defRPr>
      </a:lvl7pPr>
      <a:lvl8pPr marL="1371440" algn="ctr" rtl="0" fontAlgn="base">
        <a:spcBef>
          <a:spcPct val="0"/>
        </a:spcBef>
        <a:spcAft>
          <a:spcPct val="0"/>
        </a:spcAft>
        <a:defRPr sz="2400">
          <a:solidFill>
            <a:srgbClr val="106636"/>
          </a:solidFill>
          <a:latin typeface="Arial" charset="0"/>
          <a:cs typeface="Arial" charset="0"/>
        </a:defRPr>
      </a:lvl8pPr>
      <a:lvl9pPr marL="1828586" algn="ctr" rtl="0" fontAlgn="base">
        <a:spcBef>
          <a:spcPct val="0"/>
        </a:spcBef>
        <a:spcAft>
          <a:spcPct val="0"/>
        </a:spcAft>
        <a:defRPr sz="2400">
          <a:solidFill>
            <a:srgbClr val="106636"/>
          </a:solidFill>
          <a:latin typeface="Arial" charset="0"/>
          <a:cs typeface="Arial" charset="0"/>
        </a:defRPr>
      </a:lvl9pPr>
    </p:titleStyle>
    <p:bodyStyle>
      <a:lvl1pPr marL="342860" indent="-342860" algn="l" rtl="0" eaLnBrk="0" fontAlgn="base" hangingPunct="0">
        <a:spcBef>
          <a:spcPct val="20000"/>
        </a:spcBef>
        <a:spcAft>
          <a:spcPct val="0"/>
        </a:spcAft>
        <a:buFont typeface="Arial" charset="0"/>
        <a:buChar char="•"/>
        <a:defRPr sz="2400" b="1" kern="1200">
          <a:solidFill>
            <a:srgbClr val="146737"/>
          </a:solidFill>
          <a:latin typeface="+mj-lt"/>
          <a:ea typeface="+mn-ea"/>
          <a:cs typeface="Arial" pitchFamily="34" charset="0"/>
        </a:defRPr>
      </a:lvl1pPr>
      <a:lvl2pPr marL="742863" indent="-285717" algn="l" rtl="0" eaLnBrk="0" fontAlgn="base" hangingPunct="0">
        <a:spcBef>
          <a:spcPct val="20000"/>
        </a:spcBef>
        <a:spcAft>
          <a:spcPct val="0"/>
        </a:spcAft>
        <a:buFont typeface="Arial" charset="0"/>
        <a:buChar char="–"/>
        <a:defRPr sz="2200" kern="1200">
          <a:solidFill>
            <a:srgbClr val="404040"/>
          </a:solidFill>
          <a:latin typeface="+mj-lt"/>
          <a:ea typeface="+mn-ea"/>
          <a:cs typeface="Arial" pitchFamily="34" charset="0"/>
        </a:defRPr>
      </a:lvl2pPr>
      <a:lvl3pPr marL="1142867" indent="-228573" algn="l" rtl="0" eaLnBrk="0" fontAlgn="base" hangingPunct="0">
        <a:spcBef>
          <a:spcPct val="20000"/>
        </a:spcBef>
        <a:spcAft>
          <a:spcPct val="0"/>
        </a:spcAft>
        <a:buFont typeface="Arial" charset="0"/>
        <a:buChar char="•"/>
        <a:defRPr sz="2000" kern="1200">
          <a:solidFill>
            <a:schemeClr val="tx1"/>
          </a:solidFill>
          <a:latin typeface="+mj-lt"/>
          <a:ea typeface="+mn-ea"/>
          <a:cs typeface="Arial" pitchFamily="34" charset="0"/>
        </a:defRPr>
      </a:lvl3pPr>
      <a:lvl4pPr marL="1600013" indent="-228573" algn="l" rtl="0" eaLnBrk="0" fontAlgn="base" hangingPunct="0">
        <a:spcBef>
          <a:spcPct val="20000"/>
        </a:spcBef>
        <a:spcAft>
          <a:spcPct val="0"/>
        </a:spcAft>
        <a:buFont typeface="Arial" charset="0"/>
        <a:buChar char="–"/>
        <a:defRPr sz="2000" kern="1200">
          <a:solidFill>
            <a:schemeClr val="tx1"/>
          </a:solidFill>
          <a:latin typeface="+mj-lt"/>
          <a:ea typeface="+mn-ea"/>
          <a:cs typeface="Arial" pitchFamily="34" charset="0"/>
        </a:defRPr>
      </a:lvl4pPr>
      <a:lvl5pPr marL="2057159" indent="-228573" algn="l" rtl="0" eaLnBrk="0" fontAlgn="base" hangingPunct="0">
        <a:spcBef>
          <a:spcPct val="20000"/>
        </a:spcBef>
        <a:spcAft>
          <a:spcPct val="0"/>
        </a:spcAft>
        <a:buFont typeface="Arial" charset="0"/>
        <a:buChar char="»"/>
        <a:defRPr sz="2000" kern="1200">
          <a:solidFill>
            <a:schemeClr val="tx1"/>
          </a:solidFill>
          <a:latin typeface="+mj-lt"/>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cience.energy.gov/sc-2/presentations-and-testimony/"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675861" y="5737281"/>
            <a:ext cx="7792278" cy="1131067"/>
          </a:xfrm>
          <a:prstGeom prst="rect">
            <a:avLst/>
          </a:prstGeom>
          <a:noFill/>
          <a:ln w="9525">
            <a:noFill/>
            <a:miter lim="800000"/>
            <a:headEnd/>
            <a:tailEnd/>
          </a:ln>
        </p:spPr>
        <p:txBody>
          <a:bodyPr wrap="square" lIns="91429" tIns="45714" rIns="91429" bIns="45714">
            <a:spAutoFit/>
          </a:bodyPr>
          <a:lstStyle/>
          <a:p>
            <a:pPr algn="ctr">
              <a:lnSpc>
                <a:spcPct val="90000"/>
              </a:lnSpc>
              <a:spcBef>
                <a:spcPts val="0"/>
              </a:spcBef>
            </a:pPr>
            <a:r>
              <a:rPr lang="en-US" sz="1600" dirty="0">
                <a:latin typeface="Arial" pitchFamily="34" charset="0"/>
                <a:cs typeface="Arial" pitchFamily="34" charset="0"/>
              </a:rPr>
              <a:t>Dr. Patricia M. Dehmer</a:t>
            </a:r>
            <a:br>
              <a:rPr lang="en-US" sz="1600" dirty="0">
                <a:latin typeface="Arial" pitchFamily="34" charset="0"/>
                <a:cs typeface="Arial" pitchFamily="34" charset="0"/>
              </a:rPr>
            </a:br>
            <a:r>
              <a:rPr lang="en-US" sz="1600" dirty="0">
                <a:latin typeface="Arial" pitchFamily="34" charset="0"/>
                <a:cs typeface="Arial" pitchFamily="34" charset="0"/>
              </a:rPr>
              <a:t>Deputy Director for Science </a:t>
            </a:r>
            <a:r>
              <a:rPr lang="en-US" sz="1600" dirty="0" smtClean="0">
                <a:latin typeface="Arial" pitchFamily="34" charset="0"/>
                <a:cs typeface="Arial" pitchFamily="34" charset="0"/>
              </a:rPr>
              <a:t>Programs &amp;</a:t>
            </a:r>
          </a:p>
          <a:p>
            <a:pPr algn="ctr">
              <a:lnSpc>
                <a:spcPct val="90000"/>
              </a:lnSpc>
              <a:spcBef>
                <a:spcPts val="0"/>
              </a:spcBef>
            </a:pPr>
            <a:r>
              <a:rPr lang="en-US" sz="1600" dirty="0" smtClean="0">
                <a:latin typeface="Arial" pitchFamily="34" charset="0"/>
                <a:cs typeface="Arial" pitchFamily="34" charset="0"/>
              </a:rPr>
              <a:t>Acting Associate Director for WDTS</a:t>
            </a:r>
            <a:endParaRPr lang="en-US" sz="1600" dirty="0">
              <a:latin typeface="Arial" pitchFamily="34" charset="0"/>
              <a:cs typeface="Arial" pitchFamily="34" charset="0"/>
            </a:endParaRPr>
          </a:p>
          <a:p>
            <a:pPr algn="ctr">
              <a:lnSpc>
                <a:spcPct val="90000"/>
              </a:lnSpc>
              <a:spcBef>
                <a:spcPts val="0"/>
              </a:spcBef>
            </a:pPr>
            <a:r>
              <a:rPr lang="en-US" sz="1600" dirty="0">
                <a:latin typeface="Arial" pitchFamily="34" charset="0"/>
                <a:cs typeface="Arial" pitchFamily="34" charset="0"/>
              </a:rPr>
              <a:t>Office of Science, U.S. Department of </a:t>
            </a:r>
            <a:r>
              <a:rPr lang="en-US" sz="1600" dirty="0" smtClean="0">
                <a:latin typeface="Arial" pitchFamily="34" charset="0"/>
                <a:cs typeface="Arial" pitchFamily="34" charset="0"/>
              </a:rPr>
              <a:t>Energy</a:t>
            </a:r>
          </a:p>
          <a:p>
            <a:pPr algn="ctr">
              <a:lnSpc>
                <a:spcPct val="90000"/>
              </a:lnSpc>
              <a:spcBef>
                <a:spcPts val="0"/>
              </a:spcBef>
            </a:pPr>
            <a:r>
              <a:rPr lang="en-US" sz="1100" dirty="0" smtClean="0">
                <a:latin typeface="Arial" pitchFamily="34" charset="0"/>
                <a:cs typeface="Arial" pitchFamily="34" charset="0"/>
                <a:hlinkClick r:id="rId2"/>
              </a:rPr>
              <a:t>http://science.energy.gov/sc-2/presentations-and-testimony/</a:t>
            </a:r>
            <a:r>
              <a:rPr lang="en-US" sz="1100" dirty="0" smtClean="0">
                <a:latin typeface="Arial" pitchFamily="34" charset="0"/>
                <a:cs typeface="Arial" pitchFamily="34" charset="0"/>
              </a:rPr>
              <a:t> </a:t>
            </a:r>
            <a:endParaRPr lang="en-US" sz="1600" dirty="0">
              <a:latin typeface="Arial" pitchFamily="34" charset="0"/>
              <a:cs typeface="Arial" pitchFamily="34" charset="0"/>
            </a:endParaRPr>
          </a:p>
        </p:txBody>
      </p:sp>
      <p:sp useBgFill="1">
        <p:nvSpPr>
          <p:cNvPr id="7" name="Title 3"/>
          <p:cNvSpPr txBox="1">
            <a:spLocks/>
          </p:cNvSpPr>
          <p:nvPr/>
        </p:nvSpPr>
        <p:spPr>
          <a:xfrm>
            <a:off x="372139" y="2063677"/>
            <a:ext cx="8399722" cy="1643527"/>
          </a:xfrm>
          <a:prstGeom prst="rect">
            <a:avLst/>
          </a:prstGeom>
          <a:blipFill dpi="0" rotWithShape="0">
            <a:blip r:embed="rId3" cstate="print"/>
            <a:srcRect/>
            <a:stretch>
              <a:fillRect l="-937" t="-178314" r="-902" b="-293029"/>
            </a:stretch>
          </a:blipFill>
          <a:ln w="9525">
            <a:noFill/>
            <a:miter lim="800000"/>
            <a:headEnd/>
            <a:tailEnd/>
          </a:ln>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zh-CN" sz="4000" b="1" i="0" u="none" strike="noStrike" kern="1200" cap="none" spc="50" normalizeH="0" baseline="0" noProof="0" dirty="0" smtClean="0">
                <a:ln w="11430"/>
                <a:solidFill>
                  <a:srgbClr val="FF0000"/>
                </a:solidFill>
                <a:effectLst>
                  <a:outerShdw blurRad="76200" dist="50800" dir="5400000" algn="tl" rotWithShape="0">
                    <a:srgbClr val="000000">
                      <a:alpha val="65000"/>
                    </a:srgbClr>
                  </a:outerShdw>
                </a:effectLst>
                <a:uLnTx/>
                <a:uFillTx/>
                <a:latin typeface="+mn-lt"/>
                <a:ea typeface="+mj-ea"/>
                <a:cs typeface="Arial" pitchFamily="34" charset="0"/>
              </a:rPr>
              <a:t>Workforce Development </a:t>
            </a:r>
            <a:br>
              <a:rPr kumimoji="0" lang="en-US" altLang="zh-CN" sz="4000" b="1" i="0" u="none" strike="noStrike" kern="1200" cap="none" spc="50" normalizeH="0" baseline="0" noProof="0" dirty="0" smtClean="0">
                <a:ln w="11430"/>
                <a:solidFill>
                  <a:srgbClr val="FF0000"/>
                </a:solidFill>
                <a:effectLst>
                  <a:outerShdw blurRad="76200" dist="50800" dir="5400000" algn="tl" rotWithShape="0">
                    <a:srgbClr val="000000">
                      <a:alpha val="65000"/>
                    </a:srgbClr>
                  </a:outerShdw>
                </a:effectLst>
                <a:uLnTx/>
                <a:uFillTx/>
                <a:latin typeface="+mn-lt"/>
                <a:ea typeface="+mj-ea"/>
                <a:cs typeface="Arial" pitchFamily="34" charset="0"/>
              </a:rPr>
            </a:br>
            <a:r>
              <a:rPr kumimoji="0" lang="en-US" altLang="zh-CN" sz="4000" b="1" i="0" u="none" strike="noStrike" kern="1200" cap="none" spc="50" normalizeH="0" baseline="0" noProof="0" dirty="0" smtClean="0">
                <a:ln w="11430"/>
                <a:solidFill>
                  <a:srgbClr val="FF0000"/>
                </a:solidFill>
                <a:effectLst>
                  <a:outerShdw blurRad="76200" dist="50800" dir="5400000" algn="tl" rotWithShape="0">
                    <a:srgbClr val="000000">
                      <a:alpha val="65000"/>
                    </a:srgbClr>
                  </a:outerShdw>
                </a:effectLst>
                <a:uLnTx/>
                <a:uFillTx/>
                <a:latin typeface="+mn-lt"/>
                <a:ea typeface="+mj-ea"/>
                <a:cs typeface="Arial" pitchFamily="34" charset="0"/>
              </a:rPr>
              <a:t>for Teachers and Scientists</a:t>
            </a:r>
          </a:p>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US" sz="1200" i="0" u="none" strike="noStrike" kern="1200" cap="none" spc="50" normalizeH="0" baseline="0" noProof="0" dirty="0" smtClean="0">
              <a:ln w="11430"/>
              <a:solidFill>
                <a:srgbClr val="FF0000"/>
              </a:solidFill>
              <a:uLnTx/>
              <a:uFillTx/>
              <a:latin typeface="+mn-lt"/>
              <a:ea typeface="+mj-ea"/>
              <a:cs typeface="Arial" pitchFamily="34" charset="0"/>
            </a:endParaRP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2000" b="1" i="1" u="none" strike="noStrike" kern="1200" cap="none" spc="50" normalizeH="0" baseline="0" noProof="0" dirty="0" smtClean="0">
                <a:ln w="11430"/>
                <a:uLnTx/>
                <a:uFillTx/>
                <a:ea typeface="+mj-ea"/>
                <a:cs typeface="Arial" pitchFamily="34" charset="0"/>
              </a:rPr>
              <a:t>Update: One year after the BESAC</a:t>
            </a:r>
            <a:r>
              <a:rPr kumimoji="0" lang="en-US" sz="2000" b="1" i="1" u="none" strike="noStrike" kern="1200" cap="none" spc="50" normalizeH="0" noProof="0" dirty="0" smtClean="0">
                <a:ln w="11430"/>
                <a:uLnTx/>
                <a:uFillTx/>
                <a:ea typeface="+mj-ea"/>
                <a:cs typeface="Arial" pitchFamily="34" charset="0"/>
              </a:rPr>
              <a:t> </a:t>
            </a:r>
            <a:r>
              <a:rPr kumimoji="0" lang="en-US" sz="2000" b="1" i="1" u="none" strike="noStrike" kern="1200" cap="none" spc="50" normalizeH="0" baseline="0" noProof="0" dirty="0" smtClean="0">
                <a:ln w="11430"/>
                <a:uLnTx/>
                <a:uFillTx/>
                <a:ea typeface="+mj-ea"/>
                <a:cs typeface="Arial" pitchFamily="34" charset="0"/>
              </a:rPr>
              <a:t>COV report </a:t>
            </a:r>
          </a:p>
        </p:txBody>
      </p:sp>
      <p:sp>
        <p:nvSpPr>
          <p:cNvPr id="8" name="Subtitle 4"/>
          <p:cNvSpPr txBox="1">
            <a:spLocks/>
          </p:cNvSpPr>
          <p:nvPr/>
        </p:nvSpPr>
        <p:spPr>
          <a:xfrm>
            <a:off x="1371600" y="4419600"/>
            <a:ext cx="6400800" cy="338554"/>
          </a:xfrm>
          <a:prstGeom prst="rect">
            <a:avLst/>
          </a:prstGeom>
        </p:spPr>
        <p:txBody>
          <a:bodyPr rtlCol="0">
            <a:spAutoFit/>
          </a:bodyPr>
          <a:lstStyle/>
          <a:p>
            <a:pPr marL="342900" marR="0" lvl="0" indent="-342900" algn="ctr" defTabSz="914400" rtl="0" eaLnBrk="0" fontAlgn="base" latinLnBrk="0" hangingPunct="0">
              <a:lnSpc>
                <a:spcPct val="100000"/>
              </a:lnSpc>
              <a:spcBef>
                <a:spcPts val="0"/>
              </a:spcBef>
              <a:spcAft>
                <a:spcPct val="0"/>
              </a:spcAft>
              <a:buClrTx/>
              <a:buSzTx/>
              <a:tabLst/>
              <a:defRPr/>
            </a:pPr>
            <a:r>
              <a:rPr kumimoji="0" lang="en-US" altLang="zh-CN" sz="1600" u="none" strike="noStrike" kern="1200" cap="none" spc="0" normalizeH="0" baseline="0" noProof="0" dirty="0" smtClean="0">
                <a:ln>
                  <a:noFill/>
                </a:ln>
                <a:solidFill>
                  <a:schemeClr val="tx1"/>
                </a:solidFill>
                <a:effectLst/>
                <a:uLnTx/>
                <a:uFillTx/>
                <a:latin typeface="Arial" pitchFamily="34" charset="0"/>
                <a:cs typeface="Arial" pitchFamily="34" charset="0"/>
              </a:rPr>
              <a:t>2 August 2011</a:t>
            </a:r>
            <a:endParaRPr kumimoji="0" lang="zh-CN" altLang="en-US" sz="140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10</a:t>
            </a:fld>
            <a:endParaRPr lang="en-US" smtClean="0">
              <a:latin typeface="Arial" charset="0"/>
              <a:cs typeface="Arial" charset="0"/>
            </a:endParaRPr>
          </a:p>
        </p:txBody>
      </p:sp>
      <p:sp>
        <p:nvSpPr>
          <p:cNvPr id="5" name="Footer Placeholder 2"/>
          <p:cNvSpPr>
            <a:spLocks noGrp="1"/>
          </p:cNvSpPr>
          <p:nvPr>
            <p:ph type="ftr" sz="quarter" idx="11"/>
          </p:nvPr>
        </p:nvSpPr>
        <p:spPr>
          <a:xfrm>
            <a:off x="3124200" y="6356350"/>
            <a:ext cx="5334000" cy="365125"/>
          </a:xfrm>
        </p:spPr>
        <p:txBody>
          <a:bodyPr/>
          <a:lstStyle/>
          <a:p>
            <a:r>
              <a:rPr lang="en-US" dirty="0" smtClean="0"/>
              <a:t>WDTS Overview 2011</a:t>
            </a:r>
            <a:endParaRPr lang="en-US" dirty="0"/>
          </a:p>
        </p:txBody>
      </p:sp>
      <p:sp>
        <p:nvSpPr>
          <p:cNvPr id="7" name="Title 2"/>
          <p:cNvSpPr txBox="1">
            <a:spLocks/>
          </p:cNvSpPr>
          <p:nvPr/>
        </p:nvSpPr>
        <p:spPr bwMode="auto">
          <a:xfrm>
            <a:off x="0" y="10633"/>
            <a:ext cx="9144000" cy="762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106636"/>
                </a:solidFill>
                <a:effectLst/>
                <a:uLnTx/>
                <a:uFillTx/>
                <a:latin typeface="Arial" pitchFamily="34" charset="0"/>
                <a:ea typeface="+mj-ea"/>
                <a:cs typeface="Arial" pitchFamily="34" charset="0"/>
              </a:rPr>
              <a:t>How are the WDTS Funds Distributed Today?</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noProof="0" dirty="0" smtClean="0">
                <a:solidFill>
                  <a:srgbClr val="106636"/>
                </a:solidFill>
                <a:latin typeface="Arial" pitchFamily="34" charset="0"/>
                <a:ea typeface="+mj-ea"/>
                <a:cs typeface="Arial" pitchFamily="34" charset="0"/>
              </a:rPr>
              <a:t>FY12 President’s Request $35,600K; House Mark $17,849K*</a:t>
            </a:r>
            <a:endParaRPr kumimoji="0" lang="en-US" i="0" u="none" strike="noStrike" kern="1200" cap="none" spc="0" normalizeH="0" baseline="0" noProof="0" dirty="0" smtClean="0">
              <a:ln>
                <a:noFill/>
              </a:ln>
              <a:solidFill>
                <a:srgbClr val="106636"/>
              </a:solidFill>
              <a:effectLst/>
              <a:uLnTx/>
              <a:uFillTx/>
              <a:latin typeface="Arial" pitchFamily="34" charset="0"/>
              <a:ea typeface="+mj-ea"/>
              <a:cs typeface="Arial" pitchFamily="34" charset="0"/>
            </a:endParaRPr>
          </a:p>
        </p:txBody>
      </p:sp>
      <p:sp>
        <p:nvSpPr>
          <p:cNvPr id="8" name="Rectangle 7"/>
          <p:cNvSpPr/>
          <p:nvPr/>
        </p:nvSpPr>
        <p:spPr>
          <a:xfrm>
            <a:off x="0" y="5769170"/>
            <a:ext cx="3767378" cy="523220"/>
          </a:xfrm>
          <a:prstGeom prst="rect">
            <a:avLst/>
          </a:prstGeom>
        </p:spPr>
        <p:txBody>
          <a:bodyPr wrap="none">
            <a:spAutoFit/>
          </a:bodyPr>
          <a:lstStyle/>
          <a:p>
            <a:pPr lvl="0" eaLnBrk="0" fontAlgn="base" hangingPunct="0">
              <a:spcBef>
                <a:spcPct val="0"/>
              </a:spcBef>
              <a:spcAft>
                <a:spcPct val="0"/>
              </a:spcAft>
              <a:defRPr/>
            </a:pPr>
            <a:r>
              <a:rPr lang="en-US" sz="1400" b="1" dirty="0" smtClean="0">
                <a:solidFill>
                  <a:srgbClr val="106636"/>
                </a:solidFill>
                <a:latin typeface="Arial" pitchFamily="34" charset="0"/>
                <a:cs typeface="Arial" pitchFamily="34" charset="0"/>
              </a:rPr>
              <a:t>  * Pie Chart reflects House Mark $17,849K</a:t>
            </a:r>
          </a:p>
          <a:p>
            <a:pPr lvl="0" eaLnBrk="0" fontAlgn="base" hangingPunct="0">
              <a:spcBef>
                <a:spcPct val="0"/>
              </a:spcBef>
              <a:spcAft>
                <a:spcPct val="0"/>
              </a:spcAft>
              <a:defRPr/>
            </a:pPr>
            <a:r>
              <a:rPr lang="en-US" sz="1400" b="1" dirty="0" smtClean="0">
                <a:solidFill>
                  <a:srgbClr val="106636"/>
                </a:solidFill>
                <a:latin typeface="Arial" pitchFamily="34" charset="0"/>
                <a:cs typeface="Arial" pitchFamily="34" charset="0"/>
              </a:rPr>
              <a:t>** </a:t>
            </a:r>
            <a:r>
              <a:rPr lang="en-US" sz="1400" b="1" dirty="0" err="1" smtClean="0">
                <a:solidFill>
                  <a:srgbClr val="106636"/>
                </a:solidFill>
                <a:latin typeface="Arial" pitchFamily="34" charset="0"/>
                <a:cs typeface="Arial" pitchFamily="34" charset="0"/>
              </a:rPr>
              <a:t>FaST</a:t>
            </a:r>
            <a:r>
              <a:rPr lang="en-US" sz="1400" b="1" dirty="0" smtClean="0">
                <a:solidFill>
                  <a:srgbClr val="106636"/>
                </a:solidFill>
                <a:latin typeface="Arial" pitchFamily="34" charset="0"/>
                <a:cs typeface="Arial" pitchFamily="34" charset="0"/>
              </a:rPr>
              <a:t> is being restructuring</a:t>
            </a:r>
          </a:p>
        </p:txBody>
      </p:sp>
      <p:grpSp>
        <p:nvGrpSpPr>
          <p:cNvPr id="17" name="Group 16"/>
          <p:cNvGrpSpPr/>
          <p:nvPr/>
        </p:nvGrpSpPr>
        <p:grpSpPr>
          <a:xfrm>
            <a:off x="436729" y="827321"/>
            <a:ext cx="8038531" cy="4981433"/>
            <a:chOff x="436729" y="968990"/>
            <a:chExt cx="8038531" cy="4981433"/>
          </a:xfrm>
        </p:grpSpPr>
        <p:graphicFrame>
          <p:nvGraphicFramePr>
            <p:cNvPr id="9" name="Chart 8"/>
            <p:cNvGraphicFramePr/>
            <p:nvPr/>
          </p:nvGraphicFramePr>
          <p:xfrm>
            <a:off x="668740" y="968990"/>
            <a:ext cx="7806520" cy="498143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585648" y="3807727"/>
              <a:ext cx="651140" cy="400110"/>
            </a:xfrm>
            <a:prstGeom prst="rect">
              <a:avLst/>
            </a:prstGeom>
            <a:noFill/>
          </p:spPr>
          <p:txBody>
            <a:bodyPr wrap="none" rtlCol="0">
              <a:spAutoFit/>
            </a:bodyPr>
            <a:lstStyle/>
            <a:p>
              <a:r>
                <a:rPr lang="en-US" sz="2000" b="1" dirty="0" smtClean="0">
                  <a:solidFill>
                    <a:schemeClr val="bg1"/>
                  </a:solidFill>
                  <a:cs typeface="Arial" pitchFamily="34" charset="0"/>
                </a:rPr>
                <a:t>SULI</a:t>
              </a:r>
              <a:endParaRPr lang="en-US" sz="2000" b="1" dirty="0">
                <a:solidFill>
                  <a:schemeClr val="bg1"/>
                </a:solidFill>
                <a:cs typeface="Arial" pitchFamily="34" charset="0"/>
              </a:endParaRPr>
            </a:p>
          </p:txBody>
        </p:sp>
        <p:sp>
          <p:nvSpPr>
            <p:cNvPr id="11" name="TextBox 10"/>
            <p:cNvSpPr txBox="1"/>
            <p:nvPr/>
          </p:nvSpPr>
          <p:spPr>
            <a:xfrm>
              <a:off x="4270407" y="4233080"/>
              <a:ext cx="526106" cy="400110"/>
            </a:xfrm>
            <a:prstGeom prst="rect">
              <a:avLst/>
            </a:prstGeom>
            <a:noFill/>
          </p:spPr>
          <p:txBody>
            <a:bodyPr wrap="none" rtlCol="0">
              <a:spAutoFit/>
            </a:bodyPr>
            <a:lstStyle/>
            <a:p>
              <a:r>
                <a:rPr lang="en-US" sz="2000" b="1" dirty="0" smtClean="0">
                  <a:solidFill>
                    <a:schemeClr val="bg1"/>
                  </a:solidFill>
                  <a:cs typeface="Arial" pitchFamily="34" charset="0"/>
                </a:rPr>
                <a:t>CCI</a:t>
              </a:r>
              <a:endParaRPr lang="en-US" sz="2000" b="1" dirty="0">
                <a:solidFill>
                  <a:schemeClr val="bg1"/>
                </a:solidFill>
                <a:cs typeface="Arial" pitchFamily="34" charset="0"/>
              </a:endParaRPr>
            </a:p>
          </p:txBody>
        </p:sp>
        <p:sp>
          <p:nvSpPr>
            <p:cNvPr id="12" name="TextBox 11"/>
            <p:cNvSpPr txBox="1"/>
            <p:nvPr/>
          </p:nvSpPr>
          <p:spPr>
            <a:xfrm>
              <a:off x="3822920" y="4603845"/>
              <a:ext cx="923779" cy="400110"/>
            </a:xfrm>
            <a:prstGeom prst="rect">
              <a:avLst/>
            </a:prstGeom>
            <a:noFill/>
          </p:spPr>
          <p:txBody>
            <a:bodyPr wrap="none" rtlCol="0">
              <a:spAutoFit/>
            </a:bodyPr>
            <a:lstStyle/>
            <a:p>
              <a:r>
                <a:rPr lang="en-US" sz="2000" b="1" dirty="0" err="1" smtClean="0">
                  <a:solidFill>
                    <a:schemeClr val="bg1"/>
                  </a:solidFill>
                  <a:cs typeface="Arial" pitchFamily="34" charset="0"/>
                </a:rPr>
                <a:t>FaST</a:t>
              </a:r>
              <a:r>
                <a:rPr lang="en-US" sz="2000" b="1" dirty="0" smtClean="0">
                  <a:solidFill>
                    <a:schemeClr val="bg1"/>
                  </a:solidFill>
                  <a:cs typeface="Arial" pitchFamily="34" charset="0"/>
                </a:rPr>
                <a:t>**</a:t>
              </a:r>
              <a:endParaRPr lang="en-US" sz="2000" b="1" dirty="0">
                <a:solidFill>
                  <a:schemeClr val="bg1"/>
                </a:solidFill>
                <a:cs typeface="Arial" pitchFamily="34" charset="0"/>
              </a:endParaRPr>
            </a:p>
          </p:txBody>
        </p:sp>
        <p:sp>
          <p:nvSpPr>
            <p:cNvPr id="13" name="TextBox 12"/>
            <p:cNvSpPr txBox="1"/>
            <p:nvPr/>
          </p:nvSpPr>
          <p:spPr>
            <a:xfrm>
              <a:off x="1712555" y="4490116"/>
              <a:ext cx="1867499" cy="646331"/>
            </a:xfrm>
            <a:prstGeom prst="rect">
              <a:avLst/>
            </a:prstGeom>
            <a:noFill/>
          </p:spPr>
          <p:txBody>
            <a:bodyPr wrap="square" rtlCol="0">
              <a:spAutoFit/>
            </a:bodyPr>
            <a:lstStyle/>
            <a:p>
              <a:pPr algn="ctr">
                <a:lnSpc>
                  <a:spcPct val="90000"/>
                </a:lnSpc>
              </a:pPr>
              <a:r>
                <a:rPr lang="en-US" sz="2000" b="1" dirty="0" smtClean="0">
                  <a:solidFill>
                    <a:schemeClr val="bg1"/>
                  </a:solidFill>
                  <a:cs typeface="Arial" pitchFamily="34" charset="0"/>
                </a:rPr>
                <a:t>SC Grad </a:t>
              </a:r>
              <a:br>
                <a:rPr lang="en-US" sz="2000" b="1" dirty="0" smtClean="0">
                  <a:solidFill>
                    <a:schemeClr val="bg1"/>
                  </a:solidFill>
                  <a:cs typeface="Arial" pitchFamily="34" charset="0"/>
                </a:rPr>
              </a:br>
              <a:r>
                <a:rPr lang="en-US" sz="2000" b="1" dirty="0" smtClean="0">
                  <a:solidFill>
                    <a:schemeClr val="bg1"/>
                  </a:solidFill>
                  <a:cs typeface="Arial" pitchFamily="34" charset="0"/>
                </a:rPr>
                <a:t>Fellowships</a:t>
              </a:r>
              <a:endParaRPr lang="en-US" sz="2000" b="1" dirty="0">
                <a:solidFill>
                  <a:schemeClr val="bg1"/>
                </a:solidFill>
                <a:cs typeface="Arial" pitchFamily="34" charset="0"/>
              </a:endParaRPr>
            </a:p>
          </p:txBody>
        </p:sp>
        <p:sp>
          <p:nvSpPr>
            <p:cNvPr id="14" name="TextBox 13"/>
            <p:cNvSpPr txBox="1"/>
            <p:nvPr/>
          </p:nvSpPr>
          <p:spPr>
            <a:xfrm>
              <a:off x="436729" y="3318681"/>
              <a:ext cx="2708869" cy="369332"/>
            </a:xfrm>
            <a:prstGeom prst="rect">
              <a:avLst/>
            </a:prstGeom>
            <a:noFill/>
          </p:spPr>
          <p:txBody>
            <a:bodyPr wrap="square" rtlCol="0">
              <a:spAutoFit/>
            </a:bodyPr>
            <a:lstStyle/>
            <a:p>
              <a:pPr algn="ctr">
                <a:lnSpc>
                  <a:spcPct val="90000"/>
                </a:lnSpc>
              </a:pPr>
              <a:r>
                <a:rPr lang="en-US" sz="2000" b="1" dirty="0" smtClean="0">
                  <a:solidFill>
                    <a:schemeClr val="bg1"/>
                  </a:solidFill>
                  <a:cs typeface="Arial" pitchFamily="34" charset="0"/>
                </a:rPr>
                <a:t>Einstein Fellows</a:t>
              </a:r>
              <a:endParaRPr lang="en-US" sz="2000" b="1" dirty="0">
                <a:solidFill>
                  <a:schemeClr val="bg1"/>
                </a:solidFill>
                <a:cs typeface="Arial" pitchFamily="34" charset="0"/>
              </a:endParaRPr>
            </a:p>
          </p:txBody>
        </p:sp>
        <p:sp>
          <p:nvSpPr>
            <p:cNvPr id="15" name="TextBox 14"/>
            <p:cNvSpPr txBox="1"/>
            <p:nvPr/>
          </p:nvSpPr>
          <p:spPr>
            <a:xfrm>
              <a:off x="1066801" y="2270076"/>
              <a:ext cx="1744638" cy="646331"/>
            </a:xfrm>
            <a:prstGeom prst="rect">
              <a:avLst/>
            </a:prstGeom>
            <a:noFill/>
          </p:spPr>
          <p:txBody>
            <a:bodyPr wrap="square" rtlCol="0">
              <a:spAutoFit/>
            </a:bodyPr>
            <a:lstStyle/>
            <a:p>
              <a:pPr algn="ctr">
                <a:lnSpc>
                  <a:spcPct val="90000"/>
                </a:lnSpc>
              </a:pPr>
              <a:r>
                <a:rPr lang="en-US" sz="2000" b="1" dirty="0" smtClean="0">
                  <a:cs typeface="Arial" pitchFamily="34" charset="0"/>
                </a:rPr>
                <a:t>National Science Bowl</a:t>
              </a:r>
              <a:endParaRPr lang="en-US" sz="2000" b="1" dirty="0">
                <a:cs typeface="Arial" pitchFamily="34" charset="0"/>
              </a:endParaRPr>
            </a:p>
          </p:txBody>
        </p:sp>
        <p:sp>
          <p:nvSpPr>
            <p:cNvPr id="16" name="TextBox 15"/>
            <p:cNvSpPr txBox="1"/>
            <p:nvPr/>
          </p:nvSpPr>
          <p:spPr>
            <a:xfrm>
              <a:off x="2513462" y="1735542"/>
              <a:ext cx="805029" cy="400110"/>
            </a:xfrm>
            <a:prstGeom prst="rect">
              <a:avLst/>
            </a:prstGeom>
            <a:noFill/>
          </p:spPr>
          <p:txBody>
            <a:bodyPr wrap="none" rtlCol="0">
              <a:spAutoFit/>
            </a:bodyPr>
            <a:lstStyle/>
            <a:p>
              <a:r>
                <a:rPr lang="en-US" sz="2000" b="1" dirty="0" smtClean="0">
                  <a:solidFill>
                    <a:schemeClr val="bg1"/>
                  </a:solidFill>
                  <a:cs typeface="Arial" pitchFamily="34" charset="0"/>
                </a:rPr>
                <a:t>Other</a:t>
              </a:r>
              <a:endParaRPr lang="en-US" sz="2000" b="1" dirty="0">
                <a:solidFill>
                  <a:schemeClr val="bg1"/>
                </a:solidFill>
                <a:cs typeface="Arial" pitchFamily="34" charset="0"/>
              </a:endParaRPr>
            </a:p>
          </p:txBody>
        </p:sp>
      </p:grpSp>
      <p:grpSp>
        <p:nvGrpSpPr>
          <p:cNvPr id="45" name="Group 44"/>
          <p:cNvGrpSpPr/>
          <p:nvPr/>
        </p:nvGrpSpPr>
        <p:grpSpPr>
          <a:xfrm>
            <a:off x="4110636" y="3056722"/>
            <a:ext cx="3598898" cy="2780140"/>
            <a:chOff x="4110636" y="3159754"/>
            <a:chExt cx="3598898" cy="2780140"/>
          </a:xfrm>
        </p:grpSpPr>
        <p:sp>
          <p:nvSpPr>
            <p:cNvPr id="36" name="Oval 35"/>
            <p:cNvSpPr/>
            <p:nvPr/>
          </p:nvSpPr>
          <p:spPr>
            <a:xfrm rot="2492931">
              <a:off x="4110636" y="3159754"/>
              <a:ext cx="835403" cy="237186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p:nvPr/>
          </p:nvCxnSpPr>
          <p:spPr>
            <a:xfrm rot="10800000">
              <a:off x="4380932" y="5022377"/>
              <a:ext cx="887105" cy="723331"/>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229368" y="5570562"/>
              <a:ext cx="2480166" cy="369332"/>
            </a:xfrm>
            <a:prstGeom prst="rect">
              <a:avLst/>
            </a:prstGeom>
            <a:noFill/>
          </p:spPr>
          <p:txBody>
            <a:bodyPr wrap="none" rtlCol="0">
              <a:spAutoFit/>
            </a:bodyPr>
            <a:lstStyle/>
            <a:p>
              <a:r>
                <a:rPr lang="en-US" dirty="0" smtClean="0">
                  <a:latin typeface="Arial" pitchFamily="34" charset="0"/>
                  <a:cs typeface="Arial" pitchFamily="34" charset="0"/>
                </a:rPr>
                <a:t>Activities at DOE Labs</a:t>
              </a:r>
              <a:endParaRPr lang="en-US" dirty="0">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11</a:t>
            </a:fld>
            <a:endParaRPr lang="en-US" smtClean="0">
              <a:latin typeface="Arial" charset="0"/>
              <a:cs typeface="Arial" charset="0"/>
            </a:endParaRPr>
          </a:p>
        </p:txBody>
      </p:sp>
      <p:sp>
        <p:nvSpPr>
          <p:cNvPr id="6146" name="Title 2"/>
          <p:cNvSpPr>
            <a:spLocks noGrp="1"/>
          </p:cNvSpPr>
          <p:nvPr>
            <p:ph type="title" idx="4294967295"/>
          </p:nvPr>
        </p:nvSpPr>
        <p:spPr>
          <a:xfrm>
            <a:off x="0" y="10633"/>
            <a:ext cx="9144000" cy="762000"/>
          </a:xfrm>
        </p:spPr>
        <p:txBody>
          <a:bodyPr/>
          <a:lstStyle/>
          <a:p>
            <a:r>
              <a:rPr lang="en-US" sz="2400" dirty="0" smtClean="0">
                <a:latin typeface="Arial" pitchFamily="34" charset="0"/>
              </a:rPr>
              <a:t>Activities at the DOE Laboratories – SULI, CCI, and </a:t>
            </a:r>
            <a:r>
              <a:rPr lang="en-US" sz="2400" dirty="0" err="1" smtClean="0">
                <a:latin typeface="Arial" pitchFamily="34" charset="0"/>
              </a:rPr>
              <a:t>FaST</a:t>
            </a:r>
            <a:endParaRPr lang="en-US" sz="2400" dirty="0" smtClean="0">
              <a:latin typeface="Arial" pitchFamily="34" charset="0"/>
            </a:endParaRPr>
          </a:p>
        </p:txBody>
      </p:sp>
      <p:sp>
        <p:nvSpPr>
          <p:cNvPr id="12" name="TextBox 11"/>
          <p:cNvSpPr txBox="1"/>
          <p:nvPr/>
        </p:nvSpPr>
        <p:spPr>
          <a:xfrm>
            <a:off x="431608" y="879142"/>
            <a:ext cx="8562264" cy="8499751"/>
          </a:xfrm>
          <a:prstGeom prst="rect">
            <a:avLst/>
          </a:prstGeom>
          <a:noFill/>
        </p:spPr>
        <p:txBody>
          <a:bodyPr wrap="square" lIns="91429" tIns="45714" rIns="91429" bIns="45714" rtlCol="0">
            <a:spAutoFit/>
          </a:bodyPr>
          <a:lstStyle/>
          <a:p>
            <a:pPr marL="231775" indent="-231775">
              <a:spcAft>
                <a:spcPts val="400"/>
              </a:spcAft>
              <a:buFont typeface="Wingdings" pitchFamily="2" charset="2"/>
              <a:buChar char="§"/>
            </a:pPr>
            <a:r>
              <a:rPr lang="en-US" sz="2000" dirty="0" smtClean="0">
                <a:latin typeface="Arial" pitchFamily="34" charset="0"/>
                <a:cs typeface="Arial" pitchFamily="34" charset="0"/>
              </a:rPr>
              <a:t>SC-2 &amp; WDTS began by examining the lab programs, focusing  on:</a:t>
            </a:r>
          </a:p>
          <a:p>
            <a:pPr marL="1139825" lvl="1" indent="-231775">
              <a:spcAft>
                <a:spcPts val="400"/>
              </a:spcAft>
              <a:buFont typeface="Wingdings" pitchFamily="2" charset="2"/>
              <a:buChar char="§"/>
            </a:pPr>
            <a:r>
              <a:rPr lang="en-US" sz="1600" dirty="0" smtClean="0">
                <a:latin typeface="Arial" pitchFamily="34" charset="0"/>
                <a:cs typeface="Arial" pitchFamily="34" charset="0"/>
              </a:rPr>
              <a:t>Program goal</a:t>
            </a:r>
          </a:p>
          <a:p>
            <a:pPr marL="1146175" lvl="1" indent="-225425">
              <a:spcAft>
                <a:spcPts val="400"/>
              </a:spcAft>
              <a:buFont typeface="Wingdings" pitchFamily="2" charset="2"/>
              <a:buChar char="§"/>
            </a:pPr>
            <a:r>
              <a:rPr lang="en-US" sz="1600" dirty="0" smtClean="0">
                <a:latin typeface="Arial" pitchFamily="34" charset="0"/>
                <a:cs typeface="Arial" pitchFamily="34" charset="0"/>
              </a:rPr>
              <a:t>Program scope and definition</a:t>
            </a:r>
          </a:p>
          <a:p>
            <a:pPr marL="1146175" lvl="1" indent="-225425">
              <a:spcAft>
                <a:spcPts val="400"/>
              </a:spcAft>
              <a:buFont typeface="Wingdings" pitchFamily="2" charset="2"/>
              <a:buChar char="§"/>
            </a:pPr>
            <a:r>
              <a:rPr lang="en-US" sz="1600" dirty="0" smtClean="0">
                <a:latin typeface="Arial" pitchFamily="34" charset="0"/>
                <a:cs typeface="Arial" pitchFamily="34" charset="0"/>
              </a:rPr>
              <a:t>Metrics of success</a:t>
            </a:r>
          </a:p>
          <a:p>
            <a:pPr marL="1146175" lvl="1" indent="-225425">
              <a:spcAft>
                <a:spcPts val="1800"/>
              </a:spcAft>
              <a:buFont typeface="Wingdings" pitchFamily="2" charset="2"/>
              <a:buChar char="§"/>
            </a:pPr>
            <a:r>
              <a:rPr lang="en-US" sz="1600" dirty="0" smtClean="0">
                <a:latin typeface="Arial" pitchFamily="34" charset="0"/>
                <a:cs typeface="Arial" pitchFamily="34" charset="0"/>
              </a:rPr>
              <a:t>Measurement and evaluation</a:t>
            </a:r>
            <a:endParaRPr lang="en-US" dirty="0" smtClean="0">
              <a:latin typeface="Arial" pitchFamily="34" charset="0"/>
              <a:cs typeface="Arial" pitchFamily="34" charset="0"/>
            </a:endParaRPr>
          </a:p>
          <a:p>
            <a:pPr marL="231775" indent="-231775">
              <a:spcAft>
                <a:spcPts val="1800"/>
              </a:spcAft>
              <a:buFont typeface="Wingdings" pitchFamily="2" charset="2"/>
              <a:buChar char="§"/>
            </a:pPr>
            <a:r>
              <a:rPr lang="en-US" sz="2000" dirty="0" smtClean="0">
                <a:latin typeface="Arial" pitchFamily="34" charset="0"/>
                <a:cs typeface="Arial" pitchFamily="34" charset="0"/>
              </a:rPr>
              <a:t>We derived a logic model for each program.</a:t>
            </a:r>
          </a:p>
          <a:p>
            <a:pPr marL="231775" indent="-231775">
              <a:spcAft>
                <a:spcPts val="1800"/>
              </a:spcAft>
              <a:buFont typeface="Wingdings" pitchFamily="2" charset="2"/>
              <a:buChar char="§"/>
            </a:pPr>
            <a:r>
              <a:rPr lang="en-US" sz="2000" dirty="0" smtClean="0">
                <a:latin typeface="Arial" pitchFamily="34" charset="0"/>
                <a:cs typeface="Arial" pitchFamily="34" charset="0"/>
              </a:rPr>
              <a:t>In mid-July, we hosted a meeting of the DOE Laboratory Education Directors in D.C. to further refine the basics and the logic models.</a:t>
            </a:r>
          </a:p>
          <a:p>
            <a:pPr marL="231775" indent="-231775">
              <a:spcAft>
                <a:spcPts val="1800"/>
              </a:spcAft>
              <a:buFont typeface="Wingdings" pitchFamily="2" charset="2"/>
              <a:buChar char="§"/>
            </a:pPr>
            <a:r>
              <a:rPr lang="en-US" sz="2000" dirty="0" smtClean="0">
                <a:latin typeface="Arial" pitchFamily="34" charset="0"/>
                <a:cs typeface="Arial" pitchFamily="34" charset="0"/>
              </a:rPr>
              <a:t>By mid-August, we expect to finalize this process.</a:t>
            </a:r>
          </a:p>
          <a:p>
            <a:pPr marL="231775" indent="-231775">
              <a:spcAft>
                <a:spcPts val="1800"/>
              </a:spcAft>
              <a:buFont typeface="Wingdings" pitchFamily="2" charset="2"/>
              <a:buChar char="§"/>
            </a:pPr>
            <a:r>
              <a:rPr lang="en-US" sz="2000" dirty="0" smtClean="0">
                <a:latin typeface="Arial" pitchFamily="34" charset="0"/>
                <a:cs typeface="Arial" pitchFamily="34" charset="0"/>
              </a:rPr>
              <a:t>By early FY2012, we will commission new business system software that will incorporate participant applications, reviewer input, participant deliverables, and questionnaires.</a:t>
            </a:r>
          </a:p>
          <a:p>
            <a:pPr marL="231775" indent="-231775">
              <a:spcAft>
                <a:spcPts val="1800"/>
              </a:spcAft>
              <a:buFont typeface="Wingdings" pitchFamily="2" charset="2"/>
              <a:buChar char="§"/>
            </a:pPr>
            <a:r>
              <a:rPr lang="en-US" sz="2000" dirty="0" smtClean="0">
                <a:latin typeface="Arial" pitchFamily="34" charset="0"/>
                <a:cs typeface="Arial" pitchFamily="34" charset="0"/>
              </a:rPr>
              <a:t>We will collect and archive data so that it can be shared and analyzed.</a:t>
            </a:r>
          </a:p>
          <a:p>
            <a:pPr marL="231775" indent="-231775">
              <a:spcAft>
                <a:spcPts val="1800"/>
              </a:spcAft>
              <a:buFont typeface="Wingdings" pitchFamily="2" charset="2"/>
              <a:buChar char="§"/>
            </a:pPr>
            <a:endParaRPr lang="en-US" sz="2000" dirty="0" smtClean="0">
              <a:latin typeface="Arial" pitchFamily="34" charset="0"/>
              <a:cs typeface="Arial" pitchFamily="34" charset="0"/>
            </a:endParaRPr>
          </a:p>
          <a:p>
            <a:pPr marL="231775" indent="-231775">
              <a:spcAft>
                <a:spcPts val="1800"/>
              </a:spcAft>
              <a:buFont typeface="Wingdings" pitchFamily="2" charset="2"/>
              <a:buChar char="§"/>
            </a:pPr>
            <a:endParaRPr lang="en-US" sz="2000" dirty="0" smtClean="0">
              <a:latin typeface="Arial" pitchFamily="34" charset="0"/>
              <a:cs typeface="Arial" pitchFamily="34" charset="0"/>
            </a:endParaRPr>
          </a:p>
          <a:p>
            <a:pPr marL="231775" indent="-231775">
              <a:spcAft>
                <a:spcPts val="600"/>
              </a:spcAft>
              <a:buFont typeface="Wingdings" pitchFamily="2" charset="2"/>
              <a:buChar char="§"/>
            </a:pPr>
            <a:endParaRPr lang="en-US" sz="2000" dirty="0" smtClean="0">
              <a:latin typeface="Arial" pitchFamily="34" charset="0"/>
              <a:cs typeface="Arial" pitchFamily="34" charset="0"/>
            </a:endParaRPr>
          </a:p>
          <a:p>
            <a:pPr marL="688975" lvl="1" indent="-231775">
              <a:spcAft>
                <a:spcPts val="2400"/>
              </a:spcAft>
              <a:buFont typeface="Wingdings" pitchFamily="2" charset="2"/>
              <a:buChar char="§"/>
            </a:pPr>
            <a:endParaRPr lang="en-US" sz="2000" dirty="0" smtClean="0">
              <a:latin typeface="Arial" pitchFamily="34" charset="0"/>
              <a:cs typeface="Arial" pitchFamily="34" charset="0"/>
            </a:endParaRPr>
          </a:p>
          <a:p>
            <a:pPr marL="341313" indent="-341313">
              <a:spcAft>
                <a:spcPts val="2400"/>
              </a:spcAft>
              <a:buFont typeface="Wingdings" pitchFamily="2" charset="2"/>
              <a:buChar char="§"/>
            </a:pPr>
            <a:endParaRPr lang="en-US" sz="2000" dirty="0" smtClean="0">
              <a:latin typeface="Arial" pitchFamily="34" charset="0"/>
              <a:cs typeface="Arial" pitchFamily="34" charset="0"/>
            </a:endParaRPr>
          </a:p>
          <a:p>
            <a:pPr marL="914400" lvl="1">
              <a:spcAft>
                <a:spcPts val="2400"/>
              </a:spcAft>
              <a:buFont typeface="Wingdings" pitchFamily="2" charset="2"/>
              <a:buChar char="§"/>
            </a:pPr>
            <a:endParaRPr lang="en-US" sz="2000" dirty="0" smtClean="0">
              <a:latin typeface="Arial" pitchFamily="34" charset="0"/>
              <a:cs typeface="Arial" pitchFamily="34" charset="0"/>
            </a:endParaRPr>
          </a:p>
        </p:txBody>
      </p:sp>
      <p:sp>
        <p:nvSpPr>
          <p:cNvPr id="5" name="Footer Placeholder 2"/>
          <p:cNvSpPr>
            <a:spLocks noGrp="1"/>
          </p:cNvSpPr>
          <p:nvPr>
            <p:ph type="ftr" sz="quarter" idx="11"/>
          </p:nvPr>
        </p:nvSpPr>
        <p:spPr>
          <a:xfrm>
            <a:off x="3124200" y="6356350"/>
            <a:ext cx="5334000" cy="365125"/>
          </a:xfrm>
        </p:spPr>
        <p:txBody>
          <a:bodyPr/>
          <a:lstStyle/>
          <a:p>
            <a:r>
              <a:rPr lang="en-US" dirty="0" smtClean="0"/>
              <a:t>WDTS Overview 2011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12</a:t>
            </a:fld>
            <a:endParaRPr lang="en-US" dirty="0" smtClean="0">
              <a:latin typeface="Arial" charset="0"/>
              <a:cs typeface="Arial" charset="0"/>
            </a:endParaRPr>
          </a:p>
        </p:txBody>
      </p:sp>
      <p:sp>
        <p:nvSpPr>
          <p:cNvPr id="6146" name="Title 2"/>
          <p:cNvSpPr>
            <a:spLocks noGrp="1"/>
          </p:cNvSpPr>
          <p:nvPr>
            <p:ph type="title" idx="4294967295"/>
          </p:nvPr>
        </p:nvSpPr>
        <p:spPr>
          <a:xfrm>
            <a:off x="0" y="10633"/>
            <a:ext cx="9144000" cy="762000"/>
          </a:xfrm>
        </p:spPr>
        <p:txBody>
          <a:bodyPr/>
          <a:lstStyle/>
          <a:p>
            <a:r>
              <a:rPr lang="en-US" sz="2400" dirty="0" smtClean="0">
                <a:latin typeface="Arial" pitchFamily="34" charset="0"/>
              </a:rPr>
              <a:t>Science Undergraduate Laboratory Internship (SULI)</a:t>
            </a:r>
          </a:p>
        </p:txBody>
      </p:sp>
      <p:sp>
        <p:nvSpPr>
          <p:cNvPr id="12" name="TextBox 11"/>
          <p:cNvSpPr txBox="1"/>
          <p:nvPr/>
        </p:nvSpPr>
        <p:spPr>
          <a:xfrm>
            <a:off x="745509" y="1023308"/>
            <a:ext cx="7652982" cy="4992380"/>
          </a:xfrm>
          <a:prstGeom prst="rect">
            <a:avLst/>
          </a:prstGeom>
          <a:noFill/>
        </p:spPr>
        <p:txBody>
          <a:bodyPr wrap="square" lIns="91429" tIns="45714" rIns="91429" bIns="45714" rtlCol="0">
            <a:spAutoFit/>
          </a:bodyPr>
          <a:lstStyle/>
          <a:p>
            <a:pPr>
              <a:lnSpc>
                <a:spcPts val="2400"/>
              </a:lnSpc>
            </a:pPr>
            <a:r>
              <a:rPr lang="en-US" dirty="0" smtClean="0">
                <a:solidFill>
                  <a:srgbClr val="FF0000"/>
                </a:solidFill>
                <a:latin typeface="Arial" pitchFamily="34" charset="0"/>
                <a:ea typeface="Calibri" pitchFamily="34" charset="0"/>
                <a:cs typeface="Arial" pitchFamily="34" charset="0"/>
              </a:rPr>
              <a:t>Goal:  </a:t>
            </a:r>
            <a:r>
              <a:rPr lang="en-US" dirty="0" smtClean="0">
                <a:solidFill>
                  <a:srgbClr val="FF0000"/>
                </a:solidFill>
                <a:latin typeface="Arial" pitchFamily="34" charset="0"/>
                <a:cs typeface="Arial" pitchFamily="34" charset="0"/>
              </a:rPr>
              <a:t>Encourage undergraduate students to pursue science, technology, engineering, or mathematics (STEM) careers, especially relevant to the DOE mission, by providing research experiences at Department of Energy (DOE) National Laboratories under the direction of laboratory scientific and technical staff, who serve as research advisors and mentors. </a:t>
            </a:r>
          </a:p>
          <a:p>
            <a:pPr>
              <a:lnSpc>
                <a:spcPts val="2400"/>
              </a:lnSpc>
            </a:pPr>
            <a:endParaRPr lang="en-US" dirty="0" smtClean="0">
              <a:latin typeface="Arial" pitchFamily="34" charset="0"/>
              <a:cs typeface="Arial" pitchFamily="34" charset="0"/>
            </a:endParaRPr>
          </a:p>
          <a:p>
            <a:pPr lvl="0">
              <a:lnSpc>
                <a:spcPts val="2400"/>
              </a:lnSpc>
            </a:pPr>
            <a:r>
              <a:rPr lang="en-US" dirty="0" smtClean="0">
                <a:latin typeface="Arial" pitchFamily="34" charset="0"/>
                <a:cs typeface="Arial" pitchFamily="34" charset="0"/>
              </a:rPr>
              <a:t>The SULI program places undergraduate students in paid internships in science and engineering research activities at DOE National Laboratories.  Students work with laboratory staff scientists or engineers on projects related to ongoing research programs.  Appointments are for 10 weeks during the Summer Term (May through August) or for 16 weeks during the Fall Term (August through December) and Spring Term (January through May).</a:t>
            </a:r>
          </a:p>
          <a:p>
            <a:pPr marL="341313" indent="-341313">
              <a:lnSpc>
                <a:spcPts val="2400"/>
              </a:lnSpc>
            </a:pPr>
            <a:endParaRPr lang="en-US" dirty="0" smtClean="0">
              <a:latin typeface="Arial" pitchFamily="34" charset="0"/>
              <a:cs typeface="Arial" pitchFamily="34" charset="0"/>
            </a:endParaRPr>
          </a:p>
          <a:p>
            <a:pPr marL="231775" indent="-228600">
              <a:lnSpc>
                <a:spcPts val="2400"/>
              </a:lnSpc>
            </a:pPr>
            <a:r>
              <a:rPr lang="en-US" dirty="0" smtClean="0">
                <a:latin typeface="Arial" pitchFamily="34" charset="0"/>
                <a:cs typeface="Arial" pitchFamily="34" charset="0"/>
              </a:rPr>
              <a:t>570 undergraduates supported in FY 2010</a:t>
            </a:r>
          </a:p>
        </p:txBody>
      </p:sp>
      <p:sp>
        <p:nvSpPr>
          <p:cNvPr id="5" name="Footer Placeholder 2"/>
          <p:cNvSpPr>
            <a:spLocks noGrp="1"/>
          </p:cNvSpPr>
          <p:nvPr>
            <p:ph type="ftr" sz="quarter" idx="11"/>
          </p:nvPr>
        </p:nvSpPr>
        <p:spPr>
          <a:xfrm>
            <a:off x="3124200" y="6356350"/>
            <a:ext cx="5334000" cy="365125"/>
          </a:xfrm>
        </p:spPr>
        <p:txBody>
          <a:bodyPr/>
          <a:lstStyle/>
          <a:p>
            <a:r>
              <a:rPr lang="en-US" dirty="0" smtClean="0"/>
              <a:t>WDTS Overview 2011</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13</a:t>
            </a:fld>
            <a:endParaRPr lang="en-US" dirty="0" smtClean="0">
              <a:latin typeface="Arial" charset="0"/>
              <a:cs typeface="Arial" charset="0"/>
            </a:endParaRPr>
          </a:p>
        </p:txBody>
      </p:sp>
      <p:sp>
        <p:nvSpPr>
          <p:cNvPr id="6146" name="Title 2"/>
          <p:cNvSpPr>
            <a:spLocks noGrp="1"/>
          </p:cNvSpPr>
          <p:nvPr>
            <p:ph type="title" idx="4294967295"/>
          </p:nvPr>
        </p:nvSpPr>
        <p:spPr>
          <a:xfrm>
            <a:off x="0" y="10633"/>
            <a:ext cx="9144000" cy="762000"/>
          </a:xfrm>
        </p:spPr>
        <p:txBody>
          <a:bodyPr/>
          <a:lstStyle/>
          <a:p>
            <a:r>
              <a:rPr lang="en-US" sz="2400" dirty="0" smtClean="0">
                <a:latin typeface="Arial" pitchFamily="34" charset="0"/>
              </a:rPr>
              <a:t>Community College Internship (CCI)*</a:t>
            </a:r>
          </a:p>
        </p:txBody>
      </p:sp>
      <p:sp>
        <p:nvSpPr>
          <p:cNvPr id="5" name="Footer Placeholder 2"/>
          <p:cNvSpPr>
            <a:spLocks noGrp="1"/>
          </p:cNvSpPr>
          <p:nvPr>
            <p:ph type="ftr" sz="quarter" idx="11"/>
          </p:nvPr>
        </p:nvSpPr>
        <p:spPr>
          <a:xfrm>
            <a:off x="3124200" y="6356350"/>
            <a:ext cx="5334000" cy="365125"/>
          </a:xfrm>
        </p:spPr>
        <p:txBody>
          <a:bodyPr/>
          <a:lstStyle/>
          <a:p>
            <a:r>
              <a:rPr lang="en-US" dirty="0" smtClean="0"/>
              <a:t>WDTS Overview 2011</a:t>
            </a:r>
            <a:endParaRPr lang="en-US" dirty="0"/>
          </a:p>
        </p:txBody>
      </p:sp>
      <p:sp>
        <p:nvSpPr>
          <p:cNvPr id="6" name="TextBox 5"/>
          <p:cNvSpPr txBox="1"/>
          <p:nvPr/>
        </p:nvSpPr>
        <p:spPr>
          <a:xfrm>
            <a:off x="846161" y="5841242"/>
            <a:ext cx="6054030" cy="369332"/>
          </a:xfrm>
          <a:prstGeom prst="rect">
            <a:avLst/>
          </a:prstGeom>
          <a:noFill/>
        </p:spPr>
        <p:txBody>
          <a:bodyPr wrap="none" rtlCol="0">
            <a:spAutoFit/>
          </a:bodyPr>
          <a:lstStyle/>
          <a:p>
            <a:pPr marL="0" lvl="1"/>
            <a:r>
              <a:rPr lang="en-US" dirty="0" smtClean="0"/>
              <a:t>*née Community College Institute for Science and Technology</a:t>
            </a:r>
            <a:endParaRPr lang="en-US" dirty="0"/>
          </a:p>
        </p:txBody>
      </p:sp>
      <p:sp>
        <p:nvSpPr>
          <p:cNvPr id="7" name="TextBox 6"/>
          <p:cNvSpPr txBox="1"/>
          <p:nvPr/>
        </p:nvSpPr>
        <p:spPr>
          <a:xfrm>
            <a:off x="745509" y="1152098"/>
            <a:ext cx="7652982" cy="4376827"/>
          </a:xfrm>
          <a:prstGeom prst="rect">
            <a:avLst/>
          </a:prstGeom>
          <a:noFill/>
        </p:spPr>
        <p:txBody>
          <a:bodyPr wrap="square" lIns="91429" tIns="45714" rIns="91429" bIns="45714" rtlCol="0">
            <a:spAutoFit/>
          </a:bodyPr>
          <a:lstStyle/>
          <a:p>
            <a:pPr>
              <a:lnSpc>
                <a:spcPts val="2400"/>
              </a:lnSpc>
            </a:pPr>
            <a:r>
              <a:rPr lang="en-US" dirty="0" smtClean="0">
                <a:solidFill>
                  <a:srgbClr val="FF0000"/>
                </a:solidFill>
                <a:latin typeface="Arial" pitchFamily="34" charset="0"/>
                <a:ea typeface="Calibri" pitchFamily="34" charset="0"/>
                <a:cs typeface="Arial" pitchFamily="34" charset="0"/>
              </a:rPr>
              <a:t>Goal:  </a:t>
            </a:r>
            <a:r>
              <a:rPr lang="en-US" dirty="0" smtClean="0">
                <a:solidFill>
                  <a:srgbClr val="FF0000"/>
                </a:solidFill>
                <a:latin typeface="Arial" pitchFamily="34" charset="0"/>
                <a:cs typeface="Arial" pitchFamily="34" charset="0"/>
              </a:rPr>
              <a:t>Encourage community college students to pursue technical careers relevant to the DOE mission by providing technical training experiences at the DOE National Laboratories under the direction of laboratory staff that serve as advisors and mentors. </a:t>
            </a:r>
          </a:p>
          <a:p>
            <a:pPr>
              <a:lnSpc>
                <a:spcPts val="2400"/>
              </a:lnSpc>
            </a:pPr>
            <a:endParaRPr lang="en-US" dirty="0" smtClean="0">
              <a:latin typeface="Arial" pitchFamily="34" charset="0"/>
              <a:cs typeface="Arial" pitchFamily="34" charset="0"/>
            </a:endParaRPr>
          </a:p>
          <a:p>
            <a:pPr>
              <a:lnSpc>
                <a:spcPts val="2400"/>
              </a:lnSpc>
            </a:pPr>
            <a:r>
              <a:rPr lang="en-US" dirty="0" smtClean="0">
                <a:latin typeface="Arial" pitchFamily="34" charset="0"/>
                <a:cs typeface="Arial" pitchFamily="34" charset="0"/>
              </a:rPr>
              <a:t>The Community College Internship (CCI) places students from community colleges in paid internships in technologies supporting laboratory work under the supervision of a laboratory technician or researcher.  The CCI Program addresses technical workforce needs at the DOE Laboratories to maintain the DOE’s capacity.</a:t>
            </a:r>
          </a:p>
          <a:p>
            <a:pPr marL="225425" lvl="1" indent="-225425">
              <a:lnSpc>
                <a:spcPts val="2400"/>
              </a:lnSpc>
            </a:pPr>
            <a:endParaRPr lang="en-US" dirty="0" smtClean="0">
              <a:latin typeface="Arial" pitchFamily="34" charset="0"/>
              <a:cs typeface="Arial" pitchFamily="34" charset="0"/>
            </a:endParaRPr>
          </a:p>
          <a:p>
            <a:pPr marL="225425" lvl="1" indent="-225425">
              <a:lnSpc>
                <a:spcPts val="2400"/>
              </a:lnSpc>
            </a:pPr>
            <a:r>
              <a:rPr lang="en-US" dirty="0" smtClean="0">
                <a:latin typeface="Arial" pitchFamily="34" charset="0"/>
                <a:cs typeface="Arial" pitchFamily="34" charset="0"/>
              </a:rPr>
              <a:t>125 students supported in FY 2010</a:t>
            </a:r>
          </a:p>
          <a:p>
            <a:pPr marL="341313" indent="-341313">
              <a:lnSpc>
                <a:spcPts val="2400"/>
              </a:lnSpc>
            </a:pPr>
            <a:endParaRPr lang="en-US" dirty="0" smtClean="0">
              <a:latin typeface="Arial" pitchFamily="34" charset="0"/>
              <a:cs typeface="Arial" pitchFamily="34" charset="0"/>
            </a:endParaRPr>
          </a:p>
          <a:p>
            <a:pPr marL="914400" lvl="1">
              <a:lnSpc>
                <a:spcPts val="2400"/>
              </a:lnSpc>
            </a:pP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14</a:t>
            </a:fld>
            <a:endParaRPr lang="en-US" dirty="0" smtClean="0">
              <a:latin typeface="Arial" charset="0"/>
              <a:cs typeface="Arial" charset="0"/>
            </a:endParaRPr>
          </a:p>
        </p:txBody>
      </p:sp>
      <p:sp>
        <p:nvSpPr>
          <p:cNvPr id="6146" name="Title 2"/>
          <p:cNvSpPr>
            <a:spLocks noGrp="1"/>
          </p:cNvSpPr>
          <p:nvPr>
            <p:ph type="title" idx="4294967295"/>
          </p:nvPr>
        </p:nvSpPr>
        <p:spPr>
          <a:xfrm>
            <a:off x="0" y="10633"/>
            <a:ext cx="9144000" cy="762000"/>
          </a:xfrm>
        </p:spPr>
        <p:txBody>
          <a:bodyPr/>
          <a:lstStyle/>
          <a:p>
            <a:pPr lvl="1"/>
            <a:r>
              <a:rPr lang="en-US" dirty="0" smtClean="0">
                <a:latin typeface="Arial" pitchFamily="34" charset="0"/>
              </a:rPr>
              <a:t>Visiting Faculty Program (</a:t>
            </a:r>
            <a:r>
              <a:rPr lang="en-US" dirty="0" smtClean="0"/>
              <a:t>née </a:t>
            </a:r>
            <a:r>
              <a:rPr lang="en-US" dirty="0" err="1" smtClean="0"/>
              <a:t>FaST</a:t>
            </a:r>
            <a:r>
              <a:rPr lang="en-US" dirty="0" smtClean="0"/>
              <a:t>)</a:t>
            </a:r>
            <a:endParaRPr lang="en-US" dirty="0" smtClean="0">
              <a:latin typeface="Arial" pitchFamily="34" charset="0"/>
            </a:endParaRPr>
          </a:p>
        </p:txBody>
      </p:sp>
      <p:sp>
        <p:nvSpPr>
          <p:cNvPr id="5" name="Footer Placeholder 2"/>
          <p:cNvSpPr>
            <a:spLocks noGrp="1"/>
          </p:cNvSpPr>
          <p:nvPr>
            <p:ph type="ftr" sz="quarter" idx="11"/>
          </p:nvPr>
        </p:nvSpPr>
        <p:spPr>
          <a:xfrm>
            <a:off x="3124200" y="6356350"/>
            <a:ext cx="5334000" cy="365125"/>
          </a:xfrm>
        </p:spPr>
        <p:txBody>
          <a:bodyPr/>
          <a:lstStyle/>
          <a:p>
            <a:r>
              <a:rPr lang="en-US" dirty="0" smtClean="0"/>
              <a:t>WDTS Overview 2011</a:t>
            </a:r>
            <a:endParaRPr lang="en-US" dirty="0"/>
          </a:p>
        </p:txBody>
      </p:sp>
      <p:sp>
        <p:nvSpPr>
          <p:cNvPr id="6" name="TextBox 5"/>
          <p:cNvSpPr txBox="1"/>
          <p:nvPr/>
        </p:nvSpPr>
        <p:spPr>
          <a:xfrm>
            <a:off x="745509" y="1152098"/>
            <a:ext cx="7652982" cy="4324249"/>
          </a:xfrm>
          <a:prstGeom prst="rect">
            <a:avLst/>
          </a:prstGeom>
          <a:noFill/>
        </p:spPr>
        <p:txBody>
          <a:bodyPr wrap="square" lIns="91429" tIns="45714" rIns="91429" bIns="45714" rtlCol="0">
            <a:spAutoFit/>
          </a:bodyPr>
          <a:lstStyle/>
          <a:p>
            <a:pPr lvl="0">
              <a:lnSpc>
                <a:spcPts val="2600"/>
              </a:lnSpc>
            </a:pPr>
            <a:r>
              <a:rPr lang="en-US" dirty="0" smtClean="0">
                <a:solidFill>
                  <a:srgbClr val="FF0000"/>
                </a:solidFill>
                <a:latin typeface="Arial" pitchFamily="34" charset="0"/>
                <a:ea typeface="Calibri" pitchFamily="34" charset="0"/>
                <a:cs typeface="Arial" pitchFamily="34" charset="0"/>
              </a:rPr>
              <a:t>Goal:  </a:t>
            </a:r>
            <a:r>
              <a:rPr lang="en-US" dirty="0" smtClean="0">
                <a:solidFill>
                  <a:srgbClr val="FF0000"/>
                </a:solidFill>
                <a:latin typeface="Arial" pitchFamily="34" charset="0"/>
                <a:cs typeface="Arial" pitchFamily="34" charset="0"/>
              </a:rPr>
              <a:t>Increase the research competitiveness of faculty members and their students at institutions historically underrepresented in the research community in order to expand the workforce that addresses DOE mission areas. </a:t>
            </a:r>
          </a:p>
          <a:p>
            <a:pPr marL="341313" indent="-341313">
              <a:lnSpc>
                <a:spcPts val="2600"/>
              </a:lnSpc>
            </a:pPr>
            <a:endParaRPr lang="en-US" dirty="0" smtClean="0">
              <a:latin typeface="Arial" pitchFamily="34" charset="0"/>
              <a:cs typeface="Arial" pitchFamily="34" charset="0"/>
            </a:endParaRPr>
          </a:p>
          <a:p>
            <a:pPr marL="341313" indent="-341313">
              <a:lnSpc>
                <a:spcPts val="2600"/>
              </a:lnSpc>
              <a:spcAft>
                <a:spcPts val="1800"/>
              </a:spcAft>
              <a:buFont typeface="Wingdings" pitchFamily="2" charset="2"/>
              <a:buChar char="§"/>
            </a:pPr>
            <a:r>
              <a:rPr lang="en-US" dirty="0" smtClean="0">
                <a:latin typeface="Arial" pitchFamily="34" charset="0"/>
                <a:cs typeface="Arial" pitchFamily="34" charset="0"/>
              </a:rPr>
              <a:t>The program will be restructured to: improve recruitment; improve faculty-laboratory PI synergy; provide for </a:t>
            </a:r>
            <a:r>
              <a:rPr lang="en-US" i="1" dirty="0" smtClean="0">
                <a:latin typeface="Arial" pitchFamily="34" charset="0"/>
                <a:cs typeface="Arial" pitchFamily="34" charset="0"/>
              </a:rPr>
              <a:t>optional </a:t>
            </a:r>
            <a:r>
              <a:rPr lang="en-US" dirty="0" smtClean="0">
                <a:latin typeface="Arial" pitchFamily="34" charset="0"/>
                <a:cs typeface="Arial" pitchFamily="34" charset="0"/>
              </a:rPr>
              <a:t>student involvement that does not rely on SULI funding; increase the use of laboratory scientific user facilities; …</a:t>
            </a:r>
          </a:p>
          <a:p>
            <a:pPr marL="341313" indent="-341313">
              <a:lnSpc>
                <a:spcPts val="2600"/>
              </a:lnSpc>
              <a:spcAft>
                <a:spcPts val="1800"/>
              </a:spcAft>
              <a:buFont typeface="Wingdings" pitchFamily="2" charset="2"/>
              <a:buChar char="§"/>
            </a:pPr>
            <a:r>
              <a:rPr lang="en-US" dirty="0" smtClean="0">
                <a:latin typeface="Arial" pitchFamily="34" charset="0"/>
                <a:cs typeface="Arial" pitchFamily="34" charset="0"/>
              </a:rPr>
              <a:t>At the July 2011 meeting, Lab Education Directors described best practices and innovative programs, and these might serve as models for other labs and/or for the entire DOE program.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15</a:t>
            </a:fld>
            <a:endParaRPr lang="en-US" dirty="0" smtClean="0">
              <a:latin typeface="Arial" charset="0"/>
              <a:cs typeface="Arial" charset="0"/>
            </a:endParaRPr>
          </a:p>
        </p:txBody>
      </p:sp>
      <p:sp>
        <p:nvSpPr>
          <p:cNvPr id="6146" name="Title 2"/>
          <p:cNvSpPr>
            <a:spLocks noGrp="1"/>
          </p:cNvSpPr>
          <p:nvPr>
            <p:ph type="title" idx="4294967295"/>
          </p:nvPr>
        </p:nvSpPr>
        <p:spPr>
          <a:xfrm>
            <a:off x="0" y="10633"/>
            <a:ext cx="9144000" cy="762000"/>
          </a:xfrm>
        </p:spPr>
        <p:txBody>
          <a:bodyPr/>
          <a:lstStyle/>
          <a:p>
            <a:r>
              <a:rPr lang="en-US" sz="2400" dirty="0" smtClean="0">
                <a:latin typeface="Arial" pitchFamily="34" charset="0"/>
              </a:rPr>
              <a:t>Logic Model Chart - Overview</a:t>
            </a:r>
          </a:p>
        </p:txBody>
      </p:sp>
      <p:sp>
        <p:nvSpPr>
          <p:cNvPr id="5" name="Footer Placeholder 2"/>
          <p:cNvSpPr>
            <a:spLocks noGrp="1"/>
          </p:cNvSpPr>
          <p:nvPr>
            <p:ph type="ftr" sz="quarter" idx="11"/>
          </p:nvPr>
        </p:nvSpPr>
        <p:spPr>
          <a:xfrm>
            <a:off x="3124200" y="6356350"/>
            <a:ext cx="5334000" cy="365125"/>
          </a:xfrm>
        </p:spPr>
        <p:txBody>
          <a:bodyPr/>
          <a:lstStyle/>
          <a:p>
            <a:r>
              <a:rPr lang="en-US" dirty="0" smtClean="0"/>
              <a:t>WDTS Overview 2011</a:t>
            </a:r>
            <a:endParaRPr lang="en-US" dirty="0"/>
          </a:p>
        </p:txBody>
      </p:sp>
      <p:pic>
        <p:nvPicPr>
          <p:cNvPr id="5122" name="Picture 2"/>
          <p:cNvPicPr>
            <a:picLocks noChangeAspect="1" noChangeArrowheads="1"/>
          </p:cNvPicPr>
          <p:nvPr/>
        </p:nvPicPr>
        <p:blipFill>
          <a:blip r:embed="rId3" cstate="print"/>
          <a:srcRect t="10620"/>
          <a:stretch>
            <a:fillRect/>
          </a:stretch>
        </p:blipFill>
        <p:spPr bwMode="auto">
          <a:xfrm>
            <a:off x="0" y="1201003"/>
            <a:ext cx="9144000" cy="47092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16</a:t>
            </a:fld>
            <a:endParaRPr lang="en-US" dirty="0" smtClean="0">
              <a:latin typeface="Arial" charset="0"/>
              <a:cs typeface="Arial" charset="0"/>
            </a:endParaRPr>
          </a:p>
        </p:txBody>
      </p:sp>
      <p:sp>
        <p:nvSpPr>
          <p:cNvPr id="6146" name="Title 2"/>
          <p:cNvSpPr>
            <a:spLocks noGrp="1"/>
          </p:cNvSpPr>
          <p:nvPr>
            <p:ph type="title" idx="4294967295"/>
          </p:nvPr>
        </p:nvSpPr>
        <p:spPr>
          <a:xfrm>
            <a:off x="0" y="10633"/>
            <a:ext cx="9144000" cy="762000"/>
          </a:xfrm>
        </p:spPr>
        <p:txBody>
          <a:bodyPr/>
          <a:lstStyle/>
          <a:p>
            <a:r>
              <a:rPr lang="en-US" sz="2400" dirty="0" smtClean="0">
                <a:latin typeface="Arial" pitchFamily="34" charset="0"/>
              </a:rPr>
              <a:t>Sample of a Logic Model Chart – SULI</a:t>
            </a:r>
          </a:p>
        </p:txBody>
      </p:sp>
      <p:sp>
        <p:nvSpPr>
          <p:cNvPr id="5" name="Footer Placeholder 2"/>
          <p:cNvSpPr>
            <a:spLocks noGrp="1"/>
          </p:cNvSpPr>
          <p:nvPr>
            <p:ph type="ftr" sz="quarter" idx="11"/>
          </p:nvPr>
        </p:nvSpPr>
        <p:spPr>
          <a:xfrm>
            <a:off x="3124200" y="6356350"/>
            <a:ext cx="5334000" cy="365125"/>
          </a:xfrm>
        </p:spPr>
        <p:txBody>
          <a:bodyPr/>
          <a:lstStyle/>
          <a:p>
            <a:r>
              <a:rPr lang="en-US" dirty="0" smtClean="0"/>
              <a:t>WDTS Overview 2011</a:t>
            </a:r>
            <a:endParaRPr lang="en-US" dirty="0"/>
          </a:p>
        </p:txBody>
      </p:sp>
      <p:pic>
        <p:nvPicPr>
          <p:cNvPr id="1026" name="Picture 2"/>
          <p:cNvPicPr>
            <a:picLocks noChangeAspect="1" noChangeArrowheads="1"/>
          </p:cNvPicPr>
          <p:nvPr/>
        </p:nvPicPr>
        <p:blipFill>
          <a:blip r:embed="rId3" cstate="print"/>
          <a:srcRect t="5138"/>
          <a:stretch>
            <a:fillRect/>
          </a:stretch>
        </p:blipFill>
        <p:spPr bwMode="auto">
          <a:xfrm>
            <a:off x="0" y="873457"/>
            <a:ext cx="9144000" cy="5979859"/>
          </a:xfrm>
          <a:prstGeom prst="rect">
            <a:avLst/>
          </a:prstGeom>
          <a:noFill/>
          <a:ln w="9525">
            <a:noFill/>
            <a:miter lim="800000"/>
            <a:headEnd/>
            <a:tailEnd/>
          </a:ln>
        </p:spPr>
      </p:pic>
      <p:sp>
        <p:nvSpPr>
          <p:cNvPr id="7" name="TextBox 6"/>
          <p:cNvSpPr txBox="1"/>
          <p:nvPr/>
        </p:nvSpPr>
        <p:spPr>
          <a:xfrm rot="19482318">
            <a:off x="987935" y="3010093"/>
            <a:ext cx="6684522" cy="1200329"/>
          </a:xfrm>
          <a:prstGeom prst="rect">
            <a:avLst/>
          </a:prstGeom>
          <a:noFill/>
        </p:spPr>
        <p:txBody>
          <a:bodyPr wrap="none" rtlCol="0">
            <a:spAutoFit/>
          </a:bodyPr>
          <a:lstStyle/>
          <a:p>
            <a:r>
              <a:rPr lang="en-US" sz="7200" dirty="0" smtClean="0">
                <a:solidFill>
                  <a:srgbClr val="B2B2B2"/>
                </a:solidFill>
                <a:cs typeface="Lucida Sans" pitchFamily="34" charset="0"/>
              </a:rPr>
              <a:t>WORKING DRAFT</a:t>
            </a:r>
            <a:endParaRPr lang="en-US" sz="7200" dirty="0">
              <a:solidFill>
                <a:srgbClr val="B2B2B2"/>
              </a:solidFill>
              <a:cs typeface="Lucida Sans"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17</a:t>
            </a:fld>
            <a:endParaRPr lang="en-US" dirty="0" smtClean="0">
              <a:latin typeface="Arial" charset="0"/>
              <a:cs typeface="Arial" charset="0"/>
            </a:endParaRPr>
          </a:p>
        </p:txBody>
      </p:sp>
      <p:sp>
        <p:nvSpPr>
          <p:cNvPr id="6146" name="Title 2"/>
          <p:cNvSpPr>
            <a:spLocks noGrp="1"/>
          </p:cNvSpPr>
          <p:nvPr>
            <p:ph type="title" idx="4294967295"/>
          </p:nvPr>
        </p:nvSpPr>
        <p:spPr>
          <a:xfrm>
            <a:off x="0" y="10633"/>
            <a:ext cx="9144000" cy="762000"/>
          </a:xfrm>
        </p:spPr>
        <p:txBody>
          <a:bodyPr/>
          <a:lstStyle/>
          <a:p>
            <a:r>
              <a:rPr lang="en-US" sz="2400" dirty="0" smtClean="0">
                <a:latin typeface="Arial" pitchFamily="34" charset="0"/>
              </a:rPr>
              <a:t>Sample of a Logic Model – SULI</a:t>
            </a:r>
          </a:p>
        </p:txBody>
      </p:sp>
      <p:sp>
        <p:nvSpPr>
          <p:cNvPr id="5" name="Footer Placeholder 2"/>
          <p:cNvSpPr>
            <a:spLocks noGrp="1"/>
          </p:cNvSpPr>
          <p:nvPr>
            <p:ph type="ftr" sz="quarter" idx="11"/>
          </p:nvPr>
        </p:nvSpPr>
        <p:spPr>
          <a:xfrm>
            <a:off x="3124200" y="6356350"/>
            <a:ext cx="5334000" cy="365125"/>
          </a:xfrm>
        </p:spPr>
        <p:txBody>
          <a:bodyPr/>
          <a:lstStyle/>
          <a:p>
            <a:r>
              <a:rPr lang="en-US" dirty="0" smtClean="0"/>
              <a:t>WDTS Overview 2011</a:t>
            </a:r>
            <a:endParaRPr lang="en-US" dirty="0"/>
          </a:p>
        </p:txBody>
      </p:sp>
      <p:pic>
        <p:nvPicPr>
          <p:cNvPr id="2050" name="Picture 2"/>
          <p:cNvPicPr>
            <a:picLocks noChangeAspect="1" noChangeArrowheads="1"/>
          </p:cNvPicPr>
          <p:nvPr/>
        </p:nvPicPr>
        <p:blipFill>
          <a:blip r:embed="rId3" cstate="print"/>
          <a:srcRect t="4909"/>
          <a:stretch>
            <a:fillRect/>
          </a:stretch>
        </p:blipFill>
        <p:spPr bwMode="auto">
          <a:xfrm>
            <a:off x="0" y="1009933"/>
            <a:ext cx="9144000" cy="5745268"/>
          </a:xfrm>
          <a:prstGeom prst="rect">
            <a:avLst/>
          </a:prstGeom>
          <a:noFill/>
          <a:ln w="9525">
            <a:noFill/>
            <a:miter lim="800000"/>
            <a:headEnd/>
            <a:tailEnd/>
          </a:ln>
        </p:spPr>
      </p:pic>
      <p:sp>
        <p:nvSpPr>
          <p:cNvPr id="7" name="TextBox 6"/>
          <p:cNvSpPr txBox="1"/>
          <p:nvPr/>
        </p:nvSpPr>
        <p:spPr>
          <a:xfrm rot="19482318">
            <a:off x="987935" y="3010093"/>
            <a:ext cx="6684522" cy="1200329"/>
          </a:xfrm>
          <a:prstGeom prst="rect">
            <a:avLst/>
          </a:prstGeom>
          <a:noFill/>
        </p:spPr>
        <p:txBody>
          <a:bodyPr wrap="none" rtlCol="0">
            <a:spAutoFit/>
          </a:bodyPr>
          <a:lstStyle/>
          <a:p>
            <a:r>
              <a:rPr lang="en-US" sz="7200" dirty="0" smtClean="0">
                <a:solidFill>
                  <a:srgbClr val="B2B2B2"/>
                </a:solidFill>
                <a:cs typeface="Lucida Sans" pitchFamily="34" charset="0"/>
              </a:rPr>
              <a:t>WORKING DRAFT</a:t>
            </a:r>
            <a:endParaRPr lang="en-US" sz="7200" dirty="0">
              <a:solidFill>
                <a:srgbClr val="B2B2B2"/>
              </a:solidFill>
              <a:cs typeface="Lucida Sans"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18</a:t>
            </a:fld>
            <a:endParaRPr lang="en-US" dirty="0" smtClean="0">
              <a:latin typeface="Arial" charset="0"/>
              <a:cs typeface="Arial" charset="0"/>
            </a:endParaRPr>
          </a:p>
        </p:txBody>
      </p:sp>
      <p:sp>
        <p:nvSpPr>
          <p:cNvPr id="6146" name="Title 2"/>
          <p:cNvSpPr>
            <a:spLocks noGrp="1"/>
          </p:cNvSpPr>
          <p:nvPr>
            <p:ph type="title" idx="4294967295"/>
          </p:nvPr>
        </p:nvSpPr>
        <p:spPr>
          <a:xfrm>
            <a:off x="0" y="10633"/>
            <a:ext cx="9144000" cy="762000"/>
          </a:xfrm>
        </p:spPr>
        <p:txBody>
          <a:bodyPr/>
          <a:lstStyle/>
          <a:p>
            <a:r>
              <a:rPr lang="en-US" sz="2400" dirty="0" smtClean="0">
                <a:latin typeface="Arial" pitchFamily="34" charset="0"/>
              </a:rPr>
              <a:t>Sample of a Logic Model – SULI</a:t>
            </a:r>
          </a:p>
        </p:txBody>
      </p:sp>
      <p:sp>
        <p:nvSpPr>
          <p:cNvPr id="5" name="Footer Placeholder 2"/>
          <p:cNvSpPr>
            <a:spLocks noGrp="1"/>
          </p:cNvSpPr>
          <p:nvPr>
            <p:ph type="ftr" sz="quarter" idx="11"/>
          </p:nvPr>
        </p:nvSpPr>
        <p:spPr>
          <a:xfrm>
            <a:off x="3124200" y="6356350"/>
            <a:ext cx="5334000" cy="365125"/>
          </a:xfrm>
        </p:spPr>
        <p:txBody>
          <a:bodyPr/>
          <a:lstStyle/>
          <a:p>
            <a:r>
              <a:rPr lang="en-US" dirty="0" smtClean="0"/>
              <a:t>WDTS Overview 2011</a:t>
            </a:r>
            <a:endParaRPr lang="en-US" dirty="0"/>
          </a:p>
        </p:txBody>
      </p:sp>
      <p:pic>
        <p:nvPicPr>
          <p:cNvPr id="3074" name="Picture 2"/>
          <p:cNvPicPr>
            <a:picLocks noChangeAspect="1" noChangeArrowheads="1"/>
          </p:cNvPicPr>
          <p:nvPr/>
        </p:nvPicPr>
        <p:blipFill>
          <a:blip r:embed="rId3" cstate="print"/>
          <a:srcRect t="5306" b="5304"/>
          <a:stretch>
            <a:fillRect/>
          </a:stretch>
        </p:blipFill>
        <p:spPr bwMode="auto">
          <a:xfrm>
            <a:off x="0" y="880281"/>
            <a:ext cx="9144000" cy="5977719"/>
          </a:xfrm>
          <a:prstGeom prst="rect">
            <a:avLst/>
          </a:prstGeom>
          <a:noFill/>
          <a:ln w="9525">
            <a:noFill/>
            <a:miter lim="800000"/>
            <a:headEnd/>
            <a:tailEnd/>
          </a:ln>
        </p:spPr>
      </p:pic>
      <p:sp>
        <p:nvSpPr>
          <p:cNvPr id="7" name="TextBox 6"/>
          <p:cNvSpPr txBox="1"/>
          <p:nvPr/>
        </p:nvSpPr>
        <p:spPr>
          <a:xfrm rot="19482318">
            <a:off x="987935" y="3010093"/>
            <a:ext cx="6684522" cy="1200329"/>
          </a:xfrm>
          <a:prstGeom prst="rect">
            <a:avLst/>
          </a:prstGeom>
          <a:noFill/>
        </p:spPr>
        <p:txBody>
          <a:bodyPr wrap="none" rtlCol="0">
            <a:spAutoFit/>
          </a:bodyPr>
          <a:lstStyle/>
          <a:p>
            <a:r>
              <a:rPr lang="en-US" sz="7200" dirty="0" smtClean="0">
                <a:solidFill>
                  <a:srgbClr val="B2B2B2"/>
                </a:solidFill>
                <a:cs typeface="Lucida Sans" pitchFamily="34" charset="0"/>
              </a:rPr>
              <a:t>WORKING DRAFT</a:t>
            </a:r>
            <a:endParaRPr lang="en-US" sz="7200" dirty="0">
              <a:solidFill>
                <a:srgbClr val="B2B2B2"/>
              </a:solidFill>
              <a:cs typeface="Lucida Sans"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19</a:t>
            </a:fld>
            <a:endParaRPr lang="en-US" dirty="0" smtClean="0">
              <a:latin typeface="Arial" charset="0"/>
              <a:cs typeface="Arial" charset="0"/>
            </a:endParaRPr>
          </a:p>
        </p:txBody>
      </p:sp>
      <p:sp>
        <p:nvSpPr>
          <p:cNvPr id="6146" name="Title 2"/>
          <p:cNvSpPr>
            <a:spLocks noGrp="1"/>
          </p:cNvSpPr>
          <p:nvPr>
            <p:ph type="title" idx="4294967295"/>
          </p:nvPr>
        </p:nvSpPr>
        <p:spPr>
          <a:xfrm>
            <a:off x="0" y="10633"/>
            <a:ext cx="9144000" cy="762000"/>
          </a:xfrm>
        </p:spPr>
        <p:txBody>
          <a:bodyPr/>
          <a:lstStyle/>
          <a:p>
            <a:r>
              <a:rPr lang="en-US" sz="2400" dirty="0" smtClean="0">
                <a:latin typeface="Arial" pitchFamily="34" charset="0"/>
              </a:rPr>
              <a:t>Sample of a Logic Model – SULI</a:t>
            </a:r>
          </a:p>
        </p:txBody>
      </p:sp>
      <p:sp>
        <p:nvSpPr>
          <p:cNvPr id="5" name="Footer Placeholder 2"/>
          <p:cNvSpPr>
            <a:spLocks noGrp="1"/>
          </p:cNvSpPr>
          <p:nvPr>
            <p:ph type="ftr" sz="quarter" idx="11"/>
          </p:nvPr>
        </p:nvSpPr>
        <p:spPr>
          <a:xfrm>
            <a:off x="3124200" y="6356350"/>
            <a:ext cx="5334000" cy="365125"/>
          </a:xfrm>
        </p:spPr>
        <p:txBody>
          <a:bodyPr/>
          <a:lstStyle/>
          <a:p>
            <a:r>
              <a:rPr lang="en-US" dirty="0" smtClean="0"/>
              <a:t>WDTS Overview 2011</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0" y="950013"/>
            <a:ext cx="9144000" cy="2572104"/>
          </a:xfrm>
          <a:prstGeom prst="rect">
            <a:avLst/>
          </a:prstGeom>
          <a:noFill/>
          <a:ln w="9525">
            <a:noFill/>
            <a:miter lim="800000"/>
            <a:headEnd/>
            <a:tailEnd/>
          </a:ln>
        </p:spPr>
      </p:pic>
      <p:sp>
        <p:nvSpPr>
          <p:cNvPr id="7" name="TextBox 6"/>
          <p:cNvSpPr txBox="1"/>
          <p:nvPr/>
        </p:nvSpPr>
        <p:spPr>
          <a:xfrm rot="19482318">
            <a:off x="987935" y="3010093"/>
            <a:ext cx="6684522" cy="1200329"/>
          </a:xfrm>
          <a:prstGeom prst="rect">
            <a:avLst/>
          </a:prstGeom>
          <a:noFill/>
        </p:spPr>
        <p:txBody>
          <a:bodyPr wrap="none" rtlCol="0">
            <a:spAutoFit/>
          </a:bodyPr>
          <a:lstStyle/>
          <a:p>
            <a:r>
              <a:rPr lang="en-US" sz="7200" dirty="0" smtClean="0">
                <a:solidFill>
                  <a:srgbClr val="B2B2B2"/>
                </a:solidFill>
                <a:cs typeface="Lucida Sans" pitchFamily="34" charset="0"/>
              </a:rPr>
              <a:t>WORKING DRAFT</a:t>
            </a:r>
            <a:endParaRPr lang="en-US" sz="7200" dirty="0">
              <a:solidFill>
                <a:srgbClr val="B2B2B2"/>
              </a:solidFill>
              <a:cs typeface="Lucida Sans"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2</a:t>
            </a:fld>
            <a:endParaRPr lang="en-US" dirty="0" smtClean="0">
              <a:latin typeface="Arial" charset="0"/>
              <a:cs typeface="Arial" charset="0"/>
            </a:endParaRPr>
          </a:p>
        </p:txBody>
      </p:sp>
      <p:sp>
        <p:nvSpPr>
          <p:cNvPr id="6146" name="Title 2"/>
          <p:cNvSpPr>
            <a:spLocks noGrp="1"/>
          </p:cNvSpPr>
          <p:nvPr>
            <p:ph type="title" idx="4294967295"/>
          </p:nvPr>
        </p:nvSpPr>
        <p:spPr>
          <a:xfrm>
            <a:off x="0" y="10633"/>
            <a:ext cx="9144000" cy="762000"/>
          </a:xfrm>
        </p:spPr>
        <p:txBody>
          <a:bodyPr/>
          <a:lstStyle/>
          <a:p>
            <a:r>
              <a:rPr lang="en-US" sz="2400" dirty="0" smtClean="0">
                <a:latin typeface="Arial" pitchFamily="34" charset="0"/>
              </a:rPr>
              <a:t>A Refresher: Key Findings of the COV</a:t>
            </a:r>
          </a:p>
        </p:txBody>
      </p:sp>
      <p:sp>
        <p:nvSpPr>
          <p:cNvPr id="12" name="TextBox 11"/>
          <p:cNvSpPr txBox="1"/>
          <p:nvPr/>
        </p:nvSpPr>
        <p:spPr>
          <a:xfrm>
            <a:off x="641445" y="974678"/>
            <a:ext cx="7833816" cy="6447907"/>
          </a:xfrm>
          <a:prstGeom prst="rect">
            <a:avLst/>
          </a:prstGeom>
          <a:noFill/>
        </p:spPr>
        <p:txBody>
          <a:bodyPr wrap="square" lIns="91429" tIns="45714" rIns="91429" bIns="45714" rtlCol="0">
            <a:spAutoFit/>
          </a:bodyPr>
          <a:lstStyle/>
          <a:p>
            <a:pPr marL="231775" indent="-231775">
              <a:spcAft>
                <a:spcPts val="2000"/>
              </a:spcAft>
              <a:buFont typeface="Wingdings" pitchFamily="2" charset="2"/>
              <a:buChar char="§"/>
            </a:pPr>
            <a:r>
              <a:rPr lang="en-US" sz="2000" dirty="0" smtClean="0">
                <a:solidFill>
                  <a:srgbClr val="000099"/>
                </a:solidFill>
                <a:latin typeface="Arial" pitchFamily="34" charset="0"/>
                <a:cs typeface="Arial" pitchFamily="34" charset="0"/>
              </a:rPr>
              <a:t>WDTS contains programs that the COV ranked from excellent to poor with several programs playing a unique and important role in U.S. science workforce development.</a:t>
            </a:r>
          </a:p>
          <a:p>
            <a:pPr marL="231775" indent="-231775">
              <a:spcAft>
                <a:spcPts val="2000"/>
              </a:spcAft>
              <a:buFont typeface="Wingdings" pitchFamily="2" charset="2"/>
              <a:buChar char="§"/>
            </a:pPr>
            <a:r>
              <a:rPr lang="en-US" sz="2000" dirty="0" smtClean="0">
                <a:solidFill>
                  <a:srgbClr val="000099"/>
                </a:solidFill>
                <a:latin typeface="Arial" pitchFamily="34" charset="0"/>
                <a:cs typeface="Arial" pitchFamily="34" charset="0"/>
              </a:rPr>
              <a:t>Several of the programs that the COV found to be of the highest quality do not have sufficient resources to allow them to reach their full potential. </a:t>
            </a:r>
          </a:p>
          <a:p>
            <a:pPr marL="231775" indent="-231775">
              <a:spcAft>
                <a:spcPts val="2000"/>
              </a:spcAft>
              <a:buFont typeface="Wingdings" pitchFamily="2" charset="2"/>
              <a:buChar char="§"/>
            </a:pPr>
            <a:r>
              <a:rPr lang="en-US" sz="2000" dirty="0" smtClean="0">
                <a:solidFill>
                  <a:srgbClr val="000099"/>
                </a:solidFill>
                <a:latin typeface="Arial" pitchFamily="34" charset="0"/>
                <a:cs typeface="Arial" pitchFamily="34" charset="0"/>
              </a:rPr>
              <a:t>Periodic short- and long-term assessment of the quality and impact of all programs in WDTS is completely inadequate.</a:t>
            </a:r>
          </a:p>
          <a:p>
            <a:pPr marL="231775" indent="-231775">
              <a:spcAft>
                <a:spcPts val="2000"/>
              </a:spcAft>
              <a:buFont typeface="Wingdings" pitchFamily="2" charset="2"/>
              <a:buChar char="§"/>
            </a:pPr>
            <a:r>
              <a:rPr lang="en-US" sz="2000" dirty="0" smtClean="0">
                <a:solidFill>
                  <a:srgbClr val="000099"/>
                </a:solidFill>
                <a:latin typeface="Arial" pitchFamily="34" charset="0"/>
                <a:cs typeface="Arial" pitchFamily="34" charset="0"/>
              </a:rPr>
              <a:t>Procedures and policies for establishing new programs are absent. </a:t>
            </a:r>
          </a:p>
          <a:p>
            <a:pPr marL="231775" indent="-231775">
              <a:spcAft>
                <a:spcPts val="1800"/>
              </a:spcAft>
              <a:buFont typeface="Wingdings" pitchFamily="2" charset="2"/>
              <a:buChar char="§"/>
            </a:pPr>
            <a:r>
              <a:rPr lang="en-US" sz="2000" dirty="0" smtClean="0">
                <a:solidFill>
                  <a:srgbClr val="000099"/>
                </a:solidFill>
                <a:latin typeface="Arial" pitchFamily="34" charset="0"/>
                <a:cs typeface="Arial" pitchFamily="34" charset="0"/>
              </a:rPr>
              <a:t>In nearly all programs in WDTS, there is no connection with scientists, staff, and research activities in DOE Germantown.</a:t>
            </a:r>
          </a:p>
          <a:p>
            <a:pPr marL="231775" indent="-231775">
              <a:spcAft>
                <a:spcPts val="600"/>
              </a:spcAft>
            </a:pPr>
            <a:r>
              <a:rPr lang="en-US" sz="1400" dirty="0" smtClean="0">
                <a:solidFill>
                  <a:srgbClr val="000099"/>
                </a:solidFill>
                <a:latin typeface="Arial" pitchFamily="34" charset="0"/>
                <a:cs typeface="Arial" pitchFamily="34" charset="0"/>
              </a:rPr>
              <a:t>Note:  Passages in blue are quotes from the COV report or from Geri Richmond’s presentation.</a:t>
            </a:r>
          </a:p>
          <a:p>
            <a:pPr marL="341313" indent="-341313">
              <a:lnSpc>
                <a:spcPts val="2600"/>
              </a:lnSpc>
              <a:spcAft>
                <a:spcPts val="1800"/>
              </a:spcAft>
              <a:buFont typeface="Wingdings" pitchFamily="2" charset="2"/>
              <a:buChar char="§"/>
            </a:pPr>
            <a:endParaRPr lang="en-US" sz="2200" dirty="0" smtClean="0">
              <a:cs typeface="Arial" pitchFamily="34" charset="0"/>
            </a:endParaRPr>
          </a:p>
          <a:p>
            <a:pPr marL="914400" lvl="1">
              <a:lnSpc>
                <a:spcPts val="2600"/>
              </a:lnSpc>
              <a:spcAft>
                <a:spcPts val="1800"/>
              </a:spcAft>
              <a:buFont typeface="Wingdings" pitchFamily="2" charset="2"/>
              <a:buChar char="§"/>
            </a:pPr>
            <a:endParaRPr lang="en-US" sz="2200" dirty="0" smtClean="0">
              <a:cs typeface="Arial" pitchFamily="34" charset="0"/>
            </a:endParaRPr>
          </a:p>
        </p:txBody>
      </p:sp>
      <p:sp>
        <p:nvSpPr>
          <p:cNvPr id="5" name="Footer Placeholder 2"/>
          <p:cNvSpPr>
            <a:spLocks noGrp="1"/>
          </p:cNvSpPr>
          <p:nvPr>
            <p:ph type="ftr" sz="quarter" idx="11"/>
          </p:nvPr>
        </p:nvSpPr>
        <p:spPr>
          <a:xfrm>
            <a:off x="3124200" y="6356350"/>
            <a:ext cx="5334000" cy="365125"/>
          </a:xfrm>
        </p:spPr>
        <p:txBody>
          <a:bodyPr/>
          <a:lstStyle/>
          <a:p>
            <a:r>
              <a:rPr lang="en-US" dirty="0" smtClean="0"/>
              <a:t>WDTS Overview 2011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EEA275D-5A49-48A8-817D-44C3EA0A3A2F}" type="slidenum">
              <a:rPr lang="en-US" smtClean="0"/>
              <a:pPr>
                <a:defRPr/>
              </a:pPr>
              <a:t>20</a:t>
            </a:fld>
            <a:endParaRPr lang="en-US" dirty="0"/>
          </a:p>
        </p:txBody>
      </p:sp>
      <p:sp>
        <p:nvSpPr>
          <p:cNvPr id="7" name="TextBox 6"/>
          <p:cNvSpPr txBox="1"/>
          <p:nvPr/>
        </p:nvSpPr>
        <p:spPr>
          <a:xfrm>
            <a:off x="455575" y="1008438"/>
            <a:ext cx="8142160" cy="2092881"/>
          </a:xfrm>
          <a:prstGeom prst="rect">
            <a:avLst/>
          </a:prstGeom>
          <a:noFill/>
          <a:ln>
            <a:noFill/>
          </a:ln>
        </p:spPr>
        <p:txBody>
          <a:bodyPr wrap="square" rtlCol="0">
            <a:spAutoFit/>
          </a:bodyPr>
          <a:lstStyle/>
          <a:p>
            <a:pPr marL="231775" indent="-231775">
              <a:buFont typeface="Wingdings" pitchFamily="2" charset="2"/>
              <a:buChar char="§"/>
            </a:pPr>
            <a:r>
              <a:rPr lang="en-US" dirty="0" smtClean="0">
                <a:latin typeface="Arial" pitchFamily="34" charset="0"/>
                <a:cs typeface="Arial" pitchFamily="34" charset="0"/>
              </a:rPr>
              <a:t>Begun in 1991, DOE’s National Science Bowl</a:t>
            </a:r>
            <a:r>
              <a:rPr lang="en-US" baseline="30000" dirty="0" smtClean="0">
                <a:latin typeface="Arial" pitchFamily="34" charset="0"/>
                <a:cs typeface="Arial" pitchFamily="34" charset="0"/>
              </a:rPr>
              <a:t>®</a:t>
            </a:r>
            <a:r>
              <a:rPr lang="en-US" dirty="0" smtClean="0">
                <a:latin typeface="Arial" pitchFamily="34" charset="0"/>
                <a:cs typeface="Arial" pitchFamily="34" charset="0"/>
              </a:rPr>
              <a:t> is a nationwide academic competition that tests students' knowledge in all areas of science. High school and middle school students are quizzed in a fast paced question-and-answer format similar to Jeopardy.   </a:t>
            </a:r>
          </a:p>
          <a:p>
            <a:pPr marL="231775" indent="-231775">
              <a:buFont typeface="Wingdings" pitchFamily="2" charset="2"/>
              <a:buChar char="§"/>
            </a:pPr>
            <a:endParaRPr lang="en-US" dirty="0" smtClean="0">
              <a:latin typeface="Arial" pitchFamily="34" charset="0"/>
              <a:cs typeface="Arial" pitchFamily="34" charset="0"/>
            </a:endParaRPr>
          </a:p>
          <a:p>
            <a:pPr marL="282575" indent="-177800">
              <a:buFont typeface="Wingdings" pitchFamily="2" charset="2"/>
              <a:buChar char="§"/>
            </a:pPr>
            <a:endParaRPr lang="en-US" sz="2000" dirty="0" smtClean="0">
              <a:latin typeface="Arial" pitchFamily="34" charset="0"/>
              <a:cs typeface="Arial" pitchFamily="34" charset="0"/>
            </a:endParaRPr>
          </a:p>
          <a:p>
            <a:pPr marL="282575" indent="-177800"/>
            <a:r>
              <a:rPr lang="en-US" sz="2000" dirty="0" smtClean="0">
                <a:latin typeface="Arial" pitchFamily="34" charset="0"/>
                <a:cs typeface="Arial" pitchFamily="34" charset="0"/>
              </a:rPr>
              <a:t> </a:t>
            </a:r>
          </a:p>
        </p:txBody>
      </p:sp>
      <p:pic>
        <p:nvPicPr>
          <p:cNvPr id="9" name="Picture 8" descr="Albuquerque%20Academy.jpg"/>
          <p:cNvPicPr>
            <a:picLocks noChangeAspect="1"/>
          </p:cNvPicPr>
          <p:nvPr/>
        </p:nvPicPr>
        <p:blipFill>
          <a:blip r:embed="rId3" cstate="print"/>
          <a:stretch>
            <a:fillRect/>
          </a:stretch>
        </p:blipFill>
        <p:spPr>
          <a:xfrm>
            <a:off x="4886781" y="2767958"/>
            <a:ext cx="3744783" cy="2164485"/>
          </a:xfrm>
          <a:prstGeom prst="rect">
            <a:avLst/>
          </a:prstGeom>
          <a:ln>
            <a:solidFill>
              <a:schemeClr val="tx1"/>
            </a:solidFill>
          </a:ln>
        </p:spPr>
      </p:pic>
      <p:sp>
        <p:nvSpPr>
          <p:cNvPr id="10" name="Rectangle 9"/>
          <p:cNvSpPr/>
          <p:nvPr/>
        </p:nvSpPr>
        <p:spPr>
          <a:xfrm>
            <a:off x="4856674" y="5000789"/>
            <a:ext cx="3863662" cy="797719"/>
          </a:xfrm>
          <a:prstGeom prst="rect">
            <a:avLst/>
          </a:prstGeom>
        </p:spPr>
        <p:txBody>
          <a:bodyPr wrap="square">
            <a:spAutoFit/>
          </a:bodyPr>
          <a:lstStyle/>
          <a:p>
            <a:pPr>
              <a:lnSpc>
                <a:spcPts val="1440"/>
              </a:lnSpc>
            </a:pPr>
            <a:r>
              <a:rPr lang="en-US" sz="1100" dirty="0" smtClean="0">
                <a:latin typeface="Arial" pitchFamily="34" charset="0"/>
                <a:cs typeface="Arial" pitchFamily="34" charset="0"/>
              </a:rPr>
              <a:t>First Lady Michelle Obama and Secretary of Energy Steven Chu congratulate Albuquerque Academy, Albuquerque, NM, First Place winner in the 2010 NSB Middle School competition .</a:t>
            </a:r>
            <a:endParaRPr lang="en-US" sz="1200" dirty="0">
              <a:latin typeface="Arial" pitchFamily="34" charset="0"/>
              <a:cs typeface="Arial" pitchFamily="34" charset="0"/>
            </a:endParaRPr>
          </a:p>
        </p:txBody>
      </p:sp>
      <p:sp>
        <p:nvSpPr>
          <p:cNvPr id="13" name="TextBox 12"/>
          <p:cNvSpPr txBox="1"/>
          <p:nvPr/>
        </p:nvSpPr>
        <p:spPr>
          <a:xfrm>
            <a:off x="455575" y="2001807"/>
            <a:ext cx="4116425" cy="3877985"/>
          </a:xfrm>
          <a:prstGeom prst="rect">
            <a:avLst/>
          </a:prstGeom>
          <a:noFill/>
          <a:ln>
            <a:noFill/>
          </a:ln>
        </p:spPr>
        <p:txBody>
          <a:bodyPr wrap="square" rtlCol="0">
            <a:spAutoFit/>
          </a:bodyPr>
          <a:lstStyle/>
          <a:p>
            <a:pPr marL="225425" lvl="1" indent="-225425">
              <a:buFont typeface="Wingdings" pitchFamily="2" charset="2"/>
              <a:buChar char="§"/>
            </a:pPr>
            <a:endParaRPr lang="en-US" dirty="0" smtClean="0">
              <a:latin typeface="Arial" pitchFamily="34" charset="0"/>
              <a:cs typeface="Arial" pitchFamily="34" charset="0"/>
            </a:endParaRPr>
          </a:p>
          <a:p>
            <a:pPr marL="225425" lvl="1" indent="-225425">
              <a:buFont typeface="Wingdings" pitchFamily="2" charset="2"/>
              <a:buChar char="§"/>
            </a:pPr>
            <a:r>
              <a:rPr lang="en-US" dirty="0" smtClean="0">
                <a:latin typeface="Arial" pitchFamily="34" charset="0"/>
                <a:cs typeface="Arial" pitchFamily="34" charset="0"/>
              </a:rPr>
              <a:t>Students at the national event are members of winning teams from more than 100 Regional Science Bowl competitions held earlier in the year.  The program also hosts an engineering competition for middle school teams to design, build, and operate “energy efficient” model cars. </a:t>
            </a:r>
            <a:r>
              <a:rPr lang="en-US" i="1" dirty="0" smtClean="0">
                <a:latin typeface="Arial" pitchFamily="34" charset="0"/>
                <a:cs typeface="Arial" pitchFamily="34" charset="0"/>
              </a:rPr>
              <a:t> </a:t>
            </a:r>
            <a:endParaRPr lang="en-US" dirty="0" smtClean="0">
              <a:latin typeface="Arial" pitchFamily="34" charset="0"/>
              <a:cs typeface="Arial" pitchFamily="34" charset="0"/>
            </a:endParaRPr>
          </a:p>
          <a:p>
            <a:pPr marL="225425" lvl="1" indent="-225425">
              <a:buFont typeface="Wingdings" pitchFamily="2" charset="2"/>
              <a:buChar char="§"/>
            </a:pPr>
            <a:endParaRPr lang="en-US" dirty="0" smtClean="0">
              <a:latin typeface="Arial" pitchFamily="34" charset="0"/>
              <a:cs typeface="Arial" pitchFamily="34" charset="0"/>
            </a:endParaRPr>
          </a:p>
          <a:p>
            <a:pPr marL="225425" lvl="1" indent="-225425">
              <a:buFont typeface="Wingdings" pitchFamily="2" charset="2"/>
              <a:buChar char="§"/>
            </a:pPr>
            <a:r>
              <a:rPr lang="en-US" dirty="0" smtClean="0">
                <a:latin typeface="Arial" pitchFamily="34" charset="0"/>
                <a:cs typeface="Arial" pitchFamily="34" charset="0"/>
              </a:rPr>
              <a:t>22,000 students from 1,500 schools; 6,000 volunteers</a:t>
            </a:r>
          </a:p>
          <a:p>
            <a:pPr marL="225425" lvl="1" indent="-225425">
              <a:buFont typeface="Wingdings" pitchFamily="2" charset="2"/>
              <a:buChar char="§"/>
            </a:pPr>
            <a:endParaRPr lang="en-US" sz="1200" b="1" dirty="0" smtClean="0">
              <a:latin typeface="Arial" pitchFamily="34" charset="0"/>
              <a:cs typeface="Arial" pitchFamily="34" charset="0"/>
            </a:endParaRPr>
          </a:p>
        </p:txBody>
      </p:sp>
      <p:sp>
        <p:nvSpPr>
          <p:cNvPr id="11" name="Title 2"/>
          <p:cNvSpPr txBox="1">
            <a:spLocks/>
          </p:cNvSpPr>
          <p:nvPr/>
        </p:nvSpPr>
        <p:spPr bwMode="auto">
          <a:xfrm>
            <a:off x="0" y="10633"/>
            <a:ext cx="9144000" cy="762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106636"/>
                </a:solidFill>
                <a:effectLst/>
                <a:uLnTx/>
                <a:uFillTx/>
                <a:latin typeface="Arial" pitchFamily="34" charset="0"/>
                <a:cs typeface="Arial" charset="0"/>
              </a:rPr>
              <a:t>National Science Bowl</a:t>
            </a:r>
          </a:p>
        </p:txBody>
      </p:sp>
      <p:sp>
        <p:nvSpPr>
          <p:cNvPr id="8" name="Footer Placeholder 2"/>
          <p:cNvSpPr>
            <a:spLocks noGrp="1"/>
          </p:cNvSpPr>
          <p:nvPr>
            <p:ph type="ftr" sz="quarter" idx="11"/>
          </p:nvPr>
        </p:nvSpPr>
        <p:spPr>
          <a:xfrm>
            <a:off x="3124200" y="6356350"/>
            <a:ext cx="5334000" cy="365125"/>
          </a:xfrm>
        </p:spPr>
        <p:txBody>
          <a:bodyPr/>
          <a:lstStyle/>
          <a:p>
            <a:r>
              <a:rPr lang="en-US" dirty="0" smtClean="0"/>
              <a:t>WDTS Overview 2011</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F455FD-F83C-4433-AE11-4D89943CC4D6}" type="slidenum">
              <a:rPr lang="en-US" smtClean="0"/>
              <a:pPr/>
              <a:t>21</a:t>
            </a:fld>
            <a:endParaRPr lang="en-US" dirty="0"/>
          </a:p>
        </p:txBody>
      </p:sp>
      <p:sp>
        <p:nvSpPr>
          <p:cNvPr id="5" name="TextBox 4"/>
          <p:cNvSpPr txBox="1"/>
          <p:nvPr/>
        </p:nvSpPr>
        <p:spPr>
          <a:xfrm>
            <a:off x="463138" y="1008438"/>
            <a:ext cx="8278527" cy="5370701"/>
          </a:xfrm>
          <a:prstGeom prst="rect">
            <a:avLst/>
          </a:prstGeom>
          <a:noFill/>
          <a:ln>
            <a:noFill/>
          </a:ln>
        </p:spPr>
        <p:txBody>
          <a:bodyPr wrap="square" rtlCol="0">
            <a:spAutoFit/>
          </a:bodyPr>
          <a:lstStyle/>
          <a:p>
            <a:pPr marL="225425" indent="-225425">
              <a:spcAft>
                <a:spcPts val="1800"/>
              </a:spcAft>
              <a:buFont typeface="Wingdings" pitchFamily="2" charset="2"/>
              <a:buChar char="§"/>
            </a:pPr>
            <a:r>
              <a:rPr lang="en-US" dirty="0" smtClean="0">
                <a:latin typeface="Arial" pitchFamily="34" charset="0"/>
                <a:cs typeface="Arial" pitchFamily="34" charset="0"/>
              </a:rPr>
              <a:t>The Albert Einstein Distinguished Educator Fellowship Act was signed into law in November 1994 and gives DOE the responsibility for administering the program. </a:t>
            </a:r>
            <a:br>
              <a:rPr lang="en-US" dirty="0" smtClean="0">
                <a:latin typeface="Arial" pitchFamily="34" charset="0"/>
                <a:cs typeface="Arial" pitchFamily="34" charset="0"/>
              </a:rPr>
            </a:br>
            <a:r>
              <a:rPr lang="en-US" sz="1200" dirty="0" smtClean="0">
                <a:latin typeface="Arial" pitchFamily="34" charset="0"/>
                <a:cs typeface="Arial" pitchFamily="34" charset="0"/>
              </a:rPr>
              <a:t>(Fellowship Act  Public Law 103-382 IMPROVING AMERICA'S SCHOOLS ACT OF 1994)</a:t>
            </a:r>
            <a:r>
              <a:rPr lang="en-US" sz="1600" dirty="0" smtClean="0">
                <a:latin typeface="Arial" pitchFamily="34" charset="0"/>
                <a:cs typeface="Arial" pitchFamily="34" charset="0"/>
              </a:rPr>
              <a:t> </a:t>
            </a:r>
            <a:endParaRPr lang="en-US" dirty="0" smtClean="0">
              <a:latin typeface="Arial" pitchFamily="34" charset="0"/>
              <a:cs typeface="Arial" pitchFamily="34" charset="0"/>
            </a:endParaRPr>
          </a:p>
          <a:p>
            <a:pPr marL="225425" indent="-225425">
              <a:spcAft>
                <a:spcPts val="1800"/>
              </a:spcAft>
              <a:buFont typeface="Wingdings" pitchFamily="2" charset="2"/>
              <a:buChar char="§"/>
            </a:pPr>
            <a:r>
              <a:rPr lang="en-US" dirty="0" smtClean="0">
                <a:latin typeface="Arial" pitchFamily="34" charset="0"/>
                <a:cs typeface="Arial" pitchFamily="34" charset="0"/>
              </a:rPr>
              <a:t>The Einstein Fellowship Program provides a professional development opportunity for K-12 educators in STEM fields to serve in the national education arena.  </a:t>
            </a:r>
          </a:p>
          <a:p>
            <a:pPr marL="225425" indent="-225425">
              <a:spcAft>
                <a:spcPts val="1800"/>
              </a:spcAft>
              <a:buFont typeface="Wingdings" pitchFamily="2" charset="2"/>
              <a:buChar char="§"/>
            </a:pPr>
            <a:r>
              <a:rPr lang="en-US" dirty="0" smtClean="0">
                <a:latin typeface="Arial" pitchFamily="34" charset="0"/>
                <a:cs typeface="Arial" pitchFamily="34" charset="0"/>
              </a:rPr>
              <a:t>Fellows spend 11 months working on </a:t>
            </a:r>
            <a:br>
              <a:rPr lang="en-US" dirty="0" smtClean="0">
                <a:latin typeface="Arial" pitchFamily="34" charset="0"/>
                <a:cs typeface="Arial" pitchFamily="34" charset="0"/>
              </a:rPr>
            </a:br>
            <a:r>
              <a:rPr lang="en-US" dirty="0" smtClean="0">
                <a:latin typeface="Arial" pitchFamily="34" charset="0"/>
                <a:cs typeface="Arial" pitchFamily="34" charset="0"/>
              </a:rPr>
              <a:t>education issues or programs, in a</a:t>
            </a:r>
            <a:br>
              <a:rPr lang="en-US" dirty="0" smtClean="0">
                <a:latin typeface="Arial" pitchFamily="34" charset="0"/>
                <a:cs typeface="Arial" pitchFamily="34" charset="0"/>
              </a:rPr>
            </a:br>
            <a:r>
              <a:rPr lang="en-US" dirty="0" smtClean="0">
                <a:latin typeface="Arial" pitchFamily="34" charset="0"/>
                <a:cs typeface="Arial" pitchFamily="34" charset="0"/>
              </a:rPr>
              <a:t>Congressional office or in a Federal</a:t>
            </a:r>
            <a:br>
              <a:rPr lang="en-US" dirty="0" smtClean="0">
                <a:latin typeface="Arial" pitchFamily="34" charset="0"/>
                <a:cs typeface="Arial" pitchFamily="34" charset="0"/>
              </a:rPr>
            </a:br>
            <a:r>
              <a:rPr lang="en-US" dirty="0" smtClean="0">
                <a:latin typeface="Arial" pitchFamily="34" charset="0"/>
                <a:cs typeface="Arial" pitchFamily="34" charset="0"/>
              </a:rPr>
              <a:t>agency, such as DOE, NASA, NOAA,</a:t>
            </a:r>
            <a:br>
              <a:rPr lang="en-US" dirty="0" smtClean="0">
                <a:latin typeface="Arial" pitchFamily="34" charset="0"/>
                <a:cs typeface="Arial" pitchFamily="34" charset="0"/>
              </a:rPr>
            </a:br>
            <a:r>
              <a:rPr lang="en-US" dirty="0" smtClean="0">
                <a:latin typeface="Arial" pitchFamily="34" charset="0"/>
                <a:cs typeface="Arial" pitchFamily="34" charset="0"/>
              </a:rPr>
              <a:t>or NSF.</a:t>
            </a:r>
          </a:p>
          <a:p>
            <a:pPr marL="225425" lvl="1" indent="-225425">
              <a:spcAft>
                <a:spcPts val="1800"/>
              </a:spcAft>
              <a:buFont typeface="Wingdings" pitchFamily="2" charset="2"/>
              <a:buChar char="§"/>
            </a:pPr>
            <a:r>
              <a:rPr lang="en-US" dirty="0" smtClean="0">
                <a:latin typeface="Arial" pitchFamily="34" charset="0"/>
                <a:cs typeface="Arial" pitchFamily="34" charset="0"/>
              </a:rPr>
              <a:t>In FY 2010, WDTS sponsored 7 fellows</a:t>
            </a:r>
          </a:p>
          <a:p>
            <a:pPr>
              <a:spcAft>
                <a:spcPts val="1800"/>
              </a:spcAft>
            </a:pPr>
            <a:endParaRPr lang="en-US" dirty="0" smtClean="0">
              <a:latin typeface="Arial" pitchFamily="34" charset="0"/>
              <a:cs typeface="Arial" pitchFamily="34" charset="0"/>
            </a:endParaRPr>
          </a:p>
          <a:p>
            <a:pPr>
              <a:spcAft>
                <a:spcPts val="1800"/>
              </a:spcAft>
            </a:pPr>
            <a:endParaRPr lang="en-US" dirty="0" smtClean="0">
              <a:latin typeface="Arial" pitchFamily="34" charset="0"/>
              <a:cs typeface="Arial" pitchFamily="34" charset="0"/>
            </a:endParaRPr>
          </a:p>
        </p:txBody>
      </p:sp>
      <p:sp>
        <p:nvSpPr>
          <p:cNvPr id="7" name="Rectangle 6"/>
          <p:cNvSpPr/>
          <p:nvPr/>
        </p:nvSpPr>
        <p:spPr>
          <a:xfrm>
            <a:off x="5569519" y="5635344"/>
            <a:ext cx="2656361" cy="276999"/>
          </a:xfrm>
          <a:prstGeom prst="rect">
            <a:avLst/>
          </a:prstGeom>
        </p:spPr>
        <p:txBody>
          <a:bodyPr wrap="square">
            <a:spAutoFit/>
          </a:bodyPr>
          <a:lstStyle/>
          <a:p>
            <a:pPr algn="ctr"/>
            <a:r>
              <a:rPr lang="en-US" sz="1200" dirty="0" smtClean="0"/>
              <a:t>2008 -2009  Einstein Fellows </a:t>
            </a:r>
            <a:endParaRPr lang="en-US" sz="1200" dirty="0"/>
          </a:p>
        </p:txBody>
      </p:sp>
      <p:pic>
        <p:nvPicPr>
          <p:cNvPr id="10" name="Picture 9" descr="P9021940.JPG"/>
          <p:cNvPicPr>
            <a:picLocks noChangeAspect="1"/>
          </p:cNvPicPr>
          <p:nvPr/>
        </p:nvPicPr>
        <p:blipFill>
          <a:blip r:embed="rId2" cstate="print"/>
          <a:stretch>
            <a:fillRect/>
          </a:stretch>
        </p:blipFill>
        <p:spPr>
          <a:xfrm>
            <a:off x="5080781" y="3192101"/>
            <a:ext cx="3483670" cy="2388699"/>
          </a:xfrm>
          <a:prstGeom prst="rect">
            <a:avLst/>
          </a:prstGeom>
        </p:spPr>
      </p:pic>
      <p:sp>
        <p:nvSpPr>
          <p:cNvPr id="11" name="Title 2"/>
          <p:cNvSpPr txBox="1">
            <a:spLocks/>
          </p:cNvSpPr>
          <p:nvPr/>
        </p:nvSpPr>
        <p:spPr bwMode="auto">
          <a:xfrm>
            <a:off x="0" y="10633"/>
            <a:ext cx="9144000" cy="762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106636"/>
                </a:solidFill>
                <a:effectLst/>
                <a:uLnTx/>
                <a:uFillTx/>
                <a:latin typeface="Arial" pitchFamily="34" charset="0"/>
                <a:cs typeface="Arial" charset="0"/>
              </a:rPr>
              <a:t>Albert Einstein Distinguished</a:t>
            </a:r>
            <a:r>
              <a:rPr kumimoji="0" lang="en-US" sz="2400" b="0" i="0" u="none" strike="noStrike" kern="0" cap="none" spc="0" normalizeH="0" noProof="0" dirty="0" smtClean="0">
                <a:ln>
                  <a:noFill/>
                </a:ln>
                <a:solidFill>
                  <a:srgbClr val="106636"/>
                </a:solidFill>
                <a:effectLst/>
                <a:uLnTx/>
                <a:uFillTx/>
                <a:latin typeface="Arial" pitchFamily="34" charset="0"/>
                <a:cs typeface="Arial" charset="0"/>
              </a:rPr>
              <a:t> Educator Fellowship</a:t>
            </a:r>
            <a:endParaRPr kumimoji="0" lang="en-US" sz="2400" b="0" i="0" u="none" strike="noStrike" kern="0" cap="none" spc="0" normalizeH="0" baseline="0" noProof="0" dirty="0" smtClean="0">
              <a:ln>
                <a:noFill/>
              </a:ln>
              <a:solidFill>
                <a:srgbClr val="106636"/>
              </a:solidFill>
              <a:effectLst/>
              <a:uLnTx/>
              <a:uFillTx/>
              <a:latin typeface="Arial" pitchFamily="34" charset="0"/>
              <a:cs typeface="Arial" charset="0"/>
            </a:endParaRPr>
          </a:p>
        </p:txBody>
      </p:sp>
      <p:sp>
        <p:nvSpPr>
          <p:cNvPr id="13" name="Footer Placeholder 2"/>
          <p:cNvSpPr>
            <a:spLocks noGrp="1"/>
          </p:cNvSpPr>
          <p:nvPr>
            <p:ph type="ftr" sz="quarter" idx="11"/>
          </p:nvPr>
        </p:nvSpPr>
        <p:spPr>
          <a:xfrm>
            <a:off x="3124200" y="6356350"/>
            <a:ext cx="5334000" cy="365125"/>
          </a:xfrm>
        </p:spPr>
        <p:txBody>
          <a:bodyPr/>
          <a:lstStyle/>
          <a:p>
            <a:r>
              <a:rPr lang="en-US" dirty="0" smtClean="0"/>
              <a:t>WDTS Overview 2011</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F455FD-F83C-4433-AE11-4D89943CC4D6}" type="slidenum">
              <a:rPr lang="en-US" smtClean="0"/>
              <a:pPr/>
              <a:t>22</a:t>
            </a:fld>
            <a:endParaRPr lang="en-US" dirty="0"/>
          </a:p>
        </p:txBody>
      </p:sp>
      <p:sp>
        <p:nvSpPr>
          <p:cNvPr id="5" name="TextBox 4"/>
          <p:cNvSpPr txBox="1"/>
          <p:nvPr/>
        </p:nvSpPr>
        <p:spPr>
          <a:xfrm>
            <a:off x="199705" y="995559"/>
            <a:ext cx="8278527" cy="3693319"/>
          </a:xfrm>
          <a:prstGeom prst="rect">
            <a:avLst/>
          </a:prstGeom>
          <a:noFill/>
          <a:ln>
            <a:noFill/>
          </a:ln>
        </p:spPr>
        <p:txBody>
          <a:bodyPr wrap="square" rtlCol="0">
            <a:spAutoFit/>
          </a:bodyPr>
          <a:lstStyle/>
          <a:p>
            <a:pPr marL="282575" lvl="1" indent="-177800">
              <a:buFont typeface="Wingdings" pitchFamily="2" charset="2"/>
              <a:buChar char="§"/>
            </a:pPr>
            <a:r>
              <a:rPr lang="en-US" dirty="0" smtClean="0">
                <a:latin typeface="Arial" pitchFamily="34" charset="0"/>
                <a:cs typeface="Arial" pitchFamily="34" charset="0"/>
              </a:rPr>
              <a:t>Begun in 2009 with ARRA funding and WDTS base funding, the SCGF program  provides 3-year fellowship awards totaling $50,500 annually, to graduate students pursuing advanced degrees in fundamental basic research areas relevant to Office of Science research programs. </a:t>
            </a:r>
          </a:p>
          <a:p>
            <a:pPr marL="282575" lvl="1" indent="-177800"/>
            <a:endParaRPr lang="en-US" dirty="0" smtClean="0">
              <a:latin typeface="Arial" pitchFamily="34" charset="0"/>
              <a:cs typeface="Arial" pitchFamily="34" charset="0"/>
            </a:endParaRPr>
          </a:p>
          <a:p>
            <a:pPr marL="282575" lvl="1" indent="-177800">
              <a:buFont typeface="Wingdings" pitchFamily="2" charset="2"/>
              <a:buChar char="§"/>
            </a:pPr>
            <a:r>
              <a:rPr lang="en-US" dirty="0" smtClean="0">
                <a:latin typeface="Arial" pitchFamily="34" charset="0"/>
                <a:cs typeface="Arial" pitchFamily="34" charset="0"/>
              </a:rPr>
              <a:t>The awards provide support towards tuition, a stipend for living expenses, and support for research expenses such as travel to conferences and to DOE user facilities.</a:t>
            </a:r>
          </a:p>
          <a:p>
            <a:pPr marL="282575" lvl="1" indent="-177800">
              <a:buFont typeface="Wingdings" pitchFamily="2" charset="2"/>
              <a:buChar char="§"/>
            </a:pPr>
            <a:endParaRPr lang="en-US" dirty="0" smtClean="0">
              <a:latin typeface="Arial" pitchFamily="34" charset="0"/>
              <a:cs typeface="Arial" pitchFamily="34" charset="0"/>
            </a:endParaRPr>
          </a:p>
          <a:p>
            <a:pPr marL="282575" lvl="1" indent="-177800">
              <a:buFont typeface="Wingdings" pitchFamily="2" charset="2"/>
              <a:buChar char="§"/>
            </a:pPr>
            <a:endParaRPr lang="en-US" dirty="0" smtClean="0">
              <a:latin typeface="Arial" pitchFamily="34" charset="0"/>
              <a:cs typeface="Arial" pitchFamily="34" charset="0"/>
            </a:endParaRPr>
          </a:p>
          <a:p>
            <a:pPr marL="282575" lvl="1" indent="-177800">
              <a:buFont typeface="Wingdings" pitchFamily="2" charset="2"/>
              <a:buChar char="§"/>
            </a:pPr>
            <a:endParaRPr lang="en-US" dirty="0" smtClean="0">
              <a:latin typeface="Arial" pitchFamily="34" charset="0"/>
              <a:cs typeface="Arial" pitchFamily="34" charset="0"/>
            </a:endParaRPr>
          </a:p>
          <a:p>
            <a:pPr marL="282575" lvl="1" indent="-177800">
              <a:buFont typeface="Wingdings" pitchFamily="2" charset="2"/>
              <a:buChar char="§"/>
            </a:pPr>
            <a:endParaRPr lang="en-US" dirty="0" smtClean="0">
              <a:latin typeface="Arial" pitchFamily="34" charset="0"/>
              <a:cs typeface="Arial" pitchFamily="34" charset="0"/>
            </a:endParaRPr>
          </a:p>
          <a:p>
            <a:pPr marL="282575" lvl="1" indent="-177800">
              <a:buFont typeface="Wingdings" pitchFamily="2" charset="2"/>
              <a:buChar char="§"/>
            </a:pPr>
            <a:endParaRPr lang="en-US" dirty="0" smtClean="0">
              <a:latin typeface="Arial" pitchFamily="34" charset="0"/>
              <a:cs typeface="Arial" pitchFamily="34" charset="0"/>
            </a:endParaRPr>
          </a:p>
        </p:txBody>
      </p:sp>
      <p:pic>
        <p:nvPicPr>
          <p:cNvPr id="6" name="Picture 5" descr="29524D090 copy.JPG"/>
          <p:cNvPicPr>
            <a:picLocks noChangeAspect="1"/>
          </p:cNvPicPr>
          <p:nvPr/>
        </p:nvPicPr>
        <p:blipFill>
          <a:blip r:embed="rId2" cstate="print"/>
          <a:srcRect l="2993" t="13183" r="4289" b="5639"/>
          <a:stretch>
            <a:fillRect/>
          </a:stretch>
        </p:blipFill>
        <p:spPr>
          <a:xfrm>
            <a:off x="4571999" y="3116688"/>
            <a:ext cx="4531553" cy="2635606"/>
          </a:xfrm>
          <a:prstGeom prst="rect">
            <a:avLst/>
          </a:prstGeom>
          <a:ln>
            <a:solidFill>
              <a:schemeClr val="tx1"/>
            </a:solidFill>
          </a:ln>
        </p:spPr>
      </p:pic>
      <p:sp>
        <p:nvSpPr>
          <p:cNvPr id="7" name="Rectangle 6"/>
          <p:cNvSpPr/>
          <p:nvPr/>
        </p:nvSpPr>
        <p:spPr>
          <a:xfrm>
            <a:off x="5056140" y="5793928"/>
            <a:ext cx="3697281" cy="461665"/>
          </a:xfrm>
          <a:prstGeom prst="rect">
            <a:avLst/>
          </a:prstGeom>
        </p:spPr>
        <p:txBody>
          <a:bodyPr wrap="square">
            <a:spAutoFit/>
          </a:bodyPr>
          <a:lstStyle/>
          <a:p>
            <a:r>
              <a:rPr lang="en-US" sz="1200" dirty="0" smtClean="0"/>
              <a:t>DOE SCGF Cohort 2010 at the SCGF Annual Meeting</a:t>
            </a:r>
            <a:br>
              <a:rPr lang="en-US" sz="1200" dirty="0" smtClean="0"/>
            </a:br>
            <a:r>
              <a:rPr lang="en-US" sz="1200" dirty="0" smtClean="0"/>
              <a:t> at Argonne National Laboratory. </a:t>
            </a:r>
            <a:endParaRPr lang="en-US" sz="1200" dirty="0"/>
          </a:p>
        </p:txBody>
      </p:sp>
      <p:sp>
        <p:nvSpPr>
          <p:cNvPr id="10" name="Title 2"/>
          <p:cNvSpPr txBox="1">
            <a:spLocks/>
          </p:cNvSpPr>
          <p:nvPr/>
        </p:nvSpPr>
        <p:spPr bwMode="auto">
          <a:xfrm>
            <a:off x="0" y="10633"/>
            <a:ext cx="9144000" cy="762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106636"/>
                </a:solidFill>
                <a:effectLst/>
                <a:uLnTx/>
                <a:uFillTx/>
                <a:latin typeface="Arial" pitchFamily="34" charset="0"/>
                <a:cs typeface="Arial" charset="0"/>
              </a:rPr>
              <a:t>SC Graduate Fellowship</a:t>
            </a:r>
            <a:r>
              <a:rPr kumimoji="0" lang="en-US" sz="2400" b="0" i="0" u="none" strike="noStrike" kern="0" cap="none" spc="0" normalizeH="0" noProof="0" dirty="0" smtClean="0">
                <a:ln>
                  <a:noFill/>
                </a:ln>
                <a:solidFill>
                  <a:srgbClr val="106636"/>
                </a:solidFill>
                <a:effectLst/>
                <a:uLnTx/>
                <a:uFillTx/>
                <a:latin typeface="Arial" pitchFamily="34" charset="0"/>
                <a:cs typeface="Arial" charset="0"/>
              </a:rPr>
              <a:t> Program</a:t>
            </a:r>
            <a:endParaRPr kumimoji="0" lang="en-US" sz="2400" b="0" i="0" u="none" strike="noStrike" kern="0" cap="none" spc="0" normalizeH="0" baseline="0" noProof="0" dirty="0" smtClean="0">
              <a:ln>
                <a:noFill/>
              </a:ln>
              <a:solidFill>
                <a:srgbClr val="106636"/>
              </a:solidFill>
              <a:effectLst/>
              <a:uLnTx/>
              <a:uFillTx/>
              <a:latin typeface="Arial" pitchFamily="34" charset="0"/>
              <a:cs typeface="Arial" charset="0"/>
            </a:endParaRPr>
          </a:p>
        </p:txBody>
      </p:sp>
      <p:sp>
        <p:nvSpPr>
          <p:cNvPr id="11" name="Footer Placeholder 2"/>
          <p:cNvSpPr>
            <a:spLocks noGrp="1"/>
          </p:cNvSpPr>
          <p:nvPr>
            <p:ph type="ftr" sz="quarter" idx="11"/>
          </p:nvPr>
        </p:nvSpPr>
        <p:spPr>
          <a:xfrm>
            <a:off x="3124200" y="6356350"/>
            <a:ext cx="5334000" cy="365125"/>
          </a:xfrm>
        </p:spPr>
        <p:txBody>
          <a:bodyPr/>
          <a:lstStyle/>
          <a:p>
            <a:r>
              <a:rPr lang="en-US" dirty="0" smtClean="0"/>
              <a:t>WDTS Overview 2011</a:t>
            </a:r>
            <a:endParaRPr lang="en-US" dirty="0"/>
          </a:p>
        </p:txBody>
      </p:sp>
      <p:sp>
        <p:nvSpPr>
          <p:cNvPr id="12" name="TextBox 11"/>
          <p:cNvSpPr txBox="1"/>
          <p:nvPr/>
        </p:nvSpPr>
        <p:spPr>
          <a:xfrm>
            <a:off x="199705" y="3164270"/>
            <a:ext cx="4345326" cy="3416320"/>
          </a:xfrm>
          <a:prstGeom prst="rect">
            <a:avLst/>
          </a:prstGeom>
          <a:noFill/>
          <a:ln>
            <a:noFill/>
          </a:ln>
        </p:spPr>
        <p:txBody>
          <a:bodyPr wrap="square" rtlCol="0">
            <a:spAutoFit/>
          </a:bodyPr>
          <a:lstStyle/>
          <a:p>
            <a:pPr marL="282575" lvl="1" indent="-177800">
              <a:buFont typeface="Wingdings" pitchFamily="2" charset="2"/>
              <a:buChar char="§"/>
            </a:pPr>
            <a:endParaRPr lang="en-US" dirty="0" smtClean="0">
              <a:latin typeface="Arial" pitchFamily="34" charset="0"/>
              <a:cs typeface="Arial" pitchFamily="34" charset="0"/>
            </a:endParaRPr>
          </a:p>
          <a:p>
            <a:pPr marL="282575" lvl="1" indent="-177800">
              <a:buFont typeface="Wingdings" pitchFamily="2" charset="2"/>
              <a:buChar char="§"/>
            </a:pPr>
            <a:r>
              <a:rPr lang="en-US" dirty="0" smtClean="0">
                <a:latin typeface="Arial" pitchFamily="34" charset="0"/>
                <a:cs typeface="Arial" pitchFamily="34" charset="0"/>
              </a:rPr>
              <a:t>Fellows participate in an annual research meeting with SC-supported scientists and learn how to access SC scientific user facilities; SC research program managers are encouraged to include Fellows in programs’ meetings. </a:t>
            </a:r>
          </a:p>
          <a:p>
            <a:pPr marL="282575" lvl="1" indent="-177800">
              <a:buFont typeface="Wingdings" pitchFamily="2" charset="2"/>
              <a:buChar char="§"/>
            </a:pPr>
            <a:endParaRPr lang="en-US" dirty="0" smtClean="0">
              <a:latin typeface="Arial" pitchFamily="34" charset="0"/>
              <a:cs typeface="Arial" pitchFamily="34" charset="0"/>
            </a:endParaRPr>
          </a:p>
          <a:p>
            <a:pPr marL="282575" lvl="1" indent="-177800">
              <a:buFont typeface="Wingdings" pitchFamily="2" charset="2"/>
              <a:buChar char="§"/>
            </a:pPr>
            <a:r>
              <a:rPr lang="en-US" dirty="0" smtClean="0">
                <a:latin typeface="Arial" pitchFamily="34" charset="0"/>
                <a:cs typeface="Arial" pitchFamily="34" charset="0"/>
              </a:rPr>
              <a:t>150 Fellowships awarded in FY 2010.</a:t>
            </a:r>
          </a:p>
          <a:p>
            <a:pPr marL="282575" lvl="1" indent="-177800">
              <a:buFont typeface="Wingdings" pitchFamily="2" charset="2"/>
              <a:buChar char="§"/>
            </a:pPr>
            <a:endParaRPr lang="en-US" dirty="0" smtClean="0">
              <a:latin typeface="Arial" pitchFamily="34" charset="0"/>
              <a:cs typeface="Arial" pitchFamily="34" charset="0"/>
            </a:endParaRPr>
          </a:p>
          <a:p>
            <a:pPr marL="282575" lvl="1" indent="-177800">
              <a:buFont typeface="Wingdings" pitchFamily="2" charset="2"/>
              <a:buChar char="§"/>
            </a:pP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66698" y="1435935"/>
          <a:ext cx="8610603" cy="4566260"/>
        </p:xfrm>
        <a:graphic>
          <a:graphicData uri="http://schemas.openxmlformats.org/drawingml/2006/table">
            <a:tbl>
              <a:tblPr firstRow="1" bandRow="1">
                <a:tableStyleId>{5C22544A-7EE6-4342-B048-85BDC9FD1C3A}</a:tableStyleId>
              </a:tblPr>
              <a:tblGrid>
                <a:gridCol w="925871"/>
                <a:gridCol w="740697"/>
                <a:gridCol w="740697"/>
                <a:gridCol w="648110"/>
                <a:gridCol w="648110"/>
                <a:gridCol w="648110"/>
                <a:gridCol w="648110"/>
                <a:gridCol w="648110"/>
                <a:gridCol w="648110"/>
                <a:gridCol w="648110"/>
                <a:gridCol w="833284"/>
                <a:gridCol w="833284"/>
              </a:tblGrid>
              <a:tr h="523843">
                <a:tc>
                  <a:txBody>
                    <a:bodyPr/>
                    <a:lstStyle/>
                    <a:p>
                      <a:pPr algn="ctr"/>
                      <a:endParaRPr lang="en-US" sz="1400" dirty="0">
                        <a:solidFill>
                          <a:schemeClr val="tx1"/>
                        </a:solidFill>
                      </a:endParaRPr>
                    </a:p>
                  </a:txBody>
                  <a:tcPr anchor="ctr">
                    <a:solidFill>
                      <a:schemeClr val="accent1">
                        <a:lumMod val="40000"/>
                        <a:lumOff val="60000"/>
                      </a:schemeClr>
                    </a:solidFill>
                  </a:tcPr>
                </a:tc>
                <a:tc gridSpan="2">
                  <a:txBody>
                    <a:bodyPr/>
                    <a:lstStyle/>
                    <a:p>
                      <a:pPr algn="ctr"/>
                      <a:r>
                        <a:rPr lang="en-US" sz="1400" dirty="0" smtClean="0">
                          <a:solidFill>
                            <a:schemeClr val="tx1"/>
                          </a:solidFill>
                        </a:rPr>
                        <a:t>FY 2010</a:t>
                      </a:r>
                      <a:endParaRPr lang="en-US" sz="1400" dirty="0">
                        <a:solidFill>
                          <a:schemeClr val="tx1"/>
                        </a:solidFill>
                      </a:endParaRPr>
                    </a:p>
                  </a:txBody>
                  <a:tcPr anchor="ctr">
                    <a:solidFill>
                      <a:schemeClr val="accent1">
                        <a:lumMod val="40000"/>
                        <a:lumOff val="60000"/>
                      </a:schemeClr>
                    </a:solidFill>
                  </a:tcPr>
                </a:tc>
                <a:tc hMerge="1">
                  <a:txBody>
                    <a:bodyPr/>
                    <a:lstStyle/>
                    <a:p>
                      <a:pPr algn="ctr"/>
                      <a:endParaRPr lang="en-US" sz="1400" dirty="0"/>
                    </a:p>
                  </a:txBody>
                  <a:tcPr/>
                </a:tc>
                <a:tc gridSpan="4">
                  <a:txBody>
                    <a:bodyPr/>
                    <a:lstStyle/>
                    <a:p>
                      <a:pPr algn="ctr"/>
                      <a:r>
                        <a:rPr lang="en-US" sz="1400" dirty="0" smtClean="0">
                          <a:solidFill>
                            <a:schemeClr val="tx1"/>
                          </a:solidFill>
                        </a:rPr>
                        <a:t>FY 2011</a:t>
                      </a:r>
                      <a:endParaRPr lang="en-US" sz="1400" dirty="0">
                        <a:solidFill>
                          <a:schemeClr val="tx1"/>
                        </a:solidFill>
                      </a:endParaRPr>
                    </a:p>
                  </a:txBody>
                  <a:tcPr anchor="ctr">
                    <a:solidFill>
                      <a:schemeClr val="accent1">
                        <a:lumMod val="40000"/>
                        <a:lumOff val="60000"/>
                      </a:schemeClr>
                    </a:solidFill>
                  </a:tcPr>
                </a:tc>
                <a:tc hMerge="1">
                  <a:txBody>
                    <a:bodyPr/>
                    <a:lstStyle/>
                    <a:p>
                      <a:endParaRPr lang="en-US"/>
                    </a:p>
                  </a:txBody>
                  <a:tcPr/>
                </a:tc>
                <a:tc hMerge="1">
                  <a:txBody>
                    <a:bodyPr/>
                    <a:lstStyle/>
                    <a:p>
                      <a:endParaRPr lang="en-US" sz="1600" dirty="0"/>
                    </a:p>
                  </a:txBody>
                  <a:tcPr/>
                </a:tc>
                <a:tc hMerge="1">
                  <a:txBody>
                    <a:bodyPr/>
                    <a:lstStyle/>
                    <a:p>
                      <a:endParaRPr lang="en-US"/>
                    </a:p>
                  </a:txBody>
                  <a:tcPr/>
                </a:tc>
                <a:tc gridSpan="3">
                  <a:txBody>
                    <a:bodyPr/>
                    <a:lstStyle/>
                    <a:p>
                      <a:pPr algn="ctr"/>
                      <a:r>
                        <a:rPr lang="en-US" sz="1400" dirty="0" smtClean="0">
                          <a:solidFill>
                            <a:schemeClr val="tx1"/>
                          </a:solidFill>
                        </a:rPr>
                        <a:t>FY 2012</a:t>
                      </a:r>
                      <a:endParaRPr lang="en-US" sz="1400" dirty="0">
                        <a:solidFill>
                          <a:schemeClr val="tx1"/>
                        </a:solidFill>
                      </a:endParaRPr>
                    </a:p>
                  </a:txBody>
                  <a:tcPr anchor="ctr">
                    <a:solidFill>
                      <a:schemeClr val="accent1">
                        <a:lumMod val="40000"/>
                        <a:lumOff val="60000"/>
                      </a:schemeClr>
                    </a:solidFill>
                  </a:tcPr>
                </a:tc>
                <a:tc hMerge="1">
                  <a:txBody>
                    <a:bodyPr/>
                    <a:lstStyle/>
                    <a:p>
                      <a:endParaRPr lang="en-US"/>
                    </a:p>
                  </a:txBody>
                  <a:tcPr/>
                </a:tc>
                <a:tc hMerge="1">
                  <a:txBody>
                    <a:bodyPr/>
                    <a:lstStyle/>
                    <a:p>
                      <a:endParaRPr lang="en-US"/>
                    </a:p>
                  </a:txBody>
                  <a:tcPr/>
                </a:tc>
                <a:tc gridSpan="2">
                  <a:txBody>
                    <a:bodyPr/>
                    <a:lstStyle/>
                    <a:p>
                      <a:pPr algn="ctr"/>
                      <a:r>
                        <a:rPr lang="en-US" sz="1400" dirty="0" smtClean="0">
                          <a:solidFill>
                            <a:schemeClr val="tx1"/>
                          </a:solidFill>
                        </a:rPr>
                        <a:t>Total  Number of Fellowships  (including ARRA)</a:t>
                      </a:r>
                      <a:endParaRPr lang="en-US" sz="1400" dirty="0">
                        <a:solidFill>
                          <a:schemeClr val="tx1"/>
                        </a:solidFill>
                      </a:endParaRPr>
                    </a:p>
                  </a:txBody>
                  <a:tcPr anchor="ctr">
                    <a:solidFill>
                      <a:schemeClr val="accent1">
                        <a:lumMod val="40000"/>
                        <a:lumOff val="60000"/>
                      </a:schemeClr>
                    </a:solidFill>
                  </a:tcPr>
                </a:tc>
                <a:tc hMerge="1">
                  <a:txBody>
                    <a:bodyPr/>
                    <a:lstStyle/>
                    <a:p>
                      <a:pPr algn="ctr"/>
                      <a:endParaRPr lang="en-US" sz="1400" dirty="0"/>
                    </a:p>
                  </a:txBody>
                  <a:tcPr/>
                </a:tc>
              </a:tr>
              <a:tr h="647101">
                <a:tc>
                  <a:txBody>
                    <a:bodyPr/>
                    <a:lstStyle/>
                    <a:p>
                      <a:pPr algn="ctr"/>
                      <a:r>
                        <a:rPr lang="en-US" sz="1400" b="1" dirty="0" smtClean="0"/>
                        <a:t>DOE SCGF</a:t>
                      </a:r>
                      <a:endParaRPr lang="en-US" sz="1400" b="1" dirty="0"/>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ARRA 2009</a:t>
                      </a:r>
                    </a:p>
                  </a:txBody>
                  <a:tcPr anchor="ctr">
                    <a:solidFill>
                      <a:schemeClr val="accent2">
                        <a:lumMod val="60000"/>
                        <a:lumOff val="40000"/>
                      </a:schemeClr>
                    </a:solidFill>
                  </a:tcPr>
                </a:tc>
                <a:tc>
                  <a:txBody>
                    <a:bodyPr/>
                    <a:lstStyle/>
                    <a:p>
                      <a:pPr algn="ctr"/>
                      <a:r>
                        <a:rPr lang="en-US" sz="1200" b="1" dirty="0" smtClean="0"/>
                        <a:t>WDTS Base Funding</a:t>
                      </a:r>
                      <a:endParaRPr lang="en-US" sz="1200" b="1" dirty="0"/>
                    </a:p>
                  </a:txBody>
                  <a:tcPr anchor="ctr">
                    <a:solidFill>
                      <a:schemeClr val="accent2">
                        <a:lumMod val="60000"/>
                        <a:lumOff val="40000"/>
                      </a:schemeClr>
                    </a:solidFill>
                  </a:tcPr>
                </a:tc>
                <a:tc gridSpan="2">
                  <a:txBody>
                    <a:bodyPr/>
                    <a:lstStyle/>
                    <a:p>
                      <a:pPr algn="ctr"/>
                      <a:r>
                        <a:rPr lang="en-US" sz="1200" b="1" dirty="0" smtClean="0"/>
                        <a:t>Budget Request</a:t>
                      </a:r>
                      <a:endParaRPr lang="en-US" sz="1200" b="1" dirty="0"/>
                    </a:p>
                  </a:txBody>
                  <a:tcPr anchor="ctr">
                    <a:solidFill>
                      <a:schemeClr val="bg1">
                        <a:lumMod val="65000"/>
                      </a:schemeClr>
                    </a:solidFill>
                  </a:tcPr>
                </a:tc>
                <a:tc hMerge="1">
                  <a:txBody>
                    <a:bodyPr/>
                    <a:lstStyle/>
                    <a:p>
                      <a:endParaRPr lang="en-US"/>
                    </a:p>
                  </a:txBody>
                  <a:tcPr/>
                </a:tc>
                <a:tc gridSpan="2">
                  <a:txBody>
                    <a:bodyPr/>
                    <a:lstStyle/>
                    <a:p>
                      <a:pPr algn="ctr"/>
                      <a:r>
                        <a:rPr lang="en-US" sz="1200" b="1" dirty="0" smtClean="0"/>
                        <a:t>Full Year CR</a:t>
                      </a:r>
                      <a:endParaRPr lang="en-US" sz="1200" b="1" dirty="0"/>
                    </a:p>
                  </a:txBody>
                  <a:tcPr anchor="ctr">
                    <a:solidFill>
                      <a:schemeClr val="accent2">
                        <a:lumMod val="60000"/>
                        <a:lumOff val="40000"/>
                      </a:schemeClr>
                    </a:solidFill>
                  </a:tcPr>
                </a:tc>
                <a:tc hMerge="1">
                  <a:txBody>
                    <a:bodyPr/>
                    <a:lstStyle/>
                    <a:p>
                      <a:endParaRPr lang="en-US"/>
                    </a:p>
                  </a:txBody>
                  <a:tcPr/>
                </a:tc>
                <a:tc gridSpan="3">
                  <a:txBody>
                    <a:bodyPr/>
                    <a:lstStyle/>
                    <a:p>
                      <a:pPr algn="ctr"/>
                      <a:r>
                        <a:rPr lang="en-US" sz="1200" b="1" dirty="0" smtClean="0"/>
                        <a:t>Budget Request</a:t>
                      </a:r>
                    </a:p>
                  </a:txBody>
                  <a:tcPr anchor="ctr">
                    <a:solidFill>
                      <a:schemeClr val="accent2">
                        <a:lumMod val="60000"/>
                        <a:lumOff val="40000"/>
                      </a:schemeClr>
                    </a:solidFill>
                  </a:tcPr>
                </a:tc>
                <a:tc hMerge="1">
                  <a:txBody>
                    <a:bodyPr/>
                    <a:lstStyle/>
                    <a:p>
                      <a:endParaRPr lang="en-US"/>
                    </a:p>
                  </a:txBody>
                  <a:tcPr/>
                </a:tc>
                <a:tc hMerge="1">
                  <a:txBody>
                    <a:bodyPr/>
                    <a:lstStyle/>
                    <a:p>
                      <a:endParaRPr lang="en-US"/>
                    </a:p>
                  </a:txBody>
                  <a:tcPr/>
                </a:tc>
                <a:tc>
                  <a:txBody>
                    <a:bodyPr/>
                    <a:lstStyle/>
                    <a:p>
                      <a:pPr algn="ctr"/>
                      <a:r>
                        <a:rPr lang="en-US" sz="1200" b="1" dirty="0" smtClean="0"/>
                        <a:t>With Full Budget Requests</a:t>
                      </a:r>
                      <a:endParaRPr lang="en-US" sz="1200" b="1" dirty="0"/>
                    </a:p>
                  </a:txBody>
                  <a:tcPr anchor="ctr">
                    <a:solidFill>
                      <a:schemeClr val="bg1">
                        <a:lumMod val="65000"/>
                      </a:schemeClr>
                    </a:solidFill>
                  </a:tcPr>
                </a:tc>
                <a:tc>
                  <a:txBody>
                    <a:bodyPr/>
                    <a:lstStyle/>
                    <a:p>
                      <a:pPr algn="ctr"/>
                      <a:r>
                        <a:rPr lang="en-US" sz="1200" b="1" dirty="0" smtClean="0"/>
                        <a:t>With FY11 CR + FY12</a:t>
                      </a:r>
                      <a:r>
                        <a:rPr lang="en-US" sz="1200" b="1" baseline="0" dirty="0" smtClean="0"/>
                        <a:t> Request</a:t>
                      </a:r>
                      <a:endParaRPr lang="en-US" sz="1200" b="1" dirty="0"/>
                    </a:p>
                  </a:txBody>
                  <a:tcPr anchor="ctr">
                    <a:solidFill>
                      <a:schemeClr val="accent2">
                        <a:lumMod val="60000"/>
                        <a:lumOff val="40000"/>
                      </a:schemeClr>
                    </a:solidFill>
                  </a:tcPr>
                </a:tc>
              </a:tr>
              <a:tr h="663597">
                <a:tc>
                  <a:txBody>
                    <a:bodyPr/>
                    <a:lstStyle/>
                    <a:p>
                      <a:pPr algn="ctr"/>
                      <a:r>
                        <a:rPr lang="en-US" sz="1400" b="1" dirty="0" smtClean="0"/>
                        <a:t>Total Funding</a:t>
                      </a:r>
                    </a:p>
                    <a:p>
                      <a:pPr algn="ctr"/>
                      <a:r>
                        <a:rPr lang="en-US" sz="1400" b="1" dirty="0" smtClean="0"/>
                        <a:t>($K)</a:t>
                      </a:r>
                      <a:endParaRPr lang="en-US" sz="1400" b="1" dirty="0"/>
                    </a:p>
                  </a:txBody>
                  <a:tcPr>
                    <a:solidFill>
                      <a:schemeClr val="accent1">
                        <a:lumMod val="40000"/>
                        <a:lumOff val="60000"/>
                      </a:schemeClr>
                    </a:solidFill>
                  </a:tcPr>
                </a:tc>
                <a:tc>
                  <a:txBody>
                    <a:bodyPr/>
                    <a:lstStyle/>
                    <a:p>
                      <a:pPr algn="ctr"/>
                      <a:r>
                        <a:rPr lang="en-US" sz="1200" b="1" dirty="0" smtClean="0"/>
                        <a:t>12,500</a:t>
                      </a:r>
                      <a:endParaRPr lang="en-US" sz="1200" b="1" dirty="0"/>
                    </a:p>
                  </a:txBody>
                  <a:tcPr anchor="ctr">
                    <a:solidFill>
                      <a:schemeClr val="accent2">
                        <a:lumMod val="60000"/>
                        <a:lumOff val="40000"/>
                      </a:schemeClr>
                    </a:solidFill>
                  </a:tcPr>
                </a:tc>
                <a:tc>
                  <a:txBody>
                    <a:bodyPr/>
                    <a:lstStyle/>
                    <a:p>
                      <a:pPr algn="ctr"/>
                      <a:r>
                        <a:rPr lang="en-US" sz="1200" b="1" dirty="0" smtClean="0"/>
                        <a:t>5,006</a:t>
                      </a:r>
                      <a:endParaRPr lang="en-US" sz="1200" b="1" dirty="0"/>
                    </a:p>
                  </a:txBody>
                  <a:tcPr anchor="ctr">
                    <a:solidFill>
                      <a:schemeClr val="accent2">
                        <a:lumMod val="60000"/>
                        <a:lumOff val="40000"/>
                      </a:schemeClr>
                    </a:solidFill>
                  </a:tcPr>
                </a:tc>
                <a:tc gridSpan="2">
                  <a:txBody>
                    <a:bodyPr/>
                    <a:lstStyle/>
                    <a:p>
                      <a:pPr algn="ctr"/>
                      <a:r>
                        <a:rPr lang="en-US" sz="1200" b="1" dirty="0" smtClean="0"/>
                        <a:t>15,000</a:t>
                      </a:r>
                      <a:endParaRPr lang="en-US" sz="1200" b="1" dirty="0"/>
                    </a:p>
                  </a:txBody>
                  <a:tcPr anchor="ctr">
                    <a:solidFill>
                      <a:schemeClr val="bg1">
                        <a:lumMod val="65000"/>
                      </a:schemeClr>
                    </a:solidFill>
                  </a:tcPr>
                </a:tc>
                <a:tc hMerge="1">
                  <a:txBody>
                    <a:bodyPr/>
                    <a:lstStyle/>
                    <a:p>
                      <a:endParaRPr lang="en-US"/>
                    </a:p>
                  </a:txBody>
                  <a:tcPr/>
                </a:tc>
                <a:tc gridSpan="2">
                  <a:txBody>
                    <a:bodyPr/>
                    <a:lstStyle/>
                    <a:p>
                      <a:pPr algn="ctr"/>
                      <a:r>
                        <a:rPr lang="en-US" sz="1200" b="1" dirty="0" smtClean="0"/>
                        <a:t>5,000</a:t>
                      </a:r>
                      <a:endParaRPr lang="en-US" sz="1200" b="1" dirty="0"/>
                    </a:p>
                  </a:txBody>
                  <a:tcPr anchor="ctr">
                    <a:solidFill>
                      <a:schemeClr val="accent2">
                        <a:lumMod val="60000"/>
                        <a:lumOff val="40000"/>
                      </a:schemeClr>
                    </a:solidFill>
                  </a:tcPr>
                </a:tc>
                <a:tc hMerge="1">
                  <a:txBody>
                    <a:bodyPr/>
                    <a:lstStyle/>
                    <a:p>
                      <a:endParaRPr lang="en-US"/>
                    </a:p>
                  </a:txBody>
                  <a:tcPr/>
                </a:tc>
                <a:tc gridSpan="3">
                  <a:txBody>
                    <a:bodyPr/>
                    <a:lstStyle/>
                    <a:p>
                      <a:pPr algn="ctr"/>
                      <a:r>
                        <a:rPr lang="en-US" sz="1200" b="1" dirty="0" smtClean="0"/>
                        <a:t>16,100</a:t>
                      </a:r>
                      <a:endParaRPr lang="en-US" sz="1200" b="1" dirty="0"/>
                    </a:p>
                  </a:txBody>
                  <a:tcPr anchor="ctr">
                    <a:solidFill>
                      <a:schemeClr val="accent2">
                        <a:lumMod val="60000"/>
                        <a:lumOff val="40000"/>
                      </a:schemeClr>
                    </a:solidFill>
                  </a:tcPr>
                </a:tc>
                <a:tc hMerge="1">
                  <a:txBody>
                    <a:bodyPr/>
                    <a:lstStyle/>
                    <a:p>
                      <a:endParaRPr lang="en-US"/>
                    </a:p>
                  </a:txBody>
                  <a:tcPr/>
                </a:tc>
                <a:tc hMerge="1">
                  <a:txBody>
                    <a:bodyPr/>
                    <a:lstStyle/>
                    <a:p>
                      <a:endParaRPr lang="en-US"/>
                    </a:p>
                  </a:txBody>
                  <a:tcPr/>
                </a:tc>
                <a:tc>
                  <a:txBody>
                    <a:bodyPr/>
                    <a:lstStyle/>
                    <a:p>
                      <a:pPr algn="ctr"/>
                      <a:r>
                        <a:rPr lang="en-US" sz="1200" b="1" dirty="0" smtClean="0"/>
                        <a:t>---</a:t>
                      </a:r>
                      <a:endParaRPr lang="en-US" sz="1200" b="1" dirty="0"/>
                    </a:p>
                  </a:txBody>
                  <a:tcPr anchor="ctr">
                    <a:solidFill>
                      <a:schemeClr val="bg1">
                        <a:lumMod val="65000"/>
                      </a:schemeClr>
                    </a:solidFill>
                  </a:tcPr>
                </a:tc>
                <a:tc>
                  <a:txBody>
                    <a:bodyPr/>
                    <a:lstStyle/>
                    <a:p>
                      <a:pPr algn="ctr"/>
                      <a:r>
                        <a:rPr lang="en-US" sz="1200" b="1" dirty="0" smtClean="0"/>
                        <a:t>---</a:t>
                      </a:r>
                      <a:endParaRPr lang="en-US" sz="1200" b="1" dirty="0"/>
                    </a:p>
                  </a:txBody>
                  <a:tcPr anchor="ctr">
                    <a:solidFill>
                      <a:schemeClr val="bg1">
                        <a:lumMod val="65000"/>
                      </a:schemeClr>
                    </a:solidFill>
                  </a:tcPr>
                </a:tc>
              </a:tr>
              <a:tr h="663597">
                <a:tc>
                  <a:txBody>
                    <a:bodyPr/>
                    <a:lstStyle/>
                    <a:p>
                      <a:pPr algn="ctr"/>
                      <a:r>
                        <a:rPr lang="en-US" sz="1200" b="1" dirty="0" smtClean="0"/>
                        <a:t>FY 2010</a:t>
                      </a:r>
                    </a:p>
                  </a:txBody>
                  <a:tcPr anchor="ctr">
                    <a:solidFill>
                      <a:schemeClr val="accent1">
                        <a:lumMod val="40000"/>
                        <a:lumOff val="60000"/>
                      </a:schemeClr>
                    </a:solidFill>
                  </a:tcPr>
                </a:tc>
                <a:tc>
                  <a:txBody>
                    <a:bodyPr/>
                    <a:lstStyle/>
                    <a:p>
                      <a:pPr algn="ctr"/>
                      <a:r>
                        <a:rPr lang="en-US" sz="1200" b="1" dirty="0" smtClean="0"/>
                        <a:t>80</a:t>
                      </a:r>
                      <a:br>
                        <a:rPr lang="en-US" sz="1200" b="1" dirty="0" smtClean="0"/>
                      </a:br>
                      <a:r>
                        <a:rPr lang="en-US" sz="1200" b="1" dirty="0" smtClean="0"/>
                        <a:t>(1</a:t>
                      </a:r>
                      <a:r>
                        <a:rPr lang="en-US" sz="1200" b="1" baseline="30000" dirty="0" smtClean="0"/>
                        <a:t>st</a:t>
                      </a:r>
                      <a:r>
                        <a:rPr lang="en-US" sz="1200" b="1" baseline="0" dirty="0" smtClean="0"/>
                        <a:t> yr)</a:t>
                      </a:r>
                      <a:endParaRPr lang="en-US" sz="1200" b="1" dirty="0"/>
                    </a:p>
                  </a:txBody>
                  <a:tcPr anchor="ctr">
                    <a:solidFill>
                      <a:schemeClr val="accent2">
                        <a:lumMod val="60000"/>
                        <a:lumOff val="40000"/>
                      </a:schemeClr>
                    </a:solidFill>
                  </a:tcPr>
                </a:tc>
                <a:tc>
                  <a:txBody>
                    <a:bodyPr/>
                    <a:lstStyle/>
                    <a:p>
                      <a:pPr algn="ctr"/>
                      <a:r>
                        <a:rPr lang="en-US" sz="1200" b="1" dirty="0" smtClean="0"/>
                        <a:t>70</a:t>
                      </a:r>
                    </a:p>
                    <a:p>
                      <a:pPr algn="ctr"/>
                      <a:r>
                        <a:rPr lang="en-US" sz="1200" b="1" dirty="0" smtClean="0"/>
                        <a:t>(1</a:t>
                      </a:r>
                      <a:r>
                        <a:rPr lang="en-US" sz="1200" b="1" baseline="30000" dirty="0" smtClean="0"/>
                        <a:t>st</a:t>
                      </a:r>
                      <a:r>
                        <a:rPr lang="en-US" sz="1200" b="1" dirty="0" smtClean="0"/>
                        <a:t> yr)</a:t>
                      </a:r>
                      <a:endParaRPr lang="en-US" sz="1200" b="1" dirty="0"/>
                    </a:p>
                  </a:txBody>
                  <a:tcPr anchor="ctr">
                    <a:solidFill>
                      <a:schemeClr val="accent2">
                        <a:lumMod val="60000"/>
                        <a:lumOff val="40000"/>
                      </a:schemeClr>
                    </a:solidFill>
                  </a:tcPr>
                </a:tc>
                <a:tc gridSpan="2">
                  <a:txBody>
                    <a:bodyPr/>
                    <a:lstStyle/>
                    <a:p>
                      <a:pPr algn="ctr"/>
                      <a:endParaRPr lang="en-US" sz="1200" b="1" dirty="0"/>
                    </a:p>
                  </a:txBody>
                  <a:tcPr anchor="ctr">
                    <a:solidFill>
                      <a:schemeClr val="bg1">
                        <a:lumMod val="65000"/>
                      </a:schemeClr>
                    </a:solidFill>
                  </a:tcPr>
                </a:tc>
                <a:tc hMerge="1">
                  <a:txBody>
                    <a:bodyPr/>
                    <a:lstStyle/>
                    <a:p>
                      <a:endParaRPr lang="en-US"/>
                    </a:p>
                  </a:txBody>
                  <a:tcPr/>
                </a:tc>
                <a:tc gridSpan="2">
                  <a:txBody>
                    <a:bodyPr/>
                    <a:lstStyle/>
                    <a:p>
                      <a:pPr algn="ctr"/>
                      <a:endParaRPr lang="en-US" sz="1200" b="1" dirty="0"/>
                    </a:p>
                  </a:txBody>
                  <a:tcPr anchor="ctr">
                    <a:solidFill>
                      <a:schemeClr val="accent2">
                        <a:lumMod val="60000"/>
                        <a:lumOff val="40000"/>
                      </a:schemeClr>
                    </a:solidFill>
                  </a:tcPr>
                </a:tc>
                <a:tc hMerge="1">
                  <a:txBody>
                    <a:bodyPr/>
                    <a:lstStyle/>
                    <a:p>
                      <a:endParaRPr lang="en-US"/>
                    </a:p>
                  </a:txBody>
                  <a:tcPr/>
                </a:tc>
                <a:tc gridSpan="3">
                  <a:txBody>
                    <a:bodyPr/>
                    <a:lstStyle/>
                    <a:p>
                      <a:pPr algn="ctr"/>
                      <a:endParaRPr lang="en-US" sz="1200" b="1" dirty="0"/>
                    </a:p>
                  </a:txBody>
                  <a:tcPr anchor="ctr">
                    <a:solidFill>
                      <a:schemeClr val="accent2">
                        <a:lumMod val="60000"/>
                        <a:lumOff val="40000"/>
                      </a:schemeClr>
                    </a:solidFill>
                  </a:tcPr>
                </a:tc>
                <a:tc hMerge="1">
                  <a:txBody>
                    <a:bodyPr/>
                    <a:lstStyle/>
                    <a:p>
                      <a:endParaRPr lang="en-US"/>
                    </a:p>
                  </a:txBody>
                  <a:tcPr/>
                </a:tc>
                <a:tc hMerge="1">
                  <a:txBody>
                    <a:bodyPr/>
                    <a:lstStyle/>
                    <a:p>
                      <a:endParaRPr lang="en-US"/>
                    </a:p>
                  </a:txBody>
                  <a:tcPr/>
                </a:tc>
                <a:tc>
                  <a:txBody>
                    <a:bodyPr/>
                    <a:lstStyle/>
                    <a:p>
                      <a:pPr algn="ctr"/>
                      <a:r>
                        <a:rPr lang="en-US" sz="1200" b="1" dirty="0" smtClean="0"/>
                        <a:t>150</a:t>
                      </a:r>
                      <a:endParaRPr lang="en-US" sz="1200" b="1" dirty="0"/>
                    </a:p>
                  </a:txBody>
                  <a:tcPr anchor="ctr">
                    <a:solidFill>
                      <a:schemeClr val="accent2">
                        <a:lumMod val="60000"/>
                        <a:lumOff val="40000"/>
                      </a:schemeClr>
                    </a:solidFill>
                  </a:tcPr>
                </a:tc>
                <a:tc>
                  <a:txBody>
                    <a:bodyPr/>
                    <a:lstStyle/>
                    <a:p>
                      <a:pPr algn="ctr"/>
                      <a:r>
                        <a:rPr lang="en-US" sz="1200" b="1" dirty="0" smtClean="0"/>
                        <a:t>---</a:t>
                      </a:r>
                      <a:endParaRPr lang="en-US" sz="1200" b="1" dirty="0"/>
                    </a:p>
                  </a:txBody>
                  <a:tcPr anchor="ctr">
                    <a:solidFill>
                      <a:schemeClr val="bg1">
                        <a:lumMod val="65000"/>
                      </a:schemeClr>
                    </a:solidFill>
                  </a:tcPr>
                </a:tc>
              </a:tr>
              <a:tr h="784676">
                <a:tc>
                  <a:txBody>
                    <a:bodyPr/>
                    <a:lstStyle/>
                    <a:p>
                      <a:pPr algn="ctr"/>
                      <a:r>
                        <a:rPr lang="en-US" sz="1200" b="1" dirty="0" smtClean="0"/>
                        <a:t>FY 2011</a:t>
                      </a:r>
                    </a:p>
                  </a:txBody>
                  <a:tcPr anchor="ctr">
                    <a:solidFill>
                      <a:schemeClr val="accent1">
                        <a:lumMod val="40000"/>
                        <a:lumOff val="60000"/>
                      </a:schemeClr>
                    </a:solidFill>
                  </a:tcPr>
                </a:tc>
                <a:tc>
                  <a:txBody>
                    <a:bodyPr/>
                    <a:lstStyle/>
                    <a:p>
                      <a:pPr algn="ctr"/>
                      <a:r>
                        <a:rPr lang="en-US" sz="1200" b="1" dirty="0" smtClean="0"/>
                        <a:t>80</a:t>
                      </a:r>
                      <a:br>
                        <a:rPr lang="en-US" sz="1200" b="1" dirty="0" smtClean="0"/>
                      </a:br>
                      <a:r>
                        <a:rPr lang="en-US" sz="1200" b="1" dirty="0" smtClean="0"/>
                        <a:t>(2</a:t>
                      </a:r>
                      <a:r>
                        <a:rPr lang="en-US" sz="1200" b="1" baseline="30000" dirty="0" smtClean="0"/>
                        <a:t>nd</a:t>
                      </a:r>
                      <a:r>
                        <a:rPr lang="en-US" sz="1200" b="1" dirty="0" smtClean="0"/>
                        <a:t> yr)</a:t>
                      </a:r>
                      <a:endParaRPr lang="en-US" sz="1200" b="1" dirty="0"/>
                    </a:p>
                  </a:txBody>
                  <a:tcPr anchor="ctr">
                    <a:solidFill>
                      <a:schemeClr val="accent2">
                        <a:lumMod val="60000"/>
                        <a:lumOff val="40000"/>
                      </a:schemeClr>
                    </a:solidFill>
                  </a:tcPr>
                </a:tc>
                <a:tc>
                  <a:txBody>
                    <a:bodyPr/>
                    <a:lstStyle/>
                    <a:p>
                      <a:pPr algn="ctr"/>
                      <a:endParaRPr lang="en-US" sz="1200" b="1" dirty="0"/>
                    </a:p>
                  </a:txBody>
                  <a:tcPr anchor="ctr">
                    <a:solidFill>
                      <a:schemeClr val="bg1">
                        <a:lumMod val="65000"/>
                      </a:schemeClr>
                    </a:solidFill>
                  </a:tcPr>
                </a:tc>
                <a:tc>
                  <a:txBody>
                    <a:bodyPr/>
                    <a:lstStyle/>
                    <a:p>
                      <a:pPr algn="ctr"/>
                      <a:r>
                        <a:rPr lang="en-US" sz="1200" b="1" dirty="0" smtClean="0"/>
                        <a:t>70</a:t>
                      </a:r>
                    </a:p>
                    <a:p>
                      <a:pPr algn="ctr"/>
                      <a:r>
                        <a:rPr lang="en-US" sz="1200" b="1" dirty="0" smtClean="0"/>
                        <a:t>(2</a:t>
                      </a:r>
                      <a:r>
                        <a:rPr lang="en-US" sz="1200" b="1" baseline="30000" dirty="0" smtClean="0"/>
                        <a:t>nd</a:t>
                      </a:r>
                      <a:r>
                        <a:rPr lang="en-US" sz="1200" b="1" dirty="0" smtClean="0"/>
                        <a:t> yr)</a:t>
                      </a:r>
                      <a:endParaRPr lang="en-US" sz="1200" b="1" dirty="0"/>
                    </a:p>
                  </a:txBody>
                  <a:tcPr anchor="ctr">
                    <a:solidFill>
                      <a:schemeClr val="bg1">
                        <a:lumMod val="65000"/>
                      </a:schemeClr>
                    </a:solidFill>
                  </a:tcPr>
                </a:tc>
                <a:tc>
                  <a:txBody>
                    <a:bodyPr/>
                    <a:lstStyle/>
                    <a:p>
                      <a:pPr algn="ctr"/>
                      <a:r>
                        <a:rPr lang="en-US" sz="1200" b="1" dirty="0" smtClean="0"/>
                        <a:t>150</a:t>
                      </a:r>
                    </a:p>
                    <a:p>
                      <a:pPr algn="ctr"/>
                      <a:r>
                        <a:rPr lang="en-US" sz="1200" b="1" dirty="0" smtClean="0"/>
                        <a:t>(1</a:t>
                      </a:r>
                      <a:r>
                        <a:rPr lang="en-US" sz="1200" b="1" baseline="30000" dirty="0" smtClean="0"/>
                        <a:t>st</a:t>
                      </a:r>
                      <a:r>
                        <a:rPr lang="en-US" sz="1200" b="1" baseline="0" dirty="0" smtClean="0"/>
                        <a:t> </a:t>
                      </a:r>
                      <a:r>
                        <a:rPr lang="en-US" sz="1200" b="1" dirty="0" smtClean="0"/>
                        <a:t>yr)</a:t>
                      </a:r>
                      <a:endParaRPr lang="en-US" sz="1200" b="1" dirty="0"/>
                    </a:p>
                  </a:txBody>
                  <a:tcPr anchor="ctr">
                    <a:solidFill>
                      <a:schemeClr val="bg1">
                        <a:lumMod val="65000"/>
                      </a:schemeClr>
                    </a:solidFill>
                  </a:tcPr>
                </a:tc>
                <a:tc>
                  <a:txBody>
                    <a:bodyPr/>
                    <a:lstStyle/>
                    <a:p>
                      <a:pPr algn="ctr"/>
                      <a:r>
                        <a:rPr lang="en-US" sz="1200" b="1" dirty="0" smtClean="0"/>
                        <a:t>70</a:t>
                      </a:r>
                    </a:p>
                    <a:p>
                      <a:pPr algn="ctr"/>
                      <a:r>
                        <a:rPr lang="en-US" sz="1200" b="1" dirty="0" smtClean="0"/>
                        <a:t>(2</a:t>
                      </a:r>
                      <a:r>
                        <a:rPr lang="en-US" sz="1200" b="1" baseline="30000" dirty="0" smtClean="0"/>
                        <a:t>nd</a:t>
                      </a:r>
                      <a:r>
                        <a:rPr lang="en-US" sz="1200" b="1" dirty="0" smtClean="0"/>
                        <a:t> yr)</a:t>
                      </a:r>
                      <a:endParaRPr lang="en-US" sz="1200" b="1" dirty="0"/>
                    </a:p>
                  </a:txBody>
                  <a:tcPr anchor="ctr">
                    <a:solidFill>
                      <a:schemeClr val="accent2">
                        <a:lumMod val="60000"/>
                        <a:lumOff val="40000"/>
                      </a:schemeClr>
                    </a:solidFill>
                  </a:tcPr>
                </a:tc>
                <a:tc>
                  <a:txBody>
                    <a:bodyPr/>
                    <a:lstStyle/>
                    <a:p>
                      <a:pPr algn="ctr"/>
                      <a:r>
                        <a:rPr lang="en-US" sz="1200" b="1" dirty="0" smtClean="0"/>
                        <a:t>0</a:t>
                      </a:r>
                    </a:p>
                    <a:p>
                      <a:pPr algn="ctr"/>
                      <a:r>
                        <a:rPr lang="en-US" sz="1200" b="1" dirty="0" smtClean="0"/>
                        <a:t>(1</a:t>
                      </a:r>
                      <a:r>
                        <a:rPr lang="en-US" sz="1200" b="1" baseline="30000" dirty="0" smtClean="0"/>
                        <a:t>st</a:t>
                      </a:r>
                      <a:r>
                        <a:rPr lang="en-US" sz="1200" b="1" baseline="0" dirty="0" smtClean="0"/>
                        <a:t> </a:t>
                      </a:r>
                      <a:r>
                        <a:rPr lang="en-US" sz="1200" b="1" dirty="0" smtClean="0"/>
                        <a:t>yr)</a:t>
                      </a:r>
                      <a:endParaRPr lang="en-US" sz="1200" b="1" dirty="0"/>
                    </a:p>
                  </a:txBody>
                  <a:tcPr anchor="ctr">
                    <a:solidFill>
                      <a:schemeClr val="accent2">
                        <a:lumMod val="60000"/>
                        <a:lumOff val="40000"/>
                      </a:schemeClr>
                    </a:solidFill>
                  </a:tcPr>
                </a:tc>
                <a:tc gridSpan="3">
                  <a:txBody>
                    <a:bodyPr/>
                    <a:lstStyle/>
                    <a:p>
                      <a:pPr algn="ctr"/>
                      <a:endParaRPr lang="en-US" sz="1200" b="1" dirty="0"/>
                    </a:p>
                  </a:txBody>
                  <a:tcPr anchor="ctr">
                    <a:solidFill>
                      <a:schemeClr val="accent2">
                        <a:lumMod val="60000"/>
                        <a:lumOff val="40000"/>
                      </a:schemeClr>
                    </a:solidFill>
                  </a:tcPr>
                </a:tc>
                <a:tc hMerge="1">
                  <a:txBody>
                    <a:bodyPr/>
                    <a:lstStyle/>
                    <a:p>
                      <a:endParaRPr lang="en-US"/>
                    </a:p>
                  </a:txBody>
                  <a:tcPr/>
                </a:tc>
                <a:tc hMerge="1">
                  <a:txBody>
                    <a:bodyPr/>
                    <a:lstStyle/>
                    <a:p>
                      <a:endParaRPr lang="en-US"/>
                    </a:p>
                  </a:txBody>
                  <a:tcPr/>
                </a:tc>
                <a:tc>
                  <a:txBody>
                    <a:bodyPr/>
                    <a:lstStyle/>
                    <a:p>
                      <a:pPr algn="ctr"/>
                      <a:r>
                        <a:rPr lang="en-US" sz="1200" b="1" dirty="0" smtClean="0"/>
                        <a:t>300 </a:t>
                      </a:r>
                      <a:endParaRPr lang="en-US" sz="1200" b="1" dirty="0"/>
                    </a:p>
                  </a:txBody>
                  <a:tcPr anchor="ctr">
                    <a:solidFill>
                      <a:schemeClr val="bg1">
                        <a:lumMod val="65000"/>
                      </a:schemeClr>
                    </a:solidFill>
                  </a:tcPr>
                </a:tc>
                <a:tc>
                  <a:txBody>
                    <a:bodyPr/>
                    <a:lstStyle/>
                    <a:p>
                      <a:pPr algn="ctr"/>
                      <a:r>
                        <a:rPr lang="en-US" sz="1200" b="1" dirty="0" smtClean="0"/>
                        <a:t>150</a:t>
                      </a:r>
                      <a:endParaRPr lang="en-US" sz="1200" b="1" dirty="0"/>
                    </a:p>
                  </a:txBody>
                  <a:tcPr anchor="ctr">
                    <a:solidFill>
                      <a:schemeClr val="accent2">
                        <a:lumMod val="60000"/>
                        <a:lumOff val="40000"/>
                      </a:schemeClr>
                    </a:solidFill>
                  </a:tcPr>
                </a:tc>
              </a:tr>
              <a:tr h="831987">
                <a:tc>
                  <a:txBody>
                    <a:bodyPr/>
                    <a:lstStyle/>
                    <a:p>
                      <a:pPr algn="ctr"/>
                      <a:r>
                        <a:rPr lang="en-US" sz="1200" b="1" dirty="0" smtClean="0"/>
                        <a:t>FY 2012 </a:t>
                      </a:r>
                    </a:p>
                  </a:txBody>
                  <a:tcPr anchor="ctr">
                    <a:solidFill>
                      <a:schemeClr val="accent1">
                        <a:lumMod val="40000"/>
                        <a:lumOff val="60000"/>
                      </a:schemeClr>
                    </a:solidFill>
                  </a:tcPr>
                </a:tc>
                <a:tc>
                  <a:txBody>
                    <a:bodyPr/>
                    <a:lstStyle/>
                    <a:p>
                      <a:pPr algn="ctr"/>
                      <a:r>
                        <a:rPr lang="en-US" sz="1200" b="1" dirty="0" smtClean="0"/>
                        <a:t>80</a:t>
                      </a:r>
                      <a:br>
                        <a:rPr lang="en-US" sz="1200" b="1" dirty="0" smtClean="0"/>
                      </a:br>
                      <a:r>
                        <a:rPr lang="en-US" sz="1200" b="1" dirty="0" smtClean="0"/>
                        <a:t>(3</a:t>
                      </a:r>
                      <a:r>
                        <a:rPr lang="en-US" sz="1200" b="1" baseline="30000" dirty="0" smtClean="0"/>
                        <a:t>rd</a:t>
                      </a:r>
                      <a:r>
                        <a:rPr lang="en-US" sz="1200" b="1" dirty="0" smtClean="0"/>
                        <a:t> yr)</a:t>
                      </a:r>
                      <a:endParaRPr lang="en-US" sz="1200" b="1" dirty="0"/>
                    </a:p>
                  </a:txBody>
                  <a:tcPr anchor="ctr">
                    <a:solidFill>
                      <a:schemeClr val="accent2">
                        <a:lumMod val="60000"/>
                        <a:lumOff val="40000"/>
                      </a:schemeClr>
                    </a:solidFill>
                  </a:tcPr>
                </a:tc>
                <a:tc>
                  <a:txBody>
                    <a:bodyPr/>
                    <a:lstStyle/>
                    <a:p>
                      <a:pPr algn="ctr"/>
                      <a:endParaRPr lang="en-US" b="1" dirty="0"/>
                    </a:p>
                  </a:txBody>
                  <a:tcPr anchor="ctr">
                    <a:solidFill>
                      <a:schemeClr val="bg1">
                        <a:lumMod val="65000"/>
                      </a:schemeClr>
                    </a:solidFill>
                  </a:tcPr>
                </a:tc>
                <a:tc gridSpan="2">
                  <a:txBody>
                    <a:bodyPr/>
                    <a:lstStyle/>
                    <a:p>
                      <a:pPr algn="ctr"/>
                      <a:endParaRPr lang="en-US" b="1" dirty="0"/>
                    </a:p>
                  </a:txBody>
                  <a:tcPr anchor="ctr">
                    <a:solidFill>
                      <a:schemeClr val="bg1">
                        <a:lumMod val="65000"/>
                      </a:schemeClr>
                    </a:solidFill>
                  </a:tcPr>
                </a:tc>
                <a:tc hMerge="1">
                  <a:txBody>
                    <a:bodyPr/>
                    <a:lstStyle/>
                    <a:p>
                      <a:endParaRPr lang="en-US" sz="1200" b="1" dirty="0"/>
                    </a:p>
                  </a:txBody>
                  <a:tcPr>
                    <a:solidFill>
                      <a:schemeClr val="accent6">
                        <a:lumMod val="60000"/>
                        <a:lumOff val="40000"/>
                      </a:schemeClr>
                    </a:solidFill>
                  </a:tcPr>
                </a:tc>
                <a:tc gridSpan="2">
                  <a:txBody>
                    <a:bodyPr/>
                    <a:lstStyle/>
                    <a:p>
                      <a:pPr algn="ctr"/>
                      <a:endParaRPr lang="en-US" sz="1200" b="1" dirty="0"/>
                    </a:p>
                  </a:txBody>
                  <a:tcPr anchor="ctr">
                    <a:solidFill>
                      <a:schemeClr val="accent2">
                        <a:lumMod val="60000"/>
                        <a:lumOff val="40000"/>
                      </a:schemeClr>
                    </a:solidFill>
                  </a:tcPr>
                </a:tc>
                <a:tc hMerge="1">
                  <a:txBody>
                    <a:bodyPr/>
                    <a:lstStyle/>
                    <a:p>
                      <a:endParaRPr lang="en-US" sz="1200" b="1" dirty="0"/>
                    </a:p>
                  </a:txBody>
                  <a:tcPr>
                    <a:solidFill>
                      <a:schemeClr val="accent6">
                        <a:lumMod val="60000"/>
                        <a:lumOff val="40000"/>
                      </a:schemeClr>
                    </a:solidFill>
                  </a:tcPr>
                </a:tc>
                <a:tc>
                  <a:txBody>
                    <a:bodyPr/>
                    <a:lstStyle/>
                    <a:p>
                      <a:pPr algn="ctr"/>
                      <a:r>
                        <a:rPr lang="en-US" sz="1200" b="1" dirty="0" smtClean="0"/>
                        <a:t>70</a:t>
                      </a:r>
                    </a:p>
                    <a:p>
                      <a:pPr algn="ctr"/>
                      <a:r>
                        <a:rPr lang="en-US" sz="1200" b="1" dirty="0" smtClean="0"/>
                        <a:t>(3</a:t>
                      </a:r>
                      <a:r>
                        <a:rPr lang="en-US" sz="1200" b="1" baseline="30000" dirty="0" smtClean="0"/>
                        <a:t>nd</a:t>
                      </a:r>
                      <a:r>
                        <a:rPr lang="en-US" sz="1200" b="1" dirty="0" smtClean="0"/>
                        <a:t> yr)</a:t>
                      </a:r>
                      <a:endParaRPr lang="en-US" sz="1200" b="1" dirty="0"/>
                    </a:p>
                  </a:txBody>
                  <a:tcPr anchor="ctr">
                    <a:solidFill>
                      <a:schemeClr val="accent2">
                        <a:lumMod val="60000"/>
                        <a:lumOff val="40000"/>
                      </a:schemeClr>
                    </a:solidFill>
                  </a:tcPr>
                </a:tc>
                <a:tc>
                  <a:txBody>
                    <a:bodyPr/>
                    <a:lstStyle/>
                    <a:p>
                      <a:pPr algn="ctr"/>
                      <a:r>
                        <a:rPr lang="en-US" sz="1200" b="1" dirty="0" smtClean="0"/>
                        <a:t>0</a:t>
                      </a:r>
                    </a:p>
                    <a:p>
                      <a:pPr algn="ctr"/>
                      <a:r>
                        <a:rPr lang="en-US" sz="1200" b="1" dirty="0" smtClean="0"/>
                        <a:t>(2</a:t>
                      </a:r>
                      <a:r>
                        <a:rPr lang="en-US" sz="1200" b="1" baseline="30000" dirty="0" smtClean="0"/>
                        <a:t>st</a:t>
                      </a:r>
                      <a:r>
                        <a:rPr lang="en-US" sz="1200" b="1" baseline="0" dirty="0" smtClean="0"/>
                        <a:t> </a:t>
                      </a:r>
                      <a:r>
                        <a:rPr lang="en-US" sz="1200" b="1" dirty="0" smtClean="0"/>
                        <a:t>yr)</a:t>
                      </a:r>
                      <a:endParaRPr lang="en-US" sz="1200" b="1" dirty="0"/>
                    </a:p>
                  </a:txBody>
                  <a:tcPr anchor="ctr">
                    <a:solidFill>
                      <a:schemeClr val="accent2">
                        <a:lumMod val="60000"/>
                        <a:lumOff val="40000"/>
                      </a:schemeClr>
                    </a:solidFill>
                  </a:tcPr>
                </a:tc>
                <a:tc>
                  <a:txBody>
                    <a:bodyPr/>
                    <a:lstStyle/>
                    <a:p>
                      <a:pPr algn="ctr"/>
                      <a:r>
                        <a:rPr lang="en-US" sz="1200" b="1" dirty="0" smtClean="0"/>
                        <a:t>170 </a:t>
                      </a:r>
                    </a:p>
                    <a:p>
                      <a:pPr algn="ctr"/>
                      <a:r>
                        <a:rPr lang="en-US" sz="1200" b="1" dirty="0" smtClean="0"/>
                        <a:t>(1</a:t>
                      </a:r>
                      <a:r>
                        <a:rPr lang="en-US" sz="1200" b="1" baseline="30000" dirty="0" smtClean="0"/>
                        <a:t>st</a:t>
                      </a:r>
                      <a:r>
                        <a:rPr lang="en-US" sz="1200" b="1" dirty="0" smtClean="0"/>
                        <a:t> yr)</a:t>
                      </a:r>
                    </a:p>
                  </a:txBody>
                  <a:tcPr anchor="ctr">
                    <a:solidFill>
                      <a:schemeClr val="accent2">
                        <a:lumMod val="60000"/>
                        <a:lumOff val="40000"/>
                      </a:schemeClr>
                    </a:solidFill>
                  </a:tcPr>
                </a:tc>
                <a:tc>
                  <a:txBody>
                    <a:bodyPr/>
                    <a:lstStyle/>
                    <a:p>
                      <a:pPr algn="ctr"/>
                      <a:r>
                        <a:rPr lang="en-US" sz="1200" b="1" dirty="0" smtClean="0"/>
                        <a:t>320</a:t>
                      </a:r>
                      <a:endParaRPr lang="en-US" sz="1200" b="1" dirty="0"/>
                    </a:p>
                  </a:txBody>
                  <a:tcPr anchor="ctr">
                    <a:solidFill>
                      <a:schemeClr val="bg1">
                        <a:lumMod val="65000"/>
                      </a:schemeClr>
                    </a:solidFill>
                  </a:tcPr>
                </a:tc>
                <a:tc>
                  <a:txBody>
                    <a:bodyPr/>
                    <a:lstStyle/>
                    <a:p>
                      <a:pPr algn="ctr"/>
                      <a:r>
                        <a:rPr lang="en-US" sz="1200" b="1" dirty="0" smtClean="0"/>
                        <a:t>320</a:t>
                      </a:r>
                      <a:endParaRPr lang="en-US" sz="1200" b="1" dirty="0"/>
                    </a:p>
                  </a:txBody>
                  <a:tcPr anchor="ctr">
                    <a:solidFill>
                      <a:schemeClr val="accent2">
                        <a:lumMod val="60000"/>
                        <a:lumOff val="40000"/>
                      </a:schemeClr>
                    </a:solidFill>
                  </a:tcPr>
                </a:tc>
              </a:tr>
            </a:tbl>
          </a:graphicData>
        </a:graphic>
      </p:graphicFrame>
      <p:sp>
        <p:nvSpPr>
          <p:cNvPr id="7" name="Title 2"/>
          <p:cNvSpPr txBox="1">
            <a:spLocks/>
          </p:cNvSpPr>
          <p:nvPr/>
        </p:nvSpPr>
        <p:spPr bwMode="auto">
          <a:xfrm>
            <a:off x="0" y="10633"/>
            <a:ext cx="9144000" cy="762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106636"/>
                </a:solidFill>
                <a:effectLst/>
                <a:uLnTx/>
                <a:uFillTx/>
                <a:latin typeface="Arial" pitchFamily="34" charset="0"/>
                <a:cs typeface="Arial" charset="0"/>
              </a:rPr>
              <a:t>SC Graduate Fellowship</a:t>
            </a:r>
            <a:r>
              <a:rPr kumimoji="0" lang="en-US" sz="2400" b="0" i="0" u="none" strike="noStrike" kern="0" cap="none" spc="0" normalizeH="0" noProof="0" dirty="0" smtClean="0">
                <a:ln>
                  <a:noFill/>
                </a:ln>
                <a:solidFill>
                  <a:srgbClr val="106636"/>
                </a:solidFill>
                <a:effectLst/>
                <a:uLnTx/>
                <a:uFillTx/>
                <a:latin typeface="Arial" pitchFamily="34" charset="0"/>
                <a:cs typeface="Arial" charset="0"/>
              </a:rPr>
              <a:t> Summaries of Cohorts</a:t>
            </a:r>
            <a:endParaRPr kumimoji="0" lang="en-US" sz="2400" b="0" i="0" u="none" strike="noStrike" kern="0" cap="none" spc="0" normalizeH="0" baseline="0" noProof="0" dirty="0" smtClean="0">
              <a:ln>
                <a:noFill/>
              </a:ln>
              <a:solidFill>
                <a:srgbClr val="106636"/>
              </a:solidFill>
              <a:effectLst/>
              <a:uLnTx/>
              <a:uFillTx/>
              <a:latin typeface="Arial" pitchFamily="34" charset="0"/>
              <a:cs typeface="Arial" charset="0"/>
            </a:endParaRPr>
          </a:p>
        </p:txBody>
      </p:sp>
      <p:sp>
        <p:nvSpPr>
          <p:cNvPr id="8" name="Title 2"/>
          <p:cNvSpPr txBox="1">
            <a:spLocks/>
          </p:cNvSpPr>
          <p:nvPr/>
        </p:nvSpPr>
        <p:spPr bwMode="auto">
          <a:xfrm>
            <a:off x="0" y="810787"/>
            <a:ext cx="9144000" cy="762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marL="0" marR="0" lvl="1" indent="0" algn="ctr" defTabSz="914400" rtl="0" eaLnBrk="0" fontAlgn="base" latinLnBrk="0" hangingPunct="0">
              <a:lnSpc>
                <a:spcPct val="100000"/>
              </a:lnSpc>
              <a:spcBef>
                <a:spcPct val="0"/>
              </a:spcBef>
              <a:spcAft>
                <a:spcPct val="0"/>
              </a:spcAft>
              <a:buClrTx/>
              <a:buSzTx/>
              <a:buFontTx/>
              <a:buNone/>
              <a:tabLst/>
              <a:defRPr/>
            </a:pPr>
            <a:r>
              <a:rPr lang="en-US" kern="0" dirty="0" smtClean="0">
                <a:solidFill>
                  <a:srgbClr val="106636"/>
                </a:solidFill>
                <a:latin typeface="Arial" pitchFamily="34" charset="0"/>
                <a:cs typeface="Arial" charset="0"/>
              </a:rPr>
              <a:t>Assumes FY 2012 President’s Request is Appropriated </a:t>
            </a:r>
            <a:endParaRPr kumimoji="0" lang="en-US" b="0" i="0" u="none" strike="noStrike" kern="0" cap="none" spc="0" normalizeH="0" baseline="0" noProof="0" dirty="0" smtClean="0">
              <a:ln>
                <a:noFill/>
              </a:ln>
              <a:solidFill>
                <a:srgbClr val="106636"/>
              </a:solidFill>
              <a:effectLst/>
              <a:uLnTx/>
              <a:uFillTx/>
              <a:latin typeface="Arial" pitchFamily="34" charset="0"/>
              <a:cs typeface="Arial" charset="0"/>
            </a:endParaRPr>
          </a:p>
        </p:txBody>
      </p:sp>
      <p:sp>
        <p:nvSpPr>
          <p:cNvPr id="9" name="Slide Number Placeholder 2"/>
          <p:cNvSpPr>
            <a:spLocks noGrp="1"/>
          </p:cNvSpPr>
          <p:nvPr>
            <p:ph type="sldNum" sz="quarter" idx="4294967295"/>
          </p:nvPr>
        </p:nvSpPr>
        <p:spPr>
          <a:xfrm>
            <a:off x="8413750" y="6351588"/>
            <a:ext cx="381000" cy="365125"/>
          </a:xfrm>
          <a:prstGeom prst="rect">
            <a:avLst/>
          </a:prstGeom>
        </p:spPr>
        <p:txBody>
          <a:bodyPr anchor="ctr"/>
          <a:lstStyle/>
          <a:p>
            <a:fld id="{68F455FD-F83C-4433-AE11-4D89943CC4D6}" type="slidenum">
              <a:rPr lang="en-US" sz="1200" smtClean="0">
                <a:solidFill>
                  <a:srgbClr val="237737"/>
                </a:solidFill>
                <a:latin typeface="Arial" pitchFamily="34" charset="0"/>
                <a:cs typeface="Arial" pitchFamily="34" charset="0"/>
              </a:rPr>
              <a:pPr/>
              <a:t>23</a:t>
            </a:fld>
            <a:endParaRPr lang="en-US" sz="1100" dirty="0">
              <a:solidFill>
                <a:srgbClr val="237737"/>
              </a:solidFill>
              <a:latin typeface="Arial" pitchFamily="34" charset="0"/>
              <a:cs typeface="Arial" pitchFamily="34" charset="0"/>
            </a:endParaRPr>
          </a:p>
        </p:txBody>
      </p:sp>
      <p:sp>
        <p:nvSpPr>
          <p:cNvPr id="10" name="Footer Placeholder 2"/>
          <p:cNvSpPr>
            <a:spLocks noGrp="1"/>
          </p:cNvSpPr>
          <p:nvPr>
            <p:ph type="ftr" sz="quarter" idx="11"/>
          </p:nvPr>
        </p:nvSpPr>
        <p:spPr>
          <a:xfrm>
            <a:off x="3124200" y="6356350"/>
            <a:ext cx="5334000" cy="365125"/>
          </a:xfrm>
        </p:spPr>
        <p:txBody>
          <a:bodyPr/>
          <a:lstStyle/>
          <a:p>
            <a:r>
              <a:rPr lang="en-US" dirty="0" smtClean="0"/>
              <a:t>WDTS Overview 2011</a:t>
            </a:r>
            <a:endParaRPr lang="en-US" dirty="0"/>
          </a:p>
        </p:txBody>
      </p:sp>
      <p:sp>
        <p:nvSpPr>
          <p:cNvPr id="11" name="Rectangle 10"/>
          <p:cNvSpPr/>
          <p:nvPr/>
        </p:nvSpPr>
        <p:spPr>
          <a:xfrm>
            <a:off x="7233313" y="1378424"/>
            <a:ext cx="1692323" cy="4749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81685" y="1312462"/>
            <a:ext cx="3618932" cy="4749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684056" y="1301090"/>
            <a:ext cx="6364408" cy="4749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1"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EEA275D-5A49-48A8-817D-44C3EA0A3A2F}" type="slidenum">
              <a:rPr lang="en-US" smtClean="0"/>
              <a:pPr>
                <a:defRPr/>
              </a:pPr>
              <a:t>24</a:t>
            </a:fld>
            <a:endParaRPr lang="en-US" dirty="0"/>
          </a:p>
        </p:txBody>
      </p:sp>
      <p:sp>
        <p:nvSpPr>
          <p:cNvPr id="11" name="Title 2"/>
          <p:cNvSpPr txBox="1">
            <a:spLocks/>
          </p:cNvSpPr>
          <p:nvPr/>
        </p:nvSpPr>
        <p:spPr bwMode="auto">
          <a:xfrm>
            <a:off x="0" y="10633"/>
            <a:ext cx="9144000" cy="762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106636"/>
                </a:solidFill>
                <a:effectLst/>
                <a:uLnTx/>
                <a:uFillTx/>
                <a:latin typeface="Arial" pitchFamily="34" charset="0"/>
                <a:cs typeface="Arial" charset="0"/>
              </a:rPr>
              <a:t>House E&amp;WD</a:t>
            </a:r>
            <a:r>
              <a:rPr kumimoji="0" lang="en-US" sz="2400" b="0" i="0" u="none" strike="noStrike" kern="0" cap="none" spc="0" normalizeH="0" noProof="0" dirty="0" smtClean="0">
                <a:ln>
                  <a:noFill/>
                </a:ln>
                <a:solidFill>
                  <a:srgbClr val="106636"/>
                </a:solidFill>
                <a:effectLst/>
                <a:uLnTx/>
                <a:uFillTx/>
                <a:latin typeface="Arial" pitchFamily="34" charset="0"/>
                <a:cs typeface="Arial" charset="0"/>
              </a:rPr>
              <a:t> </a:t>
            </a:r>
            <a:r>
              <a:rPr kumimoji="0" lang="en-US" sz="2400" b="0" i="0" u="none" strike="noStrike" kern="0" cap="none" spc="0" normalizeH="0" baseline="0" noProof="0" dirty="0" smtClean="0">
                <a:ln>
                  <a:noFill/>
                </a:ln>
                <a:solidFill>
                  <a:srgbClr val="106636"/>
                </a:solidFill>
                <a:effectLst/>
                <a:uLnTx/>
                <a:uFillTx/>
                <a:latin typeface="Arial" pitchFamily="34" charset="0"/>
                <a:cs typeface="Arial" charset="0"/>
              </a:rPr>
              <a:t>Mark</a:t>
            </a:r>
          </a:p>
        </p:txBody>
      </p:sp>
      <p:sp>
        <p:nvSpPr>
          <p:cNvPr id="12" name="Footer Placeholder 2"/>
          <p:cNvSpPr>
            <a:spLocks noGrp="1"/>
          </p:cNvSpPr>
          <p:nvPr>
            <p:ph type="ftr" sz="quarter" idx="11"/>
          </p:nvPr>
        </p:nvSpPr>
        <p:spPr>
          <a:xfrm>
            <a:off x="3124200" y="6356350"/>
            <a:ext cx="5334000" cy="365125"/>
          </a:xfrm>
        </p:spPr>
        <p:txBody>
          <a:bodyPr/>
          <a:lstStyle/>
          <a:p>
            <a:r>
              <a:rPr lang="en-US" dirty="0" smtClean="0"/>
              <a:t>WDTS Overview 2011</a:t>
            </a:r>
            <a:endParaRPr lang="en-US" dirty="0"/>
          </a:p>
        </p:txBody>
      </p:sp>
      <p:sp>
        <p:nvSpPr>
          <p:cNvPr id="5" name="Rectangle 4"/>
          <p:cNvSpPr/>
          <p:nvPr/>
        </p:nvSpPr>
        <p:spPr>
          <a:xfrm>
            <a:off x="696036" y="1066759"/>
            <a:ext cx="7751927" cy="4524315"/>
          </a:xfrm>
          <a:prstGeom prst="rect">
            <a:avLst/>
          </a:prstGeom>
        </p:spPr>
        <p:txBody>
          <a:bodyPr wrap="square">
            <a:spAutoFit/>
          </a:bodyPr>
          <a:lstStyle/>
          <a:p>
            <a:r>
              <a:rPr lang="en-US" dirty="0" smtClean="0">
                <a:latin typeface="Arial" pitchFamily="34" charset="0"/>
                <a:cs typeface="Arial" pitchFamily="34" charset="0"/>
              </a:rPr>
              <a:t>WORKFORCE DEVELOPMENT FOR TEACHERS AND SCIENTISTS</a:t>
            </a:r>
          </a:p>
          <a:p>
            <a:endParaRPr lang="en-US" dirty="0" smtClean="0">
              <a:latin typeface="Arial" pitchFamily="34" charset="0"/>
              <a:cs typeface="Arial" pitchFamily="34" charset="0"/>
            </a:endParaRPr>
          </a:p>
          <a:p>
            <a:r>
              <a:rPr lang="en-US" dirty="0" smtClean="0">
                <a:solidFill>
                  <a:srgbClr val="FF0000"/>
                </a:solidFill>
                <a:latin typeface="Arial" pitchFamily="34" charset="0"/>
                <a:cs typeface="Arial" pitchFamily="34" charset="0"/>
              </a:rPr>
              <a:t>The Committee recommends $17,849,000 for workforce development for teachers and scientists, $4,751,000 below fiscal year 2011 and $17,751,000 below the request.</a:t>
            </a:r>
          </a:p>
          <a:p>
            <a:endParaRPr lang="en-US" dirty="0" smtClean="0">
              <a:latin typeface="Arial" pitchFamily="34" charset="0"/>
              <a:cs typeface="Arial" pitchFamily="34" charset="0"/>
            </a:endParaRPr>
          </a:p>
          <a:p>
            <a:r>
              <a:rPr lang="en-US" dirty="0" smtClean="0">
                <a:solidFill>
                  <a:srgbClr val="FF0000"/>
                </a:solidFill>
                <a:latin typeface="Arial" pitchFamily="34" charset="0"/>
                <a:cs typeface="Arial" pitchFamily="34" charset="0"/>
              </a:rPr>
              <a:t>Within the funds provided, up to $5,000,000 is for the graduate fellowship program to fund the existing cohort established in fiscal year 2010. </a:t>
            </a:r>
            <a:r>
              <a:rPr lang="en-US" dirty="0" smtClean="0">
                <a:latin typeface="Arial" pitchFamily="34" charset="0"/>
                <a:cs typeface="Arial" pitchFamily="34" charset="0"/>
              </a:rPr>
              <a:t>The Department is directed to report to the Committee, not later than 90 days after enactment of this Act, a 10-year plan outlining the long-term objectives for this program, the number of simultaneous fellowships the Department plans to ultimately support under a flat-budget scenario for the Office of Science, and the funding needs under that plan. The plan shall also justify to the Committee why fellowships should be funded within the Office of Science when other agencies, in particular the National Science Foundation, are the primary federal entities for such purposes.</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66698" y="1299455"/>
          <a:ext cx="8610603" cy="4749140"/>
        </p:xfrm>
        <a:graphic>
          <a:graphicData uri="http://schemas.openxmlformats.org/drawingml/2006/table">
            <a:tbl>
              <a:tblPr firstRow="1" bandRow="1">
                <a:tableStyleId>{5C22544A-7EE6-4342-B048-85BDC9FD1C3A}</a:tableStyleId>
              </a:tblPr>
              <a:tblGrid>
                <a:gridCol w="925871"/>
                <a:gridCol w="740697"/>
                <a:gridCol w="740697"/>
                <a:gridCol w="648110"/>
                <a:gridCol w="648110"/>
                <a:gridCol w="648110"/>
                <a:gridCol w="648110"/>
                <a:gridCol w="648110"/>
                <a:gridCol w="648110"/>
                <a:gridCol w="648110"/>
                <a:gridCol w="833284"/>
                <a:gridCol w="833284"/>
              </a:tblGrid>
              <a:tr h="523843">
                <a:tc>
                  <a:txBody>
                    <a:bodyPr/>
                    <a:lstStyle/>
                    <a:p>
                      <a:pPr algn="ctr"/>
                      <a:endParaRPr lang="en-US" sz="1400" dirty="0">
                        <a:solidFill>
                          <a:schemeClr val="tx1"/>
                        </a:solidFill>
                      </a:endParaRPr>
                    </a:p>
                  </a:txBody>
                  <a:tcPr anchor="ctr">
                    <a:solidFill>
                      <a:schemeClr val="accent1">
                        <a:lumMod val="40000"/>
                        <a:lumOff val="60000"/>
                      </a:schemeClr>
                    </a:solidFill>
                  </a:tcPr>
                </a:tc>
                <a:tc gridSpan="2">
                  <a:txBody>
                    <a:bodyPr/>
                    <a:lstStyle/>
                    <a:p>
                      <a:pPr algn="ctr"/>
                      <a:r>
                        <a:rPr lang="en-US" sz="1400" dirty="0" smtClean="0">
                          <a:solidFill>
                            <a:schemeClr val="tx1"/>
                          </a:solidFill>
                        </a:rPr>
                        <a:t>FY 2010</a:t>
                      </a:r>
                      <a:endParaRPr lang="en-US" sz="1400" dirty="0">
                        <a:solidFill>
                          <a:schemeClr val="tx1"/>
                        </a:solidFill>
                      </a:endParaRPr>
                    </a:p>
                  </a:txBody>
                  <a:tcPr anchor="ctr">
                    <a:solidFill>
                      <a:schemeClr val="accent1">
                        <a:lumMod val="40000"/>
                        <a:lumOff val="60000"/>
                      </a:schemeClr>
                    </a:solidFill>
                  </a:tcPr>
                </a:tc>
                <a:tc hMerge="1">
                  <a:txBody>
                    <a:bodyPr/>
                    <a:lstStyle/>
                    <a:p>
                      <a:pPr algn="ctr"/>
                      <a:endParaRPr lang="en-US" sz="1400" dirty="0"/>
                    </a:p>
                  </a:txBody>
                  <a:tcPr/>
                </a:tc>
                <a:tc gridSpan="4">
                  <a:txBody>
                    <a:bodyPr/>
                    <a:lstStyle/>
                    <a:p>
                      <a:pPr algn="ctr"/>
                      <a:r>
                        <a:rPr lang="en-US" sz="1400" dirty="0" smtClean="0">
                          <a:solidFill>
                            <a:schemeClr val="tx1"/>
                          </a:solidFill>
                        </a:rPr>
                        <a:t>FY 2011</a:t>
                      </a:r>
                      <a:endParaRPr lang="en-US" sz="1400" dirty="0">
                        <a:solidFill>
                          <a:schemeClr val="tx1"/>
                        </a:solidFill>
                      </a:endParaRPr>
                    </a:p>
                  </a:txBody>
                  <a:tcPr anchor="ctr">
                    <a:solidFill>
                      <a:schemeClr val="accent1">
                        <a:lumMod val="40000"/>
                        <a:lumOff val="60000"/>
                      </a:schemeClr>
                    </a:solidFill>
                  </a:tcPr>
                </a:tc>
                <a:tc hMerge="1">
                  <a:txBody>
                    <a:bodyPr/>
                    <a:lstStyle/>
                    <a:p>
                      <a:endParaRPr lang="en-US"/>
                    </a:p>
                  </a:txBody>
                  <a:tcPr/>
                </a:tc>
                <a:tc hMerge="1">
                  <a:txBody>
                    <a:bodyPr/>
                    <a:lstStyle/>
                    <a:p>
                      <a:endParaRPr lang="en-US" sz="1600" dirty="0"/>
                    </a:p>
                  </a:txBody>
                  <a:tcPr/>
                </a:tc>
                <a:tc hMerge="1">
                  <a:txBody>
                    <a:bodyPr/>
                    <a:lstStyle/>
                    <a:p>
                      <a:endParaRPr lang="en-US"/>
                    </a:p>
                  </a:txBody>
                  <a:tcPr/>
                </a:tc>
                <a:tc gridSpan="3">
                  <a:txBody>
                    <a:bodyPr/>
                    <a:lstStyle/>
                    <a:p>
                      <a:pPr algn="ctr"/>
                      <a:r>
                        <a:rPr lang="en-US" sz="1400" dirty="0" smtClean="0">
                          <a:solidFill>
                            <a:schemeClr val="tx1"/>
                          </a:solidFill>
                        </a:rPr>
                        <a:t>FY 2012</a:t>
                      </a:r>
                      <a:endParaRPr lang="en-US" sz="1400" dirty="0">
                        <a:solidFill>
                          <a:schemeClr val="tx1"/>
                        </a:solidFill>
                      </a:endParaRPr>
                    </a:p>
                  </a:txBody>
                  <a:tcPr anchor="ctr">
                    <a:solidFill>
                      <a:schemeClr val="accent1">
                        <a:lumMod val="40000"/>
                        <a:lumOff val="60000"/>
                      </a:schemeClr>
                    </a:solidFill>
                  </a:tcPr>
                </a:tc>
                <a:tc hMerge="1">
                  <a:txBody>
                    <a:bodyPr/>
                    <a:lstStyle/>
                    <a:p>
                      <a:endParaRPr lang="en-US"/>
                    </a:p>
                  </a:txBody>
                  <a:tcPr/>
                </a:tc>
                <a:tc hMerge="1">
                  <a:txBody>
                    <a:bodyPr/>
                    <a:lstStyle/>
                    <a:p>
                      <a:endParaRPr lang="en-US"/>
                    </a:p>
                  </a:txBody>
                  <a:tcPr/>
                </a:tc>
                <a:tc gridSpan="2">
                  <a:txBody>
                    <a:bodyPr/>
                    <a:lstStyle/>
                    <a:p>
                      <a:pPr algn="ctr"/>
                      <a:r>
                        <a:rPr lang="en-US" sz="1400" dirty="0" smtClean="0">
                          <a:solidFill>
                            <a:schemeClr val="tx1"/>
                          </a:solidFill>
                        </a:rPr>
                        <a:t>Total  Number of Fellowships  (including ARRA)</a:t>
                      </a:r>
                      <a:endParaRPr lang="en-US" sz="1400" dirty="0">
                        <a:solidFill>
                          <a:schemeClr val="tx1"/>
                        </a:solidFill>
                      </a:endParaRPr>
                    </a:p>
                  </a:txBody>
                  <a:tcPr anchor="ctr">
                    <a:solidFill>
                      <a:schemeClr val="accent1">
                        <a:lumMod val="40000"/>
                        <a:lumOff val="60000"/>
                      </a:schemeClr>
                    </a:solidFill>
                  </a:tcPr>
                </a:tc>
                <a:tc hMerge="1">
                  <a:txBody>
                    <a:bodyPr/>
                    <a:lstStyle/>
                    <a:p>
                      <a:pPr algn="ctr"/>
                      <a:endParaRPr lang="en-US" sz="1400" dirty="0"/>
                    </a:p>
                  </a:txBody>
                  <a:tcPr/>
                </a:tc>
              </a:tr>
              <a:tr h="647101">
                <a:tc>
                  <a:txBody>
                    <a:bodyPr/>
                    <a:lstStyle/>
                    <a:p>
                      <a:pPr algn="ctr"/>
                      <a:r>
                        <a:rPr lang="en-US" sz="1400" b="1" dirty="0" smtClean="0"/>
                        <a:t>DOE SCGF</a:t>
                      </a:r>
                      <a:endParaRPr lang="en-US" sz="1400" b="1" dirty="0"/>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ARRA 2009</a:t>
                      </a:r>
                    </a:p>
                  </a:txBody>
                  <a:tcPr anchor="ctr">
                    <a:solidFill>
                      <a:schemeClr val="accent2">
                        <a:lumMod val="60000"/>
                        <a:lumOff val="40000"/>
                      </a:schemeClr>
                    </a:solidFill>
                  </a:tcPr>
                </a:tc>
                <a:tc>
                  <a:txBody>
                    <a:bodyPr/>
                    <a:lstStyle/>
                    <a:p>
                      <a:pPr algn="ctr"/>
                      <a:r>
                        <a:rPr lang="en-US" sz="1200" b="1" dirty="0" smtClean="0"/>
                        <a:t>WDTS Base Funding</a:t>
                      </a:r>
                      <a:endParaRPr lang="en-US" sz="1200" b="1" dirty="0"/>
                    </a:p>
                  </a:txBody>
                  <a:tcPr anchor="ctr">
                    <a:solidFill>
                      <a:schemeClr val="accent2">
                        <a:lumMod val="60000"/>
                        <a:lumOff val="40000"/>
                      </a:schemeClr>
                    </a:solidFill>
                  </a:tcPr>
                </a:tc>
                <a:tc gridSpan="2">
                  <a:txBody>
                    <a:bodyPr/>
                    <a:lstStyle/>
                    <a:p>
                      <a:pPr algn="ctr"/>
                      <a:r>
                        <a:rPr lang="en-US" sz="1200" b="1" dirty="0" smtClean="0"/>
                        <a:t>Budget Request</a:t>
                      </a:r>
                      <a:endParaRPr lang="en-US" sz="1200" b="1" dirty="0"/>
                    </a:p>
                  </a:txBody>
                  <a:tcPr anchor="ctr">
                    <a:solidFill>
                      <a:schemeClr val="bg1">
                        <a:lumMod val="65000"/>
                      </a:schemeClr>
                    </a:solidFill>
                  </a:tcPr>
                </a:tc>
                <a:tc hMerge="1">
                  <a:txBody>
                    <a:bodyPr/>
                    <a:lstStyle/>
                    <a:p>
                      <a:endParaRPr lang="en-US"/>
                    </a:p>
                  </a:txBody>
                  <a:tcPr/>
                </a:tc>
                <a:tc gridSpan="2">
                  <a:txBody>
                    <a:bodyPr/>
                    <a:lstStyle/>
                    <a:p>
                      <a:pPr algn="ctr"/>
                      <a:r>
                        <a:rPr lang="en-US" sz="1200" b="1" dirty="0" smtClean="0"/>
                        <a:t>Full Year CR</a:t>
                      </a:r>
                      <a:endParaRPr lang="en-US" sz="1200" b="1" dirty="0"/>
                    </a:p>
                  </a:txBody>
                  <a:tcPr anchor="ctr">
                    <a:solidFill>
                      <a:schemeClr val="accent2">
                        <a:lumMod val="60000"/>
                        <a:lumOff val="40000"/>
                      </a:schemeClr>
                    </a:solidFill>
                  </a:tcPr>
                </a:tc>
                <a:tc hMerge="1">
                  <a:txBody>
                    <a:bodyPr/>
                    <a:lstStyle/>
                    <a:p>
                      <a:endParaRPr lang="en-US"/>
                    </a:p>
                  </a:txBody>
                  <a:tcPr/>
                </a:tc>
                <a:tc gridSpan="3">
                  <a:txBody>
                    <a:bodyPr/>
                    <a:lstStyle/>
                    <a:p>
                      <a:pPr algn="ctr"/>
                      <a:r>
                        <a:rPr lang="en-US" sz="1200" b="1" strike="sngStrike" dirty="0" smtClean="0">
                          <a:solidFill>
                            <a:schemeClr val="tx1"/>
                          </a:solidFill>
                        </a:rPr>
                        <a:t>Budget Request</a:t>
                      </a:r>
                    </a:p>
                    <a:p>
                      <a:pPr algn="ctr"/>
                      <a:r>
                        <a:rPr lang="en-US" sz="1200" b="1" strike="noStrike" dirty="0" smtClean="0">
                          <a:solidFill>
                            <a:schemeClr val="tx1"/>
                          </a:solidFill>
                        </a:rPr>
                        <a:t>House Mark</a:t>
                      </a:r>
                    </a:p>
                  </a:txBody>
                  <a:tcPr anchor="ctr">
                    <a:solidFill>
                      <a:schemeClr val="accent2">
                        <a:lumMod val="60000"/>
                        <a:lumOff val="40000"/>
                      </a:schemeClr>
                    </a:solidFill>
                  </a:tcPr>
                </a:tc>
                <a:tc hMerge="1">
                  <a:txBody>
                    <a:bodyPr/>
                    <a:lstStyle/>
                    <a:p>
                      <a:endParaRPr lang="en-US"/>
                    </a:p>
                  </a:txBody>
                  <a:tcPr/>
                </a:tc>
                <a:tc hMerge="1">
                  <a:txBody>
                    <a:bodyPr/>
                    <a:lstStyle/>
                    <a:p>
                      <a:endParaRPr lang="en-US"/>
                    </a:p>
                  </a:txBody>
                  <a:tcPr/>
                </a:tc>
                <a:tc>
                  <a:txBody>
                    <a:bodyPr/>
                    <a:lstStyle/>
                    <a:p>
                      <a:pPr algn="ctr"/>
                      <a:r>
                        <a:rPr lang="en-US" sz="1200" b="1" dirty="0" smtClean="0"/>
                        <a:t>With Full Budget Requests</a:t>
                      </a:r>
                      <a:endParaRPr lang="en-US" sz="1200" b="1" dirty="0"/>
                    </a:p>
                  </a:txBody>
                  <a:tcPr anchor="ctr">
                    <a:solidFill>
                      <a:schemeClr val="bg1">
                        <a:lumMod val="65000"/>
                      </a:schemeClr>
                    </a:solidFill>
                  </a:tcPr>
                </a:tc>
                <a:tc>
                  <a:txBody>
                    <a:bodyPr/>
                    <a:lstStyle/>
                    <a:p>
                      <a:pPr algn="ctr"/>
                      <a:r>
                        <a:rPr lang="en-US" sz="1200" b="1" dirty="0" smtClean="0"/>
                        <a:t>With FY11 CR + FY12</a:t>
                      </a:r>
                      <a:r>
                        <a:rPr lang="en-US" sz="1200" b="1" baseline="0" dirty="0" smtClean="0"/>
                        <a:t> House Mark</a:t>
                      </a:r>
                      <a:endParaRPr lang="en-US" sz="1200" b="1" dirty="0"/>
                    </a:p>
                  </a:txBody>
                  <a:tcPr anchor="ctr">
                    <a:solidFill>
                      <a:schemeClr val="accent2">
                        <a:lumMod val="60000"/>
                        <a:lumOff val="40000"/>
                      </a:schemeClr>
                    </a:solidFill>
                  </a:tcPr>
                </a:tc>
              </a:tr>
              <a:tr h="663597">
                <a:tc>
                  <a:txBody>
                    <a:bodyPr/>
                    <a:lstStyle/>
                    <a:p>
                      <a:pPr algn="ctr"/>
                      <a:r>
                        <a:rPr lang="en-US" sz="1400" b="1" dirty="0" smtClean="0"/>
                        <a:t>Total Funding</a:t>
                      </a:r>
                    </a:p>
                    <a:p>
                      <a:pPr algn="ctr"/>
                      <a:r>
                        <a:rPr lang="en-US" sz="1400" b="1" dirty="0" smtClean="0"/>
                        <a:t>($K)</a:t>
                      </a:r>
                      <a:endParaRPr lang="en-US" sz="1400" b="1" dirty="0"/>
                    </a:p>
                  </a:txBody>
                  <a:tcPr>
                    <a:solidFill>
                      <a:schemeClr val="accent1">
                        <a:lumMod val="40000"/>
                        <a:lumOff val="60000"/>
                      </a:schemeClr>
                    </a:solidFill>
                  </a:tcPr>
                </a:tc>
                <a:tc>
                  <a:txBody>
                    <a:bodyPr/>
                    <a:lstStyle/>
                    <a:p>
                      <a:pPr algn="ctr"/>
                      <a:r>
                        <a:rPr lang="en-US" sz="1200" b="1" dirty="0" smtClean="0"/>
                        <a:t>12,500</a:t>
                      </a:r>
                      <a:endParaRPr lang="en-US" sz="1200" b="1" dirty="0"/>
                    </a:p>
                  </a:txBody>
                  <a:tcPr anchor="ctr">
                    <a:solidFill>
                      <a:schemeClr val="accent2">
                        <a:lumMod val="60000"/>
                        <a:lumOff val="40000"/>
                      </a:schemeClr>
                    </a:solidFill>
                  </a:tcPr>
                </a:tc>
                <a:tc>
                  <a:txBody>
                    <a:bodyPr/>
                    <a:lstStyle/>
                    <a:p>
                      <a:pPr algn="ctr"/>
                      <a:r>
                        <a:rPr lang="en-US" sz="1200" b="1" dirty="0" smtClean="0"/>
                        <a:t>5,006</a:t>
                      </a:r>
                      <a:endParaRPr lang="en-US" sz="1200" b="1" dirty="0"/>
                    </a:p>
                  </a:txBody>
                  <a:tcPr anchor="ctr">
                    <a:solidFill>
                      <a:schemeClr val="accent2">
                        <a:lumMod val="60000"/>
                        <a:lumOff val="40000"/>
                      </a:schemeClr>
                    </a:solidFill>
                  </a:tcPr>
                </a:tc>
                <a:tc gridSpan="2">
                  <a:txBody>
                    <a:bodyPr/>
                    <a:lstStyle/>
                    <a:p>
                      <a:pPr algn="ctr"/>
                      <a:r>
                        <a:rPr lang="en-US" sz="1200" b="1" dirty="0" smtClean="0"/>
                        <a:t>15,000</a:t>
                      </a:r>
                      <a:endParaRPr lang="en-US" sz="1200" b="1" dirty="0"/>
                    </a:p>
                  </a:txBody>
                  <a:tcPr anchor="ctr">
                    <a:solidFill>
                      <a:schemeClr val="bg1">
                        <a:lumMod val="65000"/>
                      </a:schemeClr>
                    </a:solidFill>
                  </a:tcPr>
                </a:tc>
                <a:tc hMerge="1">
                  <a:txBody>
                    <a:bodyPr/>
                    <a:lstStyle/>
                    <a:p>
                      <a:endParaRPr lang="en-US"/>
                    </a:p>
                  </a:txBody>
                  <a:tcPr/>
                </a:tc>
                <a:tc gridSpan="2">
                  <a:txBody>
                    <a:bodyPr/>
                    <a:lstStyle/>
                    <a:p>
                      <a:pPr algn="ctr"/>
                      <a:r>
                        <a:rPr lang="en-US" sz="1200" b="1" dirty="0" smtClean="0"/>
                        <a:t>5,000</a:t>
                      </a:r>
                      <a:endParaRPr lang="en-US" sz="1200" b="1" dirty="0"/>
                    </a:p>
                  </a:txBody>
                  <a:tcPr anchor="ctr">
                    <a:solidFill>
                      <a:schemeClr val="accent2">
                        <a:lumMod val="60000"/>
                        <a:lumOff val="40000"/>
                      </a:schemeClr>
                    </a:solidFill>
                  </a:tcPr>
                </a:tc>
                <a:tc hMerge="1">
                  <a:txBody>
                    <a:bodyPr/>
                    <a:lstStyle/>
                    <a:p>
                      <a:endParaRPr lang="en-US"/>
                    </a:p>
                  </a:txBody>
                  <a:tcPr/>
                </a:tc>
                <a:tc gridSpan="3">
                  <a:txBody>
                    <a:bodyPr/>
                    <a:lstStyle/>
                    <a:p>
                      <a:pPr algn="ctr"/>
                      <a:r>
                        <a:rPr lang="en-US" sz="1200" b="1" strike="sngStrike" dirty="0" smtClean="0"/>
                        <a:t>16,100</a:t>
                      </a:r>
                      <a:br>
                        <a:rPr lang="en-US" sz="1200" b="1" strike="sngStrike" dirty="0" smtClean="0"/>
                      </a:br>
                      <a:r>
                        <a:rPr lang="en-US" sz="1200" b="1" strike="noStrike" dirty="0" smtClean="0"/>
                        <a:t>5,000</a:t>
                      </a:r>
                      <a:endParaRPr lang="en-US" sz="1200" b="1" strike="noStrike" dirty="0"/>
                    </a:p>
                  </a:txBody>
                  <a:tcPr anchor="ctr">
                    <a:solidFill>
                      <a:schemeClr val="accent2">
                        <a:lumMod val="60000"/>
                        <a:lumOff val="40000"/>
                      </a:schemeClr>
                    </a:solidFill>
                  </a:tcPr>
                </a:tc>
                <a:tc hMerge="1">
                  <a:txBody>
                    <a:bodyPr/>
                    <a:lstStyle/>
                    <a:p>
                      <a:endParaRPr lang="en-US"/>
                    </a:p>
                  </a:txBody>
                  <a:tcPr/>
                </a:tc>
                <a:tc hMerge="1">
                  <a:txBody>
                    <a:bodyPr/>
                    <a:lstStyle/>
                    <a:p>
                      <a:endParaRPr lang="en-US"/>
                    </a:p>
                  </a:txBody>
                  <a:tcPr/>
                </a:tc>
                <a:tc>
                  <a:txBody>
                    <a:bodyPr/>
                    <a:lstStyle/>
                    <a:p>
                      <a:pPr algn="ctr"/>
                      <a:r>
                        <a:rPr lang="en-US" sz="1200" b="1" dirty="0" smtClean="0"/>
                        <a:t>---</a:t>
                      </a:r>
                      <a:endParaRPr lang="en-US" sz="1200" b="1" dirty="0"/>
                    </a:p>
                  </a:txBody>
                  <a:tcPr anchor="ctr">
                    <a:solidFill>
                      <a:schemeClr val="bg1">
                        <a:lumMod val="65000"/>
                      </a:schemeClr>
                    </a:solidFill>
                  </a:tcPr>
                </a:tc>
                <a:tc>
                  <a:txBody>
                    <a:bodyPr/>
                    <a:lstStyle/>
                    <a:p>
                      <a:pPr algn="ctr"/>
                      <a:r>
                        <a:rPr lang="en-US" sz="1200" b="1" dirty="0" smtClean="0"/>
                        <a:t>---</a:t>
                      </a:r>
                      <a:endParaRPr lang="en-US" sz="1200" b="1" dirty="0"/>
                    </a:p>
                  </a:txBody>
                  <a:tcPr anchor="ctr">
                    <a:solidFill>
                      <a:schemeClr val="bg1">
                        <a:lumMod val="65000"/>
                      </a:schemeClr>
                    </a:solidFill>
                  </a:tcPr>
                </a:tc>
              </a:tr>
              <a:tr h="663597">
                <a:tc>
                  <a:txBody>
                    <a:bodyPr/>
                    <a:lstStyle/>
                    <a:p>
                      <a:pPr algn="ctr"/>
                      <a:r>
                        <a:rPr lang="en-US" sz="1200" b="1" dirty="0" smtClean="0"/>
                        <a:t>FY 2010</a:t>
                      </a:r>
                    </a:p>
                  </a:txBody>
                  <a:tcPr anchor="ctr">
                    <a:solidFill>
                      <a:schemeClr val="accent1">
                        <a:lumMod val="40000"/>
                        <a:lumOff val="60000"/>
                      </a:schemeClr>
                    </a:solidFill>
                  </a:tcPr>
                </a:tc>
                <a:tc>
                  <a:txBody>
                    <a:bodyPr/>
                    <a:lstStyle/>
                    <a:p>
                      <a:pPr algn="ctr"/>
                      <a:r>
                        <a:rPr lang="en-US" sz="1200" b="1" dirty="0" smtClean="0"/>
                        <a:t>80</a:t>
                      </a:r>
                      <a:br>
                        <a:rPr lang="en-US" sz="1200" b="1" dirty="0" smtClean="0"/>
                      </a:br>
                      <a:r>
                        <a:rPr lang="en-US" sz="1200" b="1" dirty="0" smtClean="0"/>
                        <a:t>(1</a:t>
                      </a:r>
                      <a:r>
                        <a:rPr lang="en-US" sz="1200" b="1" baseline="30000" dirty="0" smtClean="0"/>
                        <a:t>st</a:t>
                      </a:r>
                      <a:r>
                        <a:rPr lang="en-US" sz="1200" b="1" baseline="0" dirty="0" smtClean="0"/>
                        <a:t> yr)</a:t>
                      </a:r>
                      <a:endParaRPr lang="en-US" sz="1200" b="1" dirty="0"/>
                    </a:p>
                  </a:txBody>
                  <a:tcPr anchor="ctr">
                    <a:solidFill>
                      <a:schemeClr val="accent2">
                        <a:lumMod val="60000"/>
                        <a:lumOff val="40000"/>
                      </a:schemeClr>
                    </a:solidFill>
                  </a:tcPr>
                </a:tc>
                <a:tc>
                  <a:txBody>
                    <a:bodyPr/>
                    <a:lstStyle/>
                    <a:p>
                      <a:pPr algn="ctr"/>
                      <a:r>
                        <a:rPr lang="en-US" sz="1200" b="1" dirty="0" smtClean="0"/>
                        <a:t>70</a:t>
                      </a:r>
                    </a:p>
                    <a:p>
                      <a:pPr algn="ctr"/>
                      <a:r>
                        <a:rPr lang="en-US" sz="1200" b="1" dirty="0" smtClean="0"/>
                        <a:t>(1</a:t>
                      </a:r>
                      <a:r>
                        <a:rPr lang="en-US" sz="1200" b="1" baseline="30000" dirty="0" smtClean="0"/>
                        <a:t>st</a:t>
                      </a:r>
                      <a:r>
                        <a:rPr lang="en-US" sz="1200" b="1" dirty="0" smtClean="0"/>
                        <a:t> yr)</a:t>
                      </a:r>
                      <a:endParaRPr lang="en-US" sz="1200" b="1" dirty="0"/>
                    </a:p>
                  </a:txBody>
                  <a:tcPr anchor="ctr">
                    <a:solidFill>
                      <a:schemeClr val="accent2">
                        <a:lumMod val="60000"/>
                        <a:lumOff val="40000"/>
                      </a:schemeClr>
                    </a:solidFill>
                  </a:tcPr>
                </a:tc>
                <a:tc gridSpan="2">
                  <a:txBody>
                    <a:bodyPr/>
                    <a:lstStyle/>
                    <a:p>
                      <a:pPr algn="ctr"/>
                      <a:endParaRPr lang="en-US" sz="1200" b="1" dirty="0"/>
                    </a:p>
                  </a:txBody>
                  <a:tcPr anchor="ctr">
                    <a:solidFill>
                      <a:schemeClr val="bg1">
                        <a:lumMod val="65000"/>
                      </a:schemeClr>
                    </a:solidFill>
                  </a:tcPr>
                </a:tc>
                <a:tc hMerge="1">
                  <a:txBody>
                    <a:bodyPr/>
                    <a:lstStyle/>
                    <a:p>
                      <a:endParaRPr lang="en-US"/>
                    </a:p>
                  </a:txBody>
                  <a:tcPr/>
                </a:tc>
                <a:tc gridSpan="2">
                  <a:txBody>
                    <a:bodyPr/>
                    <a:lstStyle/>
                    <a:p>
                      <a:pPr algn="ctr"/>
                      <a:endParaRPr lang="en-US" sz="1200" b="1" dirty="0"/>
                    </a:p>
                  </a:txBody>
                  <a:tcPr anchor="ctr">
                    <a:solidFill>
                      <a:schemeClr val="accent2">
                        <a:lumMod val="60000"/>
                        <a:lumOff val="40000"/>
                      </a:schemeClr>
                    </a:solidFill>
                  </a:tcPr>
                </a:tc>
                <a:tc hMerge="1">
                  <a:txBody>
                    <a:bodyPr/>
                    <a:lstStyle/>
                    <a:p>
                      <a:endParaRPr lang="en-US"/>
                    </a:p>
                  </a:txBody>
                  <a:tcPr/>
                </a:tc>
                <a:tc gridSpan="3">
                  <a:txBody>
                    <a:bodyPr/>
                    <a:lstStyle/>
                    <a:p>
                      <a:pPr algn="ctr"/>
                      <a:endParaRPr lang="en-US" sz="1200" b="1" dirty="0"/>
                    </a:p>
                  </a:txBody>
                  <a:tcPr anchor="ctr">
                    <a:solidFill>
                      <a:schemeClr val="accent2">
                        <a:lumMod val="60000"/>
                        <a:lumOff val="40000"/>
                      </a:schemeClr>
                    </a:solidFill>
                  </a:tcPr>
                </a:tc>
                <a:tc hMerge="1">
                  <a:txBody>
                    <a:bodyPr/>
                    <a:lstStyle/>
                    <a:p>
                      <a:endParaRPr lang="en-US"/>
                    </a:p>
                  </a:txBody>
                  <a:tcPr/>
                </a:tc>
                <a:tc hMerge="1">
                  <a:txBody>
                    <a:bodyPr/>
                    <a:lstStyle/>
                    <a:p>
                      <a:endParaRPr lang="en-US"/>
                    </a:p>
                  </a:txBody>
                  <a:tcPr/>
                </a:tc>
                <a:tc>
                  <a:txBody>
                    <a:bodyPr/>
                    <a:lstStyle/>
                    <a:p>
                      <a:pPr algn="ctr"/>
                      <a:r>
                        <a:rPr lang="en-US" sz="1200" b="1" dirty="0" smtClean="0"/>
                        <a:t>150</a:t>
                      </a:r>
                      <a:endParaRPr lang="en-US" sz="1200" b="1" dirty="0"/>
                    </a:p>
                  </a:txBody>
                  <a:tcPr anchor="ctr">
                    <a:solidFill>
                      <a:schemeClr val="accent2">
                        <a:lumMod val="60000"/>
                        <a:lumOff val="40000"/>
                      </a:schemeClr>
                    </a:solidFill>
                  </a:tcPr>
                </a:tc>
                <a:tc>
                  <a:txBody>
                    <a:bodyPr/>
                    <a:lstStyle/>
                    <a:p>
                      <a:pPr algn="ctr"/>
                      <a:r>
                        <a:rPr lang="en-US" sz="1200" b="1" dirty="0" smtClean="0"/>
                        <a:t>---</a:t>
                      </a:r>
                      <a:endParaRPr lang="en-US" sz="1200" b="1" dirty="0"/>
                    </a:p>
                  </a:txBody>
                  <a:tcPr anchor="ctr">
                    <a:solidFill>
                      <a:schemeClr val="bg1">
                        <a:lumMod val="65000"/>
                      </a:schemeClr>
                    </a:solidFill>
                  </a:tcPr>
                </a:tc>
              </a:tr>
              <a:tr h="784676">
                <a:tc>
                  <a:txBody>
                    <a:bodyPr/>
                    <a:lstStyle/>
                    <a:p>
                      <a:pPr algn="ctr"/>
                      <a:r>
                        <a:rPr lang="en-US" sz="1200" b="1" dirty="0" smtClean="0"/>
                        <a:t>FY 2011</a:t>
                      </a:r>
                    </a:p>
                  </a:txBody>
                  <a:tcPr anchor="ctr">
                    <a:solidFill>
                      <a:schemeClr val="accent1">
                        <a:lumMod val="40000"/>
                        <a:lumOff val="60000"/>
                      </a:schemeClr>
                    </a:solidFill>
                  </a:tcPr>
                </a:tc>
                <a:tc>
                  <a:txBody>
                    <a:bodyPr/>
                    <a:lstStyle/>
                    <a:p>
                      <a:pPr algn="ctr"/>
                      <a:r>
                        <a:rPr lang="en-US" sz="1200" b="1" dirty="0" smtClean="0"/>
                        <a:t>80</a:t>
                      </a:r>
                      <a:br>
                        <a:rPr lang="en-US" sz="1200" b="1" dirty="0" smtClean="0"/>
                      </a:br>
                      <a:r>
                        <a:rPr lang="en-US" sz="1200" b="1" dirty="0" smtClean="0"/>
                        <a:t>(2</a:t>
                      </a:r>
                      <a:r>
                        <a:rPr lang="en-US" sz="1200" b="1" baseline="30000" dirty="0" smtClean="0"/>
                        <a:t>nd</a:t>
                      </a:r>
                      <a:r>
                        <a:rPr lang="en-US" sz="1200" b="1" dirty="0" smtClean="0"/>
                        <a:t> yr)</a:t>
                      </a:r>
                      <a:endParaRPr lang="en-US" sz="1200" b="1" dirty="0"/>
                    </a:p>
                  </a:txBody>
                  <a:tcPr anchor="ctr">
                    <a:solidFill>
                      <a:schemeClr val="accent2">
                        <a:lumMod val="60000"/>
                        <a:lumOff val="40000"/>
                      </a:schemeClr>
                    </a:solidFill>
                  </a:tcPr>
                </a:tc>
                <a:tc>
                  <a:txBody>
                    <a:bodyPr/>
                    <a:lstStyle/>
                    <a:p>
                      <a:pPr algn="ctr"/>
                      <a:endParaRPr lang="en-US" sz="1200" b="1" dirty="0"/>
                    </a:p>
                  </a:txBody>
                  <a:tcPr anchor="ctr">
                    <a:solidFill>
                      <a:schemeClr val="bg1">
                        <a:lumMod val="65000"/>
                      </a:schemeClr>
                    </a:solidFill>
                  </a:tcPr>
                </a:tc>
                <a:tc>
                  <a:txBody>
                    <a:bodyPr/>
                    <a:lstStyle/>
                    <a:p>
                      <a:pPr algn="ctr"/>
                      <a:r>
                        <a:rPr lang="en-US" sz="1200" b="1" dirty="0" smtClean="0"/>
                        <a:t>70</a:t>
                      </a:r>
                    </a:p>
                    <a:p>
                      <a:pPr algn="ctr"/>
                      <a:r>
                        <a:rPr lang="en-US" sz="1200" b="1" dirty="0" smtClean="0"/>
                        <a:t>(2</a:t>
                      </a:r>
                      <a:r>
                        <a:rPr lang="en-US" sz="1200" b="1" baseline="30000" dirty="0" smtClean="0"/>
                        <a:t>nd</a:t>
                      </a:r>
                      <a:r>
                        <a:rPr lang="en-US" sz="1200" b="1" dirty="0" smtClean="0"/>
                        <a:t> yr)</a:t>
                      </a:r>
                      <a:endParaRPr lang="en-US" sz="1200" b="1" dirty="0"/>
                    </a:p>
                  </a:txBody>
                  <a:tcPr anchor="ctr">
                    <a:solidFill>
                      <a:schemeClr val="bg1">
                        <a:lumMod val="65000"/>
                      </a:schemeClr>
                    </a:solidFill>
                  </a:tcPr>
                </a:tc>
                <a:tc>
                  <a:txBody>
                    <a:bodyPr/>
                    <a:lstStyle/>
                    <a:p>
                      <a:pPr algn="ctr"/>
                      <a:r>
                        <a:rPr lang="en-US" sz="1200" b="1" dirty="0" smtClean="0"/>
                        <a:t>150</a:t>
                      </a:r>
                    </a:p>
                    <a:p>
                      <a:pPr algn="ctr"/>
                      <a:r>
                        <a:rPr lang="en-US" sz="1200" b="1" dirty="0" smtClean="0"/>
                        <a:t>(1</a:t>
                      </a:r>
                      <a:r>
                        <a:rPr lang="en-US" sz="1200" b="1" baseline="30000" dirty="0" smtClean="0"/>
                        <a:t>st</a:t>
                      </a:r>
                      <a:r>
                        <a:rPr lang="en-US" sz="1200" b="1" baseline="0" dirty="0" smtClean="0"/>
                        <a:t> </a:t>
                      </a:r>
                      <a:r>
                        <a:rPr lang="en-US" sz="1200" b="1" dirty="0" smtClean="0"/>
                        <a:t>yr)</a:t>
                      </a:r>
                      <a:endParaRPr lang="en-US" sz="1200" b="1" dirty="0"/>
                    </a:p>
                  </a:txBody>
                  <a:tcPr anchor="ctr">
                    <a:solidFill>
                      <a:schemeClr val="bg1">
                        <a:lumMod val="65000"/>
                      </a:schemeClr>
                    </a:solidFill>
                  </a:tcPr>
                </a:tc>
                <a:tc>
                  <a:txBody>
                    <a:bodyPr/>
                    <a:lstStyle/>
                    <a:p>
                      <a:pPr algn="ctr"/>
                      <a:r>
                        <a:rPr lang="en-US" sz="1200" b="1" dirty="0" smtClean="0"/>
                        <a:t>70</a:t>
                      </a:r>
                    </a:p>
                    <a:p>
                      <a:pPr algn="ctr"/>
                      <a:r>
                        <a:rPr lang="en-US" sz="1200" b="1" dirty="0" smtClean="0"/>
                        <a:t>(2</a:t>
                      </a:r>
                      <a:r>
                        <a:rPr lang="en-US" sz="1200" b="1" baseline="30000" dirty="0" smtClean="0"/>
                        <a:t>nd</a:t>
                      </a:r>
                      <a:r>
                        <a:rPr lang="en-US" sz="1200" b="1" dirty="0" smtClean="0"/>
                        <a:t> yr)</a:t>
                      </a:r>
                      <a:endParaRPr lang="en-US" sz="1200" b="1" dirty="0"/>
                    </a:p>
                  </a:txBody>
                  <a:tcPr anchor="ctr">
                    <a:solidFill>
                      <a:schemeClr val="accent2">
                        <a:lumMod val="60000"/>
                        <a:lumOff val="40000"/>
                      </a:schemeClr>
                    </a:solidFill>
                  </a:tcPr>
                </a:tc>
                <a:tc>
                  <a:txBody>
                    <a:bodyPr/>
                    <a:lstStyle/>
                    <a:p>
                      <a:pPr algn="ctr"/>
                      <a:r>
                        <a:rPr lang="en-US" sz="1200" b="1" dirty="0" smtClean="0"/>
                        <a:t>0</a:t>
                      </a:r>
                    </a:p>
                    <a:p>
                      <a:pPr algn="ctr"/>
                      <a:r>
                        <a:rPr lang="en-US" sz="1200" b="1" dirty="0" smtClean="0"/>
                        <a:t>(1</a:t>
                      </a:r>
                      <a:r>
                        <a:rPr lang="en-US" sz="1200" b="1" baseline="30000" dirty="0" smtClean="0"/>
                        <a:t>st</a:t>
                      </a:r>
                      <a:r>
                        <a:rPr lang="en-US" sz="1200" b="1" baseline="0" dirty="0" smtClean="0"/>
                        <a:t> </a:t>
                      </a:r>
                      <a:r>
                        <a:rPr lang="en-US" sz="1200" b="1" dirty="0" smtClean="0"/>
                        <a:t>yr)</a:t>
                      </a:r>
                      <a:endParaRPr lang="en-US" sz="1200" b="1" dirty="0"/>
                    </a:p>
                  </a:txBody>
                  <a:tcPr anchor="ctr">
                    <a:solidFill>
                      <a:schemeClr val="accent2">
                        <a:lumMod val="60000"/>
                        <a:lumOff val="40000"/>
                      </a:schemeClr>
                    </a:solidFill>
                  </a:tcPr>
                </a:tc>
                <a:tc gridSpan="3">
                  <a:txBody>
                    <a:bodyPr/>
                    <a:lstStyle/>
                    <a:p>
                      <a:pPr algn="ctr"/>
                      <a:endParaRPr lang="en-US" sz="1200" b="1" dirty="0"/>
                    </a:p>
                  </a:txBody>
                  <a:tcPr anchor="ctr">
                    <a:solidFill>
                      <a:schemeClr val="accent2">
                        <a:lumMod val="60000"/>
                        <a:lumOff val="40000"/>
                      </a:schemeClr>
                    </a:solidFill>
                  </a:tcPr>
                </a:tc>
                <a:tc hMerge="1">
                  <a:txBody>
                    <a:bodyPr/>
                    <a:lstStyle/>
                    <a:p>
                      <a:endParaRPr lang="en-US"/>
                    </a:p>
                  </a:txBody>
                  <a:tcPr/>
                </a:tc>
                <a:tc hMerge="1">
                  <a:txBody>
                    <a:bodyPr/>
                    <a:lstStyle/>
                    <a:p>
                      <a:endParaRPr lang="en-US"/>
                    </a:p>
                  </a:txBody>
                  <a:tcPr/>
                </a:tc>
                <a:tc>
                  <a:txBody>
                    <a:bodyPr/>
                    <a:lstStyle/>
                    <a:p>
                      <a:pPr algn="ctr"/>
                      <a:r>
                        <a:rPr lang="en-US" sz="1200" b="1" dirty="0" smtClean="0"/>
                        <a:t>300 </a:t>
                      </a:r>
                      <a:endParaRPr lang="en-US" sz="1200" b="1" dirty="0"/>
                    </a:p>
                  </a:txBody>
                  <a:tcPr anchor="ctr">
                    <a:solidFill>
                      <a:schemeClr val="bg1">
                        <a:lumMod val="65000"/>
                      </a:schemeClr>
                    </a:solidFill>
                  </a:tcPr>
                </a:tc>
                <a:tc>
                  <a:txBody>
                    <a:bodyPr/>
                    <a:lstStyle/>
                    <a:p>
                      <a:pPr algn="ctr"/>
                      <a:r>
                        <a:rPr lang="en-US" sz="1200" b="1" dirty="0" smtClean="0"/>
                        <a:t>150</a:t>
                      </a:r>
                      <a:endParaRPr lang="en-US" sz="1200" b="1" dirty="0"/>
                    </a:p>
                  </a:txBody>
                  <a:tcPr anchor="ctr">
                    <a:solidFill>
                      <a:schemeClr val="accent2">
                        <a:lumMod val="60000"/>
                        <a:lumOff val="40000"/>
                      </a:schemeClr>
                    </a:solidFill>
                  </a:tcPr>
                </a:tc>
              </a:tr>
              <a:tr h="831987">
                <a:tc>
                  <a:txBody>
                    <a:bodyPr/>
                    <a:lstStyle/>
                    <a:p>
                      <a:pPr algn="ctr"/>
                      <a:r>
                        <a:rPr lang="en-US" sz="1200" b="1" dirty="0" smtClean="0"/>
                        <a:t>FY 2012 </a:t>
                      </a:r>
                    </a:p>
                  </a:txBody>
                  <a:tcPr anchor="ctr">
                    <a:solidFill>
                      <a:schemeClr val="accent1">
                        <a:lumMod val="40000"/>
                        <a:lumOff val="60000"/>
                      </a:schemeClr>
                    </a:solidFill>
                  </a:tcPr>
                </a:tc>
                <a:tc>
                  <a:txBody>
                    <a:bodyPr/>
                    <a:lstStyle/>
                    <a:p>
                      <a:pPr algn="ctr"/>
                      <a:r>
                        <a:rPr lang="en-US" sz="1200" b="1" dirty="0" smtClean="0"/>
                        <a:t>80</a:t>
                      </a:r>
                      <a:br>
                        <a:rPr lang="en-US" sz="1200" b="1" dirty="0" smtClean="0"/>
                      </a:br>
                      <a:r>
                        <a:rPr lang="en-US" sz="1200" b="1" dirty="0" smtClean="0"/>
                        <a:t>(3</a:t>
                      </a:r>
                      <a:r>
                        <a:rPr lang="en-US" sz="1200" b="1" baseline="30000" dirty="0" smtClean="0"/>
                        <a:t>rd</a:t>
                      </a:r>
                      <a:r>
                        <a:rPr lang="en-US" sz="1200" b="1" dirty="0" smtClean="0"/>
                        <a:t> yr)</a:t>
                      </a:r>
                      <a:endParaRPr lang="en-US" sz="1200" b="1" dirty="0"/>
                    </a:p>
                  </a:txBody>
                  <a:tcPr anchor="ctr">
                    <a:solidFill>
                      <a:schemeClr val="accent2">
                        <a:lumMod val="60000"/>
                        <a:lumOff val="40000"/>
                      </a:schemeClr>
                    </a:solidFill>
                  </a:tcPr>
                </a:tc>
                <a:tc>
                  <a:txBody>
                    <a:bodyPr/>
                    <a:lstStyle/>
                    <a:p>
                      <a:pPr algn="ctr"/>
                      <a:endParaRPr lang="en-US" b="1" dirty="0"/>
                    </a:p>
                  </a:txBody>
                  <a:tcPr anchor="ctr">
                    <a:solidFill>
                      <a:schemeClr val="bg1">
                        <a:lumMod val="65000"/>
                      </a:schemeClr>
                    </a:solidFill>
                  </a:tcPr>
                </a:tc>
                <a:tc gridSpan="2">
                  <a:txBody>
                    <a:bodyPr/>
                    <a:lstStyle/>
                    <a:p>
                      <a:pPr algn="ctr"/>
                      <a:endParaRPr lang="en-US" b="1" dirty="0"/>
                    </a:p>
                  </a:txBody>
                  <a:tcPr anchor="ctr">
                    <a:solidFill>
                      <a:schemeClr val="bg1">
                        <a:lumMod val="65000"/>
                      </a:schemeClr>
                    </a:solidFill>
                  </a:tcPr>
                </a:tc>
                <a:tc hMerge="1">
                  <a:txBody>
                    <a:bodyPr/>
                    <a:lstStyle/>
                    <a:p>
                      <a:endParaRPr lang="en-US" sz="1200" b="1" dirty="0"/>
                    </a:p>
                  </a:txBody>
                  <a:tcPr>
                    <a:solidFill>
                      <a:schemeClr val="accent6">
                        <a:lumMod val="60000"/>
                        <a:lumOff val="40000"/>
                      </a:schemeClr>
                    </a:solidFill>
                  </a:tcPr>
                </a:tc>
                <a:tc gridSpan="2">
                  <a:txBody>
                    <a:bodyPr/>
                    <a:lstStyle/>
                    <a:p>
                      <a:pPr algn="ctr"/>
                      <a:endParaRPr lang="en-US" sz="1200" b="1" dirty="0"/>
                    </a:p>
                  </a:txBody>
                  <a:tcPr anchor="ctr">
                    <a:solidFill>
                      <a:schemeClr val="accent2">
                        <a:lumMod val="60000"/>
                        <a:lumOff val="40000"/>
                      </a:schemeClr>
                    </a:solidFill>
                  </a:tcPr>
                </a:tc>
                <a:tc hMerge="1">
                  <a:txBody>
                    <a:bodyPr/>
                    <a:lstStyle/>
                    <a:p>
                      <a:endParaRPr lang="en-US" sz="1200" b="1" dirty="0"/>
                    </a:p>
                  </a:txBody>
                  <a:tcPr>
                    <a:solidFill>
                      <a:schemeClr val="accent6">
                        <a:lumMod val="60000"/>
                        <a:lumOff val="40000"/>
                      </a:schemeClr>
                    </a:solidFill>
                  </a:tcPr>
                </a:tc>
                <a:tc>
                  <a:txBody>
                    <a:bodyPr/>
                    <a:lstStyle/>
                    <a:p>
                      <a:pPr algn="ctr"/>
                      <a:r>
                        <a:rPr lang="en-US" sz="1200" b="1" dirty="0" smtClean="0"/>
                        <a:t>70</a:t>
                      </a:r>
                    </a:p>
                    <a:p>
                      <a:pPr algn="ctr"/>
                      <a:r>
                        <a:rPr lang="en-US" sz="1200" b="1" dirty="0" smtClean="0"/>
                        <a:t>(3</a:t>
                      </a:r>
                      <a:r>
                        <a:rPr lang="en-US" sz="1200" b="1" baseline="30000" dirty="0" smtClean="0"/>
                        <a:t>nd</a:t>
                      </a:r>
                      <a:r>
                        <a:rPr lang="en-US" sz="1200" b="1" dirty="0" smtClean="0"/>
                        <a:t> yr)</a:t>
                      </a:r>
                      <a:endParaRPr lang="en-US" sz="1200" b="1" dirty="0"/>
                    </a:p>
                  </a:txBody>
                  <a:tcPr anchor="ctr">
                    <a:solidFill>
                      <a:schemeClr val="accent2">
                        <a:lumMod val="60000"/>
                        <a:lumOff val="40000"/>
                      </a:schemeClr>
                    </a:solidFill>
                  </a:tcPr>
                </a:tc>
                <a:tc>
                  <a:txBody>
                    <a:bodyPr/>
                    <a:lstStyle/>
                    <a:p>
                      <a:pPr algn="ctr"/>
                      <a:r>
                        <a:rPr lang="en-US" sz="1200" b="1" dirty="0" smtClean="0"/>
                        <a:t>0</a:t>
                      </a:r>
                    </a:p>
                    <a:p>
                      <a:pPr algn="ctr"/>
                      <a:r>
                        <a:rPr lang="en-US" sz="1200" b="1" dirty="0" smtClean="0"/>
                        <a:t>(2</a:t>
                      </a:r>
                      <a:r>
                        <a:rPr lang="en-US" sz="1200" b="1" baseline="30000" dirty="0" smtClean="0"/>
                        <a:t>st</a:t>
                      </a:r>
                      <a:r>
                        <a:rPr lang="en-US" sz="1200" b="1" baseline="0" dirty="0" smtClean="0"/>
                        <a:t> </a:t>
                      </a:r>
                      <a:r>
                        <a:rPr lang="en-US" sz="1200" b="1" dirty="0" smtClean="0"/>
                        <a:t>yr)</a:t>
                      </a:r>
                      <a:endParaRPr lang="en-US" sz="1200" b="1" dirty="0"/>
                    </a:p>
                  </a:txBody>
                  <a:tcPr anchor="ctr">
                    <a:solidFill>
                      <a:schemeClr val="accent2">
                        <a:lumMod val="60000"/>
                        <a:lumOff val="40000"/>
                      </a:schemeClr>
                    </a:solidFill>
                  </a:tcPr>
                </a:tc>
                <a:tc>
                  <a:txBody>
                    <a:bodyPr/>
                    <a:lstStyle/>
                    <a:p>
                      <a:pPr algn="ctr"/>
                      <a:r>
                        <a:rPr lang="en-US" sz="1200" b="1" strike="sngStrike" dirty="0" smtClean="0"/>
                        <a:t>170</a:t>
                      </a:r>
                    </a:p>
                    <a:p>
                      <a:pPr algn="ctr"/>
                      <a:r>
                        <a:rPr lang="en-US" sz="1200" b="1" strike="noStrike" dirty="0" smtClean="0"/>
                        <a:t>0 </a:t>
                      </a:r>
                    </a:p>
                    <a:p>
                      <a:pPr algn="ctr"/>
                      <a:r>
                        <a:rPr lang="en-US" sz="1200" b="1" dirty="0" smtClean="0"/>
                        <a:t>(1</a:t>
                      </a:r>
                      <a:r>
                        <a:rPr lang="en-US" sz="1200" b="1" baseline="30000" dirty="0" smtClean="0"/>
                        <a:t>st</a:t>
                      </a:r>
                      <a:r>
                        <a:rPr lang="en-US" sz="1200" b="1" dirty="0" smtClean="0"/>
                        <a:t> yr)</a:t>
                      </a:r>
                    </a:p>
                  </a:txBody>
                  <a:tcPr anchor="ctr">
                    <a:solidFill>
                      <a:schemeClr val="accent2">
                        <a:lumMod val="60000"/>
                        <a:lumOff val="40000"/>
                      </a:schemeClr>
                    </a:solidFill>
                  </a:tcPr>
                </a:tc>
                <a:tc>
                  <a:txBody>
                    <a:bodyPr/>
                    <a:lstStyle/>
                    <a:p>
                      <a:pPr algn="ctr"/>
                      <a:r>
                        <a:rPr lang="en-US" sz="1200" b="1" dirty="0" smtClean="0"/>
                        <a:t>320</a:t>
                      </a:r>
                      <a:endParaRPr lang="en-US" sz="1200" b="1" dirty="0"/>
                    </a:p>
                  </a:txBody>
                  <a:tcPr anchor="ctr">
                    <a:solidFill>
                      <a:schemeClr val="bg1">
                        <a:lumMod val="65000"/>
                      </a:schemeClr>
                    </a:solidFill>
                  </a:tcPr>
                </a:tc>
                <a:tc>
                  <a:txBody>
                    <a:bodyPr/>
                    <a:lstStyle/>
                    <a:p>
                      <a:pPr algn="ctr"/>
                      <a:r>
                        <a:rPr lang="en-US" sz="1200" b="1" strike="sngStrike" dirty="0" smtClean="0"/>
                        <a:t>320</a:t>
                      </a:r>
                      <a:br>
                        <a:rPr lang="en-US" sz="1200" b="1" strike="sngStrike" dirty="0" smtClean="0"/>
                      </a:br>
                      <a:r>
                        <a:rPr lang="en-US" sz="1200" b="1" strike="noStrike" dirty="0" smtClean="0"/>
                        <a:t>150</a:t>
                      </a:r>
                      <a:endParaRPr lang="en-US" sz="1200" b="1" strike="noStrike" dirty="0"/>
                    </a:p>
                  </a:txBody>
                  <a:tcPr anchor="ctr">
                    <a:solidFill>
                      <a:schemeClr val="accent2">
                        <a:lumMod val="60000"/>
                        <a:lumOff val="40000"/>
                      </a:schemeClr>
                    </a:solidFill>
                  </a:tcPr>
                </a:tc>
              </a:tr>
            </a:tbl>
          </a:graphicData>
        </a:graphic>
      </p:graphicFrame>
      <p:sp>
        <p:nvSpPr>
          <p:cNvPr id="10" name="Oval 9"/>
          <p:cNvSpPr/>
          <p:nvPr/>
        </p:nvSpPr>
        <p:spPr>
          <a:xfrm>
            <a:off x="5589768" y="2258173"/>
            <a:ext cx="1280160" cy="508882"/>
          </a:xfrm>
          <a:prstGeom prst="ellipse">
            <a:avLst/>
          </a:prstGeom>
          <a:solidFill>
            <a:srgbClr val="FFFFFF">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p:cNvSpPr txBox="1">
            <a:spLocks/>
          </p:cNvSpPr>
          <p:nvPr/>
        </p:nvSpPr>
        <p:spPr bwMode="auto">
          <a:xfrm>
            <a:off x="0" y="10633"/>
            <a:ext cx="9144000" cy="762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106636"/>
                </a:solidFill>
                <a:effectLst/>
                <a:uLnTx/>
                <a:uFillTx/>
                <a:latin typeface="Arial" pitchFamily="34" charset="0"/>
                <a:cs typeface="Arial" charset="0"/>
              </a:rPr>
              <a:t>SC Graduate Fellowship</a:t>
            </a:r>
            <a:r>
              <a:rPr kumimoji="0" lang="en-US" sz="2400" b="0" i="0" u="none" strike="noStrike" kern="0" cap="none" spc="0" normalizeH="0" noProof="0" dirty="0" smtClean="0">
                <a:ln>
                  <a:noFill/>
                </a:ln>
                <a:solidFill>
                  <a:srgbClr val="106636"/>
                </a:solidFill>
                <a:effectLst/>
                <a:uLnTx/>
                <a:uFillTx/>
                <a:latin typeface="Arial" pitchFamily="34" charset="0"/>
                <a:cs typeface="Arial" charset="0"/>
              </a:rPr>
              <a:t> Summaries of Cohorts</a:t>
            </a:r>
            <a:endParaRPr kumimoji="0" lang="en-US" sz="2400" b="0" i="0" u="none" strike="noStrike" kern="0" cap="none" spc="0" normalizeH="0" baseline="0" noProof="0" dirty="0" smtClean="0">
              <a:ln>
                <a:noFill/>
              </a:ln>
              <a:solidFill>
                <a:srgbClr val="106636"/>
              </a:solidFill>
              <a:effectLst/>
              <a:uLnTx/>
              <a:uFillTx/>
              <a:latin typeface="Arial" pitchFamily="34" charset="0"/>
              <a:cs typeface="Arial" charset="0"/>
            </a:endParaRPr>
          </a:p>
        </p:txBody>
      </p:sp>
      <p:sp>
        <p:nvSpPr>
          <p:cNvPr id="8" name="Title 2"/>
          <p:cNvSpPr txBox="1">
            <a:spLocks/>
          </p:cNvSpPr>
          <p:nvPr/>
        </p:nvSpPr>
        <p:spPr bwMode="auto">
          <a:xfrm>
            <a:off x="0" y="647011"/>
            <a:ext cx="9144000" cy="762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marL="0" marR="0" lvl="1" indent="0" algn="ctr" defTabSz="914400" rtl="0" eaLnBrk="0" fontAlgn="base" latinLnBrk="0" hangingPunct="0">
              <a:lnSpc>
                <a:spcPct val="100000"/>
              </a:lnSpc>
              <a:spcBef>
                <a:spcPct val="0"/>
              </a:spcBef>
              <a:spcAft>
                <a:spcPct val="0"/>
              </a:spcAft>
              <a:buClrTx/>
              <a:buSzTx/>
              <a:buFontTx/>
              <a:buNone/>
              <a:tabLst/>
              <a:defRPr/>
            </a:pPr>
            <a:r>
              <a:rPr lang="en-US" kern="0" dirty="0" smtClean="0">
                <a:solidFill>
                  <a:srgbClr val="106636"/>
                </a:solidFill>
                <a:latin typeface="Arial" pitchFamily="34" charset="0"/>
                <a:cs typeface="Arial" charset="0"/>
              </a:rPr>
              <a:t>Assumes FY 2012 House Mark is Appropriated </a:t>
            </a:r>
            <a:endParaRPr kumimoji="0" lang="en-US" b="0" i="0" u="none" strike="noStrike" kern="0" cap="none" spc="0" normalizeH="0" baseline="0" noProof="0" dirty="0" smtClean="0">
              <a:ln>
                <a:noFill/>
              </a:ln>
              <a:solidFill>
                <a:srgbClr val="106636"/>
              </a:solidFill>
              <a:effectLst/>
              <a:uLnTx/>
              <a:uFillTx/>
              <a:latin typeface="Arial" pitchFamily="34" charset="0"/>
              <a:cs typeface="Arial" charset="0"/>
            </a:endParaRPr>
          </a:p>
        </p:txBody>
      </p:sp>
      <p:sp>
        <p:nvSpPr>
          <p:cNvPr id="6" name="Slide Number Placeholder 2"/>
          <p:cNvSpPr>
            <a:spLocks noGrp="1"/>
          </p:cNvSpPr>
          <p:nvPr>
            <p:ph type="sldNum" sz="quarter" idx="4294967295"/>
          </p:nvPr>
        </p:nvSpPr>
        <p:spPr>
          <a:xfrm>
            <a:off x="8413750" y="6351588"/>
            <a:ext cx="381000" cy="365125"/>
          </a:xfrm>
          <a:prstGeom prst="rect">
            <a:avLst/>
          </a:prstGeom>
        </p:spPr>
        <p:txBody>
          <a:bodyPr anchor="ctr"/>
          <a:lstStyle/>
          <a:p>
            <a:fld id="{68F455FD-F83C-4433-AE11-4D89943CC4D6}" type="slidenum">
              <a:rPr lang="en-US" sz="1200" smtClean="0">
                <a:solidFill>
                  <a:srgbClr val="237737"/>
                </a:solidFill>
                <a:latin typeface="Arial" pitchFamily="34" charset="0"/>
                <a:cs typeface="Arial" pitchFamily="34" charset="0"/>
              </a:rPr>
              <a:pPr/>
              <a:t>25</a:t>
            </a:fld>
            <a:endParaRPr lang="en-US" sz="1200" dirty="0">
              <a:solidFill>
                <a:srgbClr val="237737"/>
              </a:solidFill>
              <a:latin typeface="Arial" pitchFamily="34" charset="0"/>
              <a:cs typeface="Arial" pitchFamily="34" charset="0"/>
            </a:endParaRPr>
          </a:p>
        </p:txBody>
      </p:sp>
      <p:sp>
        <p:nvSpPr>
          <p:cNvPr id="9" name="Footer Placeholder 2"/>
          <p:cNvSpPr>
            <a:spLocks noGrp="1"/>
          </p:cNvSpPr>
          <p:nvPr>
            <p:ph type="ftr" sz="quarter" idx="11"/>
          </p:nvPr>
        </p:nvSpPr>
        <p:spPr>
          <a:xfrm>
            <a:off x="3124200" y="6356350"/>
            <a:ext cx="5334000" cy="365125"/>
          </a:xfrm>
        </p:spPr>
        <p:txBody>
          <a:bodyPr/>
          <a:lstStyle/>
          <a:p>
            <a:r>
              <a:rPr lang="en-US" dirty="0" smtClean="0"/>
              <a:t>WDTS Overview 2011</a:t>
            </a:r>
            <a:endParaRPr lang="en-US" dirty="0"/>
          </a:p>
        </p:txBody>
      </p:sp>
      <p:sp>
        <p:nvSpPr>
          <p:cNvPr id="11" name="Oval 10"/>
          <p:cNvSpPr/>
          <p:nvPr/>
        </p:nvSpPr>
        <p:spPr>
          <a:xfrm>
            <a:off x="5589768" y="3142093"/>
            <a:ext cx="1280160" cy="508882"/>
          </a:xfrm>
          <a:prstGeom prst="ellipse">
            <a:avLst/>
          </a:prstGeom>
          <a:solidFill>
            <a:srgbClr val="FFFFFF">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600908" y="5311471"/>
            <a:ext cx="563216" cy="683812"/>
          </a:xfrm>
          <a:prstGeom prst="ellipse">
            <a:avLst/>
          </a:prstGeom>
          <a:solidFill>
            <a:srgbClr val="FFFFFF">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168641" y="5312796"/>
            <a:ext cx="563216" cy="683812"/>
          </a:xfrm>
          <a:prstGeom prst="ellipse">
            <a:avLst/>
          </a:prstGeom>
          <a:solidFill>
            <a:srgbClr val="FFFFFF">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EEA275D-5A49-48A8-817D-44C3EA0A3A2F}" type="slidenum">
              <a:rPr lang="en-US" smtClean="0"/>
              <a:pPr>
                <a:defRPr/>
              </a:pPr>
              <a:t>26</a:t>
            </a:fld>
            <a:endParaRPr lang="en-US" dirty="0"/>
          </a:p>
        </p:txBody>
      </p:sp>
      <p:sp>
        <p:nvSpPr>
          <p:cNvPr id="11" name="Title 2"/>
          <p:cNvSpPr txBox="1">
            <a:spLocks/>
          </p:cNvSpPr>
          <p:nvPr/>
        </p:nvSpPr>
        <p:spPr bwMode="auto">
          <a:xfrm>
            <a:off x="0" y="10633"/>
            <a:ext cx="9144000" cy="762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106636"/>
                </a:solidFill>
                <a:effectLst/>
                <a:uLnTx/>
                <a:uFillTx/>
                <a:latin typeface="Arial" pitchFamily="34" charset="0"/>
                <a:cs typeface="Arial" charset="0"/>
              </a:rPr>
              <a:t>House E&amp;WD</a:t>
            </a:r>
            <a:r>
              <a:rPr kumimoji="0" lang="en-US" sz="2400" b="0" i="0" u="none" strike="noStrike" kern="0" cap="none" spc="0" normalizeH="0" noProof="0" dirty="0" smtClean="0">
                <a:ln>
                  <a:noFill/>
                </a:ln>
                <a:solidFill>
                  <a:srgbClr val="106636"/>
                </a:solidFill>
                <a:effectLst/>
                <a:uLnTx/>
                <a:uFillTx/>
                <a:latin typeface="Arial" pitchFamily="34" charset="0"/>
                <a:cs typeface="Arial" charset="0"/>
              </a:rPr>
              <a:t> </a:t>
            </a:r>
            <a:r>
              <a:rPr kumimoji="0" lang="en-US" sz="2400" b="0" i="0" u="none" strike="noStrike" kern="0" cap="none" spc="0" normalizeH="0" baseline="0" noProof="0" dirty="0" smtClean="0">
                <a:ln>
                  <a:noFill/>
                </a:ln>
                <a:solidFill>
                  <a:srgbClr val="106636"/>
                </a:solidFill>
                <a:effectLst/>
                <a:uLnTx/>
                <a:uFillTx/>
                <a:latin typeface="Arial" pitchFamily="34" charset="0"/>
                <a:cs typeface="Arial" charset="0"/>
              </a:rPr>
              <a:t>Mark</a:t>
            </a:r>
          </a:p>
        </p:txBody>
      </p:sp>
      <p:sp>
        <p:nvSpPr>
          <p:cNvPr id="12" name="Footer Placeholder 2"/>
          <p:cNvSpPr>
            <a:spLocks noGrp="1"/>
          </p:cNvSpPr>
          <p:nvPr>
            <p:ph type="ftr" sz="quarter" idx="11"/>
          </p:nvPr>
        </p:nvSpPr>
        <p:spPr>
          <a:xfrm>
            <a:off x="3124200" y="6356350"/>
            <a:ext cx="5334000" cy="365125"/>
          </a:xfrm>
        </p:spPr>
        <p:txBody>
          <a:bodyPr/>
          <a:lstStyle/>
          <a:p>
            <a:r>
              <a:rPr lang="en-US" dirty="0" smtClean="0"/>
              <a:t>WDTS Overview 2011</a:t>
            </a:r>
            <a:endParaRPr lang="en-US" dirty="0"/>
          </a:p>
        </p:txBody>
      </p:sp>
      <p:sp>
        <p:nvSpPr>
          <p:cNvPr id="5" name="Rectangle 4"/>
          <p:cNvSpPr/>
          <p:nvPr/>
        </p:nvSpPr>
        <p:spPr>
          <a:xfrm>
            <a:off x="696036" y="1066759"/>
            <a:ext cx="7751927" cy="4524315"/>
          </a:xfrm>
          <a:prstGeom prst="rect">
            <a:avLst/>
          </a:prstGeom>
        </p:spPr>
        <p:txBody>
          <a:bodyPr wrap="square">
            <a:spAutoFit/>
          </a:bodyPr>
          <a:lstStyle/>
          <a:p>
            <a:r>
              <a:rPr lang="en-US" dirty="0" smtClean="0">
                <a:latin typeface="Arial" pitchFamily="34" charset="0"/>
                <a:cs typeface="Arial" pitchFamily="34" charset="0"/>
              </a:rPr>
              <a:t>WORKFORCE DEVELOPMENT FOR TEACHERS AND SCIENTISTS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The Committee recommends $17,849,000 for workforce development for teachers and scientists, $4,751,000 below fiscal year 2011 and $17,751,000 below the request.</a:t>
            </a:r>
          </a:p>
          <a:p>
            <a:endParaRPr lang="en-US" dirty="0" smtClean="0">
              <a:latin typeface="Arial" pitchFamily="34" charset="0"/>
              <a:cs typeface="Arial" pitchFamily="34" charset="0"/>
            </a:endParaRPr>
          </a:p>
          <a:p>
            <a:r>
              <a:rPr lang="en-US" dirty="0" smtClean="0">
                <a:latin typeface="Arial" pitchFamily="34" charset="0"/>
                <a:cs typeface="Arial" pitchFamily="34" charset="0"/>
              </a:rPr>
              <a:t>Within the funds provided, up to $5,000,000 is for the graduate fellowship program to fund the existing cohort established in fiscal year 2010. The Department is directed to report to the Committee, not later than 90 days after enactment of this Act</a:t>
            </a:r>
            <a:r>
              <a:rPr lang="en-US" dirty="0" smtClean="0">
                <a:solidFill>
                  <a:srgbClr val="FF0000"/>
                </a:solidFill>
                <a:latin typeface="Arial" pitchFamily="34" charset="0"/>
                <a:cs typeface="Arial" pitchFamily="34" charset="0"/>
              </a:rPr>
              <a:t>, a 10-year plan outlining the long-term objectives for this program, the number of simultaneous fellowships the Department plans to ultimately support </a:t>
            </a:r>
            <a:r>
              <a:rPr lang="en-US" u="sng" dirty="0" smtClean="0">
                <a:solidFill>
                  <a:srgbClr val="FF0000"/>
                </a:solidFill>
                <a:latin typeface="Arial" pitchFamily="34" charset="0"/>
                <a:cs typeface="Arial" pitchFamily="34" charset="0"/>
              </a:rPr>
              <a:t>under a flat-budget scenario </a:t>
            </a:r>
            <a:r>
              <a:rPr lang="en-US" dirty="0" smtClean="0">
                <a:latin typeface="Arial" pitchFamily="34" charset="0"/>
                <a:cs typeface="Arial" pitchFamily="34" charset="0"/>
              </a:rPr>
              <a:t>for the Office of Science, and the funding needs under that plan. The plan shall also justify to the Committee </a:t>
            </a:r>
            <a:r>
              <a:rPr lang="en-US" dirty="0" smtClean="0">
                <a:solidFill>
                  <a:srgbClr val="FF0000"/>
                </a:solidFill>
                <a:latin typeface="Arial" pitchFamily="34" charset="0"/>
                <a:cs typeface="Arial" pitchFamily="34" charset="0"/>
              </a:rPr>
              <a:t>why fellowships should be funded within the Office of Science when </a:t>
            </a:r>
            <a:r>
              <a:rPr lang="en-US" u="sng" dirty="0" smtClean="0">
                <a:solidFill>
                  <a:srgbClr val="FF0000"/>
                </a:solidFill>
                <a:latin typeface="Arial" pitchFamily="34" charset="0"/>
                <a:cs typeface="Arial" pitchFamily="34" charset="0"/>
              </a:rPr>
              <a:t>other agencies, in particular the National Science Foundation, are the primary federal entities for such purposes</a:t>
            </a:r>
            <a:r>
              <a:rPr lang="en-US" dirty="0" smtClean="0">
                <a:solidFill>
                  <a:srgbClr val="FF0000"/>
                </a:solidFill>
                <a:latin typeface="Arial" pitchFamily="34" charset="0"/>
                <a:cs typeface="Arial" pitchFamily="34" charset="0"/>
              </a:rPr>
              <a:t>.</a:t>
            </a:r>
            <a:endParaRPr lang="en-US"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818865" y="1019992"/>
            <a:ext cx="7506269" cy="4698420"/>
          </a:xfrm>
        </p:spPr>
        <p:txBody>
          <a:bodyPr/>
          <a:lstStyle/>
          <a:p>
            <a:pPr marL="0" indent="0">
              <a:lnSpc>
                <a:spcPct val="110000"/>
              </a:lnSpc>
              <a:spcBef>
                <a:spcPts val="1200"/>
              </a:spcBef>
              <a:buFont typeface="Wingdings" pitchFamily="2" charset="2"/>
              <a:buNone/>
              <a:defRPr/>
            </a:pPr>
            <a:r>
              <a:rPr lang="en-US" sz="2000" b="0" dirty="0" smtClean="0">
                <a:solidFill>
                  <a:schemeClr val="tx1"/>
                </a:solidFill>
                <a:latin typeface="Arial" pitchFamily="34" charset="0"/>
                <a:ea typeface="ＭＳ Ｐゴシック"/>
              </a:rPr>
              <a:t>The original goal for the SCGF was to support 450 Graduate Fellows in steady state, i.e., each year’s cohort would be 150 fellows. </a:t>
            </a:r>
          </a:p>
          <a:p>
            <a:pPr marL="346075" lvl="1" indent="-234950">
              <a:lnSpc>
                <a:spcPct val="110000"/>
              </a:lnSpc>
              <a:spcBef>
                <a:spcPts val="1200"/>
              </a:spcBef>
              <a:buFont typeface="Wingdings" pitchFamily="2" charset="2"/>
              <a:buChar char="§"/>
              <a:defRPr/>
            </a:pPr>
            <a:r>
              <a:rPr lang="en-US" sz="1800" dirty="0" smtClean="0">
                <a:solidFill>
                  <a:schemeClr val="tx1"/>
                </a:solidFill>
                <a:latin typeface="Arial" pitchFamily="34" charset="0"/>
                <a:ea typeface="ＭＳ Ｐゴシック"/>
              </a:rPr>
              <a:t>In FY 2009, SC supported ~4,500 graduate students through its research awards across the programs.</a:t>
            </a:r>
          </a:p>
          <a:p>
            <a:pPr marL="346075" lvl="2" indent="-234950">
              <a:lnSpc>
                <a:spcPct val="110000"/>
              </a:lnSpc>
              <a:spcBef>
                <a:spcPts val="1200"/>
              </a:spcBef>
              <a:buFont typeface="Wingdings" pitchFamily="2" charset="2"/>
              <a:buChar char="§"/>
              <a:defRPr/>
            </a:pPr>
            <a:r>
              <a:rPr lang="en-US" sz="1800" dirty="0" smtClean="0">
                <a:latin typeface="Arial" pitchFamily="34" charset="0"/>
                <a:ea typeface="ＭＳ Ｐゴシック"/>
              </a:rPr>
              <a:t>For this new program, SC set a goal of supporting 450 fellows or 10% of the current programmatic support of graduate students; the fellows selected for the SCGF would be in a prestigious group.</a:t>
            </a:r>
          </a:p>
          <a:p>
            <a:pPr marL="346075" lvl="2" indent="-234950">
              <a:lnSpc>
                <a:spcPct val="110000"/>
              </a:lnSpc>
              <a:spcBef>
                <a:spcPts val="1200"/>
              </a:spcBef>
              <a:buFont typeface="Wingdings" pitchFamily="2" charset="2"/>
              <a:buChar char="§"/>
              <a:defRPr/>
            </a:pPr>
            <a:r>
              <a:rPr lang="en-US" sz="1800" dirty="0" smtClean="0">
                <a:latin typeface="Arial" pitchFamily="34" charset="0"/>
                <a:ea typeface="ＭＳ Ｐゴシック"/>
              </a:rPr>
              <a:t>SCGF attracted more than 3,200 completed applications in its first year, with no advertisement or outreach.</a:t>
            </a:r>
          </a:p>
          <a:p>
            <a:pPr marL="346075" lvl="2" indent="-234950">
              <a:lnSpc>
                <a:spcPct val="110000"/>
              </a:lnSpc>
              <a:spcBef>
                <a:spcPts val="1200"/>
              </a:spcBef>
              <a:buFont typeface="Wingdings" pitchFamily="2" charset="2"/>
              <a:buChar char="§"/>
              <a:defRPr/>
            </a:pPr>
            <a:r>
              <a:rPr lang="en-US" sz="1800" dirty="0" smtClean="0">
                <a:latin typeface="Arial" pitchFamily="34" charset="0"/>
                <a:ea typeface="ＭＳ Ｐゴシック"/>
              </a:rPr>
              <a:t>450 finalists were selected based on a merit-based peer review process; 150 fellowships were awarded (4.6% success rate). </a:t>
            </a:r>
          </a:p>
        </p:txBody>
      </p:sp>
      <p:sp>
        <p:nvSpPr>
          <p:cNvPr id="9" name="Title 2"/>
          <p:cNvSpPr txBox="1">
            <a:spLocks/>
          </p:cNvSpPr>
          <p:nvPr/>
        </p:nvSpPr>
        <p:spPr bwMode="auto">
          <a:xfrm>
            <a:off x="0" y="10633"/>
            <a:ext cx="9144000" cy="762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marL="0" marR="0" lvl="1" indent="0" algn="ctr" defTabSz="914400" rtl="0" eaLnBrk="0" fontAlgn="base" latinLnBrk="0" hangingPunct="0">
              <a:lnSpc>
                <a:spcPct val="100000"/>
              </a:lnSpc>
              <a:spcBef>
                <a:spcPct val="0"/>
              </a:spcBef>
              <a:spcAft>
                <a:spcPts val="1200"/>
              </a:spcAft>
              <a:buClrTx/>
              <a:buSzTx/>
              <a:buFontTx/>
              <a:buNone/>
              <a:tabLst/>
              <a:defRPr/>
            </a:pPr>
            <a:r>
              <a:rPr kumimoji="0" lang="en-US" sz="2400" b="0" i="0" u="none" strike="noStrike" kern="0" cap="none" spc="0" normalizeH="0" baseline="0" noProof="0" dirty="0" smtClean="0">
                <a:ln>
                  <a:noFill/>
                </a:ln>
                <a:solidFill>
                  <a:srgbClr val="106636"/>
                </a:solidFill>
                <a:effectLst/>
                <a:uLnTx/>
                <a:uFillTx/>
                <a:latin typeface="Arial" pitchFamily="34" charset="0"/>
                <a:cs typeface="Arial" charset="0"/>
              </a:rPr>
              <a:t>SC</a:t>
            </a:r>
            <a:r>
              <a:rPr kumimoji="0" lang="en-US" sz="2400" b="0" i="0" u="none" strike="noStrike" kern="0" cap="none" spc="0" normalizeH="0" noProof="0" dirty="0" smtClean="0">
                <a:ln>
                  <a:noFill/>
                </a:ln>
                <a:solidFill>
                  <a:srgbClr val="106636"/>
                </a:solidFill>
                <a:effectLst/>
                <a:uLnTx/>
                <a:uFillTx/>
                <a:latin typeface="Arial" pitchFamily="34" charset="0"/>
                <a:cs typeface="Arial" charset="0"/>
              </a:rPr>
              <a:t> Graduate Fellowship – Why 450 Fellows?</a:t>
            </a:r>
            <a:endParaRPr kumimoji="0" lang="en-US" sz="2400" b="0" i="0" u="none" strike="noStrike" kern="0" cap="none" spc="0" normalizeH="0" baseline="0" noProof="0" dirty="0" smtClean="0">
              <a:ln>
                <a:noFill/>
              </a:ln>
              <a:solidFill>
                <a:srgbClr val="106636"/>
              </a:solidFill>
              <a:effectLst/>
              <a:uLnTx/>
              <a:uFillTx/>
              <a:latin typeface="Arial" pitchFamily="34" charset="0"/>
              <a:cs typeface="Arial" charset="0"/>
            </a:endParaRPr>
          </a:p>
        </p:txBody>
      </p:sp>
      <p:sp>
        <p:nvSpPr>
          <p:cNvPr id="10" name="Footer Placeholder 2"/>
          <p:cNvSpPr>
            <a:spLocks noGrp="1"/>
          </p:cNvSpPr>
          <p:nvPr>
            <p:ph type="ftr" sz="quarter" idx="11"/>
          </p:nvPr>
        </p:nvSpPr>
        <p:spPr>
          <a:xfrm>
            <a:off x="3124200" y="6356350"/>
            <a:ext cx="5334000" cy="365125"/>
          </a:xfrm>
        </p:spPr>
        <p:txBody>
          <a:bodyPr/>
          <a:lstStyle/>
          <a:p>
            <a:r>
              <a:rPr lang="en-US" dirty="0" smtClean="0"/>
              <a:t>WDTS Overview 2011</a:t>
            </a:r>
            <a:endParaRPr lang="en-US" dirty="0"/>
          </a:p>
        </p:txBody>
      </p:sp>
      <p:sp>
        <p:nvSpPr>
          <p:cNvPr id="11" name="Slide Number Placeholder 2"/>
          <p:cNvSpPr txBox="1">
            <a:spLocks/>
          </p:cNvSpPr>
          <p:nvPr/>
        </p:nvSpPr>
        <p:spPr>
          <a:xfrm>
            <a:off x="8413750" y="6364467"/>
            <a:ext cx="381000" cy="365125"/>
          </a:xfrm>
          <a:prstGeom prst="rect">
            <a:avLst/>
          </a:prstGeo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68F455FD-F83C-4433-AE11-4D89943CC4D6}" type="slidenum">
              <a:rPr kumimoji="0" lang="en-US" sz="1200" b="0" i="0" u="none" strike="noStrike" kern="1200" cap="none" spc="0" normalizeH="0" baseline="0" noProof="0" smtClean="0">
                <a:ln>
                  <a:noFill/>
                </a:ln>
                <a:solidFill>
                  <a:srgbClr val="106636"/>
                </a:solidFill>
                <a:effectLst/>
                <a:uLnTx/>
                <a:uFillTx/>
                <a:latin typeface="Arial" pitchFamily="34" charset="0"/>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106636"/>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EEA275D-5A49-48A8-817D-44C3EA0A3A2F}" type="slidenum">
              <a:rPr lang="en-US" smtClean="0"/>
              <a:pPr>
                <a:defRPr/>
              </a:pPr>
              <a:t>28</a:t>
            </a:fld>
            <a:endParaRPr lang="en-US" dirty="0"/>
          </a:p>
        </p:txBody>
      </p:sp>
      <p:sp>
        <p:nvSpPr>
          <p:cNvPr id="12" name="Footer Placeholder 2"/>
          <p:cNvSpPr>
            <a:spLocks noGrp="1"/>
          </p:cNvSpPr>
          <p:nvPr>
            <p:ph type="ftr" sz="quarter" idx="11"/>
          </p:nvPr>
        </p:nvSpPr>
        <p:spPr>
          <a:xfrm>
            <a:off x="3124200" y="6356350"/>
            <a:ext cx="5334000" cy="365125"/>
          </a:xfrm>
        </p:spPr>
        <p:txBody>
          <a:bodyPr/>
          <a:lstStyle/>
          <a:p>
            <a:r>
              <a:rPr lang="en-US" dirty="0" smtClean="0"/>
              <a:t>WDTS Overview 2011</a:t>
            </a:r>
            <a:endParaRPr lang="en-US" dirty="0"/>
          </a:p>
        </p:txBody>
      </p:sp>
      <p:sp>
        <p:nvSpPr>
          <p:cNvPr id="6" name="Title 2"/>
          <p:cNvSpPr txBox="1">
            <a:spLocks/>
          </p:cNvSpPr>
          <p:nvPr/>
        </p:nvSpPr>
        <p:spPr bwMode="auto">
          <a:xfrm>
            <a:off x="0" y="10633"/>
            <a:ext cx="9144000" cy="762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marL="0" marR="0" lvl="1" indent="0" algn="ctr" defTabSz="914400" rtl="0" eaLnBrk="0" fontAlgn="base" latinLnBrk="0" hangingPunct="0">
              <a:lnSpc>
                <a:spcPct val="100000"/>
              </a:lnSpc>
              <a:spcBef>
                <a:spcPct val="0"/>
              </a:spcBef>
              <a:spcAft>
                <a:spcPts val="1200"/>
              </a:spcAft>
              <a:buClrTx/>
              <a:buSzTx/>
              <a:buFontTx/>
              <a:buNone/>
              <a:tabLst/>
              <a:defRPr/>
            </a:pPr>
            <a:r>
              <a:rPr kumimoji="0" lang="en-US" sz="2400" b="0" i="0" u="none" strike="noStrike" kern="0" cap="none" spc="0" normalizeH="0" baseline="0" noProof="0" dirty="0" smtClean="0">
                <a:ln>
                  <a:noFill/>
                </a:ln>
                <a:solidFill>
                  <a:srgbClr val="106636"/>
                </a:solidFill>
                <a:effectLst/>
                <a:uLnTx/>
                <a:uFillTx/>
                <a:latin typeface="Arial" pitchFamily="34" charset="0"/>
                <a:cs typeface="Arial" charset="0"/>
              </a:rPr>
              <a:t>SC</a:t>
            </a:r>
            <a:r>
              <a:rPr kumimoji="0" lang="en-US" sz="2400" b="0" i="0" u="none" strike="noStrike" kern="0" cap="none" spc="0" normalizeH="0" noProof="0" dirty="0" smtClean="0">
                <a:ln>
                  <a:noFill/>
                </a:ln>
                <a:solidFill>
                  <a:srgbClr val="106636"/>
                </a:solidFill>
                <a:effectLst/>
                <a:uLnTx/>
                <a:uFillTx/>
                <a:latin typeface="Arial" pitchFamily="34" charset="0"/>
                <a:cs typeface="Arial" charset="0"/>
              </a:rPr>
              <a:t> Graduate Fellowship – Why a Responsibility of DOE?</a:t>
            </a:r>
            <a:endParaRPr kumimoji="0" lang="en-US" sz="2400" b="0" i="0" u="none" strike="noStrike" kern="0" cap="none" spc="0" normalizeH="0" baseline="0" noProof="0" dirty="0" smtClean="0">
              <a:ln>
                <a:noFill/>
              </a:ln>
              <a:solidFill>
                <a:srgbClr val="106636"/>
              </a:solidFill>
              <a:effectLst/>
              <a:uLnTx/>
              <a:uFillTx/>
              <a:latin typeface="Arial" pitchFamily="34" charset="0"/>
              <a:cs typeface="Arial" charset="0"/>
            </a:endParaRPr>
          </a:p>
        </p:txBody>
      </p:sp>
      <p:sp>
        <p:nvSpPr>
          <p:cNvPr id="8" name="Content Placeholder 2"/>
          <p:cNvSpPr txBox="1">
            <a:spLocks/>
          </p:cNvSpPr>
          <p:nvPr/>
        </p:nvSpPr>
        <p:spPr>
          <a:xfrm>
            <a:off x="818865" y="1019991"/>
            <a:ext cx="7506269" cy="5094561"/>
          </a:xfrm>
          <a:prstGeom prst="rect">
            <a:avLst/>
          </a:prstGeom>
        </p:spPr>
        <p:txBody>
          <a:bodyPr/>
          <a:lstStyle/>
          <a:p>
            <a:pPr marL="0" marR="0" lvl="0" indent="0" algn="l" defTabSz="914400" rtl="0" eaLnBrk="0" fontAlgn="base" latinLnBrk="0" hangingPunct="0">
              <a:lnSpc>
                <a:spcPct val="110000"/>
              </a:lnSpc>
              <a:spcBef>
                <a:spcPts val="1200"/>
              </a:spcBef>
              <a:spcAft>
                <a:spcPct val="0"/>
              </a:spcAft>
              <a:buClrTx/>
              <a:buSzTx/>
              <a:buFont typeface="Wingdings" pitchFamily="2" charset="2"/>
              <a:buNone/>
              <a:tabLst/>
              <a:defRPr/>
            </a:pPr>
            <a:r>
              <a:rPr lang="en-US" sz="2000" dirty="0" smtClean="0">
                <a:latin typeface="Arial" pitchFamily="34" charset="0"/>
                <a:ea typeface="ＭＳ Ｐゴシック"/>
                <a:cs typeface="Arial" pitchFamily="34" charset="0"/>
              </a:rPr>
              <a:t>Should mission agencies take responsibility for graduate fellow education?  </a:t>
            </a:r>
            <a:endParaRPr kumimoji="0" lang="en-US" sz="2000" b="0" i="0" u="none" strike="noStrike" kern="1200" cap="none" spc="0" normalizeH="0" baseline="0" noProof="0" dirty="0" smtClean="0">
              <a:ln>
                <a:noFill/>
              </a:ln>
              <a:solidFill>
                <a:schemeClr val="tx1"/>
              </a:solidFill>
              <a:effectLst/>
              <a:uLnTx/>
              <a:uFillTx/>
              <a:latin typeface="Arial" pitchFamily="34" charset="0"/>
              <a:ea typeface="ＭＳ Ｐゴシック"/>
              <a:cs typeface="Arial" pitchFamily="34" charset="0"/>
            </a:endParaRPr>
          </a:p>
          <a:p>
            <a:pPr marL="0" marR="0" lvl="0" indent="0" algn="l" defTabSz="914400" rtl="0" eaLnBrk="0" fontAlgn="base" latinLnBrk="0" hangingPunct="0">
              <a:lnSpc>
                <a:spcPct val="110000"/>
              </a:lnSpc>
              <a:spcBef>
                <a:spcPts val="1200"/>
              </a:spcBef>
              <a:spcAft>
                <a:spcPct val="0"/>
              </a:spcAft>
              <a:buClrTx/>
              <a:buSzTx/>
              <a:buFont typeface="Wingdings" pitchFamily="2" charset="2"/>
              <a:buNone/>
              <a:tabLst/>
              <a:defRPr/>
            </a:pPr>
            <a:r>
              <a:rPr kumimoji="0" lang="en-US" b="0" i="0" u="none" strike="noStrike" kern="1200" cap="none" spc="0" normalizeH="0" baseline="0" noProof="0" dirty="0" smtClean="0">
                <a:ln>
                  <a:noFill/>
                </a:ln>
                <a:solidFill>
                  <a:schemeClr val="tx1"/>
                </a:solidFill>
                <a:effectLst/>
                <a:uLnTx/>
                <a:uFillTx/>
                <a:latin typeface="Arial" pitchFamily="34" charset="0"/>
                <a:ea typeface="ＭＳ Ｐゴシック"/>
                <a:cs typeface="Arial" pitchFamily="34" charset="0"/>
              </a:rPr>
              <a:t>We have collected data on support of graduate</a:t>
            </a:r>
            <a:r>
              <a:rPr kumimoji="0" lang="en-US" b="0" i="0" u="none" strike="noStrike" kern="1200" cap="none" spc="0" normalizeH="0" noProof="0" dirty="0" smtClean="0">
                <a:ln>
                  <a:noFill/>
                </a:ln>
                <a:solidFill>
                  <a:schemeClr val="tx1"/>
                </a:solidFill>
                <a:effectLst/>
                <a:uLnTx/>
                <a:uFillTx/>
                <a:latin typeface="Arial" pitchFamily="34" charset="0"/>
                <a:ea typeface="ＭＳ Ｐゴシック"/>
                <a:cs typeface="Arial" pitchFamily="34" charset="0"/>
              </a:rPr>
              <a:t> fellows.  Here are preliminary findings:</a:t>
            </a:r>
            <a:endParaRPr kumimoji="0" lang="en-US" b="0" i="0" u="none" strike="noStrike" kern="1200" cap="none" spc="0" normalizeH="0" baseline="0" noProof="0" dirty="0" smtClean="0">
              <a:ln>
                <a:noFill/>
              </a:ln>
              <a:solidFill>
                <a:schemeClr val="tx1"/>
              </a:solidFill>
              <a:effectLst/>
              <a:uLnTx/>
              <a:uFillTx/>
              <a:latin typeface="Arial" pitchFamily="34" charset="0"/>
              <a:ea typeface="ＭＳ Ｐゴシック"/>
              <a:cs typeface="Arial" pitchFamily="34" charset="0"/>
            </a:endParaRPr>
          </a:p>
          <a:p>
            <a:pPr marL="346075" lvl="1" indent="-234950" eaLnBrk="0" fontAlgn="base" hangingPunct="0">
              <a:lnSpc>
                <a:spcPct val="110000"/>
              </a:lnSpc>
              <a:spcBef>
                <a:spcPts val="1200"/>
              </a:spcBef>
              <a:spcAft>
                <a:spcPct val="0"/>
              </a:spcAft>
              <a:buFont typeface="Wingdings" pitchFamily="2" charset="2"/>
              <a:buChar char="§"/>
              <a:defRPr/>
            </a:pPr>
            <a:r>
              <a:rPr kumimoji="0" lang="en-US" b="0" i="0" u="none" strike="noStrike" kern="1200" cap="none" spc="0" normalizeH="0" baseline="0" noProof="0" dirty="0" smtClean="0">
                <a:ln>
                  <a:noFill/>
                </a:ln>
                <a:solidFill>
                  <a:schemeClr val="tx1"/>
                </a:solidFill>
                <a:effectLst/>
                <a:uLnTx/>
                <a:uFillTx/>
                <a:latin typeface="Arial" pitchFamily="34" charset="0"/>
                <a:ea typeface="ＭＳ Ｐゴシック"/>
                <a:cs typeface="Arial" pitchFamily="34" charset="0"/>
              </a:rPr>
              <a:t>NSF,</a:t>
            </a:r>
            <a:r>
              <a:rPr kumimoji="0" lang="en-US" b="0" i="0" u="none" strike="noStrike" kern="1200" cap="none" spc="0" normalizeH="0" noProof="0" dirty="0" smtClean="0">
                <a:ln>
                  <a:noFill/>
                </a:ln>
                <a:solidFill>
                  <a:schemeClr val="tx1"/>
                </a:solidFill>
                <a:effectLst/>
                <a:uLnTx/>
                <a:uFillTx/>
                <a:latin typeface="Arial" pitchFamily="34" charset="0"/>
                <a:ea typeface="ＭＳ Ｐゴシック"/>
                <a:cs typeface="Arial" pitchFamily="34" charset="0"/>
              </a:rPr>
              <a:t> </a:t>
            </a:r>
            <a:r>
              <a:rPr lang="en-US" dirty="0" smtClean="0">
                <a:latin typeface="Arial" pitchFamily="34" charset="0"/>
                <a:ea typeface="ＭＳ Ｐゴシック"/>
                <a:cs typeface="Arial" pitchFamily="34" charset="0"/>
              </a:rPr>
              <a:t>through its NSF Graduate Research Fellowship Program, </a:t>
            </a:r>
            <a:r>
              <a:rPr kumimoji="0" lang="en-US" sz="1800" b="0" i="0" u="none" strike="noStrike" kern="1200" cap="none" spc="0" normalizeH="0" baseline="0" noProof="0" dirty="0" smtClean="0">
                <a:ln>
                  <a:noFill/>
                </a:ln>
                <a:solidFill>
                  <a:schemeClr val="tx1"/>
                </a:solidFill>
                <a:effectLst/>
                <a:uLnTx/>
                <a:uFillTx/>
                <a:latin typeface="Arial" pitchFamily="34" charset="0"/>
                <a:ea typeface="ＭＳ Ｐゴシック"/>
                <a:cs typeface="Arial" pitchFamily="34" charset="0"/>
              </a:rPr>
              <a:t>supports about 5,000 graduate fellows annually.</a:t>
            </a:r>
          </a:p>
          <a:p>
            <a:pPr marL="346075" marR="0" lvl="2" indent="-234950" algn="l" defTabSz="914400" rtl="0" eaLnBrk="0" fontAlgn="base" latinLnBrk="0" hangingPunct="0">
              <a:lnSpc>
                <a:spcPct val="110000"/>
              </a:lnSpc>
              <a:spcBef>
                <a:spcPts val="1200"/>
              </a:spcBef>
              <a:spcAft>
                <a:spcPct val="0"/>
              </a:spcAft>
              <a:buClrTx/>
              <a:buSzTx/>
              <a:buFont typeface="Wingdings" pitchFamily="2" charset="2"/>
              <a:buChar char="§"/>
              <a:tabLst/>
              <a:defRPr/>
            </a:pPr>
            <a:r>
              <a:rPr lang="en-US" dirty="0" smtClean="0">
                <a:latin typeface="Arial" pitchFamily="34" charset="0"/>
                <a:ea typeface="ＭＳ Ｐゴシック"/>
                <a:cs typeface="Arial" pitchFamily="34" charset="0"/>
              </a:rPr>
              <a:t>The total number of graduate fellows supported by other federal agencies is about the same (~5,000) with the following among the leaders:</a:t>
            </a:r>
            <a:endParaRPr kumimoji="0" lang="en-US" sz="200" b="0" i="0" u="none" strike="noStrike" kern="1200" cap="none" spc="0" normalizeH="0" baseline="0" noProof="0" dirty="0" smtClean="0">
              <a:ln>
                <a:noFill/>
              </a:ln>
              <a:solidFill>
                <a:schemeClr val="tx1"/>
              </a:solidFill>
              <a:effectLst/>
              <a:uLnTx/>
              <a:uFillTx/>
              <a:latin typeface="Arial" pitchFamily="34" charset="0"/>
              <a:ea typeface="ＭＳ Ｐゴシック"/>
              <a:cs typeface="Arial" pitchFamily="34" charset="0"/>
            </a:endParaRPr>
          </a:p>
          <a:p>
            <a:pPr marL="1097280" lvl="3" indent="-222250" eaLnBrk="0" fontAlgn="base" hangingPunct="0">
              <a:buFont typeface="Wingdings" pitchFamily="2" charset="2"/>
              <a:buChar char="§"/>
              <a:defRPr/>
            </a:pPr>
            <a:r>
              <a:rPr kumimoji="0" lang="en-US" sz="1400" b="0" i="0" u="none" strike="noStrike" kern="1200" cap="none" spc="0" normalizeH="0" baseline="0" noProof="0" dirty="0" smtClean="0">
                <a:ln>
                  <a:noFill/>
                </a:ln>
                <a:solidFill>
                  <a:schemeClr val="tx1"/>
                </a:solidFill>
                <a:effectLst/>
                <a:uLnTx/>
                <a:uFillTx/>
                <a:latin typeface="Arial" pitchFamily="34" charset="0"/>
                <a:ea typeface="ＭＳ Ｐゴシック"/>
                <a:cs typeface="Arial" pitchFamily="34" charset="0"/>
              </a:rPr>
              <a:t>NIH</a:t>
            </a:r>
            <a:r>
              <a:rPr kumimoji="0" lang="en-US" sz="1400" b="0" i="0" u="none" strike="noStrike" kern="1200" cap="none" spc="0" normalizeH="0" noProof="0" dirty="0" smtClean="0">
                <a:ln>
                  <a:noFill/>
                </a:ln>
                <a:solidFill>
                  <a:schemeClr val="tx1"/>
                </a:solidFill>
                <a:effectLst/>
                <a:uLnTx/>
                <a:uFillTx/>
                <a:latin typeface="Arial" pitchFamily="34" charset="0"/>
                <a:ea typeface="ＭＳ Ｐゴシック"/>
                <a:cs typeface="Arial" pitchFamily="34" charset="0"/>
              </a:rPr>
              <a:t> (F31) about 1,800</a:t>
            </a:r>
          </a:p>
          <a:p>
            <a:pPr marL="1097280" lvl="3" indent="-222250" eaLnBrk="0" fontAlgn="base" hangingPunct="0">
              <a:buFont typeface="Wingdings" pitchFamily="2" charset="2"/>
              <a:buChar char="§"/>
              <a:defRPr/>
            </a:pPr>
            <a:r>
              <a:rPr lang="en-US" sz="1400" baseline="0" dirty="0" smtClean="0">
                <a:latin typeface="Arial" pitchFamily="34" charset="0"/>
                <a:ea typeface="ＭＳ Ｐゴシック"/>
                <a:cs typeface="Arial" pitchFamily="34" charset="0"/>
              </a:rPr>
              <a:t>DOD</a:t>
            </a:r>
            <a:r>
              <a:rPr lang="en-US" sz="1400" dirty="0" smtClean="0">
                <a:latin typeface="Arial" pitchFamily="34" charset="0"/>
                <a:ea typeface="ＭＳ Ｐゴシック"/>
                <a:cs typeface="Arial" pitchFamily="34" charset="0"/>
              </a:rPr>
              <a:t> (SMART and NDSEG) about 1,000</a:t>
            </a:r>
          </a:p>
          <a:p>
            <a:pPr marL="1097280" lvl="3" indent="-222250" eaLnBrk="0" fontAlgn="base" hangingPunct="0">
              <a:buFont typeface="Wingdings" pitchFamily="2" charset="2"/>
              <a:buChar char="§"/>
              <a:defRPr/>
            </a:pPr>
            <a:r>
              <a:rPr kumimoji="0" lang="en-US" sz="1400" b="0" i="0" u="none" strike="noStrike" kern="1200" cap="none" spc="0" normalizeH="0" baseline="0" noProof="0" dirty="0" smtClean="0">
                <a:ln>
                  <a:noFill/>
                </a:ln>
                <a:solidFill>
                  <a:schemeClr val="tx1"/>
                </a:solidFill>
                <a:effectLst/>
                <a:uLnTx/>
                <a:uFillTx/>
                <a:latin typeface="Arial" pitchFamily="34" charset="0"/>
                <a:ea typeface="ＭＳ Ｐゴシック"/>
                <a:cs typeface="Arial" pitchFamily="34" charset="0"/>
              </a:rPr>
              <a:t>NASA</a:t>
            </a:r>
            <a:r>
              <a:rPr kumimoji="0" lang="en-US" sz="1400" b="0" i="0" u="none" strike="noStrike" kern="1200" cap="none" spc="0" normalizeH="0" noProof="0" dirty="0" smtClean="0">
                <a:ln>
                  <a:noFill/>
                </a:ln>
                <a:solidFill>
                  <a:schemeClr val="tx1"/>
                </a:solidFill>
                <a:effectLst/>
                <a:uLnTx/>
                <a:uFillTx/>
                <a:latin typeface="Arial" pitchFamily="34" charset="0"/>
                <a:ea typeface="ＭＳ Ｐゴシック"/>
                <a:cs typeface="Arial" pitchFamily="34" charset="0"/>
              </a:rPr>
              <a:t> (3 separate fellowships) about 1,000</a:t>
            </a:r>
          </a:p>
          <a:p>
            <a:pPr marL="1097280" lvl="3" indent="-222250" eaLnBrk="0" fontAlgn="base" hangingPunct="0">
              <a:buFont typeface="Wingdings" pitchFamily="2" charset="2"/>
              <a:buChar char="§"/>
              <a:defRPr/>
            </a:pPr>
            <a:r>
              <a:rPr lang="en-US" sz="1400" baseline="0" dirty="0" smtClean="0">
                <a:latin typeface="Arial" pitchFamily="34" charset="0"/>
                <a:ea typeface="ＭＳ Ｐゴシック"/>
                <a:cs typeface="Arial" pitchFamily="34" charset="0"/>
              </a:rPr>
              <a:t>EPA</a:t>
            </a:r>
            <a:r>
              <a:rPr lang="en-US" sz="1400" dirty="0" smtClean="0">
                <a:latin typeface="Arial" pitchFamily="34" charset="0"/>
                <a:ea typeface="ＭＳ Ｐゴシック"/>
                <a:cs typeface="Arial" pitchFamily="34" charset="0"/>
              </a:rPr>
              <a:t> Star and USDA about 400-450 each</a:t>
            </a:r>
            <a:endParaRPr kumimoji="0" lang="en-US" sz="1400" b="0" i="0" u="none" strike="noStrike" kern="1200" cap="none" spc="0" normalizeH="0" baseline="0" noProof="0" dirty="0" smtClean="0">
              <a:ln>
                <a:noFill/>
              </a:ln>
              <a:solidFill>
                <a:schemeClr val="tx1"/>
              </a:solidFill>
              <a:effectLst/>
              <a:uLnTx/>
              <a:uFillTx/>
              <a:latin typeface="Arial" pitchFamily="34" charset="0"/>
              <a:ea typeface="ＭＳ Ｐゴシック"/>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EEA275D-5A49-48A8-817D-44C3EA0A3A2F}" type="slidenum">
              <a:rPr lang="en-US" smtClean="0"/>
              <a:pPr>
                <a:defRPr/>
              </a:pPr>
              <a:t>29</a:t>
            </a:fld>
            <a:endParaRPr lang="en-US" dirty="0"/>
          </a:p>
        </p:txBody>
      </p:sp>
      <p:sp>
        <p:nvSpPr>
          <p:cNvPr id="12" name="Footer Placeholder 2"/>
          <p:cNvSpPr>
            <a:spLocks noGrp="1"/>
          </p:cNvSpPr>
          <p:nvPr>
            <p:ph type="ftr" sz="quarter" idx="11"/>
          </p:nvPr>
        </p:nvSpPr>
        <p:spPr>
          <a:xfrm>
            <a:off x="3124200" y="6356350"/>
            <a:ext cx="5334000" cy="365125"/>
          </a:xfrm>
        </p:spPr>
        <p:txBody>
          <a:bodyPr/>
          <a:lstStyle/>
          <a:p>
            <a:r>
              <a:rPr lang="en-US" dirty="0" smtClean="0"/>
              <a:t>WDTS Overview 2011</a:t>
            </a:r>
            <a:endParaRPr lang="en-US" dirty="0"/>
          </a:p>
        </p:txBody>
      </p:sp>
      <p:sp>
        <p:nvSpPr>
          <p:cNvPr id="6" name="Title 2"/>
          <p:cNvSpPr txBox="1">
            <a:spLocks/>
          </p:cNvSpPr>
          <p:nvPr/>
        </p:nvSpPr>
        <p:spPr bwMode="auto">
          <a:xfrm>
            <a:off x="0" y="10633"/>
            <a:ext cx="9144000" cy="762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marL="0" marR="0" lvl="1" indent="0" algn="ctr" defTabSz="914400" rtl="0" eaLnBrk="0" fontAlgn="base" latinLnBrk="0" hangingPunct="0">
              <a:lnSpc>
                <a:spcPct val="100000"/>
              </a:lnSpc>
              <a:spcBef>
                <a:spcPct val="0"/>
              </a:spcBef>
              <a:spcAft>
                <a:spcPts val="1200"/>
              </a:spcAft>
              <a:buClrTx/>
              <a:buSzTx/>
              <a:buFontTx/>
              <a:buNone/>
              <a:tabLst/>
              <a:defRPr/>
            </a:pPr>
            <a:r>
              <a:rPr kumimoji="0" lang="en-US" sz="2400" b="0" i="0" u="none" strike="noStrike" kern="0" cap="none" spc="0" normalizeH="0" baseline="0" noProof="0" dirty="0" smtClean="0">
                <a:ln>
                  <a:noFill/>
                </a:ln>
                <a:solidFill>
                  <a:srgbClr val="106636"/>
                </a:solidFill>
                <a:effectLst/>
                <a:uLnTx/>
                <a:uFillTx/>
                <a:latin typeface="Arial" pitchFamily="34" charset="0"/>
                <a:cs typeface="Arial" charset="0"/>
              </a:rPr>
              <a:t>WDTS Budget Overview Summary</a:t>
            </a:r>
          </a:p>
        </p:txBody>
      </p:sp>
      <p:pic>
        <p:nvPicPr>
          <p:cNvPr id="1027" name="Picture 3"/>
          <p:cNvPicPr>
            <a:picLocks noChangeAspect="1" noChangeArrowheads="1"/>
          </p:cNvPicPr>
          <p:nvPr/>
        </p:nvPicPr>
        <p:blipFill>
          <a:blip r:embed="rId3" cstate="print"/>
          <a:srcRect/>
          <a:stretch>
            <a:fillRect/>
          </a:stretch>
        </p:blipFill>
        <p:spPr bwMode="auto">
          <a:xfrm>
            <a:off x="750627" y="886227"/>
            <a:ext cx="7315200" cy="53226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3</a:t>
            </a:fld>
            <a:endParaRPr lang="en-US" dirty="0" smtClean="0">
              <a:latin typeface="Arial" charset="0"/>
              <a:cs typeface="Arial" charset="0"/>
            </a:endParaRPr>
          </a:p>
        </p:txBody>
      </p:sp>
      <p:sp>
        <p:nvSpPr>
          <p:cNvPr id="6146" name="Title 2"/>
          <p:cNvSpPr>
            <a:spLocks noGrp="1"/>
          </p:cNvSpPr>
          <p:nvPr>
            <p:ph type="title" idx="4294967295"/>
          </p:nvPr>
        </p:nvSpPr>
        <p:spPr>
          <a:xfrm>
            <a:off x="0" y="10633"/>
            <a:ext cx="9144000" cy="762000"/>
          </a:xfrm>
        </p:spPr>
        <p:txBody>
          <a:bodyPr/>
          <a:lstStyle/>
          <a:p>
            <a:r>
              <a:rPr lang="en-US" sz="2400" dirty="0" smtClean="0">
                <a:latin typeface="Arial" pitchFamily="34" charset="0"/>
              </a:rPr>
              <a:t>Recent Events in WDTS</a:t>
            </a:r>
          </a:p>
        </p:txBody>
      </p:sp>
      <p:sp>
        <p:nvSpPr>
          <p:cNvPr id="12" name="TextBox 11"/>
          <p:cNvSpPr txBox="1"/>
          <p:nvPr/>
        </p:nvSpPr>
        <p:spPr>
          <a:xfrm>
            <a:off x="586854" y="1143813"/>
            <a:ext cx="7970292" cy="5527655"/>
          </a:xfrm>
          <a:prstGeom prst="rect">
            <a:avLst/>
          </a:prstGeom>
          <a:noFill/>
        </p:spPr>
        <p:txBody>
          <a:bodyPr wrap="square" lIns="91429" tIns="45714" rIns="91429" bIns="45714" rtlCol="0">
            <a:spAutoFit/>
          </a:bodyPr>
          <a:lstStyle/>
          <a:p>
            <a:pPr marL="341313" indent="-341313">
              <a:lnSpc>
                <a:spcPts val="2800"/>
              </a:lnSpc>
              <a:spcAft>
                <a:spcPts val="2400"/>
              </a:spcAft>
              <a:buFont typeface="Wingdings" pitchFamily="2" charset="2"/>
              <a:buChar char="§"/>
            </a:pPr>
            <a:r>
              <a:rPr lang="en-US" sz="2000" dirty="0" smtClean="0">
                <a:latin typeface="Arial" pitchFamily="34" charset="0"/>
                <a:cs typeface="Arial" pitchFamily="34" charset="0"/>
              </a:rPr>
              <a:t>In April 2011, Bill Valdez, the WDTS Associate Director, became DOE’s Deputy Assistant Secretary for Economic Impact and Diversity (ED-2).</a:t>
            </a:r>
          </a:p>
          <a:p>
            <a:pPr marL="341313" indent="-341313">
              <a:lnSpc>
                <a:spcPts val="2800"/>
              </a:lnSpc>
              <a:spcAft>
                <a:spcPts val="2400"/>
              </a:spcAft>
              <a:buFont typeface="Wingdings" pitchFamily="2" charset="2"/>
              <a:buChar char="§"/>
            </a:pPr>
            <a:r>
              <a:rPr lang="en-US" sz="2000" dirty="0" smtClean="0">
                <a:latin typeface="Arial" pitchFamily="34" charset="0"/>
                <a:cs typeface="Arial" pitchFamily="34" charset="0"/>
              </a:rPr>
              <a:t>Pat became Acting AD of WDTS.</a:t>
            </a:r>
          </a:p>
          <a:p>
            <a:pPr marL="341313" indent="-341313">
              <a:lnSpc>
                <a:spcPct val="90000"/>
              </a:lnSpc>
              <a:spcAft>
                <a:spcPts val="2400"/>
              </a:spcAft>
              <a:buFont typeface="Wingdings" pitchFamily="2" charset="2"/>
              <a:buChar char="§"/>
            </a:pPr>
            <a:r>
              <a:rPr lang="en-US" sz="2000" dirty="0" smtClean="0">
                <a:latin typeface="Arial" pitchFamily="34" charset="0"/>
                <a:cs typeface="Arial" pitchFamily="34" charset="0"/>
              </a:rPr>
              <a:t>Informed by the BESAC COV Review of WDTS and with knowledge of the program management practices for the SC science programs, Pat and team (staff of SC-2* and WDTS) initiated an assessment of the WDTS programs and business systems.</a:t>
            </a:r>
            <a:br>
              <a:rPr lang="en-US" sz="2000" dirty="0" smtClean="0">
                <a:latin typeface="Arial" pitchFamily="34" charset="0"/>
                <a:cs typeface="Arial" pitchFamily="34" charset="0"/>
              </a:rPr>
            </a:br>
            <a:r>
              <a:rPr lang="en-US" sz="1000" dirty="0" smtClean="0">
                <a:latin typeface="Arial" pitchFamily="34" charset="0"/>
                <a:cs typeface="Arial" pitchFamily="34" charset="0"/>
              </a:rPr>
              <a:t/>
            </a:r>
            <a:br>
              <a:rPr lang="en-US" sz="1000" dirty="0" smtClean="0">
                <a:latin typeface="Arial" pitchFamily="34" charset="0"/>
                <a:cs typeface="Arial" pitchFamily="34" charset="0"/>
              </a:rPr>
            </a:br>
            <a:r>
              <a:rPr lang="en-US" sz="1400" dirty="0" smtClean="0">
                <a:latin typeface="Arial" pitchFamily="34" charset="0"/>
                <a:cs typeface="Arial" pitchFamily="34" charset="0"/>
              </a:rPr>
              <a:t>*Includes 7 PhDs, more than half with significant program management experience; 4 full time</a:t>
            </a:r>
            <a:br>
              <a:rPr lang="en-US" sz="1400" dirty="0" smtClean="0">
                <a:latin typeface="Arial" pitchFamily="34" charset="0"/>
                <a:cs typeface="Arial" pitchFamily="34" charset="0"/>
              </a:rPr>
            </a:br>
            <a:r>
              <a:rPr lang="en-US" sz="1400" dirty="0" smtClean="0">
                <a:latin typeface="Arial" pitchFamily="34" charset="0"/>
                <a:cs typeface="Arial" pitchFamily="34" charset="0"/>
              </a:rPr>
              <a:t>  and 3 part time in GTN.</a:t>
            </a:r>
            <a:endParaRPr lang="en-US" sz="2000" dirty="0" smtClean="0">
              <a:latin typeface="Arial" pitchFamily="34" charset="0"/>
              <a:cs typeface="Arial" pitchFamily="34" charset="0"/>
            </a:endParaRPr>
          </a:p>
          <a:p>
            <a:pPr marL="341313" indent="-341313">
              <a:lnSpc>
                <a:spcPts val="2800"/>
              </a:lnSpc>
              <a:spcAft>
                <a:spcPts val="2400"/>
              </a:spcAft>
              <a:buFont typeface="Wingdings" pitchFamily="2" charset="2"/>
              <a:buChar char="§"/>
            </a:pPr>
            <a:r>
              <a:rPr lang="en-US" sz="2000" dirty="0" smtClean="0">
                <a:latin typeface="Arial" pitchFamily="34" charset="0"/>
                <a:cs typeface="Arial" pitchFamily="34" charset="0"/>
              </a:rPr>
              <a:t>This is a report 90 days after starting that process.</a:t>
            </a:r>
          </a:p>
          <a:p>
            <a:pPr marL="914400" lvl="1">
              <a:lnSpc>
                <a:spcPts val="2800"/>
              </a:lnSpc>
              <a:spcAft>
                <a:spcPts val="2400"/>
              </a:spcAft>
            </a:pPr>
            <a:endParaRPr lang="en-US" sz="2000" dirty="0" smtClean="0">
              <a:latin typeface="Arial" pitchFamily="34" charset="0"/>
              <a:cs typeface="Arial" pitchFamily="34" charset="0"/>
            </a:endParaRPr>
          </a:p>
        </p:txBody>
      </p:sp>
      <p:sp>
        <p:nvSpPr>
          <p:cNvPr id="5" name="Footer Placeholder 2"/>
          <p:cNvSpPr>
            <a:spLocks noGrp="1"/>
          </p:cNvSpPr>
          <p:nvPr>
            <p:ph type="ftr" sz="quarter" idx="11"/>
          </p:nvPr>
        </p:nvSpPr>
        <p:spPr>
          <a:xfrm>
            <a:off x="3124200" y="6356350"/>
            <a:ext cx="5334000" cy="365125"/>
          </a:xfrm>
        </p:spPr>
        <p:txBody>
          <a:bodyPr/>
          <a:lstStyle/>
          <a:p>
            <a:r>
              <a:rPr lang="en-US" dirty="0" smtClean="0"/>
              <a:t>WDTS Overview 2011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30</a:t>
            </a:fld>
            <a:endParaRPr lang="en-US" dirty="0" smtClean="0">
              <a:latin typeface="Arial" charset="0"/>
              <a:cs typeface="Arial" charset="0"/>
            </a:endParaRPr>
          </a:p>
        </p:txBody>
      </p:sp>
      <p:sp>
        <p:nvSpPr>
          <p:cNvPr id="6146" name="Title 2"/>
          <p:cNvSpPr>
            <a:spLocks noGrp="1"/>
          </p:cNvSpPr>
          <p:nvPr>
            <p:ph type="title" idx="4294967295"/>
          </p:nvPr>
        </p:nvSpPr>
        <p:spPr>
          <a:xfrm>
            <a:off x="0" y="10633"/>
            <a:ext cx="9144000" cy="762000"/>
          </a:xfrm>
        </p:spPr>
        <p:txBody>
          <a:bodyPr/>
          <a:lstStyle/>
          <a:p>
            <a:r>
              <a:rPr lang="en-US" sz="2400" dirty="0" smtClean="0">
                <a:latin typeface="Arial" pitchFamily="34" charset="0"/>
              </a:rPr>
              <a:t>Key Recommendations of the COV, Part II</a:t>
            </a:r>
          </a:p>
        </p:txBody>
      </p:sp>
      <p:sp>
        <p:nvSpPr>
          <p:cNvPr id="12" name="TextBox 11"/>
          <p:cNvSpPr txBox="1"/>
          <p:nvPr/>
        </p:nvSpPr>
        <p:spPr>
          <a:xfrm>
            <a:off x="513496" y="988326"/>
            <a:ext cx="8384843" cy="5016746"/>
          </a:xfrm>
          <a:prstGeom prst="rect">
            <a:avLst/>
          </a:prstGeom>
          <a:noFill/>
        </p:spPr>
        <p:txBody>
          <a:bodyPr wrap="square" lIns="91429" tIns="45714" rIns="91429" bIns="45714" rtlCol="0">
            <a:spAutoFit/>
          </a:bodyPr>
          <a:lstStyle/>
          <a:p>
            <a:pPr marL="231775" indent="-231775">
              <a:spcAft>
                <a:spcPts val="1800"/>
              </a:spcAft>
              <a:buFont typeface="Wingdings" pitchFamily="2" charset="2"/>
              <a:buChar char="§"/>
            </a:pPr>
            <a:r>
              <a:rPr lang="en-US" sz="2000" dirty="0" smtClean="0">
                <a:solidFill>
                  <a:srgbClr val="000099"/>
                </a:solidFill>
                <a:latin typeface="Arial" pitchFamily="34" charset="0"/>
                <a:cs typeface="Arial" pitchFamily="34" charset="0"/>
              </a:rPr>
              <a:t>Improve the procedures used in the solicitation and selection of the Graduate Fellows, building on the experience learned in the first year. </a:t>
            </a:r>
          </a:p>
          <a:p>
            <a:pPr marL="231775" indent="-231775">
              <a:spcAft>
                <a:spcPts val="1800"/>
              </a:spcAft>
              <a:buFont typeface="Wingdings" pitchFamily="2" charset="2"/>
              <a:buChar char="§"/>
            </a:pPr>
            <a:r>
              <a:rPr lang="en-US" sz="2000" dirty="0" smtClean="0">
                <a:solidFill>
                  <a:srgbClr val="000099"/>
                </a:solidFill>
                <a:latin typeface="Arial" pitchFamily="34" charset="0"/>
                <a:cs typeface="Arial" pitchFamily="34" charset="0"/>
              </a:rPr>
              <a:t>Work diligently and strategically in all programs to increase the participation of students and scholars from underrepresented groups.</a:t>
            </a:r>
          </a:p>
          <a:p>
            <a:pPr marL="231775" indent="-231775">
              <a:spcAft>
                <a:spcPts val="1800"/>
              </a:spcAft>
              <a:buFont typeface="Wingdings" pitchFamily="2" charset="2"/>
              <a:buChar char="§"/>
            </a:pPr>
            <a:r>
              <a:rPr lang="en-US" sz="2000" dirty="0" smtClean="0">
                <a:solidFill>
                  <a:srgbClr val="000099"/>
                </a:solidFill>
                <a:latin typeface="Arial" pitchFamily="34" charset="0"/>
                <a:cs typeface="Arial" pitchFamily="34" charset="0"/>
              </a:rPr>
              <a:t>Develop and implement assessment and evaluation procedures for its programs that meet the standards of similar programs in other agencies such as NSF.  </a:t>
            </a:r>
          </a:p>
          <a:p>
            <a:pPr marL="231775" indent="-231775">
              <a:spcAft>
                <a:spcPts val="1800"/>
              </a:spcAft>
              <a:buFont typeface="Wingdings" pitchFamily="2" charset="2"/>
              <a:buChar char="§"/>
            </a:pPr>
            <a:r>
              <a:rPr lang="en-US" sz="2000" dirty="0" smtClean="0">
                <a:solidFill>
                  <a:srgbClr val="000099"/>
                </a:solidFill>
                <a:latin typeface="Arial" pitchFamily="34" charset="0"/>
                <a:cs typeface="Arial" pitchFamily="34" charset="0"/>
              </a:rPr>
              <a:t>Use these assessments on a regular basis to improve/modify existing programs.</a:t>
            </a:r>
          </a:p>
          <a:p>
            <a:pPr marL="231775" indent="-231775">
              <a:spcAft>
                <a:spcPts val="1800"/>
              </a:spcAft>
              <a:buFont typeface="Wingdings" pitchFamily="2" charset="2"/>
              <a:buChar char="§"/>
            </a:pPr>
            <a:r>
              <a:rPr lang="en-US" sz="2000" dirty="0" smtClean="0">
                <a:solidFill>
                  <a:srgbClr val="000099"/>
                </a:solidFill>
                <a:latin typeface="Arial" pitchFamily="34" charset="0"/>
                <a:cs typeface="Arial" pitchFamily="34" charset="0"/>
              </a:rPr>
              <a:t>Follow the procedure that is routinely used in the Office of Science in developing new programs: specifically, new program development should involve careful planning before implementation, including a national workshop and workshop report attended by stakeholders.</a:t>
            </a:r>
          </a:p>
        </p:txBody>
      </p:sp>
      <p:sp>
        <p:nvSpPr>
          <p:cNvPr id="5" name="Footer Placeholder 2"/>
          <p:cNvSpPr>
            <a:spLocks noGrp="1"/>
          </p:cNvSpPr>
          <p:nvPr>
            <p:ph type="ftr" sz="quarter" idx="11"/>
          </p:nvPr>
        </p:nvSpPr>
        <p:spPr>
          <a:xfrm>
            <a:off x="3124200" y="6356350"/>
            <a:ext cx="5334000" cy="365125"/>
          </a:xfrm>
        </p:spPr>
        <p:txBody>
          <a:bodyPr/>
          <a:lstStyle/>
          <a:p>
            <a:r>
              <a:rPr lang="en-US" dirty="0" smtClean="0"/>
              <a:t>WDTS Overview 2011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31</a:t>
            </a:fld>
            <a:endParaRPr lang="en-US" dirty="0" smtClean="0">
              <a:latin typeface="Arial" charset="0"/>
              <a:cs typeface="Arial" charset="0"/>
            </a:endParaRPr>
          </a:p>
        </p:txBody>
      </p:sp>
      <p:sp>
        <p:nvSpPr>
          <p:cNvPr id="6146" name="Title 2"/>
          <p:cNvSpPr>
            <a:spLocks noGrp="1"/>
          </p:cNvSpPr>
          <p:nvPr>
            <p:ph type="title" idx="4294967295"/>
          </p:nvPr>
        </p:nvSpPr>
        <p:spPr>
          <a:xfrm>
            <a:off x="0" y="10633"/>
            <a:ext cx="9144000" cy="762000"/>
          </a:xfrm>
        </p:spPr>
        <p:txBody>
          <a:bodyPr/>
          <a:lstStyle/>
          <a:p>
            <a:r>
              <a:rPr lang="en-US" sz="2400" dirty="0" smtClean="0">
                <a:latin typeface="Arial" pitchFamily="34" charset="0"/>
              </a:rPr>
              <a:t>Summary</a:t>
            </a:r>
          </a:p>
        </p:txBody>
      </p:sp>
      <p:sp>
        <p:nvSpPr>
          <p:cNvPr id="12" name="TextBox 11"/>
          <p:cNvSpPr txBox="1"/>
          <p:nvPr/>
        </p:nvSpPr>
        <p:spPr>
          <a:xfrm>
            <a:off x="513496" y="988326"/>
            <a:ext cx="8384843" cy="5247578"/>
          </a:xfrm>
          <a:prstGeom prst="rect">
            <a:avLst/>
          </a:prstGeom>
          <a:noFill/>
        </p:spPr>
        <p:txBody>
          <a:bodyPr wrap="square" lIns="91429" tIns="45714" rIns="91429" bIns="45714" rtlCol="0">
            <a:spAutoFit/>
          </a:bodyPr>
          <a:lstStyle/>
          <a:p>
            <a:pPr marL="231775" indent="-231775">
              <a:spcAft>
                <a:spcPts val="1800"/>
              </a:spcAft>
              <a:buFont typeface="Wingdings" pitchFamily="2" charset="2"/>
              <a:buChar char="§"/>
            </a:pPr>
            <a:r>
              <a:rPr lang="en-US" sz="2000" dirty="0" smtClean="0">
                <a:latin typeface="Arial" pitchFamily="34" charset="0"/>
                <a:cs typeface="Arial" pitchFamily="34" charset="0"/>
              </a:rPr>
              <a:t>We again thank BESAC for the COV Review.</a:t>
            </a:r>
          </a:p>
          <a:p>
            <a:pPr marL="231775" indent="-231775">
              <a:spcAft>
                <a:spcPts val="1800"/>
              </a:spcAft>
              <a:buFont typeface="Wingdings" pitchFamily="2" charset="2"/>
              <a:buChar char="§"/>
            </a:pPr>
            <a:r>
              <a:rPr lang="en-US" sz="2000" dirty="0" smtClean="0">
                <a:latin typeface="Arial" pitchFamily="34" charset="0"/>
                <a:cs typeface="Arial" pitchFamily="34" charset="0"/>
              </a:rPr>
              <a:t>We agree with the findings, and we are implementing the majority of the recommendations.  We </a:t>
            </a:r>
            <a:r>
              <a:rPr lang="en-US" sz="2000" smtClean="0">
                <a:latin typeface="Arial" pitchFamily="34" charset="0"/>
                <a:cs typeface="Arial" pitchFamily="34" charset="0"/>
              </a:rPr>
              <a:t>are focusing </a:t>
            </a:r>
            <a:r>
              <a:rPr lang="en-US" sz="2000" dirty="0" smtClean="0">
                <a:latin typeface="Arial" pitchFamily="34" charset="0"/>
                <a:cs typeface="Arial" pitchFamily="34" charset="0"/>
              </a:rPr>
              <a:t>on our core programs.</a:t>
            </a:r>
          </a:p>
          <a:p>
            <a:pPr marL="231775" indent="-231775">
              <a:spcAft>
                <a:spcPts val="1800"/>
              </a:spcAft>
              <a:buFont typeface="Wingdings" pitchFamily="2" charset="2"/>
              <a:buChar char="§"/>
            </a:pPr>
            <a:r>
              <a:rPr lang="en-US" sz="2000" dirty="0" smtClean="0">
                <a:latin typeface="Arial" pitchFamily="34" charset="0"/>
                <a:cs typeface="Arial" pitchFamily="34" charset="0"/>
              </a:rPr>
              <a:t>Implementation is a work in progress, but we have an aggressive timeline for early deliverables.</a:t>
            </a:r>
          </a:p>
          <a:p>
            <a:pPr marL="231775" indent="-231775">
              <a:spcAft>
                <a:spcPts val="1200"/>
              </a:spcAft>
              <a:buFont typeface="Wingdings" pitchFamily="2" charset="2"/>
              <a:buChar char="§"/>
            </a:pPr>
            <a:r>
              <a:rPr lang="en-US" sz="2000" dirty="0" smtClean="0">
                <a:latin typeface="Arial" pitchFamily="34" charset="0"/>
                <a:cs typeface="Arial" pitchFamily="34" charset="0"/>
              </a:rPr>
              <a:t>Near term goals:</a:t>
            </a:r>
          </a:p>
          <a:p>
            <a:pPr marL="688975" lvl="1" indent="-231775">
              <a:spcAft>
                <a:spcPts val="1200"/>
              </a:spcAft>
              <a:buFont typeface="Wingdings" pitchFamily="2" charset="2"/>
              <a:buChar char="§"/>
            </a:pPr>
            <a:r>
              <a:rPr lang="en-US" sz="2000" dirty="0" smtClean="0">
                <a:latin typeface="Arial" pitchFamily="34" charset="0"/>
                <a:cs typeface="Arial" pitchFamily="34" charset="0"/>
              </a:rPr>
              <a:t>Make the WDTS programs the model for WD programs in mission agencies.  Take advantage of the unique opportunity presented by the DOE labs.</a:t>
            </a:r>
          </a:p>
          <a:p>
            <a:pPr marL="688975" lvl="1" indent="-231775">
              <a:spcAft>
                <a:spcPts val="1800"/>
              </a:spcAft>
              <a:buFont typeface="Wingdings" pitchFamily="2" charset="2"/>
              <a:buChar char="§"/>
            </a:pPr>
            <a:r>
              <a:rPr lang="en-US" sz="2000" dirty="0" smtClean="0">
                <a:latin typeface="Arial" pitchFamily="34" charset="0"/>
                <a:cs typeface="Arial" pitchFamily="34" charset="0"/>
              </a:rPr>
              <a:t>Grow the SC Graduate Fellowship program.  </a:t>
            </a:r>
          </a:p>
          <a:p>
            <a:pPr marL="688975" lvl="1" indent="-231775">
              <a:spcAft>
                <a:spcPts val="1800"/>
              </a:spcAft>
              <a:buFont typeface="Wingdings" pitchFamily="2" charset="2"/>
              <a:buChar char="§"/>
            </a:pPr>
            <a:endParaRPr lang="en-US" sz="2000" dirty="0" smtClean="0">
              <a:latin typeface="Arial" pitchFamily="34" charset="0"/>
              <a:cs typeface="Arial" pitchFamily="34" charset="0"/>
            </a:endParaRPr>
          </a:p>
          <a:p>
            <a:pPr marL="688975" lvl="1" indent="-231775">
              <a:spcAft>
                <a:spcPts val="1800"/>
              </a:spcAft>
              <a:buFont typeface="Wingdings" pitchFamily="2" charset="2"/>
              <a:buChar char="§"/>
            </a:pPr>
            <a:endParaRPr lang="en-US" sz="2000" dirty="0" smtClean="0">
              <a:latin typeface="Arial" pitchFamily="34" charset="0"/>
              <a:cs typeface="Arial" pitchFamily="34" charset="0"/>
            </a:endParaRPr>
          </a:p>
        </p:txBody>
      </p:sp>
      <p:sp>
        <p:nvSpPr>
          <p:cNvPr id="5" name="Footer Placeholder 2"/>
          <p:cNvSpPr>
            <a:spLocks noGrp="1"/>
          </p:cNvSpPr>
          <p:nvPr>
            <p:ph type="ftr" sz="quarter" idx="11"/>
          </p:nvPr>
        </p:nvSpPr>
        <p:spPr>
          <a:xfrm>
            <a:off x="3124200" y="6356350"/>
            <a:ext cx="5334000" cy="365125"/>
          </a:xfrm>
        </p:spPr>
        <p:txBody>
          <a:bodyPr/>
          <a:lstStyle/>
          <a:p>
            <a:r>
              <a:rPr lang="en-US" dirty="0" smtClean="0"/>
              <a:t>WDTS Overview 2011</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0" y="-42205"/>
            <a:ext cx="9144000" cy="69002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Rectangle 61"/>
          <p:cNvSpPr/>
          <p:nvPr/>
        </p:nvSpPr>
        <p:spPr>
          <a:xfrm>
            <a:off x="2788338" y="2590799"/>
            <a:ext cx="3707351" cy="3771901"/>
          </a:xfrm>
          <a:prstGeom prst="rect">
            <a:avLst/>
          </a:prstGeom>
          <a:gradFill flip="none"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5400000" scaled="1"/>
            <a:tileRect/>
          </a:gradFill>
          <a:ln w="28575"/>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p>
        </p:txBody>
      </p:sp>
      <p:sp>
        <p:nvSpPr>
          <p:cNvPr id="5" name="Slide Number Placeholder 3"/>
          <p:cNvSpPr txBox="1">
            <a:spLocks noGrp="1"/>
          </p:cNvSpPr>
          <p:nvPr/>
        </p:nvSpPr>
        <p:spPr>
          <a:xfrm>
            <a:off x="8382000" y="6381750"/>
            <a:ext cx="457200" cy="365125"/>
          </a:xfrm>
          <a:prstGeom prst="rect">
            <a:avLst/>
          </a:prstGeom>
          <a:noFill/>
        </p:spPr>
        <p:txBody>
          <a:bodyPr anchor="ctr"/>
          <a:lstStyle/>
          <a:p>
            <a:pPr algn="ctr" fontAlgn="auto">
              <a:spcBef>
                <a:spcPts val="0"/>
              </a:spcBef>
              <a:spcAft>
                <a:spcPts val="0"/>
              </a:spcAft>
              <a:defRPr/>
            </a:pPr>
            <a:fld id="{3A05CF6A-2BC0-4733-A0B4-8A48A5D947BC}" type="slidenum">
              <a:rPr lang="en-US" sz="1200">
                <a:solidFill>
                  <a:srgbClr val="146737"/>
                </a:solidFill>
                <a:latin typeface="+mn-lt"/>
                <a:cs typeface="Arial" pitchFamily="34" charset="0"/>
              </a:rPr>
              <a:pPr algn="ctr" fontAlgn="auto">
                <a:spcBef>
                  <a:spcPts val="0"/>
                </a:spcBef>
                <a:spcAft>
                  <a:spcPts val="0"/>
                </a:spcAft>
                <a:defRPr/>
              </a:pPr>
              <a:t>4</a:t>
            </a:fld>
            <a:endParaRPr lang="en-US" sz="1200" dirty="0">
              <a:solidFill>
                <a:srgbClr val="146737"/>
              </a:solidFill>
              <a:latin typeface="+mn-lt"/>
              <a:cs typeface="Arial" pitchFamily="34" charset="0"/>
            </a:endParaRPr>
          </a:p>
        </p:txBody>
      </p:sp>
      <p:sp>
        <p:nvSpPr>
          <p:cNvPr id="8" name="Rectangle 7"/>
          <p:cNvSpPr/>
          <p:nvPr/>
        </p:nvSpPr>
        <p:spPr>
          <a:xfrm>
            <a:off x="3683000" y="304800"/>
            <a:ext cx="1752600" cy="990600"/>
          </a:xfrm>
          <a:prstGeom prst="rect">
            <a:avLst/>
          </a:prstGeom>
          <a:noFill/>
          <a:ln w="19050"/>
        </p:spPr>
        <p:style>
          <a:lnRef idx="2">
            <a:schemeClr val="dk1"/>
          </a:lnRef>
          <a:fillRef idx="1">
            <a:schemeClr val="lt1"/>
          </a:fillRef>
          <a:effectRef idx="0">
            <a:schemeClr val="dk1"/>
          </a:effectRef>
          <a:fontRef idx="minor">
            <a:schemeClr val="dk1"/>
          </a:fontRef>
        </p:style>
        <p:txBody>
          <a:bodyPr anchor="ctr"/>
          <a:lstStyle/>
          <a:p>
            <a:pPr algn="ctr">
              <a:defRPr/>
            </a:pPr>
            <a:endParaRPr lang="en-US" sz="1000" b="1" dirty="0">
              <a:latin typeface="Arial" pitchFamily="34" charset="0"/>
            </a:endParaRPr>
          </a:p>
        </p:txBody>
      </p:sp>
      <p:sp>
        <p:nvSpPr>
          <p:cNvPr id="26630" name="TextBox 8"/>
          <p:cNvSpPr txBox="1">
            <a:spLocks noChangeArrowheads="1"/>
          </p:cNvSpPr>
          <p:nvPr/>
        </p:nvSpPr>
        <p:spPr bwMode="auto">
          <a:xfrm>
            <a:off x="3530600" y="374650"/>
            <a:ext cx="2057400" cy="1016000"/>
          </a:xfrm>
          <a:prstGeom prst="rect">
            <a:avLst/>
          </a:prstGeom>
          <a:noFill/>
          <a:ln w="9525">
            <a:noFill/>
            <a:miter lim="800000"/>
            <a:headEnd/>
            <a:tailEnd/>
          </a:ln>
        </p:spPr>
        <p:txBody>
          <a:bodyPr>
            <a:spAutoFit/>
          </a:bodyPr>
          <a:lstStyle/>
          <a:p>
            <a:pPr algn="ctr"/>
            <a:r>
              <a:rPr lang="en-US" sz="1000" b="1" dirty="0"/>
              <a:t>Secretary</a:t>
            </a:r>
          </a:p>
          <a:p>
            <a:pPr algn="ctr"/>
            <a:r>
              <a:rPr lang="en-US" sz="1000" b="1" dirty="0">
                <a:solidFill>
                  <a:srgbClr val="146737"/>
                </a:solidFill>
              </a:rPr>
              <a:t>Steven Chu</a:t>
            </a:r>
          </a:p>
          <a:p>
            <a:pPr algn="ctr"/>
            <a:endParaRPr lang="en-US" sz="1000" b="1" dirty="0"/>
          </a:p>
          <a:p>
            <a:pPr algn="ctr"/>
            <a:r>
              <a:rPr lang="en-US" sz="1000" b="1" dirty="0"/>
              <a:t>Deputy Secretary</a:t>
            </a:r>
          </a:p>
          <a:p>
            <a:pPr algn="ctr"/>
            <a:r>
              <a:rPr lang="en-US" sz="1000" b="1" dirty="0">
                <a:solidFill>
                  <a:srgbClr val="146737"/>
                </a:solidFill>
              </a:rPr>
              <a:t>Daniel B. Poneman</a:t>
            </a:r>
          </a:p>
          <a:p>
            <a:pPr algn="ctr"/>
            <a:endParaRPr lang="en-US" sz="1000" b="1" dirty="0"/>
          </a:p>
        </p:txBody>
      </p:sp>
      <p:sp>
        <p:nvSpPr>
          <p:cNvPr id="26635" name="TextBox 13"/>
          <p:cNvSpPr txBox="1">
            <a:spLocks noChangeArrowheads="1"/>
          </p:cNvSpPr>
          <p:nvPr/>
        </p:nvSpPr>
        <p:spPr bwMode="auto">
          <a:xfrm>
            <a:off x="3543300" y="1692275"/>
            <a:ext cx="2057400" cy="708025"/>
          </a:xfrm>
          <a:prstGeom prst="rect">
            <a:avLst/>
          </a:prstGeom>
          <a:noFill/>
          <a:ln w="9525">
            <a:noFill/>
            <a:miter lim="800000"/>
            <a:headEnd/>
            <a:tailEnd/>
          </a:ln>
        </p:spPr>
        <p:txBody>
          <a:bodyPr>
            <a:spAutoFit/>
          </a:bodyPr>
          <a:lstStyle/>
          <a:p>
            <a:pPr algn="ctr"/>
            <a:r>
              <a:rPr lang="en-US" sz="1000" b="1" dirty="0"/>
              <a:t>Under Secretary</a:t>
            </a:r>
          </a:p>
          <a:p>
            <a:pPr algn="ctr"/>
            <a:r>
              <a:rPr lang="en-US" sz="1000" b="1" dirty="0"/>
              <a:t>for Science</a:t>
            </a:r>
          </a:p>
          <a:p>
            <a:pPr algn="ctr"/>
            <a:endParaRPr lang="en-US" sz="1000" b="1" dirty="0"/>
          </a:p>
          <a:p>
            <a:pPr algn="ctr"/>
            <a:r>
              <a:rPr lang="en-US" sz="1000" b="1" dirty="0">
                <a:solidFill>
                  <a:srgbClr val="146737"/>
                </a:solidFill>
              </a:rPr>
              <a:t>Steven E. Koonin</a:t>
            </a:r>
          </a:p>
        </p:txBody>
      </p:sp>
      <p:grpSp>
        <p:nvGrpSpPr>
          <p:cNvPr id="2" name="Group 42"/>
          <p:cNvGrpSpPr/>
          <p:nvPr/>
        </p:nvGrpSpPr>
        <p:grpSpPr>
          <a:xfrm>
            <a:off x="6864718" y="503238"/>
            <a:ext cx="1762125" cy="640080"/>
            <a:chOff x="6705600" y="2955925"/>
            <a:chExt cx="1762125" cy="640080"/>
          </a:xfrm>
        </p:grpSpPr>
        <p:sp>
          <p:nvSpPr>
            <p:cNvPr id="12" name="Rectangle 11"/>
            <p:cNvSpPr/>
            <p:nvPr/>
          </p:nvSpPr>
          <p:spPr>
            <a:xfrm>
              <a:off x="6705600" y="2955925"/>
              <a:ext cx="1752600" cy="640080"/>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sz="1000" b="1" dirty="0">
                <a:latin typeface="Arial" pitchFamily="34" charset="0"/>
                <a:cs typeface="Arial" pitchFamily="34" charset="0"/>
              </a:endParaRPr>
            </a:p>
          </p:txBody>
        </p:sp>
        <p:sp>
          <p:nvSpPr>
            <p:cNvPr id="26636" name="TextBox 14"/>
            <p:cNvSpPr txBox="1">
              <a:spLocks noChangeArrowheads="1"/>
            </p:cNvSpPr>
            <p:nvPr/>
          </p:nvSpPr>
          <p:spPr bwMode="auto">
            <a:xfrm>
              <a:off x="6715125" y="2990850"/>
              <a:ext cx="1752600" cy="553998"/>
            </a:xfrm>
            <a:prstGeom prst="rect">
              <a:avLst/>
            </a:prstGeom>
            <a:noFill/>
            <a:ln w="9525">
              <a:noFill/>
              <a:miter lim="800000"/>
              <a:headEnd/>
              <a:tailEnd/>
            </a:ln>
          </p:spPr>
          <p:txBody>
            <a:bodyPr>
              <a:spAutoFit/>
            </a:bodyPr>
            <a:lstStyle/>
            <a:p>
              <a:pPr algn="ctr"/>
              <a:r>
                <a:rPr lang="en-US" sz="1000" b="1" dirty="0"/>
                <a:t>Advanced Research Projects Agency – Energy </a:t>
              </a:r>
            </a:p>
            <a:p>
              <a:pPr algn="ctr"/>
              <a:r>
                <a:rPr lang="en-US" sz="1000" b="1" dirty="0">
                  <a:solidFill>
                    <a:srgbClr val="146737"/>
                  </a:solidFill>
                </a:rPr>
                <a:t>Arun Majumdar</a:t>
              </a:r>
            </a:p>
          </p:txBody>
        </p:sp>
      </p:grpSp>
      <p:cxnSp>
        <p:nvCxnSpPr>
          <p:cNvPr id="28" name="Straight Connector 27"/>
          <p:cNvCxnSpPr/>
          <p:nvPr/>
        </p:nvCxnSpPr>
        <p:spPr>
          <a:xfrm>
            <a:off x="1351150" y="1447800"/>
            <a:ext cx="6400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419600" y="14478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459287" y="2563813"/>
            <a:ext cx="219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3304123" y="4580836"/>
            <a:ext cx="2691021" cy="0"/>
          </a:xfrm>
          <a:prstGeom prst="line">
            <a:avLst/>
          </a:prstGeom>
          <a:ln/>
        </p:spPr>
        <p:style>
          <a:lnRef idx="1">
            <a:schemeClr val="dk1"/>
          </a:lnRef>
          <a:fillRef idx="0">
            <a:schemeClr val="dk1"/>
          </a:fillRef>
          <a:effectRef idx="0">
            <a:schemeClr val="dk1"/>
          </a:effectRef>
          <a:fontRef idx="minor">
            <a:schemeClr val="tx1"/>
          </a:fontRef>
        </p:style>
      </p:cxnSp>
      <p:cxnSp>
        <p:nvCxnSpPr>
          <p:cNvPr id="34" name="Straight Connector 33"/>
          <p:cNvCxnSpPr>
            <a:stCxn id="26643" idx="3"/>
            <a:endCxn id="26640" idx="1"/>
          </p:cNvCxnSpPr>
          <p:nvPr/>
        </p:nvCxnSpPr>
        <p:spPr>
          <a:xfrm>
            <a:off x="4557554" y="3792429"/>
            <a:ext cx="16684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419600" y="4511675"/>
            <a:ext cx="1645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419600" y="5225993"/>
            <a:ext cx="1645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6663" name="Picture 47" descr="New_DOE_Logo_Color_Hi-Res_042808.jpg"/>
          <p:cNvPicPr>
            <a:picLocks noChangeAspect="1"/>
          </p:cNvPicPr>
          <p:nvPr/>
        </p:nvPicPr>
        <p:blipFill>
          <a:blip r:embed="rId3" cstate="print"/>
          <a:srcRect/>
          <a:stretch>
            <a:fillRect/>
          </a:stretch>
        </p:blipFill>
        <p:spPr bwMode="auto">
          <a:xfrm>
            <a:off x="292100" y="0"/>
            <a:ext cx="2540000" cy="638175"/>
          </a:xfrm>
          <a:prstGeom prst="rect">
            <a:avLst/>
          </a:prstGeom>
          <a:noFill/>
          <a:ln w="9525">
            <a:noFill/>
            <a:miter lim="800000"/>
            <a:headEnd/>
            <a:tailEnd/>
          </a:ln>
        </p:spPr>
      </p:pic>
      <p:cxnSp>
        <p:nvCxnSpPr>
          <p:cNvPr id="60" name="Straight Connector 59"/>
          <p:cNvCxnSpPr/>
          <p:nvPr/>
        </p:nvCxnSpPr>
        <p:spPr>
          <a:xfrm>
            <a:off x="4572000" y="5924914"/>
            <a:ext cx="1645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331" name="TextBox 22"/>
          <p:cNvSpPr txBox="1">
            <a:spLocks noChangeArrowheads="1"/>
          </p:cNvSpPr>
          <p:nvPr/>
        </p:nvSpPr>
        <p:spPr bwMode="auto">
          <a:xfrm>
            <a:off x="3886200" y="2673350"/>
            <a:ext cx="1645920" cy="707886"/>
          </a:xfrm>
          <a:prstGeom prst="rect">
            <a:avLst/>
          </a:prstGeom>
          <a:solidFill>
            <a:schemeClr val="bg1"/>
          </a:solidFill>
          <a:ln>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sz="1000" b="1" dirty="0">
                <a:latin typeface="Arial" pitchFamily="34" charset="0"/>
                <a:cs typeface="Arial" pitchFamily="34" charset="0"/>
              </a:rPr>
              <a:t>Office of Science</a:t>
            </a:r>
          </a:p>
          <a:p>
            <a:pPr algn="ctr">
              <a:defRPr/>
            </a:pPr>
            <a:endParaRPr lang="en-US" sz="1000" b="1" dirty="0">
              <a:latin typeface="Arial" pitchFamily="34" charset="0"/>
              <a:cs typeface="Arial" pitchFamily="34" charset="0"/>
            </a:endParaRPr>
          </a:p>
          <a:p>
            <a:pPr algn="ctr">
              <a:defRPr/>
            </a:pPr>
            <a:r>
              <a:rPr lang="en-US" sz="1000" b="1" dirty="0">
                <a:solidFill>
                  <a:srgbClr val="146737"/>
                </a:solidFill>
                <a:latin typeface="Arial" pitchFamily="34" charset="0"/>
                <a:cs typeface="Arial" pitchFamily="34" charset="0"/>
              </a:rPr>
              <a:t>William Brinkman</a:t>
            </a:r>
          </a:p>
          <a:p>
            <a:pPr algn="ctr">
              <a:defRPr/>
            </a:pPr>
            <a:r>
              <a:rPr lang="en-US" sz="1000" b="1" dirty="0" smtClean="0">
                <a:solidFill>
                  <a:srgbClr val="146737"/>
                </a:solidFill>
                <a:latin typeface="Arial" pitchFamily="34" charset="0"/>
                <a:cs typeface="Arial" pitchFamily="34" charset="0"/>
              </a:rPr>
              <a:t>Patricia Dehmer</a:t>
            </a:r>
            <a:endParaRPr lang="en-US" sz="1000" b="1" dirty="0">
              <a:solidFill>
                <a:srgbClr val="146737"/>
              </a:solidFill>
              <a:latin typeface="Arial" pitchFamily="34" charset="0"/>
              <a:cs typeface="Arial" pitchFamily="34" charset="0"/>
            </a:endParaRPr>
          </a:p>
        </p:txBody>
      </p:sp>
      <p:sp>
        <p:nvSpPr>
          <p:cNvPr id="26637" name="TextBox 15"/>
          <p:cNvSpPr txBox="1">
            <a:spLocks noChangeArrowheads="1"/>
          </p:cNvSpPr>
          <p:nvPr/>
        </p:nvSpPr>
        <p:spPr bwMode="auto">
          <a:xfrm>
            <a:off x="4724400" y="5640597"/>
            <a:ext cx="1645920" cy="548640"/>
          </a:xfrm>
          <a:prstGeom prst="rect">
            <a:avLst/>
          </a:prstGeom>
          <a:solidFill>
            <a:schemeClr val="bg1"/>
          </a:solidFill>
          <a:ln w="9525">
            <a:solidFill>
              <a:schemeClr val="tx1"/>
            </a:solidFill>
            <a:miter lim="800000"/>
            <a:headEnd/>
            <a:tailEnd/>
          </a:ln>
        </p:spPr>
        <p:txBody>
          <a:bodyPr>
            <a:spAutoFit/>
          </a:bodyPr>
          <a:lstStyle/>
          <a:p>
            <a:pPr algn="ctr"/>
            <a:r>
              <a:rPr lang="en-US" sz="1000" b="1" dirty="0"/>
              <a:t>Workforce </a:t>
            </a:r>
            <a:r>
              <a:rPr lang="en-US" sz="1000" b="1" dirty="0" smtClean="0"/>
              <a:t>Develop. </a:t>
            </a:r>
            <a:r>
              <a:rPr lang="en-US" sz="1000" b="1" dirty="0"/>
              <a:t>for Teachers &amp; Scientists</a:t>
            </a:r>
          </a:p>
          <a:p>
            <a:pPr algn="ctr"/>
            <a:r>
              <a:rPr lang="en-US" sz="1000" b="1" dirty="0" smtClean="0">
                <a:solidFill>
                  <a:srgbClr val="146737"/>
                </a:solidFill>
              </a:rPr>
              <a:t>Patricia Dehmer (A)</a:t>
            </a:r>
            <a:endParaRPr lang="en-US" sz="1000" b="1" dirty="0">
              <a:solidFill>
                <a:srgbClr val="146737"/>
              </a:solidFill>
            </a:endParaRPr>
          </a:p>
        </p:txBody>
      </p:sp>
      <p:sp>
        <p:nvSpPr>
          <p:cNvPr id="26638" name="TextBox 16"/>
          <p:cNvSpPr txBox="1">
            <a:spLocks noChangeArrowheads="1"/>
          </p:cNvSpPr>
          <p:nvPr/>
        </p:nvSpPr>
        <p:spPr bwMode="auto">
          <a:xfrm>
            <a:off x="4724400" y="4961199"/>
            <a:ext cx="1645920" cy="492443"/>
          </a:xfrm>
          <a:prstGeom prst="rect">
            <a:avLst/>
          </a:prstGeom>
          <a:solidFill>
            <a:schemeClr val="bg1"/>
          </a:solidFill>
          <a:ln w="9525">
            <a:solidFill>
              <a:schemeClr val="tx1"/>
            </a:solidFill>
            <a:miter lim="800000"/>
            <a:headEnd/>
            <a:tailEnd/>
          </a:ln>
        </p:spPr>
        <p:txBody>
          <a:bodyPr>
            <a:spAutoFit/>
          </a:bodyPr>
          <a:lstStyle/>
          <a:p>
            <a:pPr algn="ctr"/>
            <a:r>
              <a:rPr lang="en-US" sz="1000" b="1" dirty="0"/>
              <a:t>Fusion Energy Sciences</a:t>
            </a:r>
          </a:p>
          <a:p>
            <a:pPr algn="ctr"/>
            <a:endParaRPr lang="en-US" sz="600" b="1" dirty="0" smtClean="0">
              <a:solidFill>
                <a:srgbClr val="146737"/>
              </a:solidFill>
            </a:endParaRPr>
          </a:p>
          <a:p>
            <a:pPr algn="ctr"/>
            <a:r>
              <a:rPr lang="en-US" sz="1000" b="1" dirty="0" smtClean="0">
                <a:solidFill>
                  <a:srgbClr val="146737"/>
                </a:solidFill>
              </a:rPr>
              <a:t>Ed Synakowski</a:t>
            </a:r>
            <a:endParaRPr lang="en-US" sz="1000" b="1" dirty="0">
              <a:solidFill>
                <a:srgbClr val="146737"/>
              </a:solidFill>
            </a:endParaRPr>
          </a:p>
        </p:txBody>
      </p:sp>
      <p:sp>
        <p:nvSpPr>
          <p:cNvPr id="26639" name="TextBox 17"/>
          <p:cNvSpPr txBox="1">
            <a:spLocks noChangeArrowheads="1"/>
          </p:cNvSpPr>
          <p:nvPr/>
        </p:nvSpPr>
        <p:spPr bwMode="auto">
          <a:xfrm>
            <a:off x="4724400" y="4225605"/>
            <a:ext cx="1645920" cy="548640"/>
          </a:xfrm>
          <a:prstGeom prst="rect">
            <a:avLst/>
          </a:prstGeom>
          <a:solidFill>
            <a:schemeClr val="bg1"/>
          </a:solidFill>
          <a:ln w="9525">
            <a:solidFill>
              <a:schemeClr val="tx1"/>
            </a:solidFill>
            <a:miter lim="800000"/>
            <a:headEnd/>
            <a:tailEnd/>
          </a:ln>
        </p:spPr>
        <p:txBody>
          <a:bodyPr>
            <a:spAutoFit/>
          </a:bodyPr>
          <a:lstStyle/>
          <a:p>
            <a:pPr algn="ctr"/>
            <a:r>
              <a:rPr lang="en-US" sz="1000" b="1" dirty="0"/>
              <a:t>Nuclear Physics</a:t>
            </a:r>
          </a:p>
          <a:p>
            <a:pPr algn="ctr"/>
            <a:endParaRPr lang="en-US" sz="600" b="1" dirty="0"/>
          </a:p>
          <a:p>
            <a:pPr algn="ctr"/>
            <a:r>
              <a:rPr lang="en-US" sz="1000" b="1" dirty="0">
                <a:solidFill>
                  <a:srgbClr val="146737"/>
                </a:solidFill>
              </a:rPr>
              <a:t>Tim Hallman</a:t>
            </a:r>
          </a:p>
        </p:txBody>
      </p:sp>
      <p:sp>
        <p:nvSpPr>
          <p:cNvPr id="26640" name="TextBox 18"/>
          <p:cNvSpPr txBox="1">
            <a:spLocks noChangeArrowheads="1"/>
          </p:cNvSpPr>
          <p:nvPr/>
        </p:nvSpPr>
        <p:spPr bwMode="auto">
          <a:xfrm>
            <a:off x="4724400" y="3546208"/>
            <a:ext cx="1645920" cy="492443"/>
          </a:xfrm>
          <a:prstGeom prst="rect">
            <a:avLst/>
          </a:prstGeom>
          <a:solidFill>
            <a:schemeClr val="bg1"/>
          </a:solidFill>
          <a:ln w="9525">
            <a:solidFill>
              <a:schemeClr val="tx1"/>
            </a:solidFill>
            <a:miter lim="800000"/>
            <a:headEnd/>
            <a:tailEnd/>
          </a:ln>
        </p:spPr>
        <p:txBody>
          <a:bodyPr>
            <a:spAutoFit/>
          </a:bodyPr>
          <a:lstStyle/>
          <a:p>
            <a:pPr algn="ctr"/>
            <a:r>
              <a:rPr lang="en-US" sz="1000" b="1" dirty="0"/>
              <a:t>High Energy Physics</a:t>
            </a:r>
          </a:p>
          <a:p>
            <a:pPr algn="ctr"/>
            <a:endParaRPr lang="en-US" sz="600" b="1" dirty="0"/>
          </a:p>
          <a:p>
            <a:pPr algn="ctr"/>
            <a:r>
              <a:rPr lang="en-US" sz="1000" b="1" dirty="0" smtClean="0">
                <a:solidFill>
                  <a:srgbClr val="146737"/>
                </a:solidFill>
              </a:rPr>
              <a:t>Mike Procario(A)</a:t>
            </a:r>
            <a:endParaRPr lang="en-US" sz="1000" b="1" dirty="0">
              <a:solidFill>
                <a:srgbClr val="146737"/>
              </a:solidFill>
            </a:endParaRPr>
          </a:p>
        </p:txBody>
      </p:sp>
      <p:sp>
        <p:nvSpPr>
          <p:cNvPr id="26641" name="TextBox 19"/>
          <p:cNvSpPr txBox="1">
            <a:spLocks noChangeArrowheads="1"/>
          </p:cNvSpPr>
          <p:nvPr/>
        </p:nvSpPr>
        <p:spPr bwMode="auto">
          <a:xfrm>
            <a:off x="2911634" y="4933100"/>
            <a:ext cx="1645920" cy="548640"/>
          </a:xfrm>
          <a:prstGeom prst="rect">
            <a:avLst/>
          </a:prstGeom>
          <a:solidFill>
            <a:schemeClr val="bg1"/>
          </a:solidFill>
          <a:ln w="9525">
            <a:solidFill>
              <a:schemeClr val="tx1"/>
            </a:solidFill>
            <a:miter lim="800000"/>
            <a:headEnd/>
            <a:tailEnd/>
          </a:ln>
        </p:spPr>
        <p:txBody>
          <a:bodyPr>
            <a:spAutoFit/>
          </a:bodyPr>
          <a:lstStyle/>
          <a:p>
            <a:pPr algn="ctr"/>
            <a:r>
              <a:rPr lang="en-US" sz="950" b="1" dirty="0"/>
              <a:t>Biological &amp; </a:t>
            </a:r>
            <a:r>
              <a:rPr lang="en-US" sz="950" b="1" dirty="0" smtClean="0"/>
              <a:t>Environmental </a:t>
            </a:r>
            <a:r>
              <a:rPr lang="en-US" sz="950" b="1" dirty="0"/>
              <a:t>Research</a:t>
            </a:r>
          </a:p>
          <a:p>
            <a:pPr algn="ctr"/>
            <a:r>
              <a:rPr lang="en-US" sz="950" b="1" dirty="0" smtClean="0">
                <a:solidFill>
                  <a:srgbClr val="146737"/>
                </a:solidFill>
              </a:rPr>
              <a:t>Sharlene Weatherwax</a:t>
            </a:r>
            <a:endParaRPr lang="en-US" sz="950" b="1" dirty="0">
              <a:solidFill>
                <a:srgbClr val="146737"/>
              </a:solidFill>
            </a:endParaRPr>
          </a:p>
        </p:txBody>
      </p:sp>
      <p:sp>
        <p:nvSpPr>
          <p:cNvPr id="26642" name="TextBox 20"/>
          <p:cNvSpPr txBox="1">
            <a:spLocks noChangeArrowheads="1"/>
          </p:cNvSpPr>
          <p:nvPr/>
        </p:nvSpPr>
        <p:spPr bwMode="auto">
          <a:xfrm>
            <a:off x="2911634" y="4225605"/>
            <a:ext cx="1645920" cy="548640"/>
          </a:xfrm>
          <a:prstGeom prst="rect">
            <a:avLst/>
          </a:prstGeom>
          <a:solidFill>
            <a:schemeClr val="bg1"/>
          </a:solidFill>
          <a:ln w="9525">
            <a:solidFill>
              <a:schemeClr val="tx1"/>
            </a:solidFill>
            <a:miter lim="800000"/>
            <a:headEnd/>
            <a:tailEnd/>
          </a:ln>
        </p:spPr>
        <p:txBody>
          <a:bodyPr>
            <a:spAutoFit/>
          </a:bodyPr>
          <a:lstStyle/>
          <a:p>
            <a:pPr algn="ctr"/>
            <a:r>
              <a:rPr lang="en-US" sz="1000" b="1" dirty="0"/>
              <a:t>Advanced Scientific Computing Research</a:t>
            </a:r>
          </a:p>
          <a:p>
            <a:pPr algn="ctr"/>
            <a:r>
              <a:rPr lang="en-US" sz="1000" b="1" dirty="0" smtClean="0">
                <a:solidFill>
                  <a:srgbClr val="146737"/>
                </a:solidFill>
              </a:rPr>
              <a:t>Daniel Hitchcock (A)</a:t>
            </a:r>
            <a:endParaRPr lang="en-US" sz="1000" b="1" dirty="0">
              <a:solidFill>
                <a:srgbClr val="146737"/>
              </a:solidFill>
            </a:endParaRPr>
          </a:p>
        </p:txBody>
      </p:sp>
      <p:sp>
        <p:nvSpPr>
          <p:cNvPr id="26643" name="TextBox 21"/>
          <p:cNvSpPr txBox="1">
            <a:spLocks noChangeArrowheads="1"/>
          </p:cNvSpPr>
          <p:nvPr/>
        </p:nvSpPr>
        <p:spPr bwMode="auto">
          <a:xfrm>
            <a:off x="2911634" y="3518109"/>
            <a:ext cx="1645920" cy="548640"/>
          </a:xfrm>
          <a:prstGeom prst="rect">
            <a:avLst/>
          </a:prstGeom>
          <a:solidFill>
            <a:schemeClr val="bg1"/>
          </a:solidFill>
          <a:ln w="9525">
            <a:solidFill>
              <a:schemeClr val="tx1"/>
            </a:solidFill>
            <a:miter lim="800000"/>
            <a:headEnd/>
            <a:tailEnd/>
          </a:ln>
        </p:spPr>
        <p:txBody>
          <a:bodyPr>
            <a:spAutoFit/>
          </a:bodyPr>
          <a:lstStyle/>
          <a:p>
            <a:pPr algn="ctr"/>
            <a:r>
              <a:rPr lang="en-US" sz="1000" b="1" dirty="0"/>
              <a:t>Basic Energy Sciences</a:t>
            </a:r>
          </a:p>
          <a:p>
            <a:pPr algn="ctr"/>
            <a:endParaRPr lang="en-US" sz="600" b="1" dirty="0" smtClean="0">
              <a:solidFill>
                <a:srgbClr val="146737"/>
              </a:solidFill>
            </a:endParaRPr>
          </a:p>
          <a:p>
            <a:pPr algn="ctr"/>
            <a:r>
              <a:rPr lang="en-US" sz="1000" b="1" dirty="0" smtClean="0">
                <a:solidFill>
                  <a:srgbClr val="146737"/>
                </a:solidFill>
              </a:rPr>
              <a:t>Harriet </a:t>
            </a:r>
            <a:r>
              <a:rPr lang="en-US" sz="1000" b="1" dirty="0">
                <a:solidFill>
                  <a:srgbClr val="146737"/>
                </a:solidFill>
              </a:rPr>
              <a:t>Kung</a:t>
            </a:r>
          </a:p>
        </p:txBody>
      </p:sp>
      <p:sp>
        <p:nvSpPr>
          <p:cNvPr id="51" name="TextBox 16"/>
          <p:cNvSpPr txBox="1">
            <a:spLocks noChangeArrowheads="1"/>
          </p:cNvSpPr>
          <p:nvPr/>
        </p:nvSpPr>
        <p:spPr bwMode="auto">
          <a:xfrm>
            <a:off x="2911634" y="5640597"/>
            <a:ext cx="1645920" cy="548640"/>
          </a:xfrm>
          <a:prstGeom prst="rect">
            <a:avLst/>
          </a:prstGeom>
          <a:solidFill>
            <a:schemeClr val="bg1"/>
          </a:solidFill>
          <a:ln w="9525">
            <a:solidFill>
              <a:schemeClr val="tx1"/>
            </a:solidFill>
            <a:miter lim="800000"/>
            <a:headEnd/>
            <a:tailEnd/>
          </a:ln>
        </p:spPr>
        <p:txBody>
          <a:bodyPr>
            <a:spAutoFit/>
          </a:bodyPr>
          <a:lstStyle/>
          <a:p>
            <a:pPr algn="ctr"/>
            <a:r>
              <a:rPr lang="en-US" sz="1000" b="1" dirty="0" smtClean="0"/>
              <a:t>SBIR/STTR</a:t>
            </a:r>
            <a:endParaRPr lang="en-US" sz="1000" b="1" dirty="0"/>
          </a:p>
          <a:p>
            <a:pPr algn="ctr"/>
            <a:endParaRPr lang="en-US" sz="600" b="1" dirty="0" smtClean="0">
              <a:solidFill>
                <a:srgbClr val="146737"/>
              </a:solidFill>
            </a:endParaRPr>
          </a:p>
          <a:p>
            <a:pPr algn="ctr"/>
            <a:r>
              <a:rPr lang="en-US" sz="1000" b="1" dirty="0" smtClean="0">
                <a:solidFill>
                  <a:srgbClr val="146737"/>
                </a:solidFill>
              </a:rPr>
              <a:t>Manny Oliver</a:t>
            </a:r>
            <a:endParaRPr lang="en-US" sz="1000" b="1" dirty="0">
              <a:solidFill>
                <a:srgbClr val="146737"/>
              </a:solidFill>
            </a:endParaRPr>
          </a:p>
        </p:txBody>
      </p:sp>
      <p:sp>
        <p:nvSpPr>
          <p:cNvPr id="10" name="Rectangle 9"/>
          <p:cNvSpPr/>
          <p:nvPr/>
        </p:nvSpPr>
        <p:spPr>
          <a:xfrm>
            <a:off x="3695700" y="1608371"/>
            <a:ext cx="1752600" cy="850900"/>
          </a:xfrm>
          <a:prstGeom prst="rect">
            <a:avLst/>
          </a:prstGeom>
          <a:noFill/>
          <a:ln w="19050">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1000" b="1" dirty="0">
              <a:latin typeface="Arial" pitchFamily="34" charset="0"/>
            </a:endParaRPr>
          </a:p>
        </p:txBody>
      </p:sp>
      <p:sp>
        <p:nvSpPr>
          <p:cNvPr id="11" name="Rectangle 10"/>
          <p:cNvSpPr/>
          <p:nvPr/>
        </p:nvSpPr>
        <p:spPr>
          <a:xfrm>
            <a:off x="6866964" y="1609165"/>
            <a:ext cx="1752600" cy="849313"/>
          </a:xfrm>
          <a:prstGeom prst="rect">
            <a:avLst/>
          </a:prstGeom>
          <a:solidFill>
            <a:schemeClr val="bg1"/>
          </a:solidFill>
          <a:ln w="19050">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1000" b="1" dirty="0">
              <a:latin typeface="Arial" pitchFamily="34" charset="0"/>
            </a:endParaRPr>
          </a:p>
        </p:txBody>
      </p:sp>
      <p:sp>
        <p:nvSpPr>
          <p:cNvPr id="26634" name="TextBox 12"/>
          <p:cNvSpPr txBox="1">
            <a:spLocks noChangeArrowheads="1"/>
          </p:cNvSpPr>
          <p:nvPr/>
        </p:nvSpPr>
        <p:spPr bwMode="auto">
          <a:xfrm>
            <a:off x="6714564" y="1757082"/>
            <a:ext cx="2057400" cy="553998"/>
          </a:xfrm>
          <a:prstGeom prst="rect">
            <a:avLst/>
          </a:prstGeom>
          <a:noFill/>
          <a:ln w="9525">
            <a:noFill/>
            <a:miter lim="800000"/>
            <a:headEnd/>
            <a:tailEnd/>
          </a:ln>
        </p:spPr>
        <p:txBody>
          <a:bodyPr>
            <a:spAutoFit/>
          </a:bodyPr>
          <a:lstStyle/>
          <a:p>
            <a:pPr algn="ctr"/>
            <a:r>
              <a:rPr lang="en-US" sz="1000" b="1" dirty="0"/>
              <a:t>Under Secretary</a:t>
            </a:r>
          </a:p>
          <a:p>
            <a:pPr algn="ctr"/>
            <a:endParaRPr lang="en-US" sz="1000" b="1" dirty="0"/>
          </a:p>
          <a:p>
            <a:pPr algn="ctr"/>
            <a:r>
              <a:rPr lang="en-US" sz="1000" b="1" dirty="0" smtClean="0">
                <a:solidFill>
                  <a:srgbClr val="146737"/>
                </a:solidFill>
              </a:rPr>
              <a:t>Arun Majumdar (A)</a:t>
            </a:r>
            <a:endParaRPr lang="en-US" sz="1000" b="1" dirty="0">
              <a:solidFill>
                <a:srgbClr val="146737"/>
              </a:solidFill>
            </a:endParaRPr>
          </a:p>
        </p:txBody>
      </p:sp>
      <p:cxnSp>
        <p:nvCxnSpPr>
          <p:cNvPr id="38" name="Straight Connector 37"/>
          <p:cNvCxnSpPr/>
          <p:nvPr/>
        </p:nvCxnSpPr>
        <p:spPr>
          <a:xfrm rot="5400000">
            <a:off x="5966940" y="3506699"/>
            <a:ext cx="2104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64"/>
          <p:cNvGrpSpPr/>
          <p:nvPr/>
        </p:nvGrpSpPr>
        <p:grpSpPr>
          <a:xfrm>
            <a:off x="7019364" y="3881075"/>
            <a:ext cx="1564951" cy="246221"/>
            <a:chOff x="7019364" y="4521624"/>
            <a:chExt cx="1564951" cy="246221"/>
          </a:xfrm>
        </p:grpSpPr>
        <p:cxnSp>
          <p:nvCxnSpPr>
            <p:cNvPr id="40" name="Straight Connector 39"/>
            <p:cNvCxnSpPr/>
            <p:nvPr/>
          </p:nvCxnSpPr>
          <p:spPr>
            <a:xfrm rot="10800000">
              <a:off x="7019364" y="4639500"/>
              <a:ext cx="2952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332" name="TextBox 23"/>
            <p:cNvSpPr txBox="1">
              <a:spLocks noChangeArrowheads="1"/>
            </p:cNvSpPr>
            <p:nvPr/>
          </p:nvSpPr>
          <p:spPr bwMode="auto">
            <a:xfrm>
              <a:off x="7212715" y="4521624"/>
              <a:ext cx="1371600" cy="246221"/>
            </a:xfrm>
            <a:prstGeom prst="rect">
              <a:avLst/>
            </a:prstGeom>
            <a:solidFill>
              <a:schemeClr val="bg1"/>
            </a:solidFill>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lgn="ctr">
                <a:defRPr/>
              </a:pPr>
              <a:r>
                <a:rPr lang="en-US" sz="1000" b="1" dirty="0" smtClean="0">
                  <a:latin typeface="Arial" pitchFamily="34" charset="0"/>
                  <a:cs typeface="Arial" pitchFamily="34" charset="0"/>
                </a:rPr>
                <a:t>Nuclear Energy</a:t>
              </a:r>
              <a:endParaRPr lang="en-US" sz="1000" b="1" dirty="0">
                <a:latin typeface="Arial" pitchFamily="34" charset="0"/>
                <a:cs typeface="Arial" pitchFamily="34" charset="0"/>
              </a:endParaRPr>
            </a:p>
          </p:txBody>
        </p:sp>
      </p:grpSp>
      <p:grpSp>
        <p:nvGrpSpPr>
          <p:cNvPr id="4" name="Group 65"/>
          <p:cNvGrpSpPr/>
          <p:nvPr/>
        </p:nvGrpSpPr>
        <p:grpSpPr>
          <a:xfrm>
            <a:off x="7019364" y="3391690"/>
            <a:ext cx="1564951" cy="246221"/>
            <a:chOff x="7019364" y="3910249"/>
            <a:chExt cx="1564951" cy="246221"/>
          </a:xfrm>
        </p:grpSpPr>
        <p:cxnSp>
          <p:nvCxnSpPr>
            <p:cNvPr id="39" name="Straight Connector 38"/>
            <p:cNvCxnSpPr/>
            <p:nvPr/>
          </p:nvCxnSpPr>
          <p:spPr>
            <a:xfrm rot="10800000">
              <a:off x="7019364" y="4044722"/>
              <a:ext cx="2952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333" name="TextBox 24"/>
            <p:cNvSpPr txBox="1">
              <a:spLocks noChangeArrowheads="1"/>
            </p:cNvSpPr>
            <p:nvPr/>
          </p:nvSpPr>
          <p:spPr bwMode="auto">
            <a:xfrm>
              <a:off x="7212715" y="3910249"/>
              <a:ext cx="1371600" cy="246221"/>
            </a:xfrm>
            <a:prstGeom prst="rect">
              <a:avLst/>
            </a:prstGeom>
            <a:solidFill>
              <a:schemeClr val="bg1"/>
            </a:solidFill>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lgn="ctr">
                <a:defRPr/>
              </a:pPr>
              <a:r>
                <a:rPr lang="en-US" sz="1000" b="1" dirty="0" smtClean="0">
                  <a:latin typeface="Arial" pitchFamily="34" charset="0"/>
                  <a:cs typeface="Arial" pitchFamily="34" charset="0"/>
                </a:rPr>
                <a:t>Fossil Energy</a:t>
              </a:r>
              <a:endParaRPr lang="en-US" sz="1000" b="1" dirty="0">
                <a:latin typeface="Arial" pitchFamily="34" charset="0"/>
                <a:cs typeface="Arial" pitchFamily="34" charset="0"/>
              </a:endParaRPr>
            </a:p>
          </p:txBody>
        </p:sp>
      </p:grpSp>
      <p:grpSp>
        <p:nvGrpSpPr>
          <p:cNvPr id="6" name="Group 69"/>
          <p:cNvGrpSpPr/>
          <p:nvPr/>
        </p:nvGrpSpPr>
        <p:grpSpPr>
          <a:xfrm>
            <a:off x="7019364" y="2748416"/>
            <a:ext cx="1564951" cy="400110"/>
            <a:chOff x="7019364" y="3147665"/>
            <a:chExt cx="1564951" cy="400110"/>
          </a:xfrm>
        </p:grpSpPr>
        <p:cxnSp>
          <p:nvCxnSpPr>
            <p:cNvPr id="42" name="Straight Connector 41"/>
            <p:cNvCxnSpPr/>
            <p:nvPr/>
          </p:nvCxnSpPr>
          <p:spPr>
            <a:xfrm rot="10800000">
              <a:off x="7019364" y="3348191"/>
              <a:ext cx="29527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334" name="TextBox 25"/>
            <p:cNvSpPr txBox="1">
              <a:spLocks noChangeArrowheads="1"/>
            </p:cNvSpPr>
            <p:nvPr/>
          </p:nvSpPr>
          <p:spPr bwMode="auto">
            <a:xfrm>
              <a:off x="7212715" y="3147665"/>
              <a:ext cx="1371600" cy="400110"/>
            </a:xfrm>
            <a:prstGeom prst="rect">
              <a:avLst/>
            </a:prstGeom>
            <a:solidFill>
              <a:schemeClr val="bg1"/>
            </a:solidFill>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lgn="ctr">
                <a:defRPr/>
              </a:pPr>
              <a:r>
                <a:rPr lang="en-US" sz="1000" b="1" dirty="0" smtClean="0">
                  <a:latin typeface="Arial" pitchFamily="34" charset="0"/>
                  <a:cs typeface="Arial" pitchFamily="34" charset="0"/>
                </a:rPr>
                <a:t>Energy </a:t>
              </a:r>
              <a:r>
                <a:rPr lang="en-US" sz="1000" b="1" dirty="0">
                  <a:latin typeface="Arial" pitchFamily="34" charset="0"/>
                  <a:cs typeface="Arial" pitchFamily="34" charset="0"/>
                </a:rPr>
                <a:t>Efficiency &amp; Renewable </a:t>
              </a:r>
              <a:r>
                <a:rPr lang="en-US" sz="1000" b="1" dirty="0" smtClean="0">
                  <a:latin typeface="Arial" pitchFamily="34" charset="0"/>
                  <a:cs typeface="Arial" pitchFamily="34" charset="0"/>
                </a:rPr>
                <a:t>Energy</a:t>
              </a:r>
              <a:endParaRPr lang="en-US" sz="1000" b="1" dirty="0">
                <a:latin typeface="Arial" pitchFamily="34" charset="0"/>
                <a:cs typeface="Arial" pitchFamily="34" charset="0"/>
              </a:endParaRPr>
            </a:p>
          </p:txBody>
        </p:sp>
      </p:grpSp>
      <p:grpSp>
        <p:nvGrpSpPr>
          <p:cNvPr id="7" name="Group 63"/>
          <p:cNvGrpSpPr/>
          <p:nvPr/>
        </p:nvGrpSpPr>
        <p:grpSpPr>
          <a:xfrm>
            <a:off x="7019364" y="4370460"/>
            <a:ext cx="1564951" cy="400110"/>
            <a:chOff x="7019364" y="5130321"/>
            <a:chExt cx="1564951" cy="400110"/>
          </a:xfrm>
        </p:grpSpPr>
        <p:cxnSp>
          <p:nvCxnSpPr>
            <p:cNvPr id="41" name="Straight Connector 40"/>
            <p:cNvCxnSpPr/>
            <p:nvPr/>
          </p:nvCxnSpPr>
          <p:spPr>
            <a:xfrm rot="10800000">
              <a:off x="7019364" y="5323866"/>
              <a:ext cx="2952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335" name="TextBox 26"/>
            <p:cNvSpPr txBox="1">
              <a:spLocks noChangeArrowheads="1"/>
            </p:cNvSpPr>
            <p:nvPr/>
          </p:nvSpPr>
          <p:spPr bwMode="auto">
            <a:xfrm>
              <a:off x="7212715" y="5130321"/>
              <a:ext cx="1371600" cy="400110"/>
            </a:xfrm>
            <a:prstGeom prst="rect">
              <a:avLst/>
            </a:prstGeom>
            <a:solidFill>
              <a:schemeClr val="bg1"/>
            </a:solidFill>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lgn="ctr">
                <a:defRPr/>
              </a:pPr>
              <a:r>
                <a:rPr lang="en-US" sz="1000" b="1" dirty="0" smtClean="0">
                  <a:latin typeface="Arial" pitchFamily="34" charset="0"/>
                  <a:cs typeface="Arial" pitchFamily="34" charset="0"/>
                </a:rPr>
                <a:t>Electricity </a:t>
              </a:r>
              <a:r>
                <a:rPr lang="en-US" sz="1000" b="1" dirty="0">
                  <a:latin typeface="Arial" pitchFamily="34" charset="0"/>
                  <a:cs typeface="Arial" pitchFamily="34" charset="0"/>
                </a:rPr>
                <a:t>Delivery</a:t>
              </a:r>
            </a:p>
            <a:p>
              <a:pPr algn="ctr">
                <a:defRPr/>
              </a:pPr>
              <a:r>
                <a:rPr lang="en-US" sz="1000" b="1" dirty="0" smtClean="0">
                  <a:latin typeface="Arial" pitchFamily="34" charset="0"/>
                  <a:cs typeface="Arial" pitchFamily="34" charset="0"/>
                </a:rPr>
                <a:t>&amp; Energy Reliability</a:t>
              </a:r>
              <a:endParaRPr lang="en-US" sz="1000" b="1" dirty="0">
                <a:latin typeface="Arial" pitchFamily="34" charset="0"/>
                <a:cs typeface="Arial" pitchFamily="34" charset="0"/>
              </a:endParaRPr>
            </a:p>
          </p:txBody>
        </p:sp>
      </p:grpSp>
      <p:sp>
        <p:nvSpPr>
          <p:cNvPr id="46" name="Rectangle 45"/>
          <p:cNvSpPr/>
          <p:nvPr/>
        </p:nvSpPr>
        <p:spPr>
          <a:xfrm>
            <a:off x="470648" y="1609165"/>
            <a:ext cx="1752600" cy="849313"/>
          </a:xfrm>
          <a:prstGeom prst="rect">
            <a:avLst/>
          </a:prstGeom>
          <a:solidFill>
            <a:schemeClr val="bg1"/>
          </a:solidFill>
          <a:ln w="19050">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1000" b="1" dirty="0">
              <a:latin typeface="Arial" pitchFamily="34" charset="0"/>
            </a:endParaRPr>
          </a:p>
        </p:txBody>
      </p:sp>
      <p:sp>
        <p:nvSpPr>
          <p:cNvPr id="48" name="TextBox 12"/>
          <p:cNvSpPr txBox="1">
            <a:spLocks noChangeArrowheads="1"/>
          </p:cNvSpPr>
          <p:nvPr/>
        </p:nvSpPr>
        <p:spPr bwMode="auto">
          <a:xfrm>
            <a:off x="318248" y="1596886"/>
            <a:ext cx="2057400" cy="861774"/>
          </a:xfrm>
          <a:prstGeom prst="rect">
            <a:avLst/>
          </a:prstGeom>
          <a:noFill/>
          <a:ln w="9525">
            <a:noFill/>
            <a:miter lim="800000"/>
            <a:headEnd/>
            <a:tailEnd/>
          </a:ln>
        </p:spPr>
        <p:txBody>
          <a:bodyPr>
            <a:spAutoFit/>
          </a:bodyPr>
          <a:lstStyle/>
          <a:p>
            <a:pPr algn="ctr"/>
            <a:r>
              <a:rPr lang="en-US" sz="1000" b="1" dirty="0"/>
              <a:t>Under </a:t>
            </a:r>
            <a:r>
              <a:rPr lang="en-US" sz="1000" b="1" dirty="0" smtClean="0"/>
              <a:t>Secretary for Nuclear Security/Administrator for National Nuclear Security Administration</a:t>
            </a:r>
            <a:endParaRPr lang="en-US" sz="1000" b="1" dirty="0"/>
          </a:p>
          <a:p>
            <a:pPr algn="ctr"/>
            <a:r>
              <a:rPr lang="en-US" sz="1000" b="1" dirty="0" smtClean="0">
                <a:solidFill>
                  <a:srgbClr val="146737"/>
                </a:solidFill>
              </a:rPr>
              <a:t>Thomas P. </a:t>
            </a:r>
            <a:r>
              <a:rPr lang="en-US" sz="1000" b="1" dirty="0" err="1" smtClean="0">
                <a:solidFill>
                  <a:srgbClr val="146737"/>
                </a:solidFill>
              </a:rPr>
              <a:t>D’Agostino</a:t>
            </a:r>
            <a:endParaRPr lang="en-US" sz="1000" b="1" dirty="0">
              <a:solidFill>
                <a:srgbClr val="146737"/>
              </a:solidFill>
            </a:endParaRPr>
          </a:p>
        </p:txBody>
      </p:sp>
      <p:cxnSp>
        <p:nvCxnSpPr>
          <p:cNvPr id="49" name="Straight Connector 48"/>
          <p:cNvCxnSpPr/>
          <p:nvPr/>
        </p:nvCxnSpPr>
        <p:spPr>
          <a:xfrm rot="5400000" flipH="1" flipV="1">
            <a:off x="1262811" y="1541929"/>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65"/>
          <p:cNvGrpSpPr/>
          <p:nvPr/>
        </p:nvGrpSpPr>
        <p:grpSpPr>
          <a:xfrm>
            <a:off x="539920" y="4627245"/>
            <a:ext cx="1564951" cy="400110"/>
            <a:chOff x="905435" y="4462609"/>
            <a:chExt cx="1564951" cy="400110"/>
          </a:xfrm>
        </p:grpSpPr>
        <p:cxnSp>
          <p:nvCxnSpPr>
            <p:cNvPr id="53" name="Straight Connector 52"/>
            <p:cNvCxnSpPr/>
            <p:nvPr/>
          </p:nvCxnSpPr>
          <p:spPr>
            <a:xfrm rot="10800000">
              <a:off x="905435" y="4657429"/>
              <a:ext cx="2952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23"/>
            <p:cNvSpPr txBox="1">
              <a:spLocks noChangeArrowheads="1"/>
            </p:cNvSpPr>
            <p:nvPr/>
          </p:nvSpPr>
          <p:spPr bwMode="auto">
            <a:xfrm>
              <a:off x="1098786" y="4462609"/>
              <a:ext cx="1371600" cy="400110"/>
            </a:xfrm>
            <a:prstGeom prst="rect">
              <a:avLst/>
            </a:prstGeom>
            <a:solidFill>
              <a:schemeClr val="bg1"/>
            </a:solidFill>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lgn="ctr">
                <a:defRPr/>
              </a:pPr>
              <a:r>
                <a:rPr lang="en-US" sz="1000" b="1" dirty="0" smtClean="0">
                  <a:latin typeface="Arial" pitchFamily="34" charset="0"/>
                  <a:cs typeface="Arial" pitchFamily="34" charset="0"/>
                </a:rPr>
                <a:t>Defense Nuclear Security</a:t>
              </a:r>
              <a:endParaRPr lang="en-US" sz="1000" b="1" dirty="0">
                <a:solidFill>
                  <a:srgbClr val="146737"/>
                </a:solidFill>
                <a:latin typeface="Arial" pitchFamily="34" charset="0"/>
                <a:cs typeface="Arial" pitchFamily="34" charset="0"/>
              </a:endParaRPr>
            </a:p>
          </p:txBody>
        </p:sp>
      </p:grpSp>
      <p:grpSp>
        <p:nvGrpSpPr>
          <p:cNvPr id="13" name="Group 63"/>
          <p:cNvGrpSpPr/>
          <p:nvPr/>
        </p:nvGrpSpPr>
        <p:grpSpPr>
          <a:xfrm>
            <a:off x="539920" y="3728419"/>
            <a:ext cx="1564951" cy="246221"/>
            <a:chOff x="905435" y="3198109"/>
            <a:chExt cx="1564951" cy="246221"/>
          </a:xfrm>
        </p:grpSpPr>
        <p:cxnSp>
          <p:nvCxnSpPr>
            <p:cNvPr id="52" name="Straight Connector 51"/>
            <p:cNvCxnSpPr/>
            <p:nvPr/>
          </p:nvCxnSpPr>
          <p:spPr>
            <a:xfrm rot="10800000">
              <a:off x="905435" y="3302651"/>
              <a:ext cx="2952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24"/>
            <p:cNvSpPr txBox="1">
              <a:spLocks noChangeArrowheads="1"/>
            </p:cNvSpPr>
            <p:nvPr/>
          </p:nvSpPr>
          <p:spPr bwMode="auto">
            <a:xfrm>
              <a:off x="1098786" y="3198109"/>
              <a:ext cx="1371600" cy="246221"/>
            </a:xfrm>
            <a:prstGeom prst="rect">
              <a:avLst/>
            </a:prstGeom>
            <a:solidFill>
              <a:schemeClr val="bg1"/>
            </a:solidFill>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lgn="ctr">
                <a:defRPr/>
              </a:pPr>
              <a:r>
                <a:rPr lang="en-US" sz="1000" b="1" dirty="0" smtClean="0">
                  <a:latin typeface="Arial" pitchFamily="34" charset="0"/>
                  <a:cs typeface="Arial" pitchFamily="34" charset="0"/>
                </a:rPr>
                <a:t>Naval Reactors</a:t>
              </a:r>
              <a:endParaRPr lang="en-US" sz="1000" b="1" dirty="0">
                <a:solidFill>
                  <a:srgbClr val="146737"/>
                </a:solidFill>
                <a:latin typeface="Arial" pitchFamily="34" charset="0"/>
                <a:cs typeface="Arial" pitchFamily="34" charset="0"/>
              </a:endParaRPr>
            </a:p>
          </p:txBody>
        </p:sp>
      </p:grpSp>
      <p:grpSp>
        <p:nvGrpSpPr>
          <p:cNvPr id="14" name="Group 62"/>
          <p:cNvGrpSpPr/>
          <p:nvPr/>
        </p:nvGrpSpPr>
        <p:grpSpPr>
          <a:xfrm>
            <a:off x="539920" y="2675704"/>
            <a:ext cx="1564951" cy="400110"/>
            <a:chOff x="905435" y="2675704"/>
            <a:chExt cx="1564951" cy="400110"/>
          </a:xfrm>
        </p:grpSpPr>
        <p:cxnSp>
          <p:nvCxnSpPr>
            <p:cNvPr id="55" name="Straight Connector 54"/>
            <p:cNvCxnSpPr/>
            <p:nvPr/>
          </p:nvCxnSpPr>
          <p:spPr>
            <a:xfrm rot="10800000">
              <a:off x="905435" y="2867370"/>
              <a:ext cx="29527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25"/>
            <p:cNvSpPr txBox="1">
              <a:spLocks noChangeArrowheads="1"/>
            </p:cNvSpPr>
            <p:nvPr/>
          </p:nvSpPr>
          <p:spPr bwMode="auto">
            <a:xfrm>
              <a:off x="1098786" y="2675704"/>
              <a:ext cx="1371600" cy="400110"/>
            </a:xfrm>
            <a:prstGeom prst="rect">
              <a:avLst/>
            </a:prstGeom>
            <a:solidFill>
              <a:schemeClr val="bg1"/>
            </a:solidFill>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lgn="ctr">
                <a:defRPr/>
              </a:pPr>
              <a:r>
                <a:rPr lang="en-US" sz="1000" b="1" dirty="0" smtClean="0">
                  <a:latin typeface="Arial" pitchFamily="34" charset="0"/>
                  <a:cs typeface="Arial" pitchFamily="34" charset="0"/>
                </a:rPr>
                <a:t>Defense Nuclear Nonproliferation</a:t>
              </a:r>
              <a:endParaRPr lang="en-US" sz="1000" b="1" dirty="0">
                <a:solidFill>
                  <a:srgbClr val="146737"/>
                </a:solidFill>
                <a:latin typeface="Arial" pitchFamily="34" charset="0"/>
                <a:cs typeface="Arial" pitchFamily="34" charset="0"/>
              </a:endParaRPr>
            </a:p>
          </p:txBody>
        </p:sp>
      </p:grpSp>
      <p:grpSp>
        <p:nvGrpSpPr>
          <p:cNvPr id="15" name="Group 64"/>
          <p:cNvGrpSpPr/>
          <p:nvPr/>
        </p:nvGrpSpPr>
        <p:grpSpPr>
          <a:xfrm>
            <a:off x="539920" y="3279006"/>
            <a:ext cx="1564951" cy="246221"/>
            <a:chOff x="905435" y="5073985"/>
            <a:chExt cx="1564951" cy="246221"/>
          </a:xfrm>
        </p:grpSpPr>
        <p:cxnSp>
          <p:nvCxnSpPr>
            <p:cNvPr id="54" name="Straight Connector 53"/>
            <p:cNvCxnSpPr/>
            <p:nvPr/>
          </p:nvCxnSpPr>
          <p:spPr>
            <a:xfrm rot="10800000">
              <a:off x="905435" y="5187420"/>
              <a:ext cx="2952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26"/>
            <p:cNvSpPr txBox="1">
              <a:spLocks noChangeArrowheads="1"/>
            </p:cNvSpPr>
            <p:nvPr/>
          </p:nvSpPr>
          <p:spPr bwMode="auto">
            <a:xfrm>
              <a:off x="1098786" y="5073985"/>
              <a:ext cx="1371600" cy="246221"/>
            </a:xfrm>
            <a:prstGeom prst="rect">
              <a:avLst/>
            </a:prstGeom>
            <a:solidFill>
              <a:schemeClr val="bg1"/>
            </a:solidFill>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lgn="ctr">
                <a:defRPr/>
              </a:pPr>
              <a:r>
                <a:rPr lang="en-US" sz="1000" b="1" dirty="0" smtClean="0">
                  <a:latin typeface="Arial" pitchFamily="34" charset="0"/>
                  <a:cs typeface="Arial" pitchFamily="34" charset="0"/>
                </a:rPr>
                <a:t>Defense Programs</a:t>
              </a:r>
              <a:endParaRPr lang="en-US" sz="1000" b="1" dirty="0">
                <a:solidFill>
                  <a:srgbClr val="146737"/>
                </a:solidFill>
                <a:latin typeface="Arial" pitchFamily="34" charset="0"/>
                <a:cs typeface="Arial" pitchFamily="34" charset="0"/>
              </a:endParaRPr>
            </a:p>
          </p:txBody>
        </p:sp>
      </p:grpSp>
      <p:grpSp>
        <p:nvGrpSpPr>
          <p:cNvPr id="16" name="Group 72"/>
          <p:cNvGrpSpPr/>
          <p:nvPr/>
        </p:nvGrpSpPr>
        <p:grpSpPr>
          <a:xfrm>
            <a:off x="539920" y="4177832"/>
            <a:ext cx="1564951" cy="246221"/>
            <a:chOff x="879705" y="3938116"/>
            <a:chExt cx="1564951" cy="246221"/>
          </a:xfrm>
        </p:grpSpPr>
        <p:cxnSp>
          <p:nvCxnSpPr>
            <p:cNvPr id="68" name="Straight Connector 67"/>
            <p:cNvCxnSpPr/>
            <p:nvPr/>
          </p:nvCxnSpPr>
          <p:spPr>
            <a:xfrm rot="10800000">
              <a:off x="879705" y="4060433"/>
              <a:ext cx="2952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23"/>
            <p:cNvSpPr txBox="1">
              <a:spLocks noChangeArrowheads="1"/>
            </p:cNvSpPr>
            <p:nvPr/>
          </p:nvSpPr>
          <p:spPr bwMode="auto">
            <a:xfrm>
              <a:off x="1073056" y="3938116"/>
              <a:ext cx="1371600" cy="246221"/>
            </a:xfrm>
            <a:prstGeom prst="rect">
              <a:avLst/>
            </a:prstGeom>
            <a:solidFill>
              <a:schemeClr val="bg1"/>
            </a:solidFill>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lgn="ctr">
                <a:defRPr/>
              </a:pPr>
              <a:r>
                <a:rPr lang="en-US" sz="1000" b="1" dirty="0" smtClean="0">
                  <a:latin typeface="Arial" pitchFamily="34" charset="0"/>
                  <a:cs typeface="Arial" pitchFamily="34" charset="0"/>
                </a:rPr>
                <a:t>Counter-terrorism</a:t>
              </a:r>
              <a:endParaRPr lang="en-US" sz="1000" b="1" dirty="0">
                <a:solidFill>
                  <a:srgbClr val="146737"/>
                </a:solidFill>
                <a:latin typeface="Arial" pitchFamily="34" charset="0"/>
                <a:cs typeface="Arial" pitchFamily="34" charset="0"/>
              </a:endParaRPr>
            </a:p>
          </p:txBody>
        </p:sp>
      </p:grpSp>
      <p:grpSp>
        <p:nvGrpSpPr>
          <p:cNvPr id="17" name="Group 69"/>
          <p:cNvGrpSpPr/>
          <p:nvPr/>
        </p:nvGrpSpPr>
        <p:grpSpPr>
          <a:xfrm>
            <a:off x="539920" y="5230548"/>
            <a:ext cx="1564951" cy="400110"/>
            <a:chOff x="905435" y="4462609"/>
            <a:chExt cx="1564951" cy="400110"/>
          </a:xfrm>
        </p:grpSpPr>
        <p:cxnSp>
          <p:nvCxnSpPr>
            <p:cNvPr id="71" name="Straight Connector 70"/>
            <p:cNvCxnSpPr/>
            <p:nvPr/>
          </p:nvCxnSpPr>
          <p:spPr>
            <a:xfrm rot="10800000">
              <a:off x="905435" y="4657429"/>
              <a:ext cx="2952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23"/>
            <p:cNvSpPr txBox="1">
              <a:spLocks noChangeArrowheads="1"/>
            </p:cNvSpPr>
            <p:nvPr/>
          </p:nvSpPr>
          <p:spPr bwMode="auto">
            <a:xfrm>
              <a:off x="1098786" y="4462609"/>
              <a:ext cx="1371600" cy="400110"/>
            </a:xfrm>
            <a:prstGeom prst="rect">
              <a:avLst/>
            </a:prstGeom>
            <a:solidFill>
              <a:schemeClr val="bg1"/>
            </a:solidFill>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lgn="ctr">
                <a:defRPr/>
              </a:pPr>
              <a:r>
                <a:rPr lang="en-US" sz="1000" b="1" dirty="0" smtClean="0">
                  <a:latin typeface="Arial" pitchFamily="34" charset="0"/>
                  <a:cs typeface="Arial" pitchFamily="34" charset="0"/>
                </a:rPr>
                <a:t>Emergency Operations</a:t>
              </a:r>
              <a:endParaRPr lang="en-US" sz="1000" b="1" dirty="0">
                <a:solidFill>
                  <a:srgbClr val="146737"/>
                </a:solidFill>
                <a:latin typeface="Arial" pitchFamily="34" charset="0"/>
                <a:cs typeface="Arial" pitchFamily="34" charset="0"/>
              </a:endParaRPr>
            </a:p>
          </p:txBody>
        </p:sp>
      </p:grpSp>
      <p:cxnSp>
        <p:nvCxnSpPr>
          <p:cNvPr id="50" name="Straight Connector 49"/>
          <p:cNvCxnSpPr/>
          <p:nvPr/>
        </p:nvCxnSpPr>
        <p:spPr>
          <a:xfrm rot="5400000">
            <a:off x="-923120" y="3947118"/>
            <a:ext cx="2926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endCxn id="11" idx="0"/>
          </p:cNvCxnSpPr>
          <p:nvPr/>
        </p:nvCxnSpPr>
        <p:spPr>
          <a:xfrm rot="16200000" flipH="1">
            <a:off x="7509218" y="1375118"/>
            <a:ext cx="465847" cy="22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Footer Placeholder 2"/>
          <p:cNvSpPr>
            <a:spLocks noGrp="1"/>
          </p:cNvSpPr>
          <p:nvPr>
            <p:ph type="ftr" sz="quarter" idx="11"/>
          </p:nvPr>
        </p:nvSpPr>
        <p:spPr>
          <a:xfrm>
            <a:off x="3124200" y="6356350"/>
            <a:ext cx="5334000" cy="365125"/>
          </a:xfrm>
        </p:spPr>
        <p:txBody>
          <a:bodyPr/>
          <a:lstStyle/>
          <a:p>
            <a:r>
              <a:rPr lang="en-US" dirty="0" smtClean="0"/>
              <a:t>WDTS Overview 2011</a:t>
            </a:r>
            <a:endParaRPr lang="en-US" dirty="0"/>
          </a:p>
        </p:txBody>
      </p:sp>
      <p:sp>
        <p:nvSpPr>
          <p:cNvPr id="73" name="Oval 72"/>
          <p:cNvSpPr/>
          <p:nvPr/>
        </p:nvSpPr>
        <p:spPr>
          <a:xfrm>
            <a:off x="4623516" y="5486400"/>
            <a:ext cx="1867437" cy="9015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a:endCxn id="73" idx="6"/>
          </p:cNvCxnSpPr>
          <p:nvPr/>
        </p:nvCxnSpPr>
        <p:spPr>
          <a:xfrm rot="10800000" flipV="1">
            <a:off x="6490953" y="5666703"/>
            <a:ext cx="605306" cy="27045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7055570" y="5479121"/>
            <a:ext cx="994183" cy="338554"/>
          </a:xfrm>
          <a:prstGeom prst="rect">
            <a:avLst/>
          </a:prstGeom>
          <a:noFill/>
        </p:spPr>
        <p:txBody>
          <a:bodyPr wrap="none" rtlCol="0">
            <a:spAutoFit/>
          </a:bodyPr>
          <a:lstStyle/>
          <a:p>
            <a:r>
              <a:rPr lang="en-US" sz="1600" dirty="0" smtClean="0">
                <a:solidFill>
                  <a:srgbClr val="FF0000"/>
                </a:solidFill>
                <a:latin typeface="Arial" pitchFamily="34" charset="0"/>
                <a:cs typeface="Arial" pitchFamily="34" charset="0"/>
              </a:rPr>
              <a:t>Forrestal</a:t>
            </a:r>
            <a:endParaRPr lang="en-US" sz="1600" dirty="0">
              <a:solidFill>
                <a:srgbClr val="FF00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5</a:t>
            </a:fld>
            <a:endParaRPr lang="en-US" smtClean="0">
              <a:latin typeface="Arial" charset="0"/>
              <a:cs typeface="Arial" charset="0"/>
            </a:endParaRPr>
          </a:p>
        </p:txBody>
      </p:sp>
      <p:sp>
        <p:nvSpPr>
          <p:cNvPr id="6146" name="Title 2"/>
          <p:cNvSpPr>
            <a:spLocks noGrp="1"/>
          </p:cNvSpPr>
          <p:nvPr>
            <p:ph type="title" idx="4294967295"/>
          </p:nvPr>
        </p:nvSpPr>
        <p:spPr>
          <a:xfrm>
            <a:off x="0" y="10633"/>
            <a:ext cx="9144000" cy="762000"/>
          </a:xfrm>
        </p:spPr>
        <p:txBody>
          <a:bodyPr/>
          <a:lstStyle/>
          <a:p>
            <a:r>
              <a:rPr lang="en-US" sz="2400" dirty="0" smtClean="0">
                <a:latin typeface="Arial" pitchFamily="34" charset="0"/>
              </a:rPr>
              <a:t>What is WDTS?</a:t>
            </a:r>
          </a:p>
        </p:txBody>
      </p:sp>
      <p:sp>
        <p:nvSpPr>
          <p:cNvPr id="12" name="TextBox 11"/>
          <p:cNvSpPr txBox="1"/>
          <p:nvPr/>
        </p:nvSpPr>
        <p:spPr>
          <a:xfrm>
            <a:off x="552734" y="865492"/>
            <a:ext cx="8038532" cy="5386078"/>
          </a:xfrm>
          <a:prstGeom prst="rect">
            <a:avLst/>
          </a:prstGeom>
          <a:noFill/>
        </p:spPr>
        <p:txBody>
          <a:bodyPr wrap="square" lIns="91429" tIns="45714" rIns="91429" bIns="45714" rtlCol="0">
            <a:spAutoFit/>
          </a:bodyPr>
          <a:lstStyle/>
          <a:p>
            <a:r>
              <a:rPr lang="en-US" sz="2000" b="1" dirty="0" smtClean="0">
                <a:latin typeface="Arial" pitchFamily="34" charset="0"/>
                <a:cs typeface="Arial" pitchFamily="34" charset="0"/>
              </a:rPr>
              <a:t>Mission:  </a:t>
            </a:r>
            <a:r>
              <a:rPr lang="en-US" sz="2000" dirty="0" smtClean="0">
                <a:latin typeface="Arial" pitchFamily="34" charset="0"/>
                <a:cs typeface="Arial" pitchFamily="34" charset="0"/>
              </a:rPr>
              <a:t>To develop the next generation of scientists and engineers to support  Department missions, administer its programs, and conduct the research that will realize the nation’s science and innovation agenda.*</a:t>
            </a:r>
          </a:p>
          <a:p>
            <a:endParaRPr lang="en-US" sz="1400" dirty="0" smtClean="0">
              <a:latin typeface="Arial" pitchFamily="34" charset="0"/>
              <a:cs typeface="Arial" pitchFamily="34" charset="0"/>
            </a:endParaRPr>
          </a:p>
          <a:p>
            <a:r>
              <a:rPr lang="en-US" sz="2000" b="1" dirty="0" smtClean="0">
                <a:latin typeface="Arial" pitchFamily="34" charset="0"/>
                <a:cs typeface="Arial" pitchFamily="34" charset="0"/>
              </a:rPr>
              <a:t>Vision:  </a:t>
            </a:r>
            <a:r>
              <a:rPr lang="en-US" sz="2000" dirty="0" smtClean="0">
                <a:latin typeface="Arial" pitchFamily="34" charset="0"/>
                <a:cs typeface="Arial" pitchFamily="34" charset="0"/>
              </a:rPr>
              <a:t>To be the standard for workforce development programs in a mission agency in which “Science and technology lie at the heart of the mission.”*</a:t>
            </a:r>
          </a:p>
          <a:p>
            <a:pPr marL="341313" indent="-341313"/>
            <a:endParaRPr lang="en-US" sz="1400" dirty="0" smtClean="0">
              <a:latin typeface="Arial" pitchFamily="34" charset="0"/>
              <a:cs typeface="Arial" pitchFamily="34" charset="0"/>
            </a:endParaRPr>
          </a:p>
          <a:p>
            <a:pPr marL="231775" indent="-231775"/>
            <a:r>
              <a:rPr lang="en-US" sz="2000" b="1" dirty="0" smtClean="0">
                <a:latin typeface="Arial" pitchFamily="34" charset="0"/>
                <a:cs typeface="Arial" pitchFamily="34" charset="0"/>
              </a:rPr>
              <a:t>Current WDTS programs:</a:t>
            </a:r>
          </a:p>
          <a:p>
            <a:pPr marL="682625" lvl="1" indent="-225425">
              <a:buFont typeface="Wingdings" pitchFamily="2" charset="2"/>
              <a:buChar char="§"/>
            </a:pPr>
            <a:r>
              <a:rPr lang="en-US" sz="1600" dirty="0" smtClean="0">
                <a:latin typeface="Arial" pitchFamily="34" charset="0"/>
                <a:cs typeface="Arial" pitchFamily="34" charset="0"/>
              </a:rPr>
              <a:t>At the DOE laboratories: Student intern programs (one for 4-yr institutions and one for community colleges) and a visiting faculty program</a:t>
            </a:r>
          </a:p>
          <a:p>
            <a:pPr marL="682625" lvl="1" indent="-225425">
              <a:buFont typeface="Wingdings" pitchFamily="2" charset="2"/>
              <a:buChar char="§"/>
            </a:pPr>
            <a:r>
              <a:rPr lang="en-US" sz="1600" dirty="0" smtClean="0">
                <a:latin typeface="Arial" pitchFamily="34" charset="0"/>
                <a:cs typeface="Arial" pitchFamily="34" charset="0"/>
              </a:rPr>
              <a:t>Office of Science Graduate Fellowship</a:t>
            </a:r>
          </a:p>
          <a:p>
            <a:pPr marL="682625" lvl="1" indent="-225425">
              <a:buFont typeface="Wingdings" pitchFamily="2" charset="2"/>
              <a:buChar char="§"/>
            </a:pPr>
            <a:r>
              <a:rPr lang="en-US" sz="1600" dirty="0" smtClean="0">
                <a:latin typeface="Arial" pitchFamily="34" charset="0"/>
                <a:cs typeface="Arial" pitchFamily="34" charset="0"/>
              </a:rPr>
              <a:t>Albert Einstein Distinguished Educator Fellowship</a:t>
            </a:r>
          </a:p>
          <a:p>
            <a:pPr marL="682625" lvl="1" indent="-225425">
              <a:buFont typeface="Wingdings" pitchFamily="2" charset="2"/>
              <a:buChar char="§"/>
            </a:pPr>
            <a:r>
              <a:rPr lang="en-US" sz="1600" dirty="0" smtClean="0">
                <a:latin typeface="Arial" pitchFamily="34" charset="0"/>
                <a:cs typeface="Arial" pitchFamily="34" charset="0"/>
              </a:rPr>
              <a:t>National Science Bowl</a:t>
            </a:r>
          </a:p>
          <a:p>
            <a:pPr marL="682625" lvl="1" indent="-225425"/>
            <a:endParaRPr lang="en-US" sz="1400" dirty="0" smtClean="0">
              <a:latin typeface="Arial" pitchFamily="34" charset="0"/>
              <a:cs typeface="Arial" pitchFamily="34" charset="0"/>
            </a:endParaRPr>
          </a:p>
          <a:p>
            <a:pPr marL="231775" indent="-231775"/>
            <a:r>
              <a:rPr lang="en-US" sz="2000" b="1" dirty="0" smtClean="0">
                <a:latin typeface="Arial" pitchFamily="34" charset="0"/>
                <a:cs typeface="Arial" pitchFamily="34" charset="0"/>
              </a:rPr>
              <a:t>Other activities:</a:t>
            </a:r>
          </a:p>
          <a:p>
            <a:pPr marL="682625" lvl="1" indent="-225425">
              <a:buFont typeface="Wingdings" pitchFamily="2" charset="2"/>
              <a:buChar char="§"/>
            </a:pPr>
            <a:r>
              <a:rPr lang="en-US" sz="1600" dirty="0" smtClean="0">
                <a:latin typeface="Arial" pitchFamily="34" charset="0"/>
                <a:cs typeface="Arial" pitchFamily="34" charset="0"/>
              </a:rPr>
              <a:t>On-line business systems modernization</a:t>
            </a:r>
          </a:p>
          <a:p>
            <a:pPr marL="682625" lvl="1" indent="-225425">
              <a:buFont typeface="Wingdings" pitchFamily="2" charset="2"/>
              <a:buChar char="§"/>
            </a:pPr>
            <a:r>
              <a:rPr lang="en-US" sz="1600" dirty="0" smtClean="0">
                <a:latin typeface="Arial" pitchFamily="34" charset="0"/>
                <a:cs typeface="Arial" pitchFamily="34" charset="0"/>
              </a:rPr>
              <a:t>Program evaluation and assessment</a:t>
            </a:r>
          </a:p>
        </p:txBody>
      </p:sp>
      <p:sp>
        <p:nvSpPr>
          <p:cNvPr id="5" name="Footer Placeholder 2"/>
          <p:cNvSpPr>
            <a:spLocks noGrp="1"/>
          </p:cNvSpPr>
          <p:nvPr>
            <p:ph type="ftr" sz="quarter" idx="11"/>
          </p:nvPr>
        </p:nvSpPr>
        <p:spPr>
          <a:xfrm>
            <a:off x="3124200" y="6356350"/>
            <a:ext cx="5334000" cy="365125"/>
          </a:xfrm>
        </p:spPr>
        <p:txBody>
          <a:bodyPr/>
          <a:lstStyle/>
          <a:p>
            <a:r>
              <a:rPr lang="en-US" dirty="0" smtClean="0"/>
              <a:t>WDTS Overview 2011</a:t>
            </a:r>
            <a:endParaRPr lang="en-US" dirty="0"/>
          </a:p>
        </p:txBody>
      </p:sp>
      <p:sp>
        <p:nvSpPr>
          <p:cNvPr id="7" name="TextBox 6"/>
          <p:cNvSpPr txBox="1"/>
          <p:nvPr/>
        </p:nvSpPr>
        <p:spPr>
          <a:xfrm>
            <a:off x="6090700" y="5604964"/>
            <a:ext cx="2615979" cy="400110"/>
          </a:xfrm>
          <a:prstGeom prst="rect">
            <a:avLst/>
          </a:prstGeom>
          <a:noFill/>
          <a:ln w="12700">
            <a:solidFill>
              <a:schemeClr val="tx1"/>
            </a:solidFill>
          </a:ln>
        </p:spPr>
        <p:txBody>
          <a:bodyPr wrap="square" rtlCol="0">
            <a:spAutoFit/>
          </a:bodyPr>
          <a:lstStyle/>
          <a:p>
            <a:r>
              <a:rPr lang="en-US" sz="1000" b="1" dirty="0" smtClean="0">
                <a:latin typeface="Arial" pitchFamily="34" charset="0"/>
                <a:cs typeface="Arial" pitchFamily="34" charset="0"/>
              </a:rPr>
              <a:t>* Pat’s unofficial versions, drawn largely </a:t>
            </a:r>
            <a:br>
              <a:rPr lang="en-US" sz="1000" b="1" dirty="0" smtClean="0">
                <a:latin typeface="Arial" pitchFamily="34" charset="0"/>
                <a:cs typeface="Arial" pitchFamily="34" charset="0"/>
              </a:rPr>
            </a:br>
            <a:r>
              <a:rPr lang="en-US" sz="1000" b="1" dirty="0" smtClean="0">
                <a:latin typeface="Arial" pitchFamily="34" charset="0"/>
                <a:cs typeface="Arial" pitchFamily="34" charset="0"/>
              </a:rPr>
              <a:t>   from the May 2011 DOE Strategic Plan.</a:t>
            </a:r>
            <a:endParaRPr lang="en-US" sz="10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6</a:t>
            </a:fld>
            <a:endParaRPr lang="en-US" smtClean="0">
              <a:latin typeface="Arial" charset="0"/>
              <a:cs typeface="Arial" charset="0"/>
            </a:endParaRPr>
          </a:p>
        </p:txBody>
      </p:sp>
      <p:sp>
        <p:nvSpPr>
          <p:cNvPr id="6146" name="Title 2"/>
          <p:cNvSpPr>
            <a:spLocks noGrp="1"/>
          </p:cNvSpPr>
          <p:nvPr>
            <p:ph type="title" idx="4294967295"/>
          </p:nvPr>
        </p:nvSpPr>
        <p:spPr>
          <a:xfrm>
            <a:off x="0" y="10633"/>
            <a:ext cx="9144000" cy="762000"/>
          </a:xfrm>
        </p:spPr>
        <p:txBody>
          <a:bodyPr/>
          <a:lstStyle/>
          <a:p>
            <a:r>
              <a:rPr lang="en-US" sz="2400" dirty="0" smtClean="0">
                <a:latin typeface="Arial" pitchFamily="34" charset="0"/>
              </a:rPr>
              <a:t>From the DOE Strategic Plan, May 2011</a:t>
            </a:r>
          </a:p>
        </p:txBody>
      </p:sp>
      <p:sp>
        <p:nvSpPr>
          <p:cNvPr id="12" name="TextBox 11"/>
          <p:cNvSpPr txBox="1"/>
          <p:nvPr/>
        </p:nvSpPr>
        <p:spPr>
          <a:xfrm>
            <a:off x="436728" y="1143691"/>
            <a:ext cx="8270543" cy="4601247"/>
          </a:xfrm>
          <a:prstGeom prst="rect">
            <a:avLst/>
          </a:prstGeom>
          <a:noFill/>
        </p:spPr>
        <p:txBody>
          <a:bodyPr wrap="square" lIns="91429" tIns="45714" rIns="91429" bIns="45714" rtlCol="0">
            <a:spAutoFit/>
          </a:bodyPr>
          <a:lstStyle/>
          <a:p>
            <a:r>
              <a:rPr lang="en-US" sz="2000" dirty="0" smtClean="0">
                <a:latin typeface="Arial" pitchFamily="34" charset="0"/>
                <a:cs typeface="Arial" pitchFamily="34" charset="0"/>
              </a:rPr>
              <a:t>SUSTAIN A WORLD-LEADING TECHNICAL WORKFORCE</a:t>
            </a:r>
            <a:r>
              <a:rPr lang="en-US" dirty="0" smtClean="0">
                <a:latin typeface="Arial" pitchFamily="34" charset="0"/>
                <a:cs typeface="Arial" pitchFamily="34" charset="0"/>
              </a:rPr>
              <a:t> </a:t>
            </a:r>
          </a:p>
          <a:p>
            <a:endParaRPr lang="en-US" dirty="0" smtClean="0">
              <a:latin typeface="Arial" pitchFamily="34" charset="0"/>
              <a:cs typeface="Arial" pitchFamily="34" charset="0"/>
            </a:endParaRPr>
          </a:p>
          <a:p>
            <a:pPr>
              <a:lnSpc>
                <a:spcPts val="2800"/>
              </a:lnSpc>
            </a:pPr>
            <a:r>
              <a:rPr lang="en-US" dirty="0" smtClean="0">
                <a:latin typeface="Arial" pitchFamily="34" charset="0"/>
                <a:cs typeface="Arial" pitchFamily="34" charset="0"/>
              </a:rPr>
              <a:t>Excellent scientists, technologists, and engineers are the creative engine of the Department. The Department and its national laboratories must cooperate to create conditions that allow today’s researchers to be as productive as possible, as well as to ensure an adequate supply of tomorrow’s researchers. Investments will help develop the next generation of scientists and engineers to support Department missions, administer its programs, and conduct the research that will realize the nation’s science and innovation agenda. These investments will enrich the diversity of the STEM pipeline so that it is more inclusive of women, minorities, and persons with disabilities while mentoring the next generation of scientists, technologists, and engineers.  …</a:t>
            </a:r>
          </a:p>
          <a:p>
            <a:pPr marL="914400" lvl="1">
              <a:lnSpc>
                <a:spcPts val="2600"/>
              </a:lnSpc>
            </a:pPr>
            <a:endParaRPr lang="en-US" dirty="0" smtClean="0">
              <a:latin typeface="Arial" pitchFamily="34" charset="0"/>
              <a:cs typeface="Arial" pitchFamily="34" charset="0"/>
            </a:endParaRPr>
          </a:p>
        </p:txBody>
      </p:sp>
      <p:sp>
        <p:nvSpPr>
          <p:cNvPr id="5" name="Footer Placeholder 2"/>
          <p:cNvSpPr>
            <a:spLocks noGrp="1"/>
          </p:cNvSpPr>
          <p:nvPr>
            <p:ph type="ftr" sz="quarter" idx="11"/>
          </p:nvPr>
        </p:nvSpPr>
        <p:spPr>
          <a:xfrm>
            <a:off x="3124200" y="6356350"/>
            <a:ext cx="5334000" cy="365125"/>
          </a:xfrm>
        </p:spPr>
        <p:txBody>
          <a:bodyPr/>
          <a:lstStyle/>
          <a:p>
            <a:r>
              <a:rPr lang="en-US" dirty="0" smtClean="0"/>
              <a:t>WDTS Overview 2011</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7</a:t>
            </a:fld>
            <a:endParaRPr lang="en-US" smtClean="0">
              <a:latin typeface="Arial" charset="0"/>
              <a:cs typeface="Arial" charset="0"/>
            </a:endParaRPr>
          </a:p>
        </p:txBody>
      </p:sp>
      <p:sp>
        <p:nvSpPr>
          <p:cNvPr id="6146" name="Title 2"/>
          <p:cNvSpPr>
            <a:spLocks noGrp="1"/>
          </p:cNvSpPr>
          <p:nvPr>
            <p:ph type="title" idx="4294967295"/>
          </p:nvPr>
        </p:nvSpPr>
        <p:spPr>
          <a:xfrm>
            <a:off x="0" y="10633"/>
            <a:ext cx="9144000" cy="762000"/>
          </a:xfrm>
        </p:spPr>
        <p:txBody>
          <a:bodyPr/>
          <a:lstStyle/>
          <a:p>
            <a:r>
              <a:rPr lang="en-US" sz="2400" dirty="0" smtClean="0">
                <a:latin typeface="Arial" pitchFamily="34" charset="0"/>
              </a:rPr>
              <a:t>Summary:  DOE’s Role in STEM Activities</a:t>
            </a:r>
          </a:p>
        </p:txBody>
      </p:sp>
      <p:sp>
        <p:nvSpPr>
          <p:cNvPr id="12" name="TextBox 11"/>
          <p:cNvSpPr txBox="1"/>
          <p:nvPr/>
        </p:nvSpPr>
        <p:spPr>
          <a:xfrm>
            <a:off x="1064525" y="1596563"/>
            <a:ext cx="7014949" cy="3093142"/>
          </a:xfrm>
          <a:prstGeom prst="rect">
            <a:avLst/>
          </a:prstGeom>
          <a:noFill/>
        </p:spPr>
        <p:txBody>
          <a:bodyPr wrap="square" lIns="91429" tIns="45714" rIns="91429" bIns="45714" rtlCol="0">
            <a:spAutoFit/>
          </a:bodyPr>
          <a:lstStyle/>
          <a:p>
            <a:pPr lvl="1" indent="-457200">
              <a:lnSpc>
                <a:spcPts val="2600"/>
              </a:lnSpc>
              <a:buFont typeface="+mj-lt"/>
              <a:buAutoNum type="arabicPeriod"/>
            </a:pPr>
            <a:r>
              <a:rPr lang="en-US" sz="2400" dirty="0" smtClean="0">
                <a:solidFill>
                  <a:srgbClr val="FF0000"/>
                </a:solidFill>
                <a:latin typeface="Arial" pitchFamily="34" charset="0"/>
                <a:cs typeface="Arial" pitchFamily="34" charset="0"/>
              </a:rPr>
              <a:t>Workforce development, primarily executed by the Office of Science</a:t>
            </a:r>
            <a:r>
              <a:rPr lang="en-US" sz="2400" dirty="0" smtClean="0">
                <a:latin typeface="Arial" pitchFamily="34" charset="0"/>
                <a:cs typeface="Arial" pitchFamily="34" charset="0"/>
              </a:rPr>
              <a:t>, to support Department missions, administer its programs, and conduct the research that will realize the nation’s science and innovation agenda.</a:t>
            </a:r>
          </a:p>
          <a:p>
            <a:pPr lvl="1" indent="-457200">
              <a:lnSpc>
                <a:spcPts val="2600"/>
              </a:lnSpc>
              <a:buFont typeface="+mj-lt"/>
              <a:buAutoNum type="arabicPeriod"/>
            </a:pPr>
            <a:endParaRPr lang="en-US" sz="2400" dirty="0" smtClean="0">
              <a:latin typeface="Arial" pitchFamily="34" charset="0"/>
              <a:cs typeface="Arial" pitchFamily="34" charset="0"/>
            </a:endParaRPr>
          </a:p>
          <a:p>
            <a:pPr lvl="1" indent="-457200">
              <a:lnSpc>
                <a:spcPts val="2600"/>
              </a:lnSpc>
              <a:buFont typeface="+mj-lt"/>
              <a:buAutoNum type="arabicPeriod"/>
            </a:pPr>
            <a:r>
              <a:rPr lang="en-US" sz="2400" dirty="0" smtClean="0">
                <a:solidFill>
                  <a:srgbClr val="FF0000"/>
                </a:solidFill>
                <a:latin typeface="Arial" pitchFamily="34" charset="0"/>
                <a:cs typeface="Arial" pitchFamily="34" charset="0"/>
              </a:rPr>
              <a:t>Education and training programs involving energy literacy and energy efficiency, primarily executed by other-than-SC offices.</a:t>
            </a:r>
          </a:p>
        </p:txBody>
      </p:sp>
      <p:sp>
        <p:nvSpPr>
          <p:cNvPr id="5" name="Footer Placeholder 2"/>
          <p:cNvSpPr>
            <a:spLocks noGrp="1"/>
          </p:cNvSpPr>
          <p:nvPr>
            <p:ph type="ftr" sz="quarter" idx="11"/>
          </p:nvPr>
        </p:nvSpPr>
        <p:spPr>
          <a:xfrm>
            <a:off x="3124200" y="6356350"/>
            <a:ext cx="5334000" cy="365125"/>
          </a:xfrm>
        </p:spPr>
        <p:txBody>
          <a:bodyPr/>
          <a:lstStyle/>
          <a:p>
            <a:r>
              <a:rPr lang="en-US" dirty="0" smtClean="0"/>
              <a:t>WDTS Overview 2011</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p:txBody>
          <a:bodyPr/>
          <a:lstStyle/>
          <a:p>
            <a:pPr>
              <a:defRPr/>
            </a:pPr>
            <a:fld id="{C46E434F-9621-40CA-857D-4DD39CE8210B}" type="slidenum">
              <a:rPr lang="en-US"/>
              <a:pPr>
                <a:defRPr/>
              </a:pPr>
              <a:t>8</a:t>
            </a:fld>
            <a:endParaRPr lang="en-US" dirty="0"/>
          </a:p>
        </p:txBody>
      </p:sp>
      <p:sp>
        <p:nvSpPr>
          <p:cNvPr id="41989" name="Rectangle 6"/>
          <p:cNvSpPr>
            <a:spLocks noChangeArrowheads="1"/>
          </p:cNvSpPr>
          <p:nvPr/>
        </p:nvSpPr>
        <p:spPr bwMode="auto">
          <a:xfrm>
            <a:off x="8748713" y="1066800"/>
            <a:ext cx="76200" cy="5105400"/>
          </a:xfrm>
          <a:prstGeom prst="rect">
            <a:avLst/>
          </a:prstGeom>
          <a:solidFill>
            <a:schemeClr val="bg1"/>
          </a:solidFill>
          <a:ln w="9525">
            <a:noFill/>
            <a:miter lim="800000"/>
            <a:headEnd/>
            <a:tailEnd/>
          </a:ln>
        </p:spPr>
        <p:txBody>
          <a:bodyPr wrap="none" anchor="ctr"/>
          <a:lstStyle/>
          <a:p>
            <a:endParaRPr lang="en-US"/>
          </a:p>
        </p:txBody>
      </p:sp>
      <p:grpSp>
        <p:nvGrpSpPr>
          <p:cNvPr id="2" name="Group 8"/>
          <p:cNvGrpSpPr/>
          <p:nvPr/>
        </p:nvGrpSpPr>
        <p:grpSpPr>
          <a:xfrm>
            <a:off x="176010" y="911686"/>
            <a:ext cx="8553450" cy="5257800"/>
            <a:chOff x="304800" y="962025"/>
            <a:chExt cx="8553450" cy="5257800"/>
          </a:xfrm>
        </p:grpSpPr>
        <p:pic>
          <p:nvPicPr>
            <p:cNvPr id="38916" name="Picture 5"/>
            <p:cNvPicPr>
              <a:picLocks noChangeAspect="1" noChangeArrowheads="1"/>
            </p:cNvPicPr>
            <p:nvPr/>
          </p:nvPicPr>
          <p:blipFill>
            <a:blip r:embed="rId3" cstate="print"/>
            <a:srcRect/>
            <a:stretch>
              <a:fillRect/>
            </a:stretch>
          </p:blipFill>
          <p:spPr bwMode="auto">
            <a:xfrm>
              <a:off x="304800" y="1066800"/>
              <a:ext cx="8458200" cy="5121275"/>
            </a:xfrm>
            <a:prstGeom prst="rect">
              <a:avLst/>
            </a:prstGeom>
            <a:noFill/>
            <a:ln w="9525">
              <a:noFill/>
              <a:miter lim="800000"/>
              <a:headEnd/>
              <a:tailEnd/>
            </a:ln>
          </p:spPr>
        </p:pic>
        <p:sp>
          <p:nvSpPr>
            <p:cNvPr id="7" name="Rectangle 6"/>
            <p:cNvSpPr/>
            <p:nvPr/>
          </p:nvSpPr>
          <p:spPr>
            <a:xfrm>
              <a:off x="8705850" y="962025"/>
              <a:ext cx="152400" cy="525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 name="Rectangle 8"/>
          <p:cNvSpPr/>
          <p:nvPr/>
        </p:nvSpPr>
        <p:spPr>
          <a:xfrm>
            <a:off x="4288667" y="5729199"/>
            <a:ext cx="4482980" cy="415498"/>
          </a:xfrm>
          <a:prstGeom prst="rect">
            <a:avLst/>
          </a:prstGeom>
          <a:solidFill>
            <a:schemeClr val="bg2"/>
          </a:solidFill>
          <a:ln w="19050">
            <a:solidFill>
              <a:schemeClr val="tx1"/>
            </a:solidFill>
          </a:ln>
        </p:spPr>
        <p:txBody>
          <a:bodyPr wrap="square">
            <a:spAutoFit/>
          </a:bodyPr>
          <a:lstStyle/>
          <a:p>
            <a:r>
              <a:rPr lang="en-US" sz="1050" dirty="0" smtClean="0"/>
              <a:t>From DOE website:  DOE's labs and technology centers, which employ more than 30,000 scientists and engineers, are home to advanced facilities for R&amp;D.</a:t>
            </a:r>
            <a:endParaRPr lang="en-US" sz="1050" dirty="0"/>
          </a:p>
        </p:txBody>
      </p:sp>
      <p:sp>
        <p:nvSpPr>
          <p:cNvPr id="10" name="Footer Placeholder 2"/>
          <p:cNvSpPr>
            <a:spLocks noGrp="1"/>
          </p:cNvSpPr>
          <p:nvPr>
            <p:ph type="ftr" sz="quarter" idx="11"/>
          </p:nvPr>
        </p:nvSpPr>
        <p:spPr>
          <a:xfrm>
            <a:off x="3124200" y="6356350"/>
            <a:ext cx="5334000" cy="365125"/>
          </a:xfrm>
        </p:spPr>
        <p:txBody>
          <a:bodyPr/>
          <a:lstStyle/>
          <a:p>
            <a:r>
              <a:rPr lang="en-US" dirty="0" smtClean="0"/>
              <a:t>WDTS Overview 2011</a:t>
            </a:r>
            <a:endParaRPr lang="en-US" dirty="0"/>
          </a:p>
        </p:txBody>
      </p:sp>
      <p:sp>
        <p:nvSpPr>
          <p:cNvPr id="12" name="Title 2"/>
          <p:cNvSpPr>
            <a:spLocks noGrp="1"/>
          </p:cNvSpPr>
          <p:nvPr>
            <p:ph type="title" idx="4294967295"/>
          </p:nvPr>
        </p:nvSpPr>
        <p:spPr>
          <a:xfrm>
            <a:off x="0" y="10633"/>
            <a:ext cx="9144000" cy="762000"/>
          </a:xfrm>
        </p:spPr>
        <p:txBody>
          <a:bodyPr/>
          <a:lstStyle/>
          <a:p>
            <a:r>
              <a:rPr lang="en-US" sz="2400" dirty="0" smtClean="0">
                <a:latin typeface="Arial" pitchFamily="34" charset="0"/>
              </a:rPr>
              <a:t>DOE Labs Employ ~30,000 Scientists and Engineers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9</a:t>
            </a:fld>
            <a:endParaRPr lang="en-US" smtClean="0">
              <a:latin typeface="Arial" charset="0"/>
              <a:cs typeface="Arial" charset="0"/>
            </a:endParaRPr>
          </a:p>
        </p:txBody>
      </p:sp>
      <p:sp>
        <p:nvSpPr>
          <p:cNvPr id="6146" name="Title 2"/>
          <p:cNvSpPr>
            <a:spLocks noGrp="1"/>
          </p:cNvSpPr>
          <p:nvPr>
            <p:ph type="title" idx="4294967295"/>
          </p:nvPr>
        </p:nvSpPr>
        <p:spPr>
          <a:xfrm>
            <a:off x="0" y="10633"/>
            <a:ext cx="9144000" cy="762000"/>
          </a:xfrm>
        </p:spPr>
        <p:txBody>
          <a:bodyPr/>
          <a:lstStyle/>
          <a:p>
            <a:r>
              <a:rPr lang="en-US" sz="2400" dirty="0" smtClean="0">
                <a:latin typeface="Arial" pitchFamily="34" charset="0"/>
              </a:rPr>
              <a:t>Key Recommendations of the COV, Part I</a:t>
            </a:r>
          </a:p>
        </p:txBody>
      </p:sp>
      <p:sp>
        <p:nvSpPr>
          <p:cNvPr id="12" name="TextBox 11"/>
          <p:cNvSpPr txBox="1"/>
          <p:nvPr/>
        </p:nvSpPr>
        <p:spPr>
          <a:xfrm>
            <a:off x="581737" y="988326"/>
            <a:ext cx="7961764" cy="6274206"/>
          </a:xfrm>
          <a:prstGeom prst="rect">
            <a:avLst/>
          </a:prstGeom>
          <a:noFill/>
        </p:spPr>
        <p:txBody>
          <a:bodyPr wrap="square" lIns="91429" tIns="45714" rIns="91429" bIns="45714" rtlCol="0">
            <a:spAutoFit/>
          </a:bodyPr>
          <a:lstStyle/>
          <a:p>
            <a:pPr marL="231775" indent="-231775">
              <a:spcAft>
                <a:spcPts val="2400"/>
              </a:spcAft>
              <a:buFont typeface="Wingdings" pitchFamily="2" charset="2"/>
              <a:buChar char="§"/>
            </a:pPr>
            <a:r>
              <a:rPr lang="en-US" sz="2000" dirty="0" smtClean="0">
                <a:solidFill>
                  <a:srgbClr val="000099"/>
                </a:solidFill>
                <a:latin typeface="Arial" pitchFamily="34" charset="0"/>
                <a:cs typeface="Arial" pitchFamily="34" charset="0"/>
              </a:rPr>
              <a:t>Focus efforts and resources on its strong programs (SCGF, SULI, CCI, Einstein, </a:t>
            </a:r>
            <a:r>
              <a:rPr lang="en-US" sz="2000" dirty="0" err="1" smtClean="0">
                <a:solidFill>
                  <a:srgbClr val="000099"/>
                </a:solidFill>
                <a:latin typeface="Arial" pitchFamily="34" charset="0"/>
                <a:cs typeface="Arial" pitchFamily="34" charset="0"/>
              </a:rPr>
              <a:t>Lindau</a:t>
            </a:r>
            <a:r>
              <a:rPr lang="en-US" sz="2000" dirty="0" smtClean="0">
                <a:solidFill>
                  <a:srgbClr val="000099"/>
                </a:solidFill>
                <a:latin typeface="Arial" pitchFamily="34" charset="0"/>
                <a:cs typeface="Arial" pitchFamily="34" charset="0"/>
              </a:rPr>
              <a:t>, NSB) and work to improve and expand them to assure future success and impact.</a:t>
            </a:r>
          </a:p>
          <a:p>
            <a:pPr marL="231775" indent="-231775">
              <a:spcAft>
                <a:spcPts val="2400"/>
              </a:spcAft>
              <a:buFont typeface="Wingdings" pitchFamily="2" charset="2"/>
              <a:buChar char="§"/>
            </a:pPr>
            <a:r>
              <a:rPr lang="en-US" sz="2000" dirty="0" smtClean="0">
                <a:solidFill>
                  <a:srgbClr val="000099"/>
                </a:solidFill>
                <a:latin typeface="Arial" pitchFamily="34" charset="0"/>
                <a:cs typeface="Arial" pitchFamily="34" charset="0"/>
              </a:rPr>
              <a:t>Redirect funds from the weak programs (ACTS, </a:t>
            </a:r>
            <a:r>
              <a:rPr lang="en-US" sz="2000" dirty="0" err="1" smtClean="0">
                <a:solidFill>
                  <a:srgbClr val="000099"/>
                </a:solidFill>
                <a:latin typeface="Arial" pitchFamily="34" charset="0"/>
                <a:cs typeface="Arial" pitchFamily="34" charset="0"/>
              </a:rPr>
              <a:t>FaST</a:t>
            </a:r>
            <a:r>
              <a:rPr lang="en-US" sz="2000" dirty="0" smtClean="0">
                <a:solidFill>
                  <a:srgbClr val="000099"/>
                </a:solidFill>
                <a:latin typeface="Arial" pitchFamily="34" charset="0"/>
                <a:cs typeface="Arial" pitchFamily="34" charset="0"/>
              </a:rPr>
              <a:t>, Undergraduate Research Journal, College Guide, RWDC, PST) to funding the recommended changes and expansions in the strong programs (listed above).</a:t>
            </a:r>
          </a:p>
          <a:p>
            <a:pPr marL="231775" indent="-231775">
              <a:spcAft>
                <a:spcPts val="2400"/>
              </a:spcAft>
              <a:buFont typeface="Wingdings" pitchFamily="2" charset="2"/>
              <a:buChar char="§"/>
            </a:pPr>
            <a:r>
              <a:rPr lang="en-US" sz="2000" dirty="0" smtClean="0">
                <a:solidFill>
                  <a:srgbClr val="000099"/>
                </a:solidFill>
                <a:latin typeface="Arial" pitchFamily="34" charset="0"/>
                <a:cs typeface="Arial" pitchFamily="34" charset="0"/>
              </a:rPr>
              <a:t>Add Ph.D.-level scientists to the staff that have experience in scientific research, educational outreach, and grants program management.</a:t>
            </a:r>
          </a:p>
          <a:p>
            <a:pPr marL="231775" indent="-231775">
              <a:spcAft>
                <a:spcPts val="2400"/>
              </a:spcAft>
              <a:buFont typeface="Wingdings" pitchFamily="2" charset="2"/>
              <a:buChar char="§"/>
            </a:pPr>
            <a:r>
              <a:rPr lang="en-US" sz="2000" dirty="0" smtClean="0">
                <a:solidFill>
                  <a:srgbClr val="000099"/>
                </a:solidFill>
                <a:latin typeface="Arial" pitchFamily="34" charset="0"/>
                <a:cs typeface="Arial" pitchFamily="34" charset="0"/>
              </a:rPr>
              <a:t>Increase the level of interaction, cooperation, and coordination between staff in WDTS with programs and program officers in the Office of Science in Germantown.</a:t>
            </a:r>
          </a:p>
          <a:p>
            <a:pPr marL="341313" indent="-341313">
              <a:spcAft>
                <a:spcPts val="2400"/>
              </a:spcAft>
              <a:buFont typeface="Wingdings" pitchFamily="2" charset="2"/>
              <a:buChar char="§"/>
            </a:pPr>
            <a:endParaRPr lang="en-US" sz="2000" dirty="0" smtClean="0">
              <a:latin typeface="Arial" pitchFamily="34" charset="0"/>
              <a:cs typeface="Arial" pitchFamily="34" charset="0"/>
            </a:endParaRPr>
          </a:p>
          <a:p>
            <a:pPr marL="914400" lvl="1">
              <a:spcAft>
                <a:spcPts val="2400"/>
              </a:spcAft>
              <a:buFont typeface="Wingdings" pitchFamily="2" charset="2"/>
              <a:buChar char="§"/>
            </a:pPr>
            <a:endParaRPr lang="en-US" sz="2000" dirty="0" smtClean="0">
              <a:latin typeface="Arial" pitchFamily="34" charset="0"/>
              <a:cs typeface="Arial" pitchFamily="34" charset="0"/>
            </a:endParaRPr>
          </a:p>
        </p:txBody>
      </p:sp>
      <p:sp>
        <p:nvSpPr>
          <p:cNvPr id="5" name="Footer Placeholder 2"/>
          <p:cNvSpPr>
            <a:spLocks noGrp="1"/>
          </p:cNvSpPr>
          <p:nvPr>
            <p:ph type="ftr" sz="quarter" idx="11"/>
          </p:nvPr>
        </p:nvSpPr>
        <p:spPr>
          <a:xfrm>
            <a:off x="3124200" y="6356350"/>
            <a:ext cx="5334000" cy="365125"/>
          </a:xfrm>
        </p:spPr>
        <p:txBody>
          <a:bodyPr/>
          <a:lstStyle/>
          <a:p>
            <a:r>
              <a:rPr lang="en-US" dirty="0" smtClean="0"/>
              <a:t>WDTS Overview 2011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1042</TotalTime>
  <Words>2885</Words>
  <Application>Microsoft Office PowerPoint</Application>
  <PresentationFormat>On-screen Show (4:3)</PresentationFormat>
  <Paragraphs>422</Paragraphs>
  <Slides>31</Slides>
  <Notes>28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2_Office Theme</vt:lpstr>
      <vt:lpstr>Slide 1</vt:lpstr>
      <vt:lpstr>A Refresher: Key Findings of the COV</vt:lpstr>
      <vt:lpstr>Recent Events in WDTS</vt:lpstr>
      <vt:lpstr>Slide 4</vt:lpstr>
      <vt:lpstr>What is WDTS?</vt:lpstr>
      <vt:lpstr>From the DOE Strategic Plan, May 2011</vt:lpstr>
      <vt:lpstr>Summary:  DOE’s Role in STEM Activities</vt:lpstr>
      <vt:lpstr>DOE Labs Employ ~30,000 Scientists and Engineers</vt:lpstr>
      <vt:lpstr>Key Recommendations of the COV, Part I</vt:lpstr>
      <vt:lpstr>Slide 10</vt:lpstr>
      <vt:lpstr>Activities at the DOE Laboratories – SULI, CCI, and FaST</vt:lpstr>
      <vt:lpstr>Science Undergraduate Laboratory Internship (SULI)</vt:lpstr>
      <vt:lpstr>Community College Internship (CCI)*</vt:lpstr>
      <vt:lpstr>Visiting Faculty Program (née FaST)</vt:lpstr>
      <vt:lpstr>Logic Model Chart - Overview</vt:lpstr>
      <vt:lpstr>Sample of a Logic Model Chart – SULI</vt:lpstr>
      <vt:lpstr>Sample of a Logic Model – SULI</vt:lpstr>
      <vt:lpstr>Sample of a Logic Model – SULI</vt:lpstr>
      <vt:lpstr>Sample of a Logic Model – SULI</vt:lpstr>
      <vt:lpstr>Slide 20</vt:lpstr>
      <vt:lpstr>Slide 21</vt:lpstr>
      <vt:lpstr>Slide 22</vt:lpstr>
      <vt:lpstr>Slide 23</vt:lpstr>
      <vt:lpstr>Slide 24</vt:lpstr>
      <vt:lpstr>Slide 25</vt:lpstr>
      <vt:lpstr>Slide 26</vt:lpstr>
      <vt:lpstr>Slide 27</vt:lpstr>
      <vt:lpstr>Slide 28</vt:lpstr>
      <vt:lpstr>Slide 29</vt:lpstr>
      <vt:lpstr>Key Recommendations of the COV, Part II</vt:lpstr>
      <vt:lpstr>Summary</vt:lpstr>
    </vt:vector>
  </TitlesOfParts>
  <Company>US Department of Energy (SC)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 Brown</dc:creator>
  <cp:lastModifiedBy>helpdesk</cp:lastModifiedBy>
  <cp:revision>171</cp:revision>
  <dcterms:created xsi:type="dcterms:W3CDTF">2011-06-16T14:42:40Z</dcterms:created>
  <dcterms:modified xsi:type="dcterms:W3CDTF">2011-08-05T14:19:17Z</dcterms:modified>
</cp:coreProperties>
</file>